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24"/>
  </p:notesMasterIdLst>
  <p:handoutMasterIdLst>
    <p:handoutMasterId r:id="rId25"/>
  </p:handoutMasterIdLst>
  <p:sldIdLst>
    <p:sldId id="431" r:id="rId2"/>
    <p:sldId id="267" r:id="rId3"/>
    <p:sldId id="12399" r:id="rId4"/>
    <p:sldId id="12381" r:id="rId5"/>
    <p:sldId id="12382" r:id="rId6"/>
    <p:sldId id="12364" r:id="rId7"/>
    <p:sldId id="12370" r:id="rId8"/>
    <p:sldId id="12366" r:id="rId9"/>
    <p:sldId id="12367" r:id="rId10"/>
    <p:sldId id="12368" r:id="rId11"/>
    <p:sldId id="12369" r:id="rId12"/>
    <p:sldId id="12373" r:id="rId13"/>
    <p:sldId id="12384" r:id="rId14"/>
    <p:sldId id="12383" r:id="rId15"/>
    <p:sldId id="12386" r:id="rId16"/>
    <p:sldId id="12392" r:id="rId17"/>
    <p:sldId id="12393" r:id="rId18"/>
    <p:sldId id="12394" r:id="rId19"/>
    <p:sldId id="12396" r:id="rId20"/>
    <p:sldId id="12388" r:id="rId21"/>
    <p:sldId id="12397" r:id="rId22"/>
    <p:sldId id="12380" r:id="rId23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431"/>
            <p14:sldId id="267"/>
            <p14:sldId id="12399"/>
            <p14:sldId id="12381"/>
            <p14:sldId id="12382"/>
            <p14:sldId id="12364"/>
            <p14:sldId id="12370"/>
            <p14:sldId id="12366"/>
            <p14:sldId id="12367"/>
            <p14:sldId id="12368"/>
            <p14:sldId id="12369"/>
            <p14:sldId id="12373"/>
            <p14:sldId id="12384"/>
            <p14:sldId id="12383"/>
            <p14:sldId id="12386"/>
            <p14:sldId id="12392"/>
            <p14:sldId id="12393"/>
            <p14:sldId id="12394"/>
            <p14:sldId id="12396"/>
            <p14:sldId id="12388"/>
            <p14:sldId id="12397"/>
            <p14:sldId id="123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A25"/>
    <a:srgbClr val="092240"/>
    <a:srgbClr val="F8FA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3792" autoAdjust="0"/>
  </p:normalViewPr>
  <p:slideViewPr>
    <p:cSldViewPr snapToGrid="0" snapToObjects="1">
      <p:cViewPr varScale="1">
        <p:scale>
          <a:sx n="62" d="100"/>
          <a:sy n="62" d="100"/>
        </p:scale>
        <p:origin x="7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9BBBAD-EA47-47EB-815B-B8A70F95A9B9}" type="doc">
      <dgm:prSet loTypeId="urn:microsoft.com/office/officeart/2005/8/layout/default" loCatId="list" qsTypeId="urn:microsoft.com/office/officeart/2005/8/quickstyle/simple4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8D7D2EC7-301C-49A4-A6FB-94303B151EA5}">
      <dgm:prSet/>
      <dgm:spPr/>
      <dgm:t>
        <a:bodyPr/>
        <a:lstStyle/>
        <a:p>
          <a:r>
            <a:rPr lang="en-GB"/>
            <a:t>Standards and guidelines</a:t>
          </a:r>
          <a:endParaRPr lang="en-US"/>
        </a:p>
      </dgm:t>
    </dgm:pt>
    <dgm:pt modelId="{320DE311-BDBD-472E-B82D-24A75B413697}" type="parTrans" cxnId="{82A7125F-0996-41DD-868E-E4172112878D}">
      <dgm:prSet/>
      <dgm:spPr/>
      <dgm:t>
        <a:bodyPr/>
        <a:lstStyle/>
        <a:p>
          <a:endParaRPr lang="en-US"/>
        </a:p>
      </dgm:t>
    </dgm:pt>
    <dgm:pt modelId="{86B9B7F0-5E96-4812-8FC2-65822357C923}" type="sibTrans" cxnId="{82A7125F-0996-41DD-868E-E4172112878D}">
      <dgm:prSet/>
      <dgm:spPr/>
      <dgm:t>
        <a:bodyPr/>
        <a:lstStyle/>
        <a:p>
          <a:endParaRPr lang="en-US"/>
        </a:p>
      </dgm:t>
    </dgm:pt>
    <dgm:pt modelId="{E8D857CC-CCC6-45B2-99AE-5956B134D669}">
      <dgm:prSet/>
      <dgm:spPr/>
      <dgm:t>
        <a:bodyPr/>
        <a:lstStyle/>
        <a:p>
          <a:r>
            <a:rPr lang="en-GB"/>
            <a:t>Communication </a:t>
          </a:r>
          <a:endParaRPr lang="en-US"/>
        </a:p>
      </dgm:t>
    </dgm:pt>
    <dgm:pt modelId="{4A83FC7C-6527-40B1-A7FB-EB5F62B5D3E5}" type="parTrans" cxnId="{7796CA8B-591E-4AB2-800E-C43FDD0C6075}">
      <dgm:prSet/>
      <dgm:spPr/>
      <dgm:t>
        <a:bodyPr/>
        <a:lstStyle/>
        <a:p>
          <a:endParaRPr lang="en-US"/>
        </a:p>
      </dgm:t>
    </dgm:pt>
    <dgm:pt modelId="{5572E697-93E0-4BAC-87A8-6105316E178A}" type="sibTrans" cxnId="{7796CA8B-591E-4AB2-800E-C43FDD0C6075}">
      <dgm:prSet/>
      <dgm:spPr/>
      <dgm:t>
        <a:bodyPr/>
        <a:lstStyle/>
        <a:p>
          <a:endParaRPr lang="en-US"/>
        </a:p>
      </dgm:t>
    </dgm:pt>
    <dgm:pt modelId="{73E304D6-4B31-4F50-9481-C4A11C5B8B34}">
      <dgm:prSet/>
      <dgm:spPr/>
      <dgm:t>
        <a:bodyPr/>
        <a:lstStyle/>
        <a:p>
          <a:r>
            <a:rPr lang="en-GB"/>
            <a:t>Extension of roles beyond training</a:t>
          </a:r>
          <a:endParaRPr lang="en-US"/>
        </a:p>
      </dgm:t>
    </dgm:pt>
    <dgm:pt modelId="{166623EF-84EF-4C08-AF0D-3A2A410EE072}" type="parTrans" cxnId="{67C30027-82CC-4547-9785-2665570098B3}">
      <dgm:prSet/>
      <dgm:spPr/>
      <dgm:t>
        <a:bodyPr/>
        <a:lstStyle/>
        <a:p>
          <a:endParaRPr lang="en-US"/>
        </a:p>
      </dgm:t>
    </dgm:pt>
    <dgm:pt modelId="{697C6B48-9572-4E93-AE84-BC224BA7B1CB}" type="sibTrans" cxnId="{67C30027-82CC-4547-9785-2665570098B3}">
      <dgm:prSet/>
      <dgm:spPr/>
      <dgm:t>
        <a:bodyPr/>
        <a:lstStyle/>
        <a:p>
          <a:endParaRPr lang="en-US"/>
        </a:p>
      </dgm:t>
    </dgm:pt>
    <dgm:pt modelId="{3F62785F-CBFF-4CAA-9E42-974EE306033E}">
      <dgm:prSet/>
      <dgm:spPr/>
      <dgm:t>
        <a:bodyPr/>
        <a:lstStyle/>
        <a:p>
          <a:r>
            <a:rPr lang="en-GB"/>
            <a:t>Tolerance of exception</a:t>
          </a:r>
          <a:endParaRPr lang="en-US"/>
        </a:p>
      </dgm:t>
    </dgm:pt>
    <dgm:pt modelId="{3D28AF18-F256-4AC9-ACFF-3D856054FF95}" type="parTrans" cxnId="{BF12BE9C-095E-43D8-A739-664603D45BF7}">
      <dgm:prSet/>
      <dgm:spPr/>
      <dgm:t>
        <a:bodyPr/>
        <a:lstStyle/>
        <a:p>
          <a:endParaRPr lang="en-US"/>
        </a:p>
      </dgm:t>
    </dgm:pt>
    <dgm:pt modelId="{1D6DF12E-13BC-4B15-983D-F739910AC559}" type="sibTrans" cxnId="{BF12BE9C-095E-43D8-A739-664603D45BF7}">
      <dgm:prSet/>
      <dgm:spPr/>
      <dgm:t>
        <a:bodyPr/>
        <a:lstStyle/>
        <a:p>
          <a:endParaRPr lang="en-US"/>
        </a:p>
      </dgm:t>
    </dgm:pt>
    <dgm:pt modelId="{C9CECC17-D3E0-43CF-8C8D-2F3CDC4AEAE9}">
      <dgm:prSet/>
      <dgm:spPr/>
      <dgm:t>
        <a:bodyPr/>
        <a:lstStyle/>
        <a:p>
          <a:r>
            <a:rPr lang="en-GB"/>
            <a:t>Unacceptable becomes acceptable</a:t>
          </a:r>
          <a:endParaRPr lang="en-US"/>
        </a:p>
      </dgm:t>
    </dgm:pt>
    <dgm:pt modelId="{9731B037-B9F4-4474-93CB-AD553F2FDDB4}" type="parTrans" cxnId="{12003B7D-714F-4E84-A2B3-B26390ED36E5}">
      <dgm:prSet/>
      <dgm:spPr/>
      <dgm:t>
        <a:bodyPr/>
        <a:lstStyle/>
        <a:p>
          <a:endParaRPr lang="en-US"/>
        </a:p>
      </dgm:t>
    </dgm:pt>
    <dgm:pt modelId="{BBFA9E0D-0654-4C12-AABC-C8601A6D2390}" type="sibTrans" cxnId="{12003B7D-714F-4E84-A2B3-B26390ED36E5}">
      <dgm:prSet/>
      <dgm:spPr/>
      <dgm:t>
        <a:bodyPr/>
        <a:lstStyle/>
        <a:p>
          <a:endParaRPr lang="en-US"/>
        </a:p>
      </dgm:t>
    </dgm:pt>
    <dgm:pt modelId="{BF4C0997-370E-48F8-8D29-6310B4D686F6}">
      <dgm:prSet/>
      <dgm:spPr/>
      <dgm:t>
        <a:bodyPr/>
        <a:lstStyle/>
        <a:p>
          <a:r>
            <a:rPr lang="en-GB"/>
            <a:t>Lack of care and compassion</a:t>
          </a:r>
          <a:endParaRPr lang="en-US"/>
        </a:p>
      </dgm:t>
    </dgm:pt>
    <dgm:pt modelId="{A2576284-FB20-4DDD-B91C-870E8AE10E9A}" type="parTrans" cxnId="{6CAD766B-1D7F-49E9-984B-5B688644ED94}">
      <dgm:prSet/>
      <dgm:spPr/>
      <dgm:t>
        <a:bodyPr/>
        <a:lstStyle/>
        <a:p>
          <a:endParaRPr lang="en-US"/>
        </a:p>
      </dgm:t>
    </dgm:pt>
    <dgm:pt modelId="{2E8530EA-89FD-4F91-99BD-D25D284D242A}" type="sibTrans" cxnId="{6CAD766B-1D7F-49E9-984B-5B688644ED94}">
      <dgm:prSet/>
      <dgm:spPr/>
      <dgm:t>
        <a:bodyPr/>
        <a:lstStyle/>
        <a:p>
          <a:endParaRPr lang="en-US"/>
        </a:p>
      </dgm:t>
    </dgm:pt>
    <dgm:pt modelId="{1A04CDC6-7FCC-4AA2-A463-0FE99CD6252B}" type="pres">
      <dgm:prSet presAssocID="{9F9BBBAD-EA47-47EB-815B-B8A70F95A9B9}" presName="diagram" presStyleCnt="0">
        <dgm:presLayoutVars>
          <dgm:dir/>
          <dgm:resizeHandles val="exact"/>
        </dgm:presLayoutVars>
      </dgm:prSet>
      <dgm:spPr/>
    </dgm:pt>
    <dgm:pt modelId="{F79BA8A9-CBEB-45AE-9348-F3B00C0F2F07}" type="pres">
      <dgm:prSet presAssocID="{8D7D2EC7-301C-49A4-A6FB-94303B151EA5}" presName="node" presStyleLbl="node1" presStyleIdx="0" presStyleCnt="6">
        <dgm:presLayoutVars>
          <dgm:bulletEnabled val="1"/>
        </dgm:presLayoutVars>
      </dgm:prSet>
      <dgm:spPr/>
    </dgm:pt>
    <dgm:pt modelId="{84928DA9-9205-4AEF-BFE1-AB5061F94540}" type="pres">
      <dgm:prSet presAssocID="{86B9B7F0-5E96-4812-8FC2-65822357C923}" presName="sibTrans" presStyleCnt="0"/>
      <dgm:spPr/>
    </dgm:pt>
    <dgm:pt modelId="{B4DB2050-7478-4E8D-89A1-B46537C00F91}" type="pres">
      <dgm:prSet presAssocID="{E8D857CC-CCC6-45B2-99AE-5956B134D669}" presName="node" presStyleLbl="node1" presStyleIdx="1" presStyleCnt="6">
        <dgm:presLayoutVars>
          <dgm:bulletEnabled val="1"/>
        </dgm:presLayoutVars>
      </dgm:prSet>
      <dgm:spPr/>
    </dgm:pt>
    <dgm:pt modelId="{A4B1BDC9-6A05-4AD7-B473-E6080B172ED8}" type="pres">
      <dgm:prSet presAssocID="{5572E697-93E0-4BAC-87A8-6105316E178A}" presName="sibTrans" presStyleCnt="0"/>
      <dgm:spPr/>
    </dgm:pt>
    <dgm:pt modelId="{95DB9893-EA3D-4DD5-9CF9-08796755B73A}" type="pres">
      <dgm:prSet presAssocID="{73E304D6-4B31-4F50-9481-C4A11C5B8B34}" presName="node" presStyleLbl="node1" presStyleIdx="2" presStyleCnt="6">
        <dgm:presLayoutVars>
          <dgm:bulletEnabled val="1"/>
        </dgm:presLayoutVars>
      </dgm:prSet>
      <dgm:spPr/>
    </dgm:pt>
    <dgm:pt modelId="{8E30F5C4-D8FE-4EBA-9A94-611D6927FA7B}" type="pres">
      <dgm:prSet presAssocID="{697C6B48-9572-4E93-AE84-BC224BA7B1CB}" presName="sibTrans" presStyleCnt="0"/>
      <dgm:spPr/>
    </dgm:pt>
    <dgm:pt modelId="{4B4046ED-79DB-417F-A34D-98451D3E437E}" type="pres">
      <dgm:prSet presAssocID="{3F62785F-CBFF-4CAA-9E42-974EE306033E}" presName="node" presStyleLbl="node1" presStyleIdx="3" presStyleCnt="6">
        <dgm:presLayoutVars>
          <dgm:bulletEnabled val="1"/>
        </dgm:presLayoutVars>
      </dgm:prSet>
      <dgm:spPr/>
    </dgm:pt>
    <dgm:pt modelId="{1CF92F09-1461-4C46-9AF7-A59D23F2F783}" type="pres">
      <dgm:prSet presAssocID="{1D6DF12E-13BC-4B15-983D-F739910AC559}" presName="sibTrans" presStyleCnt="0"/>
      <dgm:spPr/>
    </dgm:pt>
    <dgm:pt modelId="{B64EA82F-63F0-4E11-9E02-0DDA8B4510DA}" type="pres">
      <dgm:prSet presAssocID="{C9CECC17-D3E0-43CF-8C8D-2F3CDC4AEAE9}" presName="node" presStyleLbl="node1" presStyleIdx="4" presStyleCnt="6">
        <dgm:presLayoutVars>
          <dgm:bulletEnabled val="1"/>
        </dgm:presLayoutVars>
      </dgm:prSet>
      <dgm:spPr/>
    </dgm:pt>
    <dgm:pt modelId="{6CB918BD-966D-4A9C-A008-0228ED4F2501}" type="pres">
      <dgm:prSet presAssocID="{BBFA9E0D-0654-4C12-AABC-C8601A6D2390}" presName="sibTrans" presStyleCnt="0"/>
      <dgm:spPr/>
    </dgm:pt>
    <dgm:pt modelId="{1A1864E8-3A68-4819-B911-2AB4E9AB1D2F}" type="pres">
      <dgm:prSet presAssocID="{BF4C0997-370E-48F8-8D29-6310B4D686F6}" presName="node" presStyleLbl="node1" presStyleIdx="5" presStyleCnt="6">
        <dgm:presLayoutVars>
          <dgm:bulletEnabled val="1"/>
        </dgm:presLayoutVars>
      </dgm:prSet>
      <dgm:spPr/>
    </dgm:pt>
  </dgm:ptLst>
  <dgm:cxnLst>
    <dgm:cxn modelId="{3C9B271A-FC68-4CD1-B109-5513F81CE4A3}" type="presOf" srcId="{3F62785F-CBFF-4CAA-9E42-974EE306033E}" destId="{4B4046ED-79DB-417F-A34D-98451D3E437E}" srcOrd="0" destOrd="0" presId="urn:microsoft.com/office/officeart/2005/8/layout/default"/>
    <dgm:cxn modelId="{C46B5425-BB11-48B8-BB08-056A8D3CB62F}" type="presOf" srcId="{BF4C0997-370E-48F8-8D29-6310B4D686F6}" destId="{1A1864E8-3A68-4819-B911-2AB4E9AB1D2F}" srcOrd="0" destOrd="0" presId="urn:microsoft.com/office/officeart/2005/8/layout/default"/>
    <dgm:cxn modelId="{67C30027-82CC-4547-9785-2665570098B3}" srcId="{9F9BBBAD-EA47-47EB-815B-B8A70F95A9B9}" destId="{73E304D6-4B31-4F50-9481-C4A11C5B8B34}" srcOrd="2" destOrd="0" parTransId="{166623EF-84EF-4C08-AF0D-3A2A410EE072}" sibTransId="{697C6B48-9572-4E93-AE84-BC224BA7B1CB}"/>
    <dgm:cxn modelId="{82A7125F-0996-41DD-868E-E4172112878D}" srcId="{9F9BBBAD-EA47-47EB-815B-B8A70F95A9B9}" destId="{8D7D2EC7-301C-49A4-A6FB-94303B151EA5}" srcOrd="0" destOrd="0" parTransId="{320DE311-BDBD-472E-B82D-24A75B413697}" sibTransId="{86B9B7F0-5E96-4812-8FC2-65822357C923}"/>
    <dgm:cxn modelId="{C3650C65-3415-4906-B068-26D0F815494E}" type="presOf" srcId="{8D7D2EC7-301C-49A4-A6FB-94303B151EA5}" destId="{F79BA8A9-CBEB-45AE-9348-F3B00C0F2F07}" srcOrd="0" destOrd="0" presId="urn:microsoft.com/office/officeart/2005/8/layout/default"/>
    <dgm:cxn modelId="{6CAD766B-1D7F-49E9-984B-5B688644ED94}" srcId="{9F9BBBAD-EA47-47EB-815B-B8A70F95A9B9}" destId="{BF4C0997-370E-48F8-8D29-6310B4D686F6}" srcOrd="5" destOrd="0" parTransId="{A2576284-FB20-4DDD-B91C-870E8AE10E9A}" sibTransId="{2E8530EA-89FD-4F91-99BD-D25D284D242A}"/>
    <dgm:cxn modelId="{62BEB071-A78D-445B-A59C-2CE0ED0EF19C}" type="presOf" srcId="{E8D857CC-CCC6-45B2-99AE-5956B134D669}" destId="{B4DB2050-7478-4E8D-89A1-B46537C00F91}" srcOrd="0" destOrd="0" presId="urn:microsoft.com/office/officeart/2005/8/layout/default"/>
    <dgm:cxn modelId="{12003B7D-714F-4E84-A2B3-B26390ED36E5}" srcId="{9F9BBBAD-EA47-47EB-815B-B8A70F95A9B9}" destId="{C9CECC17-D3E0-43CF-8C8D-2F3CDC4AEAE9}" srcOrd="4" destOrd="0" parTransId="{9731B037-B9F4-4474-93CB-AD553F2FDDB4}" sibTransId="{BBFA9E0D-0654-4C12-AABC-C8601A6D2390}"/>
    <dgm:cxn modelId="{CD88EC84-23E8-4DB1-84EF-29118B5F80DD}" type="presOf" srcId="{73E304D6-4B31-4F50-9481-C4A11C5B8B34}" destId="{95DB9893-EA3D-4DD5-9CF9-08796755B73A}" srcOrd="0" destOrd="0" presId="urn:microsoft.com/office/officeart/2005/8/layout/default"/>
    <dgm:cxn modelId="{7796CA8B-591E-4AB2-800E-C43FDD0C6075}" srcId="{9F9BBBAD-EA47-47EB-815B-B8A70F95A9B9}" destId="{E8D857CC-CCC6-45B2-99AE-5956B134D669}" srcOrd="1" destOrd="0" parTransId="{4A83FC7C-6527-40B1-A7FB-EB5F62B5D3E5}" sibTransId="{5572E697-93E0-4BAC-87A8-6105316E178A}"/>
    <dgm:cxn modelId="{25749C8C-AEB6-4D7D-B54F-F389C66B79BD}" type="presOf" srcId="{9F9BBBAD-EA47-47EB-815B-B8A70F95A9B9}" destId="{1A04CDC6-7FCC-4AA2-A463-0FE99CD6252B}" srcOrd="0" destOrd="0" presId="urn:microsoft.com/office/officeart/2005/8/layout/default"/>
    <dgm:cxn modelId="{BF12BE9C-095E-43D8-A739-664603D45BF7}" srcId="{9F9BBBAD-EA47-47EB-815B-B8A70F95A9B9}" destId="{3F62785F-CBFF-4CAA-9E42-974EE306033E}" srcOrd="3" destOrd="0" parTransId="{3D28AF18-F256-4AC9-ACFF-3D856054FF95}" sibTransId="{1D6DF12E-13BC-4B15-983D-F739910AC559}"/>
    <dgm:cxn modelId="{1DBC26F3-588F-4EBE-AADB-D057D50C496C}" type="presOf" srcId="{C9CECC17-D3E0-43CF-8C8D-2F3CDC4AEAE9}" destId="{B64EA82F-63F0-4E11-9E02-0DDA8B4510DA}" srcOrd="0" destOrd="0" presId="urn:microsoft.com/office/officeart/2005/8/layout/default"/>
    <dgm:cxn modelId="{9F42DF29-F375-4F3D-9309-57275B140694}" type="presParOf" srcId="{1A04CDC6-7FCC-4AA2-A463-0FE99CD6252B}" destId="{F79BA8A9-CBEB-45AE-9348-F3B00C0F2F07}" srcOrd="0" destOrd="0" presId="urn:microsoft.com/office/officeart/2005/8/layout/default"/>
    <dgm:cxn modelId="{5F085CF1-654F-4BA4-85E0-537E3071E3C9}" type="presParOf" srcId="{1A04CDC6-7FCC-4AA2-A463-0FE99CD6252B}" destId="{84928DA9-9205-4AEF-BFE1-AB5061F94540}" srcOrd="1" destOrd="0" presId="urn:microsoft.com/office/officeart/2005/8/layout/default"/>
    <dgm:cxn modelId="{35BC0674-C2F9-4601-B708-3B21E7D5B448}" type="presParOf" srcId="{1A04CDC6-7FCC-4AA2-A463-0FE99CD6252B}" destId="{B4DB2050-7478-4E8D-89A1-B46537C00F91}" srcOrd="2" destOrd="0" presId="urn:microsoft.com/office/officeart/2005/8/layout/default"/>
    <dgm:cxn modelId="{3A5E8350-ADA5-4A5C-B07A-C4C8F8CEA9A1}" type="presParOf" srcId="{1A04CDC6-7FCC-4AA2-A463-0FE99CD6252B}" destId="{A4B1BDC9-6A05-4AD7-B473-E6080B172ED8}" srcOrd="3" destOrd="0" presId="urn:microsoft.com/office/officeart/2005/8/layout/default"/>
    <dgm:cxn modelId="{675929EC-71A7-49EE-914C-1CEBDC592F0E}" type="presParOf" srcId="{1A04CDC6-7FCC-4AA2-A463-0FE99CD6252B}" destId="{95DB9893-EA3D-4DD5-9CF9-08796755B73A}" srcOrd="4" destOrd="0" presId="urn:microsoft.com/office/officeart/2005/8/layout/default"/>
    <dgm:cxn modelId="{CBB8D099-2A15-4354-9968-BD3C3EC4F220}" type="presParOf" srcId="{1A04CDC6-7FCC-4AA2-A463-0FE99CD6252B}" destId="{8E30F5C4-D8FE-4EBA-9A94-611D6927FA7B}" srcOrd="5" destOrd="0" presId="urn:microsoft.com/office/officeart/2005/8/layout/default"/>
    <dgm:cxn modelId="{4C7A0C57-6066-4CD1-BB88-160054949A07}" type="presParOf" srcId="{1A04CDC6-7FCC-4AA2-A463-0FE99CD6252B}" destId="{4B4046ED-79DB-417F-A34D-98451D3E437E}" srcOrd="6" destOrd="0" presId="urn:microsoft.com/office/officeart/2005/8/layout/default"/>
    <dgm:cxn modelId="{C7FC5DEE-BB9B-4648-ADE1-03301FA1CA85}" type="presParOf" srcId="{1A04CDC6-7FCC-4AA2-A463-0FE99CD6252B}" destId="{1CF92F09-1461-4C46-9AF7-A59D23F2F783}" srcOrd="7" destOrd="0" presId="urn:microsoft.com/office/officeart/2005/8/layout/default"/>
    <dgm:cxn modelId="{BB06B5C3-67CC-44D5-A109-395082FFC8A2}" type="presParOf" srcId="{1A04CDC6-7FCC-4AA2-A463-0FE99CD6252B}" destId="{B64EA82F-63F0-4E11-9E02-0DDA8B4510DA}" srcOrd="8" destOrd="0" presId="urn:microsoft.com/office/officeart/2005/8/layout/default"/>
    <dgm:cxn modelId="{D2FA722C-A6BC-49D5-8B70-E2601DA1352D}" type="presParOf" srcId="{1A04CDC6-7FCC-4AA2-A463-0FE99CD6252B}" destId="{6CB918BD-966D-4A9C-A008-0228ED4F2501}" srcOrd="9" destOrd="0" presId="urn:microsoft.com/office/officeart/2005/8/layout/default"/>
    <dgm:cxn modelId="{02A68AAA-9B16-4BAF-959E-2A46D7CA589B}" type="presParOf" srcId="{1A04CDC6-7FCC-4AA2-A463-0FE99CD6252B}" destId="{1A1864E8-3A68-4819-B911-2AB4E9AB1D2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BA8A9-CBEB-45AE-9348-F3B00C0F2F07}">
      <dsp:nvSpPr>
        <dsp:cNvPr id="0" name=""/>
        <dsp:cNvSpPr/>
      </dsp:nvSpPr>
      <dsp:spPr>
        <a:xfrm>
          <a:off x="0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Standards and guidelines</a:t>
          </a:r>
          <a:endParaRPr lang="en-US" sz="3100" kern="1200"/>
        </a:p>
      </dsp:txBody>
      <dsp:txXfrm>
        <a:off x="0" y="397658"/>
        <a:ext cx="3047999" cy="1828800"/>
      </dsp:txXfrm>
    </dsp:sp>
    <dsp:sp modelId="{B4DB2050-7478-4E8D-89A1-B46537C00F91}">
      <dsp:nvSpPr>
        <dsp:cNvPr id="0" name=""/>
        <dsp:cNvSpPr/>
      </dsp:nvSpPr>
      <dsp:spPr>
        <a:xfrm>
          <a:off x="3352800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Communication </a:t>
          </a:r>
          <a:endParaRPr lang="en-US" sz="3100" kern="1200"/>
        </a:p>
      </dsp:txBody>
      <dsp:txXfrm>
        <a:off x="3352800" y="397658"/>
        <a:ext cx="3047999" cy="1828800"/>
      </dsp:txXfrm>
    </dsp:sp>
    <dsp:sp modelId="{95DB9893-EA3D-4DD5-9CF9-08796755B73A}">
      <dsp:nvSpPr>
        <dsp:cNvPr id="0" name=""/>
        <dsp:cNvSpPr/>
      </dsp:nvSpPr>
      <dsp:spPr>
        <a:xfrm>
          <a:off x="6705599" y="3976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Extension of roles beyond training</a:t>
          </a:r>
          <a:endParaRPr lang="en-US" sz="3100" kern="1200"/>
        </a:p>
      </dsp:txBody>
      <dsp:txXfrm>
        <a:off x="6705599" y="397658"/>
        <a:ext cx="3047999" cy="1828800"/>
      </dsp:txXfrm>
    </dsp:sp>
    <dsp:sp modelId="{4B4046ED-79DB-417F-A34D-98451D3E437E}">
      <dsp:nvSpPr>
        <dsp:cNvPr id="0" name=""/>
        <dsp:cNvSpPr/>
      </dsp:nvSpPr>
      <dsp:spPr>
        <a:xfrm>
          <a:off x="0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Tolerance of exception</a:t>
          </a:r>
          <a:endParaRPr lang="en-US" sz="3100" kern="1200"/>
        </a:p>
      </dsp:txBody>
      <dsp:txXfrm>
        <a:off x="0" y="2531258"/>
        <a:ext cx="3047999" cy="1828800"/>
      </dsp:txXfrm>
    </dsp:sp>
    <dsp:sp modelId="{B64EA82F-63F0-4E11-9E02-0DDA8B4510DA}">
      <dsp:nvSpPr>
        <dsp:cNvPr id="0" name=""/>
        <dsp:cNvSpPr/>
      </dsp:nvSpPr>
      <dsp:spPr>
        <a:xfrm>
          <a:off x="3352800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Unacceptable becomes acceptable</a:t>
          </a:r>
          <a:endParaRPr lang="en-US" sz="3100" kern="1200"/>
        </a:p>
      </dsp:txBody>
      <dsp:txXfrm>
        <a:off x="3352800" y="2531258"/>
        <a:ext cx="3047999" cy="1828800"/>
      </dsp:txXfrm>
    </dsp:sp>
    <dsp:sp modelId="{1A1864E8-3A68-4819-B911-2AB4E9AB1D2F}">
      <dsp:nvSpPr>
        <dsp:cNvPr id="0" name=""/>
        <dsp:cNvSpPr/>
      </dsp:nvSpPr>
      <dsp:spPr>
        <a:xfrm>
          <a:off x="6705599" y="2531258"/>
          <a:ext cx="3047999" cy="182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Lack of care and compassion</a:t>
          </a:r>
          <a:endParaRPr lang="en-US" sz="3100" kern="1200"/>
        </a:p>
      </dsp:txBody>
      <dsp:txXfrm>
        <a:off x="6705599" y="2531258"/>
        <a:ext cx="3047999" cy="182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1"/>
            <a:ext cx="434848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A5082EFB-1114-FE47-B838-2915F2B9B91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3520" y="3444241"/>
            <a:ext cx="4348481" cy="341375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1092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593373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593373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593373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5D61D25-2C22-8E45-A9B3-AAB911B76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6129020" cy="1459697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12658E-CB5A-AF48-A644-353403DB0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6129020" cy="42618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156173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1561736"/>
            <a:ext cx="4841723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67AA0B1-6033-2F4D-A765-7D17EAA029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64931"/>
            <a:ext cx="9753600" cy="72699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59E27A-E0B3-884A-B625-74AD7AB9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59381"/>
            <a:ext cx="9753600" cy="1786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1607819"/>
            <a:ext cx="9753600" cy="481105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3667761"/>
            <a:ext cx="42291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207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62432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7763118-0811-A045-907D-A37A39B4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249" y="664745"/>
            <a:ext cx="456075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C4E96E-0DBC-9741-978E-351DF7CF4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49" y="2526750"/>
            <a:ext cx="4560751" cy="36708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56768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 algn="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443B03-7CB5-694C-A06A-B8D051D0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0" y="3667761"/>
            <a:ext cx="4508500" cy="29782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050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664745"/>
            <a:ext cx="5089071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53C0E3-CA06-FF4E-9268-38C763A24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526750"/>
            <a:ext cx="5089071" cy="36708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8A2D389-5092-B541-B85C-948DD9C9B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3715470"/>
            <a:ext cx="5240020" cy="293057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913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4CFFCC-3559-F84D-A042-1BAFB259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480" y="691325"/>
            <a:ext cx="5240020" cy="228555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246128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910E763-4396-F74C-8903-82D9802B2D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9701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94BA5C2-38F4-E14F-AA9C-C3DFC99975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92502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9FCD912-C26A-6644-A093-938CD0712E6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700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B2E5B3A-B4B2-BD4F-AB85-BFF95E3A2A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94898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C35ADD1-35FD-C44E-BAE2-21F1D63D4DE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0046096" y="190862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4A064768-5B8B-5740-B764-CCD1215AD7E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8669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8ACE225-1838-3544-957D-AACCA7BE3A1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9701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FD0641E4-640F-8D4E-8C69-BFEE014364E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2502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DBFC0DE-039B-2F4E-BFBC-2E3DA036434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743700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25EA1B11-E5B8-9149-BBE6-13ADFB08F8B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94898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ECDDA7D5-E29D-2F4F-9BBE-E4BC874FC1D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0046096" y="296526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D39CEE3D-7E7A-494C-B8D1-6A561A1F8C6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69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D2F2FBF1-42C4-084B-9B8F-8A6BB412FDF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479701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99001851-0A29-5945-8461-09C32A1DF56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092502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DC1D8B20-1A51-9C4A-ABDD-DD48B5D1C27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43700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5AA24CC2-0B66-B34D-A228-6AE40A8DE75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94898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5FA8BDB8-5757-C142-AC90-BC8AD95844D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046096" y="402190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65AA2FDC-1BAC-F24E-85E0-00EBEC7473C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8669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72982FDD-C863-2C47-A976-BFBF477763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479701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1D2AA8B1-2C53-7940-A97F-72E577896EC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092502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9" name="Picture Placeholder 4">
            <a:extLst>
              <a:ext uri="{FF2B5EF4-FFF2-40B4-BE49-F238E27FC236}">
                <a16:creationId xmlns:a16="http://schemas.microsoft.com/office/drawing/2014/main" id="{B695AF4D-D6DC-0944-98EC-F2C964A6D13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743700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0" name="Picture Placeholder 4">
            <a:extLst>
              <a:ext uri="{FF2B5EF4-FFF2-40B4-BE49-F238E27FC236}">
                <a16:creationId xmlns:a16="http://schemas.microsoft.com/office/drawing/2014/main" id="{002E033C-4E61-6B4F-B553-C83E76F94D8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394898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1" name="Picture Placeholder 4">
            <a:extLst>
              <a:ext uri="{FF2B5EF4-FFF2-40B4-BE49-F238E27FC236}">
                <a16:creationId xmlns:a16="http://schemas.microsoft.com/office/drawing/2014/main" id="{750A9437-CEAD-0741-8012-DFC58613492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0046096" y="5078547"/>
            <a:ext cx="1425919" cy="91585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F1E9CA4-55FC-8A40-824F-09EDA9DCB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1075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AB69879B-EE95-2340-855D-A9E3FF45B3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6690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3" name="Picture Placeholder 4">
            <a:extLst>
              <a:ext uri="{FF2B5EF4-FFF2-40B4-BE49-F238E27FC236}">
                <a16:creationId xmlns:a16="http://schemas.microsoft.com/office/drawing/2014/main" id="{81755F83-CEE1-CA4F-9CB2-AD8AF9461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6690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34924851-6C37-C84F-A630-EA87C879C7D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674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5" name="Picture Placeholder 4">
            <a:extLst>
              <a:ext uri="{FF2B5EF4-FFF2-40B4-BE49-F238E27FC236}">
                <a16:creationId xmlns:a16="http://schemas.microsoft.com/office/drawing/2014/main" id="{1591A003-2C51-8747-8121-A00901B695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2658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6" name="Picture Placeholder 4">
            <a:extLst>
              <a:ext uri="{FF2B5EF4-FFF2-40B4-BE49-F238E27FC236}">
                <a16:creationId xmlns:a16="http://schemas.microsoft.com/office/drawing/2014/main" id="{E5FC3E9F-0D6F-1A4B-9B98-7EEBF5AEAD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56420" y="163896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7" name="Picture Placeholder 4">
            <a:extLst>
              <a:ext uri="{FF2B5EF4-FFF2-40B4-BE49-F238E27FC236}">
                <a16:creationId xmlns:a16="http://schemas.microsoft.com/office/drawing/2014/main" id="{CEC3CD0E-BFD8-D741-B22E-22F2F41C4FA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9674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0460D3CE-95FD-684A-91A1-6CCB6968556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2658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B8B8D087-5B4B-8141-8DB9-81770800BD1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420" y="332552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BB5C1B6D-1803-8645-8E13-7DE2A58DE4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9674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1" name="Picture Placeholder 4">
            <a:extLst>
              <a:ext uri="{FF2B5EF4-FFF2-40B4-BE49-F238E27FC236}">
                <a16:creationId xmlns:a16="http://schemas.microsoft.com/office/drawing/2014/main" id="{285C2B50-7632-3747-84F1-900493205CD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2658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2" name="Picture Placeholder 4">
            <a:extLst>
              <a:ext uri="{FF2B5EF4-FFF2-40B4-BE49-F238E27FC236}">
                <a16:creationId xmlns:a16="http://schemas.microsoft.com/office/drawing/2014/main" id="{B105B2B0-0C44-D34D-837F-9F695FD218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56420" y="5012086"/>
            <a:ext cx="2367114" cy="152037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4051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0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5244737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8622575" y="1634553"/>
            <a:ext cx="2997925" cy="299792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9753600" cy="757655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F39EDD-56E0-DB41-A5F7-71248102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844631"/>
            <a:ext cx="9753600" cy="180141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112014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745"/>
            <a:ext cx="75107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54585"/>
            <a:ext cx="593598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0B25B-8E75-7BFB-1875-60F10864D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624A8-5467-4479-9799-25799334E13B}" type="datetimeFigureOut">
              <a:rPr lang="en-GB" smtClean="0"/>
              <a:t>17/06/2026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CA6D5-D048-8BC3-90C5-5C406742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F5779-6E9D-1653-0254-6B1A1A1E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BC4C-7600-405D-9A24-E7D21F1858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07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74726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71005"/>
            <a:ext cx="9753600" cy="745212"/>
          </a:xfrm>
        </p:spPr>
        <p:txBody>
          <a:bodyPr>
            <a:noAutofit/>
          </a:bodyPr>
          <a:lstStyle>
            <a:lvl1pPr algn="l"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7C995C6-BBB5-3B4F-9763-5F55B3916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661159"/>
            <a:ext cx="9753600" cy="47577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181100"/>
            <a:ext cx="69723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3927944"/>
            <a:ext cx="112014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4055602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4055602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1493520"/>
            <a:ext cx="9753600" cy="2286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1349951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1349951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41411"/>
            <a:ext cx="9753600" cy="81081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4500542"/>
            <a:ext cx="9753600" cy="20504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44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843520" y="0"/>
            <a:ext cx="4348481" cy="685446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664930"/>
            <a:ext cx="5570220" cy="1387389"/>
          </a:xfrm>
        </p:spPr>
        <p:txBody>
          <a:bodyPr/>
          <a:lstStyle>
            <a:lvl1pPr>
              <a:defRPr sz="3600" spc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294FF8-6963-C348-83CE-28D3491B5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900" y="2157025"/>
            <a:ext cx="5570220" cy="405073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10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A5E9AFA-5FE4-944B-BC1C-BFB852B88888}"/>
              </a:ext>
            </a:extLst>
          </p:cNvPr>
          <p:cNvSpPr txBox="1"/>
          <p:nvPr userDrawn="1"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200" spc="300" dirty="0">
                <a:latin typeface="Arial" panose="020B0604020202020204" pitchFamily="34" charset="0"/>
                <a:cs typeface="Arial" panose="020B0604020202020204" pitchFamily="34" charset="0"/>
              </a:rPr>
              <a:t>   THE UNIVERSITY OF STRATHCLYDE</a:t>
            </a:r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35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73" r:id="rId8"/>
    <p:sldLayoutId id="2147484074" r:id="rId9"/>
    <p:sldLayoutId id="2147484076" r:id="rId10"/>
    <p:sldLayoutId id="2147484016" r:id="rId11"/>
    <p:sldLayoutId id="2147484048" r:id="rId12"/>
    <p:sldLayoutId id="2147484024" r:id="rId13"/>
    <p:sldLayoutId id="2147484078" r:id="rId14"/>
    <p:sldLayoutId id="2147484029" r:id="rId15"/>
    <p:sldLayoutId id="2147484075" r:id="rId16"/>
    <p:sldLayoutId id="2147484040" r:id="rId17"/>
    <p:sldLayoutId id="2147484030" r:id="rId18"/>
    <p:sldLayoutId id="2147484031" r:id="rId19"/>
    <p:sldLayoutId id="2147484032" r:id="rId20"/>
    <p:sldLayoutId id="2147484077" r:id="rId21"/>
    <p:sldLayoutId id="2147484036" r:id="rId22"/>
    <p:sldLayoutId id="2147484044" r:id="rId23"/>
    <p:sldLayoutId id="2147484045" r:id="rId24"/>
    <p:sldLayoutId id="2147484046" r:id="rId25"/>
    <p:sldLayoutId id="2147484049" r:id="rId26"/>
    <p:sldLayoutId id="2147484050" r:id="rId27"/>
    <p:sldLayoutId id="2147484079" r:id="rId28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Clr>
          <a:srgbClr val="002060"/>
        </a:buClr>
        <a:buFont typeface="Wingdings" pitchFamily="2" charset="2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Clr>
          <a:srgbClr val="002060"/>
        </a:buClr>
        <a:buFont typeface="Wingdings" pitchFamily="2" charset="2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1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4860E2-B346-7D61-CA4E-EF914195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158" y="671004"/>
            <a:ext cx="10512760" cy="2984125"/>
          </a:xfrm>
        </p:spPr>
        <p:txBody>
          <a:bodyPr/>
          <a:lstStyle/>
          <a:p>
            <a:r>
              <a:rPr lang="en-GB" sz="4400" dirty="0">
                <a:solidFill>
                  <a:schemeClr val="bg1"/>
                </a:solidFill>
              </a:rPr>
              <a:t>Professor Catherine Calderwood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University of Strathclyde, Glasgow 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Consultant Obstetrician, Edinburgh</a:t>
            </a:r>
            <a:br>
              <a:rPr lang="en-GB" sz="4400" dirty="0">
                <a:solidFill>
                  <a:schemeClr val="bg1"/>
                </a:solidFill>
              </a:rPr>
            </a:br>
            <a:br>
              <a:rPr lang="en-GB" sz="44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Former Chief Medical Officer for Scotland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Chair: Royal College of Obstetricians &amp; Gynaecologists Patient safety Committee</a:t>
            </a: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br>
              <a:rPr lang="en-GB" sz="2800" dirty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22E843-4D83-EFF4-B97E-4049AAB4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682" y="3778515"/>
            <a:ext cx="4808305" cy="2640361"/>
          </a:xfrm>
        </p:spPr>
        <p:txBody>
          <a:bodyPr/>
          <a:lstStyle/>
          <a:p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0158" y="897133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26385C-432A-3144-9F69-E71B7958A415}"/>
              </a:ext>
            </a:extLst>
          </p:cNvPr>
          <p:cNvSpPr txBox="1"/>
          <p:nvPr/>
        </p:nvSpPr>
        <p:spPr>
          <a:xfrm rot="5400000">
            <a:off x="-2107580" y="2687443"/>
            <a:ext cx="5185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300" dirty="0">
                <a:solidFill>
                  <a:schemeClr val="bg1"/>
                </a:solidFill>
                <a:latin typeface="Montserrat" pitchFamily="2" charset="77"/>
              </a:rPr>
              <a:t>X</a:t>
            </a:r>
            <a:r>
              <a:rPr lang="en-US" sz="1200" spc="300" dirty="0"/>
              <a:t>  </a:t>
            </a:r>
            <a:r>
              <a:rPr lang="en-US" sz="1200" spc="300" dirty="0">
                <a:solidFill>
                  <a:schemeClr val="bg1"/>
                </a:solidFill>
              </a:rPr>
              <a:t> THE PLACE OF USEFUL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781222-DB4E-4541-BEB5-CEB6BFF74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81" y="4584535"/>
            <a:ext cx="2645940" cy="2092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88CE94-B454-666B-663C-EFA2C00C1C20}"/>
              </a:ext>
            </a:extLst>
          </p:cNvPr>
          <p:cNvSpPr txBox="1"/>
          <p:nvPr/>
        </p:nvSpPr>
        <p:spPr>
          <a:xfrm>
            <a:off x="5180140" y="285910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047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999FE-D025-1622-4DEE-EEECE2896E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A newspaper with a person standing at a podium&#10;&#10;Description automatically generated">
            <a:extLst>
              <a:ext uri="{FF2B5EF4-FFF2-40B4-BE49-F238E27FC236}">
                <a16:creationId xmlns:a16="http://schemas.microsoft.com/office/drawing/2014/main" id="{535C1817-33E6-DCEF-8E3B-50EBA711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B2188-F69E-8990-F765-0963319C5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A close-up of a building&#10;&#10;Description automatically generated">
            <a:extLst>
              <a:ext uri="{FF2B5EF4-FFF2-40B4-BE49-F238E27FC236}">
                <a16:creationId xmlns:a16="http://schemas.microsoft.com/office/drawing/2014/main" id="{61D9283E-016E-2803-096F-1E219597D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2" y="0"/>
            <a:ext cx="9930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2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BE7CE5-C2DC-9971-EBDA-B57B808D0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A5EE3C-A1B9-EC35-3F2B-8AB70EF79ACB}"/>
              </a:ext>
            </a:extLst>
          </p:cNvPr>
          <p:cNvSpPr txBox="1"/>
          <p:nvPr/>
        </p:nvSpPr>
        <p:spPr>
          <a:xfrm>
            <a:off x="4972694" y="3429000"/>
            <a:ext cx="70814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The problems within the Trust fell into five problem areas, which resulted in the service being described as seriously dysfunctional. These were: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Clinical competence of a proportion of staff fell significantly below the standard required for a safe, effective service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Working relationships between different groups of staff were extremely poor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Midwifery care in the unit became strongly influenced by a small number of dominant individuals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Advice to mothers that it was appropriate to consider delivery at FGH was significantly compromised by a failure to assess the risks properly </a:t>
            </a: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Frutiger LT Pro"/>
              </a:rPr>
              <a:t>A grossly deficient response from unit clinicians to serious incidents with repeated failure to investigate properly and learn lessons </a:t>
            </a:r>
          </a:p>
        </p:txBody>
      </p:sp>
      <p:pic>
        <p:nvPicPr>
          <p:cNvPr id="5" name="Picture 4" descr="A screenshot of a news page&#10;&#10;Description automatically generated">
            <a:extLst>
              <a:ext uri="{FF2B5EF4-FFF2-40B4-BE49-F238E27FC236}">
                <a16:creationId xmlns:a16="http://schemas.microsoft.com/office/drawing/2014/main" id="{8CD9A447-B501-01DC-2AB8-3C0084B67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19" y="-164387"/>
            <a:ext cx="5650788" cy="36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3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FCBE7B-D7AD-650E-84EC-16C8810F2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055E1-1E9D-11E8-7228-2AC9A6BD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16" y="516467"/>
            <a:ext cx="3175000" cy="256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1C4D7-A6FD-4573-7AC3-E714B13D5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316" y="3153833"/>
            <a:ext cx="2552700" cy="3187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B113CF-EB14-0C49-D5CB-B4E4602D3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586" y="869950"/>
            <a:ext cx="3810000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9E938-3618-CD78-316D-39E4CD005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50" y="3153833"/>
            <a:ext cx="2425700" cy="3340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78873-61C3-E0A2-06DF-34F2AF5F1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9983" y="3458341"/>
            <a:ext cx="25527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1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6DD42C-5EDD-D007-5641-24D46FBC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AF3D-28A7-412C-A5FC-69707B74F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77" r="872"/>
          <a:stretch>
            <a:fillRect/>
          </a:stretch>
        </p:blipFill>
        <p:spPr>
          <a:xfrm>
            <a:off x="1066800" y="1"/>
            <a:ext cx="9622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2E717-12C1-8AFB-42EF-BA761479E8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D0DCB-F0C9-D42D-1F74-E2041591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8" t="11493" b="9295"/>
          <a:stretch>
            <a:fillRect/>
          </a:stretch>
        </p:blipFill>
        <p:spPr>
          <a:xfrm>
            <a:off x="1185332" y="525517"/>
            <a:ext cx="9939867" cy="59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E2813-0D59-6205-9027-AD34359C1F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F2C8F1-B322-4B29-3DCC-7507F54F9D25}"/>
              </a:ext>
            </a:extLst>
          </p:cNvPr>
          <p:cNvSpPr txBox="1"/>
          <p:nvPr/>
        </p:nvSpPr>
        <p:spPr>
          <a:xfrm>
            <a:off x="1464235" y="501275"/>
            <a:ext cx="9861177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 Clinical Safety &amp; Workforce Transformation</a:t>
            </a:r>
          </a:p>
          <a:p>
            <a:pPr algn="l">
              <a:spcBef>
                <a:spcPts val="900"/>
              </a:spcBef>
              <a:spcAft>
                <a:spcPts val="12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Systemic Reform: Clinical Safety and Workforce Standards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</a:br>
            <a:r>
              <a:rPr lang="en-GB" b="0" i="1" u="none" strike="noStrike" dirty="0">
                <a:solidFill>
                  <a:srgbClr val="000000"/>
                </a:solidFill>
                <a:effectLst/>
                <a:latin typeface="Google Sans"/>
              </a:rPr>
              <a:t>Consolidated actionable directives from UK maternity inquiries (2015–2026)</a:t>
            </a:r>
            <a:endParaRPr lang="en-GB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Clinical &amp; Safety Overhaul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Immediate Escalation: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Mandatory senior obstetric review for complex, high-risk cases.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Fetal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 Monitoring: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Standardized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centralized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 CTG systems to prevent undetected distress.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Independent Oversight: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External clinical reviews and fully independent safety investigations.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Cross-hospital Audits: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Regular peer reviews to enforce uniform clinical guidelines.</a:t>
            </a:r>
          </a:p>
        </p:txBody>
      </p:sp>
    </p:spTree>
    <p:extLst>
      <p:ext uri="{BB962C8B-B14F-4D97-AF65-F5344CB8AC3E}">
        <p14:creationId xmlns:p14="http://schemas.microsoft.com/office/powerpoint/2010/main" val="44481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45211D-987B-18E9-3EC6-FB9AE1986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1E47F-0B70-CB54-539F-C55AC074DCFE}"/>
              </a:ext>
            </a:extLst>
          </p:cNvPr>
          <p:cNvSpPr txBox="1"/>
          <p:nvPr/>
        </p:nvSpPr>
        <p:spPr>
          <a:xfrm>
            <a:off x="3048000" y="1674673"/>
            <a:ext cx="82325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Workforce &amp; Resources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Safe Ratios: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Guarantee minimum staffing; end critical gaps on postnatal wards.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Joint Training: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Enforce multi-professional team training to eliminate working in silos.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Outcome Metrics: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Deploy unified, transparent data to catch failing units early.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Compassionate Care: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Embed defined dignity and care metrics into daily operations.</a:t>
            </a:r>
          </a:p>
        </p:txBody>
      </p:sp>
    </p:spTree>
    <p:extLst>
      <p:ext uri="{BB962C8B-B14F-4D97-AF65-F5344CB8AC3E}">
        <p14:creationId xmlns:p14="http://schemas.microsoft.com/office/powerpoint/2010/main" val="157804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5BD8E5-7880-4638-82A4-56035F81F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7F3ACD-A5AD-9A81-063D-992E7A2AFFE0}"/>
              </a:ext>
            </a:extLst>
          </p:cNvPr>
          <p:cNvSpPr txBox="1"/>
          <p:nvPr/>
        </p:nvSpPr>
        <p:spPr>
          <a:xfrm>
            <a:off x="1807883" y="381746"/>
            <a:ext cx="91440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Culture, Inequality, &amp; Patient Advocacy</a:t>
            </a:r>
          </a:p>
          <a:p>
            <a:pPr algn="l">
              <a:spcBef>
                <a:spcPts val="900"/>
              </a:spcBef>
              <a:spcAft>
                <a:spcPts val="12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Cultural Overhaul: Accountability and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Patient-Centered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 Care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</a:br>
            <a:r>
              <a:rPr lang="en-GB" b="0" i="1" u="none" strike="noStrike" dirty="0">
                <a:solidFill>
                  <a:srgbClr val="000000"/>
                </a:solidFill>
                <a:effectLst/>
                <a:latin typeface="Google Sans"/>
              </a:rPr>
              <a:t>Shifting from institutional protection to transparency and equity</a:t>
            </a:r>
            <a:endParaRPr lang="en-GB" b="0" i="0" u="none" strike="noStrike" dirty="0">
              <a:solidFill>
                <a:srgbClr val="000000"/>
              </a:solidFill>
              <a:effectLst/>
              <a:latin typeface="Google Sans"/>
            </a:endParaRPr>
          </a:p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Culture &amp; Accountability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Statutory Candour: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Legally enforce the "Hillsborough Law" duty of absolute truthfulness.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Eradicate Blame: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Eliminate reputation-first "cover-up" cultures and denial tactics.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Zero Tolerance: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Actively root out workplace bullying and intimidating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behaviors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Family Engagement: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Involve bereaved parents in safety investigations from day one.</a:t>
            </a:r>
          </a:p>
        </p:txBody>
      </p:sp>
    </p:spTree>
    <p:extLst>
      <p:ext uri="{BB962C8B-B14F-4D97-AF65-F5344CB8AC3E}">
        <p14:creationId xmlns:p14="http://schemas.microsoft.com/office/powerpoint/2010/main" val="3078035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BEC53-064D-43DD-1D7D-4077842287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33420-4F71-7ED8-1A46-BDF358A07952}"/>
              </a:ext>
            </a:extLst>
          </p:cNvPr>
          <p:cNvSpPr txBox="1"/>
          <p:nvPr/>
        </p:nvSpPr>
        <p:spPr>
          <a:xfrm>
            <a:off x="2689412" y="1674673"/>
            <a:ext cx="782917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  <a:spcAft>
                <a:spcPts val="900"/>
              </a:spcAft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Care Equity &amp; Choice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Target Disparities: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Eradicate structural biases affecting Black and Asian mothers.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Co-Production: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Build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personalized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 care plans reflecting individual health choices.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Funded Flexibility: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Scale Personal Maternity Care Budgets to grant women autonomy.</a:t>
            </a:r>
          </a:p>
          <a:p>
            <a:pPr algn="l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Google Sans"/>
              </a:rPr>
              <a:t>Unified Advocacy: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Standardize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Google Sans"/>
              </a:rPr>
              <a:t>localized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Google Sans"/>
              </a:rPr>
              <a:t> family feedback channels to elevate patient voices.</a:t>
            </a:r>
          </a:p>
        </p:txBody>
      </p:sp>
    </p:spTree>
    <p:extLst>
      <p:ext uri="{BB962C8B-B14F-4D97-AF65-F5344CB8AC3E}">
        <p14:creationId xmlns:p14="http://schemas.microsoft.com/office/powerpoint/2010/main" val="4312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alistic Medicine Six Principles Image">
            <a:extLst>
              <a:ext uri="{FF2B5EF4-FFF2-40B4-BE49-F238E27FC236}">
                <a16:creationId xmlns:a16="http://schemas.microsoft.com/office/drawing/2014/main" id="{B14C7B31-41F6-756D-0A40-05F232F5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85" y="0"/>
            <a:ext cx="6323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068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B7F95E-9EB6-E008-9B77-6C5658B7B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B04167-FC22-2320-3CE4-994F78B1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71005"/>
            <a:ext cx="9753600" cy="745212"/>
          </a:xfrm>
        </p:spPr>
        <p:txBody>
          <a:bodyPr anchor="t">
            <a:normAutofit/>
          </a:bodyPr>
          <a:lstStyle/>
          <a:p>
            <a:r>
              <a:rPr lang="en-GB" sz="3200" dirty="0"/>
              <a:t>Issues identified in numerous reports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46BCD75A-2BF4-2F90-1B53-CE56859EC1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66900" y="1661159"/>
          <a:ext cx="9753600" cy="4757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707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FB0B38-9886-5AF8-9F48-174D3DA211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3CD435-D8F6-F44B-B918-5B21728B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723922"/>
            <a:ext cx="9753600" cy="745212"/>
          </a:xfrm>
        </p:spPr>
        <p:txBody>
          <a:bodyPr/>
          <a:lstStyle/>
          <a:p>
            <a:r>
              <a:rPr lang="en-GB" dirty="0"/>
              <a:t>Lessons for regulators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DEC5B-CA95-E23A-BA3F-8C5841DBD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Remember the staff continuing to go to work to deliver care in increasingly pressured system. Scrutiny, social media, own trauma, feelings</a:t>
            </a:r>
            <a:r>
              <a:rPr lang="en-GB"/>
              <a:t>, anxieties</a:t>
            </a:r>
            <a:endParaRPr lang="en-GB" dirty="0"/>
          </a:p>
          <a:p>
            <a:r>
              <a:rPr lang="en-GB" dirty="0"/>
              <a:t>Read what has gone before. What has been done here or in other areas/regions which can be learned from </a:t>
            </a:r>
          </a:p>
          <a:p>
            <a:r>
              <a:rPr lang="en-GB" dirty="0"/>
              <a:t>What is realistic?</a:t>
            </a:r>
          </a:p>
          <a:p>
            <a:r>
              <a:rPr lang="en-GB" dirty="0"/>
              <a:t>Who is responsible for actioning the recommendations?</a:t>
            </a:r>
          </a:p>
          <a:p>
            <a:r>
              <a:rPr lang="en-GB" dirty="0"/>
              <a:t>How can staff be supported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6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BB836-7561-9DA0-A645-858005336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 descr="A close-up of an old person&#10;&#10;Description automatically generated">
            <a:extLst>
              <a:ext uri="{FF2B5EF4-FFF2-40B4-BE49-F238E27FC236}">
                <a16:creationId xmlns:a16="http://schemas.microsoft.com/office/drawing/2014/main" id="{D2EB156F-454D-760F-DCBC-EB7DA0DCD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374E2B-8CD5-C371-C134-CE0A4FF85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D877B3-D348-4611-9BDB-C5374591D951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B3419-2B6A-C7EB-7203-F79175E52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62300" y="857250"/>
            <a:ext cx="6857999" cy="51434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15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EE3F8-FA37-499C-1E43-8C0BFC2EFC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3A40951B-6404-1919-0EFA-75A45A92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77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7BB355-0DB2-F48A-9F97-C3E235F69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86E9C569-2803-46BD-6F02-FB6907475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10" y="7882"/>
            <a:ext cx="9133490" cy="685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8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FA618-3EA7-93A8-CC3C-BE7FC1291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341541-E440-5F4F-37CE-30B6534CC8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8400" y="671513"/>
            <a:ext cx="9753600" cy="744537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 </a:t>
            </a:r>
          </a:p>
        </p:txBody>
      </p:sp>
      <p:pic>
        <p:nvPicPr>
          <p:cNvPr id="1026" name="Picture 2" descr="Edward Gibbon Quotes. QuotesGram">
            <a:extLst>
              <a:ext uri="{FF2B5EF4-FFF2-40B4-BE49-F238E27FC236}">
                <a16:creationId xmlns:a16="http://schemas.microsoft.com/office/drawing/2014/main" id="{95228B64-C645-0442-C90E-21CA02443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58" y="1313793"/>
            <a:ext cx="8403580" cy="472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920C6-46DA-1063-ACF7-1BB64471A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A person in a suit holding a book&#10;&#10;Description automatically generated">
            <a:extLst>
              <a:ext uri="{FF2B5EF4-FFF2-40B4-BE49-F238E27FC236}">
                <a16:creationId xmlns:a16="http://schemas.microsoft.com/office/drawing/2014/main" id="{DE6922F0-F4D1-6F1D-15E0-44E4B2338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0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1DE1F-3935-CC44-F988-28665E0EA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A newspaper with a newspaper and a newspaper&#10;&#10;Description automatically generated with medium confidence">
            <a:extLst>
              <a:ext uri="{FF2B5EF4-FFF2-40B4-BE49-F238E27FC236}">
                <a16:creationId xmlns:a16="http://schemas.microsoft.com/office/drawing/2014/main" id="{D317775A-F20A-879B-28A8-45F75B892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32" y="0"/>
            <a:ext cx="551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4CC6C-9DF9-23EF-D08B-26E9A8A090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A newspaper with a couple of babies&#10;&#10;Description automatically generated">
            <a:extLst>
              <a:ext uri="{FF2B5EF4-FFF2-40B4-BE49-F238E27FC236}">
                <a16:creationId xmlns:a16="http://schemas.microsoft.com/office/drawing/2014/main" id="{57A1C3E8-65F5-EE7C-EB00-41741948B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0"/>
            <a:ext cx="532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86942"/>
      </p:ext>
    </p:extLst>
  </p:cSld>
  <p:clrMapOvr>
    <a:masterClrMapping/>
  </p:clrMapOvr>
</p:sld>
</file>

<file path=ppt/theme/theme1.xml><?xml version="1.0" encoding="utf-8"?>
<a:theme xmlns:a="http://schemas.openxmlformats.org/drawingml/2006/main" name="B&amp;D-Powerpoint Template_16x9">
  <a:themeElements>
    <a:clrScheme name="Custom 1">
      <a:dk1>
        <a:srgbClr val="2B2B2B"/>
      </a:dk1>
      <a:lt1>
        <a:srgbClr val="F6F8F8"/>
      </a:lt1>
      <a:dk2>
        <a:srgbClr val="2B2B2B"/>
      </a:dk2>
      <a:lt2>
        <a:srgbClr val="FFFFFF"/>
      </a:lt2>
      <a:accent1>
        <a:srgbClr val="092140"/>
      </a:accent1>
      <a:accent2>
        <a:srgbClr val="092140"/>
      </a:accent2>
      <a:accent3>
        <a:srgbClr val="092140"/>
      </a:accent3>
      <a:accent4>
        <a:srgbClr val="092140"/>
      </a:accent4>
      <a:accent5>
        <a:srgbClr val="092140"/>
      </a:accent5>
      <a:accent6>
        <a:srgbClr val="092140"/>
      </a:accent6>
      <a:hlink>
        <a:srgbClr val="092140"/>
      </a:hlink>
      <a:folHlink>
        <a:srgbClr val="09214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5433</TotalTime>
  <Words>228</Words>
  <Application>Microsoft Office PowerPoint</Application>
  <PresentationFormat>Widescreen</PresentationFormat>
  <Paragraphs>33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B&amp;D-Powerpoint Template_16x9</vt:lpstr>
      <vt:lpstr>Professor Catherine Calderwood  University of Strathclyde, Glasgow   Consultant Obstetrician, Edinburgh  Former Chief Medical Officer for Scotland  Chair: Royal College of Obstetricians &amp; Gynaecologists Patient safety Committee   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identified in numerous reports</vt:lpstr>
      <vt:lpstr>Lessons for regulators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O'Donnell</dc:creator>
  <cp:lastModifiedBy>Catherine Calderwood (NHS GOLDEN JUBILEE)</cp:lastModifiedBy>
  <cp:revision>68</cp:revision>
  <dcterms:created xsi:type="dcterms:W3CDTF">2020-02-05T16:03:23Z</dcterms:created>
  <dcterms:modified xsi:type="dcterms:W3CDTF">2026-06-17T07:59:31Z</dcterms:modified>
</cp:coreProperties>
</file>