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C563_DB4D9A1C.xml" ContentType="application/vnd.ms-powerpoint.comments+xml"/>
  <Override PartName="/ppt/tags/tag1.xml" ContentType="application/vnd.openxmlformats-officedocument.presentationml.tags+xml"/>
  <Override PartName="/ppt/notesSlides/notesSlide3.xml" ContentType="application/vnd.openxmlformats-officedocument.presentationml.notesSlide+xml"/>
  <Override PartName="/ppt/comments/modernComment_7FFFD1DE_9197BB66.xml" ContentType="application/vnd.ms-powerpoint.comments+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comments/modernComment_7FFFD1DD_B62B30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FF512_329B656F.xml" ContentType="application/vnd.ms-powerpoint.comments+xml"/>
  <Override PartName="/ppt/notesSlides/notesSlide8.xml" ContentType="application/vnd.openxmlformats-officedocument.presentationml.notesSlide+xml"/>
  <Override PartName="/ppt/comments/modernComment_7FFFF514_89D50FC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D1E4_4709D68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FF50B_D0259FA3.xml" ContentType="application/vnd.ms-powerpoint.comments+xml"/>
  <Override PartName="/ppt/tags/tag2.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6" r:id="rId5"/>
  </p:sldMasterIdLst>
  <p:notesMasterIdLst>
    <p:notesMasterId r:id="rId22"/>
  </p:notesMasterIdLst>
  <p:sldIdLst>
    <p:sldId id="2147480845" r:id="rId6"/>
    <p:sldId id="2147468643" r:id="rId7"/>
    <p:sldId id="2147471838" r:id="rId8"/>
    <p:sldId id="2147468659" r:id="rId9"/>
    <p:sldId id="2147471837" r:id="rId10"/>
    <p:sldId id="2147480849" r:id="rId11"/>
    <p:sldId id="2147480850" r:id="rId12"/>
    <p:sldId id="2147480852" r:id="rId13"/>
    <p:sldId id="2147471846" r:id="rId14"/>
    <p:sldId id="2147471844" r:id="rId15"/>
    <p:sldId id="2147480853" r:id="rId16"/>
    <p:sldId id="2147480846" r:id="rId17"/>
    <p:sldId id="2147480847" r:id="rId18"/>
    <p:sldId id="2147480843" r:id="rId19"/>
    <p:sldId id="2147480854" r:id="rId20"/>
    <p:sldId id="21474808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6279C8C-FC9A-4FB9-8928-762946639B21}">
          <p14:sldIdLst>
            <p14:sldId id="2147480845"/>
          </p14:sldIdLst>
        </p14:section>
        <p14:section name="AI at CQC" id="{27B729A3-FA6D-4695-96A8-40AD7C76C19A}">
          <p14:sldIdLst>
            <p14:sldId id="2147468643"/>
            <p14:sldId id="2147471838"/>
            <p14:sldId id="2147468659"/>
          </p14:sldIdLst>
        </p14:section>
        <p14:section name="Bespoke AI" id="{1807366E-FF8B-4FC1-ABCA-0248C0998701}">
          <p14:sldIdLst>
            <p14:sldId id="2147471837"/>
            <p14:sldId id="2147480849"/>
            <p14:sldId id="2147480850"/>
            <p14:sldId id="2147480852"/>
          </p14:sldIdLst>
        </p14:section>
        <p14:section name="AI-Enabled Software" id="{ACDCAFFE-3EE0-4700-B36C-90F9273F3D85}">
          <p14:sldIdLst>
            <p14:sldId id="2147471846"/>
            <p14:sldId id="2147471844"/>
            <p14:sldId id="2147480853"/>
            <p14:sldId id="2147480846"/>
            <p14:sldId id="2147480847"/>
          </p14:sldIdLst>
        </p14:section>
        <p14:section name="Rebuild" id="{CE9F01A2-4F84-46C1-9503-2427F84956BA}">
          <p14:sldIdLst>
            <p14:sldId id="2147480843"/>
            <p14:sldId id="2147480854"/>
            <p14:sldId id="2147480855"/>
          </p14:sldIdLst>
        </p14:section>
        <p14:section name="Unused Slides / Backup" id="{068D99D5-929C-416C-9990-32B95A7054E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0E784B-D577-E28A-55AA-7AA73FA4BCDF}" name="Jonathan Cairns-Terry" initials="JCT" userId="Jonathan Cairns-Terry" providerId="None"/>
  <p188:author id="{1CDAAC6A-51D3-69BD-7AE6-A6A3878CB7E3}" name="Sarah Duggan" initials="SD" userId="S::Sarah.Duggan@cqc.org.uk::9af8e941-e104-44f6-8194-cd3187ca97b6" providerId="AD"/>
  <p188:author id="{39740C6E-B2FE-DA47-61F9-E4EADAD28056}" name="Yvonne Ellaway" initials="YE" userId="S::yvonne.ellaway@cqc.org.uk::232774e3-4df0-44a2-aa2a-83e30b2cf7de" providerId="AD"/>
  <p188:author id="{D63BD977-9F3B-4ED1-1EFF-4F1D812CDC18}" name="Ayse Sema" initials="AS" userId="S::Ayse.Sema@cqc.org.uk::3c613111-aee0-4e60-aa86-e223aff8f3b2" providerId="AD"/>
  <p188:author id="{445CD07B-62C1-1CFD-81D1-C4349A17E5F3}" name="Sarah Burn" initials="SB" userId="S::Sarah.Burn@cqc.org.uk::85594c24-1a97-4394-9062-b90745d106dd" providerId="AD"/>
  <p188:author id="{E0118F7F-A67A-33F6-7B4A-95326ACAC73C}" name="Kamlesh Chhiba" initials="KC" userId="S::kamlesh.chhiba@cqc.org.uk::ff8cb02f-2836-47c4-b451-1b8a2706e307" providerId="AD"/>
  <p188:author id="{7B6A6387-E241-E65C-1897-F1C1BF5637E0}" name="Helen Inson" initials="HI" userId="S::Helen.Inson@cqc.org.uk::bcd162ba-6e69-4825-ad5f-449afd48a984" providerId="AD"/>
  <p188:author id="{C2D99989-C7D0-C3F8-943E-CA98386B4FF2}" name="Louwrens, Helen" initials="LH" userId="S::Helen.Louwrens@cqc.org.uk::7d7adaf0-1136-4aa2-8eda-e56cd4c99340" providerId="AD"/>
  <p188:author id="{D22A6A96-EF23-FD3C-1DAC-0CEDA0044F2F}" name="Robert Hawker" initials="RH" userId="S::robert.hawker@cqc.org.uk::5fc7e7a2-104b-4be5-9327-a7ffe160ea1b" providerId="AD"/>
  <p188:author id="{A23AB099-DF47-6D7D-4E64-06E598D5E867}" name="Fetta, Angelico" initials="FA" userId="S::angelico.fetta@cqc.org.uk::d9e74d2e-4c53-42ed-a2dd-adce0f6aac99" providerId="AD"/>
  <p188:author id="{723C349A-3B59-CF24-3452-5C74BFA52CDB}" name="Moritz Flockenhaus" initials="MF" userId="S::moritz.flockenhaus@cqc.org.uk::c71a2d72-1b1a-442f-830d-ffa100fd7c7c" providerId="AD"/>
  <p188:author id="{93C023B1-D4B3-10A6-026B-12B8DB1EF133}" name="Taryn Coop" initials="TC" userId="S::taryn.coop@cqc.org.uk::feab1d1f-67f6-438e-b908-2b8579731295" providerId="AD"/>
  <p188:author id="{6D147FBA-30ED-1C95-AD46-304CB65D7F84}" name="Becky Hodson" initials="BH" userId="S::Becky.Hodson@cqc.org.uk::f5512287-2d23-4d6e-8063-58db704bca26" providerId="AD"/>
  <p188:author id="{B0D566C7-2880-1E5A-9804-7FFAC47B380C}" name="Mehjabeen Jagmag" initials="MJ" userId="S::mehjabeen.jagmag@cqc.org.uk::d118511e-441a-4c0d-87d8-a572e1cabd60" providerId="AD"/>
  <p188:author id="{968D43D2-05A4-D1D3-DEB0-6BBF39DBB88F}" name="Helen Inson" initials="HI" userId="S::helen.inson@cqc.org.uk::bcd162ba-6e69-4825-ad5f-449afd48a984" providerId="AD"/>
  <p188:author id="{C95D32FC-4D72-AC32-06F5-7150695E868E}" name="Wukasch, Jenny" initials="WJ" userId="S::Jenny.Wukasch@cqc.org.uk::40873870-18e7-414c-a2cb-2cb589d26f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tta, Angelico" initials="FA" lastIdx="6" clrIdx="0">
    <p:extLst>
      <p:ext uri="{19B8F6BF-5375-455C-9EA6-DF929625EA0E}">
        <p15:presenceInfo xmlns:p15="http://schemas.microsoft.com/office/powerpoint/2012/main" userId="S::angelico.fetta@cqc.org.uk::d9e74d2e-4c53-42ed-a2dd-adce0f6aac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07C"/>
    <a:srgbClr val="66FFCC"/>
    <a:srgbClr val="5F2861"/>
    <a:srgbClr val="FFC000"/>
    <a:srgbClr val="F1CCF0"/>
    <a:srgbClr val="E3DFF7"/>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2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tanborough" userId="4658bf00-fd05-4b43-8237-f43175fdcbff" providerId="ADAL" clId="{BD1CEFD1-3BE8-4134-964E-186713498880}"/>
    <pc:docChg chg="delSld modSld sldOrd delMainMaster modSection">
      <pc:chgData name="Julie Stanborough" userId="4658bf00-fd05-4b43-8237-f43175fdcbff" providerId="ADAL" clId="{BD1CEFD1-3BE8-4134-964E-186713498880}" dt="2026-06-04T16:36:00.367" v="17" actId="47"/>
      <pc:docMkLst>
        <pc:docMk/>
      </pc:docMkLst>
      <pc:sldChg chg="del">
        <pc:chgData name="Julie Stanborough" userId="4658bf00-fd05-4b43-8237-f43175fdcbff" providerId="ADAL" clId="{BD1CEFD1-3BE8-4134-964E-186713498880}" dt="2026-06-04T16:35:51.348" v="2" actId="47"/>
        <pc:sldMkLst>
          <pc:docMk/>
          <pc:sldMk cId="3347138352" sldId="2147468647"/>
        </pc:sldMkLst>
      </pc:sldChg>
      <pc:sldChg chg="del">
        <pc:chgData name="Julie Stanborough" userId="4658bf00-fd05-4b43-8237-f43175fdcbff" providerId="ADAL" clId="{BD1CEFD1-3BE8-4134-964E-186713498880}" dt="2026-06-04T16:35:54.933" v="8" actId="47"/>
        <pc:sldMkLst>
          <pc:docMk/>
          <pc:sldMk cId="3745184551" sldId="2147468773"/>
        </pc:sldMkLst>
      </pc:sldChg>
      <pc:sldChg chg="del">
        <pc:chgData name="Julie Stanborough" userId="4658bf00-fd05-4b43-8237-f43175fdcbff" providerId="ADAL" clId="{BD1CEFD1-3BE8-4134-964E-186713498880}" dt="2026-06-04T16:35:58.310" v="14" actId="47"/>
        <pc:sldMkLst>
          <pc:docMk/>
          <pc:sldMk cId="660219143" sldId="2147471836"/>
        </pc:sldMkLst>
      </pc:sldChg>
      <pc:sldChg chg="del">
        <pc:chgData name="Julie Stanborough" userId="4658bf00-fd05-4b43-8237-f43175fdcbff" providerId="ADAL" clId="{BD1CEFD1-3BE8-4134-964E-186713498880}" dt="2026-06-04T16:35:52.970" v="5" actId="47"/>
        <pc:sldMkLst>
          <pc:docMk/>
          <pc:sldMk cId="360525320" sldId="2147471845"/>
        </pc:sldMkLst>
      </pc:sldChg>
      <pc:sldChg chg="del">
        <pc:chgData name="Julie Stanborough" userId="4658bf00-fd05-4b43-8237-f43175fdcbff" providerId="ADAL" clId="{BD1CEFD1-3BE8-4134-964E-186713498880}" dt="2026-06-04T16:35:58.889" v="15" actId="47"/>
        <pc:sldMkLst>
          <pc:docMk/>
          <pc:sldMk cId="904528638" sldId="2147471847"/>
        </pc:sldMkLst>
      </pc:sldChg>
      <pc:sldChg chg="del">
        <pc:chgData name="Julie Stanborough" userId="4658bf00-fd05-4b43-8237-f43175fdcbff" providerId="ADAL" clId="{BD1CEFD1-3BE8-4134-964E-186713498880}" dt="2026-06-04T16:35:59.417" v="16" actId="47"/>
        <pc:sldMkLst>
          <pc:docMk/>
          <pc:sldMk cId="3216229936" sldId="2147471848"/>
        </pc:sldMkLst>
      </pc:sldChg>
      <pc:sldChg chg="del">
        <pc:chgData name="Julie Stanborough" userId="4658bf00-fd05-4b43-8237-f43175fdcbff" providerId="ADAL" clId="{BD1CEFD1-3BE8-4134-964E-186713498880}" dt="2026-06-04T16:35:55.470" v="9" actId="47"/>
        <pc:sldMkLst>
          <pc:docMk/>
          <pc:sldMk cId="3528910747" sldId="2147471849"/>
        </pc:sldMkLst>
      </pc:sldChg>
      <pc:sldChg chg="del">
        <pc:chgData name="Julie Stanborough" userId="4658bf00-fd05-4b43-8237-f43175fdcbff" providerId="ADAL" clId="{BD1CEFD1-3BE8-4134-964E-186713498880}" dt="2026-06-04T16:35:56.038" v="10" actId="47"/>
        <pc:sldMkLst>
          <pc:docMk/>
          <pc:sldMk cId="340972021" sldId="2147471850"/>
        </pc:sldMkLst>
      </pc:sldChg>
      <pc:sldChg chg="del">
        <pc:chgData name="Julie Stanborough" userId="4658bf00-fd05-4b43-8237-f43175fdcbff" providerId="ADAL" clId="{BD1CEFD1-3BE8-4134-964E-186713498880}" dt="2026-06-04T16:35:56.607" v="11" actId="47"/>
        <pc:sldMkLst>
          <pc:docMk/>
          <pc:sldMk cId="1095713839" sldId="2147471851"/>
        </pc:sldMkLst>
      </pc:sldChg>
      <pc:sldChg chg="del">
        <pc:chgData name="Julie Stanborough" userId="4658bf00-fd05-4b43-8237-f43175fdcbff" providerId="ADAL" clId="{BD1CEFD1-3BE8-4134-964E-186713498880}" dt="2026-06-04T16:35:53.806" v="6" actId="47"/>
        <pc:sldMkLst>
          <pc:docMk/>
          <pc:sldMk cId="1499296871" sldId="2147471852"/>
        </pc:sldMkLst>
      </pc:sldChg>
      <pc:sldChg chg="del">
        <pc:chgData name="Julie Stanborough" userId="4658bf00-fd05-4b43-8237-f43175fdcbff" providerId="ADAL" clId="{BD1CEFD1-3BE8-4134-964E-186713498880}" dt="2026-06-04T16:35:51.926" v="3" actId="47"/>
        <pc:sldMkLst>
          <pc:docMk/>
          <pc:sldMk cId="1346728185" sldId="2147471853"/>
        </pc:sldMkLst>
      </pc:sldChg>
      <pc:sldChg chg="del">
        <pc:chgData name="Julie Stanborough" userId="4658bf00-fd05-4b43-8237-f43175fdcbff" providerId="ADAL" clId="{BD1CEFD1-3BE8-4134-964E-186713498880}" dt="2026-06-04T16:35:54.377" v="7" actId="47"/>
        <pc:sldMkLst>
          <pc:docMk/>
          <pc:sldMk cId="3110419232" sldId="2147471854"/>
        </pc:sldMkLst>
      </pc:sldChg>
      <pc:sldChg chg="del">
        <pc:chgData name="Julie Stanborough" userId="4658bf00-fd05-4b43-8237-f43175fdcbff" providerId="ADAL" clId="{BD1CEFD1-3BE8-4134-964E-186713498880}" dt="2026-06-04T16:35:57.736" v="13" actId="47"/>
        <pc:sldMkLst>
          <pc:docMk/>
          <pc:sldMk cId="3276846551" sldId="2147471855"/>
        </pc:sldMkLst>
      </pc:sldChg>
      <pc:sldChg chg="del">
        <pc:chgData name="Julie Stanborough" userId="4658bf00-fd05-4b43-8237-f43175fdcbff" providerId="ADAL" clId="{BD1CEFD1-3BE8-4134-964E-186713498880}" dt="2026-06-04T16:35:52.524" v="4" actId="47"/>
        <pc:sldMkLst>
          <pc:docMk/>
          <pc:sldMk cId="1552311303" sldId="2147471873"/>
        </pc:sldMkLst>
      </pc:sldChg>
      <pc:sldChg chg="del">
        <pc:chgData name="Julie Stanborough" userId="4658bf00-fd05-4b43-8237-f43175fdcbff" providerId="ADAL" clId="{BD1CEFD1-3BE8-4134-964E-186713498880}" dt="2026-06-04T16:35:57.166" v="12" actId="47"/>
        <pc:sldMkLst>
          <pc:docMk/>
          <pc:sldMk cId="1860828643" sldId="2147480841"/>
        </pc:sldMkLst>
      </pc:sldChg>
      <pc:sldChg chg="del ord">
        <pc:chgData name="Julie Stanborough" userId="4658bf00-fd05-4b43-8237-f43175fdcbff" providerId="ADAL" clId="{BD1CEFD1-3BE8-4134-964E-186713498880}" dt="2026-06-04T16:36:00.367" v="17" actId="47"/>
        <pc:sldMkLst>
          <pc:docMk/>
          <pc:sldMk cId="3804693874" sldId="2147480842"/>
        </pc:sldMkLst>
      </pc:sldChg>
      <pc:sldMasterChg chg="del delSldLayout">
        <pc:chgData name="Julie Stanborough" userId="4658bf00-fd05-4b43-8237-f43175fdcbff" providerId="ADAL" clId="{BD1CEFD1-3BE8-4134-964E-186713498880}" dt="2026-06-04T16:35:52.524" v="4" actId="47"/>
        <pc:sldMasterMkLst>
          <pc:docMk/>
          <pc:sldMasterMk cId="3711681925" sldId="2147483681"/>
        </pc:sldMasterMkLst>
        <pc:sldLayoutChg chg="del">
          <pc:chgData name="Julie Stanborough" userId="4658bf00-fd05-4b43-8237-f43175fdcbff" providerId="ADAL" clId="{BD1CEFD1-3BE8-4134-964E-186713498880}" dt="2026-06-04T16:35:52.524" v="4" actId="47"/>
          <pc:sldLayoutMkLst>
            <pc:docMk/>
            <pc:sldMasterMk cId="3711681925" sldId="2147483681"/>
            <pc:sldLayoutMk cId="2385751825" sldId="2147483682"/>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182011232" sldId="2147483683"/>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811852122" sldId="2147483684"/>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033119231" sldId="2147483685"/>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893042020" sldId="2147483686"/>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753420198" sldId="2147483687"/>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708129864" sldId="2147483688"/>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555975487" sldId="2147483689"/>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113734496" sldId="2147483690"/>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557478606" sldId="2147483691"/>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365971590" sldId="2147483692"/>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8353291" sldId="2147483693"/>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940105548" sldId="2147483694"/>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791841423" sldId="2147483695"/>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853795709" sldId="2147483696"/>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921436662" sldId="2147483697"/>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140555495" sldId="2147483698"/>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962183188" sldId="2147483699"/>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690081710" sldId="2147483700"/>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881489338" sldId="2147483701"/>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045792404" sldId="2147483702"/>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4093476861" sldId="2147483703"/>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651295612" sldId="2147483704"/>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269817986" sldId="2147483705"/>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029348788" sldId="2147483706"/>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903641988" sldId="2147483707"/>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558287064" sldId="2147483708"/>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4255480151" sldId="2147483709"/>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903867486" sldId="2147483710"/>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340133633" sldId="2147483711"/>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438318878" sldId="2147483712"/>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442266510" sldId="2147483713"/>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4278678848" sldId="2147483714"/>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745516554" sldId="2147483715"/>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143994776" sldId="2147483716"/>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565409491" sldId="2147483717"/>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86739115" sldId="2147483718"/>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476033169" sldId="2147483719"/>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793094073" sldId="2147483720"/>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4120827238" sldId="2147483721"/>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372713229" sldId="2147483722"/>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550394044" sldId="2147483723"/>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2107630127" sldId="2147483724"/>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20665604" sldId="2147483725"/>
          </pc:sldLayoutMkLst>
        </pc:sldLayoutChg>
        <pc:sldLayoutChg chg="del">
          <pc:chgData name="Julie Stanborough" userId="4658bf00-fd05-4b43-8237-f43175fdcbff" providerId="ADAL" clId="{BD1CEFD1-3BE8-4134-964E-186713498880}" dt="2026-06-04T16:35:52.524" v="4" actId="47"/>
          <pc:sldLayoutMkLst>
            <pc:docMk/>
            <pc:sldMasterMk cId="3711681925" sldId="2147483681"/>
            <pc:sldLayoutMk cId="1961389506" sldId="2147483726"/>
          </pc:sldLayoutMkLst>
        </pc:sldLayoutChg>
      </pc:sldMasterChg>
    </pc:docChg>
  </pc:docChgLst>
</pc:chgInfo>
</file>

<file path=ppt/comments/modernComment_7FFFC563_DB4D9A1C.xml><?xml version="1.0" encoding="utf-8"?>
<p188:cmLst xmlns:a="http://schemas.openxmlformats.org/drawingml/2006/main" xmlns:r="http://schemas.openxmlformats.org/officeDocument/2006/relationships" xmlns:p188="http://schemas.microsoft.com/office/powerpoint/2018/8/main">
  <p188:cm id="{8D0A05D5-AC21-4F7B-B02D-2AF9781B5453}" authorId="{D63BD977-9F3B-4ED1-1EFF-4F1D812CDC18}" created="2026-06-02T15:05:58.288">
    <ac:txMkLst xmlns:ac="http://schemas.microsoft.com/office/drawing/2013/main/command">
      <pc:docMk xmlns:pc="http://schemas.microsoft.com/office/powerpoint/2013/main/command"/>
      <pc:sldMk xmlns:pc="http://schemas.microsoft.com/office/powerpoint/2013/main/command" cId="3679296028" sldId="2147468643"/>
      <ac:spMk id="7" creationId="{A00F04C2-1C14-FCB9-0034-41149B0BC2F2}"/>
      <ac:txMk cp="35" len="9">
        <ac:context len="140" hash="405333285"/>
      </ac:txMk>
    </ac:txMkLst>
    <p188:pos x="5041170" y="456974"/>
    <p188:txBody>
      <a:bodyPr/>
      <a:lstStyle/>
      <a:p>
        <a:r>
          <a:rPr lang="en-GB"/>
          <a:t>I would change this to holistic</a:t>
        </a:r>
      </a:p>
    </p188:txBody>
  </p188:cm>
</p188:cmLst>
</file>

<file path=ppt/comments/modernComment_7FFFD1DD_B62B30F.xml><?xml version="1.0" encoding="utf-8"?>
<p188:cmLst xmlns:a="http://schemas.openxmlformats.org/drawingml/2006/main" xmlns:r="http://schemas.openxmlformats.org/officeDocument/2006/relationships" xmlns:p188="http://schemas.microsoft.com/office/powerpoint/2018/8/main">
  <p188:cm id="{C6DFD13F-4D61-41C1-B2B8-2420AA7CC89F}" authorId="{1CDAAC6A-51D3-69BD-7AE6-A6A3878CB7E3}" status="resolved" created="2026-05-25T08:37:15.242" complete="100000">
    <pc:sldMkLst xmlns:pc="http://schemas.microsoft.com/office/powerpoint/2013/main/command">
      <pc:docMk/>
      <pc:sldMk cId="191017743" sldId="2147471837"/>
    </pc:sldMkLst>
    <p188:txBody>
      <a:bodyPr/>
      <a:lstStyle/>
      <a:p>
        <a:r>
          <a:rPr lang="en-GB"/>
          <a:t>[@Kamlesh Chhiba] [@Jenny Wukasch] please agree content on bespoke AI (5 mins). I have dropped in some additional content from other presentations. You have 5 mins for this section. </a:t>
        </a:r>
      </a:p>
    </p188:txBody>
  </p188:cm>
</p188:cmLst>
</file>

<file path=ppt/comments/modernComment_7FFFD1DE_9197BB66.xml><?xml version="1.0" encoding="utf-8"?>
<p188:cmLst xmlns:a="http://schemas.openxmlformats.org/drawingml/2006/main" xmlns:r="http://schemas.openxmlformats.org/officeDocument/2006/relationships" xmlns:p188="http://schemas.microsoft.com/office/powerpoint/2018/8/main">
  <p188:cm id="{BD004284-888F-446C-9C3D-AE65CD8E8136}" authorId="{1CDAAC6A-51D3-69BD-7AE6-A6A3878CB7E3}" status="resolved" created="2026-05-25T08:36:43.234" complete="100000">
    <pc:sldMkLst xmlns:pc="http://schemas.microsoft.com/office/powerpoint/2013/main/command">
      <pc:docMk/>
      <pc:sldMk cId="2442640230" sldId="2147471838"/>
    </pc:sldMkLst>
    <p188:txBody>
      <a:bodyPr/>
      <a:lstStyle/>
      <a:p>
        <a:r>
          <a:rPr lang="en-GB"/>
          <a:t>[@Jenny Wukasch] please review this slide pack in full. Slides 3-5 please make any amends regarding our approach to AI at CQC (5 mins).</a:t>
        </a:r>
      </a:p>
    </p188:txBody>
  </p188:cm>
</p188:cmLst>
</file>

<file path=ppt/comments/modernComment_7FFFD1E4_4709D68A.xml><?xml version="1.0" encoding="utf-8"?>
<p188:cmLst xmlns:a="http://schemas.openxmlformats.org/drawingml/2006/main" xmlns:r="http://schemas.openxmlformats.org/officeDocument/2006/relationships" xmlns:p188="http://schemas.microsoft.com/office/powerpoint/2018/8/main">
  <p188:cm id="{B79C2234-B009-4839-97B7-1818906512B9}" authorId="{1CDAAC6A-51D3-69BD-7AE6-A6A3878CB7E3}" created="2026-05-25T08:38:08.708">
    <pc:sldMkLst xmlns:pc="http://schemas.microsoft.com/office/powerpoint/2013/main/command">
      <pc:docMk/>
      <pc:sldMk cId="1191827082" sldId="2147471844"/>
    </pc:sldMkLst>
    <p188:txBody>
      <a:bodyPr/>
      <a:lstStyle/>
      <a:p>
        <a:r>
          <a:rPr lang="en-GB"/>
          <a:t>[@Jenny Wukasch] [@Mehjabeen Jagmag] please review and update content on slides 11 to 13.</a:t>
        </a:r>
      </a:p>
    </p188:txBody>
    <p188:extLst>
      <p:ext xmlns:p="http://schemas.openxmlformats.org/presentationml/2006/main" uri="{57CB4572-C831-44C2-8A1C-0ADB6CCDFE69}">
        <p223:reactions xmlns:p223="http://schemas.microsoft.com/office/powerpoint/2022/03/main">
          <p223:rxn type="👍">
            <p223:instance time="2026-06-01T07:56:34.290" authorId="{B0D566C7-2880-1E5A-9804-7FFAC47B380C}"/>
          </p223:rxn>
        </p223:reactions>
      </p:ext>
    </p188:extLst>
  </p188:cm>
</p188:cmLst>
</file>

<file path=ppt/comments/modernComment_7FFFF50B_D0259FA3.xml><?xml version="1.0" encoding="utf-8"?>
<p188:cmLst xmlns:a="http://schemas.openxmlformats.org/drawingml/2006/main" xmlns:r="http://schemas.openxmlformats.org/officeDocument/2006/relationships" xmlns:p188="http://schemas.microsoft.com/office/powerpoint/2018/8/main">
  <p188:cm id="{6BC8B3B4-910D-4E4D-A0EC-06F39FB48F50}" authorId="{1CDAAC6A-51D3-69BD-7AE6-A6A3878CB7E3}" created="2026-05-25T08:40:05.251">
    <pc:sldMkLst xmlns:pc="http://schemas.microsoft.com/office/powerpoint/2013/main/command">
      <pc:docMk/>
      <pc:sldMk cId="3492126627" sldId="2147480843"/>
    </pc:sldMkLst>
    <p188:txBody>
      <a:bodyPr/>
      <a:lstStyle/>
      <a:p>
        <a:r>
          <a:rPr lang="en-GB"/>
          <a:t>[@Robert Hawker] [@Taryn Coop] [@Tim Skaptason] please add content to this slide pack for EPSO presentation (3 mins).</a:t>
        </a:r>
      </a:p>
    </p188:txBody>
    <p188:extLst>
      <p:ext xmlns:p="http://schemas.openxmlformats.org/presentationml/2006/main" uri="{57CB4572-C831-44C2-8A1C-0ADB6CCDFE69}">
        <p223:reactions xmlns:p223="http://schemas.microsoft.com/office/powerpoint/2022/03/main">
          <p223:rxn type="👍">
            <p223:instance time="2026-06-01T09:12:04.317" authorId="{93C023B1-D4B3-10A6-026B-12B8DB1EF133}"/>
          </p223:rxn>
        </p223:reactions>
      </p:ext>
    </p188:extLst>
  </p188:cm>
</p188:cmLst>
</file>

<file path=ppt/comments/modernComment_7FFFF512_329B656F.xml><?xml version="1.0" encoding="utf-8"?>
<p188:cmLst xmlns:a="http://schemas.openxmlformats.org/drawingml/2006/main" xmlns:r="http://schemas.openxmlformats.org/officeDocument/2006/relationships" xmlns:p188="http://schemas.microsoft.com/office/powerpoint/2018/8/main">
  <p188:cm id="{0E12D91F-E313-4621-80A9-5411E7299EC5}" authorId="{C95D32FC-4D72-AC32-06F5-7150695E868E}" created="2026-05-28T16:50:02.681">
    <pc:sldMkLst xmlns:pc="http://schemas.microsoft.com/office/powerpoint/2013/main/command">
      <pc:docMk/>
      <pc:sldMk cId="849044847" sldId="2147480850"/>
    </pc:sldMkLst>
    <p188:txBody>
      <a:bodyPr/>
      <a:lstStyle/>
      <a:p>
        <a:r>
          <a:rPr lang="en-GB"/>
          <a:t>[@Sarah Burn]: I’ve added some draft speakernotes, could you pls check you’re happy with them</a:t>
        </a:r>
      </a:p>
    </p188:txBody>
  </p188:cm>
  <p188:cm id="{63B03953-7E63-4FC8-8688-F97F61D67A4F}" authorId="{E0118F7F-A67A-33F6-7B4A-95326ACAC73C}" created="2026-05-29T10:24:51.646">
    <pc:sldMkLst xmlns:pc="http://schemas.microsoft.com/office/powerpoint/2013/main/command">
      <pc:docMk/>
      <pc:sldMk cId="849044847" sldId="2147480850"/>
    </pc:sldMkLst>
    <p188:txBody>
      <a:bodyPr/>
      <a:lstStyle/>
      <a:p>
        <a:r>
          <a:rPr lang="en-GB"/>
          <a:t>you removed the icons, which described different type of agents - will the audience know what a retrieval agent is?</a:t>
        </a:r>
      </a:p>
    </p188:txBody>
  </p188:cm>
</p188:cmLst>
</file>

<file path=ppt/comments/modernComment_7FFFF514_89D50FC2.xml><?xml version="1.0" encoding="utf-8"?>
<p188:cmLst xmlns:a="http://schemas.openxmlformats.org/drawingml/2006/main" xmlns:r="http://schemas.openxmlformats.org/officeDocument/2006/relationships" xmlns:p188="http://schemas.microsoft.com/office/powerpoint/2018/8/main">
  <p188:cm id="{58AA8A61-B300-47AA-B5CD-C238347116D6}" authorId="{E0118F7F-A67A-33F6-7B4A-95326ACAC73C}" created="2026-05-29T09:56:55.978">
    <pc:sldMkLst xmlns:pc="http://schemas.microsoft.com/office/powerpoint/2013/main/command">
      <pc:docMk/>
      <pc:sldMk cId="2312441794" sldId="2147480852"/>
    </pc:sldMkLst>
    <p188:replyLst>
      <p188:reply id="{BAB8FD32-9D16-4842-A026-18B0BBC3BCF4}" authorId="{E0118F7F-A67A-33F6-7B4A-95326ACAC73C}" created="2026-05-29T10:13:43.889">
        <p188:txBody>
          <a:bodyPr/>
          <a:lstStyle/>
          <a:p>
            <a:r>
              <a:rPr lang="en-GB"/>
              <a:t>[@Jenny Wukasch] [@Sarah Burn] created a new slide with notes - removed the technical maded it more general, with refernce on care and safety events</a:t>
            </a:r>
          </a:p>
        </p188:txBody>
      </p188:reply>
    </p188:replyLst>
    <p188:txBody>
      <a:bodyPr/>
      <a:lstStyle/>
      <a:p>
        <a:r>
          <a:rPr lang="en-GB"/>
          <a:t>new slide created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9F989-179F-4D4F-8D08-44F499E1D34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6D9E70B9-0D40-4DAD-ADBC-832EE099BAF8}">
      <dgm:prSet phldrT="[Text]" phldr="0"/>
      <dgm:spPr/>
      <dgm:t>
        <a:bodyPr/>
        <a:lstStyle/>
        <a:p>
          <a:r>
            <a:rPr lang="en-GB"/>
            <a:t>Learn</a:t>
          </a:r>
        </a:p>
      </dgm:t>
    </dgm:pt>
    <dgm:pt modelId="{2B397637-A692-4B6C-AE2C-8C5F870FF2B9}" type="parTrans" cxnId="{EB1A6348-ADEE-4F14-A257-085906C5F583}">
      <dgm:prSet/>
      <dgm:spPr/>
      <dgm:t>
        <a:bodyPr/>
        <a:lstStyle/>
        <a:p>
          <a:endParaRPr lang="en-GB"/>
        </a:p>
      </dgm:t>
    </dgm:pt>
    <dgm:pt modelId="{A79FF665-4BB6-4FF6-B21A-9B7EB9EEBC38}" type="sibTrans" cxnId="{EB1A6348-ADEE-4F14-A257-085906C5F583}">
      <dgm:prSet/>
      <dgm:spPr/>
      <dgm:t>
        <a:bodyPr/>
        <a:lstStyle/>
        <a:p>
          <a:endParaRPr lang="en-GB"/>
        </a:p>
      </dgm:t>
    </dgm:pt>
    <dgm:pt modelId="{4529AC04-4980-4CFC-B2C6-411287F1043F}">
      <dgm:prSet phldrT="[Text]" phldr="0"/>
      <dgm:spPr/>
      <dgm:t>
        <a:bodyPr/>
        <a:lstStyle/>
        <a:p>
          <a:r>
            <a:rPr lang="en-GB"/>
            <a:t>Adapt</a:t>
          </a:r>
        </a:p>
      </dgm:t>
    </dgm:pt>
    <dgm:pt modelId="{9C1A4AB3-3741-48B4-A6D7-985827296A64}" type="parTrans" cxnId="{DB75A391-7975-4272-99F9-E97561837BA1}">
      <dgm:prSet/>
      <dgm:spPr/>
      <dgm:t>
        <a:bodyPr/>
        <a:lstStyle/>
        <a:p>
          <a:endParaRPr lang="en-GB"/>
        </a:p>
      </dgm:t>
    </dgm:pt>
    <dgm:pt modelId="{5CBEB50D-E490-4D9F-A00C-A23837FA8089}" type="sibTrans" cxnId="{DB75A391-7975-4272-99F9-E97561837BA1}">
      <dgm:prSet/>
      <dgm:spPr/>
      <dgm:t>
        <a:bodyPr/>
        <a:lstStyle/>
        <a:p>
          <a:endParaRPr lang="en-GB"/>
        </a:p>
      </dgm:t>
    </dgm:pt>
    <dgm:pt modelId="{00950934-A7E9-469E-922D-9636BDC411C4}">
      <dgm:prSet phldrT="[Text]" phldr="0"/>
      <dgm:spPr/>
      <dgm:t>
        <a:bodyPr/>
        <a:lstStyle/>
        <a:p>
          <a:r>
            <a:rPr lang="en-GB"/>
            <a:t>Test</a:t>
          </a:r>
        </a:p>
      </dgm:t>
    </dgm:pt>
    <dgm:pt modelId="{F11BF80A-1069-4837-A0BB-2E9E86E0E60D}" type="parTrans" cxnId="{E8ECD4C8-1FB5-4239-A1C0-48E4D17D0FB3}">
      <dgm:prSet/>
      <dgm:spPr/>
      <dgm:t>
        <a:bodyPr/>
        <a:lstStyle/>
        <a:p>
          <a:endParaRPr lang="en-GB"/>
        </a:p>
      </dgm:t>
    </dgm:pt>
    <dgm:pt modelId="{80D83512-04AA-41E5-B5F4-2148309159AF}" type="sibTrans" cxnId="{E8ECD4C8-1FB5-4239-A1C0-48E4D17D0FB3}">
      <dgm:prSet/>
      <dgm:spPr/>
      <dgm:t>
        <a:bodyPr/>
        <a:lstStyle/>
        <a:p>
          <a:endParaRPr lang="en-GB"/>
        </a:p>
      </dgm:t>
    </dgm:pt>
    <dgm:pt modelId="{37F43925-F05D-4CD9-832D-71520FA2CBC8}" type="pres">
      <dgm:prSet presAssocID="{2499F989-179F-4D4F-8D08-44F499E1D34D}" presName="compositeShape" presStyleCnt="0">
        <dgm:presLayoutVars>
          <dgm:chMax val="7"/>
          <dgm:dir/>
          <dgm:resizeHandles val="exact"/>
        </dgm:presLayoutVars>
      </dgm:prSet>
      <dgm:spPr/>
    </dgm:pt>
    <dgm:pt modelId="{4A2FC1EA-97D0-4068-B496-B1B6C6B84C9A}" type="pres">
      <dgm:prSet presAssocID="{2499F989-179F-4D4F-8D08-44F499E1D34D}" presName="wedge1" presStyleLbl="node1" presStyleIdx="0" presStyleCnt="3"/>
      <dgm:spPr/>
    </dgm:pt>
    <dgm:pt modelId="{CD7190C4-8FCA-40B3-BFE3-B288EE6295A8}" type="pres">
      <dgm:prSet presAssocID="{2499F989-179F-4D4F-8D08-44F499E1D34D}" presName="dummy1a" presStyleCnt="0"/>
      <dgm:spPr/>
    </dgm:pt>
    <dgm:pt modelId="{17848525-3EB0-48E2-8881-4540D5D04978}" type="pres">
      <dgm:prSet presAssocID="{2499F989-179F-4D4F-8D08-44F499E1D34D}" presName="dummy1b" presStyleCnt="0"/>
      <dgm:spPr/>
    </dgm:pt>
    <dgm:pt modelId="{3564A95D-50A6-4541-BF65-5EC3C09F1F28}" type="pres">
      <dgm:prSet presAssocID="{2499F989-179F-4D4F-8D08-44F499E1D34D}" presName="wedge1Tx" presStyleLbl="node1" presStyleIdx="0" presStyleCnt="3">
        <dgm:presLayoutVars>
          <dgm:chMax val="0"/>
          <dgm:chPref val="0"/>
          <dgm:bulletEnabled val="1"/>
        </dgm:presLayoutVars>
      </dgm:prSet>
      <dgm:spPr/>
    </dgm:pt>
    <dgm:pt modelId="{2CFF943A-53AA-4860-8E28-FF16DD9D62B1}" type="pres">
      <dgm:prSet presAssocID="{2499F989-179F-4D4F-8D08-44F499E1D34D}" presName="wedge2" presStyleLbl="node1" presStyleIdx="1" presStyleCnt="3"/>
      <dgm:spPr/>
    </dgm:pt>
    <dgm:pt modelId="{EC359CB4-B39A-47C6-BB88-6EF03B46AE2C}" type="pres">
      <dgm:prSet presAssocID="{2499F989-179F-4D4F-8D08-44F499E1D34D}" presName="dummy2a" presStyleCnt="0"/>
      <dgm:spPr/>
    </dgm:pt>
    <dgm:pt modelId="{B38CB4A5-3BCA-404B-8495-BF3DB2B3C1DE}" type="pres">
      <dgm:prSet presAssocID="{2499F989-179F-4D4F-8D08-44F499E1D34D}" presName="dummy2b" presStyleCnt="0"/>
      <dgm:spPr/>
    </dgm:pt>
    <dgm:pt modelId="{F2269133-E340-4B0E-95C2-FA3137429641}" type="pres">
      <dgm:prSet presAssocID="{2499F989-179F-4D4F-8D08-44F499E1D34D}" presName="wedge2Tx" presStyleLbl="node1" presStyleIdx="1" presStyleCnt="3">
        <dgm:presLayoutVars>
          <dgm:chMax val="0"/>
          <dgm:chPref val="0"/>
          <dgm:bulletEnabled val="1"/>
        </dgm:presLayoutVars>
      </dgm:prSet>
      <dgm:spPr/>
    </dgm:pt>
    <dgm:pt modelId="{5092D036-7044-4C1A-A8D9-70FC80141EB4}" type="pres">
      <dgm:prSet presAssocID="{2499F989-179F-4D4F-8D08-44F499E1D34D}" presName="wedge3" presStyleLbl="node1" presStyleIdx="2" presStyleCnt="3"/>
      <dgm:spPr/>
    </dgm:pt>
    <dgm:pt modelId="{09FC6BD2-9785-476A-8C22-10D9743930CB}" type="pres">
      <dgm:prSet presAssocID="{2499F989-179F-4D4F-8D08-44F499E1D34D}" presName="dummy3a" presStyleCnt="0"/>
      <dgm:spPr/>
    </dgm:pt>
    <dgm:pt modelId="{45479865-A72D-4388-B011-8161307E943C}" type="pres">
      <dgm:prSet presAssocID="{2499F989-179F-4D4F-8D08-44F499E1D34D}" presName="dummy3b" presStyleCnt="0"/>
      <dgm:spPr/>
    </dgm:pt>
    <dgm:pt modelId="{F723604B-2F8E-40B7-B4FE-BD91ED0ADCA0}" type="pres">
      <dgm:prSet presAssocID="{2499F989-179F-4D4F-8D08-44F499E1D34D}" presName="wedge3Tx" presStyleLbl="node1" presStyleIdx="2" presStyleCnt="3">
        <dgm:presLayoutVars>
          <dgm:chMax val="0"/>
          <dgm:chPref val="0"/>
          <dgm:bulletEnabled val="1"/>
        </dgm:presLayoutVars>
      </dgm:prSet>
      <dgm:spPr/>
    </dgm:pt>
    <dgm:pt modelId="{3F98D100-5DF3-4421-91E0-3598C6086636}" type="pres">
      <dgm:prSet presAssocID="{A79FF665-4BB6-4FF6-B21A-9B7EB9EEBC38}" presName="arrowWedge1" presStyleLbl="fgSibTrans2D1" presStyleIdx="0" presStyleCnt="3"/>
      <dgm:spPr/>
    </dgm:pt>
    <dgm:pt modelId="{D8A159B1-51A5-41A2-A0E8-A977949282D8}" type="pres">
      <dgm:prSet presAssocID="{5CBEB50D-E490-4D9F-A00C-A23837FA8089}" presName="arrowWedge2" presStyleLbl="fgSibTrans2D1" presStyleIdx="1" presStyleCnt="3"/>
      <dgm:spPr/>
    </dgm:pt>
    <dgm:pt modelId="{8747C84A-297C-403C-9C56-CEF18D255023}" type="pres">
      <dgm:prSet presAssocID="{80D83512-04AA-41E5-B5F4-2148309159AF}" presName="arrowWedge3" presStyleLbl="fgSibTrans2D1" presStyleIdx="2" presStyleCnt="3"/>
      <dgm:spPr/>
    </dgm:pt>
  </dgm:ptLst>
  <dgm:cxnLst>
    <dgm:cxn modelId="{DF609A29-37A8-42EA-9088-6E8D76CC9D7C}" type="presOf" srcId="{4529AC04-4980-4CFC-B2C6-411287F1043F}" destId="{F2269133-E340-4B0E-95C2-FA3137429641}" srcOrd="1" destOrd="0" presId="urn:microsoft.com/office/officeart/2005/8/layout/cycle8"/>
    <dgm:cxn modelId="{50F54930-E221-4B0D-ABF6-1F718B0B11DF}" type="presOf" srcId="{00950934-A7E9-469E-922D-9636BDC411C4}" destId="{5092D036-7044-4C1A-A8D9-70FC80141EB4}" srcOrd="0" destOrd="0" presId="urn:microsoft.com/office/officeart/2005/8/layout/cycle8"/>
    <dgm:cxn modelId="{5D4C0C3E-0362-4414-A5F8-3D7920A354DD}" type="presOf" srcId="{6D9E70B9-0D40-4DAD-ADBC-832EE099BAF8}" destId="{3564A95D-50A6-4541-BF65-5EC3C09F1F28}" srcOrd="1" destOrd="0" presId="urn:microsoft.com/office/officeart/2005/8/layout/cycle8"/>
    <dgm:cxn modelId="{F7D5B23F-83F7-48DD-BD0E-49AB01D1D00B}" type="presOf" srcId="{00950934-A7E9-469E-922D-9636BDC411C4}" destId="{F723604B-2F8E-40B7-B4FE-BD91ED0ADCA0}" srcOrd="1" destOrd="0" presId="urn:microsoft.com/office/officeart/2005/8/layout/cycle8"/>
    <dgm:cxn modelId="{A1982D62-B0BA-4893-BEFA-91940A0C33B2}" type="presOf" srcId="{4529AC04-4980-4CFC-B2C6-411287F1043F}" destId="{2CFF943A-53AA-4860-8E28-FF16DD9D62B1}" srcOrd="0" destOrd="0" presId="urn:microsoft.com/office/officeart/2005/8/layout/cycle8"/>
    <dgm:cxn modelId="{EB1A6348-ADEE-4F14-A257-085906C5F583}" srcId="{2499F989-179F-4D4F-8D08-44F499E1D34D}" destId="{6D9E70B9-0D40-4DAD-ADBC-832EE099BAF8}" srcOrd="0" destOrd="0" parTransId="{2B397637-A692-4B6C-AE2C-8C5F870FF2B9}" sibTransId="{A79FF665-4BB6-4FF6-B21A-9B7EB9EEBC38}"/>
    <dgm:cxn modelId="{DB75A391-7975-4272-99F9-E97561837BA1}" srcId="{2499F989-179F-4D4F-8D08-44F499E1D34D}" destId="{4529AC04-4980-4CFC-B2C6-411287F1043F}" srcOrd="1" destOrd="0" parTransId="{9C1A4AB3-3741-48B4-A6D7-985827296A64}" sibTransId="{5CBEB50D-E490-4D9F-A00C-A23837FA8089}"/>
    <dgm:cxn modelId="{4F1571AF-2115-4838-B68D-BF17008DF4CC}" type="presOf" srcId="{2499F989-179F-4D4F-8D08-44F499E1D34D}" destId="{37F43925-F05D-4CD9-832D-71520FA2CBC8}" srcOrd="0" destOrd="0" presId="urn:microsoft.com/office/officeart/2005/8/layout/cycle8"/>
    <dgm:cxn modelId="{E8ECD4C8-1FB5-4239-A1C0-48E4D17D0FB3}" srcId="{2499F989-179F-4D4F-8D08-44F499E1D34D}" destId="{00950934-A7E9-469E-922D-9636BDC411C4}" srcOrd="2" destOrd="0" parTransId="{F11BF80A-1069-4837-A0BB-2E9E86E0E60D}" sibTransId="{80D83512-04AA-41E5-B5F4-2148309159AF}"/>
    <dgm:cxn modelId="{42D58ED1-B026-4172-8A4E-1C6808C1187A}" type="presOf" srcId="{6D9E70B9-0D40-4DAD-ADBC-832EE099BAF8}" destId="{4A2FC1EA-97D0-4068-B496-B1B6C6B84C9A}" srcOrd="0" destOrd="0" presId="urn:microsoft.com/office/officeart/2005/8/layout/cycle8"/>
    <dgm:cxn modelId="{9681757D-42D7-406E-AA74-CE0120D050FB}" type="presParOf" srcId="{37F43925-F05D-4CD9-832D-71520FA2CBC8}" destId="{4A2FC1EA-97D0-4068-B496-B1B6C6B84C9A}" srcOrd="0" destOrd="0" presId="urn:microsoft.com/office/officeart/2005/8/layout/cycle8"/>
    <dgm:cxn modelId="{46779958-2AC6-47DA-9A4B-1A8916F952D3}" type="presParOf" srcId="{37F43925-F05D-4CD9-832D-71520FA2CBC8}" destId="{CD7190C4-8FCA-40B3-BFE3-B288EE6295A8}" srcOrd="1" destOrd="0" presId="urn:microsoft.com/office/officeart/2005/8/layout/cycle8"/>
    <dgm:cxn modelId="{D0BFB8C9-5662-4669-849E-727C94969A70}" type="presParOf" srcId="{37F43925-F05D-4CD9-832D-71520FA2CBC8}" destId="{17848525-3EB0-48E2-8881-4540D5D04978}" srcOrd="2" destOrd="0" presId="urn:microsoft.com/office/officeart/2005/8/layout/cycle8"/>
    <dgm:cxn modelId="{5807C523-750A-4F5A-B729-F97AC1D19E92}" type="presParOf" srcId="{37F43925-F05D-4CD9-832D-71520FA2CBC8}" destId="{3564A95D-50A6-4541-BF65-5EC3C09F1F28}" srcOrd="3" destOrd="0" presId="urn:microsoft.com/office/officeart/2005/8/layout/cycle8"/>
    <dgm:cxn modelId="{69C4AA38-7127-49AB-AD9F-4C808D9A27E2}" type="presParOf" srcId="{37F43925-F05D-4CD9-832D-71520FA2CBC8}" destId="{2CFF943A-53AA-4860-8E28-FF16DD9D62B1}" srcOrd="4" destOrd="0" presId="urn:microsoft.com/office/officeart/2005/8/layout/cycle8"/>
    <dgm:cxn modelId="{07DC1F2C-D039-4E98-A7D5-353B4BF7BA36}" type="presParOf" srcId="{37F43925-F05D-4CD9-832D-71520FA2CBC8}" destId="{EC359CB4-B39A-47C6-BB88-6EF03B46AE2C}" srcOrd="5" destOrd="0" presId="urn:microsoft.com/office/officeart/2005/8/layout/cycle8"/>
    <dgm:cxn modelId="{703F6E93-9A57-4404-A524-8E90671223DA}" type="presParOf" srcId="{37F43925-F05D-4CD9-832D-71520FA2CBC8}" destId="{B38CB4A5-3BCA-404B-8495-BF3DB2B3C1DE}" srcOrd="6" destOrd="0" presId="urn:microsoft.com/office/officeart/2005/8/layout/cycle8"/>
    <dgm:cxn modelId="{3E155798-CFD9-48E6-AD46-654A12793C99}" type="presParOf" srcId="{37F43925-F05D-4CD9-832D-71520FA2CBC8}" destId="{F2269133-E340-4B0E-95C2-FA3137429641}" srcOrd="7" destOrd="0" presId="urn:microsoft.com/office/officeart/2005/8/layout/cycle8"/>
    <dgm:cxn modelId="{1CCA99F4-8184-4A15-8994-3863AD1A8756}" type="presParOf" srcId="{37F43925-F05D-4CD9-832D-71520FA2CBC8}" destId="{5092D036-7044-4C1A-A8D9-70FC80141EB4}" srcOrd="8" destOrd="0" presId="urn:microsoft.com/office/officeart/2005/8/layout/cycle8"/>
    <dgm:cxn modelId="{49979111-3378-478C-8A62-1A0F2C1FF79C}" type="presParOf" srcId="{37F43925-F05D-4CD9-832D-71520FA2CBC8}" destId="{09FC6BD2-9785-476A-8C22-10D9743930CB}" srcOrd="9" destOrd="0" presId="urn:microsoft.com/office/officeart/2005/8/layout/cycle8"/>
    <dgm:cxn modelId="{A2EB661E-525C-42E4-B0F7-74F9A2445F57}" type="presParOf" srcId="{37F43925-F05D-4CD9-832D-71520FA2CBC8}" destId="{45479865-A72D-4388-B011-8161307E943C}" srcOrd="10" destOrd="0" presId="urn:microsoft.com/office/officeart/2005/8/layout/cycle8"/>
    <dgm:cxn modelId="{F21E3A34-8AEF-45A7-B3B4-FBFB046AC5E8}" type="presParOf" srcId="{37F43925-F05D-4CD9-832D-71520FA2CBC8}" destId="{F723604B-2F8E-40B7-B4FE-BD91ED0ADCA0}" srcOrd="11" destOrd="0" presId="urn:microsoft.com/office/officeart/2005/8/layout/cycle8"/>
    <dgm:cxn modelId="{52110DB9-D54E-44D7-8C1F-524136734056}" type="presParOf" srcId="{37F43925-F05D-4CD9-832D-71520FA2CBC8}" destId="{3F98D100-5DF3-4421-91E0-3598C6086636}" srcOrd="12" destOrd="0" presId="urn:microsoft.com/office/officeart/2005/8/layout/cycle8"/>
    <dgm:cxn modelId="{8E61F25F-E403-4565-ABEB-C1523BFBA765}" type="presParOf" srcId="{37F43925-F05D-4CD9-832D-71520FA2CBC8}" destId="{D8A159B1-51A5-41A2-A0E8-A977949282D8}" srcOrd="13" destOrd="0" presId="urn:microsoft.com/office/officeart/2005/8/layout/cycle8"/>
    <dgm:cxn modelId="{71D7F7C5-585F-4E14-804B-755982A7DD2F}" type="presParOf" srcId="{37F43925-F05D-4CD9-832D-71520FA2CBC8}" destId="{8747C84A-297C-403C-9C56-CEF18D255023}"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C5F1B-1F55-4D69-8DE8-0CEE1FE64A3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3477C37-6573-4EAD-8104-B6CB472C1425}">
      <dgm:prSet phldrT="[Text]" phldr="0"/>
      <dgm:spPr/>
      <dgm:t>
        <a:bodyPr/>
        <a:lstStyle/>
        <a:p>
          <a:r>
            <a:rPr lang="en-GB"/>
            <a:t>For developers / analysts</a:t>
          </a:r>
        </a:p>
      </dgm:t>
    </dgm:pt>
    <dgm:pt modelId="{ED848D7C-602D-4D6E-A7C6-378AF77B7616}" type="parTrans" cxnId="{F3344E02-FE40-4164-9DFB-F931833EE0CD}">
      <dgm:prSet/>
      <dgm:spPr/>
      <dgm:t>
        <a:bodyPr/>
        <a:lstStyle/>
        <a:p>
          <a:endParaRPr lang="en-GB"/>
        </a:p>
      </dgm:t>
    </dgm:pt>
    <dgm:pt modelId="{C5F0797A-3919-4841-9C65-A20F430BB7EA}" type="sibTrans" cxnId="{F3344E02-FE40-4164-9DFB-F931833EE0CD}">
      <dgm:prSet/>
      <dgm:spPr/>
      <dgm:t>
        <a:bodyPr/>
        <a:lstStyle/>
        <a:p>
          <a:endParaRPr lang="en-GB"/>
        </a:p>
      </dgm:t>
    </dgm:pt>
    <dgm:pt modelId="{1CF69311-DF39-47D5-9DC4-0C3FB2AFC5B0}">
      <dgm:prSet phldrT="[Text]" phldr="0"/>
      <dgm:spPr/>
      <dgm:t>
        <a:bodyPr/>
        <a:lstStyle/>
        <a:p>
          <a:r>
            <a:rPr lang="en-GB"/>
            <a:t>Copilot in every development experience:</a:t>
          </a:r>
        </a:p>
      </dgm:t>
    </dgm:pt>
    <dgm:pt modelId="{A4BC2667-3EA0-44AE-B030-F981FDEE4027}" type="parTrans" cxnId="{4F2B2DDA-609C-47A3-8B7A-D17A9CED74A6}">
      <dgm:prSet/>
      <dgm:spPr/>
      <dgm:t>
        <a:bodyPr/>
        <a:lstStyle/>
        <a:p>
          <a:endParaRPr lang="en-GB"/>
        </a:p>
      </dgm:t>
    </dgm:pt>
    <dgm:pt modelId="{F51E41DE-B66C-499A-8FD2-C138ADD56DEB}" type="sibTrans" cxnId="{4F2B2DDA-609C-47A3-8B7A-D17A9CED74A6}">
      <dgm:prSet/>
      <dgm:spPr/>
      <dgm:t>
        <a:bodyPr/>
        <a:lstStyle/>
        <a:p>
          <a:endParaRPr lang="en-GB"/>
        </a:p>
      </dgm:t>
    </dgm:pt>
    <dgm:pt modelId="{DA18799A-D596-4AD5-A04C-F1095A628ED7}">
      <dgm:prSet phldrT="[Text]" phldr="0"/>
      <dgm:spPr/>
      <dgm:t>
        <a:bodyPr/>
        <a:lstStyle/>
        <a:p>
          <a:r>
            <a:rPr lang="en-GB"/>
            <a:t>For end users</a:t>
          </a:r>
        </a:p>
      </dgm:t>
    </dgm:pt>
    <dgm:pt modelId="{57C1C0B2-D2DD-40AB-A77E-BE9C841DA74D}" type="parTrans" cxnId="{B5CBD244-522D-454C-AA72-C810E73E40B8}">
      <dgm:prSet/>
      <dgm:spPr/>
      <dgm:t>
        <a:bodyPr/>
        <a:lstStyle/>
        <a:p>
          <a:endParaRPr lang="en-GB"/>
        </a:p>
      </dgm:t>
    </dgm:pt>
    <dgm:pt modelId="{8DE2C580-3AD8-4CE4-8D29-A8F91E5352F7}" type="sibTrans" cxnId="{B5CBD244-522D-454C-AA72-C810E73E40B8}">
      <dgm:prSet/>
      <dgm:spPr/>
      <dgm:t>
        <a:bodyPr/>
        <a:lstStyle/>
        <a:p>
          <a:endParaRPr lang="en-GB"/>
        </a:p>
      </dgm:t>
    </dgm:pt>
    <dgm:pt modelId="{60EBC6AE-4DAE-4959-B4F8-8E7DD2665AAA}">
      <dgm:prSet phldrT="[Text]" phldr="0"/>
      <dgm:spPr/>
      <dgm:t>
        <a:bodyPr/>
        <a:lstStyle/>
        <a:p>
          <a:r>
            <a:rPr lang="en-GB"/>
            <a:t>Data Agents – “Chat with your Data”</a:t>
          </a:r>
        </a:p>
      </dgm:t>
    </dgm:pt>
    <dgm:pt modelId="{B3F19B5D-AE4C-42FC-8CD5-6C07407BB856}" type="parTrans" cxnId="{4526F5E6-BF30-4B9D-AB0E-47B1F2BD06F9}">
      <dgm:prSet/>
      <dgm:spPr/>
      <dgm:t>
        <a:bodyPr/>
        <a:lstStyle/>
        <a:p>
          <a:endParaRPr lang="en-GB"/>
        </a:p>
      </dgm:t>
    </dgm:pt>
    <dgm:pt modelId="{414C012B-6C89-4D6B-B1B1-24C7BEFE39FB}" type="sibTrans" cxnId="{4526F5E6-BF30-4B9D-AB0E-47B1F2BD06F9}">
      <dgm:prSet/>
      <dgm:spPr/>
      <dgm:t>
        <a:bodyPr/>
        <a:lstStyle/>
        <a:p>
          <a:endParaRPr lang="en-GB"/>
        </a:p>
      </dgm:t>
    </dgm:pt>
    <dgm:pt modelId="{F9326A0D-0FF2-410B-AC77-2795769123D1}">
      <dgm:prSet phldrT="[Text]" phldr="0"/>
      <dgm:spPr/>
      <dgm:t>
        <a:bodyPr/>
        <a:lstStyle/>
        <a:p>
          <a:r>
            <a:rPr lang="en-GB"/>
            <a:t>Text Analysis</a:t>
          </a:r>
        </a:p>
      </dgm:t>
    </dgm:pt>
    <dgm:pt modelId="{4AF31FAB-36BE-4452-9A5D-2A90E82A9D11}" type="parTrans" cxnId="{CCC308FD-F753-404E-9246-46CF992B8C32}">
      <dgm:prSet/>
      <dgm:spPr/>
      <dgm:t>
        <a:bodyPr/>
        <a:lstStyle/>
        <a:p>
          <a:endParaRPr lang="en-GB"/>
        </a:p>
      </dgm:t>
    </dgm:pt>
    <dgm:pt modelId="{A2F476CF-97D9-4EF3-AF2E-D9C1977A2C91}" type="sibTrans" cxnId="{CCC308FD-F753-404E-9246-46CF992B8C32}">
      <dgm:prSet/>
      <dgm:spPr/>
      <dgm:t>
        <a:bodyPr/>
        <a:lstStyle/>
        <a:p>
          <a:endParaRPr lang="en-GB"/>
        </a:p>
      </dgm:t>
    </dgm:pt>
    <dgm:pt modelId="{C1424E3C-6DFC-47AA-9CD9-21DFCD14B9E6}">
      <dgm:prSet phldrT="[Text]" phldr="0"/>
      <dgm:spPr/>
      <dgm:t>
        <a:bodyPr/>
        <a:lstStyle/>
        <a:p>
          <a:r>
            <a:rPr lang="en-GB"/>
            <a:t>Pipelines</a:t>
          </a:r>
        </a:p>
      </dgm:t>
    </dgm:pt>
    <dgm:pt modelId="{143A7DDF-B939-456F-AFF0-79A2A759AB3E}" type="parTrans" cxnId="{67B69F6A-57BC-488A-A5F0-23C8A11A1ADA}">
      <dgm:prSet/>
      <dgm:spPr/>
      <dgm:t>
        <a:bodyPr/>
        <a:lstStyle/>
        <a:p>
          <a:endParaRPr lang="en-GB"/>
        </a:p>
      </dgm:t>
    </dgm:pt>
    <dgm:pt modelId="{AF262AFA-9E21-4E00-89B0-526BA93FD3C4}" type="sibTrans" cxnId="{67B69F6A-57BC-488A-A5F0-23C8A11A1ADA}">
      <dgm:prSet/>
      <dgm:spPr/>
      <dgm:t>
        <a:bodyPr/>
        <a:lstStyle/>
        <a:p>
          <a:endParaRPr lang="en-GB"/>
        </a:p>
      </dgm:t>
    </dgm:pt>
    <dgm:pt modelId="{1364027E-19D8-4C8A-B09A-777E4AC87B0C}">
      <dgm:prSet phldrT="[Text]" phldr="0"/>
      <dgm:spPr/>
      <dgm:t>
        <a:bodyPr/>
        <a:lstStyle/>
        <a:p>
          <a:r>
            <a:rPr lang="en-GB"/>
            <a:t>Notebooks</a:t>
          </a:r>
        </a:p>
      </dgm:t>
    </dgm:pt>
    <dgm:pt modelId="{C819DC0B-C40A-44BF-AFAE-D929DC5D6CF4}" type="parTrans" cxnId="{567E3F28-286E-49A9-BB06-55FD4F631C68}">
      <dgm:prSet/>
      <dgm:spPr/>
      <dgm:t>
        <a:bodyPr/>
        <a:lstStyle/>
        <a:p>
          <a:endParaRPr lang="en-GB"/>
        </a:p>
      </dgm:t>
    </dgm:pt>
    <dgm:pt modelId="{D5136ACE-DAA1-4DD5-B9E8-197189E06FA4}" type="sibTrans" cxnId="{567E3F28-286E-49A9-BB06-55FD4F631C68}">
      <dgm:prSet/>
      <dgm:spPr/>
      <dgm:t>
        <a:bodyPr/>
        <a:lstStyle/>
        <a:p>
          <a:endParaRPr lang="en-GB"/>
        </a:p>
      </dgm:t>
    </dgm:pt>
    <dgm:pt modelId="{D6F65A54-B05D-4855-A952-A20B3DAAA1A5}">
      <dgm:prSet phldrT="[Text]" phldr="0"/>
      <dgm:spPr/>
      <dgm:t>
        <a:bodyPr/>
        <a:lstStyle/>
        <a:p>
          <a:r>
            <a:rPr lang="en-GB"/>
            <a:t>Power BI</a:t>
          </a:r>
        </a:p>
      </dgm:t>
    </dgm:pt>
    <dgm:pt modelId="{D37B4EA4-6B0C-4427-89CF-3CCF96D4B248}" type="parTrans" cxnId="{5FBAD9F3-2CFE-4226-92A6-4E7540AE2FE2}">
      <dgm:prSet/>
      <dgm:spPr/>
      <dgm:t>
        <a:bodyPr/>
        <a:lstStyle/>
        <a:p>
          <a:endParaRPr lang="en-GB"/>
        </a:p>
      </dgm:t>
    </dgm:pt>
    <dgm:pt modelId="{19E354E5-A83D-4165-BA6B-E8947BEF75B3}" type="sibTrans" cxnId="{5FBAD9F3-2CFE-4226-92A6-4E7540AE2FE2}">
      <dgm:prSet/>
      <dgm:spPr/>
      <dgm:t>
        <a:bodyPr/>
        <a:lstStyle/>
        <a:p>
          <a:endParaRPr lang="en-GB"/>
        </a:p>
      </dgm:t>
    </dgm:pt>
    <dgm:pt modelId="{2375A9AC-B16B-4C0E-A006-2D846221151E}" type="pres">
      <dgm:prSet presAssocID="{D21C5F1B-1F55-4D69-8DE8-0CEE1FE64A3E}" presName="Name0" presStyleCnt="0">
        <dgm:presLayoutVars>
          <dgm:dir/>
          <dgm:animLvl val="lvl"/>
          <dgm:resizeHandles val="exact"/>
        </dgm:presLayoutVars>
      </dgm:prSet>
      <dgm:spPr/>
    </dgm:pt>
    <dgm:pt modelId="{E78E4013-67EF-4AA5-AE59-ECCEDFEE7ADF}" type="pres">
      <dgm:prSet presAssocID="{93477C37-6573-4EAD-8104-B6CB472C1425}" presName="composite" presStyleCnt="0"/>
      <dgm:spPr/>
    </dgm:pt>
    <dgm:pt modelId="{090A6B1E-A7AD-4164-B86E-4F6553E96569}" type="pres">
      <dgm:prSet presAssocID="{93477C37-6573-4EAD-8104-B6CB472C1425}" presName="parTx" presStyleLbl="alignNode1" presStyleIdx="0" presStyleCnt="2">
        <dgm:presLayoutVars>
          <dgm:chMax val="0"/>
          <dgm:chPref val="0"/>
          <dgm:bulletEnabled val="1"/>
        </dgm:presLayoutVars>
      </dgm:prSet>
      <dgm:spPr/>
    </dgm:pt>
    <dgm:pt modelId="{F4FA6C5A-AE9E-42FA-8AC2-CF5897729EC2}" type="pres">
      <dgm:prSet presAssocID="{93477C37-6573-4EAD-8104-B6CB472C1425}" presName="desTx" presStyleLbl="alignAccFollowNode1" presStyleIdx="0" presStyleCnt="2">
        <dgm:presLayoutVars>
          <dgm:bulletEnabled val="1"/>
        </dgm:presLayoutVars>
      </dgm:prSet>
      <dgm:spPr/>
    </dgm:pt>
    <dgm:pt modelId="{C1B8AEF0-6E21-45BE-A3B9-FB7DEDD4572D}" type="pres">
      <dgm:prSet presAssocID="{C5F0797A-3919-4841-9C65-A20F430BB7EA}" presName="space" presStyleCnt="0"/>
      <dgm:spPr/>
    </dgm:pt>
    <dgm:pt modelId="{F74D56EC-E445-49A5-8AE0-B199F96DD36C}" type="pres">
      <dgm:prSet presAssocID="{DA18799A-D596-4AD5-A04C-F1095A628ED7}" presName="composite" presStyleCnt="0"/>
      <dgm:spPr/>
    </dgm:pt>
    <dgm:pt modelId="{E9C09C50-AC5E-4A93-8B9E-22F017A517FA}" type="pres">
      <dgm:prSet presAssocID="{DA18799A-D596-4AD5-A04C-F1095A628ED7}" presName="parTx" presStyleLbl="alignNode1" presStyleIdx="1" presStyleCnt="2">
        <dgm:presLayoutVars>
          <dgm:chMax val="0"/>
          <dgm:chPref val="0"/>
          <dgm:bulletEnabled val="1"/>
        </dgm:presLayoutVars>
      </dgm:prSet>
      <dgm:spPr/>
    </dgm:pt>
    <dgm:pt modelId="{1F7D2FC3-AC9D-4791-988B-77AE8903ABBE}" type="pres">
      <dgm:prSet presAssocID="{DA18799A-D596-4AD5-A04C-F1095A628ED7}" presName="desTx" presStyleLbl="alignAccFollowNode1" presStyleIdx="1" presStyleCnt="2">
        <dgm:presLayoutVars>
          <dgm:bulletEnabled val="1"/>
        </dgm:presLayoutVars>
      </dgm:prSet>
      <dgm:spPr/>
    </dgm:pt>
  </dgm:ptLst>
  <dgm:cxnLst>
    <dgm:cxn modelId="{F3344E02-FE40-4164-9DFB-F931833EE0CD}" srcId="{D21C5F1B-1F55-4D69-8DE8-0CEE1FE64A3E}" destId="{93477C37-6573-4EAD-8104-B6CB472C1425}" srcOrd="0" destOrd="0" parTransId="{ED848D7C-602D-4D6E-A7C6-378AF77B7616}" sibTransId="{C5F0797A-3919-4841-9C65-A20F430BB7EA}"/>
    <dgm:cxn modelId="{21E58C07-8916-4AC6-999E-042ABC755DA1}" type="presOf" srcId="{D21C5F1B-1F55-4D69-8DE8-0CEE1FE64A3E}" destId="{2375A9AC-B16B-4C0E-A006-2D846221151E}" srcOrd="0" destOrd="0" presId="urn:microsoft.com/office/officeart/2005/8/layout/hList1"/>
    <dgm:cxn modelId="{567E3F28-286E-49A9-BB06-55FD4F631C68}" srcId="{1CF69311-DF39-47D5-9DC4-0C3FB2AFC5B0}" destId="{1364027E-19D8-4C8A-B09A-777E4AC87B0C}" srcOrd="1" destOrd="0" parTransId="{C819DC0B-C40A-44BF-AFAE-D929DC5D6CF4}" sibTransId="{D5136ACE-DAA1-4DD5-B9E8-197189E06FA4}"/>
    <dgm:cxn modelId="{67C8E537-1B3C-46B2-A39A-DBE705DD1E9B}" type="presOf" srcId="{1CF69311-DF39-47D5-9DC4-0C3FB2AFC5B0}" destId="{F4FA6C5A-AE9E-42FA-8AC2-CF5897729EC2}" srcOrd="0" destOrd="0" presId="urn:microsoft.com/office/officeart/2005/8/layout/hList1"/>
    <dgm:cxn modelId="{B5CBD244-522D-454C-AA72-C810E73E40B8}" srcId="{D21C5F1B-1F55-4D69-8DE8-0CEE1FE64A3E}" destId="{DA18799A-D596-4AD5-A04C-F1095A628ED7}" srcOrd="1" destOrd="0" parTransId="{57C1C0B2-D2DD-40AB-A77E-BE9C841DA74D}" sibTransId="{8DE2C580-3AD8-4CE4-8D29-A8F91E5352F7}"/>
    <dgm:cxn modelId="{67B69F6A-57BC-488A-A5F0-23C8A11A1ADA}" srcId="{1CF69311-DF39-47D5-9DC4-0C3FB2AFC5B0}" destId="{C1424E3C-6DFC-47AA-9CD9-21DFCD14B9E6}" srcOrd="0" destOrd="0" parTransId="{143A7DDF-B939-456F-AFF0-79A2A759AB3E}" sibTransId="{AF262AFA-9E21-4E00-89B0-526BA93FD3C4}"/>
    <dgm:cxn modelId="{1570687C-504A-428A-81DD-AE2B8050DF2D}" type="presOf" srcId="{1364027E-19D8-4C8A-B09A-777E4AC87B0C}" destId="{F4FA6C5A-AE9E-42FA-8AC2-CF5897729EC2}" srcOrd="0" destOrd="2" presId="urn:microsoft.com/office/officeart/2005/8/layout/hList1"/>
    <dgm:cxn modelId="{16484083-A07B-4F97-9707-F5F5DF49805A}" type="presOf" srcId="{D6F65A54-B05D-4855-A952-A20B3DAAA1A5}" destId="{F4FA6C5A-AE9E-42FA-8AC2-CF5897729EC2}" srcOrd="0" destOrd="3" presId="urn:microsoft.com/office/officeart/2005/8/layout/hList1"/>
    <dgm:cxn modelId="{2036B492-BA62-45BA-94FC-83918F6BAB1F}" type="presOf" srcId="{C1424E3C-6DFC-47AA-9CD9-21DFCD14B9E6}" destId="{F4FA6C5A-AE9E-42FA-8AC2-CF5897729EC2}" srcOrd="0" destOrd="1" presId="urn:microsoft.com/office/officeart/2005/8/layout/hList1"/>
    <dgm:cxn modelId="{B3CD5D98-6F63-411F-A922-070B42FB1A43}" type="presOf" srcId="{93477C37-6573-4EAD-8104-B6CB472C1425}" destId="{090A6B1E-A7AD-4164-B86E-4F6553E96569}" srcOrd="0" destOrd="0" presId="urn:microsoft.com/office/officeart/2005/8/layout/hList1"/>
    <dgm:cxn modelId="{71105DC0-FBAD-4D02-A565-E923424EA11E}" type="presOf" srcId="{60EBC6AE-4DAE-4959-B4F8-8E7DD2665AAA}" destId="{1F7D2FC3-AC9D-4791-988B-77AE8903ABBE}" srcOrd="0" destOrd="0" presId="urn:microsoft.com/office/officeart/2005/8/layout/hList1"/>
    <dgm:cxn modelId="{CC615BD2-2508-48F0-AF6F-B4FEC5CE54CD}" type="presOf" srcId="{F9326A0D-0FF2-410B-AC77-2795769123D1}" destId="{1F7D2FC3-AC9D-4791-988B-77AE8903ABBE}" srcOrd="0" destOrd="1" presId="urn:microsoft.com/office/officeart/2005/8/layout/hList1"/>
    <dgm:cxn modelId="{4F2B2DDA-609C-47A3-8B7A-D17A9CED74A6}" srcId="{93477C37-6573-4EAD-8104-B6CB472C1425}" destId="{1CF69311-DF39-47D5-9DC4-0C3FB2AFC5B0}" srcOrd="0" destOrd="0" parTransId="{A4BC2667-3EA0-44AE-B030-F981FDEE4027}" sibTransId="{F51E41DE-B66C-499A-8FD2-C138ADD56DEB}"/>
    <dgm:cxn modelId="{4526F5E6-BF30-4B9D-AB0E-47B1F2BD06F9}" srcId="{DA18799A-D596-4AD5-A04C-F1095A628ED7}" destId="{60EBC6AE-4DAE-4959-B4F8-8E7DD2665AAA}" srcOrd="0" destOrd="0" parTransId="{B3F19B5D-AE4C-42FC-8CD5-6C07407BB856}" sibTransId="{414C012B-6C89-4D6B-B1B1-24C7BEFE39FB}"/>
    <dgm:cxn modelId="{2F4ECDEF-A810-4349-BAE0-67DEA04CA93C}" type="presOf" srcId="{DA18799A-D596-4AD5-A04C-F1095A628ED7}" destId="{E9C09C50-AC5E-4A93-8B9E-22F017A517FA}" srcOrd="0" destOrd="0" presId="urn:microsoft.com/office/officeart/2005/8/layout/hList1"/>
    <dgm:cxn modelId="{5FBAD9F3-2CFE-4226-92A6-4E7540AE2FE2}" srcId="{1CF69311-DF39-47D5-9DC4-0C3FB2AFC5B0}" destId="{D6F65A54-B05D-4855-A952-A20B3DAAA1A5}" srcOrd="2" destOrd="0" parTransId="{D37B4EA4-6B0C-4427-89CF-3CCF96D4B248}" sibTransId="{19E354E5-A83D-4165-BA6B-E8947BEF75B3}"/>
    <dgm:cxn modelId="{CCC308FD-F753-404E-9246-46CF992B8C32}" srcId="{DA18799A-D596-4AD5-A04C-F1095A628ED7}" destId="{F9326A0D-0FF2-410B-AC77-2795769123D1}" srcOrd="1" destOrd="0" parTransId="{4AF31FAB-36BE-4452-9A5D-2A90E82A9D11}" sibTransId="{A2F476CF-97D9-4EF3-AF2E-D9C1977A2C91}"/>
    <dgm:cxn modelId="{4FADE764-946D-43C2-853A-012C93340740}" type="presParOf" srcId="{2375A9AC-B16B-4C0E-A006-2D846221151E}" destId="{E78E4013-67EF-4AA5-AE59-ECCEDFEE7ADF}" srcOrd="0" destOrd="0" presId="urn:microsoft.com/office/officeart/2005/8/layout/hList1"/>
    <dgm:cxn modelId="{520BB919-4F5D-4779-A804-AB3D82A4337E}" type="presParOf" srcId="{E78E4013-67EF-4AA5-AE59-ECCEDFEE7ADF}" destId="{090A6B1E-A7AD-4164-B86E-4F6553E96569}" srcOrd="0" destOrd="0" presId="urn:microsoft.com/office/officeart/2005/8/layout/hList1"/>
    <dgm:cxn modelId="{F5E649AA-FAE7-4344-8D0F-0DADE3A3A691}" type="presParOf" srcId="{E78E4013-67EF-4AA5-AE59-ECCEDFEE7ADF}" destId="{F4FA6C5A-AE9E-42FA-8AC2-CF5897729EC2}" srcOrd="1" destOrd="0" presId="urn:microsoft.com/office/officeart/2005/8/layout/hList1"/>
    <dgm:cxn modelId="{C7501CD4-5A01-41B4-B414-A354736D4030}" type="presParOf" srcId="{2375A9AC-B16B-4C0E-A006-2D846221151E}" destId="{C1B8AEF0-6E21-45BE-A3B9-FB7DEDD4572D}" srcOrd="1" destOrd="0" presId="urn:microsoft.com/office/officeart/2005/8/layout/hList1"/>
    <dgm:cxn modelId="{51E71266-78F9-4136-9A98-2940CF3F31A7}" type="presParOf" srcId="{2375A9AC-B16B-4C0E-A006-2D846221151E}" destId="{F74D56EC-E445-49A5-8AE0-B199F96DD36C}" srcOrd="2" destOrd="0" presId="urn:microsoft.com/office/officeart/2005/8/layout/hList1"/>
    <dgm:cxn modelId="{9DD26B5B-BC3B-45E7-A8E1-79C52094CE73}" type="presParOf" srcId="{F74D56EC-E445-49A5-8AE0-B199F96DD36C}" destId="{E9C09C50-AC5E-4A93-8B9E-22F017A517FA}" srcOrd="0" destOrd="0" presId="urn:microsoft.com/office/officeart/2005/8/layout/hList1"/>
    <dgm:cxn modelId="{AA5D980B-2F5F-442E-9A5B-13348AA39830}" type="presParOf" srcId="{F74D56EC-E445-49A5-8AE0-B199F96DD36C}" destId="{1F7D2FC3-AC9D-4791-988B-77AE8903ABB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C5F1B-1F55-4D69-8DE8-0CEE1FE64A3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3477C37-6573-4EAD-8104-B6CB472C1425}">
      <dgm:prSet phldrT="[Text]" phldr="0"/>
      <dgm:spPr/>
      <dgm:t>
        <a:bodyPr/>
        <a:lstStyle/>
        <a:p>
          <a:r>
            <a:rPr lang="en-GB"/>
            <a:t>Registrations Data Agent</a:t>
          </a:r>
        </a:p>
      </dgm:t>
    </dgm:pt>
    <dgm:pt modelId="{ED848D7C-602D-4D6E-A7C6-378AF77B7616}" type="parTrans" cxnId="{F3344E02-FE40-4164-9DFB-F931833EE0CD}">
      <dgm:prSet/>
      <dgm:spPr/>
      <dgm:t>
        <a:bodyPr/>
        <a:lstStyle/>
        <a:p>
          <a:endParaRPr lang="en-GB"/>
        </a:p>
      </dgm:t>
    </dgm:pt>
    <dgm:pt modelId="{C5F0797A-3919-4841-9C65-A20F430BB7EA}" type="sibTrans" cxnId="{F3344E02-FE40-4164-9DFB-F931833EE0CD}">
      <dgm:prSet/>
      <dgm:spPr/>
      <dgm:t>
        <a:bodyPr/>
        <a:lstStyle/>
        <a:p>
          <a:endParaRPr lang="en-GB"/>
        </a:p>
      </dgm:t>
    </dgm:pt>
    <dgm:pt modelId="{1CF69311-DF39-47D5-9DC4-0C3FB2AFC5B0}">
      <dgm:prSet phldrT="[Text]" phldr="0"/>
      <dgm:spPr/>
      <dgm:t>
        <a:bodyPr/>
        <a:lstStyle/>
        <a:p>
          <a:pPr>
            <a:buFont typeface="Arial" panose="020B0604020202020204" pitchFamily="34" charset="0"/>
            <a:buChar char="•"/>
          </a:pPr>
          <a:r>
            <a:rPr lang="en-GB"/>
            <a:t>Natural language conversations - users can ask questions about registrations of regulated organisations</a:t>
          </a:r>
        </a:p>
      </dgm:t>
    </dgm:pt>
    <dgm:pt modelId="{A4BC2667-3EA0-44AE-B030-F981FDEE4027}" type="parTrans" cxnId="{4F2B2DDA-609C-47A3-8B7A-D17A9CED74A6}">
      <dgm:prSet/>
      <dgm:spPr/>
      <dgm:t>
        <a:bodyPr/>
        <a:lstStyle/>
        <a:p>
          <a:endParaRPr lang="en-GB"/>
        </a:p>
      </dgm:t>
    </dgm:pt>
    <dgm:pt modelId="{F51E41DE-B66C-499A-8FD2-C138ADD56DEB}" type="sibTrans" cxnId="{4F2B2DDA-609C-47A3-8B7A-D17A9CED74A6}">
      <dgm:prSet/>
      <dgm:spPr/>
      <dgm:t>
        <a:bodyPr/>
        <a:lstStyle/>
        <a:p>
          <a:endParaRPr lang="en-GB"/>
        </a:p>
      </dgm:t>
    </dgm:pt>
    <dgm:pt modelId="{DA18799A-D596-4AD5-A04C-F1095A628ED7}">
      <dgm:prSet phldrT="[Text]" phldr="0"/>
      <dgm:spPr/>
      <dgm:t>
        <a:bodyPr/>
        <a:lstStyle/>
        <a:p>
          <a:r>
            <a:rPr lang="en-GB"/>
            <a:t>Free Text Analysis</a:t>
          </a:r>
        </a:p>
      </dgm:t>
    </dgm:pt>
    <dgm:pt modelId="{57C1C0B2-D2DD-40AB-A77E-BE9C841DA74D}" type="parTrans" cxnId="{B5CBD244-522D-454C-AA72-C810E73E40B8}">
      <dgm:prSet/>
      <dgm:spPr/>
      <dgm:t>
        <a:bodyPr/>
        <a:lstStyle/>
        <a:p>
          <a:endParaRPr lang="en-GB"/>
        </a:p>
      </dgm:t>
    </dgm:pt>
    <dgm:pt modelId="{8DE2C580-3AD8-4CE4-8D29-A8F91E5352F7}" type="sibTrans" cxnId="{B5CBD244-522D-454C-AA72-C810E73E40B8}">
      <dgm:prSet/>
      <dgm:spPr/>
      <dgm:t>
        <a:bodyPr/>
        <a:lstStyle/>
        <a:p>
          <a:endParaRPr lang="en-GB"/>
        </a:p>
      </dgm:t>
    </dgm:pt>
    <dgm:pt modelId="{60EBC6AE-4DAE-4959-B4F8-8E7DD2665AAA}">
      <dgm:prSet phldrT="[Text]" phldr="0"/>
      <dgm:spPr/>
      <dgm:t>
        <a:bodyPr/>
        <a:lstStyle/>
        <a:p>
          <a:r>
            <a:rPr lang="en-GB"/>
            <a:t>Qualitative (text) data is critical for effective regulation</a:t>
          </a:r>
        </a:p>
      </dgm:t>
    </dgm:pt>
    <dgm:pt modelId="{B3F19B5D-AE4C-42FC-8CD5-6C07407BB856}" type="parTrans" cxnId="{4526F5E6-BF30-4B9D-AB0E-47B1F2BD06F9}">
      <dgm:prSet/>
      <dgm:spPr/>
      <dgm:t>
        <a:bodyPr/>
        <a:lstStyle/>
        <a:p>
          <a:endParaRPr lang="en-GB"/>
        </a:p>
      </dgm:t>
    </dgm:pt>
    <dgm:pt modelId="{414C012B-6C89-4D6B-B1B1-24C7BEFE39FB}" type="sibTrans" cxnId="{4526F5E6-BF30-4B9D-AB0E-47B1F2BD06F9}">
      <dgm:prSet/>
      <dgm:spPr/>
      <dgm:t>
        <a:bodyPr/>
        <a:lstStyle/>
        <a:p>
          <a:endParaRPr lang="en-GB"/>
        </a:p>
      </dgm:t>
    </dgm:pt>
    <dgm:pt modelId="{FC5FA84D-7179-4DFD-9B35-6E82AE7609D8}">
      <dgm:prSet phldrT="[Text]" phldr="0"/>
      <dgm:spPr/>
      <dgm:t>
        <a:bodyPr/>
        <a:lstStyle/>
        <a:p>
          <a:pPr>
            <a:buFont typeface="Arial" panose="020B0604020202020204" pitchFamily="34" charset="0"/>
            <a:buChar char="•"/>
          </a:pPr>
          <a:r>
            <a:rPr lang="en-GB"/>
            <a:t>Agent provides references, reasoning and even code it used</a:t>
          </a:r>
        </a:p>
      </dgm:t>
    </dgm:pt>
    <dgm:pt modelId="{7A4B74E3-440A-467F-801B-19727FA39B98}" type="parTrans" cxnId="{24BDAF7A-D817-4412-85AA-1A7CE0100467}">
      <dgm:prSet/>
      <dgm:spPr/>
      <dgm:t>
        <a:bodyPr/>
        <a:lstStyle/>
        <a:p>
          <a:endParaRPr lang="en-GB"/>
        </a:p>
      </dgm:t>
    </dgm:pt>
    <dgm:pt modelId="{80863CF7-2D39-4AD5-83F4-21826DB8631B}" type="sibTrans" cxnId="{24BDAF7A-D817-4412-85AA-1A7CE0100467}">
      <dgm:prSet/>
      <dgm:spPr/>
      <dgm:t>
        <a:bodyPr/>
        <a:lstStyle/>
        <a:p>
          <a:endParaRPr lang="en-GB"/>
        </a:p>
      </dgm:t>
    </dgm:pt>
    <dgm:pt modelId="{2640DB89-D97A-4D39-B894-B53437007953}">
      <dgm:prSet phldrT="[Text]" phldr="0"/>
      <dgm:spPr/>
      <dgm:t>
        <a:bodyPr/>
        <a:lstStyle/>
        <a:p>
          <a:pPr>
            <a:buFont typeface="Arial" panose="020B0604020202020204" pitchFamily="34" charset="0"/>
            <a:buChar char="•"/>
          </a:pPr>
          <a:r>
            <a:rPr lang="en-GB"/>
            <a:t>Agent’s behaviour was closely controlled, ensuring it stayed “on topic” and followed CQC policies and used CQC language.</a:t>
          </a:r>
        </a:p>
      </dgm:t>
    </dgm:pt>
    <dgm:pt modelId="{7A32E7D5-E023-4A04-96A4-64E439945263}" type="parTrans" cxnId="{D397BD16-C3FF-4F6F-8052-DB430F4A3E81}">
      <dgm:prSet/>
      <dgm:spPr/>
      <dgm:t>
        <a:bodyPr/>
        <a:lstStyle/>
        <a:p>
          <a:endParaRPr lang="en-GB"/>
        </a:p>
      </dgm:t>
    </dgm:pt>
    <dgm:pt modelId="{6D0CB8DC-6966-4AA0-95F5-85A860BDB038}" type="sibTrans" cxnId="{D397BD16-C3FF-4F6F-8052-DB430F4A3E81}">
      <dgm:prSet/>
      <dgm:spPr/>
      <dgm:t>
        <a:bodyPr/>
        <a:lstStyle/>
        <a:p>
          <a:endParaRPr lang="en-GB"/>
        </a:p>
      </dgm:t>
    </dgm:pt>
    <dgm:pt modelId="{43AEFAC8-D49B-441C-A4A0-41EAF4295DC6}">
      <dgm:prSet phldrT="[Text]" phldr="0"/>
      <dgm:spPr/>
      <dgm:t>
        <a:bodyPr/>
        <a:lstStyle/>
        <a:p>
          <a:r>
            <a:rPr lang="en-GB"/>
            <a:t>Our PoC reviewed thousands of meeting minutes, and extracted structured information for further reporting</a:t>
          </a:r>
        </a:p>
      </dgm:t>
    </dgm:pt>
    <dgm:pt modelId="{5108DCCC-FB13-4B47-953B-216A2E81F7C4}" type="parTrans" cxnId="{183EAEC3-D9F5-4DF1-85D0-8539A9C0ECC2}">
      <dgm:prSet/>
      <dgm:spPr/>
      <dgm:t>
        <a:bodyPr/>
        <a:lstStyle/>
        <a:p>
          <a:endParaRPr lang="en-GB"/>
        </a:p>
      </dgm:t>
    </dgm:pt>
    <dgm:pt modelId="{8CA3F9EB-1DC3-44E8-ADC7-5F54FA04C163}" type="sibTrans" cxnId="{183EAEC3-D9F5-4DF1-85D0-8539A9C0ECC2}">
      <dgm:prSet/>
      <dgm:spPr/>
      <dgm:t>
        <a:bodyPr/>
        <a:lstStyle/>
        <a:p>
          <a:endParaRPr lang="en-GB"/>
        </a:p>
      </dgm:t>
    </dgm:pt>
    <dgm:pt modelId="{D2CE1D39-C5D2-4430-9C7E-7FD467681B68}">
      <dgm:prSet phldrT="[Text]" phldr="0"/>
      <dgm:spPr/>
      <dgm:t>
        <a:bodyPr/>
        <a:lstStyle/>
        <a:p>
          <a:r>
            <a:rPr lang="en-GB"/>
            <a:t>We generated sentiment, summaries and classified meetings by their main topics</a:t>
          </a:r>
        </a:p>
      </dgm:t>
    </dgm:pt>
    <dgm:pt modelId="{5295C25C-8F35-4D35-8508-E37E8150FF4B}" type="parTrans" cxnId="{DDF09000-54C5-455E-BF8B-94D161F3A390}">
      <dgm:prSet/>
      <dgm:spPr/>
      <dgm:t>
        <a:bodyPr/>
        <a:lstStyle/>
        <a:p>
          <a:endParaRPr lang="en-GB"/>
        </a:p>
      </dgm:t>
    </dgm:pt>
    <dgm:pt modelId="{469D5121-C3FC-4C7D-9A6B-EA32C460E2F9}" type="sibTrans" cxnId="{DDF09000-54C5-455E-BF8B-94D161F3A390}">
      <dgm:prSet/>
      <dgm:spPr/>
      <dgm:t>
        <a:bodyPr/>
        <a:lstStyle/>
        <a:p>
          <a:endParaRPr lang="en-GB"/>
        </a:p>
      </dgm:t>
    </dgm:pt>
    <dgm:pt modelId="{2375A9AC-B16B-4C0E-A006-2D846221151E}" type="pres">
      <dgm:prSet presAssocID="{D21C5F1B-1F55-4D69-8DE8-0CEE1FE64A3E}" presName="Name0" presStyleCnt="0">
        <dgm:presLayoutVars>
          <dgm:dir/>
          <dgm:animLvl val="lvl"/>
          <dgm:resizeHandles val="exact"/>
        </dgm:presLayoutVars>
      </dgm:prSet>
      <dgm:spPr/>
    </dgm:pt>
    <dgm:pt modelId="{E78E4013-67EF-4AA5-AE59-ECCEDFEE7ADF}" type="pres">
      <dgm:prSet presAssocID="{93477C37-6573-4EAD-8104-B6CB472C1425}" presName="composite" presStyleCnt="0"/>
      <dgm:spPr/>
    </dgm:pt>
    <dgm:pt modelId="{090A6B1E-A7AD-4164-B86E-4F6553E96569}" type="pres">
      <dgm:prSet presAssocID="{93477C37-6573-4EAD-8104-B6CB472C1425}" presName="parTx" presStyleLbl="alignNode1" presStyleIdx="0" presStyleCnt="2">
        <dgm:presLayoutVars>
          <dgm:chMax val="0"/>
          <dgm:chPref val="0"/>
          <dgm:bulletEnabled val="1"/>
        </dgm:presLayoutVars>
      </dgm:prSet>
      <dgm:spPr/>
    </dgm:pt>
    <dgm:pt modelId="{F4FA6C5A-AE9E-42FA-8AC2-CF5897729EC2}" type="pres">
      <dgm:prSet presAssocID="{93477C37-6573-4EAD-8104-B6CB472C1425}" presName="desTx" presStyleLbl="alignAccFollowNode1" presStyleIdx="0" presStyleCnt="2">
        <dgm:presLayoutVars>
          <dgm:bulletEnabled val="1"/>
        </dgm:presLayoutVars>
      </dgm:prSet>
      <dgm:spPr/>
    </dgm:pt>
    <dgm:pt modelId="{C1B8AEF0-6E21-45BE-A3B9-FB7DEDD4572D}" type="pres">
      <dgm:prSet presAssocID="{C5F0797A-3919-4841-9C65-A20F430BB7EA}" presName="space" presStyleCnt="0"/>
      <dgm:spPr/>
    </dgm:pt>
    <dgm:pt modelId="{F74D56EC-E445-49A5-8AE0-B199F96DD36C}" type="pres">
      <dgm:prSet presAssocID="{DA18799A-D596-4AD5-A04C-F1095A628ED7}" presName="composite" presStyleCnt="0"/>
      <dgm:spPr/>
    </dgm:pt>
    <dgm:pt modelId="{E9C09C50-AC5E-4A93-8B9E-22F017A517FA}" type="pres">
      <dgm:prSet presAssocID="{DA18799A-D596-4AD5-A04C-F1095A628ED7}" presName="parTx" presStyleLbl="alignNode1" presStyleIdx="1" presStyleCnt="2">
        <dgm:presLayoutVars>
          <dgm:chMax val="0"/>
          <dgm:chPref val="0"/>
          <dgm:bulletEnabled val="1"/>
        </dgm:presLayoutVars>
      </dgm:prSet>
      <dgm:spPr/>
    </dgm:pt>
    <dgm:pt modelId="{1F7D2FC3-AC9D-4791-988B-77AE8903ABBE}" type="pres">
      <dgm:prSet presAssocID="{DA18799A-D596-4AD5-A04C-F1095A628ED7}" presName="desTx" presStyleLbl="alignAccFollowNode1" presStyleIdx="1" presStyleCnt="2">
        <dgm:presLayoutVars>
          <dgm:bulletEnabled val="1"/>
        </dgm:presLayoutVars>
      </dgm:prSet>
      <dgm:spPr/>
    </dgm:pt>
  </dgm:ptLst>
  <dgm:cxnLst>
    <dgm:cxn modelId="{DDF09000-54C5-455E-BF8B-94D161F3A390}" srcId="{DA18799A-D596-4AD5-A04C-F1095A628ED7}" destId="{D2CE1D39-C5D2-4430-9C7E-7FD467681B68}" srcOrd="2" destOrd="0" parTransId="{5295C25C-8F35-4D35-8508-E37E8150FF4B}" sibTransId="{469D5121-C3FC-4C7D-9A6B-EA32C460E2F9}"/>
    <dgm:cxn modelId="{F3344E02-FE40-4164-9DFB-F931833EE0CD}" srcId="{D21C5F1B-1F55-4D69-8DE8-0CEE1FE64A3E}" destId="{93477C37-6573-4EAD-8104-B6CB472C1425}" srcOrd="0" destOrd="0" parTransId="{ED848D7C-602D-4D6E-A7C6-378AF77B7616}" sibTransId="{C5F0797A-3919-4841-9C65-A20F430BB7EA}"/>
    <dgm:cxn modelId="{21E58C07-8916-4AC6-999E-042ABC755DA1}" type="presOf" srcId="{D21C5F1B-1F55-4D69-8DE8-0CEE1FE64A3E}" destId="{2375A9AC-B16B-4C0E-A006-2D846221151E}" srcOrd="0" destOrd="0" presId="urn:microsoft.com/office/officeart/2005/8/layout/hList1"/>
    <dgm:cxn modelId="{D397BD16-C3FF-4F6F-8052-DB430F4A3E81}" srcId="{93477C37-6573-4EAD-8104-B6CB472C1425}" destId="{2640DB89-D97A-4D39-B894-B53437007953}" srcOrd="2" destOrd="0" parTransId="{7A32E7D5-E023-4A04-96A4-64E439945263}" sibTransId="{6D0CB8DC-6966-4AA0-95F5-85A860BDB038}"/>
    <dgm:cxn modelId="{67C8E537-1B3C-46B2-A39A-DBE705DD1E9B}" type="presOf" srcId="{1CF69311-DF39-47D5-9DC4-0C3FB2AFC5B0}" destId="{F4FA6C5A-AE9E-42FA-8AC2-CF5897729EC2}" srcOrd="0" destOrd="0" presId="urn:microsoft.com/office/officeart/2005/8/layout/hList1"/>
    <dgm:cxn modelId="{EC23AE5E-84FA-4D71-8A23-1A7DC778BD92}" type="presOf" srcId="{FC5FA84D-7179-4DFD-9B35-6E82AE7609D8}" destId="{F4FA6C5A-AE9E-42FA-8AC2-CF5897729EC2}" srcOrd="0" destOrd="1" presId="urn:microsoft.com/office/officeart/2005/8/layout/hList1"/>
    <dgm:cxn modelId="{B5CBD244-522D-454C-AA72-C810E73E40B8}" srcId="{D21C5F1B-1F55-4D69-8DE8-0CEE1FE64A3E}" destId="{DA18799A-D596-4AD5-A04C-F1095A628ED7}" srcOrd="1" destOrd="0" parTransId="{57C1C0B2-D2DD-40AB-A77E-BE9C841DA74D}" sibTransId="{8DE2C580-3AD8-4CE4-8D29-A8F91E5352F7}"/>
    <dgm:cxn modelId="{B79C6174-A829-4948-88FE-B215D75A1AE6}" type="presOf" srcId="{43AEFAC8-D49B-441C-A4A0-41EAF4295DC6}" destId="{1F7D2FC3-AC9D-4791-988B-77AE8903ABBE}" srcOrd="0" destOrd="1" presId="urn:microsoft.com/office/officeart/2005/8/layout/hList1"/>
    <dgm:cxn modelId="{24BDAF7A-D817-4412-85AA-1A7CE0100467}" srcId="{93477C37-6573-4EAD-8104-B6CB472C1425}" destId="{FC5FA84D-7179-4DFD-9B35-6E82AE7609D8}" srcOrd="1" destOrd="0" parTransId="{7A4B74E3-440A-467F-801B-19727FA39B98}" sibTransId="{80863CF7-2D39-4AD5-83F4-21826DB8631B}"/>
    <dgm:cxn modelId="{14A80A98-6D1D-4476-A443-3943C4485139}" type="presOf" srcId="{2640DB89-D97A-4D39-B894-B53437007953}" destId="{F4FA6C5A-AE9E-42FA-8AC2-CF5897729EC2}" srcOrd="0" destOrd="2" presId="urn:microsoft.com/office/officeart/2005/8/layout/hList1"/>
    <dgm:cxn modelId="{B3CD5D98-6F63-411F-A922-070B42FB1A43}" type="presOf" srcId="{93477C37-6573-4EAD-8104-B6CB472C1425}" destId="{090A6B1E-A7AD-4164-B86E-4F6553E96569}" srcOrd="0" destOrd="0" presId="urn:microsoft.com/office/officeart/2005/8/layout/hList1"/>
    <dgm:cxn modelId="{893C70BF-CAC1-41F8-A995-917D77FC8B83}" type="presOf" srcId="{D2CE1D39-C5D2-4430-9C7E-7FD467681B68}" destId="{1F7D2FC3-AC9D-4791-988B-77AE8903ABBE}" srcOrd="0" destOrd="2" presId="urn:microsoft.com/office/officeart/2005/8/layout/hList1"/>
    <dgm:cxn modelId="{71105DC0-FBAD-4D02-A565-E923424EA11E}" type="presOf" srcId="{60EBC6AE-4DAE-4959-B4F8-8E7DD2665AAA}" destId="{1F7D2FC3-AC9D-4791-988B-77AE8903ABBE}" srcOrd="0" destOrd="0" presId="urn:microsoft.com/office/officeart/2005/8/layout/hList1"/>
    <dgm:cxn modelId="{183EAEC3-D9F5-4DF1-85D0-8539A9C0ECC2}" srcId="{DA18799A-D596-4AD5-A04C-F1095A628ED7}" destId="{43AEFAC8-D49B-441C-A4A0-41EAF4295DC6}" srcOrd="1" destOrd="0" parTransId="{5108DCCC-FB13-4B47-953B-216A2E81F7C4}" sibTransId="{8CA3F9EB-1DC3-44E8-ADC7-5F54FA04C163}"/>
    <dgm:cxn modelId="{4F2B2DDA-609C-47A3-8B7A-D17A9CED74A6}" srcId="{93477C37-6573-4EAD-8104-B6CB472C1425}" destId="{1CF69311-DF39-47D5-9DC4-0C3FB2AFC5B0}" srcOrd="0" destOrd="0" parTransId="{A4BC2667-3EA0-44AE-B030-F981FDEE4027}" sibTransId="{F51E41DE-B66C-499A-8FD2-C138ADD56DEB}"/>
    <dgm:cxn modelId="{4526F5E6-BF30-4B9D-AB0E-47B1F2BD06F9}" srcId="{DA18799A-D596-4AD5-A04C-F1095A628ED7}" destId="{60EBC6AE-4DAE-4959-B4F8-8E7DD2665AAA}" srcOrd="0" destOrd="0" parTransId="{B3F19B5D-AE4C-42FC-8CD5-6C07407BB856}" sibTransId="{414C012B-6C89-4D6B-B1B1-24C7BEFE39FB}"/>
    <dgm:cxn modelId="{2F4ECDEF-A810-4349-BAE0-67DEA04CA93C}" type="presOf" srcId="{DA18799A-D596-4AD5-A04C-F1095A628ED7}" destId="{E9C09C50-AC5E-4A93-8B9E-22F017A517FA}" srcOrd="0" destOrd="0" presId="urn:microsoft.com/office/officeart/2005/8/layout/hList1"/>
    <dgm:cxn modelId="{4FADE764-946D-43C2-853A-012C93340740}" type="presParOf" srcId="{2375A9AC-B16B-4C0E-A006-2D846221151E}" destId="{E78E4013-67EF-4AA5-AE59-ECCEDFEE7ADF}" srcOrd="0" destOrd="0" presId="urn:microsoft.com/office/officeart/2005/8/layout/hList1"/>
    <dgm:cxn modelId="{520BB919-4F5D-4779-A804-AB3D82A4337E}" type="presParOf" srcId="{E78E4013-67EF-4AA5-AE59-ECCEDFEE7ADF}" destId="{090A6B1E-A7AD-4164-B86E-4F6553E96569}" srcOrd="0" destOrd="0" presId="urn:microsoft.com/office/officeart/2005/8/layout/hList1"/>
    <dgm:cxn modelId="{F5E649AA-FAE7-4344-8D0F-0DADE3A3A691}" type="presParOf" srcId="{E78E4013-67EF-4AA5-AE59-ECCEDFEE7ADF}" destId="{F4FA6C5A-AE9E-42FA-8AC2-CF5897729EC2}" srcOrd="1" destOrd="0" presId="urn:microsoft.com/office/officeart/2005/8/layout/hList1"/>
    <dgm:cxn modelId="{C7501CD4-5A01-41B4-B414-A354736D4030}" type="presParOf" srcId="{2375A9AC-B16B-4C0E-A006-2D846221151E}" destId="{C1B8AEF0-6E21-45BE-A3B9-FB7DEDD4572D}" srcOrd="1" destOrd="0" presId="urn:microsoft.com/office/officeart/2005/8/layout/hList1"/>
    <dgm:cxn modelId="{51E71266-78F9-4136-9A98-2940CF3F31A7}" type="presParOf" srcId="{2375A9AC-B16B-4C0E-A006-2D846221151E}" destId="{F74D56EC-E445-49A5-8AE0-B199F96DD36C}" srcOrd="2" destOrd="0" presId="urn:microsoft.com/office/officeart/2005/8/layout/hList1"/>
    <dgm:cxn modelId="{9DD26B5B-BC3B-45E7-A8E1-79C52094CE73}" type="presParOf" srcId="{F74D56EC-E445-49A5-8AE0-B199F96DD36C}" destId="{E9C09C50-AC5E-4A93-8B9E-22F017A517FA}" srcOrd="0" destOrd="0" presId="urn:microsoft.com/office/officeart/2005/8/layout/hList1"/>
    <dgm:cxn modelId="{AA5D980B-2F5F-442E-9A5B-13348AA39830}" type="presParOf" srcId="{F74D56EC-E445-49A5-8AE0-B199F96DD36C}" destId="{1F7D2FC3-AC9D-4791-988B-77AE8903ABB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FC1EA-97D0-4068-B496-B1B6C6B84C9A}">
      <dsp:nvSpPr>
        <dsp:cNvPr id="0" name=""/>
        <dsp:cNvSpPr/>
      </dsp:nvSpPr>
      <dsp:spPr>
        <a:xfrm>
          <a:off x="219549" y="225837"/>
          <a:ext cx="1895390" cy="189539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Learn</a:t>
          </a:r>
        </a:p>
      </dsp:txBody>
      <dsp:txXfrm>
        <a:off x="1218465" y="627479"/>
        <a:ext cx="676925" cy="564104"/>
      </dsp:txXfrm>
    </dsp:sp>
    <dsp:sp modelId="{2CFF943A-53AA-4860-8E28-FF16DD9D62B1}">
      <dsp:nvSpPr>
        <dsp:cNvPr id="0" name=""/>
        <dsp:cNvSpPr/>
      </dsp:nvSpPr>
      <dsp:spPr>
        <a:xfrm>
          <a:off x="180513" y="293530"/>
          <a:ext cx="1895390" cy="189539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Adapt</a:t>
          </a:r>
        </a:p>
      </dsp:txBody>
      <dsp:txXfrm>
        <a:off x="631796" y="1523277"/>
        <a:ext cx="1015387" cy="496411"/>
      </dsp:txXfrm>
    </dsp:sp>
    <dsp:sp modelId="{5092D036-7044-4C1A-A8D9-70FC80141EB4}">
      <dsp:nvSpPr>
        <dsp:cNvPr id="0" name=""/>
        <dsp:cNvSpPr/>
      </dsp:nvSpPr>
      <dsp:spPr>
        <a:xfrm>
          <a:off x="141477" y="225837"/>
          <a:ext cx="1895390" cy="189539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Test</a:t>
          </a:r>
        </a:p>
      </dsp:txBody>
      <dsp:txXfrm>
        <a:off x="361026" y="627479"/>
        <a:ext cx="676925" cy="564104"/>
      </dsp:txXfrm>
    </dsp:sp>
    <dsp:sp modelId="{3F98D100-5DF3-4421-91E0-3598C6086636}">
      <dsp:nvSpPr>
        <dsp:cNvPr id="0" name=""/>
        <dsp:cNvSpPr/>
      </dsp:nvSpPr>
      <dsp:spPr>
        <a:xfrm>
          <a:off x="102372" y="108503"/>
          <a:ext cx="2130057" cy="213005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159B1-51A5-41A2-A0E8-A977949282D8}">
      <dsp:nvSpPr>
        <dsp:cNvPr id="0" name=""/>
        <dsp:cNvSpPr/>
      </dsp:nvSpPr>
      <dsp:spPr>
        <a:xfrm>
          <a:off x="63179" y="176076"/>
          <a:ext cx="2130057" cy="213005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7C84A-297C-403C-9C56-CEF18D255023}">
      <dsp:nvSpPr>
        <dsp:cNvPr id="0" name=""/>
        <dsp:cNvSpPr/>
      </dsp:nvSpPr>
      <dsp:spPr>
        <a:xfrm>
          <a:off x="23987" y="108503"/>
          <a:ext cx="2130057" cy="213005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A6B1E-A7AD-4164-B86E-4F6553E96569}">
      <dsp:nvSpPr>
        <dsp:cNvPr id="0" name=""/>
        <dsp:cNvSpPr/>
      </dsp:nvSpPr>
      <dsp:spPr>
        <a:xfrm>
          <a:off x="39" y="51271"/>
          <a:ext cx="3798093"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For developers / analysts</a:t>
          </a:r>
        </a:p>
      </dsp:txBody>
      <dsp:txXfrm>
        <a:off x="39" y="51271"/>
        <a:ext cx="3798093" cy="547200"/>
      </dsp:txXfrm>
    </dsp:sp>
    <dsp:sp modelId="{F4FA6C5A-AE9E-42FA-8AC2-CF5897729EC2}">
      <dsp:nvSpPr>
        <dsp:cNvPr id="0" name=""/>
        <dsp:cNvSpPr/>
      </dsp:nvSpPr>
      <dsp:spPr>
        <a:xfrm>
          <a:off x="39" y="598471"/>
          <a:ext cx="3798093" cy="16428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a:t>Copilot in every development experience:</a:t>
          </a:r>
        </a:p>
        <a:p>
          <a:pPr marL="342900" lvl="2" indent="-171450" algn="l" defTabSz="844550">
            <a:lnSpc>
              <a:spcPct val="90000"/>
            </a:lnSpc>
            <a:spcBef>
              <a:spcPct val="0"/>
            </a:spcBef>
            <a:spcAft>
              <a:spcPct val="15000"/>
            </a:spcAft>
            <a:buChar char="•"/>
          </a:pPr>
          <a:r>
            <a:rPr lang="en-GB" sz="1900" kern="1200"/>
            <a:t>Pipelines</a:t>
          </a:r>
        </a:p>
        <a:p>
          <a:pPr marL="342900" lvl="2" indent="-171450" algn="l" defTabSz="844550">
            <a:lnSpc>
              <a:spcPct val="90000"/>
            </a:lnSpc>
            <a:spcBef>
              <a:spcPct val="0"/>
            </a:spcBef>
            <a:spcAft>
              <a:spcPct val="15000"/>
            </a:spcAft>
            <a:buChar char="•"/>
          </a:pPr>
          <a:r>
            <a:rPr lang="en-GB" sz="1900" kern="1200"/>
            <a:t>Notebooks</a:t>
          </a:r>
        </a:p>
        <a:p>
          <a:pPr marL="342900" lvl="2" indent="-171450" algn="l" defTabSz="844550">
            <a:lnSpc>
              <a:spcPct val="90000"/>
            </a:lnSpc>
            <a:spcBef>
              <a:spcPct val="0"/>
            </a:spcBef>
            <a:spcAft>
              <a:spcPct val="15000"/>
            </a:spcAft>
            <a:buChar char="•"/>
          </a:pPr>
          <a:r>
            <a:rPr lang="en-GB" sz="1900" kern="1200"/>
            <a:t>Power BI</a:t>
          </a:r>
        </a:p>
      </dsp:txBody>
      <dsp:txXfrm>
        <a:off x="39" y="598471"/>
        <a:ext cx="3798093" cy="1642882"/>
      </dsp:txXfrm>
    </dsp:sp>
    <dsp:sp modelId="{E9C09C50-AC5E-4A93-8B9E-22F017A517FA}">
      <dsp:nvSpPr>
        <dsp:cNvPr id="0" name=""/>
        <dsp:cNvSpPr/>
      </dsp:nvSpPr>
      <dsp:spPr>
        <a:xfrm>
          <a:off x="4329866" y="51271"/>
          <a:ext cx="3798093"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For end users</a:t>
          </a:r>
        </a:p>
      </dsp:txBody>
      <dsp:txXfrm>
        <a:off x="4329866" y="51271"/>
        <a:ext cx="3798093" cy="547200"/>
      </dsp:txXfrm>
    </dsp:sp>
    <dsp:sp modelId="{1F7D2FC3-AC9D-4791-988B-77AE8903ABBE}">
      <dsp:nvSpPr>
        <dsp:cNvPr id="0" name=""/>
        <dsp:cNvSpPr/>
      </dsp:nvSpPr>
      <dsp:spPr>
        <a:xfrm>
          <a:off x="4329866" y="598471"/>
          <a:ext cx="3798093" cy="16428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a:t>Data Agents – “Chat with your Data”</a:t>
          </a:r>
        </a:p>
        <a:p>
          <a:pPr marL="171450" lvl="1" indent="-171450" algn="l" defTabSz="844550">
            <a:lnSpc>
              <a:spcPct val="90000"/>
            </a:lnSpc>
            <a:spcBef>
              <a:spcPct val="0"/>
            </a:spcBef>
            <a:spcAft>
              <a:spcPct val="15000"/>
            </a:spcAft>
            <a:buChar char="•"/>
          </a:pPr>
          <a:r>
            <a:rPr lang="en-GB" sz="1900" kern="1200"/>
            <a:t>Text Analysis</a:t>
          </a:r>
        </a:p>
      </dsp:txBody>
      <dsp:txXfrm>
        <a:off x="4329866" y="598471"/>
        <a:ext cx="3798093" cy="1642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A6B1E-A7AD-4164-B86E-4F6553E96569}">
      <dsp:nvSpPr>
        <dsp:cNvPr id="0" name=""/>
        <dsp:cNvSpPr/>
      </dsp:nvSpPr>
      <dsp:spPr>
        <a:xfrm>
          <a:off x="39" y="3875"/>
          <a:ext cx="3798093"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Registrations Data Agent</a:t>
          </a:r>
        </a:p>
      </dsp:txBody>
      <dsp:txXfrm>
        <a:off x="39" y="3875"/>
        <a:ext cx="3798093" cy="432000"/>
      </dsp:txXfrm>
    </dsp:sp>
    <dsp:sp modelId="{F4FA6C5A-AE9E-42FA-8AC2-CF5897729EC2}">
      <dsp:nvSpPr>
        <dsp:cNvPr id="0" name=""/>
        <dsp:cNvSpPr/>
      </dsp:nvSpPr>
      <dsp:spPr>
        <a:xfrm>
          <a:off x="39" y="435875"/>
          <a:ext cx="3798093" cy="1852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a:t>Natural language conversations - users can ask questions about registrations of regulated organisations</a:t>
          </a:r>
        </a:p>
        <a:p>
          <a:pPr marL="114300" lvl="1" indent="-114300" algn="l" defTabSz="666750">
            <a:lnSpc>
              <a:spcPct val="90000"/>
            </a:lnSpc>
            <a:spcBef>
              <a:spcPct val="0"/>
            </a:spcBef>
            <a:spcAft>
              <a:spcPct val="15000"/>
            </a:spcAft>
            <a:buFont typeface="Arial" panose="020B0604020202020204" pitchFamily="34" charset="0"/>
            <a:buChar char="•"/>
          </a:pPr>
          <a:r>
            <a:rPr lang="en-GB" sz="1500" kern="1200"/>
            <a:t>Agent provides references, reasoning and even code it used</a:t>
          </a:r>
        </a:p>
        <a:p>
          <a:pPr marL="114300" lvl="1" indent="-114300" algn="l" defTabSz="666750">
            <a:lnSpc>
              <a:spcPct val="90000"/>
            </a:lnSpc>
            <a:spcBef>
              <a:spcPct val="0"/>
            </a:spcBef>
            <a:spcAft>
              <a:spcPct val="15000"/>
            </a:spcAft>
            <a:buFont typeface="Arial" panose="020B0604020202020204" pitchFamily="34" charset="0"/>
            <a:buChar char="•"/>
          </a:pPr>
          <a:r>
            <a:rPr lang="en-GB" sz="1500" kern="1200"/>
            <a:t>Agent’s behaviour was closely controlled, ensuring it stayed “on topic” and followed CQC policies and used CQC language.</a:t>
          </a:r>
        </a:p>
      </dsp:txBody>
      <dsp:txXfrm>
        <a:off x="39" y="435875"/>
        <a:ext cx="3798093" cy="1852875"/>
      </dsp:txXfrm>
    </dsp:sp>
    <dsp:sp modelId="{E9C09C50-AC5E-4A93-8B9E-22F017A517FA}">
      <dsp:nvSpPr>
        <dsp:cNvPr id="0" name=""/>
        <dsp:cNvSpPr/>
      </dsp:nvSpPr>
      <dsp:spPr>
        <a:xfrm>
          <a:off x="4329866" y="3875"/>
          <a:ext cx="3798093"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Free Text Analysis</a:t>
          </a:r>
        </a:p>
      </dsp:txBody>
      <dsp:txXfrm>
        <a:off x="4329866" y="3875"/>
        <a:ext cx="3798093" cy="432000"/>
      </dsp:txXfrm>
    </dsp:sp>
    <dsp:sp modelId="{1F7D2FC3-AC9D-4791-988B-77AE8903ABBE}">
      <dsp:nvSpPr>
        <dsp:cNvPr id="0" name=""/>
        <dsp:cNvSpPr/>
      </dsp:nvSpPr>
      <dsp:spPr>
        <a:xfrm>
          <a:off x="4329866" y="435875"/>
          <a:ext cx="3798093" cy="1852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Qualitative (text) data is critical for effective regulation</a:t>
          </a:r>
        </a:p>
        <a:p>
          <a:pPr marL="114300" lvl="1" indent="-114300" algn="l" defTabSz="666750">
            <a:lnSpc>
              <a:spcPct val="90000"/>
            </a:lnSpc>
            <a:spcBef>
              <a:spcPct val="0"/>
            </a:spcBef>
            <a:spcAft>
              <a:spcPct val="15000"/>
            </a:spcAft>
            <a:buChar char="•"/>
          </a:pPr>
          <a:r>
            <a:rPr lang="en-GB" sz="1500" kern="1200"/>
            <a:t>Our PoC reviewed thousands of meeting minutes, and extracted structured information for further reporting</a:t>
          </a:r>
        </a:p>
        <a:p>
          <a:pPr marL="114300" lvl="1" indent="-114300" algn="l" defTabSz="666750">
            <a:lnSpc>
              <a:spcPct val="90000"/>
            </a:lnSpc>
            <a:spcBef>
              <a:spcPct val="0"/>
            </a:spcBef>
            <a:spcAft>
              <a:spcPct val="15000"/>
            </a:spcAft>
            <a:buChar char="•"/>
          </a:pPr>
          <a:r>
            <a:rPr lang="en-GB" sz="1500" kern="1200"/>
            <a:t>We generated sentiment, summaries and classified meetings by their main topics</a:t>
          </a:r>
        </a:p>
      </dsp:txBody>
      <dsp:txXfrm>
        <a:off x="4329866" y="435875"/>
        <a:ext cx="3798093" cy="185287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6:49:40.537"/>
    </inkml:context>
    <inkml:brush xml:id="br0">
      <inkml:brushProperty name="width" value="0.35" units="cm"/>
      <inkml:brushProperty name="height" value="0.35" units="cm"/>
      <inkml:brushProperty name="color" value="#FFFFFF"/>
    </inkml:brush>
  </inkml:definitions>
  <inkml:trace contextRef="#ctx0" brushRef="#br0">0 54 24302,'1421'-54'0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6:47:39.623"/>
    </inkml:context>
    <inkml:brush xml:id="br0">
      <inkml:brushProperty name="width" value="0.35" units="cm"/>
      <inkml:brushProperty name="height" value="0.35" units="cm"/>
      <inkml:brushProperty name="color" value="#FFFFFF"/>
    </inkml:brush>
  </inkml:definitions>
  <inkml:trace contextRef="#ctx0" brushRef="#br0">5426 168 24560,'-5351'-168'0,"5276"438"0,5501-372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6:49:43.038"/>
    </inkml:context>
    <inkml:brush xml:id="br0">
      <inkml:brushProperty name="width" value="0.35" units="cm"/>
      <inkml:brushProperty name="height" value="0.35" units="cm"/>
      <inkml:brushProperty name="color" value="#FFFFFF"/>
    </inkml:brush>
  </inkml:definitions>
  <inkml:trace contextRef="#ctx0" brushRef="#br0">673 251 24575,'135'-35'0,"161"-20"0,137 5 0,-192 25 0,-173 16 0,0-2 0,68-22 0,-116 25 0,-16 2 0,-34-2 0,-110-2 0,-198 11 0,287 0 0,-300 28 0,-32 0 0,192-16 0,-6 0 0,170-13 0,-1 1 0,0 1 0,1 1 0,0 2 0,0 1 0,-27 9 0,-120 37-1365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30649-0D25-44CA-A45E-48CD108525AF}" type="datetimeFigureOut">
              <a:rPr lang="en-GB" smtClean="0"/>
              <a:t>17/06/2026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C357A-8C61-4E0A-A0A9-0F75EA0D25BB}" type="slidenum">
              <a:rPr lang="en-GB" smtClean="0"/>
              <a:t>‹nr.›</a:t>
            </a:fld>
            <a:endParaRPr lang="en-GB"/>
          </a:p>
        </p:txBody>
      </p:sp>
    </p:spTree>
    <p:extLst>
      <p:ext uri="{BB962C8B-B14F-4D97-AF65-F5344CB8AC3E}">
        <p14:creationId xmlns:p14="http://schemas.microsoft.com/office/powerpoint/2010/main" val="148964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5C357A-8C61-4E0A-A0A9-0F75EA0D25BB}" type="slidenum">
              <a:rPr lang="en-GB" smtClean="0"/>
              <a:t>1</a:t>
            </a:fld>
            <a:endParaRPr lang="en-GB"/>
          </a:p>
        </p:txBody>
      </p:sp>
    </p:spTree>
    <p:extLst>
      <p:ext uri="{BB962C8B-B14F-4D97-AF65-F5344CB8AC3E}">
        <p14:creationId xmlns:p14="http://schemas.microsoft.com/office/powerpoint/2010/main" val="27824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739F-2744-1DCB-3C94-3B69D3866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37BB4-AFCD-978B-3FF8-BD8A45EF3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AB239-D9C6-C6CC-63BE-02D0018594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332DBF-4744-CE4E-5C64-CFB27D4DBF4D}"/>
              </a:ext>
            </a:extLst>
          </p:cNvPr>
          <p:cNvSpPr>
            <a:spLocks noGrp="1"/>
          </p:cNvSpPr>
          <p:nvPr>
            <p:ph type="sldNum" sz="quarter" idx="5"/>
          </p:nvPr>
        </p:nvSpPr>
        <p:spPr/>
        <p:txBody>
          <a:bodyPr/>
          <a:lstStyle/>
          <a:p>
            <a:fld id="{F35C357A-8C61-4E0A-A0A9-0F75EA0D25BB}" type="slidenum">
              <a:rPr lang="en-GB" smtClean="0"/>
              <a:t>10</a:t>
            </a:fld>
            <a:endParaRPr lang="en-GB"/>
          </a:p>
        </p:txBody>
      </p:sp>
    </p:spTree>
    <p:extLst>
      <p:ext uri="{BB962C8B-B14F-4D97-AF65-F5344CB8AC3E}">
        <p14:creationId xmlns:p14="http://schemas.microsoft.com/office/powerpoint/2010/main" val="190038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5C357A-8C61-4E0A-A0A9-0F75EA0D25BB}" type="slidenum">
              <a:rPr lang="en-GB" smtClean="0"/>
              <a:t>11</a:t>
            </a:fld>
            <a:endParaRPr lang="en-GB"/>
          </a:p>
        </p:txBody>
      </p:sp>
    </p:spTree>
    <p:extLst>
      <p:ext uri="{BB962C8B-B14F-4D97-AF65-F5344CB8AC3E}">
        <p14:creationId xmlns:p14="http://schemas.microsoft.com/office/powerpoint/2010/main" val="282741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5C357A-8C61-4E0A-A0A9-0F75EA0D25BB}" type="slidenum">
              <a:rPr lang="en-GB" smtClean="0"/>
              <a:t>12</a:t>
            </a:fld>
            <a:endParaRPr lang="en-GB"/>
          </a:p>
        </p:txBody>
      </p:sp>
    </p:spTree>
    <p:extLst>
      <p:ext uri="{BB962C8B-B14F-4D97-AF65-F5344CB8AC3E}">
        <p14:creationId xmlns:p14="http://schemas.microsoft.com/office/powerpoint/2010/main" val="44328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5C357A-8C61-4E0A-A0A9-0F75EA0D25BB}" type="slidenum">
              <a:rPr lang="en-GB" smtClean="0"/>
              <a:t>13</a:t>
            </a:fld>
            <a:endParaRPr lang="en-GB"/>
          </a:p>
        </p:txBody>
      </p:sp>
    </p:spTree>
    <p:extLst>
      <p:ext uri="{BB962C8B-B14F-4D97-AF65-F5344CB8AC3E}">
        <p14:creationId xmlns:p14="http://schemas.microsoft.com/office/powerpoint/2010/main" val="314838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C8F04-13EC-A8F7-E974-0C415EB47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D80E3-5595-4E20-03D1-B4AC6AD94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E08AE-351D-C191-1C6C-414BB8E71E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455BCB-FE46-C04F-87A7-59F021C69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04035-FD3F-4F0F-AE4D-DEABDD01B03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78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675BC-BCD2-5C6C-95F7-0D45FA608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4B7EE-90BD-BEAE-9C5A-D8BD9637E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9185E-67BF-9007-F462-2CB9D1810F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EA7370-AAD1-CE5F-EEFF-8289372DAC68}"/>
              </a:ext>
            </a:extLst>
          </p:cNvPr>
          <p:cNvSpPr>
            <a:spLocks noGrp="1"/>
          </p:cNvSpPr>
          <p:nvPr>
            <p:ph type="sldNum" sz="quarter" idx="5"/>
          </p:nvPr>
        </p:nvSpPr>
        <p:spPr/>
        <p:txBody>
          <a:bodyPr/>
          <a:lstStyle/>
          <a:p>
            <a:fld id="{F35C357A-8C61-4E0A-A0A9-0F75EA0D25BB}" type="slidenum">
              <a:rPr lang="en-GB" smtClean="0"/>
              <a:t>15</a:t>
            </a:fld>
            <a:endParaRPr lang="en-GB"/>
          </a:p>
        </p:txBody>
      </p:sp>
    </p:spTree>
    <p:extLst>
      <p:ext uri="{BB962C8B-B14F-4D97-AF65-F5344CB8AC3E}">
        <p14:creationId xmlns:p14="http://schemas.microsoft.com/office/powerpoint/2010/main" val="417855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4B82D-BA78-27CB-968F-0C8F27F9B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ADE84-5339-B6E8-C9C1-7CFE5E133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02EEB-8787-B4EB-3EA4-EE2E405900DD}"/>
              </a:ext>
            </a:extLst>
          </p:cNvPr>
          <p:cNvSpPr>
            <a:spLocks noGrp="1"/>
          </p:cNvSpPr>
          <p:nvPr>
            <p:ph type="body" idx="1"/>
          </p:nvPr>
        </p:nvSpPr>
        <p:spPr/>
        <p:txBody>
          <a:bodyPr/>
          <a:lstStyle/>
          <a:p>
            <a:pPr lvl="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C839333D-48C7-7B85-DDD2-64106FC0349C}"/>
              </a:ext>
            </a:extLst>
          </p:cNvPr>
          <p:cNvSpPr>
            <a:spLocks noGrp="1"/>
          </p:cNvSpPr>
          <p:nvPr>
            <p:ph type="sldNum" sz="quarter" idx="5"/>
          </p:nvPr>
        </p:nvSpPr>
        <p:spPr/>
        <p:txBody>
          <a:bodyPr/>
          <a:lstStyle/>
          <a:p>
            <a:fld id="{F35C357A-8C61-4E0A-A0A9-0F75EA0D25BB}" type="slidenum">
              <a:rPr lang="en-GB" smtClean="0"/>
              <a:t>16</a:t>
            </a:fld>
            <a:endParaRPr lang="en-GB"/>
          </a:p>
        </p:txBody>
      </p:sp>
    </p:spTree>
    <p:extLst>
      <p:ext uri="{BB962C8B-B14F-4D97-AF65-F5344CB8AC3E}">
        <p14:creationId xmlns:p14="http://schemas.microsoft.com/office/powerpoint/2010/main" val="17022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A7791-3D86-3488-91DC-DB7BD1C27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30423-E37C-B71D-5714-F36409DD7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AE46A-92EA-C821-000A-813C2914B0CB}"/>
              </a:ext>
            </a:extLst>
          </p:cNvPr>
          <p:cNvSpPr>
            <a:spLocks noGrp="1"/>
          </p:cNvSpPr>
          <p:nvPr>
            <p:ph type="body" idx="1"/>
          </p:nvPr>
        </p:nvSpPr>
        <p:spPr/>
        <p:txBody>
          <a:bodyPr/>
          <a:lstStyle/>
          <a:p>
            <a:pPr marL="0" indent="0" algn="l" defTabSz="1020647" rtl="0" eaLnBrk="1" latinLnBrk="0" hangingPunct="1">
              <a:buFontTx/>
              <a:buNone/>
              <a:defRPr/>
            </a:pPr>
            <a:endParaRPr lang="en-GB"/>
          </a:p>
        </p:txBody>
      </p:sp>
      <p:sp>
        <p:nvSpPr>
          <p:cNvPr id="4" name="Slide Number Placeholder 3">
            <a:extLst>
              <a:ext uri="{FF2B5EF4-FFF2-40B4-BE49-F238E27FC236}">
                <a16:creationId xmlns:a16="http://schemas.microsoft.com/office/drawing/2014/main" id="{C182D929-7A72-D872-AE7E-EA647B508888}"/>
              </a:ext>
            </a:extLst>
          </p:cNvPr>
          <p:cNvSpPr>
            <a:spLocks noGrp="1"/>
          </p:cNvSpPr>
          <p:nvPr>
            <p:ph type="sldNum" sz="quarter" idx="5"/>
          </p:nvPr>
        </p:nvSpPr>
        <p:spPr/>
        <p:txBody>
          <a:bodyPr/>
          <a:lstStyle/>
          <a:p>
            <a:fld id="{F35C357A-8C61-4E0A-A0A9-0F75EA0D25BB}" type="slidenum">
              <a:rPr lang="en-GB" smtClean="0"/>
              <a:t>2</a:t>
            </a:fld>
            <a:endParaRPr lang="en-GB"/>
          </a:p>
        </p:txBody>
      </p:sp>
    </p:spTree>
    <p:extLst>
      <p:ext uri="{BB962C8B-B14F-4D97-AF65-F5344CB8AC3E}">
        <p14:creationId xmlns:p14="http://schemas.microsoft.com/office/powerpoint/2010/main" val="125167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00F9-AC39-1796-FADA-43B76F818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64E8F-4370-CB37-97B0-B3C8D4E5B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7644B-E2DD-EEDA-17D8-2618B75ECFC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634D0F-52C4-5AB0-921B-E8BA345D35C6}"/>
              </a:ext>
            </a:extLst>
          </p:cNvPr>
          <p:cNvSpPr>
            <a:spLocks noGrp="1"/>
          </p:cNvSpPr>
          <p:nvPr>
            <p:ph type="sldNum" sz="quarter" idx="5"/>
          </p:nvPr>
        </p:nvSpPr>
        <p:spPr/>
        <p:txBody>
          <a:bodyPr/>
          <a:lstStyle/>
          <a:p>
            <a:fld id="{F35C357A-8C61-4E0A-A0A9-0F75EA0D25BB}" type="slidenum">
              <a:rPr lang="en-GB" smtClean="0"/>
              <a:t>3</a:t>
            </a:fld>
            <a:endParaRPr lang="en-GB"/>
          </a:p>
        </p:txBody>
      </p:sp>
    </p:spTree>
    <p:extLst>
      <p:ext uri="{BB962C8B-B14F-4D97-AF65-F5344CB8AC3E}">
        <p14:creationId xmlns:p14="http://schemas.microsoft.com/office/powerpoint/2010/main" val="319792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endParaRPr lang="en-US"/>
          </a:p>
        </p:txBody>
      </p:sp>
      <p:sp>
        <p:nvSpPr>
          <p:cNvPr id="4" name="Slide Number Placeholder 3"/>
          <p:cNvSpPr>
            <a:spLocks noGrp="1"/>
          </p:cNvSpPr>
          <p:nvPr>
            <p:ph type="sldNum" sz="quarter" idx="5"/>
          </p:nvPr>
        </p:nvSpPr>
        <p:spPr/>
        <p:txBody>
          <a:bodyPr/>
          <a:lstStyle/>
          <a:p>
            <a:fld id="{F35C357A-8C61-4E0A-A0A9-0F75EA0D25BB}" type="slidenum">
              <a:rPr lang="en-GB" smtClean="0"/>
              <a:t>4</a:t>
            </a:fld>
            <a:endParaRPr lang="en-GB"/>
          </a:p>
        </p:txBody>
      </p:sp>
    </p:spTree>
    <p:extLst>
      <p:ext uri="{BB962C8B-B14F-4D97-AF65-F5344CB8AC3E}">
        <p14:creationId xmlns:p14="http://schemas.microsoft.com/office/powerpoint/2010/main" val="21944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3498-4D69-B26C-DF31-4F36E667D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C70E0-9C65-0689-AC11-E0F26C10D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96CBF-EE6B-C086-9A31-9A63CA2E88D5}"/>
              </a:ext>
            </a:extLst>
          </p:cNvPr>
          <p:cNvSpPr>
            <a:spLocks noGrp="1"/>
          </p:cNvSpPr>
          <p:nvPr>
            <p:ph type="body" idx="1"/>
          </p:nvPr>
        </p:nvSpPr>
        <p:spPr/>
        <p:txBody>
          <a:bodyPr/>
          <a:lstStyle/>
          <a:p>
            <a:pPr marL="0" algn="l" rtl="0" eaLnBrk="1" latinLnBrk="0" hangingPunct="1">
              <a:buNone/>
            </a:pPr>
            <a:endParaRPr lang="en-GB"/>
          </a:p>
        </p:txBody>
      </p:sp>
      <p:sp>
        <p:nvSpPr>
          <p:cNvPr id="4" name="Slide Number Placeholder 3">
            <a:extLst>
              <a:ext uri="{FF2B5EF4-FFF2-40B4-BE49-F238E27FC236}">
                <a16:creationId xmlns:a16="http://schemas.microsoft.com/office/drawing/2014/main" id="{23BEE092-CB54-38DE-1E01-F7FAEE700C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04035-FD3F-4F0F-AE4D-DEABDD01B03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635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006B0-C3C4-0D06-D85F-AF7AF631D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A9829-3597-95C6-727E-778C785417B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7BC1DC-72FE-5985-9CB7-4891DF959AC3}"/>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B7DEB79D-BBF8-2083-D570-6CCAE9F11DDC}"/>
              </a:ext>
            </a:extLst>
          </p:cNvPr>
          <p:cNvSpPr>
            <a:spLocks noGrp="1"/>
          </p:cNvSpPr>
          <p:nvPr>
            <p:ph type="sldNum" sz="quarter" idx="5"/>
          </p:nvPr>
        </p:nvSpPr>
        <p:spPr/>
        <p:txBody>
          <a:bodyPr/>
          <a:lstStyle/>
          <a:p>
            <a:fld id="{F35C357A-8C61-4E0A-A0A9-0F75EA0D25BB}" type="slidenum">
              <a:rPr lang="en-GB" smtClean="0"/>
              <a:t>6</a:t>
            </a:fld>
            <a:endParaRPr lang="en-GB"/>
          </a:p>
        </p:txBody>
      </p:sp>
    </p:spTree>
    <p:extLst>
      <p:ext uri="{BB962C8B-B14F-4D97-AF65-F5344CB8AC3E}">
        <p14:creationId xmlns:p14="http://schemas.microsoft.com/office/powerpoint/2010/main" val="317488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EB92D-7598-D981-1C97-3B48555A7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9BF65-CAEC-2491-F869-CCDA23E002A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ABA6DAC-5DF0-2871-CC76-283BA680022C}"/>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07EB04A0-AD3B-73BD-4E5A-7AEFBF21EE15}"/>
              </a:ext>
            </a:extLst>
          </p:cNvPr>
          <p:cNvSpPr>
            <a:spLocks noGrp="1"/>
          </p:cNvSpPr>
          <p:nvPr>
            <p:ph type="sldNum" sz="quarter" idx="5"/>
          </p:nvPr>
        </p:nvSpPr>
        <p:spPr/>
        <p:txBody>
          <a:bodyPr/>
          <a:lstStyle/>
          <a:p>
            <a:fld id="{F35C357A-8C61-4E0A-A0A9-0F75EA0D25BB}" type="slidenum">
              <a:rPr lang="en-GB" smtClean="0"/>
              <a:t>7</a:t>
            </a:fld>
            <a:endParaRPr lang="en-GB"/>
          </a:p>
        </p:txBody>
      </p:sp>
    </p:spTree>
    <p:extLst>
      <p:ext uri="{BB962C8B-B14F-4D97-AF65-F5344CB8AC3E}">
        <p14:creationId xmlns:p14="http://schemas.microsoft.com/office/powerpoint/2010/main" val="9899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fontAlgn="t"/>
            <a:endParaRPr lang="en-US"/>
          </a:p>
        </p:txBody>
      </p:sp>
      <p:sp>
        <p:nvSpPr>
          <p:cNvPr id="4" name="Slide Number Placeholder 3"/>
          <p:cNvSpPr>
            <a:spLocks noGrp="1"/>
          </p:cNvSpPr>
          <p:nvPr>
            <p:ph type="sldNum" sz="quarter" idx="5"/>
          </p:nvPr>
        </p:nvSpPr>
        <p:spPr/>
        <p:txBody>
          <a:bodyPr/>
          <a:lstStyle/>
          <a:p>
            <a:fld id="{F35C357A-8C61-4E0A-A0A9-0F75EA0D25BB}" type="slidenum">
              <a:rPr lang="en-GB" smtClean="0"/>
              <a:t>8</a:t>
            </a:fld>
            <a:endParaRPr lang="en-GB"/>
          </a:p>
        </p:txBody>
      </p:sp>
    </p:spTree>
    <p:extLst>
      <p:ext uri="{BB962C8B-B14F-4D97-AF65-F5344CB8AC3E}">
        <p14:creationId xmlns:p14="http://schemas.microsoft.com/office/powerpoint/2010/main" val="32623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BD90-C28D-4695-F035-D6351ED72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2B37D-8659-5914-2D37-18E70A18D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C26A5-D085-3211-77B0-7ABBDC2D80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4C31C2-6653-762E-3D9D-06B97D5638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04035-FD3F-4F0F-AE4D-DEABDD01B03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130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746168" y="2794766"/>
            <a:ext cx="8157633"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2400">
              <a:solidFill>
                <a:srgbClr val="000000"/>
              </a:solidFill>
            </a:endParaRPr>
          </a:p>
        </p:txBody>
      </p:sp>
      <p:sp>
        <p:nvSpPr>
          <p:cNvPr id="7171" name="Rectangle 3"/>
          <p:cNvSpPr>
            <a:spLocks noGrp="1" noChangeArrowheads="1"/>
          </p:cNvSpPr>
          <p:nvPr>
            <p:ph type="ctrTitle"/>
          </p:nvPr>
        </p:nvSpPr>
        <p:spPr>
          <a:xfrm>
            <a:off x="863600" y="3124583"/>
            <a:ext cx="7620000" cy="990600"/>
          </a:xfrm>
        </p:spPr>
        <p:txBody>
          <a:bodyPr anchor="t"/>
          <a:lstStyle>
            <a:lvl1pPr>
              <a:defRPr sz="3500"/>
            </a:lvl1pPr>
          </a:lstStyle>
          <a:p>
            <a:pPr lvl="0"/>
            <a:r>
              <a:rPr lang="en-US" noProof="0"/>
              <a:t>Click to edit Master title style</a:t>
            </a:r>
          </a:p>
        </p:txBody>
      </p:sp>
      <p:sp>
        <p:nvSpPr>
          <p:cNvPr id="7173" name="Rectangle 5"/>
          <p:cNvSpPr>
            <a:spLocks noGrp="1" noChangeArrowheads="1"/>
          </p:cNvSpPr>
          <p:nvPr>
            <p:ph type="subTitle" sz="quarter" idx="1"/>
          </p:nvPr>
        </p:nvSpPr>
        <p:spPr>
          <a:xfrm>
            <a:off x="886372" y="42545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pic>
        <p:nvPicPr>
          <p:cNvPr id="6" name="Picture 146" descr="CQC_logo_CMYK">
            <a:extLst>
              <a:ext uri="{FF2B5EF4-FFF2-40B4-BE49-F238E27FC236}">
                <a16:creationId xmlns:a16="http://schemas.microsoft.com/office/drawing/2014/main" id="{66DA0A4A-3883-4F90-8F68-127C1A9C107B}"/>
              </a:ext>
            </a:extLst>
          </p:cNvPr>
          <p:cNvPicPr>
            <a:picLocks noChangeAspect="1" noChangeArrowheads="1"/>
          </p:cNvPicPr>
          <p:nvPr userDrawn="1"/>
        </p:nvPicPr>
        <p:blipFill>
          <a:blip r:embed="rId2" cstate="print"/>
          <a:srcRect/>
          <a:stretch>
            <a:fillRect/>
          </a:stretch>
        </p:blipFill>
        <p:spPr bwMode="auto">
          <a:xfrm>
            <a:off x="599024" y="508000"/>
            <a:ext cx="2705100" cy="854075"/>
          </a:xfrm>
          <a:prstGeom prst="rect">
            <a:avLst/>
          </a:prstGeom>
          <a:noFill/>
          <a:ln w="9525">
            <a:noFill/>
            <a:miter lim="800000"/>
            <a:headEnd/>
            <a:tailEnd/>
          </a:ln>
        </p:spPr>
      </p:pic>
    </p:spTree>
    <p:extLst>
      <p:ext uri="{BB962C8B-B14F-4D97-AF65-F5344CB8AC3E}">
        <p14:creationId xmlns:p14="http://schemas.microsoft.com/office/powerpoint/2010/main" val="328235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B6AB1A26-5300-4A38-B5C0-8ACF468E7C59}"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13149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4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8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3B662AF6-AAE4-42C9-8986-FEF3512836A0}"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220699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B2182DD6-5549-472D-B678-26399E91FF06}"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17772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51" y="485777"/>
            <a:ext cx="2578100" cy="5630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63600" y="485777"/>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DCFA066C-E3F3-4F01-8F4F-8C3D567BF014}"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63410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183548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1313417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20663-936B-E105-8497-75F51F730B33}"/>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5" name="Group 4">
            <a:extLst>
              <a:ext uri="{FF2B5EF4-FFF2-40B4-BE49-F238E27FC236}">
                <a16:creationId xmlns:a16="http://schemas.microsoft.com/office/drawing/2014/main" id="{F59034AD-E761-D0CF-F2CC-D3814CAE5986}"/>
              </a:ext>
            </a:extLst>
          </p:cNvPr>
          <p:cNvGrpSpPr/>
          <p:nvPr userDrawn="1"/>
        </p:nvGrpSpPr>
        <p:grpSpPr>
          <a:xfrm>
            <a:off x="9340232" y="5468747"/>
            <a:ext cx="2534437" cy="1122297"/>
            <a:chOff x="8228259" y="3741115"/>
            <a:chExt cx="1543531" cy="683505"/>
          </a:xfrm>
        </p:grpSpPr>
        <p:sp>
          <p:nvSpPr>
            <p:cNvPr id="6" name="Rectangle 5">
              <a:extLst>
                <a:ext uri="{FF2B5EF4-FFF2-40B4-BE49-F238E27FC236}">
                  <a16:creationId xmlns:a16="http://schemas.microsoft.com/office/drawing/2014/main" id="{256DEDFC-5906-106E-ACD8-9A52271D2976}"/>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511CE901-2C1A-D962-901C-56AEE872A12F}"/>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7F45274C-58D6-841C-A5AC-1C347463F2B2}"/>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9AA24A22-A4DB-0F69-025A-E32EAFE57540}"/>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286355C6-B236-28A8-76BF-ED512C86EDE7}"/>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7461504" cy="530352"/>
          </a:xfrm>
        </p:spPr>
        <p:txBody>
          <a:bodyPr anchor="b"/>
          <a:lstStyle>
            <a:lvl1pPr>
              <a:defRPr/>
            </a:lvl1pPr>
          </a:lstStyle>
          <a:p>
            <a:r>
              <a:rPr lang="en-GB" noProof="0"/>
              <a:t>Click to edit title</a:t>
            </a:r>
          </a:p>
        </p:txBody>
      </p:sp>
      <p:sp>
        <p:nvSpPr>
          <p:cNvPr id="11" name="Text Placeholder 2">
            <a:extLst>
              <a:ext uri="{FF2B5EF4-FFF2-40B4-BE49-F238E27FC236}">
                <a16:creationId xmlns:a16="http://schemas.microsoft.com/office/drawing/2014/main" id="{FB63114F-79D4-4D14-9647-606247DC7725}"/>
              </a:ext>
            </a:extLst>
          </p:cNvPr>
          <p:cNvSpPr>
            <a:spLocks noGrp="1"/>
          </p:cNvSpPr>
          <p:nvPr>
            <p:ph type="body" idx="15" hasCustomPrompt="1"/>
          </p:nvPr>
        </p:nvSpPr>
        <p:spPr>
          <a:xfrm>
            <a:off x="914400" y="1257300"/>
            <a:ext cx="7461504"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p:nvPr>
        </p:nvSpPr>
        <p:spPr>
          <a:xfrm>
            <a:off x="914400" y="2231136"/>
            <a:ext cx="10332720" cy="3941064"/>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75953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719405" y="1798638"/>
            <a:ext cx="10460831"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766EF04-E77C-4C2E-A84E-5F4ACD5A6056}" type="slidenum">
              <a:rPr lang="en-US" altLang="en-US"/>
              <a:pPr>
                <a:defRPr/>
              </a:pPr>
              <a:t>‹nr.›</a:t>
            </a:fld>
            <a:endParaRPr lang="en-US" altLang="en-US" sz="1050">
              <a:solidFill>
                <a:srgbClr val="6D2E69"/>
              </a:solidFill>
            </a:endParaRPr>
          </a:p>
        </p:txBody>
      </p:sp>
    </p:spTree>
    <p:extLst>
      <p:ext uri="{BB962C8B-B14F-4D97-AF65-F5344CB8AC3E}">
        <p14:creationId xmlns:p14="http://schemas.microsoft.com/office/powerpoint/2010/main" val="147270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F28BD2-7A70-4E26-83C8-E446D68D4BFD}"/>
              </a:ext>
            </a:extLst>
          </p:cNvPr>
          <p:cNvPicPr>
            <a:picLocks noChangeAspect="1"/>
          </p:cNvPicPr>
          <p:nvPr userDrawn="1"/>
        </p:nvPicPr>
        <p:blipFill rotWithShape="1">
          <a:blip r:embed="rId2"/>
          <a:srcRect r="6729"/>
          <a:stretch/>
        </p:blipFill>
        <p:spPr>
          <a:xfrm>
            <a:off x="0" y="0"/>
            <a:ext cx="12192000" cy="6858000"/>
          </a:xfrm>
          <a:prstGeom prst="rect">
            <a:avLst/>
          </a:prstGeom>
        </p:spPr>
      </p:pic>
      <p:sp>
        <p:nvSpPr>
          <p:cNvPr id="4" name="AutoShape 2"/>
          <p:cNvSpPr>
            <a:spLocks noChangeArrowheads="1"/>
          </p:cNvSpPr>
          <p:nvPr/>
        </p:nvSpPr>
        <p:spPr bwMode="auto">
          <a:xfrm flipV="1">
            <a:off x="746168" y="2794766"/>
            <a:ext cx="8157633" cy="2463034"/>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2400">
              <a:solidFill>
                <a:srgbClr val="000000"/>
              </a:solidFill>
            </a:endParaRPr>
          </a:p>
        </p:txBody>
      </p:sp>
      <p:sp>
        <p:nvSpPr>
          <p:cNvPr id="7171" name="Rectangle 3"/>
          <p:cNvSpPr>
            <a:spLocks noGrp="1" noChangeArrowheads="1"/>
          </p:cNvSpPr>
          <p:nvPr>
            <p:ph type="ctrTitle"/>
          </p:nvPr>
        </p:nvSpPr>
        <p:spPr>
          <a:xfrm>
            <a:off x="863600" y="3124583"/>
            <a:ext cx="7620000" cy="990600"/>
          </a:xfrm>
        </p:spPr>
        <p:txBody>
          <a:bodyPr anchor="t"/>
          <a:lstStyle>
            <a:lvl1pPr>
              <a:defRPr sz="3500"/>
            </a:lvl1pPr>
          </a:lstStyle>
          <a:p>
            <a:pPr lvl="0"/>
            <a:r>
              <a:rPr lang="en-US" noProof="0"/>
              <a:t>Click to edit Master title style</a:t>
            </a:r>
          </a:p>
        </p:txBody>
      </p:sp>
      <p:sp>
        <p:nvSpPr>
          <p:cNvPr id="7173" name="Rectangle 5"/>
          <p:cNvSpPr>
            <a:spLocks noGrp="1" noChangeArrowheads="1"/>
          </p:cNvSpPr>
          <p:nvPr>
            <p:ph type="subTitle" sz="quarter" idx="1"/>
          </p:nvPr>
        </p:nvSpPr>
        <p:spPr>
          <a:xfrm>
            <a:off x="886372" y="42545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pic>
        <p:nvPicPr>
          <p:cNvPr id="6" name="Picture 146" descr="CQC_logo_CMYK">
            <a:extLst>
              <a:ext uri="{FF2B5EF4-FFF2-40B4-BE49-F238E27FC236}">
                <a16:creationId xmlns:a16="http://schemas.microsoft.com/office/drawing/2014/main" id="{66DA0A4A-3883-4F90-8F68-127C1A9C107B}"/>
              </a:ext>
            </a:extLst>
          </p:cNvPr>
          <p:cNvPicPr>
            <a:picLocks noChangeAspect="1" noChangeArrowheads="1"/>
          </p:cNvPicPr>
          <p:nvPr userDrawn="1"/>
        </p:nvPicPr>
        <p:blipFill>
          <a:blip r:embed="rId3" cstate="print"/>
          <a:srcRect/>
          <a:stretch>
            <a:fillRect/>
          </a:stretch>
        </p:blipFill>
        <p:spPr bwMode="auto">
          <a:xfrm>
            <a:off x="599024" y="508000"/>
            <a:ext cx="2705100" cy="854075"/>
          </a:xfrm>
          <a:prstGeom prst="rect">
            <a:avLst/>
          </a:prstGeom>
          <a:noFill/>
          <a:ln w="9525">
            <a:noFill/>
            <a:miter lim="800000"/>
            <a:headEnd/>
            <a:tailEnd/>
          </a:ln>
        </p:spPr>
      </p:pic>
    </p:spTree>
    <p:extLst>
      <p:ext uri="{BB962C8B-B14F-4D97-AF65-F5344CB8AC3E}">
        <p14:creationId xmlns:p14="http://schemas.microsoft.com/office/powerpoint/2010/main" val="411775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19DDA-4B3F-4D2A-AECF-4C57FBB50638}"/>
              </a:ext>
            </a:extLst>
          </p:cNvPr>
          <p:cNvSpPr>
            <a:spLocks noGrp="1"/>
          </p:cNvSpPr>
          <p:nvPr>
            <p:ph type="sldNum" sz="quarter" idx="10"/>
          </p:nvPr>
        </p:nvSpPr>
        <p:spPr/>
        <p:txBody>
          <a:bodyPr/>
          <a:lstStyle/>
          <a:p>
            <a:pPr eaLnBrk="0" fontAlgn="base" hangingPunct="0">
              <a:spcBef>
                <a:spcPct val="0"/>
              </a:spcBef>
              <a:spcAft>
                <a:spcPct val="0"/>
              </a:spcAft>
              <a:defRPr/>
            </a:pPr>
            <a:fld id="{6C3F15FF-8B87-4F38-BB80-08F00F8C711F}" type="slidenum">
              <a:rPr lang="en-US" smtClean="0"/>
              <a:pPr eaLnBrk="0" fontAlgn="base" hangingPunct="0">
                <a:spcBef>
                  <a:spcPct val="0"/>
                </a:spcBef>
                <a:spcAft>
                  <a:spcPct val="0"/>
                </a:spcAft>
                <a:defRPr/>
              </a:pPr>
              <a:t>‹nr.›</a:t>
            </a:fld>
            <a:endParaRPr lang="en-US" sz="1400">
              <a:solidFill>
                <a:srgbClr val="6D2E69"/>
              </a:solidFill>
            </a:endParaRPr>
          </a:p>
        </p:txBody>
      </p:sp>
      <p:sp>
        <p:nvSpPr>
          <p:cNvPr id="6" name="AutoShape 2">
            <a:extLst>
              <a:ext uri="{FF2B5EF4-FFF2-40B4-BE49-F238E27FC236}">
                <a16:creationId xmlns:a16="http://schemas.microsoft.com/office/drawing/2014/main" id="{E320AF13-1A52-493A-8D85-AF149764A400}"/>
              </a:ext>
            </a:extLst>
          </p:cNvPr>
          <p:cNvSpPr>
            <a:spLocks noChangeArrowheads="1"/>
          </p:cNvSpPr>
          <p:nvPr userDrawn="1"/>
        </p:nvSpPr>
        <p:spPr bwMode="auto">
          <a:xfrm flipV="1">
            <a:off x="746168" y="2794766"/>
            <a:ext cx="8157633"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2400">
              <a:solidFill>
                <a:srgbClr val="000000"/>
              </a:solidFill>
            </a:endParaRPr>
          </a:p>
        </p:txBody>
      </p:sp>
      <p:sp>
        <p:nvSpPr>
          <p:cNvPr id="7" name="Rectangle 3">
            <a:extLst>
              <a:ext uri="{FF2B5EF4-FFF2-40B4-BE49-F238E27FC236}">
                <a16:creationId xmlns:a16="http://schemas.microsoft.com/office/drawing/2014/main" id="{BF3D814E-F3F2-41E4-A562-9DACB805A163}"/>
              </a:ext>
            </a:extLst>
          </p:cNvPr>
          <p:cNvSpPr txBox="1">
            <a:spLocks noChangeArrowheads="1"/>
          </p:cNvSpPr>
          <p:nvPr userDrawn="1"/>
        </p:nvSpPr>
        <p:spPr bwMode="auto">
          <a:xfrm>
            <a:off x="863600" y="3124583"/>
            <a:ext cx="7620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85000"/>
              </a:lnSpc>
              <a:spcBef>
                <a:spcPct val="0"/>
              </a:spcBef>
              <a:spcAft>
                <a:spcPct val="0"/>
              </a:spcAft>
              <a:defRPr sz="35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a:lstStyle>
          <a:p>
            <a:r>
              <a:rPr lang="en-US" kern="0"/>
              <a:t>Click to edit Master title style</a:t>
            </a:r>
          </a:p>
        </p:txBody>
      </p:sp>
      <p:sp>
        <p:nvSpPr>
          <p:cNvPr id="8" name="Rectangle 5">
            <a:extLst>
              <a:ext uri="{FF2B5EF4-FFF2-40B4-BE49-F238E27FC236}">
                <a16:creationId xmlns:a16="http://schemas.microsoft.com/office/drawing/2014/main" id="{B17E7B5C-13CF-4A9B-B971-EB472CF71D66}"/>
              </a:ext>
            </a:extLst>
          </p:cNvPr>
          <p:cNvSpPr>
            <a:spLocks noGrp="1" noChangeArrowheads="1"/>
          </p:cNvSpPr>
          <p:nvPr>
            <p:ph type="subTitle" sz="quarter" idx="1"/>
          </p:nvPr>
        </p:nvSpPr>
        <p:spPr>
          <a:xfrm>
            <a:off x="886372" y="42545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50187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8497" y="489113"/>
            <a:ext cx="7437967" cy="9064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FCFCEEC5-67CA-4272-919E-2E502A95A6FE}"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03044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2FD071D1-C257-4411-BCB5-DDE8BB66ADF6}"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01102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63604"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44564EAE-6637-4EC4-8C68-689B1FCD9011}"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14953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404"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sldNum" sz="quarter" idx="10"/>
          </p:nvPr>
        </p:nvSpPr>
        <p:spPr/>
        <p:txBody>
          <a:bodyPr/>
          <a:lstStyle>
            <a:lvl1pPr>
              <a:defRPr>
                <a:latin typeface="Arial" pitchFamily="34" charset="0"/>
              </a:defRPr>
            </a:lvl1pPr>
          </a:lstStyle>
          <a:p>
            <a:pPr>
              <a:defRPr/>
            </a:pPr>
            <a:fld id="{C0C02A37-90C6-49D3-9CE4-7926A30ADE76}"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236294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p:txBody>
          <a:bodyPr/>
          <a:lstStyle>
            <a:lvl1pPr>
              <a:defRPr>
                <a:latin typeface="Arial" pitchFamily="34" charset="0"/>
              </a:defRPr>
            </a:lvl1pPr>
          </a:lstStyle>
          <a:p>
            <a:pPr>
              <a:defRPr/>
            </a:pPr>
            <a:fld id="{1FF9A2A7-9E3D-44C9-AA5C-CC50684E6DCB}"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344247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atin typeface="Arial" pitchFamily="34" charset="0"/>
              </a:defRPr>
            </a:lvl1pPr>
          </a:lstStyle>
          <a:p>
            <a:pPr>
              <a:defRPr/>
            </a:pPr>
            <a:fld id="{083F09F2-4EC6-4996-A85C-C1EEBBFA2B5F}" type="slidenum">
              <a:rPr lang="en-US"/>
              <a:pPr>
                <a:defRPr/>
              </a:pPr>
              <a:t>‹nr.›</a:t>
            </a:fld>
            <a:endParaRPr lang="en-US" sz="1400">
              <a:solidFill>
                <a:srgbClr val="6D2E69"/>
              </a:solidFill>
            </a:endParaRPr>
          </a:p>
        </p:txBody>
      </p:sp>
    </p:spTree>
    <p:extLst>
      <p:ext uri="{BB962C8B-B14F-4D97-AF65-F5344CB8AC3E}">
        <p14:creationId xmlns:p14="http://schemas.microsoft.com/office/powerpoint/2010/main" val="6931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8"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2400">
              <a:solidFill>
                <a:srgbClr val="000000"/>
              </a:solidFill>
            </a:endParaRPr>
          </a:p>
        </p:txBody>
      </p:sp>
      <p:sp>
        <p:nvSpPr>
          <p:cNvPr id="9219" name="Rectangle 3"/>
          <p:cNvSpPr>
            <a:spLocks noGrp="1" noChangeArrowheads="1"/>
          </p:cNvSpPr>
          <p:nvPr>
            <p:ph type="title"/>
          </p:nvPr>
        </p:nvSpPr>
        <p:spPr bwMode="auto">
          <a:xfrm>
            <a:off x="863601" y="485785"/>
            <a:ext cx="7437967"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9220" name="Rectangle 4"/>
          <p:cNvSpPr>
            <a:spLocks noGrp="1" noChangeArrowheads="1"/>
          </p:cNvSpPr>
          <p:nvPr>
            <p:ph type="body" idx="1"/>
          </p:nvPr>
        </p:nvSpPr>
        <p:spPr bwMode="auto">
          <a:xfrm>
            <a:off x="863608" y="1798639"/>
            <a:ext cx="10316633"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latin typeface="Arial" charset="0"/>
                <a:ea typeface="+mn-ea"/>
              </a:defRPr>
            </a:lvl1pPr>
          </a:lstStyle>
          <a:p>
            <a:pPr eaLnBrk="0" fontAlgn="base" hangingPunct="0">
              <a:spcBef>
                <a:spcPct val="0"/>
              </a:spcBef>
              <a:spcAft>
                <a:spcPct val="0"/>
              </a:spcAft>
              <a:defRPr/>
            </a:pPr>
            <a:fld id="{6C3F15FF-8B87-4F38-BB80-08F00F8C711F}" type="slidenum">
              <a:rPr lang="en-US"/>
              <a:pPr eaLnBrk="0" fontAlgn="base" hangingPunct="0">
                <a:spcBef>
                  <a:spcPct val="0"/>
                </a:spcBef>
                <a:spcAft>
                  <a:spcPct val="0"/>
                </a:spcAft>
                <a:defRPr/>
              </a:pPr>
              <a:t>‹nr.›</a:t>
            </a:fld>
            <a:endParaRPr lang="en-US" sz="1400">
              <a:solidFill>
                <a:srgbClr val="6D2E69"/>
              </a:solidFill>
            </a:endParaRPr>
          </a:p>
        </p:txBody>
      </p:sp>
      <p:pic>
        <p:nvPicPr>
          <p:cNvPr id="8" name="Picture 4">
            <a:extLst>
              <a:ext uri="{FF2B5EF4-FFF2-40B4-BE49-F238E27FC236}">
                <a16:creationId xmlns:a16="http://schemas.microsoft.com/office/drawing/2014/main" id="{45B3274D-152D-4114-823C-F93497C38FA5}"/>
              </a:ext>
            </a:extLst>
          </p:cNvPr>
          <p:cNvPicPr>
            <a:picLocks noChangeAspect="1" noChangeArrowheads="1"/>
          </p:cNvPicPr>
          <p:nvPr userDrawn="1"/>
        </p:nvPicPr>
        <p:blipFill>
          <a:blip r:embed="rId18" cstate="print"/>
          <a:srcRect t="-4266"/>
          <a:stretch>
            <a:fillRect/>
          </a:stretch>
        </p:blipFill>
        <p:spPr bwMode="auto">
          <a:xfrm>
            <a:off x="9183166" y="610403"/>
            <a:ext cx="1997075" cy="657225"/>
          </a:xfrm>
          <a:prstGeom prst="rect">
            <a:avLst/>
          </a:prstGeom>
          <a:noFill/>
          <a:ln w="9525">
            <a:noFill/>
            <a:miter lim="800000"/>
            <a:headEnd/>
            <a:tailEnd/>
          </a:ln>
        </p:spPr>
      </p:pic>
    </p:spTree>
    <p:extLst>
      <p:ext uri="{BB962C8B-B14F-4D97-AF65-F5344CB8AC3E}">
        <p14:creationId xmlns:p14="http://schemas.microsoft.com/office/powerpoint/2010/main" val="879570865"/>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 id="2147483679" r:id="rId15"/>
    <p:sldLayoutId id="2147483680" r:id="rId16"/>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defRPr/>
            </a:pPr>
            <a:endParaRPr lang="en-GB" altLang="en-US" sz="1350">
              <a:solidFill>
                <a:srgbClr val="000000"/>
              </a:solidFill>
            </a:endParaRPr>
          </a:p>
        </p:txBody>
      </p:sp>
      <p:sp>
        <p:nvSpPr>
          <p:cNvPr id="4099" name="Rectangle 3"/>
          <p:cNvSpPr>
            <a:spLocks noGrp="1" noChangeArrowheads="1"/>
          </p:cNvSpPr>
          <p:nvPr>
            <p:ph type="title"/>
          </p:nvPr>
        </p:nvSpPr>
        <p:spPr bwMode="auto">
          <a:xfrm>
            <a:off x="863602" y="485775"/>
            <a:ext cx="7437967"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body" idx="1"/>
          </p:nvPr>
        </p:nvSpPr>
        <p:spPr bwMode="auto">
          <a:xfrm>
            <a:off x="863602" y="1798638"/>
            <a:ext cx="10316633"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675">
                <a:solidFill>
                  <a:srgbClr val="5F2861"/>
                </a:solidFill>
              </a:defRPr>
            </a:lvl1pPr>
          </a:lstStyle>
          <a:p>
            <a:pPr eaLnBrk="1" hangingPunct="1">
              <a:defRPr/>
            </a:pPr>
            <a:fld id="{03E32E99-61D1-4659-A91C-B35E56FFD435}" type="slidenum">
              <a:rPr lang="en-US" altLang="en-US">
                <a:latin typeface="Arial" pitchFamily="34" charset="0"/>
                <a:ea typeface="MS PGothic" pitchFamily="34" charset="-128"/>
              </a:rPr>
              <a:pPr eaLnBrk="1" hangingPunct="1">
                <a:defRPr/>
              </a:pPr>
              <a:t>‹nr.›</a:t>
            </a:fld>
            <a:endParaRPr lang="en-US" altLang="en-US" sz="1050">
              <a:solidFill>
                <a:srgbClr val="6D2E69"/>
              </a:solidFill>
              <a:latin typeface="Arial" pitchFamily="34" charset="0"/>
              <a:ea typeface="MS PGothic" pitchFamily="34" charset="-128"/>
            </a:endParaRPr>
          </a:p>
        </p:txBody>
      </p:sp>
      <p:sp>
        <p:nvSpPr>
          <p:cNvPr id="4102"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GB" sz="1350">
              <a:solidFill>
                <a:srgbClr val="000000"/>
              </a:solidFill>
              <a:latin typeface="Arial" pitchFamily="34" charset="0"/>
              <a:ea typeface="MS PGothic" pitchFamily="34" charset="-128"/>
            </a:endParaRPr>
          </a:p>
        </p:txBody>
      </p:sp>
      <p:pic>
        <p:nvPicPr>
          <p:cNvPr id="4103" name="Picture 4"/>
          <p:cNvPicPr>
            <a:picLocks noChangeAspect="1" noChangeArrowheads="1"/>
          </p:cNvPicPr>
          <p:nvPr/>
        </p:nvPicPr>
        <p:blipFill>
          <a:blip r:embed="rId3">
            <a:extLst>
              <a:ext uri="{28A0092B-C50C-407E-A947-70E740481C1C}">
                <a14:useLocalDpi xmlns:a14="http://schemas.microsoft.com/office/drawing/2010/main" val="0"/>
              </a:ext>
            </a:extLst>
          </a:blip>
          <a:srcRect t="-4266"/>
          <a:stretch>
            <a:fillRect/>
          </a:stretch>
        </p:blipFill>
        <p:spPr bwMode="auto">
          <a:xfrm>
            <a:off x="8707969"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98606"/>
      </p:ext>
    </p:extLst>
  </p:cSld>
  <p:clrMap bg1="lt1" tx1="dk1" bg2="lt2" tx2="dk2" accent1="accent1" accent2="accent2" accent3="accent3" accent4="accent4" accent5="accent5" accent6="accent6" hlink="hlink" folHlink="folHlink"/>
  <p:sldLayoutIdLst>
    <p:sldLayoutId id="2147483661" r:id="rId1"/>
  </p:sldLayoutIdLst>
  <p:hf sldNum="0" hdr="0" ftr="0"/>
  <p:txStyles>
    <p:titleStyle>
      <a:lvl1pPr algn="l" rtl="0" eaLnBrk="0" fontAlgn="base" hangingPunct="0">
        <a:lnSpc>
          <a:spcPct val="85000"/>
        </a:lnSpc>
        <a:spcBef>
          <a:spcPct val="0"/>
        </a:spcBef>
        <a:spcAft>
          <a:spcPct val="0"/>
        </a:spcAft>
        <a:defRPr sz="1950">
          <a:solidFill>
            <a:schemeClr val="bg1"/>
          </a:solidFill>
          <a:latin typeface="+mj-lt"/>
          <a:ea typeface="MS PGothic" pitchFamily="34" charset="-128"/>
          <a:cs typeface="MS PGothic" charset="0"/>
        </a:defRPr>
      </a:lvl1pPr>
      <a:lvl2pPr algn="l" rtl="0" eaLnBrk="0" fontAlgn="base" hangingPunct="0">
        <a:lnSpc>
          <a:spcPct val="85000"/>
        </a:lnSpc>
        <a:spcBef>
          <a:spcPct val="0"/>
        </a:spcBef>
        <a:spcAft>
          <a:spcPct val="0"/>
        </a:spcAft>
        <a:defRPr sz="1950">
          <a:solidFill>
            <a:schemeClr val="bg1"/>
          </a:solidFill>
          <a:latin typeface="Arial" charset="0"/>
          <a:ea typeface="MS PGothic" pitchFamily="34" charset="-128"/>
          <a:cs typeface="MS PGothic" charset="0"/>
        </a:defRPr>
      </a:lvl2pPr>
      <a:lvl3pPr algn="l" rtl="0" eaLnBrk="0" fontAlgn="base" hangingPunct="0">
        <a:lnSpc>
          <a:spcPct val="85000"/>
        </a:lnSpc>
        <a:spcBef>
          <a:spcPct val="0"/>
        </a:spcBef>
        <a:spcAft>
          <a:spcPct val="0"/>
        </a:spcAft>
        <a:defRPr sz="1950">
          <a:solidFill>
            <a:schemeClr val="bg1"/>
          </a:solidFill>
          <a:latin typeface="Arial" charset="0"/>
          <a:ea typeface="MS PGothic" pitchFamily="34" charset="-128"/>
          <a:cs typeface="MS PGothic" charset="0"/>
        </a:defRPr>
      </a:lvl3pPr>
      <a:lvl4pPr algn="l" rtl="0" eaLnBrk="0" fontAlgn="base" hangingPunct="0">
        <a:lnSpc>
          <a:spcPct val="85000"/>
        </a:lnSpc>
        <a:spcBef>
          <a:spcPct val="0"/>
        </a:spcBef>
        <a:spcAft>
          <a:spcPct val="0"/>
        </a:spcAft>
        <a:defRPr sz="1950">
          <a:solidFill>
            <a:schemeClr val="bg1"/>
          </a:solidFill>
          <a:latin typeface="Arial" charset="0"/>
          <a:ea typeface="MS PGothic" pitchFamily="34" charset="-128"/>
          <a:cs typeface="MS PGothic" charset="0"/>
        </a:defRPr>
      </a:lvl4pPr>
      <a:lvl5pPr algn="l" rtl="0" eaLnBrk="0" fontAlgn="base" hangingPunct="0">
        <a:lnSpc>
          <a:spcPct val="85000"/>
        </a:lnSpc>
        <a:spcBef>
          <a:spcPct val="0"/>
        </a:spcBef>
        <a:spcAft>
          <a:spcPct val="0"/>
        </a:spcAft>
        <a:defRPr sz="1950">
          <a:solidFill>
            <a:schemeClr val="bg1"/>
          </a:solidFill>
          <a:latin typeface="Arial" charset="0"/>
          <a:ea typeface="MS PGothic" pitchFamily="34" charset="-128"/>
          <a:cs typeface="MS PGothic" charset="0"/>
        </a:defRPr>
      </a:lvl5pPr>
      <a:lvl6pPr marL="342900" algn="l" rtl="0" fontAlgn="base">
        <a:lnSpc>
          <a:spcPct val="85000"/>
        </a:lnSpc>
        <a:spcBef>
          <a:spcPct val="0"/>
        </a:spcBef>
        <a:spcAft>
          <a:spcPct val="0"/>
        </a:spcAft>
        <a:defRPr sz="1950">
          <a:solidFill>
            <a:schemeClr val="bg1"/>
          </a:solidFill>
          <a:latin typeface="Arial" charset="0"/>
          <a:ea typeface="ＭＳ Ｐゴシック" pitchFamily="-16" charset="-128"/>
        </a:defRPr>
      </a:lvl6pPr>
      <a:lvl7pPr marL="685800" algn="l" rtl="0" fontAlgn="base">
        <a:lnSpc>
          <a:spcPct val="85000"/>
        </a:lnSpc>
        <a:spcBef>
          <a:spcPct val="0"/>
        </a:spcBef>
        <a:spcAft>
          <a:spcPct val="0"/>
        </a:spcAft>
        <a:defRPr sz="1950">
          <a:solidFill>
            <a:schemeClr val="bg1"/>
          </a:solidFill>
          <a:latin typeface="Arial" charset="0"/>
          <a:ea typeface="ＭＳ Ｐゴシック" pitchFamily="-16" charset="-128"/>
        </a:defRPr>
      </a:lvl7pPr>
      <a:lvl8pPr marL="1028700" algn="l" rtl="0" fontAlgn="base">
        <a:lnSpc>
          <a:spcPct val="85000"/>
        </a:lnSpc>
        <a:spcBef>
          <a:spcPct val="0"/>
        </a:spcBef>
        <a:spcAft>
          <a:spcPct val="0"/>
        </a:spcAft>
        <a:defRPr sz="1950">
          <a:solidFill>
            <a:schemeClr val="bg1"/>
          </a:solidFill>
          <a:latin typeface="Arial" charset="0"/>
          <a:ea typeface="ＭＳ Ｐゴシック" pitchFamily="-16" charset="-128"/>
        </a:defRPr>
      </a:lvl8pPr>
      <a:lvl9pPr marL="1371600" algn="l" rtl="0" fontAlgn="base">
        <a:lnSpc>
          <a:spcPct val="85000"/>
        </a:lnSpc>
        <a:spcBef>
          <a:spcPct val="0"/>
        </a:spcBef>
        <a:spcAft>
          <a:spcPct val="0"/>
        </a:spcAft>
        <a:defRPr sz="1950">
          <a:solidFill>
            <a:schemeClr val="bg1"/>
          </a:solidFill>
          <a:latin typeface="Arial" charset="0"/>
          <a:ea typeface="ＭＳ Ｐゴシック" pitchFamily="-16" charset="-128"/>
        </a:defRPr>
      </a:lvl9pPr>
    </p:titleStyle>
    <p:bodyStyle>
      <a:lvl1pPr marL="257175" indent="-257175" algn="l" rtl="0" eaLnBrk="0" fontAlgn="base" hangingPunct="0">
        <a:lnSpc>
          <a:spcPct val="90000"/>
        </a:lnSpc>
        <a:spcBef>
          <a:spcPct val="60000"/>
        </a:spcBef>
        <a:spcAft>
          <a:spcPct val="0"/>
        </a:spcAft>
        <a:buClr>
          <a:srgbClr val="5F2861"/>
        </a:buClr>
        <a:buSzPct val="120000"/>
        <a:tabLst>
          <a:tab pos="196454" algn="l"/>
        </a:tabLst>
        <a:defRPr sz="1500">
          <a:solidFill>
            <a:schemeClr val="tx1"/>
          </a:solidFill>
          <a:latin typeface="+mn-lt"/>
          <a:ea typeface="MS PGothic" pitchFamily="34" charset="-128"/>
          <a:cs typeface="MS PGothic" charset="0"/>
        </a:defRPr>
      </a:lvl1pPr>
      <a:lvl2pPr marL="525066" indent="-194072" algn="l" rtl="0" eaLnBrk="0" fontAlgn="base" hangingPunct="0">
        <a:lnSpc>
          <a:spcPct val="90000"/>
        </a:lnSpc>
        <a:spcBef>
          <a:spcPct val="50000"/>
        </a:spcBef>
        <a:spcAft>
          <a:spcPct val="0"/>
        </a:spcAft>
        <a:buClr>
          <a:srgbClr val="5F2861"/>
        </a:buClr>
        <a:buSzPct val="120000"/>
        <a:buChar char="•"/>
        <a:tabLst>
          <a:tab pos="196454" algn="l"/>
        </a:tabLst>
        <a:defRPr sz="1500">
          <a:solidFill>
            <a:schemeClr val="tx1"/>
          </a:solidFill>
          <a:latin typeface="+mn-lt"/>
          <a:ea typeface="MS PGothic" pitchFamily="34" charset="-128"/>
          <a:cs typeface="MS PGothic" charset="0"/>
        </a:defRPr>
      </a:lvl2pPr>
      <a:lvl3pPr marL="871538" indent="-211931" algn="l" rtl="0" eaLnBrk="0" fontAlgn="base" hangingPunct="0">
        <a:lnSpc>
          <a:spcPct val="90000"/>
        </a:lnSpc>
        <a:spcBef>
          <a:spcPct val="50000"/>
        </a:spcBef>
        <a:spcAft>
          <a:spcPct val="0"/>
        </a:spcAft>
        <a:buFont typeface="Arial" pitchFamily="34" charset="0"/>
        <a:buChar char="-"/>
        <a:tabLst>
          <a:tab pos="196454" algn="l"/>
        </a:tabLst>
        <a:defRPr sz="1500">
          <a:solidFill>
            <a:schemeClr val="tx1"/>
          </a:solidFill>
          <a:latin typeface="+mn-lt"/>
          <a:ea typeface="MS PGothic" pitchFamily="34" charset="-128"/>
          <a:cs typeface="MS PGothic" charset="0"/>
        </a:defRPr>
      </a:lvl3pPr>
      <a:lvl4pPr marL="1220391" indent="-214313" algn="l" rtl="0" eaLnBrk="0" fontAlgn="base" hangingPunct="0">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S PGothic" pitchFamily="34" charset="-128"/>
          <a:cs typeface="MS PGothic" charset="0"/>
        </a:defRPr>
      </a:lvl4pPr>
      <a:lvl5pPr marL="1565672" indent="-210741" algn="l" rtl="0" eaLnBrk="0" fontAlgn="base" hangingPunct="0">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S PGothic" pitchFamily="34" charset="-128"/>
          <a:cs typeface="MS PGothic" charset="0"/>
        </a:defRPr>
      </a:lvl5pPr>
      <a:lvl6pPr marL="19085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6pPr>
      <a:lvl7pPr marL="22514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7pPr>
      <a:lvl8pPr marL="25943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8pPr>
      <a:lvl9pPr marL="2937272" indent="-210741" algn="l" rtl="0" fontAlgn="base">
        <a:lnSpc>
          <a:spcPct val="90000"/>
        </a:lnSpc>
        <a:spcBef>
          <a:spcPct val="50000"/>
        </a:spcBef>
        <a:spcAft>
          <a:spcPct val="0"/>
        </a:spcAft>
        <a:buFont typeface="Wingdings 2" pitchFamily="18" charset="2"/>
        <a:buChar char=""/>
        <a:tabLst>
          <a:tab pos="196454" algn="l"/>
        </a:tabLst>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7FFFD1E4_4709D68A.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FF50B_D0259FA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C563_DB4D9A1C.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microsoft.com/office/2018/10/relationships/comments" Target="../comments/modernComment_7FFFD1DE_9197BB66.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18/10/relationships/comments" Target="../comments/modernComment_7FFFD1DD_B62B30F.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F512_329B656F.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18/10/relationships/comments" Target="../comments/modernComment_7FFFF514_89D50FC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BB4A-CFD7-F272-64F5-17F508AC25AB}"/>
              </a:ext>
            </a:extLst>
          </p:cNvPr>
          <p:cNvSpPr>
            <a:spLocks noGrp="1"/>
          </p:cNvSpPr>
          <p:nvPr>
            <p:ph type="ctrTitle"/>
          </p:nvPr>
        </p:nvSpPr>
        <p:spPr/>
        <p:txBody>
          <a:bodyPr/>
          <a:lstStyle/>
          <a:p>
            <a:r>
              <a:rPr lang="en-GB"/>
              <a:t>AI in Regulation</a:t>
            </a:r>
          </a:p>
        </p:txBody>
      </p:sp>
      <p:sp>
        <p:nvSpPr>
          <p:cNvPr id="3" name="Subtitle 2">
            <a:extLst>
              <a:ext uri="{FF2B5EF4-FFF2-40B4-BE49-F238E27FC236}">
                <a16:creationId xmlns:a16="http://schemas.microsoft.com/office/drawing/2014/main" id="{6AFEA048-99BD-DF66-0CD1-EDBE39DD4D4B}"/>
              </a:ext>
            </a:extLst>
          </p:cNvPr>
          <p:cNvSpPr>
            <a:spLocks noGrp="1"/>
          </p:cNvSpPr>
          <p:nvPr>
            <p:ph type="subTitle" sz="quarter" idx="1"/>
          </p:nvPr>
        </p:nvSpPr>
        <p:spPr>
          <a:xfrm>
            <a:off x="863600" y="4012223"/>
            <a:ext cx="5920828" cy="669192"/>
          </a:xfrm>
        </p:spPr>
        <p:txBody>
          <a:bodyPr/>
          <a:lstStyle/>
          <a:p>
            <a:pPr marL="0" indent="0">
              <a:tabLst>
                <a:tab pos="0" algn="l"/>
              </a:tabLst>
            </a:pPr>
            <a:r>
              <a:rPr lang="en-GB"/>
              <a:t>Julie Stanborough</a:t>
            </a:r>
            <a:br>
              <a:rPr lang="en-GB"/>
            </a:br>
            <a:r>
              <a:rPr lang="en-GB"/>
              <a:t>Director of Data &amp; Insight / Chief Analyst</a:t>
            </a:r>
            <a:br>
              <a:rPr lang="en-GB"/>
            </a:br>
            <a:r>
              <a:rPr lang="en-GB"/>
              <a:t>Care Quality Commission, UK</a:t>
            </a:r>
          </a:p>
        </p:txBody>
      </p:sp>
    </p:spTree>
    <p:extLst>
      <p:ext uri="{BB962C8B-B14F-4D97-AF65-F5344CB8AC3E}">
        <p14:creationId xmlns:p14="http://schemas.microsoft.com/office/powerpoint/2010/main" val="338754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DB9FF-7409-AF19-8C70-218B54ECA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FB1A7-D71C-0DD1-0CE6-9E6587C7C560}"/>
              </a:ext>
            </a:extLst>
          </p:cNvPr>
          <p:cNvSpPr>
            <a:spLocks noGrp="1"/>
          </p:cNvSpPr>
          <p:nvPr>
            <p:ph type="title"/>
          </p:nvPr>
        </p:nvSpPr>
        <p:spPr>
          <a:xfrm>
            <a:off x="863601" y="485785"/>
            <a:ext cx="7437967" cy="906463"/>
          </a:xfrm>
        </p:spPr>
        <p:txBody>
          <a:bodyPr vert="horz" wrap="square" lIns="0" tIns="0" rIns="0" bIns="0" numCol="1" anchor="ctr" anchorCtr="0" compatLnSpc="1">
            <a:prstTxWarp prst="textNoShape">
              <a:avLst/>
            </a:prstTxWarp>
            <a:normAutofit/>
          </a:bodyPr>
          <a:lstStyle/>
          <a:p>
            <a:r>
              <a:rPr lang="en-GB"/>
              <a:t>CQC AI Prototypes: AVT for Inspection</a:t>
            </a:r>
          </a:p>
        </p:txBody>
      </p:sp>
      <p:sp>
        <p:nvSpPr>
          <p:cNvPr id="8" name="TextBox 7">
            <a:extLst>
              <a:ext uri="{FF2B5EF4-FFF2-40B4-BE49-F238E27FC236}">
                <a16:creationId xmlns:a16="http://schemas.microsoft.com/office/drawing/2014/main" id="{8CF76FEF-4C3D-88C3-32A2-0FF2981D42E5}"/>
              </a:ext>
            </a:extLst>
          </p:cNvPr>
          <p:cNvSpPr txBox="1"/>
          <p:nvPr/>
        </p:nvSpPr>
        <p:spPr bwMode="auto">
          <a:xfrm>
            <a:off x="642830" y="1798639"/>
            <a:ext cx="5277491" cy="2403114"/>
          </a:xfrm>
          <a:prstGeom prst="rect">
            <a:avLst/>
          </a:prstGeom>
          <a:noFill/>
          <a:ln>
            <a:noFill/>
          </a:ln>
        </p:spPr>
        <p:txBody>
          <a:bodyPr vert="horz" wrap="square" lIns="0" tIns="0" rIns="0" bIns="0" numCol="1" anchor="t" anchorCtr="0" compatLnSpc="1">
            <a:prstTxWarp prst="textNoShape">
              <a:avLst/>
            </a:prstTxWarp>
            <a:noAutofit/>
          </a:bodyPr>
          <a:lstStyle/>
          <a:p>
            <a:pPr eaLnBrk="0" fontAlgn="base" hangingPunct="0">
              <a:lnSpc>
                <a:spcPct val="90000"/>
              </a:lnSpc>
              <a:spcBef>
                <a:spcPct val="60000"/>
              </a:spcBef>
              <a:spcAft>
                <a:spcPct val="0"/>
              </a:spcAft>
              <a:buClr>
                <a:srgbClr val="5F2861"/>
              </a:buClr>
              <a:buSzPct val="120000"/>
            </a:pPr>
            <a:r>
              <a:rPr lang="en-US" kern="0">
                <a:ea typeface="MS PGothic" pitchFamily="34" charset="-128"/>
              </a:rPr>
              <a:t>Ambient Voice Technology (AVT) uses AI to listen to conversations, automatically transcribing them into structured, real-time notes, reducing typing and administrative burden, allowing more focus on the conversation.</a:t>
            </a:r>
          </a:p>
          <a:p>
            <a:pPr eaLnBrk="0" fontAlgn="base" hangingPunct="0">
              <a:lnSpc>
                <a:spcPct val="90000"/>
              </a:lnSpc>
              <a:spcBef>
                <a:spcPct val="60000"/>
              </a:spcBef>
              <a:spcAft>
                <a:spcPct val="0"/>
              </a:spcAft>
              <a:buClr>
                <a:srgbClr val="5F2861"/>
              </a:buClr>
              <a:buSzPct val="120000"/>
            </a:pPr>
            <a:r>
              <a:rPr lang="en-US">
                <a:ea typeface="MS PGothic" pitchFamily="34" charset="-128"/>
              </a:rPr>
              <a:t>At CQC, we want to observe, evaluate and learn what value Ambient Voice Technology can bring to assessments at CQC. </a:t>
            </a:r>
          </a:p>
          <a:p>
            <a:pPr eaLnBrk="0" fontAlgn="base" hangingPunct="0">
              <a:lnSpc>
                <a:spcPct val="90000"/>
              </a:lnSpc>
              <a:spcBef>
                <a:spcPct val="60000"/>
              </a:spcBef>
              <a:spcAft>
                <a:spcPct val="0"/>
              </a:spcAft>
              <a:buClr>
                <a:srgbClr val="5F2861"/>
              </a:buClr>
              <a:buSzPct val="120000"/>
            </a:pPr>
            <a:endParaRPr lang="en-US">
              <a:ea typeface="MS PGothic" pitchFamily="34" charset="-128"/>
            </a:endParaRPr>
          </a:p>
        </p:txBody>
      </p:sp>
      <p:sp>
        <p:nvSpPr>
          <p:cNvPr id="4" name="Slide Number Placeholder 3">
            <a:extLst>
              <a:ext uri="{FF2B5EF4-FFF2-40B4-BE49-F238E27FC236}">
                <a16:creationId xmlns:a16="http://schemas.microsoft.com/office/drawing/2014/main" id="{168392CE-3D27-07F8-D1B7-F9B28D2D6BC8}"/>
              </a:ext>
              <a:ext uri="{C183D7F6-B498-43B3-948B-1728B52AA6E4}">
                <adec:decorative xmlns:adec="http://schemas.microsoft.com/office/drawing/2017/decorative" val="1"/>
              </a:ext>
            </a:extLst>
          </p:cNvPr>
          <p:cNvSpPr>
            <a:spLocks noGrp="1"/>
          </p:cNvSpPr>
          <p:nvPr>
            <p:ph type="sldNum" sz="quarter" idx="10"/>
          </p:nvPr>
        </p:nvSpPr>
        <p:spPr>
          <a:xfrm>
            <a:off x="9095317" y="6248400"/>
            <a:ext cx="2540000" cy="457200"/>
          </a:xfrm>
        </p:spPr>
        <p:txBody>
          <a:bodyPr vert="horz" wrap="square" lIns="0" tIns="0" rIns="0" bIns="0" numCol="1" anchor="b" anchorCtr="0" compatLnSpc="1">
            <a:prstTxWarp prst="textNoShape">
              <a:avLst/>
            </a:prstTxWarp>
            <a:normAutofit/>
          </a:bodyPr>
          <a:lstStyle/>
          <a:p>
            <a:pPr>
              <a:spcAft>
                <a:spcPts val="600"/>
              </a:spcAft>
              <a:defRPr/>
            </a:pPr>
            <a:fld id="{FCFCEEC5-67CA-4272-919E-2E502A95A6FE}" type="slidenum">
              <a:rPr lang="en-US" smtClean="0"/>
              <a:pPr>
                <a:spcAft>
                  <a:spcPts val="600"/>
                </a:spcAft>
                <a:defRPr/>
              </a:pPr>
              <a:t>10</a:t>
            </a:fld>
            <a:endParaRPr lang="en-US"/>
          </a:p>
        </p:txBody>
      </p:sp>
      <p:graphicFrame>
        <p:nvGraphicFramePr>
          <p:cNvPr id="14" name="Content Placeholder 5">
            <a:extLst>
              <a:ext uri="{FF2B5EF4-FFF2-40B4-BE49-F238E27FC236}">
                <a16:creationId xmlns:a16="http://schemas.microsoft.com/office/drawing/2014/main" id="{F31B61BE-3A31-BE3C-ADEE-21D52B2B3339}"/>
              </a:ext>
            </a:extLst>
          </p:cNvPr>
          <p:cNvGraphicFramePr>
            <a:graphicFrameLocks noGrp="1"/>
          </p:cNvGraphicFramePr>
          <p:nvPr>
            <p:ph sz="half" idx="1"/>
            <p:extLst>
              <p:ext uri="{D42A27DB-BD31-4B8C-83A1-F6EECF244321}">
                <p14:modId xmlns:p14="http://schemas.microsoft.com/office/powerpoint/2010/main" val="1253022177"/>
              </p:ext>
            </p:extLst>
          </p:nvPr>
        </p:nvGraphicFramePr>
        <p:xfrm>
          <a:off x="6932462" y="1524813"/>
          <a:ext cx="2256417" cy="2414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a:extLst>
              <a:ext uri="{FF2B5EF4-FFF2-40B4-BE49-F238E27FC236}">
                <a16:creationId xmlns:a16="http://schemas.microsoft.com/office/drawing/2014/main" id="{4141042F-3DB2-927A-8F93-963AB7277034}"/>
              </a:ext>
            </a:extLst>
          </p:cNvPr>
          <p:cNvGrpSpPr/>
          <p:nvPr/>
        </p:nvGrpSpPr>
        <p:grpSpPr>
          <a:xfrm>
            <a:off x="6338132" y="1629919"/>
            <a:ext cx="3250026" cy="2414758"/>
            <a:chOff x="8167892" y="1985875"/>
            <a:chExt cx="3926872" cy="2973202"/>
          </a:xfrm>
        </p:grpSpPr>
        <p:sp>
          <p:nvSpPr>
            <p:cNvPr id="16" name="Arrow: Curved Left 15">
              <a:extLst>
                <a:ext uri="{FF2B5EF4-FFF2-40B4-BE49-F238E27FC236}">
                  <a16:creationId xmlns:a16="http://schemas.microsoft.com/office/drawing/2014/main" id="{C33DB8F4-D105-C671-6E07-E042B9D2124F}"/>
                </a:ext>
              </a:extLst>
            </p:cNvPr>
            <p:cNvSpPr/>
            <p:nvPr/>
          </p:nvSpPr>
          <p:spPr bwMode="auto">
            <a:xfrm>
              <a:off x="10427306" y="1985875"/>
              <a:ext cx="1667458" cy="2973202"/>
            </a:xfrm>
            <a:prstGeom prst="curvedLeftArrow">
              <a:avLst/>
            </a:prstGeom>
            <a:solidFill>
              <a:schemeClr val="bg1">
                <a:alpha val="0"/>
              </a:schemeClr>
            </a:solidFill>
            <a:ln w="31750" cap="flat" cmpd="sng" algn="ctr">
              <a:solidFill>
                <a:srgbClr val="99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6" charset="-128"/>
              </a:endParaRPr>
            </a:p>
          </p:txBody>
        </p:sp>
        <p:sp>
          <p:nvSpPr>
            <p:cNvPr id="17" name="Arrow: Curved Left 16">
              <a:extLst>
                <a:ext uri="{FF2B5EF4-FFF2-40B4-BE49-F238E27FC236}">
                  <a16:creationId xmlns:a16="http://schemas.microsoft.com/office/drawing/2014/main" id="{C2461264-050D-B8A7-1020-6A16F48B6AF9}"/>
                </a:ext>
              </a:extLst>
            </p:cNvPr>
            <p:cNvSpPr/>
            <p:nvPr/>
          </p:nvSpPr>
          <p:spPr bwMode="auto">
            <a:xfrm flipH="1">
              <a:off x="8167892" y="1985875"/>
              <a:ext cx="1845628" cy="2907996"/>
            </a:xfrm>
            <a:prstGeom prst="curvedLeftArrow">
              <a:avLst/>
            </a:prstGeom>
            <a:solidFill>
              <a:schemeClr val="bg1">
                <a:alpha val="0"/>
              </a:schemeClr>
            </a:solidFill>
            <a:ln w="31750" cap="flat" cmpd="sng" algn="ctr">
              <a:solidFill>
                <a:srgbClr val="99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6" charset="-128"/>
              </a:endParaRPr>
            </a:p>
          </p:txBody>
        </p:sp>
      </p:grpSp>
      <p:sp>
        <p:nvSpPr>
          <p:cNvPr id="18" name="TextBox 17">
            <a:extLst>
              <a:ext uri="{FF2B5EF4-FFF2-40B4-BE49-F238E27FC236}">
                <a16:creationId xmlns:a16="http://schemas.microsoft.com/office/drawing/2014/main" id="{DADAE14D-2DF8-57EB-E680-45F509F67A87}"/>
              </a:ext>
            </a:extLst>
          </p:cNvPr>
          <p:cNvSpPr txBox="1"/>
          <p:nvPr/>
        </p:nvSpPr>
        <p:spPr>
          <a:xfrm>
            <a:off x="7537045" y="3947719"/>
            <a:ext cx="1197758" cy="369332"/>
          </a:xfrm>
          <a:prstGeom prst="rect">
            <a:avLst/>
          </a:prstGeom>
          <a:noFill/>
        </p:spPr>
        <p:txBody>
          <a:bodyPr wrap="square" rtlCol="0">
            <a:spAutoFit/>
          </a:bodyPr>
          <a:lstStyle/>
          <a:p>
            <a:r>
              <a:rPr lang="en-GB"/>
              <a:t>Evaluate</a:t>
            </a:r>
          </a:p>
        </p:txBody>
      </p:sp>
      <p:pic>
        <p:nvPicPr>
          <p:cNvPr id="19" name="Picture 18" descr="Screenshot: Sector specific templates in MagicNotes">
            <a:extLst>
              <a:ext uri="{FF2B5EF4-FFF2-40B4-BE49-F238E27FC236}">
                <a16:creationId xmlns:a16="http://schemas.microsoft.com/office/drawing/2014/main" id="{50856D88-D0B7-7579-AE8C-DA220F767A09}"/>
              </a:ext>
            </a:extLst>
          </p:cNvPr>
          <p:cNvPicPr>
            <a:picLocks noChangeAspect="1"/>
          </p:cNvPicPr>
          <p:nvPr/>
        </p:nvPicPr>
        <p:blipFill>
          <a:blip r:embed="rId9"/>
          <a:stretch>
            <a:fillRect/>
          </a:stretch>
        </p:blipFill>
        <p:spPr>
          <a:xfrm>
            <a:off x="642830" y="4401567"/>
            <a:ext cx="3649347" cy="1970648"/>
          </a:xfrm>
          <a:prstGeom prst="rect">
            <a:avLst/>
          </a:prstGeom>
          <a:noFill/>
        </p:spPr>
      </p:pic>
      <p:sp>
        <p:nvSpPr>
          <p:cNvPr id="20" name="TextBox 19">
            <a:extLst>
              <a:ext uri="{FF2B5EF4-FFF2-40B4-BE49-F238E27FC236}">
                <a16:creationId xmlns:a16="http://schemas.microsoft.com/office/drawing/2014/main" id="{CF73A435-0F2B-56FF-9BCA-88FF8320FE10}"/>
              </a:ext>
            </a:extLst>
          </p:cNvPr>
          <p:cNvSpPr txBox="1"/>
          <p:nvPr/>
        </p:nvSpPr>
        <p:spPr>
          <a:xfrm>
            <a:off x="556682" y="6248863"/>
            <a:ext cx="3392627" cy="461665"/>
          </a:xfrm>
          <a:prstGeom prst="rect">
            <a:avLst/>
          </a:prstGeom>
          <a:noFill/>
        </p:spPr>
        <p:txBody>
          <a:bodyPr wrap="square" rtlCol="0">
            <a:spAutoFit/>
          </a:bodyPr>
          <a:lstStyle/>
          <a:p>
            <a:r>
              <a:rPr lang="en-GB" sz="1200"/>
              <a:t>AVT Interface, which allows inspectors to choose the template for their interview</a:t>
            </a:r>
          </a:p>
        </p:txBody>
      </p:sp>
      <p:sp>
        <p:nvSpPr>
          <p:cNvPr id="22" name="TextBox 21">
            <a:extLst>
              <a:ext uri="{FF2B5EF4-FFF2-40B4-BE49-F238E27FC236}">
                <a16:creationId xmlns:a16="http://schemas.microsoft.com/office/drawing/2014/main" id="{A09DC212-6252-7EA2-7ED4-3F79112DFFB1}"/>
              </a:ext>
            </a:extLst>
          </p:cNvPr>
          <p:cNvSpPr txBox="1"/>
          <p:nvPr/>
        </p:nvSpPr>
        <p:spPr>
          <a:xfrm>
            <a:off x="4893163" y="4556474"/>
            <a:ext cx="6668805" cy="1615827"/>
          </a:xfrm>
          <a:prstGeom prst="rect">
            <a:avLst/>
          </a:prstGeom>
          <a:noFill/>
        </p:spPr>
        <p:txBody>
          <a:bodyPr wrap="square" lIns="91440" tIns="45720" rIns="91440" bIns="45720" anchor="t">
            <a:spAutoFit/>
          </a:bodyPr>
          <a:lstStyle/>
          <a:p>
            <a:pPr eaLnBrk="0" fontAlgn="base" hangingPunct="0">
              <a:lnSpc>
                <a:spcPct val="90000"/>
              </a:lnSpc>
              <a:spcBef>
                <a:spcPct val="60000"/>
              </a:spcBef>
              <a:spcAft>
                <a:spcPct val="0"/>
              </a:spcAft>
              <a:buClr>
                <a:srgbClr val="5F2861"/>
              </a:buClr>
              <a:buSzPct val="120000"/>
            </a:pPr>
            <a:r>
              <a:rPr lang="en-US">
                <a:ea typeface="MS PGothic"/>
              </a:rPr>
              <a:t>We are piloting with one service provider, and in three sectors – PCC, Oral Health and Hospitals. </a:t>
            </a:r>
            <a:br>
              <a:rPr lang="en-US"/>
            </a:br>
            <a:br>
              <a:rPr lang="en-US"/>
            </a:br>
            <a:r>
              <a:rPr lang="en-US">
                <a:ea typeface="MS PGothic"/>
              </a:rPr>
              <a:t>The project runs from October 2025 – July 2026. The pilot has just concluded, and the team is writing up their findings in June and July, with the final report out this summer.</a:t>
            </a:r>
            <a:endParaRPr lang="en-US"/>
          </a:p>
        </p:txBody>
      </p:sp>
    </p:spTree>
    <p:extLst>
      <p:ext uri="{BB962C8B-B14F-4D97-AF65-F5344CB8AC3E}">
        <p14:creationId xmlns:p14="http://schemas.microsoft.com/office/powerpoint/2010/main" val="119182708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DDDF-95F2-6507-A466-C38E672362E8}"/>
              </a:ext>
            </a:extLst>
          </p:cNvPr>
          <p:cNvSpPr>
            <a:spLocks noGrp="1"/>
          </p:cNvSpPr>
          <p:nvPr>
            <p:ph type="title"/>
          </p:nvPr>
        </p:nvSpPr>
        <p:spPr/>
        <p:txBody>
          <a:bodyPr/>
          <a:lstStyle/>
          <a:p>
            <a:r>
              <a:rPr lang="en-GB">
                <a:ea typeface="MS PGothic"/>
                <a:cs typeface="Arial"/>
              </a:rPr>
              <a:t>CQC AI Prototypes: AVT for Inspection</a:t>
            </a:r>
            <a:endParaRPr lang="en-GB"/>
          </a:p>
        </p:txBody>
      </p:sp>
      <p:sp>
        <p:nvSpPr>
          <p:cNvPr id="5" name="Slide Number Placeholder 4">
            <a:extLst>
              <a:ext uri="{FF2B5EF4-FFF2-40B4-BE49-F238E27FC236}">
                <a16:creationId xmlns:a16="http://schemas.microsoft.com/office/drawing/2014/main" id="{8503604A-244D-257B-4F26-123360BE7930}"/>
              </a:ext>
            </a:extLst>
          </p:cNvPr>
          <p:cNvSpPr>
            <a:spLocks noGrp="1"/>
          </p:cNvSpPr>
          <p:nvPr>
            <p:ph type="sldNum" sz="quarter" idx="10"/>
          </p:nvPr>
        </p:nvSpPr>
        <p:spPr/>
        <p:txBody>
          <a:bodyPr/>
          <a:lstStyle/>
          <a:p>
            <a:pPr>
              <a:defRPr/>
            </a:pPr>
            <a:fld id="{44564EAE-6637-4EC4-8C68-689B1FCD9011}" type="slidenum">
              <a:rPr lang="en-US" smtClean="0"/>
              <a:pPr>
                <a:defRPr/>
              </a:pPr>
              <a:t>11</a:t>
            </a:fld>
            <a:endParaRPr lang="en-US" sz="1400">
              <a:solidFill>
                <a:srgbClr val="6D2E69"/>
              </a:solidFill>
            </a:endParaRPr>
          </a:p>
        </p:txBody>
      </p:sp>
      <p:sp>
        <p:nvSpPr>
          <p:cNvPr id="11" name="TextBox 10">
            <a:extLst>
              <a:ext uri="{FF2B5EF4-FFF2-40B4-BE49-F238E27FC236}">
                <a16:creationId xmlns:a16="http://schemas.microsoft.com/office/drawing/2014/main" id="{6F0C3BAE-33AD-0980-87FB-2B5183DED77A}"/>
              </a:ext>
            </a:extLst>
          </p:cNvPr>
          <p:cNvSpPr txBox="1"/>
          <p:nvPr/>
        </p:nvSpPr>
        <p:spPr>
          <a:xfrm>
            <a:off x="599245" y="1650008"/>
            <a:ext cx="10749413" cy="5155257"/>
          </a:xfrm>
          <a:prstGeom prst="rect">
            <a:avLst/>
          </a:prstGeom>
          <a:noFill/>
        </p:spPr>
        <p:txBody>
          <a:bodyPr wrap="square" lIns="91440" tIns="45720" rIns="91440" bIns="45720" rtlCol="0" anchor="t">
            <a:spAutoFit/>
          </a:bodyPr>
          <a:lstStyle/>
          <a:p>
            <a:pPr>
              <a:spcAft>
                <a:spcPts val="600"/>
              </a:spcAft>
            </a:pPr>
            <a:r>
              <a:rPr lang="en-GB" sz="2200" b="1">
                <a:solidFill>
                  <a:schemeClr val="accent1"/>
                </a:solidFill>
                <a:cs typeface="Arial"/>
              </a:rPr>
              <a:t>What have we learned so far?</a:t>
            </a:r>
          </a:p>
          <a:p>
            <a:pPr marL="283464" indent="-283464"/>
            <a:endParaRPr lang="en-US" sz="1400" b="1">
              <a:latin typeface="+mj-lt"/>
            </a:endParaRPr>
          </a:p>
          <a:p>
            <a:pPr marL="283464" indent="-283464"/>
            <a:r>
              <a:rPr lang="en-US" sz="1600" b="1">
                <a:latin typeface="+mj-lt"/>
              </a:rPr>
              <a:t>Feasibility:</a:t>
            </a:r>
            <a:r>
              <a:rPr lang="en-US" sz="1600">
                <a:latin typeface="+mj-lt"/>
              </a:rPr>
              <a:t> AVT shows promise in inspection settings, but requires early adaptation to existing templates and workflows.</a:t>
            </a:r>
          </a:p>
          <a:p>
            <a:endParaRPr lang="en-US" sz="1600" b="1">
              <a:latin typeface="+mj-lt"/>
            </a:endParaRPr>
          </a:p>
          <a:p>
            <a:r>
              <a:rPr lang="en-US" sz="1600" b="1">
                <a:latin typeface="+mj-lt"/>
              </a:rPr>
              <a:t>Efficiency: Does AVT reduce note-taking burden without compromising regulatory quality?</a:t>
            </a:r>
          </a:p>
          <a:p>
            <a:pPr marL="283464" indent="-283464"/>
            <a:r>
              <a:rPr lang="en-US" sz="1600">
                <a:latin typeface="+mj-lt"/>
              </a:rPr>
              <a:t>Early feedback loops suggest a reduction in conversation-heavy inspections; there are limited gains in observation-led visits.</a:t>
            </a:r>
          </a:p>
          <a:p>
            <a:pPr marL="283464" indent="-283464"/>
            <a:endParaRPr lang="en-US" sz="1600">
              <a:latin typeface="+mj-lt"/>
            </a:endParaRPr>
          </a:p>
          <a:p>
            <a:r>
              <a:rPr lang="en-US" sz="1600" b="1">
                <a:latin typeface="+mj-lt"/>
              </a:rPr>
              <a:t>Consistency &amp; Quality: Can AVT improve the completeness and consistency of inspection evidence?</a:t>
            </a:r>
          </a:p>
          <a:p>
            <a:pPr marL="283464" indent="-283464"/>
            <a:r>
              <a:rPr lang="en-US" sz="1600">
                <a:latin typeface="+mj-lt"/>
              </a:rPr>
              <a:t>The endline evaluation is ongoing, and inspectors still need to review outputs carefully for accuracy – hallucinations/ errors. However, there have been limited early reports of hallucinations and occasional hallucinations or errors.</a:t>
            </a:r>
          </a:p>
          <a:p>
            <a:pPr marL="283464" indent="-283464"/>
            <a:endParaRPr lang="en-US" sz="1600">
              <a:latin typeface="+mj-lt"/>
            </a:endParaRPr>
          </a:p>
          <a:p>
            <a:r>
              <a:rPr lang="en-US" sz="1600" b="1">
                <a:latin typeface="+mj-lt"/>
              </a:rPr>
              <a:t>Wellbeing &amp; Acceptability: What are the effects on inspector experience, inclusivity, and confidence to use the tool?</a:t>
            </a:r>
          </a:p>
          <a:p>
            <a:pPr marL="283464" indent="-283464"/>
            <a:r>
              <a:rPr lang="en-US" sz="1600">
                <a:latin typeface="+mj-lt"/>
              </a:rPr>
              <a:t>Feedback loops have revealed that the tool is easy to use, improves the experience for newer inspectors, and supports reasonable adjustments.</a:t>
            </a:r>
          </a:p>
          <a:p>
            <a:pPr marL="283464" indent="-283464"/>
            <a:endParaRPr lang="en-US" sz="1600">
              <a:latin typeface="+mj-lt"/>
            </a:endParaRPr>
          </a:p>
          <a:p>
            <a:pPr marL="283464" indent="-283464"/>
            <a:r>
              <a:rPr lang="en-US" sz="1600" b="1">
                <a:latin typeface="+mj-lt"/>
              </a:rPr>
              <a:t>Provider Relationships:</a:t>
            </a:r>
            <a:r>
              <a:rPr lang="en-US" sz="1600">
                <a:latin typeface="+mj-lt"/>
              </a:rPr>
              <a:t> Provider response has been largely positive, though a small number declined consent due to discomfort or unfamiliarity with the tool.</a:t>
            </a:r>
          </a:p>
        </p:txBody>
      </p:sp>
    </p:spTree>
    <p:extLst>
      <p:ext uri="{BB962C8B-B14F-4D97-AF65-F5344CB8AC3E}">
        <p14:creationId xmlns:p14="http://schemas.microsoft.com/office/powerpoint/2010/main" val="349731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AECA-8A9B-C952-B8B9-BD56C8487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57B8E-A90C-A084-C4B3-BB16CECB5B87}"/>
              </a:ext>
            </a:extLst>
          </p:cNvPr>
          <p:cNvSpPr>
            <a:spLocks noGrp="1"/>
          </p:cNvSpPr>
          <p:nvPr>
            <p:ph type="title"/>
          </p:nvPr>
        </p:nvSpPr>
        <p:spPr/>
        <p:txBody>
          <a:bodyPr/>
          <a:lstStyle/>
          <a:p>
            <a:pPr>
              <a:spcBef>
                <a:spcPts val="600"/>
              </a:spcBef>
              <a:spcAft>
                <a:spcPts val="600"/>
              </a:spcAft>
            </a:pPr>
            <a:r>
              <a:rPr lang="en-GB" b="1">
                <a:ea typeface="MS PGothic"/>
                <a:cs typeface="Arial"/>
              </a:rPr>
              <a:t>Microsoft 365 Copilot</a:t>
            </a:r>
            <a:endParaRPr lang="en-GB">
              <a:ea typeface="MS PGothic"/>
              <a:cs typeface="Arial"/>
            </a:endParaRPr>
          </a:p>
        </p:txBody>
      </p:sp>
      <p:sp>
        <p:nvSpPr>
          <p:cNvPr id="3" name="TextBox 2">
            <a:extLst>
              <a:ext uri="{FF2B5EF4-FFF2-40B4-BE49-F238E27FC236}">
                <a16:creationId xmlns:a16="http://schemas.microsoft.com/office/drawing/2014/main" id="{0D97AC65-67F2-0617-DC56-5D3903E765E3}"/>
              </a:ext>
            </a:extLst>
          </p:cNvPr>
          <p:cNvSpPr txBox="1"/>
          <p:nvPr/>
        </p:nvSpPr>
        <p:spPr>
          <a:xfrm>
            <a:off x="647271" y="2371642"/>
            <a:ext cx="8169183" cy="3924151"/>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US">
                <a:cs typeface="Arial"/>
              </a:rPr>
              <a:t>To answer this, we ran a Microsoft 365 Copilot trial with 250 colleagues across multiple directorates over 12 months.</a:t>
            </a:r>
          </a:p>
          <a:p>
            <a:pPr marL="342900" indent="-342900">
              <a:spcAft>
                <a:spcPts val="600"/>
              </a:spcAft>
              <a:buFont typeface="Arial" panose="020B0604020202020204" pitchFamily="34" charset="0"/>
              <a:buChar char="•"/>
            </a:pPr>
            <a:r>
              <a:rPr lang="en-GB">
                <a:cs typeface="Arial"/>
              </a:rPr>
              <a:t>We focused on real work, not laboratory scenarios. Drafting and redrafting written outputs, summarising large volumes of material, preparing for operational activity, improving accessibility, and reducing repetitive administrative effort. </a:t>
            </a:r>
          </a:p>
          <a:p>
            <a:pPr marL="342900" indent="-342900">
              <a:spcAft>
                <a:spcPts val="600"/>
              </a:spcAft>
              <a:buFont typeface="Arial" panose="020B0604020202020204" pitchFamily="34" charset="0"/>
              <a:buChar char="•"/>
            </a:pPr>
            <a:r>
              <a:rPr lang="en-GB">
                <a:cs typeface="Arial"/>
              </a:rPr>
              <a:t>The trial included use cases in Adult Social Care, other Inspectorates, and select corporate teams. Helping us test value in different operational contexts. </a:t>
            </a:r>
          </a:p>
          <a:p>
            <a:pPr marL="342900" indent="-342900">
              <a:spcAft>
                <a:spcPts val="600"/>
              </a:spcAft>
              <a:buFont typeface="Arial" panose="020B0604020202020204" pitchFamily="34" charset="0"/>
              <a:buChar char="•"/>
            </a:pPr>
            <a:r>
              <a:rPr lang="en-GB">
                <a:cs typeface="Arial"/>
              </a:rPr>
              <a:t>From the outset, Copilot was positioned as a productivity and drafting aid, not an autonomous decision-maker. Regulatory judgement, evidential weighting, sign-off and accountability remained with CQC colleagues throughout.</a:t>
            </a:r>
            <a:endParaRPr lang="en-US">
              <a:cs typeface="Arial"/>
            </a:endParaRPr>
          </a:p>
        </p:txBody>
      </p:sp>
      <p:pic>
        <p:nvPicPr>
          <p:cNvPr id="5" name="Picture 4">
            <a:extLst>
              <a:ext uri="{FF2B5EF4-FFF2-40B4-BE49-F238E27FC236}">
                <a16:creationId xmlns:a16="http://schemas.microsoft.com/office/drawing/2014/main" id="{39AC7713-EB16-51DA-B704-331F386814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0491" y="3156598"/>
            <a:ext cx="2354238" cy="2354238"/>
          </a:xfrm>
          <a:prstGeom prst="rect">
            <a:avLst/>
          </a:prstGeom>
        </p:spPr>
      </p:pic>
      <p:sp>
        <p:nvSpPr>
          <p:cNvPr id="6" name="TextBox 5">
            <a:extLst>
              <a:ext uri="{FF2B5EF4-FFF2-40B4-BE49-F238E27FC236}">
                <a16:creationId xmlns:a16="http://schemas.microsoft.com/office/drawing/2014/main" id="{C205FD60-82BB-ADB1-932B-2055948AA30A}"/>
              </a:ext>
            </a:extLst>
          </p:cNvPr>
          <p:cNvSpPr txBox="1"/>
          <p:nvPr/>
        </p:nvSpPr>
        <p:spPr>
          <a:xfrm>
            <a:off x="647271" y="1718106"/>
            <a:ext cx="110101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a:ln>
                  <a:noFill/>
                </a:ln>
                <a:solidFill>
                  <a:srgbClr val="92278F"/>
                </a:solidFill>
                <a:effectLst/>
                <a:uLnTx/>
                <a:uFillTx/>
                <a:latin typeface="Arial"/>
                <a:ea typeface="ＭＳ Ｐゴシック"/>
                <a:cs typeface="Arial"/>
              </a:rPr>
              <a:t>Could Copilot help a regulator work better, without weakening judgement?</a:t>
            </a:r>
          </a:p>
        </p:txBody>
      </p:sp>
    </p:spTree>
    <p:extLst>
      <p:ext uri="{BB962C8B-B14F-4D97-AF65-F5344CB8AC3E}">
        <p14:creationId xmlns:p14="http://schemas.microsoft.com/office/powerpoint/2010/main" val="115471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E0CB-F518-3A12-6AF3-48CB77A9C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5CA1D-F953-538F-2025-120872F593F9}"/>
              </a:ext>
            </a:extLst>
          </p:cNvPr>
          <p:cNvSpPr>
            <a:spLocks noGrp="1"/>
          </p:cNvSpPr>
          <p:nvPr>
            <p:ph type="title"/>
          </p:nvPr>
        </p:nvSpPr>
        <p:spPr/>
        <p:txBody>
          <a:bodyPr/>
          <a:lstStyle/>
          <a:p>
            <a:pPr>
              <a:spcBef>
                <a:spcPts val="600"/>
              </a:spcBef>
              <a:spcAft>
                <a:spcPts val="600"/>
              </a:spcAft>
            </a:pPr>
            <a:r>
              <a:rPr lang="en-GB" b="1">
                <a:ea typeface="MS PGothic"/>
                <a:cs typeface="Arial"/>
              </a:rPr>
              <a:t>Microsoft 365 Copilot</a:t>
            </a:r>
            <a:endParaRPr lang="en-GB">
              <a:ea typeface="MS PGothic"/>
              <a:cs typeface="Arial"/>
            </a:endParaRPr>
          </a:p>
        </p:txBody>
      </p:sp>
      <p:sp>
        <p:nvSpPr>
          <p:cNvPr id="3" name="TextBox 2">
            <a:extLst>
              <a:ext uri="{FF2B5EF4-FFF2-40B4-BE49-F238E27FC236}">
                <a16:creationId xmlns:a16="http://schemas.microsoft.com/office/drawing/2014/main" id="{E7224E45-9CBE-5046-D5F6-705A1C09F9A5}"/>
              </a:ext>
            </a:extLst>
          </p:cNvPr>
          <p:cNvSpPr txBox="1"/>
          <p:nvPr/>
        </p:nvSpPr>
        <p:spPr>
          <a:xfrm>
            <a:off x="647272" y="1689253"/>
            <a:ext cx="10947828" cy="430887"/>
          </a:xfrm>
          <a:prstGeom prst="rect">
            <a:avLst/>
          </a:prstGeom>
          <a:noFill/>
        </p:spPr>
        <p:txBody>
          <a:bodyPr wrap="square" lIns="91440" tIns="45720" rIns="91440" bIns="45720" rtlCol="0" anchor="t">
            <a:spAutoFit/>
          </a:bodyPr>
          <a:lstStyle/>
          <a:p>
            <a:pPr>
              <a:spcAft>
                <a:spcPts val="600"/>
              </a:spcAft>
            </a:pPr>
            <a:r>
              <a:rPr lang="en-GB" sz="2200" b="1">
                <a:solidFill>
                  <a:schemeClr val="accent1"/>
                </a:solidFill>
                <a:cs typeface="Arial"/>
              </a:rPr>
              <a:t>The trial showed clear value, but the biggest lesson wasn’t the technology</a:t>
            </a:r>
          </a:p>
        </p:txBody>
      </p:sp>
      <p:sp>
        <p:nvSpPr>
          <p:cNvPr id="4" name="TextBox 3">
            <a:extLst>
              <a:ext uri="{FF2B5EF4-FFF2-40B4-BE49-F238E27FC236}">
                <a16:creationId xmlns:a16="http://schemas.microsoft.com/office/drawing/2014/main" id="{E061846C-83D6-8949-9DA1-91C246655917}"/>
              </a:ext>
            </a:extLst>
          </p:cNvPr>
          <p:cNvSpPr txBox="1"/>
          <p:nvPr/>
        </p:nvSpPr>
        <p:spPr>
          <a:xfrm>
            <a:off x="647272" y="2286000"/>
            <a:ext cx="8025880" cy="42011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ＭＳ Ｐゴシック"/>
                <a:cs typeface="Arial"/>
              </a:rPr>
              <a:t>The strongest value came from reducing “work about work”. Copilot helped colleagues create first drafts more quickly, summarise and synthesise material more effectively, prepare and turn notes into clearer, better-structured outputs.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ＭＳ Ｐゴシック"/>
                <a:cs typeface="Arial"/>
              </a:rPr>
              <a:t>Across the trial, internal reporting recorded over 38 minutes saved per user daily and referenced an average of 3,500 Copilot-assisted hours per four-week period across the 250-user trial group.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ＭＳ Ｐゴシック"/>
                <a:cs typeface="Arial"/>
              </a:rPr>
              <a:t>The benefits went beyond speed. We saw improvements in clarity, consistency, wellbeing and confidence, with particularly strong benefits for colleagues who need the most support.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ＭＳ Ｐゴシック"/>
                <a:cs typeface="Arial"/>
              </a:rPr>
              <a:t>The trial also highlighted an important organisational lesson, namely licences alone do not create value. Our assessment stressed that adoption, coaching, skills and change support are essential if organisations want sustained results. </a:t>
            </a:r>
            <a:endParaRPr kumimoji="0" lang="en-US" sz="1800" b="1" i="0" u="none" strike="noStrike" kern="1200" cap="none" spc="0" normalizeH="0" baseline="0" noProof="0">
              <a:ln>
                <a:noFill/>
              </a:ln>
              <a:solidFill>
                <a:prstClr val="black"/>
              </a:solidFill>
              <a:effectLst/>
              <a:uLnTx/>
              <a:uFillTx/>
              <a:latin typeface="Arial"/>
              <a:ea typeface="ＭＳ Ｐゴシック"/>
              <a:cs typeface="Arial"/>
            </a:endParaRPr>
          </a:p>
        </p:txBody>
      </p:sp>
      <p:pic>
        <p:nvPicPr>
          <p:cNvPr id="6" name="Picture 5">
            <a:extLst>
              <a:ext uri="{FF2B5EF4-FFF2-40B4-BE49-F238E27FC236}">
                <a16:creationId xmlns:a16="http://schemas.microsoft.com/office/drawing/2014/main" id="{43D15CE9-0657-6512-DD12-E1A23AA5D41A}"/>
              </a:ext>
            </a:extLst>
          </p:cNvPr>
          <p:cNvPicPr>
            <a:picLocks noChangeAspect="1"/>
          </p:cNvPicPr>
          <p:nvPr/>
        </p:nvPicPr>
        <p:blipFill>
          <a:blip r:embed="rId3"/>
          <a:stretch>
            <a:fillRect/>
          </a:stretch>
        </p:blipFill>
        <p:spPr>
          <a:xfrm>
            <a:off x="9241840" y="3209945"/>
            <a:ext cx="2353260" cy="2353260"/>
          </a:xfrm>
          <a:prstGeom prst="rect">
            <a:avLst/>
          </a:prstGeom>
        </p:spPr>
      </p:pic>
    </p:spTree>
    <p:extLst>
      <p:ext uri="{BB962C8B-B14F-4D97-AF65-F5344CB8AC3E}">
        <p14:creationId xmlns:p14="http://schemas.microsoft.com/office/powerpoint/2010/main" val="347226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30B1-71CA-8071-5EB6-C9932B1886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3EB102-DED4-8961-C762-A120BE2DEF7A}"/>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rgbClr val="5F286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4" name="Slide Number Placeholder 3">
            <a:extLst>
              <a:ext uri="{FF2B5EF4-FFF2-40B4-BE49-F238E27FC236}">
                <a16:creationId xmlns:a16="http://schemas.microsoft.com/office/drawing/2014/main" id="{7DD281BC-30A7-6A40-732F-BF580DEF5A8A}"/>
              </a:ext>
              <a:ext uri="{C183D7F6-B498-43B3-948B-1728B52AA6E4}">
                <adec:decorative xmlns:adec="http://schemas.microsoft.com/office/drawing/2017/decorative" val="1"/>
              </a:ext>
            </a:extLst>
          </p:cNvPr>
          <p:cNvSpPr>
            <a:spLocks noGrp="1"/>
          </p:cNvSpPr>
          <p:nvPr>
            <p:ph type="sldNum" sz="quarter" idx="4294967295"/>
          </p:nvPr>
        </p:nvSpPr>
        <p:spPr>
          <a:xfrm>
            <a:off x="9652000" y="6248400"/>
            <a:ext cx="2540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CEEC5-67CA-4272-919E-2E502A95A6FE}" type="slidenum">
              <a:rPr kumimoji="0" lang="en-US" sz="900" b="0" i="0" u="none" strike="noStrike" kern="1200" cap="none" spc="0" normalizeH="0" baseline="0" noProof="0" dirty="0" smtClean="0">
                <a:ln>
                  <a:noFill/>
                </a:ln>
                <a:solidFill>
                  <a:srgbClr val="5F2861"/>
                </a:solidFill>
                <a:effectLst/>
                <a:uLnTx/>
                <a:uFillTx/>
                <a:latin typeface="Arial"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6D2E69"/>
              </a:solidFill>
              <a:effectLst/>
              <a:uLnTx/>
              <a:uFillTx/>
              <a:latin typeface="Arial" charset="0"/>
              <a:ea typeface="ＭＳ Ｐゴシック"/>
              <a:cs typeface="+mn-cs"/>
            </a:endParaRPr>
          </a:p>
        </p:txBody>
      </p:sp>
      <p:sp>
        <p:nvSpPr>
          <p:cNvPr id="3" name="Title 2">
            <a:extLst>
              <a:ext uri="{FF2B5EF4-FFF2-40B4-BE49-F238E27FC236}">
                <a16:creationId xmlns:a16="http://schemas.microsoft.com/office/drawing/2014/main" id="{FC8073B8-FB34-986F-819D-614BC42672F3}"/>
              </a:ext>
            </a:extLst>
          </p:cNvPr>
          <p:cNvSpPr txBox="1">
            <a:spLocks noGrp="1"/>
          </p:cNvSpPr>
          <p:nvPr>
            <p:ph type="title" idx="4294967295"/>
          </p:nvPr>
        </p:nvSpPr>
        <p:spPr>
          <a:xfrm>
            <a:off x="2712376" y="3013501"/>
            <a:ext cx="676724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1" fontAlgn="auto" hangingPunct="1">
              <a:lnSpc>
                <a:spcPct val="100000"/>
              </a:lnSpc>
              <a:spcBef>
                <a:spcPts val="0"/>
              </a:spcBef>
              <a:spcAft>
                <a:spcPts val="0"/>
              </a:spcAft>
              <a:defRPr/>
            </a:pPr>
            <a:r>
              <a:rPr lang="en-GB" sz="4800" kern="1200">
                <a:solidFill>
                  <a:prstClr val="white"/>
                </a:solidFill>
                <a:latin typeface="Arial"/>
                <a:ea typeface="ＭＳ Ｐゴシック"/>
                <a:cs typeface="+mn-cs"/>
              </a:rPr>
              <a:t>AI Capability &amp; CQC Rebuild</a:t>
            </a:r>
            <a:endParaRPr lang="en-GB" sz="4800" b="0" i="0" u="none" strike="noStrike" kern="1200" cap="none" spc="0" normalizeH="0" baseline="0" noProof="0">
              <a:ln>
                <a:noFill/>
              </a:ln>
              <a:solidFill>
                <a:prstClr val="white"/>
              </a:solidFill>
              <a:effectLst/>
              <a:uLnTx/>
              <a:uFillTx/>
              <a:latin typeface="Arial"/>
              <a:ea typeface="ＭＳ Ｐゴシック"/>
              <a:cs typeface="Arial"/>
            </a:endParaRPr>
          </a:p>
        </p:txBody>
      </p:sp>
    </p:spTree>
    <p:extLst>
      <p:ext uri="{BB962C8B-B14F-4D97-AF65-F5344CB8AC3E}">
        <p14:creationId xmlns:p14="http://schemas.microsoft.com/office/powerpoint/2010/main" val="3492126627"/>
      </p:ext>
    </p:extLst>
  </p:cSld>
  <p:clrMapOvr>
    <a:masterClrMapping/>
  </p:clrMapOvr>
  <mc:AlternateContent xmlns:mc="http://schemas.openxmlformats.org/markup-compatibility/2006" xmlns:p14="http://schemas.microsoft.com/office/powerpoint/2010/main">
    <mc:Choice Requires="p14">
      <p:transition spd="slow" p14:dur="2000" advTm="4216"/>
    </mc:Choice>
    <mc:Fallback xmlns="">
      <p:transition spd="slow" advTm="4216"/>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5AC57-4FC6-55E0-D70C-DB1D3DE3F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17766-3FA2-1AD3-F5C7-C281DD27288F}"/>
              </a:ext>
            </a:extLst>
          </p:cNvPr>
          <p:cNvSpPr>
            <a:spLocks noGrp="1"/>
          </p:cNvSpPr>
          <p:nvPr>
            <p:ph type="title"/>
          </p:nvPr>
        </p:nvSpPr>
        <p:spPr>
          <a:xfrm>
            <a:off x="758497" y="489113"/>
            <a:ext cx="7437967" cy="906463"/>
          </a:xfrm>
        </p:spPr>
        <p:txBody>
          <a:bodyPr/>
          <a:lstStyle/>
          <a:p>
            <a:r>
              <a:rPr lang="en-GB">
                <a:ea typeface="MS PGothic"/>
              </a:rPr>
              <a:t>Building our Regulatory Services Programme</a:t>
            </a:r>
            <a:endParaRPr lang="en-GB"/>
          </a:p>
        </p:txBody>
      </p:sp>
      <p:sp>
        <p:nvSpPr>
          <p:cNvPr id="4" name="Slide Number Placeholder 3">
            <a:extLst>
              <a:ext uri="{FF2B5EF4-FFF2-40B4-BE49-F238E27FC236}">
                <a16:creationId xmlns:a16="http://schemas.microsoft.com/office/drawing/2014/main" id="{32C0C319-D812-6294-A2E0-B398165B66D2}"/>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CFCEEC5-67CA-4272-919E-2E502A95A6FE}" type="slidenum">
              <a:rPr lang="en-US" smtClean="0"/>
              <a:pPr>
                <a:defRPr/>
              </a:pPr>
              <a:t>15</a:t>
            </a:fld>
            <a:endParaRPr lang="en-US" sz="1400">
              <a:solidFill>
                <a:srgbClr val="6D2E69"/>
              </a:solidFill>
            </a:endParaRPr>
          </a:p>
        </p:txBody>
      </p:sp>
      <p:sp>
        <p:nvSpPr>
          <p:cNvPr id="3" name="TextBox 2">
            <a:extLst>
              <a:ext uri="{FF2B5EF4-FFF2-40B4-BE49-F238E27FC236}">
                <a16:creationId xmlns:a16="http://schemas.microsoft.com/office/drawing/2014/main" id="{EE6A056B-DE45-3DDF-0912-981ADE693A3F}"/>
              </a:ext>
            </a:extLst>
          </p:cNvPr>
          <p:cNvSpPr txBox="1"/>
          <p:nvPr/>
        </p:nvSpPr>
        <p:spPr>
          <a:xfrm>
            <a:off x="574385" y="1676400"/>
            <a:ext cx="8025880" cy="7232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GB">
                <a:solidFill>
                  <a:prstClr val="black"/>
                </a:solidFill>
                <a:latin typeface="Arial"/>
                <a:ea typeface="ＭＳ Ｐゴシック"/>
                <a:cs typeface="Arial"/>
              </a:rPr>
              <a:t>We are building our </a:t>
            </a:r>
            <a:r>
              <a:rPr lang="en-GB" b="1">
                <a:solidFill>
                  <a:schemeClr val="accent6">
                    <a:lumMod val="75000"/>
                  </a:schemeClr>
                </a:solidFill>
                <a:latin typeface="Arial"/>
                <a:ea typeface="ＭＳ Ｐゴシック"/>
                <a:cs typeface="Arial"/>
              </a:rPr>
              <a:t>Enterprise Data Platform</a:t>
            </a:r>
            <a:r>
              <a:rPr lang="en-GB" b="1">
                <a:solidFill>
                  <a:prstClr val="black"/>
                </a:solidFill>
                <a:latin typeface="Arial"/>
                <a:ea typeface="ＭＳ Ｐゴシック"/>
                <a:cs typeface="Arial"/>
              </a:rPr>
              <a:t> </a:t>
            </a:r>
            <a:r>
              <a:rPr lang="en-GB">
                <a:solidFill>
                  <a:prstClr val="black"/>
                </a:solidFill>
                <a:latin typeface="Arial"/>
                <a:ea typeface="ＭＳ Ｐゴシック"/>
                <a:cs typeface="Arial"/>
              </a:rPr>
              <a:t>in </a:t>
            </a:r>
            <a:r>
              <a:rPr lang="en-GB" b="1">
                <a:solidFill>
                  <a:srgbClr val="42A07C"/>
                </a:solidFill>
                <a:latin typeface="Arial"/>
                <a:ea typeface="ＭＳ Ｐゴシック"/>
                <a:cs typeface="Arial"/>
              </a:rPr>
              <a:t>Microsoft Fabric</a:t>
            </a:r>
          </a:p>
          <a:p>
            <a:pPr marR="0" lvl="0" algn="l" defTabSz="914400" rtl="0" eaLnBrk="1" fontAlgn="auto" latinLnBrk="0" hangingPunct="1">
              <a:lnSpc>
                <a:spcPct val="100000"/>
              </a:lnSpc>
              <a:spcBef>
                <a:spcPts val="0"/>
              </a:spcBef>
              <a:spcAft>
                <a:spcPts val="600"/>
              </a:spcAft>
              <a:buClrTx/>
              <a:buSzTx/>
              <a:tabLst/>
              <a:defRPr/>
            </a:pPr>
            <a:r>
              <a:rPr lang="en-GB" b="1">
                <a:solidFill>
                  <a:srgbClr val="42A07C"/>
                </a:solidFill>
                <a:latin typeface="Arial"/>
                <a:ea typeface="ＭＳ Ｐゴシック"/>
                <a:cs typeface="Arial"/>
              </a:rPr>
              <a:t>Fabric </a:t>
            </a:r>
            <a:r>
              <a:rPr lang="en-GB">
                <a:latin typeface="Arial"/>
                <a:ea typeface="ＭＳ Ｐゴシック"/>
                <a:cs typeface="Arial"/>
              </a:rPr>
              <a:t>is an AI first data platform, offering significant capabilities:</a:t>
            </a:r>
            <a:endParaRPr kumimoji="0" lang="en-US" sz="1800" b="1" i="0" u="none" strike="noStrike" kern="1200" cap="none" spc="0" normalizeH="0" baseline="0" noProof="0">
              <a:ln>
                <a:noFill/>
              </a:ln>
              <a:effectLst/>
              <a:uLnTx/>
              <a:uFillTx/>
              <a:latin typeface="Arial"/>
              <a:ea typeface="ＭＳ Ｐゴシック"/>
              <a:cs typeface="Arial"/>
            </a:endParaRPr>
          </a:p>
        </p:txBody>
      </p:sp>
      <p:graphicFrame>
        <p:nvGraphicFramePr>
          <p:cNvPr id="5" name="Diagram 4">
            <a:extLst>
              <a:ext uri="{FF2B5EF4-FFF2-40B4-BE49-F238E27FC236}">
                <a16:creationId xmlns:a16="http://schemas.microsoft.com/office/drawing/2014/main" id="{9C4F96BB-25D1-1DD0-BF8C-2E156FF218DE}"/>
              </a:ext>
            </a:extLst>
          </p:cNvPr>
          <p:cNvGraphicFramePr/>
          <p:nvPr>
            <p:extLst>
              <p:ext uri="{D42A27DB-BD31-4B8C-83A1-F6EECF244321}">
                <p14:modId xmlns:p14="http://schemas.microsoft.com/office/powerpoint/2010/main" val="2240741517"/>
              </p:ext>
            </p:extLst>
          </p:nvPr>
        </p:nvGraphicFramePr>
        <p:xfrm>
          <a:off x="2032000" y="2564297"/>
          <a:ext cx="8128000" cy="2292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2B84BD3-326E-1430-942F-93A80E196626}"/>
              </a:ext>
            </a:extLst>
          </p:cNvPr>
          <p:cNvSpPr txBox="1"/>
          <p:nvPr/>
        </p:nvSpPr>
        <p:spPr>
          <a:xfrm>
            <a:off x="574384" y="5021545"/>
            <a:ext cx="11008015" cy="100027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GB">
                <a:latin typeface="Arial"/>
                <a:ea typeface="ＭＳ Ｐゴシック"/>
                <a:cs typeface="Arial"/>
              </a:rPr>
              <a:t>At CQC, text (qualitative) data is particularly significant. Large amounts of free text are generated from notifications, cases and regulatory meetings. </a:t>
            </a:r>
          </a:p>
          <a:p>
            <a:pPr marR="0" lvl="0" algn="l" defTabSz="914400" rtl="0" eaLnBrk="1" fontAlgn="auto" latinLnBrk="0" hangingPunct="1">
              <a:lnSpc>
                <a:spcPct val="100000"/>
              </a:lnSpc>
              <a:spcBef>
                <a:spcPts val="0"/>
              </a:spcBef>
              <a:spcAft>
                <a:spcPts val="600"/>
              </a:spcAft>
              <a:buClrTx/>
              <a:buSzTx/>
              <a:tabLst/>
              <a:defRPr/>
            </a:pPr>
            <a:r>
              <a:rPr lang="en-GB">
                <a:latin typeface="Arial"/>
                <a:ea typeface="ＭＳ Ｐゴシック"/>
                <a:cs typeface="Arial"/>
              </a:rPr>
              <a:t>AI in Fabric will help to classify and extract structured data from free text.</a:t>
            </a:r>
            <a:endParaRPr kumimoji="0" lang="en-US" sz="1800" b="1" i="0" u="none" strike="noStrike" kern="1200" cap="none" spc="0" normalizeH="0" baseline="0" noProof="0">
              <a:ln>
                <a:noFill/>
              </a:ln>
              <a:effectLst/>
              <a:uLnTx/>
              <a:uFillTx/>
              <a:latin typeface="Arial"/>
              <a:ea typeface="ＭＳ Ｐゴシック"/>
              <a:cs typeface="Arial"/>
            </a:endParaRPr>
          </a:p>
        </p:txBody>
      </p:sp>
    </p:spTree>
    <p:custDataLst>
      <p:tags r:id="rId1"/>
    </p:custDataLst>
    <p:extLst>
      <p:ext uri="{BB962C8B-B14F-4D97-AF65-F5344CB8AC3E}">
        <p14:creationId xmlns:p14="http://schemas.microsoft.com/office/powerpoint/2010/main" val="2448541562"/>
      </p:ext>
    </p:extLst>
  </p:cSld>
  <p:clrMapOvr>
    <a:masterClrMapping/>
  </p:clrMapOvr>
  <mc:AlternateContent xmlns:mc="http://schemas.openxmlformats.org/markup-compatibility/2006" xmlns:p14="http://schemas.microsoft.com/office/powerpoint/2010/main">
    <mc:Choice Requires="p14">
      <p:transition spd="slow" p14:dur="2000" advTm="156743"/>
    </mc:Choice>
    <mc:Fallback xmlns="">
      <p:transition spd="slow" advTm="15674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E974-EDB2-6F0D-4E5F-31A6A478E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EFDDC-11CE-DC55-A32B-5990139CCB2A}"/>
              </a:ext>
            </a:extLst>
          </p:cNvPr>
          <p:cNvSpPr>
            <a:spLocks noGrp="1"/>
          </p:cNvSpPr>
          <p:nvPr>
            <p:ph type="title"/>
          </p:nvPr>
        </p:nvSpPr>
        <p:spPr>
          <a:xfrm>
            <a:off x="758497" y="489113"/>
            <a:ext cx="7437967" cy="906463"/>
          </a:xfrm>
        </p:spPr>
        <p:txBody>
          <a:bodyPr/>
          <a:lstStyle/>
          <a:p>
            <a:r>
              <a:rPr lang="en-GB">
                <a:ea typeface="MS PGothic"/>
              </a:rPr>
              <a:t>Building our Regulatory Services Programme</a:t>
            </a:r>
            <a:endParaRPr lang="en-GB"/>
          </a:p>
        </p:txBody>
      </p:sp>
      <p:sp>
        <p:nvSpPr>
          <p:cNvPr id="4" name="Slide Number Placeholder 3">
            <a:extLst>
              <a:ext uri="{FF2B5EF4-FFF2-40B4-BE49-F238E27FC236}">
                <a16:creationId xmlns:a16="http://schemas.microsoft.com/office/drawing/2014/main" id="{4A179C03-5CBA-5170-C6B3-22F680EA6506}"/>
              </a:ext>
              <a:ext uri="{C183D7F6-B498-43B3-948B-1728B52AA6E4}">
                <adec:decorative xmlns:adec="http://schemas.microsoft.com/office/drawing/2017/decorative" val="1"/>
              </a:ext>
            </a:extLst>
          </p:cNvPr>
          <p:cNvSpPr>
            <a:spLocks noGrp="1"/>
          </p:cNvSpPr>
          <p:nvPr>
            <p:ph type="sldNum" sz="quarter" idx="10"/>
          </p:nvPr>
        </p:nvSpPr>
        <p:spPr>
          <a:xfrm>
            <a:off x="9095317" y="6239426"/>
            <a:ext cx="2540000" cy="457200"/>
          </a:xfrm>
        </p:spPr>
        <p:txBody>
          <a:bodyPr/>
          <a:lstStyle/>
          <a:p>
            <a:pPr>
              <a:defRPr/>
            </a:pPr>
            <a:fld id="{FCFCEEC5-67CA-4272-919E-2E502A95A6FE}" type="slidenum">
              <a:rPr lang="en-US" smtClean="0"/>
              <a:pPr>
                <a:defRPr/>
              </a:pPr>
              <a:t>16</a:t>
            </a:fld>
            <a:endParaRPr lang="en-US" sz="1400">
              <a:solidFill>
                <a:srgbClr val="6D2E69"/>
              </a:solidFill>
            </a:endParaRPr>
          </a:p>
        </p:txBody>
      </p:sp>
      <p:sp>
        <p:nvSpPr>
          <p:cNvPr id="3" name="TextBox 2">
            <a:extLst>
              <a:ext uri="{FF2B5EF4-FFF2-40B4-BE49-F238E27FC236}">
                <a16:creationId xmlns:a16="http://schemas.microsoft.com/office/drawing/2014/main" id="{52BB8DF1-AB19-86F5-DEF6-04F12DE05C12}"/>
              </a:ext>
            </a:extLst>
          </p:cNvPr>
          <p:cNvSpPr txBox="1"/>
          <p:nvPr/>
        </p:nvSpPr>
        <p:spPr>
          <a:xfrm>
            <a:off x="574385" y="1676400"/>
            <a:ext cx="11060932"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GB" b="1">
                <a:solidFill>
                  <a:prstClr val="black"/>
                </a:solidFill>
                <a:latin typeface="Arial"/>
                <a:ea typeface="ＭＳ Ｐゴシック"/>
                <a:cs typeface="Arial"/>
              </a:rPr>
              <a:t>The Discovery Proof of Concept (PoC) showed AI solutions to address current challenges for users </a:t>
            </a:r>
            <a:endParaRPr kumimoji="0" lang="en-US" sz="1800" b="1" i="0" u="none" strike="noStrike" kern="1200" cap="none" spc="0" normalizeH="0" baseline="0" noProof="0">
              <a:ln>
                <a:noFill/>
              </a:ln>
              <a:effectLst/>
              <a:uLnTx/>
              <a:uFillTx/>
              <a:latin typeface="Arial"/>
              <a:ea typeface="ＭＳ Ｐゴシック"/>
              <a:cs typeface="Arial"/>
            </a:endParaRPr>
          </a:p>
        </p:txBody>
      </p:sp>
      <p:graphicFrame>
        <p:nvGraphicFramePr>
          <p:cNvPr id="8" name="Diagram 7">
            <a:extLst>
              <a:ext uri="{FF2B5EF4-FFF2-40B4-BE49-F238E27FC236}">
                <a16:creationId xmlns:a16="http://schemas.microsoft.com/office/drawing/2014/main" id="{49AA813C-9FAF-D3BA-60D9-FD852ABA1D55}"/>
              </a:ext>
            </a:extLst>
          </p:cNvPr>
          <p:cNvGraphicFramePr/>
          <p:nvPr>
            <p:extLst>
              <p:ext uri="{D42A27DB-BD31-4B8C-83A1-F6EECF244321}">
                <p14:modId xmlns:p14="http://schemas.microsoft.com/office/powerpoint/2010/main" val="464909567"/>
              </p:ext>
            </p:extLst>
          </p:nvPr>
        </p:nvGraphicFramePr>
        <p:xfrm>
          <a:off x="2632637" y="2331207"/>
          <a:ext cx="8128000" cy="2292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18EE3668-BA5B-9024-5D8B-BC1F4D3BF55C}"/>
              </a:ext>
            </a:extLst>
          </p:cNvPr>
          <p:cNvSpPr txBox="1"/>
          <p:nvPr/>
        </p:nvSpPr>
        <p:spPr>
          <a:xfrm>
            <a:off x="2825442" y="4808276"/>
            <a:ext cx="355680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i="1"/>
              <a:t>“How many GP practices were registered in Sunderland in 2025 vs 2024?”</a:t>
            </a:r>
          </a:p>
        </p:txBody>
      </p:sp>
      <p:sp>
        <p:nvSpPr>
          <p:cNvPr id="10" name="TextBox 9">
            <a:extLst>
              <a:ext uri="{FF2B5EF4-FFF2-40B4-BE49-F238E27FC236}">
                <a16:creationId xmlns:a16="http://schemas.microsoft.com/office/drawing/2014/main" id="{68013EDF-09CD-475F-5EED-AC7754D8FDF1}"/>
              </a:ext>
            </a:extLst>
          </p:cNvPr>
          <p:cNvSpPr txBox="1"/>
          <p:nvPr/>
        </p:nvSpPr>
        <p:spPr>
          <a:xfrm>
            <a:off x="2825442" y="5397997"/>
            <a:ext cx="355680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i="1"/>
              <a:t>“How long on average does it take to approve a new registration for a dental practice?”</a:t>
            </a:r>
          </a:p>
        </p:txBody>
      </p:sp>
      <p:sp>
        <p:nvSpPr>
          <p:cNvPr id="11" name="TextBox 10">
            <a:extLst>
              <a:ext uri="{FF2B5EF4-FFF2-40B4-BE49-F238E27FC236}">
                <a16:creationId xmlns:a16="http://schemas.microsoft.com/office/drawing/2014/main" id="{36A173D0-3B6B-8F78-A545-6EA7D06060FB}"/>
              </a:ext>
            </a:extLst>
          </p:cNvPr>
          <p:cNvSpPr txBox="1"/>
          <p:nvPr/>
        </p:nvSpPr>
        <p:spPr>
          <a:xfrm>
            <a:off x="2820375" y="5987718"/>
            <a:ext cx="3558209"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i="1"/>
              <a:t>“Why have care home registrations been slower than usual in the North-West of England in Q4?”</a:t>
            </a:r>
          </a:p>
        </p:txBody>
      </p:sp>
      <p:sp>
        <p:nvSpPr>
          <p:cNvPr id="12" name="TextBox 11">
            <a:extLst>
              <a:ext uri="{FF2B5EF4-FFF2-40B4-BE49-F238E27FC236}">
                <a16:creationId xmlns:a16="http://schemas.microsoft.com/office/drawing/2014/main" id="{7725A781-DF9F-D1F3-4914-3BF4B4621DD5}"/>
              </a:ext>
            </a:extLst>
          </p:cNvPr>
          <p:cNvSpPr txBox="1"/>
          <p:nvPr/>
        </p:nvSpPr>
        <p:spPr>
          <a:xfrm>
            <a:off x="387237" y="4998757"/>
            <a:ext cx="1736035" cy="1200329"/>
          </a:xfrm>
          <a:prstGeom prst="rect">
            <a:avLst/>
          </a:prstGeom>
          <a:noFill/>
        </p:spPr>
        <p:txBody>
          <a:bodyPr wrap="square" rtlCol="0">
            <a:spAutoFit/>
          </a:bodyPr>
          <a:lstStyle/>
          <a:p>
            <a:pPr algn="ctr"/>
            <a:r>
              <a:rPr lang="en-GB"/>
              <a:t>Example Questions AI Helps Us Answer</a:t>
            </a:r>
          </a:p>
        </p:txBody>
      </p:sp>
      <p:sp>
        <p:nvSpPr>
          <p:cNvPr id="13" name="TextBox 12">
            <a:extLst>
              <a:ext uri="{FF2B5EF4-FFF2-40B4-BE49-F238E27FC236}">
                <a16:creationId xmlns:a16="http://schemas.microsoft.com/office/drawing/2014/main" id="{D0D0A2A7-700F-1E2E-C843-1B7362DB1E8C}"/>
              </a:ext>
            </a:extLst>
          </p:cNvPr>
          <p:cNvSpPr txBox="1"/>
          <p:nvPr/>
        </p:nvSpPr>
        <p:spPr>
          <a:xfrm>
            <a:off x="7127334" y="4808275"/>
            <a:ext cx="355680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i="1"/>
              <a:t>“How many approved registrations had meetings related to them with negative sentiment?”</a:t>
            </a:r>
          </a:p>
        </p:txBody>
      </p:sp>
      <p:sp>
        <p:nvSpPr>
          <p:cNvPr id="14" name="TextBox 13">
            <a:extLst>
              <a:ext uri="{FF2B5EF4-FFF2-40B4-BE49-F238E27FC236}">
                <a16:creationId xmlns:a16="http://schemas.microsoft.com/office/drawing/2014/main" id="{5D3DFD5F-D375-26A4-4E26-FEB63C870802}"/>
              </a:ext>
            </a:extLst>
          </p:cNvPr>
          <p:cNvSpPr txBox="1"/>
          <p:nvPr/>
        </p:nvSpPr>
        <p:spPr>
          <a:xfrm>
            <a:off x="7127333" y="5397996"/>
            <a:ext cx="355680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i="1"/>
              <a:t>“How long do our meetings about registrations typically last?”</a:t>
            </a:r>
          </a:p>
        </p:txBody>
      </p:sp>
      <p:sp>
        <p:nvSpPr>
          <p:cNvPr id="15" name="TextBox 14">
            <a:extLst>
              <a:ext uri="{FF2B5EF4-FFF2-40B4-BE49-F238E27FC236}">
                <a16:creationId xmlns:a16="http://schemas.microsoft.com/office/drawing/2014/main" id="{A7CC6BD9-3A2B-3786-2F66-78552BE3D1DE}"/>
              </a:ext>
            </a:extLst>
          </p:cNvPr>
          <p:cNvSpPr txBox="1"/>
          <p:nvPr/>
        </p:nvSpPr>
        <p:spPr>
          <a:xfrm>
            <a:off x="7127332" y="5966021"/>
            <a:ext cx="355680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200" i="1"/>
              <a:t>“What proportion of our registration meetings lead to a clear outcome?”</a:t>
            </a:r>
          </a:p>
        </p:txBody>
      </p:sp>
      <p:sp>
        <p:nvSpPr>
          <p:cNvPr id="16" name="TextBox 15">
            <a:extLst>
              <a:ext uri="{FF2B5EF4-FFF2-40B4-BE49-F238E27FC236}">
                <a16:creationId xmlns:a16="http://schemas.microsoft.com/office/drawing/2014/main" id="{078481D1-A02B-CEAB-52B5-32EFDD47D2B7}"/>
              </a:ext>
            </a:extLst>
          </p:cNvPr>
          <p:cNvSpPr txBox="1"/>
          <p:nvPr/>
        </p:nvSpPr>
        <p:spPr>
          <a:xfrm>
            <a:off x="387237" y="3315154"/>
            <a:ext cx="1736035" cy="369332"/>
          </a:xfrm>
          <a:prstGeom prst="rect">
            <a:avLst/>
          </a:prstGeom>
          <a:noFill/>
        </p:spPr>
        <p:txBody>
          <a:bodyPr wrap="square" rtlCol="0">
            <a:spAutoFit/>
          </a:bodyPr>
          <a:lstStyle/>
          <a:p>
            <a:pPr algn="ctr"/>
            <a:r>
              <a:rPr lang="en-GB"/>
              <a:t>AI Use Cases</a:t>
            </a:r>
          </a:p>
        </p:txBody>
      </p:sp>
    </p:spTree>
    <p:custDataLst>
      <p:tags r:id="rId1"/>
    </p:custDataLst>
    <p:extLst>
      <p:ext uri="{BB962C8B-B14F-4D97-AF65-F5344CB8AC3E}">
        <p14:creationId xmlns:p14="http://schemas.microsoft.com/office/powerpoint/2010/main" val="1482978931"/>
      </p:ext>
    </p:extLst>
  </p:cSld>
  <p:clrMapOvr>
    <a:masterClrMapping/>
  </p:clrMapOvr>
  <mc:AlternateContent xmlns:mc="http://schemas.openxmlformats.org/markup-compatibility/2006" xmlns:p14="http://schemas.microsoft.com/office/powerpoint/2010/main">
    <mc:Choice Requires="p14">
      <p:transition spd="slow" p14:dur="2000" advTm="156743"/>
    </mc:Choice>
    <mc:Fallback xmlns="">
      <p:transition spd="slow" advTm="1567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3770-014A-C63A-BBC5-137FBC235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05D2D-1A08-6C88-8561-120E60AF1022}"/>
              </a:ext>
            </a:extLst>
          </p:cNvPr>
          <p:cNvSpPr>
            <a:spLocks noGrp="1"/>
          </p:cNvSpPr>
          <p:nvPr>
            <p:ph type="title"/>
          </p:nvPr>
        </p:nvSpPr>
        <p:spPr>
          <a:xfrm>
            <a:off x="758497" y="489113"/>
            <a:ext cx="8141663" cy="906463"/>
          </a:xfrm>
        </p:spPr>
        <p:txBody>
          <a:bodyPr/>
          <a:lstStyle/>
          <a:p>
            <a:r>
              <a:rPr lang="en-GB"/>
              <a:t>AI Vision</a:t>
            </a:r>
          </a:p>
        </p:txBody>
      </p:sp>
      <p:sp>
        <p:nvSpPr>
          <p:cNvPr id="5" name="Rectangle: Rounded Corners 4">
            <a:extLst>
              <a:ext uri="{FF2B5EF4-FFF2-40B4-BE49-F238E27FC236}">
                <a16:creationId xmlns:a16="http://schemas.microsoft.com/office/drawing/2014/main" id="{16C31CB9-CBEE-D693-DD29-D2D9F089F3E8}"/>
              </a:ext>
            </a:extLst>
          </p:cNvPr>
          <p:cNvSpPr/>
          <p:nvPr/>
        </p:nvSpPr>
        <p:spPr>
          <a:xfrm>
            <a:off x="758497" y="2260719"/>
            <a:ext cx="10745304" cy="106017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cs typeface="Arial"/>
              </a:rPr>
              <a:t>Enhance Efficiency:</a:t>
            </a:r>
            <a:r>
              <a:rPr lang="en-US" sz="2000">
                <a:solidFill>
                  <a:schemeClr val="tx1"/>
                </a:solidFill>
                <a:cs typeface="Arial"/>
              </a:rPr>
              <a:t>  Automate routine tasks to free up resources for more complex activities</a:t>
            </a:r>
            <a:endParaRPr lang="en-US" sz="2000">
              <a:solidFill>
                <a:schemeClr val="tx1"/>
              </a:solidFill>
            </a:endParaRPr>
          </a:p>
        </p:txBody>
      </p:sp>
      <p:sp>
        <p:nvSpPr>
          <p:cNvPr id="6" name="Rectangle: Rounded Corners 5">
            <a:extLst>
              <a:ext uri="{FF2B5EF4-FFF2-40B4-BE49-F238E27FC236}">
                <a16:creationId xmlns:a16="http://schemas.microsoft.com/office/drawing/2014/main" id="{DCF60CA0-BD5C-49EB-45B2-D48909F8AC8C}"/>
              </a:ext>
            </a:extLst>
          </p:cNvPr>
          <p:cNvSpPr/>
          <p:nvPr/>
        </p:nvSpPr>
        <p:spPr>
          <a:xfrm>
            <a:off x="758497" y="3610079"/>
            <a:ext cx="10745304" cy="1060173"/>
          </a:xfrm>
          <a:prstGeom prst="roundRect">
            <a:avLst/>
          </a:prstGeom>
          <a:solidFill>
            <a:srgbClr val="E3DFF7"/>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chemeClr val="tx1"/>
                </a:solidFill>
                <a:cs typeface="Arial"/>
              </a:rPr>
              <a:t>Support Regulatory Decision-Making and Identification of Risk:</a:t>
            </a:r>
            <a:r>
              <a:rPr lang="en-GB" sz="2000">
                <a:solidFill>
                  <a:schemeClr val="tx1"/>
                </a:solidFill>
                <a:cs typeface="Arial"/>
              </a:rPr>
              <a:t>  Utilise AI to analyse large datasets, identify trends, and provide insights that support evidence-based decision-making</a:t>
            </a:r>
          </a:p>
        </p:txBody>
      </p:sp>
      <p:sp>
        <p:nvSpPr>
          <p:cNvPr id="7" name="Rectangle: Rounded Corners 6">
            <a:extLst>
              <a:ext uri="{FF2B5EF4-FFF2-40B4-BE49-F238E27FC236}">
                <a16:creationId xmlns:a16="http://schemas.microsoft.com/office/drawing/2014/main" id="{A00F04C2-1C14-FCB9-0034-41149B0BC2F2}"/>
              </a:ext>
            </a:extLst>
          </p:cNvPr>
          <p:cNvSpPr/>
          <p:nvPr/>
        </p:nvSpPr>
        <p:spPr>
          <a:xfrm>
            <a:off x="758497" y="4893959"/>
            <a:ext cx="10745304" cy="1060173"/>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cs typeface="Arial"/>
              </a:rPr>
              <a:t>People's Experience:  </a:t>
            </a:r>
            <a:r>
              <a:rPr lang="en-GB" sz="2000">
                <a:solidFill>
                  <a:schemeClr val="tx1"/>
                </a:solidFill>
                <a:cs typeface="Arial"/>
              </a:rPr>
              <a:t>Synthesise</a:t>
            </a:r>
            <a:r>
              <a:rPr lang="en-US" sz="2000">
                <a:solidFill>
                  <a:schemeClr val="tx1"/>
                </a:solidFill>
                <a:cs typeface="Arial"/>
              </a:rPr>
              <a:t> a wholistic view of user-driven information to guide our strategic direction and our shaping of the sector</a:t>
            </a:r>
            <a:endParaRPr lang="en-US" sz="2000">
              <a:solidFill>
                <a:schemeClr val="tx1"/>
              </a:solidFill>
            </a:endParaRPr>
          </a:p>
        </p:txBody>
      </p:sp>
    </p:spTree>
    <p:extLst>
      <p:ext uri="{BB962C8B-B14F-4D97-AF65-F5344CB8AC3E}">
        <p14:creationId xmlns:p14="http://schemas.microsoft.com/office/powerpoint/2010/main" val="367929602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6371-62B2-EAC4-AA0D-215EF987E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40766-5A53-0A55-5C8A-57D3B6959C44}"/>
              </a:ext>
            </a:extLst>
          </p:cNvPr>
          <p:cNvSpPr>
            <a:spLocks noGrp="1"/>
          </p:cNvSpPr>
          <p:nvPr>
            <p:ph type="title"/>
          </p:nvPr>
        </p:nvSpPr>
        <p:spPr>
          <a:xfrm>
            <a:off x="758497" y="489113"/>
            <a:ext cx="7437967" cy="906463"/>
          </a:xfrm>
        </p:spPr>
        <p:txBody>
          <a:bodyPr/>
          <a:lstStyle/>
          <a:p>
            <a:r>
              <a:rPr lang="en-GB">
                <a:ea typeface="MS PGothic"/>
              </a:rPr>
              <a:t>AI at CQC</a:t>
            </a:r>
            <a:endParaRPr lang="en-GB"/>
          </a:p>
        </p:txBody>
      </p:sp>
      <p:sp>
        <p:nvSpPr>
          <p:cNvPr id="4" name="Slide Number Placeholder 3">
            <a:extLst>
              <a:ext uri="{FF2B5EF4-FFF2-40B4-BE49-F238E27FC236}">
                <a16:creationId xmlns:a16="http://schemas.microsoft.com/office/drawing/2014/main" id="{2A69DDF2-629A-797D-0548-51F3CBD6B8FA}"/>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CFCEEC5-67CA-4272-919E-2E502A95A6FE}" type="slidenum">
              <a:rPr lang="en-US" smtClean="0"/>
              <a:pPr>
                <a:defRPr/>
              </a:pPr>
              <a:t>3</a:t>
            </a:fld>
            <a:endParaRPr lang="en-US" sz="1400">
              <a:solidFill>
                <a:srgbClr val="6D2E69"/>
              </a:solidFill>
            </a:endParaRPr>
          </a:p>
        </p:txBody>
      </p:sp>
      <p:sp>
        <p:nvSpPr>
          <p:cNvPr id="3" name="TextBox 2">
            <a:extLst>
              <a:ext uri="{FF2B5EF4-FFF2-40B4-BE49-F238E27FC236}">
                <a16:creationId xmlns:a16="http://schemas.microsoft.com/office/drawing/2014/main" id="{93C8EE01-01BA-2E18-319A-D9EB2993D50E}"/>
              </a:ext>
            </a:extLst>
          </p:cNvPr>
          <p:cNvSpPr txBox="1"/>
          <p:nvPr/>
        </p:nvSpPr>
        <p:spPr>
          <a:xfrm>
            <a:off x="619125" y="1981200"/>
            <a:ext cx="11016192" cy="3416320"/>
          </a:xfrm>
          <a:prstGeom prst="rect">
            <a:avLst/>
          </a:prstGeom>
          <a:noFill/>
        </p:spPr>
        <p:txBody>
          <a:bodyPr wrap="square" rtlCol="0">
            <a:spAutoFit/>
          </a:bodyPr>
          <a:lstStyle/>
          <a:p>
            <a:pPr>
              <a:spcBef>
                <a:spcPts val="1200"/>
              </a:spcBef>
            </a:pPr>
            <a:r>
              <a:rPr lang="en-GB" sz="2400" b="1">
                <a:solidFill>
                  <a:schemeClr val="accent1"/>
                </a:solidFill>
                <a:ea typeface="MS PGothic" pitchFamily="34" charset="-128"/>
              </a:rPr>
              <a:t>We have three core areas of work exploring AI and its impact at CQC:</a:t>
            </a:r>
          </a:p>
          <a:p>
            <a:pPr marL="285750" indent="-285750">
              <a:spcBef>
                <a:spcPts val="1200"/>
              </a:spcBef>
              <a:buFont typeface="Arial" panose="020B0604020202020204" pitchFamily="34" charset="0"/>
              <a:buChar char="•"/>
            </a:pPr>
            <a:r>
              <a:rPr lang="en-GB" sz="2400"/>
              <a:t>Our internal development of bespoke AI to drive our strategic goals as an organisation </a:t>
            </a:r>
          </a:p>
          <a:p>
            <a:pPr marL="285750" indent="-285750">
              <a:spcBef>
                <a:spcPts val="1200"/>
              </a:spcBef>
              <a:buFont typeface="Arial" panose="020B0604020202020204" pitchFamily="34" charset="0"/>
              <a:buChar char="•"/>
            </a:pPr>
            <a:r>
              <a:rPr lang="en-GB" sz="2400"/>
              <a:t>The onboarding of 'off the shelf’ AI-driven tools, either in existing software or new tooling </a:t>
            </a:r>
          </a:p>
          <a:p>
            <a:pPr marL="285750" indent="-285750">
              <a:spcBef>
                <a:spcPts val="1200"/>
              </a:spcBef>
              <a:buFont typeface="Arial" panose="020B0604020202020204" pitchFamily="34" charset="0"/>
              <a:buChar char="•"/>
            </a:pPr>
            <a:r>
              <a:rPr lang="en-GB" sz="2400"/>
              <a:t>Our external position as a regulator where health and social care services are using AI </a:t>
            </a:r>
          </a:p>
          <a:p>
            <a:endParaRPr lang="en-GB"/>
          </a:p>
        </p:txBody>
      </p:sp>
    </p:spTree>
    <p:custDataLst>
      <p:tags r:id="rId1"/>
    </p:custDataLst>
    <p:extLst>
      <p:ext uri="{BB962C8B-B14F-4D97-AF65-F5344CB8AC3E}">
        <p14:creationId xmlns:p14="http://schemas.microsoft.com/office/powerpoint/2010/main" val="2442640230"/>
      </p:ext>
    </p:extLst>
  </p:cSld>
  <p:clrMapOvr>
    <a:masterClrMapping/>
  </p:clrMapOvr>
  <mc:AlternateContent xmlns:mc="http://schemas.openxmlformats.org/markup-compatibility/2006" xmlns:p14="http://schemas.microsoft.com/office/powerpoint/2010/main">
    <mc:Choice Requires="p14">
      <p:transition spd="slow" p14:dur="2000" advTm="156743"/>
    </mc:Choice>
    <mc:Fallback xmlns="">
      <p:transition spd="slow" advTm="156743"/>
    </mc:Fallback>
  </mc:AlternateContent>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4738C-AB0B-CEF4-9E69-48178A6542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BF5768-1D48-54BD-7A7B-486EDA906E6E}"/>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CFCEEC5-67CA-4272-919E-2E502A95A6FE}" type="slidenum">
              <a:rPr lang="en-US" smtClean="0"/>
              <a:pPr>
                <a:defRPr/>
              </a:pPr>
              <a:t>4</a:t>
            </a:fld>
            <a:endParaRPr lang="en-US" sz="1400">
              <a:solidFill>
                <a:srgbClr val="6D2E69"/>
              </a:solidFill>
            </a:endParaRPr>
          </a:p>
        </p:txBody>
      </p:sp>
      <mc:AlternateContent xmlns:mc="http://schemas.openxmlformats.org/markup-compatibility/2006" xmlns:p14="http://schemas.microsoft.com/office/powerpoint/2010/main">
        <mc:Choice Requires="p14">
          <p:contentPart p14:bwMode="auto" r:id="rId3">
            <p14:nvContentPartPr>
              <p14:cNvPr id="71" name="Ink 70">
                <a:extLst>
                  <a:ext uri="{FF2B5EF4-FFF2-40B4-BE49-F238E27FC236}">
                    <a16:creationId xmlns:a16="http://schemas.microsoft.com/office/drawing/2014/main" id="{E7E4E6D4-AC05-3170-B19A-4BD09A21B8B7}"/>
                  </a:ext>
                  <a:ext uri="{C183D7F6-B498-43B3-948B-1728B52AA6E4}">
                    <adec:decorative xmlns:adec="http://schemas.microsoft.com/office/drawing/2017/decorative" val="1"/>
                  </a:ext>
                </a:extLst>
              </p14:cNvPr>
              <p14:cNvContentPartPr/>
              <p14:nvPr/>
            </p14:nvContentPartPr>
            <p14:xfrm>
              <a:off x="7246146" y="6252875"/>
              <a:ext cx="511920" cy="19800"/>
            </p14:xfrm>
          </p:contentPart>
        </mc:Choice>
        <mc:Fallback xmlns="">
          <p:pic>
            <p:nvPicPr>
              <p:cNvPr id="71" name="Ink 70">
                <a:extLst>
                  <a:ext uri="{FF2B5EF4-FFF2-40B4-BE49-F238E27FC236}">
                    <a16:creationId xmlns:a16="http://schemas.microsoft.com/office/drawing/2014/main" id="{E7E4E6D4-AC05-3170-B19A-4BD09A21B8B7}"/>
                  </a:ext>
                  <a:ext uri="{C183D7F6-B498-43B3-948B-1728B52AA6E4}">
                    <adec:decorative xmlns:adec="http://schemas.microsoft.com/office/drawing/2017/decorative" val="1"/>
                  </a:ext>
                </a:extLst>
              </p:cNvPr>
              <p:cNvPicPr/>
              <p:nvPr/>
            </p:nvPicPr>
            <p:blipFill>
              <a:blip r:embed="rId4"/>
              <a:stretch>
                <a:fillRect/>
              </a:stretch>
            </p:blipFill>
            <p:spPr>
              <a:xfrm>
                <a:off x="7183146" y="6189875"/>
                <a:ext cx="637560" cy="145440"/>
              </a:xfrm>
              <a:prstGeom prst="rect">
                <a:avLst/>
              </a:prstGeom>
            </p:spPr>
          </p:pic>
        </mc:Fallback>
      </mc:AlternateContent>
      <p:grpSp>
        <p:nvGrpSpPr>
          <p:cNvPr id="5" name="Group 4">
            <a:extLst>
              <a:ext uri="{FF2B5EF4-FFF2-40B4-BE49-F238E27FC236}">
                <a16:creationId xmlns:a16="http://schemas.microsoft.com/office/drawing/2014/main" id="{A50B4C3D-0D11-B1DE-53CE-8405F7FF28D7}"/>
              </a:ext>
              <a:ext uri="{C183D7F6-B498-43B3-948B-1728B52AA6E4}">
                <adec:decorative xmlns:adec="http://schemas.microsoft.com/office/drawing/2017/decorative" val="1"/>
              </a:ext>
            </a:extLst>
          </p:cNvPr>
          <p:cNvGrpSpPr/>
          <p:nvPr/>
        </p:nvGrpSpPr>
        <p:grpSpPr>
          <a:xfrm>
            <a:off x="6449962" y="2684623"/>
            <a:ext cx="5102942" cy="3684263"/>
            <a:chOff x="6449962" y="2684623"/>
            <a:chExt cx="5102942" cy="3684263"/>
          </a:xfrm>
        </p:grpSpPr>
        <p:pic>
          <p:nvPicPr>
            <p:cNvPr id="56" name="Picture 55">
              <a:extLst>
                <a:ext uri="{FF2B5EF4-FFF2-40B4-BE49-F238E27FC236}">
                  <a16:creationId xmlns:a16="http://schemas.microsoft.com/office/drawing/2014/main" id="{BC3C24CB-B8A7-064B-1896-5611E15F935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49962" y="2684623"/>
              <a:ext cx="5102942" cy="3684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6">
              <p14:nvContentPartPr>
                <p14:cNvPr id="67" name="Ink 66">
                  <a:extLst>
                    <a:ext uri="{FF2B5EF4-FFF2-40B4-BE49-F238E27FC236}">
                      <a16:creationId xmlns:a16="http://schemas.microsoft.com/office/drawing/2014/main" id="{A72D72C3-75B2-4617-DB0F-9973A36F67D0}"/>
                    </a:ext>
                    <a:ext uri="{C183D7F6-B498-43B3-948B-1728B52AA6E4}">
                      <adec:decorative xmlns:adec="http://schemas.microsoft.com/office/drawing/2017/decorative" val="1"/>
                    </a:ext>
                  </a:extLst>
                </p14:cNvPr>
                <p14:cNvContentPartPr/>
                <p14:nvPr/>
              </p14:nvContentPartPr>
              <p14:xfrm rot="21573600">
                <a:off x="6671652" y="5973032"/>
                <a:ext cx="1953850" cy="97630"/>
              </p14:xfrm>
            </p:contentPart>
          </mc:Choice>
          <mc:Fallback xmlns="">
            <p:pic>
              <p:nvPicPr>
                <p:cNvPr id="67" name="Ink 66">
                  <a:extLst>
                    <a:ext uri="{FF2B5EF4-FFF2-40B4-BE49-F238E27FC236}">
                      <a16:creationId xmlns:a16="http://schemas.microsoft.com/office/drawing/2014/main" id="{A72D72C3-75B2-4617-DB0F-9973A36F67D0}"/>
                    </a:ext>
                    <a:ext uri="{C183D7F6-B498-43B3-948B-1728B52AA6E4}">
                      <adec:decorative xmlns:adec="http://schemas.microsoft.com/office/drawing/2017/decorative" val="1"/>
                    </a:ext>
                  </a:extLst>
                </p:cNvPr>
                <p:cNvPicPr/>
                <p:nvPr/>
              </p:nvPicPr>
              <p:blipFill>
                <a:blip r:embed="rId7"/>
                <a:stretch>
                  <a:fillRect/>
                </a:stretch>
              </p:blipFill>
              <p:spPr>
                <a:xfrm rot="21573600">
                  <a:off x="6608648" y="5909987"/>
                  <a:ext cx="2079498" cy="22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4" name="Ink 73">
                  <a:extLst>
                    <a:ext uri="{FF2B5EF4-FFF2-40B4-BE49-F238E27FC236}">
                      <a16:creationId xmlns:a16="http://schemas.microsoft.com/office/drawing/2014/main" id="{F38BDCCA-A1C5-50FB-6DBC-2B5CF583FC76}"/>
                    </a:ext>
                    <a:ext uri="{C183D7F6-B498-43B3-948B-1728B52AA6E4}">
                      <adec:decorative xmlns:adec="http://schemas.microsoft.com/office/drawing/2017/decorative" val="1"/>
                    </a:ext>
                  </a:extLst>
                </p14:cNvPr>
                <p14:cNvContentPartPr/>
                <p14:nvPr/>
              </p14:nvContentPartPr>
              <p14:xfrm>
                <a:off x="6984066" y="6074315"/>
                <a:ext cx="746640" cy="90360"/>
              </p14:xfrm>
            </p:contentPart>
          </mc:Choice>
          <mc:Fallback xmlns="">
            <p:pic>
              <p:nvPicPr>
                <p:cNvPr id="74" name="Ink 73">
                  <a:extLst>
                    <a:ext uri="{FF2B5EF4-FFF2-40B4-BE49-F238E27FC236}">
                      <a16:creationId xmlns:a16="http://schemas.microsoft.com/office/drawing/2014/main" id="{F38BDCCA-A1C5-50FB-6DBC-2B5CF583FC76}"/>
                    </a:ext>
                    <a:ext uri="{C183D7F6-B498-43B3-948B-1728B52AA6E4}">
                      <adec:decorative xmlns:adec="http://schemas.microsoft.com/office/drawing/2017/decorative" val="1"/>
                    </a:ext>
                  </a:extLst>
                </p:cNvPr>
                <p:cNvPicPr/>
                <p:nvPr/>
              </p:nvPicPr>
              <p:blipFill>
                <a:blip r:embed="rId9"/>
                <a:stretch>
                  <a:fillRect/>
                </a:stretch>
              </p:blipFill>
              <p:spPr>
                <a:xfrm>
                  <a:off x="6921066" y="6011315"/>
                  <a:ext cx="872280" cy="216000"/>
                </a:xfrm>
                <a:prstGeom prst="rect">
                  <a:avLst/>
                </a:prstGeom>
              </p:spPr>
            </p:pic>
          </mc:Fallback>
        </mc:AlternateContent>
      </p:grpSp>
      <p:sp>
        <p:nvSpPr>
          <p:cNvPr id="2" name="Title 1">
            <a:extLst>
              <a:ext uri="{FF2B5EF4-FFF2-40B4-BE49-F238E27FC236}">
                <a16:creationId xmlns:a16="http://schemas.microsoft.com/office/drawing/2014/main" id="{9E79B38C-CDF9-4D07-91B7-95F8007C4A73}"/>
              </a:ext>
            </a:extLst>
          </p:cNvPr>
          <p:cNvSpPr>
            <a:spLocks noGrp="1"/>
          </p:cNvSpPr>
          <p:nvPr>
            <p:ph type="title"/>
          </p:nvPr>
        </p:nvSpPr>
        <p:spPr>
          <a:xfrm>
            <a:off x="758497" y="489113"/>
            <a:ext cx="7874226" cy="906463"/>
          </a:xfrm>
        </p:spPr>
        <p:txBody>
          <a:bodyPr/>
          <a:lstStyle/>
          <a:p>
            <a:r>
              <a:rPr lang="en-US"/>
              <a:t>AI as a Support Tool – Keeping Humans in the Loop</a:t>
            </a:r>
            <a:endParaRPr lang="en-GB"/>
          </a:p>
        </p:txBody>
      </p:sp>
      <p:sp>
        <p:nvSpPr>
          <p:cNvPr id="54" name="Rectangle: Rounded Corners 53">
            <a:extLst>
              <a:ext uri="{FF2B5EF4-FFF2-40B4-BE49-F238E27FC236}">
                <a16:creationId xmlns:a16="http://schemas.microsoft.com/office/drawing/2014/main" id="{64474752-7B52-5BE8-D915-4FF2A16255BE}"/>
              </a:ext>
            </a:extLst>
          </p:cNvPr>
          <p:cNvSpPr/>
          <p:nvPr/>
        </p:nvSpPr>
        <p:spPr bwMode="auto">
          <a:xfrm>
            <a:off x="684271" y="1632156"/>
            <a:ext cx="10868632" cy="799641"/>
          </a:xfrm>
          <a:prstGeom prst="roundRect">
            <a:avLst/>
          </a:prstGeom>
          <a:solidFill>
            <a:srgbClr val="F1CCF0"/>
          </a:solidFill>
          <a:ln w="31750" cap="flat" cmpd="sng" algn="ctr">
            <a:solidFill>
              <a:schemeClr val="tx2">
                <a:lumMod val="40000"/>
                <a:lumOff val="60000"/>
              </a:schemeClr>
            </a:solidFill>
            <a:prstDash val="solid"/>
            <a:round/>
            <a:headEnd type="none" w="med" len="med"/>
            <a:tailEnd type="none" w="med" len="med"/>
          </a:ln>
          <a:effectLst/>
        </p:spPr>
        <p:style>
          <a:lnRef idx="0">
            <a:scrgbClr r="0" g="0" b="0"/>
          </a:lnRef>
          <a:fillRef idx="1001">
            <a:schemeClr val="lt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u="none" strike="noStrike" cap="none" normalizeH="0" baseline="0">
                <a:ln>
                  <a:noFill/>
                </a:ln>
                <a:solidFill>
                  <a:schemeClr val="tx1"/>
                </a:solidFill>
                <a:effectLst/>
                <a:latin typeface="Arial" charset="0"/>
                <a:ea typeface="ヒラギノ角ゴ Pro W3" pitchFamily="-16" charset="-128"/>
              </a:rPr>
              <a:t>“AI in CQC is not about replacing human judgment - it’s about enhancing decision-making with better insights. Our AI solutions are designed as tools to support, not replace, the expertise of our teams.”</a:t>
            </a:r>
          </a:p>
        </p:txBody>
      </p:sp>
      <p:sp>
        <p:nvSpPr>
          <p:cNvPr id="3" name="Content Placeholder 2">
            <a:extLst>
              <a:ext uri="{FF2B5EF4-FFF2-40B4-BE49-F238E27FC236}">
                <a16:creationId xmlns:a16="http://schemas.microsoft.com/office/drawing/2014/main" id="{483DA8D8-C108-C669-35C4-57E5F7FBC23C}"/>
              </a:ext>
            </a:extLst>
          </p:cNvPr>
          <p:cNvSpPr>
            <a:spLocks noGrp="1"/>
          </p:cNvSpPr>
          <p:nvPr>
            <p:ph idx="1"/>
          </p:nvPr>
        </p:nvSpPr>
        <p:spPr>
          <a:xfrm>
            <a:off x="684271" y="2717684"/>
            <a:ext cx="10951046" cy="416378"/>
          </a:xfrm>
        </p:spPr>
        <p:txBody>
          <a:bodyPr/>
          <a:lstStyle/>
          <a:p>
            <a:r>
              <a:rPr lang="en-US" sz="1800" b="1">
                <a:solidFill>
                  <a:schemeClr val="accent1"/>
                </a:solidFill>
              </a:rPr>
              <a:t>How We Ensure AI Supports, Not Replaces:</a:t>
            </a:r>
          </a:p>
          <a:p>
            <a:r>
              <a:rPr lang="en-US" sz="1800" b="1"/>
              <a:t>		</a:t>
            </a:r>
            <a:endParaRPr lang="en-GB"/>
          </a:p>
        </p:txBody>
      </p:sp>
      <p:sp>
        <p:nvSpPr>
          <p:cNvPr id="35" name="TextBox 34">
            <a:extLst>
              <a:ext uri="{FF2B5EF4-FFF2-40B4-BE49-F238E27FC236}">
                <a16:creationId xmlns:a16="http://schemas.microsoft.com/office/drawing/2014/main" id="{A2264D21-9BD9-54C7-BE78-C8C84C5E17FA}"/>
              </a:ext>
            </a:extLst>
          </p:cNvPr>
          <p:cNvSpPr txBox="1"/>
          <p:nvPr/>
        </p:nvSpPr>
        <p:spPr>
          <a:xfrm>
            <a:off x="639096" y="3229565"/>
            <a:ext cx="5598542" cy="3139321"/>
          </a:xfrm>
          <a:prstGeom prst="rect">
            <a:avLst/>
          </a:prstGeom>
          <a:noFill/>
        </p:spPr>
        <p:txBody>
          <a:bodyPr wrap="square" rtlCol="0">
            <a:spAutoFit/>
          </a:bodyPr>
          <a:lstStyle/>
          <a:p>
            <a:pPr marR="0" lvl="0" indent="-342900" algn="l" defTabSz="914400" rtl="0" eaLnBrk="0" fontAlgn="base" latinLnBrk="0" hangingPunct="0">
              <a:spcAft>
                <a:spcPct val="0"/>
              </a:spcAft>
              <a:buClr>
                <a:srgbClr val="5F2861"/>
              </a:buClr>
              <a:buSzPct val="120000"/>
              <a:buFontTx/>
              <a:buNone/>
              <a:tabLst>
                <a:tab pos="261938" algn="l"/>
              </a:tabLst>
              <a:defRPr/>
            </a:pPr>
            <a:r>
              <a:rPr lang="en-US" b="1"/>
              <a:t>Human-in-the-loop approach</a:t>
            </a:r>
            <a:r>
              <a:rPr lang="en-US"/>
              <a:t> – AI highlights risks, but inspectors make final decisions.</a:t>
            </a:r>
          </a:p>
          <a:p>
            <a:pPr marR="0" lvl="0" indent="-342900" algn="l" defTabSz="914400" rtl="0" eaLnBrk="0" fontAlgn="base" latinLnBrk="0" hangingPunct="0">
              <a:spcAft>
                <a:spcPct val="0"/>
              </a:spcAft>
              <a:buClr>
                <a:srgbClr val="5F2861"/>
              </a:buClr>
              <a:buSzPct val="120000"/>
              <a:buFontTx/>
              <a:buNone/>
              <a:tabLst>
                <a:tab pos="261938" algn="l"/>
              </a:tabLst>
              <a:defRPr/>
            </a:pPr>
            <a:br>
              <a:rPr lang="en-US"/>
            </a:br>
            <a:r>
              <a:rPr lang="en-US" b="1"/>
              <a:t>Embedded into existing dashboards</a:t>
            </a:r>
            <a:r>
              <a:rPr lang="en-US"/>
              <a:t> – AI insights appear within the platforms teams already use.</a:t>
            </a:r>
          </a:p>
          <a:p>
            <a:pPr marR="0" lvl="0" indent="-342900" algn="l" defTabSz="914400" rtl="0" eaLnBrk="0" fontAlgn="base" latinLnBrk="0" hangingPunct="0">
              <a:spcAft>
                <a:spcPct val="0"/>
              </a:spcAft>
              <a:buClr>
                <a:srgbClr val="5F2861"/>
              </a:buClr>
              <a:buSzPct val="120000"/>
              <a:buFontTx/>
              <a:buNone/>
              <a:tabLst>
                <a:tab pos="261938" algn="l"/>
              </a:tabLst>
              <a:defRPr/>
            </a:pPr>
            <a:br>
              <a:rPr lang="en-US"/>
            </a:br>
            <a:r>
              <a:rPr lang="en-US" b="1"/>
              <a:t>Enhancing workflow &amp; user experience</a:t>
            </a:r>
            <a:r>
              <a:rPr lang="en-US"/>
              <a:t> – AI reduces manual effort while keeping users in control.</a:t>
            </a:r>
          </a:p>
          <a:p>
            <a:pPr marR="0" lvl="0" indent="-342900" algn="l" defTabSz="914400" rtl="0" eaLnBrk="0" fontAlgn="base" latinLnBrk="0" hangingPunct="0">
              <a:spcAft>
                <a:spcPct val="0"/>
              </a:spcAft>
              <a:buClr>
                <a:srgbClr val="5F2861"/>
              </a:buClr>
              <a:buSzPct val="120000"/>
              <a:buFontTx/>
              <a:buNone/>
              <a:tabLst>
                <a:tab pos="261938" algn="l"/>
              </a:tabLst>
              <a:defRPr/>
            </a:pPr>
            <a:br>
              <a:rPr lang="en-US"/>
            </a:br>
            <a:r>
              <a:rPr lang="en-US" b="1"/>
              <a:t>Transparent &amp; explainable AI</a:t>
            </a:r>
            <a:r>
              <a:rPr lang="en-US"/>
              <a:t> – Ensuring AI outputs can be understood and trusted.</a:t>
            </a:r>
            <a:endParaRPr kumimoji="0" lang="en-US" b="0" i="0" u="none" strike="noStrike" kern="0" cap="none" spc="0" normalizeH="0" baseline="0" noProof="0">
              <a:ln>
                <a:noFill/>
              </a:ln>
              <a:solidFill>
                <a:prstClr val="black"/>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89735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40A65-53F3-6182-DA95-2D8F4715B3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751F79-E8E9-EB43-437F-060F40425E8C}"/>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rgbClr val="5F286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4" name="Slide Number Placeholder 3">
            <a:extLst>
              <a:ext uri="{FF2B5EF4-FFF2-40B4-BE49-F238E27FC236}">
                <a16:creationId xmlns:a16="http://schemas.microsoft.com/office/drawing/2014/main" id="{907F86CC-9BFF-4B4A-D09A-60E3E07214F1}"/>
              </a:ext>
              <a:ext uri="{C183D7F6-B498-43B3-948B-1728B52AA6E4}">
                <adec:decorative xmlns:adec="http://schemas.microsoft.com/office/drawing/2017/decorative" val="1"/>
              </a:ext>
            </a:extLst>
          </p:cNvPr>
          <p:cNvSpPr>
            <a:spLocks noGrp="1"/>
          </p:cNvSpPr>
          <p:nvPr>
            <p:ph type="sldNum" sz="quarter" idx="4294967295"/>
          </p:nvPr>
        </p:nvSpPr>
        <p:spPr>
          <a:xfrm>
            <a:off x="9652000" y="6248400"/>
            <a:ext cx="2540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a:ln>
                <a:noFill/>
              </a:ln>
              <a:effectLst/>
              <a:uLnTx/>
              <a:uFillTx/>
              <a:latin typeface="Arial" charset="0"/>
              <a:ea typeface="ＭＳ Ｐゴシック"/>
              <a:cs typeface="Arial"/>
            </a:endParaRPr>
          </a:p>
        </p:txBody>
      </p:sp>
      <p:sp>
        <p:nvSpPr>
          <p:cNvPr id="3" name="Title 2">
            <a:extLst>
              <a:ext uri="{FF2B5EF4-FFF2-40B4-BE49-F238E27FC236}">
                <a16:creationId xmlns:a16="http://schemas.microsoft.com/office/drawing/2014/main" id="{1A060055-0BCC-528A-F832-58BB106E6CA2}"/>
              </a:ext>
            </a:extLst>
          </p:cNvPr>
          <p:cNvSpPr txBox="1">
            <a:spLocks noGrp="1"/>
          </p:cNvSpPr>
          <p:nvPr>
            <p:ph type="title" idx="4294967295"/>
          </p:nvPr>
        </p:nvSpPr>
        <p:spPr>
          <a:xfrm>
            <a:off x="2712376" y="3013501"/>
            <a:ext cx="676724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1" fontAlgn="auto" hangingPunct="1">
              <a:lnSpc>
                <a:spcPct val="100000"/>
              </a:lnSpc>
              <a:spcBef>
                <a:spcPts val="0"/>
              </a:spcBef>
              <a:spcAft>
                <a:spcPts val="0"/>
              </a:spcAft>
              <a:defRPr/>
            </a:pPr>
            <a:r>
              <a:rPr lang="en-GB" sz="4800" kern="1200">
                <a:solidFill>
                  <a:prstClr val="white"/>
                </a:solidFill>
                <a:latin typeface="Arial"/>
                <a:ea typeface="ＭＳ Ｐゴシック"/>
                <a:cs typeface="+mn-cs"/>
              </a:rPr>
              <a:t>Bespoke </a:t>
            </a:r>
            <a:r>
              <a:rPr kumimoji="0" lang="en-GB" sz="4800" b="0" i="0" u="none" strike="noStrike" kern="1200" cap="none" spc="0" normalizeH="0" baseline="0" noProof="0">
                <a:ln>
                  <a:noFill/>
                </a:ln>
                <a:solidFill>
                  <a:prstClr val="white"/>
                </a:solidFill>
                <a:effectLst/>
                <a:uLnTx/>
                <a:uFillTx/>
                <a:latin typeface="Arial"/>
                <a:ea typeface="ＭＳ Ｐゴシック"/>
                <a:cs typeface="+mn-cs"/>
              </a:rPr>
              <a:t>AI</a:t>
            </a:r>
          </a:p>
        </p:txBody>
      </p:sp>
    </p:spTree>
    <p:extLst>
      <p:ext uri="{BB962C8B-B14F-4D97-AF65-F5344CB8AC3E}">
        <p14:creationId xmlns:p14="http://schemas.microsoft.com/office/powerpoint/2010/main" val="191017743"/>
      </p:ext>
    </p:extLst>
  </p:cSld>
  <p:clrMapOvr>
    <a:masterClrMapping/>
  </p:clrMapOvr>
  <mc:AlternateContent xmlns:mc="http://schemas.openxmlformats.org/markup-compatibility/2006" xmlns:p14="http://schemas.microsoft.com/office/powerpoint/2010/main">
    <mc:Choice Requires="p14">
      <p:transition spd="slow" p14:dur="2000" advTm="4216"/>
    </mc:Choice>
    <mc:Fallback xmlns="">
      <p:transition spd="slow" advTm="4216"/>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DCBD-85CB-058A-DC1B-774C84840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55757-644F-2512-4F7F-EB56E760EBDD}"/>
              </a:ext>
            </a:extLst>
          </p:cNvPr>
          <p:cNvSpPr>
            <a:spLocks noGrp="1"/>
          </p:cNvSpPr>
          <p:nvPr>
            <p:ph type="title"/>
          </p:nvPr>
        </p:nvSpPr>
        <p:spPr>
          <a:xfrm>
            <a:off x="758497" y="489113"/>
            <a:ext cx="8141663" cy="906463"/>
          </a:xfrm>
        </p:spPr>
        <p:txBody>
          <a:bodyPr/>
          <a:lstStyle/>
          <a:p>
            <a:r>
              <a:rPr lang="en-GB"/>
              <a:t>Machine Learning at CQC</a:t>
            </a:r>
          </a:p>
        </p:txBody>
      </p:sp>
      <p:pic>
        <p:nvPicPr>
          <p:cNvPr id="3" name="Content Placeholder 11">
            <a:extLst>
              <a:ext uri="{FF2B5EF4-FFF2-40B4-BE49-F238E27FC236}">
                <a16:creationId xmlns:a16="http://schemas.microsoft.com/office/drawing/2014/main" id="{72483387-A9D7-B40A-8731-AAC419BD256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205260" y="5495488"/>
            <a:ext cx="503282" cy="503282"/>
          </a:xfrm>
          <a:prstGeom prst="rect">
            <a:avLst/>
          </a:prstGeom>
        </p:spPr>
      </p:pic>
      <p:pic>
        <p:nvPicPr>
          <p:cNvPr id="4" name="Picture 3">
            <a:extLst>
              <a:ext uri="{FF2B5EF4-FFF2-40B4-BE49-F238E27FC236}">
                <a16:creationId xmlns:a16="http://schemas.microsoft.com/office/drawing/2014/main" id="{5DE50E22-E126-EA7B-2485-D10D7EAB0C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67960" y="5464635"/>
            <a:ext cx="568115" cy="530353"/>
          </a:xfrm>
          <a:prstGeom prst="rect">
            <a:avLst/>
          </a:prstGeom>
        </p:spPr>
      </p:pic>
      <p:pic>
        <p:nvPicPr>
          <p:cNvPr id="8" name="Picture 7">
            <a:extLst>
              <a:ext uri="{FF2B5EF4-FFF2-40B4-BE49-F238E27FC236}">
                <a16:creationId xmlns:a16="http://schemas.microsoft.com/office/drawing/2014/main" id="{BD973024-95A4-CE3F-42B0-D9862FDF6D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25058" y="5421300"/>
            <a:ext cx="617021" cy="617021"/>
          </a:xfrm>
          <a:prstGeom prst="rect">
            <a:avLst/>
          </a:prstGeom>
        </p:spPr>
      </p:pic>
      <p:pic>
        <p:nvPicPr>
          <p:cNvPr id="9" name="Picture 2">
            <a:extLst>
              <a:ext uri="{FF2B5EF4-FFF2-40B4-BE49-F238E27FC236}">
                <a16:creationId xmlns:a16="http://schemas.microsoft.com/office/drawing/2014/main" id="{0E29C5DE-7AFE-EBF2-F4FD-0736F56EF060}"/>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0916" y="5464634"/>
            <a:ext cx="519996" cy="5303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36CED6EE-39C3-BD89-A477-14EE5505635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9588561"/>
              </p:ext>
            </p:extLst>
          </p:nvPr>
        </p:nvGraphicFramePr>
        <p:xfrm>
          <a:off x="558413" y="5994988"/>
          <a:ext cx="10016519" cy="611817"/>
        </p:xfrm>
        <a:graphic>
          <a:graphicData uri="http://schemas.openxmlformats.org/drawingml/2006/table">
            <a:tbl>
              <a:tblPr firstRow="1" bandRow="1">
                <a:tableStyleId>{5C22544A-7EE6-4342-B048-85BDC9FD1C3A}</a:tableStyleId>
              </a:tblPr>
              <a:tblGrid>
                <a:gridCol w="2463533">
                  <a:extLst>
                    <a:ext uri="{9D8B030D-6E8A-4147-A177-3AD203B41FA5}">
                      <a16:colId xmlns:a16="http://schemas.microsoft.com/office/drawing/2014/main" val="1624650267"/>
                    </a:ext>
                  </a:extLst>
                </a:gridCol>
                <a:gridCol w="2517662">
                  <a:extLst>
                    <a:ext uri="{9D8B030D-6E8A-4147-A177-3AD203B41FA5}">
                      <a16:colId xmlns:a16="http://schemas.microsoft.com/office/drawing/2014/main" val="3524342343"/>
                    </a:ext>
                  </a:extLst>
                </a:gridCol>
                <a:gridCol w="2517662">
                  <a:extLst>
                    <a:ext uri="{9D8B030D-6E8A-4147-A177-3AD203B41FA5}">
                      <a16:colId xmlns:a16="http://schemas.microsoft.com/office/drawing/2014/main" val="89247529"/>
                    </a:ext>
                  </a:extLst>
                </a:gridCol>
                <a:gridCol w="2517662">
                  <a:extLst>
                    <a:ext uri="{9D8B030D-6E8A-4147-A177-3AD203B41FA5}">
                      <a16:colId xmlns:a16="http://schemas.microsoft.com/office/drawing/2014/main" val="2202276913"/>
                    </a:ext>
                  </a:extLst>
                </a:gridCol>
              </a:tblGrid>
              <a:tr h="192856">
                <a:tc>
                  <a:txBody>
                    <a:bodyPr/>
                    <a:lstStyle/>
                    <a:p>
                      <a:pPr algn="ctr"/>
                      <a:r>
                        <a:rPr lang="en-GB" sz="1200"/>
                        <a:t>DESCRIPTIVE</a:t>
                      </a:r>
                    </a:p>
                  </a:txBody>
                  <a:tcPr/>
                </a:tc>
                <a:tc>
                  <a:txBody>
                    <a:bodyPr/>
                    <a:lstStyle/>
                    <a:p>
                      <a:pPr algn="ctr"/>
                      <a:r>
                        <a:rPr lang="en-GB" sz="1200"/>
                        <a:t>DIAGNOSTIC</a:t>
                      </a:r>
                    </a:p>
                  </a:txBody>
                  <a:tcPr/>
                </a:tc>
                <a:tc>
                  <a:txBody>
                    <a:bodyPr/>
                    <a:lstStyle/>
                    <a:p>
                      <a:pPr algn="ctr"/>
                      <a:r>
                        <a:rPr lang="en-GB" sz="1200"/>
                        <a:t>PREDICTIVE</a:t>
                      </a:r>
                    </a:p>
                  </a:txBody>
                  <a:tcPr/>
                </a:tc>
                <a:tc>
                  <a:txBody>
                    <a:bodyPr/>
                    <a:lstStyle/>
                    <a:p>
                      <a:pPr algn="ctr"/>
                      <a:r>
                        <a:rPr lang="en-GB" sz="1200"/>
                        <a:t>PRESCRIPTIVE</a:t>
                      </a:r>
                    </a:p>
                  </a:txBody>
                  <a:tcPr/>
                </a:tc>
                <a:extLst>
                  <a:ext uri="{0D108BD9-81ED-4DB2-BD59-A6C34878D82A}">
                    <a16:rowId xmlns:a16="http://schemas.microsoft.com/office/drawing/2014/main" val="3174267354"/>
                  </a:ext>
                </a:extLst>
              </a:tr>
              <a:tr h="337497">
                <a:tc>
                  <a:txBody>
                    <a:bodyPr/>
                    <a:lstStyle/>
                    <a:p>
                      <a:pPr algn="ctr"/>
                      <a:r>
                        <a:rPr lang="en-GB" sz="1200"/>
                        <a:t>What’s happening?</a:t>
                      </a:r>
                    </a:p>
                  </a:txBody>
                  <a:tcPr/>
                </a:tc>
                <a:tc>
                  <a:txBody>
                    <a:bodyPr/>
                    <a:lstStyle/>
                    <a:p>
                      <a:pPr algn="ctr"/>
                      <a:r>
                        <a:rPr lang="en-GB" sz="1200"/>
                        <a:t>Why is it happening?</a:t>
                      </a:r>
                    </a:p>
                  </a:txBody>
                  <a:tcPr/>
                </a:tc>
                <a:tc>
                  <a:txBody>
                    <a:bodyPr/>
                    <a:lstStyle/>
                    <a:p>
                      <a:pPr algn="ctr"/>
                      <a:r>
                        <a:rPr lang="en-GB" sz="1200"/>
                        <a:t>What’s likely to happen?</a:t>
                      </a:r>
                    </a:p>
                  </a:txBody>
                  <a:tcPr/>
                </a:tc>
                <a:tc>
                  <a:txBody>
                    <a:bodyPr/>
                    <a:lstStyle/>
                    <a:p>
                      <a:pPr algn="ctr"/>
                      <a:r>
                        <a:rPr lang="en-GB" sz="1200" dirty="0"/>
                        <a:t>What do I need to do?</a:t>
                      </a:r>
                    </a:p>
                  </a:txBody>
                  <a:tcPr/>
                </a:tc>
                <a:extLst>
                  <a:ext uri="{0D108BD9-81ED-4DB2-BD59-A6C34878D82A}">
                    <a16:rowId xmlns:a16="http://schemas.microsoft.com/office/drawing/2014/main" val="2570626766"/>
                  </a:ext>
                </a:extLst>
              </a:tr>
            </a:tbl>
          </a:graphicData>
        </a:graphic>
      </p:graphicFrame>
      <p:pic>
        <p:nvPicPr>
          <p:cNvPr id="11" name="Picture 10">
            <a:extLst>
              <a:ext uri="{FF2B5EF4-FFF2-40B4-BE49-F238E27FC236}">
                <a16:creationId xmlns:a16="http://schemas.microsoft.com/office/drawing/2014/main" id="{DF409EFD-8709-141D-5FF4-C5587AAF85C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23024" y="2206790"/>
            <a:ext cx="3924945" cy="2171896"/>
          </a:xfrm>
          <a:prstGeom prst="rect">
            <a:avLst/>
          </a:prstGeom>
        </p:spPr>
      </p:pic>
      <p:sp>
        <p:nvSpPr>
          <p:cNvPr id="12" name="TextBox 11">
            <a:extLst>
              <a:ext uri="{FF2B5EF4-FFF2-40B4-BE49-F238E27FC236}">
                <a16:creationId xmlns:a16="http://schemas.microsoft.com/office/drawing/2014/main" id="{5FBCFE01-DC0D-E4B5-E57F-49D2314D745A}"/>
              </a:ext>
            </a:extLst>
          </p:cNvPr>
          <p:cNvSpPr txBox="1"/>
          <p:nvPr/>
        </p:nvSpPr>
        <p:spPr>
          <a:xfrm>
            <a:off x="640405" y="1567573"/>
            <a:ext cx="10431455" cy="452431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333333"/>
                </a:solidFill>
                <a:effectLst/>
                <a:uLnTx/>
                <a:uFillTx/>
                <a:latin typeface="Arial" panose="020B0604020202020204"/>
                <a:ea typeface="+mn-ea"/>
                <a:cs typeface="+mn-cs"/>
              </a:rPr>
              <a:t>Machine learning helps us analyse large volumes of data more quickly and consistently than manual review, supporting prioritisation and decision‑making.</a:t>
            </a:r>
            <a:endParaRPr kumimoji="0" lang="en-US" b="0"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accent1"/>
                </a:solidFill>
                <a:effectLst/>
                <a:uLnTx/>
                <a:uFillTx/>
                <a:latin typeface="Arial" panose="020B0604020202020204"/>
                <a:ea typeface="+mn-ea"/>
                <a:cs typeface="+mn-cs"/>
              </a:rPr>
              <a:t>Current Initiatives using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333333"/>
                </a:solidFill>
                <a:effectLst/>
                <a:uLnTx/>
                <a:uFillTx/>
                <a:latin typeface="Arial" panose="020B0604020202020204"/>
                <a:ea typeface="+mn-ea"/>
                <a:cs typeface="+mn-cs"/>
              </a:rPr>
              <a:t>Predictive &amp; Prescriptive methods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chemeClr val="accent1"/>
                </a:solidFill>
                <a:effectLst/>
                <a:uLnTx/>
                <a:uFillTx/>
                <a:latin typeface="Arial" panose="020B0604020202020204"/>
                <a:ea typeface="+mn-ea"/>
                <a:cs typeface="+mn-cs"/>
              </a:rPr>
              <a:t>Adult Social Care Risk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333333"/>
                </a:solidFill>
                <a:effectLst/>
                <a:uLnTx/>
                <a:uFillTx/>
                <a:latin typeface="Arial" panose="020B0604020202020204"/>
                <a:ea typeface="+mn-ea"/>
                <a:cs typeface="+mn-cs"/>
              </a:rPr>
              <a:t>Use of internal and external data sources to predict changes in the</a:t>
            </a:r>
            <a:br>
              <a:rPr lang="en-GB" b="0" i="0" u="none" strike="noStrike" kern="1200" cap="none" spc="0" normalizeH="0" baseline="0" noProof="0">
                <a:ln>
                  <a:noFill/>
                </a:ln>
                <a:effectLst/>
                <a:uLnTx/>
                <a:uFillTx/>
                <a:latin typeface="Arial" panose="020B0604020202020204"/>
              </a:rPr>
            </a:br>
            <a:r>
              <a:rPr kumimoji="0" lang="en-GB" b="0" i="0" u="none" strike="noStrike" kern="1200" cap="none" spc="0" normalizeH="0" baseline="0" noProof="0">
                <a:ln>
                  <a:noFill/>
                </a:ln>
                <a:solidFill>
                  <a:srgbClr val="333333"/>
                </a:solidFill>
                <a:effectLst/>
                <a:uLnTx/>
                <a:uFillTx/>
                <a:latin typeface="Arial" panose="020B0604020202020204"/>
                <a:ea typeface="+mn-ea"/>
                <a:cs typeface="+mn-cs"/>
              </a:rPr>
              <a:t>quality of care to inform prioritisation of inspections. </a:t>
            </a:r>
            <a:endParaRPr kumimoji="0" lang="en-GB" b="0"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333333"/>
                </a:solidFill>
                <a:effectLst/>
                <a:uLnTx/>
                <a:uFillTx/>
                <a:latin typeface="Arial" panose="020B0604020202020204"/>
                <a:ea typeface="+mn-ea"/>
                <a:cs typeface="+mn-cs"/>
              </a:rPr>
              <a:t>Descriptive &amp; Predictive methods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chemeClr val="accent1"/>
                </a:solidFill>
                <a:effectLst/>
                <a:uLnTx/>
                <a:uFillTx/>
                <a:latin typeface="Arial" panose="020B0604020202020204"/>
                <a:ea typeface="+mn-ea"/>
                <a:cs typeface="+mn-cs"/>
              </a:rPr>
              <a:t>Serious Injury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333333"/>
                </a:solidFill>
                <a:effectLst/>
                <a:uLnTx/>
                <a:uFillTx/>
                <a:latin typeface="Arial" panose="020B0604020202020204"/>
                <a:ea typeface="+mn-ea"/>
                <a:cs typeface="+mn-cs"/>
              </a:rPr>
              <a:t>Using AI on notifications data to group serious incidents into categories. </a:t>
            </a:r>
            <a:r>
              <a:rPr lang="en-GB">
                <a:solidFill>
                  <a:srgbClr val="333333"/>
                </a:solidFill>
                <a:latin typeface="Arial" panose="020B0604020202020204"/>
              </a:rPr>
              <a:t>e</a:t>
            </a:r>
            <a:r>
              <a:rPr kumimoji="0" lang="en-GB" b="0" i="0" u="none" strike="noStrike" kern="1200" cap="none" spc="0" normalizeH="0" baseline="0" noProof="0">
                <a:ln>
                  <a:noFill/>
                </a:ln>
                <a:solidFill>
                  <a:srgbClr val="333333"/>
                </a:solidFill>
                <a:effectLst/>
                <a:uLnTx/>
                <a:uFillTx/>
                <a:latin typeface="Arial" panose="020B0604020202020204"/>
                <a:ea typeface="+mn-ea"/>
                <a:cs typeface="+mn-cs"/>
              </a:rPr>
              <a:t>.g. burns &amp; scalds, choking, Falls, Pressure Ulcers.</a:t>
            </a:r>
            <a:endParaRPr kumimoji="0" lang="en-GB" b="0"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333333"/>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30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D245-2515-E3E9-B98A-8AC159CFE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F4B61-CAA6-3477-8009-60B86CB238D2}"/>
              </a:ext>
            </a:extLst>
          </p:cNvPr>
          <p:cNvSpPr>
            <a:spLocks noGrp="1"/>
          </p:cNvSpPr>
          <p:nvPr>
            <p:ph type="title"/>
          </p:nvPr>
        </p:nvSpPr>
        <p:spPr>
          <a:xfrm>
            <a:off x="758497" y="489113"/>
            <a:ext cx="8141663" cy="906463"/>
          </a:xfrm>
        </p:spPr>
        <p:txBody>
          <a:bodyPr/>
          <a:lstStyle/>
          <a:p>
            <a:r>
              <a:rPr lang="fr-FR"/>
              <a:t>AI Assistants at CQC: Alex Chatbot</a:t>
            </a:r>
            <a:endParaRPr lang="en-GB"/>
          </a:p>
        </p:txBody>
      </p:sp>
      <p:sp>
        <p:nvSpPr>
          <p:cNvPr id="15" name="TextBox 14">
            <a:extLst>
              <a:ext uri="{FF2B5EF4-FFF2-40B4-BE49-F238E27FC236}">
                <a16:creationId xmlns:a16="http://schemas.microsoft.com/office/drawing/2014/main" id="{28FC56D9-D155-E225-A2D7-BB0E74E7E700}"/>
              </a:ext>
            </a:extLst>
          </p:cNvPr>
          <p:cNvSpPr txBox="1"/>
          <p:nvPr/>
        </p:nvSpPr>
        <p:spPr>
          <a:xfrm>
            <a:off x="590986" y="1552941"/>
            <a:ext cx="11023259" cy="5304016"/>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are exploring how AI and large language models can help colleagues more quickly find and use regulatory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Arial" panose="020B0604020202020204"/>
                <a:ea typeface="+mn-ea"/>
                <a:cs typeface="+mn-cs"/>
              </a:rPr>
              <a:t>Alex Chatbot Pilot </a:t>
            </a:r>
            <a:endParaRPr kumimoji="0" lang="en-US" b="0" i="0" u="none" strike="noStrike" kern="1200" cap="none" spc="0" normalizeH="0" baseline="0" noProof="0">
              <a:ln>
                <a:noFill/>
              </a:ln>
              <a:solidFill>
                <a:schemeClr val="accent1"/>
              </a:solidFill>
              <a:effectLst/>
              <a:uLnTx/>
              <a:uFillTx/>
              <a:latin typeface="Arial" panose="020B0604020202020204"/>
              <a:ea typeface="+mn-ea"/>
              <a:cs typeface="+mn-cs"/>
            </a:endParaRPr>
          </a:p>
          <a:p>
            <a:pPr marL="0" marR="0" lvl="0" indent="0" algn="l" defTabSz="914400" rtl="0" eaLnBrk="1" fontAlgn="base" latinLnBrk="0" hangingPunct="1">
              <a:lnSpc>
                <a:spcPts val="2025"/>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a:ea typeface="+mn-ea"/>
                <a:cs typeface="+mn-cs"/>
              </a:rPr>
              <a:t>A retrieval-based AI assistant designed to support inspectors in accessing operational guidance</a:t>
            </a:r>
          </a:p>
          <a:p>
            <a:pPr marL="0" marR="0" lvl="0" indent="0" algn="l" defTabSz="914400" rtl="0" eaLnBrk="1" fontAlgn="base" latinLnBrk="0" hangingPunct="1">
              <a:lnSpc>
                <a:spcPts val="2025"/>
              </a:lnSpc>
              <a:spcBef>
                <a:spcPts val="0"/>
              </a:spcBef>
              <a:spcAft>
                <a:spcPts val="0"/>
              </a:spcAft>
              <a:buClrTx/>
              <a:buSzTx/>
              <a:buFontTx/>
              <a:buNone/>
              <a:tabLst/>
              <a:defRPr/>
            </a:pPr>
            <a:endParaRPr kumimoji="0" lang="en-US"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ts val="2025"/>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Arial" panose="020B0604020202020204"/>
                <a:ea typeface="+mn-ea"/>
                <a:cs typeface="+mn-cs"/>
              </a:rPr>
              <a:t>Challenge</a:t>
            </a:r>
            <a:endParaRPr kumimoji="0" lang="en-US" b="0" i="0" u="none" strike="noStrike" kern="1200" cap="none" spc="0" normalizeH="0" baseline="0" noProof="0">
              <a:ln>
                <a:noFill/>
              </a:ln>
              <a:solidFill>
                <a:schemeClr val="accent1"/>
              </a:solidFill>
              <a:effectLst/>
              <a:uLnTx/>
              <a:uFillTx/>
              <a:latin typeface="Arial" panose="020B0604020202020204"/>
              <a:ea typeface="+mn-ea"/>
              <a:cs typeface="Arial"/>
            </a:endParaRP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lang="en-US">
                <a:solidFill>
                  <a:srgbClr val="000000"/>
                </a:solidFill>
                <a:latin typeface="Arial" panose="020B0604020202020204"/>
                <a:cs typeface="Arial"/>
              </a:rPr>
              <a:t>~</a:t>
            </a:r>
            <a:r>
              <a:rPr kumimoji="0" lang="en-US" b="0" i="0" u="none" strike="noStrike" kern="1200" cap="none" spc="0" normalizeH="0" baseline="0" noProof="0">
                <a:ln>
                  <a:noFill/>
                </a:ln>
                <a:solidFill>
                  <a:srgbClr val="000000"/>
                </a:solidFill>
                <a:effectLst/>
                <a:uLnTx/>
                <a:uFillTx/>
                <a:latin typeface="Arial" panose="020B0604020202020204"/>
                <a:ea typeface="+mn-ea"/>
                <a:cs typeface="Arial"/>
              </a:rPr>
              <a:t>2,000 documents across our knowledge bank</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Arial" panose="020B0604020202020204"/>
                <a:ea typeface="+mn-ea"/>
                <a:cs typeface="Arial"/>
              </a:rPr>
              <a:t>Guidance is detailed and frequently updated</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lang="en-US">
                <a:solidFill>
                  <a:srgbClr val="000000"/>
                </a:solidFill>
                <a:latin typeface="Arial" panose="020B0604020202020204"/>
                <a:cs typeface="Arial"/>
              </a:rPr>
              <a:t>Keyword</a:t>
            </a:r>
            <a:r>
              <a:rPr kumimoji="0" lang="en-US" b="0" i="0" u="none" strike="noStrike" kern="1200" cap="none" spc="0" normalizeH="0" baseline="0" noProof="0">
                <a:ln>
                  <a:noFill/>
                </a:ln>
                <a:solidFill>
                  <a:srgbClr val="000000"/>
                </a:solidFill>
                <a:effectLst/>
                <a:uLnTx/>
                <a:uFillTx/>
                <a:latin typeface="Arial" panose="020B0604020202020204"/>
                <a:ea typeface="+mn-ea"/>
                <a:cs typeface="Arial"/>
              </a:rPr>
              <a:t> search can be slow and inconsistent</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ts val="2025"/>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Arial" panose="020B0604020202020204"/>
                <a:ea typeface="+mn-ea"/>
                <a:cs typeface="+mn-cs"/>
              </a:rPr>
              <a:t>What we are testing</a:t>
            </a:r>
            <a:endParaRPr kumimoji="0" lang="en-US" b="0" i="0" u="none" strike="noStrike" kern="1200" cap="none" spc="0" normalizeH="0" baseline="0" noProof="0">
              <a:ln>
                <a:noFill/>
              </a:ln>
              <a:solidFill>
                <a:schemeClr val="accent1"/>
              </a:solidFill>
              <a:effectLst/>
              <a:uLnTx/>
              <a:uFillTx/>
              <a:latin typeface="Arial" panose="020B0604020202020204"/>
              <a:ea typeface="+mn-ea"/>
              <a:cs typeface="Arial" panose="020B0604020202020204"/>
            </a:endParaRP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Arial" panose="020B0604020202020204"/>
                <a:ea typeface="+mn-ea"/>
                <a:cs typeface="+mn-cs"/>
              </a:rPr>
              <a:t>Using AI to understand questions in natural language</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Arial" panose="020B0604020202020204"/>
                <a:ea typeface="+mn-ea"/>
                <a:cs typeface="+mn-cs"/>
              </a:rPr>
              <a:t>Retrieving relevant guidance and highlighting key points</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Arial" panose="020B0604020202020204"/>
                <a:ea typeface="+mn-ea"/>
                <a:cs typeface="+mn-cs"/>
              </a:rPr>
              <a:t>Making it easier to navigate and use detailed guidance</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endParaRPr lang="en-US" b="1">
              <a:solidFill>
                <a:srgbClr val="000000"/>
              </a:solidFill>
              <a:latin typeface="Arial" panose="020B0604020202020204"/>
            </a:endParaRPr>
          </a:p>
          <a:p>
            <a:pPr marL="0" marR="0" lvl="0" indent="0" algn="l" defTabSz="914400" rtl="0" eaLnBrk="1" fontAlgn="base" latinLnBrk="0" hangingPunct="1">
              <a:lnSpc>
                <a:spcPts val="2025"/>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Arial" panose="020B0604020202020204"/>
                <a:ea typeface="+mn-ea"/>
                <a:cs typeface="+mn-cs"/>
              </a:rPr>
              <a:t>Why this matters for regulation</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Arial" panose="020B0604020202020204"/>
                <a:ea typeface="+mn-ea"/>
                <a:cs typeface="+mn-cs"/>
              </a:rPr>
              <a:t>Faster access to relevant information</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Arial" panose="020B0604020202020204"/>
                <a:ea typeface="+mn-ea"/>
                <a:cs typeface="+mn-cs"/>
              </a:rPr>
              <a:t>Supporting inspectors to work with complex guidance more efficiently</a:t>
            </a:r>
          </a:p>
          <a:p>
            <a:pPr marL="285750" marR="0" lvl="0" indent="-285750" algn="l" defTabSz="914400" rtl="0" eaLnBrk="1" fontAlgn="base" latinLnBrk="0" hangingPunct="1">
              <a:lnSpc>
                <a:spcPts val="2025"/>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Arial" panose="020B0604020202020204"/>
                <a:ea typeface="+mn-ea"/>
                <a:cs typeface="+mn-cs"/>
              </a:rPr>
              <a:t>Making better use of guidance across large volumes of material</a:t>
            </a:r>
            <a:endParaRPr kumimoji="0" lang="en-GB" i="0" u="none" strike="noStrike" kern="1200" cap="none" spc="0" normalizeH="0" baseline="0" noProof="0">
              <a:ln>
                <a:noFill/>
              </a:ln>
              <a:solidFill>
                <a:srgbClr val="000000"/>
              </a:solidFill>
              <a:effectLst/>
              <a:uLnTx/>
              <a:uFillTx/>
              <a:latin typeface="Arial" panose="020B0604020202020204"/>
              <a:ea typeface="+mn-ea"/>
              <a:cs typeface="Arial"/>
            </a:endParaRPr>
          </a:p>
        </p:txBody>
      </p:sp>
      <p:pic>
        <p:nvPicPr>
          <p:cNvPr id="4" name="Picture 3">
            <a:extLst>
              <a:ext uri="{FF2B5EF4-FFF2-40B4-BE49-F238E27FC236}">
                <a16:creationId xmlns:a16="http://schemas.microsoft.com/office/drawing/2014/main" id="{A0E312C5-1514-E5EA-9C7F-1CC8D30D7024}"/>
              </a:ext>
            </a:extLst>
          </p:cNvPr>
          <p:cNvPicPr>
            <a:picLocks noChangeAspect="1"/>
          </p:cNvPicPr>
          <p:nvPr/>
        </p:nvPicPr>
        <p:blipFill>
          <a:blip r:embed="rId4"/>
          <a:stretch>
            <a:fillRect/>
          </a:stretch>
        </p:blipFill>
        <p:spPr>
          <a:xfrm>
            <a:off x="7447357" y="3022979"/>
            <a:ext cx="4166888" cy="2989174"/>
          </a:xfrm>
          <a:prstGeom prst="rect">
            <a:avLst/>
          </a:prstGeom>
        </p:spPr>
      </p:pic>
    </p:spTree>
    <p:extLst>
      <p:ext uri="{BB962C8B-B14F-4D97-AF65-F5344CB8AC3E}">
        <p14:creationId xmlns:p14="http://schemas.microsoft.com/office/powerpoint/2010/main" val="84904484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FDB0-ABB0-5B34-1450-90E290B8E2D2}"/>
              </a:ext>
            </a:extLst>
          </p:cNvPr>
          <p:cNvSpPr>
            <a:spLocks noGrp="1"/>
          </p:cNvSpPr>
          <p:nvPr>
            <p:ph type="title"/>
          </p:nvPr>
        </p:nvSpPr>
        <p:spPr/>
        <p:txBody>
          <a:bodyPr/>
          <a:lstStyle/>
          <a:p>
            <a:r>
              <a:rPr lang="en-US">
                <a:ea typeface="MS PGothic"/>
                <a:cs typeface="Arial"/>
              </a:rPr>
              <a:t>Using AI to Turn Regulatory Signals into Actionable Insight</a:t>
            </a:r>
            <a:endParaRPr lang="en-US">
              <a:ea typeface="MS PGothic"/>
            </a:endParaRPr>
          </a:p>
        </p:txBody>
      </p:sp>
      <p:sp>
        <p:nvSpPr>
          <p:cNvPr id="4" name="Slide Number Placeholder 3">
            <a:extLst>
              <a:ext uri="{FF2B5EF4-FFF2-40B4-BE49-F238E27FC236}">
                <a16:creationId xmlns:a16="http://schemas.microsoft.com/office/drawing/2014/main" id="{1A0FA73F-D6B2-1AF8-2223-BEB2802BE515}"/>
              </a:ext>
            </a:extLst>
          </p:cNvPr>
          <p:cNvSpPr>
            <a:spLocks noGrp="1"/>
          </p:cNvSpPr>
          <p:nvPr>
            <p:ph type="sldNum" sz="quarter" idx="10"/>
          </p:nvPr>
        </p:nvSpPr>
        <p:spPr/>
        <p:txBody>
          <a:bodyPr/>
          <a:lstStyle/>
          <a:p>
            <a:pPr>
              <a:defRPr/>
            </a:pPr>
            <a:fld id="{FCFCEEC5-67CA-4272-919E-2E502A95A6FE}" type="slidenum">
              <a:rPr lang="en-US"/>
              <a:pPr>
                <a:defRPr/>
              </a:pPr>
              <a:t>8</a:t>
            </a:fld>
            <a:endParaRPr lang="en-US" sz="1400">
              <a:solidFill>
                <a:srgbClr val="6D2E69"/>
              </a:solidFill>
            </a:endParaRPr>
          </a:p>
        </p:txBody>
      </p:sp>
      <p:sp>
        <p:nvSpPr>
          <p:cNvPr id="7" name="TextBox 6">
            <a:extLst>
              <a:ext uri="{FF2B5EF4-FFF2-40B4-BE49-F238E27FC236}">
                <a16:creationId xmlns:a16="http://schemas.microsoft.com/office/drawing/2014/main" id="{6E718D09-5BF7-CD44-BE72-A5A4E8F8DB41}"/>
              </a:ext>
            </a:extLst>
          </p:cNvPr>
          <p:cNvSpPr txBox="1"/>
          <p:nvPr/>
        </p:nvSpPr>
        <p:spPr>
          <a:xfrm>
            <a:off x="556683" y="1890738"/>
            <a:ext cx="1111492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n-US">
                <a:ea typeface="Segoe UI"/>
                <a:cs typeface="Segoe UI"/>
              </a:rPr>
              <a:t>We hold large volumes of unstructured information about care, including feedback, incident reports and inspection evidence. We are starting to explore how AI can help us use this data more effectively, with early discovery and prototyping underway.</a:t>
            </a:r>
          </a:p>
          <a:p>
            <a:pPr>
              <a:lnSpc>
                <a:spcPts val="1800"/>
              </a:lnSpc>
            </a:pPr>
            <a:br>
              <a:rPr lang="en-US">
                <a:ea typeface="Segoe UI"/>
                <a:cs typeface="Segoe UI"/>
              </a:rPr>
            </a:br>
            <a:br>
              <a:rPr lang="en-US">
                <a:ea typeface="Segoe UI"/>
                <a:cs typeface="Segoe UI"/>
              </a:rPr>
            </a:br>
            <a:r>
              <a:rPr lang="en-US" sz="2000" b="1">
                <a:solidFill>
                  <a:schemeClr val="accent1"/>
                </a:solidFill>
                <a:ea typeface="Segoe UI"/>
                <a:cs typeface="Segoe UI"/>
              </a:rPr>
              <a:t>Areas we are exploring</a:t>
            </a:r>
          </a:p>
          <a:p>
            <a:pPr marL="285750" indent="-285750">
              <a:lnSpc>
                <a:spcPts val="1800"/>
              </a:lnSpc>
              <a:buFont typeface="Arial" panose="020B0604020202020204" pitchFamily="34" charset="0"/>
              <a:buChar char="•"/>
            </a:pPr>
            <a:r>
              <a:rPr lang="en-US">
                <a:ea typeface="Segoe UI"/>
                <a:cs typeface="Segoe UI"/>
              </a:rPr>
              <a:t>Service user feedback → identify themes in experiences of care</a:t>
            </a:r>
          </a:p>
          <a:p>
            <a:pPr marL="285750" indent="-285750">
              <a:lnSpc>
                <a:spcPts val="1800"/>
              </a:lnSpc>
              <a:buFont typeface="Arial" panose="020B0604020202020204" pitchFamily="34" charset="0"/>
              <a:buChar char="•"/>
            </a:pPr>
            <a:r>
              <a:rPr lang="en-US">
                <a:ea typeface="Segoe UI"/>
                <a:cs typeface="Segoe UI"/>
              </a:rPr>
              <a:t>Notifiable incidents → detect emerging safety signals earlier</a:t>
            </a:r>
          </a:p>
          <a:p>
            <a:pPr marL="285750" indent="-285750">
              <a:lnSpc>
                <a:spcPts val="1800"/>
              </a:lnSpc>
              <a:buFont typeface="Arial" panose="020B0604020202020204" pitchFamily="34" charset="0"/>
              <a:buChar char="•"/>
            </a:pPr>
            <a:r>
              <a:rPr lang="en-US">
                <a:ea typeface="Segoe UI"/>
                <a:cs typeface="Segoe UI"/>
              </a:rPr>
              <a:t>Inspection evidence → summarise large volumes of material</a:t>
            </a:r>
          </a:p>
          <a:p>
            <a:pPr marL="285750" indent="-285750">
              <a:lnSpc>
                <a:spcPts val="1800"/>
              </a:lnSpc>
              <a:buFont typeface="Arial" panose="020B0604020202020204" pitchFamily="34" charset="0"/>
              <a:buChar char="•"/>
            </a:pPr>
            <a:r>
              <a:rPr lang="en-US">
                <a:ea typeface="Segoe UI"/>
                <a:cs typeface="Segoe UI"/>
              </a:rPr>
              <a:t>Published reports → identify patterns of good practice and innovation</a:t>
            </a:r>
          </a:p>
          <a:p>
            <a:pPr marL="285750" indent="-285750">
              <a:lnSpc>
                <a:spcPts val="1800"/>
              </a:lnSpc>
              <a:buFont typeface="Arial" panose="020B0604020202020204" pitchFamily="34" charset="0"/>
              <a:buChar char="•"/>
            </a:pPr>
            <a:endParaRPr lang="en-US">
              <a:ea typeface="Segoe UI"/>
              <a:cs typeface="Segoe UI"/>
            </a:endParaRPr>
          </a:p>
          <a:p>
            <a:pPr marL="285750" indent="-285750">
              <a:lnSpc>
                <a:spcPts val="1800"/>
              </a:lnSpc>
              <a:buFont typeface="Arial" panose="020B0604020202020204" pitchFamily="34" charset="0"/>
              <a:buChar char="•"/>
            </a:pPr>
            <a:endParaRPr lang="en-US">
              <a:solidFill>
                <a:schemeClr val="accent1"/>
              </a:solidFill>
              <a:ea typeface="Segoe UI"/>
              <a:cs typeface="Segoe UI"/>
            </a:endParaRPr>
          </a:p>
          <a:p>
            <a:r>
              <a:rPr lang="en-US" sz="2000" b="1">
                <a:solidFill>
                  <a:schemeClr val="accent1"/>
                </a:solidFill>
              </a:rPr>
              <a:t>Our approach</a:t>
            </a:r>
          </a:p>
          <a:p>
            <a:pPr marL="285750" indent="-285750">
              <a:lnSpc>
                <a:spcPts val="1800"/>
              </a:lnSpc>
              <a:buFont typeface="Arial" panose="020B0604020202020204" pitchFamily="34" charset="0"/>
              <a:buChar char="•"/>
            </a:pPr>
            <a:r>
              <a:rPr lang="en-US"/>
              <a:t>Early discovery and prototyping to test value and feasibility</a:t>
            </a:r>
          </a:p>
          <a:p>
            <a:pPr marL="285750" indent="-285750">
              <a:lnSpc>
                <a:spcPts val="1800"/>
              </a:lnSpc>
              <a:buFont typeface="Arial" panose="020B0604020202020204" pitchFamily="34" charset="0"/>
              <a:buChar char="•"/>
            </a:pPr>
            <a:r>
              <a:rPr lang="en-US"/>
              <a:t>Human oversight remains central to regulatory decision-making</a:t>
            </a:r>
          </a:p>
          <a:p>
            <a:pPr marL="285750" indent="-285750">
              <a:lnSpc>
                <a:spcPts val="1800"/>
              </a:lnSpc>
              <a:buFont typeface="Arial" panose="020B0604020202020204" pitchFamily="34" charset="0"/>
              <a:buChar char="•"/>
            </a:pPr>
            <a:r>
              <a:rPr lang="en-US"/>
              <a:t>Strong focus on data protection, governance and safe use</a:t>
            </a:r>
          </a:p>
          <a:p>
            <a:pPr marL="285750" indent="-285750">
              <a:lnSpc>
                <a:spcPts val="1800"/>
              </a:lnSpc>
              <a:buFont typeface="Arial" panose="020B0604020202020204" pitchFamily="34" charset="0"/>
              <a:buChar char="•"/>
            </a:pPr>
            <a:r>
              <a:rPr lang="en-US"/>
              <a:t>Designed to support inspectors, not replace judgement</a:t>
            </a:r>
            <a:endParaRPr lang="en-GB"/>
          </a:p>
          <a:p>
            <a:pPr marL="285750" indent="-285750">
              <a:lnSpc>
                <a:spcPts val="1800"/>
              </a:lnSpc>
              <a:buFont typeface="Arial" panose="020B0604020202020204" pitchFamily="34" charset="0"/>
              <a:buChar char="•"/>
            </a:pPr>
            <a:endParaRPr lang="en-US">
              <a:ea typeface="Segoe UI"/>
              <a:cs typeface="Segoe UI"/>
            </a:endParaRPr>
          </a:p>
          <a:p>
            <a:pPr marL="285750" indent="-285750">
              <a:lnSpc>
                <a:spcPts val="1800"/>
              </a:lnSpc>
              <a:buFont typeface="Arial" panose="020B0604020202020204" pitchFamily="34" charset="0"/>
              <a:buChar char="•"/>
            </a:pPr>
            <a:endParaRPr lang="en-GB"/>
          </a:p>
        </p:txBody>
      </p:sp>
    </p:spTree>
    <p:extLst>
      <p:ext uri="{BB962C8B-B14F-4D97-AF65-F5344CB8AC3E}">
        <p14:creationId xmlns:p14="http://schemas.microsoft.com/office/powerpoint/2010/main" val="231244179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EC32-5E08-7EEE-B2D8-658794A4F2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75D05B-F0F1-4FDE-AE8B-FDC664C65068}"/>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rgbClr val="5F286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4" name="Slide Number Placeholder 3">
            <a:extLst>
              <a:ext uri="{FF2B5EF4-FFF2-40B4-BE49-F238E27FC236}">
                <a16:creationId xmlns:a16="http://schemas.microsoft.com/office/drawing/2014/main" id="{1AB16A83-F4A7-5D9A-5B07-7FA29EFF05F1}"/>
              </a:ext>
              <a:ext uri="{C183D7F6-B498-43B3-948B-1728B52AA6E4}">
                <adec:decorative xmlns:adec="http://schemas.microsoft.com/office/drawing/2017/decorative" val="1"/>
              </a:ext>
            </a:extLst>
          </p:cNvPr>
          <p:cNvSpPr>
            <a:spLocks noGrp="1"/>
          </p:cNvSpPr>
          <p:nvPr>
            <p:ph type="sldNum" sz="quarter" idx="4294967295"/>
          </p:nvPr>
        </p:nvSpPr>
        <p:spPr>
          <a:xfrm>
            <a:off x="9652000" y="6248400"/>
            <a:ext cx="2540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CEEC5-67CA-4272-919E-2E502A95A6FE}" type="slidenum">
              <a:rPr kumimoji="0" lang="en-US" sz="900" b="0" i="0" u="none" strike="noStrike" kern="1200" cap="none" spc="0" normalizeH="0" baseline="0" noProof="0" dirty="0" smtClean="0">
                <a:ln>
                  <a:noFill/>
                </a:ln>
                <a:solidFill>
                  <a:srgbClr val="5F2861"/>
                </a:solidFill>
                <a:effectLst/>
                <a:uLnTx/>
                <a:uFillTx/>
                <a:latin typeface="Arial"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6D2E69"/>
              </a:solidFill>
              <a:effectLst/>
              <a:uLnTx/>
              <a:uFillTx/>
              <a:latin typeface="Arial" charset="0"/>
              <a:ea typeface="ＭＳ Ｐゴシック"/>
              <a:cs typeface="+mn-cs"/>
            </a:endParaRPr>
          </a:p>
        </p:txBody>
      </p:sp>
      <p:sp>
        <p:nvSpPr>
          <p:cNvPr id="3" name="Title 2">
            <a:extLst>
              <a:ext uri="{FF2B5EF4-FFF2-40B4-BE49-F238E27FC236}">
                <a16:creationId xmlns:a16="http://schemas.microsoft.com/office/drawing/2014/main" id="{E7B8218E-890F-52DB-DA28-22E5CB89BA5F}"/>
              </a:ext>
            </a:extLst>
          </p:cNvPr>
          <p:cNvSpPr txBox="1">
            <a:spLocks noGrp="1"/>
          </p:cNvSpPr>
          <p:nvPr>
            <p:ph type="title" idx="4294967295"/>
          </p:nvPr>
        </p:nvSpPr>
        <p:spPr>
          <a:xfrm>
            <a:off x="2712376" y="3013501"/>
            <a:ext cx="676724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1" fontAlgn="auto" hangingPunct="1">
              <a:lnSpc>
                <a:spcPct val="100000"/>
              </a:lnSpc>
              <a:spcBef>
                <a:spcPts val="0"/>
              </a:spcBef>
              <a:spcAft>
                <a:spcPts val="0"/>
              </a:spcAft>
              <a:defRPr/>
            </a:pPr>
            <a:r>
              <a:rPr lang="en-GB" sz="4800" kern="1200">
                <a:solidFill>
                  <a:prstClr val="white"/>
                </a:solidFill>
                <a:latin typeface="Arial"/>
                <a:ea typeface="ＭＳ Ｐゴシック"/>
                <a:cs typeface="+mn-cs"/>
              </a:rPr>
              <a:t>AI-Enabled Software</a:t>
            </a:r>
            <a:endParaRPr lang="en-GB" sz="4800" b="0" i="0" u="none" strike="noStrike" kern="1200" cap="none" spc="0" normalizeH="0" baseline="0" noProof="0">
              <a:ln>
                <a:noFill/>
              </a:ln>
              <a:solidFill>
                <a:prstClr val="white"/>
              </a:solidFill>
              <a:effectLst/>
              <a:uLnTx/>
              <a:uFillTx/>
              <a:latin typeface="Arial"/>
              <a:ea typeface="ＭＳ Ｐゴシック"/>
              <a:cs typeface="Arial"/>
            </a:endParaRPr>
          </a:p>
        </p:txBody>
      </p:sp>
    </p:spTree>
    <p:extLst>
      <p:ext uri="{BB962C8B-B14F-4D97-AF65-F5344CB8AC3E}">
        <p14:creationId xmlns:p14="http://schemas.microsoft.com/office/powerpoint/2010/main" val="1196024511"/>
      </p:ext>
    </p:extLst>
  </p:cSld>
  <p:clrMapOvr>
    <a:masterClrMapping/>
  </p:clrMapOvr>
  <mc:AlternateContent xmlns:mc="http://schemas.openxmlformats.org/markup-compatibility/2006" xmlns:p14="http://schemas.microsoft.com/office/powerpoint/2010/main">
    <mc:Choice Requires="p14">
      <p:transition spd="slow" p14:dur="2000" advTm="4216"/>
    </mc:Choice>
    <mc:Fallback xmlns="">
      <p:transition spd="slow" advTm="421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1|25.7"/>
</p:tagLst>
</file>

<file path=ppt/tags/tag2.xml><?xml version="1.0" encoding="utf-8"?>
<p:tagLst xmlns:a="http://schemas.openxmlformats.org/drawingml/2006/main" xmlns:r="http://schemas.openxmlformats.org/officeDocument/2006/relationships" xmlns:p="http://schemas.openxmlformats.org/presentationml/2006/main">
  <p:tag name="TIMING" val="|16.1|25.7"/>
</p:tagLst>
</file>

<file path=ppt/tags/tag3.xml><?xml version="1.0" encoding="utf-8"?>
<p:tagLst xmlns:a="http://schemas.openxmlformats.org/drawingml/2006/main" xmlns:r="http://schemas.openxmlformats.org/officeDocument/2006/relationships" xmlns:p="http://schemas.openxmlformats.org/presentationml/2006/main">
  <p:tag name="TIMING" val="|16.1|25.7"/>
</p:tagLst>
</file>

<file path=ppt/theme/theme1.xml><?xml version="1.0" encoding="utf-8"?>
<a:theme xmlns:a="http://schemas.openxmlformats.org/drawingml/2006/main" name="4_20205_CQC_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0"/>
          </a:schemeClr>
        </a:solidFill>
        <a:ln w="31750" cap="flat" cmpd="sng" algn="ctr">
          <a:solidFill>
            <a:srgbClr val="9966FF"/>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8ce0bbc-4a38-43da-b050-1aeb73913185" xsi:nil="true"/>
    <lcf76f155ced4ddcb4097134ff3c332f xmlns="045544ff-d67a-4e44-85d2-a7fb0d5523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B12851B49A564BAA390416D9C019C3" ma:contentTypeVersion="14" ma:contentTypeDescription="Create a new document." ma:contentTypeScope="" ma:versionID="b9e6b9c84f0a410e55aad702df11ff3b">
  <xsd:schema xmlns:xsd="http://www.w3.org/2001/XMLSchema" xmlns:xs="http://www.w3.org/2001/XMLSchema" xmlns:p="http://schemas.microsoft.com/office/2006/metadata/properties" xmlns:ns2="045544ff-d67a-4e44-85d2-a7fb0d55234b" xmlns:ns3="a8ce0bbc-4a38-43da-b050-1aeb73913185" targetNamespace="http://schemas.microsoft.com/office/2006/metadata/properties" ma:root="true" ma:fieldsID="f593166d2a37c5e0d35e2fab88b829e4" ns2:_="" ns3:_="">
    <xsd:import namespace="045544ff-d67a-4e44-85d2-a7fb0d55234b"/>
    <xsd:import namespace="a8ce0bbc-4a38-43da-b050-1aeb739131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544ff-d67a-4e44-85d2-a7fb0d552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ce0bbc-4a38-43da-b050-1aeb739131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f4dab50-ca32-4834-bead-9cdd6f6ce5dc}" ma:internalName="TaxCatchAll" ma:showField="CatchAllData" ma:web="a8ce0bbc-4a38-43da-b050-1aeb739131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A83DA6-A73E-4C5C-ADE5-D39F574F8B49}">
  <ds:schemaRefs>
    <ds:schemaRef ds:uri="http://schemas.microsoft.com/sharepoint/v3/contenttype/forms"/>
  </ds:schemaRefs>
</ds:datastoreItem>
</file>

<file path=customXml/itemProps2.xml><?xml version="1.0" encoding="utf-8"?>
<ds:datastoreItem xmlns:ds="http://schemas.openxmlformats.org/officeDocument/2006/customXml" ds:itemID="{FC76B2C6-7EF5-424D-AAF1-3780F6E05BBA}">
  <ds:schemaRefs>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a8ce0bbc-4a38-43da-b050-1aeb73913185"/>
    <ds:schemaRef ds:uri="http://schemas.openxmlformats.org/package/2006/metadata/core-properties"/>
    <ds:schemaRef ds:uri="045544ff-d67a-4e44-85d2-a7fb0d55234b"/>
    <ds:schemaRef ds:uri="http://www.w3.org/XML/1998/namespace"/>
  </ds:schemaRefs>
</ds:datastoreItem>
</file>

<file path=customXml/itemProps3.xml><?xml version="1.0" encoding="utf-8"?>
<ds:datastoreItem xmlns:ds="http://schemas.openxmlformats.org/officeDocument/2006/customXml" ds:itemID="{63921962-9CDE-4E96-BF5B-C14344E7CE5D}">
  <ds:schemaRefs>
    <ds:schemaRef ds:uri="045544ff-d67a-4e44-85d2-a7fb0d55234b"/>
    <ds:schemaRef ds:uri="a8ce0bbc-4a38-43da-b050-1aeb739131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1586</Words>
  <Application>Microsoft Office PowerPoint</Application>
  <PresentationFormat>Breedbeeld</PresentationFormat>
  <Paragraphs>168</Paragraphs>
  <Slides>16</Slides>
  <Notes>16</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16</vt:i4>
      </vt:variant>
    </vt:vector>
  </HeadingPairs>
  <TitlesOfParts>
    <vt:vector size="24" baseType="lpstr">
      <vt:lpstr>MS PGothic</vt:lpstr>
      <vt:lpstr>Aptos Display</vt:lpstr>
      <vt:lpstr>Arial</vt:lpstr>
      <vt:lpstr>Calibri</vt:lpstr>
      <vt:lpstr>Segoe UI</vt:lpstr>
      <vt:lpstr>Wingdings 2</vt:lpstr>
      <vt:lpstr>4_20205_CQC_Template</vt:lpstr>
      <vt:lpstr>3_20205_CQC_Template</vt:lpstr>
      <vt:lpstr>AI in Regulation</vt:lpstr>
      <vt:lpstr>AI Vision</vt:lpstr>
      <vt:lpstr>AI at CQC</vt:lpstr>
      <vt:lpstr>AI as a Support Tool – Keeping Humans in the Loop</vt:lpstr>
      <vt:lpstr>Bespoke AI</vt:lpstr>
      <vt:lpstr>Machine Learning at CQC</vt:lpstr>
      <vt:lpstr>AI Assistants at CQC: Alex Chatbot</vt:lpstr>
      <vt:lpstr>Using AI to Turn Regulatory Signals into Actionable Insight</vt:lpstr>
      <vt:lpstr>AI-Enabled Software</vt:lpstr>
      <vt:lpstr>CQC AI Prototypes: AVT for Inspection</vt:lpstr>
      <vt:lpstr>CQC AI Prototypes: AVT for Inspection</vt:lpstr>
      <vt:lpstr>Microsoft 365 Copilot</vt:lpstr>
      <vt:lpstr>Microsoft 365 Copilot</vt:lpstr>
      <vt:lpstr>AI Capability &amp; CQC Rebuild</vt:lpstr>
      <vt:lpstr>Building our Regulatory Services Programme</vt:lpstr>
      <vt:lpstr>Building our Regulatory Services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Regulation</dc:title>
  <dc:creator>Louwrens, Helen</dc:creator>
  <cp:lastModifiedBy>Carry Maria klein Gunnewiek</cp:lastModifiedBy>
  <cp:revision>2</cp:revision>
  <dcterms:created xsi:type="dcterms:W3CDTF">2023-01-05T09:04:32Z</dcterms:created>
  <dcterms:modified xsi:type="dcterms:W3CDTF">2026-06-17T12:29:55Z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0x01010063B12851B49A564BAA390416D9C019C3</vt:lpwstr>
  </property>
  <property fmtid="{D5CDD505-2E9C-101B-9397-08002B2CF9AE}" pid="3" name="MediaServiceImageTags">
    <vt:lpwstr/>
  </property>
</Properties>
</file>