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238" autoAdjust="0"/>
  </p:normalViewPr>
  <p:slideViewPr>
    <p:cSldViewPr snapToGrid="0" snapToObjects="1">
      <p:cViewPr varScale="1">
        <p:scale>
          <a:sx n="54" d="100"/>
          <a:sy n="54" d="100"/>
        </p:scale>
        <p:origin x="12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21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178808"/>
            <a:ext cx="8591550" cy="201602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7938"/>
              </a:lnSpc>
            </a:pPr>
            <a:r>
              <a:rPr lang="en-US" sz="7088" kern="0" spc="-213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Data Analytics, BI</a:t>
            </a:r>
            <a:br>
              <a:rPr lang="en-US" sz="7088" kern="0" spc="-213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7088" kern="0" spc="-213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and AI tools in ZVA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5172064"/>
            <a:ext cx="8210550" cy="26878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2117"/>
              </a:lnSpc>
            </a:pPr>
            <a:r>
              <a:rPr lang="en-US" sz="1512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16.06.2026, Valletta, Malta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2000" cy="295421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5" name="Image 0" descr="image.png"/>
          <p:cNvPicPr>
            <a:picLocks noChangeAspect="1"/>
          </p:cNvPicPr>
          <p:nvPr/>
        </p:nvPicPr>
        <p:blipFill>
          <a:blip r:embed="rId3"/>
          <a:srcRect l="-147944" t="2037" r="-147944" b="2037"/>
          <a:stretch/>
        </p:blipFill>
        <p:spPr>
          <a:xfrm>
            <a:off x="0" y="0"/>
            <a:ext cx="12192000" cy="295421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81000" y="6012954"/>
            <a:ext cx="2152650" cy="28798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</a:pPr>
            <a:r>
              <a:rPr lang="en-US" sz="180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Jēkabs Balodis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381000" y="6359277"/>
            <a:ext cx="2254210" cy="27205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142"/>
              </a:lnSpc>
              <a:spcBef>
                <a:spcPts val="451"/>
              </a:spcBef>
            </a:pPr>
            <a:r>
              <a:rPr lang="en-US" sz="153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Expert – Data analyst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Benefits of BI Tools</a:t>
            </a: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76250" y="3033713"/>
            <a:ext cx="3619500" cy="2414588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762000" y="3498205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Data aggregation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62000" y="3899892"/>
            <a:ext cx="3171230" cy="127992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Using SSIS we aggregate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data from multiple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sources into one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destination – DWH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1928813" y="2676525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F531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0" descr="1b2735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26" y="2899766"/>
            <a:ext cx="304800" cy="27622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286250" y="3033713"/>
            <a:ext cx="3619500" cy="2414588"/>
          </a:xfrm>
          <a:prstGeom prst="rect">
            <a:avLst/>
          </a:prstGeom>
          <a:noFill/>
          <a:ln w="25400">
            <a:solidFill>
              <a:srgbClr val="EB8E3C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572000" y="3498205"/>
            <a:ext cx="3205907" cy="74890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Automatic updates</a:t>
            </a:r>
            <a:b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of reports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572000" y="4274344"/>
            <a:ext cx="3220641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Reports are updated on a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schedule ensuring most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recent data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5738813" y="2676525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DD741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Image 1" descr="-6162b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82" y="2912324"/>
            <a:ext cx="285750" cy="24765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8096250" y="3033713"/>
            <a:ext cx="3619500" cy="2414588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0"/>
          <p:cNvSpPr/>
          <p:nvPr/>
        </p:nvSpPr>
        <p:spPr>
          <a:xfrm>
            <a:off x="8382000" y="3498205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Efficiency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8382000" y="3899892"/>
            <a:ext cx="3276005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Automating ETL Pipelines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ensures consistent and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up-to-date data</a:t>
            </a:r>
            <a:endParaRPr lang="en-US" dirty="0"/>
          </a:p>
        </p:txBody>
      </p:sp>
      <p:sp>
        <p:nvSpPr>
          <p:cNvPr id="16" name="Shape 12"/>
          <p:cNvSpPr/>
          <p:nvPr/>
        </p:nvSpPr>
        <p:spPr>
          <a:xfrm>
            <a:off x="9548813" y="2676525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C9E2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7" name="Image 2" descr="747385a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683" y="2912324"/>
            <a:ext cx="285750" cy="23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AI Tools already in use</a:t>
            </a: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76250" y="2714625"/>
            <a:ext cx="3619500" cy="3052763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762000" y="3179118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AI@MPA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62000" y="3580805"/>
            <a:ext cx="3220641" cy="127992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Suite of AI services for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medicines regulation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provided by Swedish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Medical Products Agency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192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F531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0" descr="-4a4c1f1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596" y="2538822"/>
            <a:ext cx="466725" cy="39052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286250" y="2714625"/>
            <a:ext cx="3619500" cy="3052763"/>
          </a:xfrm>
          <a:prstGeom prst="rect">
            <a:avLst/>
          </a:prstGeom>
          <a:noFill/>
          <a:ln w="25400">
            <a:solidFill>
              <a:srgbClr val="EB8E3C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572000" y="3179118"/>
            <a:ext cx="3143250" cy="74890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EMA Scientific</a:t>
            </a:r>
            <a:b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Explorer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572000" y="3955256"/>
            <a:ext cx="3143250" cy="159990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Search engine that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incorporates AI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techniques to retrieve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regulatory and scientific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information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573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DD741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Image 1" descr="0f7e31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81" y="2568122"/>
            <a:ext cx="409575" cy="29527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8096250" y="2714625"/>
            <a:ext cx="3619500" cy="3052763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0"/>
          <p:cNvSpPr/>
          <p:nvPr/>
        </p:nvSpPr>
        <p:spPr>
          <a:xfrm>
            <a:off x="8382000" y="3179118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Internal guidelines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8382000" y="3580805"/>
            <a:ext cx="3299966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Principles for safe and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responsible use of AI Tools</a:t>
            </a:r>
            <a:endParaRPr lang="en-US" dirty="0"/>
          </a:p>
        </p:txBody>
      </p:sp>
      <p:sp>
        <p:nvSpPr>
          <p:cNvPr id="16" name="Shape 12"/>
          <p:cNvSpPr/>
          <p:nvPr/>
        </p:nvSpPr>
        <p:spPr>
          <a:xfrm>
            <a:off x="954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C9E2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7" name="Image 2" descr="-7edd375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685" y="2547193"/>
            <a:ext cx="28575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3" name="Image 0" descr="image.png"/>
          <p:cNvPicPr>
            <a:picLocks noChangeAspect="1"/>
          </p:cNvPicPr>
          <p:nvPr/>
        </p:nvPicPr>
        <p:blipFill>
          <a:blip r:embed="rId3"/>
          <a:srcRect l="-8025" t="-249" r="-8025" b="-2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3" name="Image 0" descr="image.png"/>
          <p:cNvPicPr>
            <a:picLocks noChangeAspect="1"/>
          </p:cNvPicPr>
          <p:nvPr/>
        </p:nvPicPr>
        <p:blipFill>
          <a:blip r:embed="rId3"/>
          <a:srcRect l="-45665" t="-10000" r="-45665" b="-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AI Tools already in use</a:t>
            </a: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76250" y="2714625"/>
            <a:ext cx="3619500" cy="3052763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762000" y="3179118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AI@MPA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62000" y="3580805"/>
            <a:ext cx="3220641" cy="127992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Suite of AI services for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medicines regulation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provided by Swedish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Medical Products Agency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192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F531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0" descr="-4a4c1f1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596" y="2538822"/>
            <a:ext cx="466725" cy="39052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286250" y="2714625"/>
            <a:ext cx="3619500" cy="3052763"/>
          </a:xfrm>
          <a:prstGeom prst="rect">
            <a:avLst/>
          </a:prstGeom>
          <a:noFill/>
          <a:ln w="25400">
            <a:solidFill>
              <a:srgbClr val="EB8E3C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572000" y="3179118"/>
            <a:ext cx="3143250" cy="74890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EMA Scientific</a:t>
            </a:r>
            <a:b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Explorer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572000" y="3955256"/>
            <a:ext cx="3143250" cy="159990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Search engine that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incorporates AI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techniques to retrieve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regulatory and scientific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information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573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DD741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Image 1" descr="0f7e31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81" y="2568122"/>
            <a:ext cx="409575" cy="29527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8096250" y="2714625"/>
            <a:ext cx="3619500" cy="3052763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0"/>
          <p:cNvSpPr/>
          <p:nvPr/>
        </p:nvSpPr>
        <p:spPr>
          <a:xfrm>
            <a:off x="8382000" y="3179118"/>
            <a:ext cx="3143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Internal guidelines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8382000" y="3580805"/>
            <a:ext cx="3299966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Principles for safe and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responsible use of AI Tools</a:t>
            </a:r>
            <a:endParaRPr lang="en-US" dirty="0"/>
          </a:p>
        </p:txBody>
      </p:sp>
      <p:sp>
        <p:nvSpPr>
          <p:cNvPr id="16" name="Shape 12"/>
          <p:cNvSpPr/>
          <p:nvPr/>
        </p:nvSpPr>
        <p:spPr>
          <a:xfrm>
            <a:off x="9548813" y="23574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C9E2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7" name="Image 2" descr="-7edd375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685" y="2547193"/>
            <a:ext cx="28575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Future plans for AI use</a:t>
            </a: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76250" y="2100263"/>
            <a:ext cx="5524500" cy="1914525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762000" y="2564755"/>
            <a:ext cx="5048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Linguistic analysis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62000" y="2966442"/>
            <a:ext cx="5048250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Analyse Summary of product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characteristics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2881313" y="1743075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F531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0" descr="0f4c6c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74" y="1937015"/>
            <a:ext cx="228600" cy="33337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191250" y="2100263"/>
            <a:ext cx="5524500" cy="1914525"/>
          </a:xfrm>
          <a:prstGeom prst="rect">
            <a:avLst/>
          </a:prstGeom>
          <a:noFill/>
          <a:ln w="25400">
            <a:solidFill>
              <a:srgbClr val="E98233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6477000" y="2564755"/>
            <a:ext cx="5048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Terminology control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477000" y="2966442"/>
            <a:ext cx="5048250" cy="31998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Ensure correct use of terms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8596313" y="1743075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D2681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Image 1" descr="-5fdd9d5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26" y="1941203"/>
            <a:ext cx="247650" cy="32385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76250" y="4467225"/>
            <a:ext cx="5524500" cy="1914525"/>
          </a:xfrm>
          <a:prstGeom prst="rect">
            <a:avLst/>
          </a:prstGeom>
          <a:noFill/>
          <a:ln w="25400">
            <a:solidFill>
              <a:srgbClr val="ED9A45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0"/>
          <p:cNvSpPr/>
          <p:nvPr/>
        </p:nvSpPr>
        <p:spPr>
          <a:xfrm>
            <a:off x="762000" y="4931718"/>
            <a:ext cx="5278934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Structured &amp; Unstructured data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762000" y="5333405"/>
            <a:ext cx="5048250" cy="31998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Consolidate both categories of data</a:t>
            </a:r>
            <a:endParaRPr lang="en-US" dirty="0"/>
          </a:p>
        </p:txBody>
      </p:sp>
      <p:sp>
        <p:nvSpPr>
          <p:cNvPr id="16" name="Shape 12"/>
          <p:cNvSpPr/>
          <p:nvPr/>
        </p:nvSpPr>
        <p:spPr>
          <a:xfrm>
            <a:off x="2881313" y="41100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8811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17" name="Image 2" descr="1b2735a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626" y="4333279"/>
            <a:ext cx="304800" cy="276225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6191250" y="4467225"/>
            <a:ext cx="5524500" cy="1914525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19" name="Text 14"/>
          <p:cNvSpPr/>
          <p:nvPr/>
        </p:nvSpPr>
        <p:spPr>
          <a:xfrm>
            <a:off x="6477000" y="4931718"/>
            <a:ext cx="5048250" cy="37445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948"/>
              </a:lnSpc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Secure environment</a:t>
            </a: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6477000" y="5333405"/>
            <a:ext cx="5048250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11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Allow prompting with sensitive data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without exposing it to outside</a:t>
            </a:r>
            <a:endParaRPr lang="en-US" dirty="0"/>
          </a:p>
        </p:txBody>
      </p:sp>
      <p:sp>
        <p:nvSpPr>
          <p:cNvPr id="21" name="Shape 16"/>
          <p:cNvSpPr/>
          <p:nvPr/>
        </p:nvSpPr>
        <p:spPr>
          <a:xfrm>
            <a:off x="8596313" y="4110038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C9E27"/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22" name="Image 3" descr="3e3543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927" y="4295607"/>
            <a:ext cx="257175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5880" y="326231"/>
            <a:ext cx="7640241" cy="16002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Benefits from AI and</a:t>
            </a:r>
            <a:b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in-house solutions</a:t>
            </a:r>
            <a:endParaRPr lang="en-US" dirty="0"/>
          </a:p>
        </p:txBody>
      </p:sp>
      <p:pic>
        <p:nvPicPr>
          <p:cNvPr id="3" name="Image 0" descr="31fe5e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68" y="3233586"/>
            <a:ext cx="1085850" cy="790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7700" y="4404717"/>
            <a:ext cx="3086100" cy="69115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Precise regulatory</a:t>
            </a:r>
            <a:b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search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550471" y="5129510"/>
            <a:ext cx="3280559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AI powered search engine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allows efficient lookup of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scientific information</a:t>
            </a:r>
            <a:endParaRPr lang="en-US" dirty="0"/>
          </a:p>
        </p:txBody>
      </p:sp>
      <p:pic>
        <p:nvPicPr>
          <p:cNvPr id="6" name="Image 1" descr="-54c4605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994" y="3155457"/>
            <a:ext cx="914400" cy="8763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405313" y="4404717"/>
            <a:ext cx="3381375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Linguistic quality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290789" y="4783931"/>
            <a:ext cx="3610421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Goal is to analyse SmPC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translations faster and easier</a:t>
            </a:r>
            <a:endParaRPr lang="en-US" dirty="0"/>
          </a:p>
        </p:txBody>
      </p:sp>
      <p:pic>
        <p:nvPicPr>
          <p:cNvPr id="9" name="Image 2" descr="3161576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744" y="3177776"/>
            <a:ext cx="762000" cy="8953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01038" y="4404717"/>
            <a:ext cx="3400425" cy="69115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Secure and compliant</a:t>
            </a:r>
            <a:b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operation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8188092" y="5129510"/>
            <a:ext cx="3626316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Running models on-premise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allows to process sensitive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data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.png"/>
          <p:cNvPicPr>
            <a:picLocks noChangeAspect="1"/>
          </p:cNvPicPr>
          <p:nvPr/>
        </p:nvPicPr>
        <p:blipFill>
          <a:blip r:embed="rId3"/>
          <a:srcRect l="-124105" t="1033" r="-124105" b="1033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070152"/>
            <a:ext cx="11144250" cy="74667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5880"/>
              </a:lnSpc>
            </a:pPr>
            <a:r>
              <a:rPr lang="en-US" sz="5250" kern="0" spc="-158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Jēkabs Balodis</a:t>
            </a:r>
            <a:endParaRPr lang="en-US" dirty="0"/>
          </a:p>
        </p:txBody>
      </p:sp>
      <p:pic>
        <p:nvPicPr>
          <p:cNvPr id="4" name="Image 1" descr="-6acc179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51" y="5041701"/>
            <a:ext cx="209550" cy="2095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57275" y="4960293"/>
            <a:ext cx="10658475" cy="35212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72"/>
              </a:lnSpc>
            </a:pPr>
            <a:r>
              <a:rPr lang="en-US" sz="1980" dirty="0">
                <a:solidFill>
                  <a:srgbClr val="2A2921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jekabs.balodis@zva.gov.lv</a:t>
            </a: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571500" y="5417493"/>
            <a:ext cx="11144250" cy="35212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72"/>
              </a:lnSpc>
            </a:pPr>
            <a:r>
              <a:rPr lang="en-US" sz="198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16.06.2026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71500" y="5798493"/>
            <a:ext cx="11144250" cy="35212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72"/>
              </a:lnSpc>
            </a:pPr>
            <a:r>
              <a:rPr lang="en-US" sz="198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Valletta, Malta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Agenda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238375" y="2393752"/>
            <a:ext cx="7810500" cy="332601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3440"/>
              </a:lnSpc>
              <a:buSzPct val="100000"/>
              <a:buFont typeface="+mj-lt"/>
              <a:buAutoNum type="arabicPeriod"/>
            </a:pPr>
            <a:r>
              <a:rPr lang="en-US" sz="273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Introduction</a:t>
            </a:r>
            <a:endParaRPr lang="en-US" dirty="0"/>
          </a:p>
          <a:p>
            <a:pPr marL="889000" lvl="1" indent="-317500" algn="l">
              <a:lnSpc>
                <a:spcPts val="2940"/>
              </a:lnSpc>
              <a:buNone/>
            </a:pPr>
            <a:r>
              <a:rPr lang="en-US" sz="21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Who is the State Agency of Medicines?</a:t>
            </a:r>
            <a:endParaRPr lang="en-US" dirty="0"/>
          </a:p>
          <a:p>
            <a:pPr marL="241300" indent="-241300" algn="l">
              <a:lnSpc>
                <a:spcPts val="3440"/>
              </a:lnSpc>
              <a:spcBef>
                <a:spcPts val="3676"/>
              </a:spcBef>
              <a:buSzPct val="100000"/>
              <a:buFont typeface="+mj-lt"/>
              <a:buAutoNum type="arabicPeriod" startAt="2"/>
            </a:pPr>
            <a:r>
              <a:rPr lang="en-US" sz="273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BI and Data Analytics</a:t>
            </a:r>
            <a:endParaRPr lang="en-US" dirty="0"/>
          </a:p>
          <a:p>
            <a:pPr marL="889000" lvl="1" indent="-317500" algn="l">
              <a:lnSpc>
                <a:spcPts val="2940"/>
              </a:lnSpc>
              <a:buNone/>
            </a:pPr>
            <a:r>
              <a:rPr lang="en-US" sz="21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Our BI infrastructure and processes</a:t>
            </a:r>
            <a:endParaRPr lang="en-US" dirty="0"/>
          </a:p>
          <a:p>
            <a:pPr marL="241300" indent="-241300" algn="l">
              <a:lnSpc>
                <a:spcPts val="3440"/>
              </a:lnSpc>
              <a:spcBef>
                <a:spcPts val="3676"/>
              </a:spcBef>
              <a:buSzPct val="100000"/>
              <a:buFont typeface="+mj-lt"/>
              <a:buAutoNum type="arabicPeriod" startAt="3"/>
            </a:pPr>
            <a:r>
              <a:rPr lang="en-US" sz="273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Artificial Intelligence</a:t>
            </a:r>
            <a:endParaRPr lang="en-US" dirty="0"/>
          </a:p>
          <a:p>
            <a:pPr marL="889000" lvl="1" indent="-317500" algn="l">
              <a:lnSpc>
                <a:spcPts val="2940"/>
              </a:lnSpc>
              <a:buNone/>
            </a:pPr>
            <a:r>
              <a:rPr lang="en-US" sz="21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Current use and future plans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6250" y="2626519"/>
            <a:ext cx="2547193" cy="16002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Who</a:t>
            </a:r>
            <a:b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we are</a:t>
            </a:r>
            <a:endParaRPr lang="en-US" dirty="0"/>
          </a:p>
        </p:txBody>
      </p:sp>
      <p:pic>
        <p:nvPicPr>
          <p:cNvPr id="3" name="Image 0" descr="5a3fef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5" y="1334094"/>
            <a:ext cx="381000" cy="4476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810125" y="1123355"/>
            <a:ext cx="2857500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National regulator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810125" y="1502569"/>
            <a:ext cx="2857500" cy="127992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State Agency of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Medicines, operating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under the Ministry of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Health</a:t>
            </a:r>
            <a:endParaRPr lang="en-US" dirty="0"/>
          </a:p>
        </p:txBody>
      </p:sp>
      <p:pic>
        <p:nvPicPr>
          <p:cNvPr id="6" name="Image 1" descr="-6fe0d29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63" y="3332038"/>
            <a:ext cx="390525" cy="4095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10125" y="3104555"/>
            <a:ext cx="2857500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Self-financed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810125" y="3483769"/>
            <a:ext cx="2857500" cy="6399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Since 2013, funded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entirely by service fees</a:t>
            </a:r>
            <a:endParaRPr lang="en-US" dirty="0"/>
          </a:p>
        </p:txBody>
      </p:sp>
      <p:pic>
        <p:nvPicPr>
          <p:cNvPr id="9" name="Image 2" descr="4d988aa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92" y="1356417"/>
            <a:ext cx="409575" cy="4095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953500" y="1123355"/>
            <a:ext cx="2857500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Purpose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8953500" y="1502569"/>
            <a:ext cx="2995910" cy="159990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To ensure safe and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effective use and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regulation of medicines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and related healthcare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substances</a:t>
            </a:r>
            <a:endParaRPr lang="en-US" dirty="0"/>
          </a:p>
        </p:txBody>
      </p:sp>
      <p:pic>
        <p:nvPicPr>
          <p:cNvPr id="12" name="Image 3" descr="-121f8b9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545" y="3655892"/>
            <a:ext cx="323850" cy="4191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53500" y="3428405"/>
            <a:ext cx="2857500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Core functions</a:t>
            </a:r>
            <a:endParaRPr lang="en-US" dirty="0"/>
          </a:p>
        </p:txBody>
      </p:sp>
      <p:sp>
        <p:nvSpPr>
          <p:cNvPr id="14" name="Text 8"/>
          <p:cNvSpPr/>
          <p:nvPr/>
        </p:nvSpPr>
        <p:spPr>
          <a:xfrm>
            <a:off x="8953500" y="3807619"/>
            <a:ext cx="2997845" cy="191988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Medicine registration &amp;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quality evaluation,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pharmacovigilance,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inspections, monitoring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import/export, clinical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trials, and many more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BI tools we use</a:t>
            </a:r>
            <a:endParaRPr lang="en-US" dirty="0"/>
          </a:p>
        </p:txBody>
      </p:sp>
      <p:pic>
        <p:nvPicPr>
          <p:cNvPr id="3" name="Image 0" descr="-4aee545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52" y="2557460"/>
            <a:ext cx="819150" cy="7239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0538" y="3695105"/>
            <a:ext cx="3400425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Microsoft SQL Server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377517" y="4074319"/>
            <a:ext cx="3626465" cy="191988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Core of our BI infrastructure.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Includes Data Warehouse as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the central database for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aggregated operational data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and hosts/schedules ETL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pipeline execution.</a:t>
            </a:r>
            <a:endParaRPr lang="en-US" dirty="0"/>
          </a:p>
        </p:txBody>
      </p:sp>
      <p:pic>
        <p:nvPicPr>
          <p:cNvPr id="6" name="Image 1" descr="7e2c5a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669" y="2490489"/>
            <a:ext cx="895350" cy="857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353833" y="3695105"/>
            <a:ext cx="3484334" cy="69115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SQL Server Integration</a:t>
            </a:r>
            <a:b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</a:b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Services (SSIS)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307771" y="4419898"/>
            <a:ext cx="3576459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Creating automated ETL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pipelines for data extraction,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transformation and loading.</a:t>
            </a:r>
            <a:endParaRPr lang="en-US" dirty="0"/>
          </a:p>
        </p:txBody>
      </p:sp>
      <p:pic>
        <p:nvPicPr>
          <p:cNvPr id="9" name="Image 2" descr="538ca7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282" y="2434680"/>
            <a:ext cx="952500" cy="9525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12738" y="3695105"/>
            <a:ext cx="3577024" cy="34557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722"/>
              </a:lnSpc>
            </a:pPr>
            <a:r>
              <a:rPr lang="en-US" sz="216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Power BI Report Server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8174787" y="4074319"/>
            <a:ext cx="3652927" cy="95994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520"/>
              </a:lnSpc>
              <a:spcBef>
                <a:spcPts val="260"/>
              </a:spcBef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Hosts interactive dashboards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&amp; reports for expert analysis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and decision-making.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Report examples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952500" y="2669530"/>
            <a:ext cx="5048250" cy="277341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948"/>
              </a:lnSpc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Drug sales data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Comprehensive report that shows info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about medicines sold over time</a:t>
            </a:r>
            <a:endParaRPr lang="en-US" dirty="0"/>
          </a:p>
          <a:p>
            <a:pPr marL="241300" indent="-241300" algn="l">
              <a:lnSpc>
                <a:spcPts val="2948"/>
              </a:lnSpc>
              <a:spcBef>
                <a:spcPts val="3151"/>
              </a:spcBef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Local manufacturers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Report displaying information about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drugs whose manufacturer responsible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for batch release is located in Latvia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86500" y="2669530"/>
            <a:ext cx="5048250" cy="102259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948"/>
              </a:lnSpc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Drug price reform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Quickly compare price changes for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medication before and after the reform.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rgbClr val="000000">
                <a:alpha val="0"/>
              </a:srgbClr>
            </a:solidFill>
            <a:prstDash val="solid"/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4" name="Image 0" descr="image.png"/>
          <p:cNvPicPr>
            <a:picLocks noChangeAspect="1"/>
          </p:cNvPicPr>
          <p:nvPr/>
        </p:nvPicPr>
        <p:blipFill>
          <a:blip r:embed="rId3"/>
          <a:srcRect l="-1800" r="-1800" b="97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" y="95250"/>
            <a:ext cx="12001500" cy="6667500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3" name="Image 0" descr="image.png"/>
          <p:cNvPicPr>
            <a:picLocks noChangeAspect="1"/>
          </p:cNvPicPr>
          <p:nvPr/>
        </p:nvPicPr>
        <p:blipFill>
          <a:blip r:embed="rId3"/>
          <a:srcRect l="-111" t="-14107" r="-111" b="-14107"/>
          <a:stretch/>
        </p:blipFill>
        <p:spPr>
          <a:xfrm>
            <a:off x="95250" y="95250"/>
            <a:ext cx="120015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/>
          <a:lstStyle/>
          <a:p>
            <a:endParaRPr lang="nl-NL"/>
          </a:p>
        </p:txBody>
      </p:sp>
      <p:pic>
        <p:nvPicPr>
          <p:cNvPr id="3" name="Image 0" descr="image.png"/>
          <p:cNvPicPr>
            <a:picLocks noChangeAspect="1"/>
          </p:cNvPicPr>
          <p:nvPr/>
        </p:nvPicPr>
        <p:blipFill>
          <a:blip r:embed="rId3"/>
          <a:srcRect l="-1966" t="-3365" r="-1966" b="-3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26231"/>
            <a:ext cx="11334750" cy="8001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625" kern="0" spc="-169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Report examples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952500" y="2669530"/>
            <a:ext cx="5048250" cy="277341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948"/>
              </a:lnSpc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Drug sales data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Comprehensive report that shows info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about medicines sold over time</a:t>
            </a:r>
            <a:endParaRPr lang="en-US" dirty="0"/>
          </a:p>
          <a:p>
            <a:pPr marL="241300" indent="-241300" algn="l">
              <a:lnSpc>
                <a:spcPts val="2948"/>
              </a:lnSpc>
              <a:spcBef>
                <a:spcPts val="3151"/>
              </a:spcBef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Local manufacturers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Report displaying information about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drugs whose manufacturer responsible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for batch release is located in Latvia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86500" y="2669530"/>
            <a:ext cx="5048250" cy="102259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948"/>
              </a:lnSpc>
              <a:buSzPct val="100000"/>
              <a:buChar char="•"/>
            </a:pPr>
            <a:r>
              <a:rPr lang="en-US" sz="2340" dirty="0">
                <a:solidFill>
                  <a:srgbClr val="2A292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Drug price reform</a:t>
            </a:r>
            <a:endParaRPr lang="en-US" dirty="0"/>
          </a:p>
          <a:p>
            <a:pPr marL="889000" lvl="1" indent="-317500" algn="l">
              <a:lnSpc>
                <a:spcPts val="2520"/>
              </a:lnSpc>
              <a:spcBef>
                <a:spcPts val="64"/>
              </a:spcBef>
              <a:buNone/>
            </a:pP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Quickly compare price changes for</a:t>
            </a:r>
            <a:b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</a:br>
            <a:r>
              <a:rPr lang="en-US" sz="1800" dirty="0">
                <a:solidFill>
                  <a:srgbClr val="5A5A4C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medication before and after the reform.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188E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588</Words>
  <Application>Microsoft Office PowerPoint</Application>
  <PresentationFormat>Breedbeeld</PresentationFormat>
  <Paragraphs>99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Montserrat Medium</vt:lpstr>
      <vt:lpstr>Montserrat Regular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Presentation</dc:subject>
  <dc:creator>Beautiful.ai</dc:creator>
  <cp:lastModifiedBy>Carry Maria klein Gunnewiek</cp:lastModifiedBy>
  <cp:revision>3</cp:revision>
  <dcterms:created xsi:type="dcterms:W3CDTF">2026-06-10T09:03:26Z</dcterms:created>
  <dcterms:modified xsi:type="dcterms:W3CDTF">2026-06-17T12:27:58Z</dcterms:modified>
</cp:coreProperties>
</file>