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8288000" cy="10287000"/>
  <p:notesSz cx="6858000" cy="9144000"/>
  <p:embeddedFontLst>
    <p:embeddedFont>
      <p:font typeface="Canva Sans" panose="020B0604020202020204" charset="0"/>
      <p:regular r:id="rId16"/>
    </p:embeddedFont>
    <p:embeddedFont>
      <p:font typeface="Canva Sans Bold" panose="020B0604020202020204" charset="0"/>
      <p:regular r:id="rId17"/>
    </p:embeddedFont>
    <p:embeddedFont>
      <p:font typeface="Open Sans" panose="020B0606030504020204" pitchFamily="34" charset="0"/>
      <p:regular r:id="rId18"/>
    </p:embeddedFont>
    <p:embeddedFont>
      <p:font typeface="Open Sans Bold" panose="020B0806030504020204" charset="0"/>
      <p:regular r:id="rId19"/>
    </p:embeddedFont>
    <p:embeddedFont>
      <p:font typeface="Poppins" panose="00000500000000000000" pitchFamily="2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37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eran Seyan" userId="d03d88e8-b794-4a29-b52e-901b563060ff" providerId="ADAL" clId="{468516E8-B267-42D5-9050-AC6479AA4EB8}"/>
    <pc:docChg chg="undo custSel modSld">
      <pc:chgData name="Kieran Seyan" userId="d03d88e8-b794-4a29-b52e-901b563060ff" providerId="ADAL" clId="{468516E8-B267-42D5-9050-AC6479AA4EB8}" dt="2026-06-09T18:14:16.961" v="14" actId="20577"/>
      <pc:docMkLst>
        <pc:docMk/>
      </pc:docMkLst>
      <pc:sldChg chg="modSp mod">
        <pc:chgData name="Kieran Seyan" userId="d03d88e8-b794-4a29-b52e-901b563060ff" providerId="ADAL" clId="{468516E8-B267-42D5-9050-AC6479AA4EB8}" dt="2026-06-09T18:14:16.961" v="14" actId="20577"/>
        <pc:sldMkLst>
          <pc:docMk/>
          <pc:sldMk cId="0" sldId="267"/>
        </pc:sldMkLst>
        <pc:spChg chg="mod">
          <ac:chgData name="Kieran Seyan" userId="d03d88e8-b794-4a29-b52e-901b563060ff" providerId="ADAL" clId="{468516E8-B267-42D5-9050-AC6479AA4EB8}" dt="2026-06-09T18:14:16.961" v="14" actId="20577"/>
          <ac:spMkLst>
            <pc:docMk/>
            <pc:sldMk cId="0" sldId="267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3"/>
          <p:cNvGrpSpPr/>
          <p:nvPr/>
        </p:nvGrpSpPr>
        <p:grpSpPr>
          <a:xfrm>
            <a:off x="2008290" y="3581044"/>
            <a:ext cx="1722818" cy="128046"/>
            <a:chOff x="0" y="0"/>
            <a:chExt cx="453746" cy="3372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008290" y="914400"/>
            <a:ext cx="9037985" cy="2466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65"/>
              </a:lnSpc>
            </a:pPr>
            <a:r>
              <a:rPr lang="en-US" sz="753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Regulation in Digital Healthcare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008290" y="6950412"/>
            <a:ext cx="13934198" cy="2048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4"/>
              </a:lnSpc>
              <a:spcBef>
                <a:spcPct val="0"/>
              </a:spcBef>
            </a:pPr>
            <a:r>
              <a:rPr lang="en-US" sz="32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Dr. Kieran Seyan</a:t>
            </a:r>
          </a:p>
          <a:p>
            <a:pPr algn="l">
              <a:lnSpc>
                <a:spcPts val="4064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Chief Medical Officer, LloydsPharmacy Online Doctor / Pharmacy2U</a:t>
            </a:r>
          </a:p>
          <a:p>
            <a:pPr algn="l">
              <a:lnSpc>
                <a:spcPts val="4064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DiCE UK</a:t>
            </a:r>
          </a:p>
          <a:p>
            <a:pPr algn="l">
              <a:lnSpc>
                <a:spcPts val="4064"/>
              </a:lnSpc>
              <a:spcBef>
                <a:spcPct val="0"/>
              </a:spcBef>
            </a:pPr>
            <a:r>
              <a:rPr lang="en-US" sz="32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EPSO Conference — Malta, June 2026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008290" y="3891851"/>
            <a:ext cx="14365185" cy="6000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39"/>
              </a:lnSpc>
              <a:spcBef>
                <a:spcPct val="0"/>
              </a:spcBef>
            </a:pPr>
            <a:r>
              <a:rPr lang="en-US" sz="35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provider perspective on quality, safety and regulation at scale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195836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614492" y="828675"/>
            <a:ext cx="15471313" cy="940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risk can scale quickly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14492" y="2936983"/>
            <a:ext cx="12759326" cy="629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79"/>
              </a:lnSpc>
            </a:pPr>
            <a:r>
              <a:rPr lang="en-US" sz="3699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Small design issue × high volume = scaled risk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14492" y="3917645"/>
            <a:ext cx="13139858" cy="40012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Pathway design that steers patients inappropriately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Clinical rules that do not handle edge cases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Patient messaging that creates misunderstanding</a:t>
            </a:r>
          </a:p>
          <a:p>
            <a:pPr algn="l">
              <a:lnSpc>
                <a:spcPts val="4480"/>
              </a:lnSpc>
            </a:pPr>
            <a:endParaRPr lang="en-US" sz="32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Escalation points that are unclear or delayed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37310" y="9029700"/>
            <a:ext cx="10011745" cy="5803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Response should be proportionate, but timely</a:t>
            </a:r>
          </a:p>
        </p:txBody>
      </p:sp>
      <p:sp>
        <p:nvSpPr>
          <p:cNvPr id="9" name="AutoShape 9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1742303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276192" y="3252061"/>
            <a:ext cx="5043379" cy="4364815"/>
          </a:xfrm>
          <a:custGeom>
            <a:avLst/>
            <a:gdLst/>
            <a:ahLst/>
            <a:cxnLst/>
            <a:rect l="l" t="t" r="r" b="b"/>
            <a:pathLst>
              <a:path w="5043379" h="4364815">
                <a:moveTo>
                  <a:pt x="0" y="0"/>
                </a:moveTo>
                <a:lnTo>
                  <a:pt x="5043379" y="0"/>
                </a:lnTo>
                <a:lnTo>
                  <a:pt x="5043379" y="4364815"/>
                </a:lnTo>
                <a:lnTo>
                  <a:pt x="0" y="43648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2614492" y="584096"/>
            <a:ext cx="15471313" cy="940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Technology must not dilute accountability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763000" y="2595906"/>
            <a:ext cx="2069762" cy="6561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46"/>
              </a:lnSpc>
              <a:spcBef>
                <a:spcPct val="0"/>
              </a:spcBef>
            </a:pPr>
            <a:r>
              <a:rPr lang="en-US" sz="3818" dirty="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Clinician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2319570" y="7540676"/>
            <a:ext cx="3124149" cy="6561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46"/>
              </a:lnSpc>
              <a:spcBef>
                <a:spcPct val="0"/>
              </a:spcBef>
            </a:pPr>
            <a:r>
              <a:rPr lang="en-US" sz="3818" dirty="0" err="1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Organisation</a:t>
            </a:r>
            <a:endParaRPr lang="en-US" sz="3818" dirty="0">
              <a:solidFill>
                <a:srgbClr val="00357A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728097" y="7550201"/>
            <a:ext cx="2548096" cy="5765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2"/>
              </a:lnSpc>
              <a:spcBef>
                <a:spcPct val="0"/>
              </a:spcBef>
            </a:pPr>
            <a:r>
              <a:rPr lang="en-US" sz="3394" dirty="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Technology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055794" y="6061078"/>
            <a:ext cx="3504382" cy="559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03"/>
              </a:lnSpc>
              <a:spcBef>
                <a:spcPct val="0"/>
              </a:spcBef>
            </a:pPr>
            <a:r>
              <a:rPr lang="en-US" sz="3288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Accountability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133505" y="9191625"/>
            <a:ext cx="15471313" cy="5803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Technology can support decisions, but must not obscure responsibility.</a:t>
            </a:r>
          </a:p>
        </p:txBody>
      </p:sp>
      <p:sp>
        <p:nvSpPr>
          <p:cNvPr id="12" name="AutoShape 12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1567216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5749729" y="2365933"/>
            <a:ext cx="7692702" cy="7741084"/>
          </a:xfrm>
          <a:custGeom>
            <a:avLst/>
            <a:gdLst/>
            <a:ahLst/>
            <a:cxnLst/>
            <a:rect l="l" t="t" r="r" b="b"/>
            <a:pathLst>
              <a:path w="7692702" h="7741084">
                <a:moveTo>
                  <a:pt x="0" y="0"/>
                </a:moveTo>
                <a:lnTo>
                  <a:pt x="7692702" y="0"/>
                </a:lnTo>
                <a:lnTo>
                  <a:pt x="7692702" y="7741083"/>
                </a:lnTo>
                <a:lnTo>
                  <a:pt x="0" y="77410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2614492" y="339532"/>
            <a:ext cx="15145227" cy="9408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regulation needs blended expertise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41860" y="3726429"/>
            <a:ext cx="1732727" cy="65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28"/>
              </a:lnSpc>
              <a:spcBef>
                <a:spcPct val="0"/>
              </a:spcBef>
            </a:pPr>
            <a:r>
              <a:rPr lang="en-US" sz="373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Clinical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579594" y="7778524"/>
            <a:ext cx="2334826" cy="6500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28"/>
              </a:lnSpc>
              <a:spcBef>
                <a:spcPct val="0"/>
              </a:spcBef>
            </a:pPr>
            <a:r>
              <a:rPr lang="en-US" sz="373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Data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385433" y="3744566"/>
            <a:ext cx="2700657" cy="623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228"/>
              </a:lnSpc>
              <a:spcBef>
                <a:spcPct val="0"/>
              </a:spcBef>
            </a:pPr>
            <a:r>
              <a:rPr lang="en-US" sz="373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Regulatory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135662" y="7897909"/>
            <a:ext cx="2745121" cy="623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228"/>
              </a:lnSpc>
              <a:spcBef>
                <a:spcPct val="0"/>
              </a:spcBef>
            </a:pPr>
            <a:r>
              <a:rPr lang="en-US" sz="373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Technology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421647" y="5282070"/>
            <a:ext cx="2348865" cy="1842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Specialist</a:t>
            </a:r>
          </a:p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digital</a:t>
            </a:r>
          </a:p>
          <a:p>
            <a:pPr algn="ctr">
              <a:lnSpc>
                <a:spcPts val="5319"/>
              </a:lnSpc>
              <a:spcBef>
                <a:spcPct val="0"/>
              </a:spcBef>
            </a:pPr>
            <a:r>
              <a:rPr lang="en-US" sz="34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capability</a:t>
            </a:r>
          </a:p>
        </p:txBody>
      </p:sp>
      <p:sp>
        <p:nvSpPr>
          <p:cNvPr id="12" name="AutoShape 12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1985541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2338852" y="3360348"/>
            <a:ext cx="5187147" cy="5192949"/>
          </a:xfrm>
          <a:custGeom>
            <a:avLst/>
            <a:gdLst/>
            <a:ahLst/>
            <a:cxnLst/>
            <a:rect l="l" t="t" r="r" b="b"/>
            <a:pathLst>
              <a:path w="4690629" h="4690629">
                <a:moveTo>
                  <a:pt x="0" y="0"/>
                </a:moveTo>
                <a:lnTo>
                  <a:pt x="4690629" y="0"/>
                </a:lnTo>
                <a:lnTo>
                  <a:pt x="4690629" y="4690629"/>
                </a:lnTo>
                <a:lnTo>
                  <a:pt x="0" y="469062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6" name="Freeform 6"/>
          <p:cNvSpPr/>
          <p:nvPr/>
        </p:nvSpPr>
        <p:spPr>
          <a:xfrm>
            <a:off x="2000260" y="3360350"/>
            <a:ext cx="5304862" cy="5212150"/>
          </a:xfrm>
          <a:custGeom>
            <a:avLst/>
            <a:gdLst/>
            <a:ahLst/>
            <a:cxnLst/>
            <a:rect l="l" t="t" r="r" b="b"/>
            <a:pathLst>
              <a:path w="4690629" h="4690629">
                <a:moveTo>
                  <a:pt x="0" y="0"/>
                </a:moveTo>
                <a:lnTo>
                  <a:pt x="4690630" y="0"/>
                </a:lnTo>
                <a:lnTo>
                  <a:pt x="4690630" y="4690629"/>
                </a:lnTo>
                <a:lnTo>
                  <a:pt x="0" y="469062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7339270" y="5812103"/>
            <a:ext cx="5033731" cy="289440"/>
          </a:xfrm>
          <a:custGeom>
            <a:avLst/>
            <a:gdLst/>
            <a:ahLst/>
            <a:cxnLst/>
            <a:rect l="l" t="t" r="r" b="b"/>
            <a:pathLst>
              <a:path w="5033731" h="289440">
                <a:moveTo>
                  <a:pt x="0" y="0"/>
                </a:moveTo>
                <a:lnTo>
                  <a:pt x="5033731" y="0"/>
                </a:lnTo>
                <a:lnTo>
                  <a:pt x="5033731" y="289440"/>
                </a:lnTo>
                <a:lnTo>
                  <a:pt x="0" y="28944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TextBox 8"/>
          <p:cNvSpPr txBox="1"/>
          <p:nvPr/>
        </p:nvSpPr>
        <p:spPr>
          <a:xfrm>
            <a:off x="7983473" y="7068772"/>
            <a:ext cx="3677028" cy="178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Shared </a:t>
            </a:r>
          </a:p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understanding </a:t>
            </a:r>
          </a:p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sz="3399" dirty="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of good care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614492" y="747139"/>
            <a:ext cx="15471313" cy="940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Co-creating what good looks like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511913" y="4802661"/>
            <a:ext cx="4841025" cy="23083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83"/>
              </a:lnSpc>
              <a:spcBef>
                <a:spcPct val="0"/>
              </a:spcBef>
            </a:pPr>
            <a:r>
              <a:rPr lang="en-US" sz="29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Good providers bring:</a:t>
            </a:r>
          </a:p>
          <a:p>
            <a:pPr algn="ctr">
              <a:lnSpc>
                <a:spcPts val="3583"/>
              </a:lnSpc>
              <a:spcBef>
                <a:spcPct val="0"/>
              </a:spcBef>
            </a:pPr>
            <a:endParaRPr lang="en-US" sz="2900" b="1" dirty="0">
              <a:solidFill>
                <a:srgbClr val="00357A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Real-world pathways</a:t>
            </a: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Operational evidence</a:t>
            </a: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Implementation learning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597418" y="4812263"/>
            <a:ext cx="4110546" cy="23083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83"/>
              </a:lnSpc>
              <a:spcBef>
                <a:spcPct val="0"/>
              </a:spcBef>
            </a:pPr>
            <a:r>
              <a:rPr lang="en-US" sz="29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Regulators bring:</a:t>
            </a:r>
          </a:p>
          <a:p>
            <a:pPr algn="ctr">
              <a:lnSpc>
                <a:spcPts val="3583"/>
              </a:lnSpc>
              <a:spcBef>
                <a:spcPct val="0"/>
              </a:spcBef>
            </a:pPr>
            <a:endParaRPr lang="en-US" sz="2900" b="1" dirty="0">
              <a:solidFill>
                <a:srgbClr val="00357A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Standards</a:t>
            </a: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Public protection</a:t>
            </a:r>
          </a:p>
          <a:p>
            <a:pPr algn="ctr">
              <a:lnSpc>
                <a:spcPts val="3583"/>
              </a:lnSpc>
            </a:pPr>
            <a:r>
              <a:rPr lang="en-US" sz="29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System oversight</a:t>
            </a:r>
          </a:p>
        </p:txBody>
      </p:sp>
      <p:sp>
        <p:nvSpPr>
          <p:cNvPr id="12" name="AutoShape 12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86000" y="5308788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286000" y="3162300"/>
            <a:ext cx="14489509" cy="1530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68"/>
              </a:lnSpc>
            </a:pPr>
            <a:r>
              <a:rPr lang="en-US" sz="5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healthcare is already part of care delivery.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286000" y="6051297"/>
            <a:ext cx="15313668" cy="1530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68"/>
              </a:lnSpc>
            </a:pPr>
            <a:r>
              <a:rPr lang="en-US" sz="5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 focus now is how we regulate it well — supporting safe, high-quality care at scale.</a:t>
            </a:r>
          </a:p>
        </p:txBody>
      </p:sp>
      <p:sp>
        <p:nvSpPr>
          <p:cNvPr id="7" name="AutoShape 7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907393" y="4838474"/>
            <a:ext cx="2175484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Medical</a:t>
            </a:r>
          </a:p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Renaissance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614492" y="660355"/>
            <a:ext cx="14139795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Healthcare has continually changed — </a:t>
            </a:r>
          </a:p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and never gone backwards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460499" y="5066119"/>
            <a:ext cx="2927172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Industrialisation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768796" y="4818469"/>
            <a:ext cx="1268554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WorldWars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418475" y="4808467"/>
            <a:ext cx="1998246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Universal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Healthcare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5794567" y="4808467"/>
            <a:ext cx="1214934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Digital </a:t>
            </a:r>
          </a:p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Health</a:t>
            </a:r>
          </a:p>
        </p:txBody>
      </p:sp>
      <p:grpSp>
        <p:nvGrpSpPr>
          <p:cNvPr id="8" name="Group 8"/>
          <p:cNvGrpSpPr/>
          <p:nvPr/>
        </p:nvGrpSpPr>
        <p:grpSpPr>
          <a:xfrm rot="-10800000">
            <a:off x="4425777" y="5153277"/>
            <a:ext cx="692046" cy="404175"/>
            <a:chOff x="0" y="0"/>
            <a:chExt cx="913311" cy="5334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8730571" y="5123269"/>
            <a:ext cx="692046" cy="404175"/>
            <a:chOff x="0" y="0"/>
            <a:chExt cx="913311" cy="5334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 rot="-10800000">
            <a:off x="11380250" y="5123269"/>
            <a:ext cx="692046" cy="404175"/>
            <a:chOff x="0" y="0"/>
            <a:chExt cx="913311" cy="5334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 rot="-10800000">
            <a:off x="14759621" y="5153277"/>
            <a:ext cx="692046" cy="404175"/>
            <a:chOff x="0" y="0"/>
            <a:chExt cx="913311" cy="5334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2614492" y="2633978"/>
            <a:ext cx="1722818" cy="128046"/>
            <a:chOff x="0" y="0"/>
            <a:chExt cx="453746" cy="3372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614492" y="8524804"/>
            <a:ext cx="14303098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Digital healthcare is the next delivery shift — not a temporary exception.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907617" y="6096882"/>
            <a:ext cx="2175484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  <a:spcBef>
                <a:spcPct val="0"/>
              </a:spcBef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Evidence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836343" y="6096882"/>
            <a:ext cx="2175484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  <a:spcBef>
                <a:spcPct val="0"/>
              </a:spcBef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Systems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315331" y="5911144"/>
            <a:ext cx="2175484" cy="727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Rapid</a:t>
            </a:r>
          </a:p>
          <a:p>
            <a:pPr algn="ctr">
              <a:lnSpc>
                <a:spcPts val="2940"/>
              </a:lnSpc>
              <a:spcBef>
                <a:spcPct val="0"/>
              </a:spcBef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Innovation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2329856" y="6070212"/>
            <a:ext cx="2175484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  <a:spcBef>
                <a:spcPct val="0"/>
              </a:spcBef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Scale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5285679" y="5884474"/>
            <a:ext cx="2175484" cy="727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Remote + </a:t>
            </a:r>
          </a:p>
          <a:p>
            <a:pPr algn="ctr">
              <a:lnSpc>
                <a:spcPts val="2940"/>
              </a:lnSpc>
              <a:spcBef>
                <a:spcPct val="0"/>
              </a:spcBef>
            </a:pPr>
            <a:r>
              <a:rPr lang="en-US" sz="2100">
                <a:solidFill>
                  <a:srgbClr val="00357A"/>
                </a:solidFill>
                <a:latin typeface="Canva Sans"/>
                <a:ea typeface="Canva Sans"/>
                <a:cs typeface="Canva Sans"/>
                <a:sym typeface="Canva Sans"/>
              </a:rPr>
              <a:t>data-driven</a:t>
            </a:r>
          </a:p>
        </p:txBody>
      </p:sp>
      <p:sp>
        <p:nvSpPr>
          <p:cNvPr id="29" name="AutoShape 29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1813438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951090" y="2745594"/>
            <a:ext cx="6144200" cy="7046106"/>
            <a:chOff x="0" y="0"/>
            <a:chExt cx="1684654" cy="188148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684654" cy="1881481"/>
            </a:xfrm>
            <a:custGeom>
              <a:avLst/>
              <a:gdLst/>
              <a:ahLst/>
              <a:cxnLst/>
              <a:rect l="l" t="t" r="r" b="b"/>
              <a:pathLst>
                <a:path w="1684654" h="1881481">
                  <a:moveTo>
                    <a:pt x="0" y="0"/>
                  </a:moveTo>
                  <a:lnTo>
                    <a:pt x="1684654" y="0"/>
                  </a:lnTo>
                  <a:lnTo>
                    <a:pt x="1684654" y="1881481"/>
                  </a:lnTo>
                  <a:lnTo>
                    <a:pt x="0" y="1881481"/>
                  </a:lnTo>
                  <a:close/>
                </a:path>
              </a:pathLst>
            </a:custGeom>
            <a:solidFill>
              <a:srgbClr val="F5F3F5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9050"/>
              <a:ext cx="1684654" cy="18624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470042" y="4302100"/>
            <a:ext cx="4895345" cy="42975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Face-to-face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Synchronous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Environment-based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614492" y="660355"/>
            <a:ext cx="14139795" cy="940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care is a different delivery model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10610087" y="2765414"/>
            <a:ext cx="6144200" cy="7026286"/>
            <a:chOff x="0" y="0"/>
            <a:chExt cx="1684654" cy="1876047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684654" cy="1876047"/>
            </a:xfrm>
            <a:custGeom>
              <a:avLst/>
              <a:gdLst/>
              <a:ahLst/>
              <a:cxnLst/>
              <a:rect l="l" t="t" r="r" b="b"/>
              <a:pathLst>
                <a:path w="1684654" h="1876047">
                  <a:moveTo>
                    <a:pt x="0" y="0"/>
                  </a:moveTo>
                  <a:lnTo>
                    <a:pt x="1684654" y="0"/>
                  </a:lnTo>
                  <a:lnTo>
                    <a:pt x="1684654" y="1876047"/>
                  </a:lnTo>
                  <a:lnTo>
                    <a:pt x="0" y="1876047"/>
                  </a:lnTo>
                  <a:close/>
                </a:path>
              </a:pathLst>
            </a:custGeom>
            <a:solidFill>
              <a:srgbClr val="F5F3F5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9050"/>
              <a:ext cx="1684654" cy="18569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80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1003393" y="4302100"/>
            <a:ext cx="4706822" cy="4837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Remote or hybrid care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spcBef>
                <a:spcPct val="0"/>
              </a:spcBef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Asynchronous or synchronous care</a:t>
            </a:r>
          </a:p>
          <a:p>
            <a:pPr algn="l">
              <a:lnSpc>
                <a:spcPts val="4303"/>
              </a:lnSpc>
              <a:spcBef>
                <a:spcPct val="0"/>
              </a:spcBef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Scalable pathways</a:t>
            </a:r>
          </a:p>
          <a:p>
            <a:pPr algn="l">
              <a:lnSpc>
                <a:spcPts val="4303"/>
              </a:lnSpc>
            </a:pPr>
            <a:endParaRPr lang="en-US" sz="307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63638" lvl="1" indent="-331819" algn="l">
              <a:lnSpc>
                <a:spcPts val="4303"/>
              </a:lnSpc>
              <a:buFont typeface="Arial"/>
              <a:buChar char="•"/>
            </a:pPr>
            <a:r>
              <a:rPr lang="en-US" sz="307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Journey-based care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470042" y="3239478"/>
            <a:ext cx="4895345" cy="487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4"/>
              </a:lnSpc>
            </a:pPr>
            <a:r>
              <a:rPr lang="en-US" sz="2881" b="1">
                <a:solidFill>
                  <a:srgbClr val="00357A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Traditional care is often: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003393" y="3239478"/>
            <a:ext cx="5438822" cy="487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4"/>
              </a:lnSpc>
            </a:pPr>
            <a:r>
              <a:rPr lang="en-US" sz="2881" b="1">
                <a:solidFill>
                  <a:srgbClr val="00357A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Digital care can incorporate:</a:t>
            </a:r>
          </a:p>
        </p:txBody>
      </p:sp>
      <p:sp>
        <p:nvSpPr>
          <p:cNvPr id="16" name="AutoShape 16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266488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614492" y="584096"/>
            <a:ext cx="15471313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Why regulatory approaches may need to evolve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14492" y="3880071"/>
            <a:ext cx="14878886" cy="5033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False assurance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Services appear compliant but behave differently in practice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False under-assurance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Good practice is missed if evidence lacks context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Slow response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r>
              <a:rPr lang="en-US" sz="3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Digital change can outpace oversight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AutoShape 7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88494" y="726243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88494" y="3341835"/>
            <a:ext cx="3770947" cy="3626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48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Regulation needs to see the full  journey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53636" y="342900"/>
            <a:ext cx="4525107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Patient information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76972" y="2151186"/>
            <a:ext cx="2678433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Onboarding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557304" y="3974282"/>
            <a:ext cx="4525107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Eligibility &amp; triage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101688" y="5797045"/>
            <a:ext cx="3428999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Consultation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553636" y="7619808"/>
            <a:ext cx="4389092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Clinical decision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516184" y="9442571"/>
            <a:ext cx="6534148" cy="561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1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Follow-up and safety netting</a:t>
            </a:r>
          </a:p>
        </p:txBody>
      </p:sp>
      <p:grpSp>
        <p:nvGrpSpPr>
          <p:cNvPr id="12" name="Group 12"/>
          <p:cNvGrpSpPr/>
          <p:nvPr/>
        </p:nvGrpSpPr>
        <p:grpSpPr>
          <a:xfrm rot="16200000">
            <a:off x="9460768" y="1358572"/>
            <a:ext cx="715518" cy="417883"/>
            <a:chOff x="0" y="0"/>
            <a:chExt cx="913311" cy="5334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pPr algn="ctr"/>
              <a:endParaRPr lang="en-GB" sz="360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 sz="3600"/>
            </a:p>
          </p:txBody>
        </p:sp>
      </p:grpSp>
      <p:grpSp>
        <p:nvGrpSpPr>
          <p:cNvPr id="15" name="Group 15"/>
          <p:cNvGrpSpPr/>
          <p:nvPr/>
        </p:nvGrpSpPr>
        <p:grpSpPr>
          <a:xfrm rot="16200000">
            <a:off x="9458528" y="3181668"/>
            <a:ext cx="715518" cy="417883"/>
            <a:chOff x="0" y="0"/>
            <a:chExt cx="913311" cy="5334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pPr algn="ctr"/>
              <a:endParaRPr lang="en-GB" sz="3600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 sz="3600"/>
            </a:p>
          </p:txBody>
        </p:sp>
      </p:grpSp>
      <p:grpSp>
        <p:nvGrpSpPr>
          <p:cNvPr id="18" name="Group 18"/>
          <p:cNvGrpSpPr/>
          <p:nvPr/>
        </p:nvGrpSpPr>
        <p:grpSpPr>
          <a:xfrm rot="16200000">
            <a:off x="9458528" y="5004765"/>
            <a:ext cx="715518" cy="417883"/>
            <a:chOff x="0" y="0"/>
            <a:chExt cx="913311" cy="5334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pPr algn="ctr"/>
              <a:endParaRPr lang="en-GB" sz="3600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 sz="3600"/>
            </a:p>
          </p:txBody>
        </p:sp>
      </p:grpSp>
      <p:grpSp>
        <p:nvGrpSpPr>
          <p:cNvPr id="21" name="Group 21"/>
          <p:cNvGrpSpPr/>
          <p:nvPr/>
        </p:nvGrpSpPr>
        <p:grpSpPr>
          <a:xfrm rot="16200000">
            <a:off x="9425499" y="6827861"/>
            <a:ext cx="715518" cy="417883"/>
            <a:chOff x="0" y="0"/>
            <a:chExt cx="913311" cy="5334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pPr algn="ctr"/>
              <a:endParaRPr lang="en-GB" sz="360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 sz="3600"/>
            </a:p>
          </p:txBody>
        </p:sp>
      </p:grpSp>
      <p:grpSp>
        <p:nvGrpSpPr>
          <p:cNvPr id="24" name="Group 24"/>
          <p:cNvGrpSpPr/>
          <p:nvPr/>
        </p:nvGrpSpPr>
        <p:grpSpPr>
          <a:xfrm rot="16200000">
            <a:off x="9425499" y="8650957"/>
            <a:ext cx="715518" cy="417883"/>
            <a:chOff x="0" y="0"/>
            <a:chExt cx="913311" cy="5334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913311" cy="533400"/>
            </a:xfrm>
            <a:custGeom>
              <a:avLst/>
              <a:gdLst/>
              <a:ahLst/>
              <a:cxnLst/>
              <a:rect l="l" t="t" r="r" b="b"/>
              <a:pathLst>
                <a:path w="913311" h="533400">
                  <a:moveTo>
                    <a:pt x="239386" y="166418"/>
                  </a:moveTo>
                  <a:lnTo>
                    <a:pt x="913311" y="166418"/>
                  </a:lnTo>
                  <a:lnTo>
                    <a:pt x="913311" y="366942"/>
                  </a:lnTo>
                  <a:lnTo>
                    <a:pt x="239373" y="366942"/>
                  </a:lnTo>
                  <a:lnTo>
                    <a:pt x="302255" y="533400"/>
                  </a:lnTo>
                  <a:lnTo>
                    <a:pt x="0" y="266700"/>
                  </a:lnTo>
                  <a:lnTo>
                    <a:pt x="302255" y="0"/>
                  </a:lnTo>
                  <a:lnTo>
                    <a:pt x="239386" y="166418"/>
                  </a:lnTo>
                  <a:close/>
                </a:path>
              </a:pathLst>
            </a:custGeom>
            <a:solidFill>
              <a:srgbClr val="3971AB"/>
            </a:solidFill>
          </p:spPr>
          <p:txBody>
            <a:bodyPr/>
            <a:lstStyle/>
            <a:p>
              <a:pPr algn="ctr"/>
              <a:endParaRPr lang="en-GB" sz="3600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120650" y="107950"/>
              <a:ext cx="792661" cy="2603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919"/>
                </a:lnSpc>
              </a:pPr>
              <a:endParaRPr sz="3600"/>
            </a:p>
          </p:txBody>
        </p:sp>
      </p:grpSp>
      <p:sp>
        <p:nvSpPr>
          <p:cNvPr id="27" name="AutoShape 27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266488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614492" y="584096"/>
            <a:ext cx="15471313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is visible is not always what the patient experiences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229074" y="3722384"/>
            <a:ext cx="7029331" cy="4102243"/>
            <a:chOff x="0" y="0"/>
            <a:chExt cx="1851346" cy="1080426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851346" cy="1080426"/>
            </a:xfrm>
            <a:custGeom>
              <a:avLst/>
              <a:gdLst/>
              <a:ahLst/>
              <a:cxnLst/>
              <a:rect l="l" t="t" r="r" b="b"/>
              <a:pathLst>
                <a:path w="1851346" h="1080426">
                  <a:moveTo>
                    <a:pt x="0" y="0"/>
                  </a:moveTo>
                  <a:lnTo>
                    <a:pt x="1851346" y="0"/>
                  </a:lnTo>
                  <a:lnTo>
                    <a:pt x="1851346" y="1080426"/>
                  </a:lnTo>
                  <a:lnTo>
                    <a:pt x="0" y="1080426"/>
                  </a:lnTo>
                  <a:close/>
                </a:path>
              </a:pathLst>
            </a:custGeom>
            <a:solidFill>
              <a:srgbClr val="F5F3F5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9050"/>
              <a:ext cx="1851346" cy="1061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80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0220444" y="3686727"/>
            <a:ext cx="7029331" cy="4137900"/>
            <a:chOff x="0" y="0"/>
            <a:chExt cx="1851346" cy="108981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851346" cy="1089817"/>
            </a:xfrm>
            <a:custGeom>
              <a:avLst/>
              <a:gdLst/>
              <a:ahLst/>
              <a:cxnLst/>
              <a:rect l="l" t="t" r="r" b="b"/>
              <a:pathLst>
                <a:path w="1851346" h="1089817">
                  <a:moveTo>
                    <a:pt x="0" y="0"/>
                  </a:moveTo>
                  <a:lnTo>
                    <a:pt x="1851346" y="0"/>
                  </a:lnTo>
                  <a:lnTo>
                    <a:pt x="1851346" y="1089817"/>
                  </a:lnTo>
                  <a:lnTo>
                    <a:pt x="0" y="1089817"/>
                  </a:lnTo>
                  <a:close/>
                </a:path>
              </a:pathLst>
            </a:custGeom>
            <a:solidFill>
              <a:srgbClr val="F5F3F5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28575"/>
              <a:ext cx="1851346" cy="10612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l">
                <a:lnSpc>
                  <a:spcPts val="1980"/>
                </a:lnSpc>
              </a:pPr>
              <a:endParaRPr/>
            </a:p>
            <a:p>
              <a:pPr algn="l">
                <a:lnSpc>
                  <a:spcPts val="1980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832246" y="4003040"/>
            <a:ext cx="5397353" cy="28470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is visible</a:t>
            </a:r>
          </a:p>
          <a:p>
            <a:pPr algn="just">
              <a:lnSpc>
                <a:spcPts val="4480"/>
              </a:lnSpc>
              <a:spcBef>
                <a:spcPct val="0"/>
              </a:spcBef>
            </a:pPr>
            <a:endParaRPr lang="en-US" sz="3200" b="1" dirty="0">
              <a:solidFill>
                <a:srgbClr val="00357A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Homepage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Public claims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Published information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620494" y="4003040"/>
            <a:ext cx="6295906" cy="3424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8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the patient experiences</a:t>
            </a:r>
          </a:p>
          <a:p>
            <a:pPr algn="just">
              <a:lnSpc>
                <a:spcPts val="4480"/>
              </a:lnSpc>
              <a:spcBef>
                <a:spcPct val="0"/>
              </a:spcBef>
            </a:pPr>
            <a:endParaRPr lang="en-US" sz="3200" b="1" dirty="0">
              <a:solidFill>
                <a:srgbClr val="00357A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690881" lvl="1" indent="-345440" algn="just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Flows</a:t>
            </a:r>
          </a:p>
          <a:p>
            <a:pPr marL="690881" lvl="1" indent="-345440" algn="just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Prompts</a:t>
            </a:r>
          </a:p>
          <a:p>
            <a:pPr marL="690881" lvl="1" indent="-345440" algn="just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Nudges</a:t>
            </a:r>
          </a:p>
          <a:p>
            <a:pPr marL="690881" lvl="1" indent="-345440" algn="just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Decision pathways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337309" y="8888730"/>
            <a:ext cx="10655039" cy="6629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59"/>
              </a:lnSpc>
              <a:spcBef>
                <a:spcPct val="0"/>
              </a:spcBef>
            </a:pPr>
            <a:r>
              <a:rPr lang="en-US" sz="38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Website compliance ≠ pathway compliance</a:t>
            </a:r>
          </a:p>
        </p:txBody>
      </p:sp>
      <p:sp>
        <p:nvSpPr>
          <p:cNvPr id="15" name="AutoShape 15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">
            <a:extLst>
              <a:ext uri="{FF2B5EF4-FFF2-40B4-BE49-F238E27FC236}">
                <a16:creationId xmlns:a16="http://schemas.microsoft.com/office/drawing/2014/main" id="{02E8862C-B641-4C5A-E73D-3D0F2BE1FC65}"/>
              </a:ext>
            </a:extLst>
          </p:cNvPr>
          <p:cNvSpPr/>
          <p:nvPr/>
        </p:nvSpPr>
        <p:spPr>
          <a:xfrm>
            <a:off x="5410200" y="3390900"/>
            <a:ext cx="4760940" cy="5018119"/>
          </a:xfrm>
          <a:custGeom>
            <a:avLst/>
            <a:gdLst/>
            <a:ahLst/>
            <a:cxnLst/>
            <a:rect l="l" t="t" r="r" b="b"/>
            <a:pathLst>
              <a:path w="4760940" h="5018119">
                <a:moveTo>
                  <a:pt x="0" y="0"/>
                </a:moveTo>
                <a:lnTo>
                  <a:pt x="4760940" y="0"/>
                </a:lnTo>
                <a:lnTo>
                  <a:pt x="4760940" y="5018118"/>
                </a:lnTo>
                <a:lnTo>
                  <a:pt x="0" y="50181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" name="Group 2"/>
          <p:cNvGrpSpPr/>
          <p:nvPr/>
        </p:nvGrpSpPr>
        <p:grpSpPr>
          <a:xfrm>
            <a:off x="2614492" y="266488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614492" y="584096"/>
            <a:ext cx="15471313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How digital consultations are built and governed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591800" y="4558802"/>
            <a:ext cx="3109105" cy="432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  <a:spcBef>
                <a:spcPct val="0"/>
              </a:spcBef>
            </a:pPr>
            <a:r>
              <a:rPr lang="en-US" sz="25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Patient interface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591800" y="6073825"/>
            <a:ext cx="2618763" cy="449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Risk assessment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591800" y="6901816"/>
            <a:ext cx="4527488" cy="451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39"/>
              </a:lnSpc>
              <a:spcBef>
                <a:spcPct val="0"/>
              </a:spcBef>
            </a:pPr>
            <a:r>
              <a:rPr lang="en-US" sz="2599" b="1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Governance and audit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591800" y="5290928"/>
            <a:ext cx="2055427" cy="449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Clinical logic</a:t>
            </a:r>
          </a:p>
        </p:txBody>
      </p:sp>
      <p:sp>
        <p:nvSpPr>
          <p:cNvPr id="11" name="AutoShape 11"/>
          <p:cNvSpPr/>
          <p:nvPr/>
        </p:nvSpPr>
        <p:spPr>
          <a:xfrm>
            <a:off x="10134600" y="4762500"/>
            <a:ext cx="400251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2" name="AutoShape 12"/>
          <p:cNvSpPr/>
          <p:nvPr/>
        </p:nvSpPr>
        <p:spPr>
          <a:xfrm>
            <a:off x="10134600" y="6286500"/>
            <a:ext cx="400251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3" name="AutoShape 13"/>
          <p:cNvSpPr/>
          <p:nvPr/>
        </p:nvSpPr>
        <p:spPr>
          <a:xfrm>
            <a:off x="10134600" y="5531194"/>
            <a:ext cx="400251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4" name="AutoShape 14"/>
          <p:cNvSpPr/>
          <p:nvPr/>
        </p:nvSpPr>
        <p:spPr>
          <a:xfrm>
            <a:off x="10134600" y="7088746"/>
            <a:ext cx="400251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Box 15"/>
          <p:cNvSpPr txBox="1"/>
          <p:nvPr/>
        </p:nvSpPr>
        <p:spPr>
          <a:xfrm>
            <a:off x="3334672" y="9201150"/>
            <a:ext cx="12810203" cy="587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Safety sits in the design, not just the final clinical decision.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557780" y="3871629"/>
            <a:ext cx="2544979" cy="1099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92"/>
              </a:lnSpc>
              <a:spcBef>
                <a:spcPct val="0"/>
              </a:spcBef>
            </a:pPr>
            <a:r>
              <a:rPr lang="en-US" sz="2137" dirty="0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The visible consultation is only the surface</a:t>
            </a:r>
          </a:p>
        </p:txBody>
      </p:sp>
      <p:sp>
        <p:nvSpPr>
          <p:cNvPr id="17" name="AutoShape 17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266488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371726" y="3238500"/>
            <a:ext cx="15102584" cy="6681827"/>
            <a:chOff x="-509018" y="-40561"/>
            <a:chExt cx="20694540" cy="9331487"/>
          </a:xfrm>
        </p:grpSpPr>
        <p:sp>
          <p:nvSpPr>
            <p:cNvPr id="6" name="Freeform 6"/>
            <p:cNvSpPr/>
            <p:nvPr/>
          </p:nvSpPr>
          <p:spPr>
            <a:xfrm>
              <a:off x="7484749" y="2467050"/>
              <a:ext cx="4316265" cy="4316265"/>
            </a:xfrm>
            <a:custGeom>
              <a:avLst/>
              <a:gdLst/>
              <a:ahLst/>
              <a:cxnLst/>
              <a:rect l="l" t="t" r="r" b="b"/>
              <a:pathLst>
                <a:path w="4316265" h="4316265">
                  <a:moveTo>
                    <a:pt x="0" y="0"/>
                  </a:moveTo>
                  <a:lnTo>
                    <a:pt x="4316265" y="0"/>
                  </a:lnTo>
                  <a:lnTo>
                    <a:pt x="4316265" y="4316266"/>
                  </a:lnTo>
                  <a:lnTo>
                    <a:pt x="0" y="43162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7"/>
            <p:cNvSpPr/>
            <p:nvPr/>
          </p:nvSpPr>
          <p:spPr>
            <a:xfrm>
              <a:off x="4982171" y="4281084"/>
              <a:ext cx="9331487" cy="688197"/>
            </a:xfrm>
            <a:custGeom>
              <a:avLst/>
              <a:gdLst/>
              <a:ahLst/>
              <a:cxnLst/>
              <a:rect l="l" t="t" r="r" b="b"/>
              <a:pathLst>
                <a:path w="9331487" h="688197">
                  <a:moveTo>
                    <a:pt x="0" y="0"/>
                  </a:moveTo>
                  <a:lnTo>
                    <a:pt x="9331486" y="0"/>
                  </a:lnTo>
                  <a:lnTo>
                    <a:pt x="9331486" y="688198"/>
                  </a:lnTo>
                  <a:lnTo>
                    <a:pt x="0" y="6881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8"/>
            <p:cNvSpPr/>
            <p:nvPr/>
          </p:nvSpPr>
          <p:spPr>
            <a:xfrm rot="-2971295">
              <a:off x="4982171" y="4281084"/>
              <a:ext cx="9331487" cy="688197"/>
            </a:xfrm>
            <a:custGeom>
              <a:avLst/>
              <a:gdLst/>
              <a:ahLst/>
              <a:cxnLst/>
              <a:rect l="l" t="t" r="r" b="b"/>
              <a:pathLst>
                <a:path w="9331487" h="688197">
                  <a:moveTo>
                    <a:pt x="0" y="0"/>
                  </a:moveTo>
                  <a:lnTo>
                    <a:pt x="9331486" y="0"/>
                  </a:lnTo>
                  <a:lnTo>
                    <a:pt x="9331486" y="688198"/>
                  </a:lnTo>
                  <a:lnTo>
                    <a:pt x="0" y="6881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/>
            <p:nvPr/>
          </p:nvSpPr>
          <p:spPr>
            <a:xfrm rot="-7778816">
              <a:off x="5195068" y="4346801"/>
              <a:ext cx="9078170" cy="669515"/>
            </a:xfrm>
            <a:custGeom>
              <a:avLst/>
              <a:gdLst/>
              <a:ahLst/>
              <a:cxnLst/>
              <a:rect l="l" t="t" r="r" b="b"/>
              <a:pathLst>
                <a:path w="9078170" h="669515">
                  <a:moveTo>
                    <a:pt x="0" y="0"/>
                  </a:moveTo>
                  <a:lnTo>
                    <a:pt x="9078170" y="0"/>
                  </a:lnTo>
                  <a:lnTo>
                    <a:pt x="9078170" y="669515"/>
                  </a:lnTo>
                  <a:lnTo>
                    <a:pt x="0" y="6695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" name="Group 10"/>
            <p:cNvGrpSpPr/>
            <p:nvPr/>
          </p:nvGrpSpPr>
          <p:grpSpPr>
            <a:xfrm>
              <a:off x="7583394" y="2560663"/>
              <a:ext cx="4129040" cy="4129040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1E9E6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36651" tIns="36651" rIns="36651" bIns="36651" rtlCol="0" anchor="ctr"/>
              <a:lstStyle/>
              <a:p>
                <a:pPr algn="ctr">
                  <a:lnSpc>
                    <a:spcPts val="2660"/>
                  </a:lnSpc>
                </a:pPr>
                <a:endParaRPr/>
              </a:p>
            </p:txBody>
          </p:sp>
        </p:grpSp>
        <p:sp>
          <p:nvSpPr>
            <p:cNvPr id="13" name="Freeform 13"/>
            <p:cNvSpPr/>
            <p:nvPr/>
          </p:nvSpPr>
          <p:spPr>
            <a:xfrm>
              <a:off x="9011151" y="4831577"/>
              <a:ext cx="1273527" cy="1493874"/>
            </a:xfrm>
            <a:custGeom>
              <a:avLst/>
              <a:gdLst/>
              <a:ahLst/>
              <a:cxnLst/>
              <a:rect l="l" t="t" r="r" b="b"/>
              <a:pathLst>
                <a:path w="1273527" h="1493874">
                  <a:moveTo>
                    <a:pt x="0" y="0"/>
                  </a:moveTo>
                  <a:lnTo>
                    <a:pt x="1273527" y="0"/>
                  </a:lnTo>
                  <a:lnTo>
                    <a:pt x="1273527" y="1493874"/>
                  </a:lnTo>
                  <a:lnTo>
                    <a:pt x="0" y="14938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5839808" y="88476"/>
              <a:ext cx="1279841" cy="1279841"/>
            </a:xfrm>
            <a:custGeom>
              <a:avLst/>
              <a:gdLst/>
              <a:ahLst/>
              <a:cxnLst/>
              <a:rect l="l" t="t" r="r" b="b"/>
              <a:pathLst>
                <a:path w="1279841" h="1279841">
                  <a:moveTo>
                    <a:pt x="0" y="0"/>
                  </a:moveTo>
                  <a:lnTo>
                    <a:pt x="1279841" y="0"/>
                  </a:lnTo>
                  <a:lnTo>
                    <a:pt x="1279841" y="1279841"/>
                  </a:lnTo>
                  <a:lnTo>
                    <a:pt x="0" y="1279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6013550" y="254607"/>
              <a:ext cx="849267" cy="947578"/>
            </a:xfrm>
            <a:custGeom>
              <a:avLst/>
              <a:gdLst/>
              <a:ahLst/>
              <a:cxnLst/>
              <a:rect l="l" t="t" r="r" b="b"/>
              <a:pathLst>
                <a:path w="849267" h="947578">
                  <a:moveTo>
                    <a:pt x="0" y="0"/>
                  </a:moveTo>
                  <a:lnTo>
                    <a:pt x="849267" y="0"/>
                  </a:lnTo>
                  <a:lnTo>
                    <a:pt x="849267" y="947578"/>
                  </a:lnTo>
                  <a:lnTo>
                    <a:pt x="0" y="947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12463051" y="0"/>
              <a:ext cx="1279841" cy="1279841"/>
            </a:xfrm>
            <a:custGeom>
              <a:avLst/>
              <a:gdLst/>
              <a:ahLst/>
              <a:cxnLst/>
              <a:rect l="l" t="t" r="r" b="b"/>
              <a:pathLst>
                <a:path w="1279841" h="1279841">
                  <a:moveTo>
                    <a:pt x="0" y="0"/>
                  </a:moveTo>
                  <a:lnTo>
                    <a:pt x="1279842" y="0"/>
                  </a:lnTo>
                  <a:lnTo>
                    <a:pt x="1279842" y="1279841"/>
                  </a:lnTo>
                  <a:lnTo>
                    <a:pt x="0" y="1279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3839323" y="3983413"/>
              <a:ext cx="1207663" cy="1207663"/>
            </a:xfrm>
            <a:custGeom>
              <a:avLst/>
              <a:gdLst/>
              <a:ahLst/>
              <a:cxnLst/>
              <a:rect l="l" t="t" r="r" b="b"/>
              <a:pathLst>
                <a:path w="1207663" h="1207663">
                  <a:moveTo>
                    <a:pt x="0" y="0"/>
                  </a:moveTo>
                  <a:lnTo>
                    <a:pt x="1207664" y="0"/>
                  </a:lnTo>
                  <a:lnTo>
                    <a:pt x="1207664" y="1207664"/>
                  </a:lnTo>
                  <a:lnTo>
                    <a:pt x="0" y="12076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5673403" y="7957412"/>
              <a:ext cx="1156280" cy="1156280"/>
            </a:xfrm>
            <a:custGeom>
              <a:avLst/>
              <a:gdLst/>
              <a:ahLst/>
              <a:cxnLst/>
              <a:rect l="l" t="t" r="r" b="b"/>
              <a:pathLst>
                <a:path w="1156280" h="1156280">
                  <a:moveTo>
                    <a:pt x="0" y="0"/>
                  </a:moveTo>
                  <a:lnTo>
                    <a:pt x="1156280" y="0"/>
                  </a:lnTo>
                  <a:lnTo>
                    <a:pt x="1156280" y="1156280"/>
                  </a:lnTo>
                  <a:lnTo>
                    <a:pt x="0" y="11562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2372579" y="7981904"/>
              <a:ext cx="1209128" cy="1209128"/>
            </a:xfrm>
            <a:custGeom>
              <a:avLst/>
              <a:gdLst/>
              <a:ahLst/>
              <a:cxnLst/>
              <a:rect l="l" t="t" r="r" b="b"/>
              <a:pathLst>
                <a:path w="1209128" h="1209128">
                  <a:moveTo>
                    <a:pt x="0" y="0"/>
                  </a:moveTo>
                  <a:lnTo>
                    <a:pt x="1209128" y="0"/>
                  </a:lnTo>
                  <a:lnTo>
                    <a:pt x="1209128" y="1209128"/>
                  </a:lnTo>
                  <a:lnTo>
                    <a:pt x="0" y="12091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24236" y="308078"/>
              <a:ext cx="957471" cy="600813"/>
            </a:xfrm>
            <a:custGeom>
              <a:avLst/>
              <a:gdLst/>
              <a:ahLst/>
              <a:cxnLst/>
              <a:rect l="l" t="t" r="r" b="b"/>
              <a:pathLst>
                <a:path w="957471" h="600813">
                  <a:moveTo>
                    <a:pt x="0" y="0"/>
                  </a:moveTo>
                  <a:lnTo>
                    <a:pt x="957471" y="0"/>
                  </a:lnTo>
                  <a:lnTo>
                    <a:pt x="957471" y="600813"/>
                  </a:lnTo>
                  <a:lnTo>
                    <a:pt x="0" y="6008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12599481" y="8106152"/>
              <a:ext cx="755326" cy="882132"/>
            </a:xfrm>
            <a:custGeom>
              <a:avLst/>
              <a:gdLst/>
              <a:ahLst/>
              <a:cxnLst/>
              <a:rect l="l" t="t" r="r" b="b"/>
              <a:pathLst>
                <a:path w="755326" h="882132">
                  <a:moveTo>
                    <a:pt x="0" y="0"/>
                  </a:moveTo>
                  <a:lnTo>
                    <a:pt x="755325" y="0"/>
                  </a:lnTo>
                  <a:lnTo>
                    <a:pt x="755325" y="882133"/>
                  </a:lnTo>
                  <a:lnTo>
                    <a:pt x="0" y="8821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4194327" y="4200573"/>
              <a:ext cx="545558" cy="773343"/>
            </a:xfrm>
            <a:custGeom>
              <a:avLst/>
              <a:gdLst/>
              <a:ahLst/>
              <a:cxnLst/>
              <a:rect l="l" t="t" r="r" b="b"/>
              <a:pathLst>
                <a:path w="545558" h="773343">
                  <a:moveTo>
                    <a:pt x="0" y="0"/>
                  </a:moveTo>
                  <a:lnTo>
                    <a:pt x="545558" y="0"/>
                  </a:lnTo>
                  <a:lnTo>
                    <a:pt x="545558" y="773344"/>
                  </a:lnTo>
                  <a:lnTo>
                    <a:pt x="0" y="7733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5830898" y="8208810"/>
              <a:ext cx="841291" cy="703529"/>
            </a:xfrm>
            <a:custGeom>
              <a:avLst/>
              <a:gdLst/>
              <a:ahLst/>
              <a:cxnLst/>
              <a:rect l="l" t="t" r="r" b="b"/>
              <a:pathLst>
                <a:path w="841291" h="703529">
                  <a:moveTo>
                    <a:pt x="0" y="0"/>
                  </a:moveTo>
                  <a:lnTo>
                    <a:pt x="841290" y="0"/>
                  </a:lnTo>
                  <a:lnTo>
                    <a:pt x="841290" y="703529"/>
                  </a:lnTo>
                  <a:lnTo>
                    <a:pt x="0" y="7035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8094697" y="3050181"/>
              <a:ext cx="3096369" cy="15370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709"/>
                </a:lnSpc>
                <a:spcBef>
                  <a:spcPct val="0"/>
                </a:spcBef>
              </a:pPr>
              <a:r>
                <a:rPr lang="en-US" sz="3364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Digital </a:t>
              </a:r>
            </a:p>
            <a:p>
              <a:pPr algn="ctr">
                <a:lnSpc>
                  <a:spcPts val="4709"/>
                </a:lnSpc>
                <a:spcBef>
                  <a:spcPct val="0"/>
                </a:spcBef>
              </a:pPr>
              <a:r>
                <a:rPr lang="en-US" sz="3364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provider</a:t>
              </a:r>
            </a:p>
          </p:txBody>
        </p:sp>
        <p:sp>
          <p:nvSpPr>
            <p:cNvPr id="25" name="Freeform 25"/>
            <p:cNvSpPr/>
            <p:nvPr/>
          </p:nvSpPr>
          <p:spPr>
            <a:xfrm>
              <a:off x="14313657" y="3983413"/>
              <a:ext cx="1294919" cy="1294919"/>
            </a:xfrm>
            <a:custGeom>
              <a:avLst/>
              <a:gdLst/>
              <a:ahLst/>
              <a:cxnLst/>
              <a:rect l="l" t="t" r="r" b="b"/>
              <a:pathLst>
                <a:path w="1294919" h="1294919">
                  <a:moveTo>
                    <a:pt x="0" y="0"/>
                  </a:moveTo>
                  <a:lnTo>
                    <a:pt x="1294920" y="0"/>
                  </a:lnTo>
                  <a:lnTo>
                    <a:pt x="1294920" y="1294920"/>
                  </a:lnTo>
                  <a:lnTo>
                    <a:pt x="0" y="12949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4618216" y="4216264"/>
              <a:ext cx="685802" cy="792834"/>
            </a:xfrm>
            <a:custGeom>
              <a:avLst/>
              <a:gdLst/>
              <a:ahLst/>
              <a:cxnLst/>
              <a:rect l="l" t="t" r="r" b="b"/>
              <a:pathLst>
                <a:path w="685802" h="792834">
                  <a:moveTo>
                    <a:pt x="0" y="0"/>
                  </a:moveTo>
                  <a:lnTo>
                    <a:pt x="685802" y="0"/>
                  </a:lnTo>
                  <a:lnTo>
                    <a:pt x="685802" y="792834"/>
                  </a:lnTo>
                  <a:lnTo>
                    <a:pt x="0" y="7928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663836" y="8305529"/>
              <a:ext cx="6521686" cy="5153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Usual care provider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-509018" y="8254728"/>
              <a:ext cx="6129214" cy="53683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r"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Pharmacy / medicines supply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3783568" y="375122"/>
              <a:ext cx="4660335" cy="51253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 dirty="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Emergency escalation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15561502" y="4313275"/>
              <a:ext cx="1606889" cy="50809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 dirty="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Patient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844801" y="4319042"/>
              <a:ext cx="1967061" cy="51253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 dirty="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Regulator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2502281" y="417687"/>
              <a:ext cx="3282997" cy="51253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r">
                <a:lnSpc>
                  <a:spcPts val="3240"/>
                </a:lnSpc>
                <a:spcBef>
                  <a:spcPct val="0"/>
                </a:spcBef>
              </a:pPr>
              <a:r>
                <a:rPr lang="en-US" sz="2314" b="1" dirty="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Data / records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2614492" y="584096"/>
            <a:ext cx="15471313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care must remain connected to the wider system</a:t>
            </a:r>
          </a:p>
        </p:txBody>
      </p:sp>
      <p:sp>
        <p:nvSpPr>
          <p:cNvPr id="34" name="AutoShape 34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9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14492" y="2664887"/>
            <a:ext cx="1722818" cy="128046"/>
            <a:chOff x="0" y="0"/>
            <a:chExt cx="453746" cy="3372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746" cy="33724"/>
            </a:xfrm>
            <a:custGeom>
              <a:avLst/>
              <a:gdLst/>
              <a:ahLst/>
              <a:cxnLst/>
              <a:rect l="l" t="t" r="r" b="b"/>
              <a:pathLst>
                <a:path w="453746" h="33724">
                  <a:moveTo>
                    <a:pt x="0" y="0"/>
                  </a:moveTo>
                  <a:lnTo>
                    <a:pt x="453746" y="0"/>
                  </a:lnTo>
                  <a:lnTo>
                    <a:pt x="453746" y="33724"/>
                  </a:lnTo>
                  <a:lnTo>
                    <a:pt x="0" y="33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746" cy="71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705378" y="4727696"/>
            <a:ext cx="1890894" cy="337997"/>
          </a:xfrm>
          <a:custGeom>
            <a:avLst/>
            <a:gdLst/>
            <a:ahLst/>
            <a:cxnLst/>
            <a:rect l="l" t="t" r="r" b="b"/>
            <a:pathLst>
              <a:path w="1890894" h="337997">
                <a:moveTo>
                  <a:pt x="0" y="0"/>
                </a:moveTo>
                <a:lnTo>
                  <a:pt x="1890894" y="0"/>
                </a:lnTo>
                <a:lnTo>
                  <a:pt x="1890894" y="337998"/>
                </a:lnTo>
                <a:lnTo>
                  <a:pt x="0" y="3379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2614492" y="584096"/>
            <a:ext cx="15471313" cy="1836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12"/>
              </a:lnSpc>
            </a:pPr>
            <a:r>
              <a:rPr lang="en-US" sz="56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care should make assurance easier, not harder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195736" y="4531594"/>
            <a:ext cx="5245467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39"/>
              </a:lnSpc>
              <a:spcBef>
                <a:spcPct val="0"/>
              </a:spcBef>
            </a:pPr>
            <a:r>
              <a:rPr lang="en-US" sz="3599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Snapshot inspection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506200" y="4531594"/>
            <a:ext cx="5377153" cy="6000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357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Continuous assurance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475901" y="5337696"/>
            <a:ext cx="3777109" cy="1692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Periodic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Sample-based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Retrospective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658600" y="5337695"/>
            <a:ext cx="3676949" cy="1692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Longitudinal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Auditable</a:t>
            </a:r>
          </a:p>
          <a:p>
            <a:pPr marL="690881" lvl="1" indent="-345440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Pattern-based</a:t>
            </a:r>
          </a:p>
        </p:txBody>
      </p:sp>
      <p:sp>
        <p:nvSpPr>
          <p:cNvPr id="11" name="AutoShape 11"/>
          <p:cNvSpPr/>
          <p:nvPr/>
        </p:nvSpPr>
        <p:spPr>
          <a:xfrm flipH="1" flipV="1">
            <a:off x="1028700" y="0"/>
            <a:ext cx="9525" cy="10286992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409</Words>
  <Application>Microsoft Office PowerPoint</Application>
  <PresentationFormat>Custom</PresentationFormat>
  <Paragraphs>135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Canva Sans</vt:lpstr>
      <vt:lpstr>Canva Sans Bold</vt:lpstr>
      <vt:lpstr>Arial</vt:lpstr>
      <vt:lpstr>Poppins</vt:lpstr>
      <vt:lpstr>Open Sans</vt:lpstr>
      <vt:lpstr>Calibri</vt:lpstr>
      <vt:lpstr>Open Sans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Regulation in Digital Healthcare</dc:title>
  <dc:creator>Kieran Seyan</dc:creator>
  <cp:lastModifiedBy>Kieran Seyan</cp:lastModifiedBy>
  <cp:revision>3</cp:revision>
  <dcterms:created xsi:type="dcterms:W3CDTF">2006-08-16T00:00:00Z</dcterms:created>
  <dcterms:modified xsi:type="dcterms:W3CDTF">2026-06-09T18:14:24Z</dcterms:modified>
  <dc:identifier>DAHLVlyeQSk</dc:identifier>
</cp:coreProperties>
</file>