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sldIdLst>
    <p:sldId id="257" r:id="rId5"/>
    <p:sldId id="2147483269" r:id="rId6"/>
    <p:sldId id="2147483318" r:id="rId7"/>
    <p:sldId id="2147483270" r:id="rId8"/>
    <p:sldId id="2147483234" r:id="rId9"/>
    <p:sldId id="214748331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6D58F8-A7DD-4BAB-9AAC-070C81D134AB}" v="1" dt="2025-05-06T08:52:19.089"/>
    <p1510:client id="{690E2EB4-7658-1853-9482-4523CC1A6647}" v="2" dt="2025-05-06T08:47:53.896"/>
    <p1510:client id="{855D6532-AC90-4751-AC36-655AAEAC429C}" v="50" dt="2025-05-06T08:13:06.462"/>
    <p1510:client id="{D1D62FBF-4D68-43C5-A5B8-B7708E90B0D6}" v="549" dt="2025-05-06T11:47:27.0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C06319-3309-4808-B139-F8D155D5ECFB}" type="datetimeFigureOut">
              <a:rPr lang="en-IE" smtClean="0"/>
              <a:t>02/06/2026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2E304-E090-4069-8B23-792FFCB5B6D0}" type="slidenum">
              <a:rPr lang="en-IE" smtClean="0"/>
              <a:t>‹#›</a:t>
            </a:fld>
            <a:endParaRPr lang="en-IE"/>
          </a:p>
        </p:txBody>
      </p:sp>
    </p:spTree>
    <p:extLst>
      <p:ext uri="{BB962C8B-B14F-4D97-AF65-F5344CB8AC3E}">
        <p14:creationId xmlns:p14="http://schemas.microsoft.com/office/powerpoint/2010/main" val="2868699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982E304-E090-4069-8B23-792FFCB5B6D0}" type="slidenum">
              <a:rPr lang="en-IE" smtClean="0"/>
              <a:t>2</a:t>
            </a:fld>
            <a:endParaRPr lang="en-IE"/>
          </a:p>
        </p:txBody>
      </p:sp>
    </p:spTree>
    <p:extLst>
      <p:ext uri="{BB962C8B-B14F-4D97-AF65-F5344CB8AC3E}">
        <p14:creationId xmlns:p14="http://schemas.microsoft.com/office/powerpoint/2010/main" val="334168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DC63FD63-EE7D-4C3B-A4CF-D38B1BC40E12}" type="slidenum">
              <a:rPr lang="en-IE" smtClean="0"/>
              <a:t>3</a:t>
            </a:fld>
            <a:endParaRPr lang="en-IE"/>
          </a:p>
        </p:txBody>
      </p:sp>
    </p:spTree>
    <p:extLst>
      <p:ext uri="{BB962C8B-B14F-4D97-AF65-F5344CB8AC3E}">
        <p14:creationId xmlns:p14="http://schemas.microsoft.com/office/powerpoint/2010/main" val="2262469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21790" y="1122363"/>
            <a:ext cx="4946210" cy="2387600"/>
          </a:xfrm>
          <a:prstGeom prst="rect">
            <a:avLst/>
          </a:prstGeom>
        </p:spPr>
        <p:txBody>
          <a:bodyPr anchor="b"/>
          <a:lstStyle>
            <a:lvl1pPr algn="l">
              <a:defRPr sz="6000"/>
            </a:lvl1pPr>
          </a:lstStyle>
          <a:p>
            <a:r>
              <a:rPr lang="en-IE"/>
              <a:t>Click to edit Master title style</a:t>
            </a:r>
            <a:endParaRPr lang="en-US"/>
          </a:p>
        </p:txBody>
      </p:sp>
      <p:sp>
        <p:nvSpPr>
          <p:cNvPr id="3" name="Subtitle 2"/>
          <p:cNvSpPr>
            <a:spLocks noGrp="1"/>
          </p:cNvSpPr>
          <p:nvPr>
            <p:ph type="subTitle" idx="1"/>
          </p:nvPr>
        </p:nvSpPr>
        <p:spPr>
          <a:xfrm>
            <a:off x="5721790" y="3602038"/>
            <a:ext cx="494621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IE"/>
              <a:t>Click to edit Master subtitle style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452" y="986828"/>
            <a:ext cx="4608214" cy="4608214"/>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9825" y="228283"/>
            <a:ext cx="2006840" cy="850900"/>
          </a:xfrm>
          <a:prstGeom prst="rect">
            <a:avLst/>
          </a:prstGeom>
        </p:spPr>
      </p:pic>
    </p:spTree>
    <p:extLst>
      <p:ext uri="{BB962C8B-B14F-4D97-AF65-F5344CB8AC3E}">
        <p14:creationId xmlns:p14="http://schemas.microsoft.com/office/powerpoint/2010/main" val="242947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03811"/>
            <a:ext cx="10515600" cy="3407278"/>
          </a:xfrm>
          <a:prstGeom prst="rect">
            <a:avLst/>
          </a:prstGeom>
        </p:spPr>
        <p:txBody>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221" y="228283"/>
            <a:ext cx="2006840" cy="850900"/>
          </a:xfrm>
          <a:prstGeom prst="rect">
            <a:avLst/>
          </a:prstGeom>
        </p:spPr>
      </p:pic>
      <p:sp>
        <p:nvSpPr>
          <p:cNvPr id="4" name="Title 3">
            <a:extLst>
              <a:ext uri="{FF2B5EF4-FFF2-40B4-BE49-F238E27FC236}">
                <a16:creationId xmlns:a16="http://schemas.microsoft.com/office/drawing/2014/main" id="{A405FAB5-0387-3A40-8C0A-8411559D6B0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9766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4FD4AB5-FFDF-5943-972B-72DF75EB0A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Content Placeholder 2"/>
          <p:cNvSpPr>
            <a:spLocks noGrp="1"/>
          </p:cNvSpPr>
          <p:nvPr>
            <p:ph idx="1"/>
          </p:nvPr>
        </p:nvSpPr>
        <p:spPr>
          <a:xfrm>
            <a:off x="838200" y="2703811"/>
            <a:ext cx="10515600" cy="3407278"/>
          </a:xfrm>
          <a:prstGeom prst="rect">
            <a:avLst/>
          </a:prstGeom>
        </p:spPr>
        <p:txBody>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221" y="228283"/>
            <a:ext cx="2006840" cy="850900"/>
          </a:xfrm>
          <a:prstGeom prst="rect">
            <a:avLst/>
          </a:prstGeom>
        </p:spPr>
      </p:pic>
      <p:sp>
        <p:nvSpPr>
          <p:cNvPr id="4" name="Title 3">
            <a:extLst>
              <a:ext uri="{FF2B5EF4-FFF2-40B4-BE49-F238E27FC236}">
                <a16:creationId xmlns:a16="http://schemas.microsoft.com/office/drawing/2014/main" id="{A405FAB5-0387-3A40-8C0A-8411559D6B0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325033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Placeholder 1"/>
          <p:cNvSpPr>
            <a:spLocks noGrp="1"/>
          </p:cNvSpPr>
          <p:nvPr>
            <p:ph type="title"/>
          </p:nvPr>
        </p:nvSpPr>
        <p:spPr>
          <a:xfrm>
            <a:off x="838200" y="1379113"/>
            <a:ext cx="10515600" cy="1325563"/>
          </a:xfrm>
          <a:prstGeom prst="rect">
            <a:avLst/>
          </a:prstGeom>
        </p:spPr>
        <p:txBody>
          <a:bodyPr vert="horz" lIns="91440" tIns="45720" rIns="91440" bIns="45720" rtlCol="0" anchor="ctr">
            <a:normAutofit/>
          </a:bodyPr>
          <a:lstStyle/>
          <a:p>
            <a:r>
              <a:rPr lang="en-IE"/>
              <a:t>Click to edit Master title style</a:t>
            </a:r>
            <a:endParaRPr lang="en-US"/>
          </a:p>
        </p:txBody>
      </p:sp>
      <p:sp>
        <p:nvSpPr>
          <p:cNvPr id="9" name="Text Placeholder 2"/>
          <p:cNvSpPr>
            <a:spLocks noGrp="1"/>
          </p:cNvSpPr>
          <p:nvPr>
            <p:ph type="body" idx="1"/>
          </p:nvPr>
        </p:nvSpPr>
        <p:spPr>
          <a:xfrm>
            <a:off x="838200" y="2933323"/>
            <a:ext cx="10515600" cy="3243640"/>
          </a:xfrm>
          <a:prstGeom prst="rect">
            <a:avLst/>
          </a:prstGeom>
        </p:spPr>
        <p:txBody>
          <a:bodyPr vert="horz" lIns="91440" tIns="45720" rIns="91440" bIns="45720" rtlCol="0">
            <a:normAutofit/>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endParaRPr lang="en-US"/>
          </a:p>
        </p:txBody>
      </p:sp>
    </p:spTree>
    <p:extLst>
      <p:ext uri="{BB962C8B-B14F-4D97-AF65-F5344CB8AC3E}">
        <p14:creationId xmlns:p14="http://schemas.microsoft.com/office/powerpoint/2010/main" val="1409282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21790" y="1391052"/>
            <a:ext cx="4946210" cy="2387600"/>
          </a:xfrm>
        </p:spPr>
        <p:txBody>
          <a:bodyPr>
            <a:normAutofit fontScale="90000"/>
          </a:bodyPr>
          <a:lstStyle/>
          <a:p>
            <a:r>
              <a:rPr lang="en-US" b="1">
                <a:latin typeface="Calibri"/>
                <a:cs typeface="Calibri"/>
              </a:rPr>
              <a:t>Regulatory Reporting using AI POC</a:t>
            </a:r>
            <a:endParaRPr lang="en-US" b="1">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5721790" y="3870727"/>
            <a:ext cx="4946210" cy="1655762"/>
          </a:xfrm>
        </p:spPr>
        <p:txBody>
          <a:bodyPr vert="horz" lIns="91440" tIns="45720" rIns="91440" bIns="45720" rtlCol="0" anchor="t">
            <a:normAutofit/>
          </a:bodyPr>
          <a:lstStyle/>
          <a:p>
            <a:r>
              <a:rPr lang="en-US" dirty="0">
                <a:solidFill>
                  <a:schemeClr val="tx2"/>
                </a:solidFill>
              </a:rPr>
              <a:t>Mr. John Farrelly</a:t>
            </a:r>
          </a:p>
          <a:p>
            <a:r>
              <a:rPr lang="en-US" dirty="0">
                <a:solidFill>
                  <a:schemeClr val="tx2"/>
                </a:solidFill>
              </a:rPr>
              <a:t>EPSO Conference </a:t>
            </a:r>
          </a:p>
          <a:p>
            <a:r>
              <a:rPr lang="en-US" dirty="0">
                <a:solidFill>
                  <a:schemeClr val="tx2"/>
                </a:solidFill>
              </a:rPr>
              <a:t>MALTA</a:t>
            </a:r>
          </a:p>
        </p:txBody>
      </p:sp>
    </p:spTree>
    <p:extLst>
      <p:ext uri="{BB962C8B-B14F-4D97-AF65-F5344CB8AC3E}">
        <p14:creationId xmlns:p14="http://schemas.microsoft.com/office/powerpoint/2010/main" val="100570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DEF2B-B9E5-7F14-E4B1-118362BAA89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54679A7-B587-4AF1-CF97-7B84A2157B4B}"/>
              </a:ext>
            </a:extLst>
          </p:cNvPr>
          <p:cNvGrpSpPr/>
          <p:nvPr/>
        </p:nvGrpSpPr>
        <p:grpSpPr>
          <a:xfrm>
            <a:off x="560332" y="2602972"/>
            <a:ext cx="5394251" cy="3263263"/>
            <a:chOff x="701747" y="2391212"/>
            <a:chExt cx="5394251" cy="3263263"/>
          </a:xfrm>
        </p:grpSpPr>
        <p:sp>
          <p:nvSpPr>
            <p:cNvPr id="2" name="TextBox 1">
              <a:extLst>
                <a:ext uri="{FF2B5EF4-FFF2-40B4-BE49-F238E27FC236}">
                  <a16:creationId xmlns:a16="http://schemas.microsoft.com/office/drawing/2014/main" id="{D7E5D97A-C689-AE43-3474-A23CF2F3B1A2}"/>
                </a:ext>
              </a:extLst>
            </p:cNvPr>
            <p:cNvSpPr txBox="1"/>
            <p:nvPr/>
          </p:nvSpPr>
          <p:spPr>
            <a:xfrm>
              <a:off x="701747" y="2792153"/>
              <a:ext cx="5394251" cy="2862322"/>
            </a:xfrm>
            <a:prstGeom prst="rect">
              <a:avLst/>
            </a:prstGeom>
            <a:noFill/>
          </p:spPr>
          <p:txBody>
            <a:bodyPr wrap="square" rtlCol="0">
              <a:spAutoFit/>
            </a:bodyPr>
            <a:lstStyle/>
            <a:p>
              <a:pPr marL="285750" indent="-285750">
                <a:buFont typeface="Arial" panose="020B0604020202020204" pitchFamily="34" charset="0"/>
                <a:buChar char="•"/>
              </a:pPr>
              <a:r>
                <a:rPr lang="en-US" sz="1200">
                  <a:solidFill>
                    <a:srgbClr val="000000"/>
                  </a:solidFill>
                  <a:latin typeface="Calibri" panose="020F0502020204030204"/>
                </a:rPr>
                <a:t>When conducting an inspection on an approved centre, the inspectors input details and information on CIS.</a:t>
              </a:r>
            </a:p>
            <a:p>
              <a:pPr marL="285750" indent="-285750">
                <a:buFont typeface="Arial" panose="020B0604020202020204" pitchFamily="34" charset="0"/>
                <a:buChar char="•"/>
              </a:pPr>
              <a:endParaRPr lang="en-US" sz="1200">
                <a:solidFill>
                  <a:srgbClr val="000000"/>
                </a:solidFill>
                <a:latin typeface="Calibri" panose="020F0502020204030204"/>
              </a:endParaRPr>
            </a:p>
            <a:p>
              <a:pPr marL="285750" indent="-285750">
                <a:buFont typeface="Arial" panose="020B0604020202020204" pitchFamily="34" charset="0"/>
                <a:buChar char="•"/>
              </a:pPr>
              <a:r>
                <a:rPr lang="en-US" sz="1200">
                  <a:solidFill>
                    <a:srgbClr val="000000"/>
                  </a:solidFill>
                  <a:latin typeface="Calibri" panose="020F0502020204030204"/>
                </a:rPr>
                <a:t>Report writers access inspection data through the CIS front-end application and commence drafting of the report.</a:t>
              </a:r>
            </a:p>
            <a:p>
              <a:pPr marL="285750" indent="-285750">
                <a:buFont typeface="Arial" panose="020B0604020202020204" pitchFamily="34" charset="0"/>
                <a:buChar char="•"/>
              </a:pPr>
              <a:endParaRPr lang="en-IE" sz="1200">
                <a:solidFill>
                  <a:schemeClr val="tx2"/>
                </a:solidFill>
              </a:endParaRPr>
            </a:p>
            <a:p>
              <a:pPr marL="285750" indent="-285750">
                <a:buFont typeface="Arial" panose="020B0604020202020204" pitchFamily="34" charset="0"/>
                <a:buChar char="•"/>
              </a:pPr>
              <a:r>
                <a:rPr lang="en-IE" sz="1200">
                  <a:solidFill>
                    <a:schemeClr val="tx2"/>
                  </a:solidFill>
                </a:rPr>
                <a:t>Frequent tab switching </a:t>
              </a:r>
              <a:r>
                <a:rPr lang="en-US" sz="1200">
                  <a:solidFill>
                    <a:srgbClr val="000000"/>
                  </a:solidFill>
                  <a:latin typeface="Calibri" panose="020F0502020204030204"/>
                </a:rPr>
                <a:t>across multiple views and screens to retrieve all the information required and </a:t>
              </a:r>
              <a:r>
                <a:rPr lang="en-IE" sz="1200">
                  <a:solidFill>
                    <a:schemeClr val="tx2"/>
                  </a:solidFill>
                </a:rPr>
                <a:t>to compile the report draft in Word using CIS data.</a:t>
              </a:r>
            </a:p>
            <a:p>
              <a:pPr marL="285750" indent="-285750">
                <a:buFont typeface="Arial" panose="020B0604020202020204" pitchFamily="34" charset="0"/>
                <a:buChar char="•"/>
              </a:pPr>
              <a:endParaRPr lang="en-IE" sz="1200">
                <a:solidFill>
                  <a:schemeClr val="tx2"/>
                </a:solidFill>
              </a:endParaRPr>
            </a:p>
            <a:p>
              <a:pPr marL="285750" indent="-285750">
                <a:buFont typeface="Arial" panose="020B0604020202020204" pitchFamily="34" charset="0"/>
                <a:buChar char="•"/>
              </a:pPr>
              <a:r>
                <a:rPr lang="en-IE" sz="1200">
                  <a:solidFill>
                    <a:schemeClr val="tx2"/>
                  </a:solidFill>
                </a:rPr>
                <a:t>Process repeated for all regulations in a report. This is time-consuming and typically takes several days to complete a report draft.</a:t>
              </a:r>
            </a:p>
            <a:p>
              <a:pPr marL="285750" indent="-285750">
                <a:buFont typeface="Arial" panose="020B0604020202020204" pitchFamily="34" charset="0"/>
                <a:buChar char="•"/>
              </a:pPr>
              <a:endParaRPr lang="en-IE" sz="1200">
                <a:solidFill>
                  <a:schemeClr val="tx2"/>
                </a:solidFill>
              </a:endParaRPr>
            </a:p>
            <a:p>
              <a:pPr marL="285750" indent="-285750">
                <a:buFont typeface="Arial" panose="020B0604020202020204" pitchFamily="34" charset="0"/>
                <a:buChar char="•"/>
              </a:pPr>
              <a:r>
                <a:rPr lang="en-US" sz="1200">
                  <a:solidFill>
                    <a:srgbClr val="000000"/>
                  </a:solidFill>
                  <a:latin typeface="Calibri" panose="020F0502020204030204"/>
                </a:rPr>
                <a:t>If an issue is tagged as critical, an Immediate Action Notice is drafted, based on data across multiple CIS locations, and sent to the approved centre.</a:t>
              </a:r>
            </a:p>
            <a:p>
              <a:pPr marL="285750" indent="-285750">
                <a:buFont typeface="Arial" panose="020B0604020202020204" pitchFamily="34" charset="0"/>
                <a:buChar char="•"/>
              </a:pPr>
              <a:endParaRPr lang="en-IE" sz="1200">
                <a:solidFill>
                  <a:schemeClr val="tx2"/>
                </a:solidFill>
              </a:endParaRPr>
            </a:p>
          </p:txBody>
        </p:sp>
        <p:sp>
          <p:nvSpPr>
            <p:cNvPr id="6" name="object 26">
              <a:extLst>
                <a:ext uri="{FF2B5EF4-FFF2-40B4-BE49-F238E27FC236}">
                  <a16:creationId xmlns:a16="http://schemas.microsoft.com/office/drawing/2014/main" id="{2A546D5D-FD92-A17D-6644-7FCD0499DD75}"/>
                </a:ext>
              </a:extLst>
            </p:cNvPr>
            <p:cNvSpPr/>
            <p:nvPr/>
          </p:nvSpPr>
          <p:spPr>
            <a:xfrm>
              <a:off x="793932" y="2391212"/>
              <a:ext cx="2474933" cy="397484"/>
            </a:xfrm>
            <a:custGeom>
              <a:avLst/>
              <a:gdLst/>
              <a:ahLst/>
              <a:cxnLst/>
              <a:rect l="l" t="t" r="r" b="b"/>
              <a:pathLst>
                <a:path w="2799715" h="562610">
                  <a:moveTo>
                    <a:pt x="2799715" y="0"/>
                  </a:moveTo>
                  <a:lnTo>
                    <a:pt x="0" y="0"/>
                  </a:lnTo>
                  <a:lnTo>
                    <a:pt x="0" y="562559"/>
                  </a:lnTo>
                  <a:lnTo>
                    <a:pt x="2799715" y="562559"/>
                  </a:lnTo>
                  <a:lnTo>
                    <a:pt x="2799715" y="0"/>
                  </a:lnTo>
                  <a:close/>
                </a:path>
              </a:pathLst>
            </a:custGeom>
            <a:solidFill>
              <a:schemeClr val="tx1"/>
            </a:solidFill>
            <a:ln>
              <a:noFill/>
            </a:ln>
          </p:spPr>
          <p:txBody>
            <a:bodyPr wrap="square" lIns="0" tIns="0" rIns="0" bIns="0" rtlCol="0" anchor="ctr"/>
            <a:lstStyle/>
            <a:p>
              <a:pPr algn="ctr" fontAlgn="base">
                <a:lnSpc>
                  <a:spcPct val="106000"/>
                </a:lnSpc>
                <a:spcBef>
                  <a:spcPts val="800"/>
                </a:spcBef>
                <a:spcAft>
                  <a:spcPct val="0"/>
                </a:spcAft>
                <a:buClr>
                  <a:srgbClr val="000000"/>
                </a:buClr>
              </a:pPr>
              <a:r>
                <a:rPr lang="en-US" sz="1400" b="1">
                  <a:solidFill>
                    <a:schemeClr val="tx2"/>
                  </a:solidFill>
                  <a:cs typeface="Arial" charset="0"/>
                </a:rPr>
                <a:t>Current High-Level Process</a:t>
              </a:r>
              <a:endParaRPr lang="en-US" sz="1400">
                <a:solidFill>
                  <a:schemeClr val="tx2"/>
                </a:solidFill>
                <a:cs typeface="Arial" charset="0"/>
              </a:endParaRPr>
            </a:p>
          </p:txBody>
        </p:sp>
      </p:grpSp>
      <p:pic>
        <p:nvPicPr>
          <p:cNvPr id="28" name="Picture 27" descr="A diagram of a report writing&#10;&#10;AI-generated content may be incorrect.">
            <a:extLst>
              <a:ext uri="{FF2B5EF4-FFF2-40B4-BE49-F238E27FC236}">
                <a16:creationId xmlns:a16="http://schemas.microsoft.com/office/drawing/2014/main" id="{045CF959-C1AB-90E6-4F23-8771573FA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5552" y="3429000"/>
            <a:ext cx="4731294" cy="1779164"/>
          </a:xfrm>
          <a:prstGeom prst="rect">
            <a:avLst/>
          </a:prstGeom>
        </p:spPr>
      </p:pic>
      <p:sp>
        <p:nvSpPr>
          <p:cNvPr id="20" name="Title 2">
            <a:extLst>
              <a:ext uri="{FF2B5EF4-FFF2-40B4-BE49-F238E27FC236}">
                <a16:creationId xmlns:a16="http://schemas.microsoft.com/office/drawing/2014/main" id="{C0EB4CBF-566D-F917-4C69-CD5C11B4334D}"/>
              </a:ext>
            </a:extLst>
          </p:cNvPr>
          <p:cNvSpPr>
            <a:spLocks noGrp="1"/>
          </p:cNvSpPr>
          <p:nvPr>
            <p:ph type="title"/>
          </p:nvPr>
        </p:nvSpPr>
        <p:spPr>
          <a:xfrm>
            <a:off x="505691" y="878092"/>
            <a:ext cx="10515600" cy="1325563"/>
          </a:xfrm>
        </p:spPr>
        <p:txBody>
          <a:bodyPr anchor="t">
            <a:normAutofit/>
          </a:bodyPr>
          <a:lstStyle/>
          <a:p>
            <a:r>
              <a:rPr lang="en-US" sz="2400" b="1">
                <a:solidFill>
                  <a:schemeClr val="tx1">
                    <a:lumMod val="50000"/>
                  </a:schemeClr>
                </a:solidFill>
              </a:rPr>
              <a:t>Background</a:t>
            </a:r>
            <a:br>
              <a:rPr lang="en-US" sz="2400" b="1">
                <a:solidFill>
                  <a:schemeClr val="tx1">
                    <a:lumMod val="50000"/>
                  </a:schemeClr>
                </a:solidFill>
              </a:rPr>
            </a:br>
            <a:r>
              <a:rPr lang="en-IE" sz="1600">
                <a:solidFill>
                  <a:schemeClr val="tx1">
                    <a:lumMod val="50000"/>
                  </a:schemeClr>
                </a:solidFill>
              </a:rPr>
              <a:t>The objective of the Regulatory Reporting using AI PoC was to </a:t>
            </a:r>
            <a:r>
              <a:rPr lang="en-GB" sz="1600">
                <a:solidFill>
                  <a:schemeClr val="tx1">
                    <a:lumMod val="50000"/>
                  </a:schemeClr>
                </a:solidFill>
              </a:rPr>
              <a:t>evaluate the appropriateness of AI for </a:t>
            </a:r>
            <a:r>
              <a:rPr lang="en-IE" sz="1600">
                <a:solidFill>
                  <a:schemeClr val="tx1">
                    <a:lumMod val="50000"/>
                  </a:schemeClr>
                </a:solidFill>
              </a:rPr>
              <a:t>the regulatory report drafting process using Microsoft Copilot 365</a:t>
            </a:r>
            <a:endParaRPr lang="en-US" sz="2400">
              <a:solidFill>
                <a:schemeClr val="tx1">
                  <a:lumMod val="50000"/>
                </a:schemeClr>
              </a:solidFill>
            </a:endParaRPr>
          </a:p>
        </p:txBody>
      </p:sp>
      <p:sp>
        <p:nvSpPr>
          <p:cNvPr id="21" name="Rectangle: Rounded Corners 20">
            <a:extLst>
              <a:ext uri="{FF2B5EF4-FFF2-40B4-BE49-F238E27FC236}">
                <a16:creationId xmlns:a16="http://schemas.microsoft.com/office/drawing/2014/main" id="{95C7B29B-8AA2-B3B0-8313-E98829823217}"/>
              </a:ext>
            </a:extLst>
          </p:cNvPr>
          <p:cNvSpPr/>
          <p:nvPr/>
        </p:nvSpPr>
        <p:spPr>
          <a:xfrm>
            <a:off x="560332" y="1759612"/>
            <a:ext cx="11403067" cy="621996"/>
          </a:xfrm>
          <a:prstGeom prst="round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FFFFFF"/>
                </a:solidFill>
                <a:effectLst/>
                <a:uLnTx/>
                <a:uFillTx/>
                <a:latin typeface="Calibri" panose="020F0502020204030204"/>
                <a:ea typeface="+mn-ea"/>
                <a:cs typeface="+mn-cs"/>
              </a:rPr>
              <a:t>In the coming years, the number of inspections will increase significantly in response to the Mental Health Bill 2024.</a:t>
            </a:r>
            <a:r>
              <a:rPr lang="en-IE" sz="1400"/>
              <a:t> To deal effectively with this increased demand, AI report drafting offers the potential scale the inspection process by leveraging technology while maintaining human oversight.</a:t>
            </a:r>
            <a:endParaRPr kumimoji="0" lang="en-IE"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375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B279B43-3016-3BB5-4D17-2A2739C5D48C}"/>
              </a:ext>
            </a:extLst>
          </p:cNvPr>
          <p:cNvSpPr>
            <a:spLocks noGrp="1"/>
          </p:cNvSpPr>
          <p:nvPr>
            <p:ph type="title"/>
          </p:nvPr>
        </p:nvSpPr>
        <p:spPr>
          <a:xfrm>
            <a:off x="505691" y="878092"/>
            <a:ext cx="10515600" cy="1325563"/>
          </a:xfrm>
        </p:spPr>
        <p:txBody>
          <a:bodyPr anchor="t">
            <a:normAutofit/>
          </a:bodyPr>
          <a:lstStyle/>
          <a:p>
            <a:r>
              <a:rPr lang="en-US" sz="2400" b="1">
                <a:solidFill>
                  <a:schemeClr val="tx1">
                    <a:lumMod val="50000"/>
                  </a:schemeClr>
                </a:solidFill>
              </a:rPr>
              <a:t>Project Scope</a:t>
            </a:r>
            <a:br>
              <a:rPr lang="en-US" sz="2400" b="1">
                <a:solidFill>
                  <a:schemeClr val="tx1">
                    <a:lumMod val="50000"/>
                  </a:schemeClr>
                </a:solidFill>
              </a:rPr>
            </a:br>
            <a:r>
              <a:rPr lang="en-IE" sz="1600">
                <a:solidFill>
                  <a:schemeClr val="tx1">
                    <a:lumMod val="50000"/>
                  </a:schemeClr>
                </a:solidFill>
              </a:rPr>
              <a:t>The AI PoC focused on immediate action notices and selected sections of annual inspection reports</a:t>
            </a:r>
            <a:endParaRPr lang="en-US" sz="2400">
              <a:solidFill>
                <a:schemeClr val="tx1">
                  <a:lumMod val="50000"/>
                </a:schemeClr>
              </a:solidFill>
            </a:endParaRPr>
          </a:p>
        </p:txBody>
      </p:sp>
      <p:grpSp>
        <p:nvGrpSpPr>
          <p:cNvPr id="14" name="Group 13">
            <a:extLst>
              <a:ext uri="{FF2B5EF4-FFF2-40B4-BE49-F238E27FC236}">
                <a16:creationId xmlns:a16="http://schemas.microsoft.com/office/drawing/2014/main" id="{EC20E759-E904-3FF5-8E79-B19B9DA433B8}"/>
              </a:ext>
            </a:extLst>
          </p:cNvPr>
          <p:cNvGrpSpPr/>
          <p:nvPr/>
        </p:nvGrpSpPr>
        <p:grpSpPr>
          <a:xfrm>
            <a:off x="7792618" y="1599040"/>
            <a:ext cx="3586048" cy="3669836"/>
            <a:chOff x="315305" y="1795943"/>
            <a:chExt cx="2644205" cy="3669836"/>
          </a:xfrm>
        </p:grpSpPr>
        <p:sp>
          <p:nvSpPr>
            <p:cNvPr id="4" name="Rectangle: Rounded Corners 3">
              <a:extLst>
                <a:ext uri="{FF2B5EF4-FFF2-40B4-BE49-F238E27FC236}">
                  <a16:creationId xmlns:a16="http://schemas.microsoft.com/office/drawing/2014/main" id="{6F228195-9EC0-5871-7417-4FD51A725B69}"/>
                </a:ext>
              </a:extLst>
            </p:cNvPr>
            <p:cNvSpPr/>
            <p:nvPr/>
          </p:nvSpPr>
          <p:spPr>
            <a:xfrm>
              <a:off x="315305" y="1795943"/>
              <a:ext cx="2644205" cy="3669836"/>
            </a:xfrm>
            <a:prstGeom prst="roundRect">
              <a:avLst>
                <a:gd name="adj" fmla="val 6124"/>
              </a:avLst>
            </a:prstGeom>
            <a:solidFill>
              <a:srgbClr val="DDB3F3"/>
            </a:solidFill>
            <a:ln w="28575">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IE" sz="1200">
                  <a:solidFill>
                    <a:srgbClr val="000000"/>
                  </a:solidFill>
                  <a:latin typeface="Calibri" panose="020F0502020204030204"/>
                </a:rPr>
                <a:t>E</a:t>
              </a:r>
              <a:r>
                <a:rPr kumimoji="0" lang="en-IE" sz="1200" b="0" i="0" u="none" strike="noStrike" kern="1200" cap="none" spc="0" normalizeH="0" baseline="0" noProof="0" err="1">
                  <a:ln>
                    <a:noFill/>
                  </a:ln>
                  <a:solidFill>
                    <a:srgbClr val="000000"/>
                  </a:solidFill>
                  <a:effectLst/>
                  <a:uLnTx/>
                  <a:uFillTx/>
                  <a:latin typeface="Calibri" panose="020F0502020204030204"/>
                  <a:ea typeface="+mn-ea"/>
                  <a:cs typeface="+mn-cs"/>
                </a:rPr>
                <a:t>nd</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-to-end automation of producing final formatted report.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Full-scale production deployment.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Integration with live systems or databases.</a:t>
              </a:r>
              <a:endParaRPr kumimoji="0" lang="en-IE" sz="1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0C48F0F-4CBD-ABAA-F68B-CD2E81130FE3}"/>
                </a:ext>
              </a:extLst>
            </p:cNvPr>
            <p:cNvSpPr txBox="1"/>
            <p:nvPr/>
          </p:nvSpPr>
          <p:spPr>
            <a:xfrm>
              <a:off x="871069" y="1796277"/>
              <a:ext cx="1470729" cy="338554"/>
            </a:xfrm>
            <a:prstGeom prst="rect">
              <a:avLst/>
            </a:prstGeom>
            <a:noFill/>
          </p:spPr>
          <p:txBody>
            <a:bodyPr wrap="square" rtlCol="0">
              <a:spAutoFit/>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lang="en-IE" sz="1600" b="1" i="0" u="none" strike="noStrike" noProof="0">
                  <a:solidFill>
                    <a:srgbClr val="181717"/>
                  </a:solidFill>
                  <a:effectLst/>
                  <a:latin typeface="Calibri" panose="020F0502020204030204" pitchFamily="34" charset="0"/>
                </a:rPr>
                <a:t>Not In-Scope</a:t>
              </a:r>
            </a:p>
          </p:txBody>
        </p:sp>
      </p:grpSp>
      <p:grpSp>
        <p:nvGrpSpPr>
          <p:cNvPr id="13" name="Group 12">
            <a:extLst>
              <a:ext uri="{FF2B5EF4-FFF2-40B4-BE49-F238E27FC236}">
                <a16:creationId xmlns:a16="http://schemas.microsoft.com/office/drawing/2014/main" id="{32451D51-A10F-8C90-6842-8C5FB2C82A78}"/>
              </a:ext>
            </a:extLst>
          </p:cNvPr>
          <p:cNvGrpSpPr/>
          <p:nvPr/>
        </p:nvGrpSpPr>
        <p:grpSpPr>
          <a:xfrm>
            <a:off x="669200" y="1541501"/>
            <a:ext cx="7018685" cy="3717729"/>
            <a:chOff x="3034965" y="1800761"/>
            <a:chExt cx="8057340" cy="3544110"/>
          </a:xfrm>
        </p:grpSpPr>
        <p:sp>
          <p:nvSpPr>
            <p:cNvPr id="3" name="Rectangle: Rounded Corners 2">
              <a:extLst>
                <a:ext uri="{FF2B5EF4-FFF2-40B4-BE49-F238E27FC236}">
                  <a16:creationId xmlns:a16="http://schemas.microsoft.com/office/drawing/2014/main" id="{90433350-1191-8484-8475-36D127A28D3F}"/>
                </a:ext>
              </a:extLst>
            </p:cNvPr>
            <p:cNvSpPr/>
            <p:nvPr/>
          </p:nvSpPr>
          <p:spPr>
            <a:xfrm>
              <a:off x="3034965" y="1858299"/>
              <a:ext cx="8057340" cy="3486572"/>
            </a:xfrm>
            <a:prstGeom prst="roundRect">
              <a:avLst>
                <a:gd name="adj" fmla="val 6638"/>
              </a:avLst>
            </a:prstGeom>
            <a:solidFill>
              <a:srgbClr val="FCD468"/>
            </a:solidFill>
            <a:ln w="28575">
              <a:noFill/>
            </a:ln>
            <a:effectLst/>
          </p:spPr>
          <p:style>
            <a:lnRef idx="1">
              <a:schemeClr val="accent1"/>
            </a:lnRef>
            <a:fillRef idx="3">
              <a:schemeClr val="accent1"/>
            </a:fillRef>
            <a:effectRef idx="2">
              <a:schemeClr val="accent1"/>
            </a:effectRef>
            <a:fontRef idx="minor">
              <a:schemeClr val="lt1"/>
            </a:fontRef>
          </p:style>
          <p:txBody>
            <a:bodyPr bIns="0"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IE"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E698E95-4C6C-E21B-2A57-D5EB86F11E5F}"/>
                </a:ext>
              </a:extLst>
            </p:cNvPr>
            <p:cNvSpPr txBox="1"/>
            <p:nvPr/>
          </p:nvSpPr>
          <p:spPr>
            <a:xfrm>
              <a:off x="6603925" y="1800761"/>
              <a:ext cx="919419" cy="338554"/>
            </a:xfrm>
            <a:prstGeom prst="rect">
              <a:avLst/>
            </a:prstGeom>
            <a:noFill/>
          </p:spPr>
          <p:txBody>
            <a:bodyPr wrap="none" rtlCol="0">
              <a:spAutoFit/>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181717"/>
                  </a:solidFill>
                  <a:effectLst/>
                  <a:uLnTx/>
                  <a:uFillTx/>
                  <a:latin typeface="Calibri" panose="020F0502020204030204" pitchFamily="34" charset="0"/>
                  <a:ea typeface="+mn-ea"/>
                  <a:cs typeface="+mn-cs"/>
                </a:rPr>
                <a:t>In-Scope</a:t>
              </a:r>
            </a:p>
          </p:txBody>
        </p:sp>
      </p:grpSp>
      <p:sp>
        <p:nvSpPr>
          <p:cNvPr id="23" name="Rectangle: Rounded Corners 22">
            <a:extLst>
              <a:ext uri="{FF2B5EF4-FFF2-40B4-BE49-F238E27FC236}">
                <a16:creationId xmlns:a16="http://schemas.microsoft.com/office/drawing/2014/main" id="{AC3236B9-9ADF-5A99-6C64-EB2AF1CE4145}"/>
              </a:ext>
            </a:extLst>
          </p:cNvPr>
          <p:cNvSpPr/>
          <p:nvPr/>
        </p:nvSpPr>
        <p:spPr>
          <a:xfrm>
            <a:off x="669266" y="5403210"/>
            <a:ext cx="10705986" cy="1325563"/>
          </a:xfrm>
          <a:prstGeom prst="roundRect">
            <a:avLst>
              <a:gd name="adj" fmla="val 6638"/>
            </a:avLst>
          </a:prstGeom>
          <a:solidFill>
            <a:srgbClr val="A6F6E9"/>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Determine if AI-powered draft reports can perform well in replicating inspection reports and IANs.</a:t>
            </a:r>
          </a:p>
          <a:p>
            <a:pPr marR="0" lvl="0" algn="l" defTabSz="914400" rtl="0" eaLnBrk="1" fontAlgn="auto" latinLnBrk="0" hangingPunct="1">
              <a:lnSpc>
                <a:spcPct val="100000"/>
              </a:lnSpc>
              <a:spcBef>
                <a:spcPts val="0"/>
              </a:spcBef>
              <a:spcAft>
                <a:spcPts val="0"/>
              </a:spcAft>
              <a:buClrTx/>
              <a:buSzTx/>
              <a:tabLst/>
              <a:defRPr/>
            </a:pPr>
            <a:endPar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Assess potential reductions in time and effort for technical writers.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solidFill>
                  <a:srgbClr val="000000"/>
                </a:solidFill>
                <a:latin typeface="Calibri" panose="020F0502020204030204"/>
              </a:rPr>
              <a:t>Develop a c</a:t>
            </a:r>
            <a:r>
              <a:rPr kumimoji="0" lang="en-IE" sz="1200" b="0" i="0" u="none" strike="noStrike" kern="1200" cap="none" spc="0" normalizeH="0" baseline="0" noProof="0" err="1">
                <a:ln>
                  <a:noFill/>
                </a:ln>
                <a:solidFill>
                  <a:srgbClr val="000000"/>
                </a:solidFill>
                <a:effectLst/>
                <a:uLnTx/>
                <a:uFillTx/>
                <a:latin typeface="Calibri" panose="020F0502020204030204"/>
                <a:ea typeface="+mn-ea"/>
                <a:cs typeface="+mn-cs"/>
              </a:rPr>
              <a:t>lear</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 understanding of production potential and feasibility of technology.</a:t>
            </a:r>
          </a:p>
        </p:txBody>
      </p:sp>
      <p:sp>
        <p:nvSpPr>
          <p:cNvPr id="24" name="TextBox 23">
            <a:extLst>
              <a:ext uri="{FF2B5EF4-FFF2-40B4-BE49-F238E27FC236}">
                <a16:creationId xmlns:a16="http://schemas.microsoft.com/office/drawing/2014/main" id="{16D9404F-7D54-EC26-0C0F-F14670074A12}"/>
              </a:ext>
            </a:extLst>
          </p:cNvPr>
          <p:cNvSpPr txBox="1"/>
          <p:nvPr/>
        </p:nvSpPr>
        <p:spPr>
          <a:xfrm>
            <a:off x="669266" y="5375361"/>
            <a:ext cx="2494081" cy="338554"/>
          </a:xfrm>
          <a:prstGeom prst="rect">
            <a:avLst/>
          </a:prstGeom>
          <a:noFill/>
        </p:spPr>
        <p:txBody>
          <a:bodyPr wrap="none" rtlCol="0">
            <a:spAutoFit/>
          </a:bodyPr>
          <a:lstStyle/>
          <a:p>
            <a:pPr marL="0" marR="0" lvl="0" indent="0" algn="ctr" defTabSz="609585" rtl="0" eaLnBrk="1" fontAlgn="ctr"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srgbClr val="181717"/>
                </a:solidFill>
                <a:effectLst/>
                <a:uLnTx/>
                <a:uFillTx/>
                <a:latin typeface="Calibri" panose="020F0502020204030204" pitchFamily="34" charset="0"/>
                <a:ea typeface="+mn-ea"/>
                <a:cs typeface="+mn-cs"/>
              </a:rPr>
              <a:t>Target Outcomes of Project</a:t>
            </a:r>
          </a:p>
        </p:txBody>
      </p:sp>
      <p:sp>
        <p:nvSpPr>
          <p:cNvPr id="26" name="TextBox 25">
            <a:extLst>
              <a:ext uri="{FF2B5EF4-FFF2-40B4-BE49-F238E27FC236}">
                <a16:creationId xmlns:a16="http://schemas.microsoft.com/office/drawing/2014/main" id="{A8FA44BF-F281-D0F1-6985-1A531381A063}"/>
              </a:ext>
            </a:extLst>
          </p:cNvPr>
          <p:cNvSpPr txBox="1"/>
          <p:nvPr/>
        </p:nvSpPr>
        <p:spPr>
          <a:xfrm>
            <a:off x="790842" y="2203655"/>
            <a:ext cx="2663803" cy="2492990"/>
          </a:xfrm>
          <a:prstGeom prst="rect">
            <a:avLst/>
          </a:prstGeom>
          <a:noFill/>
        </p:spPr>
        <p:txBody>
          <a:bodyPr wrap="square">
            <a:spAutoFit/>
          </a:bodyPr>
          <a:lstStyle/>
          <a:p>
            <a:pPr marL="171450" indent="-171450">
              <a:buFont typeface="Arial" panose="020B0604020202020204" pitchFamily="34" charset="0"/>
              <a:buChar char="•"/>
            </a:pPr>
            <a:r>
              <a:rPr lang="en-IE" sz="1200">
                <a:solidFill>
                  <a:schemeClr val="tx2"/>
                </a:solidFill>
              </a:rPr>
              <a:t>Agreed list of areas within annual inspection reports, as well as select immediate action reports were targeted for replication in the POC.</a:t>
            </a:r>
          </a:p>
          <a:p>
            <a:pPr marL="171450" indent="-171450">
              <a:buFont typeface="Arial" panose="020B0604020202020204" pitchFamily="34" charset="0"/>
              <a:buChar char="•"/>
            </a:pPr>
            <a:endParaRPr lang="en-IE" sz="1200">
              <a:solidFill>
                <a:schemeClr val="tx2"/>
              </a:solidFill>
            </a:endParaRPr>
          </a:p>
          <a:p>
            <a:pPr marL="171450" indent="-171450">
              <a:buFont typeface="Arial" panose="020B0604020202020204" pitchFamily="34" charset="0"/>
              <a:buChar char="•"/>
            </a:pPr>
            <a:r>
              <a:rPr lang="en-IE" sz="1200">
                <a:solidFill>
                  <a:schemeClr val="tx2"/>
                </a:solidFill>
              </a:rPr>
              <a:t>Automated content creation for prioritised report sections using historical data from approved centres.</a:t>
            </a:r>
          </a:p>
          <a:p>
            <a:pPr marL="171450" indent="-171450">
              <a:buFont typeface="Arial" panose="020B0604020202020204" pitchFamily="34" charset="0"/>
              <a:buChar char="•"/>
            </a:pPr>
            <a:endParaRPr lang="en-IE" sz="1200">
              <a:solidFill>
                <a:schemeClr val="tx2"/>
              </a:solidFill>
            </a:endParaRPr>
          </a:p>
          <a:p>
            <a:pPr marL="171450" indent="-171450">
              <a:buFont typeface="Arial" panose="020B0604020202020204" pitchFamily="34" charset="0"/>
              <a:buChar char="•"/>
            </a:pPr>
            <a:r>
              <a:rPr lang="en-IE" sz="1200">
                <a:solidFill>
                  <a:schemeClr val="tx2"/>
                </a:solidFill>
              </a:rPr>
              <a:t>Evaluated appropriateness of MS Copilot 365 for producing the necessary report areas.</a:t>
            </a:r>
          </a:p>
        </p:txBody>
      </p:sp>
      <p:sp>
        <p:nvSpPr>
          <p:cNvPr id="30" name="TextBox 29">
            <a:extLst>
              <a:ext uri="{FF2B5EF4-FFF2-40B4-BE49-F238E27FC236}">
                <a16:creationId xmlns:a16="http://schemas.microsoft.com/office/drawing/2014/main" id="{C3446E5E-5F63-611C-9F7A-8358265B5FD7}"/>
              </a:ext>
            </a:extLst>
          </p:cNvPr>
          <p:cNvSpPr txBox="1"/>
          <p:nvPr/>
        </p:nvSpPr>
        <p:spPr>
          <a:xfrm>
            <a:off x="3667222" y="1939679"/>
            <a:ext cx="3808086"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Annual Inspection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11 different approved centres (all acute hospitals) with the following regulations were targeted for this PoC:</a:t>
            </a:r>
          </a:p>
          <a:p>
            <a:pPr marL="742950" lvl="1" indent="-2857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Regulation 15: </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Individual Care Plan</a:t>
            </a: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 </a:t>
            </a:r>
          </a:p>
          <a:p>
            <a:pPr marL="742950" lvl="1" indent="-2857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Regulation 16: </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Therapeutic Services and Programmes</a:t>
            </a:r>
            <a:endPar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endParaRPr>
          </a:p>
          <a:p>
            <a:pPr marL="742950" lvl="1" indent="-2857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Regulation 23: </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Ordering, Prescribing, Storing and Administration of medicines</a:t>
            </a:r>
          </a:p>
          <a:p>
            <a:pPr marL="742950" lvl="1" indent="-2857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Regulation 32: </a:t>
            </a: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Risk Management Procedures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Immediate Action Notices (IANs)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rPr>
              <a:t>13 approved centres used for the development of the IAN solution, with eye-test on all centres and extensive mathematical measurements focused on three centres:</a:t>
            </a:r>
          </a:p>
          <a:p>
            <a:pPr marL="628650" lvl="1" indent="-1714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St. Michael’s</a:t>
            </a:r>
          </a:p>
          <a:p>
            <a:pPr marL="628650" lvl="1" indent="-1714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St. Catherine’s</a:t>
            </a:r>
          </a:p>
          <a:p>
            <a:pPr marL="628650" lvl="1" indent="-171450">
              <a:buFont typeface="Arial" panose="020B0604020202020204" pitchFamily="34" charset="0"/>
              <a:buChar char="•"/>
              <a:defRPr/>
            </a:pPr>
            <a:r>
              <a:rPr kumimoji="0" lang="en-IE" sz="1200" b="1" i="0" u="none" strike="noStrike" kern="1200" cap="none" spc="0" normalizeH="0" baseline="0" noProof="0">
                <a:ln>
                  <a:noFill/>
                </a:ln>
                <a:solidFill>
                  <a:srgbClr val="000000"/>
                </a:solidFill>
                <a:effectLst/>
                <a:uLnTx/>
                <a:uFillTx/>
                <a:latin typeface="Calibri" panose="020F0502020204030204"/>
                <a:ea typeface="+mn-ea"/>
                <a:cs typeface="+mn-cs"/>
              </a:rPr>
              <a:t>St. Anne’s</a:t>
            </a:r>
            <a:endParaRPr kumimoji="0" lang="en-I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5D2B8F83-FA57-5F2A-6A0B-90E5BD3D4C4D}"/>
              </a:ext>
            </a:extLst>
          </p:cNvPr>
          <p:cNvCxnSpPr>
            <a:cxnSpLocks/>
          </p:cNvCxnSpPr>
          <p:nvPr/>
        </p:nvCxnSpPr>
        <p:spPr>
          <a:xfrm>
            <a:off x="3505852" y="2219807"/>
            <a:ext cx="0" cy="26993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39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A7A9-C5E8-AC8C-2AF8-5226C16022B9}"/>
            </a:ext>
          </a:extLst>
        </p:cNvPr>
        <p:cNvGrpSpPr/>
        <p:nvPr/>
      </p:nvGrpSpPr>
      <p:grpSpPr>
        <a:xfrm>
          <a:off x="0" y="0"/>
          <a:ext cx="0" cy="0"/>
          <a:chOff x="0" y="0"/>
          <a:chExt cx="0" cy="0"/>
        </a:xfrm>
      </p:grpSpPr>
      <p:pic>
        <p:nvPicPr>
          <p:cNvPr id="3" name="noncompliant_reg">
            <a:hlinkClick r:id="" action="ppaction://media"/>
            <a:extLst>
              <a:ext uri="{FF2B5EF4-FFF2-40B4-BE49-F238E27FC236}">
                <a16:creationId xmlns:a16="http://schemas.microsoft.com/office/drawing/2014/main" id="{A619009C-028D-C4A4-760E-79433EBA40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1530" y="1132166"/>
            <a:ext cx="9753600" cy="5486400"/>
          </a:xfrm>
          <a:prstGeom prst="rect">
            <a:avLst/>
          </a:prstGeom>
        </p:spPr>
      </p:pic>
    </p:spTree>
    <p:extLst>
      <p:ext uri="{BB962C8B-B14F-4D97-AF65-F5344CB8AC3E}">
        <p14:creationId xmlns:p14="http://schemas.microsoft.com/office/powerpoint/2010/main" val="377613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582239E-B24C-E434-DBB0-81DC62F4F372}"/>
              </a:ext>
            </a:extLst>
          </p:cNvPr>
          <p:cNvSpPr/>
          <p:nvPr/>
        </p:nvSpPr>
        <p:spPr>
          <a:xfrm>
            <a:off x="249125" y="4897317"/>
            <a:ext cx="5065823" cy="1610064"/>
          </a:xfrm>
          <a:prstGeom prst="roundRect">
            <a:avLst/>
          </a:prstGeom>
          <a:solidFill>
            <a:srgbClr val="DCDCD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5000"/>
              </a:lnSpc>
            </a:pPr>
            <a:r>
              <a:rPr lang="en-GB" sz="900" b="1">
                <a:solidFill>
                  <a:srgbClr val="2D485C"/>
                </a:solidFill>
                <a:effectLst/>
                <a:ea typeface="Calibri" panose="020F0502020204030204" pitchFamily="34" charset="0"/>
                <a:cs typeface="Arial" panose="020B0604020202020204" pitchFamily="34" charset="0"/>
              </a:rPr>
              <a:t> </a:t>
            </a:r>
            <a:endParaRPr lang="en-IE" sz="800">
              <a:effectLst/>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A5A667B-3704-C8CF-E34C-C77E93F802AF}"/>
              </a:ext>
            </a:extLst>
          </p:cNvPr>
          <p:cNvGraphicFramePr>
            <a:graphicFrameLocks noGrp="1"/>
          </p:cNvGraphicFramePr>
          <p:nvPr/>
        </p:nvGraphicFramePr>
        <p:xfrm>
          <a:off x="222749" y="1072605"/>
          <a:ext cx="5873251" cy="5452360"/>
        </p:xfrm>
        <a:graphic>
          <a:graphicData uri="http://schemas.openxmlformats.org/drawingml/2006/table">
            <a:tbl>
              <a:tblPr firstRow="1" firstCol="1" bandRow="1"/>
              <a:tblGrid>
                <a:gridCol w="3182564">
                  <a:extLst>
                    <a:ext uri="{9D8B030D-6E8A-4147-A177-3AD203B41FA5}">
                      <a16:colId xmlns:a16="http://schemas.microsoft.com/office/drawing/2014/main" val="2036154155"/>
                    </a:ext>
                  </a:extLst>
                </a:gridCol>
                <a:gridCol w="2690687">
                  <a:extLst>
                    <a:ext uri="{9D8B030D-6E8A-4147-A177-3AD203B41FA5}">
                      <a16:colId xmlns:a16="http://schemas.microsoft.com/office/drawing/2014/main" val="1527349664"/>
                    </a:ext>
                  </a:extLst>
                </a:gridCol>
              </a:tblGrid>
              <a:tr h="549912">
                <a:tc>
                  <a:txBody>
                    <a:bodyPr/>
                    <a:lstStyle/>
                    <a:p>
                      <a:r>
                        <a:rPr lang="en-IE" sz="105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p>
                      <a:r>
                        <a:rPr lang="en-IE" sz="105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Regulation 15: Individual Care Plan – St. Vincent’s Hospital</a:t>
                      </a:r>
                      <a:endParaRPr lang="en-IE" sz="1000">
                        <a:effectLst/>
                        <a:latin typeface="Calibri" panose="020F0502020204030204" pitchFamily="34" charset="0"/>
                        <a:ea typeface="Calibri" panose="020F0502020204030204" pitchFamily="34" charset="0"/>
                        <a:cs typeface="Times New Roman" panose="02020603050405020304" pitchFamily="18" charset="0"/>
                      </a:endParaRPr>
                    </a:p>
                    <a:p>
                      <a:r>
                        <a:rPr lang="en-IE" sz="8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700">
                        <a:effectLst/>
                        <a:latin typeface="Calibri" panose="020F0502020204030204" pitchFamily="34" charset="0"/>
                        <a:ea typeface="Calibri" panose="020F0502020204030204" pitchFamily="34" charset="0"/>
                        <a:cs typeface="Times New Roman" panose="02020603050405020304" pitchFamily="18" charset="0"/>
                      </a:endParaRPr>
                    </a:p>
                  </a:txBody>
                  <a:tcPr marL="26023" marR="26023" marT="0" marB="0">
                    <a:lnL w="19050" cap="flat" cmpd="sng" algn="ctr">
                      <a:solidFill>
                        <a:srgbClr val="187C8D"/>
                      </a:solidFill>
                      <a:prstDash val="solid"/>
                      <a:round/>
                      <a:headEnd type="none" w="med" len="med"/>
                      <a:tailEnd type="none" w="med" len="med"/>
                    </a:lnL>
                    <a:lnR w="19050" cap="flat" cmpd="sng" algn="ctr">
                      <a:solidFill>
                        <a:srgbClr val="187C8D"/>
                      </a:solidFill>
                      <a:prstDash val="solid"/>
                      <a:round/>
                      <a:headEnd type="none" w="med" len="med"/>
                      <a:tailEnd type="none" w="med" len="med"/>
                    </a:lnR>
                    <a:lnT w="19050" cap="flat" cmpd="sng" algn="ctr">
                      <a:solidFill>
                        <a:srgbClr val="187C8D"/>
                      </a:solidFill>
                      <a:prstDash val="solid"/>
                      <a:round/>
                      <a:headEnd type="none" w="med" len="med"/>
                      <a:tailEnd type="none" w="med" len="med"/>
                    </a:lnT>
                    <a:lnB w="19050" cap="flat" cmpd="sng" algn="ctr">
                      <a:solidFill>
                        <a:srgbClr val="187C8D"/>
                      </a:solidFill>
                      <a:prstDash val="solid"/>
                      <a:round/>
                      <a:headEnd type="none" w="med" len="med"/>
                      <a:tailEnd type="none" w="med" len="med"/>
                    </a:lnB>
                    <a:solidFill>
                      <a:srgbClr val="187C8D"/>
                    </a:solidFill>
                  </a:tcPr>
                </a:tc>
                <a:tc>
                  <a:txBody>
                    <a:bodyPr/>
                    <a:lstStyle/>
                    <a:p>
                      <a:pPr algn="just">
                        <a:spcBef>
                          <a:spcPts val="300"/>
                        </a:spcBef>
                        <a:spcAft>
                          <a:spcPts val="300"/>
                        </a:spcAft>
                      </a:pPr>
                      <a:endParaRPr lang="en-IE" sz="4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500" b="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40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300"/>
                        </a:spcBef>
                        <a:spcAft>
                          <a:spcPts val="300"/>
                        </a:spcAft>
                      </a:pPr>
                      <a:r>
                        <a:rPr lang="en-US" sz="500" i="1">
                          <a:solidFill>
                            <a:srgbClr val="8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IE" sz="400" i="1">
                        <a:solidFill>
                          <a:srgbClr val="800000"/>
                        </a:solidFill>
                        <a:effectLst/>
                        <a:latin typeface="Times New Roman" panose="02020603050405020304" pitchFamily="18" charset="0"/>
                        <a:ea typeface="Times New Roman" panose="02020603050405020304" pitchFamily="18" charset="0"/>
                      </a:endParaRPr>
                    </a:p>
                  </a:txBody>
                  <a:tcPr marL="26023" marR="26023" marT="0" marB="0">
                    <a:lnL w="19050" cap="flat" cmpd="sng" algn="ctr">
                      <a:solidFill>
                        <a:srgbClr val="187C8D"/>
                      </a:solidFill>
                      <a:prstDash val="solid"/>
                      <a:round/>
                      <a:headEnd type="none" w="med" len="med"/>
                      <a:tailEnd type="none" w="med" len="med"/>
                    </a:lnL>
                    <a:lnR w="19050" cap="flat" cmpd="sng" algn="ctr">
                      <a:solidFill>
                        <a:srgbClr val="187C8D"/>
                      </a:solidFill>
                      <a:prstDash val="solid"/>
                      <a:round/>
                      <a:headEnd type="none" w="med" len="med"/>
                      <a:tailEnd type="none" w="med" len="med"/>
                    </a:lnR>
                    <a:lnT w="19050" cap="flat" cmpd="sng" algn="ctr">
                      <a:solidFill>
                        <a:srgbClr val="187C8D"/>
                      </a:solidFill>
                      <a:prstDash val="solid"/>
                      <a:round/>
                      <a:headEnd type="none" w="med" len="med"/>
                      <a:tailEnd type="none" w="med" len="med"/>
                    </a:lnT>
                    <a:lnB w="19050" cap="flat" cmpd="sng" algn="ctr">
                      <a:solidFill>
                        <a:srgbClr val="187C8D"/>
                      </a:solidFill>
                      <a:prstDash val="solid"/>
                      <a:round/>
                      <a:headEnd type="none" w="med" len="med"/>
                      <a:tailEnd type="none" w="med" len="med"/>
                    </a:lnB>
                    <a:solidFill>
                      <a:srgbClr val="187C8D"/>
                    </a:solidFill>
                  </a:tcPr>
                </a:tc>
                <a:extLst>
                  <a:ext uri="{0D108BD9-81ED-4DB2-BD59-A6C34878D82A}">
                    <a16:rowId xmlns:a16="http://schemas.microsoft.com/office/drawing/2014/main" val="1980336823"/>
                  </a:ext>
                </a:extLst>
              </a:tr>
              <a:tr h="232660">
                <a:tc gridSpan="2">
                  <a:txBody>
                    <a:bodyPr/>
                    <a:lstStyle/>
                    <a:p>
                      <a:pPr algn="just">
                        <a:spcBef>
                          <a:spcPts val="300"/>
                        </a:spcBef>
                        <a:spcAft>
                          <a:spcPts val="300"/>
                        </a:spcAft>
                      </a:pPr>
                      <a:r>
                        <a:rPr lang="en-US" sz="800" i="0">
                          <a:solidFill>
                            <a:srgbClr val="FFFFFF"/>
                          </a:solidFill>
                          <a:effectLst/>
                          <a:latin typeface="Calibri" panose="020F0502020204030204" pitchFamily="34" charset="0"/>
                          <a:ea typeface="Times New Roman" panose="02020603050405020304" pitchFamily="18" charset="0"/>
                          <a:cs typeface="Arial" panose="020B0604020202020204" pitchFamily="34" charset="0"/>
                        </a:rPr>
                        <a:t>The registered proprietor shall ensure that each resident has an individual care plan…</a:t>
                      </a:r>
                      <a:endParaRPr lang="en-IE" sz="800" i="1">
                        <a:solidFill>
                          <a:srgbClr val="800000"/>
                        </a:solidFill>
                        <a:effectLst/>
                        <a:latin typeface="Times New Roman" panose="02020603050405020304" pitchFamily="18" charset="0"/>
                        <a:ea typeface="Times New Roman" panose="02020603050405020304" pitchFamily="18" charset="0"/>
                      </a:endParaRPr>
                    </a:p>
                  </a:txBody>
                  <a:tcPr marL="26023" marR="26023" marT="0" marB="0">
                    <a:lnL w="19050" cap="flat" cmpd="sng" algn="ctr">
                      <a:solidFill>
                        <a:srgbClr val="187C8D"/>
                      </a:solidFill>
                      <a:prstDash val="solid"/>
                      <a:round/>
                      <a:headEnd type="none" w="med" len="med"/>
                      <a:tailEnd type="none" w="med" len="med"/>
                    </a:lnL>
                    <a:lnR w="19050" cap="flat" cmpd="sng" algn="ctr">
                      <a:solidFill>
                        <a:srgbClr val="187C8D"/>
                      </a:solidFill>
                      <a:prstDash val="solid"/>
                      <a:round/>
                      <a:headEnd type="none" w="med" len="med"/>
                      <a:tailEnd type="none" w="med" len="med"/>
                    </a:lnR>
                    <a:lnT w="19050" cap="flat" cmpd="sng" algn="ctr">
                      <a:solidFill>
                        <a:srgbClr val="187C8D"/>
                      </a:solidFill>
                      <a:prstDash val="solid"/>
                      <a:round/>
                      <a:headEnd type="none" w="med" len="med"/>
                      <a:tailEnd type="none" w="med" len="med"/>
                    </a:lnT>
                    <a:lnB w="19050" cap="flat" cmpd="sng" algn="ctr">
                      <a:solidFill>
                        <a:srgbClr val="187C8D"/>
                      </a:solidFill>
                      <a:prstDash val="solid"/>
                      <a:round/>
                      <a:headEnd type="none" w="med" len="med"/>
                      <a:tailEnd type="none" w="med" len="med"/>
                    </a:lnB>
                    <a:solidFill>
                      <a:srgbClr val="187C8D"/>
                    </a:solidFill>
                  </a:tcPr>
                </a:tc>
                <a:tc hMerge="1">
                  <a:txBody>
                    <a:bodyPr/>
                    <a:lstStyle/>
                    <a:p>
                      <a:endParaRPr lang="en-IE"/>
                    </a:p>
                  </a:txBody>
                  <a:tcPr/>
                </a:tc>
                <a:extLst>
                  <a:ext uri="{0D108BD9-81ED-4DB2-BD59-A6C34878D82A}">
                    <a16:rowId xmlns:a16="http://schemas.microsoft.com/office/drawing/2014/main" val="1883233154"/>
                  </a:ext>
                </a:extLst>
              </a:tr>
              <a:tr h="4293937">
                <a:tc gridSpan="2">
                  <a:txBody>
                    <a:bodyPr/>
                    <a:lstStyle/>
                    <a:p>
                      <a:pPr algn="just"/>
                      <a:r>
                        <a:rPr lang="en-GB" sz="500" b="1">
                          <a:solidFill>
                            <a:srgbClr val="187C8D"/>
                          </a:solidFill>
                          <a:effectLst/>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uLnTx/>
                          <a:uFillTx/>
                          <a:latin typeface="+mn-lt"/>
                          <a:ea typeface="Aptos" panose="020B0004020202020204" pitchFamily="34" charset="0"/>
                          <a:cs typeface="Aptos" panose="020B0004020202020204" pitchFamily="34" charset="0"/>
                        </a:rPr>
                        <a:t>Ten individual care plans (ICPs) were reviewed on inspection. </a:t>
                      </a:r>
                      <a:r>
                        <a:rPr kumimoji="0" lang="en-IE" sz="1050" b="0" i="0" u="none" strike="noStrike" kern="1200" cap="none" spc="0" normalizeH="0" baseline="0" noProof="0">
                          <a:ln>
                            <a:noFill/>
                          </a:ln>
                          <a:solidFill>
                            <a:srgbClr val="000000"/>
                          </a:solidFill>
                          <a:effectLst/>
                          <a:highlight>
                            <a:srgbClr val="ED7D31"/>
                          </a:highlight>
                          <a:uLnTx/>
                          <a:uFillTx/>
                          <a:latin typeface="+mn-lt"/>
                          <a:ea typeface="Aptos" panose="020B0004020202020204" pitchFamily="34" charset="0"/>
                          <a:cs typeface="Aptos" panose="020B0004020202020204" pitchFamily="34" charset="0"/>
                        </a:rPr>
                        <a:t>All ICPs were a composite set of documents</a:t>
                      </a:r>
                      <a:r>
                        <a:rPr kumimoji="0" lang="en-IE" sz="1050" b="0" i="0" u="none" strike="noStrike" kern="1200" cap="none" spc="0" normalizeH="0" baseline="0" noProof="0">
                          <a:ln>
                            <a:noFill/>
                          </a:ln>
                          <a:solidFill>
                            <a:srgbClr val="000000"/>
                          </a:solidFill>
                          <a:effectLst/>
                          <a:uLnTx/>
                          <a:uFillTx/>
                          <a:latin typeface="+mn-lt"/>
                          <a:ea typeface="Aptos" panose="020B0004020202020204" pitchFamily="34" charset="0"/>
                          <a:cs typeface="Aptos" panose="020B0004020202020204" pitchFamily="34" charset="0"/>
                        </a:rPr>
                        <a:t>. </a:t>
                      </a:r>
                      <a:r>
                        <a:rPr kumimoji="0" lang="en-IE" sz="1050" b="0" i="0" u="none" strike="noStrike" kern="1200" cap="none" spc="0" normalizeH="0" baseline="0" noProof="0">
                          <a:ln>
                            <a:noFill/>
                          </a:ln>
                          <a:solidFill>
                            <a:srgbClr val="000000"/>
                          </a:solidFill>
                          <a:effectLst/>
                          <a:highlight>
                            <a:srgbClr val="F19E65"/>
                          </a:highlight>
                          <a:uLnTx/>
                          <a:uFillTx/>
                          <a:latin typeface="+mn-lt"/>
                          <a:ea typeface="Aptos" panose="020B0004020202020204" pitchFamily="34" charset="0"/>
                          <a:cs typeface="Aptos" panose="020B0004020202020204" pitchFamily="34" charset="0"/>
                        </a:rPr>
                        <a:t>Specific sections were allocated for needs, goals, treatment, care, resources required, as well as space for reviews. The ICPs were stored within the clinical file, were identifiable and uninterrupted and were not amalgamated with progress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50" b="0" i="0" u="none" strike="noStrike" kern="1200" cap="none" spc="0" normalizeH="0" baseline="0" noProof="0">
                        <a:ln>
                          <a:noFill/>
                        </a:ln>
                        <a:solidFill>
                          <a:srgbClr val="000000"/>
                        </a:solidFill>
                        <a:effectLst/>
                        <a:highlight>
                          <a:srgbClr val="F19E65"/>
                        </a:highlight>
                        <a:uLnTx/>
                        <a:uFillTx/>
                        <a:latin typeface="+mn-lt"/>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6BE98"/>
                          </a:highlight>
                          <a:uLnTx/>
                          <a:uFillTx/>
                          <a:latin typeface="+mn-lt"/>
                          <a:ea typeface="Aptos" panose="020B0004020202020204" pitchFamily="34" charset="0"/>
                          <a:cs typeface="Aptos" panose="020B0004020202020204" pitchFamily="34" charset="0"/>
                        </a:rPr>
                        <a:t>The ICPs were developed by the multi-disciplinary team (MDT) following a comprehensive assessment within seven days of admission</a:t>
                      </a:r>
                      <a:r>
                        <a:rPr kumimoji="0" lang="en-IE" sz="1050" b="0" i="0" u="none" strike="noStrike" kern="1200" cap="none" spc="0" normalizeH="0" baseline="0" noProof="0">
                          <a:ln>
                            <a:noFill/>
                          </a:ln>
                          <a:solidFill>
                            <a:srgbClr val="000000"/>
                          </a:solidFill>
                          <a:effectLst/>
                          <a:uLnTx/>
                          <a:uFillTx/>
                          <a:latin typeface="+mn-lt"/>
                          <a:ea typeface="Aptos" panose="020B0004020202020204" pitchFamily="34" charset="0"/>
                          <a:cs typeface="Aptos" panose="020B0004020202020204" pitchFamily="34" charset="0"/>
                        </a:rPr>
                        <a:t>. </a:t>
                      </a:r>
                      <a:r>
                        <a:rPr kumimoji="0" lang="en-IE" sz="1050" b="0" i="0" u="none" strike="noStrike" kern="1200" cap="none" spc="0" normalizeH="0" baseline="0" noProof="0">
                          <a:ln>
                            <a:noFill/>
                          </a:ln>
                          <a:solidFill>
                            <a:srgbClr val="000000"/>
                          </a:solidFill>
                          <a:effectLst/>
                          <a:highlight>
                            <a:srgbClr val="09E3C2"/>
                          </a:highlight>
                          <a:uLnTx/>
                          <a:uFillTx/>
                          <a:latin typeface="+mn-lt"/>
                          <a:ea typeface="Aptos" panose="020B0004020202020204" pitchFamily="34" charset="0"/>
                          <a:cs typeface="Aptos" panose="020B0004020202020204" pitchFamily="34" charset="0"/>
                        </a:rPr>
                        <a:t>Nine of the ICPs were discussed, agreed where practicable, and drawn up with the participation of the resident and their representative, family and next of kin, as appropriate. One ICP did not contain evidence of such a discussion having taken place</a:t>
                      </a:r>
                      <a:r>
                        <a:rPr kumimoji="0" lang="en-IE" sz="1050" b="0" i="0" u="none" strike="noStrike" kern="1200" cap="none" spc="0" normalizeH="0" baseline="0" noProof="0">
                          <a:ln>
                            <a:noFill/>
                          </a:ln>
                          <a:solidFill>
                            <a:srgbClr val="FFFFFF"/>
                          </a:solidFill>
                          <a:effectLst/>
                          <a:highlight>
                            <a:srgbClr val="09E3C2"/>
                          </a:highlight>
                          <a:uLnTx/>
                          <a:uFillTx/>
                          <a:latin typeface="+mn-lt"/>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50" b="0" i="0" u="none" strike="noStrike" kern="1200" cap="none" spc="0" normalizeH="0" baseline="0" noProof="0">
                        <a:ln>
                          <a:noFill/>
                        </a:ln>
                        <a:solidFill>
                          <a:srgbClr val="000000"/>
                        </a:solidFill>
                        <a:effectLst/>
                        <a:highlight>
                          <a:srgbClr val="00FFFF"/>
                        </a:highlight>
                        <a:uLnTx/>
                        <a:uFillTx/>
                        <a:latin typeface="+mn-lt"/>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4EF8E0"/>
                          </a:highlight>
                          <a:uLnTx/>
                          <a:uFillTx/>
                          <a:latin typeface="+mn-lt"/>
                          <a:ea typeface="Aptos" panose="020B0004020202020204" pitchFamily="34" charset="0"/>
                          <a:cs typeface="Aptos" panose="020B0004020202020204" pitchFamily="34" charset="0"/>
                        </a:rPr>
                        <a:t>Four ICPs did not contain appropriate goals for the resident. Four ICPs did not identify the care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4EF8E0"/>
                          </a:highlight>
                          <a:uLnTx/>
                          <a:uFillTx/>
                          <a:latin typeface="+mn-lt"/>
                          <a:ea typeface="Aptos" panose="020B0004020202020204" pitchFamily="34" charset="0"/>
                          <a:cs typeface="Aptos" panose="020B0004020202020204" pitchFamily="34" charset="0"/>
                        </a:rPr>
                        <a:t>treatment required to meet the goals and the responsibilities required for implementing the care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4EF8E0"/>
                          </a:highlight>
                          <a:uLnTx/>
                          <a:uFillTx/>
                          <a:latin typeface="+mn-lt"/>
                          <a:ea typeface="Aptos" panose="020B0004020202020204" pitchFamily="34" charset="0"/>
                          <a:cs typeface="Aptos" panose="020B0004020202020204" pitchFamily="34" charset="0"/>
                        </a:rPr>
                        <a:t>treatment. Seven of the ten ICPs did not identify the resources required to provide the care and treatment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50" b="0" i="0" u="none" strike="noStrike" kern="1200" cap="none" spc="0" normalizeH="0" baseline="0" noProof="0">
                        <a:ln>
                          <a:noFill/>
                        </a:ln>
                        <a:solidFill>
                          <a:srgbClr val="000000"/>
                        </a:solidFill>
                        <a:effectLst/>
                        <a:uLnTx/>
                        <a:uFillTx/>
                        <a:latin typeface="+mn-lt"/>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00FFFF"/>
                          </a:highlight>
                          <a:uLnTx/>
                          <a:uFillTx/>
                          <a:latin typeface="+mn-lt"/>
                          <a:ea typeface="Aptos" panose="020B0004020202020204" pitchFamily="34" charset="0"/>
                          <a:cs typeface="Aptos" panose="020B0004020202020204" pitchFamily="34" charset="0"/>
                        </a:rPr>
                        <a:t>All ICPs were reviewed by the MDT in consultation with the resident, weekly in an acute setting, and at least every six months for residents in a continuing care facility. All ICPs were updated following review, as indicated by the resident’s changing needs, conditions, circumstances and goals</a:t>
                      </a:r>
                      <a:r>
                        <a:rPr kumimoji="0" lang="en-IE" sz="1050" b="0" i="0" u="none" strike="noStrike" kern="1200" cap="none" spc="0" normalizeH="0" baseline="0" noProof="0">
                          <a:ln>
                            <a:noFill/>
                          </a:ln>
                          <a:solidFill>
                            <a:srgbClr val="000000"/>
                          </a:solidFill>
                          <a:effectLst/>
                          <a:uLnTx/>
                          <a:uFillTx/>
                          <a:latin typeface="+mn-lt"/>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The approved centre was non-compliant with this regulation for the following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a) There was no documentary evidence that one ICP had been drawn up and discussed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with the participation of the resident and their representative, family or next of kin,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as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b) Four individual care plans did not identify appropriate goals for the resident.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c) Four individual care plans did not identify the care and treatment required to meet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resident goals.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d) Seven individual care plans did not identify the resources required to provide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000000"/>
                          </a:solidFill>
                          <a:effectLst/>
                          <a:highlight>
                            <a:srgbClr val="FFDC6D"/>
                          </a:highlight>
                          <a:uLnTx/>
                          <a:uFillTx/>
                          <a:latin typeface="+mn-lt"/>
                          <a:ea typeface="Aptos" panose="020B0004020202020204" pitchFamily="34" charset="0"/>
                          <a:cs typeface="Aptos" panose="020B0004020202020204" pitchFamily="34" charset="0"/>
                        </a:rPr>
                        <a:t>care and treatment identified.</a:t>
                      </a:r>
                      <a:endParaRPr kumimoji="0" lang="en-IE" sz="1050" b="0" i="0" u="none" strike="noStrike" kern="1200" cap="none" spc="0" normalizeH="0" baseline="0" noProof="0">
                        <a:ln>
                          <a:noFill/>
                        </a:ln>
                        <a:solidFill>
                          <a:srgbClr val="000000"/>
                        </a:solidFill>
                        <a:effectLst/>
                        <a:highlight>
                          <a:srgbClr val="FFDC6D"/>
                        </a:highlight>
                        <a:uLnTx/>
                        <a:uFillTx/>
                        <a:latin typeface="+mn-lt"/>
                        <a:ea typeface="+mn-ea"/>
                        <a:cs typeface="+mn-cs"/>
                      </a:endParaRPr>
                    </a:p>
                    <a:p>
                      <a:pPr algn="just"/>
                      <a:endParaRPr lang="en-IE" sz="400">
                        <a:effectLst/>
                        <a:latin typeface="Calibri" panose="020F0502020204030204" pitchFamily="34" charset="0"/>
                        <a:ea typeface="Calibri" panose="020F0502020204030204" pitchFamily="34" charset="0"/>
                        <a:cs typeface="Times New Roman" panose="02020603050405020304" pitchFamily="18" charset="0"/>
                      </a:endParaRPr>
                    </a:p>
                  </a:txBody>
                  <a:tcPr marL="26023" marR="26023" marT="0" marB="0">
                    <a:lnL w="19050" cap="flat" cmpd="sng" algn="ctr">
                      <a:solidFill>
                        <a:srgbClr val="187C8D"/>
                      </a:solidFill>
                      <a:prstDash val="solid"/>
                      <a:round/>
                      <a:headEnd type="none" w="med" len="med"/>
                      <a:tailEnd type="none" w="med" len="med"/>
                    </a:lnL>
                    <a:lnR w="19050" cap="flat" cmpd="sng" algn="ctr">
                      <a:solidFill>
                        <a:srgbClr val="187C8D"/>
                      </a:solidFill>
                      <a:prstDash val="solid"/>
                      <a:round/>
                      <a:headEnd type="none" w="med" len="med"/>
                      <a:tailEnd type="none" w="med" len="med"/>
                    </a:lnR>
                    <a:lnT w="19050" cap="flat" cmpd="sng" algn="ctr">
                      <a:solidFill>
                        <a:srgbClr val="187C8D"/>
                      </a:solidFill>
                      <a:prstDash val="solid"/>
                      <a:round/>
                      <a:headEnd type="none" w="med" len="med"/>
                      <a:tailEnd type="none" w="med" len="med"/>
                    </a:lnT>
                    <a:lnB w="19050" cap="flat" cmpd="sng" algn="ctr">
                      <a:solidFill>
                        <a:srgbClr val="187C8D"/>
                      </a:solidFill>
                      <a:prstDash val="solid"/>
                      <a:round/>
                      <a:headEnd type="none" w="med" len="med"/>
                      <a:tailEnd type="none" w="med" len="med"/>
                    </a:lnB>
                    <a:noFill/>
                  </a:tcPr>
                </a:tc>
                <a:tc hMerge="1">
                  <a:txBody>
                    <a:bodyPr/>
                    <a:lstStyle/>
                    <a:p>
                      <a:endParaRPr lang="en-IE"/>
                    </a:p>
                  </a:txBody>
                  <a:tcPr/>
                </a:tc>
                <a:extLst>
                  <a:ext uri="{0D108BD9-81ED-4DB2-BD59-A6C34878D82A}">
                    <a16:rowId xmlns:a16="http://schemas.microsoft.com/office/drawing/2014/main" val="2182080958"/>
                  </a:ext>
                </a:extLst>
              </a:tr>
            </a:tbl>
          </a:graphicData>
        </a:graphic>
      </p:graphicFrame>
      <p:sp>
        <p:nvSpPr>
          <p:cNvPr id="7" name="TextBox 6">
            <a:extLst>
              <a:ext uri="{FF2B5EF4-FFF2-40B4-BE49-F238E27FC236}">
                <a16:creationId xmlns:a16="http://schemas.microsoft.com/office/drawing/2014/main" id="{B06ABBBF-9E4C-2604-29A0-1478188DD279}"/>
              </a:ext>
            </a:extLst>
          </p:cNvPr>
          <p:cNvSpPr txBox="1"/>
          <p:nvPr/>
        </p:nvSpPr>
        <p:spPr>
          <a:xfrm>
            <a:off x="6508955" y="1890733"/>
            <a:ext cx="5433920" cy="4616648"/>
          </a:xfrm>
          <a:prstGeom prst="rect">
            <a:avLst/>
          </a:prstGeom>
          <a:noFill/>
        </p:spPr>
        <p:txBody>
          <a:bodyPr wrap="square" rtlCol="0">
            <a:spAutoFit/>
          </a:bodyPr>
          <a:lstStyle/>
          <a:p>
            <a:r>
              <a:rPr lang="en-IE" sz="1050">
                <a:solidFill>
                  <a:srgbClr val="000000"/>
                </a:solidFill>
                <a:effectLst/>
                <a:ea typeface="Aptos" panose="020B0004020202020204" pitchFamily="34" charset="0"/>
                <a:cs typeface="Aptos" panose="020B0004020202020204" pitchFamily="34" charset="0"/>
              </a:rPr>
              <a:t>The approved centre </a:t>
            </a:r>
            <a:r>
              <a:rPr lang="en-IE" sz="1050">
                <a:solidFill>
                  <a:srgbClr val="000000"/>
                </a:solidFill>
                <a:effectLst/>
                <a:highlight>
                  <a:srgbClr val="F6BE98"/>
                </a:highlight>
                <a:ea typeface="Aptos" panose="020B0004020202020204" pitchFamily="34" charset="0"/>
                <a:cs typeface="Aptos" panose="020B0004020202020204" pitchFamily="34" charset="0"/>
              </a:rPr>
              <a:t>developed an Individual Care </a:t>
            </a:r>
            <a:r>
              <a:rPr lang="en-IE" sz="1050">
                <a:solidFill>
                  <a:schemeClr val="tx2"/>
                </a:solidFill>
                <a:effectLst/>
                <a:highlight>
                  <a:srgbClr val="F6BE98"/>
                </a:highlight>
                <a:ea typeface="Aptos" panose="020B0004020202020204" pitchFamily="34" charset="0"/>
                <a:cs typeface="Aptos" panose="020B0004020202020204" pitchFamily="34" charset="0"/>
              </a:rPr>
              <a:t>Plan (ICP) by the Multi-Disciplinary Team (MDT) following a comprehensive assessment within seven days of admission</a:t>
            </a:r>
            <a:r>
              <a:rPr lang="en-IE" sz="1050">
                <a:solidFill>
                  <a:srgbClr val="000000"/>
                </a:solidFill>
                <a:effectLst/>
                <a:ea typeface="Aptos" panose="020B0004020202020204" pitchFamily="34" charset="0"/>
                <a:cs typeface="Aptos" panose="020B0004020202020204" pitchFamily="34" charset="0"/>
              </a:rPr>
              <a:t>. </a:t>
            </a:r>
            <a:r>
              <a:rPr lang="en-IE" sz="1050">
                <a:solidFill>
                  <a:schemeClr val="tx2"/>
                </a:solidFill>
                <a:effectLst/>
                <a:highlight>
                  <a:srgbClr val="F19E65"/>
                </a:highlight>
                <a:ea typeface="Aptos" panose="020B0004020202020204" pitchFamily="34" charset="0"/>
                <a:cs typeface="Aptos" panose="020B0004020202020204" pitchFamily="34" charset="0"/>
              </a:rPr>
              <a:t>The ICP was identifiable and uninterrupted, stored within the clinical file, and included allocated spaces for goals, treatment, care, resources required, and reviews. It was not amalgamated with progress notes</a:t>
            </a:r>
            <a:r>
              <a:rPr lang="en-IE" sz="1050">
                <a:solidFill>
                  <a:srgbClr val="000000"/>
                </a:solidFill>
                <a:effectLst/>
                <a:ea typeface="Aptos" panose="020B0004020202020204" pitchFamily="34" charset="0"/>
                <a:cs typeface="Aptos" panose="020B0004020202020204" pitchFamily="34" charset="0"/>
              </a:rPr>
              <a:t>. </a:t>
            </a:r>
            <a:r>
              <a:rPr lang="en-IE" sz="1050">
                <a:solidFill>
                  <a:srgbClr val="000000"/>
                </a:solidFill>
                <a:effectLst/>
                <a:highlight>
                  <a:srgbClr val="00FFFF"/>
                </a:highlight>
                <a:ea typeface="Aptos" panose="020B0004020202020204" pitchFamily="34" charset="0"/>
                <a:cs typeface="Aptos" panose="020B0004020202020204" pitchFamily="34" charset="0"/>
              </a:rPr>
              <a:t>The ICP was reviewed by the MDT in consultation with the resident, weekly in an acute setting and at least every six months for residents in a continuing care facility. The ICP was updated following review, as indicated by the resident’s changing needs, condition, circumstances, and goals. </a:t>
            </a:r>
            <a:r>
              <a:rPr lang="en-IE" sz="1050">
                <a:solidFill>
                  <a:srgbClr val="000000"/>
                </a:solidFill>
                <a:effectLst/>
                <a:highlight>
                  <a:srgbClr val="ED7D31"/>
                </a:highlight>
                <a:ea typeface="Aptos" panose="020B0004020202020204" pitchFamily="34" charset="0"/>
                <a:cs typeface="Aptos" panose="020B0004020202020204" pitchFamily="34" charset="0"/>
              </a:rPr>
              <a:t>The ICP was a composite set of documents.</a:t>
            </a:r>
            <a:br>
              <a:rPr lang="en-IE" sz="1050">
                <a:solidFill>
                  <a:srgbClr val="000000"/>
                </a:solidFill>
                <a:effectLst/>
                <a:ea typeface="Aptos" panose="020B0004020202020204" pitchFamily="34" charset="0"/>
                <a:cs typeface="Aptos" panose="020B0004020202020204" pitchFamily="34" charset="0"/>
              </a:rPr>
            </a:br>
            <a:br>
              <a:rPr lang="en-IE" sz="1050">
                <a:solidFill>
                  <a:srgbClr val="000000"/>
                </a:solidFill>
                <a:effectLst/>
                <a:ea typeface="Aptos" panose="020B0004020202020204" pitchFamily="34" charset="0"/>
                <a:cs typeface="Aptos" panose="020B0004020202020204" pitchFamily="34" charset="0"/>
              </a:rPr>
            </a:br>
            <a:r>
              <a:rPr lang="en-IE" sz="1050">
                <a:solidFill>
                  <a:srgbClr val="000000"/>
                </a:solidFill>
                <a:effectLst/>
                <a:ea typeface="Aptos" panose="020B0004020202020204" pitchFamily="34" charset="0"/>
                <a:cs typeface="Aptos" panose="020B0004020202020204" pitchFamily="34" charset="0"/>
              </a:rPr>
              <a:t>However, the facility was non</a:t>
            </a:r>
            <a:r>
              <a:rPr lang="en-IE" sz="1050">
                <a:solidFill>
                  <a:schemeClr val="tx2"/>
                </a:solidFill>
                <a:effectLst/>
                <a:ea typeface="Aptos" panose="020B0004020202020204" pitchFamily="34" charset="0"/>
                <a:cs typeface="Aptos" panose="020B0004020202020204" pitchFamily="34" charset="0"/>
              </a:rPr>
              <a:t>-compliant in several areas</a:t>
            </a:r>
            <a:r>
              <a:rPr lang="en-IE" sz="1050">
                <a:solidFill>
                  <a:schemeClr val="tx2"/>
                </a:solidFill>
                <a:effectLst/>
                <a:highlight>
                  <a:srgbClr val="4EF8E0"/>
                </a:highlight>
                <a:ea typeface="Aptos" panose="020B0004020202020204" pitchFamily="34" charset="0"/>
                <a:cs typeface="Aptos" panose="020B0004020202020204" pitchFamily="34" charset="0"/>
              </a:rPr>
              <a:t>. Four out of ten ICPs did not identify appropriate goals for the resident. Four out of ten ICPs did not identify the care and treatment required to meet the goals identified, including the frequency and responsibilities for implementing the care and treatment. Seven out of ten ICPs did not identify the resources required to provide the care and treatment identified</a:t>
            </a:r>
            <a:r>
              <a:rPr lang="en-IE" sz="1050">
                <a:solidFill>
                  <a:schemeClr val="bg1"/>
                </a:solidFill>
                <a:effectLst/>
                <a:ea typeface="Aptos" panose="020B0004020202020204" pitchFamily="34" charset="0"/>
                <a:cs typeface="Aptos" panose="020B0004020202020204" pitchFamily="34" charset="0"/>
              </a:rPr>
              <a:t>.</a:t>
            </a:r>
            <a:r>
              <a:rPr lang="en-IE" sz="1050">
                <a:solidFill>
                  <a:srgbClr val="000000"/>
                </a:solidFill>
                <a:effectLst/>
                <a:ea typeface="Aptos" panose="020B0004020202020204" pitchFamily="34" charset="0"/>
                <a:cs typeface="Aptos" panose="020B0004020202020204" pitchFamily="34" charset="0"/>
              </a:rPr>
              <a:t> </a:t>
            </a:r>
            <a:r>
              <a:rPr lang="en-IE" sz="1050">
                <a:solidFill>
                  <a:schemeClr val="tx2"/>
                </a:solidFill>
                <a:effectLst/>
                <a:highlight>
                  <a:srgbClr val="09E3C2"/>
                </a:highlight>
                <a:ea typeface="Aptos" panose="020B0004020202020204" pitchFamily="34" charset="0"/>
                <a:cs typeface="Aptos" panose="020B0004020202020204" pitchFamily="34" charset="0"/>
              </a:rPr>
              <a:t>There was no documentary evidence that one ICP had been drawn up and discussed with the participation of the resident and their representative, family, or next of kin, as appropriate.</a:t>
            </a:r>
            <a:br>
              <a:rPr lang="en-IE" sz="1050">
                <a:solidFill>
                  <a:srgbClr val="000000"/>
                </a:solidFill>
                <a:effectLst/>
                <a:highlight>
                  <a:srgbClr val="09E3C2"/>
                </a:highlight>
                <a:ea typeface="Aptos" panose="020B0004020202020204" pitchFamily="34" charset="0"/>
                <a:cs typeface="Aptos" panose="020B0004020202020204" pitchFamily="34" charset="0"/>
              </a:rPr>
            </a:br>
            <a:br>
              <a:rPr lang="en-IE" sz="1050">
                <a:solidFill>
                  <a:srgbClr val="000000"/>
                </a:solidFill>
                <a:effectLst/>
                <a:ea typeface="Aptos" panose="020B0004020202020204" pitchFamily="34" charset="0"/>
                <a:cs typeface="Aptos" panose="020B0004020202020204" pitchFamily="34" charset="0"/>
              </a:rPr>
            </a:br>
            <a:r>
              <a:rPr lang="en-IE" sz="1050">
                <a:solidFill>
                  <a:srgbClr val="000000"/>
                </a:solidFill>
                <a:effectLst/>
                <a:highlight>
                  <a:srgbClr val="FFDC6D"/>
                </a:highlight>
                <a:ea typeface="Aptos" panose="020B0004020202020204" pitchFamily="34" charset="0"/>
                <a:cs typeface="Aptos" panose="020B0004020202020204" pitchFamily="34" charset="0"/>
              </a:rPr>
              <a:t>The facility was non-compliant with Regulation 15 Individual Care Plan. The reasons for non-compliance are as follows:</a:t>
            </a:r>
            <a:br>
              <a:rPr lang="en-IE" sz="1050">
                <a:solidFill>
                  <a:srgbClr val="000000"/>
                </a:solidFill>
                <a:effectLst/>
                <a:highlight>
                  <a:srgbClr val="FFDC6D"/>
                </a:highlight>
                <a:ea typeface="Aptos" panose="020B0004020202020204" pitchFamily="34" charset="0"/>
                <a:cs typeface="Aptos" panose="020B0004020202020204" pitchFamily="34" charset="0"/>
              </a:rPr>
            </a:br>
            <a:br>
              <a:rPr lang="en-IE" sz="1050">
                <a:solidFill>
                  <a:srgbClr val="000000"/>
                </a:solidFill>
                <a:effectLst/>
                <a:highlight>
                  <a:srgbClr val="FFDC6D"/>
                </a:highlight>
                <a:ea typeface="Aptos" panose="020B0004020202020204" pitchFamily="34" charset="0"/>
                <a:cs typeface="Aptos" panose="020B0004020202020204" pitchFamily="34" charset="0"/>
              </a:rPr>
            </a:br>
            <a:r>
              <a:rPr lang="en-IE" sz="1050">
                <a:solidFill>
                  <a:srgbClr val="000000"/>
                </a:solidFill>
                <a:effectLst/>
                <a:highlight>
                  <a:srgbClr val="FFDC6D"/>
                </a:highlight>
                <a:ea typeface="Aptos" panose="020B0004020202020204" pitchFamily="34" charset="0"/>
                <a:cs typeface="Aptos" panose="020B0004020202020204" pitchFamily="34" charset="0"/>
              </a:rPr>
              <a:t>- Four individual care plans did not identify appropriate goals for the resident.</a:t>
            </a:r>
            <a:br>
              <a:rPr lang="en-IE" sz="1050">
                <a:solidFill>
                  <a:srgbClr val="000000"/>
                </a:solidFill>
                <a:effectLst/>
                <a:highlight>
                  <a:srgbClr val="FFDC6D"/>
                </a:highlight>
                <a:ea typeface="Aptos" panose="020B0004020202020204" pitchFamily="34" charset="0"/>
                <a:cs typeface="Aptos" panose="020B0004020202020204" pitchFamily="34" charset="0"/>
              </a:rPr>
            </a:br>
            <a:r>
              <a:rPr lang="en-IE" sz="1050">
                <a:solidFill>
                  <a:srgbClr val="000000"/>
                </a:solidFill>
                <a:effectLst/>
                <a:highlight>
                  <a:srgbClr val="FFDC6D"/>
                </a:highlight>
                <a:ea typeface="Aptos" panose="020B0004020202020204" pitchFamily="34" charset="0"/>
                <a:cs typeface="Aptos" panose="020B0004020202020204" pitchFamily="34" charset="0"/>
              </a:rPr>
              <a:t>- Four individual care plans did not identify the care and treatment required to meet resident goals.</a:t>
            </a:r>
            <a:br>
              <a:rPr lang="en-IE" sz="1050">
                <a:solidFill>
                  <a:srgbClr val="000000"/>
                </a:solidFill>
                <a:effectLst/>
                <a:highlight>
                  <a:srgbClr val="FFDC6D"/>
                </a:highlight>
                <a:ea typeface="Aptos" panose="020B0004020202020204" pitchFamily="34" charset="0"/>
                <a:cs typeface="Aptos" panose="020B0004020202020204" pitchFamily="34" charset="0"/>
              </a:rPr>
            </a:br>
            <a:r>
              <a:rPr lang="en-IE" sz="1050">
                <a:solidFill>
                  <a:srgbClr val="000000"/>
                </a:solidFill>
                <a:effectLst/>
                <a:highlight>
                  <a:srgbClr val="FFDC6D"/>
                </a:highlight>
                <a:ea typeface="Aptos" panose="020B0004020202020204" pitchFamily="34" charset="0"/>
                <a:cs typeface="Aptos" panose="020B0004020202020204" pitchFamily="34" charset="0"/>
              </a:rPr>
              <a:t>- Seven individual care plans did not identify the resources required to provide the care and treatment identified.</a:t>
            </a:r>
            <a:br>
              <a:rPr lang="en-IE" sz="1050">
                <a:solidFill>
                  <a:srgbClr val="000000"/>
                </a:solidFill>
                <a:effectLst/>
                <a:highlight>
                  <a:srgbClr val="FFDC6D"/>
                </a:highlight>
                <a:ea typeface="Aptos" panose="020B0004020202020204" pitchFamily="34" charset="0"/>
                <a:cs typeface="Aptos" panose="020B0004020202020204" pitchFamily="34" charset="0"/>
              </a:rPr>
            </a:br>
            <a:r>
              <a:rPr lang="en-IE" sz="1050">
                <a:solidFill>
                  <a:srgbClr val="000000"/>
                </a:solidFill>
                <a:effectLst/>
                <a:highlight>
                  <a:srgbClr val="FFDC6D"/>
                </a:highlight>
                <a:ea typeface="Aptos" panose="020B0004020202020204" pitchFamily="34" charset="0"/>
                <a:cs typeface="Aptos" panose="020B0004020202020204" pitchFamily="34" charset="0"/>
              </a:rPr>
              <a:t>- There was no documentary evidence that one ICP had been drawn up and discussed with the participation of the resident and their representative, family, or next of kin, as appropriate.</a:t>
            </a:r>
            <a:endParaRPr lang="en-IE" sz="1050">
              <a:effectLst/>
              <a:highlight>
                <a:srgbClr val="FFDC6D"/>
              </a:highlight>
              <a:ea typeface="Aptos" panose="020B0004020202020204" pitchFamily="34" charset="0"/>
              <a:cs typeface="Aptos" panose="020B0004020202020204" pitchFamily="34" charset="0"/>
            </a:endParaRPr>
          </a:p>
          <a:p>
            <a:endParaRPr lang="en-IE" sz="1050"/>
          </a:p>
        </p:txBody>
      </p:sp>
      <p:sp>
        <p:nvSpPr>
          <p:cNvPr id="8" name="Rectangle 7">
            <a:extLst>
              <a:ext uri="{FF2B5EF4-FFF2-40B4-BE49-F238E27FC236}">
                <a16:creationId xmlns:a16="http://schemas.microsoft.com/office/drawing/2014/main" id="{0969AAEE-F680-D98B-1047-FE97B07048BE}"/>
              </a:ext>
            </a:extLst>
          </p:cNvPr>
          <p:cNvSpPr/>
          <p:nvPr/>
        </p:nvSpPr>
        <p:spPr>
          <a:xfrm>
            <a:off x="6508955" y="1072605"/>
            <a:ext cx="5460296" cy="54523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A5A099E5-CBF9-AF90-E14A-BB6E63BEAA87}"/>
              </a:ext>
            </a:extLst>
          </p:cNvPr>
          <p:cNvSpPr/>
          <p:nvPr/>
        </p:nvSpPr>
        <p:spPr>
          <a:xfrm>
            <a:off x="6508955" y="1072605"/>
            <a:ext cx="5460296" cy="8181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09DBD2F8-FD71-62F6-2839-C6307057D955}"/>
              </a:ext>
            </a:extLst>
          </p:cNvPr>
          <p:cNvSpPr txBox="1"/>
          <p:nvPr/>
        </p:nvSpPr>
        <p:spPr>
          <a:xfrm>
            <a:off x="7038753" y="1257411"/>
            <a:ext cx="4904122" cy="415498"/>
          </a:xfrm>
          <a:prstGeom prst="rect">
            <a:avLst/>
          </a:prstGeom>
          <a:noFill/>
        </p:spPr>
        <p:txBody>
          <a:bodyPr wrap="square">
            <a:spAutoFit/>
          </a:bodyPr>
          <a:lstStyle/>
          <a:p>
            <a:r>
              <a:rPr lang="en-IE" sz="1050" b="1">
                <a:solidFill>
                  <a:srgbClr val="000000"/>
                </a:solidFill>
                <a:effectLst/>
                <a:ea typeface="Aptos" panose="020B0004020202020204" pitchFamily="34" charset="0"/>
                <a:cs typeface="Aptos" panose="020B0004020202020204" pitchFamily="34" charset="0"/>
              </a:rPr>
              <a:t>Copilot – Regulation 15: Individual Care Plan – St. Vincent’s </a:t>
            </a:r>
            <a:br>
              <a:rPr lang="en-IE" sz="1050" b="1">
                <a:solidFill>
                  <a:srgbClr val="000000"/>
                </a:solidFill>
                <a:effectLst/>
                <a:ea typeface="Aptos" panose="020B0004020202020204" pitchFamily="34" charset="0"/>
                <a:cs typeface="Aptos" panose="020B0004020202020204" pitchFamily="34" charset="0"/>
              </a:rPr>
            </a:br>
            <a:r>
              <a:rPr lang="en-IE" sz="1050" b="1">
                <a:solidFill>
                  <a:srgbClr val="000000"/>
                </a:solidFill>
                <a:effectLst/>
                <a:ea typeface="Aptos" panose="020B0004020202020204" pitchFamily="34" charset="0"/>
                <a:cs typeface="Aptos" panose="020B0004020202020204" pitchFamily="34" charset="0"/>
              </a:rPr>
              <a:t>Hospital</a:t>
            </a:r>
          </a:p>
        </p:txBody>
      </p:sp>
      <p:pic>
        <p:nvPicPr>
          <p:cNvPr id="2054" name="Picture 6" descr="Copilot Logo, symbol, meaning, history, PNG, brand">
            <a:extLst>
              <a:ext uri="{FF2B5EF4-FFF2-40B4-BE49-F238E27FC236}">
                <a16:creationId xmlns:a16="http://schemas.microsoft.com/office/drawing/2014/main" id="{D485B91A-0DC0-12D4-BD24-E0E46CBF5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955" y="1300849"/>
            <a:ext cx="609650" cy="3429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3736E3D6-8C3E-5CC7-9523-FCBC287B0288}"/>
              </a:ext>
            </a:extLst>
          </p:cNvPr>
          <p:cNvGrpSpPr/>
          <p:nvPr/>
        </p:nvGrpSpPr>
        <p:grpSpPr>
          <a:xfrm>
            <a:off x="3082437" y="444255"/>
            <a:ext cx="6027126" cy="555002"/>
            <a:chOff x="3232689" y="232573"/>
            <a:chExt cx="6027126" cy="555002"/>
          </a:xfrm>
        </p:grpSpPr>
        <p:grpSp>
          <p:nvGrpSpPr>
            <p:cNvPr id="18" name="Group 17">
              <a:extLst>
                <a:ext uri="{FF2B5EF4-FFF2-40B4-BE49-F238E27FC236}">
                  <a16:creationId xmlns:a16="http://schemas.microsoft.com/office/drawing/2014/main" id="{E50D7119-D3B7-EF44-FB1C-EEBF8A3D13BD}"/>
                </a:ext>
              </a:extLst>
            </p:cNvPr>
            <p:cNvGrpSpPr/>
            <p:nvPr/>
          </p:nvGrpSpPr>
          <p:grpSpPr>
            <a:xfrm>
              <a:off x="3232689" y="515013"/>
              <a:ext cx="6027126" cy="272562"/>
              <a:chOff x="3232689" y="515013"/>
              <a:chExt cx="6027126" cy="272562"/>
            </a:xfrm>
          </p:grpSpPr>
          <p:sp>
            <p:nvSpPr>
              <p:cNvPr id="20" name="Rectangle 19">
                <a:extLst>
                  <a:ext uri="{FF2B5EF4-FFF2-40B4-BE49-F238E27FC236}">
                    <a16:creationId xmlns:a16="http://schemas.microsoft.com/office/drawing/2014/main" id="{5A75C0F2-9461-F80E-8D09-FCD7BA041119}"/>
                  </a:ext>
                </a:extLst>
              </p:cNvPr>
              <p:cNvSpPr/>
              <p:nvPr/>
            </p:nvSpPr>
            <p:spPr>
              <a:xfrm>
                <a:off x="3232689" y="515013"/>
                <a:ext cx="1978269" cy="272562"/>
              </a:xfrm>
              <a:prstGeom prst="rect">
                <a:avLst/>
              </a:prstGeom>
              <a:solidFill>
                <a:schemeClr val="accent2">
                  <a:lumMod val="60000"/>
                  <a:lumOff val="4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100" b="1">
                    <a:solidFill>
                      <a:schemeClr val="tx2"/>
                    </a:solidFill>
                  </a:rPr>
                  <a:t>Compliant Information</a:t>
                </a:r>
                <a:endParaRPr lang="en-IE" sz="1100" b="1">
                  <a:ln>
                    <a:solidFill>
                      <a:schemeClr val="accent2">
                        <a:lumMod val="75000"/>
                      </a:schemeClr>
                    </a:solidFill>
                  </a:ln>
                  <a:solidFill>
                    <a:schemeClr val="tx2"/>
                  </a:solidFill>
                </a:endParaRPr>
              </a:p>
            </p:txBody>
          </p:sp>
          <p:sp>
            <p:nvSpPr>
              <p:cNvPr id="21" name="Rectangle 20">
                <a:extLst>
                  <a:ext uri="{FF2B5EF4-FFF2-40B4-BE49-F238E27FC236}">
                    <a16:creationId xmlns:a16="http://schemas.microsoft.com/office/drawing/2014/main" id="{9DD15767-1671-0088-9CAA-2CE48D13C63A}"/>
                  </a:ext>
                </a:extLst>
              </p:cNvPr>
              <p:cNvSpPr/>
              <p:nvPr/>
            </p:nvSpPr>
            <p:spPr>
              <a:xfrm>
                <a:off x="5257118" y="515013"/>
                <a:ext cx="1978269" cy="272562"/>
              </a:xfrm>
              <a:prstGeom prst="rect">
                <a:avLst/>
              </a:prstGeom>
              <a:solidFill>
                <a:schemeClr val="tx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100" b="1">
                    <a:solidFill>
                      <a:schemeClr val="tx2"/>
                    </a:solidFill>
                  </a:rPr>
                  <a:t>Non - Compliant Information</a:t>
                </a:r>
                <a:endParaRPr lang="en-IE" sz="1100" b="1">
                  <a:ln>
                    <a:solidFill>
                      <a:schemeClr val="accent2">
                        <a:lumMod val="75000"/>
                      </a:schemeClr>
                    </a:solidFill>
                  </a:ln>
                  <a:solidFill>
                    <a:schemeClr val="tx2"/>
                  </a:solidFill>
                </a:endParaRPr>
              </a:p>
            </p:txBody>
          </p:sp>
          <p:sp>
            <p:nvSpPr>
              <p:cNvPr id="22" name="Rectangle 21">
                <a:extLst>
                  <a:ext uri="{FF2B5EF4-FFF2-40B4-BE49-F238E27FC236}">
                    <a16:creationId xmlns:a16="http://schemas.microsoft.com/office/drawing/2014/main" id="{6DC1A5CB-2012-B3D5-1389-534116503F12}"/>
                  </a:ext>
                </a:extLst>
              </p:cNvPr>
              <p:cNvSpPr/>
              <p:nvPr/>
            </p:nvSpPr>
            <p:spPr>
              <a:xfrm>
                <a:off x="7281546" y="515013"/>
                <a:ext cx="1978269" cy="272562"/>
              </a:xfrm>
              <a:prstGeom prst="rect">
                <a:avLst/>
              </a:prstGeom>
              <a:solidFill>
                <a:srgbClr val="FFDC6D"/>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100" b="1">
                    <a:solidFill>
                      <a:schemeClr val="tx2"/>
                    </a:solidFill>
                  </a:rPr>
                  <a:t>Conclusion</a:t>
                </a:r>
                <a:endParaRPr lang="en-IE" sz="1100" b="1">
                  <a:ln>
                    <a:solidFill>
                      <a:schemeClr val="accent2">
                        <a:lumMod val="75000"/>
                      </a:schemeClr>
                    </a:solidFill>
                  </a:ln>
                  <a:solidFill>
                    <a:schemeClr val="tx2"/>
                  </a:solidFill>
                </a:endParaRPr>
              </a:p>
            </p:txBody>
          </p:sp>
        </p:grpSp>
        <p:sp>
          <p:nvSpPr>
            <p:cNvPr id="19" name="TextBox 18">
              <a:extLst>
                <a:ext uri="{FF2B5EF4-FFF2-40B4-BE49-F238E27FC236}">
                  <a16:creationId xmlns:a16="http://schemas.microsoft.com/office/drawing/2014/main" id="{2528BEC4-5944-2C84-B2EF-9AE3D8206370}"/>
                </a:ext>
              </a:extLst>
            </p:cNvPr>
            <p:cNvSpPr txBox="1"/>
            <p:nvPr/>
          </p:nvSpPr>
          <p:spPr>
            <a:xfrm>
              <a:off x="5257118" y="232573"/>
              <a:ext cx="1978269" cy="276999"/>
            </a:xfrm>
            <a:prstGeom prst="rect">
              <a:avLst/>
            </a:prstGeom>
            <a:noFill/>
          </p:spPr>
          <p:txBody>
            <a:bodyPr wrap="square" rtlCol="0">
              <a:spAutoFit/>
            </a:bodyPr>
            <a:lstStyle/>
            <a:p>
              <a:pPr algn="ctr"/>
              <a:r>
                <a:rPr lang="en-IE" sz="1200" b="1">
                  <a:solidFill>
                    <a:schemeClr val="tx2"/>
                  </a:solidFill>
                </a:rPr>
                <a:t>Key</a:t>
              </a:r>
              <a:endParaRPr lang="en-IE" sz="1100" b="1">
                <a:solidFill>
                  <a:schemeClr val="tx2"/>
                </a:solidFill>
              </a:endParaRPr>
            </a:p>
          </p:txBody>
        </p:sp>
      </p:grpSp>
    </p:spTree>
    <p:extLst>
      <p:ext uri="{BB962C8B-B14F-4D97-AF65-F5344CB8AC3E}">
        <p14:creationId xmlns:p14="http://schemas.microsoft.com/office/powerpoint/2010/main" val="2123220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A7A9-C5E8-AC8C-2AF8-5226C16022B9}"/>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175B406-9968-BA52-684E-36F37A7CC0C5}"/>
              </a:ext>
            </a:extLst>
          </p:cNvPr>
          <p:cNvSpPr>
            <a:spLocks noGrp="1"/>
          </p:cNvSpPr>
          <p:nvPr>
            <p:ph type="title"/>
          </p:nvPr>
        </p:nvSpPr>
        <p:spPr>
          <a:xfrm>
            <a:off x="505691" y="473949"/>
            <a:ext cx="10515600" cy="1325563"/>
          </a:xfrm>
        </p:spPr>
        <p:txBody>
          <a:bodyPr>
            <a:normAutofit/>
          </a:bodyPr>
          <a:lstStyle/>
          <a:p>
            <a:r>
              <a:rPr lang="en-US" sz="2400" b="1">
                <a:solidFill>
                  <a:schemeClr val="tx1">
                    <a:lumMod val="50000"/>
                  </a:schemeClr>
                </a:solidFill>
              </a:rPr>
              <a:t>Main findings</a:t>
            </a:r>
          </a:p>
        </p:txBody>
      </p:sp>
      <p:sp>
        <p:nvSpPr>
          <p:cNvPr id="14" name="TextBox 13">
            <a:extLst>
              <a:ext uri="{FF2B5EF4-FFF2-40B4-BE49-F238E27FC236}">
                <a16:creationId xmlns:a16="http://schemas.microsoft.com/office/drawing/2014/main" id="{0FEFCDE3-344B-291A-42A7-6F70CA45B234}"/>
              </a:ext>
            </a:extLst>
          </p:cNvPr>
          <p:cNvSpPr txBox="1"/>
          <p:nvPr/>
        </p:nvSpPr>
        <p:spPr>
          <a:xfrm>
            <a:off x="701749" y="2202284"/>
            <a:ext cx="10781414" cy="3885679"/>
          </a:xfrm>
          <a:prstGeom prst="rect">
            <a:avLst/>
          </a:prstGeom>
          <a:noFill/>
        </p:spPr>
        <p:txBody>
          <a:bodyPr wrap="square" rtlCol="0">
            <a:spAutoFit/>
          </a:bodyPr>
          <a:lstStyle/>
          <a:p>
            <a:pPr>
              <a:spcAft>
                <a:spcPts val="300"/>
              </a:spcAft>
            </a:pPr>
            <a:r>
              <a:rPr lang="en-IE" sz="1400" b="1">
                <a:solidFill>
                  <a:schemeClr val="tx2"/>
                </a:solidFill>
              </a:rPr>
              <a:t>AI is effective at drafting - </a:t>
            </a:r>
            <a:r>
              <a:rPr lang="en-IE" sz="1400">
                <a:solidFill>
                  <a:schemeClr val="tx2"/>
                </a:solidFill>
              </a:rPr>
              <a:t>Leveraging Microsoft Copilot within Word provides an effective solution for automating regulatory report drafting, accurately retrieving content from CIS and resembling current reports.</a:t>
            </a:r>
          </a:p>
          <a:p>
            <a:pPr marL="285750" indent="-285750">
              <a:spcAft>
                <a:spcPts val="300"/>
              </a:spcAft>
              <a:buFont typeface="Arial" panose="020B0604020202020204" pitchFamily="34" charset="0"/>
              <a:buChar char="•"/>
            </a:pPr>
            <a:endParaRPr lang="en-IE" sz="1400">
              <a:solidFill>
                <a:schemeClr val="tx2"/>
              </a:solidFill>
            </a:endParaRPr>
          </a:p>
          <a:p>
            <a:pPr>
              <a:spcAft>
                <a:spcPts val="300"/>
              </a:spcAft>
            </a:pPr>
            <a:r>
              <a:rPr lang="en-IE" sz="1400" b="1">
                <a:solidFill>
                  <a:schemeClr val="tx2"/>
                </a:solidFill>
              </a:rPr>
              <a:t>Accuracy and consistency - </a:t>
            </a:r>
            <a:r>
              <a:rPr lang="en-IE" sz="1400">
                <a:solidFill>
                  <a:schemeClr val="tx2"/>
                </a:solidFill>
              </a:rPr>
              <a:t>Outputs generated by AI for both compliant and non-compliant regulations were found to be equally accurate and consistent with drafts prepared by report writers, effectively interpreting input data from CIS.</a:t>
            </a:r>
          </a:p>
          <a:p>
            <a:pPr marL="285750" indent="-285750">
              <a:spcAft>
                <a:spcPts val="300"/>
              </a:spcAft>
              <a:buFont typeface="Arial" panose="020B0604020202020204" pitchFamily="34" charset="0"/>
              <a:buChar char="•"/>
            </a:pPr>
            <a:endParaRPr lang="en-IE" sz="1400" b="1">
              <a:solidFill>
                <a:schemeClr val="tx2"/>
              </a:solidFill>
            </a:endParaRPr>
          </a:p>
          <a:p>
            <a:pPr>
              <a:spcAft>
                <a:spcPts val="300"/>
              </a:spcAft>
            </a:pPr>
            <a:r>
              <a:rPr lang="en-IE" sz="1400" b="1">
                <a:solidFill>
                  <a:schemeClr val="tx2"/>
                </a:solidFill>
              </a:rPr>
              <a:t>Reduction in manual effort - </a:t>
            </a:r>
            <a:r>
              <a:rPr lang="en-IE" sz="1400">
                <a:solidFill>
                  <a:schemeClr val="tx2"/>
                </a:solidFill>
              </a:rPr>
              <a:t>The new solution significantly reduces the manual effort required by report writers, streamlining the drafting process by bringing source data into a regulation/IAN draft with a few clicks.</a:t>
            </a:r>
          </a:p>
          <a:p>
            <a:pPr>
              <a:spcAft>
                <a:spcPts val="300"/>
              </a:spcAft>
            </a:pPr>
            <a:endParaRPr lang="en-IE" sz="1400" b="1">
              <a:solidFill>
                <a:schemeClr val="tx2"/>
              </a:solidFill>
            </a:endParaRPr>
          </a:p>
          <a:p>
            <a:pPr>
              <a:spcAft>
                <a:spcPts val="300"/>
              </a:spcAft>
            </a:pPr>
            <a:r>
              <a:rPr lang="en-IE" sz="1400" b="1">
                <a:solidFill>
                  <a:schemeClr val="tx2"/>
                </a:solidFill>
              </a:rPr>
              <a:t>Agent development &amp; custom prompts - </a:t>
            </a:r>
            <a:r>
              <a:rPr lang="en-IE" sz="1400">
                <a:solidFill>
                  <a:schemeClr val="tx2"/>
                </a:solidFill>
              </a:rPr>
              <a:t>The creation of a specialised Agent, coupled with custom-curated prompts, resulted in consistently high-quality outputs and guided use. CoPilot agents do not currently support programmatic interaction (i.e. interacting with the model in a fully automated way, without human input).</a:t>
            </a:r>
          </a:p>
          <a:p>
            <a:pPr marL="285750" indent="-285750">
              <a:spcAft>
                <a:spcPts val="300"/>
              </a:spcAft>
              <a:buFont typeface="Arial" panose="020B0604020202020204" pitchFamily="34" charset="0"/>
              <a:buChar char="•"/>
            </a:pPr>
            <a:endParaRPr lang="en-IE" sz="1400" b="1">
              <a:solidFill>
                <a:schemeClr val="tx2"/>
              </a:solidFill>
            </a:endParaRPr>
          </a:p>
          <a:p>
            <a:pPr>
              <a:spcAft>
                <a:spcPts val="300"/>
              </a:spcAft>
            </a:pPr>
            <a:r>
              <a:rPr lang="en-IE" sz="1400" b="1">
                <a:solidFill>
                  <a:schemeClr val="tx2"/>
                </a:solidFill>
              </a:rPr>
              <a:t>Prompt segmentation - </a:t>
            </a:r>
            <a:r>
              <a:rPr lang="en-IE" sz="1400">
                <a:solidFill>
                  <a:schemeClr val="tx2"/>
                </a:solidFill>
              </a:rPr>
              <a:t>Utilising separate prompts for compliant regulations, non-compliant regulations, and Immediate Action Notices (IANs) produced superior results compared to longer, more detailed prompts.</a:t>
            </a:r>
          </a:p>
          <a:p>
            <a:pPr marL="285750" indent="-285750">
              <a:spcAft>
                <a:spcPts val="300"/>
              </a:spcAft>
              <a:buFont typeface="Arial" panose="020B0604020202020204" pitchFamily="34" charset="0"/>
              <a:buChar char="•"/>
            </a:pPr>
            <a:endParaRPr lang="en-IE" sz="1400">
              <a:solidFill>
                <a:schemeClr val="tx2"/>
              </a:solidFill>
            </a:endParaRPr>
          </a:p>
        </p:txBody>
      </p:sp>
      <p:sp>
        <p:nvSpPr>
          <p:cNvPr id="2" name="Rectangle: Rounded Corners 1">
            <a:extLst>
              <a:ext uri="{FF2B5EF4-FFF2-40B4-BE49-F238E27FC236}">
                <a16:creationId xmlns:a16="http://schemas.microsoft.com/office/drawing/2014/main" id="{520BDD7D-C203-3245-80EB-FB9D9BC66275}"/>
              </a:ext>
            </a:extLst>
          </p:cNvPr>
          <p:cNvSpPr/>
          <p:nvPr/>
        </p:nvSpPr>
        <p:spPr>
          <a:xfrm>
            <a:off x="701749" y="1596735"/>
            <a:ext cx="10781414" cy="453207"/>
          </a:xfrm>
          <a:prstGeom prst="roundRect">
            <a:avLst/>
          </a:prstGeom>
          <a:solidFill>
            <a:schemeClr val="tx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FFFFFF"/>
                </a:solidFill>
                <a:effectLst/>
                <a:uLnTx/>
                <a:uFillTx/>
                <a:latin typeface="Calibri" panose="020F0502020204030204"/>
                <a:ea typeface="+mn-ea"/>
                <a:cs typeface="+mn-cs"/>
              </a:rPr>
              <a:t>The POC successfully demonstrated that leveraging AI via Microsoft Copilot 365 represents a viable and secure approach to improving efficiency by reducing the workload associated with drafting Annual </a:t>
            </a:r>
            <a:r>
              <a:rPr lang="en-IE" sz="1400">
                <a:solidFill>
                  <a:srgbClr val="FFFFFF"/>
                </a:solidFill>
                <a:latin typeface="Calibri" panose="020F0502020204030204"/>
              </a:rPr>
              <a:t>I</a:t>
            </a:r>
            <a:r>
              <a:rPr kumimoji="0" lang="en-IE" sz="1400" b="0" i="0" u="none" strike="noStrike" kern="1200" cap="none" spc="0" normalizeH="0" baseline="0" noProof="0" err="1">
                <a:ln>
                  <a:noFill/>
                </a:ln>
                <a:solidFill>
                  <a:srgbClr val="FFFFFF"/>
                </a:solidFill>
                <a:effectLst/>
                <a:uLnTx/>
                <a:uFillTx/>
                <a:latin typeface="Calibri" panose="020F0502020204030204"/>
                <a:ea typeface="+mn-ea"/>
                <a:cs typeface="+mn-cs"/>
              </a:rPr>
              <a:t>nspection</a:t>
            </a:r>
            <a:r>
              <a:rPr kumimoji="0" lang="en-IE" sz="1400" b="0" i="0" u="none" strike="noStrike" kern="1200" cap="none" spc="0" normalizeH="0" baseline="0" noProof="0">
                <a:ln>
                  <a:noFill/>
                </a:ln>
                <a:solidFill>
                  <a:srgbClr val="FFFFFF"/>
                </a:solidFill>
                <a:effectLst/>
                <a:uLnTx/>
                <a:uFillTx/>
                <a:latin typeface="Calibri" panose="020F0502020204030204"/>
                <a:ea typeface="+mn-ea"/>
                <a:cs typeface="+mn-cs"/>
              </a:rPr>
              <a:t> Reports and Immediate Action Notices. </a:t>
            </a:r>
          </a:p>
        </p:txBody>
      </p:sp>
    </p:spTree>
    <p:extLst>
      <p:ext uri="{BB962C8B-B14F-4D97-AF65-F5344CB8AC3E}">
        <p14:creationId xmlns:p14="http://schemas.microsoft.com/office/powerpoint/2010/main" val="1218949379"/>
      </p:ext>
    </p:extLst>
  </p:cSld>
  <p:clrMapOvr>
    <a:masterClrMapping/>
  </p:clrMapOvr>
</p:sld>
</file>

<file path=ppt/theme/theme1.xml><?xml version="1.0" encoding="utf-8"?>
<a:theme xmlns:a="http://schemas.openxmlformats.org/drawingml/2006/main" name="1_Office Theme">
  <a:themeElements>
    <a:clrScheme name="Custom 2 1">
      <a:dk1>
        <a:srgbClr val="09E3C2"/>
      </a:dk1>
      <a:lt1>
        <a:srgbClr val="FFFFFF"/>
      </a:lt1>
      <a:dk2>
        <a:srgbClr val="0000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f844c5-ebf4-4fcb-ac3d-b3ac7afe9868" xsi:nil="true"/>
    <lcf76f155ced4ddcb4097134ff3c332f xmlns="cf3aa679-c5c2-470d-85dd-918b686a70a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A2F19872416944B2F0FF2BB8367674" ma:contentTypeVersion="17" ma:contentTypeDescription="Create a new document." ma:contentTypeScope="" ma:versionID="09ca4f2afa0235266daf56410a8bd7f9">
  <xsd:schema xmlns:xsd="http://www.w3.org/2001/XMLSchema" xmlns:xs="http://www.w3.org/2001/XMLSchema" xmlns:p="http://schemas.microsoft.com/office/2006/metadata/properties" xmlns:ns2="cf3aa679-c5c2-470d-85dd-918b686a70a5" xmlns:ns3="c6f844c5-ebf4-4fcb-ac3d-b3ac7afe9868" targetNamespace="http://schemas.microsoft.com/office/2006/metadata/properties" ma:root="true" ma:fieldsID="2109bf31233822069acd16649c13bc23" ns2:_="" ns3:_="">
    <xsd:import namespace="cf3aa679-c5c2-470d-85dd-918b686a70a5"/>
    <xsd:import namespace="c6f844c5-ebf4-4fcb-ac3d-b3ac7afe98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3aa679-c5c2-470d-85dd-918b686a7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f844c5-ebf4-4fcb-ac3d-b3ac7afe986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05a2991-6954-4379-a325-cc7b464a45c3}" ma:internalName="TaxCatchAll" ma:showField="CatchAllData" ma:web="c6f844c5-ebf4-4fcb-ac3d-b3ac7afe98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5EE15F-347B-4B1E-870D-B3CF03C60927}">
  <ds:schemaRefs>
    <ds:schemaRef ds:uri="c6f844c5-ebf4-4fcb-ac3d-b3ac7afe9868"/>
    <ds:schemaRef ds:uri="cf3aa679-c5c2-470d-85dd-918b686a70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DA02AB8-F618-4EA2-9341-431765C35BBF}">
  <ds:schemaRefs>
    <ds:schemaRef ds:uri="http://schemas.microsoft.com/sharepoint/v3/contenttype/forms"/>
  </ds:schemaRefs>
</ds:datastoreItem>
</file>

<file path=customXml/itemProps3.xml><?xml version="1.0" encoding="utf-8"?>
<ds:datastoreItem xmlns:ds="http://schemas.openxmlformats.org/officeDocument/2006/customXml" ds:itemID="{85EF1390-FD49-4647-A43D-DF2191582FD3}">
  <ds:schemaRefs>
    <ds:schemaRef ds:uri="c6f844c5-ebf4-4fcb-ac3d-b3ac7afe9868"/>
    <ds:schemaRef ds:uri="cf3aa679-c5c2-470d-85dd-918b686a7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otalTime>0</TotalTime>
  <Words>1408</Words>
  <Application>Microsoft Office PowerPoint</Application>
  <PresentationFormat>Widescreen</PresentationFormat>
  <Paragraphs>92</Paragraphs>
  <Slides>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Arial</vt:lpstr>
      <vt:lpstr>Calibri</vt:lpstr>
      <vt:lpstr>Calibri Light</vt:lpstr>
      <vt:lpstr>Times New Roman</vt:lpstr>
      <vt:lpstr>1_Office Theme</vt:lpstr>
      <vt:lpstr>Regulatory Reporting using AI POC</vt:lpstr>
      <vt:lpstr>Background The objective of the Regulatory Reporting using AI PoC was to evaluate the appropriateness of AI for the regulatory report drafting process using Microsoft Copilot 365</vt:lpstr>
      <vt:lpstr>Project Scope The AI PoC focused on immediate action notices and selected sections of annual inspection reports</vt:lpstr>
      <vt:lpstr>PowerPoint Presentation</vt:lpstr>
      <vt:lpstr>PowerPoint Presentation</vt:lpstr>
      <vt:lpstr>Main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Woods, Aoife</dc:creator>
  <cp:lastModifiedBy>John Farrelly</cp:lastModifiedBy>
  <cp:revision>2</cp:revision>
  <dcterms:created xsi:type="dcterms:W3CDTF">2025-03-05T12:01:18Z</dcterms:created>
  <dcterms:modified xsi:type="dcterms:W3CDTF">2026-06-02T10:50:37Z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0x010100C2A2F19872416944B2F0FF2BB8367674</vt:lpwstr>
  </property>
  <property fmtid="{D5CDD505-2E9C-101B-9397-08002B2CF9AE}" pid="3" name="MediaServiceImageTags">
    <vt:lpwstr/>
  </property>
</Properties>
</file>