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75" r:id="rId5"/>
    <p:sldId id="2141411564" r:id="rId6"/>
    <p:sldId id="325" r:id="rId7"/>
    <p:sldId id="259" r:id="rId8"/>
    <p:sldId id="263" r:id="rId9"/>
    <p:sldId id="2141411568" r:id="rId10"/>
    <p:sldId id="2141411569" r:id="rId11"/>
    <p:sldId id="336" r:id="rId12"/>
    <p:sldId id="2141411570" r:id="rId13"/>
    <p:sldId id="338" r:id="rId14"/>
    <p:sldId id="2141411571" r:id="rId15"/>
    <p:sldId id="264" r:id="rId16"/>
    <p:sldId id="344" r:id="rId17"/>
    <p:sldId id="349" r:id="rId18"/>
    <p:sldId id="350" r:id="rId19"/>
    <p:sldId id="351" r:id="rId20"/>
    <p:sldId id="353" r:id="rId21"/>
    <p:sldId id="348" r:id="rId22"/>
    <p:sldId id="357" r:id="rId23"/>
    <p:sldId id="358" r:id="rId24"/>
    <p:sldId id="345" r:id="rId25"/>
    <p:sldId id="362" r:id="rId26"/>
    <p:sldId id="3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4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40A1-0EB7-44DA-881D-FD74CCF64042}" type="datetimeFigureOut">
              <a:rPr lang="en-SG" smtClean="0"/>
              <a:t>8/6/2026</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3A927-AD00-4B4B-B96A-1FFC1D6BFD8B}" type="slidenum">
              <a:rPr lang="en-SG" smtClean="0"/>
              <a:t>‹#›</a:t>
            </a:fld>
            <a:endParaRPr lang="en-SG"/>
          </a:p>
        </p:txBody>
      </p:sp>
    </p:spTree>
    <p:extLst>
      <p:ext uri="{BB962C8B-B14F-4D97-AF65-F5344CB8AC3E}">
        <p14:creationId xmlns:p14="http://schemas.microsoft.com/office/powerpoint/2010/main" val="142173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ED1DD5DE-3346-472F-9519-47BB19AA82AA}" type="slidenum">
              <a:rPr lang="en-SG" smtClean="0"/>
              <a:t>4</a:t>
            </a:fld>
            <a:endParaRPr lang="en-SG"/>
          </a:p>
        </p:txBody>
      </p:sp>
    </p:spTree>
    <p:extLst>
      <p:ext uri="{BB962C8B-B14F-4D97-AF65-F5344CB8AC3E}">
        <p14:creationId xmlns:p14="http://schemas.microsoft.com/office/powerpoint/2010/main" val="16173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1 elaboration: This is something </a:t>
            </a:r>
            <a:r>
              <a:rPr lang="en-US" b="1" dirty="0"/>
              <a:t>structured</a:t>
            </a:r>
            <a:r>
              <a:rPr lang="en-US" dirty="0"/>
              <a:t> EHRs do not readily capture. Hence there is interest in harnessing signals embedded within these free-text clinical notes such as inpatient discharge summaries. </a:t>
            </a:r>
          </a:p>
          <a:p>
            <a:endParaRPr lang="en-US" dirty="0"/>
          </a:p>
          <a:p>
            <a:r>
              <a:rPr lang="en-US" dirty="0"/>
              <a:t>In the example provided here, the treating physician has clearly documented the onset of anxiety and insomnia following the use of rivaroxaban which appears to have abated on switching to an alternative agent. Automating the extraction of statements like this using algorithms is of interest to address the problem of underreporting with spontaneous databases and this has been the topic of investigation by our team.</a:t>
            </a:r>
            <a:endParaRPr lang="en-SG" dirty="0"/>
          </a:p>
        </p:txBody>
      </p:sp>
      <p:sp>
        <p:nvSpPr>
          <p:cNvPr id="4" name="Slide Number Placeholder 3"/>
          <p:cNvSpPr>
            <a:spLocks noGrp="1"/>
          </p:cNvSpPr>
          <p:nvPr>
            <p:ph type="sldNum" sz="quarter" idx="5"/>
          </p:nvPr>
        </p:nvSpPr>
        <p:spPr/>
        <p:txBody>
          <a:bodyPr/>
          <a:lstStyle/>
          <a:p>
            <a:fld id="{47A48DA9-255D-4021-9152-50E7A9D6F49F}" type="slidenum">
              <a:rPr lang="en-US" smtClean="0"/>
              <a:t>5</a:t>
            </a:fld>
            <a:endParaRPr lang="en-US" dirty="0"/>
          </a:p>
        </p:txBody>
      </p:sp>
    </p:spTree>
    <p:extLst>
      <p:ext uri="{BB962C8B-B14F-4D97-AF65-F5344CB8AC3E}">
        <p14:creationId xmlns:p14="http://schemas.microsoft.com/office/powerpoint/2010/main" val="121656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C8A20FEA-7394-B857-3556-4BD0A784BA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E47EB5AE-564E-9D90-A08D-EB0CEF5586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SG" altLang="en-US"/>
          </a:p>
        </p:txBody>
      </p:sp>
      <p:sp>
        <p:nvSpPr>
          <p:cNvPr id="11268" name="Slide Number Placeholder 3">
            <a:extLst>
              <a:ext uri="{FF2B5EF4-FFF2-40B4-BE49-F238E27FC236}">
                <a16:creationId xmlns:a16="http://schemas.microsoft.com/office/drawing/2014/main" id="{0EC05D01-F6F1-00AD-E362-BA611A6913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85F5B7D-FD84-4BF4-AE42-F5986D37C790}" type="slidenum">
              <a:rPr lang="en-SG" altLang="en-US"/>
              <a:pPr fontAlgn="base">
                <a:spcBef>
                  <a:spcPct val="0"/>
                </a:spcBef>
                <a:spcAft>
                  <a:spcPct val="0"/>
                </a:spcAft>
              </a:pPr>
              <a:t>6</a:t>
            </a:fld>
            <a:endParaRPr lang="en-SG"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463A927-AD00-4B4B-B96A-1FFC1D6BFD8B}" type="slidenum">
              <a:rPr lang="en-SG" smtClean="0"/>
              <a:t>7</a:t>
            </a:fld>
            <a:endParaRPr lang="en-SG"/>
          </a:p>
        </p:txBody>
      </p:sp>
    </p:spTree>
    <p:extLst>
      <p:ext uri="{BB962C8B-B14F-4D97-AF65-F5344CB8AC3E}">
        <p14:creationId xmlns:p14="http://schemas.microsoft.com/office/powerpoint/2010/main" val="201969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FC6EE05-8F01-4A50-E905-6B81D49166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2AACD165-0825-F1D0-EE9E-AA1CD038E9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SG" altLang="en-US"/>
          </a:p>
        </p:txBody>
      </p:sp>
      <p:sp>
        <p:nvSpPr>
          <p:cNvPr id="16388" name="Slide Number Placeholder 3">
            <a:extLst>
              <a:ext uri="{FF2B5EF4-FFF2-40B4-BE49-F238E27FC236}">
                <a16:creationId xmlns:a16="http://schemas.microsoft.com/office/drawing/2014/main" id="{592946BF-AA57-6C22-E189-EDEB219E61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743110-CB2F-4436-910D-998688481718}" type="slidenum">
              <a:rPr lang="en-SG" altLang="en-US"/>
              <a:pPr fontAlgn="base">
                <a:spcBef>
                  <a:spcPct val="0"/>
                </a:spcBef>
                <a:spcAft>
                  <a:spcPct val="0"/>
                </a:spcAft>
              </a:pPr>
              <a:t>11</a:t>
            </a:fld>
            <a:endParaRPr lang="en-SG"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8B04A7-5FC5-46D9-8CA1-974ECD00E837}" type="slidenum">
              <a:rPr lang="en-SG" smtClean="0"/>
              <a:t>13</a:t>
            </a:fld>
            <a:endParaRPr lang="en-SG"/>
          </a:p>
        </p:txBody>
      </p:sp>
    </p:spTree>
    <p:extLst>
      <p:ext uri="{BB962C8B-B14F-4D97-AF65-F5344CB8AC3E}">
        <p14:creationId xmlns:p14="http://schemas.microsoft.com/office/powerpoint/2010/main" val="1824321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DEFC6A2B-5B20-4479-A3FC-831775A36A20}" type="slidenum">
              <a:rPr lang="en-SG" smtClean="0"/>
              <a:t>15</a:t>
            </a:fld>
            <a:endParaRPr lang="en-SG"/>
          </a:p>
        </p:txBody>
      </p:sp>
    </p:spTree>
    <p:extLst>
      <p:ext uri="{BB962C8B-B14F-4D97-AF65-F5344CB8AC3E}">
        <p14:creationId xmlns:p14="http://schemas.microsoft.com/office/powerpoint/2010/main" val="388532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DEFC6A2B-5B20-4479-A3FC-831775A36A20}" type="slidenum">
              <a:rPr lang="en-SG" smtClean="0"/>
              <a:t>26</a:t>
            </a:fld>
            <a:endParaRPr lang="en-SG"/>
          </a:p>
        </p:txBody>
      </p:sp>
    </p:spTree>
    <p:extLst>
      <p:ext uri="{BB962C8B-B14F-4D97-AF65-F5344CB8AC3E}">
        <p14:creationId xmlns:p14="http://schemas.microsoft.com/office/powerpoint/2010/main" val="169622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E723-83F5-040A-2870-96494E856F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BA6916B6-C44C-EA29-47A3-E4CBADC4F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45937B2D-1ADC-8DDF-C80A-8D9E19F01A8B}"/>
              </a:ext>
            </a:extLst>
          </p:cNvPr>
          <p:cNvSpPr>
            <a:spLocks noGrp="1"/>
          </p:cNvSpPr>
          <p:nvPr>
            <p:ph type="dt" sz="half" idx="10"/>
          </p:nvPr>
        </p:nvSpPr>
        <p:spPr/>
        <p:txBody>
          <a:bodyPr/>
          <a:lstStyle/>
          <a:p>
            <a:fld id="{F55C24EF-7A03-4C9A-A8D5-29065E13D572}" type="datetimeFigureOut">
              <a:rPr lang="en-SG" smtClean="0"/>
              <a:t>8/6/2026</a:t>
            </a:fld>
            <a:endParaRPr lang="en-SG"/>
          </a:p>
        </p:txBody>
      </p:sp>
      <p:sp>
        <p:nvSpPr>
          <p:cNvPr id="5" name="Footer Placeholder 4">
            <a:extLst>
              <a:ext uri="{FF2B5EF4-FFF2-40B4-BE49-F238E27FC236}">
                <a16:creationId xmlns:a16="http://schemas.microsoft.com/office/drawing/2014/main" id="{4C2FC849-AE2D-0512-B2F7-521ADED0646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96813D2-CC92-B733-DBB3-07B0BF58D6A2}"/>
              </a:ext>
            </a:extLst>
          </p:cNvPr>
          <p:cNvSpPr>
            <a:spLocks noGrp="1"/>
          </p:cNvSpPr>
          <p:nvPr>
            <p:ph type="sldNum" sz="quarter" idx="12"/>
          </p:nvPr>
        </p:nvSpPr>
        <p:spPr/>
        <p:txBody>
          <a:bodyPr/>
          <a:lstStyle/>
          <a:p>
            <a:fld id="{168E0633-4890-4C5F-A8B8-8FC1695D5F30}" type="slidenum">
              <a:rPr lang="en-SG" smtClean="0"/>
              <a:t>‹#›</a:t>
            </a:fld>
            <a:endParaRPr lang="en-SG"/>
          </a:p>
        </p:txBody>
      </p:sp>
    </p:spTree>
    <p:extLst>
      <p:ext uri="{BB962C8B-B14F-4D97-AF65-F5344CB8AC3E}">
        <p14:creationId xmlns:p14="http://schemas.microsoft.com/office/powerpoint/2010/main" val="171618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5806-91D1-5C90-C5E2-18B1B459974A}"/>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251026D-9A9A-63B0-D876-91520D1575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AE254E3-725B-85FA-DF5B-4CDAAC19E895}"/>
              </a:ext>
            </a:extLst>
          </p:cNvPr>
          <p:cNvSpPr>
            <a:spLocks noGrp="1"/>
          </p:cNvSpPr>
          <p:nvPr>
            <p:ph type="dt" sz="half" idx="10"/>
          </p:nvPr>
        </p:nvSpPr>
        <p:spPr/>
        <p:txBody>
          <a:bodyPr/>
          <a:lstStyle/>
          <a:p>
            <a:fld id="{F55C24EF-7A03-4C9A-A8D5-29065E13D572}" type="datetimeFigureOut">
              <a:rPr lang="en-SG" smtClean="0"/>
              <a:t>8/6/2026</a:t>
            </a:fld>
            <a:endParaRPr lang="en-SG"/>
          </a:p>
        </p:txBody>
      </p:sp>
      <p:sp>
        <p:nvSpPr>
          <p:cNvPr id="5" name="Footer Placeholder 4">
            <a:extLst>
              <a:ext uri="{FF2B5EF4-FFF2-40B4-BE49-F238E27FC236}">
                <a16:creationId xmlns:a16="http://schemas.microsoft.com/office/drawing/2014/main" id="{C2A72D47-3828-767F-69DF-D69CA260F66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6AA678D-8600-3EEC-70BC-28F279074A3F}"/>
              </a:ext>
            </a:extLst>
          </p:cNvPr>
          <p:cNvSpPr>
            <a:spLocks noGrp="1"/>
          </p:cNvSpPr>
          <p:nvPr>
            <p:ph type="sldNum" sz="quarter" idx="12"/>
          </p:nvPr>
        </p:nvSpPr>
        <p:spPr/>
        <p:txBody>
          <a:bodyPr/>
          <a:lstStyle/>
          <a:p>
            <a:fld id="{168E0633-4890-4C5F-A8B8-8FC1695D5F30}" type="slidenum">
              <a:rPr lang="en-SG" smtClean="0"/>
              <a:t>‹#›</a:t>
            </a:fld>
            <a:endParaRPr lang="en-SG"/>
          </a:p>
        </p:txBody>
      </p:sp>
    </p:spTree>
    <p:extLst>
      <p:ext uri="{BB962C8B-B14F-4D97-AF65-F5344CB8AC3E}">
        <p14:creationId xmlns:p14="http://schemas.microsoft.com/office/powerpoint/2010/main" val="244014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188264-5BAF-AC8B-6AB8-14BF0D8445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A32F27D-12EE-E8D5-8A28-7DF3F8918A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2BF84E8-6AD6-DD59-5187-486FC59A4E46}"/>
              </a:ext>
            </a:extLst>
          </p:cNvPr>
          <p:cNvSpPr>
            <a:spLocks noGrp="1"/>
          </p:cNvSpPr>
          <p:nvPr>
            <p:ph type="dt" sz="half" idx="10"/>
          </p:nvPr>
        </p:nvSpPr>
        <p:spPr/>
        <p:txBody>
          <a:bodyPr/>
          <a:lstStyle/>
          <a:p>
            <a:fld id="{F55C24EF-7A03-4C9A-A8D5-29065E13D572}" type="datetimeFigureOut">
              <a:rPr lang="en-SG" smtClean="0"/>
              <a:t>8/6/2026</a:t>
            </a:fld>
            <a:endParaRPr lang="en-SG"/>
          </a:p>
        </p:txBody>
      </p:sp>
      <p:sp>
        <p:nvSpPr>
          <p:cNvPr id="5" name="Footer Placeholder 4">
            <a:extLst>
              <a:ext uri="{FF2B5EF4-FFF2-40B4-BE49-F238E27FC236}">
                <a16:creationId xmlns:a16="http://schemas.microsoft.com/office/drawing/2014/main" id="{1B35CAE1-91D9-F183-156C-912B0BAAA43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F1C5ACB-3164-98E0-F349-5C9B5FC572B3}"/>
              </a:ext>
            </a:extLst>
          </p:cNvPr>
          <p:cNvSpPr>
            <a:spLocks noGrp="1"/>
          </p:cNvSpPr>
          <p:nvPr>
            <p:ph type="sldNum" sz="quarter" idx="12"/>
          </p:nvPr>
        </p:nvSpPr>
        <p:spPr/>
        <p:txBody>
          <a:bodyPr/>
          <a:lstStyle/>
          <a:p>
            <a:fld id="{168E0633-4890-4C5F-A8B8-8FC1695D5F30}" type="slidenum">
              <a:rPr lang="en-SG" smtClean="0"/>
              <a:t>‹#›</a:t>
            </a:fld>
            <a:endParaRPr lang="en-SG"/>
          </a:p>
        </p:txBody>
      </p:sp>
    </p:spTree>
    <p:extLst>
      <p:ext uri="{BB962C8B-B14F-4D97-AF65-F5344CB8AC3E}">
        <p14:creationId xmlns:p14="http://schemas.microsoft.com/office/powerpoint/2010/main" val="161502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tent Page_FULL with Title Lin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6141" y="1092528"/>
            <a:ext cx="10550014" cy="5431089"/>
          </a:xfrm>
        </p:spPr>
        <p:txBody>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p:cNvSpPr>
            <a:spLocks noGrp="1"/>
          </p:cNvSpPr>
          <p:nvPr>
            <p:ph type="title"/>
          </p:nvPr>
        </p:nvSpPr>
        <p:spPr>
          <a:xfrm>
            <a:off x="235972" y="334382"/>
            <a:ext cx="10540183" cy="650567"/>
          </a:xfrm>
          <a:prstGeom prst="rect">
            <a:avLst/>
          </a:prstGeom>
        </p:spPr>
        <p:txBody>
          <a:bodyPr vert="horz" lIns="91440" tIns="45720" rIns="91440" bIns="45720" rtlCol="0" anchor="ctr">
            <a:normAutofit/>
          </a:bodyPr>
          <a:lstStyle/>
          <a:p>
            <a:r>
              <a:rPr lang="en-US"/>
              <a:t>Click to edit Master title style</a:t>
            </a:r>
          </a:p>
        </p:txBody>
      </p:sp>
      <p:cxnSp>
        <p:nvCxnSpPr>
          <p:cNvPr id="4" name="Straight Connector 6">
            <a:extLst>
              <a:ext uri="{FF2B5EF4-FFF2-40B4-BE49-F238E27FC236}">
                <a16:creationId xmlns:a16="http://schemas.microsoft.com/office/drawing/2014/main" id="{8A384ACE-91A9-4830-978A-F763A97E37AD}"/>
              </a:ext>
            </a:extLst>
          </p:cNvPr>
          <p:cNvCxnSpPr>
            <a:cxnSpLocks noChangeShapeType="1"/>
          </p:cNvCxnSpPr>
          <p:nvPr userDrawn="1"/>
        </p:nvCxnSpPr>
        <p:spPr bwMode="auto">
          <a:xfrm>
            <a:off x="382128" y="984948"/>
            <a:ext cx="8639175" cy="0"/>
          </a:xfrm>
          <a:prstGeom prst="line">
            <a:avLst/>
          </a:prstGeom>
          <a:ln>
            <a:headEnd/>
            <a:tailE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84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706D-4642-D206-77D8-51F7715EDEB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189FB0D0-7B8C-D5A5-1EE3-C073C487B8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B496723-3932-D91A-41A5-3A7126AF6549}"/>
              </a:ext>
            </a:extLst>
          </p:cNvPr>
          <p:cNvSpPr>
            <a:spLocks noGrp="1"/>
          </p:cNvSpPr>
          <p:nvPr>
            <p:ph type="dt" sz="half" idx="10"/>
          </p:nvPr>
        </p:nvSpPr>
        <p:spPr/>
        <p:txBody>
          <a:bodyPr/>
          <a:lstStyle/>
          <a:p>
            <a:fld id="{F55C24EF-7A03-4C9A-A8D5-29065E13D572}" type="datetimeFigureOut">
              <a:rPr lang="en-SG" smtClean="0"/>
              <a:t>8/6/2026</a:t>
            </a:fld>
            <a:endParaRPr lang="en-SG"/>
          </a:p>
        </p:txBody>
      </p:sp>
      <p:sp>
        <p:nvSpPr>
          <p:cNvPr id="5" name="Footer Placeholder 4">
            <a:extLst>
              <a:ext uri="{FF2B5EF4-FFF2-40B4-BE49-F238E27FC236}">
                <a16:creationId xmlns:a16="http://schemas.microsoft.com/office/drawing/2014/main" id="{AD487C35-68F6-947B-BFE8-290BA6B0DFD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B7EFF38-CF95-C7F4-2806-DC74BD1E890B}"/>
              </a:ext>
            </a:extLst>
          </p:cNvPr>
          <p:cNvSpPr>
            <a:spLocks noGrp="1"/>
          </p:cNvSpPr>
          <p:nvPr>
            <p:ph type="sldNum" sz="quarter" idx="12"/>
          </p:nvPr>
        </p:nvSpPr>
        <p:spPr/>
        <p:txBody>
          <a:bodyPr/>
          <a:lstStyle/>
          <a:p>
            <a:fld id="{168E0633-4890-4C5F-A8B8-8FC1695D5F30}" type="slidenum">
              <a:rPr lang="en-SG" smtClean="0"/>
              <a:t>‹#›</a:t>
            </a:fld>
            <a:endParaRPr lang="en-SG"/>
          </a:p>
        </p:txBody>
      </p:sp>
    </p:spTree>
    <p:extLst>
      <p:ext uri="{BB962C8B-B14F-4D97-AF65-F5344CB8AC3E}">
        <p14:creationId xmlns:p14="http://schemas.microsoft.com/office/powerpoint/2010/main" val="366279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F9DD-32C0-DB4A-5C0B-AE241A450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1B2594F8-9832-5F9B-8E27-1DA5DC7F6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54F216-B397-6E7B-D2B8-D3661B7E3DD8}"/>
              </a:ext>
            </a:extLst>
          </p:cNvPr>
          <p:cNvSpPr>
            <a:spLocks noGrp="1"/>
          </p:cNvSpPr>
          <p:nvPr>
            <p:ph type="dt" sz="half" idx="10"/>
          </p:nvPr>
        </p:nvSpPr>
        <p:spPr/>
        <p:txBody>
          <a:bodyPr/>
          <a:lstStyle/>
          <a:p>
            <a:fld id="{F55C24EF-7A03-4C9A-A8D5-29065E13D572}" type="datetimeFigureOut">
              <a:rPr lang="en-SG" smtClean="0"/>
              <a:t>8/6/2026</a:t>
            </a:fld>
            <a:endParaRPr lang="en-SG"/>
          </a:p>
        </p:txBody>
      </p:sp>
      <p:sp>
        <p:nvSpPr>
          <p:cNvPr id="5" name="Footer Placeholder 4">
            <a:extLst>
              <a:ext uri="{FF2B5EF4-FFF2-40B4-BE49-F238E27FC236}">
                <a16:creationId xmlns:a16="http://schemas.microsoft.com/office/drawing/2014/main" id="{0FC0CF79-3913-533B-84DE-95A25276DAD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5FEBF4DD-6B26-73F6-9148-55D6D121C221}"/>
              </a:ext>
            </a:extLst>
          </p:cNvPr>
          <p:cNvSpPr>
            <a:spLocks noGrp="1"/>
          </p:cNvSpPr>
          <p:nvPr>
            <p:ph type="sldNum" sz="quarter" idx="12"/>
          </p:nvPr>
        </p:nvSpPr>
        <p:spPr/>
        <p:txBody>
          <a:bodyPr/>
          <a:lstStyle/>
          <a:p>
            <a:fld id="{168E0633-4890-4C5F-A8B8-8FC1695D5F30}" type="slidenum">
              <a:rPr lang="en-SG" smtClean="0"/>
              <a:t>‹#›</a:t>
            </a:fld>
            <a:endParaRPr lang="en-SG"/>
          </a:p>
        </p:txBody>
      </p:sp>
    </p:spTree>
    <p:extLst>
      <p:ext uri="{BB962C8B-B14F-4D97-AF65-F5344CB8AC3E}">
        <p14:creationId xmlns:p14="http://schemas.microsoft.com/office/powerpoint/2010/main" val="219008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1AB4-036C-E337-E36A-B384053E8E23}"/>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9C33070-8294-9F75-6F0B-E0893B27C0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0B0269CF-C15D-71A5-A743-0912E44986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B696151F-D03D-9070-E993-D50A0124BF23}"/>
              </a:ext>
            </a:extLst>
          </p:cNvPr>
          <p:cNvSpPr>
            <a:spLocks noGrp="1"/>
          </p:cNvSpPr>
          <p:nvPr>
            <p:ph type="dt" sz="half" idx="10"/>
          </p:nvPr>
        </p:nvSpPr>
        <p:spPr/>
        <p:txBody>
          <a:bodyPr/>
          <a:lstStyle/>
          <a:p>
            <a:fld id="{F55C24EF-7A03-4C9A-A8D5-29065E13D572}" type="datetimeFigureOut">
              <a:rPr lang="en-SG" smtClean="0"/>
              <a:t>8/6/2026</a:t>
            </a:fld>
            <a:endParaRPr lang="en-SG"/>
          </a:p>
        </p:txBody>
      </p:sp>
      <p:sp>
        <p:nvSpPr>
          <p:cNvPr id="6" name="Footer Placeholder 5">
            <a:extLst>
              <a:ext uri="{FF2B5EF4-FFF2-40B4-BE49-F238E27FC236}">
                <a16:creationId xmlns:a16="http://schemas.microsoft.com/office/drawing/2014/main" id="{1F8C6E9C-677B-E6A8-F131-DA2768AABD31}"/>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9BEBD329-FAF1-62AF-7727-AA3A0E5F7AFE}"/>
              </a:ext>
            </a:extLst>
          </p:cNvPr>
          <p:cNvSpPr>
            <a:spLocks noGrp="1"/>
          </p:cNvSpPr>
          <p:nvPr>
            <p:ph type="sldNum" sz="quarter" idx="12"/>
          </p:nvPr>
        </p:nvSpPr>
        <p:spPr/>
        <p:txBody>
          <a:bodyPr/>
          <a:lstStyle/>
          <a:p>
            <a:fld id="{168E0633-4890-4C5F-A8B8-8FC1695D5F30}" type="slidenum">
              <a:rPr lang="en-SG" smtClean="0"/>
              <a:t>‹#›</a:t>
            </a:fld>
            <a:endParaRPr lang="en-SG"/>
          </a:p>
        </p:txBody>
      </p:sp>
    </p:spTree>
    <p:extLst>
      <p:ext uri="{BB962C8B-B14F-4D97-AF65-F5344CB8AC3E}">
        <p14:creationId xmlns:p14="http://schemas.microsoft.com/office/powerpoint/2010/main" val="112684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3244-6299-4AD0-427F-F077AB0F8498}"/>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89DFA14-6417-A6FA-B30E-B83C09544A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9849D-5B00-2A96-26D7-7917E0AEAF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D9FE0E86-9DEA-321F-31F2-566027894D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3C9DAA-3085-7634-A264-1AF3F31720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94D132D2-B085-937F-AF30-FDC946B09E18}"/>
              </a:ext>
            </a:extLst>
          </p:cNvPr>
          <p:cNvSpPr>
            <a:spLocks noGrp="1"/>
          </p:cNvSpPr>
          <p:nvPr>
            <p:ph type="dt" sz="half" idx="10"/>
          </p:nvPr>
        </p:nvSpPr>
        <p:spPr/>
        <p:txBody>
          <a:bodyPr/>
          <a:lstStyle/>
          <a:p>
            <a:fld id="{F55C24EF-7A03-4C9A-A8D5-29065E13D572}" type="datetimeFigureOut">
              <a:rPr lang="en-SG" smtClean="0"/>
              <a:t>8/6/2026</a:t>
            </a:fld>
            <a:endParaRPr lang="en-SG"/>
          </a:p>
        </p:txBody>
      </p:sp>
      <p:sp>
        <p:nvSpPr>
          <p:cNvPr id="8" name="Footer Placeholder 7">
            <a:extLst>
              <a:ext uri="{FF2B5EF4-FFF2-40B4-BE49-F238E27FC236}">
                <a16:creationId xmlns:a16="http://schemas.microsoft.com/office/drawing/2014/main" id="{FCDC6022-97CC-D398-BEB7-92B99BA27624}"/>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1419CB51-08BC-982C-78D8-3B042A9F1EB3}"/>
              </a:ext>
            </a:extLst>
          </p:cNvPr>
          <p:cNvSpPr>
            <a:spLocks noGrp="1"/>
          </p:cNvSpPr>
          <p:nvPr>
            <p:ph type="sldNum" sz="quarter" idx="12"/>
          </p:nvPr>
        </p:nvSpPr>
        <p:spPr/>
        <p:txBody>
          <a:bodyPr/>
          <a:lstStyle/>
          <a:p>
            <a:fld id="{168E0633-4890-4C5F-A8B8-8FC1695D5F30}" type="slidenum">
              <a:rPr lang="en-SG" smtClean="0"/>
              <a:t>‹#›</a:t>
            </a:fld>
            <a:endParaRPr lang="en-SG"/>
          </a:p>
        </p:txBody>
      </p:sp>
    </p:spTree>
    <p:extLst>
      <p:ext uri="{BB962C8B-B14F-4D97-AF65-F5344CB8AC3E}">
        <p14:creationId xmlns:p14="http://schemas.microsoft.com/office/powerpoint/2010/main" val="104725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F6DA8-667C-5872-A44D-EBA80D8BA203}"/>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047A0C06-DFAE-316E-4F96-26264A9E6209}"/>
              </a:ext>
            </a:extLst>
          </p:cNvPr>
          <p:cNvSpPr>
            <a:spLocks noGrp="1"/>
          </p:cNvSpPr>
          <p:nvPr>
            <p:ph type="dt" sz="half" idx="10"/>
          </p:nvPr>
        </p:nvSpPr>
        <p:spPr/>
        <p:txBody>
          <a:bodyPr/>
          <a:lstStyle/>
          <a:p>
            <a:fld id="{F55C24EF-7A03-4C9A-A8D5-29065E13D572}" type="datetimeFigureOut">
              <a:rPr lang="en-SG" smtClean="0"/>
              <a:t>8/6/2026</a:t>
            </a:fld>
            <a:endParaRPr lang="en-SG"/>
          </a:p>
        </p:txBody>
      </p:sp>
      <p:sp>
        <p:nvSpPr>
          <p:cNvPr id="4" name="Footer Placeholder 3">
            <a:extLst>
              <a:ext uri="{FF2B5EF4-FFF2-40B4-BE49-F238E27FC236}">
                <a16:creationId xmlns:a16="http://schemas.microsoft.com/office/drawing/2014/main" id="{7EAEDE0E-5252-3B33-4D45-CEB035A096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2A85B8D-D752-68C8-9D79-87F90C3B9C9F}"/>
              </a:ext>
            </a:extLst>
          </p:cNvPr>
          <p:cNvSpPr>
            <a:spLocks noGrp="1"/>
          </p:cNvSpPr>
          <p:nvPr>
            <p:ph type="sldNum" sz="quarter" idx="12"/>
          </p:nvPr>
        </p:nvSpPr>
        <p:spPr/>
        <p:txBody>
          <a:bodyPr/>
          <a:lstStyle/>
          <a:p>
            <a:fld id="{168E0633-4890-4C5F-A8B8-8FC1695D5F30}" type="slidenum">
              <a:rPr lang="en-SG" smtClean="0"/>
              <a:t>‹#›</a:t>
            </a:fld>
            <a:endParaRPr lang="en-SG"/>
          </a:p>
        </p:txBody>
      </p:sp>
    </p:spTree>
    <p:extLst>
      <p:ext uri="{BB962C8B-B14F-4D97-AF65-F5344CB8AC3E}">
        <p14:creationId xmlns:p14="http://schemas.microsoft.com/office/powerpoint/2010/main" val="228955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4357A2-717C-0BBC-7D4E-4203EAB29B72}"/>
              </a:ext>
            </a:extLst>
          </p:cNvPr>
          <p:cNvSpPr>
            <a:spLocks noGrp="1"/>
          </p:cNvSpPr>
          <p:nvPr>
            <p:ph type="dt" sz="half" idx="10"/>
          </p:nvPr>
        </p:nvSpPr>
        <p:spPr/>
        <p:txBody>
          <a:bodyPr/>
          <a:lstStyle/>
          <a:p>
            <a:fld id="{F55C24EF-7A03-4C9A-A8D5-29065E13D572}" type="datetimeFigureOut">
              <a:rPr lang="en-SG" smtClean="0"/>
              <a:t>8/6/2026</a:t>
            </a:fld>
            <a:endParaRPr lang="en-SG"/>
          </a:p>
        </p:txBody>
      </p:sp>
      <p:sp>
        <p:nvSpPr>
          <p:cNvPr id="3" name="Footer Placeholder 2">
            <a:extLst>
              <a:ext uri="{FF2B5EF4-FFF2-40B4-BE49-F238E27FC236}">
                <a16:creationId xmlns:a16="http://schemas.microsoft.com/office/drawing/2014/main" id="{7043B3F7-DECB-6D4C-1035-A2508464449D}"/>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FAE77617-E9AD-78C6-1E67-B60CEB7673E3}"/>
              </a:ext>
            </a:extLst>
          </p:cNvPr>
          <p:cNvSpPr>
            <a:spLocks noGrp="1"/>
          </p:cNvSpPr>
          <p:nvPr>
            <p:ph type="sldNum" sz="quarter" idx="12"/>
          </p:nvPr>
        </p:nvSpPr>
        <p:spPr/>
        <p:txBody>
          <a:bodyPr/>
          <a:lstStyle/>
          <a:p>
            <a:fld id="{168E0633-4890-4C5F-A8B8-8FC1695D5F30}" type="slidenum">
              <a:rPr lang="en-SG" smtClean="0"/>
              <a:t>‹#›</a:t>
            </a:fld>
            <a:endParaRPr lang="en-SG"/>
          </a:p>
        </p:txBody>
      </p:sp>
    </p:spTree>
    <p:extLst>
      <p:ext uri="{BB962C8B-B14F-4D97-AF65-F5344CB8AC3E}">
        <p14:creationId xmlns:p14="http://schemas.microsoft.com/office/powerpoint/2010/main" val="375965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1B40-5248-26CC-5C90-DECF9C683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66FAD76B-9A5D-0231-F6E4-D521060764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BB3CB662-307E-5F76-DFD5-01CFE8042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687C9-B309-D227-8832-0FC4C87CE23A}"/>
              </a:ext>
            </a:extLst>
          </p:cNvPr>
          <p:cNvSpPr>
            <a:spLocks noGrp="1"/>
          </p:cNvSpPr>
          <p:nvPr>
            <p:ph type="dt" sz="half" idx="10"/>
          </p:nvPr>
        </p:nvSpPr>
        <p:spPr/>
        <p:txBody>
          <a:bodyPr/>
          <a:lstStyle/>
          <a:p>
            <a:fld id="{F55C24EF-7A03-4C9A-A8D5-29065E13D572}" type="datetimeFigureOut">
              <a:rPr lang="en-SG" smtClean="0"/>
              <a:t>8/6/2026</a:t>
            </a:fld>
            <a:endParaRPr lang="en-SG"/>
          </a:p>
        </p:txBody>
      </p:sp>
      <p:sp>
        <p:nvSpPr>
          <p:cNvPr id="6" name="Footer Placeholder 5">
            <a:extLst>
              <a:ext uri="{FF2B5EF4-FFF2-40B4-BE49-F238E27FC236}">
                <a16:creationId xmlns:a16="http://schemas.microsoft.com/office/drawing/2014/main" id="{C91323E9-8BE2-C855-449F-C1A7D47CF0C9}"/>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B91C2E77-5B61-6A4E-784E-530220C6CB99}"/>
              </a:ext>
            </a:extLst>
          </p:cNvPr>
          <p:cNvSpPr>
            <a:spLocks noGrp="1"/>
          </p:cNvSpPr>
          <p:nvPr>
            <p:ph type="sldNum" sz="quarter" idx="12"/>
          </p:nvPr>
        </p:nvSpPr>
        <p:spPr/>
        <p:txBody>
          <a:bodyPr/>
          <a:lstStyle/>
          <a:p>
            <a:fld id="{168E0633-4890-4C5F-A8B8-8FC1695D5F30}" type="slidenum">
              <a:rPr lang="en-SG" smtClean="0"/>
              <a:t>‹#›</a:t>
            </a:fld>
            <a:endParaRPr lang="en-SG"/>
          </a:p>
        </p:txBody>
      </p:sp>
    </p:spTree>
    <p:extLst>
      <p:ext uri="{BB962C8B-B14F-4D97-AF65-F5344CB8AC3E}">
        <p14:creationId xmlns:p14="http://schemas.microsoft.com/office/powerpoint/2010/main" val="1586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E4FE-80C2-7189-1F84-B1821C55A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CB9A1F6B-6856-E99B-DF3B-94555CD550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66D20F62-213E-D346-D1BA-E30532D05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32878-6FFE-2E83-2181-2DAB16281080}"/>
              </a:ext>
            </a:extLst>
          </p:cNvPr>
          <p:cNvSpPr>
            <a:spLocks noGrp="1"/>
          </p:cNvSpPr>
          <p:nvPr>
            <p:ph type="dt" sz="half" idx="10"/>
          </p:nvPr>
        </p:nvSpPr>
        <p:spPr/>
        <p:txBody>
          <a:bodyPr/>
          <a:lstStyle/>
          <a:p>
            <a:fld id="{F55C24EF-7A03-4C9A-A8D5-29065E13D572}" type="datetimeFigureOut">
              <a:rPr lang="en-SG" smtClean="0"/>
              <a:t>8/6/2026</a:t>
            </a:fld>
            <a:endParaRPr lang="en-SG"/>
          </a:p>
        </p:txBody>
      </p:sp>
      <p:sp>
        <p:nvSpPr>
          <p:cNvPr id="6" name="Footer Placeholder 5">
            <a:extLst>
              <a:ext uri="{FF2B5EF4-FFF2-40B4-BE49-F238E27FC236}">
                <a16:creationId xmlns:a16="http://schemas.microsoft.com/office/drawing/2014/main" id="{2DBBD12B-7D8D-D96C-8B7C-41036601B799}"/>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EB6545C-815D-6B33-77A4-AADA1FBA584F}"/>
              </a:ext>
            </a:extLst>
          </p:cNvPr>
          <p:cNvSpPr>
            <a:spLocks noGrp="1"/>
          </p:cNvSpPr>
          <p:nvPr>
            <p:ph type="sldNum" sz="quarter" idx="12"/>
          </p:nvPr>
        </p:nvSpPr>
        <p:spPr/>
        <p:txBody>
          <a:bodyPr/>
          <a:lstStyle/>
          <a:p>
            <a:fld id="{168E0633-4890-4C5F-A8B8-8FC1695D5F30}" type="slidenum">
              <a:rPr lang="en-SG" smtClean="0"/>
              <a:t>‹#›</a:t>
            </a:fld>
            <a:endParaRPr lang="en-SG"/>
          </a:p>
        </p:txBody>
      </p:sp>
    </p:spTree>
    <p:extLst>
      <p:ext uri="{BB962C8B-B14F-4D97-AF65-F5344CB8AC3E}">
        <p14:creationId xmlns:p14="http://schemas.microsoft.com/office/powerpoint/2010/main" val="93893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2B793-2AA4-076F-CC97-CC93EEF57E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1A59D03-B1A5-0BC6-EBE1-10D141BEF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DD9A001-08EC-056D-C4D5-831EDB1C7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5C24EF-7A03-4C9A-A8D5-29065E13D572}" type="datetimeFigureOut">
              <a:rPr lang="en-SG" smtClean="0"/>
              <a:t>8/6/2026</a:t>
            </a:fld>
            <a:endParaRPr lang="en-SG"/>
          </a:p>
        </p:txBody>
      </p:sp>
      <p:sp>
        <p:nvSpPr>
          <p:cNvPr id="5" name="Footer Placeholder 4">
            <a:extLst>
              <a:ext uri="{FF2B5EF4-FFF2-40B4-BE49-F238E27FC236}">
                <a16:creationId xmlns:a16="http://schemas.microsoft.com/office/drawing/2014/main" id="{53496E62-4F08-59C5-D5CB-1BEF6247D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FF64DD9C-B0F2-196C-211E-59B7978443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8E0633-4890-4C5F-A8B8-8FC1695D5F30}" type="slidenum">
              <a:rPr lang="en-SG" smtClean="0"/>
              <a:t>‹#›</a:t>
            </a:fld>
            <a:endParaRPr lang="en-SG"/>
          </a:p>
        </p:txBody>
      </p:sp>
    </p:spTree>
    <p:extLst>
      <p:ext uri="{BB962C8B-B14F-4D97-AF65-F5344CB8AC3E}">
        <p14:creationId xmlns:p14="http://schemas.microsoft.com/office/powerpoint/2010/main" val="2677850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mailto:sreemanee_dorajoo@hsa.gov.s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tif"/></Relationships>
</file>

<file path=ppt/slides/_rels/slide16.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4.tif"/></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tif"/><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5CE6-E8EB-570C-5E5B-3C313E30CC3E}"/>
              </a:ext>
            </a:extLst>
          </p:cNvPr>
          <p:cNvSpPr>
            <a:spLocks noGrp="1"/>
          </p:cNvSpPr>
          <p:nvPr>
            <p:ph type="ctrTitle"/>
          </p:nvPr>
        </p:nvSpPr>
        <p:spPr>
          <a:xfrm>
            <a:off x="1524000" y="1584325"/>
            <a:ext cx="9144000" cy="2387600"/>
          </a:xfrm>
        </p:spPr>
        <p:txBody>
          <a:bodyPr>
            <a:noAutofit/>
          </a:bodyPr>
          <a:lstStyle/>
          <a:p>
            <a:r>
              <a:rPr lang="en-US" sz="4000" b="1" dirty="0"/>
              <a:t>Beyond model accuracy: enabling AI-driven adverse drug reaction surveillance with electronic health records </a:t>
            </a:r>
            <a:br>
              <a:rPr lang="en-US" sz="4000" b="1" dirty="0"/>
            </a:br>
            <a:br>
              <a:rPr lang="en-US" sz="4000" b="1" dirty="0"/>
            </a:br>
            <a:r>
              <a:rPr lang="en-US" sz="4000" b="1" dirty="0"/>
              <a:t>40th </a:t>
            </a:r>
            <a:r>
              <a:rPr lang="en-SG" sz="3600" b="1" dirty="0"/>
              <a:t>EPSO, 2026</a:t>
            </a:r>
            <a:endParaRPr lang="en-SG" sz="4000" b="1" dirty="0"/>
          </a:p>
        </p:txBody>
      </p:sp>
      <p:sp>
        <p:nvSpPr>
          <p:cNvPr id="3" name="Subtitle 2">
            <a:extLst>
              <a:ext uri="{FF2B5EF4-FFF2-40B4-BE49-F238E27FC236}">
                <a16:creationId xmlns:a16="http://schemas.microsoft.com/office/drawing/2014/main" id="{445416E3-A013-E0A5-4F74-BB9B708AF088}"/>
              </a:ext>
            </a:extLst>
          </p:cNvPr>
          <p:cNvSpPr>
            <a:spLocks noGrp="1"/>
          </p:cNvSpPr>
          <p:nvPr>
            <p:ph type="subTitle" idx="1"/>
          </p:nvPr>
        </p:nvSpPr>
        <p:spPr>
          <a:xfrm>
            <a:off x="1524000" y="4522327"/>
            <a:ext cx="9144000" cy="1655762"/>
          </a:xfrm>
        </p:spPr>
        <p:txBody>
          <a:bodyPr/>
          <a:lstStyle/>
          <a:p>
            <a:r>
              <a:rPr lang="en-SG" dirty="0"/>
              <a:t>Sreemanee Raaj Dorajoo, BSc (Pharm) Hons. PhD</a:t>
            </a:r>
          </a:p>
          <a:p>
            <a:r>
              <a:rPr lang="en-SG" dirty="0"/>
              <a:t>Health Sciences Authority, Singapore </a:t>
            </a:r>
          </a:p>
        </p:txBody>
      </p:sp>
      <p:pic>
        <p:nvPicPr>
          <p:cNvPr id="5" name="Picture 4">
            <a:extLst>
              <a:ext uri="{FF2B5EF4-FFF2-40B4-BE49-F238E27FC236}">
                <a16:creationId xmlns:a16="http://schemas.microsoft.com/office/drawing/2014/main" id="{A84FD402-B004-FF17-7D08-808EBCEF5466}"/>
              </a:ext>
            </a:extLst>
          </p:cNvPr>
          <p:cNvPicPr>
            <a:picLocks noChangeAspect="1"/>
          </p:cNvPicPr>
          <p:nvPr/>
        </p:nvPicPr>
        <p:blipFill>
          <a:blip r:embed="rId2"/>
          <a:stretch>
            <a:fillRect/>
          </a:stretch>
        </p:blipFill>
        <p:spPr>
          <a:xfrm>
            <a:off x="69758" y="86042"/>
            <a:ext cx="1796787" cy="1036321"/>
          </a:xfrm>
          <a:prstGeom prst="rect">
            <a:avLst/>
          </a:prstGeom>
        </p:spPr>
      </p:pic>
    </p:spTree>
    <p:extLst>
      <p:ext uri="{BB962C8B-B14F-4D97-AF65-F5344CB8AC3E}">
        <p14:creationId xmlns:p14="http://schemas.microsoft.com/office/powerpoint/2010/main" val="258221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8E95D7E-8531-5B60-39CE-B05BB0760068}"/>
              </a:ext>
            </a:extLst>
          </p:cNvPr>
          <p:cNvPicPr>
            <a:picLocks noChangeAspect="1"/>
          </p:cNvPicPr>
          <p:nvPr/>
        </p:nvPicPr>
        <p:blipFill>
          <a:blip r:embed="rId2">
            <a:extLst>
              <a:ext uri="{28A0092B-C50C-407E-A947-70E740481C1C}">
                <a14:useLocalDpi xmlns:a14="http://schemas.microsoft.com/office/drawing/2010/main" val="0"/>
              </a:ext>
            </a:extLst>
          </a:blip>
          <a:srcRect t="11389" r="21313"/>
          <a:stretch>
            <a:fillRect/>
          </a:stretch>
        </p:blipFill>
        <p:spPr>
          <a:xfrm>
            <a:off x="1280845" y="108155"/>
            <a:ext cx="10911155" cy="6915262"/>
          </a:xfrm>
          <a:prstGeom prst="rect">
            <a:avLst/>
          </a:prstGeom>
        </p:spPr>
      </p:pic>
      <p:sp>
        <p:nvSpPr>
          <p:cNvPr id="4" name="TextBox 3">
            <a:extLst>
              <a:ext uri="{FF2B5EF4-FFF2-40B4-BE49-F238E27FC236}">
                <a16:creationId xmlns:a16="http://schemas.microsoft.com/office/drawing/2014/main" id="{BFF42C6E-A77B-E444-958D-70CB299DCC13}"/>
              </a:ext>
            </a:extLst>
          </p:cNvPr>
          <p:cNvSpPr txBox="1"/>
          <p:nvPr/>
        </p:nvSpPr>
        <p:spPr>
          <a:xfrm>
            <a:off x="196645" y="339047"/>
            <a:ext cx="2241755" cy="2308324"/>
          </a:xfrm>
          <a:prstGeom prst="rect">
            <a:avLst/>
          </a:prstGeom>
          <a:noFill/>
        </p:spPr>
        <p:txBody>
          <a:bodyPr wrap="square" rtlCol="0">
            <a:spAutoFit/>
          </a:bodyPr>
          <a:lstStyle/>
          <a:p>
            <a:r>
              <a:rPr lang="en-US" sz="2400" b="1" dirty="0"/>
              <a:t>From Data to Detection: Translating EHR leads into regulatory insights</a:t>
            </a:r>
            <a:endParaRPr lang="en-SG" sz="2400" b="1" dirty="0"/>
          </a:p>
        </p:txBody>
      </p:sp>
    </p:spTree>
    <p:extLst>
      <p:ext uri="{BB962C8B-B14F-4D97-AF65-F5344CB8AC3E}">
        <p14:creationId xmlns:p14="http://schemas.microsoft.com/office/powerpoint/2010/main" val="573614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CEC6B86-5E41-BF92-625F-BB809F544A44}"/>
              </a:ext>
            </a:extLst>
          </p:cNvPr>
          <p:cNvSpPr>
            <a:spLocks noGrp="1" noChangeArrowheads="1"/>
          </p:cNvSpPr>
          <p:nvPr>
            <p:ph type="title"/>
          </p:nvPr>
        </p:nvSpPr>
        <p:spPr bwMode="auto">
          <a:xfrm>
            <a:off x="838200" y="271463"/>
            <a:ext cx="10515600" cy="104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SG" altLang="en-US" sz="4000" b="1" dirty="0">
                <a:latin typeface="Arial" panose="020B0604020202020204" pitchFamily="34" charset="0"/>
                <a:cs typeface="Arial" panose="020B0604020202020204" pitchFamily="34" charset="0"/>
              </a:rPr>
              <a:t>Lessons learnt</a:t>
            </a:r>
          </a:p>
        </p:txBody>
      </p:sp>
      <p:sp>
        <p:nvSpPr>
          <p:cNvPr id="3" name="Content Placeholder 2">
            <a:extLst>
              <a:ext uri="{FF2B5EF4-FFF2-40B4-BE49-F238E27FC236}">
                <a16:creationId xmlns:a16="http://schemas.microsoft.com/office/drawing/2014/main" id="{01A11DAA-4BDB-0596-20A1-4D732412B783}"/>
              </a:ext>
            </a:extLst>
          </p:cNvPr>
          <p:cNvSpPr>
            <a:spLocks noGrp="1"/>
          </p:cNvSpPr>
          <p:nvPr>
            <p:ph idx="1"/>
          </p:nvPr>
        </p:nvSpPr>
        <p:spPr>
          <a:xfrm>
            <a:off x="879987" y="1312863"/>
            <a:ext cx="10515600" cy="4651785"/>
          </a:xfrm>
        </p:spPr>
        <p:txBody>
          <a:bodyPr rtlCol="0">
            <a:noAutofit/>
          </a:bodyPr>
          <a:lstStyle/>
          <a:p>
            <a:pPr marL="0" indent="0" fontAlgn="auto">
              <a:spcBef>
                <a:spcPts val="600"/>
              </a:spcBef>
              <a:spcAft>
                <a:spcPts val="600"/>
              </a:spcAft>
              <a:buNone/>
              <a:defRPr/>
            </a:pPr>
            <a:r>
              <a:rPr lang="en-SG" sz="2400" dirty="0">
                <a:cs typeface="Calibri" panose="020F0502020204030204" pitchFamily="34" charset="0"/>
              </a:rPr>
              <a:t>Unstructured clinical narratives can be a valuable complementary source of signals for drug safety surveillance </a:t>
            </a:r>
          </a:p>
          <a:p>
            <a:pPr marL="758825" lvl="1" indent="-358775" fontAlgn="auto">
              <a:spcBef>
                <a:spcPts val="600"/>
              </a:spcBef>
              <a:spcAft>
                <a:spcPts val="600"/>
              </a:spcAft>
              <a:defRPr/>
            </a:pPr>
            <a:r>
              <a:rPr lang="en-SG" dirty="0">
                <a:cs typeface="Calibri" panose="020F0502020204030204" pitchFamily="34" charset="0"/>
              </a:rPr>
              <a:t>Contains rich information that is unavailable in structured EMR data (causal associations)</a:t>
            </a:r>
          </a:p>
          <a:p>
            <a:pPr marL="758825" lvl="1" indent="-358775">
              <a:spcBef>
                <a:spcPts val="600"/>
              </a:spcBef>
              <a:spcAft>
                <a:spcPts val="600"/>
              </a:spcAft>
              <a:defRPr/>
            </a:pPr>
            <a:r>
              <a:rPr lang="en-SG" dirty="0">
                <a:cs typeface="Calibri" panose="020F0502020204030204" pitchFamily="34" charset="0"/>
              </a:rPr>
              <a:t>LLMs can extract causally related drug-AE pairs  </a:t>
            </a:r>
          </a:p>
          <a:p>
            <a:pPr marL="0" indent="0">
              <a:spcBef>
                <a:spcPts val="600"/>
              </a:spcBef>
              <a:spcAft>
                <a:spcPts val="600"/>
              </a:spcAft>
              <a:buNone/>
              <a:defRPr/>
            </a:pPr>
            <a:r>
              <a:rPr lang="en-SG" sz="2400" dirty="0">
                <a:cs typeface="Calibri" panose="020F0502020204030204" pitchFamily="34" charset="0"/>
              </a:rPr>
              <a:t>However, accurate </a:t>
            </a:r>
            <a:r>
              <a:rPr lang="en-US" sz="2400" dirty="0"/>
              <a:t>extraction is only the first step; regulatory value requires filtering, prioritization, observed-versus-expected analytics, and human review</a:t>
            </a:r>
          </a:p>
          <a:p>
            <a:pPr marL="758825" lvl="1" indent="-358775" fontAlgn="auto">
              <a:spcBef>
                <a:spcPts val="600"/>
              </a:spcBef>
              <a:spcAft>
                <a:spcPts val="600"/>
              </a:spcAft>
              <a:defRPr/>
            </a:pPr>
            <a:r>
              <a:rPr lang="en-SG" dirty="0">
                <a:cs typeface="Arial" panose="020B0604020202020204" pitchFamily="34" charset="0"/>
              </a:rPr>
              <a:t>Optimizing each step requires a non-trivial amount of experimentation / iteration </a:t>
            </a:r>
          </a:p>
          <a:p>
            <a:pPr marL="0" indent="0">
              <a:spcBef>
                <a:spcPts val="600"/>
              </a:spcBef>
              <a:spcAft>
                <a:spcPts val="600"/>
              </a:spcAft>
              <a:buNone/>
              <a:defRPr/>
            </a:pPr>
            <a:r>
              <a:rPr lang="en-US" sz="2400" dirty="0"/>
              <a:t>Broader lesson: AI can help expand regulatory visibility, but various other features must be deliberately engineered to build a fit-for-purpose tool</a:t>
            </a:r>
            <a:endParaRPr lang="en-SG" sz="2400" i="1" dirty="0">
              <a:latin typeface="Arial" panose="020B0604020202020204" pitchFamily="34" charset="0"/>
              <a:cs typeface="Arial" panose="020B0604020202020204" pitchFamily="34" charset="0"/>
              <a:sym typeface="Wingdings" panose="05000000000000000000" pitchFamily="2" charset="2"/>
            </a:endParaRPr>
          </a:p>
          <a:p>
            <a:pPr marL="815975" indent="-457200" fontAlgn="auto">
              <a:spcBef>
                <a:spcPts val="600"/>
              </a:spcBef>
              <a:spcAft>
                <a:spcPts val="600"/>
              </a:spcAft>
              <a:defRPr/>
            </a:pPr>
            <a:endParaRPr lang="en-SG" sz="2400" i="1" dirty="0">
              <a:latin typeface="Arial" panose="020B0604020202020204" pitchFamily="34" charset="0"/>
              <a:cs typeface="Arial" panose="020B0604020202020204" pitchFamily="34" charset="0"/>
              <a:sym typeface="Wingdings" panose="05000000000000000000" pitchFamily="2" charset="2"/>
            </a:endParaRPr>
          </a:p>
          <a:p>
            <a:pPr marL="815975" indent="-457200" fontAlgn="auto">
              <a:spcAft>
                <a:spcPts val="0"/>
              </a:spcAft>
              <a:defRPr/>
            </a:pPr>
            <a:endParaRPr lang="en-SG" sz="24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2B48-FD1A-B80D-F1BB-1D07BED06ECD}"/>
              </a:ext>
            </a:extLst>
          </p:cNvPr>
          <p:cNvSpPr>
            <a:spLocks noGrp="1"/>
          </p:cNvSpPr>
          <p:nvPr>
            <p:ph type="title"/>
          </p:nvPr>
        </p:nvSpPr>
        <p:spPr/>
        <p:txBody>
          <a:bodyPr/>
          <a:lstStyle/>
          <a:p>
            <a:r>
              <a:rPr lang="en-SG" b="1" dirty="0"/>
              <a:t>Key considerations </a:t>
            </a:r>
          </a:p>
        </p:txBody>
      </p:sp>
      <p:sp>
        <p:nvSpPr>
          <p:cNvPr id="3" name="Content Placeholder 2">
            <a:extLst>
              <a:ext uri="{FF2B5EF4-FFF2-40B4-BE49-F238E27FC236}">
                <a16:creationId xmlns:a16="http://schemas.microsoft.com/office/drawing/2014/main" id="{EB863CB1-B792-A8BD-67F3-0F5D833E6FED}"/>
              </a:ext>
            </a:extLst>
          </p:cNvPr>
          <p:cNvSpPr>
            <a:spLocks noGrp="1"/>
          </p:cNvSpPr>
          <p:nvPr>
            <p:ph idx="1"/>
          </p:nvPr>
        </p:nvSpPr>
        <p:spPr>
          <a:xfrm>
            <a:off x="838200" y="1533371"/>
            <a:ext cx="10515600" cy="4680615"/>
          </a:xfrm>
        </p:spPr>
        <p:txBody>
          <a:bodyPr>
            <a:normAutofit fontScale="77500" lnSpcReduction="20000"/>
          </a:bodyPr>
          <a:lstStyle/>
          <a:p>
            <a:pPr>
              <a:spcBef>
                <a:spcPts val="600"/>
              </a:spcBef>
              <a:spcAft>
                <a:spcPts val="600"/>
              </a:spcAft>
            </a:pPr>
            <a:r>
              <a:rPr lang="en-SG" dirty="0"/>
              <a:t>Current approach still requires clinical suspicion of drug-adverse event to be documented in a patient’s chart</a:t>
            </a:r>
          </a:p>
          <a:p>
            <a:pPr lvl="1">
              <a:lnSpc>
                <a:spcPct val="110000"/>
              </a:lnSpc>
              <a:spcBef>
                <a:spcPts val="600"/>
              </a:spcBef>
              <a:spcAft>
                <a:spcPts val="600"/>
              </a:spcAft>
            </a:pPr>
            <a:r>
              <a:rPr lang="en-US" b="1" dirty="0"/>
              <a:t>Documentation circularity</a:t>
            </a:r>
            <a:r>
              <a:rPr lang="en-US" dirty="0"/>
              <a:t>: once a drug safety concern is communicated, clinicians are likely to document it more often</a:t>
            </a:r>
            <a:endParaRPr lang="en-SG" dirty="0"/>
          </a:p>
          <a:p>
            <a:pPr>
              <a:spcBef>
                <a:spcPts val="600"/>
              </a:spcBef>
              <a:spcAft>
                <a:spcPts val="600"/>
              </a:spcAft>
            </a:pPr>
            <a:r>
              <a:rPr lang="en-US" dirty="0"/>
              <a:t>Computational cost and sustainability</a:t>
            </a:r>
          </a:p>
          <a:p>
            <a:pPr lvl="1">
              <a:lnSpc>
                <a:spcPct val="110000"/>
              </a:lnSpc>
            </a:pPr>
            <a:r>
              <a:rPr lang="en-US" dirty="0"/>
              <a:t>Proof-of-concept performance based on large frontier models, but routine surveillance needs secure, affordable models that can run at scale</a:t>
            </a:r>
          </a:p>
          <a:p>
            <a:pPr lvl="1">
              <a:lnSpc>
                <a:spcPct val="110000"/>
              </a:lnSpc>
            </a:pPr>
            <a:r>
              <a:rPr lang="en-SG" dirty="0"/>
              <a:t>Strategies include: using s</a:t>
            </a:r>
            <a:r>
              <a:rPr lang="en-US" dirty="0"/>
              <a:t>mall open-weight models: </a:t>
            </a:r>
            <a:r>
              <a:rPr lang="en-US" dirty="0" err="1"/>
              <a:t>MedGemma</a:t>
            </a:r>
            <a:r>
              <a:rPr lang="en-US" dirty="0"/>
              <a:t>, trim text length before model sees it (reduce token size)</a:t>
            </a:r>
          </a:p>
          <a:p>
            <a:pPr marL="457200" lvl="1" indent="0">
              <a:buNone/>
            </a:pPr>
            <a:endParaRPr lang="en-SG" dirty="0"/>
          </a:p>
          <a:p>
            <a:pPr>
              <a:spcBef>
                <a:spcPts val="600"/>
              </a:spcBef>
              <a:spcAft>
                <a:spcPts val="600"/>
              </a:spcAft>
            </a:pPr>
            <a:r>
              <a:rPr lang="en-SG" dirty="0"/>
              <a:t>AI tool’s impact on regulatory decisions needs to be continually evaluated </a:t>
            </a:r>
          </a:p>
          <a:p>
            <a:pPr lvl="1" indent="-360000">
              <a:lnSpc>
                <a:spcPct val="110000"/>
              </a:lnSpc>
              <a:spcBef>
                <a:spcPts val="0"/>
              </a:spcBef>
              <a:spcAft>
                <a:spcPts val="600"/>
              </a:spcAft>
            </a:pPr>
            <a:r>
              <a:rPr lang="en-SG" dirty="0"/>
              <a:t>Possible unanticipated consequences can negate anticipated benefits on routine integration into existing workflows </a:t>
            </a:r>
          </a:p>
          <a:p>
            <a:pPr>
              <a:spcBef>
                <a:spcPts val="600"/>
              </a:spcBef>
              <a:spcAft>
                <a:spcPts val="600"/>
              </a:spcAft>
            </a:pPr>
            <a:r>
              <a:rPr lang="en-SG" dirty="0"/>
              <a:t>Implementation hygiene (access controls, audit trials, software maintenance) </a:t>
            </a:r>
          </a:p>
        </p:txBody>
      </p:sp>
    </p:spTree>
    <p:extLst>
      <p:ext uri="{BB962C8B-B14F-4D97-AF65-F5344CB8AC3E}">
        <p14:creationId xmlns:p14="http://schemas.microsoft.com/office/powerpoint/2010/main" val="363594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AI-generated content may be incorrect.">
            <a:extLst>
              <a:ext uri="{FF2B5EF4-FFF2-40B4-BE49-F238E27FC236}">
                <a16:creationId xmlns:a16="http://schemas.microsoft.com/office/drawing/2014/main" id="{AA3BE757-D8AA-8E0A-BB6A-E8946E717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33" y="1158077"/>
            <a:ext cx="5337929" cy="3558619"/>
          </a:xfrm>
          <a:prstGeom prst="rect">
            <a:avLst/>
          </a:prstGeom>
        </p:spPr>
      </p:pic>
      <p:sp>
        <p:nvSpPr>
          <p:cNvPr id="2" name="TextBox 1">
            <a:extLst>
              <a:ext uri="{FF2B5EF4-FFF2-40B4-BE49-F238E27FC236}">
                <a16:creationId xmlns:a16="http://schemas.microsoft.com/office/drawing/2014/main" id="{D35A0BC6-E9FC-E5A8-07AE-7C06D7242452}"/>
              </a:ext>
            </a:extLst>
          </p:cNvPr>
          <p:cNvSpPr txBox="1"/>
          <p:nvPr/>
        </p:nvSpPr>
        <p:spPr>
          <a:xfrm>
            <a:off x="4321276" y="4875518"/>
            <a:ext cx="3549445" cy="369332"/>
          </a:xfrm>
          <a:prstGeom prst="rect">
            <a:avLst/>
          </a:prstGeom>
          <a:noFill/>
        </p:spPr>
        <p:txBody>
          <a:bodyPr wrap="square" rtlCol="0">
            <a:spAutoFit/>
          </a:bodyPr>
          <a:lstStyle/>
          <a:p>
            <a:r>
              <a:rPr lang="en-SG" dirty="0">
                <a:hlinkClick r:id="rId4"/>
              </a:rPr>
              <a:t>sreemanee_dorajoo@hsa.gov.sg</a:t>
            </a:r>
            <a:r>
              <a:rPr lang="en-SG" dirty="0"/>
              <a:t> </a:t>
            </a:r>
          </a:p>
        </p:txBody>
      </p:sp>
      <p:sp>
        <p:nvSpPr>
          <p:cNvPr id="3" name="TextBox 2">
            <a:extLst>
              <a:ext uri="{FF2B5EF4-FFF2-40B4-BE49-F238E27FC236}">
                <a16:creationId xmlns:a16="http://schemas.microsoft.com/office/drawing/2014/main" id="{52A8B2B2-0DA2-A11B-9F22-0B15A900A083}"/>
              </a:ext>
            </a:extLst>
          </p:cNvPr>
          <p:cNvSpPr txBox="1"/>
          <p:nvPr/>
        </p:nvSpPr>
        <p:spPr>
          <a:xfrm>
            <a:off x="4321274" y="6315944"/>
            <a:ext cx="3549445" cy="369332"/>
          </a:xfrm>
          <a:prstGeom prst="rect">
            <a:avLst/>
          </a:prstGeom>
          <a:noFill/>
        </p:spPr>
        <p:txBody>
          <a:bodyPr wrap="square" rtlCol="0">
            <a:spAutoFit/>
          </a:bodyPr>
          <a:lstStyle/>
          <a:p>
            <a:pPr algn="ctr"/>
            <a:r>
              <a:rPr lang="en-SG" dirty="0"/>
              <a:t>End-of-Presentation</a:t>
            </a:r>
          </a:p>
        </p:txBody>
      </p:sp>
    </p:spTree>
    <p:extLst>
      <p:ext uri="{BB962C8B-B14F-4D97-AF65-F5344CB8AC3E}">
        <p14:creationId xmlns:p14="http://schemas.microsoft.com/office/powerpoint/2010/main" val="389857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5F33-24DC-4A24-3EC8-3AE02B005808}"/>
              </a:ext>
            </a:extLst>
          </p:cNvPr>
          <p:cNvSpPr>
            <a:spLocks noGrp="1"/>
          </p:cNvSpPr>
          <p:nvPr>
            <p:ph type="title"/>
          </p:nvPr>
        </p:nvSpPr>
        <p:spPr/>
        <p:txBody>
          <a:bodyPr/>
          <a:lstStyle/>
          <a:p>
            <a:r>
              <a:rPr lang="en-SG" dirty="0"/>
              <a:t>Annex </a:t>
            </a:r>
          </a:p>
        </p:txBody>
      </p:sp>
      <p:sp>
        <p:nvSpPr>
          <p:cNvPr id="3" name="Content Placeholder 2">
            <a:extLst>
              <a:ext uri="{FF2B5EF4-FFF2-40B4-BE49-F238E27FC236}">
                <a16:creationId xmlns:a16="http://schemas.microsoft.com/office/drawing/2014/main" id="{3B9AF5AA-2D90-8933-E254-765244FA9720}"/>
              </a:ext>
            </a:extLst>
          </p:cNvPr>
          <p:cNvSpPr>
            <a:spLocks noGrp="1"/>
          </p:cNvSpPr>
          <p:nvPr>
            <p:ph idx="1"/>
          </p:nvPr>
        </p:nvSpPr>
        <p:spPr/>
        <p:txBody>
          <a:bodyPr/>
          <a:lstStyle/>
          <a:p>
            <a:endParaRPr lang="en-SG"/>
          </a:p>
        </p:txBody>
      </p:sp>
    </p:spTree>
    <p:extLst>
      <p:ext uri="{BB962C8B-B14F-4D97-AF65-F5344CB8AC3E}">
        <p14:creationId xmlns:p14="http://schemas.microsoft.com/office/powerpoint/2010/main" val="2164316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C07A-38C1-7DEA-E7FA-817F73DB0166}"/>
              </a:ext>
            </a:extLst>
          </p:cNvPr>
          <p:cNvSpPr>
            <a:spLocks noGrp="1"/>
          </p:cNvSpPr>
          <p:nvPr>
            <p:ph type="title"/>
          </p:nvPr>
        </p:nvSpPr>
        <p:spPr>
          <a:xfrm>
            <a:off x="409303" y="136525"/>
            <a:ext cx="10944497" cy="751749"/>
          </a:xfrm>
        </p:spPr>
        <p:txBody>
          <a:bodyPr>
            <a:normAutofit/>
          </a:bodyPr>
          <a:lstStyle/>
          <a:p>
            <a:pPr marL="0" indent="0">
              <a:buNone/>
            </a:pPr>
            <a:r>
              <a:rPr lang="en-US" sz="3600" b="1" dirty="0"/>
              <a:t>How we detect safety signals </a:t>
            </a:r>
            <a:endParaRPr lang="en-SG" sz="3600" b="1" dirty="0"/>
          </a:p>
        </p:txBody>
      </p:sp>
      <p:sp>
        <p:nvSpPr>
          <p:cNvPr id="5" name="TextBox 4">
            <a:extLst>
              <a:ext uri="{FF2B5EF4-FFF2-40B4-BE49-F238E27FC236}">
                <a16:creationId xmlns:a16="http://schemas.microsoft.com/office/drawing/2014/main" id="{C3B6921A-D4E7-6A54-8585-5A1248EE9293}"/>
              </a:ext>
            </a:extLst>
          </p:cNvPr>
          <p:cNvSpPr txBox="1"/>
          <p:nvPr/>
        </p:nvSpPr>
        <p:spPr>
          <a:xfrm>
            <a:off x="627528" y="1039906"/>
            <a:ext cx="9807389" cy="369332"/>
          </a:xfrm>
          <a:prstGeom prst="rect">
            <a:avLst/>
          </a:prstGeom>
          <a:noFill/>
        </p:spPr>
        <p:txBody>
          <a:bodyPr wrap="square" rtlCol="0">
            <a:spAutoFit/>
          </a:bodyPr>
          <a:lstStyle/>
          <a:p>
            <a:r>
              <a:rPr lang="en-US" dirty="0"/>
              <a:t>Main tool: Adverse event (AE) reporting by Doctors and Pharmacists.</a:t>
            </a:r>
          </a:p>
        </p:txBody>
      </p:sp>
      <p:sp>
        <p:nvSpPr>
          <p:cNvPr id="12" name="TextBox 11">
            <a:extLst>
              <a:ext uri="{FF2B5EF4-FFF2-40B4-BE49-F238E27FC236}">
                <a16:creationId xmlns:a16="http://schemas.microsoft.com/office/drawing/2014/main" id="{B72703B7-4428-244D-7D5D-EC94474B0FB2}"/>
              </a:ext>
            </a:extLst>
          </p:cNvPr>
          <p:cNvSpPr txBox="1"/>
          <p:nvPr/>
        </p:nvSpPr>
        <p:spPr>
          <a:xfrm>
            <a:off x="627528" y="1409238"/>
            <a:ext cx="7189694" cy="369332"/>
          </a:xfrm>
          <a:prstGeom prst="rect">
            <a:avLst/>
          </a:prstGeom>
          <a:noFill/>
        </p:spPr>
        <p:txBody>
          <a:bodyPr wrap="square" rtlCol="0">
            <a:spAutoFit/>
          </a:bodyPr>
          <a:lstStyle/>
          <a:p>
            <a:r>
              <a:rPr lang="en-US" dirty="0"/>
              <a:t>But, AE reporting suffers from </a:t>
            </a:r>
            <a:r>
              <a:rPr lang="en-US" b="1" dirty="0"/>
              <a:t>considerable</a:t>
            </a:r>
            <a:r>
              <a:rPr lang="en-US" dirty="0"/>
              <a:t> underreporting. </a:t>
            </a:r>
          </a:p>
        </p:txBody>
      </p:sp>
      <p:grpSp>
        <p:nvGrpSpPr>
          <p:cNvPr id="13" name="Group 12">
            <a:extLst>
              <a:ext uri="{FF2B5EF4-FFF2-40B4-BE49-F238E27FC236}">
                <a16:creationId xmlns:a16="http://schemas.microsoft.com/office/drawing/2014/main" id="{470A3805-BF03-3740-6E23-B21D5D7CFF75}"/>
              </a:ext>
            </a:extLst>
          </p:cNvPr>
          <p:cNvGrpSpPr/>
          <p:nvPr/>
        </p:nvGrpSpPr>
        <p:grpSpPr>
          <a:xfrm>
            <a:off x="497091" y="2187387"/>
            <a:ext cx="7922065" cy="2548689"/>
            <a:chOff x="497091" y="2096466"/>
            <a:chExt cx="7922065" cy="2530728"/>
          </a:xfrm>
        </p:grpSpPr>
        <p:pic>
          <p:nvPicPr>
            <p:cNvPr id="49" name="Picture 48">
              <a:extLst>
                <a:ext uri="{FF2B5EF4-FFF2-40B4-BE49-F238E27FC236}">
                  <a16:creationId xmlns:a16="http://schemas.microsoft.com/office/drawing/2014/main" id="{AA1D9350-901E-F41E-64C2-B734CF614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91" y="2096466"/>
              <a:ext cx="7450567" cy="1792063"/>
            </a:xfrm>
            <a:prstGeom prst="rect">
              <a:avLst/>
            </a:prstGeom>
          </p:spPr>
        </p:pic>
        <p:sp>
          <p:nvSpPr>
            <p:cNvPr id="50" name="TextBox 49">
              <a:extLst>
                <a:ext uri="{FF2B5EF4-FFF2-40B4-BE49-F238E27FC236}">
                  <a16:creationId xmlns:a16="http://schemas.microsoft.com/office/drawing/2014/main" id="{4C0E19C9-FF94-CE92-86F5-CC78C02C24BB}"/>
                </a:ext>
              </a:extLst>
            </p:cNvPr>
            <p:cNvSpPr txBox="1"/>
            <p:nvPr/>
          </p:nvSpPr>
          <p:spPr>
            <a:xfrm>
              <a:off x="712494" y="3888530"/>
              <a:ext cx="3782074" cy="738664"/>
            </a:xfrm>
            <a:prstGeom prst="rect">
              <a:avLst/>
            </a:prstGeom>
            <a:noFill/>
          </p:spPr>
          <p:txBody>
            <a:bodyPr wrap="square" rtlCol="0">
              <a:spAutoFit/>
            </a:bodyPr>
            <a:lstStyle/>
            <a:p>
              <a:r>
                <a:rPr lang="en-SG" sz="1400" dirty="0">
                  <a:cs typeface="Arial" panose="020B0604020202020204" pitchFamily="34" charset="0"/>
                </a:rPr>
                <a:t>Severe muscle toxicity from statins </a:t>
              </a:r>
            </a:p>
            <a:p>
              <a:r>
                <a:rPr lang="en-SG" sz="1400" dirty="0">
                  <a:cs typeface="Arial" panose="020B0604020202020204" pitchFamily="34" charset="0"/>
                </a:rPr>
                <a:t>(cholesterol-lowering drugs) </a:t>
              </a:r>
            </a:p>
            <a:p>
              <a:r>
                <a:rPr lang="en-SG" sz="1400" dirty="0">
                  <a:cs typeface="Arial" panose="020B0604020202020204" pitchFamily="34" charset="0"/>
                  <a:sym typeface="Wingdings" panose="05000000000000000000" pitchFamily="2" charset="2"/>
                </a:rPr>
                <a:t> 14 / 20 not reported [70%]</a:t>
              </a:r>
              <a:r>
                <a:rPr lang="en-SG" sz="1400" baseline="30000" dirty="0">
                  <a:cs typeface="Arial" panose="020B0604020202020204" pitchFamily="34" charset="0"/>
                  <a:sym typeface="Wingdings" panose="05000000000000000000" pitchFamily="2" charset="2"/>
                </a:rPr>
                <a:t>1</a:t>
              </a:r>
            </a:p>
          </p:txBody>
        </p:sp>
        <p:sp>
          <p:nvSpPr>
            <p:cNvPr id="51" name="TextBox 50">
              <a:extLst>
                <a:ext uri="{FF2B5EF4-FFF2-40B4-BE49-F238E27FC236}">
                  <a16:creationId xmlns:a16="http://schemas.microsoft.com/office/drawing/2014/main" id="{8C382120-2A9A-3F65-C30C-2424BE9A81A0}"/>
                </a:ext>
              </a:extLst>
            </p:cNvPr>
            <p:cNvSpPr txBox="1"/>
            <p:nvPr/>
          </p:nvSpPr>
          <p:spPr>
            <a:xfrm>
              <a:off x="4888958" y="3888530"/>
              <a:ext cx="3530198" cy="738664"/>
            </a:xfrm>
            <a:prstGeom prst="rect">
              <a:avLst/>
            </a:prstGeom>
            <a:noFill/>
          </p:spPr>
          <p:txBody>
            <a:bodyPr wrap="square" rtlCol="0">
              <a:spAutoFit/>
            </a:bodyPr>
            <a:lstStyle/>
            <a:p>
              <a:r>
                <a:rPr lang="en-SG" sz="1400" dirty="0">
                  <a:cs typeface="Arial" panose="020B0604020202020204" pitchFamily="34" charset="0"/>
                </a:rPr>
                <a:t>Diabetic ketoacidosis from gliflozins </a:t>
              </a:r>
            </a:p>
            <a:p>
              <a:r>
                <a:rPr lang="en-SG" sz="1400" dirty="0">
                  <a:cs typeface="Arial" panose="020B0604020202020204" pitchFamily="34" charset="0"/>
                </a:rPr>
                <a:t>(glucose-lowering drugs) </a:t>
              </a:r>
            </a:p>
            <a:p>
              <a:r>
                <a:rPr lang="en-SG" sz="1400" dirty="0">
                  <a:cs typeface="Arial" panose="020B0604020202020204" pitchFamily="34" charset="0"/>
                  <a:sym typeface="Wingdings" panose="05000000000000000000" pitchFamily="2" charset="2"/>
                </a:rPr>
                <a:t> 5 / 6 not reported [85%]</a:t>
              </a:r>
              <a:r>
                <a:rPr lang="en-SG" sz="1400" baseline="30000" dirty="0">
                  <a:cs typeface="Arial" panose="020B0604020202020204" pitchFamily="34" charset="0"/>
                  <a:sym typeface="Wingdings" panose="05000000000000000000" pitchFamily="2" charset="2"/>
                </a:rPr>
                <a:t>2</a:t>
              </a:r>
              <a:endParaRPr lang="en-SG" sz="1400" baseline="30000" dirty="0">
                <a:cs typeface="Arial" panose="020B0604020202020204" pitchFamily="34" charset="0"/>
              </a:endParaRPr>
            </a:p>
          </p:txBody>
        </p:sp>
      </p:grpSp>
      <p:sp>
        <p:nvSpPr>
          <p:cNvPr id="52" name="TextBox 51">
            <a:extLst>
              <a:ext uri="{FF2B5EF4-FFF2-40B4-BE49-F238E27FC236}">
                <a16:creationId xmlns:a16="http://schemas.microsoft.com/office/drawing/2014/main" id="{18F4BF54-5EE7-6B4B-7116-92E268400005}"/>
              </a:ext>
            </a:extLst>
          </p:cNvPr>
          <p:cNvSpPr txBox="1"/>
          <p:nvPr/>
        </p:nvSpPr>
        <p:spPr>
          <a:xfrm>
            <a:off x="578224" y="4972700"/>
            <a:ext cx="9941860" cy="369332"/>
          </a:xfrm>
          <a:prstGeom prst="rect">
            <a:avLst/>
          </a:prstGeom>
          <a:noFill/>
        </p:spPr>
        <p:txBody>
          <a:bodyPr wrap="square" rtlCol="0">
            <a:spAutoFit/>
          </a:bodyPr>
          <a:lstStyle/>
          <a:p>
            <a:r>
              <a:rPr lang="en-US" dirty="0"/>
              <a:t>Underreporting of AEs potentially delays safety signal detection (and assessment and prevention).</a:t>
            </a:r>
          </a:p>
        </p:txBody>
      </p:sp>
      <p:sp>
        <p:nvSpPr>
          <p:cNvPr id="53" name="Rectangle 52">
            <a:extLst>
              <a:ext uri="{FF2B5EF4-FFF2-40B4-BE49-F238E27FC236}">
                <a16:creationId xmlns:a16="http://schemas.microsoft.com/office/drawing/2014/main" id="{122F6C40-76FA-483E-680C-2241B88993F1}"/>
              </a:ext>
            </a:extLst>
          </p:cNvPr>
          <p:cNvSpPr/>
          <p:nvPr/>
        </p:nvSpPr>
        <p:spPr>
          <a:xfrm>
            <a:off x="578224" y="1885300"/>
            <a:ext cx="7516905" cy="2850777"/>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5" name="TextBox 54">
            <a:extLst>
              <a:ext uri="{FF2B5EF4-FFF2-40B4-BE49-F238E27FC236}">
                <a16:creationId xmlns:a16="http://schemas.microsoft.com/office/drawing/2014/main" id="{3BDFDE67-3564-1311-71A2-C9B03B7C45DF}"/>
              </a:ext>
            </a:extLst>
          </p:cNvPr>
          <p:cNvSpPr txBox="1"/>
          <p:nvPr/>
        </p:nvSpPr>
        <p:spPr>
          <a:xfrm>
            <a:off x="578224" y="5573924"/>
            <a:ext cx="10944496" cy="646331"/>
          </a:xfrm>
          <a:prstGeom prst="rect">
            <a:avLst/>
          </a:prstGeom>
          <a:noFill/>
        </p:spPr>
        <p:txBody>
          <a:bodyPr wrap="square">
            <a:spAutoFit/>
          </a:bodyPr>
          <a:lstStyle/>
          <a:p>
            <a:r>
              <a:rPr lang="en-US" dirty="0"/>
              <a:t>However, instances of serious AEs are captured in electronic medical records (EMR), particularly in unstructured EMRs. </a:t>
            </a:r>
          </a:p>
        </p:txBody>
      </p:sp>
      <p:sp>
        <p:nvSpPr>
          <p:cNvPr id="56" name="TextBox 55">
            <a:extLst>
              <a:ext uri="{FF2B5EF4-FFF2-40B4-BE49-F238E27FC236}">
                <a16:creationId xmlns:a16="http://schemas.microsoft.com/office/drawing/2014/main" id="{767BB10D-C1D2-8A26-F7BB-D96AB5760D53}"/>
              </a:ext>
            </a:extLst>
          </p:cNvPr>
          <p:cNvSpPr txBox="1"/>
          <p:nvPr/>
        </p:nvSpPr>
        <p:spPr>
          <a:xfrm>
            <a:off x="712494" y="1995074"/>
            <a:ext cx="4872518" cy="369332"/>
          </a:xfrm>
          <a:prstGeom prst="rect">
            <a:avLst/>
          </a:prstGeom>
          <a:noFill/>
        </p:spPr>
        <p:txBody>
          <a:bodyPr wrap="square" rtlCol="0">
            <a:spAutoFit/>
          </a:bodyPr>
          <a:lstStyle/>
          <a:p>
            <a:r>
              <a:rPr lang="en-US" b="1" dirty="0"/>
              <a:t>Empirical evidence of underreporting</a:t>
            </a:r>
            <a:endParaRPr lang="en-SG" b="1" dirty="0"/>
          </a:p>
        </p:txBody>
      </p:sp>
      <p:sp>
        <p:nvSpPr>
          <p:cNvPr id="59" name="Slide Number Placeholder 58">
            <a:extLst>
              <a:ext uri="{FF2B5EF4-FFF2-40B4-BE49-F238E27FC236}">
                <a16:creationId xmlns:a16="http://schemas.microsoft.com/office/drawing/2014/main" id="{F81BAC1F-D7D2-DCB6-2B9F-AB158E268A75}"/>
              </a:ext>
            </a:extLst>
          </p:cNvPr>
          <p:cNvSpPr>
            <a:spLocks noGrp="1"/>
          </p:cNvSpPr>
          <p:nvPr>
            <p:ph type="sldNum" sz="quarter" idx="12"/>
          </p:nvPr>
        </p:nvSpPr>
        <p:spPr/>
        <p:txBody>
          <a:bodyPr/>
          <a:lstStyle/>
          <a:p>
            <a:fld id="{70A0CC18-AB36-4E59-BCD1-3F9CF5AD41B5}" type="slidenum">
              <a:rPr lang="en-SG" smtClean="0"/>
              <a:t>15</a:t>
            </a:fld>
            <a:endParaRPr lang="en-SG"/>
          </a:p>
        </p:txBody>
      </p:sp>
      <p:pic>
        <p:nvPicPr>
          <p:cNvPr id="14" name="Picture 13">
            <a:extLst>
              <a:ext uri="{FF2B5EF4-FFF2-40B4-BE49-F238E27FC236}">
                <a16:creationId xmlns:a16="http://schemas.microsoft.com/office/drawing/2014/main" id="{AC93DA95-5B45-742A-68C0-E9CB2CC0358C}"/>
              </a:ext>
            </a:extLst>
          </p:cNvPr>
          <p:cNvPicPr>
            <a:picLocks noChangeAspect="1"/>
          </p:cNvPicPr>
          <p:nvPr/>
        </p:nvPicPr>
        <p:blipFill>
          <a:blip r:embed="rId4"/>
          <a:stretch>
            <a:fillRect/>
          </a:stretch>
        </p:blipFill>
        <p:spPr>
          <a:xfrm>
            <a:off x="9582465" y="258124"/>
            <a:ext cx="2106676" cy="1202160"/>
          </a:xfrm>
          <a:prstGeom prst="rect">
            <a:avLst/>
          </a:prstGeom>
        </p:spPr>
      </p:pic>
    </p:spTree>
    <p:extLst>
      <p:ext uri="{BB962C8B-B14F-4D97-AF65-F5344CB8AC3E}">
        <p14:creationId xmlns:p14="http://schemas.microsoft.com/office/powerpoint/2010/main" val="381809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8663" y="1443841"/>
            <a:ext cx="8059889"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HOSPITAL COURSE AND TREATMENT: </a:t>
            </a:r>
          </a:p>
          <a:p>
            <a:r>
              <a:rPr lang="en-US" sz="1400" dirty="0"/>
              <a:t>44-year-old male </a:t>
            </a:r>
            <a:r>
              <a:rPr lang="en-US" sz="1400" dirty="0" err="1"/>
              <a:t>adm</a:t>
            </a:r>
            <a:r>
              <a:rPr lang="en-US" sz="1400" dirty="0"/>
              <a:t> for syncope.</a:t>
            </a:r>
          </a:p>
          <a:p>
            <a:r>
              <a:rPr lang="en-US" sz="1400" dirty="0"/>
              <a:t>Nil PMH </a:t>
            </a:r>
          </a:p>
          <a:p>
            <a:r>
              <a:rPr lang="en-US" sz="1400" dirty="0"/>
              <a:t>Non-smoker, non-drinker </a:t>
            </a:r>
          </a:p>
          <a:p>
            <a:pPr marL="342900" indent="-342900">
              <a:buAutoNum type="arabicPeriod"/>
            </a:pPr>
            <a:r>
              <a:rPr lang="en-US" sz="1400" b="1" dirty="0"/>
              <a:t>Syncope</a:t>
            </a:r>
            <a:r>
              <a:rPr lang="en-US" sz="1400" dirty="0"/>
              <a:t>. 2</a:t>
            </a:r>
            <a:r>
              <a:rPr lang="en-US" b="1" baseline="30000" dirty="0"/>
              <a:t>◌</a:t>
            </a:r>
            <a:r>
              <a:rPr lang="en-US" sz="1400" dirty="0"/>
              <a:t> to </a:t>
            </a:r>
            <a:r>
              <a:rPr lang="en-US" sz="1400" b="1" dirty="0"/>
              <a:t>cerebral ischemia/atrial fibrillation </a:t>
            </a:r>
            <a:endParaRPr lang="en-US" sz="1400" dirty="0"/>
          </a:p>
          <a:p>
            <a:endParaRPr lang="en-US" sz="1400" dirty="0"/>
          </a:p>
          <a:p>
            <a:r>
              <a:rPr lang="en-US" sz="1400" dirty="0"/>
              <a:t>--issues and progress--</a:t>
            </a:r>
          </a:p>
          <a:p>
            <a:r>
              <a:rPr lang="en-US" sz="1400" dirty="0"/>
              <a:t>HTN</a:t>
            </a:r>
          </a:p>
          <a:p>
            <a:r>
              <a:rPr lang="en-US" sz="1400" dirty="0" err="1"/>
              <a:t>Prev</a:t>
            </a:r>
            <a:r>
              <a:rPr lang="en-US" sz="1400" dirty="0"/>
              <a:t> on </a:t>
            </a:r>
            <a:r>
              <a:rPr lang="en-US" sz="1400" dirty="0">
                <a:solidFill>
                  <a:srgbClr val="C00000"/>
                </a:solidFill>
              </a:rPr>
              <a:t>Diltiazem SR </a:t>
            </a:r>
            <a:r>
              <a:rPr lang="en-US" sz="1400" dirty="0"/>
              <a:t>90 mg TDS</a:t>
            </a:r>
            <a:r>
              <a:rPr lang="en-US" sz="1400" dirty="0">
                <a:sym typeface="Wingdings"/>
              </a:rPr>
              <a:t> -&gt; </a:t>
            </a:r>
            <a:r>
              <a:rPr lang="en-US" sz="1400" dirty="0" err="1">
                <a:solidFill>
                  <a:srgbClr val="C00000"/>
                </a:solidFill>
                <a:sym typeface="Wingdings"/>
              </a:rPr>
              <a:t>Biso</a:t>
            </a:r>
            <a:r>
              <a:rPr lang="en-US" sz="1400" dirty="0">
                <a:sym typeface="Wingdings"/>
              </a:rPr>
              <a:t> 5mg OM </a:t>
            </a:r>
          </a:p>
          <a:p>
            <a:r>
              <a:rPr lang="en-US" sz="1400" dirty="0"/>
              <a:t>AF</a:t>
            </a:r>
            <a:endParaRPr lang="en-US" sz="1400" dirty="0">
              <a:solidFill>
                <a:schemeClr val="tx1"/>
              </a:solidFill>
            </a:endParaRPr>
          </a:p>
          <a:p>
            <a:r>
              <a:rPr lang="en-US" sz="1400" dirty="0">
                <a:solidFill>
                  <a:schemeClr val="tx1"/>
                </a:solidFill>
              </a:rPr>
              <a:t>Started on </a:t>
            </a:r>
            <a:r>
              <a:rPr lang="en-US" sz="1400" dirty="0">
                <a:solidFill>
                  <a:srgbClr val="C00000"/>
                </a:solidFill>
              </a:rPr>
              <a:t>warfarin</a:t>
            </a:r>
            <a:r>
              <a:rPr lang="en-US" sz="1400" dirty="0">
                <a:solidFill>
                  <a:schemeClr val="tx1"/>
                </a:solidFill>
              </a:rPr>
              <a:t> (target INR 2-3), 5mg, 5mg, 3mg. but family counselling – dg prefers NOACs. </a:t>
            </a:r>
          </a:p>
          <a:p>
            <a:r>
              <a:rPr lang="en-US" sz="1400" u="sng" dirty="0">
                <a:solidFill>
                  <a:schemeClr val="tx1"/>
                </a:solidFill>
              </a:rPr>
              <a:t>Started on </a:t>
            </a:r>
            <a:r>
              <a:rPr lang="en-US" sz="1400" u="sng" dirty="0">
                <a:solidFill>
                  <a:srgbClr val="C00000"/>
                </a:solidFill>
              </a:rPr>
              <a:t>rivaroxaban</a:t>
            </a:r>
            <a:r>
              <a:rPr lang="en-US" sz="1400" u="sng" dirty="0">
                <a:solidFill>
                  <a:schemeClr val="tx1"/>
                </a:solidFill>
              </a:rPr>
              <a:t> at 20mg ON but soon developed </a:t>
            </a:r>
            <a:r>
              <a:rPr lang="en-US" sz="1400" u="sng" dirty="0">
                <a:solidFill>
                  <a:srgbClr val="0070C0"/>
                </a:solidFill>
              </a:rPr>
              <a:t>anxiety and insomnia</a:t>
            </a:r>
            <a:r>
              <a:rPr lang="en-US" sz="1400" u="sng" dirty="0">
                <a:solidFill>
                  <a:schemeClr val="tx1"/>
                </a:solidFill>
              </a:rPr>
              <a:t>. </a:t>
            </a:r>
          </a:p>
          <a:p>
            <a:r>
              <a:rPr lang="en-US" sz="1400" dirty="0">
                <a:solidFill>
                  <a:srgbClr val="C00000"/>
                </a:solidFill>
              </a:rPr>
              <a:t>Rivaroxaban</a:t>
            </a:r>
            <a:r>
              <a:rPr lang="en-US" sz="1400" dirty="0">
                <a:solidFill>
                  <a:schemeClr val="tx1"/>
                </a:solidFill>
              </a:rPr>
              <a:t> switched to </a:t>
            </a:r>
            <a:r>
              <a:rPr lang="en-US" sz="1400" dirty="0">
                <a:solidFill>
                  <a:srgbClr val="C00000"/>
                </a:solidFill>
              </a:rPr>
              <a:t>apixaban</a:t>
            </a:r>
            <a:r>
              <a:rPr lang="en-US" sz="1400" dirty="0">
                <a:solidFill>
                  <a:schemeClr val="tx1"/>
                </a:solidFill>
              </a:rPr>
              <a:t> with nil complains. D/C with </a:t>
            </a:r>
            <a:r>
              <a:rPr lang="en-US" sz="1400" dirty="0" err="1">
                <a:solidFill>
                  <a:srgbClr val="C00000"/>
                </a:solidFill>
              </a:rPr>
              <a:t>apixaban</a:t>
            </a:r>
            <a:r>
              <a:rPr lang="en-US" sz="1400" dirty="0">
                <a:solidFill>
                  <a:schemeClr val="tx1"/>
                </a:solidFill>
              </a:rPr>
              <a:t> 5mg BD. </a:t>
            </a:r>
          </a:p>
          <a:p>
            <a:r>
              <a:rPr lang="en-US" sz="1400" dirty="0">
                <a:solidFill>
                  <a:schemeClr val="tx1"/>
                </a:solidFill>
              </a:rPr>
              <a:t>4. </a:t>
            </a:r>
            <a:r>
              <a:rPr lang="en-US" sz="1400" dirty="0">
                <a:solidFill>
                  <a:schemeClr val="accent1"/>
                </a:solidFill>
              </a:rPr>
              <a:t>Gout</a:t>
            </a:r>
            <a:r>
              <a:rPr lang="en-US" sz="1400" dirty="0">
                <a:solidFill>
                  <a:schemeClr val="tx1"/>
                </a:solidFill>
              </a:rPr>
              <a:t>. </a:t>
            </a:r>
            <a:r>
              <a:rPr lang="en-US" sz="1400" dirty="0">
                <a:solidFill>
                  <a:srgbClr val="C00000"/>
                </a:solidFill>
              </a:rPr>
              <a:t>Allopurinol</a:t>
            </a:r>
            <a:r>
              <a:rPr lang="en-US" sz="1400" dirty="0">
                <a:solidFill>
                  <a:schemeClr val="tx1"/>
                </a:solidFill>
              </a:rPr>
              <a:t> 100mg OM. There were no acute issues regarding </a:t>
            </a:r>
            <a:r>
              <a:rPr lang="en-US" sz="1400" dirty="0">
                <a:solidFill>
                  <a:schemeClr val="accent1"/>
                </a:solidFill>
              </a:rPr>
              <a:t>gout</a:t>
            </a:r>
            <a:r>
              <a:rPr lang="en-US" sz="1400" dirty="0">
                <a:solidFill>
                  <a:schemeClr val="tx1"/>
                </a:solidFill>
              </a:rPr>
              <a:t>. Standby </a:t>
            </a:r>
            <a:r>
              <a:rPr lang="en-US" sz="1400" dirty="0">
                <a:solidFill>
                  <a:srgbClr val="C00000"/>
                </a:solidFill>
              </a:rPr>
              <a:t>colchicine</a:t>
            </a:r>
            <a:r>
              <a:rPr lang="en-US" sz="1400" dirty="0">
                <a:solidFill>
                  <a:schemeClr val="tx1"/>
                </a:solidFill>
              </a:rPr>
              <a:t> given. </a:t>
            </a:r>
          </a:p>
          <a:p>
            <a:r>
              <a:rPr lang="en-US" sz="1400" dirty="0">
                <a:solidFill>
                  <a:schemeClr val="tx1"/>
                </a:solidFill>
              </a:rPr>
              <a:t>5. Prophylaxis. The patient was on Protonix and TEDs.</a:t>
            </a:r>
          </a:p>
          <a:p>
            <a:r>
              <a:rPr lang="en-US" sz="1400" dirty="0"/>
              <a:t>…</a:t>
            </a:r>
          </a:p>
        </p:txBody>
      </p:sp>
      <p:sp>
        <p:nvSpPr>
          <p:cNvPr id="9" name="TextBox 8">
            <a:extLst>
              <a:ext uri="{FF2B5EF4-FFF2-40B4-BE49-F238E27FC236}">
                <a16:creationId xmlns:a16="http://schemas.microsoft.com/office/drawing/2014/main" id="{02438136-4265-4B9A-BE14-D136F2BD27E3}"/>
              </a:ext>
            </a:extLst>
          </p:cNvPr>
          <p:cNvSpPr txBox="1"/>
          <p:nvPr/>
        </p:nvSpPr>
        <p:spPr>
          <a:xfrm>
            <a:off x="363448" y="2294749"/>
            <a:ext cx="3301244" cy="2862322"/>
          </a:xfrm>
          <a:prstGeom prst="rect">
            <a:avLst/>
          </a:prstGeom>
          <a:noFill/>
        </p:spPr>
        <p:txBody>
          <a:bodyPr wrap="square">
            <a:spAutoFit/>
          </a:bodyPr>
          <a:lstStyle/>
          <a:p>
            <a:pPr marL="285750" indent="-285750">
              <a:buFont typeface="Arial" panose="020B0604020202020204" pitchFamily="34" charset="0"/>
              <a:buChar char="•"/>
            </a:pPr>
            <a:r>
              <a:rPr lang="en-SG" sz="1800" dirty="0">
                <a:cs typeface="Arial" panose="020B0604020202020204" pitchFamily="34" charset="0"/>
              </a:rPr>
              <a:t>Information dense</a:t>
            </a:r>
            <a:endParaRPr lang="en-SG" dirty="0">
              <a:cs typeface="Arial" panose="020B0604020202020204" pitchFamily="34" charset="0"/>
            </a:endParaRPr>
          </a:p>
          <a:p>
            <a:pPr marL="285750" indent="-285750">
              <a:buFont typeface="Arial" panose="020B0604020202020204" pitchFamily="34" charset="0"/>
              <a:buChar char="•"/>
            </a:pPr>
            <a:endParaRPr lang="en-SG" sz="1800" dirty="0">
              <a:cs typeface="Arial" panose="020B0604020202020204" pitchFamily="34" charset="0"/>
            </a:endParaRPr>
          </a:p>
          <a:p>
            <a:pPr marL="285750" indent="-285750">
              <a:buFont typeface="Arial" panose="020B0604020202020204" pitchFamily="34" charset="0"/>
              <a:buChar char="•"/>
            </a:pPr>
            <a:r>
              <a:rPr lang="en-SG" sz="1800" dirty="0">
                <a:cs typeface="Arial" panose="020B0604020202020204" pitchFamily="34" charset="0"/>
              </a:rPr>
              <a:t>Frequent use of short-hand, abbreviations and symbols </a:t>
            </a:r>
          </a:p>
          <a:p>
            <a:pPr marL="285750" indent="-285750">
              <a:buFont typeface="Arial" panose="020B0604020202020204" pitchFamily="34" charset="0"/>
              <a:buChar char="•"/>
            </a:pPr>
            <a:endParaRPr lang="en-SG" dirty="0">
              <a:cs typeface="Arial" panose="020B0604020202020204" pitchFamily="34" charset="0"/>
            </a:endParaRPr>
          </a:p>
          <a:p>
            <a:pPr marL="285750" indent="-285750">
              <a:buFont typeface="Arial" panose="020B0604020202020204" pitchFamily="34" charset="0"/>
              <a:buChar char="•"/>
            </a:pPr>
            <a:r>
              <a:rPr lang="en-SG" sz="1800" dirty="0">
                <a:cs typeface="Arial" panose="020B0604020202020204" pitchFamily="34" charset="0"/>
              </a:rPr>
              <a:t>But contain clear representation of causal relationships between drugs and adverse events</a:t>
            </a:r>
            <a:br>
              <a:rPr lang="en-SG" sz="1800" dirty="0">
                <a:cs typeface="Arial" panose="020B0604020202020204" pitchFamily="34" charset="0"/>
              </a:rPr>
            </a:br>
            <a:endParaRPr lang="en-SG" dirty="0"/>
          </a:p>
        </p:txBody>
      </p:sp>
      <p:sp>
        <p:nvSpPr>
          <p:cNvPr id="3" name="Callout: Line 2">
            <a:extLst>
              <a:ext uri="{FF2B5EF4-FFF2-40B4-BE49-F238E27FC236}">
                <a16:creationId xmlns:a16="http://schemas.microsoft.com/office/drawing/2014/main" id="{11633BF3-E2C0-4ACF-86E2-E728FAEBF89E}"/>
              </a:ext>
            </a:extLst>
          </p:cNvPr>
          <p:cNvSpPr/>
          <p:nvPr/>
        </p:nvSpPr>
        <p:spPr>
          <a:xfrm flipH="1">
            <a:off x="184107" y="5656698"/>
            <a:ext cx="3769328" cy="1066830"/>
          </a:xfrm>
          <a:prstGeom prst="borderCallout1">
            <a:avLst>
              <a:gd name="adj1" fmla="val -43"/>
              <a:gd name="adj2" fmla="val 52055"/>
              <a:gd name="adj3" fmla="val -157506"/>
              <a:gd name="adj4" fmla="val 2853"/>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Casual relationship between </a:t>
            </a:r>
          </a:p>
          <a:p>
            <a:pPr algn="ctr"/>
            <a:r>
              <a:rPr lang="en-US" dirty="0"/>
              <a:t>drug (</a:t>
            </a:r>
            <a:r>
              <a:rPr lang="en-US" dirty="0">
                <a:solidFill>
                  <a:srgbClr val="C00000"/>
                </a:solidFill>
              </a:rPr>
              <a:t>rivaroxaban</a:t>
            </a:r>
            <a:r>
              <a:rPr lang="en-US" dirty="0"/>
              <a:t>) and </a:t>
            </a:r>
          </a:p>
          <a:p>
            <a:pPr algn="ctr"/>
            <a:r>
              <a:rPr lang="en-US" dirty="0"/>
              <a:t>adverse events (</a:t>
            </a:r>
            <a:r>
              <a:rPr lang="en-US" dirty="0">
                <a:solidFill>
                  <a:srgbClr val="0070C0"/>
                </a:solidFill>
              </a:rPr>
              <a:t>anxiety and insomnia</a:t>
            </a:r>
            <a:r>
              <a:rPr lang="en-US" dirty="0"/>
              <a:t>)</a:t>
            </a:r>
            <a:endParaRPr lang="en-SG" dirty="0"/>
          </a:p>
        </p:txBody>
      </p:sp>
      <p:sp>
        <p:nvSpPr>
          <p:cNvPr id="10" name="Title 1">
            <a:extLst>
              <a:ext uri="{FF2B5EF4-FFF2-40B4-BE49-F238E27FC236}">
                <a16:creationId xmlns:a16="http://schemas.microsoft.com/office/drawing/2014/main" id="{B0A6D448-DB60-75E6-A014-9EDDAE45CA34}"/>
              </a:ext>
            </a:extLst>
          </p:cNvPr>
          <p:cNvSpPr>
            <a:spLocks noGrp="1"/>
          </p:cNvSpPr>
          <p:nvPr>
            <p:ph type="title"/>
          </p:nvPr>
        </p:nvSpPr>
        <p:spPr>
          <a:xfrm>
            <a:off x="292761" y="324782"/>
            <a:ext cx="10944497" cy="751749"/>
          </a:xfrm>
        </p:spPr>
        <p:txBody>
          <a:bodyPr>
            <a:normAutofit/>
          </a:bodyPr>
          <a:lstStyle/>
          <a:p>
            <a:pPr marL="0" indent="0">
              <a:buNone/>
            </a:pPr>
            <a:r>
              <a:rPr lang="en-US" sz="4000" b="1" dirty="0"/>
              <a:t>Hospital discharge summary excerpt</a:t>
            </a:r>
            <a:endParaRPr lang="en-SG" sz="4000" b="1" dirty="0"/>
          </a:p>
        </p:txBody>
      </p:sp>
      <p:sp>
        <p:nvSpPr>
          <p:cNvPr id="6" name="TextBox 5">
            <a:extLst>
              <a:ext uri="{FF2B5EF4-FFF2-40B4-BE49-F238E27FC236}">
                <a16:creationId xmlns:a16="http://schemas.microsoft.com/office/drawing/2014/main" id="{6D88927B-6396-797D-C1DE-947E1C3B5B8E}"/>
              </a:ext>
            </a:extLst>
          </p:cNvPr>
          <p:cNvSpPr txBox="1"/>
          <p:nvPr/>
        </p:nvSpPr>
        <p:spPr>
          <a:xfrm>
            <a:off x="363448" y="1803966"/>
            <a:ext cx="3301244" cy="400110"/>
          </a:xfrm>
          <a:prstGeom prst="rect">
            <a:avLst/>
          </a:prstGeom>
          <a:noFill/>
        </p:spPr>
        <p:txBody>
          <a:bodyPr wrap="square" rtlCol="0">
            <a:spAutoFit/>
          </a:bodyPr>
          <a:lstStyle/>
          <a:p>
            <a:r>
              <a:rPr lang="en-US" sz="2000" b="1" dirty="0"/>
              <a:t>Key features</a:t>
            </a:r>
            <a:endParaRPr lang="en-SG" sz="2000" b="1" dirty="0"/>
          </a:p>
        </p:txBody>
      </p:sp>
      <p:sp>
        <p:nvSpPr>
          <p:cNvPr id="7" name="Slide Number Placeholder 6">
            <a:extLst>
              <a:ext uri="{FF2B5EF4-FFF2-40B4-BE49-F238E27FC236}">
                <a16:creationId xmlns:a16="http://schemas.microsoft.com/office/drawing/2014/main" id="{C33FE0FA-EA50-0350-AF6E-0B6D88AF9214}"/>
              </a:ext>
            </a:extLst>
          </p:cNvPr>
          <p:cNvSpPr>
            <a:spLocks noGrp="1"/>
          </p:cNvSpPr>
          <p:nvPr>
            <p:ph type="sldNum" sz="quarter" idx="12"/>
          </p:nvPr>
        </p:nvSpPr>
        <p:spPr/>
        <p:txBody>
          <a:bodyPr/>
          <a:lstStyle/>
          <a:p>
            <a:fld id="{70A0CC18-AB36-4E59-BCD1-3F9CF5AD41B5}" type="slidenum">
              <a:rPr lang="en-SG" smtClean="0"/>
              <a:t>16</a:t>
            </a:fld>
            <a:endParaRPr lang="en-SG"/>
          </a:p>
        </p:txBody>
      </p:sp>
      <p:pic>
        <p:nvPicPr>
          <p:cNvPr id="8" name="Picture 7">
            <a:extLst>
              <a:ext uri="{FF2B5EF4-FFF2-40B4-BE49-F238E27FC236}">
                <a16:creationId xmlns:a16="http://schemas.microsoft.com/office/drawing/2014/main" id="{E350BA8C-809A-1A2B-FFEE-8560B4948BCA}"/>
              </a:ext>
            </a:extLst>
          </p:cNvPr>
          <p:cNvPicPr>
            <a:picLocks noChangeAspect="1"/>
          </p:cNvPicPr>
          <p:nvPr/>
        </p:nvPicPr>
        <p:blipFill>
          <a:blip r:embed="rId2"/>
          <a:stretch>
            <a:fillRect/>
          </a:stretch>
        </p:blipFill>
        <p:spPr>
          <a:xfrm>
            <a:off x="9582465" y="258124"/>
            <a:ext cx="2106676" cy="1202160"/>
          </a:xfrm>
          <a:prstGeom prst="rect">
            <a:avLst/>
          </a:prstGeom>
        </p:spPr>
      </p:pic>
    </p:spTree>
    <p:extLst>
      <p:ext uri="{BB962C8B-B14F-4D97-AF65-F5344CB8AC3E}">
        <p14:creationId xmlns:p14="http://schemas.microsoft.com/office/powerpoint/2010/main" val="268285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3CD9-178B-9DE4-605C-5C0A09DD35FB}"/>
              </a:ext>
            </a:extLst>
          </p:cNvPr>
          <p:cNvSpPr>
            <a:spLocks noGrp="1"/>
          </p:cNvSpPr>
          <p:nvPr>
            <p:ph type="title"/>
          </p:nvPr>
        </p:nvSpPr>
        <p:spPr/>
        <p:txBody>
          <a:bodyPr>
            <a:normAutofit/>
          </a:bodyPr>
          <a:lstStyle/>
          <a:p>
            <a:r>
              <a:rPr lang="en-US" sz="3200" b="1" dirty="0"/>
              <a:t>Efforts to capture causally related drug-adverse event pairs</a:t>
            </a:r>
            <a:endParaRPr lang="en-SG" sz="3200" b="1" dirty="0"/>
          </a:p>
        </p:txBody>
      </p:sp>
      <p:sp>
        <p:nvSpPr>
          <p:cNvPr id="3" name="Content Placeholder 2">
            <a:extLst>
              <a:ext uri="{FF2B5EF4-FFF2-40B4-BE49-F238E27FC236}">
                <a16:creationId xmlns:a16="http://schemas.microsoft.com/office/drawing/2014/main" id="{B725995E-CE90-F217-A1BF-8664C41C1B7F}"/>
              </a:ext>
            </a:extLst>
          </p:cNvPr>
          <p:cNvSpPr>
            <a:spLocks noGrp="1"/>
          </p:cNvSpPr>
          <p:nvPr>
            <p:ph idx="1"/>
          </p:nvPr>
        </p:nvSpPr>
        <p:spPr/>
        <p:txBody>
          <a:bodyPr/>
          <a:lstStyle/>
          <a:p>
            <a:r>
              <a:rPr lang="en-US" sz="2400" dirty="0"/>
              <a:t>In 2018/2019: </a:t>
            </a:r>
          </a:p>
          <a:p>
            <a:pPr marL="0" indent="0">
              <a:buNone/>
            </a:pPr>
            <a:r>
              <a:rPr lang="en-US" sz="2000" dirty="0"/>
              <a:t>Developed various rule-based algorithms on anonymized, local discharge summaries from 2011</a:t>
            </a:r>
            <a:endParaRPr lang="en-SG" sz="2000" dirty="0"/>
          </a:p>
        </p:txBody>
      </p:sp>
      <p:graphicFrame>
        <p:nvGraphicFramePr>
          <p:cNvPr id="5" name="Table 4">
            <a:extLst>
              <a:ext uri="{FF2B5EF4-FFF2-40B4-BE49-F238E27FC236}">
                <a16:creationId xmlns:a16="http://schemas.microsoft.com/office/drawing/2014/main" id="{BE9A32F9-54B4-2638-DC31-E58945EB813C}"/>
              </a:ext>
            </a:extLst>
          </p:cNvPr>
          <p:cNvGraphicFramePr>
            <a:graphicFrameLocks noGrp="1"/>
          </p:cNvGraphicFramePr>
          <p:nvPr/>
        </p:nvGraphicFramePr>
        <p:xfrm>
          <a:off x="910119" y="2863078"/>
          <a:ext cx="6446178" cy="3313885"/>
        </p:xfrm>
        <a:graphic>
          <a:graphicData uri="http://schemas.openxmlformats.org/drawingml/2006/table">
            <a:tbl>
              <a:tblPr firstRow="1" bandRow="1">
                <a:tableStyleId>{5940675A-B579-460E-94D1-54222C63F5DA}</a:tableStyleId>
              </a:tblPr>
              <a:tblGrid>
                <a:gridCol w="525248">
                  <a:extLst>
                    <a:ext uri="{9D8B030D-6E8A-4147-A177-3AD203B41FA5}">
                      <a16:colId xmlns:a16="http://schemas.microsoft.com/office/drawing/2014/main" val="2376251687"/>
                    </a:ext>
                  </a:extLst>
                </a:gridCol>
                <a:gridCol w="2115653">
                  <a:extLst>
                    <a:ext uri="{9D8B030D-6E8A-4147-A177-3AD203B41FA5}">
                      <a16:colId xmlns:a16="http://schemas.microsoft.com/office/drawing/2014/main" val="637743369"/>
                    </a:ext>
                  </a:extLst>
                </a:gridCol>
                <a:gridCol w="1886539">
                  <a:extLst>
                    <a:ext uri="{9D8B030D-6E8A-4147-A177-3AD203B41FA5}">
                      <a16:colId xmlns:a16="http://schemas.microsoft.com/office/drawing/2014/main" val="3055297661"/>
                    </a:ext>
                  </a:extLst>
                </a:gridCol>
                <a:gridCol w="1918738">
                  <a:extLst>
                    <a:ext uri="{9D8B030D-6E8A-4147-A177-3AD203B41FA5}">
                      <a16:colId xmlns:a16="http://schemas.microsoft.com/office/drawing/2014/main" val="1405432608"/>
                    </a:ext>
                  </a:extLst>
                </a:gridCol>
              </a:tblGrid>
              <a:tr h="767980">
                <a:tc>
                  <a:txBody>
                    <a:bodyPr/>
                    <a:lstStyle/>
                    <a:p>
                      <a:r>
                        <a:rPr lang="en-SG" sz="1600" b="1" dirty="0">
                          <a:latin typeface="Arial" panose="020B0604020202020204" pitchFamily="34" charset="0"/>
                          <a:cs typeface="Arial" panose="020B0604020202020204" pitchFamily="34" charset="0"/>
                        </a:rPr>
                        <a:t>No</a:t>
                      </a:r>
                    </a:p>
                  </a:txBody>
                  <a:tcPr marL="68580" marR="68580" marT="34290" marB="34290" anchor="ctr"/>
                </a:tc>
                <a:tc>
                  <a:txBody>
                    <a:bodyPr/>
                    <a:lstStyle/>
                    <a:p>
                      <a:pPr algn="ctr"/>
                      <a:r>
                        <a:rPr lang="en-SG" sz="1600" b="1" dirty="0">
                          <a:latin typeface="Arial" panose="020B0604020202020204" pitchFamily="34" charset="0"/>
                          <a:cs typeface="Arial" panose="020B0604020202020204" pitchFamily="34" charset="0"/>
                        </a:rPr>
                        <a:t>Relation</a:t>
                      </a:r>
                      <a:r>
                        <a:rPr lang="en-SG" sz="1600" b="1" baseline="0" dirty="0">
                          <a:latin typeface="Arial" panose="020B0604020202020204" pitchFamily="34" charset="0"/>
                          <a:cs typeface="Arial" panose="020B0604020202020204" pitchFamily="34" charset="0"/>
                        </a:rPr>
                        <a:t> Rule Group</a:t>
                      </a:r>
                      <a:endParaRPr lang="en-SG" sz="16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SG" sz="1600" b="1" dirty="0">
                          <a:latin typeface="Arial" panose="020B0604020202020204" pitchFamily="34" charset="0"/>
                          <a:cs typeface="Arial" panose="020B0604020202020204" pitchFamily="34" charset="0"/>
                        </a:rPr>
                        <a:t>Connecting words</a:t>
                      </a:r>
                    </a:p>
                  </a:txBody>
                  <a:tcPr marL="68580" marR="68580" marT="34290" marB="34290" anchor="ctr"/>
                </a:tc>
                <a:tc>
                  <a:txBody>
                    <a:bodyPr/>
                    <a:lstStyle/>
                    <a:p>
                      <a:pPr algn="ctr"/>
                      <a:r>
                        <a:rPr lang="en-SG" sz="1600" b="1" dirty="0">
                          <a:latin typeface="Arial" panose="020B0604020202020204" pitchFamily="34" charset="0"/>
                          <a:cs typeface="Arial" panose="020B0604020202020204" pitchFamily="34" charset="0"/>
                        </a:rPr>
                        <a:t>Example</a:t>
                      </a:r>
                    </a:p>
                  </a:txBody>
                  <a:tcPr marL="68580" marR="68580" marT="34290" marB="34290" anchor="ctr"/>
                </a:tc>
                <a:extLst>
                  <a:ext uri="{0D108BD9-81ED-4DB2-BD59-A6C34878D82A}">
                    <a16:rowId xmlns:a16="http://schemas.microsoft.com/office/drawing/2014/main" val="501650560"/>
                  </a:ext>
                </a:extLst>
              </a:tr>
              <a:tr h="1104628">
                <a:tc>
                  <a:txBody>
                    <a:bodyPr/>
                    <a:lstStyle/>
                    <a:p>
                      <a:pPr algn="ctr"/>
                      <a:r>
                        <a:rPr lang="en-SG" sz="1600" b="0" dirty="0">
                          <a:latin typeface="Arial" panose="020B0604020202020204" pitchFamily="34" charset="0"/>
                          <a:cs typeface="Arial" panose="020B0604020202020204" pitchFamily="34" charset="0"/>
                        </a:rPr>
                        <a:t>1</a:t>
                      </a:r>
                    </a:p>
                  </a:txBody>
                  <a:tcPr marL="68580" marR="68580" marT="34290" marB="34290" anchor="ctr"/>
                </a:tc>
                <a:tc>
                  <a:txBody>
                    <a:bodyPr/>
                    <a:lstStyle/>
                    <a:p>
                      <a:pPr algn="ctr"/>
                      <a:r>
                        <a:rPr lang="en-SG" sz="1600" b="0" dirty="0">
                          <a:latin typeface="Arial" panose="020B0604020202020204" pitchFamily="34" charset="0"/>
                          <a:cs typeface="Arial" panose="020B0604020202020204" pitchFamily="34" charset="0"/>
                        </a:rPr>
                        <a:t>Drug </a:t>
                      </a:r>
                      <a:r>
                        <a:rPr lang="en-SG" sz="1600" b="0" i="1" dirty="0">
                          <a:latin typeface="Arial" panose="020B0604020202020204" pitchFamily="34" charset="0"/>
                          <a:cs typeface="Arial" panose="020B0604020202020204" pitchFamily="34" charset="0"/>
                        </a:rPr>
                        <a:t>Cause</a:t>
                      </a:r>
                      <a:r>
                        <a:rPr lang="en-SG" sz="1600" b="0" dirty="0">
                          <a:latin typeface="Arial" panose="020B0604020202020204" pitchFamily="34" charset="0"/>
                          <a:cs typeface="Arial" panose="020B0604020202020204" pitchFamily="34" charset="0"/>
                        </a:rPr>
                        <a:t> AE</a:t>
                      </a:r>
                    </a:p>
                  </a:txBody>
                  <a:tcPr marL="68580" marR="68580" marT="34290" marB="34290" anchor="ctr"/>
                </a:tc>
                <a:tc>
                  <a:txBody>
                    <a:bodyPr/>
                    <a:lstStyle/>
                    <a:p>
                      <a:pPr algn="ctr"/>
                      <a:r>
                        <a:rPr lang="en-SG" sz="1600" b="0" i="1" dirty="0">
                          <a:latin typeface="Arial" panose="020B0604020202020204" pitchFamily="34" charset="0"/>
                          <a:cs typeface="Arial" panose="020B0604020202020204" pitchFamily="34" charset="0"/>
                        </a:rPr>
                        <a:t>Cause</a:t>
                      </a:r>
                      <a:r>
                        <a:rPr lang="en-SG" sz="1600" b="0" dirty="0">
                          <a:latin typeface="Arial" panose="020B0604020202020204" pitchFamily="34" charset="0"/>
                          <a:cs typeface="Arial" panose="020B0604020202020204" pitchFamily="34" charset="0"/>
                        </a:rPr>
                        <a:t>:</a:t>
                      </a:r>
                      <a:r>
                        <a:rPr lang="en-SG" sz="1600" b="0" baseline="0" dirty="0">
                          <a:latin typeface="Arial" panose="020B0604020202020204" pitchFamily="34" charset="0"/>
                          <a:cs typeface="Arial" panose="020B0604020202020204" pitchFamily="34" charset="0"/>
                        </a:rPr>
                        <a:t> {caused, induced, resulted in, …} </a:t>
                      </a:r>
                      <a:endParaRPr lang="en-SG" sz="160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SG" sz="1600" b="0" dirty="0">
                          <a:solidFill>
                            <a:srgbClr val="C00000"/>
                          </a:solidFill>
                          <a:latin typeface="Arial" panose="020B0604020202020204" pitchFamily="34" charset="0"/>
                          <a:cs typeface="Arial" panose="020B0604020202020204" pitchFamily="34" charset="0"/>
                        </a:rPr>
                        <a:t>Isoniazid</a:t>
                      </a:r>
                      <a:r>
                        <a:rPr lang="en-SG" sz="1600" b="0" dirty="0">
                          <a:latin typeface="Arial" panose="020B0604020202020204" pitchFamily="34" charset="0"/>
                          <a:cs typeface="Arial" panose="020B0604020202020204" pitchFamily="34" charset="0"/>
                        </a:rPr>
                        <a:t> induced </a:t>
                      </a:r>
                      <a:r>
                        <a:rPr lang="en-SG" sz="1800" b="0" dirty="0">
                          <a:solidFill>
                            <a:schemeClr val="accent1"/>
                          </a:solidFill>
                        </a:rPr>
                        <a:t>DILI</a:t>
                      </a:r>
                    </a:p>
                  </a:txBody>
                  <a:tcPr marL="68580" marR="68580" marT="34290" marB="34290" anchor="ctr"/>
                </a:tc>
                <a:extLst>
                  <a:ext uri="{0D108BD9-81ED-4DB2-BD59-A6C34878D82A}">
                    <a16:rowId xmlns:a16="http://schemas.microsoft.com/office/drawing/2014/main" val="2109698970"/>
                  </a:ext>
                </a:extLst>
              </a:tr>
              <a:tr h="1441277">
                <a:tc>
                  <a:txBody>
                    <a:bodyPr/>
                    <a:lstStyle/>
                    <a:p>
                      <a:pPr algn="ctr"/>
                      <a:r>
                        <a:rPr lang="en-SG" sz="1600" b="0" dirty="0">
                          <a:latin typeface="Arial" panose="020B0604020202020204" pitchFamily="34" charset="0"/>
                          <a:cs typeface="Arial" panose="020B0604020202020204" pitchFamily="34" charset="0"/>
                        </a:rPr>
                        <a:t>2</a:t>
                      </a:r>
                    </a:p>
                  </a:txBody>
                  <a:tcPr marL="68580" marR="68580" marT="34290" marB="34290" anchor="ctr"/>
                </a:tc>
                <a:tc>
                  <a:txBody>
                    <a:bodyPr/>
                    <a:lstStyle/>
                    <a:p>
                      <a:pPr algn="ctr"/>
                      <a:r>
                        <a:rPr lang="en-SG" sz="1600" b="0" dirty="0">
                          <a:latin typeface="Arial" panose="020B0604020202020204" pitchFamily="34" charset="0"/>
                          <a:cs typeface="Arial" panose="020B0604020202020204" pitchFamily="34" charset="0"/>
                        </a:rPr>
                        <a:t>AE</a:t>
                      </a:r>
                      <a:r>
                        <a:rPr lang="en-SG" sz="1600" b="0" baseline="0" dirty="0">
                          <a:latin typeface="Arial" panose="020B0604020202020204" pitchFamily="34" charset="0"/>
                          <a:cs typeface="Arial" panose="020B0604020202020204" pitchFamily="34" charset="0"/>
                        </a:rPr>
                        <a:t> </a:t>
                      </a:r>
                      <a:r>
                        <a:rPr lang="en-SG" sz="1600" b="0" i="1" baseline="0" dirty="0" err="1">
                          <a:latin typeface="Arial" panose="020B0604020202020204" pitchFamily="34" charset="0"/>
                          <a:cs typeface="Arial" panose="020B0604020202020204" pitchFamily="34" charset="0"/>
                        </a:rPr>
                        <a:t>AttributeTo</a:t>
                      </a:r>
                      <a:r>
                        <a:rPr lang="en-SG" sz="1600" b="0" baseline="0" dirty="0">
                          <a:latin typeface="Arial" panose="020B0604020202020204" pitchFamily="34" charset="0"/>
                          <a:cs typeface="Arial" panose="020B0604020202020204" pitchFamily="34" charset="0"/>
                        </a:rPr>
                        <a:t> drug</a:t>
                      </a:r>
                      <a:endParaRPr lang="en-SG" sz="160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SG" sz="1600" b="0" i="1" baseline="0" dirty="0" err="1">
                          <a:latin typeface="Arial" panose="020B0604020202020204" pitchFamily="34" charset="0"/>
                          <a:cs typeface="Arial" panose="020B0604020202020204" pitchFamily="34" charset="0"/>
                        </a:rPr>
                        <a:t>AttributeTo</a:t>
                      </a:r>
                      <a:r>
                        <a:rPr lang="en-SG" sz="1600" b="0" baseline="0" dirty="0">
                          <a:latin typeface="Arial" panose="020B0604020202020204" pitchFamily="34" charset="0"/>
                          <a:cs typeface="Arial" panose="020B0604020202020204" pitchFamily="34" charset="0"/>
                        </a:rPr>
                        <a:t>: {attributed to, due to, secondary to…} </a:t>
                      </a:r>
                      <a:endParaRPr lang="en-SG" sz="160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SG" sz="1600" b="0" dirty="0" err="1">
                          <a:solidFill>
                            <a:schemeClr val="accent1"/>
                          </a:solidFill>
                          <a:latin typeface="Arial" panose="020B0604020202020204" pitchFamily="34" charset="0"/>
                          <a:cs typeface="Arial" panose="020B0604020202020204" pitchFamily="34" charset="0"/>
                        </a:rPr>
                        <a:t>Hypoglycemia</a:t>
                      </a:r>
                      <a:r>
                        <a:rPr lang="en-SG" sz="1600" b="0" baseline="0" dirty="0">
                          <a:latin typeface="Arial" panose="020B0604020202020204" pitchFamily="34" charset="0"/>
                          <a:cs typeface="Arial" panose="020B0604020202020204" pitchFamily="34" charset="0"/>
                        </a:rPr>
                        <a:t> due to </a:t>
                      </a:r>
                      <a:r>
                        <a:rPr lang="en-SG" sz="1600" b="0" baseline="0" dirty="0">
                          <a:solidFill>
                            <a:srgbClr val="C00000"/>
                          </a:solidFill>
                          <a:latin typeface="Arial" panose="020B0604020202020204" pitchFamily="34" charset="0"/>
                          <a:cs typeface="Arial" panose="020B0604020202020204" pitchFamily="34" charset="0"/>
                        </a:rPr>
                        <a:t>glimepiride</a:t>
                      </a:r>
                      <a:r>
                        <a:rPr lang="en-SG" sz="1600" b="0" baseline="0" dirty="0">
                          <a:solidFill>
                            <a:srgbClr val="FF0000"/>
                          </a:solidFill>
                          <a:latin typeface="Arial" panose="020B0604020202020204" pitchFamily="34" charset="0"/>
                          <a:cs typeface="Arial" panose="020B0604020202020204" pitchFamily="34" charset="0"/>
                        </a:rPr>
                        <a:t> </a:t>
                      </a:r>
                      <a:endParaRPr lang="en-SG" sz="1600" b="0" dirty="0">
                        <a:solidFill>
                          <a:srgbClr val="FF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712989502"/>
                  </a:ext>
                </a:extLst>
              </a:tr>
            </a:tbl>
          </a:graphicData>
        </a:graphic>
      </p:graphicFrame>
      <p:sp>
        <p:nvSpPr>
          <p:cNvPr id="6" name="TextBox 5">
            <a:extLst>
              <a:ext uri="{FF2B5EF4-FFF2-40B4-BE49-F238E27FC236}">
                <a16:creationId xmlns:a16="http://schemas.microsoft.com/office/drawing/2014/main" id="{551B287B-5CA0-7E0C-676A-CF505F9FE8A1}"/>
              </a:ext>
            </a:extLst>
          </p:cNvPr>
          <p:cNvSpPr txBox="1"/>
          <p:nvPr/>
        </p:nvSpPr>
        <p:spPr>
          <a:xfrm>
            <a:off x="224118" y="6478587"/>
            <a:ext cx="10013576" cy="276999"/>
          </a:xfrm>
          <a:prstGeom prst="rect">
            <a:avLst/>
          </a:prstGeom>
          <a:noFill/>
        </p:spPr>
        <p:txBody>
          <a:bodyPr wrap="square" rtlCol="0">
            <a:spAutoFit/>
          </a:bodyPr>
          <a:lstStyle/>
          <a:p>
            <a:pPr algn="l"/>
            <a:r>
              <a:rPr lang="en-US" sz="1200" dirty="0"/>
              <a:t>Tang Y et al. </a:t>
            </a:r>
            <a:r>
              <a:rPr lang="en-US" sz="1200" b="0" i="0" u="none" strike="noStrike" baseline="0" dirty="0">
                <a:latin typeface="CharisSIL"/>
              </a:rPr>
              <a:t>Detecting adverse drug reactions in discharge summaries of electronic </a:t>
            </a:r>
            <a:r>
              <a:rPr lang="en-SG" sz="1200" b="0" i="0" u="none" strike="noStrike" baseline="0" dirty="0">
                <a:latin typeface="CharisSIL"/>
              </a:rPr>
              <a:t>medical records using </a:t>
            </a:r>
            <a:r>
              <a:rPr lang="en-SG" sz="1200" b="0" i="0" u="none" strike="noStrike" baseline="0" dirty="0" err="1">
                <a:latin typeface="CharisSIL"/>
              </a:rPr>
              <a:t>Readpeer</a:t>
            </a:r>
            <a:r>
              <a:rPr lang="en-US" sz="1200" dirty="0"/>
              <a:t> </a:t>
            </a:r>
            <a:r>
              <a:rPr lang="en-US" sz="1200" i="1" dirty="0"/>
              <a:t>Int. J. Med. Infor. </a:t>
            </a:r>
            <a:r>
              <a:rPr lang="en-US" sz="1200" dirty="0"/>
              <a:t>2019</a:t>
            </a:r>
            <a:endParaRPr lang="en-SG" sz="1200" dirty="0"/>
          </a:p>
        </p:txBody>
      </p:sp>
      <p:sp>
        <p:nvSpPr>
          <p:cNvPr id="7" name="Slide Number Placeholder 6">
            <a:extLst>
              <a:ext uri="{FF2B5EF4-FFF2-40B4-BE49-F238E27FC236}">
                <a16:creationId xmlns:a16="http://schemas.microsoft.com/office/drawing/2014/main" id="{72A1AE7A-225A-24AF-1A2B-A4F22EC61B7B}"/>
              </a:ext>
            </a:extLst>
          </p:cNvPr>
          <p:cNvSpPr>
            <a:spLocks noGrp="1"/>
          </p:cNvSpPr>
          <p:nvPr>
            <p:ph type="sldNum" sz="quarter" idx="12"/>
          </p:nvPr>
        </p:nvSpPr>
        <p:spPr/>
        <p:txBody>
          <a:bodyPr/>
          <a:lstStyle/>
          <a:p>
            <a:fld id="{70A0CC18-AB36-4E59-BCD1-3F9CF5AD41B5}" type="slidenum">
              <a:rPr lang="en-SG" smtClean="0"/>
              <a:t>17</a:t>
            </a:fld>
            <a:endParaRPr lang="en-SG"/>
          </a:p>
        </p:txBody>
      </p:sp>
      <p:pic>
        <p:nvPicPr>
          <p:cNvPr id="8" name="Picture 7">
            <a:extLst>
              <a:ext uri="{FF2B5EF4-FFF2-40B4-BE49-F238E27FC236}">
                <a16:creationId xmlns:a16="http://schemas.microsoft.com/office/drawing/2014/main" id="{9765E9B4-BA22-F8FE-A4F3-915A50BCFD03}"/>
              </a:ext>
            </a:extLst>
          </p:cNvPr>
          <p:cNvPicPr>
            <a:picLocks noChangeAspect="1"/>
          </p:cNvPicPr>
          <p:nvPr/>
        </p:nvPicPr>
        <p:blipFill>
          <a:blip r:embed="rId2"/>
          <a:stretch>
            <a:fillRect/>
          </a:stretch>
        </p:blipFill>
        <p:spPr>
          <a:xfrm>
            <a:off x="10315253" y="258124"/>
            <a:ext cx="1373887" cy="783999"/>
          </a:xfrm>
          <a:prstGeom prst="rect">
            <a:avLst/>
          </a:prstGeom>
        </p:spPr>
      </p:pic>
    </p:spTree>
    <p:extLst>
      <p:ext uri="{BB962C8B-B14F-4D97-AF65-F5344CB8AC3E}">
        <p14:creationId xmlns:p14="http://schemas.microsoft.com/office/powerpoint/2010/main" val="97886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8017-6C3E-5BCB-5B93-104461D66DB9}"/>
              </a:ext>
            </a:extLst>
          </p:cNvPr>
          <p:cNvSpPr>
            <a:spLocks noGrp="1"/>
          </p:cNvSpPr>
          <p:nvPr>
            <p:ph type="title"/>
          </p:nvPr>
        </p:nvSpPr>
        <p:spPr>
          <a:xfrm>
            <a:off x="254307" y="0"/>
            <a:ext cx="10515600" cy="1325563"/>
          </a:xfrm>
        </p:spPr>
        <p:txBody>
          <a:bodyPr/>
          <a:lstStyle/>
          <a:p>
            <a:r>
              <a:rPr lang="en-US" dirty="0"/>
              <a:t>Relation rules implemented in </a:t>
            </a:r>
            <a:r>
              <a:rPr lang="en-US" dirty="0" err="1"/>
              <a:t>ReadPeer</a:t>
            </a:r>
            <a:r>
              <a:rPr lang="en-US" dirty="0"/>
              <a:t> </a:t>
            </a:r>
            <a:endParaRPr lang="en-SG" dirty="0"/>
          </a:p>
        </p:txBody>
      </p:sp>
      <p:grpSp>
        <p:nvGrpSpPr>
          <p:cNvPr id="5" name="Group 4">
            <a:extLst>
              <a:ext uri="{FF2B5EF4-FFF2-40B4-BE49-F238E27FC236}">
                <a16:creationId xmlns:a16="http://schemas.microsoft.com/office/drawing/2014/main" id="{2D78D4CA-F05B-A313-259B-D9A5CD1049FC}"/>
              </a:ext>
            </a:extLst>
          </p:cNvPr>
          <p:cNvGrpSpPr/>
          <p:nvPr/>
        </p:nvGrpSpPr>
        <p:grpSpPr>
          <a:xfrm>
            <a:off x="254307" y="1112836"/>
            <a:ext cx="9042758" cy="1718975"/>
            <a:chOff x="7042388" y="10831697"/>
            <a:chExt cx="5669280" cy="1074177"/>
          </a:xfrm>
        </p:grpSpPr>
        <p:pic>
          <p:nvPicPr>
            <p:cNvPr id="6" name="Picture 5">
              <a:extLst>
                <a:ext uri="{FF2B5EF4-FFF2-40B4-BE49-F238E27FC236}">
                  <a16:creationId xmlns:a16="http://schemas.microsoft.com/office/drawing/2014/main" id="{44B35D71-E4D8-ABDA-2EA4-F109017EF172}"/>
                </a:ext>
              </a:extLst>
            </p:cNvPr>
            <p:cNvPicPr>
              <a:picLocks noChangeAspect="1"/>
            </p:cNvPicPr>
            <p:nvPr/>
          </p:nvPicPr>
          <p:blipFill rotWithShape="1">
            <a:blip r:embed="rId2"/>
            <a:srcRect t="5497" b="70141"/>
            <a:stretch/>
          </p:blipFill>
          <p:spPr>
            <a:xfrm>
              <a:off x="7042388" y="10831697"/>
              <a:ext cx="5669280" cy="1074177"/>
            </a:xfrm>
            <a:prstGeom prst="rect">
              <a:avLst/>
            </a:prstGeom>
          </p:spPr>
        </p:pic>
        <p:sp>
          <p:nvSpPr>
            <p:cNvPr id="7" name="Curved Down Arrow 7">
              <a:extLst>
                <a:ext uri="{FF2B5EF4-FFF2-40B4-BE49-F238E27FC236}">
                  <a16:creationId xmlns:a16="http://schemas.microsoft.com/office/drawing/2014/main" id="{735D20E0-CBF5-48AC-8E41-E49E5B7B3922}"/>
                </a:ext>
              </a:extLst>
            </p:cNvPr>
            <p:cNvSpPr>
              <a:spLocks noChangeAspect="1"/>
            </p:cNvSpPr>
            <p:nvPr/>
          </p:nvSpPr>
          <p:spPr>
            <a:xfrm flipV="1">
              <a:off x="9016000" y="11212638"/>
              <a:ext cx="731520" cy="167410"/>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solidFill>
                  <a:schemeClr val="tx1"/>
                </a:solidFill>
              </a:endParaRPr>
            </a:p>
          </p:txBody>
        </p:sp>
      </p:grpSp>
      <p:sp>
        <p:nvSpPr>
          <p:cNvPr id="8" name="Rectangle 7">
            <a:extLst>
              <a:ext uri="{FF2B5EF4-FFF2-40B4-BE49-F238E27FC236}">
                <a16:creationId xmlns:a16="http://schemas.microsoft.com/office/drawing/2014/main" id="{CB0C4E68-CF1E-1087-D1A1-00FC1AB36A34}"/>
              </a:ext>
            </a:extLst>
          </p:cNvPr>
          <p:cNvSpPr/>
          <p:nvPr/>
        </p:nvSpPr>
        <p:spPr>
          <a:xfrm>
            <a:off x="4618488" y="1920143"/>
            <a:ext cx="906388" cy="2725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350" dirty="0">
                <a:solidFill>
                  <a:schemeClr val="bg1"/>
                </a:solidFill>
              </a:rPr>
              <a:t>Missed</a:t>
            </a:r>
          </a:p>
        </p:txBody>
      </p:sp>
      <p:grpSp>
        <p:nvGrpSpPr>
          <p:cNvPr id="9" name="Group 8">
            <a:extLst>
              <a:ext uri="{FF2B5EF4-FFF2-40B4-BE49-F238E27FC236}">
                <a16:creationId xmlns:a16="http://schemas.microsoft.com/office/drawing/2014/main" id="{1AED1FD7-935F-F6B5-DA38-2A20B1CE797C}"/>
              </a:ext>
            </a:extLst>
          </p:cNvPr>
          <p:cNvGrpSpPr/>
          <p:nvPr/>
        </p:nvGrpSpPr>
        <p:grpSpPr>
          <a:xfrm>
            <a:off x="254307" y="2913370"/>
            <a:ext cx="9043555" cy="2443023"/>
            <a:chOff x="660400" y="3585182"/>
            <a:chExt cx="10871200" cy="2698630"/>
          </a:xfrm>
        </p:grpSpPr>
        <p:grpSp>
          <p:nvGrpSpPr>
            <p:cNvPr id="10" name="Group 9">
              <a:extLst>
                <a:ext uri="{FF2B5EF4-FFF2-40B4-BE49-F238E27FC236}">
                  <a16:creationId xmlns:a16="http://schemas.microsoft.com/office/drawing/2014/main" id="{8BEEE435-6C38-37DB-7555-A8748BD79B5D}"/>
                </a:ext>
              </a:extLst>
            </p:cNvPr>
            <p:cNvGrpSpPr/>
            <p:nvPr/>
          </p:nvGrpSpPr>
          <p:grpSpPr>
            <a:xfrm>
              <a:off x="660400" y="3585182"/>
              <a:ext cx="10871200" cy="2698630"/>
              <a:chOff x="7119307" y="11762325"/>
              <a:chExt cx="5669280" cy="1593537"/>
            </a:xfrm>
          </p:grpSpPr>
          <p:grpSp>
            <p:nvGrpSpPr>
              <p:cNvPr id="12" name="Group 11">
                <a:extLst>
                  <a:ext uri="{FF2B5EF4-FFF2-40B4-BE49-F238E27FC236}">
                    <a16:creationId xmlns:a16="http://schemas.microsoft.com/office/drawing/2014/main" id="{27E1DB9A-68F9-3D47-A8D1-66C03A7E346E}"/>
                  </a:ext>
                </a:extLst>
              </p:cNvPr>
              <p:cNvGrpSpPr>
                <a:grpSpLocks noChangeAspect="1"/>
              </p:cNvGrpSpPr>
              <p:nvPr/>
            </p:nvGrpSpPr>
            <p:grpSpPr>
              <a:xfrm>
                <a:off x="7119307" y="11762325"/>
                <a:ext cx="5669280" cy="1593537"/>
                <a:chOff x="15575706" y="11448350"/>
                <a:chExt cx="11398549" cy="3203936"/>
              </a:xfrm>
            </p:grpSpPr>
            <p:pic>
              <p:nvPicPr>
                <p:cNvPr id="14" name="Picture 13">
                  <a:extLst>
                    <a:ext uri="{FF2B5EF4-FFF2-40B4-BE49-F238E27FC236}">
                      <a16:creationId xmlns:a16="http://schemas.microsoft.com/office/drawing/2014/main" id="{879FF1A1-E0FC-D403-1A54-EA37C2295DF1}"/>
                    </a:ext>
                  </a:extLst>
                </p:cNvPr>
                <p:cNvPicPr>
                  <a:picLocks noChangeAspect="1"/>
                </p:cNvPicPr>
                <p:nvPr/>
              </p:nvPicPr>
              <p:blipFill rotWithShape="1">
                <a:blip r:embed="rId2"/>
                <a:srcRect t="60124" b="3736"/>
                <a:stretch/>
              </p:blipFill>
              <p:spPr>
                <a:xfrm>
                  <a:off x="15575706" y="11448350"/>
                  <a:ext cx="11398549" cy="3203936"/>
                </a:xfrm>
                <a:prstGeom prst="rect">
                  <a:avLst/>
                </a:prstGeom>
              </p:spPr>
            </p:pic>
            <p:sp>
              <p:nvSpPr>
                <p:cNvPr id="15" name="TextBox 14">
                  <a:extLst>
                    <a:ext uri="{FF2B5EF4-FFF2-40B4-BE49-F238E27FC236}">
                      <a16:creationId xmlns:a16="http://schemas.microsoft.com/office/drawing/2014/main" id="{A0FB9E01-3F93-BE8A-8FFD-78BFB7468B7F}"/>
                    </a:ext>
                  </a:extLst>
                </p:cNvPr>
                <p:cNvSpPr txBox="1"/>
                <p:nvPr/>
              </p:nvSpPr>
              <p:spPr>
                <a:xfrm>
                  <a:off x="19007328" y="13419241"/>
                  <a:ext cx="612648" cy="393547"/>
                </a:xfrm>
                <a:prstGeom prst="rect">
                  <a:avLst/>
                </a:prstGeom>
                <a:solidFill>
                  <a:schemeClr val="bg1"/>
                </a:solidFill>
              </p:spPr>
              <p:txBody>
                <a:bodyPr wrap="square" rtlCol="0">
                  <a:spAutoFit/>
                </a:bodyPr>
                <a:lstStyle/>
                <a:p>
                  <a:endParaRPr lang="en-US" sz="1350"/>
                </a:p>
              </p:txBody>
            </p:sp>
          </p:grpSp>
          <p:sp>
            <p:nvSpPr>
              <p:cNvPr id="13" name="Curved Down Arrow 11">
                <a:extLst>
                  <a:ext uri="{FF2B5EF4-FFF2-40B4-BE49-F238E27FC236}">
                    <a16:creationId xmlns:a16="http://schemas.microsoft.com/office/drawing/2014/main" id="{A52BB67A-3983-F61D-8544-DC2DC132AD30}"/>
                  </a:ext>
                </a:extLst>
              </p:cNvPr>
              <p:cNvSpPr>
                <a:spLocks noChangeAspect="1"/>
              </p:cNvSpPr>
              <p:nvPr/>
            </p:nvSpPr>
            <p:spPr>
              <a:xfrm>
                <a:off x="7474287" y="12347768"/>
                <a:ext cx="1097280" cy="240042"/>
              </a:xfrm>
              <a:prstGeom prst="curved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350">
                  <a:solidFill>
                    <a:schemeClr val="tx1"/>
                  </a:solidFill>
                </a:endParaRPr>
              </a:p>
            </p:txBody>
          </p:sp>
        </p:grpSp>
        <p:sp>
          <p:nvSpPr>
            <p:cNvPr id="11" name="Rectangle 10">
              <a:extLst>
                <a:ext uri="{FF2B5EF4-FFF2-40B4-BE49-F238E27FC236}">
                  <a16:creationId xmlns:a16="http://schemas.microsoft.com/office/drawing/2014/main" id="{E5ED356D-158C-6FF3-9875-BF9885120033}"/>
                </a:ext>
              </a:extLst>
            </p:cNvPr>
            <p:cNvSpPr/>
            <p:nvPr/>
          </p:nvSpPr>
          <p:spPr>
            <a:xfrm>
              <a:off x="3747460" y="4993530"/>
              <a:ext cx="1143328" cy="36338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350" dirty="0">
                  <a:solidFill>
                    <a:schemeClr val="tx1"/>
                  </a:solidFill>
                </a:rPr>
                <a:t>Detected</a:t>
              </a:r>
            </a:p>
          </p:txBody>
        </p:sp>
      </p:grpSp>
      <p:sp>
        <p:nvSpPr>
          <p:cNvPr id="16" name="TextBox 15">
            <a:extLst>
              <a:ext uri="{FF2B5EF4-FFF2-40B4-BE49-F238E27FC236}">
                <a16:creationId xmlns:a16="http://schemas.microsoft.com/office/drawing/2014/main" id="{E48AD4D9-1900-40D3-42A9-6FE1EDDD1D89}"/>
              </a:ext>
            </a:extLst>
          </p:cNvPr>
          <p:cNvSpPr txBox="1"/>
          <p:nvPr/>
        </p:nvSpPr>
        <p:spPr>
          <a:xfrm>
            <a:off x="9300407" y="3211551"/>
            <a:ext cx="1335640" cy="923330"/>
          </a:xfrm>
          <a:prstGeom prst="rect">
            <a:avLst/>
          </a:prstGeom>
          <a:noFill/>
        </p:spPr>
        <p:txBody>
          <a:bodyPr wrap="square" rtlCol="0">
            <a:spAutoFit/>
          </a:bodyPr>
          <a:lstStyle/>
          <a:p>
            <a:r>
              <a:rPr lang="en-US" dirty="0"/>
              <a:t>Labelling done using </a:t>
            </a:r>
            <a:r>
              <a:rPr lang="en-US" dirty="0" err="1"/>
              <a:t>ReadPeer</a:t>
            </a:r>
            <a:endParaRPr lang="en-SG" dirty="0"/>
          </a:p>
        </p:txBody>
      </p:sp>
      <p:sp>
        <p:nvSpPr>
          <p:cNvPr id="17" name="TextBox 16">
            <a:extLst>
              <a:ext uri="{FF2B5EF4-FFF2-40B4-BE49-F238E27FC236}">
                <a16:creationId xmlns:a16="http://schemas.microsoft.com/office/drawing/2014/main" id="{9FD00C41-1A29-B216-0769-6F74C4716D0B}"/>
              </a:ext>
            </a:extLst>
          </p:cNvPr>
          <p:cNvSpPr txBox="1"/>
          <p:nvPr/>
        </p:nvSpPr>
        <p:spPr>
          <a:xfrm>
            <a:off x="254307" y="5836203"/>
            <a:ext cx="11335438" cy="369332"/>
          </a:xfrm>
          <a:prstGeom prst="rect">
            <a:avLst/>
          </a:prstGeom>
          <a:noFill/>
        </p:spPr>
        <p:txBody>
          <a:bodyPr wrap="square" rtlCol="0">
            <a:spAutoFit/>
          </a:bodyPr>
          <a:lstStyle/>
          <a:p>
            <a:r>
              <a:rPr lang="en-US" i="1" dirty="0"/>
              <a:t>Nature of causal expressions often intra-sentential and sometimes implicit (esp. for well known adverse effects of drugs)</a:t>
            </a:r>
            <a:endParaRPr lang="en-SG" i="1" dirty="0"/>
          </a:p>
        </p:txBody>
      </p:sp>
      <p:sp>
        <p:nvSpPr>
          <p:cNvPr id="18" name="Slide Number Placeholder 17">
            <a:extLst>
              <a:ext uri="{FF2B5EF4-FFF2-40B4-BE49-F238E27FC236}">
                <a16:creationId xmlns:a16="http://schemas.microsoft.com/office/drawing/2014/main" id="{E6459DF1-8B29-D3DC-34C2-4389218C6F77}"/>
              </a:ext>
            </a:extLst>
          </p:cNvPr>
          <p:cNvSpPr>
            <a:spLocks noGrp="1"/>
          </p:cNvSpPr>
          <p:nvPr>
            <p:ph type="sldNum" sz="quarter" idx="12"/>
          </p:nvPr>
        </p:nvSpPr>
        <p:spPr/>
        <p:txBody>
          <a:bodyPr/>
          <a:lstStyle/>
          <a:p>
            <a:fld id="{70A0CC18-AB36-4E59-BCD1-3F9CF5AD41B5}" type="slidenum">
              <a:rPr lang="en-SG" smtClean="0"/>
              <a:t>18</a:t>
            </a:fld>
            <a:endParaRPr lang="en-SG"/>
          </a:p>
        </p:txBody>
      </p:sp>
      <p:pic>
        <p:nvPicPr>
          <p:cNvPr id="19" name="Picture 18">
            <a:extLst>
              <a:ext uri="{FF2B5EF4-FFF2-40B4-BE49-F238E27FC236}">
                <a16:creationId xmlns:a16="http://schemas.microsoft.com/office/drawing/2014/main" id="{AE8CCB04-1D88-A996-1227-C8E56871BEC0}"/>
              </a:ext>
            </a:extLst>
          </p:cNvPr>
          <p:cNvPicPr>
            <a:picLocks noChangeAspect="1"/>
          </p:cNvPicPr>
          <p:nvPr/>
        </p:nvPicPr>
        <p:blipFill>
          <a:blip r:embed="rId3"/>
          <a:stretch>
            <a:fillRect/>
          </a:stretch>
        </p:blipFill>
        <p:spPr>
          <a:xfrm>
            <a:off x="9818551" y="258124"/>
            <a:ext cx="1870590" cy="1067439"/>
          </a:xfrm>
          <a:prstGeom prst="rect">
            <a:avLst/>
          </a:prstGeom>
        </p:spPr>
      </p:pic>
    </p:spTree>
    <p:extLst>
      <p:ext uri="{BB962C8B-B14F-4D97-AF65-F5344CB8AC3E}">
        <p14:creationId xmlns:p14="http://schemas.microsoft.com/office/powerpoint/2010/main" val="202534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3CD9-178B-9DE4-605C-5C0A09DD35FB}"/>
              </a:ext>
            </a:extLst>
          </p:cNvPr>
          <p:cNvSpPr>
            <a:spLocks noGrp="1"/>
          </p:cNvSpPr>
          <p:nvPr>
            <p:ph type="title"/>
          </p:nvPr>
        </p:nvSpPr>
        <p:spPr/>
        <p:txBody>
          <a:bodyPr>
            <a:normAutofit/>
          </a:bodyPr>
          <a:lstStyle/>
          <a:p>
            <a:r>
              <a:rPr lang="en-US" sz="3200" b="1" dirty="0"/>
              <a:t>Efforts to capture causally related drug-adverse event pairs</a:t>
            </a:r>
            <a:endParaRPr lang="en-SG" sz="3200" b="1" dirty="0"/>
          </a:p>
        </p:txBody>
      </p:sp>
      <p:sp>
        <p:nvSpPr>
          <p:cNvPr id="3" name="Content Placeholder 2">
            <a:extLst>
              <a:ext uri="{FF2B5EF4-FFF2-40B4-BE49-F238E27FC236}">
                <a16:creationId xmlns:a16="http://schemas.microsoft.com/office/drawing/2014/main" id="{B725995E-CE90-F217-A1BF-8664C41C1B7F}"/>
              </a:ext>
            </a:extLst>
          </p:cNvPr>
          <p:cNvSpPr>
            <a:spLocks noGrp="1"/>
          </p:cNvSpPr>
          <p:nvPr>
            <p:ph idx="1"/>
          </p:nvPr>
        </p:nvSpPr>
        <p:spPr/>
        <p:txBody>
          <a:bodyPr/>
          <a:lstStyle/>
          <a:p>
            <a:r>
              <a:rPr lang="en-US" sz="2400" dirty="0"/>
              <a:t>In 2018/2019: </a:t>
            </a:r>
          </a:p>
          <a:p>
            <a:pPr marL="0" indent="0">
              <a:buNone/>
            </a:pPr>
            <a:r>
              <a:rPr lang="en-US" sz="2000" dirty="0"/>
              <a:t>Developed various rule-based algorithms </a:t>
            </a:r>
            <a:endParaRPr lang="en-SG" sz="2000" dirty="0"/>
          </a:p>
        </p:txBody>
      </p:sp>
      <p:graphicFrame>
        <p:nvGraphicFramePr>
          <p:cNvPr id="5" name="Table 4">
            <a:extLst>
              <a:ext uri="{FF2B5EF4-FFF2-40B4-BE49-F238E27FC236}">
                <a16:creationId xmlns:a16="http://schemas.microsoft.com/office/drawing/2014/main" id="{BE9A32F9-54B4-2638-DC31-E58945EB813C}"/>
              </a:ext>
            </a:extLst>
          </p:cNvPr>
          <p:cNvGraphicFramePr>
            <a:graphicFrameLocks noGrp="1"/>
          </p:cNvGraphicFramePr>
          <p:nvPr/>
        </p:nvGraphicFramePr>
        <p:xfrm>
          <a:off x="851899" y="2944608"/>
          <a:ext cx="5813360" cy="3087495"/>
        </p:xfrm>
        <a:graphic>
          <a:graphicData uri="http://schemas.openxmlformats.org/drawingml/2006/table">
            <a:tbl>
              <a:tblPr firstRow="1" bandRow="1">
                <a:tableStyleId>{5940675A-B579-460E-94D1-54222C63F5DA}</a:tableStyleId>
              </a:tblPr>
              <a:tblGrid>
                <a:gridCol w="473685">
                  <a:extLst>
                    <a:ext uri="{9D8B030D-6E8A-4147-A177-3AD203B41FA5}">
                      <a16:colId xmlns:a16="http://schemas.microsoft.com/office/drawing/2014/main" val="2376251687"/>
                    </a:ext>
                  </a:extLst>
                </a:gridCol>
                <a:gridCol w="1907961">
                  <a:extLst>
                    <a:ext uri="{9D8B030D-6E8A-4147-A177-3AD203B41FA5}">
                      <a16:colId xmlns:a16="http://schemas.microsoft.com/office/drawing/2014/main" val="637743369"/>
                    </a:ext>
                  </a:extLst>
                </a:gridCol>
                <a:gridCol w="1701338">
                  <a:extLst>
                    <a:ext uri="{9D8B030D-6E8A-4147-A177-3AD203B41FA5}">
                      <a16:colId xmlns:a16="http://schemas.microsoft.com/office/drawing/2014/main" val="3055297661"/>
                    </a:ext>
                  </a:extLst>
                </a:gridCol>
                <a:gridCol w="1730376">
                  <a:extLst>
                    <a:ext uri="{9D8B030D-6E8A-4147-A177-3AD203B41FA5}">
                      <a16:colId xmlns:a16="http://schemas.microsoft.com/office/drawing/2014/main" val="1405432608"/>
                    </a:ext>
                  </a:extLst>
                </a:gridCol>
              </a:tblGrid>
              <a:tr h="715515">
                <a:tc>
                  <a:txBody>
                    <a:bodyPr/>
                    <a:lstStyle/>
                    <a:p>
                      <a:r>
                        <a:rPr lang="en-SG" sz="1600" b="1" dirty="0">
                          <a:latin typeface="Arial" panose="020B0604020202020204" pitchFamily="34" charset="0"/>
                          <a:cs typeface="Arial" panose="020B0604020202020204" pitchFamily="34" charset="0"/>
                        </a:rPr>
                        <a:t>No</a:t>
                      </a:r>
                    </a:p>
                  </a:txBody>
                  <a:tcPr marL="68580" marR="68580" marT="34290" marB="34290" anchor="ctr"/>
                </a:tc>
                <a:tc>
                  <a:txBody>
                    <a:bodyPr/>
                    <a:lstStyle/>
                    <a:p>
                      <a:pPr algn="ctr"/>
                      <a:r>
                        <a:rPr lang="en-SG" sz="1600" b="1" dirty="0">
                          <a:latin typeface="Arial" panose="020B0604020202020204" pitchFamily="34" charset="0"/>
                          <a:cs typeface="Arial" panose="020B0604020202020204" pitchFamily="34" charset="0"/>
                        </a:rPr>
                        <a:t>Relation</a:t>
                      </a:r>
                      <a:r>
                        <a:rPr lang="en-SG" sz="1600" b="1" baseline="0" dirty="0">
                          <a:latin typeface="Arial" panose="020B0604020202020204" pitchFamily="34" charset="0"/>
                          <a:cs typeface="Arial" panose="020B0604020202020204" pitchFamily="34" charset="0"/>
                        </a:rPr>
                        <a:t> Rule Group</a:t>
                      </a:r>
                      <a:endParaRPr lang="en-SG" sz="1600" b="1"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SG" sz="1600" b="1" dirty="0">
                          <a:latin typeface="Arial" panose="020B0604020202020204" pitchFamily="34" charset="0"/>
                          <a:cs typeface="Arial" panose="020B0604020202020204" pitchFamily="34" charset="0"/>
                        </a:rPr>
                        <a:t>Connecting words</a:t>
                      </a:r>
                    </a:p>
                  </a:txBody>
                  <a:tcPr marL="68580" marR="68580" marT="34290" marB="34290" anchor="ctr"/>
                </a:tc>
                <a:tc>
                  <a:txBody>
                    <a:bodyPr/>
                    <a:lstStyle/>
                    <a:p>
                      <a:pPr algn="ctr"/>
                      <a:r>
                        <a:rPr lang="en-SG" sz="1600" b="1" dirty="0">
                          <a:latin typeface="Arial" panose="020B0604020202020204" pitchFamily="34" charset="0"/>
                          <a:cs typeface="Arial" panose="020B0604020202020204" pitchFamily="34" charset="0"/>
                        </a:rPr>
                        <a:t>Example</a:t>
                      </a:r>
                    </a:p>
                  </a:txBody>
                  <a:tcPr marL="68580" marR="68580" marT="34290" marB="34290" anchor="ctr"/>
                </a:tc>
                <a:extLst>
                  <a:ext uri="{0D108BD9-81ED-4DB2-BD59-A6C34878D82A}">
                    <a16:rowId xmlns:a16="http://schemas.microsoft.com/office/drawing/2014/main" val="501650560"/>
                  </a:ext>
                </a:extLst>
              </a:tr>
              <a:tr h="1029165">
                <a:tc>
                  <a:txBody>
                    <a:bodyPr/>
                    <a:lstStyle/>
                    <a:p>
                      <a:pPr algn="ctr"/>
                      <a:r>
                        <a:rPr lang="en-SG" sz="1600" b="0" dirty="0">
                          <a:latin typeface="Arial" panose="020B0604020202020204" pitchFamily="34" charset="0"/>
                          <a:cs typeface="Arial" panose="020B0604020202020204" pitchFamily="34" charset="0"/>
                        </a:rPr>
                        <a:t>1</a:t>
                      </a:r>
                    </a:p>
                  </a:txBody>
                  <a:tcPr marL="68580" marR="68580" marT="34290" marB="34290" anchor="ctr"/>
                </a:tc>
                <a:tc>
                  <a:txBody>
                    <a:bodyPr/>
                    <a:lstStyle/>
                    <a:p>
                      <a:pPr algn="ctr"/>
                      <a:r>
                        <a:rPr lang="en-SG" sz="1600" b="0" dirty="0">
                          <a:latin typeface="Arial" panose="020B0604020202020204" pitchFamily="34" charset="0"/>
                          <a:cs typeface="Arial" panose="020B0604020202020204" pitchFamily="34" charset="0"/>
                        </a:rPr>
                        <a:t>Drug </a:t>
                      </a:r>
                      <a:r>
                        <a:rPr lang="en-SG" sz="1600" b="0" i="1" dirty="0">
                          <a:latin typeface="Arial" panose="020B0604020202020204" pitchFamily="34" charset="0"/>
                          <a:cs typeface="Arial" panose="020B0604020202020204" pitchFamily="34" charset="0"/>
                        </a:rPr>
                        <a:t>Cause</a:t>
                      </a:r>
                      <a:r>
                        <a:rPr lang="en-SG" sz="1600" b="0" dirty="0">
                          <a:latin typeface="Arial" panose="020B0604020202020204" pitchFamily="34" charset="0"/>
                          <a:cs typeface="Arial" panose="020B0604020202020204" pitchFamily="34" charset="0"/>
                        </a:rPr>
                        <a:t> AE</a:t>
                      </a:r>
                    </a:p>
                  </a:txBody>
                  <a:tcPr marL="68580" marR="68580" marT="34290" marB="34290" anchor="ctr"/>
                </a:tc>
                <a:tc>
                  <a:txBody>
                    <a:bodyPr/>
                    <a:lstStyle/>
                    <a:p>
                      <a:pPr algn="ctr"/>
                      <a:r>
                        <a:rPr lang="en-SG" sz="1600" b="0" i="1" dirty="0">
                          <a:latin typeface="Arial" panose="020B0604020202020204" pitchFamily="34" charset="0"/>
                          <a:cs typeface="Arial" panose="020B0604020202020204" pitchFamily="34" charset="0"/>
                        </a:rPr>
                        <a:t>Cause</a:t>
                      </a:r>
                      <a:r>
                        <a:rPr lang="en-SG" sz="1600" b="0" dirty="0">
                          <a:latin typeface="Arial" panose="020B0604020202020204" pitchFamily="34" charset="0"/>
                          <a:cs typeface="Arial" panose="020B0604020202020204" pitchFamily="34" charset="0"/>
                        </a:rPr>
                        <a:t>:</a:t>
                      </a:r>
                      <a:r>
                        <a:rPr lang="en-SG" sz="1600" b="0" baseline="0" dirty="0">
                          <a:latin typeface="Arial" panose="020B0604020202020204" pitchFamily="34" charset="0"/>
                          <a:cs typeface="Arial" panose="020B0604020202020204" pitchFamily="34" charset="0"/>
                        </a:rPr>
                        <a:t> {caused, induced, resulted in, …} </a:t>
                      </a:r>
                      <a:endParaRPr lang="en-SG" sz="160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SG" sz="1600" b="0" dirty="0">
                          <a:solidFill>
                            <a:srgbClr val="C00000"/>
                          </a:solidFill>
                          <a:latin typeface="Arial" panose="020B0604020202020204" pitchFamily="34" charset="0"/>
                          <a:cs typeface="Arial" panose="020B0604020202020204" pitchFamily="34" charset="0"/>
                        </a:rPr>
                        <a:t>Isoniazid</a:t>
                      </a:r>
                      <a:r>
                        <a:rPr lang="en-SG" sz="1600" b="0" dirty="0">
                          <a:latin typeface="Arial" panose="020B0604020202020204" pitchFamily="34" charset="0"/>
                          <a:cs typeface="Arial" panose="020B0604020202020204" pitchFamily="34" charset="0"/>
                        </a:rPr>
                        <a:t> induced </a:t>
                      </a:r>
                      <a:r>
                        <a:rPr lang="en-SG" sz="1800" b="0" dirty="0">
                          <a:solidFill>
                            <a:schemeClr val="accent1"/>
                          </a:solidFill>
                        </a:rPr>
                        <a:t>DILI</a:t>
                      </a:r>
                    </a:p>
                  </a:txBody>
                  <a:tcPr marL="68580" marR="68580" marT="34290" marB="34290" anchor="ctr"/>
                </a:tc>
                <a:extLst>
                  <a:ext uri="{0D108BD9-81ED-4DB2-BD59-A6C34878D82A}">
                    <a16:rowId xmlns:a16="http://schemas.microsoft.com/office/drawing/2014/main" val="2109698970"/>
                  </a:ext>
                </a:extLst>
              </a:tr>
              <a:tr h="1342815">
                <a:tc>
                  <a:txBody>
                    <a:bodyPr/>
                    <a:lstStyle/>
                    <a:p>
                      <a:pPr algn="ctr"/>
                      <a:r>
                        <a:rPr lang="en-SG" sz="1600" b="0" dirty="0">
                          <a:latin typeface="Arial" panose="020B0604020202020204" pitchFamily="34" charset="0"/>
                          <a:cs typeface="Arial" panose="020B0604020202020204" pitchFamily="34" charset="0"/>
                        </a:rPr>
                        <a:t>2</a:t>
                      </a:r>
                    </a:p>
                  </a:txBody>
                  <a:tcPr marL="68580" marR="68580" marT="34290" marB="34290" anchor="ctr"/>
                </a:tc>
                <a:tc>
                  <a:txBody>
                    <a:bodyPr/>
                    <a:lstStyle/>
                    <a:p>
                      <a:pPr algn="ctr"/>
                      <a:r>
                        <a:rPr lang="en-SG" sz="1600" b="0" dirty="0">
                          <a:latin typeface="Arial" panose="020B0604020202020204" pitchFamily="34" charset="0"/>
                          <a:cs typeface="Arial" panose="020B0604020202020204" pitchFamily="34" charset="0"/>
                        </a:rPr>
                        <a:t>AE</a:t>
                      </a:r>
                      <a:r>
                        <a:rPr lang="en-SG" sz="1600" b="0" baseline="0" dirty="0">
                          <a:latin typeface="Arial" panose="020B0604020202020204" pitchFamily="34" charset="0"/>
                          <a:cs typeface="Arial" panose="020B0604020202020204" pitchFamily="34" charset="0"/>
                        </a:rPr>
                        <a:t> </a:t>
                      </a:r>
                      <a:r>
                        <a:rPr lang="en-SG" sz="1600" b="0" i="1" baseline="0" dirty="0" err="1">
                          <a:latin typeface="Arial" panose="020B0604020202020204" pitchFamily="34" charset="0"/>
                          <a:cs typeface="Arial" panose="020B0604020202020204" pitchFamily="34" charset="0"/>
                        </a:rPr>
                        <a:t>AttributeTo</a:t>
                      </a:r>
                      <a:r>
                        <a:rPr lang="en-SG" sz="1600" b="0" baseline="0" dirty="0">
                          <a:latin typeface="Arial" panose="020B0604020202020204" pitchFamily="34" charset="0"/>
                          <a:cs typeface="Arial" panose="020B0604020202020204" pitchFamily="34" charset="0"/>
                        </a:rPr>
                        <a:t> drug</a:t>
                      </a:r>
                      <a:endParaRPr lang="en-SG" sz="160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SG" sz="1600" b="0" i="1" baseline="0" dirty="0" err="1">
                          <a:latin typeface="Arial" panose="020B0604020202020204" pitchFamily="34" charset="0"/>
                          <a:cs typeface="Arial" panose="020B0604020202020204" pitchFamily="34" charset="0"/>
                        </a:rPr>
                        <a:t>AttributeTo</a:t>
                      </a:r>
                      <a:r>
                        <a:rPr lang="en-SG" sz="1600" b="0" baseline="0" dirty="0">
                          <a:latin typeface="Arial" panose="020B0604020202020204" pitchFamily="34" charset="0"/>
                          <a:cs typeface="Arial" panose="020B0604020202020204" pitchFamily="34" charset="0"/>
                        </a:rPr>
                        <a:t>: {attributed to, due to, secondary to…} </a:t>
                      </a:r>
                      <a:endParaRPr lang="en-SG" sz="160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SG" sz="1600" b="0" dirty="0" err="1">
                          <a:solidFill>
                            <a:schemeClr val="accent1"/>
                          </a:solidFill>
                          <a:latin typeface="Arial" panose="020B0604020202020204" pitchFamily="34" charset="0"/>
                          <a:cs typeface="Arial" panose="020B0604020202020204" pitchFamily="34" charset="0"/>
                        </a:rPr>
                        <a:t>Hypoglycemia</a:t>
                      </a:r>
                      <a:r>
                        <a:rPr lang="en-SG" sz="1600" b="0" baseline="0" dirty="0">
                          <a:latin typeface="Arial" panose="020B0604020202020204" pitchFamily="34" charset="0"/>
                          <a:cs typeface="Arial" panose="020B0604020202020204" pitchFamily="34" charset="0"/>
                        </a:rPr>
                        <a:t> due to </a:t>
                      </a:r>
                      <a:r>
                        <a:rPr lang="en-SG" sz="1600" b="0" baseline="0" dirty="0">
                          <a:solidFill>
                            <a:srgbClr val="C00000"/>
                          </a:solidFill>
                          <a:latin typeface="Arial" panose="020B0604020202020204" pitchFamily="34" charset="0"/>
                          <a:cs typeface="Arial" panose="020B0604020202020204" pitchFamily="34" charset="0"/>
                        </a:rPr>
                        <a:t>glimepiride</a:t>
                      </a:r>
                      <a:r>
                        <a:rPr lang="en-SG" sz="1600" b="0" baseline="0" dirty="0">
                          <a:solidFill>
                            <a:srgbClr val="FF0000"/>
                          </a:solidFill>
                          <a:latin typeface="Arial" panose="020B0604020202020204" pitchFamily="34" charset="0"/>
                          <a:cs typeface="Arial" panose="020B0604020202020204" pitchFamily="34" charset="0"/>
                        </a:rPr>
                        <a:t> </a:t>
                      </a:r>
                      <a:endParaRPr lang="en-SG" sz="1600" b="0" dirty="0">
                        <a:solidFill>
                          <a:srgbClr val="FF0000"/>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712989502"/>
                  </a:ext>
                </a:extLst>
              </a:tr>
            </a:tbl>
          </a:graphicData>
        </a:graphic>
      </p:graphicFrame>
      <p:sp>
        <p:nvSpPr>
          <p:cNvPr id="6" name="TextBox 5">
            <a:extLst>
              <a:ext uri="{FF2B5EF4-FFF2-40B4-BE49-F238E27FC236}">
                <a16:creationId xmlns:a16="http://schemas.microsoft.com/office/drawing/2014/main" id="{551B287B-5CA0-7E0C-676A-CF505F9FE8A1}"/>
              </a:ext>
            </a:extLst>
          </p:cNvPr>
          <p:cNvSpPr txBox="1"/>
          <p:nvPr/>
        </p:nvSpPr>
        <p:spPr>
          <a:xfrm>
            <a:off x="224118" y="6478587"/>
            <a:ext cx="10013576" cy="276999"/>
          </a:xfrm>
          <a:prstGeom prst="rect">
            <a:avLst/>
          </a:prstGeom>
          <a:noFill/>
        </p:spPr>
        <p:txBody>
          <a:bodyPr wrap="square" rtlCol="0">
            <a:spAutoFit/>
          </a:bodyPr>
          <a:lstStyle/>
          <a:p>
            <a:pPr algn="l"/>
            <a:r>
              <a:rPr lang="en-US" sz="1200" dirty="0"/>
              <a:t>Tang Y </a:t>
            </a:r>
            <a:r>
              <a:rPr lang="en-US" sz="1200" i="1" dirty="0"/>
              <a:t>et al</a:t>
            </a:r>
            <a:r>
              <a:rPr lang="en-US" sz="1200" dirty="0"/>
              <a:t>. </a:t>
            </a:r>
            <a:r>
              <a:rPr lang="en-US" sz="1200" b="0" i="0" u="none" strike="noStrike" baseline="0" dirty="0">
                <a:latin typeface="CharisSIL"/>
              </a:rPr>
              <a:t>Detecting adverse drug reactions in discharge summaries of electronic </a:t>
            </a:r>
            <a:r>
              <a:rPr lang="en-SG" sz="1200" b="0" i="0" u="none" strike="noStrike" baseline="0" dirty="0">
                <a:latin typeface="CharisSIL"/>
              </a:rPr>
              <a:t>medical records using </a:t>
            </a:r>
            <a:r>
              <a:rPr lang="en-SG" sz="1200" b="0" i="0" u="none" strike="noStrike" baseline="0" dirty="0" err="1">
                <a:latin typeface="CharisSIL"/>
              </a:rPr>
              <a:t>Readpeer</a:t>
            </a:r>
            <a:r>
              <a:rPr lang="en-US" sz="1200" dirty="0"/>
              <a:t> </a:t>
            </a:r>
            <a:r>
              <a:rPr lang="en-US" sz="1200" i="1" dirty="0"/>
              <a:t>Int. J. Med. Infor. </a:t>
            </a:r>
            <a:r>
              <a:rPr lang="en-US" sz="1200" dirty="0"/>
              <a:t>2019</a:t>
            </a:r>
            <a:endParaRPr lang="en-SG" sz="1200" dirty="0"/>
          </a:p>
        </p:txBody>
      </p:sp>
      <p:sp>
        <p:nvSpPr>
          <p:cNvPr id="7" name="TextBox 6">
            <a:extLst>
              <a:ext uri="{FF2B5EF4-FFF2-40B4-BE49-F238E27FC236}">
                <a16:creationId xmlns:a16="http://schemas.microsoft.com/office/drawing/2014/main" id="{C37DFB00-0210-C86A-4015-DD90E5EFF12B}"/>
              </a:ext>
            </a:extLst>
          </p:cNvPr>
          <p:cNvSpPr txBox="1"/>
          <p:nvPr/>
        </p:nvSpPr>
        <p:spPr>
          <a:xfrm>
            <a:off x="6866965" y="2808239"/>
            <a:ext cx="4688541" cy="2585323"/>
          </a:xfrm>
          <a:prstGeom prst="rect">
            <a:avLst/>
          </a:prstGeom>
          <a:noFill/>
        </p:spPr>
        <p:txBody>
          <a:bodyPr wrap="square" rtlCol="0">
            <a:spAutoFit/>
          </a:bodyPr>
          <a:lstStyle/>
          <a:p>
            <a:r>
              <a:rPr lang="en-US" dirty="0">
                <a:solidFill>
                  <a:srgbClr val="0070C0"/>
                </a:solidFill>
              </a:rPr>
              <a:t>Rule development: iteratively tweaked rules over 6 cycles (120 segments used each time).</a:t>
            </a:r>
          </a:p>
          <a:p>
            <a:endParaRPr lang="en-US" dirty="0">
              <a:solidFill>
                <a:srgbClr val="0070C0"/>
              </a:solidFill>
            </a:endParaRPr>
          </a:p>
          <a:p>
            <a:endParaRPr lang="en-US" dirty="0">
              <a:solidFill>
                <a:srgbClr val="0070C0"/>
              </a:solidFill>
            </a:endParaRPr>
          </a:p>
          <a:p>
            <a:r>
              <a:rPr lang="en-US" dirty="0">
                <a:solidFill>
                  <a:srgbClr val="0070C0"/>
                </a:solidFill>
              </a:rPr>
              <a:t>Rule validation: Final set of rules applied on 600 held-out text segments:</a:t>
            </a:r>
          </a:p>
          <a:p>
            <a:endParaRPr lang="en-US" dirty="0">
              <a:solidFill>
                <a:srgbClr val="0070C0"/>
              </a:solidFill>
            </a:endParaRPr>
          </a:p>
          <a:p>
            <a:r>
              <a:rPr lang="en-US" dirty="0">
                <a:solidFill>
                  <a:srgbClr val="0070C0"/>
                </a:solidFill>
              </a:rPr>
              <a:t>Recall: 45% </a:t>
            </a:r>
          </a:p>
          <a:p>
            <a:r>
              <a:rPr lang="en-US" dirty="0">
                <a:solidFill>
                  <a:srgbClr val="0070C0"/>
                </a:solidFill>
              </a:rPr>
              <a:t>Precision: 76%</a:t>
            </a:r>
            <a:endParaRPr lang="en-SG" dirty="0">
              <a:solidFill>
                <a:srgbClr val="0070C0"/>
              </a:solidFill>
            </a:endParaRPr>
          </a:p>
        </p:txBody>
      </p:sp>
      <p:sp>
        <p:nvSpPr>
          <p:cNvPr id="8" name="Slide Number Placeholder 7">
            <a:extLst>
              <a:ext uri="{FF2B5EF4-FFF2-40B4-BE49-F238E27FC236}">
                <a16:creationId xmlns:a16="http://schemas.microsoft.com/office/drawing/2014/main" id="{E842FF4A-B596-0155-588C-648442103162}"/>
              </a:ext>
            </a:extLst>
          </p:cNvPr>
          <p:cNvSpPr>
            <a:spLocks noGrp="1"/>
          </p:cNvSpPr>
          <p:nvPr>
            <p:ph type="sldNum" sz="quarter" idx="12"/>
          </p:nvPr>
        </p:nvSpPr>
        <p:spPr/>
        <p:txBody>
          <a:bodyPr/>
          <a:lstStyle/>
          <a:p>
            <a:fld id="{70A0CC18-AB36-4E59-BCD1-3F9CF5AD41B5}" type="slidenum">
              <a:rPr lang="en-SG" smtClean="0"/>
              <a:t>19</a:t>
            </a:fld>
            <a:endParaRPr lang="en-SG"/>
          </a:p>
        </p:txBody>
      </p:sp>
      <p:pic>
        <p:nvPicPr>
          <p:cNvPr id="9" name="Picture 8">
            <a:extLst>
              <a:ext uri="{FF2B5EF4-FFF2-40B4-BE49-F238E27FC236}">
                <a16:creationId xmlns:a16="http://schemas.microsoft.com/office/drawing/2014/main" id="{C55A3590-9164-ED26-C778-CDE1FE299A59}"/>
              </a:ext>
            </a:extLst>
          </p:cNvPr>
          <p:cNvPicPr>
            <a:picLocks noChangeAspect="1"/>
          </p:cNvPicPr>
          <p:nvPr/>
        </p:nvPicPr>
        <p:blipFill>
          <a:blip r:embed="rId2"/>
          <a:stretch>
            <a:fillRect/>
          </a:stretch>
        </p:blipFill>
        <p:spPr>
          <a:xfrm>
            <a:off x="10315077" y="258124"/>
            <a:ext cx="1374064" cy="784100"/>
          </a:xfrm>
          <a:prstGeom prst="rect">
            <a:avLst/>
          </a:prstGeom>
        </p:spPr>
      </p:pic>
    </p:spTree>
    <p:extLst>
      <p:ext uri="{BB962C8B-B14F-4D97-AF65-F5344CB8AC3E}">
        <p14:creationId xmlns:p14="http://schemas.microsoft.com/office/powerpoint/2010/main" val="399610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D0E8-C442-A5C7-00A4-4090FFD8CEAB}"/>
              </a:ext>
            </a:extLst>
          </p:cNvPr>
          <p:cNvSpPr>
            <a:spLocks noGrp="1"/>
          </p:cNvSpPr>
          <p:nvPr>
            <p:ph type="title"/>
          </p:nvPr>
        </p:nvSpPr>
        <p:spPr/>
        <p:txBody>
          <a:bodyPr/>
          <a:lstStyle/>
          <a:p>
            <a:r>
              <a:rPr lang="en-SG" b="1" dirty="0"/>
              <a:t>Agenda</a:t>
            </a:r>
          </a:p>
        </p:txBody>
      </p:sp>
      <p:sp>
        <p:nvSpPr>
          <p:cNvPr id="3" name="Content Placeholder 2">
            <a:extLst>
              <a:ext uri="{FF2B5EF4-FFF2-40B4-BE49-F238E27FC236}">
                <a16:creationId xmlns:a16="http://schemas.microsoft.com/office/drawing/2014/main" id="{98C40CA3-0DAE-9053-F986-35534D98BD80}"/>
              </a:ext>
            </a:extLst>
          </p:cNvPr>
          <p:cNvSpPr>
            <a:spLocks noGrp="1"/>
          </p:cNvSpPr>
          <p:nvPr>
            <p:ph idx="1"/>
          </p:nvPr>
        </p:nvSpPr>
        <p:spPr/>
        <p:txBody>
          <a:bodyPr/>
          <a:lstStyle/>
          <a:p>
            <a:r>
              <a:rPr lang="en-US" dirty="0"/>
              <a:t>Challenge: Delayed safety signal detection </a:t>
            </a:r>
          </a:p>
          <a:p>
            <a:r>
              <a:rPr lang="en-US" dirty="0"/>
              <a:t>Opportunity: Leveraging electronic health records and contemporary analytical methods </a:t>
            </a:r>
          </a:p>
          <a:p>
            <a:r>
              <a:rPr lang="en-US" dirty="0"/>
              <a:t>Moving from capability to regulatory insight </a:t>
            </a:r>
          </a:p>
          <a:p>
            <a:r>
              <a:rPr lang="en-US" dirty="0"/>
              <a:t>Considerations for implementation at scale and impact </a:t>
            </a:r>
            <a:endParaRPr lang="en-SG" dirty="0"/>
          </a:p>
        </p:txBody>
      </p:sp>
    </p:spTree>
    <p:extLst>
      <p:ext uri="{BB962C8B-B14F-4D97-AF65-F5344CB8AC3E}">
        <p14:creationId xmlns:p14="http://schemas.microsoft.com/office/powerpoint/2010/main" val="68783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5995E-CE90-F217-A1BF-8664C41C1B7F}"/>
              </a:ext>
            </a:extLst>
          </p:cNvPr>
          <p:cNvSpPr>
            <a:spLocks noGrp="1"/>
          </p:cNvSpPr>
          <p:nvPr>
            <p:ph idx="1"/>
          </p:nvPr>
        </p:nvSpPr>
        <p:spPr>
          <a:xfrm>
            <a:off x="838200" y="1359761"/>
            <a:ext cx="10515600" cy="4351338"/>
          </a:xfrm>
        </p:spPr>
        <p:txBody>
          <a:bodyPr/>
          <a:lstStyle/>
          <a:p>
            <a:r>
              <a:rPr lang="en-US" sz="2400" dirty="0"/>
              <a:t>In 2020/2021: </a:t>
            </a:r>
          </a:p>
          <a:p>
            <a:pPr marL="0" indent="0">
              <a:buNone/>
            </a:pPr>
            <a:r>
              <a:rPr lang="en-US" sz="2000" dirty="0"/>
              <a:t>Applied rule-based algo + ensemble of traditional machine learning methods </a:t>
            </a:r>
          </a:p>
          <a:p>
            <a:pPr marL="0" indent="0">
              <a:buNone/>
            </a:pPr>
            <a:r>
              <a:rPr lang="en-US" sz="2000" dirty="0"/>
              <a:t>Datasets expanded to allow temporal and geographical validation </a:t>
            </a:r>
            <a:endParaRPr lang="en-SG" sz="2000" dirty="0"/>
          </a:p>
        </p:txBody>
      </p:sp>
      <p:sp>
        <p:nvSpPr>
          <p:cNvPr id="9" name="Title 1">
            <a:extLst>
              <a:ext uri="{FF2B5EF4-FFF2-40B4-BE49-F238E27FC236}">
                <a16:creationId xmlns:a16="http://schemas.microsoft.com/office/drawing/2014/main" id="{7D846B06-97DF-59D1-B2E6-633123A6A181}"/>
              </a:ext>
            </a:extLst>
          </p:cNvPr>
          <p:cNvSpPr>
            <a:spLocks noGrp="1"/>
          </p:cNvSpPr>
          <p:nvPr>
            <p:ph type="title"/>
          </p:nvPr>
        </p:nvSpPr>
        <p:spPr>
          <a:xfrm>
            <a:off x="838200" y="349250"/>
            <a:ext cx="10515600" cy="1325563"/>
          </a:xfrm>
        </p:spPr>
        <p:txBody>
          <a:bodyPr>
            <a:normAutofit/>
          </a:bodyPr>
          <a:lstStyle/>
          <a:p>
            <a:r>
              <a:rPr lang="en-US" sz="3200" b="1" dirty="0"/>
              <a:t>Efforts to capture causally related drug-adverse event pairs</a:t>
            </a:r>
            <a:endParaRPr lang="en-SG" sz="3200" b="1" dirty="0"/>
          </a:p>
        </p:txBody>
      </p:sp>
      <p:graphicFrame>
        <p:nvGraphicFramePr>
          <p:cNvPr id="38" name="Content Placeholder 4">
            <a:extLst>
              <a:ext uri="{FF2B5EF4-FFF2-40B4-BE49-F238E27FC236}">
                <a16:creationId xmlns:a16="http://schemas.microsoft.com/office/drawing/2014/main" id="{F29F2567-AD01-4D87-8BF2-479B5C781398}"/>
              </a:ext>
            </a:extLst>
          </p:cNvPr>
          <p:cNvGraphicFramePr>
            <a:graphicFrameLocks/>
          </p:cNvGraphicFramePr>
          <p:nvPr/>
        </p:nvGraphicFramePr>
        <p:xfrm>
          <a:off x="838200" y="2685325"/>
          <a:ext cx="9423401" cy="3862037"/>
        </p:xfrm>
        <a:graphic>
          <a:graphicData uri="http://schemas.openxmlformats.org/drawingml/2006/table">
            <a:tbl>
              <a:tblPr firstRow="1" firstCol="1" bandRow="1">
                <a:tableStyleId>{5940675A-B579-460E-94D1-54222C63F5DA}</a:tableStyleId>
              </a:tblPr>
              <a:tblGrid>
                <a:gridCol w="1285209">
                  <a:extLst>
                    <a:ext uri="{9D8B030D-6E8A-4147-A177-3AD203B41FA5}">
                      <a16:colId xmlns:a16="http://schemas.microsoft.com/office/drawing/2014/main" val="3795288994"/>
                    </a:ext>
                  </a:extLst>
                </a:gridCol>
                <a:gridCol w="1356366">
                  <a:extLst>
                    <a:ext uri="{9D8B030D-6E8A-4147-A177-3AD203B41FA5}">
                      <a16:colId xmlns:a16="http://schemas.microsoft.com/office/drawing/2014/main" val="2246371336"/>
                    </a:ext>
                  </a:extLst>
                </a:gridCol>
                <a:gridCol w="3824706">
                  <a:extLst>
                    <a:ext uri="{9D8B030D-6E8A-4147-A177-3AD203B41FA5}">
                      <a16:colId xmlns:a16="http://schemas.microsoft.com/office/drawing/2014/main" val="2025775017"/>
                    </a:ext>
                  </a:extLst>
                </a:gridCol>
                <a:gridCol w="1307487">
                  <a:extLst>
                    <a:ext uri="{9D8B030D-6E8A-4147-A177-3AD203B41FA5}">
                      <a16:colId xmlns:a16="http://schemas.microsoft.com/office/drawing/2014/main" val="276466832"/>
                    </a:ext>
                  </a:extLst>
                </a:gridCol>
                <a:gridCol w="1649633">
                  <a:extLst>
                    <a:ext uri="{9D8B030D-6E8A-4147-A177-3AD203B41FA5}">
                      <a16:colId xmlns:a16="http://schemas.microsoft.com/office/drawing/2014/main" val="1031416261"/>
                    </a:ext>
                  </a:extLst>
                </a:gridCol>
              </a:tblGrid>
              <a:tr h="674063">
                <a:tc>
                  <a:txBody>
                    <a:bodyPr/>
                    <a:lstStyle/>
                    <a:p>
                      <a:pPr algn="r">
                        <a:lnSpc>
                          <a:spcPct val="107000"/>
                        </a:lnSpc>
                        <a:spcAft>
                          <a:spcPts val="800"/>
                        </a:spcAft>
                      </a:pPr>
                      <a:r>
                        <a:rPr lang="en-SG" sz="2000" b="1" dirty="0">
                          <a:effectLst/>
                        </a:rPr>
                        <a:t>Source</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2000" b="1" dirty="0">
                          <a:effectLst/>
                        </a:rPr>
                        <a:t>Year</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2000" b="1" dirty="0">
                          <a:effectLst/>
                        </a:rPr>
                        <a:t>Extraction method</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2000" b="1" dirty="0">
                          <a:effectLst/>
                        </a:rPr>
                        <a:t>No. of text segments</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2000" b="1" dirty="0">
                          <a:effectLst/>
                        </a:rPr>
                        <a:t>True drug-AE relations (%)</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0797621"/>
                  </a:ext>
                </a:extLst>
              </a:tr>
              <a:tr h="606617">
                <a:tc>
                  <a:txBody>
                    <a:bodyPr/>
                    <a:lstStyle/>
                    <a:p>
                      <a:pPr algn="r">
                        <a:lnSpc>
                          <a:spcPct val="107000"/>
                        </a:lnSpc>
                        <a:spcAft>
                          <a:spcPts val="800"/>
                        </a:spcAft>
                      </a:pPr>
                      <a:r>
                        <a:rPr lang="en-SG" sz="1800" dirty="0">
                          <a:effectLst/>
                        </a:rPr>
                        <a:t>NUH</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2011</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SG" sz="1800" dirty="0">
                          <a:effectLst/>
                        </a:rPr>
                        <a:t>Specific rule-based extraction + annotator detected entry (</a:t>
                      </a:r>
                      <a:r>
                        <a:rPr lang="en-SG" sz="1800" dirty="0" err="1">
                          <a:effectLst/>
                        </a:rPr>
                        <a:t>ReadPeer</a:t>
                      </a:r>
                      <a:r>
                        <a:rPr lang="en-SG" sz="1800" dirty="0">
                          <a:effectLst/>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ct val="107000"/>
                        </a:lnSpc>
                        <a:spcAft>
                          <a:spcPts val="800"/>
                        </a:spcAft>
                      </a:pPr>
                      <a:r>
                        <a:rPr lang="en-SG" sz="1800" dirty="0">
                          <a:effectLst/>
                        </a:rPr>
                        <a:t>1,326</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66</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3410976"/>
                  </a:ext>
                </a:extLst>
              </a:tr>
              <a:tr h="342675">
                <a:tc>
                  <a:txBody>
                    <a:bodyPr/>
                    <a:lstStyle/>
                    <a:p>
                      <a:pPr algn="r">
                        <a:lnSpc>
                          <a:spcPct val="107000"/>
                        </a:lnSpc>
                        <a:spcAft>
                          <a:spcPts val="800"/>
                        </a:spcAft>
                      </a:pPr>
                      <a:r>
                        <a:rPr lang="en-SG" sz="1800" dirty="0">
                          <a:effectLst/>
                        </a:rPr>
                        <a:t>NUH</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2010</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r>
                        <a:rPr lang="en-US" dirty="0"/>
                        <a:t>(.……</a:t>
                      </a:r>
                      <a:r>
                        <a:rPr lang="en-US" dirty="0">
                          <a:solidFill>
                            <a:srgbClr val="00B050"/>
                          </a:solidFill>
                        </a:rPr>
                        <a:t>Trigger</a:t>
                      </a:r>
                      <a:r>
                        <a:rPr lang="en-US" dirty="0"/>
                        <a:t>…….…</a:t>
                      </a:r>
                      <a:r>
                        <a:rPr lang="en-US" b="0" dirty="0">
                          <a:solidFill>
                            <a:srgbClr val="C00000"/>
                          </a:solidFill>
                        </a:rPr>
                        <a:t>Drug</a:t>
                      </a:r>
                      <a:r>
                        <a:rPr lang="en-US" dirty="0"/>
                        <a:t>.………</a:t>
                      </a:r>
                      <a:r>
                        <a:rPr lang="en-US" dirty="0">
                          <a:solidFill>
                            <a:srgbClr val="0070C0"/>
                          </a:solidFill>
                        </a:rPr>
                        <a:t>AE</a:t>
                      </a:r>
                      <a:r>
                        <a:rPr lang="en-US" dirty="0"/>
                        <a:t>………)</a:t>
                      </a:r>
                    </a:p>
                    <a:p>
                      <a:pPr algn="ctr"/>
                      <a:r>
                        <a:rPr lang="en-US" sz="1600" dirty="0">
                          <a:solidFill>
                            <a:srgbClr val="00B050"/>
                          </a:solidFill>
                        </a:rPr>
                        <a:t>Trigger </a:t>
                      </a:r>
                      <a:r>
                        <a:rPr lang="en-US" sz="1600" dirty="0">
                          <a:solidFill>
                            <a:schemeClr val="tx1"/>
                          </a:solidFill>
                        </a:rPr>
                        <a:t>and</a:t>
                      </a:r>
                      <a:r>
                        <a:rPr lang="en-US" sz="1600" dirty="0">
                          <a:solidFill>
                            <a:srgbClr val="00B050"/>
                          </a:solidFill>
                        </a:rPr>
                        <a:t> </a:t>
                      </a:r>
                      <a:r>
                        <a:rPr lang="en-US" sz="1600" dirty="0">
                          <a:solidFill>
                            <a:schemeClr val="accent5">
                              <a:lumMod val="75000"/>
                            </a:schemeClr>
                          </a:solidFill>
                        </a:rPr>
                        <a:t>AE</a:t>
                      </a:r>
                      <a:r>
                        <a:rPr lang="en-US" sz="1600" dirty="0">
                          <a:solidFill>
                            <a:srgbClr val="00B050"/>
                          </a:solidFill>
                        </a:rPr>
                        <a:t> </a:t>
                      </a:r>
                      <a:r>
                        <a:rPr lang="en-US" sz="1600" dirty="0">
                          <a:solidFill>
                            <a:schemeClr val="tx1"/>
                          </a:solidFill>
                        </a:rPr>
                        <a:t>± 100 char </a:t>
                      </a:r>
                      <a:r>
                        <a:rPr lang="en-US" sz="1600" dirty="0"/>
                        <a:t>from </a:t>
                      </a:r>
                      <a:r>
                        <a:rPr lang="en-US" sz="1600" dirty="0">
                          <a:solidFill>
                            <a:srgbClr val="C00000"/>
                          </a:solidFill>
                        </a:rPr>
                        <a:t>Drug</a:t>
                      </a:r>
                    </a:p>
                  </a:txBody>
                  <a:tcPr marL="68580" marR="68580" marT="0" marB="0" anchor="ctr">
                    <a:solidFill>
                      <a:schemeClr val="bg2"/>
                    </a:solidFill>
                  </a:tcPr>
                </a:tc>
                <a:tc>
                  <a:txBody>
                    <a:bodyPr/>
                    <a:lstStyle/>
                    <a:p>
                      <a:pPr algn="ctr">
                        <a:lnSpc>
                          <a:spcPct val="107000"/>
                        </a:lnSpc>
                        <a:spcAft>
                          <a:spcPts val="800"/>
                        </a:spcAft>
                      </a:pPr>
                      <a:r>
                        <a:rPr lang="en-SG" sz="1800" dirty="0">
                          <a:effectLst/>
                        </a:rPr>
                        <a:t>321</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22</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7342476"/>
                  </a:ext>
                </a:extLst>
              </a:tr>
              <a:tr h="407725">
                <a:tc>
                  <a:txBody>
                    <a:bodyPr/>
                    <a:lstStyle/>
                    <a:p>
                      <a:pPr algn="r">
                        <a:lnSpc>
                          <a:spcPct val="107000"/>
                        </a:lnSpc>
                        <a:spcAft>
                          <a:spcPts val="800"/>
                        </a:spcAft>
                      </a:pPr>
                      <a:r>
                        <a:rPr lang="en-SG" sz="1800" dirty="0">
                          <a:effectLst/>
                        </a:rPr>
                        <a:t>NUH</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2009</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en-US" sz="1800" dirty="0"/>
                        <a:t>(.……</a:t>
                      </a:r>
                      <a:r>
                        <a:rPr lang="en-US" sz="1800" dirty="0">
                          <a:solidFill>
                            <a:srgbClr val="00B050"/>
                          </a:solidFill>
                        </a:rPr>
                        <a:t>Trigger</a:t>
                      </a:r>
                      <a:r>
                        <a:rPr lang="en-US" sz="1800" dirty="0"/>
                        <a:t>…….…</a:t>
                      </a:r>
                      <a:r>
                        <a:rPr lang="en-US" sz="1800" b="1" dirty="0">
                          <a:solidFill>
                            <a:srgbClr val="C00000"/>
                          </a:solidFill>
                        </a:rPr>
                        <a:t>Drug</a:t>
                      </a:r>
                      <a:r>
                        <a:rPr lang="en-US" sz="1800" dirty="0"/>
                        <a:t>.………</a:t>
                      </a:r>
                      <a:r>
                        <a:rPr lang="en-US" sz="1800" dirty="0">
                          <a:solidFill>
                            <a:srgbClr val="0070C0"/>
                          </a:solidFill>
                        </a:rPr>
                        <a:t>AE</a:t>
                      </a:r>
                      <a:r>
                        <a:rPr lang="en-US" sz="1800" dirty="0"/>
                        <a:t>………)</a:t>
                      </a:r>
                    </a:p>
                  </a:txBody>
                  <a:tcPr marL="68580" marR="68580" marT="0" marB="0" anchor="ctr"/>
                </a:tc>
                <a:tc>
                  <a:txBody>
                    <a:bodyPr/>
                    <a:lstStyle/>
                    <a:p>
                      <a:pPr algn="ctr">
                        <a:lnSpc>
                          <a:spcPct val="107000"/>
                        </a:lnSpc>
                        <a:spcAft>
                          <a:spcPts val="800"/>
                        </a:spcAft>
                      </a:pPr>
                      <a:r>
                        <a:rPr lang="en-SG" sz="1800" dirty="0">
                          <a:effectLst/>
                        </a:rPr>
                        <a:t>5,277</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16</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4167070"/>
                  </a:ext>
                </a:extLst>
              </a:tr>
              <a:tr h="441270">
                <a:tc>
                  <a:txBody>
                    <a:bodyPr/>
                    <a:lstStyle/>
                    <a:p>
                      <a:pPr algn="r">
                        <a:lnSpc>
                          <a:spcPct val="107000"/>
                        </a:lnSpc>
                        <a:spcAft>
                          <a:spcPts val="800"/>
                        </a:spcAft>
                      </a:pPr>
                      <a:r>
                        <a:rPr lang="en-SG" sz="1800" dirty="0">
                          <a:solidFill>
                            <a:schemeClr val="accent2">
                              <a:lumMod val="75000"/>
                            </a:schemeClr>
                          </a:solidFill>
                          <a:effectLst/>
                        </a:rPr>
                        <a:t>MIMIC-III</a:t>
                      </a:r>
                      <a:endParaRPr lang="en-SG"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2001-2012</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en-US" sz="1800" dirty="0"/>
                        <a:t>(.……</a:t>
                      </a:r>
                      <a:r>
                        <a:rPr lang="en-US" sz="1800" dirty="0">
                          <a:solidFill>
                            <a:srgbClr val="00B050"/>
                          </a:solidFill>
                        </a:rPr>
                        <a:t>Trigger</a:t>
                      </a:r>
                      <a:r>
                        <a:rPr lang="en-US" sz="1800" dirty="0"/>
                        <a:t>…….…</a:t>
                      </a:r>
                      <a:r>
                        <a:rPr lang="en-US" sz="1800" b="1" dirty="0">
                          <a:solidFill>
                            <a:srgbClr val="C00000"/>
                          </a:solidFill>
                        </a:rPr>
                        <a:t>Drug</a:t>
                      </a:r>
                      <a:r>
                        <a:rPr lang="en-US" sz="1800" dirty="0"/>
                        <a:t>.………</a:t>
                      </a:r>
                      <a:r>
                        <a:rPr lang="en-US" sz="1800" dirty="0">
                          <a:solidFill>
                            <a:srgbClr val="0070C0"/>
                          </a:solidFill>
                        </a:rPr>
                        <a:t>AE</a:t>
                      </a:r>
                      <a:r>
                        <a:rPr lang="en-US" sz="1800" dirty="0"/>
                        <a:t>………)</a:t>
                      </a:r>
                    </a:p>
                  </a:txBody>
                  <a:tcPr marL="68580" marR="68580" marT="0" marB="0" anchor="ctr"/>
                </a:tc>
                <a:tc>
                  <a:txBody>
                    <a:bodyPr/>
                    <a:lstStyle/>
                    <a:p>
                      <a:pPr algn="ctr">
                        <a:lnSpc>
                          <a:spcPct val="107000"/>
                        </a:lnSpc>
                        <a:spcAft>
                          <a:spcPts val="800"/>
                        </a:spcAft>
                      </a:pPr>
                      <a:r>
                        <a:rPr lang="en-SG" sz="1800" dirty="0">
                          <a:solidFill>
                            <a:schemeClr val="tx1"/>
                          </a:solidFill>
                          <a:effectLst/>
                        </a:rPr>
                        <a:t>1,342</a:t>
                      </a: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solidFill>
                            <a:schemeClr val="tx1"/>
                          </a:solidFill>
                          <a:effectLst/>
                        </a:rPr>
                        <a:t>13</a:t>
                      </a: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8743658"/>
                  </a:ext>
                </a:extLst>
              </a:tr>
              <a:tr h="1077870">
                <a:tc>
                  <a:txBody>
                    <a:bodyPr/>
                    <a:lstStyle/>
                    <a:p>
                      <a:pPr algn="r">
                        <a:lnSpc>
                          <a:spcPct val="107000"/>
                        </a:lnSpc>
                        <a:spcAft>
                          <a:spcPts val="800"/>
                        </a:spcAft>
                      </a:pPr>
                      <a:r>
                        <a:rPr lang="en-SG" sz="1800" dirty="0">
                          <a:solidFill>
                            <a:schemeClr val="accent2">
                              <a:lumMod val="75000"/>
                            </a:schemeClr>
                          </a:solidFill>
                          <a:effectLst/>
                        </a:rPr>
                        <a:t>MIMIC-III, unrestricted</a:t>
                      </a:r>
                      <a:endParaRPr lang="en-SG"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2001-2012</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r>
                        <a:rPr lang="en-US" sz="1800" dirty="0">
                          <a:solidFill>
                            <a:srgbClr val="00B050"/>
                          </a:solidFill>
                        </a:rPr>
                        <a:t>Trigger</a:t>
                      </a:r>
                      <a:r>
                        <a:rPr lang="en-US" sz="1800" dirty="0"/>
                        <a:t>…….…</a:t>
                      </a:r>
                      <a:r>
                        <a:rPr lang="en-US" sz="1800" b="0" dirty="0">
                          <a:solidFill>
                            <a:srgbClr val="C00000"/>
                          </a:solidFill>
                        </a:rPr>
                        <a:t>Drug</a:t>
                      </a:r>
                      <a:r>
                        <a:rPr lang="en-US" sz="1800" dirty="0"/>
                        <a:t>.………</a:t>
                      </a:r>
                      <a:r>
                        <a:rPr lang="en-US" sz="1800" dirty="0">
                          <a:solidFill>
                            <a:srgbClr val="0070C0"/>
                          </a:solidFill>
                        </a:rPr>
                        <a:t>AE</a:t>
                      </a:r>
                      <a:r>
                        <a:rPr lang="en-US" sz="18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 annotator detected entry</a:t>
                      </a:r>
                    </a:p>
                  </a:txBody>
                  <a:tcPr marL="68580" marR="68580" marT="0" marB="0" anchor="ctr">
                    <a:solidFill>
                      <a:schemeClr val="bg2"/>
                    </a:solidFill>
                  </a:tcPr>
                </a:tc>
                <a:tc>
                  <a:txBody>
                    <a:bodyPr/>
                    <a:lstStyle/>
                    <a:p>
                      <a:pPr algn="ctr">
                        <a:lnSpc>
                          <a:spcPct val="107000"/>
                        </a:lnSpc>
                        <a:spcAft>
                          <a:spcPts val="800"/>
                        </a:spcAft>
                      </a:pPr>
                      <a:r>
                        <a:rPr lang="en-SG" sz="1800" dirty="0">
                          <a:solidFill>
                            <a:schemeClr val="tx1"/>
                          </a:solidFill>
                          <a:effectLst/>
                        </a:rPr>
                        <a:t>3,058</a:t>
                      </a: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solidFill>
                            <a:schemeClr val="tx1"/>
                          </a:solidFill>
                          <a:effectLst/>
                        </a:rPr>
                        <a:t>30</a:t>
                      </a: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0249390"/>
                  </a:ext>
                </a:extLst>
              </a:tr>
            </a:tbl>
          </a:graphicData>
        </a:graphic>
      </p:graphicFrame>
      <p:graphicFrame>
        <p:nvGraphicFramePr>
          <p:cNvPr id="39" name="Table 38">
            <a:extLst>
              <a:ext uri="{FF2B5EF4-FFF2-40B4-BE49-F238E27FC236}">
                <a16:creationId xmlns:a16="http://schemas.microsoft.com/office/drawing/2014/main" id="{1D392184-791A-636A-4C61-9C50D4BC0153}"/>
              </a:ext>
            </a:extLst>
          </p:cNvPr>
          <p:cNvGraphicFramePr>
            <a:graphicFrameLocks noGrp="1"/>
          </p:cNvGraphicFramePr>
          <p:nvPr/>
        </p:nvGraphicFramePr>
        <p:xfrm>
          <a:off x="10356774" y="2685325"/>
          <a:ext cx="1649633" cy="3550220"/>
        </p:xfrm>
        <a:graphic>
          <a:graphicData uri="http://schemas.openxmlformats.org/drawingml/2006/table">
            <a:tbl>
              <a:tblPr firstRow="1" firstCol="1" bandRow="1">
                <a:tableStyleId>{5940675A-B579-460E-94D1-54222C63F5DA}</a:tableStyleId>
              </a:tblPr>
              <a:tblGrid>
                <a:gridCol w="1649633">
                  <a:extLst>
                    <a:ext uri="{9D8B030D-6E8A-4147-A177-3AD203B41FA5}">
                      <a16:colId xmlns:a16="http://schemas.microsoft.com/office/drawing/2014/main" val="3846181300"/>
                    </a:ext>
                  </a:extLst>
                </a:gridCol>
              </a:tblGrid>
              <a:tr h="674063">
                <a:tc>
                  <a:txBody>
                    <a:bodyPr/>
                    <a:lstStyle/>
                    <a:p>
                      <a:pPr algn="ctr">
                        <a:lnSpc>
                          <a:spcPct val="107000"/>
                        </a:lnSpc>
                        <a:spcAft>
                          <a:spcPts val="800"/>
                        </a:spcAft>
                      </a:pPr>
                      <a:r>
                        <a:rPr lang="en-SG" sz="2000" b="1" dirty="0">
                          <a:effectLst/>
                        </a:rPr>
                        <a:t>Use</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3026238"/>
                  </a:ext>
                </a:extLst>
              </a:tr>
              <a:tr h="606617">
                <a:tc>
                  <a:txBody>
                    <a:bodyPr/>
                    <a:lstStyle/>
                    <a:p>
                      <a:pPr algn="ctr">
                        <a:lnSpc>
                          <a:spcPct val="107000"/>
                        </a:lnSpc>
                        <a:spcAft>
                          <a:spcPts val="800"/>
                        </a:spcAft>
                      </a:pPr>
                      <a:r>
                        <a:rPr lang="en-SG" sz="1800" dirty="0">
                          <a:effectLst/>
                        </a:rPr>
                        <a:t>Validation</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84423"/>
                  </a:ext>
                </a:extLst>
              </a:tr>
              <a:tr h="342675">
                <a:tc>
                  <a:txBody>
                    <a:bodyPr/>
                    <a:lstStyle/>
                    <a:p>
                      <a:pPr algn="ctr">
                        <a:lnSpc>
                          <a:spcPct val="107000"/>
                        </a:lnSpc>
                        <a:spcAft>
                          <a:spcPts val="800"/>
                        </a:spcAft>
                      </a:pPr>
                      <a:r>
                        <a:rPr lang="en-SG" sz="1800" dirty="0">
                          <a:effectLst/>
                        </a:rPr>
                        <a:t>Validation</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90961"/>
                  </a:ext>
                </a:extLst>
              </a:tr>
              <a:tr h="407725">
                <a:tc>
                  <a:txBody>
                    <a:bodyPr/>
                    <a:lstStyle/>
                    <a:p>
                      <a:pPr algn="ctr">
                        <a:lnSpc>
                          <a:spcPct val="107000"/>
                        </a:lnSpc>
                        <a:spcAft>
                          <a:spcPts val="800"/>
                        </a:spcAft>
                      </a:pPr>
                      <a:r>
                        <a:rPr lang="en-SG" sz="1800" b="1" dirty="0">
                          <a:effectLst/>
                        </a:rPr>
                        <a:t>Development</a:t>
                      </a:r>
                      <a:endParaRPr lang="en-SG"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1174349"/>
                  </a:ext>
                </a:extLst>
              </a:tr>
              <a:tr h="441270">
                <a:tc>
                  <a:txBody>
                    <a:bodyPr/>
                    <a:lstStyle/>
                    <a:p>
                      <a:pPr algn="ctr">
                        <a:lnSpc>
                          <a:spcPct val="107000"/>
                        </a:lnSpc>
                        <a:spcAft>
                          <a:spcPts val="800"/>
                        </a:spcAft>
                      </a:pPr>
                      <a:r>
                        <a:rPr lang="en-SG" sz="1800" dirty="0">
                          <a:solidFill>
                            <a:schemeClr val="accent2">
                              <a:lumMod val="75000"/>
                            </a:schemeClr>
                          </a:solidFill>
                          <a:effectLst/>
                        </a:rPr>
                        <a:t>Validation</a:t>
                      </a:r>
                      <a:endParaRPr lang="en-SG"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5147547"/>
                  </a:ext>
                </a:extLst>
              </a:tr>
              <a:tr h="1077870">
                <a:tc>
                  <a:txBody>
                    <a:bodyPr/>
                    <a:lstStyle/>
                    <a:p>
                      <a:pPr algn="ctr">
                        <a:lnSpc>
                          <a:spcPct val="107000"/>
                        </a:lnSpc>
                        <a:spcAft>
                          <a:spcPts val="800"/>
                        </a:spcAft>
                      </a:pPr>
                      <a:r>
                        <a:rPr lang="en-SG" sz="1800" dirty="0">
                          <a:solidFill>
                            <a:schemeClr val="accent2">
                              <a:lumMod val="75000"/>
                            </a:schemeClr>
                          </a:solidFill>
                          <a:effectLst/>
                        </a:rPr>
                        <a:t>Validation</a:t>
                      </a:r>
                      <a:endParaRPr lang="en-SG"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1044148"/>
                  </a:ext>
                </a:extLst>
              </a:tr>
            </a:tbl>
          </a:graphicData>
        </a:graphic>
      </p:graphicFrame>
      <p:sp>
        <p:nvSpPr>
          <p:cNvPr id="40" name="Slide Number Placeholder 39">
            <a:extLst>
              <a:ext uri="{FF2B5EF4-FFF2-40B4-BE49-F238E27FC236}">
                <a16:creationId xmlns:a16="http://schemas.microsoft.com/office/drawing/2014/main" id="{F33A0A41-6EA0-84FC-0202-A5238B47DF06}"/>
              </a:ext>
            </a:extLst>
          </p:cNvPr>
          <p:cNvSpPr>
            <a:spLocks noGrp="1"/>
          </p:cNvSpPr>
          <p:nvPr>
            <p:ph type="sldNum" sz="quarter" idx="12"/>
          </p:nvPr>
        </p:nvSpPr>
        <p:spPr/>
        <p:txBody>
          <a:bodyPr/>
          <a:lstStyle/>
          <a:p>
            <a:fld id="{70A0CC18-AB36-4E59-BCD1-3F9CF5AD41B5}" type="slidenum">
              <a:rPr lang="en-SG" smtClean="0"/>
              <a:t>20</a:t>
            </a:fld>
            <a:endParaRPr lang="en-SG"/>
          </a:p>
        </p:txBody>
      </p:sp>
      <p:pic>
        <p:nvPicPr>
          <p:cNvPr id="7" name="Picture 6">
            <a:extLst>
              <a:ext uri="{FF2B5EF4-FFF2-40B4-BE49-F238E27FC236}">
                <a16:creationId xmlns:a16="http://schemas.microsoft.com/office/drawing/2014/main" id="{C1C2D423-64DF-7C0C-9D72-2923F8A46065}"/>
              </a:ext>
            </a:extLst>
          </p:cNvPr>
          <p:cNvPicPr>
            <a:picLocks noChangeAspect="1"/>
          </p:cNvPicPr>
          <p:nvPr/>
        </p:nvPicPr>
        <p:blipFill>
          <a:blip r:embed="rId2"/>
          <a:stretch>
            <a:fillRect/>
          </a:stretch>
        </p:blipFill>
        <p:spPr>
          <a:xfrm>
            <a:off x="10467057" y="258124"/>
            <a:ext cx="1222083" cy="697373"/>
          </a:xfrm>
          <a:prstGeom prst="rect">
            <a:avLst/>
          </a:prstGeom>
        </p:spPr>
      </p:pic>
    </p:spTree>
    <p:extLst>
      <p:ext uri="{BB962C8B-B14F-4D97-AF65-F5344CB8AC3E}">
        <p14:creationId xmlns:p14="http://schemas.microsoft.com/office/powerpoint/2010/main" val="31930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0F8698B-A3E5-A7D9-CDA3-C8894947584E}"/>
              </a:ext>
            </a:extLst>
          </p:cNvPr>
          <p:cNvSpPr>
            <a:spLocks noGrp="1" noChangeArrowheads="1"/>
          </p:cNvSpPr>
          <p:nvPr>
            <p:ph type="title"/>
          </p:nvPr>
        </p:nvSpPr>
        <p:spPr bwMode="auto">
          <a:xfrm>
            <a:off x="838200" y="331788"/>
            <a:ext cx="10515600"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SG" altLang="en-US"/>
              <a:t>Summarized methods</a:t>
            </a:r>
          </a:p>
        </p:txBody>
      </p:sp>
      <p:sp>
        <p:nvSpPr>
          <p:cNvPr id="4" name="Date Placeholder 3">
            <a:extLst>
              <a:ext uri="{FF2B5EF4-FFF2-40B4-BE49-F238E27FC236}">
                <a16:creationId xmlns:a16="http://schemas.microsoft.com/office/drawing/2014/main" id="{B01CD4CB-A90B-E4C4-272C-D675E04267FE}"/>
              </a:ext>
            </a:extLst>
          </p:cNvPr>
          <p:cNvSpPr>
            <a:spLocks noGrp="1"/>
          </p:cNvSpPr>
          <p:nvPr>
            <p:ph type="dt" sz="quarter" idx="10"/>
          </p:nvPr>
        </p:nvSpPr>
        <p:spPr/>
        <p:txBody>
          <a:bodyPr/>
          <a:lstStyle/>
          <a:p>
            <a:pPr>
              <a:defRPr/>
            </a:pPr>
            <a:fld id="{0C330C06-0C96-F942-B069-042707A1C086}" type="datetime1">
              <a:rPr lang="en-SG"/>
              <a:pPr>
                <a:defRPr/>
              </a:pPr>
              <a:t>8/6/2026</a:t>
            </a:fld>
            <a:endParaRPr lang="en-SG"/>
          </a:p>
        </p:txBody>
      </p:sp>
      <p:sp>
        <p:nvSpPr>
          <p:cNvPr id="12292" name="TextBox 11">
            <a:extLst>
              <a:ext uri="{FF2B5EF4-FFF2-40B4-BE49-F238E27FC236}">
                <a16:creationId xmlns:a16="http://schemas.microsoft.com/office/drawing/2014/main" id="{69737FAC-4B54-30B5-5AB9-AC15D3D83EA8}"/>
              </a:ext>
            </a:extLst>
          </p:cNvPr>
          <p:cNvSpPr txBox="1">
            <a:spLocks noChangeArrowheads="1"/>
          </p:cNvSpPr>
          <p:nvPr/>
        </p:nvSpPr>
        <p:spPr bwMode="auto">
          <a:xfrm>
            <a:off x="0" y="1189038"/>
            <a:ext cx="2705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i="1" dirty="0">
                <a:solidFill>
                  <a:srgbClr val="00B050"/>
                </a:solidFill>
              </a:rPr>
              <a:t>Rule</a:t>
            </a:r>
            <a:r>
              <a:rPr lang="en-US" altLang="en-US" sz="1600" b="1" i="1" dirty="0"/>
              <a:t> to identify drug and adverse event terms within close proximity </a:t>
            </a:r>
            <a:endParaRPr lang="en-SG" altLang="en-US" sz="1600" b="1" i="1" dirty="0"/>
          </a:p>
        </p:txBody>
      </p:sp>
      <p:sp>
        <p:nvSpPr>
          <p:cNvPr id="13" name="Arrow: Bent 12">
            <a:extLst>
              <a:ext uri="{FF2B5EF4-FFF2-40B4-BE49-F238E27FC236}">
                <a16:creationId xmlns:a16="http://schemas.microsoft.com/office/drawing/2014/main" id="{8401D5C3-C40D-67DD-40A3-C72F0370967E}"/>
              </a:ext>
            </a:extLst>
          </p:cNvPr>
          <p:cNvSpPr/>
          <p:nvPr/>
        </p:nvSpPr>
        <p:spPr>
          <a:xfrm flipV="1">
            <a:off x="812800" y="2014538"/>
            <a:ext cx="592138" cy="868362"/>
          </a:xfrm>
          <a:prstGeom prst="bentArrow">
            <a:avLst>
              <a:gd name="adj1" fmla="val 20174"/>
              <a:gd name="adj2" fmla="val 26870"/>
              <a:gd name="adj3" fmla="val 45211"/>
              <a:gd name="adj4" fmla="val 32841"/>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SG" dirty="0">
              <a:solidFill>
                <a:schemeClr val="tx1"/>
              </a:solidFill>
            </a:endParaRPr>
          </a:p>
        </p:txBody>
      </p:sp>
      <p:sp>
        <p:nvSpPr>
          <p:cNvPr id="14" name="Arrow: Right 13">
            <a:extLst>
              <a:ext uri="{FF2B5EF4-FFF2-40B4-BE49-F238E27FC236}">
                <a16:creationId xmlns:a16="http://schemas.microsoft.com/office/drawing/2014/main" id="{546F4003-6293-052A-7E29-4CADCA2F8516}"/>
              </a:ext>
            </a:extLst>
          </p:cNvPr>
          <p:cNvSpPr/>
          <p:nvPr/>
        </p:nvSpPr>
        <p:spPr>
          <a:xfrm>
            <a:off x="2581275" y="2616200"/>
            <a:ext cx="430213" cy="306388"/>
          </a:xfrm>
          <a:prstGeom prst="rightArrow">
            <a:avLst>
              <a:gd name="adj1" fmla="val 25130"/>
              <a:gd name="adj2" fmla="val 6987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p>
        </p:txBody>
      </p:sp>
      <p:graphicFrame>
        <p:nvGraphicFramePr>
          <p:cNvPr id="15" name="Table 15">
            <a:extLst>
              <a:ext uri="{FF2B5EF4-FFF2-40B4-BE49-F238E27FC236}">
                <a16:creationId xmlns:a16="http://schemas.microsoft.com/office/drawing/2014/main" id="{DDE7FC03-F827-7B18-6E17-44B655933796}"/>
              </a:ext>
            </a:extLst>
          </p:cNvPr>
          <p:cNvGraphicFramePr>
            <a:graphicFrameLocks noGrp="1"/>
          </p:cNvGraphicFramePr>
          <p:nvPr/>
        </p:nvGraphicFramePr>
        <p:xfrm>
          <a:off x="3084513" y="1603375"/>
          <a:ext cx="6022976" cy="1981200"/>
        </p:xfrm>
        <a:graphic>
          <a:graphicData uri="http://schemas.openxmlformats.org/drawingml/2006/table">
            <a:tbl>
              <a:tblPr firstRow="1" bandRow="1">
                <a:tableStyleId>{5940675A-B579-460E-94D1-54222C63F5DA}</a:tableStyleId>
              </a:tblPr>
              <a:tblGrid>
                <a:gridCol w="999832">
                  <a:extLst>
                    <a:ext uri="{9D8B030D-6E8A-4147-A177-3AD203B41FA5}">
                      <a16:colId xmlns:a16="http://schemas.microsoft.com/office/drawing/2014/main" val="20000"/>
                    </a:ext>
                  </a:extLst>
                </a:gridCol>
                <a:gridCol w="1240684">
                  <a:extLst>
                    <a:ext uri="{9D8B030D-6E8A-4147-A177-3AD203B41FA5}">
                      <a16:colId xmlns:a16="http://schemas.microsoft.com/office/drawing/2014/main" val="20001"/>
                    </a:ext>
                  </a:extLst>
                </a:gridCol>
                <a:gridCol w="3782460">
                  <a:extLst>
                    <a:ext uri="{9D8B030D-6E8A-4147-A177-3AD203B41FA5}">
                      <a16:colId xmlns:a16="http://schemas.microsoft.com/office/drawing/2014/main" val="20002"/>
                    </a:ext>
                  </a:extLst>
                </a:gridCol>
              </a:tblGrid>
              <a:tr h="328172">
                <a:tc>
                  <a:txBody>
                    <a:bodyPr/>
                    <a:lstStyle/>
                    <a:p>
                      <a:pPr algn="ctr"/>
                      <a:r>
                        <a:rPr lang="en-US" sz="1200" b="1" dirty="0">
                          <a:latin typeface="Arial" panose="020B0604020202020204" pitchFamily="34" charset="0"/>
                          <a:cs typeface="Arial" panose="020B0604020202020204" pitchFamily="34" charset="0"/>
                        </a:rPr>
                        <a:t>Drug</a:t>
                      </a:r>
                      <a:endParaRPr lang="en-SG" sz="1200" b="1" dirty="0">
                        <a:latin typeface="Arial" panose="020B0604020202020204" pitchFamily="34" charset="0"/>
                        <a:cs typeface="Arial" panose="020B0604020202020204" pitchFamily="34" charset="0"/>
                      </a:endParaRPr>
                    </a:p>
                  </a:txBody>
                  <a:tcPr marT="45719" marB="45719" anchor="ctr"/>
                </a:tc>
                <a:tc>
                  <a:txBody>
                    <a:bodyPr/>
                    <a:lstStyle/>
                    <a:p>
                      <a:pPr algn="ctr"/>
                      <a:r>
                        <a:rPr lang="en-US" sz="1200" b="1" dirty="0">
                          <a:latin typeface="Arial" panose="020B0604020202020204" pitchFamily="34" charset="0"/>
                          <a:cs typeface="Arial" panose="020B0604020202020204" pitchFamily="34" charset="0"/>
                        </a:rPr>
                        <a:t>Adverse event</a:t>
                      </a:r>
                      <a:endParaRPr lang="en-SG" sz="1200" b="1" dirty="0">
                        <a:latin typeface="Arial" panose="020B0604020202020204" pitchFamily="34" charset="0"/>
                        <a:cs typeface="Arial" panose="020B0604020202020204" pitchFamily="34" charset="0"/>
                      </a:endParaRPr>
                    </a:p>
                  </a:txBody>
                  <a:tcPr marT="45719" marB="45719" anchor="ctr"/>
                </a:tc>
                <a:tc>
                  <a:txBody>
                    <a:bodyPr/>
                    <a:lstStyle/>
                    <a:p>
                      <a:pPr algn="ctr"/>
                      <a:r>
                        <a:rPr lang="en-US" sz="1200" b="1" dirty="0">
                          <a:latin typeface="Arial" panose="020B0604020202020204" pitchFamily="34" charset="0"/>
                          <a:cs typeface="Arial" panose="020B0604020202020204" pitchFamily="34" charset="0"/>
                        </a:rPr>
                        <a:t>Text segment </a:t>
                      </a:r>
                      <a:endParaRPr lang="en-SG" sz="1200" b="1" dirty="0">
                        <a:latin typeface="Arial" panose="020B0604020202020204" pitchFamily="34" charset="0"/>
                        <a:cs typeface="Arial" panose="020B0604020202020204" pitchFamily="34" charset="0"/>
                      </a:endParaRPr>
                    </a:p>
                  </a:txBody>
                  <a:tcPr marT="45719" marB="45719" anchor="ctr"/>
                </a:tc>
                <a:extLst>
                  <a:ext uri="{0D108BD9-81ED-4DB2-BD59-A6C34878D82A}">
                    <a16:rowId xmlns:a16="http://schemas.microsoft.com/office/drawing/2014/main" val="10000"/>
                  </a:ext>
                </a:extLst>
              </a:tr>
              <a:tr h="413257">
                <a:tc>
                  <a:txBody>
                    <a:bodyPr/>
                    <a:lstStyle/>
                    <a:p>
                      <a:pPr algn="ctr"/>
                      <a:r>
                        <a:rPr lang="en-US" sz="1200" dirty="0">
                          <a:latin typeface="Arial" panose="020B0604020202020204" pitchFamily="34" charset="0"/>
                          <a:cs typeface="Arial" panose="020B0604020202020204" pitchFamily="34" charset="0"/>
                        </a:rPr>
                        <a:t>Metformin</a:t>
                      </a:r>
                      <a:endParaRPr lang="en-SG" sz="1200" dirty="0">
                        <a:latin typeface="Arial" panose="020B0604020202020204" pitchFamily="34" charset="0"/>
                        <a:cs typeface="Arial" panose="020B0604020202020204" pitchFamily="34" charset="0"/>
                      </a:endParaRPr>
                    </a:p>
                  </a:txBody>
                  <a:tcPr marT="45719" marB="45719" anchor="ctr"/>
                </a:tc>
                <a:tc>
                  <a:txBody>
                    <a:bodyPr/>
                    <a:lstStyle/>
                    <a:p>
                      <a:pPr algn="ctr"/>
                      <a:r>
                        <a:rPr lang="en-US" sz="1200" dirty="0">
                          <a:latin typeface="Arial" panose="020B0604020202020204" pitchFamily="34" charset="0"/>
                          <a:cs typeface="Arial" panose="020B0604020202020204" pitchFamily="34" charset="0"/>
                        </a:rPr>
                        <a:t>Diabetes </a:t>
                      </a:r>
                      <a:endParaRPr lang="en-SG" sz="1200" dirty="0">
                        <a:latin typeface="Arial" panose="020B0604020202020204" pitchFamily="34" charset="0"/>
                        <a:cs typeface="Arial" panose="020B0604020202020204" pitchFamily="34" charset="0"/>
                      </a:endParaRPr>
                    </a:p>
                  </a:txBody>
                  <a:tcPr marT="45719" marB="45719" anchor="ctr"/>
                </a:tc>
                <a:tc>
                  <a:txBody>
                    <a:bodyPr/>
                    <a:lstStyle/>
                    <a:p>
                      <a:pPr algn="l"/>
                      <a:r>
                        <a:rPr lang="en-US" sz="1200" dirty="0">
                          <a:solidFill>
                            <a:schemeClr val="tx1"/>
                          </a:solidFill>
                          <a:latin typeface="Arial" panose="020B0604020202020204" pitchFamily="34" charset="0"/>
                          <a:cs typeface="Arial" panose="020B0604020202020204" pitchFamily="34" charset="0"/>
                        </a:rPr>
                        <a:t>Metformin dosed at 500mg BD for Diabetes </a:t>
                      </a:r>
                      <a:endParaRPr lang="en-SG" sz="1200" dirty="0">
                        <a:solidFill>
                          <a:schemeClr val="tx1"/>
                        </a:solidFill>
                        <a:latin typeface="Arial" panose="020B0604020202020204" pitchFamily="34" charset="0"/>
                        <a:cs typeface="Arial" panose="020B0604020202020204" pitchFamily="34" charset="0"/>
                      </a:endParaRPr>
                    </a:p>
                  </a:txBody>
                  <a:tcPr marT="45719" marB="45719" anchor="ctr"/>
                </a:tc>
                <a:extLst>
                  <a:ext uri="{0D108BD9-81ED-4DB2-BD59-A6C34878D82A}">
                    <a16:rowId xmlns:a16="http://schemas.microsoft.com/office/drawing/2014/main" val="10001"/>
                  </a:ext>
                </a:extLst>
              </a:tr>
              <a:tr h="413257">
                <a:tc>
                  <a:txBody>
                    <a:bodyPr/>
                    <a:lstStyle/>
                    <a:p>
                      <a:pPr algn="ctr"/>
                      <a:r>
                        <a:rPr lang="en-US" sz="1200" dirty="0">
                          <a:latin typeface="Arial" panose="020B0604020202020204" pitchFamily="34" charset="0"/>
                          <a:cs typeface="Arial" panose="020B0604020202020204" pitchFamily="34" charset="0"/>
                        </a:rPr>
                        <a:t>Ibuprofen</a:t>
                      </a:r>
                      <a:endParaRPr lang="en-SG" sz="1200" dirty="0">
                        <a:latin typeface="Arial" panose="020B0604020202020204" pitchFamily="34" charset="0"/>
                        <a:cs typeface="Arial" panose="020B0604020202020204" pitchFamily="34" charset="0"/>
                      </a:endParaRPr>
                    </a:p>
                  </a:txBody>
                  <a:tcPr marT="45719" marB="45719" anchor="ctr"/>
                </a:tc>
                <a:tc>
                  <a:txBody>
                    <a:bodyPr/>
                    <a:lstStyle/>
                    <a:p>
                      <a:pPr algn="ctr"/>
                      <a:r>
                        <a:rPr lang="en-US" sz="1200" dirty="0">
                          <a:latin typeface="Arial" panose="020B0604020202020204" pitchFamily="34" charset="0"/>
                          <a:cs typeface="Arial" panose="020B0604020202020204" pitchFamily="34" charset="0"/>
                        </a:rPr>
                        <a:t>GI bleeding</a:t>
                      </a:r>
                      <a:endParaRPr lang="en-SG" sz="1200" dirty="0">
                        <a:latin typeface="Arial" panose="020B0604020202020204" pitchFamily="34" charset="0"/>
                        <a:cs typeface="Arial" panose="020B0604020202020204" pitchFamily="34" charset="0"/>
                      </a:endParaRPr>
                    </a:p>
                  </a:txBody>
                  <a:tcPr marT="45719" marB="45719" anchor="ctr"/>
                </a:tc>
                <a:tc>
                  <a:txBody>
                    <a:bodyPr/>
                    <a:lstStyle/>
                    <a:p>
                      <a:pPr algn="l"/>
                      <a:r>
                        <a:rPr lang="en-US" sz="1200" dirty="0">
                          <a:solidFill>
                            <a:schemeClr val="tx1"/>
                          </a:solidFill>
                          <a:latin typeface="Arial" panose="020B0604020202020204" pitchFamily="34" charset="0"/>
                          <a:cs typeface="Arial" panose="020B0604020202020204" pitchFamily="34" charset="0"/>
                        </a:rPr>
                        <a:t>Developed GI bleeding after taking ibuprofen </a:t>
                      </a:r>
                      <a:endParaRPr lang="en-SG" sz="1200" dirty="0">
                        <a:solidFill>
                          <a:schemeClr val="tx1"/>
                        </a:solidFill>
                        <a:latin typeface="Arial" panose="020B0604020202020204" pitchFamily="34" charset="0"/>
                        <a:cs typeface="Arial" panose="020B0604020202020204" pitchFamily="34" charset="0"/>
                      </a:endParaRPr>
                    </a:p>
                  </a:txBody>
                  <a:tcPr marT="45719" marB="45719" anchor="ctr"/>
                </a:tc>
                <a:extLst>
                  <a:ext uri="{0D108BD9-81ED-4DB2-BD59-A6C34878D82A}">
                    <a16:rowId xmlns:a16="http://schemas.microsoft.com/office/drawing/2014/main" val="10002"/>
                  </a:ext>
                </a:extLst>
              </a:tr>
              <a:tr h="413257">
                <a:tc>
                  <a:txBody>
                    <a:bodyPr/>
                    <a:lstStyle/>
                    <a:p>
                      <a:pPr algn="ctr"/>
                      <a:r>
                        <a:rPr lang="en-US" sz="1200" dirty="0">
                          <a:latin typeface="Arial" panose="020B0604020202020204" pitchFamily="34" charset="0"/>
                          <a:cs typeface="Arial" panose="020B0604020202020204" pitchFamily="34" charset="0"/>
                        </a:rPr>
                        <a:t>Linagliptin </a:t>
                      </a:r>
                      <a:endParaRPr lang="en-SG" sz="1200" dirty="0">
                        <a:latin typeface="Arial" panose="020B0604020202020204" pitchFamily="34" charset="0"/>
                        <a:cs typeface="Arial" panose="020B0604020202020204" pitchFamily="34" charset="0"/>
                      </a:endParaRPr>
                    </a:p>
                  </a:txBody>
                  <a:tcPr marT="45719" marB="45719" anchor="ctr"/>
                </a:tc>
                <a:tc>
                  <a:txBody>
                    <a:bodyPr/>
                    <a:lstStyle/>
                    <a:p>
                      <a:pPr algn="ctr"/>
                      <a:r>
                        <a:rPr lang="en-US" sz="1200" dirty="0">
                          <a:latin typeface="Arial" panose="020B0604020202020204" pitchFamily="34" charset="0"/>
                          <a:cs typeface="Arial" panose="020B0604020202020204" pitchFamily="34" charset="0"/>
                        </a:rPr>
                        <a:t>Rash </a:t>
                      </a:r>
                      <a:endParaRPr lang="en-SG" sz="1200" dirty="0">
                        <a:latin typeface="Arial" panose="020B0604020202020204" pitchFamily="34" charset="0"/>
                        <a:cs typeface="Arial" panose="020B0604020202020204" pitchFamily="34" charset="0"/>
                      </a:endParaRPr>
                    </a:p>
                  </a:txBody>
                  <a:tcPr marT="45719" marB="45719" anchor="ctr"/>
                </a:tc>
                <a:tc>
                  <a:txBody>
                    <a:bodyPr/>
                    <a:lstStyle/>
                    <a:p>
                      <a:pPr algn="l"/>
                      <a:r>
                        <a:rPr lang="en-US" sz="1200" dirty="0">
                          <a:solidFill>
                            <a:schemeClr val="tx1"/>
                          </a:solidFill>
                          <a:latin typeface="Arial" panose="020B0604020202020204" pitchFamily="34" charset="0"/>
                          <a:cs typeface="Arial" panose="020B0604020202020204" pitchFamily="34" charset="0"/>
                        </a:rPr>
                        <a:t>Linagliptin switched to dapagliflozin due to Rash </a:t>
                      </a:r>
                      <a:endParaRPr lang="en-SG" sz="1200" dirty="0">
                        <a:solidFill>
                          <a:schemeClr val="tx1"/>
                        </a:solidFill>
                        <a:latin typeface="Arial" panose="020B0604020202020204" pitchFamily="34" charset="0"/>
                        <a:cs typeface="Arial" panose="020B0604020202020204" pitchFamily="34" charset="0"/>
                      </a:endParaRPr>
                    </a:p>
                  </a:txBody>
                  <a:tcPr marT="45719" marB="45719" anchor="ctr"/>
                </a:tc>
                <a:extLst>
                  <a:ext uri="{0D108BD9-81ED-4DB2-BD59-A6C34878D82A}">
                    <a16:rowId xmlns:a16="http://schemas.microsoft.com/office/drawing/2014/main" val="10003"/>
                  </a:ext>
                </a:extLst>
              </a:tr>
              <a:tr h="413257">
                <a:tc>
                  <a:txBody>
                    <a:bodyPr/>
                    <a:lstStyle/>
                    <a:p>
                      <a:pPr algn="ctr"/>
                      <a:r>
                        <a:rPr lang="en-US" sz="1200" dirty="0">
                          <a:latin typeface="Arial" panose="020B0604020202020204" pitchFamily="34" charset="0"/>
                          <a:cs typeface="Arial" panose="020B0604020202020204" pitchFamily="34" charset="0"/>
                        </a:rPr>
                        <a:t>…</a:t>
                      </a:r>
                      <a:endParaRPr lang="en-SG" sz="1200" dirty="0">
                        <a:latin typeface="Arial" panose="020B0604020202020204" pitchFamily="34" charset="0"/>
                        <a:cs typeface="Arial" panose="020B0604020202020204" pitchFamily="34" charset="0"/>
                      </a:endParaRPr>
                    </a:p>
                  </a:txBody>
                  <a:tcPr marT="45719" marB="45719" anchor="ctr"/>
                </a:tc>
                <a:tc>
                  <a:txBody>
                    <a:bodyPr/>
                    <a:lstStyle/>
                    <a:p>
                      <a:pPr algn="ctr"/>
                      <a:r>
                        <a:rPr lang="en-US" sz="1200" dirty="0">
                          <a:latin typeface="Arial" panose="020B0604020202020204" pitchFamily="34" charset="0"/>
                          <a:cs typeface="Arial" panose="020B0604020202020204" pitchFamily="34" charset="0"/>
                        </a:rPr>
                        <a:t>…</a:t>
                      </a:r>
                      <a:endParaRPr lang="en-SG" sz="1200" dirty="0">
                        <a:latin typeface="Arial" panose="020B0604020202020204" pitchFamily="34" charset="0"/>
                        <a:cs typeface="Arial" panose="020B0604020202020204" pitchFamily="34" charset="0"/>
                      </a:endParaRPr>
                    </a:p>
                  </a:txBody>
                  <a:tcPr marT="45719" marB="45719" anchor="ctr"/>
                </a:tc>
                <a:tc>
                  <a:txBody>
                    <a:bodyPr/>
                    <a:lstStyle/>
                    <a:p>
                      <a:pPr algn="ctr"/>
                      <a:r>
                        <a:rPr lang="en-US" sz="1200" dirty="0">
                          <a:latin typeface="Arial" panose="020B0604020202020204" pitchFamily="34" charset="0"/>
                          <a:cs typeface="Arial" panose="020B0604020202020204" pitchFamily="34" charset="0"/>
                        </a:rPr>
                        <a:t>…</a:t>
                      </a:r>
                      <a:endParaRPr lang="en-SG" sz="1200" dirty="0">
                        <a:latin typeface="Arial" panose="020B0604020202020204" pitchFamily="34" charset="0"/>
                        <a:cs typeface="Arial" panose="020B0604020202020204" pitchFamily="34" charset="0"/>
                      </a:endParaRPr>
                    </a:p>
                  </a:txBody>
                  <a:tcPr marT="45719" marB="45719" anchor="ctr"/>
                </a:tc>
                <a:extLst>
                  <a:ext uri="{0D108BD9-81ED-4DB2-BD59-A6C34878D82A}">
                    <a16:rowId xmlns:a16="http://schemas.microsoft.com/office/drawing/2014/main" val="10004"/>
                  </a:ext>
                </a:extLst>
              </a:tr>
            </a:tbl>
          </a:graphicData>
        </a:graphic>
      </p:graphicFrame>
      <p:sp>
        <p:nvSpPr>
          <p:cNvPr id="12321" name="TextBox 15">
            <a:extLst>
              <a:ext uri="{FF2B5EF4-FFF2-40B4-BE49-F238E27FC236}">
                <a16:creationId xmlns:a16="http://schemas.microsoft.com/office/drawing/2014/main" id="{A7D157D7-9EEC-BD8E-1A6B-DFF82E181434}"/>
              </a:ext>
            </a:extLst>
          </p:cNvPr>
          <p:cNvSpPr txBox="1">
            <a:spLocks noChangeArrowheads="1"/>
          </p:cNvSpPr>
          <p:nvPr/>
        </p:nvSpPr>
        <p:spPr bwMode="auto">
          <a:xfrm>
            <a:off x="1322388" y="3235325"/>
            <a:ext cx="1249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a:latin typeface="Arial" panose="020B0604020202020204" pitchFamily="34" charset="0"/>
                <a:cs typeface="Arial" panose="020B0604020202020204" pitchFamily="34" charset="0"/>
              </a:rPr>
              <a:t>Discharge summaries</a:t>
            </a:r>
            <a:endParaRPr lang="en-SG" altLang="en-US" sz="1200" b="1">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F56C619-325B-D36A-7739-1EE259176049}"/>
              </a:ext>
            </a:extLst>
          </p:cNvPr>
          <p:cNvSpPr txBox="1">
            <a:spLocks noChangeArrowheads="1"/>
          </p:cNvSpPr>
          <p:nvPr/>
        </p:nvSpPr>
        <p:spPr bwMode="auto">
          <a:xfrm>
            <a:off x="7627938" y="3800475"/>
            <a:ext cx="3154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b="1" i="1"/>
              <a:t>Machine learning to train a model to predict label, given context</a:t>
            </a:r>
            <a:endParaRPr lang="en-SG" altLang="en-US" sz="1600" b="1" i="1"/>
          </a:p>
        </p:txBody>
      </p:sp>
      <p:graphicFrame>
        <p:nvGraphicFramePr>
          <p:cNvPr id="27" name="Table 26">
            <a:extLst>
              <a:ext uri="{FF2B5EF4-FFF2-40B4-BE49-F238E27FC236}">
                <a16:creationId xmlns:a16="http://schemas.microsoft.com/office/drawing/2014/main" id="{5DAAA366-E768-0F69-7D55-A8C737988A27}"/>
              </a:ext>
            </a:extLst>
          </p:cNvPr>
          <p:cNvGraphicFramePr>
            <a:graphicFrameLocks noGrp="1"/>
          </p:cNvGraphicFramePr>
          <p:nvPr/>
        </p:nvGraphicFramePr>
        <p:xfrm>
          <a:off x="9180513" y="1608138"/>
          <a:ext cx="698500" cy="1981200"/>
        </p:xfrm>
        <a:graphic>
          <a:graphicData uri="http://schemas.openxmlformats.org/drawingml/2006/table">
            <a:tbl>
              <a:tblPr firstRow="1" bandRow="1">
                <a:tableStyleId>{5940675A-B579-460E-94D1-54222C63F5DA}</a:tableStyleId>
              </a:tblPr>
              <a:tblGrid>
                <a:gridCol w="698500">
                  <a:extLst>
                    <a:ext uri="{9D8B030D-6E8A-4147-A177-3AD203B41FA5}">
                      <a16:colId xmlns:a16="http://schemas.microsoft.com/office/drawing/2014/main" val="20000"/>
                    </a:ext>
                  </a:extLst>
                </a:gridCol>
              </a:tblGrid>
              <a:tr h="328172">
                <a:tc>
                  <a:txBody>
                    <a:bodyPr/>
                    <a:lstStyle/>
                    <a:p>
                      <a:pPr algn="ctr"/>
                      <a:r>
                        <a:rPr lang="en-US" sz="1200" b="1" dirty="0">
                          <a:latin typeface="Arial" panose="020B0604020202020204" pitchFamily="34" charset="0"/>
                          <a:cs typeface="Arial" panose="020B0604020202020204" pitchFamily="34" charset="0"/>
                        </a:rPr>
                        <a:t>Label </a:t>
                      </a:r>
                      <a:endParaRPr lang="en-SG" sz="1200" b="1" dirty="0">
                        <a:latin typeface="Arial" panose="020B0604020202020204" pitchFamily="34" charset="0"/>
                        <a:cs typeface="Arial" panose="020B0604020202020204" pitchFamily="34" charset="0"/>
                      </a:endParaRPr>
                    </a:p>
                  </a:txBody>
                  <a:tcPr marT="45719" marB="45719" anchor="ctr"/>
                </a:tc>
                <a:extLst>
                  <a:ext uri="{0D108BD9-81ED-4DB2-BD59-A6C34878D82A}">
                    <a16:rowId xmlns:a16="http://schemas.microsoft.com/office/drawing/2014/main" val="10000"/>
                  </a:ext>
                </a:extLst>
              </a:tr>
              <a:tr h="413257">
                <a:tc>
                  <a:txBody>
                    <a:bodyPr/>
                    <a:lstStyle/>
                    <a:p>
                      <a:pPr algn="ctr"/>
                      <a:r>
                        <a:rPr lang="en-US" sz="1200" dirty="0">
                          <a:latin typeface="Arial" panose="020B0604020202020204" pitchFamily="34" charset="0"/>
                          <a:cs typeface="Arial" panose="020B0604020202020204" pitchFamily="34" charset="0"/>
                        </a:rPr>
                        <a:t>0</a:t>
                      </a:r>
                      <a:endParaRPr lang="en-SG" sz="1200" dirty="0">
                        <a:latin typeface="Arial" panose="020B0604020202020204" pitchFamily="34" charset="0"/>
                        <a:cs typeface="Arial" panose="020B0604020202020204" pitchFamily="34" charset="0"/>
                      </a:endParaRPr>
                    </a:p>
                  </a:txBody>
                  <a:tcPr marT="45719" marB="45719" anchor="ctr"/>
                </a:tc>
                <a:extLst>
                  <a:ext uri="{0D108BD9-81ED-4DB2-BD59-A6C34878D82A}">
                    <a16:rowId xmlns:a16="http://schemas.microsoft.com/office/drawing/2014/main" val="10001"/>
                  </a:ext>
                </a:extLst>
              </a:tr>
              <a:tr h="413257">
                <a:tc>
                  <a:txBody>
                    <a:bodyPr/>
                    <a:lstStyle/>
                    <a:p>
                      <a:pPr algn="ctr"/>
                      <a:r>
                        <a:rPr lang="en-US" sz="1200" dirty="0">
                          <a:latin typeface="Arial" panose="020B0604020202020204" pitchFamily="34" charset="0"/>
                          <a:cs typeface="Arial" panose="020B0604020202020204" pitchFamily="34" charset="0"/>
                        </a:rPr>
                        <a:t>1</a:t>
                      </a:r>
                      <a:endParaRPr lang="en-SG" sz="1200" dirty="0">
                        <a:latin typeface="Arial" panose="020B0604020202020204" pitchFamily="34" charset="0"/>
                        <a:cs typeface="Arial" panose="020B0604020202020204" pitchFamily="34" charset="0"/>
                      </a:endParaRPr>
                    </a:p>
                  </a:txBody>
                  <a:tcPr marT="45719" marB="45719" anchor="ctr"/>
                </a:tc>
                <a:extLst>
                  <a:ext uri="{0D108BD9-81ED-4DB2-BD59-A6C34878D82A}">
                    <a16:rowId xmlns:a16="http://schemas.microsoft.com/office/drawing/2014/main" val="10002"/>
                  </a:ext>
                </a:extLst>
              </a:tr>
              <a:tr h="413257">
                <a:tc>
                  <a:txBody>
                    <a:bodyPr/>
                    <a:lstStyle/>
                    <a:p>
                      <a:pPr algn="ctr"/>
                      <a:r>
                        <a:rPr lang="en-US" sz="1200" dirty="0">
                          <a:latin typeface="Arial" panose="020B0604020202020204" pitchFamily="34" charset="0"/>
                          <a:cs typeface="Arial" panose="020B0604020202020204" pitchFamily="34" charset="0"/>
                        </a:rPr>
                        <a:t>1</a:t>
                      </a:r>
                      <a:endParaRPr lang="en-SG" sz="1200" dirty="0">
                        <a:latin typeface="Arial" panose="020B0604020202020204" pitchFamily="34" charset="0"/>
                        <a:cs typeface="Arial" panose="020B0604020202020204" pitchFamily="34" charset="0"/>
                      </a:endParaRPr>
                    </a:p>
                  </a:txBody>
                  <a:tcPr marT="45719" marB="45719" anchor="ctr"/>
                </a:tc>
                <a:extLst>
                  <a:ext uri="{0D108BD9-81ED-4DB2-BD59-A6C34878D82A}">
                    <a16:rowId xmlns:a16="http://schemas.microsoft.com/office/drawing/2014/main" val="10003"/>
                  </a:ext>
                </a:extLst>
              </a:tr>
              <a:tr h="413257">
                <a:tc>
                  <a:txBody>
                    <a:bodyPr/>
                    <a:lstStyle/>
                    <a:p>
                      <a:pPr algn="ctr"/>
                      <a:r>
                        <a:rPr lang="en-US" sz="1200" dirty="0">
                          <a:latin typeface="Arial" panose="020B0604020202020204" pitchFamily="34" charset="0"/>
                          <a:cs typeface="Arial" panose="020B0604020202020204" pitchFamily="34" charset="0"/>
                        </a:rPr>
                        <a:t>…</a:t>
                      </a:r>
                      <a:endParaRPr lang="en-SG" sz="1200" dirty="0">
                        <a:latin typeface="Arial" panose="020B0604020202020204" pitchFamily="34" charset="0"/>
                        <a:cs typeface="Arial" panose="020B0604020202020204" pitchFamily="34" charset="0"/>
                      </a:endParaRPr>
                    </a:p>
                  </a:txBody>
                  <a:tcPr marT="45719" marB="45719" anchor="ctr"/>
                </a:tc>
                <a:extLst>
                  <a:ext uri="{0D108BD9-81ED-4DB2-BD59-A6C34878D82A}">
                    <a16:rowId xmlns:a16="http://schemas.microsoft.com/office/drawing/2014/main" val="10004"/>
                  </a:ext>
                </a:extLst>
              </a:tr>
            </a:tbl>
          </a:graphicData>
        </a:graphic>
      </p:graphicFrame>
      <p:sp>
        <p:nvSpPr>
          <p:cNvPr id="28" name="TextBox 27">
            <a:extLst>
              <a:ext uri="{FF2B5EF4-FFF2-40B4-BE49-F238E27FC236}">
                <a16:creationId xmlns:a16="http://schemas.microsoft.com/office/drawing/2014/main" id="{019FE00B-0C04-5980-E6F0-39BB1F338560}"/>
              </a:ext>
            </a:extLst>
          </p:cNvPr>
          <p:cNvSpPr txBox="1">
            <a:spLocks noChangeArrowheads="1"/>
          </p:cNvSpPr>
          <p:nvPr/>
        </p:nvSpPr>
        <p:spPr bwMode="auto">
          <a:xfrm>
            <a:off x="9952038" y="2241550"/>
            <a:ext cx="2222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b="1" i="1"/>
              <a:t>Manual annotation done to indicate if drug had caused the</a:t>
            </a:r>
          </a:p>
          <a:p>
            <a:pPr algn="ctr" eaLnBrk="1" hangingPunct="1"/>
            <a:r>
              <a:rPr lang="en-US" altLang="en-US" sz="1600" b="1" i="1"/>
              <a:t> adverse event </a:t>
            </a:r>
            <a:endParaRPr lang="en-SG" altLang="en-US" sz="1600" b="1" i="1"/>
          </a:p>
        </p:txBody>
      </p:sp>
      <p:sp>
        <p:nvSpPr>
          <p:cNvPr id="30" name="Arrow: Bent 29">
            <a:extLst>
              <a:ext uri="{FF2B5EF4-FFF2-40B4-BE49-F238E27FC236}">
                <a16:creationId xmlns:a16="http://schemas.microsoft.com/office/drawing/2014/main" id="{AFC77774-D2B7-511B-1231-56FF871635EC}"/>
              </a:ext>
            </a:extLst>
          </p:cNvPr>
          <p:cNvSpPr/>
          <p:nvPr/>
        </p:nvSpPr>
        <p:spPr>
          <a:xfrm flipH="1" flipV="1">
            <a:off x="8502650" y="4319588"/>
            <a:ext cx="677863" cy="796925"/>
          </a:xfrm>
          <a:prstGeom prst="bentArrow">
            <a:avLst>
              <a:gd name="adj1" fmla="val 19379"/>
              <a:gd name="adj2" fmla="val 26870"/>
              <a:gd name="adj3" fmla="val 21323"/>
              <a:gd name="adj4" fmla="val 328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dirty="0">
              <a:solidFill>
                <a:schemeClr val="tx1"/>
              </a:solidFill>
            </a:endParaRPr>
          </a:p>
        </p:txBody>
      </p:sp>
      <p:pic>
        <p:nvPicPr>
          <p:cNvPr id="33" name="Graphic 32" descr="Document outline">
            <a:extLst>
              <a:ext uri="{FF2B5EF4-FFF2-40B4-BE49-F238E27FC236}">
                <a16:creationId xmlns:a16="http://schemas.microsoft.com/office/drawing/2014/main" id="{A62A9AD6-C1FC-88B5-7C39-DA834AA6E025}"/>
              </a:ext>
            </a:extLst>
          </p:cNvPr>
          <p:cNvPicPr>
            <a:picLocks noChangeAspect="1"/>
          </p:cNvPicPr>
          <p:nvPr/>
        </p:nvPicPr>
        <p:blipFill>
          <a:blip r:embed="rId2"/>
          <a:stretch>
            <a:fillRect/>
          </a:stretch>
        </p:blipFill>
        <p:spPr>
          <a:xfrm>
            <a:off x="1335088" y="2611438"/>
            <a:ext cx="677862" cy="677862"/>
          </a:xfrm>
          <a:prstGeom prst="rect">
            <a:avLst/>
          </a:prstGeom>
        </p:spPr>
      </p:pic>
      <p:pic>
        <p:nvPicPr>
          <p:cNvPr id="35" name="Graphic 34" descr="Document outline">
            <a:extLst>
              <a:ext uri="{FF2B5EF4-FFF2-40B4-BE49-F238E27FC236}">
                <a16:creationId xmlns:a16="http://schemas.microsoft.com/office/drawing/2014/main" id="{80E41CDC-943A-F7B8-37E5-B0C3A0CFD373}"/>
              </a:ext>
            </a:extLst>
          </p:cNvPr>
          <p:cNvPicPr>
            <a:picLocks noChangeAspect="1"/>
          </p:cNvPicPr>
          <p:nvPr/>
        </p:nvPicPr>
        <p:blipFill>
          <a:blip r:embed="rId2"/>
          <a:stretch>
            <a:fillRect/>
          </a:stretch>
        </p:blipFill>
        <p:spPr>
          <a:xfrm>
            <a:off x="1828800" y="2611438"/>
            <a:ext cx="677863" cy="677862"/>
          </a:xfrm>
          <a:prstGeom prst="rect">
            <a:avLst/>
          </a:prstGeom>
        </p:spPr>
      </p:pic>
      <p:pic>
        <p:nvPicPr>
          <p:cNvPr id="36" name="Graphic 35" descr="Document outline">
            <a:extLst>
              <a:ext uri="{FF2B5EF4-FFF2-40B4-BE49-F238E27FC236}">
                <a16:creationId xmlns:a16="http://schemas.microsoft.com/office/drawing/2014/main" id="{FF0BFF4F-0CF0-F09F-94BE-6BD22E8C136C}"/>
              </a:ext>
            </a:extLst>
          </p:cNvPr>
          <p:cNvPicPr>
            <a:picLocks noChangeAspect="1"/>
          </p:cNvPicPr>
          <p:nvPr/>
        </p:nvPicPr>
        <p:blipFill>
          <a:blip r:embed="rId2"/>
          <a:stretch>
            <a:fillRect/>
          </a:stretch>
        </p:blipFill>
        <p:spPr>
          <a:xfrm>
            <a:off x="1581150" y="2014538"/>
            <a:ext cx="677863" cy="677862"/>
          </a:xfrm>
          <a:prstGeom prst="rect">
            <a:avLst/>
          </a:prstGeom>
        </p:spPr>
      </p:pic>
      <p:pic>
        <p:nvPicPr>
          <p:cNvPr id="39" name="Graphic 38" descr="Document outline">
            <a:extLst>
              <a:ext uri="{FF2B5EF4-FFF2-40B4-BE49-F238E27FC236}">
                <a16:creationId xmlns:a16="http://schemas.microsoft.com/office/drawing/2014/main" id="{6D34D699-880C-5B3A-55DB-3D44E24BE394}"/>
              </a:ext>
            </a:extLst>
          </p:cNvPr>
          <p:cNvPicPr>
            <a:picLocks noChangeAspect="1"/>
          </p:cNvPicPr>
          <p:nvPr/>
        </p:nvPicPr>
        <p:blipFill>
          <a:blip r:embed="rId3"/>
          <a:stretch>
            <a:fillRect/>
          </a:stretch>
        </p:blipFill>
        <p:spPr>
          <a:xfrm>
            <a:off x="6049963" y="4886325"/>
            <a:ext cx="677862" cy="677863"/>
          </a:xfrm>
          <a:prstGeom prst="rect">
            <a:avLst/>
          </a:prstGeom>
        </p:spPr>
      </p:pic>
      <p:pic>
        <p:nvPicPr>
          <p:cNvPr id="40" name="Graphic 39" descr="Document outline">
            <a:extLst>
              <a:ext uri="{FF2B5EF4-FFF2-40B4-BE49-F238E27FC236}">
                <a16:creationId xmlns:a16="http://schemas.microsoft.com/office/drawing/2014/main" id="{22AF1201-FCCD-4E93-FD24-ACA3EF7FF156}"/>
              </a:ext>
            </a:extLst>
          </p:cNvPr>
          <p:cNvPicPr>
            <a:picLocks noChangeAspect="1"/>
          </p:cNvPicPr>
          <p:nvPr/>
        </p:nvPicPr>
        <p:blipFill>
          <a:blip r:embed="rId3"/>
          <a:stretch>
            <a:fillRect/>
          </a:stretch>
        </p:blipFill>
        <p:spPr>
          <a:xfrm>
            <a:off x="6543675" y="4886325"/>
            <a:ext cx="677863" cy="677863"/>
          </a:xfrm>
          <a:prstGeom prst="rect">
            <a:avLst/>
          </a:prstGeom>
        </p:spPr>
      </p:pic>
      <p:pic>
        <p:nvPicPr>
          <p:cNvPr id="41" name="Graphic 40" descr="Document outline">
            <a:extLst>
              <a:ext uri="{FF2B5EF4-FFF2-40B4-BE49-F238E27FC236}">
                <a16:creationId xmlns:a16="http://schemas.microsoft.com/office/drawing/2014/main" id="{58650280-B54D-4062-2971-C3A53BF351E5}"/>
              </a:ext>
            </a:extLst>
          </p:cNvPr>
          <p:cNvPicPr>
            <a:picLocks noChangeAspect="1"/>
          </p:cNvPicPr>
          <p:nvPr/>
        </p:nvPicPr>
        <p:blipFill>
          <a:blip r:embed="rId3"/>
          <a:stretch>
            <a:fillRect/>
          </a:stretch>
        </p:blipFill>
        <p:spPr>
          <a:xfrm>
            <a:off x="6297613" y="4289425"/>
            <a:ext cx="677862" cy="677863"/>
          </a:xfrm>
          <a:prstGeom prst="rect">
            <a:avLst/>
          </a:prstGeom>
        </p:spPr>
      </p:pic>
      <p:sp>
        <p:nvSpPr>
          <p:cNvPr id="46" name="Arrow: Right 45">
            <a:extLst>
              <a:ext uri="{FF2B5EF4-FFF2-40B4-BE49-F238E27FC236}">
                <a16:creationId xmlns:a16="http://schemas.microsoft.com/office/drawing/2014/main" id="{BC34042E-D80F-2B10-63D0-682F244C47D3}"/>
              </a:ext>
            </a:extLst>
          </p:cNvPr>
          <p:cNvSpPr/>
          <p:nvPr/>
        </p:nvSpPr>
        <p:spPr>
          <a:xfrm rot="10800000">
            <a:off x="7189788" y="4762500"/>
            <a:ext cx="431800" cy="306388"/>
          </a:xfrm>
          <a:prstGeom prst="rightArrow">
            <a:avLst>
              <a:gd name="adj1" fmla="val 37565"/>
              <a:gd name="adj2" fmla="val 6987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p>
        </p:txBody>
      </p:sp>
      <p:pic>
        <p:nvPicPr>
          <p:cNvPr id="48" name="Picture 47">
            <a:extLst>
              <a:ext uri="{FF2B5EF4-FFF2-40B4-BE49-F238E27FC236}">
                <a16:creationId xmlns:a16="http://schemas.microsoft.com/office/drawing/2014/main" id="{0E7E65A2-5896-9003-4144-862360BA6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0" y="4518025"/>
            <a:ext cx="7445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a:extLst>
              <a:ext uri="{FF2B5EF4-FFF2-40B4-BE49-F238E27FC236}">
                <a16:creationId xmlns:a16="http://schemas.microsoft.com/office/drawing/2014/main" id="{FC54257B-CA78-0894-72F3-8BC4081EE530}"/>
              </a:ext>
            </a:extLst>
          </p:cNvPr>
          <p:cNvSpPr txBox="1">
            <a:spLocks noChangeArrowheads="1"/>
          </p:cNvSpPr>
          <p:nvPr/>
        </p:nvSpPr>
        <p:spPr bwMode="auto">
          <a:xfrm>
            <a:off x="6011863" y="5508625"/>
            <a:ext cx="1247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latin typeface="Arial" panose="020B0604020202020204" pitchFamily="34" charset="0"/>
                <a:cs typeface="Arial" panose="020B0604020202020204" pitchFamily="34" charset="0"/>
              </a:rPr>
              <a:t>New discharge summaries</a:t>
            </a:r>
            <a:endParaRPr lang="en-SG" altLang="en-US"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04C859C6-E963-D19A-F8E3-724AFDB23F5C}"/>
              </a:ext>
            </a:extLst>
          </p:cNvPr>
          <p:cNvSpPr txBox="1">
            <a:spLocks noChangeArrowheads="1"/>
          </p:cNvSpPr>
          <p:nvPr/>
        </p:nvSpPr>
        <p:spPr bwMode="auto">
          <a:xfrm>
            <a:off x="8115300" y="5126038"/>
            <a:ext cx="3514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00B050"/>
                </a:solidFill>
                <a:latin typeface="Arial" panose="020B0604020202020204" pitchFamily="34" charset="0"/>
                <a:cs typeface="Arial" panose="020B0604020202020204" pitchFamily="34" charset="0"/>
              </a:rPr>
              <a:t>Machine learning model </a:t>
            </a:r>
            <a:r>
              <a:rPr lang="en-US" altLang="en-US" sz="1200" b="1" dirty="0">
                <a:latin typeface="Arial" panose="020B0604020202020204" pitchFamily="34" charset="0"/>
                <a:cs typeface="Arial" panose="020B0604020202020204" pitchFamily="34" charset="0"/>
              </a:rPr>
              <a:t>developed using a combination of algorithms</a:t>
            </a:r>
            <a:endParaRPr lang="en-SG" altLang="en-US" sz="1200" b="1" dirty="0">
              <a:latin typeface="Arial" panose="020B0604020202020204" pitchFamily="34" charset="0"/>
              <a:cs typeface="Arial" panose="020B0604020202020204" pitchFamily="34" charset="0"/>
            </a:endParaRPr>
          </a:p>
        </p:txBody>
      </p:sp>
      <p:sp>
        <p:nvSpPr>
          <p:cNvPr id="51" name="Arrow: Right 50">
            <a:extLst>
              <a:ext uri="{FF2B5EF4-FFF2-40B4-BE49-F238E27FC236}">
                <a16:creationId xmlns:a16="http://schemas.microsoft.com/office/drawing/2014/main" id="{FD23A3C1-21DF-1C5C-6B8D-9AC27EDD7DD7}"/>
              </a:ext>
            </a:extLst>
          </p:cNvPr>
          <p:cNvSpPr/>
          <p:nvPr/>
        </p:nvSpPr>
        <p:spPr>
          <a:xfrm rot="10800000">
            <a:off x="5559425" y="4762500"/>
            <a:ext cx="431800" cy="306388"/>
          </a:xfrm>
          <a:prstGeom prst="rightArrow">
            <a:avLst>
              <a:gd name="adj1" fmla="val 43782"/>
              <a:gd name="adj2" fmla="val 6987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p>
        </p:txBody>
      </p:sp>
      <p:graphicFrame>
        <p:nvGraphicFramePr>
          <p:cNvPr id="52" name="Table 51">
            <a:extLst>
              <a:ext uri="{FF2B5EF4-FFF2-40B4-BE49-F238E27FC236}">
                <a16:creationId xmlns:a16="http://schemas.microsoft.com/office/drawing/2014/main" id="{433FACFE-0367-C23A-89F4-6DF451A98A13}"/>
              </a:ext>
            </a:extLst>
          </p:cNvPr>
          <p:cNvGraphicFramePr>
            <a:graphicFrameLocks noGrp="1"/>
          </p:cNvGraphicFramePr>
          <p:nvPr/>
        </p:nvGraphicFramePr>
        <p:xfrm>
          <a:off x="2527300" y="3913188"/>
          <a:ext cx="2995613" cy="1981200"/>
        </p:xfrm>
        <a:graphic>
          <a:graphicData uri="http://schemas.openxmlformats.org/drawingml/2006/table">
            <a:tbl>
              <a:tblPr firstRow="1" bandRow="1">
                <a:tableStyleId>{5940675A-B579-460E-94D1-54222C63F5DA}</a:tableStyleId>
              </a:tblPr>
              <a:tblGrid>
                <a:gridCol w="1274408">
                  <a:extLst>
                    <a:ext uri="{9D8B030D-6E8A-4147-A177-3AD203B41FA5}">
                      <a16:colId xmlns:a16="http://schemas.microsoft.com/office/drawing/2014/main" val="20000"/>
                    </a:ext>
                  </a:extLst>
                </a:gridCol>
                <a:gridCol w="947005">
                  <a:extLst>
                    <a:ext uri="{9D8B030D-6E8A-4147-A177-3AD203B41FA5}">
                      <a16:colId xmlns:a16="http://schemas.microsoft.com/office/drawing/2014/main" val="20001"/>
                    </a:ext>
                  </a:extLst>
                </a:gridCol>
                <a:gridCol w="774200">
                  <a:extLst>
                    <a:ext uri="{9D8B030D-6E8A-4147-A177-3AD203B41FA5}">
                      <a16:colId xmlns:a16="http://schemas.microsoft.com/office/drawing/2014/main" val="20002"/>
                    </a:ext>
                  </a:extLst>
                </a:gridCol>
              </a:tblGrid>
              <a:tr h="328172">
                <a:tc>
                  <a:txBody>
                    <a:bodyPr/>
                    <a:lstStyle/>
                    <a:p>
                      <a:pPr algn="ctr"/>
                      <a:r>
                        <a:rPr lang="en-US" sz="1200" b="1" dirty="0">
                          <a:solidFill>
                            <a:schemeClr val="tx2"/>
                          </a:solidFill>
                          <a:latin typeface="Arial" panose="020B0604020202020204" pitchFamily="34" charset="0"/>
                          <a:cs typeface="Arial" panose="020B0604020202020204" pitchFamily="34" charset="0"/>
                        </a:rPr>
                        <a:t>Text segment </a:t>
                      </a:r>
                      <a:endParaRPr lang="en-SG" sz="1200" b="1"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1200" b="1" dirty="0">
                          <a:solidFill>
                            <a:schemeClr val="tx2"/>
                          </a:solidFill>
                          <a:latin typeface="Arial" panose="020B0604020202020204" pitchFamily="34" charset="0"/>
                          <a:cs typeface="Arial" panose="020B0604020202020204" pitchFamily="34" charset="0"/>
                        </a:rPr>
                        <a:t>Predicted</a:t>
                      </a:r>
                      <a:endParaRPr lang="en-SG" sz="1200" b="1"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1200" b="1" dirty="0">
                          <a:solidFill>
                            <a:schemeClr val="tx2"/>
                          </a:solidFill>
                          <a:latin typeface="Arial" panose="020B0604020202020204" pitchFamily="34" charset="0"/>
                          <a:cs typeface="Arial" panose="020B0604020202020204" pitchFamily="34" charset="0"/>
                        </a:rPr>
                        <a:t>Actual</a:t>
                      </a:r>
                      <a:endParaRPr lang="en-SG" sz="1200" b="1"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0"/>
                  </a:ext>
                </a:extLst>
              </a:tr>
              <a:tr h="413257">
                <a:tc>
                  <a:txBody>
                    <a:bodyPr/>
                    <a:lstStyle/>
                    <a:p>
                      <a:pPr algn="ctr"/>
                      <a:r>
                        <a:rPr lang="en-US" sz="1200" dirty="0">
                          <a:solidFill>
                            <a:schemeClr val="tx2"/>
                          </a:solidFill>
                          <a:latin typeface="Arial" panose="020B0604020202020204" pitchFamily="34" charset="0"/>
                          <a:cs typeface="Arial" panose="020B0604020202020204" pitchFamily="34" charset="0"/>
                        </a:rPr>
                        <a:t>..</a:t>
                      </a:r>
                      <a:endParaRPr lang="en-SG" sz="1200"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1200" dirty="0">
                          <a:solidFill>
                            <a:schemeClr val="tx2"/>
                          </a:solidFill>
                          <a:latin typeface="Arial" panose="020B0604020202020204" pitchFamily="34" charset="0"/>
                          <a:cs typeface="Arial" panose="020B0604020202020204" pitchFamily="34" charset="0"/>
                        </a:rPr>
                        <a:t>1</a:t>
                      </a:r>
                      <a:endParaRPr lang="en-SG" sz="1200"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1200" dirty="0">
                          <a:solidFill>
                            <a:schemeClr val="tx2"/>
                          </a:solidFill>
                          <a:latin typeface="Arial" panose="020B0604020202020204" pitchFamily="34" charset="0"/>
                          <a:cs typeface="Arial" panose="020B0604020202020204" pitchFamily="34" charset="0"/>
                        </a:rPr>
                        <a:t>1</a:t>
                      </a:r>
                      <a:endParaRPr lang="en-SG" sz="1200"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413257">
                <a:tc>
                  <a:txBody>
                    <a:bodyPr/>
                    <a:lstStyle/>
                    <a:p>
                      <a:pPr algn="ctr"/>
                      <a:r>
                        <a:rPr lang="en-US" sz="1200" dirty="0">
                          <a:solidFill>
                            <a:schemeClr val="tx2"/>
                          </a:solidFill>
                          <a:latin typeface="Arial" panose="020B0604020202020204" pitchFamily="34" charset="0"/>
                          <a:cs typeface="Arial" panose="020B0604020202020204" pitchFamily="34" charset="0"/>
                        </a:rPr>
                        <a:t>..</a:t>
                      </a:r>
                      <a:endParaRPr lang="en-SG" sz="1200"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1200" dirty="0">
                          <a:solidFill>
                            <a:schemeClr val="tx2"/>
                          </a:solidFill>
                          <a:latin typeface="Arial" panose="020B0604020202020204" pitchFamily="34" charset="0"/>
                          <a:cs typeface="Arial" panose="020B0604020202020204" pitchFamily="34" charset="0"/>
                        </a:rPr>
                        <a:t>1</a:t>
                      </a:r>
                      <a:endParaRPr lang="en-SG" sz="1200"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1200" dirty="0">
                          <a:solidFill>
                            <a:schemeClr val="tx2"/>
                          </a:solidFill>
                          <a:latin typeface="Arial" panose="020B0604020202020204" pitchFamily="34" charset="0"/>
                          <a:cs typeface="Arial" panose="020B0604020202020204" pitchFamily="34" charset="0"/>
                        </a:rPr>
                        <a:t>1</a:t>
                      </a:r>
                      <a:endParaRPr lang="en-SG" sz="1200"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413257">
                <a:tc>
                  <a:txBody>
                    <a:bodyPr/>
                    <a:lstStyle/>
                    <a:p>
                      <a:pPr algn="ctr"/>
                      <a:r>
                        <a:rPr lang="en-US" sz="1200" dirty="0">
                          <a:solidFill>
                            <a:schemeClr val="tx2"/>
                          </a:solidFill>
                          <a:latin typeface="Arial" panose="020B0604020202020204" pitchFamily="34" charset="0"/>
                          <a:cs typeface="Arial" panose="020B0604020202020204" pitchFamily="34" charset="0"/>
                        </a:rPr>
                        <a:t>…</a:t>
                      </a:r>
                      <a:endParaRPr lang="en-SG" sz="1200"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1200" dirty="0">
                          <a:solidFill>
                            <a:schemeClr val="tx2"/>
                          </a:solidFill>
                          <a:latin typeface="Arial" panose="020B0604020202020204" pitchFamily="34" charset="0"/>
                          <a:cs typeface="Arial" panose="020B0604020202020204" pitchFamily="34" charset="0"/>
                        </a:rPr>
                        <a:t>0</a:t>
                      </a:r>
                      <a:endParaRPr lang="en-SG" sz="1200"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1200" dirty="0">
                          <a:solidFill>
                            <a:schemeClr val="tx2"/>
                          </a:solidFill>
                          <a:latin typeface="Arial" panose="020B0604020202020204" pitchFamily="34" charset="0"/>
                          <a:cs typeface="Arial" panose="020B0604020202020204" pitchFamily="34" charset="0"/>
                        </a:rPr>
                        <a:t>1</a:t>
                      </a:r>
                      <a:endParaRPr lang="en-SG" sz="1200"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413257">
                <a:tc>
                  <a:txBody>
                    <a:bodyPr/>
                    <a:lstStyle/>
                    <a:p>
                      <a:pPr algn="ctr"/>
                      <a:r>
                        <a:rPr lang="en-US" sz="1200" dirty="0">
                          <a:solidFill>
                            <a:schemeClr val="tx2"/>
                          </a:solidFill>
                          <a:latin typeface="Arial" panose="020B0604020202020204" pitchFamily="34" charset="0"/>
                          <a:cs typeface="Arial" panose="020B0604020202020204" pitchFamily="34" charset="0"/>
                        </a:rPr>
                        <a:t>…</a:t>
                      </a:r>
                      <a:endParaRPr lang="en-SG" sz="1200"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1200" dirty="0">
                          <a:solidFill>
                            <a:schemeClr val="tx2"/>
                          </a:solidFill>
                          <a:latin typeface="Arial" panose="020B0604020202020204" pitchFamily="34" charset="0"/>
                          <a:cs typeface="Arial" panose="020B0604020202020204" pitchFamily="34" charset="0"/>
                        </a:rPr>
                        <a:t>…</a:t>
                      </a:r>
                      <a:endParaRPr lang="en-SG" sz="1200"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1200" dirty="0">
                          <a:solidFill>
                            <a:schemeClr val="tx2"/>
                          </a:solidFill>
                          <a:latin typeface="Arial" panose="020B0604020202020204" pitchFamily="34" charset="0"/>
                          <a:cs typeface="Arial" panose="020B0604020202020204" pitchFamily="34" charset="0"/>
                        </a:rPr>
                        <a:t>…</a:t>
                      </a:r>
                      <a:endParaRPr lang="en-SG" sz="1200" dirty="0">
                        <a:solidFill>
                          <a:schemeClr val="tx2"/>
                        </a:solidFill>
                        <a:latin typeface="Arial" panose="020B0604020202020204" pitchFamily="34" charset="0"/>
                        <a:cs typeface="Arial" panose="020B0604020202020204" pitchFamily="34" charset="0"/>
                      </a:endParaRPr>
                    </a:p>
                  </a:txBody>
                  <a:tcPr marL="91473" marR="91473" marT="45719" marB="45719"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3" name="Right Brace 52">
            <a:extLst>
              <a:ext uri="{FF2B5EF4-FFF2-40B4-BE49-F238E27FC236}">
                <a16:creationId xmlns:a16="http://schemas.microsoft.com/office/drawing/2014/main" id="{1EAEADB4-FFE8-170C-05BA-73D0963F4932}"/>
              </a:ext>
            </a:extLst>
          </p:cNvPr>
          <p:cNvSpPr/>
          <p:nvPr/>
        </p:nvSpPr>
        <p:spPr>
          <a:xfrm rot="5400000">
            <a:off x="7534276" y="1470025"/>
            <a:ext cx="165100" cy="4524375"/>
          </a:xfrm>
          <a:prstGeom prst="rightBrace">
            <a:avLst>
              <a:gd name="adj1" fmla="val 15476"/>
              <a:gd name="adj2" fmla="val 19124"/>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SG"/>
          </a:p>
        </p:txBody>
      </p:sp>
      <p:grpSp>
        <p:nvGrpSpPr>
          <p:cNvPr id="7" name="Group 6">
            <a:extLst>
              <a:ext uri="{FF2B5EF4-FFF2-40B4-BE49-F238E27FC236}">
                <a16:creationId xmlns:a16="http://schemas.microsoft.com/office/drawing/2014/main" id="{CCF055C9-17A8-49A7-39BF-91E5E52D7810}"/>
              </a:ext>
            </a:extLst>
          </p:cNvPr>
          <p:cNvGrpSpPr>
            <a:grpSpLocks/>
          </p:cNvGrpSpPr>
          <p:nvPr/>
        </p:nvGrpSpPr>
        <p:grpSpPr bwMode="auto">
          <a:xfrm>
            <a:off x="79375" y="4308475"/>
            <a:ext cx="2155825" cy="1200150"/>
            <a:chOff x="79490" y="4308198"/>
            <a:chExt cx="2156096" cy="1200329"/>
          </a:xfrm>
        </p:grpSpPr>
        <p:sp>
          <p:nvSpPr>
            <p:cNvPr id="31" name="Arrow: Right 30">
              <a:extLst>
                <a:ext uri="{FF2B5EF4-FFF2-40B4-BE49-F238E27FC236}">
                  <a16:creationId xmlns:a16="http://schemas.microsoft.com/office/drawing/2014/main" id="{EF38C19C-F373-7FFA-9500-7DE032F0DBEC}"/>
                </a:ext>
              </a:extLst>
            </p:cNvPr>
            <p:cNvSpPr/>
            <p:nvPr/>
          </p:nvSpPr>
          <p:spPr>
            <a:xfrm rot="10800000">
              <a:off x="1606857" y="4762291"/>
              <a:ext cx="628729" cy="296907"/>
            </a:xfrm>
            <a:prstGeom prst="rightArrow">
              <a:avLst>
                <a:gd name="adj1" fmla="val 50000"/>
                <a:gd name="adj2" fmla="val 69876"/>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SG"/>
            </a:p>
          </p:txBody>
        </p:sp>
        <p:sp>
          <p:nvSpPr>
            <p:cNvPr id="12380" name="TextBox 5">
              <a:extLst>
                <a:ext uri="{FF2B5EF4-FFF2-40B4-BE49-F238E27FC236}">
                  <a16:creationId xmlns:a16="http://schemas.microsoft.com/office/drawing/2014/main" id="{DA8049E9-0462-BF9E-1566-54879627B088}"/>
                </a:ext>
              </a:extLst>
            </p:cNvPr>
            <p:cNvSpPr txBox="1">
              <a:spLocks noChangeArrowheads="1"/>
            </p:cNvSpPr>
            <p:nvPr/>
          </p:nvSpPr>
          <p:spPr bwMode="auto">
            <a:xfrm>
              <a:off x="79490" y="4308198"/>
              <a:ext cx="18501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Further validation and processing</a:t>
              </a:r>
            </a:p>
            <a:p>
              <a:pPr eaLnBrk="1" hangingPunct="1"/>
              <a:r>
                <a:rPr lang="en-US" altLang="en-US" dirty="0"/>
                <a:t>(work in progress)</a:t>
              </a:r>
              <a:endParaRPr lang="en-SG" altLang="en-US" dirty="0"/>
            </a:p>
          </p:txBody>
        </p:sp>
      </p:grpSp>
      <p:sp>
        <p:nvSpPr>
          <p:cNvPr id="5" name="TextBox 4">
            <a:extLst>
              <a:ext uri="{FF2B5EF4-FFF2-40B4-BE49-F238E27FC236}">
                <a16:creationId xmlns:a16="http://schemas.microsoft.com/office/drawing/2014/main" id="{39A1DF46-0F1B-C01E-BFDB-1B4536E64A41}"/>
              </a:ext>
            </a:extLst>
          </p:cNvPr>
          <p:cNvSpPr txBox="1">
            <a:spLocks noChangeArrowheads="1"/>
          </p:cNvSpPr>
          <p:nvPr/>
        </p:nvSpPr>
        <p:spPr bwMode="auto">
          <a:xfrm>
            <a:off x="2362200" y="6078538"/>
            <a:ext cx="75898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a:latin typeface="Arial" panose="020B0604020202020204" pitchFamily="34" charset="0"/>
                <a:cs typeface="Arial" panose="020B0604020202020204" pitchFamily="34" charset="0"/>
              </a:rPr>
              <a:t>Over 10,000 text segments used for model development and testing </a:t>
            </a:r>
            <a:endParaRPr lang="en-SG" altLang="en-US" sz="16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p:bldP spid="28" grpId="0"/>
      <p:bldP spid="46" grpId="0" animBg="1"/>
      <p:bldP spid="49" grpId="0"/>
      <p:bldP spid="50" grpId="0"/>
      <p:bldP spid="51" grpId="0" animBg="1"/>
      <p:bldP spid="53"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5995E-CE90-F217-A1BF-8664C41C1B7F}"/>
              </a:ext>
            </a:extLst>
          </p:cNvPr>
          <p:cNvSpPr>
            <a:spLocks noGrp="1"/>
          </p:cNvSpPr>
          <p:nvPr>
            <p:ph idx="1"/>
          </p:nvPr>
        </p:nvSpPr>
        <p:spPr>
          <a:xfrm>
            <a:off x="838200" y="1359761"/>
            <a:ext cx="10515600" cy="4351338"/>
          </a:xfrm>
        </p:spPr>
        <p:txBody>
          <a:bodyPr/>
          <a:lstStyle/>
          <a:p>
            <a:r>
              <a:rPr lang="en-US" sz="2400" dirty="0"/>
              <a:t>In 2020/2021: </a:t>
            </a:r>
          </a:p>
          <a:p>
            <a:pPr marL="0" indent="0">
              <a:buNone/>
            </a:pPr>
            <a:r>
              <a:rPr lang="en-US" sz="2000" dirty="0"/>
              <a:t>Applied rule-based algo + ensemble of traditional machine learning methods </a:t>
            </a:r>
          </a:p>
          <a:p>
            <a:pPr marL="0" indent="0">
              <a:buNone/>
            </a:pPr>
            <a:r>
              <a:rPr lang="en-US" sz="2000" dirty="0"/>
              <a:t>Datasets expanded to allow for temporal and </a:t>
            </a:r>
            <a:r>
              <a:rPr lang="en-US" sz="2000" dirty="0">
                <a:solidFill>
                  <a:schemeClr val="accent2">
                    <a:lumMod val="75000"/>
                  </a:schemeClr>
                </a:solidFill>
              </a:rPr>
              <a:t>geographical</a:t>
            </a:r>
            <a:r>
              <a:rPr lang="en-US" sz="2000" dirty="0"/>
              <a:t> validation </a:t>
            </a:r>
            <a:endParaRPr lang="en-SG" sz="2000" dirty="0"/>
          </a:p>
        </p:txBody>
      </p:sp>
      <p:sp>
        <p:nvSpPr>
          <p:cNvPr id="9" name="Title 1">
            <a:extLst>
              <a:ext uri="{FF2B5EF4-FFF2-40B4-BE49-F238E27FC236}">
                <a16:creationId xmlns:a16="http://schemas.microsoft.com/office/drawing/2014/main" id="{7D846B06-97DF-59D1-B2E6-633123A6A181}"/>
              </a:ext>
            </a:extLst>
          </p:cNvPr>
          <p:cNvSpPr>
            <a:spLocks noGrp="1"/>
          </p:cNvSpPr>
          <p:nvPr>
            <p:ph type="title"/>
          </p:nvPr>
        </p:nvSpPr>
        <p:spPr>
          <a:xfrm>
            <a:off x="838200" y="349250"/>
            <a:ext cx="10515600" cy="1325563"/>
          </a:xfrm>
        </p:spPr>
        <p:txBody>
          <a:bodyPr>
            <a:normAutofit/>
          </a:bodyPr>
          <a:lstStyle/>
          <a:p>
            <a:r>
              <a:rPr lang="en-US" sz="3200" b="1" dirty="0"/>
              <a:t>Efforts to capture causally related drug-adverse event pairs</a:t>
            </a:r>
            <a:endParaRPr lang="en-SG" sz="3200" b="1" dirty="0"/>
          </a:p>
        </p:txBody>
      </p:sp>
      <p:graphicFrame>
        <p:nvGraphicFramePr>
          <p:cNvPr id="38" name="Content Placeholder 4">
            <a:extLst>
              <a:ext uri="{FF2B5EF4-FFF2-40B4-BE49-F238E27FC236}">
                <a16:creationId xmlns:a16="http://schemas.microsoft.com/office/drawing/2014/main" id="{F29F2567-AD01-4D87-8BF2-479B5C781398}"/>
              </a:ext>
            </a:extLst>
          </p:cNvPr>
          <p:cNvGraphicFramePr>
            <a:graphicFrameLocks/>
          </p:cNvGraphicFramePr>
          <p:nvPr/>
        </p:nvGraphicFramePr>
        <p:xfrm>
          <a:off x="141526" y="2745728"/>
          <a:ext cx="9321965" cy="3550220"/>
        </p:xfrm>
        <a:graphic>
          <a:graphicData uri="http://schemas.openxmlformats.org/drawingml/2006/table">
            <a:tbl>
              <a:tblPr firstRow="1" firstCol="1" bandRow="1">
                <a:tableStyleId>{5940675A-B579-460E-94D1-54222C63F5DA}</a:tableStyleId>
              </a:tblPr>
              <a:tblGrid>
                <a:gridCol w="1271375">
                  <a:extLst>
                    <a:ext uri="{9D8B030D-6E8A-4147-A177-3AD203B41FA5}">
                      <a16:colId xmlns:a16="http://schemas.microsoft.com/office/drawing/2014/main" val="3795288994"/>
                    </a:ext>
                  </a:extLst>
                </a:gridCol>
                <a:gridCol w="1138821">
                  <a:extLst>
                    <a:ext uri="{9D8B030D-6E8A-4147-A177-3AD203B41FA5}">
                      <a16:colId xmlns:a16="http://schemas.microsoft.com/office/drawing/2014/main" val="2246371336"/>
                    </a:ext>
                  </a:extLst>
                </a:gridCol>
                <a:gridCol w="3738110">
                  <a:extLst>
                    <a:ext uri="{9D8B030D-6E8A-4147-A177-3AD203B41FA5}">
                      <a16:colId xmlns:a16="http://schemas.microsoft.com/office/drawing/2014/main" val="2025775017"/>
                    </a:ext>
                  </a:extLst>
                </a:gridCol>
                <a:gridCol w="1318691">
                  <a:extLst>
                    <a:ext uri="{9D8B030D-6E8A-4147-A177-3AD203B41FA5}">
                      <a16:colId xmlns:a16="http://schemas.microsoft.com/office/drawing/2014/main" val="276466832"/>
                    </a:ext>
                  </a:extLst>
                </a:gridCol>
                <a:gridCol w="1854968">
                  <a:extLst>
                    <a:ext uri="{9D8B030D-6E8A-4147-A177-3AD203B41FA5}">
                      <a16:colId xmlns:a16="http://schemas.microsoft.com/office/drawing/2014/main" val="1031416261"/>
                    </a:ext>
                  </a:extLst>
                </a:gridCol>
              </a:tblGrid>
              <a:tr h="674063">
                <a:tc>
                  <a:txBody>
                    <a:bodyPr/>
                    <a:lstStyle/>
                    <a:p>
                      <a:pPr algn="r">
                        <a:lnSpc>
                          <a:spcPct val="107000"/>
                        </a:lnSpc>
                        <a:spcAft>
                          <a:spcPts val="800"/>
                        </a:spcAft>
                      </a:pPr>
                      <a:r>
                        <a:rPr lang="en-SG" sz="2000" b="1" dirty="0">
                          <a:effectLst/>
                        </a:rPr>
                        <a:t>Source</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2000" b="1" dirty="0">
                          <a:effectLst/>
                        </a:rPr>
                        <a:t>Year</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2000" b="1" dirty="0">
                          <a:effectLst/>
                        </a:rPr>
                        <a:t>Extraction method</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2000" b="1" dirty="0">
                          <a:effectLst/>
                        </a:rPr>
                        <a:t>No. of text segments</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2000" b="1" dirty="0">
                          <a:effectLst/>
                        </a:rPr>
                        <a:t>True drug-AE relations (%)</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0797621"/>
                  </a:ext>
                </a:extLst>
              </a:tr>
              <a:tr h="606617">
                <a:tc>
                  <a:txBody>
                    <a:bodyPr/>
                    <a:lstStyle/>
                    <a:p>
                      <a:pPr algn="r">
                        <a:lnSpc>
                          <a:spcPct val="107000"/>
                        </a:lnSpc>
                        <a:spcAft>
                          <a:spcPts val="800"/>
                        </a:spcAft>
                      </a:pPr>
                      <a:r>
                        <a:rPr lang="en-SG" sz="1800" dirty="0">
                          <a:effectLst/>
                        </a:rPr>
                        <a:t>NUH</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2011</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SG" sz="1800" dirty="0">
                          <a:effectLst/>
                        </a:rPr>
                        <a:t>Specific rule-based extraction + annotator detected entry (</a:t>
                      </a:r>
                      <a:r>
                        <a:rPr lang="en-SG" sz="1800" dirty="0" err="1">
                          <a:effectLst/>
                        </a:rPr>
                        <a:t>ReadPeer</a:t>
                      </a:r>
                      <a:r>
                        <a:rPr lang="en-SG" sz="1800" dirty="0">
                          <a:effectLst/>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ct val="107000"/>
                        </a:lnSpc>
                        <a:spcAft>
                          <a:spcPts val="800"/>
                        </a:spcAft>
                      </a:pPr>
                      <a:r>
                        <a:rPr lang="en-SG" sz="1800" dirty="0">
                          <a:effectLst/>
                        </a:rPr>
                        <a:t>1,326</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66</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3410976"/>
                  </a:ext>
                </a:extLst>
              </a:tr>
              <a:tr h="342675">
                <a:tc>
                  <a:txBody>
                    <a:bodyPr/>
                    <a:lstStyle/>
                    <a:p>
                      <a:pPr algn="r">
                        <a:lnSpc>
                          <a:spcPct val="107000"/>
                        </a:lnSpc>
                        <a:spcAft>
                          <a:spcPts val="800"/>
                        </a:spcAft>
                      </a:pPr>
                      <a:r>
                        <a:rPr lang="en-SG" sz="1800" dirty="0">
                          <a:effectLst/>
                        </a:rPr>
                        <a:t>NUH</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2010</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r>
                        <a:rPr lang="en-US" dirty="0"/>
                        <a:t>(.……</a:t>
                      </a:r>
                      <a:r>
                        <a:rPr lang="en-US" dirty="0">
                          <a:solidFill>
                            <a:srgbClr val="00B050"/>
                          </a:solidFill>
                        </a:rPr>
                        <a:t>Trigger</a:t>
                      </a:r>
                      <a:r>
                        <a:rPr lang="en-US" dirty="0"/>
                        <a:t>…….…</a:t>
                      </a:r>
                      <a:r>
                        <a:rPr lang="en-US" b="0" dirty="0">
                          <a:solidFill>
                            <a:srgbClr val="C00000"/>
                          </a:solidFill>
                        </a:rPr>
                        <a:t>Drug</a:t>
                      </a:r>
                      <a:r>
                        <a:rPr lang="en-US" dirty="0"/>
                        <a:t>.………</a:t>
                      </a:r>
                      <a:r>
                        <a:rPr lang="en-US" dirty="0">
                          <a:solidFill>
                            <a:srgbClr val="0070C0"/>
                          </a:solidFill>
                        </a:rPr>
                        <a:t>AE</a:t>
                      </a:r>
                      <a:r>
                        <a:rPr lang="en-US" dirty="0"/>
                        <a:t>………)</a:t>
                      </a:r>
                    </a:p>
                    <a:p>
                      <a:pPr algn="ctr"/>
                      <a:r>
                        <a:rPr lang="en-US" sz="1600" dirty="0">
                          <a:solidFill>
                            <a:srgbClr val="00B050"/>
                          </a:solidFill>
                        </a:rPr>
                        <a:t>Trigger </a:t>
                      </a:r>
                      <a:r>
                        <a:rPr lang="en-US" sz="1600" dirty="0">
                          <a:solidFill>
                            <a:schemeClr val="tx1"/>
                          </a:solidFill>
                        </a:rPr>
                        <a:t>and</a:t>
                      </a:r>
                      <a:r>
                        <a:rPr lang="en-US" sz="1600" dirty="0">
                          <a:solidFill>
                            <a:srgbClr val="00B050"/>
                          </a:solidFill>
                        </a:rPr>
                        <a:t> </a:t>
                      </a:r>
                      <a:r>
                        <a:rPr lang="en-US" sz="1600" dirty="0">
                          <a:solidFill>
                            <a:schemeClr val="accent1"/>
                          </a:solidFill>
                        </a:rPr>
                        <a:t>AE</a:t>
                      </a:r>
                      <a:r>
                        <a:rPr lang="en-US" sz="1600" dirty="0">
                          <a:solidFill>
                            <a:srgbClr val="00B050"/>
                          </a:solidFill>
                        </a:rPr>
                        <a:t> </a:t>
                      </a:r>
                      <a:r>
                        <a:rPr lang="en-US" sz="1600" dirty="0">
                          <a:solidFill>
                            <a:schemeClr val="tx1"/>
                          </a:solidFill>
                        </a:rPr>
                        <a:t>± 100 char </a:t>
                      </a:r>
                      <a:r>
                        <a:rPr lang="en-US" sz="1600" dirty="0"/>
                        <a:t>from </a:t>
                      </a:r>
                      <a:r>
                        <a:rPr lang="en-US" sz="1600" dirty="0">
                          <a:solidFill>
                            <a:srgbClr val="C00000"/>
                          </a:solidFill>
                        </a:rPr>
                        <a:t>Drug</a:t>
                      </a:r>
                    </a:p>
                  </a:txBody>
                  <a:tcPr marL="68580" marR="68580" marT="0" marB="0" anchor="ctr">
                    <a:solidFill>
                      <a:schemeClr val="bg2"/>
                    </a:solidFill>
                  </a:tcPr>
                </a:tc>
                <a:tc>
                  <a:txBody>
                    <a:bodyPr/>
                    <a:lstStyle/>
                    <a:p>
                      <a:pPr algn="ctr">
                        <a:lnSpc>
                          <a:spcPct val="107000"/>
                        </a:lnSpc>
                        <a:spcAft>
                          <a:spcPts val="800"/>
                        </a:spcAft>
                      </a:pPr>
                      <a:r>
                        <a:rPr lang="en-SG" sz="1800" dirty="0">
                          <a:effectLst/>
                        </a:rPr>
                        <a:t>321</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22</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7342476"/>
                  </a:ext>
                </a:extLst>
              </a:tr>
              <a:tr h="407725">
                <a:tc>
                  <a:txBody>
                    <a:bodyPr/>
                    <a:lstStyle/>
                    <a:p>
                      <a:pPr algn="r">
                        <a:lnSpc>
                          <a:spcPct val="107000"/>
                        </a:lnSpc>
                        <a:spcAft>
                          <a:spcPts val="800"/>
                        </a:spcAft>
                      </a:pPr>
                      <a:r>
                        <a:rPr lang="en-SG" sz="1800" dirty="0">
                          <a:effectLst/>
                        </a:rPr>
                        <a:t>NUH</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2009</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en-US" sz="1800" dirty="0"/>
                        <a:t>(.……</a:t>
                      </a:r>
                      <a:r>
                        <a:rPr lang="en-US" sz="1800" dirty="0">
                          <a:solidFill>
                            <a:srgbClr val="00B050"/>
                          </a:solidFill>
                        </a:rPr>
                        <a:t>Trigger</a:t>
                      </a:r>
                      <a:r>
                        <a:rPr lang="en-US" sz="1800" dirty="0"/>
                        <a:t>…….…</a:t>
                      </a:r>
                      <a:r>
                        <a:rPr lang="en-US" sz="1800" b="1" dirty="0">
                          <a:solidFill>
                            <a:srgbClr val="C00000"/>
                          </a:solidFill>
                        </a:rPr>
                        <a:t>Drug</a:t>
                      </a:r>
                      <a:r>
                        <a:rPr lang="en-US" sz="1800" dirty="0"/>
                        <a:t>.………</a:t>
                      </a:r>
                      <a:r>
                        <a:rPr lang="en-US" sz="1800" dirty="0">
                          <a:solidFill>
                            <a:srgbClr val="0070C0"/>
                          </a:solidFill>
                        </a:rPr>
                        <a:t>AE</a:t>
                      </a:r>
                      <a:r>
                        <a:rPr lang="en-US" sz="1800" dirty="0"/>
                        <a:t>………)</a:t>
                      </a:r>
                    </a:p>
                  </a:txBody>
                  <a:tcPr marL="68580" marR="68580" marT="0" marB="0" anchor="ctr"/>
                </a:tc>
                <a:tc>
                  <a:txBody>
                    <a:bodyPr/>
                    <a:lstStyle/>
                    <a:p>
                      <a:pPr algn="ctr">
                        <a:lnSpc>
                          <a:spcPct val="107000"/>
                        </a:lnSpc>
                        <a:spcAft>
                          <a:spcPts val="800"/>
                        </a:spcAft>
                      </a:pPr>
                      <a:r>
                        <a:rPr lang="en-SG" sz="1800" dirty="0">
                          <a:effectLst/>
                        </a:rPr>
                        <a:t>5,277</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16</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4167070"/>
                  </a:ext>
                </a:extLst>
              </a:tr>
              <a:tr h="441270">
                <a:tc>
                  <a:txBody>
                    <a:bodyPr/>
                    <a:lstStyle/>
                    <a:p>
                      <a:pPr algn="r">
                        <a:lnSpc>
                          <a:spcPct val="107000"/>
                        </a:lnSpc>
                        <a:spcAft>
                          <a:spcPts val="800"/>
                        </a:spcAft>
                      </a:pPr>
                      <a:r>
                        <a:rPr lang="en-SG" sz="1800" dirty="0">
                          <a:solidFill>
                            <a:schemeClr val="accent2">
                              <a:lumMod val="75000"/>
                            </a:schemeClr>
                          </a:solidFill>
                          <a:effectLst/>
                        </a:rPr>
                        <a:t>MIMIC-III</a:t>
                      </a:r>
                      <a:endParaRPr lang="en-SG"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2001-2012</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en-US" sz="1800" dirty="0"/>
                        <a:t>(.……</a:t>
                      </a:r>
                      <a:r>
                        <a:rPr lang="en-US" sz="1800" dirty="0">
                          <a:solidFill>
                            <a:srgbClr val="00B050"/>
                          </a:solidFill>
                        </a:rPr>
                        <a:t>Trigger</a:t>
                      </a:r>
                      <a:r>
                        <a:rPr lang="en-US" sz="1800" dirty="0"/>
                        <a:t>…….…</a:t>
                      </a:r>
                      <a:r>
                        <a:rPr lang="en-US" sz="1800" b="1" dirty="0">
                          <a:solidFill>
                            <a:srgbClr val="C00000"/>
                          </a:solidFill>
                        </a:rPr>
                        <a:t>Drug</a:t>
                      </a:r>
                      <a:r>
                        <a:rPr lang="en-US" sz="1800" dirty="0"/>
                        <a:t>.………</a:t>
                      </a:r>
                      <a:r>
                        <a:rPr lang="en-US" sz="1800" dirty="0">
                          <a:solidFill>
                            <a:srgbClr val="0070C0"/>
                          </a:solidFill>
                        </a:rPr>
                        <a:t>AE</a:t>
                      </a:r>
                      <a:r>
                        <a:rPr lang="en-US" sz="1800" dirty="0"/>
                        <a:t>………)</a:t>
                      </a:r>
                    </a:p>
                  </a:txBody>
                  <a:tcPr marL="68580" marR="68580" marT="0" marB="0" anchor="ctr"/>
                </a:tc>
                <a:tc>
                  <a:txBody>
                    <a:bodyPr/>
                    <a:lstStyle/>
                    <a:p>
                      <a:pPr algn="ctr">
                        <a:lnSpc>
                          <a:spcPct val="107000"/>
                        </a:lnSpc>
                        <a:spcAft>
                          <a:spcPts val="800"/>
                        </a:spcAft>
                      </a:pPr>
                      <a:r>
                        <a:rPr lang="en-SG" sz="1800" dirty="0">
                          <a:solidFill>
                            <a:schemeClr val="tx1"/>
                          </a:solidFill>
                          <a:effectLst/>
                        </a:rPr>
                        <a:t>1,342</a:t>
                      </a: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solidFill>
                            <a:schemeClr val="tx1"/>
                          </a:solidFill>
                          <a:effectLst/>
                        </a:rPr>
                        <a:t>13</a:t>
                      </a: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8743658"/>
                  </a:ext>
                </a:extLst>
              </a:tr>
              <a:tr h="1077870">
                <a:tc>
                  <a:txBody>
                    <a:bodyPr/>
                    <a:lstStyle/>
                    <a:p>
                      <a:pPr algn="r">
                        <a:lnSpc>
                          <a:spcPct val="107000"/>
                        </a:lnSpc>
                        <a:spcAft>
                          <a:spcPts val="800"/>
                        </a:spcAft>
                      </a:pPr>
                      <a:r>
                        <a:rPr lang="en-SG" sz="1800" dirty="0">
                          <a:solidFill>
                            <a:schemeClr val="accent2">
                              <a:lumMod val="75000"/>
                            </a:schemeClr>
                          </a:solidFill>
                          <a:effectLst/>
                        </a:rPr>
                        <a:t>MIMIC-III, unrestricted</a:t>
                      </a:r>
                      <a:endParaRPr lang="en-SG"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2001-2012</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r>
                        <a:rPr lang="en-US" sz="1800" dirty="0">
                          <a:solidFill>
                            <a:srgbClr val="00B050"/>
                          </a:solidFill>
                        </a:rPr>
                        <a:t>Trigger</a:t>
                      </a:r>
                      <a:r>
                        <a:rPr lang="en-US" sz="1800" dirty="0"/>
                        <a:t>…….…</a:t>
                      </a:r>
                      <a:r>
                        <a:rPr lang="en-US" sz="1800" b="0" dirty="0">
                          <a:solidFill>
                            <a:srgbClr val="C00000"/>
                          </a:solidFill>
                        </a:rPr>
                        <a:t>Drug</a:t>
                      </a:r>
                      <a:r>
                        <a:rPr lang="en-US" sz="1800" dirty="0"/>
                        <a:t>.………</a:t>
                      </a:r>
                      <a:r>
                        <a:rPr lang="en-US" sz="1800" dirty="0">
                          <a:solidFill>
                            <a:srgbClr val="0070C0"/>
                          </a:solidFill>
                        </a:rPr>
                        <a:t>AE</a:t>
                      </a:r>
                      <a:r>
                        <a:rPr lang="en-US" sz="18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 annotator detected entry</a:t>
                      </a:r>
                    </a:p>
                  </a:txBody>
                  <a:tcPr marL="68580" marR="68580" marT="0" marB="0" anchor="ctr">
                    <a:solidFill>
                      <a:schemeClr val="bg2"/>
                    </a:solidFill>
                  </a:tcPr>
                </a:tc>
                <a:tc>
                  <a:txBody>
                    <a:bodyPr/>
                    <a:lstStyle/>
                    <a:p>
                      <a:pPr algn="ctr">
                        <a:lnSpc>
                          <a:spcPct val="107000"/>
                        </a:lnSpc>
                        <a:spcAft>
                          <a:spcPts val="800"/>
                        </a:spcAft>
                      </a:pPr>
                      <a:r>
                        <a:rPr lang="en-SG" sz="1800" dirty="0">
                          <a:solidFill>
                            <a:schemeClr val="tx1"/>
                          </a:solidFill>
                          <a:effectLst/>
                        </a:rPr>
                        <a:t>3,058</a:t>
                      </a: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solidFill>
                            <a:schemeClr val="tx1"/>
                          </a:solidFill>
                          <a:effectLst/>
                        </a:rPr>
                        <a:t>30</a:t>
                      </a: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0249390"/>
                  </a:ext>
                </a:extLst>
              </a:tr>
            </a:tbl>
          </a:graphicData>
        </a:graphic>
      </p:graphicFrame>
      <p:graphicFrame>
        <p:nvGraphicFramePr>
          <p:cNvPr id="7" name="Table 6">
            <a:extLst>
              <a:ext uri="{FF2B5EF4-FFF2-40B4-BE49-F238E27FC236}">
                <a16:creationId xmlns:a16="http://schemas.microsoft.com/office/drawing/2014/main" id="{A4400C66-5F6D-2984-5DEB-BA893D9BE9DF}"/>
              </a:ext>
            </a:extLst>
          </p:cNvPr>
          <p:cNvGraphicFramePr>
            <a:graphicFrameLocks noGrp="1"/>
          </p:cNvGraphicFramePr>
          <p:nvPr/>
        </p:nvGraphicFramePr>
        <p:xfrm>
          <a:off x="9639761" y="2745728"/>
          <a:ext cx="1200835" cy="3550220"/>
        </p:xfrm>
        <a:graphic>
          <a:graphicData uri="http://schemas.openxmlformats.org/drawingml/2006/table">
            <a:tbl>
              <a:tblPr firstRow="1" firstCol="1" bandRow="1">
                <a:tableStyleId>{5940675A-B579-460E-94D1-54222C63F5DA}</a:tableStyleId>
              </a:tblPr>
              <a:tblGrid>
                <a:gridCol w="1200835">
                  <a:extLst>
                    <a:ext uri="{9D8B030D-6E8A-4147-A177-3AD203B41FA5}">
                      <a16:colId xmlns:a16="http://schemas.microsoft.com/office/drawing/2014/main" val="3846181300"/>
                    </a:ext>
                  </a:extLst>
                </a:gridCol>
              </a:tblGrid>
              <a:tr h="674063">
                <a:tc>
                  <a:txBody>
                    <a:bodyPr/>
                    <a:lstStyle/>
                    <a:p>
                      <a:pPr algn="ctr">
                        <a:lnSpc>
                          <a:spcPct val="107000"/>
                        </a:lnSpc>
                        <a:spcAft>
                          <a:spcPts val="800"/>
                        </a:spcAft>
                      </a:pPr>
                      <a:r>
                        <a:rPr lang="en-SG" sz="2000" b="1" dirty="0">
                          <a:effectLst/>
                        </a:rPr>
                        <a:t>Precision (%)</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3026238"/>
                  </a:ext>
                </a:extLst>
              </a:tr>
              <a:tr h="606617">
                <a:tc>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79</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84423"/>
                  </a:ext>
                </a:extLst>
              </a:tr>
              <a:tr h="342675">
                <a:tc>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54</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90961"/>
                  </a:ext>
                </a:extLst>
              </a:tr>
              <a:tr h="407725">
                <a:tc>
                  <a:txBody>
                    <a:bodyPr/>
                    <a:lstStyle/>
                    <a:p>
                      <a:pPr algn="ctr">
                        <a:lnSpc>
                          <a:spcPct val="107000"/>
                        </a:lnSpc>
                        <a:spcAft>
                          <a:spcPts val="800"/>
                        </a:spcAft>
                      </a:pPr>
                      <a:endParaRPr lang="en-SG"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3351174349"/>
                  </a:ext>
                </a:extLst>
              </a:tr>
              <a:tr h="441270">
                <a:tc>
                  <a:txBody>
                    <a:bodyPr/>
                    <a:lstStyle/>
                    <a:p>
                      <a:pPr algn="ctr">
                        <a:lnSpc>
                          <a:spcPct val="107000"/>
                        </a:lnSpc>
                        <a:spcAft>
                          <a:spcPts val="800"/>
                        </a:spcAft>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45</a:t>
                      </a:r>
                      <a:endParaRPr lang="en-SG"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5147547"/>
                  </a:ext>
                </a:extLst>
              </a:tr>
              <a:tr h="1077870">
                <a:tc>
                  <a:txBody>
                    <a:bodyPr/>
                    <a:lstStyle/>
                    <a:p>
                      <a:pPr algn="ctr">
                        <a:lnSpc>
                          <a:spcPct val="107000"/>
                        </a:lnSpc>
                        <a:spcAft>
                          <a:spcPts val="800"/>
                        </a:spcAft>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61</a:t>
                      </a:r>
                      <a:endParaRPr lang="en-SG"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1044148"/>
                  </a:ext>
                </a:extLst>
              </a:tr>
            </a:tbl>
          </a:graphicData>
        </a:graphic>
      </p:graphicFrame>
      <p:graphicFrame>
        <p:nvGraphicFramePr>
          <p:cNvPr id="8" name="Table 7">
            <a:extLst>
              <a:ext uri="{FF2B5EF4-FFF2-40B4-BE49-F238E27FC236}">
                <a16:creationId xmlns:a16="http://schemas.microsoft.com/office/drawing/2014/main" id="{D4342326-C42E-4030-E0A7-55A89DE9EC10}"/>
              </a:ext>
            </a:extLst>
          </p:cNvPr>
          <p:cNvGraphicFramePr>
            <a:graphicFrameLocks noGrp="1"/>
          </p:cNvGraphicFramePr>
          <p:nvPr/>
        </p:nvGraphicFramePr>
        <p:xfrm>
          <a:off x="10883956" y="2744589"/>
          <a:ext cx="1200834" cy="3550220"/>
        </p:xfrm>
        <a:graphic>
          <a:graphicData uri="http://schemas.openxmlformats.org/drawingml/2006/table">
            <a:tbl>
              <a:tblPr firstRow="1" firstCol="1" bandRow="1">
                <a:tableStyleId>{5940675A-B579-460E-94D1-54222C63F5DA}</a:tableStyleId>
              </a:tblPr>
              <a:tblGrid>
                <a:gridCol w="1200834">
                  <a:extLst>
                    <a:ext uri="{9D8B030D-6E8A-4147-A177-3AD203B41FA5}">
                      <a16:colId xmlns:a16="http://schemas.microsoft.com/office/drawing/2014/main" val="3846181300"/>
                    </a:ext>
                  </a:extLst>
                </a:gridCol>
              </a:tblGrid>
              <a:tr h="674063">
                <a:tc>
                  <a:txBody>
                    <a:bodyPr/>
                    <a:lstStyle/>
                    <a:p>
                      <a:pPr algn="ctr">
                        <a:lnSpc>
                          <a:spcPct val="107000"/>
                        </a:lnSpc>
                        <a:spcAft>
                          <a:spcPts val="800"/>
                        </a:spcAft>
                      </a:pPr>
                      <a:r>
                        <a:rPr lang="en-SG" sz="2000" b="1" dirty="0">
                          <a:effectLst/>
                        </a:rPr>
                        <a:t>Recall   (%)</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3026238"/>
                  </a:ext>
                </a:extLst>
              </a:tr>
              <a:tr h="606617">
                <a:tc>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68</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84423"/>
                  </a:ext>
                </a:extLst>
              </a:tr>
              <a:tr h="342675">
                <a:tc>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80</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90961"/>
                  </a:ext>
                </a:extLst>
              </a:tr>
              <a:tr h="407725">
                <a:tc>
                  <a:txBody>
                    <a:bodyPr/>
                    <a:lstStyle/>
                    <a:p>
                      <a:pPr algn="ctr">
                        <a:lnSpc>
                          <a:spcPct val="107000"/>
                        </a:lnSpc>
                        <a:spcAft>
                          <a:spcPts val="800"/>
                        </a:spcAft>
                      </a:pPr>
                      <a:endParaRPr lang="en-SG"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3351174349"/>
                  </a:ext>
                </a:extLst>
              </a:tr>
              <a:tr h="441270">
                <a:tc>
                  <a:txBody>
                    <a:bodyPr/>
                    <a:lstStyle/>
                    <a:p>
                      <a:pPr algn="ctr">
                        <a:lnSpc>
                          <a:spcPct val="107000"/>
                        </a:lnSpc>
                        <a:spcAft>
                          <a:spcPts val="800"/>
                        </a:spcAft>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76</a:t>
                      </a:r>
                      <a:endParaRPr lang="en-SG"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5147547"/>
                  </a:ext>
                </a:extLst>
              </a:tr>
              <a:tr h="1077870">
                <a:tc>
                  <a:txBody>
                    <a:bodyPr/>
                    <a:lstStyle/>
                    <a:p>
                      <a:pPr algn="ctr">
                        <a:lnSpc>
                          <a:spcPct val="107000"/>
                        </a:lnSpc>
                        <a:spcAft>
                          <a:spcPts val="800"/>
                        </a:spcAft>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62</a:t>
                      </a:r>
                      <a:endParaRPr lang="en-SG"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1044148"/>
                  </a:ext>
                </a:extLst>
              </a:tr>
            </a:tbl>
          </a:graphicData>
        </a:graphic>
      </p:graphicFrame>
      <p:sp>
        <p:nvSpPr>
          <p:cNvPr id="2" name="Slide Number Placeholder 1">
            <a:extLst>
              <a:ext uri="{FF2B5EF4-FFF2-40B4-BE49-F238E27FC236}">
                <a16:creationId xmlns:a16="http://schemas.microsoft.com/office/drawing/2014/main" id="{94BF2413-B50C-942D-7A83-44946ABB4D92}"/>
              </a:ext>
            </a:extLst>
          </p:cNvPr>
          <p:cNvSpPr>
            <a:spLocks noGrp="1"/>
          </p:cNvSpPr>
          <p:nvPr>
            <p:ph type="sldNum" sz="quarter" idx="12"/>
          </p:nvPr>
        </p:nvSpPr>
        <p:spPr/>
        <p:txBody>
          <a:bodyPr/>
          <a:lstStyle/>
          <a:p>
            <a:fld id="{70A0CC18-AB36-4E59-BCD1-3F9CF5AD41B5}" type="slidenum">
              <a:rPr lang="en-SG" smtClean="0"/>
              <a:t>22</a:t>
            </a:fld>
            <a:endParaRPr lang="en-SG"/>
          </a:p>
        </p:txBody>
      </p:sp>
      <p:pic>
        <p:nvPicPr>
          <p:cNvPr id="10" name="Picture 9">
            <a:extLst>
              <a:ext uri="{FF2B5EF4-FFF2-40B4-BE49-F238E27FC236}">
                <a16:creationId xmlns:a16="http://schemas.microsoft.com/office/drawing/2014/main" id="{483CB514-5466-9B0E-2A9C-C8FC71B08762}"/>
              </a:ext>
            </a:extLst>
          </p:cNvPr>
          <p:cNvPicPr>
            <a:picLocks noChangeAspect="1"/>
          </p:cNvPicPr>
          <p:nvPr/>
        </p:nvPicPr>
        <p:blipFill>
          <a:blip r:embed="rId2"/>
          <a:stretch>
            <a:fillRect/>
          </a:stretch>
        </p:blipFill>
        <p:spPr>
          <a:xfrm>
            <a:off x="10467057" y="258124"/>
            <a:ext cx="1222083" cy="697373"/>
          </a:xfrm>
          <a:prstGeom prst="rect">
            <a:avLst/>
          </a:prstGeom>
        </p:spPr>
      </p:pic>
    </p:spTree>
    <p:extLst>
      <p:ext uri="{BB962C8B-B14F-4D97-AF65-F5344CB8AC3E}">
        <p14:creationId xmlns:p14="http://schemas.microsoft.com/office/powerpoint/2010/main" val="42949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5995E-CE90-F217-A1BF-8664C41C1B7F}"/>
              </a:ext>
            </a:extLst>
          </p:cNvPr>
          <p:cNvSpPr>
            <a:spLocks noGrp="1"/>
          </p:cNvSpPr>
          <p:nvPr>
            <p:ph idx="1"/>
          </p:nvPr>
        </p:nvSpPr>
        <p:spPr>
          <a:xfrm>
            <a:off x="838200" y="1359761"/>
            <a:ext cx="10515600" cy="4351338"/>
          </a:xfrm>
        </p:spPr>
        <p:txBody>
          <a:bodyPr/>
          <a:lstStyle/>
          <a:p>
            <a:r>
              <a:rPr lang="en-US" sz="2400" dirty="0"/>
              <a:t>In 2022: </a:t>
            </a:r>
          </a:p>
          <a:p>
            <a:pPr marL="0" indent="0">
              <a:buNone/>
            </a:pPr>
            <a:r>
              <a:rPr lang="en-US" sz="2000" dirty="0"/>
              <a:t>Applied rule-based algo + </a:t>
            </a:r>
            <a:r>
              <a:rPr lang="en-US" sz="2000" strike="sngStrike" dirty="0"/>
              <a:t>ensemble of traditional machine learning methods </a:t>
            </a:r>
            <a:r>
              <a:rPr lang="en-US" sz="2000" dirty="0"/>
              <a:t>Bi-LSTM and BERT</a:t>
            </a:r>
          </a:p>
        </p:txBody>
      </p:sp>
      <p:sp>
        <p:nvSpPr>
          <p:cNvPr id="9" name="Title 1">
            <a:extLst>
              <a:ext uri="{FF2B5EF4-FFF2-40B4-BE49-F238E27FC236}">
                <a16:creationId xmlns:a16="http://schemas.microsoft.com/office/drawing/2014/main" id="{7D846B06-97DF-59D1-B2E6-633123A6A181}"/>
              </a:ext>
            </a:extLst>
          </p:cNvPr>
          <p:cNvSpPr>
            <a:spLocks noGrp="1"/>
          </p:cNvSpPr>
          <p:nvPr>
            <p:ph type="title"/>
          </p:nvPr>
        </p:nvSpPr>
        <p:spPr>
          <a:xfrm>
            <a:off x="838200" y="349250"/>
            <a:ext cx="10515600" cy="1325563"/>
          </a:xfrm>
        </p:spPr>
        <p:txBody>
          <a:bodyPr>
            <a:normAutofit/>
          </a:bodyPr>
          <a:lstStyle/>
          <a:p>
            <a:r>
              <a:rPr lang="en-US" sz="3200" b="1" dirty="0"/>
              <a:t>Efforts to capture causally related drug-adverse event pairs</a:t>
            </a:r>
            <a:endParaRPr lang="en-SG" sz="3200" b="1" dirty="0"/>
          </a:p>
        </p:txBody>
      </p:sp>
      <p:graphicFrame>
        <p:nvGraphicFramePr>
          <p:cNvPr id="38" name="Content Placeholder 4">
            <a:extLst>
              <a:ext uri="{FF2B5EF4-FFF2-40B4-BE49-F238E27FC236}">
                <a16:creationId xmlns:a16="http://schemas.microsoft.com/office/drawing/2014/main" id="{F29F2567-AD01-4D87-8BF2-479B5C781398}"/>
              </a:ext>
            </a:extLst>
          </p:cNvPr>
          <p:cNvGraphicFramePr>
            <a:graphicFrameLocks/>
          </p:cNvGraphicFramePr>
          <p:nvPr/>
        </p:nvGraphicFramePr>
        <p:xfrm>
          <a:off x="141526" y="2745728"/>
          <a:ext cx="9321965" cy="3550220"/>
        </p:xfrm>
        <a:graphic>
          <a:graphicData uri="http://schemas.openxmlformats.org/drawingml/2006/table">
            <a:tbl>
              <a:tblPr firstRow="1" firstCol="1" bandRow="1">
                <a:tableStyleId>{5940675A-B579-460E-94D1-54222C63F5DA}</a:tableStyleId>
              </a:tblPr>
              <a:tblGrid>
                <a:gridCol w="1271375">
                  <a:extLst>
                    <a:ext uri="{9D8B030D-6E8A-4147-A177-3AD203B41FA5}">
                      <a16:colId xmlns:a16="http://schemas.microsoft.com/office/drawing/2014/main" val="3795288994"/>
                    </a:ext>
                  </a:extLst>
                </a:gridCol>
                <a:gridCol w="1138821">
                  <a:extLst>
                    <a:ext uri="{9D8B030D-6E8A-4147-A177-3AD203B41FA5}">
                      <a16:colId xmlns:a16="http://schemas.microsoft.com/office/drawing/2014/main" val="2246371336"/>
                    </a:ext>
                  </a:extLst>
                </a:gridCol>
                <a:gridCol w="3738110">
                  <a:extLst>
                    <a:ext uri="{9D8B030D-6E8A-4147-A177-3AD203B41FA5}">
                      <a16:colId xmlns:a16="http://schemas.microsoft.com/office/drawing/2014/main" val="2025775017"/>
                    </a:ext>
                  </a:extLst>
                </a:gridCol>
                <a:gridCol w="1318691">
                  <a:extLst>
                    <a:ext uri="{9D8B030D-6E8A-4147-A177-3AD203B41FA5}">
                      <a16:colId xmlns:a16="http://schemas.microsoft.com/office/drawing/2014/main" val="276466832"/>
                    </a:ext>
                  </a:extLst>
                </a:gridCol>
                <a:gridCol w="1854968">
                  <a:extLst>
                    <a:ext uri="{9D8B030D-6E8A-4147-A177-3AD203B41FA5}">
                      <a16:colId xmlns:a16="http://schemas.microsoft.com/office/drawing/2014/main" val="1031416261"/>
                    </a:ext>
                  </a:extLst>
                </a:gridCol>
              </a:tblGrid>
              <a:tr h="674063">
                <a:tc>
                  <a:txBody>
                    <a:bodyPr/>
                    <a:lstStyle/>
                    <a:p>
                      <a:pPr algn="r">
                        <a:lnSpc>
                          <a:spcPct val="107000"/>
                        </a:lnSpc>
                        <a:spcAft>
                          <a:spcPts val="800"/>
                        </a:spcAft>
                      </a:pPr>
                      <a:r>
                        <a:rPr lang="en-SG" sz="2000" b="1" dirty="0">
                          <a:effectLst/>
                        </a:rPr>
                        <a:t>Source</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2000" b="1" dirty="0">
                          <a:effectLst/>
                        </a:rPr>
                        <a:t>Year</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2000" b="1" dirty="0">
                          <a:effectLst/>
                        </a:rPr>
                        <a:t>Extraction method</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2000" b="1" dirty="0">
                          <a:effectLst/>
                        </a:rPr>
                        <a:t>No. of text segments</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2000" b="1" dirty="0">
                          <a:effectLst/>
                        </a:rPr>
                        <a:t>True drug-AE relations (%)</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0797621"/>
                  </a:ext>
                </a:extLst>
              </a:tr>
              <a:tr h="606617">
                <a:tc>
                  <a:txBody>
                    <a:bodyPr/>
                    <a:lstStyle/>
                    <a:p>
                      <a:pPr algn="r">
                        <a:lnSpc>
                          <a:spcPct val="107000"/>
                        </a:lnSpc>
                        <a:spcAft>
                          <a:spcPts val="800"/>
                        </a:spcAft>
                      </a:pPr>
                      <a:r>
                        <a:rPr lang="en-SG" sz="1800" dirty="0">
                          <a:effectLst/>
                        </a:rPr>
                        <a:t>NUH</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2011</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n-SG" sz="1800" dirty="0">
                          <a:effectLst/>
                        </a:rPr>
                        <a:t>Specific rule-based extraction + annotator detected entry (</a:t>
                      </a:r>
                      <a:r>
                        <a:rPr lang="en-SG" sz="1800" dirty="0" err="1">
                          <a:effectLst/>
                        </a:rPr>
                        <a:t>ReadPeer</a:t>
                      </a:r>
                      <a:r>
                        <a:rPr lang="en-SG" sz="1800" dirty="0">
                          <a:effectLst/>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tc>
                  <a:txBody>
                    <a:bodyPr/>
                    <a:lstStyle/>
                    <a:p>
                      <a:pPr algn="ctr">
                        <a:lnSpc>
                          <a:spcPct val="107000"/>
                        </a:lnSpc>
                        <a:spcAft>
                          <a:spcPts val="800"/>
                        </a:spcAft>
                      </a:pPr>
                      <a:r>
                        <a:rPr lang="en-SG" sz="1800" dirty="0">
                          <a:effectLst/>
                        </a:rPr>
                        <a:t>1,326</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66</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3410976"/>
                  </a:ext>
                </a:extLst>
              </a:tr>
              <a:tr h="342675">
                <a:tc>
                  <a:txBody>
                    <a:bodyPr/>
                    <a:lstStyle/>
                    <a:p>
                      <a:pPr algn="r">
                        <a:lnSpc>
                          <a:spcPct val="107000"/>
                        </a:lnSpc>
                        <a:spcAft>
                          <a:spcPts val="800"/>
                        </a:spcAft>
                      </a:pPr>
                      <a:r>
                        <a:rPr lang="en-SG" sz="1800" dirty="0">
                          <a:effectLst/>
                        </a:rPr>
                        <a:t>NUH</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2010</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r>
                        <a:rPr lang="en-US" dirty="0"/>
                        <a:t>(.……</a:t>
                      </a:r>
                      <a:r>
                        <a:rPr lang="en-US" dirty="0">
                          <a:solidFill>
                            <a:srgbClr val="00B050"/>
                          </a:solidFill>
                        </a:rPr>
                        <a:t>Trigger</a:t>
                      </a:r>
                      <a:r>
                        <a:rPr lang="en-US" dirty="0"/>
                        <a:t>…….…</a:t>
                      </a:r>
                      <a:r>
                        <a:rPr lang="en-US" b="0" dirty="0">
                          <a:solidFill>
                            <a:srgbClr val="C00000"/>
                          </a:solidFill>
                        </a:rPr>
                        <a:t>Drug</a:t>
                      </a:r>
                      <a:r>
                        <a:rPr lang="en-US" dirty="0"/>
                        <a:t>.………</a:t>
                      </a:r>
                      <a:r>
                        <a:rPr lang="en-US" dirty="0">
                          <a:solidFill>
                            <a:srgbClr val="0070C0"/>
                          </a:solidFill>
                        </a:rPr>
                        <a:t>AE</a:t>
                      </a:r>
                      <a:r>
                        <a:rPr lang="en-US" dirty="0"/>
                        <a:t>………)</a:t>
                      </a:r>
                    </a:p>
                    <a:p>
                      <a:pPr algn="ctr"/>
                      <a:r>
                        <a:rPr lang="en-US" sz="1600" dirty="0">
                          <a:solidFill>
                            <a:srgbClr val="00B050"/>
                          </a:solidFill>
                        </a:rPr>
                        <a:t>Trigger </a:t>
                      </a:r>
                      <a:r>
                        <a:rPr lang="en-US" sz="1600" dirty="0">
                          <a:solidFill>
                            <a:schemeClr val="tx1"/>
                          </a:solidFill>
                        </a:rPr>
                        <a:t>and</a:t>
                      </a:r>
                      <a:r>
                        <a:rPr lang="en-US" sz="1600" dirty="0">
                          <a:solidFill>
                            <a:srgbClr val="00B050"/>
                          </a:solidFill>
                        </a:rPr>
                        <a:t> </a:t>
                      </a:r>
                      <a:r>
                        <a:rPr lang="en-US" sz="1600" dirty="0">
                          <a:solidFill>
                            <a:schemeClr val="accent1"/>
                          </a:solidFill>
                        </a:rPr>
                        <a:t>AE</a:t>
                      </a:r>
                      <a:r>
                        <a:rPr lang="en-US" sz="1600" dirty="0">
                          <a:solidFill>
                            <a:srgbClr val="00B050"/>
                          </a:solidFill>
                        </a:rPr>
                        <a:t> </a:t>
                      </a:r>
                      <a:r>
                        <a:rPr lang="en-US" sz="1600" dirty="0">
                          <a:solidFill>
                            <a:schemeClr val="tx1"/>
                          </a:solidFill>
                        </a:rPr>
                        <a:t>± 100 char </a:t>
                      </a:r>
                      <a:r>
                        <a:rPr lang="en-US" sz="1600" dirty="0"/>
                        <a:t>from </a:t>
                      </a:r>
                      <a:r>
                        <a:rPr lang="en-US" sz="1600" dirty="0">
                          <a:solidFill>
                            <a:srgbClr val="C00000"/>
                          </a:solidFill>
                        </a:rPr>
                        <a:t>Drug</a:t>
                      </a:r>
                    </a:p>
                  </a:txBody>
                  <a:tcPr marL="68580" marR="68580" marT="0" marB="0" anchor="ctr">
                    <a:solidFill>
                      <a:schemeClr val="bg2"/>
                    </a:solidFill>
                  </a:tcPr>
                </a:tc>
                <a:tc>
                  <a:txBody>
                    <a:bodyPr/>
                    <a:lstStyle/>
                    <a:p>
                      <a:pPr algn="ctr">
                        <a:lnSpc>
                          <a:spcPct val="107000"/>
                        </a:lnSpc>
                        <a:spcAft>
                          <a:spcPts val="800"/>
                        </a:spcAft>
                      </a:pPr>
                      <a:r>
                        <a:rPr lang="en-SG" sz="1800" dirty="0">
                          <a:effectLst/>
                        </a:rPr>
                        <a:t>321</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22</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7342476"/>
                  </a:ext>
                </a:extLst>
              </a:tr>
              <a:tr h="407725">
                <a:tc>
                  <a:txBody>
                    <a:bodyPr/>
                    <a:lstStyle/>
                    <a:p>
                      <a:pPr algn="r">
                        <a:lnSpc>
                          <a:spcPct val="107000"/>
                        </a:lnSpc>
                        <a:spcAft>
                          <a:spcPts val="800"/>
                        </a:spcAft>
                      </a:pPr>
                      <a:r>
                        <a:rPr lang="en-SG" sz="1800" dirty="0">
                          <a:effectLst/>
                        </a:rPr>
                        <a:t>NUH</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2009</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en-US" sz="1800" dirty="0"/>
                        <a:t>(.……</a:t>
                      </a:r>
                      <a:r>
                        <a:rPr lang="en-US" sz="1800" dirty="0">
                          <a:solidFill>
                            <a:srgbClr val="00B050"/>
                          </a:solidFill>
                        </a:rPr>
                        <a:t>Trigger</a:t>
                      </a:r>
                      <a:r>
                        <a:rPr lang="en-US" sz="1800" dirty="0"/>
                        <a:t>…….…</a:t>
                      </a:r>
                      <a:r>
                        <a:rPr lang="en-US" sz="1800" b="1" dirty="0">
                          <a:solidFill>
                            <a:srgbClr val="C00000"/>
                          </a:solidFill>
                        </a:rPr>
                        <a:t>Drug</a:t>
                      </a:r>
                      <a:r>
                        <a:rPr lang="en-US" sz="1800" dirty="0"/>
                        <a:t>.………</a:t>
                      </a:r>
                      <a:r>
                        <a:rPr lang="en-US" sz="1800" dirty="0">
                          <a:solidFill>
                            <a:srgbClr val="0070C0"/>
                          </a:solidFill>
                        </a:rPr>
                        <a:t>AE</a:t>
                      </a:r>
                      <a:r>
                        <a:rPr lang="en-US" sz="1800" dirty="0"/>
                        <a:t>………)</a:t>
                      </a:r>
                    </a:p>
                  </a:txBody>
                  <a:tcPr marL="68580" marR="68580" marT="0" marB="0" anchor="ctr"/>
                </a:tc>
                <a:tc>
                  <a:txBody>
                    <a:bodyPr/>
                    <a:lstStyle/>
                    <a:p>
                      <a:pPr algn="ctr">
                        <a:lnSpc>
                          <a:spcPct val="107000"/>
                        </a:lnSpc>
                        <a:spcAft>
                          <a:spcPts val="800"/>
                        </a:spcAft>
                      </a:pPr>
                      <a:r>
                        <a:rPr lang="en-SG" sz="1800" dirty="0">
                          <a:effectLst/>
                        </a:rPr>
                        <a:t>5,277</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16</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4167070"/>
                  </a:ext>
                </a:extLst>
              </a:tr>
              <a:tr h="441270">
                <a:tc>
                  <a:txBody>
                    <a:bodyPr/>
                    <a:lstStyle/>
                    <a:p>
                      <a:pPr algn="r">
                        <a:lnSpc>
                          <a:spcPct val="107000"/>
                        </a:lnSpc>
                        <a:spcAft>
                          <a:spcPts val="800"/>
                        </a:spcAft>
                      </a:pPr>
                      <a:r>
                        <a:rPr lang="en-SG" sz="1800" dirty="0">
                          <a:solidFill>
                            <a:schemeClr val="accent2">
                              <a:lumMod val="75000"/>
                            </a:schemeClr>
                          </a:solidFill>
                          <a:effectLst/>
                        </a:rPr>
                        <a:t>MIMIC-III</a:t>
                      </a:r>
                      <a:endParaRPr lang="en-SG"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2001-2012</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en-US" sz="1800" dirty="0"/>
                        <a:t>(.……</a:t>
                      </a:r>
                      <a:r>
                        <a:rPr lang="en-US" sz="1800" dirty="0">
                          <a:solidFill>
                            <a:srgbClr val="00B050"/>
                          </a:solidFill>
                        </a:rPr>
                        <a:t>Trigger</a:t>
                      </a:r>
                      <a:r>
                        <a:rPr lang="en-US" sz="1800" dirty="0"/>
                        <a:t>…….…</a:t>
                      </a:r>
                      <a:r>
                        <a:rPr lang="en-US" sz="1800" b="1" dirty="0">
                          <a:solidFill>
                            <a:srgbClr val="C00000"/>
                          </a:solidFill>
                        </a:rPr>
                        <a:t>Drug</a:t>
                      </a:r>
                      <a:r>
                        <a:rPr lang="en-US" sz="1800" dirty="0"/>
                        <a:t>.………</a:t>
                      </a:r>
                      <a:r>
                        <a:rPr lang="en-US" sz="1800" dirty="0">
                          <a:solidFill>
                            <a:srgbClr val="0070C0"/>
                          </a:solidFill>
                        </a:rPr>
                        <a:t>AE</a:t>
                      </a:r>
                      <a:r>
                        <a:rPr lang="en-US" sz="1800" dirty="0"/>
                        <a:t>………)</a:t>
                      </a:r>
                    </a:p>
                  </a:txBody>
                  <a:tcPr marL="68580" marR="68580" marT="0" marB="0" anchor="ctr"/>
                </a:tc>
                <a:tc>
                  <a:txBody>
                    <a:bodyPr/>
                    <a:lstStyle/>
                    <a:p>
                      <a:pPr algn="ctr">
                        <a:lnSpc>
                          <a:spcPct val="107000"/>
                        </a:lnSpc>
                        <a:spcAft>
                          <a:spcPts val="800"/>
                        </a:spcAft>
                      </a:pPr>
                      <a:r>
                        <a:rPr lang="en-SG" sz="1800" dirty="0">
                          <a:solidFill>
                            <a:schemeClr val="tx1"/>
                          </a:solidFill>
                          <a:effectLst/>
                        </a:rPr>
                        <a:t>1,342</a:t>
                      </a: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solidFill>
                            <a:schemeClr val="tx1"/>
                          </a:solidFill>
                          <a:effectLst/>
                        </a:rPr>
                        <a:t>13</a:t>
                      </a: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8743658"/>
                  </a:ext>
                </a:extLst>
              </a:tr>
              <a:tr h="1077870">
                <a:tc>
                  <a:txBody>
                    <a:bodyPr/>
                    <a:lstStyle/>
                    <a:p>
                      <a:pPr algn="r">
                        <a:lnSpc>
                          <a:spcPct val="107000"/>
                        </a:lnSpc>
                        <a:spcAft>
                          <a:spcPts val="800"/>
                        </a:spcAft>
                      </a:pPr>
                      <a:r>
                        <a:rPr lang="en-SG" sz="1800" dirty="0">
                          <a:solidFill>
                            <a:schemeClr val="accent2">
                              <a:lumMod val="75000"/>
                            </a:schemeClr>
                          </a:solidFill>
                          <a:effectLst/>
                        </a:rPr>
                        <a:t>MIMIC-III, unrestricted</a:t>
                      </a:r>
                      <a:endParaRPr lang="en-SG"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effectLst/>
                        </a:rPr>
                        <a:t>2001-2012</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r>
                        <a:rPr lang="en-US" sz="1800" dirty="0">
                          <a:solidFill>
                            <a:srgbClr val="00B050"/>
                          </a:solidFill>
                        </a:rPr>
                        <a:t>Trigger</a:t>
                      </a:r>
                      <a:r>
                        <a:rPr lang="en-US" sz="1800" dirty="0"/>
                        <a:t>…….…</a:t>
                      </a:r>
                      <a:r>
                        <a:rPr lang="en-US" sz="1800" b="0" dirty="0">
                          <a:solidFill>
                            <a:srgbClr val="C00000"/>
                          </a:solidFill>
                        </a:rPr>
                        <a:t>Drug</a:t>
                      </a:r>
                      <a:r>
                        <a:rPr lang="en-US" sz="1800" dirty="0"/>
                        <a:t>.………</a:t>
                      </a:r>
                      <a:r>
                        <a:rPr lang="en-US" sz="1800" dirty="0">
                          <a:solidFill>
                            <a:srgbClr val="0070C0"/>
                          </a:solidFill>
                        </a:rPr>
                        <a:t>AE</a:t>
                      </a:r>
                      <a:r>
                        <a:rPr lang="en-US" sz="18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 annotator detected entry</a:t>
                      </a:r>
                    </a:p>
                  </a:txBody>
                  <a:tcPr marL="68580" marR="68580" marT="0" marB="0" anchor="ctr">
                    <a:solidFill>
                      <a:schemeClr val="bg2"/>
                    </a:solidFill>
                  </a:tcPr>
                </a:tc>
                <a:tc>
                  <a:txBody>
                    <a:bodyPr/>
                    <a:lstStyle/>
                    <a:p>
                      <a:pPr algn="ctr">
                        <a:lnSpc>
                          <a:spcPct val="107000"/>
                        </a:lnSpc>
                        <a:spcAft>
                          <a:spcPts val="800"/>
                        </a:spcAft>
                      </a:pPr>
                      <a:r>
                        <a:rPr lang="en-SG" sz="1800" dirty="0">
                          <a:solidFill>
                            <a:schemeClr val="tx1"/>
                          </a:solidFill>
                          <a:effectLst/>
                        </a:rPr>
                        <a:t>3,058</a:t>
                      </a: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SG" sz="1800" dirty="0">
                          <a:solidFill>
                            <a:schemeClr val="tx1"/>
                          </a:solidFill>
                          <a:effectLst/>
                        </a:rPr>
                        <a:t>30</a:t>
                      </a:r>
                      <a:endParaRPr lang="en-SG"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0249390"/>
                  </a:ext>
                </a:extLst>
              </a:tr>
            </a:tbl>
          </a:graphicData>
        </a:graphic>
      </p:graphicFrame>
      <p:graphicFrame>
        <p:nvGraphicFramePr>
          <p:cNvPr id="7" name="Table 6">
            <a:extLst>
              <a:ext uri="{FF2B5EF4-FFF2-40B4-BE49-F238E27FC236}">
                <a16:creationId xmlns:a16="http://schemas.microsoft.com/office/drawing/2014/main" id="{A4400C66-5F6D-2984-5DEB-BA893D9BE9DF}"/>
              </a:ext>
            </a:extLst>
          </p:cNvPr>
          <p:cNvGraphicFramePr>
            <a:graphicFrameLocks noGrp="1"/>
          </p:cNvGraphicFramePr>
          <p:nvPr/>
        </p:nvGraphicFramePr>
        <p:xfrm>
          <a:off x="9639761" y="2745728"/>
          <a:ext cx="1200835" cy="3550220"/>
        </p:xfrm>
        <a:graphic>
          <a:graphicData uri="http://schemas.openxmlformats.org/drawingml/2006/table">
            <a:tbl>
              <a:tblPr firstRow="1" firstCol="1" bandRow="1">
                <a:tableStyleId>{5940675A-B579-460E-94D1-54222C63F5DA}</a:tableStyleId>
              </a:tblPr>
              <a:tblGrid>
                <a:gridCol w="1200835">
                  <a:extLst>
                    <a:ext uri="{9D8B030D-6E8A-4147-A177-3AD203B41FA5}">
                      <a16:colId xmlns:a16="http://schemas.microsoft.com/office/drawing/2014/main" val="3846181300"/>
                    </a:ext>
                  </a:extLst>
                </a:gridCol>
              </a:tblGrid>
              <a:tr h="674063">
                <a:tc>
                  <a:txBody>
                    <a:bodyPr/>
                    <a:lstStyle/>
                    <a:p>
                      <a:pPr algn="ctr">
                        <a:lnSpc>
                          <a:spcPct val="107000"/>
                        </a:lnSpc>
                        <a:spcAft>
                          <a:spcPts val="800"/>
                        </a:spcAft>
                      </a:pPr>
                      <a:r>
                        <a:rPr lang="en-SG" sz="2000" b="1" dirty="0">
                          <a:effectLst/>
                        </a:rPr>
                        <a:t>Precision (%)</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3026238"/>
                  </a:ext>
                </a:extLst>
              </a:tr>
              <a:tr h="606617">
                <a:tc>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to 6</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84423"/>
                  </a:ext>
                </a:extLst>
              </a:tr>
              <a:tr h="342675">
                <a:tc>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to 5</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90961"/>
                  </a:ext>
                </a:extLst>
              </a:tr>
              <a:tr h="407725">
                <a:tc>
                  <a:txBody>
                    <a:bodyPr/>
                    <a:lstStyle/>
                    <a:p>
                      <a:pPr algn="ctr">
                        <a:lnSpc>
                          <a:spcPct val="107000"/>
                        </a:lnSpc>
                        <a:spcAft>
                          <a:spcPts val="800"/>
                        </a:spcAft>
                      </a:pPr>
                      <a:endParaRPr lang="en-SG"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3351174349"/>
                  </a:ext>
                </a:extLst>
              </a:tr>
              <a:tr h="441270">
                <a:tc>
                  <a:txBody>
                    <a:bodyPr/>
                    <a:lstStyle/>
                    <a:p>
                      <a:pPr algn="ctr">
                        <a:lnSpc>
                          <a:spcPct val="107000"/>
                        </a:lnSpc>
                        <a:spcAft>
                          <a:spcPts val="800"/>
                        </a:spcAft>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+ 12 to 17</a:t>
                      </a:r>
                      <a:endParaRPr lang="en-SG"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5147547"/>
                  </a:ext>
                </a:extLst>
              </a:tr>
              <a:tr h="1077870">
                <a:tc>
                  <a:txBody>
                    <a:bodyPr/>
                    <a:lstStyle/>
                    <a:p>
                      <a:pPr algn="ctr">
                        <a:lnSpc>
                          <a:spcPct val="107000"/>
                        </a:lnSpc>
                        <a:spcAft>
                          <a:spcPts val="800"/>
                        </a:spcAft>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+8 to 10</a:t>
                      </a:r>
                      <a:endParaRPr lang="en-SG"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1044148"/>
                  </a:ext>
                </a:extLst>
              </a:tr>
            </a:tbl>
          </a:graphicData>
        </a:graphic>
      </p:graphicFrame>
      <p:graphicFrame>
        <p:nvGraphicFramePr>
          <p:cNvPr id="8" name="Table 7">
            <a:extLst>
              <a:ext uri="{FF2B5EF4-FFF2-40B4-BE49-F238E27FC236}">
                <a16:creationId xmlns:a16="http://schemas.microsoft.com/office/drawing/2014/main" id="{D4342326-C42E-4030-E0A7-55A89DE9EC10}"/>
              </a:ext>
            </a:extLst>
          </p:cNvPr>
          <p:cNvGraphicFramePr>
            <a:graphicFrameLocks noGrp="1"/>
          </p:cNvGraphicFramePr>
          <p:nvPr/>
        </p:nvGraphicFramePr>
        <p:xfrm>
          <a:off x="10883956" y="2744589"/>
          <a:ext cx="1200834" cy="3550220"/>
        </p:xfrm>
        <a:graphic>
          <a:graphicData uri="http://schemas.openxmlformats.org/drawingml/2006/table">
            <a:tbl>
              <a:tblPr firstRow="1" firstCol="1" bandRow="1">
                <a:tableStyleId>{5940675A-B579-460E-94D1-54222C63F5DA}</a:tableStyleId>
              </a:tblPr>
              <a:tblGrid>
                <a:gridCol w="1200834">
                  <a:extLst>
                    <a:ext uri="{9D8B030D-6E8A-4147-A177-3AD203B41FA5}">
                      <a16:colId xmlns:a16="http://schemas.microsoft.com/office/drawing/2014/main" val="3846181300"/>
                    </a:ext>
                  </a:extLst>
                </a:gridCol>
              </a:tblGrid>
              <a:tr h="674063">
                <a:tc>
                  <a:txBody>
                    <a:bodyPr/>
                    <a:lstStyle/>
                    <a:p>
                      <a:pPr algn="ctr">
                        <a:lnSpc>
                          <a:spcPct val="107000"/>
                        </a:lnSpc>
                        <a:spcAft>
                          <a:spcPts val="800"/>
                        </a:spcAft>
                      </a:pPr>
                      <a:r>
                        <a:rPr lang="en-SG" sz="2000" b="1" dirty="0">
                          <a:effectLst/>
                        </a:rPr>
                        <a:t>Recall   (%)</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3026238"/>
                  </a:ext>
                </a:extLst>
              </a:tr>
              <a:tr h="606617">
                <a:tc>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84423"/>
                  </a:ext>
                </a:extLst>
              </a:tr>
              <a:tr h="342675">
                <a:tc>
                  <a:txBody>
                    <a:bodyPr/>
                    <a:lstStyle/>
                    <a:p>
                      <a:pPr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endParaRPr lang="en-S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90961"/>
                  </a:ext>
                </a:extLst>
              </a:tr>
              <a:tr h="407725">
                <a:tc>
                  <a:txBody>
                    <a:bodyPr/>
                    <a:lstStyle/>
                    <a:p>
                      <a:pPr algn="ctr">
                        <a:lnSpc>
                          <a:spcPct val="107000"/>
                        </a:lnSpc>
                        <a:spcAft>
                          <a:spcPts val="800"/>
                        </a:spcAft>
                      </a:pPr>
                      <a:endParaRPr lang="en-SG"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3351174349"/>
                  </a:ext>
                </a:extLst>
              </a:tr>
              <a:tr h="441270">
                <a:tc>
                  <a:txBody>
                    <a:bodyPr/>
                    <a:lstStyle/>
                    <a:p>
                      <a:pPr algn="ctr">
                        <a:lnSpc>
                          <a:spcPct val="107000"/>
                        </a:lnSpc>
                        <a:spcAft>
                          <a:spcPts val="800"/>
                        </a:spcAft>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 to -1</a:t>
                      </a:r>
                      <a:endParaRPr lang="en-SG"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5147547"/>
                  </a:ext>
                </a:extLst>
              </a:tr>
              <a:tr h="1077870">
                <a:tc>
                  <a:txBody>
                    <a:bodyPr/>
                    <a:lstStyle/>
                    <a:p>
                      <a:pPr algn="ctr">
                        <a:lnSpc>
                          <a:spcPct val="107000"/>
                        </a:lnSpc>
                        <a:spcAft>
                          <a:spcPts val="800"/>
                        </a:spcAft>
                      </a:pPr>
                      <a:r>
                        <a:rPr lang="en-US"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 to 3</a:t>
                      </a:r>
                      <a:endParaRPr lang="en-SG"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1044148"/>
                  </a:ext>
                </a:extLst>
              </a:tr>
            </a:tbl>
          </a:graphicData>
        </a:graphic>
      </p:graphicFrame>
      <p:sp>
        <p:nvSpPr>
          <p:cNvPr id="2" name="TextBox 1">
            <a:extLst>
              <a:ext uri="{FF2B5EF4-FFF2-40B4-BE49-F238E27FC236}">
                <a16:creationId xmlns:a16="http://schemas.microsoft.com/office/drawing/2014/main" id="{28C262C2-6A50-AD9D-C2E7-6D23A7416E68}"/>
              </a:ext>
            </a:extLst>
          </p:cNvPr>
          <p:cNvSpPr txBox="1"/>
          <p:nvPr/>
        </p:nvSpPr>
        <p:spPr>
          <a:xfrm>
            <a:off x="838200" y="2313542"/>
            <a:ext cx="5386330" cy="369332"/>
          </a:xfrm>
          <a:prstGeom prst="rect">
            <a:avLst/>
          </a:prstGeom>
          <a:noFill/>
        </p:spPr>
        <p:txBody>
          <a:bodyPr wrap="square" rtlCol="0">
            <a:spAutoFit/>
          </a:bodyPr>
          <a:lstStyle/>
          <a:p>
            <a:r>
              <a:rPr lang="en-US" i="1" dirty="0"/>
              <a:t>(some preliminary findings)</a:t>
            </a:r>
            <a:endParaRPr lang="en-SG" i="1" dirty="0"/>
          </a:p>
        </p:txBody>
      </p:sp>
      <p:sp>
        <p:nvSpPr>
          <p:cNvPr id="5" name="Slide Number Placeholder 4">
            <a:extLst>
              <a:ext uri="{FF2B5EF4-FFF2-40B4-BE49-F238E27FC236}">
                <a16:creationId xmlns:a16="http://schemas.microsoft.com/office/drawing/2014/main" id="{56869461-12A5-C0F8-BCF0-BA002A7A0665}"/>
              </a:ext>
            </a:extLst>
          </p:cNvPr>
          <p:cNvSpPr>
            <a:spLocks noGrp="1"/>
          </p:cNvSpPr>
          <p:nvPr>
            <p:ph type="sldNum" sz="quarter" idx="12"/>
          </p:nvPr>
        </p:nvSpPr>
        <p:spPr/>
        <p:txBody>
          <a:bodyPr/>
          <a:lstStyle/>
          <a:p>
            <a:fld id="{70A0CC18-AB36-4E59-BCD1-3F9CF5AD41B5}" type="slidenum">
              <a:rPr lang="en-SG" smtClean="0"/>
              <a:t>23</a:t>
            </a:fld>
            <a:endParaRPr lang="en-SG"/>
          </a:p>
        </p:txBody>
      </p:sp>
      <p:pic>
        <p:nvPicPr>
          <p:cNvPr id="10" name="Picture 9">
            <a:extLst>
              <a:ext uri="{FF2B5EF4-FFF2-40B4-BE49-F238E27FC236}">
                <a16:creationId xmlns:a16="http://schemas.microsoft.com/office/drawing/2014/main" id="{2DF1ACA0-833C-582B-0480-05187EA14E97}"/>
              </a:ext>
            </a:extLst>
          </p:cNvPr>
          <p:cNvPicPr>
            <a:picLocks noChangeAspect="1"/>
          </p:cNvPicPr>
          <p:nvPr/>
        </p:nvPicPr>
        <p:blipFill>
          <a:blip r:embed="rId2"/>
          <a:stretch>
            <a:fillRect/>
          </a:stretch>
        </p:blipFill>
        <p:spPr>
          <a:xfrm>
            <a:off x="10539077" y="258124"/>
            <a:ext cx="1150064" cy="656276"/>
          </a:xfrm>
          <a:prstGeom prst="rect">
            <a:avLst/>
          </a:prstGeom>
        </p:spPr>
      </p:pic>
    </p:spTree>
    <p:extLst>
      <p:ext uri="{BB962C8B-B14F-4D97-AF65-F5344CB8AC3E}">
        <p14:creationId xmlns:p14="http://schemas.microsoft.com/office/powerpoint/2010/main" val="322186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E90DBB9B-2006-8C7C-B7C5-2834E1C017C1}"/>
              </a:ext>
            </a:extLst>
          </p:cNvPr>
          <p:cNvCxnSpPr/>
          <p:nvPr/>
        </p:nvCxnSpPr>
        <p:spPr>
          <a:xfrm flipV="1">
            <a:off x="1872868" y="1520328"/>
            <a:ext cx="0" cy="39660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93997A8-945D-64EB-C98A-ABA44095C1A2}"/>
              </a:ext>
            </a:extLst>
          </p:cNvPr>
          <p:cNvCxnSpPr>
            <a:cxnSpLocks/>
          </p:cNvCxnSpPr>
          <p:nvPr/>
        </p:nvCxnSpPr>
        <p:spPr>
          <a:xfrm>
            <a:off x="1663547" y="5286261"/>
            <a:ext cx="842331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341766-EC54-F21B-79F0-A05CF8052B75}"/>
              </a:ext>
            </a:extLst>
          </p:cNvPr>
          <p:cNvSpPr txBox="1"/>
          <p:nvPr/>
        </p:nvSpPr>
        <p:spPr>
          <a:xfrm>
            <a:off x="545233" y="679450"/>
            <a:ext cx="4667273" cy="707886"/>
          </a:xfrm>
          <a:prstGeom prst="rect">
            <a:avLst/>
          </a:prstGeom>
          <a:noFill/>
        </p:spPr>
        <p:txBody>
          <a:bodyPr wrap="square" rtlCol="0">
            <a:spAutoFit/>
          </a:bodyPr>
          <a:lstStyle/>
          <a:p>
            <a:r>
              <a:rPr lang="en-US" sz="2000" b="1" dirty="0"/>
              <a:t>Importance of submitting an AE report (e.g. myocarditis post-vaccination)</a:t>
            </a:r>
            <a:endParaRPr lang="en-SG" sz="2000" b="1" dirty="0"/>
          </a:p>
        </p:txBody>
      </p:sp>
      <p:cxnSp>
        <p:nvCxnSpPr>
          <p:cNvPr id="14" name="Straight Connector 13">
            <a:extLst>
              <a:ext uri="{FF2B5EF4-FFF2-40B4-BE49-F238E27FC236}">
                <a16:creationId xmlns:a16="http://schemas.microsoft.com/office/drawing/2014/main" id="{1FD9E47F-B00C-1F51-9E7D-A6F77CBD1E85}"/>
              </a:ext>
            </a:extLst>
          </p:cNvPr>
          <p:cNvCxnSpPr>
            <a:cxnSpLocks/>
          </p:cNvCxnSpPr>
          <p:nvPr/>
        </p:nvCxnSpPr>
        <p:spPr>
          <a:xfrm>
            <a:off x="2500829" y="5270958"/>
            <a:ext cx="0" cy="230747"/>
          </a:xfrm>
          <a:prstGeom prst="line">
            <a:avLst/>
          </a:prstGeom>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7C8C4F66-5DEF-3E96-AF1D-EA6735B8A479}"/>
              </a:ext>
            </a:extLst>
          </p:cNvPr>
          <p:cNvSpPr txBox="1"/>
          <p:nvPr/>
        </p:nvSpPr>
        <p:spPr>
          <a:xfrm>
            <a:off x="1074145" y="5501705"/>
            <a:ext cx="1597445" cy="1015663"/>
          </a:xfrm>
          <a:prstGeom prst="rect">
            <a:avLst/>
          </a:prstGeom>
          <a:noFill/>
        </p:spPr>
        <p:txBody>
          <a:bodyPr wrap="square" rtlCol="0">
            <a:spAutoFit/>
          </a:bodyPr>
          <a:lstStyle/>
          <a:p>
            <a:pPr algn="r"/>
            <a:r>
              <a:rPr lang="en-US" sz="2000" dirty="0"/>
              <a:t>Time of vaccine approval</a:t>
            </a:r>
            <a:endParaRPr lang="en-SG" sz="2000" dirty="0"/>
          </a:p>
        </p:txBody>
      </p:sp>
      <p:cxnSp>
        <p:nvCxnSpPr>
          <p:cNvPr id="16" name="Straight Connector 15">
            <a:extLst>
              <a:ext uri="{FF2B5EF4-FFF2-40B4-BE49-F238E27FC236}">
                <a16:creationId xmlns:a16="http://schemas.microsoft.com/office/drawing/2014/main" id="{30896479-8542-1F45-178A-0A271EC5E308}"/>
              </a:ext>
            </a:extLst>
          </p:cNvPr>
          <p:cNvCxnSpPr/>
          <p:nvPr/>
        </p:nvCxnSpPr>
        <p:spPr>
          <a:xfrm>
            <a:off x="5096933" y="5291503"/>
            <a:ext cx="0" cy="200140"/>
          </a:xfrm>
          <a:prstGeom prst="line">
            <a:avLst/>
          </a:prstGeom>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B7AB2C6F-1829-1B1C-AC4F-1B28133FA100}"/>
              </a:ext>
            </a:extLst>
          </p:cNvPr>
          <p:cNvSpPr txBox="1"/>
          <p:nvPr/>
        </p:nvSpPr>
        <p:spPr>
          <a:xfrm>
            <a:off x="4594034" y="5486401"/>
            <a:ext cx="1501965" cy="707886"/>
          </a:xfrm>
          <a:prstGeom prst="rect">
            <a:avLst/>
          </a:prstGeom>
          <a:noFill/>
        </p:spPr>
        <p:txBody>
          <a:bodyPr wrap="square" rtlCol="0">
            <a:spAutoFit/>
          </a:bodyPr>
          <a:lstStyle/>
          <a:p>
            <a:r>
              <a:rPr lang="en-US" sz="2000" dirty="0"/>
              <a:t>Safety signal confirmed </a:t>
            </a:r>
            <a:endParaRPr lang="en-SG" sz="2000" dirty="0"/>
          </a:p>
        </p:txBody>
      </p:sp>
      <p:sp>
        <p:nvSpPr>
          <p:cNvPr id="20" name="Freeform: Shape 19">
            <a:extLst>
              <a:ext uri="{FF2B5EF4-FFF2-40B4-BE49-F238E27FC236}">
                <a16:creationId xmlns:a16="http://schemas.microsoft.com/office/drawing/2014/main" id="{733ACCEB-A5F7-09E1-7375-D8A9F2447A5B}"/>
              </a:ext>
            </a:extLst>
          </p:cNvPr>
          <p:cNvSpPr/>
          <p:nvPr/>
        </p:nvSpPr>
        <p:spPr>
          <a:xfrm>
            <a:off x="2500829" y="1988589"/>
            <a:ext cx="6610119" cy="2528327"/>
          </a:xfrm>
          <a:custGeom>
            <a:avLst/>
            <a:gdLst>
              <a:gd name="connsiteX0" fmla="*/ 0 w 6488935"/>
              <a:gd name="connsiteY0" fmla="*/ 225801 h 2999874"/>
              <a:gd name="connsiteX1" fmla="*/ 2588964 w 6488935"/>
              <a:gd name="connsiteY1" fmla="*/ 225801 h 2999874"/>
              <a:gd name="connsiteX2" fmla="*/ 3503364 w 6488935"/>
              <a:gd name="connsiteY2" fmla="*/ 2572394 h 2999874"/>
              <a:gd name="connsiteX3" fmla="*/ 6488935 w 6488935"/>
              <a:gd name="connsiteY3" fmla="*/ 2991035 h 2999874"/>
            </a:gdLst>
            <a:ahLst/>
            <a:cxnLst>
              <a:cxn ang="0">
                <a:pos x="connsiteX0" y="connsiteY0"/>
              </a:cxn>
              <a:cxn ang="0">
                <a:pos x="connsiteX1" y="connsiteY1"/>
              </a:cxn>
              <a:cxn ang="0">
                <a:pos x="connsiteX2" y="connsiteY2"/>
              </a:cxn>
              <a:cxn ang="0">
                <a:pos x="connsiteX3" y="connsiteY3"/>
              </a:cxn>
            </a:cxnLst>
            <a:rect l="l" t="t" r="r" b="b"/>
            <a:pathLst>
              <a:path w="6488935" h="2999874">
                <a:moveTo>
                  <a:pt x="0" y="225801"/>
                </a:moveTo>
                <a:cubicBezTo>
                  <a:pt x="1002535" y="30251"/>
                  <a:pt x="2005070" y="-165298"/>
                  <a:pt x="2588964" y="225801"/>
                </a:cubicBezTo>
                <a:cubicBezTo>
                  <a:pt x="3172858" y="616900"/>
                  <a:pt x="2853369" y="2111522"/>
                  <a:pt x="3503364" y="2572394"/>
                </a:cubicBezTo>
                <a:cubicBezTo>
                  <a:pt x="4153359" y="3033266"/>
                  <a:pt x="5321147" y="3012150"/>
                  <a:pt x="6488935" y="299103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000" dirty="0"/>
          </a:p>
        </p:txBody>
      </p:sp>
      <p:sp>
        <p:nvSpPr>
          <p:cNvPr id="21" name="TextBox 20">
            <a:extLst>
              <a:ext uri="{FF2B5EF4-FFF2-40B4-BE49-F238E27FC236}">
                <a16:creationId xmlns:a16="http://schemas.microsoft.com/office/drawing/2014/main" id="{137F36FA-58D3-33B8-8357-2EC3B7E1C6AB}"/>
              </a:ext>
            </a:extLst>
          </p:cNvPr>
          <p:cNvSpPr txBox="1"/>
          <p:nvPr/>
        </p:nvSpPr>
        <p:spPr>
          <a:xfrm>
            <a:off x="10086860" y="5101595"/>
            <a:ext cx="2743200" cy="400110"/>
          </a:xfrm>
          <a:prstGeom prst="rect">
            <a:avLst/>
          </a:prstGeom>
          <a:noFill/>
        </p:spPr>
        <p:txBody>
          <a:bodyPr wrap="square" rtlCol="0">
            <a:spAutoFit/>
          </a:bodyPr>
          <a:lstStyle/>
          <a:p>
            <a:r>
              <a:rPr lang="en-US" sz="2000" b="1" dirty="0"/>
              <a:t>Time </a:t>
            </a:r>
            <a:endParaRPr lang="en-SG" sz="2000" b="1" dirty="0"/>
          </a:p>
        </p:txBody>
      </p:sp>
      <p:cxnSp>
        <p:nvCxnSpPr>
          <p:cNvPr id="24" name="Straight Connector 23">
            <a:extLst>
              <a:ext uri="{FF2B5EF4-FFF2-40B4-BE49-F238E27FC236}">
                <a16:creationId xmlns:a16="http://schemas.microsoft.com/office/drawing/2014/main" id="{D5C6066B-A7A3-4B45-F4F9-C359FEF5F4C3}"/>
              </a:ext>
            </a:extLst>
          </p:cNvPr>
          <p:cNvCxnSpPr/>
          <p:nvPr/>
        </p:nvCxnSpPr>
        <p:spPr>
          <a:xfrm>
            <a:off x="3629853" y="5301565"/>
            <a:ext cx="0" cy="200140"/>
          </a:xfrm>
          <a:prstGeom prst="line">
            <a:avLst/>
          </a:prstGeom>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378D1042-75BE-4C7F-7252-A6C9A252ED7E}"/>
              </a:ext>
            </a:extLst>
          </p:cNvPr>
          <p:cNvSpPr txBox="1"/>
          <p:nvPr/>
        </p:nvSpPr>
        <p:spPr>
          <a:xfrm>
            <a:off x="2878870" y="5482095"/>
            <a:ext cx="1501965" cy="707886"/>
          </a:xfrm>
          <a:prstGeom prst="rect">
            <a:avLst/>
          </a:prstGeom>
          <a:noFill/>
        </p:spPr>
        <p:txBody>
          <a:bodyPr wrap="square" rtlCol="0">
            <a:spAutoFit/>
          </a:bodyPr>
          <a:lstStyle/>
          <a:p>
            <a:pPr algn="ctr"/>
            <a:r>
              <a:rPr lang="en-US" sz="2000" dirty="0"/>
              <a:t>Suspicion raised </a:t>
            </a:r>
            <a:endParaRPr lang="en-SG" sz="2000" dirty="0"/>
          </a:p>
        </p:txBody>
      </p:sp>
      <p:sp>
        <p:nvSpPr>
          <p:cNvPr id="26" name="Slide Number Placeholder 25">
            <a:extLst>
              <a:ext uri="{FF2B5EF4-FFF2-40B4-BE49-F238E27FC236}">
                <a16:creationId xmlns:a16="http://schemas.microsoft.com/office/drawing/2014/main" id="{FD0988F6-A70E-9A8F-DC8B-8D9195DA4A8D}"/>
              </a:ext>
            </a:extLst>
          </p:cNvPr>
          <p:cNvSpPr>
            <a:spLocks noGrp="1"/>
          </p:cNvSpPr>
          <p:nvPr>
            <p:ph type="sldNum" sz="quarter" idx="12"/>
          </p:nvPr>
        </p:nvSpPr>
        <p:spPr/>
        <p:txBody>
          <a:bodyPr/>
          <a:lstStyle/>
          <a:p>
            <a:fld id="{70A0CC18-AB36-4E59-BCD1-3F9CF5AD41B5}" type="slidenum">
              <a:rPr lang="en-SG" smtClean="0"/>
              <a:t>24</a:t>
            </a:fld>
            <a:endParaRPr lang="en-SG"/>
          </a:p>
        </p:txBody>
      </p:sp>
      <p:sp>
        <p:nvSpPr>
          <p:cNvPr id="31" name="Freeform: Shape 30">
            <a:extLst>
              <a:ext uri="{FF2B5EF4-FFF2-40B4-BE49-F238E27FC236}">
                <a16:creationId xmlns:a16="http://schemas.microsoft.com/office/drawing/2014/main" id="{9479AB14-1E40-63F1-5F50-A3E8F5ED4727}"/>
              </a:ext>
            </a:extLst>
          </p:cNvPr>
          <p:cNvSpPr/>
          <p:nvPr/>
        </p:nvSpPr>
        <p:spPr>
          <a:xfrm flipV="1">
            <a:off x="2500828" y="1905917"/>
            <a:ext cx="6610119" cy="2645084"/>
          </a:xfrm>
          <a:custGeom>
            <a:avLst/>
            <a:gdLst>
              <a:gd name="connsiteX0" fmla="*/ 0 w 6488935"/>
              <a:gd name="connsiteY0" fmla="*/ 225801 h 2999874"/>
              <a:gd name="connsiteX1" fmla="*/ 2588964 w 6488935"/>
              <a:gd name="connsiteY1" fmla="*/ 225801 h 2999874"/>
              <a:gd name="connsiteX2" fmla="*/ 3503364 w 6488935"/>
              <a:gd name="connsiteY2" fmla="*/ 2572394 h 2999874"/>
              <a:gd name="connsiteX3" fmla="*/ 6488935 w 6488935"/>
              <a:gd name="connsiteY3" fmla="*/ 2991035 h 2999874"/>
            </a:gdLst>
            <a:ahLst/>
            <a:cxnLst>
              <a:cxn ang="0">
                <a:pos x="connsiteX0" y="connsiteY0"/>
              </a:cxn>
              <a:cxn ang="0">
                <a:pos x="connsiteX1" y="connsiteY1"/>
              </a:cxn>
              <a:cxn ang="0">
                <a:pos x="connsiteX2" y="connsiteY2"/>
              </a:cxn>
              <a:cxn ang="0">
                <a:pos x="connsiteX3" y="connsiteY3"/>
              </a:cxn>
            </a:cxnLst>
            <a:rect l="l" t="t" r="r" b="b"/>
            <a:pathLst>
              <a:path w="6488935" h="2999874">
                <a:moveTo>
                  <a:pt x="0" y="225801"/>
                </a:moveTo>
                <a:cubicBezTo>
                  <a:pt x="1002535" y="30251"/>
                  <a:pt x="2005070" y="-165298"/>
                  <a:pt x="2588964" y="225801"/>
                </a:cubicBezTo>
                <a:cubicBezTo>
                  <a:pt x="3172858" y="616900"/>
                  <a:pt x="2853369" y="2111522"/>
                  <a:pt x="3503364" y="2572394"/>
                </a:cubicBezTo>
                <a:cubicBezTo>
                  <a:pt x="4153359" y="3033266"/>
                  <a:pt x="5321147" y="3012150"/>
                  <a:pt x="6488935" y="299103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000" dirty="0"/>
          </a:p>
        </p:txBody>
      </p:sp>
      <p:sp>
        <p:nvSpPr>
          <p:cNvPr id="32" name="TextBox 31">
            <a:extLst>
              <a:ext uri="{FF2B5EF4-FFF2-40B4-BE49-F238E27FC236}">
                <a16:creationId xmlns:a16="http://schemas.microsoft.com/office/drawing/2014/main" id="{293C4E43-67EC-B06C-04BB-64A5A08D98D3}"/>
              </a:ext>
            </a:extLst>
          </p:cNvPr>
          <p:cNvSpPr txBox="1"/>
          <p:nvPr/>
        </p:nvSpPr>
        <p:spPr>
          <a:xfrm>
            <a:off x="9188067" y="1399142"/>
            <a:ext cx="1894902" cy="923330"/>
          </a:xfrm>
          <a:prstGeom prst="rect">
            <a:avLst/>
          </a:prstGeom>
          <a:noFill/>
        </p:spPr>
        <p:txBody>
          <a:bodyPr wrap="square" rtlCol="0">
            <a:spAutoFit/>
          </a:bodyPr>
          <a:lstStyle/>
          <a:p>
            <a:r>
              <a:rPr lang="en-US" dirty="0"/>
              <a:t>Likelihood of Dr submitting an AE report</a:t>
            </a:r>
            <a:endParaRPr lang="en-SG" dirty="0"/>
          </a:p>
        </p:txBody>
      </p:sp>
      <p:pic>
        <p:nvPicPr>
          <p:cNvPr id="18" name="Picture 17">
            <a:extLst>
              <a:ext uri="{FF2B5EF4-FFF2-40B4-BE49-F238E27FC236}">
                <a16:creationId xmlns:a16="http://schemas.microsoft.com/office/drawing/2014/main" id="{DBD2BBDA-E2CD-AEB0-5B32-EC3C3EBC61C1}"/>
              </a:ext>
            </a:extLst>
          </p:cNvPr>
          <p:cNvPicPr>
            <a:picLocks noChangeAspect="1"/>
          </p:cNvPicPr>
          <p:nvPr/>
        </p:nvPicPr>
        <p:blipFill>
          <a:blip r:embed="rId2"/>
          <a:stretch>
            <a:fillRect/>
          </a:stretch>
        </p:blipFill>
        <p:spPr>
          <a:xfrm>
            <a:off x="10040335" y="258124"/>
            <a:ext cx="1648805" cy="940879"/>
          </a:xfrm>
          <a:prstGeom prst="rect">
            <a:avLst/>
          </a:prstGeom>
        </p:spPr>
      </p:pic>
    </p:spTree>
    <p:extLst>
      <p:ext uri="{BB962C8B-B14F-4D97-AF65-F5344CB8AC3E}">
        <p14:creationId xmlns:p14="http://schemas.microsoft.com/office/powerpoint/2010/main" val="402586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EB0E4A-A1E2-0470-C0FC-F80D0B18C22B}"/>
              </a:ext>
            </a:extLst>
          </p:cNvPr>
          <p:cNvPicPr>
            <a:picLocks noChangeAspect="1"/>
          </p:cNvPicPr>
          <p:nvPr/>
        </p:nvPicPr>
        <p:blipFill rotWithShape="1">
          <a:blip r:embed="rId2"/>
          <a:srcRect b="54722"/>
          <a:stretch/>
        </p:blipFill>
        <p:spPr>
          <a:xfrm>
            <a:off x="3911160" y="301778"/>
            <a:ext cx="7442640" cy="2421050"/>
          </a:xfrm>
          <a:prstGeom prst="rect">
            <a:avLst/>
          </a:prstGeom>
        </p:spPr>
      </p:pic>
      <p:pic>
        <p:nvPicPr>
          <p:cNvPr id="8" name="Picture 7">
            <a:extLst>
              <a:ext uri="{FF2B5EF4-FFF2-40B4-BE49-F238E27FC236}">
                <a16:creationId xmlns:a16="http://schemas.microsoft.com/office/drawing/2014/main" id="{7106E9E9-2FED-2D8C-4DC5-C86910F2C53B}"/>
              </a:ext>
            </a:extLst>
          </p:cNvPr>
          <p:cNvPicPr>
            <a:picLocks noChangeAspect="1"/>
          </p:cNvPicPr>
          <p:nvPr/>
        </p:nvPicPr>
        <p:blipFill rotWithShape="1">
          <a:blip r:embed="rId3"/>
          <a:srcRect r="2508"/>
          <a:stretch/>
        </p:blipFill>
        <p:spPr>
          <a:xfrm>
            <a:off x="5090100" y="2693077"/>
            <a:ext cx="4957284" cy="3828526"/>
          </a:xfrm>
          <a:prstGeom prst="rect">
            <a:avLst/>
          </a:prstGeom>
        </p:spPr>
      </p:pic>
      <p:sp>
        <p:nvSpPr>
          <p:cNvPr id="9" name="Slide Number Placeholder 8">
            <a:extLst>
              <a:ext uri="{FF2B5EF4-FFF2-40B4-BE49-F238E27FC236}">
                <a16:creationId xmlns:a16="http://schemas.microsoft.com/office/drawing/2014/main" id="{A8B029BA-A63D-F3DF-0159-2AF2EF0DD90B}"/>
              </a:ext>
            </a:extLst>
          </p:cNvPr>
          <p:cNvSpPr>
            <a:spLocks noGrp="1"/>
          </p:cNvSpPr>
          <p:nvPr>
            <p:ph type="sldNum" sz="quarter" idx="12"/>
          </p:nvPr>
        </p:nvSpPr>
        <p:spPr/>
        <p:txBody>
          <a:bodyPr/>
          <a:lstStyle/>
          <a:p>
            <a:fld id="{70A0CC18-AB36-4E59-BCD1-3F9CF5AD41B5}" type="slidenum">
              <a:rPr lang="en-SG" smtClean="0"/>
              <a:t>25</a:t>
            </a:fld>
            <a:endParaRPr lang="en-SG"/>
          </a:p>
        </p:txBody>
      </p:sp>
      <p:sp>
        <p:nvSpPr>
          <p:cNvPr id="10" name="TextBox 9">
            <a:extLst>
              <a:ext uri="{FF2B5EF4-FFF2-40B4-BE49-F238E27FC236}">
                <a16:creationId xmlns:a16="http://schemas.microsoft.com/office/drawing/2014/main" id="{4E6A5C88-826C-719D-FCA0-F488BBC892E9}"/>
              </a:ext>
            </a:extLst>
          </p:cNvPr>
          <p:cNvSpPr txBox="1"/>
          <p:nvPr/>
        </p:nvSpPr>
        <p:spPr>
          <a:xfrm>
            <a:off x="236946" y="2151727"/>
            <a:ext cx="4015564" cy="2554545"/>
          </a:xfrm>
          <a:prstGeom prst="rect">
            <a:avLst/>
          </a:prstGeom>
          <a:noFill/>
        </p:spPr>
        <p:txBody>
          <a:bodyPr wrap="square" rtlCol="0">
            <a:spAutoFit/>
          </a:bodyPr>
          <a:lstStyle/>
          <a:p>
            <a:r>
              <a:rPr lang="en-US" sz="3200" i="1" dirty="0"/>
              <a:t>An early message of suspicion can often be more valuable than a late message of confirmation</a:t>
            </a:r>
            <a:endParaRPr lang="en-SG" sz="3200" i="1" dirty="0"/>
          </a:p>
        </p:txBody>
      </p:sp>
      <p:pic>
        <p:nvPicPr>
          <p:cNvPr id="7" name="Picture 6">
            <a:extLst>
              <a:ext uri="{FF2B5EF4-FFF2-40B4-BE49-F238E27FC236}">
                <a16:creationId xmlns:a16="http://schemas.microsoft.com/office/drawing/2014/main" id="{B750BDBD-970F-9FFD-077C-FD5CEC258DAC}"/>
              </a:ext>
            </a:extLst>
          </p:cNvPr>
          <p:cNvPicPr>
            <a:picLocks noChangeAspect="1"/>
          </p:cNvPicPr>
          <p:nvPr/>
        </p:nvPicPr>
        <p:blipFill>
          <a:blip r:embed="rId4"/>
          <a:stretch>
            <a:fillRect/>
          </a:stretch>
        </p:blipFill>
        <p:spPr>
          <a:xfrm>
            <a:off x="10623479" y="258124"/>
            <a:ext cx="1065662" cy="608113"/>
          </a:xfrm>
          <a:prstGeom prst="rect">
            <a:avLst/>
          </a:prstGeom>
        </p:spPr>
      </p:pic>
    </p:spTree>
    <p:extLst>
      <p:ext uri="{BB962C8B-B14F-4D97-AF65-F5344CB8AC3E}">
        <p14:creationId xmlns:p14="http://schemas.microsoft.com/office/powerpoint/2010/main" val="1594784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4FE0-8C58-9E2B-22D7-8A0D10C51890}"/>
              </a:ext>
            </a:extLst>
          </p:cNvPr>
          <p:cNvSpPr>
            <a:spLocks noGrp="1"/>
          </p:cNvSpPr>
          <p:nvPr>
            <p:ph type="title"/>
          </p:nvPr>
        </p:nvSpPr>
        <p:spPr>
          <a:xfrm>
            <a:off x="200025" y="289854"/>
            <a:ext cx="10515600" cy="712697"/>
          </a:xfrm>
        </p:spPr>
        <p:txBody>
          <a:bodyPr/>
          <a:lstStyle/>
          <a:p>
            <a:r>
              <a:rPr lang="en-US" dirty="0"/>
              <a:t>Cautious attribution of causality</a:t>
            </a:r>
            <a:endParaRPr lang="en-SG" dirty="0"/>
          </a:p>
        </p:txBody>
      </p:sp>
      <p:sp>
        <p:nvSpPr>
          <p:cNvPr id="4" name="Slide Number Placeholder 3">
            <a:extLst>
              <a:ext uri="{FF2B5EF4-FFF2-40B4-BE49-F238E27FC236}">
                <a16:creationId xmlns:a16="http://schemas.microsoft.com/office/drawing/2014/main" id="{219E35B4-CDE2-6EBD-F1C8-78B39796B0CC}"/>
              </a:ext>
            </a:extLst>
          </p:cNvPr>
          <p:cNvSpPr>
            <a:spLocks noGrp="1"/>
          </p:cNvSpPr>
          <p:nvPr>
            <p:ph type="sldNum" sz="quarter" idx="12"/>
          </p:nvPr>
        </p:nvSpPr>
        <p:spPr/>
        <p:txBody>
          <a:bodyPr/>
          <a:lstStyle/>
          <a:p>
            <a:fld id="{70A0CC18-AB36-4E59-BCD1-3F9CF5AD41B5}" type="slidenum">
              <a:rPr lang="en-SG" smtClean="0"/>
              <a:t>26</a:t>
            </a:fld>
            <a:endParaRPr lang="en-SG"/>
          </a:p>
        </p:txBody>
      </p:sp>
      <p:pic>
        <p:nvPicPr>
          <p:cNvPr id="6" name="Picture 5">
            <a:extLst>
              <a:ext uri="{FF2B5EF4-FFF2-40B4-BE49-F238E27FC236}">
                <a16:creationId xmlns:a16="http://schemas.microsoft.com/office/drawing/2014/main" id="{8B1AB3CC-E9A6-21FC-91C2-0C6AF20452F3}"/>
              </a:ext>
            </a:extLst>
          </p:cNvPr>
          <p:cNvPicPr>
            <a:picLocks noChangeAspect="1"/>
          </p:cNvPicPr>
          <p:nvPr/>
        </p:nvPicPr>
        <p:blipFill rotWithShape="1">
          <a:blip r:embed="rId3"/>
          <a:srcRect b="43454"/>
          <a:stretch/>
        </p:blipFill>
        <p:spPr>
          <a:xfrm>
            <a:off x="200025" y="1629996"/>
            <a:ext cx="10257632" cy="1225731"/>
          </a:xfrm>
          <a:prstGeom prst="rect">
            <a:avLst/>
          </a:prstGeom>
          <a:ln>
            <a:solidFill>
              <a:schemeClr val="tx1"/>
            </a:solidFill>
          </a:ln>
        </p:spPr>
      </p:pic>
      <p:pic>
        <p:nvPicPr>
          <p:cNvPr id="8" name="Picture 7">
            <a:extLst>
              <a:ext uri="{FF2B5EF4-FFF2-40B4-BE49-F238E27FC236}">
                <a16:creationId xmlns:a16="http://schemas.microsoft.com/office/drawing/2014/main" id="{2EAEC477-4EB2-66FA-2BEB-29D381C4FA90}"/>
              </a:ext>
            </a:extLst>
          </p:cNvPr>
          <p:cNvPicPr>
            <a:picLocks noChangeAspect="1"/>
          </p:cNvPicPr>
          <p:nvPr/>
        </p:nvPicPr>
        <p:blipFill>
          <a:blip r:embed="rId4"/>
          <a:stretch>
            <a:fillRect/>
          </a:stretch>
        </p:blipFill>
        <p:spPr>
          <a:xfrm>
            <a:off x="200025" y="4510746"/>
            <a:ext cx="7543800" cy="2057400"/>
          </a:xfrm>
          <a:prstGeom prst="rect">
            <a:avLst/>
          </a:prstGeom>
          <a:ln>
            <a:solidFill>
              <a:schemeClr val="tx1"/>
            </a:solidFill>
          </a:ln>
        </p:spPr>
      </p:pic>
      <p:pic>
        <p:nvPicPr>
          <p:cNvPr id="10" name="Picture 9">
            <a:extLst>
              <a:ext uri="{FF2B5EF4-FFF2-40B4-BE49-F238E27FC236}">
                <a16:creationId xmlns:a16="http://schemas.microsoft.com/office/drawing/2014/main" id="{19F10CFB-57F4-1370-1EC8-9250C14C22C6}"/>
              </a:ext>
            </a:extLst>
          </p:cNvPr>
          <p:cNvPicPr>
            <a:picLocks noChangeAspect="1"/>
          </p:cNvPicPr>
          <p:nvPr/>
        </p:nvPicPr>
        <p:blipFill>
          <a:blip r:embed="rId5"/>
          <a:stretch>
            <a:fillRect/>
          </a:stretch>
        </p:blipFill>
        <p:spPr>
          <a:xfrm>
            <a:off x="200025" y="3115561"/>
            <a:ext cx="8410575" cy="800100"/>
          </a:xfrm>
          <a:prstGeom prst="rect">
            <a:avLst/>
          </a:prstGeom>
          <a:ln>
            <a:solidFill>
              <a:schemeClr val="tx1"/>
            </a:solidFill>
          </a:ln>
        </p:spPr>
      </p:pic>
      <p:pic>
        <p:nvPicPr>
          <p:cNvPr id="7" name="Picture 6">
            <a:extLst>
              <a:ext uri="{FF2B5EF4-FFF2-40B4-BE49-F238E27FC236}">
                <a16:creationId xmlns:a16="http://schemas.microsoft.com/office/drawing/2014/main" id="{61D214BE-613C-D7DA-A27F-096DA8A0947C}"/>
              </a:ext>
            </a:extLst>
          </p:cNvPr>
          <p:cNvPicPr>
            <a:picLocks noChangeAspect="1"/>
          </p:cNvPicPr>
          <p:nvPr/>
        </p:nvPicPr>
        <p:blipFill>
          <a:blip r:embed="rId6"/>
          <a:stretch>
            <a:fillRect/>
          </a:stretch>
        </p:blipFill>
        <p:spPr>
          <a:xfrm>
            <a:off x="9924835" y="258124"/>
            <a:ext cx="1764305" cy="1006788"/>
          </a:xfrm>
          <a:prstGeom prst="rect">
            <a:avLst/>
          </a:prstGeom>
        </p:spPr>
      </p:pic>
    </p:spTree>
    <p:extLst>
      <p:ext uri="{BB962C8B-B14F-4D97-AF65-F5344CB8AC3E}">
        <p14:creationId xmlns:p14="http://schemas.microsoft.com/office/powerpoint/2010/main" val="346570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9741-6074-406A-C683-2B3ABD5EFB24}"/>
              </a:ext>
            </a:extLst>
          </p:cNvPr>
          <p:cNvSpPr>
            <a:spLocks noGrp="1"/>
          </p:cNvSpPr>
          <p:nvPr>
            <p:ph type="title"/>
          </p:nvPr>
        </p:nvSpPr>
        <p:spPr>
          <a:xfrm>
            <a:off x="389019" y="160594"/>
            <a:ext cx="10515600" cy="1325563"/>
          </a:xfrm>
        </p:spPr>
        <p:txBody>
          <a:bodyPr/>
          <a:lstStyle/>
          <a:p>
            <a:r>
              <a:rPr lang="en-US" b="1"/>
              <a:t>Delayed safety signal detection</a:t>
            </a:r>
            <a:endParaRPr lang="en-SG" dirty="0"/>
          </a:p>
        </p:txBody>
      </p:sp>
      <p:sp>
        <p:nvSpPr>
          <p:cNvPr id="3" name="Content Placeholder 2">
            <a:extLst>
              <a:ext uri="{FF2B5EF4-FFF2-40B4-BE49-F238E27FC236}">
                <a16:creationId xmlns:a16="http://schemas.microsoft.com/office/drawing/2014/main" id="{FE966876-BA6F-AB1A-EE1D-550FD668F13D}"/>
              </a:ext>
            </a:extLst>
          </p:cNvPr>
          <p:cNvSpPr>
            <a:spLocks noGrp="1"/>
          </p:cNvSpPr>
          <p:nvPr>
            <p:ph idx="1"/>
          </p:nvPr>
        </p:nvSpPr>
        <p:spPr>
          <a:xfrm>
            <a:off x="389019" y="1422738"/>
            <a:ext cx="10515600" cy="4351338"/>
          </a:xfrm>
        </p:spPr>
        <p:txBody>
          <a:bodyPr>
            <a:normAutofit/>
          </a:bodyPr>
          <a:lstStyle/>
          <a:p>
            <a:r>
              <a:rPr lang="en-US" dirty="0"/>
              <a:t>At the time of market authorization, our understanding of a medicine’s safety profile is provisional </a:t>
            </a:r>
            <a:r>
              <a:rPr lang="en-US" baseline="30000" dirty="0"/>
              <a:t>[1]</a:t>
            </a:r>
          </a:p>
          <a:p>
            <a:r>
              <a:rPr lang="en-US" dirty="0"/>
              <a:t>Pharmacovigilance needed to detect, validate and mitigate risks in the post-market setting</a:t>
            </a:r>
          </a:p>
          <a:p>
            <a:r>
              <a:rPr lang="en-US" dirty="0"/>
              <a:t>However, current tools to detect signals have key limitations (e.g., underreporting in spontaneous reporting databases)</a:t>
            </a:r>
          </a:p>
          <a:p>
            <a:r>
              <a:rPr lang="en-US" dirty="0"/>
              <a:t>Availability of electronic health records(EHRs) + Large Language Models (LLMs) to parse and capture relevant information in EHRs offer an opportunity to augment pharmacovigilance surveillance systems </a:t>
            </a:r>
          </a:p>
          <a:p>
            <a:endParaRPr lang="en-SG" dirty="0"/>
          </a:p>
        </p:txBody>
      </p:sp>
      <p:sp>
        <p:nvSpPr>
          <p:cNvPr id="5" name="TextBox 4">
            <a:extLst>
              <a:ext uri="{FF2B5EF4-FFF2-40B4-BE49-F238E27FC236}">
                <a16:creationId xmlns:a16="http://schemas.microsoft.com/office/drawing/2014/main" id="{8922C8EB-BF6A-BF20-8B20-7FA1BFFC854E}"/>
              </a:ext>
            </a:extLst>
          </p:cNvPr>
          <p:cNvSpPr txBox="1"/>
          <p:nvPr/>
        </p:nvSpPr>
        <p:spPr>
          <a:xfrm>
            <a:off x="503434" y="5774076"/>
            <a:ext cx="10828962" cy="923330"/>
          </a:xfrm>
          <a:prstGeom prst="rect">
            <a:avLst/>
          </a:prstGeom>
          <a:noFill/>
        </p:spPr>
        <p:txBody>
          <a:bodyPr wrap="square" rtlCol="0">
            <a:spAutoFit/>
          </a:bodyPr>
          <a:lstStyle/>
          <a:p>
            <a:r>
              <a:rPr lang="en-US"/>
              <a:t>[1] Pinnow et al., </a:t>
            </a:r>
            <a:r>
              <a:rPr lang="en-US" i="1"/>
              <a:t>Clinical Pharmacology &amp; Therapeutics</a:t>
            </a:r>
            <a:r>
              <a:rPr lang="en-US"/>
              <a:t> 2018: 70.1% of FDA-approved NME labels studied had at least one safety-related update, with updates occurring from 160 days after approval and throughout follow-up</a:t>
            </a:r>
            <a:endParaRPr lang="en-SG" dirty="0"/>
          </a:p>
        </p:txBody>
      </p:sp>
    </p:spTree>
    <p:extLst>
      <p:ext uri="{BB962C8B-B14F-4D97-AF65-F5344CB8AC3E}">
        <p14:creationId xmlns:p14="http://schemas.microsoft.com/office/powerpoint/2010/main" val="377062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5FC2-5119-0867-82BE-5805A55A80FD}"/>
              </a:ext>
            </a:extLst>
          </p:cNvPr>
          <p:cNvSpPr>
            <a:spLocks noGrp="1"/>
          </p:cNvSpPr>
          <p:nvPr>
            <p:ph type="title"/>
          </p:nvPr>
        </p:nvSpPr>
        <p:spPr>
          <a:xfrm>
            <a:off x="421240" y="31133"/>
            <a:ext cx="11126912" cy="1325563"/>
          </a:xfrm>
        </p:spPr>
        <p:txBody>
          <a:bodyPr/>
          <a:lstStyle/>
          <a:p>
            <a:r>
              <a:rPr lang="en-SG" b="1" dirty="0"/>
              <a:t>Access to EHRs in Singapore</a:t>
            </a:r>
          </a:p>
        </p:txBody>
      </p:sp>
      <p:sp>
        <p:nvSpPr>
          <p:cNvPr id="5" name="Slide Number Placeholder 4">
            <a:extLst>
              <a:ext uri="{FF2B5EF4-FFF2-40B4-BE49-F238E27FC236}">
                <a16:creationId xmlns:a16="http://schemas.microsoft.com/office/drawing/2014/main" id="{E314AFEE-28DB-7EA3-2D76-750B69EEE8FD}"/>
              </a:ext>
            </a:extLst>
          </p:cNvPr>
          <p:cNvSpPr>
            <a:spLocks noGrp="1"/>
          </p:cNvSpPr>
          <p:nvPr>
            <p:ph type="sldNum" sz="quarter" idx="12"/>
          </p:nvPr>
        </p:nvSpPr>
        <p:spPr/>
        <p:txBody>
          <a:bodyPr/>
          <a:lstStyle/>
          <a:p>
            <a:fld id="{1922E4BF-D737-4AE5-93CF-F5A98DED4819}" type="slidenum">
              <a:rPr lang="en-SG" smtClean="0"/>
              <a:t>4</a:t>
            </a:fld>
            <a:endParaRPr lang="en-SG"/>
          </a:p>
        </p:txBody>
      </p:sp>
      <p:grpSp>
        <p:nvGrpSpPr>
          <p:cNvPr id="4" name="Group 3">
            <a:extLst>
              <a:ext uri="{FF2B5EF4-FFF2-40B4-BE49-F238E27FC236}">
                <a16:creationId xmlns:a16="http://schemas.microsoft.com/office/drawing/2014/main" id="{423DF8CB-B9DE-5F76-692D-1ED7B1831EDB}"/>
              </a:ext>
            </a:extLst>
          </p:cNvPr>
          <p:cNvGrpSpPr/>
          <p:nvPr/>
        </p:nvGrpSpPr>
        <p:grpSpPr>
          <a:xfrm>
            <a:off x="5801433" y="1017897"/>
            <a:ext cx="6118844" cy="5338453"/>
            <a:chOff x="5801433" y="1017897"/>
            <a:chExt cx="6118844" cy="5338453"/>
          </a:xfrm>
        </p:grpSpPr>
        <p:pic>
          <p:nvPicPr>
            <p:cNvPr id="7" name="Picture 6">
              <a:extLst>
                <a:ext uri="{FF2B5EF4-FFF2-40B4-BE49-F238E27FC236}">
                  <a16:creationId xmlns:a16="http://schemas.microsoft.com/office/drawing/2014/main" id="{5A02FD4A-20C5-9EEF-599D-390E24A7F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433" y="2134301"/>
              <a:ext cx="6039693" cy="3820058"/>
            </a:xfrm>
            <a:prstGeom prst="rect">
              <a:avLst/>
            </a:prstGeom>
          </p:spPr>
        </p:pic>
        <p:sp>
          <p:nvSpPr>
            <p:cNvPr id="10" name="TextBox 9">
              <a:extLst>
                <a:ext uri="{FF2B5EF4-FFF2-40B4-BE49-F238E27FC236}">
                  <a16:creationId xmlns:a16="http://schemas.microsoft.com/office/drawing/2014/main" id="{831E5305-1516-9309-C5B2-AF1F4ADF3006}"/>
                </a:ext>
              </a:extLst>
            </p:cNvPr>
            <p:cNvSpPr txBox="1"/>
            <p:nvPr/>
          </p:nvSpPr>
          <p:spPr>
            <a:xfrm>
              <a:off x="9792462" y="5807471"/>
              <a:ext cx="1561338" cy="276999"/>
            </a:xfrm>
            <a:prstGeom prst="rect">
              <a:avLst/>
            </a:prstGeom>
            <a:noFill/>
          </p:spPr>
          <p:txBody>
            <a:bodyPr wrap="square">
              <a:spAutoFit/>
            </a:bodyPr>
            <a:lstStyle/>
            <a:p>
              <a:r>
                <a:rPr lang="en-SG" sz="1200" i="1">
                  <a:solidFill>
                    <a:schemeClr val="accent1"/>
                  </a:solidFill>
                </a:rPr>
                <a:t>knowledge.csc.gov.sg</a:t>
              </a:r>
            </a:p>
          </p:txBody>
        </p:sp>
        <p:sp>
          <p:nvSpPr>
            <p:cNvPr id="3" name="Freeform: Shape 2">
              <a:extLst>
                <a:ext uri="{FF2B5EF4-FFF2-40B4-BE49-F238E27FC236}">
                  <a16:creationId xmlns:a16="http://schemas.microsoft.com/office/drawing/2014/main" id="{9D14502F-6907-F7F9-591A-A7B7EC4F2094}"/>
                </a:ext>
              </a:extLst>
            </p:cNvPr>
            <p:cNvSpPr/>
            <p:nvPr/>
          </p:nvSpPr>
          <p:spPr>
            <a:xfrm>
              <a:off x="5919151" y="1678707"/>
              <a:ext cx="6001126" cy="4677643"/>
            </a:xfrm>
            <a:custGeom>
              <a:avLst/>
              <a:gdLst>
                <a:gd name="csX0" fmla="*/ 4391309 w 6001126"/>
                <a:gd name="csY0" fmla="*/ 1457325 h 4677643"/>
                <a:gd name="csX1" fmla="*/ 4391309 w 6001126"/>
                <a:gd name="csY1" fmla="*/ 1457325 h 4677643"/>
                <a:gd name="csX2" fmla="*/ 3753134 w 6001126"/>
                <a:gd name="csY2" fmla="*/ 1285875 h 4677643"/>
                <a:gd name="csX3" fmla="*/ 3619784 w 6001126"/>
                <a:gd name="csY3" fmla="*/ 1266825 h 4677643"/>
                <a:gd name="csX4" fmla="*/ 3476909 w 6001126"/>
                <a:gd name="csY4" fmla="*/ 1247775 h 4677643"/>
                <a:gd name="csX5" fmla="*/ 3391184 w 6001126"/>
                <a:gd name="csY5" fmla="*/ 1200150 h 4677643"/>
                <a:gd name="csX6" fmla="*/ 3334034 w 6001126"/>
                <a:gd name="csY6" fmla="*/ 1190625 h 4677643"/>
                <a:gd name="csX7" fmla="*/ 2829209 w 6001126"/>
                <a:gd name="csY7" fmla="*/ 1200150 h 4677643"/>
                <a:gd name="csX8" fmla="*/ 2753009 w 6001126"/>
                <a:gd name="csY8" fmla="*/ 1238250 h 4677643"/>
                <a:gd name="csX9" fmla="*/ 2695859 w 6001126"/>
                <a:gd name="csY9" fmla="*/ 1257300 h 4677643"/>
                <a:gd name="csX10" fmla="*/ 2562509 w 6001126"/>
                <a:gd name="csY10" fmla="*/ 1276350 h 4677643"/>
                <a:gd name="csX11" fmla="*/ 2514884 w 6001126"/>
                <a:gd name="csY11" fmla="*/ 1285875 h 4677643"/>
                <a:gd name="csX12" fmla="*/ 2333909 w 6001126"/>
                <a:gd name="csY12" fmla="*/ 1304925 h 4677643"/>
                <a:gd name="csX13" fmla="*/ 2267234 w 6001126"/>
                <a:gd name="csY13" fmla="*/ 1323975 h 4677643"/>
                <a:gd name="csX14" fmla="*/ 2162459 w 6001126"/>
                <a:gd name="csY14" fmla="*/ 1333500 h 4677643"/>
                <a:gd name="csX15" fmla="*/ 1962434 w 6001126"/>
                <a:gd name="csY15" fmla="*/ 1352550 h 4677643"/>
                <a:gd name="csX16" fmla="*/ 1924334 w 6001126"/>
                <a:gd name="csY16" fmla="*/ 1371600 h 4677643"/>
                <a:gd name="csX17" fmla="*/ 1800509 w 6001126"/>
                <a:gd name="csY17" fmla="*/ 1428750 h 4677643"/>
                <a:gd name="csX18" fmla="*/ 1733834 w 6001126"/>
                <a:gd name="csY18" fmla="*/ 1466850 h 4677643"/>
                <a:gd name="csX19" fmla="*/ 1657634 w 6001126"/>
                <a:gd name="csY19" fmla="*/ 1495425 h 4677643"/>
                <a:gd name="csX20" fmla="*/ 1619534 w 6001126"/>
                <a:gd name="csY20" fmla="*/ 1514475 h 4677643"/>
                <a:gd name="csX21" fmla="*/ 1590959 w 6001126"/>
                <a:gd name="csY21" fmla="*/ 1552575 h 4677643"/>
                <a:gd name="csX22" fmla="*/ 1571909 w 6001126"/>
                <a:gd name="csY22" fmla="*/ 1581150 h 4677643"/>
                <a:gd name="csX23" fmla="*/ 1533809 w 6001126"/>
                <a:gd name="csY23" fmla="*/ 1619250 h 4677643"/>
                <a:gd name="csX24" fmla="*/ 1524284 w 6001126"/>
                <a:gd name="csY24" fmla="*/ 1657350 h 4677643"/>
                <a:gd name="csX25" fmla="*/ 1533809 w 6001126"/>
                <a:gd name="csY25" fmla="*/ 1847850 h 4677643"/>
                <a:gd name="csX26" fmla="*/ 1486184 w 6001126"/>
                <a:gd name="csY26" fmla="*/ 1876425 h 4677643"/>
                <a:gd name="csX27" fmla="*/ 1467134 w 6001126"/>
                <a:gd name="csY27" fmla="*/ 2009775 h 4677643"/>
                <a:gd name="csX28" fmla="*/ 1457609 w 6001126"/>
                <a:gd name="csY28" fmla="*/ 2038350 h 4677643"/>
                <a:gd name="csX29" fmla="*/ 1448084 w 6001126"/>
                <a:gd name="csY29" fmla="*/ 2114550 h 4677643"/>
                <a:gd name="csX30" fmla="*/ 1419509 w 6001126"/>
                <a:gd name="csY30" fmla="*/ 2133600 h 4677643"/>
                <a:gd name="csX31" fmla="*/ 1381409 w 6001126"/>
                <a:gd name="csY31" fmla="*/ 2171700 h 4677643"/>
                <a:gd name="csX32" fmla="*/ 1362359 w 6001126"/>
                <a:gd name="csY32" fmla="*/ 2219325 h 4677643"/>
                <a:gd name="csX33" fmla="*/ 1333784 w 6001126"/>
                <a:gd name="csY33" fmla="*/ 2238375 h 4677643"/>
                <a:gd name="csX34" fmla="*/ 1219484 w 6001126"/>
                <a:gd name="csY34" fmla="*/ 2314575 h 4677643"/>
                <a:gd name="csX35" fmla="*/ 1095659 w 6001126"/>
                <a:gd name="csY35" fmla="*/ 2419350 h 4677643"/>
                <a:gd name="csX36" fmla="*/ 981359 w 6001126"/>
                <a:gd name="csY36" fmla="*/ 2571750 h 4677643"/>
                <a:gd name="csX37" fmla="*/ 886109 w 6001126"/>
                <a:gd name="csY37" fmla="*/ 2743200 h 4677643"/>
                <a:gd name="csX38" fmla="*/ 819434 w 6001126"/>
                <a:gd name="csY38" fmla="*/ 2819400 h 4677643"/>
                <a:gd name="csX39" fmla="*/ 762284 w 6001126"/>
                <a:gd name="csY39" fmla="*/ 2895600 h 4677643"/>
                <a:gd name="csX40" fmla="*/ 743234 w 6001126"/>
                <a:gd name="csY40" fmla="*/ 3000375 h 4677643"/>
                <a:gd name="csX41" fmla="*/ 724184 w 6001126"/>
                <a:gd name="csY41" fmla="*/ 3067050 h 4677643"/>
                <a:gd name="csX42" fmla="*/ 714659 w 6001126"/>
                <a:gd name="csY42" fmla="*/ 3162300 h 4677643"/>
                <a:gd name="csX43" fmla="*/ 676559 w 6001126"/>
                <a:gd name="csY43" fmla="*/ 3409950 h 4677643"/>
                <a:gd name="csX44" fmla="*/ 600359 w 6001126"/>
                <a:gd name="csY44" fmla="*/ 3648075 h 4677643"/>
                <a:gd name="csX45" fmla="*/ 600359 w 6001126"/>
                <a:gd name="csY45" fmla="*/ 3819525 h 4677643"/>
                <a:gd name="csX46" fmla="*/ 867059 w 6001126"/>
                <a:gd name="csY46" fmla="*/ 4133850 h 4677643"/>
                <a:gd name="csX47" fmla="*/ 943259 w 6001126"/>
                <a:gd name="csY47" fmla="*/ 4191000 h 4677643"/>
                <a:gd name="csX48" fmla="*/ 1009934 w 6001126"/>
                <a:gd name="csY48" fmla="*/ 4257675 h 4677643"/>
                <a:gd name="csX49" fmla="*/ 1209959 w 6001126"/>
                <a:gd name="csY49" fmla="*/ 4362450 h 4677643"/>
                <a:gd name="csX50" fmla="*/ 1695734 w 6001126"/>
                <a:gd name="csY50" fmla="*/ 4429125 h 4677643"/>
                <a:gd name="csX51" fmla="*/ 2695859 w 6001126"/>
                <a:gd name="csY51" fmla="*/ 4438650 h 4677643"/>
                <a:gd name="csX52" fmla="*/ 3515009 w 6001126"/>
                <a:gd name="csY52" fmla="*/ 4324350 h 4677643"/>
                <a:gd name="csX53" fmla="*/ 3743609 w 6001126"/>
                <a:gd name="csY53" fmla="*/ 4200525 h 4677643"/>
                <a:gd name="csX54" fmla="*/ 3762659 w 6001126"/>
                <a:gd name="csY54" fmla="*/ 4162425 h 4677643"/>
                <a:gd name="csX55" fmla="*/ 3781709 w 6001126"/>
                <a:gd name="csY55" fmla="*/ 4105275 h 4677643"/>
                <a:gd name="csX56" fmla="*/ 3819809 w 6001126"/>
                <a:gd name="csY56" fmla="*/ 4076700 h 4677643"/>
                <a:gd name="csX57" fmla="*/ 3981734 w 6001126"/>
                <a:gd name="csY57" fmla="*/ 3981450 h 4677643"/>
                <a:gd name="csX58" fmla="*/ 4048409 w 6001126"/>
                <a:gd name="csY58" fmla="*/ 3876675 h 4677643"/>
                <a:gd name="csX59" fmla="*/ 4057934 w 6001126"/>
                <a:gd name="csY59" fmla="*/ 3800475 h 4677643"/>
                <a:gd name="csX60" fmla="*/ 4143659 w 6001126"/>
                <a:gd name="csY60" fmla="*/ 3714750 h 4677643"/>
                <a:gd name="csX61" fmla="*/ 4191284 w 6001126"/>
                <a:gd name="csY61" fmla="*/ 3657600 h 4677643"/>
                <a:gd name="csX62" fmla="*/ 4267484 w 6001126"/>
                <a:gd name="csY62" fmla="*/ 3524250 h 4677643"/>
                <a:gd name="csX63" fmla="*/ 4334159 w 6001126"/>
                <a:gd name="csY63" fmla="*/ 3457575 h 4677643"/>
                <a:gd name="csX64" fmla="*/ 4400834 w 6001126"/>
                <a:gd name="csY64" fmla="*/ 3400425 h 4677643"/>
                <a:gd name="csX65" fmla="*/ 4438934 w 6001126"/>
                <a:gd name="csY65" fmla="*/ 3371850 h 4677643"/>
                <a:gd name="csX66" fmla="*/ 4467509 w 6001126"/>
                <a:gd name="csY66" fmla="*/ 3352800 h 4677643"/>
                <a:gd name="csX67" fmla="*/ 4496084 w 6001126"/>
                <a:gd name="csY67" fmla="*/ 3324225 h 4677643"/>
                <a:gd name="csX68" fmla="*/ 4505609 w 6001126"/>
                <a:gd name="csY68" fmla="*/ 3295650 h 4677643"/>
                <a:gd name="csX69" fmla="*/ 4534184 w 6001126"/>
                <a:gd name="csY69" fmla="*/ 3286125 h 4677643"/>
                <a:gd name="csX70" fmla="*/ 4572284 w 6001126"/>
                <a:gd name="csY70" fmla="*/ 3267075 h 4677643"/>
                <a:gd name="csX71" fmla="*/ 4600859 w 6001126"/>
                <a:gd name="csY71" fmla="*/ 3238500 h 4677643"/>
                <a:gd name="csX72" fmla="*/ 4629434 w 6001126"/>
                <a:gd name="csY72" fmla="*/ 3228975 h 4677643"/>
                <a:gd name="csX73" fmla="*/ 4677059 w 6001126"/>
                <a:gd name="csY73" fmla="*/ 3200400 h 4677643"/>
                <a:gd name="csX74" fmla="*/ 4838984 w 6001126"/>
                <a:gd name="csY74" fmla="*/ 3171825 h 4677643"/>
                <a:gd name="csX75" fmla="*/ 4981859 w 6001126"/>
                <a:gd name="csY75" fmla="*/ 3152775 h 4677643"/>
                <a:gd name="csX76" fmla="*/ 5115209 w 6001126"/>
                <a:gd name="csY76" fmla="*/ 3143250 h 4677643"/>
                <a:gd name="csX77" fmla="*/ 5486684 w 6001126"/>
                <a:gd name="csY77" fmla="*/ 3143250 h 4677643"/>
                <a:gd name="csX78" fmla="*/ 5581934 w 6001126"/>
                <a:gd name="csY78" fmla="*/ 3162300 h 4677643"/>
                <a:gd name="csX79" fmla="*/ 5677184 w 6001126"/>
                <a:gd name="csY79" fmla="*/ 3209925 h 4677643"/>
                <a:gd name="csX80" fmla="*/ 5743859 w 6001126"/>
                <a:gd name="csY80" fmla="*/ 3267075 h 4677643"/>
                <a:gd name="csX81" fmla="*/ 5848634 w 6001126"/>
                <a:gd name="csY81" fmla="*/ 3390900 h 4677643"/>
                <a:gd name="csX82" fmla="*/ 5924834 w 6001126"/>
                <a:gd name="csY82" fmla="*/ 3533775 h 4677643"/>
                <a:gd name="csX83" fmla="*/ 5981984 w 6001126"/>
                <a:gd name="csY83" fmla="*/ 3705225 h 4677643"/>
                <a:gd name="csX84" fmla="*/ 5991509 w 6001126"/>
                <a:gd name="csY84" fmla="*/ 3962400 h 4677643"/>
                <a:gd name="csX85" fmla="*/ 5962934 w 6001126"/>
                <a:gd name="csY85" fmla="*/ 4067175 h 4677643"/>
                <a:gd name="csX86" fmla="*/ 5896259 w 6001126"/>
                <a:gd name="csY86" fmla="*/ 4371975 h 4677643"/>
                <a:gd name="csX87" fmla="*/ 5858159 w 6001126"/>
                <a:gd name="csY87" fmla="*/ 4419600 h 4677643"/>
                <a:gd name="csX88" fmla="*/ 5781959 w 6001126"/>
                <a:gd name="csY88" fmla="*/ 4457700 h 4677643"/>
                <a:gd name="csX89" fmla="*/ 5391434 w 6001126"/>
                <a:gd name="csY89" fmla="*/ 4562475 h 4677643"/>
                <a:gd name="csX90" fmla="*/ 5248559 w 6001126"/>
                <a:gd name="csY90" fmla="*/ 4581525 h 4677643"/>
                <a:gd name="csX91" fmla="*/ 4953284 w 6001126"/>
                <a:gd name="csY91" fmla="*/ 4600575 h 4677643"/>
                <a:gd name="csX92" fmla="*/ 4667534 w 6001126"/>
                <a:gd name="csY92" fmla="*/ 4619625 h 4677643"/>
                <a:gd name="csX93" fmla="*/ 4134134 w 6001126"/>
                <a:gd name="csY93" fmla="*/ 4638675 h 4677643"/>
                <a:gd name="csX94" fmla="*/ 3334034 w 6001126"/>
                <a:gd name="csY94" fmla="*/ 4648200 h 4677643"/>
                <a:gd name="csX95" fmla="*/ 1886234 w 6001126"/>
                <a:gd name="csY95" fmla="*/ 4657725 h 4677643"/>
                <a:gd name="csX96" fmla="*/ 1190909 w 6001126"/>
                <a:gd name="csY96" fmla="*/ 4533900 h 4677643"/>
                <a:gd name="csX97" fmla="*/ 943259 w 6001126"/>
                <a:gd name="csY97" fmla="*/ 4457700 h 4677643"/>
                <a:gd name="csX98" fmla="*/ 819434 w 6001126"/>
                <a:gd name="csY98" fmla="*/ 4438650 h 4677643"/>
                <a:gd name="csX99" fmla="*/ 609884 w 6001126"/>
                <a:gd name="csY99" fmla="*/ 4381500 h 4677643"/>
                <a:gd name="csX100" fmla="*/ 457484 w 6001126"/>
                <a:gd name="csY100" fmla="*/ 4210050 h 4677643"/>
                <a:gd name="csX101" fmla="*/ 295559 w 6001126"/>
                <a:gd name="csY101" fmla="*/ 3867150 h 4677643"/>
                <a:gd name="csX102" fmla="*/ 238409 w 6001126"/>
                <a:gd name="csY102" fmla="*/ 3752850 h 4677643"/>
                <a:gd name="csX103" fmla="*/ 228884 w 6001126"/>
                <a:gd name="csY103" fmla="*/ 3648075 h 4677643"/>
                <a:gd name="csX104" fmla="*/ 247934 w 6001126"/>
                <a:gd name="csY104" fmla="*/ 3362325 h 4677643"/>
                <a:gd name="csX105" fmla="*/ 400334 w 6001126"/>
                <a:gd name="csY105" fmla="*/ 3133725 h 4677643"/>
                <a:gd name="csX106" fmla="*/ 476534 w 6001126"/>
                <a:gd name="csY106" fmla="*/ 2971800 h 4677643"/>
                <a:gd name="csX107" fmla="*/ 428909 w 6001126"/>
                <a:gd name="csY107" fmla="*/ 2609850 h 4677643"/>
                <a:gd name="csX108" fmla="*/ 409859 w 6001126"/>
                <a:gd name="csY108" fmla="*/ 2524125 h 4677643"/>
                <a:gd name="csX109" fmla="*/ 276509 w 6001126"/>
                <a:gd name="csY109" fmla="*/ 2352675 h 4677643"/>
                <a:gd name="csX110" fmla="*/ 219359 w 6001126"/>
                <a:gd name="csY110" fmla="*/ 2305050 h 4677643"/>
                <a:gd name="csX111" fmla="*/ 143159 w 6001126"/>
                <a:gd name="csY111" fmla="*/ 2228850 h 4677643"/>
                <a:gd name="csX112" fmla="*/ 47909 w 6001126"/>
                <a:gd name="csY112" fmla="*/ 2124075 h 4677643"/>
                <a:gd name="csX113" fmla="*/ 19334 w 6001126"/>
                <a:gd name="csY113" fmla="*/ 2066925 h 4677643"/>
                <a:gd name="csX114" fmla="*/ 9809 w 6001126"/>
                <a:gd name="csY114" fmla="*/ 1905000 h 4677643"/>
                <a:gd name="csX115" fmla="*/ 284 w 6001126"/>
                <a:gd name="csY115" fmla="*/ 1828800 h 4677643"/>
                <a:gd name="csX116" fmla="*/ 57434 w 6001126"/>
                <a:gd name="csY116" fmla="*/ 1590675 h 4677643"/>
                <a:gd name="csX117" fmla="*/ 247934 w 6001126"/>
                <a:gd name="csY117" fmla="*/ 1409700 h 4677643"/>
                <a:gd name="csX118" fmla="*/ 371759 w 6001126"/>
                <a:gd name="csY118" fmla="*/ 1343025 h 4677643"/>
                <a:gd name="csX119" fmla="*/ 628934 w 6001126"/>
                <a:gd name="csY119" fmla="*/ 1152525 h 4677643"/>
                <a:gd name="csX120" fmla="*/ 714659 w 6001126"/>
                <a:gd name="csY120" fmla="*/ 1085850 h 4677643"/>
                <a:gd name="csX121" fmla="*/ 876584 w 6001126"/>
                <a:gd name="csY121" fmla="*/ 904875 h 4677643"/>
                <a:gd name="csX122" fmla="*/ 952784 w 6001126"/>
                <a:gd name="csY122" fmla="*/ 790575 h 4677643"/>
                <a:gd name="csX123" fmla="*/ 1229009 w 6001126"/>
                <a:gd name="csY123" fmla="*/ 533400 h 4677643"/>
                <a:gd name="csX124" fmla="*/ 1676684 w 6001126"/>
                <a:gd name="csY124" fmla="*/ 295275 h 4677643"/>
                <a:gd name="csX125" fmla="*/ 2114834 w 6001126"/>
                <a:gd name="csY125" fmla="*/ 171450 h 4677643"/>
                <a:gd name="csX126" fmla="*/ 2562509 w 6001126"/>
                <a:gd name="csY126" fmla="*/ 66675 h 4677643"/>
                <a:gd name="csX127" fmla="*/ 2724434 w 6001126"/>
                <a:gd name="csY127" fmla="*/ 57150 h 4677643"/>
                <a:gd name="csX128" fmla="*/ 3105434 w 6001126"/>
                <a:gd name="csY128" fmla="*/ 95250 h 4677643"/>
                <a:gd name="csX129" fmla="*/ 3372134 w 6001126"/>
                <a:gd name="csY129" fmla="*/ 66675 h 4677643"/>
                <a:gd name="csX130" fmla="*/ 3562634 w 6001126"/>
                <a:gd name="csY130" fmla="*/ 47625 h 4677643"/>
                <a:gd name="csX131" fmla="*/ 3648359 w 6001126"/>
                <a:gd name="csY131" fmla="*/ 38100 h 4677643"/>
                <a:gd name="csX132" fmla="*/ 3734084 w 6001126"/>
                <a:gd name="csY132" fmla="*/ 19050 h 4677643"/>
                <a:gd name="csX133" fmla="*/ 3848384 w 6001126"/>
                <a:gd name="csY133" fmla="*/ 9525 h 4677643"/>
                <a:gd name="csX134" fmla="*/ 3943634 w 6001126"/>
                <a:gd name="csY134" fmla="*/ 0 h 4677643"/>
                <a:gd name="csX135" fmla="*/ 4867559 w 6001126"/>
                <a:gd name="csY135" fmla="*/ 504825 h 4677643"/>
                <a:gd name="csX136" fmla="*/ 5105684 w 6001126"/>
                <a:gd name="csY136" fmla="*/ 638175 h 4677643"/>
                <a:gd name="csX137" fmla="*/ 5124734 w 6001126"/>
                <a:gd name="csY137" fmla="*/ 676275 h 4677643"/>
                <a:gd name="csX138" fmla="*/ 5124734 w 6001126"/>
                <a:gd name="csY138" fmla="*/ 895350 h 4677643"/>
                <a:gd name="csX139" fmla="*/ 5096159 w 6001126"/>
                <a:gd name="csY139" fmla="*/ 971550 h 4677643"/>
                <a:gd name="csX140" fmla="*/ 5077109 w 6001126"/>
                <a:gd name="csY140" fmla="*/ 1066800 h 4677643"/>
                <a:gd name="csX141" fmla="*/ 4991384 w 6001126"/>
                <a:gd name="csY141" fmla="*/ 1200150 h 4677643"/>
                <a:gd name="csX142" fmla="*/ 4696109 w 6001126"/>
                <a:gd name="csY142" fmla="*/ 1381125 h 4677643"/>
                <a:gd name="csX143" fmla="*/ 4610384 w 6001126"/>
                <a:gd name="csY143" fmla="*/ 1400175 h 4677643"/>
                <a:gd name="csX144" fmla="*/ 4391309 w 6001126"/>
                <a:gd name="csY144" fmla="*/ 1457325 h 46776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Lst>
              <a:rect l="l" t="t" r="r" b="b"/>
              <a:pathLst>
                <a:path w="6001126" h="4677643">
                  <a:moveTo>
                    <a:pt x="4391309" y="1457325"/>
                  </a:moveTo>
                  <a:lnTo>
                    <a:pt x="4391309" y="1457325"/>
                  </a:lnTo>
                  <a:cubicBezTo>
                    <a:pt x="4178584" y="1400175"/>
                    <a:pt x="3971188" y="1317026"/>
                    <a:pt x="3753134" y="1285875"/>
                  </a:cubicBezTo>
                  <a:lnTo>
                    <a:pt x="3619784" y="1266825"/>
                  </a:lnTo>
                  <a:cubicBezTo>
                    <a:pt x="3458907" y="1245841"/>
                    <a:pt x="3600007" y="1268291"/>
                    <a:pt x="3476909" y="1247775"/>
                  </a:cubicBezTo>
                  <a:cubicBezTo>
                    <a:pt x="3440078" y="1223221"/>
                    <a:pt x="3428906" y="1208533"/>
                    <a:pt x="3391184" y="1200150"/>
                  </a:cubicBezTo>
                  <a:cubicBezTo>
                    <a:pt x="3372331" y="1195960"/>
                    <a:pt x="3353084" y="1193800"/>
                    <a:pt x="3334034" y="1190625"/>
                  </a:cubicBezTo>
                  <a:cubicBezTo>
                    <a:pt x="3165759" y="1193800"/>
                    <a:pt x="2997289" y="1191456"/>
                    <a:pt x="2829209" y="1200150"/>
                  </a:cubicBezTo>
                  <a:cubicBezTo>
                    <a:pt x="2786443" y="1202362"/>
                    <a:pt x="2785441" y="1223836"/>
                    <a:pt x="2753009" y="1238250"/>
                  </a:cubicBezTo>
                  <a:cubicBezTo>
                    <a:pt x="2734659" y="1246405"/>
                    <a:pt x="2714909" y="1250950"/>
                    <a:pt x="2695859" y="1257300"/>
                  </a:cubicBezTo>
                  <a:cubicBezTo>
                    <a:pt x="2634015" y="1277915"/>
                    <a:pt x="2677283" y="1265916"/>
                    <a:pt x="2562509" y="1276350"/>
                  </a:cubicBezTo>
                  <a:cubicBezTo>
                    <a:pt x="2546634" y="1279525"/>
                    <a:pt x="2530948" y="1283867"/>
                    <a:pt x="2514884" y="1285875"/>
                  </a:cubicBezTo>
                  <a:cubicBezTo>
                    <a:pt x="2454694" y="1293399"/>
                    <a:pt x="2333909" y="1304925"/>
                    <a:pt x="2333909" y="1304925"/>
                  </a:cubicBezTo>
                  <a:cubicBezTo>
                    <a:pt x="2311684" y="1311275"/>
                    <a:pt x="2290034" y="1320175"/>
                    <a:pt x="2267234" y="1323975"/>
                  </a:cubicBezTo>
                  <a:cubicBezTo>
                    <a:pt x="2232642" y="1329740"/>
                    <a:pt x="2197354" y="1330011"/>
                    <a:pt x="2162459" y="1333500"/>
                  </a:cubicBezTo>
                  <a:cubicBezTo>
                    <a:pt x="1956254" y="1354121"/>
                    <a:pt x="2215068" y="1331497"/>
                    <a:pt x="1962434" y="1352550"/>
                  </a:cubicBezTo>
                  <a:cubicBezTo>
                    <a:pt x="1949734" y="1358900"/>
                    <a:pt x="1937260" y="1365724"/>
                    <a:pt x="1924334" y="1371600"/>
                  </a:cubicBezTo>
                  <a:cubicBezTo>
                    <a:pt x="1852377" y="1404308"/>
                    <a:pt x="1866695" y="1393111"/>
                    <a:pt x="1800509" y="1428750"/>
                  </a:cubicBezTo>
                  <a:cubicBezTo>
                    <a:pt x="1777971" y="1440886"/>
                    <a:pt x="1757030" y="1456025"/>
                    <a:pt x="1733834" y="1466850"/>
                  </a:cubicBezTo>
                  <a:cubicBezTo>
                    <a:pt x="1709252" y="1478322"/>
                    <a:pt x="1682675" y="1484991"/>
                    <a:pt x="1657634" y="1495425"/>
                  </a:cubicBezTo>
                  <a:cubicBezTo>
                    <a:pt x="1644527" y="1500886"/>
                    <a:pt x="1632234" y="1508125"/>
                    <a:pt x="1619534" y="1514475"/>
                  </a:cubicBezTo>
                  <a:cubicBezTo>
                    <a:pt x="1610009" y="1527175"/>
                    <a:pt x="1600186" y="1539657"/>
                    <a:pt x="1590959" y="1552575"/>
                  </a:cubicBezTo>
                  <a:cubicBezTo>
                    <a:pt x="1584305" y="1561890"/>
                    <a:pt x="1579359" y="1572458"/>
                    <a:pt x="1571909" y="1581150"/>
                  </a:cubicBezTo>
                  <a:cubicBezTo>
                    <a:pt x="1560220" y="1594787"/>
                    <a:pt x="1546509" y="1606550"/>
                    <a:pt x="1533809" y="1619250"/>
                  </a:cubicBezTo>
                  <a:cubicBezTo>
                    <a:pt x="1530634" y="1631950"/>
                    <a:pt x="1523197" y="1644304"/>
                    <a:pt x="1524284" y="1657350"/>
                  </a:cubicBezTo>
                  <a:cubicBezTo>
                    <a:pt x="1531731" y="1746717"/>
                    <a:pt x="1575992" y="1742393"/>
                    <a:pt x="1533809" y="1847850"/>
                  </a:cubicBezTo>
                  <a:cubicBezTo>
                    <a:pt x="1526933" y="1865039"/>
                    <a:pt x="1502059" y="1866900"/>
                    <a:pt x="1486184" y="1876425"/>
                  </a:cubicBezTo>
                  <a:cubicBezTo>
                    <a:pt x="1462582" y="1947231"/>
                    <a:pt x="1488002" y="1863699"/>
                    <a:pt x="1467134" y="2009775"/>
                  </a:cubicBezTo>
                  <a:cubicBezTo>
                    <a:pt x="1465714" y="2019714"/>
                    <a:pt x="1460784" y="2028825"/>
                    <a:pt x="1457609" y="2038350"/>
                  </a:cubicBezTo>
                  <a:cubicBezTo>
                    <a:pt x="1454434" y="2063750"/>
                    <a:pt x="1457591" y="2090783"/>
                    <a:pt x="1448084" y="2114550"/>
                  </a:cubicBezTo>
                  <a:cubicBezTo>
                    <a:pt x="1443832" y="2125179"/>
                    <a:pt x="1428201" y="2126150"/>
                    <a:pt x="1419509" y="2133600"/>
                  </a:cubicBezTo>
                  <a:cubicBezTo>
                    <a:pt x="1405872" y="2145289"/>
                    <a:pt x="1394109" y="2159000"/>
                    <a:pt x="1381409" y="2171700"/>
                  </a:cubicBezTo>
                  <a:cubicBezTo>
                    <a:pt x="1375059" y="2187575"/>
                    <a:pt x="1372297" y="2205412"/>
                    <a:pt x="1362359" y="2219325"/>
                  </a:cubicBezTo>
                  <a:cubicBezTo>
                    <a:pt x="1355705" y="2228640"/>
                    <a:pt x="1342942" y="2231506"/>
                    <a:pt x="1333784" y="2238375"/>
                  </a:cubicBezTo>
                  <a:cubicBezTo>
                    <a:pt x="1219188" y="2324322"/>
                    <a:pt x="1362966" y="2226278"/>
                    <a:pt x="1219484" y="2314575"/>
                  </a:cubicBezTo>
                  <a:cubicBezTo>
                    <a:pt x="1164712" y="2348281"/>
                    <a:pt x="1139357" y="2366453"/>
                    <a:pt x="1095659" y="2419350"/>
                  </a:cubicBezTo>
                  <a:cubicBezTo>
                    <a:pt x="1055217" y="2468306"/>
                    <a:pt x="1009757" y="2514954"/>
                    <a:pt x="981359" y="2571750"/>
                  </a:cubicBezTo>
                  <a:cubicBezTo>
                    <a:pt x="951834" y="2630801"/>
                    <a:pt x="925972" y="2690049"/>
                    <a:pt x="886109" y="2743200"/>
                  </a:cubicBezTo>
                  <a:cubicBezTo>
                    <a:pt x="865859" y="2770201"/>
                    <a:pt x="840717" y="2793206"/>
                    <a:pt x="819434" y="2819400"/>
                  </a:cubicBezTo>
                  <a:cubicBezTo>
                    <a:pt x="799413" y="2844042"/>
                    <a:pt x="781334" y="2870200"/>
                    <a:pt x="762284" y="2895600"/>
                  </a:cubicBezTo>
                  <a:cubicBezTo>
                    <a:pt x="755934" y="2930525"/>
                    <a:pt x="750935" y="2965723"/>
                    <a:pt x="743234" y="3000375"/>
                  </a:cubicBezTo>
                  <a:cubicBezTo>
                    <a:pt x="738220" y="3022939"/>
                    <a:pt x="728201" y="3044287"/>
                    <a:pt x="724184" y="3067050"/>
                  </a:cubicBezTo>
                  <a:cubicBezTo>
                    <a:pt x="718639" y="3098473"/>
                    <a:pt x="718617" y="3130638"/>
                    <a:pt x="714659" y="3162300"/>
                  </a:cubicBezTo>
                  <a:cubicBezTo>
                    <a:pt x="712282" y="3181315"/>
                    <a:pt x="683949" y="3382607"/>
                    <a:pt x="676559" y="3409950"/>
                  </a:cubicBezTo>
                  <a:cubicBezTo>
                    <a:pt x="654815" y="3490403"/>
                    <a:pt x="600359" y="3648075"/>
                    <a:pt x="600359" y="3648075"/>
                  </a:cubicBezTo>
                  <a:cubicBezTo>
                    <a:pt x="594624" y="3699694"/>
                    <a:pt x="580694" y="3767906"/>
                    <a:pt x="600359" y="3819525"/>
                  </a:cubicBezTo>
                  <a:cubicBezTo>
                    <a:pt x="644662" y="3935821"/>
                    <a:pt x="785237" y="4072483"/>
                    <a:pt x="867059" y="4133850"/>
                  </a:cubicBezTo>
                  <a:cubicBezTo>
                    <a:pt x="892459" y="4152900"/>
                    <a:pt x="919266" y="4170206"/>
                    <a:pt x="943259" y="4191000"/>
                  </a:cubicBezTo>
                  <a:cubicBezTo>
                    <a:pt x="967011" y="4211585"/>
                    <a:pt x="985540" y="4237855"/>
                    <a:pt x="1009934" y="4257675"/>
                  </a:cubicBezTo>
                  <a:cubicBezTo>
                    <a:pt x="1063578" y="4301261"/>
                    <a:pt x="1143789" y="4345435"/>
                    <a:pt x="1209959" y="4362450"/>
                  </a:cubicBezTo>
                  <a:cubicBezTo>
                    <a:pt x="1308755" y="4387855"/>
                    <a:pt x="1606677" y="4426447"/>
                    <a:pt x="1695734" y="4429125"/>
                  </a:cubicBezTo>
                  <a:cubicBezTo>
                    <a:pt x="2028973" y="4439147"/>
                    <a:pt x="2362484" y="4435475"/>
                    <a:pt x="2695859" y="4438650"/>
                  </a:cubicBezTo>
                  <a:cubicBezTo>
                    <a:pt x="2923125" y="4423828"/>
                    <a:pt x="3294316" y="4422436"/>
                    <a:pt x="3515009" y="4324350"/>
                  </a:cubicBezTo>
                  <a:cubicBezTo>
                    <a:pt x="3709119" y="4238079"/>
                    <a:pt x="3638414" y="4288187"/>
                    <a:pt x="3743609" y="4200525"/>
                  </a:cubicBezTo>
                  <a:cubicBezTo>
                    <a:pt x="3749959" y="4187825"/>
                    <a:pt x="3757386" y="4175608"/>
                    <a:pt x="3762659" y="4162425"/>
                  </a:cubicBezTo>
                  <a:cubicBezTo>
                    <a:pt x="3770117" y="4143781"/>
                    <a:pt x="3770570" y="4121983"/>
                    <a:pt x="3781709" y="4105275"/>
                  </a:cubicBezTo>
                  <a:cubicBezTo>
                    <a:pt x="3790515" y="4092066"/>
                    <a:pt x="3806600" y="4085506"/>
                    <a:pt x="3819809" y="4076700"/>
                  </a:cubicBezTo>
                  <a:cubicBezTo>
                    <a:pt x="3884759" y="4033400"/>
                    <a:pt x="3912355" y="4019994"/>
                    <a:pt x="3981734" y="3981450"/>
                  </a:cubicBezTo>
                  <a:cubicBezTo>
                    <a:pt x="4016324" y="3939942"/>
                    <a:pt x="4036684" y="3927482"/>
                    <a:pt x="4048409" y="3876675"/>
                  </a:cubicBezTo>
                  <a:cubicBezTo>
                    <a:pt x="4054165" y="3851733"/>
                    <a:pt x="4044955" y="3822539"/>
                    <a:pt x="4057934" y="3800475"/>
                  </a:cubicBezTo>
                  <a:cubicBezTo>
                    <a:pt x="4078423" y="3765643"/>
                    <a:pt x="4117788" y="3745795"/>
                    <a:pt x="4143659" y="3714750"/>
                  </a:cubicBezTo>
                  <a:cubicBezTo>
                    <a:pt x="4159534" y="3695700"/>
                    <a:pt x="4177875" y="3678459"/>
                    <a:pt x="4191284" y="3657600"/>
                  </a:cubicBezTo>
                  <a:cubicBezTo>
                    <a:pt x="4218178" y="3615765"/>
                    <a:pt x="4230921" y="3560813"/>
                    <a:pt x="4267484" y="3524250"/>
                  </a:cubicBezTo>
                  <a:cubicBezTo>
                    <a:pt x="4289709" y="3502025"/>
                    <a:pt x="4314524" y="3482118"/>
                    <a:pt x="4334159" y="3457575"/>
                  </a:cubicBezTo>
                  <a:cubicBezTo>
                    <a:pt x="4378531" y="3402110"/>
                    <a:pt x="4352972" y="3416379"/>
                    <a:pt x="4400834" y="3400425"/>
                  </a:cubicBezTo>
                  <a:cubicBezTo>
                    <a:pt x="4413534" y="3390900"/>
                    <a:pt x="4426016" y="3381077"/>
                    <a:pt x="4438934" y="3371850"/>
                  </a:cubicBezTo>
                  <a:cubicBezTo>
                    <a:pt x="4448249" y="3365196"/>
                    <a:pt x="4458715" y="3360129"/>
                    <a:pt x="4467509" y="3352800"/>
                  </a:cubicBezTo>
                  <a:cubicBezTo>
                    <a:pt x="4477857" y="3344176"/>
                    <a:pt x="4486559" y="3333750"/>
                    <a:pt x="4496084" y="3324225"/>
                  </a:cubicBezTo>
                  <a:cubicBezTo>
                    <a:pt x="4499259" y="3314700"/>
                    <a:pt x="4498509" y="3302750"/>
                    <a:pt x="4505609" y="3295650"/>
                  </a:cubicBezTo>
                  <a:cubicBezTo>
                    <a:pt x="4512709" y="3288550"/>
                    <a:pt x="4524956" y="3290080"/>
                    <a:pt x="4534184" y="3286125"/>
                  </a:cubicBezTo>
                  <a:cubicBezTo>
                    <a:pt x="4547235" y="3280532"/>
                    <a:pt x="4560730" y="3275328"/>
                    <a:pt x="4572284" y="3267075"/>
                  </a:cubicBezTo>
                  <a:cubicBezTo>
                    <a:pt x="4583245" y="3259245"/>
                    <a:pt x="4589651" y="3245972"/>
                    <a:pt x="4600859" y="3238500"/>
                  </a:cubicBezTo>
                  <a:cubicBezTo>
                    <a:pt x="4609213" y="3232931"/>
                    <a:pt x="4620454" y="3233465"/>
                    <a:pt x="4629434" y="3228975"/>
                  </a:cubicBezTo>
                  <a:cubicBezTo>
                    <a:pt x="4645993" y="3220696"/>
                    <a:pt x="4659780" y="3207046"/>
                    <a:pt x="4677059" y="3200400"/>
                  </a:cubicBezTo>
                  <a:cubicBezTo>
                    <a:pt x="4732622" y="3179030"/>
                    <a:pt x="4780529" y="3179132"/>
                    <a:pt x="4838984" y="3171825"/>
                  </a:cubicBezTo>
                  <a:cubicBezTo>
                    <a:pt x="4892828" y="3165095"/>
                    <a:pt x="4926904" y="3157771"/>
                    <a:pt x="4981859" y="3152775"/>
                  </a:cubicBezTo>
                  <a:cubicBezTo>
                    <a:pt x="5026239" y="3148740"/>
                    <a:pt x="5070759" y="3146425"/>
                    <a:pt x="5115209" y="3143250"/>
                  </a:cubicBezTo>
                  <a:cubicBezTo>
                    <a:pt x="5265496" y="3118202"/>
                    <a:pt x="5208743" y="3123859"/>
                    <a:pt x="5486684" y="3143250"/>
                  </a:cubicBezTo>
                  <a:cubicBezTo>
                    <a:pt x="5518984" y="3145504"/>
                    <a:pt x="5550184" y="3155950"/>
                    <a:pt x="5581934" y="3162300"/>
                  </a:cubicBezTo>
                  <a:cubicBezTo>
                    <a:pt x="5613684" y="3178175"/>
                    <a:pt x="5647381" y="3190641"/>
                    <a:pt x="5677184" y="3209925"/>
                  </a:cubicBezTo>
                  <a:cubicBezTo>
                    <a:pt x="5701760" y="3225827"/>
                    <a:pt x="5723727" y="3245825"/>
                    <a:pt x="5743859" y="3267075"/>
                  </a:cubicBezTo>
                  <a:cubicBezTo>
                    <a:pt x="5781044" y="3306326"/>
                    <a:pt x="5820816" y="3344537"/>
                    <a:pt x="5848634" y="3390900"/>
                  </a:cubicBezTo>
                  <a:cubicBezTo>
                    <a:pt x="5880894" y="3444667"/>
                    <a:pt x="5896882" y="3468553"/>
                    <a:pt x="5924834" y="3533775"/>
                  </a:cubicBezTo>
                  <a:cubicBezTo>
                    <a:pt x="5954405" y="3602774"/>
                    <a:pt x="5962943" y="3638581"/>
                    <a:pt x="5981984" y="3705225"/>
                  </a:cubicBezTo>
                  <a:cubicBezTo>
                    <a:pt x="5994500" y="3824124"/>
                    <a:pt x="6012446" y="3862949"/>
                    <a:pt x="5991509" y="3962400"/>
                  </a:cubicBezTo>
                  <a:cubicBezTo>
                    <a:pt x="5984051" y="3997824"/>
                    <a:pt x="5972459" y="4032250"/>
                    <a:pt x="5962934" y="4067175"/>
                  </a:cubicBezTo>
                  <a:cubicBezTo>
                    <a:pt x="5954832" y="4144148"/>
                    <a:pt x="5954303" y="4299420"/>
                    <a:pt x="5896259" y="4371975"/>
                  </a:cubicBezTo>
                  <a:cubicBezTo>
                    <a:pt x="5883559" y="4387850"/>
                    <a:pt x="5874423" y="4407402"/>
                    <a:pt x="5858159" y="4419600"/>
                  </a:cubicBezTo>
                  <a:cubicBezTo>
                    <a:pt x="5835441" y="4436639"/>
                    <a:pt x="5808243" y="4446948"/>
                    <a:pt x="5781959" y="4457700"/>
                  </a:cubicBezTo>
                  <a:cubicBezTo>
                    <a:pt x="5659149" y="4507941"/>
                    <a:pt x="5521210" y="4545172"/>
                    <a:pt x="5391434" y="4562475"/>
                  </a:cubicBezTo>
                  <a:cubicBezTo>
                    <a:pt x="5343809" y="4568825"/>
                    <a:pt x="5296312" y="4576219"/>
                    <a:pt x="5248559" y="4581525"/>
                  </a:cubicBezTo>
                  <a:cubicBezTo>
                    <a:pt x="5148134" y="4592683"/>
                    <a:pt x="5055397" y="4594386"/>
                    <a:pt x="4953284" y="4600575"/>
                  </a:cubicBezTo>
                  <a:cubicBezTo>
                    <a:pt x="4800637" y="4609826"/>
                    <a:pt x="4828463" y="4611775"/>
                    <a:pt x="4667534" y="4619625"/>
                  </a:cubicBezTo>
                  <a:cubicBezTo>
                    <a:pt x="4568296" y="4624466"/>
                    <a:pt x="4214656" y="4637275"/>
                    <a:pt x="4134134" y="4638675"/>
                  </a:cubicBezTo>
                  <a:lnTo>
                    <a:pt x="3334034" y="4648200"/>
                  </a:lnTo>
                  <a:cubicBezTo>
                    <a:pt x="2457997" y="4690589"/>
                    <a:pt x="2940516" y="4681153"/>
                    <a:pt x="1886234" y="4657725"/>
                  </a:cubicBezTo>
                  <a:cubicBezTo>
                    <a:pt x="1786196" y="4641355"/>
                    <a:pt x="1375748" y="4584311"/>
                    <a:pt x="1190909" y="4533900"/>
                  </a:cubicBezTo>
                  <a:cubicBezTo>
                    <a:pt x="1059358" y="4498022"/>
                    <a:pt x="1063535" y="4482758"/>
                    <a:pt x="943259" y="4457700"/>
                  </a:cubicBezTo>
                  <a:cubicBezTo>
                    <a:pt x="902376" y="4449183"/>
                    <a:pt x="860443" y="4446536"/>
                    <a:pt x="819434" y="4438650"/>
                  </a:cubicBezTo>
                  <a:cubicBezTo>
                    <a:pt x="708034" y="4417227"/>
                    <a:pt x="706090" y="4413569"/>
                    <a:pt x="609884" y="4381500"/>
                  </a:cubicBezTo>
                  <a:cubicBezTo>
                    <a:pt x="563061" y="4334677"/>
                    <a:pt x="486412" y="4261477"/>
                    <a:pt x="457484" y="4210050"/>
                  </a:cubicBezTo>
                  <a:cubicBezTo>
                    <a:pt x="395513" y="4099880"/>
                    <a:pt x="350180" y="3981143"/>
                    <a:pt x="295559" y="3867150"/>
                  </a:cubicBezTo>
                  <a:cubicBezTo>
                    <a:pt x="277152" y="3828735"/>
                    <a:pt x="238409" y="3752850"/>
                    <a:pt x="238409" y="3752850"/>
                  </a:cubicBezTo>
                  <a:cubicBezTo>
                    <a:pt x="235234" y="3717925"/>
                    <a:pt x="231475" y="3683048"/>
                    <a:pt x="228884" y="3648075"/>
                  </a:cubicBezTo>
                  <a:cubicBezTo>
                    <a:pt x="220406" y="3533619"/>
                    <a:pt x="205227" y="3471035"/>
                    <a:pt x="247934" y="3362325"/>
                  </a:cubicBezTo>
                  <a:cubicBezTo>
                    <a:pt x="300165" y="3229373"/>
                    <a:pt x="327210" y="3240598"/>
                    <a:pt x="400334" y="3133725"/>
                  </a:cubicBezTo>
                  <a:cubicBezTo>
                    <a:pt x="444058" y="3069821"/>
                    <a:pt x="450652" y="3040820"/>
                    <a:pt x="476534" y="2971800"/>
                  </a:cubicBezTo>
                  <a:cubicBezTo>
                    <a:pt x="464068" y="2867916"/>
                    <a:pt x="449101" y="2720907"/>
                    <a:pt x="428909" y="2609850"/>
                  </a:cubicBezTo>
                  <a:cubicBezTo>
                    <a:pt x="423673" y="2581050"/>
                    <a:pt x="422390" y="2550579"/>
                    <a:pt x="409859" y="2524125"/>
                  </a:cubicBezTo>
                  <a:cubicBezTo>
                    <a:pt x="390288" y="2482808"/>
                    <a:pt x="310829" y="2386995"/>
                    <a:pt x="276509" y="2352675"/>
                  </a:cubicBezTo>
                  <a:cubicBezTo>
                    <a:pt x="258974" y="2335140"/>
                    <a:pt x="237530" y="2321924"/>
                    <a:pt x="219359" y="2305050"/>
                  </a:cubicBezTo>
                  <a:cubicBezTo>
                    <a:pt x="193036" y="2280607"/>
                    <a:pt x="168559" y="2254250"/>
                    <a:pt x="143159" y="2228850"/>
                  </a:cubicBezTo>
                  <a:cubicBezTo>
                    <a:pt x="111677" y="2197368"/>
                    <a:pt x="72708" y="2161274"/>
                    <a:pt x="47909" y="2124075"/>
                  </a:cubicBezTo>
                  <a:cubicBezTo>
                    <a:pt x="36095" y="2106354"/>
                    <a:pt x="28859" y="2085975"/>
                    <a:pt x="19334" y="2066925"/>
                  </a:cubicBezTo>
                  <a:cubicBezTo>
                    <a:pt x="16159" y="2012950"/>
                    <a:pt x="14121" y="1958896"/>
                    <a:pt x="9809" y="1905000"/>
                  </a:cubicBezTo>
                  <a:cubicBezTo>
                    <a:pt x="7768" y="1879484"/>
                    <a:pt x="-1757" y="1854316"/>
                    <a:pt x="284" y="1828800"/>
                  </a:cubicBezTo>
                  <a:cubicBezTo>
                    <a:pt x="5774" y="1760170"/>
                    <a:pt x="23373" y="1658797"/>
                    <a:pt x="57434" y="1590675"/>
                  </a:cubicBezTo>
                  <a:cubicBezTo>
                    <a:pt x="95226" y="1515092"/>
                    <a:pt x="182444" y="1444964"/>
                    <a:pt x="247934" y="1409700"/>
                  </a:cubicBezTo>
                  <a:cubicBezTo>
                    <a:pt x="289209" y="1387475"/>
                    <a:pt x="330948" y="1366092"/>
                    <a:pt x="371759" y="1343025"/>
                  </a:cubicBezTo>
                  <a:cubicBezTo>
                    <a:pt x="511291" y="1264159"/>
                    <a:pt x="468029" y="1282487"/>
                    <a:pt x="628934" y="1152525"/>
                  </a:cubicBezTo>
                  <a:cubicBezTo>
                    <a:pt x="657096" y="1129779"/>
                    <a:pt x="689061" y="1111448"/>
                    <a:pt x="714659" y="1085850"/>
                  </a:cubicBezTo>
                  <a:cubicBezTo>
                    <a:pt x="787156" y="1013353"/>
                    <a:pt x="807361" y="997172"/>
                    <a:pt x="876584" y="904875"/>
                  </a:cubicBezTo>
                  <a:cubicBezTo>
                    <a:pt x="904058" y="868243"/>
                    <a:pt x="924362" y="826477"/>
                    <a:pt x="952784" y="790575"/>
                  </a:cubicBezTo>
                  <a:cubicBezTo>
                    <a:pt x="1022065" y="703062"/>
                    <a:pt x="1141295" y="591876"/>
                    <a:pt x="1229009" y="533400"/>
                  </a:cubicBezTo>
                  <a:cubicBezTo>
                    <a:pt x="1253767" y="516894"/>
                    <a:pt x="1611659" y="317935"/>
                    <a:pt x="1676684" y="295275"/>
                  </a:cubicBezTo>
                  <a:cubicBezTo>
                    <a:pt x="1820001" y="245331"/>
                    <a:pt x="1968601" y="212070"/>
                    <a:pt x="2114834" y="171450"/>
                  </a:cubicBezTo>
                  <a:cubicBezTo>
                    <a:pt x="2265607" y="129569"/>
                    <a:pt x="2407454" y="87077"/>
                    <a:pt x="2562509" y="66675"/>
                  </a:cubicBezTo>
                  <a:cubicBezTo>
                    <a:pt x="2616115" y="59622"/>
                    <a:pt x="2670459" y="60325"/>
                    <a:pt x="2724434" y="57150"/>
                  </a:cubicBezTo>
                  <a:cubicBezTo>
                    <a:pt x="2851434" y="69850"/>
                    <a:pt x="2977997" y="88170"/>
                    <a:pt x="3105434" y="95250"/>
                  </a:cubicBezTo>
                  <a:cubicBezTo>
                    <a:pt x="3178605" y="99315"/>
                    <a:pt x="3300431" y="75111"/>
                    <a:pt x="3372134" y="66675"/>
                  </a:cubicBezTo>
                  <a:cubicBezTo>
                    <a:pt x="3435514" y="59219"/>
                    <a:pt x="3499156" y="54192"/>
                    <a:pt x="3562634" y="47625"/>
                  </a:cubicBezTo>
                  <a:cubicBezTo>
                    <a:pt x="3591232" y="44667"/>
                    <a:pt x="3619999" y="42827"/>
                    <a:pt x="3648359" y="38100"/>
                  </a:cubicBezTo>
                  <a:cubicBezTo>
                    <a:pt x="3677233" y="33288"/>
                    <a:pt x="3705106" y="23190"/>
                    <a:pt x="3734084" y="19050"/>
                  </a:cubicBezTo>
                  <a:cubicBezTo>
                    <a:pt x="3771932" y="13643"/>
                    <a:pt x="3810309" y="12986"/>
                    <a:pt x="3848384" y="9525"/>
                  </a:cubicBezTo>
                  <a:lnTo>
                    <a:pt x="3943634" y="0"/>
                  </a:lnTo>
                  <a:cubicBezTo>
                    <a:pt x="4390057" y="40584"/>
                    <a:pt x="3801172" y="-28368"/>
                    <a:pt x="4867559" y="504825"/>
                  </a:cubicBezTo>
                  <a:cubicBezTo>
                    <a:pt x="5076243" y="609167"/>
                    <a:pt x="5002621" y="555725"/>
                    <a:pt x="5105684" y="638175"/>
                  </a:cubicBezTo>
                  <a:cubicBezTo>
                    <a:pt x="5112034" y="650875"/>
                    <a:pt x="5120244" y="662805"/>
                    <a:pt x="5124734" y="676275"/>
                  </a:cubicBezTo>
                  <a:cubicBezTo>
                    <a:pt x="5154796" y="766462"/>
                    <a:pt x="5148420" y="786394"/>
                    <a:pt x="5124734" y="895350"/>
                  </a:cubicBezTo>
                  <a:cubicBezTo>
                    <a:pt x="5118971" y="921858"/>
                    <a:pt x="5103419" y="945412"/>
                    <a:pt x="5096159" y="971550"/>
                  </a:cubicBezTo>
                  <a:cubicBezTo>
                    <a:pt x="5087493" y="1002748"/>
                    <a:pt x="5086767" y="1035895"/>
                    <a:pt x="5077109" y="1066800"/>
                  </a:cubicBezTo>
                  <a:cubicBezTo>
                    <a:pt x="5065123" y="1105156"/>
                    <a:pt x="5015417" y="1177261"/>
                    <a:pt x="4991384" y="1200150"/>
                  </a:cubicBezTo>
                  <a:cubicBezTo>
                    <a:pt x="4911608" y="1276127"/>
                    <a:pt x="4807654" y="1356337"/>
                    <a:pt x="4696109" y="1381125"/>
                  </a:cubicBezTo>
                  <a:cubicBezTo>
                    <a:pt x="4667534" y="1387475"/>
                    <a:pt x="4639501" y="1397163"/>
                    <a:pt x="4610384" y="1400175"/>
                  </a:cubicBezTo>
                  <a:cubicBezTo>
                    <a:pt x="4399024" y="1422040"/>
                    <a:pt x="4427821" y="1447800"/>
                    <a:pt x="4391309" y="1457325"/>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6" name="Group 5">
              <a:extLst>
                <a:ext uri="{FF2B5EF4-FFF2-40B4-BE49-F238E27FC236}">
                  <a16:creationId xmlns:a16="http://schemas.microsoft.com/office/drawing/2014/main" id="{F8AF4D4A-2973-33C7-658E-6DC0131E1CD6}"/>
                </a:ext>
              </a:extLst>
            </p:cNvPr>
            <p:cNvGrpSpPr/>
            <p:nvPr/>
          </p:nvGrpSpPr>
          <p:grpSpPr>
            <a:xfrm flipV="1">
              <a:off x="8076441" y="2087479"/>
              <a:ext cx="3820377" cy="1915695"/>
              <a:chOff x="7716842" y="2099113"/>
              <a:chExt cx="2822987" cy="1827868"/>
            </a:xfrm>
          </p:grpSpPr>
          <p:pic>
            <p:nvPicPr>
              <p:cNvPr id="9" name="Graphic 8" descr="Database with solid fill">
                <a:extLst>
                  <a:ext uri="{FF2B5EF4-FFF2-40B4-BE49-F238E27FC236}">
                    <a16:creationId xmlns:a16="http://schemas.microsoft.com/office/drawing/2014/main" id="{742ED8FA-2E16-38EA-7D96-0B6DA14FA81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0800000">
                <a:off x="8476785" y="3332905"/>
                <a:ext cx="757522" cy="594076"/>
              </a:xfrm>
              <a:prstGeom prst="rect">
                <a:avLst/>
              </a:prstGeom>
            </p:spPr>
          </p:pic>
          <p:sp>
            <p:nvSpPr>
              <p:cNvPr id="11" name="Freeform: Shape 10">
                <a:extLst>
                  <a:ext uri="{FF2B5EF4-FFF2-40B4-BE49-F238E27FC236}">
                    <a16:creationId xmlns:a16="http://schemas.microsoft.com/office/drawing/2014/main" id="{BD1CE0A8-F025-D6AB-AB07-7044C611F150}"/>
                  </a:ext>
                </a:extLst>
              </p:cNvPr>
              <p:cNvSpPr/>
              <p:nvPr/>
            </p:nvSpPr>
            <p:spPr>
              <a:xfrm rot="8967765">
                <a:off x="9027733" y="2216873"/>
                <a:ext cx="876572" cy="917054"/>
              </a:xfrm>
              <a:custGeom>
                <a:avLst/>
                <a:gdLst>
                  <a:gd name="connsiteX0" fmla="*/ 270121 w 1667121"/>
                  <a:gd name="connsiteY0" fmla="*/ 2260600 h 2260600"/>
                  <a:gd name="connsiteX1" fmla="*/ 105021 w 1667121"/>
                  <a:gd name="connsiteY1" fmla="*/ 558800 h 2260600"/>
                  <a:gd name="connsiteX2" fmla="*/ 1667121 w 1667121"/>
                  <a:gd name="connsiteY2" fmla="*/ 0 h 2260600"/>
                </a:gdLst>
                <a:ahLst/>
                <a:cxnLst>
                  <a:cxn ang="0">
                    <a:pos x="connsiteX0" y="connsiteY0"/>
                  </a:cxn>
                  <a:cxn ang="0">
                    <a:pos x="connsiteX1" y="connsiteY1"/>
                  </a:cxn>
                  <a:cxn ang="0">
                    <a:pos x="connsiteX2" y="connsiteY2"/>
                  </a:cxn>
                </a:cxnLst>
                <a:rect l="l" t="t" r="r" b="b"/>
                <a:pathLst>
                  <a:path w="1667121" h="2260600">
                    <a:moveTo>
                      <a:pt x="270121" y="2260600"/>
                    </a:moveTo>
                    <a:cubicBezTo>
                      <a:pt x="71154" y="1598083"/>
                      <a:pt x="-127812" y="935567"/>
                      <a:pt x="105021" y="558800"/>
                    </a:cubicBezTo>
                    <a:cubicBezTo>
                      <a:pt x="337854" y="182033"/>
                      <a:pt x="1002487" y="91016"/>
                      <a:pt x="1667121"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900"/>
              </a:p>
            </p:txBody>
          </p:sp>
          <p:sp>
            <p:nvSpPr>
              <p:cNvPr id="12" name="Freeform: Shape 11">
                <a:extLst>
                  <a:ext uri="{FF2B5EF4-FFF2-40B4-BE49-F238E27FC236}">
                    <a16:creationId xmlns:a16="http://schemas.microsoft.com/office/drawing/2014/main" id="{E5E2BF0F-0C63-9FAB-EC04-84D4194D41F8}"/>
                  </a:ext>
                </a:extLst>
              </p:cNvPr>
              <p:cNvSpPr/>
              <p:nvPr/>
            </p:nvSpPr>
            <p:spPr>
              <a:xfrm rot="11837071" flipH="1">
                <a:off x="7716842" y="2210969"/>
                <a:ext cx="835489" cy="1013033"/>
              </a:xfrm>
              <a:custGeom>
                <a:avLst/>
                <a:gdLst>
                  <a:gd name="connsiteX0" fmla="*/ 270121 w 1667121"/>
                  <a:gd name="connsiteY0" fmla="*/ 2260600 h 2260600"/>
                  <a:gd name="connsiteX1" fmla="*/ 105021 w 1667121"/>
                  <a:gd name="connsiteY1" fmla="*/ 558800 h 2260600"/>
                  <a:gd name="connsiteX2" fmla="*/ 1667121 w 1667121"/>
                  <a:gd name="connsiteY2" fmla="*/ 0 h 2260600"/>
                </a:gdLst>
                <a:ahLst/>
                <a:cxnLst>
                  <a:cxn ang="0">
                    <a:pos x="connsiteX0" y="connsiteY0"/>
                  </a:cxn>
                  <a:cxn ang="0">
                    <a:pos x="connsiteX1" y="connsiteY1"/>
                  </a:cxn>
                  <a:cxn ang="0">
                    <a:pos x="connsiteX2" y="connsiteY2"/>
                  </a:cxn>
                </a:cxnLst>
                <a:rect l="l" t="t" r="r" b="b"/>
                <a:pathLst>
                  <a:path w="1667121" h="2260600">
                    <a:moveTo>
                      <a:pt x="270121" y="2260600"/>
                    </a:moveTo>
                    <a:cubicBezTo>
                      <a:pt x="71154" y="1598083"/>
                      <a:pt x="-127812" y="935567"/>
                      <a:pt x="105021" y="558800"/>
                    </a:cubicBezTo>
                    <a:cubicBezTo>
                      <a:pt x="337854" y="182033"/>
                      <a:pt x="1002487" y="91016"/>
                      <a:pt x="1667121"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900"/>
              </a:p>
            </p:txBody>
          </p:sp>
          <p:sp>
            <p:nvSpPr>
              <p:cNvPr id="13" name="Freeform: Shape 12">
                <a:extLst>
                  <a:ext uri="{FF2B5EF4-FFF2-40B4-BE49-F238E27FC236}">
                    <a16:creationId xmlns:a16="http://schemas.microsoft.com/office/drawing/2014/main" id="{4FF1FDCA-DE97-0CAE-6A77-8765AFBF6975}"/>
                  </a:ext>
                </a:extLst>
              </p:cNvPr>
              <p:cNvSpPr/>
              <p:nvPr/>
            </p:nvSpPr>
            <p:spPr>
              <a:xfrm rot="9799572">
                <a:off x="8604776" y="2099113"/>
                <a:ext cx="454129" cy="1132856"/>
              </a:xfrm>
              <a:custGeom>
                <a:avLst/>
                <a:gdLst>
                  <a:gd name="connsiteX0" fmla="*/ 0 w 673100"/>
                  <a:gd name="connsiteY0" fmla="*/ 1549400 h 1549400"/>
                  <a:gd name="connsiteX1" fmla="*/ 177800 w 673100"/>
                  <a:gd name="connsiteY1" fmla="*/ 508000 h 1549400"/>
                  <a:gd name="connsiteX2" fmla="*/ 673100 w 673100"/>
                  <a:gd name="connsiteY2" fmla="*/ 0 h 1549400"/>
                </a:gdLst>
                <a:ahLst/>
                <a:cxnLst>
                  <a:cxn ang="0">
                    <a:pos x="connsiteX0" y="connsiteY0"/>
                  </a:cxn>
                  <a:cxn ang="0">
                    <a:pos x="connsiteX1" y="connsiteY1"/>
                  </a:cxn>
                  <a:cxn ang="0">
                    <a:pos x="connsiteX2" y="connsiteY2"/>
                  </a:cxn>
                </a:cxnLst>
                <a:rect l="l" t="t" r="r" b="b"/>
                <a:pathLst>
                  <a:path w="673100" h="1549400">
                    <a:moveTo>
                      <a:pt x="0" y="1549400"/>
                    </a:moveTo>
                    <a:cubicBezTo>
                      <a:pt x="32808" y="1157816"/>
                      <a:pt x="65617" y="766233"/>
                      <a:pt x="177800" y="508000"/>
                    </a:cubicBezTo>
                    <a:cubicBezTo>
                      <a:pt x="289983" y="249767"/>
                      <a:pt x="481541" y="124883"/>
                      <a:pt x="673100"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900"/>
              </a:p>
            </p:txBody>
          </p:sp>
          <p:sp>
            <p:nvSpPr>
              <p:cNvPr id="14" name="TextBox 13">
                <a:extLst>
                  <a:ext uri="{FF2B5EF4-FFF2-40B4-BE49-F238E27FC236}">
                    <a16:creationId xmlns:a16="http://schemas.microsoft.com/office/drawing/2014/main" id="{337D3D4D-A52E-C713-2507-325BDE7AD159}"/>
                  </a:ext>
                </a:extLst>
              </p:cNvPr>
              <p:cNvSpPr txBox="1"/>
              <p:nvPr/>
            </p:nvSpPr>
            <p:spPr>
              <a:xfrm rot="10800000">
                <a:off x="9013465" y="3247466"/>
                <a:ext cx="1526364" cy="557965"/>
              </a:xfrm>
              <a:prstGeom prst="rect">
                <a:avLst/>
              </a:prstGeom>
              <a:noFill/>
            </p:spPr>
            <p:txBody>
              <a:bodyPr wrap="square" rtlCol="0">
                <a:spAutoFit/>
              </a:bodyPr>
              <a:lstStyle/>
              <a:p>
                <a:pPr algn="ctr"/>
                <a:r>
                  <a:rPr lang="en-US" sz="1600"/>
                  <a:t>Aggregated EMR database</a:t>
                </a:r>
                <a:endParaRPr lang="en-SG" sz="1600"/>
              </a:p>
            </p:txBody>
          </p:sp>
        </p:grpSp>
        <p:grpSp>
          <p:nvGrpSpPr>
            <p:cNvPr id="15" name="Group 14">
              <a:extLst>
                <a:ext uri="{FF2B5EF4-FFF2-40B4-BE49-F238E27FC236}">
                  <a16:creationId xmlns:a16="http://schemas.microsoft.com/office/drawing/2014/main" id="{FFAEE0C7-E766-EBF0-AAD1-5AE53599CD53}"/>
                </a:ext>
              </a:extLst>
            </p:cNvPr>
            <p:cNvGrpSpPr/>
            <p:nvPr/>
          </p:nvGrpSpPr>
          <p:grpSpPr>
            <a:xfrm>
              <a:off x="9585379" y="1017897"/>
              <a:ext cx="2034766" cy="1149663"/>
              <a:chOff x="9445541" y="1029801"/>
              <a:chExt cx="2034766" cy="1149663"/>
            </a:xfrm>
          </p:grpSpPr>
          <p:pic>
            <p:nvPicPr>
              <p:cNvPr id="16" name="Picture 15">
                <a:extLst>
                  <a:ext uri="{FF2B5EF4-FFF2-40B4-BE49-F238E27FC236}">
                    <a16:creationId xmlns:a16="http://schemas.microsoft.com/office/drawing/2014/main" id="{D0275C01-6662-BC42-3F0E-438FF2A4E6C0}"/>
                  </a:ext>
                </a:extLst>
              </p:cNvPr>
              <p:cNvPicPr>
                <a:picLocks noChangeAspect="1"/>
              </p:cNvPicPr>
              <p:nvPr/>
            </p:nvPicPr>
            <p:blipFill>
              <a:blip r:embed="rId5"/>
              <a:stretch>
                <a:fillRect/>
              </a:stretch>
            </p:blipFill>
            <p:spPr>
              <a:xfrm>
                <a:off x="9683520" y="1029801"/>
                <a:ext cx="1796787" cy="1036321"/>
              </a:xfrm>
              <a:prstGeom prst="rect">
                <a:avLst/>
              </a:prstGeom>
            </p:spPr>
          </p:pic>
          <p:cxnSp>
            <p:nvCxnSpPr>
              <p:cNvPr id="17" name="Connector: Curved 16">
                <a:extLst>
                  <a:ext uri="{FF2B5EF4-FFF2-40B4-BE49-F238E27FC236}">
                    <a16:creationId xmlns:a16="http://schemas.microsoft.com/office/drawing/2014/main" id="{869A6147-FF16-2770-5E6D-E650B12D39AB}"/>
                  </a:ext>
                </a:extLst>
              </p:cNvPr>
              <p:cNvCxnSpPr>
                <a:cxnSpLocks/>
              </p:cNvCxnSpPr>
              <p:nvPr/>
            </p:nvCxnSpPr>
            <p:spPr>
              <a:xfrm rot="5400000" flipH="1" flipV="1">
                <a:off x="9407805" y="1635826"/>
                <a:ext cx="581374" cy="505902"/>
              </a:xfrm>
              <a:prstGeom prst="curvedConnector3">
                <a:avLst>
                  <a:gd name="adj1" fmla="val 93690"/>
                </a:avLst>
              </a:prstGeom>
              <a:ln>
                <a:prstDash val="dash"/>
                <a:tailEnd type="triangle"/>
              </a:ln>
            </p:spPr>
            <p:style>
              <a:lnRef idx="2">
                <a:schemeClr val="dk1"/>
              </a:lnRef>
              <a:fillRef idx="0">
                <a:schemeClr val="dk1"/>
              </a:fillRef>
              <a:effectRef idx="1">
                <a:schemeClr val="dk1"/>
              </a:effectRef>
              <a:fontRef idx="minor">
                <a:schemeClr val="tx1"/>
              </a:fontRef>
            </p:style>
          </p:cxnSp>
        </p:grpSp>
      </p:grpSp>
      <p:sp>
        <p:nvSpPr>
          <p:cNvPr id="8" name="Content Placeholder 2">
            <a:extLst>
              <a:ext uri="{FF2B5EF4-FFF2-40B4-BE49-F238E27FC236}">
                <a16:creationId xmlns:a16="http://schemas.microsoft.com/office/drawing/2014/main" id="{6A983A25-31C9-F60C-DD99-498607373FEA}"/>
              </a:ext>
            </a:extLst>
          </p:cNvPr>
          <p:cNvSpPr txBox="1">
            <a:spLocks/>
          </p:cNvSpPr>
          <p:nvPr/>
        </p:nvSpPr>
        <p:spPr>
          <a:xfrm>
            <a:off x="271723" y="1225315"/>
            <a:ext cx="6699348" cy="5010015"/>
          </a:xfrm>
          <a:prstGeom prst="rect">
            <a:avLst/>
          </a:prstGeom>
        </p:spPr>
        <p:txBody>
          <a:bodyPr vert="horz" lIns="68580" tIns="34290" rIns="68580" bIns="34290" rtlCol="0" anchor="t">
            <a:noAutofit/>
          </a:bodyPr>
          <a:lstStyle>
            <a:lvl1pPr marL="342900" indent="-342900" algn="l" defTabSz="914400"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619"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latin typeface="+mn-lt"/>
                <a:cs typeface="Arial"/>
              </a:rPr>
              <a:t>The Singapore public healthcare system comprises three main clusters, providing over 80% of inpatient care.</a:t>
            </a:r>
          </a:p>
          <a:p>
            <a:endParaRPr lang="en-US" sz="2000" dirty="0">
              <a:latin typeface="+mn-lt"/>
              <a:ea typeface="Calibri"/>
              <a:cs typeface="Arial"/>
            </a:endParaRPr>
          </a:p>
          <a:p>
            <a:r>
              <a:rPr lang="en-US" sz="2000" dirty="0">
                <a:latin typeface="+mn-lt"/>
                <a:ea typeface="Calibri"/>
                <a:cs typeface="Arial"/>
              </a:rPr>
              <a:t>HSA has access to the de-identified electronic health records of the public healthcare system.</a:t>
            </a:r>
          </a:p>
          <a:p>
            <a:endParaRPr lang="en-US" sz="2000" dirty="0">
              <a:latin typeface="+mn-lt"/>
              <a:ea typeface="Calibri"/>
              <a:cs typeface="Arial"/>
            </a:endParaRPr>
          </a:p>
          <a:p>
            <a:r>
              <a:rPr lang="en-US" sz="2000" dirty="0">
                <a:latin typeface="+mn-lt"/>
                <a:cs typeface="Arial"/>
              </a:rPr>
              <a:t>Individuals have a unique identification number that allows linking EHRs. Data elements include:</a:t>
            </a:r>
            <a:endParaRPr lang="en-US" sz="2000" dirty="0">
              <a:latin typeface="+mn-lt"/>
              <a:ea typeface="Calibri"/>
              <a:cs typeface="Arial"/>
            </a:endParaRPr>
          </a:p>
          <a:p>
            <a:pPr lvl="1"/>
            <a:r>
              <a:rPr lang="en-US" sz="2000" dirty="0">
                <a:latin typeface="+mn-lt"/>
              </a:rPr>
              <a:t>Diagnoses records</a:t>
            </a:r>
          </a:p>
          <a:p>
            <a:pPr lvl="1"/>
            <a:r>
              <a:rPr lang="en-US" sz="2000" dirty="0">
                <a:latin typeface="+mn-lt"/>
              </a:rPr>
              <a:t>Laboratory tests </a:t>
            </a:r>
          </a:p>
          <a:p>
            <a:pPr lvl="1"/>
            <a:r>
              <a:rPr lang="en-US" sz="2000" dirty="0">
                <a:latin typeface="+mn-lt"/>
              </a:rPr>
              <a:t>Medication dispensing records </a:t>
            </a:r>
          </a:p>
          <a:p>
            <a:pPr lvl="1"/>
            <a:r>
              <a:rPr lang="en-US" sz="2000" dirty="0">
                <a:latin typeface="+mn-lt"/>
              </a:rPr>
              <a:t>Procedure records </a:t>
            </a:r>
          </a:p>
          <a:p>
            <a:pPr lvl="1"/>
            <a:r>
              <a:rPr lang="en-US" sz="2000" dirty="0">
                <a:latin typeface="+mn-lt"/>
              </a:rPr>
              <a:t>Unstructured clinical notes (e.g. discharge summaries / Emergency Department Notes)</a:t>
            </a:r>
          </a:p>
          <a:p>
            <a:pPr lvl="1"/>
            <a:endParaRPr lang="en-SG" sz="1700" dirty="0">
              <a:latin typeface="+mn-lt"/>
            </a:endParaRPr>
          </a:p>
        </p:txBody>
      </p:sp>
    </p:spTree>
    <p:extLst>
      <p:ext uri="{BB962C8B-B14F-4D97-AF65-F5344CB8AC3E}">
        <p14:creationId xmlns:p14="http://schemas.microsoft.com/office/powerpoint/2010/main" val="342596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CABA24-6962-4E47-4604-1CE3B15FCED5}"/>
              </a:ext>
            </a:extLst>
          </p:cNvPr>
          <p:cNvSpPr>
            <a:spLocks noGrp="1"/>
          </p:cNvSpPr>
          <p:nvPr>
            <p:ph type="title"/>
          </p:nvPr>
        </p:nvSpPr>
        <p:spPr>
          <a:xfrm>
            <a:off x="225699" y="264060"/>
            <a:ext cx="10872294" cy="835219"/>
          </a:xfrm>
          <a:solidFill>
            <a:schemeClr val="bg1"/>
          </a:solidFill>
        </p:spPr>
        <p:txBody>
          <a:bodyPr>
            <a:normAutofit fontScale="90000"/>
          </a:bodyPr>
          <a:lstStyle/>
          <a:p>
            <a:pPr algn="l"/>
            <a:r>
              <a:rPr lang="en-US" b="1" dirty="0">
                <a:latin typeface="Aptos" panose="020B0004020202020204" pitchFamily="34" charset="0"/>
              </a:rPr>
              <a:t>Unstructured electronic health records (EHRs)</a:t>
            </a:r>
            <a:endParaRPr lang="en-SG" b="1" dirty="0">
              <a:latin typeface="Aptos" panose="020B0004020202020204" pitchFamily="34" charset="0"/>
            </a:endParaRPr>
          </a:p>
        </p:txBody>
      </p:sp>
      <p:sp>
        <p:nvSpPr>
          <p:cNvPr id="12" name="TextBox 11">
            <a:extLst>
              <a:ext uri="{FF2B5EF4-FFF2-40B4-BE49-F238E27FC236}">
                <a16:creationId xmlns:a16="http://schemas.microsoft.com/office/drawing/2014/main" id="{C1812C3C-794D-1E1B-5C97-D58298F7AED6}"/>
              </a:ext>
            </a:extLst>
          </p:cNvPr>
          <p:cNvSpPr txBox="1"/>
          <p:nvPr/>
        </p:nvSpPr>
        <p:spPr>
          <a:xfrm>
            <a:off x="4368801" y="1701554"/>
            <a:ext cx="7297681"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Aptos" panose="020B0004020202020204" pitchFamily="34" charset="0"/>
              </a:rPr>
              <a:t>HOSPITAL COURSE AND TREATMENT: </a:t>
            </a:r>
          </a:p>
          <a:p>
            <a:r>
              <a:rPr lang="en-US" dirty="0">
                <a:latin typeface="Aptos" panose="020B0004020202020204" pitchFamily="34" charset="0"/>
              </a:rPr>
              <a:t>74-year-old male </a:t>
            </a:r>
            <a:r>
              <a:rPr lang="en-US" dirty="0" err="1">
                <a:latin typeface="Aptos" panose="020B0004020202020204" pitchFamily="34" charset="0"/>
              </a:rPr>
              <a:t>adm</a:t>
            </a:r>
            <a:r>
              <a:rPr lang="en-US" dirty="0">
                <a:latin typeface="Aptos" panose="020B0004020202020204" pitchFamily="34" charset="0"/>
              </a:rPr>
              <a:t> for syncope.</a:t>
            </a:r>
          </a:p>
          <a:p>
            <a:r>
              <a:rPr lang="en-US" dirty="0">
                <a:latin typeface="Aptos" panose="020B0004020202020204" pitchFamily="34" charset="0"/>
              </a:rPr>
              <a:t>PMH</a:t>
            </a:r>
          </a:p>
          <a:p>
            <a:r>
              <a:rPr lang="en-US" dirty="0">
                <a:latin typeface="Aptos" panose="020B0004020202020204" pitchFamily="34" charset="0"/>
              </a:rPr>
              <a:t>RE Cataract s/p  IOL insertion cx </a:t>
            </a:r>
            <a:r>
              <a:rPr lang="en-SG" dirty="0"/>
              <a:t>endophthalmitis</a:t>
            </a:r>
            <a:r>
              <a:rPr lang="en-US" dirty="0">
                <a:latin typeface="Aptos" panose="020B0004020202020204" pitchFamily="34" charset="0"/>
              </a:rPr>
              <a:t> 2011  </a:t>
            </a:r>
          </a:p>
          <a:p>
            <a:r>
              <a:rPr lang="en-US" dirty="0">
                <a:latin typeface="Aptos" panose="020B0004020202020204" pitchFamily="34" charset="0"/>
              </a:rPr>
              <a:t>Non-smoker, non-drinker</a:t>
            </a:r>
          </a:p>
          <a:p>
            <a:r>
              <a:rPr lang="en-US" dirty="0">
                <a:latin typeface="Aptos" panose="020B0004020202020204" pitchFamily="34" charset="0"/>
              </a:rPr>
              <a:t>CC </a:t>
            </a:r>
          </a:p>
          <a:p>
            <a:pPr marL="342900" indent="-342900">
              <a:buAutoNum type="arabicPeriod"/>
            </a:pPr>
            <a:r>
              <a:rPr lang="en-US" dirty="0">
                <a:solidFill>
                  <a:schemeClr val="tx1"/>
                </a:solidFill>
                <a:latin typeface="Aptos" panose="020B0004020202020204" pitchFamily="34" charset="0"/>
              </a:rPr>
              <a:t>Syncope. 2</a:t>
            </a:r>
            <a:r>
              <a:rPr lang="en-US" baseline="30000" dirty="0">
                <a:solidFill>
                  <a:schemeClr val="tx1"/>
                </a:solidFill>
                <a:latin typeface="Aptos" panose="020B0004020202020204" pitchFamily="34" charset="0"/>
              </a:rPr>
              <a:t>◌</a:t>
            </a:r>
            <a:r>
              <a:rPr lang="en-US" dirty="0">
                <a:solidFill>
                  <a:schemeClr val="tx1"/>
                </a:solidFill>
                <a:latin typeface="Aptos" panose="020B0004020202020204" pitchFamily="34" charset="0"/>
              </a:rPr>
              <a:t> to cerebral ischemia/atrial fibrillation/hypotension…</a:t>
            </a:r>
          </a:p>
          <a:p>
            <a:r>
              <a:rPr lang="en-US" dirty="0">
                <a:latin typeface="Aptos" panose="020B0004020202020204" pitchFamily="34" charset="0"/>
              </a:rPr>
              <a:t>== issues and progress ==</a:t>
            </a:r>
          </a:p>
          <a:p>
            <a:r>
              <a:rPr lang="en-US" dirty="0">
                <a:latin typeface="Aptos" panose="020B0004020202020204" pitchFamily="34" charset="0"/>
              </a:rPr>
              <a:t>AF</a:t>
            </a:r>
          </a:p>
          <a:p>
            <a:r>
              <a:rPr lang="en-US" dirty="0">
                <a:solidFill>
                  <a:schemeClr val="tx1"/>
                </a:solidFill>
                <a:latin typeface="Aptos" panose="020B0004020202020204" pitchFamily="34" charset="0"/>
              </a:rPr>
              <a:t>Started on warfarin (target INR 2-3), 5mg, 5mg, 3mg. but family counselling – dg prefers </a:t>
            </a:r>
            <a:r>
              <a:rPr lang="en-US" dirty="0" err="1">
                <a:solidFill>
                  <a:schemeClr val="tx1"/>
                </a:solidFill>
                <a:latin typeface="Aptos" panose="020B0004020202020204" pitchFamily="34" charset="0"/>
              </a:rPr>
              <a:t>dOACs</a:t>
            </a:r>
            <a:r>
              <a:rPr lang="en-US" dirty="0">
                <a:solidFill>
                  <a:schemeClr val="tx1"/>
                </a:solidFill>
                <a:latin typeface="Aptos" panose="020B0004020202020204" pitchFamily="34" charset="0"/>
              </a:rPr>
              <a:t>. </a:t>
            </a:r>
          </a:p>
          <a:p>
            <a:r>
              <a:rPr lang="en-US" b="1" dirty="0">
                <a:solidFill>
                  <a:srgbClr val="0070C0"/>
                </a:solidFill>
                <a:latin typeface="Aptos" panose="020B0004020202020204" pitchFamily="34" charset="0"/>
              </a:rPr>
              <a:t>Started on rivaroxaban at 20mg OM but soon developed anxiety and insomnia</a:t>
            </a:r>
            <a:r>
              <a:rPr lang="en-US" b="1" dirty="0">
                <a:solidFill>
                  <a:schemeClr val="accent1"/>
                </a:solidFill>
                <a:latin typeface="Aptos" panose="020B0004020202020204" pitchFamily="34" charset="0"/>
              </a:rPr>
              <a:t>.</a:t>
            </a:r>
            <a:r>
              <a:rPr lang="en-US" dirty="0">
                <a:solidFill>
                  <a:schemeClr val="accent1"/>
                </a:solidFill>
                <a:latin typeface="Aptos" panose="020B0004020202020204" pitchFamily="34" charset="0"/>
              </a:rPr>
              <a:t> </a:t>
            </a:r>
          </a:p>
          <a:p>
            <a:r>
              <a:rPr lang="en-US" dirty="0">
                <a:solidFill>
                  <a:schemeClr val="tx1"/>
                </a:solidFill>
                <a:latin typeface="Aptos" panose="020B0004020202020204" pitchFamily="34" charset="0"/>
              </a:rPr>
              <a:t>Rivaroxaban switched to apixaban with nil complains. D/C with </a:t>
            </a:r>
            <a:r>
              <a:rPr lang="en-US" dirty="0" err="1">
                <a:solidFill>
                  <a:schemeClr val="tx1"/>
                </a:solidFill>
                <a:latin typeface="Aptos" panose="020B0004020202020204" pitchFamily="34" charset="0"/>
              </a:rPr>
              <a:t>apixaban</a:t>
            </a:r>
            <a:r>
              <a:rPr lang="en-US" dirty="0">
                <a:solidFill>
                  <a:schemeClr val="tx1"/>
                </a:solidFill>
                <a:latin typeface="Aptos" panose="020B0004020202020204" pitchFamily="34" charset="0"/>
              </a:rPr>
              <a:t> 5mg BD. </a:t>
            </a:r>
          </a:p>
          <a:p>
            <a:r>
              <a:rPr lang="en-US" dirty="0">
                <a:solidFill>
                  <a:schemeClr val="tx1"/>
                </a:solidFill>
                <a:latin typeface="Aptos" panose="020B0004020202020204" pitchFamily="34" charset="0"/>
              </a:rPr>
              <a:t>4. Gout. Allopurinol 100mg OM. There were no acute issues regarding gout. </a:t>
            </a:r>
            <a:endParaRPr lang="en-US" dirty="0">
              <a:latin typeface="Aptos" panose="020B0004020202020204" pitchFamily="34" charset="0"/>
            </a:endParaRPr>
          </a:p>
        </p:txBody>
      </p:sp>
      <p:sp>
        <p:nvSpPr>
          <p:cNvPr id="15" name="Content Placeholder 1">
            <a:extLst>
              <a:ext uri="{FF2B5EF4-FFF2-40B4-BE49-F238E27FC236}">
                <a16:creationId xmlns:a16="http://schemas.microsoft.com/office/drawing/2014/main" id="{F39892DC-1ACE-06E3-4C0D-846CBB5A597B}"/>
              </a:ext>
            </a:extLst>
          </p:cNvPr>
          <p:cNvSpPr txBox="1">
            <a:spLocks/>
          </p:cNvSpPr>
          <p:nvPr/>
        </p:nvSpPr>
        <p:spPr>
          <a:xfrm>
            <a:off x="83573" y="1701554"/>
            <a:ext cx="4221727" cy="5134550"/>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latin typeface="Aptos" panose="020B0004020202020204" pitchFamily="34" charset="0"/>
              </a:rPr>
              <a:t>Unstructured EHR data </a:t>
            </a:r>
            <a:r>
              <a:rPr lang="en-SG" dirty="0">
                <a:latin typeface="Aptos" panose="020B0004020202020204" pitchFamily="34" charset="0"/>
                <a:cs typeface="Arial" panose="020B0604020202020204" pitchFamily="34" charset="0"/>
              </a:rPr>
              <a:t>contain valuable information about adverse events(AEs) attributed to drugs</a:t>
            </a:r>
            <a:endParaRPr lang="en-US" dirty="0">
              <a:latin typeface="Aptos" panose="020B0004020202020204" pitchFamily="34" charset="0"/>
            </a:endParaRPr>
          </a:p>
          <a:p>
            <a:endParaRPr lang="en-US" dirty="0">
              <a:latin typeface="Aptos" panose="020B0004020202020204" pitchFamily="34" charset="0"/>
            </a:endParaRPr>
          </a:p>
          <a:p>
            <a:endParaRPr lang="en-SG" dirty="0">
              <a:latin typeface="Aptos" panose="020B0004020202020204" pitchFamily="34" charset="0"/>
            </a:endParaRPr>
          </a:p>
        </p:txBody>
      </p:sp>
      <p:sp>
        <p:nvSpPr>
          <p:cNvPr id="2" name="TextBox 1">
            <a:extLst>
              <a:ext uri="{FF2B5EF4-FFF2-40B4-BE49-F238E27FC236}">
                <a16:creationId xmlns:a16="http://schemas.microsoft.com/office/drawing/2014/main" id="{C1D305B9-FAA8-A44A-EADE-EC9ED740D3F4}"/>
              </a:ext>
            </a:extLst>
          </p:cNvPr>
          <p:cNvSpPr txBox="1"/>
          <p:nvPr/>
        </p:nvSpPr>
        <p:spPr>
          <a:xfrm>
            <a:off x="4305299" y="1191646"/>
            <a:ext cx="5671619" cy="369332"/>
          </a:xfrm>
          <a:prstGeom prst="rect">
            <a:avLst/>
          </a:prstGeom>
          <a:noFill/>
        </p:spPr>
        <p:txBody>
          <a:bodyPr wrap="square" rtlCol="0">
            <a:spAutoFit/>
          </a:bodyPr>
          <a:lstStyle/>
          <a:p>
            <a:r>
              <a:rPr lang="en-US" b="1" dirty="0">
                <a:latin typeface="Aptos" panose="020B0004020202020204" pitchFamily="34" charset="0"/>
              </a:rPr>
              <a:t>Inpatient discharge summary excerpt for illustration</a:t>
            </a:r>
            <a:endParaRPr lang="en-SG" b="1" dirty="0">
              <a:latin typeface="Aptos" panose="020B0004020202020204" pitchFamily="34" charset="0"/>
            </a:endParaRPr>
          </a:p>
        </p:txBody>
      </p:sp>
      <p:sp>
        <p:nvSpPr>
          <p:cNvPr id="6" name="TextBox 5">
            <a:extLst>
              <a:ext uri="{FF2B5EF4-FFF2-40B4-BE49-F238E27FC236}">
                <a16:creationId xmlns:a16="http://schemas.microsoft.com/office/drawing/2014/main" id="{5C86744C-8B9D-C47C-7E29-10B71ABDBEBB}"/>
              </a:ext>
            </a:extLst>
          </p:cNvPr>
          <p:cNvSpPr txBox="1"/>
          <p:nvPr/>
        </p:nvSpPr>
        <p:spPr>
          <a:xfrm>
            <a:off x="301900" y="4669047"/>
            <a:ext cx="3119162" cy="646331"/>
          </a:xfrm>
          <a:prstGeom prst="rect">
            <a:avLst/>
          </a:prstGeom>
          <a:noFill/>
        </p:spPr>
        <p:txBody>
          <a:bodyPr wrap="square" rtlCol="0">
            <a:spAutoFit/>
          </a:bodyPr>
          <a:lstStyle/>
          <a:p>
            <a:pPr algn="ctr">
              <a:spcAft>
                <a:spcPts val="1800"/>
              </a:spcAft>
            </a:pPr>
            <a:r>
              <a:rPr lang="en-US" b="0" i="0" u="none" strike="noStrike" dirty="0">
                <a:solidFill>
                  <a:srgbClr val="0070C0"/>
                </a:solidFill>
                <a:effectLst/>
                <a:latin typeface="Aptos" panose="020B0004020202020204" pitchFamily="34" charset="0"/>
                <a:cs typeface="Arial" panose="020B0604020202020204" pitchFamily="34" charset="0"/>
              </a:rPr>
              <a:t>Causal link </a:t>
            </a:r>
            <a:r>
              <a:rPr lang="en-US" dirty="0">
                <a:solidFill>
                  <a:srgbClr val="0070C0"/>
                </a:solidFill>
                <a:latin typeface="Aptos" panose="020B0004020202020204" pitchFamily="34" charset="0"/>
                <a:cs typeface="Arial" panose="020B0604020202020204" pitchFamily="34" charset="0"/>
              </a:rPr>
              <a:t>implied</a:t>
            </a:r>
            <a:r>
              <a:rPr lang="en-US" b="0" i="0" u="none" strike="noStrike" dirty="0">
                <a:solidFill>
                  <a:srgbClr val="0070C0"/>
                </a:solidFill>
                <a:effectLst/>
                <a:latin typeface="Aptos" panose="020B0004020202020204" pitchFamily="34" charset="0"/>
                <a:cs typeface="Arial" panose="020B0604020202020204" pitchFamily="34" charset="0"/>
              </a:rPr>
              <a:t> between drug and adverse event</a:t>
            </a:r>
            <a:endParaRPr lang="en-SG" b="0" i="0" u="none" strike="noStrike" dirty="0">
              <a:solidFill>
                <a:srgbClr val="0070C0"/>
              </a:solidFill>
              <a:effectLst/>
              <a:latin typeface="Aptos" panose="020B0004020202020204" pitchFamily="34" charset="0"/>
              <a:cs typeface="Arial" panose="020B0604020202020204" pitchFamily="34" charset="0"/>
            </a:endParaRPr>
          </a:p>
        </p:txBody>
      </p:sp>
      <p:cxnSp>
        <p:nvCxnSpPr>
          <p:cNvPr id="8" name="Connector: Elbow 7">
            <a:extLst>
              <a:ext uri="{FF2B5EF4-FFF2-40B4-BE49-F238E27FC236}">
                <a16:creationId xmlns:a16="http://schemas.microsoft.com/office/drawing/2014/main" id="{1AAB89EC-19FC-F659-9D90-27475E018ED3}"/>
              </a:ext>
            </a:extLst>
          </p:cNvPr>
          <p:cNvCxnSpPr>
            <a:cxnSpLocks/>
          </p:cNvCxnSpPr>
          <p:nvPr/>
        </p:nvCxnSpPr>
        <p:spPr>
          <a:xfrm flipV="1">
            <a:off x="3344861" y="4864076"/>
            <a:ext cx="960438" cy="1319"/>
          </a:xfrm>
          <a:prstGeom prst="bent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C64473-96A7-16E2-859A-485BD8AB432A}"/>
              </a:ext>
            </a:extLst>
          </p:cNvPr>
          <p:cNvSpPr txBox="1"/>
          <p:nvPr/>
        </p:nvSpPr>
        <p:spPr>
          <a:xfrm>
            <a:off x="360636" y="5331236"/>
            <a:ext cx="3119162" cy="923330"/>
          </a:xfrm>
          <a:prstGeom prst="rect">
            <a:avLst/>
          </a:prstGeom>
          <a:noFill/>
          <a:ln>
            <a:noFill/>
          </a:ln>
        </p:spPr>
        <p:txBody>
          <a:bodyPr wrap="square" rtlCol="0">
            <a:spAutoFit/>
          </a:bodyPr>
          <a:lstStyle/>
          <a:p>
            <a:pPr algn="ctr">
              <a:spcAft>
                <a:spcPts val="1800"/>
              </a:spcAft>
            </a:pPr>
            <a:r>
              <a:rPr lang="en-US" dirty="0">
                <a:solidFill>
                  <a:schemeClr val="tx2">
                    <a:lumMod val="75000"/>
                    <a:lumOff val="25000"/>
                  </a:schemeClr>
                </a:solidFill>
                <a:latin typeface="Aptos" panose="020B0004020202020204" pitchFamily="34" charset="0"/>
                <a:cs typeface="Arial" panose="020B0604020202020204" pitchFamily="34" charset="0"/>
              </a:rPr>
              <a:t>Further corroborating evidence. Resolution of AE following a de-challenge</a:t>
            </a:r>
            <a:endParaRPr lang="en-SG" b="0" i="0" u="none" strike="noStrike" dirty="0">
              <a:solidFill>
                <a:schemeClr val="tx2">
                  <a:lumMod val="75000"/>
                  <a:lumOff val="25000"/>
                </a:schemeClr>
              </a:solidFill>
              <a:effectLst/>
              <a:latin typeface="Aptos" panose="020B0004020202020204" pitchFamily="34" charset="0"/>
              <a:cs typeface="Arial" panose="020B0604020202020204" pitchFamily="34" charset="0"/>
            </a:endParaRPr>
          </a:p>
        </p:txBody>
      </p:sp>
      <p:cxnSp>
        <p:nvCxnSpPr>
          <p:cNvPr id="5" name="Connector: Elbow 4">
            <a:extLst>
              <a:ext uri="{FF2B5EF4-FFF2-40B4-BE49-F238E27FC236}">
                <a16:creationId xmlns:a16="http://schemas.microsoft.com/office/drawing/2014/main" id="{402BB342-60F6-C093-DE33-7A184BD821F4}"/>
              </a:ext>
            </a:extLst>
          </p:cNvPr>
          <p:cNvCxnSpPr>
            <a:cxnSpLocks/>
          </p:cNvCxnSpPr>
          <p:nvPr/>
        </p:nvCxnSpPr>
        <p:spPr>
          <a:xfrm flipV="1">
            <a:off x="3336922" y="5502110"/>
            <a:ext cx="960438" cy="1319"/>
          </a:xfrm>
          <a:prstGeom prst="bentConnector3">
            <a:avLst>
              <a:gd name="adj1" fmla="val 50000"/>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93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a:extLst>
              <a:ext uri="{FF2B5EF4-FFF2-40B4-BE49-F238E27FC236}">
                <a16:creationId xmlns:a16="http://schemas.microsoft.com/office/drawing/2014/main" id="{5AD86B69-C834-96D8-D6EB-8C391CC83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575" y="927100"/>
            <a:ext cx="33782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a:extLst>
              <a:ext uri="{FF2B5EF4-FFF2-40B4-BE49-F238E27FC236}">
                <a16:creationId xmlns:a16="http://schemas.microsoft.com/office/drawing/2014/main" id="{471E4B8A-0122-E1EA-A524-9C2B0EE99AB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SG" altLang="en-US" b="1" dirty="0"/>
              <a:t>Objective </a:t>
            </a:r>
          </a:p>
        </p:txBody>
      </p:sp>
      <p:sp>
        <p:nvSpPr>
          <p:cNvPr id="10244" name="Content Placeholder 2">
            <a:extLst>
              <a:ext uri="{FF2B5EF4-FFF2-40B4-BE49-F238E27FC236}">
                <a16:creationId xmlns:a16="http://schemas.microsoft.com/office/drawing/2014/main" id="{45933700-6270-EF6E-DE40-E6143650315F}"/>
              </a:ext>
            </a:extLst>
          </p:cNvPr>
          <p:cNvSpPr>
            <a:spLocks noGrp="1" noChangeArrowheads="1"/>
          </p:cNvSpPr>
          <p:nvPr>
            <p:ph idx="1"/>
          </p:nvPr>
        </p:nvSpPr>
        <p:spPr>
          <a:xfrm>
            <a:off x="530225" y="1304925"/>
            <a:ext cx="7535863" cy="4351338"/>
          </a:xfrm>
        </p:spPr>
        <p:txBody>
          <a:bodyPr/>
          <a:lstStyle/>
          <a:p>
            <a:r>
              <a:rPr lang="en-SG" altLang="en-US" sz="3600" dirty="0"/>
              <a:t>To develop an automated tool capable of detecting causally related </a:t>
            </a:r>
            <a:r>
              <a:rPr lang="en-SG" altLang="en-US" sz="3600" u="sng" dirty="0"/>
              <a:t>drug-adverse event pairs</a:t>
            </a:r>
            <a:r>
              <a:rPr lang="en-SG" altLang="en-US" sz="3600" dirty="0"/>
              <a:t> in discharge summaries</a:t>
            </a:r>
          </a:p>
          <a:p>
            <a:endParaRPr lang="en-SG" altLang="en-US" sz="2000" dirty="0"/>
          </a:p>
          <a:p>
            <a:endParaRPr lang="en-SG" altLang="en-US" sz="2000" dirty="0"/>
          </a:p>
          <a:p>
            <a:endParaRPr lang="en-SG" altLang="en-US" sz="2000" dirty="0"/>
          </a:p>
        </p:txBody>
      </p:sp>
      <p:sp>
        <p:nvSpPr>
          <p:cNvPr id="4" name="Date Placeholder 3">
            <a:extLst>
              <a:ext uri="{FF2B5EF4-FFF2-40B4-BE49-F238E27FC236}">
                <a16:creationId xmlns:a16="http://schemas.microsoft.com/office/drawing/2014/main" id="{67302148-42AD-ECB3-20E5-68AE68EFE5CC}"/>
              </a:ext>
            </a:extLst>
          </p:cNvPr>
          <p:cNvSpPr>
            <a:spLocks noGrp="1"/>
          </p:cNvSpPr>
          <p:nvPr>
            <p:ph type="dt" sz="quarter" idx="10"/>
          </p:nvPr>
        </p:nvSpPr>
        <p:spPr/>
        <p:txBody>
          <a:bodyPr/>
          <a:lstStyle/>
          <a:p>
            <a:pPr>
              <a:defRPr/>
            </a:pPr>
            <a:fld id="{7A6E6EEA-EE7E-A546-ADEB-09F5D4968238}" type="datetime1">
              <a:rPr lang="en-SG"/>
              <a:pPr>
                <a:defRPr/>
              </a:pPr>
              <a:t>8/6/2026</a:t>
            </a:fld>
            <a:endParaRPr lang="en-SG"/>
          </a:p>
        </p:txBody>
      </p:sp>
      <p:sp>
        <p:nvSpPr>
          <p:cNvPr id="6" name="Curved Down Arrow 5">
            <a:extLst>
              <a:ext uri="{FF2B5EF4-FFF2-40B4-BE49-F238E27FC236}">
                <a16:creationId xmlns:a16="http://schemas.microsoft.com/office/drawing/2014/main" id="{D6973864-B34A-CEAC-8791-2C49741085BA}"/>
              </a:ext>
            </a:extLst>
          </p:cNvPr>
          <p:cNvSpPr/>
          <p:nvPr/>
        </p:nvSpPr>
        <p:spPr>
          <a:xfrm>
            <a:off x="3300629" y="4038262"/>
            <a:ext cx="6397848" cy="1517749"/>
          </a:xfrm>
          <a:prstGeom prst="curvedDownArrow">
            <a:avLst/>
          </a:prstGeom>
          <a:gradFill>
            <a:gsLst>
              <a:gs pos="58000">
                <a:srgbClr val="FF0000"/>
              </a:gs>
              <a:gs pos="18000">
                <a:schemeClr val="tx1"/>
              </a:gs>
            </a:gsLst>
            <a:path path="circle">
              <a:fillToRect l="100000" t="100000"/>
            </a:path>
          </a:gradFill>
          <a:ln>
            <a:noFill/>
          </a:ln>
        </p:spPr>
        <p:style>
          <a:lnRef idx="0">
            <a:scrgbClr r="0" g="0" b="0"/>
          </a:lnRef>
          <a:fillRef idx="0">
            <a:scrgbClr r="0" g="0" b="0"/>
          </a:fillRef>
          <a:effectRef idx="0">
            <a:scrgbClr r="0" g="0" b="0"/>
          </a:effectRef>
          <a:fontRef idx="minor">
            <a:schemeClr val="accent2"/>
          </a:fontRef>
        </p:style>
        <p:txBody>
          <a:bodyPr anchor="ctr"/>
          <a:lstStyle/>
          <a:p>
            <a:pPr algn="ctr" eaLnBrk="1" fontAlgn="auto" hangingPunct="1">
              <a:spcBef>
                <a:spcPts val="0"/>
              </a:spcBef>
              <a:spcAft>
                <a:spcPts val="0"/>
              </a:spcAft>
              <a:defRPr/>
            </a:pPr>
            <a:endParaRPr lang="en-SG">
              <a:solidFill>
                <a:schemeClr val="tx1"/>
              </a:solidFill>
            </a:endParaRPr>
          </a:p>
        </p:txBody>
      </p:sp>
      <p:sp>
        <p:nvSpPr>
          <p:cNvPr id="7" name="Rectangle 6">
            <a:extLst>
              <a:ext uri="{FF2B5EF4-FFF2-40B4-BE49-F238E27FC236}">
                <a16:creationId xmlns:a16="http://schemas.microsoft.com/office/drawing/2014/main" id="{EE49D18C-6378-631A-AE67-D52F34BACEE2}"/>
              </a:ext>
            </a:extLst>
          </p:cNvPr>
          <p:cNvSpPr/>
          <p:nvPr/>
        </p:nvSpPr>
        <p:spPr>
          <a:xfrm>
            <a:off x="995363" y="5576888"/>
            <a:ext cx="10666412" cy="461962"/>
          </a:xfrm>
          <a:prstGeom prst="rect">
            <a:avLst/>
          </a:prstGeom>
        </p:spPr>
        <p:txBody>
          <a:bodyPr>
            <a:spAutoFit/>
          </a:bodyPr>
          <a:lstStyle/>
          <a:p>
            <a:pPr eaLnBrk="1" fontAlgn="auto" hangingPunct="1">
              <a:spcBef>
                <a:spcPts val="0"/>
              </a:spcBef>
              <a:spcAft>
                <a:spcPts val="0"/>
              </a:spcAft>
              <a:defRPr/>
            </a:pPr>
            <a:r>
              <a:rPr lang="en-SG" sz="2400" b="1" i="1" dirty="0">
                <a:latin typeface="+mn-lt"/>
              </a:rPr>
              <a:t>“…started</a:t>
            </a:r>
            <a:r>
              <a:rPr lang="en-US" sz="2400" b="1" i="1" dirty="0">
                <a:latin typeface="+mn-lt"/>
              </a:rPr>
              <a:t> on </a:t>
            </a:r>
            <a:r>
              <a:rPr lang="en-US" sz="2400" b="1" i="1" dirty="0">
                <a:solidFill>
                  <a:srgbClr val="FF0000"/>
                </a:solidFill>
                <a:latin typeface="+mn-lt"/>
              </a:rPr>
              <a:t>rivaroxaban</a:t>
            </a:r>
            <a:r>
              <a:rPr lang="en-US" sz="2400" b="1" i="1" dirty="0">
                <a:latin typeface="+mn-lt"/>
              </a:rPr>
              <a:t> at 20mg ON but developed </a:t>
            </a:r>
            <a:r>
              <a:rPr lang="en-US" sz="2400" b="1" i="1" dirty="0">
                <a:solidFill>
                  <a:srgbClr val="0070C0"/>
                </a:solidFill>
                <a:latin typeface="+mn-lt"/>
              </a:rPr>
              <a:t>anxiety and insomnia</a:t>
            </a:r>
            <a:r>
              <a:rPr lang="en-US" sz="2400" b="1" i="1" dirty="0">
                <a:latin typeface="+mn-lt"/>
              </a:rPr>
              <a:t>.” </a:t>
            </a:r>
            <a:endParaRPr lang="en-SG" sz="2400" b="1" i="1" dirty="0">
              <a:latin typeface="+mn-lt"/>
            </a:endParaRPr>
          </a:p>
        </p:txBody>
      </p:sp>
      <p:pic>
        <p:nvPicPr>
          <p:cNvPr id="9" name="Picture 8">
            <a:extLst>
              <a:ext uri="{FF2B5EF4-FFF2-40B4-BE49-F238E27FC236}">
                <a16:creationId xmlns:a16="http://schemas.microsoft.com/office/drawing/2014/main" id="{0E9B5FDC-8F07-AB77-4D59-7921F45F9C7D}"/>
              </a:ext>
            </a:extLst>
          </p:cNvPr>
          <p:cNvPicPr>
            <a:picLocks noChangeAspect="1"/>
          </p:cNvPicPr>
          <p:nvPr/>
        </p:nvPicPr>
        <p:blipFill rotWithShape="1">
          <a:blip r:embed="rId4"/>
          <a:srcRect r="8975"/>
          <a:stretch/>
        </p:blipFill>
        <p:spPr>
          <a:xfrm rot="5400000">
            <a:off x="7657650" y="1568124"/>
            <a:ext cx="2780174" cy="2181656"/>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3CDF0E8-88D1-E327-849D-97296C7D60B6}"/>
              </a:ext>
            </a:extLst>
          </p:cNvPr>
          <p:cNvGrpSpPr/>
          <p:nvPr/>
        </p:nvGrpSpPr>
        <p:grpSpPr>
          <a:xfrm>
            <a:off x="16956" y="0"/>
            <a:ext cx="3755349" cy="6769874"/>
            <a:chOff x="16956" y="0"/>
            <a:chExt cx="3755349" cy="6769874"/>
          </a:xfrm>
        </p:grpSpPr>
        <p:pic>
          <p:nvPicPr>
            <p:cNvPr id="11" name="Picture 10">
              <a:extLst>
                <a:ext uri="{FF2B5EF4-FFF2-40B4-BE49-F238E27FC236}">
                  <a16:creationId xmlns:a16="http://schemas.microsoft.com/office/drawing/2014/main" id="{B0891F0B-73ED-C6E6-10A4-53E4FB88F605}"/>
                </a:ext>
              </a:extLst>
            </p:cNvPr>
            <p:cNvPicPr>
              <a:picLocks noChangeAspect="1"/>
            </p:cNvPicPr>
            <p:nvPr/>
          </p:nvPicPr>
          <p:blipFill>
            <a:blip r:embed="rId3"/>
            <a:stretch>
              <a:fillRect/>
            </a:stretch>
          </p:blipFill>
          <p:spPr>
            <a:xfrm>
              <a:off x="16956" y="0"/>
              <a:ext cx="3586158" cy="3498798"/>
            </a:xfrm>
            <a:prstGeom prst="rect">
              <a:avLst/>
            </a:prstGeom>
          </p:spPr>
        </p:pic>
        <p:sp>
          <p:nvSpPr>
            <p:cNvPr id="12" name="TextBox 11">
              <a:extLst>
                <a:ext uri="{FF2B5EF4-FFF2-40B4-BE49-F238E27FC236}">
                  <a16:creationId xmlns:a16="http://schemas.microsoft.com/office/drawing/2014/main" id="{BEDCDA71-15F7-0044-07DB-A91B9E0027CA}"/>
                </a:ext>
              </a:extLst>
            </p:cNvPr>
            <p:cNvSpPr txBox="1"/>
            <p:nvPr/>
          </p:nvSpPr>
          <p:spPr>
            <a:xfrm>
              <a:off x="81254" y="3630553"/>
              <a:ext cx="3691051" cy="3139321"/>
            </a:xfrm>
            <a:prstGeom prst="rect">
              <a:avLst/>
            </a:prstGeom>
            <a:noFill/>
          </p:spPr>
          <p:txBody>
            <a:bodyPr wrap="square" rtlCol="0">
              <a:spAutoFit/>
            </a:bodyPr>
            <a:lstStyle/>
            <a:p>
              <a:r>
                <a:rPr lang="en-SG" b="1" dirty="0"/>
                <a:t>Machine learning algorithms (e.g. Naïve Bayes, Support Vector Machine, Random Forest):</a:t>
              </a:r>
            </a:p>
            <a:p>
              <a:pPr marL="342900" indent="-342900">
                <a:buAutoNum type="alphaLcParenR"/>
              </a:pPr>
              <a:r>
                <a:rPr lang="en-SG" dirty="0"/>
                <a:t>Identify text segments containing drug and AE terms within close proximity</a:t>
              </a:r>
            </a:p>
            <a:p>
              <a:pPr marL="342900" indent="-342900">
                <a:buAutoNum type="alphaLcParenR"/>
              </a:pPr>
              <a:r>
                <a:rPr lang="en-SG" dirty="0">
                  <a:solidFill>
                    <a:srgbClr val="00B0F0"/>
                  </a:solidFill>
                </a:rPr>
                <a:t>Machine learning </a:t>
              </a:r>
              <a:r>
                <a:rPr lang="en-SG" dirty="0"/>
                <a:t>to predict probability of causal </a:t>
              </a:r>
              <a:r>
                <a:rPr lang="en-SG" dirty="0" err="1"/>
                <a:t>r’ship</a:t>
              </a:r>
              <a:r>
                <a:rPr lang="en-SG" dirty="0"/>
                <a:t> between drug and AE within text segment</a:t>
              </a:r>
            </a:p>
            <a:p>
              <a:r>
                <a:rPr lang="en-SG" b="1" dirty="0"/>
                <a:t>~65% accuracy </a:t>
              </a:r>
            </a:p>
          </p:txBody>
        </p:sp>
      </p:grpSp>
      <p:grpSp>
        <p:nvGrpSpPr>
          <p:cNvPr id="16" name="Group 15">
            <a:extLst>
              <a:ext uri="{FF2B5EF4-FFF2-40B4-BE49-F238E27FC236}">
                <a16:creationId xmlns:a16="http://schemas.microsoft.com/office/drawing/2014/main" id="{EC2CC87A-1520-F0A1-6B28-611389480748}"/>
              </a:ext>
            </a:extLst>
          </p:cNvPr>
          <p:cNvGrpSpPr/>
          <p:nvPr/>
        </p:nvGrpSpPr>
        <p:grpSpPr>
          <a:xfrm>
            <a:off x="3769528" y="5563"/>
            <a:ext cx="3889652" cy="6769874"/>
            <a:chOff x="3750232" y="0"/>
            <a:chExt cx="3889652" cy="6769874"/>
          </a:xfrm>
        </p:grpSpPr>
        <p:pic>
          <p:nvPicPr>
            <p:cNvPr id="9" name="Picture 8">
              <a:extLst>
                <a:ext uri="{FF2B5EF4-FFF2-40B4-BE49-F238E27FC236}">
                  <a16:creationId xmlns:a16="http://schemas.microsoft.com/office/drawing/2014/main" id="{DDF0E152-344B-FEEC-B841-0F17A5A3DD1A}"/>
                </a:ext>
              </a:extLst>
            </p:cNvPr>
            <p:cNvPicPr>
              <a:picLocks noChangeAspect="1"/>
            </p:cNvPicPr>
            <p:nvPr/>
          </p:nvPicPr>
          <p:blipFill>
            <a:blip r:embed="rId4"/>
            <a:srcRect r="23006" b="8175"/>
            <a:stretch>
              <a:fillRect/>
            </a:stretch>
          </p:blipFill>
          <p:spPr>
            <a:xfrm>
              <a:off x="3750232" y="0"/>
              <a:ext cx="3691051" cy="3429000"/>
            </a:xfrm>
            <a:prstGeom prst="rect">
              <a:avLst/>
            </a:prstGeom>
          </p:spPr>
        </p:pic>
        <p:sp>
          <p:nvSpPr>
            <p:cNvPr id="13" name="TextBox 12">
              <a:extLst>
                <a:ext uri="{FF2B5EF4-FFF2-40B4-BE49-F238E27FC236}">
                  <a16:creationId xmlns:a16="http://schemas.microsoft.com/office/drawing/2014/main" id="{67B75517-A0EF-A6B2-19E5-0D4208BBF2F5}"/>
                </a:ext>
              </a:extLst>
            </p:cNvPr>
            <p:cNvSpPr txBox="1"/>
            <p:nvPr/>
          </p:nvSpPr>
          <p:spPr>
            <a:xfrm>
              <a:off x="3866010" y="3630553"/>
              <a:ext cx="3773874" cy="3139321"/>
            </a:xfrm>
            <a:prstGeom prst="rect">
              <a:avLst/>
            </a:prstGeom>
            <a:noFill/>
          </p:spPr>
          <p:txBody>
            <a:bodyPr wrap="square" rtlCol="0">
              <a:spAutoFit/>
            </a:bodyPr>
            <a:lstStyle/>
            <a:p>
              <a:r>
                <a:rPr lang="en-SG" b="1" dirty="0"/>
                <a:t>Encoder  (i.e. task-specific)</a:t>
              </a:r>
            </a:p>
            <a:p>
              <a:r>
                <a:rPr lang="en-SG" b="1" dirty="0"/>
                <a:t>language models (e.g. </a:t>
              </a:r>
              <a:r>
                <a:rPr lang="en-SG" b="1" dirty="0" err="1"/>
                <a:t>SciBERT</a:t>
              </a:r>
              <a:r>
                <a:rPr lang="en-SG" b="1" dirty="0"/>
                <a:t>, </a:t>
              </a:r>
              <a:r>
                <a:rPr lang="en-SG" b="1" dirty="0" err="1"/>
                <a:t>BioBERT</a:t>
              </a:r>
              <a:r>
                <a:rPr lang="en-SG" b="1" dirty="0"/>
                <a:t>): </a:t>
              </a:r>
            </a:p>
            <a:p>
              <a:pPr marL="342900" indent="-342900">
                <a:buAutoNum type="alphaLcParenR"/>
              </a:pPr>
              <a:r>
                <a:rPr lang="en-SG" dirty="0"/>
                <a:t>Identify text segments containing drug and AE terms within close proximity</a:t>
              </a:r>
            </a:p>
            <a:p>
              <a:pPr marL="342900" indent="-342900">
                <a:buAutoNum type="alphaLcParenR"/>
              </a:pPr>
              <a:r>
                <a:rPr lang="en-SG" dirty="0">
                  <a:solidFill>
                    <a:srgbClr val="0070C0"/>
                  </a:solidFill>
                </a:rPr>
                <a:t>Encoder language models (BERT) </a:t>
              </a:r>
              <a:r>
                <a:rPr lang="en-SG" dirty="0"/>
                <a:t>to predict probability of causal </a:t>
              </a:r>
              <a:r>
                <a:rPr lang="en-SG" dirty="0" err="1"/>
                <a:t>r’ship</a:t>
              </a:r>
              <a:r>
                <a:rPr lang="en-SG" dirty="0"/>
                <a:t> between drug and AE within text segment</a:t>
              </a:r>
            </a:p>
            <a:p>
              <a:r>
                <a:rPr lang="en-SG" b="1" dirty="0"/>
                <a:t>~75% accuracy </a:t>
              </a:r>
            </a:p>
          </p:txBody>
        </p:sp>
      </p:grpSp>
      <p:grpSp>
        <p:nvGrpSpPr>
          <p:cNvPr id="17" name="Group 16">
            <a:extLst>
              <a:ext uri="{FF2B5EF4-FFF2-40B4-BE49-F238E27FC236}">
                <a16:creationId xmlns:a16="http://schemas.microsoft.com/office/drawing/2014/main" id="{62703661-C42B-7D0E-DD01-29B2877CCEDC}"/>
              </a:ext>
            </a:extLst>
          </p:cNvPr>
          <p:cNvGrpSpPr/>
          <p:nvPr/>
        </p:nvGrpSpPr>
        <p:grpSpPr>
          <a:xfrm>
            <a:off x="7588402" y="0"/>
            <a:ext cx="4586642" cy="6769873"/>
            <a:chOff x="7588402" y="108299"/>
            <a:chExt cx="4586642" cy="6769873"/>
          </a:xfrm>
        </p:grpSpPr>
        <p:pic>
          <p:nvPicPr>
            <p:cNvPr id="7" name="Picture 6">
              <a:extLst>
                <a:ext uri="{FF2B5EF4-FFF2-40B4-BE49-F238E27FC236}">
                  <a16:creationId xmlns:a16="http://schemas.microsoft.com/office/drawing/2014/main" id="{A2205D41-1D66-A3EC-E929-94411579E01F}"/>
                </a:ext>
              </a:extLst>
            </p:cNvPr>
            <p:cNvPicPr>
              <a:picLocks noChangeAspect="1"/>
            </p:cNvPicPr>
            <p:nvPr/>
          </p:nvPicPr>
          <p:blipFill>
            <a:blip r:embed="rId5"/>
            <a:srcRect r="30781" b="4622"/>
            <a:stretch>
              <a:fillRect/>
            </a:stretch>
          </p:blipFill>
          <p:spPr>
            <a:xfrm>
              <a:off x="7588402" y="108299"/>
              <a:ext cx="4586642" cy="3390500"/>
            </a:xfrm>
            <a:prstGeom prst="rect">
              <a:avLst/>
            </a:prstGeom>
          </p:spPr>
        </p:pic>
        <p:sp>
          <p:nvSpPr>
            <p:cNvPr id="14" name="TextBox 13">
              <a:extLst>
                <a:ext uri="{FF2B5EF4-FFF2-40B4-BE49-F238E27FC236}">
                  <a16:creationId xmlns:a16="http://schemas.microsoft.com/office/drawing/2014/main" id="{66E4ED88-5933-8F8E-D26F-2FB974BB8307}"/>
                </a:ext>
              </a:extLst>
            </p:cNvPr>
            <p:cNvSpPr txBox="1"/>
            <p:nvPr/>
          </p:nvSpPr>
          <p:spPr>
            <a:xfrm>
              <a:off x="7994786" y="3738851"/>
              <a:ext cx="3773874" cy="3139321"/>
            </a:xfrm>
            <a:prstGeom prst="rect">
              <a:avLst/>
            </a:prstGeom>
            <a:noFill/>
          </p:spPr>
          <p:txBody>
            <a:bodyPr wrap="square" rtlCol="0">
              <a:spAutoFit/>
            </a:bodyPr>
            <a:lstStyle/>
            <a:p>
              <a:r>
                <a:rPr lang="en-SG" b="1" dirty="0"/>
                <a:t>Decoder (i.e. generative) language models (e.g. GPT, Gemini, llama, Claude): </a:t>
              </a:r>
            </a:p>
            <a:p>
              <a:pPr marL="342900" indent="-342900">
                <a:buAutoNum type="alphaLcParenR"/>
              </a:pPr>
              <a:r>
                <a:rPr lang="en-SG" dirty="0"/>
                <a:t>Identify text segments containing drug and AE terms within close proximity</a:t>
              </a:r>
            </a:p>
            <a:p>
              <a:pPr marL="342900" indent="-342900">
                <a:buAutoNum type="alphaLcParenR"/>
              </a:pPr>
              <a:r>
                <a:rPr lang="en-SG" dirty="0">
                  <a:solidFill>
                    <a:srgbClr val="002060"/>
                  </a:solidFill>
                </a:rPr>
                <a:t>Large language models </a:t>
              </a:r>
              <a:r>
                <a:rPr lang="en-SG" dirty="0"/>
                <a:t>to predict probability of causal </a:t>
              </a:r>
              <a:r>
                <a:rPr lang="en-SG" dirty="0" err="1"/>
                <a:t>r’ship</a:t>
              </a:r>
              <a:r>
                <a:rPr lang="en-SG" dirty="0"/>
                <a:t> between drug and AE within text segment </a:t>
              </a:r>
            </a:p>
            <a:p>
              <a:r>
                <a:rPr lang="en-SG" b="1" dirty="0"/>
                <a:t>~85% accuracy </a:t>
              </a:r>
            </a:p>
          </p:txBody>
        </p:sp>
      </p:grpSp>
    </p:spTree>
    <p:extLst>
      <p:ext uri="{BB962C8B-B14F-4D97-AF65-F5344CB8AC3E}">
        <p14:creationId xmlns:p14="http://schemas.microsoft.com/office/powerpoint/2010/main" val="6605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B797-17AD-57BB-769C-30E4FE669929}"/>
              </a:ext>
            </a:extLst>
          </p:cNvPr>
          <p:cNvSpPr>
            <a:spLocks noGrp="1"/>
          </p:cNvSpPr>
          <p:nvPr>
            <p:ph type="title"/>
          </p:nvPr>
        </p:nvSpPr>
        <p:spPr>
          <a:xfrm>
            <a:off x="511277" y="99654"/>
            <a:ext cx="10842523" cy="1325563"/>
          </a:xfrm>
        </p:spPr>
        <p:txBody>
          <a:bodyPr>
            <a:normAutofit/>
          </a:bodyPr>
          <a:lstStyle/>
          <a:p>
            <a:r>
              <a:rPr lang="en-SG" sz="4000" b="1" dirty="0"/>
              <a:t>Leveraging large language models (LLMs) to parse unstructured clinical text</a:t>
            </a:r>
          </a:p>
        </p:txBody>
      </p:sp>
      <p:sp>
        <p:nvSpPr>
          <p:cNvPr id="3" name="Content Placeholder 2">
            <a:extLst>
              <a:ext uri="{FF2B5EF4-FFF2-40B4-BE49-F238E27FC236}">
                <a16:creationId xmlns:a16="http://schemas.microsoft.com/office/drawing/2014/main" id="{13FEC9B0-3F97-0125-10B9-AF73CBE1175E}"/>
              </a:ext>
            </a:extLst>
          </p:cNvPr>
          <p:cNvSpPr>
            <a:spLocks noGrp="1"/>
          </p:cNvSpPr>
          <p:nvPr>
            <p:ph idx="1"/>
          </p:nvPr>
        </p:nvSpPr>
        <p:spPr>
          <a:xfrm>
            <a:off x="511277" y="1656941"/>
            <a:ext cx="11385448" cy="4351338"/>
          </a:xfrm>
        </p:spPr>
        <p:txBody>
          <a:bodyPr>
            <a:normAutofit fontScale="92500" lnSpcReduction="20000"/>
          </a:bodyPr>
          <a:lstStyle/>
          <a:p>
            <a:r>
              <a:rPr lang="en-US" dirty="0"/>
              <a:t>LLMs can connect scattered clues across a given document</a:t>
            </a:r>
          </a:p>
          <a:p>
            <a:pPr lvl="1"/>
            <a:r>
              <a:rPr lang="en-US" dirty="0"/>
              <a:t>Drug exposure, event, temporality, </a:t>
            </a:r>
            <a:r>
              <a:rPr lang="en-US" dirty="0" err="1"/>
              <a:t>dechallenge</a:t>
            </a:r>
            <a:r>
              <a:rPr lang="en-US" dirty="0"/>
              <a:t>/rechallenge, contributing factors, and clinical uncertainty</a:t>
            </a:r>
          </a:p>
          <a:p>
            <a:r>
              <a:rPr lang="en-US" dirty="0"/>
              <a:t>LLMs can be tasked to estimate whether the narrative supports a drug–event relationship. </a:t>
            </a:r>
          </a:p>
          <a:p>
            <a:pPr lvl="1"/>
            <a:r>
              <a:rPr lang="en-US" dirty="0"/>
              <a:t>Model outputs a probability of causal relatedness between drug and event  </a:t>
            </a:r>
          </a:p>
          <a:p>
            <a:pPr lvl="1"/>
            <a:r>
              <a:rPr lang="en-US" dirty="0"/>
              <a:t>Drug X + Event Y + supportive clinical context → candidate ADR (Drug X possibly led to Event Y)</a:t>
            </a:r>
          </a:p>
          <a:p>
            <a:r>
              <a:rPr lang="en-US" dirty="0"/>
              <a:t>Ability to decode clinical shorthand that are indicative of incident ADRs </a:t>
            </a:r>
          </a:p>
          <a:p>
            <a:pPr marL="457200" lvl="1" indent="0">
              <a:spcBef>
                <a:spcPts val="1200"/>
              </a:spcBef>
              <a:buNone/>
            </a:pPr>
            <a:r>
              <a:rPr lang="en-SG" dirty="0"/>
              <a:t>“↑LFTs after </a:t>
            </a:r>
            <a:r>
              <a:rPr lang="en-SG" dirty="0" err="1"/>
              <a:t>augmentin</a:t>
            </a:r>
            <a:r>
              <a:rPr lang="en-SG" dirty="0"/>
              <a:t> Rx by GP for URTI 1/12 prior”</a:t>
            </a:r>
          </a:p>
          <a:p>
            <a:pPr marL="457200" lvl="1" indent="0">
              <a:spcBef>
                <a:spcPts val="1200"/>
              </a:spcBef>
              <a:buNone/>
            </a:pPr>
            <a:r>
              <a:rPr lang="en-SG" dirty="0"/>
              <a:t>“NSAID + ACEI + AMG → AKI , ± dehydration”</a:t>
            </a:r>
          </a:p>
          <a:p>
            <a:pPr marL="457200" lvl="1" indent="0">
              <a:spcBef>
                <a:spcPts val="1200"/>
              </a:spcBef>
              <a:buNone/>
            </a:pPr>
            <a:r>
              <a:rPr lang="en-SG" dirty="0"/>
              <a:t>“atypical femur # 2° bisphosphonate (long term)”</a:t>
            </a:r>
            <a:endParaRPr lang="en-US" dirty="0"/>
          </a:p>
        </p:txBody>
      </p:sp>
    </p:spTree>
    <p:extLst>
      <p:ext uri="{BB962C8B-B14F-4D97-AF65-F5344CB8AC3E}">
        <p14:creationId xmlns:p14="http://schemas.microsoft.com/office/powerpoint/2010/main" val="9753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7AC0B-0F37-2599-26BC-EA8B98BF4877}"/>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0E411B61-95FB-1761-ECE1-FF17E0ED1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0011" y="2254820"/>
            <a:ext cx="4327188" cy="3245391"/>
          </a:xfrm>
          <a:prstGeom prst="rect">
            <a:avLst/>
          </a:prstGeom>
        </p:spPr>
      </p:pic>
      <p:sp>
        <p:nvSpPr>
          <p:cNvPr id="2" name="Title 1">
            <a:extLst>
              <a:ext uri="{FF2B5EF4-FFF2-40B4-BE49-F238E27FC236}">
                <a16:creationId xmlns:a16="http://schemas.microsoft.com/office/drawing/2014/main" id="{84FD4AE1-DBCF-1B90-6120-93BF0AA316CD}"/>
              </a:ext>
            </a:extLst>
          </p:cNvPr>
          <p:cNvSpPr>
            <a:spLocks noGrp="1"/>
          </p:cNvSpPr>
          <p:nvPr>
            <p:ph type="title"/>
          </p:nvPr>
        </p:nvSpPr>
        <p:spPr>
          <a:xfrm>
            <a:off x="511277" y="99654"/>
            <a:ext cx="10842523" cy="1325563"/>
          </a:xfrm>
        </p:spPr>
        <p:txBody>
          <a:bodyPr>
            <a:normAutofit/>
          </a:bodyPr>
          <a:lstStyle/>
          <a:p>
            <a:r>
              <a:rPr lang="en-SG" sz="4000" b="1" dirty="0"/>
              <a:t>Moving from proof-of-concept to proof-of-value </a:t>
            </a:r>
          </a:p>
        </p:txBody>
      </p:sp>
      <p:sp>
        <p:nvSpPr>
          <p:cNvPr id="3" name="Content Placeholder 2">
            <a:extLst>
              <a:ext uri="{FF2B5EF4-FFF2-40B4-BE49-F238E27FC236}">
                <a16:creationId xmlns:a16="http://schemas.microsoft.com/office/drawing/2014/main" id="{F3039FD3-ECC4-3FD9-459A-52C2EB9D86AE}"/>
              </a:ext>
            </a:extLst>
          </p:cNvPr>
          <p:cNvSpPr>
            <a:spLocks noGrp="1"/>
          </p:cNvSpPr>
          <p:nvPr>
            <p:ph idx="1"/>
          </p:nvPr>
        </p:nvSpPr>
        <p:spPr>
          <a:xfrm>
            <a:off x="304801" y="1315827"/>
            <a:ext cx="8829674" cy="4942097"/>
          </a:xfrm>
        </p:spPr>
        <p:txBody>
          <a:bodyPr>
            <a:normAutofit/>
          </a:bodyPr>
          <a:lstStyle/>
          <a:p>
            <a:pPr marL="0" indent="0">
              <a:buNone/>
            </a:pPr>
            <a:r>
              <a:rPr lang="en-US" sz="2200" dirty="0"/>
              <a:t>Each day, ~1500 patients discharged from Singapore public hospitals </a:t>
            </a:r>
          </a:p>
          <a:p>
            <a:pPr marL="0" indent="0">
              <a:buNone/>
            </a:pPr>
            <a:r>
              <a:rPr lang="en-US" sz="2200" dirty="0"/>
              <a:t>1500 discharge summaries =&gt; many drug-event pairs with high probability of relatedness  </a:t>
            </a:r>
          </a:p>
          <a:p>
            <a:pPr lvl="1"/>
            <a:endParaRPr lang="en-US" dirty="0"/>
          </a:p>
          <a:p>
            <a:pPr lvl="1"/>
            <a:endParaRPr lang="en-US" dirty="0"/>
          </a:p>
        </p:txBody>
      </p:sp>
      <p:sp>
        <p:nvSpPr>
          <p:cNvPr id="30" name="TextBox 29">
            <a:extLst>
              <a:ext uri="{FF2B5EF4-FFF2-40B4-BE49-F238E27FC236}">
                <a16:creationId xmlns:a16="http://schemas.microsoft.com/office/drawing/2014/main" id="{926D3EC9-5FA8-CA79-3DD3-C25A126A8905}"/>
              </a:ext>
            </a:extLst>
          </p:cNvPr>
          <p:cNvSpPr txBox="1"/>
          <p:nvPr/>
        </p:nvSpPr>
        <p:spPr>
          <a:xfrm>
            <a:off x="304801" y="2741406"/>
            <a:ext cx="8162924" cy="3139321"/>
          </a:xfrm>
          <a:prstGeom prst="rect">
            <a:avLst/>
          </a:prstGeom>
          <a:noFill/>
        </p:spPr>
        <p:txBody>
          <a:bodyPr wrap="square">
            <a:spAutoFit/>
          </a:bodyPr>
          <a:lstStyle/>
          <a:p>
            <a:pPr marL="0" indent="0">
              <a:buNone/>
            </a:pPr>
            <a:r>
              <a:rPr lang="en-US" sz="2200" b="1" dirty="0"/>
              <a:t>However, most detected pairs are not of regulatory interest</a:t>
            </a:r>
          </a:p>
          <a:p>
            <a:pPr marL="0" indent="0">
              <a:buNone/>
            </a:pPr>
            <a:endParaRPr lang="en-US" sz="2200" b="1" dirty="0"/>
          </a:p>
          <a:p>
            <a:pPr marL="0" indent="0">
              <a:buNone/>
            </a:pPr>
            <a:r>
              <a:rPr lang="en-US" sz="2200" dirty="0"/>
              <a:t>Many will be known ADRs (e.g. opioid =&gt; constipation) </a:t>
            </a:r>
          </a:p>
          <a:p>
            <a:pPr marL="0" indent="0">
              <a:buNone/>
            </a:pPr>
            <a:r>
              <a:rPr lang="en-US" sz="2200" dirty="0"/>
              <a:t>Allergy documentation (e.g. penicillin allergy)</a:t>
            </a:r>
          </a:p>
          <a:p>
            <a:pPr marL="0" indent="0">
              <a:buNone/>
            </a:pPr>
            <a:r>
              <a:rPr lang="en-US" sz="2200" dirty="0"/>
              <a:t>Expected pharmacology (anticoagulant =&gt; bleeding)</a:t>
            </a:r>
          </a:p>
          <a:p>
            <a:pPr marL="0" indent="0">
              <a:buNone/>
            </a:pPr>
            <a:r>
              <a:rPr lang="en-US" sz="2200" dirty="0"/>
              <a:t>Treatment indications misread as adverse events (e.g. anti-microbials =&gt; pneumonia) </a:t>
            </a:r>
          </a:p>
          <a:p>
            <a:pPr marL="0" indent="0">
              <a:buNone/>
            </a:pPr>
            <a:r>
              <a:rPr lang="en-US" sz="2200" dirty="0"/>
              <a:t>Duplicate mentions across admissions (i.e. historical events)</a:t>
            </a:r>
          </a:p>
          <a:p>
            <a:pPr marL="0" indent="0">
              <a:buNone/>
            </a:pPr>
            <a:endParaRPr lang="en-US" sz="2200" dirty="0"/>
          </a:p>
        </p:txBody>
      </p:sp>
      <p:sp>
        <p:nvSpPr>
          <p:cNvPr id="33" name="TextBox 32">
            <a:extLst>
              <a:ext uri="{FF2B5EF4-FFF2-40B4-BE49-F238E27FC236}">
                <a16:creationId xmlns:a16="http://schemas.microsoft.com/office/drawing/2014/main" id="{BF05F88E-0797-65C0-8456-B41900EEFE23}"/>
              </a:ext>
            </a:extLst>
          </p:cNvPr>
          <p:cNvSpPr txBox="1"/>
          <p:nvPr/>
        </p:nvSpPr>
        <p:spPr>
          <a:xfrm>
            <a:off x="304800" y="5746160"/>
            <a:ext cx="9391649" cy="430887"/>
          </a:xfrm>
          <a:prstGeom prst="rect">
            <a:avLst/>
          </a:prstGeom>
          <a:noFill/>
        </p:spPr>
        <p:txBody>
          <a:bodyPr wrap="square">
            <a:spAutoFit/>
          </a:bodyPr>
          <a:lstStyle/>
          <a:p>
            <a:pPr marL="0" indent="0">
              <a:buNone/>
            </a:pPr>
            <a:r>
              <a:rPr lang="en-US" sz="2200" dirty="0"/>
              <a:t>Significant filtering needed to identify signals of regulatory relevance</a:t>
            </a:r>
          </a:p>
        </p:txBody>
      </p:sp>
    </p:spTree>
    <p:extLst>
      <p:ext uri="{BB962C8B-B14F-4D97-AF65-F5344CB8AC3E}">
        <p14:creationId xmlns:p14="http://schemas.microsoft.com/office/powerpoint/2010/main" val="160930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12930</TotalTime>
  <Words>2279</Words>
  <Application>Microsoft Office PowerPoint</Application>
  <PresentationFormat>Widescreen</PresentationFormat>
  <Paragraphs>396</Paragraphs>
  <Slides>26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CharisSIL</vt:lpstr>
      <vt:lpstr>Aptos</vt:lpstr>
      <vt:lpstr>Aptos Display</vt:lpstr>
      <vt:lpstr>Arial</vt:lpstr>
      <vt:lpstr>Calibri</vt:lpstr>
      <vt:lpstr>Wingdings</vt:lpstr>
      <vt:lpstr>Office Theme</vt:lpstr>
      <vt:lpstr>Beyond model accuracy: enabling AI-driven adverse drug reaction surveillance with electronic health records   40th EPSO, 2026</vt:lpstr>
      <vt:lpstr>Agenda</vt:lpstr>
      <vt:lpstr>Delayed safety signal detection</vt:lpstr>
      <vt:lpstr>Access to EHRs in Singapore</vt:lpstr>
      <vt:lpstr>Unstructured electronic health records (EHRs)</vt:lpstr>
      <vt:lpstr>Objective </vt:lpstr>
      <vt:lpstr>PowerPoint Presentation</vt:lpstr>
      <vt:lpstr>Leveraging large language models (LLMs) to parse unstructured clinical text</vt:lpstr>
      <vt:lpstr>Moving from proof-of-concept to proof-of-value </vt:lpstr>
      <vt:lpstr>PowerPoint Presentation</vt:lpstr>
      <vt:lpstr>Lessons learnt</vt:lpstr>
      <vt:lpstr>Key considerations </vt:lpstr>
      <vt:lpstr>PowerPoint Presentation</vt:lpstr>
      <vt:lpstr>Annex </vt:lpstr>
      <vt:lpstr>How we detect safety signals </vt:lpstr>
      <vt:lpstr>Hospital discharge summary excerpt</vt:lpstr>
      <vt:lpstr>Efforts to capture causally related drug-adverse event pairs</vt:lpstr>
      <vt:lpstr>Relation rules implemented in ReadPeer </vt:lpstr>
      <vt:lpstr>Efforts to capture causally related drug-adverse event pairs</vt:lpstr>
      <vt:lpstr>Efforts to capture causally related drug-adverse event pairs</vt:lpstr>
      <vt:lpstr>Summarized methods</vt:lpstr>
      <vt:lpstr>Efforts to capture causally related drug-adverse event pairs</vt:lpstr>
      <vt:lpstr>Efforts to capture causally related drug-adverse event pairs</vt:lpstr>
      <vt:lpstr>PowerPoint Presentation</vt:lpstr>
      <vt:lpstr>PowerPoint Presentation</vt:lpstr>
      <vt:lpstr>Cautious attribution of causality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Sreemanee DORAJOO (HSA)</dc:creator>
  <cp:lastModifiedBy>Sreemanee DORAJOO (HSA)</cp:lastModifiedBy>
  <cp:revision>5</cp:revision>
  <dcterms:created xsi:type="dcterms:W3CDTF">2026-05-23T08:20:22Z</dcterms:created>
  <dcterms:modified xsi:type="dcterms:W3CDTF">2026-06-09T06:12:14Z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3db910-0838-4c35-bb3a-1ee21aa199ac_Enabled">
    <vt:lpwstr>true</vt:lpwstr>
  </property>
  <property fmtid="{D5CDD505-2E9C-101B-9397-08002B2CF9AE}" pid="3" name="MSIP_Label_153db910-0838-4c35-bb3a-1ee21aa199ac_SetDate">
    <vt:lpwstr>2026-05-23T08:44:01Z</vt:lpwstr>
  </property>
  <property fmtid="{D5CDD505-2E9C-101B-9397-08002B2CF9AE}" pid="4" name="MSIP_Label_153db910-0838-4c35-bb3a-1ee21aa199ac_Method">
    <vt:lpwstr>Privileged</vt:lpwstr>
  </property>
  <property fmtid="{D5CDD505-2E9C-101B-9397-08002B2CF9AE}" pid="5" name="MSIP_Label_153db910-0838-4c35-bb3a-1ee21aa199ac_Name">
    <vt:lpwstr>Sensitive Normal</vt:lpwstr>
  </property>
  <property fmtid="{D5CDD505-2E9C-101B-9397-08002B2CF9AE}" pid="6" name="MSIP_Label_153db910-0838-4c35-bb3a-1ee21aa199ac_SiteId">
    <vt:lpwstr>0b11c524-9a1c-4e1b-84cb-6336aefc2243</vt:lpwstr>
  </property>
  <property fmtid="{D5CDD505-2E9C-101B-9397-08002B2CF9AE}" pid="7" name="MSIP_Label_153db910-0838-4c35-bb3a-1ee21aa199ac_ActionId">
    <vt:lpwstr>7e2bceed-40f6-4982-bcf9-13feecf7a175</vt:lpwstr>
  </property>
  <property fmtid="{D5CDD505-2E9C-101B-9397-08002B2CF9AE}" pid="8" name="MSIP_Label_153db910-0838-4c35-bb3a-1ee21aa199ac_ContentBits">
    <vt:lpwstr>0</vt:lpwstr>
  </property>
  <property fmtid="{D5CDD505-2E9C-101B-9397-08002B2CF9AE}" pid="9" name="MSIP_Label_153db910-0838-4c35-bb3a-1ee21aa199ac_Tag">
    <vt:lpwstr>10, 0, 1, 1</vt:lpwstr>
  </property>
</Properties>
</file>