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sldIdLst>
    <p:sldId id="256" r:id="rId2"/>
    <p:sldId id="257" r:id="rId3"/>
    <p:sldId id="265" r:id="rId4"/>
    <p:sldId id="262" r:id="rId5"/>
    <p:sldId id="259" r:id="rId6"/>
    <p:sldId id="260" r:id="rId7"/>
    <p:sldId id="258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BE883-EE69-D644-90F7-FC74D5AA26E5}" v="63" dt="2026-06-14T13:42:53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5"/>
    <p:restoredTop sz="94629"/>
  </p:normalViewPr>
  <p:slideViewPr>
    <p:cSldViewPr snapToGrid="0">
      <p:cViewPr varScale="1">
        <p:scale>
          <a:sx n="53" d="100"/>
          <a:sy n="53" d="100"/>
        </p:scale>
        <p:origin x="176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9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6/14/26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3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6/14/26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1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6/14/26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10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9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6/14/26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6/14/26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99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98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20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6/14/26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97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00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6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2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7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38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3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65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94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4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5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9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08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37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1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52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943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564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24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05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254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906165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836702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330243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0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6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6/14/26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91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6/14/26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6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6/14/26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3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06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6/14/26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4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6/14/26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05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6/14/26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2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6/14/26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82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6/14/26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9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6/14/26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46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98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6/14/26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2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3793" r:id="rId33"/>
    <p:sldLayoutId id="2147483794" r:id="rId34"/>
    <p:sldLayoutId id="2147483795" r:id="rId35"/>
    <p:sldLayoutId id="2147483796" r:id="rId36"/>
    <p:sldLayoutId id="2147483797" r:id="rId37"/>
    <p:sldLayoutId id="2147483798" r:id="rId38"/>
    <p:sldLayoutId id="2147483799" r:id="rId39"/>
    <p:sldLayoutId id="2147483800" r:id="rId40"/>
    <p:sldLayoutId id="2147483801" r:id="rId41"/>
    <p:sldLayoutId id="2147483802" r:id="rId42"/>
    <p:sldLayoutId id="2147483803" r:id="rId43"/>
    <p:sldLayoutId id="2147483804" r:id="rId44"/>
    <p:sldLayoutId id="2147483805" r:id="rId45"/>
    <p:sldLayoutId id="2147483806" r:id="rId46"/>
    <p:sldLayoutId id="2147483807" r:id="rId47"/>
    <p:sldLayoutId id="2147483808" r:id="rId48"/>
    <p:sldLayoutId id="2147483809" r:id="rId49"/>
    <p:sldLayoutId id="2147483810" r:id="rId50"/>
    <p:sldLayoutId id="2147483811" r:id="rId51"/>
    <p:sldLayoutId id="2147483812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ual.es/convocatoria-funcionario-a-psicopedagogo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CDF37-27B8-763D-8375-03A60EB0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/>
          <a:p>
            <a:r>
              <a:rPr lang="nl-NL" sz="2400"/>
              <a:t>Data </a:t>
            </a:r>
            <a:r>
              <a:rPr lang="nl-NL" sz="2400" err="1"/>
              <a:t>Infrastructure</a:t>
            </a:r>
            <a:r>
              <a:rPr lang="nl-NL" sz="2400"/>
              <a:t> </a:t>
            </a:r>
            <a:r>
              <a:rPr lang="nl-NL" sz="2400" err="1"/>
              <a:t>for</a:t>
            </a:r>
            <a:r>
              <a:rPr lang="nl-NL" sz="2400"/>
              <a:t> Health – </a:t>
            </a:r>
            <a:r>
              <a:rPr lang="nl-NL" sz="2400" err="1"/>
              <a:t>an</a:t>
            </a:r>
            <a:r>
              <a:rPr lang="nl-NL" sz="2400"/>
              <a:t> </a:t>
            </a:r>
            <a:r>
              <a:rPr lang="nl-NL" sz="2400" err="1"/>
              <a:t>ongoing</a:t>
            </a:r>
            <a:r>
              <a:rPr lang="nl-NL" sz="2400"/>
              <a:t> worldwide </a:t>
            </a:r>
            <a:r>
              <a:rPr lang="nl-NL" sz="2400" err="1"/>
              <a:t>challenge</a:t>
            </a:r>
            <a:r>
              <a:rPr lang="nl-NL" sz="2400"/>
              <a:t> </a:t>
            </a:r>
            <a:r>
              <a:rPr lang="nl-NL" sz="2400" err="1"/>
              <a:t>for</a:t>
            </a:r>
            <a:r>
              <a:rPr lang="nl-NL" sz="2400"/>
              <a:t> </a:t>
            </a:r>
            <a:r>
              <a:rPr lang="nl-NL" sz="2400" err="1"/>
              <a:t>many</a:t>
            </a:r>
            <a:r>
              <a:rPr lang="nl-NL" sz="2400"/>
              <a:t> </a:t>
            </a:r>
            <a:r>
              <a:rPr lang="nl-NL" sz="2400" err="1"/>
              <a:t>countries</a:t>
            </a:r>
            <a:r>
              <a:rPr lang="nl-NL" sz="2400"/>
              <a:t> </a:t>
            </a:r>
          </a:p>
        </p:txBody>
      </p:sp>
      <p:pic>
        <p:nvPicPr>
          <p:cNvPr id="5" name="Tijdelijke aanduiding voor afbeelding 4" descr="Afbeelding met kunst, Symmetrie&#10;&#10;Door AI gegenereerde inhoud is mogelijk onjuist.">
            <a:extLst>
              <a:ext uri="{FF2B5EF4-FFF2-40B4-BE49-F238E27FC236}">
                <a16:creationId xmlns:a16="http://schemas.microsoft.com/office/drawing/2014/main" id="{10A62BEA-BC0C-6EE5-57DF-F3C24E406CC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270" r="11101" b="1"/>
          <a:stretch>
            <a:fillRect/>
          </a:stretch>
        </p:blipFill>
        <p:spPr>
          <a:xfrm>
            <a:off x="20" y="10"/>
            <a:ext cx="7002444" cy="6399142"/>
          </a:xfrm>
          <a:noFill/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D89F9959-CE3D-A791-6994-FBC815E8C8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/>
          <a:p>
            <a:r>
              <a:rPr lang="nl-NL"/>
              <a:t>Niek Klazinga MD PhD</a:t>
            </a:r>
          </a:p>
          <a:p>
            <a:r>
              <a:rPr lang="nl-NL"/>
              <a:t>Professor Emeritus </a:t>
            </a:r>
            <a:r>
              <a:rPr lang="nl-NL" err="1"/>
              <a:t>Social</a:t>
            </a:r>
            <a:r>
              <a:rPr lang="nl-NL"/>
              <a:t> </a:t>
            </a:r>
            <a:r>
              <a:rPr lang="nl-NL" err="1"/>
              <a:t>Medicine</a:t>
            </a:r>
            <a:r>
              <a:rPr lang="nl-NL"/>
              <a:t> Amsterdam UMC/University of Amsterdam</a:t>
            </a:r>
          </a:p>
          <a:p>
            <a:r>
              <a:rPr lang="nl-NL"/>
              <a:t>Advisor Health Care </a:t>
            </a:r>
            <a:r>
              <a:rPr lang="nl-NL" err="1"/>
              <a:t>Quality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Outcomes</a:t>
            </a:r>
            <a:r>
              <a:rPr lang="nl-NL"/>
              <a:t> Program OECD, Paris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F9F8E3-E063-3D97-798F-BB9507AA0674}"/>
              </a:ext>
            </a:extLst>
          </p:cNvPr>
          <p:cNvSpPr txBox="1"/>
          <p:nvPr/>
        </p:nvSpPr>
        <p:spPr>
          <a:xfrm>
            <a:off x="4047809" y="6199097"/>
            <a:ext cx="29546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s://www.cde.ual.es/convocatoria-funcionario-a-psicopedagogo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7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C2CB6-D2DE-7709-5C7D-EB2F59DD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775315"/>
          </a:xfrm>
        </p:spPr>
        <p:txBody>
          <a:bodyPr>
            <a:normAutofit/>
          </a:bodyPr>
          <a:lstStyle/>
          <a:p>
            <a:r>
              <a:rPr lang="nl-NL" sz="2400" dirty="0"/>
              <a:t>Performance </a:t>
            </a:r>
            <a:r>
              <a:rPr lang="nl-NL" sz="2400" dirty="0" err="1"/>
              <a:t>measurement</a:t>
            </a:r>
            <a:r>
              <a:rPr lang="nl-NL" sz="2400" dirty="0"/>
              <a:t> Health Systems &amp; Health Data </a:t>
            </a:r>
            <a:r>
              <a:rPr lang="nl-NL" sz="2400" dirty="0" err="1"/>
              <a:t>Infrastructure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759CFD-645F-4F59-88A4-977DF312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191126"/>
            <a:ext cx="10652760" cy="50908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2200" dirty="0" err="1"/>
              <a:t>Measurement</a:t>
            </a:r>
            <a:endParaRPr lang="nl-NL" sz="2200" dirty="0"/>
          </a:p>
          <a:p>
            <a:pPr marL="0" indent="0">
              <a:buNone/>
            </a:pPr>
            <a:r>
              <a:rPr lang="nl-NL" dirty="0"/>
              <a:t>-   HSPA </a:t>
            </a:r>
            <a:r>
              <a:rPr lang="nl-NL" dirty="0" err="1"/>
              <a:t>frameworks</a:t>
            </a:r>
            <a:r>
              <a:rPr lang="nl-NL" dirty="0"/>
              <a:t> (OECD, EU </a:t>
            </a:r>
            <a:r>
              <a:rPr lang="nl-NL" dirty="0" err="1"/>
              <a:t>countries</a:t>
            </a:r>
            <a:r>
              <a:rPr lang="nl-NL" dirty="0"/>
              <a:t>, Canada/Australia et al)</a:t>
            </a:r>
          </a:p>
          <a:p>
            <a:pPr>
              <a:buFontTx/>
              <a:buChar char="-"/>
            </a:pPr>
            <a:r>
              <a:rPr lang="nl-NL" dirty="0" err="1"/>
              <a:t>resilience</a:t>
            </a:r>
            <a:r>
              <a:rPr lang="nl-NL" dirty="0"/>
              <a:t>/complex system approach</a:t>
            </a:r>
          </a:p>
          <a:p>
            <a:pPr>
              <a:buFontTx/>
              <a:buChar char="-"/>
            </a:pPr>
            <a:r>
              <a:rPr lang="nl-NL" dirty="0"/>
              <a:t>Focus on </a:t>
            </a:r>
            <a:r>
              <a:rPr lang="nl-NL" dirty="0" err="1"/>
              <a:t>outcomes</a:t>
            </a:r>
            <a:r>
              <a:rPr lang="nl-NL" dirty="0"/>
              <a:t> (EU </a:t>
            </a:r>
            <a:r>
              <a:rPr lang="nl-NL" dirty="0" err="1"/>
              <a:t>policies</a:t>
            </a:r>
            <a:r>
              <a:rPr lang="nl-NL" dirty="0"/>
              <a:t> </a:t>
            </a:r>
            <a:r>
              <a:rPr lang="nl-NL" dirty="0" err="1"/>
              <a:t>cancer</a:t>
            </a:r>
            <a:r>
              <a:rPr lang="nl-NL" dirty="0"/>
              <a:t>, </a:t>
            </a:r>
            <a:r>
              <a:rPr lang="nl-NL" dirty="0" err="1"/>
              <a:t>cardiovascular</a:t>
            </a:r>
            <a:r>
              <a:rPr lang="nl-NL" dirty="0"/>
              <a:t> care )</a:t>
            </a:r>
          </a:p>
          <a:p>
            <a:pPr>
              <a:buFontTx/>
              <a:buChar char="-"/>
            </a:pPr>
            <a:r>
              <a:rPr lang="nl-NL" dirty="0"/>
              <a:t>Focus on Value (PROMS, </a:t>
            </a:r>
            <a:r>
              <a:rPr lang="nl-NL" dirty="0" err="1"/>
              <a:t>safety</a:t>
            </a:r>
            <a:r>
              <a:rPr lang="nl-NL" dirty="0"/>
              <a:t>, </a:t>
            </a:r>
            <a:r>
              <a:rPr lang="nl-NL" dirty="0" err="1"/>
              <a:t>equity</a:t>
            </a:r>
            <a:r>
              <a:rPr lang="nl-NL" dirty="0"/>
              <a:t>)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sz="2200" dirty="0"/>
              <a:t>Data </a:t>
            </a:r>
            <a:r>
              <a:rPr lang="nl-NL" sz="2200" dirty="0" err="1"/>
              <a:t>Infrastructure</a:t>
            </a:r>
            <a:endParaRPr lang="nl-NL" sz="2200" dirty="0"/>
          </a:p>
          <a:p>
            <a:pPr>
              <a:buFontTx/>
              <a:buChar char="-"/>
            </a:pPr>
            <a:r>
              <a:rPr lang="nl-NL" dirty="0"/>
              <a:t>Data sources (</a:t>
            </a:r>
            <a:r>
              <a:rPr lang="nl-NL" dirty="0" err="1"/>
              <a:t>registries</a:t>
            </a:r>
            <a:r>
              <a:rPr lang="nl-NL" dirty="0"/>
              <a:t>, </a:t>
            </a:r>
            <a:r>
              <a:rPr lang="nl-NL" dirty="0" err="1"/>
              <a:t>administrative</a:t>
            </a:r>
            <a:r>
              <a:rPr lang="nl-NL" dirty="0"/>
              <a:t>, EHR, </a:t>
            </a:r>
            <a:r>
              <a:rPr lang="nl-NL" dirty="0" err="1"/>
              <a:t>surveys</a:t>
            </a:r>
            <a:r>
              <a:rPr lang="nl-NL" dirty="0"/>
              <a:t>)</a:t>
            </a:r>
          </a:p>
          <a:p>
            <a:pPr>
              <a:buFontTx/>
              <a:buChar char="-"/>
            </a:pPr>
            <a:r>
              <a:rPr lang="nl-NL" dirty="0"/>
              <a:t>Data </a:t>
            </a:r>
            <a:r>
              <a:rPr lang="nl-NL" dirty="0" err="1"/>
              <a:t>Linkage</a:t>
            </a:r>
            <a:r>
              <a:rPr lang="nl-NL" dirty="0"/>
              <a:t> (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unique</a:t>
            </a:r>
            <a:r>
              <a:rPr lang="nl-NL" dirty="0"/>
              <a:t> person </a:t>
            </a:r>
            <a:r>
              <a:rPr lang="nl-NL" dirty="0" err="1"/>
              <a:t>identifiers</a:t>
            </a:r>
            <a:r>
              <a:rPr lang="nl-NL" dirty="0"/>
              <a:t>)</a:t>
            </a:r>
          </a:p>
          <a:p>
            <a:pPr>
              <a:buFontTx/>
              <a:buChar char="-"/>
            </a:pPr>
            <a:r>
              <a:rPr lang="nl-NL" dirty="0"/>
              <a:t>EU European Health Data Space, </a:t>
            </a:r>
            <a:r>
              <a:rPr lang="nl-NL" dirty="0" err="1"/>
              <a:t>secundary</a:t>
            </a:r>
            <a:r>
              <a:rPr lang="nl-NL" dirty="0"/>
              <a:t> data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policy making </a:t>
            </a:r>
            <a:r>
              <a:rPr lang="nl-NL" dirty="0" err="1"/>
              <a:t>and</a:t>
            </a:r>
            <a:r>
              <a:rPr lang="nl-NL" dirty="0"/>
              <a:t> monitoring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Policy </a:t>
            </a:r>
            <a:r>
              <a:rPr lang="nl-NL" sz="2200" dirty="0" err="1"/>
              <a:t>and</a:t>
            </a:r>
            <a:r>
              <a:rPr lang="nl-NL" sz="2200" dirty="0"/>
              <a:t> AI, </a:t>
            </a:r>
          </a:p>
          <a:p>
            <a:pPr>
              <a:buFontTx/>
              <a:buChar char="-"/>
            </a:pPr>
            <a:r>
              <a:rPr lang="nl-NL" dirty="0"/>
              <a:t>European Health Data Space (</a:t>
            </a:r>
            <a:r>
              <a:rPr lang="nl-NL" dirty="0" err="1"/>
              <a:t>secondary</a:t>
            </a:r>
            <a:r>
              <a:rPr lang="nl-NL" dirty="0"/>
              <a:t> data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monitoring)</a:t>
            </a:r>
          </a:p>
          <a:p>
            <a:pPr>
              <a:buFontTx/>
              <a:buChar char="-"/>
            </a:pPr>
            <a:r>
              <a:rPr lang="nl-NL" dirty="0"/>
              <a:t>AI </a:t>
            </a:r>
            <a:r>
              <a:rPr lang="nl-NL" dirty="0" err="1"/>
              <a:t>policies</a:t>
            </a:r>
            <a:r>
              <a:rPr lang="nl-NL" dirty="0"/>
              <a:t> (OECD)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96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A50EA-FD67-16A7-8E76-17BDD248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90" y="-310054"/>
            <a:ext cx="10652760" cy="969264"/>
          </a:xfrm>
        </p:spPr>
        <p:txBody>
          <a:bodyPr/>
          <a:lstStyle/>
          <a:p>
            <a:r>
              <a:rPr lang="nl-NL" dirty="0"/>
              <a:t>.</a:t>
            </a:r>
          </a:p>
        </p:txBody>
      </p:sp>
      <p:pic>
        <p:nvPicPr>
          <p:cNvPr id="5" name="Tijdelijke aanduiding voor inhoud 4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3877521A-6ED6-334C-2A48-C3F04EB78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854" y="4839629"/>
            <a:ext cx="7874403" cy="1953649"/>
          </a:xfrm>
          <a:prstGeom prst="rect">
            <a:avLst/>
          </a:prstGeom>
        </p:spPr>
      </p:pic>
      <p:pic>
        <p:nvPicPr>
          <p:cNvPr id="7" name="Afbeelding 6" descr="Afbeelding met tekst, schermopname, Lettertype, geel&#10;&#10;Door AI gegenereerde inhoud is mogelijk onjuist.">
            <a:extLst>
              <a:ext uri="{FF2B5EF4-FFF2-40B4-BE49-F238E27FC236}">
                <a16:creationId xmlns:a16="http://schemas.microsoft.com/office/drawing/2014/main" id="{E02257FD-39E0-7C8D-12D0-02C3E1E6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956" y="582439"/>
            <a:ext cx="7176366" cy="4067859"/>
          </a:xfrm>
          <a:prstGeom prst="rect">
            <a:avLst/>
          </a:prstGeom>
        </p:spPr>
      </p:pic>
      <p:pic>
        <p:nvPicPr>
          <p:cNvPr id="9" name="Afbeelding 8" descr="Afbeelding met tekst, schermopname, Lettertype, Parallel&#10;&#10;Door AI gegenereerde inhoud is mogelijk onjuist.">
            <a:extLst>
              <a:ext uri="{FF2B5EF4-FFF2-40B4-BE49-F238E27FC236}">
                <a16:creationId xmlns:a16="http://schemas.microsoft.com/office/drawing/2014/main" id="{C02441B0-2959-E05C-8F91-2DF9A250A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947" y="-64722"/>
            <a:ext cx="2756375" cy="4904351"/>
          </a:xfrm>
          <a:prstGeom prst="rect">
            <a:avLst/>
          </a:prstGeom>
        </p:spPr>
      </p:pic>
      <p:pic>
        <p:nvPicPr>
          <p:cNvPr id="11" name="Afbeelding 10" descr="Afbeelding met schermopname, tekst, tekenfilm, skiën&#10;&#10;Door AI gegenereerde inhoud is mogelijk onjuist.">
            <a:extLst>
              <a:ext uri="{FF2B5EF4-FFF2-40B4-BE49-F238E27FC236}">
                <a16:creationId xmlns:a16="http://schemas.microsoft.com/office/drawing/2014/main" id="{D3709FF6-24A4-3698-C35F-FFFF25CE5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45174" y="4839629"/>
            <a:ext cx="2235231" cy="1953650"/>
          </a:xfrm>
          <a:prstGeom prst="rect">
            <a:avLst/>
          </a:prstGeom>
        </p:spPr>
      </p:pic>
      <p:pic>
        <p:nvPicPr>
          <p:cNvPr id="13" name="Afbeelding 12" descr="Afbeelding met tekst, schermopname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ED9A4FA7-3CC1-5239-74D0-FD0DDDE94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64722"/>
            <a:ext cx="5084957" cy="4715021"/>
          </a:xfrm>
          <a:prstGeom prst="rect">
            <a:avLst/>
          </a:prstGeom>
        </p:spPr>
      </p:pic>
      <p:pic>
        <p:nvPicPr>
          <p:cNvPr id="15" name="Afbeelding 14" descr="Afbeelding met tekst, schermopname&#10;&#10;Door AI gegenereerde inhoud is mogelijk onjuist.">
            <a:extLst>
              <a:ext uri="{FF2B5EF4-FFF2-40B4-BE49-F238E27FC236}">
                <a16:creationId xmlns:a16="http://schemas.microsoft.com/office/drawing/2014/main" id="{0BEA7D14-6CCF-D41F-2EB1-FDD8561D1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91" y="0"/>
            <a:ext cx="5195464" cy="254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3E1D59A-6A61-6CEC-9356-F8806E58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>
            <a:normAutofit/>
          </a:bodyPr>
          <a:lstStyle/>
          <a:p>
            <a:r>
              <a:rPr lang="en-US" sz="1800" dirty="0"/>
              <a:t>OECD April 2026</a:t>
            </a:r>
          </a:p>
        </p:txBody>
      </p:sp>
      <p:pic>
        <p:nvPicPr>
          <p:cNvPr id="5" name="Tijdelijke aanduiding voor inhoud 4" descr="Afbeelding met tekst, Lettertype, algebra&#10;&#10;Door AI gegenereerde inhoud is mogelijk onjuist.">
            <a:extLst>
              <a:ext uri="{FF2B5EF4-FFF2-40B4-BE49-F238E27FC236}">
                <a16:creationId xmlns:a16="http://schemas.microsoft.com/office/drawing/2014/main" id="{321DF46A-7A71-FE26-66F1-81FA81C3C7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1098" y="822960"/>
            <a:ext cx="11201400" cy="2828353"/>
          </a:xfrm>
          <a:prstGeom prst="rect">
            <a:avLst/>
          </a:prstGeom>
          <a:noFill/>
        </p:spPr>
      </p:pic>
      <p:pic>
        <p:nvPicPr>
          <p:cNvPr id="7" name="Afbeelding 6" descr="Afbeelding met kleding, tekst, jongen, persoon&#10;&#10;Door AI gegenereerde inhoud is mogelijk onjuist.">
            <a:extLst>
              <a:ext uri="{FF2B5EF4-FFF2-40B4-BE49-F238E27FC236}">
                <a16:creationId xmlns:a16="http://schemas.microsoft.com/office/drawing/2014/main" id="{CC456D6F-50A6-08B4-93CB-F25F3CA25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06" y="4247909"/>
            <a:ext cx="1995591" cy="18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0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5F4B17-AB0F-ABFB-BFEA-CA80C26B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/>
          <a:lstStyle/>
          <a:p>
            <a:r>
              <a:rPr lang="en-US" dirty="0"/>
              <a:t>OECD April 2026</a:t>
            </a:r>
            <a:br>
              <a:rPr lang="en-US" dirty="0"/>
            </a:br>
            <a:endParaRPr lang="en-US" dirty="0"/>
          </a:p>
        </p:txBody>
      </p:sp>
      <p:pic>
        <p:nvPicPr>
          <p:cNvPr id="5" name="Tijdelijke aanduiding voor inhoud 4" descr="Afbeelding met tekst, Lettertype, schermopname, document&#10;&#10;Door AI gegenereerde inhoud is mogelijk onjuist.">
            <a:extLst>
              <a:ext uri="{FF2B5EF4-FFF2-40B4-BE49-F238E27FC236}">
                <a16:creationId xmlns:a16="http://schemas.microsoft.com/office/drawing/2014/main" id="{87192C4B-752C-48B5-7880-62A7F9F51E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3776" y="844392"/>
            <a:ext cx="11201400" cy="3724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75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01E79A-FA92-23F7-9D93-B63F4D6D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06920">
            <a:off x="1507866" y="5241544"/>
            <a:ext cx="9642648" cy="1139707"/>
          </a:xfrm>
        </p:spPr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5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06D610AB-7A06-7D0A-099A-35AA085039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9880" y="603504"/>
            <a:ext cx="10040038" cy="5742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79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EC01D-C06C-E78E-895E-F2852DD5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Tijdelijke aanduiding voor inhoud 4" descr="Afbeelding met tekst, Lettertype, nummer, lijn&#10;&#10;Door AI gegenereerde inhoud is mogelijk onjuist.">
            <a:extLst>
              <a:ext uri="{FF2B5EF4-FFF2-40B4-BE49-F238E27FC236}">
                <a16:creationId xmlns:a16="http://schemas.microsoft.com/office/drawing/2014/main" id="{3CBF1956-75D2-244A-8E69-18A31B333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232" y="749146"/>
            <a:ext cx="10421956" cy="50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BE3C5-C29E-0FBE-DD57-04151DBA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>
            <a:normAutofit/>
          </a:bodyPr>
          <a:lstStyle/>
          <a:p>
            <a:r>
              <a:rPr lang="nl-NL" dirty="0" err="1"/>
              <a:t>Reflections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0C8090-5767-D783-E1DF-B82D770162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>
            <a:normAutofit/>
          </a:bodyPr>
          <a:lstStyle/>
          <a:p>
            <a:r>
              <a:rPr lang="nl-NL" dirty="0"/>
              <a:t>The </a:t>
            </a:r>
            <a:r>
              <a:rPr lang="nl-NL" dirty="0" err="1"/>
              <a:t>role</a:t>
            </a:r>
            <a:r>
              <a:rPr lang="nl-NL" dirty="0"/>
              <a:t> of regulators in Health Care Systems</a:t>
            </a:r>
          </a:p>
          <a:p>
            <a:r>
              <a:rPr lang="nl-NL" dirty="0" err="1"/>
              <a:t>Optimal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existing</a:t>
            </a:r>
            <a:r>
              <a:rPr lang="nl-NL" dirty="0"/>
              <a:t> data sources</a:t>
            </a:r>
          </a:p>
          <a:p>
            <a:r>
              <a:rPr lang="nl-NL" dirty="0"/>
              <a:t>Awareness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influence</a:t>
            </a:r>
            <a:r>
              <a:rPr lang="nl-NL" dirty="0"/>
              <a:t> on </a:t>
            </a:r>
            <a:r>
              <a:rPr lang="nl-NL" dirty="0" err="1"/>
              <a:t>national</a:t>
            </a:r>
            <a:r>
              <a:rPr lang="nl-NL" dirty="0"/>
              <a:t> policy making (i.e. EHDS, AI,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r>
              <a:rPr lang="nl-NL" dirty="0" err="1"/>
              <a:t>Balancing</a:t>
            </a:r>
            <a:r>
              <a:rPr lang="nl-NL" dirty="0"/>
              <a:t> focus on </a:t>
            </a:r>
            <a:r>
              <a:rPr lang="nl-NL" dirty="0" err="1"/>
              <a:t>safety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continuous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improvement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Metalen slinger">
            <a:extLst>
              <a:ext uri="{FF2B5EF4-FFF2-40B4-BE49-F238E27FC236}">
                <a16:creationId xmlns:a16="http://schemas.microsoft.com/office/drawing/2014/main" id="{5C381553-F7E8-3134-16D5-B3F7E98F0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55" r="14607" b="2"/>
          <a:stretch>
            <a:fillRect/>
          </a:stretch>
        </p:blipFill>
        <p:spPr>
          <a:xfrm>
            <a:off x="5737594" y="10"/>
            <a:ext cx="6454406" cy="639914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797136430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203</Words>
  <Application>Microsoft Macintosh PowerPoint</Application>
  <PresentationFormat>Breedbeeld</PresentationFormat>
  <Paragraphs>32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Oasis</vt:lpstr>
      <vt:lpstr>Data Infrastructure for Health – an ongoing worldwide challenge for many countries </vt:lpstr>
      <vt:lpstr>Performance measurement Health Systems &amp; Health Data Infrastructure</vt:lpstr>
      <vt:lpstr>.</vt:lpstr>
      <vt:lpstr>OECD April 2026</vt:lpstr>
      <vt:lpstr>OECD April 2026 </vt:lpstr>
      <vt:lpstr>.</vt:lpstr>
      <vt:lpstr>.</vt:lpstr>
      <vt:lpstr>Reflections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Niek Klazinga</dc:creator>
  <cp:lastModifiedBy>Niek Klazinga</cp:lastModifiedBy>
  <cp:revision>2</cp:revision>
  <dcterms:created xsi:type="dcterms:W3CDTF">2026-06-14T12:13:44Z</dcterms:created>
  <dcterms:modified xsi:type="dcterms:W3CDTF">2026-06-14T13:52:55Z</dcterms:modified>
</cp:coreProperties>
</file>