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4"/>
    <p:sldMasterId id="2147484074" r:id="rId5"/>
    <p:sldMasterId id="2147484076" r:id="rId6"/>
    <p:sldMasterId id="2147484086" r:id="rId7"/>
  </p:sldMasterIdLst>
  <p:notesMasterIdLst>
    <p:notesMasterId r:id="rId23"/>
  </p:notesMasterIdLst>
  <p:handoutMasterIdLst>
    <p:handoutMasterId r:id="rId24"/>
  </p:handoutMasterIdLst>
  <p:sldIdLst>
    <p:sldId id="257" r:id="rId8"/>
    <p:sldId id="2147477741" r:id="rId9"/>
    <p:sldId id="2147477739" r:id="rId10"/>
    <p:sldId id="1319" r:id="rId11"/>
    <p:sldId id="2147471683" r:id="rId12"/>
    <p:sldId id="2147477784" r:id="rId13"/>
    <p:sldId id="2147477751" r:id="rId14"/>
    <p:sldId id="2147477881" r:id="rId15"/>
    <p:sldId id="2147477810" r:id="rId16"/>
    <p:sldId id="2147477831" r:id="rId17"/>
    <p:sldId id="2147477884" r:id="rId18"/>
    <p:sldId id="2147477891" r:id="rId19"/>
    <p:sldId id="2147477813" r:id="rId20"/>
    <p:sldId id="2147477853" r:id="rId21"/>
    <p:sldId id="2147480827" r:id="rId22"/>
  </p:sldIdLst>
  <p:sldSz cx="12192000" cy="6858000"/>
  <p:notesSz cx="6888163" cy="10018713"/>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9129" userDrawn="1">
          <p15:clr>
            <a:srgbClr val="A4A3A4"/>
          </p15:clr>
        </p15:guide>
        <p15:guide id="2" pos="302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FC9437-2295-9606-CA96-33444B7AB235}" name="Becca Hudson" initials="" userId="S::rebecca.hudson@cqc.org.uk::68e87efd-6a01-4e3f-ae33-ca4704d4af2c" providerId="AD"/>
  <p188:author id="{016D584B-E786-DE30-0220-C560CDA00077}" name="Cat Snyder" initials="CS" userId="S::cat.snyder@cqc.org.uk::ee3393f1-4877-409e-b5fe-bc3462f9c29b" providerId="AD"/>
  <p188:author id="{DE3A0C61-DFBF-C251-6B32-31749E9AD021}" name="Amanda Nicholson" initials="AN" userId="S::amanda.nicholson@cqc.org.uk::af37d4b9-e927-4822-bb5c-37fd87184cfb" providerId="AD"/>
  <p188:author id="{D63BD977-9F3B-4ED1-1EFF-4F1D812CDC18}" name="Ayse Sema" initials="AS" userId="S::Ayse.Sema@cqc.org.uk::3c613111-aee0-4e60-aa86-e223aff8f3b2" providerId="AD"/>
  <p188:author id="{AC3EF2A4-6D53-1AED-A714-A3F70B145989}" name="Rowenna Marshall" initials="RM" userId="S::Rowenna.Marshall@cqc.org.uk::41bc5074-2722-4361-95aa-b5d32310b10f" providerId="AD"/>
  <p188:author id="{4892C0B0-23AB-07BE-FCFF-59DBA5C2384B}" name="Maryellen Clare" initials="MC" userId="S::maryellen.clare@cqc.org.uk::f0715c70-0c82-4663-94d8-feadce93c9a0" providerId="AD"/>
  <p188:author id="{506720BC-4195-267D-D2F5-8AB1263C5A14}" name="James White" initials="JW" userId="S::james.white@cqc.org.uk::cfe60187-1136-43e4-8588-e57281e1259e" providerId="AD"/>
  <p188:author id="{A51B09DF-8187-095D-2FD2-5DB3F43C5CFA}" name="Chris Badger" initials="CB" userId="S::chris.badger@cqc.org.uk::964f4d24-df94-4524-80a7-983c25a4e52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Omer, Ayse" initials="OA" lastIdx="6" clrIdx="0"/>
  <p:cmAuthor id="1" name="Ayse Omer" initials="AO" lastIdx="1" clrIdx="1"/>
  <p:cmAuthor id="2" name="Trenholm, Ian" initials="TI" lastIdx="17" clrIdx="2">
    <p:extLst>
      <p:ext uri="{19B8F6BF-5375-455C-9EA6-DF929625EA0E}">
        <p15:presenceInfo xmlns:p15="http://schemas.microsoft.com/office/powerpoint/2012/main" userId="S-1-5-21-597545548-1168997572-679101248-1663902" providerId="AD"/>
      </p:ext>
    </p:extLst>
  </p:cmAuthor>
  <p:cmAuthor id="3" name="Dobres, Elisabeth" initials="DE" lastIdx="2" clrIdx="3">
    <p:extLst>
      <p:ext uri="{19B8F6BF-5375-455C-9EA6-DF929625EA0E}">
        <p15:presenceInfo xmlns:p15="http://schemas.microsoft.com/office/powerpoint/2012/main" userId="S-1-5-21-597545548-1168997572-679101248-1616875" providerId="AD"/>
      </p:ext>
    </p:extLst>
  </p:cmAuthor>
  <p:cmAuthor id="4" name="Stacey, Duncan" initials="SD" lastIdx="10" clrIdx="4">
    <p:extLst>
      <p:ext uri="{19B8F6BF-5375-455C-9EA6-DF929625EA0E}">
        <p15:presenceInfo xmlns:p15="http://schemas.microsoft.com/office/powerpoint/2012/main" userId="S-1-5-21-597545548-1168997572-679101248-57992" providerId="AD"/>
      </p:ext>
    </p:extLst>
  </p:cmAuthor>
  <p:cmAuthor id="5" name="Duggan, Sarah" initials="DS" lastIdx="21" clrIdx="5">
    <p:extLst>
      <p:ext uri="{19B8F6BF-5375-455C-9EA6-DF929625EA0E}">
        <p15:presenceInfo xmlns:p15="http://schemas.microsoft.com/office/powerpoint/2012/main" userId="S::sarah.duggan@cqc.org.uk::9af8e941-e104-44f6-8194-cd3187ca97b6" providerId="AD"/>
      </p:ext>
    </p:extLst>
  </p:cmAuthor>
  <p:cmAuthor id="6" name="Trenholm, Ian" initials="TI [2]" lastIdx="30" clrIdx="6">
    <p:extLst>
      <p:ext uri="{19B8F6BF-5375-455C-9EA6-DF929625EA0E}">
        <p15:presenceInfo xmlns:p15="http://schemas.microsoft.com/office/powerpoint/2012/main" userId="S::ian.trenholm@cqc.org.uk::cc6bc488-99d8-40a6-98f7-ed99324a2384" providerId="AD"/>
      </p:ext>
    </p:extLst>
  </p:cmAuthor>
  <p:cmAuthor id="7" name="Day, Chris" initials="DC" lastIdx="5" clrIdx="7">
    <p:extLst>
      <p:ext uri="{19B8F6BF-5375-455C-9EA6-DF929625EA0E}">
        <p15:presenceInfo xmlns:p15="http://schemas.microsoft.com/office/powerpoint/2012/main" userId="S::chris.day@cqc.org.uk::0f2b434a-e630-4a38-b1ae-b9d0fe10e369" providerId="AD"/>
      </p:ext>
    </p:extLst>
  </p:cmAuthor>
  <p:cmAuthor id="8" name="UreMartin, Sophie" initials="US" lastIdx="7" clrIdx="8">
    <p:extLst>
      <p:ext uri="{19B8F6BF-5375-455C-9EA6-DF929625EA0E}">
        <p15:presenceInfo xmlns:p15="http://schemas.microsoft.com/office/powerpoint/2012/main" userId="S-1-5-21-597545548-1168997572-679101248-59825" providerId="AD"/>
      </p:ext>
    </p:extLst>
  </p:cmAuthor>
  <p:cmAuthor id="9" name="UreMartin, Sophie" initials="US [2]" lastIdx="3" clrIdx="9">
    <p:extLst>
      <p:ext uri="{19B8F6BF-5375-455C-9EA6-DF929625EA0E}">
        <p15:presenceInfo xmlns:p15="http://schemas.microsoft.com/office/powerpoint/2012/main" userId="S::sophie.uremartin@cqc.org.uk::eb797a37-f013-4fee-a890-06b68ad0b643" providerId="AD"/>
      </p:ext>
    </p:extLst>
  </p:cmAuthor>
  <p:cmAuthor id="10" name="Ure Martin, Sophie" initials="SUM" lastIdx="47" clrIdx="10">
    <p:extLst>
      <p:ext uri="{19B8F6BF-5375-455C-9EA6-DF929625EA0E}">
        <p15:presenceInfo xmlns:p15="http://schemas.microsoft.com/office/powerpoint/2012/main" userId="Ure Martin, Sophie" providerId="None"/>
      </p:ext>
    </p:extLst>
  </p:cmAuthor>
  <p:cmAuthor id="11" name="Stacey, Duncan" initials="SD [2]" lastIdx="12" clrIdx="11">
    <p:extLst>
      <p:ext uri="{19B8F6BF-5375-455C-9EA6-DF929625EA0E}">
        <p15:presenceInfo xmlns:p15="http://schemas.microsoft.com/office/powerpoint/2012/main" userId="S::Duncan.Stacey@cqc.org.uk::6186fd0d-eafe-4ec9-a41b-21319d12574d" providerId="AD"/>
      </p:ext>
    </p:extLst>
  </p:cmAuthor>
  <p:cmAuthor id="12" name="Jefferson, Anna" initials="JA" lastIdx="33" clrIdx="12">
    <p:extLst>
      <p:ext uri="{19B8F6BF-5375-455C-9EA6-DF929625EA0E}">
        <p15:presenceInfo xmlns:p15="http://schemas.microsoft.com/office/powerpoint/2012/main" userId="S::anna.jefferson@cqc.org.uk::61c21419-a7c7-4891-81e4-6d8c3ed56e60" providerId="AD"/>
      </p:ext>
    </p:extLst>
  </p:cmAuthor>
  <p:cmAuthor id="13" name="Wyman, Peter" initials="WP" lastIdx="1" clrIdx="13">
    <p:extLst>
      <p:ext uri="{19B8F6BF-5375-455C-9EA6-DF929625EA0E}">
        <p15:presenceInfo xmlns:p15="http://schemas.microsoft.com/office/powerpoint/2012/main" userId="S::peter.wyman@cqc.org.uk::fde9fa3e-aaab-41f7-ac03-2fffb8e8dc15" providerId="AD"/>
      </p:ext>
    </p:extLst>
  </p:cmAuthor>
  <p:cmAuthor id="14" name="Benneyworth, Rosie" initials="BR" lastIdx="7" clrIdx="14">
    <p:extLst>
      <p:ext uri="{19B8F6BF-5375-455C-9EA6-DF929625EA0E}">
        <p15:presenceInfo xmlns:p15="http://schemas.microsoft.com/office/powerpoint/2012/main" userId="S::rosie.benneyworth@cqc.org.uk::7ffe6752-d944-4328-a376-00b7068d0cb7" providerId="AD"/>
      </p:ext>
    </p:extLst>
  </p:cmAuthor>
  <p:cmAuthor id="15" name="Terroni, Kate" initials="TK" lastIdx="1" clrIdx="15">
    <p:extLst>
      <p:ext uri="{19B8F6BF-5375-455C-9EA6-DF929625EA0E}">
        <p15:presenceInfo xmlns:p15="http://schemas.microsoft.com/office/powerpoint/2012/main" userId="S::kate.terroni@cqc.org.uk::b0f18212-302a-49b8-9fa5-90ba047037cb" providerId="AD"/>
      </p:ext>
    </p:extLst>
  </p:cmAuthor>
  <p:cmAuthor id="16" name="Sema, Ayse" initials="SA" lastIdx="30" clrIdx="16">
    <p:extLst>
      <p:ext uri="{19B8F6BF-5375-455C-9EA6-DF929625EA0E}">
        <p15:presenceInfo xmlns:p15="http://schemas.microsoft.com/office/powerpoint/2012/main" userId="S::Ayse.Sema@cqc.org.uk::3c613111-aee0-4e60-aa86-e223aff8f3b2" providerId="AD"/>
      </p:ext>
    </p:extLst>
  </p:cmAuthor>
  <p:cmAuthor id="17" name="Watts, Nigel" initials="WN" lastIdx="10" clrIdx="17">
    <p:extLst>
      <p:ext uri="{19B8F6BF-5375-455C-9EA6-DF929625EA0E}">
        <p15:presenceInfo xmlns:p15="http://schemas.microsoft.com/office/powerpoint/2012/main" userId="S::Nigel.Watts@cqc.org.uk::07602ffb-519c-4772-95d7-093af8180307" providerId="AD"/>
      </p:ext>
    </p:extLst>
  </p:cmAuthor>
  <p:cmAuthor id="18" name="Dodds, Ian" initials="ID" lastIdx="4" clrIdx="18">
    <p:extLst>
      <p:ext uri="{19B8F6BF-5375-455C-9EA6-DF929625EA0E}">
        <p15:presenceInfo xmlns:p15="http://schemas.microsoft.com/office/powerpoint/2012/main" userId="Dodds, Ian" providerId="None"/>
      </p:ext>
    </p:extLst>
  </p:cmAuthor>
  <p:cmAuthor id="19" name="Dwyer, Jennifer" initials="DJ" lastIdx="2" clrIdx="19">
    <p:extLst>
      <p:ext uri="{19B8F6BF-5375-455C-9EA6-DF929625EA0E}">
        <p15:presenceInfo xmlns:p15="http://schemas.microsoft.com/office/powerpoint/2012/main" userId="S::Jennifer.Dwyer@cqc.org.uk::9e38b290-5db5-4c6c-8289-fc01667fbc00" providerId="AD"/>
      </p:ext>
    </p:extLst>
  </p:cmAuthor>
  <p:cmAuthor id="20" name="Bennett, Christine" initials="BC" lastIdx="7" clrIdx="20">
    <p:extLst>
      <p:ext uri="{19B8F6BF-5375-455C-9EA6-DF929625EA0E}">
        <p15:presenceInfo xmlns:p15="http://schemas.microsoft.com/office/powerpoint/2012/main" userId="S::Christine.bennett2@cqc.org.uk::79081c52-f626-4ea4-b12d-4a98ee08d42a" providerId="AD"/>
      </p:ext>
    </p:extLst>
  </p:cmAuthor>
  <p:cmAuthor id="21" name="Clapton, Fiona" initials="CF" lastIdx="6" clrIdx="21">
    <p:extLst>
      <p:ext uri="{19B8F6BF-5375-455C-9EA6-DF929625EA0E}">
        <p15:presenceInfo xmlns:p15="http://schemas.microsoft.com/office/powerpoint/2012/main" userId="S::Fiona.Clapton@cqc.org.uk::a9f82044-47c5-40ec-8257-a920e49a0c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A83DA4"/>
    <a:srgbClr val="E6E0EC"/>
    <a:srgbClr val="4F81BD"/>
    <a:srgbClr val="9BBFBF"/>
    <a:srgbClr val="084A48"/>
    <a:srgbClr val="388280"/>
    <a:srgbClr val="68A1A0"/>
    <a:srgbClr val="9B7003"/>
    <a:srgbClr val="007EF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2DD92-4FAC-4C37-BF7A-9F15F0EF6C62}" v="12" dt="2026-06-12T10:45:28.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69964" autoAdjust="0"/>
  </p:normalViewPr>
  <p:slideViewPr>
    <p:cSldViewPr snapToGrid="0">
      <p:cViewPr varScale="1">
        <p:scale>
          <a:sx n="67" d="100"/>
          <a:sy n="67" d="100"/>
        </p:scale>
        <p:origin x="1074" y="48"/>
      </p:cViewPr>
      <p:guideLst>
        <p:guide orient="horz" pos="2160"/>
        <p:guide pos="3840"/>
      </p:guideLst>
    </p:cSldViewPr>
  </p:slideViewPr>
  <p:notesTextViewPr>
    <p:cViewPr>
      <p:scale>
        <a:sx n="1" d="1"/>
        <a:sy n="1" d="1"/>
      </p:scale>
      <p:origin x="0" y="0"/>
    </p:cViewPr>
  </p:notesTextViewPr>
  <p:sorterViewPr>
    <p:cViewPr>
      <p:scale>
        <a:sx n="100" d="100"/>
        <a:sy n="100" d="100"/>
      </p:scale>
      <p:origin x="0" y="-13980"/>
    </p:cViewPr>
  </p:sorterViewPr>
  <p:notesViewPr>
    <p:cSldViewPr snapToGrid="0">
      <p:cViewPr>
        <p:scale>
          <a:sx n="1" d="2"/>
          <a:sy n="1" d="2"/>
        </p:scale>
        <p:origin x="0" y="0"/>
      </p:cViewPr>
      <p:guideLst>
        <p:guide orient="horz" pos="9129"/>
        <p:guide pos="30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wenna Marshall" userId="41bc5074-2722-4361-95aa-b5d32310b10f" providerId="ADAL" clId="{F75336DF-BD1E-4E5C-A15B-757A99D61486}"/>
    <pc:docChg chg="undo custSel addSld delSld modSld sldOrd">
      <pc:chgData name="Rowenna Marshall" userId="41bc5074-2722-4361-95aa-b5d32310b10f" providerId="ADAL" clId="{F75336DF-BD1E-4E5C-A15B-757A99D61486}" dt="2026-06-12T14:58:20.483" v="663" actId="20577"/>
      <pc:docMkLst>
        <pc:docMk/>
      </pc:docMkLst>
      <pc:sldChg chg="modNotesTx">
        <pc:chgData name="Rowenna Marshall" userId="41bc5074-2722-4361-95aa-b5d32310b10f" providerId="ADAL" clId="{F75336DF-BD1E-4E5C-A15B-757A99D61486}" dt="2026-06-12T10:12:36.035" v="100" actId="20577"/>
        <pc:sldMkLst>
          <pc:docMk/>
          <pc:sldMk cId="4079459552" sldId="1319"/>
        </pc:sldMkLst>
      </pc:sldChg>
      <pc:sldChg chg="delSp modSp add del mod modNotesTx">
        <pc:chgData name="Rowenna Marshall" userId="41bc5074-2722-4361-95aa-b5d32310b10f" providerId="ADAL" clId="{F75336DF-BD1E-4E5C-A15B-757A99D61486}" dt="2026-06-12T10:31:17.816" v="447" actId="47"/>
        <pc:sldMkLst>
          <pc:docMk/>
          <pc:sldMk cId="1912936794" sldId="2145706732"/>
        </pc:sldMkLst>
        <pc:spChg chg="mod">
          <ac:chgData name="Rowenna Marshall" userId="41bc5074-2722-4361-95aa-b5d32310b10f" providerId="ADAL" clId="{F75336DF-BD1E-4E5C-A15B-757A99D61486}" dt="2026-06-12T10:28:21.301" v="347" actId="20577"/>
          <ac:spMkLst>
            <pc:docMk/>
            <pc:sldMk cId="1912936794" sldId="2145706732"/>
            <ac:spMk id="7" creationId="{F6625AEF-F045-4F00-8717-3BE3660DD82B}"/>
          </ac:spMkLst>
        </pc:spChg>
        <pc:spChg chg="mod">
          <ac:chgData name="Rowenna Marshall" userId="41bc5074-2722-4361-95aa-b5d32310b10f" providerId="ADAL" clId="{F75336DF-BD1E-4E5C-A15B-757A99D61486}" dt="2026-06-12T10:27:52.463" v="325" actId="20577"/>
          <ac:spMkLst>
            <pc:docMk/>
            <pc:sldMk cId="1912936794" sldId="2145706732"/>
            <ac:spMk id="11" creationId="{EF14325D-FD8E-439A-BB5A-4A9887D579B5}"/>
          </ac:spMkLst>
        </pc:spChg>
        <pc:picChg chg="del">
          <ac:chgData name="Rowenna Marshall" userId="41bc5074-2722-4361-95aa-b5d32310b10f" providerId="ADAL" clId="{F75336DF-BD1E-4E5C-A15B-757A99D61486}" dt="2026-06-12T10:26:56.891" v="259" actId="478"/>
          <ac:picMkLst>
            <pc:docMk/>
            <pc:sldMk cId="1912936794" sldId="2145706732"/>
            <ac:picMk id="8" creationId="{E91E5A56-A45D-4832-970D-D40C21DF71D3}"/>
          </ac:picMkLst>
        </pc:picChg>
      </pc:sldChg>
      <pc:sldChg chg="modNotesTx">
        <pc:chgData name="Rowenna Marshall" userId="41bc5074-2722-4361-95aa-b5d32310b10f" providerId="ADAL" clId="{F75336DF-BD1E-4E5C-A15B-757A99D61486}" dt="2026-06-12T10:12:30.539" v="99" actId="20577"/>
        <pc:sldMkLst>
          <pc:docMk/>
          <pc:sldMk cId="3314063638" sldId="2147477739"/>
        </pc:sldMkLst>
      </pc:sldChg>
      <pc:sldChg chg="delSp modSp mod">
        <pc:chgData name="Rowenna Marshall" userId="41bc5074-2722-4361-95aa-b5d32310b10f" providerId="ADAL" clId="{F75336DF-BD1E-4E5C-A15B-757A99D61486}" dt="2026-06-12T10:38:19.006" v="623" actId="478"/>
        <pc:sldMkLst>
          <pc:docMk/>
          <pc:sldMk cId="1202938596" sldId="2147477751"/>
        </pc:sldMkLst>
        <pc:spChg chg="mod">
          <ac:chgData name="Rowenna Marshall" userId="41bc5074-2722-4361-95aa-b5d32310b10f" providerId="ADAL" clId="{F75336DF-BD1E-4E5C-A15B-757A99D61486}" dt="2026-06-12T10:22:58.843" v="196" actId="14100"/>
          <ac:spMkLst>
            <pc:docMk/>
            <pc:sldMk cId="1202938596" sldId="2147477751"/>
            <ac:spMk id="4" creationId="{FC8F4955-D52E-E992-01AD-BDC78CB4C659}"/>
          </ac:spMkLst>
        </pc:spChg>
        <pc:spChg chg="mod">
          <ac:chgData name="Rowenna Marshall" userId="41bc5074-2722-4361-95aa-b5d32310b10f" providerId="ADAL" clId="{F75336DF-BD1E-4E5C-A15B-757A99D61486}" dt="2026-06-12T10:23:28.855" v="198" actId="12"/>
          <ac:spMkLst>
            <pc:docMk/>
            <pc:sldMk cId="1202938596" sldId="2147477751"/>
            <ac:spMk id="5" creationId="{C64F3BA4-5100-9DC1-2CF1-7481BF661C5C}"/>
          </ac:spMkLst>
        </pc:spChg>
        <pc:spChg chg="del">
          <ac:chgData name="Rowenna Marshall" userId="41bc5074-2722-4361-95aa-b5d32310b10f" providerId="ADAL" clId="{F75336DF-BD1E-4E5C-A15B-757A99D61486}" dt="2026-06-12T10:22:46.690" v="193" actId="478"/>
          <ac:spMkLst>
            <pc:docMk/>
            <pc:sldMk cId="1202938596" sldId="2147477751"/>
            <ac:spMk id="6" creationId="{549AE96B-587F-ACE5-77FC-F8C8267D3C79}"/>
          </ac:spMkLst>
        </pc:spChg>
        <pc:spChg chg="del mod">
          <ac:chgData name="Rowenna Marshall" userId="41bc5074-2722-4361-95aa-b5d32310b10f" providerId="ADAL" clId="{F75336DF-BD1E-4E5C-A15B-757A99D61486}" dt="2026-06-12T10:38:19.006" v="623" actId="478"/>
          <ac:spMkLst>
            <pc:docMk/>
            <pc:sldMk cId="1202938596" sldId="2147477751"/>
            <ac:spMk id="7" creationId="{8AF9F57C-3F09-EC9B-A1CF-FE79E7FD0EEF}"/>
          </ac:spMkLst>
        </pc:spChg>
        <pc:spChg chg="del">
          <ac:chgData name="Rowenna Marshall" userId="41bc5074-2722-4361-95aa-b5d32310b10f" providerId="ADAL" clId="{F75336DF-BD1E-4E5C-A15B-757A99D61486}" dt="2026-06-12T10:22:47.824" v="194" actId="478"/>
          <ac:spMkLst>
            <pc:docMk/>
            <pc:sldMk cId="1202938596" sldId="2147477751"/>
            <ac:spMk id="10" creationId="{8A5CF326-6960-61BE-52C6-EDF09D29A0BA}"/>
          </ac:spMkLst>
        </pc:spChg>
      </pc:sldChg>
      <pc:sldChg chg="modSp mod ord modNotesTx">
        <pc:chgData name="Rowenna Marshall" userId="41bc5074-2722-4361-95aa-b5d32310b10f" providerId="ADAL" clId="{F75336DF-BD1E-4E5C-A15B-757A99D61486}" dt="2026-06-12T14:58:20.483" v="663" actId="20577"/>
        <pc:sldMkLst>
          <pc:docMk/>
          <pc:sldMk cId="4203460592" sldId="2147477784"/>
        </pc:sldMkLst>
        <pc:spChg chg="mod">
          <ac:chgData name="Rowenna Marshall" userId="41bc5074-2722-4361-95aa-b5d32310b10f" providerId="ADAL" clId="{F75336DF-BD1E-4E5C-A15B-757A99D61486}" dt="2026-06-12T10:13:03.269" v="106" actId="20577"/>
          <ac:spMkLst>
            <pc:docMk/>
            <pc:sldMk cId="4203460592" sldId="2147477784"/>
            <ac:spMk id="4" creationId="{8E9D97CE-4BF4-1888-CB46-2EA5952B4879}"/>
          </ac:spMkLst>
        </pc:spChg>
        <pc:spChg chg="mod">
          <ac:chgData name="Rowenna Marshall" userId="41bc5074-2722-4361-95aa-b5d32310b10f" providerId="ADAL" clId="{F75336DF-BD1E-4E5C-A15B-757A99D61486}" dt="2026-06-12T10:09:17.269" v="3" actId="20577"/>
          <ac:spMkLst>
            <pc:docMk/>
            <pc:sldMk cId="4203460592" sldId="2147477784"/>
            <ac:spMk id="19" creationId="{740D0835-F934-64E2-4488-511E28D171C1}"/>
          </ac:spMkLst>
        </pc:spChg>
        <pc:spChg chg="mod">
          <ac:chgData name="Rowenna Marshall" userId="41bc5074-2722-4361-95aa-b5d32310b10f" providerId="ADAL" clId="{F75336DF-BD1E-4E5C-A15B-757A99D61486}" dt="2026-06-12T14:58:20.483" v="663" actId="20577"/>
          <ac:spMkLst>
            <pc:docMk/>
            <pc:sldMk cId="4203460592" sldId="2147477784"/>
            <ac:spMk id="25" creationId="{57A4B9EF-DA4B-0C25-6A75-343354319BC8}"/>
          </ac:spMkLst>
        </pc:spChg>
      </pc:sldChg>
      <pc:sldChg chg="modSp mod ord modNotesTx">
        <pc:chgData name="Rowenna Marshall" userId="41bc5074-2722-4361-95aa-b5d32310b10f" providerId="ADAL" clId="{F75336DF-BD1E-4E5C-A15B-757A99D61486}" dt="2026-06-12T10:23:52.983" v="200" actId="20577"/>
        <pc:sldMkLst>
          <pc:docMk/>
          <pc:sldMk cId="16330799" sldId="2147477810"/>
        </pc:sldMkLst>
        <pc:spChg chg="mod">
          <ac:chgData name="Rowenna Marshall" userId="41bc5074-2722-4361-95aa-b5d32310b10f" providerId="ADAL" clId="{F75336DF-BD1E-4E5C-A15B-757A99D61486}" dt="2026-06-12T10:19:54.715" v="108" actId="20577"/>
          <ac:spMkLst>
            <pc:docMk/>
            <pc:sldMk cId="16330799" sldId="2147477810"/>
            <ac:spMk id="2" creationId="{0211B1E9-2A52-BDF7-5845-9E79FFF48970}"/>
          </ac:spMkLst>
        </pc:spChg>
      </pc:sldChg>
      <pc:sldChg chg="ord modNotesTx">
        <pc:chgData name="Rowenna Marshall" userId="41bc5074-2722-4361-95aa-b5d32310b10f" providerId="ADAL" clId="{F75336DF-BD1E-4E5C-A15B-757A99D61486}" dt="2026-06-12T10:24:02.322" v="201" actId="20577"/>
        <pc:sldMkLst>
          <pc:docMk/>
          <pc:sldMk cId="4016889392" sldId="2147477831"/>
        </pc:sldMkLst>
      </pc:sldChg>
      <pc:sldChg chg="del">
        <pc:chgData name="Rowenna Marshall" userId="41bc5074-2722-4361-95aa-b5d32310b10f" providerId="ADAL" clId="{F75336DF-BD1E-4E5C-A15B-757A99D61486}" dt="2026-06-12T10:21:33.201" v="190" actId="47"/>
        <pc:sldMkLst>
          <pc:docMk/>
          <pc:sldMk cId="2961075870" sldId="2147477842"/>
        </pc:sldMkLst>
      </pc:sldChg>
      <pc:sldChg chg="modSp mod modNotesTx">
        <pc:chgData name="Rowenna Marshall" userId="41bc5074-2722-4361-95aa-b5d32310b10f" providerId="ADAL" clId="{F75336DF-BD1E-4E5C-A15B-757A99D61486}" dt="2026-06-12T10:37:42.007" v="621"/>
        <pc:sldMkLst>
          <pc:docMk/>
          <pc:sldMk cId="673624041" sldId="2147477853"/>
        </pc:sldMkLst>
        <pc:spChg chg="mod">
          <ac:chgData name="Rowenna Marshall" userId="41bc5074-2722-4361-95aa-b5d32310b10f" providerId="ADAL" clId="{F75336DF-BD1E-4E5C-A15B-757A99D61486}" dt="2026-06-12T10:32:00.509" v="491" actId="255"/>
          <ac:spMkLst>
            <pc:docMk/>
            <pc:sldMk cId="673624041" sldId="2147477853"/>
            <ac:spMk id="2" creationId="{3ED98FDB-66E8-32C7-D5CB-D839E0F5B6A3}"/>
          </ac:spMkLst>
        </pc:spChg>
        <pc:spChg chg="mod">
          <ac:chgData name="Rowenna Marshall" userId="41bc5074-2722-4361-95aa-b5d32310b10f" providerId="ADAL" clId="{F75336DF-BD1E-4E5C-A15B-757A99D61486}" dt="2026-06-12T10:37:42.007" v="621"/>
          <ac:spMkLst>
            <pc:docMk/>
            <pc:sldMk cId="673624041" sldId="2147477853"/>
            <ac:spMk id="3" creationId="{69D114E3-77EC-0EA3-09D0-939E10F36343}"/>
          </ac:spMkLst>
        </pc:spChg>
        <pc:spChg chg="mod">
          <ac:chgData name="Rowenna Marshall" userId="41bc5074-2722-4361-95aa-b5d32310b10f" providerId="ADAL" clId="{F75336DF-BD1E-4E5C-A15B-757A99D61486}" dt="2026-06-12T10:31:02.302" v="443" actId="20577"/>
          <ac:spMkLst>
            <pc:docMk/>
            <pc:sldMk cId="673624041" sldId="2147477853"/>
            <ac:spMk id="5" creationId="{32D33A05-04A2-6AC7-953E-77E94DCC38C6}"/>
          </ac:spMkLst>
        </pc:spChg>
      </pc:sldChg>
      <pc:sldChg chg="del">
        <pc:chgData name="Rowenna Marshall" userId="41bc5074-2722-4361-95aa-b5d32310b10f" providerId="ADAL" clId="{F75336DF-BD1E-4E5C-A15B-757A99D61486}" dt="2026-06-12T10:08:53.830" v="0" actId="47"/>
        <pc:sldMkLst>
          <pc:docMk/>
          <pc:sldMk cId="2753327297" sldId="2147477874"/>
        </pc:sldMkLst>
      </pc:sldChg>
      <pc:sldChg chg="del">
        <pc:chgData name="Rowenna Marshall" userId="41bc5074-2722-4361-95aa-b5d32310b10f" providerId="ADAL" clId="{F75336DF-BD1E-4E5C-A15B-757A99D61486}" dt="2026-06-12T10:20:29.681" v="109" actId="47"/>
        <pc:sldMkLst>
          <pc:docMk/>
          <pc:sldMk cId="2782773300" sldId="2147477880"/>
        </pc:sldMkLst>
      </pc:sldChg>
      <pc:sldChg chg="ord modNotesTx">
        <pc:chgData name="Rowenna Marshall" userId="41bc5074-2722-4361-95aa-b5d32310b10f" providerId="ADAL" clId="{F75336DF-BD1E-4E5C-A15B-757A99D61486}" dt="2026-06-12T10:23:44.856" v="199" actId="20577"/>
        <pc:sldMkLst>
          <pc:docMk/>
          <pc:sldMk cId="3126028802" sldId="2147477881"/>
        </pc:sldMkLst>
      </pc:sldChg>
      <pc:sldChg chg="modSp mod modNotesTx">
        <pc:chgData name="Rowenna Marshall" userId="41bc5074-2722-4361-95aa-b5d32310b10f" providerId="ADAL" clId="{F75336DF-BD1E-4E5C-A15B-757A99D61486}" dt="2026-06-12T10:39:02.035" v="641" actId="20577"/>
        <pc:sldMkLst>
          <pc:docMk/>
          <pc:sldMk cId="1145605950" sldId="2147477884"/>
        </pc:sldMkLst>
        <pc:spChg chg="mod">
          <ac:chgData name="Rowenna Marshall" userId="41bc5074-2722-4361-95aa-b5d32310b10f" providerId="ADAL" clId="{F75336DF-BD1E-4E5C-A15B-757A99D61486}" dt="2026-06-12T10:10:43.188" v="96" actId="20577"/>
          <ac:spMkLst>
            <pc:docMk/>
            <pc:sldMk cId="1145605950" sldId="2147477884"/>
            <ac:spMk id="9" creationId="{215D5733-7567-B24C-66FA-6961BC9C9616}"/>
          </ac:spMkLst>
        </pc:spChg>
        <pc:spChg chg="mod">
          <ac:chgData name="Rowenna Marshall" userId="41bc5074-2722-4361-95aa-b5d32310b10f" providerId="ADAL" clId="{F75336DF-BD1E-4E5C-A15B-757A99D61486}" dt="2026-06-12T10:39:02.035" v="641" actId="20577"/>
          <ac:spMkLst>
            <pc:docMk/>
            <pc:sldMk cId="1145605950" sldId="2147477884"/>
            <ac:spMk id="17" creationId="{4ABDB648-0520-EF6C-95A4-178463FF15C6}"/>
          </ac:spMkLst>
        </pc:spChg>
        <pc:spChg chg="mod">
          <ac:chgData name="Rowenna Marshall" userId="41bc5074-2722-4361-95aa-b5d32310b10f" providerId="ADAL" clId="{F75336DF-BD1E-4E5C-A15B-757A99D61486}" dt="2026-06-12T10:38:30.805" v="624" actId="1076"/>
          <ac:spMkLst>
            <pc:docMk/>
            <pc:sldMk cId="1145605950" sldId="2147477884"/>
            <ac:spMk id="35" creationId="{007A1955-1ED2-2A4F-F19C-2F54DE35BC1E}"/>
          </ac:spMkLst>
        </pc:spChg>
      </pc:sldChg>
      <pc:sldChg chg="delSp modSp mod modNotesTx">
        <pc:chgData name="Rowenna Marshall" userId="41bc5074-2722-4361-95aa-b5d32310b10f" providerId="ADAL" clId="{F75336DF-BD1E-4E5C-A15B-757A99D61486}" dt="2026-06-12T10:43:41.401" v="645" actId="478"/>
        <pc:sldMkLst>
          <pc:docMk/>
          <pc:sldMk cId="1242718716" sldId="2147477891"/>
        </pc:sldMkLst>
        <pc:spChg chg="mod">
          <ac:chgData name="Rowenna Marshall" userId="41bc5074-2722-4361-95aa-b5d32310b10f" providerId="ADAL" clId="{F75336DF-BD1E-4E5C-A15B-757A99D61486}" dt="2026-06-12T10:39:14.664" v="642" actId="113"/>
          <ac:spMkLst>
            <pc:docMk/>
            <pc:sldMk cId="1242718716" sldId="2147477891"/>
            <ac:spMk id="2" creationId="{9DB6B3E1-45D1-009B-649F-C3D68143AF7D}"/>
          </ac:spMkLst>
        </pc:spChg>
        <pc:picChg chg="del">
          <ac:chgData name="Rowenna Marshall" userId="41bc5074-2722-4361-95aa-b5d32310b10f" providerId="ADAL" clId="{F75336DF-BD1E-4E5C-A15B-757A99D61486}" dt="2026-06-12T10:43:41.401" v="645" actId="478"/>
          <ac:picMkLst>
            <pc:docMk/>
            <pc:sldMk cId="1242718716" sldId="2147477891"/>
            <ac:picMk id="1026" creationId="{85CE6622-C1BF-87AD-00FE-1D53140EB717}"/>
          </ac:picMkLst>
        </pc:picChg>
        <pc:picChg chg="del">
          <ac:chgData name="Rowenna Marshall" userId="41bc5074-2722-4361-95aa-b5d32310b10f" providerId="ADAL" clId="{F75336DF-BD1E-4E5C-A15B-757A99D61486}" dt="2026-06-12T10:43:40.776" v="644" actId="478"/>
          <ac:picMkLst>
            <pc:docMk/>
            <pc:sldMk cId="1242718716" sldId="2147477891"/>
            <ac:picMk id="1028" creationId="{8C92B57B-BE3B-78C7-4D28-5180780C2E7F}"/>
          </ac:picMkLst>
        </pc:picChg>
        <pc:picChg chg="del">
          <ac:chgData name="Rowenna Marshall" userId="41bc5074-2722-4361-95aa-b5d32310b10f" providerId="ADAL" clId="{F75336DF-BD1E-4E5C-A15B-757A99D61486}" dt="2026-06-12T10:43:40.070" v="643" actId="478"/>
          <ac:picMkLst>
            <pc:docMk/>
            <pc:sldMk cId="1242718716" sldId="2147477891"/>
            <ac:picMk id="1030" creationId="{1BC16BED-E6F5-B103-C1AB-67266072FF22}"/>
          </ac:picMkLst>
        </pc:picChg>
      </pc:sldChg>
      <pc:sldChg chg="del">
        <pc:chgData name="Rowenna Marshall" userId="41bc5074-2722-4361-95aa-b5d32310b10f" providerId="ADAL" clId="{F75336DF-BD1E-4E5C-A15B-757A99D61486}" dt="2026-06-12T10:12:12.976" v="98" actId="47"/>
        <pc:sldMkLst>
          <pc:docMk/>
          <pc:sldMk cId="397222984" sldId="2147480826"/>
        </pc:sldMkLst>
      </pc:sldChg>
      <pc:sldChg chg="delSp mod">
        <pc:chgData name="Rowenna Marshall" userId="41bc5074-2722-4361-95aa-b5d32310b10f" providerId="ADAL" clId="{F75336DF-BD1E-4E5C-A15B-757A99D61486}" dt="2026-06-12T10:43:48.006" v="646" actId="478"/>
        <pc:sldMkLst>
          <pc:docMk/>
          <pc:sldMk cId="915661494" sldId="2147480827"/>
        </pc:sldMkLst>
        <pc:picChg chg="del">
          <ac:chgData name="Rowenna Marshall" userId="41bc5074-2722-4361-95aa-b5d32310b10f" providerId="ADAL" clId="{F75336DF-BD1E-4E5C-A15B-757A99D61486}" dt="2026-06-12T10:43:48.006" v="646" actId="478"/>
          <ac:picMkLst>
            <pc:docMk/>
            <pc:sldMk cId="915661494" sldId="2147480827"/>
            <ac:picMk id="4" creationId="{A1877CC7-02C5-46A0-EEAE-1D6EEE4948FC}"/>
          </ac:picMkLst>
        </pc:picChg>
      </pc:sldChg>
      <pc:sldChg chg="delSp modSp del mod ord modNotesTx">
        <pc:chgData name="Rowenna Marshall" userId="41bc5074-2722-4361-95aa-b5d32310b10f" providerId="ADAL" clId="{F75336DF-BD1E-4E5C-A15B-757A99D61486}" dt="2026-06-12T10:31:15.172" v="446" actId="47"/>
        <pc:sldMkLst>
          <pc:docMk/>
          <pc:sldMk cId="2284732787" sldId="2147480828"/>
        </pc:sldMkLst>
        <pc:spChg chg="mod">
          <ac:chgData name="Rowenna Marshall" userId="41bc5074-2722-4361-95aa-b5d32310b10f" providerId="ADAL" clId="{F75336DF-BD1E-4E5C-A15B-757A99D61486}" dt="2026-06-12T10:25:49.489" v="239" actId="20577"/>
          <ac:spMkLst>
            <pc:docMk/>
            <pc:sldMk cId="2284732787" sldId="2147480828"/>
            <ac:spMk id="11" creationId="{7EE8586A-C0DF-6900-0BB0-98F2A3AB8760}"/>
          </ac:spMkLst>
        </pc:spChg>
        <pc:spChg chg="del mod">
          <ac:chgData name="Rowenna Marshall" userId="41bc5074-2722-4361-95aa-b5d32310b10f" providerId="ADAL" clId="{F75336DF-BD1E-4E5C-A15B-757A99D61486}" dt="2026-06-12T10:27:35.387" v="280"/>
          <ac:spMkLst>
            <pc:docMk/>
            <pc:sldMk cId="2284732787" sldId="2147480828"/>
            <ac:spMk id="141" creationId="{2CCD421A-E235-3457-C760-00BA901E0344}"/>
          </ac:spMkLst>
        </pc:spChg>
      </pc:sldChg>
      <pc:sldMasterChg chg="delSldLayout">
        <pc:chgData name="Rowenna Marshall" userId="41bc5074-2722-4361-95aa-b5d32310b10f" providerId="ADAL" clId="{F75336DF-BD1E-4E5C-A15B-757A99D61486}" dt="2026-06-12T10:08:53.830" v="0" actId="47"/>
        <pc:sldMasterMkLst>
          <pc:docMk/>
          <pc:sldMasterMk cId="1543405253" sldId="2147484086"/>
        </pc:sldMasterMkLst>
        <pc:sldLayoutChg chg="del">
          <pc:chgData name="Rowenna Marshall" userId="41bc5074-2722-4361-95aa-b5d32310b10f" providerId="ADAL" clId="{F75336DF-BD1E-4E5C-A15B-757A99D61486}" dt="2026-06-12T10:08:53.830" v="0" actId="47"/>
          <pc:sldLayoutMkLst>
            <pc:docMk/>
            <pc:sldMasterMk cId="1543405253" sldId="2147484086"/>
            <pc:sldLayoutMk cId="2919569646" sldId="214748411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BED9B-6140-4244-9066-0A923B4510B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A9A7DA2-B0BA-4C10-91DE-B4114C721AA5}">
      <dgm:prSet phldrT="[Text]"/>
      <dgm:spPr>
        <a:solidFill>
          <a:srgbClr val="5F2861"/>
        </a:solidFill>
        <a:ln>
          <a:solidFill>
            <a:schemeClr val="tx1">
              <a:lumMod val="95000"/>
              <a:lumOff val="5000"/>
            </a:schemeClr>
          </a:solidFill>
        </a:ln>
      </dgm:spPr>
      <dgm:t>
        <a:bodyPr/>
        <a:lstStyle/>
        <a:p>
          <a:r>
            <a:rPr lang="en-GB" b="1"/>
            <a:t>SAFE</a:t>
          </a:r>
        </a:p>
      </dgm:t>
    </dgm:pt>
    <dgm:pt modelId="{9E59237D-0CCA-4777-B1C3-6778BBA5B1B3}" type="parTrans" cxnId="{4A5BADD9-AB71-41DB-9F9F-FBF915A6ADBF}">
      <dgm:prSet/>
      <dgm:spPr/>
      <dgm:t>
        <a:bodyPr/>
        <a:lstStyle/>
        <a:p>
          <a:endParaRPr lang="en-GB"/>
        </a:p>
      </dgm:t>
    </dgm:pt>
    <dgm:pt modelId="{4F23F5E7-1871-4D93-BD2E-5176F945A873}" type="sibTrans" cxnId="{4A5BADD9-AB71-41DB-9F9F-FBF915A6ADBF}">
      <dgm:prSet/>
      <dgm:spPr/>
      <dgm:t>
        <a:bodyPr/>
        <a:lstStyle/>
        <a:p>
          <a:endParaRPr lang="en-GB"/>
        </a:p>
      </dgm:t>
    </dgm:pt>
    <dgm:pt modelId="{89318940-49CF-49B4-B357-6FA4C95331DD}">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dirty="0"/>
            <a:t>Safety culture</a:t>
          </a:r>
        </a:p>
      </dgm:t>
    </dgm:pt>
    <dgm:pt modelId="{3910DE0E-1786-4B3A-BF20-33AE200DC675}" type="parTrans" cxnId="{E6726B3F-0306-4769-984A-52B1807154B7}">
      <dgm:prSet/>
      <dgm:spPr/>
      <dgm:t>
        <a:bodyPr/>
        <a:lstStyle/>
        <a:p>
          <a:endParaRPr lang="en-GB"/>
        </a:p>
      </dgm:t>
    </dgm:pt>
    <dgm:pt modelId="{3ABEDFC1-3F22-423A-8EE7-02539DFD0C98}" type="sibTrans" cxnId="{E6726B3F-0306-4769-984A-52B1807154B7}">
      <dgm:prSet/>
      <dgm:spPr/>
      <dgm:t>
        <a:bodyPr/>
        <a:lstStyle/>
        <a:p>
          <a:endParaRPr lang="en-GB"/>
        </a:p>
      </dgm:t>
    </dgm:pt>
    <dgm:pt modelId="{C685AD1E-DA30-439F-AE85-356E906F74B2}">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dirty="0"/>
            <a:t>Safe systems, pathways and transitions</a:t>
          </a:r>
          <a:br>
            <a:rPr lang="en-GB" dirty="0"/>
          </a:br>
          <a:endParaRPr lang="en-GB" dirty="0"/>
        </a:p>
      </dgm:t>
    </dgm:pt>
    <dgm:pt modelId="{CE3E324F-E361-481B-988D-1E63496B2B72}" type="parTrans" cxnId="{50205B8C-19CA-427D-9B3E-C93855A11520}">
      <dgm:prSet/>
      <dgm:spPr/>
      <dgm:t>
        <a:bodyPr/>
        <a:lstStyle/>
        <a:p>
          <a:endParaRPr lang="en-GB"/>
        </a:p>
      </dgm:t>
    </dgm:pt>
    <dgm:pt modelId="{4EB1DAAC-73B9-4A53-8037-8A401086DACF}" type="sibTrans" cxnId="{50205B8C-19CA-427D-9B3E-C93855A11520}">
      <dgm:prSet/>
      <dgm:spPr/>
      <dgm:t>
        <a:bodyPr/>
        <a:lstStyle/>
        <a:p>
          <a:endParaRPr lang="en-GB"/>
        </a:p>
      </dgm:t>
    </dgm:pt>
    <dgm:pt modelId="{7816C761-726B-499A-A1BD-D29BF01C8B52}">
      <dgm:prSet phldrT="[Text]"/>
      <dgm:spPr>
        <a:solidFill>
          <a:srgbClr val="5F2861"/>
        </a:solidFill>
        <a:ln>
          <a:solidFill>
            <a:schemeClr val="tx1">
              <a:lumMod val="95000"/>
              <a:lumOff val="5000"/>
            </a:schemeClr>
          </a:solidFill>
        </a:ln>
      </dgm:spPr>
      <dgm:t>
        <a:bodyPr/>
        <a:lstStyle/>
        <a:p>
          <a:r>
            <a:rPr lang="en-GB" b="1"/>
            <a:t>EFFECTIVE</a:t>
          </a:r>
        </a:p>
      </dgm:t>
    </dgm:pt>
    <dgm:pt modelId="{11036FDD-47B2-4771-B85C-AA114110E8EE}" type="parTrans" cxnId="{A28C5510-7C16-4C4B-B7A2-9A84B9FE9102}">
      <dgm:prSet/>
      <dgm:spPr/>
      <dgm:t>
        <a:bodyPr/>
        <a:lstStyle/>
        <a:p>
          <a:endParaRPr lang="en-GB"/>
        </a:p>
      </dgm:t>
    </dgm:pt>
    <dgm:pt modelId="{2A12CA17-652D-401C-973B-C2D10E95CB73}" type="sibTrans" cxnId="{A28C5510-7C16-4C4B-B7A2-9A84B9FE9102}">
      <dgm:prSet/>
      <dgm:spPr/>
      <dgm:t>
        <a:bodyPr/>
        <a:lstStyle/>
        <a:p>
          <a:endParaRPr lang="en-GB"/>
        </a:p>
      </dgm:t>
    </dgm:pt>
    <dgm:pt modelId="{7F3020CF-CFA1-4FE9-831C-976ADF892535}">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dirty="0"/>
            <a:t>Assessing needs</a:t>
          </a:r>
          <a:br>
            <a:rPr lang="en-GB" sz="1400" kern="1200" dirty="0"/>
          </a:br>
          <a:endParaRPr lang="en-GB" sz="1400" kern="1200" dirty="0"/>
        </a:p>
      </dgm:t>
    </dgm:pt>
    <dgm:pt modelId="{14A3BEB1-848C-4712-99E8-C9E00E304227}" type="parTrans" cxnId="{7308E07C-5C79-4253-BA83-9B896C772316}">
      <dgm:prSet/>
      <dgm:spPr/>
      <dgm:t>
        <a:bodyPr/>
        <a:lstStyle/>
        <a:p>
          <a:endParaRPr lang="en-GB"/>
        </a:p>
      </dgm:t>
    </dgm:pt>
    <dgm:pt modelId="{2D5B625F-4722-4DAB-9E74-F9761879E94D}" type="sibTrans" cxnId="{7308E07C-5C79-4253-BA83-9B896C772316}">
      <dgm:prSet/>
      <dgm:spPr/>
      <dgm:t>
        <a:bodyPr/>
        <a:lstStyle/>
        <a:p>
          <a:endParaRPr lang="en-GB"/>
        </a:p>
      </dgm:t>
    </dgm:pt>
    <dgm:pt modelId="{E35A4554-0BAA-4951-AFE7-AD707F307824}">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dirty="0"/>
            <a:t>Evidence-based care and equitable outcomes</a:t>
          </a:r>
        </a:p>
      </dgm:t>
    </dgm:pt>
    <dgm:pt modelId="{D20AD2E9-8807-4D76-A7C1-368FCFD6E2FA}" type="parTrans" cxnId="{9972419C-E7B0-47FF-B161-1E44C419DC75}">
      <dgm:prSet/>
      <dgm:spPr/>
      <dgm:t>
        <a:bodyPr/>
        <a:lstStyle/>
        <a:p>
          <a:endParaRPr lang="en-GB"/>
        </a:p>
      </dgm:t>
    </dgm:pt>
    <dgm:pt modelId="{154661C8-9315-465B-B180-5505FAFCD772}" type="sibTrans" cxnId="{9972419C-E7B0-47FF-B161-1E44C419DC75}">
      <dgm:prSet/>
      <dgm:spPr/>
      <dgm:t>
        <a:bodyPr/>
        <a:lstStyle/>
        <a:p>
          <a:endParaRPr lang="en-GB"/>
        </a:p>
      </dgm:t>
    </dgm:pt>
    <dgm:pt modelId="{3265A277-4055-49A1-9F38-04508AB267EA}">
      <dgm:prSet phldrT="[Text]"/>
      <dgm:spPr>
        <a:solidFill>
          <a:srgbClr val="5F2861"/>
        </a:solidFill>
        <a:ln>
          <a:solidFill>
            <a:schemeClr val="tx1">
              <a:lumMod val="95000"/>
              <a:lumOff val="5000"/>
            </a:schemeClr>
          </a:solidFill>
        </a:ln>
      </dgm:spPr>
      <dgm:t>
        <a:bodyPr/>
        <a:lstStyle/>
        <a:p>
          <a:r>
            <a:rPr lang="en-GB" b="1"/>
            <a:t>CARING</a:t>
          </a:r>
        </a:p>
      </dgm:t>
    </dgm:pt>
    <dgm:pt modelId="{56EF68FF-0111-4960-9B99-0172F20F56C2}" type="parTrans" cxnId="{4CBFEC78-55CF-4B9F-AB64-0C49CD550A1D}">
      <dgm:prSet/>
      <dgm:spPr/>
      <dgm:t>
        <a:bodyPr/>
        <a:lstStyle/>
        <a:p>
          <a:endParaRPr lang="en-GB"/>
        </a:p>
      </dgm:t>
    </dgm:pt>
    <dgm:pt modelId="{1087DF42-8FD6-4A33-AA1E-51063A30654B}" type="sibTrans" cxnId="{4CBFEC78-55CF-4B9F-AB64-0C49CD550A1D}">
      <dgm:prSet/>
      <dgm:spPr/>
      <dgm:t>
        <a:bodyPr/>
        <a:lstStyle/>
        <a:p>
          <a:endParaRPr lang="en-GB"/>
        </a:p>
      </dgm:t>
    </dgm:pt>
    <dgm:pt modelId="{B7CDB2BF-4D2B-40F8-BC4D-ECA7DFDA0CD1}">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dirty="0"/>
            <a:t>Kindness, compassion and dignity </a:t>
          </a:r>
          <a:br>
            <a:rPr lang="en-GB" dirty="0"/>
          </a:br>
          <a:endParaRPr lang="en-GB" dirty="0"/>
        </a:p>
      </dgm:t>
    </dgm:pt>
    <dgm:pt modelId="{B4CCA418-D6CD-48AB-AF4B-D81596FBA3DA}" type="parTrans" cxnId="{9111DDB6-1347-4963-96F7-D2E3B10226DC}">
      <dgm:prSet/>
      <dgm:spPr/>
      <dgm:t>
        <a:bodyPr/>
        <a:lstStyle/>
        <a:p>
          <a:endParaRPr lang="en-GB"/>
        </a:p>
      </dgm:t>
    </dgm:pt>
    <dgm:pt modelId="{4E31D416-C90F-495E-9E2C-B74A921ACF04}" type="sibTrans" cxnId="{9111DDB6-1347-4963-96F7-D2E3B10226DC}">
      <dgm:prSet/>
      <dgm:spPr/>
      <dgm:t>
        <a:bodyPr/>
        <a:lstStyle/>
        <a:p>
          <a:endParaRPr lang="en-GB"/>
        </a:p>
      </dgm:t>
    </dgm:pt>
    <dgm:pt modelId="{32FF6FFA-EEF9-4CE9-A301-D898EEDD1715}">
      <dgm:prSet phldrT="[Text]"/>
      <dgm:spPr>
        <a:solidFill>
          <a:srgbClr val="5F2861"/>
        </a:solidFill>
        <a:ln>
          <a:solidFill>
            <a:schemeClr val="tx1">
              <a:lumMod val="95000"/>
              <a:lumOff val="5000"/>
            </a:schemeClr>
          </a:solidFill>
        </a:ln>
      </dgm:spPr>
      <dgm:t>
        <a:bodyPr/>
        <a:lstStyle/>
        <a:p>
          <a:r>
            <a:rPr lang="en-GB" b="1"/>
            <a:t>RESPONSIVE</a:t>
          </a:r>
        </a:p>
      </dgm:t>
    </dgm:pt>
    <dgm:pt modelId="{672A9BF5-BE6D-49B7-A595-4613D59E9201}" type="parTrans" cxnId="{D7248ACE-54E8-4F30-A5FC-9DB3CC75911A}">
      <dgm:prSet/>
      <dgm:spPr/>
      <dgm:t>
        <a:bodyPr/>
        <a:lstStyle/>
        <a:p>
          <a:endParaRPr lang="en-GB"/>
        </a:p>
      </dgm:t>
    </dgm:pt>
    <dgm:pt modelId="{27DFDD6E-17E4-4D10-8680-B4517D28AADD}" type="sibTrans" cxnId="{D7248ACE-54E8-4F30-A5FC-9DB3CC75911A}">
      <dgm:prSet/>
      <dgm:spPr/>
      <dgm:t>
        <a:bodyPr/>
        <a:lstStyle/>
        <a:p>
          <a:endParaRPr lang="en-GB"/>
        </a:p>
      </dgm:t>
    </dgm:pt>
    <dgm:pt modelId="{7EC35A0F-186F-419E-B177-6954EBC03F5A}">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dirty="0"/>
            <a:t>Care provision, integration and continuity</a:t>
          </a:r>
          <a:br>
            <a:rPr lang="en-GB" sz="1400" kern="1200" dirty="0"/>
          </a:br>
          <a:endParaRPr lang="en-GB" sz="1400" kern="1200" dirty="0"/>
        </a:p>
      </dgm:t>
    </dgm:pt>
    <dgm:pt modelId="{9E24CF58-6A9C-45FF-805D-FE446A07A83A}" type="parTrans" cxnId="{4F33E80C-B277-4D33-B730-F0205C4B8DB2}">
      <dgm:prSet/>
      <dgm:spPr/>
      <dgm:t>
        <a:bodyPr/>
        <a:lstStyle/>
        <a:p>
          <a:endParaRPr lang="en-GB"/>
        </a:p>
      </dgm:t>
    </dgm:pt>
    <dgm:pt modelId="{68441B7F-2BEE-49ED-977E-230C5322320D}" type="sibTrans" cxnId="{4F33E80C-B277-4D33-B730-F0205C4B8DB2}">
      <dgm:prSet/>
      <dgm:spPr/>
      <dgm:t>
        <a:bodyPr/>
        <a:lstStyle/>
        <a:p>
          <a:endParaRPr lang="en-GB"/>
        </a:p>
      </dgm:t>
    </dgm:pt>
    <dgm:pt modelId="{0680F0EE-83FA-40F8-8CDE-827D0FE930D8}">
      <dgm:prSet phldrT="[Text]"/>
      <dgm:spPr>
        <a:solidFill>
          <a:srgbClr val="5F2861"/>
        </a:solidFill>
        <a:ln>
          <a:solidFill>
            <a:schemeClr val="tx1">
              <a:lumMod val="95000"/>
              <a:lumOff val="5000"/>
            </a:schemeClr>
          </a:solidFill>
        </a:ln>
      </dgm:spPr>
      <dgm:t>
        <a:bodyPr/>
        <a:lstStyle/>
        <a:p>
          <a:r>
            <a:rPr lang="en-GB" b="1"/>
            <a:t>WELL-LED</a:t>
          </a:r>
        </a:p>
      </dgm:t>
    </dgm:pt>
    <dgm:pt modelId="{EBC56A66-F9C0-4239-BD14-78EF1E95FBA8}" type="parTrans" cxnId="{0422A642-8665-46E4-B181-54C3193AB837}">
      <dgm:prSet/>
      <dgm:spPr/>
      <dgm:t>
        <a:bodyPr/>
        <a:lstStyle/>
        <a:p>
          <a:endParaRPr lang="en-GB"/>
        </a:p>
      </dgm:t>
    </dgm:pt>
    <dgm:pt modelId="{BD881474-61CE-4BCF-9D16-54BC56953936}" type="sibTrans" cxnId="{0422A642-8665-46E4-B181-54C3193AB837}">
      <dgm:prSet/>
      <dgm:spPr/>
      <dgm:t>
        <a:bodyPr/>
        <a:lstStyle/>
        <a:p>
          <a:endParaRPr lang="en-GB"/>
        </a:p>
      </dgm:t>
    </dgm:pt>
    <dgm:pt modelId="{755E4265-7B41-44F9-8D12-A737B27E893F}">
      <dgm:prSet phldrT="[Text]" custT="1"/>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500" kern="1200" dirty="0">
              <a:solidFill>
                <a:srgbClr val="000000">
                  <a:hueOff val="0"/>
                  <a:satOff val="0"/>
                  <a:lumOff val="0"/>
                  <a:alphaOff val="0"/>
                </a:srgbClr>
              </a:solidFill>
              <a:latin typeface="Arial" panose="020B0604020202020204"/>
              <a:ea typeface="+mn-ea"/>
              <a:cs typeface="+mn-cs"/>
            </a:rPr>
            <a:t>Strategic</a:t>
          </a:r>
          <a:r>
            <a:rPr lang="en-GB" sz="1400" kern="1200" dirty="0"/>
            <a:t> direction</a:t>
          </a:r>
          <a:br>
            <a:rPr lang="en-GB" sz="1400" kern="1200" dirty="0"/>
          </a:br>
          <a:r>
            <a:rPr lang="en-GB" sz="1400" kern="1200" dirty="0"/>
            <a:t> </a:t>
          </a:r>
        </a:p>
      </dgm:t>
    </dgm:pt>
    <dgm:pt modelId="{41AB4C44-3DA5-477F-846D-9920FA76DC32}" type="parTrans" cxnId="{06FC8852-3917-43D0-ACE0-7C19C478F18A}">
      <dgm:prSet/>
      <dgm:spPr/>
      <dgm:t>
        <a:bodyPr/>
        <a:lstStyle/>
        <a:p>
          <a:endParaRPr lang="en-GB"/>
        </a:p>
      </dgm:t>
    </dgm:pt>
    <dgm:pt modelId="{3AEBEF08-526B-4CB2-94B2-C6A4151415E5}" type="sibTrans" cxnId="{06FC8852-3917-43D0-ACE0-7C19C478F18A}">
      <dgm:prSet/>
      <dgm:spPr/>
      <dgm:t>
        <a:bodyPr/>
        <a:lstStyle/>
        <a:p>
          <a:endParaRPr lang="en-GB"/>
        </a:p>
      </dgm:t>
    </dgm:pt>
    <dgm:pt modelId="{72D9D705-D0E9-471D-8287-726FD7609AA7}">
      <dgm:prSet phldrT="[Text]" custT="1"/>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500" kern="1200" dirty="0">
              <a:solidFill>
                <a:srgbClr val="000000">
                  <a:hueOff val="0"/>
                  <a:satOff val="0"/>
                  <a:lumOff val="0"/>
                  <a:alphaOff val="0"/>
                </a:srgbClr>
              </a:solidFill>
              <a:latin typeface="Arial" panose="020B0604020202020204"/>
              <a:ea typeface="+mn-ea"/>
              <a:cs typeface="+mn-cs"/>
            </a:rPr>
            <a:t>Workforce</a:t>
          </a:r>
          <a:r>
            <a:rPr lang="en-GB" sz="1400" kern="1200" dirty="0"/>
            <a:t> equity and culture</a:t>
          </a:r>
          <a:br>
            <a:rPr lang="en-GB" sz="1400" kern="1200" dirty="0"/>
          </a:br>
          <a:endParaRPr lang="en-GB" sz="1400" kern="1200" dirty="0"/>
        </a:p>
      </dgm:t>
    </dgm:pt>
    <dgm:pt modelId="{E1937440-B835-44FD-8E9F-A940BC4C08A7}" type="parTrans" cxnId="{497C1FDF-0E5A-4E4B-865E-958C5764C708}">
      <dgm:prSet/>
      <dgm:spPr/>
      <dgm:t>
        <a:bodyPr/>
        <a:lstStyle/>
        <a:p>
          <a:endParaRPr lang="en-GB"/>
        </a:p>
      </dgm:t>
    </dgm:pt>
    <dgm:pt modelId="{AF7ED31B-A07E-4BF4-86F7-FBA5B18CD677}" type="sibTrans" cxnId="{497C1FDF-0E5A-4E4B-865E-958C5764C708}">
      <dgm:prSet/>
      <dgm:spPr/>
      <dgm:t>
        <a:bodyPr/>
        <a:lstStyle/>
        <a:p>
          <a:endParaRPr lang="en-GB"/>
        </a:p>
      </dgm:t>
    </dgm:pt>
    <dgm:pt modelId="{A66BDA3F-469F-4324-9C8A-244B7B7A2E22}">
      <dgm:prSet phldrT="[Text]" custT="1"/>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500" kern="1200" dirty="0">
              <a:solidFill>
                <a:srgbClr val="000000">
                  <a:hueOff val="0"/>
                  <a:satOff val="0"/>
                  <a:lumOff val="0"/>
                  <a:alphaOff val="0"/>
                </a:srgbClr>
              </a:solidFill>
              <a:latin typeface="Arial" panose="020B0604020202020204"/>
              <a:ea typeface="+mn-ea"/>
              <a:cs typeface="+mn-cs"/>
            </a:rPr>
            <a:t>Capable</a:t>
          </a:r>
          <a:r>
            <a:rPr lang="en-GB" sz="1400" kern="1200" dirty="0"/>
            <a:t> and compassionate leaders </a:t>
          </a:r>
          <a:br>
            <a:rPr lang="en-GB" sz="1400" kern="1200" dirty="0"/>
          </a:br>
          <a:endParaRPr lang="en-GB" sz="1400" kern="1200" dirty="0"/>
        </a:p>
      </dgm:t>
    </dgm:pt>
    <dgm:pt modelId="{38F24075-059A-4BC3-B14D-7D436DC329C9}" type="parTrans" cxnId="{58D70F0C-2211-4EFE-BB25-A193D53F7B7C}">
      <dgm:prSet/>
      <dgm:spPr/>
      <dgm:t>
        <a:bodyPr/>
        <a:lstStyle/>
        <a:p>
          <a:endParaRPr lang="en-GB"/>
        </a:p>
      </dgm:t>
    </dgm:pt>
    <dgm:pt modelId="{614A662D-8EBA-486D-97C5-48628F336553}" type="sibTrans" cxnId="{58D70F0C-2211-4EFE-BB25-A193D53F7B7C}">
      <dgm:prSet/>
      <dgm:spPr/>
      <dgm:t>
        <a:bodyPr/>
        <a:lstStyle/>
        <a:p>
          <a:endParaRPr lang="en-GB"/>
        </a:p>
      </dgm:t>
    </dgm:pt>
    <dgm:pt modelId="{939FA582-6752-45B0-9C00-FC61E639D6D7}">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a:t>Governance and management</a:t>
          </a:r>
          <a:br>
            <a:rPr lang="en-GB" sz="1400" kern="1200"/>
          </a:br>
          <a:endParaRPr lang="en-GB" sz="1400" kern="1200"/>
        </a:p>
      </dgm:t>
    </dgm:pt>
    <dgm:pt modelId="{98FED535-3F98-4A9B-B63D-0F9F870B6146}" type="parTrans" cxnId="{B318A954-36C1-4416-891A-2BC556DF58F8}">
      <dgm:prSet/>
      <dgm:spPr/>
      <dgm:t>
        <a:bodyPr/>
        <a:lstStyle/>
        <a:p>
          <a:endParaRPr lang="en-GB"/>
        </a:p>
      </dgm:t>
    </dgm:pt>
    <dgm:pt modelId="{D9F95885-35F0-46B5-A18B-A571CED304CF}" type="sibTrans" cxnId="{B318A954-36C1-4416-891A-2BC556DF58F8}">
      <dgm:prSet/>
      <dgm:spPr/>
      <dgm:t>
        <a:bodyPr/>
        <a:lstStyle/>
        <a:p>
          <a:endParaRPr lang="en-GB"/>
        </a:p>
      </dgm:t>
    </dgm:pt>
    <dgm:pt modelId="{B882BF66-53FD-4E8E-8AD8-F8CDFB9CC6CC}">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a:t>Partnerships and communities</a:t>
          </a:r>
          <a:br>
            <a:rPr lang="en-GB" sz="1400" kern="1200"/>
          </a:br>
          <a:endParaRPr lang="en-GB" sz="1400" kern="1200"/>
        </a:p>
      </dgm:t>
    </dgm:pt>
    <dgm:pt modelId="{124F1AEC-B56A-4725-936D-A8D3A9E9FAC2}" type="parTrans" cxnId="{92E19EF7-8DCF-4B9D-A00A-97A5A94EADB7}">
      <dgm:prSet/>
      <dgm:spPr/>
      <dgm:t>
        <a:bodyPr/>
        <a:lstStyle/>
        <a:p>
          <a:endParaRPr lang="en-GB"/>
        </a:p>
      </dgm:t>
    </dgm:pt>
    <dgm:pt modelId="{E3459B33-807D-4E36-A657-7FD4B615918C}" type="sibTrans" cxnId="{92E19EF7-8DCF-4B9D-A00A-97A5A94EADB7}">
      <dgm:prSet/>
      <dgm:spPr/>
      <dgm:t>
        <a:bodyPr/>
        <a:lstStyle/>
        <a:p>
          <a:endParaRPr lang="en-GB"/>
        </a:p>
      </dgm:t>
    </dgm:pt>
    <dgm:pt modelId="{59516D1D-811B-445E-AEA0-038A29A067AB}">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a:t>Improvement, innovation and learning</a:t>
          </a:r>
        </a:p>
      </dgm:t>
    </dgm:pt>
    <dgm:pt modelId="{0B3B4481-16EF-4CB5-AAFC-5B70E8417637}" type="parTrans" cxnId="{4AFE8DBE-C46E-4D31-805C-C5E0E80E2BD1}">
      <dgm:prSet/>
      <dgm:spPr/>
      <dgm:t>
        <a:bodyPr/>
        <a:lstStyle/>
        <a:p>
          <a:endParaRPr lang="en-GB"/>
        </a:p>
      </dgm:t>
    </dgm:pt>
    <dgm:pt modelId="{B9B01A0A-4E7D-45B6-8BAE-399C9A5C344B}" type="sibTrans" cxnId="{4AFE8DBE-C46E-4D31-805C-C5E0E80E2BD1}">
      <dgm:prSet/>
      <dgm:spPr/>
      <dgm:t>
        <a:bodyPr/>
        <a:lstStyle/>
        <a:p>
          <a:endParaRPr lang="en-GB"/>
        </a:p>
      </dgm:t>
    </dgm:pt>
    <dgm:pt modelId="{88ACFD66-1E47-495B-9ECD-EE8C6F7E1409}">
      <dgm:prSet phldrT="[Text]" custT="1"/>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dirty="0"/>
            <a:t>Listening to and </a:t>
          </a:r>
          <a:r>
            <a:rPr lang="en-GB" sz="1500" kern="1200" dirty="0">
              <a:solidFill>
                <a:srgbClr val="000000">
                  <a:hueOff val="0"/>
                  <a:satOff val="0"/>
                  <a:lumOff val="0"/>
                  <a:alphaOff val="0"/>
                </a:srgbClr>
              </a:solidFill>
              <a:latin typeface="Arial" panose="020B0604020202020204"/>
              <a:ea typeface="+mn-ea"/>
              <a:cs typeface="+mn-cs"/>
            </a:rPr>
            <a:t>involving</a:t>
          </a:r>
          <a:r>
            <a:rPr lang="en-GB" sz="1400" kern="1200" dirty="0"/>
            <a:t> people</a:t>
          </a:r>
          <a:br>
            <a:rPr lang="en-GB" sz="1400" kern="1200" dirty="0"/>
          </a:br>
          <a:endParaRPr lang="en-GB" sz="1400" kern="1200" dirty="0"/>
        </a:p>
      </dgm:t>
    </dgm:pt>
    <dgm:pt modelId="{372C4337-1D66-4226-95FB-8BAECCBFAD26}" type="parTrans" cxnId="{C29F21A0-FC81-43F3-B7A9-8C1A3EF55D98}">
      <dgm:prSet/>
      <dgm:spPr/>
      <dgm:t>
        <a:bodyPr/>
        <a:lstStyle/>
        <a:p>
          <a:endParaRPr lang="en-GB"/>
        </a:p>
      </dgm:t>
    </dgm:pt>
    <dgm:pt modelId="{C6582769-26AE-4059-922E-553AE0C869E8}" type="sibTrans" cxnId="{C29F21A0-FC81-43F3-B7A9-8C1A3EF55D98}">
      <dgm:prSet/>
      <dgm:spPr/>
      <dgm:t>
        <a:bodyPr/>
        <a:lstStyle/>
        <a:p>
          <a:endParaRPr lang="en-GB"/>
        </a:p>
      </dgm:t>
    </dgm:pt>
    <dgm:pt modelId="{1089A703-FBF1-4464-B91A-C2F52C483DB8}">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dirty="0"/>
            <a:t>Timely and equitable access</a:t>
          </a:r>
        </a:p>
      </dgm:t>
    </dgm:pt>
    <dgm:pt modelId="{0A7B4BD0-DF8D-4CB6-9CC6-2350D9118DD6}" type="parTrans" cxnId="{764FD9C8-754D-4130-850F-DCDBDFBB6C0D}">
      <dgm:prSet/>
      <dgm:spPr/>
      <dgm:t>
        <a:bodyPr/>
        <a:lstStyle/>
        <a:p>
          <a:endParaRPr lang="en-GB"/>
        </a:p>
      </dgm:t>
    </dgm:pt>
    <dgm:pt modelId="{31B15AD4-553F-4C8B-A342-4DC656187497}" type="sibTrans" cxnId="{764FD9C8-754D-4130-850F-DCDBDFBB6C0D}">
      <dgm:prSet/>
      <dgm:spPr/>
      <dgm:t>
        <a:bodyPr/>
        <a:lstStyle/>
        <a:p>
          <a:endParaRPr lang="en-GB"/>
        </a:p>
      </dgm:t>
    </dgm:pt>
    <dgm:pt modelId="{92A86C94-2D7C-4103-B693-83EE7DC15679}">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a:t>Equity in experiences</a:t>
          </a:r>
        </a:p>
      </dgm:t>
    </dgm:pt>
    <dgm:pt modelId="{2F920E84-6B32-4E08-A45E-C22C379C557E}" type="parTrans" cxnId="{6269B354-3769-455B-B94F-40197ED27B37}">
      <dgm:prSet/>
      <dgm:spPr/>
      <dgm:t>
        <a:bodyPr/>
        <a:lstStyle/>
        <a:p>
          <a:endParaRPr lang="en-GB"/>
        </a:p>
      </dgm:t>
    </dgm:pt>
    <dgm:pt modelId="{B1C28980-6897-4C24-9117-2DD3F2C8D8EC}" type="sibTrans" cxnId="{6269B354-3769-455B-B94F-40197ED27B37}">
      <dgm:prSet/>
      <dgm:spPr/>
      <dgm:t>
        <a:bodyPr/>
        <a:lstStyle/>
        <a:p>
          <a:endParaRPr lang="en-GB"/>
        </a:p>
      </dgm:t>
    </dgm:pt>
    <dgm:pt modelId="{D3640F9A-D57B-43A2-9BA1-6DE216E89349}">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dirty="0"/>
            <a:t>Person-centred care</a:t>
          </a:r>
          <a:br>
            <a:rPr lang="en-GB" dirty="0"/>
          </a:br>
          <a:endParaRPr lang="en-GB" dirty="0"/>
        </a:p>
      </dgm:t>
    </dgm:pt>
    <dgm:pt modelId="{13901042-952A-4002-BF8B-4AFB74014E01}" type="parTrans" cxnId="{24F2EF3E-9051-4FD8-A2E2-647119ABDE52}">
      <dgm:prSet/>
      <dgm:spPr/>
      <dgm:t>
        <a:bodyPr/>
        <a:lstStyle/>
        <a:p>
          <a:endParaRPr lang="en-GB"/>
        </a:p>
      </dgm:t>
    </dgm:pt>
    <dgm:pt modelId="{66EE30BA-97BA-470C-A0BD-BEDD31502341}" type="sibTrans" cxnId="{24F2EF3E-9051-4FD8-A2E2-647119ABDE52}">
      <dgm:prSet/>
      <dgm:spPr/>
      <dgm:t>
        <a:bodyPr/>
        <a:lstStyle/>
        <a:p>
          <a:endParaRPr lang="en-GB"/>
        </a:p>
      </dgm:t>
    </dgm:pt>
    <dgm:pt modelId="{2BD74811-CEEF-4738-95C1-DDD078AC8638}">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a:t>Independence, choice and control</a:t>
          </a:r>
        </a:p>
      </dgm:t>
    </dgm:pt>
    <dgm:pt modelId="{CB18C5D4-D935-4B1A-B0F1-4CE93FA37E34}" type="parTrans" cxnId="{E9A9FC9D-7764-4E5A-968F-8029C8EA451A}">
      <dgm:prSet/>
      <dgm:spPr/>
      <dgm:t>
        <a:bodyPr/>
        <a:lstStyle/>
        <a:p>
          <a:endParaRPr lang="en-GB"/>
        </a:p>
      </dgm:t>
    </dgm:pt>
    <dgm:pt modelId="{838C74BA-6DEC-453A-A613-44785E2AD0F8}" type="sibTrans" cxnId="{E9A9FC9D-7764-4E5A-968F-8029C8EA451A}">
      <dgm:prSet/>
      <dgm:spPr/>
      <dgm:t>
        <a:bodyPr/>
        <a:lstStyle/>
        <a:p>
          <a:endParaRPr lang="en-GB"/>
        </a:p>
      </dgm:t>
    </dgm:pt>
    <dgm:pt modelId="{D8F89F3C-4A65-4BF0-A629-70863D53BE97}">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dirty="0"/>
            <a:t>Consent to care and treatment</a:t>
          </a:r>
        </a:p>
      </dgm:t>
    </dgm:pt>
    <dgm:pt modelId="{0F089ABE-42A6-43C4-9969-DD8C624CAAD0}" type="parTrans" cxnId="{9086D744-3E77-47D9-9484-F3E160723877}">
      <dgm:prSet/>
      <dgm:spPr/>
      <dgm:t>
        <a:bodyPr/>
        <a:lstStyle/>
        <a:p>
          <a:endParaRPr lang="en-GB"/>
        </a:p>
      </dgm:t>
    </dgm:pt>
    <dgm:pt modelId="{8B42D507-B345-4488-9EDD-3E021868A53D}" type="sibTrans" cxnId="{9086D744-3E77-47D9-9484-F3E160723877}">
      <dgm:prSet/>
      <dgm:spPr/>
      <dgm:t>
        <a:bodyPr/>
        <a:lstStyle/>
        <a:p>
          <a:endParaRPr lang="en-GB"/>
        </a:p>
      </dgm:t>
    </dgm:pt>
    <dgm:pt modelId="{512A117B-4E9C-44C5-9839-286A3EB27F6E}">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a:t>Safe environments and infection prevention and control</a:t>
          </a:r>
        </a:p>
      </dgm:t>
    </dgm:pt>
    <dgm:pt modelId="{83E88B6F-829A-4F54-862C-697B44430FB4}" type="parTrans" cxnId="{888C6438-808D-4BF1-B6DB-6D5BC79B8714}">
      <dgm:prSet/>
      <dgm:spPr/>
      <dgm:t>
        <a:bodyPr/>
        <a:lstStyle/>
        <a:p>
          <a:endParaRPr lang="en-GB"/>
        </a:p>
      </dgm:t>
    </dgm:pt>
    <dgm:pt modelId="{E2439040-CA31-4131-8393-6410A4E7BF5A}" type="sibTrans" cxnId="{888C6438-808D-4BF1-B6DB-6D5BC79B8714}">
      <dgm:prSet/>
      <dgm:spPr/>
      <dgm:t>
        <a:bodyPr/>
        <a:lstStyle/>
        <a:p>
          <a:endParaRPr lang="en-GB"/>
        </a:p>
      </dgm:t>
    </dgm:pt>
    <dgm:pt modelId="{131970D0-94AF-466D-A139-8E673942C0D6}">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a:t>Safe staffing </a:t>
          </a:r>
          <a:br>
            <a:rPr lang="en-GB"/>
          </a:br>
          <a:endParaRPr lang="en-GB"/>
        </a:p>
      </dgm:t>
    </dgm:pt>
    <dgm:pt modelId="{C038BE3D-0679-4C9F-809F-1607A0E2DC77}" type="parTrans" cxnId="{F45C249A-DF7B-4D57-ADF8-B45D3226C72C}">
      <dgm:prSet/>
      <dgm:spPr/>
      <dgm:t>
        <a:bodyPr/>
        <a:lstStyle/>
        <a:p>
          <a:endParaRPr lang="en-GB"/>
        </a:p>
      </dgm:t>
    </dgm:pt>
    <dgm:pt modelId="{29F4C31F-4EBE-4694-8A59-740D52639026}" type="sibTrans" cxnId="{F45C249A-DF7B-4D57-ADF8-B45D3226C72C}">
      <dgm:prSet/>
      <dgm:spPr/>
      <dgm:t>
        <a:bodyPr/>
        <a:lstStyle/>
        <a:p>
          <a:endParaRPr lang="en-GB"/>
        </a:p>
      </dgm:t>
    </dgm:pt>
    <dgm:pt modelId="{D99486FE-8CA5-493A-AF86-FF4F4D0A672A}">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a:t>Safe medicines and treatments</a:t>
          </a:r>
        </a:p>
      </dgm:t>
    </dgm:pt>
    <dgm:pt modelId="{AAC75766-451B-4521-A06E-9B7197FA98C5}" type="parTrans" cxnId="{744D5EBB-58F7-48EF-B492-3422A6EF151C}">
      <dgm:prSet/>
      <dgm:spPr/>
      <dgm:t>
        <a:bodyPr/>
        <a:lstStyle/>
        <a:p>
          <a:endParaRPr lang="en-GB"/>
        </a:p>
      </dgm:t>
    </dgm:pt>
    <dgm:pt modelId="{1B0A48AA-1170-4850-9451-94669D87AD22}" type="sibTrans" cxnId="{744D5EBB-58F7-48EF-B492-3422A6EF151C}">
      <dgm:prSet/>
      <dgm:spPr/>
      <dgm:t>
        <a:bodyPr/>
        <a:lstStyle/>
        <a:p>
          <a:endParaRPr lang="en-GB"/>
        </a:p>
      </dgm:t>
    </dgm:pt>
    <dgm:pt modelId="{3EEF1B53-B6DF-4BBA-943D-0D78D18B4C44}">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dirty="0"/>
            <a:t>Safeguarding</a:t>
          </a:r>
          <a:br>
            <a:rPr lang="en-GB" dirty="0"/>
          </a:br>
          <a:endParaRPr lang="en-GB" dirty="0"/>
        </a:p>
      </dgm:t>
    </dgm:pt>
    <dgm:pt modelId="{14204FFA-34A8-4A53-A1B5-5F02CCB7C5C5}" type="parTrans" cxnId="{2CC8C3BE-B9D2-4023-A3D9-E264238749AE}">
      <dgm:prSet/>
      <dgm:spPr/>
      <dgm:t>
        <a:bodyPr/>
        <a:lstStyle/>
        <a:p>
          <a:endParaRPr lang="en-GB"/>
        </a:p>
      </dgm:t>
    </dgm:pt>
    <dgm:pt modelId="{83B469BF-A7B8-447A-94D3-7D5EFF8C3B3A}" type="sibTrans" cxnId="{2CC8C3BE-B9D2-4023-A3D9-E264238749AE}">
      <dgm:prSet/>
      <dgm:spPr/>
      <dgm:t>
        <a:bodyPr/>
        <a:lstStyle/>
        <a:p>
          <a:endParaRPr lang="en-GB"/>
        </a:p>
      </dgm:t>
    </dgm:pt>
    <dgm:pt modelId="{0E1F43E4-DA34-4143-A467-A516350F0E15}">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sz="1400" kern="1200" dirty="0"/>
            <a:t>Supporting people to live healthier lives</a:t>
          </a:r>
          <a:br>
            <a:rPr lang="en-GB" sz="1400" kern="1200" dirty="0"/>
          </a:br>
          <a:endParaRPr lang="en-GB" sz="1400" kern="1200" dirty="0"/>
        </a:p>
      </dgm:t>
    </dgm:pt>
    <dgm:pt modelId="{DA55FAA0-ADD4-44AF-A8D6-4D217D268585}" type="parTrans" cxnId="{B37470C7-C246-46E2-AB49-8954A55B7847}">
      <dgm:prSet/>
      <dgm:spPr/>
      <dgm:t>
        <a:bodyPr/>
        <a:lstStyle/>
        <a:p>
          <a:endParaRPr lang="en-GB"/>
        </a:p>
      </dgm:t>
    </dgm:pt>
    <dgm:pt modelId="{6ACFA5DB-F9E3-4848-9D9C-D1549E4EB5C5}" type="sibTrans" cxnId="{B37470C7-C246-46E2-AB49-8954A55B7847}">
      <dgm:prSet/>
      <dgm:spPr/>
      <dgm:t>
        <a:bodyPr/>
        <a:lstStyle/>
        <a:p>
          <a:endParaRPr lang="en-GB"/>
        </a:p>
      </dgm:t>
    </dgm:pt>
    <dgm:pt modelId="{C6BFF26E-8596-4CDB-B5FA-0000A3CD400E}">
      <dgm:prSet phldrT="[Text]" custT="1"/>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endParaRPr lang="en-GB" sz="1500" kern="1200" dirty="0">
            <a:solidFill>
              <a:srgbClr val="000000">
                <a:hueOff val="0"/>
                <a:satOff val="0"/>
                <a:lumOff val="0"/>
                <a:alphaOff val="0"/>
              </a:srgbClr>
            </a:solidFill>
            <a:latin typeface="Arial" panose="020B0604020202020204"/>
            <a:ea typeface="+mn-ea"/>
            <a:cs typeface="+mn-cs"/>
          </a:endParaRPr>
        </a:p>
      </dgm:t>
    </dgm:pt>
    <dgm:pt modelId="{CD11C39E-3F3D-48FD-BFCB-2EDD7E44AC79}" type="parTrans" cxnId="{9A7A870F-8232-4CD9-8385-DC57BC674C16}">
      <dgm:prSet/>
      <dgm:spPr/>
      <dgm:t>
        <a:bodyPr/>
        <a:lstStyle/>
        <a:p>
          <a:endParaRPr lang="en-GB"/>
        </a:p>
      </dgm:t>
    </dgm:pt>
    <dgm:pt modelId="{CA340F60-D641-4C9D-AEF9-2AE22C93686E}" type="sibTrans" cxnId="{9A7A870F-8232-4CD9-8385-DC57BC674C16}">
      <dgm:prSet/>
      <dgm:spPr/>
      <dgm:t>
        <a:bodyPr/>
        <a:lstStyle/>
        <a:p>
          <a:endParaRPr lang="en-GB"/>
        </a:p>
      </dgm:t>
    </dgm:pt>
    <dgm:pt modelId="{5DEDC6D1-D20F-4D72-8154-549E94F53092}">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r>
            <a:rPr lang="en-GB" b="0" dirty="0">
              <a:solidFill>
                <a:schemeClr val="tx1"/>
              </a:solidFill>
            </a:rPr>
            <a:t>Managing risks during care and treatment</a:t>
          </a:r>
          <a:br>
            <a:rPr lang="en-GB" b="0" dirty="0">
              <a:solidFill>
                <a:schemeClr val="tx1"/>
              </a:solidFill>
            </a:rPr>
          </a:br>
          <a:endParaRPr lang="en-GB" b="0" dirty="0">
            <a:solidFill>
              <a:schemeClr val="tx1"/>
            </a:solidFill>
          </a:endParaRPr>
        </a:p>
      </dgm:t>
    </dgm:pt>
    <dgm:pt modelId="{B90FF6C8-3AEE-4140-9464-816D9E92F0FE}" type="parTrans" cxnId="{C8261D2B-81E5-4016-BDCC-B26910DDD26A}">
      <dgm:prSet/>
      <dgm:spPr/>
      <dgm:t>
        <a:bodyPr/>
        <a:lstStyle/>
        <a:p>
          <a:endParaRPr lang="en-GB"/>
        </a:p>
      </dgm:t>
    </dgm:pt>
    <dgm:pt modelId="{8D71F622-D3BB-4885-B4E7-7306E1CC49F4}" type="sibTrans" cxnId="{C8261D2B-81E5-4016-BDCC-B26910DDD26A}">
      <dgm:prSet/>
      <dgm:spPr/>
      <dgm:t>
        <a:bodyPr/>
        <a:lstStyle/>
        <a:p>
          <a:endParaRPr lang="en-GB"/>
        </a:p>
      </dgm:t>
    </dgm:pt>
    <dgm:pt modelId="{81CEFD4B-1332-422E-B172-929D80C77BA5}">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endParaRPr lang="en-GB" dirty="0"/>
        </a:p>
      </dgm:t>
    </dgm:pt>
    <dgm:pt modelId="{89B43BFC-08A7-4871-A905-67F132963A56}" type="parTrans" cxnId="{62AE4B26-632A-40D3-8A1A-83020EA59D6E}">
      <dgm:prSet/>
      <dgm:spPr/>
      <dgm:t>
        <a:bodyPr/>
        <a:lstStyle/>
        <a:p>
          <a:endParaRPr lang="en-GB"/>
        </a:p>
      </dgm:t>
    </dgm:pt>
    <dgm:pt modelId="{DD41C291-EE83-4D37-B582-E7931A9134CC}" type="sibTrans" cxnId="{62AE4B26-632A-40D3-8A1A-83020EA59D6E}">
      <dgm:prSet/>
      <dgm:spPr/>
      <dgm:t>
        <a:bodyPr/>
        <a:lstStyle/>
        <a:p>
          <a:endParaRPr lang="en-GB"/>
        </a:p>
      </dgm:t>
    </dgm:pt>
    <dgm:pt modelId="{E873CAB1-0BCE-4EC8-92E2-005E1389CDA0}">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endParaRPr lang="en-GB"/>
        </a:p>
      </dgm:t>
    </dgm:pt>
    <dgm:pt modelId="{0FEABCC0-EC33-4923-A9CA-6947BE358AFC}" type="parTrans" cxnId="{390CC6D3-2FC0-4961-943E-FC690B371D19}">
      <dgm:prSet/>
      <dgm:spPr/>
      <dgm:t>
        <a:bodyPr/>
        <a:lstStyle/>
        <a:p>
          <a:endParaRPr lang="en-GB"/>
        </a:p>
      </dgm:t>
    </dgm:pt>
    <dgm:pt modelId="{99CB7DF1-CEFD-493A-8683-55FFFD7BEEDB}" type="sibTrans" cxnId="{390CC6D3-2FC0-4961-943E-FC690B371D19}">
      <dgm:prSet/>
      <dgm:spPr/>
      <dgm:t>
        <a:bodyPr/>
        <a:lstStyle/>
        <a:p>
          <a:endParaRPr lang="en-GB"/>
        </a:p>
      </dgm:t>
    </dgm:pt>
    <dgm:pt modelId="{B323FD37-4749-4405-A78A-6C34B8E48BAD}">
      <dgm:prSet phldrT="[Text]"/>
      <dgm:spPr>
        <a:solidFill>
          <a:srgbClr val="8064A2">
            <a:lumMod val="20000"/>
            <a:lumOff val="80000"/>
            <a:alpha val="90000"/>
          </a:srgbClr>
        </a:solidFill>
        <a:ln w="25400" cap="flat" cmpd="sng" algn="ctr">
          <a:solidFill>
            <a:srgbClr val="FFFFFF">
              <a:lumMod val="85000"/>
              <a:alpha val="90000"/>
            </a:srgbClr>
          </a:solidFill>
          <a:prstDash val="solid"/>
        </a:ln>
        <a:effectLst/>
      </dgm:spPr>
      <dgm:t>
        <a:bodyPr spcFirstLastPara="0" vert="horz" wrap="square" lIns="85344" tIns="85344" rIns="113792" bIns="128016" numCol="1" spcCol="1270" anchor="t" anchorCtr="0"/>
        <a:lstStyle/>
        <a:p>
          <a:endParaRPr lang="en-GB" sz="1400" kern="1200"/>
        </a:p>
      </dgm:t>
    </dgm:pt>
    <dgm:pt modelId="{8851C0AD-6314-41BA-9E78-3207FDDBE4E0}" type="parTrans" cxnId="{61D61202-106B-4C58-ACD5-D35794BD59A7}">
      <dgm:prSet/>
      <dgm:spPr/>
      <dgm:t>
        <a:bodyPr/>
        <a:lstStyle/>
        <a:p>
          <a:endParaRPr lang="en-GB"/>
        </a:p>
      </dgm:t>
    </dgm:pt>
    <dgm:pt modelId="{6E6A34BF-A673-44EA-AD25-6B6B50887FC6}" type="sibTrans" cxnId="{61D61202-106B-4C58-ACD5-D35794BD59A7}">
      <dgm:prSet/>
      <dgm:spPr/>
      <dgm:t>
        <a:bodyPr/>
        <a:lstStyle/>
        <a:p>
          <a:endParaRPr lang="en-GB"/>
        </a:p>
      </dgm:t>
    </dgm:pt>
    <dgm:pt modelId="{57CFCEB8-B4CE-4024-8724-1120C1C2AD96}" type="pres">
      <dgm:prSet presAssocID="{856BED9B-6140-4244-9066-0A923B4510B8}" presName="Name0" presStyleCnt="0">
        <dgm:presLayoutVars>
          <dgm:dir/>
          <dgm:animLvl val="lvl"/>
          <dgm:resizeHandles val="exact"/>
        </dgm:presLayoutVars>
      </dgm:prSet>
      <dgm:spPr/>
    </dgm:pt>
    <dgm:pt modelId="{D17806AE-B5FF-4B4C-9FE8-F519E0A0613E}" type="pres">
      <dgm:prSet presAssocID="{9A9A7DA2-B0BA-4C10-91DE-B4114C721AA5}" presName="composite" presStyleCnt="0"/>
      <dgm:spPr/>
    </dgm:pt>
    <dgm:pt modelId="{87B26A8D-C145-4D37-A120-8623FDA5BD92}" type="pres">
      <dgm:prSet presAssocID="{9A9A7DA2-B0BA-4C10-91DE-B4114C721AA5}" presName="parTx" presStyleLbl="alignNode1" presStyleIdx="0" presStyleCnt="5">
        <dgm:presLayoutVars>
          <dgm:chMax val="0"/>
          <dgm:chPref val="0"/>
          <dgm:bulletEnabled val="1"/>
        </dgm:presLayoutVars>
      </dgm:prSet>
      <dgm:spPr/>
    </dgm:pt>
    <dgm:pt modelId="{BB4FC69A-1728-47C3-98D4-FEFB5EB07571}" type="pres">
      <dgm:prSet presAssocID="{9A9A7DA2-B0BA-4C10-91DE-B4114C721AA5}" presName="desTx" presStyleLbl="alignAccFollowNode1" presStyleIdx="0" presStyleCnt="5">
        <dgm:presLayoutVars>
          <dgm:bulletEnabled val="1"/>
        </dgm:presLayoutVars>
      </dgm:prSet>
      <dgm:spPr>
        <a:xfrm>
          <a:off x="5327" y="508105"/>
          <a:ext cx="2042091" cy="4381020"/>
        </a:xfrm>
        <a:prstGeom prst="rect">
          <a:avLst/>
        </a:prstGeom>
      </dgm:spPr>
    </dgm:pt>
    <dgm:pt modelId="{5B740688-7759-40AD-ADB6-DC7AD014D45A}" type="pres">
      <dgm:prSet presAssocID="{4F23F5E7-1871-4D93-BD2E-5176F945A873}" presName="space" presStyleCnt="0"/>
      <dgm:spPr/>
    </dgm:pt>
    <dgm:pt modelId="{2E3BB185-3CA2-4581-AF54-7406249C3A32}" type="pres">
      <dgm:prSet presAssocID="{7816C761-726B-499A-A1BD-D29BF01C8B52}" presName="composite" presStyleCnt="0"/>
      <dgm:spPr/>
    </dgm:pt>
    <dgm:pt modelId="{C574CBD0-5AA9-4B19-8E0B-C9D54D3BE8F9}" type="pres">
      <dgm:prSet presAssocID="{7816C761-726B-499A-A1BD-D29BF01C8B52}" presName="parTx" presStyleLbl="alignNode1" presStyleIdx="1" presStyleCnt="5">
        <dgm:presLayoutVars>
          <dgm:chMax val="0"/>
          <dgm:chPref val="0"/>
          <dgm:bulletEnabled val="1"/>
        </dgm:presLayoutVars>
      </dgm:prSet>
      <dgm:spPr/>
    </dgm:pt>
    <dgm:pt modelId="{F429A3FE-143D-4F15-BA7B-73FA8089F69B}" type="pres">
      <dgm:prSet presAssocID="{7816C761-726B-499A-A1BD-D29BF01C8B52}" presName="desTx" presStyleLbl="alignAccFollowNode1" presStyleIdx="1" presStyleCnt="5">
        <dgm:presLayoutVars>
          <dgm:bulletEnabled val="1"/>
        </dgm:presLayoutVars>
      </dgm:prSet>
      <dgm:spPr>
        <a:xfrm>
          <a:off x="2333311" y="508105"/>
          <a:ext cx="2042091" cy="4381020"/>
        </a:xfrm>
        <a:prstGeom prst="rect">
          <a:avLst/>
        </a:prstGeom>
      </dgm:spPr>
    </dgm:pt>
    <dgm:pt modelId="{C31870EB-42DF-4D43-BD51-89245866BE0B}" type="pres">
      <dgm:prSet presAssocID="{2A12CA17-652D-401C-973B-C2D10E95CB73}" presName="space" presStyleCnt="0"/>
      <dgm:spPr/>
    </dgm:pt>
    <dgm:pt modelId="{6ACC7301-67E4-4C18-BBAD-D4039A998763}" type="pres">
      <dgm:prSet presAssocID="{3265A277-4055-49A1-9F38-04508AB267EA}" presName="composite" presStyleCnt="0"/>
      <dgm:spPr/>
    </dgm:pt>
    <dgm:pt modelId="{3AF3296C-849B-462A-834B-39CD63EBF977}" type="pres">
      <dgm:prSet presAssocID="{3265A277-4055-49A1-9F38-04508AB267EA}" presName="parTx" presStyleLbl="alignNode1" presStyleIdx="2" presStyleCnt="5">
        <dgm:presLayoutVars>
          <dgm:chMax val="0"/>
          <dgm:chPref val="0"/>
          <dgm:bulletEnabled val="1"/>
        </dgm:presLayoutVars>
      </dgm:prSet>
      <dgm:spPr/>
    </dgm:pt>
    <dgm:pt modelId="{E7865256-993D-41FE-AAAC-8004604C3D8A}" type="pres">
      <dgm:prSet presAssocID="{3265A277-4055-49A1-9F38-04508AB267EA}" presName="desTx" presStyleLbl="alignAccFollowNode1" presStyleIdx="2" presStyleCnt="5">
        <dgm:presLayoutVars>
          <dgm:bulletEnabled val="1"/>
        </dgm:presLayoutVars>
      </dgm:prSet>
      <dgm:spPr>
        <a:xfrm>
          <a:off x="4661296" y="508105"/>
          <a:ext cx="2042091" cy="4381020"/>
        </a:xfrm>
        <a:prstGeom prst="rect">
          <a:avLst/>
        </a:prstGeom>
      </dgm:spPr>
    </dgm:pt>
    <dgm:pt modelId="{1DFCAB8C-291F-4007-BB9C-461EAD6F53F7}" type="pres">
      <dgm:prSet presAssocID="{1087DF42-8FD6-4A33-AA1E-51063A30654B}" presName="space" presStyleCnt="0"/>
      <dgm:spPr/>
    </dgm:pt>
    <dgm:pt modelId="{BC4235CB-84C8-49F5-B420-50C3BEC068BE}" type="pres">
      <dgm:prSet presAssocID="{32FF6FFA-EEF9-4CE9-A301-D898EEDD1715}" presName="composite" presStyleCnt="0"/>
      <dgm:spPr/>
    </dgm:pt>
    <dgm:pt modelId="{C90DA46F-3056-40C9-9BEB-A686F91A9D78}" type="pres">
      <dgm:prSet presAssocID="{32FF6FFA-EEF9-4CE9-A301-D898EEDD1715}" presName="parTx" presStyleLbl="alignNode1" presStyleIdx="3" presStyleCnt="5">
        <dgm:presLayoutVars>
          <dgm:chMax val="0"/>
          <dgm:chPref val="0"/>
          <dgm:bulletEnabled val="1"/>
        </dgm:presLayoutVars>
      </dgm:prSet>
      <dgm:spPr/>
    </dgm:pt>
    <dgm:pt modelId="{888C4506-1605-4B83-B0A5-FB5E0F281A9A}" type="pres">
      <dgm:prSet presAssocID="{32FF6FFA-EEF9-4CE9-A301-D898EEDD1715}" presName="desTx" presStyleLbl="alignAccFollowNode1" presStyleIdx="3" presStyleCnt="5">
        <dgm:presLayoutVars>
          <dgm:bulletEnabled val="1"/>
        </dgm:presLayoutVars>
      </dgm:prSet>
      <dgm:spPr>
        <a:xfrm>
          <a:off x="6989281" y="508105"/>
          <a:ext cx="2042091" cy="4381020"/>
        </a:xfrm>
        <a:prstGeom prst="rect">
          <a:avLst/>
        </a:prstGeom>
      </dgm:spPr>
    </dgm:pt>
    <dgm:pt modelId="{6F8503B2-A4BA-422D-A61E-34ECBE839695}" type="pres">
      <dgm:prSet presAssocID="{27DFDD6E-17E4-4D10-8680-B4517D28AADD}" presName="space" presStyleCnt="0"/>
      <dgm:spPr/>
    </dgm:pt>
    <dgm:pt modelId="{9912C157-587B-46E2-A19F-A3F663D053EC}" type="pres">
      <dgm:prSet presAssocID="{0680F0EE-83FA-40F8-8CDE-827D0FE930D8}" presName="composite" presStyleCnt="0"/>
      <dgm:spPr/>
    </dgm:pt>
    <dgm:pt modelId="{2F49FAD3-64D0-4020-B164-FF8011BB83D7}" type="pres">
      <dgm:prSet presAssocID="{0680F0EE-83FA-40F8-8CDE-827D0FE930D8}" presName="parTx" presStyleLbl="alignNode1" presStyleIdx="4" presStyleCnt="5">
        <dgm:presLayoutVars>
          <dgm:chMax val="0"/>
          <dgm:chPref val="0"/>
          <dgm:bulletEnabled val="1"/>
        </dgm:presLayoutVars>
      </dgm:prSet>
      <dgm:spPr/>
    </dgm:pt>
    <dgm:pt modelId="{83817185-4614-4CFF-B4D7-421CFE630621}" type="pres">
      <dgm:prSet presAssocID="{0680F0EE-83FA-40F8-8CDE-827D0FE930D8}" presName="desTx" presStyleLbl="alignAccFollowNode1" presStyleIdx="4" presStyleCnt="5">
        <dgm:presLayoutVars>
          <dgm:bulletEnabled val="1"/>
        </dgm:presLayoutVars>
      </dgm:prSet>
      <dgm:spPr>
        <a:xfrm>
          <a:off x="9317265" y="508105"/>
          <a:ext cx="2042091" cy="4381020"/>
        </a:xfrm>
        <a:prstGeom prst="rect">
          <a:avLst/>
        </a:prstGeom>
      </dgm:spPr>
    </dgm:pt>
  </dgm:ptLst>
  <dgm:cxnLst>
    <dgm:cxn modelId="{61D61202-106B-4C58-ACD5-D35794BD59A7}" srcId="{32FF6FFA-EEF9-4CE9-A301-D898EEDD1715}" destId="{B323FD37-4749-4405-A78A-6C34B8E48BAD}" srcOrd="3" destOrd="0" parTransId="{8851C0AD-6314-41BA-9E78-3207FDDBE4E0}" sibTransId="{6E6A34BF-A673-44EA-AD25-6B6B50887FC6}"/>
    <dgm:cxn modelId="{58D70F0C-2211-4EFE-BB25-A193D53F7B7C}" srcId="{0680F0EE-83FA-40F8-8CDE-827D0FE930D8}" destId="{A66BDA3F-469F-4324-9C8A-244B7B7A2E22}" srcOrd="2" destOrd="0" parTransId="{38F24075-059A-4BC3-B14D-7D436DC329C9}" sibTransId="{614A662D-8EBA-486D-97C5-48628F336553}"/>
    <dgm:cxn modelId="{4F33E80C-B277-4D33-B730-F0205C4B8DB2}" srcId="{32FF6FFA-EEF9-4CE9-A301-D898EEDD1715}" destId="{7EC35A0F-186F-419E-B177-6954EBC03F5A}" srcOrd="0" destOrd="0" parTransId="{9E24CF58-6A9C-45FF-805D-FE446A07A83A}" sibTransId="{68441B7F-2BEE-49ED-977E-230C5322320D}"/>
    <dgm:cxn modelId="{9D89910D-6D8D-4477-A369-8F0EC46AD130}" type="presOf" srcId="{E873CAB1-0BCE-4EC8-92E2-005E1389CDA0}" destId="{BB4FC69A-1728-47C3-98D4-FEFB5EB07571}" srcOrd="0" destOrd="6" presId="urn:microsoft.com/office/officeart/2005/8/layout/hList1"/>
    <dgm:cxn modelId="{9A7A870F-8232-4CD9-8385-DC57BC674C16}" srcId="{7816C761-726B-499A-A1BD-D29BF01C8B52}" destId="{C6BFF26E-8596-4CDB-B5FA-0000A3CD400E}" srcOrd="2" destOrd="0" parTransId="{CD11C39E-3F3D-48FD-BFCB-2EDD7E44AC79}" sibTransId="{CA340F60-D641-4C9D-AEF9-2AE22C93686E}"/>
    <dgm:cxn modelId="{A28C5510-7C16-4C4B-B7A2-9A84B9FE9102}" srcId="{856BED9B-6140-4244-9066-0A923B4510B8}" destId="{7816C761-726B-499A-A1BD-D29BF01C8B52}" srcOrd="1" destOrd="0" parTransId="{11036FDD-47B2-4771-B85C-AA114110E8EE}" sibTransId="{2A12CA17-652D-401C-973B-C2D10E95CB73}"/>
    <dgm:cxn modelId="{5F44FF11-1FBF-4862-AEE1-E84982455564}" type="presOf" srcId="{A66BDA3F-469F-4324-9C8A-244B7B7A2E22}" destId="{83817185-4614-4CFF-B4D7-421CFE630621}" srcOrd="0" destOrd="2" presId="urn:microsoft.com/office/officeart/2005/8/layout/hList1"/>
    <dgm:cxn modelId="{6045D61A-7F30-4F82-A049-15CD17256943}" type="presOf" srcId="{88ACFD66-1E47-495B-9ECD-EE8C6F7E1409}" destId="{888C4506-1605-4B83-B0A5-FB5E0F281A9A}" srcOrd="0" destOrd="1" presId="urn:microsoft.com/office/officeart/2005/8/layout/hList1"/>
    <dgm:cxn modelId="{5A2DDF20-23DB-49C3-A9EF-7A625E28D957}" type="presOf" srcId="{D8F89F3C-4A65-4BF0-A629-70863D53BE97}" destId="{F429A3FE-143D-4F15-BA7B-73FA8089F69B}" srcOrd="0" destOrd="4" presId="urn:microsoft.com/office/officeart/2005/8/layout/hList1"/>
    <dgm:cxn modelId="{62AE4B26-632A-40D3-8A1A-83020EA59D6E}" srcId="{9A9A7DA2-B0BA-4C10-91DE-B4114C721AA5}" destId="{81CEFD4B-1332-422E-B172-929D80C77BA5}" srcOrd="1" destOrd="0" parTransId="{89B43BFC-08A7-4871-A905-67F132963A56}" sibTransId="{DD41C291-EE83-4D37-B582-E7931A9134CC}"/>
    <dgm:cxn modelId="{B010F728-64D5-41E5-9EF0-2B59190F834E}" type="presOf" srcId="{C685AD1E-DA30-439F-AE85-356E906F74B2}" destId="{BB4FC69A-1728-47C3-98D4-FEFB5EB07571}" srcOrd="0" destOrd="3" presId="urn:microsoft.com/office/officeart/2005/8/layout/hList1"/>
    <dgm:cxn modelId="{C8261D2B-81E5-4016-BDCC-B26910DDD26A}" srcId="{9A9A7DA2-B0BA-4C10-91DE-B4114C721AA5}" destId="{5DEDC6D1-D20F-4D72-8154-549E94F53092}" srcOrd="2" destOrd="0" parTransId="{B90FF6C8-3AEE-4140-9464-816D9E92F0FE}" sibTransId="{8D71F622-D3BB-4885-B4E7-7306E1CC49F4}"/>
    <dgm:cxn modelId="{888C6438-808D-4BF1-B6DB-6D5BC79B8714}" srcId="{9A9A7DA2-B0BA-4C10-91DE-B4114C721AA5}" destId="{512A117B-4E9C-44C5-9839-286A3EB27F6E}" srcOrd="5" destOrd="0" parTransId="{83E88B6F-829A-4F54-862C-697B44430FB4}" sibTransId="{E2439040-CA31-4131-8393-6410A4E7BF5A}"/>
    <dgm:cxn modelId="{24F2EF3E-9051-4FD8-A2E2-647119ABDE52}" srcId="{3265A277-4055-49A1-9F38-04508AB267EA}" destId="{D3640F9A-D57B-43A2-9BA1-6DE216E89349}" srcOrd="1" destOrd="0" parTransId="{13901042-952A-4002-BF8B-4AFB74014E01}" sibTransId="{66EE30BA-97BA-470C-A0BD-BEDD31502341}"/>
    <dgm:cxn modelId="{E6726B3F-0306-4769-984A-52B1807154B7}" srcId="{9A9A7DA2-B0BA-4C10-91DE-B4114C721AA5}" destId="{89318940-49CF-49B4-B357-6FA4C95331DD}" srcOrd="0" destOrd="0" parTransId="{3910DE0E-1786-4B3A-BF20-33AE200DC675}" sibTransId="{3ABEDFC1-3F22-423A-8EE7-02539DFD0C98}"/>
    <dgm:cxn modelId="{4059835B-84C6-4313-9FB6-8B52AD4DE1A4}" type="presOf" srcId="{E35A4554-0BAA-4951-AFE7-AD707F307824}" destId="{F429A3FE-143D-4F15-BA7B-73FA8089F69B}" srcOrd="0" destOrd="1" presId="urn:microsoft.com/office/officeart/2005/8/layout/hList1"/>
    <dgm:cxn modelId="{0422A642-8665-46E4-B181-54C3193AB837}" srcId="{856BED9B-6140-4244-9066-0A923B4510B8}" destId="{0680F0EE-83FA-40F8-8CDE-827D0FE930D8}" srcOrd="4" destOrd="0" parTransId="{EBC56A66-F9C0-4239-BD14-78EF1E95FBA8}" sibTransId="{BD881474-61CE-4BCF-9D16-54BC56953936}"/>
    <dgm:cxn modelId="{9086D744-3E77-47D9-9484-F3E160723877}" srcId="{7816C761-726B-499A-A1BD-D29BF01C8B52}" destId="{D8F89F3C-4A65-4BF0-A629-70863D53BE97}" srcOrd="4" destOrd="0" parTransId="{0F089ABE-42A6-43C4-9969-DD8C624CAAD0}" sibTransId="{8B42D507-B345-4488-9EDD-3E021868A53D}"/>
    <dgm:cxn modelId="{E15C516B-0E2E-4D98-96F5-784FE14808E7}" type="presOf" srcId="{755E4265-7B41-44F9-8D12-A737B27E893F}" destId="{83817185-4614-4CFF-B4D7-421CFE630621}" srcOrd="0" destOrd="0" presId="urn:microsoft.com/office/officeart/2005/8/layout/hList1"/>
    <dgm:cxn modelId="{06FC8852-3917-43D0-ACE0-7C19C478F18A}" srcId="{0680F0EE-83FA-40F8-8CDE-827D0FE930D8}" destId="{755E4265-7B41-44F9-8D12-A737B27E893F}" srcOrd="0" destOrd="0" parTransId="{41AB4C44-3DA5-477F-846D-9920FA76DC32}" sibTransId="{3AEBEF08-526B-4CB2-94B2-C6A4151415E5}"/>
    <dgm:cxn modelId="{B318A954-36C1-4416-891A-2BC556DF58F8}" srcId="{0680F0EE-83FA-40F8-8CDE-827D0FE930D8}" destId="{939FA582-6752-45B0-9C00-FC61E639D6D7}" srcOrd="3" destOrd="0" parTransId="{98FED535-3F98-4A9B-B63D-0F9F870B6146}" sibTransId="{D9F95885-35F0-46B5-A18B-A571CED304CF}"/>
    <dgm:cxn modelId="{6269B354-3769-455B-B94F-40197ED27B37}" srcId="{32FF6FFA-EEF9-4CE9-A301-D898EEDD1715}" destId="{92A86C94-2D7C-4103-B693-83EE7DC15679}" srcOrd="4" destOrd="0" parTransId="{2F920E84-6B32-4E08-A45E-C22C379C557E}" sibTransId="{B1C28980-6897-4C24-9117-2DD3F2C8D8EC}"/>
    <dgm:cxn modelId="{04A8A676-1192-4B88-8030-C7A3955E1E45}" type="presOf" srcId="{939FA582-6752-45B0-9C00-FC61E639D6D7}" destId="{83817185-4614-4CFF-B4D7-421CFE630621}" srcOrd="0" destOrd="3" presId="urn:microsoft.com/office/officeart/2005/8/layout/hList1"/>
    <dgm:cxn modelId="{4CBFEC78-55CF-4B9F-AB64-0C49CD550A1D}" srcId="{856BED9B-6140-4244-9066-0A923B4510B8}" destId="{3265A277-4055-49A1-9F38-04508AB267EA}" srcOrd="2" destOrd="0" parTransId="{56EF68FF-0111-4960-9B99-0172F20F56C2}" sibTransId="{1087DF42-8FD6-4A33-AA1E-51063A30654B}"/>
    <dgm:cxn modelId="{7308E07C-5C79-4253-BA83-9B896C772316}" srcId="{7816C761-726B-499A-A1BD-D29BF01C8B52}" destId="{7F3020CF-CFA1-4FE9-831C-976ADF892535}" srcOrd="0" destOrd="0" parTransId="{14A3BEB1-848C-4712-99E8-C9E00E304227}" sibTransId="{2D5B625F-4722-4DAB-9E74-F9761879E94D}"/>
    <dgm:cxn modelId="{D8371183-221C-4B45-BC82-081D1F11CCA9}" type="presOf" srcId="{92A86C94-2D7C-4103-B693-83EE7DC15679}" destId="{888C4506-1605-4B83-B0A5-FB5E0F281A9A}" srcOrd="0" destOrd="4" presId="urn:microsoft.com/office/officeart/2005/8/layout/hList1"/>
    <dgm:cxn modelId="{5FE35E83-CBEA-41BB-9061-D7F8CA7B0861}" type="presOf" srcId="{B7CDB2BF-4D2B-40F8-BC4D-ECA7DFDA0CD1}" destId="{E7865256-993D-41FE-AAAC-8004604C3D8A}" srcOrd="0" destOrd="0" presId="urn:microsoft.com/office/officeart/2005/8/layout/hList1"/>
    <dgm:cxn modelId="{6422F48A-E1B4-4E37-BD39-BE7BA3ABEF95}" type="presOf" srcId="{9A9A7DA2-B0BA-4C10-91DE-B4114C721AA5}" destId="{87B26A8D-C145-4D37-A120-8623FDA5BD92}" srcOrd="0" destOrd="0" presId="urn:microsoft.com/office/officeart/2005/8/layout/hList1"/>
    <dgm:cxn modelId="{E8EA698B-F8D8-48BC-A32D-C8839D4B75C7}" type="presOf" srcId="{C6BFF26E-8596-4CDB-B5FA-0000A3CD400E}" destId="{F429A3FE-143D-4F15-BA7B-73FA8089F69B}" srcOrd="0" destOrd="2" presId="urn:microsoft.com/office/officeart/2005/8/layout/hList1"/>
    <dgm:cxn modelId="{50205B8C-19CA-427D-9B3E-C93855A11520}" srcId="{9A9A7DA2-B0BA-4C10-91DE-B4114C721AA5}" destId="{C685AD1E-DA30-439F-AE85-356E906F74B2}" srcOrd="3" destOrd="0" parTransId="{CE3E324F-E361-481B-988D-1E63496B2B72}" sibTransId="{4EB1DAAC-73B9-4A53-8037-8A401086DACF}"/>
    <dgm:cxn modelId="{D664AC8D-A8AD-4DCF-9367-7DAF375AF2D4}" type="presOf" srcId="{7F3020CF-CFA1-4FE9-831C-976ADF892535}" destId="{F429A3FE-143D-4F15-BA7B-73FA8089F69B}" srcOrd="0" destOrd="0" presId="urn:microsoft.com/office/officeart/2005/8/layout/hList1"/>
    <dgm:cxn modelId="{3F7E7893-8AAE-4FAF-88D1-70EB90DDD896}" type="presOf" srcId="{1089A703-FBF1-4464-B91A-C2F52C483DB8}" destId="{888C4506-1605-4B83-B0A5-FB5E0F281A9A}" srcOrd="0" destOrd="2" presId="urn:microsoft.com/office/officeart/2005/8/layout/hList1"/>
    <dgm:cxn modelId="{722E7294-DAC3-4CF0-BC86-0EE905080F04}" type="presOf" srcId="{3265A277-4055-49A1-9F38-04508AB267EA}" destId="{3AF3296C-849B-462A-834B-39CD63EBF977}" srcOrd="0" destOrd="0" presId="urn:microsoft.com/office/officeart/2005/8/layout/hList1"/>
    <dgm:cxn modelId="{F45C249A-DF7B-4D57-ADF8-B45D3226C72C}" srcId="{9A9A7DA2-B0BA-4C10-91DE-B4114C721AA5}" destId="{131970D0-94AF-466D-A139-8E673942C0D6}" srcOrd="7" destOrd="0" parTransId="{C038BE3D-0679-4C9F-809F-1607A0E2DC77}" sibTransId="{29F4C31F-4EBE-4694-8A59-740D52639026}"/>
    <dgm:cxn modelId="{9972419C-E7B0-47FF-B161-1E44C419DC75}" srcId="{7816C761-726B-499A-A1BD-D29BF01C8B52}" destId="{E35A4554-0BAA-4951-AFE7-AD707F307824}" srcOrd="1" destOrd="0" parTransId="{D20AD2E9-8807-4D76-A7C1-368FCFD6E2FA}" sibTransId="{154661C8-9315-465B-B180-5505FAFCD772}"/>
    <dgm:cxn modelId="{E9A9FC9D-7764-4E5A-968F-8029C8EA451A}" srcId="{3265A277-4055-49A1-9F38-04508AB267EA}" destId="{2BD74811-CEEF-4738-95C1-DDD078AC8638}" srcOrd="2" destOrd="0" parTransId="{CB18C5D4-D935-4B1A-B0F1-4CE93FA37E34}" sibTransId="{838C74BA-6DEC-453A-A613-44785E2AD0F8}"/>
    <dgm:cxn modelId="{C29F21A0-FC81-43F3-B7A9-8C1A3EF55D98}" srcId="{32FF6FFA-EEF9-4CE9-A301-D898EEDD1715}" destId="{88ACFD66-1E47-495B-9ECD-EE8C6F7E1409}" srcOrd="1" destOrd="0" parTransId="{372C4337-1D66-4226-95FB-8BAECCBFAD26}" sibTransId="{C6582769-26AE-4059-922E-553AE0C869E8}"/>
    <dgm:cxn modelId="{32817DAD-FE08-4ED3-9388-3B347E54686B}" type="presOf" srcId="{81CEFD4B-1332-422E-B172-929D80C77BA5}" destId="{BB4FC69A-1728-47C3-98D4-FEFB5EB07571}" srcOrd="0" destOrd="1" presId="urn:microsoft.com/office/officeart/2005/8/layout/hList1"/>
    <dgm:cxn modelId="{758B5CB4-5E41-4E52-9E77-5DA73913F907}" type="presOf" srcId="{512A117B-4E9C-44C5-9839-286A3EB27F6E}" destId="{BB4FC69A-1728-47C3-98D4-FEFB5EB07571}" srcOrd="0" destOrd="5" presId="urn:microsoft.com/office/officeart/2005/8/layout/hList1"/>
    <dgm:cxn modelId="{9111DDB6-1347-4963-96F7-D2E3B10226DC}" srcId="{3265A277-4055-49A1-9F38-04508AB267EA}" destId="{B7CDB2BF-4D2B-40F8-BC4D-ECA7DFDA0CD1}" srcOrd="0" destOrd="0" parTransId="{B4CCA418-D6CD-48AB-AF4B-D81596FBA3DA}" sibTransId="{4E31D416-C90F-495E-9E2C-B74A921ACF04}"/>
    <dgm:cxn modelId="{744D5EBB-58F7-48EF-B492-3422A6EF151C}" srcId="{9A9A7DA2-B0BA-4C10-91DE-B4114C721AA5}" destId="{D99486FE-8CA5-493A-AF86-FF4F4D0A672A}" srcOrd="8" destOrd="0" parTransId="{AAC75766-451B-4521-A06E-9B7197FA98C5}" sibTransId="{1B0A48AA-1170-4850-9451-94669D87AD22}"/>
    <dgm:cxn modelId="{08CF04BD-5FD6-4FE5-9AD8-75F1A6F47AB8}" type="presOf" srcId="{0680F0EE-83FA-40F8-8CDE-827D0FE930D8}" destId="{2F49FAD3-64D0-4020-B164-FF8011BB83D7}" srcOrd="0" destOrd="0" presId="urn:microsoft.com/office/officeart/2005/8/layout/hList1"/>
    <dgm:cxn modelId="{4AFE8DBE-C46E-4D31-805C-C5E0E80E2BD1}" srcId="{0680F0EE-83FA-40F8-8CDE-827D0FE930D8}" destId="{59516D1D-811B-445E-AEA0-038A29A067AB}" srcOrd="5" destOrd="0" parTransId="{0B3B4481-16EF-4CB5-AAFC-5B70E8417637}" sibTransId="{B9B01A0A-4E7D-45B6-8BAE-399C9A5C344B}"/>
    <dgm:cxn modelId="{2CC8C3BE-B9D2-4023-A3D9-E264238749AE}" srcId="{9A9A7DA2-B0BA-4C10-91DE-B4114C721AA5}" destId="{3EEF1B53-B6DF-4BBA-943D-0D78D18B4C44}" srcOrd="4" destOrd="0" parTransId="{14204FFA-34A8-4A53-A1B5-5F02CCB7C5C5}" sibTransId="{83B469BF-A7B8-447A-94D3-7D5EFF8C3B3A}"/>
    <dgm:cxn modelId="{8BE5DDC0-276B-4742-BBC3-B2433A98BEBD}" type="presOf" srcId="{5DEDC6D1-D20F-4D72-8154-549E94F53092}" destId="{BB4FC69A-1728-47C3-98D4-FEFB5EB07571}" srcOrd="0" destOrd="2" presId="urn:microsoft.com/office/officeart/2005/8/layout/hList1"/>
    <dgm:cxn modelId="{53B5E7C0-CE3F-49D6-AB14-3ED1220E9A69}" type="presOf" srcId="{D3640F9A-D57B-43A2-9BA1-6DE216E89349}" destId="{E7865256-993D-41FE-AAAC-8004604C3D8A}" srcOrd="0" destOrd="1" presId="urn:microsoft.com/office/officeart/2005/8/layout/hList1"/>
    <dgm:cxn modelId="{B37470C7-C246-46E2-AB49-8954A55B7847}" srcId="{7816C761-726B-499A-A1BD-D29BF01C8B52}" destId="{0E1F43E4-DA34-4143-A467-A516350F0E15}" srcOrd="3" destOrd="0" parTransId="{DA55FAA0-ADD4-44AF-A8D6-4D217D268585}" sibTransId="{6ACFA5DB-F9E3-4848-9D9C-D1549E4EB5C5}"/>
    <dgm:cxn modelId="{764FD9C8-754D-4130-850F-DCDBDFBB6C0D}" srcId="{32FF6FFA-EEF9-4CE9-A301-D898EEDD1715}" destId="{1089A703-FBF1-4464-B91A-C2F52C483DB8}" srcOrd="2" destOrd="0" parTransId="{0A7B4BD0-DF8D-4CB6-9CC6-2350D9118DD6}" sibTransId="{31B15AD4-553F-4C8B-A342-4DC656187497}"/>
    <dgm:cxn modelId="{51E4E8C9-12CC-4C3E-B6FF-738D44A02FB0}" type="presOf" srcId="{856BED9B-6140-4244-9066-0A923B4510B8}" destId="{57CFCEB8-B4CE-4024-8724-1120C1C2AD96}" srcOrd="0" destOrd="0" presId="urn:microsoft.com/office/officeart/2005/8/layout/hList1"/>
    <dgm:cxn modelId="{427D58CC-2922-4D42-99AD-2F31DD567AE5}" type="presOf" srcId="{7EC35A0F-186F-419E-B177-6954EBC03F5A}" destId="{888C4506-1605-4B83-B0A5-FB5E0F281A9A}" srcOrd="0" destOrd="0" presId="urn:microsoft.com/office/officeart/2005/8/layout/hList1"/>
    <dgm:cxn modelId="{2270F6CD-A2FC-4810-B4AD-859C626368E1}" type="presOf" srcId="{D99486FE-8CA5-493A-AF86-FF4F4D0A672A}" destId="{BB4FC69A-1728-47C3-98D4-FEFB5EB07571}" srcOrd="0" destOrd="8" presId="urn:microsoft.com/office/officeart/2005/8/layout/hList1"/>
    <dgm:cxn modelId="{D7248ACE-54E8-4F30-A5FC-9DB3CC75911A}" srcId="{856BED9B-6140-4244-9066-0A923B4510B8}" destId="{32FF6FFA-EEF9-4CE9-A301-D898EEDD1715}" srcOrd="3" destOrd="0" parTransId="{672A9BF5-BE6D-49B7-A595-4613D59E9201}" sibTransId="{27DFDD6E-17E4-4D10-8680-B4517D28AADD}"/>
    <dgm:cxn modelId="{3EE8DBCE-A4F1-41D0-BAB5-07235EFD7FF9}" type="presOf" srcId="{0E1F43E4-DA34-4143-A467-A516350F0E15}" destId="{F429A3FE-143D-4F15-BA7B-73FA8089F69B}" srcOrd="0" destOrd="3" presId="urn:microsoft.com/office/officeart/2005/8/layout/hList1"/>
    <dgm:cxn modelId="{C95DC1D1-F4F2-4616-9603-D732062C8537}" type="presOf" srcId="{72D9D705-D0E9-471D-8287-726FD7609AA7}" destId="{83817185-4614-4CFF-B4D7-421CFE630621}" srcOrd="0" destOrd="1" presId="urn:microsoft.com/office/officeart/2005/8/layout/hList1"/>
    <dgm:cxn modelId="{390CC6D3-2FC0-4961-943E-FC690B371D19}" srcId="{9A9A7DA2-B0BA-4C10-91DE-B4114C721AA5}" destId="{E873CAB1-0BCE-4EC8-92E2-005E1389CDA0}" srcOrd="6" destOrd="0" parTransId="{0FEABCC0-EC33-4923-A9CA-6947BE358AFC}" sibTransId="{99CB7DF1-CEFD-493A-8683-55FFFD7BEEDB}"/>
    <dgm:cxn modelId="{FE5759D5-A076-4CFB-8160-067871D82359}" type="presOf" srcId="{7816C761-726B-499A-A1BD-D29BF01C8B52}" destId="{C574CBD0-5AA9-4B19-8E0B-C9D54D3BE8F9}" srcOrd="0" destOrd="0" presId="urn:microsoft.com/office/officeart/2005/8/layout/hList1"/>
    <dgm:cxn modelId="{1254B5D5-DF04-4466-86C7-20FC1B2AEE1A}" type="presOf" srcId="{59516D1D-811B-445E-AEA0-038A29A067AB}" destId="{83817185-4614-4CFF-B4D7-421CFE630621}" srcOrd="0" destOrd="5" presId="urn:microsoft.com/office/officeart/2005/8/layout/hList1"/>
    <dgm:cxn modelId="{41CC27D6-B213-4568-8138-11F9922E0D99}" type="presOf" srcId="{3EEF1B53-B6DF-4BBA-943D-0D78D18B4C44}" destId="{BB4FC69A-1728-47C3-98D4-FEFB5EB07571}" srcOrd="0" destOrd="4" presId="urn:microsoft.com/office/officeart/2005/8/layout/hList1"/>
    <dgm:cxn modelId="{EF2BD1D6-A349-4610-9861-F677DD7B3409}" type="presOf" srcId="{131970D0-94AF-466D-A139-8E673942C0D6}" destId="{BB4FC69A-1728-47C3-98D4-FEFB5EB07571}" srcOrd="0" destOrd="7" presId="urn:microsoft.com/office/officeart/2005/8/layout/hList1"/>
    <dgm:cxn modelId="{4A5BADD9-AB71-41DB-9F9F-FBF915A6ADBF}" srcId="{856BED9B-6140-4244-9066-0A923B4510B8}" destId="{9A9A7DA2-B0BA-4C10-91DE-B4114C721AA5}" srcOrd="0" destOrd="0" parTransId="{9E59237D-0CCA-4777-B1C3-6778BBA5B1B3}" sibTransId="{4F23F5E7-1871-4D93-BD2E-5176F945A873}"/>
    <dgm:cxn modelId="{497C1FDF-0E5A-4E4B-865E-958C5764C708}" srcId="{0680F0EE-83FA-40F8-8CDE-827D0FE930D8}" destId="{72D9D705-D0E9-471D-8287-726FD7609AA7}" srcOrd="1" destOrd="0" parTransId="{E1937440-B835-44FD-8E9F-A940BC4C08A7}" sibTransId="{AF7ED31B-A07E-4BF4-86F7-FBA5B18CD677}"/>
    <dgm:cxn modelId="{4C9FC8E9-0E31-4D90-A5B6-E647EC19113D}" type="presOf" srcId="{2BD74811-CEEF-4738-95C1-DDD078AC8638}" destId="{E7865256-993D-41FE-AAAC-8004604C3D8A}" srcOrd="0" destOrd="2" presId="urn:microsoft.com/office/officeart/2005/8/layout/hList1"/>
    <dgm:cxn modelId="{D5A540EF-402C-4DB5-8D01-275F8FBD76A3}" type="presOf" srcId="{B882BF66-53FD-4E8E-8AD8-F8CDFB9CC6CC}" destId="{83817185-4614-4CFF-B4D7-421CFE630621}" srcOrd="0" destOrd="4" presId="urn:microsoft.com/office/officeart/2005/8/layout/hList1"/>
    <dgm:cxn modelId="{AF51ADF5-ECCA-4949-801B-C4260DBE967C}" type="presOf" srcId="{89318940-49CF-49B4-B357-6FA4C95331DD}" destId="{BB4FC69A-1728-47C3-98D4-FEFB5EB07571}" srcOrd="0" destOrd="0" presId="urn:microsoft.com/office/officeart/2005/8/layout/hList1"/>
    <dgm:cxn modelId="{92E19EF7-8DCF-4B9D-A00A-97A5A94EADB7}" srcId="{0680F0EE-83FA-40F8-8CDE-827D0FE930D8}" destId="{B882BF66-53FD-4E8E-8AD8-F8CDFB9CC6CC}" srcOrd="4" destOrd="0" parTransId="{124F1AEC-B56A-4725-936D-A8D3A9E9FAC2}" sibTransId="{E3459B33-807D-4E36-A657-7FD4B615918C}"/>
    <dgm:cxn modelId="{36FDE9FA-B193-41EA-9CBC-66CA7B61B621}" type="presOf" srcId="{B323FD37-4749-4405-A78A-6C34B8E48BAD}" destId="{888C4506-1605-4B83-B0A5-FB5E0F281A9A}" srcOrd="0" destOrd="3" presId="urn:microsoft.com/office/officeart/2005/8/layout/hList1"/>
    <dgm:cxn modelId="{9DD255FD-F54F-432B-8A31-CAB087FA6DA7}" type="presOf" srcId="{32FF6FFA-EEF9-4CE9-A301-D898EEDD1715}" destId="{C90DA46F-3056-40C9-9BEB-A686F91A9D78}" srcOrd="0" destOrd="0" presId="urn:microsoft.com/office/officeart/2005/8/layout/hList1"/>
    <dgm:cxn modelId="{314D77B3-F773-457B-B9C3-5F46A5D3DC9B}" type="presParOf" srcId="{57CFCEB8-B4CE-4024-8724-1120C1C2AD96}" destId="{D17806AE-B5FF-4B4C-9FE8-F519E0A0613E}" srcOrd="0" destOrd="0" presId="urn:microsoft.com/office/officeart/2005/8/layout/hList1"/>
    <dgm:cxn modelId="{7A0BFF3E-DB6C-4F4C-871C-7CB33B43793A}" type="presParOf" srcId="{D17806AE-B5FF-4B4C-9FE8-F519E0A0613E}" destId="{87B26A8D-C145-4D37-A120-8623FDA5BD92}" srcOrd="0" destOrd="0" presId="urn:microsoft.com/office/officeart/2005/8/layout/hList1"/>
    <dgm:cxn modelId="{5C055CBF-4D5A-4FE2-914A-6E663ED5FD41}" type="presParOf" srcId="{D17806AE-B5FF-4B4C-9FE8-F519E0A0613E}" destId="{BB4FC69A-1728-47C3-98D4-FEFB5EB07571}" srcOrd="1" destOrd="0" presId="urn:microsoft.com/office/officeart/2005/8/layout/hList1"/>
    <dgm:cxn modelId="{BDFEA44E-421D-4CDF-B971-E9CB33DA30D8}" type="presParOf" srcId="{57CFCEB8-B4CE-4024-8724-1120C1C2AD96}" destId="{5B740688-7759-40AD-ADB6-DC7AD014D45A}" srcOrd="1" destOrd="0" presId="urn:microsoft.com/office/officeart/2005/8/layout/hList1"/>
    <dgm:cxn modelId="{A74006E3-98D6-4826-BE11-9C25A8D165B7}" type="presParOf" srcId="{57CFCEB8-B4CE-4024-8724-1120C1C2AD96}" destId="{2E3BB185-3CA2-4581-AF54-7406249C3A32}" srcOrd="2" destOrd="0" presId="urn:microsoft.com/office/officeart/2005/8/layout/hList1"/>
    <dgm:cxn modelId="{117451F1-932D-40E6-812B-0D7877ED77A9}" type="presParOf" srcId="{2E3BB185-3CA2-4581-AF54-7406249C3A32}" destId="{C574CBD0-5AA9-4B19-8E0B-C9D54D3BE8F9}" srcOrd="0" destOrd="0" presId="urn:microsoft.com/office/officeart/2005/8/layout/hList1"/>
    <dgm:cxn modelId="{63B36FF8-1D2C-4A44-ADA7-AB48F362C83A}" type="presParOf" srcId="{2E3BB185-3CA2-4581-AF54-7406249C3A32}" destId="{F429A3FE-143D-4F15-BA7B-73FA8089F69B}" srcOrd="1" destOrd="0" presId="urn:microsoft.com/office/officeart/2005/8/layout/hList1"/>
    <dgm:cxn modelId="{0E28F1F0-1AE8-4781-9996-86915A3D767B}" type="presParOf" srcId="{57CFCEB8-B4CE-4024-8724-1120C1C2AD96}" destId="{C31870EB-42DF-4D43-BD51-89245866BE0B}" srcOrd="3" destOrd="0" presId="urn:microsoft.com/office/officeart/2005/8/layout/hList1"/>
    <dgm:cxn modelId="{532136FC-0713-44AD-BCAA-06840A8C2446}" type="presParOf" srcId="{57CFCEB8-B4CE-4024-8724-1120C1C2AD96}" destId="{6ACC7301-67E4-4C18-BBAD-D4039A998763}" srcOrd="4" destOrd="0" presId="urn:microsoft.com/office/officeart/2005/8/layout/hList1"/>
    <dgm:cxn modelId="{893023B8-DF3D-4959-8AB9-29F3C48017DF}" type="presParOf" srcId="{6ACC7301-67E4-4C18-BBAD-D4039A998763}" destId="{3AF3296C-849B-462A-834B-39CD63EBF977}" srcOrd="0" destOrd="0" presId="urn:microsoft.com/office/officeart/2005/8/layout/hList1"/>
    <dgm:cxn modelId="{602AD2B9-5A1E-4E6E-8837-79113C4304DF}" type="presParOf" srcId="{6ACC7301-67E4-4C18-BBAD-D4039A998763}" destId="{E7865256-993D-41FE-AAAC-8004604C3D8A}" srcOrd="1" destOrd="0" presId="urn:microsoft.com/office/officeart/2005/8/layout/hList1"/>
    <dgm:cxn modelId="{E5CCB3B5-C634-4070-A9C0-A07321E07A63}" type="presParOf" srcId="{57CFCEB8-B4CE-4024-8724-1120C1C2AD96}" destId="{1DFCAB8C-291F-4007-BB9C-461EAD6F53F7}" srcOrd="5" destOrd="0" presId="urn:microsoft.com/office/officeart/2005/8/layout/hList1"/>
    <dgm:cxn modelId="{1384792A-D2E2-40A6-B7EC-FE7D1D38324A}" type="presParOf" srcId="{57CFCEB8-B4CE-4024-8724-1120C1C2AD96}" destId="{BC4235CB-84C8-49F5-B420-50C3BEC068BE}" srcOrd="6" destOrd="0" presId="urn:microsoft.com/office/officeart/2005/8/layout/hList1"/>
    <dgm:cxn modelId="{74D9F4D7-49A5-43AE-AAD8-0A48E5FE990D}" type="presParOf" srcId="{BC4235CB-84C8-49F5-B420-50C3BEC068BE}" destId="{C90DA46F-3056-40C9-9BEB-A686F91A9D78}" srcOrd="0" destOrd="0" presId="urn:microsoft.com/office/officeart/2005/8/layout/hList1"/>
    <dgm:cxn modelId="{31F4B347-BCFC-463C-8420-85735FD2933E}" type="presParOf" srcId="{BC4235CB-84C8-49F5-B420-50C3BEC068BE}" destId="{888C4506-1605-4B83-B0A5-FB5E0F281A9A}" srcOrd="1" destOrd="0" presId="urn:microsoft.com/office/officeart/2005/8/layout/hList1"/>
    <dgm:cxn modelId="{49BCF331-549A-47AF-9817-A32C09401E3B}" type="presParOf" srcId="{57CFCEB8-B4CE-4024-8724-1120C1C2AD96}" destId="{6F8503B2-A4BA-422D-A61E-34ECBE839695}" srcOrd="7" destOrd="0" presId="urn:microsoft.com/office/officeart/2005/8/layout/hList1"/>
    <dgm:cxn modelId="{7A718632-4F33-4228-B9B9-C032F551FD65}" type="presParOf" srcId="{57CFCEB8-B4CE-4024-8724-1120C1C2AD96}" destId="{9912C157-587B-46E2-A19F-A3F663D053EC}" srcOrd="8" destOrd="0" presId="urn:microsoft.com/office/officeart/2005/8/layout/hList1"/>
    <dgm:cxn modelId="{8138F75B-440E-42EF-9FA0-39BB76B8EA72}" type="presParOf" srcId="{9912C157-587B-46E2-A19F-A3F663D053EC}" destId="{2F49FAD3-64D0-4020-B164-FF8011BB83D7}" srcOrd="0" destOrd="0" presId="urn:microsoft.com/office/officeart/2005/8/layout/hList1"/>
    <dgm:cxn modelId="{C8310B7A-70CC-4477-9D02-319BE58B176C}" type="presParOf" srcId="{9912C157-587B-46E2-A19F-A3F663D053EC}" destId="{83817185-4614-4CFF-B4D7-421CFE63062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26A8D-C145-4D37-A120-8623FDA5BD92}">
      <dsp:nvSpPr>
        <dsp:cNvPr id="0" name=""/>
        <dsp:cNvSpPr/>
      </dsp:nvSpPr>
      <dsp:spPr>
        <a:xfrm>
          <a:off x="5327" y="140309"/>
          <a:ext cx="2042091" cy="432000"/>
        </a:xfrm>
        <a:prstGeom prst="rect">
          <a:avLst/>
        </a:prstGeom>
        <a:solidFill>
          <a:srgbClr val="5F286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SAFE</a:t>
          </a:r>
        </a:p>
      </dsp:txBody>
      <dsp:txXfrm>
        <a:off x="5327" y="140309"/>
        <a:ext cx="2042091" cy="432000"/>
      </dsp:txXfrm>
    </dsp:sp>
    <dsp:sp modelId="{BB4FC69A-1728-47C3-98D4-FEFB5EB07571}">
      <dsp:nvSpPr>
        <dsp:cNvPr id="0" name=""/>
        <dsp:cNvSpPr/>
      </dsp:nvSpPr>
      <dsp:spPr>
        <a:xfrm>
          <a:off x="5327" y="572309"/>
          <a:ext cx="2042091" cy="4693950"/>
        </a:xfrm>
        <a:prstGeom prst="rect">
          <a:avLst/>
        </a:prstGeom>
        <a:solidFill>
          <a:srgbClr val="8064A2">
            <a:lumMod val="20000"/>
            <a:lumOff val="80000"/>
            <a:alpha val="90000"/>
          </a:srgbClr>
        </a:solidFill>
        <a:ln w="25400" cap="flat" cmpd="sng" algn="ctr">
          <a:solidFill>
            <a:srgbClr val="FFFFFF">
              <a:lumMod val="85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66750">
            <a:lnSpc>
              <a:spcPct val="90000"/>
            </a:lnSpc>
            <a:spcBef>
              <a:spcPct val="0"/>
            </a:spcBef>
            <a:spcAft>
              <a:spcPct val="15000"/>
            </a:spcAft>
            <a:buChar char="•"/>
          </a:pPr>
          <a:r>
            <a:rPr lang="en-GB" sz="1500" kern="1200" dirty="0"/>
            <a:t>Safety culture</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b="0" kern="1200" dirty="0">
              <a:solidFill>
                <a:schemeClr val="tx1"/>
              </a:solidFill>
            </a:rPr>
            <a:t>Managing risks during care and treatment</a:t>
          </a:r>
          <a:br>
            <a:rPr lang="en-GB" sz="1500" b="0" kern="1200" dirty="0">
              <a:solidFill>
                <a:schemeClr val="tx1"/>
              </a:solidFill>
            </a:rPr>
          </a:br>
          <a:endParaRPr lang="en-GB" sz="1500" b="0" kern="1200" dirty="0">
            <a:solidFill>
              <a:schemeClr val="tx1"/>
            </a:solidFill>
          </a:endParaRPr>
        </a:p>
        <a:p>
          <a:pPr marL="114300" lvl="1" indent="-114300" algn="l" defTabSz="666750">
            <a:lnSpc>
              <a:spcPct val="90000"/>
            </a:lnSpc>
            <a:spcBef>
              <a:spcPct val="0"/>
            </a:spcBef>
            <a:spcAft>
              <a:spcPct val="15000"/>
            </a:spcAft>
            <a:buChar char="•"/>
          </a:pPr>
          <a:r>
            <a:rPr lang="en-GB" sz="1500" kern="1200" dirty="0"/>
            <a:t>Safe systems, pathways and transitions</a:t>
          </a:r>
          <a:br>
            <a:rPr lang="en-GB" sz="1500" kern="1200" dirty="0"/>
          </a:br>
          <a:endParaRPr lang="en-GB" sz="1500" kern="1200" dirty="0"/>
        </a:p>
        <a:p>
          <a:pPr marL="114300" lvl="1" indent="-114300" algn="l" defTabSz="666750">
            <a:lnSpc>
              <a:spcPct val="90000"/>
            </a:lnSpc>
            <a:spcBef>
              <a:spcPct val="0"/>
            </a:spcBef>
            <a:spcAft>
              <a:spcPct val="15000"/>
            </a:spcAft>
            <a:buChar char="•"/>
          </a:pPr>
          <a:r>
            <a:rPr lang="en-GB" sz="1500" kern="1200" dirty="0"/>
            <a:t>Safeguarding</a:t>
          </a:r>
          <a:br>
            <a:rPr lang="en-GB" sz="1500" kern="1200" dirty="0"/>
          </a:br>
          <a:endParaRPr lang="en-GB" sz="1500" kern="1200" dirty="0"/>
        </a:p>
        <a:p>
          <a:pPr marL="114300" lvl="1" indent="-114300" algn="l" defTabSz="666750">
            <a:lnSpc>
              <a:spcPct val="90000"/>
            </a:lnSpc>
            <a:spcBef>
              <a:spcPct val="0"/>
            </a:spcBef>
            <a:spcAft>
              <a:spcPct val="15000"/>
            </a:spcAft>
            <a:buChar char="•"/>
          </a:pPr>
          <a:r>
            <a:rPr lang="en-GB" sz="1500" kern="1200"/>
            <a:t>Safe environments and infection prevention and control</a:t>
          </a:r>
        </a:p>
        <a:p>
          <a:pPr marL="114300" lvl="1" indent="-114300" algn="l" defTabSz="666750">
            <a:lnSpc>
              <a:spcPct val="90000"/>
            </a:lnSpc>
            <a:spcBef>
              <a:spcPct val="0"/>
            </a:spcBef>
            <a:spcAft>
              <a:spcPct val="15000"/>
            </a:spcAft>
            <a:buChar char="•"/>
          </a:pPr>
          <a:endParaRPr lang="en-GB" sz="1500" kern="1200"/>
        </a:p>
        <a:p>
          <a:pPr marL="114300" lvl="1" indent="-114300" algn="l" defTabSz="666750">
            <a:lnSpc>
              <a:spcPct val="90000"/>
            </a:lnSpc>
            <a:spcBef>
              <a:spcPct val="0"/>
            </a:spcBef>
            <a:spcAft>
              <a:spcPct val="15000"/>
            </a:spcAft>
            <a:buChar char="•"/>
          </a:pPr>
          <a:r>
            <a:rPr lang="en-GB" sz="1500" kern="1200"/>
            <a:t>Safe staffing </a:t>
          </a:r>
          <a:br>
            <a:rPr lang="en-GB" sz="1500" kern="1200"/>
          </a:br>
          <a:endParaRPr lang="en-GB" sz="1500" kern="1200"/>
        </a:p>
        <a:p>
          <a:pPr marL="114300" lvl="1" indent="-114300" algn="l" defTabSz="666750">
            <a:lnSpc>
              <a:spcPct val="90000"/>
            </a:lnSpc>
            <a:spcBef>
              <a:spcPct val="0"/>
            </a:spcBef>
            <a:spcAft>
              <a:spcPct val="15000"/>
            </a:spcAft>
            <a:buChar char="•"/>
          </a:pPr>
          <a:r>
            <a:rPr lang="en-GB" sz="1500" kern="1200"/>
            <a:t>Safe medicines and treatments</a:t>
          </a:r>
        </a:p>
      </dsp:txBody>
      <dsp:txXfrm>
        <a:off x="5327" y="572309"/>
        <a:ext cx="2042091" cy="4693950"/>
      </dsp:txXfrm>
    </dsp:sp>
    <dsp:sp modelId="{C574CBD0-5AA9-4B19-8E0B-C9D54D3BE8F9}">
      <dsp:nvSpPr>
        <dsp:cNvPr id="0" name=""/>
        <dsp:cNvSpPr/>
      </dsp:nvSpPr>
      <dsp:spPr>
        <a:xfrm>
          <a:off x="2333311" y="140309"/>
          <a:ext cx="2042091" cy="432000"/>
        </a:xfrm>
        <a:prstGeom prst="rect">
          <a:avLst/>
        </a:prstGeom>
        <a:solidFill>
          <a:srgbClr val="5F286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EFFECTIVE</a:t>
          </a:r>
        </a:p>
      </dsp:txBody>
      <dsp:txXfrm>
        <a:off x="2333311" y="140309"/>
        <a:ext cx="2042091" cy="432000"/>
      </dsp:txXfrm>
    </dsp:sp>
    <dsp:sp modelId="{F429A3FE-143D-4F15-BA7B-73FA8089F69B}">
      <dsp:nvSpPr>
        <dsp:cNvPr id="0" name=""/>
        <dsp:cNvSpPr/>
      </dsp:nvSpPr>
      <dsp:spPr>
        <a:xfrm>
          <a:off x="2333311" y="572309"/>
          <a:ext cx="2042091" cy="4693950"/>
        </a:xfrm>
        <a:prstGeom prst="rect">
          <a:avLst/>
        </a:prstGeom>
        <a:solidFill>
          <a:srgbClr val="8064A2">
            <a:lumMod val="20000"/>
            <a:lumOff val="80000"/>
            <a:alpha val="90000"/>
          </a:srgbClr>
        </a:solidFill>
        <a:ln w="25400" cap="flat" cmpd="sng" algn="ctr">
          <a:solidFill>
            <a:srgbClr val="FFFFFF">
              <a:lumMod val="85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22300">
            <a:lnSpc>
              <a:spcPct val="90000"/>
            </a:lnSpc>
            <a:spcBef>
              <a:spcPct val="0"/>
            </a:spcBef>
            <a:spcAft>
              <a:spcPct val="15000"/>
            </a:spcAft>
            <a:buChar char="•"/>
          </a:pPr>
          <a:r>
            <a:rPr lang="en-GB" sz="1400" kern="1200" dirty="0"/>
            <a:t>Assessing needs</a:t>
          </a:r>
          <a:br>
            <a:rPr lang="en-GB" sz="1400" kern="1200" dirty="0"/>
          </a:br>
          <a:endParaRPr lang="en-GB" sz="1400" kern="1200" dirty="0"/>
        </a:p>
        <a:p>
          <a:pPr marL="114300" lvl="1" indent="-114300" algn="l" defTabSz="622300">
            <a:lnSpc>
              <a:spcPct val="90000"/>
            </a:lnSpc>
            <a:spcBef>
              <a:spcPct val="0"/>
            </a:spcBef>
            <a:spcAft>
              <a:spcPct val="15000"/>
            </a:spcAft>
            <a:buChar char="•"/>
          </a:pPr>
          <a:r>
            <a:rPr lang="en-GB" sz="1400" kern="1200" dirty="0"/>
            <a:t>Evidence-based care and equitable outcomes</a:t>
          </a:r>
        </a:p>
        <a:p>
          <a:pPr marL="114300" lvl="1" indent="-114300" algn="l" defTabSz="666750">
            <a:lnSpc>
              <a:spcPct val="90000"/>
            </a:lnSpc>
            <a:spcBef>
              <a:spcPct val="0"/>
            </a:spcBef>
            <a:spcAft>
              <a:spcPct val="15000"/>
            </a:spcAft>
            <a:buChar char="•"/>
          </a:pPr>
          <a:endParaRPr lang="en-GB" sz="1500" kern="1200" dirty="0">
            <a:solidFill>
              <a:srgbClr val="000000">
                <a:hueOff val="0"/>
                <a:satOff val="0"/>
                <a:lumOff val="0"/>
                <a:alphaOff val="0"/>
              </a:srgbClr>
            </a:solidFill>
            <a:latin typeface="Arial" panose="020B0604020202020204"/>
            <a:ea typeface="+mn-ea"/>
            <a:cs typeface="+mn-cs"/>
          </a:endParaRPr>
        </a:p>
        <a:p>
          <a:pPr marL="114300" lvl="1" indent="-114300" algn="l" defTabSz="622300">
            <a:lnSpc>
              <a:spcPct val="90000"/>
            </a:lnSpc>
            <a:spcBef>
              <a:spcPct val="0"/>
            </a:spcBef>
            <a:spcAft>
              <a:spcPct val="15000"/>
            </a:spcAft>
            <a:buChar char="•"/>
          </a:pPr>
          <a:r>
            <a:rPr lang="en-GB" sz="1400" kern="1200" dirty="0"/>
            <a:t>Supporting people to live healthier lives</a:t>
          </a:r>
          <a:br>
            <a:rPr lang="en-GB" sz="1400" kern="1200" dirty="0"/>
          </a:br>
          <a:endParaRPr lang="en-GB" sz="1400" kern="1200" dirty="0"/>
        </a:p>
        <a:p>
          <a:pPr marL="114300" lvl="1" indent="-114300" algn="l" defTabSz="622300">
            <a:lnSpc>
              <a:spcPct val="90000"/>
            </a:lnSpc>
            <a:spcBef>
              <a:spcPct val="0"/>
            </a:spcBef>
            <a:spcAft>
              <a:spcPct val="15000"/>
            </a:spcAft>
            <a:buChar char="•"/>
          </a:pPr>
          <a:r>
            <a:rPr lang="en-GB" sz="1400" kern="1200" dirty="0"/>
            <a:t>Consent to care and treatment</a:t>
          </a:r>
        </a:p>
      </dsp:txBody>
      <dsp:txXfrm>
        <a:off x="2333311" y="572309"/>
        <a:ext cx="2042091" cy="4693950"/>
      </dsp:txXfrm>
    </dsp:sp>
    <dsp:sp modelId="{3AF3296C-849B-462A-834B-39CD63EBF977}">
      <dsp:nvSpPr>
        <dsp:cNvPr id="0" name=""/>
        <dsp:cNvSpPr/>
      </dsp:nvSpPr>
      <dsp:spPr>
        <a:xfrm>
          <a:off x="4661296" y="140309"/>
          <a:ext cx="2042091" cy="432000"/>
        </a:xfrm>
        <a:prstGeom prst="rect">
          <a:avLst/>
        </a:prstGeom>
        <a:solidFill>
          <a:srgbClr val="5F286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CARING</a:t>
          </a:r>
        </a:p>
      </dsp:txBody>
      <dsp:txXfrm>
        <a:off x="4661296" y="140309"/>
        <a:ext cx="2042091" cy="432000"/>
      </dsp:txXfrm>
    </dsp:sp>
    <dsp:sp modelId="{E7865256-993D-41FE-AAAC-8004604C3D8A}">
      <dsp:nvSpPr>
        <dsp:cNvPr id="0" name=""/>
        <dsp:cNvSpPr/>
      </dsp:nvSpPr>
      <dsp:spPr>
        <a:xfrm>
          <a:off x="4661296" y="572309"/>
          <a:ext cx="2042091" cy="4693950"/>
        </a:xfrm>
        <a:prstGeom prst="rect">
          <a:avLst/>
        </a:prstGeom>
        <a:solidFill>
          <a:srgbClr val="8064A2">
            <a:lumMod val="20000"/>
            <a:lumOff val="80000"/>
            <a:alpha val="90000"/>
          </a:srgbClr>
        </a:solidFill>
        <a:ln w="25400" cap="flat" cmpd="sng" algn="ctr">
          <a:solidFill>
            <a:srgbClr val="FFFFFF">
              <a:lumMod val="85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66750">
            <a:lnSpc>
              <a:spcPct val="90000"/>
            </a:lnSpc>
            <a:spcBef>
              <a:spcPct val="0"/>
            </a:spcBef>
            <a:spcAft>
              <a:spcPct val="15000"/>
            </a:spcAft>
            <a:buChar char="•"/>
          </a:pPr>
          <a:r>
            <a:rPr lang="en-GB" sz="1500" kern="1200" dirty="0"/>
            <a:t>Kindness, compassion and dignity </a:t>
          </a:r>
          <a:br>
            <a:rPr lang="en-GB" sz="1500" kern="1200" dirty="0"/>
          </a:br>
          <a:endParaRPr lang="en-GB" sz="1500" kern="1200" dirty="0"/>
        </a:p>
        <a:p>
          <a:pPr marL="114300" lvl="1" indent="-114300" algn="l" defTabSz="666750">
            <a:lnSpc>
              <a:spcPct val="90000"/>
            </a:lnSpc>
            <a:spcBef>
              <a:spcPct val="0"/>
            </a:spcBef>
            <a:spcAft>
              <a:spcPct val="15000"/>
            </a:spcAft>
            <a:buChar char="•"/>
          </a:pPr>
          <a:r>
            <a:rPr lang="en-GB" sz="1500" kern="1200" dirty="0"/>
            <a:t>Person-centred care</a:t>
          </a:r>
          <a:br>
            <a:rPr lang="en-GB" sz="1500" kern="1200" dirty="0"/>
          </a:br>
          <a:endParaRPr lang="en-GB" sz="1500" kern="1200" dirty="0"/>
        </a:p>
        <a:p>
          <a:pPr marL="114300" lvl="1" indent="-114300" algn="l" defTabSz="666750">
            <a:lnSpc>
              <a:spcPct val="90000"/>
            </a:lnSpc>
            <a:spcBef>
              <a:spcPct val="0"/>
            </a:spcBef>
            <a:spcAft>
              <a:spcPct val="15000"/>
            </a:spcAft>
            <a:buChar char="•"/>
          </a:pPr>
          <a:r>
            <a:rPr lang="en-GB" sz="1500" kern="1200"/>
            <a:t>Independence, choice and control</a:t>
          </a:r>
        </a:p>
      </dsp:txBody>
      <dsp:txXfrm>
        <a:off x="4661296" y="572309"/>
        <a:ext cx="2042091" cy="4693950"/>
      </dsp:txXfrm>
    </dsp:sp>
    <dsp:sp modelId="{C90DA46F-3056-40C9-9BEB-A686F91A9D78}">
      <dsp:nvSpPr>
        <dsp:cNvPr id="0" name=""/>
        <dsp:cNvSpPr/>
      </dsp:nvSpPr>
      <dsp:spPr>
        <a:xfrm>
          <a:off x="6989281" y="140309"/>
          <a:ext cx="2042091" cy="432000"/>
        </a:xfrm>
        <a:prstGeom prst="rect">
          <a:avLst/>
        </a:prstGeom>
        <a:solidFill>
          <a:srgbClr val="5F286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RESPONSIVE</a:t>
          </a:r>
        </a:p>
      </dsp:txBody>
      <dsp:txXfrm>
        <a:off x="6989281" y="140309"/>
        <a:ext cx="2042091" cy="432000"/>
      </dsp:txXfrm>
    </dsp:sp>
    <dsp:sp modelId="{888C4506-1605-4B83-B0A5-FB5E0F281A9A}">
      <dsp:nvSpPr>
        <dsp:cNvPr id="0" name=""/>
        <dsp:cNvSpPr/>
      </dsp:nvSpPr>
      <dsp:spPr>
        <a:xfrm>
          <a:off x="6989281" y="572309"/>
          <a:ext cx="2042091" cy="4693950"/>
        </a:xfrm>
        <a:prstGeom prst="rect">
          <a:avLst/>
        </a:prstGeom>
        <a:solidFill>
          <a:srgbClr val="8064A2">
            <a:lumMod val="20000"/>
            <a:lumOff val="80000"/>
            <a:alpha val="90000"/>
          </a:srgbClr>
        </a:solidFill>
        <a:ln w="25400" cap="flat" cmpd="sng" algn="ctr">
          <a:solidFill>
            <a:srgbClr val="FFFFFF">
              <a:lumMod val="85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22300">
            <a:lnSpc>
              <a:spcPct val="90000"/>
            </a:lnSpc>
            <a:spcBef>
              <a:spcPct val="0"/>
            </a:spcBef>
            <a:spcAft>
              <a:spcPct val="15000"/>
            </a:spcAft>
            <a:buChar char="•"/>
          </a:pPr>
          <a:r>
            <a:rPr lang="en-GB" sz="1400" kern="1200" dirty="0"/>
            <a:t>Care provision, integration and continuity</a:t>
          </a:r>
          <a:br>
            <a:rPr lang="en-GB" sz="1400" kern="1200" dirty="0"/>
          </a:br>
          <a:endParaRPr lang="en-GB" sz="1400" kern="1200" dirty="0"/>
        </a:p>
        <a:p>
          <a:pPr marL="114300" lvl="1" indent="-114300" algn="l" defTabSz="622300">
            <a:lnSpc>
              <a:spcPct val="90000"/>
            </a:lnSpc>
            <a:spcBef>
              <a:spcPct val="0"/>
            </a:spcBef>
            <a:spcAft>
              <a:spcPct val="15000"/>
            </a:spcAft>
            <a:buChar char="•"/>
          </a:pPr>
          <a:r>
            <a:rPr lang="en-GB" sz="1400" kern="1200" dirty="0"/>
            <a:t>Listening to and </a:t>
          </a:r>
          <a:r>
            <a:rPr lang="en-GB" sz="1500" kern="1200" dirty="0">
              <a:solidFill>
                <a:srgbClr val="000000">
                  <a:hueOff val="0"/>
                  <a:satOff val="0"/>
                  <a:lumOff val="0"/>
                  <a:alphaOff val="0"/>
                </a:srgbClr>
              </a:solidFill>
              <a:latin typeface="Arial" panose="020B0604020202020204"/>
              <a:ea typeface="+mn-ea"/>
              <a:cs typeface="+mn-cs"/>
            </a:rPr>
            <a:t>involving</a:t>
          </a:r>
          <a:r>
            <a:rPr lang="en-GB" sz="1400" kern="1200" dirty="0"/>
            <a:t> people</a:t>
          </a:r>
          <a:br>
            <a:rPr lang="en-GB" sz="1400" kern="1200" dirty="0"/>
          </a:br>
          <a:endParaRPr lang="en-GB" sz="1400" kern="1200" dirty="0"/>
        </a:p>
        <a:p>
          <a:pPr marL="114300" lvl="1" indent="-114300" algn="l" defTabSz="622300">
            <a:lnSpc>
              <a:spcPct val="90000"/>
            </a:lnSpc>
            <a:spcBef>
              <a:spcPct val="0"/>
            </a:spcBef>
            <a:spcAft>
              <a:spcPct val="15000"/>
            </a:spcAft>
            <a:buChar char="•"/>
          </a:pPr>
          <a:r>
            <a:rPr lang="en-GB" sz="1400" kern="1200" dirty="0"/>
            <a:t>Timely and equitable access</a:t>
          </a:r>
        </a:p>
        <a:p>
          <a:pPr marL="114300" lvl="1" indent="-114300" algn="l" defTabSz="622300">
            <a:lnSpc>
              <a:spcPct val="90000"/>
            </a:lnSpc>
            <a:spcBef>
              <a:spcPct val="0"/>
            </a:spcBef>
            <a:spcAft>
              <a:spcPct val="15000"/>
            </a:spcAft>
            <a:buChar char="•"/>
          </a:pPr>
          <a:endParaRPr lang="en-GB" sz="1400" kern="1200"/>
        </a:p>
        <a:p>
          <a:pPr marL="114300" lvl="1" indent="-114300" algn="l" defTabSz="622300">
            <a:lnSpc>
              <a:spcPct val="90000"/>
            </a:lnSpc>
            <a:spcBef>
              <a:spcPct val="0"/>
            </a:spcBef>
            <a:spcAft>
              <a:spcPct val="15000"/>
            </a:spcAft>
            <a:buChar char="•"/>
          </a:pPr>
          <a:r>
            <a:rPr lang="en-GB" sz="1400" kern="1200"/>
            <a:t>Equity in experiences</a:t>
          </a:r>
        </a:p>
      </dsp:txBody>
      <dsp:txXfrm>
        <a:off x="6989281" y="572309"/>
        <a:ext cx="2042091" cy="4693950"/>
      </dsp:txXfrm>
    </dsp:sp>
    <dsp:sp modelId="{2F49FAD3-64D0-4020-B164-FF8011BB83D7}">
      <dsp:nvSpPr>
        <dsp:cNvPr id="0" name=""/>
        <dsp:cNvSpPr/>
      </dsp:nvSpPr>
      <dsp:spPr>
        <a:xfrm>
          <a:off x="9317265" y="140309"/>
          <a:ext cx="2042091" cy="432000"/>
        </a:xfrm>
        <a:prstGeom prst="rect">
          <a:avLst/>
        </a:prstGeom>
        <a:solidFill>
          <a:srgbClr val="5F286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b="1" kern="1200"/>
            <a:t>WELL-LED</a:t>
          </a:r>
        </a:p>
      </dsp:txBody>
      <dsp:txXfrm>
        <a:off x="9317265" y="140309"/>
        <a:ext cx="2042091" cy="432000"/>
      </dsp:txXfrm>
    </dsp:sp>
    <dsp:sp modelId="{83817185-4614-4CFF-B4D7-421CFE630621}">
      <dsp:nvSpPr>
        <dsp:cNvPr id="0" name=""/>
        <dsp:cNvSpPr/>
      </dsp:nvSpPr>
      <dsp:spPr>
        <a:xfrm>
          <a:off x="9317265" y="572309"/>
          <a:ext cx="2042091" cy="4693950"/>
        </a:xfrm>
        <a:prstGeom prst="rect">
          <a:avLst/>
        </a:prstGeom>
        <a:solidFill>
          <a:srgbClr val="8064A2">
            <a:lumMod val="20000"/>
            <a:lumOff val="80000"/>
            <a:alpha val="90000"/>
          </a:srgbClr>
        </a:solidFill>
        <a:ln w="25400" cap="flat" cmpd="sng" algn="ctr">
          <a:solidFill>
            <a:srgbClr val="FFFFFF">
              <a:lumMod val="85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14300" lvl="1" indent="-114300" algn="l" defTabSz="666750">
            <a:lnSpc>
              <a:spcPct val="90000"/>
            </a:lnSpc>
            <a:spcBef>
              <a:spcPct val="0"/>
            </a:spcBef>
            <a:spcAft>
              <a:spcPct val="15000"/>
            </a:spcAft>
            <a:buChar char="•"/>
          </a:pPr>
          <a:r>
            <a:rPr lang="en-GB" sz="1500" kern="1200" dirty="0">
              <a:solidFill>
                <a:srgbClr val="000000">
                  <a:hueOff val="0"/>
                  <a:satOff val="0"/>
                  <a:lumOff val="0"/>
                  <a:alphaOff val="0"/>
                </a:srgbClr>
              </a:solidFill>
              <a:latin typeface="Arial" panose="020B0604020202020204"/>
              <a:ea typeface="+mn-ea"/>
              <a:cs typeface="+mn-cs"/>
            </a:rPr>
            <a:t>Strategic</a:t>
          </a:r>
          <a:r>
            <a:rPr lang="en-GB" sz="1400" kern="1200" dirty="0"/>
            <a:t> direction</a:t>
          </a:r>
          <a:br>
            <a:rPr lang="en-GB" sz="1400" kern="1200" dirty="0"/>
          </a:br>
          <a:r>
            <a:rPr lang="en-GB" sz="1400" kern="1200" dirty="0"/>
            <a:t> </a:t>
          </a:r>
        </a:p>
        <a:p>
          <a:pPr marL="114300" lvl="1" indent="-114300" algn="l" defTabSz="666750">
            <a:lnSpc>
              <a:spcPct val="90000"/>
            </a:lnSpc>
            <a:spcBef>
              <a:spcPct val="0"/>
            </a:spcBef>
            <a:spcAft>
              <a:spcPct val="15000"/>
            </a:spcAft>
            <a:buChar char="•"/>
          </a:pPr>
          <a:r>
            <a:rPr lang="en-GB" sz="1500" kern="1200" dirty="0">
              <a:solidFill>
                <a:srgbClr val="000000">
                  <a:hueOff val="0"/>
                  <a:satOff val="0"/>
                  <a:lumOff val="0"/>
                  <a:alphaOff val="0"/>
                </a:srgbClr>
              </a:solidFill>
              <a:latin typeface="Arial" panose="020B0604020202020204"/>
              <a:ea typeface="+mn-ea"/>
              <a:cs typeface="+mn-cs"/>
            </a:rPr>
            <a:t>Workforce</a:t>
          </a:r>
          <a:r>
            <a:rPr lang="en-GB" sz="1400" kern="1200" dirty="0"/>
            <a:t> equity and culture</a:t>
          </a:r>
          <a:br>
            <a:rPr lang="en-GB" sz="1400" kern="1200" dirty="0"/>
          </a:br>
          <a:endParaRPr lang="en-GB" sz="1400" kern="1200" dirty="0"/>
        </a:p>
        <a:p>
          <a:pPr marL="114300" lvl="1" indent="-114300" algn="l" defTabSz="666750">
            <a:lnSpc>
              <a:spcPct val="90000"/>
            </a:lnSpc>
            <a:spcBef>
              <a:spcPct val="0"/>
            </a:spcBef>
            <a:spcAft>
              <a:spcPct val="15000"/>
            </a:spcAft>
            <a:buChar char="•"/>
          </a:pPr>
          <a:r>
            <a:rPr lang="en-GB" sz="1500" kern="1200" dirty="0">
              <a:solidFill>
                <a:srgbClr val="000000">
                  <a:hueOff val="0"/>
                  <a:satOff val="0"/>
                  <a:lumOff val="0"/>
                  <a:alphaOff val="0"/>
                </a:srgbClr>
              </a:solidFill>
              <a:latin typeface="Arial" panose="020B0604020202020204"/>
              <a:ea typeface="+mn-ea"/>
              <a:cs typeface="+mn-cs"/>
            </a:rPr>
            <a:t>Capable</a:t>
          </a:r>
          <a:r>
            <a:rPr lang="en-GB" sz="1400" kern="1200" dirty="0"/>
            <a:t> and compassionate leaders </a:t>
          </a:r>
          <a:br>
            <a:rPr lang="en-GB" sz="1400" kern="1200" dirty="0"/>
          </a:br>
          <a:endParaRPr lang="en-GB" sz="1400" kern="1200" dirty="0"/>
        </a:p>
        <a:p>
          <a:pPr marL="114300" lvl="1" indent="-114300" algn="l" defTabSz="622300">
            <a:lnSpc>
              <a:spcPct val="90000"/>
            </a:lnSpc>
            <a:spcBef>
              <a:spcPct val="0"/>
            </a:spcBef>
            <a:spcAft>
              <a:spcPct val="15000"/>
            </a:spcAft>
            <a:buChar char="•"/>
          </a:pPr>
          <a:r>
            <a:rPr lang="en-GB" sz="1400" kern="1200"/>
            <a:t>Governance and management</a:t>
          </a:r>
          <a:br>
            <a:rPr lang="en-GB" sz="1400" kern="1200"/>
          </a:br>
          <a:endParaRPr lang="en-GB" sz="1400" kern="1200"/>
        </a:p>
        <a:p>
          <a:pPr marL="114300" lvl="1" indent="-114300" algn="l" defTabSz="622300">
            <a:lnSpc>
              <a:spcPct val="90000"/>
            </a:lnSpc>
            <a:spcBef>
              <a:spcPct val="0"/>
            </a:spcBef>
            <a:spcAft>
              <a:spcPct val="15000"/>
            </a:spcAft>
            <a:buChar char="•"/>
          </a:pPr>
          <a:r>
            <a:rPr lang="en-GB" sz="1400" kern="1200"/>
            <a:t>Partnerships and communities</a:t>
          </a:r>
          <a:br>
            <a:rPr lang="en-GB" sz="1400" kern="1200"/>
          </a:br>
          <a:endParaRPr lang="en-GB" sz="1400" kern="1200"/>
        </a:p>
        <a:p>
          <a:pPr marL="114300" lvl="1" indent="-114300" algn="l" defTabSz="622300">
            <a:lnSpc>
              <a:spcPct val="90000"/>
            </a:lnSpc>
            <a:spcBef>
              <a:spcPct val="0"/>
            </a:spcBef>
            <a:spcAft>
              <a:spcPct val="15000"/>
            </a:spcAft>
            <a:buChar char="•"/>
          </a:pPr>
          <a:r>
            <a:rPr lang="en-GB" sz="1400" kern="1200"/>
            <a:t>Improvement, innovation and learning</a:t>
          </a:r>
        </a:p>
      </dsp:txBody>
      <dsp:txXfrm>
        <a:off x="9317265" y="572309"/>
        <a:ext cx="2042091" cy="46939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0"/>
            <a:ext cx="4166328" cy="1450608"/>
          </a:xfrm>
          <a:prstGeom prst="rect">
            <a:avLst/>
          </a:prstGeom>
        </p:spPr>
        <p:txBody>
          <a:bodyPr vert="horz" lIns="163458" tIns="81730" rIns="163458" bIns="81730" rtlCol="0"/>
          <a:lstStyle>
            <a:lvl1pPr algn="l">
              <a:defRPr sz="2200">
                <a:latin typeface="Arial" pitchFamily="1" charset="0"/>
                <a:ea typeface="ヒラギノ角ゴ Pro W3" pitchFamily="1" charset="-128"/>
                <a:cs typeface="ヒラギノ角ゴ Pro W3" pitchFamily="1" charset="-128"/>
              </a:defRPr>
            </a:lvl1pPr>
          </a:lstStyle>
          <a:p>
            <a:pPr>
              <a:defRPr/>
            </a:pPr>
            <a:endParaRPr lang="en-US"/>
          </a:p>
        </p:txBody>
      </p:sp>
      <p:sp>
        <p:nvSpPr>
          <p:cNvPr id="3" name="Date Placeholder 2"/>
          <p:cNvSpPr>
            <a:spLocks noGrp="1"/>
          </p:cNvSpPr>
          <p:nvPr>
            <p:ph type="dt" sz="quarter" idx="1"/>
          </p:nvPr>
        </p:nvSpPr>
        <p:spPr>
          <a:xfrm>
            <a:off x="5448796" y="20"/>
            <a:ext cx="4166328" cy="1450608"/>
          </a:xfrm>
          <a:prstGeom prst="rect">
            <a:avLst/>
          </a:prstGeom>
        </p:spPr>
        <p:txBody>
          <a:bodyPr vert="horz" wrap="square" lIns="163458" tIns="81730" rIns="163458" bIns="81730" numCol="1" anchor="t" anchorCtr="0" compatLnSpc="1">
            <a:prstTxWarp prst="textNoShape">
              <a:avLst/>
            </a:prstTxWarp>
          </a:bodyPr>
          <a:lstStyle>
            <a:lvl1pPr algn="r">
              <a:defRPr sz="2200">
                <a:latin typeface="Arial" pitchFamily="34" charset="0"/>
              </a:defRPr>
            </a:lvl1pPr>
          </a:lstStyle>
          <a:p>
            <a:pPr>
              <a:defRPr/>
            </a:pPr>
            <a:fld id="{A4779A6E-1603-481F-ADAA-CBEE1596619A}" type="datetime1">
              <a:rPr lang="en-US"/>
              <a:pPr>
                <a:defRPr/>
              </a:pPr>
              <a:t>6/12/2026</a:t>
            </a:fld>
            <a:endParaRPr lang="en-US"/>
          </a:p>
        </p:txBody>
      </p:sp>
      <p:sp>
        <p:nvSpPr>
          <p:cNvPr id="4" name="Footer Placeholder 3"/>
          <p:cNvSpPr>
            <a:spLocks noGrp="1"/>
          </p:cNvSpPr>
          <p:nvPr>
            <p:ph type="ftr" sz="quarter" idx="2"/>
          </p:nvPr>
        </p:nvSpPr>
        <p:spPr>
          <a:xfrm>
            <a:off x="3" y="27529093"/>
            <a:ext cx="4166328" cy="1450608"/>
          </a:xfrm>
          <a:prstGeom prst="rect">
            <a:avLst/>
          </a:prstGeom>
        </p:spPr>
        <p:txBody>
          <a:bodyPr vert="horz" lIns="163458" tIns="81730" rIns="163458" bIns="81730" rtlCol="0" anchor="b"/>
          <a:lstStyle>
            <a:lvl1pPr algn="l">
              <a:defRPr sz="2200">
                <a:latin typeface="Arial" pitchFamily="1" charset="0"/>
                <a:ea typeface="ヒラギノ角ゴ Pro W3" pitchFamily="1" charset="-128"/>
                <a:cs typeface="ヒラギノ角ゴ Pro W3" pitchFamily="1" charset="-128"/>
              </a:defRPr>
            </a:lvl1pPr>
          </a:lstStyle>
          <a:p>
            <a:pPr>
              <a:defRPr/>
            </a:pPr>
            <a:endParaRPr lang="en-US"/>
          </a:p>
        </p:txBody>
      </p:sp>
      <p:sp>
        <p:nvSpPr>
          <p:cNvPr id="5" name="Slide Number Placeholder 4"/>
          <p:cNvSpPr>
            <a:spLocks noGrp="1"/>
          </p:cNvSpPr>
          <p:nvPr>
            <p:ph type="sldNum" sz="quarter" idx="3"/>
          </p:nvPr>
        </p:nvSpPr>
        <p:spPr>
          <a:xfrm>
            <a:off x="5448796" y="27529093"/>
            <a:ext cx="4166328" cy="1450608"/>
          </a:xfrm>
          <a:prstGeom prst="rect">
            <a:avLst/>
          </a:prstGeom>
        </p:spPr>
        <p:txBody>
          <a:bodyPr vert="horz" wrap="square" lIns="163458" tIns="81730" rIns="163458" bIns="81730" numCol="1" anchor="b" anchorCtr="0" compatLnSpc="1">
            <a:prstTxWarp prst="textNoShape">
              <a:avLst/>
            </a:prstTxWarp>
          </a:bodyPr>
          <a:lstStyle>
            <a:lvl1pPr algn="r">
              <a:defRPr sz="2200">
                <a:latin typeface="Arial" pitchFamily="34" charset="0"/>
              </a:defRPr>
            </a:lvl1pPr>
          </a:lstStyle>
          <a:p>
            <a:pPr>
              <a:defRPr/>
            </a:pPr>
            <a:fld id="{A61060FF-1C1B-47A5-8B90-0E42E00B5A58}" type="slidenum">
              <a:rPr lang="en-US"/>
              <a:pPr>
                <a:defRPr/>
              </a:pPr>
              <a:t>‹#›</a:t>
            </a:fld>
            <a:endParaRPr lang="en-US"/>
          </a:p>
        </p:txBody>
      </p:sp>
    </p:spTree>
    <p:extLst>
      <p:ext uri="{BB962C8B-B14F-4D97-AF65-F5344CB8AC3E}">
        <p14:creationId xmlns:p14="http://schemas.microsoft.com/office/powerpoint/2010/main" val="2704315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3" y="20"/>
            <a:ext cx="4166328" cy="1450608"/>
          </a:xfrm>
          <a:prstGeom prst="rect">
            <a:avLst/>
          </a:prstGeom>
          <a:noFill/>
          <a:ln w="9525">
            <a:noFill/>
            <a:miter lim="800000"/>
            <a:headEnd/>
            <a:tailEnd/>
          </a:ln>
          <a:effectLst/>
        </p:spPr>
        <p:txBody>
          <a:bodyPr vert="horz" wrap="square" lIns="163458" tIns="81730" rIns="163458" bIns="81730" numCol="1" anchor="t" anchorCtr="0" compatLnSpc="1">
            <a:prstTxWarp prst="textNoShape">
              <a:avLst/>
            </a:prstTxWarp>
          </a:bodyPr>
          <a:lstStyle>
            <a:lvl1pPr>
              <a:defRPr sz="2200">
                <a:latin typeface="Arial" pitchFamily="1" charset="0"/>
                <a:ea typeface="ヒラギノ角ゴ Pro W3" pitchFamily="1" charset="-128"/>
                <a:cs typeface="ヒラギノ角ゴ Pro W3" pitchFamily="1" charset="-128"/>
              </a:defRPr>
            </a:lvl1pPr>
          </a:lstStyle>
          <a:p>
            <a:pPr>
              <a:defRPr/>
            </a:pPr>
            <a:endParaRPr lang="en-GB"/>
          </a:p>
        </p:txBody>
      </p:sp>
      <p:sp>
        <p:nvSpPr>
          <p:cNvPr id="17411" name="Rectangle 3"/>
          <p:cNvSpPr>
            <a:spLocks noGrp="1" noChangeArrowheads="1"/>
          </p:cNvSpPr>
          <p:nvPr>
            <p:ph type="dt" idx="1"/>
          </p:nvPr>
        </p:nvSpPr>
        <p:spPr bwMode="auto">
          <a:xfrm>
            <a:off x="5448796" y="20"/>
            <a:ext cx="4166328" cy="1450608"/>
          </a:xfrm>
          <a:prstGeom prst="rect">
            <a:avLst/>
          </a:prstGeom>
          <a:noFill/>
          <a:ln w="9525">
            <a:noFill/>
            <a:miter lim="800000"/>
            <a:headEnd/>
            <a:tailEnd/>
          </a:ln>
          <a:effectLst/>
        </p:spPr>
        <p:txBody>
          <a:bodyPr vert="horz" wrap="square" lIns="163458" tIns="81730" rIns="163458" bIns="81730" numCol="1" anchor="t" anchorCtr="0" compatLnSpc="1">
            <a:prstTxWarp prst="textNoShape">
              <a:avLst/>
            </a:prstTxWarp>
          </a:bodyPr>
          <a:lstStyle>
            <a:lvl1pPr algn="r">
              <a:defRPr sz="2200">
                <a:latin typeface="Arial" pitchFamily="1" charset="0"/>
                <a:ea typeface="ヒラギノ角ゴ Pro W3" pitchFamily="1" charset="-128"/>
                <a:cs typeface="ヒラギノ角ゴ Pro W3" pitchFamily="1" charset="-128"/>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4852988" y="2171700"/>
            <a:ext cx="19324638" cy="10871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61297" y="13769177"/>
            <a:ext cx="7694787" cy="13041551"/>
          </a:xfrm>
          <a:prstGeom prst="rect">
            <a:avLst/>
          </a:prstGeom>
          <a:noFill/>
          <a:ln w="9525">
            <a:noFill/>
            <a:miter lim="800000"/>
            <a:headEnd/>
            <a:tailEnd/>
          </a:ln>
          <a:effectLst/>
        </p:spPr>
        <p:txBody>
          <a:bodyPr vert="horz" wrap="square" lIns="163458" tIns="81730" rIns="163458" bIns="817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3" y="27529093"/>
            <a:ext cx="4166328" cy="1450608"/>
          </a:xfrm>
          <a:prstGeom prst="rect">
            <a:avLst/>
          </a:prstGeom>
          <a:noFill/>
          <a:ln w="9525">
            <a:noFill/>
            <a:miter lim="800000"/>
            <a:headEnd/>
            <a:tailEnd/>
          </a:ln>
          <a:effectLst/>
        </p:spPr>
        <p:txBody>
          <a:bodyPr vert="horz" wrap="square" lIns="163458" tIns="81730" rIns="163458" bIns="81730" numCol="1" anchor="b" anchorCtr="0" compatLnSpc="1">
            <a:prstTxWarp prst="textNoShape">
              <a:avLst/>
            </a:prstTxWarp>
          </a:bodyPr>
          <a:lstStyle>
            <a:lvl1pPr>
              <a:defRPr sz="2200">
                <a:latin typeface="Arial" pitchFamily="1" charset="0"/>
                <a:ea typeface="ヒラギノ角ゴ Pro W3" pitchFamily="1" charset="-128"/>
                <a:cs typeface="ヒラギノ角ゴ Pro W3" pitchFamily="1" charset="-128"/>
              </a:defRPr>
            </a:lvl1pPr>
          </a:lstStyle>
          <a:p>
            <a:pPr>
              <a:defRPr/>
            </a:pPr>
            <a:endParaRPr lang="en-GB"/>
          </a:p>
        </p:txBody>
      </p:sp>
      <p:sp>
        <p:nvSpPr>
          <p:cNvPr id="17415" name="Rectangle 7"/>
          <p:cNvSpPr>
            <a:spLocks noGrp="1" noChangeArrowheads="1"/>
          </p:cNvSpPr>
          <p:nvPr>
            <p:ph type="sldNum" sz="quarter" idx="5"/>
          </p:nvPr>
        </p:nvSpPr>
        <p:spPr bwMode="auto">
          <a:xfrm>
            <a:off x="5448796" y="27529093"/>
            <a:ext cx="4166328" cy="1450608"/>
          </a:xfrm>
          <a:prstGeom prst="rect">
            <a:avLst/>
          </a:prstGeom>
          <a:noFill/>
          <a:ln w="9525">
            <a:noFill/>
            <a:miter lim="800000"/>
            <a:headEnd/>
            <a:tailEnd/>
          </a:ln>
          <a:effectLst/>
        </p:spPr>
        <p:txBody>
          <a:bodyPr vert="horz" wrap="square" lIns="163458" tIns="81730" rIns="163458" bIns="81730" numCol="1" anchor="b" anchorCtr="0" compatLnSpc="1">
            <a:prstTxWarp prst="textNoShape">
              <a:avLst/>
            </a:prstTxWarp>
          </a:bodyPr>
          <a:lstStyle>
            <a:lvl1pPr algn="r">
              <a:defRPr sz="2200">
                <a:latin typeface="Arial" pitchFamily="34" charset="0"/>
              </a:defRPr>
            </a:lvl1pPr>
          </a:lstStyle>
          <a:p>
            <a:pPr>
              <a:defRPr/>
            </a:pPr>
            <a:fld id="{4BF8166E-E7D3-47DA-A39A-70504ECD0964}" type="slidenum">
              <a:rPr lang="en-GB"/>
              <a:pPr>
                <a:defRPr/>
              </a:pPr>
              <a:t>‹#›</a:t>
            </a:fld>
            <a:endParaRPr lang="en-GB"/>
          </a:p>
        </p:txBody>
      </p:sp>
    </p:spTree>
    <p:extLst>
      <p:ext uri="{BB962C8B-B14F-4D97-AF65-F5344CB8AC3E}">
        <p14:creationId xmlns:p14="http://schemas.microsoft.com/office/powerpoint/2010/main" val="22484318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2pPr>
    <a:lvl3pPr marL="9144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3pPr>
    <a:lvl4pPr marL="13716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4pPr>
    <a:lvl5pPr marL="1828800" algn="l" rtl="0" eaLnBrk="0" fontAlgn="base" hangingPunct="0">
      <a:spcBef>
        <a:spcPct val="30000"/>
      </a:spcBef>
      <a:spcAft>
        <a:spcPct val="0"/>
      </a:spcAft>
      <a:defRPr sz="1200"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620D7BD-B251-4C81-A935-08EF5C6C800F}" type="slidenum">
              <a:rPr kumimoji="0" lang="en-GB" sz="2200" b="0" i="0" u="none" strike="noStrike" kern="1200" cap="none" spc="0" normalizeH="0" baseline="0" noProof="0" smtClean="0">
                <a:ln>
                  <a:noFill/>
                </a:ln>
                <a:solidFill>
                  <a:srgbClr val="000000"/>
                </a:solidFill>
                <a:effectLst/>
                <a:uLnTx/>
                <a:uFillTx/>
                <a:latin typeface="Arial" pitchFamily="34"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22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058607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9334B-8404-F9EC-A3E0-FE77815D50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B3E152-EFDD-3DC2-7EAD-2AA78E19BAF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27D1E69-A476-79F9-2840-AD91DBDC7E0B}"/>
              </a:ext>
            </a:extLst>
          </p:cNvPr>
          <p:cNvSpPr>
            <a:spLocks noGrp="1"/>
          </p:cNvSpPr>
          <p:nvPr>
            <p:ph type="body" idx="1"/>
          </p:nvPr>
        </p:nvSpPr>
        <p:spPr/>
        <p:txBody>
          <a:bodyPr/>
          <a:lstStyle/>
          <a:p>
            <a:pPr marL="0" indent="0">
              <a:spcBef>
                <a:spcPts val="0"/>
              </a:spcBef>
              <a:spcAft>
                <a:spcPts val="0"/>
              </a:spcAft>
              <a:buFont typeface="Arial" panose="020B0604020202020204" pitchFamily="34" charset="0"/>
              <a:buNone/>
            </a:pPr>
            <a:endParaRPr lang="en-GB" sz="1200" dirty="0">
              <a:latin typeface="Arial"/>
              <a:ea typeface="ヒラギノ角ゴ Pro W3"/>
              <a:cs typeface="Arial"/>
            </a:endParaRPr>
          </a:p>
        </p:txBody>
      </p:sp>
      <p:sp>
        <p:nvSpPr>
          <p:cNvPr id="4" name="Slide Number Placeholder 3">
            <a:extLst>
              <a:ext uri="{FF2B5EF4-FFF2-40B4-BE49-F238E27FC236}">
                <a16:creationId xmlns:a16="http://schemas.microsoft.com/office/drawing/2014/main" id="{419F5FC3-D3F4-7912-CF20-DC6359A1C3A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1D7D8A-16B4-4676-B5A0-30152BBB0C5B}" type="slidenum">
              <a:rPr kumimoji="0" lang="en-GB" sz="1200" b="0" i="0" u="none" strike="noStrike" kern="1200" cap="none" spc="0" normalizeH="0" baseline="0" noProof="0" smtClean="0">
                <a:ln>
                  <a:noFill/>
                </a:ln>
                <a:solidFill>
                  <a:prstClr val="black"/>
                </a:solidFill>
                <a:effectLst/>
                <a:uLnTx/>
                <a:uFillTx/>
                <a:latin typeface="Aptos" panose="0211000402020202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ヒラギノ角ゴ Pro W3" charset="-128"/>
              <a:cs typeface="+mn-cs"/>
            </a:endParaRPr>
          </a:p>
        </p:txBody>
      </p:sp>
    </p:spTree>
    <p:extLst>
      <p:ext uri="{BB962C8B-B14F-4D97-AF65-F5344CB8AC3E}">
        <p14:creationId xmlns:p14="http://schemas.microsoft.com/office/powerpoint/2010/main" val="31024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A42C0-4DDC-B57D-5B19-E0B66F43DB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0AD33-98D3-79FD-4C2E-4919505CC09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6FAE212-04AB-5C09-34C3-DD0D8231F1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684320-2F3D-A813-B01C-F07069CC15F7}"/>
              </a:ext>
            </a:extLst>
          </p:cNvPr>
          <p:cNvSpPr>
            <a:spLocks noGrp="1"/>
          </p:cNvSpPr>
          <p:nvPr>
            <p:ph type="sldNum" sz="quarter" idx="5"/>
          </p:nvPr>
        </p:nvSpPr>
        <p:spPr/>
        <p:txBody>
          <a:bodyPr/>
          <a:lstStyle/>
          <a:p>
            <a:pPr defTabSz="898215" eaLnBrk="1" fontAlgn="auto" hangingPunct="1">
              <a:spcBef>
                <a:spcPts val="0"/>
              </a:spcBef>
              <a:spcAft>
                <a:spcPts val="0"/>
              </a:spcAft>
              <a:defRPr/>
            </a:pPr>
            <a:fld id="{1517B74A-BFA2-4B64-A9D6-57BA479503F5}" type="slidenum">
              <a:rPr lang="en-GB" sz="1200" kern="0">
                <a:solidFill>
                  <a:srgbClr val="000000"/>
                </a:solidFill>
                <a:latin typeface="Arial"/>
                <a:cs typeface="Arial"/>
                <a:sym typeface="Arial"/>
                <a:rtl val="0"/>
              </a:rPr>
              <a:pPr defTabSz="898215" eaLnBrk="1" fontAlgn="auto" hangingPunct="1">
                <a:spcBef>
                  <a:spcPts val="0"/>
                </a:spcBef>
                <a:spcAft>
                  <a:spcPts val="0"/>
                </a:spcAft>
                <a:defRPr/>
              </a:pPr>
              <a:t>12</a:t>
            </a:fld>
            <a:endParaRPr lang="en-GB" sz="1200" kern="0">
              <a:solidFill>
                <a:srgbClr val="000000"/>
              </a:solidFill>
              <a:latin typeface="Arial"/>
              <a:cs typeface="Arial"/>
              <a:sym typeface="Arial"/>
              <a:rtl val="0"/>
            </a:endParaRPr>
          </a:p>
        </p:txBody>
      </p:sp>
    </p:spTree>
    <p:extLst>
      <p:ext uri="{BB962C8B-B14F-4D97-AF65-F5344CB8AC3E}">
        <p14:creationId xmlns:p14="http://schemas.microsoft.com/office/powerpoint/2010/main" val="903331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C2ED-08F8-8576-8C48-F550B3AFE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84658-F508-E62D-C2A2-D63EACFFC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361BB-3D26-3146-9FA5-47DAAC9C1A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E48E1E-3184-1546-9620-8734D427FA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427B45-AF3A-4DDC-ADBC-67F5A124F8BC}" type="slidenum">
              <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309297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CAC2-83B6-EE4A-6DFF-377DD8B8E7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9C6A2-C6E6-FF23-0AFB-70031ED20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2DC36-50A4-E20D-F272-5195E6B734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A7895A-E8DB-7766-0884-32E9AD8D54C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0D7BD-B251-4C81-A935-08EF5C6C800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224620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53BB5-838C-B83D-07E1-8172D5A49A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843FC8-2057-684B-5427-7D0F63C68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859BB-8C35-2F05-2752-38F5F104B47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EFD84A0-5F51-80B1-5324-08B10465AD1D}"/>
              </a:ext>
            </a:extLst>
          </p:cNvPr>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D2AD3E-D472-4316-B3E6-D491A475E252}" type="slidenum">
              <a:rPr kumimoji="0" lang="en-GB" sz="2200" b="0" i="0" u="none" strike="noStrike" kern="1200" cap="none" spc="0" normalizeH="0" baseline="0" noProof="0" smtClean="0">
                <a:ln>
                  <a:noFill/>
                </a:ln>
                <a:solidFill>
                  <a:srgbClr val="000000"/>
                </a:solidFill>
                <a:effectLst/>
                <a:uLnTx/>
                <a:uFillTx/>
                <a:latin typeface="Arial" pitchFamily="34"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22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85802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AC345-364D-B4DD-5C66-294EB97AC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CD1C7-C239-8C8F-099E-5FD56E38A02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5182AB5-7BED-83EE-581E-4FCEAB0C12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A727DEA-05D4-5BDB-32EF-B2D0516F3CA3}"/>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BF8166E-E7D3-47DA-A39A-70504ECD0964}" type="slidenum">
              <a:rPr kumimoji="0" lang="en-GB" sz="2200" b="0" i="0" u="none" strike="noStrike" kern="1200" cap="none" spc="0" normalizeH="0" baseline="0" noProof="0" smtClean="0">
                <a:ln>
                  <a:noFill/>
                </a:ln>
                <a:solidFill>
                  <a:srgbClr val="000000"/>
                </a:solidFill>
                <a:effectLst/>
                <a:uLnTx/>
                <a:uFillTx/>
                <a:latin typeface="Arial" pitchFamily="34"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GB" sz="22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403245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B7FB3-5A5B-4A5A-8CA3-2553BFE8E2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77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BF8166E-E7D3-47DA-A39A-70504ECD0964}" type="slidenum">
              <a:rPr kumimoji="0" lang="en-GB" sz="2200" b="0" i="0" u="none" strike="noStrike" kern="1200" cap="none" spc="0" normalizeH="0" baseline="0" noProof="0" smtClean="0">
                <a:ln>
                  <a:noFill/>
                </a:ln>
                <a:solidFill>
                  <a:srgbClr val="000000"/>
                </a:solidFill>
                <a:effectLst/>
                <a:uLnTx/>
                <a:uFillTx/>
                <a:latin typeface="Arial" pitchFamily="34"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22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1138078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BF8166E-E7D3-47DA-A39A-70504ECD0964}" type="slidenum">
              <a:rPr kumimoji="0" lang="en-GB" sz="2200" b="0" i="0" u="none" strike="noStrike" kern="1200" cap="none" spc="0" normalizeH="0" baseline="0" noProof="0" smtClean="0">
                <a:ln>
                  <a:noFill/>
                </a:ln>
                <a:solidFill>
                  <a:srgbClr val="000000"/>
                </a:solidFill>
                <a:effectLst/>
                <a:uLnTx/>
                <a:uFillTx/>
                <a:latin typeface="Arial" pitchFamily="34"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22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344071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97180-E097-48CE-802B-A662322B1D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ヒラギノ角ゴ Pro W3"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ヒラギノ角ゴ Pro W3" charset="-128"/>
              <a:cs typeface="+mn-cs"/>
            </a:endParaRPr>
          </a:p>
        </p:txBody>
      </p:sp>
    </p:spTree>
    <p:extLst>
      <p:ext uri="{BB962C8B-B14F-4D97-AF65-F5344CB8AC3E}">
        <p14:creationId xmlns:p14="http://schemas.microsoft.com/office/powerpoint/2010/main" val="3912413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9433086C-63AF-320D-580E-232DE9162424}"/>
            </a:ext>
          </a:extLst>
        </p:cNvPr>
        <p:cNvGrpSpPr/>
        <p:nvPr/>
      </p:nvGrpSpPr>
      <p:grpSpPr>
        <a:xfrm>
          <a:off x="0" y="0"/>
          <a:ext cx="0" cy="0"/>
          <a:chOff x="0" y="0"/>
          <a:chExt cx="0" cy="0"/>
        </a:xfrm>
      </p:grpSpPr>
      <p:sp>
        <p:nvSpPr>
          <p:cNvPr id="140" name="Google Shape;140;g1339ca4c73e_0_10:notes">
            <a:extLst>
              <a:ext uri="{FF2B5EF4-FFF2-40B4-BE49-F238E27FC236}">
                <a16:creationId xmlns:a16="http://schemas.microsoft.com/office/drawing/2014/main" id="{030B25FF-B4C4-57AF-4999-6CDE32945FEA}"/>
              </a:ext>
            </a:extLst>
          </p:cNvPr>
          <p:cNvSpPr txBox="1">
            <a:spLocks noGrp="1"/>
          </p:cNvSpPr>
          <p:nvPr>
            <p:ph type="body" idx="1"/>
          </p:nvPr>
        </p:nvSpPr>
        <p:spPr>
          <a:xfrm>
            <a:off x="677107" y="4307811"/>
            <a:ext cx="5416855" cy="3524720"/>
          </a:xfrm>
          <a:prstGeom prst="rect">
            <a:avLst/>
          </a:prstGeom>
          <a:noFill/>
          <a:ln>
            <a:noFill/>
          </a:ln>
        </p:spPr>
        <p:txBody>
          <a:bodyPr spcFirstLastPara="1" wrap="square" lIns="89807" tIns="44891" rIns="89807" bIns="44891" anchor="t" anchorCtr="0">
            <a:noAutofit/>
          </a:bodyPr>
          <a:lstStyle/>
          <a:p>
            <a:pPr>
              <a:spcBef>
                <a:spcPts val="0"/>
              </a:spcBef>
              <a:spcAft>
                <a:spcPts val="0"/>
              </a:spcAft>
              <a:buSzPts val="1100"/>
            </a:pPr>
            <a:endParaRPr dirty="0"/>
          </a:p>
        </p:txBody>
      </p:sp>
      <p:sp>
        <p:nvSpPr>
          <p:cNvPr id="141" name="Google Shape;141;g1339ca4c73e_0_10:notes">
            <a:extLst>
              <a:ext uri="{FF2B5EF4-FFF2-40B4-BE49-F238E27FC236}">
                <a16:creationId xmlns:a16="http://schemas.microsoft.com/office/drawing/2014/main" id="{EEED04F1-D194-3F74-8F69-7C83D90BDB49}"/>
              </a:ext>
            </a:extLst>
          </p:cNvPr>
          <p:cNvSpPr>
            <a:spLocks noGrp="1" noRot="1" noChangeAspect="1"/>
          </p:cNvSpPr>
          <p:nvPr>
            <p:ph type="sldImg" idx="2"/>
          </p:nvPr>
        </p:nvSpPr>
        <p:spPr>
          <a:xfrm>
            <a:off x="700088" y="1119188"/>
            <a:ext cx="5372100" cy="3021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extLst>
      <p:ext uri="{BB962C8B-B14F-4D97-AF65-F5344CB8AC3E}">
        <p14:creationId xmlns:p14="http://schemas.microsoft.com/office/powerpoint/2010/main" val="153841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a:extLst>
            <a:ext uri="{FF2B5EF4-FFF2-40B4-BE49-F238E27FC236}">
              <a16:creationId xmlns:a16="http://schemas.microsoft.com/office/drawing/2014/main" id="{AF90C07A-4ED2-2F4C-3F63-32FBAF5ACE37}"/>
            </a:ext>
          </a:extLst>
        </p:cNvPr>
        <p:cNvGrpSpPr/>
        <p:nvPr/>
      </p:nvGrpSpPr>
      <p:grpSpPr>
        <a:xfrm>
          <a:off x="0" y="0"/>
          <a:ext cx="0" cy="0"/>
          <a:chOff x="0" y="0"/>
          <a:chExt cx="0" cy="0"/>
        </a:xfrm>
      </p:grpSpPr>
      <p:sp>
        <p:nvSpPr>
          <p:cNvPr id="140" name="Google Shape;140;g1339ca4c73e_0_10:notes">
            <a:extLst>
              <a:ext uri="{FF2B5EF4-FFF2-40B4-BE49-F238E27FC236}">
                <a16:creationId xmlns:a16="http://schemas.microsoft.com/office/drawing/2014/main" id="{153C37F0-B2D0-E474-9937-4E1913888A4D}"/>
              </a:ext>
            </a:extLst>
          </p:cNvPr>
          <p:cNvSpPr txBox="1">
            <a:spLocks noGrp="1"/>
          </p:cNvSpPr>
          <p:nvPr>
            <p:ph type="body" idx="1"/>
          </p:nvPr>
        </p:nvSpPr>
        <p:spPr>
          <a:xfrm>
            <a:off x="677107" y="4307811"/>
            <a:ext cx="5416855" cy="3524720"/>
          </a:xfrm>
          <a:prstGeom prst="rect">
            <a:avLst/>
          </a:prstGeom>
          <a:noFill/>
          <a:ln>
            <a:noFill/>
          </a:ln>
        </p:spPr>
        <p:txBody>
          <a:bodyPr spcFirstLastPara="1" wrap="square" lIns="89807" tIns="44891" rIns="89807" bIns="44891" anchor="t" anchorCtr="0">
            <a:noAutofit/>
          </a:bodyPr>
          <a:lstStyle/>
          <a:p>
            <a:pPr>
              <a:spcBef>
                <a:spcPts val="0"/>
              </a:spcBef>
              <a:spcAft>
                <a:spcPts val="0"/>
              </a:spcAft>
              <a:buSzPts val="1100"/>
            </a:pPr>
            <a:endParaRPr dirty="0"/>
          </a:p>
        </p:txBody>
      </p:sp>
      <p:sp>
        <p:nvSpPr>
          <p:cNvPr id="141" name="Google Shape;141;g1339ca4c73e_0_10:notes">
            <a:extLst>
              <a:ext uri="{FF2B5EF4-FFF2-40B4-BE49-F238E27FC236}">
                <a16:creationId xmlns:a16="http://schemas.microsoft.com/office/drawing/2014/main" id="{8D8121D8-7FC3-D113-2A17-779690924F6A}"/>
              </a:ext>
            </a:extLst>
          </p:cNvPr>
          <p:cNvSpPr>
            <a:spLocks noGrp="1" noRot="1" noChangeAspect="1"/>
          </p:cNvSpPr>
          <p:nvPr>
            <p:ph type="sldImg" idx="2"/>
          </p:nvPr>
        </p:nvSpPr>
        <p:spPr>
          <a:xfrm>
            <a:off x="700088" y="1119188"/>
            <a:ext cx="5372100" cy="30210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GB"/>
          </a:p>
        </p:txBody>
      </p:sp>
    </p:spTree>
    <p:extLst>
      <p:ext uri="{BB962C8B-B14F-4D97-AF65-F5344CB8AC3E}">
        <p14:creationId xmlns:p14="http://schemas.microsoft.com/office/powerpoint/2010/main" val="3770978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96011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534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61485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63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698362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296549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580108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86EEC-BCDA-5BD6-C197-973FF0C4A2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2C64A83-3DF8-F06F-53DD-BD03F04E3F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A78944-34C1-77F7-CD27-CF1521347365}"/>
              </a:ext>
            </a:extLst>
          </p:cNvPr>
          <p:cNvSpPr>
            <a:spLocks noGrp="1"/>
          </p:cNvSpPr>
          <p:nvPr>
            <p:ph type="dt" sz="half" idx="10"/>
          </p:nvPr>
        </p:nvSpPr>
        <p:spPr/>
        <p:txBody>
          <a:bodyPr/>
          <a:lstStyle/>
          <a:p>
            <a:fld id="{64D691C8-91BD-4336-AFE1-69B00C18AD8A}" type="datetimeFigureOut">
              <a:rPr lang="en-GB" smtClean="0"/>
              <a:t>12/06/2026</a:t>
            </a:fld>
            <a:endParaRPr lang="en-GB"/>
          </a:p>
        </p:txBody>
      </p:sp>
      <p:sp>
        <p:nvSpPr>
          <p:cNvPr id="5" name="Footer Placeholder 4">
            <a:extLst>
              <a:ext uri="{FF2B5EF4-FFF2-40B4-BE49-F238E27FC236}">
                <a16:creationId xmlns:a16="http://schemas.microsoft.com/office/drawing/2014/main" id="{D7FC8ED2-EC3C-8530-23D4-DA0CEA416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235802-F8B6-F8C3-AF02-43923412EE5C}"/>
              </a:ext>
            </a:extLst>
          </p:cNvPr>
          <p:cNvSpPr>
            <a:spLocks noGrp="1"/>
          </p:cNvSpPr>
          <p:nvPr>
            <p:ph type="sldNum" sz="quarter" idx="12"/>
          </p:nvPr>
        </p:nvSpPr>
        <p:spPr/>
        <p:txBody>
          <a:bodyPr/>
          <a:lstStyle/>
          <a:p>
            <a:fld id="{103430CC-50B7-4E41-B126-B8D98537F9CE}" type="slidenum">
              <a:rPr lang="en-GB" smtClean="0"/>
              <a:t>‹#›</a:t>
            </a:fld>
            <a:endParaRPr lang="en-GB"/>
          </a:p>
        </p:txBody>
      </p:sp>
    </p:spTree>
    <p:extLst>
      <p:ext uri="{BB962C8B-B14F-4D97-AF65-F5344CB8AC3E}">
        <p14:creationId xmlns:p14="http://schemas.microsoft.com/office/powerpoint/2010/main" val="164795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1734135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1123598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403961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759280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116143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358264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5276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3228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vert="horz"/>
          <a:lstStyle/>
          <a:p>
            <a:r>
              <a:rPr lang="en-GB"/>
              <a:t>Click to edit Master title style</a:t>
            </a:r>
            <a:endParaRPr lang="en-US"/>
          </a:p>
        </p:txBody>
      </p:sp>
    </p:spTree>
    <p:extLst>
      <p:ext uri="{BB962C8B-B14F-4D97-AF65-F5344CB8AC3E}">
        <p14:creationId xmlns:p14="http://schemas.microsoft.com/office/powerpoint/2010/main" val="398215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90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50632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90427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emf"/><Relationship Id="rId11" Type="http://schemas.openxmlformats.org/officeDocument/2006/relationships/image" Target="../media/image10.png"/><Relationship Id="rId5" Type="http://schemas.openxmlformats.org/officeDocument/2006/relationships/image" Target="../media/image4.emf"/><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CQC_logo_CMYK"/>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863600" y="647701"/>
            <a:ext cx="26416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med">
    <p:fade/>
  </p:transition>
  <p:hf sldNum="0" hdr="0" ft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pitchFamily="1" charset="0"/>
          <a:ea typeface="MS PGothic" pitchFamily="34" charset="-128"/>
          <a:cs typeface="ＭＳ Ｐゴシック" pitchFamily="1" charset="-128"/>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t="-4266"/>
          <a:stretch>
            <a:fillRect/>
          </a:stretch>
        </p:blipFill>
        <p:spPr bwMode="auto">
          <a:xfrm>
            <a:off x="8707967" y="620713"/>
            <a:ext cx="266276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642F867-DD69-604F-0841-E0919F543606}"/>
              </a:ext>
            </a:extLst>
          </p:cNvPr>
          <p:cNvPicPr>
            <a:picLocks noChangeAspect="1"/>
          </p:cNvPicPr>
          <p:nvPr userDrawn="1"/>
        </p:nvPicPr>
        <p:blipFill>
          <a:blip r:embed="rId4"/>
          <a:stretch>
            <a:fillRect/>
          </a:stretch>
        </p:blipFill>
        <p:spPr>
          <a:xfrm>
            <a:off x="121919" y="116874"/>
            <a:ext cx="11956869" cy="6611650"/>
          </a:xfrm>
          <a:prstGeom prst="rect">
            <a:avLst/>
          </a:prstGeom>
        </p:spPr>
      </p:pic>
      <p:pic>
        <p:nvPicPr>
          <p:cNvPr id="3" name="Picture 2">
            <a:extLst>
              <a:ext uri="{FF2B5EF4-FFF2-40B4-BE49-F238E27FC236}">
                <a16:creationId xmlns:a16="http://schemas.microsoft.com/office/drawing/2014/main" id="{D096FBCB-2991-3D22-5365-C21AFE22F5E0}"/>
              </a:ext>
            </a:extLst>
          </p:cNvPr>
          <p:cNvPicPr>
            <a:picLocks noChangeAspect="1"/>
          </p:cNvPicPr>
          <p:nvPr userDrawn="1"/>
        </p:nvPicPr>
        <p:blipFill>
          <a:blip r:embed="rId5"/>
          <a:stretch>
            <a:fillRect/>
          </a:stretch>
        </p:blipFill>
        <p:spPr>
          <a:xfrm>
            <a:off x="341810" y="389092"/>
            <a:ext cx="2161903" cy="683431"/>
          </a:xfrm>
          <a:prstGeom prst="rect">
            <a:avLst/>
          </a:prstGeom>
        </p:spPr>
      </p:pic>
      <p:pic>
        <p:nvPicPr>
          <p:cNvPr id="4" name="Picture 3">
            <a:extLst>
              <a:ext uri="{FF2B5EF4-FFF2-40B4-BE49-F238E27FC236}">
                <a16:creationId xmlns:a16="http://schemas.microsoft.com/office/drawing/2014/main" id="{FAD8191E-DFD4-1269-CA10-C3CFC5995683}"/>
              </a:ext>
            </a:extLst>
          </p:cNvPr>
          <p:cNvPicPr>
            <a:picLocks noChangeAspect="1"/>
          </p:cNvPicPr>
          <p:nvPr userDrawn="1"/>
        </p:nvPicPr>
        <p:blipFill>
          <a:blip r:embed="rId6"/>
          <a:stretch>
            <a:fillRect/>
          </a:stretch>
        </p:blipFill>
        <p:spPr>
          <a:xfrm>
            <a:off x="9011194" y="5756207"/>
            <a:ext cx="2468037" cy="564545"/>
          </a:xfrm>
          <a:prstGeom prst="rect">
            <a:avLst/>
          </a:prstGeom>
        </p:spPr>
      </p:pic>
      <p:pic>
        <p:nvPicPr>
          <p:cNvPr id="5" name="Picture 4">
            <a:extLst>
              <a:ext uri="{FF2B5EF4-FFF2-40B4-BE49-F238E27FC236}">
                <a16:creationId xmlns:a16="http://schemas.microsoft.com/office/drawing/2014/main" id="{387AC368-0929-FD09-8A77-2D22BA850AC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687644" y="3648891"/>
            <a:ext cx="2978575" cy="2107316"/>
          </a:xfrm>
          <a:prstGeom prst="rect">
            <a:avLst/>
          </a:prstGeom>
        </p:spPr>
      </p:pic>
      <p:pic>
        <p:nvPicPr>
          <p:cNvPr id="6" name="Picture 5">
            <a:extLst>
              <a:ext uri="{FF2B5EF4-FFF2-40B4-BE49-F238E27FC236}">
                <a16:creationId xmlns:a16="http://schemas.microsoft.com/office/drawing/2014/main" id="{E5AB74AB-10AF-92BF-1E4E-D23C1C1336BF}"/>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030788" y="402064"/>
            <a:ext cx="3030583" cy="2144111"/>
          </a:xfrm>
          <a:prstGeom prst="rect">
            <a:avLst/>
          </a:prstGeom>
        </p:spPr>
      </p:pic>
      <p:pic>
        <p:nvPicPr>
          <p:cNvPr id="7" name="Picture 6">
            <a:extLst>
              <a:ext uri="{FF2B5EF4-FFF2-40B4-BE49-F238E27FC236}">
                <a16:creationId xmlns:a16="http://schemas.microsoft.com/office/drawing/2014/main" id="{B74DFAFF-ADA8-FDD1-B0C5-155DF76492F5}"/>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023667" y="273230"/>
            <a:ext cx="3431177" cy="2427526"/>
          </a:xfrm>
          <a:prstGeom prst="rect">
            <a:avLst/>
          </a:prstGeom>
        </p:spPr>
      </p:pic>
      <p:pic>
        <p:nvPicPr>
          <p:cNvPr id="8" name="Picture 7">
            <a:extLst>
              <a:ext uri="{FF2B5EF4-FFF2-40B4-BE49-F238E27FC236}">
                <a16:creationId xmlns:a16="http://schemas.microsoft.com/office/drawing/2014/main" id="{C8598749-794B-EB42-26E8-B4786D40C92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490204" y="1602379"/>
            <a:ext cx="2380622" cy="1684269"/>
          </a:xfrm>
          <a:prstGeom prst="rect">
            <a:avLst/>
          </a:prstGeom>
        </p:spPr>
      </p:pic>
      <p:pic>
        <p:nvPicPr>
          <p:cNvPr id="9" name="Picture 8">
            <a:extLst>
              <a:ext uri="{FF2B5EF4-FFF2-40B4-BE49-F238E27FC236}">
                <a16:creationId xmlns:a16="http://schemas.microsoft.com/office/drawing/2014/main" id="{F3FFEA79-FE4D-B72B-CC1D-1D0161D6BEAB}"/>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1991" y="1763766"/>
            <a:ext cx="4732055" cy="3347886"/>
          </a:xfrm>
          <a:prstGeom prst="rect">
            <a:avLst/>
          </a:prstGeom>
        </p:spPr>
      </p:pic>
    </p:spTree>
    <p:extLst>
      <p:ext uri="{BB962C8B-B14F-4D97-AF65-F5344CB8AC3E}">
        <p14:creationId xmlns:p14="http://schemas.microsoft.com/office/powerpoint/2010/main" val="285626839"/>
      </p:ext>
    </p:extLst>
  </p:cSld>
  <p:clrMap bg1="lt1" tx1="dk1" bg2="lt2" tx2="dk2" accent1="accent1" accent2="accent2" accent3="accent3" accent4="accent4" accent5="accent5" accent6="accent6" hlink="hlink" folHlink="folHlink"/>
  <p:sldLayoutIdLst>
    <p:sldLayoutId id="2147484075" r:id="rId1"/>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1675809919"/>
      </p:ext>
    </p:extLst>
  </p:cSld>
  <p:clrMap bg1="lt1" tx1="dk1" bg2="dk2" tx2="lt2" accent1="accent1" accent2="accent2" accent3="accent3" accent4="accent4" accent5="accent5" accent6="accent6" hlink="hlink" folHlink="folHlink"/>
  <p:sldLayoutIdLst>
    <p:sldLayoutId id="2147484077" r:id="rId1"/>
    <p:sldLayoutId id="2147484078" r:id="rId2"/>
    <p:sldLayoutId id="2147484099" r:id="rId3"/>
    <p:sldLayoutId id="2147484118"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1543405253"/>
      </p:ext>
    </p:extLst>
  </p:cSld>
  <p:clrMap bg1="lt1" tx1="dk1" bg2="dk2" tx2="lt2" accent1="accent1" accent2="accent2" accent3="accent3" accent4="accent4" accent5="accent5" accent6="accent6" hlink="hlink" folHlink="folHlink"/>
  <p:sldLayoutIdLst>
    <p:sldLayoutId id="2147484087" r:id="rId1"/>
    <p:sldLayoutId id="2147484088" r:id="rId2"/>
    <p:sldLayoutId id="2147484120" r:id="rId3"/>
    <p:sldLayoutId id="2147484121" r:id="rId4"/>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ffecttheverb.com/disabledandhere/"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jpe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emf"/><Relationship Id="rId10" Type="http://schemas.openxmlformats.org/officeDocument/2006/relationships/image" Target="../media/image20.emf"/><Relationship Id="rId4" Type="http://schemas.openxmlformats.org/officeDocument/2006/relationships/image" Target="../media/image15.png"/><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8BDE928-A96D-E7A2-7949-E47E9635AC15}"/>
              </a:ext>
            </a:extLst>
          </p:cNvPr>
          <p:cNvSpPr txBox="1"/>
          <p:nvPr/>
        </p:nvSpPr>
        <p:spPr>
          <a:xfrm>
            <a:off x="287811" y="955714"/>
            <a:ext cx="5640326" cy="4708981"/>
          </a:xfrm>
          <a:prstGeom prst="rect">
            <a:avLst/>
          </a:prstGeom>
          <a:noFill/>
        </p:spPr>
        <p:txBody>
          <a:bodyPr wrap="square" lIns="91440" tIns="45720" rIns="91440" bIns="45720" rtlCol="0" anchor="t">
            <a:spAutoFit/>
          </a:bodyPr>
          <a:lstStyle/>
          <a:p>
            <a:pPr lvl="0">
              <a:defRPr/>
            </a:pPr>
            <a:r>
              <a:rPr lang="en-GB" sz="2800" b="1" dirty="0"/>
              <a:t>Changes and developments in the regulation of elderly and long-term care in England</a:t>
            </a:r>
          </a:p>
          <a:p>
            <a:pPr lvl="0">
              <a:defRPr/>
            </a:pPr>
            <a:r>
              <a:rPr lang="en-GB" b="0" dirty="0">
                <a:solidFill>
                  <a:srgbClr val="743669"/>
                </a:solidFill>
              </a:rPr>
              <a:t>June 2026</a:t>
            </a:r>
          </a:p>
          <a:p>
            <a:pPr lvl="0">
              <a:defRPr/>
            </a:pPr>
            <a:endParaRPr lang="en-GB" dirty="0">
              <a:solidFill>
                <a:srgbClr val="743669"/>
              </a:solidFill>
            </a:endParaRPr>
          </a:p>
          <a:p>
            <a:pPr lvl="0">
              <a:defRPr/>
            </a:pPr>
            <a:endParaRPr lang="en-GB" b="0" dirty="0">
              <a:solidFill>
                <a:srgbClr val="743669"/>
              </a:solidFill>
            </a:endParaRPr>
          </a:p>
          <a:p>
            <a:pPr lvl="0">
              <a:defRPr/>
            </a:pPr>
            <a:endParaRPr lang="en-GB" b="0" dirty="0">
              <a:solidFill>
                <a:srgbClr val="743669"/>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i="1" u="none" strike="noStrike" kern="1200" cap="none" spc="0" normalizeH="0" baseline="0" noProof="0" dirty="0">
              <a:ln>
                <a:noFill/>
              </a:ln>
              <a:solidFill>
                <a:srgbClr val="743669"/>
              </a:solidFill>
              <a:effectLst/>
              <a:uLnTx/>
              <a:uFillTx/>
              <a:latin typeface="Arial"/>
              <a:ea typeface="ヒラギノ角ゴ Pro W3"/>
              <a:cs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GB" b="0" i="1" dirty="0">
                <a:solidFill>
                  <a:srgbClr val="743669"/>
                </a:solidFill>
                <a:latin typeface="Arial"/>
                <a:ea typeface="ヒラギノ角ゴ Pro W3"/>
                <a:cs typeface="Arial"/>
              </a:rPr>
              <a:t>Rowenna Marshall</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i="1" u="none" strike="noStrike" kern="1200" cap="none" spc="0" normalizeH="0" baseline="0" noProof="0" dirty="0">
                <a:ln>
                  <a:noFill/>
                </a:ln>
                <a:solidFill>
                  <a:srgbClr val="743669"/>
                </a:solidFill>
                <a:effectLst/>
                <a:uLnTx/>
                <a:uFillTx/>
                <a:latin typeface="Arial"/>
                <a:ea typeface="ヒラギノ角ゴ Pro W3"/>
                <a:cs typeface="Arial"/>
              </a:rPr>
              <a:t>Deputy Director of Policy – Local Authority Assessment and Adult Social Care</a:t>
            </a:r>
            <a:endParaRPr kumimoji="0" lang="en-GB" b="0" i="1" u="none" strike="noStrike" kern="1200" cap="none" spc="0" normalizeH="0" baseline="0" noProof="0" dirty="0">
              <a:ln>
                <a:noFill/>
              </a:ln>
              <a:solidFill>
                <a:srgbClr val="743669"/>
              </a:solidFill>
              <a:effectLst/>
              <a:uLnTx/>
              <a:uFillTx/>
              <a:latin typeface="Arial"/>
              <a:ea typeface="ヒラギノ角ゴ Pro W3"/>
              <a:cs typeface="Arial"/>
            </a:endParaRPr>
          </a:p>
        </p:txBody>
      </p:sp>
      <p:sp>
        <p:nvSpPr>
          <p:cNvPr id="8" name="TextBox 7">
            <a:extLst>
              <a:ext uri="{FF2B5EF4-FFF2-40B4-BE49-F238E27FC236}">
                <a16:creationId xmlns:a16="http://schemas.microsoft.com/office/drawing/2014/main" id="{18FD3F4C-3522-2E3D-1C06-6E3CA555CE51}"/>
              </a:ext>
            </a:extLst>
          </p:cNvPr>
          <p:cNvSpPr txBox="1"/>
          <p:nvPr/>
        </p:nvSpPr>
        <p:spPr>
          <a:xfrm>
            <a:off x="5809363" y="5173464"/>
            <a:ext cx="6094826" cy="307777"/>
          </a:xfrm>
          <a:prstGeom prst="rect">
            <a:avLst/>
          </a:prstGeom>
          <a:noFill/>
        </p:spPr>
        <p:txBody>
          <a:bodyPr wrap="square">
            <a:spAutoFit/>
          </a:bodyPr>
          <a:lstStyle/>
          <a:p>
            <a:pPr algn="r"/>
            <a:r>
              <a:rPr lang="en-GB" sz="1400" i="0" dirty="0">
                <a:solidFill>
                  <a:srgbClr val="333333"/>
                </a:solidFill>
                <a:effectLst/>
                <a:latin typeface="+mj-lt"/>
              </a:rPr>
              <a:t>Credit: </a:t>
            </a:r>
            <a:r>
              <a:rPr lang="en-GB" sz="1400" i="0" dirty="0">
                <a:solidFill>
                  <a:srgbClr val="333333"/>
                </a:solidFill>
                <a:effectLst/>
                <a:latin typeface="+mj-lt"/>
                <a:hlinkClick r:id="rId3"/>
              </a:rPr>
              <a:t>Disabled And Here</a:t>
            </a:r>
            <a:endParaRPr lang="en-GB" sz="1400" dirty="0">
              <a:latin typeface="+mj-lt"/>
            </a:endParaRPr>
          </a:p>
        </p:txBody>
      </p:sp>
      <p:pic>
        <p:nvPicPr>
          <p:cNvPr id="3" name="Picture 2" descr="A group of people sitting outside&#10;&#10;AI-generated content may be incorrect.">
            <a:extLst>
              <a:ext uri="{FF2B5EF4-FFF2-40B4-BE49-F238E27FC236}">
                <a16:creationId xmlns:a16="http://schemas.microsoft.com/office/drawing/2014/main" id="{93FB28E7-CA28-9280-22FF-AEF7D5DFF4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149749"/>
            <a:ext cx="5760432" cy="3937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125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DA97C735-FE33-AA61-E580-A795B8B35DBB}"/>
            </a:ext>
          </a:extLst>
        </p:cNvPr>
        <p:cNvGrpSpPr/>
        <p:nvPr/>
      </p:nvGrpSpPr>
      <p:grpSpPr>
        <a:xfrm>
          <a:off x="0" y="0"/>
          <a:ext cx="0" cy="0"/>
          <a:chOff x="0" y="0"/>
          <a:chExt cx="0" cy="0"/>
        </a:xfrm>
      </p:grpSpPr>
      <p:sp>
        <p:nvSpPr>
          <p:cNvPr id="144" name="Google Shape;144;g1339ca4c73e_0_10">
            <a:extLst>
              <a:ext uri="{FF2B5EF4-FFF2-40B4-BE49-F238E27FC236}">
                <a16:creationId xmlns:a16="http://schemas.microsoft.com/office/drawing/2014/main" id="{2C5A1575-4F07-1CA8-C812-691942CC0703}"/>
              </a:ext>
            </a:extLst>
          </p:cNvPr>
          <p:cNvSpPr txBox="1">
            <a:spLocks noGrp="1"/>
          </p:cNvSpPr>
          <p:nvPr>
            <p:ph type="title" idx="4294967295"/>
          </p:nvPr>
        </p:nvSpPr>
        <p:spPr>
          <a:xfrm>
            <a:off x="132754" y="108168"/>
            <a:ext cx="11925431" cy="576000"/>
          </a:xfrm>
          <a:prstGeom prst="rect">
            <a:avLst/>
          </a:prstGeom>
        </p:spPr>
        <p:txBody>
          <a:bodyPr lIns="91440" tIns="45720" rIns="91440" bIns="45720" anchor="t">
            <a:normAutofit fontScale="90000"/>
          </a:bodyPr>
          <a:lstStyle/>
          <a:p>
            <a:r>
              <a:rPr lang="en-US" sz="4000" b="1" dirty="0">
                <a:solidFill>
                  <a:srgbClr val="5F2861"/>
                </a:solidFill>
              </a:rPr>
              <a:t>What does it look like in adult social care</a:t>
            </a:r>
          </a:p>
        </p:txBody>
      </p:sp>
      <p:pic>
        <p:nvPicPr>
          <p:cNvPr id="2050" name="Picture 2">
            <a:extLst>
              <a:ext uri="{FF2B5EF4-FFF2-40B4-BE49-F238E27FC236}">
                <a16:creationId xmlns:a16="http://schemas.microsoft.com/office/drawing/2014/main" id="{3B1891BD-07F3-420F-0500-F3D1D735903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8999" y="684168"/>
            <a:ext cx="8868663" cy="5593083"/>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E60D9839-9DC2-B239-ACAD-56AA1EF308BA}"/>
              </a:ext>
            </a:extLst>
          </p:cNvPr>
          <p:cNvSpPr/>
          <p:nvPr/>
        </p:nvSpPr>
        <p:spPr>
          <a:xfrm>
            <a:off x="132754" y="987244"/>
            <a:ext cx="2474977" cy="1010920"/>
          </a:xfrm>
          <a:prstGeom prst="wedgeRoundRectCallout">
            <a:avLst>
              <a:gd name="adj1" fmla="val 67409"/>
              <a:gd name="adj2" fmla="val -34907"/>
              <a:gd name="adj3" fmla="val 16667"/>
            </a:avLst>
          </a:prstGeom>
          <a:noFill/>
          <a:ln>
            <a:solidFill>
              <a:srgbClr val="F38F4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F38F42"/>
                </a:solidFill>
                <a:effectLst/>
                <a:uLnTx/>
                <a:uFillTx/>
                <a:latin typeface="Arial" panose="020B0604020202020204"/>
                <a:ea typeface="+mn-ea"/>
                <a:cs typeface="+mn-cs"/>
              </a:rPr>
              <a:t>Key question</a:t>
            </a:r>
          </a:p>
        </p:txBody>
      </p:sp>
      <p:sp>
        <p:nvSpPr>
          <p:cNvPr id="3" name="Speech Bubble: Rectangle with Corners Rounded 2">
            <a:extLst>
              <a:ext uri="{FF2B5EF4-FFF2-40B4-BE49-F238E27FC236}">
                <a16:creationId xmlns:a16="http://schemas.microsoft.com/office/drawing/2014/main" id="{C5EE4252-DE3F-444B-90C8-864680F3A0CB}"/>
              </a:ext>
            </a:extLst>
          </p:cNvPr>
          <p:cNvSpPr/>
          <p:nvPr/>
        </p:nvSpPr>
        <p:spPr>
          <a:xfrm>
            <a:off x="132754" y="2301240"/>
            <a:ext cx="2474977" cy="1010920"/>
          </a:xfrm>
          <a:prstGeom prst="wedgeRoundRectCallout">
            <a:avLst>
              <a:gd name="adj1" fmla="val 67409"/>
              <a:gd name="adj2" fmla="val 962"/>
              <a:gd name="adj3" fmla="val 16667"/>
            </a:avLst>
          </a:prstGeom>
          <a:noFill/>
          <a:ln>
            <a:solidFill>
              <a:srgbClr val="F38F4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38F42"/>
                </a:solidFill>
                <a:effectLst/>
                <a:uLnTx/>
                <a:uFillTx/>
                <a:latin typeface="Arial" panose="020B0604020202020204"/>
                <a:ea typeface="+mn-ea"/>
                <a:cs typeface="+mn-cs"/>
              </a:rPr>
              <a:t>I statement</a:t>
            </a:r>
          </a:p>
        </p:txBody>
      </p:sp>
      <p:sp>
        <p:nvSpPr>
          <p:cNvPr id="4" name="Speech Bubble: Rectangle with Corners Rounded 3">
            <a:extLst>
              <a:ext uri="{FF2B5EF4-FFF2-40B4-BE49-F238E27FC236}">
                <a16:creationId xmlns:a16="http://schemas.microsoft.com/office/drawing/2014/main" id="{917CA401-FE22-AC6D-5D95-CE720665D52B}"/>
              </a:ext>
            </a:extLst>
          </p:cNvPr>
          <p:cNvSpPr/>
          <p:nvPr/>
        </p:nvSpPr>
        <p:spPr>
          <a:xfrm>
            <a:off x="132754" y="3615236"/>
            <a:ext cx="2474977" cy="1010920"/>
          </a:xfrm>
          <a:prstGeom prst="wedgeRoundRectCallout">
            <a:avLst>
              <a:gd name="adj1" fmla="val 68108"/>
              <a:gd name="adj2" fmla="val -47383"/>
              <a:gd name="adj3" fmla="val 16667"/>
            </a:avLst>
          </a:prstGeom>
          <a:noFill/>
          <a:ln>
            <a:solidFill>
              <a:srgbClr val="F38F4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38F42"/>
                </a:solidFill>
                <a:effectLst/>
                <a:uLnTx/>
                <a:uFillTx/>
                <a:latin typeface="Arial" panose="020B0604020202020204"/>
                <a:ea typeface="+mn-ea"/>
                <a:cs typeface="+mn-cs"/>
              </a:rPr>
              <a:t>KLOE</a:t>
            </a:r>
          </a:p>
        </p:txBody>
      </p:sp>
      <p:sp>
        <p:nvSpPr>
          <p:cNvPr id="5" name="Speech Bubble: Rectangle with Corners Rounded 4">
            <a:extLst>
              <a:ext uri="{FF2B5EF4-FFF2-40B4-BE49-F238E27FC236}">
                <a16:creationId xmlns:a16="http://schemas.microsoft.com/office/drawing/2014/main" id="{4EC00A62-E8B2-3C9D-F90D-72433E4FE3A0}"/>
              </a:ext>
            </a:extLst>
          </p:cNvPr>
          <p:cNvSpPr/>
          <p:nvPr/>
        </p:nvSpPr>
        <p:spPr>
          <a:xfrm>
            <a:off x="132754" y="4929232"/>
            <a:ext cx="2474977" cy="1010920"/>
          </a:xfrm>
          <a:prstGeom prst="wedgeRoundRectCallout">
            <a:avLst>
              <a:gd name="adj1" fmla="val 67409"/>
              <a:gd name="adj2" fmla="val 962"/>
              <a:gd name="adj3" fmla="val 16667"/>
            </a:avLst>
          </a:prstGeom>
          <a:noFill/>
          <a:ln>
            <a:solidFill>
              <a:srgbClr val="F38F4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F38F42"/>
                </a:solidFill>
                <a:effectLst/>
                <a:uLnTx/>
                <a:uFillTx/>
                <a:latin typeface="Arial" panose="020B0604020202020204"/>
                <a:ea typeface="+mn-ea"/>
                <a:cs typeface="+mn-cs"/>
              </a:rPr>
              <a:t>Ratings characteristics </a:t>
            </a:r>
          </a:p>
        </p:txBody>
      </p:sp>
      <p:sp>
        <p:nvSpPr>
          <p:cNvPr id="6" name="Rectangle 5">
            <a:extLst>
              <a:ext uri="{FF2B5EF4-FFF2-40B4-BE49-F238E27FC236}">
                <a16:creationId xmlns:a16="http://schemas.microsoft.com/office/drawing/2014/main" id="{9DCD69C3-EE8E-9137-25C7-E1A3CA5D8044}"/>
              </a:ext>
            </a:extLst>
          </p:cNvPr>
          <p:cNvSpPr/>
          <p:nvPr/>
        </p:nvSpPr>
        <p:spPr>
          <a:xfrm>
            <a:off x="3186165" y="1963730"/>
            <a:ext cx="722299" cy="68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F3F616ED-C42A-5DD4-881B-55CA3EA4DEE9}"/>
              </a:ext>
            </a:extLst>
          </p:cNvPr>
          <p:cNvSpPr/>
          <p:nvPr/>
        </p:nvSpPr>
        <p:spPr>
          <a:xfrm>
            <a:off x="5551946" y="1492704"/>
            <a:ext cx="722299" cy="688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1688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20428-D6D5-8E60-2E63-F6465B3812BA}"/>
            </a:ext>
          </a:extLst>
        </p:cNvPr>
        <p:cNvGrpSpPr/>
        <p:nvPr/>
      </p:nvGrpSpPr>
      <p:grpSpPr>
        <a:xfrm>
          <a:off x="0" y="0"/>
          <a:ext cx="0" cy="0"/>
          <a:chOff x="0" y="0"/>
          <a:chExt cx="0" cy="0"/>
        </a:xfrm>
      </p:grpSpPr>
      <p:sp>
        <p:nvSpPr>
          <p:cNvPr id="9" name="Title: Use the accesibility checker">
            <a:extLst>
              <a:ext uri="{FF2B5EF4-FFF2-40B4-BE49-F238E27FC236}">
                <a16:creationId xmlns:a16="http://schemas.microsoft.com/office/drawing/2014/main" id="{215D5733-7567-B24C-66FA-6961BC9C9616}"/>
              </a:ext>
            </a:extLst>
          </p:cNvPr>
          <p:cNvSpPr>
            <a:spLocks noGrp="1"/>
          </p:cNvSpPr>
          <p:nvPr>
            <p:ph type="title"/>
          </p:nvPr>
        </p:nvSpPr>
        <p:spPr>
          <a:xfrm>
            <a:off x="389272" y="209622"/>
            <a:ext cx="9896722" cy="838605"/>
          </a:xfrm>
        </p:spPr>
        <p:txBody>
          <a:bodyPr anchor="t"/>
          <a:lstStyle/>
          <a:p>
            <a:r>
              <a:rPr lang="en-US" sz="4267" dirty="0">
                <a:solidFill>
                  <a:srgbClr val="5F2861"/>
                </a:solidFill>
                <a:latin typeface="Arial"/>
              </a:rPr>
              <a:t>Examples of current activity</a:t>
            </a:r>
            <a:endParaRPr lang="en-GB" sz="4267" dirty="0">
              <a:solidFill>
                <a:srgbClr val="5F2861"/>
              </a:solidFill>
              <a:latin typeface="Arial"/>
            </a:endParaRPr>
          </a:p>
        </p:txBody>
      </p:sp>
      <p:sp>
        <p:nvSpPr>
          <p:cNvPr id="2" name="Rectangle: Rounded Corners 1">
            <a:extLst>
              <a:ext uri="{FF2B5EF4-FFF2-40B4-BE49-F238E27FC236}">
                <a16:creationId xmlns:a16="http://schemas.microsoft.com/office/drawing/2014/main" id="{F841029D-A9F4-4CFD-8BCF-13FF28560C21}"/>
              </a:ext>
            </a:extLst>
          </p:cNvPr>
          <p:cNvSpPr/>
          <p:nvPr/>
        </p:nvSpPr>
        <p:spPr>
          <a:xfrm>
            <a:off x="371479" y="1048228"/>
            <a:ext cx="2967774" cy="1153106"/>
          </a:xfrm>
          <a:prstGeom prst="roundRect">
            <a:avLst/>
          </a:prstGeom>
          <a:solidFill>
            <a:srgbClr val="74366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Rounded Corners 2">
            <a:extLst>
              <a:ext uri="{FF2B5EF4-FFF2-40B4-BE49-F238E27FC236}">
                <a16:creationId xmlns:a16="http://schemas.microsoft.com/office/drawing/2014/main" id="{0D2CE217-8D33-BC5A-C8BF-75C60F24E53E}"/>
              </a:ext>
            </a:extLst>
          </p:cNvPr>
          <p:cNvSpPr/>
          <p:nvPr/>
        </p:nvSpPr>
        <p:spPr>
          <a:xfrm>
            <a:off x="371478" y="2311525"/>
            <a:ext cx="2967774" cy="1153107"/>
          </a:xfrm>
          <a:prstGeom prst="roundRect">
            <a:avLst/>
          </a:prstGeom>
          <a:solidFill>
            <a:srgbClr val="74366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Arial"/>
              <a:ea typeface="+mn-ea"/>
              <a:cs typeface="+mn-cs"/>
            </a:endParaRPr>
          </a:p>
        </p:txBody>
      </p:sp>
      <p:sp>
        <p:nvSpPr>
          <p:cNvPr id="7" name="Rectangle: Rounded Corners 6">
            <a:extLst>
              <a:ext uri="{FF2B5EF4-FFF2-40B4-BE49-F238E27FC236}">
                <a16:creationId xmlns:a16="http://schemas.microsoft.com/office/drawing/2014/main" id="{8D7624AD-8FE0-6856-6522-42445F478C97}"/>
              </a:ext>
            </a:extLst>
          </p:cNvPr>
          <p:cNvSpPr/>
          <p:nvPr/>
        </p:nvSpPr>
        <p:spPr>
          <a:xfrm>
            <a:off x="371478" y="3574820"/>
            <a:ext cx="2967771" cy="1205330"/>
          </a:xfrm>
          <a:prstGeom prst="roundRect">
            <a:avLst/>
          </a:prstGeom>
          <a:solidFill>
            <a:srgbClr val="74366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953FF85F-70BC-4077-EBD2-ACD670A662C2}"/>
              </a:ext>
            </a:extLst>
          </p:cNvPr>
          <p:cNvSpPr/>
          <p:nvPr/>
        </p:nvSpPr>
        <p:spPr>
          <a:xfrm>
            <a:off x="3505814" y="1048227"/>
            <a:ext cx="8415253" cy="115310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ヒラギノ角ゴ Pro W3"/>
                <a:cs typeface="Arial"/>
              </a:rPr>
              <a:t>Piloting a different approach to inspecting services that are already rated as good, with the focus being people's experiences and outcomes.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a:ln>
                <a:noFill/>
              </a:ln>
              <a:solidFill>
                <a:srgbClr val="000000"/>
              </a:solidFill>
              <a:effectLst/>
              <a:uLnTx/>
              <a:uFillTx/>
              <a:latin typeface="Arial" panose="020B0604020202020204"/>
              <a:ea typeface="ヒラギノ角ゴ Pro W3"/>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ヒラギノ角ゴ Pro W3"/>
                <a:cs typeface="Arial"/>
              </a:rPr>
              <a:t>To test ways of streamlining the current approach to enable inspectors to assess more services whilst not compromising on quality. </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D1BEAC29-5A44-B8B8-78B0-1AC509552C08}"/>
              </a:ext>
            </a:extLst>
          </p:cNvPr>
          <p:cNvSpPr/>
          <p:nvPr/>
        </p:nvSpPr>
        <p:spPr>
          <a:xfrm>
            <a:off x="3505814" y="2311526"/>
            <a:ext cx="8415253" cy="1153106"/>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ヒラギノ角ゴ Pro W3"/>
                <a:cs typeface="Arial"/>
              </a:rPr>
              <a:t>Developing and testing a simplified inspection report format for the CQC to present findings more clearly and support faster action from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1" i="0" u="none" strike="noStrike" kern="1200" cap="none" spc="0" normalizeH="0" baseline="0" noProof="0">
              <a:ln>
                <a:noFill/>
              </a:ln>
              <a:solidFill>
                <a:srgbClr val="000000"/>
              </a:solidFill>
              <a:effectLst/>
              <a:uLnTx/>
              <a:uFillTx/>
              <a:latin typeface="Arial" panose="020B0604020202020204"/>
              <a:ea typeface="ヒラギノ角ゴ Pro W3"/>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ヒラギノ角ゴ Pro W3"/>
                <a:cs typeface="Arial"/>
              </a:rPr>
              <a:t>To improve report quality and accessibility while reducing inspector time spent writing, in response to staff feedback and independent reviews.</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4ABDB648-0520-EF6C-95A4-178463FF15C6}"/>
              </a:ext>
            </a:extLst>
          </p:cNvPr>
          <p:cNvSpPr/>
          <p:nvPr/>
        </p:nvSpPr>
        <p:spPr>
          <a:xfrm>
            <a:off x="3505814" y="3574820"/>
            <a:ext cx="8415253" cy="120533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We have restructured our teams back into sector specific inspection teams</a:t>
            </a: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rPr>
              <a:t>​. </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srgbClr val="000000"/>
              </a:solidFill>
              <a:effectLst/>
              <a:uLnTx/>
              <a:uFillTx/>
              <a:latin typeface="Arial" panose="020B0604020202020204"/>
              <a:ea typeface="ヒラギノ角ゴ Pro W3"/>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ヒラギノ角ゴ Pro W3"/>
                <a:cs typeface="Arial"/>
              </a:rPr>
              <a:t>Across all sectors colleagues are starting to re-introduce portfolio owners in a phased rollout.</a:t>
            </a:r>
            <a:endParaRPr kumimoji="0" lang="en-GB" sz="14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35" name="TextBox 34">
            <a:extLst>
              <a:ext uri="{FF2B5EF4-FFF2-40B4-BE49-F238E27FC236}">
                <a16:creationId xmlns:a16="http://schemas.microsoft.com/office/drawing/2014/main" id="{007A1955-1ED2-2A4F-F19C-2F54DE35BC1E}"/>
              </a:ext>
            </a:extLst>
          </p:cNvPr>
          <p:cNvSpPr txBox="1"/>
          <p:nvPr/>
        </p:nvSpPr>
        <p:spPr>
          <a:xfrm>
            <a:off x="270933" y="1138025"/>
            <a:ext cx="313639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ヒラギノ角ゴ Pro W3" charset="-128"/>
                <a:cs typeface="+mn-cs"/>
              </a:rPr>
              <a:t>Return to Good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ヒラギノ角ゴ Pro W3" charset="-128"/>
              <a:cs typeface="+mn-cs"/>
            </a:endParaRPr>
          </a:p>
        </p:txBody>
      </p:sp>
      <p:sp>
        <p:nvSpPr>
          <p:cNvPr id="36" name="TextBox 35">
            <a:extLst>
              <a:ext uri="{FF2B5EF4-FFF2-40B4-BE49-F238E27FC236}">
                <a16:creationId xmlns:a16="http://schemas.microsoft.com/office/drawing/2014/main" id="{C54CBC0B-521F-D938-95BD-46F0B1C570EE}"/>
              </a:ext>
            </a:extLst>
          </p:cNvPr>
          <p:cNvSpPr txBox="1"/>
          <p:nvPr/>
        </p:nvSpPr>
        <p:spPr>
          <a:xfrm>
            <a:off x="364138" y="2415828"/>
            <a:ext cx="2949981"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ヒラギノ角ゴ Pro W3" charset="-128"/>
                <a:cs typeface="+mn-cs"/>
              </a:rPr>
              <a:t>Short reports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ヒラギノ角ゴ Pro W3" charset="-128"/>
              <a:cs typeface="+mn-cs"/>
            </a:endParaRPr>
          </a:p>
        </p:txBody>
      </p:sp>
      <p:sp>
        <p:nvSpPr>
          <p:cNvPr id="37" name="TextBox 36">
            <a:extLst>
              <a:ext uri="{FF2B5EF4-FFF2-40B4-BE49-F238E27FC236}">
                <a16:creationId xmlns:a16="http://schemas.microsoft.com/office/drawing/2014/main" id="{0F5697F1-FC99-92F2-AB04-30FC1D519836}"/>
              </a:ext>
            </a:extLst>
          </p:cNvPr>
          <p:cNvSpPr txBox="1"/>
          <p:nvPr/>
        </p:nvSpPr>
        <p:spPr>
          <a:xfrm>
            <a:off x="371478" y="3731209"/>
            <a:ext cx="2967775"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ヒラギノ角ゴ Pro W3" charset="-128"/>
                <a:cs typeface="+mn-cs"/>
              </a:rPr>
              <a:t>Portfolio Management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ヒラギノ角ゴ Pro W3" charset="-128"/>
              <a:cs typeface="+mn-cs"/>
            </a:endParaRPr>
          </a:p>
        </p:txBody>
      </p:sp>
      <p:sp>
        <p:nvSpPr>
          <p:cNvPr id="4" name="Rectangle: Rounded Corners 3">
            <a:extLst>
              <a:ext uri="{FF2B5EF4-FFF2-40B4-BE49-F238E27FC236}">
                <a16:creationId xmlns:a16="http://schemas.microsoft.com/office/drawing/2014/main" id="{45C9F36E-3B0A-6C38-ED37-7F7DA7D05C50}"/>
              </a:ext>
            </a:extLst>
          </p:cNvPr>
          <p:cNvSpPr/>
          <p:nvPr/>
        </p:nvSpPr>
        <p:spPr>
          <a:xfrm>
            <a:off x="371478" y="4890338"/>
            <a:ext cx="2967771" cy="1205330"/>
          </a:xfrm>
          <a:prstGeom prst="roundRect">
            <a:avLst/>
          </a:prstGeom>
          <a:solidFill>
            <a:srgbClr val="743669"/>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FFFFFF"/>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306CEF09-DC40-3815-CA3C-CFAD3D958C8C}"/>
              </a:ext>
            </a:extLst>
          </p:cNvPr>
          <p:cNvSpPr/>
          <p:nvPr/>
        </p:nvSpPr>
        <p:spPr>
          <a:xfrm>
            <a:off x="3505814" y="4890338"/>
            <a:ext cx="8415253" cy="120533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Testing how artificial intelligence can support report drafting and evidence analysis, using consent-based pilots where inspectors review and approve AI generated drafts.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a:ea typeface="+mn-ea"/>
                <a:cs typeface="+mn-cs"/>
              </a:rPr>
              <a:t>Improving productivity, consistency, and decision making, while enabling more timely, modern, technology enabled regulation.</a:t>
            </a:r>
          </a:p>
        </p:txBody>
      </p:sp>
      <p:sp>
        <p:nvSpPr>
          <p:cNvPr id="6" name="TextBox 5">
            <a:extLst>
              <a:ext uri="{FF2B5EF4-FFF2-40B4-BE49-F238E27FC236}">
                <a16:creationId xmlns:a16="http://schemas.microsoft.com/office/drawing/2014/main" id="{7CB930BB-4FAE-5FE2-BA75-939E1ECBA1F8}"/>
              </a:ext>
            </a:extLst>
          </p:cNvPr>
          <p:cNvSpPr txBox="1"/>
          <p:nvPr/>
        </p:nvSpPr>
        <p:spPr>
          <a:xfrm>
            <a:off x="371478" y="4924813"/>
            <a:ext cx="29677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Arial"/>
                <a:ea typeface="ヒラギノ角ゴ Pro W3" charset="-128"/>
                <a:cs typeface="+mn-cs"/>
              </a:rPr>
              <a:t>Use of Artificial Intelligence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FFFFFF"/>
              </a:solidFill>
              <a:effectLst/>
              <a:uLnTx/>
              <a:uFillTx/>
              <a:latin typeface="Arial"/>
              <a:ea typeface="ヒラギノ角ゴ Pro W3" charset="-128"/>
              <a:cs typeface="+mn-cs"/>
            </a:endParaRPr>
          </a:p>
        </p:txBody>
      </p:sp>
    </p:spTree>
    <p:extLst>
      <p:ext uri="{BB962C8B-B14F-4D97-AF65-F5344CB8AC3E}">
        <p14:creationId xmlns:p14="http://schemas.microsoft.com/office/powerpoint/2010/main" val="1145605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29F02-521A-3725-9F09-D84185124DE2}"/>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1162344-027E-F850-7928-FA29221F3C2C}"/>
              </a:ext>
            </a:extLst>
          </p:cNvPr>
          <p:cNvSpPr>
            <a:spLocks noGrp="1"/>
          </p:cNvSpPr>
          <p:nvPr>
            <p:ph type="title"/>
          </p:nvPr>
        </p:nvSpPr>
        <p:spPr>
          <a:xfrm>
            <a:off x="355734" y="274638"/>
            <a:ext cx="10972800" cy="1143000"/>
          </a:xfrm>
        </p:spPr>
        <p:txBody>
          <a:bodyPr lIns="91440" tIns="45720" rIns="91440" bIns="45720" anchor="t">
            <a:normAutofit/>
          </a:bodyPr>
          <a:lstStyle/>
          <a:p>
            <a:r>
              <a:rPr lang="en-US" sz="4000">
                <a:solidFill>
                  <a:srgbClr val="5F2861"/>
                </a:solidFill>
                <a:latin typeface="Arial"/>
                <a:cs typeface="Arial"/>
              </a:rPr>
              <a:t>Our inspections and visits</a:t>
            </a:r>
            <a:endParaRPr lang="en-GB" sz="4000">
              <a:solidFill>
                <a:srgbClr val="5F2861"/>
              </a:solidFill>
              <a:latin typeface="Arial"/>
              <a:cs typeface="Arial"/>
            </a:endParaRPr>
          </a:p>
        </p:txBody>
      </p:sp>
      <p:sp>
        <p:nvSpPr>
          <p:cNvPr id="2" name="TextBox 1">
            <a:extLst>
              <a:ext uri="{FF2B5EF4-FFF2-40B4-BE49-F238E27FC236}">
                <a16:creationId xmlns:a16="http://schemas.microsoft.com/office/drawing/2014/main" id="{9DB6B3E1-45D1-009B-649F-C3D68143AF7D}"/>
              </a:ext>
            </a:extLst>
          </p:cNvPr>
          <p:cNvSpPr txBox="1"/>
          <p:nvPr/>
        </p:nvSpPr>
        <p:spPr>
          <a:xfrm>
            <a:off x="355734" y="1028217"/>
            <a:ext cx="11976003" cy="5155257"/>
          </a:xfrm>
          <a:prstGeom prst="rect">
            <a:avLst/>
          </a:prstGeom>
          <a:noFill/>
        </p:spPr>
        <p:txBody>
          <a:bodyPr wrap="square" lIns="91440" tIns="45720" rIns="91440" bIns="45720" anchor="t">
            <a:spAutoFit/>
          </a:bodyPr>
          <a:lstStyle/>
          <a:p>
            <a:pPr marL="285750" indent="-228600">
              <a:lnSpc>
                <a:spcPct val="90000"/>
              </a:lnSpc>
              <a:spcBef>
                <a:spcPts val="500"/>
              </a:spcBef>
              <a:spcAft>
                <a:spcPts val="0"/>
              </a:spcAft>
              <a:buFont typeface="Arial" panose="020B0604020202020204" pitchFamily="34" charset="0"/>
              <a:buChar char="•"/>
            </a:pPr>
            <a:endParaRPr lang="en-US" sz="500" dirty="0">
              <a:solidFill>
                <a:prstClr val="black"/>
              </a:solidFill>
              <a:ea typeface="ヒラギノ角ゴ Pro W3"/>
              <a:cs typeface="Calibri"/>
            </a:endParaRPr>
          </a:p>
          <a:p>
            <a:pPr marL="285750" indent="-228600">
              <a:lnSpc>
                <a:spcPct val="90000"/>
              </a:lnSpc>
              <a:spcBef>
                <a:spcPts val="500"/>
              </a:spcBef>
              <a:spcAft>
                <a:spcPts val="0"/>
              </a:spcAft>
              <a:buFont typeface="Arial" panose="020B0604020202020204" pitchFamily="34" charset="0"/>
              <a:buChar char="•"/>
            </a:pPr>
            <a:r>
              <a:rPr lang="en-US" sz="2800" dirty="0" err="1">
                <a:solidFill>
                  <a:prstClr val="black"/>
                </a:solidFill>
                <a:ea typeface="ヒラギノ角ゴ Pro W3"/>
                <a:cs typeface="Calibri"/>
              </a:rPr>
              <a:t>Personalisation</a:t>
            </a:r>
            <a:r>
              <a:rPr lang="en-US" sz="2800" dirty="0">
                <a:solidFill>
                  <a:prstClr val="black"/>
                </a:solidFill>
                <a:ea typeface="ヒラギノ角ゴ Pro W3"/>
                <a:cs typeface="Calibri"/>
              </a:rPr>
              <a:t> and safety are key</a:t>
            </a:r>
            <a:endParaRPr lang="en-US" sz="2800" dirty="0">
              <a:solidFill>
                <a:prstClr val="black"/>
              </a:solidFill>
              <a:ea typeface="ヒラギノ角ゴ Pro W3"/>
            </a:endParaRPr>
          </a:p>
          <a:p>
            <a:pPr marL="285750" indent="-228600">
              <a:lnSpc>
                <a:spcPct val="90000"/>
              </a:lnSpc>
              <a:spcBef>
                <a:spcPts val="500"/>
              </a:spcBef>
              <a:spcAft>
                <a:spcPts val="0"/>
              </a:spcAft>
              <a:buFont typeface="Arial" panose="020B0604020202020204" pitchFamily="34" charset="0"/>
              <a:buChar char="•"/>
            </a:pPr>
            <a:endParaRPr lang="en-US" sz="500" dirty="0">
              <a:solidFill>
                <a:prstClr val="black"/>
              </a:solidFill>
              <a:ea typeface="ヒラギノ角ゴ Pro W3"/>
            </a:endParaRPr>
          </a:p>
          <a:p>
            <a:pPr marL="285750" indent="-228600">
              <a:lnSpc>
                <a:spcPct val="90000"/>
              </a:lnSpc>
              <a:spcBef>
                <a:spcPts val="500"/>
              </a:spcBef>
              <a:spcAft>
                <a:spcPts val="0"/>
              </a:spcAft>
              <a:buFont typeface="Arial" panose="020B0604020202020204" pitchFamily="34" charset="0"/>
              <a:buChar char="•"/>
            </a:pPr>
            <a:r>
              <a:rPr lang="en-US" sz="2800" dirty="0">
                <a:solidFill>
                  <a:prstClr val="black"/>
                </a:solidFill>
                <a:ea typeface="ヒラギノ角ゴ Pro W3"/>
              </a:rPr>
              <a:t>Looking for good</a:t>
            </a:r>
            <a:endParaRPr lang="en-US" dirty="0">
              <a:solidFill>
                <a:prstClr val="black"/>
              </a:solidFill>
              <a:ea typeface="ヒラギノ角ゴ Pro W3"/>
            </a:endParaRPr>
          </a:p>
          <a:p>
            <a:pPr marL="285750" indent="-228600">
              <a:lnSpc>
                <a:spcPct val="90000"/>
              </a:lnSpc>
              <a:spcBef>
                <a:spcPts val="500"/>
              </a:spcBef>
              <a:spcAft>
                <a:spcPts val="0"/>
              </a:spcAft>
              <a:buFont typeface="Arial" panose="020B0604020202020204" pitchFamily="34" charset="0"/>
              <a:buChar char="•"/>
            </a:pPr>
            <a:endParaRPr lang="en-US" sz="500" dirty="0">
              <a:solidFill>
                <a:prstClr val="black"/>
              </a:solidFill>
            </a:endParaRPr>
          </a:p>
          <a:p>
            <a:pPr marL="285750" indent="-228600">
              <a:lnSpc>
                <a:spcPct val="90000"/>
              </a:lnSpc>
              <a:spcBef>
                <a:spcPts val="500"/>
              </a:spcBef>
              <a:spcAft>
                <a:spcPts val="0"/>
              </a:spcAft>
              <a:buFont typeface="Arial" panose="020B0604020202020204" pitchFamily="34" charset="0"/>
              <a:buChar char="•"/>
            </a:pPr>
            <a:r>
              <a:rPr lang="en-US" sz="2800" dirty="0">
                <a:solidFill>
                  <a:prstClr val="black"/>
                </a:solidFill>
              </a:rPr>
              <a:t>Empathetic and robust</a:t>
            </a:r>
          </a:p>
          <a:p>
            <a:pPr marL="285750" indent="-228600">
              <a:lnSpc>
                <a:spcPct val="90000"/>
              </a:lnSpc>
              <a:spcBef>
                <a:spcPts val="500"/>
              </a:spcBef>
              <a:spcAft>
                <a:spcPts val="0"/>
              </a:spcAft>
              <a:buFont typeface="Arial" panose="020B0604020202020204" pitchFamily="34" charset="0"/>
              <a:buChar char="•"/>
            </a:pPr>
            <a:endParaRPr lang="en-US" sz="500" dirty="0">
              <a:solidFill>
                <a:prstClr val="black"/>
              </a:solidFill>
              <a:ea typeface="ヒラギノ角ゴ Pro W3"/>
            </a:endParaRPr>
          </a:p>
          <a:p>
            <a:pPr marL="285750" indent="-228600">
              <a:lnSpc>
                <a:spcPct val="90000"/>
              </a:lnSpc>
              <a:spcBef>
                <a:spcPts val="500"/>
              </a:spcBef>
              <a:spcAft>
                <a:spcPts val="0"/>
              </a:spcAft>
              <a:buFont typeface="Arial" panose="020B0604020202020204" pitchFamily="34" charset="0"/>
              <a:buChar char="•"/>
            </a:pPr>
            <a:r>
              <a:rPr lang="en-US" sz="2800" dirty="0">
                <a:solidFill>
                  <a:prstClr val="black"/>
                </a:solidFill>
                <a:ea typeface="ヒラギノ角ゴ Pro W3"/>
              </a:rPr>
              <a:t>Focus on interaction with people who use services</a:t>
            </a:r>
            <a:br>
              <a:rPr lang="en-US" sz="2800" dirty="0">
                <a:solidFill>
                  <a:prstClr val="black"/>
                </a:solidFill>
                <a:ea typeface="ヒラギノ角ゴ Pro W3"/>
              </a:rPr>
            </a:br>
            <a:r>
              <a:rPr lang="en-US" sz="2800" dirty="0">
                <a:solidFill>
                  <a:prstClr val="black"/>
                </a:solidFill>
                <a:ea typeface="ヒラギノ角ゴ Pro W3"/>
              </a:rPr>
              <a:t>and staff is absolutely central</a:t>
            </a:r>
          </a:p>
          <a:p>
            <a:pPr marL="285750" indent="-228600">
              <a:lnSpc>
                <a:spcPct val="90000"/>
              </a:lnSpc>
              <a:spcBef>
                <a:spcPts val="500"/>
              </a:spcBef>
              <a:spcAft>
                <a:spcPts val="0"/>
              </a:spcAft>
              <a:buFont typeface="Arial" panose="020B0604020202020204" pitchFamily="34" charset="0"/>
              <a:buChar char="•"/>
            </a:pPr>
            <a:r>
              <a:rPr lang="en-US" sz="2800" dirty="0">
                <a:solidFill>
                  <a:prstClr val="black"/>
                </a:solidFill>
                <a:ea typeface="ヒラギノ角ゴ Pro W3"/>
                <a:cs typeface="Calibri"/>
              </a:rPr>
              <a:t>Balance of observation with review of paperwork</a:t>
            </a:r>
          </a:p>
          <a:p>
            <a:pPr marL="57150">
              <a:lnSpc>
                <a:spcPct val="90000"/>
              </a:lnSpc>
              <a:spcBef>
                <a:spcPts val="500"/>
              </a:spcBef>
              <a:spcAft>
                <a:spcPts val="0"/>
              </a:spcAft>
            </a:pPr>
            <a:endParaRPr lang="en-US" sz="500" dirty="0">
              <a:solidFill>
                <a:prstClr val="black"/>
              </a:solidFill>
              <a:ea typeface="ヒラギノ角ゴ Pro W3"/>
            </a:endParaRPr>
          </a:p>
          <a:p>
            <a:pPr marL="285750" indent="-228600">
              <a:lnSpc>
                <a:spcPct val="90000"/>
              </a:lnSpc>
              <a:spcBef>
                <a:spcPts val="500"/>
              </a:spcBef>
              <a:spcAft>
                <a:spcPts val="0"/>
              </a:spcAft>
              <a:buFont typeface="Arial" panose="020B0604020202020204" pitchFamily="34" charset="0"/>
              <a:buChar char="•"/>
            </a:pPr>
            <a:r>
              <a:rPr lang="en-US" sz="2800" dirty="0">
                <a:solidFill>
                  <a:prstClr val="black"/>
                </a:solidFill>
                <a:ea typeface="ヒラギノ角ゴ Pro W3"/>
              </a:rPr>
              <a:t>An improvement approach with immediate </a:t>
            </a:r>
            <a:br>
              <a:rPr lang="en-US" sz="2800" dirty="0">
                <a:solidFill>
                  <a:prstClr val="black"/>
                </a:solidFill>
                <a:ea typeface="ヒラギノ角ゴ Pro W3"/>
              </a:rPr>
            </a:br>
            <a:r>
              <a:rPr lang="en-US" sz="2800" dirty="0">
                <a:solidFill>
                  <a:prstClr val="black"/>
                </a:solidFill>
                <a:ea typeface="ヒラギノ角ゴ Pro W3"/>
              </a:rPr>
              <a:t>learning</a:t>
            </a:r>
            <a:endParaRPr lang="en-US" sz="2800" dirty="0">
              <a:solidFill>
                <a:prstClr val="black"/>
              </a:solidFill>
              <a:ea typeface="ヒラギノ角ゴ Pro W3"/>
              <a:cs typeface="Calibri"/>
            </a:endParaRPr>
          </a:p>
          <a:p>
            <a:pPr marL="285750" indent="-228600">
              <a:lnSpc>
                <a:spcPct val="90000"/>
              </a:lnSpc>
              <a:spcBef>
                <a:spcPts val="500"/>
              </a:spcBef>
              <a:spcAft>
                <a:spcPts val="0"/>
              </a:spcAft>
              <a:buFont typeface="Arial" panose="020B0604020202020204" pitchFamily="34" charset="0"/>
              <a:buChar char="•"/>
            </a:pPr>
            <a:endParaRPr lang="en-US" sz="500" dirty="0">
              <a:solidFill>
                <a:prstClr val="black"/>
              </a:solidFill>
              <a:ea typeface="ヒラギノ角ゴ Pro W3"/>
              <a:cs typeface="Calibri"/>
            </a:endParaRPr>
          </a:p>
          <a:p>
            <a:pPr marL="285750" indent="-228600">
              <a:lnSpc>
                <a:spcPct val="90000"/>
              </a:lnSpc>
              <a:spcBef>
                <a:spcPts val="500"/>
              </a:spcBef>
              <a:spcAft>
                <a:spcPts val="0"/>
              </a:spcAft>
              <a:buFont typeface="Arial" panose="020B0604020202020204" pitchFamily="34" charset="0"/>
              <a:buChar char="•"/>
            </a:pPr>
            <a:r>
              <a:rPr lang="en-US" sz="2800" dirty="0">
                <a:solidFill>
                  <a:prstClr val="black"/>
                </a:solidFill>
                <a:ea typeface="ヒラギノ角ゴ Pro W3"/>
                <a:cs typeface="Calibri"/>
              </a:rPr>
              <a:t>Engagement from providers</a:t>
            </a:r>
          </a:p>
          <a:p>
            <a:pPr marL="57150">
              <a:lnSpc>
                <a:spcPct val="90000"/>
              </a:lnSpc>
              <a:spcAft>
                <a:spcPts val="600"/>
              </a:spcAft>
            </a:pPr>
            <a:endParaRPr lang="en-US" sz="2800" dirty="0">
              <a:solidFill>
                <a:prstClr val="black"/>
              </a:solidFill>
              <a:latin typeface="Calibri"/>
            </a:endParaRPr>
          </a:p>
        </p:txBody>
      </p:sp>
      <p:pic>
        <p:nvPicPr>
          <p:cNvPr id="4" name="Picture 3">
            <a:extLst>
              <a:ext uri="{FF2B5EF4-FFF2-40B4-BE49-F238E27FC236}">
                <a16:creationId xmlns:a16="http://schemas.microsoft.com/office/drawing/2014/main" id="{660E4945-3663-7FB5-F581-F5BB6D21CF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70848" y="4100403"/>
            <a:ext cx="3121152" cy="2078736"/>
          </a:xfrm>
          <a:prstGeom prst="rect">
            <a:avLst/>
          </a:prstGeom>
        </p:spPr>
      </p:pic>
    </p:spTree>
    <p:extLst>
      <p:ext uri="{BB962C8B-B14F-4D97-AF65-F5344CB8AC3E}">
        <p14:creationId xmlns:p14="http://schemas.microsoft.com/office/powerpoint/2010/main" val="1242718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C0BD76-A0CA-27CB-9FE7-53FFCF1FD3FA}"/>
              </a:ext>
            </a:extLst>
          </p:cNvPr>
          <p:cNvGrpSpPr/>
          <p:nvPr/>
        </p:nvGrpSpPr>
        <p:grpSpPr>
          <a:xfrm>
            <a:off x="411606" y="811430"/>
            <a:ext cx="11368788" cy="5363247"/>
            <a:chOff x="411606" y="811430"/>
            <a:chExt cx="11368788" cy="5363247"/>
          </a:xfrm>
        </p:grpSpPr>
        <p:pic>
          <p:nvPicPr>
            <p:cNvPr id="4" name="Picture 2">
              <a:extLst>
                <a:ext uri="{FF2B5EF4-FFF2-40B4-BE49-F238E27FC236}">
                  <a16:creationId xmlns:a16="http://schemas.microsoft.com/office/drawing/2014/main" id="{F5D0C0CA-6317-3B7E-8BB9-1820174BF38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1606" y="819365"/>
              <a:ext cx="1564243" cy="137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a:extLst>
                <a:ext uri="{FF2B5EF4-FFF2-40B4-BE49-F238E27FC236}">
                  <a16:creationId xmlns:a16="http://schemas.microsoft.com/office/drawing/2014/main" id="{3040344D-8F06-84BF-11A6-2326E38647E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402" y="2365579"/>
              <a:ext cx="4286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20D01113-184B-C5C0-99D5-3A10B594E6BA}"/>
                </a:ext>
              </a:extLst>
            </p:cNvPr>
            <p:cNvSpPr txBox="1"/>
            <p:nvPr/>
          </p:nvSpPr>
          <p:spPr>
            <a:xfrm>
              <a:off x="2035534" y="811430"/>
              <a:ext cx="9479064" cy="535531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Person centred excellence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Services consistently “go the extra mile” and exceed quality statements.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Strong empowerment of people and staff; creative methods of coproduction.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Innovative practice with demonstrable outcomes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Technology used in a way that clearly improves outcomes (e.g., </a:t>
              </a:r>
              <a:r>
                <a:rPr kumimoji="0" lang="en-GB" sz="1800" b="0" i="0" u="none" strike="noStrike" kern="1200" cap="none" spc="0" normalizeH="0" baseline="0" noProof="0" err="1">
                  <a:ln>
                    <a:noFill/>
                  </a:ln>
                  <a:solidFill>
                    <a:srgbClr val="000000"/>
                  </a:solidFill>
                  <a:effectLst/>
                  <a:uLnTx/>
                  <a:uFillTx/>
                  <a:latin typeface="Arial" pitchFamily="34" charset="0"/>
                  <a:ea typeface="ヒラギノ角ゴ Pro W3" charset="-128"/>
                  <a:cs typeface="+mn-cs"/>
                </a:rPr>
                <a:t>PainChek</a:t>
              </a: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Research involvement or self driven research to improve care provision.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Specialist training delivered by/with people, relatives or staff.</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Strong external partnerships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Robust collaborative relationships with health, community, academic or voluntary sector partners that result in better experiences for people.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Reducing inequalities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Targeted work addressing poor outcomes for people with complex or advanced needs (pain, fluids, sleep, distress, inequalities).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Recognition and accreditation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Awards and external validation such as Stirling Gold for dementia friendly environments.</a:t>
              </a:r>
            </a:p>
          </p:txBody>
        </p:sp>
        <p:sp>
          <p:nvSpPr>
            <p:cNvPr id="10" name="Rectangle 9">
              <a:extLst>
                <a:ext uri="{FF2B5EF4-FFF2-40B4-BE49-F238E27FC236}">
                  <a16:creationId xmlns:a16="http://schemas.microsoft.com/office/drawing/2014/main" id="{A803997E-C3D5-C619-C43A-9DC54D136381}"/>
                </a:ext>
              </a:extLst>
            </p:cNvPr>
            <p:cNvSpPr/>
            <p:nvPr/>
          </p:nvSpPr>
          <p:spPr>
            <a:xfrm>
              <a:off x="411606" y="819365"/>
              <a:ext cx="11368788" cy="5355312"/>
            </a:xfrm>
            <a:prstGeom prst="rect">
              <a:avLst/>
            </a:prstGeom>
            <a:noFill/>
            <a:ln w="38100">
              <a:solidFill>
                <a:srgbClr val="459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3DA39551-2D1A-56D6-F119-802CB4CD94BA}"/>
              </a:ext>
            </a:extLst>
          </p:cNvPr>
          <p:cNvSpPr txBox="1"/>
          <p:nvPr/>
        </p:nvSpPr>
        <p:spPr>
          <a:xfrm>
            <a:off x="327462" y="117120"/>
            <a:ext cx="11537075" cy="707886"/>
          </a:xfrm>
          <a:prstGeom prst="rect">
            <a:avLst/>
          </a:prstGeom>
        </p:spPr>
        <p:txBody>
          <a:bodyPr lIns="91440" tIns="45720" rIns="91440" bIns="45720" anchor="t">
            <a:normAutofit fontScale="97500"/>
          </a:bodyPr>
          <a:lstStyle>
            <a:defPPr marR="0" algn="l" rtl="0">
              <a:lnSpc>
                <a:spcPct val="100000"/>
              </a:lnSpc>
              <a:spcBef>
                <a:spcPts val="0"/>
              </a:spcBef>
              <a:spcAft>
                <a:spcPts val="0"/>
              </a:spcAft>
            </a:defPPr>
            <a:lvl1pPr marR="0" eaLnBrk="1" hangingPunct="1">
              <a:lnSpc>
                <a:spcPct val="100000"/>
              </a:lnSpc>
              <a:spcBef>
                <a:spcPts val="0"/>
              </a:spcBef>
              <a:spcAft>
                <a:spcPts val="0"/>
              </a:spcAft>
              <a:buNone/>
              <a:defRPr sz="4000" b="1" i="0" u="none" strike="noStrike" cap="none" baseline="0">
                <a:solidFill>
                  <a:srgbClr val="5F2861"/>
                </a:solidFill>
                <a:latin typeface="Arial"/>
                <a:ea typeface="Arial"/>
                <a:cs typeface="Arial"/>
                <a:sym typeface="Arial"/>
                <a:rtl val="0"/>
              </a:defRPr>
            </a:lvl1pPr>
          </a:lstStyle>
          <a:p>
            <a:r>
              <a:rPr lang="en-GB"/>
              <a:t>Key themes from Outstanding providers</a:t>
            </a:r>
          </a:p>
        </p:txBody>
      </p:sp>
    </p:spTree>
    <p:extLst>
      <p:ext uri="{BB962C8B-B14F-4D97-AF65-F5344CB8AC3E}">
        <p14:creationId xmlns:p14="http://schemas.microsoft.com/office/powerpoint/2010/main" val="409076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0508E-59C5-667B-CAFC-E91277EB962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2D33A05-04A2-6AC7-953E-77E94DCC38C6}"/>
              </a:ext>
            </a:extLst>
          </p:cNvPr>
          <p:cNvSpPr txBox="1">
            <a:spLocks/>
          </p:cNvSpPr>
          <p:nvPr/>
        </p:nvSpPr>
        <p:spPr>
          <a:xfrm>
            <a:off x="193964" y="212914"/>
            <a:ext cx="11852563" cy="1292303"/>
          </a:xfrm>
          <a:prstGeom prst="rect">
            <a:avLst/>
          </a:prstGeom>
        </p:spPr>
        <p:txBody>
          <a:bodyPr lIns="121920" tIns="60960" rIns="121920" bIns="60960" anchor="t"/>
          <a:lstStyle>
            <a:defPPr marR="0" algn="l" rtl="0">
              <a:lnSpc>
                <a:spcPct val="100000"/>
              </a:lnSpc>
              <a:spcBef>
                <a:spcPts val="0"/>
              </a:spcBef>
              <a:spcAft>
                <a:spcPts val="0"/>
              </a:spcAft>
              <a:defRPr/>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5F2861"/>
                </a:solidFill>
                <a:effectLst/>
                <a:uLnTx/>
                <a:uFillTx/>
                <a:latin typeface="Arial"/>
                <a:cs typeface="Arial"/>
                <a:sym typeface="Arial"/>
                <a:rtl val="0"/>
              </a:rPr>
              <a:t>Themes from local authority assessments</a:t>
            </a:r>
          </a:p>
        </p:txBody>
      </p:sp>
      <p:sp>
        <p:nvSpPr>
          <p:cNvPr id="2" name="TextBox 1">
            <a:extLst>
              <a:ext uri="{FF2B5EF4-FFF2-40B4-BE49-F238E27FC236}">
                <a16:creationId xmlns:a16="http://schemas.microsoft.com/office/drawing/2014/main" id="{3ED98FDB-66E8-32C7-D5CB-D839E0F5B6A3}"/>
              </a:ext>
            </a:extLst>
          </p:cNvPr>
          <p:cNvSpPr txBox="1"/>
          <p:nvPr/>
        </p:nvSpPr>
        <p:spPr>
          <a:xfrm>
            <a:off x="275698" y="1332653"/>
            <a:ext cx="324282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457200" eaLnBrk="1" fontAlgn="auto" hangingPunct="1">
              <a:spcBef>
                <a:spcPts val="72"/>
              </a:spcBef>
              <a:spcAft>
                <a:spcPts val="0"/>
              </a:spcAft>
              <a:defRPr/>
            </a:pPr>
            <a:r>
              <a:rPr lang="en-US" sz="1700" dirty="0">
                <a:latin typeface="Arial" panose="020B0604020202020204"/>
                <a:ea typeface="MS PGothic"/>
              </a:rPr>
              <a:t>The Health and Care Act gives CQC a duty to assess how </a:t>
            </a:r>
            <a:r>
              <a:rPr lang="en-US" sz="1700" b="1" dirty="0">
                <a:latin typeface="Arial" panose="020B0604020202020204"/>
                <a:ea typeface="MS PGothic"/>
              </a:rPr>
              <a:t>local authorities</a:t>
            </a:r>
            <a:r>
              <a:rPr lang="en-US" sz="1700" dirty="0">
                <a:latin typeface="Arial" panose="020B0604020202020204"/>
                <a:ea typeface="MS PGothic"/>
              </a:rPr>
              <a:t> are meeting their social care duties under part 1 of the Care Act</a:t>
            </a:r>
            <a:endParaRPr lang="en-US" sz="1700" dirty="0">
              <a:latin typeface="Arial" panose="020B0604020202020204"/>
              <a:ea typeface="MS PGothic"/>
              <a:cs typeface="Arial" panose="020B0604020202020204"/>
            </a:endParaRPr>
          </a:p>
          <a:p>
            <a:pPr marL="913130" lvl="1" indent="-455930" defTabSz="457200" eaLnBrk="1" fontAlgn="auto" hangingPunct="1">
              <a:spcBef>
                <a:spcPts val="72"/>
              </a:spcBef>
              <a:spcAft>
                <a:spcPts val="0"/>
              </a:spcAft>
              <a:buFont typeface="Arial"/>
              <a:buChar char="•"/>
              <a:defRPr/>
            </a:pPr>
            <a:endParaRPr lang="en-US" sz="1700" dirty="0">
              <a:latin typeface="Arial" panose="020B0604020202020204"/>
              <a:ea typeface="MS PGothic"/>
              <a:cs typeface="Arial" panose="020B0604020202020204"/>
            </a:endParaRPr>
          </a:p>
          <a:p>
            <a:pPr lvl="0" defTabSz="457200" eaLnBrk="1" fontAlgn="auto" hangingPunct="1">
              <a:spcBef>
                <a:spcPts val="72"/>
              </a:spcBef>
              <a:spcAft>
                <a:spcPts val="0"/>
              </a:spcAft>
              <a:defRPr/>
            </a:pPr>
            <a:r>
              <a:rPr lang="en-US" sz="1700" dirty="0">
                <a:latin typeface="Arial" panose="020B0604020202020204"/>
                <a:ea typeface="MS PGothic"/>
              </a:rPr>
              <a:t>Supports us to look more effectively at how care provided in a local system is improving outcomes and reducing inequalities</a:t>
            </a:r>
          </a:p>
          <a:p>
            <a:pPr lvl="0" defTabSz="457200" eaLnBrk="1" fontAlgn="auto" hangingPunct="1">
              <a:spcBef>
                <a:spcPts val="72"/>
              </a:spcBef>
              <a:spcAft>
                <a:spcPts val="0"/>
              </a:spcAft>
              <a:defRPr/>
            </a:pPr>
            <a:endParaRPr lang="en-US" sz="1700" dirty="0">
              <a:latin typeface="Arial" panose="020B0604020202020204"/>
              <a:ea typeface="MS PGothic"/>
            </a:endParaRPr>
          </a:p>
          <a:p>
            <a:pPr lvl="0" defTabSz="457200" eaLnBrk="1" fontAlgn="auto" hangingPunct="1">
              <a:spcBef>
                <a:spcPts val="72"/>
              </a:spcBef>
              <a:spcAft>
                <a:spcPts val="0"/>
              </a:spcAft>
              <a:defRPr/>
            </a:pPr>
            <a:r>
              <a:rPr lang="en-US" sz="1700" dirty="0">
                <a:latin typeface="Arial"/>
                <a:cs typeface="Arial"/>
              </a:rPr>
              <a:t>Overall, local authorities performing well in face of significant challenges</a:t>
            </a:r>
          </a:p>
          <a:p>
            <a:pPr lvl="0" defTabSz="457200" eaLnBrk="1" fontAlgn="auto" hangingPunct="1">
              <a:spcBef>
                <a:spcPts val="72"/>
              </a:spcBef>
              <a:spcAft>
                <a:spcPts val="0"/>
              </a:spcAft>
              <a:defRPr/>
            </a:pPr>
            <a:endParaRPr lang="en-US" sz="1700" dirty="0">
              <a:latin typeface="Arial"/>
              <a:cs typeface="Arial"/>
            </a:endParaRPr>
          </a:p>
          <a:p>
            <a:pPr lvl="0" defTabSz="457200" eaLnBrk="1" fontAlgn="auto" hangingPunct="1">
              <a:spcBef>
                <a:spcPts val="72"/>
              </a:spcBef>
              <a:spcAft>
                <a:spcPts val="0"/>
              </a:spcAft>
              <a:defRPr/>
            </a:pPr>
            <a:r>
              <a:rPr lang="en-US" sz="1700" dirty="0">
                <a:latin typeface="Arial"/>
                <a:cs typeface="Arial"/>
              </a:rPr>
              <a:t>Updated approach from April 2026</a:t>
            </a:r>
            <a:r>
              <a:rPr lang="en-US" sz="1800" dirty="0">
                <a:latin typeface="Arial"/>
                <a:cs typeface="Arial"/>
              </a:rPr>
              <a:t> </a:t>
            </a:r>
          </a:p>
        </p:txBody>
      </p:sp>
      <p:sp>
        <p:nvSpPr>
          <p:cNvPr id="3" name="TextBox 2">
            <a:extLst>
              <a:ext uri="{FF2B5EF4-FFF2-40B4-BE49-F238E27FC236}">
                <a16:creationId xmlns:a16="http://schemas.microsoft.com/office/drawing/2014/main" id="{69D114E3-77EC-0EA3-09D0-939E10F36343}"/>
              </a:ext>
            </a:extLst>
          </p:cNvPr>
          <p:cNvSpPr txBox="1"/>
          <p:nvPr/>
        </p:nvSpPr>
        <p:spPr>
          <a:xfrm>
            <a:off x="4042611" y="1332653"/>
            <a:ext cx="7873691" cy="56630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914400" rtl="0" eaLnBrk="0" fontAlgn="base" latinLnBrk="0" hangingPunct="0">
              <a:lnSpc>
                <a:spcPct val="100000"/>
              </a:lnSpc>
              <a:spcBef>
                <a:spcPts val="600"/>
              </a:spcBef>
              <a:spcAft>
                <a:spcPct val="0"/>
              </a:spcAft>
              <a:buClrTx/>
              <a:buSzTx/>
              <a:tabLst/>
              <a:defRPr/>
            </a:pPr>
            <a:r>
              <a:rPr kumimoji="0" lang="en-GB" sz="2200" b="1" i="1" u="none" strike="noStrike" kern="1200" cap="none" spc="0" normalizeH="0" baseline="0" noProof="0" dirty="0">
                <a:ln>
                  <a:noFill/>
                </a:ln>
                <a:solidFill>
                  <a:srgbClr val="000000"/>
                </a:solidFill>
                <a:effectLst/>
                <a:uLnTx/>
                <a:uFillTx/>
                <a:latin typeface="Arial" pitchFamily="34" charset="0"/>
                <a:ea typeface="ヒラギノ角ゴ Pro W3" charset="-128"/>
                <a:cs typeface="Arial" pitchFamily="34" charset="0"/>
              </a:rPr>
              <a:t>Key themes:</a:t>
            </a:r>
          </a:p>
          <a:p>
            <a:pPr marL="342900" lvl="0" indent="-342900">
              <a:spcBef>
                <a:spcPts val="600"/>
              </a:spcBef>
              <a:buFont typeface="Arial" panose="020B0604020202020204" pitchFamily="34" charset="0"/>
              <a:buChar char="•"/>
            </a:pPr>
            <a:r>
              <a:rPr kumimoji="0" lang="en-GB" sz="2000" b="0" i="0" u="none" strike="noStrike" kern="1200" cap="none" spc="0" normalizeH="0" baseline="0" noProof="0" dirty="0">
                <a:ln>
                  <a:noFill/>
                </a:ln>
                <a:solidFill>
                  <a:srgbClr val="000000"/>
                </a:solidFill>
                <a:effectLst/>
                <a:uLnTx/>
                <a:uFillTx/>
                <a:latin typeface="Arial" pitchFamily="34" charset="0"/>
                <a:ea typeface="ヒラギノ角ゴ Pro W3" charset="-128"/>
                <a:cs typeface="Arial" pitchFamily="34" charset="0"/>
              </a:rPr>
              <a:t>More support is needed for unpaid carers</a:t>
            </a:r>
          </a:p>
          <a:p>
            <a:pPr marL="342900" lvl="0" indent="-342900" defTabSz="457189" eaLnBrk="1" hangingPunct="1">
              <a:spcBef>
                <a:spcPts val="1200"/>
              </a:spcBef>
              <a:buFont typeface="Arial" panose="020B0604020202020204" pitchFamily="34" charset="0"/>
              <a:buChar char="•"/>
              <a:defRPr/>
            </a:pPr>
            <a:r>
              <a:rPr lang="en-US" altLang="en-US" sz="2000" b="1" dirty="0">
                <a:solidFill>
                  <a:srgbClr val="000000"/>
                </a:solidFill>
                <a:latin typeface="Arial"/>
                <a:ea typeface="ヒラギノ角ゴ Pro W3"/>
              </a:rPr>
              <a:t>Equity of experiences </a:t>
            </a:r>
            <a:r>
              <a:rPr lang="en-US" altLang="en-US" sz="2000" dirty="0">
                <a:solidFill>
                  <a:srgbClr val="000000"/>
                </a:solidFill>
                <a:latin typeface="Arial"/>
                <a:ea typeface="ヒラギノ角ゴ Pro W3"/>
              </a:rPr>
              <a:t>– consistently low scoring</a:t>
            </a:r>
          </a:p>
          <a:p>
            <a:pPr marL="342900" lvl="0" indent="-342900" defTabSz="457189" eaLnBrk="1" hangingPunct="1">
              <a:spcBef>
                <a:spcPts val="1200"/>
              </a:spcBef>
              <a:buFont typeface="Arial" panose="020B0604020202020204" pitchFamily="34" charset="0"/>
              <a:buChar char="•"/>
              <a:defRPr/>
            </a:pPr>
            <a:r>
              <a:rPr lang="en-US" altLang="en-US" sz="2000" dirty="0">
                <a:solidFill>
                  <a:srgbClr val="000000"/>
                </a:solidFill>
                <a:latin typeface="Arial"/>
                <a:ea typeface="ヒラギノ角ゴ Pro W3"/>
              </a:rPr>
              <a:t>Increased emphasis needed in supporting</a:t>
            </a:r>
            <a:r>
              <a:rPr lang="en-US" altLang="en-US" sz="2000" b="1" dirty="0">
                <a:solidFill>
                  <a:srgbClr val="000000"/>
                </a:solidFill>
                <a:latin typeface="Arial"/>
                <a:ea typeface="ヒラギノ角ゴ Pro W3"/>
              </a:rPr>
              <a:t> prevention</a:t>
            </a:r>
          </a:p>
          <a:p>
            <a:pPr marL="342900" lvl="0" indent="-342900" defTabSz="457189" eaLnBrk="1" hangingPunct="1">
              <a:spcBef>
                <a:spcPts val="1200"/>
              </a:spcBef>
              <a:buFont typeface="Arial" panose="020B0604020202020204" pitchFamily="34" charset="0"/>
              <a:buChar char="•"/>
              <a:defRPr/>
            </a:pPr>
            <a:r>
              <a:rPr lang="en-US" sz="2000" b="1" dirty="0">
                <a:latin typeface="Arial"/>
                <a:ea typeface="MS PGothic"/>
                <a:cs typeface="Arial"/>
              </a:rPr>
              <a:t>Data is used inconsistently</a:t>
            </a:r>
            <a:r>
              <a:rPr lang="en-US" sz="2000" dirty="0">
                <a:latin typeface="Arial"/>
                <a:ea typeface="MS PGothic"/>
                <a:cs typeface="Arial"/>
              </a:rPr>
              <a:t> making it harder to plan and monitor services and measure outcomes</a:t>
            </a:r>
            <a:endParaRPr lang="en-US" altLang="en-US" sz="2000" dirty="0">
              <a:solidFill>
                <a:srgbClr val="000000"/>
              </a:solidFill>
              <a:latin typeface="Arial"/>
              <a:ea typeface="ヒラギノ角ゴ Pro W3"/>
            </a:endParaRPr>
          </a:p>
          <a:p>
            <a:pPr marL="342900" lvl="0" indent="-342900" defTabSz="457189" eaLnBrk="1" hangingPunct="1">
              <a:spcBef>
                <a:spcPts val="1200"/>
              </a:spcBef>
              <a:buFont typeface="Arial" panose="020B0604020202020204" pitchFamily="34" charset="0"/>
              <a:buChar char="•"/>
              <a:defRPr/>
            </a:pPr>
            <a:r>
              <a:rPr lang="en-US" altLang="en-US" sz="2000" dirty="0">
                <a:solidFill>
                  <a:srgbClr val="000000"/>
                </a:solidFill>
                <a:latin typeface="Arial"/>
                <a:ea typeface="ヒラギノ角ゴ Pro W3"/>
              </a:rPr>
              <a:t>Continued impact of </a:t>
            </a:r>
            <a:r>
              <a:rPr lang="en-US" altLang="en-US" sz="2000" b="1" dirty="0">
                <a:solidFill>
                  <a:srgbClr val="000000"/>
                </a:solidFill>
                <a:latin typeface="Arial"/>
                <a:ea typeface="ヒラギノ角ゴ Pro W3"/>
              </a:rPr>
              <a:t>recruitment pressures</a:t>
            </a:r>
            <a:endParaRPr lang="en-US" altLang="en-US" sz="2000" dirty="0">
              <a:solidFill>
                <a:srgbClr val="000000"/>
              </a:solidFill>
              <a:latin typeface="Arial"/>
              <a:ea typeface="ヒラギノ角ゴ Pro W3"/>
            </a:endParaRPr>
          </a:p>
          <a:p>
            <a:pPr marL="342900" indent="-342900" defTabSz="457189">
              <a:spcBef>
                <a:spcPts val="1200"/>
              </a:spcBef>
              <a:buFont typeface="Arial,Sans-Serif"/>
              <a:buChar char="•"/>
              <a:defRPr/>
            </a:pPr>
            <a:r>
              <a:rPr lang="en-US" sz="2000" b="1" dirty="0">
                <a:latin typeface="Arial"/>
                <a:ea typeface="MS PGothic"/>
                <a:cs typeface="Arial"/>
              </a:rPr>
              <a:t>Transitions </a:t>
            </a:r>
            <a:r>
              <a:rPr lang="en-US" sz="2000" dirty="0">
                <a:latin typeface="Arial"/>
                <a:ea typeface="MS PGothic"/>
                <a:cs typeface="Arial"/>
              </a:rPr>
              <a:t>for young people becoming adults is an area of challenge</a:t>
            </a:r>
          </a:p>
          <a:p>
            <a:pPr marL="342900" indent="-342900" defTabSz="457189">
              <a:spcBef>
                <a:spcPts val="1200"/>
              </a:spcBef>
              <a:buFont typeface="Arial,Sans-Serif"/>
              <a:buChar char="•"/>
              <a:defRPr/>
            </a:pPr>
            <a:r>
              <a:rPr lang="en-US" sz="2000" dirty="0">
                <a:latin typeface="Arial"/>
                <a:ea typeface="MS PGothic"/>
                <a:cs typeface="Arial"/>
              </a:rPr>
              <a:t>Inconsistent practice in </a:t>
            </a:r>
            <a:r>
              <a:rPr lang="en-US" sz="2000" b="1" dirty="0">
                <a:latin typeface="Arial"/>
                <a:ea typeface="MS PGothic"/>
                <a:cs typeface="Arial"/>
              </a:rPr>
              <a:t>safeguarding</a:t>
            </a:r>
            <a:endParaRPr lang="en-US" sz="2000" dirty="0"/>
          </a:p>
          <a:p>
            <a:pPr marL="285750" indent="-285750">
              <a:spcBef>
                <a:spcPts val="600"/>
              </a:spcBef>
              <a:buFont typeface="Arial" panose="020B0604020202020204" pitchFamily="34" charset="0"/>
              <a:buChar char="•"/>
            </a:pPr>
            <a:r>
              <a:rPr lang="en-US" sz="2000" dirty="0">
                <a:latin typeface="Arial"/>
                <a:ea typeface="MS PGothic"/>
                <a:cs typeface="Arial"/>
              </a:rPr>
              <a:t>Increasing </a:t>
            </a:r>
            <a:r>
              <a:rPr lang="en-US" sz="2000" b="1" dirty="0">
                <a:latin typeface="Arial"/>
                <a:ea typeface="MS PGothic"/>
                <a:cs typeface="Arial"/>
              </a:rPr>
              <a:t>reliance on voluntary sector</a:t>
            </a:r>
            <a:r>
              <a:rPr lang="en-US" sz="2000" dirty="0">
                <a:latin typeface="Arial"/>
                <a:ea typeface="MS PGothic"/>
                <a:cs typeface="Arial"/>
              </a:rPr>
              <a:t> around prevention and better outcomes where there is strong partnership working</a:t>
            </a:r>
            <a:endParaRPr lang="en-US" sz="2000" dirty="0">
              <a:latin typeface="Arial"/>
            </a:endParaRPr>
          </a:p>
          <a:p>
            <a:pPr marL="285750" lvl="0" indent="-285750">
              <a:spcBef>
                <a:spcPts val="600"/>
              </a:spcBef>
              <a:buFont typeface="Arial" panose="020B0604020202020204" pitchFamily="34" charset="0"/>
              <a:buChar char="•"/>
            </a:pPr>
            <a:endParaRPr kumimoji="0" lang="en-GB" sz="2000" b="0" i="0" u="none" strike="noStrike" kern="1200" cap="none" spc="0" normalizeH="0" baseline="0" noProof="0" dirty="0">
              <a:ln>
                <a:noFill/>
              </a:ln>
              <a:solidFill>
                <a:srgbClr val="000000"/>
              </a:solidFill>
              <a:effectLst/>
              <a:uLnTx/>
              <a:uFillTx/>
              <a:latin typeface="Arial" pitchFamily="34" charset="0"/>
              <a:ea typeface="ヒラギノ角ゴ Pro W3" charset="-128"/>
              <a:cs typeface="Arial" pitchFamily="34" charset="0"/>
            </a:endParaRPr>
          </a:p>
          <a:p>
            <a:pPr marL="285750" lvl="0" indent="-285750">
              <a:spcBef>
                <a:spcPts val="600"/>
              </a:spcBef>
              <a:buFont typeface="Arial" panose="020B0604020202020204" pitchFamily="34" charset="0"/>
              <a:buChar char="•"/>
            </a:pPr>
            <a:endParaRPr kumimoji="0" lang="en-GB" sz="2000" b="0" i="0" u="none" strike="noStrike" kern="1200" cap="none" spc="0" normalizeH="0" baseline="0" noProof="0" dirty="0">
              <a:ln>
                <a:noFill/>
              </a:ln>
              <a:solidFill>
                <a:srgbClr val="000000"/>
              </a:solidFill>
              <a:effectLst/>
              <a:uLnTx/>
              <a:uFillTx/>
              <a:latin typeface="Arial" pitchFamily="34" charset="0"/>
              <a:ea typeface="ヒラギノ角ゴ Pro W3" charset="-128"/>
              <a:cs typeface="Arial" pitchFamily="34" charset="0"/>
            </a:endParaRPr>
          </a:p>
        </p:txBody>
      </p:sp>
      <p:cxnSp>
        <p:nvCxnSpPr>
          <p:cNvPr id="7" name="Straight Connector 6">
            <a:extLst>
              <a:ext uri="{FF2B5EF4-FFF2-40B4-BE49-F238E27FC236}">
                <a16:creationId xmlns:a16="http://schemas.microsoft.com/office/drawing/2014/main" id="{53BF2FA6-A299-D69C-ABD0-B99FC7FE49FC}"/>
              </a:ext>
            </a:extLst>
          </p:cNvPr>
          <p:cNvCxnSpPr/>
          <p:nvPr/>
        </p:nvCxnSpPr>
        <p:spPr>
          <a:xfrm>
            <a:off x="3686476" y="2002055"/>
            <a:ext cx="0" cy="3484345"/>
          </a:xfrm>
          <a:prstGeom prst="line">
            <a:avLst/>
          </a:prstGeom>
          <a:ln>
            <a:solidFill>
              <a:srgbClr val="7436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624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8EBE2-0925-F407-F679-2D0E369A97BE}"/>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F7CB931B-879F-F63B-D19B-E635D7CE0015}"/>
              </a:ext>
            </a:extLst>
          </p:cNvPr>
          <p:cNvSpPr txBox="1"/>
          <p:nvPr/>
        </p:nvSpPr>
        <p:spPr>
          <a:xfrm>
            <a:off x="177800" y="381000"/>
            <a:ext cx="3911600" cy="1446550"/>
          </a:xfrm>
          <a:prstGeom prst="rect">
            <a:avLst/>
          </a:prstGeom>
          <a:noFill/>
        </p:spPr>
        <p:txBody>
          <a:bodyPr wrap="square" rtlCol="0">
            <a:spAutoFit/>
          </a:bodyPr>
          <a:lstStyle/>
          <a:p>
            <a:pPr marL="0" marR="0" lvl="0" indent="0" algn="l" defTabSz="914446"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rgbClr val="5F2861"/>
                </a:solidFill>
                <a:effectLst/>
                <a:uLnTx/>
                <a:uFillTx/>
                <a:latin typeface="Arial" panose="020B0604020202020204"/>
                <a:ea typeface="ヒラギノ角ゴ Pro W3" charset="-128"/>
                <a:cs typeface="Arial"/>
                <a:rtl val="0"/>
              </a:rPr>
              <a:t>Any questions?</a:t>
            </a:r>
          </a:p>
        </p:txBody>
      </p:sp>
      <p:grpSp>
        <p:nvGrpSpPr>
          <p:cNvPr id="8" name="Group 7">
            <a:extLst>
              <a:ext uri="{FF2B5EF4-FFF2-40B4-BE49-F238E27FC236}">
                <a16:creationId xmlns:a16="http://schemas.microsoft.com/office/drawing/2014/main" id="{A1CC2911-D3A2-B6E6-AAEF-F2798FCBEFC4}"/>
              </a:ext>
            </a:extLst>
          </p:cNvPr>
          <p:cNvGrpSpPr/>
          <p:nvPr/>
        </p:nvGrpSpPr>
        <p:grpSpPr>
          <a:xfrm>
            <a:off x="177800" y="3757618"/>
            <a:ext cx="6924554" cy="2836674"/>
            <a:chOff x="4598391" y="3886527"/>
            <a:chExt cx="6924554" cy="2836674"/>
          </a:xfrm>
        </p:grpSpPr>
        <p:pic>
          <p:nvPicPr>
            <p:cNvPr id="5" name="Picture 2" descr="Facebook Brand Resources">
              <a:extLst>
                <a:ext uri="{FF2B5EF4-FFF2-40B4-BE49-F238E27FC236}">
                  <a16:creationId xmlns:a16="http://schemas.microsoft.com/office/drawing/2014/main" id="{913CD1E9-33FC-6F28-F292-0E516F08FEE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1955" y="4880915"/>
              <a:ext cx="352285" cy="3392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90DB97E7-4623-BDB4-7B46-9B1FCD229E68}"/>
                </a:ext>
              </a:extLst>
            </p:cNvPr>
            <p:cNvSpPr/>
            <p:nvPr/>
          </p:nvSpPr>
          <p:spPr>
            <a:xfrm>
              <a:off x="5143501" y="3886527"/>
              <a:ext cx="6379444" cy="283667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ts val="1400"/>
                </a:spcAft>
                <a:buClrTx/>
                <a:buSzPct val="100000"/>
                <a:buFontTx/>
                <a:buNone/>
                <a:tabLst/>
                <a:defRPr/>
              </a:pPr>
              <a:r>
                <a:rPr kumimoji="0" lang="en-GB" altLang="en-US" sz="2000" b="0" i="0" u="none" strike="noStrike" kern="0" cap="none" spc="0" normalizeH="0" baseline="0" noProof="0">
                  <a:ln>
                    <a:noFill/>
                  </a:ln>
                  <a:solidFill>
                    <a:srgbClr val="672861"/>
                  </a:solidFill>
                  <a:effectLst/>
                  <a:uLnTx/>
                  <a:uFillTx/>
                  <a:latin typeface="Arial" charset="0"/>
                  <a:ea typeface="ヒラギノ角ゴ Pro W3" charset="-128"/>
                  <a:cs typeface="Arial"/>
                  <a:sym typeface="Arial"/>
                  <a:rtl val="0"/>
                </a:rPr>
                <a:t>cqc.org.uk</a:t>
              </a:r>
            </a:p>
            <a:p>
              <a:pPr marL="0" marR="0" lvl="0" indent="0" algn="l" defTabSz="914400" rtl="0" eaLnBrk="1" fontAlgn="base" latinLnBrk="0" hangingPunct="1">
                <a:lnSpc>
                  <a:spcPct val="100000"/>
                </a:lnSpc>
                <a:spcBef>
                  <a:spcPct val="0"/>
                </a:spcBef>
                <a:spcAft>
                  <a:spcPts val="1400"/>
                </a:spcAft>
                <a:buClrTx/>
                <a:buSzPct val="100000"/>
                <a:buFontTx/>
                <a:buNone/>
                <a:tabLst/>
                <a:defRPr/>
              </a:pPr>
              <a:r>
                <a:rPr kumimoji="0" lang="en-GB" altLang="en-US" sz="2000" b="0" i="0" u="none" strike="noStrike" kern="0" cap="none" spc="0" normalizeH="0" baseline="0" noProof="0">
                  <a:ln>
                    <a:noFill/>
                  </a:ln>
                  <a:solidFill>
                    <a:srgbClr val="672861"/>
                  </a:solidFill>
                  <a:effectLst/>
                  <a:uLnTx/>
                  <a:uFillTx/>
                  <a:latin typeface="Arial" charset="0"/>
                  <a:ea typeface="ヒラギノ角ゴ Pro W3" charset="-128"/>
                  <a:cs typeface="Arial"/>
                  <a:sym typeface="Arial"/>
                  <a:rtl val="0"/>
                </a:rPr>
                <a:t>linkedin.com/company/care-quality-commission</a:t>
              </a:r>
            </a:p>
            <a:p>
              <a:pPr marL="0" marR="0" lvl="0" indent="0" algn="l" defTabSz="914400" rtl="0" eaLnBrk="1" fontAlgn="base" latinLnBrk="0" hangingPunct="1">
                <a:lnSpc>
                  <a:spcPct val="100000"/>
                </a:lnSpc>
                <a:spcBef>
                  <a:spcPct val="0"/>
                </a:spcBef>
                <a:spcAft>
                  <a:spcPts val="1400"/>
                </a:spcAft>
                <a:buClrTx/>
                <a:buSzPct val="100000"/>
                <a:buFontTx/>
                <a:buNone/>
                <a:tabLst/>
                <a:defRPr/>
              </a:pPr>
              <a:r>
                <a:rPr kumimoji="0" lang="en-GB" altLang="en-US" sz="2000" b="0" i="0" u="none" strike="noStrike" kern="0" cap="none" spc="0" normalizeH="0" baseline="0" noProof="0">
                  <a:ln>
                    <a:noFill/>
                  </a:ln>
                  <a:solidFill>
                    <a:srgbClr val="672861"/>
                  </a:solidFill>
                  <a:effectLst/>
                  <a:uLnTx/>
                  <a:uFillTx/>
                  <a:latin typeface="Arial" charset="0"/>
                  <a:ea typeface="ヒラギノ角ゴ Pro W3" charset="-128"/>
                  <a:cs typeface="Arial"/>
                  <a:sym typeface="Arial"/>
                  <a:rtl val="0"/>
                </a:rPr>
                <a:t>facebook.com/</a:t>
              </a:r>
              <a:r>
                <a:rPr kumimoji="0" lang="en-GB" altLang="en-US" sz="2000" b="0" i="0" u="none" strike="noStrike" kern="0" cap="none" spc="0" normalizeH="0" baseline="0" noProof="0" err="1">
                  <a:ln>
                    <a:noFill/>
                  </a:ln>
                  <a:solidFill>
                    <a:srgbClr val="672861"/>
                  </a:solidFill>
                  <a:effectLst/>
                  <a:uLnTx/>
                  <a:uFillTx/>
                  <a:latin typeface="Arial" charset="0"/>
                  <a:ea typeface="ヒラギノ角ゴ Pro W3" charset="-128"/>
                  <a:cs typeface="Arial"/>
                  <a:sym typeface="Arial"/>
                  <a:rtl val="0"/>
                </a:rPr>
                <a:t>CareQualityCommission</a:t>
              </a:r>
              <a:endParaRPr kumimoji="0" lang="en-GB" altLang="en-US" sz="2000" b="0" i="0" u="none" strike="noStrike" kern="0" cap="none" spc="0" normalizeH="0" baseline="0" noProof="0">
                <a:ln>
                  <a:noFill/>
                </a:ln>
                <a:solidFill>
                  <a:srgbClr val="672861"/>
                </a:solidFill>
                <a:effectLst/>
                <a:uLnTx/>
                <a:uFillTx/>
                <a:latin typeface="Arial" charset="0"/>
                <a:ea typeface="ヒラギノ角ゴ Pro W3" charset="-128"/>
                <a:cs typeface="Arial"/>
                <a:sym typeface="Arial"/>
                <a:rtl val="0"/>
              </a:endParaRPr>
            </a:p>
            <a:p>
              <a:pPr marL="0" marR="0" lvl="0" indent="0" algn="l" defTabSz="914400" rtl="0" eaLnBrk="1" fontAlgn="base" latinLnBrk="0" hangingPunct="1">
                <a:lnSpc>
                  <a:spcPct val="100000"/>
                </a:lnSpc>
                <a:spcBef>
                  <a:spcPct val="0"/>
                </a:spcBef>
                <a:spcAft>
                  <a:spcPts val="1400"/>
                </a:spcAft>
                <a:buClrTx/>
                <a:buSzPct val="100000"/>
                <a:buFontTx/>
                <a:buNone/>
                <a:tabLst/>
                <a:defRPr/>
              </a:pPr>
              <a:r>
                <a:rPr kumimoji="0" lang="en-GB" altLang="en-US" sz="2000" b="0" i="0" u="none" strike="noStrike" kern="0" cap="none" spc="0" normalizeH="0" baseline="0" noProof="0">
                  <a:ln>
                    <a:noFill/>
                  </a:ln>
                  <a:solidFill>
                    <a:srgbClr val="672861"/>
                  </a:solidFill>
                  <a:effectLst/>
                  <a:uLnTx/>
                  <a:uFillTx/>
                  <a:latin typeface="Arial" charset="0"/>
                  <a:ea typeface="ヒラギノ角ゴ Pro W3" charset="-128"/>
                  <a:cs typeface="Arial"/>
                  <a:sym typeface="Arial"/>
                  <a:rtl val="0"/>
                </a:rPr>
                <a:t>https://medium.com/@CareQualityComm </a:t>
              </a:r>
            </a:p>
            <a:p>
              <a:pPr marL="0" marR="0" lvl="0" indent="0" algn="l" defTabSz="914400" rtl="0" eaLnBrk="1" fontAlgn="base" latinLnBrk="0" hangingPunct="1">
                <a:lnSpc>
                  <a:spcPct val="100000"/>
                </a:lnSpc>
                <a:spcBef>
                  <a:spcPct val="0"/>
                </a:spcBef>
                <a:spcAft>
                  <a:spcPts val="1400"/>
                </a:spcAft>
                <a:buClrTx/>
                <a:buSzPct val="100000"/>
                <a:buFontTx/>
                <a:buNone/>
                <a:tabLst/>
                <a:defRPr/>
              </a:pPr>
              <a:r>
                <a:rPr kumimoji="0" lang="en-GB" altLang="en-US" sz="2000" b="0" i="0" u="none" strike="noStrike" kern="0" cap="none" spc="0" normalizeH="0" baseline="0" noProof="0">
                  <a:ln>
                    <a:noFill/>
                  </a:ln>
                  <a:solidFill>
                    <a:srgbClr val="672861"/>
                  </a:solidFill>
                  <a:effectLst/>
                  <a:uLnTx/>
                  <a:uFillTx/>
                  <a:latin typeface="Arial" charset="0"/>
                  <a:ea typeface="ヒラギノ角ゴ Pro W3" charset="-128"/>
                  <a:cs typeface="Arial"/>
                  <a:sym typeface="Arial"/>
                  <a:rtl val="0"/>
                </a:rPr>
                <a:t>cqc.govocal.com/</a:t>
              </a:r>
              <a:r>
                <a:rPr kumimoji="0" lang="en-GB" altLang="en-US" sz="2000" b="0" i="0" u="none" strike="noStrike" kern="0" cap="none" spc="0" normalizeH="0" baseline="0" noProof="0" err="1">
                  <a:ln>
                    <a:noFill/>
                  </a:ln>
                  <a:solidFill>
                    <a:srgbClr val="672861"/>
                  </a:solidFill>
                  <a:effectLst/>
                  <a:uLnTx/>
                  <a:uFillTx/>
                  <a:latin typeface="Arial" charset="0"/>
                  <a:ea typeface="ヒラギノ角ゴ Pro W3" charset="-128"/>
                  <a:cs typeface="Arial"/>
                  <a:sym typeface="Arial"/>
                  <a:rtl val="0"/>
                </a:rPr>
                <a:t>en</a:t>
              </a:r>
              <a:r>
                <a:rPr kumimoji="0" lang="en-GB" altLang="en-US" sz="2000" b="0" i="0" u="none" strike="noStrike" kern="0" cap="none" spc="0" normalizeH="0" baseline="0" noProof="0">
                  <a:ln>
                    <a:noFill/>
                  </a:ln>
                  <a:solidFill>
                    <a:srgbClr val="672861"/>
                  </a:solidFill>
                  <a:effectLst/>
                  <a:uLnTx/>
                  <a:uFillTx/>
                  <a:latin typeface="Arial" charset="0"/>
                  <a:ea typeface="ヒラギノ角ゴ Pro W3" charset="-128"/>
                  <a:cs typeface="Arial"/>
                  <a:sym typeface="Arial"/>
                  <a:rtl val="0"/>
                </a:rPr>
                <a:t>-GB/</a:t>
              </a:r>
            </a:p>
            <a:p>
              <a:pPr marL="0" marR="0" lvl="0" indent="0" algn="l" defTabSz="914400" rtl="0" eaLnBrk="1" fontAlgn="base" latinLnBrk="0" hangingPunct="1">
                <a:lnSpc>
                  <a:spcPct val="100000"/>
                </a:lnSpc>
                <a:spcBef>
                  <a:spcPct val="0"/>
                </a:spcBef>
                <a:spcAft>
                  <a:spcPts val="1200"/>
                </a:spcAft>
                <a:buClrTx/>
                <a:buSzPct val="100000"/>
                <a:buFontTx/>
                <a:buNone/>
                <a:tabLst/>
                <a:defRPr/>
              </a:pPr>
              <a:endParaRPr kumimoji="0" lang="en-GB" altLang="en-US" sz="2000" b="0" i="0" u="none" strike="noStrike" kern="0" cap="none" spc="0" normalizeH="0" baseline="0" noProof="0">
                <a:ln>
                  <a:noFill/>
                </a:ln>
                <a:solidFill>
                  <a:srgbClr val="672861"/>
                </a:solidFill>
                <a:effectLst/>
                <a:uLnTx/>
                <a:uFillTx/>
                <a:latin typeface="Arial" charset="0"/>
                <a:ea typeface="ヒラギノ角ゴ Pro W3" charset="-128"/>
                <a:cs typeface="Arial"/>
                <a:sym typeface="Arial"/>
                <a:rtl val="0"/>
              </a:endParaRPr>
            </a:p>
          </p:txBody>
        </p:sp>
        <p:pic>
          <p:nvPicPr>
            <p:cNvPr id="1028" name="Picture 4" descr="Linkedin - Free social media icons">
              <a:extLst>
                <a:ext uri="{FF2B5EF4-FFF2-40B4-BE49-F238E27FC236}">
                  <a16:creationId xmlns:a16="http://schemas.microsoft.com/office/drawing/2014/main" id="{88AF7DA0-EAA6-E4ED-0080-6B82571213F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9421" y="4403546"/>
              <a:ext cx="339214" cy="3392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Article, blog, blogpost, medium, platform icon - Free download">
              <a:extLst>
                <a:ext uri="{FF2B5EF4-FFF2-40B4-BE49-F238E27FC236}">
                  <a16:creationId xmlns:a16="http://schemas.microsoft.com/office/drawing/2014/main" id="{4E0F641A-043E-FFA1-7B7F-20D4670D682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8391" y="5358284"/>
              <a:ext cx="419411" cy="4194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QC logo - United Lincolnshire Hospitals">
              <a:extLst>
                <a:ext uri="{FF2B5EF4-FFF2-40B4-BE49-F238E27FC236}">
                  <a16:creationId xmlns:a16="http://schemas.microsoft.com/office/drawing/2014/main" id="{54E1D5A9-337F-20D7-8292-E15C77B9678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20356" y="3886527"/>
              <a:ext cx="375482" cy="378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EFD7D7B-8DE9-0EF9-59B8-8DECC4A85DC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39422" y="5892004"/>
              <a:ext cx="356416" cy="356416"/>
            </a:xfrm>
            <a:prstGeom prst="rect">
              <a:avLst/>
            </a:prstGeom>
          </p:spPr>
        </p:pic>
      </p:grpSp>
    </p:spTree>
    <p:extLst>
      <p:ext uri="{BB962C8B-B14F-4D97-AF65-F5344CB8AC3E}">
        <p14:creationId xmlns:p14="http://schemas.microsoft.com/office/powerpoint/2010/main" val="91566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9EEE-290B-768B-1255-4B6B7E883C42}"/>
            </a:ext>
          </a:extLst>
        </p:cNvPr>
        <p:cNvGrpSpPr/>
        <p:nvPr/>
      </p:nvGrpSpPr>
      <p:grpSpPr>
        <a:xfrm>
          <a:off x="0" y="0"/>
          <a:ext cx="0" cy="0"/>
          <a:chOff x="0" y="0"/>
          <a:chExt cx="0" cy="0"/>
        </a:xfrm>
      </p:grpSpPr>
      <p:sp>
        <p:nvSpPr>
          <p:cNvPr id="12" name="Title: Use the accesibility checker">
            <a:extLst>
              <a:ext uri="{FF2B5EF4-FFF2-40B4-BE49-F238E27FC236}">
                <a16:creationId xmlns:a16="http://schemas.microsoft.com/office/drawing/2014/main" id="{B32D3741-83D9-9F0D-D764-525B27CC95CE}"/>
              </a:ext>
            </a:extLst>
          </p:cNvPr>
          <p:cNvSpPr>
            <a:spLocks noGrp="1"/>
          </p:cNvSpPr>
          <p:nvPr>
            <p:ph type="title"/>
          </p:nvPr>
        </p:nvSpPr>
        <p:spPr>
          <a:xfrm>
            <a:off x="325703" y="209960"/>
            <a:ext cx="10972319" cy="838605"/>
          </a:xfrm>
        </p:spPr>
        <p:txBody>
          <a:bodyPr lIns="91440" tIns="45720" rIns="91440" bIns="45720" anchor="t"/>
          <a:lstStyle/>
          <a:p>
            <a:pPr algn="ctr"/>
            <a:r>
              <a:rPr lang="en-GB" sz="3600" kern="1200" cap="none">
                <a:solidFill>
                  <a:srgbClr val="5F2861"/>
                </a:solidFill>
                <a:latin typeface="+mj-lt"/>
              </a:rPr>
              <a:t>Our vision, our purpose</a:t>
            </a:r>
            <a:br>
              <a:rPr lang="en-GB" sz="3600" kern="1200" cap="none">
                <a:solidFill>
                  <a:srgbClr val="5F2861"/>
                </a:solidFill>
                <a:latin typeface="+mj-lt"/>
              </a:rPr>
            </a:br>
            <a:r>
              <a:rPr lang="en-GB" sz="2400" b="0" kern="1200" cap="none">
                <a:solidFill>
                  <a:schemeClr val="tx1"/>
                </a:solidFill>
                <a:latin typeface="+mj-lt"/>
              </a:rPr>
              <a:t>Why does CQC exist and what impact will we have?</a:t>
            </a:r>
            <a:endParaRPr lang="en-GB" sz="3600" b="0" kern="1200" cap="none">
              <a:solidFill>
                <a:schemeClr val="tx1"/>
              </a:solidFill>
              <a:latin typeface="+mj-lt"/>
            </a:endParaRPr>
          </a:p>
        </p:txBody>
      </p:sp>
      <p:sp>
        <p:nvSpPr>
          <p:cNvPr id="8" name="Shape 23">
            <a:extLst>
              <a:ext uri="{FF2B5EF4-FFF2-40B4-BE49-F238E27FC236}">
                <a16:creationId xmlns:a16="http://schemas.microsoft.com/office/drawing/2014/main" id="{7474A7AB-9C69-5319-BE5B-9A07F1A0B668}"/>
              </a:ext>
            </a:extLst>
          </p:cNvPr>
          <p:cNvSpPr>
            <a:spLocks noChangeArrowheads="1"/>
          </p:cNvSpPr>
          <p:nvPr/>
        </p:nvSpPr>
        <p:spPr bwMode="auto">
          <a:xfrm>
            <a:off x="492648" y="1536194"/>
            <a:ext cx="8348627"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t">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defTabSz="457189">
              <a:defRPr/>
            </a:pPr>
            <a:r>
              <a:rPr lang="en-US" sz="3200" b="1" dirty="0">
                <a:solidFill>
                  <a:srgbClr val="5F2861"/>
                </a:solidFill>
                <a:latin typeface="Arial" panose="020B0604020202020204"/>
              </a:rPr>
              <a:t>Our vision</a:t>
            </a:r>
          </a:p>
          <a:p>
            <a:pPr defTabSz="457189">
              <a:defRPr/>
            </a:pPr>
            <a:r>
              <a:rPr lang="en-US" sz="3200" dirty="0">
                <a:solidFill>
                  <a:srgbClr val="000000"/>
                </a:solidFill>
              </a:rPr>
              <a:t>Everyone receives safe, effective and compassionate care.</a:t>
            </a:r>
          </a:p>
          <a:p>
            <a:pPr defTabSz="457189">
              <a:defRPr/>
            </a:pPr>
            <a:r>
              <a:rPr lang="en-US" sz="3200" b="1" dirty="0">
                <a:solidFill>
                  <a:srgbClr val="5F2861"/>
                </a:solidFill>
                <a:latin typeface="Arial" panose="020B0604020202020204"/>
              </a:rPr>
              <a:t>Our purpose</a:t>
            </a:r>
          </a:p>
          <a:p>
            <a:pPr defTabSz="457189">
              <a:defRPr/>
            </a:pPr>
            <a:r>
              <a:rPr lang="en-US" sz="3200" dirty="0">
                <a:solidFill>
                  <a:srgbClr val="000000"/>
                </a:solidFill>
              </a:rPr>
              <a:t>We regulate health and adult social care, we work together with the public, systems and providers of care to protect people, and to promote and improve quality of care.</a:t>
            </a:r>
          </a:p>
        </p:txBody>
      </p:sp>
      <p:pic>
        <p:nvPicPr>
          <p:cNvPr id="10" name="Picture 9">
            <a:extLst>
              <a:ext uri="{FF2B5EF4-FFF2-40B4-BE49-F238E27FC236}">
                <a16:creationId xmlns:a16="http://schemas.microsoft.com/office/drawing/2014/main" id="{5C7244F7-A857-BEFC-3D0F-90BCC86C8B80}"/>
              </a:ext>
              <a:ext uri="{C183D7F6-B498-43B3-948B-1728B52AA6E4}">
                <adec:decorative xmlns:adec="http://schemas.microsoft.com/office/drawing/2017/decorative" val="0"/>
              </a:ext>
            </a:extLst>
          </p:cNvPr>
          <p:cNvPicPr>
            <a:picLocks noChangeAspect="1"/>
          </p:cNvPicPr>
          <p:nvPr/>
        </p:nvPicPr>
        <p:blipFill>
          <a:blip r:embed="rId3"/>
          <a:srcRect/>
          <a:stretch/>
        </p:blipFill>
        <p:spPr>
          <a:xfrm rot="545724">
            <a:off x="8924807" y="2096632"/>
            <a:ext cx="2645988" cy="3629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9146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92A55-60C4-599A-BBB1-9BCE4761569F}"/>
            </a:ext>
          </a:extLst>
        </p:cNvPr>
        <p:cNvGrpSpPr/>
        <p:nvPr/>
      </p:nvGrpSpPr>
      <p:grpSpPr>
        <a:xfrm>
          <a:off x="0" y="0"/>
          <a:ext cx="0" cy="0"/>
          <a:chOff x="0" y="0"/>
          <a:chExt cx="0" cy="0"/>
        </a:xfrm>
      </p:grpSpPr>
      <p:pic>
        <p:nvPicPr>
          <p:cNvPr id="20" name="Picture 19" descr="A person smiling at the camera&#10;&#10;Description automatically generated">
            <a:extLst>
              <a:ext uri="{FF2B5EF4-FFF2-40B4-BE49-F238E27FC236}">
                <a16:creationId xmlns:a16="http://schemas.microsoft.com/office/drawing/2014/main" id="{45C35100-FA71-6ACB-CB78-0AA8C2EFBF7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390983" y="2728809"/>
            <a:ext cx="1585647" cy="1568706"/>
          </a:xfrm>
          <a:prstGeom prst="rect">
            <a:avLst/>
          </a:prstGeom>
        </p:spPr>
      </p:pic>
      <p:pic>
        <p:nvPicPr>
          <p:cNvPr id="12" name="Picture 11" descr="A person holding a hand&#10;&#10;Description automatically generated">
            <a:extLst>
              <a:ext uri="{FF2B5EF4-FFF2-40B4-BE49-F238E27FC236}">
                <a16:creationId xmlns:a16="http://schemas.microsoft.com/office/drawing/2014/main" id="{BD2118D3-1EBB-F59B-2D22-2E135F49907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260755" y="917906"/>
            <a:ext cx="1528521" cy="1612797"/>
          </a:xfrm>
          <a:prstGeom prst="rect">
            <a:avLst/>
          </a:prstGeom>
          <a:noFill/>
          <a:ln>
            <a:noFill/>
          </a:ln>
        </p:spPr>
      </p:pic>
      <p:pic>
        <p:nvPicPr>
          <p:cNvPr id="15" name="Picture 14">
            <a:extLst>
              <a:ext uri="{FF2B5EF4-FFF2-40B4-BE49-F238E27FC236}">
                <a16:creationId xmlns:a16="http://schemas.microsoft.com/office/drawing/2014/main" id="{13C65439-5847-169D-0361-0ADE0C990339}"/>
              </a:ext>
            </a:extLst>
          </p:cNvPr>
          <p:cNvPicPr>
            <a:picLocks noChangeAspect="1"/>
          </p:cNvPicPr>
          <p:nvPr/>
        </p:nvPicPr>
        <p:blipFill>
          <a:blip r:embed="rId5">
            <a:alphaModFix amt="56000"/>
          </a:blip>
          <a:stretch>
            <a:fillRect/>
          </a:stretch>
        </p:blipFill>
        <p:spPr>
          <a:xfrm>
            <a:off x="9357736" y="3865976"/>
            <a:ext cx="431539" cy="431539"/>
          </a:xfrm>
          <a:prstGeom prst="rect">
            <a:avLst/>
          </a:prstGeom>
        </p:spPr>
      </p:pic>
      <p:pic>
        <p:nvPicPr>
          <p:cNvPr id="16" name="Picture 15">
            <a:extLst>
              <a:ext uri="{FF2B5EF4-FFF2-40B4-BE49-F238E27FC236}">
                <a16:creationId xmlns:a16="http://schemas.microsoft.com/office/drawing/2014/main" id="{7FA0327D-CBF5-EEF5-2988-FA93BAE3456A}"/>
              </a:ext>
            </a:extLst>
          </p:cNvPr>
          <p:cNvPicPr>
            <a:picLocks noChangeAspect="1"/>
          </p:cNvPicPr>
          <p:nvPr/>
        </p:nvPicPr>
        <p:blipFill>
          <a:blip r:embed="rId5">
            <a:alphaModFix amt="56000"/>
          </a:blip>
          <a:stretch>
            <a:fillRect/>
          </a:stretch>
        </p:blipFill>
        <p:spPr>
          <a:xfrm>
            <a:off x="8260755" y="917906"/>
            <a:ext cx="1528520" cy="1612796"/>
          </a:xfrm>
          <a:prstGeom prst="rect">
            <a:avLst/>
          </a:prstGeom>
        </p:spPr>
      </p:pic>
      <p:pic>
        <p:nvPicPr>
          <p:cNvPr id="21" name="Picture 20" descr="A person sitting at a table with a computer&#10;&#10;Description automatically generated">
            <a:extLst>
              <a:ext uri="{FF2B5EF4-FFF2-40B4-BE49-F238E27FC236}">
                <a16:creationId xmlns:a16="http://schemas.microsoft.com/office/drawing/2014/main" id="{22DEF8A5-B535-0AFC-D439-F8D5CE63C923}"/>
              </a:ext>
            </a:extLst>
          </p:cNvPr>
          <p:cNvPicPr>
            <a:picLocks noChangeAspect="1"/>
          </p:cNvPicPr>
          <p:nvPr/>
        </p:nvPicPr>
        <p:blipFill>
          <a:blip r:embed="rId6" cstate="email">
            <a:duotone>
              <a:schemeClr val="accent1">
                <a:shade val="45000"/>
                <a:satMod val="135000"/>
              </a:schemeClr>
              <a:prstClr val="white"/>
            </a:duotone>
            <a:alphaModFix amt="78000"/>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a:ext>
            </a:extLst>
          </a:blip>
          <a:srcRect/>
          <a:stretch>
            <a:fillRect/>
          </a:stretch>
        </p:blipFill>
        <p:spPr>
          <a:xfrm>
            <a:off x="10522313" y="4481685"/>
            <a:ext cx="1558140" cy="1612795"/>
          </a:xfrm>
          <a:prstGeom prst="rect">
            <a:avLst/>
          </a:prstGeom>
        </p:spPr>
      </p:pic>
      <p:pic>
        <p:nvPicPr>
          <p:cNvPr id="13" name="Picture 12">
            <a:extLst>
              <a:ext uri="{FF2B5EF4-FFF2-40B4-BE49-F238E27FC236}">
                <a16:creationId xmlns:a16="http://schemas.microsoft.com/office/drawing/2014/main" id="{3A0EC922-4554-1E79-0239-7155259506C7}"/>
              </a:ext>
            </a:extLst>
          </p:cNvPr>
          <p:cNvPicPr>
            <a:picLocks noChangeAspect="1"/>
          </p:cNvPicPr>
          <p:nvPr/>
        </p:nvPicPr>
        <p:blipFill>
          <a:blip r:embed="rId5"/>
          <a:stretch>
            <a:fillRect/>
          </a:stretch>
        </p:blipFill>
        <p:spPr>
          <a:xfrm>
            <a:off x="11301383" y="2322983"/>
            <a:ext cx="404634" cy="404634"/>
          </a:xfrm>
          <a:prstGeom prst="rect">
            <a:avLst/>
          </a:prstGeom>
        </p:spPr>
      </p:pic>
      <p:pic>
        <p:nvPicPr>
          <p:cNvPr id="18" name="Picture 17">
            <a:extLst>
              <a:ext uri="{FF2B5EF4-FFF2-40B4-BE49-F238E27FC236}">
                <a16:creationId xmlns:a16="http://schemas.microsoft.com/office/drawing/2014/main" id="{34469C1E-5B90-BEA7-4D00-BAC3990A4F75}"/>
              </a:ext>
            </a:extLst>
          </p:cNvPr>
          <p:cNvPicPr>
            <a:picLocks noChangeAspect="1"/>
          </p:cNvPicPr>
          <p:nvPr/>
        </p:nvPicPr>
        <p:blipFill>
          <a:blip r:embed="rId8"/>
          <a:stretch>
            <a:fillRect/>
          </a:stretch>
        </p:blipFill>
        <p:spPr>
          <a:xfrm>
            <a:off x="10650564" y="2728809"/>
            <a:ext cx="839899" cy="884894"/>
          </a:xfrm>
          <a:prstGeom prst="rect">
            <a:avLst/>
          </a:prstGeom>
        </p:spPr>
      </p:pic>
      <p:pic>
        <p:nvPicPr>
          <p:cNvPr id="14" name="Picture 13">
            <a:extLst>
              <a:ext uri="{FF2B5EF4-FFF2-40B4-BE49-F238E27FC236}">
                <a16:creationId xmlns:a16="http://schemas.microsoft.com/office/drawing/2014/main" id="{056D084E-292F-18E7-F2D6-6C6AE6E6B810}"/>
              </a:ext>
            </a:extLst>
          </p:cNvPr>
          <p:cNvPicPr>
            <a:picLocks noChangeAspect="1"/>
          </p:cNvPicPr>
          <p:nvPr/>
        </p:nvPicPr>
        <p:blipFill>
          <a:blip r:embed="rId5">
            <a:alphaModFix amt="22000"/>
          </a:blip>
          <a:stretch>
            <a:fillRect/>
          </a:stretch>
        </p:blipFill>
        <p:spPr>
          <a:xfrm>
            <a:off x="11702294" y="4324815"/>
            <a:ext cx="378159" cy="378159"/>
          </a:xfrm>
          <a:prstGeom prst="rect">
            <a:avLst/>
          </a:prstGeom>
        </p:spPr>
      </p:pic>
      <p:pic>
        <p:nvPicPr>
          <p:cNvPr id="23" name="Picture 22">
            <a:extLst>
              <a:ext uri="{FF2B5EF4-FFF2-40B4-BE49-F238E27FC236}">
                <a16:creationId xmlns:a16="http://schemas.microsoft.com/office/drawing/2014/main" id="{B760B563-D410-78AD-FB7C-B5B5D3106561}"/>
              </a:ext>
            </a:extLst>
          </p:cNvPr>
          <p:cNvPicPr>
            <a:picLocks noChangeAspect="1"/>
          </p:cNvPicPr>
          <p:nvPr/>
        </p:nvPicPr>
        <p:blipFill>
          <a:blip r:embed="rId5">
            <a:alphaModFix amt="56000"/>
          </a:blip>
          <a:stretch>
            <a:fillRect/>
          </a:stretch>
        </p:blipFill>
        <p:spPr>
          <a:xfrm>
            <a:off x="8152238" y="759066"/>
            <a:ext cx="431539" cy="431539"/>
          </a:xfrm>
          <a:prstGeom prst="rect">
            <a:avLst/>
          </a:prstGeom>
        </p:spPr>
      </p:pic>
      <p:pic>
        <p:nvPicPr>
          <p:cNvPr id="22" name="Picture 21">
            <a:extLst>
              <a:ext uri="{FF2B5EF4-FFF2-40B4-BE49-F238E27FC236}">
                <a16:creationId xmlns:a16="http://schemas.microsoft.com/office/drawing/2014/main" id="{072FA3CC-90A6-7E39-B605-45A6A26556E8}"/>
              </a:ext>
            </a:extLst>
          </p:cNvPr>
          <p:cNvPicPr>
            <a:picLocks noChangeAspect="1"/>
          </p:cNvPicPr>
          <p:nvPr/>
        </p:nvPicPr>
        <p:blipFill>
          <a:blip r:embed="rId5">
            <a:alphaModFix amt="22000"/>
          </a:blip>
          <a:stretch>
            <a:fillRect/>
          </a:stretch>
        </p:blipFill>
        <p:spPr>
          <a:xfrm>
            <a:off x="9563492" y="2152543"/>
            <a:ext cx="378159" cy="378159"/>
          </a:xfrm>
          <a:prstGeom prst="rect">
            <a:avLst/>
          </a:prstGeom>
        </p:spPr>
      </p:pic>
      <p:pic>
        <p:nvPicPr>
          <p:cNvPr id="24" name="Picture 23">
            <a:extLst>
              <a:ext uri="{FF2B5EF4-FFF2-40B4-BE49-F238E27FC236}">
                <a16:creationId xmlns:a16="http://schemas.microsoft.com/office/drawing/2014/main" id="{EE836394-E6FE-9E5A-FB42-6245A58936B6}"/>
              </a:ext>
            </a:extLst>
          </p:cNvPr>
          <p:cNvPicPr>
            <a:picLocks noChangeAspect="1"/>
          </p:cNvPicPr>
          <p:nvPr/>
        </p:nvPicPr>
        <p:blipFill>
          <a:blip r:embed="rId8"/>
          <a:stretch>
            <a:fillRect/>
          </a:stretch>
        </p:blipFill>
        <p:spPr>
          <a:xfrm>
            <a:off x="10685214" y="1618215"/>
            <a:ext cx="839899" cy="884894"/>
          </a:xfrm>
          <a:prstGeom prst="rect">
            <a:avLst/>
          </a:prstGeom>
        </p:spPr>
      </p:pic>
      <p:pic>
        <p:nvPicPr>
          <p:cNvPr id="25" name="Picture 24">
            <a:extLst>
              <a:ext uri="{FF2B5EF4-FFF2-40B4-BE49-F238E27FC236}">
                <a16:creationId xmlns:a16="http://schemas.microsoft.com/office/drawing/2014/main" id="{0906169B-9314-5835-B0F2-481A69137C5D}"/>
              </a:ext>
            </a:extLst>
          </p:cNvPr>
          <p:cNvPicPr>
            <a:picLocks noChangeAspect="1"/>
          </p:cNvPicPr>
          <p:nvPr/>
        </p:nvPicPr>
        <p:blipFill>
          <a:blip r:embed="rId5">
            <a:alphaModFix amt="22000"/>
          </a:blip>
          <a:stretch>
            <a:fillRect/>
          </a:stretch>
        </p:blipFill>
        <p:spPr>
          <a:xfrm>
            <a:off x="8945971" y="2835860"/>
            <a:ext cx="378159" cy="378159"/>
          </a:xfrm>
          <a:prstGeom prst="rect">
            <a:avLst/>
          </a:prstGeom>
        </p:spPr>
      </p:pic>
      <p:pic>
        <p:nvPicPr>
          <p:cNvPr id="26" name="Picture 25">
            <a:extLst>
              <a:ext uri="{FF2B5EF4-FFF2-40B4-BE49-F238E27FC236}">
                <a16:creationId xmlns:a16="http://schemas.microsoft.com/office/drawing/2014/main" id="{80229094-114E-43A9-C04D-327EB1AE9A57}"/>
              </a:ext>
            </a:extLst>
          </p:cNvPr>
          <p:cNvPicPr>
            <a:picLocks noChangeAspect="1"/>
          </p:cNvPicPr>
          <p:nvPr/>
        </p:nvPicPr>
        <p:blipFill>
          <a:blip r:embed="rId5"/>
          <a:stretch>
            <a:fillRect/>
          </a:stretch>
        </p:blipFill>
        <p:spPr>
          <a:xfrm>
            <a:off x="10170569" y="2049022"/>
            <a:ext cx="404634" cy="404634"/>
          </a:xfrm>
          <a:prstGeom prst="rect">
            <a:avLst/>
          </a:prstGeom>
        </p:spPr>
      </p:pic>
      <p:pic>
        <p:nvPicPr>
          <p:cNvPr id="27" name="Picture 26">
            <a:extLst>
              <a:ext uri="{FF2B5EF4-FFF2-40B4-BE49-F238E27FC236}">
                <a16:creationId xmlns:a16="http://schemas.microsoft.com/office/drawing/2014/main" id="{4C7FEAA9-C04C-1806-E304-CF219B567F8B}"/>
              </a:ext>
            </a:extLst>
          </p:cNvPr>
          <p:cNvPicPr>
            <a:picLocks noChangeAspect="1"/>
          </p:cNvPicPr>
          <p:nvPr/>
        </p:nvPicPr>
        <p:blipFill>
          <a:blip r:embed="rId5">
            <a:alphaModFix amt="56000"/>
          </a:blip>
          <a:stretch>
            <a:fillRect/>
          </a:stretch>
        </p:blipFill>
        <p:spPr>
          <a:xfrm>
            <a:off x="8634034" y="2605421"/>
            <a:ext cx="431539" cy="431539"/>
          </a:xfrm>
          <a:prstGeom prst="rect">
            <a:avLst/>
          </a:prstGeom>
        </p:spPr>
      </p:pic>
      <p:pic>
        <p:nvPicPr>
          <p:cNvPr id="28" name="Picture 27">
            <a:extLst>
              <a:ext uri="{FF2B5EF4-FFF2-40B4-BE49-F238E27FC236}">
                <a16:creationId xmlns:a16="http://schemas.microsoft.com/office/drawing/2014/main" id="{19ED6B94-7D35-8C34-057C-CA3EED0A5DC3}"/>
              </a:ext>
            </a:extLst>
          </p:cNvPr>
          <p:cNvPicPr>
            <a:picLocks noChangeAspect="1"/>
          </p:cNvPicPr>
          <p:nvPr/>
        </p:nvPicPr>
        <p:blipFill>
          <a:blip r:embed="rId5"/>
          <a:stretch>
            <a:fillRect/>
          </a:stretch>
        </p:blipFill>
        <p:spPr>
          <a:xfrm>
            <a:off x="10842845" y="4032470"/>
            <a:ext cx="404634" cy="404634"/>
          </a:xfrm>
          <a:prstGeom prst="rect">
            <a:avLst/>
          </a:prstGeom>
        </p:spPr>
      </p:pic>
      <p:pic>
        <p:nvPicPr>
          <p:cNvPr id="29" name="Picture 28">
            <a:extLst>
              <a:ext uri="{FF2B5EF4-FFF2-40B4-BE49-F238E27FC236}">
                <a16:creationId xmlns:a16="http://schemas.microsoft.com/office/drawing/2014/main" id="{02C243DB-5B46-A23D-AAE8-B5428806FA1F}"/>
              </a:ext>
            </a:extLst>
          </p:cNvPr>
          <p:cNvPicPr>
            <a:picLocks noChangeAspect="1"/>
          </p:cNvPicPr>
          <p:nvPr/>
        </p:nvPicPr>
        <p:blipFill>
          <a:blip r:embed="rId5">
            <a:alphaModFix amt="22000"/>
          </a:blip>
          <a:stretch>
            <a:fillRect/>
          </a:stretch>
        </p:blipFill>
        <p:spPr>
          <a:xfrm>
            <a:off x="9444983" y="337943"/>
            <a:ext cx="905617" cy="905617"/>
          </a:xfrm>
          <a:prstGeom prst="rect">
            <a:avLst/>
          </a:prstGeom>
        </p:spPr>
      </p:pic>
      <p:pic>
        <p:nvPicPr>
          <p:cNvPr id="31" name="Picture 30">
            <a:extLst>
              <a:ext uri="{FF2B5EF4-FFF2-40B4-BE49-F238E27FC236}">
                <a16:creationId xmlns:a16="http://schemas.microsoft.com/office/drawing/2014/main" id="{D77B859B-27A1-9D74-9C38-F31D56505494}"/>
              </a:ext>
            </a:extLst>
          </p:cNvPr>
          <p:cNvPicPr>
            <a:picLocks noChangeAspect="1"/>
          </p:cNvPicPr>
          <p:nvPr/>
        </p:nvPicPr>
        <p:blipFill>
          <a:blip r:embed="rId5"/>
          <a:stretch>
            <a:fillRect/>
          </a:stretch>
        </p:blipFill>
        <p:spPr>
          <a:xfrm>
            <a:off x="10763099" y="691227"/>
            <a:ext cx="749658" cy="749658"/>
          </a:xfrm>
          <a:prstGeom prst="rect">
            <a:avLst/>
          </a:prstGeom>
        </p:spPr>
      </p:pic>
      <p:pic>
        <p:nvPicPr>
          <p:cNvPr id="32" name="Picture 31">
            <a:extLst>
              <a:ext uri="{FF2B5EF4-FFF2-40B4-BE49-F238E27FC236}">
                <a16:creationId xmlns:a16="http://schemas.microsoft.com/office/drawing/2014/main" id="{905F381A-9EE7-64A8-4193-C9AE3449DD02}"/>
              </a:ext>
            </a:extLst>
          </p:cNvPr>
          <p:cNvPicPr>
            <a:picLocks noChangeAspect="1"/>
          </p:cNvPicPr>
          <p:nvPr/>
        </p:nvPicPr>
        <p:blipFill>
          <a:blip r:embed="rId5">
            <a:alphaModFix amt="22000"/>
          </a:blip>
          <a:stretch>
            <a:fillRect/>
          </a:stretch>
        </p:blipFill>
        <p:spPr>
          <a:xfrm>
            <a:off x="11154980" y="3926196"/>
            <a:ext cx="378159" cy="378159"/>
          </a:xfrm>
          <a:prstGeom prst="rect">
            <a:avLst/>
          </a:prstGeom>
        </p:spPr>
      </p:pic>
      <p:pic>
        <p:nvPicPr>
          <p:cNvPr id="33" name="Picture 32">
            <a:extLst>
              <a:ext uri="{FF2B5EF4-FFF2-40B4-BE49-F238E27FC236}">
                <a16:creationId xmlns:a16="http://schemas.microsoft.com/office/drawing/2014/main" id="{6275D809-A792-8824-0D21-0F80E5652EE1}"/>
              </a:ext>
            </a:extLst>
          </p:cNvPr>
          <p:cNvPicPr>
            <a:picLocks noChangeAspect="1"/>
          </p:cNvPicPr>
          <p:nvPr/>
        </p:nvPicPr>
        <p:blipFill>
          <a:blip r:embed="rId5"/>
          <a:stretch>
            <a:fillRect/>
          </a:stretch>
        </p:blipFill>
        <p:spPr>
          <a:xfrm>
            <a:off x="9899066" y="4649435"/>
            <a:ext cx="749658" cy="749658"/>
          </a:xfrm>
          <a:prstGeom prst="rect">
            <a:avLst/>
          </a:prstGeom>
        </p:spPr>
      </p:pic>
      <p:sp>
        <p:nvSpPr>
          <p:cNvPr id="36" name="Rectangle 35">
            <a:extLst>
              <a:ext uri="{FF2B5EF4-FFF2-40B4-BE49-F238E27FC236}">
                <a16:creationId xmlns:a16="http://schemas.microsoft.com/office/drawing/2014/main" id="{CC14EBCF-4AB4-6075-8CF8-68B5F0FAD8B3}"/>
              </a:ext>
            </a:extLst>
          </p:cNvPr>
          <p:cNvSpPr/>
          <p:nvPr/>
        </p:nvSpPr>
        <p:spPr>
          <a:xfrm>
            <a:off x="10211095" y="971993"/>
            <a:ext cx="977605" cy="977605"/>
          </a:xfrm>
          <a:prstGeom prst="rect">
            <a:avLst/>
          </a:prstGeom>
          <a:solidFill>
            <a:schemeClr val="tx2">
              <a:lumMod val="50000"/>
              <a:lumOff val="50000"/>
              <a:alpha val="425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733D9D01-4046-AF8E-7497-91E2A50BD6CA}"/>
              </a:ext>
            </a:extLst>
          </p:cNvPr>
          <p:cNvSpPr/>
          <p:nvPr/>
        </p:nvSpPr>
        <p:spPr>
          <a:xfrm>
            <a:off x="11301383" y="3056750"/>
            <a:ext cx="724080" cy="734283"/>
          </a:xfrm>
          <a:prstGeom prst="rect">
            <a:avLst/>
          </a:prstGeom>
          <a:solidFill>
            <a:srgbClr val="0E2841">
              <a:lumMod val="50000"/>
              <a:lumOff val="50000"/>
              <a:alpha val="4252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ヒラギノ角ゴ Pro W3" charset="-128"/>
              <a:cs typeface="+mn-cs"/>
            </a:endParaRPr>
          </a:p>
        </p:txBody>
      </p:sp>
      <p:sp>
        <p:nvSpPr>
          <p:cNvPr id="40" name="Rectangle 39">
            <a:extLst>
              <a:ext uri="{FF2B5EF4-FFF2-40B4-BE49-F238E27FC236}">
                <a16:creationId xmlns:a16="http://schemas.microsoft.com/office/drawing/2014/main" id="{8C82FA5A-847A-3CC5-6CC4-16EE5601052C}"/>
              </a:ext>
            </a:extLst>
          </p:cNvPr>
          <p:cNvSpPr/>
          <p:nvPr/>
        </p:nvSpPr>
        <p:spPr>
          <a:xfrm>
            <a:off x="9032849" y="3149563"/>
            <a:ext cx="649774" cy="649825"/>
          </a:xfrm>
          <a:prstGeom prst="rect">
            <a:avLst/>
          </a:prstGeom>
          <a:solidFill>
            <a:srgbClr val="0E2841">
              <a:lumMod val="50000"/>
              <a:lumOff val="50000"/>
              <a:alpha val="4252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ヒラギノ角ゴ Pro W3" charset="-128"/>
              <a:cs typeface="+mn-cs"/>
            </a:endParaRPr>
          </a:p>
        </p:txBody>
      </p:sp>
      <p:sp>
        <p:nvSpPr>
          <p:cNvPr id="41" name="Rectangle 40">
            <a:extLst>
              <a:ext uri="{FF2B5EF4-FFF2-40B4-BE49-F238E27FC236}">
                <a16:creationId xmlns:a16="http://schemas.microsoft.com/office/drawing/2014/main" id="{8C40C47E-3CE6-CBEF-A683-90707D7A2909}"/>
              </a:ext>
            </a:extLst>
          </p:cNvPr>
          <p:cNvSpPr/>
          <p:nvPr/>
        </p:nvSpPr>
        <p:spPr>
          <a:xfrm>
            <a:off x="7533249" y="205297"/>
            <a:ext cx="704297" cy="712609"/>
          </a:xfrm>
          <a:prstGeom prst="rect">
            <a:avLst/>
          </a:prstGeom>
          <a:solidFill>
            <a:schemeClr val="bg1">
              <a:alpha val="6023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2" name="Rectangle 41">
            <a:extLst>
              <a:ext uri="{FF2B5EF4-FFF2-40B4-BE49-F238E27FC236}">
                <a16:creationId xmlns:a16="http://schemas.microsoft.com/office/drawing/2014/main" id="{A0134B21-D0AB-8188-B3C8-A6E2C7637ADE}"/>
              </a:ext>
            </a:extLst>
          </p:cNvPr>
          <p:cNvSpPr/>
          <p:nvPr/>
        </p:nvSpPr>
        <p:spPr>
          <a:xfrm>
            <a:off x="7879462" y="1896022"/>
            <a:ext cx="574750" cy="634680"/>
          </a:xfrm>
          <a:prstGeom prst="rect">
            <a:avLst/>
          </a:prstGeom>
          <a:solidFill>
            <a:schemeClr val="accent1">
              <a:lumMod val="20000"/>
              <a:lumOff val="80000"/>
              <a:alpha val="60237"/>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ヒラギノ角ゴ Pro W3" charset="-128"/>
              <a:cs typeface="+mn-cs"/>
            </a:endParaRPr>
          </a:p>
        </p:txBody>
      </p:sp>
      <p:sp>
        <p:nvSpPr>
          <p:cNvPr id="44" name="Rectangle 43">
            <a:extLst>
              <a:ext uri="{FF2B5EF4-FFF2-40B4-BE49-F238E27FC236}">
                <a16:creationId xmlns:a16="http://schemas.microsoft.com/office/drawing/2014/main" id="{54BC6556-90CE-4555-CBDD-AB8878D4A4A3}"/>
              </a:ext>
            </a:extLst>
          </p:cNvPr>
          <p:cNvSpPr/>
          <p:nvPr/>
        </p:nvSpPr>
        <p:spPr>
          <a:xfrm>
            <a:off x="11105164" y="362094"/>
            <a:ext cx="724080" cy="700618"/>
          </a:xfrm>
          <a:prstGeom prst="rect">
            <a:avLst/>
          </a:prstGeom>
          <a:solidFill>
            <a:schemeClr val="accent1">
              <a:lumMod val="20000"/>
              <a:lumOff val="80000"/>
              <a:alpha val="60237"/>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ヒラギノ角ゴ Pro W3" charset="-128"/>
              <a:cs typeface="+mn-cs"/>
            </a:endParaRPr>
          </a:p>
        </p:txBody>
      </p:sp>
      <p:pic>
        <p:nvPicPr>
          <p:cNvPr id="45" name="Picture 44" descr="A group of people sitting on couches&#10;&#10;Description automatically generated">
            <a:extLst>
              <a:ext uri="{FF2B5EF4-FFF2-40B4-BE49-F238E27FC236}">
                <a16:creationId xmlns:a16="http://schemas.microsoft.com/office/drawing/2014/main" id="{4B0B4453-031E-C502-A4E3-4AAAE6DF68D2}"/>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0697463" y="264089"/>
            <a:ext cx="1306532" cy="1302952"/>
          </a:xfrm>
          <a:prstGeom prst="rect">
            <a:avLst/>
          </a:prstGeom>
        </p:spPr>
      </p:pic>
      <p:sp>
        <p:nvSpPr>
          <p:cNvPr id="43" name="Rectangle 42">
            <a:extLst>
              <a:ext uri="{FF2B5EF4-FFF2-40B4-BE49-F238E27FC236}">
                <a16:creationId xmlns:a16="http://schemas.microsoft.com/office/drawing/2014/main" id="{6FA23D85-22FE-B36A-C93D-B91DABBE2F18}"/>
              </a:ext>
            </a:extLst>
          </p:cNvPr>
          <p:cNvSpPr/>
          <p:nvPr/>
        </p:nvSpPr>
        <p:spPr>
          <a:xfrm>
            <a:off x="9604486" y="5230447"/>
            <a:ext cx="669409" cy="655560"/>
          </a:xfrm>
          <a:prstGeom prst="rect">
            <a:avLst/>
          </a:prstGeom>
          <a:solidFill>
            <a:schemeClr val="accent1">
              <a:lumMod val="20000"/>
              <a:lumOff val="80000"/>
              <a:alpha val="60237"/>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ヒラギノ角ゴ Pro W3" charset="-128"/>
              <a:cs typeface="+mn-cs"/>
            </a:endParaRPr>
          </a:p>
        </p:txBody>
      </p:sp>
      <p:pic>
        <p:nvPicPr>
          <p:cNvPr id="34" name="Picture 33">
            <a:extLst>
              <a:ext uri="{FF2B5EF4-FFF2-40B4-BE49-F238E27FC236}">
                <a16:creationId xmlns:a16="http://schemas.microsoft.com/office/drawing/2014/main" id="{2798AFCF-E944-4F11-F536-EEDCABC55B32}"/>
              </a:ext>
            </a:extLst>
          </p:cNvPr>
          <p:cNvPicPr>
            <a:picLocks noChangeAspect="1"/>
          </p:cNvPicPr>
          <p:nvPr/>
        </p:nvPicPr>
        <p:blipFill>
          <a:blip r:embed="rId8"/>
          <a:stretch>
            <a:fillRect/>
          </a:stretch>
        </p:blipFill>
        <p:spPr>
          <a:xfrm>
            <a:off x="9427338" y="4375194"/>
            <a:ext cx="622226" cy="655560"/>
          </a:xfrm>
          <a:prstGeom prst="rect">
            <a:avLst/>
          </a:prstGeom>
        </p:spPr>
      </p:pic>
      <p:pic>
        <p:nvPicPr>
          <p:cNvPr id="46" name="Picture 45">
            <a:extLst>
              <a:ext uri="{FF2B5EF4-FFF2-40B4-BE49-F238E27FC236}">
                <a16:creationId xmlns:a16="http://schemas.microsoft.com/office/drawing/2014/main" id="{AEA79470-78BC-1BA6-C2FF-0D5E3CAC4CD4}"/>
              </a:ext>
            </a:extLst>
          </p:cNvPr>
          <p:cNvPicPr>
            <a:picLocks noChangeAspect="1"/>
          </p:cNvPicPr>
          <p:nvPr/>
        </p:nvPicPr>
        <p:blipFill>
          <a:blip r:embed="rId10"/>
          <a:stretch>
            <a:fillRect/>
          </a:stretch>
        </p:blipFill>
        <p:spPr>
          <a:xfrm>
            <a:off x="9148130" y="4153507"/>
            <a:ext cx="404635" cy="404635"/>
          </a:xfrm>
          <a:prstGeom prst="rect">
            <a:avLst/>
          </a:prstGeom>
        </p:spPr>
      </p:pic>
      <p:pic>
        <p:nvPicPr>
          <p:cNvPr id="47" name="Picture 46">
            <a:extLst>
              <a:ext uri="{FF2B5EF4-FFF2-40B4-BE49-F238E27FC236}">
                <a16:creationId xmlns:a16="http://schemas.microsoft.com/office/drawing/2014/main" id="{D75A250F-2B67-7D71-3738-004236A42620}"/>
              </a:ext>
            </a:extLst>
          </p:cNvPr>
          <p:cNvPicPr>
            <a:picLocks noChangeAspect="1"/>
          </p:cNvPicPr>
          <p:nvPr/>
        </p:nvPicPr>
        <p:blipFill>
          <a:blip r:embed="rId10"/>
          <a:stretch>
            <a:fillRect/>
          </a:stretch>
        </p:blipFill>
        <p:spPr>
          <a:xfrm>
            <a:off x="8289928" y="2928010"/>
            <a:ext cx="572018" cy="572018"/>
          </a:xfrm>
          <a:prstGeom prst="rect">
            <a:avLst/>
          </a:prstGeom>
        </p:spPr>
      </p:pic>
      <p:pic>
        <p:nvPicPr>
          <p:cNvPr id="48" name="Picture 47">
            <a:extLst>
              <a:ext uri="{FF2B5EF4-FFF2-40B4-BE49-F238E27FC236}">
                <a16:creationId xmlns:a16="http://schemas.microsoft.com/office/drawing/2014/main" id="{AD2A4A24-E65B-276D-6772-ED7FC444FF3B}"/>
              </a:ext>
            </a:extLst>
          </p:cNvPr>
          <p:cNvPicPr>
            <a:picLocks noChangeAspect="1"/>
          </p:cNvPicPr>
          <p:nvPr/>
        </p:nvPicPr>
        <p:blipFill>
          <a:blip r:embed="rId10"/>
          <a:stretch>
            <a:fillRect/>
          </a:stretch>
        </p:blipFill>
        <p:spPr>
          <a:xfrm>
            <a:off x="8471454" y="102685"/>
            <a:ext cx="758993" cy="758993"/>
          </a:xfrm>
          <a:prstGeom prst="rect">
            <a:avLst/>
          </a:prstGeom>
        </p:spPr>
      </p:pic>
      <p:pic>
        <p:nvPicPr>
          <p:cNvPr id="50" name="Picture 49">
            <a:extLst>
              <a:ext uri="{FF2B5EF4-FFF2-40B4-BE49-F238E27FC236}">
                <a16:creationId xmlns:a16="http://schemas.microsoft.com/office/drawing/2014/main" id="{1E90ECBF-4A6E-689E-A3DB-0F0BD75C3CED}"/>
              </a:ext>
            </a:extLst>
          </p:cNvPr>
          <p:cNvPicPr>
            <a:picLocks noChangeAspect="1"/>
          </p:cNvPicPr>
          <p:nvPr/>
        </p:nvPicPr>
        <p:blipFill>
          <a:blip r:embed="rId10"/>
          <a:stretch>
            <a:fillRect/>
          </a:stretch>
        </p:blipFill>
        <p:spPr>
          <a:xfrm>
            <a:off x="10379416" y="5626753"/>
            <a:ext cx="572018" cy="572018"/>
          </a:xfrm>
          <a:prstGeom prst="rect">
            <a:avLst/>
          </a:prstGeom>
        </p:spPr>
      </p:pic>
      <p:sp>
        <p:nvSpPr>
          <p:cNvPr id="37" name="Rectangle 36">
            <a:extLst>
              <a:ext uri="{FF2B5EF4-FFF2-40B4-BE49-F238E27FC236}">
                <a16:creationId xmlns:a16="http://schemas.microsoft.com/office/drawing/2014/main" id="{870EB43B-89CA-5F91-BC0B-AFF5F9291F60}"/>
              </a:ext>
            </a:extLst>
          </p:cNvPr>
          <p:cNvSpPr/>
          <p:nvPr/>
        </p:nvSpPr>
        <p:spPr>
          <a:xfrm>
            <a:off x="10131340" y="919524"/>
            <a:ext cx="672015" cy="712609"/>
          </a:xfrm>
          <a:prstGeom prst="rect">
            <a:avLst/>
          </a:prstGeom>
          <a:solidFill>
            <a:srgbClr val="0E2841">
              <a:lumMod val="50000"/>
              <a:lumOff val="50000"/>
              <a:alpha val="42520"/>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ヒラギノ角ゴ Pro W3" charset="-128"/>
              <a:cs typeface="+mn-cs"/>
            </a:endParaRPr>
          </a:p>
        </p:txBody>
      </p:sp>
      <p:sp>
        <p:nvSpPr>
          <p:cNvPr id="51" name="TextBox 50">
            <a:extLst>
              <a:ext uri="{FF2B5EF4-FFF2-40B4-BE49-F238E27FC236}">
                <a16:creationId xmlns:a16="http://schemas.microsoft.com/office/drawing/2014/main" id="{64E12241-0745-ACD7-E837-DE26EB37F531}"/>
              </a:ext>
            </a:extLst>
          </p:cNvPr>
          <p:cNvSpPr txBox="1"/>
          <p:nvPr/>
        </p:nvSpPr>
        <p:spPr>
          <a:xfrm>
            <a:off x="321877" y="759066"/>
            <a:ext cx="8042033" cy="6278642"/>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30,387</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Adult social care services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136</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NHS acute hospital trusts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10</a:t>
            </a:r>
            <a:r>
              <a:rPr kumimoji="0" lang="en-GB" sz="2400" b="0"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   </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NHS ambulance trusts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287</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Independent ambulance providers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217</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Hospice services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47</a:t>
            </a:r>
            <a:r>
              <a:rPr kumimoji="0" lang="en-GB" sz="2400" b="0"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 </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NHS mental health trusts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292</a:t>
            </a:r>
            <a:r>
              <a:rPr kumimoji="0" lang="en-GB" sz="2400" b="0"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  </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Independent mental health locations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11,877</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Dental practices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6,330</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GP practices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1,675</a:t>
            </a:r>
            <a:r>
              <a:rPr kumimoji="0" lang="en-GB" sz="2400" b="0"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  </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Independent acute locations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291</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NHS or independent community health providers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268</a:t>
            </a:r>
            <a:r>
              <a:rPr kumimoji="0" lang="en-GB" sz="2400" b="0"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  </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Out of hours and urgent care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31</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Slimming clinics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DD0068"/>
                </a:solidFill>
                <a:effectLst/>
                <a:uLnTx/>
                <a:uFillTx/>
                <a:latin typeface="Arial" pitchFamily="34" charset="0"/>
                <a:ea typeface="ヒラギノ角ゴ Pro W3" charset="-128"/>
                <a:cs typeface="+mn-cs"/>
              </a:rPr>
              <a:t>172</a:t>
            </a:r>
            <a:r>
              <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       Prison healthcare locations</a:t>
            </a:r>
          </a:p>
          <a:p>
            <a:pPr lvl="0">
              <a:defRPr/>
            </a:pPr>
            <a:r>
              <a:rPr lang="en-GB" b="1" dirty="0">
                <a:solidFill>
                  <a:srgbClr val="DD0068"/>
                </a:solidFill>
              </a:rPr>
              <a:t>153	  </a:t>
            </a:r>
            <a:r>
              <a:rPr lang="en-GB" dirty="0"/>
              <a:t>Local Authorities</a:t>
            </a:r>
            <a:endParaRPr kumimoji="0" lang="en-GB" sz="2400" i="0" u="none" strike="noStrike" kern="1200" cap="none" spc="0" normalizeH="0" baseline="0" noProof="0" dirty="0">
              <a:ln>
                <a:noFill/>
              </a:ln>
              <a:effectLst/>
              <a:uLnTx/>
              <a:uFillTx/>
              <a:latin typeface="Arial" pitchFamily="34" charset="0"/>
              <a:ea typeface="ヒラギノ角ゴ Pro W3"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endParaRPr>
          </a:p>
          <a:p>
            <a:pPr marL="0" marR="0" lvl="0" indent="0" algn="l" defTabSz="133985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ヒラギノ角ゴ Pro W3" pitchFamily="1" charset="-128"/>
              <a:cs typeface="Arial"/>
            </a:endParaRPr>
          </a:p>
        </p:txBody>
      </p:sp>
      <p:sp>
        <p:nvSpPr>
          <p:cNvPr id="52" name="Title: Use the accesibility checker">
            <a:extLst>
              <a:ext uri="{FF2B5EF4-FFF2-40B4-BE49-F238E27FC236}">
                <a16:creationId xmlns:a16="http://schemas.microsoft.com/office/drawing/2014/main" id="{41A7834B-F8E5-3FD8-90F9-6D4A1A2E22B5}"/>
              </a:ext>
            </a:extLst>
          </p:cNvPr>
          <p:cNvSpPr>
            <a:spLocks noGrp="1"/>
          </p:cNvSpPr>
          <p:nvPr>
            <p:ph type="title"/>
          </p:nvPr>
        </p:nvSpPr>
        <p:spPr>
          <a:xfrm>
            <a:off x="321878" y="33536"/>
            <a:ext cx="8806618" cy="794188"/>
          </a:xfrm>
        </p:spPr>
        <p:txBody>
          <a:bodyPr lIns="91440" tIns="45720" rIns="91440" bIns="45720" anchor="t">
            <a:normAutofit/>
          </a:bodyPr>
          <a:lstStyle/>
          <a:p>
            <a:pPr>
              <a:lnSpc>
                <a:spcPct val="100000"/>
              </a:lnSpc>
              <a:spcBef>
                <a:spcPts val="0"/>
              </a:spcBef>
            </a:pPr>
            <a:r>
              <a:rPr lang="en-US" sz="4000" b="1">
                <a:solidFill>
                  <a:srgbClr val="5F2861"/>
                </a:solidFill>
                <a:latin typeface="Arial"/>
                <a:cs typeface="Arial"/>
                <a:rtl val="0"/>
              </a:rPr>
              <a:t>Our unique oversight of care</a:t>
            </a:r>
          </a:p>
        </p:txBody>
      </p:sp>
      <p:pic>
        <p:nvPicPr>
          <p:cNvPr id="3" name="Picture 2" descr="A collage of different people&#10;&#10;AI-generated content may be incorrect.">
            <a:extLst>
              <a:ext uri="{FF2B5EF4-FFF2-40B4-BE49-F238E27FC236}">
                <a16:creationId xmlns:a16="http://schemas.microsoft.com/office/drawing/2014/main" id="{53BD426A-2E31-CD50-2BB9-027567887602}"/>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8121298" y="0"/>
            <a:ext cx="4039762" cy="6293224"/>
          </a:xfrm>
          <a:prstGeom prst="rect">
            <a:avLst/>
          </a:prstGeom>
        </p:spPr>
      </p:pic>
    </p:spTree>
    <p:extLst>
      <p:ext uri="{BB962C8B-B14F-4D97-AF65-F5344CB8AC3E}">
        <p14:creationId xmlns:p14="http://schemas.microsoft.com/office/powerpoint/2010/main" val="331406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FB1CF-9EA6-ED88-C8A1-9F4DDEC0BAF1}"/>
            </a:ext>
          </a:extLst>
        </p:cNvPr>
        <p:cNvGrpSpPr/>
        <p:nvPr/>
      </p:nvGrpSpPr>
      <p:grpSpPr>
        <a:xfrm>
          <a:off x="0" y="0"/>
          <a:ext cx="0" cy="0"/>
          <a:chOff x="0" y="0"/>
          <a:chExt cx="0" cy="0"/>
        </a:xfrm>
      </p:grpSpPr>
      <p:sp>
        <p:nvSpPr>
          <p:cNvPr id="4" name="Title: Use the accesibility checker">
            <a:extLst>
              <a:ext uri="{FF2B5EF4-FFF2-40B4-BE49-F238E27FC236}">
                <a16:creationId xmlns:a16="http://schemas.microsoft.com/office/drawing/2014/main" id="{CF661122-415F-8C8F-4D01-50E75A12F3F5}"/>
              </a:ext>
            </a:extLst>
          </p:cNvPr>
          <p:cNvSpPr txBox="1">
            <a:spLocks/>
          </p:cNvSpPr>
          <p:nvPr/>
        </p:nvSpPr>
        <p:spPr>
          <a:xfrm>
            <a:off x="468325" y="80706"/>
            <a:ext cx="10972319" cy="83860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charset="-128"/>
                <a:cs typeface="Arial" panose="020B0604020202020204" pitchFamily="34" charset="0"/>
                <a:sym typeface="Arial"/>
                <a:rtl val="0"/>
              </a:rPr>
              <a:t>State of care 2025: Adult social care</a:t>
            </a:r>
          </a:p>
        </p:txBody>
      </p:sp>
      <p:sp>
        <p:nvSpPr>
          <p:cNvPr id="2" name="TextBox 1">
            <a:extLst>
              <a:ext uri="{FF2B5EF4-FFF2-40B4-BE49-F238E27FC236}">
                <a16:creationId xmlns:a16="http://schemas.microsoft.com/office/drawing/2014/main" id="{67573B1E-4E37-D1FF-E472-82DD405E949B}"/>
              </a:ext>
            </a:extLst>
          </p:cNvPr>
          <p:cNvSpPr txBox="1"/>
          <p:nvPr/>
        </p:nvSpPr>
        <p:spPr>
          <a:xfrm>
            <a:off x="436258" y="1307246"/>
            <a:ext cx="11319484" cy="521681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adult social care, demand continues to rise.</a:t>
            </a:r>
            <a:endPar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Staff vacancies in adult social care </a:t>
            </a: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remain three times that of the wider job market and vacancy rates in homecare are more than double that of care homes.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 of new care worker visas </a:t>
            </a: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likely to put further pressure on recruitment, making it more important than ever that a sector-wide workforce strategy is agreed and the fair pay agreement has an impact.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people stay in their own homes longer, </a:t>
            </a:r>
            <a:r>
              <a:rPr kumimoji="0" lang="en-GB"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need to be more community services </a:t>
            </a: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but we have identified factors that could limit the growth of the homecare sector.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local authority assurance work </a:t>
            </a: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found delays for people in getting access to homecare due to shortages of both homecare staff and in the workforce delivering care to people recovering at home after hospitals stays.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ED460909-6A57-4FF6-5A78-480EFD0323D9}"/>
              </a:ext>
            </a:extLst>
          </p:cNvPr>
          <p:cNvGrpSpPr/>
          <p:nvPr/>
        </p:nvGrpSpPr>
        <p:grpSpPr>
          <a:xfrm>
            <a:off x="575707" y="997462"/>
            <a:ext cx="6511916" cy="123315"/>
            <a:chOff x="1049543" y="5624342"/>
            <a:chExt cx="6511916" cy="424554"/>
          </a:xfrm>
        </p:grpSpPr>
        <p:pic>
          <p:nvPicPr>
            <p:cNvPr id="7" name="Picture 6">
              <a:extLst>
                <a:ext uri="{FF2B5EF4-FFF2-40B4-BE49-F238E27FC236}">
                  <a16:creationId xmlns:a16="http://schemas.microsoft.com/office/drawing/2014/main" id="{C2DB2E61-7459-050E-AAA9-86245E5CAA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2509311" y="4164574"/>
              <a:ext cx="424554" cy="3344090"/>
            </a:xfrm>
            <a:prstGeom prst="rect">
              <a:avLst/>
            </a:prstGeom>
          </p:spPr>
        </p:pic>
        <p:pic>
          <p:nvPicPr>
            <p:cNvPr id="8" name="Picture 7">
              <a:extLst>
                <a:ext uri="{FF2B5EF4-FFF2-40B4-BE49-F238E27FC236}">
                  <a16:creationId xmlns:a16="http://schemas.microsoft.com/office/drawing/2014/main" id="{CC9D2A02-8F8C-C982-D636-4DDC653904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765269" y="4252706"/>
              <a:ext cx="424554" cy="3167826"/>
            </a:xfrm>
            <a:prstGeom prst="rect">
              <a:avLst/>
            </a:prstGeom>
          </p:spPr>
        </p:pic>
      </p:grpSp>
    </p:spTree>
    <p:extLst>
      <p:ext uri="{BB962C8B-B14F-4D97-AF65-F5344CB8AC3E}">
        <p14:creationId xmlns:p14="http://schemas.microsoft.com/office/powerpoint/2010/main" val="407945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Use the accesibility checker">
            <a:extLst>
              <a:ext uri="{FF2B5EF4-FFF2-40B4-BE49-F238E27FC236}">
                <a16:creationId xmlns:a16="http://schemas.microsoft.com/office/drawing/2014/main" id="{40933F45-DB79-8940-BCBA-BE33AC320680}"/>
              </a:ext>
            </a:extLst>
          </p:cNvPr>
          <p:cNvSpPr>
            <a:spLocks noGrp="1"/>
          </p:cNvSpPr>
          <p:nvPr>
            <p:ph type="title"/>
          </p:nvPr>
        </p:nvSpPr>
        <p:spPr>
          <a:xfrm>
            <a:off x="135036" y="2710797"/>
            <a:ext cx="2796849" cy="838605"/>
          </a:xfrm>
        </p:spPr>
        <p:txBody>
          <a:bodyPr lIns="91440" tIns="45720" rIns="91440" bIns="45720" anchor="t"/>
          <a:lstStyle/>
          <a:p>
            <a:r>
              <a:rPr lang="en-GB" sz="3600" kern="1200">
                <a:solidFill>
                  <a:srgbClr val="5F2861"/>
                </a:solidFill>
              </a:rPr>
              <a:t>The Case for Change</a:t>
            </a:r>
            <a:endParaRPr lang="en-GB" sz="3600" kern="1200" cap="none">
              <a:solidFill>
                <a:srgbClr val="5F2861"/>
              </a:solidFill>
              <a:latin typeface="+mj-lt"/>
            </a:endParaRPr>
          </a:p>
        </p:txBody>
      </p:sp>
      <p:sp>
        <p:nvSpPr>
          <p:cNvPr id="5" name="TextBox 4">
            <a:extLst>
              <a:ext uri="{FF2B5EF4-FFF2-40B4-BE49-F238E27FC236}">
                <a16:creationId xmlns:a16="http://schemas.microsoft.com/office/drawing/2014/main" id="{107550E3-513A-7B61-D4DE-F99E1F35116E}"/>
              </a:ext>
            </a:extLst>
          </p:cNvPr>
          <p:cNvSpPr txBox="1"/>
          <p:nvPr/>
        </p:nvSpPr>
        <p:spPr>
          <a:xfrm>
            <a:off x="3803212" y="1096634"/>
            <a:ext cx="7572049" cy="4401205"/>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The Policy context: </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Dr Penny Dash reports </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Professor Mike Richards’ report</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Care Provider Alliance report </a:t>
            </a:r>
          </a:p>
          <a:p>
            <a:pPr marL="800100" marR="0" lvl="1"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NHS 10 Year Plan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endParaRPr>
          </a:p>
          <a:p>
            <a:pPr marL="800100" lvl="1" indent="-342900">
              <a:buFont typeface="Arial" panose="020B0604020202020204" pitchFamily="34" charset="0"/>
              <a:buChar char="•"/>
              <a:defRPr/>
            </a:pPr>
            <a:r>
              <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Independent IT review</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endParaRPr>
          </a:p>
          <a:p>
            <a:pPr marR="0" lvl="0" algn="l" defTabSz="914400" rtl="0" eaLnBrk="0" fontAlgn="base" latinLnBrk="0" hangingPunct="0">
              <a:lnSpc>
                <a:spcPct val="100000"/>
              </a:lnSpc>
              <a:spcBef>
                <a:spcPct val="0"/>
              </a:spcBef>
              <a:spcAft>
                <a:spcPct val="0"/>
              </a:spcAft>
              <a:buClrTx/>
              <a:buSzTx/>
              <a:tabLst/>
              <a:defRPr/>
            </a:pPr>
            <a:r>
              <a:rPr lang="en-GB" sz="2800" dirty="0">
                <a:solidFill>
                  <a:srgbClr val="000000"/>
                </a:solidFill>
              </a:rPr>
              <a:t>Feedback from the </a:t>
            </a:r>
            <a:r>
              <a:rPr kumimoji="0" lang="en-GB" sz="2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sector, the public and colleagues</a:t>
            </a:r>
          </a:p>
        </p:txBody>
      </p:sp>
      <p:sp>
        <p:nvSpPr>
          <p:cNvPr id="16" name="Circle: Hollow 15">
            <a:extLst>
              <a:ext uri="{FF2B5EF4-FFF2-40B4-BE49-F238E27FC236}">
                <a16:creationId xmlns:a16="http://schemas.microsoft.com/office/drawing/2014/main" id="{DB8B4D73-DE91-4307-25D1-5397E4607A9B}"/>
              </a:ext>
            </a:extLst>
          </p:cNvPr>
          <p:cNvSpPr/>
          <p:nvPr/>
        </p:nvSpPr>
        <p:spPr>
          <a:xfrm>
            <a:off x="-2522457" y="240752"/>
            <a:ext cx="5989440" cy="5778696"/>
          </a:xfrm>
          <a:prstGeom prst="donut">
            <a:avLst>
              <a:gd name="adj" fmla="val 7486"/>
            </a:avLst>
          </a:prstGeom>
          <a:solidFill>
            <a:srgbClr val="743669"/>
          </a:solidFill>
          <a:ln w="38100">
            <a:solidFill>
              <a:srgbClr val="D0BDD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20253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Use the accesibility checker">
            <a:extLst>
              <a:ext uri="{FF2B5EF4-FFF2-40B4-BE49-F238E27FC236}">
                <a16:creationId xmlns:a16="http://schemas.microsoft.com/office/drawing/2014/main" id="{8E9D97CE-4BF4-1888-CB46-2EA5952B4879}"/>
              </a:ext>
            </a:extLst>
          </p:cNvPr>
          <p:cNvSpPr>
            <a:spLocks noGrp="1"/>
          </p:cNvSpPr>
          <p:nvPr>
            <p:ph type="title"/>
          </p:nvPr>
        </p:nvSpPr>
        <p:spPr>
          <a:xfrm>
            <a:off x="1013791" y="292743"/>
            <a:ext cx="9896722" cy="838605"/>
          </a:xfrm>
        </p:spPr>
        <p:txBody>
          <a:bodyPr anchor="t"/>
          <a:lstStyle/>
          <a:p>
            <a:pPr algn="ctr"/>
            <a:r>
              <a:rPr lang="en-US" sz="4267" dirty="0">
                <a:solidFill>
                  <a:srgbClr val="5F2861"/>
                </a:solidFill>
                <a:latin typeface="Arial"/>
              </a:rPr>
              <a:t>CQC - Adult social care priorities </a:t>
            </a:r>
            <a:endParaRPr lang="en-GB" sz="4267" dirty="0">
              <a:solidFill>
                <a:srgbClr val="5F2861"/>
              </a:solidFill>
              <a:latin typeface="Arial"/>
            </a:endParaRPr>
          </a:p>
        </p:txBody>
      </p:sp>
      <p:sp>
        <p:nvSpPr>
          <p:cNvPr id="5" name="Rectangle: Rounded Corners 4">
            <a:extLst>
              <a:ext uri="{FF2B5EF4-FFF2-40B4-BE49-F238E27FC236}">
                <a16:creationId xmlns:a16="http://schemas.microsoft.com/office/drawing/2014/main" id="{9616279D-DD68-486A-ECBC-B04798C75727}"/>
              </a:ext>
            </a:extLst>
          </p:cNvPr>
          <p:cNvSpPr/>
          <p:nvPr/>
        </p:nvSpPr>
        <p:spPr>
          <a:xfrm>
            <a:off x="341907" y="1677728"/>
            <a:ext cx="2631881" cy="4564364"/>
          </a:xfrm>
          <a:prstGeom prst="roundRect">
            <a:avLst>
              <a:gd name="adj" fmla="val 7906"/>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Rectangle: Rounded Corners 1">
            <a:extLst>
              <a:ext uri="{FF2B5EF4-FFF2-40B4-BE49-F238E27FC236}">
                <a16:creationId xmlns:a16="http://schemas.microsoft.com/office/drawing/2014/main" id="{D077FD6A-DABA-1D83-B91B-5E6E9AD86B63}"/>
              </a:ext>
            </a:extLst>
          </p:cNvPr>
          <p:cNvSpPr/>
          <p:nvPr/>
        </p:nvSpPr>
        <p:spPr>
          <a:xfrm>
            <a:off x="3277263" y="1677728"/>
            <a:ext cx="2631881" cy="4564364"/>
          </a:xfrm>
          <a:prstGeom prst="roundRect">
            <a:avLst>
              <a:gd name="adj" fmla="val 7906"/>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761B91EC-1532-6293-031C-C7CDA53A947E}"/>
              </a:ext>
            </a:extLst>
          </p:cNvPr>
          <p:cNvSpPr/>
          <p:nvPr/>
        </p:nvSpPr>
        <p:spPr>
          <a:xfrm>
            <a:off x="6212619" y="1677728"/>
            <a:ext cx="2631881" cy="4564364"/>
          </a:xfrm>
          <a:prstGeom prst="roundRect">
            <a:avLst>
              <a:gd name="adj" fmla="val 7906"/>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63893E35-91FF-AACD-4933-6CD71C65388E}"/>
              </a:ext>
            </a:extLst>
          </p:cNvPr>
          <p:cNvSpPr/>
          <p:nvPr/>
        </p:nvSpPr>
        <p:spPr>
          <a:xfrm>
            <a:off x="9147975" y="1677728"/>
            <a:ext cx="2631881" cy="4564364"/>
          </a:xfrm>
          <a:prstGeom prst="roundRect">
            <a:avLst>
              <a:gd name="adj" fmla="val 7906"/>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Flowchart: Connector 6">
            <a:extLst>
              <a:ext uri="{FF2B5EF4-FFF2-40B4-BE49-F238E27FC236}">
                <a16:creationId xmlns:a16="http://schemas.microsoft.com/office/drawing/2014/main" id="{75199285-2D69-0E83-ED64-E4F71C928872}"/>
              </a:ext>
            </a:extLst>
          </p:cNvPr>
          <p:cNvSpPr/>
          <p:nvPr/>
        </p:nvSpPr>
        <p:spPr>
          <a:xfrm>
            <a:off x="1013791" y="1113185"/>
            <a:ext cx="1288111" cy="1288111"/>
          </a:xfrm>
          <a:prstGeom prst="flowChartConnector">
            <a:avLst/>
          </a:prstGeom>
          <a:solidFill>
            <a:srgbClr val="D0BDD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Flowchart: Connector 7">
            <a:extLst>
              <a:ext uri="{FF2B5EF4-FFF2-40B4-BE49-F238E27FC236}">
                <a16:creationId xmlns:a16="http://schemas.microsoft.com/office/drawing/2014/main" id="{F8AE95EB-D5EC-4C8B-5661-533D0132F58C}"/>
              </a:ext>
            </a:extLst>
          </p:cNvPr>
          <p:cNvSpPr/>
          <p:nvPr/>
        </p:nvSpPr>
        <p:spPr>
          <a:xfrm>
            <a:off x="3949147" y="1113185"/>
            <a:ext cx="1288111" cy="1288111"/>
          </a:xfrm>
          <a:prstGeom prst="flowChartConnector">
            <a:avLst/>
          </a:prstGeom>
          <a:solidFill>
            <a:srgbClr val="DFEBF9"/>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Flowchart: Connector 11">
            <a:extLst>
              <a:ext uri="{FF2B5EF4-FFF2-40B4-BE49-F238E27FC236}">
                <a16:creationId xmlns:a16="http://schemas.microsoft.com/office/drawing/2014/main" id="{43791BD4-D867-62B6-70F7-3789264846F2}"/>
              </a:ext>
            </a:extLst>
          </p:cNvPr>
          <p:cNvSpPr/>
          <p:nvPr/>
        </p:nvSpPr>
        <p:spPr>
          <a:xfrm>
            <a:off x="6884503" y="1113185"/>
            <a:ext cx="1288111" cy="1288111"/>
          </a:xfrm>
          <a:prstGeom prst="flowChartConnector">
            <a:avLst/>
          </a:prstGeom>
          <a:solidFill>
            <a:srgbClr val="FDE5C5"/>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Flowchart: Connector 12">
            <a:extLst>
              <a:ext uri="{FF2B5EF4-FFF2-40B4-BE49-F238E27FC236}">
                <a16:creationId xmlns:a16="http://schemas.microsoft.com/office/drawing/2014/main" id="{42A07EFE-8F7A-109E-3EA8-08B618F0BFEB}"/>
              </a:ext>
            </a:extLst>
          </p:cNvPr>
          <p:cNvSpPr/>
          <p:nvPr/>
        </p:nvSpPr>
        <p:spPr>
          <a:xfrm>
            <a:off x="9819859" y="1113185"/>
            <a:ext cx="1288111" cy="1288111"/>
          </a:xfrm>
          <a:prstGeom prst="flowChartConnector">
            <a:avLst/>
          </a:prstGeom>
          <a:solidFill>
            <a:srgbClr val="D5EEEA"/>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94C76900-6D8C-420F-C55B-ACF8DC2DEE40}"/>
              </a:ext>
            </a:extLst>
          </p:cNvPr>
          <p:cNvSpPr txBox="1"/>
          <p:nvPr/>
        </p:nvSpPr>
        <p:spPr>
          <a:xfrm>
            <a:off x="548640" y="2496712"/>
            <a:ext cx="2218414"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Our expert teams</a:t>
            </a:r>
          </a:p>
        </p:txBody>
      </p:sp>
      <p:sp>
        <p:nvSpPr>
          <p:cNvPr id="15" name="TextBox 14">
            <a:extLst>
              <a:ext uri="{FF2B5EF4-FFF2-40B4-BE49-F238E27FC236}">
                <a16:creationId xmlns:a16="http://schemas.microsoft.com/office/drawing/2014/main" id="{D0A7DE35-B21A-9266-D380-6F3A492179C4}"/>
              </a:ext>
            </a:extLst>
          </p:cNvPr>
          <p:cNvSpPr txBox="1"/>
          <p:nvPr/>
        </p:nvSpPr>
        <p:spPr>
          <a:xfrm>
            <a:off x="341907" y="3459308"/>
            <a:ext cx="2631881" cy="3108543"/>
          </a:xfrm>
          <a:prstGeom prst="rect">
            <a:avLst/>
          </a:prstGeom>
          <a:noFill/>
        </p:spPr>
        <p:txBody>
          <a:bodyPr wrap="square" rtlCol="0">
            <a:spAutoFit/>
          </a:bodyPr>
          <a:lstStyle>
            <a:defPPr>
              <a:defRPr lang="en-US"/>
            </a:defPPr>
            <a:lvl1pPr marL="285750" indent="-285750">
              <a:spcBef>
                <a:spcPts val="600"/>
              </a:spcBef>
              <a:buFont typeface="Arial" panose="020B0604020202020204" pitchFamily="34" charset="0"/>
              <a:buChar char="•"/>
              <a:defRPr sz="1600"/>
            </a:lvl1pPr>
          </a:lstStyle>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Build a strong, cohesive team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Supporting training, development and recruiting more expertise into our inspectorate</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Strengthening sector leadership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p:txBody>
      </p:sp>
      <p:sp>
        <p:nvSpPr>
          <p:cNvPr id="18" name="TextBox 17">
            <a:extLst>
              <a:ext uri="{FF2B5EF4-FFF2-40B4-BE49-F238E27FC236}">
                <a16:creationId xmlns:a16="http://schemas.microsoft.com/office/drawing/2014/main" id="{DF76E9C6-A26F-DEBE-DBD3-D85B00887136}"/>
              </a:ext>
            </a:extLst>
          </p:cNvPr>
          <p:cNvSpPr txBox="1"/>
          <p:nvPr/>
        </p:nvSpPr>
        <p:spPr>
          <a:xfrm>
            <a:off x="3483996" y="2494118"/>
            <a:ext cx="2218414"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Our inspections</a:t>
            </a:r>
          </a:p>
        </p:txBody>
      </p:sp>
      <p:sp>
        <p:nvSpPr>
          <p:cNvPr id="19" name="TextBox 18">
            <a:extLst>
              <a:ext uri="{FF2B5EF4-FFF2-40B4-BE49-F238E27FC236}">
                <a16:creationId xmlns:a16="http://schemas.microsoft.com/office/drawing/2014/main" id="{740D0835-F934-64E2-4488-511E28D171C1}"/>
              </a:ext>
            </a:extLst>
          </p:cNvPr>
          <p:cNvSpPr txBox="1"/>
          <p:nvPr/>
        </p:nvSpPr>
        <p:spPr>
          <a:xfrm>
            <a:off x="3277263" y="3456714"/>
            <a:ext cx="2631881" cy="2739211"/>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Increasing volume, consistency and quality of inspections</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Developing a balanced inspection scheduling approach</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Scheduling to include aged ratings, services registered but not rated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endParaRPr>
          </a:p>
        </p:txBody>
      </p:sp>
      <p:sp>
        <p:nvSpPr>
          <p:cNvPr id="22" name="TextBox 21">
            <a:extLst>
              <a:ext uri="{FF2B5EF4-FFF2-40B4-BE49-F238E27FC236}">
                <a16:creationId xmlns:a16="http://schemas.microsoft.com/office/drawing/2014/main" id="{8F3AC711-8D31-5C49-BEB9-7B1B661F2874}"/>
              </a:ext>
            </a:extLst>
          </p:cNvPr>
          <p:cNvSpPr txBox="1"/>
          <p:nvPr/>
        </p:nvSpPr>
        <p:spPr>
          <a:xfrm>
            <a:off x="6419352" y="2494118"/>
            <a:ext cx="2218414"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Our ability to drive change</a:t>
            </a:r>
          </a:p>
        </p:txBody>
      </p:sp>
      <p:sp>
        <p:nvSpPr>
          <p:cNvPr id="23" name="TextBox 22">
            <a:extLst>
              <a:ext uri="{FF2B5EF4-FFF2-40B4-BE49-F238E27FC236}">
                <a16:creationId xmlns:a16="http://schemas.microsoft.com/office/drawing/2014/main" id="{36844A6B-7FB7-24E2-C3DF-C90ADFB21D7A}"/>
              </a:ext>
            </a:extLst>
          </p:cNvPr>
          <p:cNvSpPr txBox="1"/>
          <p:nvPr/>
        </p:nvSpPr>
        <p:spPr>
          <a:xfrm>
            <a:off x="6212619" y="3456714"/>
            <a:ext cx="2631881" cy="2462213"/>
          </a:xfrm>
          <a:prstGeom prst="rect">
            <a:avLst/>
          </a:prstGeom>
          <a:noFill/>
        </p:spPr>
        <p:txBody>
          <a:bodyPr wrap="square" rtlCol="0">
            <a:spAutoFit/>
          </a:bodyPr>
          <a:lstStyle>
            <a:defPPr>
              <a:defRPr lang="en-US"/>
            </a:defPPr>
            <a:lvl1pPr marL="285750" indent="-285750">
              <a:spcBef>
                <a:spcPts val="600"/>
              </a:spcBef>
              <a:buFont typeface="Arial" panose="020B0604020202020204" pitchFamily="34" charset="0"/>
              <a:buChar char="•"/>
              <a:defRPr sz="1600"/>
            </a:lvl1pPr>
          </a:lstStyle>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Streamline systems and processes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Using test and learn pilots to develop new and innovative ways to understand quality of care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Sharing innovative, and best practice </a:t>
            </a:r>
          </a:p>
        </p:txBody>
      </p:sp>
      <p:sp>
        <p:nvSpPr>
          <p:cNvPr id="24" name="TextBox 23">
            <a:extLst>
              <a:ext uri="{FF2B5EF4-FFF2-40B4-BE49-F238E27FC236}">
                <a16:creationId xmlns:a16="http://schemas.microsoft.com/office/drawing/2014/main" id="{F6DB2192-52EE-5AA0-C6A6-676A22FFADEB}"/>
              </a:ext>
            </a:extLst>
          </p:cNvPr>
          <p:cNvSpPr txBox="1"/>
          <p:nvPr/>
        </p:nvSpPr>
        <p:spPr>
          <a:xfrm>
            <a:off x="9391813" y="2494118"/>
            <a:ext cx="2218414"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Our methodology</a:t>
            </a:r>
          </a:p>
        </p:txBody>
      </p:sp>
      <p:sp>
        <p:nvSpPr>
          <p:cNvPr id="25" name="TextBox 24">
            <a:extLst>
              <a:ext uri="{FF2B5EF4-FFF2-40B4-BE49-F238E27FC236}">
                <a16:creationId xmlns:a16="http://schemas.microsoft.com/office/drawing/2014/main" id="{57A4B9EF-DA4B-0C25-6A75-343354319BC8}"/>
              </a:ext>
            </a:extLst>
          </p:cNvPr>
          <p:cNvSpPr txBox="1"/>
          <p:nvPr/>
        </p:nvSpPr>
        <p:spPr>
          <a:xfrm>
            <a:off x="9145324" y="3456714"/>
            <a:ext cx="2704769" cy="2539157"/>
          </a:xfrm>
          <a:prstGeom prst="rect">
            <a:avLst/>
          </a:prstGeom>
          <a:noFill/>
        </p:spPr>
        <p:txBody>
          <a:bodyPr wrap="square" rtlCol="0">
            <a:spAutoFit/>
          </a:bodyPr>
          <a:lstStyle>
            <a:defPPr>
              <a:defRPr lang="en-US"/>
            </a:defPPr>
            <a:lvl1pPr marL="285750" indent="-285750">
              <a:spcBef>
                <a:spcPts val="600"/>
              </a:spcBef>
              <a:buFont typeface="Arial" panose="020B0604020202020204" pitchFamily="34" charset="0"/>
              <a:buChar char="•"/>
              <a:defRPr sz="1600"/>
            </a:lvl1pPr>
          </a:lstStyle>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Using our powers and processes to drive down health inequalities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An assessment framework designed for </a:t>
            </a:r>
            <a:r>
              <a:rPr kumimoji="0" lang="en-GB" sz="1600" b="0" i="0" u="none" strike="noStrike" kern="1200" cap="none" spc="0" normalizeH="0" baseline="0" noProof="0">
                <a:ln>
                  <a:noFill/>
                </a:ln>
                <a:solidFill>
                  <a:srgbClr val="000000"/>
                </a:solidFill>
                <a:effectLst/>
                <a:uLnTx/>
                <a:uFillTx/>
                <a:latin typeface="Arial" pitchFamily="34" charset="0"/>
                <a:ea typeface="ヒラギノ角ゴ Pro W3" charset="-128"/>
                <a:cs typeface="+mn-cs"/>
              </a:rPr>
              <a:t>adult social care</a:t>
            </a:r>
            <a:endParaRPr kumimoji="0" lang="en-GB" sz="16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endParaRP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rPr>
              <a:t>Engaging and piloting our methodology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itchFamily="34" charset="0"/>
              <a:ea typeface="ヒラギノ角ゴ Pro W3" charset="-128"/>
              <a:cs typeface="+mn-cs"/>
            </a:endParaRPr>
          </a:p>
        </p:txBody>
      </p:sp>
      <p:sp>
        <p:nvSpPr>
          <p:cNvPr id="26" name="TextBox 25">
            <a:extLst>
              <a:ext uri="{FF2B5EF4-FFF2-40B4-BE49-F238E27FC236}">
                <a16:creationId xmlns:a16="http://schemas.microsoft.com/office/drawing/2014/main" id="{CC14EC34-3F36-D061-7123-C4F501A13C37}"/>
              </a:ext>
            </a:extLst>
          </p:cNvPr>
          <p:cNvSpPr txBox="1"/>
          <p:nvPr/>
        </p:nvSpPr>
        <p:spPr>
          <a:xfrm>
            <a:off x="1097281" y="1333228"/>
            <a:ext cx="1065474"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1</a:t>
            </a:r>
          </a:p>
        </p:txBody>
      </p:sp>
      <p:sp>
        <p:nvSpPr>
          <p:cNvPr id="27" name="TextBox 26">
            <a:extLst>
              <a:ext uri="{FF2B5EF4-FFF2-40B4-BE49-F238E27FC236}">
                <a16:creationId xmlns:a16="http://schemas.microsoft.com/office/drawing/2014/main" id="{38FEB3E1-A2A4-9C4F-8721-F28C2F6A1962}"/>
              </a:ext>
            </a:extLst>
          </p:cNvPr>
          <p:cNvSpPr txBox="1"/>
          <p:nvPr/>
        </p:nvSpPr>
        <p:spPr>
          <a:xfrm>
            <a:off x="4060465" y="1370979"/>
            <a:ext cx="1065474"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2</a:t>
            </a:r>
          </a:p>
        </p:txBody>
      </p:sp>
      <p:sp>
        <p:nvSpPr>
          <p:cNvPr id="28" name="TextBox 27">
            <a:extLst>
              <a:ext uri="{FF2B5EF4-FFF2-40B4-BE49-F238E27FC236}">
                <a16:creationId xmlns:a16="http://schemas.microsoft.com/office/drawing/2014/main" id="{7C81E311-619C-A39B-14B6-B7CA06AD0764}"/>
              </a:ext>
            </a:extLst>
          </p:cNvPr>
          <p:cNvSpPr txBox="1"/>
          <p:nvPr/>
        </p:nvSpPr>
        <p:spPr>
          <a:xfrm>
            <a:off x="6995821" y="1333227"/>
            <a:ext cx="1065474"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3</a:t>
            </a:r>
          </a:p>
        </p:txBody>
      </p:sp>
      <p:sp>
        <p:nvSpPr>
          <p:cNvPr id="29" name="TextBox 28">
            <a:extLst>
              <a:ext uri="{FF2B5EF4-FFF2-40B4-BE49-F238E27FC236}">
                <a16:creationId xmlns:a16="http://schemas.microsoft.com/office/drawing/2014/main" id="{DA05B266-A908-A702-E0BB-E8CF89935CD1}"/>
              </a:ext>
            </a:extLst>
          </p:cNvPr>
          <p:cNvSpPr txBox="1"/>
          <p:nvPr/>
        </p:nvSpPr>
        <p:spPr>
          <a:xfrm>
            <a:off x="9931177" y="1333227"/>
            <a:ext cx="1065474" cy="76944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i="0" u="none" strike="noStrike" kern="1200" cap="none" spc="0" normalizeH="0" baseline="0" noProof="0">
                <a:ln>
                  <a:noFill/>
                </a:ln>
                <a:solidFill>
                  <a:srgbClr val="000000"/>
                </a:solidFill>
                <a:effectLst/>
                <a:uLnTx/>
                <a:uFillTx/>
                <a:latin typeface="Arial" pitchFamily="34" charset="0"/>
                <a:ea typeface="ヒラギノ角ゴ Pro W3" charset="-128"/>
                <a:cs typeface="+mn-cs"/>
              </a:rPr>
              <a:t>4</a:t>
            </a:r>
          </a:p>
        </p:txBody>
      </p:sp>
    </p:spTree>
    <p:extLst>
      <p:ext uri="{BB962C8B-B14F-4D97-AF65-F5344CB8AC3E}">
        <p14:creationId xmlns:p14="http://schemas.microsoft.com/office/powerpoint/2010/main" val="4203460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Use the accesibility checker">
            <a:extLst>
              <a:ext uri="{FF2B5EF4-FFF2-40B4-BE49-F238E27FC236}">
                <a16:creationId xmlns:a16="http://schemas.microsoft.com/office/drawing/2014/main" id="{FC8F4955-D52E-E992-01AD-BDC78CB4C659}"/>
              </a:ext>
            </a:extLst>
          </p:cNvPr>
          <p:cNvSpPr>
            <a:spLocks noGrp="1"/>
          </p:cNvSpPr>
          <p:nvPr>
            <p:ph type="title"/>
          </p:nvPr>
        </p:nvSpPr>
        <p:spPr>
          <a:xfrm>
            <a:off x="339307" y="229652"/>
            <a:ext cx="11147060" cy="838605"/>
          </a:xfrm>
        </p:spPr>
        <p:txBody>
          <a:bodyPr lIns="91440" tIns="45720" rIns="91440" bIns="45720" anchor="t">
            <a:noAutofit/>
          </a:bodyPr>
          <a:lstStyle/>
          <a:p>
            <a:r>
              <a:rPr lang="en-US" sz="3200" dirty="0">
                <a:solidFill>
                  <a:srgbClr val="5F2861"/>
                </a:solidFill>
                <a:latin typeface="Arial"/>
              </a:rPr>
              <a:t>Vision for adult social care - becoming a </a:t>
            </a:r>
            <a:r>
              <a:rPr lang="en-GB" sz="3200" i="1" dirty="0">
                <a:solidFill>
                  <a:srgbClr val="5F2861"/>
                </a:solidFill>
                <a:latin typeface="Arial"/>
              </a:rPr>
              <a:t>collaborative regulator</a:t>
            </a:r>
            <a:r>
              <a:rPr lang="en-GB" sz="3200" dirty="0">
                <a:solidFill>
                  <a:srgbClr val="5F2861"/>
                </a:solidFill>
                <a:latin typeface="Arial"/>
              </a:rPr>
              <a:t> </a:t>
            </a:r>
          </a:p>
        </p:txBody>
      </p:sp>
      <p:sp>
        <p:nvSpPr>
          <p:cNvPr id="5" name="TextBox 4">
            <a:extLst>
              <a:ext uri="{FF2B5EF4-FFF2-40B4-BE49-F238E27FC236}">
                <a16:creationId xmlns:a16="http://schemas.microsoft.com/office/drawing/2014/main" id="{C64F3BA4-5100-9DC1-2CF1-7481BF661C5C}"/>
              </a:ext>
            </a:extLst>
          </p:cNvPr>
          <p:cNvSpPr txBox="1"/>
          <p:nvPr/>
        </p:nvSpPr>
        <p:spPr>
          <a:xfrm>
            <a:off x="359698" y="1588049"/>
            <a:ext cx="10926253" cy="4770537"/>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Arial"/>
              </a:rPr>
              <a:t>Inspecting </a:t>
            </a:r>
            <a:r>
              <a:rPr kumimoji="0" lang="en-GB" sz="2400" b="1" i="0" u="none" strike="noStrike" kern="100" cap="none" spc="0" normalizeH="0" baseline="0" noProof="0" dirty="0">
                <a:ln>
                  <a:noFill/>
                </a:ln>
                <a:solidFill>
                  <a:srgbClr val="000000"/>
                </a:solidFill>
                <a:effectLst/>
                <a:uLnTx/>
                <a:uFillTx/>
                <a:latin typeface="Arial" panose="020B0604020202020204"/>
                <a:ea typeface="Calibri"/>
                <a:cs typeface="Arial"/>
              </a:rPr>
              <a:t>more frequently</a:t>
            </a:r>
            <a:r>
              <a:rPr lang="en-GB" kern="100" dirty="0">
                <a:solidFill>
                  <a:srgbClr val="000000"/>
                </a:solidFill>
                <a:latin typeface="Arial" panose="020B0604020202020204"/>
                <a:ea typeface="Calibri"/>
                <a:cs typeface="Arial"/>
              </a:rPr>
              <a:t> – re</a:t>
            </a: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Arial"/>
              </a:rPr>
              <a:t>thinking risk</a:t>
            </a:r>
            <a:endPar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panose="02020603050405020304" pitchFamily="18" charset="0"/>
            </a:endParaRPr>
          </a:p>
          <a:p>
            <a:pPr marL="342900" marR="0" lvl="0" indent="-34290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2400" b="1" i="0" u="none" strike="noStrike" kern="100" cap="none" spc="0" normalizeH="0" baseline="0" noProof="0" dirty="0">
                <a:ln>
                  <a:noFill/>
                </a:ln>
                <a:solidFill>
                  <a:srgbClr val="000000"/>
                </a:solidFill>
                <a:effectLst/>
                <a:uLnTx/>
                <a:uFillTx/>
                <a:latin typeface="Arial" panose="020B0604020202020204"/>
                <a:ea typeface="Calibri"/>
                <a:cs typeface="Times New Roman"/>
              </a:rPr>
              <a:t>How</a:t>
            </a: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 CQC in adult social care will work:</a:t>
            </a:r>
          </a:p>
          <a:p>
            <a:pPr marL="800100" marR="0" lvl="1"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q"/>
              <a:tabLst/>
              <a:defRPr/>
            </a:pP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Engagement and </a:t>
            </a:r>
            <a:r>
              <a:rPr kumimoji="0" lang="en-GB" sz="2400" b="1" i="1" u="none" strike="noStrike" kern="100" cap="none" spc="0" normalizeH="0" baseline="0" noProof="0" dirty="0">
                <a:ln>
                  <a:noFill/>
                </a:ln>
                <a:solidFill>
                  <a:srgbClr val="000000"/>
                </a:solidFill>
                <a:effectLst/>
                <a:uLnTx/>
                <a:uFillTx/>
                <a:latin typeface="Arial" panose="020B0604020202020204"/>
                <a:ea typeface="Calibri"/>
                <a:cs typeface="Times New Roman"/>
              </a:rPr>
              <a:t>co-production</a:t>
            </a:r>
            <a:endParaRPr kumimoji="0" lang="en-GB" sz="2400" b="1"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800100" marR="0" lvl="1"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q"/>
              <a:tabLst/>
              <a:defRPr/>
            </a:pP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Re-build </a:t>
            </a:r>
            <a:r>
              <a:rPr kumimoji="0" lang="en-GB" sz="2400" b="1" i="1" u="none" strike="noStrike" kern="100" cap="none" spc="0" normalizeH="0" baseline="0" noProof="0" dirty="0">
                <a:ln>
                  <a:noFill/>
                </a:ln>
                <a:solidFill>
                  <a:srgbClr val="000000"/>
                </a:solidFill>
                <a:effectLst/>
                <a:uLnTx/>
                <a:uFillTx/>
                <a:latin typeface="Arial" panose="020B0604020202020204"/>
                <a:ea typeface="Calibri"/>
                <a:cs typeface="Times New Roman"/>
              </a:rPr>
              <a:t>relationships</a:t>
            </a: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 between local CQC teams and providers to help spot problems early</a:t>
            </a:r>
          </a:p>
          <a:p>
            <a:pPr marL="800100" marR="0" lvl="1"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q"/>
              <a:tabLst/>
              <a:defRPr/>
            </a:pP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Embedding </a:t>
            </a:r>
            <a:r>
              <a:rPr kumimoji="0" lang="en-GB" sz="2400" b="1" i="1" u="none" strike="noStrike" kern="100" cap="none" spc="0" normalizeH="0" baseline="0" noProof="0" dirty="0">
                <a:ln>
                  <a:noFill/>
                </a:ln>
                <a:solidFill>
                  <a:srgbClr val="000000"/>
                </a:solidFill>
                <a:effectLst/>
                <a:uLnTx/>
                <a:uFillTx/>
                <a:latin typeface="Arial" panose="020B0604020202020204"/>
                <a:ea typeface="Calibri"/>
                <a:cs typeface="Times New Roman"/>
              </a:rPr>
              <a:t>sector-expertise </a:t>
            </a:r>
          </a:p>
          <a:p>
            <a:pPr marL="800100" marR="0" lvl="1" indent="-342900" algn="l" defTabSz="914400" rtl="0" eaLnBrk="1" fontAlgn="auto" latinLnBrk="0" hangingPunct="1">
              <a:lnSpc>
                <a:spcPct val="100000"/>
              </a:lnSpc>
              <a:spcBef>
                <a:spcPts val="800"/>
              </a:spcBef>
              <a:spcAft>
                <a:spcPts val="0"/>
              </a:spcAft>
              <a:buClrTx/>
              <a:buSzTx/>
              <a:buFont typeface="Wingdings" panose="05000000000000000000" pitchFamily="2" charset="2"/>
              <a:buChar char="q"/>
              <a:tabLst/>
              <a:defRPr/>
            </a:pP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Data and insights gathered through relationships should drive </a:t>
            </a:r>
            <a:r>
              <a:rPr kumimoji="0" lang="en-GB" sz="2400" b="1" i="1" u="none" strike="noStrike" kern="100" cap="none" spc="0" normalizeH="0" baseline="0" noProof="0" dirty="0">
                <a:ln>
                  <a:noFill/>
                </a:ln>
                <a:solidFill>
                  <a:srgbClr val="000000"/>
                </a:solidFill>
                <a:effectLst/>
                <a:uLnTx/>
                <a:uFillTx/>
                <a:latin typeface="Arial" panose="020B0604020202020204"/>
                <a:ea typeface="Calibri"/>
                <a:cs typeface="Times New Roman"/>
              </a:rPr>
              <a:t>improvement</a:t>
            </a: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 in our sector </a:t>
            </a:r>
          </a:p>
          <a:p>
            <a:pPr marL="342900" marR="0" lvl="0" indent="-342900" algn="l" defTabSz="9144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A strong and </a:t>
            </a:r>
            <a:r>
              <a:rPr kumimoji="0" lang="en-GB" sz="2400" b="1" i="0" u="none" strike="noStrike" kern="100" cap="none" spc="0" normalizeH="0" baseline="0" noProof="0" dirty="0">
                <a:ln>
                  <a:noFill/>
                </a:ln>
                <a:solidFill>
                  <a:srgbClr val="000000"/>
                </a:solidFill>
                <a:effectLst/>
                <a:uLnTx/>
                <a:uFillTx/>
                <a:latin typeface="Arial" panose="020B0604020202020204"/>
                <a:ea typeface="Calibri"/>
                <a:cs typeface="Times New Roman"/>
              </a:rPr>
              <a:t>credible advocate</a:t>
            </a:r>
            <a:r>
              <a:rPr kumimoji="0" lang="en-GB" sz="2400" b="0" i="0" u="none" strike="noStrike" kern="100" cap="none" spc="0" normalizeH="0" baseline="0" noProof="0" dirty="0">
                <a:ln>
                  <a:noFill/>
                </a:ln>
                <a:solidFill>
                  <a:srgbClr val="000000"/>
                </a:solidFill>
                <a:effectLst/>
                <a:uLnTx/>
                <a:uFillTx/>
                <a:latin typeface="Arial" panose="020B0604020202020204"/>
                <a:ea typeface="Calibri"/>
                <a:cs typeface="Times New Roman"/>
              </a:rPr>
              <a:t> for social care nationally and locally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00" cap="none" spc="0" normalizeH="0" baseline="0" noProof="0" dirty="0">
              <a:ln>
                <a:noFill/>
              </a:ln>
              <a:solidFill>
                <a:srgbClr val="000000"/>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1506C436-0AA7-375D-A5A7-972DCE152622}"/>
              </a:ext>
            </a:extLst>
          </p:cNvPr>
          <p:cNvSpPr txBox="1"/>
          <p:nvPr/>
        </p:nvSpPr>
        <p:spPr>
          <a:xfrm>
            <a:off x="9268634" y="1588050"/>
            <a:ext cx="2918568" cy="76944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200" b="0" i="0" u="none" strike="noStrike" kern="1200" cap="none" spc="0" normalizeH="0" baseline="0" noProof="0">
                <a:ln>
                  <a:noFill/>
                </a:ln>
                <a:solidFill>
                  <a:srgbClr val="FFFFFF"/>
                </a:solidFill>
                <a:effectLst/>
                <a:uLnTx/>
                <a:uFillTx/>
                <a:latin typeface="Arial" pitchFamily="34" charset="0"/>
                <a:ea typeface="ヒラギノ角ゴ Pro W3" charset="-128"/>
                <a:cs typeface="+mn-cs"/>
              </a:rPr>
              <a:t>To help them improve and innovate.</a:t>
            </a:r>
          </a:p>
        </p:txBody>
      </p:sp>
      <p:sp>
        <p:nvSpPr>
          <p:cNvPr id="9" name="TextBox 8">
            <a:extLst>
              <a:ext uri="{FF2B5EF4-FFF2-40B4-BE49-F238E27FC236}">
                <a16:creationId xmlns:a16="http://schemas.microsoft.com/office/drawing/2014/main" id="{09880575-C35E-3067-C160-5521761B90F7}"/>
              </a:ext>
            </a:extLst>
          </p:cNvPr>
          <p:cNvSpPr txBox="1"/>
          <p:nvPr/>
        </p:nvSpPr>
        <p:spPr>
          <a:xfrm>
            <a:off x="9268634" y="3149417"/>
            <a:ext cx="2937220" cy="258532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00" cap="none" spc="0" normalizeH="0" baseline="0" noProof="0">
                <a:ln>
                  <a:noFill/>
                </a:ln>
                <a:solidFill>
                  <a:srgbClr val="FFFFFF"/>
                </a:solidFill>
                <a:effectLst/>
                <a:uLnTx/>
                <a:uFillTx/>
                <a:latin typeface="Arial" panose="020B0604020202020204" pitchFamily="34" charset="0"/>
                <a:ea typeface="Aptos" panose="020B0004020202020204" pitchFamily="34" charset="0"/>
                <a:cs typeface="Times New Roman" panose="02020603050405020304" pitchFamily="18" charset="0"/>
              </a:rPr>
              <a:t>We work with care providers and systems to improve quality and equity. We set clear, evidence-based expectations, identify risks early, and support innovation through strong relationships and data-driven insight.</a:t>
            </a:r>
            <a:endParaRPr kumimoji="0" lang="en-GB" sz="1800" b="0" i="0" u="none" strike="noStrike" kern="100" cap="none" spc="0" normalizeH="0" baseline="0" noProof="0">
              <a:ln>
                <a:noFill/>
              </a:ln>
              <a:solidFill>
                <a:srgbClr val="FFFFFF"/>
              </a:solidFill>
              <a:effectLst/>
              <a:uLnTx/>
              <a:uFillTx/>
              <a:latin typeface="Arial" panose="020B06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293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Use the accesibility checker">
            <a:extLst>
              <a:ext uri="{FF2B5EF4-FFF2-40B4-BE49-F238E27FC236}">
                <a16:creationId xmlns:a16="http://schemas.microsoft.com/office/drawing/2014/main" id="{EF14325D-FD8E-439A-BB5A-4A9887D579B5}"/>
              </a:ext>
            </a:extLst>
          </p:cNvPr>
          <p:cNvSpPr>
            <a:spLocks noGrp="1"/>
          </p:cNvSpPr>
          <p:nvPr>
            <p:ph type="title"/>
          </p:nvPr>
        </p:nvSpPr>
        <p:spPr>
          <a:xfrm>
            <a:off x="201197" y="216458"/>
            <a:ext cx="11702187" cy="838605"/>
          </a:xfrm>
        </p:spPr>
        <p:txBody>
          <a:bodyPr anchor="t"/>
          <a:lstStyle/>
          <a:p>
            <a:r>
              <a:rPr lang="en-GB" sz="4267" cap="none">
                <a:solidFill>
                  <a:srgbClr val="5F2861"/>
                </a:solidFill>
              </a:rPr>
              <a:t>Strengthening our assessment frameworks</a:t>
            </a:r>
          </a:p>
        </p:txBody>
      </p:sp>
      <p:sp>
        <p:nvSpPr>
          <p:cNvPr id="141" name="TextBox 140">
            <a:extLst>
              <a:ext uri="{FF2B5EF4-FFF2-40B4-BE49-F238E27FC236}">
                <a16:creationId xmlns:a16="http://schemas.microsoft.com/office/drawing/2014/main" id="{68642F75-B439-0880-8811-0B7B2231F239}"/>
              </a:ext>
            </a:extLst>
          </p:cNvPr>
          <p:cNvSpPr txBox="1"/>
          <p:nvPr/>
        </p:nvSpPr>
        <p:spPr>
          <a:xfrm>
            <a:off x="201197" y="1253537"/>
            <a:ext cx="6087308" cy="5001369"/>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ヒラギノ角ゴ Pro W3"/>
                <a:cs typeface="Arial"/>
              </a:rPr>
              <a:t>Re-introducing sector-specific assessment frameworks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ヒラギノ角ゴ Pro W3"/>
                <a:cs typeface="Arial"/>
              </a:rPr>
              <a:t>Re-introducing clear descriptions of what each rating means in practice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ヒラギノ角ゴ Pro W3"/>
                <a:cs typeface="Arial"/>
              </a:rPr>
              <a:t>Fewer quality statements, reframed into key lines of enquiry (KLOEs)</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ヒラギノ角ゴ Pro W3"/>
                <a:cs typeface="Arial"/>
              </a:rPr>
              <a:t>Reducing duplication</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a:ea typeface="ヒラギノ角ゴ Pro W3"/>
                <a:cs typeface="Arial"/>
              </a:rPr>
              <a:t>User voice included throughout</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ヒラギノ角ゴ Pro W3" charset="-128"/>
                <a:cs typeface="+mn-cs"/>
              </a:rPr>
              <a:t>Rating at key question level</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ヒラギノ角ゴ Pro W3" charset="-128"/>
                <a:cs typeface="+mn-cs"/>
              </a:rPr>
              <a:t>Continuing to adopt the ‘I statements’ </a:t>
            </a:r>
            <a:endParaRPr kumimoji="0" lang="en-GB" sz="2400" b="0" i="0" u="none" strike="noStrike" kern="1200" cap="none" spc="0" normalizeH="0" baseline="0" noProof="0" dirty="0">
              <a:ln>
                <a:noFill/>
              </a:ln>
              <a:solidFill>
                <a:srgbClr val="000000"/>
              </a:solidFill>
              <a:effectLst/>
              <a:uLnTx/>
              <a:uFillTx/>
              <a:latin typeface="Arial" panose="020B0604020202020204"/>
              <a:ea typeface="ヒラギノ角ゴ Pro W3" charset="-128"/>
              <a:cs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a:ea typeface="ヒラギノ角ゴ Pro W3"/>
              <a:cs typeface="Arial"/>
            </a:endParaRPr>
          </a:p>
        </p:txBody>
      </p:sp>
      <p:pic>
        <p:nvPicPr>
          <p:cNvPr id="2" name="Picture 1" descr="Close-up of a blue and white book&#10;&#10;AI-generated content may be incorrect.">
            <a:extLst>
              <a:ext uri="{FF2B5EF4-FFF2-40B4-BE49-F238E27FC236}">
                <a16:creationId xmlns:a16="http://schemas.microsoft.com/office/drawing/2014/main" id="{F5D2090C-06D6-D902-F4F7-6F563B590F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31415" y="1936129"/>
            <a:ext cx="5317464" cy="2985742"/>
          </a:xfrm>
          <a:prstGeom prst="rect">
            <a:avLst/>
          </a:prstGeom>
          <a:ln>
            <a:noFill/>
          </a:ln>
          <a:effectLst>
            <a:softEdge rad="112500"/>
          </a:effectLst>
        </p:spPr>
      </p:pic>
    </p:spTree>
    <p:extLst>
      <p:ext uri="{BB962C8B-B14F-4D97-AF65-F5344CB8AC3E}">
        <p14:creationId xmlns:p14="http://schemas.microsoft.com/office/powerpoint/2010/main" val="3126028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a:extLst>
            <a:ext uri="{FF2B5EF4-FFF2-40B4-BE49-F238E27FC236}">
              <a16:creationId xmlns:a16="http://schemas.microsoft.com/office/drawing/2014/main" id="{96593B3E-8665-2149-DE37-8D5F41D3D2E8}"/>
            </a:ext>
          </a:extLst>
        </p:cNvPr>
        <p:cNvGrpSpPr/>
        <p:nvPr/>
      </p:nvGrpSpPr>
      <p:grpSpPr>
        <a:xfrm>
          <a:off x="0" y="0"/>
          <a:ext cx="0" cy="0"/>
          <a:chOff x="0" y="0"/>
          <a:chExt cx="0" cy="0"/>
        </a:xfrm>
      </p:grpSpPr>
      <p:sp>
        <p:nvSpPr>
          <p:cNvPr id="144" name="Google Shape;144;g1339ca4c73e_0_10">
            <a:extLst>
              <a:ext uri="{FF2B5EF4-FFF2-40B4-BE49-F238E27FC236}">
                <a16:creationId xmlns:a16="http://schemas.microsoft.com/office/drawing/2014/main" id="{9588A30C-6507-DA18-1CB6-FB7B98A06E17}"/>
              </a:ext>
            </a:extLst>
          </p:cNvPr>
          <p:cNvSpPr txBox="1">
            <a:spLocks noGrp="1"/>
          </p:cNvSpPr>
          <p:nvPr>
            <p:ph type="title" idx="4294967295"/>
          </p:nvPr>
        </p:nvSpPr>
        <p:spPr>
          <a:xfrm>
            <a:off x="413655" y="215030"/>
            <a:ext cx="11364685" cy="576000"/>
          </a:xfrm>
          <a:prstGeom prst="rect">
            <a:avLst/>
          </a:prstGeom>
        </p:spPr>
        <p:txBody>
          <a:bodyPr lIns="91440" tIns="45720" rIns="91440" bIns="45720" anchor="t">
            <a:normAutofit/>
          </a:bodyPr>
          <a:lstStyle/>
          <a:p>
            <a:r>
              <a:rPr lang="en-US" sz="2800" b="1" dirty="0">
                <a:solidFill>
                  <a:srgbClr val="5F2861"/>
                </a:solidFill>
              </a:rPr>
              <a:t>Draft adult social care framework</a:t>
            </a:r>
          </a:p>
        </p:txBody>
      </p:sp>
      <p:graphicFrame>
        <p:nvGraphicFramePr>
          <p:cNvPr id="42" name="Diagram 41">
            <a:extLst>
              <a:ext uri="{FF2B5EF4-FFF2-40B4-BE49-F238E27FC236}">
                <a16:creationId xmlns:a16="http://schemas.microsoft.com/office/drawing/2014/main" id="{0CECFA7D-58ED-CB84-A5F8-25767F545C1B}"/>
              </a:ext>
            </a:extLst>
          </p:cNvPr>
          <p:cNvGraphicFramePr/>
          <p:nvPr/>
        </p:nvGraphicFramePr>
        <p:xfrm>
          <a:off x="413656" y="791030"/>
          <a:ext cx="11364685" cy="5406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0211B1E9-2A52-BDF7-5845-9E79FFF48970}"/>
              </a:ext>
            </a:extLst>
          </p:cNvPr>
          <p:cNvSpPr txBox="1"/>
          <p:nvPr/>
        </p:nvSpPr>
        <p:spPr>
          <a:xfrm>
            <a:off x="10193080" y="247250"/>
            <a:ext cx="1804999" cy="584775"/>
          </a:xfrm>
          <a:prstGeom prst="rect">
            <a:avLst/>
          </a:prstGeom>
          <a:noFill/>
        </p:spPr>
        <p:txBody>
          <a:bodyPr wrap="square" rtlCol="0">
            <a:spAutoFit/>
          </a:bodyPr>
          <a:lstStyle/>
          <a:p>
            <a:r>
              <a:rPr lang="en-GB" sz="3200" dirty="0">
                <a:solidFill>
                  <a:srgbClr val="5F2861"/>
                </a:solidFill>
              </a:rPr>
              <a:t>34 to 24</a:t>
            </a:r>
          </a:p>
        </p:txBody>
      </p:sp>
    </p:spTree>
    <p:extLst>
      <p:ext uri="{BB962C8B-B14F-4D97-AF65-F5344CB8AC3E}">
        <p14:creationId xmlns:p14="http://schemas.microsoft.com/office/powerpoint/2010/main" val="16330799"/>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4.xml><?xml version="1.0" encoding="utf-8"?>
<a:theme xmlns:a="http://schemas.openxmlformats.org/drawingml/2006/main" name="2_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30901_ICS_fees_consultation_EPG" id="{D0CC69C0-B22F-4384-B729-16617BE3E395}" vid="{3DAAFC43-E8E7-4C38-A60F-471E60C78A02}"/>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3" ma:contentTypeDescription="Create a new document." ma:contentTypeScope="" ma:versionID="7827c7c99a7bd5720bdc45ae216683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ace7b55b595361df613723c29925490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be9de70-3bb9-4864-877c-d3d820d641ed}"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d162527-c308-4a98-98b8-9e726c57dd8b">
      <UserInfo>
        <DisplayName>Day, Chris</DisplayName>
        <AccountId>29</AccountId>
        <AccountType/>
      </UserInfo>
      <UserInfo>
        <DisplayName>Ostoja-Starzewski, Maria</DisplayName>
        <AccountId>180</AccountId>
        <AccountType/>
      </UserInfo>
      <UserInfo>
        <DisplayName>Hannaford, Kirstin</DisplayName>
        <AccountId>124</AccountId>
        <AccountType/>
      </UserInfo>
    </SharedWithUsers>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DFF740-59A6-4E41-A8A5-5A1C43155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325EE8-FF02-4C37-BEFC-9EDCD0240342}">
  <ds:schemaRefs>
    <ds:schemaRef ds:uri="1d162527-c308-4a98-98b8-9e726c57dd8b"/>
    <ds:schemaRef ds:uri="http://purl.org/dc/term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c497441b-d3fe-4788-8629-aff52d38f515"/>
    <ds:schemaRef ds:uri="http://schemas.microsoft.com/office/2006/metadata/properties"/>
  </ds:schemaRefs>
</ds:datastoreItem>
</file>

<file path=customXml/itemProps3.xml><?xml version="1.0" encoding="utf-8"?>
<ds:datastoreItem xmlns:ds="http://schemas.openxmlformats.org/officeDocument/2006/customXml" ds:itemID="{789BB060-4A66-4C32-B3CF-AA1958773A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Munich:Applications:Microsoft Office 2004:Templates:My Templates:20205_CQC_Template.pot</Template>
  <TotalTime>3701</TotalTime>
  <Words>1328</Words>
  <Application>Microsoft Office PowerPoint</Application>
  <PresentationFormat>Widescreen</PresentationFormat>
  <Paragraphs>208</Paragraphs>
  <Slides>15</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Aptos</vt:lpstr>
      <vt:lpstr>Arial</vt:lpstr>
      <vt:lpstr>Arial,Sans-Serif</vt:lpstr>
      <vt:lpstr>Calibri</vt:lpstr>
      <vt:lpstr>Wingdings</vt:lpstr>
      <vt:lpstr>Wingdings 2</vt:lpstr>
      <vt:lpstr>ヒラギノ角ゴ Pro W3</vt:lpstr>
      <vt:lpstr>Custom Design</vt:lpstr>
      <vt:lpstr>3_20205_CQC_Template</vt:lpstr>
      <vt:lpstr>GDS style presentation template (letterbox version)</vt:lpstr>
      <vt:lpstr>2_GDS style presentation template (letterbox version)</vt:lpstr>
      <vt:lpstr>PowerPoint Presentation</vt:lpstr>
      <vt:lpstr>Our vision, our purpose Why does CQC exist and what impact will we have?</vt:lpstr>
      <vt:lpstr>Our unique oversight of care</vt:lpstr>
      <vt:lpstr>PowerPoint Presentation</vt:lpstr>
      <vt:lpstr>The Case for Change</vt:lpstr>
      <vt:lpstr>CQC - Adult social care priorities </vt:lpstr>
      <vt:lpstr>Vision for adult social care - becoming a collaborative regulator </vt:lpstr>
      <vt:lpstr>Strengthening our assessment frameworks</vt:lpstr>
      <vt:lpstr>Draft adult social care framework</vt:lpstr>
      <vt:lpstr>What does it look like in adult social care</vt:lpstr>
      <vt:lpstr>Examples of current activity</vt:lpstr>
      <vt:lpstr>Our inspections and visits</vt:lpstr>
      <vt:lpstr>PowerPoint Presentation</vt:lpstr>
      <vt:lpstr>PowerPoint Presentation</vt:lpstr>
      <vt:lpstr>PowerPoint Presentation</vt:lpstr>
    </vt:vector>
  </TitlesOfParts>
  <Company>CQC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Care</dc:title>
  <dc:creator>Ayse Sema</dc:creator>
  <cp:keywords>State of Care</cp:keywords>
  <cp:lastModifiedBy>Rowenna Marshall</cp:lastModifiedBy>
  <cp:revision>23</cp:revision>
  <cp:lastPrinted>2022-10-19T09:38:30Z</cp:lastPrinted>
  <dcterms:created xsi:type="dcterms:W3CDTF">2012-02-13T09:51:06Z</dcterms:created>
  <dcterms:modified xsi:type="dcterms:W3CDTF">2026-06-12T14:58:22Z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Order">
    <vt:r8>100</vt:r8>
  </property>
  <property fmtid="{D5CDD505-2E9C-101B-9397-08002B2CF9AE}" pid="4" name="MediaServiceImageTags">
    <vt:lpwstr/>
  </property>
</Properties>
</file>