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23"/>
  </p:notesMasterIdLst>
  <p:sldIdLst>
    <p:sldId id="296" r:id="rId6"/>
    <p:sldId id="268" r:id="rId7"/>
    <p:sldId id="1978" r:id="rId8"/>
    <p:sldId id="1980" r:id="rId9"/>
    <p:sldId id="2002" r:id="rId10"/>
    <p:sldId id="1998" r:id="rId11"/>
    <p:sldId id="2003" r:id="rId12"/>
    <p:sldId id="1995" r:id="rId13"/>
    <p:sldId id="2004" r:id="rId14"/>
    <p:sldId id="1982" r:id="rId15"/>
    <p:sldId id="2005" r:id="rId16"/>
    <p:sldId id="2006" r:id="rId17"/>
    <p:sldId id="2007" r:id="rId18"/>
    <p:sldId id="1993" r:id="rId19"/>
    <p:sldId id="2008" r:id="rId20"/>
    <p:sldId id="1991" r:id="rId21"/>
    <p:sldId id="1994"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FD7FD33-DC6B-4107-9AA4-C31E5284F20A}" v="11" dt="2026-06-09T21:17:43.757"/>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93D81CF-94F2-401A-BA57-92F5A7B2D0C5}" styleName="Estilo medio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Estilo claro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73A0DAA-6AF3-43AB-8588-CEC1D06C72B9}" styleName="Estilo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EC20E35-A176-4012-BC5E-935CFFF8708E}" styleName="Estilo medio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255" autoAdjust="0"/>
    <p:restoredTop sz="94660"/>
  </p:normalViewPr>
  <p:slideViewPr>
    <p:cSldViewPr snapToGrid="0">
      <p:cViewPr>
        <p:scale>
          <a:sx n="58" d="100"/>
          <a:sy n="58" d="100"/>
        </p:scale>
        <p:origin x="1248" y="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presProps" Target="pres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notesMaster" Target="notesMasters/notesMaster1.xml"/><Relationship Id="rId28"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75E0B3-6F2F-4C24-83F5-94DB1B3A830F}" type="datetimeFigureOut">
              <a:rPr lang="en-GB" smtClean="0"/>
              <a:t>09/06/2026</a:t>
            </a:fld>
            <a:endParaRPr lang="en-GB"/>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BDD810-13F8-4F48-B580-C9119D939E7D}" type="slidenum">
              <a:rPr lang="en-GB" smtClean="0"/>
              <a:t>‹nr.›</a:t>
            </a:fld>
            <a:endParaRPr lang="en-GB"/>
          </a:p>
        </p:txBody>
      </p:sp>
    </p:spTree>
    <p:extLst>
      <p:ext uri="{BB962C8B-B14F-4D97-AF65-F5344CB8AC3E}">
        <p14:creationId xmlns:p14="http://schemas.microsoft.com/office/powerpoint/2010/main" val="6760546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DBFFFD2D-E339-48D0-8E51-8C7BC4E3C46A}" type="slidenum">
              <a:rPr lang="nl-NL" smtClean="0"/>
              <a:t>1</a:t>
            </a:fld>
            <a:endParaRPr lang="nl-NL"/>
          </a:p>
        </p:txBody>
      </p:sp>
    </p:spTree>
    <p:extLst>
      <p:ext uri="{BB962C8B-B14F-4D97-AF65-F5344CB8AC3E}">
        <p14:creationId xmlns:p14="http://schemas.microsoft.com/office/powerpoint/2010/main" val="1822267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customXml" Target="../../customXml/item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E16AF3-96B4-714D-58A9-BD7C65827CC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E"/>
          </a:p>
        </p:txBody>
      </p:sp>
      <p:sp>
        <p:nvSpPr>
          <p:cNvPr id="3" name="Subtitle 2">
            <a:extLst>
              <a:ext uri="{FF2B5EF4-FFF2-40B4-BE49-F238E27FC236}">
                <a16:creationId xmlns:a16="http://schemas.microsoft.com/office/drawing/2014/main" id="{9DE43FB3-F8E4-B5AB-43DB-DEDE3CF1BAC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E"/>
          </a:p>
        </p:txBody>
      </p:sp>
      <p:sp>
        <p:nvSpPr>
          <p:cNvPr id="4" name="Date Placeholder 3">
            <a:extLst>
              <a:ext uri="{FF2B5EF4-FFF2-40B4-BE49-F238E27FC236}">
                <a16:creationId xmlns:a16="http://schemas.microsoft.com/office/drawing/2014/main" id="{D8119595-DAA1-6D6B-E819-4B4DECBED49D}"/>
              </a:ext>
            </a:extLst>
          </p:cNvPr>
          <p:cNvSpPr>
            <a:spLocks noGrp="1"/>
          </p:cNvSpPr>
          <p:nvPr>
            <p:ph type="dt" sz="half" idx="10"/>
          </p:nvPr>
        </p:nvSpPr>
        <p:spPr/>
        <p:txBody>
          <a:bodyPr/>
          <a:lstStyle/>
          <a:p>
            <a:fld id="{A81FA7FF-C761-478F-BBFA-0591AFD963D2}" type="datetimeFigureOut">
              <a:rPr lang="en-IE" smtClean="0"/>
              <a:t>09/06/2026</a:t>
            </a:fld>
            <a:endParaRPr lang="en-IE"/>
          </a:p>
        </p:txBody>
      </p:sp>
      <p:sp>
        <p:nvSpPr>
          <p:cNvPr id="5" name="Footer Placeholder 4">
            <a:extLst>
              <a:ext uri="{FF2B5EF4-FFF2-40B4-BE49-F238E27FC236}">
                <a16:creationId xmlns:a16="http://schemas.microsoft.com/office/drawing/2014/main" id="{142C43DF-57B2-2E4F-5219-B9F124492CB5}"/>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01B1F1E9-CC41-2519-2E30-6BD24B207DF9}"/>
              </a:ext>
            </a:extLst>
          </p:cNvPr>
          <p:cNvSpPr>
            <a:spLocks noGrp="1"/>
          </p:cNvSpPr>
          <p:nvPr>
            <p:ph type="sldNum" sz="quarter" idx="12"/>
          </p:nvPr>
        </p:nvSpPr>
        <p:spPr/>
        <p:txBody>
          <a:bodyPr/>
          <a:lstStyle/>
          <a:p>
            <a:fld id="{5619B829-6110-48CB-9DAE-BC78B29B1658}" type="slidenum">
              <a:rPr lang="en-IE" smtClean="0"/>
              <a:t>‹nr.›</a:t>
            </a:fld>
            <a:endParaRPr lang="en-IE"/>
          </a:p>
        </p:txBody>
      </p:sp>
    </p:spTree>
    <p:extLst>
      <p:ext uri="{BB962C8B-B14F-4D97-AF65-F5344CB8AC3E}">
        <p14:creationId xmlns:p14="http://schemas.microsoft.com/office/powerpoint/2010/main" val="25373740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6738F4-FC0D-3C6B-3C6F-BC74DC714F88}"/>
              </a:ext>
            </a:extLst>
          </p:cNvPr>
          <p:cNvSpPr>
            <a:spLocks noGrp="1"/>
          </p:cNvSpPr>
          <p:nvPr>
            <p:ph type="title"/>
          </p:nvPr>
        </p:nvSpPr>
        <p:spPr/>
        <p:txBody>
          <a:bodyPr/>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87F17C62-0A02-D824-F3D0-8512660EFBD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2301C63A-42DA-0713-2C76-34DD7BCDFC8B}"/>
              </a:ext>
            </a:extLst>
          </p:cNvPr>
          <p:cNvSpPr>
            <a:spLocks noGrp="1"/>
          </p:cNvSpPr>
          <p:nvPr>
            <p:ph type="dt" sz="half" idx="10"/>
          </p:nvPr>
        </p:nvSpPr>
        <p:spPr/>
        <p:txBody>
          <a:bodyPr/>
          <a:lstStyle/>
          <a:p>
            <a:fld id="{A81FA7FF-C761-478F-BBFA-0591AFD963D2}" type="datetimeFigureOut">
              <a:rPr lang="en-IE" smtClean="0"/>
              <a:t>09/06/2026</a:t>
            </a:fld>
            <a:endParaRPr lang="en-IE"/>
          </a:p>
        </p:txBody>
      </p:sp>
      <p:sp>
        <p:nvSpPr>
          <p:cNvPr id="5" name="Footer Placeholder 4">
            <a:extLst>
              <a:ext uri="{FF2B5EF4-FFF2-40B4-BE49-F238E27FC236}">
                <a16:creationId xmlns:a16="http://schemas.microsoft.com/office/drawing/2014/main" id="{DC2AA4EE-D61E-1D78-F686-E848BB71F41B}"/>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22C0F7D6-8EB8-626F-D20C-A83C9478FE61}"/>
              </a:ext>
            </a:extLst>
          </p:cNvPr>
          <p:cNvSpPr>
            <a:spLocks noGrp="1"/>
          </p:cNvSpPr>
          <p:nvPr>
            <p:ph type="sldNum" sz="quarter" idx="12"/>
          </p:nvPr>
        </p:nvSpPr>
        <p:spPr/>
        <p:txBody>
          <a:bodyPr/>
          <a:lstStyle/>
          <a:p>
            <a:fld id="{5619B829-6110-48CB-9DAE-BC78B29B1658}" type="slidenum">
              <a:rPr lang="en-IE" smtClean="0"/>
              <a:t>‹nr.›</a:t>
            </a:fld>
            <a:endParaRPr lang="en-IE"/>
          </a:p>
        </p:txBody>
      </p:sp>
    </p:spTree>
    <p:extLst>
      <p:ext uri="{BB962C8B-B14F-4D97-AF65-F5344CB8AC3E}">
        <p14:creationId xmlns:p14="http://schemas.microsoft.com/office/powerpoint/2010/main" val="2190992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D50391B-F103-CB08-579F-E702B6D8448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2FD1F26C-8758-128F-72F4-13773A3B9DF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EAB72F92-506B-C442-95EC-DCB741C572F1}"/>
              </a:ext>
            </a:extLst>
          </p:cNvPr>
          <p:cNvSpPr>
            <a:spLocks noGrp="1"/>
          </p:cNvSpPr>
          <p:nvPr>
            <p:ph type="dt" sz="half" idx="10"/>
          </p:nvPr>
        </p:nvSpPr>
        <p:spPr/>
        <p:txBody>
          <a:bodyPr/>
          <a:lstStyle/>
          <a:p>
            <a:fld id="{A81FA7FF-C761-478F-BBFA-0591AFD963D2}" type="datetimeFigureOut">
              <a:rPr lang="en-IE" smtClean="0"/>
              <a:t>09/06/2026</a:t>
            </a:fld>
            <a:endParaRPr lang="en-IE"/>
          </a:p>
        </p:txBody>
      </p:sp>
      <p:sp>
        <p:nvSpPr>
          <p:cNvPr id="5" name="Footer Placeholder 4">
            <a:extLst>
              <a:ext uri="{FF2B5EF4-FFF2-40B4-BE49-F238E27FC236}">
                <a16:creationId xmlns:a16="http://schemas.microsoft.com/office/drawing/2014/main" id="{C6DA9558-0D59-1C40-A61A-6F567DF35D65}"/>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E0A53874-B849-3444-AC06-CA3CF20C8E19}"/>
              </a:ext>
            </a:extLst>
          </p:cNvPr>
          <p:cNvSpPr>
            <a:spLocks noGrp="1"/>
          </p:cNvSpPr>
          <p:nvPr>
            <p:ph type="sldNum" sz="quarter" idx="12"/>
          </p:nvPr>
        </p:nvSpPr>
        <p:spPr/>
        <p:txBody>
          <a:bodyPr/>
          <a:lstStyle/>
          <a:p>
            <a:fld id="{5619B829-6110-48CB-9DAE-BC78B29B1658}" type="slidenum">
              <a:rPr lang="en-IE" smtClean="0"/>
              <a:t>‹nr.›</a:t>
            </a:fld>
            <a:endParaRPr lang="en-IE"/>
          </a:p>
        </p:txBody>
      </p:sp>
    </p:spTree>
    <p:extLst>
      <p:ext uri="{BB962C8B-B14F-4D97-AF65-F5344CB8AC3E}">
        <p14:creationId xmlns:p14="http://schemas.microsoft.com/office/powerpoint/2010/main" val="2207494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10" name="Title 1"/>
          <p:cNvSpPr>
            <a:spLocks noGrp="1"/>
          </p:cNvSpPr>
          <p:nvPr>
            <p:ph type="title"/>
          </p:nvPr>
        </p:nvSpPr>
        <p:spPr>
          <a:xfrm>
            <a:off x="609601" y="113641"/>
            <a:ext cx="8441607" cy="950724"/>
          </a:xfrm>
        </p:spPr>
        <p:txBody>
          <a:bodyPr/>
          <a:lstStyle/>
          <a:p>
            <a:r>
              <a:rPr lang="en-GB"/>
              <a:t>Click to edit Master title style</a:t>
            </a:r>
            <a:endParaRPr lang="en-US"/>
          </a:p>
        </p:txBody>
      </p:sp>
      <p:sp>
        <p:nvSpPr>
          <p:cNvPr id="11" name="Content Placeholder 3"/>
          <p:cNvSpPr>
            <a:spLocks noGrp="1"/>
          </p:cNvSpPr>
          <p:nvPr>
            <p:ph sz="quarter" idx="10"/>
          </p:nvPr>
        </p:nvSpPr>
        <p:spPr>
          <a:xfrm>
            <a:off x="609601" y="1331954"/>
            <a:ext cx="11053233" cy="4893241"/>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26953146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Titeldia">
    <p:bg>
      <p:bgPr>
        <a:solidFill>
          <a:srgbClr val="FFFFFF"/>
        </a:solidFill>
        <a:effectLst/>
      </p:bgPr>
    </p:bg>
    <p:spTree>
      <p:nvGrpSpPr>
        <p:cNvPr id="1" name=""/>
        <p:cNvGrpSpPr/>
        <p:nvPr/>
      </p:nvGrpSpPr>
      <p:grpSpPr>
        <a:xfrm>
          <a:off x="0" y="0"/>
          <a:ext cx="0" cy="0"/>
          <a:chOff x="0" y="0"/>
          <a:chExt cx="0" cy="0"/>
        </a:xfrm>
      </p:grpSpPr>
      <p:grpSp>
        <p:nvGrpSpPr>
          <p:cNvPr id="16" name="Group 1"/>
          <p:cNvGrpSpPr>
            <a:grpSpLocks noSelect="1" noChangeAspect="1"/>
          </p:cNvGrpSpPr>
          <p:nvPr userDrawn="1"/>
        </p:nvGrpSpPr>
        <p:grpSpPr bwMode="gray">
          <a:xfrm>
            <a:off x="683126" y="5768263"/>
            <a:ext cx="1285200" cy="707779"/>
            <a:chOff x="7704138" y="431800"/>
            <a:chExt cx="1127125" cy="620713"/>
          </a:xfrm>
        </p:grpSpPr>
        <p:sp>
          <p:nvSpPr>
            <p:cNvPr id="17" name="Freeform 11"/>
            <p:cNvSpPr>
              <a:spLocks noSelect="1"/>
            </p:cNvSpPr>
            <p:nvPr userDrawn="1"/>
          </p:nvSpPr>
          <p:spPr bwMode="gray">
            <a:xfrm>
              <a:off x="8224838" y="442913"/>
              <a:ext cx="606425" cy="334963"/>
            </a:xfrm>
            <a:custGeom>
              <a:avLst/>
              <a:gdLst>
                <a:gd name="T0" fmla="*/ 2470 w 2719"/>
                <a:gd name="T1" fmla="*/ 329 h 1502"/>
                <a:gd name="T2" fmla="*/ 2344 w 2719"/>
                <a:gd name="T3" fmla="*/ 248 h 1502"/>
                <a:gd name="T4" fmla="*/ 1985 w 2719"/>
                <a:gd name="T5" fmla="*/ 2 h 1502"/>
                <a:gd name="T6" fmla="*/ 1689 w 2719"/>
                <a:gd name="T7" fmla="*/ 266 h 1502"/>
                <a:gd name="T8" fmla="*/ 1549 w 2719"/>
                <a:gd name="T9" fmla="*/ 386 h 1502"/>
                <a:gd name="T10" fmla="*/ 1462 w 2719"/>
                <a:gd name="T11" fmla="*/ 479 h 1502"/>
                <a:gd name="T12" fmla="*/ 1420 w 2719"/>
                <a:gd name="T13" fmla="*/ 508 h 1502"/>
                <a:gd name="T14" fmla="*/ 1027 w 2719"/>
                <a:gd name="T15" fmla="*/ 968 h 1502"/>
                <a:gd name="T16" fmla="*/ 987 w 2719"/>
                <a:gd name="T17" fmla="*/ 1006 h 1502"/>
                <a:gd name="T18" fmla="*/ 979 w 2719"/>
                <a:gd name="T19" fmla="*/ 1008 h 1502"/>
                <a:gd name="T20" fmla="*/ 937 w 2719"/>
                <a:gd name="T21" fmla="*/ 1022 h 1502"/>
                <a:gd name="T22" fmla="*/ 824 w 2719"/>
                <a:gd name="T23" fmla="*/ 1080 h 1502"/>
                <a:gd name="T24" fmla="*/ 815 w 2719"/>
                <a:gd name="T25" fmla="*/ 1084 h 1502"/>
                <a:gd name="T26" fmla="*/ 642 w 2719"/>
                <a:gd name="T27" fmla="*/ 1147 h 1502"/>
                <a:gd name="T28" fmla="*/ 292 w 2719"/>
                <a:gd name="T29" fmla="*/ 1225 h 1502"/>
                <a:gd name="T30" fmla="*/ 236 w 2719"/>
                <a:gd name="T31" fmla="*/ 1222 h 1502"/>
                <a:gd name="T32" fmla="*/ 198 w 2719"/>
                <a:gd name="T33" fmla="*/ 1222 h 1502"/>
                <a:gd name="T34" fmla="*/ 26 w 2719"/>
                <a:gd name="T35" fmla="*/ 1291 h 1502"/>
                <a:gd name="T36" fmla="*/ 58 w 2719"/>
                <a:gd name="T37" fmla="*/ 1315 h 1502"/>
                <a:gd name="T38" fmla="*/ 78 w 2719"/>
                <a:gd name="T39" fmla="*/ 1320 h 1502"/>
                <a:gd name="T40" fmla="*/ 188 w 2719"/>
                <a:gd name="T41" fmla="*/ 1322 h 1502"/>
                <a:gd name="T42" fmla="*/ 475 w 2719"/>
                <a:gd name="T43" fmla="*/ 1327 h 1502"/>
                <a:gd name="T44" fmla="*/ 579 w 2719"/>
                <a:gd name="T45" fmla="*/ 1329 h 1502"/>
                <a:gd name="T46" fmla="*/ 944 w 2719"/>
                <a:gd name="T47" fmla="*/ 1242 h 1502"/>
                <a:gd name="T48" fmla="*/ 919 w 2719"/>
                <a:gd name="T49" fmla="*/ 1350 h 1502"/>
                <a:gd name="T50" fmla="*/ 969 w 2719"/>
                <a:gd name="T51" fmla="*/ 1397 h 1502"/>
                <a:gd name="T52" fmla="*/ 981 w 2719"/>
                <a:gd name="T53" fmla="*/ 1408 h 1502"/>
                <a:gd name="T54" fmla="*/ 1068 w 2719"/>
                <a:gd name="T55" fmla="*/ 1502 h 1502"/>
                <a:gd name="T56" fmla="*/ 1086 w 2719"/>
                <a:gd name="T57" fmla="*/ 1501 h 1502"/>
                <a:gd name="T58" fmla="*/ 1113 w 2719"/>
                <a:gd name="T59" fmla="*/ 1501 h 1502"/>
                <a:gd name="T60" fmla="*/ 1277 w 2719"/>
                <a:gd name="T61" fmla="*/ 1271 h 1502"/>
                <a:gd name="T62" fmla="*/ 1222 w 2719"/>
                <a:gd name="T63" fmla="*/ 1194 h 1502"/>
                <a:gd name="T64" fmla="*/ 1228 w 2719"/>
                <a:gd name="T65" fmla="*/ 1159 h 1502"/>
                <a:gd name="T66" fmla="*/ 1352 w 2719"/>
                <a:gd name="T67" fmla="*/ 1070 h 1502"/>
                <a:gd name="T68" fmla="*/ 1528 w 2719"/>
                <a:gd name="T69" fmla="*/ 808 h 1502"/>
                <a:gd name="T70" fmla="*/ 1802 w 2719"/>
                <a:gd name="T71" fmla="*/ 612 h 1502"/>
                <a:gd name="T72" fmla="*/ 1862 w 2719"/>
                <a:gd name="T73" fmla="*/ 489 h 1502"/>
                <a:gd name="T74" fmla="*/ 1961 w 2719"/>
                <a:gd name="T75" fmla="*/ 288 h 1502"/>
                <a:gd name="T76" fmla="*/ 2012 w 2719"/>
                <a:gd name="T77" fmla="*/ 244 h 1502"/>
                <a:gd name="T78" fmla="*/ 2013 w 2719"/>
                <a:gd name="T79" fmla="*/ 244 h 1502"/>
                <a:gd name="T80" fmla="*/ 2216 w 2719"/>
                <a:gd name="T81" fmla="*/ 352 h 1502"/>
                <a:gd name="T82" fmla="*/ 2361 w 2719"/>
                <a:gd name="T83" fmla="*/ 404 h 1502"/>
                <a:gd name="T84" fmla="*/ 2383 w 2719"/>
                <a:gd name="T85" fmla="*/ 426 h 1502"/>
                <a:gd name="T86" fmla="*/ 2469 w 2719"/>
                <a:gd name="T87" fmla="*/ 494 h 1502"/>
                <a:gd name="T88" fmla="*/ 2488 w 2719"/>
                <a:gd name="T89" fmla="*/ 491 h 1502"/>
                <a:gd name="T90" fmla="*/ 2504 w 2719"/>
                <a:gd name="T91" fmla="*/ 486 h 1502"/>
                <a:gd name="T92" fmla="*/ 2510 w 2719"/>
                <a:gd name="T93" fmla="*/ 483 h 1502"/>
                <a:gd name="T94" fmla="*/ 2643 w 2719"/>
                <a:gd name="T95" fmla="*/ 496 h 1502"/>
                <a:gd name="T96" fmla="*/ 2662 w 2719"/>
                <a:gd name="T97" fmla="*/ 504 h 1502"/>
                <a:gd name="T98" fmla="*/ 2712 w 2719"/>
                <a:gd name="T99" fmla="*/ 452 h 15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719" h="1502">
                  <a:moveTo>
                    <a:pt x="2712" y="452"/>
                  </a:moveTo>
                  <a:cubicBezTo>
                    <a:pt x="2701" y="431"/>
                    <a:pt x="2676" y="409"/>
                    <a:pt x="2470" y="329"/>
                  </a:cubicBezTo>
                  <a:cubicBezTo>
                    <a:pt x="2461" y="325"/>
                    <a:pt x="2454" y="322"/>
                    <a:pt x="2449" y="320"/>
                  </a:cubicBezTo>
                  <a:cubicBezTo>
                    <a:pt x="2437" y="316"/>
                    <a:pt x="2386" y="280"/>
                    <a:pt x="2344" y="248"/>
                  </a:cubicBezTo>
                  <a:cubicBezTo>
                    <a:pt x="2338" y="243"/>
                    <a:pt x="2287" y="196"/>
                    <a:pt x="2170" y="97"/>
                  </a:cubicBezTo>
                  <a:cubicBezTo>
                    <a:pt x="2088" y="27"/>
                    <a:pt x="2035" y="0"/>
                    <a:pt x="1985" y="2"/>
                  </a:cubicBezTo>
                  <a:cubicBezTo>
                    <a:pt x="1963" y="3"/>
                    <a:pt x="1944" y="9"/>
                    <a:pt x="1924" y="15"/>
                  </a:cubicBezTo>
                  <a:cubicBezTo>
                    <a:pt x="1851" y="39"/>
                    <a:pt x="1717" y="219"/>
                    <a:pt x="1689" y="266"/>
                  </a:cubicBezTo>
                  <a:cubicBezTo>
                    <a:pt x="1665" y="308"/>
                    <a:pt x="1621" y="334"/>
                    <a:pt x="1586" y="354"/>
                  </a:cubicBezTo>
                  <a:cubicBezTo>
                    <a:pt x="1570" y="364"/>
                    <a:pt x="1561" y="377"/>
                    <a:pt x="1549" y="386"/>
                  </a:cubicBezTo>
                  <a:cubicBezTo>
                    <a:pt x="1530" y="402"/>
                    <a:pt x="1511" y="425"/>
                    <a:pt x="1494" y="445"/>
                  </a:cubicBezTo>
                  <a:cubicBezTo>
                    <a:pt x="1482" y="459"/>
                    <a:pt x="1469" y="474"/>
                    <a:pt x="1462" y="479"/>
                  </a:cubicBezTo>
                  <a:cubicBezTo>
                    <a:pt x="1453" y="486"/>
                    <a:pt x="1444" y="492"/>
                    <a:pt x="1422" y="507"/>
                  </a:cubicBezTo>
                  <a:cubicBezTo>
                    <a:pt x="1420" y="508"/>
                    <a:pt x="1420" y="508"/>
                    <a:pt x="1420" y="508"/>
                  </a:cubicBezTo>
                  <a:cubicBezTo>
                    <a:pt x="1395" y="525"/>
                    <a:pt x="1349" y="556"/>
                    <a:pt x="1260" y="617"/>
                  </a:cubicBezTo>
                  <a:cubicBezTo>
                    <a:pt x="1090" y="734"/>
                    <a:pt x="1027" y="966"/>
                    <a:pt x="1027" y="968"/>
                  </a:cubicBezTo>
                  <a:cubicBezTo>
                    <a:pt x="1025" y="973"/>
                    <a:pt x="1008" y="996"/>
                    <a:pt x="988" y="1005"/>
                  </a:cubicBezTo>
                  <a:cubicBezTo>
                    <a:pt x="987" y="1006"/>
                    <a:pt x="987" y="1006"/>
                    <a:pt x="987" y="1006"/>
                  </a:cubicBezTo>
                  <a:cubicBezTo>
                    <a:pt x="984" y="1007"/>
                    <a:pt x="984" y="1007"/>
                    <a:pt x="984" y="1007"/>
                  </a:cubicBezTo>
                  <a:cubicBezTo>
                    <a:pt x="979" y="1008"/>
                    <a:pt x="979" y="1008"/>
                    <a:pt x="979" y="1008"/>
                  </a:cubicBezTo>
                  <a:cubicBezTo>
                    <a:pt x="976" y="1009"/>
                    <a:pt x="976" y="1009"/>
                    <a:pt x="976" y="1009"/>
                  </a:cubicBezTo>
                  <a:cubicBezTo>
                    <a:pt x="960" y="1013"/>
                    <a:pt x="940" y="1021"/>
                    <a:pt x="937" y="1022"/>
                  </a:cubicBezTo>
                  <a:cubicBezTo>
                    <a:pt x="916" y="1032"/>
                    <a:pt x="874" y="1052"/>
                    <a:pt x="830" y="1075"/>
                  </a:cubicBezTo>
                  <a:cubicBezTo>
                    <a:pt x="824" y="1080"/>
                    <a:pt x="824" y="1080"/>
                    <a:pt x="824" y="1080"/>
                  </a:cubicBezTo>
                  <a:cubicBezTo>
                    <a:pt x="818" y="1082"/>
                    <a:pt x="818" y="1082"/>
                    <a:pt x="818" y="1082"/>
                  </a:cubicBezTo>
                  <a:cubicBezTo>
                    <a:pt x="815" y="1084"/>
                    <a:pt x="815" y="1084"/>
                    <a:pt x="815" y="1084"/>
                  </a:cubicBezTo>
                  <a:cubicBezTo>
                    <a:pt x="797" y="1094"/>
                    <a:pt x="734" y="1129"/>
                    <a:pt x="688" y="1138"/>
                  </a:cubicBezTo>
                  <a:cubicBezTo>
                    <a:pt x="672" y="1141"/>
                    <a:pt x="657" y="1144"/>
                    <a:pt x="642" y="1147"/>
                  </a:cubicBezTo>
                  <a:cubicBezTo>
                    <a:pt x="595" y="1155"/>
                    <a:pt x="547" y="1163"/>
                    <a:pt x="498" y="1182"/>
                  </a:cubicBezTo>
                  <a:cubicBezTo>
                    <a:pt x="448" y="1201"/>
                    <a:pt x="361" y="1222"/>
                    <a:pt x="292" y="1225"/>
                  </a:cubicBezTo>
                  <a:cubicBezTo>
                    <a:pt x="281" y="1225"/>
                    <a:pt x="271" y="1225"/>
                    <a:pt x="262" y="1225"/>
                  </a:cubicBezTo>
                  <a:cubicBezTo>
                    <a:pt x="253" y="1224"/>
                    <a:pt x="244" y="1223"/>
                    <a:pt x="236" y="1222"/>
                  </a:cubicBezTo>
                  <a:cubicBezTo>
                    <a:pt x="233" y="1222"/>
                    <a:pt x="233" y="1222"/>
                    <a:pt x="233" y="1222"/>
                  </a:cubicBezTo>
                  <a:cubicBezTo>
                    <a:pt x="231" y="1222"/>
                    <a:pt x="218" y="1221"/>
                    <a:pt x="198" y="1222"/>
                  </a:cubicBezTo>
                  <a:cubicBezTo>
                    <a:pt x="158" y="1223"/>
                    <a:pt x="104" y="1230"/>
                    <a:pt x="65" y="1252"/>
                  </a:cubicBezTo>
                  <a:cubicBezTo>
                    <a:pt x="24" y="1259"/>
                    <a:pt x="0" y="1271"/>
                    <a:pt x="26" y="1291"/>
                  </a:cubicBezTo>
                  <a:cubicBezTo>
                    <a:pt x="23" y="1294"/>
                    <a:pt x="53" y="1315"/>
                    <a:pt x="57" y="1315"/>
                  </a:cubicBezTo>
                  <a:cubicBezTo>
                    <a:pt x="58" y="1315"/>
                    <a:pt x="58" y="1315"/>
                    <a:pt x="58" y="1315"/>
                  </a:cubicBezTo>
                  <a:cubicBezTo>
                    <a:pt x="61" y="1316"/>
                    <a:pt x="61" y="1316"/>
                    <a:pt x="61" y="1316"/>
                  </a:cubicBezTo>
                  <a:cubicBezTo>
                    <a:pt x="65" y="1317"/>
                    <a:pt x="71" y="1320"/>
                    <a:pt x="78" y="1320"/>
                  </a:cubicBezTo>
                  <a:cubicBezTo>
                    <a:pt x="83" y="1319"/>
                    <a:pt x="83" y="1319"/>
                    <a:pt x="83" y="1319"/>
                  </a:cubicBezTo>
                  <a:cubicBezTo>
                    <a:pt x="138" y="1335"/>
                    <a:pt x="188" y="1322"/>
                    <a:pt x="188" y="1322"/>
                  </a:cubicBezTo>
                  <a:cubicBezTo>
                    <a:pt x="223" y="1316"/>
                    <a:pt x="281" y="1310"/>
                    <a:pt x="353" y="1314"/>
                  </a:cubicBezTo>
                  <a:cubicBezTo>
                    <a:pt x="402" y="1317"/>
                    <a:pt x="441" y="1322"/>
                    <a:pt x="475" y="1327"/>
                  </a:cubicBezTo>
                  <a:cubicBezTo>
                    <a:pt x="475" y="1327"/>
                    <a:pt x="502" y="1330"/>
                    <a:pt x="528" y="1330"/>
                  </a:cubicBezTo>
                  <a:cubicBezTo>
                    <a:pt x="546" y="1330"/>
                    <a:pt x="563" y="1330"/>
                    <a:pt x="579" y="1329"/>
                  </a:cubicBezTo>
                  <a:cubicBezTo>
                    <a:pt x="633" y="1327"/>
                    <a:pt x="675" y="1323"/>
                    <a:pt x="703" y="1317"/>
                  </a:cubicBezTo>
                  <a:cubicBezTo>
                    <a:pt x="763" y="1304"/>
                    <a:pt x="875" y="1269"/>
                    <a:pt x="944" y="1242"/>
                  </a:cubicBezTo>
                  <a:cubicBezTo>
                    <a:pt x="933" y="1267"/>
                    <a:pt x="938" y="1298"/>
                    <a:pt x="943" y="1316"/>
                  </a:cubicBezTo>
                  <a:cubicBezTo>
                    <a:pt x="937" y="1322"/>
                    <a:pt x="920" y="1340"/>
                    <a:pt x="919" y="1350"/>
                  </a:cubicBezTo>
                  <a:cubicBezTo>
                    <a:pt x="918" y="1361"/>
                    <a:pt x="952" y="1386"/>
                    <a:pt x="969" y="1397"/>
                  </a:cubicBezTo>
                  <a:cubicBezTo>
                    <a:pt x="969" y="1397"/>
                    <a:pt x="969" y="1397"/>
                    <a:pt x="969" y="1397"/>
                  </a:cubicBezTo>
                  <a:cubicBezTo>
                    <a:pt x="973" y="1400"/>
                    <a:pt x="973" y="1400"/>
                    <a:pt x="973" y="1400"/>
                  </a:cubicBezTo>
                  <a:cubicBezTo>
                    <a:pt x="981" y="1408"/>
                    <a:pt x="981" y="1408"/>
                    <a:pt x="981" y="1408"/>
                  </a:cubicBezTo>
                  <a:cubicBezTo>
                    <a:pt x="985" y="1420"/>
                    <a:pt x="985" y="1420"/>
                    <a:pt x="985" y="1420"/>
                  </a:cubicBezTo>
                  <a:cubicBezTo>
                    <a:pt x="992" y="1446"/>
                    <a:pt x="1009" y="1502"/>
                    <a:pt x="1068" y="1502"/>
                  </a:cubicBezTo>
                  <a:cubicBezTo>
                    <a:pt x="1072" y="1501"/>
                    <a:pt x="1072" y="1501"/>
                    <a:pt x="1072" y="1501"/>
                  </a:cubicBezTo>
                  <a:cubicBezTo>
                    <a:pt x="1076" y="1501"/>
                    <a:pt x="1081" y="1501"/>
                    <a:pt x="1086" y="1501"/>
                  </a:cubicBezTo>
                  <a:cubicBezTo>
                    <a:pt x="1091" y="1501"/>
                    <a:pt x="1091" y="1501"/>
                    <a:pt x="1091" y="1501"/>
                  </a:cubicBezTo>
                  <a:cubicBezTo>
                    <a:pt x="1098" y="1501"/>
                    <a:pt x="1105" y="1501"/>
                    <a:pt x="1113" y="1501"/>
                  </a:cubicBezTo>
                  <a:cubicBezTo>
                    <a:pt x="1148" y="1500"/>
                    <a:pt x="1200" y="1492"/>
                    <a:pt x="1239" y="1439"/>
                  </a:cubicBezTo>
                  <a:cubicBezTo>
                    <a:pt x="1291" y="1372"/>
                    <a:pt x="1302" y="1322"/>
                    <a:pt x="1277" y="1271"/>
                  </a:cubicBezTo>
                  <a:cubicBezTo>
                    <a:pt x="1272" y="1259"/>
                    <a:pt x="1269" y="1251"/>
                    <a:pt x="1266" y="1243"/>
                  </a:cubicBezTo>
                  <a:cubicBezTo>
                    <a:pt x="1259" y="1224"/>
                    <a:pt x="1252" y="1204"/>
                    <a:pt x="1222" y="1194"/>
                  </a:cubicBezTo>
                  <a:cubicBezTo>
                    <a:pt x="1217" y="1193"/>
                    <a:pt x="1212" y="1191"/>
                    <a:pt x="1208" y="1188"/>
                  </a:cubicBezTo>
                  <a:cubicBezTo>
                    <a:pt x="1213" y="1180"/>
                    <a:pt x="1220" y="1169"/>
                    <a:pt x="1228" y="1159"/>
                  </a:cubicBezTo>
                  <a:cubicBezTo>
                    <a:pt x="1235" y="1151"/>
                    <a:pt x="1244" y="1146"/>
                    <a:pt x="1259" y="1137"/>
                  </a:cubicBezTo>
                  <a:cubicBezTo>
                    <a:pt x="1281" y="1125"/>
                    <a:pt x="1311" y="1108"/>
                    <a:pt x="1352" y="1070"/>
                  </a:cubicBezTo>
                  <a:cubicBezTo>
                    <a:pt x="1422" y="1006"/>
                    <a:pt x="1516" y="832"/>
                    <a:pt x="1526" y="812"/>
                  </a:cubicBezTo>
                  <a:cubicBezTo>
                    <a:pt x="1528" y="808"/>
                    <a:pt x="1528" y="808"/>
                    <a:pt x="1528" y="808"/>
                  </a:cubicBezTo>
                  <a:cubicBezTo>
                    <a:pt x="1529" y="805"/>
                    <a:pt x="1553" y="732"/>
                    <a:pt x="1632" y="718"/>
                  </a:cubicBezTo>
                  <a:cubicBezTo>
                    <a:pt x="1742" y="699"/>
                    <a:pt x="1783" y="641"/>
                    <a:pt x="1802" y="612"/>
                  </a:cubicBezTo>
                  <a:cubicBezTo>
                    <a:pt x="1815" y="594"/>
                    <a:pt x="1829" y="562"/>
                    <a:pt x="1841" y="533"/>
                  </a:cubicBezTo>
                  <a:cubicBezTo>
                    <a:pt x="1848" y="518"/>
                    <a:pt x="1858" y="495"/>
                    <a:pt x="1862" y="489"/>
                  </a:cubicBezTo>
                  <a:cubicBezTo>
                    <a:pt x="1867" y="482"/>
                    <a:pt x="1874" y="468"/>
                    <a:pt x="1890" y="437"/>
                  </a:cubicBezTo>
                  <a:cubicBezTo>
                    <a:pt x="1915" y="390"/>
                    <a:pt x="1933" y="326"/>
                    <a:pt x="1961" y="288"/>
                  </a:cubicBezTo>
                  <a:cubicBezTo>
                    <a:pt x="1968" y="277"/>
                    <a:pt x="1978" y="263"/>
                    <a:pt x="1987" y="251"/>
                  </a:cubicBezTo>
                  <a:cubicBezTo>
                    <a:pt x="1999" y="233"/>
                    <a:pt x="2009" y="241"/>
                    <a:pt x="2012" y="244"/>
                  </a:cubicBezTo>
                  <a:cubicBezTo>
                    <a:pt x="2012" y="244"/>
                    <a:pt x="2012" y="244"/>
                    <a:pt x="2012" y="244"/>
                  </a:cubicBezTo>
                  <a:cubicBezTo>
                    <a:pt x="2013" y="244"/>
                    <a:pt x="2013" y="244"/>
                    <a:pt x="2013" y="244"/>
                  </a:cubicBezTo>
                  <a:cubicBezTo>
                    <a:pt x="2034" y="266"/>
                    <a:pt x="2073" y="296"/>
                    <a:pt x="2157" y="336"/>
                  </a:cubicBezTo>
                  <a:cubicBezTo>
                    <a:pt x="2176" y="344"/>
                    <a:pt x="2196" y="349"/>
                    <a:pt x="2216" y="352"/>
                  </a:cubicBezTo>
                  <a:cubicBezTo>
                    <a:pt x="2311" y="363"/>
                    <a:pt x="2343" y="387"/>
                    <a:pt x="2355" y="399"/>
                  </a:cubicBezTo>
                  <a:cubicBezTo>
                    <a:pt x="2361" y="404"/>
                    <a:pt x="2361" y="404"/>
                    <a:pt x="2361" y="404"/>
                  </a:cubicBezTo>
                  <a:cubicBezTo>
                    <a:pt x="2368" y="409"/>
                    <a:pt x="2368" y="409"/>
                    <a:pt x="2368" y="409"/>
                  </a:cubicBezTo>
                  <a:cubicBezTo>
                    <a:pt x="2371" y="412"/>
                    <a:pt x="2378" y="420"/>
                    <a:pt x="2383" y="426"/>
                  </a:cubicBezTo>
                  <a:cubicBezTo>
                    <a:pt x="2400" y="448"/>
                    <a:pt x="2417" y="484"/>
                    <a:pt x="2446" y="491"/>
                  </a:cubicBezTo>
                  <a:cubicBezTo>
                    <a:pt x="2453" y="493"/>
                    <a:pt x="2461" y="494"/>
                    <a:pt x="2469" y="494"/>
                  </a:cubicBezTo>
                  <a:cubicBezTo>
                    <a:pt x="2475" y="493"/>
                    <a:pt x="2482" y="492"/>
                    <a:pt x="2488" y="491"/>
                  </a:cubicBezTo>
                  <a:cubicBezTo>
                    <a:pt x="2488" y="491"/>
                    <a:pt x="2488" y="491"/>
                    <a:pt x="2488" y="491"/>
                  </a:cubicBezTo>
                  <a:cubicBezTo>
                    <a:pt x="2493" y="489"/>
                    <a:pt x="2498" y="488"/>
                    <a:pt x="2503" y="486"/>
                  </a:cubicBezTo>
                  <a:cubicBezTo>
                    <a:pt x="2504" y="486"/>
                    <a:pt x="2504" y="486"/>
                    <a:pt x="2504" y="486"/>
                  </a:cubicBezTo>
                  <a:cubicBezTo>
                    <a:pt x="2504" y="486"/>
                    <a:pt x="2504" y="486"/>
                    <a:pt x="2504" y="486"/>
                  </a:cubicBezTo>
                  <a:cubicBezTo>
                    <a:pt x="2510" y="483"/>
                    <a:pt x="2510" y="483"/>
                    <a:pt x="2510" y="483"/>
                  </a:cubicBezTo>
                  <a:cubicBezTo>
                    <a:pt x="2534" y="477"/>
                    <a:pt x="2578" y="472"/>
                    <a:pt x="2631" y="491"/>
                  </a:cubicBezTo>
                  <a:cubicBezTo>
                    <a:pt x="2635" y="492"/>
                    <a:pt x="2639" y="494"/>
                    <a:pt x="2643" y="496"/>
                  </a:cubicBezTo>
                  <a:cubicBezTo>
                    <a:pt x="2644" y="497"/>
                    <a:pt x="2644" y="497"/>
                    <a:pt x="2644" y="497"/>
                  </a:cubicBezTo>
                  <a:cubicBezTo>
                    <a:pt x="2650" y="499"/>
                    <a:pt x="2656" y="501"/>
                    <a:pt x="2662" y="504"/>
                  </a:cubicBezTo>
                  <a:cubicBezTo>
                    <a:pt x="2712" y="521"/>
                    <a:pt x="2718" y="485"/>
                    <a:pt x="2719" y="479"/>
                  </a:cubicBezTo>
                  <a:cubicBezTo>
                    <a:pt x="2719" y="472"/>
                    <a:pt x="2718" y="463"/>
                    <a:pt x="2712" y="452"/>
                  </a:cubicBezTo>
                </a:path>
              </a:pathLst>
            </a:custGeom>
            <a:solidFill>
              <a:srgbClr val="C4C7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18" name="Freeform 12"/>
            <p:cNvSpPr>
              <a:spLocks noSelect="1"/>
            </p:cNvSpPr>
            <p:nvPr userDrawn="1"/>
          </p:nvSpPr>
          <p:spPr bwMode="gray">
            <a:xfrm>
              <a:off x="7848600" y="846138"/>
              <a:ext cx="795338" cy="206375"/>
            </a:xfrm>
            <a:custGeom>
              <a:avLst/>
              <a:gdLst>
                <a:gd name="T0" fmla="*/ 301 w 3568"/>
                <a:gd name="T1" fmla="*/ 921 h 929"/>
                <a:gd name="T2" fmla="*/ 144 w 3568"/>
                <a:gd name="T3" fmla="*/ 4 h 929"/>
                <a:gd name="T4" fmla="*/ 567 w 3568"/>
                <a:gd name="T5" fmla="*/ 4 h 929"/>
                <a:gd name="T6" fmla="*/ 410 w 3568"/>
                <a:gd name="T7" fmla="*/ 921 h 929"/>
                <a:gd name="T8" fmla="*/ 992 w 3568"/>
                <a:gd name="T9" fmla="*/ 139 h 929"/>
                <a:gd name="T10" fmla="*/ 853 w 3568"/>
                <a:gd name="T11" fmla="*/ 0 h 929"/>
                <a:gd name="T12" fmla="*/ 857 w 3568"/>
                <a:gd name="T13" fmla="*/ 921 h 929"/>
                <a:gd name="T14" fmla="*/ 988 w 3568"/>
                <a:gd name="T15" fmla="*/ 268 h 929"/>
                <a:gd name="T16" fmla="*/ 857 w 3568"/>
                <a:gd name="T17" fmla="*/ 921 h 929"/>
                <a:gd name="T18" fmla="*/ 1485 w 3568"/>
                <a:gd name="T19" fmla="*/ 809 h 929"/>
                <a:gd name="T20" fmla="*/ 1356 w 3568"/>
                <a:gd name="T21" fmla="*/ 733 h 929"/>
                <a:gd name="T22" fmla="*/ 1225 w 3568"/>
                <a:gd name="T23" fmla="*/ 4 h 929"/>
                <a:gd name="T24" fmla="*/ 1404 w 3568"/>
                <a:gd name="T25" fmla="*/ 921 h 929"/>
                <a:gd name="T26" fmla="*/ 2142 w 3568"/>
                <a:gd name="T27" fmla="*/ 921 h 929"/>
                <a:gd name="T28" fmla="*/ 1873 w 3568"/>
                <a:gd name="T29" fmla="*/ 260 h 929"/>
                <a:gd name="T30" fmla="*/ 1725 w 3568"/>
                <a:gd name="T31" fmla="*/ 436 h 929"/>
                <a:gd name="T32" fmla="*/ 2011 w 3568"/>
                <a:gd name="T33" fmla="*/ 494 h 929"/>
                <a:gd name="T34" fmla="*/ 1839 w 3568"/>
                <a:gd name="T35" fmla="*/ 541 h 929"/>
                <a:gd name="T36" fmla="*/ 1664 w 3568"/>
                <a:gd name="T37" fmla="*/ 869 h 929"/>
                <a:gd name="T38" fmla="*/ 2013 w 3568"/>
                <a:gd name="T39" fmla="*/ 862 h 929"/>
                <a:gd name="T40" fmla="*/ 2142 w 3568"/>
                <a:gd name="T41" fmla="*/ 921 h 929"/>
                <a:gd name="T42" fmla="*/ 1982 w 3568"/>
                <a:gd name="T43" fmla="*/ 782 h 929"/>
                <a:gd name="T44" fmla="*/ 1740 w 3568"/>
                <a:gd name="T45" fmla="*/ 726 h 929"/>
                <a:gd name="T46" fmla="*/ 2011 w 3568"/>
                <a:gd name="T47" fmla="*/ 632 h 929"/>
                <a:gd name="T48" fmla="*/ 2879 w 3568"/>
                <a:gd name="T49" fmla="*/ 921 h 929"/>
                <a:gd name="T50" fmla="*/ 2813 w 3568"/>
                <a:gd name="T51" fmla="*/ 319 h 929"/>
                <a:gd name="T52" fmla="*/ 2478 w 3568"/>
                <a:gd name="T53" fmla="*/ 333 h 929"/>
                <a:gd name="T54" fmla="*/ 2350 w 3568"/>
                <a:gd name="T55" fmla="*/ 268 h 929"/>
                <a:gd name="T56" fmla="*/ 2481 w 3568"/>
                <a:gd name="T57" fmla="*/ 921 h 929"/>
                <a:gd name="T58" fmla="*/ 2616 w 3568"/>
                <a:gd name="T59" fmla="*/ 377 h 929"/>
                <a:gd name="T60" fmla="*/ 2748 w 3568"/>
                <a:gd name="T61" fmla="*/ 921 h 929"/>
                <a:gd name="T62" fmla="*/ 3296 w 3568"/>
                <a:gd name="T63" fmla="*/ 929 h 929"/>
                <a:gd name="T64" fmla="*/ 3362 w 3568"/>
                <a:gd name="T65" fmla="*/ 536 h 929"/>
                <a:gd name="T66" fmla="*/ 3180 w 3568"/>
                <a:gd name="T67" fmla="*/ 453 h 929"/>
                <a:gd name="T68" fmla="*/ 3460 w 3568"/>
                <a:gd name="T69" fmla="*/ 417 h 929"/>
                <a:gd name="T70" fmla="*/ 3300 w 3568"/>
                <a:gd name="T71" fmla="*/ 260 h 929"/>
                <a:gd name="T72" fmla="*/ 3247 w 3568"/>
                <a:gd name="T73" fmla="*/ 640 h 929"/>
                <a:gd name="T74" fmla="*/ 3439 w 3568"/>
                <a:gd name="T75" fmla="*/ 726 h 929"/>
                <a:gd name="T76" fmla="*/ 3108 w 3568"/>
                <a:gd name="T77" fmla="*/ 748 h 929"/>
                <a:gd name="T78" fmla="*/ 3296 w 3568"/>
                <a:gd name="T79" fmla="*/ 929 h 9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3568" h="929">
                  <a:moveTo>
                    <a:pt x="410" y="921"/>
                  </a:moveTo>
                  <a:cubicBezTo>
                    <a:pt x="301" y="921"/>
                    <a:pt x="301" y="921"/>
                    <a:pt x="301" y="921"/>
                  </a:cubicBezTo>
                  <a:cubicBezTo>
                    <a:pt x="0" y="4"/>
                    <a:pt x="0" y="4"/>
                    <a:pt x="0" y="4"/>
                  </a:cubicBezTo>
                  <a:cubicBezTo>
                    <a:pt x="144" y="4"/>
                    <a:pt x="144" y="4"/>
                    <a:pt x="144" y="4"/>
                  </a:cubicBezTo>
                  <a:cubicBezTo>
                    <a:pt x="355" y="671"/>
                    <a:pt x="355" y="671"/>
                    <a:pt x="355" y="671"/>
                  </a:cubicBezTo>
                  <a:cubicBezTo>
                    <a:pt x="567" y="4"/>
                    <a:pt x="567" y="4"/>
                    <a:pt x="567" y="4"/>
                  </a:cubicBezTo>
                  <a:cubicBezTo>
                    <a:pt x="714" y="4"/>
                    <a:pt x="714" y="4"/>
                    <a:pt x="714" y="4"/>
                  </a:cubicBezTo>
                  <a:lnTo>
                    <a:pt x="410" y="921"/>
                  </a:lnTo>
                  <a:close/>
                  <a:moveTo>
                    <a:pt x="853" y="139"/>
                  </a:moveTo>
                  <a:cubicBezTo>
                    <a:pt x="992" y="139"/>
                    <a:pt x="992" y="139"/>
                    <a:pt x="992" y="139"/>
                  </a:cubicBezTo>
                  <a:cubicBezTo>
                    <a:pt x="992" y="0"/>
                    <a:pt x="992" y="0"/>
                    <a:pt x="992" y="0"/>
                  </a:cubicBezTo>
                  <a:cubicBezTo>
                    <a:pt x="853" y="0"/>
                    <a:pt x="853" y="0"/>
                    <a:pt x="853" y="0"/>
                  </a:cubicBezTo>
                  <a:lnTo>
                    <a:pt x="853" y="139"/>
                  </a:lnTo>
                  <a:close/>
                  <a:moveTo>
                    <a:pt x="857" y="921"/>
                  </a:moveTo>
                  <a:cubicBezTo>
                    <a:pt x="988" y="921"/>
                    <a:pt x="988" y="921"/>
                    <a:pt x="988" y="921"/>
                  </a:cubicBezTo>
                  <a:cubicBezTo>
                    <a:pt x="988" y="268"/>
                    <a:pt x="988" y="268"/>
                    <a:pt x="988" y="268"/>
                  </a:cubicBezTo>
                  <a:cubicBezTo>
                    <a:pt x="857" y="268"/>
                    <a:pt x="857" y="268"/>
                    <a:pt x="857" y="268"/>
                  </a:cubicBezTo>
                  <a:lnTo>
                    <a:pt x="857" y="921"/>
                  </a:lnTo>
                  <a:close/>
                  <a:moveTo>
                    <a:pt x="1485" y="921"/>
                  </a:moveTo>
                  <a:cubicBezTo>
                    <a:pt x="1485" y="809"/>
                    <a:pt x="1485" y="809"/>
                    <a:pt x="1485" y="809"/>
                  </a:cubicBezTo>
                  <a:cubicBezTo>
                    <a:pt x="1427" y="809"/>
                    <a:pt x="1427" y="809"/>
                    <a:pt x="1427" y="809"/>
                  </a:cubicBezTo>
                  <a:cubicBezTo>
                    <a:pt x="1374" y="809"/>
                    <a:pt x="1356" y="783"/>
                    <a:pt x="1356" y="733"/>
                  </a:cubicBezTo>
                  <a:cubicBezTo>
                    <a:pt x="1356" y="4"/>
                    <a:pt x="1356" y="4"/>
                    <a:pt x="1356" y="4"/>
                  </a:cubicBezTo>
                  <a:cubicBezTo>
                    <a:pt x="1225" y="4"/>
                    <a:pt x="1225" y="4"/>
                    <a:pt x="1225" y="4"/>
                  </a:cubicBezTo>
                  <a:cubicBezTo>
                    <a:pt x="1225" y="741"/>
                    <a:pt x="1225" y="741"/>
                    <a:pt x="1225" y="741"/>
                  </a:cubicBezTo>
                  <a:cubicBezTo>
                    <a:pt x="1225" y="837"/>
                    <a:pt x="1279" y="921"/>
                    <a:pt x="1404" y="921"/>
                  </a:cubicBezTo>
                  <a:lnTo>
                    <a:pt x="1485" y="921"/>
                  </a:lnTo>
                  <a:close/>
                  <a:moveTo>
                    <a:pt x="2142" y="921"/>
                  </a:moveTo>
                  <a:cubicBezTo>
                    <a:pt x="2142" y="484"/>
                    <a:pt x="2142" y="484"/>
                    <a:pt x="2142" y="484"/>
                  </a:cubicBezTo>
                  <a:cubicBezTo>
                    <a:pt x="2142" y="337"/>
                    <a:pt x="2053" y="260"/>
                    <a:pt x="1873" y="260"/>
                  </a:cubicBezTo>
                  <a:cubicBezTo>
                    <a:pt x="1763" y="260"/>
                    <a:pt x="1700" y="283"/>
                    <a:pt x="1640" y="355"/>
                  </a:cubicBezTo>
                  <a:cubicBezTo>
                    <a:pt x="1725" y="436"/>
                    <a:pt x="1725" y="436"/>
                    <a:pt x="1725" y="436"/>
                  </a:cubicBezTo>
                  <a:cubicBezTo>
                    <a:pt x="1762" y="390"/>
                    <a:pt x="1798" y="372"/>
                    <a:pt x="1868" y="372"/>
                  </a:cubicBezTo>
                  <a:cubicBezTo>
                    <a:pt x="1971" y="372"/>
                    <a:pt x="2011" y="411"/>
                    <a:pt x="2011" y="494"/>
                  </a:cubicBezTo>
                  <a:cubicBezTo>
                    <a:pt x="2011" y="541"/>
                    <a:pt x="2011" y="541"/>
                    <a:pt x="2011" y="541"/>
                  </a:cubicBezTo>
                  <a:cubicBezTo>
                    <a:pt x="1839" y="541"/>
                    <a:pt x="1839" y="541"/>
                    <a:pt x="1839" y="541"/>
                  </a:cubicBezTo>
                  <a:cubicBezTo>
                    <a:pt x="1689" y="541"/>
                    <a:pt x="1613" y="619"/>
                    <a:pt x="1613" y="729"/>
                  </a:cubicBezTo>
                  <a:cubicBezTo>
                    <a:pt x="1613" y="784"/>
                    <a:pt x="1631" y="835"/>
                    <a:pt x="1664" y="869"/>
                  </a:cubicBezTo>
                  <a:cubicBezTo>
                    <a:pt x="1704" y="909"/>
                    <a:pt x="1758" y="929"/>
                    <a:pt x="1839" y="929"/>
                  </a:cubicBezTo>
                  <a:cubicBezTo>
                    <a:pt x="1921" y="929"/>
                    <a:pt x="1966" y="909"/>
                    <a:pt x="2013" y="862"/>
                  </a:cubicBezTo>
                  <a:cubicBezTo>
                    <a:pt x="2013" y="921"/>
                    <a:pt x="2013" y="921"/>
                    <a:pt x="2013" y="921"/>
                  </a:cubicBezTo>
                  <a:lnTo>
                    <a:pt x="2142" y="921"/>
                  </a:lnTo>
                  <a:close/>
                  <a:moveTo>
                    <a:pt x="2011" y="685"/>
                  </a:moveTo>
                  <a:cubicBezTo>
                    <a:pt x="2011" y="731"/>
                    <a:pt x="2003" y="762"/>
                    <a:pt x="1982" y="782"/>
                  </a:cubicBezTo>
                  <a:cubicBezTo>
                    <a:pt x="1948" y="814"/>
                    <a:pt x="1910" y="819"/>
                    <a:pt x="1864" y="819"/>
                  </a:cubicBezTo>
                  <a:cubicBezTo>
                    <a:pt x="1778" y="819"/>
                    <a:pt x="1740" y="787"/>
                    <a:pt x="1740" y="726"/>
                  </a:cubicBezTo>
                  <a:cubicBezTo>
                    <a:pt x="1740" y="666"/>
                    <a:pt x="1780" y="632"/>
                    <a:pt x="1860" y="632"/>
                  </a:cubicBezTo>
                  <a:cubicBezTo>
                    <a:pt x="2011" y="632"/>
                    <a:pt x="2011" y="632"/>
                    <a:pt x="2011" y="632"/>
                  </a:cubicBezTo>
                  <a:lnTo>
                    <a:pt x="2011" y="685"/>
                  </a:lnTo>
                  <a:close/>
                  <a:moveTo>
                    <a:pt x="2879" y="921"/>
                  </a:moveTo>
                  <a:cubicBezTo>
                    <a:pt x="2879" y="503"/>
                    <a:pt x="2879" y="503"/>
                    <a:pt x="2879" y="503"/>
                  </a:cubicBezTo>
                  <a:cubicBezTo>
                    <a:pt x="2879" y="430"/>
                    <a:pt x="2864" y="368"/>
                    <a:pt x="2813" y="319"/>
                  </a:cubicBezTo>
                  <a:cubicBezTo>
                    <a:pt x="2775" y="282"/>
                    <a:pt x="2719" y="260"/>
                    <a:pt x="2652" y="260"/>
                  </a:cubicBezTo>
                  <a:cubicBezTo>
                    <a:pt x="2587" y="260"/>
                    <a:pt x="2523" y="284"/>
                    <a:pt x="2478" y="333"/>
                  </a:cubicBezTo>
                  <a:cubicBezTo>
                    <a:pt x="2478" y="268"/>
                    <a:pt x="2478" y="268"/>
                    <a:pt x="2478" y="268"/>
                  </a:cubicBezTo>
                  <a:cubicBezTo>
                    <a:pt x="2350" y="268"/>
                    <a:pt x="2350" y="268"/>
                    <a:pt x="2350" y="268"/>
                  </a:cubicBezTo>
                  <a:cubicBezTo>
                    <a:pt x="2350" y="921"/>
                    <a:pt x="2350" y="921"/>
                    <a:pt x="2350" y="921"/>
                  </a:cubicBezTo>
                  <a:cubicBezTo>
                    <a:pt x="2481" y="921"/>
                    <a:pt x="2481" y="921"/>
                    <a:pt x="2481" y="921"/>
                  </a:cubicBezTo>
                  <a:cubicBezTo>
                    <a:pt x="2481" y="523"/>
                    <a:pt x="2481" y="523"/>
                    <a:pt x="2481" y="523"/>
                  </a:cubicBezTo>
                  <a:cubicBezTo>
                    <a:pt x="2481" y="422"/>
                    <a:pt x="2543" y="377"/>
                    <a:pt x="2616" y="377"/>
                  </a:cubicBezTo>
                  <a:cubicBezTo>
                    <a:pt x="2690" y="377"/>
                    <a:pt x="2748" y="421"/>
                    <a:pt x="2748" y="523"/>
                  </a:cubicBezTo>
                  <a:cubicBezTo>
                    <a:pt x="2748" y="921"/>
                    <a:pt x="2748" y="921"/>
                    <a:pt x="2748" y="921"/>
                  </a:cubicBezTo>
                  <a:lnTo>
                    <a:pt x="2879" y="921"/>
                  </a:lnTo>
                  <a:close/>
                  <a:moveTo>
                    <a:pt x="3296" y="929"/>
                  </a:moveTo>
                  <a:cubicBezTo>
                    <a:pt x="3452" y="929"/>
                    <a:pt x="3568" y="858"/>
                    <a:pt x="3568" y="721"/>
                  </a:cubicBezTo>
                  <a:cubicBezTo>
                    <a:pt x="3568" y="607"/>
                    <a:pt x="3497" y="547"/>
                    <a:pt x="3362" y="536"/>
                  </a:cubicBezTo>
                  <a:cubicBezTo>
                    <a:pt x="3271" y="528"/>
                    <a:pt x="3271" y="528"/>
                    <a:pt x="3271" y="528"/>
                  </a:cubicBezTo>
                  <a:cubicBezTo>
                    <a:pt x="3206" y="521"/>
                    <a:pt x="3180" y="498"/>
                    <a:pt x="3180" y="453"/>
                  </a:cubicBezTo>
                  <a:cubicBezTo>
                    <a:pt x="3180" y="403"/>
                    <a:pt x="3219" y="369"/>
                    <a:pt x="3299" y="369"/>
                  </a:cubicBezTo>
                  <a:cubicBezTo>
                    <a:pt x="3361" y="369"/>
                    <a:pt x="3419" y="382"/>
                    <a:pt x="3460" y="417"/>
                  </a:cubicBezTo>
                  <a:cubicBezTo>
                    <a:pt x="3542" y="333"/>
                    <a:pt x="3542" y="333"/>
                    <a:pt x="3542" y="333"/>
                  </a:cubicBezTo>
                  <a:cubicBezTo>
                    <a:pt x="3482" y="281"/>
                    <a:pt x="3399" y="260"/>
                    <a:pt x="3300" y="260"/>
                  </a:cubicBezTo>
                  <a:cubicBezTo>
                    <a:pt x="3164" y="260"/>
                    <a:pt x="3054" y="331"/>
                    <a:pt x="3054" y="460"/>
                  </a:cubicBezTo>
                  <a:cubicBezTo>
                    <a:pt x="3054" y="574"/>
                    <a:pt x="3124" y="628"/>
                    <a:pt x="3247" y="640"/>
                  </a:cubicBezTo>
                  <a:cubicBezTo>
                    <a:pt x="3352" y="649"/>
                    <a:pt x="3352" y="649"/>
                    <a:pt x="3352" y="649"/>
                  </a:cubicBezTo>
                  <a:cubicBezTo>
                    <a:pt x="3415" y="655"/>
                    <a:pt x="3439" y="681"/>
                    <a:pt x="3439" y="726"/>
                  </a:cubicBezTo>
                  <a:cubicBezTo>
                    <a:pt x="3439" y="788"/>
                    <a:pt x="3378" y="817"/>
                    <a:pt x="3296" y="817"/>
                  </a:cubicBezTo>
                  <a:cubicBezTo>
                    <a:pt x="3232" y="817"/>
                    <a:pt x="3161" y="802"/>
                    <a:pt x="3108" y="748"/>
                  </a:cubicBezTo>
                  <a:cubicBezTo>
                    <a:pt x="3022" y="835"/>
                    <a:pt x="3022" y="835"/>
                    <a:pt x="3022" y="835"/>
                  </a:cubicBezTo>
                  <a:cubicBezTo>
                    <a:pt x="3099" y="911"/>
                    <a:pt x="3189" y="929"/>
                    <a:pt x="3296" y="929"/>
                  </a:cubicBezTo>
                </a:path>
              </a:pathLst>
            </a:custGeom>
            <a:solidFill>
              <a:srgbClr val="5E35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19" name="Freeform 13"/>
            <p:cNvSpPr>
              <a:spLocks noSelect="1"/>
            </p:cNvSpPr>
            <p:nvPr userDrawn="1"/>
          </p:nvSpPr>
          <p:spPr bwMode="gray">
            <a:xfrm>
              <a:off x="7704138" y="431800"/>
              <a:ext cx="582613" cy="307975"/>
            </a:xfrm>
            <a:custGeom>
              <a:avLst/>
              <a:gdLst>
                <a:gd name="T0" fmla="*/ 2517 w 2619"/>
                <a:gd name="T1" fmla="*/ 1245 h 1377"/>
                <a:gd name="T2" fmla="*/ 2491 w 2619"/>
                <a:gd name="T3" fmla="*/ 1245 h 1377"/>
                <a:gd name="T4" fmla="*/ 2442 w 2619"/>
                <a:gd name="T5" fmla="*/ 1252 h 1377"/>
                <a:gd name="T6" fmla="*/ 2200 w 2619"/>
                <a:gd name="T7" fmla="*/ 1200 h 1377"/>
                <a:gd name="T8" fmla="*/ 2168 w 2619"/>
                <a:gd name="T9" fmla="*/ 1185 h 1377"/>
                <a:gd name="T10" fmla="*/ 1983 w 2619"/>
                <a:gd name="T11" fmla="*/ 1118 h 1377"/>
                <a:gd name="T12" fmla="*/ 1859 w 2619"/>
                <a:gd name="T13" fmla="*/ 1045 h 1377"/>
                <a:gd name="T14" fmla="*/ 1847 w 2619"/>
                <a:gd name="T15" fmla="*/ 1033 h 1377"/>
                <a:gd name="T16" fmla="*/ 1837 w 2619"/>
                <a:gd name="T17" fmla="*/ 1020 h 1377"/>
                <a:gd name="T18" fmla="*/ 1871 w 2619"/>
                <a:gd name="T19" fmla="*/ 1018 h 1377"/>
                <a:gd name="T20" fmla="*/ 1966 w 2619"/>
                <a:gd name="T21" fmla="*/ 945 h 1377"/>
                <a:gd name="T22" fmla="*/ 1975 w 2619"/>
                <a:gd name="T23" fmla="*/ 877 h 1377"/>
                <a:gd name="T24" fmla="*/ 1977 w 2619"/>
                <a:gd name="T25" fmla="*/ 859 h 1377"/>
                <a:gd name="T26" fmla="*/ 1985 w 2619"/>
                <a:gd name="T27" fmla="*/ 843 h 1377"/>
                <a:gd name="T28" fmla="*/ 1956 w 2619"/>
                <a:gd name="T29" fmla="*/ 722 h 1377"/>
                <a:gd name="T30" fmla="*/ 1835 w 2619"/>
                <a:gd name="T31" fmla="*/ 665 h 1377"/>
                <a:gd name="T32" fmla="*/ 1663 w 2619"/>
                <a:gd name="T33" fmla="*/ 765 h 1377"/>
                <a:gd name="T34" fmla="*/ 1652 w 2619"/>
                <a:gd name="T35" fmla="*/ 859 h 1377"/>
                <a:gd name="T36" fmla="*/ 1624 w 2619"/>
                <a:gd name="T37" fmla="*/ 881 h 1377"/>
                <a:gd name="T38" fmla="*/ 1428 w 2619"/>
                <a:gd name="T39" fmla="*/ 884 h 1377"/>
                <a:gd name="T40" fmla="*/ 1254 w 2619"/>
                <a:gd name="T41" fmla="*/ 880 h 1377"/>
                <a:gd name="T42" fmla="*/ 1169 w 2619"/>
                <a:gd name="T43" fmla="*/ 813 h 1377"/>
                <a:gd name="T44" fmla="*/ 1087 w 2619"/>
                <a:gd name="T45" fmla="*/ 740 h 1377"/>
                <a:gd name="T46" fmla="*/ 996 w 2619"/>
                <a:gd name="T47" fmla="*/ 714 h 1377"/>
                <a:gd name="T48" fmla="*/ 975 w 2619"/>
                <a:gd name="T49" fmla="*/ 717 h 1377"/>
                <a:gd name="T50" fmla="*/ 936 w 2619"/>
                <a:gd name="T51" fmla="*/ 722 h 1377"/>
                <a:gd name="T52" fmla="*/ 764 w 2619"/>
                <a:gd name="T53" fmla="*/ 606 h 1377"/>
                <a:gd name="T54" fmla="*/ 726 w 2619"/>
                <a:gd name="T55" fmla="*/ 572 h 1377"/>
                <a:gd name="T56" fmla="*/ 635 w 2619"/>
                <a:gd name="T57" fmla="*/ 449 h 1377"/>
                <a:gd name="T58" fmla="*/ 488 w 2619"/>
                <a:gd name="T59" fmla="*/ 278 h 1377"/>
                <a:gd name="T60" fmla="*/ 376 w 2619"/>
                <a:gd name="T61" fmla="*/ 124 h 1377"/>
                <a:gd name="T62" fmla="*/ 348 w 2619"/>
                <a:gd name="T63" fmla="*/ 48 h 1377"/>
                <a:gd name="T64" fmla="*/ 280 w 2619"/>
                <a:gd name="T65" fmla="*/ 36 h 1377"/>
                <a:gd name="T66" fmla="*/ 263 w 2619"/>
                <a:gd name="T67" fmla="*/ 42 h 1377"/>
                <a:gd name="T68" fmla="*/ 254 w 2619"/>
                <a:gd name="T69" fmla="*/ 44 h 1377"/>
                <a:gd name="T70" fmla="*/ 243 w 2619"/>
                <a:gd name="T71" fmla="*/ 47 h 1377"/>
                <a:gd name="T72" fmla="*/ 72 w 2619"/>
                <a:gd name="T73" fmla="*/ 24 h 1377"/>
                <a:gd name="T74" fmla="*/ 19 w 2619"/>
                <a:gd name="T75" fmla="*/ 89 h 1377"/>
                <a:gd name="T76" fmla="*/ 193 w 2619"/>
                <a:gd name="T77" fmla="*/ 186 h 1377"/>
                <a:gd name="T78" fmla="*/ 344 w 2619"/>
                <a:gd name="T79" fmla="*/ 338 h 1377"/>
                <a:gd name="T80" fmla="*/ 350 w 2619"/>
                <a:gd name="T81" fmla="*/ 347 h 1377"/>
                <a:gd name="T82" fmla="*/ 455 w 2619"/>
                <a:gd name="T83" fmla="*/ 529 h 1377"/>
                <a:gd name="T84" fmla="*/ 482 w 2619"/>
                <a:gd name="T85" fmla="*/ 607 h 1377"/>
                <a:gd name="T86" fmla="*/ 593 w 2619"/>
                <a:gd name="T87" fmla="*/ 739 h 1377"/>
                <a:gd name="T88" fmla="*/ 766 w 2619"/>
                <a:gd name="T89" fmla="*/ 914 h 1377"/>
                <a:gd name="T90" fmla="*/ 943 w 2619"/>
                <a:gd name="T91" fmla="*/ 1051 h 1377"/>
                <a:gd name="T92" fmla="*/ 1331 w 2619"/>
                <a:gd name="T93" fmla="*/ 1198 h 1377"/>
                <a:gd name="T94" fmla="*/ 1586 w 2619"/>
                <a:gd name="T95" fmla="*/ 1170 h 1377"/>
                <a:gd name="T96" fmla="*/ 1636 w 2619"/>
                <a:gd name="T97" fmla="*/ 1155 h 1377"/>
                <a:gd name="T98" fmla="*/ 1656 w 2619"/>
                <a:gd name="T99" fmla="*/ 1159 h 1377"/>
                <a:gd name="T100" fmla="*/ 1667 w 2619"/>
                <a:gd name="T101" fmla="*/ 1166 h 1377"/>
                <a:gd name="T102" fmla="*/ 2201 w 2619"/>
                <a:gd name="T103" fmla="*/ 1343 h 1377"/>
                <a:gd name="T104" fmla="*/ 2369 w 2619"/>
                <a:gd name="T105" fmla="*/ 1368 h 1377"/>
                <a:gd name="T106" fmla="*/ 2512 w 2619"/>
                <a:gd name="T107" fmla="*/ 1349 h 1377"/>
                <a:gd name="T108" fmla="*/ 2544 w 2619"/>
                <a:gd name="T109" fmla="*/ 1246 h 13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619" h="1377">
                  <a:moveTo>
                    <a:pt x="2544" y="1246"/>
                  </a:moveTo>
                  <a:cubicBezTo>
                    <a:pt x="2534" y="1245"/>
                    <a:pt x="2525" y="1245"/>
                    <a:pt x="2517" y="1245"/>
                  </a:cubicBezTo>
                  <a:cubicBezTo>
                    <a:pt x="2517" y="1245"/>
                    <a:pt x="2517" y="1245"/>
                    <a:pt x="2517" y="1245"/>
                  </a:cubicBezTo>
                  <a:cubicBezTo>
                    <a:pt x="2508" y="1245"/>
                    <a:pt x="2499" y="1245"/>
                    <a:pt x="2491" y="1245"/>
                  </a:cubicBezTo>
                  <a:cubicBezTo>
                    <a:pt x="2475" y="1246"/>
                    <a:pt x="2459" y="1249"/>
                    <a:pt x="2446" y="1251"/>
                  </a:cubicBezTo>
                  <a:cubicBezTo>
                    <a:pt x="2442" y="1252"/>
                    <a:pt x="2442" y="1252"/>
                    <a:pt x="2442" y="1252"/>
                  </a:cubicBezTo>
                  <a:cubicBezTo>
                    <a:pt x="2423" y="1256"/>
                    <a:pt x="2396" y="1272"/>
                    <a:pt x="2358" y="1266"/>
                  </a:cubicBezTo>
                  <a:cubicBezTo>
                    <a:pt x="2318" y="1260"/>
                    <a:pt x="2200" y="1200"/>
                    <a:pt x="2200" y="1200"/>
                  </a:cubicBezTo>
                  <a:cubicBezTo>
                    <a:pt x="2200" y="1200"/>
                    <a:pt x="2200" y="1200"/>
                    <a:pt x="2200" y="1200"/>
                  </a:cubicBezTo>
                  <a:cubicBezTo>
                    <a:pt x="2188" y="1195"/>
                    <a:pt x="2177" y="1190"/>
                    <a:pt x="2168" y="1185"/>
                  </a:cubicBezTo>
                  <a:cubicBezTo>
                    <a:pt x="2121" y="1160"/>
                    <a:pt x="2074" y="1146"/>
                    <a:pt x="2028" y="1132"/>
                  </a:cubicBezTo>
                  <a:cubicBezTo>
                    <a:pt x="2013" y="1128"/>
                    <a:pt x="1998" y="1123"/>
                    <a:pt x="1983" y="1118"/>
                  </a:cubicBezTo>
                  <a:cubicBezTo>
                    <a:pt x="1939" y="1104"/>
                    <a:pt x="1884" y="1064"/>
                    <a:pt x="1861" y="1047"/>
                  </a:cubicBezTo>
                  <a:cubicBezTo>
                    <a:pt x="1859" y="1045"/>
                    <a:pt x="1859" y="1045"/>
                    <a:pt x="1859" y="1045"/>
                  </a:cubicBezTo>
                  <a:cubicBezTo>
                    <a:pt x="1854" y="1042"/>
                    <a:pt x="1854" y="1042"/>
                    <a:pt x="1854" y="1042"/>
                  </a:cubicBezTo>
                  <a:cubicBezTo>
                    <a:pt x="1847" y="1033"/>
                    <a:pt x="1847" y="1033"/>
                    <a:pt x="1847" y="1033"/>
                  </a:cubicBezTo>
                  <a:cubicBezTo>
                    <a:pt x="1843" y="1028"/>
                    <a:pt x="1840" y="1024"/>
                    <a:pt x="1837" y="1020"/>
                  </a:cubicBezTo>
                  <a:cubicBezTo>
                    <a:pt x="1837" y="1020"/>
                    <a:pt x="1837" y="1020"/>
                    <a:pt x="1837" y="1020"/>
                  </a:cubicBezTo>
                  <a:cubicBezTo>
                    <a:pt x="1845" y="1020"/>
                    <a:pt x="1851" y="1021"/>
                    <a:pt x="1853" y="1021"/>
                  </a:cubicBezTo>
                  <a:cubicBezTo>
                    <a:pt x="1871" y="1018"/>
                    <a:pt x="1871" y="1018"/>
                    <a:pt x="1871" y="1018"/>
                  </a:cubicBezTo>
                  <a:cubicBezTo>
                    <a:pt x="1912" y="1012"/>
                    <a:pt x="1938" y="964"/>
                    <a:pt x="1945" y="947"/>
                  </a:cubicBezTo>
                  <a:cubicBezTo>
                    <a:pt x="1953" y="948"/>
                    <a:pt x="1962" y="947"/>
                    <a:pt x="1966" y="945"/>
                  </a:cubicBezTo>
                  <a:cubicBezTo>
                    <a:pt x="1973" y="941"/>
                    <a:pt x="1975" y="921"/>
                    <a:pt x="1975" y="903"/>
                  </a:cubicBezTo>
                  <a:cubicBezTo>
                    <a:pt x="1976" y="893"/>
                    <a:pt x="1976" y="884"/>
                    <a:pt x="1975" y="877"/>
                  </a:cubicBezTo>
                  <a:cubicBezTo>
                    <a:pt x="1975" y="872"/>
                    <a:pt x="1975" y="872"/>
                    <a:pt x="1975" y="872"/>
                  </a:cubicBezTo>
                  <a:cubicBezTo>
                    <a:pt x="1975" y="867"/>
                    <a:pt x="1976" y="863"/>
                    <a:pt x="1977" y="859"/>
                  </a:cubicBezTo>
                  <a:cubicBezTo>
                    <a:pt x="1980" y="854"/>
                    <a:pt x="1980" y="854"/>
                    <a:pt x="1980" y="854"/>
                  </a:cubicBezTo>
                  <a:cubicBezTo>
                    <a:pt x="1981" y="851"/>
                    <a:pt x="1983" y="847"/>
                    <a:pt x="1985" y="843"/>
                  </a:cubicBezTo>
                  <a:cubicBezTo>
                    <a:pt x="1998" y="815"/>
                    <a:pt x="2012" y="770"/>
                    <a:pt x="1971" y="735"/>
                  </a:cubicBezTo>
                  <a:cubicBezTo>
                    <a:pt x="1966" y="731"/>
                    <a:pt x="1961" y="727"/>
                    <a:pt x="1956" y="722"/>
                  </a:cubicBezTo>
                  <a:cubicBezTo>
                    <a:pt x="1951" y="717"/>
                    <a:pt x="1946" y="713"/>
                    <a:pt x="1940" y="708"/>
                  </a:cubicBezTo>
                  <a:cubicBezTo>
                    <a:pt x="1917" y="688"/>
                    <a:pt x="1884" y="665"/>
                    <a:pt x="1835" y="665"/>
                  </a:cubicBezTo>
                  <a:cubicBezTo>
                    <a:pt x="1825" y="665"/>
                    <a:pt x="1815" y="666"/>
                    <a:pt x="1805" y="667"/>
                  </a:cubicBezTo>
                  <a:cubicBezTo>
                    <a:pt x="1722" y="682"/>
                    <a:pt x="1680" y="711"/>
                    <a:pt x="1663" y="765"/>
                  </a:cubicBezTo>
                  <a:cubicBezTo>
                    <a:pt x="1659" y="777"/>
                    <a:pt x="1656" y="786"/>
                    <a:pt x="1653" y="794"/>
                  </a:cubicBezTo>
                  <a:cubicBezTo>
                    <a:pt x="1645" y="812"/>
                    <a:pt x="1637" y="832"/>
                    <a:pt x="1652" y="859"/>
                  </a:cubicBezTo>
                  <a:cubicBezTo>
                    <a:pt x="1655" y="864"/>
                    <a:pt x="1657" y="869"/>
                    <a:pt x="1659" y="873"/>
                  </a:cubicBezTo>
                  <a:cubicBezTo>
                    <a:pt x="1649" y="876"/>
                    <a:pt x="1636" y="880"/>
                    <a:pt x="1624" y="881"/>
                  </a:cubicBezTo>
                  <a:cubicBezTo>
                    <a:pt x="1622" y="881"/>
                    <a:pt x="1622" y="881"/>
                    <a:pt x="1622" y="881"/>
                  </a:cubicBezTo>
                  <a:cubicBezTo>
                    <a:pt x="1598" y="881"/>
                    <a:pt x="1533" y="882"/>
                    <a:pt x="1428" y="884"/>
                  </a:cubicBezTo>
                  <a:cubicBezTo>
                    <a:pt x="1411" y="884"/>
                    <a:pt x="1411" y="884"/>
                    <a:pt x="1411" y="884"/>
                  </a:cubicBezTo>
                  <a:cubicBezTo>
                    <a:pt x="1323" y="883"/>
                    <a:pt x="1261" y="881"/>
                    <a:pt x="1254" y="880"/>
                  </a:cubicBezTo>
                  <a:cubicBezTo>
                    <a:pt x="1246" y="877"/>
                    <a:pt x="1204" y="847"/>
                    <a:pt x="1180" y="824"/>
                  </a:cubicBezTo>
                  <a:cubicBezTo>
                    <a:pt x="1177" y="822"/>
                    <a:pt x="1173" y="818"/>
                    <a:pt x="1169" y="813"/>
                  </a:cubicBezTo>
                  <a:cubicBezTo>
                    <a:pt x="1162" y="806"/>
                    <a:pt x="1162" y="806"/>
                    <a:pt x="1162" y="806"/>
                  </a:cubicBezTo>
                  <a:cubicBezTo>
                    <a:pt x="1131" y="775"/>
                    <a:pt x="1105" y="750"/>
                    <a:pt x="1087" y="740"/>
                  </a:cubicBezTo>
                  <a:cubicBezTo>
                    <a:pt x="1068" y="731"/>
                    <a:pt x="1034" y="714"/>
                    <a:pt x="1000" y="714"/>
                  </a:cubicBezTo>
                  <a:cubicBezTo>
                    <a:pt x="996" y="714"/>
                    <a:pt x="996" y="714"/>
                    <a:pt x="996" y="714"/>
                  </a:cubicBezTo>
                  <a:cubicBezTo>
                    <a:pt x="993" y="715"/>
                    <a:pt x="990" y="715"/>
                    <a:pt x="986" y="715"/>
                  </a:cubicBezTo>
                  <a:cubicBezTo>
                    <a:pt x="975" y="717"/>
                    <a:pt x="975" y="717"/>
                    <a:pt x="975" y="717"/>
                  </a:cubicBezTo>
                  <a:cubicBezTo>
                    <a:pt x="963" y="719"/>
                    <a:pt x="950" y="721"/>
                    <a:pt x="939" y="721"/>
                  </a:cubicBezTo>
                  <a:cubicBezTo>
                    <a:pt x="936" y="722"/>
                    <a:pt x="936" y="722"/>
                    <a:pt x="936" y="722"/>
                  </a:cubicBezTo>
                  <a:cubicBezTo>
                    <a:pt x="930" y="722"/>
                    <a:pt x="928" y="721"/>
                    <a:pt x="928" y="721"/>
                  </a:cubicBezTo>
                  <a:cubicBezTo>
                    <a:pt x="915" y="715"/>
                    <a:pt x="781" y="623"/>
                    <a:pt x="764" y="606"/>
                  </a:cubicBezTo>
                  <a:cubicBezTo>
                    <a:pt x="754" y="596"/>
                    <a:pt x="741" y="585"/>
                    <a:pt x="728" y="573"/>
                  </a:cubicBezTo>
                  <a:cubicBezTo>
                    <a:pt x="726" y="572"/>
                    <a:pt x="726" y="572"/>
                    <a:pt x="726" y="572"/>
                  </a:cubicBezTo>
                  <a:cubicBezTo>
                    <a:pt x="711" y="559"/>
                    <a:pt x="696" y="546"/>
                    <a:pt x="683" y="534"/>
                  </a:cubicBezTo>
                  <a:cubicBezTo>
                    <a:pt x="665" y="515"/>
                    <a:pt x="647" y="484"/>
                    <a:pt x="635" y="449"/>
                  </a:cubicBezTo>
                  <a:cubicBezTo>
                    <a:pt x="623" y="414"/>
                    <a:pt x="590" y="358"/>
                    <a:pt x="537" y="316"/>
                  </a:cubicBezTo>
                  <a:cubicBezTo>
                    <a:pt x="488" y="278"/>
                    <a:pt x="488" y="278"/>
                    <a:pt x="488" y="278"/>
                  </a:cubicBezTo>
                  <a:cubicBezTo>
                    <a:pt x="478" y="270"/>
                    <a:pt x="468" y="262"/>
                    <a:pt x="459" y="255"/>
                  </a:cubicBezTo>
                  <a:cubicBezTo>
                    <a:pt x="411" y="216"/>
                    <a:pt x="383" y="142"/>
                    <a:pt x="376" y="124"/>
                  </a:cubicBezTo>
                  <a:cubicBezTo>
                    <a:pt x="376" y="117"/>
                    <a:pt x="376" y="117"/>
                    <a:pt x="376" y="117"/>
                  </a:cubicBezTo>
                  <a:cubicBezTo>
                    <a:pt x="374" y="97"/>
                    <a:pt x="372" y="67"/>
                    <a:pt x="348" y="48"/>
                  </a:cubicBezTo>
                  <a:cubicBezTo>
                    <a:pt x="332" y="35"/>
                    <a:pt x="312" y="30"/>
                    <a:pt x="285" y="35"/>
                  </a:cubicBezTo>
                  <a:cubicBezTo>
                    <a:pt x="280" y="36"/>
                    <a:pt x="280" y="36"/>
                    <a:pt x="280" y="36"/>
                  </a:cubicBezTo>
                  <a:cubicBezTo>
                    <a:pt x="275" y="38"/>
                    <a:pt x="275" y="38"/>
                    <a:pt x="275" y="38"/>
                  </a:cubicBezTo>
                  <a:cubicBezTo>
                    <a:pt x="271" y="39"/>
                    <a:pt x="268" y="40"/>
                    <a:pt x="263" y="42"/>
                  </a:cubicBezTo>
                  <a:cubicBezTo>
                    <a:pt x="254" y="44"/>
                    <a:pt x="254" y="44"/>
                    <a:pt x="254" y="44"/>
                  </a:cubicBezTo>
                  <a:cubicBezTo>
                    <a:pt x="254" y="44"/>
                    <a:pt x="254" y="44"/>
                    <a:pt x="254" y="44"/>
                  </a:cubicBezTo>
                  <a:cubicBezTo>
                    <a:pt x="254" y="44"/>
                    <a:pt x="254" y="44"/>
                    <a:pt x="254" y="44"/>
                  </a:cubicBezTo>
                  <a:cubicBezTo>
                    <a:pt x="250" y="45"/>
                    <a:pt x="247" y="46"/>
                    <a:pt x="243" y="47"/>
                  </a:cubicBezTo>
                  <a:cubicBezTo>
                    <a:pt x="240" y="48"/>
                    <a:pt x="240" y="48"/>
                    <a:pt x="240" y="48"/>
                  </a:cubicBezTo>
                  <a:cubicBezTo>
                    <a:pt x="165" y="61"/>
                    <a:pt x="72" y="24"/>
                    <a:pt x="72" y="24"/>
                  </a:cubicBezTo>
                  <a:cubicBezTo>
                    <a:pt x="72" y="24"/>
                    <a:pt x="24" y="0"/>
                    <a:pt x="6" y="40"/>
                  </a:cubicBezTo>
                  <a:cubicBezTo>
                    <a:pt x="0" y="56"/>
                    <a:pt x="5" y="75"/>
                    <a:pt x="19" y="89"/>
                  </a:cubicBezTo>
                  <a:cubicBezTo>
                    <a:pt x="39" y="110"/>
                    <a:pt x="149" y="171"/>
                    <a:pt x="187" y="183"/>
                  </a:cubicBezTo>
                  <a:cubicBezTo>
                    <a:pt x="193" y="186"/>
                    <a:pt x="193" y="186"/>
                    <a:pt x="193" y="186"/>
                  </a:cubicBezTo>
                  <a:cubicBezTo>
                    <a:pt x="199" y="190"/>
                    <a:pt x="199" y="190"/>
                    <a:pt x="199" y="190"/>
                  </a:cubicBezTo>
                  <a:cubicBezTo>
                    <a:pt x="200" y="190"/>
                    <a:pt x="277" y="234"/>
                    <a:pt x="344" y="338"/>
                  </a:cubicBezTo>
                  <a:cubicBezTo>
                    <a:pt x="349" y="345"/>
                    <a:pt x="349" y="345"/>
                    <a:pt x="349" y="345"/>
                  </a:cubicBezTo>
                  <a:cubicBezTo>
                    <a:pt x="350" y="347"/>
                    <a:pt x="350" y="347"/>
                    <a:pt x="350" y="347"/>
                  </a:cubicBezTo>
                  <a:cubicBezTo>
                    <a:pt x="377" y="395"/>
                    <a:pt x="412" y="455"/>
                    <a:pt x="427" y="478"/>
                  </a:cubicBezTo>
                  <a:cubicBezTo>
                    <a:pt x="437" y="493"/>
                    <a:pt x="448" y="514"/>
                    <a:pt x="455" y="529"/>
                  </a:cubicBezTo>
                  <a:cubicBezTo>
                    <a:pt x="459" y="537"/>
                    <a:pt x="459" y="537"/>
                    <a:pt x="459" y="537"/>
                  </a:cubicBezTo>
                  <a:cubicBezTo>
                    <a:pt x="463" y="552"/>
                    <a:pt x="474" y="589"/>
                    <a:pt x="482" y="607"/>
                  </a:cubicBezTo>
                  <a:cubicBezTo>
                    <a:pt x="484" y="610"/>
                    <a:pt x="484" y="610"/>
                    <a:pt x="484" y="610"/>
                  </a:cubicBezTo>
                  <a:cubicBezTo>
                    <a:pt x="501" y="650"/>
                    <a:pt x="538" y="694"/>
                    <a:pt x="593" y="739"/>
                  </a:cubicBezTo>
                  <a:cubicBezTo>
                    <a:pt x="685" y="815"/>
                    <a:pt x="739" y="880"/>
                    <a:pt x="764" y="911"/>
                  </a:cubicBezTo>
                  <a:cubicBezTo>
                    <a:pt x="766" y="914"/>
                    <a:pt x="766" y="914"/>
                    <a:pt x="766" y="914"/>
                  </a:cubicBezTo>
                  <a:cubicBezTo>
                    <a:pt x="772" y="922"/>
                    <a:pt x="777" y="927"/>
                    <a:pt x="780" y="931"/>
                  </a:cubicBezTo>
                  <a:cubicBezTo>
                    <a:pt x="797" y="948"/>
                    <a:pt x="896" y="1028"/>
                    <a:pt x="943" y="1051"/>
                  </a:cubicBezTo>
                  <a:cubicBezTo>
                    <a:pt x="959" y="1059"/>
                    <a:pt x="959" y="1059"/>
                    <a:pt x="959" y="1059"/>
                  </a:cubicBezTo>
                  <a:cubicBezTo>
                    <a:pt x="1022" y="1091"/>
                    <a:pt x="1191" y="1176"/>
                    <a:pt x="1331" y="1198"/>
                  </a:cubicBezTo>
                  <a:cubicBezTo>
                    <a:pt x="1362" y="1202"/>
                    <a:pt x="1394" y="1204"/>
                    <a:pt x="1426" y="1203"/>
                  </a:cubicBezTo>
                  <a:cubicBezTo>
                    <a:pt x="1498" y="1200"/>
                    <a:pt x="1554" y="1183"/>
                    <a:pt x="1586" y="1170"/>
                  </a:cubicBezTo>
                  <a:cubicBezTo>
                    <a:pt x="1606" y="1161"/>
                    <a:pt x="1606" y="1161"/>
                    <a:pt x="1606" y="1161"/>
                  </a:cubicBezTo>
                  <a:cubicBezTo>
                    <a:pt x="1607" y="1161"/>
                    <a:pt x="1620" y="1155"/>
                    <a:pt x="1636" y="1155"/>
                  </a:cubicBezTo>
                  <a:cubicBezTo>
                    <a:pt x="1636" y="1155"/>
                    <a:pt x="1636" y="1155"/>
                    <a:pt x="1636" y="1155"/>
                  </a:cubicBezTo>
                  <a:cubicBezTo>
                    <a:pt x="1645" y="1155"/>
                    <a:pt x="1652" y="1157"/>
                    <a:pt x="1656" y="1159"/>
                  </a:cubicBezTo>
                  <a:cubicBezTo>
                    <a:pt x="1660" y="1161"/>
                    <a:pt x="1660" y="1161"/>
                    <a:pt x="1660" y="1161"/>
                  </a:cubicBezTo>
                  <a:cubicBezTo>
                    <a:pt x="1667" y="1166"/>
                    <a:pt x="1667" y="1166"/>
                    <a:pt x="1667" y="1166"/>
                  </a:cubicBezTo>
                  <a:cubicBezTo>
                    <a:pt x="1702" y="1195"/>
                    <a:pt x="1871" y="1274"/>
                    <a:pt x="1950" y="1302"/>
                  </a:cubicBezTo>
                  <a:cubicBezTo>
                    <a:pt x="2018" y="1325"/>
                    <a:pt x="2159" y="1339"/>
                    <a:pt x="2201" y="1343"/>
                  </a:cubicBezTo>
                  <a:cubicBezTo>
                    <a:pt x="2202" y="1343"/>
                    <a:pt x="2268" y="1346"/>
                    <a:pt x="2316" y="1356"/>
                  </a:cubicBezTo>
                  <a:cubicBezTo>
                    <a:pt x="2321" y="1357"/>
                    <a:pt x="2344" y="1363"/>
                    <a:pt x="2369" y="1368"/>
                  </a:cubicBezTo>
                  <a:cubicBezTo>
                    <a:pt x="2369" y="1368"/>
                    <a:pt x="2432" y="1377"/>
                    <a:pt x="2479" y="1365"/>
                  </a:cubicBezTo>
                  <a:cubicBezTo>
                    <a:pt x="2492" y="1362"/>
                    <a:pt x="2503" y="1357"/>
                    <a:pt x="2512" y="1349"/>
                  </a:cubicBezTo>
                  <a:cubicBezTo>
                    <a:pt x="2551" y="1315"/>
                    <a:pt x="2585" y="1275"/>
                    <a:pt x="2613" y="1274"/>
                  </a:cubicBezTo>
                  <a:cubicBezTo>
                    <a:pt x="2613" y="1274"/>
                    <a:pt x="2619" y="1251"/>
                    <a:pt x="2544" y="1246"/>
                  </a:cubicBezTo>
                </a:path>
              </a:pathLst>
            </a:custGeom>
            <a:solidFill>
              <a:srgbClr val="5E35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20" name="Freeform 14"/>
            <p:cNvSpPr>
              <a:spLocks noSelect="1"/>
            </p:cNvSpPr>
            <p:nvPr userDrawn="1"/>
          </p:nvSpPr>
          <p:spPr bwMode="gray">
            <a:xfrm>
              <a:off x="8228013" y="706438"/>
              <a:ext cx="28575" cy="14288"/>
            </a:xfrm>
            <a:custGeom>
              <a:avLst/>
              <a:gdLst>
                <a:gd name="T0" fmla="*/ 120 w 125"/>
                <a:gd name="T1" fmla="*/ 11 h 65"/>
                <a:gd name="T2" fmla="*/ 76 w 125"/>
                <a:gd name="T3" fmla="*/ 1 h 65"/>
                <a:gd name="T4" fmla="*/ 24 w 125"/>
                <a:gd name="T5" fmla="*/ 22 h 65"/>
                <a:gd name="T6" fmla="*/ 6 w 125"/>
                <a:gd name="T7" fmla="*/ 39 h 65"/>
                <a:gd name="T8" fmla="*/ 0 w 125"/>
                <a:gd name="T9" fmla="*/ 46 h 65"/>
                <a:gd name="T10" fmla="*/ 1 w 125"/>
                <a:gd name="T11" fmla="*/ 54 h 65"/>
                <a:gd name="T12" fmla="*/ 3 w 125"/>
                <a:gd name="T13" fmla="*/ 56 h 65"/>
                <a:gd name="T14" fmla="*/ 4 w 125"/>
                <a:gd name="T15" fmla="*/ 56 h 65"/>
                <a:gd name="T16" fmla="*/ 53 w 125"/>
                <a:gd name="T17" fmla="*/ 59 h 65"/>
                <a:gd name="T18" fmla="*/ 103 w 125"/>
                <a:gd name="T19" fmla="*/ 25 h 65"/>
                <a:gd name="T20" fmla="*/ 112 w 125"/>
                <a:gd name="T21" fmla="*/ 18 h 65"/>
                <a:gd name="T22" fmla="*/ 118 w 125"/>
                <a:gd name="T23" fmla="*/ 16 h 65"/>
                <a:gd name="T24" fmla="*/ 120 w 125"/>
                <a:gd name="T25" fmla="*/ 11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5" h="65">
                  <a:moveTo>
                    <a:pt x="120" y="11"/>
                  </a:moveTo>
                  <a:cubicBezTo>
                    <a:pt x="115" y="7"/>
                    <a:pt x="90" y="2"/>
                    <a:pt x="76" y="1"/>
                  </a:cubicBezTo>
                  <a:cubicBezTo>
                    <a:pt x="76" y="1"/>
                    <a:pt x="45" y="0"/>
                    <a:pt x="24" y="22"/>
                  </a:cubicBezTo>
                  <a:cubicBezTo>
                    <a:pt x="15" y="30"/>
                    <a:pt x="10" y="35"/>
                    <a:pt x="6" y="39"/>
                  </a:cubicBezTo>
                  <a:cubicBezTo>
                    <a:pt x="0" y="46"/>
                    <a:pt x="0" y="46"/>
                    <a:pt x="0" y="46"/>
                  </a:cubicBezTo>
                  <a:cubicBezTo>
                    <a:pt x="1" y="54"/>
                    <a:pt x="1" y="54"/>
                    <a:pt x="1" y="54"/>
                  </a:cubicBezTo>
                  <a:cubicBezTo>
                    <a:pt x="3" y="56"/>
                    <a:pt x="3" y="56"/>
                    <a:pt x="3" y="56"/>
                  </a:cubicBezTo>
                  <a:cubicBezTo>
                    <a:pt x="4" y="56"/>
                    <a:pt x="4" y="56"/>
                    <a:pt x="4" y="56"/>
                  </a:cubicBezTo>
                  <a:cubicBezTo>
                    <a:pt x="15" y="61"/>
                    <a:pt x="33" y="65"/>
                    <a:pt x="53" y="59"/>
                  </a:cubicBezTo>
                  <a:cubicBezTo>
                    <a:pt x="77" y="53"/>
                    <a:pt x="92" y="36"/>
                    <a:pt x="103" y="25"/>
                  </a:cubicBezTo>
                  <a:cubicBezTo>
                    <a:pt x="107" y="20"/>
                    <a:pt x="112" y="18"/>
                    <a:pt x="112" y="18"/>
                  </a:cubicBezTo>
                  <a:cubicBezTo>
                    <a:pt x="118" y="16"/>
                    <a:pt x="118" y="16"/>
                    <a:pt x="118" y="16"/>
                  </a:cubicBezTo>
                  <a:cubicBezTo>
                    <a:pt x="118" y="16"/>
                    <a:pt x="125" y="16"/>
                    <a:pt x="120" y="11"/>
                  </a:cubicBezTo>
                </a:path>
              </a:pathLst>
            </a:custGeom>
            <a:solidFill>
              <a:srgbClr val="C4C7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grpSp>
      <p:sp>
        <p:nvSpPr>
          <p:cNvPr id="2" name="Title 2"/>
          <p:cNvSpPr>
            <a:spLocks noGrp="1" noSelect="1"/>
          </p:cNvSpPr>
          <p:nvPr>
            <p:ph type="ctrTitle" hasCustomPrompt="1"/>
          </p:nvPr>
        </p:nvSpPr>
        <p:spPr bwMode="gray">
          <a:xfrm>
            <a:off x="954000" y="846188"/>
            <a:ext cx="6372463" cy="2131473"/>
          </a:xfrm>
        </p:spPr>
        <p:txBody>
          <a:bodyPr anchor="t"/>
          <a:lstStyle>
            <a:lvl1pPr algn="l">
              <a:defRPr sz="6400" b="1"/>
            </a:lvl1pPr>
          </a:lstStyle>
          <a:p>
            <a:r>
              <a:rPr lang="nl-NL"/>
              <a:t>[Titel]</a:t>
            </a:r>
          </a:p>
        </p:txBody>
      </p:sp>
      <p:sp>
        <p:nvSpPr>
          <p:cNvPr id="3" name="Subtitle 3"/>
          <p:cNvSpPr>
            <a:spLocks noGrp="1" noSelect="1"/>
          </p:cNvSpPr>
          <p:nvPr>
            <p:ph type="subTitle" idx="1" hasCustomPrompt="1"/>
          </p:nvPr>
        </p:nvSpPr>
        <p:spPr bwMode="gray">
          <a:xfrm>
            <a:off x="954000" y="3175019"/>
            <a:ext cx="6372463" cy="951504"/>
          </a:xfrm>
        </p:spPr>
        <p:txBody>
          <a:bodyPr/>
          <a:lstStyle>
            <a:lvl1pPr marL="0" indent="0" algn="l">
              <a:lnSpc>
                <a:spcPct val="100000"/>
              </a:lnSpc>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[Subtitel]</a:t>
            </a:r>
          </a:p>
        </p:txBody>
      </p:sp>
      <p:sp>
        <p:nvSpPr>
          <p:cNvPr id="8" name="Door 4 (JU-Free)"/>
          <p:cNvSpPr>
            <a:spLocks noGrp="1"/>
          </p:cNvSpPr>
          <p:nvPr>
            <p:ph type="body" sz="quarter" idx="13" hasCustomPrompt="1"/>
          </p:nvPr>
        </p:nvSpPr>
        <p:spPr bwMode="gray">
          <a:xfrm>
            <a:off x="984249" y="4513751"/>
            <a:ext cx="1782397" cy="1019175"/>
          </a:xfrm>
        </p:spPr>
        <p:txBody>
          <a:bodyPr/>
          <a:lstStyle>
            <a:lvl1pPr marL="0" indent="0">
              <a:lnSpc>
                <a:spcPct val="100000"/>
              </a:lnSpc>
              <a:buNone/>
              <a:defRPr sz="1000" b="0" i="1">
                <a:latin typeface="Georgia" panose="02040502050405020303" pitchFamily="18" charset="0"/>
              </a:defRPr>
            </a:lvl1pPr>
            <a:lvl2pPr marL="0" indent="0">
              <a:lnSpc>
                <a:spcPct val="100000"/>
              </a:lnSpc>
              <a:buNone/>
              <a:defRPr sz="1400" b="0"/>
            </a:lvl2pPr>
            <a:lvl3pPr marL="0" indent="0">
              <a:lnSpc>
                <a:spcPct val="100000"/>
              </a:lnSpc>
              <a:buFont typeface="Arial" panose="020B0604020202020204" pitchFamily="34" charset="0"/>
              <a:buNone/>
              <a:defRPr sz="1400" b="0"/>
            </a:lvl3pPr>
            <a:lvl4pPr marL="0" indent="0">
              <a:lnSpc>
                <a:spcPct val="100000"/>
              </a:lnSpc>
              <a:buFont typeface="Arial" panose="020B0604020202020204" pitchFamily="34" charset="0"/>
              <a:buNone/>
              <a:defRPr sz="1400" b="0"/>
            </a:lvl4pPr>
            <a:lvl5pPr marL="0" indent="0">
              <a:lnSpc>
                <a:spcPct val="100000"/>
              </a:lnSpc>
              <a:buFont typeface="Arial" panose="020B0604020202020204" pitchFamily="34" charset="0"/>
              <a:buNone/>
              <a:defRPr sz="1400" b="0"/>
            </a:lvl5pPr>
            <a:lvl6pPr marL="0" indent="0">
              <a:lnSpc>
                <a:spcPct val="100000"/>
              </a:lnSpc>
              <a:buFont typeface="Arial" panose="020B0604020202020204" pitchFamily="34" charset="0"/>
              <a:buNone/>
              <a:defRPr sz="1400" b="0"/>
            </a:lvl6pPr>
            <a:lvl7pPr marL="0" indent="0">
              <a:lnSpc>
                <a:spcPct val="100000"/>
              </a:lnSpc>
              <a:buFont typeface="Arial" panose="020B0604020202020204" pitchFamily="34" charset="0"/>
              <a:buNone/>
              <a:defRPr sz="1400" b="0"/>
            </a:lvl7pPr>
            <a:lvl8pPr marL="0" indent="0">
              <a:lnSpc>
                <a:spcPct val="100000"/>
              </a:lnSpc>
              <a:buFont typeface="Arial" panose="020B0604020202020204" pitchFamily="34" charset="0"/>
              <a:buNone/>
              <a:defRPr sz="1400" b="0"/>
            </a:lvl8pPr>
            <a:lvl9pPr marL="0" indent="0">
              <a:lnSpc>
                <a:spcPct val="100000"/>
              </a:lnSpc>
              <a:buFont typeface="Arial" panose="020B0604020202020204" pitchFamily="34" charset="0"/>
              <a:buNone/>
              <a:defRPr sz="1400" b="0"/>
            </a:lvl9pPr>
          </a:lstStyle>
          <a:p>
            <a:pPr lvl="0"/>
            <a:r>
              <a:rPr lang="nl-NL"/>
              <a:t>[door 1e niveau</a:t>
            </a:r>
            <a:br>
              <a:rPr lang="nl-NL"/>
            </a:br>
            <a:r>
              <a:rPr lang="nl-NL"/>
              <a:t>Na(a)m(en) 2e niveau]</a:t>
            </a:r>
          </a:p>
          <a:p>
            <a:pPr lvl="0"/>
            <a:r>
              <a:rPr lang="nl-NL"/>
              <a:t>JU-LEVEL1=Kop</a:t>
            </a:r>
          </a:p>
          <a:p>
            <a:pPr lvl="1"/>
            <a:r>
              <a:rPr lang="nl-NL"/>
              <a:t>JU-LEVEL2=Tekst</a:t>
            </a:r>
          </a:p>
        </p:txBody>
      </p:sp>
      <p:sp>
        <p:nvSpPr>
          <p:cNvPr id="13" name="In co-creatie met 5 (JU-Free)"/>
          <p:cNvSpPr>
            <a:spLocks noGrp="1"/>
          </p:cNvSpPr>
          <p:nvPr>
            <p:ph type="body" sz="quarter" idx="14" hasCustomPrompt="1"/>
          </p:nvPr>
        </p:nvSpPr>
        <p:spPr bwMode="gray">
          <a:xfrm>
            <a:off x="2883388" y="4513751"/>
            <a:ext cx="4443075" cy="1019175"/>
          </a:xfrm>
        </p:spPr>
        <p:txBody>
          <a:bodyPr/>
          <a:lstStyle>
            <a:lvl1pPr marL="0" indent="0">
              <a:lnSpc>
                <a:spcPct val="100000"/>
              </a:lnSpc>
              <a:buNone/>
              <a:defRPr sz="1000" b="0" i="1" baseline="0">
                <a:latin typeface="Georgia" panose="02040502050405020303" pitchFamily="18" charset="0"/>
              </a:defRPr>
            </a:lvl1pPr>
            <a:lvl2pPr marL="0" indent="0">
              <a:lnSpc>
                <a:spcPct val="100000"/>
              </a:lnSpc>
              <a:buNone/>
              <a:defRPr sz="1400" b="0"/>
            </a:lvl2pPr>
            <a:lvl3pPr marL="0" indent="0">
              <a:lnSpc>
                <a:spcPct val="100000"/>
              </a:lnSpc>
              <a:buFont typeface="Arial" panose="020B0604020202020204" pitchFamily="34" charset="0"/>
              <a:buNone/>
              <a:defRPr sz="1400" b="0"/>
            </a:lvl3pPr>
            <a:lvl4pPr marL="0" indent="0">
              <a:lnSpc>
                <a:spcPct val="100000"/>
              </a:lnSpc>
              <a:buFont typeface="Arial" panose="020B0604020202020204" pitchFamily="34" charset="0"/>
              <a:buNone/>
              <a:defRPr sz="1400" b="0"/>
            </a:lvl4pPr>
            <a:lvl5pPr marL="0" indent="0">
              <a:lnSpc>
                <a:spcPct val="100000"/>
              </a:lnSpc>
              <a:buFont typeface="Arial" panose="020B0604020202020204" pitchFamily="34" charset="0"/>
              <a:buNone/>
              <a:defRPr sz="1400" b="0"/>
            </a:lvl5pPr>
            <a:lvl6pPr marL="0" indent="0">
              <a:lnSpc>
                <a:spcPct val="100000"/>
              </a:lnSpc>
              <a:buFont typeface="Arial" panose="020B0604020202020204" pitchFamily="34" charset="0"/>
              <a:buNone/>
              <a:defRPr sz="1400" b="0"/>
            </a:lvl6pPr>
            <a:lvl7pPr marL="0" indent="0">
              <a:lnSpc>
                <a:spcPct val="100000"/>
              </a:lnSpc>
              <a:buFont typeface="Arial" panose="020B0604020202020204" pitchFamily="34" charset="0"/>
              <a:buNone/>
              <a:defRPr sz="1400" b="0"/>
            </a:lvl7pPr>
            <a:lvl8pPr marL="0" indent="0">
              <a:lnSpc>
                <a:spcPct val="100000"/>
              </a:lnSpc>
              <a:buFont typeface="Arial" panose="020B0604020202020204" pitchFamily="34" charset="0"/>
              <a:buNone/>
              <a:defRPr sz="1400" b="0"/>
            </a:lvl8pPr>
            <a:lvl9pPr marL="0" indent="0">
              <a:lnSpc>
                <a:spcPct val="100000"/>
              </a:lnSpc>
              <a:buFont typeface="Arial" panose="020B0604020202020204" pitchFamily="34" charset="0"/>
              <a:buNone/>
              <a:defRPr sz="1400" b="0"/>
            </a:lvl9pPr>
          </a:lstStyle>
          <a:p>
            <a:pPr lvl="0"/>
            <a:r>
              <a:rPr lang="nl-NL"/>
              <a:t>[in co-creatie met 1e niveau</a:t>
            </a:r>
            <a:br>
              <a:rPr lang="nl-NL"/>
            </a:br>
            <a:r>
              <a:rPr lang="nl-NL"/>
              <a:t>Na(a)m(en) 2e niveau]</a:t>
            </a:r>
          </a:p>
          <a:p>
            <a:pPr lvl="0"/>
            <a:r>
              <a:rPr lang="nl-NL"/>
              <a:t>JU-LEVEL1=Kop</a:t>
            </a:r>
          </a:p>
          <a:p>
            <a:pPr lvl="1"/>
            <a:r>
              <a:rPr lang="nl-NL"/>
              <a:t>JU-LEVEL2=Tekst</a:t>
            </a:r>
          </a:p>
        </p:txBody>
      </p:sp>
      <p:sp>
        <p:nvSpPr>
          <p:cNvPr id="14" name="date 6 (JU-Free)"/>
          <p:cNvSpPr>
            <a:spLocks noGrp="1"/>
          </p:cNvSpPr>
          <p:nvPr>
            <p:ph type="body" sz="quarter" idx="15" hasCustomPrompt="1"/>
          </p:nvPr>
        </p:nvSpPr>
        <p:spPr bwMode="gray">
          <a:xfrm>
            <a:off x="2883600" y="6037385"/>
            <a:ext cx="1782397" cy="532616"/>
          </a:xfrm>
        </p:spPr>
        <p:txBody>
          <a:bodyPr/>
          <a:lstStyle>
            <a:lvl1pPr marL="0" indent="0">
              <a:lnSpc>
                <a:spcPct val="100000"/>
              </a:lnSpc>
              <a:buNone/>
              <a:defRPr sz="1400" b="0" i="0">
                <a:latin typeface="Georgia" panose="02040502050405020303" pitchFamily="18" charset="0"/>
              </a:defRPr>
            </a:lvl1pPr>
            <a:lvl2pPr marL="0" indent="0">
              <a:lnSpc>
                <a:spcPct val="100000"/>
              </a:lnSpc>
              <a:buNone/>
              <a:defRPr sz="1400" b="0"/>
            </a:lvl2pPr>
            <a:lvl3pPr marL="0" indent="0">
              <a:lnSpc>
                <a:spcPct val="100000"/>
              </a:lnSpc>
              <a:buFont typeface="Arial" panose="020B0604020202020204" pitchFamily="34" charset="0"/>
              <a:buNone/>
              <a:defRPr sz="1400" b="0"/>
            </a:lvl3pPr>
            <a:lvl4pPr marL="0" indent="0">
              <a:lnSpc>
                <a:spcPct val="100000"/>
              </a:lnSpc>
              <a:buFont typeface="Arial" panose="020B0604020202020204" pitchFamily="34" charset="0"/>
              <a:buNone/>
              <a:defRPr sz="1400" b="0"/>
            </a:lvl4pPr>
            <a:lvl5pPr marL="0" indent="0">
              <a:lnSpc>
                <a:spcPct val="100000"/>
              </a:lnSpc>
              <a:buFont typeface="Arial" panose="020B0604020202020204" pitchFamily="34" charset="0"/>
              <a:buNone/>
              <a:defRPr sz="1400" b="0"/>
            </a:lvl5pPr>
            <a:lvl6pPr marL="0" indent="0">
              <a:lnSpc>
                <a:spcPct val="100000"/>
              </a:lnSpc>
              <a:buFont typeface="Arial" panose="020B0604020202020204" pitchFamily="34" charset="0"/>
              <a:buNone/>
              <a:defRPr sz="1400" b="0"/>
            </a:lvl6pPr>
            <a:lvl7pPr marL="0" indent="0">
              <a:lnSpc>
                <a:spcPct val="100000"/>
              </a:lnSpc>
              <a:buFont typeface="Arial" panose="020B0604020202020204" pitchFamily="34" charset="0"/>
              <a:buNone/>
              <a:defRPr sz="1400" b="0"/>
            </a:lvl7pPr>
            <a:lvl8pPr marL="0" indent="0">
              <a:lnSpc>
                <a:spcPct val="100000"/>
              </a:lnSpc>
              <a:buFont typeface="Arial" panose="020B0604020202020204" pitchFamily="34" charset="0"/>
              <a:buNone/>
              <a:defRPr sz="1400" b="0"/>
            </a:lvl8pPr>
            <a:lvl9pPr marL="0" indent="0">
              <a:lnSpc>
                <a:spcPct val="100000"/>
              </a:lnSpc>
              <a:buFont typeface="Arial" panose="020B0604020202020204" pitchFamily="34" charset="0"/>
              <a:buNone/>
              <a:defRPr sz="1400" b="0"/>
            </a:lvl9pPr>
          </a:lstStyle>
          <a:p>
            <a:pPr lvl="0"/>
            <a:r>
              <a:rPr lang="nl-NL"/>
              <a:t>[Maand jaar]</a:t>
            </a:r>
          </a:p>
          <a:p>
            <a:pPr lvl="0"/>
            <a:r>
              <a:rPr lang="nl-NL"/>
              <a:t>JU-LEVEL1=Maand jaar</a:t>
            </a:r>
          </a:p>
        </p:txBody>
      </p:sp>
      <p:sp>
        <p:nvSpPr>
          <p:cNvPr id="23" name="Picture Placeholder 7">
            <a:extLst>
              <a:ext uri="{FF2B5EF4-FFF2-40B4-BE49-F238E27FC236}">
                <a16:creationId xmlns:a16="http://schemas.microsoft.com/office/drawing/2014/main" id="{954F70E6-73A5-4FBC-8546-93FCB5350664}"/>
              </a:ext>
            </a:extLst>
          </p:cNvPr>
          <p:cNvSpPr>
            <a:spLocks noGrp="1" noSelect="1"/>
          </p:cNvSpPr>
          <p:nvPr>
            <p:ph type="pic" sz="quarter" idx="16" hasCustomPrompt="1"/>
          </p:nvPr>
        </p:nvSpPr>
        <p:spPr bwMode="gray">
          <a:xfrm>
            <a:off x="7621587" y="-60"/>
            <a:ext cx="4570413" cy="6858000"/>
          </a:xfrm>
          <a:custGeom>
            <a:avLst/>
            <a:gdLst>
              <a:gd name="connsiteX0" fmla="*/ 1874504 w 4570413"/>
              <a:gd name="connsiteY0" fmla="*/ 0 h 6858000"/>
              <a:gd name="connsiteX1" fmla="*/ 2119430 w 4570413"/>
              <a:gd name="connsiteY1" fmla="*/ 0 h 6858000"/>
              <a:gd name="connsiteX2" fmla="*/ 2349053 w 4570413"/>
              <a:gd name="connsiteY2" fmla="*/ 0 h 6858000"/>
              <a:gd name="connsiteX3" fmla="*/ 2563866 w 4570413"/>
              <a:gd name="connsiteY3" fmla="*/ 0 h 6858000"/>
              <a:gd name="connsiteX4" fmla="*/ 2764365 w 4570413"/>
              <a:gd name="connsiteY4" fmla="*/ 0 h 6858000"/>
              <a:gd name="connsiteX5" fmla="*/ 2951041 w 4570413"/>
              <a:gd name="connsiteY5" fmla="*/ 0 h 6858000"/>
              <a:gd name="connsiteX6" fmla="*/ 3124390 w 4570413"/>
              <a:gd name="connsiteY6" fmla="*/ 0 h 6858000"/>
              <a:gd name="connsiteX7" fmla="*/ 3284903 w 4570413"/>
              <a:gd name="connsiteY7" fmla="*/ 0 h 6858000"/>
              <a:gd name="connsiteX8" fmla="*/ 3433076 w 4570413"/>
              <a:gd name="connsiteY8" fmla="*/ 0 h 6858000"/>
              <a:gd name="connsiteX9" fmla="*/ 3569402 w 4570413"/>
              <a:gd name="connsiteY9" fmla="*/ 0 h 6858000"/>
              <a:gd name="connsiteX10" fmla="*/ 3694374 w 4570413"/>
              <a:gd name="connsiteY10" fmla="*/ 0 h 6858000"/>
              <a:gd name="connsiteX11" fmla="*/ 3808486 w 4570413"/>
              <a:gd name="connsiteY11" fmla="*/ 0 h 6858000"/>
              <a:gd name="connsiteX12" fmla="*/ 3912232 w 4570413"/>
              <a:gd name="connsiteY12" fmla="*/ 0 h 6858000"/>
              <a:gd name="connsiteX13" fmla="*/ 4006105 w 4570413"/>
              <a:gd name="connsiteY13" fmla="*/ 0 h 6858000"/>
              <a:gd name="connsiteX14" fmla="*/ 4090599 w 4570413"/>
              <a:gd name="connsiteY14" fmla="*/ 0 h 6858000"/>
              <a:gd name="connsiteX15" fmla="*/ 4166208 w 4570413"/>
              <a:gd name="connsiteY15" fmla="*/ 0 h 6858000"/>
              <a:gd name="connsiteX16" fmla="*/ 4233424 w 4570413"/>
              <a:gd name="connsiteY16" fmla="*/ 0 h 6858000"/>
              <a:gd name="connsiteX17" fmla="*/ 4292743 w 4570413"/>
              <a:gd name="connsiteY17" fmla="*/ 0 h 6858000"/>
              <a:gd name="connsiteX18" fmla="*/ 4344657 w 4570413"/>
              <a:gd name="connsiteY18" fmla="*/ 0 h 6858000"/>
              <a:gd name="connsiteX19" fmla="*/ 4428246 w 4570413"/>
              <a:gd name="connsiteY19" fmla="*/ 0 h 6858000"/>
              <a:gd name="connsiteX20" fmla="*/ 4488140 w 4570413"/>
              <a:gd name="connsiteY20" fmla="*/ 0 h 6858000"/>
              <a:gd name="connsiteX21" fmla="*/ 4528289 w 4570413"/>
              <a:gd name="connsiteY21" fmla="*/ 0 h 6858000"/>
              <a:gd name="connsiteX22" fmla="*/ 4552642 w 4570413"/>
              <a:gd name="connsiteY22" fmla="*/ 0 h 6858000"/>
              <a:gd name="connsiteX23" fmla="*/ 4565148 w 4570413"/>
              <a:gd name="connsiteY23" fmla="*/ 0 h 6858000"/>
              <a:gd name="connsiteX24" fmla="*/ 4569755 w 4570413"/>
              <a:gd name="connsiteY24" fmla="*/ 0 h 6858000"/>
              <a:gd name="connsiteX25" fmla="*/ 4570413 w 4570413"/>
              <a:gd name="connsiteY25" fmla="*/ 0 h 6858000"/>
              <a:gd name="connsiteX26" fmla="*/ 4570413 w 4570413"/>
              <a:gd name="connsiteY26" fmla="*/ 6858000 h 6858000"/>
              <a:gd name="connsiteX27" fmla="*/ 4325487 w 4570413"/>
              <a:gd name="connsiteY27" fmla="*/ 6858000 h 6858000"/>
              <a:gd name="connsiteX28" fmla="*/ 4095865 w 4570413"/>
              <a:gd name="connsiteY28" fmla="*/ 6858000 h 6858000"/>
              <a:gd name="connsiteX29" fmla="*/ 3881051 w 4570413"/>
              <a:gd name="connsiteY29" fmla="*/ 6858000 h 6858000"/>
              <a:gd name="connsiteX30" fmla="*/ 3680552 w 4570413"/>
              <a:gd name="connsiteY30" fmla="*/ 6858000 h 6858000"/>
              <a:gd name="connsiteX31" fmla="*/ 3493876 w 4570413"/>
              <a:gd name="connsiteY31" fmla="*/ 6858000 h 6858000"/>
              <a:gd name="connsiteX32" fmla="*/ 3320527 w 4570413"/>
              <a:gd name="connsiteY32" fmla="*/ 6858000 h 6858000"/>
              <a:gd name="connsiteX33" fmla="*/ 3160014 w 4570413"/>
              <a:gd name="connsiteY33" fmla="*/ 6858000 h 6858000"/>
              <a:gd name="connsiteX34" fmla="*/ 3011841 w 4570413"/>
              <a:gd name="connsiteY34" fmla="*/ 6858000 h 6858000"/>
              <a:gd name="connsiteX35" fmla="*/ 2875515 w 4570413"/>
              <a:gd name="connsiteY35" fmla="*/ 6858000 h 6858000"/>
              <a:gd name="connsiteX36" fmla="*/ 2750543 w 4570413"/>
              <a:gd name="connsiteY36" fmla="*/ 6858000 h 6858000"/>
              <a:gd name="connsiteX37" fmla="*/ 2636431 w 4570413"/>
              <a:gd name="connsiteY37" fmla="*/ 6858000 h 6858000"/>
              <a:gd name="connsiteX38" fmla="*/ 2532685 w 4570413"/>
              <a:gd name="connsiteY38" fmla="*/ 6858000 h 6858000"/>
              <a:gd name="connsiteX39" fmla="*/ 2438812 w 4570413"/>
              <a:gd name="connsiteY39" fmla="*/ 6858000 h 6858000"/>
              <a:gd name="connsiteX40" fmla="*/ 2354318 w 4570413"/>
              <a:gd name="connsiteY40" fmla="*/ 6858000 h 6858000"/>
              <a:gd name="connsiteX41" fmla="*/ 2278709 w 4570413"/>
              <a:gd name="connsiteY41" fmla="*/ 6858000 h 6858000"/>
              <a:gd name="connsiteX42" fmla="*/ 2211493 w 4570413"/>
              <a:gd name="connsiteY42" fmla="*/ 6858000 h 6858000"/>
              <a:gd name="connsiteX43" fmla="*/ 2152174 w 4570413"/>
              <a:gd name="connsiteY43" fmla="*/ 6858000 h 6858000"/>
              <a:gd name="connsiteX44" fmla="*/ 2100260 w 4570413"/>
              <a:gd name="connsiteY44" fmla="*/ 6858000 h 6858000"/>
              <a:gd name="connsiteX45" fmla="*/ 2016671 w 4570413"/>
              <a:gd name="connsiteY45" fmla="*/ 6858000 h 6858000"/>
              <a:gd name="connsiteX46" fmla="*/ 1956777 w 4570413"/>
              <a:gd name="connsiteY46" fmla="*/ 6858000 h 6858000"/>
              <a:gd name="connsiteX47" fmla="*/ 1916628 w 4570413"/>
              <a:gd name="connsiteY47" fmla="*/ 6858000 h 6858000"/>
              <a:gd name="connsiteX48" fmla="*/ 1892275 w 4570413"/>
              <a:gd name="connsiteY48" fmla="*/ 6858000 h 6858000"/>
              <a:gd name="connsiteX49" fmla="*/ 1879770 w 4570413"/>
              <a:gd name="connsiteY49" fmla="*/ 6858000 h 6858000"/>
              <a:gd name="connsiteX50" fmla="*/ 1875162 w 4570413"/>
              <a:gd name="connsiteY50" fmla="*/ 6858000 h 6858000"/>
              <a:gd name="connsiteX51" fmla="*/ 1874504 w 4570413"/>
              <a:gd name="connsiteY51" fmla="*/ 6858000 h 6858000"/>
              <a:gd name="connsiteX52" fmla="*/ 1801505 w 4570413"/>
              <a:gd name="connsiteY52" fmla="*/ 6818313 h 6858000"/>
              <a:gd name="connsiteX53" fmla="*/ 0 w 4570413"/>
              <a:gd name="connsiteY53" fmla="*/ 3429000 h 6858000"/>
              <a:gd name="connsiteX54" fmla="*/ 1801505 w 4570413"/>
              <a:gd name="connsiteY54" fmla="*/ 3968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4570413" h="6858000">
                <a:moveTo>
                  <a:pt x="1874504" y="0"/>
                </a:moveTo>
                <a:lnTo>
                  <a:pt x="2119430" y="0"/>
                </a:lnTo>
                <a:lnTo>
                  <a:pt x="2349053" y="0"/>
                </a:lnTo>
                <a:lnTo>
                  <a:pt x="2563866" y="0"/>
                </a:lnTo>
                <a:lnTo>
                  <a:pt x="2764365" y="0"/>
                </a:lnTo>
                <a:lnTo>
                  <a:pt x="2951041" y="0"/>
                </a:lnTo>
                <a:lnTo>
                  <a:pt x="3124390" y="0"/>
                </a:lnTo>
                <a:lnTo>
                  <a:pt x="3284903" y="0"/>
                </a:lnTo>
                <a:lnTo>
                  <a:pt x="3433076" y="0"/>
                </a:lnTo>
                <a:lnTo>
                  <a:pt x="3569402" y="0"/>
                </a:lnTo>
                <a:lnTo>
                  <a:pt x="3694374" y="0"/>
                </a:lnTo>
                <a:lnTo>
                  <a:pt x="3808486" y="0"/>
                </a:lnTo>
                <a:lnTo>
                  <a:pt x="3912232" y="0"/>
                </a:lnTo>
                <a:lnTo>
                  <a:pt x="4006105" y="0"/>
                </a:lnTo>
                <a:lnTo>
                  <a:pt x="4090599" y="0"/>
                </a:lnTo>
                <a:lnTo>
                  <a:pt x="4166208" y="0"/>
                </a:lnTo>
                <a:lnTo>
                  <a:pt x="4233424" y="0"/>
                </a:lnTo>
                <a:lnTo>
                  <a:pt x="4292743" y="0"/>
                </a:lnTo>
                <a:lnTo>
                  <a:pt x="4344657" y="0"/>
                </a:lnTo>
                <a:lnTo>
                  <a:pt x="4428246" y="0"/>
                </a:lnTo>
                <a:lnTo>
                  <a:pt x="4488140" y="0"/>
                </a:lnTo>
                <a:lnTo>
                  <a:pt x="4528289" y="0"/>
                </a:lnTo>
                <a:lnTo>
                  <a:pt x="4552642" y="0"/>
                </a:lnTo>
                <a:lnTo>
                  <a:pt x="4565148" y="0"/>
                </a:lnTo>
                <a:lnTo>
                  <a:pt x="4569755" y="0"/>
                </a:lnTo>
                <a:lnTo>
                  <a:pt x="4570413" y="0"/>
                </a:lnTo>
                <a:cubicBezTo>
                  <a:pt x="4570413" y="6858000"/>
                  <a:pt x="4570413" y="6858000"/>
                  <a:pt x="4570413" y="6858000"/>
                </a:cubicBezTo>
                <a:lnTo>
                  <a:pt x="4325487" y="6858000"/>
                </a:lnTo>
                <a:lnTo>
                  <a:pt x="4095865" y="6858000"/>
                </a:lnTo>
                <a:lnTo>
                  <a:pt x="3881051" y="6858000"/>
                </a:lnTo>
                <a:lnTo>
                  <a:pt x="3680552" y="6858000"/>
                </a:lnTo>
                <a:lnTo>
                  <a:pt x="3493876" y="6858000"/>
                </a:lnTo>
                <a:lnTo>
                  <a:pt x="3320527" y="6858000"/>
                </a:lnTo>
                <a:lnTo>
                  <a:pt x="3160014" y="6858000"/>
                </a:lnTo>
                <a:lnTo>
                  <a:pt x="3011841" y="6858000"/>
                </a:lnTo>
                <a:lnTo>
                  <a:pt x="2875515" y="6858000"/>
                </a:lnTo>
                <a:lnTo>
                  <a:pt x="2750543" y="6858000"/>
                </a:lnTo>
                <a:lnTo>
                  <a:pt x="2636431" y="6858000"/>
                </a:lnTo>
                <a:lnTo>
                  <a:pt x="2532685" y="6858000"/>
                </a:lnTo>
                <a:lnTo>
                  <a:pt x="2438812" y="6858000"/>
                </a:lnTo>
                <a:lnTo>
                  <a:pt x="2354318" y="6858000"/>
                </a:lnTo>
                <a:lnTo>
                  <a:pt x="2278709" y="6858000"/>
                </a:lnTo>
                <a:lnTo>
                  <a:pt x="2211493" y="6858000"/>
                </a:lnTo>
                <a:lnTo>
                  <a:pt x="2152174" y="6858000"/>
                </a:lnTo>
                <a:lnTo>
                  <a:pt x="2100260" y="6858000"/>
                </a:lnTo>
                <a:lnTo>
                  <a:pt x="2016671" y="6858000"/>
                </a:lnTo>
                <a:lnTo>
                  <a:pt x="1956777" y="6858000"/>
                </a:lnTo>
                <a:lnTo>
                  <a:pt x="1916628" y="6858000"/>
                </a:lnTo>
                <a:lnTo>
                  <a:pt x="1892275" y="6858000"/>
                </a:lnTo>
                <a:lnTo>
                  <a:pt x="1879770" y="6858000"/>
                </a:lnTo>
                <a:lnTo>
                  <a:pt x="1875162" y="6858000"/>
                </a:lnTo>
                <a:lnTo>
                  <a:pt x="1874504" y="6858000"/>
                </a:lnTo>
                <a:cubicBezTo>
                  <a:pt x="1801505" y="6818313"/>
                  <a:pt x="1801505" y="6818313"/>
                  <a:pt x="1801505" y="6818313"/>
                </a:cubicBezTo>
                <a:cubicBezTo>
                  <a:pt x="714762" y="6083935"/>
                  <a:pt x="0" y="4839970"/>
                  <a:pt x="0" y="3429000"/>
                </a:cubicBezTo>
                <a:cubicBezTo>
                  <a:pt x="0" y="2018030"/>
                  <a:pt x="714762" y="774065"/>
                  <a:pt x="1801505" y="39688"/>
                </a:cubicBezTo>
                <a:close/>
              </a:path>
            </a:pathLst>
          </a:custGeom>
        </p:spPr>
        <p:txBody>
          <a:bodyPr wrap="square">
            <a:noAutofit/>
          </a:bodyPr>
          <a:lstStyle>
            <a:lvl1pPr marL="0" indent="0" algn="r">
              <a:buFontTx/>
              <a:buNone/>
              <a:defRPr baseline="0"/>
            </a:lvl1pPr>
          </a:lstStyle>
          <a:p>
            <a:r>
              <a:rPr lang="nl-NL"/>
              <a:t>[Afbeelding invoegen: </a:t>
            </a:r>
            <a:br>
              <a:rPr lang="nl-NL"/>
            </a:br>
            <a:r>
              <a:rPr lang="nl-NL"/>
              <a:t>Klik op ergens op de dia</a:t>
            </a:r>
            <a:br>
              <a:rPr lang="nl-NL"/>
            </a:br>
            <a:r>
              <a:rPr lang="nl-NL"/>
              <a:t>en voeg een afbeelding in via </a:t>
            </a:r>
            <a:br>
              <a:rPr lang="nl-NL"/>
            </a:br>
            <a:r>
              <a:rPr lang="nl-NL"/>
              <a:t>Invoegen | Afbeeldingen]</a:t>
            </a:r>
          </a:p>
        </p:txBody>
      </p:sp>
      <p:sp>
        <p:nvSpPr>
          <p:cNvPr id="34" name="Placeholder 8">
            <a:extLst>
              <a:ext uri="{FF2B5EF4-FFF2-40B4-BE49-F238E27FC236}">
                <a16:creationId xmlns:a16="http://schemas.microsoft.com/office/drawing/2014/main" id="{DB76B667-4A8D-41B8-9FA4-2627F734A187}"/>
              </a:ext>
              <a:ext uri="{C183D7F6-B498-43B3-948B-1728B52AA6E4}">
                <adec:decorative xmlns:adec="http://schemas.microsoft.com/office/drawing/2017/decorative" val="1"/>
              </a:ext>
            </a:extLst>
          </p:cNvPr>
          <p:cNvSpPr>
            <a:spLocks noGrp="1" noSelect="1"/>
          </p:cNvSpPr>
          <p:nvPr>
            <p:ph type="body" idx="1000" hasCustomPrompt="1"/>
            <p:custDataLst>
              <p:custData r:id="rId1"/>
            </p:custDataLst>
          </p:nvPr>
        </p:nvSpPr>
        <p:spPr bwMode="gray">
          <a:xfrm rot="5400000">
            <a:off x="6477793" y="1143734"/>
            <a:ext cx="6858000" cy="4570413"/>
          </a:xfrm>
          <a:custGeom>
            <a:avLst/>
            <a:gdLst>
              <a:gd name="connsiteX0" fmla="*/ 0 w 6858000"/>
              <a:gd name="connsiteY0" fmla="*/ 2695909 h 4570413"/>
              <a:gd name="connsiteX1" fmla="*/ 0 w 6858000"/>
              <a:gd name="connsiteY1" fmla="*/ 2450983 h 4570413"/>
              <a:gd name="connsiteX2" fmla="*/ 0 w 6858000"/>
              <a:gd name="connsiteY2" fmla="*/ 2221360 h 4570413"/>
              <a:gd name="connsiteX3" fmla="*/ 0 w 6858000"/>
              <a:gd name="connsiteY3" fmla="*/ 2006547 h 4570413"/>
              <a:gd name="connsiteX4" fmla="*/ 0 w 6858000"/>
              <a:gd name="connsiteY4" fmla="*/ 1806048 h 4570413"/>
              <a:gd name="connsiteX5" fmla="*/ 0 w 6858000"/>
              <a:gd name="connsiteY5" fmla="*/ 1619372 h 4570413"/>
              <a:gd name="connsiteX6" fmla="*/ 0 w 6858000"/>
              <a:gd name="connsiteY6" fmla="*/ 1446023 h 4570413"/>
              <a:gd name="connsiteX7" fmla="*/ 0 w 6858000"/>
              <a:gd name="connsiteY7" fmla="*/ 1285510 h 4570413"/>
              <a:gd name="connsiteX8" fmla="*/ 0 w 6858000"/>
              <a:gd name="connsiteY8" fmla="*/ 1137337 h 4570413"/>
              <a:gd name="connsiteX9" fmla="*/ 0 w 6858000"/>
              <a:gd name="connsiteY9" fmla="*/ 1001011 h 4570413"/>
              <a:gd name="connsiteX10" fmla="*/ 0 w 6858000"/>
              <a:gd name="connsiteY10" fmla="*/ 876039 h 4570413"/>
              <a:gd name="connsiteX11" fmla="*/ 0 w 6858000"/>
              <a:gd name="connsiteY11" fmla="*/ 761927 h 4570413"/>
              <a:gd name="connsiteX12" fmla="*/ 0 w 6858000"/>
              <a:gd name="connsiteY12" fmla="*/ 658181 h 4570413"/>
              <a:gd name="connsiteX13" fmla="*/ 0 w 6858000"/>
              <a:gd name="connsiteY13" fmla="*/ 564308 h 4570413"/>
              <a:gd name="connsiteX14" fmla="*/ 0 w 6858000"/>
              <a:gd name="connsiteY14" fmla="*/ 479814 h 4570413"/>
              <a:gd name="connsiteX15" fmla="*/ 0 w 6858000"/>
              <a:gd name="connsiteY15" fmla="*/ 404205 h 4570413"/>
              <a:gd name="connsiteX16" fmla="*/ 0 w 6858000"/>
              <a:gd name="connsiteY16" fmla="*/ 336989 h 4570413"/>
              <a:gd name="connsiteX17" fmla="*/ 0 w 6858000"/>
              <a:gd name="connsiteY17" fmla="*/ 277670 h 4570413"/>
              <a:gd name="connsiteX18" fmla="*/ 0 w 6858000"/>
              <a:gd name="connsiteY18" fmla="*/ 225756 h 4570413"/>
              <a:gd name="connsiteX19" fmla="*/ 0 w 6858000"/>
              <a:gd name="connsiteY19" fmla="*/ 142167 h 4570413"/>
              <a:gd name="connsiteX20" fmla="*/ 0 w 6858000"/>
              <a:gd name="connsiteY20" fmla="*/ 82273 h 4570413"/>
              <a:gd name="connsiteX21" fmla="*/ 0 w 6858000"/>
              <a:gd name="connsiteY21" fmla="*/ 42124 h 4570413"/>
              <a:gd name="connsiteX22" fmla="*/ 0 w 6858000"/>
              <a:gd name="connsiteY22" fmla="*/ 17771 h 4570413"/>
              <a:gd name="connsiteX23" fmla="*/ 0 w 6858000"/>
              <a:gd name="connsiteY23" fmla="*/ 5265 h 4570413"/>
              <a:gd name="connsiteX24" fmla="*/ 0 w 6858000"/>
              <a:gd name="connsiteY24" fmla="*/ 658 h 4570413"/>
              <a:gd name="connsiteX25" fmla="*/ 0 w 6858000"/>
              <a:gd name="connsiteY25" fmla="*/ 0 h 4570413"/>
              <a:gd name="connsiteX26" fmla="*/ 6858000 w 6858000"/>
              <a:gd name="connsiteY26" fmla="*/ 0 h 4570413"/>
              <a:gd name="connsiteX27" fmla="*/ 6858000 w 6858000"/>
              <a:gd name="connsiteY27" fmla="*/ 244926 h 4570413"/>
              <a:gd name="connsiteX28" fmla="*/ 6858000 w 6858000"/>
              <a:gd name="connsiteY28" fmla="*/ 474548 h 4570413"/>
              <a:gd name="connsiteX29" fmla="*/ 6858000 w 6858000"/>
              <a:gd name="connsiteY29" fmla="*/ 689362 h 4570413"/>
              <a:gd name="connsiteX30" fmla="*/ 6858000 w 6858000"/>
              <a:gd name="connsiteY30" fmla="*/ 889861 h 4570413"/>
              <a:gd name="connsiteX31" fmla="*/ 6858000 w 6858000"/>
              <a:gd name="connsiteY31" fmla="*/ 1076537 h 4570413"/>
              <a:gd name="connsiteX32" fmla="*/ 6858000 w 6858000"/>
              <a:gd name="connsiteY32" fmla="*/ 1249886 h 4570413"/>
              <a:gd name="connsiteX33" fmla="*/ 6858000 w 6858000"/>
              <a:gd name="connsiteY33" fmla="*/ 1410399 h 4570413"/>
              <a:gd name="connsiteX34" fmla="*/ 6858000 w 6858000"/>
              <a:gd name="connsiteY34" fmla="*/ 1558572 h 4570413"/>
              <a:gd name="connsiteX35" fmla="*/ 6858000 w 6858000"/>
              <a:gd name="connsiteY35" fmla="*/ 1694898 h 4570413"/>
              <a:gd name="connsiteX36" fmla="*/ 6858000 w 6858000"/>
              <a:gd name="connsiteY36" fmla="*/ 1819870 h 4570413"/>
              <a:gd name="connsiteX37" fmla="*/ 6858000 w 6858000"/>
              <a:gd name="connsiteY37" fmla="*/ 1933982 h 4570413"/>
              <a:gd name="connsiteX38" fmla="*/ 6858000 w 6858000"/>
              <a:gd name="connsiteY38" fmla="*/ 2037728 h 4570413"/>
              <a:gd name="connsiteX39" fmla="*/ 6858000 w 6858000"/>
              <a:gd name="connsiteY39" fmla="*/ 2131601 h 4570413"/>
              <a:gd name="connsiteX40" fmla="*/ 6858000 w 6858000"/>
              <a:gd name="connsiteY40" fmla="*/ 2216095 h 4570413"/>
              <a:gd name="connsiteX41" fmla="*/ 6858000 w 6858000"/>
              <a:gd name="connsiteY41" fmla="*/ 2291704 h 4570413"/>
              <a:gd name="connsiteX42" fmla="*/ 6858000 w 6858000"/>
              <a:gd name="connsiteY42" fmla="*/ 2358920 h 4570413"/>
              <a:gd name="connsiteX43" fmla="*/ 6858000 w 6858000"/>
              <a:gd name="connsiteY43" fmla="*/ 2418239 h 4570413"/>
              <a:gd name="connsiteX44" fmla="*/ 6858000 w 6858000"/>
              <a:gd name="connsiteY44" fmla="*/ 2470153 h 4570413"/>
              <a:gd name="connsiteX45" fmla="*/ 6858000 w 6858000"/>
              <a:gd name="connsiteY45" fmla="*/ 2553742 h 4570413"/>
              <a:gd name="connsiteX46" fmla="*/ 6858000 w 6858000"/>
              <a:gd name="connsiteY46" fmla="*/ 2613636 h 4570413"/>
              <a:gd name="connsiteX47" fmla="*/ 6858000 w 6858000"/>
              <a:gd name="connsiteY47" fmla="*/ 2653785 h 4570413"/>
              <a:gd name="connsiteX48" fmla="*/ 6858000 w 6858000"/>
              <a:gd name="connsiteY48" fmla="*/ 2678138 h 4570413"/>
              <a:gd name="connsiteX49" fmla="*/ 6858000 w 6858000"/>
              <a:gd name="connsiteY49" fmla="*/ 2690643 h 4570413"/>
              <a:gd name="connsiteX50" fmla="*/ 6858000 w 6858000"/>
              <a:gd name="connsiteY50" fmla="*/ 2695251 h 4570413"/>
              <a:gd name="connsiteX51" fmla="*/ 6858000 w 6858000"/>
              <a:gd name="connsiteY51" fmla="*/ 2695909 h 4570413"/>
              <a:gd name="connsiteX52" fmla="*/ 6818313 w 6858000"/>
              <a:gd name="connsiteY52" fmla="*/ 2768908 h 4570413"/>
              <a:gd name="connsiteX53" fmla="*/ 6681521 w 6858000"/>
              <a:gd name="connsiteY53" fmla="*/ 2958801 h 4570413"/>
              <a:gd name="connsiteX54" fmla="*/ 6657747 w 6858000"/>
              <a:gd name="connsiteY54" fmla="*/ 2989054 h 4570413"/>
              <a:gd name="connsiteX55" fmla="*/ 6554973 w 6858000"/>
              <a:gd name="connsiteY55" fmla="*/ 3115081 h 4570413"/>
              <a:gd name="connsiteX56" fmla="*/ 6337425 w 6858000"/>
              <a:gd name="connsiteY56" fmla="*/ 3354444 h 4570413"/>
              <a:gd name="connsiteX57" fmla="*/ 6273469 w 6858000"/>
              <a:gd name="connsiteY57" fmla="*/ 3416135 h 4570413"/>
              <a:gd name="connsiteX58" fmla="*/ 6076832 w 6858000"/>
              <a:gd name="connsiteY58" fmla="*/ 3594851 h 4570413"/>
              <a:gd name="connsiteX59" fmla="*/ 5991732 w 6858000"/>
              <a:gd name="connsiteY59" fmla="*/ 3667660 h 4570413"/>
              <a:gd name="connsiteX60" fmla="*/ 5989217 w 6858000"/>
              <a:gd name="connsiteY60" fmla="*/ 3669636 h 4570413"/>
              <a:gd name="connsiteX61" fmla="*/ 5801864 w 6858000"/>
              <a:gd name="connsiteY61" fmla="*/ 3811460 h 4570413"/>
              <a:gd name="connsiteX62" fmla="*/ 5788370 w 6858000"/>
              <a:gd name="connsiteY62" fmla="*/ 3821056 h 4570413"/>
              <a:gd name="connsiteX63" fmla="*/ 5590516 w 6858000"/>
              <a:gd name="connsiteY63" fmla="*/ 3952955 h 4570413"/>
              <a:gd name="connsiteX64" fmla="*/ 3429000 w 6858000"/>
              <a:gd name="connsiteY64" fmla="*/ 4570413 h 4570413"/>
              <a:gd name="connsiteX65" fmla="*/ 1267485 w 6858000"/>
              <a:gd name="connsiteY65" fmla="*/ 3952955 h 4570413"/>
              <a:gd name="connsiteX66" fmla="*/ 1071481 w 6858000"/>
              <a:gd name="connsiteY66" fmla="*/ 3822290 h 4570413"/>
              <a:gd name="connsiteX67" fmla="*/ 1054343 w 6858000"/>
              <a:gd name="connsiteY67" fmla="*/ 3810103 h 4570413"/>
              <a:gd name="connsiteX68" fmla="*/ 871935 w 6858000"/>
              <a:gd name="connsiteY68" fmla="*/ 3672022 h 4570413"/>
              <a:gd name="connsiteX69" fmla="*/ 864965 w 6858000"/>
              <a:gd name="connsiteY69" fmla="*/ 3666544 h 4570413"/>
              <a:gd name="connsiteX70" fmla="*/ 783141 w 6858000"/>
              <a:gd name="connsiteY70" fmla="*/ 3596538 h 4570413"/>
              <a:gd name="connsiteX71" fmla="*/ 582650 w 6858000"/>
              <a:gd name="connsiteY71" fmla="*/ 3414319 h 4570413"/>
              <a:gd name="connsiteX72" fmla="*/ 521511 w 6858000"/>
              <a:gd name="connsiteY72" fmla="*/ 3355346 h 4570413"/>
              <a:gd name="connsiteX73" fmla="*/ 302021 w 6858000"/>
              <a:gd name="connsiteY73" fmla="*/ 3113846 h 4570413"/>
              <a:gd name="connsiteX74" fmla="*/ 203424 w 6858000"/>
              <a:gd name="connsiteY74" fmla="*/ 2992941 h 4570413"/>
              <a:gd name="connsiteX75" fmla="*/ 175213 w 6858000"/>
              <a:gd name="connsiteY75" fmla="*/ 2957042 h 4570413"/>
              <a:gd name="connsiteX76" fmla="*/ 39688 w 6858000"/>
              <a:gd name="connsiteY76" fmla="*/ 2768908 h 4570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6858000" h="4570413">
                <a:moveTo>
                  <a:pt x="0" y="2695909"/>
                </a:moveTo>
                <a:lnTo>
                  <a:pt x="0" y="2450983"/>
                </a:lnTo>
                <a:lnTo>
                  <a:pt x="0" y="2221360"/>
                </a:lnTo>
                <a:lnTo>
                  <a:pt x="0" y="2006547"/>
                </a:lnTo>
                <a:lnTo>
                  <a:pt x="0" y="1806048"/>
                </a:lnTo>
                <a:lnTo>
                  <a:pt x="0" y="1619372"/>
                </a:lnTo>
                <a:lnTo>
                  <a:pt x="0" y="1446023"/>
                </a:lnTo>
                <a:lnTo>
                  <a:pt x="0" y="1285510"/>
                </a:lnTo>
                <a:lnTo>
                  <a:pt x="0" y="1137337"/>
                </a:lnTo>
                <a:lnTo>
                  <a:pt x="0" y="1001011"/>
                </a:lnTo>
                <a:lnTo>
                  <a:pt x="0" y="876039"/>
                </a:lnTo>
                <a:lnTo>
                  <a:pt x="0" y="761927"/>
                </a:lnTo>
                <a:lnTo>
                  <a:pt x="0" y="658181"/>
                </a:lnTo>
                <a:lnTo>
                  <a:pt x="0" y="564308"/>
                </a:lnTo>
                <a:lnTo>
                  <a:pt x="0" y="479814"/>
                </a:lnTo>
                <a:lnTo>
                  <a:pt x="0" y="404205"/>
                </a:lnTo>
                <a:lnTo>
                  <a:pt x="0" y="336989"/>
                </a:lnTo>
                <a:lnTo>
                  <a:pt x="0" y="277670"/>
                </a:lnTo>
                <a:lnTo>
                  <a:pt x="0" y="225756"/>
                </a:lnTo>
                <a:lnTo>
                  <a:pt x="0" y="142167"/>
                </a:lnTo>
                <a:lnTo>
                  <a:pt x="0" y="82273"/>
                </a:lnTo>
                <a:lnTo>
                  <a:pt x="0" y="42124"/>
                </a:lnTo>
                <a:lnTo>
                  <a:pt x="0" y="17771"/>
                </a:lnTo>
                <a:lnTo>
                  <a:pt x="0" y="5265"/>
                </a:lnTo>
                <a:lnTo>
                  <a:pt x="0" y="658"/>
                </a:lnTo>
                <a:lnTo>
                  <a:pt x="0" y="0"/>
                </a:lnTo>
                <a:cubicBezTo>
                  <a:pt x="6858000" y="0"/>
                  <a:pt x="6858000" y="0"/>
                  <a:pt x="6858000" y="0"/>
                </a:cubicBezTo>
                <a:lnTo>
                  <a:pt x="6858000" y="244926"/>
                </a:lnTo>
                <a:lnTo>
                  <a:pt x="6858000" y="474548"/>
                </a:lnTo>
                <a:lnTo>
                  <a:pt x="6858000" y="689362"/>
                </a:lnTo>
                <a:lnTo>
                  <a:pt x="6858000" y="889861"/>
                </a:lnTo>
                <a:lnTo>
                  <a:pt x="6858000" y="1076537"/>
                </a:lnTo>
                <a:lnTo>
                  <a:pt x="6858000" y="1249886"/>
                </a:lnTo>
                <a:lnTo>
                  <a:pt x="6858000" y="1410399"/>
                </a:lnTo>
                <a:lnTo>
                  <a:pt x="6858000" y="1558572"/>
                </a:lnTo>
                <a:lnTo>
                  <a:pt x="6858000" y="1694898"/>
                </a:lnTo>
                <a:lnTo>
                  <a:pt x="6858000" y="1819870"/>
                </a:lnTo>
                <a:lnTo>
                  <a:pt x="6858000" y="1933982"/>
                </a:lnTo>
                <a:lnTo>
                  <a:pt x="6858000" y="2037728"/>
                </a:lnTo>
                <a:lnTo>
                  <a:pt x="6858000" y="2131601"/>
                </a:lnTo>
                <a:lnTo>
                  <a:pt x="6858000" y="2216095"/>
                </a:lnTo>
                <a:lnTo>
                  <a:pt x="6858000" y="2291704"/>
                </a:lnTo>
                <a:lnTo>
                  <a:pt x="6858000" y="2358920"/>
                </a:lnTo>
                <a:lnTo>
                  <a:pt x="6858000" y="2418239"/>
                </a:lnTo>
                <a:lnTo>
                  <a:pt x="6858000" y="2470153"/>
                </a:lnTo>
                <a:lnTo>
                  <a:pt x="6858000" y="2553742"/>
                </a:lnTo>
                <a:lnTo>
                  <a:pt x="6858000" y="2613636"/>
                </a:lnTo>
                <a:lnTo>
                  <a:pt x="6858000" y="2653785"/>
                </a:lnTo>
                <a:lnTo>
                  <a:pt x="6858000" y="2678138"/>
                </a:lnTo>
                <a:lnTo>
                  <a:pt x="6858000" y="2690643"/>
                </a:lnTo>
                <a:lnTo>
                  <a:pt x="6858000" y="2695251"/>
                </a:lnTo>
                <a:lnTo>
                  <a:pt x="6858000" y="2695909"/>
                </a:lnTo>
                <a:cubicBezTo>
                  <a:pt x="6818313" y="2768908"/>
                  <a:pt x="6818313" y="2768908"/>
                  <a:pt x="6818313" y="2768908"/>
                </a:cubicBezTo>
                <a:lnTo>
                  <a:pt x="6681521" y="2958801"/>
                </a:lnTo>
                <a:lnTo>
                  <a:pt x="6657747" y="2989054"/>
                </a:lnTo>
                <a:lnTo>
                  <a:pt x="6554973" y="3115081"/>
                </a:lnTo>
                <a:lnTo>
                  <a:pt x="6337425" y="3354444"/>
                </a:lnTo>
                <a:lnTo>
                  <a:pt x="6273469" y="3416135"/>
                </a:lnTo>
                <a:lnTo>
                  <a:pt x="6076832" y="3594851"/>
                </a:lnTo>
                <a:lnTo>
                  <a:pt x="5991732" y="3667660"/>
                </a:lnTo>
                <a:lnTo>
                  <a:pt x="5989217" y="3669636"/>
                </a:lnTo>
                <a:lnTo>
                  <a:pt x="5801864" y="3811460"/>
                </a:lnTo>
                <a:lnTo>
                  <a:pt x="5788370" y="3821056"/>
                </a:lnTo>
                <a:lnTo>
                  <a:pt x="5590516" y="3952955"/>
                </a:lnTo>
                <a:cubicBezTo>
                  <a:pt x="4963500" y="4344258"/>
                  <a:pt x="4222671" y="4570413"/>
                  <a:pt x="3429000" y="4570413"/>
                </a:cubicBezTo>
                <a:cubicBezTo>
                  <a:pt x="2635330" y="4570413"/>
                  <a:pt x="1894500" y="4344258"/>
                  <a:pt x="1267485" y="3952955"/>
                </a:cubicBezTo>
                <a:lnTo>
                  <a:pt x="1071481" y="3822290"/>
                </a:lnTo>
                <a:lnTo>
                  <a:pt x="1054343" y="3810103"/>
                </a:lnTo>
                <a:lnTo>
                  <a:pt x="871935" y="3672022"/>
                </a:lnTo>
                <a:lnTo>
                  <a:pt x="864965" y="3666544"/>
                </a:lnTo>
                <a:lnTo>
                  <a:pt x="783141" y="3596538"/>
                </a:lnTo>
                <a:lnTo>
                  <a:pt x="582650" y="3414319"/>
                </a:lnTo>
                <a:lnTo>
                  <a:pt x="521511" y="3355346"/>
                </a:lnTo>
                <a:lnTo>
                  <a:pt x="302021" y="3113846"/>
                </a:lnTo>
                <a:lnTo>
                  <a:pt x="203424" y="2992941"/>
                </a:lnTo>
                <a:lnTo>
                  <a:pt x="175213" y="2957042"/>
                </a:lnTo>
                <a:lnTo>
                  <a:pt x="39688" y="2768908"/>
                </a:lnTo>
                <a:close/>
              </a:path>
            </a:pathLst>
          </a:custGeom>
          <a:gradFill>
            <a:gsLst>
              <a:gs pos="13000">
                <a:schemeClr val="bg1">
                  <a:alpha val="0"/>
                  <a:lumMod val="60000"/>
                </a:schemeClr>
              </a:gs>
              <a:gs pos="42000">
                <a:schemeClr val="bg1">
                  <a:alpha val="0"/>
                </a:schemeClr>
              </a:gs>
              <a:gs pos="74000">
                <a:srgbClr val="653172">
                  <a:alpha val="74000"/>
                  <a:lumMod val="87000"/>
                </a:srgbClr>
              </a:gs>
              <a:gs pos="100000">
                <a:srgbClr val="6A3371">
                  <a:lumMod val="42000"/>
                </a:srgb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lvl1pPr marL="342000" indent="-342000" algn="ctr" defTabSz="914400" rtl="0" eaLnBrk="1" latinLnBrk="0" hangingPunct="1">
              <a:lnSpc>
                <a:spcPct val="150000"/>
              </a:lnSpc>
              <a:spcBef>
                <a:spcPts val="0"/>
              </a:spcBef>
              <a:buClr>
                <a:schemeClr val="tx2"/>
              </a:buClr>
              <a:buFont typeface="Arial" panose="020B0604020202020204" pitchFamily="34" charset="0"/>
              <a:buNone/>
              <a:defRPr/>
            </a:lvl1pPr>
          </a:lstStyle>
          <a:p>
            <a:pPr algn="ctr"/>
            <a:r>
              <a:rPr lang="nl-NL"/>
              <a:t> </a:t>
            </a:r>
          </a:p>
        </p:txBody>
      </p:sp>
    </p:spTree>
    <p:extLst>
      <p:ext uri="{BB962C8B-B14F-4D97-AF65-F5344CB8AC3E}">
        <p14:creationId xmlns:p14="http://schemas.microsoft.com/office/powerpoint/2010/main" val="3302595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991032-587C-954F-5082-09D1802C604C}"/>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4EDA69F3-9B8E-AB67-0FAE-66B695D59D2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95942B58-653C-A73A-DF09-624315BCEC33}"/>
              </a:ext>
            </a:extLst>
          </p:cNvPr>
          <p:cNvSpPr>
            <a:spLocks noGrp="1"/>
          </p:cNvSpPr>
          <p:nvPr>
            <p:ph type="dt" sz="half" idx="10"/>
          </p:nvPr>
        </p:nvSpPr>
        <p:spPr/>
        <p:txBody>
          <a:bodyPr/>
          <a:lstStyle/>
          <a:p>
            <a:fld id="{A81FA7FF-C761-478F-BBFA-0591AFD963D2}" type="datetimeFigureOut">
              <a:rPr lang="en-IE" smtClean="0"/>
              <a:t>09/06/2026</a:t>
            </a:fld>
            <a:endParaRPr lang="en-IE"/>
          </a:p>
        </p:txBody>
      </p:sp>
      <p:sp>
        <p:nvSpPr>
          <p:cNvPr id="5" name="Footer Placeholder 4">
            <a:extLst>
              <a:ext uri="{FF2B5EF4-FFF2-40B4-BE49-F238E27FC236}">
                <a16:creationId xmlns:a16="http://schemas.microsoft.com/office/drawing/2014/main" id="{2BE4FDD0-EF47-38F9-5E31-B4CC4C35CCEF}"/>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65E7CE25-2C33-D758-93F8-36EE9EF658AA}"/>
              </a:ext>
            </a:extLst>
          </p:cNvPr>
          <p:cNvSpPr>
            <a:spLocks noGrp="1"/>
          </p:cNvSpPr>
          <p:nvPr>
            <p:ph type="sldNum" sz="quarter" idx="12"/>
          </p:nvPr>
        </p:nvSpPr>
        <p:spPr/>
        <p:txBody>
          <a:bodyPr/>
          <a:lstStyle/>
          <a:p>
            <a:fld id="{5619B829-6110-48CB-9DAE-BC78B29B1658}" type="slidenum">
              <a:rPr lang="en-IE" smtClean="0"/>
              <a:t>‹nr.›</a:t>
            </a:fld>
            <a:endParaRPr lang="en-IE"/>
          </a:p>
        </p:txBody>
      </p:sp>
    </p:spTree>
    <p:extLst>
      <p:ext uri="{BB962C8B-B14F-4D97-AF65-F5344CB8AC3E}">
        <p14:creationId xmlns:p14="http://schemas.microsoft.com/office/powerpoint/2010/main" val="1531808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8814AE-0B7A-2197-F7EB-2D7D580F261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E"/>
          </a:p>
        </p:txBody>
      </p:sp>
      <p:sp>
        <p:nvSpPr>
          <p:cNvPr id="3" name="Text Placeholder 2">
            <a:extLst>
              <a:ext uri="{FF2B5EF4-FFF2-40B4-BE49-F238E27FC236}">
                <a16:creationId xmlns:a16="http://schemas.microsoft.com/office/drawing/2014/main" id="{2DE18A31-8B6A-5696-20E6-3BFC8BEBFC2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29EB2BF-2E9C-D43D-B102-A28119A70F77}"/>
              </a:ext>
            </a:extLst>
          </p:cNvPr>
          <p:cNvSpPr>
            <a:spLocks noGrp="1"/>
          </p:cNvSpPr>
          <p:nvPr>
            <p:ph type="dt" sz="half" idx="10"/>
          </p:nvPr>
        </p:nvSpPr>
        <p:spPr/>
        <p:txBody>
          <a:bodyPr/>
          <a:lstStyle/>
          <a:p>
            <a:fld id="{A81FA7FF-C761-478F-BBFA-0591AFD963D2}" type="datetimeFigureOut">
              <a:rPr lang="en-IE" smtClean="0"/>
              <a:t>09/06/2026</a:t>
            </a:fld>
            <a:endParaRPr lang="en-IE"/>
          </a:p>
        </p:txBody>
      </p:sp>
      <p:sp>
        <p:nvSpPr>
          <p:cNvPr id="5" name="Footer Placeholder 4">
            <a:extLst>
              <a:ext uri="{FF2B5EF4-FFF2-40B4-BE49-F238E27FC236}">
                <a16:creationId xmlns:a16="http://schemas.microsoft.com/office/drawing/2014/main" id="{BC4EDA38-9DB6-186A-05A0-8C13E410B2F5}"/>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06801C87-0F75-F574-2EC5-330860D1D3DB}"/>
              </a:ext>
            </a:extLst>
          </p:cNvPr>
          <p:cNvSpPr>
            <a:spLocks noGrp="1"/>
          </p:cNvSpPr>
          <p:nvPr>
            <p:ph type="sldNum" sz="quarter" idx="12"/>
          </p:nvPr>
        </p:nvSpPr>
        <p:spPr/>
        <p:txBody>
          <a:bodyPr/>
          <a:lstStyle/>
          <a:p>
            <a:fld id="{5619B829-6110-48CB-9DAE-BC78B29B1658}" type="slidenum">
              <a:rPr lang="en-IE" smtClean="0"/>
              <a:t>‹nr.›</a:t>
            </a:fld>
            <a:endParaRPr lang="en-IE"/>
          </a:p>
        </p:txBody>
      </p:sp>
    </p:spTree>
    <p:extLst>
      <p:ext uri="{BB962C8B-B14F-4D97-AF65-F5344CB8AC3E}">
        <p14:creationId xmlns:p14="http://schemas.microsoft.com/office/powerpoint/2010/main" val="36559753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D4F694-F84D-837B-6139-3A89E26E86B6}"/>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9938863C-282E-4334-9C88-B13AF8CDB2F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a:extLst>
              <a:ext uri="{FF2B5EF4-FFF2-40B4-BE49-F238E27FC236}">
                <a16:creationId xmlns:a16="http://schemas.microsoft.com/office/drawing/2014/main" id="{91024645-5B13-AC23-126E-2BFC8789CD0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a:extLst>
              <a:ext uri="{FF2B5EF4-FFF2-40B4-BE49-F238E27FC236}">
                <a16:creationId xmlns:a16="http://schemas.microsoft.com/office/drawing/2014/main" id="{B4E4ABEE-3F59-0B8D-C59E-198DF5A4DFC2}"/>
              </a:ext>
            </a:extLst>
          </p:cNvPr>
          <p:cNvSpPr>
            <a:spLocks noGrp="1"/>
          </p:cNvSpPr>
          <p:nvPr>
            <p:ph type="dt" sz="half" idx="10"/>
          </p:nvPr>
        </p:nvSpPr>
        <p:spPr/>
        <p:txBody>
          <a:bodyPr/>
          <a:lstStyle/>
          <a:p>
            <a:fld id="{A81FA7FF-C761-478F-BBFA-0591AFD963D2}" type="datetimeFigureOut">
              <a:rPr lang="en-IE" smtClean="0"/>
              <a:t>09/06/2026</a:t>
            </a:fld>
            <a:endParaRPr lang="en-IE"/>
          </a:p>
        </p:txBody>
      </p:sp>
      <p:sp>
        <p:nvSpPr>
          <p:cNvPr id="6" name="Footer Placeholder 5">
            <a:extLst>
              <a:ext uri="{FF2B5EF4-FFF2-40B4-BE49-F238E27FC236}">
                <a16:creationId xmlns:a16="http://schemas.microsoft.com/office/drawing/2014/main" id="{5012C3DA-B1C3-FE4D-A1F1-A0FB6C829062}"/>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504CE1ED-7477-0362-EFC0-E14B14FF95DB}"/>
              </a:ext>
            </a:extLst>
          </p:cNvPr>
          <p:cNvSpPr>
            <a:spLocks noGrp="1"/>
          </p:cNvSpPr>
          <p:nvPr>
            <p:ph type="sldNum" sz="quarter" idx="12"/>
          </p:nvPr>
        </p:nvSpPr>
        <p:spPr/>
        <p:txBody>
          <a:bodyPr/>
          <a:lstStyle/>
          <a:p>
            <a:fld id="{5619B829-6110-48CB-9DAE-BC78B29B1658}" type="slidenum">
              <a:rPr lang="en-IE" smtClean="0"/>
              <a:t>‹nr.›</a:t>
            </a:fld>
            <a:endParaRPr lang="en-IE"/>
          </a:p>
        </p:txBody>
      </p:sp>
    </p:spTree>
    <p:extLst>
      <p:ext uri="{BB962C8B-B14F-4D97-AF65-F5344CB8AC3E}">
        <p14:creationId xmlns:p14="http://schemas.microsoft.com/office/powerpoint/2010/main" val="2784543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110117-EDD0-E2AB-8D45-D8BA5B1E2CB1}"/>
              </a:ext>
            </a:extLst>
          </p:cNvPr>
          <p:cNvSpPr>
            <a:spLocks noGrp="1"/>
          </p:cNvSpPr>
          <p:nvPr>
            <p:ph type="title"/>
          </p:nvPr>
        </p:nvSpPr>
        <p:spPr>
          <a:xfrm>
            <a:off x="839788" y="365125"/>
            <a:ext cx="10515600" cy="1325563"/>
          </a:xfrm>
        </p:spPr>
        <p:txBody>
          <a:bodyPr/>
          <a:lstStyle/>
          <a:p>
            <a:r>
              <a:rPr lang="en-US"/>
              <a:t>Click to edit Master title style</a:t>
            </a:r>
            <a:endParaRPr lang="en-IE"/>
          </a:p>
        </p:txBody>
      </p:sp>
      <p:sp>
        <p:nvSpPr>
          <p:cNvPr id="3" name="Text Placeholder 2">
            <a:extLst>
              <a:ext uri="{FF2B5EF4-FFF2-40B4-BE49-F238E27FC236}">
                <a16:creationId xmlns:a16="http://schemas.microsoft.com/office/drawing/2014/main" id="{EC785633-DC23-A009-EA11-0F26FAD1B9E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80286ED-9B87-8D29-91DB-F87BA47FCA3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a:extLst>
              <a:ext uri="{FF2B5EF4-FFF2-40B4-BE49-F238E27FC236}">
                <a16:creationId xmlns:a16="http://schemas.microsoft.com/office/drawing/2014/main" id="{7BAF0778-70A8-4A0D-71CE-ECFCA3712C8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ED91A32-6699-3B65-EDD5-EB65F70A4A7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a:extLst>
              <a:ext uri="{FF2B5EF4-FFF2-40B4-BE49-F238E27FC236}">
                <a16:creationId xmlns:a16="http://schemas.microsoft.com/office/drawing/2014/main" id="{9B1AF471-565D-1784-8A60-91610C583502}"/>
              </a:ext>
            </a:extLst>
          </p:cNvPr>
          <p:cNvSpPr>
            <a:spLocks noGrp="1"/>
          </p:cNvSpPr>
          <p:nvPr>
            <p:ph type="dt" sz="half" idx="10"/>
          </p:nvPr>
        </p:nvSpPr>
        <p:spPr/>
        <p:txBody>
          <a:bodyPr/>
          <a:lstStyle/>
          <a:p>
            <a:fld id="{A81FA7FF-C761-478F-BBFA-0591AFD963D2}" type="datetimeFigureOut">
              <a:rPr lang="en-IE" smtClean="0"/>
              <a:t>09/06/2026</a:t>
            </a:fld>
            <a:endParaRPr lang="en-IE"/>
          </a:p>
        </p:txBody>
      </p:sp>
      <p:sp>
        <p:nvSpPr>
          <p:cNvPr id="8" name="Footer Placeholder 7">
            <a:extLst>
              <a:ext uri="{FF2B5EF4-FFF2-40B4-BE49-F238E27FC236}">
                <a16:creationId xmlns:a16="http://schemas.microsoft.com/office/drawing/2014/main" id="{E2802A20-A7C4-221D-C471-89DF9B1211EB}"/>
              </a:ext>
            </a:extLst>
          </p:cNvPr>
          <p:cNvSpPr>
            <a:spLocks noGrp="1"/>
          </p:cNvSpPr>
          <p:nvPr>
            <p:ph type="ftr" sz="quarter" idx="11"/>
          </p:nvPr>
        </p:nvSpPr>
        <p:spPr/>
        <p:txBody>
          <a:bodyPr/>
          <a:lstStyle/>
          <a:p>
            <a:endParaRPr lang="en-IE"/>
          </a:p>
        </p:txBody>
      </p:sp>
      <p:sp>
        <p:nvSpPr>
          <p:cNvPr id="9" name="Slide Number Placeholder 8">
            <a:extLst>
              <a:ext uri="{FF2B5EF4-FFF2-40B4-BE49-F238E27FC236}">
                <a16:creationId xmlns:a16="http://schemas.microsoft.com/office/drawing/2014/main" id="{7D48481B-A133-A0C4-E124-37EB7D0BEBA9}"/>
              </a:ext>
            </a:extLst>
          </p:cNvPr>
          <p:cNvSpPr>
            <a:spLocks noGrp="1"/>
          </p:cNvSpPr>
          <p:nvPr>
            <p:ph type="sldNum" sz="quarter" idx="12"/>
          </p:nvPr>
        </p:nvSpPr>
        <p:spPr/>
        <p:txBody>
          <a:bodyPr/>
          <a:lstStyle/>
          <a:p>
            <a:fld id="{5619B829-6110-48CB-9DAE-BC78B29B1658}" type="slidenum">
              <a:rPr lang="en-IE" smtClean="0"/>
              <a:t>‹nr.›</a:t>
            </a:fld>
            <a:endParaRPr lang="en-IE"/>
          </a:p>
        </p:txBody>
      </p:sp>
    </p:spTree>
    <p:extLst>
      <p:ext uri="{BB962C8B-B14F-4D97-AF65-F5344CB8AC3E}">
        <p14:creationId xmlns:p14="http://schemas.microsoft.com/office/powerpoint/2010/main" val="3098739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622EDD-6C22-9AE9-2160-1CBA52FF8B5C}"/>
              </a:ext>
            </a:extLst>
          </p:cNvPr>
          <p:cNvSpPr>
            <a:spLocks noGrp="1"/>
          </p:cNvSpPr>
          <p:nvPr>
            <p:ph type="title"/>
          </p:nvPr>
        </p:nvSpPr>
        <p:spPr/>
        <p:txBody>
          <a:bodyPr/>
          <a:lstStyle/>
          <a:p>
            <a:r>
              <a:rPr lang="en-US"/>
              <a:t>Click to edit Master title style</a:t>
            </a:r>
            <a:endParaRPr lang="en-IE"/>
          </a:p>
        </p:txBody>
      </p:sp>
      <p:sp>
        <p:nvSpPr>
          <p:cNvPr id="3" name="Date Placeholder 2">
            <a:extLst>
              <a:ext uri="{FF2B5EF4-FFF2-40B4-BE49-F238E27FC236}">
                <a16:creationId xmlns:a16="http://schemas.microsoft.com/office/drawing/2014/main" id="{193F02ED-8874-E8AD-C301-F5E1C1C4C036}"/>
              </a:ext>
            </a:extLst>
          </p:cNvPr>
          <p:cNvSpPr>
            <a:spLocks noGrp="1"/>
          </p:cNvSpPr>
          <p:nvPr>
            <p:ph type="dt" sz="half" idx="10"/>
          </p:nvPr>
        </p:nvSpPr>
        <p:spPr/>
        <p:txBody>
          <a:bodyPr/>
          <a:lstStyle/>
          <a:p>
            <a:fld id="{A81FA7FF-C761-478F-BBFA-0591AFD963D2}" type="datetimeFigureOut">
              <a:rPr lang="en-IE" smtClean="0"/>
              <a:t>09/06/2026</a:t>
            </a:fld>
            <a:endParaRPr lang="en-IE"/>
          </a:p>
        </p:txBody>
      </p:sp>
      <p:sp>
        <p:nvSpPr>
          <p:cNvPr id="4" name="Footer Placeholder 3">
            <a:extLst>
              <a:ext uri="{FF2B5EF4-FFF2-40B4-BE49-F238E27FC236}">
                <a16:creationId xmlns:a16="http://schemas.microsoft.com/office/drawing/2014/main" id="{2E637318-9AA6-96D8-5D0A-DBB45172D8D4}"/>
              </a:ext>
            </a:extLst>
          </p:cNvPr>
          <p:cNvSpPr>
            <a:spLocks noGrp="1"/>
          </p:cNvSpPr>
          <p:nvPr>
            <p:ph type="ftr" sz="quarter" idx="11"/>
          </p:nvPr>
        </p:nvSpPr>
        <p:spPr/>
        <p:txBody>
          <a:bodyPr/>
          <a:lstStyle/>
          <a:p>
            <a:endParaRPr lang="en-IE"/>
          </a:p>
        </p:txBody>
      </p:sp>
      <p:sp>
        <p:nvSpPr>
          <p:cNvPr id="5" name="Slide Number Placeholder 4">
            <a:extLst>
              <a:ext uri="{FF2B5EF4-FFF2-40B4-BE49-F238E27FC236}">
                <a16:creationId xmlns:a16="http://schemas.microsoft.com/office/drawing/2014/main" id="{B6F16348-CB2D-8FC6-EE2E-9221EBA3DF48}"/>
              </a:ext>
            </a:extLst>
          </p:cNvPr>
          <p:cNvSpPr>
            <a:spLocks noGrp="1"/>
          </p:cNvSpPr>
          <p:nvPr>
            <p:ph type="sldNum" sz="quarter" idx="12"/>
          </p:nvPr>
        </p:nvSpPr>
        <p:spPr/>
        <p:txBody>
          <a:bodyPr/>
          <a:lstStyle/>
          <a:p>
            <a:fld id="{5619B829-6110-48CB-9DAE-BC78B29B1658}" type="slidenum">
              <a:rPr lang="en-IE" smtClean="0"/>
              <a:t>‹nr.›</a:t>
            </a:fld>
            <a:endParaRPr lang="en-IE"/>
          </a:p>
        </p:txBody>
      </p:sp>
    </p:spTree>
    <p:extLst>
      <p:ext uri="{BB962C8B-B14F-4D97-AF65-F5344CB8AC3E}">
        <p14:creationId xmlns:p14="http://schemas.microsoft.com/office/powerpoint/2010/main" val="34543383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D89765F-F07C-249A-197B-2C11AFD929A5}"/>
              </a:ext>
            </a:extLst>
          </p:cNvPr>
          <p:cNvSpPr>
            <a:spLocks noGrp="1"/>
          </p:cNvSpPr>
          <p:nvPr>
            <p:ph type="dt" sz="half" idx="10"/>
          </p:nvPr>
        </p:nvSpPr>
        <p:spPr/>
        <p:txBody>
          <a:bodyPr/>
          <a:lstStyle/>
          <a:p>
            <a:fld id="{A81FA7FF-C761-478F-BBFA-0591AFD963D2}" type="datetimeFigureOut">
              <a:rPr lang="en-IE" smtClean="0"/>
              <a:t>09/06/2026</a:t>
            </a:fld>
            <a:endParaRPr lang="en-IE"/>
          </a:p>
        </p:txBody>
      </p:sp>
      <p:sp>
        <p:nvSpPr>
          <p:cNvPr id="3" name="Footer Placeholder 2">
            <a:extLst>
              <a:ext uri="{FF2B5EF4-FFF2-40B4-BE49-F238E27FC236}">
                <a16:creationId xmlns:a16="http://schemas.microsoft.com/office/drawing/2014/main" id="{DFEB934A-46AC-C912-C4F7-703442831042}"/>
              </a:ext>
            </a:extLst>
          </p:cNvPr>
          <p:cNvSpPr>
            <a:spLocks noGrp="1"/>
          </p:cNvSpPr>
          <p:nvPr>
            <p:ph type="ftr" sz="quarter" idx="11"/>
          </p:nvPr>
        </p:nvSpPr>
        <p:spPr/>
        <p:txBody>
          <a:bodyPr/>
          <a:lstStyle/>
          <a:p>
            <a:endParaRPr lang="en-IE"/>
          </a:p>
        </p:txBody>
      </p:sp>
      <p:sp>
        <p:nvSpPr>
          <p:cNvPr id="4" name="Slide Number Placeholder 3">
            <a:extLst>
              <a:ext uri="{FF2B5EF4-FFF2-40B4-BE49-F238E27FC236}">
                <a16:creationId xmlns:a16="http://schemas.microsoft.com/office/drawing/2014/main" id="{AF11526F-3D20-114A-346D-F970BB37939D}"/>
              </a:ext>
            </a:extLst>
          </p:cNvPr>
          <p:cNvSpPr>
            <a:spLocks noGrp="1"/>
          </p:cNvSpPr>
          <p:nvPr>
            <p:ph type="sldNum" sz="quarter" idx="12"/>
          </p:nvPr>
        </p:nvSpPr>
        <p:spPr/>
        <p:txBody>
          <a:bodyPr/>
          <a:lstStyle/>
          <a:p>
            <a:fld id="{5619B829-6110-48CB-9DAE-BC78B29B1658}" type="slidenum">
              <a:rPr lang="en-IE" smtClean="0"/>
              <a:t>‹nr.›</a:t>
            </a:fld>
            <a:endParaRPr lang="en-IE"/>
          </a:p>
        </p:txBody>
      </p:sp>
    </p:spTree>
    <p:extLst>
      <p:ext uri="{BB962C8B-B14F-4D97-AF65-F5344CB8AC3E}">
        <p14:creationId xmlns:p14="http://schemas.microsoft.com/office/powerpoint/2010/main" val="37431271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5A249-C228-C233-1DD3-055B1059CDB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Content Placeholder 2">
            <a:extLst>
              <a:ext uri="{FF2B5EF4-FFF2-40B4-BE49-F238E27FC236}">
                <a16:creationId xmlns:a16="http://schemas.microsoft.com/office/drawing/2014/main" id="{B8649A30-5FF2-BDA8-A6DE-D0DE3E7959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a:extLst>
              <a:ext uri="{FF2B5EF4-FFF2-40B4-BE49-F238E27FC236}">
                <a16:creationId xmlns:a16="http://schemas.microsoft.com/office/drawing/2014/main" id="{5B58A401-1BAD-5BA6-ADBA-BFD78BA8E2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2CD33F9-C6EA-FC0F-AB90-68736F33A54F}"/>
              </a:ext>
            </a:extLst>
          </p:cNvPr>
          <p:cNvSpPr>
            <a:spLocks noGrp="1"/>
          </p:cNvSpPr>
          <p:nvPr>
            <p:ph type="dt" sz="half" idx="10"/>
          </p:nvPr>
        </p:nvSpPr>
        <p:spPr/>
        <p:txBody>
          <a:bodyPr/>
          <a:lstStyle/>
          <a:p>
            <a:fld id="{A81FA7FF-C761-478F-BBFA-0591AFD963D2}" type="datetimeFigureOut">
              <a:rPr lang="en-IE" smtClean="0"/>
              <a:t>09/06/2026</a:t>
            </a:fld>
            <a:endParaRPr lang="en-IE"/>
          </a:p>
        </p:txBody>
      </p:sp>
      <p:sp>
        <p:nvSpPr>
          <p:cNvPr id="6" name="Footer Placeholder 5">
            <a:extLst>
              <a:ext uri="{FF2B5EF4-FFF2-40B4-BE49-F238E27FC236}">
                <a16:creationId xmlns:a16="http://schemas.microsoft.com/office/drawing/2014/main" id="{714F4CF2-08EC-F978-6A9E-A64046B3F1C0}"/>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BC291FBC-D99C-8043-69C4-F19269C69605}"/>
              </a:ext>
            </a:extLst>
          </p:cNvPr>
          <p:cNvSpPr>
            <a:spLocks noGrp="1"/>
          </p:cNvSpPr>
          <p:nvPr>
            <p:ph type="sldNum" sz="quarter" idx="12"/>
          </p:nvPr>
        </p:nvSpPr>
        <p:spPr/>
        <p:txBody>
          <a:bodyPr/>
          <a:lstStyle/>
          <a:p>
            <a:fld id="{5619B829-6110-48CB-9DAE-BC78B29B1658}" type="slidenum">
              <a:rPr lang="en-IE" smtClean="0"/>
              <a:t>‹nr.›</a:t>
            </a:fld>
            <a:endParaRPr lang="en-IE"/>
          </a:p>
        </p:txBody>
      </p:sp>
    </p:spTree>
    <p:extLst>
      <p:ext uri="{BB962C8B-B14F-4D97-AF65-F5344CB8AC3E}">
        <p14:creationId xmlns:p14="http://schemas.microsoft.com/office/powerpoint/2010/main" val="22906221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3A6CC-6888-C0EF-B169-7A1AC5250C3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Picture Placeholder 2">
            <a:extLst>
              <a:ext uri="{FF2B5EF4-FFF2-40B4-BE49-F238E27FC236}">
                <a16:creationId xmlns:a16="http://schemas.microsoft.com/office/drawing/2014/main" id="{D398D81B-0055-4A78-9780-AB80284D555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a:extLst>
              <a:ext uri="{FF2B5EF4-FFF2-40B4-BE49-F238E27FC236}">
                <a16:creationId xmlns:a16="http://schemas.microsoft.com/office/drawing/2014/main" id="{FC69DA2F-9120-AA4E-6717-8A492013AB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7DF3432-C883-2D66-4344-3962CF679447}"/>
              </a:ext>
            </a:extLst>
          </p:cNvPr>
          <p:cNvSpPr>
            <a:spLocks noGrp="1"/>
          </p:cNvSpPr>
          <p:nvPr>
            <p:ph type="dt" sz="half" idx="10"/>
          </p:nvPr>
        </p:nvSpPr>
        <p:spPr/>
        <p:txBody>
          <a:bodyPr/>
          <a:lstStyle/>
          <a:p>
            <a:fld id="{A81FA7FF-C761-478F-BBFA-0591AFD963D2}" type="datetimeFigureOut">
              <a:rPr lang="en-IE" smtClean="0"/>
              <a:t>09/06/2026</a:t>
            </a:fld>
            <a:endParaRPr lang="en-IE"/>
          </a:p>
        </p:txBody>
      </p:sp>
      <p:sp>
        <p:nvSpPr>
          <p:cNvPr id="6" name="Footer Placeholder 5">
            <a:extLst>
              <a:ext uri="{FF2B5EF4-FFF2-40B4-BE49-F238E27FC236}">
                <a16:creationId xmlns:a16="http://schemas.microsoft.com/office/drawing/2014/main" id="{335F3E48-ADCF-3B91-B5F8-794D0AAD6A31}"/>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5458CE2C-E0C4-DA95-484A-6A5EE801BB5F}"/>
              </a:ext>
            </a:extLst>
          </p:cNvPr>
          <p:cNvSpPr>
            <a:spLocks noGrp="1"/>
          </p:cNvSpPr>
          <p:nvPr>
            <p:ph type="sldNum" sz="quarter" idx="12"/>
          </p:nvPr>
        </p:nvSpPr>
        <p:spPr/>
        <p:txBody>
          <a:bodyPr/>
          <a:lstStyle/>
          <a:p>
            <a:fld id="{5619B829-6110-48CB-9DAE-BC78B29B1658}" type="slidenum">
              <a:rPr lang="en-IE" smtClean="0"/>
              <a:t>‹nr.›</a:t>
            </a:fld>
            <a:endParaRPr lang="en-IE"/>
          </a:p>
        </p:txBody>
      </p:sp>
    </p:spTree>
    <p:extLst>
      <p:ext uri="{BB962C8B-B14F-4D97-AF65-F5344CB8AC3E}">
        <p14:creationId xmlns:p14="http://schemas.microsoft.com/office/powerpoint/2010/main" val="4125232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FD77839-DE4D-143C-952E-C38543B4E42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a:extLst>
              <a:ext uri="{FF2B5EF4-FFF2-40B4-BE49-F238E27FC236}">
                <a16:creationId xmlns:a16="http://schemas.microsoft.com/office/drawing/2014/main" id="{FEBDA93D-77C9-E371-6E36-0B04C711B5B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2230312C-D396-9AC3-5942-0B0268468B0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81FA7FF-C761-478F-BBFA-0591AFD963D2}" type="datetimeFigureOut">
              <a:rPr lang="en-IE" smtClean="0"/>
              <a:t>09/06/2026</a:t>
            </a:fld>
            <a:endParaRPr lang="en-IE"/>
          </a:p>
        </p:txBody>
      </p:sp>
      <p:sp>
        <p:nvSpPr>
          <p:cNvPr id="5" name="Footer Placeholder 4">
            <a:extLst>
              <a:ext uri="{FF2B5EF4-FFF2-40B4-BE49-F238E27FC236}">
                <a16:creationId xmlns:a16="http://schemas.microsoft.com/office/drawing/2014/main" id="{1B703784-9141-F980-C318-F90DB765910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IE"/>
          </a:p>
        </p:txBody>
      </p:sp>
      <p:sp>
        <p:nvSpPr>
          <p:cNvPr id="6" name="Slide Number Placeholder 5">
            <a:extLst>
              <a:ext uri="{FF2B5EF4-FFF2-40B4-BE49-F238E27FC236}">
                <a16:creationId xmlns:a16="http://schemas.microsoft.com/office/drawing/2014/main" id="{A2B001BA-7AFB-EC28-5307-81E58C466C4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619B829-6110-48CB-9DAE-BC78B29B1658}" type="slidenum">
              <a:rPr lang="en-IE" smtClean="0"/>
              <a:t>‹nr.›</a:t>
            </a:fld>
            <a:endParaRPr lang="en-IE"/>
          </a:p>
        </p:txBody>
      </p:sp>
    </p:spTree>
    <p:extLst>
      <p:ext uri="{BB962C8B-B14F-4D97-AF65-F5344CB8AC3E}">
        <p14:creationId xmlns:p14="http://schemas.microsoft.com/office/powerpoint/2010/main" val="41902143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 id="2147483662"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AA9CE356-7E7F-470C-8387-302F6E73A80E}"/>
              </a:ext>
            </a:extLst>
          </p:cNvPr>
          <p:cNvSpPr>
            <a:spLocks noGrp="1"/>
          </p:cNvSpPr>
          <p:nvPr>
            <p:ph type="ctrTitle"/>
          </p:nvPr>
        </p:nvSpPr>
        <p:spPr bwMode="gray"/>
        <p:txBody>
          <a:bodyPr/>
          <a:lstStyle/>
          <a:p>
            <a:r>
              <a:rPr lang="en-GB" sz="3200" dirty="0"/>
              <a:t>Supervision of integrated Care: an explorative international investigation</a:t>
            </a:r>
            <a:endParaRPr lang="en-GB" sz="3200" noProof="0" dirty="0"/>
          </a:p>
        </p:txBody>
      </p:sp>
      <p:sp>
        <p:nvSpPr>
          <p:cNvPr id="17" name="Subtitle 2">
            <a:extLst>
              <a:ext uri="{FF2B5EF4-FFF2-40B4-BE49-F238E27FC236}">
                <a16:creationId xmlns:a16="http://schemas.microsoft.com/office/drawing/2014/main" id="{9F49978C-10B5-4E2B-9B88-6B6846DCBA50}"/>
              </a:ext>
            </a:extLst>
          </p:cNvPr>
          <p:cNvSpPr>
            <a:spLocks noGrp="1"/>
          </p:cNvSpPr>
          <p:nvPr>
            <p:ph type="subTitle" idx="1"/>
          </p:nvPr>
        </p:nvSpPr>
        <p:spPr bwMode="gray">
          <a:xfrm>
            <a:off x="953999" y="2747517"/>
            <a:ext cx="6372463" cy="1019175"/>
          </a:xfrm>
        </p:spPr>
        <p:txBody>
          <a:bodyPr>
            <a:normAutofit fontScale="92500" lnSpcReduction="20000"/>
          </a:bodyPr>
          <a:lstStyle/>
          <a:p>
            <a:r>
              <a:rPr lang="en-GB" sz="2600" noProof="0" dirty="0"/>
              <a:t>Lessons from Norway, Scotland, Wales, The Netherlands </a:t>
            </a:r>
          </a:p>
          <a:p>
            <a:r>
              <a:rPr lang="en-GB" sz="1800" dirty="0"/>
              <a:t>&amp; The UK and Canada</a:t>
            </a:r>
            <a:endParaRPr lang="en-GB" sz="1800" noProof="0" dirty="0"/>
          </a:p>
        </p:txBody>
      </p:sp>
      <p:sp>
        <p:nvSpPr>
          <p:cNvPr id="18" name="Placeholder 3">
            <a:extLst>
              <a:ext uri="{FF2B5EF4-FFF2-40B4-BE49-F238E27FC236}">
                <a16:creationId xmlns:a16="http://schemas.microsoft.com/office/drawing/2014/main" id="{FED86598-C6B5-499F-B1AE-08C59D6F04CD}"/>
              </a:ext>
            </a:extLst>
          </p:cNvPr>
          <p:cNvSpPr>
            <a:spLocks noGrp="1"/>
          </p:cNvSpPr>
          <p:nvPr>
            <p:ph type="body" sz="quarter" idx="13"/>
          </p:nvPr>
        </p:nvSpPr>
        <p:spPr bwMode="gray">
          <a:xfrm>
            <a:off x="954000" y="4394008"/>
            <a:ext cx="1782397" cy="1019175"/>
          </a:xfrm>
        </p:spPr>
        <p:txBody>
          <a:bodyPr>
            <a:noAutofit/>
          </a:bodyPr>
          <a:lstStyle/>
          <a:p>
            <a:r>
              <a:rPr lang="en-GB" sz="1600" noProof="0" dirty="0">
                <a:latin typeface="+mn-lt"/>
              </a:rPr>
              <a:t>Dr. Sander Merkus</a:t>
            </a:r>
          </a:p>
          <a:p>
            <a:r>
              <a:rPr lang="en-GB" sz="1600" noProof="0" dirty="0">
                <a:latin typeface="+mn-lt"/>
              </a:rPr>
              <a:t>Vilans &amp; Tilburg University</a:t>
            </a:r>
          </a:p>
        </p:txBody>
      </p:sp>
      <p:sp>
        <p:nvSpPr>
          <p:cNvPr id="19" name="Placeholder 4">
            <a:extLst>
              <a:ext uri="{FF2B5EF4-FFF2-40B4-BE49-F238E27FC236}">
                <a16:creationId xmlns:a16="http://schemas.microsoft.com/office/drawing/2014/main" id="{7F649145-2523-4870-A32F-7DAFEA9BABB3}"/>
              </a:ext>
            </a:extLst>
          </p:cNvPr>
          <p:cNvSpPr>
            <a:spLocks noGrp="1"/>
          </p:cNvSpPr>
          <p:nvPr>
            <p:ph type="body" sz="quarter" idx="14"/>
          </p:nvPr>
        </p:nvSpPr>
        <p:spPr bwMode="gray"/>
        <p:txBody>
          <a:bodyPr>
            <a:noAutofit/>
          </a:bodyPr>
          <a:lstStyle/>
          <a:p>
            <a:r>
              <a:rPr lang="en-GB" sz="1400" noProof="0" dirty="0"/>
              <a:t>Prof.dr. Mirella Minkman   (Vilans)</a:t>
            </a:r>
          </a:p>
          <a:p>
            <a:r>
              <a:rPr lang="en-GB" sz="1400" dirty="0"/>
              <a:t>Dr. Arturo Alvarez (International Foundation of Integrated Care)</a:t>
            </a:r>
          </a:p>
          <a:p>
            <a:r>
              <a:rPr lang="en-GB" sz="1400" noProof="0" dirty="0"/>
              <a:t>Dr. Edelweiss Aldasoro </a:t>
            </a:r>
            <a:r>
              <a:rPr lang="en-GB" sz="1400" dirty="0"/>
              <a:t>(International Foundation of Integrated Care)</a:t>
            </a:r>
            <a:endParaRPr lang="en-GB" sz="1400" noProof="0" dirty="0"/>
          </a:p>
        </p:txBody>
      </p:sp>
      <p:sp>
        <p:nvSpPr>
          <p:cNvPr id="20" name="Placeholder 5">
            <a:extLst>
              <a:ext uri="{FF2B5EF4-FFF2-40B4-BE49-F238E27FC236}">
                <a16:creationId xmlns:a16="http://schemas.microsoft.com/office/drawing/2014/main" id="{0E128288-5BFF-4A84-958A-96C3AF2802C5}"/>
              </a:ext>
            </a:extLst>
          </p:cNvPr>
          <p:cNvSpPr>
            <a:spLocks noGrp="1"/>
          </p:cNvSpPr>
          <p:nvPr>
            <p:ph type="body" sz="quarter" idx="15"/>
          </p:nvPr>
        </p:nvSpPr>
        <p:spPr bwMode="gray">
          <a:xfrm>
            <a:off x="2981571" y="6091813"/>
            <a:ext cx="1782397" cy="532616"/>
          </a:xfrm>
        </p:spPr>
        <p:txBody>
          <a:bodyPr/>
          <a:lstStyle/>
          <a:p>
            <a:r>
              <a:rPr lang="en-GB" noProof="0" dirty="0"/>
              <a:t>June 2026</a:t>
            </a:r>
          </a:p>
        </p:txBody>
      </p:sp>
      <p:pic>
        <p:nvPicPr>
          <p:cNvPr id="1026" name="Picture 2" descr="Tilburg University (@TilburgUniversity) - Mentions | Facebook">
            <a:extLst>
              <a:ext uri="{FF2B5EF4-FFF2-40B4-BE49-F238E27FC236}">
                <a16:creationId xmlns:a16="http://schemas.microsoft.com/office/drawing/2014/main" id="{00A49686-5D52-8FEC-CF03-35BEB54E01D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0964" y="5665017"/>
            <a:ext cx="1093772" cy="1093772"/>
          </a:xfrm>
          <a:prstGeom prst="rect">
            <a:avLst/>
          </a:prstGeom>
          <a:noFill/>
          <a:extLst>
            <a:ext uri="{909E8E84-426E-40DD-AFC4-6F175D3DCCD1}">
              <a14:hiddenFill xmlns:a14="http://schemas.microsoft.com/office/drawing/2010/main">
                <a:solidFill>
                  <a:srgbClr val="FFFFFF"/>
                </a:solidFill>
              </a14:hiddenFill>
            </a:ext>
          </a:extLst>
        </p:spPr>
      </p:pic>
      <p:pic>
        <p:nvPicPr>
          <p:cNvPr id="7" name="Tijdelijke aanduiding voor afbeelding 6">
            <a:extLst>
              <a:ext uri="{FF2B5EF4-FFF2-40B4-BE49-F238E27FC236}">
                <a16:creationId xmlns:a16="http://schemas.microsoft.com/office/drawing/2014/main" id="{9682486E-D3D7-066D-B3DF-B849D2995CDE}"/>
              </a:ext>
            </a:extLst>
          </p:cNvPr>
          <p:cNvPicPr>
            <a:picLocks noGrp="1" noChangeAspect="1"/>
          </p:cNvPicPr>
          <p:nvPr>
            <p:ph type="pic" sz="quarter" idx="16"/>
          </p:nvPr>
        </p:nvPicPr>
        <p:blipFill>
          <a:blip r:embed="rId4">
            <a:extLst>
              <a:ext uri="{28A0092B-C50C-407E-A947-70E740481C1C}">
                <a14:useLocalDpi xmlns:a14="http://schemas.microsoft.com/office/drawing/2010/main" val="0"/>
              </a:ext>
            </a:extLst>
          </a:blip>
          <a:srcRect l="31322" r="31322"/>
          <a:stretch>
            <a:fillRect/>
          </a:stretch>
        </p:blipFill>
        <p:spPr bwMode="gray">
          <a:custGeom>
            <a:avLst/>
            <a:gdLst>
              <a:gd name="connsiteX0" fmla="*/ 1874504 w 4570413"/>
              <a:gd name="connsiteY0" fmla="*/ 0 h 6858000"/>
              <a:gd name="connsiteX1" fmla="*/ 2119430 w 4570413"/>
              <a:gd name="connsiteY1" fmla="*/ 0 h 6858000"/>
              <a:gd name="connsiteX2" fmla="*/ 2349053 w 4570413"/>
              <a:gd name="connsiteY2" fmla="*/ 0 h 6858000"/>
              <a:gd name="connsiteX3" fmla="*/ 2563866 w 4570413"/>
              <a:gd name="connsiteY3" fmla="*/ 0 h 6858000"/>
              <a:gd name="connsiteX4" fmla="*/ 2764365 w 4570413"/>
              <a:gd name="connsiteY4" fmla="*/ 0 h 6858000"/>
              <a:gd name="connsiteX5" fmla="*/ 2951041 w 4570413"/>
              <a:gd name="connsiteY5" fmla="*/ 0 h 6858000"/>
              <a:gd name="connsiteX6" fmla="*/ 3124390 w 4570413"/>
              <a:gd name="connsiteY6" fmla="*/ 0 h 6858000"/>
              <a:gd name="connsiteX7" fmla="*/ 3284903 w 4570413"/>
              <a:gd name="connsiteY7" fmla="*/ 0 h 6858000"/>
              <a:gd name="connsiteX8" fmla="*/ 3433076 w 4570413"/>
              <a:gd name="connsiteY8" fmla="*/ 0 h 6858000"/>
              <a:gd name="connsiteX9" fmla="*/ 3569402 w 4570413"/>
              <a:gd name="connsiteY9" fmla="*/ 0 h 6858000"/>
              <a:gd name="connsiteX10" fmla="*/ 3694374 w 4570413"/>
              <a:gd name="connsiteY10" fmla="*/ 0 h 6858000"/>
              <a:gd name="connsiteX11" fmla="*/ 3808486 w 4570413"/>
              <a:gd name="connsiteY11" fmla="*/ 0 h 6858000"/>
              <a:gd name="connsiteX12" fmla="*/ 3912232 w 4570413"/>
              <a:gd name="connsiteY12" fmla="*/ 0 h 6858000"/>
              <a:gd name="connsiteX13" fmla="*/ 4006105 w 4570413"/>
              <a:gd name="connsiteY13" fmla="*/ 0 h 6858000"/>
              <a:gd name="connsiteX14" fmla="*/ 4090599 w 4570413"/>
              <a:gd name="connsiteY14" fmla="*/ 0 h 6858000"/>
              <a:gd name="connsiteX15" fmla="*/ 4166208 w 4570413"/>
              <a:gd name="connsiteY15" fmla="*/ 0 h 6858000"/>
              <a:gd name="connsiteX16" fmla="*/ 4233424 w 4570413"/>
              <a:gd name="connsiteY16" fmla="*/ 0 h 6858000"/>
              <a:gd name="connsiteX17" fmla="*/ 4292743 w 4570413"/>
              <a:gd name="connsiteY17" fmla="*/ 0 h 6858000"/>
              <a:gd name="connsiteX18" fmla="*/ 4344657 w 4570413"/>
              <a:gd name="connsiteY18" fmla="*/ 0 h 6858000"/>
              <a:gd name="connsiteX19" fmla="*/ 4428246 w 4570413"/>
              <a:gd name="connsiteY19" fmla="*/ 0 h 6858000"/>
              <a:gd name="connsiteX20" fmla="*/ 4488140 w 4570413"/>
              <a:gd name="connsiteY20" fmla="*/ 0 h 6858000"/>
              <a:gd name="connsiteX21" fmla="*/ 4528289 w 4570413"/>
              <a:gd name="connsiteY21" fmla="*/ 0 h 6858000"/>
              <a:gd name="connsiteX22" fmla="*/ 4552642 w 4570413"/>
              <a:gd name="connsiteY22" fmla="*/ 0 h 6858000"/>
              <a:gd name="connsiteX23" fmla="*/ 4565148 w 4570413"/>
              <a:gd name="connsiteY23" fmla="*/ 0 h 6858000"/>
              <a:gd name="connsiteX24" fmla="*/ 4569755 w 4570413"/>
              <a:gd name="connsiteY24" fmla="*/ 0 h 6858000"/>
              <a:gd name="connsiteX25" fmla="*/ 4570413 w 4570413"/>
              <a:gd name="connsiteY25" fmla="*/ 0 h 6858000"/>
              <a:gd name="connsiteX26" fmla="*/ 4570413 w 4570413"/>
              <a:gd name="connsiteY26" fmla="*/ 6858000 h 6858000"/>
              <a:gd name="connsiteX27" fmla="*/ 4325487 w 4570413"/>
              <a:gd name="connsiteY27" fmla="*/ 6858000 h 6858000"/>
              <a:gd name="connsiteX28" fmla="*/ 4095865 w 4570413"/>
              <a:gd name="connsiteY28" fmla="*/ 6858000 h 6858000"/>
              <a:gd name="connsiteX29" fmla="*/ 3881051 w 4570413"/>
              <a:gd name="connsiteY29" fmla="*/ 6858000 h 6858000"/>
              <a:gd name="connsiteX30" fmla="*/ 3680552 w 4570413"/>
              <a:gd name="connsiteY30" fmla="*/ 6858000 h 6858000"/>
              <a:gd name="connsiteX31" fmla="*/ 3493876 w 4570413"/>
              <a:gd name="connsiteY31" fmla="*/ 6858000 h 6858000"/>
              <a:gd name="connsiteX32" fmla="*/ 3320527 w 4570413"/>
              <a:gd name="connsiteY32" fmla="*/ 6858000 h 6858000"/>
              <a:gd name="connsiteX33" fmla="*/ 3160014 w 4570413"/>
              <a:gd name="connsiteY33" fmla="*/ 6858000 h 6858000"/>
              <a:gd name="connsiteX34" fmla="*/ 3011841 w 4570413"/>
              <a:gd name="connsiteY34" fmla="*/ 6858000 h 6858000"/>
              <a:gd name="connsiteX35" fmla="*/ 2875515 w 4570413"/>
              <a:gd name="connsiteY35" fmla="*/ 6858000 h 6858000"/>
              <a:gd name="connsiteX36" fmla="*/ 2750543 w 4570413"/>
              <a:gd name="connsiteY36" fmla="*/ 6858000 h 6858000"/>
              <a:gd name="connsiteX37" fmla="*/ 2636431 w 4570413"/>
              <a:gd name="connsiteY37" fmla="*/ 6858000 h 6858000"/>
              <a:gd name="connsiteX38" fmla="*/ 2532685 w 4570413"/>
              <a:gd name="connsiteY38" fmla="*/ 6858000 h 6858000"/>
              <a:gd name="connsiteX39" fmla="*/ 2438812 w 4570413"/>
              <a:gd name="connsiteY39" fmla="*/ 6858000 h 6858000"/>
              <a:gd name="connsiteX40" fmla="*/ 2354318 w 4570413"/>
              <a:gd name="connsiteY40" fmla="*/ 6858000 h 6858000"/>
              <a:gd name="connsiteX41" fmla="*/ 2278709 w 4570413"/>
              <a:gd name="connsiteY41" fmla="*/ 6858000 h 6858000"/>
              <a:gd name="connsiteX42" fmla="*/ 2211493 w 4570413"/>
              <a:gd name="connsiteY42" fmla="*/ 6858000 h 6858000"/>
              <a:gd name="connsiteX43" fmla="*/ 2152174 w 4570413"/>
              <a:gd name="connsiteY43" fmla="*/ 6858000 h 6858000"/>
              <a:gd name="connsiteX44" fmla="*/ 2100260 w 4570413"/>
              <a:gd name="connsiteY44" fmla="*/ 6858000 h 6858000"/>
              <a:gd name="connsiteX45" fmla="*/ 2016671 w 4570413"/>
              <a:gd name="connsiteY45" fmla="*/ 6858000 h 6858000"/>
              <a:gd name="connsiteX46" fmla="*/ 1956777 w 4570413"/>
              <a:gd name="connsiteY46" fmla="*/ 6858000 h 6858000"/>
              <a:gd name="connsiteX47" fmla="*/ 1916628 w 4570413"/>
              <a:gd name="connsiteY47" fmla="*/ 6858000 h 6858000"/>
              <a:gd name="connsiteX48" fmla="*/ 1892275 w 4570413"/>
              <a:gd name="connsiteY48" fmla="*/ 6858000 h 6858000"/>
              <a:gd name="connsiteX49" fmla="*/ 1879770 w 4570413"/>
              <a:gd name="connsiteY49" fmla="*/ 6858000 h 6858000"/>
              <a:gd name="connsiteX50" fmla="*/ 1875162 w 4570413"/>
              <a:gd name="connsiteY50" fmla="*/ 6858000 h 6858000"/>
              <a:gd name="connsiteX51" fmla="*/ 1874504 w 4570413"/>
              <a:gd name="connsiteY51" fmla="*/ 6858000 h 6858000"/>
              <a:gd name="connsiteX52" fmla="*/ 1801505 w 4570413"/>
              <a:gd name="connsiteY52" fmla="*/ 6818313 h 6858000"/>
              <a:gd name="connsiteX53" fmla="*/ 0 w 4570413"/>
              <a:gd name="connsiteY53" fmla="*/ 3429000 h 6858000"/>
              <a:gd name="connsiteX54" fmla="*/ 1801505 w 4570413"/>
              <a:gd name="connsiteY54" fmla="*/ 3968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4570413" h="6858000">
                <a:moveTo>
                  <a:pt x="1874504" y="0"/>
                </a:moveTo>
                <a:lnTo>
                  <a:pt x="2119430" y="0"/>
                </a:lnTo>
                <a:lnTo>
                  <a:pt x="2349053" y="0"/>
                </a:lnTo>
                <a:lnTo>
                  <a:pt x="2563866" y="0"/>
                </a:lnTo>
                <a:lnTo>
                  <a:pt x="2764365" y="0"/>
                </a:lnTo>
                <a:lnTo>
                  <a:pt x="2951041" y="0"/>
                </a:lnTo>
                <a:lnTo>
                  <a:pt x="3124390" y="0"/>
                </a:lnTo>
                <a:lnTo>
                  <a:pt x="3284903" y="0"/>
                </a:lnTo>
                <a:lnTo>
                  <a:pt x="3433076" y="0"/>
                </a:lnTo>
                <a:lnTo>
                  <a:pt x="3569402" y="0"/>
                </a:lnTo>
                <a:lnTo>
                  <a:pt x="3694374" y="0"/>
                </a:lnTo>
                <a:lnTo>
                  <a:pt x="3808486" y="0"/>
                </a:lnTo>
                <a:lnTo>
                  <a:pt x="3912232" y="0"/>
                </a:lnTo>
                <a:lnTo>
                  <a:pt x="4006105" y="0"/>
                </a:lnTo>
                <a:lnTo>
                  <a:pt x="4090599" y="0"/>
                </a:lnTo>
                <a:lnTo>
                  <a:pt x="4166208" y="0"/>
                </a:lnTo>
                <a:lnTo>
                  <a:pt x="4233424" y="0"/>
                </a:lnTo>
                <a:lnTo>
                  <a:pt x="4292743" y="0"/>
                </a:lnTo>
                <a:lnTo>
                  <a:pt x="4344657" y="0"/>
                </a:lnTo>
                <a:lnTo>
                  <a:pt x="4428246" y="0"/>
                </a:lnTo>
                <a:lnTo>
                  <a:pt x="4488140" y="0"/>
                </a:lnTo>
                <a:lnTo>
                  <a:pt x="4528289" y="0"/>
                </a:lnTo>
                <a:lnTo>
                  <a:pt x="4552642" y="0"/>
                </a:lnTo>
                <a:lnTo>
                  <a:pt x="4565148" y="0"/>
                </a:lnTo>
                <a:lnTo>
                  <a:pt x="4569755" y="0"/>
                </a:lnTo>
                <a:lnTo>
                  <a:pt x="4570413" y="0"/>
                </a:lnTo>
                <a:cubicBezTo>
                  <a:pt x="4570413" y="6858000"/>
                  <a:pt x="4570413" y="6858000"/>
                  <a:pt x="4570413" y="6858000"/>
                </a:cubicBezTo>
                <a:lnTo>
                  <a:pt x="4325487" y="6858000"/>
                </a:lnTo>
                <a:lnTo>
                  <a:pt x="4095865" y="6858000"/>
                </a:lnTo>
                <a:lnTo>
                  <a:pt x="3881051" y="6858000"/>
                </a:lnTo>
                <a:lnTo>
                  <a:pt x="3680552" y="6858000"/>
                </a:lnTo>
                <a:lnTo>
                  <a:pt x="3493876" y="6858000"/>
                </a:lnTo>
                <a:lnTo>
                  <a:pt x="3320527" y="6858000"/>
                </a:lnTo>
                <a:lnTo>
                  <a:pt x="3160014" y="6858000"/>
                </a:lnTo>
                <a:lnTo>
                  <a:pt x="3011841" y="6858000"/>
                </a:lnTo>
                <a:lnTo>
                  <a:pt x="2875515" y="6858000"/>
                </a:lnTo>
                <a:lnTo>
                  <a:pt x="2750543" y="6858000"/>
                </a:lnTo>
                <a:lnTo>
                  <a:pt x="2636431" y="6858000"/>
                </a:lnTo>
                <a:lnTo>
                  <a:pt x="2532685" y="6858000"/>
                </a:lnTo>
                <a:lnTo>
                  <a:pt x="2438812" y="6858000"/>
                </a:lnTo>
                <a:lnTo>
                  <a:pt x="2354318" y="6858000"/>
                </a:lnTo>
                <a:lnTo>
                  <a:pt x="2278709" y="6858000"/>
                </a:lnTo>
                <a:lnTo>
                  <a:pt x="2211493" y="6858000"/>
                </a:lnTo>
                <a:lnTo>
                  <a:pt x="2152174" y="6858000"/>
                </a:lnTo>
                <a:lnTo>
                  <a:pt x="2100260" y="6858000"/>
                </a:lnTo>
                <a:lnTo>
                  <a:pt x="2016671" y="6858000"/>
                </a:lnTo>
                <a:lnTo>
                  <a:pt x="1956777" y="6858000"/>
                </a:lnTo>
                <a:lnTo>
                  <a:pt x="1916628" y="6858000"/>
                </a:lnTo>
                <a:lnTo>
                  <a:pt x="1892275" y="6858000"/>
                </a:lnTo>
                <a:lnTo>
                  <a:pt x="1879770" y="6858000"/>
                </a:lnTo>
                <a:lnTo>
                  <a:pt x="1875162" y="6858000"/>
                </a:lnTo>
                <a:lnTo>
                  <a:pt x="1874504" y="6858000"/>
                </a:lnTo>
                <a:cubicBezTo>
                  <a:pt x="1801505" y="6818313"/>
                  <a:pt x="1801505" y="6818313"/>
                  <a:pt x="1801505" y="6818313"/>
                </a:cubicBezTo>
                <a:cubicBezTo>
                  <a:pt x="714762" y="6083935"/>
                  <a:pt x="0" y="4839970"/>
                  <a:pt x="0" y="3429000"/>
                </a:cubicBezTo>
                <a:cubicBezTo>
                  <a:pt x="0" y="2018030"/>
                  <a:pt x="714762" y="774065"/>
                  <a:pt x="1801505" y="39688"/>
                </a:cubicBezTo>
                <a:close/>
              </a:path>
            </a:pathLst>
          </a:custGeom>
        </p:spPr>
      </p:pic>
    </p:spTree>
    <p:extLst>
      <p:ext uri="{BB962C8B-B14F-4D97-AF65-F5344CB8AC3E}">
        <p14:creationId xmlns:p14="http://schemas.microsoft.com/office/powerpoint/2010/main" val="28727574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CA6D47-D50D-10CF-7DCB-EFE99F598821}"/>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A2CAD617-011E-41D4-CF54-EEB9737A0555}"/>
              </a:ext>
            </a:extLst>
          </p:cNvPr>
          <p:cNvSpPr>
            <a:spLocks noGrp="1"/>
          </p:cNvSpPr>
          <p:nvPr>
            <p:ph type="title"/>
          </p:nvPr>
        </p:nvSpPr>
        <p:spPr>
          <a:xfrm>
            <a:off x="609601" y="113641"/>
            <a:ext cx="9602804" cy="492443"/>
          </a:xfrm>
        </p:spPr>
        <p:txBody>
          <a:bodyPr wrap="square" lIns="0" tIns="0" rIns="0" bIns="0" rtlCol="0" anchor="t">
            <a:spAutoFit/>
          </a:bodyPr>
          <a:lstStyle/>
          <a:p>
            <a:pPr>
              <a:lnSpc>
                <a:spcPct val="100000"/>
              </a:lnSpc>
            </a:pPr>
            <a:r>
              <a:rPr lang="es-ES" sz="3200" dirty="0">
                <a:solidFill>
                  <a:srgbClr val="000000"/>
                </a:solidFill>
                <a:latin typeface="Poppins SemiBold" panose="00000700000000000000" pitchFamily="2" charset="0"/>
                <a:ea typeface="Open Sans SemiBold" panose="020B0706030804020204" pitchFamily="34" charset="0"/>
                <a:cs typeface="Poppins SemiBold" panose="00000700000000000000" pitchFamily="2" charset="0"/>
              </a:rPr>
              <a:t>Wales</a:t>
            </a:r>
            <a:endParaRPr lang="en-GB" sz="3200" dirty="0">
              <a:solidFill>
                <a:srgbClr val="000000"/>
              </a:solidFill>
              <a:latin typeface="Poppins SemiBold" panose="00000700000000000000" pitchFamily="2" charset="0"/>
              <a:ea typeface="Open Sans SemiBold" panose="020B0706030804020204" pitchFamily="34" charset="0"/>
              <a:cs typeface="Poppins SemiBold" panose="00000700000000000000" pitchFamily="2" charset="0"/>
            </a:endParaRPr>
          </a:p>
        </p:txBody>
      </p:sp>
      <p:sp>
        <p:nvSpPr>
          <p:cNvPr id="4" name="CuadroTexto 3">
            <a:extLst>
              <a:ext uri="{FF2B5EF4-FFF2-40B4-BE49-F238E27FC236}">
                <a16:creationId xmlns:a16="http://schemas.microsoft.com/office/drawing/2014/main" id="{7EF3C2DA-9BF3-C394-F75D-1A2F6B4C5955}"/>
              </a:ext>
            </a:extLst>
          </p:cNvPr>
          <p:cNvSpPr txBox="1"/>
          <p:nvPr/>
        </p:nvSpPr>
        <p:spPr>
          <a:xfrm>
            <a:off x="609601" y="925573"/>
            <a:ext cx="11258348" cy="4308872"/>
          </a:xfrm>
          <a:prstGeom prst="rect">
            <a:avLst/>
          </a:prstGeom>
          <a:noFill/>
        </p:spPr>
        <p:txBody>
          <a:bodyPr wrap="square">
            <a:spAutoFit/>
          </a:bodyPr>
          <a:lstStyle/>
          <a:p>
            <a:r>
              <a:rPr lang="en-GB" b="1" dirty="0"/>
              <a:t>APPROACH TO INTEGRATED CARE REGULATION</a:t>
            </a:r>
            <a:endParaRPr lang="en-GB" dirty="0"/>
          </a:p>
          <a:p>
            <a:pPr lvl="1"/>
            <a:r>
              <a:rPr lang="en-GB" sz="2000" b="1" dirty="0"/>
              <a:t>Standards and Ratings</a:t>
            </a:r>
            <a:r>
              <a:rPr lang="en-GB" sz="2000" dirty="0"/>
              <a:t> </a:t>
            </a:r>
          </a:p>
          <a:p>
            <a:pPr marL="742950" lvl="1" indent="-285750">
              <a:buFont typeface="Arial" panose="020B0604020202020204" pitchFamily="34" charset="0"/>
              <a:buChar char="•"/>
            </a:pPr>
            <a:r>
              <a:rPr lang="en-GB" dirty="0"/>
              <a:t>The 2023 Health and Care Quality Standards: “core standards” alongside more specific, context-driven standards.</a:t>
            </a:r>
          </a:p>
          <a:p>
            <a:pPr marL="742950" lvl="1" indent="-285750">
              <a:buFont typeface="Arial" panose="020B0604020202020204" pitchFamily="34" charset="0"/>
              <a:buChar char="•"/>
            </a:pPr>
            <a:r>
              <a:rPr lang="en-GB" dirty="0"/>
              <a:t>CIW ratings system for adult care homes and domiciliary support services, provides assessments of care quality across four key themes: wellbeing, care and support, environment, and leadership and management</a:t>
            </a:r>
          </a:p>
          <a:p>
            <a:pPr marL="742950" lvl="1" indent="-285750">
              <a:buFont typeface="Arial" panose="020B0604020202020204" pitchFamily="34" charset="0"/>
              <a:buChar char="•"/>
            </a:pPr>
            <a:endParaRPr lang="en-GB" sz="2000" b="1" dirty="0"/>
          </a:p>
          <a:p>
            <a:r>
              <a:rPr lang="en-GB" sz="2000" b="1" dirty="0"/>
              <a:t>In practice: Instruments and supervisory arrangements</a:t>
            </a:r>
            <a:endParaRPr lang="en-GB" sz="2000" dirty="0"/>
          </a:p>
          <a:p>
            <a:pPr marL="742950" lvl="1" indent="-285750">
              <a:buFont typeface="Arial" panose="020B0604020202020204" pitchFamily="34" charset="0"/>
              <a:buChar char="•"/>
            </a:pPr>
            <a:r>
              <a:rPr lang="en-GB" sz="2000" dirty="0"/>
              <a:t>Self-evaluation by organization under inspection</a:t>
            </a:r>
          </a:p>
          <a:p>
            <a:pPr marL="742950" lvl="1" indent="-285750">
              <a:buFont typeface="Arial" panose="020B0604020202020204" pitchFamily="34" charset="0"/>
              <a:buChar char="•"/>
            </a:pPr>
            <a:r>
              <a:rPr lang="en-GB" sz="2000" dirty="0"/>
              <a:t>New roles: Health Inspection Wales has a team of specialist peer reviewers and experts by experience</a:t>
            </a:r>
          </a:p>
          <a:p>
            <a:pPr marL="742950" lvl="1" indent="-285750">
              <a:buFont typeface="Arial" panose="020B0604020202020204" pitchFamily="34" charset="0"/>
              <a:buChar char="•"/>
            </a:pPr>
            <a:r>
              <a:rPr lang="en-GB" sz="2000" dirty="0"/>
              <a:t>Joint inspections: The Inspection Wales Programme (CIW, Healthcare Inspectorate Wales, Audit Wales, and Estyn) performing joint inspection of integrated care delivery</a:t>
            </a:r>
            <a:endParaRPr lang="en-GB" sz="2000" kern="100" dirty="0">
              <a:effectLst/>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37661651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E3F6F8-39FB-36DE-38EA-A56EB7939DBF}"/>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3E549ABF-3721-16B1-9ADD-F851C04C7B9B}"/>
              </a:ext>
            </a:extLst>
          </p:cNvPr>
          <p:cNvSpPr>
            <a:spLocks noGrp="1"/>
          </p:cNvSpPr>
          <p:nvPr>
            <p:ph type="title"/>
          </p:nvPr>
        </p:nvSpPr>
        <p:spPr>
          <a:xfrm>
            <a:off x="609601" y="113641"/>
            <a:ext cx="9602804" cy="942053"/>
          </a:xfrm>
        </p:spPr>
        <p:txBody>
          <a:bodyPr wrap="square" lIns="0" tIns="0" rIns="0" bIns="0" rtlCol="0" anchor="t">
            <a:spAutoFit/>
          </a:bodyPr>
          <a:lstStyle/>
          <a:p>
            <a:pPr>
              <a:lnSpc>
                <a:spcPts val="8587"/>
              </a:lnSpc>
            </a:pPr>
            <a:r>
              <a:rPr lang="es-ES" sz="3200" dirty="0">
                <a:solidFill>
                  <a:srgbClr val="000000"/>
                </a:solidFill>
                <a:latin typeface="Poppins SemiBold" panose="00000700000000000000" pitchFamily="2" charset="0"/>
                <a:ea typeface="Open Sans SemiBold" panose="020B0706030804020204" pitchFamily="34" charset="0"/>
                <a:cs typeface="Poppins SemiBold" panose="00000700000000000000" pitchFamily="2" charset="0"/>
              </a:rPr>
              <a:t>Wales</a:t>
            </a:r>
            <a:endParaRPr lang="en-GB" sz="3200" dirty="0">
              <a:solidFill>
                <a:srgbClr val="000000"/>
              </a:solidFill>
              <a:latin typeface="Poppins SemiBold" panose="00000700000000000000" pitchFamily="2" charset="0"/>
              <a:ea typeface="Open Sans SemiBold" panose="020B0706030804020204" pitchFamily="34" charset="0"/>
              <a:cs typeface="Poppins SemiBold" panose="00000700000000000000" pitchFamily="2" charset="0"/>
            </a:endParaRPr>
          </a:p>
        </p:txBody>
      </p:sp>
      <p:sp>
        <p:nvSpPr>
          <p:cNvPr id="4" name="CuadroTexto 3">
            <a:extLst>
              <a:ext uri="{FF2B5EF4-FFF2-40B4-BE49-F238E27FC236}">
                <a16:creationId xmlns:a16="http://schemas.microsoft.com/office/drawing/2014/main" id="{33EE6F3A-501D-40A7-7F36-42BE1A9E247F}"/>
              </a:ext>
            </a:extLst>
          </p:cNvPr>
          <p:cNvSpPr txBox="1"/>
          <p:nvPr/>
        </p:nvSpPr>
        <p:spPr>
          <a:xfrm>
            <a:off x="466826" y="1430267"/>
            <a:ext cx="11258348" cy="4276684"/>
          </a:xfrm>
          <a:prstGeom prst="rect">
            <a:avLst/>
          </a:prstGeom>
          <a:noFill/>
        </p:spPr>
        <p:txBody>
          <a:bodyPr wrap="square">
            <a:spAutoFit/>
          </a:bodyPr>
          <a:lstStyle/>
          <a:p>
            <a:pPr marL="342900" indent="-342900" algn="just">
              <a:buFont typeface="Arial" panose="020B0604020202020204" pitchFamily="34" charset="0"/>
              <a:buChar char="•"/>
            </a:pPr>
            <a:r>
              <a:rPr lang="en-GB" sz="2000" kern="100" dirty="0"/>
              <a:t>“I want us to have an adult-to-adult conversation with providers. They're grownups“</a:t>
            </a:r>
          </a:p>
          <a:p>
            <a:pPr marL="342900" indent="-342900" algn="just">
              <a:buFont typeface="Arial" panose="020B0604020202020204" pitchFamily="34" charset="0"/>
              <a:buChar char="•"/>
            </a:pPr>
            <a:endParaRPr lang="en-GB" sz="2000" kern="100" dirty="0"/>
          </a:p>
          <a:p>
            <a:pPr marL="342900" indent="-342900" algn="just">
              <a:buFont typeface="Arial" panose="020B0604020202020204" pitchFamily="34" charset="0"/>
              <a:buChar char="•"/>
            </a:pPr>
            <a:r>
              <a:rPr lang="en-GB" sz="2000" kern="100" dirty="0"/>
              <a:t>“It doesn't always have to be an inspection for us to challenge those organisations around what that problem is. What we'll do is ask them for assurances, we'll scrutinise whether we're happy with what they're telling us“</a:t>
            </a:r>
          </a:p>
          <a:p>
            <a:pPr algn="just"/>
            <a:endParaRPr lang="en-GB" sz="2000" kern="100" dirty="0"/>
          </a:p>
          <a:p>
            <a:pPr marL="285750" indent="-285750" algn="just">
              <a:buFont typeface="Arial" panose="020B0604020202020204" pitchFamily="34" charset="0"/>
              <a:buChar char="•"/>
            </a:pPr>
            <a:r>
              <a:rPr lang="en-GB" sz="2000" kern="100" dirty="0"/>
              <a:t>"Inspection can traditionally be seen as you turning up on that day, you've got a list, tick box exercise of that service on that day. Actually, is that wholly reflective of that service? Is it wholly reflective of the experience of people working in that service and of the patients using that service?"</a:t>
            </a:r>
          </a:p>
          <a:p>
            <a:pPr marL="342900" indent="-342900" algn="just">
              <a:lnSpc>
                <a:spcPts val="1720"/>
              </a:lnSpc>
              <a:buFont typeface="Arial" panose="020B0604020202020204" pitchFamily="34" charset="0"/>
              <a:buChar char="•"/>
            </a:pPr>
            <a:endParaRPr lang="en-GB" sz="1600" kern="100" dirty="0">
              <a:ea typeface="Times New Roman" panose="02020603050405020304" pitchFamily="18" charset="0"/>
            </a:endParaRPr>
          </a:p>
          <a:p>
            <a:pPr marL="342900" indent="-342900" algn="just">
              <a:lnSpc>
                <a:spcPts val="1720"/>
              </a:lnSpc>
              <a:buFont typeface="Arial" panose="020B0604020202020204" pitchFamily="34" charset="0"/>
              <a:buChar char="•"/>
            </a:pPr>
            <a:endParaRPr lang="en-GB" sz="2800" kern="100" dirty="0">
              <a:latin typeface="Times New Roman" panose="02020603050405020304" pitchFamily="18" charset="0"/>
              <a:ea typeface="Times New Roman" panose="02020603050405020304" pitchFamily="18" charset="0"/>
            </a:endParaRPr>
          </a:p>
          <a:p>
            <a:pPr marL="342900" indent="-342900" algn="just">
              <a:lnSpc>
                <a:spcPts val="1720"/>
              </a:lnSpc>
              <a:buFont typeface="Arial" panose="020B0604020202020204" pitchFamily="34" charset="0"/>
              <a:buChar char="•"/>
            </a:pPr>
            <a:endParaRPr lang="en-GB" sz="2800" kern="100" dirty="0">
              <a:latin typeface="Times New Roman" panose="02020603050405020304" pitchFamily="18" charset="0"/>
              <a:ea typeface="Times New Roman" panose="02020603050405020304" pitchFamily="18" charset="0"/>
            </a:endParaRPr>
          </a:p>
          <a:p>
            <a:pPr marL="342900" indent="-342900" algn="just">
              <a:lnSpc>
                <a:spcPts val="1720"/>
              </a:lnSpc>
              <a:buFont typeface="Arial" panose="020B0604020202020204" pitchFamily="34" charset="0"/>
              <a:buChar char="•"/>
            </a:pPr>
            <a:endParaRPr lang="en-GB" sz="2000" kern="100" dirty="0">
              <a:effectLst/>
              <a:ea typeface="Aptos" panose="020B0004020202020204" pitchFamily="34" charset="0"/>
              <a:cs typeface="Arial" panose="020B0604020202020204" pitchFamily="34" charset="0"/>
            </a:endParaRPr>
          </a:p>
          <a:p>
            <a:pPr marL="342900" indent="-342900" algn="just">
              <a:lnSpc>
                <a:spcPts val="1720"/>
              </a:lnSpc>
              <a:buFont typeface="Arial" panose="020B0604020202020204" pitchFamily="34" charset="0"/>
              <a:buChar char="•"/>
            </a:pPr>
            <a:endParaRPr lang="en-GB" sz="2000" kern="100" dirty="0">
              <a:effectLst/>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23356420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A16CA6-D599-1CE6-55BC-BCF4C6F4FAFC}"/>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C6B0C74B-E818-D86F-499D-99648CE31F43}"/>
              </a:ext>
            </a:extLst>
          </p:cNvPr>
          <p:cNvSpPr>
            <a:spLocks noGrp="1"/>
          </p:cNvSpPr>
          <p:nvPr>
            <p:ph type="title"/>
          </p:nvPr>
        </p:nvSpPr>
        <p:spPr>
          <a:xfrm>
            <a:off x="471637" y="125129"/>
            <a:ext cx="9740767" cy="492443"/>
          </a:xfrm>
        </p:spPr>
        <p:txBody>
          <a:bodyPr wrap="square" lIns="0" tIns="0" rIns="0" bIns="0" rtlCol="0" anchor="t">
            <a:spAutoFit/>
          </a:bodyPr>
          <a:lstStyle/>
          <a:p>
            <a:pPr>
              <a:lnSpc>
                <a:spcPct val="100000"/>
              </a:lnSpc>
            </a:pPr>
            <a:r>
              <a:rPr lang="es-ES" sz="3200" dirty="0">
                <a:solidFill>
                  <a:srgbClr val="000000"/>
                </a:solidFill>
                <a:latin typeface="Poppins SemiBold" panose="00000700000000000000" pitchFamily="2" charset="0"/>
                <a:ea typeface="Open Sans SemiBold" panose="020B0706030804020204" pitchFamily="34" charset="0"/>
                <a:cs typeface="Poppins SemiBold" panose="00000700000000000000" pitchFamily="2" charset="0"/>
              </a:rPr>
              <a:t>Canada (Ontario Health </a:t>
            </a:r>
            <a:r>
              <a:rPr lang="es-ES" sz="3200" dirty="0" err="1">
                <a:solidFill>
                  <a:srgbClr val="000000"/>
                </a:solidFill>
                <a:latin typeface="Poppins SemiBold" panose="00000700000000000000" pitchFamily="2" charset="0"/>
                <a:ea typeface="Open Sans SemiBold" panose="020B0706030804020204" pitchFamily="34" charset="0"/>
                <a:cs typeface="Poppins SemiBold" panose="00000700000000000000" pitchFamily="2" charset="0"/>
              </a:rPr>
              <a:t>Teams</a:t>
            </a:r>
            <a:r>
              <a:rPr lang="es-ES" sz="3200" dirty="0">
                <a:solidFill>
                  <a:srgbClr val="000000"/>
                </a:solidFill>
                <a:latin typeface="Poppins SemiBold" panose="00000700000000000000" pitchFamily="2" charset="0"/>
                <a:ea typeface="Open Sans SemiBold" panose="020B0706030804020204" pitchFamily="34" charset="0"/>
                <a:cs typeface="Poppins SemiBold" panose="00000700000000000000" pitchFamily="2" charset="0"/>
              </a:rPr>
              <a:t>)</a:t>
            </a:r>
            <a:endParaRPr lang="en-GB" sz="3200" dirty="0">
              <a:solidFill>
                <a:srgbClr val="000000"/>
              </a:solidFill>
              <a:latin typeface="Poppins SemiBold" panose="00000700000000000000" pitchFamily="2" charset="0"/>
              <a:ea typeface="Open Sans SemiBold" panose="020B0706030804020204" pitchFamily="34" charset="0"/>
              <a:cs typeface="Poppins SemiBold" panose="00000700000000000000" pitchFamily="2" charset="0"/>
            </a:endParaRPr>
          </a:p>
        </p:txBody>
      </p:sp>
      <p:sp>
        <p:nvSpPr>
          <p:cNvPr id="4" name="CuadroTexto 3">
            <a:extLst>
              <a:ext uri="{FF2B5EF4-FFF2-40B4-BE49-F238E27FC236}">
                <a16:creationId xmlns:a16="http://schemas.microsoft.com/office/drawing/2014/main" id="{64C3EC07-6621-F750-2910-D4982824B010}"/>
              </a:ext>
            </a:extLst>
          </p:cNvPr>
          <p:cNvSpPr txBox="1"/>
          <p:nvPr/>
        </p:nvSpPr>
        <p:spPr>
          <a:xfrm>
            <a:off x="627591" y="939621"/>
            <a:ext cx="11258348" cy="5804153"/>
          </a:xfrm>
          <a:prstGeom prst="rect">
            <a:avLst/>
          </a:prstGeom>
          <a:noFill/>
        </p:spPr>
        <p:txBody>
          <a:bodyPr wrap="square">
            <a:spAutoFit/>
          </a:bodyPr>
          <a:lstStyle/>
          <a:p>
            <a:pPr algn="just">
              <a:lnSpc>
                <a:spcPts val="1720"/>
              </a:lnSpc>
              <a:buNone/>
            </a:pPr>
            <a:r>
              <a:rPr lang="en-GB" sz="2000" b="1" kern="0" dirty="0">
                <a:solidFill>
                  <a:srgbClr val="000000"/>
                </a:solidFill>
                <a:effectLst/>
                <a:ea typeface="Times New Roman" panose="02020603050405020304" pitchFamily="18" charset="0"/>
                <a:cs typeface="Maiandra GD" panose="020E0502030308020204" pitchFamily="34" charset="0"/>
              </a:rPr>
              <a:t>CANADIAN HEALTH AND CARE REGULATORY BODIES (Ontario)</a:t>
            </a:r>
            <a:endParaRPr lang="en-GB" sz="2000" kern="100" dirty="0">
              <a:effectLst/>
              <a:ea typeface="Times New Roman" panose="02020603050405020304" pitchFamily="18" charset="0"/>
              <a:cs typeface="Maiandra GD" panose="020E0502030308020204" pitchFamily="34" charset="0"/>
            </a:endParaRPr>
          </a:p>
          <a:p>
            <a:pPr lvl="0" algn="just">
              <a:lnSpc>
                <a:spcPct val="115000"/>
              </a:lnSpc>
            </a:pPr>
            <a:endParaRPr lang="en-GB" sz="2000" b="1" kern="0" dirty="0">
              <a:solidFill>
                <a:srgbClr val="000000"/>
              </a:solidFill>
              <a:cs typeface="Open Sans" panose="020B0606030504020204" pitchFamily="34" charset="0"/>
            </a:endParaRPr>
          </a:p>
          <a:p>
            <a:r>
              <a:rPr lang="en-GB" sz="2000" b="1" dirty="0"/>
              <a:t>APPROACH TO INTEGRATED CARE REGULATION</a:t>
            </a:r>
          </a:p>
          <a:p>
            <a:endParaRPr lang="en-GB" sz="2000" dirty="0"/>
          </a:p>
          <a:p>
            <a:pPr marL="285750" indent="-285750">
              <a:buFont typeface="Arial" panose="020B0604020202020204" pitchFamily="34" charset="0"/>
              <a:buChar char="•"/>
            </a:pPr>
            <a:r>
              <a:rPr lang="nl-NL" sz="2000" dirty="0"/>
              <a:t>focus on </a:t>
            </a:r>
            <a:r>
              <a:rPr lang="nl-NL" sz="2000" b="1" dirty="0"/>
              <a:t>joint outcomes </a:t>
            </a:r>
            <a:r>
              <a:rPr lang="nl-NL" sz="2000" b="1" dirty="0" err="1"/>
              <a:t>and</a:t>
            </a:r>
            <a:r>
              <a:rPr lang="nl-NL" sz="2000" b="1" dirty="0"/>
              <a:t> network performance</a:t>
            </a:r>
            <a:r>
              <a:rPr lang="nl-NL" sz="2000" dirty="0"/>
              <a:t> </a:t>
            </a:r>
            <a:r>
              <a:rPr lang="nl-NL" sz="2000" dirty="0" err="1"/>
              <a:t>rather</a:t>
            </a:r>
            <a:r>
              <a:rPr lang="nl-NL" sz="2000" dirty="0"/>
              <a:t> </a:t>
            </a:r>
            <a:r>
              <a:rPr lang="nl-NL" sz="2000" dirty="0" err="1"/>
              <a:t>than</a:t>
            </a:r>
            <a:r>
              <a:rPr lang="nl-NL" sz="2000" dirty="0"/>
              <a:t> </a:t>
            </a:r>
            <a:r>
              <a:rPr lang="nl-NL" sz="2000" dirty="0" err="1"/>
              <a:t>just</a:t>
            </a:r>
            <a:r>
              <a:rPr lang="nl-NL" sz="2000" dirty="0"/>
              <a:t> the </a:t>
            </a:r>
            <a:r>
              <a:rPr lang="nl-NL" sz="2000" dirty="0" err="1"/>
              <a:t>activities</a:t>
            </a:r>
            <a:r>
              <a:rPr lang="nl-NL" sz="2000" dirty="0"/>
              <a:t> of </a:t>
            </a:r>
            <a:r>
              <a:rPr lang="nl-NL" sz="2000" dirty="0" err="1"/>
              <a:t>individual</a:t>
            </a:r>
            <a:r>
              <a:rPr lang="nl-NL" sz="2000" dirty="0"/>
              <a:t> </a:t>
            </a:r>
            <a:r>
              <a:rPr lang="nl-NL" sz="2000" dirty="0" err="1"/>
              <a:t>organizations</a:t>
            </a:r>
            <a:r>
              <a:rPr lang="nl-NL" sz="2000" dirty="0"/>
              <a:t>.</a:t>
            </a:r>
          </a:p>
          <a:p>
            <a:pPr marL="285750" indent="-285750">
              <a:buFont typeface="Arial" panose="020B0604020202020204" pitchFamily="34" charset="0"/>
              <a:buChar char="•"/>
            </a:pPr>
            <a:r>
              <a:rPr lang="nl-NL" sz="2000" b="1" dirty="0"/>
              <a:t>Joint performance indicators </a:t>
            </a:r>
            <a:r>
              <a:rPr lang="nl-NL" sz="2000" dirty="0" err="1"/>
              <a:t>that</a:t>
            </a:r>
            <a:r>
              <a:rPr lang="nl-NL" sz="2000" dirty="0"/>
              <a:t> track </a:t>
            </a:r>
            <a:r>
              <a:rPr lang="nl-NL" sz="2000" dirty="0" err="1"/>
              <a:t>how</a:t>
            </a:r>
            <a:r>
              <a:rPr lang="nl-NL" sz="2000" dirty="0"/>
              <a:t> well the integrated system is </a:t>
            </a:r>
            <a:r>
              <a:rPr lang="nl-NL" sz="2000" dirty="0" err="1"/>
              <a:t>functioning</a:t>
            </a:r>
            <a:r>
              <a:rPr lang="nl-NL" sz="2000" dirty="0"/>
              <a:t> for the patiënt</a:t>
            </a:r>
          </a:p>
          <a:p>
            <a:pPr marL="285750" indent="-285750">
              <a:buFont typeface="Arial" panose="020B0604020202020204" pitchFamily="34" charset="0"/>
              <a:buChar char="•"/>
            </a:pPr>
            <a:r>
              <a:rPr lang="nl-NL" sz="2000" b="1" dirty="0"/>
              <a:t>Single joint </a:t>
            </a:r>
            <a:r>
              <a:rPr lang="nl-NL" sz="2000" b="1" dirty="0" err="1"/>
              <a:t>funding</a:t>
            </a:r>
            <a:r>
              <a:rPr lang="nl-NL" sz="2000" b="1" dirty="0"/>
              <a:t> contract </a:t>
            </a:r>
            <a:r>
              <a:rPr lang="nl-NL" sz="2000" dirty="0" err="1"/>
              <a:t>stimulate</a:t>
            </a:r>
            <a:r>
              <a:rPr lang="nl-NL" sz="2000" dirty="0"/>
              <a:t> prevention </a:t>
            </a:r>
            <a:r>
              <a:rPr lang="nl-NL" sz="2000" dirty="0" err="1"/>
              <a:t>and</a:t>
            </a:r>
            <a:r>
              <a:rPr lang="nl-NL" sz="2000" dirty="0"/>
              <a:t> cooperation by </a:t>
            </a:r>
            <a:r>
              <a:rPr lang="nl-NL" sz="2000" dirty="0" err="1"/>
              <a:t>removing</a:t>
            </a:r>
            <a:r>
              <a:rPr lang="nl-NL" sz="2000" dirty="0"/>
              <a:t> the incentive for </a:t>
            </a:r>
            <a:r>
              <a:rPr lang="nl-NL" sz="2000" dirty="0" err="1"/>
              <a:t>organizations</a:t>
            </a:r>
            <a:r>
              <a:rPr lang="nl-NL" sz="2000" dirty="0"/>
              <a:t> </a:t>
            </a:r>
            <a:r>
              <a:rPr lang="nl-NL" sz="2000" dirty="0" err="1"/>
              <a:t>to</a:t>
            </a:r>
            <a:r>
              <a:rPr lang="nl-NL" sz="2000" dirty="0"/>
              <a:t> </a:t>
            </a:r>
            <a:r>
              <a:rPr lang="nl-NL" sz="2000" dirty="0" err="1"/>
              <a:t>compete</a:t>
            </a:r>
            <a:r>
              <a:rPr lang="nl-NL" sz="2000" dirty="0"/>
              <a:t> for </a:t>
            </a:r>
            <a:r>
              <a:rPr lang="nl-NL" sz="2000" dirty="0" err="1"/>
              <a:t>individual</a:t>
            </a:r>
            <a:r>
              <a:rPr lang="nl-NL" sz="2000" dirty="0"/>
              <a:t> volume.</a:t>
            </a:r>
          </a:p>
          <a:p>
            <a:pPr marL="285750" indent="-285750">
              <a:buFont typeface="Arial" panose="020B0604020202020204" pitchFamily="34" charset="0"/>
              <a:buChar char="•"/>
            </a:pPr>
            <a:r>
              <a:rPr lang="nl-NL" sz="2000" dirty="0" err="1"/>
              <a:t>Ontario’s</a:t>
            </a:r>
            <a:r>
              <a:rPr lang="nl-NL" sz="2000" dirty="0"/>
              <a:t> </a:t>
            </a:r>
            <a:r>
              <a:rPr lang="nl-NL" sz="2000" b="1" dirty="0" err="1"/>
              <a:t>Connecting</a:t>
            </a:r>
            <a:r>
              <a:rPr lang="nl-NL" sz="2000" b="1" dirty="0"/>
              <a:t> Care Act</a:t>
            </a:r>
            <a:r>
              <a:rPr lang="nl-NL" sz="2000" dirty="0"/>
              <a:t> </a:t>
            </a:r>
            <a:r>
              <a:rPr lang="nl-NL" sz="2000" dirty="0" err="1"/>
              <a:t>aligns</a:t>
            </a:r>
            <a:r>
              <a:rPr lang="nl-NL" sz="2000" dirty="0"/>
              <a:t> </a:t>
            </a:r>
            <a:r>
              <a:rPr lang="nl-NL" sz="2000" dirty="0" err="1"/>
              <a:t>with</a:t>
            </a:r>
            <a:r>
              <a:rPr lang="nl-NL" sz="2000" dirty="0"/>
              <a:t> the </a:t>
            </a:r>
            <a:r>
              <a:rPr lang="nl-NL" sz="2000" dirty="0" err="1"/>
              <a:t>tenet</a:t>
            </a:r>
            <a:r>
              <a:rPr lang="nl-NL" sz="2000" dirty="0"/>
              <a:t> </a:t>
            </a:r>
            <a:r>
              <a:rPr lang="nl-NL" sz="2000" dirty="0" err="1"/>
              <a:t>that</a:t>
            </a:r>
            <a:r>
              <a:rPr lang="nl-NL" sz="2000" dirty="0"/>
              <a:t> </a:t>
            </a:r>
            <a:r>
              <a:rPr lang="nl-NL" sz="2000" dirty="0" err="1"/>
              <a:t>collaboration</a:t>
            </a:r>
            <a:r>
              <a:rPr lang="nl-NL" sz="2000" dirty="0"/>
              <a:t> </a:t>
            </a:r>
            <a:r>
              <a:rPr lang="nl-NL" sz="2000" dirty="0" err="1"/>
              <a:t>should</a:t>
            </a:r>
            <a:r>
              <a:rPr lang="nl-NL" sz="2000" dirty="0"/>
              <a:t> </a:t>
            </a:r>
            <a:r>
              <a:rPr lang="nl-NL" sz="2000" dirty="0" err="1"/>
              <a:t>be</a:t>
            </a:r>
            <a:r>
              <a:rPr lang="nl-NL" sz="2000" dirty="0"/>
              <a:t> </a:t>
            </a:r>
            <a:r>
              <a:rPr lang="nl-NL" sz="2000" dirty="0" err="1"/>
              <a:t>legally</a:t>
            </a:r>
            <a:r>
              <a:rPr lang="nl-NL" sz="2000" dirty="0"/>
              <a:t> </a:t>
            </a:r>
            <a:r>
              <a:rPr lang="nl-NL" sz="2000" dirty="0" err="1"/>
              <a:t>anchored</a:t>
            </a:r>
            <a:r>
              <a:rPr lang="nl-NL" sz="2000" dirty="0"/>
              <a:t> </a:t>
            </a:r>
            <a:r>
              <a:rPr lang="nl-NL" sz="2000" dirty="0" err="1"/>
              <a:t>to</a:t>
            </a:r>
            <a:r>
              <a:rPr lang="nl-NL" sz="2000" dirty="0"/>
              <a:t> </a:t>
            </a:r>
            <a:r>
              <a:rPr lang="nl-NL" sz="2000" dirty="0" err="1"/>
              <a:t>provide</a:t>
            </a:r>
            <a:r>
              <a:rPr lang="nl-NL" sz="2000" dirty="0"/>
              <a:t> a </a:t>
            </a:r>
            <a:r>
              <a:rPr lang="nl-NL" sz="2000" dirty="0" err="1"/>
              <a:t>clear</a:t>
            </a:r>
            <a:r>
              <a:rPr lang="nl-NL" sz="2000" dirty="0"/>
              <a:t> basis for </a:t>
            </a:r>
            <a:r>
              <a:rPr lang="nl-NL" sz="2000" dirty="0" err="1"/>
              <a:t>supervision</a:t>
            </a:r>
            <a:r>
              <a:rPr lang="nl-NL" sz="2000" dirty="0"/>
              <a:t> </a:t>
            </a:r>
            <a:r>
              <a:rPr lang="nl-NL" sz="2000" dirty="0" err="1"/>
              <a:t>and</a:t>
            </a:r>
            <a:r>
              <a:rPr lang="nl-NL" sz="2000" dirty="0"/>
              <a:t> accountability.</a:t>
            </a:r>
          </a:p>
          <a:p>
            <a:endParaRPr lang="nl-NL" sz="2000" dirty="0"/>
          </a:p>
          <a:p>
            <a:pPr marL="285750" indent="-285750">
              <a:buFont typeface="Arial" panose="020B0604020202020204" pitchFamily="34" charset="0"/>
              <a:buChar char="•"/>
            </a:pPr>
            <a:endParaRPr lang="nl-NL" sz="2000" dirty="0"/>
          </a:p>
          <a:p>
            <a:r>
              <a:rPr lang="nl-NL" sz="2000" dirty="0"/>
              <a:t>Power </a:t>
            </a:r>
            <a:r>
              <a:rPr lang="nl-NL" sz="2000" dirty="0" err="1"/>
              <a:t>imbalances</a:t>
            </a:r>
            <a:r>
              <a:rPr lang="nl-NL" sz="2000" dirty="0"/>
              <a:t> (</a:t>
            </a:r>
            <a:r>
              <a:rPr lang="nl-NL" sz="2000" dirty="0" err="1"/>
              <a:t>powerful</a:t>
            </a:r>
            <a:r>
              <a:rPr lang="nl-NL" sz="2000" dirty="0"/>
              <a:t> </a:t>
            </a:r>
            <a:r>
              <a:rPr lang="nl-NL" sz="2000" dirty="0" err="1"/>
              <a:t>hospitals</a:t>
            </a:r>
            <a:r>
              <a:rPr lang="nl-NL" sz="2000" dirty="0"/>
              <a:t>) </a:t>
            </a:r>
            <a:r>
              <a:rPr lang="nl-NL" sz="2000" dirty="0" err="1"/>
              <a:t>and</a:t>
            </a:r>
            <a:r>
              <a:rPr lang="nl-NL" sz="2000" dirty="0"/>
              <a:t> "</a:t>
            </a:r>
            <a:r>
              <a:rPr lang="nl-NL" sz="2000" dirty="0" err="1"/>
              <a:t>old</a:t>
            </a:r>
            <a:r>
              <a:rPr lang="nl-NL" sz="2000" dirty="0"/>
              <a:t> </a:t>
            </a:r>
            <a:r>
              <a:rPr lang="nl-NL" sz="2000" dirty="0" err="1"/>
              <a:t>patterns</a:t>
            </a:r>
            <a:r>
              <a:rPr lang="nl-NL" sz="2000" dirty="0"/>
              <a:t>“ </a:t>
            </a:r>
            <a:r>
              <a:rPr lang="nl-NL" sz="2000" dirty="0" err="1"/>
              <a:t>still</a:t>
            </a:r>
            <a:r>
              <a:rPr lang="nl-NL" sz="2000" dirty="0"/>
              <a:t> </a:t>
            </a:r>
            <a:r>
              <a:rPr lang="nl-NL" sz="2000" dirty="0" err="1"/>
              <a:t>remain</a:t>
            </a:r>
            <a:r>
              <a:rPr lang="nl-NL" sz="2000" dirty="0"/>
              <a:t>: </a:t>
            </a:r>
            <a:r>
              <a:rPr lang="nl-NL" sz="2000" dirty="0" err="1"/>
              <a:t>legislation</a:t>
            </a:r>
            <a:r>
              <a:rPr lang="nl-NL" sz="2000" dirty="0"/>
              <a:t> </a:t>
            </a:r>
            <a:r>
              <a:rPr lang="nl-NL" sz="2000" dirty="0" err="1"/>
              <a:t>and</a:t>
            </a:r>
            <a:r>
              <a:rPr lang="nl-NL" sz="2000" dirty="0"/>
              <a:t> </a:t>
            </a:r>
            <a:r>
              <a:rPr lang="nl-NL" sz="2000" dirty="0" err="1"/>
              <a:t>regulation</a:t>
            </a:r>
            <a:r>
              <a:rPr lang="nl-NL" sz="2000" dirty="0"/>
              <a:t> must </a:t>
            </a:r>
            <a:r>
              <a:rPr lang="nl-NL" sz="2000" dirty="0" err="1"/>
              <a:t>be</a:t>
            </a:r>
            <a:r>
              <a:rPr lang="nl-NL" sz="2000" dirty="0"/>
              <a:t> </a:t>
            </a:r>
            <a:r>
              <a:rPr lang="nl-NL" sz="2000" dirty="0" err="1"/>
              <a:t>supported</a:t>
            </a:r>
            <a:r>
              <a:rPr lang="nl-NL" sz="2000" dirty="0"/>
              <a:t> by </a:t>
            </a:r>
            <a:r>
              <a:rPr lang="nl-NL" sz="2000" b="1" dirty="0" err="1"/>
              <a:t>mutual</a:t>
            </a:r>
            <a:r>
              <a:rPr lang="nl-NL" sz="2000" b="1" dirty="0"/>
              <a:t> trust </a:t>
            </a:r>
            <a:r>
              <a:rPr lang="nl-NL" sz="2000" b="1" dirty="0" err="1"/>
              <a:t>and</a:t>
            </a:r>
            <a:r>
              <a:rPr lang="nl-NL" sz="2000" b="1" dirty="0"/>
              <a:t> a culture of </a:t>
            </a:r>
            <a:r>
              <a:rPr lang="nl-NL" sz="2000" b="1" dirty="0" err="1"/>
              <a:t>collaboration</a:t>
            </a:r>
            <a:endParaRPr lang="nl-NL" sz="2000" dirty="0"/>
          </a:p>
          <a:p>
            <a:pPr marL="285750" indent="-285750">
              <a:buFont typeface="Arial" panose="020B0604020202020204" pitchFamily="34" charset="0"/>
              <a:buChar char="•"/>
            </a:pPr>
            <a:endParaRPr lang="nl-NL" dirty="0"/>
          </a:p>
          <a:p>
            <a:pPr marL="285750" indent="-285750">
              <a:buFont typeface="Arial" panose="020B0604020202020204" pitchFamily="34" charset="0"/>
              <a:buChar char="•"/>
            </a:pPr>
            <a:endParaRPr lang="nl-NL" dirty="0"/>
          </a:p>
          <a:p>
            <a:pPr lvl="1"/>
            <a:endParaRPr lang="nl-NL" dirty="0"/>
          </a:p>
        </p:txBody>
      </p:sp>
    </p:spTree>
    <p:extLst>
      <p:ext uri="{BB962C8B-B14F-4D97-AF65-F5344CB8AC3E}">
        <p14:creationId xmlns:p14="http://schemas.microsoft.com/office/powerpoint/2010/main" val="39529809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6106C3-6069-89F7-E231-1499188B9D0D}"/>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928D5C8D-F984-DEAF-BC8F-55DAAC8F84C0}"/>
              </a:ext>
            </a:extLst>
          </p:cNvPr>
          <p:cNvSpPr>
            <a:spLocks noGrp="1"/>
          </p:cNvSpPr>
          <p:nvPr>
            <p:ph type="title"/>
          </p:nvPr>
        </p:nvSpPr>
        <p:spPr>
          <a:xfrm>
            <a:off x="471637" y="125129"/>
            <a:ext cx="9740767" cy="492443"/>
          </a:xfrm>
        </p:spPr>
        <p:txBody>
          <a:bodyPr wrap="square" lIns="0" tIns="0" rIns="0" bIns="0" rtlCol="0" anchor="t">
            <a:spAutoFit/>
          </a:bodyPr>
          <a:lstStyle/>
          <a:p>
            <a:pPr>
              <a:lnSpc>
                <a:spcPct val="100000"/>
              </a:lnSpc>
            </a:pPr>
            <a:r>
              <a:rPr lang="es-ES" sz="3200" dirty="0">
                <a:solidFill>
                  <a:srgbClr val="000000"/>
                </a:solidFill>
                <a:latin typeface="Poppins SemiBold" panose="00000700000000000000" pitchFamily="2" charset="0"/>
                <a:ea typeface="Open Sans SemiBold" panose="020B0706030804020204" pitchFamily="34" charset="0"/>
                <a:cs typeface="Poppins SemiBold" panose="00000700000000000000" pitchFamily="2" charset="0"/>
              </a:rPr>
              <a:t>England</a:t>
            </a:r>
            <a:endParaRPr lang="en-GB" sz="3200" dirty="0">
              <a:solidFill>
                <a:srgbClr val="000000"/>
              </a:solidFill>
              <a:latin typeface="Poppins SemiBold" panose="00000700000000000000" pitchFamily="2" charset="0"/>
              <a:ea typeface="Open Sans SemiBold" panose="020B0706030804020204" pitchFamily="34" charset="0"/>
              <a:cs typeface="Poppins SemiBold" panose="00000700000000000000" pitchFamily="2" charset="0"/>
            </a:endParaRPr>
          </a:p>
        </p:txBody>
      </p:sp>
      <p:sp>
        <p:nvSpPr>
          <p:cNvPr id="4" name="CuadroTexto 3">
            <a:extLst>
              <a:ext uri="{FF2B5EF4-FFF2-40B4-BE49-F238E27FC236}">
                <a16:creationId xmlns:a16="http://schemas.microsoft.com/office/drawing/2014/main" id="{32350355-2670-51BA-68DA-D911F37A4A41}"/>
              </a:ext>
            </a:extLst>
          </p:cNvPr>
          <p:cNvSpPr txBox="1"/>
          <p:nvPr/>
        </p:nvSpPr>
        <p:spPr>
          <a:xfrm>
            <a:off x="274908" y="859942"/>
            <a:ext cx="11642183" cy="6217087"/>
          </a:xfrm>
          <a:prstGeom prst="rect">
            <a:avLst/>
          </a:prstGeom>
          <a:noFill/>
        </p:spPr>
        <p:txBody>
          <a:bodyPr wrap="square">
            <a:spAutoFit/>
          </a:bodyPr>
          <a:lstStyle/>
          <a:p>
            <a:pPr marL="285750" indent="-285750">
              <a:buFont typeface="Arial" panose="020B0604020202020204" pitchFamily="34" charset="0"/>
              <a:buChar char="•"/>
            </a:pPr>
            <a:r>
              <a:rPr lang="nl-NL" dirty="0"/>
              <a:t>2016 </a:t>
            </a:r>
            <a:r>
              <a:rPr lang="nl-NL" dirty="0" err="1"/>
              <a:t>to</a:t>
            </a:r>
            <a:r>
              <a:rPr lang="nl-NL" dirty="0"/>
              <a:t> 2022, </a:t>
            </a:r>
            <a:r>
              <a:rPr lang="nl-NL" b="1" dirty="0"/>
              <a:t>Care </a:t>
            </a:r>
            <a:r>
              <a:rPr lang="nl-NL" b="1" dirty="0" err="1"/>
              <a:t>Quality</a:t>
            </a:r>
            <a:r>
              <a:rPr lang="nl-NL" b="1" dirty="0"/>
              <a:t> </a:t>
            </a:r>
            <a:r>
              <a:rPr lang="nl-NL" b="1" dirty="0" err="1"/>
              <a:t>Commission</a:t>
            </a:r>
            <a:r>
              <a:rPr lang="nl-NL" b="1" dirty="0"/>
              <a:t> (CQC)</a:t>
            </a:r>
            <a:r>
              <a:rPr lang="nl-NL" dirty="0"/>
              <a:t> </a:t>
            </a:r>
            <a:r>
              <a:rPr lang="nl-NL" dirty="0" err="1"/>
              <a:t>conducting</a:t>
            </a:r>
            <a:r>
              <a:rPr lang="nl-NL" dirty="0"/>
              <a:t> local system reviews </a:t>
            </a:r>
            <a:r>
              <a:rPr lang="nl-NL" dirty="0" err="1"/>
              <a:t>focused</a:t>
            </a:r>
            <a:r>
              <a:rPr lang="nl-NL" dirty="0"/>
              <a:t> on "</a:t>
            </a:r>
            <a:r>
              <a:rPr lang="nl-NL" dirty="0" err="1"/>
              <a:t>delayed</a:t>
            </a:r>
            <a:r>
              <a:rPr lang="nl-NL" dirty="0"/>
              <a:t> discharge“. </a:t>
            </a:r>
          </a:p>
          <a:p>
            <a:pPr marL="285750" indent="-285750">
              <a:buFont typeface="Arial" panose="020B0604020202020204" pitchFamily="34" charset="0"/>
              <a:buChar char="•"/>
            </a:pPr>
            <a:r>
              <a:rPr lang="nl-NL" dirty="0" err="1"/>
              <a:t>Success</a:t>
            </a:r>
            <a:r>
              <a:rPr lang="nl-NL" dirty="0"/>
              <a:t> of these </a:t>
            </a:r>
            <a:r>
              <a:rPr lang="nl-NL" dirty="0" err="1"/>
              <a:t>thematic</a:t>
            </a:r>
            <a:r>
              <a:rPr lang="nl-NL" dirty="0"/>
              <a:t> reviews </a:t>
            </a:r>
            <a:r>
              <a:rPr lang="nl-NL" dirty="0" err="1"/>
              <a:t>influenced</a:t>
            </a:r>
            <a:r>
              <a:rPr lang="nl-NL" dirty="0"/>
              <a:t> the </a:t>
            </a:r>
            <a:r>
              <a:rPr lang="nl-NL" b="1" dirty="0"/>
              <a:t>2022 Health Bill</a:t>
            </a:r>
            <a:r>
              <a:rPr lang="nl-NL" dirty="0"/>
              <a:t>, </a:t>
            </a:r>
            <a:r>
              <a:rPr lang="nl-NL" dirty="0" err="1"/>
              <a:t>which</a:t>
            </a:r>
            <a:r>
              <a:rPr lang="nl-NL" dirty="0"/>
              <a:t> </a:t>
            </a:r>
            <a:r>
              <a:rPr lang="nl-NL" dirty="0" err="1"/>
              <a:t>formally</a:t>
            </a:r>
            <a:r>
              <a:rPr lang="nl-NL" dirty="0"/>
              <a:t> </a:t>
            </a:r>
            <a:r>
              <a:rPr lang="nl-NL" dirty="0" err="1"/>
              <a:t>introduced</a:t>
            </a:r>
            <a:r>
              <a:rPr lang="nl-NL" dirty="0"/>
              <a:t> </a:t>
            </a:r>
            <a:r>
              <a:rPr lang="nl-NL" b="1" dirty="0"/>
              <a:t>Integrated Care Systems (ICS)</a:t>
            </a:r>
            <a:r>
              <a:rPr lang="nl-NL" dirty="0"/>
              <a:t> </a:t>
            </a:r>
            <a:r>
              <a:rPr lang="nl-NL" dirty="0" err="1"/>
              <a:t>and</a:t>
            </a:r>
            <a:r>
              <a:rPr lang="nl-NL" dirty="0"/>
              <a:t> </a:t>
            </a:r>
            <a:r>
              <a:rPr lang="nl-NL" b="1" dirty="0"/>
              <a:t>Integrated Care Boards (ICB)</a:t>
            </a:r>
            <a:r>
              <a:rPr lang="nl-NL" dirty="0"/>
              <a:t> </a:t>
            </a:r>
            <a:r>
              <a:rPr lang="nl-NL" dirty="0" err="1"/>
              <a:t>into</a:t>
            </a:r>
            <a:r>
              <a:rPr lang="nl-NL" dirty="0"/>
              <a:t> </a:t>
            </a:r>
            <a:r>
              <a:rPr lang="nl-NL" dirty="0" err="1"/>
              <a:t>legislation</a:t>
            </a:r>
            <a:r>
              <a:rPr lang="nl-NL" dirty="0"/>
              <a:t>.</a:t>
            </a:r>
          </a:p>
          <a:p>
            <a:pPr marL="285750" indent="-285750">
              <a:buFont typeface="Arial" panose="020B0604020202020204" pitchFamily="34" charset="0"/>
              <a:buChar char="•"/>
            </a:pPr>
            <a:r>
              <a:rPr lang="nl-NL" dirty="0"/>
              <a:t>CQC </a:t>
            </a:r>
            <a:r>
              <a:rPr lang="nl-NL" dirty="0" err="1"/>
              <a:t>struggled</a:t>
            </a:r>
            <a:r>
              <a:rPr lang="nl-NL" dirty="0"/>
              <a:t> </a:t>
            </a:r>
            <a:r>
              <a:rPr lang="nl-NL" dirty="0" err="1"/>
              <a:t>to</a:t>
            </a:r>
            <a:r>
              <a:rPr lang="nl-NL" dirty="0"/>
              <a:t> </a:t>
            </a:r>
            <a:r>
              <a:rPr lang="nl-NL" dirty="0" err="1"/>
              <a:t>implement</a:t>
            </a:r>
            <a:r>
              <a:rPr lang="nl-NL" dirty="0"/>
              <a:t> a </a:t>
            </a:r>
            <a:r>
              <a:rPr lang="nl-NL" dirty="0" err="1"/>
              <a:t>robust</a:t>
            </a:r>
            <a:r>
              <a:rPr lang="nl-NL" dirty="0"/>
              <a:t> assessment </a:t>
            </a:r>
            <a:r>
              <a:rPr lang="nl-NL" dirty="0" err="1"/>
              <a:t>framework</a:t>
            </a:r>
            <a:endParaRPr lang="nl-NL" dirty="0"/>
          </a:p>
          <a:p>
            <a:pPr marL="285750" indent="-285750">
              <a:buFont typeface="Arial" panose="020B0604020202020204" pitchFamily="34" charset="0"/>
              <a:buChar char="•"/>
            </a:pPr>
            <a:r>
              <a:rPr lang="nl-NL" dirty="0" err="1"/>
              <a:t>Partly</a:t>
            </a:r>
            <a:r>
              <a:rPr lang="nl-NL" dirty="0"/>
              <a:t> </a:t>
            </a:r>
            <a:r>
              <a:rPr lang="nl-NL" dirty="0" err="1"/>
              <a:t>due</a:t>
            </a:r>
            <a:r>
              <a:rPr lang="nl-NL" dirty="0"/>
              <a:t> </a:t>
            </a:r>
            <a:r>
              <a:rPr lang="nl-NL" dirty="0" err="1"/>
              <a:t>to</a:t>
            </a:r>
            <a:r>
              <a:rPr lang="nl-NL" dirty="0"/>
              <a:t> </a:t>
            </a:r>
            <a:r>
              <a:rPr lang="nl-NL" dirty="0" err="1"/>
              <a:t>government</a:t>
            </a:r>
            <a:r>
              <a:rPr lang="nl-NL" dirty="0"/>
              <a:t> over-</a:t>
            </a:r>
            <a:r>
              <a:rPr lang="nl-NL" dirty="0" err="1"/>
              <a:t>scrutiny</a:t>
            </a:r>
            <a:r>
              <a:rPr lang="nl-NL" dirty="0"/>
              <a:t>, CQC </a:t>
            </a:r>
            <a:r>
              <a:rPr lang="nl-NL" dirty="0" err="1"/>
              <a:t>attempt</a:t>
            </a:r>
            <a:r>
              <a:rPr lang="nl-NL" dirty="0"/>
              <a:t> </a:t>
            </a:r>
            <a:r>
              <a:rPr lang="nl-NL" dirty="0" err="1"/>
              <a:t>to</a:t>
            </a:r>
            <a:r>
              <a:rPr lang="nl-NL" dirty="0"/>
              <a:t> </a:t>
            </a:r>
            <a:r>
              <a:rPr lang="nl-NL" dirty="0" err="1"/>
              <a:t>apply</a:t>
            </a:r>
            <a:r>
              <a:rPr lang="nl-NL" dirty="0"/>
              <a:t> the </a:t>
            </a:r>
            <a:r>
              <a:rPr lang="nl-NL" dirty="0" err="1"/>
              <a:t>same</a:t>
            </a:r>
            <a:r>
              <a:rPr lang="nl-NL" dirty="0"/>
              <a:t> "single assessment </a:t>
            </a:r>
            <a:r>
              <a:rPr lang="nl-NL" dirty="0" err="1"/>
              <a:t>framework</a:t>
            </a:r>
            <a:r>
              <a:rPr lang="nl-NL" dirty="0"/>
              <a:t>" </a:t>
            </a:r>
            <a:r>
              <a:rPr lang="nl-NL" dirty="0" err="1"/>
              <a:t>to</a:t>
            </a:r>
            <a:r>
              <a:rPr lang="nl-NL" dirty="0"/>
              <a:t> both </a:t>
            </a:r>
            <a:r>
              <a:rPr lang="nl-NL" dirty="0" err="1"/>
              <a:t>individual</a:t>
            </a:r>
            <a:r>
              <a:rPr lang="nl-NL" dirty="0"/>
              <a:t> providers </a:t>
            </a:r>
            <a:r>
              <a:rPr lang="nl-NL" dirty="0" err="1"/>
              <a:t>and</a:t>
            </a:r>
            <a:r>
              <a:rPr lang="nl-NL" dirty="0"/>
              <a:t> complex systems</a:t>
            </a:r>
          </a:p>
          <a:p>
            <a:pPr marL="285750" indent="-285750">
              <a:buFont typeface="Arial" panose="020B0604020202020204" pitchFamily="34" charset="0"/>
              <a:buChar char="•"/>
            </a:pPr>
            <a:r>
              <a:rPr lang="nl-NL" b="1" dirty="0" err="1"/>
              <a:t>Transition</a:t>
            </a:r>
            <a:r>
              <a:rPr lang="nl-NL" b="1" dirty="0"/>
              <a:t> </a:t>
            </a:r>
            <a:r>
              <a:rPr lang="nl-NL" b="1" dirty="0" err="1"/>
              <a:t>to</a:t>
            </a:r>
            <a:r>
              <a:rPr lang="nl-NL" b="1" dirty="0"/>
              <a:t> </a:t>
            </a:r>
            <a:r>
              <a:rPr lang="nl-NL" b="1" dirty="0" err="1"/>
              <a:t>Neighborhood</a:t>
            </a:r>
            <a:r>
              <a:rPr lang="nl-NL" b="1" dirty="0"/>
              <a:t> Health (Present):</a:t>
            </a:r>
            <a:r>
              <a:rPr lang="nl-NL" dirty="0"/>
              <a:t> focus is </a:t>
            </a:r>
            <a:r>
              <a:rPr lang="nl-NL" dirty="0" err="1"/>
              <a:t>currently</a:t>
            </a:r>
            <a:r>
              <a:rPr lang="nl-NL" dirty="0"/>
              <a:t> </a:t>
            </a:r>
            <a:r>
              <a:rPr lang="nl-NL" dirty="0" err="1"/>
              <a:t>shifting</a:t>
            </a:r>
            <a:r>
              <a:rPr lang="nl-NL" dirty="0"/>
              <a:t> </a:t>
            </a:r>
            <a:r>
              <a:rPr lang="nl-NL" dirty="0" err="1"/>
              <a:t>away</a:t>
            </a:r>
            <a:r>
              <a:rPr lang="nl-NL" dirty="0"/>
              <a:t> from the large </a:t>
            </a:r>
            <a:r>
              <a:rPr lang="nl-NL" dirty="0" err="1"/>
              <a:t>ICBs</a:t>
            </a:r>
            <a:r>
              <a:rPr lang="nl-NL" dirty="0"/>
              <a:t> </a:t>
            </a:r>
            <a:r>
              <a:rPr lang="nl-NL" dirty="0" err="1"/>
              <a:t>toward</a:t>
            </a:r>
            <a:r>
              <a:rPr lang="nl-NL" dirty="0"/>
              <a:t> </a:t>
            </a:r>
            <a:r>
              <a:rPr lang="nl-NL" b="1" dirty="0"/>
              <a:t>"</a:t>
            </a:r>
            <a:r>
              <a:rPr lang="nl-NL" b="1" dirty="0" err="1"/>
              <a:t>neighborhood</a:t>
            </a:r>
            <a:r>
              <a:rPr lang="nl-NL" b="1" dirty="0"/>
              <a:t> health"</a:t>
            </a:r>
            <a:r>
              <a:rPr lang="nl-NL" dirty="0"/>
              <a:t>. </a:t>
            </a:r>
            <a:r>
              <a:rPr lang="nl-NL" dirty="0" err="1"/>
              <a:t>This</a:t>
            </a:r>
            <a:r>
              <a:rPr lang="nl-NL" dirty="0"/>
              <a:t> </a:t>
            </a:r>
            <a:r>
              <a:rPr lang="nl-NL" dirty="0" err="1"/>
              <a:t>movement</a:t>
            </a:r>
            <a:r>
              <a:rPr lang="nl-NL" dirty="0"/>
              <a:t> aims </a:t>
            </a:r>
            <a:r>
              <a:rPr lang="nl-NL" dirty="0" err="1"/>
              <a:t>to</a:t>
            </a:r>
            <a:r>
              <a:rPr lang="nl-NL" dirty="0"/>
              <a:t> </a:t>
            </a:r>
            <a:r>
              <a:rPr lang="nl-NL" dirty="0" err="1"/>
              <a:t>empower</a:t>
            </a:r>
            <a:r>
              <a:rPr lang="nl-NL" dirty="0"/>
              <a:t> local communities </a:t>
            </a:r>
            <a:r>
              <a:rPr lang="nl-NL" dirty="0" err="1"/>
              <a:t>and</a:t>
            </a:r>
            <a:r>
              <a:rPr lang="nl-NL" dirty="0"/>
              <a:t> </a:t>
            </a:r>
            <a:r>
              <a:rPr lang="nl-NL" dirty="0" err="1"/>
              <a:t>voluntary</a:t>
            </a:r>
            <a:r>
              <a:rPr lang="nl-NL" dirty="0"/>
              <a:t> </a:t>
            </a:r>
            <a:r>
              <a:rPr lang="nl-NL" dirty="0" err="1"/>
              <a:t>organizations</a:t>
            </a:r>
            <a:r>
              <a:rPr lang="nl-NL" dirty="0"/>
              <a:t> </a:t>
            </a:r>
            <a:r>
              <a:rPr lang="nl-NL" dirty="0" err="1"/>
              <a:t>to</a:t>
            </a:r>
            <a:r>
              <a:rPr lang="nl-NL" dirty="0"/>
              <a:t> work </a:t>
            </a:r>
            <a:r>
              <a:rPr lang="nl-NL" dirty="0" err="1"/>
              <a:t>together</a:t>
            </a:r>
            <a:r>
              <a:rPr lang="nl-NL" dirty="0"/>
              <a:t> on smaller, more </a:t>
            </a:r>
            <a:r>
              <a:rPr lang="nl-NL" dirty="0" err="1"/>
              <a:t>manageable</a:t>
            </a:r>
            <a:r>
              <a:rPr lang="nl-NL" dirty="0"/>
              <a:t> </a:t>
            </a:r>
            <a:r>
              <a:rPr lang="nl-NL" dirty="0" err="1"/>
              <a:t>geographical</a:t>
            </a:r>
            <a:r>
              <a:rPr lang="nl-NL" dirty="0"/>
              <a:t> patches.</a:t>
            </a:r>
          </a:p>
          <a:p>
            <a:endParaRPr lang="nl-NL" dirty="0"/>
          </a:p>
          <a:p>
            <a:r>
              <a:rPr lang="en-GB" b="1" dirty="0"/>
              <a:t>APPROACH TO INTEGRATED CARE REGULATION</a:t>
            </a:r>
            <a:endParaRPr lang="en-GB" dirty="0"/>
          </a:p>
          <a:p>
            <a:endParaRPr lang="nl-NL" b="1" dirty="0"/>
          </a:p>
          <a:p>
            <a:r>
              <a:rPr lang="nl-NL" b="1" dirty="0" err="1"/>
              <a:t>Thematic</a:t>
            </a:r>
            <a:r>
              <a:rPr lang="nl-NL" b="1" dirty="0"/>
              <a:t> </a:t>
            </a:r>
            <a:r>
              <a:rPr lang="nl-NL" b="1" dirty="0" err="1"/>
              <a:t>and</a:t>
            </a:r>
            <a:r>
              <a:rPr lang="nl-NL" b="1" dirty="0"/>
              <a:t> </a:t>
            </a:r>
            <a:r>
              <a:rPr lang="nl-NL" b="1" dirty="0" err="1"/>
              <a:t>Pathway-Focused</a:t>
            </a:r>
            <a:r>
              <a:rPr lang="nl-NL" b="1" dirty="0"/>
              <a:t> Reviews:</a:t>
            </a:r>
            <a:r>
              <a:rPr lang="nl-NL" dirty="0"/>
              <a:t> the </a:t>
            </a:r>
            <a:r>
              <a:rPr lang="nl-NL" dirty="0" err="1"/>
              <a:t>CQC’s</a:t>
            </a:r>
            <a:r>
              <a:rPr lang="nl-NL" dirty="0"/>
              <a:t> most </a:t>
            </a:r>
            <a:r>
              <a:rPr lang="nl-NL" dirty="0" err="1"/>
              <a:t>successful</a:t>
            </a:r>
            <a:r>
              <a:rPr lang="nl-NL" dirty="0"/>
              <a:t> approach has been </a:t>
            </a:r>
            <a:r>
              <a:rPr lang="nl-NL" dirty="0" err="1"/>
              <a:t>tracing</a:t>
            </a:r>
            <a:r>
              <a:rPr lang="nl-NL" dirty="0"/>
              <a:t> the </a:t>
            </a:r>
            <a:r>
              <a:rPr lang="nl-NL" b="1" dirty="0"/>
              <a:t>"</a:t>
            </a:r>
            <a:r>
              <a:rPr lang="nl-NL" b="1" dirty="0" err="1"/>
              <a:t>person's</a:t>
            </a:r>
            <a:r>
              <a:rPr lang="nl-NL" b="1" dirty="0"/>
              <a:t> </a:t>
            </a:r>
            <a:r>
              <a:rPr lang="nl-NL" b="1" dirty="0" err="1"/>
              <a:t>journey</a:t>
            </a:r>
            <a:r>
              <a:rPr lang="nl-NL" b="1" dirty="0"/>
              <a:t>"</a:t>
            </a:r>
            <a:r>
              <a:rPr lang="nl-NL" dirty="0"/>
              <a:t> </a:t>
            </a:r>
            <a:r>
              <a:rPr lang="nl-NL" dirty="0" err="1"/>
              <a:t>through</a:t>
            </a:r>
            <a:r>
              <a:rPr lang="nl-NL" dirty="0"/>
              <a:t> the system. By </a:t>
            </a:r>
            <a:r>
              <a:rPr lang="nl-NL" dirty="0" err="1"/>
              <a:t>using</a:t>
            </a:r>
            <a:r>
              <a:rPr lang="nl-NL" dirty="0"/>
              <a:t> case records from </a:t>
            </a:r>
            <a:r>
              <a:rPr lang="nl-NL" dirty="0" err="1"/>
              <a:t>primary</a:t>
            </a:r>
            <a:r>
              <a:rPr lang="nl-NL" dirty="0"/>
              <a:t> care, </a:t>
            </a:r>
            <a:r>
              <a:rPr lang="nl-NL" dirty="0" err="1"/>
              <a:t>hospitals</a:t>
            </a:r>
            <a:r>
              <a:rPr lang="nl-NL" dirty="0"/>
              <a:t>, </a:t>
            </a:r>
            <a:r>
              <a:rPr lang="nl-NL" dirty="0" err="1"/>
              <a:t>and</a:t>
            </a:r>
            <a:r>
              <a:rPr lang="nl-NL" dirty="0"/>
              <a:t> social care, regulators </a:t>
            </a:r>
            <a:r>
              <a:rPr lang="nl-NL" dirty="0" err="1"/>
              <a:t>can</a:t>
            </a:r>
            <a:r>
              <a:rPr lang="nl-NL" dirty="0"/>
              <a:t> </a:t>
            </a:r>
            <a:r>
              <a:rPr lang="nl-NL" dirty="0" err="1"/>
              <a:t>identify</a:t>
            </a:r>
            <a:r>
              <a:rPr lang="nl-NL" dirty="0"/>
              <a:t> "critical points" </a:t>
            </a:r>
            <a:r>
              <a:rPr lang="nl-NL" dirty="0" err="1"/>
              <a:t>where</a:t>
            </a:r>
            <a:r>
              <a:rPr lang="nl-NL" dirty="0"/>
              <a:t> care breaks down.</a:t>
            </a:r>
          </a:p>
          <a:p>
            <a:endParaRPr lang="nl-NL" dirty="0"/>
          </a:p>
          <a:p>
            <a:pPr lvl="0"/>
            <a:endParaRPr lang="nl-NL" dirty="0"/>
          </a:p>
          <a:p>
            <a:r>
              <a:rPr lang="nl-NL" dirty="0"/>
              <a:t>Local system reviews had no </a:t>
            </a:r>
            <a:r>
              <a:rPr lang="nl-NL" dirty="0" err="1"/>
              <a:t>enforcement</a:t>
            </a:r>
            <a:r>
              <a:rPr lang="nl-NL" dirty="0"/>
              <a:t> </a:t>
            </a:r>
            <a:r>
              <a:rPr lang="nl-NL" dirty="0" err="1"/>
              <a:t>powers</a:t>
            </a:r>
            <a:r>
              <a:rPr lang="nl-NL" dirty="0"/>
              <a:t> but had a high impact </a:t>
            </a:r>
            <a:r>
              <a:rPr lang="nl-NL" dirty="0" err="1"/>
              <a:t>because</a:t>
            </a:r>
            <a:r>
              <a:rPr lang="nl-NL" dirty="0"/>
              <a:t> </a:t>
            </a:r>
            <a:r>
              <a:rPr lang="nl-NL" dirty="0" err="1"/>
              <a:t>they</a:t>
            </a:r>
            <a:r>
              <a:rPr lang="nl-NL" dirty="0"/>
              <a:t> </a:t>
            </a:r>
            <a:r>
              <a:rPr lang="nl-NL" dirty="0" err="1"/>
              <a:t>called</a:t>
            </a:r>
            <a:r>
              <a:rPr lang="nl-NL" dirty="0"/>
              <a:t> out what </a:t>
            </a:r>
            <a:r>
              <a:rPr lang="nl-NL" dirty="0" err="1"/>
              <a:t>didn't</a:t>
            </a:r>
            <a:r>
              <a:rPr lang="nl-NL" dirty="0"/>
              <a:t> work </a:t>
            </a:r>
            <a:r>
              <a:rPr lang="nl-NL" dirty="0" err="1"/>
              <a:t>and</a:t>
            </a:r>
            <a:r>
              <a:rPr lang="nl-NL" dirty="0"/>
              <a:t> </a:t>
            </a:r>
            <a:r>
              <a:rPr lang="nl-NL" dirty="0" err="1"/>
              <a:t>brought</a:t>
            </a:r>
            <a:r>
              <a:rPr lang="nl-NL" dirty="0"/>
              <a:t> local leaders </a:t>
            </a:r>
            <a:r>
              <a:rPr lang="nl-NL" dirty="0" err="1"/>
              <a:t>together</a:t>
            </a:r>
            <a:r>
              <a:rPr lang="nl-NL" dirty="0"/>
              <a:t> in </a:t>
            </a:r>
            <a:r>
              <a:rPr lang="nl-NL" dirty="0" err="1"/>
              <a:t>summits</a:t>
            </a:r>
            <a:r>
              <a:rPr lang="nl-NL" dirty="0"/>
              <a:t> </a:t>
            </a:r>
            <a:r>
              <a:rPr lang="nl-NL" dirty="0" err="1"/>
              <a:t>to</a:t>
            </a:r>
            <a:r>
              <a:rPr lang="nl-NL" dirty="0"/>
              <a:t> </a:t>
            </a:r>
            <a:r>
              <a:rPr lang="nl-NL" dirty="0" err="1"/>
              <a:t>address</a:t>
            </a:r>
            <a:r>
              <a:rPr lang="nl-NL" dirty="0"/>
              <a:t> issues. </a:t>
            </a:r>
          </a:p>
          <a:p>
            <a:pPr marL="285750" indent="-285750">
              <a:buFont typeface="Arial" panose="020B0604020202020204" pitchFamily="34" charset="0"/>
              <a:buChar char="•"/>
            </a:pPr>
            <a:endParaRPr lang="nl-NL" dirty="0"/>
          </a:p>
          <a:p>
            <a:pPr marL="285750" indent="-285750">
              <a:buFont typeface="Arial" panose="020B0604020202020204" pitchFamily="34" charset="0"/>
              <a:buChar char="•"/>
            </a:pPr>
            <a:endParaRPr lang="nl-NL" dirty="0"/>
          </a:p>
          <a:p>
            <a:pPr lvl="1"/>
            <a:endParaRPr lang="nl-NL" dirty="0"/>
          </a:p>
        </p:txBody>
      </p:sp>
    </p:spTree>
    <p:extLst>
      <p:ext uri="{BB962C8B-B14F-4D97-AF65-F5344CB8AC3E}">
        <p14:creationId xmlns:p14="http://schemas.microsoft.com/office/powerpoint/2010/main" val="29703210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D0887E-97B6-65D8-E004-F97FCE558EE5}"/>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C6F0148E-FD86-DB9D-8C03-91747385F65C}"/>
              </a:ext>
            </a:extLst>
          </p:cNvPr>
          <p:cNvSpPr txBox="1"/>
          <p:nvPr/>
        </p:nvSpPr>
        <p:spPr>
          <a:xfrm>
            <a:off x="891534" y="150588"/>
            <a:ext cx="10408931" cy="492443"/>
          </a:xfrm>
          <a:prstGeom prst="rect">
            <a:avLst/>
          </a:prstGeom>
        </p:spPr>
        <p:txBody>
          <a:bodyPr lIns="0" tIns="0" rIns="0" bIns="0" rtlCol="0" anchor="t">
            <a:spAutoFit/>
          </a:bodyPr>
          <a:lstStyle>
            <a:defPPr>
              <a:defRPr lang="en-US"/>
            </a:defPPr>
            <a:lvl1pPr>
              <a:lnSpc>
                <a:spcPts val="8587"/>
              </a:lnSpc>
              <a:defRPr sz="4400">
                <a:solidFill>
                  <a:srgbClr val="000000"/>
                </a:solidFill>
                <a:latin typeface="Poppins SemiBold" panose="00000700000000000000" pitchFamily="2" charset="0"/>
                <a:ea typeface="Open Sans SemiBold" panose="020B0706030804020204" pitchFamily="34" charset="0"/>
                <a:cs typeface="Poppins SemiBold" panose="00000700000000000000" pitchFamily="2" charset="0"/>
              </a:defRPr>
            </a:lvl1pPr>
          </a:lstStyle>
          <a:p>
            <a:pPr>
              <a:lnSpc>
                <a:spcPct val="100000"/>
              </a:lnSpc>
            </a:pPr>
            <a:r>
              <a:rPr lang="en-US" sz="3200" dirty="0">
                <a:sym typeface="Poppins Bold"/>
              </a:rPr>
              <a:t>Policy Approaches towards supervision compared</a:t>
            </a:r>
          </a:p>
        </p:txBody>
      </p:sp>
      <p:sp>
        <p:nvSpPr>
          <p:cNvPr id="5" name="Marcador de contenido 2">
            <a:extLst>
              <a:ext uri="{FF2B5EF4-FFF2-40B4-BE49-F238E27FC236}">
                <a16:creationId xmlns:a16="http://schemas.microsoft.com/office/drawing/2014/main" id="{80123BF2-4972-F02E-2D64-39ED672CB734}"/>
              </a:ext>
            </a:extLst>
          </p:cNvPr>
          <p:cNvSpPr txBox="1">
            <a:spLocks/>
          </p:cNvSpPr>
          <p:nvPr/>
        </p:nvSpPr>
        <p:spPr>
          <a:xfrm>
            <a:off x="891534" y="1140924"/>
            <a:ext cx="10488890" cy="562640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b="1">
              <a:ea typeface="Open Sans SemiBold" panose="020B0706030804020204" pitchFamily="34" charset="0"/>
              <a:cs typeface="Open Sans SemiBold" panose="020B0706030804020204" pitchFamily="34" charset="0"/>
            </a:endParaRPr>
          </a:p>
        </p:txBody>
      </p:sp>
      <p:sp>
        <p:nvSpPr>
          <p:cNvPr id="8" name="CuadroTexto 7">
            <a:extLst>
              <a:ext uri="{FF2B5EF4-FFF2-40B4-BE49-F238E27FC236}">
                <a16:creationId xmlns:a16="http://schemas.microsoft.com/office/drawing/2014/main" id="{6DC50030-373C-D142-858A-825E78DC285C}"/>
              </a:ext>
            </a:extLst>
          </p:cNvPr>
          <p:cNvSpPr txBox="1"/>
          <p:nvPr/>
        </p:nvSpPr>
        <p:spPr>
          <a:xfrm>
            <a:off x="743302" y="1006588"/>
            <a:ext cx="10785354" cy="4920001"/>
          </a:xfrm>
          <a:prstGeom prst="rect">
            <a:avLst/>
          </a:prstGeom>
          <a:noFill/>
        </p:spPr>
        <p:txBody>
          <a:bodyPr wrap="square" lIns="91440" tIns="45720" rIns="91440" bIns="45720" anchor="t">
            <a:spAutoFit/>
          </a:bodyPr>
          <a:lstStyle/>
          <a:p>
            <a:pPr>
              <a:lnSpc>
                <a:spcPct val="115000"/>
              </a:lnSpc>
              <a:spcBef>
                <a:spcPts val="400"/>
              </a:spcBef>
              <a:spcAft>
                <a:spcPts val="600"/>
              </a:spcAft>
              <a:buNone/>
            </a:pPr>
            <a:r>
              <a:rPr lang="en-US" sz="2000" b="1" dirty="0">
                <a:effectLst/>
                <a:latin typeface="Arial" panose="020B0604020202020204" pitchFamily="34" charset="0"/>
                <a:ea typeface="Arial" panose="020B0604020202020204" pitchFamily="34" charset="0"/>
              </a:rPr>
              <a:t>Norway</a:t>
            </a:r>
            <a:r>
              <a:rPr lang="en-US" sz="2000" dirty="0">
                <a:effectLst/>
                <a:latin typeface="Arial" panose="020B0604020202020204" pitchFamily="34" charset="0"/>
                <a:ea typeface="Arial" panose="020B0604020202020204" pitchFamily="34" charset="0"/>
              </a:rPr>
              <a:t> stands apart in its grounding of integrated care in individual legal rights. Citizens do not merely receive integrated care — they are entitled to it. Regulation is, at its root, a mechanism for enforcing a right. Municipal directors are responsible fo</a:t>
            </a:r>
            <a:r>
              <a:rPr lang="en-US" sz="2000" dirty="0">
                <a:latin typeface="Arial" panose="020B0604020202020204" pitchFamily="34" charset="0"/>
                <a:ea typeface="Arial" panose="020B0604020202020204" pitchFamily="34" charset="0"/>
              </a:rPr>
              <a:t>r integration plans and integration officers. However, even in complaint-based legal approach, domain overarching care remains difficult to accomplish</a:t>
            </a:r>
            <a:endParaRPr lang="en-US" sz="2000" dirty="0">
              <a:effectLst/>
              <a:latin typeface="Arial" panose="020B0604020202020204" pitchFamily="34" charset="0"/>
              <a:ea typeface="Arial" panose="020B0604020202020204" pitchFamily="34" charset="0"/>
            </a:endParaRPr>
          </a:p>
          <a:p>
            <a:pPr>
              <a:lnSpc>
                <a:spcPct val="115000"/>
              </a:lnSpc>
              <a:spcBef>
                <a:spcPts val="400"/>
              </a:spcBef>
              <a:spcAft>
                <a:spcPts val="600"/>
              </a:spcAft>
            </a:pPr>
            <a:r>
              <a:rPr lang="en-US" sz="2000" b="1" dirty="0">
                <a:effectLst/>
                <a:latin typeface="Arial"/>
                <a:ea typeface="Arial" panose="020B0604020202020204" pitchFamily="34" charset="0"/>
                <a:cs typeface="Arial"/>
              </a:rPr>
              <a:t>The Netherlands</a:t>
            </a:r>
            <a:r>
              <a:rPr lang="en-US" sz="2000" b="1" dirty="0">
                <a:latin typeface="Arial"/>
                <a:ea typeface="Arial" panose="020B0604020202020204" pitchFamily="34" charset="0"/>
                <a:cs typeface="Arial"/>
              </a:rPr>
              <a:t>: </a:t>
            </a:r>
            <a:r>
              <a:rPr lang="en-US" sz="2000" dirty="0">
                <a:latin typeface="Arial"/>
                <a:ea typeface="Arial" panose="020B0604020202020204" pitchFamily="34" charset="0"/>
                <a:cs typeface="Arial"/>
              </a:rPr>
              <a:t>the</a:t>
            </a:r>
            <a:r>
              <a:rPr lang="en-US" sz="2000" dirty="0">
                <a:effectLst/>
                <a:latin typeface="Arial"/>
                <a:ea typeface="Arial" panose="020B0604020202020204" pitchFamily="34" charset="0"/>
                <a:cs typeface="Arial"/>
              </a:rPr>
              <a:t> language of network regulation represents a genuinely different theory of what the object of regulation is. Where the other three systems regulate organizations — and then try to make those organizations collaborate — the Netherlands is attempting to </a:t>
            </a:r>
            <a:r>
              <a:rPr lang="en-US" sz="2000" dirty="0">
                <a:latin typeface="Arial"/>
                <a:ea typeface="Arial" panose="020B0604020202020204" pitchFamily="34" charset="0"/>
                <a:cs typeface="Arial"/>
              </a:rPr>
              <a:t>also regulate</a:t>
            </a:r>
            <a:r>
              <a:rPr lang="en-US" sz="2000" dirty="0">
                <a:effectLst/>
                <a:latin typeface="Arial"/>
                <a:ea typeface="Arial" panose="020B0604020202020204" pitchFamily="34" charset="0"/>
                <a:cs typeface="Arial"/>
              </a:rPr>
              <a:t> the network itself. </a:t>
            </a:r>
            <a:r>
              <a:rPr lang="es-ES" sz="2000" dirty="0">
                <a:effectLst/>
                <a:latin typeface="Arial"/>
                <a:ea typeface="Arial" panose="020B0604020202020204" pitchFamily="34" charset="0"/>
                <a:cs typeface="Arial"/>
              </a:rPr>
              <a:t> </a:t>
            </a:r>
            <a:endParaRPr lang="en-GB" sz="2000" dirty="0">
              <a:effectLst/>
              <a:latin typeface="Arial"/>
              <a:ea typeface="Arial" panose="020B0604020202020204" pitchFamily="34" charset="0"/>
              <a:cs typeface="Arial"/>
            </a:endParaRPr>
          </a:p>
          <a:p>
            <a:pPr>
              <a:lnSpc>
                <a:spcPct val="115000"/>
              </a:lnSpc>
              <a:spcBef>
                <a:spcPts val="400"/>
              </a:spcBef>
              <a:spcAft>
                <a:spcPts val="600"/>
              </a:spcAft>
              <a:buNone/>
            </a:pPr>
            <a:r>
              <a:rPr lang="en-US" sz="2000" b="1" dirty="0">
                <a:effectLst/>
                <a:latin typeface="Arial"/>
                <a:ea typeface="Arial" panose="020B0604020202020204" pitchFamily="34" charset="0"/>
                <a:cs typeface="Arial"/>
              </a:rPr>
              <a:t>Scotland and Wales: </a:t>
            </a:r>
            <a:r>
              <a:rPr lang="en-US" sz="2000" dirty="0">
                <a:effectLst/>
                <a:latin typeface="Arial"/>
                <a:ea typeface="Arial" panose="020B0604020202020204" pitchFamily="34" charset="0"/>
                <a:cs typeface="Arial"/>
              </a:rPr>
              <a:t>both are investing in joint inspection as a practical mechanism for integrated oversight. Both are moving toward developmental, improvement-focused regulation. Scotland is perhaps slightly ahead in the embedding of its integrated standards. Wales is perhaps further ahead in the </a:t>
            </a:r>
            <a:r>
              <a:rPr lang="en-US" sz="2000" dirty="0" err="1">
                <a:effectLst/>
                <a:latin typeface="Arial"/>
                <a:ea typeface="Arial" panose="020B0604020202020204" pitchFamily="34" charset="0"/>
                <a:cs typeface="Arial"/>
              </a:rPr>
              <a:t>formalisation</a:t>
            </a:r>
            <a:r>
              <a:rPr lang="en-US" sz="2000" dirty="0">
                <a:effectLst/>
                <a:latin typeface="Arial"/>
                <a:ea typeface="Arial" panose="020B0604020202020204" pitchFamily="34" charset="0"/>
                <a:cs typeface="Arial"/>
              </a:rPr>
              <a:t> of cross-regulator collaboration.</a:t>
            </a:r>
            <a:endParaRPr lang="en-GB" sz="2000" dirty="0">
              <a:effectLst/>
              <a:latin typeface="Arial"/>
              <a:ea typeface="Arial" panose="020B0604020202020204" pitchFamily="34" charset="0"/>
              <a:cs typeface="Arial"/>
            </a:endParaRPr>
          </a:p>
        </p:txBody>
      </p:sp>
    </p:spTree>
    <p:extLst>
      <p:ext uri="{BB962C8B-B14F-4D97-AF65-F5344CB8AC3E}">
        <p14:creationId xmlns:p14="http://schemas.microsoft.com/office/powerpoint/2010/main" val="23105994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36DC47-C200-D1FB-0ECD-BBE1E2D30B05}"/>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DF540AE5-5742-A732-ACAD-7590D4199F7F}"/>
              </a:ext>
            </a:extLst>
          </p:cNvPr>
          <p:cNvSpPr txBox="1"/>
          <p:nvPr/>
        </p:nvSpPr>
        <p:spPr>
          <a:xfrm>
            <a:off x="891534" y="-44067"/>
            <a:ext cx="10408931" cy="492443"/>
          </a:xfrm>
          <a:prstGeom prst="rect">
            <a:avLst/>
          </a:prstGeom>
        </p:spPr>
        <p:txBody>
          <a:bodyPr lIns="0" tIns="0" rIns="0" bIns="0" rtlCol="0" anchor="t">
            <a:spAutoFit/>
          </a:bodyPr>
          <a:lstStyle>
            <a:defPPr>
              <a:defRPr lang="en-US"/>
            </a:defPPr>
            <a:lvl1pPr>
              <a:lnSpc>
                <a:spcPts val="8587"/>
              </a:lnSpc>
              <a:defRPr sz="4400">
                <a:solidFill>
                  <a:srgbClr val="000000"/>
                </a:solidFill>
                <a:latin typeface="Poppins SemiBold" panose="00000700000000000000" pitchFamily="2" charset="0"/>
                <a:ea typeface="Open Sans SemiBold" panose="020B0706030804020204" pitchFamily="34" charset="0"/>
                <a:cs typeface="Poppins SemiBold" panose="00000700000000000000" pitchFamily="2" charset="0"/>
              </a:defRPr>
            </a:lvl1pPr>
          </a:lstStyle>
          <a:p>
            <a:pPr>
              <a:lnSpc>
                <a:spcPct val="100000"/>
              </a:lnSpc>
            </a:pPr>
            <a:r>
              <a:rPr lang="en-US" sz="3200" dirty="0">
                <a:sym typeface="Poppins Bold"/>
              </a:rPr>
              <a:t>Policy Approach towards supervision</a:t>
            </a:r>
          </a:p>
        </p:txBody>
      </p:sp>
      <p:sp>
        <p:nvSpPr>
          <p:cNvPr id="5" name="Marcador de contenido 2">
            <a:extLst>
              <a:ext uri="{FF2B5EF4-FFF2-40B4-BE49-F238E27FC236}">
                <a16:creationId xmlns:a16="http://schemas.microsoft.com/office/drawing/2014/main" id="{031974A7-BFEA-325E-3614-8EBF6324F069}"/>
              </a:ext>
            </a:extLst>
          </p:cNvPr>
          <p:cNvSpPr txBox="1">
            <a:spLocks/>
          </p:cNvSpPr>
          <p:nvPr/>
        </p:nvSpPr>
        <p:spPr>
          <a:xfrm>
            <a:off x="891534" y="1140924"/>
            <a:ext cx="10488890" cy="562640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b="1">
              <a:ea typeface="Open Sans SemiBold" panose="020B0706030804020204" pitchFamily="34" charset="0"/>
              <a:cs typeface="Open Sans SemiBold" panose="020B0706030804020204" pitchFamily="34" charset="0"/>
            </a:endParaRPr>
          </a:p>
        </p:txBody>
      </p:sp>
      <p:sp>
        <p:nvSpPr>
          <p:cNvPr id="8" name="CuadroTexto 7">
            <a:extLst>
              <a:ext uri="{FF2B5EF4-FFF2-40B4-BE49-F238E27FC236}">
                <a16:creationId xmlns:a16="http://schemas.microsoft.com/office/drawing/2014/main" id="{B331B2E1-B4F6-EAE3-FB2D-6DD6FE8B611D}"/>
              </a:ext>
            </a:extLst>
          </p:cNvPr>
          <p:cNvSpPr txBox="1"/>
          <p:nvPr/>
        </p:nvSpPr>
        <p:spPr>
          <a:xfrm>
            <a:off x="811576" y="687099"/>
            <a:ext cx="10785354" cy="3379515"/>
          </a:xfrm>
          <a:prstGeom prst="rect">
            <a:avLst/>
          </a:prstGeom>
          <a:noFill/>
        </p:spPr>
        <p:txBody>
          <a:bodyPr wrap="square" lIns="91440" tIns="45720" rIns="91440" bIns="45720" anchor="t">
            <a:spAutoFit/>
          </a:bodyPr>
          <a:lstStyle/>
          <a:p>
            <a:r>
              <a:rPr lang="nl-NL" sz="2000" b="1" dirty="0">
                <a:effectLst/>
                <a:ea typeface="Arial" panose="020B0604020202020204" pitchFamily="34" charset="0"/>
              </a:rPr>
              <a:t>England </a:t>
            </a:r>
            <a:r>
              <a:rPr lang="nl-NL" sz="2000" dirty="0">
                <a:effectLst/>
                <a:ea typeface="Arial" panose="020B0604020202020204" pitchFamily="34" charset="0"/>
              </a:rPr>
              <a:t>has </a:t>
            </a:r>
            <a:r>
              <a:rPr lang="nl-NL" sz="2000" dirty="0" err="1">
                <a:effectLst/>
                <a:ea typeface="Arial" panose="020B0604020202020204" pitchFamily="34" charset="0"/>
              </a:rPr>
              <a:t>experienced</a:t>
            </a:r>
            <a:r>
              <a:rPr lang="nl-NL" sz="2000" dirty="0">
                <a:effectLst/>
                <a:ea typeface="Arial" panose="020B0604020202020204" pitchFamily="34" charset="0"/>
              </a:rPr>
              <a:t> </a:t>
            </a:r>
            <a:r>
              <a:rPr lang="nl-NL" sz="2000" dirty="0" err="1">
                <a:effectLst/>
                <a:ea typeface="Arial" panose="020B0604020202020204" pitchFamily="34" charset="0"/>
              </a:rPr>
              <a:t>several</a:t>
            </a:r>
            <a:r>
              <a:rPr lang="nl-NL" sz="2000" dirty="0">
                <a:effectLst/>
                <a:ea typeface="Arial" panose="020B0604020202020204" pitchFamily="34" charset="0"/>
              </a:rPr>
              <a:t> changes in </a:t>
            </a:r>
            <a:r>
              <a:rPr lang="nl-NL" sz="2000" dirty="0" err="1">
                <a:effectLst/>
                <a:ea typeface="Arial" panose="020B0604020202020204" pitchFamily="34" charset="0"/>
              </a:rPr>
              <a:t>government</a:t>
            </a:r>
            <a:r>
              <a:rPr lang="nl-NL" sz="2000" dirty="0">
                <a:effectLst/>
                <a:ea typeface="Arial" panose="020B0604020202020204" pitchFamily="34" charset="0"/>
              </a:rPr>
              <a:t> policy, </a:t>
            </a:r>
            <a:r>
              <a:rPr lang="nl-NL" sz="2000" dirty="0" err="1">
                <a:effectLst/>
                <a:ea typeface="Arial" panose="020B0604020202020204" pitchFamily="34" charset="0"/>
              </a:rPr>
              <a:t>which</a:t>
            </a:r>
            <a:r>
              <a:rPr lang="nl-NL" sz="2000" dirty="0">
                <a:effectLst/>
                <a:ea typeface="Arial" panose="020B0604020202020204" pitchFamily="34" charset="0"/>
              </a:rPr>
              <a:t> </a:t>
            </a:r>
            <a:r>
              <a:rPr lang="nl-NL" sz="2000" dirty="0" err="1">
                <a:effectLst/>
                <a:ea typeface="Arial" panose="020B0604020202020204" pitchFamily="34" charset="0"/>
              </a:rPr>
              <a:t>makes</a:t>
            </a:r>
            <a:r>
              <a:rPr lang="nl-NL" sz="2000" dirty="0">
                <a:effectLst/>
                <a:ea typeface="Arial" panose="020B0604020202020204" pitchFamily="34" charset="0"/>
              </a:rPr>
              <a:t> </a:t>
            </a:r>
            <a:r>
              <a:rPr lang="nl-NL" sz="2000" dirty="0" err="1">
                <a:effectLst/>
                <a:ea typeface="Arial" panose="020B0604020202020204" pitchFamily="34" charset="0"/>
              </a:rPr>
              <a:t>it</a:t>
            </a:r>
            <a:r>
              <a:rPr lang="nl-NL" sz="2000" dirty="0">
                <a:ea typeface="Arial" panose="020B0604020202020204" pitchFamily="34" charset="0"/>
              </a:rPr>
              <a:t> </a:t>
            </a:r>
            <a:r>
              <a:rPr lang="nl-NL" sz="2000" dirty="0" err="1">
                <a:ea typeface="Arial" panose="020B0604020202020204" pitchFamily="34" charset="0"/>
              </a:rPr>
              <a:t>difficult</a:t>
            </a:r>
            <a:r>
              <a:rPr lang="nl-NL" sz="2000" dirty="0">
                <a:ea typeface="Arial" panose="020B0604020202020204" pitchFamily="34" charset="0"/>
              </a:rPr>
              <a:t> </a:t>
            </a:r>
            <a:r>
              <a:rPr lang="nl-NL" sz="2000" dirty="0" err="1">
                <a:ea typeface="Arial" panose="020B0604020202020204" pitchFamily="34" charset="0"/>
              </a:rPr>
              <a:t>to</a:t>
            </a:r>
            <a:r>
              <a:rPr lang="nl-NL" sz="2000" dirty="0">
                <a:ea typeface="Arial" panose="020B0604020202020204" pitchFamily="34" charset="0"/>
              </a:rPr>
              <a:t> </a:t>
            </a:r>
            <a:r>
              <a:rPr lang="nl-NL" sz="2000" dirty="0" err="1">
                <a:ea typeface="Arial" panose="020B0604020202020204" pitchFamily="34" charset="0"/>
              </a:rPr>
              <a:t>develop</a:t>
            </a:r>
            <a:r>
              <a:rPr lang="nl-NL" sz="2000" dirty="0">
                <a:ea typeface="Arial" panose="020B0604020202020204" pitchFamily="34" charset="0"/>
              </a:rPr>
              <a:t> a </a:t>
            </a:r>
            <a:r>
              <a:rPr lang="nl-NL" sz="2000" dirty="0" err="1">
                <a:ea typeface="Arial" panose="020B0604020202020204" pitchFamily="34" charset="0"/>
              </a:rPr>
              <a:t>robust</a:t>
            </a:r>
            <a:r>
              <a:rPr lang="nl-NL" sz="2000" dirty="0">
                <a:ea typeface="Arial" panose="020B0604020202020204" pitchFamily="34" charset="0"/>
              </a:rPr>
              <a:t> integrated care </a:t>
            </a:r>
            <a:r>
              <a:rPr lang="nl-NL" sz="2000" dirty="0" err="1">
                <a:ea typeface="Arial" panose="020B0604020202020204" pitchFamily="34" charset="0"/>
              </a:rPr>
              <a:t>regulation</a:t>
            </a:r>
            <a:r>
              <a:rPr lang="nl-NL" sz="2000" dirty="0">
                <a:ea typeface="Arial" panose="020B0604020202020204" pitchFamily="34" charset="0"/>
              </a:rPr>
              <a:t>. </a:t>
            </a:r>
            <a:r>
              <a:rPr lang="nl-NL" sz="2000" dirty="0" err="1">
                <a:ea typeface="Arial" panose="020B0604020202020204" pitchFamily="34" charset="0"/>
              </a:rPr>
              <a:t>Interestingly</a:t>
            </a:r>
            <a:r>
              <a:rPr lang="nl-NL" sz="2000" dirty="0">
                <a:ea typeface="Arial" panose="020B0604020202020204" pitchFamily="34" charset="0"/>
              </a:rPr>
              <a:t>, the CQC made the most impact in </a:t>
            </a:r>
            <a:r>
              <a:rPr lang="nl-NL" sz="2000" dirty="0" err="1">
                <a:ea typeface="Arial" panose="020B0604020202020204" pitchFamily="34" charset="0"/>
              </a:rPr>
              <a:t>regulating</a:t>
            </a:r>
            <a:r>
              <a:rPr lang="nl-NL" sz="2000" dirty="0">
                <a:ea typeface="Arial" panose="020B0604020202020204" pitchFamily="34" charset="0"/>
              </a:rPr>
              <a:t> Integrated Care </a:t>
            </a:r>
            <a:r>
              <a:rPr lang="nl-NL" sz="2000" dirty="0" err="1">
                <a:ea typeface="Arial" panose="020B0604020202020204" pitchFamily="34" charset="0"/>
              </a:rPr>
              <a:t>when</a:t>
            </a:r>
            <a:r>
              <a:rPr lang="nl-NL" sz="2000" dirty="0">
                <a:ea typeface="Arial" panose="020B0604020202020204" pitchFamily="34" charset="0"/>
              </a:rPr>
              <a:t> </a:t>
            </a:r>
            <a:r>
              <a:rPr lang="nl-NL" sz="2000" dirty="0"/>
              <a:t>no </a:t>
            </a:r>
            <a:r>
              <a:rPr lang="nl-NL" sz="2000" dirty="0" err="1"/>
              <a:t>enforcement</a:t>
            </a:r>
            <a:r>
              <a:rPr lang="nl-NL" sz="2000" dirty="0"/>
              <a:t> </a:t>
            </a:r>
            <a:r>
              <a:rPr lang="nl-NL" sz="2000" dirty="0" err="1"/>
              <a:t>powers</a:t>
            </a:r>
            <a:r>
              <a:rPr lang="nl-NL" sz="2000" dirty="0"/>
              <a:t> </a:t>
            </a:r>
            <a:r>
              <a:rPr lang="nl-NL" sz="2000" dirty="0" err="1"/>
              <a:t>were</a:t>
            </a:r>
            <a:r>
              <a:rPr lang="nl-NL" sz="2000" dirty="0"/>
              <a:t> in </a:t>
            </a:r>
            <a:r>
              <a:rPr lang="nl-NL" sz="2000" dirty="0" err="1"/>
              <a:t>place</a:t>
            </a:r>
            <a:r>
              <a:rPr lang="nl-NL" sz="2000" dirty="0"/>
              <a:t>, </a:t>
            </a:r>
            <a:r>
              <a:rPr lang="nl-NL" sz="2000" dirty="0" err="1"/>
              <a:t>identifying</a:t>
            </a:r>
            <a:r>
              <a:rPr lang="nl-NL" sz="2000" dirty="0"/>
              <a:t> "critical points </a:t>
            </a:r>
            <a:r>
              <a:rPr lang="nl-NL" sz="2000" dirty="0" err="1"/>
              <a:t>and</a:t>
            </a:r>
            <a:r>
              <a:rPr lang="nl-NL" sz="2000" dirty="0"/>
              <a:t> </a:t>
            </a:r>
            <a:r>
              <a:rPr lang="nl-NL" sz="2000" dirty="0" err="1"/>
              <a:t>bringing</a:t>
            </a:r>
            <a:r>
              <a:rPr lang="nl-NL" sz="2000" dirty="0"/>
              <a:t> local leaders </a:t>
            </a:r>
            <a:r>
              <a:rPr lang="nl-NL" sz="2000" dirty="0" err="1"/>
              <a:t>together</a:t>
            </a:r>
            <a:r>
              <a:rPr lang="nl-NL" sz="2000" dirty="0"/>
              <a:t> in </a:t>
            </a:r>
            <a:r>
              <a:rPr lang="nl-NL" sz="2000" dirty="0" err="1"/>
              <a:t>summits</a:t>
            </a:r>
            <a:r>
              <a:rPr lang="nl-NL" sz="2000" dirty="0"/>
              <a:t> </a:t>
            </a:r>
            <a:r>
              <a:rPr lang="nl-NL" sz="2000" dirty="0" err="1"/>
              <a:t>to</a:t>
            </a:r>
            <a:r>
              <a:rPr lang="nl-NL" sz="2000" dirty="0"/>
              <a:t> </a:t>
            </a:r>
            <a:r>
              <a:rPr lang="nl-NL" sz="2000" dirty="0" err="1"/>
              <a:t>address</a:t>
            </a:r>
            <a:r>
              <a:rPr lang="nl-NL" sz="2000" dirty="0"/>
              <a:t> breakdowns of care. </a:t>
            </a:r>
          </a:p>
          <a:p>
            <a:pPr>
              <a:lnSpc>
                <a:spcPct val="115000"/>
              </a:lnSpc>
              <a:spcBef>
                <a:spcPts val="400"/>
              </a:spcBef>
              <a:spcAft>
                <a:spcPts val="600"/>
              </a:spcAft>
              <a:buNone/>
            </a:pPr>
            <a:endParaRPr lang="nl-NL" sz="2000" b="1" dirty="0">
              <a:effectLst/>
              <a:ea typeface="Arial" panose="020B0604020202020204" pitchFamily="34" charset="0"/>
              <a:cs typeface="Arial"/>
            </a:endParaRPr>
          </a:p>
          <a:p>
            <a:r>
              <a:rPr lang="nl-NL" sz="2000" b="1" dirty="0">
                <a:ea typeface="Arial" panose="020B0604020202020204" pitchFamily="34" charset="0"/>
                <a:cs typeface="Arial"/>
              </a:rPr>
              <a:t>Canada </a:t>
            </a:r>
            <a:r>
              <a:rPr lang="nl-NL" sz="2000" dirty="0">
                <a:ea typeface="Arial" panose="020B0604020202020204" pitchFamily="34" charset="0"/>
                <a:cs typeface="Arial"/>
              </a:rPr>
              <a:t>(Ontario) on the </a:t>
            </a:r>
            <a:r>
              <a:rPr lang="nl-NL" sz="2000" dirty="0" err="1">
                <a:ea typeface="Arial" panose="020B0604020202020204" pitchFamily="34" charset="0"/>
                <a:cs typeface="Arial"/>
              </a:rPr>
              <a:t>other</a:t>
            </a:r>
            <a:r>
              <a:rPr lang="nl-NL" sz="2000" dirty="0">
                <a:ea typeface="Arial" panose="020B0604020202020204" pitchFamily="34" charset="0"/>
                <a:cs typeface="Arial"/>
              </a:rPr>
              <a:t> hand </a:t>
            </a:r>
            <a:r>
              <a:rPr lang="nl-NL" sz="2000" dirty="0" err="1"/>
              <a:t>focuses</a:t>
            </a:r>
            <a:r>
              <a:rPr lang="nl-NL" sz="2000" dirty="0"/>
              <a:t> on joint outcomes, a single joint </a:t>
            </a:r>
            <a:r>
              <a:rPr lang="nl-NL" sz="2000" dirty="0" err="1"/>
              <a:t>funding</a:t>
            </a:r>
            <a:r>
              <a:rPr lang="nl-NL" sz="2000" dirty="0"/>
              <a:t> contract for collaborating </a:t>
            </a:r>
            <a:r>
              <a:rPr lang="nl-NL" sz="2000" dirty="0" err="1"/>
              <a:t>organizations</a:t>
            </a:r>
            <a:r>
              <a:rPr lang="nl-NL" sz="2000" dirty="0"/>
              <a:t> </a:t>
            </a:r>
            <a:r>
              <a:rPr lang="nl-NL" sz="2000" dirty="0" err="1"/>
              <a:t>and</a:t>
            </a:r>
            <a:r>
              <a:rPr lang="nl-NL" sz="2000" dirty="0"/>
              <a:t> the </a:t>
            </a:r>
            <a:r>
              <a:rPr lang="nl-NL" sz="2000" dirty="0" err="1"/>
              <a:t>Connecting</a:t>
            </a:r>
            <a:r>
              <a:rPr lang="nl-NL" sz="2000" dirty="0"/>
              <a:t> Care Act. </a:t>
            </a:r>
            <a:r>
              <a:rPr lang="nl-NL" sz="2000" dirty="0" err="1"/>
              <a:t>This</a:t>
            </a:r>
            <a:r>
              <a:rPr lang="nl-NL" sz="2000" dirty="0"/>
              <a:t> approach </a:t>
            </a:r>
            <a:r>
              <a:rPr lang="nl-NL" sz="2000" dirty="0" err="1"/>
              <a:t>aligns</a:t>
            </a:r>
            <a:r>
              <a:rPr lang="nl-NL" sz="2000" dirty="0"/>
              <a:t> </a:t>
            </a:r>
            <a:r>
              <a:rPr lang="nl-NL" sz="2000" dirty="0" err="1"/>
              <a:t>with</a:t>
            </a:r>
            <a:r>
              <a:rPr lang="nl-NL" sz="2000" dirty="0"/>
              <a:t> the </a:t>
            </a:r>
            <a:r>
              <a:rPr lang="nl-NL" sz="2000" dirty="0" err="1"/>
              <a:t>tenet</a:t>
            </a:r>
            <a:r>
              <a:rPr lang="nl-NL" sz="2000" dirty="0"/>
              <a:t> </a:t>
            </a:r>
            <a:r>
              <a:rPr lang="nl-NL" sz="2000" dirty="0" err="1"/>
              <a:t>that</a:t>
            </a:r>
            <a:r>
              <a:rPr lang="nl-NL" sz="2000" dirty="0"/>
              <a:t> </a:t>
            </a:r>
            <a:r>
              <a:rPr lang="nl-NL" sz="2000" dirty="0" err="1"/>
              <a:t>collaboration</a:t>
            </a:r>
            <a:r>
              <a:rPr lang="nl-NL" sz="2000" dirty="0"/>
              <a:t> </a:t>
            </a:r>
            <a:r>
              <a:rPr lang="nl-NL" sz="2000" dirty="0" err="1"/>
              <a:t>should</a:t>
            </a:r>
            <a:r>
              <a:rPr lang="nl-NL" sz="2000" dirty="0"/>
              <a:t> </a:t>
            </a:r>
            <a:r>
              <a:rPr lang="nl-NL" sz="2000" dirty="0" err="1"/>
              <a:t>be</a:t>
            </a:r>
            <a:r>
              <a:rPr lang="nl-NL" sz="2000" dirty="0"/>
              <a:t> </a:t>
            </a:r>
            <a:r>
              <a:rPr lang="nl-NL" sz="2000" dirty="0" err="1"/>
              <a:t>legally</a:t>
            </a:r>
            <a:r>
              <a:rPr lang="nl-NL" sz="2000" dirty="0"/>
              <a:t> </a:t>
            </a:r>
            <a:r>
              <a:rPr lang="nl-NL" sz="2000" dirty="0" err="1"/>
              <a:t>anchored</a:t>
            </a:r>
            <a:r>
              <a:rPr lang="nl-NL" sz="2000" dirty="0"/>
              <a:t> </a:t>
            </a:r>
            <a:r>
              <a:rPr lang="nl-NL" sz="2000" dirty="0" err="1"/>
              <a:t>to</a:t>
            </a:r>
            <a:r>
              <a:rPr lang="nl-NL" sz="2000" dirty="0"/>
              <a:t> </a:t>
            </a:r>
            <a:r>
              <a:rPr lang="nl-NL" sz="2000" dirty="0" err="1"/>
              <a:t>provide</a:t>
            </a:r>
            <a:r>
              <a:rPr lang="nl-NL" sz="2000" dirty="0"/>
              <a:t> a </a:t>
            </a:r>
            <a:r>
              <a:rPr lang="nl-NL" sz="2000" dirty="0" err="1"/>
              <a:t>clear</a:t>
            </a:r>
            <a:r>
              <a:rPr lang="nl-NL" sz="2000" dirty="0"/>
              <a:t> basis for </a:t>
            </a:r>
            <a:r>
              <a:rPr lang="nl-NL" sz="2000" dirty="0" err="1"/>
              <a:t>supervision</a:t>
            </a:r>
            <a:r>
              <a:rPr lang="nl-NL" sz="2000" dirty="0"/>
              <a:t> </a:t>
            </a:r>
            <a:r>
              <a:rPr lang="nl-NL" sz="2000" dirty="0" err="1"/>
              <a:t>and</a:t>
            </a:r>
            <a:r>
              <a:rPr lang="nl-NL" sz="2000" dirty="0"/>
              <a:t> accountability.</a:t>
            </a:r>
            <a:r>
              <a:rPr lang="nl-NL" sz="2000" dirty="0">
                <a:ea typeface="Arial" panose="020B0604020202020204" pitchFamily="34" charset="0"/>
                <a:cs typeface="Arial"/>
              </a:rPr>
              <a:t> </a:t>
            </a:r>
            <a:r>
              <a:rPr lang="nl-NL" sz="2000" dirty="0" err="1">
                <a:ea typeface="Arial" panose="020B0604020202020204" pitchFamily="34" charset="0"/>
                <a:cs typeface="Arial"/>
              </a:rPr>
              <a:t>However</a:t>
            </a:r>
            <a:r>
              <a:rPr lang="nl-NL" sz="2000" dirty="0">
                <a:ea typeface="Arial" panose="020B0604020202020204" pitchFamily="34" charset="0"/>
                <a:cs typeface="Arial"/>
              </a:rPr>
              <a:t>, </a:t>
            </a:r>
            <a:r>
              <a:rPr lang="nl-NL" sz="2000" dirty="0" err="1">
                <a:ea typeface="Arial" panose="020B0604020202020204" pitchFamily="34" charset="0"/>
                <a:cs typeface="Arial"/>
              </a:rPr>
              <a:t>this</a:t>
            </a:r>
            <a:r>
              <a:rPr lang="nl-NL" sz="2000" dirty="0">
                <a:ea typeface="Arial" panose="020B0604020202020204" pitchFamily="34" charset="0"/>
                <a:cs typeface="Arial"/>
              </a:rPr>
              <a:t> </a:t>
            </a:r>
            <a:r>
              <a:rPr lang="nl-NL" sz="2000" dirty="0" err="1">
                <a:ea typeface="Arial" panose="020B0604020202020204" pitchFamily="34" charset="0"/>
                <a:cs typeface="Arial"/>
              </a:rPr>
              <a:t>doesn’t</a:t>
            </a:r>
            <a:r>
              <a:rPr lang="nl-NL" sz="2000" dirty="0">
                <a:ea typeface="Arial" panose="020B0604020202020204" pitchFamily="34" charset="0"/>
                <a:cs typeface="Arial"/>
              </a:rPr>
              <a:t> work without culture of trust </a:t>
            </a:r>
            <a:r>
              <a:rPr lang="nl-NL" sz="2000" dirty="0" err="1">
                <a:ea typeface="Arial" panose="020B0604020202020204" pitchFamily="34" charset="0"/>
                <a:cs typeface="Arial"/>
              </a:rPr>
              <a:t>and</a:t>
            </a:r>
            <a:r>
              <a:rPr lang="nl-NL" sz="2000" dirty="0">
                <a:ea typeface="Arial" panose="020B0604020202020204" pitchFamily="34" charset="0"/>
                <a:cs typeface="Arial"/>
              </a:rPr>
              <a:t> </a:t>
            </a:r>
            <a:r>
              <a:rPr lang="nl-NL" sz="2000" dirty="0" err="1">
                <a:ea typeface="Arial" panose="020B0604020202020204" pitchFamily="34" charset="0"/>
                <a:cs typeface="Arial"/>
              </a:rPr>
              <a:t>collaboration</a:t>
            </a:r>
            <a:endParaRPr lang="nl-NL" sz="2000" dirty="0">
              <a:ea typeface="Arial" panose="020B0604020202020204" pitchFamily="34" charset="0"/>
              <a:cs typeface="Arial"/>
            </a:endParaRPr>
          </a:p>
          <a:p>
            <a:pPr>
              <a:lnSpc>
                <a:spcPct val="115000"/>
              </a:lnSpc>
              <a:spcBef>
                <a:spcPts val="400"/>
              </a:spcBef>
              <a:spcAft>
                <a:spcPts val="600"/>
              </a:spcAft>
              <a:buNone/>
            </a:pPr>
            <a:endParaRPr lang="en-GB" sz="1800" dirty="0">
              <a:effectLst/>
              <a:latin typeface="Arial"/>
              <a:ea typeface="Arial" panose="020B0604020202020204" pitchFamily="34" charset="0"/>
              <a:cs typeface="Arial"/>
            </a:endParaRPr>
          </a:p>
        </p:txBody>
      </p:sp>
    </p:spTree>
    <p:extLst>
      <p:ext uri="{BB962C8B-B14F-4D97-AF65-F5344CB8AC3E}">
        <p14:creationId xmlns:p14="http://schemas.microsoft.com/office/powerpoint/2010/main" val="32093146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A3DB03-EC65-2F9B-B9D7-9223BD442EC5}"/>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326EAE54-69DC-7C5D-F80A-735336B9D7C8}"/>
              </a:ext>
            </a:extLst>
          </p:cNvPr>
          <p:cNvSpPr txBox="1"/>
          <p:nvPr/>
        </p:nvSpPr>
        <p:spPr>
          <a:xfrm>
            <a:off x="891534" y="-44067"/>
            <a:ext cx="10408931" cy="986104"/>
          </a:xfrm>
          <a:prstGeom prst="rect">
            <a:avLst/>
          </a:prstGeom>
        </p:spPr>
        <p:txBody>
          <a:bodyPr lIns="0" tIns="0" rIns="0" bIns="0" rtlCol="0" anchor="t">
            <a:spAutoFit/>
          </a:bodyPr>
          <a:lstStyle>
            <a:defPPr>
              <a:defRPr lang="en-US"/>
            </a:defPPr>
            <a:lvl1pPr>
              <a:lnSpc>
                <a:spcPts val="8587"/>
              </a:lnSpc>
              <a:defRPr sz="4400">
                <a:solidFill>
                  <a:srgbClr val="000000"/>
                </a:solidFill>
                <a:latin typeface="Poppins SemiBold" panose="00000700000000000000" pitchFamily="2" charset="0"/>
                <a:ea typeface="Open Sans SemiBold" panose="020B0706030804020204" pitchFamily="34" charset="0"/>
                <a:cs typeface="Poppins SemiBold" panose="00000700000000000000" pitchFamily="2" charset="0"/>
              </a:defRPr>
            </a:lvl1pPr>
          </a:lstStyle>
          <a:p>
            <a:r>
              <a:rPr lang="en-US">
                <a:sym typeface="Poppins Bold"/>
              </a:rPr>
              <a:t>Approach towards supervision</a:t>
            </a:r>
          </a:p>
        </p:txBody>
      </p:sp>
      <p:sp>
        <p:nvSpPr>
          <p:cNvPr id="5" name="Marcador de contenido 2">
            <a:extLst>
              <a:ext uri="{FF2B5EF4-FFF2-40B4-BE49-F238E27FC236}">
                <a16:creationId xmlns:a16="http://schemas.microsoft.com/office/drawing/2014/main" id="{FDB503E0-F377-1634-BC3D-FF8A9B44F571}"/>
              </a:ext>
            </a:extLst>
          </p:cNvPr>
          <p:cNvSpPr txBox="1">
            <a:spLocks/>
          </p:cNvSpPr>
          <p:nvPr/>
        </p:nvSpPr>
        <p:spPr>
          <a:xfrm>
            <a:off x="891534" y="1140924"/>
            <a:ext cx="10488890" cy="562640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b="1">
              <a:ea typeface="Open Sans SemiBold" panose="020B0706030804020204" pitchFamily="34" charset="0"/>
              <a:cs typeface="Open Sans SemiBold" panose="020B0706030804020204" pitchFamily="34" charset="0"/>
            </a:endParaRPr>
          </a:p>
        </p:txBody>
      </p:sp>
      <p:sp>
        <p:nvSpPr>
          <p:cNvPr id="4" name="Freeform 6">
            <a:extLst>
              <a:ext uri="{FF2B5EF4-FFF2-40B4-BE49-F238E27FC236}">
                <a16:creationId xmlns:a16="http://schemas.microsoft.com/office/drawing/2014/main" id="{1100CCF4-A777-DE99-EC26-8BDC7D5CF881}"/>
              </a:ext>
            </a:extLst>
          </p:cNvPr>
          <p:cNvSpPr/>
          <p:nvPr/>
        </p:nvSpPr>
        <p:spPr>
          <a:xfrm>
            <a:off x="10587210" y="134216"/>
            <a:ext cx="1452611" cy="471712"/>
          </a:xfrm>
          <a:custGeom>
            <a:avLst/>
            <a:gdLst/>
            <a:ahLst/>
            <a:cxnLst/>
            <a:rect l="l" t="t" r="r" b="b"/>
            <a:pathLst>
              <a:path w="5846542" h="1987824">
                <a:moveTo>
                  <a:pt x="0" y="0"/>
                </a:moveTo>
                <a:lnTo>
                  <a:pt x="5846541" y="0"/>
                </a:lnTo>
                <a:lnTo>
                  <a:pt x="5846541" y="1987824"/>
                </a:lnTo>
                <a:lnTo>
                  <a:pt x="0" y="1987824"/>
                </a:lnTo>
                <a:lnTo>
                  <a:pt x="0" y="0"/>
                </a:lnTo>
                <a:close/>
              </a:path>
            </a:pathLst>
          </a:custGeom>
          <a:blipFill>
            <a:blip r:embed="rId2"/>
            <a:stretch>
              <a:fillRect/>
            </a:stretch>
          </a:blipFill>
        </p:spPr>
        <p:txBody>
          <a:bodyPr/>
          <a:lstStyle/>
          <a:p>
            <a:endParaRPr lang="en-IE" sz="1200"/>
          </a:p>
        </p:txBody>
      </p:sp>
      <p:sp>
        <p:nvSpPr>
          <p:cNvPr id="7" name="CuadroTexto 6">
            <a:extLst>
              <a:ext uri="{FF2B5EF4-FFF2-40B4-BE49-F238E27FC236}">
                <a16:creationId xmlns:a16="http://schemas.microsoft.com/office/drawing/2014/main" id="{2D56B8A8-6201-3C85-040C-8FB32D8CFB28}"/>
              </a:ext>
            </a:extLst>
          </p:cNvPr>
          <p:cNvSpPr txBox="1"/>
          <p:nvPr/>
        </p:nvSpPr>
        <p:spPr>
          <a:xfrm>
            <a:off x="726029" y="1093456"/>
            <a:ext cx="10819899" cy="4401205"/>
          </a:xfrm>
          <a:prstGeom prst="rect">
            <a:avLst/>
          </a:prstGeom>
          <a:noFill/>
        </p:spPr>
        <p:txBody>
          <a:bodyPr wrap="square" lIns="91440" tIns="45720" rIns="91440" bIns="45720" anchor="t">
            <a:spAutoFit/>
          </a:bodyPr>
          <a:lstStyle/>
          <a:p>
            <a:pPr indent="-285750"/>
            <a:r>
              <a:rPr lang="en-US" sz="2000" dirty="0"/>
              <a:t>While each of the four case study nations has followed a distinctive path, there seems to be common elements:</a:t>
            </a:r>
            <a:endParaRPr lang="en-US" sz="1200" dirty="0"/>
          </a:p>
          <a:p>
            <a:pPr marL="971550" lvl="2" indent="-342900">
              <a:buFont typeface="Arial" panose="020B0604020202020204" pitchFamily="34" charset="0"/>
              <a:buChar char="•"/>
            </a:pPr>
            <a:r>
              <a:rPr lang="en-GB" sz="2000" dirty="0"/>
              <a:t>All four countries are shifting from punitive compliance to </a:t>
            </a:r>
            <a:r>
              <a:rPr lang="en-GB" sz="2000" b="1" dirty="0"/>
              <a:t>developmental, improvement-oriented</a:t>
            </a:r>
            <a:r>
              <a:rPr lang="en-GB" sz="2000" dirty="0"/>
              <a:t> regulation.</a:t>
            </a:r>
          </a:p>
          <a:p>
            <a:pPr marL="971550" lvl="2" indent="-342900">
              <a:buFont typeface="Arial" panose="020B0604020202020204" pitchFamily="34" charset="0"/>
              <a:buChar char="•"/>
            </a:pPr>
            <a:r>
              <a:rPr lang="en-GB" sz="2000" b="1" dirty="0"/>
              <a:t>Outcomes and rights-based frameworks are replacing process-focused standards</a:t>
            </a:r>
            <a:r>
              <a:rPr lang="en-GB" sz="2000" dirty="0"/>
              <a:t>, with Scotland's first-person standards and Norway’s legal rights as the most developed example.</a:t>
            </a:r>
          </a:p>
          <a:p>
            <a:pPr marL="971550" lvl="2" indent="-342900">
              <a:buFont typeface="Arial" panose="020B0604020202020204" pitchFamily="34" charset="0"/>
              <a:buChar char="•"/>
            </a:pPr>
            <a:r>
              <a:rPr lang="en-GB" sz="2000" dirty="0"/>
              <a:t>Multi-agency </a:t>
            </a:r>
            <a:r>
              <a:rPr lang="en-GB" sz="2000" b="1" dirty="0"/>
              <a:t>joint inspection</a:t>
            </a:r>
            <a:r>
              <a:rPr lang="en-GB" sz="2000" dirty="0"/>
              <a:t> is becoming standard, though it rarely reaches the point of care delivery where integration is most keenly felt.</a:t>
            </a:r>
          </a:p>
          <a:p>
            <a:pPr marL="971550" lvl="2" indent="-342900">
              <a:buFont typeface="Arial" panose="020B0604020202020204" pitchFamily="34" charset="0"/>
              <a:buChar char="•"/>
            </a:pPr>
            <a:r>
              <a:rPr lang="en-GB" sz="2000" b="1" dirty="0"/>
              <a:t>Co-production of standards and tools</a:t>
            </a:r>
            <a:r>
              <a:rPr lang="en-GB" sz="2000" dirty="0"/>
              <a:t> is increasingly recognised as essential to legitimacy, but meaningful involvement remains uneven.</a:t>
            </a:r>
          </a:p>
          <a:p>
            <a:pPr marL="971550" lvl="2" indent="-342900">
              <a:buFont typeface="Arial" panose="020B0604020202020204" pitchFamily="34" charset="0"/>
              <a:buChar char="•"/>
            </a:pPr>
            <a:r>
              <a:rPr lang="en-US" sz="2000" dirty="0"/>
              <a:t>Each of the four nations has established governance arrangements, standards, and inspection regimes capable of </a:t>
            </a:r>
            <a:r>
              <a:rPr lang="en-US" sz="2000" b="1" dirty="0"/>
              <a:t>spanning health and social care</a:t>
            </a:r>
            <a:r>
              <a:rPr lang="en-US" sz="2000" dirty="0"/>
              <a:t>. </a:t>
            </a:r>
            <a:endParaRPr lang="en-GB" sz="2000" dirty="0"/>
          </a:p>
          <a:p>
            <a:pPr marL="628650" lvl="2"/>
            <a:endParaRPr lang="en-GB" sz="2000" dirty="0"/>
          </a:p>
        </p:txBody>
      </p:sp>
      <p:sp>
        <p:nvSpPr>
          <p:cNvPr id="9" name="CuadroTexto 8">
            <a:extLst>
              <a:ext uri="{FF2B5EF4-FFF2-40B4-BE49-F238E27FC236}">
                <a16:creationId xmlns:a16="http://schemas.microsoft.com/office/drawing/2014/main" id="{5D7EAD92-3A36-D320-F6AC-A2C4786E1627}"/>
              </a:ext>
            </a:extLst>
          </p:cNvPr>
          <p:cNvSpPr txBox="1"/>
          <p:nvPr/>
        </p:nvSpPr>
        <p:spPr>
          <a:xfrm>
            <a:off x="811576" y="5646080"/>
            <a:ext cx="10488889" cy="646331"/>
          </a:xfrm>
          <a:prstGeom prst="rect">
            <a:avLst/>
          </a:prstGeom>
          <a:noFill/>
        </p:spPr>
        <p:txBody>
          <a:bodyPr wrap="square" lIns="91440" tIns="45720" rIns="91440" bIns="45720" anchor="t">
            <a:spAutoFit/>
          </a:bodyPr>
          <a:lstStyle/>
          <a:p>
            <a:r>
              <a:rPr lang="en-US" b="1" dirty="0">
                <a:solidFill>
                  <a:srgbClr val="C00000"/>
                </a:solidFill>
                <a:latin typeface="Arial"/>
                <a:ea typeface="Arial" panose="020B0604020202020204" pitchFamily="34" charset="0"/>
                <a:cs typeface="Arial"/>
              </a:rPr>
              <a:t>Much is still under development. Do</a:t>
            </a:r>
            <a:r>
              <a:rPr lang="en-US" sz="1800" b="1" dirty="0">
                <a:solidFill>
                  <a:srgbClr val="C00000"/>
                </a:solidFill>
                <a:effectLst/>
                <a:latin typeface="Arial"/>
                <a:ea typeface="Arial" panose="020B0604020202020204" pitchFamily="34" charset="0"/>
                <a:cs typeface="Arial"/>
              </a:rPr>
              <a:t> these </a:t>
            </a:r>
            <a:r>
              <a:rPr lang="en-US" b="1" dirty="0">
                <a:solidFill>
                  <a:srgbClr val="C00000"/>
                </a:solidFill>
                <a:latin typeface="Arial"/>
                <a:ea typeface="Arial" panose="020B0604020202020204" pitchFamily="34" charset="0"/>
                <a:cs typeface="Arial"/>
              </a:rPr>
              <a:t>countries </a:t>
            </a:r>
            <a:r>
              <a:rPr lang="en-US" sz="1800" b="1" dirty="0">
                <a:solidFill>
                  <a:srgbClr val="C00000"/>
                </a:solidFill>
                <a:effectLst/>
                <a:latin typeface="Arial"/>
                <a:ea typeface="Arial" panose="020B0604020202020204" pitchFamily="34" charset="0"/>
                <a:cs typeface="Arial"/>
              </a:rPr>
              <a:t>represent an emerging international </a:t>
            </a:r>
            <a:r>
              <a:rPr lang="en-US" b="1" dirty="0">
                <a:solidFill>
                  <a:srgbClr val="C00000"/>
                </a:solidFill>
                <a:latin typeface="Arial"/>
                <a:ea typeface="Arial" panose="020B0604020202020204" pitchFamily="34" charset="0"/>
                <a:cs typeface="Arial"/>
              </a:rPr>
              <a:t>development about</a:t>
            </a:r>
            <a:r>
              <a:rPr lang="en-US" sz="1800" b="1" dirty="0">
                <a:solidFill>
                  <a:srgbClr val="C00000"/>
                </a:solidFill>
                <a:effectLst/>
                <a:latin typeface="Arial"/>
                <a:ea typeface="Arial" panose="020B0604020202020204" pitchFamily="34" charset="0"/>
                <a:cs typeface="Arial"/>
              </a:rPr>
              <a:t> what regulation for integrated care must</a:t>
            </a:r>
            <a:r>
              <a:rPr lang="en-US" b="1" dirty="0">
                <a:solidFill>
                  <a:srgbClr val="C00000"/>
                </a:solidFill>
                <a:latin typeface="Arial"/>
                <a:ea typeface="Arial" panose="020B0604020202020204" pitchFamily="34" charset="0"/>
                <a:cs typeface="Arial"/>
              </a:rPr>
              <a:t> or can </a:t>
            </a:r>
            <a:r>
              <a:rPr lang="en-US" sz="1800" b="1" dirty="0">
                <a:solidFill>
                  <a:srgbClr val="C00000"/>
                </a:solidFill>
                <a:effectLst/>
                <a:latin typeface="Arial"/>
                <a:ea typeface="Arial" panose="020B0604020202020204" pitchFamily="34" charset="0"/>
                <a:cs typeface="Arial"/>
              </a:rPr>
              <a:t>look like?</a:t>
            </a:r>
            <a:endParaRPr lang="en-GB" b="1" dirty="0">
              <a:solidFill>
                <a:srgbClr val="C00000"/>
              </a:solidFill>
              <a:latin typeface="Arial"/>
              <a:cs typeface="Arial"/>
            </a:endParaRPr>
          </a:p>
        </p:txBody>
      </p:sp>
    </p:spTree>
    <p:extLst>
      <p:ext uri="{BB962C8B-B14F-4D97-AF65-F5344CB8AC3E}">
        <p14:creationId xmlns:p14="http://schemas.microsoft.com/office/powerpoint/2010/main" val="10591048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EE098B-5794-6F60-72C7-8D1349FB43DC}"/>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5DD94B2C-37F5-15E5-A80E-42BB949B2D04}"/>
              </a:ext>
            </a:extLst>
          </p:cNvPr>
          <p:cNvSpPr txBox="1"/>
          <p:nvPr/>
        </p:nvSpPr>
        <p:spPr>
          <a:xfrm>
            <a:off x="891534" y="-44067"/>
            <a:ext cx="10408931" cy="986104"/>
          </a:xfrm>
          <a:prstGeom prst="rect">
            <a:avLst/>
          </a:prstGeom>
        </p:spPr>
        <p:txBody>
          <a:bodyPr lIns="0" tIns="0" rIns="0" bIns="0" rtlCol="0" anchor="t">
            <a:spAutoFit/>
          </a:bodyPr>
          <a:lstStyle>
            <a:defPPr>
              <a:defRPr lang="en-US"/>
            </a:defPPr>
            <a:lvl1pPr>
              <a:lnSpc>
                <a:spcPts val="8587"/>
              </a:lnSpc>
              <a:defRPr sz="4400">
                <a:solidFill>
                  <a:srgbClr val="000000"/>
                </a:solidFill>
                <a:latin typeface="Poppins SemiBold" panose="00000700000000000000" pitchFamily="2" charset="0"/>
                <a:ea typeface="Open Sans SemiBold" panose="020B0706030804020204" pitchFamily="34" charset="0"/>
                <a:cs typeface="Poppins SemiBold" panose="00000700000000000000" pitchFamily="2" charset="0"/>
              </a:defRPr>
            </a:lvl1pPr>
          </a:lstStyle>
          <a:p>
            <a:r>
              <a:rPr lang="en-US">
                <a:sym typeface="Poppins Bold"/>
              </a:rPr>
              <a:t>Approach towards supervision</a:t>
            </a:r>
          </a:p>
        </p:txBody>
      </p:sp>
      <p:sp>
        <p:nvSpPr>
          <p:cNvPr id="5" name="Marcador de contenido 2">
            <a:extLst>
              <a:ext uri="{FF2B5EF4-FFF2-40B4-BE49-F238E27FC236}">
                <a16:creationId xmlns:a16="http://schemas.microsoft.com/office/drawing/2014/main" id="{E4E201C6-F902-7927-5BA5-BA7B11D2738F}"/>
              </a:ext>
            </a:extLst>
          </p:cNvPr>
          <p:cNvSpPr txBox="1">
            <a:spLocks/>
          </p:cNvSpPr>
          <p:nvPr/>
        </p:nvSpPr>
        <p:spPr>
          <a:xfrm>
            <a:off x="891534" y="1140924"/>
            <a:ext cx="10488890" cy="562640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b="1">
              <a:ea typeface="Open Sans SemiBold" panose="020B0706030804020204" pitchFamily="34" charset="0"/>
              <a:cs typeface="Open Sans SemiBold" panose="020B0706030804020204" pitchFamily="34" charset="0"/>
            </a:endParaRPr>
          </a:p>
        </p:txBody>
      </p:sp>
      <p:sp>
        <p:nvSpPr>
          <p:cNvPr id="4" name="Freeform 6">
            <a:extLst>
              <a:ext uri="{FF2B5EF4-FFF2-40B4-BE49-F238E27FC236}">
                <a16:creationId xmlns:a16="http://schemas.microsoft.com/office/drawing/2014/main" id="{7BF7AEC8-780C-3EBA-1515-D4FCF71AA9E5}"/>
              </a:ext>
            </a:extLst>
          </p:cNvPr>
          <p:cNvSpPr/>
          <p:nvPr/>
        </p:nvSpPr>
        <p:spPr>
          <a:xfrm>
            <a:off x="10587210" y="134216"/>
            <a:ext cx="1452611" cy="471712"/>
          </a:xfrm>
          <a:custGeom>
            <a:avLst/>
            <a:gdLst/>
            <a:ahLst/>
            <a:cxnLst/>
            <a:rect l="l" t="t" r="r" b="b"/>
            <a:pathLst>
              <a:path w="5846542" h="1987824">
                <a:moveTo>
                  <a:pt x="0" y="0"/>
                </a:moveTo>
                <a:lnTo>
                  <a:pt x="5846541" y="0"/>
                </a:lnTo>
                <a:lnTo>
                  <a:pt x="5846541" y="1987824"/>
                </a:lnTo>
                <a:lnTo>
                  <a:pt x="0" y="1987824"/>
                </a:lnTo>
                <a:lnTo>
                  <a:pt x="0" y="0"/>
                </a:lnTo>
                <a:close/>
              </a:path>
            </a:pathLst>
          </a:custGeom>
          <a:blipFill>
            <a:blip r:embed="rId2"/>
            <a:stretch>
              <a:fillRect/>
            </a:stretch>
          </a:blipFill>
        </p:spPr>
        <p:txBody>
          <a:bodyPr/>
          <a:lstStyle/>
          <a:p>
            <a:endParaRPr lang="en-IE" sz="1200"/>
          </a:p>
        </p:txBody>
      </p:sp>
      <p:sp>
        <p:nvSpPr>
          <p:cNvPr id="7" name="CuadroTexto 6">
            <a:extLst>
              <a:ext uri="{FF2B5EF4-FFF2-40B4-BE49-F238E27FC236}">
                <a16:creationId xmlns:a16="http://schemas.microsoft.com/office/drawing/2014/main" id="{98CAAA4E-5ACD-49D2-21CD-3CDEFAB676A7}"/>
              </a:ext>
            </a:extLst>
          </p:cNvPr>
          <p:cNvSpPr txBox="1"/>
          <p:nvPr/>
        </p:nvSpPr>
        <p:spPr>
          <a:xfrm>
            <a:off x="726029" y="1093456"/>
            <a:ext cx="10819899" cy="5632311"/>
          </a:xfrm>
          <a:prstGeom prst="rect">
            <a:avLst/>
          </a:prstGeom>
          <a:noFill/>
        </p:spPr>
        <p:txBody>
          <a:bodyPr wrap="square">
            <a:spAutoFit/>
          </a:bodyPr>
          <a:lstStyle/>
          <a:p>
            <a:pPr indent="-285750"/>
            <a:r>
              <a:rPr lang="en-US" sz="2000" dirty="0"/>
              <a:t>A selection of innovative supervisory arrangements:</a:t>
            </a:r>
          </a:p>
          <a:p>
            <a:pPr indent="-285750"/>
            <a:endParaRPr lang="en-US" sz="2000" dirty="0"/>
          </a:p>
          <a:p>
            <a:pPr marL="342900" indent="-342900">
              <a:buFont typeface="Arial" panose="020B0604020202020204" pitchFamily="34" charset="0"/>
              <a:buChar char="•"/>
            </a:pPr>
            <a:r>
              <a:rPr lang="en-GB" sz="2000" dirty="0">
                <a:solidFill>
                  <a:srgbClr val="000000"/>
                </a:solidFill>
                <a:ea typeface="Calibri" panose="020F0502020204030204" pitchFamily="34" charset="0"/>
                <a:cs typeface="Open Sans" panose="020B0606030504020204" pitchFamily="34" charset="0"/>
              </a:rPr>
              <a:t>Self-evaluation tools</a:t>
            </a:r>
          </a:p>
          <a:p>
            <a:pPr marL="342900" indent="-342900">
              <a:buFont typeface="Arial" panose="020B0604020202020204" pitchFamily="34" charset="0"/>
              <a:buChar char="•"/>
            </a:pPr>
            <a:r>
              <a:rPr lang="en-GB" sz="2000" dirty="0">
                <a:solidFill>
                  <a:srgbClr val="000000"/>
                </a:solidFill>
                <a:ea typeface="Calibri" panose="020F0502020204030204" pitchFamily="34" charset="0"/>
                <a:cs typeface="Open Sans" panose="020B0606030504020204" pitchFamily="34" charset="0"/>
              </a:rPr>
              <a:t>Inspection volunteers/ lay inspectors</a:t>
            </a:r>
          </a:p>
          <a:p>
            <a:pPr marL="342900" indent="-342900">
              <a:buFont typeface="Arial" panose="020B0604020202020204" pitchFamily="34" charset="0"/>
              <a:buChar char="•"/>
            </a:pPr>
            <a:r>
              <a:rPr lang="en-GB" sz="2000" dirty="0">
                <a:ea typeface="Times New Roman" panose="02020603050405020304" pitchFamily="18" charset="0"/>
                <a:cs typeface="Open Sans" panose="020B0606030504020204" pitchFamily="34" charset="0"/>
              </a:rPr>
              <a:t>Joint Inspections consisting of different inspectorate bodies</a:t>
            </a:r>
            <a:r>
              <a:rPr lang="en-GB" sz="2000" dirty="0">
                <a:ea typeface="Times New Roman" panose="02020603050405020304" pitchFamily="18" charset="0"/>
              </a:rPr>
              <a:t> </a:t>
            </a:r>
          </a:p>
          <a:p>
            <a:pPr marL="342900" indent="-342900">
              <a:buFont typeface="Arial" panose="020B0604020202020204" pitchFamily="34" charset="0"/>
              <a:buChar char="•"/>
            </a:pPr>
            <a:r>
              <a:rPr lang="en-GB" sz="2000" dirty="0">
                <a:solidFill>
                  <a:srgbClr val="000000"/>
                </a:solidFill>
                <a:ea typeface="Calibri" panose="020F0502020204030204" pitchFamily="34" charset="0"/>
                <a:cs typeface="Open Sans" panose="020B0606030504020204" pitchFamily="34" charset="0"/>
              </a:rPr>
              <a:t>Portfolio-holder focused on ‘collaboration’, situated within internal supervisory boards</a:t>
            </a:r>
          </a:p>
          <a:p>
            <a:pPr marL="342900" indent="-342900">
              <a:buFont typeface="Arial" panose="020B0604020202020204" pitchFamily="34" charset="0"/>
              <a:buChar char="•"/>
            </a:pPr>
            <a:r>
              <a:rPr lang="nl-NL" sz="2000" dirty="0"/>
              <a:t>(Bi)</a:t>
            </a:r>
            <a:r>
              <a:rPr lang="nl-NL" sz="2000" dirty="0" err="1"/>
              <a:t>annual</a:t>
            </a:r>
            <a:r>
              <a:rPr lang="nl-NL" sz="2000" dirty="0"/>
              <a:t> network </a:t>
            </a:r>
            <a:r>
              <a:rPr lang="nl-NL" sz="2000" dirty="0" err="1"/>
              <a:t>Visitation</a:t>
            </a:r>
            <a:r>
              <a:rPr lang="nl-NL" sz="2000" dirty="0"/>
              <a:t> by independent party</a:t>
            </a:r>
          </a:p>
          <a:p>
            <a:pPr marL="342900" indent="-342900">
              <a:buFont typeface="Arial" panose="020B0604020202020204" pitchFamily="34" charset="0"/>
              <a:buChar char="•"/>
            </a:pPr>
            <a:r>
              <a:rPr lang="nl-NL" sz="2000" dirty="0"/>
              <a:t>Using UN </a:t>
            </a:r>
            <a:r>
              <a:rPr lang="nl-NL" sz="2000" dirty="0" err="1"/>
              <a:t>Convention</a:t>
            </a:r>
            <a:r>
              <a:rPr lang="nl-NL" sz="2000" dirty="0"/>
              <a:t> on the </a:t>
            </a:r>
            <a:r>
              <a:rPr lang="nl-NL" sz="2000" dirty="0" err="1"/>
              <a:t>Rights</a:t>
            </a:r>
            <a:r>
              <a:rPr lang="nl-NL" sz="2000" dirty="0"/>
              <a:t> of the Child for domain-</a:t>
            </a:r>
            <a:r>
              <a:rPr lang="nl-NL" sz="2000" dirty="0" err="1"/>
              <a:t>overarching</a:t>
            </a:r>
            <a:r>
              <a:rPr lang="nl-NL" sz="2000" dirty="0"/>
              <a:t> </a:t>
            </a:r>
            <a:r>
              <a:rPr lang="nl-NL" sz="2000" dirty="0" err="1"/>
              <a:t>supervision</a:t>
            </a:r>
            <a:endParaRPr lang="nl-NL" sz="2000" dirty="0"/>
          </a:p>
          <a:p>
            <a:pPr marL="342900" indent="-342900">
              <a:buFont typeface="Arial" panose="020B0604020202020204" pitchFamily="34" charset="0"/>
              <a:buChar char="•"/>
            </a:pPr>
            <a:r>
              <a:rPr lang="nl-NL" sz="2000" dirty="0"/>
              <a:t>Inspection of client-level </a:t>
            </a:r>
            <a:r>
              <a:rPr lang="nl-NL" sz="2000" dirty="0" err="1"/>
              <a:t>coordination</a:t>
            </a:r>
            <a:r>
              <a:rPr lang="nl-NL" sz="2000" dirty="0"/>
              <a:t> </a:t>
            </a:r>
            <a:r>
              <a:rPr lang="nl-NL" sz="2000" dirty="0" err="1"/>
              <a:t>plans</a:t>
            </a:r>
            <a:r>
              <a:rPr lang="nl-NL" sz="2000" dirty="0"/>
              <a:t> </a:t>
            </a:r>
            <a:r>
              <a:rPr lang="nl-NL" sz="2000" dirty="0" err="1"/>
              <a:t>among</a:t>
            </a:r>
            <a:r>
              <a:rPr lang="nl-NL" sz="2000" dirty="0"/>
              <a:t> care </a:t>
            </a:r>
            <a:r>
              <a:rPr lang="nl-NL" sz="2000" dirty="0" err="1"/>
              <a:t>organizations</a:t>
            </a:r>
            <a:r>
              <a:rPr lang="nl-NL" sz="2000" dirty="0"/>
              <a:t> </a:t>
            </a:r>
            <a:r>
              <a:rPr lang="nl-NL" sz="2000" dirty="0" err="1"/>
              <a:t>surrounding</a:t>
            </a:r>
            <a:r>
              <a:rPr lang="nl-NL" sz="2000" dirty="0"/>
              <a:t> a client</a:t>
            </a:r>
          </a:p>
          <a:p>
            <a:pPr marL="342900" indent="-342900">
              <a:buFont typeface="Arial" panose="020B0604020202020204" pitchFamily="34" charset="0"/>
              <a:buChar char="•"/>
            </a:pPr>
            <a:r>
              <a:rPr lang="en-GB" sz="2000" dirty="0"/>
              <a:t>Open norms: giving care professionals autonomy </a:t>
            </a:r>
            <a:r>
              <a:rPr lang="nl-NL" sz="2000" dirty="0"/>
              <a:t>as long as </a:t>
            </a:r>
            <a:r>
              <a:rPr lang="nl-NL" sz="2000" dirty="0" err="1"/>
              <a:t>they</a:t>
            </a:r>
            <a:r>
              <a:rPr lang="nl-NL" sz="2000" dirty="0"/>
              <a:t> </a:t>
            </a:r>
            <a:r>
              <a:rPr lang="nl-NL" sz="2000" dirty="0" err="1"/>
              <a:t>can</a:t>
            </a:r>
            <a:r>
              <a:rPr lang="nl-NL" sz="2000" dirty="0"/>
              <a:t> </a:t>
            </a:r>
            <a:r>
              <a:rPr lang="nl-NL" sz="2000" dirty="0" err="1"/>
              <a:t>demonstrate</a:t>
            </a:r>
            <a:r>
              <a:rPr lang="nl-NL" sz="2000" dirty="0"/>
              <a:t> </a:t>
            </a:r>
            <a:r>
              <a:rPr lang="nl-NL" sz="2000" dirty="0" err="1"/>
              <a:t>thoughtful</a:t>
            </a:r>
            <a:r>
              <a:rPr lang="nl-NL" sz="2000" dirty="0"/>
              <a:t> </a:t>
            </a:r>
            <a:r>
              <a:rPr lang="nl-NL" sz="2000" dirty="0" err="1"/>
              <a:t>reflection</a:t>
            </a:r>
            <a:endParaRPr lang="nl-NL" sz="2000" dirty="0"/>
          </a:p>
          <a:p>
            <a:pPr marL="342900" indent="-342900">
              <a:buFont typeface="Arial" panose="020B0604020202020204" pitchFamily="34" charset="0"/>
              <a:buChar char="•"/>
            </a:pPr>
            <a:endParaRPr lang="nl-NL" sz="2000" dirty="0"/>
          </a:p>
          <a:p>
            <a:pPr marL="342900" indent="-342900">
              <a:buFont typeface="Arial" panose="020B0604020202020204" pitchFamily="34" charset="0"/>
              <a:buChar char="•"/>
            </a:pPr>
            <a:endParaRPr lang="nl-NL" sz="2000" dirty="0"/>
          </a:p>
          <a:p>
            <a:pPr marL="342900" indent="-342900">
              <a:buFont typeface="Arial" panose="020B0604020202020204" pitchFamily="34" charset="0"/>
              <a:buChar char="•"/>
            </a:pPr>
            <a:endParaRPr lang="nl-NL" sz="2000" dirty="0"/>
          </a:p>
          <a:p>
            <a:pPr marL="342900" indent="-342900">
              <a:buFont typeface="Arial" panose="020B0604020202020204" pitchFamily="34" charset="0"/>
              <a:buChar char="•"/>
            </a:pPr>
            <a:endParaRPr lang="en-GB" sz="2000" dirty="0"/>
          </a:p>
          <a:p>
            <a:pPr marL="57150" indent="-342900">
              <a:buFont typeface="Arial" panose="020B0604020202020204" pitchFamily="34" charset="0"/>
              <a:buChar char="•"/>
            </a:pPr>
            <a:endParaRPr lang="en-US" sz="2000" dirty="0"/>
          </a:p>
          <a:p>
            <a:pPr marL="57150" indent="-342900">
              <a:buFont typeface="Arial" panose="020B0604020202020204" pitchFamily="34" charset="0"/>
              <a:buChar char="•"/>
            </a:pPr>
            <a:endParaRPr lang="en-US" sz="2000" dirty="0"/>
          </a:p>
          <a:p>
            <a:pPr marL="514350" lvl="1" indent="-342900">
              <a:buFont typeface="Arial" panose="020B0604020202020204" pitchFamily="34" charset="0"/>
              <a:buChar char="•"/>
            </a:pPr>
            <a:endParaRPr lang="en-GB" sz="2000" dirty="0"/>
          </a:p>
        </p:txBody>
      </p:sp>
    </p:spTree>
    <p:extLst>
      <p:ext uri="{BB962C8B-B14F-4D97-AF65-F5344CB8AC3E}">
        <p14:creationId xmlns:p14="http://schemas.microsoft.com/office/powerpoint/2010/main" val="249414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503430-FA2C-F8E5-CCD5-059F09800E37}"/>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23AAC4D3-ACCF-2D14-4A55-9673D35B536F}"/>
              </a:ext>
            </a:extLst>
          </p:cNvPr>
          <p:cNvSpPr txBox="1"/>
          <p:nvPr/>
        </p:nvSpPr>
        <p:spPr>
          <a:xfrm>
            <a:off x="608857" y="373804"/>
            <a:ext cx="10408931" cy="999504"/>
          </a:xfrm>
          <a:prstGeom prst="rect">
            <a:avLst/>
          </a:prstGeom>
        </p:spPr>
        <p:txBody>
          <a:bodyPr lIns="0" tIns="0" rIns="0" bIns="0" rtlCol="0" anchor="t">
            <a:spAutoFit/>
          </a:bodyPr>
          <a:lstStyle>
            <a:defPPr>
              <a:defRPr lang="en-US"/>
            </a:defPPr>
            <a:lvl1pPr>
              <a:lnSpc>
                <a:spcPts val="8587"/>
              </a:lnSpc>
              <a:defRPr sz="4400">
                <a:solidFill>
                  <a:srgbClr val="000000"/>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r>
              <a:rPr lang="en-US">
                <a:latin typeface="Poppins SemiBold" panose="00000700000000000000" pitchFamily="2" charset="0"/>
                <a:cs typeface="Poppins SemiBold" panose="00000700000000000000" pitchFamily="2" charset="0"/>
                <a:sym typeface="Poppins Bold"/>
              </a:rPr>
              <a:t>Workshop structure</a:t>
            </a:r>
          </a:p>
        </p:txBody>
      </p:sp>
      <p:sp>
        <p:nvSpPr>
          <p:cNvPr id="5" name="Marcador de contenido 2">
            <a:extLst>
              <a:ext uri="{FF2B5EF4-FFF2-40B4-BE49-F238E27FC236}">
                <a16:creationId xmlns:a16="http://schemas.microsoft.com/office/drawing/2014/main" id="{9F578F5F-EAA8-E6D6-C609-F5E3138996BB}"/>
              </a:ext>
            </a:extLst>
          </p:cNvPr>
          <p:cNvSpPr txBox="1">
            <a:spLocks/>
          </p:cNvSpPr>
          <p:nvPr/>
        </p:nvSpPr>
        <p:spPr>
          <a:xfrm>
            <a:off x="891533" y="1712325"/>
            <a:ext cx="9100765" cy="5269556"/>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Introduction to the session &amp; Presentation of country case studies  </a:t>
            </a:r>
            <a:endParaRPr lang="en-GB" sz="2000" dirty="0"/>
          </a:p>
          <a:p>
            <a:r>
              <a:rPr lang="en-GB" dirty="0"/>
              <a:t>Country discussions </a:t>
            </a:r>
            <a:endParaRPr lang="en-GB" sz="2000" dirty="0"/>
          </a:p>
          <a:p>
            <a:r>
              <a:rPr lang="en-GB" dirty="0"/>
              <a:t>Feedback to general audience  </a:t>
            </a:r>
          </a:p>
          <a:p>
            <a:r>
              <a:rPr lang="en-GB" dirty="0"/>
              <a:t>Insights Synthesis</a:t>
            </a:r>
          </a:p>
          <a:p>
            <a:r>
              <a:rPr lang="en-GB" dirty="0">
                <a:solidFill>
                  <a:schemeClr val="bg1">
                    <a:lumMod val="50000"/>
                  </a:schemeClr>
                </a:solidFill>
              </a:rPr>
              <a:t>Next steps of the Task &amp; Finish group – the journey towards ICIC27  </a:t>
            </a:r>
          </a:p>
        </p:txBody>
      </p:sp>
    </p:spTree>
    <p:extLst>
      <p:ext uri="{BB962C8B-B14F-4D97-AF65-F5344CB8AC3E}">
        <p14:creationId xmlns:p14="http://schemas.microsoft.com/office/powerpoint/2010/main" val="41282454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584258-7857-27BA-925C-B1E8F00FD2F8}"/>
            </a:ext>
          </a:extLst>
        </p:cNvPr>
        <p:cNvGrpSpPr/>
        <p:nvPr/>
      </p:nvGrpSpPr>
      <p:grpSpPr>
        <a:xfrm>
          <a:off x="0" y="0"/>
          <a:ext cx="0" cy="0"/>
          <a:chOff x="0" y="0"/>
          <a:chExt cx="0" cy="0"/>
        </a:xfrm>
      </p:grpSpPr>
      <p:sp>
        <p:nvSpPr>
          <p:cNvPr id="10" name="TextBox 3">
            <a:extLst>
              <a:ext uri="{FF2B5EF4-FFF2-40B4-BE49-F238E27FC236}">
                <a16:creationId xmlns:a16="http://schemas.microsoft.com/office/drawing/2014/main" id="{7D4A0694-8930-A2E7-DE8C-1CC80E69129F}"/>
              </a:ext>
            </a:extLst>
          </p:cNvPr>
          <p:cNvSpPr txBox="1"/>
          <p:nvPr/>
        </p:nvSpPr>
        <p:spPr>
          <a:xfrm>
            <a:off x="608070" y="173647"/>
            <a:ext cx="10408931" cy="677108"/>
          </a:xfrm>
          <a:prstGeom prst="rect">
            <a:avLst/>
          </a:prstGeom>
        </p:spPr>
        <p:txBody>
          <a:bodyPr lIns="0" tIns="0" rIns="0" bIns="0" rtlCol="0" anchor="t">
            <a:spAutoFit/>
          </a:bodyPr>
          <a:lstStyle>
            <a:defPPr>
              <a:defRPr lang="en-US"/>
            </a:defPPr>
            <a:lvl1pPr>
              <a:lnSpc>
                <a:spcPts val="8587"/>
              </a:lnSpc>
              <a:defRPr sz="4400">
                <a:solidFill>
                  <a:srgbClr val="000000"/>
                </a:solidFill>
                <a:latin typeface="Poppins SemiBold" panose="00000700000000000000" pitchFamily="2" charset="0"/>
                <a:ea typeface="Open Sans SemiBold" panose="020B0706030804020204" pitchFamily="34" charset="0"/>
                <a:cs typeface="Poppins SemiBold" panose="00000700000000000000" pitchFamily="2" charset="0"/>
              </a:defRPr>
            </a:lvl1pPr>
          </a:lstStyle>
          <a:p>
            <a:pPr>
              <a:lnSpc>
                <a:spcPct val="100000"/>
              </a:lnSpc>
            </a:pPr>
            <a:r>
              <a:rPr lang="en-GB" dirty="0">
                <a:sym typeface="Poppins Bold"/>
              </a:rPr>
              <a:t>Research aim</a:t>
            </a:r>
            <a:endParaRPr lang="en-US" dirty="0">
              <a:sym typeface="Poppins Bold"/>
            </a:endParaRPr>
          </a:p>
        </p:txBody>
      </p:sp>
      <p:sp>
        <p:nvSpPr>
          <p:cNvPr id="6" name="Tijdelijke aanduiding voor inhoud 5">
            <a:extLst>
              <a:ext uri="{FF2B5EF4-FFF2-40B4-BE49-F238E27FC236}">
                <a16:creationId xmlns:a16="http://schemas.microsoft.com/office/drawing/2014/main" id="{6141DF3E-FD31-E2E4-A377-297A77C5B03B}"/>
              </a:ext>
            </a:extLst>
          </p:cNvPr>
          <p:cNvSpPr>
            <a:spLocks noGrp="1"/>
          </p:cNvSpPr>
          <p:nvPr>
            <p:ph idx="1"/>
          </p:nvPr>
        </p:nvSpPr>
        <p:spPr>
          <a:xfrm>
            <a:off x="554736" y="774065"/>
            <a:ext cx="10515600" cy="4351338"/>
          </a:xfrm>
        </p:spPr>
        <p:txBody>
          <a:bodyPr/>
          <a:lstStyle/>
          <a:p>
            <a:pPr marL="0" indent="0">
              <a:buNone/>
            </a:pPr>
            <a:endParaRPr lang="en-US" dirty="0"/>
          </a:p>
          <a:p>
            <a:pPr marL="0" indent="0">
              <a:buNone/>
            </a:pPr>
            <a:r>
              <a:rPr lang="en-US" dirty="0"/>
              <a:t>Research Aim: To conduct exploratory </a:t>
            </a:r>
            <a:r>
              <a:rPr lang="en-GB" dirty="0"/>
              <a:t>Comparative research across countries which have advanced in their integrated care journey and where regulatory agencies are expected to regulate integrated health and care systems:</a:t>
            </a:r>
          </a:p>
          <a:p>
            <a:pPr marL="0" indent="0">
              <a:buNone/>
            </a:pPr>
            <a:endParaRPr lang="en-GB" dirty="0"/>
          </a:p>
          <a:p>
            <a:pPr marL="996950" indent="-457200"/>
            <a:r>
              <a:rPr lang="en-US" b="1" dirty="0">
                <a:solidFill>
                  <a:schemeClr val="tx1">
                    <a:lumMod val="95000"/>
                    <a:lumOff val="5000"/>
                  </a:schemeClr>
                </a:solidFill>
              </a:rPr>
              <a:t>Netherlands, Norway, Scotland, Wales </a:t>
            </a:r>
          </a:p>
          <a:p>
            <a:pPr marL="996950" indent="-457200"/>
            <a:r>
              <a:rPr lang="en-US" dirty="0">
                <a:solidFill>
                  <a:schemeClr val="bg1">
                    <a:lumMod val="50000"/>
                  </a:schemeClr>
                </a:solidFill>
              </a:rPr>
              <a:t>Canada, England</a:t>
            </a:r>
          </a:p>
          <a:p>
            <a:endParaRPr lang="en-US" dirty="0"/>
          </a:p>
          <a:p>
            <a:pPr marL="0" indent="0">
              <a:buNone/>
            </a:pPr>
            <a:endParaRPr lang="nl-NL" dirty="0"/>
          </a:p>
        </p:txBody>
      </p:sp>
    </p:spTree>
    <p:extLst>
      <p:ext uri="{BB962C8B-B14F-4D97-AF65-F5344CB8AC3E}">
        <p14:creationId xmlns:p14="http://schemas.microsoft.com/office/powerpoint/2010/main" val="21384618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17E620-EF2C-B288-148D-219B82ED773F}"/>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5D790601-DF2D-6C90-7C6F-0885BC8E8C48}"/>
              </a:ext>
            </a:extLst>
          </p:cNvPr>
          <p:cNvSpPr>
            <a:spLocks noGrp="1"/>
          </p:cNvSpPr>
          <p:nvPr>
            <p:ph type="title"/>
          </p:nvPr>
        </p:nvSpPr>
        <p:spPr>
          <a:xfrm>
            <a:off x="620487" y="41018"/>
            <a:ext cx="8441607" cy="985141"/>
          </a:xfrm>
        </p:spPr>
        <p:txBody>
          <a:bodyPr lIns="0" tIns="0" rIns="0" bIns="0" rtlCol="0" anchor="t">
            <a:spAutoFit/>
          </a:bodyPr>
          <a:lstStyle/>
          <a:p>
            <a:pPr>
              <a:lnSpc>
                <a:spcPts val="8587"/>
              </a:lnSpc>
            </a:pPr>
            <a:r>
              <a:rPr lang="es-ES" dirty="0">
                <a:solidFill>
                  <a:srgbClr val="000000"/>
                </a:solidFill>
                <a:latin typeface="Poppins SemiBold" panose="00000700000000000000" pitchFamily="2" charset="0"/>
                <a:ea typeface="Open Sans SemiBold" panose="020B0706030804020204" pitchFamily="34" charset="0"/>
                <a:cs typeface="Poppins SemiBold" panose="00000700000000000000" pitchFamily="2" charset="0"/>
              </a:rPr>
              <a:t>Scotland</a:t>
            </a:r>
            <a:endParaRPr lang="en-GB" dirty="0">
              <a:solidFill>
                <a:srgbClr val="000000"/>
              </a:solidFill>
              <a:latin typeface="Poppins SemiBold" panose="00000700000000000000" pitchFamily="2" charset="0"/>
              <a:ea typeface="Open Sans SemiBold" panose="020B0706030804020204" pitchFamily="34" charset="0"/>
              <a:cs typeface="Poppins SemiBold" panose="00000700000000000000" pitchFamily="2" charset="0"/>
            </a:endParaRPr>
          </a:p>
        </p:txBody>
      </p:sp>
      <p:sp>
        <p:nvSpPr>
          <p:cNvPr id="4" name="CuadroTexto 3">
            <a:extLst>
              <a:ext uri="{FF2B5EF4-FFF2-40B4-BE49-F238E27FC236}">
                <a16:creationId xmlns:a16="http://schemas.microsoft.com/office/drawing/2014/main" id="{E15C8EBA-AB90-4E4F-0016-438A30B17D41}"/>
              </a:ext>
            </a:extLst>
          </p:cNvPr>
          <p:cNvSpPr txBox="1"/>
          <p:nvPr/>
        </p:nvSpPr>
        <p:spPr>
          <a:xfrm>
            <a:off x="249060" y="1026159"/>
            <a:ext cx="11430220" cy="5201424"/>
          </a:xfrm>
          <a:prstGeom prst="rect">
            <a:avLst/>
          </a:prstGeom>
          <a:noFill/>
        </p:spPr>
        <p:txBody>
          <a:bodyPr wrap="square">
            <a:spAutoFit/>
          </a:bodyPr>
          <a:lstStyle/>
          <a:p>
            <a:pPr marL="228600" algn="just">
              <a:buNone/>
            </a:pPr>
            <a:r>
              <a:rPr lang="en-GB" kern="0" dirty="0">
                <a:effectLst/>
                <a:ea typeface="Aptos" panose="020B0004020202020204" pitchFamily="34" charset="0"/>
                <a:cs typeface="Open Sans" panose="020B0606030504020204" pitchFamily="34" charset="0"/>
              </a:rPr>
              <a:t> </a:t>
            </a:r>
            <a:endParaRPr lang="en-GB" kern="100" dirty="0">
              <a:effectLst/>
              <a:ea typeface="Aptos" panose="020B0004020202020204" pitchFamily="34" charset="0"/>
              <a:cs typeface="Arial" panose="020B0604020202020204" pitchFamily="34" charset="0"/>
            </a:endParaRPr>
          </a:p>
          <a:p>
            <a:pPr algn="just">
              <a:buNone/>
            </a:pPr>
            <a:r>
              <a:rPr lang="en-GB" b="1" kern="0" dirty="0">
                <a:solidFill>
                  <a:srgbClr val="000000"/>
                </a:solidFill>
                <a:effectLst/>
                <a:ea typeface="Times New Roman" panose="02020603050405020304" pitchFamily="18" charset="0"/>
                <a:cs typeface="Maiandra GD" panose="020E0502030308020204" pitchFamily="34" charset="0"/>
              </a:rPr>
              <a:t>APPROACH TO INTEGRATED CARE REGULATION</a:t>
            </a:r>
            <a:endParaRPr lang="en-GB" kern="100" dirty="0">
              <a:ea typeface="Times New Roman" panose="02020603050405020304" pitchFamily="18" charset="0"/>
              <a:cs typeface="Maiandra GD" panose="020E0502030308020204" pitchFamily="34" charset="0"/>
            </a:endParaRPr>
          </a:p>
          <a:p>
            <a:pPr algn="just">
              <a:buNone/>
            </a:pPr>
            <a:endParaRPr lang="en-GB" sz="2000" b="1" kern="0" dirty="0">
              <a:solidFill>
                <a:srgbClr val="000000"/>
              </a:solidFill>
              <a:effectLst/>
              <a:ea typeface="Aptos" panose="020B0004020202020204" pitchFamily="34" charset="0"/>
              <a:cs typeface="Arial" panose="020B0604020202020204" pitchFamily="34" charset="0"/>
            </a:endParaRPr>
          </a:p>
          <a:p>
            <a:pPr algn="just">
              <a:buNone/>
            </a:pPr>
            <a:r>
              <a:rPr lang="en-GB" sz="2000" b="1" kern="0" dirty="0">
                <a:solidFill>
                  <a:srgbClr val="000000"/>
                </a:solidFill>
                <a:effectLst/>
                <a:ea typeface="Aptos" panose="020B0004020202020204" pitchFamily="34" charset="0"/>
                <a:cs typeface="Arial" panose="020B0604020202020204" pitchFamily="34" charset="0"/>
              </a:rPr>
              <a:t>Standards</a:t>
            </a:r>
            <a:r>
              <a:rPr lang="en-GB" sz="2000" kern="0" dirty="0">
                <a:solidFill>
                  <a:srgbClr val="000000"/>
                </a:solidFill>
                <a:effectLst/>
                <a:ea typeface="Aptos" panose="020B0004020202020204" pitchFamily="34" charset="0"/>
                <a:cs typeface="Arial" panose="020B0604020202020204" pitchFamily="34" charset="0"/>
              </a:rPr>
              <a:t> as the backbone of the regulatory approach: ‘first person’ single set of standards for health &amp; social care</a:t>
            </a:r>
          </a:p>
          <a:p>
            <a:pPr algn="just">
              <a:buNone/>
            </a:pPr>
            <a:r>
              <a:rPr lang="en-GB" sz="2000" kern="0" dirty="0">
                <a:solidFill>
                  <a:srgbClr val="000000"/>
                </a:solidFill>
                <a:effectLst/>
                <a:ea typeface="Aptos" panose="020B0004020202020204" pitchFamily="34" charset="0"/>
                <a:cs typeface="Arial" panose="020B0604020202020204" pitchFamily="34" charset="0"/>
              </a:rPr>
              <a:t>For instance</a:t>
            </a:r>
            <a:r>
              <a:rPr lang="en-GB" sz="2000" kern="0" dirty="0">
                <a:solidFill>
                  <a:srgbClr val="000000"/>
                </a:solidFill>
                <a:ea typeface="Aptos" panose="020B0004020202020204" pitchFamily="34" charset="0"/>
                <a:cs typeface="Arial" panose="020B0604020202020204" pitchFamily="34" charset="0"/>
              </a:rPr>
              <a:t>: ‘</a:t>
            </a:r>
            <a:r>
              <a:rPr lang="en-GB" sz="2000" dirty="0"/>
              <a:t>I experience high quality care and support that is right for me’ or ‘I am fully involved in all decisions about my care and support’</a:t>
            </a:r>
          </a:p>
          <a:p>
            <a:pPr algn="just">
              <a:buNone/>
            </a:pPr>
            <a:endParaRPr lang="en-GB" sz="2000" kern="0" dirty="0">
              <a:solidFill>
                <a:srgbClr val="000000"/>
              </a:solidFill>
              <a:ea typeface="Aptos" panose="020B0004020202020204" pitchFamily="34" charset="0"/>
              <a:cs typeface="Arial" panose="020B0604020202020204" pitchFamily="34" charset="0"/>
            </a:endParaRPr>
          </a:p>
          <a:p>
            <a:pPr algn="just"/>
            <a:r>
              <a:rPr lang="en-GB" sz="2000" b="1" dirty="0"/>
              <a:t>rights-based approach</a:t>
            </a:r>
            <a:r>
              <a:rPr lang="en-GB" sz="2000" dirty="0"/>
              <a:t> and are </a:t>
            </a:r>
            <a:r>
              <a:rPr lang="en-GB" sz="2000" b="1" dirty="0"/>
              <a:t>outcomes-oriented: </a:t>
            </a:r>
            <a:r>
              <a:rPr lang="en-GB" sz="2000" dirty="0"/>
              <a:t>The Standards should be the basis on which social care support services are inspected, scrutinised and regulated</a:t>
            </a:r>
            <a:endParaRPr lang="en-GB" sz="2000" kern="0" dirty="0">
              <a:solidFill>
                <a:srgbClr val="000000"/>
              </a:solidFill>
              <a:cs typeface="Arial" panose="020B0604020202020204" pitchFamily="34" charset="0"/>
            </a:endParaRPr>
          </a:p>
          <a:p>
            <a:endParaRPr lang="en-GB" b="1" kern="0" dirty="0">
              <a:solidFill>
                <a:srgbClr val="000000"/>
              </a:solidFill>
              <a:effectLst/>
              <a:ea typeface="Aptos" panose="020B0004020202020204" pitchFamily="34" charset="0"/>
              <a:cs typeface="Arial" panose="020B0604020202020204" pitchFamily="34" charset="0"/>
            </a:endParaRPr>
          </a:p>
          <a:p>
            <a:r>
              <a:rPr lang="en-GB" b="1" kern="0" dirty="0">
                <a:solidFill>
                  <a:srgbClr val="000000"/>
                </a:solidFill>
                <a:effectLst/>
                <a:ea typeface="Aptos" panose="020B0004020202020204" pitchFamily="34" charset="0"/>
                <a:cs typeface="Arial" panose="020B0604020202020204" pitchFamily="34" charset="0"/>
              </a:rPr>
              <a:t>Instruments and supervisory arrangements</a:t>
            </a:r>
            <a:endParaRPr lang="en-GB" b="1" kern="100" dirty="0">
              <a:effectLst/>
              <a:ea typeface="Aptos" panose="020B0004020202020204" pitchFamily="34" charset="0"/>
              <a:cs typeface="Arial" panose="020B0604020202020204" pitchFamily="34" charset="0"/>
            </a:endParaRPr>
          </a:p>
          <a:p>
            <a:pPr marL="1257300" lvl="2" indent="-342900" algn="just">
              <a:buFont typeface="Symbol" panose="05050102010706020507" pitchFamily="18" charset="2"/>
              <a:buChar char=""/>
            </a:pPr>
            <a:r>
              <a:rPr lang="en-GB" sz="2000" dirty="0">
                <a:solidFill>
                  <a:srgbClr val="000000"/>
                </a:solidFill>
                <a:effectLst/>
                <a:ea typeface="Calibri" panose="020F0502020204030204" pitchFamily="34" charset="0"/>
                <a:cs typeface="Open Sans" panose="020B0606030504020204" pitchFamily="34" charset="0"/>
              </a:rPr>
              <a:t>Self-evaluation tools</a:t>
            </a:r>
            <a:endParaRPr lang="en-GB" sz="2000" dirty="0">
              <a:solidFill>
                <a:srgbClr val="000000"/>
              </a:solidFill>
              <a:ea typeface="Calibri" panose="020F0502020204030204" pitchFamily="34" charset="0"/>
              <a:cs typeface="Open Sans" panose="020B0606030504020204" pitchFamily="34" charset="0"/>
            </a:endParaRPr>
          </a:p>
          <a:p>
            <a:pPr marL="1257300" lvl="2" indent="-342900" algn="just">
              <a:buFont typeface="Symbol" panose="05050102010706020507" pitchFamily="18" charset="2"/>
              <a:buChar char=""/>
            </a:pPr>
            <a:r>
              <a:rPr lang="en-GB" sz="2000" dirty="0">
                <a:solidFill>
                  <a:srgbClr val="000000"/>
                </a:solidFill>
                <a:effectLst/>
                <a:ea typeface="Calibri" panose="020F0502020204030204" pitchFamily="34" charset="0"/>
                <a:cs typeface="Open Sans" panose="020B0606030504020204" pitchFamily="34" charset="0"/>
              </a:rPr>
              <a:t>New roles: </a:t>
            </a:r>
            <a:endParaRPr lang="en-GB" sz="2000" dirty="0">
              <a:solidFill>
                <a:srgbClr val="000000"/>
              </a:solidFill>
              <a:effectLst/>
              <a:ea typeface="Calibri" panose="020F0502020204030204" pitchFamily="34" charset="0"/>
            </a:endParaRPr>
          </a:p>
          <a:p>
            <a:pPr marL="1657350" lvl="3" indent="-285750" algn="just">
              <a:buFont typeface="Courier New" panose="02070309020205020404" pitchFamily="49" charset="0"/>
              <a:buChar char="o"/>
            </a:pPr>
            <a:r>
              <a:rPr lang="en-GB" sz="2000" dirty="0">
                <a:solidFill>
                  <a:srgbClr val="000000"/>
                </a:solidFill>
                <a:effectLst/>
                <a:ea typeface="Calibri" panose="020F0502020204030204" pitchFamily="34" charset="0"/>
                <a:cs typeface="Open Sans" panose="020B0606030504020204" pitchFamily="34" charset="0"/>
              </a:rPr>
              <a:t>Inspection volunteers/ lay inspectors; young inspection volunteers.</a:t>
            </a:r>
            <a:endParaRPr lang="en-GB" sz="2000" dirty="0">
              <a:solidFill>
                <a:srgbClr val="000000"/>
              </a:solidFill>
              <a:effectLst/>
              <a:ea typeface="Calibri" panose="020F0502020204030204" pitchFamily="34" charset="0"/>
            </a:endParaRPr>
          </a:p>
          <a:p>
            <a:pPr marL="1657350" lvl="3" indent="-285750" algn="just">
              <a:buFont typeface="Courier New" panose="02070309020205020404" pitchFamily="49" charset="0"/>
              <a:buChar char="o"/>
            </a:pPr>
            <a:r>
              <a:rPr lang="en-GB" sz="2000" dirty="0">
                <a:solidFill>
                  <a:srgbClr val="000000"/>
                </a:solidFill>
                <a:effectLst/>
                <a:ea typeface="Calibri" panose="020F0502020204030204" pitchFamily="34" charset="0"/>
                <a:cs typeface="Open Sans" panose="020B0606030504020204" pitchFamily="34" charset="0"/>
              </a:rPr>
              <a:t>Improvement advisors </a:t>
            </a:r>
            <a:endParaRPr lang="en-GB" sz="2000" dirty="0">
              <a:solidFill>
                <a:srgbClr val="000000"/>
              </a:solidFill>
              <a:effectLst/>
              <a:ea typeface="Calibri" panose="020F0502020204030204" pitchFamily="34" charset="0"/>
            </a:endParaRPr>
          </a:p>
          <a:p>
            <a:pPr marL="1257300" lvl="2" indent="-342900" algn="just">
              <a:buFont typeface="Symbol" panose="05050102010706020507" pitchFamily="18" charset="2"/>
              <a:buChar char=""/>
            </a:pPr>
            <a:r>
              <a:rPr lang="en-GB" sz="2000" dirty="0">
                <a:effectLst/>
                <a:ea typeface="Times New Roman" panose="02020603050405020304" pitchFamily="18" charset="0"/>
                <a:cs typeface="Open Sans" panose="020B0606030504020204" pitchFamily="34" charset="0"/>
              </a:rPr>
              <a:t>Joint Inspections between different inspectorate bodies</a:t>
            </a:r>
            <a:r>
              <a:rPr lang="en-GB" sz="2000" dirty="0">
                <a:effectLst/>
                <a:ea typeface="Times New Roman" panose="02020603050405020304" pitchFamily="18" charset="0"/>
              </a:rPr>
              <a:t> </a:t>
            </a:r>
            <a:endParaRPr lang="en-GB" sz="2000" dirty="0"/>
          </a:p>
        </p:txBody>
      </p:sp>
    </p:spTree>
    <p:extLst>
      <p:ext uri="{BB962C8B-B14F-4D97-AF65-F5344CB8AC3E}">
        <p14:creationId xmlns:p14="http://schemas.microsoft.com/office/powerpoint/2010/main" val="617342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BB0410-5534-F476-D842-3C21E3B1894F}"/>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BFBC70D3-74ED-D156-BF0A-C8284C832344}"/>
              </a:ext>
            </a:extLst>
          </p:cNvPr>
          <p:cNvSpPr>
            <a:spLocks noGrp="1"/>
          </p:cNvSpPr>
          <p:nvPr>
            <p:ph type="title"/>
          </p:nvPr>
        </p:nvSpPr>
        <p:spPr>
          <a:xfrm>
            <a:off x="609601" y="25505"/>
            <a:ext cx="8441607" cy="985141"/>
          </a:xfrm>
        </p:spPr>
        <p:txBody>
          <a:bodyPr lIns="0" tIns="0" rIns="0" bIns="0" rtlCol="0" anchor="t">
            <a:spAutoFit/>
          </a:bodyPr>
          <a:lstStyle/>
          <a:p>
            <a:pPr>
              <a:lnSpc>
                <a:spcPts val="8587"/>
              </a:lnSpc>
            </a:pPr>
            <a:r>
              <a:rPr lang="es-ES">
                <a:solidFill>
                  <a:srgbClr val="000000"/>
                </a:solidFill>
                <a:latin typeface="Poppins SemiBold" panose="00000700000000000000" pitchFamily="2" charset="0"/>
                <a:ea typeface="Open Sans SemiBold" panose="020B0706030804020204" pitchFamily="34" charset="0"/>
                <a:cs typeface="Poppins SemiBold" panose="00000700000000000000" pitchFamily="2" charset="0"/>
              </a:rPr>
              <a:t>Scotland</a:t>
            </a:r>
            <a:endParaRPr lang="en-GB">
              <a:solidFill>
                <a:srgbClr val="000000"/>
              </a:solidFill>
              <a:latin typeface="Poppins SemiBold" panose="00000700000000000000" pitchFamily="2" charset="0"/>
              <a:ea typeface="Open Sans SemiBold" panose="020B0706030804020204" pitchFamily="34" charset="0"/>
              <a:cs typeface="Poppins SemiBold" panose="00000700000000000000" pitchFamily="2" charset="0"/>
            </a:endParaRPr>
          </a:p>
        </p:txBody>
      </p:sp>
      <p:sp>
        <p:nvSpPr>
          <p:cNvPr id="4" name="CuadroTexto 3">
            <a:extLst>
              <a:ext uri="{FF2B5EF4-FFF2-40B4-BE49-F238E27FC236}">
                <a16:creationId xmlns:a16="http://schemas.microsoft.com/office/drawing/2014/main" id="{89B0B344-010C-D637-A88C-B5D1078248DA}"/>
              </a:ext>
            </a:extLst>
          </p:cNvPr>
          <p:cNvSpPr txBox="1"/>
          <p:nvPr/>
        </p:nvSpPr>
        <p:spPr>
          <a:xfrm>
            <a:off x="152179" y="1301732"/>
            <a:ext cx="11430220" cy="3477875"/>
          </a:xfrm>
          <a:prstGeom prst="rect">
            <a:avLst/>
          </a:prstGeom>
          <a:noFill/>
        </p:spPr>
        <p:txBody>
          <a:bodyPr wrap="square">
            <a:spAutoFit/>
          </a:bodyPr>
          <a:lstStyle/>
          <a:p>
            <a:pPr marL="342900" indent="-342900">
              <a:buFont typeface="Arial" panose="020B0604020202020204" pitchFamily="34" charset="0"/>
              <a:buChar char="•"/>
            </a:pPr>
            <a:r>
              <a:rPr lang="en-GB" sz="2000" kern="100" dirty="0">
                <a:solidFill>
                  <a:schemeClr val="dk1"/>
                </a:solidFill>
              </a:rPr>
              <a:t>Focus on being non-punitive, encouraging providers to identify where things are not working reflects a flexible, context-sensitive approach that adapts regulation to local circumstances. </a:t>
            </a:r>
          </a:p>
          <a:p>
            <a:endParaRPr lang="en-GB" sz="2000" kern="100" dirty="0">
              <a:solidFill>
                <a:schemeClr val="dk1"/>
              </a:solidFill>
            </a:endParaRPr>
          </a:p>
          <a:p>
            <a:pPr marL="342900" indent="-342900">
              <a:buFont typeface="Arial" panose="020B0604020202020204" pitchFamily="34" charset="0"/>
              <a:buChar char="•"/>
            </a:pPr>
            <a:r>
              <a:rPr lang="en-GB" sz="2000" kern="100" dirty="0"/>
              <a:t>Focus on outcomes and experiences, prioritizing the real impact on people over procedural compliance: "We don't want a big list of all your inputs and all the data that you like. How does that have an impact? </a:t>
            </a:r>
          </a:p>
          <a:p>
            <a:endParaRPr lang="en-GB" sz="2000" kern="100" dirty="0"/>
          </a:p>
          <a:p>
            <a:pPr marL="342900" indent="-342900">
              <a:buFont typeface="Arial" panose="020B0604020202020204" pitchFamily="34" charset="0"/>
              <a:buChar char="•"/>
            </a:pPr>
            <a:r>
              <a:rPr lang="en-GB" sz="2000" kern="100" dirty="0"/>
              <a:t>Individual services have self-evaluation tools that they can use. Inspectorates run webinars to train providers to self-evaluate</a:t>
            </a:r>
          </a:p>
          <a:p>
            <a:endParaRPr lang="en-GB" sz="2000" kern="100" dirty="0"/>
          </a:p>
          <a:p>
            <a:pPr lvl="2" algn="just"/>
            <a:endParaRPr lang="en-GB" sz="2000" dirty="0">
              <a:solidFill>
                <a:srgbClr val="000000"/>
              </a:solidFill>
              <a:effectLst/>
              <a:ea typeface="Calibri" panose="020F0502020204030204" pitchFamily="34" charset="0"/>
            </a:endParaRPr>
          </a:p>
        </p:txBody>
      </p:sp>
    </p:spTree>
    <p:extLst>
      <p:ext uri="{BB962C8B-B14F-4D97-AF65-F5344CB8AC3E}">
        <p14:creationId xmlns:p14="http://schemas.microsoft.com/office/powerpoint/2010/main" val="15121359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E2A898-1763-EFDA-FD26-2B3CAB2E1AAC}"/>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0F216EE4-108C-4424-66B0-ED03ADDE2595}"/>
              </a:ext>
            </a:extLst>
          </p:cNvPr>
          <p:cNvSpPr>
            <a:spLocks noGrp="1"/>
          </p:cNvSpPr>
          <p:nvPr>
            <p:ph type="title"/>
          </p:nvPr>
        </p:nvSpPr>
        <p:spPr>
          <a:xfrm>
            <a:off x="462708" y="-308471"/>
            <a:ext cx="8564675" cy="985141"/>
          </a:xfrm>
        </p:spPr>
        <p:txBody>
          <a:bodyPr wrap="square" lIns="0" tIns="0" rIns="0" bIns="0" rtlCol="0" anchor="t">
            <a:spAutoFit/>
          </a:bodyPr>
          <a:lstStyle/>
          <a:p>
            <a:pPr>
              <a:lnSpc>
                <a:spcPts val="8587"/>
              </a:lnSpc>
            </a:pPr>
            <a:r>
              <a:rPr lang="es-ES" dirty="0">
                <a:solidFill>
                  <a:srgbClr val="000000"/>
                </a:solidFill>
                <a:latin typeface="Poppins SemiBold" panose="00000700000000000000" pitchFamily="2" charset="0"/>
                <a:ea typeface="Open Sans SemiBold" panose="020B0706030804020204" pitchFamily="34" charset="0"/>
                <a:cs typeface="Poppins SemiBold" panose="00000700000000000000" pitchFamily="2" charset="0"/>
              </a:rPr>
              <a:t>Norway</a:t>
            </a:r>
            <a:endParaRPr lang="en-GB" dirty="0">
              <a:solidFill>
                <a:srgbClr val="000000"/>
              </a:solidFill>
              <a:latin typeface="Poppins SemiBold" panose="00000700000000000000" pitchFamily="2" charset="0"/>
              <a:ea typeface="Open Sans SemiBold" panose="020B0706030804020204" pitchFamily="34" charset="0"/>
              <a:cs typeface="Poppins SemiBold" panose="00000700000000000000" pitchFamily="2" charset="0"/>
            </a:endParaRPr>
          </a:p>
        </p:txBody>
      </p:sp>
      <p:sp>
        <p:nvSpPr>
          <p:cNvPr id="4" name="CuadroTexto 3">
            <a:extLst>
              <a:ext uri="{FF2B5EF4-FFF2-40B4-BE49-F238E27FC236}">
                <a16:creationId xmlns:a16="http://schemas.microsoft.com/office/drawing/2014/main" id="{715FBAA4-805F-29B0-0742-4741985A0084}"/>
              </a:ext>
            </a:extLst>
          </p:cNvPr>
          <p:cNvSpPr txBox="1"/>
          <p:nvPr/>
        </p:nvSpPr>
        <p:spPr>
          <a:xfrm>
            <a:off x="271978" y="676670"/>
            <a:ext cx="11648044" cy="7171194"/>
          </a:xfrm>
          <a:prstGeom prst="rect">
            <a:avLst/>
          </a:prstGeom>
          <a:noFill/>
        </p:spPr>
        <p:txBody>
          <a:bodyPr wrap="square" lIns="91440" tIns="45720" rIns="91440" bIns="45720" anchor="t">
            <a:spAutoFit/>
          </a:bodyPr>
          <a:lstStyle/>
          <a:p>
            <a:pPr algn="just">
              <a:buNone/>
            </a:pPr>
            <a:r>
              <a:rPr lang="en-GB" b="1" kern="0" dirty="0">
                <a:solidFill>
                  <a:srgbClr val="000000"/>
                </a:solidFill>
                <a:effectLst/>
                <a:ea typeface="Times New Roman" panose="02020603050405020304" pitchFamily="18" charset="0"/>
                <a:cs typeface="Maiandra GD" panose="020E0502030308020204" pitchFamily="34" charset="0"/>
              </a:rPr>
              <a:t>NORWEGIAN HEALTH AND CARE REGULATORY BODIES</a:t>
            </a:r>
            <a:endParaRPr lang="en-GB" kern="100" dirty="0">
              <a:effectLst/>
              <a:ea typeface="Times New Roman" panose="02020603050405020304" pitchFamily="18" charset="0"/>
              <a:cs typeface="Maiandra GD" panose="020E0502030308020204" pitchFamily="34" charset="0"/>
            </a:endParaRPr>
          </a:p>
          <a:p>
            <a:pPr marL="800100" lvl="1" indent="-342900" algn="just">
              <a:buFont typeface="Symbol" panose="05050102010706020507" pitchFamily="18" charset="2"/>
              <a:buChar char=""/>
            </a:pPr>
            <a:r>
              <a:rPr lang="nl-NL" dirty="0"/>
              <a:t>Th</a:t>
            </a:r>
            <a:r>
              <a:rPr lang="nl-NL" sz="2000" dirty="0"/>
              <a:t>e</a:t>
            </a:r>
            <a:r>
              <a:rPr lang="en-IE" sz="2000" dirty="0"/>
              <a:t> Norwegian Board of Health Supervision (national)</a:t>
            </a:r>
            <a:endParaRPr lang="en-IE" sz="2000" kern="0" dirty="0">
              <a:solidFill>
                <a:srgbClr val="000000"/>
              </a:solidFill>
              <a:ea typeface="Aptos" panose="020B0004020202020204" pitchFamily="34" charset="0"/>
              <a:cs typeface="Open Sans" panose="020B0606030504020204" pitchFamily="34" charset="0"/>
            </a:endParaRPr>
          </a:p>
          <a:p>
            <a:pPr marL="800100" lvl="1" indent="-342900" algn="just">
              <a:buFont typeface="Symbol" panose="05050102010706020507" pitchFamily="18" charset="2"/>
              <a:buChar char=""/>
            </a:pPr>
            <a:r>
              <a:rPr lang="en-IE" sz="2000" dirty="0"/>
              <a:t>County Governors (Regional), handling </a:t>
            </a:r>
            <a:r>
              <a:rPr lang="en-IE" sz="2000" dirty="0" err="1"/>
              <a:t>invividual</a:t>
            </a:r>
            <a:r>
              <a:rPr lang="en-IE" sz="2000" dirty="0"/>
              <a:t> complaints and municipal audits</a:t>
            </a:r>
          </a:p>
          <a:p>
            <a:pPr marL="228600" algn="just">
              <a:buNone/>
            </a:pPr>
            <a:r>
              <a:rPr lang="en-IE" sz="2000" kern="0" dirty="0">
                <a:effectLst/>
                <a:ea typeface="Aptos" panose="020B0004020202020204" pitchFamily="34" charset="0"/>
                <a:cs typeface="Open Sans"/>
              </a:rPr>
              <a:t>  </a:t>
            </a:r>
            <a:endParaRPr lang="en-IE" sz="2000" kern="100" dirty="0">
              <a:effectLst/>
              <a:ea typeface="Aptos" panose="020B0004020202020204" pitchFamily="34" charset="0"/>
              <a:cs typeface="Open Sans"/>
            </a:endParaRPr>
          </a:p>
          <a:p>
            <a:pPr algn="just">
              <a:buNone/>
            </a:pPr>
            <a:r>
              <a:rPr lang="en-IE" b="1" kern="0" dirty="0">
                <a:solidFill>
                  <a:srgbClr val="000000"/>
                </a:solidFill>
                <a:effectLst/>
                <a:ea typeface="Times New Roman" panose="02020603050405020304" pitchFamily="18" charset="0"/>
                <a:cs typeface="Maiandra GD" panose="020E0502030308020204" pitchFamily="34" charset="0"/>
              </a:rPr>
              <a:t>APPROACH TO INTEGRATED CARE REGULATION</a:t>
            </a:r>
            <a:endParaRPr lang="en-IE" kern="100" dirty="0">
              <a:solidFill>
                <a:srgbClr val="000000"/>
              </a:solidFill>
              <a:ea typeface="Times New Roman" panose="02020603050405020304" pitchFamily="18" charset="0"/>
              <a:cs typeface="Maiandra GD" panose="020E0502030308020204" pitchFamily="34" charset="0"/>
            </a:endParaRPr>
          </a:p>
          <a:p>
            <a:pPr algn="just">
              <a:buNone/>
            </a:pPr>
            <a:r>
              <a:rPr lang="en-IE" sz="2000" b="1" dirty="0"/>
              <a:t>Municipal authority and individual legal rights </a:t>
            </a:r>
            <a:r>
              <a:rPr lang="en-IE" sz="2000" dirty="0"/>
              <a:t>as the backbone of the Norwegian regulatory approach</a:t>
            </a:r>
          </a:p>
          <a:p>
            <a:pPr algn="just">
              <a:buNone/>
            </a:pPr>
            <a:endParaRPr lang="en-IE" sz="2000" dirty="0"/>
          </a:p>
          <a:p>
            <a:pPr algn="just">
              <a:buNone/>
            </a:pPr>
            <a:r>
              <a:rPr lang="en-IE" sz="2000" dirty="0"/>
              <a:t>Individual complaints are the driver of supervision. Every citizen has the right to integrated care, including personal integrated care plan and integrated care officer. Municipal director holds responsibility (on paper)</a:t>
            </a:r>
          </a:p>
          <a:p>
            <a:pPr algn="just">
              <a:buNone/>
            </a:pPr>
            <a:endParaRPr lang="en-IE" dirty="0"/>
          </a:p>
          <a:p>
            <a:pPr algn="just">
              <a:buNone/>
            </a:pPr>
            <a:r>
              <a:rPr lang="en-IE" b="1" kern="0" dirty="0">
                <a:solidFill>
                  <a:srgbClr val="000000"/>
                </a:solidFill>
                <a:effectLst/>
                <a:ea typeface="Aptos" panose="020B0004020202020204" pitchFamily="34" charset="0"/>
                <a:cs typeface="Arial"/>
              </a:rPr>
              <a:t>Instruments and supervisory arrangements</a:t>
            </a:r>
            <a:endParaRPr lang="en-IE" b="1" kern="100" dirty="0">
              <a:effectLst/>
              <a:ea typeface="Aptos" panose="020B0004020202020204" pitchFamily="34" charset="0"/>
              <a:cs typeface="Arial"/>
            </a:endParaRPr>
          </a:p>
          <a:p>
            <a:pPr marL="742950" lvl="1" indent="-285750">
              <a:buFont typeface="Arial" panose="020B0604020202020204" pitchFamily="34" charset="0"/>
              <a:buChar char="•"/>
            </a:pPr>
            <a:r>
              <a:rPr lang="en-IE" sz="2000" dirty="0"/>
              <a:t>Dual Legal Object Model</a:t>
            </a:r>
            <a:r>
              <a:rPr lang="en-IE" sz="2000" b="1" dirty="0"/>
              <a:t>: </a:t>
            </a:r>
            <a:r>
              <a:rPr lang="en-IE" sz="2000" dirty="0"/>
              <a:t>only two legal entities responsible for care: specialized care (hospitals) and municipalities</a:t>
            </a:r>
          </a:p>
          <a:p>
            <a:pPr marL="742950" lvl="1" indent="-285750">
              <a:buFont typeface="Arial" panose="020B0604020202020204" pitchFamily="34" charset="0"/>
              <a:buChar char="•"/>
            </a:pPr>
            <a:r>
              <a:rPr lang="en-IE" sz="2000" dirty="0"/>
              <a:t>NUBA: specialized, multidisciplinary unit with mandate for solely learning. It reviews severe cases of child neglect </a:t>
            </a:r>
          </a:p>
          <a:p>
            <a:pPr marL="800100" lvl="1" indent="-342900" algn="just">
              <a:buFont typeface="Symbol" panose="05050102010706020507" pitchFamily="18" charset="2"/>
              <a:buChar char=""/>
            </a:pPr>
            <a:r>
              <a:rPr lang="en-IE" sz="2000" dirty="0"/>
              <a:t>UN Convention on the Rights of the Child: Used to overcome ‘silos’ and domains</a:t>
            </a:r>
            <a:endParaRPr lang="en-IE" sz="2000" dirty="0">
              <a:solidFill>
                <a:srgbClr val="000000"/>
              </a:solidFill>
              <a:ea typeface="Calibri" panose="020F0502020204030204" pitchFamily="34" charset="0"/>
            </a:endParaRPr>
          </a:p>
          <a:p>
            <a:pPr marL="800100" lvl="1" indent="-342900" algn="just">
              <a:buFont typeface="Symbol" panose="05050102010706020507" pitchFamily="18" charset="2"/>
              <a:buChar char=""/>
            </a:pPr>
            <a:r>
              <a:rPr lang="en-IE" sz="2000" dirty="0"/>
              <a:t>Investigative Methodology: reframing mindset from finding a "guilty person" to identifying system failures.</a:t>
            </a:r>
          </a:p>
          <a:p>
            <a:pPr marL="800100" lvl="1" indent="-342900" algn="just">
              <a:buFont typeface="Symbol" panose="05050102010706020507" pitchFamily="18" charset="2"/>
              <a:buChar char=""/>
            </a:pPr>
            <a:r>
              <a:rPr lang="en-IE" sz="2000" dirty="0"/>
              <a:t>Knowledge Sharing Webinars: high-performing municipalities share successful practices </a:t>
            </a:r>
          </a:p>
          <a:p>
            <a:pPr marL="800100" lvl="1" indent="-342900" algn="just">
              <a:buFont typeface="Symbol" panose="05050102010706020507" pitchFamily="18" charset="2"/>
              <a:buChar char=""/>
            </a:pPr>
            <a:endParaRPr lang="en-IE" sz="2000" dirty="0"/>
          </a:p>
          <a:p>
            <a:pPr marL="800100" lvl="1" indent="-342900" algn="just">
              <a:buFont typeface="Symbol" panose="05050102010706020507" pitchFamily="18" charset="2"/>
              <a:buChar char=""/>
            </a:pPr>
            <a:endParaRPr lang="nl-NL" sz="2000" dirty="0"/>
          </a:p>
          <a:p>
            <a:pPr lvl="2" algn="just"/>
            <a:endParaRPr lang="en-GB" sz="2000" dirty="0"/>
          </a:p>
        </p:txBody>
      </p:sp>
    </p:spTree>
    <p:extLst>
      <p:ext uri="{BB962C8B-B14F-4D97-AF65-F5344CB8AC3E}">
        <p14:creationId xmlns:p14="http://schemas.microsoft.com/office/powerpoint/2010/main" val="25364179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C35838-922C-A834-6C47-8088EEA5F632}"/>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1825FD21-1AB6-7EF8-F10C-A432400F5400}"/>
              </a:ext>
            </a:extLst>
          </p:cNvPr>
          <p:cNvSpPr>
            <a:spLocks noGrp="1"/>
          </p:cNvSpPr>
          <p:nvPr>
            <p:ph type="title"/>
          </p:nvPr>
        </p:nvSpPr>
        <p:spPr>
          <a:xfrm>
            <a:off x="435650" y="-229566"/>
            <a:ext cx="8441607" cy="985141"/>
          </a:xfrm>
        </p:spPr>
        <p:txBody>
          <a:bodyPr lIns="0" tIns="0" rIns="0" bIns="0" rtlCol="0" anchor="t">
            <a:spAutoFit/>
          </a:bodyPr>
          <a:lstStyle/>
          <a:p>
            <a:pPr>
              <a:lnSpc>
                <a:spcPts val="8587"/>
              </a:lnSpc>
            </a:pPr>
            <a:r>
              <a:rPr lang="es-ES" dirty="0">
                <a:solidFill>
                  <a:srgbClr val="000000"/>
                </a:solidFill>
                <a:latin typeface="Poppins SemiBold" panose="00000700000000000000" pitchFamily="2" charset="0"/>
                <a:ea typeface="Open Sans SemiBold" panose="020B0706030804020204" pitchFamily="34" charset="0"/>
                <a:cs typeface="Poppins SemiBold" panose="00000700000000000000" pitchFamily="2" charset="0"/>
              </a:rPr>
              <a:t>Norway</a:t>
            </a:r>
            <a:endParaRPr lang="en-GB" dirty="0">
              <a:solidFill>
                <a:srgbClr val="000000"/>
              </a:solidFill>
              <a:latin typeface="Poppins SemiBold" panose="00000700000000000000" pitchFamily="2" charset="0"/>
              <a:ea typeface="Open Sans SemiBold" panose="020B0706030804020204" pitchFamily="34" charset="0"/>
              <a:cs typeface="Poppins SemiBold" panose="00000700000000000000" pitchFamily="2" charset="0"/>
            </a:endParaRPr>
          </a:p>
        </p:txBody>
      </p:sp>
      <p:sp>
        <p:nvSpPr>
          <p:cNvPr id="4" name="CuadroTexto 3">
            <a:extLst>
              <a:ext uri="{FF2B5EF4-FFF2-40B4-BE49-F238E27FC236}">
                <a16:creationId xmlns:a16="http://schemas.microsoft.com/office/drawing/2014/main" id="{DDFED7E8-A85D-1F50-EA01-6292CA0A86B6}"/>
              </a:ext>
            </a:extLst>
          </p:cNvPr>
          <p:cNvSpPr txBox="1"/>
          <p:nvPr/>
        </p:nvSpPr>
        <p:spPr>
          <a:xfrm>
            <a:off x="380890" y="1044899"/>
            <a:ext cx="11430220" cy="4401205"/>
          </a:xfrm>
          <a:prstGeom prst="rect">
            <a:avLst/>
          </a:prstGeom>
          <a:noFill/>
        </p:spPr>
        <p:txBody>
          <a:bodyPr wrap="square" lIns="91440" tIns="45720" rIns="91440" bIns="45720" anchor="t">
            <a:spAutoFit/>
          </a:bodyPr>
          <a:lstStyle/>
          <a:p>
            <a:pPr marL="342900" indent="-342900">
              <a:buFont typeface="Arial" panose="020B0604020202020204" pitchFamily="34" charset="0"/>
              <a:buChar char="•"/>
            </a:pPr>
            <a:r>
              <a:rPr lang="nl-NL" sz="2000" kern="0" dirty="0"/>
              <a:t>Whole‑system </a:t>
            </a:r>
            <a:r>
              <a:rPr lang="nl-NL" sz="2000" kern="0" dirty="0" err="1"/>
              <a:t>collaboration</a:t>
            </a:r>
            <a:r>
              <a:rPr lang="nl-NL" sz="2000" kern="0" dirty="0"/>
              <a:t> by </a:t>
            </a:r>
            <a:r>
              <a:rPr lang="nl-NL" sz="2000" kern="0" dirty="0" err="1"/>
              <a:t>anchoring</a:t>
            </a:r>
            <a:r>
              <a:rPr lang="nl-NL" sz="2000" kern="0" dirty="0"/>
              <a:t> </a:t>
            </a:r>
            <a:r>
              <a:rPr lang="nl-NL" sz="2000" kern="0" dirty="0" err="1"/>
              <a:t>responsibility</a:t>
            </a:r>
            <a:r>
              <a:rPr lang="nl-NL" sz="2000" kern="0" dirty="0"/>
              <a:t> in the </a:t>
            </a:r>
            <a:r>
              <a:rPr lang="nl-NL" sz="2000" kern="0" dirty="0" err="1"/>
              <a:t>municipality</a:t>
            </a:r>
            <a:r>
              <a:rPr lang="nl-NL" sz="2000" kern="0" dirty="0"/>
              <a:t>, </a:t>
            </a:r>
            <a:r>
              <a:rPr lang="nl-NL" sz="2000" kern="0" dirty="0" err="1"/>
              <a:t>However</a:t>
            </a:r>
            <a:r>
              <a:rPr lang="nl-NL" sz="2000" kern="0" dirty="0"/>
              <a:t>, in practice </a:t>
            </a:r>
            <a:r>
              <a:rPr lang="nl-NL" sz="2000" kern="0" dirty="0" err="1"/>
              <a:t>inspectors</a:t>
            </a:r>
            <a:r>
              <a:rPr lang="nl-NL" sz="2000" kern="0" dirty="0"/>
              <a:t> </a:t>
            </a:r>
            <a:r>
              <a:rPr lang="nl-NL" sz="2000" kern="0" dirty="0" err="1"/>
              <a:t>still</a:t>
            </a:r>
            <a:r>
              <a:rPr lang="nl-NL" sz="2000" kern="0" dirty="0"/>
              <a:t> </a:t>
            </a:r>
            <a:r>
              <a:rPr lang="nl-NL" sz="2000" kern="0" dirty="0" err="1"/>
              <a:t>often</a:t>
            </a:r>
            <a:r>
              <a:rPr lang="nl-NL" sz="2000" kern="0" dirty="0"/>
              <a:t> </a:t>
            </a:r>
            <a:r>
              <a:rPr lang="nl-NL" sz="2000" kern="0" dirty="0" err="1"/>
              <a:t>remain</a:t>
            </a:r>
            <a:r>
              <a:rPr lang="nl-NL" sz="2000" kern="0" dirty="0"/>
              <a:t> </a:t>
            </a:r>
            <a:r>
              <a:rPr lang="nl-NL" sz="2000" kern="0" dirty="0" err="1"/>
              <a:t>confined</a:t>
            </a:r>
            <a:r>
              <a:rPr lang="nl-NL" sz="2000" kern="0" dirty="0"/>
              <a:t> within </a:t>
            </a:r>
            <a:r>
              <a:rPr lang="nl-NL" sz="2000" kern="0" dirty="0" err="1"/>
              <a:t>either</a:t>
            </a:r>
            <a:r>
              <a:rPr lang="nl-NL" sz="2000" kern="0" dirty="0"/>
              <a:t> health, care or (</a:t>
            </a:r>
            <a:r>
              <a:rPr lang="nl-NL" sz="2000" kern="0" dirty="0" err="1"/>
              <a:t>child</a:t>
            </a:r>
            <a:r>
              <a:rPr lang="nl-NL" sz="2000" kern="0" dirty="0"/>
              <a:t>)welfare </a:t>
            </a:r>
            <a:r>
              <a:rPr lang="nl-NL" sz="2000" kern="0" dirty="0" err="1"/>
              <a:t>silos</a:t>
            </a:r>
            <a:r>
              <a:rPr lang="nl-NL" sz="2000" kern="0" dirty="0"/>
              <a:t>.</a:t>
            </a:r>
          </a:p>
          <a:p>
            <a:pPr marL="342900" indent="-342900">
              <a:buFont typeface="Arial" panose="020B0604020202020204" pitchFamily="34" charset="0"/>
              <a:buChar char="•"/>
            </a:pPr>
            <a:endParaRPr lang="nl-NL" sz="2000" kern="0" dirty="0"/>
          </a:p>
          <a:p>
            <a:pPr marL="342900" indent="-342900">
              <a:buFont typeface="Arial" panose="020B0604020202020204" pitchFamily="34" charset="0"/>
              <a:buChar char="•"/>
            </a:pPr>
            <a:r>
              <a:rPr lang="nl-NL" sz="2000" kern="0" dirty="0" err="1"/>
              <a:t>Regulatory</a:t>
            </a:r>
            <a:r>
              <a:rPr lang="nl-NL" sz="2000" kern="0" dirty="0"/>
              <a:t> </a:t>
            </a:r>
            <a:r>
              <a:rPr lang="nl-NL" sz="2000" kern="0" dirty="0" err="1"/>
              <a:t>activity</a:t>
            </a:r>
            <a:r>
              <a:rPr lang="nl-NL" sz="2000" kern="0" dirty="0"/>
              <a:t> is </a:t>
            </a:r>
            <a:r>
              <a:rPr lang="nl-NL" sz="2000" kern="0" dirty="0" err="1"/>
              <a:t>driven</a:t>
            </a:r>
            <a:r>
              <a:rPr lang="nl-NL" sz="2000" kern="0" dirty="0"/>
              <a:t> by the </a:t>
            </a:r>
            <a:r>
              <a:rPr lang="nl-NL" sz="2000" kern="0" dirty="0" err="1"/>
              <a:t>user’s</a:t>
            </a:r>
            <a:r>
              <a:rPr lang="nl-NL" sz="2000" kern="0" dirty="0"/>
              <a:t> real care experience </a:t>
            </a:r>
            <a:r>
              <a:rPr lang="nl-NL" sz="2000" kern="0" dirty="0" err="1"/>
              <a:t>instead</a:t>
            </a:r>
            <a:r>
              <a:rPr lang="nl-NL" sz="2000" kern="0" dirty="0"/>
              <a:t> of </a:t>
            </a:r>
            <a:r>
              <a:rPr lang="nl-NL" sz="2000" kern="0" dirty="0" err="1"/>
              <a:t>checking</a:t>
            </a:r>
            <a:r>
              <a:rPr lang="nl-NL" sz="2000" kern="0" dirty="0"/>
              <a:t> </a:t>
            </a:r>
            <a:r>
              <a:rPr lang="nl-NL" sz="2000" kern="0" dirty="0" err="1"/>
              <a:t>formal</a:t>
            </a:r>
            <a:r>
              <a:rPr lang="nl-NL" sz="2000" kern="0" dirty="0"/>
              <a:t> compliance, </a:t>
            </a:r>
            <a:r>
              <a:rPr lang="nl-NL" sz="2000" kern="0" dirty="0" err="1"/>
              <a:t>while</a:t>
            </a:r>
            <a:r>
              <a:rPr lang="nl-NL" sz="2000" kern="0" dirty="0"/>
              <a:t> </a:t>
            </a:r>
            <a:r>
              <a:rPr lang="nl-NL" sz="2000" kern="0" dirty="0" err="1"/>
              <a:t>also</a:t>
            </a:r>
            <a:r>
              <a:rPr lang="nl-NL" sz="2000" kern="0" dirty="0"/>
              <a:t> </a:t>
            </a:r>
            <a:r>
              <a:rPr lang="nl-NL" sz="2000" kern="0" dirty="0" err="1"/>
              <a:t>using</a:t>
            </a:r>
            <a:r>
              <a:rPr lang="nl-NL" sz="2000" kern="0" dirty="0"/>
              <a:t> </a:t>
            </a:r>
            <a:r>
              <a:rPr lang="nl-NL" sz="2000" kern="0" dirty="0" err="1"/>
              <a:t>individual</a:t>
            </a:r>
            <a:r>
              <a:rPr lang="nl-NL" sz="2000" kern="0" dirty="0"/>
              <a:t> </a:t>
            </a:r>
            <a:r>
              <a:rPr lang="nl-NL" sz="2000" kern="0" dirty="0" err="1"/>
              <a:t>complaints</a:t>
            </a:r>
            <a:r>
              <a:rPr lang="nl-NL" sz="2000" kern="0" dirty="0"/>
              <a:t> as </a:t>
            </a:r>
            <a:r>
              <a:rPr lang="nl-NL" sz="2000" kern="0" dirty="0" err="1"/>
              <a:t>valuable</a:t>
            </a:r>
            <a:r>
              <a:rPr lang="nl-NL" sz="2000" kern="0" dirty="0"/>
              <a:t> learning </a:t>
            </a:r>
            <a:r>
              <a:rPr lang="nl-NL" sz="2000" kern="0" dirty="0" err="1"/>
              <a:t>signals</a:t>
            </a:r>
            <a:r>
              <a:rPr lang="nl-NL" sz="2000" kern="0" dirty="0"/>
              <a:t> </a:t>
            </a:r>
            <a:r>
              <a:rPr lang="nl-NL" sz="2000" kern="0" dirty="0" err="1"/>
              <a:t>about</a:t>
            </a:r>
            <a:r>
              <a:rPr lang="nl-NL" sz="2000" kern="0" dirty="0"/>
              <a:t> </a:t>
            </a:r>
            <a:r>
              <a:rPr lang="nl-NL" sz="2000" kern="0" dirty="0" err="1"/>
              <a:t>everyday</a:t>
            </a:r>
            <a:r>
              <a:rPr lang="nl-NL" sz="2000" kern="0" dirty="0"/>
              <a:t> practice.</a:t>
            </a:r>
          </a:p>
          <a:p>
            <a:pPr marL="342900" indent="-342900">
              <a:buFont typeface="Arial" panose="020B0604020202020204" pitchFamily="34" charset="0"/>
              <a:buChar char="•"/>
            </a:pPr>
            <a:endParaRPr lang="nl-NL" sz="2000" kern="0" dirty="0"/>
          </a:p>
          <a:p>
            <a:pPr marL="342900" indent="-342900">
              <a:buFont typeface="Arial" panose="020B0604020202020204" pitchFamily="34" charset="0"/>
              <a:buChar char="•"/>
            </a:pPr>
            <a:r>
              <a:rPr lang="nl-NL" sz="2000" kern="0" dirty="0"/>
              <a:t>Regulators co‑produce </a:t>
            </a:r>
            <a:r>
              <a:rPr lang="nl-NL" sz="2000" kern="0" dirty="0" err="1"/>
              <a:t>supervisory</a:t>
            </a:r>
            <a:r>
              <a:rPr lang="nl-NL" sz="2000" kern="0" dirty="0"/>
              <a:t> tools </a:t>
            </a:r>
            <a:r>
              <a:rPr lang="nl-NL" sz="2000" kern="0" dirty="0" err="1"/>
              <a:t>and</a:t>
            </a:r>
            <a:r>
              <a:rPr lang="nl-NL" sz="2000" kern="0" dirty="0"/>
              <a:t> </a:t>
            </a:r>
            <a:r>
              <a:rPr lang="nl-NL" sz="2000" kern="0" dirty="0" err="1"/>
              <a:t>standards</a:t>
            </a:r>
            <a:r>
              <a:rPr lang="nl-NL" sz="2000" kern="0" dirty="0"/>
              <a:t> </a:t>
            </a:r>
            <a:r>
              <a:rPr lang="nl-NL" sz="2000" kern="0" dirty="0" err="1"/>
              <a:t>with</a:t>
            </a:r>
            <a:r>
              <a:rPr lang="nl-NL" sz="2000" kern="0" dirty="0"/>
              <a:t> </a:t>
            </a:r>
            <a:r>
              <a:rPr lang="nl-NL" sz="2000" kern="0" dirty="0" err="1"/>
              <a:t>patients</a:t>
            </a:r>
            <a:r>
              <a:rPr lang="nl-NL" sz="2000" kern="0" dirty="0"/>
              <a:t>, families, </a:t>
            </a:r>
            <a:r>
              <a:rPr lang="nl-NL" sz="2000" kern="0" dirty="0" err="1"/>
              <a:t>and</a:t>
            </a:r>
            <a:r>
              <a:rPr lang="nl-NL" sz="2000" kern="0" dirty="0"/>
              <a:t> professionals </a:t>
            </a:r>
            <a:r>
              <a:rPr lang="nl-NL" sz="2000" kern="0" dirty="0" err="1"/>
              <a:t>to</a:t>
            </a:r>
            <a:r>
              <a:rPr lang="nl-NL" sz="2000" kern="0" dirty="0"/>
              <a:t> </a:t>
            </a:r>
            <a:r>
              <a:rPr lang="nl-NL" sz="2000" kern="0" dirty="0" err="1"/>
              <a:t>increase</a:t>
            </a:r>
            <a:r>
              <a:rPr lang="nl-NL" sz="2000" kern="0" dirty="0"/>
              <a:t> </a:t>
            </a:r>
            <a:r>
              <a:rPr lang="nl-NL" sz="2000" kern="0" dirty="0" err="1"/>
              <a:t>legitimacy</a:t>
            </a:r>
            <a:r>
              <a:rPr lang="nl-NL" sz="2000" kern="0" dirty="0"/>
              <a:t> </a:t>
            </a:r>
            <a:r>
              <a:rPr lang="nl-NL" sz="2000" kern="0" dirty="0" err="1"/>
              <a:t>and</a:t>
            </a:r>
            <a:r>
              <a:rPr lang="nl-NL" sz="2000" kern="0" dirty="0"/>
              <a:t> </a:t>
            </a:r>
            <a:r>
              <a:rPr lang="nl-NL" sz="2000" kern="0" dirty="0" err="1"/>
              <a:t>ensure</a:t>
            </a:r>
            <a:r>
              <a:rPr lang="nl-NL" sz="2000" kern="0" dirty="0"/>
              <a:t> the tools </a:t>
            </a:r>
            <a:r>
              <a:rPr lang="nl-NL" sz="2000" kern="0" dirty="0" err="1"/>
              <a:t>truly</a:t>
            </a:r>
            <a:r>
              <a:rPr lang="nl-NL" sz="2000" kern="0" dirty="0"/>
              <a:t> </a:t>
            </a:r>
            <a:r>
              <a:rPr lang="nl-NL" sz="2000" kern="0" dirty="0" err="1"/>
              <a:t>reflect</a:t>
            </a:r>
            <a:r>
              <a:rPr lang="nl-NL" sz="2000" kern="0" dirty="0"/>
              <a:t> what excellent care </a:t>
            </a:r>
            <a:r>
              <a:rPr lang="nl-NL" sz="2000" kern="0" dirty="0" err="1"/>
              <a:t>should</a:t>
            </a:r>
            <a:r>
              <a:rPr lang="nl-NL" sz="2000" kern="0" dirty="0"/>
              <a:t> look like.  </a:t>
            </a:r>
          </a:p>
          <a:p>
            <a:pPr marL="342900" indent="-342900">
              <a:buFont typeface="Arial" panose="020B0604020202020204" pitchFamily="34" charset="0"/>
              <a:buChar char="•"/>
            </a:pPr>
            <a:endParaRPr lang="nl-NL" sz="2000" kern="0" dirty="0"/>
          </a:p>
          <a:p>
            <a:pPr marL="228600" algn="just">
              <a:buNone/>
            </a:pPr>
            <a:endParaRPr lang="en-IE" sz="2000" kern="100" dirty="0">
              <a:effectLst/>
              <a:ea typeface="Aptos" panose="020B0004020202020204" pitchFamily="34" charset="0"/>
              <a:cs typeface="Open Sans"/>
            </a:endParaRPr>
          </a:p>
          <a:p>
            <a:pPr marL="800100" lvl="1" indent="-342900" algn="just">
              <a:buFont typeface="Symbol" panose="05050102010706020507" pitchFamily="18" charset="2"/>
              <a:buChar char=""/>
            </a:pPr>
            <a:endParaRPr lang="en-IE" sz="2000" dirty="0"/>
          </a:p>
          <a:p>
            <a:pPr marL="800100" lvl="1" indent="-342900" algn="just">
              <a:buFont typeface="Symbol" panose="05050102010706020507" pitchFamily="18" charset="2"/>
              <a:buChar char=""/>
            </a:pPr>
            <a:endParaRPr lang="nl-NL" sz="2000" dirty="0"/>
          </a:p>
          <a:p>
            <a:pPr lvl="2" algn="just"/>
            <a:endParaRPr lang="en-GB" sz="2000" dirty="0"/>
          </a:p>
        </p:txBody>
      </p:sp>
    </p:spTree>
    <p:extLst>
      <p:ext uri="{BB962C8B-B14F-4D97-AF65-F5344CB8AC3E}">
        <p14:creationId xmlns:p14="http://schemas.microsoft.com/office/powerpoint/2010/main" val="25674856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16C67E-FF00-6BC6-5F21-06815A440848}"/>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FEA4E205-1019-8E4F-5187-B727B3E50BEB}"/>
              </a:ext>
            </a:extLst>
          </p:cNvPr>
          <p:cNvSpPr>
            <a:spLocks noGrp="1"/>
          </p:cNvSpPr>
          <p:nvPr>
            <p:ph type="title"/>
          </p:nvPr>
        </p:nvSpPr>
        <p:spPr>
          <a:xfrm>
            <a:off x="609601" y="25505"/>
            <a:ext cx="8441607" cy="677108"/>
          </a:xfrm>
        </p:spPr>
        <p:txBody>
          <a:bodyPr lIns="0" tIns="0" rIns="0" bIns="0" rtlCol="0" anchor="t">
            <a:spAutoFit/>
          </a:bodyPr>
          <a:lstStyle/>
          <a:p>
            <a:pPr>
              <a:lnSpc>
                <a:spcPct val="100000"/>
              </a:lnSpc>
            </a:pPr>
            <a:r>
              <a:rPr lang="es-ES" dirty="0">
                <a:solidFill>
                  <a:srgbClr val="000000"/>
                </a:solidFill>
                <a:latin typeface="Poppins SemiBold" panose="00000700000000000000" pitchFamily="2" charset="0"/>
                <a:ea typeface="Open Sans SemiBold" panose="020B0706030804020204" pitchFamily="34" charset="0"/>
                <a:cs typeface="Poppins SemiBold" panose="00000700000000000000" pitchFamily="2" charset="0"/>
              </a:rPr>
              <a:t>The </a:t>
            </a:r>
            <a:r>
              <a:rPr lang="es-ES" dirty="0" err="1">
                <a:solidFill>
                  <a:srgbClr val="000000"/>
                </a:solidFill>
                <a:latin typeface="Poppins SemiBold" panose="00000700000000000000" pitchFamily="2" charset="0"/>
                <a:ea typeface="Open Sans SemiBold" panose="020B0706030804020204" pitchFamily="34" charset="0"/>
                <a:cs typeface="Poppins SemiBold" panose="00000700000000000000" pitchFamily="2" charset="0"/>
              </a:rPr>
              <a:t>Netherlands</a:t>
            </a:r>
            <a:endParaRPr lang="en-GB" dirty="0">
              <a:solidFill>
                <a:srgbClr val="000000"/>
              </a:solidFill>
              <a:latin typeface="Poppins SemiBold" panose="00000700000000000000" pitchFamily="2" charset="0"/>
              <a:ea typeface="Open Sans SemiBold" panose="020B0706030804020204" pitchFamily="34" charset="0"/>
              <a:cs typeface="Poppins SemiBold" panose="00000700000000000000" pitchFamily="2" charset="0"/>
            </a:endParaRPr>
          </a:p>
        </p:txBody>
      </p:sp>
      <p:sp>
        <p:nvSpPr>
          <p:cNvPr id="4" name="CuadroTexto 3">
            <a:extLst>
              <a:ext uri="{FF2B5EF4-FFF2-40B4-BE49-F238E27FC236}">
                <a16:creationId xmlns:a16="http://schemas.microsoft.com/office/drawing/2014/main" id="{8E132ED3-47D2-C356-EE18-A7DD5484C14A}"/>
              </a:ext>
            </a:extLst>
          </p:cNvPr>
          <p:cNvSpPr txBox="1"/>
          <p:nvPr/>
        </p:nvSpPr>
        <p:spPr>
          <a:xfrm>
            <a:off x="152178" y="702613"/>
            <a:ext cx="11762453" cy="5909310"/>
          </a:xfrm>
          <a:prstGeom prst="rect">
            <a:avLst/>
          </a:prstGeom>
          <a:noFill/>
        </p:spPr>
        <p:txBody>
          <a:bodyPr wrap="square" lIns="91440" tIns="45720" rIns="91440" bIns="45720" anchor="t">
            <a:spAutoFit/>
          </a:bodyPr>
          <a:lstStyle/>
          <a:p>
            <a:pPr algn="just">
              <a:buNone/>
            </a:pPr>
            <a:r>
              <a:rPr lang="en-GB" b="1" kern="0" dirty="0">
                <a:solidFill>
                  <a:srgbClr val="000000"/>
                </a:solidFill>
                <a:effectLst/>
                <a:ea typeface="Times New Roman" panose="02020603050405020304" pitchFamily="18" charset="0"/>
                <a:cs typeface="Maiandra GD" panose="020E0502030308020204" pitchFamily="34" charset="0"/>
              </a:rPr>
              <a:t>DUTCH HEALTH AND CARE REGULATORY BODIES</a:t>
            </a:r>
            <a:endParaRPr lang="en-GB" kern="100" dirty="0">
              <a:effectLst/>
              <a:ea typeface="Times New Roman" panose="02020603050405020304" pitchFamily="18" charset="0"/>
              <a:cs typeface="Maiandra GD" panose="020E0502030308020204" pitchFamily="34" charset="0"/>
            </a:endParaRPr>
          </a:p>
          <a:p>
            <a:pPr marL="742950" lvl="1" indent="-285750">
              <a:buFont typeface="Arial" panose="020B0604020202020204" pitchFamily="34" charset="0"/>
              <a:buChar char="•"/>
            </a:pPr>
            <a:r>
              <a:rPr lang="nl-NL" dirty="0"/>
              <a:t>Health </a:t>
            </a:r>
            <a:r>
              <a:rPr lang="nl-NL" dirty="0" err="1"/>
              <a:t>and</a:t>
            </a:r>
            <a:r>
              <a:rPr lang="nl-NL" dirty="0"/>
              <a:t> </a:t>
            </a:r>
            <a:r>
              <a:rPr lang="nl-NL" dirty="0" err="1"/>
              <a:t>Youth</a:t>
            </a:r>
            <a:r>
              <a:rPr lang="nl-NL" dirty="0"/>
              <a:t> Care </a:t>
            </a:r>
            <a:r>
              <a:rPr lang="nl-NL" dirty="0" err="1"/>
              <a:t>Inspectorate</a:t>
            </a:r>
            <a:r>
              <a:rPr lang="nl-NL" dirty="0"/>
              <a:t> (IGJ)</a:t>
            </a:r>
          </a:p>
          <a:p>
            <a:pPr marL="742950" lvl="1" indent="-285750">
              <a:buFont typeface="Arial" panose="020B0604020202020204" pitchFamily="34" charset="0"/>
              <a:buChar char="•"/>
            </a:pPr>
            <a:r>
              <a:rPr lang="nl-NL" dirty="0"/>
              <a:t>Netherlands Healthcare </a:t>
            </a:r>
            <a:r>
              <a:rPr lang="nl-NL" dirty="0" err="1"/>
              <a:t>Authority</a:t>
            </a:r>
            <a:r>
              <a:rPr lang="nl-NL" dirty="0"/>
              <a:t> (NZa): </a:t>
            </a:r>
          </a:p>
          <a:p>
            <a:pPr marL="742950" lvl="1" indent="-285750">
              <a:buFont typeface="Arial" panose="020B0604020202020204" pitchFamily="34" charset="0"/>
              <a:buChar char="•"/>
            </a:pPr>
            <a:r>
              <a:rPr lang="nl-NL" dirty="0" err="1"/>
              <a:t>internal</a:t>
            </a:r>
            <a:r>
              <a:rPr lang="nl-NL" dirty="0"/>
              <a:t> </a:t>
            </a:r>
            <a:r>
              <a:rPr lang="nl-NL" dirty="0" err="1"/>
              <a:t>Supervisory</a:t>
            </a:r>
            <a:r>
              <a:rPr lang="nl-NL" dirty="0"/>
              <a:t> Boards of </a:t>
            </a:r>
            <a:r>
              <a:rPr lang="nl-NL" dirty="0" err="1"/>
              <a:t>individual</a:t>
            </a:r>
            <a:r>
              <a:rPr lang="nl-NL" dirty="0"/>
              <a:t> care </a:t>
            </a:r>
            <a:r>
              <a:rPr lang="nl-NL" dirty="0" err="1"/>
              <a:t>organizations</a:t>
            </a:r>
            <a:endParaRPr lang="nl-NL" dirty="0"/>
          </a:p>
          <a:p>
            <a:pPr marL="228600" algn="just">
              <a:buNone/>
            </a:pPr>
            <a:r>
              <a:rPr lang="en-GB" kern="0" dirty="0">
                <a:effectLst/>
                <a:ea typeface="Aptos" panose="020B0004020202020204" pitchFamily="34" charset="0"/>
                <a:cs typeface="Open Sans"/>
              </a:rPr>
              <a:t>  </a:t>
            </a:r>
            <a:endParaRPr lang="en-GB" kern="100" dirty="0">
              <a:effectLst/>
              <a:ea typeface="Aptos" panose="020B0004020202020204" pitchFamily="34" charset="0"/>
              <a:cs typeface="Open Sans"/>
            </a:endParaRPr>
          </a:p>
          <a:p>
            <a:pPr algn="just">
              <a:buNone/>
            </a:pPr>
            <a:r>
              <a:rPr lang="en-GB" b="1" kern="0" dirty="0">
                <a:solidFill>
                  <a:srgbClr val="000000"/>
                </a:solidFill>
                <a:effectLst/>
                <a:ea typeface="Times New Roman" panose="02020603050405020304" pitchFamily="18" charset="0"/>
                <a:cs typeface="Maiandra GD" panose="020E0502030308020204" pitchFamily="34" charset="0"/>
              </a:rPr>
              <a:t>APPROACH TO INTEGRATED CARE REGULATION</a:t>
            </a:r>
            <a:endParaRPr lang="en-GB" kern="100" dirty="0">
              <a:solidFill>
                <a:srgbClr val="000000"/>
              </a:solidFill>
              <a:ea typeface="Times New Roman" panose="02020603050405020304" pitchFamily="18" charset="0"/>
              <a:cs typeface="Maiandra GD" panose="020E0502030308020204" pitchFamily="34" charset="0"/>
            </a:endParaRPr>
          </a:p>
          <a:p>
            <a:pPr algn="just">
              <a:buNone/>
            </a:pPr>
            <a:r>
              <a:rPr lang="en-GB" b="1" dirty="0"/>
              <a:t>Organizational networks </a:t>
            </a:r>
            <a:r>
              <a:rPr lang="en-GB" dirty="0"/>
              <a:t>as the backbone of the regulatory approach</a:t>
            </a:r>
          </a:p>
          <a:p>
            <a:pPr algn="just">
              <a:buNone/>
            </a:pPr>
            <a:r>
              <a:rPr lang="nl-NL" dirty="0"/>
              <a:t>Shift from </a:t>
            </a:r>
            <a:r>
              <a:rPr lang="nl-NL" dirty="0" err="1"/>
              <a:t>an</a:t>
            </a:r>
            <a:r>
              <a:rPr lang="nl-NL" dirty="0"/>
              <a:t> “ego” </a:t>
            </a:r>
            <a:r>
              <a:rPr lang="nl-NL" dirty="0" err="1"/>
              <a:t>perspective</a:t>
            </a:r>
            <a:r>
              <a:rPr lang="nl-NL" dirty="0"/>
              <a:t> </a:t>
            </a:r>
            <a:r>
              <a:rPr lang="nl-NL" dirty="0" err="1"/>
              <a:t>focused</a:t>
            </a:r>
            <a:r>
              <a:rPr lang="nl-NL" dirty="0"/>
              <a:t> on </a:t>
            </a:r>
            <a:r>
              <a:rPr lang="nl-NL" dirty="0" err="1"/>
              <a:t>individual</a:t>
            </a:r>
            <a:r>
              <a:rPr lang="nl-NL" dirty="0"/>
              <a:t> </a:t>
            </a:r>
            <a:r>
              <a:rPr lang="nl-NL" dirty="0" err="1"/>
              <a:t>organizations</a:t>
            </a:r>
            <a:r>
              <a:rPr lang="nl-NL" dirty="0"/>
              <a:t> </a:t>
            </a:r>
            <a:r>
              <a:rPr lang="nl-NL" dirty="0" err="1"/>
              <a:t>to</a:t>
            </a:r>
            <a:r>
              <a:rPr lang="nl-NL" dirty="0"/>
              <a:t> </a:t>
            </a:r>
            <a:r>
              <a:rPr lang="nl-NL" dirty="0" err="1"/>
              <a:t>an</a:t>
            </a:r>
            <a:r>
              <a:rPr lang="nl-NL" dirty="0"/>
              <a:t> “eco” </a:t>
            </a:r>
            <a:r>
              <a:rPr lang="nl-NL" dirty="0" err="1"/>
              <a:t>perspective</a:t>
            </a:r>
            <a:r>
              <a:rPr lang="nl-NL" dirty="0"/>
              <a:t> </a:t>
            </a:r>
            <a:r>
              <a:rPr lang="nl-NL" dirty="0" err="1"/>
              <a:t>centered</a:t>
            </a:r>
            <a:r>
              <a:rPr lang="nl-NL" dirty="0"/>
              <a:t> on </a:t>
            </a:r>
            <a:r>
              <a:rPr lang="nl-NL" dirty="0" err="1"/>
              <a:t>collective</a:t>
            </a:r>
            <a:r>
              <a:rPr lang="nl-NL" dirty="0"/>
              <a:t> networks </a:t>
            </a:r>
            <a:r>
              <a:rPr lang="nl-NL" dirty="0" err="1"/>
              <a:t>and</a:t>
            </a:r>
            <a:r>
              <a:rPr lang="nl-NL" dirty="0"/>
              <a:t> </a:t>
            </a:r>
            <a:r>
              <a:rPr lang="nl-NL" dirty="0" err="1"/>
              <a:t>societal</a:t>
            </a:r>
            <a:r>
              <a:rPr lang="nl-NL" dirty="0"/>
              <a:t> impact. Networks are </a:t>
            </a:r>
            <a:r>
              <a:rPr lang="nl-NL" dirty="0" err="1"/>
              <a:t>crucial</a:t>
            </a:r>
            <a:r>
              <a:rPr lang="nl-NL" dirty="0"/>
              <a:t> </a:t>
            </a:r>
            <a:r>
              <a:rPr lang="nl-NL" dirty="0" err="1"/>
              <a:t>because</a:t>
            </a:r>
            <a:r>
              <a:rPr lang="nl-NL" dirty="0"/>
              <a:t> of absence of Integrated Care Boards or </a:t>
            </a:r>
            <a:r>
              <a:rPr lang="nl-NL" dirty="0" err="1"/>
              <a:t>Regional</a:t>
            </a:r>
            <a:r>
              <a:rPr lang="nl-NL" dirty="0"/>
              <a:t> </a:t>
            </a:r>
            <a:r>
              <a:rPr lang="nl-NL" dirty="0" err="1"/>
              <a:t>Commissioning</a:t>
            </a:r>
            <a:r>
              <a:rPr lang="nl-NL" dirty="0"/>
              <a:t> </a:t>
            </a:r>
            <a:r>
              <a:rPr lang="nl-NL" dirty="0" err="1"/>
              <a:t>Organizations</a:t>
            </a:r>
            <a:endParaRPr lang="nl-NL" dirty="0"/>
          </a:p>
          <a:p>
            <a:pPr algn="just">
              <a:buNone/>
            </a:pPr>
            <a:endParaRPr lang="nl-NL" kern="0" dirty="0">
              <a:solidFill>
                <a:srgbClr val="000000"/>
              </a:solidFill>
              <a:effectLst/>
              <a:ea typeface="Aptos" panose="020B0004020202020204" pitchFamily="34" charset="0"/>
              <a:cs typeface="Arial"/>
            </a:endParaRPr>
          </a:p>
          <a:p>
            <a:pPr algn="just">
              <a:buNone/>
            </a:pPr>
            <a:r>
              <a:rPr lang="en-GB" kern="0" dirty="0">
                <a:solidFill>
                  <a:srgbClr val="000000"/>
                </a:solidFill>
                <a:effectLst/>
                <a:ea typeface="Aptos" panose="020B0004020202020204" pitchFamily="34" charset="0"/>
                <a:cs typeface="Arial"/>
              </a:rPr>
              <a:t>In practice</a:t>
            </a:r>
            <a:r>
              <a:rPr lang="en-GB" i="1" kern="0" dirty="0">
                <a:solidFill>
                  <a:srgbClr val="000000"/>
                </a:solidFill>
                <a:ea typeface="Aptos" panose="020B0004020202020204" pitchFamily="34" charset="0"/>
                <a:cs typeface="Arial"/>
              </a:rPr>
              <a:t> (development):</a:t>
            </a:r>
            <a:r>
              <a:rPr lang="en-GB" kern="0" dirty="0">
                <a:solidFill>
                  <a:srgbClr val="000000"/>
                </a:solidFill>
                <a:effectLst/>
                <a:ea typeface="Aptos" panose="020B0004020202020204" pitchFamily="34" charset="0"/>
                <a:cs typeface="Arial"/>
              </a:rPr>
              <a:t> Instruments and supervisory arrangements</a:t>
            </a:r>
            <a:endParaRPr lang="en-GB" kern="100" dirty="0">
              <a:effectLst/>
              <a:ea typeface="Aptos" panose="020B0004020202020204" pitchFamily="34" charset="0"/>
              <a:cs typeface="Arial"/>
            </a:endParaRPr>
          </a:p>
          <a:p>
            <a:pPr marL="1257300" lvl="2" indent="-342900" algn="just">
              <a:buFont typeface="Symbol" panose="05050102010706020507" pitchFamily="18" charset="2"/>
              <a:buChar char=""/>
            </a:pPr>
            <a:r>
              <a:rPr lang="en-GB" dirty="0">
                <a:solidFill>
                  <a:srgbClr val="000000"/>
                </a:solidFill>
                <a:ea typeface="Calibri" panose="020F0502020204030204" pitchFamily="34" charset="0"/>
                <a:cs typeface="Open Sans" panose="020B0606030504020204" pitchFamily="34" charset="0"/>
              </a:rPr>
              <a:t>Supervisory role in networks: portfolio-holder ‘collaboration’ within supervisory boards</a:t>
            </a:r>
            <a:endParaRPr lang="en-GB" dirty="0">
              <a:solidFill>
                <a:srgbClr val="000000"/>
              </a:solidFill>
              <a:effectLst/>
              <a:ea typeface="Calibri" panose="020F0502020204030204" pitchFamily="34" charset="0"/>
            </a:endParaRPr>
          </a:p>
          <a:p>
            <a:pPr marL="1257300" lvl="2" indent="-342900" algn="just">
              <a:buFont typeface="Symbol" panose="05050102010706020507" pitchFamily="18" charset="2"/>
              <a:buChar char=""/>
            </a:pPr>
            <a:r>
              <a:rPr lang="en-GB" dirty="0">
                <a:solidFill>
                  <a:srgbClr val="000000"/>
                </a:solidFill>
                <a:effectLst/>
                <a:ea typeface="Calibri" panose="020F0502020204030204" pitchFamily="34" charset="0"/>
                <a:cs typeface="Open Sans" panose="020B0606030504020204" pitchFamily="34" charset="0"/>
              </a:rPr>
              <a:t>Monitoring and Impact instruments:   </a:t>
            </a:r>
            <a:endParaRPr lang="en-GB" dirty="0">
              <a:solidFill>
                <a:srgbClr val="000000"/>
              </a:solidFill>
              <a:effectLst/>
              <a:ea typeface="Calibri" panose="020F0502020204030204" pitchFamily="34" charset="0"/>
            </a:endParaRPr>
          </a:p>
          <a:p>
            <a:pPr marL="1657350" lvl="3" indent="-285750" algn="just">
              <a:buFont typeface="Courier New" panose="02070309020205020404" pitchFamily="49" charset="0"/>
              <a:buChar char="o"/>
            </a:pPr>
            <a:r>
              <a:rPr lang="nl-NL" dirty="0" err="1"/>
              <a:t>Societal</a:t>
            </a:r>
            <a:r>
              <a:rPr lang="nl-NL" dirty="0"/>
              <a:t> Impact Monitoring: </a:t>
            </a:r>
            <a:r>
              <a:rPr lang="nl-NL" dirty="0" err="1"/>
              <a:t>moving</a:t>
            </a:r>
            <a:r>
              <a:rPr lang="nl-NL" dirty="0"/>
              <a:t> </a:t>
            </a:r>
            <a:r>
              <a:rPr lang="nl-NL" dirty="0" err="1"/>
              <a:t>beyond</a:t>
            </a:r>
            <a:r>
              <a:rPr lang="nl-NL" dirty="0"/>
              <a:t> financial </a:t>
            </a:r>
            <a:r>
              <a:rPr lang="nl-NL" dirty="0" err="1"/>
              <a:t>metrics</a:t>
            </a:r>
            <a:r>
              <a:rPr lang="nl-NL" dirty="0"/>
              <a:t> </a:t>
            </a:r>
            <a:r>
              <a:rPr lang="nl-NL" dirty="0" err="1"/>
              <a:t>to</a:t>
            </a:r>
            <a:r>
              <a:rPr lang="nl-NL" dirty="0"/>
              <a:t> monitor </a:t>
            </a:r>
            <a:r>
              <a:rPr lang="nl-NL" dirty="0" err="1"/>
              <a:t>societal</a:t>
            </a:r>
            <a:r>
              <a:rPr lang="nl-NL" dirty="0"/>
              <a:t> impact on a </a:t>
            </a:r>
            <a:r>
              <a:rPr lang="nl-NL" dirty="0" err="1"/>
              <a:t>population</a:t>
            </a:r>
            <a:r>
              <a:rPr lang="nl-NL" dirty="0"/>
              <a:t> level.</a:t>
            </a:r>
            <a:endParaRPr lang="en-GB" dirty="0">
              <a:solidFill>
                <a:srgbClr val="000000"/>
              </a:solidFill>
              <a:effectLst/>
              <a:ea typeface="Calibri" panose="020F0502020204030204" pitchFamily="34" charset="0"/>
            </a:endParaRPr>
          </a:p>
          <a:p>
            <a:pPr marL="1657350" lvl="3" indent="-285750" algn="just">
              <a:buFont typeface="Courier New" panose="02070309020205020404" pitchFamily="49" charset="0"/>
              <a:buChar char="o"/>
            </a:pPr>
            <a:r>
              <a:rPr lang="nl-NL" dirty="0"/>
              <a:t>Uniform Information </a:t>
            </a:r>
            <a:r>
              <a:rPr lang="nl-NL" dirty="0" err="1"/>
              <a:t>Sharing</a:t>
            </a:r>
            <a:r>
              <a:rPr lang="nl-NL" dirty="0"/>
              <a:t>: monitoring data </a:t>
            </a:r>
            <a:r>
              <a:rPr lang="nl-NL" dirty="0" err="1"/>
              <a:t>reaches</a:t>
            </a:r>
            <a:r>
              <a:rPr lang="nl-NL" dirty="0"/>
              <a:t> all supervisors (</a:t>
            </a:r>
            <a:r>
              <a:rPr lang="nl-NL" dirty="0" err="1"/>
              <a:t>internal</a:t>
            </a:r>
            <a:r>
              <a:rPr lang="nl-NL" dirty="0"/>
              <a:t> </a:t>
            </a:r>
            <a:r>
              <a:rPr lang="nl-NL" dirty="0" err="1"/>
              <a:t>and</a:t>
            </a:r>
            <a:r>
              <a:rPr lang="nl-NL" dirty="0"/>
              <a:t> </a:t>
            </a:r>
            <a:r>
              <a:rPr lang="nl-NL" dirty="0" err="1"/>
              <a:t>external</a:t>
            </a:r>
            <a:r>
              <a:rPr lang="nl-NL" dirty="0"/>
              <a:t>) </a:t>
            </a:r>
            <a:r>
              <a:rPr lang="nl-NL" dirty="0" err="1"/>
              <a:t>simultaneously</a:t>
            </a:r>
            <a:r>
              <a:rPr lang="nl-NL" dirty="0"/>
              <a:t> </a:t>
            </a:r>
            <a:r>
              <a:rPr lang="nl-NL" dirty="0" err="1"/>
              <a:t>and</a:t>
            </a:r>
            <a:r>
              <a:rPr lang="nl-NL" dirty="0"/>
              <a:t> in a uniform format</a:t>
            </a:r>
            <a:endParaRPr lang="en-GB" dirty="0">
              <a:solidFill>
                <a:srgbClr val="000000"/>
              </a:solidFill>
              <a:effectLst/>
              <a:ea typeface="Calibri" panose="020F0502020204030204" pitchFamily="34" charset="0"/>
            </a:endParaRPr>
          </a:p>
          <a:p>
            <a:pPr marL="1257300" lvl="2" indent="-342900" algn="just">
              <a:buFont typeface="Symbol" panose="05050102010706020507" pitchFamily="18" charset="2"/>
              <a:buChar char=""/>
            </a:pPr>
            <a:r>
              <a:rPr lang="en-GB" dirty="0">
                <a:solidFill>
                  <a:srgbClr val="000000"/>
                </a:solidFill>
                <a:effectLst/>
                <a:ea typeface="Calibri" panose="020F0502020204030204" pitchFamily="34" charset="0"/>
                <a:cs typeface="Open Sans" panose="020B0606030504020204" pitchFamily="34" charset="0"/>
              </a:rPr>
              <a:t>Independent oversight: </a:t>
            </a:r>
            <a:endParaRPr lang="en-GB" dirty="0">
              <a:solidFill>
                <a:srgbClr val="000000"/>
              </a:solidFill>
              <a:effectLst/>
              <a:ea typeface="Calibri" panose="020F0502020204030204" pitchFamily="34" charset="0"/>
            </a:endParaRPr>
          </a:p>
          <a:p>
            <a:pPr marL="1657350" lvl="3" indent="-285750" algn="just">
              <a:buFont typeface="Courier New" panose="02070309020205020404" pitchFamily="49" charset="0"/>
              <a:buChar char="o"/>
            </a:pPr>
            <a:r>
              <a:rPr lang="nl-NL" dirty="0"/>
              <a:t>Network </a:t>
            </a:r>
            <a:r>
              <a:rPr lang="nl-NL" dirty="0" err="1"/>
              <a:t>Visitation</a:t>
            </a:r>
            <a:r>
              <a:rPr lang="nl-NL" dirty="0"/>
              <a:t>: a (bi-)</a:t>
            </a:r>
            <a:r>
              <a:rPr lang="nl-NL" dirty="0" err="1"/>
              <a:t>annual</a:t>
            </a:r>
            <a:r>
              <a:rPr lang="nl-NL" dirty="0"/>
              <a:t> independent </a:t>
            </a:r>
          </a:p>
          <a:p>
            <a:pPr lvl="3" algn="just"/>
            <a:r>
              <a:rPr lang="nl-NL" dirty="0"/>
              <a:t>network </a:t>
            </a:r>
            <a:r>
              <a:rPr lang="nl-NL" dirty="0" err="1"/>
              <a:t>visitation</a:t>
            </a:r>
            <a:r>
              <a:rPr lang="nl-NL" dirty="0"/>
              <a:t> </a:t>
            </a:r>
            <a:r>
              <a:rPr lang="nl-NL" dirty="0" err="1"/>
              <a:t>to</a:t>
            </a:r>
            <a:r>
              <a:rPr lang="nl-NL" dirty="0"/>
              <a:t> </a:t>
            </a:r>
            <a:r>
              <a:rPr lang="nl-NL" dirty="0" err="1"/>
              <a:t>gain</a:t>
            </a:r>
            <a:r>
              <a:rPr lang="nl-NL" dirty="0"/>
              <a:t> </a:t>
            </a:r>
            <a:r>
              <a:rPr lang="nl-NL" dirty="0" err="1"/>
              <a:t>an</a:t>
            </a:r>
            <a:r>
              <a:rPr lang="nl-NL" dirty="0"/>
              <a:t> </a:t>
            </a:r>
            <a:r>
              <a:rPr lang="nl-NL" dirty="0" err="1"/>
              <a:t>objective</a:t>
            </a:r>
            <a:r>
              <a:rPr lang="nl-NL" dirty="0"/>
              <a:t> view of the cooperation </a:t>
            </a:r>
            <a:r>
              <a:rPr lang="nl-NL" dirty="0" err="1"/>
              <a:t>process</a:t>
            </a:r>
            <a:r>
              <a:rPr lang="en-GB" dirty="0">
                <a:solidFill>
                  <a:srgbClr val="000000"/>
                </a:solidFill>
                <a:effectLst/>
                <a:ea typeface="Calibri"/>
                <a:cs typeface="Open Sans"/>
              </a:rPr>
              <a:t>.</a:t>
            </a:r>
          </a:p>
        </p:txBody>
      </p:sp>
    </p:spTree>
    <p:extLst>
      <p:ext uri="{BB962C8B-B14F-4D97-AF65-F5344CB8AC3E}">
        <p14:creationId xmlns:p14="http://schemas.microsoft.com/office/powerpoint/2010/main" val="15784997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AA2DE0-5C20-4B4C-7BA0-131C32785933}"/>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6A6466DF-57A2-6751-3BB1-AF16C5915A32}"/>
              </a:ext>
            </a:extLst>
          </p:cNvPr>
          <p:cNvSpPr>
            <a:spLocks noGrp="1"/>
          </p:cNvSpPr>
          <p:nvPr>
            <p:ph type="title"/>
          </p:nvPr>
        </p:nvSpPr>
        <p:spPr>
          <a:xfrm>
            <a:off x="609601" y="25505"/>
            <a:ext cx="8441607" cy="985141"/>
          </a:xfrm>
        </p:spPr>
        <p:txBody>
          <a:bodyPr lIns="0" tIns="0" rIns="0" bIns="0" rtlCol="0" anchor="t">
            <a:spAutoFit/>
          </a:bodyPr>
          <a:lstStyle/>
          <a:p>
            <a:pPr>
              <a:lnSpc>
                <a:spcPts val="8587"/>
              </a:lnSpc>
            </a:pPr>
            <a:r>
              <a:rPr lang="es-ES">
                <a:solidFill>
                  <a:srgbClr val="000000"/>
                </a:solidFill>
                <a:latin typeface="Poppins SemiBold" panose="00000700000000000000" pitchFamily="2" charset="0"/>
                <a:ea typeface="Open Sans SemiBold" panose="020B0706030804020204" pitchFamily="34" charset="0"/>
                <a:cs typeface="Poppins SemiBold" panose="00000700000000000000" pitchFamily="2" charset="0"/>
              </a:rPr>
              <a:t>The </a:t>
            </a:r>
            <a:r>
              <a:rPr lang="es-ES" err="1">
                <a:solidFill>
                  <a:srgbClr val="000000"/>
                </a:solidFill>
                <a:latin typeface="Poppins SemiBold" panose="00000700000000000000" pitchFamily="2" charset="0"/>
                <a:ea typeface="Open Sans SemiBold" panose="020B0706030804020204" pitchFamily="34" charset="0"/>
                <a:cs typeface="Poppins SemiBold" panose="00000700000000000000" pitchFamily="2" charset="0"/>
              </a:rPr>
              <a:t>Netherlands</a:t>
            </a:r>
            <a:endParaRPr lang="en-GB">
              <a:solidFill>
                <a:srgbClr val="000000"/>
              </a:solidFill>
              <a:latin typeface="Poppins SemiBold" panose="00000700000000000000" pitchFamily="2" charset="0"/>
              <a:ea typeface="Open Sans SemiBold" panose="020B0706030804020204" pitchFamily="34" charset="0"/>
              <a:cs typeface="Poppins SemiBold" panose="00000700000000000000" pitchFamily="2" charset="0"/>
            </a:endParaRPr>
          </a:p>
        </p:txBody>
      </p:sp>
      <p:sp>
        <p:nvSpPr>
          <p:cNvPr id="4" name="CuadroTexto 3">
            <a:extLst>
              <a:ext uri="{FF2B5EF4-FFF2-40B4-BE49-F238E27FC236}">
                <a16:creationId xmlns:a16="http://schemas.microsoft.com/office/drawing/2014/main" id="{C64EE5D9-C7E1-3EEA-9661-447C025ADE76}"/>
              </a:ext>
            </a:extLst>
          </p:cNvPr>
          <p:cNvSpPr txBox="1"/>
          <p:nvPr/>
        </p:nvSpPr>
        <p:spPr>
          <a:xfrm>
            <a:off x="129318" y="1120554"/>
            <a:ext cx="11547570" cy="3785652"/>
          </a:xfrm>
          <a:prstGeom prst="rect">
            <a:avLst/>
          </a:prstGeom>
          <a:noFill/>
        </p:spPr>
        <p:txBody>
          <a:bodyPr wrap="square" lIns="91440" tIns="45720" rIns="91440" bIns="45720" anchor="t">
            <a:spAutoFit/>
          </a:bodyPr>
          <a:lstStyle/>
          <a:p>
            <a:pPr marL="342900" indent="-342900" algn="just">
              <a:buFont typeface="Arial" panose="020B0604020202020204" pitchFamily="34" charset="0"/>
              <a:buChar char="•"/>
            </a:pPr>
            <a:r>
              <a:rPr lang="nl-NL" sz="2000" kern="0" dirty="0"/>
              <a:t>Supervisors are </a:t>
            </a:r>
            <a:r>
              <a:rPr lang="nl-NL" sz="2000" kern="0" dirty="0" err="1"/>
              <a:t>experimenting</a:t>
            </a:r>
            <a:r>
              <a:rPr lang="nl-NL" sz="2000" kern="0" dirty="0"/>
              <a:t> </a:t>
            </a:r>
            <a:r>
              <a:rPr lang="nl-NL" sz="2000" kern="0" dirty="0" err="1"/>
              <a:t>with</a:t>
            </a:r>
            <a:r>
              <a:rPr lang="nl-NL" sz="2000" kern="0" dirty="0"/>
              <a:t> </a:t>
            </a:r>
            <a:r>
              <a:rPr lang="nl-NL" sz="2000" kern="0" dirty="0" err="1"/>
              <a:t>oversight</a:t>
            </a:r>
            <a:r>
              <a:rPr lang="nl-NL" sz="2000" kern="0" dirty="0"/>
              <a:t> approaches </a:t>
            </a:r>
            <a:r>
              <a:rPr lang="nl-NL" sz="2000" kern="0" dirty="0" err="1"/>
              <a:t>that</a:t>
            </a:r>
            <a:r>
              <a:rPr lang="nl-NL" sz="2000" kern="0" dirty="0"/>
              <a:t> </a:t>
            </a:r>
            <a:r>
              <a:rPr lang="nl-NL" sz="2000" kern="0" dirty="0" err="1"/>
              <a:t>emphasize</a:t>
            </a:r>
            <a:r>
              <a:rPr lang="nl-NL" sz="2000" kern="0" dirty="0"/>
              <a:t> the </a:t>
            </a:r>
            <a:r>
              <a:rPr lang="nl-NL" sz="2000" kern="0" dirty="0" err="1"/>
              <a:t>societal</a:t>
            </a:r>
            <a:r>
              <a:rPr lang="nl-NL" sz="2000" kern="0" dirty="0"/>
              <a:t> mission, </a:t>
            </a:r>
            <a:r>
              <a:rPr lang="nl-NL" sz="2000" kern="0" dirty="0" err="1"/>
              <a:t>mutual</a:t>
            </a:r>
            <a:r>
              <a:rPr lang="nl-NL" sz="2000" kern="0" dirty="0"/>
              <a:t> learning, </a:t>
            </a:r>
            <a:r>
              <a:rPr lang="nl-NL" sz="2000" kern="0" dirty="0" err="1"/>
              <a:t>and</a:t>
            </a:r>
            <a:r>
              <a:rPr lang="nl-NL" sz="2000" kern="0" dirty="0"/>
              <a:t> </a:t>
            </a:r>
            <a:r>
              <a:rPr lang="nl-NL" sz="2000" kern="0" dirty="0" err="1"/>
              <a:t>reflective</a:t>
            </a:r>
            <a:r>
              <a:rPr lang="nl-NL" sz="2000" kern="0" dirty="0"/>
              <a:t> </a:t>
            </a:r>
            <a:r>
              <a:rPr lang="nl-NL" sz="2000" kern="0" dirty="0" err="1"/>
              <a:t>dialogue</a:t>
            </a:r>
            <a:r>
              <a:rPr lang="nl-NL" sz="2000" kern="0" dirty="0"/>
              <a:t> </a:t>
            </a:r>
            <a:r>
              <a:rPr lang="nl-NL" sz="2000" kern="0" dirty="0" err="1"/>
              <a:t>rather</a:t>
            </a:r>
            <a:r>
              <a:rPr lang="nl-NL" sz="2000" kern="0" dirty="0"/>
              <a:t> </a:t>
            </a:r>
            <a:r>
              <a:rPr lang="nl-NL" sz="2000" kern="0" dirty="0" err="1"/>
              <a:t>than</a:t>
            </a:r>
            <a:r>
              <a:rPr lang="nl-NL" sz="2000" kern="0" dirty="0"/>
              <a:t> </a:t>
            </a:r>
            <a:r>
              <a:rPr lang="nl-NL" sz="2000" kern="0" dirty="0" err="1"/>
              <a:t>rigid</a:t>
            </a:r>
            <a:r>
              <a:rPr lang="nl-NL" sz="2000" kern="0" dirty="0"/>
              <a:t> performance control. </a:t>
            </a:r>
          </a:p>
          <a:p>
            <a:pPr algn="just"/>
            <a:endParaRPr lang="nl-NL" sz="2000" kern="0" dirty="0"/>
          </a:p>
          <a:p>
            <a:pPr marL="342900" indent="-342900" algn="just">
              <a:buFont typeface="Arial" panose="020B0604020202020204" pitchFamily="34" charset="0"/>
              <a:buChar char="•"/>
            </a:pPr>
            <a:r>
              <a:rPr lang="en-GB" sz="2000" kern="0" dirty="0">
                <a:cs typeface="Open Sans"/>
              </a:rPr>
              <a:t>I</a:t>
            </a:r>
            <a:r>
              <a:rPr lang="nl-NL" sz="2000" kern="0" dirty="0" err="1"/>
              <a:t>nternal</a:t>
            </a:r>
            <a:r>
              <a:rPr lang="nl-NL" sz="2000" kern="0" dirty="0"/>
              <a:t> </a:t>
            </a:r>
            <a:r>
              <a:rPr lang="nl-NL" sz="2000" kern="0" dirty="0" err="1"/>
              <a:t>and</a:t>
            </a:r>
            <a:r>
              <a:rPr lang="nl-NL" sz="2000" kern="0" dirty="0"/>
              <a:t> </a:t>
            </a:r>
            <a:r>
              <a:rPr lang="nl-NL" sz="2000" kern="0" dirty="0" err="1"/>
              <a:t>external</a:t>
            </a:r>
            <a:r>
              <a:rPr lang="nl-NL" sz="2000" kern="0" dirty="0"/>
              <a:t> </a:t>
            </a:r>
            <a:r>
              <a:rPr lang="nl-NL" sz="2000" kern="0" dirty="0" err="1"/>
              <a:t>supervision</a:t>
            </a:r>
            <a:r>
              <a:rPr lang="nl-NL" sz="2000" kern="0" dirty="0"/>
              <a:t> are </a:t>
            </a:r>
            <a:r>
              <a:rPr lang="nl-NL" sz="2000" kern="0" dirty="0" err="1"/>
              <a:t>increasingly</a:t>
            </a:r>
            <a:r>
              <a:rPr lang="nl-NL" sz="2000" kern="0" dirty="0"/>
              <a:t> being </a:t>
            </a:r>
            <a:r>
              <a:rPr lang="nl-NL" sz="2000" kern="0" dirty="0" err="1"/>
              <a:t>aligned</a:t>
            </a:r>
            <a:r>
              <a:rPr lang="nl-NL" sz="2000" kern="0" dirty="0"/>
              <a:t>. Within </a:t>
            </a:r>
            <a:r>
              <a:rPr lang="nl-NL" sz="2000" kern="0" dirty="0" err="1"/>
              <a:t>organizations</a:t>
            </a:r>
            <a:r>
              <a:rPr lang="nl-NL" sz="2000" kern="0" dirty="0"/>
              <a:t>, new </a:t>
            </a:r>
            <a:r>
              <a:rPr lang="nl-NL" sz="2000" kern="0" dirty="0" err="1"/>
              <a:t>roles</a:t>
            </a:r>
            <a:r>
              <a:rPr lang="nl-NL" sz="2000" kern="0" dirty="0"/>
              <a:t>—</a:t>
            </a:r>
            <a:r>
              <a:rPr lang="nl-NL" sz="2000" kern="0" dirty="0" err="1"/>
              <a:t>such</a:t>
            </a:r>
            <a:r>
              <a:rPr lang="nl-NL" sz="2000" kern="0" dirty="0"/>
              <a:t> as a </a:t>
            </a:r>
            <a:r>
              <a:rPr lang="nl-NL" sz="2000" kern="0" dirty="0" err="1"/>
              <a:t>Collaboration</a:t>
            </a:r>
            <a:r>
              <a:rPr lang="nl-NL" sz="2000" kern="0" dirty="0"/>
              <a:t> Portfolio </a:t>
            </a:r>
            <a:r>
              <a:rPr lang="nl-NL" sz="2000" kern="0" dirty="0" err="1"/>
              <a:t>Holder</a:t>
            </a:r>
            <a:r>
              <a:rPr lang="nl-NL" sz="2000" kern="0" dirty="0"/>
              <a:t> on the Board of Supervisors—are being </a:t>
            </a:r>
            <a:r>
              <a:rPr lang="nl-NL" sz="2000" kern="0" dirty="0" err="1"/>
              <a:t>introduced</a:t>
            </a:r>
            <a:endParaRPr lang="nl-NL" sz="2000" kern="0" dirty="0"/>
          </a:p>
          <a:p>
            <a:pPr algn="just"/>
            <a:endParaRPr lang="nl-NL" sz="2000" kern="0" dirty="0"/>
          </a:p>
          <a:p>
            <a:pPr marL="342900" indent="-342900" algn="just">
              <a:buFont typeface="Arial" panose="020B0604020202020204" pitchFamily="34" charset="0"/>
              <a:buChar char="•"/>
            </a:pPr>
            <a:r>
              <a:rPr lang="nl-NL" sz="2000" kern="0" dirty="0"/>
              <a:t>Open </a:t>
            </a:r>
            <a:r>
              <a:rPr lang="nl-NL" sz="2000" kern="0" dirty="0" err="1"/>
              <a:t>norms</a:t>
            </a:r>
            <a:r>
              <a:rPr lang="nl-NL" sz="2000" kern="0" dirty="0"/>
              <a:t> </a:t>
            </a:r>
            <a:r>
              <a:rPr lang="nl-NL" sz="2000" kern="0" dirty="0" err="1"/>
              <a:t>allow</a:t>
            </a:r>
            <a:r>
              <a:rPr lang="nl-NL" sz="2000" kern="0" dirty="0"/>
              <a:t> local </a:t>
            </a:r>
            <a:r>
              <a:rPr lang="nl-NL" sz="2000" kern="0" dirty="0" err="1"/>
              <a:t>customization</a:t>
            </a:r>
            <a:r>
              <a:rPr lang="nl-NL" sz="2000" kern="0" dirty="0"/>
              <a:t> by </a:t>
            </a:r>
            <a:r>
              <a:rPr lang="nl-NL" sz="2000" kern="0" dirty="0" err="1"/>
              <a:t>letting</a:t>
            </a:r>
            <a:r>
              <a:rPr lang="nl-NL" sz="2000" kern="0" dirty="0"/>
              <a:t> </a:t>
            </a:r>
            <a:r>
              <a:rPr lang="nl-NL" sz="2000" kern="0" dirty="0" err="1"/>
              <a:t>regional</a:t>
            </a:r>
            <a:r>
              <a:rPr lang="nl-NL" sz="2000" kern="0" dirty="0"/>
              <a:t> professionals </a:t>
            </a:r>
            <a:r>
              <a:rPr lang="nl-NL" sz="2000" kern="0" dirty="0" err="1"/>
              <a:t>decide</a:t>
            </a:r>
            <a:r>
              <a:rPr lang="nl-NL" sz="2000" kern="0" dirty="0"/>
              <a:t> </a:t>
            </a:r>
            <a:r>
              <a:rPr lang="nl-NL" sz="2000" kern="0" dirty="0" err="1"/>
              <a:t>how</a:t>
            </a:r>
            <a:r>
              <a:rPr lang="nl-NL" sz="2000" kern="0" dirty="0"/>
              <a:t> </a:t>
            </a:r>
            <a:r>
              <a:rPr lang="nl-NL" sz="2000" kern="0" dirty="0" err="1"/>
              <a:t>to</a:t>
            </a:r>
            <a:r>
              <a:rPr lang="nl-NL" sz="2000" kern="0" dirty="0"/>
              <a:t> </a:t>
            </a:r>
            <a:r>
              <a:rPr lang="nl-NL" sz="2000" kern="0" dirty="0" err="1"/>
              <a:t>resolve</a:t>
            </a:r>
            <a:r>
              <a:rPr lang="nl-NL" sz="2000" kern="0" dirty="0"/>
              <a:t> issues, </a:t>
            </a:r>
            <a:r>
              <a:rPr lang="nl-NL" sz="2000" kern="0" dirty="0" err="1"/>
              <a:t>keeping</a:t>
            </a:r>
            <a:r>
              <a:rPr lang="nl-NL" sz="2000" kern="0" dirty="0"/>
              <a:t> </a:t>
            </a:r>
            <a:r>
              <a:rPr lang="nl-NL" sz="2000" kern="0" dirty="0" err="1"/>
              <a:t>responsibility</a:t>
            </a:r>
            <a:r>
              <a:rPr lang="nl-NL" sz="2000" kern="0" dirty="0"/>
              <a:t> </a:t>
            </a:r>
            <a:r>
              <a:rPr lang="nl-NL" sz="2000" kern="0" dirty="0" err="1"/>
              <a:t>where</a:t>
            </a:r>
            <a:r>
              <a:rPr lang="nl-NL" sz="2000" kern="0" dirty="0"/>
              <a:t> </a:t>
            </a:r>
            <a:r>
              <a:rPr lang="nl-NL" sz="2000" kern="0" dirty="0" err="1"/>
              <a:t>it</a:t>
            </a:r>
            <a:r>
              <a:rPr lang="nl-NL" sz="2000" kern="0" dirty="0"/>
              <a:t> </a:t>
            </a:r>
            <a:r>
              <a:rPr lang="nl-NL" sz="2000" kern="0" dirty="0" err="1"/>
              <a:t>belongs</a:t>
            </a:r>
            <a:endParaRPr lang="nl-NL" sz="2000" kern="0" dirty="0"/>
          </a:p>
          <a:p>
            <a:pPr algn="just"/>
            <a:endParaRPr lang="nl-NL" sz="2000" kern="0" dirty="0"/>
          </a:p>
          <a:p>
            <a:pPr marL="342900" indent="-342900" algn="just">
              <a:buFont typeface="Arial" panose="020B0604020202020204" pitchFamily="34" charset="0"/>
              <a:buChar char="•"/>
            </a:pPr>
            <a:r>
              <a:rPr lang="nl-NL" sz="2000" kern="0" dirty="0" err="1"/>
              <a:t>Measurement</a:t>
            </a:r>
            <a:r>
              <a:rPr lang="nl-NL" sz="2000" kern="0" dirty="0"/>
              <a:t> is </a:t>
            </a:r>
            <a:r>
              <a:rPr lang="nl-NL" sz="2000" kern="0" dirty="0" err="1"/>
              <a:t>moving</a:t>
            </a:r>
            <a:r>
              <a:rPr lang="nl-NL" sz="2000" kern="0" dirty="0"/>
              <a:t> from financial outputs </a:t>
            </a:r>
            <a:r>
              <a:rPr lang="nl-NL" sz="2000" kern="0" dirty="0" err="1"/>
              <a:t>toward</a:t>
            </a:r>
            <a:r>
              <a:rPr lang="nl-NL" sz="2000" kern="0" dirty="0"/>
              <a:t> </a:t>
            </a:r>
            <a:r>
              <a:rPr lang="nl-NL" sz="2000" kern="0" dirty="0" err="1"/>
              <a:t>population</a:t>
            </a:r>
            <a:r>
              <a:rPr lang="nl-NL" sz="2000" kern="0" dirty="0"/>
              <a:t>‑level </a:t>
            </a:r>
            <a:r>
              <a:rPr lang="nl-NL" sz="2000" kern="0" dirty="0" err="1"/>
              <a:t>societal</a:t>
            </a:r>
            <a:r>
              <a:rPr lang="nl-NL" sz="2000" kern="0" dirty="0"/>
              <a:t> impact, </a:t>
            </a:r>
            <a:r>
              <a:rPr lang="nl-NL" sz="2000" kern="0" dirty="0" err="1"/>
              <a:t>supported</a:t>
            </a:r>
            <a:r>
              <a:rPr lang="nl-NL" sz="2000" kern="0" dirty="0"/>
              <a:t> by </a:t>
            </a:r>
            <a:r>
              <a:rPr lang="nl-NL" sz="2000" kern="0" dirty="0" err="1"/>
              <a:t>jointly</a:t>
            </a:r>
            <a:r>
              <a:rPr lang="nl-NL" sz="2000" kern="0" dirty="0"/>
              <a:t> </a:t>
            </a:r>
            <a:r>
              <a:rPr lang="nl-NL" sz="2000" kern="0" dirty="0" err="1"/>
              <a:t>developed</a:t>
            </a:r>
            <a:r>
              <a:rPr lang="nl-NL" sz="2000" kern="0" dirty="0"/>
              <a:t> indicators </a:t>
            </a:r>
            <a:r>
              <a:rPr lang="nl-NL" sz="2000" kern="0" dirty="0" err="1"/>
              <a:t>that</a:t>
            </a:r>
            <a:r>
              <a:rPr lang="nl-NL" sz="2000" kern="0" dirty="0"/>
              <a:t> highlight the </a:t>
            </a:r>
            <a:r>
              <a:rPr lang="nl-NL" sz="2000" kern="0" dirty="0" err="1"/>
              <a:t>transformative</a:t>
            </a:r>
            <a:r>
              <a:rPr lang="nl-NL" sz="2000" kern="0" dirty="0"/>
              <a:t> </a:t>
            </a:r>
            <a:r>
              <a:rPr lang="nl-NL" sz="2000" kern="0" dirty="0" err="1"/>
              <a:t>value</a:t>
            </a:r>
            <a:r>
              <a:rPr lang="nl-NL" sz="2000" kern="0" dirty="0"/>
              <a:t> of network </a:t>
            </a:r>
            <a:r>
              <a:rPr lang="nl-NL" sz="2000" kern="0" dirty="0" err="1"/>
              <a:t>collaboration</a:t>
            </a:r>
            <a:r>
              <a:rPr lang="nl-NL" sz="2000" kern="0" dirty="0"/>
              <a:t>.</a:t>
            </a:r>
          </a:p>
          <a:p>
            <a:pPr marL="342900" indent="-342900" algn="just">
              <a:buFont typeface="Arial" panose="020B0604020202020204" pitchFamily="34" charset="0"/>
              <a:buChar char="•"/>
            </a:pPr>
            <a:endParaRPr lang="en-GB" sz="2000" kern="100" dirty="0">
              <a:effectLst/>
              <a:ea typeface="Aptos" panose="020B0004020202020204" pitchFamily="34" charset="0"/>
              <a:cs typeface="Open Sans"/>
            </a:endParaRPr>
          </a:p>
        </p:txBody>
      </p:sp>
    </p:spTree>
    <p:extLst>
      <p:ext uri="{BB962C8B-B14F-4D97-AF65-F5344CB8AC3E}">
        <p14:creationId xmlns:p14="http://schemas.microsoft.com/office/powerpoint/2010/main" val="4918307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3AF66BD5AF4F245A13CDB212A635BE5" ma:contentTypeVersion="15" ma:contentTypeDescription="Create a new document." ma:contentTypeScope="" ma:versionID="b05386ca8386c46f6285221ce9f2c7ee">
  <xsd:schema xmlns:xsd="http://www.w3.org/2001/XMLSchema" xmlns:xs="http://www.w3.org/2001/XMLSchema" xmlns:p="http://schemas.microsoft.com/office/2006/metadata/properties" xmlns:ns2="bafd8f33-0108-49be-b935-d46786680d09" xmlns:ns3="29c0055d-ad17-47f2-b13f-afb54f000d95" targetNamespace="http://schemas.microsoft.com/office/2006/metadata/properties" ma:root="true" ma:fieldsID="02b100dd7cdaf40f7d96fb945f169704" ns2:_="" ns3:_="">
    <xsd:import namespace="bafd8f33-0108-49be-b935-d46786680d09"/>
    <xsd:import namespace="29c0055d-ad17-47f2-b13f-afb54f000d95"/>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ObjectDetectorVersions" minOccurs="0"/>
                <xsd:element ref="ns3:MediaServiceGenerationTime" minOccurs="0"/>
                <xsd:element ref="ns3:MediaServiceEventHashCode" minOccurs="0"/>
                <xsd:element ref="ns3:MediaLengthInSeconds" minOccurs="0"/>
                <xsd:element ref="ns3:lcf76f155ced4ddcb4097134ff3c332f" minOccurs="0"/>
                <xsd:element ref="ns2:TaxCatchAll" minOccurs="0"/>
                <xsd:element ref="ns3:MediaServiceOCR" minOccurs="0"/>
                <xsd:element ref="ns3:MediaServiceSearchProperties" minOccurs="0"/>
                <xsd:element ref="ns3:MediaServiceDateTaken"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afd8f33-0108-49be-b935-d46786680d09"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18" nillable="true" ma:displayName="Taxonomy Catch All Column" ma:hidden="true" ma:list="{e376e0df-9db3-47f3-8f7a-660a933bec8d}" ma:internalName="TaxCatchAll" ma:showField="CatchAllData" ma:web="bafd8f33-0108-49be-b935-d46786680d09">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29c0055d-ad17-47f2-b13f-afb54f000d95"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5d1b4be5-5a15-4e37-92bc-e1835c11a02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ServiceDateTaken" ma:index="21" nillable="true" ma:displayName="MediaServiceDateTaken" ma:hidden="true" ma:indexed="true" ma:internalName="MediaServiceDateTaken" ma:readOnly="true">
      <xsd:simpleType>
        <xsd:restriction base="dms:Text"/>
      </xsd:simpleType>
    </xsd:element>
    <xsd:element name="MediaServiceLocation" ma:index="22" nillable="true" ma:displayName="Location" ma:indexed="true"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bafd8f33-0108-49be-b935-d46786680d09" xsi:nil="true"/>
    <lcf76f155ced4ddcb4097134ff3c332f xmlns="29c0055d-ad17-47f2-b13f-afb54f000d95">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juid xmlns="http://www.joulesunlimited.com/juid"/>
</file>

<file path=customXml/itemProps1.xml><?xml version="1.0" encoding="utf-8"?>
<ds:datastoreItem xmlns:ds="http://schemas.openxmlformats.org/officeDocument/2006/customXml" ds:itemID="{2BB9AB7F-33C0-4AAF-B3CF-037E53EB55F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afd8f33-0108-49be-b935-d46786680d09"/>
    <ds:schemaRef ds:uri="29c0055d-ad17-47f2-b13f-afb54f000d9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6218EBF-1D51-4E86-BB9C-9A7F9EEDC08D}">
  <ds:schemaRefs>
    <ds:schemaRef ds:uri="bafd8f33-0108-49be-b935-d46786680d09"/>
    <ds:schemaRef ds:uri="http://www.w3.org/XML/1998/namespace"/>
    <ds:schemaRef ds:uri="http://schemas.microsoft.com/office/infopath/2007/PartnerControls"/>
    <ds:schemaRef ds:uri="http://purl.org/dc/dcmitype/"/>
    <ds:schemaRef ds:uri="http://purl.org/dc/terms/"/>
    <ds:schemaRef ds:uri="http://schemas.microsoft.com/office/2006/metadata/properties"/>
    <ds:schemaRef ds:uri="http://schemas.microsoft.com/office/2006/documentManagement/types"/>
    <ds:schemaRef ds:uri="http://purl.org/dc/elements/1.1/"/>
    <ds:schemaRef ds:uri="http://schemas.openxmlformats.org/package/2006/metadata/core-properties"/>
    <ds:schemaRef ds:uri="29c0055d-ad17-47f2-b13f-afb54f000d95"/>
  </ds:schemaRefs>
</ds:datastoreItem>
</file>

<file path=customXml/itemProps3.xml><?xml version="1.0" encoding="utf-8"?>
<ds:datastoreItem xmlns:ds="http://schemas.openxmlformats.org/officeDocument/2006/customXml" ds:itemID="{B6BC0B5C-7D20-44E4-8492-AC2F7E446AD8}">
  <ds:schemaRefs>
    <ds:schemaRef ds:uri="http://schemas.microsoft.com/sharepoint/v3/contenttype/forms"/>
  </ds:schemaRefs>
</ds:datastoreItem>
</file>

<file path=customXml/itemProps4.xml><?xml version="1.0" encoding="utf-8"?>
<ds:datastoreItem xmlns:ds="http://schemas.openxmlformats.org/officeDocument/2006/customXml" ds:itemID="{4F480A04-736C-4506-A677-6753DDB7B0F4}">
  <ds:schemaRefs>
    <ds:schemaRef ds:uri="http://www.joulesunlimited.com/juid"/>
  </ds:schemaRefs>
</ds:datastoreItem>
</file>

<file path=docProps/app.xml><?xml version="1.0" encoding="utf-8"?>
<Properties xmlns="http://schemas.openxmlformats.org/officeDocument/2006/extended-properties" xmlns:vt="http://schemas.openxmlformats.org/officeDocument/2006/docPropsVTypes">
  <TotalTime>1275</TotalTime>
  <Words>1974</Words>
  <Application>Microsoft Office PowerPoint</Application>
  <PresentationFormat>Breedbeeld</PresentationFormat>
  <Paragraphs>173</Paragraphs>
  <Slides>17</Slides>
  <Notes>1</Notes>
  <HiddenSlides>0</HiddenSlides>
  <MMClips>0</MMClips>
  <ScaleCrop>false</ScaleCrop>
  <HeadingPairs>
    <vt:vector size="6" baseType="variant">
      <vt:variant>
        <vt:lpstr>Gebruikte lettertypen</vt:lpstr>
      </vt:variant>
      <vt:variant>
        <vt:i4>12</vt:i4>
      </vt:variant>
      <vt:variant>
        <vt:lpstr>Thema</vt:lpstr>
      </vt:variant>
      <vt:variant>
        <vt:i4>1</vt:i4>
      </vt:variant>
      <vt:variant>
        <vt:lpstr>Diatitels</vt:lpstr>
      </vt:variant>
      <vt:variant>
        <vt:i4>17</vt:i4>
      </vt:variant>
    </vt:vector>
  </HeadingPairs>
  <TitlesOfParts>
    <vt:vector size="30" baseType="lpstr">
      <vt:lpstr>Aptos</vt:lpstr>
      <vt:lpstr>Aptos Display</vt:lpstr>
      <vt:lpstr>Arial</vt:lpstr>
      <vt:lpstr>Calibri</vt:lpstr>
      <vt:lpstr>Courier New</vt:lpstr>
      <vt:lpstr>Georgia</vt:lpstr>
      <vt:lpstr>Open Sans</vt:lpstr>
      <vt:lpstr>Open Sans SemiBold</vt:lpstr>
      <vt:lpstr>Poppins Bold</vt:lpstr>
      <vt:lpstr>Poppins SemiBold</vt:lpstr>
      <vt:lpstr>Symbol</vt:lpstr>
      <vt:lpstr>Times New Roman</vt:lpstr>
      <vt:lpstr>Office Theme</vt:lpstr>
      <vt:lpstr>Supervision of integrated Care: an explorative international investigation</vt:lpstr>
      <vt:lpstr>PowerPoint-presentatie</vt:lpstr>
      <vt:lpstr>PowerPoint-presentatie</vt:lpstr>
      <vt:lpstr>Scotland</vt:lpstr>
      <vt:lpstr>Scotland</vt:lpstr>
      <vt:lpstr>Norway</vt:lpstr>
      <vt:lpstr>Norway</vt:lpstr>
      <vt:lpstr>The Netherlands</vt:lpstr>
      <vt:lpstr>The Netherlands</vt:lpstr>
      <vt:lpstr>Wales</vt:lpstr>
      <vt:lpstr>Wales</vt:lpstr>
      <vt:lpstr>Canada (Ontario Health Teams)</vt:lpstr>
      <vt:lpstr>England</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Fiona Lyne</dc:creator>
  <cp:lastModifiedBy>Merkus, Sander</cp:lastModifiedBy>
  <cp:revision>99</cp:revision>
  <dcterms:created xsi:type="dcterms:W3CDTF">2026-03-03T11:18:27Z</dcterms:created>
  <dcterms:modified xsi:type="dcterms:W3CDTF">2026-06-09T21:19:36Z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0x01010083AF66BD5AF4F245A13CDB212A635BE5</vt:lpwstr>
  </property>
</Properties>
</file>