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81" r:id="rId4"/>
    <p:sldId id="2147376213" r:id="rId5"/>
    <p:sldId id="984" r:id="rId6"/>
    <p:sldId id="2147376205" r:id="rId7"/>
    <p:sldId id="2147376206" r:id="rId8"/>
    <p:sldId id="2147376215" r:id="rId9"/>
    <p:sldId id="2147376229" r:id="rId10"/>
    <p:sldId id="2147376224" r:id="rId11"/>
    <p:sldId id="2147376216" r:id="rId12"/>
    <p:sldId id="2147376223" r:id="rId13"/>
    <p:sldId id="2147376230" r:id="rId14"/>
    <p:sldId id="2147376225" r:id="rId15"/>
    <p:sldId id="2147376227" r:id="rId16"/>
    <p:sldId id="2147376228" r:id="rId17"/>
    <p:sldId id="2147376226" r:id="rId18"/>
    <p:sldId id="2147376211" r:id="rId19"/>
    <p:sldId id="2147376218" r:id="rId20"/>
    <p:sldId id="2147376221" r:id="rId21"/>
    <p:sldId id="2147376222" r:id="rId22"/>
    <p:sldId id="214737619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FCDC34D-0149-96EE-40C1-AD59171248F8}" name="Elaine TEO (MOH)" initials="ET" userId="S::Elaine_TEO@moh.gov.sg::0d21ce5b-ff63-4211-9d50-95b738438d27" providerId="AD"/>
  <p188:author id="{8C5011D0-C2AD-5F27-BF86-61F9AACFDFC7}" name="Min Zhi Tay" initials="MT" userId="Min Zhi Tay"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DB48FD-EFD6-4318-AB90-7FDAC15EF7E6}" v="23" dt="2026-06-16T04:43:16.844"/>
    <p1510:client id="{E8652D1A-8A63-AB42-92FD-E7B7C417E15C}" v="5" dt="2026-06-16T04:42:40.5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523"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n Zhi TAY (MOH)" userId="aa64a6e1-0976-4cf7-b54e-fa3a0b744d15" providerId="ADAL" clId="{046E4D66-F790-41F5-BDAF-8CCADEB1C67C}"/>
    <pc:docChg chg="undo redo custSel addSld delSld modSld sldOrd">
      <pc:chgData name="Min Zhi TAY (MOH)" userId="aa64a6e1-0976-4cf7-b54e-fa3a0b744d15" providerId="ADAL" clId="{046E4D66-F790-41F5-BDAF-8CCADEB1C67C}" dt="2026-06-16T04:43:16.844" v="21193" actId="1076"/>
      <pc:docMkLst>
        <pc:docMk/>
      </pc:docMkLst>
      <pc:sldChg chg="delSp modSp mod">
        <pc:chgData name="Min Zhi TAY (MOH)" userId="aa64a6e1-0976-4cf7-b54e-fa3a0b744d15" providerId="ADAL" clId="{046E4D66-F790-41F5-BDAF-8CCADEB1C67C}" dt="2026-06-03T08:55:34.176" v="11540" actId="20577"/>
        <pc:sldMkLst>
          <pc:docMk/>
          <pc:sldMk cId="2956979333" sldId="257"/>
        </pc:sldMkLst>
        <pc:graphicFrameChg chg="modGraphic">
          <ac:chgData name="Min Zhi TAY (MOH)" userId="aa64a6e1-0976-4cf7-b54e-fa3a0b744d15" providerId="ADAL" clId="{046E4D66-F790-41F5-BDAF-8CCADEB1C67C}" dt="2026-06-03T08:55:27.078" v="11520" actId="20577"/>
          <ac:graphicFrameMkLst>
            <pc:docMk/>
            <pc:sldMk cId="2956979333" sldId="257"/>
            <ac:graphicFrameMk id="2" creationId="{23AE2BE4-829E-9B8A-7A22-EE3340F13F4B}"/>
          </ac:graphicFrameMkLst>
        </pc:graphicFrameChg>
        <pc:graphicFrameChg chg="modGraphic">
          <ac:chgData name="Min Zhi TAY (MOH)" userId="aa64a6e1-0976-4cf7-b54e-fa3a0b744d15" providerId="ADAL" clId="{046E4D66-F790-41F5-BDAF-8CCADEB1C67C}" dt="2026-06-03T08:55:34.176" v="11540" actId="20577"/>
          <ac:graphicFrameMkLst>
            <pc:docMk/>
            <pc:sldMk cId="2956979333" sldId="257"/>
            <ac:graphicFrameMk id="5" creationId="{D5D49B79-728C-482B-B1E1-F5D01E9AE471}"/>
          </ac:graphicFrameMkLst>
        </pc:graphicFrameChg>
      </pc:sldChg>
      <pc:sldChg chg="addSp delSp modSp mod modNotesTx">
        <pc:chgData name="Min Zhi TAY (MOH)" userId="aa64a6e1-0976-4cf7-b54e-fa3a0b744d15" providerId="ADAL" clId="{046E4D66-F790-41F5-BDAF-8CCADEB1C67C}" dt="2026-06-16T04:43:07.908" v="21191" actId="6549"/>
        <pc:sldMkLst>
          <pc:docMk/>
          <pc:sldMk cId="2030476619" sldId="281"/>
        </pc:sldMkLst>
        <pc:spChg chg="mod">
          <ac:chgData name="Min Zhi TAY (MOH)" userId="aa64a6e1-0976-4cf7-b54e-fa3a0b744d15" providerId="ADAL" clId="{046E4D66-F790-41F5-BDAF-8CCADEB1C67C}" dt="2026-06-05T02:15:26.595" v="17242" actId="1035"/>
          <ac:spMkLst>
            <pc:docMk/>
            <pc:sldMk cId="2030476619" sldId="281"/>
            <ac:spMk id="4" creationId="{56039849-04A6-8996-A87D-AD21979F80BA}"/>
          </ac:spMkLst>
        </pc:spChg>
        <pc:spChg chg="mod">
          <ac:chgData name="Min Zhi TAY (MOH)" userId="aa64a6e1-0976-4cf7-b54e-fa3a0b744d15" providerId="ADAL" clId="{046E4D66-F790-41F5-BDAF-8CCADEB1C67C}" dt="2026-06-05T02:16:06.468" v="17246" actId="255"/>
          <ac:spMkLst>
            <pc:docMk/>
            <pc:sldMk cId="2030476619" sldId="281"/>
            <ac:spMk id="13" creationId="{961D9333-A1C6-C2B8-7EA4-CFF9A78BBD57}"/>
          </ac:spMkLst>
        </pc:spChg>
        <pc:spChg chg="mod">
          <ac:chgData name="Min Zhi TAY (MOH)" userId="aa64a6e1-0976-4cf7-b54e-fa3a0b744d15" providerId="ADAL" clId="{046E4D66-F790-41F5-BDAF-8CCADEB1C67C}" dt="2026-06-05T02:15:49.192" v="17245" actId="14100"/>
          <ac:spMkLst>
            <pc:docMk/>
            <pc:sldMk cId="2030476619" sldId="281"/>
            <ac:spMk id="15" creationId="{136EEF09-C682-0023-8B2E-1EA2A9C148E4}"/>
          </ac:spMkLst>
        </pc:spChg>
        <pc:spChg chg="mod">
          <ac:chgData name="Min Zhi TAY (MOH)" userId="aa64a6e1-0976-4cf7-b54e-fa3a0b744d15" providerId="ADAL" clId="{046E4D66-F790-41F5-BDAF-8CCADEB1C67C}" dt="2026-06-09T02:07:26.688" v="17581" actId="1035"/>
          <ac:spMkLst>
            <pc:docMk/>
            <pc:sldMk cId="2030476619" sldId="281"/>
            <ac:spMk id="16" creationId="{C75F5F47-EFB6-8447-9970-B44925E87E60}"/>
          </ac:spMkLst>
        </pc:spChg>
        <pc:spChg chg="mod">
          <ac:chgData name="Min Zhi TAY (MOH)" userId="aa64a6e1-0976-4cf7-b54e-fa3a0b744d15" providerId="ADAL" clId="{046E4D66-F790-41F5-BDAF-8CCADEB1C67C}" dt="2026-06-09T02:07:26.688" v="17581" actId="1035"/>
          <ac:spMkLst>
            <pc:docMk/>
            <pc:sldMk cId="2030476619" sldId="281"/>
            <ac:spMk id="18" creationId="{D9DE00B9-4F9D-40C6-9255-360947E9F59C}"/>
          </ac:spMkLst>
        </pc:spChg>
        <pc:spChg chg="mod">
          <ac:chgData name="Min Zhi TAY (MOH)" userId="aa64a6e1-0976-4cf7-b54e-fa3a0b744d15" providerId="ADAL" clId="{046E4D66-F790-41F5-BDAF-8CCADEB1C67C}" dt="2026-06-05T02:15:35.680" v="17243" actId="255"/>
          <ac:spMkLst>
            <pc:docMk/>
            <pc:sldMk cId="2030476619" sldId="281"/>
            <ac:spMk id="28" creationId="{51B1F572-A936-1681-28F8-A4A293890987}"/>
          </ac:spMkLst>
        </pc:spChg>
        <pc:spChg chg="mod">
          <ac:chgData name="Min Zhi TAY (MOH)" userId="aa64a6e1-0976-4cf7-b54e-fa3a0b744d15" providerId="ADAL" clId="{046E4D66-F790-41F5-BDAF-8CCADEB1C67C}" dt="2026-06-16T04:43:07.908" v="21191" actId="6549"/>
          <ac:spMkLst>
            <pc:docMk/>
            <pc:sldMk cId="2030476619" sldId="281"/>
            <ac:spMk id="39" creationId="{00000000-0000-0000-0000-000000000000}"/>
          </ac:spMkLst>
        </pc:spChg>
        <pc:spChg chg="mod">
          <ac:chgData name="Min Zhi TAY (MOH)" userId="aa64a6e1-0976-4cf7-b54e-fa3a0b744d15" providerId="ADAL" clId="{046E4D66-F790-41F5-BDAF-8CCADEB1C67C}" dt="2026-06-05T02:15:16.523" v="17229" actId="1035"/>
          <ac:spMkLst>
            <pc:docMk/>
            <pc:sldMk cId="2030476619" sldId="281"/>
            <ac:spMk id="77" creationId="{00000000-0000-0000-0000-000000000000}"/>
          </ac:spMkLst>
        </pc:spChg>
        <pc:graphicFrameChg chg="add mod">
          <ac:chgData name="Min Zhi TAY (MOH)" userId="aa64a6e1-0976-4cf7-b54e-fa3a0b744d15" providerId="ADAL" clId="{046E4D66-F790-41F5-BDAF-8CCADEB1C67C}" dt="2026-06-04T07:59:49.771" v="11664" actId="14100"/>
          <ac:graphicFrameMkLst>
            <pc:docMk/>
            <pc:sldMk cId="2030476619" sldId="281"/>
            <ac:graphicFrameMk id="7" creationId="{6AB107E6-3CCF-2019-80B4-CA1410D13305}"/>
          </ac:graphicFrameMkLst>
        </pc:graphicFrameChg>
        <pc:graphicFrameChg chg="mod modGraphic">
          <ac:chgData name="Min Zhi TAY (MOH)" userId="aa64a6e1-0976-4cf7-b54e-fa3a0b744d15" providerId="ADAL" clId="{046E4D66-F790-41F5-BDAF-8CCADEB1C67C}" dt="2026-06-03T08:55:49.235" v="11542" actId="207"/>
          <ac:graphicFrameMkLst>
            <pc:docMk/>
            <pc:sldMk cId="2030476619" sldId="281"/>
            <ac:graphicFrameMk id="14" creationId="{E0E19D59-5B04-3C56-7DE1-E33E03739ED7}"/>
          </ac:graphicFrameMkLst>
        </pc:graphicFrameChg>
        <pc:picChg chg="mod">
          <ac:chgData name="Min Zhi TAY (MOH)" userId="aa64a6e1-0976-4cf7-b54e-fa3a0b744d15" providerId="ADAL" clId="{046E4D66-F790-41F5-BDAF-8CCADEB1C67C}" dt="2026-06-09T02:07:02.759" v="17564" actId="1038"/>
          <ac:picMkLst>
            <pc:docMk/>
            <pc:sldMk cId="2030476619" sldId="281"/>
            <ac:picMk id="3" creationId="{DE8EC2D2-8538-A280-98C1-0637015C8F36}"/>
          </ac:picMkLst>
        </pc:picChg>
        <pc:picChg chg="mod">
          <ac:chgData name="Min Zhi TAY (MOH)" userId="aa64a6e1-0976-4cf7-b54e-fa3a0b744d15" providerId="ADAL" clId="{046E4D66-F790-41F5-BDAF-8CCADEB1C67C}" dt="2026-06-09T02:07:34.004" v="17584" actId="1036"/>
          <ac:picMkLst>
            <pc:docMk/>
            <pc:sldMk cId="2030476619" sldId="281"/>
            <ac:picMk id="22" creationId="{ED29A670-1A5A-4B7E-E3C1-E948FC73EF88}"/>
          </ac:picMkLst>
        </pc:picChg>
      </pc:sldChg>
      <pc:sldChg chg="addSp delSp modSp mod modNotesTx">
        <pc:chgData name="Min Zhi TAY (MOH)" userId="aa64a6e1-0976-4cf7-b54e-fa3a0b744d15" providerId="ADAL" clId="{046E4D66-F790-41F5-BDAF-8CCADEB1C67C}" dt="2026-06-14T07:02:25.573" v="21181" actId="122"/>
        <pc:sldMkLst>
          <pc:docMk/>
          <pc:sldMk cId="3665161606" sldId="984"/>
        </pc:sldMkLst>
        <pc:spChg chg="mod">
          <ac:chgData name="Min Zhi TAY (MOH)" userId="aa64a6e1-0976-4cf7-b54e-fa3a0b744d15" providerId="ADAL" clId="{046E4D66-F790-41F5-BDAF-8CCADEB1C67C}" dt="2026-06-14T07:02:25.573" v="21181" actId="122"/>
          <ac:spMkLst>
            <pc:docMk/>
            <pc:sldMk cId="3665161606" sldId="984"/>
            <ac:spMk id="7" creationId="{8198FAFB-187B-51D7-DC1F-058457349C85}"/>
          </ac:spMkLst>
        </pc:spChg>
        <pc:spChg chg="mod">
          <ac:chgData name="Min Zhi TAY (MOH)" userId="aa64a6e1-0976-4cf7-b54e-fa3a0b744d15" providerId="ADAL" clId="{046E4D66-F790-41F5-BDAF-8CCADEB1C67C}" dt="2026-06-05T02:30:43.031" v="17479" actId="123"/>
          <ac:spMkLst>
            <pc:docMk/>
            <pc:sldMk cId="3665161606" sldId="984"/>
            <ac:spMk id="20" creationId="{3189CD16-1CA1-65BF-A693-FC76886D86F7}"/>
          </ac:spMkLst>
        </pc:spChg>
        <pc:spChg chg="mod">
          <ac:chgData name="Min Zhi TAY (MOH)" userId="aa64a6e1-0976-4cf7-b54e-fa3a0b744d15" providerId="ADAL" clId="{046E4D66-F790-41F5-BDAF-8CCADEB1C67C}" dt="2026-06-05T02:30:36.125" v="17477" actId="123"/>
          <ac:spMkLst>
            <pc:docMk/>
            <pc:sldMk cId="3665161606" sldId="984"/>
            <ac:spMk id="47" creationId="{6AB90B90-7B68-07A7-058B-417351762BD2}"/>
          </ac:spMkLst>
        </pc:spChg>
        <pc:grpChg chg="mod">
          <ac:chgData name="Min Zhi TAY (MOH)" userId="aa64a6e1-0976-4cf7-b54e-fa3a0b744d15" providerId="ADAL" clId="{046E4D66-F790-41F5-BDAF-8CCADEB1C67C}" dt="2026-06-05T02:30:39.206" v="17478" actId="123"/>
          <ac:grpSpMkLst>
            <pc:docMk/>
            <pc:sldMk cId="3665161606" sldId="984"/>
            <ac:grpSpMk id="4" creationId="{570FDDFD-80AA-8F28-BAA1-DED84F657754}"/>
          </ac:grpSpMkLst>
        </pc:grpChg>
        <pc:graphicFrameChg chg="mod modGraphic">
          <ac:chgData name="Min Zhi TAY (MOH)" userId="aa64a6e1-0976-4cf7-b54e-fa3a0b744d15" providerId="ADAL" clId="{046E4D66-F790-41F5-BDAF-8CCADEB1C67C}" dt="2026-06-03T08:56:21.017" v="11546" actId="207"/>
          <ac:graphicFrameMkLst>
            <pc:docMk/>
            <pc:sldMk cId="3665161606" sldId="984"/>
            <ac:graphicFrameMk id="2" creationId="{F0B3CD46-496A-DBFE-F0B9-047DE7415FBB}"/>
          </ac:graphicFrameMkLst>
        </pc:graphicFrameChg>
      </pc:sldChg>
      <pc:sldChg chg="addSp delSp modSp mod">
        <pc:chgData name="Min Zhi TAY (MOH)" userId="aa64a6e1-0976-4cf7-b54e-fa3a0b744d15" providerId="ADAL" clId="{046E4D66-F790-41F5-BDAF-8CCADEB1C67C}" dt="2026-06-04T10:20:37.778" v="17202"/>
        <pc:sldMkLst>
          <pc:docMk/>
          <pc:sldMk cId="4127251304" sldId="2147376193"/>
        </pc:sldMkLst>
        <pc:graphicFrameChg chg="add mod">
          <ac:chgData name="Min Zhi TAY (MOH)" userId="aa64a6e1-0976-4cf7-b54e-fa3a0b744d15" providerId="ADAL" clId="{046E4D66-F790-41F5-BDAF-8CCADEB1C67C}" dt="2026-06-04T10:20:37.778" v="17202"/>
          <ac:graphicFrameMkLst>
            <pc:docMk/>
            <pc:sldMk cId="4127251304" sldId="2147376193"/>
            <ac:graphicFrameMk id="3" creationId="{0787A72D-2FD9-93E0-862F-38CD49DB61FC}"/>
          </ac:graphicFrameMkLst>
        </pc:graphicFrameChg>
      </pc:sldChg>
      <pc:sldChg chg="addSp delSp modSp add mod ord modNotesTx">
        <pc:chgData name="Min Zhi TAY (MOH)" userId="aa64a6e1-0976-4cf7-b54e-fa3a0b744d15" providerId="ADAL" clId="{046E4D66-F790-41F5-BDAF-8CCADEB1C67C}" dt="2026-06-16T04:43:16.844" v="21193" actId="1076"/>
        <pc:sldMkLst>
          <pc:docMk/>
          <pc:sldMk cId="3366145970" sldId="2147376205"/>
        </pc:sldMkLst>
        <pc:spChg chg="mod">
          <ac:chgData name="Min Zhi TAY (MOH)" userId="aa64a6e1-0976-4cf7-b54e-fa3a0b744d15" providerId="ADAL" clId="{046E4D66-F790-41F5-BDAF-8CCADEB1C67C}" dt="2026-06-03T06:33:01.299" v="2461" actId="20577"/>
          <ac:spMkLst>
            <pc:docMk/>
            <pc:sldMk cId="3366145970" sldId="2147376205"/>
            <ac:spMk id="3" creationId="{C9311F99-B75C-3D47-4C17-F6C3BE72AB71}"/>
          </ac:spMkLst>
        </pc:spChg>
        <pc:spChg chg="add mod">
          <ac:chgData name="Min Zhi TAY (MOH)" userId="aa64a6e1-0976-4cf7-b54e-fa3a0b744d15" providerId="ADAL" clId="{046E4D66-F790-41F5-BDAF-8CCADEB1C67C}" dt="2026-06-14T07:04:09.546" v="21187" actId="20577"/>
          <ac:spMkLst>
            <pc:docMk/>
            <pc:sldMk cId="3366145970" sldId="2147376205"/>
            <ac:spMk id="6" creationId="{A3EA3DDC-3A18-11D6-3BC0-3F49CD395329}"/>
          </ac:spMkLst>
        </pc:spChg>
        <pc:spChg chg="add mod">
          <ac:chgData name="Min Zhi TAY (MOH)" userId="aa64a6e1-0976-4cf7-b54e-fa3a0b744d15" providerId="ADAL" clId="{046E4D66-F790-41F5-BDAF-8CCADEB1C67C}" dt="2026-06-05T02:14:42.286" v="17219" actId="255"/>
          <ac:spMkLst>
            <pc:docMk/>
            <pc:sldMk cId="3366145970" sldId="2147376205"/>
            <ac:spMk id="30" creationId="{E39E3F77-67CE-8152-6F98-FD52FA6D2CE0}"/>
          </ac:spMkLst>
        </pc:spChg>
        <pc:spChg chg="mod">
          <ac:chgData name="Min Zhi TAY (MOH)" userId="aa64a6e1-0976-4cf7-b54e-fa3a0b744d15" providerId="ADAL" clId="{046E4D66-F790-41F5-BDAF-8CCADEB1C67C}" dt="2026-06-16T04:43:16.844" v="21193" actId="1076"/>
          <ac:spMkLst>
            <pc:docMk/>
            <pc:sldMk cId="3366145970" sldId="2147376205"/>
            <ac:spMk id="51" creationId="{615A2032-84EC-EE11-7B89-ED44CE6CA04B}"/>
          </ac:spMkLst>
        </pc:spChg>
        <pc:graphicFrameChg chg="mod modGraphic">
          <ac:chgData name="Min Zhi TAY (MOH)" userId="aa64a6e1-0976-4cf7-b54e-fa3a0b744d15" providerId="ADAL" clId="{046E4D66-F790-41F5-BDAF-8CCADEB1C67C}" dt="2026-06-03T08:56:28.370" v="11547"/>
          <ac:graphicFrameMkLst>
            <pc:docMk/>
            <pc:sldMk cId="3366145970" sldId="2147376205"/>
            <ac:graphicFrameMk id="2" creationId="{51C5EE9E-E9D0-510C-7B76-0C16BD7745F3}"/>
          </ac:graphicFrameMkLst>
        </pc:graphicFrameChg>
      </pc:sldChg>
      <pc:sldChg chg="addSp delSp modSp add mod modNotesTx">
        <pc:chgData name="Min Zhi TAY (MOH)" userId="aa64a6e1-0976-4cf7-b54e-fa3a0b744d15" providerId="ADAL" clId="{046E4D66-F790-41F5-BDAF-8CCADEB1C67C}" dt="2026-06-09T03:28:32.709" v="17596" actId="20577"/>
        <pc:sldMkLst>
          <pc:docMk/>
          <pc:sldMk cId="3327470287" sldId="2147376206"/>
        </pc:sldMkLst>
        <pc:spChg chg="mod">
          <ac:chgData name="Min Zhi TAY (MOH)" userId="aa64a6e1-0976-4cf7-b54e-fa3a0b744d15" providerId="ADAL" clId="{046E4D66-F790-41F5-BDAF-8CCADEB1C67C}" dt="2026-06-03T06:33:19.186" v="2462" actId="207"/>
          <ac:spMkLst>
            <pc:docMk/>
            <pc:sldMk cId="3327470287" sldId="2147376206"/>
            <ac:spMk id="3" creationId="{79D2FEF2-1537-25EE-102A-E2F916EBAEEF}"/>
          </ac:spMkLst>
        </pc:spChg>
        <pc:graphicFrameChg chg="add mod">
          <ac:chgData name="Min Zhi TAY (MOH)" userId="aa64a6e1-0976-4cf7-b54e-fa3a0b744d15" providerId="ADAL" clId="{046E4D66-F790-41F5-BDAF-8CCADEB1C67C}" dt="2026-06-03T08:56:33.904" v="11548"/>
          <ac:graphicFrameMkLst>
            <pc:docMk/>
            <pc:sldMk cId="3327470287" sldId="2147376206"/>
            <ac:graphicFrameMk id="74" creationId="{B304402E-E119-DF4F-B92F-9DBE42105F62}"/>
          </ac:graphicFrameMkLst>
        </pc:graphicFrameChg>
      </pc:sldChg>
      <pc:sldChg chg="addSp delSp modSp add mod ord modNotesTx">
        <pc:chgData name="Min Zhi TAY (MOH)" userId="aa64a6e1-0976-4cf7-b54e-fa3a0b744d15" providerId="ADAL" clId="{046E4D66-F790-41F5-BDAF-8CCADEB1C67C}" dt="2026-06-09T03:29:25.035" v="17605" actId="20577"/>
        <pc:sldMkLst>
          <pc:docMk/>
          <pc:sldMk cId="1962921550" sldId="2147376211"/>
        </pc:sldMkLst>
        <pc:spChg chg="mod">
          <ac:chgData name="Min Zhi TAY (MOH)" userId="aa64a6e1-0976-4cf7-b54e-fa3a0b744d15" providerId="ADAL" clId="{046E4D66-F790-41F5-BDAF-8CCADEB1C67C}" dt="2026-06-05T02:27:00.425" v="17462" actId="14100"/>
          <ac:spMkLst>
            <pc:docMk/>
            <pc:sldMk cId="1962921550" sldId="2147376211"/>
            <ac:spMk id="31" creationId="{40BE9AC5-A4DF-6979-465F-AA9499FC46B8}"/>
          </ac:spMkLst>
        </pc:spChg>
        <pc:spChg chg="mod">
          <ac:chgData name="Min Zhi TAY (MOH)" userId="aa64a6e1-0976-4cf7-b54e-fa3a0b744d15" providerId="ADAL" clId="{046E4D66-F790-41F5-BDAF-8CCADEB1C67C}" dt="2026-06-04T10:18:58.129" v="17127" actId="2711"/>
          <ac:spMkLst>
            <pc:docMk/>
            <pc:sldMk cId="1962921550" sldId="2147376211"/>
            <ac:spMk id="32" creationId="{E692ED1B-B470-7ED4-3F33-1043BE901E9B}"/>
          </ac:spMkLst>
        </pc:spChg>
        <pc:spChg chg="mod">
          <ac:chgData name="Min Zhi TAY (MOH)" userId="aa64a6e1-0976-4cf7-b54e-fa3a0b744d15" providerId="ADAL" clId="{046E4D66-F790-41F5-BDAF-8CCADEB1C67C}" dt="2026-06-04T10:18:58.129" v="17127" actId="2711"/>
          <ac:spMkLst>
            <pc:docMk/>
            <pc:sldMk cId="1962921550" sldId="2147376211"/>
            <ac:spMk id="33" creationId="{364F96BC-0E4D-D673-7ED4-CC308D13EC83}"/>
          </ac:spMkLst>
        </pc:spChg>
        <pc:spChg chg="mod">
          <ac:chgData name="Min Zhi TAY (MOH)" userId="aa64a6e1-0976-4cf7-b54e-fa3a0b744d15" providerId="ADAL" clId="{046E4D66-F790-41F5-BDAF-8CCADEB1C67C}" dt="2026-06-04T10:18:58.129" v="17127" actId="2711"/>
          <ac:spMkLst>
            <pc:docMk/>
            <pc:sldMk cId="1962921550" sldId="2147376211"/>
            <ac:spMk id="34" creationId="{81D083D0-F274-F964-B4B5-98F587D68E04}"/>
          </ac:spMkLst>
        </pc:spChg>
        <pc:spChg chg="mod">
          <ac:chgData name="Min Zhi TAY (MOH)" userId="aa64a6e1-0976-4cf7-b54e-fa3a0b744d15" providerId="ADAL" clId="{046E4D66-F790-41F5-BDAF-8CCADEB1C67C}" dt="2026-06-04T10:18:58.129" v="17127" actId="2711"/>
          <ac:spMkLst>
            <pc:docMk/>
            <pc:sldMk cId="1962921550" sldId="2147376211"/>
            <ac:spMk id="35" creationId="{BC071362-A39A-7ED9-F2F3-E82142F512B3}"/>
          </ac:spMkLst>
        </pc:spChg>
        <pc:spChg chg="mod">
          <ac:chgData name="Min Zhi TAY (MOH)" userId="aa64a6e1-0976-4cf7-b54e-fa3a0b744d15" providerId="ADAL" clId="{046E4D66-F790-41F5-BDAF-8CCADEB1C67C}" dt="2026-06-04T10:18:58.129" v="17127" actId="2711"/>
          <ac:spMkLst>
            <pc:docMk/>
            <pc:sldMk cId="1962921550" sldId="2147376211"/>
            <ac:spMk id="36" creationId="{72ECE938-D158-1DBF-06F7-8D5968C1494F}"/>
          </ac:spMkLst>
        </pc:spChg>
        <pc:spChg chg="mod">
          <ac:chgData name="Min Zhi TAY (MOH)" userId="aa64a6e1-0976-4cf7-b54e-fa3a0b744d15" providerId="ADAL" clId="{046E4D66-F790-41F5-BDAF-8CCADEB1C67C}" dt="2026-06-04T10:18:58.129" v="17127" actId="2711"/>
          <ac:spMkLst>
            <pc:docMk/>
            <pc:sldMk cId="1962921550" sldId="2147376211"/>
            <ac:spMk id="37" creationId="{294799D7-6982-9F60-E1D4-5DEC5B2B72F9}"/>
          </ac:spMkLst>
        </pc:spChg>
        <pc:spChg chg="mod">
          <ac:chgData name="Min Zhi TAY (MOH)" userId="aa64a6e1-0976-4cf7-b54e-fa3a0b744d15" providerId="ADAL" clId="{046E4D66-F790-41F5-BDAF-8CCADEB1C67C}" dt="2026-06-04T10:18:58.129" v="17127" actId="2711"/>
          <ac:spMkLst>
            <pc:docMk/>
            <pc:sldMk cId="1962921550" sldId="2147376211"/>
            <ac:spMk id="38" creationId="{F3F4D502-584B-1A29-2775-70AB93CE6EE1}"/>
          </ac:spMkLst>
        </pc:spChg>
        <pc:spChg chg="mod">
          <ac:chgData name="Min Zhi TAY (MOH)" userId="aa64a6e1-0976-4cf7-b54e-fa3a0b744d15" providerId="ADAL" clId="{046E4D66-F790-41F5-BDAF-8CCADEB1C67C}" dt="2026-06-04T10:18:58.129" v="17127" actId="2711"/>
          <ac:spMkLst>
            <pc:docMk/>
            <pc:sldMk cId="1962921550" sldId="2147376211"/>
            <ac:spMk id="41" creationId="{752FB700-731F-A4D4-42E9-97B1FAFC8834}"/>
          </ac:spMkLst>
        </pc:spChg>
        <pc:spChg chg="mod">
          <ac:chgData name="Min Zhi TAY (MOH)" userId="aa64a6e1-0976-4cf7-b54e-fa3a0b744d15" providerId="ADAL" clId="{046E4D66-F790-41F5-BDAF-8CCADEB1C67C}" dt="2026-06-04T10:18:58.129" v="17127" actId="2711"/>
          <ac:spMkLst>
            <pc:docMk/>
            <pc:sldMk cId="1962921550" sldId="2147376211"/>
            <ac:spMk id="42" creationId="{F667FF52-E542-A3AF-292C-71F961257366}"/>
          </ac:spMkLst>
        </pc:spChg>
        <pc:graphicFrameChg chg="add mod modGraphic">
          <ac:chgData name="Min Zhi TAY (MOH)" userId="aa64a6e1-0976-4cf7-b54e-fa3a0b744d15" providerId="ADAL" clId="{046E4D66-F790-41F5-BDAF-8CCADEB1C67C}" dt="2026-06-04T10:21:03.764" v="17203"/>
          <ac:graphicFrameMkLst>
            <pc:docMk/>
            <pc:sldMk cId="1962921550" sldId="2147376211"/>
            <ac:graphicFrameMk id="6" creationId="{FF4AB14F-8307-AA5A-3B31-B31C4D4CE981}"/>
          </ac:graphicFrameMkLst>
        </pc:graphicFrameChg>
      </pc:sldChg>
      <pc:sldChg chg="addSp delSp modSp add mod modNotesTx">
        <pc:chgData name="Min Zhi TAY (MOH)" userId="aa64a6e1-0976-4cf7-b54e-fa3a0b744d15" providerId="ADAL" clId="{046E4D66-F790-41F5-BDAF-8CCADEB1C67C}" dt="2026-06-09T03:28:16.380" v="17592" actId="20577"/>
        <pc:sldMkLst>
          <pc:docMk/>
          <pc:sldMk cId="220100712" sldId="2147376213"/>
        </pc:sldMkLst>
        <pc:spChg chg="mod">
          <ac:chgData name="Min Zhi TAY (MOH)" userId="aa64a6e1-0976-4cf7-b54e-fa3a0b744d15" providerId="ADAL" clId="{046E4D66-F790-41F5-BDAF-8CCADEB1C67C}" dt="2026-06-05T02:16:37.611" v="17249" actId="255"/>
          <ac:spMkLst>
            <pc:docMk/>
            <pc:sldMk cId="220100712" sldId="2147376213"/>
            <ac:spMk id="31" creationId="{470D5464-7F04-8201-711D-8EDCE0D5F84C}"/>
          </ac:spMkLst>
        </pc:spChg>
        <pc:graphicFrameChg chg="mod">
          <ac:chgData name="Min Zhi TAY (MOH)" userId="aa64a6e1-0976-4cf7-b54e-fa3a0b744d15" providerId="ADAL" clId="{046E4D66-F790-41F5-BDAF-8CCADEB1C67C}" dt="2026-06-03T08:56:03.008" v="11543"/>
          <ac:graphicFrameMkLst>
            <pc:docMk/>
            <pc:sldMk cId="220100712" sldId="2147376213"/>
            <ac:graphicFrameMk id="14" creationId="{4CCC4E41-3B76-4771-6FFA-B98BD5CCCCD1}"/>
          </ac:graphicFrameMkLst>
        </pc:graphicFrameChg>
      </pc:sldChg>
      <pc:sldChg chg="addSp delSp modSp add mod modNotesTx">
        <pc:chgData name="Min Zhi TAY (MOH)" userId="aa64a6e1-0976-4cf7-b54e-fa3a0b744d15" providerId="ADAL" clId="{046E4D66-F790-41F5-BDAF-8CCADEB1C67C}" dt="2026-06-09T03:28:38.941" v="17597" actId="20577"/>
        <pc:sldMkLst>
          <pc:docMk/>
          <pc:sldMk cId="2941386375" sldId="2147376215"/>
        </pc:sldMkLst>
        <pc:spChg chg="add mod">
          <ac:chgData name="Min Zhi TAY (MOH)" userId="aa64a6e1-0976-4cf7-b54e-fa3a0b744d15" providerId="ADAL" clId="{046E4D66-F790-41F5-BDAF-8CCADEB1C67C}" dt="2026-06-05T02:17:18.057" v="17250" actId="255"/>
          <ac:spMkLst>
            <pc:docMk/>
            <pc:sldMk cId="2941386375" sldId="2147376215"/>
            <ac:spMk id="2" creationId="{AD3B51FA-D84F-7945-396C-A0D6D47DB454}"/>
          </ac:spMkLst>
        </pc:spChg>
        <pc:spChg chg="mod">
          <ac:chgData name="Min Zhi TAY (MOH)" userId="aa64a6e1-0976-4cf7-b54e-fa3a0b744d15" providerId="ADAL" clId="{046E4D66-F790-41F5-BDAF-8CCADEB1C67C}" dt="2026-06-03T06:33:26.997" v="2463" actId="207"/>
          <ac:spMkLst>
            <pc:docMk/>
            <pc:sldMk cId="2941386375" sldId="2147376215"/>
            <ac:spMk id="3" creationId="{81096DCA-F8FA-7959-AD61-698AF8E81AE9}"/>
          </ac:spMkLst>
        </pc:spChg>
        <pc:spChg chg="mod">
          <ac:chgData name="Min Zhi TAY (MOH)" userId="aa64a6e1-0976-4cf7-b54e-fa3a0b744d15" providerId="ADAL" clId="{046E4D66-F790-41F5-BDAF-8CCADEB1C67C}" dt="2026-06-05T02:18:03.736" v="17253" actId="255"/>
          <ac:spMkLst>
            <pc:docMk/>
            <pc:sldMk cId="2941386375" sldId="2147376215"/>
            <ac:spMk id="21" creationId="{1C0F783C-C412-2C34-0FE6-857F04258EB2}"/>
          </ac:spMkLst>
        </pc:spChg>
        <pc:spChg chg="mod">
          <ac:chgData name="Min Zhi TAY (MOH)" userId="aa64a6e1-0976-4cf7-b54e-fa3a0b744d15" providerId="ADAL" clId="{046E4D66-F790-41F5-BDAF-8CCADEB1C67C}" dt="2026-06-05T02:18:10.964" v="17254" actId="255"/>
          <ac:spMkLst>
            <pc:docMk/>
            <pc:sldMk cId="2941386375" sldId="2147376215"/>
            <ac:spMk id="22" creationId="{51F2AB53-3B31-03C7-8969-E43D1FA4469E}"/>
          </ac:spMkLst>
        </pc:spChg>
        <pc:spChg chg="mod">
          <ac:chgData name="Min Zhi TAY (MOH)" userId="aa64a6e1-0976-4cf7-b54e-fa3a0b744d15" providerId="ADAL" clId="{046E4D66-F790-41F5-BDAF-8CCADEB1C67C}" dt="2026-06-05T02:17:56.995" v="17252" actId="255"/>
          <ac:spMkLst>
            <pc:docMk/>
            <pc:sldMk cId="2941386375" sldId="2147376215"/>
            <ac:spMk id="23" creationId="{9DFA0FAE-9E87-5138-46EE-A6738F97BEC1}"/>
          </ac:spMkLst>
        </pc:spChg>
        <pc:spChg chg="mod">
          <ac:chgData name="Min Zhi TAY (MOH)" userId="aa64a6e1-0976-4cf7-b54e-fa3a0b744d15" providerId="ADAL" clId="{046E4D66-F790-41F5-BDAF-8CCADEB1C67C}" dt="2026-06-05T02:17:51.028" v="17251" actId="255"/>
          <ac:spMkLst>
            <pc:docMk/>
            <pc:sldMk cId="2941386375" sldId="2147376215"/>
            <ac:spMk id="24" creationId="{B22B515A-95D9-BB54-8B7C-6FC8CF39C111}"/>
          </ac:spMkLst>
        </pc:spChg>
        <pc:graphicFrameChg chg="mod">
          <ac:chgData name="Min Zhi TAY (MOH)" userId="aa64a6e1-0976-4cf7-b54e-fa3a0b744d15" providerId="ADAL" clId="{046E4D66-F790-41F5-BDAF-8CCADEB1C67C}" dt="2026-06-03T08:56:38.902" v="11549"/>
          <ac:graphicFrameMkLst>
            <pc:docMk/>
            <pc:sldMk cId="2941386375" sldId="2147376215"/>
            <ac:graphicFrameMk id="19" creationId="{2E644C51-1F93-A84C-0553-74F27E1693D9}"/>
          </ac:graphicFrameMkLst>
        </pc:graphicFrameChg>
      </pc:sldChg>
      <pc:sldChg chg="addSp delSp modSp add mod ord modNotesTx">
        <pc:chgData name="Min Zhi TAY (MOH)" userId="aa64a6e1-0976-4cf7-b54e-fa3a0b744d15" providerId="ADAL" clId="{046E4D66-F790-41F5-BDAF-8CCADEB1C67C}" dt="2026-06-14T11:02:19.429" v="21188" actId="20577"/>
        <pc:sldMkLst>
          <pc:docMk/>
          <pc:sldMk cId="3812208014" sldId="2147376216"/>
        </pc:sldMkLst>
        <pc:spChg chg="mod">
          <ac:chgData name="Min Zhi TAY (MOH)" userId="aa64a6e1-0976-4cf7-b54e-fa3a0b744d15" providerId="ADAL" clId="{046E4D66-F790-41F5-BDAF-8CCADEB1C67C}" dt="2026-06-09T04:32:35.439" v="20899" actId="20577"/>
          <ac:spMkLst>
            <pc:docMk/>
            <pc:sldMk cId="3812208014" sldId="2147376216"/>
            <ac:spMk id="3" creationId="{5A92D180-A010-28EA-CB32-0167507904F0}"/>
          </ac:spMkLst>
        </pc:spChg>
        <pc:spChg chg="add mod">
          <ac:chgData name="Min Zhi TAY (MOH)" userId="aa64a6e1-0976-4cf7-b54e-fa3a0b744d15" providerId="ADAL" clId="{046E4D66-F790-41F5-BDAF-8CCADEB1C67C}" dt="2026-06-04T09:43:57.540" v="15074" actId="123"/>
          <ac:spMkLst>
            <pc:docMk/>
            <pc:sldMk cId="3812208014" sldId="2147376216"/>
            <ac:spMk id="7" creationId="{6AF73253-2D3F-FB96-9659-01951814F255}"/>
          </ac:spMkLst>
        </pc:spChg>
        <pc:spChg chg="add mod">
          <ac:chgData name="Min Zhi TAY (MOH)" userId="aa64a6e1-0976-4cf7-b54e-fa3a0b744d15" providerId="ADAL" clId="{046E4D66-F790-41F5-BDAF-8CCADEB1C67C}" dt="2026-06-04T09:43:57.540" v="15074" actId="123"/>
          <ac:spMkLst>
            <pc:docMk/>
            <pc:sldMk cId="3812208014" sldId="2147376216"/>
            <ac:spMk id="8" creationId="{4E500F48-466B-867D-6E83-11ADA54D57F4}"/>
          </ac:spMkLst>
        </pc:spChg>
        <pc:spChg chg="add mod">
          <ac:chgData name="Min Zhi TAY (MOH)" userId="aa64a6e1-0976-4cf7-b54e-fa3a0b744d15" providerId="ADAL" clId="{046E4D66-F790-41F5-BDAF-8CCADEB1C67C}" dt="2026-06-04T09:43:57.540" v="15074" actId="123"/>
          <ac:spMkLst>
            <pc:docMk/>
            <pc:sldMk cId="3812208014" sldId="2147376216"/>
            <ac:spMk id="9" creationId="{CDA1F31E-067A-7B40-6C33-3FB1F4319EDF}"/>
          </ac:spMkLst>
        </pc:spChg>
        <pc:spChg chg="add mod">
          <ac:chgData name="Min Zhi TAY (MOH)" userId="aa64a6e1-0976-4cf7-b54e-fa3a0b744d15" providerId="ADAL" clId="{046E4D66-F790-41F5-BDAF-8CCADEB1C67C}" dt="2026-06-04T09:43:57.540" v="15074" actId="123"/>
          <ac:spMkLst>
            <pc:docMk/>
            <pc:sldMk cId="3812208014" sldId="2147376216"/>
            <ac:spMk id="10" creationId="{1894DBAB-66D7-B3F2-0186-3C46B617087F}"/>
          </ac:spMkLst>
        </pc:spChg>
        <pc:spChg chg="add mod">
          <ac:chgData name="Min Zhi TAY (MOH)" userId="aa64a6e1-0976-4cf7-b54e-fa3a0b744d15" providerId="ADAL" clId="{046E4D66-F790-41F5-BDAF-8CCADEB1C67C}" dt="2026-06-04T09:43:57.540" v="15074" actId="123"/>
          <ac:spMkLst>
            <pc:docMk/>
            <pc:sldMk cId="3812208014" sldId="2147376216"/>
            <ac:spMk id="11" creationId="{912510E6-9673-9542-C06C-A6DF15645AC5}"/>
          </ac:spMkLst>
        </pc:spChg>
        <pc:spChg chg="add mod">
          <ac:chgData name="Min Zhi TAY (MOH)" userId="aa64a6e1-0976-4cf7-b54e-fa3a0b744d15" providerId="ADAL" clId="{046E4D66-F790-41F5-BDAF-8CCADEB1C67C}" dt="2026-06-04T09:43:57.540" v="15074" actId="123"/>
          <ac:spMkLst>
            <pc:docMk/>
            <pc:sldMk cId="3812208014" sldId="2147376216"/>
            <ac:spMk id="12" creationId="{C5D68712-B2FD-B493-136F-09A036C7B59B}"/>
          </ac:spMkLst>
        </pc:spChg>
        <pc:spChg chg="add mod">
          <ac:chgData name="Min Zhi TAY (MOH)" userId="aa64a6e1-0976-4cf7-b54e-fa3a0b744d15" providerId="ADAL" clId="{046E4D66-F790-41F5-BDAF-8CCADEB1C67C}" dt="2026-06-04T09:43:57.540" v="15074" actId="123"/>
          <ac:spMkLst>
            <pc:docMk/>
            <pc:sldMk cId="3812208014" sldId="2147376216"/>
            <ac:spMk id="13" creationId="{EF5AC967-EEFE-E833-750E-F824BC31C6A9}"/>
          </ac:spMkLst>
        </pc:spChg>
        <pc:graphicFrameChg chg="modGraphic">
          <ac:chgData name="Min Zhi TAY (MOH)" userId="aa64a6e1-0976-4cf7-b54e-fa3a0b744d15" providerId="ADAL" clId="{046E4D66-F790-41F5-BDAF-8CCADEB1C67C}" dt="2026-06-03T07:01:56.096" v="3250" actId="20577"/>
          <ac:graphicFrameMkLst>
            <pc:docMk/>
            <pc:sldMk cId="3812208014" sldId="2147376216"/>
            <ac:graphicFrameMk id="19" creationId="{AD2ED7F8-1222-5DD7-32F2-758F350E6039}"/>
          </ac:graphicFrameMkLst>
        </pc:graphicFrameChg>
      </pc:sldChg>
      <pc:sldChg chg="addSp delSp modSp add mod ord modNotesTx">
        <pc:chgData name="Min Zhi TAY (MOH)" userId="aa64a6e1-0976-4cf7-b54e-fa3a0b744d15" providerId="ADAL" clId="{046E4D66-F790-41F5-BDAF-8CCADEB1C67C}" dt="2026-06-14T06:21:20.947" v="21178" actId="20577"/>
        <pc:sldMkLst>
          <pc:docMk/>
          <pc:sldMk cId="3233548099" sldId="2147376218"/>
        </pc:sldMkLst>
        <pc:spChg chg="add mod">
          <ac:chgData name="Min Zhi TAY (MOH)" userId="aa64a6e1-0976-4cf7-b54e-fa3a0b744d15" providerId="ADAL" clId="{046E4D66-F790-41F5-BDAF-8CCADEB1C67C}" dt="2026-06-03T08:45:27.538" v="10222" actId="207"/>
          <ac:spMkLst>
            <pc:docMk/>
            <pc:sldMk cId="3233548099" sldId="2147376218"/>
            <ac:spMk id="2" creationId="{9C3EDA0C-D5B7-C5F9-9AE5-9D0FBADA7D83}"/>
          </ac:spMkLst>
        </pc:spChg>
        <pc:spChg chg="mod">
          <ac:chgData name="Min Zhi TAY (MOH)" userId="aa64a6e1-0976-4cf7-b54e-fa3a0b744d15" providerId="ADAL" clId="{046E4D66-F790-41F5-BDAF-8CCADEB1C67C}" dt="2026-06-03T08:44:49.720" v="10218"/>
          <ac:spMkLst>
            <pc:docMk/>
            <pc:sldMk cId="3233548099" sldId="2147376218"/>
            <ac:spMk id="3" creationId="{ADBE64E8-FD04-18AF-80D6-CBD2D548FAC9}"/>
          </ac:spMkLst>
        </pc:spChg>
        <pc:spChg chg="add mod">
          <ac:chgData name="Min Zhi TAY (MOH)" userId="aa64a6e1-0976-4cf7-b54e-fa3a0b744d15" providerId="ADAL" clId="{046E4D66-F790-41F5-BDAF-8CCADEB1C67C}" dt="2026-06-03T08:45:09.017" v="10221"/>
          <ac:spMkLst>
            <pc:docMk/>
            <pc:sldMk cId="3233548099" sldId="2147376218"/>
            <ac:spMk id="4" creationId="{D93D6C1E-6283-4FBE-FD9D-AB548B21BA39}"/>
          </ac:spMkLst>
        </pc:spChg>
        <pc:spChg chg="add mod">
          <ac:chgData name="Min Zhi TAY (MOH)" userId="aa64a6e1-0976-4cf7-b54e-fa3a0b744d15" providerId="ADAL" clId="{046E4D66-F790-41F5-BDAF-8CCADEB1C67C}" dt="2026-06-05T02:29:30.469" v="17474" actId="123"/>
          <ac:spMkLst>
            <pc:docMk/>
            <pc:sldMk cId="3233548099" sldId="2147376218"/>
            <ac:spMk id="7" creationId="{BA9A3AC2-1D03-4024-44C1-3055DCEBD132}"/>
          </ac:spMkLst>
        </pc:spChg>
        <pc:spChg chg="add mod">
          <ac:chgData name="Min Zhi TAY (MOH)" userId="aa64a6e1-0976-4cf7-b54e-fa3a0b744d15" providerId="ADAL" clId="{046E4D66-F790-41F5-BDAF-8CCADEB1C67C}" dt="2026-06-03T08:45:09.017" v="10221"/>
          <ac:spMkLst>
            <pc:docMk/>
            <pc:sldMk cId="3233548099" sldId="2147376218"/>
            <ac:spMk id="10" creationId="{C1E27594-52BF-1841-4EF9-DEE2C7E8CE65}"/>
          </ac:spMkLst>
        </pc:spChg>
        <pc:spChg chg="add mod">
          <ac:chgData name="Min Zhi TAY (MOH)" userId="aa64a6e1-0976-4cf7-b54e-fa3a0b744d15" providerId="ADAL" clId="{046E4D66-F790-41F5-BDAF-8CCADEB1C67C}" dt="2026-06-05T02:29:26.654" v="17473" actId="123"/>
          <ac:spMkLst>
            <pc:docMk/>
            <pc:sldMk cId="3233548099" sldId="2147376218"/>
            <ac:spMk id="11" creationId="{40D940A7-378E-9676-35AB-93813819261C}"/>
          </ac:spMkLst>
        </pc:spChg>
        <pc:graphicFrameChg chg="mod">
          <ac:chgData name="Min Zhi TAY (MOH)" userId="aa64a6e1-0976-4cf7-b54e-fa3a0b744d15" providerId="ADAL" clId="{046E4D66-F790-41F5-BDAF-8CCADEB1C67C}" dt="2026-06-04T10:21:08.959" v="17204"/>
          <ac:graphicFrameMkLst>
            <pc:docMk/>
            <pc:sldMk cId="3233548099" sldId="2147376218"/>
            <ac:graphicFrameMk id="6" creationId="{3F9B9012-5DEE-3B3C-4DC0-392055C02BA3}"/>
          </ac:graphicFrameMkLst>
        </pc:graphicFrameChg>
        <pc:graphicFrameChg chg="add mod">
          <ac:chgData name="Min Zhi TAY (MOH)" userId="aa64a6e1-0976-4cf7-b54e-fa3a0b744d15" providerId="ADAL" clId="{046E4D66-F790-41F5-BDAF-8CCADEB1C67C}" dt="2026-06-04T10:19:13.301" v="17128" actId="14100"/>
          <ac:graphicFrameMkLst>
            <pc:docMk/>
            <pc:sldMk cId="3233548099" sldId="2147376218"/>
            <ac:graphicFrameMk id="12" creationId="{5A241352-A2A1-7D31-D8F0-2FF5971CE163}"/>
          </ac:graphicFrameMkLst>
        </pc:graphicFrameChg>
        <pc:picChg chg="add mod">
          <ac:chgData name="Min Zhi TAY (MOH)" userId="aa64a6e1-0976-4cf7-b54e-fa3a0b744d15" providerId="ADAL" clId="{046E4D66-F790-41F5-BDAF-8CCADEB1C67C}" dt="2026-06-03T08:45:09.017" v="10221"/>
          <ac:picMkLst>
            <pc:docMk/>
            <pc:sldMk cId="3233548099" sldId="2147376218"/>
            <ac:picMk id="13" creationId="{334E2428-33C2-F258-1443-5BA0281FEF3E}"/>
          </ac:picMkLst>
        </pc:picChg>
        <pc:picChg chg="add mod">
          <ac:chgData name="Min Zhi TAY (MOH)" userId="aa64a6e1-0976-4cf7-b54e-fa3a0b744d15" providerId="ADAL" clId="{046E4D66-F790-41F5-BDAF-8CCADEB1C67C}" dt="2026-06-03T08:45:09.017" v="10221"/>
          <ac:picMkLst>
            <pc:docMk/>
            <pc:sldMk cId="3233548099" sldId="2147376218"/>
            <ac:picMk id="14" creationId="{6B9F7A87-C0ED-5700-82E9-D27324223A6B}"/>
          </ac:picMkLst>
        </pc:picChg>
      </pc:sldChg>
      <pc:sldChg chg="addSp delSp modSp add mod modNotesTx">
        <pc:chgData name="Min Zhi TAY (MOH)" userId="aa64a6e1-0976-4cf7-b54e-fa3a0b744d15" providerId="ADAL" clId="{046E4D66-F790-41F5-BDAF-8CCADEB1C67C}" dt="2026-06-14T06:22:14.107" v="21180" actId="20577"/>
        <pc:sldMkLst>
          <pc:docMk/>
          <pc:sldMk cId="2867374300" sldId="2147376221"/>
        </pc:sldMkLst>
        <pc:spChg chg="mod">
          <ac:chgData name="Min Zhi TAY (MOH)" userId="aa64a6e1-0976-4cf7-b54e-fa3a0b744d15" providerId="ADAL" clId="{046E4D66-F790-41F5-BDAF-8CCADEB1C67C}" dt="2026-06-05T02:29:04.413" v="17470" actId="14100"/>
          <ac:spMkLst>
            <pc:docMk/>
            <pc:sldMk cId="2867374300" sldId="2147376221"/>
            <ac:spMk id="2" creationId="{9A768D04-E574-D831-9DA9-530B9C4D994A}"/>
          </ac:spMkLst>
        </pc:spChg>
        <pc:spChg chg="mod">
          <ac:chgData name="Min Zhi TAY (MOH)" userId="aa64a6e1-0976-4cf7-b54e-fa3a0b744d15" providerId="ADAL" clId="{046E4D66-F790-41F5-BDAF-8CCADEB1C67C}" dt="2026-06-05T02:27:19.702" v="17463" actId="20577"/>
          <ac:spMkLst>
            <pc:docMk/>
            <pc:sldMk cId="2867374300" sldId="2147376221"/>
            <ac:spMk id="3" creationId="{9F01F61E-B95C-4996-FB8B-2123C8F7898F}"/>
          </ac:spMkLst>
        </pc:spChg>
        <pc:spChg chg="mod">
          <ac:chgData name="Min Zhi TAY (MOH)" userId="aa64a6e1-0976-4cf7-b54e-fa3a0b744d15" providerId="ADAL" clId="{046E4D66-F790-41F5-BDAF-8CCADEB1C67C}" dt="2026-06-05T02:29:11.365" v="17471" actId="123"/>
          <ac:spMkLst>
            <pc:docMk/>
            <pc:sldMk cId="2867374300" sldId="2147376221"/>
            <ac:spMk id="4" creationId="{97A98DAA-1EE6-B551-5F6C-609B62BCD075}"/>
          </ac:spMkLst>
        </pc:spChg>
        <pc:spChg chg="add mod">
          <ac:chgData name="Min Zhi TAY (MOH)" userId="aa64a6e1-0976-4cf7-b54e-fa3a0b744d15" providerId="ADAL" clId="{046E4D66-F790-41F5-BDAF-8CCADEB1C67C}" dt="2026-06-05T02:29:11.365" v="17471" actId="123"/>
          <ac:spMkLst>
            <pc:docMk/>
            <pc:sldMk cId="2867374300" sldId="2147376221"/>
            <ac:spMk id="7" creationId="{3B493F8D-E78D-33DA-ECEE-9C2DA38CA6FD}"/>
          </ac:spMkLst>
        </pc:spChg>
        <pc:spChg chg="add mod">
          <ac:chgData name="Min Zhi TAY (MOH)" userId="aa64a6e1-0976-4cf7-b54e-fa3a0b744d15" providerId="ADAL" clId="{046E4D66-F790-41F5-BDAF-8CCADEB1C67C}" dt="2026-06-05T02:29:11.365" v="17471" actId="123"/>
          <ac:spMkLst>
            <pc:docMk/>
            <pc:sldMk cId="2867374300" sldId="2147376221"/>
            <ac:spMk id="10" creationId="{97F98EAF-CF5E-524C-C918-C9AED022EA27}"/>
          </ac:spMkLst>
        </pc:spChg>
        <pc:spChg chg="mod">
          <ac:chgData name="Min Zhi TAY (MOH)" userId="aa64a6e1-0976-4cf7-b54e-fa3a0b744d15" providerId="ADAL" clId="{046E4D66-F790-41F5-BDAF-8CCADEB1C67C}" dt="2026-06-05T02:31:45.232" v="17521" actId="20577"/>
          <ac:spMkLst>
            <pc:docMk/>
            <pc:sldMk cId="2867374300" sldId="2147376221"/>
            <ac:spMk id="11" creationId="{B28A9766-3120-7DF4-C37D-97AC4C23F88F}"/>
          </ac:spMkLst>
        </pc:spChg>
        <pc:spChg chg="add mod">
          <ac:chgData name="Min Zhi TAY (MOH)" userId="aa64a6e1-0976-4cf7-b54e-fa3a0b744d15" providerId="ADAL" clId="{046E4D66-F790-41F5-BDAF-8CCADEB1C67C}" dt="2026-06-04T09:55:58.821" v="15734" actId="1036"/>
          <ac:spMkLst>
            <pc:docMk/>
            <pc:sldMk cId="2867374300" sldId="2147376221"/>
            <ac:spMk id="20" creationId="{126E205E-7208-0123-D4F7-07E271A2065F}"/>
          </ac:spMkLst>
        </pc:spChg>
        <pc:spChg chg="mod">
          <ac:chgData name="Min Zhi TAY (MOH)" userId="aa64a6e1-0976-4cf7-b54e-fa3a0b744d15" providerId="ADAL" clId="{046E4D66-F790-41F5-BDAF-8CCADEB1C67C}" dt="2026-06-05T02:29:11.365" v="17471" actId="123"/>
          <ac:spMkLst>
            <pc:docMk/>
            <pc:sldMk cId="2867374300" sldId="2147376221"/>
            <ac:spMk id="22" creationId="{A76BC4B6-E7B5-FF34-40B7-2A326E8F6BD8}"/>
          </ac:spMkLst>
        </pc:spChg>
        <pc:spChg chg="mod">
          <ac:chgData name="Min Zhi TAY (MOH)" userId="aa64a6e1-0976-4cf7-b54e-fa3a0b744d15" providerId="ADAL" clId="{046E4D66-F790-41F5-BDAF-8CCADEB1C67C}" dt="2026-06-05T02:29:11.365" v="17471" actId="123"/>
          <ac:spMkLst>
            <pc:docMk/>
            <pc:sldMk cId="2867374300" sldId="2147376221"/>
            <ac:spMk id="24" creationId="{BDEC94A0-A822-90BB-C8D3-3AD106DA0AA6}"/>
          </ac:spMkLst>
        </pc:spChg>
        <pc:spChg chg="mod">
          <ac:chgData name="Min Zhi TAY (MOH)" userId="aa64a6e1-0976-4cf7-b54e-fa3a0b744d15" providerId="ADAL" clId="{046E4D66-F790-41F5-BDAF-8CCADEB1C67C}" dt="2026-06-05T02:31:31.461" v="17501" actId="1038"/>
          <ac:spMkLst>
            <pc:docMk/>
            <pc:sldMk cId="2867374300" sldId="2147376221"/>
            <ac:spMk id="25" creationId="{5CEC7F4F-1A6F-35B3-042A-E752C9125003}"/>
          </ac:spMkLst>
        </pc:spChg>
        <pc:spChg chg="mod">
          <ac:chgData name="Min Zhi TAY (MOH)" userId="aa64a6e1-0976-4cf7-b54e-fa3a0b744d15" providerId="ADAL" clId="{046E4D66-F790-41F5-BDAF-8CCADEB1C67C}" dt="2026-06-03T08:47:12.946" v="10231"/>
          <ac:spMkLst>
            <pc:docMk/>
            <pc:sldMk cId="2867374300" sldId="2147376221"/>
            <ac:spMk id="28" creationId="{85CE8A5C-94F3-A5A9-BD52-ED58D70DFF85}"/>
          </ac:spMkLst>
        </pc:spChg>
        <pc:spChg chg="mod">
          <ac:chgData name="Min Zhi TAY (MOH)" userId="aa64a6e1-0976-4cf7-b54e-fa3a0b744d15" providerId="ADAL" clId="{046E4D66-F790-41F5-BDAF-8CCADEB1C67C}" dt="2026-06-05T02:31:36.882" v="17520" actId="1038"/>
          <ac:spMkLst>
            <pc:docMk/>
            <pc:sldMk cId="2867374300" sldId="2147376221"/>
            <ac:spMk id="29" creationId="{2CF50221-7C20-FBCA-B48A-504C6F8C5700}"/>
          </ac:spMkLst>
        </pc:spChg>
        <pc:spChg chg="mod">
          <ac:chgData name="Min Zhi TAY (MOH)" userId="aa64a6e1-0976-4cf7-b54e-fa3a0b744d15" providerId="ADAL" clId="{046E4D66-F790-41F5-BDAF-8CCADEB1C67C}" dt="2026-06-05T02:29:11.365" v="17471" actId="123"/>
          <ac:spMkLst>
            <pc:docMk/>
            <pc:sldMk cId="2867374300" sldId="2147376221"/>
            <ac:spMk id="30" creationId="{317FE7B7-DA51-2CF9-1445-CCE1258FB527}"/>
          </ac:spMkLst>
        </pc:spChg>
        <pc:spChg chg="mod">
          <ac:chgData name="Min Zhi TAY (MOH)" userId="aa64a6e1-0976-4cf7-b54e-fa3a0b744d15" providerId="ADAL" clId="{046E4D66-F790-41F5-BDAF-8CCADEB1C67C}" dt="2026-06-04T09:55:58.821" v="15734" actId="1036"/>
          <ac:spMkLst>
            <pc:docMk/>
            <pc:sldMk cId="2867374300" sldId="2147376221"/>
            <ac:spMk id="31" creationId="{7C411695-C457-E42B-F14F-926BFB0AEB06}"/>
          </ac:spMkLst>
        </pc:spChg>
        <pc:spChg chg="add mod">
          <ac:chgData name="Min Zhi TAY (MOH)" userId="aa64a6e1-0976-4cf7-b54e-fa3a0b744d15" providerId="ADAL" clId="{046E4D66-F790-41F5-BDAF-8CCADEB1C67C}" dt="2026-06-05T02:31:54.523" v="17531" actId="1035"/>
          <ac:spMkLst>
            <pc:docMk/>
            <pc:sldMk cId="2867374300" sldId="2147376221"/>
            <ac:spMk id="33" creationId="{C80EA3DE-94E3-43D5-2AAC-4008F3A020AF}"/>
          </ac:spMkLst>
        </pc:spChg>
        <pc:grpChg chg="mod">
          <ac:chgData name="Min Zhi TAY (MOH)" userId="aa64a6e1-0976-4cf7-b54e-fa3a0b744d15" providerId="ADAL" clId="{046E4D66-F790-41F5-BDAF-8CCADEB1C67C}" dt="2026-06-04T09:55:58.821" v="15734" actId="1036"/>
          <ac:grpSpMkLst>
            <pc:docMk/>
            <pc:sldMk cId="2867374300" sldId="2147376221"/>
            <ac:grpSpMk id="21" creationId="{9D368C1C-2547-973B-BA13-CF1E2BE6109E}"/>
          </ac:grpSpMkLst>
        </pc:grpChg>
        <pc:grpChg chg="mod">
          <ac:chgData name="Min Zhi TAY (MOH)" userId="aa64a6e1-0976-4cf7-b54e-fa3a0b744d15" providerId="ADAL" clId="{046E4D66-F790-41F5-BDAF-8CCADEB1C67C}" dt="2026-06-04T09:55:58.821" v="15734" actId="1036"/>
          <ac:grpSpMkLst>
            <pc:docMk/>
            <pc:sldMk cId="2867374300" sldId="2147376221"/>
            <ac:grpSpMk id="27" creationId="{854417B4-F5B1-1543-F312-FB76F7526898}"/>
          </ac:grpSpMkLst>
        </pc:grpChg>
        <pc:graphicFrameChg chg="mod">
          <ac:chgData name="Min Zhi TAY (MOH)" userId="aa64a6e1-0976-4cf7-b54e-fa3a0b744d15" providerId="ADAL" clId="{046E4D66-F790-41F5-BDAF-8CCADEB1C67C}" dt="2026-06-04T10:21:13.996" v="17205"/>
          <ac:graphicFrameMkLst>
            <pc:docMk/>
            <pc:sldMk cId="2867374300" sldId="2147376221"/>
            <ac:graphicFrameMk id="6" creationId="{FE225AED-0092-59B4-0FC7-B3CBB18083AB}"/>
          </ac:graphicFrameMkLst>
        </pc:graphicFrameChg>
        <pc:cxnChg chg="mod">
          <ac:chgData name="Min Zhi TAY (MOH)" userId="aa64a6e1-0976-4cf7-b54e-fa3a0b744d15" providerId="ADAL" clId="{046E4D66-F790-41F5-BDAF-8CCADEB1C67C}" dt="2026-06-04T09:55:34.525" v="15710" actId="1036"/>
          <ac:cxnSpMkLst>
            <pc:docMk/>
            <pc:sldMk cId="2867374300" sldId="2147376221"/>
            <ac:cxnSpMk id="32" creationId="{98FAB05E-9692-D7D2-2C51-4447A1A222C6}"/>
          </ac:cxnSpMkLst>
        </pc:cxnChg>
      </pc:sldChg>
      <pc:sldChg chg="addSp delSp modSp add mod ord modNotesTx">
        <pc:chgData name="Min Zhi TAY (MOH)" userId="aa64a6e1-0976-4cf7-b54e-fa3a0b744d15" providerId="ADAL" clId="{046E4D66-F790-41F5-BDAF-8CCADEB1C67C}" dt="2026-06-09T03:29:38.014" v="17608" actId="20577"/>
        <pc:sldMkLst>
          <pc:docMk/>
          <pc:sldMk cId="1499076499" sldId="2147376222"/>
        </pc:sldMkLst>
        <pc:spChg chg="mod">
          <ac:chgData name="Min Zhi TAY (MOH)" userId="aa64a6e1-0976-4cf7-b54e-fa3a0b744d15" providerId="ADAL" clId="{046E4D66-F790-41F5-BDAF-8CCADEB1C67C}" dt="2026-06-03T08:49:06.930" v="10272" actId="20577"/>
          <ac:spMkLst>
            <pc:docMk/>
            <pc:sldMk cId="1499076499" sldId="2147376222"/>
            <ac:spMk id="3" creationId="{B1E6A904-E61E-8395-10E6-F68E986C0005}"/>
          </ac:spMkLst>
        </pc:spChg>
        <pc:spChg chg="add mod">
          <ac:chgData name="Min Zhi TAY (MOH)" userId="aa64a6e1-0976-4cf7-b54e-fa3a0b744d15" providerId="ADAL" clId="{046E4D66-F790-41F5-BDAF-8CCADEB1C67C}" dt="2026-06-05T02:29:17.870" v="17472" actId="123"/>
          <ac:spMkLst>
            <pc:docMk/>
            <pc:sldMk cId="1499076499" sldId="2147376222"/>
            <ac:spMk id="8" creationId="{367B9148-A7F4-6ADB-50A9-61D2B7A91982}"/>
          </ac:spMkLst>
        </pc:spChg>
        <pc:graphicFrameChg chg="mod">
          <ac:chgData name="Min Zhi TAY (MOH)" userId="aa64a6e1-0976-4cf7-b54e-fa3a0b744d15" providerId="ADAL" clId="{046E4D66-F790-41F5-BDAF-8CCADEB1C67C}" dt="2026-06-04T10:21:18.253" v="17206"/>
          <ac:graphicFrameMkLst>
            <pc:docMk/>
            <pc:sldMk cId="1499076499" sldId="2147376222"/>
            <ac:graphicFrameMk id="6" creationId="{48FB25AC-8873-6017-DB59-234FA3F819A6}"/>
          </ac:graphicFrameMkLst>
        </pc:graphicFrameChg>
      </pc:sldChg>
      <pc:sldChg chg="addSp delSp modSp add mod ord modNotesTx">
        <pc:chgData name="Min Zhi TAY (MOH)" userId="aa64a6e1-0976-4cf7-b54e-fa3a0b744d15" providerId="ADAL" clId="{046E4D66-F790-41F5-BDAF-8CCADEB1C67C}" dt="2026-06-09T06:53:00.740" v="21055" actId="1036"/>
        <pc:sldMkLst>
          <pc:docMk/>
          <pc:sldMk cId="3958329946" sldId="2147376223"/>
        </pc:sldMkLst>
        <pc:spChg chg="mod">
          <ac:chgData name="Min Zhi TAY (MOH)" userId="aa64a6e1-0976-4cf7-b54e-fa3a0b744d15" providerId="ADAL" clId="{046E4D66-F790-41F5-BDAF-8CCADEB1C67C}" dt="2026-06-09T04:32:39.273" v="20901" actId="20577"/>
          <ac:spMkLst>
            <pc:docMk/>
            <pc:sldMk cId="3958329946" sldId="2147376223"/>
            <ac:spMk id="3" creationId="{2B687419-1F15-BDBE-987B-97D79D5910A3}"/>
          </ac:spMkLst>
        </pc:spChg>
        <pc:spChg chg="add mod">
          <ac:chgData name="Min Zhi TAY (MOH)" userId="aa64a6e1-0976-4cf7-b54e-fa3a0b744d15" providerId="ADAL" clId="{046E4D66-F790-41F5-BDAF-8CCADEB1C67C}" dt="2026-06-09T06:53:00.740" v="21055" actId="1036"/>
          <ac:spMkLst>
            <pc:docMk/>
            <pc:sldMk cId="3958329946" sldId="2147376223"/>
            <ac:spMk id="7" creationId="{58B942A6-3D0D-93E8-3872-C2ACCD15BD22}"/>
          </ac:spMkLst>
        </pc:spChg>
        <pc:spChg chg="mod">
          <ac:chgData name="Min Zhi TAY (MOH)" userId="aa64a6e1-0976-4cf7-b54e-fa3a0b744d15" providerId="ADAL" clId="{046E4D66-F790-41F5-BDAF-8CCADEB1C67C}" dt="2026-06-09T06:52:52.743" v="21051" actId="1036"/>
          <ac:spMkLst>
            <pc:docMk/>
            <pc:sldMk cId="3958329946" sldId="2147376223"/>
            <ac:spMk id="14" creationId="{3DEEE835-49F0-7E4C-A41E-646D82F8DBC0}"/>
          </ac:spMkLst>
        </pc:spChg>
        <pc:spChg chg="mod">
          <ac:chgData name="Min Zhi TAY (MOH)" userId="aa64a6e1-0976-4cf7-b54e-fa3a0b744d15" providerId="ADAL" clId="{046E4D66-F790-41F5-BDAF-8CCADEB1C67C}" dt="2026-06-09T06:52:52.743" v="21051" actId="1036"/>
          <ac:spMkLst>
            <pc:docMk/>
            <pc:sldMk cId="3958329946" sldId="2147376223"/>
            <ac:spMk id="15" creationId="{23D41D30-1B32-E8E6-1239-42D6F85D5465}"/>
          </ac:spMkLst>
        </pc:spChg>
      </pc:sldChg>
      <pc:sldChg chg="addSp delSp modSp add mod ord modNotesTx">
        <pc:chgData name="Min Zhi TAY (MOH)" userId="aa64a6e1-0976-4cf7-b54e-fa3a0b744d15" providerId="ADAL" clId="{046E4D66-F790-41F5-BDAF-8CCADEB1C67C}" dt="2026-06-14T06:18:46.837" v="21177" actId="20577"/>
        <pc:sldMkLst>
          <pc:docMk/>
          <pc:sldMk cId="3558290557" sldId="2147376224"/>
        </pc:sldMkLst>
        <pc:spChg chg="add mod">
          <ac:chgData name="Min Zhi TAY (MOH)" userId="aa64a6e1-0976-4cf7-b54e-fa3a0b744d15" providerId="ADAL" clId="{046E4D66-F790-41F5-BDAF-8CCADEB1C67C}" dt="2026-06-09T04:32:28.072" v="20897" actId="20577"/>
          <ac:spMkLst>
            <pc:docMk/>
            <pc:sldMk cId="3558290557" sldId="2147376224"/>
            <ac:spMk id="2" creationId="{D5E227E4-21DC-FEC2-B11F-731DC7A04480}"/>
          </ac:spMkLst>
        </pc:spChg>
        <pc:spChg chg="mod">
          <ac:chgData name="Min Zhi TAY (MOH)" userId="aa64a6e1-0976-4cf7-b54e-fa3a0b744d15" providerId="ADAL" clId="{046E4D66-F790-41F5-BDAF-8CCADEB1C67C}" dt="2026-06-04T09:43:12.985" v="15058" actId="20577"/>
          <ac:spMkLst>
            <pc:docMk/>
            <pc:sldMk cId="3558290557" sldId="2147376224"/>
            <ac:spMk id="3" creationId="{A62C83BC-6138-2832-1CDE-AF6120BE09A8}"/>
          </ac:spMkLst>
        </pc:spChg>
        <pc:spChg chg="add mod">
          <ac:chgData name="Min Zhi TAY (MOH)" userId="aa64a6e1-0976-4cf7-b54e-fa3a0b744d15" providerId="ADAL" clId="{046E4D66-F790-41F5-BDAF-8CCADEB1C67C}" dt="2026-06-05T02:30:13.137" v="17476" actId="123"/>
          <ac:spMkLst>
            <pc:docMk/>
            <pc:sldMk cId="3558290557" sldId="2147376224"/>
            <ac:spMk id="4" creationId="{9CEDDCC3-AA4C-EAF6-7054-252117266181}"/>
          </ac:spMkLst>
        </pc:spChg>
      </pc:sldChg>
      <pc:sldChg chg="delSp modSp add mod modNotesTx">
        <pc:chgData name="Min Zhi TAY (MOH)" userId="aa64a6e1-0976-4cf7-b54e-fa3a0b744d15" providerId="ADAL" clId="{046E4D66-F790-41F5-BDAF-8CCADEB1C67C}" dt="2026-06-09T03:29:03.141" v="17601" actId="20577"/>
        <pc:sldMkLst>
          <pc:docMk/>
          <pc:sldMk cId="4024361403" sldId="2147376225"/>
        </pc:sldMkLst>
        <pc:spChg chg="mod">
          <ac:chgData name="Min Zhi TAY (MOH)" userId="aa64a6e1-0976-4cf7-b54e-fa3a0b744d15" providerId="ADAL" clId="{046E4D66-F790-41F5-BDAF-8CCADEB1C67C}" dt="2026-06-04T08:39:03.547" v="11972" actId="20577"/>
          <ac:spMkLst>
            <pc:docMk/>
            <pc:sldMk cId="4024361403" sldId="2147376225"/>
            <ac:spMk id="3" creationId="{FD19BB05-00B2-512D-E598-822F411C4FF6}"/>
          </ac:spMkLst>
        </pc:spChg>
        <pc:spChg chg="mod">
          <ac:chgData name="Min Zhi TAY (MOH)" userId="aa64a6e1-0976-4cf7-b54e-fa3a0b744d15" providerId="ADAL" clId="{046E4D66-F790-41F5-BDAF-8CCADEB1C67C}" dt="2026-06-05T02:24:39.395" v="17384" actId="255"/>
          <ac:spMkLst>
            <pc:docMk/>
            <pc:sldMk cId="4024361403" sldId="2147376225"/>
            <ac:spMk id="7" creationId="{CEC5BA67-5DFB-3704-01C7-CA26E7C0D69C}"/>
          </ac:spMkLst>
        </pc:spChg>
        <pc:graphicFrameChg chg="modGraphic">
          <ac:chgData name="Min Zhi TAY (MOH)" userId="aa64a6e1-0976-4cf7-b54e-fa3a0b744d15" providerId="ADAL" clId="{046E4D66-F790-41F5-BDAF-8CCADEB1C67C}" dt="2026-06-03T08:56:50.903" v="11552" actId="14734"/>
          <ac:graphicFrameMkLst>
            <pc:docMk/>
            <pc:sldMk cId="4024361403" sldId="2147376225"/>
            <ac:graphicFrameMk id="19" creationId="{9550E36D-F434-C45D-D934-38302F4950ED}"/>
          </ac:graphicFrameMkLst>
        </pc:graphicFrameChg>
      </pc:sldChg>
      <pc:sldChg chg="delSp modSp add mod modNotesTx">
        <pc:chgData name="Min Zhi TAY (MOH)" userId="aa64a6e1-0976-4cf7-b54e-fa3a0b744d15" providerId="ADAL" clId="{046E4D66-F790-41F5-BDAF-8CCADEB1C67C}" dt="2026-06-09T03:29:21.290" v="17604" actId="20577"/>
        <pc:sldMkLst>
          <pc:docMk/>
          <pc:sldMk cId="3378923324" sldId="2147376226"/>
        </pc:sldMkLst>
        <pc:spChg chg="mod">
          <ac:chgData name="Min Zhi TAY (MOH)" userId="aa64a6e1-0976-4cf7-b54e-fa3a0b744d15" providerId="ADAL" clId="{046E4D66-F790-41F5-BDAF-8CCADEB1C67C}" dt="2026-06-05T02:26:40.843" v="17461" actId="20577"/>
          <ac:spMkLst>
            <pc:docMk/>
            <pc:sldMk cId="3378923324" sldId="2147376226"/>
            <ac:spMk id="2" creationId="{23597646-724E-704E-6CC2-774BD7F915A7}"/>
          </ac:spMkLst>
        </pc:spChg>
        <pc:spChg chg="mod">
          <ac:chgData name="Min Zhi TAY (MOH)" userId="aa64a6e1-0976-4cf7-b54e-fa3a0b744d15" providerId="ADAL" clId="{046E4D66-F790-41F5-BDAF-8CCADEB1C67C}" dt="2026-06-04T10:18:26.571" v="17125" actId="20577"/>
          <ac:spMkLst>
            <pc:docMk/>
            <pc:sldMk cId="3378923324" sldId="2147376226"/>
            <ac:spMk id="3" creationId="{6C1B400E-48E3-A01A-7FA7-9752E1C9D6E3}"/>
          </ac:spMkLst>
        </pc:spChg>
      </pc:sldChg>
      <pc:sldChg chg="modSp add mod modNotesTx">
        <pc:chgData name="Min Zhi TAY (MOH)" userId="aa64a6e1-0976-4cf7-b54e-fa3a0b744d15" providerId="ADAL" clId="{046E4D66-F790-41F5-BDAF-8CCADEB1C67C}" dt="2026-06-09T03:29:06.734" v="17602" actId="20577"/>
        <pc:sldMkLst>
          <pc:docMk/>
          <pc:sldMk cId="3007981810" sldId="2147376227"/>
        </pc:sldMkLst>
        <pc:spChg chg="mod">
          <ac:chgData name="Min Zhi TAY (MOH)" userId="aa64a6e1-0976-4cf7-b54e-fa3a0b744d15" providerId="ADAL" clId="{046E4D66-F790-41F5-BDAF-8CCADEB1C67C}" dt="2026-06-04T08:55:15.834" v="12171" actId="20577"/>
          <ac:spMkLst>
            <pc:docMk/>
            <pc:sldMk cId="3007981810" sldId="2147376227"/>
            <ac:spMk id="3" creationId="{9B14AC25-C5FB-C4A2-8287-B8BAFFBD6877}"/>
          </ac:spMkLst>
        </pc:spChg>
        <pc:spChg chg="mod">
          <ac:chgData name="Min Zhi TAY (MOH)" userId="aa64a6e1-0976-4cf7-b54e-fa3a0b744d15" providerId="ADAL" clId="{046E4D66-F790-41F5-BDAF-8CCADEB1C67C}" dt="2026-06-05T02:24:49.454" v="17385" actId="255"/>
          <ac:spMkLst>
            <pc:docMk/>
            <pc:sldMk cId="3007981810" sldId="2147376227"/>
            <ac:spMk id="7" creationId="{11864EFD-C69D-87BF-36B3-519F37ABDC50}"/>
          </ac:spMkLst>
        </pc:spChg>
      </pc:sldChg>
      <pc:sldChg chg="addSp delSp modSp add mod modNotesTx">
        <pc:chgData name="Min Zhi TAY (MOH)" userId="aa64a6e1-0976-4cf7-b54e-fa3a0b744d15" providerId="ADAL" clId="{046E4D66-F790-41F5-BDAF-8CCADEB1C67C}" dt="2026-06-09T03:29:14.502" v="17603" actId="20577"/>
        <pc:sldMkLst>
          <pc:docMk/>
          <pc:sldMk cId="3340831403" sldId="2147376228"/>
        </pc:sldMkLst>
        <pc:spChg chg="add mod">
          <ac:chgData name="Min Zhi TAY (MOH)" userId="aa64a6e1-0976-4cf7-b54e-fa3a0b744d15" providerId="ADAL" clId="{046E4D66-F790-41F5-BDAF-8CCADEB1C67C}" dt="2026-06-05T02:24:55.803" v="17386" actId="255"/>
          <ac:spMkLst>
            <pc:docMk/>
            <pc:sldMk cId="3340831403" sldId="2147376228"/>
            <ac:spMk id="2" creationId="{BA64E137-4865-4E76-0DD8-FA9158C1925A}"/>
          </ac:spMkLst>
        </pc:spChg>
        <pc:spChg chg="mod">
          <ac:chgData name="Min Zhi TAY (MOH)" userId="aa64a6e1-0976-4cf7-b54e-fa3a0b744d15" providerId="ADAL" clId="{046E4D66-F790-41F5-BDAF-8CCADEB1C67C}" dt="2026-06-04T09:22:14.969" v="14012" actId="20577"/>
          <ac:spMkLst>
            <pc:docMk/>
            <pc:sldMk cId="3340831403" sldId="2147376228"/>
            <ac:spMk id="3" creationId="{84E4C980-2608-6F52-5DFA-FE5EDAEE21FB}"/>
          </ac:spMkLst>
        </pc:spChg>
      </pc:sldChg>
      <pc:sldChg chg="delSp modSp add mod modNotesTx">
        <pc:chgData name="Min Zhi TAY (MOH)" userId="aa64a6e1-0976-4cf7-b54e-fa3a0b744d15" providerId="ADAL" clId="{046E4D66-F790-41F5-BDAF-8CCADEB1C67C}" dt="2026-06-14T06:18:16.480" v="21140" actId="20577"/>
        <pc:sldMkLst>
          <pc:docMk/>
          <pc:sldMk cId="773729252" sldId="2147376229"/>
        </pc:sldMkLst>
        <pc:spChg chg="mod">
          <ac:chgData name="Min Zhi TAY (MOH)" userId="aa64a6e1-0976-4cf7-b54e-fa3a0b744d15" providerId="ADAL" clId="{046E4D66-F790-41F5-BDAF-8CCADEB1C67C}" dt="2026-06-09T03:22:35.576" v="17587" actId="20577"/>
          <ac:spMkLst>
            <pc:docMk/>
            <pc:sldMk cId="773729252" sldId="2147376229"/>
            <ac:spMk id="2" creationId="{54212858-5962-3777-2C30-0EBD880BEC98}"/>
          </ac:spMkLst>
        </pc:spChg>
        <pc:spChg chg="mod">
          <ac:chgData name="Min Zhi TAY (MOH)" userId="aa64a6e1-0976-4cf7-b54e-fa3a0b744d15" providerId="ADAL" clId="{046E4D66-F790-41F5-BDAF-8CCADEB1C67C}" dt="2026-06-05T02:18:39.190" v="17276" actId="20577"/>
          <ac:spMkLst>
            <pc:docMk/>
            <pc:sldMk cId="773729252" sldId="2147376229"/>
            <ac:spMk id="3" creationId="{44611E9A-9BBC-E9EC-96CA-6CEE86D5D72F}"/>
          </ac:spMkLst>
        </pc:spChg>
      </pc:sldChg>
      <pc:sldChg chg="addSp delSp modSp add mod modNotesTx">
        <pc:chgData name="Min Zhi TAY (MOH)" userId="aa64a6e1-0976-4cf7-b54e-fa3a0b744d15" providerId="ADAL" clId="{046E4D66-F790-41F5-BDAF-8CCADEB1C67C}" dt="2026-06-09T06:56:10.376" v="21093" actId="6549"/>
        <pc:sldMkLst>
          <pc:docMk/>
          <pc:sldMk cId="3778699928" sldId="2147376230"/>
        </pc:sldMkLst>
        <pc:spChg chg="mod">
          <ac:chgData name="Min Zhi TAY (MOH)" userId="aa64a6e1-0976-4cf7-b54e-fa3a0b744d15" providerId="ADAL" clId="{046E4D66-F790-41F5-BDAF-8CCADEB1C67C}" dt="2026-06-09T06:56:10.376" v="21093" actId="6549"/>
          <ac:spMkLst>
            <pc:docMk/>
            <pc:sldMk cId="3778699928" sldId="2147376230"/>
            <ac:spMk id="2" creationId="{61AAFEAE-F3F6-58BE-CC8C-00A2DAB572A1}"/>
          </ac:spMkLst>
        </pc:spChg>
        <pc:spChg chg="mod">
          <ac:chgData name="Min Zhi TAY (MOH)" userId="aa64a6e1-0976-4cf7-b54e-fa3a0b744d15" providerId="ADAL" clId="{046E4D66-F790-41F5-BDAF-8CCADEB1C67C}" dt="2026-06-09T04:32:46.182" v="20905" actId="20577"/>
          <ac:spMkLst>
            <pc:docMk/>
            <pc:sldMk cId="3778699928" sldId="2147376230"/>
            <ac:spMk id="3" creationId="{7E632DD6-C5AD-5510-55DF-C65E189EEA18}"/>
          </ac:spMkLst>
        </pc:spChg>
        <pc:spChg chg="mod">
          <ac:chgData name="Min Zhi TAY (MOH)" userId="aa64a6e1-0976-4cf7-b54e-fa3a0b744d15" providerId="ADAL" clId="{046E4D66-F790-41F5-BDAF-8CCADEB1C67C}" dt="2026-06-09T04:23:45.641" v="19500" actId="1037"/>
          <ac:spMkLst>
            <pc:docMk/>
            <pc:sldMk cId="3778699928" sldId="2147376230"/>
            <ac:spMk id="4" creationId="{95C479DA-6A44-28D1-9C87-03C61602E0CD}"/>
          </ac:spMkLst>
        </pc:spChg>
        <pc:spChg chg="add mod">
          <ac:chgData name="Min Zhi TAY (MOH)" userId="aa64a6e1-0976-4cf7-b54e-fa3a0b744d15" providerId="ADAL" clId="{046E4D66-F790-41F5-BDAF-8CCADEB1C67C}" dt="2026-06-09T04:33:24.793" v="20921" actId="1036"/>
          <ac:spMkLst>
            <pc:docMk/>
            <pc:sldMk cId="3778699928" sldId="2147376230"/>
            <ac:spMk id="7" creationId="{87F4D57C-623A-22BC-5165-AF3EF6A7A485}"/>
          </ac:spMkLst>
        </pc:spChg>
      </pc:sldChg>
    </pc:docChg>
  </pc:docChgLst>
  <pc:docChgLst>
    <pc:chgData name="Min Zhi TAY (MOH)" userId="aa64a6e1-0976-4cf7-b54e-fa3a0b744d15" providerId="ADAL" clId="{BBBCFAAD-B736-4D9D-9A55-F96438F6CECB}"/>
    <pc:docChg chg="modSld">
      <pc:chgData name="Min Zhi TAY (MOH)" userId="aa64a6e1-0976-4cf7-b54e-fa3a0b744d15" providerId="ADAL" clId="{BBBCFAAD-B736-4D9D-9A55-F96438F6CECB}" dt="2026-06-16T04:42:40.590" v="4" actId="14100"/>
      <pc:docMkLst>
        <pc:docMk/>
      </pc:docMkLst>
      <pc:sldChg chg="modSp mod">
        <pc:chgData name="Min Zhi TAY (MOH)" userId="aa64a6e1-0976-4cf7-b54e-fa3a0b744d15" providerId="ADAL" clId="{BBBCFAAD-B736-4D9D-9A55-F96438F6CECB}" dt="2026-06-16T04:42:40.590" v="4" actId="14100"/>
        <pc:sldMkLst>
          <pc:docMk/>
          <pc:sldMk cId="3366145970" sldId="2147376205"/>
        </pc:sldMkLst>
        <pc:spChg chg="mod">
          <ac:chgData name="Min Zhi TAY (MOH)" userId="aa64a6e1-0976-4cf7-b54e-fa3a0b744d15" providerId="ADAL" clId="{BBBCFAAD-B736-4D9D-9A55-F96438F6CECB}" dt="2026-06-16T04:42:40.590" v="4" actId="14100"/>
          <ac:spMkLst>
            <pc:docMk/>
            <pc:sldMk cId="3366145970" sldId="2147376205"/>
            <ac:spMk id="51" creationId="{615A2032-84EC-EE11-7B89-ED44CE6CA04B}"/>
          </ac:spMkLst>
        </pc:spChg>
      </pc:sldChg>
      <pc:sldChg chg="modSp mod">
        <pc:chgData name="Min Zhi TAY (MOH)" userId="aa64a6e1-0976-4cf7-b54e-fa3a0b744d15" providerId="ADAL" clId="{BBBCFAAD-B736-4D9D-9A55-F96438F6CECB}" dt="2026-06-16T04:05:14.275" v="3" actId="1076"/>
        <pc:sldMkLst>
          <pc:docMk/>
          <pc:sldMk cId="3558290557" sldId="2147376224"/>
        </pc:sldMkLst>
        <pc:spChg chg="mod">
          <ac:chgData name="Min Zhi TAY (MOH)" userId="aa64a6e1-0976-4cf7-b54e-fa3a0b744d15" providerId="ADAL" clId="{BBBCFAAD-B736-4D9D-9A55-F96438F6CECB}" dt="2026-06-16T04:05:14.275" v="3" actId="1076"/>
          <ac:spMkLst>
            <pc:docMk/>
            <pc:sldMk cId="3558290557" sldId="2147376224"/>
            <ac:spMk id="2" creationId="{D5E227E4-21DC-FEC2-B11F-731DC7A04480}"/>
          </ac:spMkLst>
        </pc:spChg>
      </pc:sldChg>
      <pc:sldChg chg="modSp mod">
        <pc:chgData name="Min Zhi TAY (MOH)" userId="aa64a6e1-0976-4cf7-b54e-fa3a0b744d15" providerId="ADAL" clId="{BBBCFAAD-B736-4D9D-9A55-F96438F6CECB}" dt="2026-06-16T04:04:34.836" v="1" actId="1076"/>
        <pc:sldMkLst>
          <pc:docMk/>
          <pc:sldMk cId="773729252" sldId="2147376229"/>
        </pc:sldMkLst>
        <pc:spChg chg="mod">
          <ac:chgData name="Min Zhi TAY (MOH)" userId="aa64a6e1-0976-4cf7-b54e-fa3a0b744d15" providerId="ADAL" clId="{BBBCFAAD-B736-4D9D-9A55-F96438F6CECB}" dt="2026-06-16T04:04:34.836" v="1" actId="1076"/>
          <ac:spMkLst>
            <pc:docMk/>
            <pc:sldMk cId="773729252" sldId="2147376229"/>
            <ac:spMk id="2" creationId="{54212858-5962-3777-2C30-0EBD880BEC98}"/>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chemeClr val="accent6">
                  <a:lumMod val="75000"/>
                </a:schemeClr>
              </a:solidFill>
              <a:ln>
                <a:noFill/>
              </a:ln>
              <a:effectLst/>
            </c:spPr>
            <c:extLst>
              <c:ext xmlns:c16="http://schemas.microsoft.com/office/drawing/2014/chart" uri="{C3380CC4-5D6E-409C-BE32-E72D297353CC}">
                <c16:uniqueId val="{00000001-9494-4095-BBD4-51855E5C41F1}"/>
              </c:ext>
            </c:extLst>
          </c:dPt>
          <c:dPt>
            <c:idx val="1"/>
            <c:invertIfNegative val="0"/>
            <c:bubble3D val="0"/>
            <c:spPr>
              <a:solidFill>
                <a:schemeClr val="accent2">
                  <a:lumMod val="75000"/>
                </a:schemeClr>
              </a:solidFill>
              <a:ln>
                <a:noFill/>
              </a:ln>
              <a:effectLst/>
            </c:spPr>
            <c:extLst>
              <c:ext xmlns:c16="http://schemas.microsoft.com/office/drawing/2014/chart" uri="{C3380CC4-5D6E-409C-BE32-E72D297353CC}">
                <c16:uniqueId val="{00000003-9494-4095-BBD4-51855E5C41F1}"/>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2022</c:v>
                </c:pt>
                <c:pt idx="1">
                  <c:v>2023</c:v>
                </c:pt>
                <c:pt idx="2">
                  <c:v>2024</c:v>
                </c:pt>
              </c:numCache>
            </c:numRef>
          </c:cat>
          <c:val>
            <c:numRef>
              <c:f>Sheet1!$B$2:$B$4</c:f>
              <c:numCache>
                <c:formatCode>0.0%</c:formatCode>
                <c:ptCount val="3"/>
                <c:pt idx="0">
                  <c:v>0.60299999999999998</c:v>
                </c:pt>
                <c:pt idx="1">
                  <c:v>0.626</c:v>
                </c:pt>
                <c:pt idx="2">
                  <c:v>0.66400000000000003</c:v>
                </c:pt>
              </c:numCache>
            </c:numRef>
          </c:val>
          <c:extLst>
            <c:ext xmlns:c16="http://schemas.microsoft.com/office/drawing/2014/chart" uri="{C3380CC4-5D6E-409C-BE32-E72D297353CC}">
              <c16:uniqueId val="{00000004-9494-4095-BBD4-51855E5C41F1}"/>
            </c:ext>
          </c:extLst>
        </c:ser>
        <c:dLbls>
          <c:showLegendKey val="0"/>
          <c:showVal val="0"/>
          <c:showCatName val="0"/>
          <c:showSerName val="0"/>
          <c:showPercent val="0"/>
          <c:showBubbleSize val="0"/>
        </c:dLbls>
        <c:gapWidth val="182"/>
        <c:axId val="387443727"/>
        <c:axId val="387114015"/>
      </c:barChart>
      <c:catAx>
        <c:axId val="38744372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387114015"/>
        <c:crosses val="autoZero"/>
        <c:auto val="1"/>
        <c:lblAlgn val="ctr"/>
        <c:lblOffset val="100"/>
        <c:noMultiLvlLbl val="0"/>
      </c:catAx>
      <c:valAx>
        <c:axId val="387114015"/>
        <c:scaling>
          <c:orientation val="minMax"/>
          <c:max val="0.70000000000000007"/>
          <c:min val="0"/>
        </c:scaling>
        <c:delete val="1"/>
        <c:axPos val="b"/>
        <c:numFmt formatCode="0.0%" sourceLinked="1"/>
        <c:majorTickMark val="none"/>
        <c:minorTickMark val="none"/>
        <c:tickLblPos val="nextTo"/>
        <c:crossAx val="387443727"/>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solidFill>
                <a:latin typeface="Tw Cen MT" panose="020B0602020104020603" pitchFamily="34" charset="0"/>
                <a:ea typeface="+mn-ea"/>
                <a:cs typeface="+mn-cs"/>
              </a:defRPr>
            </a:pPr>
            <a:r>
              <a:rPr lang="en-SG"/>
              <a:t>UtiliSation of HN service</a:t>
            </a:r>
          </a:p>
        </c:rich>
      </c:tx>
      <c:layout>
        <c:manualLayout>
          <c:xMode val="edge"/>
          <c:yMode val="edge"/>
          <c:x val="0.20820629192184309"/>
          <c:y val="0"/>
        </c:manualLayout>
      </c:layout>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solidFill>
              <a:latin typeface="Tw Cen MT" panose="020B0602020104020603" pitchFamily="34" charset="0"/>
              <a:ea typeface="+mn-ea"/>
              <a:cs typeface="+mn-cs"/>
            </a:defRPr>
          </a:pPr>
          <a:endParaRPr lang="en-US"/>
        </a:p>
      </c:txPr>
    </c:title>
    <c:autoTitleDeleted val="0"/>
    <c:plotArea>
      <c:layout>
        <c:manualLayout>
          <c:layoutTarget val="inner"/>
          <c:xMode val="edge"/>
          <c:yMode val="edge"/>
          <c:x val="8.0176052277399476E-2"/>
          <c:y val="9.2582378469830792E-2"/>
          <c:w val="0.90776521782364872"/>
          <c:h val="0.78567081517026482"/>
        </c:manualLayout>
      </c:layout>
      <c:barChart>
        <c:barDir val="col"/>
        <c:grouping val="stacked"/>
        <c:varyColors val="0"/>
        <c:ser>
          <c:idx val="0"/>
          <c:order val="0"/>
          <c:tx>
            <c:strRef>
              <c:f>Sheet1!$B$1</c:f>
              <c:strCache>
                <c:ptCount val="1"/>
                <c:pt idx="0">
                  <c:v>Active clients </c:v>
                </c:pt>
              </c:strCache>
            </c:strRef>
          </c:tx>
          <c:spPr>
            <a:solidFill>
              <a:schemeClr val="accent1"/>
            </a:solidFill>
            <a:ln w="9525">
              <a:solidFill>
                <a:schemeClr val="tx1">
                  <a:lumMod val="35000"/>
                  <a:lumOff val="65000"/>
                </a:schemeClr>
              </a:solidFill>
            </a:ln>
            <a:effectLst/>
          </c:spPr>
          <c:invertIfNegative val="0"/>
          <c:dPt>
            <c:idx val="10"/>
            <c:invertIfNegative val="0"/>
            <c:bubble3D val="0"/>
            <c:spPr>
              <a:solidFill>
                <a:schemeClr val="accent1">
                  <a:lumMod val="20000"/>
                  <a:lumOff val="80000"/>
                </a:schemeClr>
              </a:solidFill>
              <a:ln w="9525">
                <a:solidFill>
                  <a:schemeClr val="tx1">
                    <a:lumMod val="35000"/>
                    <a:lumOff val="65000"/>
                  </a:schemeClr>
                </a:solidFill>
              </a:ln>
              <a:effectLst/>
            </c:spPr>
            <c:extLst>
              <c:ext xmlns:c16="http://schemas.microsoft.com/office/drawing/2014/chart" uri="{C3380CC4-5D6E-409C-BE32-E72D297353CC}">
                <c16:uniqueId val="{00000001-8623-4376-96D9-2F038048EE4C}"/>
              </c:ext>
            </c:extLst>
          </c:dPt>
          <c:dPt>
            <c:idx val="11"/>
            <c:invertIfNegative val="0"/>
            <c:bubble3D val="0"/>
            <c:spPr>
              <a:solidFill>
                <a:schemeClr val="accent1">
                  <a:lumMod val="20000"/>
                  <a:lumOff val="80000"/>
                </a:schemeClr>
              </a:solidFill>
              <a:ln w="9525">
                <a:solidFill>
                  <a:schemeClr val="tx1">
                    <a:lumMod val="35000"/>
                    <a:lumOff val="65000"/>
                  </a:schemeClr>
                </a:solidFill>
              </a:ln>
              <a:effectLst/>
            </c:spPr>
            <c:extLst>
              <c:ext xmlns:c16="http://schemas.microsoft.com/office/drawing/2014/chart" uri="{C3380CC4-5D6E-409C-BE32-E72D297353CC}">
                <c16:uniqueId val="{00000003-8623-4376-96D9-2F038048EE4C}"/>
              </c:ext>
            </c:extLst>
          </c:dPt>
          <c:cat>
            <c:numRef>
              <c:f>Sheet1!$A$2:$A$13</c:f>
              <c:numCache>
                <c:formatCode>General</c:formatCode>
                <c:ptCount val="12"/>
                <c:pt idx="0">
                  <c:v>2014</c:v>
                </c:pt>
                <c:pt idx="1">
                  <c:v>2015</c:v>
                </c:pt>
                <c:pt idx="2">
                  <c:v>2016</c:v>
                </c:pt>
                <c:pt idx="3">
                  <c:v>2017</c:v>
                </c:pt>
                <c:pt idx="4">
                  <c:v>2018</c:v>
                </c:pt>
                <c:pt idx="5">
                  <c:v>2019</c:v>
                </c:pt>
                <c:pt idx="6">
                  <c:v>2020</c:v>
                </c:pt>
                <c:pt idx="7">
                  <c:v>2021</c:v>
                </c:pt>
                <c:pt idx="8">
                  <c:v>2022</c:v>
                </c:pt>
                <c:pt idx="9">
                  <c:v>2023</c:v>
                </c:pt>
                <c:pt idx="10">
                  <c:v>2030</c:v>
                </c:pt>
                <c:pt idx="11">
                  <c:v>2040</c:v>
                </c:pt>
              </c:numCache>
            </c:numRef>
          </c:cat>
          <c:val>
            <c:numRef>
              <c:f>Sheet1!$B$2:$B$13</c:f>
              <c:numCache>
                <c:formatCode>General</c:formatCode>
                <c:ptCount val="12"/>
                <c:pt idx="0">
                  <c:v>2740</c:v>
                </c:pt>
                <c:pt idx="1">
                  <c:v>2962</c:v>
                </c:pt>
                <c:pt idx="2">
                  <c:v>3361</c:v>
                </c:pt>
                <c:pt idx="3">
                  <c:v>3863</c:v>
                </c:pt>
                <c:pt idx="4">
                  <c:v>4354</c:v>
                </c:pt>
                <c:pt idx="5">
                  <c:v>4538</c:v>
                </c:pt>
                <c:pt idx="6">
                  <c:v>5040</c:v>
                </c:pt>
                <c:pt idx="7">
                  <c:v>5738</c:v>
                </c:pt>
                <c:pt idx="8">
                  <c:v>6292</c:v>
                </c:pt>
                <c:pt idx="9">
                  <c:v>6327</c:v>
                </c:pt>
                <c:pt idx="10">
                  <c:v>10931</c:v>
                </c:pt>
                <c:pt idx="11">
                  <c:v>17532</c:v>
                </c:pt>
              </c:numCache>
            </c:numRef>
          </c:val>
          <c:extLst>
            <c:ext xmlns:c16="http://schemas.microsoft.com/office/drawing/2014/chart" uri="{C3380CC4-5D6E-409C-BE32-E72D297353CC}">
              <c16:uniqueId val="{00000004-8623-4376-96D9-2F038048EE4C}"/>
            </c:ext>
          </c:extLst>
        </c:ser>
        <c:dLbls>
          <c:showLegendKey val="0"/>
          <c:showVal val="0"/>
          <c:showCatName val="0"/>
          <c:showSerName val="0"/>
          <c:showPercent val="0"/>
          <c:showBubbleSize val="0"/>
        </c:dLbls>
        <c:gapWidth val="150"/>
        <c:overlap val="100"/>
        <c:serLines>
          <c:spPr>
            <a:ln w="28575">
              <a:solidFill>
                <a:schemeClr val="tx1">
                  <a:lumMod val="35000"/>
                  <a:lumOff val="65000"/>
                </a:schemeClr>
              </a:solidFill>
              <a:round/>
            </a:ln>
            <a:effectLst/>
          </c:spPr>
        </c:serLines>
        <c:axId val="1400311215"/>
        <c:axId val="1400313135"/>
      </c:barChart>
      <c:catAx>
        <c:axId val="14003112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solidFill>
                <a:latin typeface="Tw Cen MT" panose="020B0602020104020603" pitchFamily="34" charset="0"/>
                <a:ea typeface="+mn-ea"/>
                <a:cs typeface="+mn-cs"/>
              </a:defRPr>
            </a:pPr>
            <a:endParaRPr lang="en-US"/>
          </a:p>
        </c:txPr>
        <c:crossAx val="1400313135"/>
        <c:crosses val="autoZero"/>
        <c:auto val="1"/>
        <c:lblAlgn val="ctr"/>
        <c:lblOffset val="100"/>
        <c:noMultiLvlLbl val="0"/>
      </c:catAx>
      <c:valAx>
        <c:axId val="140031313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Tw Cen MT" panose="020B0602020104020603" pitchFamily="34" charset="0"/>
                <a:ea typeface="+mn-ea"/>
                <a:cs typeface="+mn-cs"/>
              </a:defRPr>
            </a:pPr>
            <a:endParaRPr lang="en-US"/>
          </a:p>
        </c:txPr>
        <c:crossAx val="140031121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latin typeface="Tw Cen MT" panose="020B0602020104020603"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AB2F8E-82DB-4AF9-9854-E662FF299C64}"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SG"/>
        </a:p>
      </dgm:t>
    </dgm:pt>
    <dgm:pt modelId="{E3295FF6-A312-47F1-A08F-29FD281241A9}">
      <dgm:prSet phldrT="[Text]" custT="1"/>
      <dgm:spPr>
        <a:solidFill>
          <a:schemeClr val="accent1">
            <a:lumMod val="60000"/>
            <a:lumOff val="40000"/>
          </a:schemeClr>
        </a:solidFill>
        <a:ln>
          <a:solidFill>
            <a:schemeClr val="accent1">
              <a:lumMod val="60000"/>
              <a:lumOff val="40000"/>
            </a:schemeClr>
          </a:solidFill>
        </a:ln>
      </dgm:spPr>
      <dgm:t>
        <a:bodyPr/>
        <a:lstStyle/>
        <a:p>
          <a:r>
            <a:rPr lang="en-US" sz="3200" b="1">
              <a:solidFill>
                <a:schemeClr val="tx1"/>
              </a:solidFill>
              <a:latin typeface="Tw Cen MT" panose="020B0602020104020603" pitchFamily="34" charset="0"/>
            </a:rPr>
            <a:t>1</a:t>
          </a:r>
          <a:endParaRPr lang="en-SG" sz="3200" b="1">
            <a:solidFill>
              <a:schemeClr val="tx1"/>
            </a:solidFill>
            <a:latin typeface="Tw Cen MT" panose="020B0602020104020603" pitchFamily="34" charset="0"/>
          </a:endParaRPr>
        </a:p>
      </dgm:t>
    </dgm:pt>
    <dgm:pt modelId="{B1537DA6-FE99-4CE6-AE75-F42C61B648DA}" type="parTrans" cxnId="{821FB3A1-3684-4320-B883-C47FC7AB77FD}">
      <dgm:prSet/>
      <dgm:spPr/>
      <dgm:t>
        <a:bodyPr/>
        <a:lstStyle/>
        <a:p>
          <a:endParaRPr lang="en-SG" sz="3200" b="1">
            <a:latin typeface="Tw Cen MT" panose="020B0602020104020603" pitchFamily="34" charset="0"/>
          </a:endParaRPr>
        </a:p>
      </dgm:t>
    </dgm:pt>
    <dgm:pt modelId="{F0FC06B6-9719-417F-B703-84062B7402E0}" type="sibTrans" cxnId="{821FB3A1-3684-4320-B883-C47FC7AB77FD}">
      <dgm:prSet/>
      <dgm:spPr/>
      <dgm:t>
        <a:bodyPr/>
        <a:lstStyle/>
        <a:p>
          <a:endParaRPr lang="en-SG" sz="3200" b="1">
            <a:latin typeface="Tw Cen MT" panose="020B0602020104020603" pitchFamily="34" charset="0"/>
          </a:endParaRPr>
        </a:p>
      </dgm:t>
    </dgm:pt>
    <dgm:pt modelId="{59244F3F-338F-43D9-8A9D-19B5A32D63F1}">
      <dgm:prSet phldrT="[Text]" custT="1"/>
      <dgm:spPr>
        <a:ln>
          <a:solidFill>
            <a:schemeClr val="accent1">
              <a:lumMod val="60000"/>
              <a:lumOff val="40000"/>
            </a:schemeClr>
          </a:solidFill>
        </a:ln>
      </dgm:spPr>
      <dgm:t>
        <a:bodyPr/>
        <a:lstStyle/>
        <a:p>
          <a:r>
            <a:rPr lang="en-US" sz="3200" b="1">
              <a:latin typeface="Tw Cen MT" panose="020B0602020104020603" pitchFamily="34" charset="0"/>
            </a:rPr>
            <a:t>Singapore Population</a:t>
          </a:r>
          <a:endParaRPr lang="en-SG" sz="3200" b="1">
            <a:latin typeface="Tw Cen MT" panose="020B0602020104020603" pitchFamily="34" charset="0"/>
          </a:endParaRPr>
        </a:p>
      </dgm:t>
    </dgm:pt>
    <dgm:pt modelId="{85C8EF29-E4E8-4972-833D-F7FC7EA8F82B}" type="parTrans" cxnId="{D3A3A529-ED0C-46B0-AB64-86590109D0F2}">
      <dgm:prSet/>
      <dgm:spPr/>
      <dgm:t>
        <a:bodyPr/>
        <a:lstStyle/>
        <a:p>
          <a:endParaRPr lang="en-SG" sz="3200" b="1">
            <a:latin typeface="Tw Cen MT" panose="020B0602020104020603" pitchFamily="34" charset="0"/>
          </a:endParaRPr>
        </a:p>
      </dgm:t>
    </dgm:pt>
    <dgm:pt modelId="{0D52112A-DB6F-4585-A7C2-DA26A890C666}" type="sibTrans" cxnId="{D3A3A529-ED0C-46B0-AB64-86590109D0F2}">
      <dgm:prSet/>
      <dgm:spPr/>
      <dgm:t>
        <a:bodyPr/>
        <a:lstStyle/>
        <a:p>
          <a:endParaRPr lang="en-SG" sz="3200" b="1">
            <a:latin typeface="Tw Cen MT" panose="020B0602020104020603" pitchFamily="34" charset="0"/>
          </a:endParaRPr>
        </a:p>
      </dgm:t>
    </dgm:pt>
    <dgm:pt modelId="{BA20DDEE-62C2-4707-9DE2-99717B77029D}">
      <dgm:prSet phldrT="[Text]" custT="1"/>
      <dgm:spPr>
        <a:solidFill>
          <a:schemeClr val="accent6">
            <a:lumMod val="40000"/>
            <a:lumOff val="60000"/>
          </a:schemeClr>
        </a:solidFill>
        <a:ln>
          <a:solidFill>
            <a:schemeClr val="accent6">
              <a:lumMod val="40000"/>
              <a:lumOff val="60000"/>
            </a:schemeClr>
          </a:solidFill>
        </a:ln>
      </dgm:spPr>
      <dgm:t>
        <a:bodyPr/>
        <a:lstStyle/>
        <a:p>
          <a:r>
            <a:rPr lang="en-US" sz="3200" b="1">
              <a:solidFill>
                <a:schemeClr val="tx1"/>
              </a:solidFill>
              <a:latin typeface="Tw Cen MT" panose="020B0602020104020603" pitchFamily="34" charset="0"/>
            </a:rPr>
            <a:t>2</a:t>
          </a:r>
          <a:endParaRPr lang="en-SG" sz="3200" b="1">
            <a:solidFill>
              <a:schemeClr val="tx1"/>
            </a:solidFill>
            <a:latin typeface="Tw Cen MT" panose="020B0602020104020603" pitchFamily="34" charset="0"/>
          </a:endParaRPr>
        </a:p>
      </dgm:t>
    </dgm:pt>
    <dgm:pt modelId="{D99702B2-80E9-4B61-B5B4-C52E390A4252}" type="parTrans" cxnId="{82348907-F90D-4FD5-BD2D-54D55D3AF689}">
      <dgm:prSet/>
      <dgm:spPr/>
      <dgm:t>
        <a:bodyPr/>
        <a:lstStyle/>
        <a:p>
          <a:endParaRPr lang="en-SG" sz="3200" b="1">
            <a:latin typeface="Tw Cen MT" panose="020B0602020104020603" pitchFamily="34" charset="0"/>
          </a:endParaRPr>
        </a:p>
      </dgm:t>
    </dgm:pt>
    <dgm:pt modelId="{D2C1EF98-CE48-4337-BCA9-9CA9BA297492}" type="sibTrans" cxnId="{82348907-F90D-4FD5-BD2D-54D55D3AF689}">
      <dgm:prSet/>
      <dgm:spPr/>
      <dgm:t>
        <a:bodyPr/>
        <a:lstStyle/>
        <a:p>
          <a:endParaRPr lang="en-SG" sz="3200" b="1">
            <a:latin typeface="Tw Cen MT" panose="020B0602020104020603" pitchFamily="34" charset="0"/>
          </a:endParaRPr>
        </a:p>
      </dgm:t>
    </dgm:pt>
    <dgm:pt modelId="{4F1BC143-FE8E-498A-86CE-37585173AF4C}">
      <dgm:prSet phldrT="[Text]" custT="1"/>
      <dgm:spPr>
        <a:ln>
          <a:solidFill>
            <a:schemeClr val="accent6">
              <a:lumMod val="60000"/>
              <a:lumOff val="40000"/>
            </a:schemeClr>
          </a:solidFill>
        </a:ln>
      </dgm:spPr>
      <dgm:t>
        <a:bodyPr/>
        <a:lstStyle/>
        <a:p>
          <a:r>
            <a:rPr lang="en-US" sz="3200" b="1">
              <a:latin typeface="Tw Cen MT" panose="020B0602020104020603" pitchFamily="34" charset="0"/>
            </a:rPr>
            <a:t>Singapore’s Regulatory Landscape</a:t>
          </a:r>
          <a:endParaRPr lang="en-SG" sz="3200" b="1">
            <a:latin typeface="Tw Cen MT" panose="020B0602020104020603" pitchFamily="34" charset="0"/>
          </a:endParaRPr>
        </a:p>
      </dgm:t>
    </dgm:pt>
    <dgm:pt modelId="{F43EDD2C-8C10-4FB4-9869-DD2FAF8E9BE1}" type="parTrans" cxnId="{6DF93427-DF81-416F-98B6-60CD2A69069C}">
      <dgm:prSet/>
      <dgm:spPr/>
      <dgm:t>
        <a:bodyPr/>
        <a:lstStyle/>
        <a:p>
          <a:endParaRPr lang="en-SG" sz="3200" b="1">
            <a:latin typeface="Tw Cen MT" panose="020B0602020104020603" pitchFamily="34" charset="0"/>
          </a:endParaRPr>
        </a:p>
      </dgm:t>
    </dgm:pt>
    <dgm:pt modelId="{1DB3C238-19BE-4527-B89C-25BA949618ED}" type="sibTrans" cxnId="{6DF93427-DF81-416F-98B6-60CD2A69069C}">
      <dgm:prSet/>
      <dgm:spPr/>
      <dgm:t>
        <a:bodyPr/>
        <a:lstStyle/>
        <a:p>
          <a:endParaRPr lang="en-SG" sz="3200" b="1">
            <a:latin typeface="Tw Cen MT" panose="020B0602020104020603" pitchFamily="34" charset="0"/>
          </a:endParaRPr>
        </a:p>
      </dgm:t>
    </dgm:pt>
    <dgm:pt modelId="{83AE691E-6EAE-47F5-B046-CF40D4432BA0}">
      <dgm:prSet phldrT="[Text]" custT="1"/>
      <dgm:spPr>
        <a:solidFill>
          <a:schemeClr val="accent2">
            <a:lumMod val="60000"/>
            <a:lumOff val="40000"/>
          </a:schemeClr>
        </a:solidFill>
        <a:ln>
          <a:solidFill>
            <a:schemeClr val="accent2">
              <a:lumMod val="60000"/>
              <a:lumOff val="40000"/>
            </a:schemeClr>
          </a:solidFill>
        </a:ln>
      </dgm:spPr>
      <dgm:t>
        <a:bodyPr/>
        <a:lstStyle/>
        <a:p>
          <a:r>
            <a:rPr lang="en-US" sz="3200" b="1">
              <a:solidFill>
                <a:schemeClr val="tx1"/>
              </a:solidFill>
              <a:latin typeface="Tw Cen MT" panose="020B0602020104020603" pitchFamily="34" charset="0"/>
            </a:rPr>
            <a:t>3</a:t>
          </a:r>
          <a:endParaRPr lang="en-SG" sz="3200" b="1">
            <a:solidFill>
              <a:schemeClr val="tx1"/>
            </a:solidFill>
            <a:latin typeface="Tw Cen MT" panose="020B0602020104020603" pitchFamily="34" charset="0"/>
          </a:endParaRPr>
        </a:p>
      </dgm:t>
    </dgm:pt>
    <dgm:pt modelId="{090587FD-0C5A-47F0-8C95-B02AE2BB6BC7}" type="parTrans" cxnId="{63A85295-A76B-4E10-84A1-607E9DEF8DF5}">
      <dgm:prSet/>
      <dgm:spPr/>
      <dgm:t>
        <a:bodyPr/>
        <a:lstStyle/>
        <a:p>
          <a:endParaRPr lang="en-SG" sz="3200" b="1">
            <a:latin typeface="Tw Cen MT" panose="020B0602020104020603" pitchFamily="34" charset="0"/>
          </a:endParaRPr>
        </a:p>
      </dgm:t>
    </dgm:pt>
    <dgm:pt modelId="{AAD26873-7226-44F3-A80A-7CD3E44C8CA6}" type="sibTrans" cxnId="{63A85295-A76B-4E10-84A1-607E9DEF8DF5}">
      <dgm:prSet/>
      <dgm:spPr/>
      <dgm:t>
        <a:bodyPr/>
        <a:lstStyle/>
        <a:p>
          <a:endParaRPr lang="en-SG" sz="3200" b="1">
            <a:latin typeface="Tw Cen MT" panose="020B0602020104020603" pitchFamily="34" charset="0"/>
          </a:endParaRPr>
        </a:p>
      </dgm:t>
    </dgm:pt>
    <dgm:pt modelId="{527256F4-ED88-4E71-B5A6-2243D63E9078}">
      <dgm:prSet phldrT="[Text]" custT="1"/>
      <dgm:spPr>
        <a:ln>
          <a:solidFill>
            <a:schemeClr val="accent2">
              <a:lumMod val="60000"/>
              <a:lumOff val="40000"/>
            </a:schemeClr>
          </a:solidFill>
        </a:ln>
      </dgm:spPr>
      <dgm:t>
        <a:bodyPr/>
        <a:lstStyle/>
        <a:p>
          <a:r>
            <a:rPr lang="en-US" sz="3200" b="1">
              <a:latin typeface="Tw Cen MT" panose="020B0602020104020603" pitchFamily="34" charset="0"/>
            </a:rPr>
            <a:t>Nursing Home Service (NHS) Requirements</a:t>
          </a:r>
          <a:endParaRPr lang="en-SG" sz="3200" b="1">
            <a:latin typeface="Tw Cen MT" panose="020B0602020104020603" pitchFamily="34" charset="0"/>
          </a:endParaRPr>
        </a:p>
      </dgm:t>
    </dgm:pt>
    <dgm:pt modelId="{6D1C4269-3891-4450-AA01-6709AE5B0104}" type="parTrans" cxnId="{D45A0350-BCF6-4385-9822-D50D57F0BBE7}">
      <dgm:prSet/>
      <dgm:spPr/>
      <dgm:t>
        <a:bodyPr/>
        <a:lstStyle/>
        <a:p>
          <a:endParaRPr lang="en-SG" sz="3200" b="1">
            <a:latin typeface="Tw Cen MT" panose="020B0602020104020603" pitchFamily="34" charset="0"/>
          </a:endParaRPr>
        </a:p>
      </dgm:t>
    </dgm:pt>
    <dgm:pt modelId="{BAD11012-6AD1-47CC-870B-1BB638EB03AD}" type="sibTrans" cxnId="{D45A0350-BCF6-4385-9822-D50D57F0BBE7}">
      <dgm:prSet/>
      <dgm:spPr/>
      <dgm:t>
        <a:bodyPr/>
        <a:lstStyle/>
        <a:p>
          <a:endParaRPr lang="en-SG" sz="3200" b="1">
            <a:latin typeface="Tw Cen MT" panose="020B0602020104020603" pitchFamily="34" charset="0"/>
          </a:endParaRPr>
        </a:p>
      </dgm:t>
    </dgm:pt>
    <dgm:pt modelId="{FD807AE1-B66C-4029-BF87-BA8332BC78D8}">
      <dgm:prSet phldrT="[Text]" custT="1"/>
      <dgm:spPr>
        <a:solidFill>
          <a:schemeClr val="bg2">
            <a:lumMod val="75000"/>
          </a:schemeClr>
        </a:solidFill>
        <a:ln>
          <a:solidFill>
            <a:schemeClr val="bg2">
              <a:lumMod val="75000"/>
            </a:schemeClr>
          </a:solidFill>
        </a:ln>
      </dgm:spPr>
      <dgm:t>
        <a:bodyPr/>
        <a:lstStyle/>
        <a:p>
          <a:r>
            <a:rPr lang="en-US" sz="3200" b="1">
              <a:solidFill>
                <a:schemeClr val="tx1"/>
              </a:solidFill>
              <a:latin typeface="Tw Cen MT" panose="020B0602020104020603" pitchFamily="34" charset="0"/>
            </a:rPr>
            <a:t>4</a:t>
          </a:r>
          <a:endParaRPr lang="en-SG" sz="3200" b="1">
            <a:solidFill>
              <a:schemeClr val="tx1"/>
            </a:solidFill>
            <a:latin typeface="Tw Cen MT" panose="020B0602020104020603" pitchFamily="34" charset="0"/>
          </a:endParaRPr>
        </a:p>
      </dgm:t>
    </dgm:pt>
    <dgm:pt modelId="{B8E8EFED-B811-4BF8-9512-6F0BA20218B4}" type="parTrans" cxnId="{F861FC76-B750-48FF-84D4-677C3B82EF2B}">
      <dgm:prSet/>
      <dgm:spPr/>
      <dgm:t>
        <a:bodyPr/>
        <a:lstStyle/>
        <a:p>
          <a:endParaRPr lang="en-SG" sz="3200" b="1">
            <a:latin typeface="Tw Cen MT" panose="020B0602020104020603" pitchFamily="34" charset="0"/>
          </a:endParaRPr>
        </a:p>
      </dgm:t>
    </dgm:pt>
    <dgm:pt modelId="{C7877B5C-CD46-4FC9-AAAA-2D1528355DE3}" type="sibTrans" cxnId="{F861FC76-B750-48FF-84D4-677C3B82EF2B}">
      <dgm:prSet/>
      <dgm:spPr/>
      <dgm:t>
        <a:bodyPr/>
        <a:lstStyle/>
        <a:p>
          <a:endParaRPr lang="en-SG" sz="3200" b="1">
            <a:latin typeface="Tw Cen MT" panose="020B0602020104020603" pitchFamily="34" charset="0"/>
          </a:endParaRPr>
        </a:p>
      </dgm:t>
    </dgm:pt>
    <dgm:pt modelId="{B97237A2-B8DB-4B37-9075-E727B49192A6}">
      <dgm:prSet phldrT="[Text]" custT="1"/>
      <dgm:spPr>
        <a:ln>
          <a:solidFill>
            <a:schemeClr val="bg2">
              <a:lumMod val="75000"/>
            </a:schemeClr>
          </a:solidFill>
        </a:ln>
      </dgm:spPr>
      <dgm:t>
        <a:bodyPr/>
        <a:lstStyle/>
        <a:p>
          <a:r>
            <a:rPr lang="en-US" sz="3200" b="1">
              <a:latin typeface="Tw Cen MT" panose="020B0602020104020603" pitchFamily="34" charset="0"/>
            </a:rPr>
            <a:t>Regulatory Approach</a:t>
          </a:r>
          <a:endParaRPr lang="en-SG" sz="3200" b="1">
            <a:latin typeface="Tw Cen MT" panose="020B0602020104020603" pitchFamily="34" charset="0"/>
          </a:endParaRPr>
        </a:p>
      </dgm:t>
    </dgm:pt>
    <dgm:pt modelId="{F06ABC2B-0111-4B80-994C-DA628BFE6C71}" type="parTrans" cxnId="{87AA522D-741E-44E8-B681-32AF508CAE6E}">
      <dgm:prSet/>
      <dgm:spPr/>
      <dgm:t>
        <a:bodyPr/>
        <a:lstStyle/>
        <a:p>
          <a:endParaRPr lang="en-SG" sz="3200" b="1">
            <a:latin typeface="Tw Cen MT" panose="020B0602020104020603" pitchFamily="34" charset="0"/>
          </a:endParaRPr>
        </a:p>
      </dgm:t>
    </dgm:pt>
    <dgm:pt modelId="{B9347AB5-30A5-47FF-81B7-1E613B7ABA19}" type="sibTrans" cxnId="{87AA522D-741E-44E8-B681-32AF508CAE6E}">
      <dgm:prSet/>
      <dgm:spPr/>
      <dgm:t>
        <a:bodyPr/>
        <a:lstStyle/>
        <a:p>
          <a:endParaRPr lang="en-SG" sz="3200" b="1">
            <a:latin typeface="Tw Cen MT" panose="020B0602020104020603" pitchFamily="34" charset="0"/>
          </a:endParaRPr>
        </a:p>
      </dgm:t>
    </dgm:pt>
    <dgm:pt modelId="{870B63BB-86DC-415A-8F1A-BAC33405D89A}" type="pres">
      <dgm:prSet presAssocID="{14AB2F8E-82DB-4AF9-9854-E662FF299C64}" presName="linearFlow" presStyleCnt="0">
        <dgm:presLayoutVars>
          <dgm:dir/>
          <dgm:animLvl val="lvl"/>
          <dgm:resizeHandles val="exact"/>
        </dgm:presLayoutVars>
      </dgm:prSet>
      <dgm:spPr/>
    </dgm:pt>
    <dgm:pt modelId="{9702C903-41B5-4E34-BF66-6838CBA5C261}" type="pres">
      <dgm:prSet presAssocID="{E3295FF6-A312-47F1-A08F-29FD281241A9}" presName="composite" presStyleCnt="0"/>
      <dgm:spPr/>
    </dgm:pt>
    <dgm:pt modelId="{6198B3BD-BA6A-48CA-97DD-066EB603FA77}" type="pres">
      <dgm:prSet presAssocID="{E3295FF6-A312-47F1-A08F-29FD281241A9}" presName="parentText" presStyleLbl="alignNode1" presStyleIdx="0" presStyleCnt="4">
        <dgm:presLayoutVars>
          <dgm:chMax val="1"/>
          <dgm:bulletEnabled val="1"/>
        </dgm:presLayoutVars>
      </dgm:prSet>
      <dgm:spPr/>
    </dgm:pt>
    <dgm:pt modelId="{4AA683EE-9D9E-431A-A947-C9D930EFE282}" type="pres">
      <dgm:prSet presAssocID="{E3295FF6-A312-47F1-A08F-29FD281241A9}" presName="descendantText" presStyleLbl="alignAcc1" presStyleIdx="0" presStyleCnt="4">
        <dgm:presLayoutVars>
          <dgm:bulletEnabled val="1"/>
        </dgm:presLayoutVars>
      </dgm:prSet>
      <dgm:spPr/>
    </dgm:pt>
    <dgm:pt modelId="{AE329A99-4E14-4F96-8B28-B7469AAE1037}" type="pres">
      <dgm:prSet presAssocID="{F0FC06B6-9719-417F-B703-84062B7402E0}" presName="sp" presStyleCnt="0"/>
      <dgm:spPr/>
    </dgm:pt>
    <dgm:pt modelId="{1FDE8282-4F6F-4D77-9751-4A4285610A4F}" type="pres">
      <dgm:prSet presAssocID="{BA20DDEE-62C2-4707-9DE2-99717B77029D}" presName="composite" presStyleCnt="0"/>
      <dgm:spPr/>
    </dgm:pt>
    <dgm:pt modelId="{42F65684-B9F5-44FC-91D0-E85E934AB847}" type="pres">
      <dgm:prSet presAssocID="{BA20DDEE-62C2-4707-9DE2-99717B77029D}" presName="parentText" presStyleLbl="alignNode1" presStyleIdx="1" presStyleCnt="4">
        <dgm:presLayoutVars>
          <dgm:chMax val="1"/>
          <dgm:bulletEnabled val="1"/>
        </dgm:presLayoutVars>
      </dgm:prSet>
      <dgm:spPr/>
    </dgm:pt>
    <dgm:pt modelId="{6B5C3527-B9FF-4D8E-9D96-E7D2D48388CA}" type="pres">
      <dgm:prSet presAssocID="{BA20DDEE-62C2-4707-9DE2-99717B77029D}" presName="descendantText" presStyleLbl="alignAcc1" presStyleIdx="1" presStyleCnt="4">
        <dgm:presLayoutVars>
          <dgm:bulletEnabled val="1"/>
        </dgm:presLayoutVars>
      </dgm:prSet>
      <dgm:spPr/>
    </dgm:pt>
    <dgm:pt modelId="{F91CE790-5EB0-42E7-B14E-58A08E2C120D}" type="pres">
      <dgm:prSet presAssocID="{D2C1EF98-CE48-4337-BCA9-9CA9BA297492}" presName="sp" presStyleCnt="0"/>
      <dgm:spPr/>
    </dgm:pt>
    <dgm:pt modelId="{24518561-DD06-4D4C-8392-EADB51E5A803}" type="pres">
      <dgm:prSet presAssocID="{83AE691E-6EAE-47F5-B046-CF40D4432BA0}" presName="composite" presStyleCnt="0"/>
      <dgm:spPr/>
    </dgm:pt>
    <dgm:pt modelId="{641D688D-CF91-4AA1-AB42-ED430E39F7FC}" type="pres">
      <dgm:prSet presAssocID="{83AE691E-6EAE-47F5-B046-CF40D4432BA0}" presName="parentText" presStyleLbl="alignNode1" presStyleIdx="2" presStyleCnt="4">
        <dgm:presLayoutVars>
          <dgm:chMax val="1"/>
          <dgm:bulletEnabled val="1"/>
        </dgm:presLayoutVars>
      </dgm:prSet>
      <dgm:spPr/>
    </dgm:pt>
    <dgm:pt modelId="{BF96FB2B-BBC8-4907-9881-95467A09646F}" type="pres">
      <dgm:prSet presAssocID="{83AE691E-6EAE-47F5-B046-CF40D4432BA0}" presName="descendantText" presStyleLbl="alignAcc1" presStyleIdx="2" presStyleCnt="4">
        <dgm:presLayoutVars>
          <dgm:bulletEnabled val="1"/>
        </dgm:presLayoutVars>
      </dgm:prSet>
      <dgm:spPr/>
    </dgm:pt>
    <dgm:pt modelId="{968491FF-B168-4E31-8AD1-2BD09CBACBA3}" type="pres">
      <dgm:prSet presAssocID="{AAD26873-7226-44F3-A80A-7CD3E44C8CA6}" presName="sp" presStyleCnt="0"/>
      <dgm:spPr/>
    </dgm:pt>
    <dgm:pt modelId="{8CEF62DD-CF97-49D4-9E8F-8142A24904AC}" type="pres">
      <dgm:prSet presAssocID="{FD807AE1-B66C-4029-BF87-BA8332BC78D8}" presName="composite" presStyleCnt="0"/>
      <dgm:spPr/>
    </dgm:pt>
    <dgm:pt modelId="{A062BCAE-7613-473E-B6AD-311A0516B656}" type="pres">
      <dgm:prSet presAssocID="{FD807AE1-B66C-4029-BF87-BA8332BC78D8}" presName="parentText" presStyleLbl="alignNode1" presStyleIdx="3" presStyleCnt="4">
        <dgm:presLayoutVars>
          <dgm:chMax val="1"/>
          <dgm:bulletEnabled val="1"/>
        </dgm:presLayoutVars>
      </dgm:prSet>
      <dgm:spPr/>
    </dgm:pt>
    <dgm:pt modelId="{D6742178-5067-4B71-B79B-10E58D55F080}" type="pres">
      <dgm:prSet presAssocID="{FD807AE1-B66C-4029-BF87-BA8332BC78D8}" presName="descendantText" presStyleLbl="alignAcc1" presStyleIdx="3" presStyleCnt="4">
        <dgm:presLayoutVars>
          <dgm:bulletEnabled val="1"/>
        </dgm:presLayoutVars>
      </dgm:prSet>
      <dgm:spPr/>
    </dgm:pt>
  </dgm:ptLst>
  <dgm:cxnLst>
    <dgm:cxn modelId="{82348907-F90D-4FD5-BD2D-54D55D3AF689}" srcId="{14AB2F8E-82DB-4AF9-9854-E662FF299C64}" destId="{BA20DDEE-62C2-4707-9DE2-99717B77029D}" srcOrd="1" destOrd="0" parTransId="{D99702B2-80E9-4B61-B5B4-C52E390A4252}" sibTransId="{D2C1EF98-CE48-4337-BCA9-9CA9BA297492}"/>
    <dgm:cxn modelId="{D3716208-90AC-4610-A938-3D731C6F216C}" type="presOf" srcId="{E3295FF6-A312-47F1-A08F-29FD281241A9}" destId="{6198B3BD-BA6A-48CA-97DD-066EB603FA77}" srcOrd="0" destOrd="0" presId="urn:microsoft.com/office/officeart/2005/8/layout/chevron2"/>
    <dgm:cxn modelId="{6DF93427-DF81-416F-98B6-60CD2A69069C}" srcId="{BA20DDEE-62C2-4707-9DE2-99717B77029D}" destId="{4F1BC143-FE8E-498A-86CE-37585173AF4C}" srcOrd="0" destOrd="0" parTransId="{F43EDD2C-8C10-4FB4-9869-DD2FAF8E9BE1}" sibTransId="{1DB3C238-19BE-4527-B89C-25BA949618ED}"/>
    <dgm:cxn modelId="{D3A3A529-ED0C-46B0-AB64-86590109D0F2}" srcId="{E3295FF6-A312-47F1-A08F-29FD281241A9}" destId="{59244F3F-338F-43D9-8A9D-19B5A32D63F1}" srcOrd="0" destOrd="0" parTransId="{85C8EF29-E4E8-4972-833D-F7FC7EA8F82B}" sibTransId="{0D52112A-DB6F-4585-A7C2-DA26A890C666}"/>
    <dgm:cxn modelId="{87AA522D-741E-44E8-B681-32AF508CAE6E}" srcId="{FD807AE1-B66C-4029-BF87-BA8332BC78D8}" destId="{B97237A2-B8DB-4B37-9075-E727B49192A6}" srcOrd="0" destOrd="0" parTransId="{F06ABC2B-0111-4B80-994C-DA628BFE6C71}" sibTransId="{B9347AB5-30A5-47FF-81B7-1E613B7ABA19}"/>
    <dgm:cxn modelId="{65FE626B-A6BC-470E-9B4D-A6517BE112DC}" type="presOf" srcId="{527256F4-ED88-4E71-B5A6-2243D63E9078}" destId="{BF96FB2B-BBC8-4907-9881-95467A09646F}" srcOrd="0" destOrd="0" presId="urn:microsoft.com/office/officeart/2005/8/layout/chevron2"/>
    <dgm:cxn modelId="{D45A0350-BCF6-4385-9822-D50D57F0BBE7}" srcId="{83AE691E-6EAE-47F5-B046-CF40D4432BA0}" destId="{527256F4-ED88-4E71-B5A6-2243D63E9078}" srcOrd="0" destOrd="0" parTransId="{6D1C4269-3891-4450-AA01-6709AE5B0104}" sibTransId="{BAD11012-6AD1-47CC-870B-1BB638EB03AD}"/>
    <dgm:cxn modelId="{F861FC76-B750-48FF-84D4-677C3B82EF2B}" srcId="{14AB2F8E-82DB-4AF9-9854-E662FF299C64}" destId="{FD807AE1-B66C-4029-BF87-BA8332BC78D8}" srcOrd="3" destOrd="0" parTransId="{B8E8EFED-B811-4BF8-9512-6F0BA20218B4}" sibTransId="{C7877B5C-CD46-4FC9-AAAA-2D1528355DE3}"/>
    <dgm:cxn modelId="{6D540D80-812E-4A43-8D46-8E887C62174B}" type="presOf" srcId="{B97237A2-B8DB-4B37-9075-E727B49192A6}" destId="{D6742178-5067-4B71-B79B-10E58D55F080}" srcOrd="0" destOrd="0" presId="urn:microsoft.com/office/officeart/2005/8/layout/chevron2"/>
    <dgm:cxn modelId="{CD092291-03EA-4AFE-AE27-C05037806494}" type="presOf" srcId="{14AB2F8E-82DB-4AF9-9854-E662FF299C64}" destId="{870B63BB-86DC-415A-8F1A-BAC33405D89A}" srcOrd="0" destOrd="0" presId="urn:microsoft.com/office/officeart/2005/8/layout/chevron2"/>
    <dgm:cxn modelId="{313E8E93-B0E6-4359-8A98-C3658E750678}" type="presOf" srcId="{FD807AE1-B66C-4029-BF87-BA8332BC78D8}" destId="{A062BCAE-7613-473E-B6AD-311A0516B656}" srcOrd="0" destOrd="0" presId="urn:microsoft.com/office/officeart/2005/8/layout/chevron2"/>
    <dgm:cxn modelId="{63A85295-A76B-4E10-84A1-607E9DEF8DF5}" srcId="{14AB2F8E-82DB-4AF9-9854-E662FF299C64}" destId="{83AE691E-6EAE-47F5-B046-CF40D4432BA0}" srcOrd="2" destOrd="0" parTransId="{090587FD-0C5A-47F0-8C95-B02AE2BB6BC7}" sibTransId="{AAD26873-7226-44F3-A80A-7CD3E44C8CA6}"/>
    <dgm:cxn modelId="{821FB3A1-3684-4320-B883-C47FC7AB77FD}" srcId="{14AB2F8E-82DB-4AF9-9854-E662FF299C64}" destId="{E3295FF6-A312-47F1-A08F-29FD281241A9}" srcOrd="0" destOrd="0" parTransId="{B1537DA6-FE99-4CE6-AE75-F42C61B648DA}" sibTransId="{F0FC06B6-9719-417F-B703-84062B7402E0}"/>
    <dgm:cxn modelId="{113B34A6-9ABB-4610-A9AD-B5733F8BA894}" type="presOf" srcId="{83AE691E-6EAE-47F5-B046-CF40D4432BA0}" destId="{641D688D-CF91-4AA1-AB42-ED430E39F7FC}" srcOrd="0" destOrd="0" presId="urn:microsoft.com/office/officeart/2005/8/layout/chevron2"/>
    <dgm:cxn modelId="{E472C7B1-5A12-4B9A-A528-EEBAE67B9984}" type="presOf" srcId="{BA20DDEE-62C2-4707-9DE2-99717B77029D}" destId="{42F65684-B9F5-44FC-91D0-E85E934AB847}" srcOrd="0" destOrd="0" presId="urn:microsoft.com/office/officeart/2005/8/layout/chevron2"/>
    <dgm:cxn modelId="{5D55DDBA-74CA-4944-AB0B-67CE1C1FE842}" type="presOf" srcId="{59244F3F-338F-43D9-8A9D-19B5A32D63F1}" destId="{4AA683EE-9D9E-431A-A947-C9D930EFE282}" srcOrd="0" destOrd="0" presId="urn:microsoft.com/office/officeart/2005/8/layout/chevron2"/>
    <dgm:cxn modelId="{84CE37E9-7F26-4664-B18D-ADA0E5EC1846}" type="presOf" srcId="{4F1BC143-FE8E-498A-86CE-37585173AF4C}" destId="{6B5C3527-B9FF-4D8E-9D96-E7D2D48388CA}" srcOrd="0" destOrd="0" presId="urn:microsoft.com/office/officeart/2005/8/layout/chevron2"/>
    <dgm:cxn modelId="{E4EFDFF9-AEE2-4D3F-BA35-C762A5C34804}" type="presParOf" srcId="{870B63BB-86DC-415A-8F1A-BAC33405D89A}" destId="{9702C903-41B5-4E34-BF66-6838CBA5C261}" srcOrd="0" destOrd="0" presId="urn:microsoft.com/office/officeart/2005/8/layout/chevron2"/>
    <dgm:cxn modelId="{EC3A57A8-C8D5-42E5-AF48-FED863702B9C}" type="presParOf" srcId="{9702C903-41B5-4E34-BF66-6838CBA5C261}" destId="{6198B3BD-BA6A-48CA-97DD-066EB603FA77}" srcOrd="0" destOrd="0" presId="urn:microsoft.com/office/officeart/2005/8/layout/chevron2"/>
    <dgm:cxn modelId="{7AD5F184-81C4-4D30-AF07-6601949169C2}" type="presParOf" srcId="{9702C903-41B5-4E34-BF66-6838CBA5C261}" destId="{4AA683EE-9D9E-431A-A947-C9D930EFE282}" srcOrd="1" destOrd="0" presId="urn:microsoft.com/office/officeart/2005/8/layout/chevron2"/>
    <dgm:cxn modelId="{4726DBDF-4E2E-4F63-A2C1-38E2A51A1A9E}" type="presParOf" srcId="{870B63BB-86DC-415A-8F1A-BAC33405D89A}" destId="{AE329A99-4E14-4F96-8B28-B7469AAE1037}" srcOrd="1" destOrd="0" presId="urn:microsoft.com/office/officeart/2005/8/layout/chevron2"/>
    <dgm:cxn modelId="{00E2E74C-4B2A-41F8-9B4A-A46563D8AA59}" type="presParOf" srcId="{870B63BB-86DC-415A-8F1A-BAC33405D89A}" destId="{1FDE8282-4F6F-4D77-9751-4A4285610A4F}" srcOrd="2" destOrd="0" presId="urn:microsoft.com/office/officeart/2005/8/layout/chevron2"/>
    <dgm:cxn modelId="{79E3DE97-5D71-4C1D-B509-208B54E321E9}" type="presParOf" srcId="{1FDE8282-4F6F-4D77-9751-4A4285610A4F}" destId="{42F65684-B9F5-44FC-91D0-E85E934AB847}" srcOrd="0" destOrd="0" presId="urn:microsoft.com/office/officeart/2005/8/layout/chevron2"/>
    <dgm:cxn modelId="{5870286F-F0C6-4372-BD7C-567039B3E598}" type="presParOf" srcId="{1FDE8282-4F6F-4D77-9751-4A4285610A4F}" destId="{6B5C3527-B9FF-4D8E-9D96-E7D2D48388CA}" srcOrd="1" destOrd="0" presId="urn:microsoft.com/office/officeart/2005/8/layout/chevron2"/>
    <dgm:cxn modelId="{BE85F5DD-72DA-441F-9D33-3985E9E29A29}" type="presParOf" srcId="{870B63BB-86DC-415A-8F1A-BAC33405D89A}" destId="{F91CE790-5EB0-42E7-B14E-58A08E2C120D}" srcOrd="3" destOrd="0" presId="urn:microsoft.com/office/officeart/2005/8/layout/chevron2"/>
    <dgm:cxn modelId="{6A55AE41-7423-46FE-9E30-A306A295D8BF}" type="presParOf" srcId="{870B63BB-86DC-415A-8F1A-BAC33405D89A}" destId="{24518561-DD06-4D4C-8392-EADB51E5A803}" srcOrd="4" destOrd="0" presId="urn:microsoft.com/office/officeart/2005/8/layout/chevron2"/>
    <dgm:cxn modelId="{7E1EE279-5C1B-4ABD-8037-5F65F76EF8C9}" type="presParOf" srcId="{24518561-DD06-4D4C-8392-EADB51E5A803}" destId="{641D688D-CF91-4AA1-AB42-ED430E39F7FC}" srcOrd="0" destOrd="0" presId="urn:microsoft.com/office/officeart/2005/8/layout/chevron2"/>
    <dgm:cxn modelId="{C409BD31-F4D6-4455-A407-84230FCEF9BA}" type="presParOf" srcId="{24518561-DD06-4D4C-8392-EADB51E5A803}" destId="{BF96FB2B-BBC8-4907-9881-95467A09646F}" srcOrd="1" destOrd="0" presId="urn:microsoft.com/office/officeart/2005/8/layout/chevron2"/>
    <dgm:cxn modelId="{058BE779-FF2F-44FB-9B0F-E223DB8EDD84}" type="presParOf" srcId="{870B63BB-86DC-415A-8F1A-BAC33405D89A}" destId="{968491FF-B168-4E31-8AD1-2BD09CBACBA3}" srcOrd="5" destOrd="0" presId="urn:microsoft.com/office/officeart/2005/8/layout/chevron2"/>
    <dgm:cxn modelId="{C3B37552-A2FF-440F-97B3-64500163AD20}" type="presParOf" srcId="{870B63BB-86DC-415A-8F1A-BAC33405D89A}" destId="{8CEF62DD-CF97-49D4-9E8F-8142A24904AC}" srcOrd="6" destOrd="0" presId="urn:microsoft.com/office/officeart/2005/8/layout/chevron2"/>
    <dgm:cxn modelId="{84C3C649-DF82-40F3-BAE2-4B2EFBFE2370}" type="presParOf" srcId="{8CEF62DD-CF97-49D4-9E8F-8142A24904AC}" destId="{A062BCAE-7613-473E-B6AD-311A0516B656}" srcOrd="0" destOrd="0" presId="urn:microsoft.com/office/officeart/2005/8/layout/chevron2"/>
    <dgm:cxn modelId="{3432E138-F58C-43AD-9D24-B6A298C78B3B}" type="presParOf" srcId="{8CEF62DD-CF97-49D4-9E8F-8142A24904AC}" destId="{D6742178-5067-4B71-B79B-10E58D55F080}" srcOrd="1" destOrd="0" presId="urn:microsoft.com/office/officeart/2005/8/layout/chevron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98B3BD-BA6A-48CA-97DD-066EB603FA77}">
      <dsp:nvSpPr>
        <dsp:cNvPr id="0" name=""/>
        <dsp:cNvSpPr/>
      </dsp:nvSpPr>
      <dsp:spPr>
        <a:xfrm rot="5400000">
          <a:off x="-230923" y="233983"/>
          <a:ext cx="1539491" cy="1077643"/>
        </a:xfrm>
        <a:prstGeom prst="chevron">
          <a:avLst/>
        </a:prstGeom>
        <a:solidFill>
          <a:schemeClr val="accent1">
            <a:lumMod val="60000"/>
            <a:lumOff val="40000"/>
          </a:schemeClr>
        </a:solidFill>
        <a:ln w="19050" cap="flat" cmpd="sng" algn="ctr">
          <a:solidFill>
            <a:schemeClr val="accent1">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a:solidFill>
                <a:schemeClr val="tx1"/>
              </a:solidFill>
              <a:latin typeface="Tw Cen MT" panose="020B0602020104020603" pitchFamily="34" charset="0"/>
            </a:rPr>
            <a:t>1</a:t>
          </a:r>
          <a:endParaRPr lang="en-SG" sz="3200" b="1" kern="1200">
            <a:solidFill>
              <a:schemeClr val="tx1"/>
            </a:solidFill>
            <a:latin typeface="Tw Cen MT" panose="020B0602020104020603" pitchFamily="34" charset="0"/>
          </a:endParaRPr>
        </a:p>
      </dsp:txBody>
      <dsp:txXfrm rot="-5400000">
        <a:off x="2" y="541881"/>
        <a:ext cx="1077643" cy="461848"/>
      </dsp:txXfrm>
    </dsp:sp>
    <dsp:sp modelId="{4AA683EE-9D9E-431A-A947-C9D930EFE282}">
      <dsp:nvSpPr>
        <dsp:cNvPr id="0" name=""/>
        <dsp:cNvSpPr/>
      </dsp:nvSpPr>
      <dsp:spPr>
        <a:xfrm rot="5400000">
          <a:off x="5391323" y="-4310620"/>
          <a:ext cx="1000669" cy="9628028"/>
        </a:xfrm>
        <a:prstGeom prst="round2SameRect">
          <a:avLst/>
        </a:prstGeom>
        <a:solidFill>
          <a:schemeClr val="lt1">
            <a:alpha val="90000"/>
            <a:hueOff val="0"/>
            <a:satOff val="0"/>
            <a:lumOff val="0"/>
            <a:alphaOff val="0"/>
          </a:schemeClr>
        </a:solidFill>
        <a:ln w="19050" cap="flat" cmpd="sng" algn="ctr">
          <a:solidFill>
            <a:schemeClr val="accent1">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b="1" kern="1200">
              <a:latin typeface="Tw Cen MT" panose="020B0602020104020603" pitchFamily="34" charset="0"/>
            </a:rPr>
            <a:t>Singapore Population</a:t>
          </a:r>
          <a:endParaRPr lang="en-SG" sz="3200" b="1" kern="1200">
            <a:latin typeface="Tw Cen MT" panose="020B0602020104020603" pitchFamily="34" charset="0"/>
          </a:endParaRPr>
        </a:p>
      </dsp:txBody>
      <dsp:txXfrm rot="-5400000">
        <a:off x="1077644" y="51908"/>
        <a:ext cx="9579179" cy="902971"/>
      </dsp:txXfrm>
    </dsp:sp>
    <dsp:sp modelId="{42F65684-B9F5-44FC-91D0-E85E934AB847}">
      <dsp:nvSpPr>
        <dsp:cNvPr id="0" name=""/>
        <dsp:cNvSpPr/>
      </dsp:nvSpPr>
      <dsp:spPr>
        <a:xfrm rot="5400000">
          <a:off x="-230923" y="1629614"/>
          <a:ext cx="1539491" cy="1077643"/>
        </a:xfrm>
        <a:prstGeom prst="chevron">
          <a:avLst/>
        </a:prstGeom>
        <a:solidFill>
          <a:schemeClr val="accent6">
            <a:lumMod val="40000"/>
            <a:lumOff val="60000"/>
          </a:schemeClr>
        </a:solidFill>
        <a:ln w="19050" cap="flat" cmpd="sng" algn="ctr">
          <a:solidFill>
            <a:schemeClr val="accent6">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a:solidFill>
                <a:schemeClr val="tx1"/>
              </a:solidFill>
              <a:latin typeface="Tw Cen MT" panose="020B0602020104020603" pitchFamily="34" charset="0"/>
            </a:rPr>
            <a:t>2</a:t>
          </a:r>
          <a:endParaRPr lang="en-SG" sz="3200" b="1" kern="1200">
            <a:solidFill>
              <a:schemeClr val="tx1"/>
            </a:solidFill>
            <a:latin typeface="Tw Cen MT" panose="020B0602020104020603" pitchFamily="34" charset="0"/>
          </a:endParaRPr>
        </a:p>
      </dsp:txBody>
      <dsp:txXfrm rot="-5400000">
        <a:off x="2" y="1937512"/>
        <a:ext cx="1077643" cy="461848"/>
      </dsp:txXfrm>
    </dsp:sp>
    <dsp:sp modelId="{6B5C3527-B9FF-4D8E-9D96-E7D2D48388CA}">
      <dsp:nvSpPr>
        <dsp:cNvPr id="0" name=""/>
        <dsp:cNvSpPr/>
      </dsp:nvSpPr>
      <dsp:spPr>
        <a:xfrm rot="5400000">
          <a:off x="5391323" y="-2914988"/>
          <a:ext cx="1000669" cy="9628028"/>
        </a:xfrm>
        <a:prstGeom prst="round2SameRect">
          <a:avLst/>
        </a:prstGeom>
        <a:solidFill>
          <a:schemeClr val="lt1">
            <a:alpha val="90000"/>
            <a:hueOff val="0"/>
            <a:satOff val="0"/>
            <a:lumOff val="0"/>
            <a:alphaOff val="0"/>
          </a:schemeClr>
        </a:solidFill>
        <a:ln w="19050" cap="flat" cmpd="sng" algn="ctr">
          <a:solidFill>
            <a:schemeClr val="accent6">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b="1" kern="1200">
              <a:latin typeface="Tw Cen MT" panose="020B0602020104020603" pitchFamily="34" charset="0"/>
            </a:rPr>
            <a:t>Singapore’s Regulatory Landscape</a:t>
          </a:r>
          <a:endParaRPr lang="en-SG" sz="3200" b="1" kern="1200">
            <a:latin typeface="Tw Cen MT" panose="020B0602020104020603" pitchFamily="34" charset="0"/>
          </a:endParaRPr>
        </a:p>
      </dsp:txBody>
      <dsp:txXfrm rot="-5400000">
        <a:off x="1077644" y="1447540"/>
        <a:ext cx="9579179" cy="902971"/>
      </dsp:txXfrm>
    </dsp:sp>
    <dsp:sp modelId="{641D688D-CF91-4AA1-AB42-ED430E39F7FC}">
      <dsp:nvSpPr>
        <dsp:cNvPr id="0" name=""/>
        <dsp:cNvSpPr/>
      </dsp:nvSpPr>
      <dsp:spPr>
        <a:xfrm rot="5400000">
          <a:off x="-230923" y="3025246"/>
          <a:ext cx="1539491" cy="1077643"/>
        </a:xfrm>
        <a:prstGeom prst="chevron">
          <a:avLst/>
        </a:prstGeom>
        <a:solidFill>
          <a:schemeClr val="accent2">
            <a:lumMod val="60000"/>
            <a:lumOff val="40000"/>
          </a:schemeClr>
        </a:solidFill>
        <a:ln w="1905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a:solidFill>
                <a:schemeClr val="tx1"/>
              </a:solidFill>
              <a:latin typeface="Tw Cen MT" panose="020B0602020104020603" pitchFamily="34" charset="0"/>
            </a:rPr>
            <a:t>3</a:t>
          </a:r>
          <a:endParaRPr lang="en-SG" sz="3200" b="1" kern="1200">
            <a:solidFill>
              <a:schemeClr val="tx1"/>
            </a:solidFill>
            <a:latin typeface="Tw Cen MT" panose="020B0602020104020603" pitchFamily="34" charset="0"/>
          </a:endParaRPr>
        </a:p>
      </dsp:txBody>
      <dsp:txXfrm rot="-5400000">
        <a:off x="2" y="3333144"/>
        <a:ext cx="1077643" cy="461848"/>
      </dsp:txXfrm>
    </dsp:sp>
    <dsp:sp modelId="{BF96FB2B-BBC8-4907-9881-95467A09646F}">
      <dsp:nvSpPr>
        <dsp:cNvPr id="0" name=""/>
        <dsp:cNvSpPr/>
      </dsp:nvSpPr>
      <dsp:spPr>
        <a:xfrm rot="5400000">
          <a:off x="5391323" y="-1519356"/>
          <a:ext cx="1000669" cy="9628028"/>
        </a:xfrm>
        <a:prstGeom prst="round2SameRect">
          <a:avLst/>
        </a:prstGeom>
        <a:solidFill>
          <a:schemeClr val="lt1">
            <a:alpha val="90000"/>
            <a:hueOff val="0"/>
            <a:satOff val="0"/>
            <a:lumOff val="0"/>
            <a:alphaOff val="0"/>
          </a:schemeClr>
        </a:solidFill>
        <a:ln w="1905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b="1" kern="1200">
              <a:latin typeface="Tw Cen MT" panose="020B0602020104020603" pitchFamily="34" charset="0"/>
            </a:rPr>
            <a:t>Nursing Home Service (NHS) Requirements</a:t>
          </a:r>
          <a:endParaRPr lang="en-SG" sz="3200" b="1" kern="1200">
            <a:latin typeface="Tw Cen MT" panose="020B0602020104020603" pitchFamily="34" charset="0"/>
          </a:endParaRPr>
        </a:p>
      </dsp:txBody>
      <dsp:txXfrm rot="-5400000">
        <a:off x="1077644" y="2843172"/>
        <a:ext cx="9579179" cy="902971"/>
      </dsp:txXfrm>
    </dsp:sp>
    <dsp:sp modelId="{A062BCAE-7613-473E-B6AD-311A0516B656}">
      <dsp:nvSpPr>
        <dsp:cNvPr id="0" name=""/>
        <dsp:cNvSpPr/>
      </dsp:nvSpPr>
      <dsp:spPr>
        <a:xfrm rot="5400000">
          <a:off x="-230923" y="4420878"/>
          <a:ext cx="1539491" cy="1077643"/>
        </a:xfrm>
        <a:prstGeom prst="chevron">
          <a:avLst/>
        </a:prstGeom>
        <a:solidFill>
          <a:schemeClr val="bg2">
            <a:lumMod val="75000"/>
          </a:schemeClr>
        </a:solidFill>
        <a:ln w="19050" cap="flat" cmpd="sng" algn="ctr">
          <a:solidFill>
            <a:schemeClr val="bg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a:solidFill>
                <a:schemeClr val="tx1"/>
              </a:solidFill>
              <a:latin typeface="Tw Cen MT" panose="020B0602020104020603" pitchFamily="34" charset="0"/>
            </a:rPr>
            <a:t>4</a:t>
          </a:r>
          <a:endParaRPr lang="en-SG" sz="3200" b="1" kern="1200">
            <a:solidFill>
              <a:schemeClr val="tx1"/>
            </a:solidFill>
            <a:latin typeface="Tw Cen MT" panose="020B0602020104020603" pitchFamily="34" charset="0"/>
          </a:endParaRPr>
        </a:p>
      </dsp:txBody>
      <dsp:txXfrm rot="-5400000">
        <a:off x="2" y="4728776"/>
        <a:ext cx="1077643" cy="461848"/>
      </dsp:txXfrm>
    </dsp:sp>
    <dsp:sp modelId="{D6742178-5067-4B71-B79B-10E58D55F080}">
      <dsp:nvSpPr>
        <dsp:cNvPr id="0" name=""/>
        <dsp:cNvSpPr/>
      </dsp:nvSpPr>
      <dsp:spPr>
        <a:xfrm rot="5400000">
          <a:off x="5391323" y="-123724"/>
          <a:ext cx="1000669" cy="9628028"/>
        </a:xfrm>
        <a:prstGeom prst="round2SameRect">
          <a:avLst/>
        </a:prstGeom>
        <a:solidFill>
          <a:schemeClr val="lt1">
            <a:alpha val="90000"/>
            <a:hueOff val="0"/>
            <a:satOff val="0"/>
            <a:lumOff val="0"/>
            <a:alphaOff val="0"/>
          </a:schemeClr>
        </a:solidFill>
        <a:ln w="19050" cap="flat" cmpd="sng" algn="ctr">
          <a:solidFill>
            <a:schemeClr val="bg2">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b="1" kern="1200">
              <a:latin typeface="Tw Cen MT" panose="020B0602020104020603" pitchFamily="34" charset="0"/>
            </a:rPr>
            <a:t>Regulatory Approach</a:t>
          </a:r>
          <a:endParaRPr lang="en-SG" sz="3200" b="1" kern="1200">
            <a:latin typeface="Tw Cen MT" panose="020B0602020104020603" pitchFamily="34" charset="0"/>
          </a:endParaRPr>
        </a:p>
      </dsp:txBody>
      <dsp:txXfrm rot="-5400000">
        <a:off x="1077644" y="4238804"/>
        <a:ext cx="9579179" cy="90297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8D8779-1284-4635-8628-B768A016F3F2}" type="datetimeFigureOut">
              <a:rPr lang="en-SG" smtClean="0"/>
              <a:t>16/6/2026</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D4762C-665C-4E64-BF92-5C70AB2AFE66}" type="slidenum">
              <a:rPr lang="en-SG" smtClean="0"/>
              <a:t>‹nr.›</a:t>
            </a:fld>
            <a:endParaRPr lang="en-SG"/>
          </a:p>
        </p:txBody>
      </p:sp>
    </p:spTree>
    <p:extLst>
      <p:ext uri="{BB962C8B-B14F-4D97-AF65-F5344CB8AC3E}">
        <p14:creationId xmlns:p14="http://schemas.microsoft.com/office/powerpoint/2010/main" val="3456603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D4762C-665C-4E64-BF92-5C70AB2AFE66}" type="slidenum">
              <a:rPr lang="en-SG" smtClean="0"/>
              <a:t>1</a:t>
            </a:fld>
            <a:endParaRPr lang="en-SG"/>
          </a:p>
        </p:txBody>
      </p:sp>
    </p:spTree>
    <p:extLst>
      <p:ext uri="{BB962C8B-B14F-4D97-AF65-F5344CB8AC3E}">
        <p14:creationId xmlns:p14="http://schemas.microsoft.com/office/powerpoint/2010/main" val="2162094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A37D40-D522-0C56-C9E5-98BFB87760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4BC745-C4FD-0607-3321-C7BEBCFDB5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F35DF6-6275-87AD-E454-A8836E037F7D}"/>
              </a:ext>
            </a:extLst>
          </p:cNvPr>
          <p:cNvSpPr>
            <a:spLocks noGrp="1"/>
          </p:cNvSpPr>
          <p:nvPr>
            <p:ph type="body" idx="1"/>
          </p:nvPr>
        </p:nvSpPr>
        <p:spPr/>
        <p:txBody>
          <a:bodyPr/>
          <a:lstStyle/>
          <a:p>
            <a:endParaRPr lang="en-SG" dirty="0"/>
          </a:p>
        </p:txBody>
      </p:sp>
      <p:sp>
        <p:nvSpPr>
          <p:cNvPr id="4" name="Slide Number Placeholder 3">
            <a:extLst>
              <a:ext uri="{FF2B5EF4-FFF2-40B4-BE49-F238E27FC236}">
                <a16:creationId xmlns:a16="http://schemas.microsoft.com/office/drawing/2014/main" id="{AAD01377-E7D9-5AEF-DE3B-E25FB9591B7B}"/>
              </a:ext>
            </a:extLst>
          </p:cNvPr>
          <p:cNvSpPr>
            <a:spLocks noGrp="1"/>
          </p:cNvSpPr>
          <p:nvPr>
            <p:ph type="sldNum" sz="quarter" idx="5"/>
          </p:nvPr>
        </p:nvSpPr>
        <p:spPr/>
        <p:txBody>
          <a:bodyPr/>
          <a:lstStyle/>
          <a:p>
            <a:fld id="{3BD4762C-665C-4E64-BF92-5C70AB2AFE66}" type="slidenum">
              <a:rPr lang="en-SG" smtClean="0"/>
              <a:t>11</a:t>
            </a:fld>
            <a:endParaRPr lang="en-SG"/>
          </a:p>
        </p:txBody>
      </p:sp>
    </p:spTree>
    <p:extLst>
      <p:ext uri="{BB962C8B-B14F-4D97-AF65-F5344CB8AC3E}">
        <p14:creationId xmlns:p14="http://schemas.microsoft.com/office/powerpoint/2010/main" val="3724122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E24BE-BBE4-F48F-463D-F2C017F411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3E1DC2-90F7-0066-EE0A-6589B19A6B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30C33F-A071-807E-0EAE-AE87EC68CA8A}"/>
              </a:ext>
            </a:extLst>
          </p:cNvPr>
          <p:cNvSpPr>
            <a:spLocks noGrp="1"/>
          </p:cNvSpPr>
          <p:nvPr>
            <p:ph type="body" idx="1"/>
          </p:nvPr>
        </p:nvSpPr>
        <p:spPr/>
        <p:txBody>
          <a:bodyPr/>
          <a:lstStyle/>
          <a:p>
            <a:endParaRPr lang="en-SG" dirty="0"/>
          </a:p>
        </p:txBody>
      </p:sp>
      <p:sp>
        <p:nvSpPr>
          <p:cNvPr id="4" name="Slide Number Placeholder 3">
            <a:extLst>
              <a:ext uri="{FF2B5EF4-FFF2-40B4-BE49-F238E27FC236}">
                <a16:creationId xmlns:a16="http://schemas.microsoft.com/office/drawing/2014/main" id="{6DCE2D59-E75E-B7A5-6279-ED8D4F42560E}"/>
              </a:ext>
            </a:extLst>
          </p:cNvPr>
          <p:cNvSpPr>
            <a:spLocks noGrp="1"/>
          </p:cNvSpPr>
          <p:nvPr>
            <p:ph type="sldNum" sz="quarter" idx="5"/>
          </p:nvPr>
        </p:nvSpPr>
        <p:spPr/>
        <p:txBody>
          <a:bodyPr/>
          <a:lstStyle/>
          <a:p>
            <a:fld id="{3BD4762C-665C-4E64-BF92-5C70AB2AFE66}" type="slidenum">
              <a:rPr lang="en-SG" smtClean="0"/>
              <a:t>12</a:t>
            </a:fld>
            <a:endParaRPr lang="en-SG"/>
          </a:p>
        </p:txBody>
      </p:sp>
    </p:spTree>
    <p:extLst>
      <p:ext uri="{BB962C8B-B14F-4D97-AF65-F5344CB8AC3E}">
        <p14:creationId xmlns:p14="http://schemas.microsoft.com/office/powerpoint/2010/main" val="2568093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8887D-F122-EAB1-A7A7-67892188ED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A4A145-A196-194D-24E9-66B3B1F59F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C9CA73-397A-A903-DB5C-A19DC7CCC0F3}"/>
              </a:ext>
            </a:extLst>
          </p:cNvPr>
          <p:cNvSpPr>
            <a:spLocks noGrp="1"/>
          </p:cNvSpPr>
          <p:nvPr>
            <p:ph type="body" idx="1"/>
          </p:nvPr>
        </p:nvSpPr>
        <p:spPr/>
        <p:txBody>
          <a:bodyPr/>
          <a:lstStyle/>
          <a:p>
            <a:endParaRPr lang="en-SG" dirty="0"/>
          </a:p>
        </p:txBody>
      </p:sp>
      <p:sp>
        <p:nvSpPr>
          <p:cNvPr id="4" name="Slide Number Placeholder 3">
            <a:extLst>
              <a:ext uri="{FF2B5EF4-FFF2-40B4-BE49-F238E27FC236}">
                <a16:creationId xmlns:a16="http://schemas.microsoft.com/office/drawing/2014/main" id="{F9A07D73-6374-3F3C-B06F-B999AFD23E20}"/>
              </a:ext>
            </a:extLst>
          </p:cNvPr>
          <p:cNvSpPr>
            <a:spLocks noGrp="1"/>
          </p:cNvSpPr>
          <p:nvPr>
            <p:ph type="sldNum" sz="quarter" idx="5"/>
          </p:nvPr>
        </p:nvSpPr>
        <p:spPr/>
        <p:txBody>
          <a:bodyPr/>
          <a:lstStyle/>
          <a:p>
            <a:fld id="{3BD4762C-665C-4E64-BF92-5C70AB2AFE66}" type="slidenum">
              <a:rPr lang="en-SG" smtClean="0"/>
              <a:t>13</a:t>
            </a:fld>
            <a:endParaRPr lang="en-SG"/>
          </a:p>
        </p:txBody>
      </p:sp>
    </p:spTree>
    <p:extLst>
      <p:ext uri="{BB962C8B-B14F-4D97-AF65-F5344CB8AC3E}">
        <p14:creationId xmlns:p14="http://schemas.microsoft.com/office/powerpoint/2010/main" val="2462085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4FFCEB-F121-69E7-1474-4723EF594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6CB34F-6BC2-B72D-5A0B-3F6A5FC21A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056C32-385F-843B-1ADC-179D9B937809}"/>
              </a:ext>
            </a:extLst>
          </p:cNvPr>
          <p:cNvSpPr>
            <a:spLocks noGrp="1"/>
          </p:cNvSpPr>
          <p:nvPr>
            <p:ph type="body" idx="1"/>
          </p:nvPr>
        </p:nvSpPr>
        <p:spPr/>
        <p:txBody>
          <a:bodyPr/>
          <a:lstStyle/>
          <a:p>
            <a:endParaRPr lang="en-SG" dirty="0"/>
          </a:p>
        </p:txBody>
      </p:sp>
      <p:sp>
        <p:nvSpPr>
          <p:cNvPr id="4" name="Slide Number Placeholder 3">
            <a:extLst>
              <a:ext uri="{FF2B5EF4-FFF2-40B4-BE49-F238E27FC236}">
                <a16:creationId xmlns:a16="http://schemas.microsoft.com/office/drawing/2014/main" id="{1D3BAAF7-6B19-9D4F-F709-25D3868B70B9}"/>
              </a:ext>
            </a:extLst>
          </p:cNvPr>
          <p:cNvSpPr>
            <a:spLocks noGrp="1"/>
          </p:cNvSpPr>
          <p:nvPr>
            <p:ph type="sldNum" sz="quarter" idx="5"/>
          </p:nvPr>
        </p:nvSpPr>
        <p:spPr/>
        <p:txBody>
          <a:bodyPr/>
          <a:lstStyle/>
          <a:p>
            <a:fld id="{3BD4762C-665C-4E64-BF92-5C70AB2AFE66}" type="slidenum">
              <a:rPr lang="en-SG" smtClean="0"/>
              <a:t>14</a:t>
            </a:fld>
            <a:endParaRPr lang="en-SG"/>
          </a:p>
        </p:txBody>
      </p:sp>
    </p:spTree>
    <p:extLst>
      <p:ext uri="{BB962C8B-B14F-4D97-AF65-F5344CB8AC3E}">
        <p14:creationId xmlns:p14="http://schemas.microsoft.com/office/powerpoint/2010/main" val="27693277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1D086F-B91D-AC65-EAFD-8989D730C5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C786DA-D4AD-13B5-A52A-CD581ABE8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08273C-5037-0CF9-266B-F219708D2A3F}"/>
              </a:ext>
            </a:extLst>
          </p:cNvPr>
          <p:cNvSpPr>
            <a:spLocks noGrp="1"/>
          </p:cNvSpPr>
          <p:nvPr>
            <p:ph type="body" idx="1"/>
          </p:nvPr>
        </p:nvSpPr>
        <p:spPr/>
        <p:txBody>
          <a:bodyPr/>
          <a:lstStyle/>
          <a:p>
            <a:endParaRPr lang="en-SG" dirty="0"/>
          </a:p>
        </p:txBody>
      </p:sp>
      <p:sp>
        <p:nvSpPr>
          <p:cNvPr id="4" name="Slide Number Placeholder 3">
            <a:extLst>
              <a:ext uri="{FF2B5EF4-FFF2-40B4-BE49-F238E27FC236}">
                <a16:creationId xmlns:a16="http://schemas.microsoft.com/office/drawing/2014/main" id="{DCFC1436-10CF-39EF-7ACD-6431DD9C74F0}"/>
              </a:ext>
            </a:extLst>
          </p:cNvPr>
          <p:cNvSpPr>
            <a:spLocks noGrp="1"/>
          </p:cNvSpPr>
          <p:nvPr>
            <p:ph type="sldNum" sz="quarter" idx="5"/>
          </p:nvPr>
        </p:nvSpPr>
        <p:spPr/>
        <p:txBody>
          <a:bodyPr/>
          <a:lstStyle/>
          <a:p>
            <a:fld id="{3BD4762C-665C-4E64-BF92-5C70AB2AFE66}" type="slidenum">
              <a:rPr lang="en-SG" smtClean="0"/>
              <a:t>15</a:t>
            </a:fld>
            <a:endParaRPr lang="en-SG"/>
          </a:p>
        </p:txBody>
      </p:sp>
    </p:spTree>
    <p:extLst>
      <p:ext uri="{BB962C8B-B14F-4D97-AF65-F5344CB8AC3E}">
        <p14:creationId xmlns:p14="http://schemas.microsoft.com/office/powerpoint/2010/main" val="13156972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B73BB7-39C7-C80A-00CF-B1CEE7A1BC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A27C14-A373-6409-6C9A-26A28F078B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67AD89-E016-A492-8B0E-46302F8E1E87}"/>
              </a:ext>
            </a:extLst>
          </p:cNvPr>
          <p:cNvSpPr>
            <a:spLocks noGrp="1"/>
          </p:cNvSpPr>
          <p:nvPr>
            <p:ph type="body" idx="1"/>
          </p:nvPr>
        </p:nvSpPr>
        <p:spPr/>
        <p:txBody>
          <a:bodyPr/>
          <a:lstStyle/>
          <a:p>
            <a:endParaRPr lang="en-SG" dirty="0"/>
          </a:p>
        </p:txBody>
      </p:sp>
      <p:sp>
        <p:nvSpPr>
          <p:cNvPr id="4" name="Slide Number Placeholder 3">
            <a:extLst>
              <a:ext uri="{FF2B5EF4-FFF2-40B4-BE49-F238E27FC236}">
                <a16:creationId xmlns:a16="http://schemas.microsoft.com/office/drawing/2014/main" id="{A810DCD9-6842-B28B-E7C8-1DB08D8662BF}"/>
              </a:ext>
            </a:extLst>
          </p:cNvPr>
          <p:cNvSpPr>
            <a:spLocks noGrp="1"/>
          </p:cNvSpPr>
          <p:nvPr>
            <p:ph type="sldNum" sz="quarter" idx="5"/>
          </p:nvPr>
        </p:nvSpPr>
        <p:spPr/>
        <p:txBody>
          <a:bodyPr/>
          <a:lstStyle/>
          <a:p>
            <a:fld id="{3BD4762C-665C-4E64-BF92-5C70AB2AFE66}" type="slidenum">
              <a:rPr lang="en-SG" smtClean="0"/>
              <a:t>16</a:t>
            </a:fld>
            <a:endParaRPr lang="en-SG"/>
          </a:p>
        </p:txBody>
      </p:sp>
    </p:spTree>
    <p:extLst>
      <p:ext uri="{BB962C8B-B14F-4D97-AF65-F5344CB8AC3E}">
        <p14:creationId xmlns:p14="http://schemas.microsoft.com/office/powerpoint/2010/main" val="247431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625F18-924D-B3BB-4121-EA5C2AC85D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831B1D-A73F-8905-4204-1392BDE7C0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7A24B7-EED1-1D44-C95F-646C65F67959}"/>
              </a:ext>
            </a:extLst>
          </p:cNvPr>
          <p:cNvSpPr>
            <a:spLocks noGrp="1"/>
          </p:cNvSpPr>
          <p:nvPr>
            <p:ph type="body" idx="1"/>
          </p:nvPr>
        </p:nvSpPr>
        <p:spPr/>
        <p:txBody>
          <a:bodyPr/>
          <a:lstStyle/>
          <a:p>
            <a:endParaRPr lang="en-SG" dirty="0"/>
          </a:p>
        </p:txBody>
      </p:sp>
      <p:sp>
        <p:nvSpPr>
          <p:cNvPr id="4" name="Slide Number Placeholder 3">
            <a:extLst>
              <a:ext uri="{FF2B5EF4-FFF2-40B4-BE49-F238E27FC236}">
                <a16:creationId xmlns:a16="http://schemas.microsoft.com/office/drawing/2014/main" id="{A61491D0-530A-ADD5-E4A2-0CBCBA068263}"/>
              </a:ext>
            </a:extLst>
          </p:cNvPr>
          <p:cNvSpPr>
            <a:spLocks noGrp="1"/>
          </p:cNvSpPr>
          <p:nvPr>
            <p:ph type="sldNum" sz="quarter" idx="5"/>
          </p:nvPr>
        </p:nvSpPr>
        <p:spPr/>
        <p:txBody>
          <a:bodyPr/>
          <a:lstStyle/>
          <a:p>
            <a:fld id="{3BD4762C-665C-4E64-BF92-5C70AB2AFE66}" type="slidenum">
              <a:rPr lang="en-SG" smtClean="0"/>
              <a:t>17</a:t>
            </a:fld>
            <a:endParaRPr lang="en-SG"/>
          </a:p>
        </p:txBody>
      </p:sp>
    </p:spTree>
    <p:extLst>
      <p:ext uri="{BB962C8B-B14F-4D97-AF65-F5344CB8AC3E}">
        <p14:creationId xmlns:p14="http://schemas.microsoft.com/office/powerpoint/2010/main" val="33669351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B776AA-3578-9771-F436-F830237C9B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6C5012-4658-440B-9EFD-30CE850EDD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E7C627-45E7-1051-914C-C396044A7126}"/>
              </a:ext>
            </a:extLst>
          </p:cNvPr>
          <p:cNvSpPr>
            <a:spLocks noGrp="1"/>
          </p:cNvSpPr>
          <p:nvPr>
            <p:ph type="body" idx="1"/>
          </p:nvPr>
        </p:nvSpPr>
        <p:spPr/>
        <p:txBody>
          <a:bodyPr/>
          <a:lstStyle/>
          <a:p>
            <a:endParaRPr lang="en-SG" dirty="0"/>
          </a:p>
        </p:txBody>
      </p:sp>
      <p:sp>
        <p:nvSpPr>
          <p:cNvPr id="4" name="Slide Number Placeholder 3">
            <a:extLst>
              <a:ext uri="{FF2B5EF4-FFF2-40B4-BE49-F238E27FC236}">
                <a16:creationId xmlns:a16="http://schemas.microsoft.com/office/drawing/2014/main" id="{C0CC3896-7EF1-4147-13D3-462326DB16BF}"/>
              </a:ext>
            </a:extLst>
          </p:cNvPr>
          <p:cNvSpPr>
            <a:spLocks noGrp="1"/>
          </p:cNvSpPr>
          <p:nvPr>
            <p:ph type="sldNum" sz="quarter" idx="5"/>
          </p:nvPr>
        </p:nvSpPr>
        <p:spPr/>
        <p:txBody>
          <a:bodyPr/>
          <a:lstStyle/>
          <a:p>
            <a:fld id="{3BD4762C-665C-4E64-BF92-5C70AB2AFE66}" type="slidenum">
              <a:rPr lang="en-SG" smtClean="0"/>
              <a:t>18</a:t>
            </a:fld>
            <a:endParaRPr lang="en-SG"/>
          </a:p>
        </p:txBody>
      </p:sp>
    </p:spTree>
    <p:extLst>
      <p:ext uri="{BB962C8B-B14F-4D97-AF65-F5344CB8AC3E}">
        <p14:creationId xmlns:p14="http://schemas.microsoft.com/office/powerpoint/2010/main" val="17449992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E38F0-7A7F-5365-AE58-07B534B673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AF5D65-4FF1-5C42-534C-730664D874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4D6428-2917-820B-13A0-5A49FC632CB7}"/>
              </a:ext>
            </a:extLst>
          </p:cNvPr>
          <p:cNvSpPr>
            <a:spLocks noGrp="1"/>
          </p:cNvSpPr>
          <p:nvPr>
            <p:ph type="body" idx="1"/>
          </p:nvPr>
        </p:nvSpPr>
        <p:spPr/>
        <p:txBody>
          <a:bodyPr/>
          <a:lstStyle/>
          <a:p>
            <a:endParaRPr lang="en-SG" dirty="0"/>
          </a:p>
        </p:txBody>
      </p:sp>
      <p:sp>
        <p:nvSpPr>
          <p:cNvPr id="4" name="Slide Number Placeholder 3">
            <a:extLst>
              <a:ext uri="{FF2B5EF4-FFF2-40B4-BE49-F238E27FC236}">
                <a16:creationId xmlns:a16="http://schemas.microsoft.com/office/drawing/2014/main" id="{1D6FFCC2-268B-0E0A-0BC5-EF3D6C00AEB0}"/>
              </a:ext>
            </a:extLst>
          </p:cNvPr>
          <p:cNvSpPr>
            <a:spLocks noGrp="1"/>
          </p:cNvSpPr>
          <p:nvPr>
            <p:ph type="sldNum" sz="quarter" idx="5"/>
          </p:nvPr>
        </p:nvSpPr>
        <p:spPr/>
        <p:txBody>
          <a:bodyPr/>
          <a:lstStyle/>
          <a:p>
            <a:fld id="{3BD4762C-665C-4E64-BF92-5C70AB2AFE66}" type="slidenum">
              <a:rPr lang="en-SG" smtClean="0"/>
              <a:t>19</a:t>
            </a:fld>
            <a:endParaRPr lang="en-SG"/>
          </a:p>
        </p:txBody>
      </p:sp>
    </p:spTree>
    <p:extLst>
      <p:ext uri="{BB962C8B-B14F-4D97-AF65-F5344CB8AC3E}">
        <p14:creationId xmlns:p14="http://schemas.microsoft.com/office/powerpoint/2010/main" val="40842272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54EC42-A0C4-7454-9A27-CBB9226E39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B2E5E7-EF8F-2BA2-0EF1-65CBCF1695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A26416-80A6-21F6-0C61-C6520A87E670}"/>
              </a:ext>
            </a:extLst>
          </p:cNvPr>
          <p:cNvSpPr>
            <a:spLocks noGrp="1"/>
          </p:cNvSpPr>
          <p:nvPr>
            <p:ph type="body" idx="1"/>
          </p:nvPr>
        </p:nvSpPr>
        <p:spPr/>
        <p:txBody>
          <a:bodyPr/>
          <a:lstStyle/>
          <a:p>
            <a:endParaRPr lang="en-SG" dirty="0"/>
          </a:p>
        </p:txBody>
      </p:sp>
      <p:sp>
        <p:nvSpPr>
          <p:cNvPr id="4" name="Slide Number Placeholder 3">
            <a:extLst>
              <a:ext uri="{FF2B5EF4-FFF2-40B4-BE49-F238E27FC236}">
                <a16:creationId xmlns:a16="http://schemas.microsoft.com/office/drawing/2014/main" id="{C4F620A9-272B-520B-F77E-4B1C85CF14C4}"/>
              </a:ext>
            </a:extLst>
          </p:cNvPr>
          <p:cNvSpPr>
            <a:spLocks noGrp="1"/>
          </p:cNvSpPr>
          <p:nvPr>
            <p:ph type="sldNum" sz="quarter" idx="5"/>
          </p:nvPr>
        </p:nvSpPr>
        <p:spPr/>
        <p:txBody>
          <a:bodyPr/>
          <a:lstStyle/>
          <a:p>
            <a:fld id="{3BD4762C-665C-4E64-BF92-5C70AB2AFE66}" type="slidenum">
              <a:rPr lang="en-SG" smtClean="0"/>
              <a:t>20</a:t>
            </a:fld>
            <a:endParaRPr lang="en-SG"/>
          </a:p>
        </p:txBody>
      </p:sp>
    </p:spTree>
    <p:extLst>
      <p:ext uri="{BB962C8B-B14F-4D97-AF65-F5344CB8AC3E}">
        <p14:creationId xmlns:p14="http://schemas.microsoft.com/office/powerpoint/2010/main" val="2179832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pPr defTabSz="931774">
              <a:defRPr/>
            </a:pPr>
            <a:fld id="{73D7743F-50CD-4D46-B30D-AE149044672C}" type="slidenum">
              <a:rPr lang="en-SG">
                <a:solidFill>
                  <a:prstClr val="black"/>
                </a:solidFill>
                <a:latin typeface="Calibri" panose="020F0502020204030204"/>
              </a:rPr>
              <a:pPr defTabSz="931774">
                <a:defRPr/>
              </a:pPr>
              <a:t>3</a:t>
            </a:fld>
            <a:endParaRPr lang="en-SG">
              <a:solidFill>
                <a:prstClr val="black"/>
              </a:solidFill>
              <a:latin typeface="Calibri" panose="020F0502020204030204"/>
            </a:endParaRPr>
          </a:p>
        </p:txBody>
      </p:sp>
    </p:spTree>
    <p:extLst>
      <p:ext uri="{BB962C8B-B14F-4D97-AF65-F5344CB8AC3E}">
        <p14:creationId xmlns:p14="http://schemas.microsoft.com/office/powerpoint/2010/main" val="41739947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F84C7D-304D-D3EB-027A-C11CD2C97C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18E920-2A97-68A5-FF34-374CBCA429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946183-F615-D90D-C62D-488F2405D6F6}"/>
              </a:ext>
            </a:extLst>
          </p:cNvPr>
          <p:cNvSpPr>
            <a:spLocks noGrp="1"/>
          </p:cNvSpPr>
          <p:nvPr>
            <p:ph type="body" idx="1"/>
          </p:nvPr>
        </p:nvSpPr>
        <p:spPr/>
        <p:txBody>
          <a:bodyPr/>
          <a:lstStyle/>
          <a:p>
            <a:endParaRPr lang="en-SG" dirty="0"/>
          </a:p>
        </p:txBody>
      </p:sp>
      <p:sp>
        <p:nvSpPr>
          <p:cNvPr id="4" name="Slide Number Placeholder 3">
            <a:extLst>
              <a:ext uri="{FF2B5EF4-FFF2-40B4-BE49-F238E27FC236}">
                <a16:creationId xmlns:a16="http://schemas.microsoft.com/office/drawing/2014/main" id="{0E565F5A-7638-06A7-DFB3-2E448979DC1F}"/>
              </a:ext>
            </a:extLst>
          </p:cNvPr>
          <p:cNvSpPr>
            <a:spLocks noGrp="1"/>
          </p:cNvSpPr>
          <p:nvPr>
            <p:ph type="sldNum" sz="quarter" idx="5"/>
          </p:nvPr>
        </p:nvSpPr>
        <p:spPr/>
        <p:txBody>
          <a:bodyPr/>
          <a:lstStyle/>
          <a:p>
            <a:fld id="{3BD4762C-665C-4E64-BF92-5C70AB2AFE66}" type="slidenum">
              <a:rPr lang="en-SG" smtClean="0"/>
              <a:t>21</a:t>
            </a:fld>
            <a:endParaRPr lang="en-SG"/>
          </a:p>
        </p:txBody>
      </p:sp>
    </p:spTree>
    <p:extLst>
      <p:ext uri="{BB962C8B-B14F-4D97-AF65-F5344CB8AC3E}">
        <p14:creationId xmlns:p14="http://schemas.microsoft.com/office/powerpoint/2010/main" val="4093458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9E5C2F-FA39-C8FB-4748-49F636B838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C31546-BFEC-D7A4-739A-5348BD9B0E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171299-6123-9729-5546-547941FDA34C}"/>
              </a:ext>
            </a:extLst>
          </p:cNvPr>
          <p:cNvSpPr>
            <a:spLocks noGrp="1"/>
          </p:cNvSpPr>
          <p:nvPr>
            <p:ph type="body" idx="1"/>
          </p:nvPr>
        </p:nvSpPr>
        <p:spPr/>
        <p:txBody>
          <a:bodyPr/>
          <a:lstStyle/>
          <a:p>
            <a:endParaRPr lang="en-SG" dirty="0"/>
          </a:p>
        </p:txBody>
      </p:sp>
      <p:sp>
        <p:nvSpPr>
          <p:cNvPr id="4" name="Slide Number Placeholder 3">
            <a:extLst>
              <a:ext uri="{FF2B5EF4-FFF2-40B4-BE49-F238E27FC236}">
                <a16:creationId xmlns:a16="http://schemas.microsoft.com/office/drawing/2014/main" id="{8036D8DB-0462-9C60-E851-98D7E3168581}"/>
              </a:ext>
            </a:extLst>
          </p:cNvPr>
          <p:cNvSpPr>
            <a:spLocks noGrp="1"/>
          </p:cNvSpPr>
          <p:nvPr>
            <p:ph type="sldNum" sz="quarter" idx="10"/>
          </p:nvPr>
        </p:nvSpPr>
        <p:spPr/>
        <p:txBody>
          <a:bodyPr/>
          <a:lstStyle/>
          <a:p>
            <a:pPr defTabSz="931774">
              <a:defRPr/>
            </a:pPr>
            <a:fld id="{73D7743F-50CD-4D46-B30D-AE149044672C}" type="slidenum">
              <a:rPr lang="en-SG">
                <a:solidFill>
                  <a:prstClr val="black"/>
                </a:solidFill>
                <a:latin typeface="Calibri" panose="020F0502020204030204"/>
              </a:rPr>
              <a:pPr defTabSz="931774">
                <a:defRPr/>
              </a:pPr>
              <a:t>4</a:t>
            </a:fld>
            <a:endParaRPr lang="en-SG">
              <a:solidFill>
                <a:prstClr val="black"/>
              </a:solidFill>
              <a:latin typeface="Calibri" panose="020F0502020204030204"/>
            </a:endParaRPr>
          </a:p>
        </p:txBody>
      </p:sp>
    </p:spTree>
    <p:extLst>
      <p:ext uri="{BB962C8B-B14F-4D97-AF65-F5344CB8AC3E}">
        <p14:creationId xmlns:p14="http://schemas.microsoft.com/office/powerpoint/2010/main" val="1792871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3BD4762C-665C-4E64-BF92-5C70AB2AFE66}" type="slidenum">
              <a:rPr lang="en-SG" smtClean="0"/>
              <a:t>5</a:t>
            </a:fld>
            <a:endParaRPr lang="en-SG"/>
          </a:p>
        </p:txBody>
      </p:sp>
    </p:spTree>
    <p:extLst>
      <p:ext uri="{BB962C8B-B14F-4D97-AF65-F5344CB8AC3E}">
        <p14:creationId xmlns:p14="http://schemas.microsoft.com/office/powerpoint/2010/main" val="5142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9848CA-EE25-1267-B734-8D40698EAE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CBF181-D649-C6A6-CC48-17ECFED453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E0172F-7FE3-6966-46F9-42B7EB93A874}"/>
              </a:ext>
            </a:extLst>
          </p:cNvPr>
          <p:cNvSpPr>
            <a:spLocks noGrp="1"/>
          </p:cNvSpPr>
          <p:nvPr>
            <p:ph type="body" idx="1"/>
          </p:nvPr>
        </p:nvSpPr>
        <p:spPr/>
        <p:txBody>
          <a:bodyPr/>
          <a:lstStyle/>
          <a:p>
            <a:endParaRPr lang="en-SG" dirty="0"/>
          </a:p>
        </p:txBody>
      </p:sp>
      <p:sp>
        <p:nvSpPr>
          <p:cNvPr id="4" name="Slide Number Placeholder 3">
            <a:extLst>
              <a:ext uri="{FF2B5EF4-FFF2-40B4-BE49-F238E27FC236}">
                <a16:creationId xmlns:a16="http://schemas.microsoft.com/office/drawing/2014/main" id="{26991945-94C6-D906-5FD6-4ABD0A0FEC60}"/>
              </a:ext>
            </a:extLst>
          </p:cNvPr>
          <p:cNvSpPr>
            <a:spLocks noGrp="1"/>
          </p:cNvSpPr>
          <p:nvPr>
            <p:ph type="sldNum" sz="quarter" idx="5"/>
          </p:nvPr>
        </p:nvSpPr>
        <p:spPr/>
        <p:txBody>
          <a:bodyPr/>
          <a:lstStyle/>
          <a:p>
            <a:fld id="{3BD4762C-665C-4E64-BF92-5C70AB2AFE66}" type="slidenum">
              <a:rPr lang="en-SG" smtClean="0"/>
              <a:t>6</a:t>
            </a:fld>
            <a:endParaRPr lang="en-SG"/>
          </a:p>
        </p:txBody>
      </p:sp>
    </p:spTree>
    <p:extLst>
      <p:ext uri="{BB962C8B-B14F-4D97-AF65-F5344CB8AC3E}">
        <p14:creationId xmlns:p14="http://schemas.microsoft.com/office/powerpoint/2010/main" val="2502360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42E6B-DD23-3D23-DAB0-91CBF48122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7F6D39-486B-8B6E-29B7-59ED20CEF6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B4CB56-9DC0-43B5-A7A1-A4AFD73F1D6B}"/>
              </a:ext>
            </a:extLst>
          </p:cNvPr>
          <p:cNvSpPr>
            <a:spLocks noGrp="1"/>
          </p:cNvSpPr>
          <p:nvPr>
            <p:ph type="body" idx="1"/>
          </p:nvPr>
        </p:nvSpPr>
        <p:spPr/>
        <p:txBody>
          <a:bodyPr/>
          <a:lstStyle/>
          <a:p>
            <a:endParaRPr lang="en-SG" dirty="0"/>
          </a:p>
        </p:txBody>
      </p:sp>
      <p:sp>
        <p:nvSpPr>
          <p:cNvPr id="4" name="Slide Number Placeholder 3">
            <a:extLst>
              <a:ext uri="{FF2B5EF4-FFF2-40B4-BE49-F238E27FC236}">
                <a16:creationId xmlns:a16="http://schemas.microsoft.com/office/drawing/2014/main" id="{14787FC8-AAC1-F083-5E43-5F26B0B8B87F}"/>
              </a:ext>
            </a:extLst>
          </p:cNvPr>
          <p:cNvSpPr>
            <a:spLocks noGrp="1"/>
          </p:cNvSpPr>
          <p:nvPr>
            <p:ph type="sldNum" sz="quarter" idx="5"/>
          </p:nvPr>
        </p:nvSpPr>
        <p:spPr/>
        <p:txBody>
          <a:bodyPr/>
          <a:lstStyle/>
          <a:p>
            <a:fld id="{3BD4762C-665C-4E64-BF92-5C70AB2AFE66}" type="slidenum">
              <a:rPr lang="en-SG" smtClean="0"/>
              <a:t>7</a:t>
            </a:fld>
            <a:endParaRPr lang="en-SG"/>
          </a:p>
        </p:txBody>
      </p:sp>
    </p:spTree>
    <p:extLst>
      <p:ext uri="{BB962C8B-B14F-4D97-AF65-F5344CB8AC3E}">
        <p14:creationId xmlns:p14="http://schemas.microsoft.com/office/powerpoint/2010/main" val="3289937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57055-E687-DAF8-C11B-7250959378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A72266-525C-72F6-0DFE-8AA4DC5253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20CB42-2F0C-DE44-7F4C-2750A1483A8E}"/>
              </a:ext>
            </a:extLst>
          </p:cNvPr>
          <p:cNvSpPr>
            <a:spLocks noGrp="1"/>
          </p:cNvSpPr>
          <p:nvPr>
            <p:ph type="body" idx="1"/>
          </p:nvPr>
        </p:nvSpPr>
        <p:spPr/>
        <p:txBody>
          <a:bodyPr/>
          <a:lstStyle/>
          <a:p>
            <a:endParaRPr lang="en-SG" dirty="0"/>
          </a:p>
        </p:txBody>
      </p:sp>
      <p:sp>
        <p:nvSpPr>
          <p:cNvPr id="4" name="Slide Number Placeholder 3">
            <a:extLst>
              <a:ext uri="{FF2B5EF4-FFF2-40B4-BE49-F238E27FC236}">
                <a16:creationId xmlns:a16="http://schemas.microsoft.com/office/drawing/2014/main" id="{7603BACB-CA94-93B1-DDF2-898657DD47B0}"/>
              </a:ext>
            </a:extLst>
          </p:cNvPr>
          <p:cNvSpPr>
            <a:spLocks noGrp="1"/>
          </p:cNvSpPr>
          <p:nvPr>
            <p:ph type="sldNum" sz="quarter" idx="5"/>
          </p:nvPr>
        </p:nvSpPr>
        <p:spPr/>
        <p:txBody>
          <a:bodyPr/>
          <a:lstStyle/>
          <a:p>
            <a:fld id="{3BD4762C-665C-4E64-BF92-5C70AB2AFE66}" type="slidenum">
              <a:rPr lang="en-SG" smtClean="0"/>
              <a:t>8</a:t>
            </a:fld>
            <a:endParaRPr lang="en-SG"/>
          </a:p>
        </p:txBody>
      </p:sp>
    </p:spTree>
    <p:extLst>
      <p:ext uri="{BB962C8B-B14F-4D97-AF65-F5344CB8AC3E}">
        <p14:creationId xmlns:p14="http://schemas.microsoft.com/office/powerpoint/2010/main" val="1782421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C06D58-461F-99E4-C8A3-99AE022EB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02AFD4-7B53-90E8-2D05-D1C1F9C655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D73669-42C8-20ED-4545-27D99C99C045}"/>
              </a:ext>
            </a:extLst>
          </p:cNvPr>
          <p:cNvSpPr>
            <a:spLocks noGrp="1"/>
          </p:cNvSpPr>
          <p:nvPr>
            <p:ph type="body" idx="1"/>
          </p:nvPr>
        </p:nvSpPr>
        <p:spPr/>
        <p:txBody>
          <a:bodyPr/>
          <a:lstStyle/>
          <a:p>
            <a:endParaRPr lang="en-SG" dirty="0"/>
          </a:p>
        </p:txBody>
      </p:sp>
      <p:sp>
        <p:nvSpPr>
          <p:cNvPr id="4" name="Slide Number Placeholder 3">
            <a:extLst>
              <a:ext uri="{FF2B5EF4-FFF2-40B4-BE49-F238E27FC236}">
                <a16:creationId xmlns:a16="http://schemas.microsoft.com/office/drawing/2014/main" id="{CAC2B4D7-AB1E-7846-3C93-95C8C1EA0AAA}"/>
              </a:ext>
            </a:extLst>
          </p:cNvPr>
          <p:cNvSpPr>
            <a:spLocks noGrp="1"/>
          </p:cNvSpPr>
          <p:nvPr>
            <p:ph type="sldNum" sz="quarter" idx="5"/>
          </p:nvPr>
        </p:nvSpPr>
        <p:spPr/>
        <p:txBody>
          <a:bodyPr/>
          <a:lstStyle/>
          <a:p>
            <a:fld id="{3BD4762C-665C-4E64-BF92-5C70AB2AFE66}" type="slidenum">
              <a:rPr lang="en-SG" smtClean="0"/>
              <a:t>9</a:t>
            </a:fld>
            <a:endParaRPr lang="en-SG"/>
          </a:p>
        </p:txBody>
      </p:sp>
    </p:spTree>
    <p:extLst>
      <p:ext uri="{BB962C8B-B14F-4D97-AF65-F5344CB8AC3E}">
        <p14:creationId xmlns:p14="http://schemas.microsoft.com/office/powerpoint/2010/main" val="2251982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58775-CE84-C0B2-C00C-AF87A2D206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4982C9-4677-BA16-D248-B6F2B9B092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5B6694-20E6-36DC-5818-CDE3A006D342}"/>
              </a:ext>
            </a:extLst>
          </p:cNvPr>
          <p:cNvSpPr>
            <a:spLocks noGrp="1"/>
          </p:cNvSpPr>
          <p:nvPr>
            <p:ph type="body" idx="1"/>
          </p:nvPr>
        </p:nvSpPr>
        <p:spPr/>
        <p:txBody>
          <a:bodyPr/>
          <a:lstStyle/>
          <a:p>
            <a:endParaRPr lang="en-SG" dirty="0"/>
          </a:p>
        </p:txBody>
      </p:sp>
      <p:sp>
        <p:nvSpPr>
          <p:cNvPr id="4" name="Slide Number Placeholder 3">
            <a:extLst>
              <a:ext uri="{FF2B5EF4-FFF2-40B4-BE49-F238E27FC236}">
                <a16:creationId xmlns:a16="http://schemas.microsoft.com/office/drawing/2014/main" id="{0F798E9D-80E5-C960-C155-6717E9980E4F}"/>
              </a:ext>
            </a:extLst>
          </p:cNvPr>
          <p:cNvSpPr>
            <a:spLocks noGrp="1"/>
          </p:cNvSpPr>
          <p:nvPr>
            <p:ph type="sldNum" sz="quarter" idx="5"/>
          </p:nvPr>
        </p:nvSpPr>
        <p:spPr/>
        <p:txBody>
          <a:bodyPr/>
          <a:lstStyle/>
          <a:p>
            <a:fld id="{3BD4762C-665C-4E64-BF92-5C70AB2AFE66}" type="slidenum">
              <a:rPr lang="en-SG" smtClean="0"/>
              <a:t>10</a:t>
            </a:fld>
            <a:endParaRPr lang="en-SG"/>
          </a:p>
        </p:txBody>
      </p:sp>
    </p:spTree>
    <p:extLst>
      <p:ext uri="{BB962C8B-B14F-4D97-AF65-F5344CB8AC3E}">
        <p14:creationId xmlns:p14="http://schemas.microsoft.com/office/powerpoint/2010/main" val="3061333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0D713-90AC-4C8D-0E06-27EE0274C8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58F2FE80-7968-075A-E0A3-7B5C6AC858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7B75A913-2FA7-D116-958E-969FAF5842D2}"/>
              </a:ext>
            </a:extLst>
          </p:cNvPr>
          <p:cNvSpPr>
            <a:spLocks noGrp="1"/>
          </p:cNvSpPr>
          <p:nvPr>
            <p:ph type="dt" sz="half" idx="10"/>
          </p:nvPr>
        </p:nvSpPr>
        <p:spPr/>
        <p:txBody>
          <a:bodyPr/>
          <a:lstStyle/>
          <a:p>
            <a:fld id="{270C5B13-B96D-40F6-9E3E-27CAEA221019}" type="datetimeFigureOut">
              <a:rPr lang="en-SG" smtClean="0"/>
              <a:t>16/6/2026</a:t>
            </a:fld>
            <a:endParaRPr lang="en-SG"/>
          </a:p>
        </p:txBody>
      </p:sp>
      <p:sp>
        <p:nvSpPr>
          <p:cNvPr id="5" name="Footer Placeholder 4">
            <a:extLst>
              <a:ext uri="{FF2B5EF4-FFF2-40B4-BE49-F238E27FC236}">
                <a16:creationId xmlns:a16="http://schemas.microsoft.com/office/drawing/2014/main" id="{AD01996E-C08D-27FC-8B81-6F00AE3CF190}"/>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C6BE0FC0-A8ED-C32A-2895-BB160CEB7190}"/>
              </a:ext>
            </a:extLst>
          </p:cNvPr>
          <p:cNvSpPr>
            <a:spLocks noGrp="1"/>
          </p:cNvSpPr>
          <p:nvPr>
            <p:ph type="sldNum" sz="quarter" idx="12"/>
          </p:nvPr>
        </p:nvSpPr>
        <p:spPr/>
        <p:txBody>
          <a:bodyPr/>
          <a:lstStyle/>
          <a:p>
            <a:fld id="{5E2CC706-8C4E-457C-BF49-75C64C2DF4F6}" type="slidenum">
              <a:rPr lang="en-SG" smtClean="0"/>
              <a:t>‹nr.›</a:t>
            </a:fld>
            <a:endParaRPr lang="en-SG"/>
          </a:p>
        </p:txBody>
      </p:sp>
    </p:spTree>
    <p:extLst>
      <p:ext uri="{BB962C8B-B14F-4D97-AF65-F5344CB8AC3E}">
        <p14:creationId xmlns:p14="http://schemas.microsoft.com/office/powerpoint/2010/main" val="71501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9337B-96FB-284B-5D06-24BBCA80DD90}"/>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CCA62A3E-B075-5E8D-812B-4905105F2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E01DA0C9-3221-B710-9F1F-F9F0F7B5CF68}"/>
              </a:ext>
            </a:extLst>
          </p:cNvPr>
          <p:cNvSpPr>
            <a:spLocks noGrp="1"/>
          </p:cNvSpPr>
          <p:nvPr>
            <p:ph type="dt" sz="half" idx="10"/>
          </p:nvPr>
        </p:nvSpPr>
        <p:spPr/>
        <p:txBody>
          <a:bodyPr/>
          <a:lstStyle/>
          <a:p>
            <a:fld id="{270C5B13-B96D-40F6-9E3E-27CAEA221019}" type="datetimeFigureOut">
              <a:rPr lang="en-SG" smtClean="0"/>
              <a:t>16/6/2026</a:t>
            </a:fld>
            <a:endParaRPr lang="en-SG"/>
          </a:p>
        </p:txBody>
      </p:sp>
      <p:sp>
        <p:nvSpPr>
          <p:cNvPr id="5" name="Footer Placeholder 4">
            <a:extLst>
              <a:ext uri="{FF2B5EF4-FFF2-40B4-BE49-F238E27FC236}">
                <a16:creationId xmlns:a16="http://schemas.microsoft.com/office/drawing/2014/main" id="{4A2A6DC5-C3B6-D076-089E-FE6761A032B6}"/>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644908CD-9D04-3924-1E31-3A75990ABBA5}"/>
              </a:ext>
            </a:extLst>
          </p:cNvPr>
          <p:cNvSpPr>
            <a:spLocks noGrp="1"/>
          </p:cNvSpPr>
          <p:nvPr>
            <p:ph type="sldNum" sz="quarter" idx="12"/>
          </p:nvPr>
        </p:nvSpPr>
        <p:spPr/>
        <p:txBody>
          <a:bodyPr/>
          <a:lstStyle/>
          <a:p>
            <a:fld id="{5E2CC706-8C4E-457C-BF49-75C64C2DF4F6}" type="slidenum">
              <a:rPr lang="en-SG" smtClean="0"/>
              <a:t>‹nr.›</a:t>
            </a:fld>
            <a:endParaRPr lang="en-SG"/>
          </a:p>
        </p:txBody>
      </p:sp>
    </p:spTree>
    <p:extLst>
      <p:ext uri="{BB962C8B-B14F-4D97-AF65-F5344CB8AC3E}">
        <p14:creationId xmlns:p14="http://schemas.microsoft.com/office/powerpoint/2010/main" val="1872531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C75278-9F44-125C-9766-630FF8B3FA7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51C55FAC-E293-B49C-F640-2D7BFB2B3C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8E5FD404-AD85-42BF-8461-78F55D8F26DE}"/>
              </a:ext>
            </a:extLst>
          </p:cNvPr>
          <p:cNvSpPr>
            <a:spLocks noGrp="1"/>
          </p:cNvSpPr>
          <p:nvPr>
            <p:ph type="dt" sz="half" idx="10"/>
          </p:nvPr>
        </p:nvSpPr>
        <p:spPr/>
        <p:txBody>
          <a:bodyPr/>
          <a:lstStyle/>
          <a:p>
            <a:fld id="{270C5B13-B96D-40F6-9E3E-27CAEA221019}" type="datetimeFigureOut">
              <a:rPr lang="en-SG" smtClean="0"/>
              <a:t>16/6/2026</a:t>
            </a:fld>
            <a:endParaRPr lang="en-SG"/>
          </a:p>
        </p:txBody>
      </p:sp>
      <p:sp>
        <p:nvSpPr>
          <p:cNvPr id="5" name="Footer Placeholder 4">
            <a:extLst>
              <a:ext uri="{FF2B5EF4-FFF2-40B4-BE49-F238E27FC236}">
                <a16:creationId xmlns:a16="http://schemas.microsoft.com/office/drawing/2014/main" id="{DD2CE6A4-CDAD-8998-8CD7-1E2745F980FC}"/>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F19CD350-87A5-CED0-E004-700913602452}"/>
              </a:ext>
            </a:extLst>
          </p:cNvPr>
          <p:cNvSpPr>
            <a:spLocks noGrp="1"/>
          </p:cNvSpPr>
          <p:nvPr>
            <p:ph type="sldNum" sz="quarter" idx="12"/>
          </p:nvPr>
        </p:nvSpPr>
        <p:spPr/>
        <p:txBody>
          <a:bodyPr/>
          <a:lstStyle/>
          <a:p>
            <a:fld id="{5E2CC706-8C4E-457C-BF49-75C64C2DF4F6}" type="slidenum">
              <a:rPr lang="en-SG" smtClean="0"/>
              <a:t>‹nr.›</a:t>
            </a:fld>
            <a:endParaRPr lang="en-SG"/>
          </a:p>
        </p:txBody>
      </p:sp>
    </p:spTree>
    <p:extLst>
      <p:ext uri="{BB962C8B-B14F-4D97-AF65-F5344CB8AC3E}">
        <p14:creationId xmlns:p14="http://schemas.microsoft.com/office/powerpoint/2010/main" val="778765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53123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0A097-DE59-6D8A-CC0C-F2B0DA98872D}"/>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3E55AB03-83C0-C719-4841-035A6C86956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0C93D040-CDC3-5A71-EB54-651645F722A2}"/>
              </a:ext>
            </a:extLst>
          </p:cNvPr>
          <p:cNvSpPr>
            <a:spLocks noGrp="1"/>
          </p:cNvSpPr>
          <p:nvPr>
            <p:ph type="dt" sz="half" idx="10"/>
          </p:nvPr>
        </p:nvSpPr>
        <p:spPr/>
        <p:txBody>
          <a:bodyPr/>
          <a:lstStyle/>
          <a:p>
            <a:fld id="{270C5B13-B96D-40F6-9E3E-27CAEA221019}" type="datetimeFigureOut">
              <a:rPr lang="en-SG" smtClean="0"/>
              <a:t>16/6/2026</a:t>
            </a:fld>
            <a:endParaRPr lang="en-SG"/>
          </a:p>
        </p:txBody>
      </p:sp>
      <p:sp>
        <p:nvSpPr>
          <p:cNvPr id="5" name="Footer Placeholder 4">
            <a:extLst>
              <a:ext uri="{FF2B5EF4-FFF2-40B4-BE49-F238E27FC236}">
                <a16:creationId xmlns:a16="http://schemas.microsoft.com/office/drawing/2014/main" id="{E6132CFF-51CE-371C-4695-0E1A5EAE90C5}"/>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AAB9C1BD-A84F-8ED7-D30B-7100C36A3A99}"/>
              </a:ext>
            </a:extLst>
          </p:cNvPr>
          <p:cNvSpPr>
            <a:spLocks noGrp="1"/>
          </p:cNvSpPr>
          <p:nvPr>
            <p:ph type="sldNum" sz="quarter" idx="12"/>
          </p:nvPr>
        </p:nvSpPr>
        <p:spPr/>
        <p:txBody>
          <a:bodyPr/>
          <a:lstStyle/>
          <a:p>
            <a:fld id="{5E2CC706-8C4E-457C-BF49-75C64C2DF4F6}" type="slidenum">
              <a:rPr lang="en-SG" smtClean="0"/>
              <a:t>‹nr.›</a:t>
            </a:fld>
            <a:endParaRPr lang="en-SG"/>
          </a:p>
        </p:txBody>
      </p:sp>
    </p:spTree>
    <p:extLst>
      <p:ext uri="{BB962C8B-B14F-4D97-AF65-F5344CB8AC3E}">
        <p14:creationId xmlns:p14="http://schemas.microsoft.com/office/powerpoint/2010/main" val="413937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33D8E-92FE-19D7-9985-55299AACD0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E4696456-7240-B22C-C2BD-37E0DD61A73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140DA6-6712-EA57-42D3-F71623FCABE4}"/>
              </a:ext>
            </a:extLst>
          </p:cNvPr>
          <p:cNvSpPr>
            <a:spLocks noGrp="1"/>
          </p:cNvSpPr>
          <p:nvPr>
            <p:ph type="dt" sz="half" idx="10"/>
          </p:nvPr>
        </p:nvSpPr>
        <p:spPr/>
        <p:txBody>
          <a:bodyPr/>
          <a:lstStyle/>
          <a:p>
            <a:fld id="{270C5B13-B96D-40F6-9E3E-27CAEA221019}" type="datetimeFigureOut">
              <a:rPr lang="en-SG" smtClean="0"/>
              <a:t>16/6/2026</a:t>
            </a:fld>
            <a:endParaRPr lang="en-SG"/>
          </a:p>
        </p:txBody>
      </p:sp>
      <p:sp>
        <p:nvSpPr>
          <p:cNvPr id="5" name="Footer Placeholder 4">
            <a:extLst>
              <a:ext uri="{FF2B5EF4-FFF2-40B4-BE49-F238E27FC236}">
                <a16:creationId xmlns:a16="http://schemas.microsoft.com/office/drawing/2014/main" id="{66D068DD-961A-3F9C-8C5A-2745E232B7FB}"/>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2E281D84-327E-1D64-8886-730A34ED9B98}"/>
              </a:ext>
            </a:extLst>
          </p:cNvPr>
          <p:cNvSpPr>
            <a:spLocks noGrp="1"/>
          </p:cNvSpPr>
          <p:nvPr>
            <p:ph type="sldNum" sz="quarter" idx="12"/>
          </p:nvPr>
        </p:nvSpPr>
        <p:spPr/>
        <p:txBody>
          <a:bodyPr/>
          <a:lstStyle/>
          <a:p>
            <a:fld id="{5E2CC706-8C4E-457C-BF49-75C64C2DF4F6}" type="slidenum">
              <a:rPr lang="en-SG" smtClean="0"/>
              <a:t>‹nr.›</a:t>
            </a:fld>
            <a:endParaRPr lang="en-SG"/>
          </a:p>
        </p:txBody>
      </p:sp>
    </p:spTree>
    <p:extLst>
      <p:ext uri="{BB962C8B-B14F-4D97-AF65-F5344CB8AC3E}">
        <p14:creationId xmlns:p14="http://schemas.microsoft.com/office/powerpoint/2010/main" val="4061676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9BCEF-4A20-363B-238A-6C8EE8F657EC}"/>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3FBF086A-39FF-34DC-D040-52B272C14F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87E776C8-0BA4-C664-B5E9-EF2293D202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8A9E582F-B374-02EE-8768-CF1F619B45E2}"/>
              </a:ext>
            </a:extLst>
          </p:cNvPr>
          <p:cNvSpPr>
            <a:spLocks noGrp="1"/>
          </p:cNvSpPr>
          <p:nvPr>
            <p:ph type="dt" sz="half" idx="10"/>
          </p:nvPr>
        </p:nvSpPr>
        <p:spPr/>
        <p:txBody>
          <a:bodyPr/>
          <a:lstStyle/>
          <a:p>
            <a:fld id="{270C5B13-B96D-40F6-9E3E-27CAEA221019}" type="datetimeFigureOut">
              <a:rPr lang="en-SG" smtClean="0"/>
              <a:t>16/6/2026</a:t>
            </a:fld>
            <a:endParaRPr lang="en-SG"/>
          </a:p>
        </p:txBody>
      </p:sp>
      <p:sp>
        <p:nvSpPr>
          <p:cNvPr id="6" name="Footer Placeholder 5">
            <a:extLst>
              <a:ext uri="{FF2B5EF4-FFF2-40B4-BE49-F238E27FC236}">
                <a16:creationId xmlns:a16="http://schemas.microsoft.com/office/drawing/2014/main" id="{1A090888-22BF-CB09-AEFF-4A7849717651}"/>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A524D4C6-8118-3BCB-BAB0-C1BEFA08035D}"/>
              </a:ext>
            </a:extLst>
          </p:cNvPr>
          <p:cNvSpPr>
            <a:spLocks noGrp="1"/>
          </p:cNvSpPr>
          <p:nvPr>
            <p:ph type="sldNum" sz="quarter" idx="12"/>
          </p:nvPr>
        </p:nvSpPr>
        <p:spPr/>
        <p:txBody>
          <a:bodyPr/>
          <a:lstStyle/>
          <a:p>
            <a:fld id="{5E2CC706-8C4E-457C-BF49-75C64C2DF4F6}" type="slidenum">
              <a:rPr lang="en-SG" smtClean="0"/>
              <a:t>‹nr.›</a:t>
            </a:fld>
            <a:endParaRPr lang="en-SG"/>
          </a:p>
        </p:txBody>
      </p:sp>
    </p:spTree>
    <p:extLst>
      <p:ext uri="{BB962C8B-B14F-4D97-AF65-F5344CB8AC3E}">
        <p14:creationId xmlns:p14="http://schemas.microsoft.com/office/powerpoint/2010/main" val="3715733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51897-CCA2-4449-5B59-753B93D97DB9}"/>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2DDB4D54-F45E-0463-87DF-53A3635FEE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0AD1FB-59D4-0B5D-A151-17281F44151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7B2FE3F6-7571-0573-E3FF-E787722E1E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22B437-7B02-442F-DE23-3F66176F1E4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B135E2A1-697D-F08B-AF91-D5084C6D4635}"/>
              </a:ext>
            </a:extLst>
          </p:cNvPr>
          <p:cNvSpPr>
            <a:spLocks noGrp="1"/>
          </p:cNvSpPr>
          <p:nvPr>
            <p:ph type="dt" sz="half" idx="10"/>
          </p:nvPr>
        </p:nvSpPr>
        <p:spPr/>
        <p:txBody>
          <a:bodyPr/>
          <a:lstStyle/>
          <a:p>
            <a:fld id="{270C5B13-B96D-40F6-9E3E-27CAEA221019}" type="datetimeFigureOut">
              <a:rPr lang="en-SG" smtClean="0"/>
              <a:t>16/6/2026</a:t>
            </a:fld>
            <a:endParaRPr lang="en-SG"/>
          </a:p>
        </p:txBody>
      </p:sp>
      <p:sp>
        <p:nvSpPr>
          <p:cNvPr id="8" name="Footer Placeholder 7">
            <a:extLst>
              <a:ext uri="{FF2B5EF4-FFF2-40B4-BE49-F238E27FC236}">
                <a16:creationId xmlns:a16="http://schemas.microsoft.com/office/drawing/2014/main" id="{629CF6DF-6FB3-9093-4CA2-3EEBE78504FE}"/>
              </a:ext>
            </a:extLst>
          </p:cNvPr>
          <p:cNvSpPr>
            <a:spLocks noGrp="1"/>
          </p:cNvSpPr>
          <p:nvPr>
            <p:ph type="ftr" sz="quarter" idx="11"/>
          </p:nvPr>
        </p:nvSpPr>
        <p:spPr/>
        <p:txBody>
          <a:bodyPr/>
          <a:lstStyle/>
          <a:p>
            <a:endParaRPr lang="en-SG"/>
          </a:p>
        </p:txBody>
      </p:sp>
      <p:sp>
        <p:nvSpPr>
          <p:cNvPr id="9" name="Slide Number Placeholder 8">
            <a:extLst>
              <a:ext uri="{FF2B5EF4-FFF2-40B4-BE49-F238E27FC236}">
                <a16:creationId xmlns:a16="http://schemas.microsoft.com/office/drawing/2014/main" id="{F6FFA325-EDBE-FEB7-9F1F-B7A6F37D5EDE}"/>
              </a:ext>
            </a:extLst>
          </p:cNvPr>
          <p:cNvSpPr>
            <a:spLocks noGrp="1"/>
          </p:cNvSpPr>
          <p:nvPr>
            <p:ph type="sldNum" sz="quarter" idx="12"/>
          </p:nvPr>
        </p:nvSpPr>
        <p:spPr/>
        <p:txBody>
          <a:bodyPr/>
          <a:lstStyle/>
          <a:p>
            <a:fld id="{5E2CC706-8C4E-457C-BF49-75C64C2DF4F6}" type="slidenum">
              <a:rPr lang="en-SG" smtClean="0"/>
              <a:t>‹nr.›</a:t>
            </a:fld>
            <a:endParaRPr lang="en-SG"/>
          </a:p>
        </p:txBody>
      </p:sp>
    </p:spTree>
    <p:extLst>
      <p:ext uri="{BB962C8B-B14F-4D97-AF65-F5344CB8AC3E}">
        <p14:creationId xmlns:p14="http://schemas.microsoft.com/office/powerpoint/2010/main" val="3929863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26997-A05B-B5FB-016A-011A232E980D}"/>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D5DE8FDA-0C20-C970-01A9-CAE5AB48C50A}"/>
              </a:ext>
            </a:extLst>
          </p:cNvPr>
          <p:cNvSpPr>
            <a:spLocks noGrp="1"/>
          </p:cNvSpPr>
          <p:nvPr>
            <p:ph type="dt" sz="half" idx="10"/>
          </p:nvPr>
        </p:nvSpPr>
        <p:spPr/>
        <p:txBody>
          <a:bodyPr/>
          <a:lstStyle/>
          <a:p>
            <a:fld id="{270C5B13-B96D-40F6-9E3E-27CAEA221019}" type="datetimeFigureOut">
              <a:rPr lang="en-SG" smtClean="0"/>
              <a:t>16/6/2026</a:t>
            </a:fld>
            <a:endParaRPr lang="en-SG"/>
          </a:p>
        </p:txBody>
      </p:sp>
      <p:sp>
        <p:nvSpPr>
          <p:cNvPr id="4" name="Footer Placeholder 3">
            <a:extLst>
              <a:ext uri="{FF2B5EF4-FFF2-40B4-BE49-F238E27FC236}">
                <a16:creationId xmlns:a16="http://schemas.microsoft.com/office/drawing/2014/main" id="{22A8DE79-F8C5-2A8D-6760-4BFCB8642FA5}"/>
              </a:ext>
            </a:extLst>
          </p:cNvPr>
          <p:cNvSpPr>
            <a:spLocks noGrp="1"/>
          </p:cNvSpPr>
          <p:nvPr>
            <p:ph type="ftr" sz="quarter" idx="11"/>
          </p:nvPr>
        </p:nvSpPr>
        <p:spPr/>
        <p:txBody>
          <a:bodyPr/>
          <a:lstStyle/>
          <a:p>
            <a:endParaRPr lang="en-SG"/>
          </a:p>
        </p:txBody>
      </p:sp>
      <p:sp>
        <p:nvSpPr>
          <p:cNvPr id="5" name="Slide Number Placeholder 4">
            <a:extLst>
              <a:ext uri="{FF2B5EF4-FFF2-40B4-BE49-F238E27FC236}">
                <a16:creationId xmlns:a16="http://schemas.microsoft.com/office/drawing/2014/main" id="{50B2CEE9-3CB8-395C-C06C-D0FB1DFFD0D8}"/>
              </a:ext>
            </a:extLst>
          </p:cNvPr>
          <p:cNvSpPr>
            <a:spLocks noGrp="1"/>
          </p:cNvSpPr>
          <p:nvPr>
            <p:ph type="sldNum" sz="quarter" idx="12"/>
          </p:nvPr>
        </p:nvSpPr>
        <p:spPr/>
        <p:txBody>
          <a:bodyPr/>
          <a:lstStyle/>
          <a:p>
            <a:fld id="{5E2CC706-8C4E-457C-BF49-75C64C2DF4F6}" type="slidenum">
              <a:rPr lang="en-SG" smtClean="0"/>
              <a:t>‹nr.›</a:t>
            </a:fld>
            <a:endParaRPr lang="en-SG"/>
          </a:p>
        </p:txBody>
      </p:sp>
    </p:spTree>
    <p:extLst>
      <p:ext uri="{BB962C8B-B14F-4D97-AF65-F5344CB8AC3E}">
        <p14:creationId xmlns:p14="http://schemas.microsoft.com/office/powerpoint/2010/main" val="362198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68EAD9-F70D-BAF5-FAFB-A24303E373CD}"/>
              </a:ext>
            </a:extLst>
          </p:cNvPr>
          <p:cNvSpPr>
            <a:spLocks noGrp="1"/>
          </p:cNvSpPr>
          <p:nvPr>
            <p:ph type="dt" sz="half" idx="10"/>
          </p:nvPr>
        </p:nvSpPr>
        <p:spPr/>
        <p:txBody>
          <a:bodyPr/>
          <a:lstStyle/>
          <a:p>
            <a:fld id="{270C5B13-B96D-40F6-9E3E-27CAEA221019}" type="datetimeFigureOut">
              <a:rPr lang="en-SG" smtClean="0"/>
              <a:t>16/6/2026</a:t>
            </a:fld>
            <a:endParaRPr lang="en-SG"/>
          </a:p>
        </p:txBody>
      </p:sp>
      <p:sp>
        <p:nvSpPr>
          <p:cNvPr id="3" name="Footer Placeholder 2">
            <a:extLst>
              <a:ext uri="{FF2B5EF4-FFF2-40B4-BE49-F238E27FC236}">
                <a16:creationId xmlns:a16="http://schemas.microsoft.com/office/drawing/2014/main" id="{035E8198-B4C1-1175-2F4C-DB40842D4B93}"/>
              </a:ext>
            </a:extLst>
          </p:cNvPr>
          <p:cNvSpPr>
            <a:spLocks noGrp="1"/>
          </p:cNvSpPr>
          <p:nvPr>
            <p:ph type="ftr" sz="quarter" idx="11"/>
          </p:nvPr>
        </p:nvSpPr>
        <p:spPr/>
        <p:txBody>
          <a:bodyPr/>
          <a:lstStyle/>
          <a:p>
            <a:endParaRPr lang="en-SG"/>
          </a:p>
        </p:txBody>
      </p:sp>
      <p:sp>
        <p:nvSpPr>
          <p:cNvPr id="4" name="Slide Number Placeholder 3">
            <a:extLst>
              <a:ext uri="{FF2B5EF4-FFF2-40B4-BE49-F238E27FC236}">
                <a16:creationId xmlns:a16="http://schemas.microsoft.com/office/drawing/2014/main" id="{D735A1F9-B3C5-757E-930C-3860079BDF35}"/>
              </a:ext>
            </a:extLst>
          </p:cNvPr>
          <p:cNvSpPr>
            <a:spLocks noGrp="1"/>
          </p:cNvSpPr>
          <p:nvPr>
            <p:ph type="sldNum" sz="quarter" idx="12"/>
          </p:nvPr>
        </p:nvSpPr>
        <p:spPr/>
        <p:txBody>
          <a:bodyPr/>
          <a:lstStyle/>
          <a:p>
            <a:fld id="{5E2CC706-8C4E-457C-BF49-75C64C2DF4F6}" type="slidenum">
              <a:rPr lang="en-SG" smtClean="0"/>
              <a:t>‹nr.›</a:t>
            </a:fld>
            <a:endParaRPr lang="en-SG"/>
          </a:p>
        </p:txBody>
      </p:sp>
    </p:spTree>
    <p:extLst>
      <p:ext uri="{BB962C8B-B14F-4D97-AF65-F5344CB8AC3E}">
        <p14:creationId xmlns:p14="http://schemas.microsoft.com/office/powerpoint/2010/main" val="1725554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F46E0-27A8-1EC3-4586-50F0FA40F9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E1CF83CF-E5A2-D914-D168-8355C1BD29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C6A175F1-1FA3-CC98-A899-4AC43AF447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AAC451-0403-B254-4BB1-3A30355CC7CA}"/>
              </a:ext>
            </a:extLst>
          </p:cNvPr>
          <p:cNvSpPr>
            <a:spLocks noGrp="1"/>
          </p:cNvSpPr>
          <p:nvPr>
            <p:ph type="dt" sz="half" idx="10"/>
          </p:nvPr>
        </p:nvSpPr>
        <p:spPr/>
        <p:txBody>
          <a:bodyPr/>
          <a:lstStyle/>
          <a:p>
            <a:fld id="{270C5B13-B96D-40F6-9E3E-27CAEA221019}" type="datetimeFigureOut">
              <a:rPr lang="en-SG" smtClean="0"/>
              <a:t>16/6/2026</a:t>
            </a:fld>
            <a:endParaRPr lang="en-SG"/>
          </a:p>
        </p:txBody>
      </p:sp>
      <p:sp>
        <p:nvSpPr>
          <p:cNvPr id="6" name="Footer Placeholder 5">
            <a:extLst>
              <a:ext uri="{FF2B5EF4-FFF2-40B4-BE49-F238E27FC236}">
                <a16:creationId xmlns:a16="http://schemas.microsoft.com/office/drawing/2014/main" id="{3D63689E-45E3-7778-239E-531A338B6DFE}"/>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9A1E8110-5C10-0A6C-DA99-E640A1490C90}"/>
              </a:ext>
            </a:extLst>
          </p:cNvPr>
          <p:cNvSpPr>
            <a:spLocks noGrp="1"/>
          </p:cNvSpPr>
          <p:nvPr>
            <p:ph type="sldNum" sz="quarter" idx="12"/>
          </p:nvPr>
        </p:nvSpPr>
        <p:spPr/>
        <p:txBody>
          <a:bodyPr/>
          <a:lstStyle/>
          <a:p>
            <a:fld id="{5E2CC706-8C4E-457C-BF49-75C64C2DF4F6}" type="slidenum">
              <a:rPr lang="en-SG" smtClean="0"/>
              <a:t>‹nr.›</a:t>
            </a:fld>
            <a:endParaRPr lang="en-SG"/>
          </a:p>
        </p:txBody>
      </p:sp>
    </p:spTree>
    <p:extLst>
      <p:ext uri="{BB962C8B-B14F-4D97-AF65-F5344CB8AC3E}">
        <p14:creationId xmlns:p14="http://schemas.microsoft.com/office/powerpoint/2010/main" val="3612819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A7C99-4856-2CEF-A68F-1F401629B5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F4FF1F74-A12D-0B13-89EE-FBEFE1A073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0CCEC2D4-5AE5-50EE-C2C7-C00A16DE7D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140872-15C1-8EC9-B3AE-85A7783E3B3E}"/>
              </a:ext>
            </a:extLst>
          </p:cNvPr>
          <p:cNvSpPr>
            <a:spLocks noGrp="1"/>
          </p:cNvSpPr>
          <p:nvPr>
            <p:ph type="dt" sz="half" idx="10"/>
          </p:nvPr>
        </p:nvSpPr>
        <p:spPr/>
        <p:txBody>
          <a:bodyPr/>
          <a:lstStyle/>
          <a:p>
            <a:fld id="{270C5B13-B96D-40F6-9E3E-27CAEA221019}" type="datetimeFigureOut">
              <a:rPr lang="en-SG" smtClean="0"/>
              <a:t>16/6/2026</a:t>
            </a:fld>
            <a:endParaRPr lang="en-SG"/>
          </a:p>
        </p:txBody>
      </p:sp>
      <p:sp>
        <p:nvSpPr>
          <p:cNvPr id="6" name="Footer Placeholder 5">
            <a:extLst>
              <a:ext uri="{FF2B5EF4-FFF2-40B4-BE49-F238E27FC236}">
                <a16:creationId xmlns:a16="http://schemas.microsoft.com/office/drawing/2014/main" id="{AAC0CE72-DCBC-5A2D-D3C6-8BCC5632CC8A}"/>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56E6072B-8C52-5661-F5D7-CFDAAA693249}"/>
              </a:ext>
            </a:extLst>
          </p:cNvPr>
          <p:cNvSpPr>
            <a:spLocks noGrp="1"/>
          </p:cNvSpPr>
          <p:nvPr>
            <p:ph type="sldNum" sz="quarter" idx="12"/>
          </p:nvPr>
        </p:nvSpPr>
        <p:spPr/>
        <p:txBody>
          <a:bodyPr/>
          <a:lstStyle/>
          <a:p>
            <a:fld id="{5E2CC706-8C4E-457C-BF49-75C64C2DF4F6}" type="slidenum">
              <a:rPr lang="en-SG" smtClean="0"/>
              <a:t>‹nr.›</a:t>
            </a:fld>
            <a:endParaRPr lang="en-SG"/>
          </a:p>
        </p:txBody>
      </p:sp>
    </p:spTree>
    <p:extLst>
      <p:ext uri="{BB962C8B-B14F-4D97-AF65-F5344CB8AC3E}">
        <p14:creationId xmlns:p14="http://schemas.microsoft.com/office/powerpoint/2010/main" val="3402011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ABD430-DB17-BCA6-77A3-BF156C01B9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2C2F8D09-D8DA-D2AB-34E6-945A03CC7D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CAD7BBC4-3F96-A33B-AE0B-9FC41407D6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70C5B13-B96D-40F6-9E3E-27CAEA221019}" type="datetimeFigureOut">
              <a:rPr lang="en-SG" smtClean="0"/>
              <a:t>16/6/2026</a:t>
            </a:fld>
            <a:endParaRPr lang="en-SG"/>
          </a:p>
        </p:txBody>
      </p:sp>
      <p:sp>
        <p:nvSpPr>
          <p:cNvPr id="5" name="Footer Placeholder 4">
            <a:extLst>
              <a:ext uri="{FF2B5EF4-FFF2-40B4-BE49-F238E27FC236}">
                <a16:creationId xmlns:a16="http://schemas.microsoft.com/office/drawing/2014/main" id="{F35EF81B-341F-2957-BA42-98176EB718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SG"/>
          </a:p>
        </p:txBody>
      </p:sp>
      <p:sp>
        <p:nvSpPr>
          <p:cNvPr id="6" name="Slide Number Placeholder 5">
            <a:extLst>
              <a:ext uri="{FF2B5EF4-FFF2-40B4-BE49-F238E27FC236}">
                <a16:creationId xmlns:a16="http://schemas.microsoft.com/office/drawing/2014/main" id="{012A5929-0DAE-2E28-A436-793C5DDF44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E2CC706-8C4E-457C-BF49-75C64C2DF4F6}" type="slidenum">
              <a:rPr lang="en-SG" smtClean="0"/>
              <a:t>‹nr.›</a:t>
            </a:fld>
            <a:endParaRPr lang="en-SG"/>
          </a:p>
        </p:txBody>
      </p:sp>
    </p:spTree>
    <p:extLst>
      <p:ext uri="{BB962C8B-B14F-4D97-AF65-F5344CB8AC3E}">
        <p14:creationId xmlns:p14="http://schemas.microsoft.com/office/powerpoint/2010/main" val="2026852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chart" Target="../charts/chart1.xml"/><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4.emf"/><Relationship Id="rId3" Type="http://schemas.openxmlformats.org/officeDocument/2006/relationships/image" Target="../media/image7.png"/><Relationship Id="rId7" Type="http://schemas.openxmlformats.org/officeDocument/2006/relationships/image" Target="../media/image10.png"/><Relationship Id="rId12" Type="http://schemas.microsoft.com/office/2007/relationships/hdphoto" Target="../media/hdphoto3.wdp"/><Relationship Id="rId2" Type="http://schemas.openxmlformats.org/officeDocument/2006/relationships/notesSlide" Target="../notesSlides/notesSlide4.xml"/><Relationship Id="rId16" Type="http://schemas.microsoft.com/office/2007/relationships/hdphoto" Target="../media/hdphoto4.wdp"/><Relationship Id="rId1" Type="http://schemas.openxmlformats.org/officeDocument/2006/relationships/slideLayout" Target="../slideLayouts/slideLayout12.xml"/><Relationship Id="rId6" Type="http://schemas.openxmlformats.org/officeDocument/2006/relationships/image" Target="../media/image9.png"/><Relationship Id="rId11" Type="http://schemas.openxmlformats.org/officeDocument/2006/relationships/image" Target="../media/image13.png"/><Relationship Id="rId5" Type="http://schemas.openxmlformats.org/officeDocument/2006/relationships/image" Target="../media/image8.png"/><Relationship Id="rId15" Type="http://schemas.openxmlformats.org/officeDocument/2006/relationships/image" Target="../media/image16.png"/><Relationship Id="rId10" Type="http://schemas.openxmlformats.org/officeDocument/2006/relationships/image" Target="../media/image12.jpeg"/><Relationship Id="rId4" Type="http://schemas.microsoft.com/office/2007/relationships/hdphoto" Target="../media/hdphoto1.wdp"/><Relationship Id="rId9" Type="http://schemas.openxmlformats.org/officeDocument/2006/relationships/image" Target="../media/image11.jpeg"/><Relationship Id="rId14" Type="http://schemas.openxmlformats.org/officeDocument/2006/relationships/image" Target="../media/image15.emf"/></Relationships>
</file>

<file path=ppt/slides/_rels/slide6.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24.png"/><Relationship Id="rId18" Type="http://schemas.openxmlformats.org/officeDocument/2006/relationships/image" Target="../media/image28.jpeg"/><Relationship Id="rId3" Type="http://schemas.openxmlformats.org/officeDocument/2006/relationships/image" Target="../media/image17.png"/><Relationship Id="rId7" Type="http://schemas.openxmlformats.org/officeDocument/2006/relationships/image" Target="../media/image21.png"/><Relationship Id="rId12" Type="http://schemas.microsoft.com/office/2007/relationships/hdphoto" Target="../media/hdphoto7.wdp"/><Relationship Id="rId17" Type="http://schemas.openxmlformats.org/officeDocument/2006/relationships/image" Target="../media/image27.jpeg"/><Relationship Id="rId2" Type="http://schemas.openxmlformats.org/officeDocument/2006/relationships/notesSlide" Target="../notesSlides/notesSlide5.xml"/><Relationship Id="rId16" Type="http://schemas.openxmlformats.org/officeDocument/2006/relationships/image" Target="../media/image26.jpeg"/><Relationship Id="rId20" Type="http://schemas.openxmlformats.org/officeDocument/2006/relationships/image" Target="../media/image30.jpeg"/><Relationship Id="rId1" Type="http://schemas.openxmlformats.org/officeDocument/2006/relationships/slideLayout" Target="../slideLayouts/slideLayout12.xml"/><Relationship Id="rId6" Type="http://schemas.openxmlformats.org/officeDocument/2006/relationships/image" Target="../media/image20.png"/><Relationship Id="rId11" Type="http://schemas.openxmlformats.org/officeDocument/2006/relationships/image" Target="../media/image23.png"/><Relationship Id="rId5" Type="http://schemas.openxmlformats.org/officeDocument/2006/relationships/image" Target="../media/image19.png"/><Relationship Id="rId15" Type="http://schemas.openxmlformats.org/officeDocument/2006/relationships/image" Target="../media/image25.jpeg"/><Relationship Id="rId10" Type="http://schemas.microsoft.com/office/2007/relationships/hdphoto" Target="../media/hdphoto6.wdp"/><Relationship Id="rId19" Type="http://schemas.openxmlformats.org/officeDocument/2006/relationships/image" Target="../media/image29.jpeg"/><Relationship Id="rId4" Type="http://schemas.openxmlformats.org/officeDocument/2006/relationships/image" Target="../media/image18.png"/><Relationship Id="rId9" Type="http://schemas.openxmlformats.org/officeDocument/2006/relationships/image" Target="../media/image22.png"/><Relationship Id="rId14" Type="http://schemas.microsoft.com/office/2007/relationships/hdphoto" Target="../media/hdphoto8.wdp"/></Relationships>
</file>

<file path=ppt/slides/_rels/slide7.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33.svg"/><Relationship Id="rId4" Type="http://schemas.openxmlformats.org/officeDocument/2006/relationships/image" Target="../media/image32.svg"/></Relationships>
</file>

<file path=ppt/slides/_rels/slide8.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37.svg"/><Relationship Id="rId5" Type="http://schemas.openxmlformats.org/officeDocument/2006/relationships/image" Target="../media/image36.svg"/><Relationship Id="rId4" Type="http://schemas.openxmlformats.org/officeDocument/2006/relationships/image" Target="../media/image35.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6CA84BC-659A-EBA4-7507-F7BBC9E33D49}"/>
              </a:ext>
            </a:extLst>
          </p:cNvPr>
          <p:cNvPicPr>
            <a:picLocks noChangeAspect="1"/>
          </p:cNvPicPr>
          <p:nvPr/>
        </p:nvPicPr>
        <p:blipFill>
          <a:blip r:embed="rId3" cstate="print"/>
          <a:stretch>
            <a:fillRect/>
          </a:stretch>
        </p:blipFill>
        <p:spPr>
          <a:xfrm>
            <a:off x="470995" y="245888"/>
            <a:ext cx="4260136" cy="2133116"/>
          </a:xfrm>
          <a:prstGeom prst="rect">
            <a:avLst/>
          </a:prstGeom>
        </p:spPr>
      </p:pic>
      <p:sp>
        <p:nvSpPr>
          <p:cNvPr id="20" name="TextBox 19">
            <a:extLst>
              <a:ext uri="{FF2B5EF4-FFF2-40B4-BE49-F238E27FC236}">
                <a16:creationId xmlns:a16="http://schemas.microsoft.com/office/drawing/2014/main" id="{12ABEE2F-DD77-B334-D563-EF0EA9DB5A3B}"/>
              </a:ext>
            </a:extLst>
          </p:cNvPr>
          <p:cNvSpPr txBox="1"/>
          <p:nvPr/>
        </p:nvSpPr>
        <p:spPr>
          <a:xfrm>
            <a:off x="1626204" y="5167437"/>
            <a:ext cx="3277456" cy="369332"/>
          </a:xfrm>
          <a:prstGeom prst="rect">
            <a:avLst/>
          </a:prstGeom>
          <a:noFill/>
        </p:spPr>
        <p:txBody>
          <a:bodyPr wrap="square" rtlCol="0">
            <a:spAutoFit/>
          </a:bodyPr>
          <a:lstStyle/>
          <a:p>
            <a:r>
              <a:rPr lang="en-US" b="1">
                <a:latin typeface="Tw Cen MT" panose="020B0602020104020603" pitchFamily="34" charset="0"/>
              </a:rPr>
              <a:t>EPSO 16 - 17 June 2026</a:t>
            </a:r>
            <a:endParaRPr lang="en-SG" b="1">
              <a:latin typeface="Tw Cen MT" panose="020B0602020104020603" pitchFamily="34" charset="0"/>
            </a:endParaRPr>
          </a:p>
        </p:txBody>
      </p:sp>
      <p:sp>
        <p:nvSpPr>
          <p:cNvPr id="21" name="TextBox 20">
            <a:extLst>
              <a:ext uri="{FF2B5EF4-FFF2-40B4-BE49-F238E27FC236}">
                <a16:creationId xmlns:a16="http://schemas.microsoft.com/office/drawing/2014/main" id="{06E7C2CE-3410-1213-0A07-024C87BD1293}"/>
              </a:ext>
            </a:extLst>
          </p:cNvPr>
          <p:cNvSpPr txBox="1"/>
          <p:nvPr/>
        </p:nvSpPr>
        <p:spPr>
          <a:xfrm>
            <a:off x="470995" y="2612892"/>
            <a:ext cx="4656176" cy="2062103"/>
          </a:xfrm>
          <a:prstGeom prst="rect">
            <a:avLst/>
          </a:prstGeom>
          <a:noFill/>
          <a:ln>
            <a:noFill/>
          </a:ln>
        </p:spPr>
        <p:txBody>
          <a:bodyPr wrap="square" rtlCol="0">
            <a:spAutoFit/>
          </a:bodyPr>
          <a:lstStyle/>
          <a:p>
            <a:pPr lvl="0" algn="ctr">
              <a:defRPr/>
            </a:pPr>
            <a:r>
              <a:rPr lang="en-US" sz="3200" b="1" cap="all">
                <a:solidFill>
                  <a:srgbClr val="5BC7A5"/>
                </a:solidFill>
                <a:latin typeface="Tw Cen MT" panose="020B0602020104020603" pitchFamily="34" charset="0"/>
              </a:rPr>
              <a:t>Regulation of Quality, Safety, and Leadership in Elderly and long-term care</a:t>
            </a:r>
          </a:p>
        </p:txBody>
      </p:sp>
      <p:pic>
        <p:nvPicPr>
          <p:cNvPr id="6" name="Picture 5">
            <a:extLst>
              <a:ext uri="{FF2B5EF4-FFF2-40B4-BE49-F238E27FC236}">
                <a16:creationId xmlns:a16="http://schemas.microsoft.com/office/drawing/2014/main" id="{0FA56032-5641-A806-2795-82B0A36EDE2F}"/>
              </a:ext>
            </a:extLst>
          </p:cNvPr>
          <p:cNvPicPr>
            <a:picLocks noChangeAspect="1"/>
          </p:cNvPicPr>
          <p:nvPr/>
        </p:nvPicPr>
        <p:blipFill>
          <a:blip r:embed="rId4"/>
          <a:srcRect l="20734" t="10160" r="29663" b="8254"/>
          <a:stretch>
            <a:fillRect/>
          </a:stretch>
        </p:blipFill>
        <p:spPr>
          <a:xfrm>
            <a:off x="5519057" y="-1785"/>
            <a:ext cx="6672943" cy="6859785"/>
          </a:xfrm>
          <a:prstGeom prst="rect">
            <a:avLst/>
          </a:prstGeom>
        </p:spPr>
      </p:pic>
      <p:pic>
        <p:nvPicPr>
          <p:cNvPr id="1028" name="Picture 4" descr="An elderly man and woman enjoying doing arts and craft together.">
            <a:extLst>
              <a:ext uri="{FF2B5EF4-FFF2-40B4-BE49-F238E27FC236}">
                <a16:creationId xmlns:a16="http://schemas.microsoft.com/office/drawing/2014/main" id="{74642EC7-FA28-E960-60F4-4487748FD01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650" r="6549"/>
          <a:stretch>
            <a:fillRect/>
          </a:stretch>
        </p:blipFill>
        <p:spPr bwMode="auto">
          <a:xfrm>
            <a:off x="5127171" y="-1785"/>
            <a:ext cx="708080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7103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5E3B2F-C723-9C57-4C64-C5711DC3A2B4}"/>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A62C83BC-6138-2832-1CDE-AF6120BE09A8}"/>
              </a:ext>
            </a:extLst>
          </p:cNvPr>
          <p:cNvSpPr txBox="1">
            <a:spLocks/>
          </p:cNvSpPr>
          <p:nvPr/>
        </p:nvSpPr>
        <p:spPr>
          <a:xfrm>
            <a:off x="0" y="376919"/>
            <a:ext cx="12199789" cy="648712"/>
          </a:xfrm>
          <a:prstGeom prst="rect">
            <a:avLst/>
          </a:prstGeom>
          <a:solidFill>
            <a:schemeClr val="accent2">
              <a:lumMod val="40000"/>
              <a:lumOff val="60000"/>
            </a:schemeClr>
          </a:solidFill>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500" b="1">
                <a:latin typeface="Tw Cen MT" panose="020B0602020104020603" pitchFamily="34" charset="0"/>
              </a:rPr>
              <a:t>To better safeguard patient safety and welfare, HCSA has enhanced numerous aspects within its regulatory framework</a:t>
            </a:r>
          </a:p>
        </p:txBody>
      </p:sp>
      <p:sp>
        <p:nvSpPr>
          <p:cNvPr id="5" name="Slide Number Placeholder 3">
            <a:extLst>
              <a:ext uri="{FF2B5EF4-FFF2-40B4-BE49-F238E27FC236}">
                <a16:creationId xmlns:a16="http://schemas.microsoft.com/office/drawing/2014/main" id="{F87CB80E-3B74-D237-CFA2-66231EB1445A}"/>
              </a:ext>
            </a:extLst>
          </p:cNvPr>
          <p:cNvSpPr txBox="1">
            <a:spLocks/>
          </p:cNvSpPr>
          <p:nvPr/>
        </p:nvSpPr>
        <p:spPr>
          <a:xfrm>
            <a:off x="11492861" y="6429664"/>
            <a:ext cx="523231" cy="315322"/>
          </a:xfrm>
          <a:prstGeom prst="rect">
            <a:avLst/>
          </a:prstGeom>
        </p:spPr>
        <p:txBody>
          <a:bodyPr vert="horz" lIns="91440" tIns="45720" rIns="91440" bIns="45720" rtlCol="0" anchor="ctr"/>
          <a:lstStyle>
            <a:defPPr>
              <a:defRPr lang="en-US"/>
            </a:defPPr>
            <a:lvl1pPr algn="r">
              <a:defRPr sz="1200">
                <a:solidFill>
                  <a:schemeClr val="tx1">
                    <a:tint val="75000"/>
                  </a:schemeClr>
                </a:solidFill>
              </a:defRPr>
            </a:lvl1pPr>
          </a:lstStyle>
          <a:p>
            <a:fld id="{76E51640-A429-42AA-92D6-40B4D3264BC7}" type="slidenum">
              <a:rPr lang="en-SG">
                <a:latin typeface="Tw Cen MT" panose="020B0602020104020603" pitchFamily="34" charset="0"/>
              </a:rPr>
              <a:pPr/>
              <a:t>10</a:t>
            </a:fld>
            <a:endParaRPr lang="en-SG">
              <a:latin typeface="Tw Cen MT" panose="020B0602020104020603" pitchFamily="34" charset="0"/>
            </a:endParaRPr>
          </a:p>
        </p:txBody>
      </p:sp>
      <p:graphicFrame>
        <p:nvGraphicFramePr>
          <p:cNvPr id="19" name="Content Placeholder 4">
            <a:extLst>
              <a:ext uri="{FF2B5EF4-FFF2-40B4-BE49-F238E27FC236}">
                <a16:creationId xmlns:a16="http://schemas.microsoft.com/office/drawing/2014/main" id="{D1312263-F005-A3B6-EEF5-25AD0DD2CF40}"/>
              </a:ext>
            </a:extLst>
          </p:cNvPr>
          <p:cNvGraphicFramePr>
            <a:graphicFrameLocks/>
          </p:cNvGraphicFramePr>
          <p:nvPr/>
        </p:nvGraphicFramePr>
        <p:xfrm>
          <a:off x="0" y="0"/>
          <a:ext cx="12192000" cy="3708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302184316"/>
                    </a:ext>
                  </a:extLst>
                </a:gridCol>
                <a:gridCol w="3048000">
                  <a:extLst>
                    <a:ext uri="{9D8B030D-6E8A-4147-A177-3AD203B41FA5}">
                      <a16:colId xmlns:a16="http://schemas.microsoft.com/office/drawing/2014/main" val="1945214093"/>
                    </a:ext>
                  </a:extLst>
                </a:gridCol>
                <a:gridCol w="3048000">
                  <a:extLst>
                    <a:ext uri="{9D8B030D-6E8A-4147-A177-3AD203B41FA5}">
                      <a16:colId xmlns:a16="http://schemas.microsoft.com/office/drawing/2014/main" val="359510583"/>
                    </a:ext>
                  </a:extLst>
                </a:gridCol>
                <a:gridCol w="3048000">
                  <a:extLst>
                    <a:ext uri="{9D8B030D-6E8A-4147-A177-3AD203B41FA5}">
                      <a16:colId xmlns:a16="http://schemas.microsoft.com/office/drawing/2014/main" val="370841849"/>
                    </a:ext>
                  </a:extLst>
                </a:gridCol>
              </a:tblGrid>
              <a:tr h="370840">
                <a:tc>
                  <a:txBody>
                    <a:bodyPr/>
                    <a:lstStyle/>
                    <a:p>
                      <a:pPr algn="ctr"/>
                      <a:r>
                        <a:rPr lang="en-US">
                          <a:solidFill>
                            <a:schemeClr val="bg2">
                              <a:lumMod val="90000"/>
                            </a:schemeClr>
                          </a:solidFill>
                          <a:latin typeface="Tw Cen MT" panose="020B0602020104020603" pitchFamily="34" charset="0"/>
                        </a:rPr>
                        <a:t>Singapore Population</a:t>
                      </a:r>
                      <a:endParaRPr lang="en-SG">
                        <a:solidFill>
                          <a:schemeClr val="bg2">
                            <a:lumMod val="90000"/>
                          </a:schemeClr>
                        </a:solidFill>
                        <a:latin typeface="Tw Cen MT" panose="020B0602020104020603" pitchFamily="34" charset="0"/>
                      </a:endParaRPr>
                    </a:p>
                  </a:txBody>
                  <a:tcPr>
                    <a:solidFill>
                      <a:schemeClr val="accent1">
                        <a:lumMod val="20000"/>
                        <a:lumOff val="80000"/>
                      </a:schemeClr>
                    </a:solidFill>
                  </a:tcPr>
                </a:tc>
                <a:tc>
                  <a:txBody>
                    <a:bodyPr/>
                    <a:lstStyle/>
                    <a:p>
                      <a:pPr algn="ctr"/>
                      <a:r>
                        <a:rPr lang="en-US">
                          <a:solidFill>
                            <a:schemeClr val="bg2">
                              <a:lumMod val="90000"/>
                            </a:schemeClr>
                          </a:solidFill>
                          <a:latin typeface="Tw Cen MT" panose="020B0602020104020603" pitchFamily="34" charset="0"/>
                        </a:rPr>
                        <a:t>Regulatory Landscape </a:t>
                      </a:r>
                      <a:endParaRPr lang="en-SG">
                        <a:solidFill>
                          <a:schemeClr val="bg2">
                            <a:lumMod val="90000"/>
                          </a:schemeClr>
                        </a:solidFill>
                        <a:latin typeface="Tw Cen MT" panose="020B0602020104020603" pitchFamily="34" charset="0"/>
                      </a:endParaRPr>
                    </a:p>
                  </a:txBody>
                  <a:tcP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solidFill>
                          <a:latin typeface="Tw Cen MT" panose="020B0602020104020603" pitchFamily="34" charset="0"/>
                        </a:rPr>
                        <a:t>NHS Requirements</a:t>
                      </a:r>
                      <a:endParaRPr lang="en-SG">
                        <a:solidFill>
                          <a:schemeClr val="tx1"/>
                        </a:solidFill>
                        <a:latin typeface="Tw Cen MT" panose="020B0602020104020603" pitchFamily="34" charset="0"/>
                      </a:endParaRPr>
                    </a:p>
                  </a:txBody>
                  <a:tcPr>
                    <a:solidFill>
                      <a:schemeClr val="accent2">
                        <a:lumMod val="40000"/>
                        <a:lumOff val="60000"/>
                      </a:schemeClr>
                    </a:solidFill>
                  </a:tcPr>
                </a:tc>
                <a:tc>
                  <a:txBody>
                    <a:bodyPr/>
                    <a:lstStyle/>
                    <a:p>
                      <a:pPr algn="ctr"/>
                      <a:r>
                        <a:rPr lang="en-US" dirty="0">
                          <a:solidFill>
                            <a:schemeClr val="bg2">
                              <a:lumMod val="90000"/>
                            </a:schemeClr>
                          </a:solidFill>
                          <a:latin typeface="Tw Cen MT" panose="020B0602020104020603" pitchFamily="34" charset="0"/>
                        </a:rPr>
                        <a:t>Regulatory Approach</a:t>
                      </a:r>
                      <a:endParaRPr lang="en-SG" dirty="0">
                        <a:solidFill>
                          <a:schemeClr val="bg2">
                            <a:lumMod val="90000"/>
                          </a:schemeClr>
                        </a:solidFill>
                        <a:latin typeface="Tw Cen MT" panose="020B0602020104020603" pitchFamily="34" charset="0"/>
                      </a:endParaRPr>
                    </a:p>
                  </a:txBody>
                  <a:tcPr>
                    <a:solidFill>
                      <a:schemeClr val="bg2"/>
                    </a:solidFill>
                  </a:tcPr>
                </a:tc>
                <a:extLst>
                  <a:ext uri="{0D108BD9-81ED-4DB2-BD59-A6C34878D82A}">
                    <a16:rowId xmlns:a16="http://schemas.microsoft.com/office/drawing/2014/main" val="4115574569"/>
                  </a:ext>
                </a:extLst>
              </a:tr>
            </a:tbl>
          </a:graphicData>
        </a:graphic>
      </p:graphicFrame>
      <p:sp>
        <p:nvSpPr>
          <p:cNvPr id="2" name="Rectangle 1">
            <a:extLst>
              <a:ext uri="{FF2B5EF4-FFF2-40B4-BE49-F238E27FC236}">
                <a16:creationId xmlns:a16="http://schemas.microsoft.com/office/drawing/2014/main" id="{D5E227E4-21DC-FEC2-B11F-731DC7A04480}"/>
              </a:ext>
            </a:extLst>
          </p:cNvPr>
          <p:cNvSpPr>
            <a:spLocks/>
          </p:cNvSpPr>
          <p:nvPr/>
        </p:nvSpPr>
        <p:spPr>
          <a:xfrm>
            <a:off x="112734" y="1195168"/>
            <a:ext cx="6189042" cy="5662832"/>
          </a:xfrm>
          <a:prstGeom prst="rect">
            <a:avLst/>
          </a:prstGeom>
          <a:noFill/>
          <a:ln w="28575">
            <a:noFill/>
            <a:prstDash val="dash"/>
          </a:ln>
        </p:spPr>
        <p:txBody>
          <a:bodyPr wrap="square" bIns="0" numCol="1">
            <a:spAutoFit/>
          </a:bodyPr>
          <a:lstStyle/>
          <a:p>
            <a:pPr lvl="1" indent="-360000" algn="just" defTabSz="889000" fontAlgn="base">
              <a:lnSpc>
                <a:spcPct val="90000"/>
              </a:lnSpc>
              <a:spcBef>
                <a:spcPts val="200"/>
              </a:spcBef>
              <a:spcAft>
                <a:spcPts val="300"/>
              </a:spcAft>
              <a:buFont typeface="+mj-lt"/>
              <a:buAutoNum type="arabicPeriod"/>
            </a:pPr>
            <a:r>
              <a:rPr lang="en-US" sz="1400" b="1" dirty="0">
                <a:latin typeface="Tw Cen MT" panose="020B0602020104020603" pitchFamily="34" charset="0"/>
              </a:rPr>
              <a:t>Licensing Matters</a:t>
            </a:r>
          </a:p>
          <a:p>
            <a:pPr lvl="1" indent="-360000" algn="just" defTabSz="889000" fontAlgn="base">
              <a:lnSpc>
                <a:spcPct val="90000"/>
              </a:lnSpc>
              <a:spcBef>
                <a:spcPts val="200"/>
              </a:spcBef>
              <a:spcAft>
                <a:spcPts val="300"/>
              </a:spcAft>
              <a:buFont typeface="+mj-lt"/>
              <a:buAutoNum type="arabicPeriod"/>
            </a:pPr>
            <a:endParaRPr lang="en-US" sz="1400" b="1" dirty="0">
              <a:latin typeface="Tw Cen MT" panose="020B0602020104020603" pitchFamily="34" charset="0"/>
            </a:endParaRPr>
          </a:p>
          <a:p>
            <a:pPr lvl="1" indent="-360000" algn="just" defTabSz="889000" fontAlgn="base">
              <a:lnSpc>
                <a:spcPct val="90000"/>
              </a:lnSpc>
              <a:spcBef>
                <a:spcPts val="200"/>
              </a:spcBef>
              <a:spcAft>
                <a:spcPts val="300"/>
              </a:spcAft>
              <a:buFont typeface="+mj-lt"/>
              <a:buAutoNum type="arabicPeriod"/>
            </a:pPr>
            <a:r>
              <a:rPr lang="en-US" sz="1400" b="1" dirty="0">
                <a:highlight>
                  <a:srgbClr val="FFFF00"/>
                </a:highlight>
                <a:latin typeface="Tw Cen MT" panose="020B0602020104020603" pitchFamily="34" charset="0"/>
              </a:rPr>
              <a:t>Governance of Licensees</a:t>
            </a:r>
          </a:p>
          <a:p>
            <a:pPr lvl="2" indent="-360000" algn="just" defTabSz="889000">
              <a:lnSpc>
                <a:spcPct val="90000"/>
              </a:lnSpc>
              <a:spcBef>
                <a:spcPts val="200"/>
              </a:spcBef>
              <a:spcAft>
                <a:spcPts val="300"/>
              </a:spcAft>
              <a:buFont typeface="Arial" panose="020B0604020202020204" pitchFamily="34" charset="0"/>
              <a:buChar char="•"/>
            </a:pPr>
            <a:r>
              <a:rPr lang="en-US" sz="1400" dirty="0">
                <a:latin typeface="Tw Cen MT" panose="020B0602020104020603" pitchFamily="34" charset="0"/>
              </a:rPr>
              <a:t>Roles and responsibilities of licensee, Key Appointment Holders, Principal Officer, Clinical Governance Officer </a:t>
            </a:r>
          </a:p>
          <a:p>
            <a:pPr marL="725850" lvl="2" indent="-171450" algn="just" defTabSz="889000">
              <a:lnSpc>
                <a:spcPct val="90000"/>
              </a:lnSpc>
              <a:spcBef>
                <a:spcPts val="200"/>
              </a:spcBef>
              <a:spcAft>
                <a:spcPts val="300"/>
              </a:spcAft>
              <a:buFont typeface="Arial" panose="020B0604020202020204" pitchFamily="34" charset="0"/>
              <a:buChar char="•"/>
            </a:pPr>
            <a:endParaRPr lang="en-US" sz="1400" dirty="0">
              <a:latin typeface="Tw Cen MT" panose="020B0602020104020603" pitchFamily="34" charset="0"/>
            </a:endParaRPr>
          </a:p>
          <a:p>
            <a:pPr lvl="1" indent="-360000" algn="just" defTabSz="889000" fontAlgn="base">
              <a:lnSpc>
                <a:spcPct val="90000"/>
              </a:lnSpc>
              <a:spcBef>
                <a:spcPts val="200"/>
              </a:spcBef>
              <a:spcAft>
                <a:spcPts val="300"/>
              </a:spcAft>
              <a:buFont typeface="+mj-lt"/>
              <a:buAutoNum type="arabicPeriod"/>
            </a:pPr>
            <a:r>
              <a:rPr lang="en-US" sz="1400" b="1" dirty="0">
                <a:highlight>
                  <a:srgbClr val="FFFF00"/>
                </a:highlight>
                <a:latin typeface="Tw Cen MT" panose="020B0602020104020603" pitchFamily="34" charset="0"/>
              </a:rPr>
              <a:t>Personnel</a:t>
            </a:r>
          </a:p>
          <a:p>
            <a:pPr lvl="2" indent="-360000" algn="just" defTabSz="889000" fontAlgn="base">
              <a:lnSpc>
                <a:spcPct val="90000"/>
              </a:lnSpc>
              <a:spcBef>
                <a:spcPts val="200"/>
              </a:spcBef>
              <a:spcAft>
                <a:spcPts val="300"/>
              </a:spcAft>
              <a:buFont typeface="Arial" panose="020B0604020202020204" pitchFamily="34" charset="0"/>
              <a:buChar char="•"/>
            </a:pPr>
            <a:r>
              <a:rPr lang="en-US" sz="1400" dirty="0">
                <a:latin typeface="Tw Cen MT" panose="020B0602020104020603" pitchFamily="34" charset="0"/>
              </a:rPr>
              <a:t>Suitability of personnel engaged or employed by the licensee for providing the nursing home service </a:t>
            </a:r>
          </a:p>
          <a:p>
            <a:pPr lvl="1" indent="-360000" algn="just" defTabSz="889000" fontAlgn="base">
              <a:lnSpc>
                <a:spcPct val="90000"/>
              </a:lnSpc>
              <a:spcBef>
                <a:spcPts val="200"/>
              </a:spcBef>
              <a:spcAft>
                <a:spcPts val="300"/>
              </a:spcAft>
              <a:buFont typeface="+mj-lt"/>
              <a:buAutoNum type="arabicPeriod"/>
            </a:pPr>
            <a:endParaRPr lang="en-US" sz="1400" b="1" dirty="0">
              <a:latin typeface="Tw Cen MT" panose="020B0602020104020603" pitchFamily="34" charset="0"/>
            </a:endParaRPr>
          </a:p>
          <a:p>
            <a:pPr lvl="1" indent="-360000" algn="just" defTabSz="889000" fontAlgn="base">
              <a:lnSpc>
                <a:spcPct val="90000"/>
              </a:lnSpc>
              <a:spcBef>
                <a:spcPts val="200"/>
              </a:spcBef>
              <a:spcAft>
                <a:spcPts val="300"/>
              </a:spcAft>
              <a:buFont typeface="+mj-lt"/>
              <a:buAutoNum type="arabicPeriod"/>
            </a:pPr>
            <a:r>
              <a:rPr lang="en-US" sz="1400" b="1" dirty="0">
                <a:highlight>
                  <a:srgbClr val="FFFF00"/>
                </a:highlight>
                <a:latin typeface="Tw Cen MT" panose="020B0602020104020603" pitchFamily="34" charset="0"/>
              </a:rPr>
              <a:t>Appointment of the Quality Assurance Committee (QAC)</a:t>
            </a:r>
          </a:p>
          <a:p>
            <a:pPr lvl="2" indent="-360000" algn="just" defTabSz="889000">
              <a:lnSpc>
                <a:spcPct val="90000"/>
              </a:lnSpc>
              <a:spcBef>
                <a:spcPts val="200"/>
              </a:spcBef>
              <a:spcAft>
                <a:spcPts val="300"/>
              </a:spcAft>
              <a:buFont typeface="Arial" panose="020B0604020202020204" pitchFamily="34" charset="0"/>
              <a:buChar char="•"/>
            </a:pPr>
            <a:r>
              <a:rPr lang="en-US" sz="1400" dirty="0">
                <a:latin typeface="Tw Cen MT" panose="020B0602020104020603" pitchFamily="34" charset="0"/>
              </a:rPr>
              <a:t>Evaluate and monitor the quality and clinical appropriateness of the nursing home service provided to residents including those of incident management such as Serious Reportable Events and emergency preparedness</a:t>
            </a:r>
          </a:p>
          <a:p>
            <a:pPr marL="554400" lvl="2" algn="just" defTabSz="889000">
              <a:lnSpc>
                <a:spcPct val="90000"/>
              </a:lnSpc>
              <a:spcBef>
                <a:spcPts val="200"/>
              </a:spcBef>
              <a:spcAft>
                <a:spcPts val="300"/>
              </a:spcAft>
            </a:pPr>
            <a:endParaRPr lang="en-US" sz="1400" b="1" dirty="0">
              <a:latin typeface="Tw Cen MT" panose="020B0602020104020603" pitchFamily="34" charset="0"/>
            </a:endParaRPr>
          </a:p>
          <a:p>
            <a:pPr lvl="1" indent="-360000" algn="just" defTabSz="889000" fontAlgn="base">
              <a:lnSpc>
                <a:spcPct val="90000"/>
              </a:lnSpc>
              <a:spcBef>
                <a:spcPts val="200"/>
              </a:spcBef>
              <a:spcAft>
                <a:spcPts val="300"/>
              </a:spcAft>
              <a:buFont typeface="+mj-lt"/>
              <a:buAutoNum type="arabicPeriod" startAt="5"/>
            </a:pPr>
            <a:r>
              <a:rPr lang="en-US" sz="1400" b="1" dirty="0">
                <a:latin typeface="Tw Cen MT" panose="020B0602020104020603" pitchFamily="34" charset="0"/>
              </a:rPr>
              <a:t>Premises, Conveyances and Equipment</a:t>
            </a:r>
          </a:p>
          <a:p>
            <a:pPr lvl="2" indent="-360000" algn="just" defTabSz="889000" fontAlgn="base">
              <a:lnSpc>
                <a:spcPct val="90000"/>
              </a:lnSpc>
              <a:spcBef>
                <a:spcPts val="200"/>
              </a:spcBef>
              <a:spcAft>
                <a:spcPts val="300"/>
              </a:spcAft>
              <a:buFont typeface="Arial" panose="020B0604020202020204" pitchFamily="34" charset="0"/>
              <a:buChar char="•"/>
            </a:pPr>
            <a:r>
              <a:rPr lang="en-US" sz="1400" dirty="0">
                <a:latin typeface="Tw Cen MT" panose="020B0602020104020603" pitchFamily="34" charset="0"/>
              </a:rPr>
              <a:t>To ensure sanitation and safety aspects, and that premises, conveyances and equipment are fit-for-purpose.</a:t>
            </a:r>
            <a:endParaRPr lang="en-US" sz="1400" b="1" dirty="0">
              <a:latin typeface="Tw Cen MT" panose="020B0602020104020603" pitchFamily="34" charset="0"/>
            </a:endParaRPr>
          </a:p>
          <a:p>
            <a:pPr lvl="2" indent="-360000" algn="just" defTabSz="889000" fontAlgn="base">
              <a:lnSpc>
                <a:spcPct val="90000"/>
              </a:lnSpc>
              <a:spcBef>
                <a:spcPts val="200"/>
              </a:spcBef>
              <a:spcAft>
                <a:spcPts val="300"/>
              </a:spcAft>
              <a:buFont typeface="Arial" panose="020B0604020202020204" pitchFamily="34" charset="0"/>
              <a:buChar char="•"/>
            </a:pPr>
            <a:endParaRPr lang="en-US" sz="1400" b="1" dirty="0">
              <a:latin typeface="Tw Cen MT" panose="020B0602020104020603" pitchFamily="34" charset="0"/>
            </a:endParaRPr>
          </a:p>
          <a:p>
            <a:pPr lvl="1" indent="-360000" algn="just" defTabSz="889000" fontAlgn="base">
              <a:lnSpc>
                <a:spcPct val="90000"/>
              </a:lnSpc>
              <a:spcBef>
                <a:spcPts val="200"/>
              </a:spcBef>
              <a:spcAft>
                <a:spcPts val="300"/>
              </a:spcAft>
              <a:buFont typeface="+mj-lt"/>
              <a:buAutoNum type="arabicPeriod" startAt="5"/>
            </a:pPr>
            <a:r>
              <a:rPr lang="en-US" sz="1400" b="1" dirty="0">
                <a:latin typeface="Tw Cen MT" panose="020B0602020104020603" pitchFamily="34" charset="0"/>
              </a:rPr>
              <a:t>Medical Products and Health Products</a:t>
            </a:r>
          </a:p>
          <a:p>
            <a:pPr marL="840150" lvl="2" indent="-285750" algn="just" defTabSz="889000" fontAlgn="base">
              <a:lnSpc>
                <a:spcPct val="90000"/>
              </a:lnSpc>
              <a:spcBef>
                <a:spcPts val="200"/>
              </a:spcBef>
              <a:spcAft>
                <a:spcPts val="300"/>
              </a:spcAft>
              <a:buFont typeface="Arial" panose="020B0604020202020204" pitchFamily="34" charset="0"/>
              <a:buChar char="•"/>
            </a:pPr>
            <a:r>
              <a:rPr lang="en-US" sz="1400" dirty="0">
                <a:latin typeface="Tw Cen MT" panose="020B0602020104020603" pitchFamily="34" charset="0"/>
              </a:rPr>
              <a:t>Standards for purchase, prescription, preparation, storage, disposal, delivery and transportation of medicinal products and health products. </a:t>
            </a:r>
          </a:p>
        </p:txBody>
      </p:sp>
      <p:sp>
        <p:nvSpPr>
          <p:cNvPr id="4" name="TextBox 3">
            <a:extLst>
              <a:ext uri="{FF2B5EF4-FFF2-40B4-BE49-F238E27FC236}">
                <a16:creationId xmlns:a16="http://schemas.microsoft.com/office/drawing/2014/main" id="{9CEDDCC3-AA4C-EAF6-7054-252117266181}"/>
              </a:ext>
            </a:extLst>
          </p:cNvPr>
          <p:cNvSpPr txBox="1"/>
          <p:nvPr/>
        </p:nvSpPr>
        <p:spPr>
          <a:xfrm>
            <a:off x="6301776" y="1096718"/>
            <a:ext cx="6002959" cy="4673844"/>
          </a:xfrm>
          <a:prstGeom prst="rect">
            <a:avLst/>
          </a:prstGeom>
          <a:noFill/>
        </p:spPr>
        <p:txBody>
          <a:bodyPr wrap="square" rtlCol="0">
            <a:spAutoFit/>
          </a:bodyPr>
          <a:lstStyle/>
          <a:p>
            <a:pPr lvl="1" indent="-360000" algn="just" defTabSz="889000">
              <a:lnSpc>
                <a:spcPct val="90000"/>
              </a:lnSpc>
              <a:spcBef>
                <a:spcPts val="200"/>
              </a:spcBef>
              <a:spcAft>
                <a:spcPts val="300"/>
              </a:spcAft>
              <a:buFont typeface="+mj-lt"/>
              <a:buAutoNum type="arabicPeriod" startAt="7"/>
            </a:pPr>
            <a:r>
              <a:rPr lang="en-US" sz="1400" b="1">
                <a:latin typeface="Tw Cen MT" panose="020B0602020104020603" pitchFamily="34" charset="0"/>
              </a:rPr>
              <a:t>Specimens</a:t>
            </a:r>
          </a:p>
          <a:p>
            <a:pPr lvl="2" indent="-360000" algn="just" defTabSz="889000">
              <a:lnSpc>
                <a:spcPct val="90000"/>
              </a:lnSpc>
              <a:spcBef>
                <a:spcPts val="200"/>
              </a:spcBef>
              <a:spcAft>
                <a:spcPts val="300"/>
              </a:spcAft>
              <a:buFont typeface="Arial" panose="020B0604020202020204" pitchFamily="34" charset="0"/>
              <a:buChar char="•"/>
            </a:pPr>
            <a:r>
              <a:rPr lang="en-US" sz="1400">
                <a:latin typeface="Tw Cen MT" panose="020B0602020104020603" pitchFamily="34" charset="0"/>
              </a:rPr>
              <a:t>Safe and proper handling of specimens</a:t>
            </a:r>
          </a:p>
          <a:p>
            <a:pPr lvl="2" indent="-360000" algn="just" defTabSz="889000">
              <a:lnSpc>
                <a:spcPct val="90000"/>
              </a:lnSpc>
              <a:spcBef>
                <a:spcPts val="200"/>
              </a:spcBef>
              <a:spcAft>
                <a:spcPts val="300"/>
              </a:spcAft>
              <a:buFont typeface="Arial" panose="020B0604020202020204" pitchFamily="34" charset="0"/>
              <a:buChar char="•"/>
            </a:pPr>
            <a:r>
              <a:rPr lang="en-US" sz="1400">
                <a:latin typeface="Tw Cen MT" panose="020B0602020104020603" pitchFamily="34" charset="0"/>
              </a:rPr>
              <a:t>Specimen collection for testing purposes</a:t>
            </a:r>
          </a:p>
          <a:p>
            <a:pPr lvl="2" indent="-360000" algn="just" defTabSz="889000">
              <a:lnSpc>
                <a:spcPct val="90000"/>
              </a:lnSpc>
              <a:spcBef>
                <a:spcPts val="200"/>
              </a:spcBef>
              <a:spcAft>
                <a:spcPts val="300"/>
              </a:spcAft>
              <a:buFont typeface="Arial" panose="020B0604020202020204" pitchFamily="34" charset="0"/>
              <a:buChar char="•"/>
            </a:pPr>
            <a:endParaRPr lang="en-US" sz="1400">
              <a:latin typeface="Tw Cen MT" panose="020B0602020104020603" pitchFamily="34" charset="0"/>
            </a:endParaRPr>
          </a:p>
          <a:p>
            <a:pPr lvl="1" indent="-360000" algn="just" defTabSz="889000">
              <a:lnSpc>
                <a:spcPct val="90000"/>
              </a:lnSpc>
              <a:spcBef>
                <a:spcPts val="200"/>
              </a:spcBef>
              <a:spcAft>
                <a:spcPts val="300"/>
              </a:spcAft>
              <a:buFont typeface="+mj-lt"/>
              <a:buAutoNum type="arabicPeriod" startAt="7"/>
            </a:pPr>
            <a:r>
              <a:rPr lang="en-US" sz="1400" b="1">
                <a:latin typeface="Tw Cen MT" panose="020B0602020104020603" pitchFamily="34" charset="0"/>
              </a:rPr>
              <a:t>Service standards</a:t>
            </a:r>
          </a:p>
          <a:p>
            <a:pPr lvl="2" indent="-360000" algn="just" defTabSz="889000">
              <a:lnSpc>
                <a:spcPct val="90000"/>
              </a:lnSpc>
              <a:spcBef>
                <a:spcPts val="200"/>
              </a:spcBef>
              <a:spcAft>
                <a:spcPts val="300"/>
              </a:spcAft>
              <a:buFont typeface="Arial" panose="020B0604020202020204" pitchFamily="34" charset="0"/>
              <a:buChar char="•"/>
            </a:pPr>
            <a:r>
              <a:rPr lang="en-US" sz="1400">
                <a:latin typeface="Tw Cen MT" panose="020B0602020104020603" pitchFamily="34" charset="0"/>
              </a:rPr>
              <a:t>Requirements to protect patient safety and welfare</a:t>
            </a:r>
          </a:p>
          <a:p>
            <a:pPr lvl="2" indent="-360000" algn="just" defTabSz="889000">
              <a:lnSpc>
                <a:spcPct val="90000"/>
              </a:lnSpc>
              <a:spcBef>
                <a:spcPts val="200"/>
              </a:spcBef>
              <a:spcAft>
                <a:spcPts val="300"/>
              </a:spcAft>
              <a:buFont typeface="Arial" panose="020B0604020202020204" pitchFamily="34" charset="0"/>
              <a:buChar char="•"/>
            </a:pPr>
            <a:r>
              <a:rPr lang="en-US" sz="1400">
                <a:latin typeface="Tw Cen MT" panose="020B0602020104020603" pitchFamily="34" charset="0"/>
              </a:rPr>
              <a:t>Communication with patients</a:t>
            </a:r>
          </a:p>
          <a:p>
            <a:pPr lvl="2" indent="-360000" algn="just" defTabSz="889000">
              <a:lnSpc>
                <a:spcPct val="90000"/>
              </a:lnSpc>
              <a:spcBef>
                <a:spcPts val="200"/>
              </a:spcBef>
              <a:spcAft>
                <a:spcPts val="300"/>
              </a:spcAft>
              <a:buFont typeface="Arial" panose="020B0604020202020204" pitchFamily="34" charset="0"/>
              <a:buChar char="•"/>
            </a:pPr>
            <a:r>
              <a:rPr lang="en-US" sz="1400">
                <a:latin typeface="Tw Cen MT" panose="020B0602020104020603" pitchFamily="34" charset="0"/>
              </a:rPr>
              <a:t>Management of patient health records</a:t>
            </a:r>
          </a:p>
          <a:p>
            <a:pPr lvl="2" indent="-360000" algn="just" defTabSz="889000">
              <a:lnSpc>
                <a:spcPct val="90000"/>
              </a:lnSpc>
              <a:spcBef>
                <a:spcPts val="200"/>
              </a:spcBef>
              <a:spcAft>
                <a:spcPts val="300"/>
              </a:spcAft>
              <a:buFont typeface="Arial" panose="020B0604020202020204" pitchFamily="34" charset="0"/>
              <a:buChar char="•"/>
            </a:pPr>
            <a:r>
              <a:rPr lang="en-US" sz="1400">
                <a:latin typeface="Tw Cen MT" panose="020B0602020104020603" pitchFamily="34" charset="0"/>
              </a:rPr>
              <a:t>Continuity and transfer of care</a:t>
            </a:r>
          </a:p>
          <a:p>
            <a:pPr lvl="2" indent="-360000" algn="just" defTabSz="889000">
              <a:lnSpc>
                <a:spcPct val="90000"/>
              </a:lnSpc>
              <a:spcBef>
                <a:spcPts val="200"/>
              </a:spcBef>
              <a:spcAft>
                <a:spcPts val="300"/>
              </a:spcAft>
              <a:buFont typeface="Arial" panose="020B0604020202020204" pitchFamily="34" charset="0"/>
              <a:buChar char="•"/>
            </a:pPr>
            <a:endParaRPr lang="en-US" sz="1400">
              <a:latin typeface="Tw Cen MT" panose="020B0602020104020603" pitchFamily="34" charset="0"/>
            </a:endParaRPr>
          </a:p>
          <a:p>
            <a:pPr lvl="1" indent="-360000" algn="just" defTabSz="889000">
              <a:lnSpc>
                <a:spcPct val="90000"/>
              </a:lnSpc>
              <a:spcBef>
                <a:spcPts val="200"/>
              </a:spcBef>
              <a:spcAft>
                <a:spcPts val="300"/>
              </a:spcAft>
              <a:buFont typeface="+mj-lt"/>
              <a:buAutoNum type="arabicPeriod" startAt="7"/>
            </a:pPr>
            <a:r>
              <a:rPr lang="en-US" sz="1400" b="1">
                <a:highlight>
                  <a:srgbClr val="FFFF00"/>
                </a:highlight>
                <a:latin typeface="Tw Cen MT" panose="020B0602020104020603" pitchFamily="34" charset="0"/>
              </a:rPr>
              <a:t>Infection Control</a:t>
            </a:r>
          </a:p>
          <a:p>
            <a:pPr lvl="2" indent="-360000" algn="just" defTabSz="889000">
              <a:lnSpc>
                <a:spcPct val="90000"/>
              </a:lnSpc>
              <a:spcBef>
                <a:spcPts val="200"/>
              </a:spcBef>
              <a:spcAft>
                <a:spcPts val="300"/>
              </a:spcAft>
              <a:buFont typeface="Arial" panose="020B0604020202020204" pitchFamily="34" charset="0"/>
              <a:buChar char="•"/>
            </a:pPr>
            <a:r>
              <a:rPr lang="en-US" sz="1400">
                <a:latin typeface="Tw Cen MT" panose="020B0602020104020603" pitchFamily="34" charset="0"/>
              </a:rPr>
              <a:t>Infection prevention and control (IPC):</a:t>
            </a:r>
          </a:p>
          <a:p>
            <a:pPr lvl="3" indent="-360000" algn="just" defTabSz="889000">
              <a:lnSpc>
                <a:spcPct val="90000"/>
              </a:lnSpc>
              <a:spcBef>
                <a:spcPts val="200"/>
              </a:spcBef>
              <a:spcAft>
                <a:spcPts val="300"/>
              </a:spcAft>
              <a:buFont typeface="Arial" panose="020B0604020202020204" pitchFamily="34" charset="0"/>
              <a:buChar char="•"/>
            </a:pPr>
            <a:r>
              <a:rPr lang="en-US" sz="1400">
                <a:latin typeface="Tw Cen MT" panose="020B0602020104020603" pitchFamily="34" charset="0"/>
              </a:rPr>
              <a:t>Lead personnel appointment</a:t>
            </a:r>
          </a:p>
          <a:p>
            <a:pPr lvl="3" indent="-360000" algn="just" defTabSz="889000">
              <a:lnSpc>
                <a:spcPct val="90000"/>
              </a:lnSpc>
              <a:spcBef>
                <a:spcPts val="200"/>
              </a:spcBef>
              <a:spcAft>
                <a:spcPts val="300"/>
              </a:spcAft>
              <a:buFont typeface="Arial" panose="020B0604020202020204" pitchFamily="34" charset="0"/>
              <a:buChar char="•"/>
            </a:pPr>
            <a:r>
              <a:rPr lang="en-US" sz="1400">
                <a:latin typeface="Tw Cen MT" panose="020B0602020104020603" pitchFamily="34" charset="0"/>
              </a:rPr>
              <a:t>Implementation of an IPC </a:t>
            </a:r>
            <a:r>
              <a:rPr lang="en-US" sz="1400" err="1">
                <a:latin typeface="Tw Cen MT" panose="020B0602020104020603" pitchFamily="34" charset="0"/>
              </a:rPr>
              <a:t>Programme</a:t>
            </a:r>
            <a:endParaRPr lang="en-US" sz="1400">
              <a:latin typeface="Tw Cen MT" panose="020B0602020104020603" pitchFamily="34" charset="0"/>
            </a:endParaRPr>
          </a:p>
          <a:p>
            <a:pPr lvl="1" indent="-360000" algn="just" defTabSz="889000">
              <a:lnSpc>
                <a:spcPct val="90000"/>
              </a:lnSpc>
              <a:spcBef>
                <a:spcPts val="200"/>
              </a:spcBef>
              <a:spcAft>
                <a:spcPts val="300"/>
              </a:spcAft>
              <a:buFont typeface="+mj-lt"/>
              <a:buAutoNum type="arabicPeriod" startAt="7"/>
            </a:pPr>
            <a:endParaRPr lang="en-US" sz="1400" b="1">
              <a:latin typeface="Tw Cen MT" panose="020B0602020104020603" pitchFamily="34" charset="0"/>
            </a:endParaRPr>
          </a:p>
          <a:p>
            <a:pPr lvl="1" indent="-360000" algn="just" defTabSz="889000">
              <a:lnSpc>
                <a:spcPct val="90000"/>
              </a:lnSpc>
              <a:spcBef>
                <a:spcPts val="200"/>
              </a:spcBef>
              <a:spcAft>
                <a:spcPts val="300"/>
              </a:spcAft>
              <a:buFont typeface="+mj-lt"/>
              <a:buAutoNum type="arabicPeriod" startAt="7"/>
            </a:pPr>
            <a:r>
              <a:rPr lang="en-US" sz="1400" b="1">
                <a:latin typeface="Tw Cen MT" panose="020B0602020104020603" pitchFamily="34" charset="0"/>
              </a:rPr>
              <a:t>Miscellaneous</a:t>
            </a:r>
          </a:p>
          <a:p>
            <a:pPr lvl="2" indent="-360000" algn="just" defTabSz="889000">
              <a:lnSpc>
                <a:spcPct val="90000"/>
              </a:lnSpc>
              <a:spcBef>
                <a:spcPts val="200"/>
              </a:spcBef>
              <a:spcAft>
                <a:spcPts val="300"/>
              </a:spcAft>
              <a:buFont typeface="Arial" panose="020B0604020202020204" pitchFamily="34" charset="0"/>
              <a:buChar char="•"/>
            </a:pPr>
            <a:r>
              <a:rPr lang="en-US" sz="1400">
                <a:solidFill>
                  <a:schemeClr val="tx1">
                    <a:lumMod val="95000"/>
                    <a:lumOff val="5000"/>
                  </a:schemeClr>
                </a:solidFill>
                <a:latin typeface="Tw Cen MT" panose="020B0602020104020603" pitchFamily="34" charset="0"/>
              </a:rPr>
              <a:t>R</a:t>
            </a:r>
            <a:r>
              <a:rPr lang="en-US" sz="1400">
                <a:latin typeface="Tw Cen MT" panose="020B0602020104020603" pitchFamily="34" charset="0"/>
              </a:rPr>
              <a:t>estrictions on use of names </a:t>
            </a:r>
          </a:p>
          <a:p>
            <a:pPr lvl="2" indent="-360000" algn="just" defTabSz="889000">
              <a:lnSpc>
                <a:spcPct val="90000"/>
              </a:lnSpc>
              <a:spcBef>
                <a:spcPts val="200"/>
              </a:spcBef>
              <a:spcAft>
                <a:spcPts val="300"/>
              </a:spcAft>
              <a:buFont typeface="Arial" panose="020B0604020202020204" pitchFamily="34" charset="0"/>
              <a:buChar char="•"/>
            </a:pPr>
            <a:r>
              <a:rPr lang="en-US" sz="1400">
                <a:latin typeface="Tw Cen MT" panose="020B0602020104020603" pitchFamily="34" charset="0"/>
              </a:rPr>
              <a:t>Penalties</a:t>
            </a:r>
          </a:p>
        </p:txBody>
      </p:sp>
    </p:spTree>
    <p:extLst>
      <p:ext uri="{BB962C8B-B14F-4D97-AF65-F5344CB8AC3E}">
        <p14:creationId xmlns:p14="http://schemas.microsoft.com/office/powerpoint/2010/main" val="3558290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C243AB-41A5-239D-D920-84FE0227474E}"/>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5A92D180-A010-28EA-CB32-0167507904F0}"/>
              </a:ext>
            </a:extLst>
          </p:cNvPr>
          <p:cNvSpPr txBox="1">
            <a:spLocks/>
          </p:cNvSpPr>
          <p:nvPr/>
        </p:nvSpPr>
        <p:spPr>
          <a:xfrm>
            <a:off x="0" y="376918"/>
            <a:ext cx="12199789" cy="703203"/>
          </a:xfrm>
          <a:prstGeom prst="rect">
            <a:avLst/>
          </a:prstGeom>
          <a:solidFill>
            <a:schemeClr val="accent2">
              <a:lumMod val="40000"/>
              <a:lumOff val="60000"/>
            </a:schemeClr>
          </a:solidFill>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500" b="1" dirty="0">
                <a:latin typeface="Tw Cen MT" panose="020B0602020104020603" pitchFamily="34" charset="0"/>
              </a:rPr>
              <a:t>A) Detailed roles and responsibilities of each leadership appointment under HCSA [1/3] </a:t>
            </a:r>
          </a:p>
        </p:txBody>
      </p:sp>
      <p:sp>
        <p:nvSpPr>
          <p:cNvPr id="5" name="Slide Number Placeholder 3">
            <a:extLst>
              <a:ext uri="{FF2B5EF4-FFF2-40B4-BE49-F238E27FC236}">
                <a16:creationId xmlns:a16="http://schemas.microsoft.com/office/drawing/2014/main" id="{A7469EF9-B4B2-0BE5-C576-7887347F19EE}"/>
              </a:ext>
            </a:extLst>
          </p:cNvPr>
          <p:cNvSpPr txBox="1">
            <a:spLocks/>
          </p:cNvSpPr>
          <p:nvPr/>
        </p:nvSpPr>
        <p:spPr>
          <a:xfrm>
            <a:off x="11492861" y="6429664"/>
            <a:ext cx="523231" cy="315322"/>
          </a:xfrm>
          <a:prstGeom prst="rect">
            <a:avLst/>
          </a:prstGeom>
        </p:spPr>
        <p:txBody>
          <a:bodyPr vert="horz" lIns="91440" tIns="45720" rIns="91440" bIns="45720" rtlCol="0" anchor="ctr"/>
          <a:lstStyle>
            <a:defPPr>
              <a:defRPr lang="en-US"/>
            </a:defPPr>
            <a:lvl1pPr algn="r">
              <a:defRPr sz="1200">
                <a:solidFill>
                  <a:schemeClr val="tx1">
                    <a:tint val="75000"/>
                  </a:schemeClr>
                </a:solidFill>
              </a:defRPr>
            </a:lvl1pPr>
          </a:lstStyle>
          <a:p>
            <a:fld id="{76E51640-A429-42AA-92D6-40B4D3264BC7}" type="slidenum">
              <a:rPr lang="en-SG">
                <a:latin typeface="Tw Cen MT" panose="020B0602020104020603" pitchFamily="34" charset="0"/>
              </a:rPr>
              <a:pPr/>
              <a:t>11</a:t>
            </a:fld>
            <a:endParaRPr lang="en-SG">
              <a:latin typeface="Tw Cen MT" panose="020B0602020104020603" pitchFamily="34" charset="0"/>
            </a:endParaRPr>
          </a:p>
        </p:txBody>
      </p:sp>
      <p:graphicFrame>
        <p:nvGraphicFramePr>
          <p:cNvPr id="19" name="Content Placeholder 4">
            <a:extLst>
              <a:ext uri="{FF2B5EF4-FFF2-40B4-BE49-F238E27FC236}">
                <a16:creationId xmlns:a16="http://schemas.microsoft.com/office/drawing/2014/main" id="{AD2ED7F8-1222-5DD7-32F2-758F350E6039}"/>
              </a:ext>
            </a:extLst>
          </p:cNvPr>
          <p:cNvGraphicFramePr>
            <a:graphicFrameLocks/>
          </p:cNvGraphicFramePr>
          <p:nvPr>
            <p:extLst>
              <p:ext uri="{D42A27DB-BD31-4B8C-83A1-F6EECF244321}">
                <p14:modId xmlns:p14="http://schemas.microsoft.com/office/powerpoint/2010/main" val="3734745189"/>
              </p:ext>
            </p:extLst>
          </p:nvPr>
        </p:nvGraphicFramePr>
        <p:xfrm>
          <a:off x="0" y="0"/>
          <a:ext cx="12192000" cy="3708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302184316"/>
                    </a:ext>
                  </a:extLst>
                </a:gridCol>
                <a:gridCol w="3048000">
                  <a:extLst>
                    <a:ext uri="{9D8B030D-6E8A-4147-A177-3AD203B41FA5}">
                      <a16:colId xmlns:a16="http://schemas.microsoft.com/office/drawing/2014/main" val="1945214093"/>
                    </a:ext>
                  </a:extLst>
                </a:gridCol>
                <a:gridCol w="3048000">
                  <a:extLst>
                    <a:ext uri="{9D8B030D-6E8A-4147-A177-3AD203B41FA5}">
                      <a16:colId xmlns:a16="http://schemas.microsoft.com/office/drawing/2014/main" val="359510583"/>
                    </a:ext>
                  </a:extLst>
                </a:gridCol>
                <a:gridCol w="3048000">
                  <a:extLst>
                    <a:ext uri="{9D8B030D-6E8A-4147-A177-3AD203B41FA5}">
                      <a16:colId xmlns:a16="http://schemas.microsoft.com/office/drawing/2014/main" val="370841849"/>
                    </a:ext>
                  </a:extLst>
                </a:gridCol>
              </a:tblGrid>
              <a:tr h="370840">
                <a:tc>
                  <a:txBody>
                    <a:bodyPr/>
                    <a:lstStyle/>
                    <a:p>
                      <a:pPr algn="ctr"/>
                      <a:r>
                        <a:rPr lang="en-US">
                          <a:solidFill>
                            <a:schemeClr val="bg2">
                              <a:lumMod val="90000"/>
                            </a:schemeClr>
                          </a:solidFill>
                          <a:latin typeface="Tw Cen MT" panose="020B0602020104020603" pitchFamily="34" charset="0"/>
                        </a:rPr>
                        <a:t>Singapore Population</a:t>
                      </a:r>
                      <a:endParaRPr lang="en-SG">
                        <a:solidFill>
                          <a:schemeClr val="bg2">
                            <a:lumMod val="90000"/>
                          </a:schemeClr>
                        </a:solidFill>
                        <a:latin typeface="Tw Cen MT" panose="020B0602020104020603" pitchFamily="34" charset="0"/>
                      </a:endParaRPr>
                    </a:p>
                  </a:txBody>
                  <a:tcPr>
                    <a:solidFill>
                      <a:schemeClr val="accent1">
                        <a:lumMod val="20000"/>
                        <a:lumOff val="80000"/>
                      </a:schemeClr>
                    </a:solidFill>
                  </a:tcPr>
                </a:tc>
                <a:tc>
                  <a:txBody>
                    <a:bodyPr/>
                    <a:lstStyle/>
                    <a:p>
                      <a:pPr algn="ctr"/>
                      <a:r>
                        <a:rPr lang="en-US">
                          <a:solidFill>
                            <a:schemeClr val="bg2">
                              <a:lumMod val="90000"/>
                            </a:schemeClr>
                          </a:solidFill>
                          <a:latin typeface="Tw Cen MT" panose="020B0602020104020603" pitchFamily="34" charset="0"/>
                        </a:rPr>
                        <a:t>Regulatory Landscape </a:t>
                      </a:r>
                      <a:endParaRPr lang="en-SG">
                        <a:solidFill>
                          <a:schemeClr val="bg2">
                            <a:lumMod val="90000"/>
                          </a:schemeClr>
                        </a:solidFill>
                        <a:latin typeface="Tw Cen MT" panose="020B0602020104020603" pitchFamily="34" charset="0"/>
                      </a:endParaRPr>
                    </a:p>
                  </a:txBody>
                  <a:tcP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solidFill>
                          <a:latin typeface="Tw Cen MT" panose="020B0602020104020603" pitchFamily="34" charset="0"/>
                        </a:rPr>
                        <a:t>NHS Requirements</a:t>
                      </a:r>
                      <a:endParaRPr lang="en-SG">
                        <a:solidFill>
                          <a:schemeClr val="tx1"/>
                        </a:solidFill>
                        <a:latin typeface="Tw Cen MT" panose="020B0602020104020603" pitchFamily="34" charset="0"/>
                      </a:endParaRPr>
                    </a:p>
                  </a:txBody>
                  <a:tcPr>
                    <a:solidFill>
                      <a:schemeClr val="accent2">
                        <a:lumMod val="40000"/>
                        <a:lumOff val="60000"/>
                      </a:schemeClr>
                    </a:solidFill>
                  </a:tcPr>
                </a:tc>
                <a:tc>
                  <a:txBody>
                    <a:bodyPr/>
                    <a:lstStyle/>
                    <a:p>
                      <a:pPr algn="ctr"/>
                      <a:r>
                        <a:rPr lang="en-US" dirty="0">
                          <a:solidFill>
                            <a:schemeClr val="bg2">
                              <a:lumMod val="90000"/>
                            </a:schemeClr>
                          </a:solidFill>
                          <a:latin typeface="Tw Cen MT" panose="020B0602020104020603" pitchFamily="34" charset="0"/>
                        </a:rPr>
                        <a:t>Regulatory Approach</a:t>
                      </a:r>
                      <a:endParaRPr lang="en-SG" dirty="0">
                        <a:solidFill>
                          <a:schemeClr val="bg2">
                            <a:lumMod val="90000"/>
                          </a:schemeClr>
                        </a:solidFill>
                        <a:latin typeface="Tw Cen MT" panose="020B0602020104020603" pitchFamily="34" charset="0"/>
                      </a:endParaRPr>
                    </a:p>
                  </a:txBody>
                  <a:tcPr>
                    <a:solidFill>
                      <a:schemeClr val="bg2"/>
                    </a:solidFill>
                  </a:tcPr>
                </a:tc>
                <a:extLst>
                  <a:ext uri="{0D108BD9-81ED-4DB2-BD59-A6C34878D82A}">
                    <a16:rowId xmlns:a16="http://schemas.microsoft.com/office/drawing/2014/main" val="4115574569"/>
                  </a:ext>
                </a:extLst>
              </a:tr>
            </a:tbl>
          </a:graphicData>
        </a:graphic>
      </p:graphicFrame>
      <p:sp>
        <p:nvSpPr>
          <p:cNvPr id="7" name="TextBox 6">
            <a:extLst>
              <a:ext uri="{FF2B5EF4-FFF2-40B4-BE49-F238E27FC236}">
                <a16:creationId xmlns:a16="http://schemas.microsoft.com/office/drawing/2014/main" id="{6AF73253-2D3F-FB96-9659-01951814F255}"/>
              </a:ext>
            </a:extLst>
          </p:cNvPr>
          <p:cNvSpPr txBox="1"/>
          <p:nvPr/>
        </p:nvSpPr>
        <p:spPr>
          <a:xfrm>
            <a:off x="243696" y="1175010"/>
            <a:ext cx="11695261" cy="361637"/>
          </a:xfrm>
          <a:prstGeom prst="rect">
            <a:avLst/>
          </a:prstGeom>
          <a:noFill/>
        </p:spPr>
        <p:txBody>
          <a:bodyPr wrap="square">
            <a:spAutoFit/>
          </a:bodyPr>
          <a:lstStyle/>
          <a:p>
            <a:pPr marL="285750" indent="-285750" algn="just">
              <a:lnSpc>
                <a:spcPts val="2100"/>
              </a:lnSpc>
              <a:buFont typeface="Arial" panose="020B0604020202020204" pitchFamily="34" charset="0"/>
              <a:buChar char="•"/>
            </a:pPr>
            <a:r>
              <a:rPr lang="en-US" sz="2000">
                <a:latin typeface="Tw Cen MT" panose="020B0602020104020603" pitchFamily="34" charset="0"/>
              </a:rPr>
              <a:t>The enhanced governance framework </a:t>
            </a:r>
            <a:r>
              <a:rPr lang="en-US" sz="2000" b="0" i="0">
                <a:effectLst/>
                <a:latin typeface="Tw Cen MT" panose="020B0602020104020603" pitchFamily="34" charset="0"/>
              </a:rPr>
              <a:t>under HCSA ensures greater oversight of the NHS</a:t>
            </a:r>
          </a:p>
        </p:txBody>
      </p:sp>
      <p:sp>
        <p:nvSpPr>
          <p:cNvPr id="8" name="Rectangle 7">
            <a:extLst>
              <a:ext uri="{FF2B5EF4-FFF2-40B4-BE49-F238E27FC236}">
                <a16:creationId xmlns:a16="http://schemas.microsoft.com/office/drawing/2014/main" id="{4E500F48-466B-867D-6E83-11ADA54D57F4}"/>
              </a:ext>
            </a:extLst>
          </p:cNvPr>
          <p:cNvSpPr/>
          <p:nvPr/>
        </p:nvSpPr>
        <p:spPr>
          <a:xfrm>
            <a:off x="526210" y="2329130"/>
            <a:ext cx="11076318" cy="630941"/>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n-US" sz="2000">
                <a:solidFill>
                  <a:schemeClr val="tx1"/>
                </a:solidFill>
                <a:latin typeface="Tw Cen MT" panose="020B0602020104020603" pitchFamily="34" charset="0"/>
              </a:rPr>
              <a:t>Responsible and accountable for overall service compliance with HCSA</a:t>
            </a:r>
          </a:p>
          <a:p>
            <a:pPr marL="285750" indent="-285750" algn="just">
              <a:buFont typeface="Arial" panose="020B0604020202020204" pitchFamily="34" charset="0"/>
              <a:buChar char="•"/>
            </a:pPr>
            <a:r>
              <a:rPr lang="en-US" sz="2000">
                <a:solidFill>
                  <a:schemeClr val="tx1"/>
                </a:solidFill>
                <a:latin typeface="Tw Cen MT" panose="020B0602020104020603" pitchFamily="34" charset="0"/>
              </a:rPr>
              <a:t>Appoints suitable individuals for other key roles</a:t>
            </a:r>
            <a:endParaRPr lang="en-SG" sz="2000">
              <a:solidFill>
                <a:schemeClr val="tx1"/>
              </a:solidFill>
              <a:latin typeface="Tw Cen MT" panose="020B0602020104020603" pitchFamily="34" charset="0"/>
            </a:endParaRPr>
          </a:p>
        </p:txBody>
      </p:sp>
      <p:sp>
        <p:nvSpPr>
          <p:cNvPr id="9" name="Rectangle 8">
            <a:extLst>
              <a:ext uri="{FF2B5EF4-FFF2-40B4-BE49-F238E27FC236}">
                <a16:creationId xmlns:a16="http://schemas.microsoft.com/office/drawing/2014/main" id="{CDA1F31E-067A-7B40-6C33-3FB1F4319EDF}"/>
              </a:ext>
            </a:extLst>
          </p:cNvPr>
          <p:cNvSpPr/>
          <p:nvPr/>
        </p:nvSpPr>
        <p:spPr>
          <a:xfrm>
            <a:off x="526210" y="2026379"/>
            <a:ext cx="3252158" cy="346087"/>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b="1">
                <a:latin typeface="Tw Cen MT" panose="020B0602020104020603" pitchFamily="34" charset="0"/>
              </a:rPr>
              <a:t>Licensee</a:t>
            </a:r>
            <a:endParaRPr lang="en-SG" b="1">
              <a:latin typeface="Tw Cen MT" panose="020B0602020104020603" pitchFamily="34" charset="0"/>
            </a:endParaRPr>
          </a:p>
        </p:txBody>
      </p:sp>
      <p:sp>
        <p:nvSpPr>
          <p:cNvPr id="10" name="Rectangle 9">
            <a:extLst>
              <a:ext uri="{FF2B5EF4-FFF2-40B4-BE49-F238E27FC236}">
                <a16:creationId xmlns:a16="http://schemas.microsoft.com/office/drawing/2014/main" id="{1894DBAB-66D7-B3F2-0186-3C46B617087F}"/>
              </a:ext>
            </a:extLst>
          </p:cNvPr>
          <p:cNvSpPr/>
          <p:nvPr/>
        </p:nvSpPr>
        <p:spPr>
          <a:xfrm>
            <a:off x="526210" y="3623082"/>
            <a:ext cx="11076318" cy="405442"/>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n-US" sz="2000">
                <a:solidFill>
                  <a:schemeClr val="tx1"/>
                </a:solidFill>
                <a:latin typeface="Tw Cen MT" panose="020B0602020104020603" pitchFamily="34" charset="0"/>
              </a:rPr>
              <a:t>Responsible for strategic leadership and general management oversight</a:t>
            </a:r>
            <a:endParaRPr lang="en-SG" sz="2000">
              <a:solidFill>
                <a:schemeClr val="tx1"/>
              </a:solidFill>
              <a:latin typeface="Tw Cen MT" panose="020B0602020104020603" pitchFamily="34" charset="0"/>
            </a:endParaRPr>
          </a:p>
        </p:txBody>
      </p:sp>
      <p:sp>
        <p:nvSpPr>
          <p:cNvPr id="11" name="Rectangle 10">
            <a:extLst>
              <a:ext uri="{FF2B5EF4-FFF2-40B4-BE49-F238E27FC236}">
                <a16:creationId xmlns:a16="http://schemas.microsoft.com/office/drawing/2014/main" id="{912510E6-9673-9542-C06C-A6DF15645AC5}"/>
              </a:ext>
            </a:extLst>
          </p:cNvPr>
          <p:cNvSpPr/>
          <p:nvPr/>
        </p:nvSpPr>
        <p:spPr>
          <a:xfrm>
            <a:off x="526210" y="3305101"/>
            <a:ext cx="3252158" cy="391763"/>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b="1">
                <a:latin typeface="Tw Cen MT" panose="020B0602020104020603" pitchFamily="34" charset="0"/>
              </a:rPr>
              <a:t>Key Appointment Holder</a:t>
            </a:r>
            <a:endParaRPr lang="en-SG" b="1">
              <a:latin typeface="Tw Cen MT" panose="020B0602020104020603" pitchFamily="34" charset="0"/>
            </a:endParaRPr>
          </a:p>
        </p:txBody>
      </p:sp>
      <p:sp>
        <p:nvSpPr>
          <p:cNvPr id="12" name="Rectangle 11">
            <a:extLst>
              <a:ext uri="{FF2B5EF4-FFF2-40B4-BE49-F238E27FC236}">
                <a16:creationId xmlns:a16="http://schemas.microsoft.com/office/drawing/2014/main" id="{C5D68712-B2FD-B493-136F-09A036C7B59B}"/>
              </a:ext>
            </a:extLst>
          </p:cNvPr>
          <p:cNvSpPr/>
          <p:nvPr/>
        </p:nvSpPr>
        <p:spPr>
          <a:xfrm>
            <a:off x="526210" y="4872715"/>
            <a:ext cx="11076318" cy="562602"/>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n-US" sz="2000">
                <a:solidFill>
                  <a:schemeClr val="tx1"/>
                </a:solidFill>
                <a:latin typeface="Tw Cen MT" panose="020B0602020104020603" pitchFamily="34" charset="0"/>
              </a:rPr>
              <a:t>Assists the licensee in ensuring overall operational compliance with HCSA</a:t>
            </a:r>
          </a:p>
          <a:p>
            <a:pPr marL="285750" indent="-285750" algn="just">
              <a:buFont typeface="Arial" panose="020B0604020202020204" pitchFamily="34" charset="0"/>
              <a:buChar char="•"/>
            </a:pPr>
            <a:r>
              <a:rPr lang="en-US" sz="2000">
                <a:solidFill>
                  <a:schemeClr val="tx1"/>
                </a:solidFill>
                <a:latin typeface="Tw Cen MT" panose="020B0602020104020603" pitchFamily="34" charset="0"/>
              </a:rPr>
              <a:t>Oversees day-to-day management of the service</a:t>
            </a:r>
            <a:endParaRPr lang="en-SG" sz="2000">
              <a:solidFill>
                <a:schemeClr val="tx1"/>
              </a:solidFill>
              <a:latin typeface="Tw Cen MT" panose="020B0602020104020603" pitchFamily="34" charset="0"/>
            </a:endParaRPr>
          </a:p>
        </p:txBody>
      </p:sp>
      <p:sp>
        <p:nvSpPr>
          <p:cNvPr id="13" name="Rectangle 12">
            <a:extLst>
              <a:ext uri="{FF2B5EF4-FFF2-40B4-BE49-F238E27FC236}">
                <a16:creationId xmlns:a16="http://schemas.microsoft.com/office/drawing/2014/main" id="{EF5AC967-EEFE-E833-750E-F824BC31C6A9}"/>
              </a:ext>
            </a:extLst>
          </p:cNvPr>
          <p:cNvSpPr/>
          <p:nvPr/>
        </p:nvSpPr>
        <p:spPr>
          <a:xfrm>
            <a:off x="526210" y="4497296"/>
            <a:ext cx="3252158" cy="405442"/>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b="1">
                <a:latin typeface="Tw Cen MT" panose="020B0602020104020603" pitchFamily="34" charset="0"/>
              </a:rPr>
              <a:t>Principal Officer</a:t>
            </a:r>
            <a:endParaRPr lang="en-SG" b="1">
              <a:latin typeface="Tw Cen MT" panose="020B0602020104020603" pitchFamily="34" charset="0"/>
            </a:endParaRPr>
          </a:p>
        </p:txBody>
      </p:sp>
    </p:spTree>
    <p:extLst>
      <p:ext uri="{BB962C8B-B14F-4D97-AF65-F5344CB8AC3E}">
        <p14:creationId xmlns:p14="http://schemas.microsoft.com/office/powerpoint/2010/main" val="3812208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0953FF-DD0A-CD15-E947-4C9853864233}"/>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2B687419-1F15-BDBE-987B-97D79D5910A3}"/>
              </a:ext>
            </a:extLst>
          </p:cNvPr>
          <p:cNvSpPr txBox="1">
            <a:spLocks/>
          </p:cNvSpPr>
          <p:nvPr/>
        </p:nvSpPr>
        <p:spPr>
          <a:xfrm>
            <a:off x="0" y="376919"/>
            <a:ext cx="12199789" cy="504402"/>
          </a:xfrm>
          <a:prstGeom prst="rect">
            <a:avLst/>
          </a:prstGeom>
          <a:solidFill>
            <a:schemeClr val="accent2">
              <a:lumMod val="40000"/>
              <a:lumOff val="60000"/>
            </a:schemeClr>
          </a:solidFill>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500" b="1" dirty="0">
                <a:latin typeface="Tw Cen MT" panose="020B0602020104020603" pitchFamily="34" charset="0"/>
              </a:rPr>
              <a:t>NHS-specific leadership requirements [2/3] </a:t>
            </a:r>
          </a:p>
        </p:txBody>
      </p:sp>
      <p:sp>
        <p:nvSpPr>
          <p:cNvPr id="5" name="Slide Number Placeholder 3">
            <a:extLst>
              <a:ext uri="{FF2B5EF4-FFF2-40B4-BE49-F238E27FC236}">
                <a16:creationId xmlns:a16="http://schemas.microsoft.com/office/drawing/2014/main" id="{2CC2CE85-B7EE-0D4C-5BFE-3B508969DE8D}"/>
              </a:ext>
            </a:extLst>
          </p:cNvPr>
          <p:cNvSpPr txBox="1">
            <a:spLocks/>
          </p:cNvSpPr>
          <p:nvPr/>
        </p:nvSpPr>
        <p:spPr>
          <a:xfrm>
            <a:off x="11492861" y="6429664"/>
            <a:ext cx="523231" cy="315322"/>
          </a:xfrm>
          <a:prstGeom prst="rect">
            <a:avLst/>
          </a:prstGeom>
        </p:spPr>
        <p:txBody>
          <a:bodyPr vert="horz" lIns="91440" tIns="45720" rIns="91440" bIns="45720" rtlCol="0" anchor="ctr"/>
          <a:lstStyle>
            <a:defPPr>
              <a:defRPr lang="en-US"/>
            </a:defPPr>
            <a:lvl1pPr algn="r">
              <a:defRPr sz="1200">
                <a:solidFill>
                  <a:schemeClr val="tx1">
                    <a:tint val="75000"/>
                  </a:schemeClr>
                </a:solidFill>
              </a:defRPr>
            </a:lvl1pPr>
          </a:lstStyle>
          <a:p>
            <a:fld id="{76E51640-A429-42AA-92D6-40B4D3264BC7}" type="slidenum">
              <a:rPr lang="en-SG">
                <a:latin typeface="Tw Cen MT" panose="020B0602020104020603" pitchFamily="34" charset="0"/>
              </a:rPr>
              <a:pPr/>
              <a:t>12</a:t>
            </a:fld>
            <a:endParaRPr lang="en-SG">
              <a:latin typeface="Tw Cen MT" panose="020B0602020104020603" pitchFamily="34" charset="0"/>
            </a:endParaRPr>
          </a:p>
        </p:txBody>
      </p:sp>
      <p:graphicFrame>
        <p:nvGraphicFramePr>
          <p:cNvPr id="19" name="Content Placeholder 4">
            <a:extLst>
              <a:ext uri="{FF2B5EF4-FFF2-40B4-BE49-F238E27FC236}">
                <a16:creationId xmlns:a16="http://schemas.microsoft.com/office/drawing/2014/main" id="{A45E5AD0-C913-5A95-F733-B886FCE0BC61}"/>
              </a:ext>
            </a:extLst>
          </p:cNvPr>
          <p:cNvGraphicFramePr>
            <a:graphicFrameLocks/>
          </p:cNvGraphicFramePr>
          <p:nvPr/>
        </p:nvGraphicFramePr>
        <p:xfrm>
          <a:off x="0" y="0"/>
          <a:ext cx="12192000" cy="3708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302184316"/>
                    </a:ext>
                  </a:extLst>
                </a:gridCol>
                <a:gridCol w="3048000">
                  <a:extLst>
                    <a:ext uri="{9D8B030D-6E8A-4147-A177-3AD203B41FA5}">
                      <a16:colId xmlns:a16="http://schemas.microsoft.com/office/drawing/2014/main" val="1945214093"/>
                    </a:ext>
                  </a:extLst>
                </a:gridCol>
                <a:gridCol w="3048000">
                  <a:extLst>
                    <a:ext uri="{9D8B030D-6E8A-4147-A177-3AD203B41FA5}">
                      <a16:colId xmlns:a16="http://schemas.microsoft.com/office/drawing/2014/main" val="359510583"/>
                    </a:ext>
                  </a:extLst>
                </a:gridCol>
                <a:gridCol w="3048000">
                  <a:extLst>
                    <a:ext uri="{9D8B030D-6E8A-4147-A177-3AD203B41FA5}">
                      <a16:colId xmlns:a16="http://schemas.microsoft.com/office/drawing/2014/main" val="370841849"/>
                    </a:ext>
                  </a:extLst>
                </a:gridCol>
              </a:tblGrid>
              <a:tr h="370840">
                <a:tc>
                  <a:txBody>
                    <a:bodyPr/>
                    <a:lstStyle/>
                    <a:p>
                      <a:pPr algn="ctr"/>
                      <a:r>
                        <a:rPr lang="en-US">
                          <a:solidFill>
                            <a:schemeClr val="bg2">
                              <a:lumMod val="90000"/>
                            </a:schemeClr>
                          </a:solidFill>
                          <a:latin typeface="Tw Cen MT" panose="020B0602020104020603" pitchFamily="34" charset="0"/>
                        </a:rPr>
                        <a:t>Singapore Population</a:t>
                      </a:r>
                      <a:endParaRPr lang="en-SG">
                        <a:solidFill>
                          <a:schemeClr val="bg2">
                            <a:lumMod val="90000"/>
                          </a:schemeClr>
                        </a:solidFill>
                        <a:latin typeface="Tw Cen MT" panose="020B0602020104020603" pitchFamily="34" charset="0"/>
                      </a:endParaRPr>
                    </a:p>
                  </a:txBody>
                  <a:tcPr>
                    <a:solidFill>
                      <a:schemeClr val="accent1">
                        <a:lumMod val="20000"/>
                        <a:lumOff val="80000"/>
                      </a:schemeClr>
                    </a:solidFill>
                  </a:tcPr>
                </a:tc>
                <a:tc>
                  <a:txBody>
                    <a:bodyPr/>
                    <a:lstStyle/>
                    <a:p>
                      <a:pPr algn="ctr"/>
                      <a:r>
                        <a:rPr lang="en-US">
                          <a:solidFill>
                            <a:schemeClr val="bg2">
                              <a:lumMod val="90000"/>
                            </a:schemeClr>
                          </a:solidFill>
                          <a:latin typeface="Tw Cen MT" panose="020B0602020104020603" pitchFamily="34" charset="0"/>
                        </a:rPr>
                        <a:t>Regulatory Landscape </a:t>
                      </a:r>
                      <a:endParaRPr lang="en-SG">
                        <a:solidFill>
                          <a:schemeClr val="bg2">
                            <a:lumMod val="90000"/>
                          </a:schemeClr>
                        </a:solidFill>
                        <a:latin typeface="Tw Cen MT" panose="020B0602020104020603" pitchFamily="34" charset="0"/>
                      </a:endParaRPr>
                    </a:p>
                  </a:txBody>
                  <a:tcP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solidFill>
                          <a:latin typeface="Tw Cen MT" panose="020B0602020104020603" pitchFamily="34" charset="0"/>
                        </a:rPr>
                        <a:t>NHS Requirements</a:t>
                      </a:r>
                      <a:endParaRPr lang="en-SG">
                        <a:solidFill>
                          <a:schemeClr val="tx1"/>
                        </a:solidFill>
                        <a:latin typeface="Tw Cen MT" panose="020B0602020104020603" pitchFamily="34" charset="0"/>
                      </a:endParaRPr>
                    </a:p>
                  </a:txBody>
                  <a:tcPr>
                    <a:solidFill>
                      <a:schemeClr val="accent2">
                        <a:lumMod val="40000"/>
                        <a:lumOff val="60000"/>
                      </a:schemeClr>
                    </a:solidFill>
                  </a:tcPr>
                </a:tc>
                <a:tc>
                  <a:txBody>
                    <a:bodyPr/>
                    <a:lstStyle/>
                    <a:p>
                      <a:pPr algn="ctr"/>
                      <a:r>
                        <a:rPr lang="en-US" dirty="0">
                          <a:solidFill>
                            <a:schemeClr val="bg2">
                              <a:lumMod val="90000"/>
                            </a:schemeClr>
                          </a:solidFill>
                          <a:latin typeface="Tw Cen MT" panose="020B0602020104020603" pitchFamily="34" charset="0"/>
                        </a:rPr>
                        <a:t>Regulatory Approach</a:t>
                      </a:r>
                      <a:endParaRPr lang="en-SG" dirty="0">
                        <a:solidFill>
                          <a:schemeClr val="bg2">
                            <a:lumMod val="90000"/>
                          </a:schemeClr>
                        </a:solidFill>
                        <a:latin typeface="Tw Cen MT" panose="020B0602020104020603" pitchFamily="34" charset="0"/>
                      </a:endParaRPr>
                    </a:p>
                  </a:txBody>
                  <a:tcPr>
                    <a:solidFill>
                      <a:schemeClr val="bg2"/>
                    </a:solidFill>
                  </a:tcPr>
                </a:tc>
                <a:extLst>
                  <a:ext uri="{0D108BD9-81ED-4DB2-BD59-A6C34878D82A}">
                    <a16:rowId xmlns:a16="http://schemas.microsoft.com/office/drawing/2014/main" val="4115574569"/>
                  </a:ext>
                </a:extLst>
              </a:tr>
            </a:tbl>
          </a:graphicData>
        </a:graphic>
      </p:graphicFrame>
      <p:sp>
        <p:nvSpPr>
          <p:cNvPr id="14" name="Rectangle 13">
            <a:extLst>
              <a:ext uri="{FF2B5EF4-FFF2-40B4-BE49-F238E27FC236}">
                <a16:creationId xmlns:a16="http://schemas.microsoft.com/office/drawing/2014/main" id="{3DEEE835-49F0-7E4C-A41E-646D82F8DBC0}"/>
              </a:ext>
            </a:extLst>
          </p:cNvPr>
          <p:cNvSpPr/>
          <p:nvPr/>
        </p:nvSpPr>
        <p:spPr>
          <a:xfrm>
            <a:off x="41945" y="1103476"/>
            <a:ext cx="12081250" cy="4972833"/>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n-US" sz="2000" dirty="0">
                <a:solidFill>
                  <a:schemeClr val="tx1"/>
                </a:solidFill>
                <a:latin typeface="Tw Cen MT" panose="020B0602020104020603" pitchFamily="34" charset="0"/>
              </a:rPr>
              <a:t>Oversees the delivery, co-ordination and evaluation of clinical aspects of the NHS to ensure safe and quality care</a:t>
            </a:r>
          </a:p>
          <a:p>
            <a:pPr marL="285750" indent="-285750" algn="just">
              <a:buFont typeface="Arial" panose="020B0604020202020204" pitchFamily="34" charset="0"/>
              <a:buChar char="•"/>
            </a:pPr>
            <a:r>
              <a:rPr lang="en-US" sz="2000" dirty="0">
                <a:solidFill>
                  <a:schemeClr val="tx1"/>
                </a:solidFill>
                <a:latin typeface="Tw Cen MT" panose="020B0602020104020603" pitchFamily="34" charset="0"/>
              </a:rPr>
              <a:t>NHS criteria: </a:t>
            </a:r>
          </a:p>
          <a:p>
            <a:pPr marL="742950" lvl="1" indent="-285750" algn="just">
              <a:buFont typeface="Arial" panose="020B0604020202020204" pitchFamily="34" charset="0"/>
              <a:buChar char="•"/>
            </a:pPr>
            <a:r>
              <a:rPr lang="en-US" sz="2000" dirty="0">
                <a:solidFill>
                  <a:schemeClr val="tx1"/>
                </a:solidFill>
                <a:latin typeface="Tw Cen MT" panose="020B0602020104020603" pitchFamily="34" charset="0"/>
              </a:rPr>
              <a:t>Fully registered Doctor: </a:t>
            </a:r>
          </a:p>
          <a:p>
            <a:pPr marL="1257300" lvl="2" indent="-342900" algn="just">
              <a:buFont typeface="Wingdings" panose="05000000000000000000" pitchFamily="2" charset="2"/>
              <a:buChar char="Ø"/>
            </a:pPr>
            <a:r>
              <a:rPr lang="en-US" sz="2000" dirty="0">
                <a:solidFill>
                  <a:schemeClr val="tx1"/>
                </a:solidFill>
                <a:latin typeface="Tw Cen MT" panose="020B0602020104020603" pitchFamily="34" charset="0"/>
              </a:rPr>
              <a:t>Registered as a specialist in any branch of medicine OR is registered as a family physician; AND</a:t>
            </a:r>
          </a:p>
          <a:p>
            <a:pPr marL="1257300" lvl="2" indent="-342900" algn="just">
              <a:buFont typeface="Wingdings" panose="05000000000000000000" pitchFamily="2" charset="2"/>
              <a:buChar char="Ø"/>
            </a:pPr>
            <a:r>
              <a:rPr lang="en-US" sz="2000" dirty="0">
                <a:solidFill>
                  <a:schemeClr val="tx1"/>
                </a:solidFill>
                <a:latin typeface="Tw Cen MT" panose="020B0602020104020603" pitchFamily="34" charset="0"/>
              </a:rPr>
              <a:t>Had previously been deployed as a medical practitioner for 5 years.</a:t>
            </a:r>
          </a:p>
          <a:p>
            <a:pPr marL="742950" lvl="1" indent="-285750" algn="just">
              <a:buFont typeface="Arial" panose="020B0604020202020204" pitchFamily="34" charset="0"/>
              <a:buChar char="•"/>
            </a:pPr>
            <a:r>
              <a:rPr lang="en-US" sz="2000" dirty="0">
                <a:solidFill>
                  <a:schemeClr val="tx1"/>
                </a:solidFill>
                <a:latin typeface="Tw Cen MT" panose="020B0602020104020603" pitchFamily="34" charset="0"/>
              </a:rPr>
              <a:t>Fully registered Nurse:</a:t>
            </a:r>
          </a:p>
          <a:p>
            <a:pPr marL="1257300" lvl="2" indent="-342900" algn="just">
              <a:buFont typeface="Wingdings" panose="05000000000000000000" pitchFamily="2" charset="2"/>
              <a:buChar char="Ø"/>
            </a:pPr>
            <a:r>
              <a:rPr lang="en-US" sz="2000" dirty="0">
                <a:solidFill>
                  <a:schemeClr val="tx1"/>
                </a:solidFill>
                <a:latin typeface="Tw Cen MT" panose="020B0602020104020603" pitchFamily="34" charset="0"/>
              </a:rPr>
              <a:t>A nursing degree OR post-registration academic qualification^; AND</a:t>
            </a:r>
          </a:p>
          <a:p>
            <a:pPr marL="1257300" lvl="2" indent="-342900" algn="just">
              <a:buFont typeface="Wingdings" panose="05000000000000000000" pitchFamily="2" charset="2"/>
              <a:buChar char="Ø"/>
            </a:pPr>
            <a:r>
              <a:rPr lang="en-US" sz="2000" dirty="0">
                <a:solidFill>
                  <a:schemeClr val="tx1"/>
                </a:solidFill>
                <a:latin typeface="Tw Cen MT" panose="020B0602020104020603" pitchFamily="34" charset="0"/>
              </a:rPr>
              <a:t>5 years working and supervisory experience in an inpatient setting* before their appointment.</a:t>
            </a:r>
          </a:p>
          <a:p>
            <a:pPr marL="342900" indent="-342900" algn="just">
              <a:buFont typeface="Arial" panose="020B0604020202020204" pitchFamily="34" charset="0"/>
              <a:buChar char="•"/>
            </a:pPr>
            <a:r>
              <a:rPr lang="en-US" sz="2000" dirty="0">
                <a:solidFill>
                  <a:schemeClr val="tx1"/>
                </a:solidFill>
                <a:latin typeface="Tw Cen MT" panose="020B0602020104020603" pitchFamily="34" charset="0"/>
              </a:rPr>
              <a:t>Responsibilities:</a:t>
            </a:r>
          </a:p>
          <a:p>
            <a:pPr marL="800100" lvl="1" indent="-342900" algn="just">
              <a:buFont typeface="Wingdings" panose="05000000000000000000" pitchFamily="2" charset="2"/>
              <a:buChar char="Ø"/>
            </a:pPr>
            <a:r>
              <a:rPr lang="en-US" sz="2000" dirty="0">
                <a:solidFill>
                  <a:schemeClr val="tx1"/>
                </a:solidFill>
                <a:latin typeface="Tw Cen MT" panose="020B0602020104020603" pitchFamily="34" charset="0"/>
              </a:rPr>
              <a:t>Supervises and guides the NH care staff in the delivery of care</a:t>
            </a:r>
          </a:p>
          <a:p>
            <a:pPr marL="800100" lvl="1" indent="-342900" algn="just">
              <a:buFont typeface="Wingdings" panose="05000000000000000000" pitchFamily="2" charset="2"/>
              <a:buChar char="Ø"/>
            </a:pPr>
            <a:r>
              <a:rPr lang="en-US" sz="2000" dirty="0">
                <a:solidFill>
                  <a:schemeClr val="tx1"/>
                </a:solidFill>
                <a:latin typeface="Tw Cen MT" panose="020B0602020104020603" pitchFamily="34" charset="0"/>
              </a:rPr>
              <a:t>Advocates a culture of safety and quality (e.g. developing and conducting quality assurance activities and audits)</a:t>
            </a:r>
          </a:p>
          <a:p>
            <a:pPr marL="800100" lvl="1" indent="-342900" algn="just">
              <a:buFont typeface="Wingdings" panose="05000000000000000000" pitchFamily="2" charset="2"/>
              <a:buChar char="Ø"/>
            </a:pPr>
            <a:r>
              <a:rPr lang="en-US" sz="2000" dirty="0">
                <a:solidFill>
                  <a:schemeClr val="tx1"/>
                </a:solidFill>
                <a:latin typeface="Tw Cen MT" panose="020B0602020104020603" pitchFamily="34" charset="0"/>
              </a:rPr>
              <a:t>Works closely with respective healthcare professionals to design and develop clinical pathways, protocols and guidelines</a:t>
            </a:r>
          </a:p>
          <a:p>
            <a:pPr marL="800100" lvl="1" indent="-342900" algn="just">
              <a:buFont typeface="Wingdings" panose="05000000000000000000" pitchFamily="2" charset="2"/>
              <a:buChar char="Ø"/>
            </a:pPr>
            <a:r>
              <a:rPr lang="en-US" sz="2000" dirty="0">
                <a:solidFill>
                  <a:schemeClr val="tx1"/>
                </a:solidFill>
                <a:latin typeface="Tw Cen MT" panose="020B0602020104020603" pitchFamily="34" charset="0"/>
              </a:rPr>
              <a:t>Reviews complaints and feedback, identifies the gaps and rectifies them with appropriate escalation to licensee</a:t>
            </a:r>
          </a:p>
        </p:txBody>
      </p:sp>
      <p:sp>
        <p:nvSpPr>
          <p:cNvPr id="15" name="Rectangle 14">
            <a:extLst>
              <a:ext uri="{FF2B5EF4-FFF2-40B4-BE49-F238E27FC236}">
                <a16:creationId xmlns:a16="http://schemas.microsoft.com/office/drawing/2014/main" id="{23D41D30-1B32-E8E6-1239-42D6F85D5465}"/>
              </a:ext>
            </a:extLst>
          </p:cNvPr>
          <p:cNvSpPr/>
          <p:nvPr/>
        </p:nvSpPr>
        <p:spPr>
          <a:xfrm>
            <a:off x="44690" y="960455"/>
            <a:ext cx="3252158" cy="23768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b="1" dirty="0">
                <a:latin typeface="Tw Cen MT" panose="020B0602020104020603" pitchFamily="34" charset="0"/>
              </a:rPr>
              <a:t>Clinical Governance Officer</a:t>
            </a:r>
            <a:endParaRPr lang="en-SG" b="1" dirty="0">
              <a:latin typeface="Tw Cen MT" panose="020B0602020104020603" pitchFamily="34" charset="0"/>
            </a:endParaRPr>
          </a:p>
        </p:txBody>
      </p:sp>
      <p:sp>
        <p:nvSpPr>
          <p:cNvPr id="7" name="TextBox 6">
            <a:extLst>
              <a:ext uri="{FF2B5EF4-FFF2-40B4-BE49-F238E27FC236}">
                <a16:creationId xmlns:a16="http://schemas.microsoft.com/office/drawing/2014/main" id="{58B942A6-3D0D-93E8-3872-C2ACCD15BD22}"/>
              </a:ext>
            </a:extLst>
          </p:cNvPr>
          <p:cNvSpPr txBox="1"/>
          <p:nvPr/>
        </p:nvSpPr>
        <p:spPr>
          <a:xfrm>
            <a:off x="-15085" y="6076309"/>
            <a:ext cx="12190307" cy="646331"/>
          </a:xfrm>
          <a:prstGeom prst="rect">
            <a:avLst/>
          </a:prstGeom>
          <a:noFill/>
        </p:spPr>
        <p:txBody>
          <a:bodyPr wrap="square">
            <a:spAutoFit/>
          </a:bodyPr>
          <a:lstStyle/>
          <a:p>
            <a:pPr algn="just"/>
            <a:r>
              <a:rPr lang="en-US" sz="1200" dirty="0"/>
              <a:t>^ The post-basic academic qualification can include but is not limited to: Medical-surgical, Community Health, Palliative Care, Gerontology, Chronic Disease Management, ICU, </a:t>
            </a:r>
            <a:r>
              <a:rPr lang="en-US" sz="1200" dirty="0" err="1"/>
              <a:t>Orthopaedic</a:t>
            </a:r>
            <a:r>
              <a:rPr lang="en-US" sz="1200" dirty="0"/>
              <a:t>, Psychiatry, Oncology</a:t>
            </a:r>
          </a:p>
          <a:p>
            <a:pPr algn="just"/>
            <a:r>
              <a:rPr lang="en-US" sz="1200" dirty="0"/>
              <a:t>* Any inpatient ward of a hospital or nursing home, whether in or outside Singapore</a:t>
            </a:r>
            <a:endParaRPr lang="en-SG" sz="1200" dirty="0"/>
          </a:p>
        </p:txBody>
      </p:sp>
    </p:spTree>
    <p:extLst>
      <p:ext uri="{BB962C8B-B14F-4D97-AF65-F5344CB8AC3E}">
        <p14:creationId xmlns:p14="http://schemas.microsoft.com/office/powerpoint/2010/main" val="3958329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96B3C6-BBC2-634C-1669-523E438C6342}"/>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7E632DD6-C5AD-5510-55DF-C65E189EEA18}"/>
              </a:ext>
            </a:extLst>
          </p:cNvPr>
          <p:cNvSpPr txBox="1">
            <a:spLocks/>
          </p:cNvSpPr>
          <p:nvPr/>
        </p:nvSpPr>
        <p:spPr>
          <a:xfrm>
            <a:off x="0" y="376919"/>
            <a:ext cx="12199789" cy="504402"/>
          </a:xfrm>
          <a:prstGeom prst="rect">
            <a:avLst/>
          </a:prstGeom>
          <a:solidFill>
            <a:schemeClr val="accent2">
              <a:lumMod val="40000"/>
              <a:lumOff val="60000"/>
            </a:schemeClr>
          </a:solidFill>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500" b="1" dirty="0">
                <a:latin typeface="Tw Cen MT" panose="020B0602020104020603" pitchFamily="34" charset="0"/>
              </a:rPr>
              <a:t>NHS-specific leadership requirements [3/3] </a:t>
            </a:r>
          </a:p>
        </p:txBody>
      </p:sp>
      <p:sp>
        <p:nvSpPr>
          <p:cNvPr id="5" name="Slide Number Placeholder 3">
            <a:extLst>
              <a:ext uri="{FF2B5EF4-FFF2-40B4-BE49-F238E27FC236}">
                <a16:creationId xmlns:a16="http://schemas.microsoft.com/office/drawing/2014/main" id="{1A8A5364-CE80-BC78-FBEE-1D555E50221A}"/>
              </a:ext>
            </a:extLst>
          </p:cNvPr>
          <p:cNvSpPr txBox="1">
            <a:spLocks/>
          </p:cNvSpPr>
          <p:nvPr/>
        </p:nvSpPr>
        <p:spPr>
          <a:xfrm>
            <a:off x="11492861" y="6429664"/>
            <a:ext cx="523231" cy="315322"/>
          </a:xfrm>
          <a:prstGeom prst="rect">
            <a:avLst/>
          </a:prstGeom>
        </p:spPr>
        <p:txBody>
          <a:bodyPr vert="horz" lIns="91440" tIns="45720" rIns="91440" bIns="45720" rtlCol="0" anchor="ctr"/>
          <a:lstStyle>
            <a:defPPr>
              <a:defRPr lang="en-US"/>
            </a:defPPr>
            <a:lvl1pPr algn="r">
              <a:defRPr sz="1200">
                <a:solidFill>
                  <a:schemeClr val="tx1">
                    <a:tint val="75000"/>
                  </a:schemeClr>
                </a:solidFill>
              </a:defRPr>
            </a:lvl1pPr>
          </a:lstStyle>
          <a:p>
            <a:fld id="{76E51640-A429-42AA-92D6-40B4D3264BC7}" type="slidenum">
              <a:rPr lang="en-SG">
                <a:latin typeface="Tw Cen MT" panose="020B0602020104020603" pitchFamily="34" charset="0"/>
              </a:rPr>
              <a:pPr/>
              <a:t>13</a:t>
            </a:fld>
            <a:endParaRPr lang="en-SG">
              <a:latin typeface="Tw Cen MT" panose="020B0602020104020603" pitchFamily="34" charset="0"/>
            </a:endParaRPr>
          </a:p>
        </p:txBody>
      </p:sp>
      <p:graphicFrame>
        <p:nvGraphicFramePr>
          <p:cNvPr id="19" name="Content Placeholder 4">
            <a:extLst>
              <a:ext uri="{FF2B5EF4-FFF2-40B4-BE49-F238E27FC236}">
                <a16:creationId xmlns:a16="http://schemas.microsoft.com/office/drawing/2014/main" id="{81510E17-E9D2-6214-C05F-99E5950B112D}"/>
              </a:ext>
            </a:extLst>
          </p:cNvPr>
          <p:cNvGraphicFramePr>
            <a:graphicFrameLocks/>
          </p:cNvGraphicFramePr>
          <p:nvPr/>
        </p:nvGraphicFramePr>
        <p:xfrm>
          <a:off x="0" y="0"/>
          <a:ext cx="12192000" cy="3708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302184316"/>
                    </a:ext>
                  </a:extLst>
                </a:gridCol>
                <a:gridCol w="3048000">
                  <a:extLst>
                    <a:ext uri="{9D8B030D-6E8A-4147-A177-3AD203B41FA5}">
                      <a16:colId xmlns:a16="http://schemas.microsoft.com/office/drawing/2014/main" val="1945214093"/>
                    </a:ext>
                  </a:extLst>
                </a:gridCol>
                <a:gridCol w="3048000">
                  <a:extLst>
                    <a:ext uri="{9D8B030D-6E8A-4147-A177-3AD203B41FA5}">
                      <a16:colId xmlns:a16="http://schemas.microsoft.com/office/drawing/2014/main" val="359510583"/>
                    </a:ext>
                  </a:extLst>
                </a:gridCol>
                <a:gridCol w="3048000">
                  <a:extLst>
                    <a:ext uri="{9D8B030D-6E8A-4147-A177-3AD203B41FA5}">
                      <a16:colId xmlns:a16="http://schemas.microsoft.com/office/drawing/2014/main" val="370841849"/>
                    </a:ext>
                  </a:extLst>
                </a:gridCol>
              </a:tblGrid>
              <a:tr h="370840">
                <a:tc>
                  <a:txBody>
                    <a:bodyPr/>
                    <a:lstStyle/>
                    <a:p>
                      <a:pPr algn="ctr"/>
                      <a:r>
                        <a:rPr lang="en-US">
                          <a:solidFill>
                            <a:schemeClr val="bg2">
                              <a:lumMod val="90000"/>
                            </a:schemeClr>
                          </a:solidFill>
                          <a:latin typeface="Tw Cen MT" panose="020B0602020104020603" pitchFamily="34" charset="0"/>
                        </a:rPr>
                        <a:t>Singapore Population</a:t>
                      </a:r>
                      <a:endParaRPr lang="en-SG">
                        <a:solidFill>
                          <a:schemeClr val="bg2">
                            <a:lumMod val="90000"/>
                          </a:schemeClr>
                        </a:solidFill>
                        <a:latin typeface="Tw Cen MT" panose="020B0602020104020603" pitchFamily="34" charset="0"/>
                      </a:endParaRPr>
                    </a:p>
                  </a:txBody>
                  <a:tcPr>
                    <a:solidFill>
                      <a:schemeClr val="accent1">
                        <a:lumMod val="20000"/>
                        <a:lumOff val="80000"/>
                      </a:schemeClr>
                    </a:solidFill>
                  </a:tcPr>
                </a:tc>
                <a:tc>
                  <a:txBody>
                    <a:bodyPr/>
                    <a:lstStyle/>
                    <a:p>
                      <a:pPr algn="ctr"/>
                      <a:r>
                        <a:rPr lang="en-US">
                          <a:solidFill>
                            <a:schemeClr val="bg2">
                              <a:lumMod val="90000"/>
                            </a:schemeClr>
                          </a:solidFill>
                          <a:latin typeface="Tw Cen MT" panose="020B0602020104020603" pitchFamily="34" charset="0"/>
                        </a:rPr>
                        <a:t>Regulatory Landscape </a:t>
                      </a:r>
                      <a:endParaRPr lang="en-SG">
                        <a:solidFill>
                          <a:schemeClr val="bg2">
                            <a:lumMod val="90000"/>
                          </a:schemeClr>
                        </a:solidFill>
                        <a:latin typeface="Tw Cen MT" panose="020B0602020104020603" pitchFamily="34" charset="0"/>
                      </a:endParaRPr>
                    </a:p>
                  </a:txBody>
                  <a:tcP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solidFill>
                          <a:latin typeface="Tw Cen MT" panose="020B0602020104020603" pitchFamily="34" charset="0"/>
                        </a:rPr>
                        <a:t>NHS Requirements</a:t>
                      </a:r>
                      <a:endParaRPr lang="en-SG">
                        <a:solidFill>
                          <a:schemeClr val="tx1"/>
                        </a:solidFill>
                        <a:latin typeface="Tw Cen MT" panose="020B0602020104020603" pitchFamily="34" charset="0"/>
                      </a:endParaRPr>
                    </a:p>
                  </a:txBody>
                  <a:tcPr>
                    <a:solidFill>
                      <a:schemeClr val="accent2">
                        <a:lumMod val="40000"/>
                        <a:lumOff val="60000"/>
                      </a:schemeClr>
                    </a:solidFill>
                  </a:tcPr>
                </a:tc>
                <a:tc>
                  <a:txBody>
                    <a:bodyPr/>
                    <a:lstStyle/>
                    <a:p>
                      <a:pPr algn="ctr"/>
                      <a:r>
                        <a:rPr lang="en-US" dirty="0">
                          <a:solidFill>
                            <a:schemeClr val="bg2">
                              <a:lumMod val="90000"/>
                            </a:schemeClr>
                          </a:solidFill>
                          <a:latin typeface="Tw Cen MT" panose="020B0602020104020603" pitchFamily="34" charset="0"/>
                        </a:rPr>
                        <a:t>Regulatory Approach</a:t>
                      </a:r>
                      <a:endParaRPr lang="en-SG" dirty="0">
                        <a:solidFill>
                          <a:schemeClr val="bg2">
                            <a:lumMod val="90000"/>
                          </a:schemeClr>
                        </a:solidFill>
                        <a:latin typeface="Tw Cen MT" panose="020B0602020104020603" pitchFamily="34" charset="0"/>
                      </a:endParaRPr>
                    </a:p>
                  </a:txBody>
                  <a:tcPr>
                    <a:solidFill>
                      <a:schemeClr val="bg2"/>
                    </a:solidFill>
                  </a:tcPr>
                </a:tc>
                <a:extLst>
                  <a:ext uri="{0D108BD9-81ED-4DB2-BD59-A6C34878D82A}">
                    <a16:rowId xmlns:a16="http://schemas.microsoft.com/office/drawing/2014/main" val="4115574569"/>
                  </a:ext>
                </a:extLst>
              </a:tr>
            </a:tbl>
          </a:graphicData>
        </a:graphic>
      </p:graphicFrame>
      <p:sp>
        <p:nvSpPr>
          <p:cNvPr id="2" name="Rectangle 1">
            <a:extLst>
              <a:ext uri="{FF2B5EF4-FFF2-40B4-BE49-F238E27FC236}">
                <a16:creationId xmlns:a16="http://schemas.microsoft.com/office/drawing/2014/main" id="{61AAFEAE-F3F6-58BE-CC8C-00A2DAB572A1}"/>
              </a:ext>
            </a:extLst>
          </p:cNvPr>
          <p:cNvSpPr/>
          <p:nvPr/>
        </p:nvSpPr>
        <p:spPr>
          <a:xfrm>
            <a:off x="75611" y="1189431"/>
            <a:ext cx="12012926" cy="4616140"/>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n-US" sz="2000" dirty="0">
                <a:solidFill>
                  <a:schemeClr val="tx1"/>
                </a:solidFill>
                <a:latin typeface="Tw Cen MT" panose="020B0602020104020603" pitchFamily="34" charset="0"/>
              </a:rPr>
              <a:t>Assists the licensee and CGO in the day-to-day clinical nursing operations of services</a:t>
            </a:r>
          </a:p>
          <a:p>
            <a:pPr marL="285750" indent="-285750" algn="just">
              <a:buFont typeface="Arial" panose="020B0604020202020204" pitchFamily="34" charset="0"/>
              <a:buChar char="•"/>
            </a:pPr>
            <a:r>
              <a:rPr lang="en-US" sz="2000" dirty="0">
                <a:solidFill>
                  <a:schemeClr val="tx1"/>
                </a:solidFill>
                <a:latin typeface="Tw Cen MT" panose="020B0602020104020603" pitchFamily="34" charset="0"/>
              </a:rPr>
              <a:t>NHS criteria: </a:t>
            </a:r>
          </a:p>
          <a:p>
            <a:pPr marL="742950" lvl="1" indent="-285750" algn="just">
              <a:buFont typeface="Arial" panose="020B0604020202020204" pitchFamily="34" charset="0"/>
              <a:buChar char="•"/>
            </a:pPr>
            <a:r>
              <a:rPr lang="en-US" sz="2000" dirty="0">
                <a:solidFill>
                  <a:schemeClr val="tx1"/>
                </a:solidFill>
                <a:latin typeface="Tw Cen MT" panose="020B0602020104020603" pitchFamily="34" charset="0"/>
              </a:rPr>
              <a:t>Registered Nurse:</a:t>
            </a:r>
          </a:p>
          <a:p>
            <a:pPr marL="1257300" lvl="2" indent="-342900" algn="just">
              <a:buFont typeface="Wingdings" panose="05000000000000000000" pitchFamily="2" charset="2"/>
              <a:buChar char="Ø"/>
            </a:pPr>
            <a:r>
              <a:rPr lang="en-US" sz="2000" dirty="0">
                <a:solidFill>
                  <a:schemeClr val="tx1"/>
                </a:solidFill>
                <a:latin typeface="Tw Cen MT" panose="020B0602020104020603" pitchFamily="34" charset="0"/>
              </a:rPr>
              <a:t>A nursing degree OR post-registration academic qualification^; AND</a:t>
            </a:r>
          </a:p>
          <a:p>
            <a:pPr marL="1257300" lvl="2" indent="-342900" algn="just">
              <a:buFont typeface="Wingdings" panose="05000000000000000000" pitchFamily="2" charset="2"/>
              <a:buChar char="Ø"/>
            </a:pPr>
            <a:r>
              <a:rPr lang="en-US" sz="2000" dirty="0">
                <a:solidFill>
                  <a:schemeClr val="tx1"/>
                </a:solidFill>
                <a:latin typeface="Tw Cen MT" panose="020B0602020104020603" pitchFamily="34" charset="0"/>
              </a:rPr>
              <a:t>5 years working and aggregated supervisory experience in an inpatient setting* before their appointment.</a:t>
            </a:r>
          </a:p>
          <a:p>
            <a:pPr marL="342900" indent="-342900" algn="just">
              <a:buFont typeface="Arial" panose="020B0604020202020204" pitchFamily="34" charset="0"/>
              <a:buChar char="•"/>
            </a:pPr>
            <a:r>
              <a:rPr lang="en-US" sz="2000">
                <a:solidFill>
                  <a:schemeClr val="tx1"/>
                </a:solidFill>
                <a:latin typeface="Tw Cen MT" panose="020B0602020104020603" pitchFamily="34" charset="0"/>
              </a:rPr>
              <a:t>Responsibilities:</a:t>
            </a:r>
            <a:endParaRPr lang="en-US" sz="2000" dirty="0">
              <a:solidFill>
                <a:schemeClr val="tx1"/>
              </a:solidFill>
              <a:latin typeface="Tw Cen MT" panose="020B0602020104020603" pitchFamily="34" charset="0"/>
            </a:endParaRPr>
          </a:p>
          <a:p>
            <a:pPr marL="800100" lvl="1" indent="-342900" algn="just">
              <a:buFont typeface="Wingdings" panose="05000000000000000000" pitchFamily="2" charset="2"/>
              <a:buChar char="Ø"/>
            </a:pPr>
            <a:r>
              <a:rPr lang="en-US" sz="2000" dirty="0">
                <a:solidFill>
                  <a:schemeClr val="tx1"/>
                </a:solidFill>
                <a:latin typeface="Tw Cen MT" panose="020B0602020104020603" pitchFamily="34" charset="0"/>
              </a:rPr>
              <a:t>Supervise and guides the nursing personnel on the delivery of care;</a:t>
            </a:r>
          </a:p>
          <a:p>
            <a:pPr marL="800100" lvl="1" indent="-342900" algn="just">
              <a:buFont typeface="Wingdings" panose="05000000000000000000" pitchFamily="2" charset="2"/>
              <a:buChar char="Ø"/>
            </a:pPr>
            <a:r>
              <a:rPr lang="en-US" sz="2000" dirty="0">
                <a:solidFill>
                  <a:schemeClr val="tx1"/>
                </a:solidFill>
                <a:latin typeface="Tw Cen MT" panose="020B0602020104020603" pitchFamily="34" charset="0"/>
              </a:rPr>
              <a:t>Oversees the induction, training and development of nursing personnel;</a:t>
            </a:r>
          </a:p>
          <a:p>
            <a:pPr marL="800100" lvl="1" indent="-342900" algn="just">
              <a:buFont typeface="Wingdings" panose="05000000000000000000" pitchFamily="2" charset="2"/>
              <a:buChar char="Ø"/>
            </a:pPr>
            <a:r>
              <a:rPr lang="en-US" sz="2000" dirty="0">
                <a:solidFill>
                  <a:schemeClr val="tx1"/>
                </a:solidFill>
                <a:latin typeface="Tw Cen MT" panose="020B0602020104020603" pitchFamily="34" charset="0"/>
              </a:rPr>
              <a:t>Assist in - </a:t>
            </a:r>
          </a:p>
          <a:p>
            <a:pPr marL="1257300" lvl="2" indent="-342900" algn="just">
              <a:buFont typeface="Wingdings" panose="05000000000000000000" pitchFamily="2" charset="2"/>
              <a:buChar char="Ø"/>
            </a:pPr>
            <a:r>
              <a:rPr lang="en-US" sz="2000" dirty="0">
                <a:solidFill>
                  <a:schemeClr val="tx1"/>
                </a:solidFill>
                <a:latin typeface="Tw Cen MT" panose="020B0602020104020603" pitchFamily="34" charset="0"/>
              </a:rPr>
              <a:t>Establishing, implementing and regularly reviewing written policies and procedures related to the nursing service to provide guidance;</a:t>
            </a:r>
          </a:p>
          <a:p>
            <a:pPr marL="1257300" lvl="2" indent="-342900" algn="just">
              <a:buFont typeface="Wingdings" panose="05000000000000000000" pitchFamily="2" charset="2"/>
              <a:buChar char="Ø"/>
            </a:pPr>
            <a:r>
              <a:rPr lang="en-US" sz="2000" dirty="0">
                <a:solidFill>
                  <a:schemeClr val="tx1"/>
                </a:solidFill>
                <a:latin typeface="Tw Cen MT" panose="020B0602020104020603" pitchFamily="34" charset="0"/>
              </a:rPr>
              <a:t>Ensuring the nursing service adheres to the above policies and procedures and the approved standards of nursing practice; and</a:t>
            </a:r>
          </a:p>
          <a:p>
            <a:pPr marL="1257300" lvl="2" indent="-342900" algn="just">
              <a:buFont typeface="Wingdings" panose="05000000000000000000" pitchFamily="2" charset="2"/>
              <a:buChar char="Ø"/>
            </a:pPr>
            <a:r>
              <a:rPr lang="en-US" sz="2000" dirty="0">
                <a:solidFill>
                  <a:schemeClr val="tx1"/>
                </a:solidFill>
                <a:latin typeface="Tw Cen MT" panose="020B0602020104020603" pitchFamily="34" charset="0"/>
              </a:rPr>
              <a:t>Ensuring the licensee complies with </a:t>
            </a:r>
            <a:r>
              <a:rPr lang="en-US" sz="2000" dirty="0" err="1">
                <a:solidFill>
                  <a:schemeClr val="tx1"/>
                </a:solidFill>
                <a:latin typeface="Tw Cen MT" panose="020B0602020104020603" pitchFamily="34" charset="0"/>
              </a:rPr>
              <a:t>programmes</a:t>
            </a:r>
            <a:r>
              <a:rPr lang="en-US" sz="2000" dirty="0">
                <a:solidFill>
                  <a:schemeClr val="tx1"/>
                </a:solidFill>
                <a:latin typeface="Tw Cen MT" panose="020B0602020104020603" pitchFamily="34" charset="0"/>
              </a:rPr>
              <a:t> stipulated in the HCSA (e.g. IPC and QAC).</a:t>
            </a:r>
          </a:p>
        </p:txBody>
      </p:sp>
      <p:sp>
        <p:nvSpPr>
          <p:cNvPr id="4" name="Rectangle 3">
            <a:extLst>
              <a:ext uri="{FF2B5EF4-FFF2-40B4-BE49-F238E27FC236}">
                <a16:creationId xmlns:a16="http://schemas.microsoft.com/office/drawing/2014/main" id="{95C479DA-6A44-28D1-9C87-03C61602E0CD}"/>
              </a:ext>
            </a:extLst>
          </p:cNvPr>
          <p:cNvSpPr/>
          <p:nvPr/>
        </p:nvSpPr>
        <p:spPr>
          <a:xfrm>
            <a:off x="75610" y="977824"/>
            <a:ext cx="3252158" cy="247078"/>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b="1">
                <a:latin typeface="Tw Cen MT" panose="020B0602020104020603" pitchFamily="34" charset="0"/>
              </a:rPr>
              <a:t>Head of Nursing</a:t>
            </a:r>
            <a:endParaRPr lang="en-SG" b="1">
              <a:latin typeface="Tw Cen MT" panose="020B0602020104020603" pitchFamily="34" charset="0"/>
            </a:endParaRPr>
          </a:p>
        </p:txBody>
      </p:sp>
      <p:sp>
        <p:nvSpPr>
          <p:cNvPr id="7" name="TextBox 6">
            <a:extLst>
              <a:ext uri="{FF2B5EF4-FFF2-40B4-BE49-F238E27FC236}">
                <a16:creationId xmlns:a16="http://schemas.microsoft.com/office/drawing/2014/main" id="{87F4D57C-623A-22BC-5165-AF3EF6A7A485}"/>
              </a:ext>
            </a:extLst>
          </p:cNvPr>
          <p:cNvSpPr txBox="1"/>
          <p:nvPr/>
        </p:nvSpPr>
        <p:spPr>
          <a:xfrm>
            <a:off x="-15085" y="5855536"/>
            <a:ext cx="12190307" cy="646331"/>
          </a:xfrm>
          <a:prstGeom prst="rect">
            <a:avLst/>
          </a:prstGeom>
          <a:noFill/>
        </p:spPr>
        <p:txBody>
          <a:bodyPr wrap="square">
            <a:spAutoFit/>
          </a:bodyPr>
          <a:lstStyle/>
          <a:p>
            <a:pPr algn="just"/>
            <a:r>
              <a:rPr lang="en-US" sz="1200" dirty="0"/>
              <a:t>^ The post-basic academic qualification can include but is not limited to: Medical-surgical, Community Health, Palliative Care, Gerontology, Chronic Disease Management, ICU, </a:t>
            </a:r>
            <a:r>
              <a:rPr lang="en-US" sz="1200" dirty="0" err="1"/>
              <a:t>Orthopaedic</a:t>
            </a:r>
            <a:r>
              <a:rPr lang="en-US" sz="1200" dirty="0"/>
              <a:t>, Psychiatry, Oncology</a:t>
            </a:r>
          </a:p>
          <a:p>
            <a:pPr algn="just"/>
            <a:r>
              <a:rPr lang="en-US" sz="1200" dirty="0"/>
              <a:t>* Any inpatient ward of a hospital or nursing home, whether in or outside Singapore</a:t>
            </a:r>
            <a:endParaRPr lang="en-SG" sz="1200" dirty="0"/>
          </a:p>
        </p:txBody>
      </p:sp>
    </p:spTree>
    <p:extLst>
      <p:ext uri="{BB962C8B-B14F-4D97-AF65-F5344CB8AC3E}">
        <p14:creationId xmlns:p14="http://schemas.microsoft.com/office/powerpoint/2010/main" val="3778699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3A160F-DE97-E6DD-386A-33C124213587}"/>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FD19BB05-00B2-512D-E598-822F411C4FF6}"/>
              </a:ext>
            </a:extLst>
          </p:cNvPr>
          <p:cNvSpPr txBox="1">
            <a:spLocks/>
          </p:cNvSpPr>
          <p:nvPr/>
        </p:nvSpPr>
        <p:spPr>
          <a:xfrm>
            <a:off x="0" y="376918"/>
            <a:ext cx="12199789" cy="703203"/>
          </a:xfrm>
          <a:prstGeom prst="rect">
            <a:avLst/>
          </a:prstGeom>
          <a:solidFill>
            <a:schemeClr val="accent2">
              <a:lumMod val="40000"/>
              <a:lumOff val="60000"/>
            </a:schemeClr>
          </a:solidFill>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500" b="1">
                <a:latin typeface="Tw Cen MT" panose="020B0602020104020603" pitchFamily="34" charset="0"/>
              </a:rPr>
              <a:t>B) Background screening of prospective personnel engaged/employed by licensee</a:t>
            </a:r>
          </a:p>
        </p:txBody>
      </p:sp>
      <p:sp>
        <p:nvSpPr>
          <p:cNvPr id="5" name="Slide Number Placeholder 3">
            <a:extLst>
              <a:ext uri="{FF2B5EF4-FFF2-40B4-BE49-F238E27FC236}">
                <a16:creationId xmlns:a16="http://schemas.microsoft.com/office/drawing/2014/main" id="{F0E27CA0-A4F6-C7E5-09A3-D3249FA74363}"/>
              </a:ext>
            </a:extLst>
          </p:cNvPr>
          <p:cNvSpPr txBox="1">
            <a:spLocks/>
          </p:cNvSpPr>
          <p:nvPr/>
        </p:nvSpPr>
        <p:spPr>
          <a:xfrm>
            <a:off x="11492861" y="6429664"/>
            <a:ext cx="523231" cy="315322"/>
          </a:xfrm>
          <a:prstGeom prst="rect">
            <a:avLst/>
          </a:prstGeom>
        </p:spPr>
        <p:txBody>
          <a:bodyPr vert="horz" lIns="91440" tIns="45720" rIns="91440" bIns="45720" rtlCol="0" anchor="ctr"/>
          <a:lstStyle>
            <a:defPPr>
              <a:defRPr lang="en-US"/>
            </a:defPPr>
            <a:lvl1pPr algn="r">
              <a:defRPr sz="1200">
                <a:solidFill>
                  <a:schemeClr val="tx1">
                    <a:tint val="75000"/>
                  </a:schemeClr>
                </a:solidFill>
              </a:defRPr>
            </a:lvl1pPr>
          </a:lstStyle>
          <a:p>
            <a:fld id="{76E51640-A429-42AA-92D6-40B4D3264BC7}" type="slidenum">
              <a:rPr lang="en-SG">
                <a:latin typeface="Tw Cen MT" panose="020B0602020104020603" pitchFamily="34" charset="0"/>
              </a:rPr>
              <a:pPr/>
              <a:t>14</a:t>
            </a:fld>
            <a:endParaRPr lang="en-SG">
              <a:latin typeface="Tw Cen MT" panose="020B0602020104020603" pitchFamily="34" charset="0"/>
            </a:endParaRPr>
          </a:p>
        </p:txBody>
      </p:sp>
      <p:graphicFrame>
        <p:nvGraphicFramePr>
          <p:cNvPr id="19" name="Content Placeholder 4">
            <a:extLst>
              <a:ext uri="{FF2B5EF4-FFF2-40B4-BE49-F238E27FC236}">
                <a16:creationId xmlns:a16="http://schemas.microsoft.com/office/drawing/2014/main" id="{9550E36D-F434-C45D-D934-38302F4950ED}"/>
              </a:ext>
            </a:extLst>
          </p:cNvPr>
          <p:cNvGraphicFramePr>
            <a:graphicFrameLocks/>
          </p:cNvGraphicFramePr>
          <p:nvPr>
            <p:extLst>
              <p:ext uri="{D42A27DB-BD31-4B8C-83A1-F6EECF244321}">
                <p14:modId xmlns:p14="http://schemas.microsoft.com/office/powerpoint/2010/main" val="3243086320"/>
              </p:ext>
            </p:extLst>
          </p:nvPr>
        </p:nvGraphicFramePr>
        <p:xfrm>
          <a:off x="0" y="20320"/>
          <a:ext cx="12192000" cy="3708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302184316"/>
                    </a:ext>
                  </a:extLst>
                </a:gridCol>
                <a:gridCol w="3048000">
                  <a:extLst>
                    <a:ext uri="{9D8B030D-6E8A-4147-A177-3AD203B41FA5}">
                      <a16:colId xmlns:a16="http://schemas.microsoft.com/office/drawing/2014/main" val="1945214093"/>
                    </a:ext>
                  </a:extLst>
                </a:gridCol>
                <a:gridCol w="3048000">
                  <a:extLst>
                    <a:ext uri="{9D8B030D-6E8A-4147-A177-3AD203B41FA5}">
                      <a16:colId xmlns:a16="http://schemas.microsoft.com/office/drawing/2014/main" val="359510583"/>
                    </a:ext>
                  </a:extLst>
                </a:gridCol>
                <a:gridCol w="3048000">
                  <a:extLst>
                    <a:ext uri="{9D8B030D-6E8A-4147-A177-3AD203B41FA5}">
                      <a16:colId xmlns:a16="http://schemas.microsoft.com/office/drawing/2014/main" val="370841849"/>
                    </a:ext>
                  </a:extLst>
                </a:gridCol>
              </a:tblGrid>
              <a:tr h="370840">
                <a:tc>
                  <a:txBody>
                    <a:bodyPr/>
                    <a:lstStyle/>
                    <a:p>
                      <a:pPr algn="ctr"/>
                      <a:r>
                        <a:rPr lang="en-US">
                          <a:solidFill>
                            <a:schemeClr val="bg2">
                              <a:lumMod val="90000"/>
                            </a:schemeClr>
                          </a:solidFill>
                          <a:latin typeface="Tw Cen MT" panose="020B0602020104020603" pitchFamily="34" charset="0"/>
                        </a:rPr>
                        <a:t>Singapore Population</a:t>
                      </a:r>
                      <a:endParaRPr lang="en-SG">
                        <a:solidFill>
                          <a:schemeClr val="bg2">
                            <a:lumMod val="90000"/>
                          </a:schemeClr>
                        </a:solidFill>
                        <a:latin typeface="Tw Cen MT" panose="020B0602020104020603" pitchFamily="34" charset="0"/>
                      </a:endParaRPr>
                    </a:p>
                  </a:txBody>
                  <a:tcPr>
                    <a:solidFill>
                      <a:schemeClr val="accent1">
                        <a:lumMod val="20000"/>
                        <a:lumOff val="80000"/>
                      </a:schemeClr>
                    </a:solidFill>
                  </a:tcPr>
                </a:tc>
                <a:tc>
                  <a:txBody>
                    <a:bodyPr/>
                    <a:lstStyle/>
                    <a:p>
                      <a:pPr algn="ctr"/>
                      <a:r>
                        <a:rPr lang="en-US">
                          <a:solidFill>
                            <a:schemeClr val="bg2">
                              <a:lumMod val="90000"/>
                            </a:schemeClr>
                          </a:solidFill>
                          <a:latin typeface="Tw Cen MT" panose="020B0602020104020603" pitchFamily="34" charset="0"/>
                        </a:rPr>
                        <a:t>Regulatory Landscape </a:t>
                      </a:r>
                      <a:endParaRPr lang="en-SG">
                        <a:solidFill>
                          <a:schemeClr val="bg2">
                            <a:lumMod val="90000"/>
                          </a:schemeClr>
                        </a:solidFill>
                        <a:latin typeface="Tw Cen MT" panose="020B0602020104020603" pitchFamily="34" charset="0"/>
                      </a:endParaRPr>
                    </a:p>
                  </a:txBody>
                  <a:tcP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solidFill>
                          <a:latin typeface="Tw Cen MT" panose="020B0602020104020603" pitchFamily="34" charset="0"/>
                        </a:rPr>
                        <a:t>NHS Requirements</a:t>
                      </a:r>
                      <a:endParaRPr lang="en-SG">
                        <a:solidFill>
                          <a:schemeClr val="tx1"/>
                        </a:solidFill>
                        <a:latin typeface="Tw Cen MT" panose="020B0602020104020603" pitchFamily="34" charset="0"/>
                      </a:endParaRPr>
                    </a:p>
                  </a:txBody>
                  <a:tcPr>
                    <a:solidFill>
                      <a:schemeClr val="accent2">
                        <a:lumMod val="40000"/>
                        <a:lumOff val="60000"/>
                      </a:schemeClr>
                    </a:solidFill>
                  </a:tcPr>
                </a:tc>
                <a:tc>
                  <a:txBody>
                    <a:bodyPr/>
                    <a:lstStyle/>
                    <a:p>
                      <a:pPr algn="ctr"/>
                      <a:r>
                        <a:rPr lang="en-US" dirty="0">
                          <a:solidFill>
                            <a:schemeClr val="bg2">
                              <a:lumMod val="90000"/>
                            </a:schemeClr>
                          </a:solidFill>
                          <a:latin typeface="Tw Cen MT" panose="020B0602020104020603" pitchFamily="34" charset="0"/>
                        </a:rPr>
                        <a:t>Regulatory Approach</a:t>
                      </a:r>
                      <a:endParaRPr lang="en-SG" dirty="0">
                        <a:solidFill>
                          <a:schemeClr val="bg2">
                            <a:lumMod val="90000"/>
                          </a:schemeClr>
                        </a:solidFill>
                        <a:latin typeface="Tw Cen MT" panose="020B0602020104020603" pitchFamily="34" charset="0"/>
                      </a:endParaRPr>
                    </a:p>
                  </a:txBody>
                  <a:tcPr>
                    <a:solidFill>
                      <a:schemeClr val="bg2"/>
                    </a:solidFill>
                  </a:tcPr>
                </a:tc>
                <a:extLst>
                  <a:ext uri="{0D108BD9-81ED-4DB2-BD59-A6C34878D82A}">
                    <a16:rowId xmlns:a16="http://schemas.microsoft.com/office/drawing/2014/main" val="4115574569"/>
                  </a:ext>
                </a:extLst>
              </a:tr>
            </a:tbl>
          </a:graphicData>
        </a:graphic>
      </p:graphicFrame>
      <p:sp>
        <p:nvSpPr>
          <p:cNvPr id="7" name="TextBox 6">
            <a:extLst>
              <a:ext uri="{FF2B5EF4-FFF2-40B4-BE49-F238E27FC236}">
                <a16:creationId xmlns:a16="http://schemas.microsoft.com/office/drawing/2014/main" id="{CEC5BA67-5DFB-3704-01C7-CA26E7C0D69C}"/>
              </a:ext>
            </a:extLst>
          </p:cNvPr>
          <p:cNvSpPr txBox="1"/>
          <p:nvPr/>
        </p:nvSpPr>
        <p:spPr>
          <a:xfrm>
            <a:off x="243696" y="1175010"/>
            <a:ext cx="11695261" cy="3063018"/>
          </a:xfrm>
          <a:prstGeom prst="rect">
            <a:avLst/>
          </a:prstGeom>
          <a:noFill/>
        </p:spPr>
        <p:txBody>
          <a:bodyPr wrap="square">
            <a:spAutoFit/>
          </a:bodyPr>
          <a:lstStyle/>
          <a:p>
            <a:pPr marL="342900" indent="-342900" algn="just">
              <a:lnSpc>
                <a:spcPts val="2100"/>
              </a:lnSpc>
              <a:buFont typeface="Arial" panose="020B0604020202020204" pitchFamily="34" charset="0"/>
              <a:buChar char="•"/>
            </a:pPr>
            <a:r>
              <a:rPr lang="en-US" sz="2000">
                <a:latin typeface="Tw Cen MT" panose="020B0602020104020603" pitchFamily="34" charset="0"/>
              </a:rPr>
              <a:t>Due to patients’ profile and long-stay in inpatient settings, Nursing Home Service (NHS) residents are deemed to be more vulnerable and at higher risks of abuse</a:t>
            </a:r>
          </a:p>
          <a:p>
            <a:pPr marL="342900" indent="-342900" algn="just">
              <a:lnSpc>
                <a:spcPts val="2100"/>
              </a:lnSpc>
              <a:buFont typeface="Arial" panose="020B0604020202020204" pitchFamily="34" charset="0"/>
              <a:buChar char="•"/>
            </a:pPr>
            <a:endParaRPr lang="en-US" sz="2000">
              <a:latin typeface="Tw Cen MT" panose="020B0602020104020603" pitchFamily="34" charset="0"/>
            </a:endParaRPr>
          </a:p>
          <a:p>
            <a:pPr marL="342900" indent="-342900" algn="just">
              <a:lnSpc>
                <a:spcPts val="2100"/>
              </a:lnSpc>
              <a:buFont typeface="Arial" panose="020B0604020202020204" pitchFamily="34" charset="0"/>
              <a:buChar char="•"/>
            </a:pPr>
            <a:r>
              <a:rPr lang="en-US" sz="2000">
                <a:latin typeface="Tw Cen MT" panose="020B0602020104020603" pitchFamily="34" charset="0"/>
              </a:rPr>
              <a:t>As a result, mandatory background screening will be implemented for all prospective personnel employed or engaged by the licensee under HCSA</a:t>
            </a:r>
          </a:p>
          <a:p>
            <a:pPr marL="342900" indent="-342900" algn="just">
              <a:lnSpc>
                <a:spcPts val="2100"/>
              </a:lnSpc>
              <a:buFont typeface="Arial" panose="020B0604020202020204" pitchFamily="34" charset="0"/>
              <a:buChar char="•"/>
            </a:pPr>
            <a:endParaRPr lang="en-US" sz="2000">
              <a:latin typeface="Tw Cen MT" panose="020B0602020104020603" pitchFamily="34" charset="0"/>
            </a:endParaRPr>
          </a:p>
          <a:p>
            <a:pPr marL="342900" indent="-342900" algn="just">
              <a:lnSpc>
                <a:spcPts val="2100"/>
              </a:lnSpc>
              <a:buFont typeface="Arial" panose="020B0604020202020204" pitchFamily="34" charset="0"/>
              <a:buChar char="•"/>
            </a:pPr>
            <a:r>
              <a:rPr lang="en-US" sz="2000">
                <a:latin typeface="Tw Cen MT" panose="020B0602020104020603" pitchFamily="34" charset="0"/>
              </a:rPr>
              <a:t>Individuals with determined prescribed offences will require the Director General of Health’s (DGH) permission to be deployed within the premise.</a:t>
            </a:r>
          </a:p>
          <a:p>
            <a:pPr marL="342900" indent="-342900" algn="just">
              <a:lnSpc>
                <a:spcPts val="2100"/>
              </a:lnSpc>
              <a:buFont typeface="Arial" panose="020B0604020202020204" pitchFamily="34" charset="0"/>
              <a:buChar char="•"/>
            </a:pPr>
            <a:endParaRPr lang="en-US" sz="2000">
              <a:latin typeface="Tw Cen MT" panose="020B0602020104020603" pitchFamily="34" charset="0"/>
            </a:endParaRPr>
          </a:p>
          <a:p>
            <a:pPr marL="342900" indent="-342900" algn="just">
              <a:lnSpc>
                <a:spcPts val="2100"/>
              </a:lnSpc>
              <a:buFont typeface="Arial" panose="020B0604020202020204" pitchFamily="34" charset="0"/>
              <a:buChar char="•"/>
            </a:pPr>
            <a:endParaRPr lang="en-US" sz="2000">
              <a:latin typeface="Tw Cen MT" panose="020B0602020104020603" pitchFamily="34" charset="0"/>
            </a:endParaRPr>
          </a:p>
          <a:p>
            <a:pPr marL="342900" indent="-342900" algn="just">
              <a:lnSpc>
                <a:spcPts val="2100"/>
              </a:lnSpc>
              <a:buFont typeface="Arial" panose="020B0604020202020204" pitchFamily="34" charset="0"/>
              <a:buChar char="•"/>
            </a:pPr>
            <a:endParaRPr lang="en-US" sz="2000" b="0" i="0">
              <a:effectLst/>
              <a:latin typeface="Tw Cen MT" panose="020B0602020104020603" pitchFamily="34" charset="0"/>
            </a:endParaRPr>
          </a:p>
        </p:txBody>
      </p:sp>
    </p:spTree>
    <p:extLst>
      <p:ext uri="{BB962C8B-B14F-4D97-AF65-F5344CB8AC3E}">
        <p14:creationId xmlns:p14="http://schemas.microsoft.com/office/powerpoint/2010/main" val="4024361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B34A3A-3281-CCBE-A37C-7648ED3005CC}"/>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9B14AC25-C5FB-C4A2-8287-B8BAFFBD6877}"/>
              </a:ext>
            </a:extLst>
          </p:cNvPr>
          <p:cNvSpPr txBox="1">
            <a:spLocks/>
          </p:cNvSpPr>
          <p:nvPr/>
        </p:nvSpPr>
        <p:spPr>
          <a:xfrm>
            <a:off x="0" y="376918"/>
            <a:ext cx="12199789" cy="703203"/>
          </a:xfrm>
          <a:prstGeom prst="rect">
            <a:avLst/>
          </a:prstGeom>
          <a:solidFill>
            <a:schemeClr val="accent2">
              <a:lumMod val="40000"/>
              <a:lumOff val="60000"/>
            </a:schemeClr>
          </a:solidFill>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500" b="1">
                <a:latin typeface="Tw Cen MT" panose="020B0602020104020603" pitchFamily="34" charset="0"/>
              </a:rPr>
              <a:t>C) Appointment of Quality Assurance Committee (QAC) as part of service upskilling </a:t>
            </a:r>
          </a:p>
        </p:txBody>
      </p:sp>
      <p:sp>
        <p:nvSpPr>
          <p:cNvPr id="5" name="Slide Number Placeholder 3">
            <a:extLst>
              <a:ext uri="{FF2B5EF4-FFF2-40B4-BE49-F238E27FC236}">
                <a16:creationId xmlns:a16="http://schemas.microsoft.com/office/drawing/2014/main" id="{AD5F56A5-8319-76A3-5D4D-12EF4055C1D2}"/>
              </a:ext>
            </a:extLst>
          </p:cNvPr>
          <p:cNvSpPr txBox="1">
            <a:spLocks/>
          </p:cNvSpPr>
          <p:nvPr/>
        </p:nvSpPr>
        <p:spPr>
          <a:xfrm>
            <a:off x="11492861" y="6429664"/>
            <a:ext cx="523231" cy="315322"/>
          </a:xfrm>
          <a:prstGeom prst="rect">
            <a:avLst/>
          </a:prstGeom>
        </p:spPr>
        <p:txBody>
          <a:bodyPr vert="horz" lIns="91440" tIns="45720" rIns="91440" bIns="45720" rtlCol="0" anchor="ctr"/>
          <a:lstStyle>
            <a:defPPr>
              <a:defRPr lang="en-US"/>
            </a:defPPr>
            <a:lvl1pPr algn="r">
              <a:defRPr sz="1200">
                <a:solidFill>
                  <a:schemeClr val="tx1">
                    <a:tint val="75000"/>
                  </a:schemeClr>
                </a:solidFill>
              </a:defRPr>
            </a:lvl1pPr>
          </a:lstStyle>
          <a:p>
            <a:fld id="{76E51640-A429-42AA-92D6-40B4D3264BC7}" type="slidenum">
              <a:rPr lang="en-SG">
                <a:latin typeface="Tw Cen MT" panose="020B0602020104020603" pitchFamily="34" charset="0"/>
              </a:rPr>
              <a:pPr/>
              <a:t>15</a:t>
            </a:fld>
            <a:endParaRPr lang="en-SG">
              <a:latin typeface="Tw Cen MT" panose="020B0602020104020603" pitchFamily="34" charset="0"/>
            </a:endParaRPr>
          </a:p>
        </p:txBody>
      </p:sp>
      <p:graphicFrame>
        <p:nvGraphicFramePr>
          <p:cNvPr id="19" name="Content Placeholder 4">
            <a:extLst>
              <a:ext uri="{FF2B5EF4-FFF2-40B4-BE49-F238E27FC236}">
                <a16:creationId xmlns:a16="http://schemas.microsoft.com/office/drawing/2014/main" id="{28279CCB-4355-A564-3F68-505DFE37C488}"/>
              </a:ext>
            </a:extLst>
          </p:cNvPr>
          <p:cNvGraphicFramePr>
            <a:graphicFrameLocks/>
          </p:cNvGraphicFramePr>
          <p:nvPr/>
        </p:nvGraphicFramePr>
        <p:xfrm>
          <a:off x="0" y="20320"/>
          <a:ext cx="12192000" cy="3708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302184316"/>
                    </a:ext>
                  </a:extLst>
                </a:gridCol>
                <a:gridCol w="3048000">
                  <a:extLst>
                    <a:ext uri="{9D8B030D-6E8A-4147-A177-3AD203B41FA5}">
                      <a16:colId xmlns:a16="http://schemas.microsoft.com/office/drawing/2014/main" val="1945214093"/>
                    </a:ext>
                  </a:extLst>
                </a:gridCol>
                <a:gridCol w="3048000">
                  <a:extLst>
                    <a:ext uri="{9D8B030D-6E8A-4147-A177-3AD203B41FA5}">
                      <a16:colId xmlns:a16="http://schemas.microsoft.com/office/drawing/2014/main" val="359510583"/>
                    </a:ext>
                  </a:extLst>
                </a:gridCol>
                <a:gridCol w="3048000">
                  <a:extLst>
                    <a:ext uri="{9D8B030D-6E8A-4147-A177-3AD203B41FA5}">
                      <a16:colId xmlns:a16="http://schemas.microsoft.com/office/drawing/2014/main" val="370841849"/>
                    </a:ext>
                  </a:extLst>
                </a:gridCol>
              </a:tblGrid>
              <a:tr h="370840">
                <a:tc>
                  <a:txBody>
                    <a:bodyPr/>
                    <a:lstStyle/>
                    <a:p>
                      <a:pPr algn="ctr"/>
                      <a:r>
                        <a:rPr lang="en-US">
                          <a:solidFill>
                            <a:schemeClr val="bg2">
                              <a:lumMod val="90000"/>
                            </a:schemeClr>
                          </a:solidFill>
                          <a:latin typeface="Tw Cen MT" panose="020B0602020104020603" pitchFamily="34" charset="0"/>
                        </a:rPr>
                        <a:t>Singapore Population</a:t>
                      </a:r>
                      <a:endParaRPr lang="en-SG">
                        <a:solidFill>
                          <a:schemeClr val="bg2">
                            <a:lumMod val="90000"/>
                          </a:schemeClr>
                        </a:solidFill>
                        <a:latin typeface="Tw Cen MT" panose="020B0602020104020603" pitchFamily="34" charset="0"/>
                      </a:endParaRPr>
                    </a:p>
                  </a:txBody>
                  <a:tcPr>
                    <a:solidFill>
                      <a:schemeClr val="accent1">
                        <a:lumMod val="20000"/>
                        <a:lumOff val="80000"/>
                      </a:schemeClr>
                    </a:solidFill>
                  </a:tcPr>
                </a:tc>
                <a:tc>
                  <a:txBody>
                    <a:bodyPr/>
                    <a:lstStyle/>
                    <a:p>
                      <a:pPr algn="ctr"/>
                      <a:r>
                        <a:rPr lang="en-US">
                          <a:solidFill>
                            <a:schemeClr val="bg2">
                              <a:lumMod val="90000"/>
                            </a:schemeClr>
                          </a:solidFill>
                          <a:latin typeface="Tw Cen MT" panose="020B0602020104020603" pitchFamily="34" charset="0"/>
                        </a:rPr>
                        <a:t>Regulatory Landscape </a:t>
                      </a:r>
                      <a:endParaRPr lang="en-SG">
                        <a:solidFill>
                          <a:schemeClr val="bg2">
                            <a:lumMod val="90000"/>
                          </a:schemeClr>
                        </a:solidFill>
                        <a:latin typeface="Tw Cen MT" panose="020B0602020104020603" pitchFamily="34" charset="0"/>
                      </a:endParaRPr>
                    </a:p>
                  </a:txBody>
                  <a:tcP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solidFill>
                          <a:latin typeface="Tw Cen MT" panose="020B0602020104020603" pitchFamily="34" charset="0"/>
                        </a:rPr>
                        <a:t>NHS Requirements</a:t>
                      </a:r>
                      <a:endParaRPr lang="en-SG">
                        <a:solidFill>
                          <a:schemeClr val="tx1"/>
                        </a:solidFill>
                        <a:latin typeface="Tw Cen MT" panose="020B0602020104020603" pitchFamily="34" charset="0"/>
                      </a:endParaRPr>
                    </a:p>
                  </a:txBody>
                  <a:tcPr>
                    <a:solidFill>
                      <a:schemeClr val="accent2">
                        <a:lumMod val="40000"/>
                        <a:lumOff val="60000"/>
                      </a:schemeClr>
                    </a:solidFill>
                  </a:tcPr>
                </a:tc>
                <a:tc>
                  <a:txBody>
                    <a:bodyPr/>
                    <a:lstStyle/>
                    <a:p>
                      <a:pPr algn="ctr"/>
                      <a:r>
                        <a:rPr lang="en-US" dirty="0">
                          <a:solidFill>
                            <a:schemeClr val="bg2">
                              <a:lumMod val="90000"/>
                            </a:schemeClr>
                          </a:solidFill>
                          <a:latin typeface="Tw Cen MT" panose="020B0602020104020603" pitchFamily="34" charset="0"/>
                        </a:rPr>
                        <a:t>Regulatory Approach</a:t>
                      </a:r>
                      <a:endParaRPr lang="en-SG" dirty="0">
                        <a:solidFill>
                          <a:schemeClr val="bg2">
                            <a:lumMod val="90000"/>
                          </a:schemeClr>
                        </a:solidFill>
                        <a:latin typeface="Tw Cen MT" panose="020B0602020104020603" pitchFamily="34" charset="0"/>
                      </a:endParaRPr>
                    </a:p>
                  </a:txBody>
                  <a:tcPr>
                    <a:solidFill>
                      <a:schemeClr val="bg2"/>
                    </a:solidFill>
                  </a:tcPr>
                </a:tc>
                <a:extLst>
                  <a:ext uri="{0D108BD9-81ED-4DB2-BD59-A6C34878D82A}">
                    <a16:rowId xmlns:a16="http://schemas.microsoft.com/office/drawing/2014/main" val="4115574569"/>
                  </a:ext>
                </a:extLst>
              </a:tr>
            </a:tbl>
          </a:graphicData>
        </a:graphic>
      </p:graphicFrame>
      <p:sp>
        <p:nvSpPr>
          <p:cNvPr id="7" name="TextBox 6">
            <a:extLst>
              <a:ext uri="{FF2B5EF4-FFF2-40B4-BE49-F238E27FC236}">
                <a16:creationId xmlns:a16="http://schemas.microsoft.com/office/drawing/2014/main" id="{11864EFD-C69D-87BF-36B3-519F37ABDC50}"/>
              </a:ext>
            </a:extLst>
          </p:cNvPr>
          <p:cNvSpPr txBox="1"/>
          <p:nvPr/>
        </p:nvSpPr>
        <p:spPr>
          <a:xfrm>
            <a:off x="243696" y="1175010"/>
            <a:ext cx="11695261" cy="3054682"/>
          </a:xfrm>
          <a:prstGeom prst="rect">
            <a:avLst/>
          </a:prstGeom>
          <a:noFill/>
        </p:spPr>
        <p:txBody>
          <a:bodyPr wrap="square">
            <a:spAutoFit/>
          </a:bodyPr>
          <a:lstStyle/>
          <a:p>
            <a:pPr marL="342900" indent="-342900" algn="just">
              <a:lnSpc>
                <a:spcPts val="2100"/>
              </a:lnSpc>
              <a:buFont typeface="Arial" panose="020B0604020202020204" pitchFamily="34" charset="0"/>
              <a:buChar char="•"/>
            </a:pPr>
            <a:r>
              <a:rPr lang="en-US" sz="2000">
                <a:latin typeface="Tw Cen MT" panose="020B0602020104020603" pitchFamily="34" charset="0"/>
              </a:rPr>
              <a:t>Led by a QAC supervisor, the QAC functions to develop and maintain a quality assurance </a:t>
            </a:r>
            <a:r>
              <a:rPr lang="en-US" sz="2000" err="1">
                <a:latin typeface="Tw Cen MT" panose="020B0602020104020603" pitchFamily="34" charset="0"/>
              </a:rPr>
              <a:t>programme</a:t>
            </a:r>
            <a:r>
              <a:rPr lang="en-US" sz="2000">
                <a:latin typeface="Tw Cen MT" panose="020B0602020104020603" pitchFamily="34" charset="0"/>
              </a:rPr>
              <a:t> for evaluation and monitoring of the quality and clinical appropriateness of the NHS the licensee provides</a:t>
            </a:r>
          </a:p>
          <a:p>
            <a:pPr marL="342900" indent="-342900" algn="just">
              <a:lnSpc>
                <a:spcPts val="2100"/>
              </a:lnSpc>
              <a:buFont typeface="Arial" panose="020B0604020202020204" pitchFamily="34" charset="0"/>
              <a:buChar char="•"/>
            </a:pPr>
            <a:endParaRPr lang="en-US" sz="2000">
              <a:latin typeface="Tw Cen MT" panose="020B0602020104020603" pitchFamily="34" charset="0"/>
            </a:endParaRPr>
          </a:p>
          <a:p>
            <a:pPr marL="342900" indent="-342900" algn="just">
              <a:lnSpc>
                <a:spcPts val="2100"/>
              </a:lnSpc>
              <a:buFont typeface="Arial" panose="020B0604020202020204" pitchFamily="34" charset="0"/>
              <a:buChar char="•"/>
            </a:pPr>
            <a:r>
              <a:rPr lang="en-US" sz="2000">
                <a:latin typeface="Tw Cen MT" panose="020B0602020104020603" pitchFamily="34" charset="0"/>
              </a:rPr>
              <a:t>Their duties include:</a:t>
            </a:r>
          </a:p>
          <a:p>
            <a:pPr marL="342900" indent="-342900" algn="just">
              <a:lnSpc>
                <a:spcPts val="2100"/>
              </a:lnSpc>
              <a:buFont typeface="Arial" panose="020B0604020202020204" pitchFamily="34" charset="0"/>
              <a:buChar char="•"/>
            </a:pPr>
            <a:endParaRPr lang="en-US" sz="2000">
              <a:latin typeface="Tw Cen MT" panose="020B0602020104020603" pitchFamily="34" charset="0"/>
            </a:endParaRPr>
          </a:p>
          <a:p>
            <a:pPr marL="800100" lvl="1" indent="-342900" algn="just">
              <a:lnSpc>
                <a:spcPts val="2100"/>
              </a:lnSpc>
              <a:buFont typeface="Wingdings" panose="05000000000000000000" pitchFamily="2" charset="2"/>
              <a:buChar char="Ø"/>
            </a:pPr>
            <a:r>
              <a:rPr lang="en-US" sz="2000">
                <a:latin typeface="Tw Cen MT" panose="020B0602020104020603" pitchFamily="34" charset="0"/>
              </a:rPr>
              <a:t>Forming recommendations to the licensee to improve the NHS quality;</a:t>
            </a:r>
          </a:p>
          <a:p>
            <a:pPr marL="800100" lvl="1" indent="-342900" algn="just">
              <a:lnSpc>
                <a:spcPts val="2100"/>
              </a:lnSpc>
              <a:buFont typeface="Wingdings" panose="05000000000000000000" pitchFamily="2" charset="2"/>
              <a:buChar char="Ø"/>
            </a:pPr>
            <a:endParaRPr lang="en-US" sz="2000">
              <a:latin typeface="Tw Cen MT" panose="020B0602020104020603" pitchFamily="34" charset="0"/>
            </a:endParaRPr>
          </a:p>
          <a:p>
            <a:pPr marL="800100" lvl="1" indent="-342900" algn="just">
              <a:lnSpc>
                <a:spcPts val="2100"/>
              </a:lnSpc>
              <a:buFont typeface="Wingdings" panose="05000000000000000000" pitchFamily="2" charset="2"/>
              <a:buChar char="Ø"/>
            </a:pPr>
            <a:r>
              <a:rPr lang="en-US" sz="2000">
                <a:latin typeface="Tw Cen MT" panose="020B0602020104020603" pitchFamily="34" charset="0"/>
              </a:rPr>
              <a:t>Reviewing and managing safety incidents, including Serious Reportable Events (SRE), and monitoring implemented solutions to rectify and prevent the recurrence of such incidents; and</a:t>
            </a:r>
          </a:p>
          <a:p>
            <a:pPr marL="800100" lvl="1" indent="-342900" algn="just">
              <a:lnSpc>
                <a:spcPts val="2100"/>
              </a:lnSpc>
              <a:buFont typeface="Wingdings" panose="05000000000000000000" pitchFamily="2" charset="2"/>
              <a:buChar char="Ø"/>
            </a:pPr>
            <a:endParaRPr lang="en-US" sz="2000">
              <a:latin typeface="Tw Cen MT" panose="020B0602020104020603" pitchFamily="34" charset="0"/>
            </a:endParaRPr>
          </a:p>
          <a:p>
            <a:pPr marL="800100" lvl="1" indent="-342900" algn="just">
              <a:lnSpc>
                <a:spcPts val="2100"/>
              </a:lnSpc>
              <a:buFont typeface="Wingdings" panose="05000000000000000000" pitchFamily="2" charset="2"/>
              <a:buChar char="Ø"/>
            </a:pPr>
            <a:r>
              <a:rPr lang="en-US" sz="2000">
                <a:latin typeface="Tw Cen MT" panose="020B0602020104020603" pitchFamily="34" charset="0"/>
              </a:rPr>
              <a:t>Ensuring that directives issued by MOH in relation to quality assurance activities are complied with.</a:t>
            </a:r>
            <a:endParaRPr lang="en-US" sz="2000" b="0" i="0">
              <a:effectLst/>
              <a:latin typeface="Tw Cen MT" panose="020B0602020104020603" pitchFamily="34" charset="0"/>
            </a:endParaRPr>
          </a:p>
        </p:txBody>
      </p:sp>
    </p:spTree>
    <p:extLst>
      <p:ext uri="{BB962C8B-B14F-4D97-AF65-F5344CB8AC3E}">
        <p14:creationId xmlns:p14="http://schemas.microsoft.com/office/powerpoint/2010/main" val="3007981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0091A-82D5-4CA1-803F-0FE00C70899D}"/>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84E4C980-2608-6F52-5DFA-FE5EDAEE21FB}"/>
              </a:ext>
            </a:extLst>
          </p:cNvPr>
          <p:cNvSpPr txBox="1">
            <a:spLocks/>
          </p:cNvSpPr>
          <p:nvPr/>
        </p:nvSpPr>
        <p:spPr>
          <a:xfrm>
            <a:off x="0" y="376918"/>
            <a:ext cx="12199789" cy="703203"/>
          </a:xfrm>
          <a:prstGeom prst="rect">
            <a:avLst/>
          </a:prstGeom>
          <a:solidFill>
            <a:schemeClr val="accent2">
              <a:lumMod val="40000"/>
              <a:lumOff val="60000"/>
            </a:schemeClr>
          </a:solidFill>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500" b="1">
                <a:latin typeface="Tw Cen MT" panose="020B0602020104020603" pitchFamily="34" charset="0"/>
              </a:rPr>
              <a:t>D) </a:t>
            </a:r>
            <a:r>
              <a:rPr lang="en-US" sz="2500" b="1" err="1">
                <a:latin typeface="Tw Cen MT" panose="020B0602020104020603" pitchFamily="34" charset="0"/>
              </a:rPr>
              <a:t>Crystalising</a:t>
            </a:r>
            <a:r>
              <a:rPr lang="en-US" sz="2500" b="1">
                <a:latin typeface="Tw Cen MT" panose="020B0602020104020603" pitchFamily="34" charset="0"/>
              </a:rPr>
              <a:t> infection control requirements as part of ensuring a clean environment for both residents and staff</a:t>
            </a:r>
          </a:p>
        </p:txBody>
      </p:sp>
      <p:sp>
        <p:nvSpPr>
          <p:cNvPr id="5" name="Slide Number Placeholder 3">
            <a:extLst>
              <a:ext uri="{FF2B5EF4-FFF2-40B4-BE49-F238E27FC236}">
                <a16:creationId xmlns:a16="http://schemas.microsoft.com/office/drawing/2014/main" id="{FDE68F41-7CB3-D8DF-6388-446C30A4F800}"/>
              </a:ext>
            </a:extLst>
          </p:cNvPr>
          <p:cNvSpPr txBox="1">
            <a:spLocks/>
          </p:cNvSpPr>
          <p:nvPr/>
        </p:nvSpPr>
        <p:spPr>
          <a:xfrm>
            <a:off x="11492861" y="6429664"/>
            <a:ext cx="523231" cy="315322"/>
          </a:xfrm>
          <a:prstGeom prst="rect">
            <a:avLst/>
          </a:prstGeom>
        </p:spPr>
        <p:txBody>
          <a:bodyPr vert="horz" lIns="91440" tIns="45720" rIns="91440" bIns="45720" rtlCol="0" anchor="ctr"/>
          <a:lstStyle>
            <a:defPPr>
              <a:defRPr lang="en-US"/>
            </a:defPPr>
            <a:lvl1pPr algn="r">
              <a:defRPr sz="1200">
                <a:solidFill>
                  <a:schemeClr val="tx1">
                    <a:tint val="75000"/>
                  </a:schemeClr>
                </a:solidFill>
              </a:defRPr>
            </a:lvl1pPr>
          </a:lstStyle>
          <a:p>
            <a:fld id="{76E51640-A429-42AA-92D6-40B4D3264BC7}" type="slidenum">
              <a:rPr lang="en-SG">
                <a:latin typeface="Tw Cen MT" panose="020B0602020104020603" pitchFamily="34" charset="0"/>
              </a:rPr>
              <a:pPr/>
              <a:t>16</a:t>
            </a:fld>
            <a:endParaRPr lang="en-SG">
              <a:latin typeface="Tw Cen MT" panose="020B0602020104020603" pitchFamily="34" charset="0"/>
            </a:endParaRPr>
          </a:p>
        </p:txBody>
      </p:sp>
      <p:graphicFrame>
        <p:nvGraphicFramePr>
          <p:cNvPr id="19" name="Content Placeholder 4">
            <a:extLst>
              <a:ext uri="{FF2B5EF4-FFF2-40B4-BE49-F238E27FC236}">
                <a16:creationId xmlns:a16="http://schemas.microsoft.com/office/drawing/2014/main" id="{7E2A9B9E-A8AD-F00C-6D9F-6C983EB13749}"/>
              </a:ext>
            </a:extLst>
          </p:cNvPr>
          <p:cNvGraphicFramePr>
            <a:graphicFrameLocks/>
          </p:cNvGraphicFramePr>
          <p:nvPr/>
        </p:nvGraphicFramePr>
        <p:xfrm>
          <a:off x="0" y="20320"/>
          <a:ext cx="12192000" cy="3708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302184316"/>
                    </a:ext>
                  </a:extLst>
                </a:gridCol>
                <a:gridCol w="3048000">
                  <a:extLst>
                    <a:ext uri="{9D8B030D-6E8A-4147-A177-3AD203B41FA5}">
                      <a16:colId xmlns:a16="http://schemas.microsoft.com/office/drawing/2014/main" val="1945214093"/>
                    </a:ext>
                  </a:extLst>
                </a:gridCol>
                <a:gridCol w="3048000">
                  <a:extLst>
                    <a:ext uri="{9D8B030D-6E8A-4147-A177-3AD203B41FA5}">
                      <a16:colId xmlns:a16="http://schemas.microsoft.com/office/drawing/2014/main" val="359510583"/>
                    </a:ext>
                  </a:extLst>
                </a:gridCol>
                <a:gridCol w="3048000">
                  <a:extLst>
                    <a:ext uri="{9D8B030D-6E8A-4147-A177-3AD203B41FA5}">
                      <a16:colId xmlns:a16="http://schemas.microsoft.com/office/drawing/2014/main" val="370841849"/>
                    </a:ext>
                  </a:extLst>
                </a:gridCol>
              </a:tblGrid>
              <a:tr h="370840">
                <a:tc>
                  <a:txBody>
                    <a:bodyPr/>
                    <a:lstStyle/>
                    <a:p>
                      <a:pPr algn="ctr"/>
                      <a:r>
                        <a:rPr lang="en-US">
                          <a:solidFill>
                            <a:schemeClr val="bg2">
                              <a:lumMod val="90000"/>
                            </a:schemeClr>
                          </a:solidFill>
                          <a:latin typeface="Tw Cen MT" panose="020B0602020104020603" pitchFamily="34" charset="0"/>
                        </a:rPr>
                        <a:t>Singapore Population</a:t>
                      </a:r>
                      <a:endParaRPr lang="en-SG">
                        <a:solidFill>
                          <a:schemeClr val="bg2">
                            <a:lumMod val="90000"/>
                          </a:schemeClr>
                        </a:solidFill>
                        <a:latin typeface="Tw Cen MT" panose="020B0602020104020603" pitchFamily="34" charset="0"/>
                      </a:endParaRPr>
                    </a:p>
                  </a:txBody>
                  <a:tcPr>
                    <a:solidFill>
                      <a:schemeClr val="accent1">
                        <a:lumMod val="20000"/>
                        <a:lumOff val="80000"/>
                      </a:schemeClr>
                    </a:solidFill>
                  </a:tcPr>
                </a:tc>
                <a:tc>
                  <a:txBody>
                    <a:bodyPr/>
                    <a:lstStyle/>
                    <a:p>
                      <a:pPr algn="ctr"/>
                      <a:r>
                        <a:rPr lang="en-US">
                          <a:solidFill>
                            <a:schemeClr val="bg2">
                              <a:lumMod val="90000"/>
                            </a:schemeClr>
                          </a:solidFill>
                          <a:latin typeface="Tw Cen MT" panose="020B0602020104020603" pitchFamily="34" charset="0"/>
                        </a:rPr>
                        <a:t>Regulatory Landscape </a:t>
                      </a:r>
                      <a:endParaRPr lang="en-SG">
                        <a:solidFill>
                          <a:schemeClr val="bg2">
                            <a:lumMod val="90000"/>
                          </a:schemeClr>
                        </a:solidFill>
                        <a:latin typeface="Tw Cen MT" panose="020B0602020104020603" pitchFamily="34" charset="0"/>
                      </a:endParaRPr>
                    </a:p>
                  </a:txBody>
                  <a:tcP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solidFill>
                          <a:latin typeface="Tw Cen MT" panose="020B0602020104020603" pitchFamily="34" charset="0"/>
                        </a:rPr>
                        <a:t>NHS Requirements</a:t>
                      </a:r>
                      <a:endParaRPr lang="en-SG">
                        <a:solidFill>
                          <a:schemeClr val="tx1"/>
                        </a:solidFill>
                        <a:latin typeface="Tw Cen MT" panose="020B0602020104020603" pitchFamily="34" charset="0"/>
                      </a:endParaRPr>
                    </a:p>
                  </a:txBody>
                  <a:tcPr>
                    <a:solidFill>
                      <a:schemeClr val="accent2">
                        <a:lumMod val="40000"/>
                        <a:lumOff val="60000"/>
                      </a:schemeClr>
                    </a:solidFill>
                  </a:tcPr>
                </a:tc>
                <a:tc>
                  <a:txBody>
                    <a:bodyPr/>
                    <a:lstStyle/>
                    <a:p>
                      <a:pPr algn="ctr"/>
                      <a:r>
                        <a:rPr lang="en-US" dirty="0">
                          <a:solidFill>
                            <a:schemeClr val="bg2">
                              <a:lumMod val="90000"/>
                            </a:schemeClr>
                          </a:solidFill>
                          <a:latin typeface="Tw Cen MT" panose="020B0602020104020603" pitchFamily="34" charset="0"/>
                        </a:rPr>
                        <a:t>Regulatory Approach</a:t>
                      </a:r>
                      <a:endParaRPr lang="en-SG" dirty="0">
                        <a:solidFill>
                          <a:schemeClr val="bg2">
                            <a:lumMod val="90000"/>
                          </a:schemeClr>
                        </a:solidFill>
                        <a:latin typeface="Tw Cen MT" panose="020B0602020104020603" pitchFamily="34" charset="0"/>
                      </a:endParaRPr>
                    </a:p>
                  </a:txBody>
                  <a:tcPr>
                    <a:solidFill>
                      <a:schemeClr val="bg2"/>
                    </a:solidFill>
                  </a:tcPr>
                </a:tc>
                <a:extLst>
                  <a:ext uri="{0D108BD9-81ED-4DB2-BD59-A6C34878D82A}">
                    <a16:rowId xmlns:a16="http://schemas.microsoft.com/office/drawing/2014/main" val="4115574569"/>
                  </a:ext>
                </a:extLst>
              </a:tr>
            </a:tbl>
          </a:graphicData>
        </a:graphic>
      </p:graphicFrame>
      <p:sp>
        <p:nvSpPr>
          <p:cNvPr id="2" name="TextBox 1">
            <a:extLst>
              <a:ext uri="{FF2B5EF4-FFF2-40B4-BE49-F238E27FC236}">
                <a16:creationId xmlns:a16="http://schemas.microsoft.com/office/drawing/2014/main" id="{BA64E137-4865-4E76-0DD8-FA9158C1925A}"/>
              </a:ext>
            </a:extLst>
          </p:cNvPr>
          <p:cNvSpPr txBox="1"/>
          <p:nvPr/>
        </p:nvSpPr>
        <p:spPr>
          <a:xfrm>
            <a:off x="243696" y="1175010"/>
            <a:ext cx="11695261" cy="2785378"/>
          </a:xfrm>
          <a:prstGeom prst="rect">
            <a:avLst/>
          </a:prstGeom>
          <a:noFill/>
        </p:spPr>
        <p:txBody>
          <a:bodyPr wrap="square">
            <a:spAutoFit/>
          </a:bodyPr>
          <a:lstStyle/>
          <a:p>
            <a:pPr marL="342900" indent="-342900" algn="just">
              <a:lnSpc>
                <a:spcPts val="2100"/>
              </a:lnSpc>
              <a:buFont typeface="Arial" panose="020B0604020202020204" pitchFamily="34" charset="0"/>
              <a:buChar char="•"/>
            </a:pPr>
            <a:r>
              <a:rPr lang="en-US" sz="2000">
                <a:latin typeface="Tw Cen MT" panose="020B0602020104020603" pitchFamily="34" charset="0"/>
              </a:rPr>
              <a:t>Mandatory implementation of an infection and prevention (IPC) </a:t>
            </a:r>
            <a:r>
              <a:rPr lang="en-US" sz="2000" err="1">
                <a:latin typeface="Tw Cen MT" panose="020B0602020104020603" pitchFamily="34" charset="0"/>
              </a:rPr>
              <a:t>programme</a:t>
            </a:r>
            <a:r>
              <a:rPr lang="en-US" sz="2000">
                <a:latin typeface="Tw Cen MT" panose="020B0602020104020603" pitchFamily="34" charset="0"/>
              </a:rPr>
              <a:t> </a:t>
            </a:r>
          </a:p>
          <a:p>
            <a:pPr algn="just">
              <a:lnSpc>
                <a:spcPts val="2100"/>
              </a:lnSpc>
            </a:pPr>
            <a:endParaRPr lang="en-US" sz="2000">
              <a:latin typeface="Tw Cen MT" panose="020B0602020104020603" pitchFamily="34" charset="0"/>
            </a:endParaRPr>
          </a:p>
          <a:p>
            <a:pPr marL="342900" indent="-342900" algn="just">
              <a:lnSpc>
                <a:spcPts val="2100"/>
              </a:lnSpc>
              <a:buFont typeface="Arial" panose="020B0604020202020204" pitchFamily="34" charset="0"/>
              <a:buChar char="•"/>
            </a:pPr>
            <a:r>
              <a:rPr lang="en-US" sz="2000">
                <a:latin typeface="Tw Cen MT" panose="020B0602020104020603" pitchFamily="34" charset="0"/>
              </a:rPr>
              <a:t>Led by an appointed IPC lead and committee to assist the licensee in establishing, implementing and regularly reviewing the IPC </a:t>
            </a:r>
            <a:r>
              <a:rPr lang="en-US" sz="2000" err="1">
                <a:latin typeface="Tw Cen MT" panose="020B0602020104020603" pitchFamily="34" charset="0"/>
              </a:rPr>
              <a:t>programme</a:t>
            </a:r>
            <a:r>
              <a:rPr lang="en-US" sz="2000">
                <a:latin typeface="Tw Cen MT" panose="020B0602020104020603" pitchFamily="34" charset="0"/>
              </a:rPr>
              <a:t>:</a:t>
            </a:r>
          </a:p>
          <a:p>
            <a:pPr algn="just">
              <a:lnSpc>
                <a:spcPts val="2100"/>
              </a:lnSpc>
            </a:pPr>
            <a:endParaRPr lang="en-US" sz="2000">
              <a:latin typeface="Tw Cen MT" panose="020B0602020104020603" pitchFamily="34" charset="0"/>
            </a:endParaRPr>
          </a:p>
          <a:p>
            <a:pPr marL="800100" lvl="1" indent="-342900" algn="just">
              <a:lnSpc>
                <a:spcPts val="2100"/>
              </a:lnSpc>
              <a:buFont typeface="Arial" panose="020B0604020202020204" pitchFamily="34" charset="0"/>
              <a:buChar char="•"/>
            </a:pPr>
            <a:r>
              <a:rPr lang="en-US" sz="2000">
                <a:latin typeface="Tw Cen MT" panose="020B0602020104020603" pitchFamily="34" charset="0"/>
              </a:rPr>
              <a:t>Regular IPC meetings and activities carried out at the Home</a:t>
            </a:r>
            <a:endParaRPr lang="en-US" sz="2000" b="0" i="0">
              <a:effectLst/>
              <a:latin typeface="Tw Cen MT" panose="020B0602020104020603" pitchFamily="34" charset="0"/>
            </a:endParaRPr>
          </a:p>
          <a:p>
            <a:pPr marL="800100" lvl="1" indent="-342900" algn="just">
              <a:lnSpc>
                <a:spcPts val="2100"/>
              </a:lnSpc>
              <a:buFont typeface="Arial" panose="020B0604020202020204" pitchFamily="34" charset="0"/>
              <a:buChar char="•"/>
            </a:pPr>
            <a:endParaRPr lang="en-US" sz="2000">
              <a:latin typeface="Tw Cen MT" panose="020B0602020104020603" pitchFamily="34" charset="0"/>
            </a:endParaRPr>
          </a:p>
          <a:p>
            <a:pPr marL="800100" lvl="1" indent="-342900" algn="just">
              <a:lnSpc>
                <a:spcPts val="2100"/>
              </a:lnSpc>
              <a:buFont typeface="Arial" panose="020B0604020202020204" pitchFamily="34" charset="0"/>
              <a:buChar char="•"/>
            </a:pPr>
            <a:r>
              <a:rPr lang="en-US" sz="2000" b="0" i="0">
                <a:effectLst/>
                <a:latin typeface="Tw Cen MT" panose="020B0602020104020603" pitchFamily="34" charset="0"/>
              </a:rPr>
              <a:t>Surveillance protocols</a:t>
            </a:r>
            <a:r>
              <a:rPr lang="en-US" sz="2000">
                <a:latin typeface="Tw Cen MT" panose="020B0602020104020603" pitchFamily="34" charset="0"/>
              </a:rPr>
              <a:t>, clear monitoring indicators and </a:t>
            </a:r>
            <a:r>
              <a:rPr lang="en-US" sz="2000" b="0" i="0">
                <a:effectLst/>
                <a:latin typeface="Tw Cen MT" panose="020B0602020104020603" pitchFamily="34" charset="0"/>
              </a:rPr>
              <a:t>reporting mechanisms to management</a:t>
            </a:r>
          </a:p>
          <a:p>
            <a:pPr marL="800100" lvl="1" indent="-342900" algn="just">
              <a:lnSpc>
                <a:spcPts val="2100"/>
              </a:lnSpc>
              <a:buFont typeface="Arial" panose="020B0604020202020204" pitchFamily="34" charset="0"/>
              <a:buChar char="•"/>
            </a:pPr>
            <a:endParaRPr lang="en-US" sz="2000">
              <a:latin typeface="Tw Cen MT" panose="020B0602020104020603" pitchFamily="34" charset="0"/>
            </a:endParaRPr>
          </a:p>
          <a:p>
            <a:pPr marL="800100" lvl="1" indent="-342900" algn="just">
              <a:lnSpc>
                <a:spcPts val="2100"/>
              </a:lnSpc>
              <a:buFont typeface="Arial" panose="020B0604020202020204" pitchFamily="34" charset="0"/>
              <a:buChar char="•"/>
            </a:pPr>
            <a:endParaRPr lang="en-US" sz="2000" b="0" i="0">
              <a:effectLst/>
              <a:latin typeface="Tw Cen MT" panose="020B0602020104020603" pitchFamily="34" charset="0"/>
            </a:endParaRPr>
          </a:p>
        </p:txBody>
      </p:sp>
    </p:spTree>
    <p:extLst>
      <p:ext uri="{BB962C8B-B14F-4D97-AF65-F5344CB8AC3E}">
        <p14:creationId xmlns:p14="http://schemas.microsoft.com/office/powerpoint/2010/main" val="3340831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1DDE8-15FF-0EC7-F914-3410F4974550}"/>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6C1B400E-48E3-A01A-7FA7-9752E1C9D6E3}"/>
              </a:ext>
            </a:extLst>
          </p:cNvPr>
          <p:cNvSpPr txBox="1">
            <a:spLocks/>
          </p:cNvSpPr>
          <p:nvPr/>
        </p:nvSpPr>
        <p:spPr>
          <a:xfrm>
            <a:off x="0" y="376919"/>
            <a:ext cx="12199789" cy="648712"/>
          </a:xfrm>
          <a:prstGeom prst="rect">
            <a:avLst/>
          </a:prstGeom>
          <a:solidFill>
            <a:schemeClr val="accent2">
              <a:lumMod val="40000"/>
              <a:lumOff val="60000"/>
            </a:schemeClr>
          </a:solidFill>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500" b="1">
                <a:latin typeface="Tw Cen MT" panose="020B0602020104020603" pitchFamily="34" charset="0"/>
              </a:rPr>
              <a:t>Requirements enforcement</a:t>
            </a:r>
          </a:p>
        </p:txBody>
      </p:sp>
      <p:sp>
        <p:nvSpPr>
          <p:cNvPr id="5" name="Slide Number Placeholder 3">
            <a:extLst>
              <a:ext uri="{FF2B5EF4-FFF2-40B4-BE49-F238E27FC236}">
                <a16:creationId xmlns:a16="http://schemas.microsoft.com/office/drawing/2014/main" id="{31865A4B-7CB3-4429-CC66-C0068640CC6A}"/>
              </a:ext>
            </a:extLst>
          </p:cNvPr>
          <p:cNvSpPr txBox="1">
            <a:spLocks/>
          </p:cNvSpPr>
          <p:nvPr/>
        </p:nvSpPr>
        <p:spPr>
          <a:xfrm>
            <a:off x="11492861" y="6429664"/>
            <a:ext cx="523231" cy="315322"/>
          </a:xfrm>
          <a:prstGeom prst="rect">
            <a:avLst/>
          </a:prstGeom>
        </p:spPr>
        <p:txBody>
          <a:bodyPr vert="horz" lIns="91440" tIns="45720" rIns="91440" bIns="45720" rtlCol="0" anchor="ctr"/>
          <a:lstStyle>
            <a:defPPr>
              <a:defRPr lang="en-US"/>
            </a:defPPr>
            <a:lvl1pPr algn="r">
              <a:defRPr sz="1200">
                <a:solidFill>
                  <a:schemeClr val="tx1">
                    <a:tint val="75000"/>
                  </a:schemeClr>
                </a:solidFill>
              </a:defRPr>
            </a:lvl1pPr>
          </a:lstStyle>
          <a:p>
            <a:fld id="{76E51640-A429-42AA-92D6-40B4D3264BC7}" type="slidenum">
              <a:rPr lang="en-SG">
                <a:latin typeface="Tw Cen MT" panose="020B0602020104020603" pitchFamily="34" charset="0"/>
              </a:rPr>
              <a:pPr/>
              <a:t>17</a:t>
            </a:fld>
            <a:endParaRPr lang="en-SG">
              <a:latin typeface="Tw Cen MT" panose="020B0602020104020603" pitchFamily="34" charset="0"/>
            </a:endParaRPr>
          </a:p>
        </p:txBody>
      </p:sp>
      <p:graphicFrame>
        <p:nvGraphicFramePr>
          <p:cNvPr id="19" name="Content Placeholder 4">
            <a:extLst>
              <a:ext uri="{FF2B5EF4-FFF2-40B4-BE49-F238E27FC236}">
                <a16:creationId xmlns:a16="http://schemas.microsoft.com/office/drawing/2014/main" id="{E69C590A-3DB0-BD15-ECF0-0EEEDDDEE2FC}"/>
              </a:ext>
            </a:extLst>
          </p:cNvPr>
          <p:cNvGraphicFramePr>
            <a:graphicFrameLocks/>
          </p:cNvGraphicFramePr>
          <p:nvPr/>
        </p:nvGraphicFramePr>
        <p:xfrm>
          <a:off x="0" y="0"/>
          <a:ext cx="12192000" cy="3708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302184316"/>
                    </a:ext>
                  </a:extLst>
                </a:gridCol>
                <a:gridCol w="3048000">
                  <a:extLst>
                    <a:ext uri="{9D8B030D-6E8A-4147-A177-3AD203B41FA5}">
                      <a16:colId xmlns:a16="http://schemas.microsoft.com/office/drawing/2014/main" val="1945214093"/>
                    </a:ext>
                  </a:extLst>
                </a:gridCol>
                <a:gridCol w="3048000">
                  <a:extLst>
                    <a:ext uri="{9D8B030D-6E8A-4147-A177-3AD203B41FA5}">
                      <a16:colId xmlns:a16="http://schemas.microsoft.com/office/drawing/2014/main" val="359510583"/>
                    </a:ext>
                  </a:extLst>
                </a:gridCol>
                <a:gridCol w="3048000">
                  <a:extLst>
                    <a:ext uri="{9D8B030D-6E8A-4147-A177-3AD203B41FA5}">
                      <a16:colId xmlns:a16="http://schemas.microsoft.com/office/drawing/2014/main" val="370841849"/>
                    </a:ext>
                  </a:extLst>
                </a:gridCol>
              </a:tblGrid>
              <a:tr h="370840">
                <a:tc>
                  <a:txBody>
                    <a:bodyPr/>
                    <a:lstStyle/>
                    <a:p>
                      <a:pPr algn="ctr"/>
                      <a:r>
                        <a:rPr lang="en-US">
                          <a:solidFill>
                            <a:schemeClr val="bg2">
                              <a:lumMod val="90000"/>
                            </a:schemeClr>
                          </a:solidFill>
                          <a:latin typeface="Tw Cen MT" panose="020B0602020104020603" pitchFamily="34" charset="0"/>
                        </a:rPr>
                        <a:t>Singapore Population</a:t>
                      </a:r>
                      <a:endParaRPr lang="en-SG">
                        <a:solidFill>
                          <a:schemeClr val="bg2">
                            <a:lumMod val="90000"/>
                          </a:schemeClr>
                        </a:solidFill>
                        <a:latin typeface="Tw Cen MT" panose="020B0602020104020603" pitchFamily="34" charset="0"/>
                      </a:endParaRPr>
                    </a:p>
                  </a:txBody>
                  <a:tcPr>
                    <a:solidFill>
                      <a:schemeClr val="accent1">
                        <a:lumMod val="20000"/>
                        <a:lumOff val="80000"/>
                      </a:schemeClr>
                    </a:solidFill>
                  </a:tcPr>
                </a:tc>
                <a:tc>
                  <a:txBody>
                    <a:bodyPr/>
                    <a:lstStyle/>
                    <a:p>
                      <a:pPr algn="ctr"/>
                      <a:r>
                        <a:rPr lang="en-US">
                          <a:solidFill>
                            <a:schemeClr val="bg2">
                              <a:lumMod val="90000"/>
                            </a:schemeClr>
                          </a:solidFill>
                          <a:latin typeface="Tw Cen MT" panose="020B0602020104020603" pitchFamily="34" charset="0"/>
                        </a:rPr>
                        <a:t>Regulatory Landscape </a:t>
                      </a:r>
                      <a:endParaRPr lang="en-SG">
                        <a:solidFill>
                          <a:schemeClr val="bg2">
                            <a:lumMod val="90000"/>
                          </a:schemeClr>
                        </a:solidFill>
                        <a:latin typeface="Tw Cen MT" panose="020B0602020104020603" pitchFamily="34" charset="0"/>
                      </a:endParaRPr>
                    </a:p>
                  </a:txBody>
                  <a:tcP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solidFill>
                          <a:latin typeface="Tw Cen MT" panose="020B0602020104020603" pitchFamily="34" charset="0"/>
                        </a:rPr>
                        <a:t>NHS Requirements</a:t>
                      </a:r>
                      <a:endParaRPr lang="en-SG">
                        <a:solidFill>
                          <a:schemeClr val="tx1"/>
                        </a:solidFill>
                        <a:latin typeface="Tw Cen MT" panose="020B0602020104020603" pitchFamily="34" charset="0"/>
                      </a:endParaRPr>
                    </a:p>
                  </a:txBody>
                  <a:tcPr>
                    <a:solidFill>
                      <a:schemeClr val="accent2">
                        <a:lumMod val="40000"/>
                        <a:lumOff val="60000"/>
                      </a:schemeClr>
                    </a:solidFill>
                  </a:tcPr>
                </a:tc>
                <a:tc>
                  <a:txBody>
                    <a:bodyPr/>
                    <a:lstStyle/>
                    <a:p>
                      <a:pPr algn="ctr"/>
                      <a:r>
                        <a:rPr lang="en-US" dirty="0">
                          <a:solidFill>
                            <a:schemeClr val="bg2">
                              <a:lumMod val="90000"/>
                            </a:schemeClr>
                          </a:solidFill>
                          <a:latin typeface="Tw Cen MT" panose="020B0602020104020603" pitchFamily="34" charset="0"/>
                        </a:rPr>
                        <a:t>Regulatory Approach</a:t>
                      </a:r>
                      <a:endParaRPr lang="en-SG" dirty="0">
                        <a:solidFill>
                          <a:schemeClr val="bg2">
                            <a:lumMod val="90000"/>
                          </a:schemeClr>
                        </a:solidFill>
                        <a:latin typeface="Tw Cen MT" panose="020B0602020104020603" pitchFamily="34" charset="0"/>
                      </a:endParaRPr>
                    </a:p>
                  </a:txBody>
                  <a:tcPr>
                    <a:solidFill>
                      <a:schemeClr val="bg2"/>
                    </a:solidFill>
                  </a:tcPr>
                </a:tc>
                <a:extLst>
                  <a:ext uri="{0D108BD9-81ED-4DB2-BD59-A6C34878D82A}">
                    <a16:rowId xmlns:a16="http://schemas.microsoft.com/office/drawing/2014/main" val="4115574569"/>
                  </a:ext>
                </a:extLst>
              </a:tr>
            </a:tbl>
          </a:graphicData>
        </a:graphic>
      </p:graphicFrame>
      <p:sp>
        <p:nvSpPr>
          <p:cNvPr id="2" name="Rectangle 1">
            <a:extLst>
              <a:ext uri="{FF2B5EF4-FFF2-40B4-BE49-F238E27FC236}">
                <a16:creationId xmlns:a16="http://schemas.microsoft.com/office/drawing/2014/main" id="{23597646-724E-704E-6CC2-774BD7F915A7}"/>
              </a:ext>
            </a:extLst>
          </p:cNvPr>
          <p:cNvSpPr>
            <a:spLocks/>
          </p:cNvSpPr>
          <p:nvPr/>
        </p:nvSpPr>
        <p:spPr>
          <a:xfrm>
            <a:off x="-1" y="1025631"/>
            <a:ext cx="12081933" cy="5034712"/>
          </a:xfrm>
          <a:prstGeom prst="rect">
            <a:avLst/>
          </a:prstGeom>
          <a:noFill/>
          <a:ln w="28575">
            <a:noFill/>
            <a:prstDash val="dash"/>
          </a:ln>
        </p:spPr>
        <p:txBody>
          <a:bodyPr wrap="square" bIns="0" numCol="1">
            <a:spAutoFit/>
          </a:bodyPr>
          <a:lstStyle/>
          <a:p>
            <a:pPr marL="97200" lvl="1" algn="just" defTabSz="889000" fontAlgn="base">
              <a:lnSpc>
                <a:spcPct val="90000"/>
              </a:lnSpc>
              <a:spcBef>
                <a:spcPts val="200"/>
              </a:spcBef>
              <a:spcAft>
                <a:spcPts val="300"/>
              </a:spcAft>
            </a:pPr>
            <a:r>
              <a:rPr lang="en-US" sz="2000" b="1">
                <a:latin typeface="Tw Cen MT" panose="020B0602020104020603" pitchFamily="34" charset="0"/>
              </a:rPr>
              <a:t>A) Inspections</a:t>
            </a:r>
          </a:p>
          <a:p>
            <a:pPr marL="440100" lvl="1" indent="-342900" algn="just" defTabSz="889000" fontAlgn="base">
              <a:lnSpc>
                <a:spcPct val="90000"/>
              </a:lnSpc>
              <a:spcBef>
                <a:spcPts val="200"/>
              </a:spcBef>
              <a:spcAft>
                <a:spcPts val="300"/>
              </a:spcAft>
              <a:buFont typeface="Arial" panose="020B0604020202020204" pitchFamily="34" charset="0"/>
              <a:buChar char="•"/>
            </a:pPr>
            <a:r>
              <a:rPr lang="en-US" sz="2000">
                <a:latin typeface="Tw Cen MT" panose="020B0602020104020603" pitchFamily="34" charset="0"/>
              </a:rPr>
              <a:t>NHS are inspected on a 2-yearly basis to ensure their compliance with HCSA</a:t>
            </a:r>
          </a:p>
          <a:p>
            <a:pPr marL="897300" lvl="2" indent="-342900" algn="just" defTabSz="889000" fontAlgn="base">
              <a:lnSpc>
                <a:spcPct val="90000"/>
              </a:lnSpc>
              <a:spcBef>
                <a:spcPts val="200"/>
              </a:spcBef>
              <a:spcAft>
                <a:spcPts val="300"/>
              </a:spcAft>
              <a:buFont typeface="Arial" panose="020B0604020202020204" pitchFamily="34" charset="0"/>
              <a:buChar char="•"/>
            </a:pPr>
            <a:r>
              <a:rPr lang="en-US" sz="2000">
                <a:latin typeface="Tw Cen MT" panose="020B0602020104020603" pitchFamily="34" charset="0"/>
              </a:rPr>
              <a:t>Announced </a:t>
            </a:r>
          </a:p>
          <a:p>
            <a:pPr marL="897300" lvl="2" indent="-342900" algn="just" defTabSz="889000" fontAlgn="base">
              <a:lnSpc>
                <a:spcPct val="90000"/>
              </a:lnSpc>
              <a:spcBef>
                <a:spcPts val="200"/>
              </a:spcBef>
              <a:spcAft>
                <a:spcPts val="300"/>
              </a:spcAft>
              <a:buFont typeface="Arial" panose="020B0604020202020204" pitchFamily="34" charset="0"/>
              <a:buChar char="•"/>
            </a:pPr>
            <a:r>
              <a:rPr lang="en-US" sz="2000">
                <a:latin typeface="Tw Cen MT" panose="020B0602020104020603" pitchFamily="34" charset="0"/>
              </a:rPr>
              <a:t>Accompanied by an NHS expert</a:t>
            </a:r>
          </a:p>
          <a:p>
            <a:pPr marL="897300" lvl="2" indent="-342900" algn="just" defTabSz="889000" fontAlgn="base">
              <a:lnSpc>
                <a:spcPct val="90000"/>
              </a:lnSpc>
              <a:spcBef>
                <a:spcPts val="200"/>
              </a:spcBef>
              <a:spcAft>
                <a:spcPts val="300"/>
              </a:spcAft>
              <a:buFont typeface="Arial" panose="020B0604020202020204" pitchFamily="34" charset="0"/>
              <a:buChar char="•"/>
            </a:pPr>
            <a:r>
              <a:rPr lang="en-US" sz="2000">
                <a:latin typeface="Tw Cen MT" panose="020B0602020104020603" pitchFamily="34" charset="0"/>
              </a:rPr>
              <a:t>General HCSA scope</a:t>
            </a:r>
          </a:p>
          <a:p>
            <a:pPr marL="554400" lvl="2" algn="just" defTabSz="889000" fontAlgn="base">
              <a:lnSpc>
                <a:spcPct val="90000"/>
              </a:lnSpc>
              <a:spcBef>
                <a:spcPts val="200"/>
              </a:spcBef>
              <a:spcAft>
                <a:spcPts val="300"/>
              </a:spcAft>
            </a:pPr>
            <a:endParaRPr lang="en-US" sz="2000">
              <a:latin typeface="Tw Cen MT" panose="020B0602020104020603" pitchFamily="34" charset="0"/>
            </a:endParaRPr>
          </a:p>
          <a:p>
            <a:pPr marL="440100" lvl="1" indent="-342900" algn="just" defTabSz="889000" fontAlgn="base">
              <a:lnSpc>
                <a:spcPct val="90000"/>
              </a:lnSpc>
              <a:spcBef>
                <a:spcPts val="200"/>
              </a:spcBef>
              <a:spcAft>
                <a:spcPts val="300"/>
              </a:spcAft>
              <a:buFont typeface="Arial" panose="020B0604020202020204" pitchFamily="34" charset="0"/>
              <a:buChar char="•"/>
            </a:pPr>
            <a:r>
              <a:rPr lang="en-US" sz="2000">
                <a:latin typeface="Tw Cen MT" panose="020B0602020104020603" pitchFamily="34" charset="0"/>
              </a:rPr>
              <a:t>Ad-hoc inspections</a:t>
            </a:r>
          </a:p>
          <a:p>
            <a:pPr marL="897300" lvl="2" indent="-342900" algn="just" defTabSz="889000" fontAlgn="base">
              <a:lnSpc>
                <a:spcPct val="90000"/>
              </a:lnSpc>
              <a:spcBef>
                <a:spcPts val="200"/>
              </a:spcBef>
              <a:spcAft>
                <a:spcPts val="300"/>
              </a:spcAft>
              <a:buFont typeface="Arial" panose="020B0604020202020204" pitchFamily="34" charset="0"/>
              <a:buChar char="•"/>
            </a:pPr>
            <a:r>
              <a:rPr lang="en-US" sz="2000">
                <a:latin typeface="Tw Cen MT" panose="020B0602020104020603" pitchFamily="34" charset="0"/>
              </a:rPr>
              <a:t>Unannounced</a:t>
            </a:r>
          </a:p>
          <a:p>
            <a:pPr marL="897300" lvl="2" indent="-342900" algn="just" defTabSz="889000" fontAlgn="base">
              <a:lnSpc>
                <a:spcPct val="90000"/>
              </a:lnSpc>
              <a:spcBef>
                <a:spcPts val="200"/>
              </a:spcBef>
              <a:spcAft>
                <a:spcPts val="300"/>
              </a:spcAft>
              <a:buFont typeface="Arial" panose="020B0604020202020204" pitchFamily="34" charset="0"/>
              <a:buChar char="•"/>
            </a:pPr>
            <a:r>
              <a:rPr lang="en-US" sz="2000">
                <a:latin typeface="Tw Cen MT" panose="020B0602020104020603" pitchFamily="34" charset="0"/>
              </a:rPr>
              <a:t>Focused scope</a:t>
            </a:r>
          </a:p>
          <a:p>
            <a:pPr marL="897300" lvl="2" indent="-342900" algn="just" defTabSz="889000" fontAlgn="base">
              <a:lnSpc>
                <a:spcPct val="90000"/>
              </a:lnSpc>
              <a:spcBef>
                <a:spcPts val="200"/>
              </a:spcBef>
              <a:spcAft>
                <a:spcPts val="300"/>
              </a:spcAft>
              <a:buFont typeface="Arial" panose="020B0604020202020204" pitchFamily="34" charset="0"/>
              <a:buChar char="•"/>
            </a:pPr>
            <a:endParaRPr lang="en-US" sz="2000">
              <a:latin typeface="Tw Cen MT" panose="020B0602020104020603" pitchFamily="34" charset="0"/>
            </a:endParaRPr>
          </a:p>
          <a:p>
            <a:pPr marL="97200" lvl="1" algn="just" defTabSz="889000" fontAlgn="base">
              <a:lnSpc>
                <a:spcPct val="90000"/>
              </a:lnSpc>
              <a:spcBef>
                <a:spcPts val="200"/>
              </a:spcBef>
              <a:spcAft>
                <a:spcPts val="300"/>
              </a:spcAft>
            </a:pPr>
            <a:r>
              <a:rPr lang="en-US" sz="2000" b="1">
                <a:latin typeface="Tw Cen MT" panose="020B0602020104020603" pitchFamily="34" charset="0"/>
              </a:rPr>
              <a:t>B) Audits</a:t>
            </a:r>
            <a:endParaRPr lang="en-US" sz="2000">
              <a:latin typeface="Tw Cen MT" panose="020B0602020104020603" pitchFamily="34" charset="0"/>
            </a:endParaRPr>
          </a:p>
          <a:p>
            <a:pPr marL="440100" lvl="1" indent="-342900" algn="just" defTabSz="889000" fontAlgn="base">
              <a:lnSpc>
                <a:spcPct val="90000"/>
              </a:lnSpc>
              <a:spcBef>
                <a:spcPts val="200"/>
              </a:spcBef>
              <a:spcAft>
                <a:spcPts val="300"/>
              </a:spcAft>
              <a:buFont typeface="Arial" panose="020B0604020202020204" pitchFamily="34" charset="0"/>
              <a:buChar char="•"/>
            </a:pPr>
            <a:r>
              <a:rPr lang="en-US" sz="2000">
                <a:latin typeface="Tw Cen MT" panose="020B0602020104020603" pitchFamily="34" charset="0"/>
              </a:rPr>
              <a:t>Periodically, the team also conducts a themed audit on selected NHS</a:t>
            </a:r>
          </a:p>
          <a:p>
            <a:pPr marL="897300" lvl="2" indent="-342900" algn="just" defTabSz="889000" fontAlgn="base">
              <a:lnSpc>
                <a:spcPct val="90000"/>
              </a:lnSpc>
              <a:spcBef>
                <a:spcPts val="200"/>
              </a:spcBef>
              <a:spcAft>
                <a:spcPts val="300"/>
              </a:spcAft>
              <a:buFont typeface="Arial" panose="020B0604020202020204" pitchFamily="34" charset="0"/>
              <a:buChar char="•"/>
            </a:pPr>
            <a:r>
              <a:rPr lang="en-US" sz="2000">
                <a:latin typeface="Tw Cen MT" panose="020B0602020104020603" pitchFamily="34" charset="0"/>
              </a:rPr>
              <a:t>Most recent audit was focused on understanding baseline care and IPC standards after NHS onboarded HCSA</a:t>
            </a:r>
          </a:p>
          <a:p>
            <a:pPr lvl="1" indent="-360000" algn="just" defTabSz="889000" fontAlgn="base">
              <a:lnSpc>
                <a:spcPct val="90000"/>
              </a:lnSpc>
              <a:spcBef>
                <a:spcPts val="200"/>
              </a:spcBef>
              <a:spcAft>
                <a:spcPts val="300"/>
              </a:spcAft>
              <a:buFont typeface="+mj-lt"/>
              <a:buAutoNum type="arabicPeriod"/>
            </a:pPr>
            <a:endParaRPr lang="en-US" sz="2000" b="1">
              <a:latin typeface="Tw Cen MT" panose="020B0602020104020603" pitchFamily="34" charset="0"/>
            </a:endParaRPr>
          </a:p>
        </p:txBody>
      </p:sp>
    </p:spTree>
    <p:extLst>
      <p:ext uri="{BB962C8B-B14F-4D97-AF65-F5344CB8AC3E}">
        <p14:creationId xmlns:p14="http://schemas.microsoft.com/office/powerpoint/2010/main" val="3378923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6B9BF-B970-57A0-3C72-3537C9A067FA}"/>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3B6BD706-2985-9F40-E7BF-FA756F8F5E32}"/>
              </a:ext>
            </a:extLst>
          </p:cNvPr>
          <p:cNvSpPr txBox="1">
            <a:spLocks/>
          </p:cNvSpPr>
          <p:nvPr/>
        </p:nvSpPr>
        <p:spPr>
          <a:xfrm>
            <a:off x="0" y="376918"/>
            <a:ext cx="12199789" cy="633393"/>
          </a:xfrm>
          <a:prstGeom prst="rect">
            <a:avLst/>
          </a:prstGeom>
          <a:solidFill>
            <a:schemeClr val="bg2">
              <a:lumMod val="75000"/>
            </a:schemeClr>
          </a:solidFill>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500" b="1">
                <a:latin typeface="Tw Cen MT" panose="020B0602020104020603" pitchFamily="34" charset="0"/>
              </a:rPr>
              <a:t>Singapore takes a risk-based approach in deciding the regulatory need of service models, and may deploy other levers available issues via our “Regulatory Toolkit”</a:t>
            </a:r>
          </a:p>
        </p:txBody>
      </p:sp>
      <p:sp>
        <p:nvSpPr>
          <p:cNvPr id="5" name="Slide Number Placeholder 3">
            <a:extLst>
              <a:ext uri="{FF2B5EF4-FFF2-40B4-BE49-F238E27FC236}">
                <a16:creationId xmlns:a16="http://schemas.microsoft.com/office/drawing/2014/main" id="{BD268207-7A5A-5E6B-3E44-D5B857917F5A}"/>
              </a:ext>
            </a:extLst>
          </p:cNvPr>
          <p:cNvSpPr txBox="1">
            <a:spLocks/>
          </p:cNvSpPr>
          <p:nvPr/>
        </p:nvSpPr>
        <p:spPr>
          <a:xfrm>
            <a:off x="11492861" y="6429664"/>
            <a:ext cx="523231" cy="315322"/>
          </a:xfrm>
          <a:prstGeom prst="rect">
            <a:avLst/>
          </a:prstGeom>
        </p:spPr>
        <p:txBody>
          <a:bodyPr vert="horz" lIns="91440" tIns="45720" rIns="91440" bIns="45720" rtlCol="0" anchor="ctr"/>
          <a:lstStyle>
            <a:defPPr>
              <a:defRPr lang="en-US"/>
            </a:defPPr>
            <a:lvl1pPr algn="r">
              <a:defRPr sz="1200">
                <a:solidFill>
                  <a:schemeClr val="tx1">
                    <a:tint val="75000"/>
                  </a:schemeClr>
                </a:solidFill>
              </a:defRPr>
            </a:lvl1pPr>
          </a:lstStyle>
          <a:p>
            <a:fld id="{76E51640-A429-42AA-92D6-40B4D3264BC7}" type="slidenum">
              <a:rPr lang="en-SG"/>
              <a:pPr/>
              <a:t>18</a:t>
            </a:fld>
            <a:endParaRPr lang="en-SG"/>
          </a:p>
        </p:txBody>
      </p:sp>
      <p:graphicFrame>
        <p:nvGraphicFramePr>
          <p:cNvPr id="6" name="Content Placeholder 4">
            <a:extLst>
              <a:ext uri="{FF2B5EF4-FFF2-40B4-BE49-F238E27FC236}">
                <a16:creationId xmlns:a16="http://schemas.microsoft.com/office/drawing/2014/main" id="{FF4AB14F-8307-AA5A-3B31-B31C4D4CE981}"/>
              </a:ext>
            </a:extLst>
          </p:cNvPr>
          <p:cNvGraphicFramePr>
            <a:graphicFrameLocks/>
          </p:cNvGraphicFramePr>
          <p:nvPr>
            <p:extLst>
              <p:ext uri="{D42A27DB-BD31-4B8C-83A1-F6EECF244321}">
                <p14:modId xmlns:p14="http://schemas.microsoft.com/office/powerpoint/2010/main" val="2925730917"/>
              </p:ext>
            </p:extLst>
          </p:nvPr>
        </p:nvGraphicFramePr>
        <p:xfrm>
          <a:off x="0" y="0"/>
          <a:ext cx="12192000" cy="3708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302184316"/>
                    </a:ext>
                  </a:extLst>
                </a:gridCol>
                <a:gridCol w="3048000">
                  <a:extLst>
                    <a:ext uri="{9D8B030D-6E8A-4147-A177-3AD203B41FA5}">
                      <a16:colId xmlns:a16="http://schemas.microsoft.com/office/drawing/2014/main" val="1945214093"/>
                    </a:ext>
                  </a:extLst>
                </a:gridCol>
                <a:gridCol w="3048000">
                  <a:extLst>
                    <a:ext uri="{9D8B030D-6E8A-4147-A177-3AD203B41FA5}">
                      <a16:colId xmlns:a16="http://schemas.microsoft.com/office/drawing/2014/main" val="359510583"/>
                    </a:ext>
                  </a:extLst>
                </a:gridCol>
                <a:gridCol w="3048000">
                  <a:extLst>
                    <a:ext uri="{9D8B030D-6E8A-4147-A177-3AD203B41FA5}">
                      <a16:colId xmlns:a16="http://schemas.microsoft.com/office/drawing/2014/main" val="370841849"/>
                    </a:ext>
                  </a:extLst>
                </a:gridCol>
              </a:tblGrid>
              <a:tr h="370840">
                <a:tc>
                  <a:txBody>
                    <a:bodyPr/>
                    <a:lstStyle/>
                    <a:p>
                      <a:pPr algn="ctr"/>
                      <a:r>
                        <a:rPr lang="en-US">
                          <a:solidFill>
                            <a:schemeClr val="bg2">
                              <a:lumMod val="90000"/>
                            </a:schemeClr>
                          </a:solidFill>
                          <a:latin typeface="Tw Cen MT" panose="020B0602020104020603" pitchFamily="34" charset="0"/>
                        </a:rPr>
                        <a:t>Singapore Population</a:t>
                      </a:r>
                      <a:endParaRPr lang="en-SG">
                        <a:solidFill>
                          <a:schemeClr val="bg2">
                            <a:lumMod val="90000"/>
                          </a:schemeClr>
                        </a:solidFill>
                        <a:latin typeface="Tw Cen MT" panose="020B0602020104020603" pitchFamily="34" charset="0"/>
                      </a:endParaRPr>
                    </a:p>
                  </a:txBody>
                  <a:tcPr>
                    <a:solidFill>
                      <a:schemeClr val="accent1">
                        <a:lumMod val="20000"/>
                        <a:lumOff val="80000"/>
                      </a:schemeClr>
                    </a:solidFill>
                  </a:tcPr>
                </a:tc>
                <a:tc>
                  <a:txBody>
                    <a:bodyPr/>
                    <a:lstStyle/>
                    <a:p>
                      <a:pPr algn="ctr"/>
                      <a:r>
                        <a:rPr lang="en-US">
                          <a:solidFill>
                            <a:schemeClr val="bg2">
                              <a:lumMod val="90000"/>
                            </a:schemeClr>
                          </a:solidFill>
                          <a:latin typeface="Tw Cen MT" panose="020B0602020104020603" pitchFamily="34" charset="0"/>
                        </a:rPr>
                        <a:t>Regulatory Landscape </a:t>
                      </a:r>
                      <a:endParaRPr lang="en-SG">
                        <a:solidFill>
                          <a:schemeClr val="bg2">
                            <a:lumMod val="90000"/>
                          </a:schemeClr>
                        </a:solidFill>
                        <a:latin typeface="Tw Cen MT" panose="020B0602020104020603" pitchFamily="34" charset="0"/>
                      </a:endParaRPr>
                    </a:p>
                  </a:txBody>
                  <a:tcP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bg2">
                              <a:lumMod val="90000"/>
                            </a:schemeClr>
                          </a:solidFill>
                          <a:latin typeface="Tw Cen MT" panose="020B0602020104020603" pitchFamily="34" charset="0"/>
                        </a:rPr>
                        <a:t>NHS Requirements</a:t>
                      </a:r>
                      <a:endParaRPr lang="en-SG">
                        <a:solidFill>
                          <a:schemeClr val="bg2">
                            <a:lumMod val="90000"/>
                          </a:schemeClr>
                        </a:solidFill>
                        <a:latin typeface="Tw Cen MT" panose="020B0602020104020603" pitchFamily="34" charset="0"/>
                      </a:endParaRPr>
                    </a:p>
                  </a:txBody>
                  <a:tcPr>
                    <a:solidFill>
                      <a:schemeClr val="accent2">
                        <a:lumMod val="40000"/>
                        <a:lumOff val="60000"/>
                      </a:schemeClr>
                    </a:solidFill>
                  </a:tcPr>
                </a:tc>
                <a:tc>
                  <a:txBody>
                    <a:bodyPr/>
                    <a:lstStyle/>
                    <a:p>
                      <a:pPr algn="ctr"/>
                      <a:r>
                        <a:rPr lang="en-US" dirty="0">
                          <a:solidFill>
                            <a:schemeClr val="tx1"/>
                          </a:solidFill>
                          <a:latin typeface="Tw Cen MT" panose="020B0602020104020603" pitchFamily="34" charset="0"/>
                        </a:rPr>
                        <a:t>Regulatory Approach</a:t>
                      </a:r>
                      <a:endParaRPr lang="en-SG" dirty="0">
                        <a:solidFill>
                          <a:schemeClr val="tx1"/>
                        </a:solidFill>
                        <a:latin typeface="Tw Cen MT" panose="020B0602020104020603" pitchFamily="34" charset="0"/>
                      </a:endParaRPr>
                    </a:p>
                  </a:txBody>
                  <a:tcPr>
                    <a:solidFill>
                      <a:schemeClr val="bg2"/>
                    </a:solidFill>
                  </a:tcPr>
                </a:tc>
                <a:extLst>
                  <a:ext uri="{0D108BD9-81ED-4DB2-BD59-A6C34878D82A}">
                    <a16:rowId xmlns:a16="http://schemas.microsoft.com/office/drawing/2014/main" val="4115574569"/>
                  </a:ext>
                </a:extLst>
              </a:tr>
            </a:tbl>
          </a:graphicData>
        </a:graphic>
      </p:graphicFrame>
      <p:sp>
        <p:nvSpPr>
          <p:cNvPr id="2" name="Rectangle 1">
            <a:extLst>
              <a:ext uri="{FF2B5EF4-FFF2-40B4-BE49-F238E27FC236}">
                <a16:creationId xmlns:a16="http://schemas.microsoft.com/office/drawing/2014/main" id="{3907CC06-05CE-8482-456E-ACB0F02A1E94}"/>
              </a:ext>
            </a:extLst>
          </p:cNvPr>
          <p:cNvSpPr/>
          <p:nvPr/>
        </p:nvSpPr>
        <p:spPr bwMode="auto">
          <a:xfrm>
            <a:off x="830464" y="2391651"/>
            <a:ext cx="10531072" cy="2748389"/>
          </a:xfrm>
          <a:prstGeom prst="rect">
            <a:avLst/>
          </a:prstGeom>
          <a:solidFill>
            <a:schemeClr val="accent4">
              <a:lumMod val="20000"/>
              <a:lumOff val="80000"/>
            </a:schemeClr>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black"/>
              </a:solidFill>
              <a:effectLst/>
              <a:uLnTx/>
              <a:uFillTx/>
              <a:latin typeface="Tw Cen MT" panose="020B0602020104020603" pitchFamily="34" charset="0"/>
              <a:cs typeface="Calibri" panose="020F0502020204030204" pitchFamily="34" charset="0"/>
            </a:endParaRPr>
          </a:p>
        </p:txBody>
      </p:sp>
      <p:sp>
        <p:nvSpPr>
          <p:cNvPr id="13" name="Right Brace 12">
            <a:extLst>
              <a:ext uri="{FF2B5EF4-FFF2-40B4-BE49-F238E27FC236}">
                <a16:creationId xmlns:a16="http://schemas.microsoft.com/office/drawing/2014/main" id="{9FA2BF6E-3EC4-1D20-9A72-D4FEA76F47B4}"/>
              </a:ext>
            </a:extLst>
          </p:cNvPr>
          <p:cNvSpPr/>
          <p:nvPr/>
        </p:nvSpPr>
        <p:spPr>
          <a:xfrm rot="16200000" flipH="1">
            <a:off x="6070738" y="-954671"/>
            <a:ext cx="326394" cy="9927195"/>
          </a:xfrm>
          <a:prstGeom prst="rightBrace">
            <a:avLst>
              <a:gd name="adj1" fmla="val 4716"/>
              <a:gd name="adj2" fmla="val 49701"/>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Tw Cen MT" panose="020B0602020104020603" pitchFamily="34" charset="0"/>
            </a:endParaRPr>
          </a:p>
        </p:txBody>
      </p:sp>
      <p:sp>
        <p:nvSpPr>
          <p:cNvPr id="14" name="Rectangle 13">
            <a:extLst>
              <a:ext uri="{FF2B5EF4-FFF2-40B4-BE49-F238E27FC236}">
                <a16:creationId xmlns:a16="http://schemas.microsoft.com/office/drawing/2014/main" id="{A351A3A8-9DA2-ABCB-CA12-BF982ECD58E2}"/>
              </a:ext>
            </a:extLst>
          </p:cNvPr>
          <p:cNvSpPr/>
          <p:nvPr/>
        </p:nvSpPr>
        <p:spPr>
          <a:xfrm>
            <a:off x="1270336" y="4220180"/>
            <a:ext cx="9927194" cy="74617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Tw Cen MT" panose="020B0602020104020603" pitchFamily="34" charset="0"/>
              </a:rPr>
              <a:t>Supporting Enablers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w Cen MT" panose="020B0602020104020603" pitchFamily="34" charset="0"/>
              </a:rPr>
              <a:t>Data Analytics, </a:t>
            </a:r>
            <a:r>
              <a:rPr kumimoji="0" lang="en-US" sz="1600" b="0" i="0" u="none" strike="noStrike" kern="1200" cap="none" spc="0" normalizeH="0" baseline="0" noProof="0" err="1">
                <a:ln>
                  <a:noFill/>
                </a:ln>
                <a:solidFill>
                  <a:prstClr val="black"/>
                </a:solidFill>
                <a:effectLst/>
                <a:uLnTx/>
                <a:uFillTx/>
                <a:latin typeface="Tw Cen MT" panose="020B0602020104020603" pitchFamily="34" charset="0"/>
              </a:rPr>
              <a:t>Behavioural</a:t>
            </a:r>
            <a:r>
              <a:rPr kumimoji="0" lang="en-US" sz="1600" b="0" i="0" u="none" strike="noStrike" kern="1200" cap="none" spc="0" normalizeH="0" baseline="0" noProof="0">
                <a:ln>
                  <a:noFill/>
                </a:ln>
                <a:solidFill>
                  <a:prstClr val="black"/>
                </a:solidFill>
                <a:effectLst/>
                <a:uLnTx/>
                <a:uFillTx/>
                <a:latin typeface="Tw Cen MT" panose="020B0602020104020603" pitchFamily="34" charset="0"/>
              </a:rPr>
              <a:t> Insights, Stakeholder Consultation,  Horizon Scanning</a:t>
            </a:r>
          </a:p>
        </p:txBody>
      </p:sp>
      <p:sp>
        <p:nvSpPr>
          <p:cNvPr id="15" name="Right Arrow 38">
            <a:extLst>
              <a:ext uri="{FF2B5EF4-FFF2-40B4-BE49-F238E27FC236}">
                <a16:creationId xmlns:a16="http://schemas.microsoft.com/office/drawing/2014/main" id="{7B99B704-C932-25B9-BBB4-C7115C3A0A14}"/>
              </a:ext>
            </a:extLst>
          </p:cNvPr>
          <p:cNvSpPr/>
          <p:nvPr/>
        </p:nvSpPr>
        <p:spPr>
          <a:xfrm>
            <a:off x="1260712" y="2843202"/>
            <a:ext cx="9617828" cy="294652"/>
          </a:xfrm>
          <a:prstGeom prst="rightArrow">
            <a:avLst/>
          </a:prstGeom>
          <a:gradFill flip="none" rotWithShape="1">
            <a:gsLst>
              <a:gs pos="76000">
                <a:schemeClr val="bg1">
                  <a:lumMod val="95000"/>
                </a:schemeClr>
              </a:gs>
              <a:gs pos="39000">
                <a:schemeClr val="accent2"/>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Tw Cen MT" panose="020B0602020104020603" pitchFamily="34" charset="0"/>
            </a:endParaRPr>
          </a:p>
        </p:txBody>
      </p:sp>
      <p:sp>
        <p:nvSpPr>
          <p:cNvPr id="16" name="Text Box 2">
            <a:extLst>
              <a:ext uri="{FF2B5EF4-FFF2-40B4-BE49-F238E27FC236}">
                <a16:creationId xmlns:a16="http://schemas.microsoft.com/office/drawing/2014/main" id="{C23A1368-ED8E-B50A-03B8-79AB06BB5C5B}"/>
              </a:ext>
            </a:extLst>
          </p:cNvPr>
          <p:cNvSpPr txBox="1">
            <a:spLocks noChangeArrowheads="1"/>
          </p:cNvSpPr>
          <p:nvPr/>
        </p:nvSpPr>
        <p:spPr bwMode="auto">
          <a:xfrm>
            <a:off x="948510" y="2563542"/>
            <a:ext cx="3836111" cy="302527"/>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600" b="1" i="0" u="none" strike="noStrike" kern="1200" cap="none" spc="0" normalizeH="0" baseline="0" noProof="0">
                <a:ln>
                  <a:noFill/>
                </a:ln>
                <a:solidFill>
                  <a:prstClr val="black"/>
                </a:solidFill>
                <a:effectLst/>
                <a:uLnTx/>
                <a:uFillTx/>
                <a:latin typeface="Tw Cen MT" panose="020B0602020104020603" pitchFamily="34" charset="0"/>
                <a:ea typeface="Calibri" panose="020F0502020204030204" pitchFamily="34" charset="0"/>
                <a:cs typeface="Times New Roman" panose="02020603050405020304" pitchFamily="18" charset="0"/>
              </a:rPr>
              <a:t>Low Compliance Burden </a:t>
            </a:r>
            <a:endParaRPr kumimoji="0" lang="zh-CN" altLang="en-US" sz="1600" b="0" i="0" u="none" strike="noStrike" kern="1200" cap="none" spc="0" normalizeH="0" baseline="0" noProof="0">
              <a:ln>
                <a:noFill/>
              </a:ln>
              <a:solidFill>
                <a:prstClr val="black"/>
              </a:solidFill>
              <a:effectLst/>
              <a:uLnTx/>
              <a:uFillTx/>
              <a:latin typeface="Tw Cen MT" panose="020B0602020104020603" pitchFamily="34" charset="0"/>
              <a:ea typeface="DengXian" panose="02010600030101010101" pitchFamily="2" charset="-122"/>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SG" sz="1600" b="1" i="0" u="none" strike="noStrike" kern="1200" cap="none" spc="0" normalizeH="0" baseline="0" noProof="0">
                <a:ln>
                  <a:noFill/>
                </a:ln>
                <a:solidFill>
                  <a:prstClr val="black"/>
                </a:solidFill>
                <a:effectLst/>
                <a:uLnTx/>
                <a:uFillTx/>
                <a:latin typeface="Tw Cen MT" panose="020B0602020104020603" pitchFamily="34" charset="0"/>
                <a:ea typeface="Calibri" panose="020F0502020204030204" pitchFamily="34" charset="0"/>
                <a:cs typeface="Times New Roman" panose="02020603050405020304" pitchFamily="18" charset="0"/>
              </a:rPr>
              <a:t>   </a:t>
            </a:r>
            <a:endParaRPr kumimoji="0" lang="en-SG" sz="1600" b="0" i="0" u="none" strike="noStrike" kern="1200" cap="none" spc="0" normalizeH="0" baseline="0" noProof="0">
              <a:ln>
                <a:noFill/>
              </a:ln>
              <a:solidFill>
                <a:prstClr val="black"/>
              </a:solidFill>
              <a:effectLst/>
              <a:uLnTx/>
              <a:uFillTx/>
              <a:latin typeface="Tw Cen MT" panose="020B0602020104020603" pitchFamily="34" charset="0"/>
              <a:ea typeface="Calibri" panose="020F0502020204030204" pitchFamily="34" charset="0"/>
              <a:cs typeface="Times New Roman" panose="02020603050405020304" pitchFamily="18" charset="0"/>
            </a:endParaRPr>
          </a:p>
        </p:txBody>
      </p:sp>
      <p:sp>
        <p:nvSpPr>
          <p:cNvPr id="17" name="Text Box 2">
            <a:extLst>
              <a:ext uri="{FF2B5EF4-FFF2-40B4-BE49-F238E27FC236}">
                <a16:creationId xmlns:a16="http://schemas.microsoft.com/office/drawing/2014/main" id="{0847A889-4EDF-F49E-B65F-9321FCF3662C}"/>
              </a:ext>
            </a:extLst>
          </p:cNvPr>
          <p:cNvSpPr txBox="1">
            <a:spLocks noChangeArrowheads="1"/>
          </p:cNvSpPr>
          <p:nvPr/>
        </p:nvSpPr>
        <p:spPr bwMode="auto">
          <a:xfrm>
            <a:off x="7671082" y="2558614"/>
            <a:ext cx="3595271" cy="469048"/>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600" b="1" i="0" u="none" strike="noStrike" kern="1200" cap="none" spc="0" normalizeH="0" baseline="0" noProof="0">
                <a:ln>
                  <a:noFill/>
                </a:ln>
                <a:solidFill>
                  <a:prstClr val="black"/>
                </a:solidFill>
                <a:effectLst/>
                <a:uLnTx/>
                <a:uFillTx/>
                <a:latin typeface="Tw Cen MT" panose="020B0602020104020603" pitchFamily="34" charset="0"/>
                <a:ea typeface="Calibri" panose="020F0502020204030204" pitchFamily="34" charset="0"/>
                <a:cs typeface="Times New Roman" panose="02020603050405020304" pitchFamily="18" charset="0"/>
              </a:rPr>
              <a:t>High Compliance Burden</a:t>
            </a:r>
            <a:endParaRPr kumimoji="0" lang="zh-CN" altLang="en-US" sz="1600" b="0" i="0" u="none" strike="noStrike" kern="1200" cap="none" spc="0" normalizeH="0" baseline="0" noProof="0">
              <a:ln>
                <a:noFill/>
              </a:ln>
              <a:solidFill>
                <a:prstClr val="black"/>
              </a:solidFill>
              <a:effectLst/>
              <a:uLnTx/>
              <a:uFillTx/>
              <a:latin typeface="Tw Cen MT" panose="020B0602020104020603" pitchFamily="34" charset="0"/>
              <a:ea typeface="DengXian" panose="02010600030101010101" pitchFamily="2" charset="-122"/>
            </a:endParaRPr>
          </a:p>
        </p:txBody>
      </p:sp>
      <p:sp>
        <p:nvSpPr>
          <p:cNvPr id="18" name="Rectangle 17">
            <a:extLst>
              <a:ext uri="{FF2B5EF4-FFF2-40B4-BE49-F238E27FC236}">
                <a16:creationId xmlns:a16="http://schemas.microsoft.com/office/drawing/2014/main" id="{2A4C64C8-E655-C4B0-D2B6-9C2430D7DA77}"/>
              </a:ext>
            </a:extLst>
          </p:cNvPr>
          <p:cNvSpPr/>
          <p:nvPr/>
        </p:nvSpPr>
        <p:spPr bwMode="auto">
          <a:xfrm>
            <a:off x="3175265" y="1164613"/>
            <a:ext cx="5870450" cy="862489"/>
          </a:xfrm>
          <a:prstGeom prst="rect">
            <a:avLst/>
          </a:prstGeom>
          <a:solidFill>
            <a:schemeClr val="accent6">
              <a:lumMod val="20000"/>
              <a:lumOff val="80000"/>
            </a:schemeClr>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prstClr val="black"/>
                </a:solidFill>
                <a:effectLst/>
                <a:uLnTx/>
                <a:uFillTx/>
                <a:latin typeface="Tw Cen MT" panose="020B0602020104020603" pitchFamily="34" charset="0"/>
                <a:cs typeface="Calibri" panose="020F0502020204030204" pitchFamily="34" charset="0"/>
              </a:rPr>
              <a:t>Regulatory Policy</a:t>
            </a:r>
            <a:endParaRPr kumimoji="0" lang="en-GB" sz="1800" b="1" i="1" u="none" strike="noStrike" kern="1200" cap="none" spc="0" normalizeH="0" baseline="0" noProof="0">
              <a:ln>
                <a:noFill/>
              </a:ln>
              <a:solidFill>
                <a:prstClr val="black"/>
              </a:solidFill>
              <a:effectLst/>
              <a:uLnTx/>
              <a:uFillTx/>
              <a:latin typeface="Tw Cen MT" panose="020B0602020104020603"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C7F13891-86C1-BEAC-7BC5-8D356BDCC3F5}"/>
              </a:ext>
            </a:extLst>
          </p:cNvPr>
          <p:cNvSpPr/>
          <p:nvPr/>
        </p:nvSpPr>
        <p:spPr bwMode="auto">
          <a:xfrm>
            <a:off x="3347438" y="1537296"/>
            <a:ext cx="2700000" cy="36000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Tw Cen MT" panose="020B0602020104020603" pitchFamily="34" charset="0"/>
                <a:cs typeface="Calibri" panose="020F0502020204030204" pitchFamily="34" charset="0"/>
              </a:rPr>
              <a:t>Regulatory Design </a:t>
            </a:r>
          </a:p>
        </p:txBody>
      </p:sp>
      <p:sp>
        <p:nvSpPr>
          <p:cNvPr id="20" name="Rectangle 19">
            <a:extLst>
              <a:ext uri="{FF2B5EF4-FFF2-40B4-BE49-F238E27FC236}">
                <a16:creationId xmlns:a16="http://schemas.microsoft.com/office/drawing/2014/main" id="{1735AA77-C58F-ABD8-2525-CE88CD6BB935}"/>
              </a:ext>
            </a:extLst>
          </p:cNvPr>
          <p:cNvSpPr/>
          <p:nvPr/>
        </p:nvSpPr>
        <p:spPr bwMode="auto">
          <a:xfrm>
            <a:off x="6164234" y="1538373"/>
            <a:ext cx="2700000" cy="36000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Tw Cen MT" panose="020B0602020104020603" pitchFamily="34" charset="0"/>
                <a:cs typeface="Calibri" panose="020F0502020204030204" pitchFamily="34" charset="0"/>
              </a:rPr>
              <a:t>Regulatory Review</a:t>
            </a:r>
            <a:endParaRPr kumimoji="0" lang="en-GB" sz="1600" b="1" i="0" u="none" strike="noStrike" kern="1200" cap="none" spc="0" normalizeH="0" baseline="0" noProof="0">
              <a:ln>
                <a:noFill/>
              </a:ln>
              <a:solidFill>
                <a:prstClr val="black"/>
              </a:solidFill>
              <a:effectLst/>
              <a:uLnTx/>
              <a:uFillTx/>
              <a:latin typeface="Tw Cen MT" panose="020B0602020104020603" pitchFamily="34" charset="0"/>
              <a:cs typeface="Calibri" panose="020F0502020204030204" pitchFamily="34" charset="0"/>
            </a:endParaRPr>
          </a:p>
        </p:txBody>
      </p:sp>
      <p:sp>
        <p:nvSpPr>
          <p:cNvPr id="21" name="Rectangle 20">
            <a:extLst>
              <a:ext uri="{FF2B5EF4-FFF2-40B4-BE49-F238E27FC236}">
                <a16:creationId xmlns:a16="http://schemas.microsoft.com/office/drawing/2014/main" id="{6BD8BFF0-F558-9D70-0434-20122328C101}"/>
              </a:ext>
            </a:extLst>
          </p:cNvPr>
          <p:cNvSpPr/>
          <p:nvPr/>
        </p:nvSpPr>
        <p:spPr bwMode="auto">
          <a:xfrm>
            <a:off x="3158997" y="5419701"/>
            <a:ext cx="5870449" cy="946473"/>
          </a:xfrm>
          <a:prstGeom prst="rect">
            <a:avLst/>
          </a:prstGeom>
          <a:solidFill>
            <a:schemeClr val="accent1">
              <a:lumMod val="40000"/>
              <a:lumOff val="60000"/>
            </a:schemeClr>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t"/>
          <a:lstStyle/>
          <a:p>
            <a:pPr algn="ctr">
              <a:defRPr/>
            </a:pPr>
            <a:r>
              <a:rPr kumimoji="0" lang="en-US" sz="1800" b="1" i="1" u="none" strike="noStrike" kern="1200" cap="none" spc="0" normalizeH="0" baseline="0" noProof="0">
                <a:ln>
                  <a:noFill/>
                </a:ln>
                <a:solidFill>
                  <a:sysClr val="windowText" lastClr="000000"/>
                </a:solidFill>
                <a:effectLst/>
                <a:uLnTx/>
                <a:uFillTx/>
                <a:latin typeface="Tw Cen MT" panose="020B0602020104020603" pitchFamily="34" charset="0"/>
                <a:cs typeface="Calibri" panose="020F0502020204030204" pitchFamily="34" charset="0"/>
              </a:rPr>
              <a:t>Regulatory Operations</a:t>
            </a:r>
            <a:endParaRPr kumimoji="0" lang="zh-CN" altLang="en-US" sz="1800" b="0" i="0" u="none" strike="noStrike" kern="1200" cap="none" spc="0" normalizeH="0" baseline="0" noProof="0">
              <a:ln>
                <a:noFill/>
              </a:ln>
              <a:solidFill>
                <a:prstClr val="black"/>
              </a:solidFill>
              <a:effectLst/>
              <a:uLnTx/>
              <a:uFillTx/>
              <a:latin typeface="Tw Cen MT" panose="020B0602020104020603" pitchFamily="34" charset="0"/>
              <a:ea typeface="DengXian" panose="02010600030101010101" pitchFamily="2" charset="-122"/>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a:ln>
                <a:noFill/>
              </a:ln>
              <a:solidFill>
                <a:sysClr val="windowText" lastClr="000000"/>
              </a:solidFill>
              <a:effectLst/>
              <a:uLnTx/>
              <a:uFillTx/>
              <a:latin typeface="Tw Cen MT" panose="020B0602020104020603"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panose="020B0602020104020603"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panose="020B0602020104020603"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Char char="-"/>
              <a:tabLst/>
              <a:defRPr/>
            </a:pPr>
            <a:endParaRPr kumimoji="0" lang="en-GB" sz="1800" b="0" i="0" u="none" strike="noStrike" kern="1200" cap="none" spc="0" normalizeH="0" baseline="0" noProof="0">
              <a:ln>
                <a:noFill/>
              </a:ln>
              <a:solidFill>
                <a:srgbClr val="FFFFFF"/>
              </a:solidFill>
              <a:effectLst/>
              <a:uLnTx/>
              <a:uFillTx/>
              <a:latin typeface="Tw Cen MT" panose="020B0602020104020603" pitchFamily="34" charset="0"/>
              <a:cs typeface="Calibri" panose="020F0502020204030204" pitchFamily="34" charset="0"/>
            </a:endParaRPr>
          </a:p>
        </p:txBody>
      </p:sp>
      <p:sp>
        <p:nvSpPr>
          <p:cNvPr id="22" name="Rectangle 21">
            <a:extLst>
              <a:ext uri="{FF2B5EF4-FFF2-40B4-BE49-F238E27FC236}">
                <a16:creationId xmlns:a16="http://schemas.microsoft.com/office/drawing/2014/main" id="{8E77515F-3C0A-6BCB-CB98-51AD0729454C}"/>
              </a:ext>
            </a:extLst>
          </p:cNvPr>
          <p:cNvSpPr/>
          <p:nvPr/>
        </p:nvSpPr>
        <p:spPr bwMode="auto">
          <a:xfrm>
            <a:off x="5419633" y="5756672"/>
            <a:ext cx="1323867" cy="463354"/>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Tw Cen MT" panose="020B0602020104020603" pitchFamily="34" charset="0"/>
                <a:cs typeface="Calibri" panose="020F0502020204030204" pitchFamily="34" charset="0"/>
              </a:rPr>
              <a:t>Audit</a:t>
            </a:r>
          </a:p>
        </p:txBody>
      </p:sp>
      <p:sp>
        <p:nvSpPr>
          <p:cNvPr id="23" name="Rectangle 22">
            <a:extLst>
              <a:ext uri="{FF2B5EF4-FFF2-40B4-BE49-F238E27FC236}">
                <a16:creationId xmlns:a16="http://schemas.microsoft.com/office/drawing/2014/main" id="{6ED9A2DF-513F-00D6-BC82-FC72B403C3F1}"/>
              </a:ext>
            </a:extLst>
          </p:cNvPr>
          <p:cNvSpPr/>
          <p:nvPr/>
        </p:nvSpPr>
        <p:spPr bwMode="auto">
          <a:xfrm>
            <a:off x="4040384" y="5759457"/>
            <a:ext cx="1323866" cy="463354"/>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Tw Cen MT" panose="020B0602020104020603" pitchFamily="34" charset="0"/>
                <a:cs typeface="Calibri" panose="020F0502020204030204" pitchFamily="34" charset="0"/>
              </a:rPr>
              <a:t>Licensing</a:t>
            </a:r>
            <a:r>
              <a:rPr kumimoji="0" lang="en-US" sz="1200" b="0" i="0" u="none" strike="noStrike" kern="1200" cap="none" spc="0" normalizeH="0" baseline="0" noProof="0">
                <a:ln>
                  <a:noFill/>
                </a:ln>
                <a:solidFill>
                  <a:srgbClr val="FFFFFF"/>
                </a:solidFill>
                <a:effectLst/>
                <a:uLnTx/>
                <a:uFillTx/>
                <a:latin typeface="Tw Cen MT" panose="020B0602020104020603" pitchFamily="34" charset="0"/>
                <a:cs typeface="Calibri" panose="020F0502020204030204" pitchFamily="34" charset="0"/>
              </a:rPr>
              <a:t> </a:t>
            </a:r>
            <a:endParaRPr kumimoji="0" lang="en-GB" sz="1200" b="0" i="0" u="none" strike="noStrike" kern="1200" cap="none" spc="0" normalizeH="0" baseline="0" noProof="0">
              <a:ln>
                <a:noFill/>
              </a:ln>
              <a:solidFill>
                <a:srgbClr val="FFFFFF"/>
              </a:solidFill>
              <a:effectLst/>
              <a:uLnTx/>
              <a:uFillTx/>
              <a:latin typeface="Tw Cen MT" panose="020B0602020104020603" pitchFamily="34" charset="0"/>
              <a:cs typeface="Calibri" panose="020F0502020204030204" pitchFamily="34" charset="0"/>
            </a:endParaRPr>
          </a:p>
        </p:txBody>
      </p:sp>
      <p:sp>
        <p:nvSpPr>
          <p:cNvPr id="24" name="Rectangle 23">
            <a:extLst>
              <a:ext uri="{FF2B5EF4-FFF2-40B4-BE49-F238E27FC236}">
                <a16:creationId xmlns:a16="http://schemas.microsoft.com/office/drawing/2014/main" id="{278FA752-48A6-42ED-3109-EBF6231D4A4B}"/>
              </a:ext>
            </a:extLst>
          </p:cNvPr>
          <p:cNvSpPr/>
          <p:nvPr/>
        </p:nvSpPr>
        <p:spPr>
          <a:xfrm>
            <a:off x="6795270" y="5755815"/>
            <a:ext cx="1614566" cy="463354"/>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Tw Cen MT" panose="020B0602020104020603" pitchFamily="34" charset="0"/>
                <a:cs typeface="Calibri" panose="020F0502020204030204" pitchFamily="34" charset="0"/>
              </a:rPr>
              <a:t>Enforcement </a:t>
            </a:r>
            <a:endParaRPr kumimoji="0" lang="en-GB" sz="1200" b="1" i="0" u="none" strike="noStrike" kern="1200" cap="none" spc="0" normalizeH="0" baseline="0" noProof="0">
              <a:ln>
                <a:noFill/>
              </a:ln>
              <a:solidFill>
                <a:prstClr val="black"/>
              </a:solidFill>
              <a:effectLst/>
              <a:uLnTx/>
              <a:uFillTx/>
              <a:latin typeface="Tw Cen MT" panose="020B0602020104020603" pitchFamily="34" charset="0"/>
              <a:cs typeface="Calibri" panose="020F0502020204030204" pitchFamily="34" charset="0"/>
            </a:endParaRPr>
          </a:p>
        </p:txBody>
      </p:sp>
      <p:sp>
        <p:nvSpPr>
          <p:cNvPr id="25" name="TextBox 24">
            <a:extLst>
              <a:ext uri="{FF2B5EF4-FFF2-40B4-BE49-F238E27FC236}">
                <a16:creationId xmlns:a16="http://schemas.microsoft.com/office/drawing/2014/main" id="{397C8C92-CFAB-E2DF-DE6A-08C611670D9A}"/>
              </a:ext>
            </a:extLst>
          </p:cNvPr>
          <p:cNvSpPr txBox="1"/>
          <p:nvPr/>
        </p:nvSpPr>
        <p:spPr>
          <a:xfrm>
            <a:off x="4697434" y="2363034"/>
            <a:ext cx="285663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prstClr val="black"/>
                </a:solidFill>
                <a:effectLst/>
                <a:uLnTx/>
                <a:uFillTx/>
                <a:latin typeface="Tw Cen MT" panose="020B0602020104020603" pitchFamily="34" charset="0"/>
              </a:rPr>
              <a:t>Regulatory Tools</a:t>
            </a:r>
            <a:endParaRPr kumimoji="0" lang="en-SG" sz="1800" b="1" i="1" u="none" strike="noStrike" kern="1200" cap="none" spc="0" normalizeH="0" baseline="0" noProof="0">
              <a:ln>
                <a:noFill/>
              </a:ln>
              <a:solidFill>
                <a:prstClr val="black"/>
              </a:solidFill>
              <a:effectLst/>
              <a:uLnTx/>
              <a:uFillTx/>
              <a:latin typeface="Tw Cen MT" panose="020B0602020104020603" pitchFamily="34" charset="0"/>
            </a:endParaRPr>
          </a:p>
        </p:txBody>
      </p:sp>
      <p:sp>
        <p:nvSpPr>
          <p:cNvPr id="26" name="Left-Up Arrow 49">
            <a:extLst>
              <a:ext uri="{FF2B5EF4-FFF2-40B4-BE49-F238E27FC236}">
                <a16:creationId xmlns:a16="http://schemas.microsoft.com/office/drawing/2014/main" id="{B1D051B6-4B00-E7DB-64D6-567540ABD426}"/>
              </a:ext>
            </a:extLst>
          </p:cNvPr>
          <p:cNvSpPr/>
          <p:nvPr/>
        </p:nvSpPr>
        <p:spPr>
          <a:xfrm rot="10800000">
            <a:off x="1875654" y="1244225"/>
            <a:ext cx="1247842" cy="1088573"/>
          </a:xfrm>
          <a:prstGeom prst="leftUpArrow">
            <a:avLst>
              <a:gd name="adj1" fmla="val 18411"/>
              <a:gd name="adj2" fmla="val 25000"/>
              <a:gd name="adj3" fmla="val 25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Tw Cen MT" panose="020B0602020104020603" pitchFamily="34" charset="0"/>
            </a:endParaRPr>
          </a:p>
        </p:txBody>
      </p:sp>
      <p:sp>
        <p:nvSpPr>
          <p:cNvPr id="27" name="Left-Up Arrow 50">
            <a:extLst>
              <a:ext uri="{FF2B5EF4-FFF2-40B4-BE49-F238E27FC236}">
                <a16:creationId xmlns:a16="http://schemas.microsoft.com/office/drawing/2014/main" id="{7ED7C360-C00F-F89D-269E-FFD5DED0788F}"/>
              </a:ext>
            </a:extLst>
          </p:cNvPr>
          <p:cNvSpPr/>
          <p:nvPr/>
        </p:nvSpPr>
        <p:spPr>
          <a:xfrm rot="5400000">
            <a:off x="1875652" y="5208330"/>
            <a:ext cx="1247842" cy="1182773"/>
          </a:xfrm>
          <a:prstGeom prst="leftUpArrow">
            <a:avLst>
              <a:gd name="adj1" fmla="val 20092"/>
              <a:gd name="adj2" fmla="val 25000"/>
              <a:gd name="adj3" fmla="val 25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Tw Cen MT" panose="020B0602020104020603" pitchFamily="34" charset="0"/>
            </a:endParaRPr>
          </a:p>
        </p:txBody>
      </p:sp>
      <p:sp>
        <p:nvSpPr>
          <p:cNvPr id="28" name="Left-Up Arrow 51">
            <a:extLst>
              <a:ext uri="{FF2B5EF4-FFF2-40B4-BE49-F238E27FC236}">
                <a16:creationId xmlns:a16="http://schemas.microsoft.com/office/drawing/2014/main" id="{9038827C-AE75-A359-CD99-0B01F80BC1A2}"/>
              </a:ext>
            </a:extLst>
          </p:cNvPr>
          <p:cNvSpPr/>
          <p:nvPr/>
        </p:nvSpPr>
        <p:spPr>
          <a:xfrm rot="16200000">
            <a:off x="9203251" y="1281530"/>
            <a:ext cx="971240" cy="1182773"/>
          </a:xfrm>
          <a:prstGeom prst="leftUpArrow">
            <a:avLst>
              <a:gd name="adj1" fmla="val 20092"/>
              <a:gd name="adj2" fmla="val 25000"/>
              <a:gd name="adj3" fmla="val 25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Tw Cen MT" panose="020B0602020104020603" pitchFamily="34" charset="0"/>
            </a:endParaRPr>
          </a:p>
        </p:txBody>
      </p:sp>
      <p:sp>
        <p:nvSpPr>
          <p:cNvPr id="29" name="Left-Up Arrow 52">
            <a:extLst>
              <a:ext uri="{FF2B5EF4-FFF2-40B4-BE49-F238E27FC236}">
                <a16:creationId xmlns:a16="http://schemas.microsoft.com/office/drawing/2014/main" id="{EE10A751-2033-27F2-7A15-A9CA984F01BA}"/>
              </a:ext>
            </a:extLst>
          </p:cNvPr>
          <p:cNvSpPr/>
          <p:nvPr/>
        </p:nvSpPr>
        <p:spPr>
          <a:xfrm>
            <a:off x="9097484" y="5183401"/>
            <a:ext cx="1172039" cy="1182773"/>
          </a:xfrm>
          <a:prstGeom prst="leftUpArrow">
            <a:avLst>
              <a:gd name="adj1" fmla="val 20092"/>
              <a:gd name="adj2" fmla="val 25000"/>
              <a:gd name="adj3" fmla="val 25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Tw Cen MT" panose="020B0602020104020603" pitchFamily="34" charset="0"/>
            </a:endParaRPr>
          </a:p>
        </p:txBody>
      </p:sp>
      <p:grpSp>
        <p:nvGrpSpPr>
          <p:cNvPr id="30" name="Group 29">
            <a:extLst>
              <a:ext uri="{FF2B5EF4-FFF2-40B4-BE49-F238E27FC236}">
                <a16:creationId xmlns:a16="http://schemas.microsoft.com/office/drawing/2014/main" id="{6FE01444-D4E3-CCCE-AAE8-E30A3CDA86D7}"/>
              </a:ext>
            </a:extLst>
          </p:cNvPr>
          <p:cNvGrpSpPr/>
          <p:nvPr/>
        </p:nvGrpSpPr>
        <p:grpSpPr>
          <a:xfrm>
            <a:off x="-593981" y="2350090"/>
            <a:ext cx="12819062" cy="2799108"/>
            <a:chOff x="-529091" y="859625"/>
            <a:chExt cx="12819062" cy="2799108"/>
          </a:xfrm>
        </p:grpSpPr>
        <p:sp>
          <p:nvSpPr>
            <p:cNvPr id="31" name="Rectangle 30">
              <a:extLst>
                <a:ext uri="{FF2B5EF4-FFF2-40B4-BE49-F238E27FC236}">
                  <a16:creationId xmlns:a16="http://schemas.microsoft.com/office/drawing/2014/main" id="{40BE9AC5-A4DF-6979-465F-AA9499FC46B8}"/>
                </a:ext>
              </a:extLst>
            </p:cNvPr>
            <p:cNvSpPr/>
            <p:nvPr/>
          </p:nvSpPr>
          <p:spPr bwMode="auto">
            <a:xfrm>
              <a:off x="153551" y="889087"/>
              <a:ext cx="11893670" cy="2769646"/>
            </a:xfrm>
            <a:prstGeom prst="rect">
              <a:avLst/>
            </a:prstGeom>
            <a:solidFill>
              <a:schemeClr val="accent4">
                <a:lumMod val="20000"/>
                <a:lumOff val="80000"/>
              </a:schemeClr>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black"/>
                </a:solidFill>
                <a:effectLst/>
                <a:uLnTx/>
                <a:uFillTx/>
                <a:latin typeface="Tw Cen MT" panose="020B0602020104020603" pitchFamily="34" charset="0"/>
                <a:cs typeface="Calibri" panose="020F0502020204030204" pitchFamily="34" charset="0"/>
              </a:endParaRPr>
            </a:p>
          </p:txBody>
        </p:sp>
        <p:sp>
          <p:nvSpPr>
            <p:cNvPr id="32" name="TextBox 31">
              <a:extLst>
                <a:ext uri="{FF2B5EF4-FFF2-40B4-BE49-F238E27FC236}">
                  <a16:creationId xmlns:a16="http://schemas.microsoft.com/office/drawing/2014/main" id="{E692ED1B-B470-7ED4-3F33-1043BE901E9B}"/>
                </a:ext>
              </a:extLst>
            </p:cNvPr>
            <p:cNvSpPr txBox="1"/>
            <p:nvPr/>
          </p:nvSpPr>
          <p:spPr>
            <a:xfrm>
              <a:off x="5212794" y="1473290"/>
              <a:ext cx="1340907" cy="830997"/>
            </a:xfrm>
            <a:prstGeom prst="rect">
              <a:avLst/>
            </a:prstGeom>
            <a:solidFill>
              <a:schemeClr val="accent2">
                <a:lumMod val="20000"/>
                <a:lumOff val="80000"/>
              </a:schemeClr>
            </a:solidFill>
            <a:ln w="127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Tw Cen MT" panose="020B0602020104020603" pitchFamily="34" charset="0"/>
                  <a:cs typeface="Calibri" panose="020F0502020204030204" pitchFamily="34" charset="0"/>
                </a:rPr>
                <a:t>Industry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Tw Cen MT" panose="020B0602020104020603" pitchFamily="34" charset="0"/>
                  <a:cs typeface="Calibri" panose="020F0502020204030204" pitchFamily="34" charset="0"/>
                </a:rPr>
                <a:t>Self-Regulation</a:t>
              </a:r>
            </a:p>
          </p:txBody>
        </p:sp>
        <p:sp>
          <p:nvSpPr>
            <p:cNvPr id="33" name="TextBox 32">
              <a:extLst>
                <a:ext uri="{FF2B5EF4-FFF2-40B4-BE49-F238E27FC236}">
                  <a16:creationId xmlns:a16="http://schemas.microsoft.com/office/drawing/2014/main" id="{364F96BC-0E4D-D673-7ED4-CC308D13EC83}"/>
                </a:ext>
              </a:extLst>
            </p:cNvPr>
            <p:cNvSpPr txBox="1"/>
            <p:nvPr/>
          </p:nvSpPr>
          <p:spPr>
            <a:xfrm>
              <a:off x="2009062" y="1485897"/>
              <a:ext cx="1358689" cy="584775"/>
            </a:xfrm>
            <a:prstGeom prst="rect">
              <a:avLst/>
            </a:prstGeom>
            <a:solidFill>
              <a:schemeClr val="bg1">
                <a:lumMod val="95000"/>
              </a:schemeClr>
            </a:solidFill>
            <a:ln w="127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Tw Cen MT" panose="020B0602020104020603" pitchFamily="34" charset="0"/>
                  <a:cs typeface="Calibri" panose="020F0502020204030204" pitchFamily="34" charset="0"/>
                </a:rPr>
                <a:t>Stakeholder Education</a:t>
              </a:r>
            </a:p>
          </p:txBody>
        </p:sp>
        <p:sp>
          <p:nvSpPr>
            <p:cNvPr id="34" name="TextBox 33">
              <a:extLst>
                <a:ext uri="{FF2B5EF4-FFF2-40B4-BE49-F238E27FC236}">
                  <a16:creationId xmlns:a16="http://schemas.microsoft.com/office/drawing/2014/main" id="{81D083D0-F274-F964-B4B5-98F587D68E04}"/>
                </a:ext>
              </a:extLst>
            </p:cNvPr>
            <p:cNvSpPr txBox="1"/>
            <p:nvPr/>
          </p:nvSpPr>
          <p:spPr>
            <a:xfrm>
              <a:off x="8389102" y="1627178"/>
              <a:ext cx="1463128" cy="338554"/>
            </a:xfrm>
            <a:prstGeom prst="rect">
              <a:avLst/>
            </a:prstGeom>
            <a:solidFill>
              <a:schemeClr val="accent2">
                <a:lumMod val="60000"/>
                <a:lumOff val="40000"/>
              </a:schemeClr>
            </a:solidFill>
            <a:ln w="12700">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Tw Cen MT" panose="020B0602020104020603" pitchFamily="34" charset="0"/>
                  <a:cs typeface="Calibri" panose="020F0502020204030204" pitchFamily="34" charset="0"/>
                </a:rPr>
                <a:t>Accreditation </a:t>
              </a:r>
              <a:endParaRPr kumimoji="0" lang="en-SG" sz="1600" b="1" i="0" u="none" strike="noStrike" kern="1200" cap="none" spc="0" normalizeH="0" baseline="0" noProof="0">
                <a:ln>
                  <a:noFill/>
                </a:ln>
                <a:solidFill>
                  <a:prstClr val="black"/>
                </a:solidFill>
                <a:effectLst/>
                <a:uLnTx/>
                <a:uFillTx/>
                <a:latin typeface="Tw Cen MT" panose="020B0602020104020603" pitchFamily="34" charset="0"/>
                <a:cs typeface="Calibri" panose="020F0502020204030204" pitchFamily="34" charset="0"/>
              </a:endParaRPr>
            </a:p>
          </p:txBody>
        </p:sp>
        <p:sp>
          <p:nvSpPr>
            <p:cNvPr id="35" name="TextBox 34">
              <a:extLst>
                <a:ext uri="{FF2B5EF4-FFF2-40B4-BE49-F238E27FC236}">
                  <a16:creationId xmlns:a16="http://schemas.microsoft.com/office/drawing/2014/main" id="{BC071362-A39A-7ED9-F2F3-E82142F512B3}"/>
                </a:ext>
              </a:extLst>
            </p:cNvPr>
            <p:cNvSpPr txBox="1"/>
            <p:nvPr/>
          </p:nvSpPr>
          <p:spPr>
            <a:xfrm>
              <a:off x="10054446" y="1455892"/>
              <a:ext cx="1463127" cy="584775"/>
            </a:xfrm>
            <a:prstGeom prst="rect">
              <a:avLst/>
            </a:prstGeom>
            <a:solidFill>
              <a:schemeClr val="accent2">
                <a:lumMod val="75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Tw Cen MT" panose="020B0602020104020603" pitchFamily="34" charset="0"/>
                  <a:cs typeface="Calibri" panose="020F0502020204030204" pitchFamily="34" charset="0"/>
                </a:rPr>
                <a:t>Regulations/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Tw Cen MT" panose="020B0602020104020603" pitchFamily="34" charset="0"/>
                  <a:cs typeface="Calibri" panose="020F0502020204030204" pitchFamily="34" charset="0"/>
                </a:rPr>
                <a:t>Legislations</a:t>
              </a:r>
            </a:p>
          </p:txBody>
        </p:sp>
        <p:sp>
          <p:nvSpPr>
            <p:cNvPr id="36" name="TextBox 35">
              <a:extLst>
                <a:ext uri="{FF2B5EF4-FFF2-40B4-BE49-F238E27FC236}">
                  <a16:creationId xmlns:a16="http://schemas.microsoft.com/office/drawing/2014/main" id="{72ECE938-D158-1DBF-06F7-8D5968C1494F}"/>
                </a:ext>
              </a:extLst>
            </p:cNvPr>
            <p:cNvSpPr txBox="1"/>
            <p:nvPr/>
          </p:nvSpPr>
          <p:spPr>
            <a:xfrm>
              <a:off x="6831161" y="1473947"/>
              <a:ext cx="1340907" cy="584775"/>
            </a:xfrm>
            <a:prstGeom prst="rect">
              <a:avLst/>
            </a:prstGeom>
            <a:solidFill>
              <a:schemeClr val="accent2">
                <a:lumMod val="40000"/>
                <a:lumOff val="60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Tw Cen MT" panose="020B0602020104020603" pitchFamily="34" charset="0"/>
                  <a:cs typeface="Calibri" panose="020F0502020204030204" pitchFamily="34" charset="0"/>
                </a:rPr>
                <a:t>Regulatory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Tw Cen MT" panose="020B0602020104020603" pitchFamily="34" charset="0"/>
                  <a:cs typeface="Calibri" panose="020F0502020204030204" pitchFamily="34" charset="0"/>
                </a:rPr>
                <a:t>Sandbox</a:t>
              </a:r>
            </a:p>
          </p:txBody>
        </p:sp>
        <p:sp>
          <p:nvSpPr>
            <p:cNvPr id="37" name="TextBox 36">
              <a:extLst>
                <a:ext uri="{FF2B5EF4-FFF2-40B4-BE49-F238E27FC236}">
                  <a16:creationId xmlns:a16="http://schemas.microsoft.com/office/drawing/2014/main" id="{294799D7-6982-9F60-E1D4-5DEC5B2B72F9}"/>
                </a:ext>
              </a:extLst>
            </p:cNvPr>
            <p:cNvSpPr txBox="1"/>
            <p:nvPr/>
          </p:nvSpPr>
          <p:spPr>
            <a:xfrm>
              <a:off x="3549826" y="1477663"/>
              <a:ext cx="1358689" cy="584775"/>
            </a:xfrm>
            <a:prstGeom prst="rect">
              <a:avLst/>
            </a:prstGeom>
            <a:solidFill>
              <a:schemeClr val="bg1">
                <a:lumMod val="95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Tw Cen MT" panose="020B0602020104020603" pitchFamily="34" charset="0"/>
                  <a:cs typeface="Calibri" panose="020F0502020204030204" pitchFamily="34" charset="0"/>
                </a:rPr>
                <a:t>Guidelines / Standards</a:t>
              </a:r>
            </a:p>
          </p:txBody>
        </p:sp>
        <p:sp>
          <p:nvSpPr>
            <p:cNvPr id="38" name="Right Arrow 38">
              <a:extLst>
                <a:ext uri="{FF2B5EF4-FFF2-40B4-BE49-F238E27FC236}">
                  <a16:creationId xmlns:a16="http://schemas.microsoft.com/office/drawing/2014/main" id="{F3F4D502-584B-1A29-2775-70AB93CE6EE1}"/>
                </a:ext>
              </a:extLst>
            </p:cNvPr>
            <p:cNvSpPr/>
            <p:nvPr/>
          </p:nvSpPr>
          <p:spPr>
            <a:xfrm>
              <a:off x="417915" y="1211508"/>
              <a:ext cx="11206324" cy="129794"/>
            </a:xfrm>
            <a:prstGeom prst="rightArrow">
              <a:avLst/>
            </a:prstGeom>
            <a:gradFill flip="none" rotWithShape="1">
              <a:gsLst>
                <a:gs pos="76000">
                  <a:schemeClr val="bg1">
                    <a:lumMod val="95000"/>
                  </a:schemeClr>
                </a:gs>
                <a:gs pos="39000">
                  <a:schemeClr val="accent2"/>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Tw Cen MT" panose="020B0602020104020603" pitchFamily="34" charset="0"/>
              </a:endParaRPr>
            </a:p>
          </p:txBody>
        </p:sp>
        <p:sp>
          <p:nvSpPr>
            <p:cNvPr id="39" name="Text Box 2">
              <a:extLst>
                <a:ext uri="{FF2B5EF4-FFF2-40B4-BE49-F238E27FC236}">
                  <a16:creationId xmlns:a16="http://schemas.microsoft.com/office/drawing/2014/main" id="{367661EA-EE74-6D62-376B-94CE00152151}"/>
                </a:ext>
              </a:extLst>
            </p:cNvPr>
            <p:cNvSpPr txBox="1">
              <a:spLocks noChangeArrowheads="1"/>
            </p:cNvSpPr>
            <p:nvPr/>
          </p:nvSpPr>
          <p:spPr bwMode="auto">
            <a:xfrm>
              <a:off x="-529091" y="920877"/>
              <a:ext cx="3820701" cy="275922"/>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defRPr/>
              </a:pPr>
              <a:r>
                <a:rPr kumimoji="0" lang="en-SG" sz="1600" b="1" i="0" u="none" strike="noStrike" kern="1200" cap="none" spc="0" normalizeH="0" baseline="0" noProof="0">
                  <a:ln>
                    <a:noFill/>
                  </a:ln>
                  <a:solidFill>
                    <a:prstClr val="black"/>
                  </a:solidFill>
                  <a:effectLst/>
                  <a:uLnTx/>
                  <a:uFillTx/>
                  <a:latin typeface="Tw Cen MT" panose="020B0602020104020603" pitchFamily="34" charset="0"/>
                  <a:ea typeface="Calibri" panose="020F0502020204030204" pitchFamily="34" charset="0"/>
                  <a:cs typeface="Times New Roman" panose="02020603050405020304" pitchFamily="18" charset="0"/>
                </a:rPr>
                <a:t>Low Compliance Burden</a:t>
              </a:r>
              <a:endParaRPr kumimoji="0" lang="zh-CN" altLang="en-US" sz="1600" b="0" i="0" u="none" strike="noStrike" kern="1200" cap="none" spc="0" normalizeH="0" baseline="0" noProof="0">
                <a:ln>
                  <a:noFill/>
                </a:ln>
                <a:solidFill>
                  <a:prstClr val="black"/>
                </a:solidFill>
                <a:effectLst/>
                <a:uLnTx/>
                <a:uFillTx/>
                <a:latin typeface="Tw Cen MT" panose="020B0602020104020603" pitchFamily="34" charset="0"/>
                <a:ea typeface="DengXian" panose="02010600030101010101" pitchFamily="2" charset="-122"/>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SG" sz="1600" b="0" i="0" u="none" strike="noStrike" kern="1200" cap="none" spc="0" normalizeH="0" baseline="0" noProof="0">
                <a:ln>
                  <a:noFill/>
                </a:ln>
                <a:solidFill>
                  <a:prstClr val="black"/>
                </a:solidFill>
                <a:effectLst/>
                <a:uLnTx/>
                <a:uFillTx/>
                <a:latin typeface="Tw Cen MT" panose="020B0602020104020603" pitchFamily="34" charset="0"/>
                <a:ea typeface="Calibri" panose="020F0502020204030204" pitchFamily="34" charset="0"/>
                <a:cs typeface="Times New Roman" panose="02020603050405020304" pitchFamily="18" charset="0"/>
              </a:endParaRPr>
            </a:p>
          </p:txBody>
        </p:sp>
        <p:sp>
          <p:nvSpPr>
            <p:cNvPr id="40" name="Text Box 2">
              <a:extLst>
                <a:ext uri="{FF2B5EF4-FFF2-40B4-BE49-F238E27FC236}">
                  <a16:creationId xmlns:a16="http://schemas.microsoft.com/office/drawing/2014/main" id="{A11C5805-6E4C-23A3-19DB-4A750E60BC14}"/>
                </a:ext>
              </a:extLst>
            </p:cNvPr>
            <p:cNvSpPr txBox="1">
              <a:spLocks noChangeArrowheads="1"/>
            </p:cNvSpPr>
            <p:nvPr/>
          </p:nvSpPr>
          <p:spPr bwMode="auto">
            <a:xfrm>
              <a:off x="8738871" y="912657"/>
              <a:ext cx="3429358" cy="239163"/>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SG" sz="1600" b="1" i="0" u="none" strike="noStrike" kern="1200" cap="none" spc="0" normalizeH="0" baseline="0" noProof="0">
                  <a:ln>
                    <a:noFill/>
                  </a:ln>
                  <a:solidFill>
                    <a:prstClr val="black"/>
                  </a:solidFill>
                  <a:effectLst/>
                  <a:uLnTx/>
                  <a:uFillTx/>
                  <a:latin typeface="Tw Cen MT" panose="020B0602020104020603" pitchFamily="34" charset="0"/>
                  <a:ea typeface="Calibri" panose="020F0502020204030204" pitchFamily="34" charset="0"/>
                  <a:cs typeface="Times New Roman" panose="02020603050405020304" pitchFamily="18" charset="0"/>
                </a:rPr>
                <a:t>High Compliance Burden</a:t>
              </a:r>
              <a:endParaRPr kumimoji="0" lang="en-SG" sz="1600" b="0" i="0" u="none" strike="noStrike" kern="1200" cap="none" spc="0" normalizeH="0" baseline="0" noProof="0">
                <a:ln>
                  <a:noFill/>
                </a:ln>
                <a:solidFill>
                  <a:prstClr val="black"/>
                </a:solidFill>
                <a:effectLst/>
                <a:uLnTx/>
                <a:uFillTx/>
                <a:latin typeface="Tw Cen MT" panose="020B0602020104020603" pitchFamily="34" charset="0"/>
                <a:ea typeface="Calibri" panose="020F0502020204030204" pitchFamily="34" charset="0"/>
                <a:cs typeface="Times New Roman" panose="02020603050405020304" pitchFamily="18" charset="0"/>
              </a:endParaRPr>
            </a:p>
          </p:txBody>
        </p:sp>
        <p:sp>
          <p:nvSpPr>
            <p:cNvPr id="41" name="TextBox 40">
              <a:extLst>
                <a:ext uri="{FF2B5EF4-FFF2-40B4-BE49-F238E27FC236}">
                  <a16:creationId xmlns:a16="http://schemas.microsoft.com/office/drawing/2014/main" id="{752FB700-731F-A4D4-42E9-97B1FAFC8834}"/>
                </a:ext>
              </a:extLst>
            </p:cNvPr>
            <p:cNvSpPr txBox="1"/>
            <p:nvPr/>
          </p:nvSpPr>
          <p:spPr>
            <a:xfrm>
              <a:off x="4411523" y="859625"/>
              <a:ext cx="285663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prstClr val="black"/>
                  </a:solidFill>
                  <a:effectLst/>
                  <a:uLnTx/>
                  <a:uFillTx/>
                  <a:latin typeface="Tw Cen MT" panose="020B0602020104020603" pitchFamily="34" charset="0"/>
                </a:rPr>
                <a:t>Regulatory Tools</a:t>
              </a:r>
              <a:r>
                <a:rPr kumimoji="0" lang="en-US" sz="2000" b="1" i="1" u="none" strike="noStrike" kern="1200" cap="none" spc="0" normalizeH="0" baseline="0" noProof="0">
                  <a:ln>
                    <a:noFill/>
                  </a:ln>
                  <a:solidFill>
                    <a:prstClr val="black"/>
                  </a:solidFill>
                  <a:effectLst/>
                  <a:uLnTx/>
                  <a:uFillTx/>
                  <a:latin typeface="Tw Cen MT" panose="020B0602020104020603" pitchFamily="34" charset="0"/>
                </a:rPr>
                <a:t> </a:t>
              </a:r>
              <a:endParaRPr kumimoji="0" lang="en-SG" sz="1800" b="1" i="1" u="none" strike="noStrike" kern="1200" cap="none" spc="0" normalizeH="0" baseline="0" noProof="0">
                <a:ln>
                  <a:noFill/>
                </a:ln>
                <a:solidFill>
                  <a:prstClr val="black"/>
                </a:solidFill>
                <a:effectLst/>
                <a:uLnTx/>
                <a:uFillTx/>
                <a:latin typeface="Tw Cen MT" panose="020B0602020104020603" pitchFamily="34" charset="0"/>
              </a:endParaRPr>
            </a:p>
          </p:txBody>
        </p:sp>
        <p:sp>
          <p:nvSpPr>
            <p:cNvPr id="42" name="TextBox 41">
              <a:extLst>
                <a:ext uri="{FF2B5EF4-FFF2-40B4-BE49-F238E27FC236}">
                  <a16:creationId xmlns:a16="http://schemas.microsoft.com/office/drawing/2014/main" id="{F667FF52-E542-A3AF-292C-71F961257366}"/>
                </a:ext>
              </a:extLst>
            </p:cNvPr>
            <p:cNvSpPr txBox="1"/>
            <p:nvPr/>
          </p:nvSpPr>
          <p:spPr>
            <a:xfrm>
              <a:off x="768401" y="1487072"/>
              <a:ext cx="1113708" cy="584775"/>
            </a:xfrm>
            <a:prstGeom prst="rect">
              <a:avLst/>
            </a:prstGeom>
            <a:solidFill>
              <a:schemeClr val="bg1">
                <a:lumMod val="95000"/>
              </a:schemeClr>
            </a:solidFill>
            <a:ln w="127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Tw Cen MT" panose="020B0602020104020603" pitchFamily="34" charset="0"/>
                  <a:cs typeface="Calibri" panose="020F0502020204030204" pitchFamily="34" charset="0"/>
                </a:rPr>
                <a:t>Consumer Education</a:t>
              </a:r>
              <a:endParaRPr kumimoji="0" lang="en-SG" sz="1600" b="1" i="0" u="none" strike="noStrike" kern="1200" cap="none" spc="0" normalizeH="0" baseline="0" noProof="0">
                <a:ln>
                  <a:noFill/>
                </a:ln>
                <a:solidFill>
                  <a:prstClr val="black"/>
                </a:solidFill>
                <a:effectLst/>
                <a:uLnTx/>
                <a:uFillTx/>
                <a:latin typeface="Tw Cen MT" panose="020B0602020104020603" pitchFamily="34" charset="0"/>
                <a:cs typeface="Calibri" panose="020F0502020204030204" pitchFamily="34" charset="0"/>
              </a:endParaRPr>
            </a:p>
          </p:txBody>
        </p:sp>
        <p:pic>
          <p:nvPicPr>
            <p:cNvPr id="43" name="Picture 42">
              <a:extLst>
                <a:ext uri="{FF2B5EF4-FFF2-40B4-BE49-F238E27FC236}">
                  <a16:creationId xmlns:a16="http://schemas.microsoft.com/office/drawing/2014/main" id="{E9F7AD43-E9E7-8F3B-F25D-AB6E5F6D132D}"/>
                </a:ext>
              </a:extLst>
            </p:cNvPr>
            <p:cNvPicPr>
              <a:picLocks noChangeAspect="1"/>
            </p:cNvPicPr>
            <p:nvPr/>
          </p:nvPicPr>
          <p:blipFill rotWithShape="1">
            <a:blip r:embed="rId3">
              <a:duotone>
                <a:prstClr val="black"/>
                <a:schemeClr val="accent4">
                  <a:lumMod val="20000"/>
                  <a:lumOff val="80000"/>
                  <a:tint val="45000"/>
                  <a:satMod val="400000"/>
                </a:schemeClr>
              </a:duotone>
            </a:blip>
            <a:srcRect t="54532" b="25142"/>
            <a:stretch/>
          </p:blipFill>
          <p:spPr>
            <a:xfrm>
              <a:off x="-65316" y="2397857"/>
              <a:ext cx="12355287" cy="1230298"/>
            </a:xfrm>
            <a:prstGeom prst="rect">
              <a:avLst/>
            </a:prstGeom>
          </p:spPr>
        </p:pic>
      </p:grpSp>
    </p:spTree>
    <p:extLst>
      <p:ext uri="{BB962C8B-B14F-4D97-AF65-F5344CB8AC3E}">
        <p14:creationId xmlns:p14="http://schemas.microsoft.com/office/powerpoint/2010/main" val="1962921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C8172-AA8C-253D-EF4B-9CD73E918FFA}"/>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ADBE64E8-FD04-18AF-80D6-CBD2D548FAC9}"/>
              </a:ext>
            </a:extLst>
          </p:cNvPr>
          <p:cNvSpPr txBox="1">
            <a:spLocks/>
          </p:cNvSpPr>
          <p:nvPr/>
        </p:nvSpPr>
        <p:spPr>
          <a:xfrm>
            <a:off x="0" y="376918"/>
            <a:ext cx="12199789" cy="698349"/>
          </a:xfrm>
          <a:prstGeom prst="rect">
            <a:avLst/>
          </a:prstGeom>
          <a:solidFill>
            <a:schemeClr val="bg2">
              <a:lumMod val="75000"/>
            </a:schemeClr>
          </a:solidFill>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500" b="1">
                <a:latin typeface="Tw Cen MT" panose="020B0602020104020603" pitchFamily="34" charset="0"/>
              </a:rPr>
              <a:t>During our regulatory review of community-based healthcare models, two major care models of concern emerged: SCS and HN </a:t>
            </a:r>
          </a:p>
        </p:txBody>
      </p:sp>
      <p:sp>
        <p:nvSpPr>
          <p:cNvPr id="5" name="Slide Number Placeholder 3">
            <a:extLst>
              <a:ext uri="{FF2B5EF4-FFF2-40B4-BE49-F238E27FC236}">
                <a16:creationId xmlns:a16="http://schemas.microsoft.com/office/drawing/2014/main" id="{E9A2E622-8927-0FCE-9768-1D52807A0D42}"/>
              </a:ext>
            </a:extLst>
          </p:cNvPr>
          <p:cNvSpPr txBox="1">
            <a:spLocks/>
          </p:cNvSpPr>
          <p:nvPr/>
        </p:nvSpPr>
        <p:spPr>
          <a:xfrm>
            <a:off x="11492861" y="6429664"/>
            <a:ext cx="523231" cy="315322"/>
          </a:xfrm>
          <a:prstGeom prst="rect">
            <a:avLst/>
          </a:prstGeom>
        </p:spPr>
        <p:txBody>
          <a:bodyPr vert="horz" lIns="91440" tIns="45720" rIns="91440" bIns="45720" rtlCol="0" anchor="ctr"/>
          <a:lstStyle>
            <a:defPPr>
              <a:defRPr lang="en-US"/>
            </a:defPPr>
            <a:lvl1pPr algn="r">
              <a:defRPr sz="1200">
                <a:solidFill>
                  <a:schemeClr val="tx1">
                    <a:tint val="75000"/>
                  </a:schemeClr>
                </a:solidFill>
              </a:defRPr>
            </a:lvl1pPr>
          </a:lstStyle>
          <a:p>
            <a:fld id="{76E51640-A429-42AA-92D6-40B4D3264BC7}" type="slidenum">
              <a:rPr lang="en-SG"/>
              <a:pPr/>
              <a:t>19</a:t>
            </a:fld>
            <a:endParaRPr lang="en-SG"/>
          </a:p>
        </p:txBody>
      </p:sp>
      <p:graphicFrame>
        <p:nvGraphicFramePr>
          <p:cNvPr id="6" name="Content Placeholder 4">
            <a:extLst>
              <a:ext uri="{FF2B5EF4-FFF2-40B4-BE49-F238E27FC236}">
                <a16:creationId xmlns:a16="http://schemas.microsoft.com/office/drawing/2014/main" id="{3F9B9012-5DEE-3B3C-4DC0-392055C02BA3}"/>
              </a:ext>
            </a:extLst>
          </p:cNvPr>
          <p:cNvGraphicFramePr>
            <a:graphicFrameLocks/>
          </p:cNvGraphicFramePr>
          <p:nvPr>
            <p:extLst>
              <p:ext uri="{D42A27DB-BD31-4B8C-83A1-F6EECF244321}">
                <p14:modId xmlns:p14="http://schemas.microsoft.com/office/powerpoint/2010/main" val="2347761352"/>
              </p:ext>
            </p:extLst>
          </p:nvPr>
        </p:nvGraphicFramePr>
        <p:xfrm>
          <a:off x="0" y="0"/>
          <a:ext cx="12192000" cy="3708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302184316"/>
                    </a:ext>
                  </a:extLst>
                </a:gridCol>
                <a:gridCol w="3048000">
                  <a:extLst>
                    <a:ext uri="{9D8B030D-6E8A-4147-A177-3AD203B41FA5}">
                      <a16:colId xmlns:a16="http://schemas.microsoft.com/office/drawing/2014/main" val="1945214093"/>
                    </a:ext>
                  </a:extLst>
                </a:gridCol>
                <a:gridCol w="3048000">
                  <a:extLst>
                    <a:ext uri="{9D8B030D-6E8A-4147-A177-3AD203B41FA5}">
                      <a16:colId xmlns:a16="http://schemas.microsoft.com/office/drawing/2014/main" val="359510583"/>
                    </a:ext>
                  </a:extLst>
                </a:gridCol>
                <a:gridCol w="3048000">
                  <a:extLst>
                    <a:ext uri="{9D8B030D-6E8A-4147-A177-3AD203B41FA5}">
                      <a16:colId xmlns:a16="http://schemas.microsoft.com/office/drawing/2014/main" val="370841849"/>
                    </a:ext>
                  </a:extLst>
                </a:gridCol>
              </a:tblGrid>
              <a:tr h="370840">
                <a:tc>
                  <a:txBody>
                    <a:bodyPr/>
                    <a:lstStyle/>
                    <a:p>
                      <a:pPr algn="ctr"/>
                      <a:r>
                        <a:rPr lang="en-US">
                          <a:solidFill>
                            <a:schemeClr val="bg2">
                              <a:lumMod val="90000"/>
                            </a:schemeClr>
                          </a:solidFill>
                          <a:latin typeface="Tw Cen MT" panose="020B0602020104020603" pitchFamily="34" charset="0"/>
                        </a:rPr>
                        <a:t>Singapore Population</a:t>
                      </a:r>
                      <a:endParaRPr lang="en-SG">
                        <a:solidFill>
                          <a:schemeClr val="bg2">
                            <a:lumMod val="90000"/>
                          </a:schemeClr>
                        </a:solidFill>
                        <a:latin typeface="Tw Cen MT" panose="020B0602020104020603" pitchFamily="34" charset="0"/>
                      </a:endParaRPr>
                    </a:p>
                  </a:txBody>
                  <a:tcPr>
                    <a:solidFill>
                      <a:schemeClr val="accent1">
                        <a:lumMod val="20000"/>
                        <a:lumOff val="80000"/>
                      </a:schemeClr>
                    </a:solidFill>
                  </a:tcPr>
                </a:tc>
                <a:tc>
                  <a:txBody>
                    <a:bodyPr/>
                    <a:lstStyle/>
                    <a:p>
                      <a:pPr algn="ctr"/>
                      <a:r>
                        <a:rPr lang="en-US">
                          <a:solidFill>
                            <a:schemeClr val="bg2">
                              <a:lumMod val="90000"/>
                            </a:schemeClr>
                          </a:solidFill>
                          <a:latin typeface="Tw Cen MT" panose="020B0602020104020603" pitchFamily="34" charset="0"/>
                        </a:rPr>
                        <a:t>Regulatory Landscape </a:t>
                      </a:r>
                      <a:endParaRPr lang="en-SG">
                        <a:solidFill>
                          <a:schemeClr val="bg2">
                            <a:lumMod val="90000"/>
                          </a:schemeClr>
                        </a:solidFill>
                        <a:latin typeface="Tw Cen MT" panose="020B0602020104020603" pitchFamily="34" charset="0"/>
                      </a:endParaRPr>
                    </a:p>
                  </a:txBody>
                  <a:tcP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bg2">
                              <a:lumMod val="90000"/>
                            </a:schemeClr>
                          </a:solidFill>
                          <a:latin typeface="Tw Cen MT" panose="020B0602020104020603" pitchFamily="34" charset="0"/>
                        </a:rPr>
                        <a:t>NHS Requirements</a:t>
                      </a:r>
                      <a:endParaRPr lang="en-SG">
                        <a:solidFill>
                          <a:schemeClr val="bg2">
                            <a:lumMod val="90000"/>
                          </a:schemeClr>
                        </a:solidFill>
                        <a:latin typeface="Tw Cen MT" panose="020B0602020104020603" pitchFamily="34" charset="0"/>
                      </a:endParaRPr>
                    </a:p>
                  </a:txBody>
                  <a:tcPr>
                    <a:solidFill>
                      <a:schemeClr val="accent2">
                        <a:lumMod val="40000"/>
                        <a:lumOff val="60000"/>
                      </a:schemeClr>
                    </a:solidFill>
                  </a:tcPr>
                </a:tc>
                <a:tc>
                  <a:txBody>
                    <a:bodyPr/>
                    <a:lstStyle/>
                    <a:p>
                      <a:pPr algn="ctr"/>
                      <a:r>
                        <a:rPr lang="en-US" dirty="0">
                          <a:solidFill>
                            <a:schemeClr val="tx1"/>
                          </a:solidFill>
                          <a:latin typeface="Tw Cen MT" panose="020B0602020104020603" pitchFamily="34" charset="0"/>
                        </a:rPr>
                        <a:t>Regulatory Approach</a:t>
                      </a:r>
                      <a:endParaRPr lang="en-SG" dirty="0">
                        <a:solidFill>
                          <a:schemeClr val="tx1"/>
                        </a:solidFill>
                        <a:latin typeface="Tw Cen MT" panose="020B0602020104020603" pitchFamily="34" charset="0"/>
                      </a:endParaRPr>
                    </a:p>
                  </a:txBody>
                  <a:tcPr>
                    <a:solidFill>
                      <a:schemeClr val="bg2"/>
                    </a:solidFill>
                  </a:tcPr>
                </a:tc>
                <a:extLst>
                  <a:ext uri="{0D108BD9-81ED-4DB2-BD59-A6C34878D82A}">
                    <a16:rowId xmlns:a16="http://schemas.microsoft.com/office/drawing/2014/main" val="4115574569"/>
                  </a:ext>
                </a:extLst>
              </a:tr>
            </a:tbl>
          </a:graphicData>
        </a:graphic>
      </p:graphicFrame>
      <p:sp>
        <p:nvSpPr>
          <p:cNvPr id="2" name="Rectangle 1">
            <a:extLst>
              <a:ext uri="{FF2B5EF4-FFF2-40B4-BE49-F238E27FC236}">
                <a16:creationId xmlns:a16="http://schemas.microsoft.com/office/drawing/2014/main" id="{9C3EDA0C-D5B7-C5F9-9AE5-9D0FBADA7D83}"/>
              </a:ext>
            </a:extLst>
          </p:cNvPr>
          <p:cNvSpPr/>
          <p:nvPr/>
        </p:nvSpPr>
        <p:spPr>
          <a:xfrm>
            <a:off x="0" y="1163314"/>
            <a:ext cx="6096000" cy="5386466"/>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 name="TextBox 3">
            <a:extLst>
              <a:ext uri="{FF2B5EF4-FFF2-40B4-BE49-F238E27FC236}">
                <a16:creationId xmlns:a16="http://schemas.microsoft.com/office/drawing/2014/main" id="{D93D6C1E-6283-4FBE-FD9D-AB548B21BA39}"/>
              </a:ext>
            </a:extLst>
          </p:cNvPr>
          <p:cNvSpPr txBox="1"/>
          <p:nvPr/>
        </p:nvSpPr>
        <p:spPr>
          <a:xfrm>
            <a:off x="0" y="1177618"/>
            <a:ext cx="4633645" cy="369332"/>
          </a:xfrm>
          <a:prstGeom prst="rect">
            <a:avLst/>
          </a:prstGeom>
          <a:noFill/>
        </p:spPr>
        <p:txBody>
          <a:bodyPr wrap="square" rtlCol="0">
            <a:spAutoFit/>
          </a:bodyPr>
          <a:lstStyle/>
          <a:p>
            <a:r>
              <a:rPr lang="en-US" b="1" u="sng">
                <a:solidFill>
                  <a:schemeClr val="bg1"/>
                </a:solidFill>
                <a:latin typeface="Tw Cen MT" panose="020B0602020104020603" pitchFamily="34" charset="0"/>
              </a:rPr>
              <a:t>Stay-in Shared Caregiving (SCS)</a:t>
            </a:r>
          </a:p>
        </p:txBody>
      </p:sp>
      <p:sp>
        <p:nvSpPr>
          <p:cNvPr id="7" name="TextBox 6">
            <a:extLst>
              <a:ext uri="{FF2B5EF4-FFF2-40B4-BE49-F238E27FC236}">
                <a16:creationId xmlns:a16="http://schemas.microsoft.com/office/drawing/2014/main" id="{BA9A3AC2-1D03-4024-44C1-3055DCEBD132}"/>
              </a:ext>
            </a:extLst>
          </p:cNvPr>
          <p:cNvSpPr txBox="1"/>
          <p:nvPr/>
        </p:nvSpPr>
        <p:spPr>
          <a:xfrm>
            <a:off x="102742" y="1551398"/>
            <a:ext cx="5784350" cy="3139321"/>
          </a:xfrm>
          <a:prstGeom prst="rect">
            <a:avLst/>
          </a:prstGeom>
          <a:noFill/>
        </p:spPr>
        <p:txBody>
          <a:bodyPr wrap="square" rtlCol="0">
            <a:spAutoFit/>
          </a:bodyPr>
          <a:lstStyle/>
          <a:p>
            <a:pPr marL="285750" indent="-285750" algn="just">
              <a:buFont typeface="Arial" panose="020B0604020202020204" pitchFamily="34" charset="0"/>
              <a:buChar char="•"/>
            </a:pPr>
            <a:r>
              <a:rPr lang="en-US">
                <a:solidFill>
                  <a:schemeClr val="bg1"/>
                </a:solidFill>
                <a:latin typeface="Tw Cen MT" panose="020B0602020104020603" pitchFamily="34" charset="0"/>
              </a:rPr>
              <a:t>Assisted living variant which provides appropriate and high quality of care for senior clients by laypersons</a:t>
            </a:r>
          </a:p>
          <a:p>
            <a:pPr marL="285750" indent="-285750" algn="just">
              <a:buFont typeface="Arial" panose="020B0604020202020204" pitchFamily="34" charset="0"/>
              <a:buChar char="•"/>
            </a:pPr>
            <a:endParaRPr lang="en-US">
              <a:solidFill>
                <a:schemeClr val="bg1"/>
              </a:solidFill>
              <a:latin typeface="Tw Cen MT" panose="020B0602020104020603" pitchFamily="34" charset="0"/>
            </a:endParaRPr>
          </a:p>
          <a:p>
            <a:pPr marL="285750" indent="-285750" algn="just">
              <a:buFont typeface="Arial" panose="020B0604020202020204" pitchFamily="34" charset="0"/>
              <a:buChar char="•"/>
            </a:pPr>
            <a:r>
              <a:rPr lang="en-US">
                <a:solidFill>
                  <a:schemeClr val="bg1"/>
                </a:solidFill>
                <a:latin typeface="Tw Cen MT" panose="020B0602020104020603" pitchFamily="34" charset="0"/>
              </a:rPr>
              <a:t>A sandbox was created for participating providers to experiment with different care permutations</a:t>
            </a:r>
          </a:p>
          <a:p>
            <a:pPr marL="285750" indent="-285750" algn="just">
              <a:buFont typeface="Arial" panose="020B0604020202020204" pitchFamily="34" charset="0"/>
              <a:buChar char="•"/>
            </a:pPr>
            <a:endParaRPr lang="en-US">
              <a:solidFill>
                <a:schemeClr val="bg1"/>
              </a:solidFill>
              <a:latin typeface="Tw Cen MT" panose="020B0602020104020603" pitchFamily="34" charset="0"/>
            </a:endParaRPr>
          </a:p>
          <a:p>
            <a:pPr marL="285750" indent="-285750" algn="just">
              <a:buFont typeface="Arial" panose="020B0604020202020204" pitchFamily="34" charset="0"/>
              <a:buChar char="•"/>
            </a:pPr>
            <a:r>
              <a:rPr lang="en-US">
                <a:solidFill>
                  <a:schemeClr val="bg1"/>
                </a:solidFill>
                <a:latin typeface="Tw Cen MT" panose="020B0602020104020603" pitchFamily="34" charset="0"/>
              </a:rPr>
              <a:t>Current residential options include public housing estates as well as private residential areas, with great demand seen within the sandbox</a:t>
            </a:r>
          </a:p>
          <a:p>
            <a:pPr marL="285750" indent="-285750" algn="just">
              <a:buFont typeface="Arial" panose="020B0604020202020204" pitchFamily="34" charset="0"/>
              <a:buChar char="•"/>
            </a:pPr>
            <a:endParaRPr lang="en-US">
              <a:solidFill>
                <a:schemeClr val="bg1"/>
              </a:solidFill>
              <a:latin typeface="Tw Cen MT" panose="020B0602020104020603" pitchFamily="34" charset="0"/>
            </a:endParaRPr>
          </a:p>
          <a:p>
            <a:pPr marL="285750" indent="-285750" algn="just">
              <a:buFont typeface="Arial" panose="020B0604020202020204" pitchFamily="34" charset="0"/>
              <a:buChar char="•"/>
            </a:pPr>
            <a:endParaRPr lang="en-SG">
              <a:solidFill>
                <a:schemeClr val="bg1"/>
              </a:solidFill>
              <a:latin typeface="Tw Cen MT" panose="020B0602020104020603" pitchFamily="34" charset="0"/>
            </a:endParaRPr>
          </a:p>
        </p:txBody>
      </p:sp>
      <p:sp>
        <p:nvSpPr>
          <p:cNvPr id="10" name="TextBox 9">
            <a:extLst>
              <a:ext uri="{FF2B5EF4-FFF2-40B4-BE49-F238E27FC236}">
                <a16:creationId xmlns:a16="http://schemas.microsoft.com/office/drawing/2014/main" id="{C1E27594-52BF-1841-4EF9-DEE2C7E8CE65}"/>
              </a:ext>
            </a:extLst>
          </p:cNvPr>
          <p:cNvSpPr txBox="1"/>
          <p:nvPr/>
        </p:nvSpPr>
        <p:spPr>
          <a:xfrm>
            <a:off x="6244975" y="1177618"/>
            <a:ext cx="4633645" cy="369332"/>
          </a:xfrm>
          <a:prstGeom prst="rect">
            <a:avLst/>
          </a:prstGeom>
          <a:noFill/>
        </p:spPr>
        <p:txBody>
          <a:bodyPr wrap="square" rtlCol="0">
            <a:spAutoFit/>
          </a:bodyPr>
          <a:lstStyle/>
          <a:p>
            <a:r>
              <a:rPr lang="en-US" b="1" u="sng">
                <a:latin typeface="Tw Cen MT" panose="020B0602020104020603" pitchFamily="34" charset="0"/>
              </a:rPr>
              <a:t>Home Nursing (HN)</a:t>
            </a:r>
          </a:p>
        </p:txBody>
      </p:sp>
      <p:sp>
        <p:nvSpPr>
          <p:cNvPr id="11" name="TextBox 10">
            <a:extLst>
              <a:ext uri="{FF2B5EF4-FFF2-40B4-BE49-F238E27FC236}">
                <a16:creationId xmlns:a16="http://schemas.microsoft.com/office/drawing/2014/main" id="{40D940A7-378E-9676-35AB-93813819261C}"/>
              </a:ext>
            </a:extLst>
          </p:cNvPr>
          <p:cNvSpPr txBox="1"/>
          <p:nvPr/>
        </p:nvSpPr>
        <p:spPr>
          <a:xfrm>
            <a:off x="6231742" y="1551398"/>
            <a:ext cx="5784350" cy="1754326"/>
          </a:xfrm>
          <a:prstGeom prst="rect">
            <a:avLst/>
          </a:prstGeom>
          <a:noFill/>
        </p:spPr>
        <p:txBody>
          <a:bodyPr wrap="square" rtlCol="0">
            <a:spAutoFit/>
          </a:bodyPr>
          <a:lstStyle/>
          <a:p>
            <a:pPr marL="285750" indent="-285750" algn="just">
              <a:buFont typeface="Arial" panose="020B0604020202020204" pitchFamily="34" charset="0"/>
              <a:buChar char="•"/>
            </a:pPr>
            <a:r>
              <a:rPr lang="en-US">
                <a:latin typeface="Tw Cen MT" panose="020B0602020104020603" pitchFamily="34" charset="0"/>
              </a:rPr>
              <a:t>Mobile nurses who provide nursing care at homes of frail and home-bound elderly</a:t>
            </a:r>
          </a:p>
          <a:p>
            <a:pPr marL="285750" indent="-285750" algn="just">
              <a:buFont typeface="Arial" panose="020B0604020202020204" pitchFamily="34" charset="0"/>
              <a:buChar char="•"/>
            </a:pPr>
            <a:endParaRPr lang="en-US">
              <a:latin typeface="Tw Cen MT" panose="020B0602020104020603" pitchFamily="34" charset="0"/>
            </a:endParaRPr>
          </a:p>
          <a:p>
            <a:pPr marL="285750" indent="-285750" algn="just">
              <a:buFont typeface="Arial" panose="020B0604020202020204" pitchFamily="34" charset="0"/>
              <a:buChar char="•"/>
            </a:pPr>
            <a:r>
              <a:rPr lang="en-SG">
                <a:latin typeface="Tw Cen MT" panose="020B0602020104020603" pitchFamily="34" charset="0"/>
              </a:rPr>
              <a:t>Steady increase in service utilisation, with expected demand to surge with the ageing population</a:t>
            </a:r>
          </a:p>
          <a:p>
            <a:pPr marL="285750" indent="-285750" algn="just">
              <a:buFont typeface="Arial" panose="020B0604020202020204" pitchFamily="34" charset="0"/>
              <a:buChar char="•"/>
            </a:pPr>
            <a:endParaRPr lang="en-SG">
              <a:latin typeface="Tw Cen MT" panose="020B0602020104020603" pitchFamily="34" charset="0"/>
            </a:endParaRPr>
          </a:p>
        </p:txBody>
      </p:sp>
      <p:graphicFrame>
        <p:nvGraphicFramePr>
          <p:cNvPr id="12" name="Chart 11">
            <a:extLst>
              <a:ext uri="{FF2B5EF4-FFF2-40B4-BE49-F238E27FC236}">
                <a16:creationId xmlns:a16="http://schemas.microsoft.com/office/drawing/2014/main" id="{5A241352-A2A1-7D31-D8F0-2FF5971CE163}"/>
              </a:ext>
            </a:extLst>
          </p:cNvPr>
          <p:cNvGraphicFramePr/>
          <p:nvPr>
            <p:extLst>
              <p:ext uri="{D42A27DB-BD31-4B8C-83A1-F6EECF244321}">
                <p14:modId xmlns:p14="http://schemas.microsoft.com/office/powerpoint/2010/main" val="818534093"/>
              </p:ext>
            </p:extLst>
          </p:nvPr>
        </p:nvGraphicFramePr>
        <p:xfrm>
          <a:off x="6422572" y="3305724"/>
          <a:ext cx="5486400" cy="3145891"/>
        </p:xfrm>
        <a:graphic>
          <a:graphicData uri="http://schemas.openxmlformats.org/drawingml/2006/chart">
            <c:chart xmlns:c="http://schemas.openxmlformats.org/drawingml/2006/chart" xmlns:r="http://schemas.openxmlformats.org/officeDocument/2006/relationships" r:id="rId3"/>
          </a:graphicData>
        </a:graphic>
      </p:graphicFrame>
      <p:pic>
        <p:nvPicPr>
          <p:cNvPr id="13" name="Picture 12">
            <a:extLst>
              <a:ext uri="{FF2B5EF4-FFF2-40B4-BE49-F238E27FC236}">
                <a16:creationId xmlns:a16="http://schemas.microsoft.com/office/drawing/2014/main" id="{334E2428-33C2-F258-1443-5BA0281FEF3E}"/>
              </a:ext>
            </a:extLst>
          </p:cNvPr>
          <p:cNvPicPr>
            <a:picLocks noChangeAspect="1"/>
          </p:cNvPicPr>
          <p:nvPr/>
        </p:nvPicPr>
        <p:blipFill>
          <a:blip r:embed="rId4"/>
          <a:stretch>
            <a:fillRect/>
          </a:stretch>
        </p:blipFill>
        <p:spPr>
          <a:xfrm>
            <a:off x="202707" y="4339978"/>
            <a:ext cx="2792210" cy="1280271"/>
          </a:xfrm>
          <a:prstGeom prst="rect">
            <a:avLst/>
          </a:prstGeom>
        </p:spPr>
      </p:pic>
      <p:pic>
        <p:nvPicPr>
          <p:cNvPr id="14" name="Picture 13">
            <a:extLst>
              <a:ext uri="{FF2B5EF4-FFF2-40B4-BE49-F238E27FC236}">
                <a16:creationId xmlns:a16="http://schemas.microsoft.com/office/drawing/2014/main" id="{6B9F7A87-C0ED-5700-82E9-D27324223A6B}"/>
              </a:ext>
            </a:extLst>
          </p:cNvPr>
          <p:cNvPicPr>
            <a:picLocks noChangeAspect="1"/>
          </p:cNvPicPr>
          <p:nvPr/>
        </p:nvPicPr>
        <p:blipFill>
          <a:blip r:embed="rId5"/>
          <a:stretch>
            <a:fillRect/>
          </a:stretch>
        </p:blipFill>
        <p:spPr>
          <a:xfrm>
            <a:off x="3161944" y="5094139"/>
            <a:ext cx="2725148" cy="1280271"/>
          </a:xfrm>
          <a:prstGeom prst="rect">
            <a:avLst/>
          </a:prstGeom>
        </p:spPr>
      </p:pic>
    </p:spTree>
    <p:extLst>
      <p:ext uri="{BB962C8B-B14F-4D97-AF65-F5344CB8AC3E}">
        <p14:creationId xmlns:p14="http://schemas.microsoft.com/office/powerpoint/2010/main" val="3233548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D5D49B79-728C-482B-B1E1-F5D01E9AE471}"/>
              </a:ext>
            </a:extLst>
          </p:cNvPr>
          <p:cNvGraphicFramePr>
            <a:graphicFrameLocks noGrp="1"/>
          </p:cNvGraphicFramePr>
          <p:nvPr>
            <p:ph idx="1"/>
            <p:extLst>
              <p:ext uri="{D42A27DB-BD31-4B8C-83A1-F6EECF244321}">
                <p14:modId xmlns:p14="http://schemas.microsoft.com/office/powerpoint/2010/main" val="3625886924"/>
              </p:ext>
            </p:extLst>
          </p:nvPr>
        </p:nvGraphicFramePr>
        <p:xfrm>
          <a:off x="0" y="0"/>
          <a:ext cx="12192000" cy="3708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302184316"/>
                    </a:ext>
                  </a:extLst>
                </a:gridCol>
                <a:gridCol w="3048000">
                  <a:extLst>
                    <a:ext uri="{9D8B030D-6E8A-4147-A177-3AD203B41FA5}">
                      <a16:colId xmlns:a16="http://schemas.microsoft.com/office/drawing/2014/main" val="1945214093"/>
                    </a:ext>
                  </a:extLst>
                </a:gridCol>
                <a:gridCol w="3048000">
                  <a:extLst>
                    <a:ext uri="{9D8B030D-6E8A-4147-A177-3AD203B41FA5}">
                      <a16:colId xmlns:a16="http://schemas.microsoft.com/office/drawing/2014/main" val="359510583"/>
                    </a:ext>
                  </a:extLst>
                </a:gridCol>
                <a:gridCol w="3048000">
                  <a:extLst>
                    <a:ext uri="{9D8B030D-6E8A-4147-A177-3AD203B41FA5}">
                      <a16:colId xmlns:a16="http://schemas.microsoft.com/office/drawing/2014/main" val="370841849"/>
                    </a:ext>
                  </a:extLst>
                </a:gridCol>
              </a:tblGrid>
              <a:tr h="370840">
                <a:tc>
                  <a:txBody>
                    <a:bodyPr/>
                    <a:lstStyle/>
                    <a:p>
                      <a:pPr algn="ctr"/>
                      <a:r>
                        <a:rPr lang="en-US">
                          <a:solidFill>
                            <a:schemeClr val="tx1"/>
                          </a:solidFill>
                          <a:latin typeface="Tw Cen MT" panose="020B0602020104020603" pitchFamily="34" charset="0"/>
                        </a:rPr>
                        <a:t>Singapore Population</a:t>
                      </a:r>
                      <a:endParaRPr lang="en-SG">
                        <a:solidFill>
                          <a:schemeClr val="tx1"/>
                        </a:solidFill>
                        <a:latin typeface="Tw Cen MT" panose="020B0602020104020603" pitchFamily="34" charset="0"/>
                      </a:endParaRPr>
                    </a:p>
                  </a:txBody>
                  <a:tcPr>
                    <a:solidFill>
                      <a:schemeClr val="accent1">
                        <a:lumMod val="20000"/>
                        <a:lumOff val="80000"/>
                      </a:schemeClr>
                    </a:solidFill>
                  </a:tcPr>
                </a:tc>
                <a:tc>
                  <a:txBody>
                    <a:bodyPr/>
                    <a:lstStyle/>
                    <a:p>
                      <a:pPr algn="ctr"/>
                      <a:r>
                        <a:rPr lang="en-US">
                          <a:solidFill>
                            <a:schemeClr val="tx1"/>
                          </a:solidFill>
                          <a:latin typeface="Tw Cen MT" panose="020B0602020104020603" pitchFamily="34" charset="0"/>
                        </a:rPr>
                        <a:t>Regulatory Landscape </a:t>
                      </a:r>
                      <a:endParaRPr lang="en-SG">
                        <a:solidFill>
                          <a:schemeClr val="tx1"/>
                        </a:solidFill>
                        <a:latin typeface="Tw Cen MT" panose="020B0602020104020603" pitchFamily="34" charset="0"/>
                      </a:endParaRPr>
                    </a:p>
                  </a:txBody>
                  <a:tcP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solidFill>
                          <a:latin typeface="Tw Cen MT" panose="020B0602020104020603" pitchFamily="34" charset="0"/>
                        </a:rPr>
                        <a:t>NHS Requirements</a:t>
                      </a:r>
                      <a:endParaRPr lang="en-SG">
                        <a:solidFill>
                          <a:schemeClr val="tx1"/>
                        </a:solidFill>
                        <a:latin typeface="Tw Cen MT" panose="020B0602020104020603" pitchFamily="34" charset="0"/>
                      </a:endParaRPr>
                    </a:p>
                  </a:txBody>
                  <a:tcPr>
                    <a:solidFill>
                      <a:schemeClr val="accent2">
                        <a:lumMod val="40000"/>
                        <a:lumOff val="60000"/>
                      </a:schemeClr>
                    </a:solidFill>
                  </a:tcPr>
                </a:tc>
                <a:tc>
                  <a:txBody>
                    <a:bodyPr/>
                    <a:lstStyle/>
                    <a:p>
                      <a:pPr algn="ctr"/>
                      <a:r>
                        <a:rPr lang="en-US" dirty="0">
                          <a:solidFill>
                            <a:schemeClr val="tx1"/>
                          </a:solidFill>
                          <a:latin typeface="Tw Cen MT" panose="020B0602020104020603" pitchFamily="34" charset="0"/>
                        </a:rPr>
                        <a:t>Regulatory Approach</a:t>
                      </a:r>
                      <a:endParaRPr lang="en-SG" dirty="0">
                        <a:solidFill>
                          <a:schemeClr val="tx1"/>
                        </a:solidFill>
                        <a:latin typeface="Tw Cen MT" panose="020B0602020104020603" pitchFamily="34" charset="0"/>
                      </a:endParaRPr>
                    </a:p>
                  </a:txBody>
                  <a:tcPr>
                    <a:solidFill>
                      <a:schemeClr val="bg2"/>
                    </a:solidFill>
                  </a:tcPr>
                </a:tc>
                <a:extLst>
                  <a:ext uri="{0D108BD9-81ED-4DB2-BD59-A6C34878D82A}">
                    <a16:rowId xmlns:a16="http://schemas.microsoft.com/office/drawing/2014/main" val="4115574569"/>
                  </a:ext>
                </a:extLst>
              </a:tr>
            </a:tbl>
          </a:graphicData>
        </a:graphic>
      </p:graphicFrame>
      <p:graphicFrame>
        <p:nvGraphicFramePr>
          <p:cNvPr id="2" name="Diagram 1">
            <a:extLst>
              <a:ext uri="{FF2B5EF4-FFF2-40B4-BE49-F238E27FC236}">
                <a16:creationId xmlns:a16="http://schemas.microsoft.com/office/drawing/2014/main" id="{23AE2BE4-829E-9B8A-7A22-EE3340F13F4B}"/>
              </a:ext>
            </a:extLst>
          </p:cNvPr>
          <p:cNvGraphicFramePr/>
          <p:nvPr>
            <p:extLst>
              <p:ext uri="{D42A27DB-BD31-4B8C-83A1-F6EECF244321}">
                <p14:modId xmlns:p14="http://schemas.microsoft.com/office/powerpoint/2010/main" val="1212349091"/>
              </p:ext>
            </p:extLst>
          </p:nvPr>
        </p:nvGraphicFramePr>
        <p:xfrm>
          <a:off x="698643" y="719666"/>
          <a:ext cx="10705672" cy="57325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3">
            <a:extLst>
              <a:ext uri="{FF2B5EF4-FFF2-40B4-BE49-F238E27FC236}">
                <a16:creationId xmlns:a16="http://schemas.microsoft.com/office/drawing/2014/main" id="{DE151350-1875-58D8-BD6F-C75EFFC2F8BA}"/>
              </a:ext>
            </a:extLst>
          </p:cNvPr>
          <p:cNvSpPr txBox="1">
            <a:spLocks/>
          </p:cNvSpPr>
          <p:nvPr/>
        </p:nvSpPr>
        <p:spPr>
          <a:xfrm>
            <a:off x="11492861" y="6439938"/>
            <a:ext cx="523231" cy="315322"/>
          </a:xfrm>
          <a:prstGeom prst="rect">
            <a:avLst/>
          </a:prstGeom>
        </p:spPr>
        <p:txBody>
          <a:bodyPr vert="horz" lIns="91440" tIns="45720" rIns="91440" bIns="45720" rtlCol="0" anchor="ctr"/>
          <a:lstStyle>
            <a:defPPr>
              <a:defRPr lang="en-US"/>
            </a:defPPr>
            <a:lvl1pPr algn="r">
              <a:defRPr sz="1200">
                <a:solidFill>
                  <a:schemeClr val="tx1">
                    <a:tint val="75000"/>
                  </a:schemeClr>
                </a:solidFill>
              </a:defRPr>
            </a:lvl1pPr>
          </a:lstStyle>
          <a:p>
            <a:fld id="{76E51640-A429-42AA-92D6-40B4D3264BC7}" type="slidenum">
              <a:rPr lang="en-SG"/>
              <a:pPr/>
              <a:t>2</a:t>
            </a:fld>
            <a:endParaRPr lang="en-SG"/>
          </a:p>
        </p:txBody>
      </p:sp>
    </p:spTree>
    <p:extLst>
      <p:ext uri="{BB962C8B-B14F-4D97-AF65-F5344CB8AC3E}">
        <p14:creationId xmlns:p14="http://schemas.microsoft.com/office/powerpoint/2010/main" val="29569793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913EE1-8055-BD8F-2ACA-648B5154A15C}"/>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9F01F61E-B95C-4996-FB8B-2123C8F7898F}"/>
              </a:ext>
            </a:extLst>
          </p:cNvPr>
          <p:cNvSpPr txBox="1">
            <a:spLocks/>
          </p:cNvSpPr>
          <p:nvPr/>
        </p:nvSpPr>
        <p:spPr>
          <a:xfrm>
            <a:off x="0" y="376918"/>
            <a:ext cx="12199789" cy="520229"/>
          </a:xfrm>
          <a:prstGeom prst="rect">
            <a:avLst/>
          </a:prstGeom>
          <a:solidFill>
            <a:schemeClr val="bg2">
              <a:lumMod val="75000"/>
            </a:schemeClr>
          </a:solidFill>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a:solidFill>
                  <a:sysClr val="windowText" lastClr="000000"/>
                </a:solidFill>
                <a:latin typeface="Tw Cen MT" panose="020B0602020104020603" pitchFamily="34" charset="0"/>
              </a:rPr>
              <a:t>After reviewing both care models, the following regulation approach was devised</a:t>
            </a:r>
            <a:endParaRPr lang="en-US" sz="2500" b="1">
              <a:latin typeface="Tw Cen MT" panose="020B0602020104020603" pitchFamily="34" charset="0"/>
            </a:endParaRPr>
          </a:p>
        </p:txBody>
      </p:sp>
      <p:sp>
        <p:nvSpPr>
          <p:cNvPr id="5" name="Slide Number Placeholder 3">
            <a:extLst>
              <a:ext uri="{FF2B5EF4-FFF2-40B4-BE49-F238E27FC236}">
                <a16:creationId xmlns:a16="http://schemas.microsoft.com/office/drawing/2014/main" id="{608B151A-AB4F-1C84-90B3-4469CBE8A6CF}"/>
              </a:ext>
            </a:extLst>
          </p:cNvPr>
          <p:cNvSpPr txBox="1">
            <a:spLocks/>
          </p:cNvSpPr>
          <p:nvPr/>
        </p:nvSpPr>
        <p:spPr>
          <a:xfrm>
            <a:off x="11492861" y="6429664"/>
            <a:ext cx="523231" cy="315322"/>
          </a:xfrm>
          <a:prstGeom prst="rect">
            <a:avLst/>
          </a:prstGeom>
        </p:spPr>
        <p:txBody>
          <a:bodyPr vert="horz" lIns="91440" tIns="45720" rIns="91440" bIns="45720" rtlCol="0" anchor="ctr"/>
          <a:lstStyle>
            <a:defPPr>
              <a:defRPr lang="en-US"/>
            </a:defPPr>
            <a:lvl1pPr algn="r">
              <a:defRPr sz="1200">
                <a:solidFill>
                  <a:schemeClr val="tx1">
                    <a:tint val="75000"/>
                  </a:schemeClr>
                </a:solidFill>
              </a:defRPr>
            </a:lvl1pPr>
          </a:lstStyle>
          <a:p>
            <a:fld id="{76E51640-A429-42AA-92D6-40B4D3264BC7}" type="slidenum">
              <a:rPr lang="en-SG"/>
              <a:pPr/>
              <a:t>20</a:t>
            </a:fld>
            <a:endParaRPr lang="en-SG"/>
          </a:p>
        </p:txBody>
      </p:sp>
      <p:graphicFrame>
        <p:nvGraphicFramePr>
          <p:cNvPr id="6" name="Content Placeholder 4">
            <a:extLst>
              <a:ext uri="{FF2B5EF4-FFF2-40B4-BE49-F238E27FC236}">
                <a16:creationId xmlns:a16="http://schemas.microsoft.com/office/drawing/2014/main" id="{FE225AED-0092-59B4-0FC7-B3CBB18083AB}"/>
              </a:ext>
            </a:extLst>
          </p:cNvPr>
          <p:cNvGraphicFramePr>
            <a:graphicFrameLocks/>
          </p:cNvGraphicFramePr>
          <p:nvPr>
            <p:extLst>
              <p:ext uri="{D42A27DB-BD31-4B8C-83A1-F6EECF244321}">
                <p14:modId xmlns:p14="http://schemas.microsoft.com/office/powerpoint/2010/main" val="1760113407"/>
              </p:ext>
            </p:extLst>
          </p:nvPr>
        </p:nvGraphicFramePr>
        <p:xfrm>
          <a:off x="0" y="0"/>
          <a:ext cx="12192000" cy="3708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302184316"/>
                    </a:ext>
                  </a:extLst>
                </a:gridCol>
                <a:gridCol w="3048000">
                  <a:extLst>
                    <a:ext uri="{9D8B030D-6E8A-4147-A177-3AD203B41FA5}">
                      <a16:colId xmlns:a16="http://schemas.microsoft.com/office/drawing/2014/main" val="1945214093"/>
                    </a:ext>
                  </a:extLst>
                </a:gridCol>
                <a:gridCol w="3048000">
                  <a:extLst>
                    <a:ext uri="{9D8B030D-6E8A-4147-A177-3AD203B41FA5}">
                      <a16:colId xmlns:a16="http://schemas.microsoft.com/office/drawing/2014/main" val="359510583"/>
                    </a:ext>
                  </a:extLst>
                </a:gridCol>
                <a:gridCol w="3048000">
                  <a:extLst>
                    <a:ext uri="{9D8B030D-6E8A-4147-A177-3AD203B41FA5}">
                      <a16:colId xmlns:a16="http://schemas.microsoft.com/office/drawing/2014/main" val="370841849"/>
                    </a:ext>
                  </a:extLst>
                </a:gridCol>
              </a:tblGrid>
              <a:tr h="370840">
                <a:tc>
                  <a:txBody>
                    <a:bodyPr/>
                    <a:lstStyle/>
                    <a:p>
                      <a:pPr algn="ctr"/>
                      <a:r>
                        <a:rPr lang="en-US">
                          <a:solidFill>
                            <a:schemeClr val="bg2">
                              <a:lumMod val="90000"/>
                            </a:schemeClr>
                          </a:solidFill>
                          <a:latin typeface="Tw Cen MT" panose="020B0602020104020603" pitchFamily="34" charset="0"/>
                        </a:rPr>
                        <a:t>Singapore Population</a:t>
                      </a:r>
                      <a:endParaRPr lang="en-SG">
                        <a:solidFill>
                          <a:schemeClr val="bg2">
                            <a:lumMod val="90000"/>
                          </a:schemeClr>
                        </a:solidFill>
                        <a:latin typeface="Tw Cen MT" panose="020B0602020104020603" pitchFamily="34" charset="0"/>
                      </a:endParaRPr>
                    </a:p>
                  </a:txBody>
                  <a:tcPr>
                    <a:solidFill>
                      <a:schemeClr val="accent1">
                        <a:lumMod val="20000"/>
                        <a:lumOff val="80000"/>
                      </a:schemeClr>
                    </a:solidFill>
                  </a:tcPr>
                </a:tc>
                <a:tc>
                  <a:txBody>
                    <a:bodyPr/>
                    <a:lstStyle/>
                    <a:p>
                      <a:pPr algn="ctr"/>
                      <a:r>
                        <a:rPr lang="en-US">
                          <a:solidFill>
                            <a:schemeClr val="bg2">
                              <a:lumMod val="90000"/>
                            </a:schemeClr>
                          </a:solidFill>
                          <a:latin typeface="Tw Cen MT" panose="020B0602020104020603" pitchFamily="34" charset="0"/>
                        </a:rPr>
                        <a:t>Regulatory Landscape </a:t>
                      </a:r>
                      <a:endParaRPr lang="en-SG">
                        <a:solidFill>
                          <a:schemeClr val="bg2">
                            <a:lumMod val="90000"/>
                          </a:schemeClr>
                        </a:solidFill>
                        <a:latin typeface="Tw Cen MT" panose="020B0602020104020603" pitchFamily="34" charset="0"/>
                      </a:endParaRPr>
                    </a:p>
                  </a:txBody>
                  <a:tcP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bg2">
                              <a:lumMod val="90000"/>
                            </a:schemeClr>
                          </a:solidFill>
                          <a:latin typeface="Tw Cen MT" panose="020B0602020104020603" pitchFamily="34" charset="0"/>
                        </a:rPr>
                        <a:t>NHS Requirements</a:t>
                      </a:r>
                      <a:endParaRPr lang="en-SG">
                        <a:solidFill>
                          <a:schemeClr val="bg2">
                            <a:lumMod val="90000"/>
                          </a:schemeClr>
                        </a:solidFill>
                        <a:latin typeface="Tw Cen MT" panose="020B0602020104020603" pitchFamily="34" charset="0"/>
                      </a:endParaRPr>
                    </a:p>
                  </a:txBody>
                  <a:tcPr>
                    <a:solidFill>
                      <a:schemeClr val="accent2">
                        <a:lumMod val="40000"/>
                        <a:lumOff val="60000"/>
                      </a:schemeClr>
                    </a:solidFill>
                  </a:tcPr>
                </a:tc>
                <a:tc>
                  <a:txBody>
                    <a:bodyPr/>
                    <a:lstStyle/>
                    <a:p>
                      <a:pPr algn="ctr"/>
                      <a:r>
                        <a:rPr lang="en-US" dirty="0">
                          <a:solidFill>
                            <a:schemeClr val="tx1"/>
                          </a:solidFill>
                          <a:latin typeface="Tw Cen MT" panose="020B0602020104020603" pitchFamily="34" charset="0"/>
                        </a:rPr>
                        <a:t>Regulatory Approach</a:t>
                      </a:r>
                      <a:endParaRPr lang="en-SG" dirty="0">
                        <a:solidFill>
                          <a:schemeClr val="tx1"/>
                        </a:solidFill>
                        <a:latin typeface="Tw Cen MT" panose="020B0602020104020603" pitchFamily="34" charset="0"/>
                      </a:endParaRPr>
                    </a:p>
                  </a:txBody>
                  <a:tcPr>
                    <a:solidFill>
                      <a:schemeClr val="bg2"/>
                    </a:solidFill>
                  </a:tcPr>
                </a:tc>
                <a:extLst>
                  <a:ext uri="{0D108BD9-81ED-4DB2-BD59-A6C34878D82A}">
                    <a16:rowId xmlns:a16="http://schemas.microsoft.com/office/drawing/2014/main" val="4115574569"/>
                  </a:ext>
                </a:extLst>
              </a:tr>
            </a:tbl>
          </a:graphicData>
        </a:graphic>
      </p:graphicFrame>
      <p:sp>
        <p:nvSpPr>
          <p:cNvPr id="2" name="Rectangle 1">
            <a:extLst>
              <a:ext uri="{FF2B5EF4-FFF2-40B4-BE49-F238E27FC236}">
                <a16:creationId xmlns:a16="http://schemas.microsoft.com/office/drawing/2014/main" id="{9A768D04-E574-D831-9DA9-530B9C4D994A}"/>
              </a:ext>
            </a:extLst>
          </p:cNvPr>
          <p:cNvSpPr/>
          <p:nvPr/>
        </p:nvSpPr>
        <p:spPr>
          <a:xfrm>
            <a:off x="6202406" y="1487142"/>
            <a:ext cx="5989594" cy="4033764"/>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SG" sz="2000">
              <a:latin typeface="Tw Cen MT" panose="020B0602020104020603" pitchFamily="34" charset="0"/>
            </a:endParaRPr>
          </a:p>
        </p:txBody>
      </p:sp>
      <p:sp>
        <p:nvSpPr>
          <p:cNvPr id="4" name="Rectangle 3">
            <a:extLst>
              <a:ext uri="{FF2B5EF4-FFF2-40B4-BE49-F238E27FC236}">
                <a16:creationId xmlns:a16="http://schemas.microsoft.com/office/drawing/2014/main" id="{97A98DAA-1EE6-B551-5F6C-609B62BCD075}"/>
              </a:ext>
            </a:extLst>
          </p:cNvPr>
          <p:cNvSpPr/>
          <p:nvPr/>
        </p:nvSpPr>
        <p:spPr>
          <a:xfrm>
            <a:off x="0" y="1487142"/>
            <a:ext cx="6096000" cy="4033764"/>
          </a:xfrm>
          <a:prstGeom prst="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SG" sz="2000">
              <a:latin typeface="Tw Cen MT" panose="020B0602020104020603" pitchFamily="34" charset="0"/>
            </a:endParaRPr>
          </a:p>
        </p:txBody>
      </p:sp>
      <p:sp>
        <p:nvSpPr>
          <p:cNvPr id="7" name="TextBox 6">
            <a:extLst>
              <a:ext uri="{FF2B5EF4-FFF2-40B4-BE49-F238E27FC236}">
                <a16:creationId xmlns:a16="http://schemas.microsoft.com/office/drawing/2014/main" id="{3B493F8D-E78D-33DA-ECEE-9C2DA38CA6FD}"/>
              </a:ext>
            </a:extLst>
          </p:cNvPr>
          <p:cNvSpPr txBox="1"/>
          <p:nvPr/>
        </p:nvSpPr>
        <p:spPr>
          <a:xfrm>
            <a:off x="0" y="1487142"/>
            <a:ext cx="4633645" cy="400110"/>
          </a:xfrm>
          <a:prstGeom prst="rect">
            <a:avLst/>
          </a:prstGeom>
          <a:noFill/>
        </p:spPr>
        <p:txBody>
          <a:bodyPr wrap="square" rtlCol="0">
            <a:spAutoFit/>
          </a:bodyPr>
          <a:lstStyle/>
          <a:p>
            <a:pPr algn="just"/>
            <a:r>
              <a:rPr lang="en-US" sz="2000" b="1" u="sng">
                <a:solidFill>
                  <a:schemeClr val="bg1"/>
                </a:solidFill>
                <a:latin typeface="Tw Cen MT" panose="020B0602020104020603" pitchFamily="34" charset="0"/>
              </a:rPr>
              <a:t>SCS  </a:t>
            </a:r>
          </a:p>
        </p:txBody>
      </p:sp>
      <p:sp>
        <p:nvSpPr>
          <p:cNvPr id="10" name="TextBox 9">
            <a:extLst>
              <a:ext uri="{FF2B5EF4-FFF2-40B4-BE49-F238E27FC236}">
                <a16:creationId xmlns:a16="http://schemas.microsoft.com/office/drawing/2014/main" id="{97F98EAF-CF5E-524C-C918-C9AED022EA27}"/>
              </a:ext>
            </a:extLst>
          </p:cNvPr>
          <p:cNvSpPr txBox="1"/>
          <p:nvPr/>
        </p:nvSpPr>
        <p:spPr>
          <a:xfrm>
            <a:off x="6318607" y="1487142"/>
            <a:ext cx="4633645" cy="400110"/>
          </a:xfrm>
          <a:prstGeom prst="rect">
            <a:avLst/>
          </a:prstGeom>
          <a:noFill/>
        </p:spPr>
        <p:txBody>
          <a:bodyPr wrap="square" rtlCol="0">
            <a:spAutoFit/>
          </a:bodyPr>
          <a:lstStyle/>
          <a:p>
            <a:pPr algn="just"/>
            <a:r>
              <a:rPr lang="en-US" sz="2000" b="1" u="sng">
                <a:solidFill>
                  <a:schemeClr val="bg1"/>
                </a:solidFill>
                <a:latin typeface="Tw Cen MT" panose="020B0602020104020603" pitchFamily="34" charset="0"/>
              </a:rPr>
              <a:t>HN </a:t>
            </a:r>
          </a:p>
        </p:txBody>
      </p:sp>
      <p:sp>
        <p:nvSpPr>
          <p:cNvPr id="11" name="TextBox 10">
            <a:extLst>
              <a:ext uri="{FF2B5EF4-FFF2-40B4-BE49-F238E27FC236}">
                <a16:creationId xmlns:a16="http://schemas.microsoft.com/office/drawing/2014/main" id="{B28A9766-3120-7DF4-C37D-97AC4C23F88F}"/>
              </a:ext>
            </a:extLst>
          </p:cNvPr>
          <p:cNvSpPr txBox="1"/>
          <p:nvPr/>
        </p:nvSpPr>
        <p:spPr>
          <a:xfrm>
            <a:off x="113016" y="1856474"/>
            <a:ext cx="5760378" cy="3477875"/>
          </a:xfrm>
          <a:prstGeom prst="rect">
            <a:avLst/>
          </a:prstGeom>
          <a:noFill/>
        </p:spPr>
        <p:txBody>
          <a:bodyPr wrap="square" rtlCol="0">
            <a:spAutoFit/>
          </a:bodyPr>
          <a:lstStyle/>
          <a:p>
            <a:pPr marL="285750" indent="-285750" algn="just">
              <a:buFont typeface="Arial" panose="020B0604020202020204" pitchFamily="34" charset="0"/>
              <a:buChar char="•"/>
            </a:pPr>
            <a:r>
              <a:rPr lang="en-US" sz="2000">
                <a:solidFill>
                  <a:schemeClr val="bg1"/>
                </a:solidFill>
                <a:latin typeface="Tw Cen MT" panose="020B0602020104020603" pitchFamily="34" charset="0"/>
              </a:rPr>
              <a:t>Licensing not required </a:t>
            </a:r>
          </a:p>
          <a:p>
            <a:pPr marL="285750" indent="-285750" algn="just">
              <a:buFont typeface="Arial" panose="020B0604020202020204" pitchFamily="34" charset="0"/>
              <a:buChar char="•"/>
            </a:pPr>
            <a:endParaRPr lang="en-US" sz="2000">
              <a:solidFill>
                <a:schemeClr val="bg1"/>
              </a:solidFill>
              <a:latin typeface="Tw Cen MT" panose="020B0602020104020603" pitchFamily="34" charset="0"/>
            </a:endParaRPr>
          </a:p>
          <a:p>
            <a:pPr marL="285750" indent="-285750" algn="just">
              <a:buFont typeface="Arial" panose="020B0604020202020204" pitchFamily="34" charset="0"/>
              <a:buChar char="•"/>
            </a:pPr>
            <a:endParaRPr lang="en-US" sz="2000">
              <a:solidFill>
                <a:schemeClr val="bg1"/>
              </a:solidFill>
              <a:latin typeface="Tw Cen MT" panose="020B0602020104020603" pitchFamily="34" charset="0"/>
            </a:endParaRPr>
          </a:p>
          <a:p>
            <a:pPr marL="285750" indent="-285750" algn="just">
              <a:buFont typeface="Arial" panose="020B0604020202020204" pitchFamily="34" charset="0"/>
              <a:buChar char="•"/>
            </a:pPr>
            <a:endParaRPr lang="en-US" sz="2000">
              <a:solidFill>
                <a:schemeClr val="bg1"/>
              </a:solidFill>
              <a:latin typeface="Tw Cen MT" panose="020B0602020104020603" pitchFamily="34" charset="0"/>
            </a:endParaRPr>
          </a:p>
          <a:p>
            <a:pPr lvl="1" algn="just"/>
            <a:endParaRPr lang="en-US" sz="2000">
              <a:solidFill>
                <a:schemeClr val="bg1"/>
              </a:solidFill>
              <a:latin typeface="Tw Cen MT" panose="020B0602020104020603" pitchFamily="34" charset="0"/>
            </a:endParaRPr>
          </a:p>
          <a:p>
            <a:pPr lvl="1" algn="just"/>
            <a:endParaRPr lang="en-US" sz="2000">
              <a:solidFill>
                <a:schemeClr val="bg1"/>
              </a:solidFill>
              <a:latin typeface="Tw Cen MT" panose="020B0602020104020603" pitchFamily="34" charset="0"/>
            </a:endParaRPr>
          </a:p>
          <a:p>
            <a:pPr algn="just"/>
            <a:endParaRPr lang="en-US" sz="2000">
              <a:solidFill>
                <a:schemeClr val="bg1"/>
              </a:solidFill>
              <a:latin typeface="Tw Cen MT" panose="020B0602020104020603" pitchFamily="34" charset="0"/>
            </a:endParaRPr>
          </a:p>
          <a:p>
            <a:pPr marL="285750" indent="-285750" algn="just">
              <a:buFont typeface="Arial" panose="020B0604020202020204" pitchFamily="34" charset="0"/>
              <a:buChar char="•"/>
            </a:pPr>
            <a:r>
              <a:rPr lang="en-US" sz="2000">
                <a:solidFill>
                  <a:schemeClr val="bg1"/>
                </a:solidFill>
                <a:latin typeface="Tw Cen MT" panose="020B0602020104020603" pitchFamily="34" charset="0"/>
              </a:rPr>
              <a:t>Responsibility of the public/consumer in choosing an appropriate service provider most suited to their needs</a:t>
            </a:r>
          </a:p>
          <a:p>
            <a:pPr marL="285750" indent="-285750" algn="just">
              <a:buFont typeface="Arial" panose="020B0604020202020204" pitchFamily="34" charset="0"/>
              <a:buChar char="•"/>
            </a:pPr>
            <a:endParaRPr lang="en-US" sz="2000">
              <a:solidFill>
                <a:schemeClr val="bg1"/>
              </a:solidFill>
              <a:latin typeface="Tw Cen MT" panose="020B0602020104020603" pitchFamily="34" charset="0"/>
            </a:endParaRPr>
          </a:p>
        </p:txBody>
      </p:sp>
      <p:sp>
        <p:nvSpPr>
          <p:cNvPr id="20" name="TextBox 19">
            <a:extLst>
              <a:ext uri="{FF2B5EF4-FFF2-40B4-BE49-F238E27FC236}">
                <a16:creationId xmlns:a16="http://schemas.microsoft.com/office/drawing/2014/main" id="{126E205E-7208-0123-D4F7-07E271A2065F}"/>
              </a:ext>
            </a:extLst>
          </p:cNvPr>
          <p:cNvSpPr txBox="1"/>
          <p:nvPr/>
        </p:nvSpPr>
        <p:spPr>
          <a:xfrm>
            <a:off x="6318606" y="1856474"/>
            <a:ext cx="5760378" cy="2862322"/>
          </a:xfrm>
          <a:prstGeom prst="rect">
            <a:avLst/>
          </a:prstGeom>
          <a:noFill/>
        </p:spPr>
        <p:txBody>
          <a:bodyPr wrap="square" rtlCol="0">
            <a:spAutoFit/>
          </a:bodyPr>
          <a:lstStyle/>
          <a:p>
            <a:pPr marL="285750" indent="-285750" algn="just">
              <a:buFont typeface="Arial" panose="020B0604020202020204" pitchFamily="34" charset="0"/>
              <a:buChar char="•"/>
            </a:pPr>
            <a:r>
              <a:rPr lang="en-US" sz="2000">
                <a:solidFill>
                  <a:schemeClr val="bg1"/>
                </a:solidFill>
                <a:latin typeface="Tw Cen MT" panose="020B0602020104020603" pitchFamily="34" charset="0"/>
              </a:rPr>
              <a:t>Licensing required under HCSA</a:t>
            </a:r>
          </a:p>
          <a:p>
            <a:pPr marL="285750" indent="-285750" algn="just">
              <a:buFont typeface="Arial" panose="020B0604020202020204" pitchFamily="34" charset="0"/>
              <a:buChar char="•"/>
            </a:pPr>
            <a:endParaRPr lang="en-US" sz="2000">
              <a:solidFill>
                <a:schemeClr val="bg1"/>
              </a:solidFill>
              <a:latin typeface="Tw Cen MT" panose="020B0602020104020603" pitchFamily="34" charset="0"/>
            </a:endParaRPr>
          </a:p>
          <a:p>
            <a:pPr marL="285750" indent="-285750" algn="just">
              <a:buFont typeface="Arial" panose="020B0604020202020204" pitchFamily="34" charset="0"/>
              <a:buChar char="•"/>
            </a:pPr>
            <a:endParaRPr lang="en-US" sz="2000">
              <a:solidFill>
                <a:schemeClr val="bg1"/>
              </a:solidFill>
              <a:latin typeface="Tw Cen MT" panose="020B0602020104020603" pitchFamily="34" charset="0"/>
            </a:endParaRPr>
          </a:p>
          <a:p>
            <a:pPr marL="285750" indent="-285750" algn="just">
              <a:buFont typeface="Arial" panose="020B0604020202020204" pitchFamily="34" charset="0"/>
              <a:buChar char="•"/>
            </a:pPr>
            <a:endParaRPr lang="en-US" sz="2000">
              <a:solidFill>
                <a:schemeClr val="bg1"/>
              </a:solidFill>
              <a:latin typeface="Tw Cen MT" panose="020B0602020104020603" pitchFamily="34" charset="0"/>
            </a:endParaRPr>
          </a:p>
          <a:p>
            <a:pPr marL="285750" indent="-285750" algn="just">
              <a:buFont typeface="Arial" panose="020B0604020202020204" pitchFamily="34" charset="0"/>
              <a:buChar char="•"/>
            </a:pPr>
            <a:endParaRPr lang="en-US" sz="2000">
              <a:solidFill>
                <a:schemeClr val="bg1"/>
              </a:solidFill>
              <a:latin typeface="Tw Cen MT" panose="020B0602020104020603" pitchFamily="34" charset="0"/>
            </a:endParaRPr>
          </a:p>
          <a:p>
            <a:pPr marL="285750" indent="-285750" algn="just">
              <a:buFont typeface="Arial" panose="020B0604020202020204" pitchFamily="34" charset="0"/>
              <a:buChar char="•"/>
            </a:pPr>
            <a:endParaRPr lang="en-US" sz="2000">
              <a:solidFill>
                <a:schemeClr val="bg1"/>
              </a:solidFill>
              <a:latin typeface="Tw Cen MT" panose="020B0602020104020603" pitchFamily="34" charset="0"/>
            </a:endParaRPr>
          </a:p>
          <a:p>
            <a:pPr marL="285750" indent="-285750" algn="just">
              <a:buFont typeface="Arial" panose="020B0604020202020204" pitchFamily="34" charset="0"/>
              <a:buChar char="•"/>
            </a:pPr>
            <a:endParaRPr lang="en-US" sz="2000">
              <a:solidFill>
                <a:schemeClr val="bg1"/>
              </a:solidFill>
              <a:latin typeface="Tw Cen MT" panose="020B0602020104020603" pitchFamily="34" charset="0"/>
            </a:endParaRPr>
          </a:p>
          <a:p>
            <a:pPr marL="285750" indent="-285750" algn="just">
              <a:buFont typeface="Arial" panose="020B0604020202020204" pitchFamily="34" charset="0"/>
              <a:buChar char="•"/>
            </a:pPr>
            <a:endParaRPr lang="en-US" sz="2000">
              <a:solidFill>
                <a:schemeClr val="bg1"/>
              </a:solidFill>
              <a:latin typeface="Tw Cen MT" panose="020B0602020104020603" pitchFamily="34" charset="0"/>
            </a:endParaRPr>
          </a:p>
          <a:p>
            <a:pPr marL="285750" indent="-285750" algn="just">
              <a:buFont typeface="Arial" panose="020B0604020202020204" pitchFamily="34" charset="0"/>
              <a:buChar char="•"/>
            </a:pPr>
            <a:endParaRPr lang="en-US" sz="2000">
              <a:solidFill>
                <a:schemeClr val="bg1"/>
              </a:solidFill>
              <a:latin typeface="Tw Cen MT" panose="020B0602020104020603" pitchFamily="34" charset="0"/>
            </a:endParaRPr>
          </a:p>
        </p:txBody>
      </p:sp>
      <p:grpSp>
        <p:nvGrpSpPr>
          <p:cNvPr id="21" name="Group 20">
            <a:extLst>
              <a:ext uri="{FF2B5EF4-FFF2-40B4-BE49-F238E27FC236}">
                <a16:creationId xmlns:a16="http://schemas.microsoft.com/office/drawing/2014/main" id="{9D368C1C-2547-973B-BA13-CF1E2BE6109E}"/>
              </a:ext>
            </a:extLst>
          </p:cNvPr>
          <p:cNvGrpSpPr/>
          <p:nvPr/>
        </p:nvGrpSpPr>
        <p:grpSpPr>
          <a:xfrm>
            <a:off x="287585" y="2658277"/>
            <a:ext cx="5198724" cy="1112683"/>
            <a:chOff x="267128" y="1918193"/>
            <a:chExt cx="5198724" cy="1112683"/>
          </a:xfrm>
        </p:grpSpPr>
        <p:sp>
          <p:nvSpPr>
            <p:cNvPr id="22" name="TextBox 21">
              <a:extLst>
                <a:ext uri="{FF2B5EF4-FFF2-40B4-BE49-F238E27FC236}">
                  <a16:creationId xmlns:a16="http://schemas.microsoft.com/office/drawing/2014/main" id="{A76BC4B6-E7B5-FF34-40B7-2A326E8F6BD8}"/>
                </a:ext>
              </a:extLst>
            </p:cNvPr>
            <p:cNvSpPr txBox="1"/>
            <p:nvPr/>
          </p:nvSpPr>
          <p:spPr>
            <a:xfrm>
              <a:off x="2015023" y="2262094"/>
              <a:ext cx="1510686" cy="707886"/>
            </a:xfrm>
            <a:prstGeom prst="rect">
              <a:avLst/>
            </a:prstGeom>
            <a:solidFill>
              <a:schemeClr val="bg1">
                <a:lumMod val="95000"/>
              </a:schemeClr>
            </a:solidFill>
            <a:ln>
              <a:solidFill>
                <a:schemeClr val="tx1"/>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w Cen MT" panose="020B0602020104020603" pitchFamily="34" charset="0"/>
                </a:rPr>
                <a:t>Stakeholder Education</a:t>
              </a:r>
              <a:endParaRPr kumimoji="0" lang="en-SG" sz="2000" b="1" i="0" u="none" strike="noStrike" kern="1200" cap="none" spc="0" normalizeH="0" baseline="0" noProof="0">
                <a:ln>
                  <a:noFill/>
                </a:ln>
                <a:solidFill>
                  <a:prstClr val="black"/>
                </a:solidFill>
                <a:effectLst/>
                <a:uLnTx/>
                <a:uFillTx/>
                <a:latin typeface="Tw Cen MT" panose="020B0602020104020603" pitchFamily="34" charset="0"/>
              </a:endParaRPr>
            </a:p>
          </p:txBody>
        </p:sp>
        <p:sp>
          <p:nvSpPr>
            <p:cNvPr id="23" name="TextBox 22">
              <a:extLst>
                <a:ext uri="{FF2B5EF4-FFF2-40B4-BE49-F238E27FC236}">
                  <a16:creationId xmlns:a16="http://schemas.microsoft.com/office/drawing/2014/main" id="{C0687ACA-FDE4-3247-8893-583D01975A60}"/>
                </a:ext>
              </a:extLst>
            </p:cNvPr>
            <p:cNvSpPr txBox="1"/>
            <p:nvPr/>
          </p:nvSpPr>
          <p:spPr>
            <a:xfrm>
              <a:off x="3551819" y="2261551"/>
              <a:ext cx="1524349" cy="707886"/>
            </a:xfrm>
            <a:prstGeom prst="rect">
              <a:avLst/>
            </a:prstGeom>
            <a:solidFill>
              <a:schemeClr val="bg1">
                <a:lumMod val="95000"/>
              </a:schemeClr>
            </a:solidFill>
            <a:ln>
              <a:solidFill>
                <a:schemeClr val="tx1"/>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w Cen MT" panose="020B0602020104020603" pitchFamily="34" charset="0"/>
                </a:rPr>
                <a:t>Guidelines / Standards</a:t>
              </a:r>
              <a:endParaRPr kumimoji="0" lang="en-SG" sz="2000" b="1" i="0" u="none" strike="noStrike" kern="1200" cap="none" spc="0" normalizeH="0" baseline="0" noProof="0">
                <a:ln>
                  <a:noFill/>
                </a:ln>
                <a:solidFill>
                  <a:prstClr val="black"/>
                </a:solidFill>
                <a:effectLst/>
                <a:uLnTx/>
                <a:uFillTx/>
                <a:latin typeface="Tw Cen MT" panose="020B0602020104020603" pitchFamily="34" charset="0"/>
              </a:endParaRPr>
            </a:p>
          </p:txBody>
        </p:sp>
        <p:sp>
          <p:nvSpPr>
            <p:cNvPr id="24" name="TextBox 23">
              <a:extLst>
                <a:ext uri="{FF2B5EF4-FFF2-40B4-BE49-F238E27FC236}">
                  <a16:creationId xmlns:a16="http://schemas.microsoft.com/office/drawing/2014/main" id="{BDEC94A0-A822-90BB-C8D3-3AD106DA0AA6}"/>
                </a:ext>
              </a:extLst>
            </p:cNvPr>
            <p:cNvSpPr txBox="1"/>
            <p:nvPr/>
          </p:nvSpPr>
          <p:spPr>
            <a:xfrm>
              <a:off x="462679" y="2251276"/>
              <a:ext cx="1510686" cy="707886"/>
            </a:xfrm>
            <a:prstGeom prst="rect">
              <a:avLst/>
            </a:prstGeom>
            <a:solidFill>
              <a:schemeClr val="bg1">
                <a:lumMod val="95000"/>
              </a:schemeClr>
            </a:solidFill>
            <a:ln>
              <a:solidFill>
                <a:schemeClr val="tx1"/>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w Cen MT" panose="020B0602020104020603" pitchFamily="34" charset="0"/>
                </a:rPr>
                <a:t>Consumer Education</a:t>
              </a:r>
              <a:endParaRPr kumimoji="0" lang="en-SG" sz="2000" b="1" i="0" u="none" strike="noStrike" kern="1200" cap="none" spc="0" normalizeH="0" baseline="0" noProof="0">
                <a:ln>
                  <a:noFill/>
                </a:ln>
                <a:solidFill>
                  <a:prstClr val="black"/>
                </a:solidFill>
                <a:effectLst/>
                <a:uLnTx/>
                <a:uFillTx/>
                <a:latin typeface="Tw Cen MT" panose="020B0602020104020603" pitchFamily="34" charset="0"/>
              </a:endParaRPr>
            </a:p>
          </p:txBody>
        </p:sp>
        <p:sp>
          <p:nvSpPr>
            <p:cNvPr id="25" name="Text Box 2">
              <a:extLst>
                <a:ext uri="{FF2B5EF4-FFF2-40B4-BE49-F238E27FC236}">
                  <a16:creationId xmlns:a16="http://schemas.microsoft.com/office/drawing/2014/main" id="{5CEC7F4F-1A6F-35B3-042A-E752C9125003}"/>
                </a:ext>
              </a:extLst>
            </p:cNvPr>
            <p:cNvSpPr txBox="1">
              <a:spLocks noChangeArrowheads="1"/>
            </p:cNvSpPr>
            <p:nvPr/>
          </p:nvSpPr>
          <p:spPr bwMode="auto">
            <a:xfrm>
              <a:off x="380859" y="1918193"/>
              <a:ext cx="2636669" cy="302527"/>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en-SG" sz="2000" b="1">
                  <a:solidFill>
                    <a:schemeClr val="bg1"/>
                  </a:solidFill>
                  <a:latin typeface="Tw Cen MT" panose="020B0602020104020603" pitchFamily="34" charset="0"/>
                  <a:ea typeface="Calibri" panose="020F0502020204030204" pitchFamily="34" charset="0"/>
                  <a:cs typeface="Times New Roman" panose="02020603050405020304" pitchFamily="18" charset="0"/>
                </a:rPr>
                <a:t>Regulatory Tools</a:t>
              </a:r>
              <a:r>
                <a:rPr kumimoji="0" lang="en-SG" sz="2000" b="1" i="0" u="none" strike="noStrike" kern="1200" cap="none" spc="0" normalizeH="0" baseline="0" noProof="0">
                  <a:ln>
                    <a:noFill/>
                  </a:ln>
                  <a:solidFill>
                    <a:schemeClr val="bg1"/>
                  </a:solidFill>
                  <a:effectLst/>
                  <a:uLnTx/>
                  <a:uFillTx/>
                  <a:latin typeface="Tw Cen MT" panose="020B0602020104020603" pitchFamily="34" charset="0"/>
                  <a:ea typeface="Calibri" panose="020F0502020204030204" pitchFamily="34" charset="0"/>
                  <a:cs typeface="Times New Roman" panose="02020603050405020304" pitchFamily="18" charset="0"/>
                </a:rPr>
                <a:t> </a:t>
              </a:r>
              <a:endParaRPr kumimoji="0" lang="en-SG" sz="2000" b="0" i="0" u="none" strike="noStrike" kern="1200" cap="none" spc="0" normalizeH="0" baseline="0" noProof="0">
                <a:ln>
                  <a:noFill/>
                </a:ln>
                <a:solidFill>
                  <a:schemeClr val="bg1"/>
                </a:solidFill>
                <a:effectLst/>
                <a:uLnTx/>
                <a:uFillTx/>
                <a:latin typeface="Tw Cen MT" panose="020B0602020104020603" pitchFamily="34" charset="0"/>
                <a:ea typeface="Calibri" panose="020F0502020204030204" pitchFamily="34" charset="0"/>
                <a:cs typeface="Times New Roman" panose="02020603050405020304" pitchFamily="18" charset="0"/>
              </a:endParaRPr>
            </a:p>
          </p:txBody>
        </p:sp>
        <p:sp>
          <p:nvSpPr>
            <p:cNvPr id="26" name="Rectangle 25">
              <a:extLst>
                <a:ext uri="{FF2B5EF4-FFF2-40B4-BE49-F238E27FC236}">
                  <a16:creationId xmlns:a16="http://schemas.microsoft.com/office/drawing/2014/main" id="{E59D352F-1F58-638E-27A2-6E751A965C17}"/>
                </a:ext>
              </a:extLst>
            </p:cNvPr>
            <p:cNvSpPr/>
            <p:nvPr/>
          </p:nvSpPr>
          <p:spPr>
            <a:xfrm>
              <a:off x="267128" y="1918193"/>
              <a:ext cx="5198724" cy="1112683"/>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SG" sz="2000">
                <a:latin typeface="Tw Cen MT" panose="020B0602020104020603" pitchFamily="34" charset="0"/>
              </a:endParaRPr>
            </a:p>
          </p:txBody>
        </p:sp>
      </p:grpSp>
      <p:grpSp>
        <p:nvGrpSpPr>
          <p:cNvPr id="27" name="Group 26">
            <a:extLst>
              <a:ext uri="{FF2B5EF4-FFF2-40B4-BE49-F238E27FC236}">
                <a16:creationId xmlns:a16="http://schemas.microsoft.com/office/drawing/2014/main" id="{854417B4-F5B1-1543-F312-FB76F7526898}"/>
              </a:ext>
            </a:extLst>
          </p:cNvPr>
          <p:cNvGrpSpPr/>
          <p:nvPr/>
        </p:nvGrpSpPr>
        <p:grpSpPr>
          <a:xfrm>
            <a:off x="6419521" y="2597317"/>
            <a:ext cx="5198724" cy="1112683"/>
            <a:chOff x="267128" y="1918193"/>
            <a:chExt cx="5198724" cy="1112683"/>
          </a:xfrm>
        </p:grpSpPr>
        <p:sp>
          <p:nvSpPr>
            <p:cNvPr id="28" name="TextBox 27">
              <a:extLst>
                <a:ext uri="{FF2B5EF4-FFF2-40B4-BE49-F238E27FC236}">
                  <a16:creationId xmlns:a16="http://schemas.microsoft.com/office/drawing/2014/main" id="{85CE8A5C-94F3-A5A9-BD52-ED58D70DFF85}"/>
                </a:ext>
              </a:extLst>
            </p:cNvPr>
            <p:cNvSpPr txBox="1"/>
            <p:nvPr/>
          </p:nvSpPr>
          <p:spPr>
            <a:xfrm>
              <a:off x="3735374" y="2287969"/>
              <a:ext cx="1524349" cy="707886"/>
            </a:xfrm>
            <a:prstGeom prst="rect">
              <a:avLst/>
            </a:prstGeom>
            <a:solidFill>
              <a:schemeClr val="bg1">
                <a:lumMod val="95000"/>
              </a:schemeClr>
            </a:solidFill>
            <a:ln>
              <a:solidFill>
                <a:schemeClr val="bg1"/>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effectLst/>
                  <a:uLnTx/>
                  <a:uFillTx/>
                  <a:latin typeface="Tw Cen MT" panose="020B0602020104020603" pitchFamily="34" charset="0"/>
                </a:rPr>
                <a:t>Regulations/ Legislation</a:t>
              </a:r>
              <a:endParaRPr kumimoji="0" lang="en-SG" sz="2000" b="1" i="0" u="none" strike="noStrike" kern="1200" cap="none" spc="0" normalizeH="0" baseline="0" noProof="0">
                <a:ln>
                  <a:noFill/>
                </a:ln>
                <a:effectLst/>
                <a:uLnTx/>
                <a:uFillTx/>
                <a:latin typeface="Tw Cen MT" panose="020B0602020104020603" pitchFamily="34" charset="0"/>
              </a:endParaRPr>
            </a:p>
          </p:txBody>
        </p:sp>
        <p:sp>
          <p:nvSpPr>
            <p:cNvPr id="29" name="Text Box 2">
              <a:extLst>
                <a:ext uri="{FF2B5EF4-FFF2-40B4-BE49-F238E27FC236}">
                  <a16:creationId xmlns:a16="http://schemas.microsoft.com/office/drawing/2014/main" id="{2CF50221-7C20-FBCA-B48A-504C6F8C5700}"/>
                </a:ext>
              </a:extLst>
            </p:cNvPr>
            <p:cNvSpPr txBox="1">
              <a:spLocks noChangeArrowheads="1"/>
            </p:cNvSpPr>
            <p:nvPr/>
          </p:nvSpPr>
          <p:spPr bwMode="auto">
            <a:xfrm>
              <a:off x="354981" y="1918193"/>
              <a:ext cx="2636669" cy="302527"/>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en-SG" sz="2000" b="1">
                  <a:solidFill>
                    <a:schemeClr val="bg1"/>
                  </a:solidFill>
                  <a:latin typeface="Tw Cen MT" panose="020B0602020104020603" pitchFamily="34" charset="0"/>
                  <a:ea typeface="Calibri" panose="020F0502020204030204" pitchFamily="34" charset="0"/>
                  <a:cs typeface="Times New Roman" panose="02020603050405020304" pitchFamily="18" charset="0"/>
                </a:rPr>
                <a:t>Regulatory Tools</a:t>
              </a:r>
              <a:r>
                <a:rPr kumimoji="0" lang="en-SG" sz="2000" b="1" i="0" u="none" strike="noStrike" kern="1200" cap="none" spc="0" normalizeH="0" baseline="0" noProof="0">
                  <a:ln>
                    <a:noFill/>
                  </a:ln>
                  <a:solidFill>
                    <a:schemeClr val="bg1"/>
                  </a:solidFill>
                  <a:effectLst/>
                  <a:uLnTx/>
                  <a:uFillTx/>
                  <a:latin typeface="Tw Cen MT" panose="020B0602020104020603" pitchFamily="34" charset="0"/>
                  <a:ea typeface="Calibri" panose="020F0502020204030204" pitchFamily="34" charset="0"/>
                  <a:cs typeface="Times New Roman" panose="02020603050405020304" pitchFamily="18" charset="0"/>
                </a:rPr>
                <a:t> </a:t>
              </a:r>
              <a:endParaRPr kumimoji="0" lang="en-SG" sz="2000" b="0" i="0" u="none" strike="noStrike" kern="1200" cap="none" spc="0" normalizeH="0" baseline="0" noProof="0">
                <a:ln>
                  <a:noFill/>
                </a:ln>
                <a:solidFill>
                  <a:schemeClr val="bg1"/>
                </a:solidFill>
                <a:effectLst/>
                <a:uLnTx/>
                <a:uFillTx/>
                <a:latin typeface="Tw Cen MT" panose="020B0602020104020603" pitchFamily="34" charset="0"/>
                <a:ea typeface="Calibri" panose="020F0502020204030204" pitchFamily="34" charset="0"/>
                <a:cs typeface="Times New Roman" panose="02020603050405020304" pitchFamily="18" charset="0"/>
              </a:endParaRPr>
            </a:p>
          </p:txBody>
        </p:sp>
        <p:sp>
          <p:nvSpPr>
            <p:cNvPr id="30" name="Rectangle 29">
              <a:extLst>
                <a:ext uri="{FF2B5EF4-FFF2-40B4-BE49-F238E27FC236}">
                  <a16:creationId xmlns:a16="http://schemas.microsoft.com/office/drawing/2014/main" id="{317FE7B7-DA51-2CF9-1445-CCE1258FB527}"/>
                </a:ext>
              </a:extLst>
            </p:cNvPr>
            <p:cNvSpPr/>
            <p:nvPr/>
          </p:nvSpPr>
          <p:spPr>
            <a:xfrm>
              <a:off x="267128" y="1918193"/>
              <a:ext cx="5198724" cy="1112683"/>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SG" sz="2000">
                <a:solidFill>
                  <a:schemeClr val="tx1"/>
                </a:solidFill>
                <a:latin typeface="Tw Cen MT" panose="020B0602020104020603" pitchFamily="34" charset="0"/>
              </a:endParaRPr>
            </a:p>
          </p:txBody>
        </p:sp>
      </p:grpSp>
      <p:sp>
        <p:nvSpPr>
          <p:cNvPr id="31" name="TextBox 30">
            <a:extLst>
              <a:ext uri="{FF2B5EF4-FFF2-40B4-BE49-F238E27FC236}">
                <a16:creationId xmlns:a16="http://schemas.microsoft.com/office/drawing/2014/main" id="{7C411695-C457-E42B-F14F-926BFB0AEB06}"/>
              </a:ext>
            </a:extLst>
          </p:cNvPr>
          <p:cNvSpPr txBox="1"/>
          <p:nvPr/>
        </p:nvSpPr>
        <p:spPr>
          <a:xfrm>
            <a:off x="6605862" y="2967093"/>
            <a:ext cx="1524349" cy="707886"/>
          </a:xfrm>
          <a:prstGeom prst="rect">
            <a:avLst/>
          </a:prstGeom>
          <a:solidFill>
            <a:schemeClr val="bg1">
              <a:lumMod val="95000"/>
            </a:schemeClr>
          </a:solidFill>
          <a:ln>
            <a:solidFill>
              <a:schemeClr val="tx1"/>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w Cen MT" panose="020B0602020104020603" pitchFamily="34" charset="0"/>
              </a:rPr>
              <a:t>Guidelines / Standards</a:t>
            </a:r>
            <a:endParaRPr kumimoji="0" lang="en-SG" sz="2000" b="1" i="0" u="none" strike="noStrike" kern="1200" cap="none" spc="0" normalizeH="0" baseline="0" noProof="0">
              <a:ln>
                <a:noFill/>
              </a:ln>
              <a:solidFill>
                <a:prstClr val="black"/>
              </a:solidFill>
              <a:effectLst/>
              <a:uLnTx/>
              <a:uFillTx/>
              <a:latin typeface="Tw Cen MT" panose="020B0602020104020603" pitchFamily="34" charset="0"/>
            </a:endParaRPr>
          </a:p>
        </p:txBody>
      </p:sp>
      <p:cxnSp>
        <p:nvCxnSpPr>
          <p:cNvPr id="32" name="Straight Arrow Connector 31">
            <a:extLst>
              <a:ext uri="{FF2B5EF4-FFF2-40B4-BE49-F238E27FC236}">
                <a16:creationId xmlns:a16="http://schemas.microsoft.com/office/drawing/2014/main" id="{98FAB05E-9692-D7D2-2C51-4447A1A222C6}"/>
              </a:ext>
            </a:extLst>
          </p:cNvPr>
          <p:cNvCxnSpPr/>
          <p:nvPr/>
        </p:nvCxnSpPr>
        <p:spPr>
          <a:xfrm>
            <a:off x="8376745" y="3233062"/>
            <a:ext cx="1271752" cy="0"/>
          </a:xfrm>
          <a:prstGeom prst="straightConnector1">
            <a:avLst/>
          </a:prstGeom>
          <a:ln w="38100">
            <a:solidFill>
              <a:schemeClr val="bg1"/>
            </a:solidFill>
            <a:tailEnd type="triangle"/>
          </a:ln>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C80EA3DE-94E3-43D5-2AAC-4008F3A020AF}"/>
              </a:ext>
            </a:extLst>
          </p:cNvPr>
          <p:cNvSpPr txBox="1"/>
          <p:nvPr/>
        </p:nvSpPr>
        <p:spPr>
          <a:xfrm>
            <a:off x="6223424" y="3374334"/>
            <a:ext cx="5578394" cy="2246769"/>
          </a:xfrm>
          <a:prstGeom prst="rect">
            <a:avLst/>
          </a:prstGeom>
          <a:noFill/>
        </p:spPr>
        <p:txBody>
          <a:bodyPr wrap="square">
            <a:spAutoFit/>
          </a:bodyPr>
          <a:lstStyle/>
          <a:p>
            <a:pPr marL="285750" indent="-285750" algn="just">
              <a:buFont typeface="Arial" panose="020B0604020202020204" pitchFamily="34" charset="0"/>
              <a:buChar char="•"/>
            </a:pPr>
            <a:endParaRPr lang="en-US" sz="2000">
              <a:solidFill>
                <a:schemeClr val="bg1"/>
              </a:solidFill>
              <a:latin typeface="Tw Cen MT" panose="020B0602020104020603" pitchFamily="34" charset="0"/>
            </a:endParaRPr>
          </a:p>
          <a:p>
            <a:pPr algn="just"/>
            <a:endParaRPr lang="en-US" sz="2000">
              <a:solidFill>
                <a:schemeClr val="bg1"/>
              </a:solidFill>
              <a:latin typeface="Tw Cen MT" panose="020B0602020104020603" pitchFamily="34" charset="0"/>
            </a:endParaRPr>
          </a:p>
          <a:p>
            <a:pPr marL="285750" indent="-285750" algn="just">
              <a:buFont typeface="Arial" panose="020B0604020202020204" pitchFamily="34" charset="0"/>
              <a:buChar char="•"/>
            </a:pPr>
            <a:r>
              <a:rPr lang="en-US" sz="2000">
                <a:solidFill>
                  <a:schemeClr val="bg1"/>
                </a:solidFill>
                <a:latin typeface="Tw Cen MT" panose="020B0602020104020603" pitchFamily="34" charset="0"/>
              </a:rPr>
              <a:t>Eventual aim of regulating the sector once appropriate mode has been determined</a:t>
            </a:r>
          </a:p>
          <a:p>
            <a:pPr marL="285750" indent="-285750" algn="just">
              <a:buFont typeface="Arial" panose="020B0604020202020204" pitchFamily="34" charset="0"/>
              <a:buChar char="•"/>
            </a:pPr>
            <a:endParaRPr lang="en-US" sz="2000">
              <a:solidFill>
                <a:schemeClr val="bg1"/>
              </a:solidFill>
              <a:latin typeface="Tw Cen MT" panose="020B0602020104020603" pitchFamily="34" charset="0"/>
            </a:endParaRPr>
          </a:p>
          <a:p>
            <a:pPr marL="285750" indent="-285750" algn="just">
              <a:buFont typeface="Arial" panose="020B0604020202020204" pitchFamily="34" charset="0"/>
              <a:buChar char="•"/>
            </a:pPr>
            <a:endParaRPr lang="en-US" sz="2000">
              <a:solidFill>
                <a:schemeClr val="bg1"/>
              </a:solidFill>
              <a:latin typeface="Tw Cen MT" panose="020B0602020104020603" pitchFamily="34" charset="0"/>
            </a:endParaRPr>
          </a:p>
          <a:p>
            <a:pPr marL="285750" indent="-285750" algn="just">
              <a:buFont typeface="Arial" panose="020B0604020202020204" pitchFamily="34" charset="0"/>
              <a:buChar char="•"/>
            </a:pPr>
            <a:endParaRPr lang="en-US" sz="2000">
              <a:solidFill>
                <a:schemeClr val="bg1"/>
              </a:solidFill>
              <a:latin typeface="Tw Cen MT" panose="020B0602020104020603" pitchFamily="34" charset="0"/>
            </a:endParaRPr>
          </a:p>
        </p:txBody>
      </p:sp>
    </p:spTree>
    <p:extLst>
      <p:ext uri="{BB962C8B-B14F-4D97-AF65-F5344CB8AC3E}">
        <p14:creationId xmlns:p14="http://schemas.microsoft.com/office/powerpoint/2010/main" val="2867374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878D8F-6239-E8F6-451B-BB30F6F4918D}"/>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B1E6A904-E61E-8395-10E6-F68E986C0005}"/>
              </a:ext>
            </a:extLst>
          </p:cNvPr>
          <p:cNvSpPr txBox="1">
            <a:spLocks/>
          </p:cNvSpPr>
          <p:nvPr/>
        </p:nvSpPr>
        <p:spPr>
          <a:xfrm>
            <a:off x="0" y="376918"/>
            <a:ext cx="12199789" cy="520229"/>
          </a:xfrm>
          <a:prstGeom prst="rect">
            <a:avLst/>
          </a:prstGeom>
          <a:solidFill>
            <a:schemeClr val="bg2">
              <a:lumMod val="75000"/>
            </a:schemeClr>
          </a:solidFill>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a:latin typeface="Tw Cen MT" panose="020B0602020104020603" pitchFamily="34" charset="0"/>
              </a:rPr>
              <a:t>For Discussion</a:t>
            </a:r>
            <a:endParaRPr lang="en-US" sz="2500" b="1">
              <a:latin typeface="Tw Cen MT" panose="020B0602020104020603" pitchFamily="34" charset="0"/>
            </a:endParaRPr>
          </a:p>
        </p:txBody>
      </p:sp>
      <p:sp>
        <p:nvSpPr>
          <p:cNvPr id="5" name="Slide Number Placeholder 3">
            <a:extLst>
              <a:ext uri="{FF2B5EF4-FFF2-40B4-BE49-F238E27FC236}">
                <a16:creationId xmlns:a16="http://schemas.microsoft.com/office/drawing/2014/main" id="{B49B75BC-C637-AD00-D114-E5C19835FCCA}"/>
              </a:ext>
            </a:extLst>
          </p:cNvPr>
          <p:cNvSpPr txBox="1">
            <a:spLocks/>
          </p:cNvSpPr>
          <p:nvPr/>
        </p:nvSpPr>
        <p:spPr>
          <a:xfrm>
            <a:off x="11492861" y="6429664"/>
            <a:ext cx="523231" cy="315322"/>
          </a:xfrm>
          <a:prstGeom prst="rect">
            <a:avLst/>
          </a:prstGeom>
        </p:spPr>
        <p:txBody>
          <a:bodyPr vert="horz" lIns="91440" tIns="45720" rIns="91440" bIns="45720" rtlCol="0" anchor="ctr"/>
          <a:lstStyle>
            <a:defPPr>
              <a:defRPr lang="en-US"/>
            </a:defPPr>
            <a:lvl1pPr algn="r">
              <a:defRPr sz="1200">
                <a:solidFill>
                  <a:schemeClr val="tx1">
                    <a:tint val="75000"/>
                  </a:schemeClr>
                </a:solidFill>
              </a:defRPr>
            </a:lvl1pPr>
          </a:lstStyle>
          <a:p>
            <a:fld id="{76E51640-A429-42AA-92D6-40B4D3264BC7}" type="slidenum">
              <a:rPr lang="en-SG"/>
              <a:pPr/>
              <a:t>21</a:t>
            </a:fld>
            <a:endParaRPr lang="en-SG"/>
          </a:p>
        </p:txBody>
      </p:sp>
      <p:graphicFrame>
        <p:nvGraphicFramePr>
          <p:cNvPr id="6" name="Content Placeholder 4">
            <a:extLst>
              <a:ext uri="{FF2B5EF4-FFF2-40B4-BE49-F238E27FC236}">
                <a16:creationId xmlns:a16="http://schemas.microsoft.com/office/drawing/2014/main" id="{48FB25AC-8873-6017-DB59-234FA3F819A6}"/>
              </a:ext>
            </a:extLst>
          </p:cNvPr>
          <p:cNvGraphicFramePr>
            <a:graphicFrameLocks/>
          </p:cNvGraphicFramePr>
          <p:nvPr>
            <p:extLst>
              <p:ext uri="{D42A27DB-BD31-4B8C-83A1-F6EECF244321}">
                <p14:modId xmlns:p14="http://schemas.microsoft.com/office/powerpoint/2010/main" val="342302850"/>
              </p:ext>
            </p:extLst>
          </p:nvPr>
        </p:nvGraphicFramePr>
        <p:xfrm>
          <a:off x="0" y="0"/>
          <a:ext cx="12192000" cy="3708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302184316"/>
                    </a:ext>
                  </a:extLst>
                </a:gridCol>
                <a:gridCol w="3048000">
                  <a:extLst>
                    <a:ext uri="{9D8B030D-6E8A-4147-A177-3AD203B41FA5}">
                      <a16:colId xmlns:a16="http://schemas.microsoft.com/office/drawing/2014/main" val="1945214093"/>
                    </a:ext>
                  </a:extLst>
                </a:gridCol>
                <a:gridCol w="3048000">
                  <a:extLst>
                    <a:ext uri="{9D8B030D-6E8A-4147-A177-3AD203B41FA5}">
                      <a16:colId xmlns:a16="http://schemas.microsoft.com/office/drawing/2014/main" val="359510583"/>
                    </a:ext>
                  </a:extLst>
                </a:gridCol>
                <a:gridCol w="3048000">
                  <a:extLst>
                    <a:ext uri="{9D8B030D-6E8A-4147-A177-3AD203B41FA5}">
                      <a16:colId xmlns:a16="http://schemas.microsoft.com/office/drawing/2014/main" val="370841849"/>
                    </a:ext>
                  </a:extLst>
                </a:gridCol>
              </a:tblGrid>
              <a:tr h="370840">
                <a:tc>
                  <a:txBody>
                    <a:bodyPr/>
                    <a:lstStyle/>
                    <a:p>
                      <a:pPr algn="ctr"/>
                      <a:r>
                        <a:rPr lang="en-US">
                          <a:solidFill>
                            <a:schemeClr val="bg2">
                              <a:lumMod val="90000"/>
                            </a:schemeClr>
                          </a:solidFill>
                          <a:latin typeface="Tw Cen MT" panose="020B0602020104020603" pitchFamily="34" charset="0"/>
                        </a:rPr>
                        <a:t>Singapore Population</a:t>
                      </a:r>
                      <a:endParaRPr lang="en-SG">
                        <a:solidFill>
                          <a:schemeClr val="bg2">
                            <a:lumMod val="90000"/>
                          </a:schemeClr>
                        </a:solidFill>
                        <a:latin typeface="Tw Cen MT" panose="020B0602020104020603" pitchFamily="34" charset="0"/>
                      </a:endParaRPr>
                    </a:p>
                  </a:txBody>
                  <a:tcPr>
                    <a:solidFill>
                      <a:schemeClr val="accent1">
                        <a:lumMod val="20000"/>
                        <a:lumOff val="80000"/>
                      </a:schemeClr>
                    </a:solidFill>
                  </a:tcPr>
                </a:tc>
                <a:tc>
                  <a:txBody>
                    <a:bodyPr/>
                    <a:lstStyle/>
                    <a:p>
                      <a:pPr algn="ctr"/>
                      <a:r>
                        <a:rPr lang="en-US">
                          <a:solidFill>
                            <a:schemeClr val="bg2">
                              <a:lumMod val="90000"/>
                            </a:schemeClr>
                          </a:solidFill>
                          <a:latin typeface="Tw Cen MT" panose="020B0602020104020603" pitchFamily="34" charset="0"/>
                        </a:rPr>
                        <a:t>Regulatory Landscape </a:t>
                      </a:r>
                      <a:endParaRPr lang="en-SG">
                        <a:solidFill>
                          <a:schemeClr val="bg2">
                            <a:lumMod val="90000"/>
                          </a:schemeClr>
                        </a:solidFill>
                        <a:latin typeface="Tw Cen MT" panose="020B0602020104020603" pitchFamily="34" charset="0"/>
                      </a:endParaRPr>
                    </a:p>
                  </a:txBody>
                  <a:tcP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bg2">
                              <a:lumMod val="90000"/>
                            </a:schemeClr>
                          </a:solidFill>
                          <a:latin typeface="Tw Cen MT" panose="020B0602020104020603" pitchFamily="34" charset="0"/>
                        </a:rPr>
                        <a:t>NHS Requirements</a:t>
                      </a:r>
                      <a:endParaRPr lang="en-SG">
                        <a:solidFill>
                          <a:schemeClr val="bg2">
                            <a:lumMod val="90000"/>
                          </a:schemeClr>
                        </a:solidFill>
                        <a:latin typeface="Tw Cen MT" panose="020B0602020104020603" pitchFamily="34" charset="0"/>
                      </a:endParaRPr>
                    </a:p>
                  </a:txBody>
                  <a:tcPr>
                    <a:solidFill>
                      <a:schemeClr val="accent2">
                        <a:lumMod val="40000"/>
                        <a:lumOff val="60000"/>
                      </a:schemeClr>
                    </a:solidFill>
                  </a:tcPr>
                </a:tc>
                <a:tc>
                  <a:txBody>
                    <a:bodyPr/>
                    <a:lstStyle/>
                    <a:p>
                      <a:pPr algn="ctr"/>
                      <a:r>
                        <a:rPr lang="en-US" dirty="0">
                          <a:solidFill>
                            <a:schemeClr val="tx1"/>
                          </a:solidFill>
                          <a:latin typeface="Tw Cen MT" panose="020B0602020104020603" pitchFamily="34" charset="0"/>
                        </a:rPr>
                        <a:t>Regulatory Approach</a:t>
                      </a:r>
                      <a:endParaRPr lang="en-SG" dirty="0">
                        <a:solidFill>
                          <a:schemeClr val="tx1"/>
                        </a:solidFill>
                        <a:latin typeface="Tw Cen MT" panose="020B0602020104020603" pitchFamily="34" charset="0"/>
                      </a:endParaRPr>
                    </a:p>
                  </a:txBody>
                  <a:tcPr>
                    <a:solidFill>
                      <a:schemeClr val="bg2"/>
                    </a:solidFill>
                  </a:tcPr>
                </a:tc>
                <a:extLst>
                  <a:ext uri="{0D108BD9-81ED-4DB2-BD59-A6C34878D82A}">
                    <a16:rowId xmlns:a16="http://schemas.microsoft.com/office/drawing/2014/main" val="4115574569"/>
                  </a:ext>
                </a:extLst>
              </a:tr>
            </a:tbl>
          </a:graphicData>
        </a:graphic>
      </p:graphicFrame>
      <p:sp>
        <p:nvSpPr>
          <p:cNvPr id="8" name="TextBox 7">
            <a:extLst>
              <a:ext uri="{FF2B5EF4-FFF2-40B4-BE49-F238E27FC236}">
                <a16:creationId xmlns:a16="http://schemas.microsoft.com/office/drawing/2014/main" id="{367B9148-A7F4-6ADB-50A9-61D2B7A91982}"/>
              </a:ext>
            </a:extLst>
          </p:cNvPr>
          <p:cNvSpPr txBox="1"/>
          <p:nvPr/>
        </p:nvSpPr>
        <p:spPr>
          <a:xfrm>
            <a:off x="118533" y="999067"/>
            <a:ext cx="11897559" cy="3477875"/>
          </a:xfrm>
          <a:prstGeom prst="rect">
            <a:avLst/>
          </a:prstGeom>
          <a:noFill/>
        </p:spPr>
        <p:txBody>
          <a:bodyPr wrap="square" rtlCol="0">
            <a:spAutoFit/>
          </a:bodyPr>
          <a:lstStyle/>
          <a:p>
            <a:pPr marL="285750" indent="-285750" algn="just">
              <a:buFont typeface="Arial" panose="020B0604020202020204" pitchFamily="34" charset="0"/>
              <a:buChar char="•"/>
            </a:pPr>
            <a:r>
              <a:rPr lang="en-US" sz="2000">
                <a:latin typeface="Tw Cen MT" panose="020B0602020104020603" pitchFamily="34" charset="0"/>
              </a:rPr>
              <a:t>From our years of regulating NHS and reviewing the community care models, the team has found this sector to be challenging due to a) the mixed profile of players, and b) the overlap in healthcare and social concerns. Thus, we would like to find out:</a:t>
            </a:r>
          </a:p>
          <a:p>
            <a:pPr algn="just"/>
            <a:endParaRPr lang="en-US" sz="2000">
              <a:latin typeface="Tw Cen MT" panose="020B0602020104020603" pitchFamily="34" charset="0"/>
            </a:endParaRPr>
          </a:p>
          <a:p>
            <a:pPr marL="742950" lvl="1" indent="-285750" algn="just">
              <a:buFont typeface="Arial" panose="020B0604020202020204" pitchFamily="34" charset="0"/>
              <a:buChar char="•"/>
            </a:pPr>
            <a:r>
              <a:rPr lang="en-SG" sz="2000">
                <a:latin typeface="Tw Cen MT" panose="020B0602020104020603" pitchFamily="34" charset="0"/>
              </a:rPr>
              <a:t>How are NHS regulations enforced in your country? </a:t>
            </a:r>
          </a:p>
          <a:p>
            <a:pPr marL="742950" lvl="1" indent="-285750" algn="just">
              <a:buFont typeface="Arial" panose="020B0604020202020204" pitchFamily="34" charset="0"/>
              <a:buChar char="•"/>
            </a:pPr>
            <a:endParaRPr lang="en-SG" sz="2000">
              <a:latin typeface="Tw Cen MT" panose="020B0602020104020603" pitchFamily="34" charset="0"/>
            </a:endParaRPr>
          </a:p>
          <a:p>
            <a:pPr marL="742950" lvl="1" indent="-285750" algn="just">
              <a:buFont typeface="Arial" panose="020B0604020202020204" pitchFamily="34" charset="0"/>
              <a:buChar char="•"/>
            </a:pPr>
            <a:r>
              <a:rPr lang="en-SG" sz="2000">
                <a:latin typeface="Tw Cen MT" panose="020B0602020104020603" pitchFamily="34" charset="0"/>
              </a:rPr>
              <a:t>Are community care models regulated in your country? Why or why not?</a:t>
            </a:r>
          </a:p>
          <a:p>
            <a:pPr marL="742950" lvl="1" indent="-285750" algn="just">
              <a:buFont typeface="Arial" panose="020B0604020202020204" pitchFamily="34" charset="0"/>
              <a:buChar char="•"/>
            </a:pPr>
            <a:endParaRPr lang="en-SG" sz="2000">
              <a:latin typeface="Tw Cen MT" panose="020B0602020104020603" pitchFamily="34" charset="0"/>
            </a:endParaRPr>
          </a:p>
          <a:p>
            <a:pPr marL="742950" lvl="1" indent="-285750" algn="just">
              <a:buFont typeface="Arial" panose="020B0604020202020204" pitchFamily="34" charset="0"/>
              <a:buChar char="•"/>
            </a:pPr>
            <a:r>
              <a:rPr lang="en-SG" sz="2000">
                <a:latin typeface="Tw Cen MT" panose="020B0602020104020603" pitchFamily="34" charset="0"/>
              </a:rPr>
              <a:t>What are some considerations when contemplating whether a new or evolving community care model should be regulated?</a:t>
            </a:r>
          </a:p>
          <a:p>
            <a:pPr lvl="1" algn="just"/>
            <a:endParaRPr lang="en-SG" sz="2000">
              <a:latin typeface="Tw Cen MT" panose="020B0602020104020603" pitchFamily="34" charset="0"/>
            </a:endParaRPr>
          </a:p>
        </p:txBody>
      </p:sp>
    </p:spTree>
    <p:extLst>
      <p:ext uri="{BB962C8B-B14F-4D97-AF65-F5344CB8AC3E}">
        <p14:creationId xmlns:p14="http://schemas.microsoft.com/office/powerpoint/2010/main" val="14990764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26DB5-193E-4715-A6FB-893BA4106AEA}"/>
              </a:ext>
            </a:extLst>
          </p:cNvPr>
          <p:cNvSpPr>
            <a:spLocks noGrp="1"/>
          </p:cNvSpPr>
          <p:nvPr>
            <p:ph type="title"/>
          </p:nvPr>
        </p:nvSpPr>
        <p:spPr>
          <a:xfrm>
            <a:off x="349649" y="-538825"/>
            <a:ext cx="12191999" cy="2852737"/>
          </a:xfrm>
        </p:spPr>
        <p:txBody>
          <a:bodyPr>
            <a:normAutofit/>
          </a:bodyPr>
          <a:lstStyle/>
          <a:p>
            <a:r>
              <a:rPr lang="en-US" sz="10000">
                <a:solidFill>
                  <a:srgbClr val="497389"/>
                </a:solidFill>
                <a:latin typeface="Tw Cen MT" panose="020B0602020104020603" pitchFamily="34" charset="0"/>
              </a:rPr>
              <a:t>Thank you.</a:t>
            </a:r>
            <a:endParaRPr lang="en-SG" sz="10000">
              <a:solidFill>
                <a:srgbClr val="497389"/>
              </a:solidFill>
              <a:latin typeface="Tw Cen MT" panose="020B0602020104020603" pitchFamily="34" charset="0"/>
            </a:endParaRPr>
          </a:p>
        </p:txBody>
      </p:sp>
      <p:pic>
        <p:nvPicPr>
          <p:cNvPr id="5" name="Picture 4">
            <a:extLst>
              <a:ext uri="{FF2B5EF4-FFF2-40B4-BE49-F238E27FC236}">
                <a16:creationId xmlns:a16="http://schemas.microsoft.com/office/drawing/2014/main" id="{9D8D1E0C-AAF4-2E21-09AB-6128EF8F6AB2}"/>
              </a:ext>
            </a:extLst>
          </p:cNvPr>
          <p:cNvPicPr>
            <a:picLocks noChangeAspect="1"/>
          </p:cNvPicPr>
          <p:nvPr/>
        </p:nvPicPr>
        <p:blipFill>
          <a:blip r:embed="rId2"/>
          <a:stretch>
            <a:fillRect/>
          </a:stretch>
        </p:blipFill>
        <p:spPr>
          <a:xfrm>
            <a:off x="0" y="2286000"/>
            <a:ext cx="12192000" cy="4572000"/>
          </a:xfrm>
          <a:prstGeom prst="rect">
            <a:avLst/>
          </a:prstGeom>
        </p:spPr>
      </p:pic>
      <p:graphicFrame>
        <p:nvGraphicFramePr>
          <p:cNvPr id="3" name="Content Placeholder 4">
            <a:extLst>
              <a:ext uri="{FF2B5EF4-FFF2-40B4-BE49-F238E27FC236}">
                <a16:creationId xmlns:a16="http://schemas.microsoft.com/office/drawing/2014/main" id="{0787A72D-2FD9-93E0-862F-38CD49DB61FC}"/>
              </a:ext>
            </a:extLst>
          </p:cNvPr>
          <p:cNvGraphicFramePr>
            <a:graphicFrameLocks/>
          </p:cNvGraphicFramePr>
          <p:nvPr>
            <p:extLst>
              <p:ext uri="{D42A27DB-BD31-4B8C-83A1-F6EECF244321}">
                <p14:modId xmlns:p14="http://schemas.microsoft.com/office/powerpoint/2010/main" val="2836046578"/>
              </p:ext>
            </p:extLst>
          </p:nvPr>
        </p:nvGraphicFramePr>
        <p:xfrm>
          <a:off x="0" y="0"/>
          <a:ext cx="12192000" cy="3708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302184316"/>
                    </a:ext>
                  </a:extLst>
                </a:gridCol>
                <a:gridCol w="3048000">
                  <a:extLst>
                    <a:ext uri="{9D8B030D-6E8A-4147-A177-3AD203B41FA5}">
                      <a16:colId xmlns:a16="http://schemas.microsoft.com/office/drawing/2014/main" val="1945214093"/>
                    </a:ext>
                  </a:extLst>
                </a:gridCol>
                <a:gridCol w="3048000">
                  <a:extLst>
                    <a:ext uri="{9D8B030D-6E8A-4147-A177-3AD203B41FA5}">
                      <a16:colId xmlns:a16="http://schemas.microsoft.com/office/drawing/2014/main" val="359510583"/>
                    </a:ext>
                  </a:extLst>
                </a:gridCol>
                <a:gridCol w="3048000">
                  <a:extLst>
                    <a:ext uri="{9D8B030D-6E8A-4147-A177-3AD203B41FA5}">
                      <a16:colId xmlns:a16="http://schemas.microsoft.com/office/drawing/2014/main" val="370841849"/>
                    </a:ext>
                  </a:extLst>
                </a:gridCol>
              </a:tblGrid>
              <a:tr h="370840">
                <a:tc>
                  <a:txBody>
                    <a:bodyPr/>
                    <a:lstStyle/>
                    <a:p>
                      <a:pPr algn="ctr"/>
                      <a:r>
                        <a:rPr lang="en-US">
                          <a:solidFill>
                            <a:schemeClr val="tx1"/>
                          </a:solidFill>
                          <a:latin typeface="Tw Cen MT" panose="020B0602020104020603" pitchFamily="34" charset="0"/>
                        </a:rPr>
                        <a:t>Singapore Population</a:t>
                      </a:r>
                      <a:endParaRPr lang="en-SG">
                        <a:solidFill>
                          <a:schemeClr val="tx1"/>
                        </a:solidFill>
                        <a:latin typeface="Tw Cen MT" panose="020B0602020104020603" pitchFamily="34" charset="0"/>
                      </a:endParaRPr>
                    </a:p>
                  </a:txBody>
                  <a:tcPr>
                    <a:solidFill>
                      <a:schemeClr val="accent1">
                        <a:lumMod val="20000"/>
                        <a:lumOff val="80000"/>
                      </a:schemeClr>
                    </a:solidFill>
                  </a:tcPr>
                </a:tc>
                <a:tc>
                  <a:txBody>
                    <a:bodyPr/>
                    <a:lstStyle/>
                    <a:p>
                      <a:pPr algn="ctr"/>
                      <a:r>
                        <a:rPr lang="en-US">
                          <a:solidFill>
                            <a:schemeClr val="tx1"/>
                          </a:solidFill>
                          <a:latin typeface="Tw Cen MT" panose="020B0602020104020603" pitchFamily="34" charset="0"/>
                        </a:rPr>
                        <a:t>Regulatory Landscape </a:t>
                      </a:r>
                      <a:endParaRPr lang="en-SG">
                        <a:solidFill>
                          <a:schemeClr val="tx1"/>
                        </a:solidFill>
                        <a:latin typeface="Tw Cen MT" panose="020B0602020104020603" pitchFamily="34" charset="0"/>
                      </a:endParaRPr>
                    </a:p>
                  </a:txBody>
                  <a:tcP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solidFill>
                          <a:latin typeface="Tw Cen MT" panose="020B0602020104020603" pitchFamily="34" charset="0"/>
                        </a:rPr>
                        <a:t>NHS Requirements</a:t>
                      </a:r>
                      <a:endParaRPr lang="en-SG">
                        <a:solidFill>
                          <a:schemeClr val="tx1"/>
                        </a:solidFill>
                        <a:latin typeface="Tw Cen MT" panose="020B0602020104020603" pitchFamily="34" charset="0"/>
                      </a:endParaRPr>
                    </a:p>
                  </a:txBody>
                  <a:tcPr>
                    <a:solidFill>
                      <a:schemeClr val="accent2">
                        <a:lumMod val="40000"/>
                        <a:lumOff val="60000"/>
                      </a:schemeClr>
                    </a:solidFill>
                  </a:tcPr>
                </a:tc>
                <a:tc>
                  <a:txBody>
                    <a:bodyPr/>
                    <a:lstStyle/>
                    <a:p>
                      <a:pPr algn="ctr"/>
                      <a:r>
                        <a:rPr lang="en-US" dirty="0">
                          <a:solidFill>
                            <a:schemeClr val="tx1"/>
                          </a:solidFill>
                          <a:latin typeface="Tw Cen MT" panose="020B0602020104020603" pitchFamily="34" charset="0"/>
                        </a:rPr>
                        <a:t>Regulatory Approach</a:t>
                      </a:r>
                      <a:endParaRPr lang="en-SG" dirty="0">
                        <a:solidFill>
                          <a:schemeClr val="tx1"/>
                        </a:solidFill>
                        <a:latin typeface="Tw Cen MT" panose="020B0602020104020603" pitchFamily="34" charset="0"/>
                      </a:endParaRPr>
                    </a:p>
                  </a:txBody>
                  <a:tcPr>
                    <a:solidFill>
                      <a:schemeClr val="bg2"/>
                    </a:solidFill>
                  </a:tcPr>
                </a:tc>
                <a:extLst>
                  <a:ext uri="{0D108BD9-81ED-4DB2-BD59-A6C34878D82A}">
                    <a16:rowId xmlns:a16="http://schemas.microsoft.com/office/drawing/2014/main" val="4115574569"/>
                  </a:ext>
                </a:extLst>
              </a:tr>
            </a:tbl>
          </a:graphicData>
        </a:graphic>
      </p:graphicFrame>
    </p:spTree>
    <p:extLst>
      <p:ext uri="{BB962C8B-B14F-4D97-AF65-F5344CB8AC3E}">
        <p14:creationId xmlns:p14="http://schemas.microsoft.com/office/powerpoint/2010/main" val="4127251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lide Number Placeholder 3"/>
          <p:cNvSpPr txBox="1">
            <a:spLocks/>
          </p:cNvSpPr>
          <p:nvPr/>
        </p:nvSpPr>
        <p:spPr>
          <a:xfrm>
            <a:off x="11492861" y="6439938"/>
            <a:ext cx="523231" cy="315322"/>
          </a:xfrm>
          <a:prstGeom prst="rect">
            <a:avLst/>
          </a:prstGeom>
        </p:spPr>
        <p:txBody>
          <a:bodyPr vert="horz" lIns="91440" tIns="45720" rIns="91440" bIns="45720" rtlCol="0" anchor="ctr"/>
          <a:lstStyle>
            <a:defPPr>
              <a:defRPr lang="en-US"/>
            </a:defPPr>
            <a:lvl1pPr algn="r">
              <a:defRPr sz="1200">
                <a:solidFill>
                  <a:schemeClr val="tx1">
                    <a:tint val="75000"/>
                  </a:schemeClr>
                </a:solidFill>
              </a:defRPr>
            </a:lvl1pPr>
          </a:lstStyle>
          <a:p>
            <a:fld id="{76E51640-A429-42AA-92D6-40B4D3264BC7}" type="slidenum">
              <a:rPr lang="en-SG"/>
              <a:pPr/>
              <a:t>3</a:t>
            </a:fld>
            <a:endParaRPr lang="en-SG"/>
          </a:p>
        </p:txBody>
      </p:sp>
      <p:sp>
        <p:nvSpPr>
          <p:cNvPr id="5" name="Title 1">
            <a:extLst>
              <a:ext uri="{FF2B5EF4-FFF2-40B4-BE49-F238E27FC236}">
                <a16:creationId xmlns:a16="http://schemas.microsoft.com/office/drawing/2014/main" id="{179A870A-9ACA-C4DE-122D-70FC61C1D870}"/>
              </a:ext>
            </a:extLst>
          </p:cNvPr>
          <p:cNvSpPr txBox="1">
            <a:spLocks/>
          </p:cNvSpPr>
          <p:nvPr/>
        </p:nvSpPr>
        <p:spPr>
          <a:xfrm>
            <a:off x="0" y="368293"/>
            <a:ext cx="12199789" cy="510109"/>
          </a:xfrm>
          <a:prstGeom prst="rect">
            <a:avLst/>
          </a:prstGeom>
          <a:solidFill>
            <a:schemeClr val="accent1">
              <a:lumMod val="20000"/>
              <a:lumOff val="80000"/>
            </a:schemeClr>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500" b="1">
                <a:latin typeface="Tw Cen MT" panose="020B0602020104020603" pitchFamily="34" charset="0"/>
              </a:rPr>
              <a:t>Singapore’s society profile is changing, alongside the healthcare regulatory context</a:t>
            </a:r>
          </a:p>
        </p:txBody>
      </p:sp>
      <p:grpSp>
        <p:nvGrpSpPr>
          <p:cNvPr id="12" name="Group 11">
            <a:extLst>
              <a:ext uri="{FF2B5EF4-FFF2-40B4-BE49-F238E27FC236}">
                <a16:creationId xmlns:a16="http://schemas.microsoft.com/office/drawing/2014/main" id="{5BFCD935-EAEC-7800-AA1A-C7786931B52B}"/>
              </a:ext>
            </a:extLst>
          </p:cNvPr>
          <p:cNvGrpSpPr/>
          <p:nvPr/>
        </p:nvGrpSpPr>
        <p:grpSpPr>
          <a:xfrm>
            <a:off x="123290" y="1057450"/>
            <a:ext cx="4681624" cy="5762065"/>
            <a:chOff x="123289" y="1040463"/>
            <a:chExt cx="5496369" cy="5226772"/>
          </a:xfrm>
        </p:grpSpPr>
        <p:sp>
          <p:nvSpPr>
            <p:cNvPr id="39" name="Rectangle 38"/>
            <p:cNvSpPr/>
            <p:nvPr/>
          </p:nvSpPr>
          <p:spPr>
            <a:xfrm>
              <a:off x="154303" y="1242453"/>
              <a:ext cx="5413985" cy="1200492"/>
            </a:xfrm>
            <a:prstGeom prst="rect">
              <a:avLst/>
            </a:prstGeom>
          </p:spPr>
          <p:txBody>
            <a:bodyPr wrap="square" lIns="91440" tIns="45720" rIns="91440" bIns="45720" anchor="t">
              <a:spAutoFit/>
            </a:bodyPr>
            <a:lstStyle/>
            <a:p>
              <a:pPr algn="just"/>
              <a:r>
                <a:rPr lang="en-US" sz="2000" dirty="0">
                  <a:latin typeface="Tw Cen MT" panose="020B0602020104020603" pitchFamily="34" charset="0"/>
                </a:rPr>
                <a:t>The proportion of Singaporeans aged 65 and above increased from 13.1%(2015) to 20.7%(2025). By 2030, 1 in 4 Singaporeans will be 65 years or older.</a:t>
              </a:r>
              <a:endParaRPr lang="en-SG" sz="2000" b="1" strike="sngStrike" dirty="0">
                <a:latin typeface="Tw Cen MT" panose="020B0602020104020603" pitchFamily="34" charset="0"/>
              </a:endParaRPr>
            </a:p>
          </p:txBody>
        </p:sp>
        <p:sp>
          <p:nvSpPr>
            <p:cNvPr id="10" name="TextBox 9">
              <a:extLst>
                <a:ext uri="{FF2B5EF4-FFF2-40B4-BE49-F238E27FC236}">
                  <a16:creationId xmlns:a16="http://schemas.microsoft.com/office/drawing/2014/main" id="{14D9FBA1-F050-1241-D47F-5B35D479EB00}"/>
                </a:ext>
              </a:extLst>
            </p:cNvPr>
            <p:cNvSpPr txBox="1"/>
            <p:nvPr/>
          </p:nvSpPr>
          <p:spPr>
            <a:xfrm>
              <a:off x="185064" y="5661868"/>
              <a:ext cx="5247518" cy="223347"/>
            </a:xfrm>
            <a:prstGeom prst="rect">
              <a:avLst/>
            </a:prstGeom>
            <a:noFill/>
          </p:spPr>
          <p:txBody>
            <a:bodyPr wrap="square">
              <a:spAutoFit/>
            </a:bodyPr>
            <a:lstStyle/>
            <a:p>
              <a:endParaRPr lang="en-SG" sz="1000">
                <a:latin typeface="Tw Cen MT" panose="020B0602020104020603" pitchFamily="34" charset="0"/>
              </a:endParaRPr>
            </a:p>
          </p:txBody>
        </p:sp>
        <p:sp>
          <p:nvSpPr>
            <p:cNvPr id="11" name="Rectangle 10">
              <a:extLst>
                <a:ext uri="{FF2B5EF4-FFF2-40B4-BE49-F238E27FC236}">
                  <a16:creationId xmlns:a16="http://schemas.microsoft.com/office/drawing/2014/main" id="{940403A6-7C03-6BC0-8A85-25740CB5681C}"/>
                </a:ext>
              </a:extLst>
            </p:cNvPr>
            <p:cNvSpPr/>
            <p:nvPr/>
          </p:nvSpPr>
          <p:spPr>
            <a:xfrm>
              <a:off x="123289" y="1040463"/>
              <a:ext cx="5496369" cy="522677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latin typeface="Tw Cen MT" panose="020B0602020104020603" pitchFamily="34" charset="0"/>
              </a:endParaRPr>
            </a:p>
          </p:txBody>
        </p:sp>
      </p:grpSp>
      <p:graphicFrame>
        <p:nvGraphicFramePr>
          <p:cNvPr id="14" name="Content Placeholder 4">
            <a:extLst>
              <a:ext uri="{FF2B5EF4-FFF2-40B4-BE49-F238E27FC236}">
                <a16:creationId xmlns:a16="http://schemas.microsoft.com/office/drawing/2014/main" id="{E0E19D59-5B04-3C56-7DE1-E33E03739ED7}"/>
              </a:ext>
            </a:extLst>
          </p:cNvPr>
          <p:cNvGraphicFramePr>
            <a:graphicFrameLocks/>
          </p:cNvGraphicFramePr>
          <p:nvPr>
            <p:extLst>
              <p:ext uri="{D42A27DB-BD31-4B8C-83A1-F6EECF244321}">
                <p14:modId xmlns:p14="http://schemas.microsoft.com/office/powerpoint/2010/main" val="827520944"/>
              </p:ext>
            </p:extLst>
          </p:nvPr>
        </p:nvGraphicFramePr>
        <p:xfrm>
          <a:off x="0" y="0"/>
          <a:ext cx="12192000" cy="3708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302184316"/>
                    </a:ext>
                  </a:extLst>
                </a:gridCol>
                <a:gridCol w="3048000">
                  <a:extLst>
                    <a:ext uri="{9D8B030D-6E8A-4147-A177-3AD203B41FA5}">
                      <a16:colId xmlns:a16="http://schemas.microsoft.com/office/drawing/2014/main" val="1945214093"/>
                    </a:ext>
                  </a:extLst>
                </a:gridCol>
                <a:gridCol w="3048000">
                  <a:extLst>
                    <a:ext uri="{9D8B030D-6E8A-4147-A177-3AD203B41FA5}">
                      <a16:colId xmlns:a16="http://schemas.microsoft.com/office/drawing/2014/main" val="359510583"/>
                    </a:ext>
                  </a:extLst>
                </a:gridCol>
                <a:gridCol w="3048000">
                  <a:extLst>
                    <a:ext uri="{9D8B030D-6E8A-4147-A177-3AD203B41FA5}">
                      <a16:colId xmlns:a16="http://schemas.microsoft.com/office/drawing/2014/main" val="370841849"/>
                    </a:ext>
                  </a:extLst>
                </a:gridCol>
              </a:tblGrid>
              <a:tr h="370840">
                <a:tc>
                  <a:txBody>
                    <a:bodyPr/>
                    <a:lstStyle/>
                    <a:p>
                      <a:pPr algn="ctr"/>
                      <a:r>
                        <a:rPr lang="en-US">
                          <a:solidFill>
                            <a:schemeClr val="tx1"/>
                          </a:solidFill>
                          <a:latin typeface="Tw Cen MT" panose="020B0602020104020603" pitchFamily="34" charset="0"/>
                        </a:rPr>
                        <a:t>Singapore Population</a:t>
                      </a:r>
                      <a:endParaRPr lang="en-SG">
                        <a:solidFill>
                          <a:schemeClr val="tx1"/>
                        </a:solidFill>
                        <a:latin typeface="Tw Cen MT" panose="020B0602020104020603" pitchFamily="34" charset="0"/>
                      </a:endParaRPr>
                    </a:p>
                  </a:txBody>
                  <a:tcPr>
                    <a:solidFill>
                      <a:schemeClr val="accent1">
                        <a:lumMod val="20000"/>
                        <a:lumOff val="80000"/>
                      </a:schemeClr>
                    </a:solidFill>
                  </a:tcPr>
                </a:tc>
                <a:tc>
                  <a:txBody>
                    <a:bodyPr/>
                    <a:lstStyle/>
                    <a:p>
                      <a:pPr algn="ctr"/>
                      <a:r>
                        <a:rPr lang="en-US">
                          <a:solidFill>
                            <a:schemeClr val="bg2">
                              <a:lumMod val="90000"/>
                            </a:schemeClr>
                          </a:solidFill>
                          <a:latin typeface="Tw Cen MT" panose="020B0602020104020603" pitchFamily="34" charset="0"/>
                        </a:rPr>
                        <a:t>Regulatory Landscape </a:t>
                      </a:r>
                      <a:endParaRPr lang="en-SG">
                        <a:solidFill>
                          <a:schemeClr val="bg2">
                            <a:lumMod val="90000"/>
                          </a:schemeClr>
                        </a:solidFill>
                        <a:latin typeface="Tw Cen MT" panose="020B0602020104020603" pitchFamily="34" charset="0"/>
                      </a:endParaRPr>
                    </a:p>
                  </a:txBody>
                  <a:tcP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bg2">
                              <a:lumMod val="90000"/>
                            </a:schemeClr>
                          </a:solidFill>
                          <a:latin typeface="Tw Cen MT" panose="020B0602020104020603" pitchFamily="34" charset="0"/>
                        </a:rPr>
                        <a:t>NHS Requirements</a:t>
                      </a:r>
                      <a:endParaRPr lang="en-SG">
                        <a:solidFill>
                          <a:schemeClr val="bg2">
                            <a:lumMod val="90000"/>
                          </a:schemeClr>
                        </a:solidFill>
                        <a:latin typeface="Tw Cen MT" panose="020B0602020104020603" pitchFamily="34" charset="0"/>
                      </a:endParaRPr>
                    </a:p>
                  </a:txBody>
                  <a:tcPr>
                    <a:solidFill>
                      <a:schemeClr val="accent2">
                        <a:lumMod val="40000"/>
                        <a:lumOff val="60000"/>
                      </a:schemeClr>
                    </a:solidFill>
                  </a:tcPr>
                </a:tc>
                <a:tc>
                  <a:txBody>
                    <a:bodyPr/>
                    <a:lstStyle/>
                    <a:p>
                      <a:pPr algn="ctr"/>
                      <a:r>
                        <a:rPr lang="en-US" dirty="0">
                          <a:solidFill>
                            <a:schemeClr val="bg2">
                              <a:lumMod val="90000"/>
                            </a:schemeClr>
                          </a:solidFill>
                          <a:latin typeface="Tw Cen MT" panose="020B0602020104020603" pitchFamily="34" charset="0"/>
                        </a:rPr>
                        <a:t>Regulatory Approach</a:t>
                      </a:r>
                      <a:endParaRPr lang="en-SG" dirty="0">
                        <a:solidFill>
                          <a:schemeClr val="bg2">
                            <a:lumMod val="90000"/>
                          </a:schemeClr>
                        </a:solidFill>
                        <a:latin typeface="Tw Cen MT" panose="020B0602020104020603" pitchFamily="34" charset="0"/>
                      </a:endParaRPr>
                    </a:p>
                  </a:txBody>
                  <a:tcPr>
                    <a:solidFill>
                      <a:schemeClr val="bg2"/>
                    </a:solidFill>
                  </a:tcPr>
                </a:tc>
                <a:extLst>
                  <a:ext uri="{0D108BD9-81ED-4DB2-BD59-A6C34878D82A}">
                    <a16:rowId xmlns:a16="http://schemas.microsoft.com/office/drawing/2014/main" val="4115574569"/>
                  </a:ext>
                </a:extLst>
              </a:tr>
            </a:tbl>
          </a:graphicData>
        </a:graphic>
      </p:graphicFrame>
      <p:sp>
        <p:nvSpPr>
          <p:cNvPr id="15" name="TextBox 14">
            <a:extLst>
              <a:ext uri="{FF2B5EF4-FFF2-40B4-BE49-F238E27FC236}">
                <a16:creationId xmlns:a16="http://schemas.microsoft.com/office/drawing/2014/main" id="{136EEF09-C682-0023-8B2E-1EA2A9C148E4}"/>
              </a:ext>
            </a:extLst>
          </p:cNvPr>
          <p:cNvSpPr txBox="1"/>
          <p:nvPr/>
        </p:nvSpPr>
        <p:spPr>
          <a:xfrm>
            <a:off x="4904697" y="936684"/>
            <a:ext cx="7111394" cy="310011"/>
          </a:xfrm>
          <a:prstGeom prst="rect">
            <a:avLst/>
          </a:prstGeom>
          <a:solidFill>
            <a:schemeClr val="accent1">
              <a:lumMod val="20000"/>
              <a:lumOff val="80000"/>
            </a:schemeClr>
          </a:solidFill>
        </p:spPr>
        <p:style>
          <a:lnRef idx="0">
            <a:schemeClr val="accent6"/>
          </a:lnRef>
          <a:fillRef idx="3">
            <a:schemeClr val="accent6"/>
          </a:fillRef>
          <a:effectRef idx="3">
            <a:schemeClr val="accent6"/>
          </a:effectRef>
          <a:fontRef idx="minor">
            <a:schemeClr val="lt1"/>
          </a:fontRef>
        </p:style>
        <p:txBody>
          <a:bodyPr wrap="square" rtlCol="0">
            <a:noAutofit/>
          </a:bodyPr>
          <a:lstStyle/>
          <a:p>
            <a:pPr algn="ctr"/>
            <a:r>
              <a:rPr lang="en-US" sz="2000" b="1">
                <a:solidFill>
                  <a:schemeClr val="tx1"/>
                </a:solidFill>
                <a:latin typeface="Tw Cen MT" panose="020B0602020104020603" pitchFamily="34" charset="0"/>
              </a:rPr>
              <a:t>INCREASED HEALTHCARE RESOURCE UTLISATION</a:t>
            </a:r>
            <a:endParaRPr lang="en-SG" sz="2000" b="1">
              <a:solidFill>
                <a:schemeClr val="tx1"/>
              </a:solidFill>
              <a:latin typeface="Tw Cen MT" panose="020B0602020104020603" pitchFamily="34" charset="0"/>
            </a:endParaRPr>
          </a:p>
        </p:txBody>
      </p:sp>
      <p:sp>
        <p:nvSpPr>
          <p:cNvPr id="77" name="Rectangle 76"/>
          <p:cNvSpPr/>
          <p:nvPr/>
        </p:nvSpPr>
        <p:spPr>
          <a:xfrm>
            <a:off x="7639499" y="1195406"/>
            <a:ext cx="4429211" cy="1323439"/>
          </a:xfrm>
          <a:prstGeom prst="rect">
            <a:avLst/>
          </a:prstGeom>
        </p:spPr>
        <p:txBody>
          <a:bodyPr wrap="square">
            <a:spAutoFit/>
          </a:bodyPr>
          <a:lstStyle/>
          <a:p>
            <a:pPr algn="just"/>
            <a:r>
              <a:rPr lang="en-US" sz="2000" err="1">
                <a:latin typeface="Tw Cen MT" panose="020B0602020104020603" pitchFamily="34" charset="0"/>
              </a:rPr>
              <a:t>Utilisation</a:t>
            </a:r>
            <a:r>
              <a:rPr lang="en-US" sz="2000">
                <a:latin typeface="Tw Cen MT" panose="020B0602020104020603" pitchFamily="34" charset="0"/>
              </a:rPr>
              <a:t> of healthcare services is expected to surge, with the expected increased prevalence of chronic diseases and age-related conditions. </a:t>
            </a:r>
            <a:endParaRPr lang="en-US" sz="2000" b="1" u="sng">
              <a:latin typeface="Tw Cen MT" panose="020B0602020104020603" pitchFamily="34" charset="0"/>
            </a:endParaRPr>
          </a:p>
        </p:txBody>
      </p:sp>
      <p:sp>
        <p:nvSpPr>
          <p:cNvPr id="19" name="TextBox 18">
            <a:extLst>
              <a:ext uri="{FF2B5EF4-FFF2-40B4-BE49-F238E27FC236}">
                <a16:creationId xmlns:a16="http://schemas.microsoft.com/office/drawing/2014/main" id="{0C5C3BBF-A669-7A31-10F3-9EE557286C5B}"/>
              </a:ext>
            </a:extLst>
          </p:cNvPr>
          <p:cNvSpPr txBox="1"/>
          <p:nvPr/>
        </p:nvSpPr>
        <p:spPr>
          <a:xfrm>
            <a:off x="4904697" y="2472959"/>
            <a:ext cx="4681624" cy="412470"/>
          </a:xfrm>
          <a:prstGeom prst="rect">
            <a:avLst/>
          </a:prstGeom>
          <a:noFill/>
        </p:spPr>
        <p:txBody>
          <a:bodyPr wrap="square">
            <a:spAutoFit/>
          </a:bodyPr>
          <a:lstStyle/>
          <a:p>
            <a:pPr algn="just"/>
            <a:r>
              <a:rPr lang="en-US" sz="1000">
                <a:latin typeface="Tw Cen MT" panose="020B0602020104020603" pitchFamily="34" charset="0"/>
              </a:rPr>
              <a:t>Disease Policy and Strategy Division, and Health Analytics Division, Ministry of Health Policy, Research &amp; Surveillance Group, Health Promotion Board, Singapore</a:t>
            </a:r>
            <a:endParaRPr lang="en-SG" sz="1000">
              <a:latin typeface="Tw Cen MT" panose="020B0602020104020603" pitchFamily="34" charset="0"/>
            </a:endParaRPr>
          </a:p>
        </p:txBody>
      </p:sp>
      <p:pic>
        <p:nvPicPr>
          <p:cNvPr id="3" name="Picture 2">
            <a:extLst>
              <a:ext uri="{FF2B5EF4-FFF2-40B4-BE49-F238E27FC236}">
                <a16:creationId xmlns:a16="http://schemas.microsoft.com/office/drawing/2014/main" id="{DE8EC2D2-8538-A280-98C1-0637015C8F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1585" y="3329455"/>
            <a:ext cx="1485274" cy="1644533"/>
          </a:xfrm>
          <a:prstGeom prst="rect">
            <a:avLst/>
          </a:prstGeom>
        </p:spPr>
      </p:pic>
      <p:sp>
        <p:nvSpPr>
          <p:cNvPr id="4" name="Rectangle 3">
            <a:extLst>
              <a:ext uri="{FF2B5EF4-FFF2-40B4-BE49-F238E27FC236}">
                <a16:creationId xmlns:a16="http://schemas.microsoft.com/office/drawing/2014/main" id="{56039849-04A6-8996-A87D-AD21979F80BA}"/>
              </a:ext>
            </a:extLst>
          </p:cNvPr>
          <p:cNvSpPr/>
          <p:nvPr/>
        </p:nvSpPr>
        <p:spPr>
          <a:xfrm>
            <a:off x="6657391" y="3370755"/>
            <a:ext cx="5446142" cy="1173847"/>
          </a:xfrm>
          <a:prstGeom prst="rect">
            <a:avLst/>
          </a:prstGeom>
        </p:spPr>
        <p:txBody>
          <a:bodyPr wrap="square">
            <a:spAutoFit/>
          </a:bodyPr>
          <a:lstStyle/>
          <a:p>
            <a:pPr algn="just">
              <a:lnSpc>
                <a:spcPct val="120000"/>
              </a:lnSpc>
            </a:pPr>
            <a:r>
              <a:rPr lang="en-GB" sz="2000">
                <a:latin typeface="Tw Cen MT" panose="020B0602020104020603" pitchFamily="34" charset="0"/>
              </a:rPr>
              <a:t>Personalised medicine via genetics and Precision Medicine, with novel therapies change the trajectory of medical conditions</a:t>
            </a:r>
          </a:p>
        </p:txBody>
      </p:sp>
      <p:sp>
        <p:nvSpPr>
          <p:cNvPr id="13" name="TextBox 12">
            <a:extLst>
              <a:ext uri="{FF2B5EF4-FFF2-40B4-BE49-F238E27FC236}">
                <a16:creationId xmlns:a16="http://schemas.microsoft.com/office/drawing/2014/main" id="{961D9333-A1C6-C2B8-7EA4-CFF9A78BBD57}"/>
              </a:ext>
            </a:extLst>
          </p:cNvPr>
          <p:cNvSpPr txBox="1"/>
          <p:nvPr/>
        </p:nvSpPr>
        <p:spPr>
          <a:xfrm>
            <a:off x="4904697" y="2853647"/>
            <a:ext cx="7111394" cy="400110"/>
          </a:xfrm>
          <a:prstGeom prst="rect">
            <a:avLst/>
          </a:prstGeom>
          <a:solidFill>
            <a:schemeClr val="accent4">
              <a:lumMod val="20000"/>
              <a:lumOff val="80000"/>
            </a:schemeClr>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2000" b="1">
                <a:solidFill>
                  <a:schemeClr val="tx1"/>
                </a:solidFill>
                <a:latin typeface="Tw Cen MT" panose="020B0602020104020603" pitchFamily="34" charset="0"/>
              </a:rPr>
              <a:t>ADVANCING MEDICAL TECHNOLOGIES</a:t>
            </a:r>
            <a:endParaRPr lang="en-SG" sz="2000" b="1">
              <a:solidFill>
                <a:schemeClr val="tx1"/>
              </a:solidFill>
              <a:latin typeface="Tw Cen MT" panose="020B0602020104020603" pitchFamily="34" charset="0"/>
            </a:endParaRPr>
          </a:p>
        </p:txBody>
      </p:sp>
      <p:sp>
        <p:nvSpPr>
          <p:cNvPr id="16" name="TextBox 15">
            <a:extLst>
              <a:ext uri="{FF2B5EF4-FFF2-40B4-BE49-F238E27FC236}">
                <a16:creationId xmlns:a16="http://schemas.microsoft.com/office/drawing/2014/main" id="{C75F5F47-EFB6-8447-9970-B44925E87E60}"/>
              </a:ext>
            </a:extLst>
          </p:cNvPr>
          <p:cNvSpPr txBox="1"/>
          <p:nvPr/>
        </p:nvSpPr>
        <p:spPr>
          <a:xfrm>
            <a:off x="4888022" y="5022114"/>
            <a:ext cx="7128069" cy="400110"/>
          </a:xfrm>
          <a:prstGeom prst="rect">
            <a:avLst/>
          </a:prstGeom>
          <a:solidFill>
            <a:schemeClr val="accent4">
              <a:lumMod val="20000"/>
              <a:lumOff val="80000"/>
            </a:schemeClr>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pPr lvl="1" algn="ctr"/>
            <a:r>
              <a:rPr lang="en-US" sz="2000" b="1" dirty="0">
                <a:solidFill>
                  <a:schemeClr val="tx1"/>
                </a:solidFill>
                <a:latin typeface="Tw Cen MT" panose="020B0602020104020603" pitchFamily="34" charset="0"/>
              </a:rPr>
              <a:t>CONTINUED RISE OF HEALTHCARE CONSUMERISM</a:t>
            </a:r>
            <a:endParaRPr lang="en-SG" sz="2000" b="1" dirty="0">
              <a:solidFill>
                <a:schemeClr val="tx1"/>
              </a:solidFill>
              <a:latin typeface="Tw Cen MT" panose="020B0602020104020603" pitchFamily="34" charset="0"/>
            </a:endParaRPr>
          </a:p>
        </p:txBody>
      </p:sp>
      <p:sp>
        <p:nvSpPr>
          <p:cNvPr id="18" name="Rectangle 17">
            <a:extLst>
              <a:ext uri="{FF2B5EF4-FFF2-40B4-BE49-F238E27FC236}">
                <a16:creationId xmlns:a16="http://schemas.microsoft.com/office/drawing/2014/main" id="{D9DE00B9-4F9D-40C6-9255-360947E9F59C}"/>
              </a:ext>
            </a:extLst>
          </p:cNvPr>
          <p:cNvSpPr/>
          <p:nvPr/>
        </p:nvSpPr>
        <p:spPr>
          <a:xfrm>
            <a:off x="5968887" y="5482260"/>
            <a:ext cx="6047204" cy="1015663"/>
          </a:xfrm>
          <a:prstGeom prst="rect">
            <a:avLst/>
          </a:prstGeom>
        </p:spPr>
        <p:txBody>
          <a:bodyPr wrap="square">
            <a:spAutoFit/>
          </a:bodyPr>
          <a:lstStyle/>
          <a:p>
            <a:pPr marL="266700" algn="just">
              <a:spcAft>
                <a:spcPts val="800"/>
              </a:spcAft>
              <a:buSzPct val="100000"/>
            </a:pPr>
            <a:r>
              <a:rPr lang="en-US" sz="2000">
                <a:latin typeface="Tw Cen MT" panose="020B0602020104020603" pitchFamily="34" charset="0"/>
                <a:ea typeface="Calibri" panose="020F0502020204030204" pitchFamily="34" charset="0"/>
                <a:cs typeface="Calibri" panose="020F0502020204030204" pitchFamily="34" charset="0"/>
              </a:rPr>
              <a:t>With high mobile penetration rates, Singaporeans are increasingly becoming more </a:t>
            </a:r>
            <a:r>
              <a:rPr lang="en-US" sz="2000" err="1">
                <a:latin typeface="Tw Cen MT" panose="020B0602020104020603" pitchFamily="34" charset="0"/>
                <a:ea typeface="Calibri" panose="020F0502020204030204" pitchFamily="34" charset="0"/>
                <a:cs typeface="Calibri" panose="020F0502020204030204" pitchFamily="34" charset="0"/>
              </a:rPr>
              <a:t>digitalised</a:t>
            </a:r>
            <a:r>
              <a:rPr lang="en-SG" sz="2000">
                <a:latin typeface="Tw Cen MT" panose="020B0602020104020603" pitchFamily="34" charset="0"/>
                <a:ea typeface="Calibri" panose="020F0502020204030204" pitchFamily="34" charset="0"/>
                <a:cs typeface="Calibri" panose="020F0502020204030204" pitchFamily="34" charset="0"/>
              </a:rPr>
              <a:t>. </a:t>
            </a:r>
            <a:r>
              <a:rPr lang="en-US" sz="2000">
                <a:latin typeface="Tw Cen MT" panose="020B0602020104020603" pitchFamily="34" charset="0"/>
                <a:ea typeface="Calibri" panose="020F0502020204030204" pitchFamily="34" charset="0"/>
                <a:cs typeface="Calibri" panose="020F0502020204030204" pitchFamily="34" charset="0"/>
              </a:rPr>
              <a:t>Consumers are getting more involved in their healthcare.</a:t>
            </a:r>
            <a:endParaRPr lang="en-SG" sz="2000">
              <a:latin typeface="Tw Cen MT" panose="020B0602020104020603" pitchFamily="34" charset="0"/>
              <a:ea typeface="Calibri" panose="020F0502020204030204" pitchFamily="34" charset="0"/>
              <a:cs typeface="Calibri" panose="020F0502020204030204" pitchFamily="34" charset="0"/>
            </a:endParaRPr>
          </a:p>
        </p:txBody>
      </p:sp>
      <p:pic>
        <p:nvPicPr>
          <p:cNvPr id="22" name="Picture 21">
            <a:extLst>
              <a:ext uri="{FF2B5EF4-FFF2-40B4-BE49-F238E27FC236}">
                <a16:creationId xmlns:a16="http://schemas.microsoft.com/office/drawing/2014/main" id="{ED29A670-1A5A-4B7E-E3C1-E948FC73EF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9132" y="5482070"/>
            <a:ext cx="1205554" cy="1081166"/>
          </a:xfrm>
          <a:prstGeom prst="rect">
            <a:avLst/>
          </a:prstGeom>
        </p:spPr>
      </p:pic>
      <p:pic>
        <p:nvPicPr>
          <p:cNvPr id="24" name="Picture 23">
            <a:extLst>
              <a:ext uri="{FF2B5EF4-FFF2-40B4-BE49-F238E27FC236}">
                <a16:creationId xmlns:a16="http://schemas.microsoft.com/office/drawing/2014/main" id="{E0F81096-7C44-8F16-9781-B40FA0CF5BA1}"/>
              </a:ext>
            </a:extLst>
          </p:cNvPr>
          <p:cNvPicPr>
            <a:picLocks noChangeAspect="1"/>
          </p:cNvPicPr>
          <p:nvPr/>
        </p:nvPicPr>
        <p:blipFill>
          <a:blip r:embed="rId5"/>
          <a:srcRect l="31473" t="26038" r="32835" b="16810"/>
          <a:stretch>
            <a:fillRect/>
          </a:stretch>
        </p:blipFill>
        <p:spPr>
          <a:xfrm>
            <a:off x="206398" y="2475776"/>
            <a:ext cx="4331096" cy="4020095"/>
          </a:xfrm>
          <a:prstGeom prst="rect">
            <a:avLst/>
          </a:prstGeom>
        </p:spPr>
      </p:pic>
      <p:sp>
        <p:nvSpPr>
          <p:cNvPr id="26" name="TextBox 25">
            <a:extLst>
              <a:ext uri="{FF2B5EF4-FFF2-40B4-BE49-F238E27FC236}">
                <a16:creationId xmlns:a16="http://schemas.microsoft.com/office/drawing/2014/main" id="{ED2F91C0-62C0-C81B-36FD-F23C9B8FBD18}"/>
              </a:ext>
            </a:extLst>
          </p:cNvPr>
          <p:cNvSpPr txBox="1"/>
          <p:nvPr/>
        </p:nvSpPr>
        <p:spPr>
          <a:xfrm>
            <a:off x="81020" y="6375105"/>
            <a:ext cx="4723894" cy="461665"/>
          </a:xfrm>
          <a:prstGeom prst="rect">
            <a:avLst/>
          </a:prstGeom>
          <a:noFill/>
        </p:spPr>
        <p:txBody>
          <a:bodyPr wrap="square">
            <a:spAutoFit/>
          </a:bodyPr>
          <a:lstStyle/>
          <a:p>
            <a:pPr algn="just"/>
            <a:r>
              <a:rPr lang="en-US" sz="800">
                <a:latin typeface="Tw Cen MT" panose="020B0602020104020603" pitchFamily="34" charset="0"/>
              </a:rPr>
              <a:t>Chan, G., &amp; Tan, T. (2025, September 29). Number of Singaporeans aged 80 and older jumped 60% in the past decade. The Straits Times. https://www.straitstimes.com/singapore/number-of-singaporeans-aged-80-and-older-jumped-60-per-cent-in-the-past-decade</a:t>
            </a:r>
            <a:endParaRPr lang="en-SG" sz="800">
              <a:latin typeface="Tw Cen MT" panose="020B0602020104020603" pitchFamily="34" charset="0"/>
            </a:endParaRPr>
          </a:p>
        </p:txBody>
      </p:sp>
      <p:sp>
        <p:nvSpPr>
          <p:cNvPr id="28" name="TextBox 27">
            <a:extLst>
              <a:ext uri="{FF2B5EF4-FFF2-40B4-BE49-F238E27FC236}">
                <a16:creationId xmlns:a16="http://schemas.microsoft.com/office/drawing/2014/main" id="{51B1F572-A936-1681-28F8-A4A293890987}"/>
              </a:ext>
            </a:extLst>
          </p:cNvPr>
          <p:cNvSpPr txBox="1"/>
          <p:nvPr/>
        </p:nvSpPr>
        <p:spPr>
          <a:xfrm>
            <a:off x="114664" y="936194"/>
            <a:ext cx="4698876" cy="400110"/>
          </a:xfrm>
          <a:prstGeom prst="rect">
            <a:avLst/>
          </a:prstGeom>
          <a:solidFill>
            <a:schemeClr val="accent4">
              <a:lumMod val="20000"/>
              <a:lumOff val="80000"/>
            </a:schemeClr>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2000" b="1">
                <a:solidFill>
                  <a:schemeClr val="tx1"/>
                </a:solidFill>
                <a:latin typeface="Tw Cen MT" panose="020B0602020104020603" pitchFamily="34" charset="0"/>
              </a:rPr>
              <a:t>AGEING POPULATION</a:t>
            </a:r>
            <a:endParaRPr lang="en-SG" sz="2000" b="1">
              <a:solidFill>
                <a:schemeClr val="tx1"/>
              </a:solidFill>
              <a:latin typeface="Tw Cen MT" panose="020B0602020104020603" pitchFamily="34" charset="0"/>
            </a:endParaRPr>
          </a:p>
        </p:txBody>
      </p:sp>
      <p:graphicFrame>
        <p:nvGraphicFramePr>
          <p:cNvPr id="7" name="Chart 6">
            <a:extLst>
              <a:ext uri="{FF2B5EF4-FFF2-40B4-BE49-F238E27FC236}">
                <a16:creationId xmlns:a16="http://schemas.microsoft.com/office/drawing/2014/main" id="{6AB107E6-3CCF-2019-80B4-CA1410D13305}"/>
              </a:ext>
            </a:extLst>
          </p:cNvPr>
          <p:cNvGraphicFramePr>
            <a:graphicFrameLocks/>
          </p:cNvGraphicFramePr>
          <p:nvPr>
            <p:extLst>
              <p:ext uri="{D42A27DB-BD31-4B8C-83A1-F6EECF244321}">
                <p14:modId xmlns:p14="http://schemas.microsoft.com/office/powerpoint/2010/main" val="1067152180"/>
              </p:ext>
            </p:extLst>
          </p:nvPr>
        </p:nvGraphicFramePr>
        <p:xfrm>
          <a:off x="4896071" y="1004832"/>
          <a:ext cx="3049049" cy="178562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030476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F86888-6CD7-2E24-AEBC-CB31EC95552B}"/>
            </a:ext>
          </a:extLst>
        </p:cNvPr>
        <p:cNvGrpSpPr/>
        <p:nvPr/>
      </p:nvGrpSpPr>
      <p:grpSpPr>
        <a:xfrm>
          <a:off x="0" y="0"/>
          <a:ext cx="0" cy="0"/>
          <a:chOff x="0" y="0"/>
          <a:chExt cx="0" cy="0"/>
        </a:xfrm>
      </p:grpSpPr>
      <p:sp>
        <p:nvSpPr>
          <p:cNvPr id="37" name="Slide Number Placeholder 3">
            <a:extLst>
              <a:ext uri="{FF2B5EF4-FFF2-40B4-BE49-F238E27FC236}">
                <a16:creationId xmlns:a16="http://schemas.microsoft.com/office/drawing/2014/main" id="{4B1AEA98-1445-4882-762B-48E78190BBFE}"/>
              </a:ext>
            </a:extLst>
          </p:cNvPr>
          <p:cNvSpPr txBox="1">
            <a:spLocks/>
          </p:cNvSpPr>
          <p:nvPr/>
        </p:nvSpPr>
        <p:spPr>
          <a:xfrm>
            <a:off x="11492861" y="6439938"/>
            <a:ext cx="523231" cy="315322"/>
          </a:xfrm>
          <a:prstGeom prst="rect">
            <a:avLst/>
          </a:prstGeom>
        </p:spPr>
        <p:txBody>
          <a:bodyPr vert="horz" lIns="91440" tIns="45720" rIns="91440" bIns="45720" rtlCol="0" anchor="ctr"/>
          <a:lstStyle>
            <a:defPPr>
              <a:defRPr lang="en-US"/>
            </a:defPPr>
            <a:lvl1pPr algn="r">
              <a:defRPr sz="1200">
                <a:solidFill>
                  <a:schemeClr val="tx1">
                    <a:tint val="75000"/>
                  </a:schemeClr>
                </a:solidFill>
              </a:defRPr>
            </a:lvl1pPr>
          </a:lstStyle>
          <a:p>
            <a:fld id="{76E51640-A429-42AA-92D6-40B4D3264BC7}" type="slidenum">
              <a:rPr lang="en-SG"/>
              <a:pPr/>
              <a:t>4</a:t>
            </a:fld>
            <a:endParaRPr lang="en-SG"/>
          </a:p>
        </p:txBody>
      </p:sp>
      <p:sp>
        <p:nvSpPr>
          <p:cNvPr id="5" name="Title 1">
            <a:extLst>
              <a:ext uri="{FF2B5EF4-FFF2-40B4-BE49-F238E27FC236}">
                <a16:creationId xmlns:a16="http://schemas.microsoft.com/office/drawing/2014/main" id="{6D4D2A28-9EE1-3998-5DBB-8E99A17A063A}"/>
              </a:ext>
            </a:extLst>
          </p:cNvPr>
          <p:cNvSpPr txBox="1">
            <a:spLocks/>
          </p:cNvSpPr>
          <p:nvPr/>
        </p:nvSpPr>
        <p:spPr>
          <a:xfrm>
            <a:off x="0" y="368293"/>
            <a:ext cx="12199789" cy="510109"/>
          </a:xfrm>
          <a:prstGeom prst="rect">
            <a:avLst/>
          </a:prstGeom>
          <a:solidFill>
            <a:schemeClr val="accent1">
              <a:lumMod val="20000"/>
              <a:lumOff val="80000"/>
            </a:schemeClr>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500" b="1">
                <a:latin typeface="Tw Cen MT" panose="020B0602020104020603" pitchFamily="34" charset="0"/>
              </a:rPr>
              <a:t>To manage these changes, Singapore’s healthcare landscape needs to transform</a:t>
            </a:r>
          </a:p>
        </p:txBody>
      </p:sp>
      <p:graphicFrame>
        <p:nvGraphicFramePr>
          <p:cNvPr id="14" name="Content Placeholder 4">
            <a:extLst>
              <a:ext uri="{FF2B5EF4-FFF2-40B4-BE49-F238E27FC236}">
                <a16:creationId xmlns:a16="http://schemas.microsoft.com/office/drawing/2014/main" id="{4CCC4E41-3B76-4771-6FFA-B98BD5CCCCD1}"/>
              </a:ext>
            </a:extLst>
          </p:cNvPr>
          <p:cNvGraphicFramePr>
            <a:graphicFrameLocks/>
          </p:cNvGraphicFramePr>
          <p:nvPr>
            <p:extLst>
              <p:ext uri="{D42A27DB-BD31-4B8C-83A1-F6EECF244321}">
                <p14:modId xmlns:p14="http://schemas.microsoft.com/office/powerpoint/2010/main" val="1918068897"/>
              </p:ext>
            </p:extLst>
          </p:nvPr>
        </p:nvGraphicFramePr>
        <p:xfrm>
          <a:off x="0" y="0"/>
          <a:ext cx="12192000" cy="3708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302184316"/>
                    </a:ext>
                  </a:extLst>
                </a:gridCol>
                <a:gridCol w="3048000">
                  <a:extLst>
                    <a:ext uri="{9D8B030D-6E8A-4147-A177-3AD203B41FA5}">
                      <a16:colId xmlns:a16="http://schemas.microsoft.com/office/drawing/2014/main" val="1945214093"/>
                    </a:ext>
                  </a:extLst>
                </a:gridCol>
                <a:gridCol w="3048000">
                  <a:extLst>
                    <a:ext uri="{9D8B030D-6E8A-4147-A177-3AD203B41FA5}">
                      <a16:colId xmlns:a16="http://schemas.microsoft.com/office/drawing/2014/main" val="359510583"/>
                    </a:ext>
                  </a:extLst>
                </a:gridCol>
                <a:gridCol w="3048000">
                  <a:extLst>
                    <a:ext uri="{9D8B030D-6E8A-4147-A177-3AD203B41FA5}">
                      <a16:colId xmlns:a16="http://schemas.microsoft.com/office/drawing/2014/main" val="370841849"/>
                    </a:ext>
                  </a:extLst>
                </a:gridCol>
              </a:tblGrid>
              <a:tr h="370840">
                <a:tc>
                  <a:txBody>
                    <a:bodyPr/>
                    <a:lstStyle/>
                    <a:p>
                      <a:pPr algn="ctr"/>
                      <a:r>
                        <a:rPr lang="en-US">
                          <a:solidFill>
                            <a:schemeClr val="tx1"/>
                          </a:solidFill>
                          <a:latin typeface="Tw Cen MT" panose="020B0602020104020603" pitchFamily="34" charset="0"/>
                        </a:rPr>
                        <a:t>Singapore Population</a:t>
                      </a:r>
                      <a:endParaRPr lang="en-SG">
                        <a:solidFill>
                          <a:schemeClr val="tx1"/>
                        </a:solidFill>
                        <a:latin typeface="Tw Cen MT" panose="020B0602020104020603" pitchFamily="34" charset="0"/>
                      </a:endParaRPr>
                    </a:p>
                  </a:txBody>
                  <a:tcPr>
                    <a:solidFill>
                      <a:schemeClr val="accent1">
                        <a:lumMod val="20000"/>
                        <a:lumOff val="80000"/>
                      </a:schemeClr>
                    </a:solidFill>
                  </a:tcPr>
                </a:tc>
                <a:tc>
                  <a:txBody>
                    <a:bodyPr/>
                    <a:lstStyle/>
                    <a:p>
                      <a:pPr algn="ctr"/>
                      <a:r>
                        <a:rPr lang="en-US">
                          <a:solidFill>
                            <a:schemeClr val="bg2">
                              <a:lumMod val="90000"/>
                            </a:schemeClr>
                          </a:solidFill>
                          <a:latin typeface="Tw Cen MT" panose="020B0602020104020603" pitchFamily="34" charset="0"/>
                        </a:rPr>
                        <a:t>Regulatory Landscape </a:t>
                      </a:r>
                      <a:endParaRPr lang="en-SG">
                        <a:solidFill>
                          <a:schemeClr val="bg2">
                            <a:lumMod val="90000"/>
                          </a:schemeClr>
                        </a:solidFill>
                        <a:latin typeface="Tw Cen MT" panose="020B0602020104020603" pitchFamily="34" charset="0"/>
                      </a:endParaRPr>
                    </a:p>
                  </a:txBody>
                  <a:tcP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bg2">
                              <a:lumMod val="90000"/>
                            </a:schemeClr>
                          </a:solidFill>
                          <a:latin typeface="Tw Cen MT" panose="020B0602020104020603" pitchFamily="34" charset="0"/>
                        </a:rPr>
                        <a:t>NHS Requirements</a:t>
                      </a:r>
                      <a:endParaRPr lang="en-SG">
                        <a:solidFill>
                          <a:schemeClr val="bg2">
                            <a:lumMod val="90000"/>
                          </a:schemeClr>
                        </a:solidFill>
                        <a:latin typeface="Tw Cen MT" panose="020B0602020104020603" pitchFamily="34" charset="0"/>
                      </a:endParaRPr>
                    </a:p>
                  </a:txBody>
                  <a:tcPr>
                    <a:solidFill>
                      <a:schemeClr val="accent2">
                        <a:lumMod val="40000"/>
                        <a:lumOff val="60000"/>
                      </a:schemeClr>
                    </a:solidFill>
                  </a:tcPr>
                </a:tc>
                <a:tc>
                  <a:txBody>
                    <a:bodyPr/>
                    <a:lstStyle/>
                    <a:p>
                      <a:pPr algn="ctr"/>
                      <a:r>
                        <a:rPr lang="en-US" dirty="0">
                          <a:solidFill>
                            <a:schemeClr val="bg2">
                              <a:lumMod val="90000"/>
                            </a:schemeClr>
                          </a:solidFill>
                          <a:latin typeface="Tw Cen MT" panose="020B0602020104020603" pitchFamily="34" charset="0"/>
                        </a:rPr>
                        <a:t>Regulatory Approach</a:t>
                      </a:r>
                      <a:endParaRPr lang="en-SG" dirty="0">
                        <a:solidFill>
                          <a:schemeClr val="bg2">
                            <a:lumMod val="90000"/>
                          </a:schemeClr>
                        </a:solidFill>
                        <a:latin typeface="Tw Cen MT" panose="020B0602020104020603" pitchFamily="34" charset="0"/>
                      </a:endParaRPr>
                    </a:p>
                  </a:txBody>
                  <a:tcPr>
                    <a:solidFill>
                      <a:schemeClr val="bg2"/>
                    </a:solidFill>
                  </a:tcPr>
                </a:tc>
                <a:extLst>
                  <a:ext uri="{0D108BD9-81ED-4DB2-BD59-A6C34878D82A}">
                    <a16:rowId xmlns:a16="http://schemas.microsoft.com/office/drawing/2014/main" val="4115574569"/>
                  </a:ext>
                </a:extLst>
              </a:tr>
            </a:tbl>
          </a:graphicData>
        </a:graphic>
      </p:graphicFrame>
      <p:sp>
        <p:nvSpPr>
          <p:cNvPr id="2" name="Rectangle 1">
            <a:extLst>
              <a:ext uri="{FF2B5EF4-FFF2-40B4-BE49-F238E27FC236}">
                <a16:creationId xmlns:a16="http://schemas.microsoft.com/office/drawing/2014/main" id="{FE055B18-61A7-4EA4-5377-1BE1062574CD}"/>
              </a:ext>
            </a:extLst>
          </p:cNvPr>
          <p:cNvSpPr/>
          <p:nvPr/>
        </p:nvSpPr>
        <p:spPr>
          <a:xfrm>
            <a:off x="286872" y="1219099"/>
            <a:ext cx="5442537" cy="3588996"/>
          </a:xfrm>
          <a:prstGeom prst="rect">
            <a:avLst/>
          </a:prstGeom>
          <a:solidFill>
            <a:srgbClr val="ECF1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latin typeface="Tw Cen MT" panose="020B0602020104020603" pitchFamily="34" charset="0"/>
              <a:cs typeface="Segoe UI" panose="020B0502040204020203" pitchFamily="34" charset="0"/>
            </a:endParaRPr>
          </a:p>
        </p:txBody>
      </p:sp>
      <p:sp>
        <p:nvSpPr>
          <p:cNvPr id="6" name="Rectangle 5">
            <a:extLst>
              <a:ext uri="{FF2B5EF4-FFF2-40B4-BE49-F238E27FC236}">
                <a16:creationId xmlns:a16="http://schemas.microsoft.com/office/drawing/2014/main" id="{ED07DB88-8895-C1E0-1CDA-BD7C4BF6431B}"/>
              </a:ext>
            </a:extLst>
          </p:cNvPr>
          <p:cNvSpPr/>
          <p:nvPr/>
        </p:nvSpPr>
        <p:spPr>
          <a:xfrm>
            <a:off x="6060475" y="1175464"/>
            <a:ext cx="5898035" cy="3588996"/>
          </a:xfrm>
          <a:prstGeom prst="rect">
            <a:avLst/>
          </a:prstGeom>
          <a:solidFill>
            <a:srgbClr val="F2F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cs typeface="Segoe UI" panose="020B0502040204020203" pitchFamily="34" charset="0"/>
            </a:endParaRPr>
          </a:p>
        </p:txBody>
      </p:sp>
      <p:sp>
        <p:nvSpPr>
          <p:cNvPr id="7" name="TextBox 6">
            <a:extLst>
              <a:ext uri="{FF2B5EF4-FFF2-40B4-BE49-F238E27FC236}">
                <a16:creationId xmlns:a16="http://schemas.microsoft.com/office/drawing/2014/main" id="{04BF518D-5455-1F86-D5B2-6360F51BC4E4}"/>
              </a:ext>
            </a:extLst>
          </p:cNvPr>
          <p:cNvSpPr txBox="1"/>
          <p:nvPr/>
        </p:nvSpPr>
        <p:spPr>
          <a:xfrm>
            <a:off x="-312121" y="1309276"/>
            <a:ext cx="3227614" cy="369332"/>
          </a:xfrm>
          <a:prstGeom prst="rect">
            <a:avLst/>
          </a:prstGeom>
          <a:noFill/>
        </p:spPr>
        <p:txBody>
          <a:bodyPr wrap="square" rtlCol="0">
            <a:spAutoFit/>
          </a:bodyPr>
          <a:lstStyle/>
          <a:p>
            <a:pPr algn="ctr"/>
            <a:r>
              <a:rPr lang="en-US" b="1">
                <a:latin typeface="Tw Cen MT" panose="020B0602020104020603" pitchFamily="34" charset="0"/>
                <a:ea typeface="Roboto" panose="02000000000000000000" pitchFamily="2" charset="0"/>
                <a:cs typeface="Segoe UI" panose="020B0502040204020203" pitchFamily="34" charset="0"/>
              </a:rPr>
              <a:t>Healthcare 2020</a:t>
            </a:r>
          </a:p>
        </p:txBody>
      </p:sp>
      <p:grpSp>
        <p:nvGrpSpPr>
          <p:cNvPr id="8" name="Group 7">
            <a:extLst>
              <a:ext uri="{FF2B5EF4-FFF2-40B4-BE49-F238E27FC236}">
                <a16:creationId xmlns:a16="http://schemas.microsoft.com/office/drawing/2014/main" id="{4F2C8AB5-15F7-D0FD-3A86-638D4276AA2E}"/>
              </a:ext>
            </a:extLst>
          </p:cNvPr>
          <p:cNvGrpSpPr/>
          <p:nvPr/>
        </p:nvGrpSpPr>
        <p:grpSpPr>
          <a:xfrm>
            <a:off x="873537" y="1417710"/>
            <a:ext cx="4415338" cy="3179677"/>
            <a:chOff x="943090" y="1677458"/>
            <a:chExt cx="4415338" cy="3179677"/>
          </a:xfrm>
        </p:grpSpPr>
        <p:grpSp>
          <p:nvGrpSpPr>
            <p:cNvPr id="9" name="Group 8">
              <a:extLst>
                <a:ext uri="{FF2B5EF4-FFF2-40B4-BE49-F238E27FC236}">
                  <a16:creationId xmlns:a16="http://schemas.microsoft.com/office/drawing/2014/main" id="{3ED43C8F-375F-14C0-FC3D-FAFEB1A259DF}"/>
                </a:ext>
              </a:extLst>
            </p:cNvPr>
            <p:cNvGrpSpPr/>
            <p:nvPr/>
          </p:nvGrpSpPr>
          <p:grpSpPr>
            <a:xfrm>
              <a:off x="3458279" y="3201135"/>
              <a:ext cx="1900149" cy="1656000"/>
              <a:chOff x="3943512" y="3858697"/>
              <a:chExt cx="1900149" cy="1656000"/>
            </a:xfrm>
          </p:grpSpPr>
          <p:sp>
            <p:nvSpPr>
              <p:cNvPr id="32" name="Oval 31">
                <a:extLst>
                  <a:ext uri="{FF2B5EF4-FFF2-40B4-BE49-F238E27FC236}">
                    <a16:creationId xmlns:a16="http://schemas.microsoft.com/office/drawing/2014/main" id="{6242A848-557A-F7A0-2531-4A78C9E1E657}"/>
                  </a:ext>
                </a:extLst>
              </p:cNvPr>
              <p:cNvSpPr/>
              <p:nvPr/>
            </p:nvSpPr>
            <p:spPr>
              <a:xfrm>
                <a:off x="4035107" y="3858697"/>
                <a:ext cx="1747596" cy="165600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SG" sz="1050" b="1">
                  <a:ea typeface="Roboto" panose="02000000000000000000" pitchFamily="2" charset="0"/>
                  <a:cs typeface="Segoe UI" panose="020B0502040204020203" pitchFamily="34" charset="0"/>
                </a:endParaRPr>
              </a:p>
            </p:txBody>
          </p:sp>
          <p:sp>
            <p:nvSpPr>
              <p:cNvPr id="33" name="TextBox 32">
                <a:extLst>
                  <a:ext uri="{FF2B5EF4-FFF2-40B4-BE49-F238E27FC236}">
                    <a16:creationId xmlns:a16="http://schemas.microsoft.com/office/drawing/2014/main" id="{B5170D6B-A63E-F70B-0C83-2A733A915E97}"/>
                  </a:ext>
                </a:extLst>
              </p:cNvPr>
              <p:cNvSpPr txBox="1"/>
              <p:nvPr/>
            </p:nvSpPr>
            <p:spPr>
              <a:xfrm>
                <a:off x="3943512" y="4143137"/>
                <a:ext cx="1900149" cy="323165"/>
              </a:xfrm>
              <a:prstGeom prst="rect">
                <a:avLst/>
              </a:prstGeom>
              <a:noFill/>
            </p:spPr>
            <p:txBody>
              <a:bodyPr wrap="square" rtlCol="0">
                <a:spAutoFit/>
              </a:bodyPr>
              <a:lstStyle/>
              <a:p>
                <a:pPr algn="ctr"/>
                <a:r>
                  <a:rPr lang="en-US" sz="1500" b="1">
                    <a:solidFill>
                      <a:schemeClr val="tx1">
                        <a:lumMod val="85000"/>
                        <a:lumOff val="15000"/>
                      </a:schemeClr>
                    </a:solidFill>
                    <a:latin typeface="Tw Cen MT" panose="020B0602020104020603" pitchFamily="34" charset="0"/>
                    <a:ea typeface="Roboto" panose="02000000000000000000" pitchFamily="2" charset="0"/>
                    <a:cs typeface="Segoe UI" panose="020B0502040204020203" pitchFamily="34" charset="0"/>
                  </a:rPr>
                  <a:t>AFFORDABILITY</a:t>
                </a:r>
                <a:endParaRPr lang="en-SG" sz="1500" b="1">
                  <a:solidFill>
                    <a:schemeClr val="tx1">
                      <a:lumMod val="85000"/>
                      <a:lumOff val="15000"/>
                    </a:schemeClr>
                  </a:solidFill>
                  <a:latin typeface="Tw Cen MT" panose="020B0602020104020603" pitchFamily="34" charset="0"/>
                  <a:ea typeface="Roboto" panose="02000000000000000000" pitchFamily="2" charset="0"/>
                  <a:cs typeface="Segoe UI" panose="020B0502040204020203" pitchFamily="34" charset="0"/>
                </a:endParaRPr>
              </a:p>
            </p:txBody>
          </p:sp>
          <p:sp>
            <p:nvSpPr>
              <p:cNvPr id="34" name="TextBox 33">
                <a:extLst>
                  <a:ext uri="{FF2B5EF4-FFF2-40B4-BE49-F238E27FC236}">
                    <a16:creationId xmlns:a16="http://schemas.microsoft.com/office/drawing/2014/main" id="{0F4A4FA9-1FC2-DD5C-6470-D5881C25E33D}"/>
                  </a:ext>
                </a:extLst>
              </p:cNvPr>
              <p:cNvSpPr txBox="1"/>
              <p:nvPr/>
            </p:nvSpPr>
            <p:spPr>
              <a:xfrm>
                <a:off x="4128862" y="4425332"/>
                <a:ext cx="1529450" cy="828745"/>
              </a:xfrm>
              <a:prstGeom prst="rect">
                <a:avLst/>
              </a:prstGeom>
              <a:noFill/>
            </p:spPr>
            <p:txBody>
              <a:bodyPr wrap="square" rtlCol="0">
                <a:spAutoFit/>
              </a:bodyPr>
              <a:lstStyle/>
              <a:p>
                <a:pPr algn="ctr"/>
                <a:r>
                  <a:rPr lang="en-US" sz="1600" b="1">
                    <a:solidFill>
                      <a:schemeClr val="bg1"/>
                    </a:solidFill>
                    <a:latin typeface="Tw Cen MT" panose="020B0602020104020603" pitchFamily="34" charset="0"/>
                    <a:ea typeface="Roboto" panose="02000000000000000000" pitchFamily="2" charset="0"/>
                    <a:cs typeface="Segoe UI" panose="020B0502040204020203" pitchFamily="34" charset="0"/>
                  </a:rPr>
                  <a:t>We will be able to afford such services</a:t>
                </a:r>
                <a:endParaRPr lang="en-SG" sz="1600" b="1">
                  <a:solidFill>
                    <a:schemeClr val="bg1"/>
                  </a:solidFill>
                  <a:latin typeface="Tw Cen MT" panose="020B0602020104020603" pitchFamily="34" charset="0"/>
                  <a:ea typeface="Roboto" panose="02000000000000000000" pitchFamily="2" charset="0"/>
                  <a:cs typeface="Segoe UI" panose="020B0502040204020203" pitchFamily="34" charset="0"/>
                </a:endParaRPr>
              </a:p>
            </p:txBody>
          </p:sp>
        </p:grpSp>
        <p:grpSp>
          <p:nvGrpSpPr>
            <p:cNvPr id="20" name="Group 19">
              <a:extLst>
                <a:ext uri="{FF2B5EF4-FFF2-40B4-BE49-F238E27FC236}">
                  <a16:creationId xmlns:a16="http://schemas.microsoft.com/office/drawing/2014/main" id="{09E55EEA-AB3B-B047-732A-72535D50F84D}"/>
                </a:ext>
              </a:extLst>
            </p:cNvPr>
            <p:cNvGrpSpPr/>
            <p:nvPr/>
          </p:nvGrpSpPr>
          <p:grpSpPr>
            <a:xfrm>
              <a:off x="943090" y="3201135"/>
              <a:ext cx="1782215" cy="1656000"/>
              <a:chOff x="6523968" y="3858697"/>
              <a:chExt cx="1782215" cy="1656000"/>
            </a:xfrm>
          </p:grpSpPr>
          <p:sp>
            <p:nvSpPr>
              <p:cNvPr id="29" name="Oval 28">
                <a:extLst>
                  <a:ext uri="{FF2B5EF4-FFF2-40B4-BE49-F238E27FC236}">
                    <a16:creationId xmlns:a16="http://schemas.microsoft.com/office/drawing/2014/main" id="{01C97DA3-7551-4AD2-78A1-9225BE580CA5}"/>
                  </a:ext>
                </a:extLst>
              </p:cNvPr>
              <p:cNvSpPr/>
              <p:nvPr/>
            </p:nvSpPr>
            <p:spPr>
              <a:xfrm>
                <a:off x="6523968" y="3858697"/>
                <a:ext cx="1782215" cy="1656000"/>
              </a:xfrm>
              <a:prstGeom prst="ellipse">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050" b="1">
                  <a:ea typeface="Roboto" panose="02000000000000000000" pitchFamily="2" charset="0"/>
                  <a:cs typeface="Segoe UI" panose="020B0502040204020203" pitchFamily="34" charset="0"/>
                </a:endParaRPr>
              </a:p>
            </p:txBody>
          </p:sp>
          <p:sp>
            <p:nvSpPr>
              <p:cNvPr id="30" name="TextBox 29">
                <a:extLst>
                  <a:ext uri="{FF2B5EF4-FFF2-40B4-BE49-F238E27FC236}">
                    <a16:creationId xmlns:a16="http://schemas.microsoft.com/office/drawing/2014/main" id="{4BDD4ABF-2976-7E2C-4A8F-120B5FC8F510}"/>
                  </a:ext>
                </a:extLst>
              </p:cNvPr>
              <p:cNvSpPr txBox="1"/>
              <p:nvPr/>
            </p:nvSpPr>
            <p:spPr>
              <a:xfrm>
                <a:off x="6558589" y="4035762"/>
                <a:ext cx="1656000" cy="338554"/>
              </a:xfrm>
              <a:prstGeom prst="rect">
                <a:avLst/>
              </a:prstGeom>
              <a:noFill/>
            </p:spPr>
            <p:txBody>
              <a:bodyPr wrap="square" rtlCol="0">
                <a:spAutoFit/>
              </a:bodyPr>
              <a:lstStyle/>
              <a:p>
                <a:pPr algn="ctr"/>
                <a:r>
                  <a:rPr lang="en-US" sz="1600" b="1">
                    <a:latin typeface="Tw Cen MT" panose="020B0602020104020603" pitchFamily="34" charset="0"/>
                    <a:ea typeface="Roboto" panose="02000000000000000000" pitchFamily="2" charset="0"/>
                    <a:cs typeface="Segoe UI" panose="020B0502040204020203" pitchFamily="34" charset="0"/>
                  </a:rPr>
                  <a:t>QUALITY</a:t>
                </a:r>
                <a:endParaRPr lang="en-SG" sz="1600" b="1">
                  <a:latin typeface="Tw Cen MT" panose="020B0602020104020603" pitchFamily="34" charset="0"/>
                  <a:ea typeface="Roboto" panose="02000000000000000000" pitchFamily="2" charset="0"/>
                  <a:cs typeface="Segoe UI" panose="020B0502040204020203" pitchFamily="34" charset="0"/>
                </a:endParaRPr>
              </a:p>
            </p:txBody>
          </p:sp>
          <p:sp>
            <p:nvSpPr>
              <p:cNvPr id="31" name="TextBox 30">
                <a:extLst>
                  <a:ext uri="{FF2B5EF4-FFF2-40B4-BE49-F238E27FC236}">
                    <a16:creationId xmlns:a16="http://schemas.microsoft.com/office/drawing/2014/main" id="{470D5464-7F04-8201-711D-8EDCE0D5F84C}"/>
                  </a:ext>
                </a:extLst>
              </p:cNvPr>
              <p:cNvSpPr txBox="1"/>
              <p:nvPr/>
            </p:nvSpPr>
            <p:spPr>
              <a:xfrm>
                <a:off x="6670006" y="4301095"/>
                <a:ext cx="1529450" cy="1077218"/>
              </a:xfrm>
              <a:prstGeom prst="rect">
                <a:avLst/>
              </a:prstGeom>
              <a:noFill/>
            </p:spPr>
            <p:txBody>
              <a:bodyPr wrap="square" rtlCol="0">
                <a:spAutoFit/>
              </a:bodyPr>
              <a:lstStyle/>
              <a:p>
                <a:pPr algn="ctr"/>
                <a:r>
                  <a:rPr lang="en-US" sz="1600" b="1">
                    <a:solidFill>
                      <a:schemeClr val="bg1"/>
                    </a:solidFill>
                    <a:latin typeface="Tw Cen MT" panose="020B0602020104020603" pitchFamily="34" charset="0"/>
                    <a:ea typeface="Roboto" panose="02000000000000000000" pitchFamily="2" charset="0"/>
                    <a:cs typeface="Segoe UI" panose="020B0502040204020203" pitchFamily="34" charset="0"/>
                  </a:rPr>
                  <a:t>Our healthcare services will be effective and of good quality</a:t>
                </a:r>
                <a:endParaRPr lang="en-SG" sz="1600" b="1">
                  <a:solidFill>
                    <a:schemeClr val="bg1"/>
                  </a:solidFill>
                  <a:latin typeface="Tw Cen MT" panose="020B0602020104020603" pitchFamily="34" charset="0"/>
                  <a:ea typeface="Roboto" panose="02000000000000000000" pitchFamily="2" charset="0"/>
                  <a:cs typeface="Segoe UI" panose="020B0502040204020203" pitchFamily="34" charset="0"/>
                </a:endParaRPr>
              </a:p>
            </p:txBody>
          </p:sp>
        </p:grpSp>
        <p:grpSp>
          <p:nvGrpSpPr>
            <p:cNvPr id="21" name="Group 20">
              <a:extLst>
                <a:ext uri="{FF2B5EF4-FFF2-40B4-BE49-F238E27FC236}">
                  <a16:creationId xmlns:a16="http://schemas.microsoft.com/office/drawing/2014/main" id="{29566D43-015A-7422-0CAB-33D4BB190F28}"/>
                </a:ext>
              </a:extLst>
            </p:cNvPr>
            <p:cNvGrpSpPr/>
            <p:nvPr/>
          </p:nvGrpSpPr>
          <p:grpSpPr>
            <a:xfrm>
              <a:off x="2141905" y="1677458"/>
              <a:ext cx="1900148" cy="1700741"/>
              <a:chOff x="6006251" y="1772999"/>
              <a:chExt cx="1900148" cy="1700741"/>
            </a:xfrm>
          </p:grpSpPr>
          <p:sp>
            <p:nvSpPr>
              <p:cNvPr id="23" name="Oval 22">
                <a:extLst>
                  <a:ext uri="{FF2B5EF4-FFF2-40B4-BE49-F238E27FC236}">
                    <a16:creationId xmlns:a16="http://schemas.microsoft.com/office/drawing/2014/main" id="{8FDB495D-7494-DCE4-E4A8-71B0A70D9B65}"/>
                  </a:ext>
                </a:extLst>
              </p:cNvPr>
              <p:cNvSpPr/>
              <p:nvPr/>
            </p:nvSpPr>
            <p:spPr>
              <a:xfrm>
                <a:off x="6062853" y="1772999"/>
                <a:ext cx="1843546" cy="1700741"/>
              </a:xfrm>
              <a:prstGeom prst="ellipse">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050" b="1">
                  <a:ea typeface="Roboto" panose="02000000000000000000" pitchFamily="2" charset="0"/>
                  <a:cs typeface="Segoe UI" panose="020B0502040204020203" pitchFamily="34" charset="0"/>
                </a:endParaRPr>
              </a:p>
            </p:txBody>
          </p:sp>
          <p:sp>
            <p:nvSpPr>
              <p:cNvPr id="25" name="TextBox 24">
                <a:extLst>
                  <a:ext uri="{FF2B5EF4-FFF2-40B4-BE49-F238E27FC236}">
                    <a16:creationId xmlns:a16="http://schemas.microsoft.com/office/drawing/2014/main" id="{08624678-CFC6-5299-4C36-59E0D8545509}"/>
                  </a:ext>
                </a:extLst>
              </p:cNvPr>
              <p:cNvSpPr txBox="1"/>
              <p:nvPr/>
            </p:nvSpPr>
            <p:spPr>
              <a:xfrm>
                <a:off x="6156626" y="1988718"/>
                <a:ext cx="1656000" cy="338554"/>
              </a:xfrm>
              <a:prstGeom prst="rect">
                <a:avLst/>
              </a:prstGeom>
              <a:noFill/>
            </p:spPr>
            <p:txBody>
              <a:bodyPr wrap="square" rtlCol="0">
                <a:spAutoFit/>
              </a:bodyPr>
              <a:lstStyle/>
              <a:p>
                <a:pPr algn="ctr"/>
                <a:r>
                  <a:rPr lang="en-US" sz="1600" b="1">
                    <a:solidFill>
                      <a:schemeClr val="tx1">
                        <a:lumMod val="85000"/>
                        <a:lumOff val="15000"/>
                      </a:schemeClr>
                    </a:solidFill>
                    <a:latin typeface="Tw Cen MT" panose="020B0602020104020603" pitchFamily="34" charset="0"/>
                    <a:ea typeface="Roboto" panose="02000000000000000000" pitchFamily="2" charset="0"/>
                    <a:cs typeface="Segoe UI" panose="020B0502040204020203" pitchFamily="34" charset="0"/>
                  </a:rPr>
                  <a:t>ACCESSIBILITY</a:t>
                </a:r>
                <a:endParaRPr lang="en-SG" sz="1600" b="1">
                  <a:solidFill>
                    <a:schemeClr val="tx1">
                      <a:lumMod val="85000"/>
                      <a:lumOff val="15000"/>
                    </a:schemeClr>
                  </a:solidFill>
                  <a:latin typeface="Tw Cen MT" panose="020B0602020104020603" pitchFamily="34" charset="0"/>
                  <a:ea typeface="Roboto" panose="02000000000000000000" pitchFamily="2" charset="0"/>
                  <a:cs typeface="Segoe UI" panose="020B0502040204020203" pitchFamily="34" charset="0"/>
                </a:endParaRPr>
              </a:p>
            </p:txBody>
          </p:sp>
          <p:sp>
            <p:nvSpPr>
              <p:cNvPr id="27" name="TextBox 26">
                <a:extLst>
                  <a:ext uri="{FF2B5EF4-FFF2-40B4-BE49-F238E27FC236}">
                    <a16:creationId xmlns:a16="http://schemas.microsoft.com/office/drawing/2014/main" id="{F7E77B21-318F-98EB-8665-6A074A159C9F}"/>
                  </a:ext>
                </a:extLst>
              </p:cNvPr>
              <p:cNvSpPr txBox="1"/>
              <p:nvPr/>
            </p:nvSpPr>
            <p:spPr>
              <a:xfrm>
                <a:off x="6006251" y="2269506"/>
                <a:ext cx="1900148" cy="830997"/>
              </a:xfrm>
              <a:prstGeom prst="rect">
                <a:avLst/>
              </a:prstGeom>
              <a:noFill/>
            </p:spPr>
            <p:txBody>
              <a:bodyPr wrap="square" rtlCol="0">
                <a:spAutoFit/>
              </a:bodyPr>
              <a:lstStyle/>
              <a:p>
                <a:pPr algn="ctr"/>
                <a:r>
                  <a:rPr lang="en-US" sz="1600" b="1">
                    <a:solidFill>
                      <a:schemeClr val="bg1"/>
                    </a:solidFill>
                    <a:latin typeface="Tw Cen MT" panose="020B0602020104020603" pitchFamily="34" charset="0"/>
                    <a:ea typeface="Roboto" panose="02000000000000000000" pitchFamily="2" charset="0"/>
                    <a:cs typeface="Segoe UI" panose="020B0502040204020203" pitchFamily="34" charset="0"/>
                  </a:rPr>
                  <a:t>We will receive healthcare when we need it</a:t>
                </a:r>
                <a:endParaRPr lang="en-SG" sz="1600" b="1">
                  <a:solidFill>
                    <a:schemeClr val="bg1"/>
                  </a:solidFill>
                  <a:latin typeface="Tw Cen MT" panose="020B0602020104020603" pitchFamily="34" charset="0"/>
                  <a:ea typeface="Roboto" panose="02000000000000000000" pitchFamily="2" charset="0"/>
                  <a:cs typeface="Segoe UI" panose="020B0502040204020203" pitchFamily="34" charset="0"/>
                </a:endParaRPr>
              </a:p>
            </p:txBody>
          </p:sp>
        </p:grpSp>
      </p:grpSp>
      <p:sp>
        <p:nvSpPr>
          <p:cNvPr id="35" name="TextBox 34">
            <a:extLst>
              <a:ext uri="{FF2B5EF4-FFF2-40B4-BE49-F238E27FC236}">
                <a16:creationId xmlns:a16="http://schemas.microsoft.com/office/drawing/2014/main" id="{5C85B953-E4F0-FA9C-5716-D443BD8A8232}"/>
              </a:ext>
            </a:extLst>
          </p:cNvPr>
          <p:cNvSpPr txBox="1"/>
          <p:nvPr/>
        </p:nvSpPr>
        <p:spPr>
          <a:xfrm>
            <a:off x="286872" y="4910377"/>
            <a:ext cx="5442536" cy="1191816"/>
          </a:xfrm>
          <a:prstGeom prst="wedgeRoundRectCallout">
            <a:avLst>
              <a:gd name="adj1" fmla="val -42751"/>
              <a:gd name="adj2" fmla="val 64582"/>
              <a:gd name="adj3" fmla="val 16667"/>
            </a:avLst>
          </a:prstGeom>
          <a:solidFill>
            <a:schemeClr val="accent5">
              <a:lumMod val="75000"/>
            </a:schemeClr>
          </a:solidFill>
        </p:spPr>
        <p:txBody>
          <a:bodyPr wrap="square" rtlCol="0">
            <a:spAutoFit/>
          </a:bodyPr>
          <a:lstStyle>
            <a:defPPr>
              <a:defRPr lang="en-US"/>
            </a:defPPr>
            <a:lvl1pPr>
              <a:defRPr sz="1600"/>
            </a:lvl1pPr>
          </a:lstStyle>
          <a:p>
            <a:r>
              <a:rPr lang="en-US">
                <a:solidFill>
                  <a:schemeClr val="bg1"/>
                </a:solidFill>
                <a:latin typeface="Tw Cen MT" panose="020B0602020104020603" pitchFamily="34" charset="0"/>
                <a:cs typeface="Segoe UI" panose="020B0502040204020203" pitchFamily="34" charset="0"/>
              </a:rPr>
              <a:t>Singaporeans should have the assurance that they will be </a:t>
            </a:r>
            <a:r>
              <a:rPr lang="en-US" b="1">
                <a:solidFill>
                  <a:schemeClr val="bg1"/>
                </a:solidFill>
                <a:latin typeface="Tw Cen MT" panose="020B0602020104020603" pitchFamily="34" charset="0"/>
                <a:cs typeface="Segoe UI" panose="020B0502040204020203" pitchFamily="34" charset="0"/>
              </a:rPr>
              <a:t>able to afford quality care appropriate to their needs</a:t>
            </a:r>
            <a:r>
              <a:rPr lang="en-US">
                <a:solidFill>
                  <a:schemeClr val="bg1"/>
                </a:solidFill>
                <a:latin typeface="Tw Cen MT" panose="020B0602020104020603" pitchFamily="34" charset="0"/>
                <a:cs typeface="Segoe UI" panose="020B0502040204020203" pitchFamily="34" charset="0"/>
              </a:rPr>
              <a:t>.</a:t>
            </a:r>
          </a:p>
          <a:p>
            <a:endParaRPr lang="en-US">
              <a:solidFill>
                <a:schemeClr val="bg1"/>
              </a:solidFill>
              <a:latin typeface="Tw Cen MT" panose="020B0602020104020603" pitchFamily="34" charset="0"/>
              <a:cs typeface="Segoe UI" panose="020B0502040204020203" pitchFamily="34" charset="0"/>
            </a:endParaRPr>
          </a:p>
          <a:p>
            <a:pPr algn="r"/>
            <a:r>
              <a:rPr lang="en-US">
                <a:solidFill>
                  <a:schemeClr val="bg1"/>
                </a:solidFill>
                <a:latin typeface="Tw Cen MT" panose="020B0602020104020603" pitchFamily="34" charset="0"/>
                <a:cs typeface="Segoe UI" panose="020B0502040204020203" pitchFamily="34" charset="0"/>
              </a:rPr>
              <a:t>	</a:t>
            </a:r>
            <a:r>
              <a:rPr lang="en-US" i="1">
                <a:solidFill>
                  <a:schemeClr val="bg1"/>
                </a:solidFill>
                <a:latin typeface="Tw Cen MT" panose="020B0602020104020603" pitchFamily="34" charset="0"/>
                <a:cs typeface="Segoe UI" panose="020B0502040204020203" pitchFamily="34" charset="0"/>
              </a:rPr>
              <a:t>Then-</a:t>
            </a:r>
            <a:r>
              <a:rPr lang="en-US">
                <a:solidFill>
                  <a:schemeClr val="bg1"/>
                </a:solidFill>
                <a:latin typeface="Tw Cen MT" panose="020B0602020104020603" pitchFamily="34" charset="0"/>
                <a:cs typeface="Segoe UI" panose="020B0502040204020203" pitchFamily="34" charset="0"/>
              </a:rPr>
              <a:t>Minister </a:t>
            </a:r>
            <a:r>
              <a:rPr lang="en-US" i="1">
                <a:solidFill>
                  <a:schemeClr val="bg1"/>
                </a:solidFill>
                <a:latin typeface="Tw Cen MT" panose="020B0602020104020603" pitchFamily="34" charset="0"/>
                <a:cs typeface="Segoe UI" panose="020B0502040204020203" pitchFamily="34" charset="0"/>
              </a:rPr>
              <a:t>for Health</a:t>
            </a:r>
            <a:r>
              <a:rPr lang="en-US">
                <a:solidFill>
                  <a:schemeClr val="bg1"/>
                </a:solidFill>
                <a:latin typeface="Tw Cen MT" panose="020B0602020104020603" pitchFamily="34" charset="0"/>
                <a:cs typeface="Segoe UI" panose="020B0502040204020203" pitchFamily="34" charset="0"/>
              </a:rPr>
              <a:t> Gan Kim Yong, 2012 </a:t>
            </a:r>
          </a:p>
        </p:txBody>
      </p:sp>
      <p:sp>
        <p:nvSpPr>
          <p:cNvPr id="36" name="TextBox 35">
            <a:extLst>
              <a:ext uri="{FF2B5EF4-FFF2-40B4-BE49-F238E27FC236}">
                <a16:creationId xmlns:a16="http://schemas.microsoft.com/office/drawing/2014/main" id="{96097DF9-C56A-8A8E-C47A-F32E4BB9F1BF}"/>
              </a:ext>
            </a:extLst>
          </p:cNvPr>
          <p:cNvSpPr txBox="1"/>
          <p:nvPr/>
        </p:nvSpPr>
        <p:spPr>
          <a:xfrm>
            <a:off x="5957684" y="1264097"/>
            <a:ext cx="3227614" cy="369332"/>
          </a:xfrm>
          <a:prstGeom prst="rect">
            <a:avLst/>
          </a:prstGeom>
          <a:noFill/>
        </p:spPr>
        <p:txBody>
          <a:bodyPr wrap="square" rtlCol="0">
            <a:spAutoFit/>
          </a:bodyPr>
          <a:lstStyle/>
          <a:p>
            <a:pPr algn="ctr"/>
            <a:r>
              <a:rPr lang="en-US" b="1">
                <a:latin typeface="Tw Cen MT" panose="020B0602020104020603" pitchFamily="34" charset="0"/>
                <a:ea typeface="Roboto" panose="02000000000000000000" pitchFamily="2" charset="0"/>
                <a:cs typeface="Segoe UI" panose="020B0502040204020203" pitchFamily="34" charset="0"/>
              </a:rPr>
              <a:t>Beyond Healthcare 2020</a:t>
            </a:r>
          </a:p>
        </p:txBody>
      </p:sp>
      <p:grpSp>
        <p:nvGrpSpPr>
          <p:cNvPr id="38" name="Group 37">
            <a:extLst>
              <a:ext uri="{FF2B5EF4-FFF2-40B4-BE49-F238E27FC236}">
                <a16:creationId xmlns:a16="http://schemas.microsoft.com/office/drawing/2014/main" id="{C1095721-26E7-CEBE-70ED-35A697617DBC}"/>
              </a:ext>
            </a:extLst>
          </p:cNvPr>
          <p:cNvGrpSpPr/>
          <p:nvPr/>
        </p:nvGrpSpPr>
        <p:grpSpPr>
          <a:xfrm>
            <a:off x="6368631" y="1506110"/>
            <a:ext cx="4803315" cy="3301985"/>
            <a:chOff x="6284215" y="1675161"/>
            <a:chExt cx="4803315" cy="3301985"/>
          </a:xfrm>
        </p:grpSpPr>
        <p:sp>
          <p:nvSpPr>
            <p:cNvPr id="40" name="Arrow: Right 39">
              <a:extLst>
                <a:ext uri="{FF2B5EF4-FFF2-40B4-BE49-F238E27FC236}">
                  <a16:creationId xmlns:a16="http://schemas.microsoft.com/office/drawing/2014/main" id="{AF32E9B4-B031-583B-4E9D-6847E3143CD1}"/>
                </a:ext>
              </a:extLst>
            </p:cNvPr>
            <p:cNvSpPr/>
            <p:nvPr/>
          </p:nvSpPr>
          <p:spPr>
            <a:xfrm>
              <a:off x="6284216" y="1675161"/>
              <a:ext cx="4803314" cy="1195581"/>
            </a:xfrm>
            <a:prstGeom prst="rightArrow">
              <a:avLst>
                <a:gd name="adj1" fmla="val 66667"/>
                <a:gd name="adj2" fmla="val 56481"/>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a:latin typeface="Tw Cen MT" panose="020B0602020104020603" pitchFamily="34" charset="0"/>
                  <a:ea typeface="Roboto" panose="02000000000000000000" pitchFamily="2" charset="0"/>
                  <a:cs typeface="Segoe UI" panose="020B0502040204020203" pitchFamily="34" charset="0"/>
                </a:rPr>
                <a:t>Beyond Healthcare to Health</a:t>
              </a:r>
            </a:p>
            <a:p>
              <a:r>
                <a:rPr lang="en-US" sz="1600" i="1">
                  <a:latin typeface="Tw Cen MT" panose="020B0602020104020603" pitchFamily="34" charset="0"/>
                  <a:ea typeface="Roboto" panose="02000000000000000000" pitchFamily="2" charset="0"/>
                  <a:cs typeface="Segoe UI" panose="020B0502040204020203" pitchFamily="34" charset="0"/>
                </a:rPr>
                <a:t>Help and support Singaporeans to lead healthier lives</a:t>
              </a:r>
              <a:endParaRPr lang="en-SG" sz="1600" i="1">
                <a:latin typeface="Tw Cen MT" panose="020B0602020104020603" pitchFamily="34" charset="0"/>
                <a:ea typeface="Roboto" panose="02000000000000000000" pitchFamily="2" charset="0"/>
                <a:cs typeface="Segoe UI" panose="020B0502040204020203" pitchFamily="34" charset="0"/>
              </a:endParaRPr>
            </a:p>
          </p:txBody>
        </p:sp>
        <p:sp>
          <p:nvSpPr>
            <p:cNvPr id="41" name="Arrow: Right 40">
              <a:extLst>
                <a:ext uri="{FF2B5EF4-FFF2-40B4-BE49-F238E27FC236}">
                  <a16:creationId xmlns:a16="http://schemas.microsoft.com/office/drawing/2014/main" id="{9B8E7285-F050-B7B6-9C4D-8C48C8BA94D6}"/>
                </a:ext>
              </a:extLst>
            </p:cNvPr>
            <p:cNvSpPr/>
            <p:nvPr/>
          </p:nvSpPr>
          <p:spPr>
            <a:xfrm>
              <a:off x="6284216" y="2728363"/>
              <a:ext cx="4640027" cy="1195581"/>
            </a:xfrm>
            <a:prstGeom prst="rightArrow">
              <a:avLst>
                <a:gd name="adj1" fmla="val 66667"/>
                <a:gd name="adj2" fmla="val 5648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a:latin typeface="Tw Cen MT" panose="020B0602020104020603" pitchFamily="34" charset="0"/>
                  <a:ea typeface="Roboto" panose="02000000000000000000" pitchFamily="2" charset="0"/>
                  <a:cs typeface="Segoe UI" panose="020B0502040204020203" pitchFamily="34" charset="0"/>
                </a:rPr>
                <a:t>Beyond Hospital to Community</a:t>
              </a:r>
            </a:p>
            <a:p>
              <a:r>
                <a:rPr lang="en-US" sz="1600" i="1">
                  <a:latin typeface="Tw Cen MT" panose="020B0602020104020603" pitchFamily="34" charset="0"/>
                  <a:ea typeface="Roboto" panose="02000000000000000000" pitchFamily="2" charset="0"/>
                  <a:cs typeface="Segoe UI" panose="020B0502040204020203" pitchFamily="34" charset="0"/>
                </a:rPr>
                <a:t>Enable Singaporeans to receive appropriate care in the community and closer to home</a:t>
              </a:r>
              <a:endParaRPr lang="en-SG" sz="1600" i="1">
                <a:latin typeface="Tw Cen MT" panose="020B0602020104020603" pitchFamily="34" charset="0"/>
                <a:ea typeface="Roboto" panose="02000000000000000000" pitchFamily="2" charset="0"/>
                <a:cs typeface="Segoe UI" panose="020B0502040204020203" pitchFamily="34" charset="0"/>
              </a:endParaRPr>
            </a:p>
          </p:txBody>
        </p:sp>
        <p:sp>
          <p:nvSpPr>
            <p:cNvPr id="42" name="Arrow: Right 41">
              <a:extLst>
                <a:ext uri="{FF2B5EF4-FFF2-40B4-BE49-F238E27FC236}">
                  <a16:creationId xmlns:a16="http://schemas.microsoft.com/office/drawing/2014/main" id="{F0C15A25-E324-E7A1-81D6-617DDA5208DD}"/>
                </a:ext>
              </a:extLst>
            </p:cNvPr>
            <p:cNvSpPr/>
            <p:nvPr/>
          </p:nvSpPr>
          <p:spPr>
            <a:xfrm>
              <a:off x="6284215" y="3781565"/>
              <a:ext cx="4640027" cy="1195581"/>
            </a:xfrm>
            <a:prstGeom prst="rightArrow">
              <a:avLst>
                <a:gd name="adj1" fmla="val 66667"/>
                <a:gd name="adj2" fmla="val 5648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a:latin typeface="Tw Cen MT" panose="020B0602020104020603" pitchFamily="34" charset="0"/>
                  <a:ea typeface="Roboto" panose="02000000000000000000" pitchFamily="2" charset="0"/>
                  <a:cs typeface="Segoe UI" panose="020B0502040204020203" pitchFamily="34" charset="0"/>
                </a:rPr>
                <a:t>Beyond Quality to Value</a:t>
              </a:r>
            </a:p>
            <a:p>
              <a:r>
                <a:rPr lang="en-US" sz="1600" i="1">
                  <a:latin typeface="Tw Cen MT" panose="020B0602020104020603" pitchFamily="34" charset="0"/>
                  <a:ea typeface="Roboto" panose="02000000000000000000" pitchFamily="2" charset="0"/>
                  <a:cs typeface="Segoe UI" panose="020B0502040204020203" pitchFamily="34" charset="0"/>
                </a:rPr>
                <a:t>Give every Singaporean best value, while keeping our system sustainable</a:t>
              </a:r>
              <a:endParaRPr lang="en-SG" sz="1600" i="1">
                <a:latin typeface="Tw Cen MT" panose="020B0602020104020603" pitchFamily="34" charset="0"/>
                <a:ea typeface="Roboto" panose="02000000000000000000" pitchFamily="2" charset="0"/>
                <a:cs typeface="Segoe UI" panose="020B0502040204020203" pitchFamily="34" charset="0"/>
              </a:endParaRPr>
            </a:p>
          </p:txBody>
        </p:sp>
      </p:grpSp>
      <p:sp>
        <p:nvSpPr>
          <p:cNvPr id="43" name="TextBox 42">
            <a:extLst>
              <a:ext uri="{FF2B5EF4-FFF2-40B4-BE49-F238E27FC236}">
                <a16:creationId xmlns:a16="http://schemas.microsoft.com/office/drawing/2014/main" id="{96C237ED-1D40-8C56-6B6A-93CEDFAD48F9}"/>
              </a:ext>
            </a:extLst>
          </p:cNvPr>
          <p:cNvSpPr txBox="1"/>
          <p:nvPr/>
        </p:nvSpPr>
        <p:spPr>
          <a:xfrm>
            <a:off x="6060475" y="4910377"/>
            <a:ext cx="5821800" cy="1191816"/>
          </a:xfrm>
          <a:prstGeom prst="wedgeRoundRectCallout">
            <a:avLst>
              <a:gd name="adj1" fmla="val 38345"/>
              <a:gd name="adj2" fmla="val 68467"/>
              <a:gd name="adj3" fmla="val 16667"/>
            </a:avLst>
          </a:prstGeom>
          <a:solidFill>
            <a:schemeClr val="accent4">
              <a:lumMod val="75000"/>
            </a:schemeClr>
          </a:solidFill>
        </p:spPr>
        <p:txBody>
          <a:bodyPr wrap="square" rtlCol="0">
            <a:spAutoFit/>
          </a:bodyPr>
          <a:lstStyle/>
          <a:p>
            <a:r>
              <a:rPr lang="en-US" sz="1600">
                <a:solidFill>
                  <a:schemeClr val="bg1"/>
                </a:solidFill>
                <a:latin typeface="Tw Cen MT" panose="020B0602020104020603" pitchFamily="34" charset="0"/>
                <a:cs typeface="Segoe UI" panose="020B0502040204020203" pitchFamily="34" charset="0"/>
              </a:rPr>
              <a:t>…doing more of the same cannot be the solution. We need a </a:t>
            </a:r>
            <a:r>
              <a:rPr lang="en-US" sz="1600" b="1">
                <a:solidFill>
                  <a:schemeClr val="bg1"/>
                </a:solidFill>
                <a:latin typeface="Tw Cen MT" panose="020B0602020104020603" pitchFamily="34" charset="0"/>
                <a:cs typeface="Segoe UI" panose="020B0502040204020203" pitchFamily="34" charset="0"/>
              </a:rPr>
              <a:t>paradigm shift in our approach to ageing and health</a:t>
            </a:r>
            <a:r>
              <a:rPr lang="en-US" sz="1600">
                <a:solidFill>
                  <a:schemeClr val="bg1"/>
                </a:solidFill>
                <a:latin typeface="Tw Cen MT" panose="020B0602020104020603" pitchFamily="34" charset="0"/>
                <a:cs typeface="Segoe UI" panose="020B0502040204020203" pitchFamily="34" charset="0"/>
              </a:rPr>
              <a:t>. </a:t>
            </a:r>
          </a:p>
          <a:p>
            <a:endParaRPr lang="en-US" sz="1600">
              <a:solidFill>
                <a:schemeClr val="bg1"/>
              </a:solidFill>
              <a:latin typeface="Tw Cen MT" panose="020B0602020104020603" pitchFamily="34" charset="0"/>
              <a:cs typeface="Segoe UI" panose="020B0502040204020203" pitchFamily="34" charset="0"/>
            </a:endParaRPr>
          </a:p>
          <a:p>
            <a:pPr algn="r"/>
            <a:r>
              <a:rPr lang="en-US" sz="1600" i="1">
                <a:solidFill>
                  <a:schemeClr val="bg1"/>
                </a:solidFill>
                <a:latin typeface="Tw Cen MT" panose="020B0602020104020603" pitchFamily="34" charset="0"/>
                <a:cs typeface="Segoe UI" panose="020B0502040204020203" pitchFamily="34" charset="0"/>
              </a:rPr>
              <a:t>Then-</a:t>
            </a:r>
            <a:r>
              <a:rPr lang="en-US" sz="1600">
                <a:solidFill>
                  <a:schemeClr val="bg1"/>
                </a:solidFill>
                <a:latin typeface="Tw Cen MT" panose="020B0602020104020603" pitchFamily="34" charset="0"/>
                <a:cs typeface="Segoe UI" panose="020B0502040204020203" pitchFamily="34" charset="0"/>
              </a:rPr>
              <a:t>Minister </a:t>
            </a:r>
            <a:r>
              <a:rPr lang="en-US" sz="1600" i="1">
                <a:solidFill>
                  <a:schemeClr val="bg1"/>
                </a:solidFill>
                <a:latin typeface="Tw Cen MT" panose="020B0602020104020603" pitchFamily="34" charset="0"/>
                <a:cs typeface="Segoe UI" panose="020B0502040204020203" pitchFamily="34" charset="0"/>
              </a:rPr>
              <a:t>for Health</a:t>
            </a:r>
            <a:r>
              <a:rPr lang="en-US" sz="1600">
                <a:solidFill>
                  <a:schemeClr val="bg1"/>
                </a:solidFill>
                <a:latin typeface="Tw Cen MT" panose="020B0602020104020603" pitchFamily="34" charset="0"/>
                <a:cs typeface="Segoe UI" panose="020B0502040204020203" pitchFamily="34" charset="0"/>
              </a:rPr>
              <a:t> Gan Kim Yong, 2016</a:t>
            </a:r>
          </a:p>
        </p:txBody>
      </p:sp>
    </p:spTree>
    <p:extLst>
      <p:ext uri="{BB962C8B-B14F-4D97-AF65-F5344CB8AC3E}">
        <p14:creationId xmlns:p14="http://schemas.microsoft.com/office/powerpoint/2010/main" val="220100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a:extLst>
              <a:ext uri="{FF2B5EF4-FFF2-40B4-BE49-F238E27FC236}">
                <a16:creationId xmlns:a16="http://schemas.microsoft.com/office/drawing/2014/main" id="{F0B3CD46-496A-DBFE-F0B9-047DE7415FBB}"/>
              </a:ext>
            </a:extLst>
          </p:cNvPr>
          <p:cNvGraphicFramePr>
            <a:graphicFrameLocks/>
          </p:cNvGraphicFramePr>
          <p:nvPr>
            <p:extLst>
              <p:ext uri="{D42A27DB-BD31-4B8C-83A1-F6EECF244321}">
                <p14:modId xmlns:p14="http://schemas.microsoft.com/office/powerpoint/2010/main" val="34609616"/>
              </p:ext>
            </p:extLst>
          </p:nvPr>
        </p:nvGraphicFramePr>
        <p:xfrm>
          <a:off x="0" y="0"/>
          <a:ext cx="12192000" cy="3708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302184316"/>
                    </a:ext>
                  </a:extLst>
                </a:gridCol>
                <a:gridCol w="3048000">
                  <a:extLst>
                    <a:ext uri="{9D8B030D-6E8A-4147-A177-3AD203B41FA5}">
                      <a16:colId xmlns:a16="http://schemas.microsoft.com/office/drawing/2014/main" val="1945214093"/>
                    </a:ext>
                  </a:extLst>
                </a:gridCol>
                <a:gridCol w="3048000">
                  <a:extLst>
                    <a:ext uri="{9D8B030D-6E8A-4147-A177-3AD203B41FA5}">
                      <a16:colId xmlns:a16="http://schemas.microsoft.com/office/drawing/2014/main" val="359510583"/>
                    </a:ext>
                  </a:extLst>
                </a:gridCol>
                <a:gridCol w="3048000">
                  <a:extLst>
                    <a:ext uri="{9D8B030D-6E8A-4147-A177-3AD203B41FA5}">
                      <a16:colId xmlns:a16="http://schemas.microsoft.com/office/drawing/2014/main" val="370841849"/>
                    </a:ext>
                  </a:extLst>
                </a:gridCol>
              </a:tblGrid>
              <a:tr h="370840">
                <a:tc>
                  <a:txBody>
                    <a:bodyPr/>
                    <a:lstStyle/>
                    <a:p>
                      <a:pPr algn="ctr"/>
                      <a:r>
                        <a:rPr lang="en-US">
                          <a:solidFill>
                            <a:schemeClr val="bg2">
                              <a:lumMod val="90000"/>
                            </a:schemeClr>
                          </a:solidFill>
                          <a:latin typeface="Tw Cen MT" panose="020B0602020104020603" pitchFamily="34" charset="0"/>
                        </a:rPr>
                        <a:t>Singapore Population</a:t>
                      </a:r>
                      <a:endParaRPr lang="en-SG">
                        <a:solidFill>
                          <a:schemeClr val="bg2">
                            <a:lumMod val="90000"/>
                          </a:schemeClr>
                        </a:solidFill>
                        <a:latin typeface="Tw Cen MT" panose="020B0602020104020603" pitchFamily="34" charset="0"/>
                      </a:endParaRPr>
                    </a:p>
                  </a:txBody>
                  <a:tcPr>
                    <a:solidFill>
                      <a:schemeClr val="accent1">
                        <a:lumMod val="20000"/>
                        <a:lumOff val="80000"/>
                      </a:schemeClr>
                    </a:solidFill>
                  </a:tcPr>
                </a:tc>
                <a:tc>
                  <a:txBody>
                    <a:bodyPr/>
                    <a:lstStyle/>
                    <a:p>
                      <a:pPr algn="ctr"/>
                      <a:r>
                        <a:rPr lang="en-US">
                          <a:solidFill>
                            <a:schemeClr val="tx1"/>
                          </a:solidFill>
                          <a:latin typeface="Tw Cen MT" panose="020B0602020104020603" pitchFamily="34" charset="0"/>
                        </a:rPr>
                        <a:t>Regulatory Landscape </a:t>
                      </a:r>
                      <a:endParaRPr lang="en-SG">
                        <a:solidFill>
                          <a:schemeClr val="tx1"/>
                        </a:solidFill>
                        <a:latin typeface="Tw Cen MT" panose="020B0602020104020603" pitchFamily="34" charset="0"/>
                      </a:endParaRPr>
                    </a:p>
                  </a:txBody>
                  <a:tcP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bg2">
                              <a:lumMod val="90000"/>
                            </a:schemeClr>
                          </a:solidFill>
                          <a:latin typeface="Tw Cen MT" panose="020B0602020104020603" pitchFamily="34" charset="0"/>
                        </a:rPr>
                        <a:t>NHS Requirements</a:t>
                      </a:r>
                      <a:endParaRPr lang="en-SG">
                        <a:solidFill>
                          <a:schemeClr val="bg2">
                            <a:lumMod val="90000"/>
                          </a:schemeClr>
                        </a:solidFill>
                        <a:latin typeface="Tw Cen MT" panose="020B0602020104020603" pitchFamily="34" charset="0"/>
                      </a:endParaRPr>
                    </a:p>
                  </a:txBody>
                  <a:tcPr>
                    <a:solidFill>
                      <a:schemeClr val="accent2">
                        <a:lumMod val="40000"/>
                        <a:lumOff val="60000"/>
                      </a:schemeClr>
                    </a:solidFill>
                  </a:tcPr>
                </a:tc>
                <a:tc>
                  <a:txBody>
                    <a:bodyPr/>
                    <a:lstStyle/>
                    <a:p>
                      <a:pPr algn="ctr"/>
                      <a:r>
                        <a:rPr lang="en-US" dirty="0">
                          <a:solidFill>
                            <a:schemeClr val="bg2">
                              <a:lumMod val="90000"/>
                            </a:schemeClr>
                          </a:solidFill>
                          <a:latin typeface="Tw Cen MT" panose="020B0602020104020603" pitchFamily="34" charset="0"/>
                        </a:rPr>
                        <a:t>Regulatory Approach</a:t>
                      </a:r>
                      <a:endParaRPr lang="en-SG" dirty="0">
                        <a:solidFill>
                          <a:schemeClr val="bg2">
                            <a:lumMod val="90000"/>
                          </a:schemeClr>
                        </a:solidFill>
                        <a:latin typeface="Tw Cen MT" panose="020B0602020104020603" pitchFamily="34" charset="0"/>
                      </a:endParaRPr>
                    </a:p>
                  </a:txBody>
                  <a:tcPr>
                    <a:solidFill>
                      <a:schemeClr val="bg2"/>
                    </a:solidFill>
                  </a:tcPr>
                </a:tc>
                <a:extLst>
                  <a:ext uri="{0D108BD9-81ED-4DB2-BD59-A6C34878D82A}">
                    <a16:rowId xmlns:a16="http://schemas.microsoft.com/office/drawing/2014/main" val="4115574569"/>
                  </a:ext>
                </a:extLst>
              </a:tr>
            </a:tbl>
          </a:graphicData>
        </a:graphic>
      </p:graphicFrame>
      <p:sp>
        <p:nvSpPr>
          <p:cNvPr id="3" name="Title 1">
            <a:extLst>
              <a:ext uri="{FF2B5EF4-FFF2-40B4-BE49-F238E27FC236}">
                <a16:creationId xmlns:a16="http://schemas.microsoft.com/office/drawing/2014/main" id="{97039A8C-1B20-47AE-861F-FCDD372E35CE}"/>
              </a:ext>
            </a:extLst>
          </p:cNvPr>
          <p:cNvSpPr txBox="1">
            <a:spLocks/>
          </p:cNvSpPr>
          <p:nvPr/>
        </p:nvSpPr>
        <p:spPr>
          <a:xfrm>
            <a:off x="0" y="376919"/>
            <a:ext cx="12199789" cy="650550"/>
          </a:xfrm>
          <a:prstGeom prst="rect">
            <a:avLst/>
          </a:prstGeom>
          <a:solidFill>
            <a:schemeClr val="accent6">
              <a:lumMod val="40000"/>
              <a:lumOff val="60000"/>
            </a:schemeClr>
          </a:solidFill>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500" b="1">
                <a:latin typeface="Tw Cen MT" panose="020B0602020104020603" pitchFamily="34" charset="0"/>
              </a:rPr>
              <a:t>At present, Singapore’s healthcare regulatory ecosystem is currently segregated into four domains governed by three regulatory agencies.</a:t>
            </a:r>
          </a:p>
        </p:txBody>
      </p:sp>
      <p:sp>
        <p:nvSpPr>
          <p:cNvPr id="5" name="Slide Number Placeholder 3">
            <a:extLst>
              <a:ext uri="{FF2B5EF4-FFF2-40B4-BE49-F238E27FC236}">
                <a16:creationId xmlns:a16="http://schemas.microsoft.com/office/drawing/2014/main" id="{883D2FEE-32EB-DD31-130D-145CA8BFB513}"/>
              </a:ext>
            </a:extLst>
          </p:cNvPr>
          <p:cNvSpPr txBox="1">
            <a:spLocks/>
          </p:cNvSpPr>
          <p:nvPr/>
        </p:nvSpPr>
        <p:spPr>
          <a:xfrm>
            <a:off x="11492861" y="6429664"/>
            <a:ext cx="523231" cy="315322"/>
          </a:xfrm>
          <a:prstGeom prst="rect">
            <a:avLst/>
          </a:prstGeom>
        </p:spPr>
        <p:txBody>
          <a:bodyPr vert="horz" lIns="91440" tIns="45720" rIns="91440" bIns="45720" rtlCol="0" anchor="ctr"/>
          <a:lstStyle>
            <a:defPPr>
              <a:defRPr lang="en-US"/>
            </a:defPPr>
            <a:lvl1pPr algn="r">
              <a:defRPr sz="1200">
                <a:solidFill>
                  <a:schemeClr val="tx1">
                    <a:tint val="75000"/>
                  </a:schemeClr>
                </a:solidFill>
              </a:defRPr>
            </a:lvl1pPr>
          </a:lstStyle>
          <a:p>
            <a:fld id="{76E51640-A429-42AA-92D6-40B4D3264BC7}" type="slidenum">
              <a:rPr lang="en-SG"/>
              <a:pPr/>
              <a:t>5</a:t>
            </a:fld>
            <a:endParaRPr lang="en-SG"/>
          </a:p>
        </p:txBody>
      </p:sp>
      <p:grpSp>
        <p:nvGrpSpPr>
          <p:cNvPr id="4" name="Group 3">
            <a:extLst>
              <a:ext uri="{FF2B5EF4-FFF2-40B4-BE49-F238E27FC236}">
                <a16:creationId xmlns:a16="http://schemas.microsoft.com/office/drawing/2014/main" id="{570FDDFD-80AA-8F28-BAA1-DED84F657754}"/>
              </a:ext>
            </a:extLst>
          </p:cNvPr>
          <p:cNvGrpSpPr/>
          <p:nvPr/>
        </p:nvGrpSpPr>
        <p:grpSpPr>
          <a:xfrm>
            <a:off x="4687741" y="1476507"/>
            <a:ext cx="2766814" cy="4076779"/>
            <a:chOff x="2212763" y="1384858"/>
            <a:chExt cx="2766814" cy="4076779"/>
          </a:xfrm>
        </p:grpSpPr>
        <p:sp>
          <p:nvSpPr>
            <p:cNvPr id="6" name="Oval 5">
              <a:extLst>
                <a:ext uri="{FF2B5EF4-FFF2-40B4-BE49-F238E27FC236}">
                  <a16:creationId xmlns:a16="http://schemas.microsoft.com/office/drawing/2014/main" id="{309172A4-E1CE-120D-D35D-A2169E21FE73}"/>
                </a:ext>
              </a:extLst>
            </p:cNvPr>
            <p:cNvSpPr/>
            <p:nvPr/>
          </p:nvSpPr>
          <p:spPr>
            <a:xfrm>
              <a:off x="2212763" y="1384858"/>
              <a:ext cx="2766814" cy="2616162"/>
            </a:xfrm>
            <a:prstGeom prst="ellipse">
              <a:avLst/>
            </a:prstGeom>
            <a:gradFill>
              <a:gsLst>
                <a:gs pos="0">
                  <a:schemeClr val="accent1">
                    <a:lumMod val="5000"/>
                    <a:lumOff val="95000"/>
                  </a:schemeClr>
                </a:gs>
                <a:gs pos="74000">
                  <a:srgbClr val="FFC000"/>
                </a:gs>
                <a:gs pos="83000">
                  <a:schemeClr val="accent1">
                    <a:lumMod val="45000"/>
                    <a:lumOff val="55000"/>
                  </a:schemeClr>
                </a:gs>
                <a:gs pos="100000">
                  <a:schemeClr val="accent1">
                    <a:lumMod val="30000"/>
                    <a:lumOff val="70000"/>
                  </a:schemeClr>
                </a:gs>
              </a:gsLst>
              <a:path path="circle">
                <a:fillToRect l="50000" t="50000" r="50000" b="50000"/>
              </a:path>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SG" sz="1400" b="0" i="0" u="none" strike="noStrike" kern="1200" cap="none" spc="0" normalizeH="0" baseline="0" noProof="0">
                <a:ln>
                  <a:noFill/>
                </a:ln>
                <a:solidFill>
                  <a:prstClr val="white"/>
                </a:solidFill>
                <a:effectLst/>
                <a:uLnTx/>
                <a:uFillTx/>
                <a:latin typeface="Tw Cen MT" panose="020B0602020104020603" pitchFamily="34" charset="0"/>
              </a:endParaRPr>
            </a:p>
          </p:txBody>
        </p:sp>
        <p:sp>
          <p:nvSpPr>
            <p:cNvPr id="7" name="TextBox 6">
              <a:extLst>
                <a:ext uri="{FF2B5EF4-FFF2-40B4-BE49-F238E27FC236}">
                  <a16:creationId xmlns:a16="http://schemas.microsoft.com/office/drawing/2014/main" id="{8198FAFB-187B-51D7-DC1F-058457349C85}"/>
                </a:ext>
              </a:extLst>
            </p:cNvPr>
            <p:cNvSpPr txBox="1"/>
            <p:nvPr/>
          </p:nvSpPr>
          <p:spPr>
            <a:xfrm>
              <a:off x="2773967" y="1541953"/>
              <a:ext cx="154644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2000" b="1" i="0" u="none" strike="noStrike" kern="1200" cap="none" spc="0" normalizeH="0" baseline="0" noProof="0" dirty="0">
                  <a:ln>
                    <a:noFill/>
                  </a:ln>
                  <a:solidFill>
                    <a:prstClr val="black"/>
                  </a:solidFill>
                  <a:effectLst/>
                  <a:uLnTx/>
                  <a:uFillTx/>
                  <a:latin typeface="Tw Cen MT" panose="020B0602020104020603" pitchFamily="34" charset="0"/>
                </a:rPr>
                <a:t>Health Products</a:t>
              </a:r>
            </a:p>
          </p:txBody>
        </p:sp>
        <p:pic>
          <p:nvPicPr>
            <p:cNvPr id="8" name="Picture 7" descr="ff896225-083e-409e-9d2a-b16a4ba2eb12">
              <a:extLst>
                <a:ext uri="{FF2B5EF4-FFF2-40B4-BE49-F238E27FC236}">
                  <a16:creationId xmlns:a16="http://schemas.microsoft.com/office/drawing/2014/main" id="{5B405346-664F-59F2-21C2-82CE88917C45}"/>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2353" b="90000" l="3667" r="98000">
                          <a14:foregroundMark x1="8000" y1="31176" x2="8000" y2="31176"/>
                          <a14:foregroundMark x1="17667" y1="7059" x2="17667" y2="7059"/>
                          <a14:foregroundMark x1="3667" y1="30588" x2="3667" y2="30588"/>
                          <a14:foregroundMark x1="46000" y1="4118" x2="46000" y2="4118"/>
                          <a14:foregroundMark x1="53000" y1="55882" x2="53000" y2="55882"/>
                          <a14:foregroundMark x1="29000" y1="91176" x2="29000" y2="91176"/>
                          <a14:foregroundMark x1="72333" y1="58824" x2="72333" y2="58824"/>
                          <a14:foregroundMark x1="89333" y1="57059" x2="89333" y2="57059"/>
                          <a14:foregroundMark x1="93333" y1="55882" x2="93333" y2="55882"/>
                          <a14:foregroundMark x1="98000" y1="68235" x2="98000" y2="68235"/>
                          <a14:foregroundMark x1="15667" y1="2353" x2="15667" y2="2353"/>
                        </a14:backgroundRemoval>
                      </a14:imgEffect>
                    </a14:imgLayer>
                  </a14:imgProps>
                </a:ext>
                <a:ext uri="{28A0092B-C50C-407E-A947-70E740481C1C}">
                  <a14:useLocalDpi xmlns:a14="http://schemas.microsoft.com/office/drawing/2010/main" val="0"/>
                </a:ext>
              </a:extLst>
            </a:blip>
            <a:srcRect/>
            <a:stretch>
              <a:fillRect/>
            </a:stretch>
          </p:blipFill>
          <p:spPr bwMode="auto">
            <a:xfrm>
              <a:off x="3025468" y="2461601"/>
              <a:ext cx="1141404" cy="64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FD99417F-49B2-5AB6-0AE8-FB408C3551B1}"/>
                </a:ext>
              </a:extLst>
            </p:cNvPr>
            <p:cNvSpPr txBox="1"/>
            <p:nvPr/>
          </p:nvSpPr>
          <p:spPr>
            <a:xfrm>
              <a:off x="2212763" y="3520680"/>
              <a:ext cx="2685820" cy="1940957"/>
            </a:xfrm>
            <a:prstGeom prst="roundRect">
              <a:avLst/>
            </a:prstGeom>
            <a:solidFill>
              <a:schemeClr val="accent6">
                <a:lumMod val="40000"/>
                <a:lumOff val="60000"/>
              </a:schemeClr>
            </a:solidFill>
          </p:spPr>
          <p:txBody>
            <a:bodyPr wrap="square">
              <a:spAutoFit/>
            </a:bodyPr>
            <a:lstStyle/>
            <a:p>
              <a:pPr algn="just">
                <a:defRPr/>
              </a:pPr>
              <a:r>
                <a:rPr lang="en-US" i="1">
                  <a:latin typeface="Tw Cen MT" panose="020B0602020104020603" pitchFamily="34" charset="0"/>
                </a:rPr>
                <a:t>(Health Products Act)</a:t>
              </a:r>
              <a:endParaRPr kumimoji="0" lang="en-US" b="0" i="1" u="none" strike="noStrike" kern="1200" cap="none" spc="0" normalizeH="0" baseline="0" noProof="0">
                <a:ln>
                  <a:noFill/>
                </a:ln>
                <a:solidFill>
                  <a:srgbClr val="000000"/>
                </a:solidFill>
                <a:effectLst/>
                <a:uLnTx/>
                <a:uFillTx/>
                <a:latin typeface="Tw Cen MT" panose="020B0602020104020603"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b="0" i="1" u="none" strike="noStrike" kern="1200" cap="none" spc="0" normalizeH="0" baseline="0" noProof="0">
                  <a:ln>
                    <a:noFill/>
                  </a:ln>
                  <a:solidFill>
                    <a:srgbClr val="000000"/>
                  </a:solidFill>
                  <a:effectLst/>
                  <a:uLnTx/>
                  <a:uFillTx/>
                  <a:latin typeface="Tw Cen MT" panose="020B0602020104020603" pitchFamily="34" charset="0"/>
                </a:rPr>
                <a:t>To ensure standards of safety, quality and efficacy throughout the product life cycle are met.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SG" b="0" i="0" u="none" strike="noStrike" kern="1200" cap="none" spc="0" normalizeH="0" baseline="0" noProof="0">
                <a:ln>
                  <a:noFill/>
                </a:ln>
                <a:solidFill>
                  <a:prstClr val="black"/>
                </a:solidFill>
                <a:effectLst/>
                <a:uLnTx/>
                <a:uFillTx/>
                <a:latin typeface="Tw Cen MT" panose="020B0602020104020603" pitchFamily="34" charset="0"/>
              </a:endParaRPr>
            </a:p>
          </p:txBody>
        </p:sp>
      </p:grpSp>
      <p:grpSp>
        <p:nvGrpSpPr>
          <p:cNvPr id="10" name="Group 9">
            <a:extLst>
              <a:ext uri="{FF2B5EF4-FFF2-40B4-BE49-F238E27FC236}">
                <a16:creationId xmlns:a16="http://schemas.microsoft.com/office/drawing/2014/main" id="{BBBC1820-1F3D-BCDE-7B6C-24A4C831B0D8}"/>
              </a:ext>
            </a:extLst>
          </p:cNvPr>
          <p:cNvGrpSpPr/>
          <p:nvPr/>
        </p:nvGrpSpPr>
        <p:grpSpPr>
          <a:xfrm>
            <a:off x="8347662" y="1473620"/>
            <a:ext cx="2807922" cy="5020588"/>
            <a:chOff x="7268663" y="1388472"/>
            <a:chExt cx="2807922" cy="5020588"/>
          </a:xfrm>
        </p:grpSpPr>
        <p:sp>
          <p:nvSpPr>
            <p:cNvPr id="11" name="Oval 10">
              <a:extLst>
                <a:ext uri="{FF2B5EF4-FFF2-40B4-BE49-F238E27FC236}">
                  <a16:creationId xmlns:a16="http://schemas.microsoft.com/office/drawing/2014/main" id="{610B60E3-BB4C-F17F-360B-D170A7FFB2A0}"/>
                </a:ext>
              </a:extLst>
            </p:cNvPr>
            <p:cNvSpPr/>
            <p:nvPr/>
          </p:nvSpPr>
          <p:spPr>
            <a:xfrm>
              <a:off x="7268663" y="1388472"/>
              <a:ext cx="2807922" cy="2628694"/>
            </a:xfrm>
            <a:prstGeom prst="ellipse">
              <a:avLst/>
            </a:prstGeom>
            <a:gradFill>
              <a:gsLst>
                <a:gs pos="0">
                  <a:schemeClr val="accent1">
                    <a:lumMod val="5000"/>
                    <a:lumOff val="95000"/>
                  </a:schemeClr>
                </a:gs>
                <a:gs pos="74000">
                  <a:srgbClr val="FF6565"/>
                </a:gs>
                <a:gs pos="83000">
                  <a:schemeClr val="accent1">
                    <a:lumMod val="45000"/>
                    <a:lumOff val="55000"/>
                  </a:schemeClr>
                </a:gs>
                <a:gs pos="100000">
                  <a:schemeClr val="accent1">
                    <a:lumMod val="30000"/>
                    <a:lumOff val="70000"/>
                  </a:schemeClr>
                </a:gs>
              </a:gsLst>
              <a:path path="circle">
                <a:fillToRect l="50000" t="50000" r="50000" b="50000"/>
              </a:path>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400" b="0" i="0" u="none" strike="noStrike" kern="1200" cap="none" spc="0" normalizeH="0" baseline="0" noProof="0">
                <a:ln>
                  <a:noFill/>
                </a:ln>
                <a:solidFill>
                  <a:prstClr val="white"/>
                </a:solidFill>
                <a:effectLst/>
                <a:uLnTx/>
                <a:uFillTx/>
                <a:latin typeface="Tw Cen MT" panose="020B0602020104020603" pitchFamily="34" charset="0"/>
              </a:endParaRPr>
            </a:p>
          </p:txBody>
        </p:sp>
        <p:sp>
          <p:nvSpPr>
            <p:cNvPr id="12" name="TextBox 11">
              <a:extLst>
                <a:ext uri="{FF2B5EF4-FFF2-40B4-BE49-F238E27FC236}">
                  <a16:creationId xmlns:a16="http://schemas.microsoft.com/office/drawing/2014/main" id="{9204C2CB-E9FE-AE7C-D21A-573E82652E0D}"/>
                </a:ext>
              </a:extLst>
            </p:cNvPr>
            <p:cNvSpPr txBox="1"/>
            <p:nvPr/>
          </p:nvSpPr>
          <p:spPr>
            <a:xfrm>
              <a:off x="7766518" y="1439530"/>
              <a:ext cx="185863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2000" b="1" i="0" u="none" strike="noStrike" kern="1200" cap="none" spc="0" normalizeH="0" baseline="0" noProof="0">
                  <a:ln>
                    <a:noFill/>
                  </a:ln>
                  <a:solidFill>
                    <a:prstClr val="black"/>
                  </a:solidFill>
                  <a:effectLst/>
                  <a:uLnTx/>
                  <a:uFillTx/>
                  <a:latin typeface="Tw Cen MT" panose="020B0602020104020603" pitchFamily="34" charset="0"/>
                </a:rPr>
                <a:t>Health Professionals</a:t>
              </a:r>
            </a:p>
          </p:txBody>
        </p:sp>
        <p:pic>
          <p:nvPicPr>
            <p:cNvPr id="13" name="Picture 12">
              <a:extLst>
                <a:ext uri="{FF2B5EF4-FFF2-40B4-BE49-F238E27FC236}">
                  <a16:creationId xmlns:a16="http://schemas.microsoft.com/office/drawing/2014/main" id="{4079482A-5949-17F0-4325-2067D8819C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34729" y="2300966"/>
              <a:ext cx="515866" cy="515866"/>
            </a:xfrm>
            <a:prstGeom prst="rect">
              <a:avLst/>
            </a:prstGeom>
          </p:spPr>
        </p:pic>
        <p:pic>
          <p:nvPicPr>
            <p:cNvPr id="14" name="Picture 2" descr="1766911044433814666126263">
              <a:extLst>
                <a:ext uri="{FF2B5EF4-FFF2-40B4-BE49-F238E27FC236}">
                  <a16:creationId xmlns:a16="http://schemas.microsoft.com/office/drawing/2014/main" id="{9DA3304D-24E0-D6E3-B3FD-6C4490F12FE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71113" y="2323861"/>
              <a:ext cx="505121" cy="505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13916183734838172825866">
              <a:extLst>
                <a:ext uri="{FF2B5EF4-FFF2-40B4-BE49-F238E27FC236}">
                  <a16:creationId xmlns:a16="http://schemas.microsoft.com/office/drawing/2014/main" id="{3C472438-1093-19A8-E0EE-D443CF6CCD4E}"/>
                </a:ext>
              </a:extLst>
            </p:cNvPr>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12414" b="80690" l="6604" r="93396">
                          <a14:foregroundMark x1="10692" y1="57241" x2="10692" y2="57241"/>
                          <a14:foregroundMark x1="6604" y1="70345" x2="6604" y2="70345"/>
                          <a14:foregroundMark x1="30189" y1="15172" x2="30189" y2="15172"/>
                          <a14:foregroundMark x1="61635" y1="13103" x2="61635" y2="13103"/>
                          <a14:foregroundMark x1="89937" y1="19310" x2="89937" y2="19310"/>
                          <a14:foregroundMark x1="92767" y1="66207" x2="92767" y2="66207"/>
                          <a14:foregroundMark x1="93396" y1="21379" x2="93396" y2="21379"/>
                        </a14:backgroundRemoval>
                      </a14:imgEffect>
                    </a14:imgLayer>
                  </a14:imgProps>
                </a:ext>
                <a:ext uri="{28A0092B-C50C-407E-A947-70E740481C1C}">
                  <a14:useLocalDpi xmlns:a14="http://schemas.microsoft.com/office/drawing/2010/main" val="0"/>
                </a:ext>
              </a:extLst>
            </a:blip>
            <a:srcRect l="3309" t="10036" r="3903" b="10464"/>
            <a:stretch/>
          </p:blipFill>
          <p:spPr bwMode="auto">
            <a:xfrm>
              <a:off x="7828955" y="2901453"/>
              <a:ext cx="624431" cy="24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1A34385C-A38E-3151-0AEF-8E287B47B7E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8185502" y="2323861"/>
              <a:ext cx="515866" cy="470076"/>
            </a:xfrm>
            <a:prstGeom prst="flowChartConnector">
              <a:avLst/>
            </a:prstGeom>
          </p:spPr>
        </p:pic>
        <p:pic>
          <p:nvPicPr>
            <p:cNvPr id="17" name="Picture 16">
              <a:extLst>
                <a:ext uri="{FF2B5EF4-FFF2-40B4-BE49-F238E27FC236}">
                  <a16:creationId xmlns:a16="http://schemas.microsoft.com/office/drawing/2014/main" id="{83EA3658-6E66-9D9F-EDCC-534C7E363DF5}"/>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r="3815"/>
            <a:stretch/>
          </p:blipFill>
          <p:spPr>
            <a:xfrm>
              <a:off x="9362076" y="2325183"/>
              <a:ext cx="390820" cy="675743"/>
            </a:xfrm>
            <a:prstGeom prst="rect">
              <a:avLst/>
            </a:prstGeom>
          </p:spPr>
        </p:pic>
        <p:pic>
          <p:nvPicPr>
            <p:cNvPr id="18" name="Picture 2">
              <a:extLst>
                <a:ext uri="{FF2B5EF4-FFF2-40B4-BE49-F238E27FC236}">
                  <a16:creationId xmlns:a16="http://schemas.microsoft.com/office/drawing/2014/main" id="{F0663B58-806F-F0EA-D831-8A19CFB0E00C}"/>
                </a:ext>
              </a:extLst>
            </p:cNvPr>
            <p:cNvPicPr>
              <a:picLocks noChangeAspect="1" noChangeArrowheads="1"/>
            </p:cNvPicPr>
            <p:nvPr/>
          </p:nvPicPr>
          <p:blipFill rotWithShape="1">
            <a:blip r:embed="rId11" cstate="email">
              <a:extLst>
                <a:ext uri="{BEBA8EAE-BF5A-486C-A8C5-ECC9F3942E4B}">
                  <a14:imgProps xmlns:a14="http://schemas.microsoft.com/office/drawing/2010/main">
                    <a14:imgLayer r:embed="rId12">
                      <a14:imgEffect>
                        <a14:backgroundRemoval t="9091" b="88636" l="7018" r="89474">
                          <a14:foregroundMark x1="7018" y1="38636" x2="7018" y2="38636"/>
                        </a14:backgroundRemoval>
                      </a14:imgEffect>
                    </a14:imgLayer>
                  </a14:imgProps>
                </a:ext>
                <a:ext uri="{28A0092B-C50C-407E-A947-70E740481C1C}">
                  <a14:useLocalDpi xmlns:a14="http://schemas.microsoft.com/office/drawing/2010/main" val="0"/>
                </a:ext>
              </a:extLst>
            </a:blip>
            <a:srcRect/>
            <a:stretch/>
          </p:blipFill>
          <p:spPr bwMode="auto">
            <a:xfrm>
              <a:off x="8629032" y="2891675"/>
              <a:ext cx="1064070" cy="379771"/>
            </a:xfrm>
            <a:prstGeom prst="rect">
              <a:avLst/>
            </a:prstGeom>
            <a:noFill/>
            <a:ln>
              <a:noFill/>
            </a:ln>
            <a:effectLst>
              <a:outerShdw blurRad="292100" dist="1397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9" name="Group 18">
              <a:extLst>
                <a:ext uri="{FF2B5EF4-FFF2-40B4-BE49-F238E27FC236}">
                  <a16:creationId xmlns:a16="http://schemas.microsoft.com/office/drawing/2014/main" id="{9B6E22EE-F63A-DDB7-3949-3A42772711D3}"/>
                </a:ext>
              </a:extLst>
            </p:cNvPr>
            <p:cNvGrpSpPr/>
            <p:nvPr/>
          </p:nvGrpSpPr>
          <p:grpSpPr>
            <a:xfrm>
              <a:off x="8462096" y="3162956"/>
              <a:ext cx="707041" cy="643518"/>
              <a:chOff x="4571176" y="5347936"/>
              <a:chExt cx="1190502" cy="854373"/>
            </a:xfrm>
          </p:grpSpPr>
          <p:sp>
            <p:nvSpPr>
              <p:cNvPr id="21" name="Rectangle 15">
                <a:extLst>
                  <a:ext uri="{FF2B5EF4-FFF2-40B4-BE49-F238E27FC236}">
                    <a16:creationId xmlns:a16="http://schemas.microsoft.com/office/drawing/2014/main" id="{A6366525-8B33-EE2A-4B23-CB3FA8FDC4DC}"/>
                  </a:ext>
                </a:extLst>
              </p:cNvPr>
              <p:cNvSpPr>
                <a:spLocks noChangeArrowheads="1"/>
              </p:cNvSpPr>
              <p:nvPr/>
            </p:nvSpPr>
            <p:spPr bwMode="auto">
              <a:xfrm>
                <a:off x="5642771" y="6082278"/>
                <a:ext cx="94470" cy="61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00" b="0" i="0" u="none" strike="noStrike" kern="1200" cap="none" spc="0" normalizeH="0" baseline="0" noProof="0">
                    <a:ln>
                      <a:noFill/>
                    </a:ln>
                    <a:solidFill>
                      <a:srgbClr val="000000"/>
                    </a:solidFill>
                    <a:effectLst/>
                    <a:uLnTx/>
                    <a:uFillTx/>
                    <a:latin typeface="Tw Cen MT" panose="020B0602020104020603" pitchFamily="34" charset="0"/>
                  </a:rPr>
                  <a:t>     </a:t>
                </a:r>
                <a:endParaRPr kumimoji="0" lang="en-US" altLang="en-US" sz="1400" b="0" i="0" u="none" strike="noStrike" kern="1200" cap="none" spc="0" normalizeH="0" baseline="0" noProof="0">
                  <a:ln>
                    <a:noFill/>
                  </a:ln>
                  <a:solidFill>
                    <a:prstClr val="black"/>
                  </a:solidFill>
                  <a:effectLst/>
                  <a:uLnTx/>
                  <a:uFillTx/>
                  <a:latin typeface="Tw Cen MT" panose="020B0602020104020603" pitchFamily="34" charset="0"/>
                </a:endParaRPr>
              </a:p>
            </p:txBody>
          </p:sp>
          <p:sp>
            <p:nvSpPr>
              <p:cNvPr id="22" name="Rectangle 16">
                <a:extLst>
                  <a:ext uri="{FF2B5EF4-FFF2-40B4-BE49-F238E27FC236}">
                    <a16:creationId xmlns:a16="http://schemas.microsoft.com/office/drawing/2014/main" id="{B8D810CD-7451-FB2D-AA50-B668F2747B07}"/>
                  </a:ext>
                </a:extLst>
              </p:cNvPr>
              <p:cNvSpPr>
                <a:spLocks noChangeArrowheads="1"/>
              </p:cNvSpPr>
              <p:nvPr/>
            </p:nvSpPr>
            <p:spPr bwMode="auto">
              <a:xfrm>
                <a:off x="5742783" y="6082278"/>
                <a:ext cx="18895" cy="61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00" b="0" i="0" u="none" strike="noStrike" kern="1200" cap="none" spc="0" normalizeH="0" baseline="0" noProof="0">
                    <a:ln>
                      <a:noFill/>
                    </a:ln>
                    <a:solidFill>
                      <a:srgbClr val="000000"/>
                    </a:solidFill>
                    <a:effectLst/>
                    <a:uLnTx/>
                    <a:uFillTx/>
                    <a:latin typeface="Tw Cen MT" panose="020B0602020104020603" pitchFamily="34" charset="0"/>
                  </a:rPr>
                  <a:t> </a:t>
                </a:r>
                <a:endParaRPr kumimoji="0" lang="en-US" altLang="en-US" sz="1400" b="0" i="0" u="none" strike="noStrike" kern="1200" cap="none" spc="0" normalizeH="0" baseline="0" noProof="0">
                  <a:ln>
                    <a:noFill/>
                  </a:ln>
                  <a:solidFill>
                    <a:prstClr val="black"/>
                  </a:solidFill>
                  <a:effectLst/>
                  <a:uLnTx/>
                  <a:uFillTx/>
                  <a:latin typeface="Tw Cen MT" panose="020B0602020104020603" pitchFamily="34" charset="0"/>
                </a:endParaRPr>
              </a:p>
            </p:txBody>
          </p:sp>
          <p:sp>
            <p:nvSpPr>
              <p:cNvPr id="23" name="Rectangle 17">
                <a:extLst>
                  <a:ext uri="{FF2B5EF4-FFF2-40B4-BE49-F238E27FC236}">
                    <a16:creationId xmlns:a16="http://schemas.microsoft.com/office/drawing/2014/main" id="{B33B4FBC-DC03-D8E7-FDAE-FDD81D813A2E}"/>
                  </a:ext>
                </a:extLst>
              </p:cNvPr>
              <p:cNvSpPr>
                <a:spLocks noChangeArrowheads="1"/>
              </p:cNvSpPr>
              <p:nvPr/>
            </p:nvSpPr>
            <p:spPr bwMode="auto">
              <a:xfrm>
                <a:off x="4658520" y="6141016"/>
                <a:ext cx="48584" cy="61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00" b="1" i="0" u="none" strike="noStrike" kern="1200" cap="none" spc="0" normalizeH="0" baseline="0" noProof="0">
                    <a:ln>
                      <a:noFill/>
                    </a:ln>
                    <a:solidFill>
                      <a:srgbClr val="1F497D"/>
                    </a:solidFill>
                    <a:effectLst/>
                    <a:uLnTx/>
                    <a:uFillTx/>
                    <a:latin typeface="Tw Cen MT" panose="020B0602020104020603" pitchFamily="34" charset="0"/>
                  </a:rPr>
                  <a:t>   </a:t>
                </a:r>
                <a:endParaRPr kumimoji="0" lang="en-US" altLang="en-US" sz="1400" b="0" i="0" u="none" strike="noStrike" kern="1200" cap="none" spc="0" normalizeH="0" baseline="0" noProof="0">
                  <a:ln>
                    <a:noFill/>
                  </a:ln>
                  <a:solidFill>
                    <a:prstClr val="black"/>
                  </a:solidFill>
                  <a:effectLst/>
                  <a:uLnTx/>
                  <a:uFillTx/>
                  <a:latin typeface="Tw Cen MT" panose="020B0602020104020603" pitchFamily="34" charset="0"/>
                </a:endParaRPr>
              </a:p>
            </p:txBody>
          </p:sp>
          <p:sp>
            <p:nvSpPr>
              <p:cNvPr id="24" name="Rectangle 18">
                <a:extLst>
                  <a:ext uri="{FF2B5EF4-FFF2-40B4-BE49-F238E27FC236}">
                    <a16:creationId xmlns:a16="http://schemas.microsoft.com/office/drawing/2014/main" id="{4DCC9D62-F611-E576-D38F-1B089E5922F8}"/>
                  </a:ext>
                </a:extLst>
              </p:cNvPr>
              <p:cNvSpPr>
                <a:spLocks noChangeArrowheads="1"/>
              </p:cNvSpPr>
              <p:nvPr/>
            </p:nvSpPr>
            <p:spPr bwMode="auto">
              <a:xfrm>
                <a:off x="4712498" y="6141019"/>
                <a:ext cx="109" cy="4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 b="0" i="0" u="none" strike="noStrike" kern="1200" cap="none" spc="0" normalizeH="0" baseline="0" noProof="0">
                  <a:ln>
                    <a:noFill/>
                  </a:ln>
                  <a:solidFill>
                    <a:prstClr val="black"/>
                  </a:solidFill>
                  <a:effectLst/>
                  <a:uLnTx/>
                  <a:uFillTx/>
                  <a:latin typeface="Tw Cen MT" panose="020B0602020104020603" pitchFamily="34" charset="0"/>
                </a:endParaRPr>
              </a:p>
            </p:txBody>
          </p:sp>
          <p:sp>
            <p:nvSpPr>
              <p:cNvPr id="25" name="Rectangle 19">
                <a:extLst>
                  <a:ext uri="{FF2B5EF4-FFF2-40B4-BE49-F238E27FC236}">
                    <a16:creationId xmlns:a16="http://schemas.microsoft.com/office/drawing/2014/main" id="{75D610A7-0E64-BDA2-049B-BBBC3E57BBEB}"/>
                  </a:ext>
                </a:extLst>
              </p:cNvPr>
              <p:cNvSpPr>
                <a:spLocks noChangeArrowheads="1"/>
              </p:cNvSpPr>
              <p:nvPr/>
            </p:nvSpPr>
            <p:spPr bwMode="auto">
              <a:xfrm>
                <a:off x="5687222" y="6141016"/>
                <a:ext cx="16195" cy="61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00" b="1" i="0" u="none" strike="noStrike" kern="1200" cap="none" spc="0" normalizeH="0" baseline="0" noProof="0">
                    <a:ln>
                      <a:noFill/>
                    </a:ln>
                    <a:solidFill>
                      <a:srgbClr val="1F497D"/>
                    </a:solidFill>
                    <a:effectLst/>
                    <a:uLnTx/>
                    <a:uFillTx/>
                    <a:latin typeface="Tw Cen MT" panose="020B0602020104020603" pitchFamily="34" charset="0"/>
                  </a:rPr>
                  <a:t> </a:t>
                </a:r>
                <a:endParaRPr kumimoji="0" lang="en-US" altLang="en-US" sz="1400" b="0" i="0" u="none" strike="noStrike" kern="1200" cap="none" spc="0" normalizeH="0" baseline="0" noProof="0">
                  <a:ln>
                    <a:noFill/>
                  </a:ln>
                  <a:solidFill>
                    <a:prstClr val="black"/>
                  </a:solidFill>
                  <a:effectLst/>
                  <a:uLnTx/>
                  <a:uFillTx/>
                  <a:latin typeface="Tw Cen MT" panose="020B0602020104020603" pitchFamily="34" charset="0"/>
                </a:endParaRPr>
              </a:p>
            </p:txBody>
          </p:sp>
          <p:pic>
            <p:nvPicPr>
              <p:cNvPr id="26" name="Picture 20">
                <a:extLst>
                  <a:ext uri="{FF2B5EF4-FFF2-40B4-BE49-F238E27FC236}">
                    <a16:creationId xmlns:a16="http://schemas.microsoft.com/office/drawing/2014/main" id="{5702B5DD-0960-764B-007C-9C5FE7CA371A}"/>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571176" y="5347936"/>
                <a:ext cx="938212"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1">
                <a:extLst>
                  <a:ext uri="{FF2B5EF4-FFF2-40B4-BE49-F238E27FC236}">
                    <a16:creationId xmlns:a16="http://schemas.microsoft.com/office/drawing/2014/main" id="{9D859F8E-FE3B-A829-A006-350B76F02656}"/>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582760" y="5347936"/>
                <a:ext cx="938212" cy="503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TextBox 19">
              <a:extLst>
                <a:ext uri="{FF2B5EF4-FFF2-40B4-BE49-F238E27FC236}">
                  <a16:creationId xmlns:a16="http://schemas.microsoft.com/office/drawing/2014/main" id="{3189CD16-1CA1-65BF-A693-FC76886D86F7}"/>
                </a:ext>
              </a:extLst>
            </p:cNvPr>
            <p:cNvSpPr txBox="1"/>
            <p:nvPr/>
          </p:nvSpPr>
          <p:spPr>
            <a:xfrm>
              <a:off x="7384268" y="3573706"/>
              <a:ext cx="2685821" cy="2835354"/>
            </a:xfrm>
            <a:prstGeom prst="roundRect">
              <a:avLst/>
            </a:prstGeom>
            <a:solidFill>
              <a:schemeClr val="accent2">
                <a:lumMod val="20000"/>
                <a:lumOff val="80000"/>
              </a:schemeClr>
            </a:solidFill>
          </p:spPr>
          <p:txBody>
            <a:bodyPr wrap="square">
              <a:spAutoFit/>
            </a:bodyPr>
            <a:lstStyle/>
            <a:p>
              <a:pPr algn="just">
                <a:defRPr/>
              </a:pPr>
              <a:r>
                <a:rPr lang="en-US" i="1">
                  <a:latin typeface="Tw Cen MT" panose="020B0602020104020603" pitchFamily="34" charset="0"/>
                </a:rPr>
                <a:t>(Various professional registration acts e.g. Medical Registration Act)</a:t>
              </a:r>
              <a:endParaRPr kumimoji="0" lang="en-US" b="0" i="1" u="none" strike="noStrike" kern="1200" cap="none" spc="0" normalizeH="0" baseline="0" noProof="0">
                <a:ln>
                  <a:noFill/>
                </a:ln>
                <a:solidFill>
                  <a:srgbClr val="000000"/>
                </a:solidFill>
                <a:effectLst/>
                <a:uLnTx/>
                <a:uFillTx/>
                <a:latin typeface="Tw Cen MT" panose="020B0602020104020603"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b="0" i="1" u="none" strike="noStrike" kern="1200" cap="none" spc="0" normalizeH="0" baseline="0" noProof="0">
                  <a:ln>
                    <a:noFill/>
                  </a:ln>
                  <a:solidFill>
                    <a:srgbClr val="000000"/>
                  </a:solidFill>
                  <a:effectLst/>
                  <a:uLnTx/>
                  <a:uFillTx/>
                  <a:latin typeface="Tw Cen MT" panose="020B0602020104020603" pitchFamily="34" charset="0"/>
                </a:rPr>
                <a:t>To uphold standards on professional conduct and ethics, supported by the Secretariat of Healthcare Professional Boards (SPB).</a:t>
              </a:r>
              <a:endParaRPr kumimoji="0" lang="en-SG" b="0" i="0" u="none" strike="noStrike" kern="1200" cap="none" spc="0" normalizeH="0" baseline="0" noProof="0">
                <a:ln>
                  <a:noFill/>
                </a:ln>
                <a:solidFill>
                  <a:prstClr val="black"/>
                </a:solidFill>
                <a:effectLst/>
                <a:uLnTx/>
                <a:uFillTx/>
                <a:latin typeface="Tw Cen MT" panose="020B0602020104020603" pitchFamily="34" charset="0"/>
              </a:endParaRPr>
            </a:p>
          </p:txBody>
        </p:sp>
      </p:grpSp>
      <p:grpSp>
        <p:nvGrpSpPr>
          <p:cNvPr id="28" name="Group 27">
            <a:extLst>
              <a:ext uri="{FF2B5EF4-FFF2-40B4-BE49-F238E27FC236}">
                <a16:creationId xmlns:a16="http://schemas.microsoft.com/office/drawing/2014/main" id="{270D5E62-7331-1118-94D1-2E70D5842191}"/>
              </a:ext>
            </a:extLst>
          </p:cNvPr>
          <p:cNvGrpSpPr/>
          <p:nvPr/>
        </p:nvGrpSpPr>
        <p:grpSpPr>
          <a:xfrm>
            <a:off x="782473" y="1519769"/>
            <a:ext cx="2815562" cy="4406904"/>
            <a:chOff x="4845638" y="1430885"/>
            <a:chExt cx="2815562" cy="4406904"/>
          </a:xfrm>
        </p:grpSpPr>
        <p:sp>
          <p:nvSpPr>
            <p:cNvPr id="29" name="Oval 28">
              <a:extLst>
                <a:ext uri="{FF2B5EF4-FFF2-40B4-BE49-F238E27FC236}">
                  <a16:creationId xmlns:a16="http://schemas.microsoft.com/office/drawing/2014/main" id="{D91383AF-BA60-7A63-4791-31AF6AECBB0F}"/>
                </a:ext>
              </a:extLst>
            </p:cNvPr>
            <p:cNvSpPr/>
            <p:nvPr/>
          </p:nvSpPr>
          <p:spPr>
            <a:xfrm>
              <a:off x="4845638" y="1430885"/>
              <a:ext cx="2740507" cy="2616162"/>
            </a:xfrm>
            <a:prstGeom prst="ellipse">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50000" t="50000" r="50000" b="50000"/>
              </a:path>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400" b="0" i="0" u="none" strike="noStrike" kern="1200" cap="none" spc="0" normalizeH="0" baseline="0" noProof="0">
                <a:ln>
                  <a:noFill/>
                </a:ln>
                <a:solidFill>
                  <a:prstClr val="white"/>
                </a:solidFill>
                <a:effectLst/>
                <a:uLnTx/>
                <a:uFillTx/>
                <a:latin typeface="Tw Cen MT" panose="020B0602020104020603" pitchFamily="34" charset="0"/>
              </a:endParaRPr>
            </a:p>
          </p:txBody>
        </p:sp>
        <p:sp>
          <p:nvSpPr>
            <p:cNvPr id="30" name="TextBox 29">
              <a:extLst>
                <a:ext uri="{FF2B5EF4-FFF2-40B4-BE49-F238E27FC236}">
                  <a16:creationId xmlns:a16="http://schemas.microsoft.com/office/drawing/2014/main" id="{791E6FA1-E929-4062-5C58-D06951C049EE}"/>
                </a:ext>
              </a:extLst>
            </p:cNvPr>
            <p:cNvSpPr txBox="1"/>
            <p:nvPr/>
          </p:nvSpPr>
          <p:spPr>
            <a:xfrm>
              <a:off x="5273296" y="1572860"/>
              <a:ext cx="188519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2000" b="1" i="0" u="none" strike="noStrike" kern="1200" cap="none" spc="0" normalizeH="0" baseline="0" noProof="0" dirty="0">
                  <a:ln>
                    <a:noFill/>
                  </a:ln>
                  <a:solidFill>
                    <a:prstClr val="black"/>
                  </a:solidFill>
                  <a:effectLst/>
                  <a:uLnTx/>
                  <a:uFillTx/>
                  <a:latin typeface="Tw Cen MT" panose="020B0602020104020603" pitchFamily="34" charset="0"/>
                </a:rPr>
                <a:t>Health Services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2000" b="1" i="0" u="none" strike="noStrike" kern="1200" cap="none" spc="0" normalizeH="0" baseline="0" noProof="0" dirty="0">
                  <a:ln>
                    <a:noFill/>
                  </a:ln>
                  <a:solidFill>
                    <a:prstClr val="black"/>
                  </a:solidFill>
                  <a:effectLst/>
                  <a:uLnTx/>
                  <a:uFillTx/>
                  <a:latin typeface="Tw Cen MT" panose="020B0602020104020603" pitchFamily="34" charset="0"/>
                </a:rPr>
                <a:t>and Data</a:t>
              </a:r>
            </a:p>
          </p:txBody>
        </p:sp>
        <p:pic>
          <p:nvPicPr>
            <p:cNvPr id="46" name="Picture 45">
              <a:extLst>
                <a:ext uri="{FF2B5EF4-FFF2-40B4-BE49-F238E27FC236}">
                  <a16:creationId xmlns:a16="http://schemas.microsoft.com/office/drawing/2014/main" id="{AFCC373A-7419-D4EA-D3C8-A59C6685B783}"/>
                </a:ext>
              </a:extLst>
            </p:cNvPr>
            <p:cNvPicPr>
              <a:picLocks noChangeAspect="1"/>
            </p:cNvPicPr>
            <p:nvPr/>
          </p:nvPicPr>
          <p:blipFill>
            <a:blip r:embed="rId15" cstate="print">
              <a:extLst>
                <a:ext uri="{BEBA8EAE-BF5A-486C-A8C5-ECC9F3942E4B}">
                  <a14:imgProps xmlns:a14="http://schemas.microsoft.com/office/drawing/2010/main">
                    <a14:imgLayer r:embed="rId16">
                      <a14:imgEffect>
                        <a14:backgroundRemoval t="4098" b="88525" l="480" r="99281">
                          <a14:foregroundMark x1="959" y1="70492" x2="959" y2="70492"/>
                          <a14:foregroundMark x1="10552" y1="72131" x2="10552" y2="72131"/>
                          <a14:foregroundMark x1="13429" y1="72131" x2="13429" y2="72131"/>
                          <a14:foregroundMark x1="20863" y1="73361" x2="20863" y2="73361"/>
                          <a14:foregroundMark x1="23261" y1="72541" x2="23261" y2="72541"/>
                          <a14:foregroundMark x1="29976" y1="71311" x2="29976" y2="71311"/>
                          <a14:foregroundMark x1="34293" y1="75410" x2="34293" y2="75410"/>
                          <a14:foregroundMark x1="41007" y1="72541" x2="41007" y2="72541"/>
                          <a14:foregroundMark x1="49640" y1="76639" x2="49640" y2="76639"/>
                          <a14:foregroundMark x1="57074" y1="74590" x2="57074" y2="74590"/>
                          <a14:foregroundMark x1="66187" y1="75410" x2="66187" y2="75410"/>
                          <a14:foregroundMark x1="72662" y1="75820" x2="72662" y2="75820"/>
                          <a14:foregroundMark x1="78897" y1="75410" x2="78897" y2="75410"/>
                          <a14:foregroundMark x1="84892" y1="74590" x2="84892" y2="74590"/>
                          <a14:foregroundMark x1="91607" y1="76230" x2="91607" y2="76230"/>
                          <a14:foregroundMark x1="95444" y1="76230" x2="95444" y2="76230"/>
                          <a14:foregroundMark x1="99281" y1="75000" x2="99281" y2="75000"/>
                          <a14:foregroundMark x1="44604" y1="52049" x2="44604" y2="52049"/>
                          <a14:foregroundMark x1="42686" y1="48770" x2="42686" y2="48770"/>
                          <a14:foregroundMark x1="41487" y1="46311" x2="41487" y2="46311"/>
                          <a14:foregroundMark x1="39808" y1="24590" x2="39808" y2="24590"/>
                          <a14:foregroundMark x1="40767" y1="17623" x2="40767" y2="17623"/>
                          <a14:foregroundMark x1="46043" y1="4098" x2="46043" y2="4098"/>
                          <a14:backgroundMark x1="36211" y1="71721" x2="36211" y2="71721"/>
                          <a14:backgroundMark x1="80576" y1="75000" x2="80576" y2="75000"/>
                        </a14:backgroundRemoval>
                      </a14:imgEffect>
                    </a14:imgLayer>
                  </a14:imgProps>
                </a:ext>
                <a:ext uri="{28A0092B-C50C-407E-A947-70E740481C1C}">
                  <a14:useLocalDpi xmlns:a14="http://schemas.microsoft.com/office/drawing/2010/main" val="0"/>
                </a:ext>
              </a:extLst>
            </a:blip>
            <a:stretch>
              <a:fillRect/>
            </a:stretch>
          </p:blipFill>
          <p:spPr>
            <a:xfrm>
              <a:off x="5536108" y="2464675"/>
              <a:ext cx="1359566" cy="794993"/>
            </a:xfrm>
            <a:prstGeom prst="rect">
              <a:avLst/>
            </a:prstGeom>
          </p:spPr>
        </p:pic>
        <p:sp>
          <p:nvSpPr>
            <p:cNvPr id="47" name="TextBox 46">
              <a:extLst>
                <a:ext uri="{FF2B5EF4-FFF2-40B4-BE49-F238E27FC236}">
                  <a16:creationId xmlns:a16="http://schemas.microsoft.com/office/drawing/2014/main" id="{6AB90B90-7B68-07A7-058B-417351762BD2}"/>
                </a:ext>
              </a:extLst>
            </p:cNvPr>
            <p:cNvSpPr txBox="1"/>
            <p:nvPr/>
          </p:nvSpPr>
          <p:spPr>
            <a:xfrm>
              <a:off x="4853277" y="3590365"/>
              <a:ext cx="2807923" cy="2247424"/>
            </a:xfrm>
            <a:prstGeom prst="roundRect">
              <a:avLst/>
            </a:prstGeom>
            <a:solidFill>
              <a:schemeClr val="accent4">
                <a:lumMod val="40000"/>
                <a:lumOff val="60000"/>
              </a:schemeClr>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b="0" i="1" u="none" strike="noStrike" kern="1200" cap="none" spc="0" normalizeH="0" baseline="0" noProof="0">
                  <a:ln>
                    <a:noFill/>
                  </a:ln>
                  <a:solidFill>
                    <a:srgbClr val="000000"/>
                  </a:solidFill>
                  <a:effectLst/>
                  <a:uLnTx/>
                  <a:uFillTx/>
                  <a:latin typeface="Tw Cen MT" panose="020B0602020104020603" pitchFamily="34" charset="0"/>
                </a:rPr>
                <a:t>(Healthcare Services Act, Health Information Act)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b="0" i="1" u="none" strike="noStrike" kern="1200" cap="none" spc="0" normalizeH="0" baseline="0" noProof="0">
                  <a:ln>
                    <a:noFill/>
                  </a:ln>
                  <a:solidFill>
                    <a:srgbClr val="000000"/>
                  </a:solidFill>
                  <a:effectLst/>
                  <a:uLnTx/>
                  <a:uFillTx/>
                  <a:latin typeface="Tw Cen MT" panose="020B0602020104020603" pitchFamily="34" charset="0"/>
                </a:rPr>
                <a:t>To safeguard patient safety and welfare. Data is an emerging regulatory domain that is expected to grow and evolve with time.</a:t>
              </a:r>
              <a:endParaRPr kumimoji="0" lang="en-SG" b="0" i="0" u="none" strike="noStrike" kern="1200" cap="none" spc="0" normalizeH="0" baseline="0" noProof="0">
                <a:ln>
                  <a:noFill/>
                </a:ln>
                <a:solidFill>
                  <a:prstClr val="black"/>
                </a:solidFill>
                <a:effectLst/>
                <a:uLnTx/>
                <a:uFillTx/>
                <a:latin typeface="Tw Cen MT" panose="020B0602020104020603" pitchFamily="34" charset="0"/>
              </a:endParaRPr>
            </a:p>
          </p:txBody>
        </p:sp>
      </p:grpSp>
    </p:spTree>
    <p:extLst>
      <p:ext uri="{BB962C8B-B14F-4D97-AF65-F5344CB8AC3E}">
        <p14:creationId xmlns:p14="http://schemas.microsoft.com/office/powerpoint/2010/main" val="3665161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AC0A5-0234-635B-25EE-BA1D9A4CF1F4}"/>
            </a:ext>
          </a:extLst>
        </p:cNvPr>
        <p:cNvGrpSpPr/>
        <p:nvPr/>
      </p:nvGrpSpPr>
      <p:grpSpPr>
        <a:xfrm>
          <a:off x="0" y="0"/>
          <a:ext cx="0" cy="0"/>
          <a:chOff x="0" y="0"/>
          <a:chExt cx="0" cy="0"/>
        </a:xfrm>
      </p:grpSpPr>
      <p:graphicFrame>
        <p:nvGraphicFramePr>
          <p:cNvPr id="2" name="Content Placeholder 4">
            <a:extLst>
              <a:ext uri="{FF2B5EF4-FFF2-40B4-BE49-F238E27FC236}">
                <a16:creationId xmlns:a16="http://schemas.microsoft.com/office/drawing/2014/main" id="{51C5EE9E-E9D0-510C-7B76-0C16BD7745F3}"/>
              </a:ext>
            </a:extLst>
          </p:cNvPr>
          <p:cNvGraphicFramePr>
            <a:graphicFrameLocks/>
          </p:cNvGraphicFramePr>
          <p:nvPr>
            <p:extLst>
              <p:ext uri="{D42A27DB-BD31-4B8C-83A1-F6EECF244321}">
                <p14:modId xmlns:p14="http://schemas.microsoft.com/office/powerpoint/2010/main" val="2004375222"/>
              </p:ext>
            </p:extLst>
          </p:nvPr>
        </p:nvGraphicFramePr>
        <p:xfrm>
          <a:off x="0" y="0"/>
          <a:ext cx="12192000" cy="3708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302184316"/>
                    </a:ext>
                  </a:extLst>
                </a:gridCol>
                <a:gridCol w="3048000">
                  <a:extLst>
                    <a:ext uri="{9D8B030D-6E8A-4147-A177-3AD203B41FA5}">
                      <a16:colId xmlns:a16="http://schemas.microsoft.com/office/drawing/2014/main" val="1945214093"/>
                    </a:ext>
                  </a:extLst>
                </a:gridCol>
                <a:gridCol w="3048000">
                  <a:extLst>
                    <a:ext uri="{9D8B030D-6E8A-4147-A177-3AD203B41FA5}">
                      <a16:colId xmlns:a16="http://schemas.microsoft.com/office/drawing/2014/main" val="359510583"/>
                    </a:ext>
                  </a:extLst>
                </a:gridCol>
                <a:gridCol w="3048000">
                  <a:extLst>
                    <a:ext uri="{9D8B030D-6E8A-4147-A177-3AD203B41FA5}">
                      <a16:colId xmlns:a16="http://schemas.microsoft.com/office/drawing/2014/main" val="370841849"/>
                    </a:ext>
                  </a:extLst>
                </a:gridCol>
              </a:tblGrid>
              <a:tr h="370840">
                <a:tc>
                  <a:txBody>
                    <a:bodyPr/>
                    <a:lstStyle/>
                    <a:p>
                      <a:pPr algn="ctr"/>
                      <a:r>
                        <a:rPr lang="en-US">
                          <a:solidFill>
                            <a:schemeClr val="bg2">
                              <a:lumMod val="90000"/>
                            </a:schemeClr>
                          </a:solidFill>
                          <a:latin typeface="Tw Cen MT" panose="020B0602020104020603" pitchFamily="34" charset="0"/>
                        </a:rPr>
                        <a:t>Singapore Population</a:t>
                      </a:r>
                      <a:endParaRPr lang="en-SG">
                        <a:solidFill>
                          <a:schemeClr val="bg2">
                            <a:lumMod val="90000"/>
                          </a:schemeClr>
                        </a:solidFill>
                        <a:latin typeface="Tw Cen MT" panose="020B0602020104020603" pitchFamily="34" charset="0"/>
                      </a:endParaRPr>
                    </a:p>
                  </a:txBody>
                  <a:tcPr>
                    <a:solidFill>
                      <a:schemeClr val="accent1">
                        <a:lumMod val="20000"/>
                        <a:lumOff val="80000"/>
                      </a:schemeClr>
                    </a:solidFill>
                  </a:tcPr>
                </a:tc>
                <a:tc>
                  <a:txBody>
                    <a:bodyPr/>
                    <a:lstStyle/>
                    <a:p>
                      <a:pPr algn="ctr"/>
                      <a:r>
                        <a:rPr lang="en-US">
                          <a:solidFill>
                            <a:schemeClr val="tx1"/>
                          </a:solidFill>
                          <a:latin typeface="Tw Cen MT" panose="020B0602020104020603" pitchFamily="34" charset="0"/>
                        </a:rPr>
                        <a:t>Regulatory Landscape </a:t>
                      </a:r>
                      <a:endParaRPr lang="en-SG">
                        <a:solidFill>
                          <a:schemeClr val="tx1"/>
                        </a:solidFill>
                        <a:latin typeface="Tw Cen MT" panose="020B0602020104020603" pitchFamily="34" charset="0"/>
                      </a:endParaRPr>
                    </a:p>
                  </a:txBody>
                  <a:tcP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bg2">
                              <a:lumMod val="90000"/>
                            </a:schemeClr>
                          </a:solidFill>
                          <a:latin typeface="Tw Cen MT" panose="020B0602020104020603" pitchFamily="34" charset="0"/>
                        </a:rPr>
                        <a:t>NHS Requirements</a:t>
                      </a:r>
                      <a:endParaRPr lang="en-SG">
                        <a:solidFill>
                          <a:schemeClr val="bg2">
                            <a:lumMod val="90000"/>
                          </a:schemeClr>
                        </a:solidFill>
                        <a:latin typeface="Tw Cen MT" panose="020B0602020104020603" pitchFamily="34" charset="0"/>
                      </a:endParaRPr>
                    </a:p>
                  </a:txBody>
                  <a:tcPr>
                    <a:solidFill>
                      <a:schemeClr val="accent2">
                        <a:lumMod val="40000"/>
                        <a:lumOff val="60000"/>
                      </a:schemeClr>
                    </a:solidFill>
                  </a:tcPr>
                </a:tc>
                <a:tc>
                  <a:txBody>
                    <a:bodyPr/>
                    <a:lstStyle/>
                    <a:p>
                      <a:pPr algn="ctr"/>
                      <a:r>
                        <a:rPr lang="en-US" dirty="0">
                          <a:solidFill>
                            <a:schemeClr val="bg2">
                              <a:lumMod val="90000"/>
                            </a:schemeClr>
                          </a:solidFill>
                          <a:latin typeface="Tw Cen MT" panose="020B0602020104020603" pitchFamily="34" charset="0"/>
                        </a:rPr>
                        <a:t>Regulatory Approach</a:t>
                      </a:r>
                      <a:endParaRPr lang="en-SG" dirty="0">
                        <a:solidFill>
                          <a:schemeClr val="bg2">
                            <a:lumMod val="90000"/>
                          </a:schemeClr>
                        </a:solidFill>
                        <a:latin typeface="Tw Cen MT" panose="020B0602020104020603" pitchFamily="34" charset="0"/>
                      </a:endParaRPr>
                    </a:p>
                  </a:txBody>
                  <a:tcPr>
                    <a:solidFill>
                      <a:schemeClr val="bg2"/>
                    </a:solidFill>
                  </a:tcPr>
                </a:tc>
                <a:extLst>
                  <a:ext uri="{0D108BD9-81ED-4DB2-BD59-A6C34878D82A}">
                    <a16:rowId xmlns:a16="http://schemas.microsoft.com/office/drawing/2014/main" val="4115574569"/>
                  </a:ext>
                </a:extLst>
              </a:tr>
            </a:tbl>
          </a:graphicData>
        </a:graphic>
      </p:graphicFrame>
      <p:sp>
        <p:nvSpPr>
          <p:cNvPr id="3" name="Title 1">
            <a:extLst>
              <a:ext uri="{FF2B5EF4-FFF2-40B4-BE49-F238E27FC236}">
                <a16:creationId xmlns:a16="http://schemas.microsoft.com/office/drawing/2014/main" id="{C9311F99-B75C-3D47-4C17-F6C3BE72AB71}"/>
              </a:ext>
            </a:extLst>
          </p:cNvPr>
          <p:cNvSpPr txBox="1">
            <a:spLocks/>
          </p:cNvSpPr>
          <p:nvPr/>
        </p:nvSpPr>
        <p:spPr>
          <a:xfrm>
            <a:off x="0" y="376918"/>
            <a:ext cx="12199789" cy="649401"/>
          </a:xfrm>
          <a:prstGeom prst="rect">
            <a:avLst/>
          </a:prstGeom>
          <a:solidFill>
            <a:schemeClr val="accent6">
              <a:lumMod val="40000"/>
              <a:lumOff val="60000"/>
            </a:schemeClr>
          </a:solidFill>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500" b="1">
                <a:latin typeface="Tw Cen MT" panose="020B0602020104020603" pitchFamily="34" charset="0"/>
              </a:rPr>
              <a:t>To address the evolving healthcare landscape, a more versatile regulatory regime is also required</a:t>
            </a:r>
          </a:p>
        </p:txBody>
      </p:sp>
      <p:sp>
        <p:nvSpPr>
          <p:cNvPr id="5" name="Slide Number Placeholder 3">
            <a:extLst>
              <a:ext uri="{FF2B5EF4-FFF2-40B4-BE49-F238E27FC236}">
                <a16:creationId xmlns:a16="http://schemas.microsoft.com/office/drawing/2014/main" id="{554C5C87-617A-A0F8-E6FC-C8F8B86DAC2C}"/>
              </a:ext>
            </a:extLst>
          </p:cNvPr>
          <p:cNvSpPr txBox="1">
            <a:spLocks/>
          </p:cNvSpPr>
          <p:nvPr/>
        </p:nvSpPr>
        <p:spPr>
          <a:xfrm>
            <a:off x="11492861" y="6429664"/>
            <a:ext cx="523231" cy="315322"/>
          </a:xfrm>
          <a:prstGeom prst="rect">
            <a:avLst/>
          </a:prstGeom>
        </p:spPr>
        <p:txBody>
          <a:bodyPr vert="horz" lIns="91440" tIns="45720" rIns="91440" bIns="45720" rtlCol="0" anchor="ctr"/>
          <a:lstStyle>
            <a:defPPr>
              <a:defRPr lang="en-US"/>
            </a:defPPr>
            <a:lvl1pPr algn="r">
              <a:defRPr sz="1200">
                <a:solidFill>
                  <a:schemeClr val="tx1">
                    <a:tint val="75000"/>
                  </a:schemeClr>
                </a:solidFill>
              </a:defRPr>
            </a:lvl1pPr>
          </a:lstStyle>
          <a:p>
            <a:fld id="{76E51640-A429-42AA-92D6-40B4D3264BC7}" type="slidenum">
              <a:rPr lang="en-SG"/>
              <a:pPr/>
              <a:t>6</a:t>
            </a:fld>
            <a:endParaRPr lang="en-SG"/>
          </a:p>
        </p:txBody>
      </p:sp>
      <p:sp>
        <p:nvSpPr>
          <p:cNvPr id="4" name="TextBox 3">
            <a:extLst>
              <a:ext uri="{FF2B5EF4-FFF2-40B4-BE49-F238E27FC236}">
                <a16:creationId xmlns:a16="http://schemas.microsoft.com/office/drawing/2014/main" id="{4084954A-872B-42D7-5255-FF1571D59A80}"/>
              </a:ext>
            </a:extLst>
          </p:cNvPr>
          <p:cNvSpPr txBox="1"/>
          <p:nvPr/>
        </p:nvSpPr>
        <p:spPr>
          <a:xfrm>
            <a:off x="984374" y="974804"/>
            <a:ext cx="3761484" cy="1477328"/>
          </a:xfrm>
          <a:prstGeom prst="rect">
            <a:avLst/>
          </a:prstGeom>
          <a:noFill/>
        </p:spPr>
        <p:txBody>
          <a:bodyPr wrap="square" rtlCol="0">
            <a:spAutoFit/>
          </a:bodyPr>
          <a:lstStyle/>
          <a:p>
            <a:pPr algn="ctr"/>
            <a:r>
              <a:rPr lang="en-US" b="1">
                <a:solidFill>
                  <a:schemeClr val="tx1">
                    <a:lumMod val="65000"/>
                    <a:lumOff val="35000"/>
                  </a:schemeClr>
                </a:solidFill>
                <a:latin typeface="Tw Cen MT" panose="020B0602020104020603" pitchFamily="34" charset="0"/>
              </a:rPr>
              <a:t>Private Hospitals and Medical Clinics Act (PHMCA)</a:t>
            </a:r>
          </a:p>
          <a:p>
            <a:pPr algn="ctr"/>
            <a:r>
              <a:rPr lang="en-US" b="1">
                <a:solidFill>
                  <a:schemeClr val="tx1">
                    <a:lumMod val="65000"/>
                    <a:lumOff val="35000"/>
                  </a:schemeClr>
                </a:solidFill>
                <a:latin typeface="Tw Cen MT" panose="020B0602020104020603" pitchFamily="34" charset="0"/>
              </a:rPr>
              <a:t> </a:t>
            </a:r>
          </a:p>
          <a:p>
            <a:pPr algn="ctr"/>
            <a:r>
              <a:rPr lang="en-US">
                <a:solidFill>
                  <a:srgbClr val="7030A0"/>
                </a:solidFill>
                <a:latin typeface="Tw Cen MT" panose="020B0602020104020603" pitchFamily="34" charset="0"/>
              </a:rPr>
              <a:t>Premises-based </a:t>
            </a:r>
          </a:p>
          <a:p>
            <a:pPr algn="ctr"/>
            <a:r>
              <a:rPr lang="en-US" b="1" i="1">
                <a:solidFill>
                  <a:srgbClr val="7030A0"/>
                </a:solidFill>
                <a:latin typeface="Tw Cen MT" panose="020B0602020104020603" pitchFamily="34" charset="0"/>
              </a:rPr>
              <a:t>Licensable Premises</a:t>
            </a:r>
          </a:p>
        </p:txBody>
      </p:sp>
      <p:sp>
        <p:nvSpPr>
          <p:cNvPr id="6" name="TextBox 5">
            <a:extLst>
              <a:ext uri="{FF2B5EF4-FFF2-40B4-BE49-F238E27FC236}">
                <a16:creationId xmlns:a16="http://schemas.microsoft.com/office/drawing/2014/main" id="{A3EA3DDC-3A18-11D6-3BC0-3F49CD395329}"/>
              </a:ext>
            </a:extLst>
          </p:cNvPr>
          <p:cNvSpPr txBox="1"/>
          <p:nvPr/>
        </p:nvSpPr>
        <p:spPr>
          <a:xfrm>
            <a:off x="7078679" y="1128912"/>
            <a:ext cx="3620954" cy="1200329"/>
          </a:xfrm>
          <a:prstGeom prst="rect">
            <a:avLst/>
          </a:prstGeom>
          <a:noFill/>
        </p:spPr>
        <p:txBody>
          <a:bodyPr wrap="square" rtlCol="0">
            <a:spAutoFit/>
          </a:bodyPr>
          <a:lstStyle/>
          <a:p>
            <a:pPr algn="ctr"/>
            <a:r>
              <a:rPr lang="en-US" b="1" dirty="0">
                <a:latin typeface="Tw Cen MT" panose="020B0602020104020603" pitchFamily="34" charset="0"/>
              </a:rPr>
              <a:t>Healthcare Services Act (HCSA) </a:t>
            </a:r>
          </a:p>
          <a:p>
            <a:pPr algn="ctr"/>
            <a:endParaRPr lang="en-US" dirty="0">
              <a:solidFill>
                <a:srgbClr val="0000FF"/>
              </a:solidFill>
              <a:latin typeface="Tw Cen MT" panose="020B0602020104020603" pitchFamily="34" charset="0"/>
            </a:endParaRPr>
          </a:p>
          <a:p>
            <a:pPr algn="ctr"/>
            <a:r>
              <a:rPr lang="en-US" dirty="0">
                <a:solidFill>
                  <a:srgbClr val="0000FF"/>
                </a:solidFill>
                <a:latin typeface="Tw Cen MT" panose="020B0602020104020603" pitchFamily="34" charset="0"/>
              </a:rPr>
              <a:t>Services-based</a:t>
            </a:r>
          </a:p>
          <a:p>
            <a:pPr algn="ctr"/>
            <a:r>
              <a:rPr lang="en-US" b="1" i="1" dirty="0">
                <a:solidFill>
                  <a:srgbClr val="0000FF"/>
                </a:solidFill>
                <a:latin typeface="Tw Cen MT" panose="020B0602020104020603" pitchFamily="34" charset="0"/>
              </a:rPr>
              <a:t>17 Licensable Healthcare Services </a:t>
            </a:r>
          </a:p>
        </p:txBody>
      </p:sp>
      <p:sp>
        <p:nvSpPr>
          <p:cNvPr id="7" name="Arrow: Right 6">
            <a:extLst>
              <a:ext uri="{FF2B5EF4-FFF2-40B4-BE49-F238E27FC236}">
                <a16:creationId xmlns:a16="http://schemas.microsoft.com/office/drawing/2014/main" id="{739E9065-412B-F496-1D5C-2CEA53D01A9A}"/>
              </a:ext>
            </a:extLst>
          </p:cNvPr>
          <p:cNvSpPr/>
          <p:nvPr/>
        </p:nvSpPr>
        <p:spPr>
          <a:xfrm>
            <a:off x="5075410" y="1224544"/>
            <a:ext cx="1673717" cy="907517"/>
          </a:xfrm>
          <a:prstGeom prst="rightArrow">
            <a:avLst/>
          </a:prstGeom>
          <a:gradFill flip="none" rotWithShape="1">
            <a:gsLst>
              <a:gs pos="0">
                <a:schemeClr val="accent1">
                  <a:lumMod val="67000"/>
                </a:schemeClr>
              </a:gs>
              <a:gs pos="32000">
                <a:schemeClr val="accent1">
                  <a:lumMod val="97000"/>
                  <a:lumOff val="3000"/>
                </a:schemeClr>
              </a:gs>
              <a:gs pos="100000">
                <a:schemeClr val="bg1"/>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nvGrpSpPr>
          <p:cNvPr id="8" name="Group 7">
            <a:extLst>
              <a:ext uri="{FF2B5EF4-FFF2-40B4-BE49-F238E27FC236}">
                <a16:creationId xmlns:a16="http://schemas.microsoft.com/office/drawing/2014/main" id="{CEE09A31-8F27-63E3-0879-7C759D67FF82}"/>
              </a:ext>
            </a:extLst>
          </p:cNvPr>
          <p:cNvGrpSpPr/>
          <p:nvPr/>
        </p:nvGrpSpPr>
        <p:grpSpPr>
          <a:xfrm>
            <a:off x="1068010" y="2533293"/>
            <a:ext cx="3712032" cy="2202811"/>
            <a:chOff x="1669930" y="4188771"/>
            <a:chExt cx="3712032" cy="2202815"/>
          </a:xfrm>
        </p:grpSpPr>
        <p:sp>
          <p:nvSpPr>
            <p:cNvPr id="9" name="object 22">
              <a:extLst>
                <a:ext uri="{FF2B5EF4-FFF2-40B4-BE49-F238E27FC236}">
                  <a16:creationId xmlns:a16="http://schemas.microsoft.com/office/drawing/2014/main" id="{3DC27A78-8F2A-94AE-3D6A-20BB7571A1C7}"/>
                </a:ext>
              </a:extLst>
            </p:cNvPr>
            <p:cNvSpPr/>
            <p:nvPr/>
          </p:nvSpPr>
          <p:spPr>
            <a:xfrm>
              <a:off x="1714355" y="5291304"/>
              <a:ext cx="1632737" cy="662177"/>
            </a:xfrm>
            <a:prstGeom prst="rect">
              <a:avLst/>
            </a:prstGeom>
            <a:blipFill>
              <a:blip r:embed="rId3" cstate="print"/>
              <a:stretch>
                <a:fillRect/>
              </a:stretch>
            </a:blipFill>
          </p:spPr>
          <p:txBody>
            <a:bodyPr wrap="square" lIns="0" tIns="0" rIns="0" bIns="0" rtlCol="0"/>
            <a:lstStyle/>
            <a:p>
              <a:endParaRPr/>
            </a:p>
          </p:txBody>
        </p:sp>
        <p:grpSp>
          <p:nvGrpSpPr>
            <p:cNvPr id="10" name="Group 9">
              <a:extLst>
                <a:ext uri="{FF2B5EF4-FFF2-40B4-BE49-F238E27FC236}">
                  <a16:creationId xmlns:a16="http://schemas.microsoft.com/office/drawing/2014/main" id="{988BA09E-DB14-2840-8672-D58521759913}"/>
                </a:ext>
              </a:extLst>
            </p:cNvPr>
            <p:cNvGrpSpPr/>
            <p:nvPr/>
          </p:nvGrpSpPr>
          <p:grpSpPr>
            <a:xfrm>
              <a:off x="1669930" y="4188773"/>
              <a:ext cx="1677162" cy="1054939"/>
              <a:chOff x="1902138" y="4234088"/>
              <a:chExt cx="1677162" cy="1054939"/>
            </a:xfrm>
          </p:grpSpPr>
          <p:sp>
            <p:nvSpPr>
              <p:cNvPr id="18" name="object 20">
                <a:extLst>
                  <a:ext uri="{FF2B5EF4-FFF2-40B4-BE49-F238E27FC236}">
                    <a16:creationId xmlns:a16="http://schemas.microsoft.com/office/drawing/2014/main" id="{94D36E76-FA5A-70C0-D749-76802047A44F}"/>
                  </a:ext>
                </a:extLst>
              </p:cNvPr>
              <p:cNvSpPr/>
              <p:nvPr/>
            </p:nvSpPr>
            <p:spPr>
              <a:xfrm>
                <a:off x="1902138" y="4635993"/>
                <a:ext cx="1677162" cy="653034"/>
              </a:xfrm>
              <a:prstGeom prst="rect">
                <a:avLst/>
              </a:prstGeom>
              <a:blipFill>
                <a:blip r:embed="rId4" cstate="print"/>
                <a:stretch>
                  <a:fillRect/>
                </a:stretch>
              </a:blipFill>
            </p:spPr>
            <p:txBody>
              <a:bodyPr wrap="square" lIns="0" tIns="0" rIns="0" bIns="0" rtlCol="0"/>
              <a:lstStyle/>
              <a:p>
                <a:endParaRPr/>
              </a:p>
            </p:txBody>
          </p:sp>
          <p:sp>
            <p:nvSpPr>
              <p:cNvPr id="19" name="Rectangle 18">
                <a:extLst>
                  <a:ext uri="{FF2B5EF4-FFF2-40B4-BE49-F238E27FC236}">
                    <a16:creationId xmlns:a16="http://schemas.microsoft.com/office/drawing/2014/main" id="{5741C76B-256A-4F95-0B2E-0699EBA98173}"/>
                  </a:ext>
                </a:extLst>
              </p:cNvPr>
              <p:cNvSpPr/>
              <p:nvPr/>
            </p:nvSpPr>
            <p:spPr>
              <a:xfrm>
                <a:off x="2013392" y="4234088"/>
                <a:ext cx="1471424" cy="3940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b="1">
                    <a:solidFill>
                      <a:schemeClr val="bg1">
                        <a:lumMod val="50000"/>
                      </a:schemeClr>
                    </a:solidFill>
                    <a:latin typeface="Tw Cen MT" panose="020B0602020104020603" pitchFamily="34" charset="0"/>
                    <a:cs typeface="Calibri"/>
                  </a:rPr>
                  <a:t>Hospitals</a:t>
                </a:r>
                <a:endParaRPr lang="en-SG" sz="1400">
                  <a:solidFill>
                    <a:schemeClr val="bg1">
                      <a:lumMod val="50000"/>
                    </a:schemeClr>
                  </a:solidFill>
                  <a:latin typeface="Tw Cen MT" panose="020B0602020104020603" pitchFamily="34" charset="0"/>
                </a:endParaRPr>
              </a:p>
            </p:txBody>
          </p:sp>
        </p:grpSp>
        <p:grpSp>
          <p:nvGrpSpPr>
            <p:cNvPr id="11" name="Group 10">
              <a:extLst>
                <a:ext uri="{FF2B5EF4-FFF2-40B4-BE49-F238E27FC236}">
                  <a16:creationId xmlns:a16="http://schemas.microsoft.com/office/drawing/2014/main" id="{1B4F4ED4-7DDE-723A-3975-E85DFD300308}"/>
                </a:ext>
              </a:extLst>
            </p:cNvPr>
            <p:cNvGrpSpPr/>
            <p:nvPr/>
          </p:nvGrpSpPr>
          <p:grpSpPr>
            <a:xfrm>
              <a:off x="3584031" y="4188771"/>
              <a:ext cx="1677162" cy="1082236"/>
              <a:chOff x="3638600" y="4205275"/>
              <a:chExt cx="1677162" cy="1082236"/>
            </a:xfrm>
          </p:grpSpPr>
          <p:sp>
            <p:nvSpPr>
              <p:cNvPr id="16" name="object 19">
                <a:extLst>
                  <a:ext uri="{FF2B5EF4-FFF2-40B4-BE49-F238E27FC236}">
                    <a16:creationId xmlns:a16="http://schemas.microsoft.com/office/drawing/2014/main" id="{3F6BA7B7-A098-F197-5B76-0E38A6162700}"/>
                  </a:ext>
                </a:extLst>
              </p:cNvPr>
              <p:cNvSpPr/>
              <p:nvPr/>
            </p:nvSpPr>
            <p:spPr>
              <a:xfrm>
                <a:off x="3638600" y="4614640"/>
                <a:ext cx="1677162" cy="672871"/>
              </a:xfrm>
              <a:prstGeom prst="rect">
                <a:avLst/>
              </a:prstGeom>
              <a:blipFill>
                <a:blip r:embed="rId5" cstate="print"/>
                <a:stretch>
                  <a:fillRect/>
                </a:stretch>
              </a:blipFill>
            </p:spPr>
            <p:txBody>
              <a:bodyPr wrap="square" lIns="0" tIns="0" rIns="0" bIns="0" rtlCol="0"/>
              <a:lstStyle/>
              <a:p>
                <a:endParaRPr/>
              </a:p>
            </p:txBody>
          </p:sp>
          <p:sp>
            <p:nvSpPr>
              <p:cNvPr id="17" name="Rectangle 16">
                <a:extLst>
                  <a:ext uri="{FF2B5EF4-FFF2-40B4-BE49-F238E27FC236}">
                    <a16:creationId xmlns:a16="http://schemas.microsoft.com/office/drawing/2014/main" id="{33A94E4C-2339-4665-1730-C7C405FC7144}"/>
                  </a:ext>
                </a:extLst>
              </p:cNvPr>
              <p:cNvSpPr/>
              <p:nvPr/>
            </p:nvSpPr>
            <p:spPr>
              <a:xfrm>
                <a:off x="3638600" y="4205275"/>
                <a:ext cx="1677162" cy="3940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b="1">
                    <a:solidFill>
                      <a:schemeClr val="bg1">
                        <a:lumMod val="50000"/>
                      </a:schemeClr>
                    </a:solidFill>
                    <a:latin typeface="Tw Cen MT" panose="020B0602020104020603" pitchFamily="34" charset="0"/>
                    <a:cs typeface="Calibri"/>
                  </a:rPr>
                  <a:t>Healthcare Establishments</a:t>
                </a:r>
                <a:endParaRPr lang="en-SG" sz="1400">
                  <a:solidFill>
                    <a:schemeClr val="bg1">
                      <a:lumMod val="50000"/>
                    </a:schemeClr>
                  </a:solidFill>
                  <a:latin typeface="Tw Cen MT" panose="020B0602020104020603" pitchFamily="34" charset="0"/>
                </a:endParaRPr>
              </a:p>
            </p:txBody>
          </p:sp>
        </p:grpSp>
        <p:sp>
          <p:nvSpPr>
            <p:cNvPr id="12" name="Rectangle 11">
              <a:extLst>
                <a:ext uri="{FF2B5EF4-FFF2-40B4-BE49-F238E27FC236}">
                  <a16:creationId xmlns:a16="http://schemas.microsoft.com/office/drawing/2014/main" id="{76D31B50-A157-AF7D-9B71-EA119A30B19E}"/>
                </a:ext>
              </a:extLst>
            </p:cNvPr>
            <p:cNvSpPr/>
            <p:nvPr/>
          </p:nvSpPr>
          <p:spPr>
            <a:xfrm>
              <a:off x="1781184" y="5997496"/>
              <a:ext cx="1447505" cy="3940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b="1">
                  <a:solidFill>
                    <a:schemeClr val="bg1">
                      <a:lumMod val="50000"/>
                    </a:schemeClr>
                  </a:solidFill>
                  <a:latin typeface="Tw Cen MT" panose="020B0602020104020603" pitchFamily="34" charset="0"/>
                  <a:cs typeface="Calibri"/>
                </a:rPr>
                <a:t>Medical Clinics</a:t>
              </a:r>
              <a:endParaRPr lang="en-SG" sz="1400">
                <a:solidFill>
                  <a:schemeClr val="bg1">
                    <a:lumMod val="50000"/>
                  </a:schemeClr>
                </a:solidFill>
                <a:latin typeface="Tw Cen MT" panose="020B0602020104020603" pitchFamily="34" charset="0"/>
              </a:endParaRPr>
            </a:p>
          </p:txBody>
        </p:sp>
        <p:grpSp>
          <p:nvGrpSpPr>
            <p:cNvPr id="13" name="Group 12">
              <a:extLst>
                <a:ext uri="{FF2B5EF4-FFF2-40B4-BE49-F238E27FC236}">
                  <a16:creationId xmlns:a16="http://schemas.microsoft.com/office/drawing/2014/main" id="{845AD126-AEDA-5B4F-A0E6-27EC199783F0}"/>
                </a:ext>
              </a:extLst>
            </p:cNvPr>
            <p:cNvGrpSpPr/>
            <p:nvPr/>
          </p:nvGrpSpPr>
          <p:grpSpPr>
            <a:xfrm>
              <a:off x="3466074" y="5295033"/>
              <a:ext cx="1915888" cy="1086903"/>
              <a:chOff x="3466074" y="5295033"/>
              <a:chExt cx="1915888" cy="1086903"/>
            </a:xfrm>
          </p:grpSpPr>
          <p:sp>
            <p:nvSpPr>
              <p:cNvPr id="14" name="object 9">
                <a:extLst>
                  <a:ext uri="{FF2B5EF4-FFF2-40B4-BE49-F238E27FC236}">
                    <a16:creationId xmlns:a16="http://schemas.microsoft.com/office/drawing/2014/main" id="{3B059E45-3135-7E4D-CD75-351224A9F5CE}"/>
                  </a:ext>
                </a:extLst>
              </p:cNvPr>
              <p:cNvSpPr/>
              <p:nvPr/>
            </p:nvSpPr>
            <p:spPr>
              <a:xfrm>
                <a:off x="3686900" y="5295033"/>
                <a:ext cx="1471424" cy="654718"/>
              </a:xfrm>
              <a:prstGeom prst="rect">
                <a:avLst/>
              </a:prstGeom>
              <a:blipFill>
                <a:blip r:embed="rId6" cstate="print"/>
                <a:stretch>
                  <a:fillRect/>
                </a:stretch>
              </a:blipFill>
            </p:spPr>
            <p:txBody>
              <a:bodyPr wrap="square" lIns="0" tIns="0" rIns="0" bIns="0" rtlCol="0"/>
              <a:lstStyle/>
              <a:p>
                <a:endParaRPr/>
              </a:p>
            </p:txBody>
          </p:sp>
          <p:sp>
            <p:nvSpPr>
              <p:cNvPr id="15" name="Rectangle 14">
                <a:extLst>
                  <a:ext uri="{FF2B5EF4-FFF2-40B4-BE49-F238E27FC236}">
                    <a16:creationId xmlns:a16="http://schemas.microsoft.com/office/drawing/2014/main" id="{8F8692AA-3E11-3FA6-C462-189E4DD974DF}"/>
                  </a:ext>
                </a:extLst>
              </p:cNvPr>
              <p:cNvSpPr/>
              <p:nvPr/>
            </p:nvSpPr>
            <p:spPr>
              <a:xfrm>
                <a:off x="3466074" y="5987846"/>
                <a:ext cx="1915888" cy="3940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400" b="1">
                    <a:solidFill>
                      <a:schemeClr val="bg1">
                        <a:lumMod val="50000"/>
                      </a:schemeClr>
                    </a:solidFill>
                    <a:latin typeface="Tw Cen MT" panose="020B0602020104020603" pitchFamily="34" charset="0"/>
                    <a:cs typeface="Calibri"/>
                  </a:rPr>
                  <a:t>Clinical Laboratories</a:t>
                </a:r>
              </a:p>
            </p:txBody>
          </p:sp>
        </p:grpSp>
      </p:grpSp>
      <p:grpSp>
        <p:nvGrpSpPr>
          <p:cNvPr id="20" name="Group 19">
            <a:extLst>
              <a:ext uri="{FF2B5EF4-FFF2-40B4-BE49-F238E27FC236}">
                <a16:creationId xmlns:a16="http://schemas.microsoft.com/office/drawing/2014/main" id="{0BB2734A-7CEA-4B59-5860-453A0B9F85B7}"/>
              </a:ext>
            </a:extLst>
          </p:cNvPr>
          <p:cNvGrpSpPr/>
          <p:nvPr/>
        </p:nvGrpSpPr>
        <p:grpSpPr>
          <a:xfrm>
            <a:off x="5975233" y="2367718"/>
            <a:ext cx="3072724" cy="2098412"/>
            <a:chOff x="6502395" y="4010281"/>
            <a:chExt cx="3072724" cy="2098412"/>
          </a:xfrm>
        </p:grpSpPr>
        <p:grpSp>
          <p:nvGrpSpPr>
            <p:cNvPr id="21" name="Group 20">
              <a:extLst>
                <a:ext uri="{FF2B5EF4-FFF2-40B4-BE49-F238E27FC236}">
                  <a16:creationId xmlns:a16="http://schemas.microsoft.com/office/drawing/2014/main" id="{5E26BBCD-CD85-D2C7-577D-E7E22D9ADE74}"/>
                </a:ext>
              </a:extLst>
            </p:cNvPr>
            <p:cNvGrpSpPr/>
            <p:nvPr/>
          </p:nvGrpSpPr>
          <p:grpSpPr>
            <a:xfrm>
              <a:off x="6502395" y="4471695"/>
              <a:ext cx="3072724" cy="1636998"/>
              <a:chOff x="6418759" y="4101188"/>
              <a:chExt cx="3072724" cy="1636998"/>
            </a:xfrm>
          </p:grpSpPr>
          <p:sp>
            <p:nvSpPr>
              <p:cNvPr id="24" name="Rectangle 23">
                <a:extLst>
                  <a:ext uri="{FF2B5EF4-FFF2-40B4-BE49-F238E27FC236}">
                    <a16:creationId xmlns:a16="http://schemas.microsoft.com/office/drawing/2014/main" id="{599965BC-2B66-7678-0543-42BE2DC4F25F}"/>
                  </a:ext>
                </a:extLst>
              </p:cNvPr>
              <p:cNvSpPr/>
              <p:nvPr/>
            </p:nvSpPr>
            <p:spPr>
              <a:xfrm>
                <a:off x="7112212" y="4250673"/>
                <a:ext cx="1677163" cy="2815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SG" sz="1400" b="1">
                    <a:solidFill>
                      <a:schemeClr val="tx1"/>
                    </a:solidFill>
                    <a:latin typeface="Tw Cen MT" panose="020B0602020104020603" pitchFamily="34" charset="0"/>
                    <a:cs typeface="Calibri"/>
                  </a:rPr>
                  <a:t>Radiological Service</a:t>
                </a:r>
                <a:endParaRPr lang="en-SG" sz="1400">
                  <a:solidFill>
                    <a:schemeClr val="tx1"/>
                  </a:solidFill>
                  <a:latin typeface="Tw Cen MT" panose="020B0602020104020603" pitchFamily="34" charset="0"/>
                </a:endParaRPr>
              </a:p>
            </p:txBody>
          </p:sp>
          <p:pic>
            <p:nvPicPr>
              <p:cNvPr id="25" name="Picture 24">
                <a:extLst>
                  <a:ext uri="{FF2B5EF4-FFF2-40B4-BE49-F238E27FC236}">
                    <a16:creationId xmlns:a16="http://schemas.microsoft.com/office/drawing/2014/main" id="{C4D58FFA-8D8C-B65B-EA64-EF426E38FCA0}"/>
                  </a:ext>
                </a:extLst>
              </p:cNvPr>
              <p:cNvPicPr>
                <a:picLocks noChangeAspect="1"/>
              </p:cNvPicPr>
              <p:nvPr/>
            </p:nvPicPr>
            <p:blipFill>
              <a:blip r:embed="rId7">
                <a:alphaModFix amt="85000"/>
                <a:extLst>
                  <a:ext uri="{BEBA8EAE-BF5A-486C-A8C5-ECC9F3942E4B}">
                    <a14:imgProps xmlns:a14="http://schemas.microsoft.com/office/drawing/2010/main">
                      <a14:imgLayer r:embed="rId8">
                        <a14:imgEffect>
                          <a14:backgroundRemoval t="6335" b="92081" l="9091" r="90676">
                            <a14:foregroundMark x1="37296" y1="6787" x2="37296" y2="6787"/>
                            <a14:foregroundMark x1="91142" y1="67647" x2="91142" y2="67647"/>
                            <a14:foregroundMark x1="37762" y1="90271" x2="37762" y2="90271"/>
                            <a14:foregroundMark x1="34499" y1="91855" x2="34499" y2="91855"/>
                            <a14:foregroundMark x1="34033" y1="92081" x2="34033" y2="92081"/>
                          </a14:backgroundRemoval>
                        </a14:imgEffect>
                      </a14:imgLayer>
                    </a14:imgProps>
                  </a:ext>
                </a:extLst>
              </a:blip>
              <a:stretch>
                <a:fillRect/>
              </a:stretch>
            </p:blipFill>
            <p:spPr>
              <a:xfrm>
                <a:off x="6567006" y="4101188"/>
                <a:ext cx="529511" cy="545557"/>
              </a:xfrm>
              <a:prstGeom prst="rect">
                <a:avLst/>
              </a:prstGeom>
            </p:spPr>
          </p:pic>
          <p:pic>
            <p:nvPicPr>
              <p:cNvPr id="26" name="Picture 25">
                <a:extLst>
                  <a:ext uri="{FF2B5EF4-FFF2-40B4-BE49-F238E27FC236}">
                    <a16:creationId xmlns:a16="http://schemas.microsoft.com/office/drawing/2014/main" id="{A06A6FFD-8511-8041-BBE3-84F1905C71CD}"/>
                  </a:ext>
                </a:extLst>
              </p:cNvPr>
              <p:cNvPicPr>
                <a:picLocks noChangeAspect="1"/>
              </p:cNvPicPr>
              <p:nvPr/>
            </p:nvPicPr>
            <p:blipFill>
              <a:blip r:embed="rId9">
                <a:alphaModFix amt="85000"/>
                <a:extLst>
                  <a:ext uri="{BEBA8EAE-BF5A-486C-A8C5-ECC9F3942E4B}">
                    <a14:imgProps xmlns:a14="http://schemas.microsoft.com/office/drawing/2010/main">
                      <a14:imgLayer r:embed="rId10">
                        <a14:imgEffect>
                          <a14:backgroundRemoval t="8725" b="91499" l="9955" r="89593">
                            <a14:foregroundMark x1="36199" y1="8725" x2="36199" y2="8725"/>
                            <a14:foregroundMark x1="22398" y1="91499" x2="58824" y2="89709"/>
                            <a14:foregroundMark x1="73756" y1="91499" x2="73756" y2="91499"/>
                          </a14:backgroundRemoval>
                        </a14:imgEffect>
                      </a14:imgLayer>
                    </a14:imgProps>
                  </a:ext>
                </a:extLst>
              </a:blip>
              <a:stretch>
                <a:fillRect/>
              </a:stretch>
            </p:blipFill>
            <p:spPr>
              <a:xfrm>
                <a:off x="6569482" y="4738402"/>
                <a:ext cx="443258" cy="448272"/>
              </a:xfrm>
              <a:prstGeom prst="rect">
                <a:avLst/>
              </a:prstGeom>
            </p:spPr>
          </p:pic>
          <p:sp>
            <p:nvSpPr>
              <p:cNvPr id="27" name="Rectangle 26">
                <a:extLst>
                  <a:ext uri="{FF2B5EF4-FFF2-40B4-BE49-F238E27FC236}">
                    <a16:creationId xmlns:a16="http://schemas.microsoft.com/office/drawing/2014/main" id="{38123BD3-DCD8-438A-D75E-E0748D4B9A0D}"/>
                  </a:ext>
                </a:extLst>
              </p:cNvPr>
              <p:cNvSpPr/>
              <p:nvPr/>
            </p:nvSpPr>
            <p:spPr>
              <a:xfrm>
                <a:off x="7112213" y="4805980"/>
                <a:ext cx="2197038" cy="2823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SG" sz="1400" b="1">
                    <a:solidFill>
                      <a:schemeClr val="tx1"/>
                    </a:solidFill>
                    <a:latin typeface="Tw Cen MT" panose="020B0602020104020603" pitchFamily="34" charset="0"/>
                    <a:cs typeface="Calibri"/>
                  </a:rPr>
                  <a:t>Clinical Laboratory Service</a:t>
                </a:r>
                <a:endParaRPr lang="en-SG" sz="1400">
                  <a:solidFill>
                    <a:schemeClr val="tx1"/>
                  </a:solidFill>
                  <a:latin typeface="Tw Cen MT" panose="020B0602020104020603" pitchFamily="34" charset="0"/>
                </a:endParaRPr>
              </a:p>
            </p:txBody>
          </p:sp>
          <p:pic>
            <p:nvPicPr>
              <p:cNvPr id="28" name="Picture 27">
                <a:extLst>
                  <a:ext uri="{FF2B5EF4-FFF2-40B4-BE49-F238E27FC236}">
                    <a16:creationId xmlns:a16="http://schemas.microsoft.com/office/drawing/2014/main" id="{E75AC1BD-A2B3-B4F2-9B59-DE1AB89C654B}"/>
                  </a:ext>
                </a:extLst>
              </p:cNvPr>
              <p:cNvPicPr>
                <a:picLocks noChangeAspect="1"/>
              </p:cNvPicPr>
              <p:nvPr/>
            </p:nvPicPr>
            <p:blipFill>
              <a:blip r:embed="rId11">
                <a:alphaModFix amt="85000"/>
                <a:extLst>
                  <a:ext uri="{BEBA8EAE-BF5A-486C-A8C5-ECC9F3942E4B}">
                    <a14:imgProps xmlns:a14="http://schemas.microsoft.com/office/drawing/2010/main">
                      <a14:imgLayer r:embed="rId12">
                        <a14:imgEffect>
                          <a14:backgroundRemoval t="9220" b="94681" l="9739" r="93824">
                            <a14:foregroundMark x1="28266" y1="90071" x2="28266" y2="90071"/>
                            <a14:foregroundMark x1="22803" y1="88652" x2="28029" y2="95035"/>
                            <a14:foregroundMark x1="92399" y1="45390" x2="90736" y2="84043"/>
                            <a14:foregroundMark x1="91924" y1="14184" x2="93824" y2="20922"/>
                          </a14:backgroundRemoval>
                        </a14:imgEffect>
                      </a14:imgLayer>
                    </a14:imgProps>
                  </a:ext>
                </a:extLst>
              </a:blip>
              <a:stretch>
                <a:fillRect/>
              </a:stretch>
            </p:blipFill>
            <p:spPr>
              <a:xfrm>
                <a:off x="6418759" y="5344096"/>
                <a:ext cx="588340" cy="394090"/>
              </a:xfrm>
              <a:prstGeom prst="rect">
                <a:avLst/>
              </a:prstGeom>
            </p:spPr>
          </p:pic>
          <p:sp>
            <p:nvSpPr>
              <p:cNvPr id="29" name="Rectangle 28">
                <a:extLst>
                  <a:ext uri="{FF2B5EF4-FFF2-40B4-BE49-F238E27FC236}">
                    <a16:creationId xmlns:a16="http://schemas.microsoft.com/office/drawing/2014/main" id="{39F58E0E-5153-FC78-F54D-C8C3A663F6C9}"/>
                  </a:ext>
                </a:extLst>
              </p:cNvPr>
              <p:cNvSpPr/>
              <p:nvPr/>
            </p:nvSpPr>
            <p:spPr>
              <a:xfrm>
                <a:off x="7112212" y="5360810"/>
                <a:ext cx="2379271" cy="2823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SG" sz="1400" b="1">
                    <a:solidFill>
                      <a:schemeClr val="tx1"/>
                    </a:solidFill>
                    <a:latin typeface="Tw Cen MT" panose="020B0602020104020603" pitchFamily="34" charset="0"/>
                    <a:cs typeface="Calibri"/>
                  </a:rPr>
                  <a:t>Ambulatory Surgical Service</a:t>
                </a:r>
                <a:endParaRPr lang="en-SG" sz="1400">
                  <a:solidFill>
                    <a:schemeClr val="tx1"/>
                  </a:solidFill>
                  <a:latin typeface="Tw Cen MT" panose="020B0602020104020603" pitchFamily="34" charset="0"/>
                </a:endParaRPr>
              </a:p>
            </p:txBody>
          </p:sp>
        </p:grpSp>
        <p:sp>
          <p:nvSpPr>
            <p:cNvPr id="22" name="Rectangle 21">
              <a:extLst>
                <a:ext uri="{FF2B5EF4-FFF2-40B4-BE49-F238E27FC236}">
                  <a16:creationId xmlns:a16="http://schemas.microsoft.com/office/drawing/2014/main" id="{A3927AEB-5078-3A93-D33C-DA9869FD4DEE}"/>
                </a:ext>
              </a:extLst>
            </p:cNvPr>
            <p:cNvSpPr/>
            <p:nvPr/>
          </p:nvSpPr>
          <p:spPr>
            <a:xfrm>
              <a:off x="7195848" y="4066350"/>
              <a:ext cx="1989937" cy="2815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SG" sz="1400" b="1">
                  <a:solidFill>
                    <a:schemeClr val="tx1"/>
                  </a:solidFill>
                  <a:latin typeface="Tw Cen MT" panose="020B0602020104020603" pitchFamily="34" charset="0"/>
                  <a:cs typeface="Calibri"/>
                </a:rPr>
                <a:t>Acute Hospital Service</a:t>
              </a:r>
              <a:endParaRPr lang="en-SG" sz="1400">
                <a:solidFill>
                  <a:schemeClr val="tx1"/>
                </a:solidFill>
                <a:latin typeface="Tw Cen MT" panose="020B0602020104020603" pitchFamily="34" charset="0"/>
              </a:endParaRPr>
            </a:p>
          </p:txBody>
        </p:sp>
        <p:pic>
          <p:nvPicPr>
            <p:cNvPr id="23" name="Picture 22">
              <a:extLst>
                <a:ext uri="{FF2B5EF4-FFF2-40B4-BE49-F238E27FC236}">
                  <a16:creationId xmlns:a16="http://schemas.microsoft.com/office/drawing/2014/main" id="{6021C8DD-1682-ED74-CA35-74BEB770295B}"/>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5201" b="93617" l="10000" r="90000">
                          <a14:foregroundMark x1="47111" y1="8747" x2="47111" y2="8747"/>
                          <a14:foregroundMark x1="46444" y1="93853" x2="46444" y2="93853"/>
                          <a14:foregroundMark x1="53778" y1="5201" x2="53778" y2="5201"/>
                        </a14:backgroundRemoval>
                      </a14:imgEffect>
                    </a14:imgLayer>
                  </a14:imgProps>
                </a:ext>
              </a:extLst>
            </a:blip>
            <a:stretch>
              <a:fillRect/>
            </a:stretch>
          </p:blipFill>
          <p:spPr>
            <a:xfrm>
              <a:off x="6697377" y="4010281"/>
              <a:ext cx="393358" cy="369757"/>
            </a:xfrm>
            <a:prstGeom prst="rect">
              <a:avLst/>
            </a:prstGeom>
          </p:spPr>
        </p:pic>
      </p:grpSp>
      <p:sp>
        <p:nvSpPr>
          <p:cNvPr id="30" name="TextBox 29">
            <a:extLst>
              <a:ext uri="{FF2B5EF4-FFF2-40B4-BE49-F238E27FC236}">
                <a16:creationId xmlns:a16="http://schemas.microsoft.com/office/drawing/2014/main" id="{E39E3F77-67CE-8152-6F98-FD52FA6D2CE0}"/>
              </a:ext>
            </a:extLst>
          </p:cNvPr>
          <p:cNvSpPr txBox="1"/>
          <p:nvPr/>
        </p:nvSpPr>
        <p:spPr>
          <a:xfrm>
            <a:off x="234361" y="5366796"/>
            <a:ext cx="11823164" cy="1631216"/>
          </a:xfrm>
          <a:prstGeom prst="rect">
            <a:avLst/>
          </a:prstGeom>
          <a:noFill/>
        </p:spPr>
        <p:txBody>
          <a:bodyPr wrap="square">
            <a:spAutoFit/>
          </a:bodyPr>
          <a:lstStyle/>
          <a:p>
            <a:pPr algn="just">
              <a:spcBef>
                <a:spcPts val="0"/>
              </a:spcBef>
              <a:spcAft>
                <a:spcPts val="0"/>
              </a:spcAft>
              <a:buClr>
                <a:schemeClr val="tx1"/>
              </a:buClr>
            </a:pPr>
            <a:r>
              <a:rPr lang="en-US" sz="2000">
                <a:latin typeface="Tw Cen MT" panose="020B0602020104020603" pitchFamily="34" charset="0"/>
                <a:cs typeface="Calibri" panose="020F0502020204030204" pitchFamily="34" charset="0"/>
              </a:rPr>
              <a:t>The HCSA replaces the Private Hospital and Medical Clinics Act (PHMCA) and sets out a </a:t>
            </a:r>
            <a:r>
              <a:rPr lang="en-US" sz="2000" b="1">
                <a:latin typeface="Tw Cen MT" panose="020B0602020104020603" pitchFamily="34" charset="0"/>
                <a:cs typeface="Calibri" panose="020F0502020204030204" pitchFamily="34" charset="0"/>
              </a:rPr>
              <a:t>services-based approach </a:t>
            </a:r>
            <a:r>
              <a:rPr lang="en-US" sz="2000">
                <a:latin typeface="Tw Cen MT" panose="020B0602020104020603" pitchFamily="34" charset="0"/>
                <a:cs typeface="Calibri" panose="020F0502020204030204" pitchFamily="34" charset="0"/>
              </a:rPr>
              <a:t>to the licensing and regulation of health services. </a:t>
            </a:r>
          </a:p>
          <a:p>
            <a:pPr marL="342900" indent="-342900" algn="just">
              <a:spcBef>
                <a:spcPts val="0"/>
              </a:spcBef>
              <a:spcAft>
                <a:spcPts val="0"/>
              </a:spcAft>
              <a:buClr>
                <a:schemeClr val="tx1"/>
              </a:buClr>
              <a:buFont typeface="Wingdings" panose="05000000000000000000" pitchFamily="2" charset="2"/>
              <a:buChar char="Ø"/>
            </a:pPr>
            <a:r>
              <a:rPr lang="en-US" sz="2000">
                <a:latin typeface="Tw Cen MT" panose="020B0602020104020603" pitchFamily="34" charset="0"/>
                <a:cs typeface="Calibri" panose="020F0502020204030204" pitchFamily="34" charset="0"/>
              </a:rPr>
              <a:t>Better safeguard patient safety and well-being in the changing healthcare environment; and</a:t>
            </a:r>
          </a:p>
          <a:p>
            <a:pPr marL="342900" indent="-342900" algn="just">
              <a:spcBef>
                <a:spcPts val="0"/>
              </a:spcBef>
              <a:spcAft>
                <a:spcPts val="0"/>
              </a:spcAft>
              <a:buClr>
                <a:schemeClr val="tx1"/>
              </a:buClr>
              <a:buFont typeface="Wingdings" panose="05000000000000000000" pitchFamily="2" charset="2"/>
              <a:buChar char="Ø"/>
            </a:pPr>
            <a:r>
              <a:rPr lang="en-US" sz="2000">
                <a:latin typeface="Tw Cen MT" panose="020B0602020104020603" pitchFamily="34" charset="0"/>
                <a:cs typeface="Calibri" panose="020F0502020204030204" pitchFamily="34" charset="0"/>
              </a:rPr>
              <a:t>Enable the development of new and innovative healthcare services.</a:t>
            </a:r>
          </a:p>
          <a:p>
            <a:pPr algn="just">
              <a:spcBef>
                <a:spcPts val="0"/>
              </a:spcBef>
              <a:spcAft>
                <a:spcPts val="0"/>
              </a:spcAft>
              <a:buClr>
                <a:schemeClr val="tx1"/>
              </a:buClr>
            </a:pPr>
            <a:endParaRPr lang="en-SG" sz="2000">
              <a:latin typeface="Tw Cen MT" panose="020B0602020104020603" pitchFamily="34" charset="0"/>
              <a:cs typeface="Arial" panose="020B0604020202020204" pitchFamily="34" charset="0"/>
            </a:endParaRPr>
          </a:p>
        </p:txBody>
      </p:sp>
      <p:sp>
        <p:nvSpPr>
          <p:cNvPr id="46" name="Rectangle 45">
            <a:extLst>
              <a:ext uri="{FF2B5EF4-FFF2-40B4-BE49-F238E27FC236}">
                <a16:creationId xmlns:a16="http://schemas.microsoft.com/office/drawing/2014/main" id="{E78D6B18-70DE-AAE8-DF60-240DC8A2B1AD}"/>
              </a:ext>
            </a:extLst>
          </p:cNvPr>
          <p:cNvSpPr/>
          <p:nvPr/>
        </p:nvSpPr>
        <p:spPr>
          <a:xfrm>
            <a:off x="6668686" y="4669494"/>
            <a:ext cx="2197037" cy="2823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SG" sz="1400" b="1">
                <a:solidFill>
                  <a:schemeClr val="tx1"/>
                </a:solidFill>
                <a:latin typeface="Tw Cen MT" panose="020B0602020104020603" pitchFamily="34" charset="0"/>
                <a:cs typeface="Calibri"/>
              </a:rPr>
              <a:t>Assisted Reproduction Service</a:t>
            </a:r>
            <a:endParaRPr lang="en-SG" sz="1400">
              <a:solidFill>
                <a:schemeClr val="tx1"/>
              </a:solidFill>
              <a:latin typeface="Tw Cen MT" panose="020B0602020104020603" pitchFamily="34" charset="0"/>
            </a:endParaRPr>
          </a:p>
        </p:txBody>
      </p:sp>
      <p:sp>
        <p:nvSpPr>
          <p:cNvPr id="47" name="Rectangle 46">
            <a:extLst>
              <a:ext uri="{FF2B5EF4-FFF2-40B4-BE49-F238E27FC236}">
                <a16:creationId xmlns:a16="http://schemas.microsoft.com/office/drawing/2014/main" id="{E4877F4B-9E1A-73CD-4790-1AA4230B3948}"/>
              </a:ext>
            </a:extLst>
          </p:cNvPr>
          <p:cNvSpPr/>
          <p:nvPr/>
        </p:nvSpPr>
        <p:spPr>
          <a:xfrm>
            <a:off x="9688307" y="2425908"/>
            <a:ext cx="2390846" cy="2823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SG" sz="1400" b="1">
                <a:solidFill>
                  <a:schemeClr val="tx1"/>
                </a:solidFill>
                <a:latin typeface="Tw Cen MT" panose="020B0602020104020603" pitchFamily="34" charset="0"/>
                <a:cs typeface="Calibri"/>
              </a:rPr>
              <a:t>Blood Banking Service</a:t>
            </a:r>
            <a:endParaRPr lang="en-SG" sz="1400">
              <a:solidFill>
                <a:schemeClr val="tx1"/>
              </a:solidFill>
              <a:latin typeface="Tw Cen MT" panose="020B0602020104020603" pitchFamily="34" charset="0"/>
            </a:endParaRPr>
          </a:p>
        </p:txBody>
      </p:sp>
      <p:sp>
        <p:nvSpPr>
          <p:cNvPr id="48" name="Rectangle 47">
            <a:extLst>
              <a:ext uri="{FF2B5EF4-FFF2-40B4-BE49-F238E27FC236}">
                <a16:creationId xmlns:a16="http://schemas.microsoft.com/office/drawing/2014/main" id="{12660E76-92C7-109B-286C-DFB9551F33ED}"/>
              </a:ext>
            </a:extLst>
          </p:cNvPr>
          <p:cNvSpPr/>
          <p:nvPr/>
        </p:nvSpPr>
        <p:spPr>
          <a:xfrm>
            <a:off x="9688307" y="3517872"/>
            <a:ext cx="2369218" cy="2823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SG" sz="1400" b="1">
                <a:solidFill>
                  <a:schemeClr val="tx1"/>
                </a:solidFill>
                <a:latin typeface="Tw Cen MT" panose="020B0602020104020603" pitchFamily="34" charset="0"/>
                <a:cs typeface="Calibri"/>
              </a:rPr>
              <a:t>Nursing Home Service</a:t>
            </a:r>
            <a:endParaRPr lang="en-SG" sz="1400">
              <a:solidFill>
                <a:schemeClr val="tx1"/>
              </a:solidFill>
              <a:latin typeface="Tw Cen MT" panose="020B0602020104020603" pitchFamily="34" charset="0"/>
            </a:endParaRPr>
          </a:p>
        </p:txBody>
      </p:sp>
      <p:sp>
        <p:nvSpPr>
          <p:cNvPr id="49" name="Rectangle 48">
            <a:extLst>
              <a:ext uri="{FF2B5EF4-FFF2-40B4-BE49-F238E27FC236}">
                <a16:creationId xmlns:a16="http://schemas.microsoft.com/office/drawing/2014/main" id="{36C9E202-0EE3-8CEF-B08F-EEE57FC07BAD}"/>
              </a:ext>
            </a:extLst>
          </p:cNvPr>
          <p:cNvSpPr/>
          <p:nvPr/>
        </p:nvSpPr>
        <p:spPr>
          <a:xfrm>
            <a:off x="9688308" y="4732136"/>
            <a:ext cx="2402420" cy="2823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SG" sz="1400" b="1">
                <a:solidFill>
                  <a:schemeClr val="tx1"/>
                </a:solidFill>
                <a:latin typeface="Tw Cen MT" panose="020B0602020104020603" pitchFamily="34" charset="0"/>
                <a:cs typeface="Calibri"/>
              </a:rPr>
              <a:t>Outpatient Dental Service</a:t>
            </a:r>
            <a:endParaRPr lang="en-SG" sz="1400">
              <a:solidFill>
                <a:schemeClr val="tx1"/>
              </a:solidFill>
              <a:latin typeface="Tw Cen MT" panose="020B0602020104020603" pitchFamily="34" charset="0"/>
            </a:endParaRPr>
          </a:p>
        </p:txBody>
      </p:sp>
      <p:sp>
        <p:nvSpPr>
          <p:cNvPr id="50" name="Rectangle 49">
            <a:extLst>
              <a:ext uri="{FF2B5EF4-FFF2-40B4-BE49-F238E27FC236}">
                <a16:creationId xmlns:a16="http://schemas.microsoft.com/office/drawing/2014/main" id="{0E1E862A-96EC-B15C-8ACC-1C169396ACB1}"/>
              </a:ext>
            </a:extLst>
          </p:cNvPr>
          <p:cNvSpPr/>
          <p:nvPr/>
        </p:nvSpPr>
        <p:spPr>
          <a:xfrm>
            <a:off x="9688307" y="4143436"/>
            <a:ext cx="2346067" cy="2823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SG" sz="1400" b="1">
                <a:solidFill>
                  <a:schemeClr val="tx1"/>
                </a:solidFill>
                <a:latin typeface="Tw Cen MT" panose="020B0602020104020603" pitchFamily="34" charset="0"/>
                <a:cs typeface="Calibri"/>
              </a:rPr>
              <a:t>Outpatient Medical Service</a:t>
            </a:r>
          </a:p>
        </p:txBody>
      </p:sp>
      <p:sp>
        <p:nvSpPr>
          <p:cNvPr id="51" name="Rectangle 50">
            <a:extLst>
              <a:ext uri="{FF2B5EF4-FFF2-40B4-BE49-F238E27FC236}">
                <a16:creationId xmlns:a16="http://schemas.microsoft.com/office/drawing/2014/main" id="{615A2032-84EC-EE11-7B89-ED44CE6CA04B}"/>
              </a:ext>
            </a:extLst>
          </p:cNvPr>
          <p:cNvSpPr/>
          <p:nvPr/>
        </p:nvSpPr>
        <p:spPr>
          <a:xfrm>
            <a:off x="9655105" y="2883316"/>
            <a:ext cx="2259527" cy="3623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SG" sz="1400" b="1" dirty="0">
                <a:solidFill>
                  <a:schemeClr val="tx1"/>
                </a:solidFill>
                <a:latin typeface="Tw Cen MT" panose="020B0602020104020603" pitchFamily="34" charset="0"/>
                <a:cs typeface="Calibri"/>
              </a:rPr>
              <a:t>Community Hospital Service</a:t>
            </a:r>
            <a:endParaRPr lang="en-SG" sz="1400" dirty="0">
              <a:solidFill>
                <a:schemeClr val="tx1"/>
              </a:solidFill>
              <a:latin typeface="Tw Cen MT" panose="020B0602020104020603" pitchFamily="34" charset="0"/>
            </a:endParaRPr>
          </a:p>
        </p:txBody>
      </p:sp>
      <p:pic>
        <p:nvPicPr>
          <p:cNvPr id="52" name="Picture 4" descr="Assisted Reproductive Technologies ...">
            <a:extLst>
              <a:ext uri="{FF2B5EF4-FFF2-40B4-BE49-F238E27FC236}">
                <a16:creationId xmlns:a16="http://schemas.microsoft.com/office/drawing/2014/main" id="{F34149B1-EB90-D5A0-72D8-BE8D37EB96D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53415" y="4555985"/>
            <a:ext cx="588340" cy="634644"/>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6" descr="Blood Bank Stock Illustrations – 3,519 ...">
            <a:extLst>
              <a:ext uri="{FF2B5EF4-FFF2-40B4-BE49-F238E27FC236}">
                <a16:creationId xmlns:a16="http://schemas.microsoft.com/office/drawing/2014/main" id="{57A1D022-8049-F525-AE93-89ADC1EF52B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047957" y="2288726"/>
            <a:ext cx="529512" cy="529512"/>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8" descr="Medical center clipart Vectors ...">
            <a:extLst>
              <a:ext uri="{FF2B5EF4-FFF2-40B4-BE49-F238E27FC236}">
                <a16:creationId xmlns:a16="http://schemas.microsoft.com/office/drawing/2014/main" id="{8B1ACE61-0A05-895B-4705-5E6675904806}"/>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929619" y="2877531"/>
            <a:ext cx="725486" cy="452152"/>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0" descr="Nursing Home Care Vector Art, Icons ...">
            <a:extLst>
              <a:ext uri="{FF2B5EF4-FFF2-40B4-BE49-F238E27FC236}">
                <a16:creationId xmlns:a16="http://schemas.microsoft.com/office/drawing/2014/main" id="{FF283D4F-BA81-23F7-0B64-15F681014D44}"/>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929810" y="3444831"/>
            <a:ext cx="725295" cy="508789"/>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14" descr="Medical Clinic Building Clipart">
            <a:extLst>
              <a:ext uri="{FF2B5EF4-FFF2-40B4-BE49-F238E27FC236}">
                <a16:creationId xmlns:a16="http://schemas.microsoft.com/office/drawing/2014/main" id="{A095159C-8311-CA57-A6FD-A26945D52624}"/>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936395" y="4049790"/>
            <a:ext cx="641074" cy="508789"/>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6" descr="230+ Dental Office Building Stock ...">
            <a:extLst>
              <a:ext uri="{FF2B5EF4-FFF2-40B4-BE49-F238E27FC236}">
                <a16:creationId xmlns:a16="http://schemas.microsoft.com/office/drawing/2014/main" id="{DABDC920-F436-57F4-E6B2-6D1AF1C90583}"/>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770251" y="4601178"/>
            <a:ext cx="1003476" cy="701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6145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16F997-78CD-2A73-FB33-CAA02F92982D}"/>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79D2FEF2-1537-25EE-102A-E2F916EBAEEF}"/>
              </a:ext>
            </a:extLst>
          </p:cNvPr>
          <p:cNvSpPr txBox="1">
            <a:spLocks/>
          </p:cNvSpPr>
          <p:nvPr/>
        </p:nvSpPr>
        <p:spPr>
          <a:xfrm>
            <a:off x="0" y="376919"/>
            <a:ext cx="12199789" cy="504402"/>
          </a:xfrm>
          <a:prstGeom prst="rect">
            <a:avLst/>
          </a:prstGeom>
          <a:solidFill>
            <a:schemeClr val="accent6">
              <a:lumMod val="40000"/>
              <a:lumOff val="60000"/>
            </a:schemeClr>
          </a:solidFill>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500" b="1">
                <a:latin typeface="Tw Cen MT" panose="020B0602020104020603" pitchFamily="34" charset="0"/>
              </a:rPr>
              <a:t>The structure of the Healthcare Services Act &amp; Regulations allows more flexibility</a:t>
            </a:r>
          </a:p>
        </p:txBody>
      </p:sp>
      <p:sp>
        <p:nvSpPr>
          <p:cNvPr id="5" name="Slide Number Placeholder 3">
            <a:extLst>
              <a:ext uri="{FF2B5EF4-FFF2-40B4-BE49-F238E27FC236}">
                <a16:creationId xmlns:a16="http://schemas.microsoft.com/office/drawing/2014/main" id="{9018E785-A0A0-B9CE-2268-4D122B83DF19}"/>
              </a:ext>
            </a:extLst>
          </p:cNvPr>
          <p:cNvSpPr txBox="1">
            <a:spLocks/>
          </p:cNvSpPr>
          <p:nvPr/>
        </p:nvSpPr>
        <p:spPr>
          <a:xfrm>
            <a:off x="11492861" y="6429664"/>
            <a:ext cx="523231" cy="315322"/>
          </a:xfrm>
          <a:prstGeom prst="rect">
            <a:avLst/>
          </a:prstGeom>
        </p:spPr>
        <p:txBody>
          <a:bodyPr vert="horz" lIns="91440" tIns="45720" rIns="91440" bIns="45720" rtlCol="0" anchor="ctr"/>
          <a:lstStyle>
            <a:defPPr>
              <a:defRPr lang="en-US"/>
            </a:defPPr>
            <a:lvl1pPr algn="r">
              <a:defRPr sz="1200">
                <a:solidFill>
                  <a:schemeClr val="tx1">
                    <a:tint val="75000"/>
                  </a:schemeClr>
                </a:solidFill>
              </a:defRPr>
            </a:lvl1pPr>
          </a:lstStyle>
          <a:p>
            <a:fld id="{76E51640-A429-42AA-92D6-40B4D3264BC7}" type="slidenum">
              <a:rPr lang="en-SG"/>
              <a:pPr/>
              <a:t>7</a:t>
            </a:fld>
            <a:endParaRPr lang="en-SG"/>
          </a:p>
        </p:txBody>
      </p:sp>
      <p:sp>
        <p:nvSpPr>
          <p:cNvPr id="31" name="TextBox 30">
            <a:extLst>
              <a:ext uri="{FF2B5EF4-FFF2-40B4-BE49-F238E27FC236}">
                <a16:creationId xmlns:a16="http://schemas.microsoft.com/office/drawing/2014/main" id="{A6739B24-99F5-FD28-4680-8C73F0A0DAC3}"/>
              </a:ext>
            </a:extLst>
          </p:cNvPr>
          <p:cNvSpPr txBox="1"/>
          <p:nvPr/>
        </p:nvSpPr>
        <p:spPr>
          <a:xfrm>
            <a:off x="1667541" y="1018915"/>
            <a:ext cx="1652186" cy="430887"/>
          </a:xfrm>
          <a:prstGeom prst="rect">
            <a:avLst/>
          </a:prstGeom>
          <a:noFill/>
        </p:spPr>
        <p:txBody>
          <a:bodyPr wrap="square" rtlCol="0">
            <a:spAutoFit/>
          </a:bodyPr>
          <a:lstStyle/>
          <a:p>
            <a:r>
              <a:rPr lang="en-US" sz="2200" b="1">
                <a:latin typeface="Tw Cen MT" panose="020B0602020104020603" pitchFamily="34" charset="0"/>
                <a:cs typeface="Calibri" panose="020F0502020204030204" pitchFamily="34" charset="0"/>
              </a:rPr>
              <a:t>The Act</a:t>
            </a:r>
            <a:endParaRPr lang="en-SG" sz="2200" b="1">
              <a:latin typeface="Tw Cen MT" panose="020B0602020104020603" pitchFamily="34" charset="0"/>
              <a:cs typeface="Calibri" panose="020F0502020204030204" pitchFamily="34" charset="0"/>
            </a:endParaRPr>
          </a:p>
        </p:txBody>
      </p:sp>
      <p:sp>
        <p:nvSpPr>
          <p:cNvPr id="32" name="TextBox 31">
            <a:extLst>
              <a:ext uri="{FF2B5EF4-FFF2-40B4-BE49-F238E27FC236}">
                <a16:creationId xmlns:a16="http://schemas.microsoft.com/office/drawing/2014/main" id="{453C577E-1A2E-514B-1A99-43510F9DC1EB}"/>
              </a:ext>
            </a:extLst>
          </p:cNvPr>
          <p:cNvSpPr txBox="1"/>
          <p:nvPr/>
        </p:nvSpPr>
        <p:spPr>
          <a:xfrm>
            <a:off x="1667541" y="1591017"/>
            <a:ext cx="2301891" cy="430887"/>
          </a:xfrm>
          <a:prstGeom prst="rect">
            <a:avLst/>
          </a:prstGeom>
          <a:noFill/>
        </p:spPr>
        <p:txBody>
          <a:bodyPr wrap="square" rtlCol="0">
            <a:spAutoFit/>
          </a:bodyPr>
          <a:lstStyle/>
          <a:p>
            <a:r>
              <a:rPr lang="en-US" sz="2200" b="1">
                <a:latin typeface="Tw Cen MT" panose="020B0602020104020603" pitchFamily="34" charset="0"/>
                <a:cs typeface="Calibri" panose="020F0502020204030204" pitchFamily="34" charset="0"/>
              </a:rPr>
              <a:t>Regulations </a:t>
            </a:r>
            <a:endParaRPr lang="en-SG" sz="2200" b="1">
              <a:latin typeface="Tw Cen MT" panose="020B0602020104020603" pitchFamily="34" charset="0"/>
              <a:cs typeface="Calibri" panose="020F0502020204030204" pitchFamily="34" charset="0"/>
            </a:endParaRPr>
          </a:p>
        </p:txBody>
      </p:sp>
      <p:sp>
        <p:nvSpPr>
          <p:cNvPr id="33" name="TextBox 32">
            <a:extLst>
              <a:ext uri="{FF2B5EF4-FFF2-40B4-BE49-F238E27FC236}">
                <a16:creationId xmlns:a16="http://schemas.microsoft.com/office/drawing/2014/main" id="{812C6B8B-2F5C-9114-E779-ECA6F8DD2223}"/>
              </a:ext>
            </a:extLst>
          </p:cNvPr>
          <p:cNvSpPr txBox="1"/>
          <p:nvPr/>
        </p:nvSpPr>
        <p:spPr>
          <a:xfrm>
            <a:off x="1656240" y="4423781"/>
            <a:ext cx="3495535" cy="430887"/>
          </a:xfrm>
          <a:prstGeom prst="rect">
            <a:avLst/>
          </a:prstGeom>
          <a:noFill/>
        </p:spPr>
        <p:txBody>
          <a:bodyPr wrap="square" rtlCol="0">
            <a:spAutoFit/>
          </a:bodyPr>
          <a:lstStyle/>
          <a:p>
            <a:r>
              <a:rPr lang="en-US" sz="2200" b="1">
                <a:latin typeface="Tw Cen MT" panose="020B0602020104020603" pitchFamily="34" charset="0"/>
                <a:cs typeface="Calibri" panose="020F0502020204030204" pitchFamily="34" charset="0"/>
              </a:rPr>
              <a:t>Licence Conditions  </a:t>
            </a:r>
            <a:endParaRPr lang="en-SG" sz="2200" b="1">
              <a:latin typeface="Tw Cen MT" panose="020B0602020104020603" pitchFamily="34" charset="0"/>
              <a:cs typeface="Calibri" panose="020F0502020204030204" pitchFamily="34" charset="0"/>
            </a:endParaRPr>
          </a:p>
        </p:txBody>
      </p:sp>
      <p:sp>
        <p:nvSpPr>
          <p:cNvPr id="34" name="TextBox 33">
            <a:extLst>
              <a:ext uri="{FF2B5EF4-FFF2-40B4-BE49-F238E27FC236}">
                <a16:creationId xmlns:a16="http://schemas.microsoft.com/office/drawing/2014/main" id="{2C98A3B1-33CE-A097-CB9B-641948C56382}"/>
              </a:ext>
            </a:extLst>
          </p:cNvPr>
          <p:cNvSpPr txBox="1"/>
          <p:nvPr/>
        </p:nvSpPr>
        <p:spPr>
          <a:xfrm>
            <a:off x="2074448" y="2179014"/>
            <a:ext cx="2776762" cy="369332"/>
          </a:xfrm>
          <a:prstGeom prst="rect">
            <a:avLst/>
          </a:prstGeom>
          <a:noFill/>
        </p:spPr>
        <p:txBody>
          <a:bodyPr wrap="square" rtlCol="0">
            <a:spAutoFit/>
          </a:bodyPr>
          <a:lstStyle/>
          <a:p>
            <a:r>
              <a:rPr lang="en-US">
                <a:latin typeface="Tw Cen MT" panose="020B0602020104020603" pitchFamily="34" charset="0"/>
                <a:cs typeface="Calibri" panose="020F0502020204030204" pitchFamily="34" charset="0"/>
              </a:rPr>
              <a:t>General Regulations</a:t>
            </a:r>
            <a:endParaRPr lang="en-SG">
              <a:latin typeface="Tw Cen MT" panose="020B0602020104020603" pitchFamily="34" charset="0"/>
              <a:cs typeface="Calibri" panose="020F0502020204030204" pitchFamily="34" charset="0"/>
            </a:endParaRPr>
          </a:p>
        </p:txBody>
      </p:sp>
      <p:sp>
        <p:nvSpPr>
          <p:cNvPr id="35" name="TextBox 34">
            <a:extLst>
              <a:ext uri="{FF2B5EF4-FFF2-40B4-BE49-F238E27FC236}">
                <a16:creationId xmlns:a16="http://schemas.microsoft.com/office/drawing/2014/main" id="{87F61550-106E-3996-40EE-C04CB6545094}"/>
              </a:ext>
            </a:extLst>
          </p:cNvPr>
          <p:cNvSpPr txBox="1"/>
          <p:nvPr/>
        </p:nvSpPr>
        <p:spPr>
          <a:xfrm>
            <a:off x="2074448" y="2583309"/>
            <a:ext cx="3081424" cy="369332"/>
          </a:xfrm>
          <a:prstGeom prst="rect">
            <a:avLst/>
          </a:prstGeom>
          <a:noFill/>
        </p:spPr>
        <p:txBody>
          <a:bodyPr wrap="square" rtlCol="0">
            <a:spAutoFit/>
          </a:bodyPr>
          <a:lstStyle/>
          <a:p>
            <a:r>
              <a:rPr lang="en-US">
                <a:latin typeface="Tw Cen MT" panose="020B0602020104020603" pitchFamily="34" charset="0"/>
                <a:cs typeface="Calibri" panose="020F0502020204030204" pitchFamily="34" charset="0"/>
              </a:rPr>
              <a:t>Advertisement Regulations</a:t>
            </a:r>
            <a:endParaRPr lang="en-SG">
              <a:latin typeface="Tw Cen MT" panose="020B0602020104020603" pitchFamily="34" charset="0"/>
              <a:cs typeface="Calibri" panose="020F0502020204030204" pitchFamily="34" charset="0"/>
            </a:endParaRPr>
          </a:p>
        </p:txBody>
      </p:sp>
      <p:pic>
        <p:nvPicPr>
          <p:cNvPr id="36" name="Graphic 35" descr="Checkbox Checked with solid fill">
            <a:extLst>
              <a:ext uri="{FF2B5EF4-FFF2-40B4-BE49-F238E27FC236}">
                <a16:creationId xmlns:a16="http://schemas.microsoft.com/office/drawing/2014/main" id="{20D69BEA-D152-5756-662E-51C0382EC24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12826" y="2924384"/>
            <a:ext cx="442824" cy="442824"/>
          </a:xfrm>
          <a:prstGeom prst="rect">
            <a:avLst/>
          </a:prstGeom>
        </p:spPr>
      </p:pic>
      <p:sp>
        <p:nvSpPr>
          <p:cNvPr id="37" name="TextBox 36">
            <a:extLst>
              <a:ext uri="{FF2B5EF4-FFF2-40B4-BE49-F238E27FC236}">
                <a16:creationId xmlns:a16="http://schemas.microsoft.com/office/drawing/2014/main" id="{5594127C-8322-DE29-E174-560B55768DBC}"/>
              </a:ext>
            </a:extLst>
          </p:cNvPr>
          <p:cNvSpPr txBox="1"/>
          <p:nvPr/>
        </p:nvSpPr>
        <p:spPr>
          <a:xfrm>
            <a:off x="2074448" y="2997136"/>
            <a:ext cx="2199736" cy="369332"/>
          </a:xfrm>
          <a:prstGeom prst="rect">
            <a:avLst/>
          </a:prstGeom>
          <a:noFill/>
        </p:spPr>
        <p:txBody>
          <a:bodyPr wrap="square" rtlCol="0">
            <a:spAutoFit/>
          </a:bodyPr>
          <a:lstStyle/>
          <a:p>
            <a:r>
              <a:rPr lang="en-US">
                <a:latin typeface="Tw Cen MT" panose="020B0602020104020603" pitchFamily="34" charset="0"/>
                <a:cs typeface="Calibri" panose="020F0502020204030204" pitchFamily="34" charset="0"/>
              </a:rPr>
              <a:t>Fees Regulations</a:t>
            </a:r>
            <a:endParaRPr lang="en-SG">
              <a:latin typeface="Tw Cen MT" panose="020B0602020104020603" pitchFamily="34" charset="0"/>
              <a:cs typeface="Calibri" panose="020F0502020204030204" pitchFamily="34" charset="0"/>
            </a:endParaRPr>
          </a:p>
        </p:txBody>
      </p:sp>
      <p:pic>
        <p:nvPicPr>
          <p:cNvPr id="38" name="Graphic 37" descr="Checkbox Checked with solid fill">
            <a:extLst>
              <a:ext uri="{FF2B5EF4-FFF2-40B4-BE49-F238E27FC236}">
                <a16:creationId xmlns:a16="http://schemas.microsoft.com/office/drawing/2014/main" id="{83F6C109-112D-EF91-76CC-90514B49600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12201" y="2138187"/>
            <a:ext cx="442824" cy="442824"/>
          </a:xfrm>
          <a:prstGeom prst="rect">
            <a:avLst/>
          </a:prstGeom>
        </p:spPr>
      </p:pic>
      <p:pic>
        <p:nvPicPr>
          <p:cNvPr id="39" name="Graphic 38" descr="Checkbox Checked with solid fill">
            <a:extLst>
              <a:ext uri="{FF2B5EF4-FFF2-40B4-BE49-F238E27FC236}">
                <a16:creationId xmlns:a16="http://schemas.microsoft.com/office/drawing/2014/main" id="{F6C7C73F-C5CF-AFDD-DF14-C042D87F43BD}"/>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12826" y="3776723"/>
            <a:ext cx="442824" cy="442824"/>
          </a:xfrm>
          <a:prstGeom prst="rect">
            <a:avLst/>
          </a:prstGeom>
        </p:spPr>
      </p:pic>
      <p:sp>
        <p:nvSpPr>
          <p:cNvPr id="40" name="TextBox 39">
            <a:extLst>
              <a:ext uri="{FF2B5EF4-FFF2-40B4-BE49-F238E27FC236}">
                <a16:creationId xmlns:a16="http://schemas.microsoft.com/office/drawing/2014/main" id="{690EED4D-A648-9255-5BAC-9E8344392929}"/>
              </a:ext>
            </a:extLst>
          </p:cNvPr>
          <p:cNvSpPr txBox="1"/>
          <p:nvPr/>
        </p:nvSpPr>
        <p:spPr>
          <a:xfrm>
            <a:off x="2085120" y="3398903"/>
            <a:ext cx="3081424" cy="369332"/>
          </a:xfrm>
          <a:prstGeom prst="rect">
            <a:avLst/>
          </a:prstGeom>
          <a:noFill/>
        </p:spPr>
        <p:txBody>
          <a:bodyPr wrap="square" rtlCol="0">
            <a:spAutoFit/>
          </a:bodyPr>
          <a:lstStyle/>
          <a:p>
            <a:r>
              <a:rPr lang="en-US">
                <a:latin typeface="Tw Cen MT" panose="020B0602020104020603" pitchFamily="34" charset="0"/>
                <a:cs typeface="Calibri" panose="020F0502020204030204" pitchFamily="34" charset="0"/>
              </a:rPr>
              <a:t>Appeals Regulations</a:t>
            </a:r>
            <a:endParaRPr lang="en-SG">
              <a:latin typeface="Tw Cen MT" panose="020B0602020104020603" pitchFamily="34" charset="0"/>
              <a:cs typeface="Calibri" panose="020F0502020204030204" pitchFamily="34" charset="0"/>
            </a:endParaRPr>
          </a:p>
        </p:txBody>
      </p:sp>
      <p:sp>
        <p:nvSpPr>
          <p:cNvPr id="41" name="TextBox 40">
            <a:extLst>
              <a:ext uri="{FF2B5EF4-FFF2-40B4-BE49-F238E27FC236}">
                <a16:creationId xmlns:a16="http://schemas.microsoft.com/office/drawing/2014/main" id="{75F7EF73-3C02-86B1-69F2-DBF2004A743F}"/>
              </a:ext>
            </a:extLst>
          </p:cNvPr>
          <p:cNvSpPr txBox="1"/>
          <p:nvPr/>
        </p:nvSpPr>
        <p:spPr>
          <a:xfrm>
            <a:off x="2086162" y="3823832"/>
            <a:ext cx="3081423" cy="369332"/>
          </a:xfrm>
          <a:prstGeom prst="rect">
            <a:avLst/>
          </a:prstGeom>
          <a:noFill/>
        </p:spPr>
        <p:txBody>
          <a:bodyPr wrap="square" rtlCol="0">
            <a:spAutoFit/>
          </a:bodyPr>
          <a:lstStyle/>
          <a:p>
            <a:r>
              <a:rPr lang="en-US">
                <a:latin typeface="Tw Cen MT" panose="020B0602020104020603" pitchFamily="34" charset="0"/>
                <a:cs typeface="Calibri" panose="020F0502020204030204" pitchFamily="34" charset="0"/>
              </a:rPr>
              <a:t>Service Specific Regulations</a:t>
            </a:r>
            <a:endParaRPr lang="en-SG">
              <a:latin typeface="Tw Cen MT" panose="020B0602020104020603" pitchFamily="34" charset="0"/>
              <a:cs typeface="Calibri" panose="020F0502020204030204" pitchFamily="34" charset="0"/>
            </a:endParaRPr>
          </a:p>
        </p:txBody>
      </p:sp>
      <p:pic>
        <p:nvPicPr>
          <p:cNvPr id="42" name="Graphic 41" descr="Checkbox Checked with solid fill">
            <a:extLst>
              <a:ext uri="{FF2B5EF4-FFF2-40B4-BE49-F238E27FC236}">
                <a16:creationId xmlns:a16="http://schemas.microsoft.com/office/drawing/2014/main" id="{BBA8F9C2-A351-0B20-F80B-AED8C9EE96E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12826" y="3354353"/>
            <a:ext cx="442824" cy="442824"/>
          </a:xfrm>
          <a:prstGeom prst="rect">
            <a:avLst/>
          </a:prstGeom>
        </p:spPr>
      </p:pic>
      <p:sp>
        <p:nvSpPr>
          <p:cNvPr id="43" name="TextBox 42">
            <a:extLst>
              <a:ext uri="{FF2B5EF4-FFF2-40B4-BE49-F238E27FC236}">
                <a16:creationId xmlns:a16="http://schemas.microsoft.com/office/drawing/2014/main" id="{473A8F7F-FB68-CB74-22DB-7ED2E649EF53}"/>
              </a:ext>
            </a:extLst>
          </p:cNvPr>
          <p:cNvSpPr txBox="1"/>
          <p:nvPr/>
        </p:nvSpPr>
        <p:spPr>
          <a:xfrm>
            <a:off x="5580655" y="1548626"/>
            <a:ext cx="4961313" cy="646331"/>
          </a:xfrm>
          <a:prstGeom prst="rect">
            <a:avLst/>
          </a:prstGeom>
          <a:solidFill>
            <a:schemeClr val="accent6">
              <a:lumMod val="20000"/>
              <a:lumOff val="80000"/>
            </a:schemeClr>
          </a:solidFill>
        </p:spPr>
        <p:txBody>
          <a:bodyPr wrap="square" rtlCol="0">
            <a:spAutoFit/>
          </a:bodyPr>
          <a:lstStyle/>
          <a:p>
            <a:r>
              <a:rPr lang="en-US">
                <a:latin typeface="Tw Cen MT" panose="020B0602020104020603" pitchFamily="34" charset="0"/>
                <a:cs typeface="Calibri" panose="020F0502020204030204" pitchFamily="34" charset="0"/>
              </a:rPr>
              <a:t>Sets out </a:t>
            </a:r>
            <a:r>
              <a:rPr lang="en-US" b="1">
                <a:latin typeface="Tw Cen MT" panose="020B0602020104020603" pitchFamily="34" charset="0"/>
                <a:cs typeface="Calibri" panose="020F0502020204030204" pitchFamily="34" charset="0"/>
              </a:rPr>
              <a:t>requirements </a:t>
            </a:r>
            <a:r>
              <a:rPr lang="en-US">
                <a:latin typeface="Tw Cen MT" panose="020B0602020104020603" pitchFamily="34" charset="0"/>
                <a:cs typeface="Calibri" panose="020F0502020204030204" pitchFamily="34" charset="0"/>
              </a:rPr>
              <a:t>to be met when providing licensable healthcare services. </a:t>
            </a:r>
            <a:endParaRPr lang="en-SG" strike="sngStrike">
              <a:latin typeface="Tw Cen MT" panose="020B0602020104020603" pitchFamily="34" charset="0"/>
              <a:cs typeface="Calibri" panose="020F0502020204030204" pitchFamily="34" charset="0"/>
            </a:endParaRPr>
          </a:p>
        </p:txBody>
      </p:sp>
      <p:sp>
        <p:nvSpPr>
          <p:cNvPr id="44" name="TextBox 43">
            <a:extLst>
              <a:ext uri="{FF2B5EF4-FFF2-40B4-BE49-F238E27FC236}">
                <a16:creationId xmlns:a16="http://schemas.microsoft.com/office/drawing/2014/main" id="{F4B6B9CC-47A3-CE99-B543-299EED40BF53}"/>
              </a:ext>
            </a:extLst>
          </p:cNvPr>
          <p:cNvSpPr txBox="1"/>
          <p:nvPr/>
        </p:nvSpPr>
        <p:spPr>
          <a:xfrm>
            <a:off x="5592879" y="4351149"/>
            <a:ext cx="4956984" cy="646331"/>
          </a:xfrm>
          <a:prstGeom prst="rect">
            <a:avLst/>
          </a:prstGeom>
          <a:solidFill>
            <a:schemeClr val="accent6">
              <a:lumMod val="20000"/>
              <a:lumOff val="80000"/>
            </a:schemeClr>
          </a:solidFill>
        </p:spPr>
        <p:txBody>
          <a:bodyPr wrap="square" rtlCol="0">
            <a:spAutoFit/>
          </a:bodyPr>
          <a:lstStyle/>
          <a:p>
            <a:r>
              <a:rPr lang="en-US">
                <a:latin typeface="Tw Cen MT" panose="020B0602020104020603" pitchFamily="34" charset="0"/>
                <a:cs typeface="Calibri" panose="020F0502020204030204" pitchFamily="34" charset="0"/>
              </a:rPr>
              <a:t>Sets out </a:t>
            </a:r>
            <a:r>
              <a:rPr lang="en-US" b="1">
                <a:latin typeface="Tw Cen MT" panose="020B0602020104020603" pitchFamily="34" charset="0"/>
                <a:cs typeface="Calibri" panose="020F0502020204030204" pitchFamily="34" charset="0"/>
              </a:rPr>
              <a:t>specific technical requirements for each LHS + </a:t>
            </a:r>
            <a:r>
              <a:rPr lang="en-US">
                <a:latin typeface="Tw Cen MT" panose="020B0602020104020603" pitchFamily="34" charset="0"/>
                <a:cs typeface="Calibri" panose="020F0502020204030204" pitchFamily="34" charset="0"/>
              </a:rPr>
              <a:t>provides</a:t>
            </a:r>
            <a:r>
              <a:rPr lang="en-US" b="1">
                <a:latin typeface="Tw Cen MT" panose="020B0602020104020603" pitchFamily="34" charset="0"/>
                <a:cs typeface="Calibri" panose="020F0502020204030204" pitchFamily="34" charset="0"/>
              </a:rPr>
              <a:t> more flexibility </a:t>
            </a:r>
            <a:r>
              <a:rPr lang="en-US">
                <a:latin typeface="Tw Cen MT" panose="020B0602020104020603" pitchFamily="34" charset="0"/>
                <a:cs typeface="Calibri" panose="020F0502020204030204" pitchFamily="34" charset="0"/>
              </a:rPr>
              <a:t>than Regulations. </a:t>
            </a:r>
            <a:endParaRPr lang="en-SG">
              <a:latin typeface="Tw Cen MT" panose="020B0602020104020603" pitchFamily="34" charset="0"/>
              <a:cs typeface="Calibri" panose="020F0502020204030204" pitchFamily="34" charset="0"/>
            </a:endParaRPr>
          </a:p>
        </p:txBody>
      </p:sp>
      <p:sp>
        <p:nvSpPr>
          <p:cNvPr id="45" name="Right Brace 44">
            <a:extLst>
              <a:ext uri="{FF2B5EF4-FFF2-40B4-BE49-F238E27FC236}">
                <a16:creationId xmlns:a16="http://schemas.microsoft.com/office/drawing/2014/main" id="{B6F39714-BFF9-D675-477B-1DF180708777}"/>
              </a:ext>
            </a:extLst>
          </p:cNvPr>
          <p:cNvSpPr/>
          <p:nvPr/>
        </p:nvSpPr>
        <p:spPr>
          <a:xfrm>
            <a:off x="5134626" y="2274552"/>
            <a:ext cx="330628" cy="1493054"/>
          </a:xfrm>
          <a:prstGeom prst="rightBrace">
            <a:avLst>
              <a:gd name="adj1" fmla="val 8333"/>
              <a:gd name="adj2" fmla="val 51612"/>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a:latin typeface="Tw Cen MT" panose="020B0602020104020603" pitchFamily="34" charset="0"/>
              <a:cs typeface="Calibri" panose="020F0502020204030204" pitchFamily="34" charset="0"/>
            </a:endParaRPr>
          </a:p>
        </p:txBody>
      </p:sp>
      <p:sp>
        <p:nvSpPr>
          <p:cNvPr id="58" name="TextBox 57">
            <a:extLst>
              <a:ext uri="{FF2B5EF4-FFF2-40B4-BE49-F238E27FC236}">
                <a16:creationId xmlns:a16="http://schemas.microsoft.com/office/drawing/2014/main" id="{640EEA0B-649D-92BA-7632-488C6165ED61}"/>
              </a:ext>
            </a:extLst>
          </p:cNvPr>
          <p:cNvSpPr txBox="1"/>
          <p:nvPr/>
        </p:nvSpPr>
        <p:spPr>
          <a:xfrm>
            <a:off x="5592878" y="2814414"/>
            <a:ext cx="4951560" cy="369332"/>
          </a:xfrm>
          <a:prstGeom prst="rect">
            <a:avLst/>
          </a:prstGeom>
          <a:solidFill>
            <a:srgbClr val="CCFECD"/>
          </a:solidFill>
        </p:spPr>
        <p:txBody>
          <a:bodyPr wrap="square" rtlCol="0">
            <a:spAutoFit/>
          </a:bodyPr>
          <a:lstStyle/>
          <a:p>
            <a:pPr algn="just"/>
            <a:r>
              <a:rPr lang="en-US" b="1">
                <a:latin typeface="Tw Cen MT" panose="020B0602020104020603" pitchFamily="34" charset="0"/>
                <a:cs typeface="Calibri" panose="020F0502020204030204" pitchFamily="34" charset="0"/>
              </a:rPr>
              <a:t>General requirements </a:t>
            </a:r>
            <a:r>
              <a:rPr lang="en-US">
                <a:latin typeface="Tw Cen MT" panose="020B0602020104020603" pitchFamily="34" charset="0"/>
                <a:cs typeface="Calibri" panose="020F0502020204030204" pitchFamily="34" charset="0"/>
              </a:rPr>
              <a:t>applicable to </a:t>
            </a:r>
            <a:r>
              <a:rPr lang="en-US" b="1">
                <a:latin typeface="Tw Cen MT" panose="020B0602020104020603" pitchFamily="34" charset="0"/>
                <a:cs typeface="Calibri" panose="020F0502020204030204" pitchFamily="34" charset="0"/>
              </a:rPr>
              <a:t>all licensees</a:t>
            </a:r>
            <a:r>
              <a:rPr lang="en-US">
                <a:latin typeface="Tw Cen MT" panose="020B0602020104020603" pitchFamily="34" charset="0"/>
                <a:cs typeface="Calibri" panose="020F0502020204030204" pitchFamily="34" charset="0"/>
              </a:rPr>
              <a:t>.  </a:t>
            </a:r>
            <a:endParaRPr lang="en-SG">
              <a:latin typeface="Tw Cen MT" panose="020B0602020104020603" pitchFamily="34" charset="0"/>
              <a:cs typeface="Calibri" panose="020F0502020204030204" pitchFamily="34" charset="0"/>
            </a:endParaRPr>
          </a:p>
        </p:txBody>
      </p:sp>
      <p:sp>
        <p:nvSpPr>
          <p:cNvPr id="59" name="TextBox 58">
            <a:extLst>
              <a:ext uri="{FF2B5EF4-FFF2-40B4-BE49-F238E27FC236}">
                <a16:creationId xmlns:a16="http://schemas.microsoft.com/office/drawing/2014/main" id="{922C797A-2EFC-2B7E-DF08-EBEF03159579}"/>
              </a:ext>
            </a:extLst>
          </p:cNvPr>
          <p:cNvSpPr txBox="1"/>
          <p:nvPr/>
        </p:nvSpPr>
        <p:spPr>
          <a:xfrm>
            <a:off x="5580656" y="3628988"/>
            <a:ext cx="4963144" cy="646331"/>
          </a:xfrm>
          <a:prstGeom prst="rect">
            <a:avLst/>
          </a:prstGeom>
          <a:solidFill>
            <a:schemeClr val="accent5">
              <a:lumMod val="20000"/>
              <a:lumOff val="80000"/>
            </a:schemeClr>
          </a:solidFill>
        </p:spPr>
        <p:txBody>
          <a:bodyPr wrap="square" rtlCol="0">
            <a:spAutoFit/>
          </a:bodyPr>
          <a:lstStyle/>
          <a:p>
            <a:pPr algn="just"/>
            <a:r>
              <a:rPr lang="en-US">
                <a:latin typeface="Tw Cen MT" panose="020B0602020104020603" pitchFamily="34" charset="0"/>
                <a:cs typeface="Calibri" panose="020F0502020204030204" pitchFamily="34" charset="0"/>
              </a:rPr>
              <a:t>Requirements </a:t>
            </a:r>
            <a:r>
              <a:rPr lang="en-US" b="1">
                <a:latin typeface="Tw Cen MT" panose="020B0602020104020603" pitchFamily="34" charset="0"/>
                <a:cs typeface="Calibri" panose="020F0502020204030204" pitchFamily="34" charset="0"/>
              </a:rPr>
              <a:t>unique to each licensable healthcare service (LHS</a:t>
            </a:r>
            <a:r>
              <a:rPr lang="en-US">
                <a:latin typeface="Tw Cen MT" panose="020B0602020104020603" pitchFamily="34" charset="0"/>
                <a:cs typeface="Calibri" panose="020F0502020204030204" pitchFamily="34" charset="0"/>
              </a:rPr>
              <a:t>). </a:t>
            </a:r>
            <a:endParaRPr lang="en-SG">
              <a:latin typeface="Tw Cen MT" panose="020B0602020104020603" pitchFamily="34" charset="0"/>
              <a:cs typeface="Calibri" panose="020F0502020204030204" pitchFamily="34" charset="0"/>
            </a:endParaRPr>
          </a:p>
        </p:txBody>
      </p:sp>
      <p:sp>
        <p:nvSpPr>
          <p:cNvPr id="60" name="Right Brace 59">
            <a:extLst>
              <a:ext uri="{FF2B5EF4-FFF2-40B4-BE49-F238E27FC236}">
                <a16:creationId xmlns:a16="http://schemas.microsoft.com/office/drawing/2014/main" id="{5D206AFE-ACC7-DCFC-9B78-2F3BFFAF3AA1}"/>
              </a:ext>
            </a:extLst>
          </p:cNvPr>
          <p:cNvSpPr/>
          <p:nvPr/>
        </p:nvSpPr>
        <p:spPr>
          <a:xfrm>
            <a:off x="5134626" y="3875720"/>
            <a:ext cx="330628" cy="394666"/>
          </a:xfrm>
          <a:prstGeom prst="rightBrace">
            <a:avLst>
              <a:gd name="adj1" fmla="val 8333"/>
              <a:gd name="adj2" fmla="val 52896"/>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a:latin typeface="Tw Cen MT" panose="020B0602020104020603" pitchFamily="34" charset="0"/>
              <a:cs typeface="Calibri" panose="020F0502020204030204" pitchFamily="34" charset="0"/>
            </a:endParaRPr>
          </a:p>
        </p:txBody>
      </p:sp>
      <p:sp>
        <p:nvSpPr>
          <p:cNvPr id="61" name="TextBox 60">
            <a:extLst>
              <a:ext uri="{FF2B5EF4-FFF2-40B4-BE49-F238E27FC236}">
                <a16:creationId xmlns:a16="http://schemas.microsoft.com/office/drawing/2014/main" id="{618C24BF-A74F-6C8A-B0B2-9D35D333D85D}"/>
              </a:ext>
            </a:extLst>
          </p:cNvPr>
          <p:cNvSpPr txBox="1"/>
          <p:nvPr/>
        </p:nvSpPr>
        <p:spPr>
          <a:xfrm>
            <a:off x="5592878" y="1087195"/>
            <a:ext cx="4951560" cy="369332"/>
          </a:xfrm>
          <a:prstGeom prst="rect">
            <a:avLst/>
          </a:prstGeom>
          <a:solidFill>
            <a:schemeClr val="accent6">
              <a:lumMod val="20000"/>
              <a:lumOff val="80000"/>
            </a:schemeClr>
          </a:solidFill>
        </p:spPr>
        <p:txBody>
          <a:bodyPr wrap="square" rtlCol="0">
            <a:spAutoFit/>
          </a:bodyPr>
          <a:lstStyle/>
          <a:p>
            <a:r>
              <a:rPr lang="en-US">
                <a:latin typeface="Tw Cen MT" panose="020B0602020104020603" pitchFamily="34" charset="0"/>
                <a:cs typeface="Calibri" panose="020F0502020204030204" pitchFamily="34" charset="0"/>
              </a:rPr>
              <a:t>Sets out </a:t>
            </a:r>
            <a:r>
              <a:rPr lang="en-US" b="1">
                <a:latin typeface="Tw Cen MT" panose="020B0602020104020603" pitchFamily="34" charset="0"/>
                <a:cs typeface="Calibri" panose="020F0502020204030204" pitchFamily="34" charset="0"/>
              </a:rPr>
              <a:t>broad requirements </a:t>
            </a:r>
            <a:r>
              <a:rPr lang="en-US">
                <a:latin typeface="Tw Cen MT" panose="020B0602020104020603" pitchFamily="34" charset="0"/>
                <a:cs typeface="Calibri" panose="020F0502020204030204" pitchFamily="34" charset="0"/>
              </a:rPr>
              <a:t>and obligations.  </a:t>
            </a:r>
            <a:endParaRPr lang="en-SG">
              <a:latin typeface="Tw Cen MT" panose="020B0602020104020603" pitchFamily="34" charset="0"/>
              <a:cs typeface="Calibri" panose="020F0502020204030204" pitchFamily="34" charset="0"/>
            </a:endParaRPr>
          </a:p>
        </p:txBody>
      </p:sp>
      <p:sp>
        <p:nvSpPr>
          <p:cNvPr id="62" name="TextBox 61">
            <a:extLst>
              <a:ext uri="{FF2B5EF4-FFF2-40B4-BE49-F238E27FC236}">
                <a16:creationId xmlns:a16="http://schemas.microsoft.com/office/drawing/2014/main" id="{623ADC25-95CB-C76C-E109-88676EC5A9CB}"/>
              </a:ext>
            </a:extLst>
          </p:cNvPr>
          <p:cNvSpPr txBox="1"/>
          <p:nvPr/>
        </p:nvSpPr>
        <p:spPr>
          <a:xfrm>
            <a:off x="339371" y="5899295"/>
            <a:ext cx="11400174" cy="307777"/>
          </a:xfrm>
          <a:prstGeom prst="rect">
            <a:avLst/>
          </a:prstGeom>
          <a:noFill/>
        </p:spPr>
        <p:txBody>
          <a:bodyPr wrap="square" rtlCol="0">
            <a:spAutoFit/>
          </a:bodyPr>
          <a:lstStyle/>
          <a:p>
            <a:r>
              <a:rPr lang="en-US" sz="1400" b="1" i="1" u="none" strike="noStrike" baseline="0">
                <a:solidFill>
                  <a:srgbClr val="000000"/>
                </a:solidFill>
                <a:latin typeface="Tw Cen MT" panose="020B0602020104020603" pitchFamily="34" charset="0"/>
                <a:cs typeface="Calibri" panose="020F0502020204030204" pitchFamily="34" charset="0"/>
              </a:rPr>
              <a:t>*FAQs/Guidance</a:t>
            </a:r>
            <a:r>
              <a:rPr lang="en-US" sz="1400" b="0" i="1" u="none" strike="noStrike" baseline="0">
                <a:solidFill>
                  <a:srgbClr val="000000"/>
                </a:solidFill>
                <a:latin typeface="Tw Cen MT" panose="020B0602020104020603" pitchFamily="34" charset="0"/>
                <a:cs typeface="Calibri" panose="020F0502020204030204" pitchFamily="34" charset="0"/>
              </a:rPr>
              <a:t> carry illustrations of good practices to help licensees interpret and meet the requirements in the Regulations and LCs and are not enforceable.</a:t>
            </a:r>
            <a:endParaRPr lang="en-US" sz="1400" i="1">
              <a:latin typeface="Tw Cen MT" panose="020B0602020104020603" pitchFamily="34" charset="0"/>
              <a:cs typeface="Calibri" panose="020F0502020204030204" pitchFamily="34" charset="0"/>
            </a:endParaRPr>
          </a:p>
        </p:txBody>
      </p:sp>
      <p:sp>
        <p:nvSpPr>
          <p:cNvPr id="63" name="TextBox 62">
            <a:extLst>
              <a:ext uri="{FF2B5EF4-FFF2-40B4-BE49-F238E27FC236}">
                <a16:creationId xmlns:a16="http://schemas.microsoft.com/office/drawing/2014/main" id="{20ECAFB9-F6BD-68DD-F860-2318789F6AE1}"/>
              </a:ext>
            </a:extLst>
          </p:cNvPr>
          <p:cNvSpPr txBox="1"/>
          <p:nvPr/>
        </p:nvSpPr>
        <p:spPr>
          <a:xfrm>
            <a:off x="1656239" y="4898512"/>
            <a:ext cx="3495535" cy="707886"/>
          </a:xfrm>
          <a:prstGeom prst="rect">
            <a:avLst/>
          </a:prstGeom>
          <a:noFill/>
        </p:spPr>
        <p:txBody>
          <a:bodyPr wrap="square" rtlCol="0">
            <a:spAutoFit/>
          </a:bodyPr>
          <a:lstStyle/>
          <a:p>
            <a:r>
              <a:rPr lang="en-US" sz="2200" b="1">
                <a:latin typeface="Tw Cen MT" panose="020B0602020104020603" pitchFamily="34" charset="0"/>
                <a:cs typeface="Calibri" panose="020F0502020204030204" pitchFamily="34" charset="0"/>
              </a:rPr>
              <a:t>Code of Practice (COP)</a:t>
            </a:r>
          </a:p>
          <a:p>
            <a:r>
              <a:rPr lang="en-US" i="1">
                <a:latin typeface="Tw Cen MT" panose="020B0602020104020603" pitchFamily="34" charset="0"/>
                <a:cs typeface="Calibri" panose="020F0502020204030204" pitchFamily="34" charset="0"/>
              </a:rPr>
              <a:t>(e.g. COP for Key Office Holders)</a:t>
            </a:r>
            <a:endParaRPr lang="en-SG" i="1">
              <a:latin typeface="Tw Cen MT" panose="020B0602020104020603" pitchFamily="34" charset="0"/>
              <a:cs typeface="Calibri" panose="020F0502020204030204" pitchFamily="34" charset="0"/>
            </a:endParaRPr>
          </a:p>
        </p:txBody>
      </p:sp>
      <p:pic>
        <p:nvPicPr>
          <p:cNvPr id="64" name="Graphic 63" descr="Checkbox Checked with solid fill">
            <a:extLst>
              <a:ext uri="{FF2B5EF4-FFF2-40B4-BE49-F238E27FC236}">
                <a16:creationId xmlns:a16="http://schemas.microsoft.com/office/drawing/2014/main" id="{1C2DCA4C-1B2A-0F41-314B-E1CD76A7B11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78858" y="902890"/>
            <a:ext cx="624305" cy="624305"/>
          </a:xfrm>
          <a:prstGeom prst="rect">
            <a:avLst/>
          </a:prstGeom>
        </p:spPr>
      </p:pic>
      <p:sp>
        <p:nvSpPr>
          <p:cNvPr id="65" name="TextBox 64">
            <a:extLst>
              <a:ext uri="{FF2B5EF4-FFF2-40B4-BE49-F238E27FC236}">
                <a16:creationId xmlns:a16="http://schemas.microsoft.com/office/drawing/2014/main" id="{EA0405C8-58B5-131F-6D32-A967A126B2C5}"/>
              </a:ext>
            </a:extLst>
          </p:cNvPr>
          <p:cNvSpPr txBox="1"/>
          <p:nvPr/>
        </p:nvSpPr>
        <p:spPr>
          <a:xfrm>
            <a:off x="5580655" y="5056119"/>
            <a:ext cx="4956984" cy="646331"/>
          </a:xfrm>
          <a:prstGeom prst="rect">
            <a:avLst/>
          </a:prstGeom>
          <a:solidFill>
            <a:schemeClr val="accent4">
              <a:lumMod val="20000"/>
              <a:lumOff val="80000"/>
            </a:schemeClr>
          </a:solidFill>
        </p:spPr>
        <p:txBody>
          <a:bodyPr wrap="square" rtlCol="0">
            <a:spAutoFit/>
          </a:bodyPr>
          <a:lstStyle/>
          <a:p>
            <a:r>
              <a:rPr lang="en-US">
                <a:latin typeface="Tw Cen MT" panose="020B0602020104020603" pitchFamily="34" charset="0"/>
                <a:cs typeface="Calibri" panose="020F0502020204030204" pitchFamily="34" charset="0"/>
              </a:rPr>
              <a:t>Provides</a:t>
            </a:r>
            <a:r>
              <a:rPr lang="en-US" b="1">
                <a:latin typeface="Tw Cen MT" panose="020B0602020104020603" pitchFamily="34" charset="0"/>
                <a:cs typeface="Calibri" panose="020F0502020204030204" pitchFamily="34" charset="0"/>
              </a:rPr>
              <a:t> guidance </a:t>
            </a:r>
            <a:r>
              <a:rPr lang="en-US">
                <a:latin typeface="Tw Cen MT" panose="020B0602020104020603" pitchFamily="34" charset="0"/>
                <a:cs typeface="Calibri" panose="020F0502020204030204" pitchFamily="34" charset="0"/>
              </a:rPr>
              <a:t>to licensees on minimum standards. </a:t>
            </a:r>
            <a:endParaRPr lang="en-SG">
              <a:latin typeface="Tw Cen MT" panose="020B0602020104020603" pitchFamily="34" charset="0"/>
              <a:cs typeface="Calibri" panose="020F0502020204030204" pitchFamily="34" charset="0"/>
            </a:endParaRPr>
          </a:p>
        </p:txBody>
      </p:sp>
      <p:pic>
        <p:nvPicPr>
          <p:cNvPr id="66" name="Graphic 65" descr="Checkbox Checked with solid fill">
            <a:extLst>
              <a:ext uri="{FF2B5EF4-FFF2-40B4-BE49-F238E27FC236}">
                <a16:creationId xmlns:a16="http://schemas.microsoft.com/office/drawing/2014/main" id="{A572147D-1B46-6E04-C700-B00E02DCB37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78858" y="1509506"/>
            <a:ext cx="624305" cy="624305"/>
          </a:xfrm>
          <a:prstGeom prst="rect">
            <a:avLst/>
          </a:prstGeom>
        </p:spPr>
      </p:pic>
      <p:pic>
        <p:nvPicPr>
          <p:cNvPr id="67" name="Graphic 66" descr="Checkbox Checked with solid fill">
            <a:extLst>
              <a:ext uri="{FF2B5EF4-FFF2-40B4-BE49-F238E27FC236}">
                <a16:creationId xmlns:a16="http://schemas.microsoft.com/office/drawing/2014/main" id="{CD0A84C5-BF1A-3DE4-B62D-57812A3F8B6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84634" y="4268473"/>
            <a:ext cx="624305" cy="624305"/>
          </a:xfrm>
          <a:prstGeom prst="rect">
            <a:avLst/>
          </a:prstGeom>
        </p:spPr>
      </p:pic>
      <p:pic>
        <p:nvPicPr>
          <p:cNvPr id="68" name="Graphic 67" descr="Checkbox Checked with solid fill">
            <a:extLst>
              <a:ext uri="{FF2B5EF4-FFF2-40B4-BE49-F238E27FC236}">
                <a16:creationId xmlns:a16="http://schemas.microsoft.com/office/drawing/2014/main" id="{5C2093F5-C594-1CAC-32F9-FEFAAA8E168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74705" y="4808659"/>
            <a:ext cx="624305" cy="624305"/>
          </a:xfrm>
          <a:prstGeom prst="rect">
            <a:avLst/>
          </a:prstGeom>
        </p:spPr>
      </p:pic>
      <p:cxnSp>
        <p:nvCxnSpPr>
          <p:cNvPr id="69" name="Straight Arrow Connector 68">
            <a:extLst>
              <a:ext uri="{FF2B5EF4-FFF2-40B4-BE49-F238E27FC236}">
                <a16:creationId xmlns:a16="http://schemas.microsoft.com/office/drawing/2014/main" id="{DD2F12FB-D0BC-C4B3-11EE-EC0DB5C55A15}"/>
              </a:ext>
            </a:extLst>
          </p:cNvPr>
          <p:cNvCxnSpPr>
            <a:cxnSpLocks/>
          </p:cNvCxnSpPr>
          <p:nvPr/>
        </p:nvCxnSpPr>
        <p:spPr>
          <a:xfrm>
            <a:off x="3615160" y="1256077"/>
            <a:ext cx="1674108" cy="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D460B6EB-CD77-FD92-9B9B-D77ACABEAF4B}"/>
              </a:ext>
            </a:extLst>
          </p:cNvPr>
          <p:cNvCxnSpPr>
            <a:cxnSpLocks/>
          </p:cNvCxnSpPr>
          <p:nvPr/>
        </p:nvCxnSpPr>
        <p:spPr>
          <a:xfrm>
            <a:off x="3615160" y="1799280"/>
            <a:ext cx="1674108" cy="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71592DE4-F8B8-7988-61EB-2F77D9AE5DFA}"/>
              </a:ext>
            </a:extLst>
          </p:cNvPr>
          <p:cNvCxnSpPr>
            <a:cxnSpLocks/>
          </p:cNvCxnSpPr>
          <p:nvPr/>
        </p:nvCxnSpPr>
        <p:spPr>
          <a:xfrm>
            <a:off x="4452214" y="4669100"/>
            <a:ext cx="847726" cy="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B0F90852-BE76-7FA6-6E60-D7424E915592}"/>
              </a:ext>
            </a:extLst>
          </p:cNvPr>
          <p:cNvCxnSpPr>
            <a:cxnSpLocks/>
          </p:cNvCxnSpPr>
          <p:nvPr/>
        </p:nvCxnSpPr>
        <p:spPr>
          <a:xfrm>
            <a:off x="4940668" y="5186925"/>
            <a:ext cx="348600" cy="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74" name="Content Placeholder 4">
            <a:extLst>
              <a:ext uri="{FF2B5EF4-FFF2-40B4-BE49-F238E27FC236}">
                <a16:creationId xmlns:a16="http://schemas.microsoft.com/office/drawing/2014/main" id="{B304402E-E119-DF4F-B92F-9DBE42105F62}"/>
              </a:ext>
            </a:extLst>
          </p:cNvPr>
          <p:cNvGraphicFramePr>
            <a:graphicFrameLocks/>
          </p:cNvGraphicFramePr>
          <p:nvPr>
            <p:extLst>
              <p:ext uri="{D42A27DB-BD31-4B8C-83A1-F6EECF244321}">
                <p14:modId xmlns:p14="http://schemas.microsoft.com/office/powerpoint/2010/main" val="4199923416"/>
              </p:ext>
            </p:extLst>
          </p:nvPr>
        </p:nvGraphicFramePr>
        <p:xfrm>
          <a:off x="0" y="0"/>
          <a:ext cx="12192000" cy="3708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302184316"/>
                    </a:ext>
                  </a:extLst>
                </a:gridCol>
                <a:gridCol w="3048000">
                  <a:extLst>
                    <a:ext uri="{9D8B030D-6E8A-4147-A177-3AD203B41FA5}">
                      <a16:colId xmlns:a16="http://schemas.microsoft.com/office/drawing/2014/main" val="1945214093"/>
                    </a:ext>
                  </a:extLst>
                </a:gridCol>
                <a:gridCol w="3048000">
                  <a:extLst>
                    <a:ext uri="{9D8B030D-6E8A-4147-A177-3AD203B41FA5}">
                      <a16:colId xmlns:a16="http://schemas.microsoft.com/office/drawing/2014/main" val="359510583"/>
                    </a:ext>
                  </a:extLst>
                </a:gridCol>
                <a:gridCol w="3048000">
                  <a:extLst>
                    <a:ext uri="{9D8B030D-6E8A-4147-A177-3AD203B41FA5}">
                      <a16:colId xmlns:a16="http://schemas.microsoft.com/office/drawing/2014/main" val="370841849"/>
                    </a:ext>
                  </a:extLst>
                </a:gridCol>
              </a:tblGrid>
              <a:tr h="370840">
                <a:tc>
                  <a:txBody>
                    <a:bodyPr/>
                    <a:lstStyle/>
                    <a:p>
                      <a:pPr algn="ctr"/>
                      <a:r>
                        <a:rPr lang="en-US">
                          <a:solidFill>
                            <a:schemeClr val="bg2">
                              <a:lumMod val="90000"/>
                            </a:schemeClr>
                          </a:solidFill>
                          <a:latin typeface="Tw Cen MT" panose="020B0602020104020603" pitchFamily="34" charset="0"/>
                        </a:rPr>
                        <a:t>Singapore Population</a:t>
                      </a:r>
                      <a:endParaRPr lang="en-SG">
                        <a:solidFill>
                          <a:schemeClr val="bg2">
                            <a:lumMod val="90000"/>
                          </a:schemeClr>
                        </a:solidFill>
                        <a:latin typeface="Tw Cen MT" panose="020B0602020104020603" pitchFamily="34" charset="0"/>
                      </a:endParaRPr>
                    </a:p>
                  </a:txBody>
                  <a:tcPr>
                    <a:solidFill>
                      <a:schemeClr val="accent1">
                        <a:lumMod val="20000"/>
                        <a:lumOff val="80000"/>
                      </a:schemeClr>
                    </a:solidFill>
                  </a:tcPr>
                </a:tc>
                <a:tc>
                  <a:txBody>
                    <a:bodyPr/>
                    <a:lstStyle/>
                    <a:p>
                      <a:pPr algn="ctr"/>
                      <a:r>
                        <a:rPr lang="en-US">
                          <a:solidFill>
                            <a:schemeClr val="tx1"/>
                          </a:solidFill>
                          <a:latin typeface="Tw Cen MT" panose="020B0602020104020603" pitchFamily="34" charset="0"/>
                        </a:rPr>
                        <a:t>Regulatory Landscape </a:t>
                      </a:r>
                      <a:endParaRPr lang="en-SG">
                        <a:solidFill>
                          <a:schemeClr val="tx1"/>
                        </a:solidFill>
                        <a:latin typeface="Tw Cen MT" panose="020B0602020104020603" pitchFamily="34" charset="0"/>
                      </a:endParaRPr>
                    </a:p>
                  </a:txBody>
                  <a:tcP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bg2">
                              <a:lumMod val="90000"/>
                            </a:schemeClr>
                          </a:solidFill>
                          <a:latin typeface="Tw Cen MT" panose="020B0602020104020603" pitchFamily="34" charset="0"/>
                        </a:rPr>
                        <a:t>NHS Requirements</a:t>
                      </a:r>
                      <a:endParaRPr lang="en-SG">
                        <a:solidFill>
                          <a:schemeClr val="bg2">
                            <a:lumMod val="90000"/>
                          </a:schemeClr>
                        </a:solidFill>
                        <a:latin typeface="Tw Cen MT" panose="020B0602020104020603" pitchFamily="34" charset="0"/>
                      </a:endParaRPr>
                    </a:p>
                  </a:txBody>
                  <a:tcPr>
                    <a:solidFill>
                      <a:schemeClr val="accent2">
                        <a:lumMod val="40000"/>
                        <a:lumOff val="60000"/>
                      </a:schemeClr>
                    </a:solidFill>
                  </a:tcPr>
                </a:tc>
                <a:tc>
                  <a:txBody>
                    <a:bodyPr/>
                    <a:lstStyle/>
                    <a:p>
                      <a:pPr algn="ctr"/>
                      <a:r>
                        <a:rPr lang="en-US" dirty="0">
                          <a:solidFill>
                            <a:schemeClr val="bg2">
                              <a:lumMod val="90000"/>
                            </a:schemeClr>
                          </a:solidFill>
                          <a:latin typeface="Tw Cen MT" panose="020B0602020104020603" pitchFamily="34" charset="0"/>
                        </a:rPr>
                        <a:t>Regulatory Approach</a:t>
                      </a:r>
                      <a:endParaRPr lang="en-SG" dirty="0">
                        <a:solidFill>
                          <a:schemeClr val="bg2">
                            <a:lumMod val="90000"/>
                          </a:schemeClr>
                        </a:solidFill>
                        <a:latin typeface="Tw Cen MT" panose="020B0602020104020603" pitchFamily="34" charset="0"/>
                      </a:endParaRPr>
                    </a:p>
                  </a:txBody>
                  <a:tcPr>
                    <a:solidFill>
                      <a:schemeClr val="bg2"/>
                    </a:solidFill>
                  </a:tcPr>
                </a:tc>
                <a:extLst>
                  <a:ext uri="{0D108BD9-81ED-4DB2-BD59-A6C34878D82A}">
                    <a16:rowId xmlns:a16="http://schemas.microsoft.com/office/drawing/2014/main" val="4115574569"/>
                  </a:ext>
                </a:extLst>
              </a:tr>
            </a:tbl>
          </a:graphicData>
        </a:graphic>
      </p:graphicFrame>
    </p:spTree>
    <p:extLst>
      <p:ext uri="{BB962C8B-B14F-4D97-AF65-F5344CB8AC3E}">
        <p14:creationId xmlns:p14="http://schemas.microsoft.com/office/powerpoint/2010/main" val="3327470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2FA8F3-982A-D209-13FC-E9C66189B874}"/>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81096DCA-F8FA-7959-AD61-698AF8E81AE9}"/>
              </a:ext>
            </a:extLst>
          </p:cNvPr>
          <p:cNvSpPr txBox="1">
            <a:spLocks/>
          </p:cNvSpPr>
          <p:nvPr/>
        </p:nvSpPr>
        <p:spPr>
          <a:xfrm>
            <a:off x="0" y="376919"/>
            <a:ext cx="12199789" cy="504402"/>
          </a:xfrm>
          <a:prstGeom prst="rect">
            <a:avLst/>
          </a:prstGeom>
          <a:solidFill>
            <a:schemeClr val="accent6">
              <a:lumMod val="40000"/>
              <a:lumOff val="60000"/>
            </a:schemeClr>
          </a:solidFill>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500" b="1">
                <a:latin typeface="Tw Cen MT" panose="020B0602020104020603" pitchFamily="34" charset="0"/>
              </a:rPr>
              <a:t>Four Modes of Service Delivery (MOSDs) is also offered under HCSA </a:t>
            </a:r>
          </a:p>
        </p:txBody>
      </p:sp>
      <p:sp>
        <p:nvSpPr>
          <p:cNvPr id="5" name="Slide Number Placeholder 3">
            <a:extLst>
              <a:ext uri="{FF2B5EF4-FFF2-40B4-BE49-F238E27FC236}">
                <a16:creationId xmlns:a16="http://schemas.microsoft.com/office/drawing/2014/main" id="{7BE899CF-9565-8568-7688-ACFAEA7E870C}"/>
              </a:ext>
            </a:extLst>
          </p:cNvPr>
          <p:cNvSpPr txBox="1">
            <a:spLocks/>
          </p:cNvSpPr>
          <p:nvPr/>
        </p:nvSpPr>
        <p:spPr>
          <a:xfrm>
            <a:off x="11492861" y="6429664"/>
            <a:ext cx="523231" cy="315322"/>
          </a:xfrm>
          <a:prstGeom prst="rect">
            <a:avLst/>
          </a:prstGeom>
        </p:spPr>
        <p:txBody>
          <a:bodyPr vert="horz" lIns="91440" tIns="45720" rIns="91440" bIns="45720" rtlCol="0" anchor="ctr"/>
          <a:lstStyle>
            <a:defPPr>
              <a:defRPr lang="en-US"/>
            </a:defPPr>
            <a:lvl1pPr algn="r">
              <a:defRPr sz="1200">
                <a:solidFill>
                  <a:schemeClr val="tx1">
                    <a:tint val="75000"/>
                  </a:schemeClr>
                </a:solidFill>
              </a:defRPr>
            </a:lvl1pPr>
          </a:lstStyle>
          <a:p>
            <a:fld id="{76E51640-A429-42AA-92D6-40B4D3264BC7}" type="slidenum">
              <a:rPr lang="en-SG">
                <a:latin typeface="Tw Cen MT" panose="020B0602020104020603" pitchFamily="34" charset="0"/>
              </a:rPr>
              <a:pPr/>
              <a:t>8</a:t>
            </a:fld>
            <a:endParaRPr lang="en-SG">
              <a:latin typeface="Tw Cen MT" panose="020B0602020104020603" pitchFamily="34" charset="0"/>
            </a:endParaRPr>
          </a:p>
        </p:txBody>
      </p:sp>
      <p:graphicFrame>
        <p:nvGraphicFramePr>
          <p:cNvPr id="19" name="Content Placeholder 4">
            <a:extLst>
              <a:ext uri="{FF2B5EF4-FFF2-40B4-BE49-F238E27FC236}">
                <a16:creationId xmlns:a16="http://schemas.microsoft.com/office/drawing/2014/main" id="{2E644C51-1F93-A84C-0553-74F27E1693D9}"/>
              </a:ext>
            </a:extLst>
          </p:cNvPr>
          <p:cNvGraphicFramePr>
            <a:graphicFrameLocks/>
          </p:cNvGraphicFramePr>
          <p:nvPr>
            <p:extLst>
              <p:ext uri="{D42A27DB-BD31-4B8C-83A1-F6EECF244321}">
                <p14:modId xmlns:p14="http://schemas.microsoft.com/office/powerpoint/2010/main" val="3096243071"/>
              </p:ext>
            </p:extLst>
          </p:nvPr>
        </p:nvGraphicFramePr>
        <p:xfrm>
          <a:off x="0" y="0"/>
          <a:ext cx="12192000" cy="3708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302184316"/>
                    </a:ext>
                  </a:extLst>
                </a:gridCol>
                <a:gridCol w="3048000">
                  <a:extLst>
                    <a:ext uri="{9D8B030D-6E8A-4147-A177-3AD203B41FA5}">
                      <a16:colId xmlns:a16="http://schemas.microsoft.com/office/drawing/2014/main" val="1945214093"/>
                    </a:ext>
                  </a:extLst>
                </a:gridCol>
                <a:gridCol w="3048000">
                  <a:extLst>
                    <a:ext uri="{9D8B030D-6E8A-4147-A177-3AD203B41FA5}">
                      <a16:colId xmlns:a16="http://schemas.microsoft.com/office/drawing/2014/main" val="359510583"/>
                    </a:ext>
                  </a:extLst>
                </a:gridCol>
                <a:gridCol w="3048000">
                  <a:extLst>
                    <a:ext uri="{9D8B030D-6E8A-4147-A177-3AD203B41FA5}">
                      <a16:colId xmlns:a16="http://schemas.microsoft.com/office/drawing/2014/main" val="370841849"/>
                    </a:ext>
                  </a:extLst>
                </a:gridCol>
              </a:tblGrid>
              <a:tr h="370840">
                <a:tc>
                  <a:txBody>
                    <a:bodyPr/>
                    <a:lstStyle/>
                    <a:p>
                      <a:pPr algn="ctr"/>
                      <a:r>
                        <a:rPr lang="en-US">
                          <a:solidFill>
                            <a:schemeClr val="bg2">
                              <a:lumMod val="90000"/>
                            </a:schemeClr>
                          </a:solidFill>
                          <a:latin typeface="Tw Cen MT" panose="020B0602020104020603" pitchFamily="34" charset="0"/>
                        </a:rPr>
                        <a:t>Singapore Population</a:t>
                      </a:r>
                      <a:endParaRPr lang="en-SG">
                        <a:solidFill>
                          <a:schemeClr val="bg2">
                            <a:lumMod val="90000"/>
                          </a:schemeClr>
                        </a:solidFill>
                        <a:latin typeface="Tw Cen MT" panose="020B0602020104020603" pitchFamily="34" charset="0"/>
                      </a:endParaRPr>
                    </a:p>
                  </a:txBody>
                  <a:tcPr>
                    <a:solidFill>
                      <a:schemeClr val="accent1">
                        <a:lumMod val="20000"/>
                        <a:lumOff val="80000"/>
                      </a:schemeClr>
                    </a:solidFill>
                  </a:tcPr>
                </a:tc>
                <a:tc>
                  <a:txBody>
                    <a:bodyPr/>
                    <a:lstStyle/>
                    <a:p>
                      <a:pPr algn="ctr"/>
                      <a:r>
                        <a:rPr lang="en-US">
                          <a:solidFill>
                            <a:schemeClr val="tx1"/>
                          </a:solidFill>
                          <a:latin typeface="Tw Cen MT" panose="020B0602020104020603" pitchFamily="34" charset="0"/>
                        </a:rPr>
                        <a:t>Regulatory Landscape </a:t>
                      </a:r>
                      <a:endParaRPr lang="en-SG">
                        <a:solidFill>
                          <a:schemeClr val="tx1"/>
                        </a:solidFill>
                        <a:latin typeface="Tw Cen MT" panose="020B0602020104020603" pitchFamily="34" charset="0"/>
                      </a:endParaRPr>
                    </a:p>
                  </a:txBody>
                  <a:tcP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bg2">
                              <a:lumMod val="90000"/>
                            </a:schemeClr>
                          </a:solidFill>
                          <a:latin typeface="Tw Cen MT" panose="020B0602020104020603" pitchFamily="34" charset="0"/>
                        </a:rPr>
                        <a:t>NHS Requirements</a:t>
                      </a:r>
                      <a:endParaRPr lang="en-SG">
                        <a:solidFill>
                          <a:schemeClr val="bg2">
                            <a:lumMod val="90000"/>
                          </a:schemeClr>
                        </a:solidFill>
                        <a:latin typeface="Tw Cen MT" panose="020B0602020104020603" pitchFamily="34" charset="0"/>
                      </a:endParaRPr>
                    </a:p>
                  </a:txBody>
                  <a:tcPr>
                    <a:solidFill>
                      <a:schemeClr val="accent2">
                        <a:lumMod val="40000"/>
                        <a:lumOff val="60000"/>
                      </a:schemeClr>
                    </a:solidFill>
                  </a:tcPr>
                </a:tc>
                <a:tc>
                  <a:txBody>
                    <a:bodyPr/>
                    <a:lstStyle/>
                    <a:p>
                      <a:pPr algn="ctr"/>
                      <a:r>
                        <a:rPr lang="en-US" dirty="0">
                          <a:solidFill>
                            <a:schemeClr val="bg2">
                              <a:lumMod val="90000"/>
                            </a:schemeClr>
                          </a:solidFill>
                          <a:latin typeface="Tw Cen MT" panose="020B0602020104020603" pitchFamily="34" charset="0"/>
                        </a:rPr>
                        <a:t>Regulatory Approach</a:t>
                      </a:r>
                      <a:endParaRPr lang="en-SG" dirty="0">
                        <a:solidFill>
                          <a:schemeClr val="bg2">
                            <a:lumMod val="90000"/>
                          </a:schemeClr>
                        </a:solidFill>
                        <a:latin typeface="Tw Cen MT" panose="020B0602020104020603" pitchFamily="34" charset="0"/>
                      </a:endParaRPr>
                    </a:p>
                  </a:txBody>
                  <a:tcPr>
                    <a:solidFill>
                      <a:schemeClr val="bg2"/>
                    </a:solidFill>
                  </a:tcPr>
                </a:tc>
                <a:extLst>
                  <a:ext uri="{0D108BD9-81ED-4DB2-BD59-A6C34878D82A}">
                    <a16:rowId xmlns:a16="http://schemas.microsoft.com/office/drawing/2014/main" val="4115574569"/>
                  </a:ext>
                </a:extLst>
              </a:tr>
            </a:tbl>
          </a:graphicData>
        </a:graphic>
      </p:graphicFrame>
      <p:sp>
        <p:nvSpPr>
          <p:cNvPr id="2" name="TextBox 1">
            <a:extLst>
              <a:ext uri="{FF2B5EF4-FFF2-40B4-BE49-F238E27FC236}">
                <a16:creationId xmlns:a16="http://schemas.microsoft.com/office/drawing/2014/main" id="{AD3B51FA-D84F-7945-396C-A0D6D47DB454}"/>
              </a:ext>
            </a:extLst>
          </p:cNvPr>
          <p:cNvSpPr txBox="1"/>
          <p:nvPr/>
        </p:nvSpPr>
        <p:spPr>
          <a:xfrm>
            <a:off x="250536" y="4077064"/>
            <a:ext cx="11656424" cy="2506840"/>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en-US" sz="2000">
                <a:latin typeface="Tw Cen MT" panose="020B0602020104020603" pitchFamily="34" charset="0"/>
                <a:cs typeface="Calibri" panose="020F0502020204030204" pitchFamily="34" charset="0"/>
              </a:rPr>
              <a:t>Licensees need to </a:t>
            </a:r>
            <a:r>
              <a:rPr lang="en-US" sz="2000" b="1">
                <a:latin typeface="Tw Cen MT" panose="020B0602020104020603" pitchFamily="34" charset="0"/>
                <a:cs typeface="Calibri" panose="020F0502020204030204" pitchFamily="34" charset="0"/>
              </a:rPr>
              <a:t>obtain MOH’s approval </a:t>
            </a:r>
            <a:r>
              <a:rPr lang="en-US" sz="2000">
                <a:latin typeface="Tw Cen MT" panose="020B0602020104020603" pitchFamily="34" charset="0"/>
                <a:cs typeface="Calibri" panose="020F0502020204030204" pitchFamily="34" charset="0"/>
              </a:rPr>
              <a:t>for the applicable MOSDs for each LHS. </a:t>
            </a:r>
          </a:p>
          <a:p>
            <a:pPr marL="342900" indent="-342900" algn="just">
              <a:lnSpc>
                <a:spcPct val="150000"/>
              </a:lnSpc>
              <a:buFont typeface="Arial" panose="020B0604020202020204" pitchFamily="34" charset="0"/>
              <a:buChar char="•"/>
            </a:pPr>
            <a:r>
              <a:rPr lang="en-US" sz="2000">
                <a:latin typeface="Tw Cen MT" panose="020B0602020104020603" pitchFamily="34" charset="0"/>
                <a:cs typeface="Calibri" panose="020F0502020204030204" pitchFamily="34" charset="0"/>
              </a:rPr>
              <a:t>Not all MOSDs are allowed for every LHS.</a:t>
            </a:r>
          </a:p>
          <a:p>
            <a:pPr marL="800100" lvl="1" indent="-342900" algn="just">
              <a:lnSpc>
                <a:spcPct val="150000"/>
              </a:lnSpc>
              <a:spcBef>
                <a:spcPts val="600"/>
              </a:spcBef>
              <a:buFont typeface="Wingdings" panose="05000000000000000000" pitchFamily="2" charset="2"/>
              <a:buChar char="Ø"/>
            </a:pPr>
            <a:r>
              <a:rPr lang="en-US" sz="2000">
                <a:latin typeface="Tw Cen MT" panose="020B0602020104020603" pitchFamily="34" charset="0"/>
                <a:cs typeface="Calibri" panose="020F0502020204030204" pitchFamily="34" charset="0"/>
              </a:rPr>
              <a:t>For example, based on the current and emerging models of care, the nursing home is operated out of a permanent premises, hence the only MOSD allowed is permanent premises for nursing home service.</a:t>
            </a:r>
          </a:p>
          <a:p>
            <a:pPr marL="342900" indent="-342900" algn="just">
              <a:lnSpc>
                <a:spcPct val="150000"/>
              </a:lnSpc>
              <a:spcBef>
                <a:spcPts val="600"/>
              </a:spcBef>
              <a:buFont typeface="Arial" panose="020B0604020202020204" pitchFamily="34" charset="0"/>
              <a:buChar char="•"/>
            </a:pPr>
            <a:r>
              <a:rPr lang="en-US" sz="2000">
                <a:latin typeface="Tw Cen MT" panose="020B0602020104020603" pitchFamily="34" charset="0"/>
                <a:cs typeface="Calibri" panose="020F0502020204030204" pitchFamily="34" charset="0"/>
              </a:rPr>
              <a:t>It is an offence to provide a LHS via MOSDs without prior approval from MOH.</a:t>
            </a:r>
          </a:p>
        </p:txBody>
      </p:sp>
      <p:grpSp>
        <p:nvGrpSpPr>
          <p:cNvPr id="4" name="Group 3">
            <a:extLst>
              <a:ext uri="{FF2B5EF4-FFF2-40B4-BE49-F238E27FC236}">
                <a16:creationId xmlns:a16="http://schemas.microsoft.com/office/drawing/2014/main" id="{D0F54AA2-976F-7CFA-F290-BB4F1F3B75ED}"/>
              </a:ext>
            </a:extLst>
          </p:cNvPr>
          <p:cNvGrpSpPr/>
          <p:nvPr/>
        </p:nvGrpSpPr>
        <p:grpSpPr>
          <a:xfrm>
            <a:off x="250536" y="1727922"/>
            <a:ext cx="11656424" cy="2419592"/>
            <a:chOff x="267787" y="1664817"/>
            <a:chExt cx="11656424" cy="2574450"/>
          </a:xfrm>
        </p:grpSpPr>
        <p:sp>
          <p:nvSpPr>
            <p:cNvPr id="6" name="Rectangle 5">
              <a:extLst>
                <a:ext uri="{FF2B5EF4-FFF2-40B4-BE49-F238E27FC236}">
                  <a16:creationId xmlns:a16="http://schemas.microsoft.com/office/drawing/2014/main" id="{55A49E34-213D-3D3F-6A3F-977923B890F1}"/>
                </a:ext>
              </a:extLst>
            </p:cNvPr>
            <p:cNvSpPr/>
            <p:nvPr/>
          </p:nvSpPr>
          <p:spPr>
            <a:xfrm>
              <a:off x="267787" y="1668793"/>
              <a:ext cx="11656424" cy="25704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latin typeface="Tw Cen MT" panose="020B0602020104020603" pitchFamily="34" charset="0"/>
              </a:endParaRPr>
            </a:p>
          </p:txBody>
        </p:sp>
        <p:grpSp>
          <p:nvGrpSpPr>
            <p:cNvPr id="7" name="Group 6">
              <a:extLst>
                <a:ext uri="{FF2B5EF4-FFF2-40B4-BE49-F238E27FC236}">
                  <a16:creationId xmlns:a16="http://schemas.microsoft.com/office/drawing/2014/main" id="{AA1C1DCC-BBC0-DFF2-B6ED-6E80FCABC13A}"/>
                </a:ext>
              </a:extLst>
            </p:cNvPr>
            <p:cNvGrpSpPr/>
            <p:nvPr/>
          </p:nvGrpSpPr>
          <p:grpSpPr>
            <a:xfrm>
              <a:off x="339690" y="2144978"/>
              <a:ext cx="11374065" cy="2042916"/>
              <a:chOff x="185209" y="1739558"/>
              <a:chExt cx="11374065" cy="2303115"/>
            </a:xfrm>
          </p:grpSpPr>
          <p:sp>
            <p:nvSpPr>
              <p:cNvPr id="21" name="TextBox 20">
                <a:extLst>
                  <a:ext uri="{FF2B5EF4-FFF2-40B4-BE49-F238E27FC236}">
                    <a16:creationId xmlns:a16="http://schemas.microsoft.com/office/drawing/2014/main" id="{1C0F783C-C412-2C34-0FE6-857F04258EB2}"/>
                  </a:ext>
                </a:extLst>
              </p:cNvPr>
              <p:cNvSpPr txBox="1"/>
              <p:nvPr/>
            </p:nvSpPr>
            <p:spPr>
              <a:xfrm>
                <a:off x="5796555" y="2582707"/>
                <a:ext cx="2987620" cy="1439818"/>
              </a:xfrm>
              <a:prstGeom prst="rect">
                <a:avLst/>
              </a:prstGeom>
              <a:noFill/>
            </p:spPr>
            <p:txBody>
              <a:bodyPr wrap="square" rtlCol="0">
                <a:spAutoFit/>
              </a:bodyPr>
              <a:lstStyle/>
              <a:p>
                <a:pPr algn="ctr"/>
                <a:r>
                  <a:rPr lang="en-US" b="1" baseline="0">
                    <a:solidFill>
                      <a:schemeClr val="tx2">
                        <a:lumMod val="75000"/>
                        <a:lumOff val="25000"/>
                      </a:schemeClr>
                    </a:solidFill>
                    <a:latin typeface="Tw Cen MT" panose="020B0602020104020603" pitchFamily="34" charset="0"/>
                  </a:rPr>
                  <a:t>Temporary premises</a:t>
                </a:r>
              </a:p>
              <a:p>
                <a:pPr algn="ctr"/>
                <a:r>
                  <a:rPr lang="en-US">
                    <a:solidFill>
                      <a:schemeClr val="tx2">
                        <a:lumMod val="75000"/>
                        <a:lumOff val="25000"/>
                      </a:schemeClr>
                    </a:solidFill>
                    <a:latin typeface="Tw Cen MT" panose="020B0602020104020603" pitchFamily="34" charset="0"/>
                  </a:rPr>
                  <a:t>n</a:t>
                </a:r>
                <a:r>
                  <a:rPr lang="en-US" baseline="0">
                    <a:solidFill>
                      <a:schemeClr val="tx2">
                        <a:lumMod val="75000"/>
                        <a:lumOff val="25000"/>
                      </a:schemeClr>
                    </a:solidFill>
                    <a:latin typeface="Tw Cen MT" panose="020B0602020104020603" pitchFamily="34" charset="0"/>
                  </a:rPr>
                  <a:t>o permanent premises </a:t>
                </a:r>
              </a:p>
              <a:p>
                <a:pPr algn="ctr"/>
                <a:r>
                  <a:rPr lang="en-US" baseline="0">
                    <a:solidFill>
                      <a:schemeClr val="tx2">
                        <a:lumMod val="75000"/>
                        <a:lumOff val="25000"/>
                      </a:schemeClr>
                    </a:solidFill>
                    <a:latin typeface="Tw Cen MT" panose="020B0602020104020603" pitchFamily="34" charset="0"/>
                  </a:rPr>
                  <a:t>e.g. treating patients at home (home medical)</a:t>
                </a:r>
              </a:p>
            </p:txBody>
          </p:sp>
          <p:sp>
            <p:nvSpPr>
              <p:cNvPr id="22" name="TextBox 21">
                <a:extLst>
                  <a:ext uri="{FF2B5EF4-FFF2-40B4-BE49-F238E27FC236}">
                    <a16:creationId xmlns:a16="http://schemas.microsoft.com/office/drawing/2014/main" id="{51F2AB53-3B31-03C7-8969-E43D1FA4469E}"/>
                  </a:ext>
                </a:extLst>
              </p:cNvPr>
              <p:cNvSpPr txBox="1"/>
              <p:nvPr/>
            </p:nvSpPr>
            <p:spPr>
              <a:xfrm>
                <a:off x="8638963" y="2602855"/>
                <a:ext cx="2920311" cy="1439818"/>
              </a:xfrm>
              <a:prstGeom prst="rect">
                <a:avLst/>
              </a:prstGeom>
              <a:noFill/>
            </p:spPr>
            <p:txBody>
              <a:bodyPr wrap="square" rtlCol="0">
                <a:spAutoFit/>
              </a:bodyPr>
              <a:lstStyle/>
              <a:p>
                <a:pPr algn="ctr"/>
                <a:r>
                  <a:rPr lang="en-US" b="1" baseline="0">
                    <a:solidFill>
                      <a:schemeClr val="tx2">
                        <a:lumMod val="75000"/>
                        <a:lumOff val="25000"/>
                      </a:schemeClr>
                    </a:solidFill>
                    <a:latin typeface="Tw Cen MT" panose="020B0602020104020603" pitchFamily="34" charset="0"/>
                  </a:rPr>
                  <a:t>Remote </a:t>
                </a:r>
              </a:p>
              <a:p>
                <a:pPr algn="ctr"/>
                <a:r>
                  <a:rPr lang="en-US">
                    <a:solidFill>
                      <a:schemeClr val="tx2">
                        <a:lumMod val="75000"/>
                        <a:lumOff val="25000"/>
                      </a:schemeClr>
                    </a:solidFill>
                    <a:latin typeface="Tw Cen MT" panose="020B0602020104020603" pitchFamily="34" charset="0"/>
                  </a:rPr>
                  <a:t>t</a:t>
                </a:r>
                <a:r>
                  <a:rPr lang="en-US" baseline="0">
                    <a:solidFill>
                      <a:schemeClr val="tx2">
                        <a:lumMod val="75000"/>
                        <a:lumOff val="25000"/>
                      </a:schemeClr>
                    </a:solidFill>
                    <a:latin typeface="Tw Cen MT" panose="020B0602020104020603" pitchFamily="34" charset="0"/>
                  </a:rPr>
                  <a:t>hrough virtual platforms or applications</a:t>
                </a:r>
              </a:p>
              <a:p>
                <a:pPr algn="ctr"/>
                <a:r>
                  <a:rPr lang="en-US" baseline="0">
                    <a:solidFill>
                      <a:schemeClr val="tx2">
                        <a:lumMod val="75000"/>
                        <a:lumOff val="25000"/>
                      </a:schemeClr>
                    </a:solidFill>
                    <a:latin typeface="Tw Cen MT" panose="020B0602020104020603" pitchFamily="34" charset="0"/>
                  </a:rPr>
                  <a:t>e.g. virtual GP consultation</a:t>
                </a:r>
              </a:p>
            </p:txBody>
          </p:sp>
          <p:sp>
            <p:nvSpPr>
              <p:cNvPr id="23" name="TextBox 22">
                <a:extLst>
                  <a:ext uri="{FF2B5EF4-FFF2-40B4-BE49-F238E27FC236}">
                    <a16:creationId xmlns:a16="http://schemas.microsoft.com/office/drawing/2014/main" id="{9DFA0FAE-9E87-5138-46EE-A6738F97BEC1}"/>
                  </a:ext>
                </a:extLst>
              </p:cNvPr>
              <p:cNvSpPr txBox="1"/>
              <p:nvPr/>
            </p:nvSpPr>
            <p:spPr>
              <a:xfrm>
                <a:off x="2965323" y="2599779"/>
                <a:ext cx="2731497" cy="1439818"/>
              </a:xfrm>
              <a:prstGeom prst="rect">
                <a:avLst/>
              </a:prstGeom>
              <a:noFill/>
            </p:spPr>
            <p:txBody>
              <a:bodyPr wrap="square" rtlCol="0">
                <a:spAutoFit/>
              </a:bodyPr>
              <a:lstStyle/>
              <a:p>
                <a:pPr algn="ctr"/>
                <a:r>
                  <a:rPr lang="en-US" b="1" baseline="0">
                    <a:solidFill>
                      <a:schemeClr val="tx2">
                        <a:lumMod val="75000"/>
                        <a:lumOff val="25000"/>
                      </a:schemeClr>
                    </a:solidFill>
                    <a:latin typeface="Tw Cen MT" panose="020B0602020104020603" pitchFamily="34" charset="0"/>
                  </a:rPr>
                  <a:t>Conveyances </a:t>
                </a:r>
              </a:p>
              <a:p>
                <a:pPr algn="ctr"/>
                <a:r>
                  <a:rPr lang="en-US">
                    <a:solidFill>
                      <a:schemeClr val="tx2">
                        <a:lumMod val="75000"/>
                        <a:lumOff val="25000"/>
                      </a:schemeClr>
                    </a:solidFill>
                    <a:latin typeface="Tw Cen MT" panose="020B0602020104020603" pitchFamily="34" charset="0"/>
                  </a:rPr>
                  <a:t>where the LHS is delivered from a vehicle</a:t>
                </a:r>
                <a:endParaRPr lang="en-US" baseline="0">
                  <a:solidFill>
                    <a:schemeClr val="tx2">
                      <a:lumMod val="75000"/>
                      <a:lumOff val="25000"/>
                    </a:schemeClr>
                  </a:solidFill>
                  <a:latin typeface="Tw Cen MT" panose="020B0602020104020603" pitchFamily="34" charset="0"/>
                </a:endParaRPr>
              </a:p>
              <a:p>
                <a:pPr algn="ctr"/>
                <a:r>
                  <a:rPr lang="en-US" baseline="0">
                    <a:solidFill>
                      <a:schemeClr val="tx2">
                        <a:lumMod val="75000"/>
                        <a:lumOff val="25000"/>
                      </a:schemeClr>
                    </a:solidFill>
                    <a:latin typeface="Tw Cen MT" panose="020B0602020104020603" pitchFamily="34" charset="0"/>
                  </a:rPr>
                  <a:t>e.g. medical transport</a:t>
                </a:r>
                <a:endParaRPr lang="en-US">
                  <a:solidFill>
                    <a:schemeClr val="tx2">
                      <a:lumMod val="75000"/>
                      <a:lumOff val="25000"/>
                    </a:schemeClr>
                  </a:solidFill>
                  <a:latin typeface="Tw Cen MT" panose="020B0602020104020603" pitchFamily="34" charset="0"/>
                </a:endParaRPr>
              </a:p>
            </p:txBody>
          </p:sp>
          <p:sp>
            <p:nvSpPr>
              <p:cNvPr id="24" name="TextBox 23">
                <a:extLst>
                  <a:ext uri="{FF2B5EF4-FFF2-40B4-BE49-F238E27FC236}">
                    <a16:creationId xmlns:a16="http://schemas.microsoft.com/office/drawing/2014/main" id="{B22B515A-95D9-BB54-8B7C-6FC8CF39C111}"/>
                  </a:ext>
                </a:extLst>
              </p:cNvPr>
              <p:cNvSpPr txBox="1"/>
              <p:nvPr/>
            </p:nvSpPr>
            <p:spPr>
              <a:xfrm>
                <a:off x="185209" y="2599779"/>
                <a:ext cx="2787408" cy="1439818"/>
              </a:xfrm>
              <a:prstGeom prst="rect">
                <a:avLst/>
              </a:prstGeom>
              <a:noFill/>
            </p:spPr>
            <p:txBody>
              <a:bodyPr wrap="square" rtlCol="0">
                <a:spAutoFit/>
              </a:bodyPr>
              <a:lstStyle/>
              <a:p>
                <a:pPr algn="ctr"/>
                <a:r>
                  <a:rPr lang="en-US" b="1">
                    <a:solidFill>
                      <a:schemeClr val="tx2">
                        <a:lumMod val="75000"/>
                        <a:lumOff val="25000"/>
                      </a:schemeClr>
                    </a:solidFill>
                    <a:latin typeface="Tw Cen MT" panose="020B0602020104020603" pitchFamily="34" charset="0"/>
                  </a:rPr>
                  <a:t>Permanent premises </a:t>
                </a:r>
              </a:p>
              <a:p>
                <a:pPr algn="ctr"/>
                <a:r>
                  <a:rPr lang="en-US" baseline="0">
                    <a:solidFill>
                      <a:schemeClr val="tx2">
                        <a:lumMod val="75000"/>
                        <a:lumOff val="25000"/>
                      </a:schemeClr>
                    </a:solidFill>
                    <a:latin typeface="Tw Cen MT" panose="020B0602020104020603" pitchFamily="34" charset="0"/>
                  </a:rPr>
                  <a:t>e.g. brick-and-mortar premises such as GP or dental clinics</a:t>
                </a:r>
                <a:endParaRPr lang="en-US">
                  <a:solidFill>
                    <a:schemeClr val="tx2">
                      <a:lumMod val="75000"/>
                      <a:lumOff val="25000"/>
                    </a:schemeClr>
                  </a:solidFill>
                  <a:latin typeface="Tw Cen MT" panose="020B0602020104020603" pitchFamily="34" charset="0"/>
                </a:endParaRPr>
              </a:p>
            </p:txBody>
          </p:sp>
          <p:pic>
            <p:nvPicPr>
              <p:cNvPr id="25" name="Graphic 24" descr="First aid kit outline">
                <a:extLst>
                  <a:ext uri="{FF2B5EF4-FFF2-40B4-BE49-F238E27FC236}">
                    <a16:creationId xmlns:a16="http://schemas.microsoft.com/office/drawing/2014/main" id="{76C6447B-9F40-95A2-8E8C-560992A87790}"/>
                  </a:ext>
                </a:extLst>
              </p:cNvPr>
              <p:cNvPicPr>
                <a:picLocks noChangeAspect="1"/>
              </p:cNvPicPr>
              <p:nvPr/>
            </p:nvPicPr>
            <p:blipFill>
              <a:blip>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720869" y="1745827"/>
                <a:ext cx="914400" cy="914400"/>
              </a:xfrm>
              <a:prstGeom prst="rect">
                <a:avLst/>
              </a:prstGeom>
            </p:spPr>
          </p:pic>
          <p:pic>
            <p:nvPicPr>
              <p:cNvPr id="26" name="Graphic 25" descr="Computer with solid fill">
                <a:extLst>
                  <a:ext uri="{FF2B5EF4-FFF2-40B4-BE49-F238E27FC236}">
                    <a16:creationId xmlns:a16="http://schemas.microsoft.com/office/drawing/2014/main" id="{4DE1F405-1633-2700-633F-48B44F56A807}"/>
                  </a:ext>
                </a:extLst>
              </p:cNvPr>
              <p:cNvPicPr>
                <a:picLocks noChangeAspect="1"/>
              </p:cNvPicPr>
              <p:nvPr/>
            </p:nvPicPr>
            <p:blipFill>
              <a:blip>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683367" y="1793327"/>
                <a:ext cx="914400" cy="914400"/>
              </a:xfrm>
              <a:prstGeom prst="rect">
                <a:avLst/>
              </a:prstGeom>
            </p:spPr>
          </p:pic>
          <p:pic>
            <p:nvPicPr>
              <p:cNvPr id="27" name="Graphic 26" descr="Ambulance outline">
                <a:extLst>
                  <a:ext uri="{FF2B5EF4-FFF2-40B4-BE49-F238E27FC236}">
                    <a16:creationId xmlns:a16="http://schemas.microsoft.com/office/drawing/2014/main" id="{A317AD24-CE56-3B91-1581-E09AA52319D6}"/>
                  </a:ext>
                </a:extLst>
              </p:cNvPr>
              <p:cNvPicPr>
                <a:picLocks noChangeAspect="1"/>
              </p:cNvPicPr>
              <p:nvPr/>
            </p:nvPicPr>
            <p:blipFill>
              <a:blip>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707856" y="1769577"/>
                <a:ext cx="914400" cy="914400"/>
              </a:xfrm>
              <a:prstGeom prst="rect">
                <a:avLst/>
              </a:prstGeom>
            </p:spPr>
          </p:pic>
          <p:pic>
            <p:nvPicPr>
              <p:cNvPr id="28" name="Graphic 27" descr="Hospital outline">
                <a:extLst>
                  <a:ext uri="{FF2B5EF4-FFF2-40B4-BE49-F238E27FC236}">
                    <a16:creationId xmlns:a16="http://schemas.microsoft.com/office/drawing/2014/main" id="{A8E8463D-DA5E-C11B-A06D-307627BFBC85}"/>
                  </a:ext>
                </a:extLst>
              </p:cNvPr>
              <p:cNvPicPr>
                <a:picLocks noChangeAspect="1"/>
              </p:cNvPicPr>
              <p:nvPr/>
            </p:nvPicPr>
            <p:blipFill>
              <a:blip>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99982" y="1739558"/>
                <a:ext cx="914400" cy="914400"/>
              </a:xfrm>
              <a:prstGeom prst="rect">
                <a:avLst/>
              </a:prstGeom>
            </p:spPr>
          </p:pic>
        </p:grpSp>
        <p:sp>
          <p:nvSpPr>
            <p:cNvPr id="20" name="TextBox 19">
              <a:extLst>
                <a:ext uri="{FF2B5EF4-FFF2-40B4-BE49-F238E27FC236}">
                  <a16:creationId xmlns:a16="http://schemas.microsoft.com/office/drawing/2014/main" id="{5E5985A3-7A37-9E12-BC51-F7C74779162C}"/>
                </a:ext>
              </a:extLst>
            </p:cNvPr>
            <p:cNvSpPr txBox="1"/>
            <p:nvPr/>
          </p:nvSpPr>
          <p:spPr>
            <a:xfrm>
              <a:off x="4430500" y="1664817"/>
              <a:ext cx="3270447" cy="425718"/>
            </a:xfrm>
            <a:prstGeom prst="rect">
              <a:avLst/>
            </a:prstGeom>
            <a:noFill/>
          </p:spPr>
          <p:txBody>
            <a:bodyPr wrap="none" rtlCol="0">
              <a:spAutoFit/>
            </a:bodyPr>
            <a:lstStyle/>
            <a:p>
              <a:r>
                <a:rPr lang="en-US" sz="2000" b="1">
                  <a:latin typeface="Tw Cen MT" panose="020B0602020104020603" pitchFamily="34" charset="0"/>
                </a:rPr>
                <a:t>4 Modes of Service Delivery </a:t>
              </a:r>
              <a:endParaRPr lang="en-SG" sz="2000" b="1">
                <a:latin typeface="Tw Cen MT" panose="020B0602020104020603" pitchFamily="34" charset="0"/>
              </a:endParaRPr>
            </a:p>
          </p:txBody>
        </p:sp>
      </p:grpSp>
      <p:sp>
        <p:nvSpPr>
          <p:cNvPr id="29" name="TextBox 28">
            <a:extLst>
              <a:ext uri="{FF2B5EF4-FFF2-40B4-BE49-F238E27FC236}">
                <a16:creationId xmlns:a16="http://schemas.microsoft.com/office/drawing/2014/main" id="{243CB579-5164-7DB5-4832-F1855BB2F6E0}"/>
              </a:ext>
            </a:extLst>
          </p:cNvPr>
          <p:cNvSpPr txBox="1"/>
          <p:nvPr/>
        </p:nvSpPr>
        <p:spPr>
          <a:xfrm>
            <a:off x="250537" y="948262"/>
            <a:ext cx="11656424" cy="707886"/>
          </a:xfrm>
          <a:prstGeom prst="rect">
            <a:avLst/>
          </a:prstGeom>
          <a:noFill/>
          <a:ln>
            <a:solidFill>
              <a:schemeClr val="tx1"/>
            </a:solidFill>
          </a:ln>
        </p:spPr>
        <p:txBody>
          <a:bodyPr wrap="square" rtlCol="0">
            <a:spAutoFit/>
          </a:bodyPr>
          <a:lstStyle/>
          <a:p>
            <a:r>
              <a:rPr lang="en-US" sz="2000" b="1">
                <a:latin typeface="Tw Cen MT" panose="020B0602020104020603" pitchFamily="34" charset="0"/>
                <a:cs typeface="Calibri" panose="020F0502020204030204" pitchFamily="34" charset="0"/>
              </a:rPr>
              <a:t>Rationale: </a:t>
            </a:r>
            <a:r>
              <a:rPr lang="en-US" sz="2000">
                <a:latin typeface="Tw Cen MT" panose="020B0602020104020603" pitchFamily="34" charset="0"/>
                <a:cs typeface="Calibri" panose="020F0502020204030204" pitchFamily="34" charset="0"/>
              </a:rPr>
              <a:t>To better cater for emerging models of care and to futureproof HCSA, four different modes of service delivery are available for each LHS. </a:t>
            </a:r>
            <a:endParaRPr lang="en-SG" sz="2000">
              <a:latin typeface="Tw Cen MT" panose="020B0602020104020603" pitchFamily="34" charset="0"/>
              <a:cs typeface="Calibri" panose="020F0502020204030204" pitchFamily="34" charset="0"/>
            </a:endParaRPr>
          </a:p>
        </p:txBody>
      </p:sp>
    </p:spTree>
    <p:extLst>
      <p:ext uri="{BB962C8B-B14F-4D97-AF65-F5344CB8AC3E}">
        <p14:creationId xmlns:p14="http://schemas.microsoft.com/office/powerpoint/2010/main" val="2941386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D30DA-B1EB-74D3-E533-49CEA023E2B7}"/>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44611E9A-9BBC-E9EC-96CA-6CEE86D5D72F}"/>
              </a:ext>
            </a:extLst>
          </p:cNvPr>
          <p:cNvSpPr txBox="1">
            <a:spLocks/>
          </p:cNvSpPr>
          <p:nvPr/>
        </p:nvSpPr>
        <p:spPr>
          <a:xfrm>
            <a:off x="0" y="376919"/>
            <a:ext cx="12199789" cy="496841"/>
          </a:xfrm>
          <a:prstGeom prst="rect">
            <a:avLst/>
          </a:prstGeom>
          <a:solidFill>
            <a:schemeClr val="accent2">
              <a:lumMod val="40000"/>
              <a:lumOff val="60000"/>
            </a:schemeClr>
          </a:solidFill>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500" b="1">
                <a:latin typeface="Tw Cen MT" panose="020B0602020104020603" pitchFamily="34" charset="0"/>
              </a:rPr>
              <a:t>Nursing Home Service (NHS) definition under HCSA</a:t>
            </a:r>
          </a:p>
        </p:txBody>
      </p:sp>
      <p:sp>
        <p:nvSpPr>
          <p:cNvPr id="5" name="Slide Number Placeholder 3">
            <a:extLst>
              <a:ext uri="{FF2B5EF4-FFF2-40B4-BE49-F238E27FC236}">
                <a16:creationId xmlns:a16="http://schemas.microsoft.com/office/drawing/2014/main" id="{14E906FF-1D16-F62E-7E6A-AABA7F2CD154}"/>
              </a:ext>
            </a:extLst>
          </p:cNvPr>
          <p:cNvSpPr txBox="1">
            <a:spLocks/>
          </p:cNvSpPr>
          <p:nvPr/>
        </p:nvSpPr>
        <p:spPr>
          <a:xfrm>
            <a:off x="11492861" y="6429664"/>
            <a:ext cx="523231" cy="315322"/>
          </a:xfrm>
          <a:prstGeom prst="rect">
            <a:avLst/>
          </a:prstGeom>
        </p:spPr>
        <p:txBody>
          <a:bodyPr vert="horz" lIns="91440" tIns="45720" rIns="91440" bIns="45720" rtlCol="0" anchor="ctr"/>
          <a:lstStyle>
            <a:defPPr>
              <a:defRPr lang="en-US"/>
            </a:defPPr>
            <a:lvl1pPr algn="r">
              <a:defRPr sz="1200">
                <a:solidFill>
                  <a:schemeClr val="tx1">
                    <a:tint val="75000"/>
                  </a:schemeClr>
                </a:solidFill>
              </a:defRPr>
            </a:lvl1pPr>
          </a:lstStyle>
          <a:p>
            <a:fld id="{76E51640-A429-42AA-92D6-40B4D3264BC7}" type="slidenum">
              <a:rPr lang="en-SG">
                <a:latin typeface="Tw Cen MT" panose="020B0602020104020603" pitchFamily="34" charset="0"/>
              </a:rPr>
              <a:pPr/>
              <a:t>9</a:t>
            </a:fld>
            <a:endParaRPr lang="en-SG">
              <a:latin typeface="Tw Cen MT" panose="020B0602020104020603" pitchFamily="34" charset="0"/>
            </a:endParaRPr>
          </a:p>
        </p:txBody>
      </p:sp>
      <p:graphicFrame>
        <p:nvGraphicFramePr>
          <p:cNvPr id="19" name="Content Placeholder 4">
            <a:extLst>
              <a:ext uri="{FF2B5EF4-FFF2-40B4-BE49-F238E27FC236}">
                <a16:creationId xmlns:a16="http://schemas.microsoft.com/office/drawing/2014/main" id="{72FCF248-8139-36D3-E12F-9A6A4D83DB2D}"/>
              </a:ext>
            </a:extLst>
          </p:cNvPr>
          <p:cNvGraphicFramePr>
            <a:graphicFrameLocks/>
          </p:cNvGraphicFramePr>
          <p:nvPr/>
        </p:nvGraphicFramePr>
        <p:xfrm>
          <a:off x="0" y="0"/>
          <a:ext cx="12192000" cy="3708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302184316"/>
                    </a:ext>
                  </a:extLst>
                </a:gridCol>
                <a:gridCol w="3048000">
                  <a:extLst>
                    <a:ext uri="{9D8B030D-6E8A-4147-A177-3AD203B41FA5}">
                      <a16:colId xmlns:a16="http://schemas.microsoft.com/office/drawing/2014/main" val="1945214093"/>
                    </a:ext>
                  </a:extLst>
                </a:gridCol>
                <a:gridCol w="3048000">
                  <a:extLst>
                    <a:ext uri="{9D8B030D-6E8A-4147-A177-3AD203B41FA5}">
                      <a16:colId xmlns:a16="http://schemas.microsoft.com/office/drawing/2014/main" val="359510583"/>
                    </a:ext>
                  </a:extLst>
                </a:gridCol>
                <a:gridCol w="3048000">
                  <a:extLst>
                    <a:ext uri="{9D8B030D-6E8A-4147-A177-3AD203B41FA5}">
                      <a16:colId xmlns:a16="http://schemas.microsoft.com/office/drawing/2014/main" val="370841849"/>
                    </a:ext>
                  </a:extLst>
                </a:gridCol>
              </a:tblGrid>
              <a:tr h="370840">
                <a:tc>
                  <a:txBody>
                    <a:bodyPr/>
                    <a:lstStyle/>
                    <a:p>
                      <a:pPr algn="ctr"/>
                      <a:r>
                        <a:rPr lang="en-US">
                          <a:solidFill>
                            <a:schemeClr val="bg2">
                              <a:lumMod val="90000"/>
                            </a:schemeClr>
                          </a:solidFill>
                          <a:latin typeface="Tw Cen MT" panose="020B0602020104020603" pitchFamily="34" charset="0"/>
                        </a:rPr>
                        <a:t>Singapore Population</a:t>
                      </a:r>
                      <a:endParaRPr lang="en-SG">
                        <a:solidFill>
                          <a:schemeClr val="bg2">
                            <a:lumMod val="90000"/>
                          </a:schemeClr>
                        </a:solidFill>
                        <a:latin typeface="Tw Cen MT" panose="020B0602020104020603" pitchFamily="34" charset="0"/>
                      </a:endParaRPr>
                    </a:p>
                  </a:txBody>
                  <a:tcPr>
                    <a:solidFill>
                      <a:schemeClr val="accent1">
                        <a:lumMod val="20000"/>
                        <a:lumOff val="80000"/>
                      </a:schemeClr>
                    </a:solidFill>
                  </a:tcPr>
                </a:tc>
                <a:tc>
                  <a:txBody>
                    <a:bodyPr/>
                    <a:lstStyle/>
                    <a:p>
                      <a:pPr algn="ctr"/>
                      <a:r>
                        <a:rPr lang="en-US">
                          <a:solidFill>
                            <a:schemeClr val="bg2">
                              <a:lumMod val="90000"/>
                            </a:schemeClr>
                          </a:solidFill>
                          <a:latin typeface="Tw Cen MT" panose="020B0602020104020603" pitchFamily="34" charset="0"/>
                        </a:rPr>
                        <a:t>Regulatory Landscape </a:t>
                      </a:r>
                      <a:endParaRPr lang="en-SG">
                        <a:solidFill>
                          <a:schemeClr val="bg2">
                            <a:lumMod val="90000"/>
                          </a:schemeClr>
                        </a:solidFill>
                        <a:latin typeface="Tw Cen MT" panose="020B0602020104020603" pitchFamily="34" charset="0"/>
                      </a:endParaRPr>
                    </a:p>
                  </a:txBody>
                  <a:tcP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solidFill>
                          <a:latin typeface="Tw Cen MT" panose="020B0602020104020603" pitchFamily="34" charset="0"/>
                        </a:rPr>
                        <a:t>NHS Requirements</a:t>
                      </a:r>
                      <a:endParaRPr lang="en-SG">
                        <a:solidFill>
                          <a:schemeClr val="tx1"/>
                        </a:solidFill>
                        <a:latin typeface="Tw Cen MT" panose="020B0602020104020603" pitchFamily="34" charset="0"/>
                      </a:endParaRPr>
                    </a:p>
                  </a:txBody>
                  <a:tcPr>
                    <a:solidFill>
                      <a:schemeClr val="accent2">
                        <a:lumMod val="40000"/>
                        <a:lumOff val="60000"/>
                      </a:schemeClr>
                    </a:solidFill>
                  </a:tcPr>
                </a:tc>
                <a:tc>
                  <a:txBody>
                    <a:bodyPr/>
                    <a:lstStyle/>
                    <a:p>
                      <a:pPr algn="ctr"/>
                      <a:r>
                        <a:rPr lang="en-US" dirty="0">
                          <a:solidFill>
                            <a:schemeClr val="bg2">
                              <a:lumMod val="90000"/>
                            </a:schemeClr>
                          </a:solidFill>
                          <a:latin typeface="Tw Cen MT" panose="020B0602020104020603" pitchFamily="34" charset="0"/>
                        </a:rPr>
                        <a:t>Regulatory Approach</a:t>
                      </a:r>
                      <a:endParaRPr lang="en-SG" dirty="0">
                        <a:solidFill>
                          <a:schemeClr val="bg2">
                            <a:lumMod val="90000"/>
                          </a:schemeClr>
                        </a:solidFill>
                        <a:latin typeface="Tw Cen MT" panose="020B0602020104020603" pitchFamily="34" charset="0"/>
                      </a:endParaRPr>
                    </a:p>
                  </a:txBody>
                  <a:tcPr>
                    <a:solidFill>
                      <a:schemeClr val="bg2"/>
                    </a:solidFill>
                  </a:tcPr>
                </a:tc>
                <a:extLst>
                  <a:ext uri="{0D108BD9-81ED-4DB2-BD59-A6C34878D82A}">
                    <a16:rowId xmlns:a16="http://schemas.microsoft.com/office/drawing/2014/main" val="4115574569"/>
                  </a:ext>
                </a:extLst>
              </a:tr>
            </a:tbl>
          </a:graphicData>
        </a:graphic>
      </p:graphicFrame>
      <p:sp>
        <p:nvSpPr>
          <p:cNvPr id="2" name="Rectangle 1">
            <a:extLst>
              <a:ext uri="{FF2B5EF4-FFF2-40B4-BE49-F238E27FC236}">
                <a16:creationId xmlns:a16="http://schemas.microsoft.com/office/drawing/2014/main" id="{54212858-5962-3777-2C30-0EBD880BEC98}"/>
              </a:ext>
            </a:extLst>
          </p:cNvPr>
          <p:cNvSpPr>
            <a:spLocks/>
          </p:cNvSpPr>
          <p:nvPr/>
        </p:nvSpPr>
        <p:spPr>
          <a:xfrm>
            <a:off x="7789" y="873760"/>
            <a:ext cx="12192000" cy="6011389"/>
          </a:xfrm>
          <a:prstGeom prst="rect">
            <a:avLst/>
          </a:prstGeom>
          <a:noFill/>
          <a:ln w="28575">
            <a:noFill/>
            <a:prstDash val="dash"/>
          </a:ln>
        </p:spPr>
        <p:txBody>
          <a:bodyPr wrap="square" bIns="0" numCol="1">
            <a:spAutoFit/>
          </a:bodyPr>
          <a:lstStyle/>
          <a:p>
            <a:pPr marL="97200" lvl="1" algn="just" defTabSz="889000" fontAlgn="base">
              <a:lnSpc>
                <a:spcPct val="90000"/>
              </a:lnSpc>
              <a:spcBef>
                <a:spcPts val="200"/>
              </a:spcBef>
              <a:spcAft>
                <a:spcPts val="300"/>
              </a:spcAft>
            </a:pPr>
            <a:r>
              <a:rPr lang="en-US" sz="1600" dirty="0">
                <a:latin typeface="Tw Cen MT" panose="020B0602020104020603" pitchFamily="34" charset="0"/>
              </a:rPr>
              <a:t>“nursing home service” means —</a:t>
            </a:r>
          </a:p>
          <a:p>
            <a:pPr marL="97200" lvl="1" algn="just" defTabSz="889000" fontAlgn="base">
              <a:lnSpc>
                <a:spcPct val="90000"/>
              </a:lnSpc>
              <a:spcBef>
                <a:spcPts val="200"/>
              </a:spcBef>
              <a:spcAft>
                <a:spcPts val="300"/>
              </a:spcAft>
            </a:pPr>
            <a:r>
              <a:rPr lang="en-US" sz="1600" dirty="0">
                <a:latin typeface="Tw Cen MT" panose="020B0602020104020603" pitchFamily="34" charset="0"/>
              </a:rPr>
              <a:t>(a)	any of the following healthcare services that is provided to an </a:t>
            </a:r>
            <a:r>
              <a:rPr lang="en-US" sz="1600" dirty="0">
                <a:highlight>
                  <a:srgbClr val="FFFF00"/>
                </a:highlight>
                <a:latin typeface="Tw Cen MT" panose="020B0602020104020603" pitchFamily="34" charset="0"/>
              </a:rPr>
              <a:t>inpatient who is an elderly or a disabled person, or is </a:t>
            </a:r>
            <a:r>
              <a:rPr lang="en-US" sz="1600" dirty="0" err="1">
                <a:highlight>
                  <a:srgbClr val="FFFF00"/>
                </a:highlight>
                <a:latin typeface="Tw Cen MT" panose="020B0602020104020603" pitchFamily="34" charset="0"/>
              </a:rPr>
              <a:t>labouring</a:t>
            </a:r>
            <a:r>
              <a:rPr lang="en-US" sz="1600" dirty="0">
                <a:highlight>
                  <a:srgbClr val="FFFF00"/>
                </a:highlight>
                <a:latin typeface="Tw Cen MT" panose="020B0602020104020603" pitchFamily="34" charset="0"/>
              </a:rPr>
              <a:t> under a life‑limiting condition or illness</a:t>
            </a:r>
            <a:r>
              <a:rPr lang="en-US" sz="1600" dirty="0">
                <a:latin typeface="Tw Cen MT" panose="020B0602020104020603" pitchFamily="34" charset="0"/>
              </a:rPr>
              <a:t>, and </a:t>
            </a:r>
            <a:r>
              <a:rPr lang="en-US" sz="1600" dirty="0">
                <a:highlight>
                  <a:srgbClr val="FFFF00"/>
                </a:highlight>
                <a:latin typeface="Tw Cen MT" panose="020B0602020104020603" pitchFamily="34" charset="0"/>
              </a:rPr>
              <a:t>requires continuous nursing care </a:t>
            </a:r>
            <a:r>
              <a:rPr lang="en-US" sz="1600" dirty="0">
                <a:latin typeface="Tw Cen MT" panose="020B0602020104020603" pitchFamily="34" charset="0"/>
              </a:rPr>
              <a:t>but does not require continuous onsite supervision by a medical practitioner:</a:t>
            </a:r>
          </a:p>
          <a:p>
            <a:pPr marL="554400" lvl="2" algn="just" defTabSz="889000" fontAlgn="base">
              <a:lnSpc>
                <a:spcPct val="90000"/>
              </a:lnSpc>
              <a:spcBef>
                <a:spcPts val="200"/>
              </a:spcBef>
              <a:spcAft>
                <a:spcPts val="300"/>
              </a:spcAft>
            </a:pPr>
            <a:r>
              <a:rPr lang="en-US" sz="1600" dirty="0">
                <a:latin typeface="Tw Cen MT" panose="020B0602020104020603" pitchFamily="34" charset="0"/>
              </a:rPr>
              <a:t>(</a:t>
            </a:r>
            <a:r>
              <a:rPr lang="en-US" sz="1600" dirty="0" err="1">
                <a:latin typeface="Tw Cen MT" panose="020B0602020104020603" pitchFamily="34" charset="0"/>
              </a:rPr>
              <a:t>i</a:t>
            </a:r>
            <a:r>
              <a:rPr lang="en-US" sz="1600" dirty="0">
                <a:latin typeface="Tw Cen MT" panose="020B0602020104020603" pitchFamily="34" charset="0"/>
              </a:rPr>
              <a:t>)	the examination of the inpatient’s body or mind;</a:t>
            </a:r>
          </a:p>
          <a:p>
            <a:pPr marL="554400" lvl="2" algn="just" defTabSz="889000" fontAlgn="base">
              <a:lnSpc>
                <a:spcPct val="90000"/>
              </a:lnSpc>
              <a:spcBef>
                <a:spcPts val="200"/>
              </a:spcBef>
              <a:spcAft>
                <a:spcPts val="300"/>
              </a:spcAft>
            </a:pPr>
            <a:r>
              <a:rPr lang="en-US" sz="1600" dirty="0">
                <a:latin typeface="Tw Cen MT" panose="020B0602020104020603" pitchFamily="34" charset="0"/>
              </a:rPr>
              <a:t>(ii)	the assessment of the inpatient’s health;</a:t>
            </a:r>
          </a:p>
          <a:p>
            <a:pPr marL="554400" lvl="2" algn="just" defTabSz="889000" fontAlgn="base">
              <a:lnSpc>
                <a:spcPct val="90000"/>
              </a:lnSpc>
              <a:spcBef>
                <a:spcPts val="200"/>
              </a:spcBef>
              <a:spcAft>
                <a:spcPts val="300"/>
              </a:spcAft>
            </a:pPr>
            <a:r>
              <a:rPr lang="en-US" sz="1600" dirty="0">
                <a:latin typeface="Tw Cen MT" panose="020B0602020104020603" pitchFamily="34" charset="0"/>
              </a:rPr>
              <a:t>(iii)	the observation and diagnosis of, and intervention in, the inpatient’s health condition;</a:t>
            </a:r>
          </a:p>
          <a:p>
            <a:pPr marL="554400" lvl="2" algn="just" defTabSz="889000" fontAlgn="base">
              <a:lnSpc>
                <a:spcPct val="90000"/>
              </a:lnSpc>
              <a:spcBef>
                <a:spcPts val="200"/>
              </a:spcBef>
              <a:spcAft>
                <a:spcPts val="300"/>
              </a:spcAft>
            </a:pPr>
            <a:r>
              <a:rPr lang="en-US" sz="1600" dirty="0">
                <a:latin typeface="Tw Cen MT" panose="020B0602020104020603" pitchFamily="34" charset="0"/>
              </a:rPr>
              <a:t>(iv)	the treatment of the inpatient for any condition, disability, disease, disorder or injury;</a:t>
            </a:r>
          </a:p>
          <a:p>
            <a:pPr marL="554400" lvl="2" algn="just" defTabSz="889000" fontAlgn="base">
              <a:lnSpc>
                <a:spcPct val="90000"/>
              </a:lnSpc>
              <a:spcBef>
                <a:spcPts val="200"/>
              </a:spcBef>
              <a:spcAft>
                <a:spcPts val="300"/>
              </a:spcAft>
            </a:pPr>
            <a:r>
              <a:rPr lang="en-US" sz="1600" dirty="0">
                <a:latin typeface="Tw Cen MT" panose="020B0602020104020603" pitchFamily="34" charset="0"/>
              </a:rPr>
              <a:t>(v)	the provision of medical care to the inpatient while the inpatient is being accommodated to receive that care;</a:t>
            </a:r>
          </a:p>
          <a:p>
            <a:pPr marL="554400" lvl="2" algn="just" defTabSz="889000" fontAlgn="base">
              <a:lnSpc>
                <a:spcPct val="90000"/>
              </a:lnSpc>
              <a:spcBef>
                <a:spcPts val="200"/>
              </a:spcBef>
              <a:spcAft>
                <a:spcPts val="300"/>
              </a:spcAft>
            </a:pPr>
            <a:r>
              <a:rPr lang="en-US" sz="1600" dirty="0">
                <a:latin typeface="Tw Cen MT" panose="020B0602020104020603" pitchFamily="34" charset="0"/>
              </a:rPr>
              <a:t>(vi)	the rehabilitation of an inpatient for the purpose of slowing down the disabling effects of the inpatient’s health condition and functional 	abilities;</a:t>
            </a:r>
          </a:p>
          <a:p>
            <a:pPr marL="554400" lvl="2" algn="just" defTabSz="889000" fontAlgn="base">
              <a:lnSpc>
                <a:spcPct val="90000"/>
              </a:lnSpc>
              <a:spcBef>
                <a:spcPts val="200"/>
              </a:spcBef>
              <a:spcAft>
                <a:spcPts val="300"/>
              </a:spcAft>
            </a:pPr>
            <a:r>
              <a:rPr lang="en-US" sz="1600" dirty="0">
                <a:latin typeface="Tw Cen MT" panose="020B0602020104020603" pitchFamily="34" charset="0"/>
              </a:rPr>
              <a:t>(vii)	the provision of palliative care to an inpatient; and</a:t>
            </a:r>
          </a:p>
          <a:p>
            <a:pPr marL="97200" lvl="1" algn="just" defTabSz="889000" fontAlgn="base">
              <a:lnSpc>
                <a:spcPct val="90000"/>
              </a:lnSpc>
              <a:spcBef>
                <a:spcPts val="200"/>
              </a:spcBef>
              <a:spcAft>
                <a:spcPts val="300"/>
              </a:spcAft>
            </a:pPr>
            <a:r>
              <a:rPr lang="en-US" sz="1600" dirty="0">
                <a:latin typeface="Tw Cen MT" panose="020B0602020104020603" pitchFamily="34" charset="0"/>
              </a:rPr>
              <a:t>(b)	any other healthcare service that is incidental to the provision of a healthcare service mentioned in paragraph (a)(</a:t>
            </a:r>
            <a:r>
              <a:rPr lang="en-US" sz="1600" dirty="0" err="1">
                <a:latin typeface="Tw Cen MT" panose="020B0602020104020603" pitchFamily="34" charset="0"/>
              </a:rPr>
              <a:t>i</a:t>
            </a:r>
            <a:r>
              <a:rPr lang="en-US" sz="1600" dirty="0">
                <a:latin typeface="Tw Cen MT" panose="020B0602020104020603" pitchFamily="34" charset="0"/>
              </a:rPr>
              <a:t>) to (v), including —</a:t>
            </a:r>
          </a:p>
          <a:p>
            <a:pPr marL="554400" lvl="2" algn="just" defTabSz="889000" fontAlgn="base">
              <a:lnSpc>
                <a:spcPct val="90000"/>
              </a:lnSpc>
              <a:spcBef>
                <a:spcPts val="200"/>
              </a:spcBef>
              <a:spcAft>
                <a:spcPts val="300"/>
              </a:spcAft>
            </a:pPr>
            <a:r>
              <a:rPr lang="en-US" sz="1600" dirty="0">
                <a:latin typeface="Tw Cen MT" panose="020B0602020104020603" pitchFamily="34" charset="0"/>
              </a:rPr>
              <a:t>(</a:t>
            </a:r>
            <a:r>
              <a:rPr lang="en-US" sz="1600" dirty="0" err="1">
                <a:latin typeface="Tw Cen MT" panose="020B0602020104020603" pitchFamily="34" charset="0"/>
              </a:rPr>
              <a:t>i</a:t>
            </a:r>
            <a:r>
              <a:rPr lang="en-US" sz="1600" dirty="0">
                <a:latin typeface="Tw Cen MT" panose="020B0602020104020603" pitchFamily="34" charset="0"/>
              </a:rPr>
              <a:t>)	the conduct of any simple in vitro diagnostic test on the inpatient; and</a:t>
            </a:r>
          </a:p>
          <a:p>
            <a:pPr marL="554400" lvl="2" algn="just" defTabSz="889000" fontAlgn="base">
              <a:lnSpc>
                <a:spcPct val="90000"/>
              </a:lnSpc>
              <a:spcBef>
                <a:spcPts val="200"/>
              </a:spcBef>
              <a:spcAft>
                <a:spcPts val="300"/>
              </a:spcAft>
            </a:pPr>
            <a:r>
              <a:rPr lang="en-US" sz="1600" dirty="0">
                <a:latin typeface="Tw Cen MT" panose="020B0602020104020603" pitchFamily="34" charset="0"/>
              </a:rPr>
              <a:t>(ii)	the conduct of any ultrasound imaging on the inpatient,</a:t>
            </a:r>
          </a:p>
          <a:p>
            <a:pPr marL="97200" lvl="1" algn="just" defTabSz="889000" fontAlgn="base">
              <a:lnSpc>
                <a:spcPct val="90000"/>
              </a:lnSpc>
              <a:spcBef>
                <a:spcPts val="200"/>
              </a:spcBef>
              <a:spcAft>
                <a:spcPts val="300"/>
              </a:spcAft>
            </a:pPr>
            <a:r>
              <a:rPr lang="en-US" sz="1600" dirty="0">
                <a:latin typeface="Tw Cen MT" panose="020B0602020104020603" pitchFamily="34" charset="0"/>
              </a:rPr>
              <a:t>but excludes the following:</a:t>
            </a:r>
          </a:p>
          <a:p>
            <a:pPr marL="97200" lvl="1" algn="just" defTabSz="889000" fontAlgn="base">
              <a:lnSpc>
                <a:spcPct val="90000"/>
              </a:lnSpc>
              <a:spcBef>
                <a:spcPts val="200"/>
              </a:spcBef>
              <a:spcAft>
                <a:spcPts val="300"/>
              </a:spcAft>
            </a:pPr>
            <a:r>
              <a:rPr lang="en-US" sz="1600" dirty="0">
                <a:latin typeface="Tw Cen MT" panose="020B0602020104020603" pitchFamily="34" charset="0"/>
              </a:rPr>
              <a:t>(c)	the provision of any dental care, treatment or procedure to an inpatient, other than assisting the inpatient in cleaning his or her teeth or 	mouth to ensure the oral hygiene of the inpatient;</a:t>
            </a:r>
          </a:p>
          <a:p>
            <a:pPr marL="97200" lvl="1" algn="just" defTabSz="889000" fontAlgn="base">
              <a:lnSpc>
                <a:spcPct val="90000"/>
              </a:lnSpc>
              <a:spcBef>
                <a:spcPts val="200"/>
              </a:spcBef>
              <a:spcAft>
                <a:spcPts val="300"/>
              </a:spcAft>
            </a:pPr>
            <a:r>
              <a:rPr lang="en-US" sz="1600" dirty="0">
                <a:latin typeface="Tw Cen MT" panose="020B0602020104020603" pitchFamily="34" charset="0"/>
              </a:rPr>
              <a:t>(d)	any </a:t>
            </a:r>
            <a:r>
              <a:rPr lang="en-US" sz="1600" dirty="0" err="1">
                <a:latin typeface="Tw Cen MT" panose="020B0602020104020603" pitchFamily="34" charset="0"/>
              </a:rPr>
              <a:t>specialised</a:t>
            </a:r>
            <a:r>
              <a:rPr lang="en-US" sz="1600" dirty="0">
                <a:latin typeface="Tw Cen MT" panose="020B0602020104020603" pitchFamily="34" charset="0"/>
              </a:rPr>
              <a:t> treatment given to an inpatient who is acutely unwell and requires critical medical care;</a:t>
            </a:r>
          </a:p>
          <a:p>
            <a:pPr marL="97200" lvl="1" algn="just" defTabSz="889000" fontAlgn="base">
              <a:lnSpc>
                <a:spcPct val="90000"/>
              </a:lnSpc>
              <a:spcBef>
                <a:spcPts val="200"/>
              </a:spcBef>
              <a:spcAft>
                <a:spcPts val="300"/>
              </a:spcAft>
            </a:pPr>
            <a:r>
              <a:rPr lang="en-US" sz="1600" dirty="0">
                <a:latin typeface="Tw Cen MT" panose="020B0602020104020603" pitchFamily="34" charset="0"/>
              </a:rPr>
              <a:t>(e)	the conduct of any surgical procedure, other than a minor surgical procedure;</a:t>
            </a:r>
          </a:p>
          <a:p>
            <a:pPr marL="97200" lvl="1" algn="just" defTabSz="889000" fontAlgn="base">
              <a:lnSpc>
                <a:spcPct val="90000"/>
              </a:lnSpc>
              <a:spcBef>
                <a:spcPts val="200"/>
              </a:spcBef>
              <a:spcAft>
                <a:spcPts val="300"/>
              </a:spcAft>
            </a:pPr>
            <a:r>
              <a:rPr lang="en-US" sz="1600" dirty="0">
                <a:latin typeface="Tw Cen MT" panose="020B0602020104020603" pitchFamily="34" charset="0"/>
              </a:rPr>
              <a:t>(f)	the provision of any treatment or conduct of any procedure on an inpatient that requires the inpatient to be in a state of general 	</a:t>
            </a:r>
            <a:r>
              <a:rPr lang="en-US" sz="1600" dirty="0" err="1">
                <a:latin typeface="Tw Cen MT" panose="020B0602020104020603" pitchFamily="34" charset="0"/>
              </a:rPr>
              <a:t>anaesthesia</a:t>
            </a:r>
            <a:r>
              <a:rPr lang="en-US" sz="1600" dirty="0">
                <a:latin typeface="Tw Cen MT" panose="020B0602020104020603" pitchFamily="34" charset="0"/>
              </a:rPr>
              <a:t>;</a:t>
            </a:r>
          </a:p>
          <a:p>
            <a:pPr marL="97200" lvl="1" algn="just" defTabSz="889000" fontAlgn="base">
              <a:lnSpc>
                <a:spcPct val="90000"/>
              </a:lnSpc>
              <a:spcBef>
                <a:spcPts val="200"/>
              </a:spcBef>
              <a:spcAft>
                <a:spcPts val="300"/>
              </a:spcAft>
            </a:pPr>
            <a:r>
              <a:rPr lang="en-US" sz="1600" dirty="0">
                <a:latin typeface="Tw Cen MT" panose="020B0602020104020603" pitchFamily="34" charset="0"/>
              </a:rPr>
              <a:t>(g)	the administration of any </a:t>
            </a:r>
            <a:r>
              <a:rPr lang="en-US" sz="1600" dirty="0" err="1">
                <a:latin typeface="Tw Cen MT" panose="020B0602020104020603" pitchFamily="34" charset="0"/>
              </a:rPr>
              <a:t>anaesthetic</a:t>
            </a:r>
            <a:r>
              <a:rPr lang="en-US" sz="1600" dirty="0">
                <a:latin typeface="Tw Cen MT" panose="020B0602020104020603" pitchFamily="34" charset="0"/>
              </a:rPr>
              <a:t> to cause general </a:t>
            </a:r>
            <a:r>
              <a:rPr lang="en-US" sz="1600" dirty="0" err="1">
                <a:latin typeface="Tw Cen MT" panose="020B0602020104020603" pitchFamily="34" charset="0"/>
              </a:rPr>
              <a:t>anaesthesia</a:t>
            </a:r>
            <a:r>
              <a:rPr lang="en-US" sz="1600" dirty="0">
                <a:latin typeface="Tw Cen MT" panose="020B0602020104020603" pitchFamily="34" charset="0"/>
              </a:rPr>
              <a:t> in an inpatient</a:t>
            </a:r>
          </a:p>
        </p:txBody>
      </p:sp>
    </p:spTree>
    <p:extLst>
      <p:ext uri="{BB962C8B-B14F-4D97-AF65-F5344CB8AC3E}">
        <p14:creationId xmlns:p14="http://schemas.microsoft.com/office/powerpoint/2010/main" val="7737292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302</TotalTime>
  <Words>2896</Words>
  <Application>Microsoft Office PowerPoint</Application>
  <PresentationFormat>Breedbeeld</PresentationFormat>
  <Paragraphs>458</Paragraphs>
  <Slides>22</Slides>
  <Notes>20</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22</vt:i4>
      </vt:variant>
    </vt:vector>
  </HeadingPairs>
  <TitlesOfParts>
    <vt:vector size="31" baseType="lpstr">
      <vt:lpstr>Aptos</vt:lpstr>
      <vt:lpstr>Aptos Display</vt:lpstr>
      <vt:lpstr>Arial</vt:lpstr>
      <vt:lpstr>Calibri</vt:lpstr>
      <vt:lpstr>Roboto</vt:lpstr>
      <vt:lpstr>Segoe UI</vt:lpstr>
      <vt:lpstr>Tw Cen MT</vt:lpstr>
      <vt:lpstr>Wingdings</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 Zhi Tay</dc:creator>
  <cp:lastModifiedBy>Carry Maria klein Gunnewiek</cp:lastModifiedBy>
  <cp:revision>2</cp:revision>
  <dcterms:created xsi:type="dcterms:W3CDTF">2024-11-08T06:45:16Z</dcterms:created>
  <dcterms:modified xsi:type="dcterms:W3CDTF">2026-06-16T14:58:59Z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70f46e1-5fba-47ae-991f-a0785d9c0dac_Enabled">
    <vt:lpwstr>true</vt:lpwstr>
  </property>
  <property fmtid="{D5CDD505-2E9C-101B-9397-08002B2CF9AE}" pid="3" name="MSIP_Label_770f46e1-5fba-47ae-991f-a0785d9c0dac_SetDate">
    <vt:lpwstr>2024-11-11T13:25:59Z</vt:lpwstr>
  </property>
  <property fmtid="{D5CDD505-2E9C-101B-9397-08002B2CF9AE}" pid="4" name="MSIP_Label_770f46e1-5fba-47ae-991f-a0785d9c0dac_Method">
    <vt:lpwstr>Privileged</vt:lpwstr>
  </property>
  <property fmtid="{D5CDD505-2E9C-101B-9397-08002B2CF9AE}" pid="5" name="MSIP_Label_770f46e1-5fba-47ae-991f-a0785d9c0dac_Name">
    <vt:lpwstr>Sensitive Normal_1</vt:lpwstr>
  </property>
  <property fmtid="{D5CDD505-2E9C-101B-9397-08002B2CF9AE}" pid="6" name="MSIP_Label_770f46e1-5fba-47ae-991f-a0785d9c0dac_SiteId">
    <vt:lpwstr>0b11c524-9a1c-4e1b-84cb-6336aefc2243</vt:lpwstr>
  </property>
  <property fmtid="{D5CDD505-2E9C-101B-9397-08002B2CF9AE}" pid="7" name="MSIP_Label_770f46e1-5fba-47ae-991f-a0785d9c0dac_ActionId">
    <vt:lpwstr>c487502b-4f6b-4fb8-814b-fa1a090fc28f</vt:lpwstr>
  </property>
  <property fmtid="{D5CDD505-2E9C-101B-9397-08002B2CF9AE}" pid="8" name="MSIP_Label_770f46e1-5fba-47ae-991f-a0785d9c0dac_ContentBits">
    <vt:lpwstr>0</vt:lpwstr>
  </property>
</Properties>
</file>