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705" r:id="rId3"/>
  </p:sldMasterIdLst>
  <p:notesMasterIdLst>
    <p:notesMasterId r:id="rId42"/>
  </p:notesMasterIdLst>
  <p:sldIdLst>
    <p:sldId id="278" r:id="rId4"/>
    <p:sldId id="509" r:id="rId5"/>
    <p:sldId id="510" r:id="rId6"/>
    <p:sldId id="529" r:id="rId7"/>
    <p:sldId id="528" r:id="rId8"/>
    <p:sldId id="505" r:id="rId9"/>
    <p:sldId id="506" r:id="rId10"/>
    <p:sldId id="490" r:id="rId11"/>
    <p:sldId id="503" r:id="rId12"/>
    <p:sldId id="500" r:id="rId13"/>
    <p:sldId id="511" r:id="rId14"/>
    <p:sldId id="467" r:id="rId15"/>
    <p:sldId id="388" r:id="rId16"/>
    <p:sldId id="499" r:id="rId17"/>
    <p:sldId id="501" r:id="rId18"/>
    <p:sldId id="345" r:id="rId19"/>
    <p:sldId id="406" r:id="rId20"/>
    <p:sldId id="498" r:id="rId21"/>
    <p:sldId id="457" r:id="rId22"/>
    <p:sldId id="512" r:id="rId23"/>
    <p:sldId id="514" r:id="rId24"/>
    <p:sldId id="515" r:id="rId25"/>
    <p:sldId id="516" r:id="rId26"/>
    <p:sldId id="517" r:id="rId27"/>
    <p:sldId id="518" r:id="rId28"/>
    <p:sldId id="519" r:id="rId29"/>
    <p:sldId id="520" r:id="rId30"/>
    <p:sldId id="521" r:id="rId31"/>
    <p:sldId id="522" r:id="rId32"/>
    <p:sldId id="527" r:id="rId33"/>
    <p:sldId id="491" r:id="rId34"/>
    <p:sldId id="487" r:id="rId35"/>
    <p:sldId id="507" r:id="rId36"/>
    <p:sldId id="508" r:id="rId37"/>
    <p:sldId id="524" r:id="rId38"/>
    <p:sldId id="502" r:id="rId39"/>
    <p:sldId id="525" r:id="rId40"/>
    <p:sldId id="526" r:id="rId41"/>
  </p:sldIdLst>
  <p:sldSz cx="12192000" cy="685800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586" userDrawn="1">
          <p15:clr>
            <a:srgbClr val="A4A3A4"/>
          </p15:clr>
        </p15:guide>
        <p15:guide id="3" pos="5065" userDrawn="1">
          <p15:clr>
            <a:srgbClr val="A4A3A4"/>
          </p15:clr>
        </p15:guide>
        <p15:guide id="4" pos="4520" userDrawn="1">
          <p15:clr>
            <a:srgbClr val="A4A3A4"/>
          </p15:clr>
        </p15:guide>
        <p15:guide id="5" pos="39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E50"/>
    <a:srgbClr val="EBE4D9"/>
    <a:srgbClr val="050F41"/>
    <a:srgbClr val="656794"/>
    <a:srgbClr val="9BBFE5"/>
    <a:srgbClr val="F7931D"/>
    <a:srgbClr val="15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9"/>
    <p:restoredTop sz="78824" autoAdjust="0"/>
  </p:normalViewPr>
  <p:slideViewPr>
    <p:cSldViewPr snapToGrid="0" snapToObjects="1" showGuides="1">
      <p:cViewPr varScale="1">
        <p:scale>
          <a:sx n="60" d="100"/>
          <a:sy n="60" d="100"/>
        </p:scale>
        <p:origin x="734" y="34"/>
      </p:cViewPr>
      <p:guideLst>
        <p:guide orient="horz" pos="2160"/>
        <p:guide pos="5586"/>
        <p:guide pos="5065"/>
        <p:guide pos="4520"/>
        <p:guide pos="3999"/>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diagrams/_rels/data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svg"/><Relationship Id="rId1" Type="http://schemas.openxmlformats.org/officeDocument/2006/relationships/image" Target="../media/image70.svg"/><Relationship Id="rId4" Type="http://schemas.openxmlformats.org/officeDocument/2006/relationships/image" Target="../media/image7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svg"/><Relationship Id="rId1" Type="http://schemas.openxmlformats.org/officeDocument/2006/relationships/image" Target="../media/image70.sv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E0EBEE-1276-4423-9D7F-09C43370AE22}"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71CA4A84-59A2-46B2-A239-4790966B809A}">
      <dgm:prSet custT="1"/>
      <dgm:spPr/>
      <dgm:t>
        <a:bodyPr/>
        <a:lstStyle/>
        <a:p>
          <a:pPr>
            <a:defRPr cap="all"/>
          </a:pPr>
          <a:r>
            <a:rPr lang="en-US" sz="2800" b="0" i="0" cap="none" baseline="0" dirty="0"/>
            <a:t>Physical or virtual platforms in which reflexive dialogical practice occurs between people.</a:t>
          </a:r>
          <a:endParaRPr lang="en-US" sz="2800" cap="none" dirty="0"/>
        </a:p>
      </dgm:t>
    </dgm:pt>
    <dgm:pt modelId="{51153A7B-B93F-4622-8DEE-E09B067BF2A9}" type="parTrans" cxnId="{9A07CD19-6063-425E-B4C8-1E784D8C350B}">
      <dgm:prSet/>
      <dgm:spPr/>
      <dgm:t>
        <a:bodyPr/>
        <a:lstStyle/>
        <a:p>
          <a:endParaRPr lang="en-US"/>
        </a:p>
      </dgm:t>
    </dgm:pt>
    <dgm:pt modelId="{279DF380-7833-4A68-AC6F-D6A6FE559290}" type="sibTrans" cxnId="{9A07CD19-6063-425E-B4C8-1E784D8C350B}">
      <dgm:prSet/>
      <dgm:spPr/>
      <dgm:t>
        <a:bodyPr/>
        <a:lstStyle/>
        <a:p>
          <a:endParaRPr lang="en-US"/>
        </a:p>
      </dgm:t>
    </dgm:pt>
    <dgm:pt modelId="{CDB47E40-33BA-46BB-B512-C1B975BF0360}">
      <dgm:prSet custT="1"/>
      <dgm:spPr/>
      <dgm:t>
        <a:bodyPr/>
        <a:lstStyle/>
        <a:p>
          <a:pPr>
            <a:defRPr cap="all"/>
          </a:pPr>
          <a:r>
            <a:rPr lang="en-US" sz="2800" b="0" i="0" cap="none" baseline="0" dirty="0"/>
            <a:t>The reflexive dialogical practice is key in learning processes, because it bridges tacit and explicit knowledge.</a:t>
          </a:r>
          <a:endParaRPr lang="en-US" sz="2800" cap="none" dirty="0"/>
        </a:p>
      </dgm:t>
    </dgm:pt>
    <dgm:pt modelId="{504DA2D3-3491-49D8-B8D2-E2C825EB3012}" type="parTrans" cxnId="{A5006893-2212-49C7-82CB-89877A835610}">
      <dgm:prSet/>
      <dgm:spPr/>
      <dgm:t>
        <a:bodyPr/>
        <a:lstStyle/>
        <a:p>
          <a:endParaRPr lang="en-US"/>
        </a:p>
      </dgm:t>
    </dgm:pt>
    <dgm:pt modelId="{4C078EE0-AA1D-4EC6-9C8E-E1A492E62210}" type="sibTrans" cxnId="{A5006893-2212-49C7-82CB-89877A835610}">
      <dgm:prSet/>
      <dgm:spPr/>
      <dgm:t>
        <a:bodyPr/>
        <a:lstStyle/>
        <a:p>
          <a:endParaRPr lang="en-US"/>
        </a:p>
      </dgm:t>
    </dgm:pt>
    <dgm:pt modelId="{D09947BE-A1E3-47A0-9992-1A0C12F52351}" type="pres">
      <dgm:prSet presAssocID="{3CE0EBEE-1276-4423-9D7F-09C43370AE22}" presName="vert0" presStyleCnt="0">
        <dgm:presLayoutVars>
          <dgm:dir/>
          <dgm:animOne val="branch"/>
          <dgm:animLvl val="lvl"/>
        </dgm:presLayoutVars>
      </dgm:prSet>
      <dgm:spPr/>
    </dgm:pt>
    <dgm:pt modelId="{AB70EFF8-19F7-47D1-90CA-025522938FE9}" type="pres">
      <dgm:prSet presAssocID="{71CA4A84-59A2-46B2-A239-4790966B809A}" presName="thickLine" presStyleLbl="alignNode1" presStyleIdx="0" presStyleCnt="2"/>
      <dgm:spPr/>
    </dgm:pt>
    <dgm:pt modelId="{5ACBB6ED-CD04-492F-8E3C-591FFB2087AC}" type="pres">
      <dgm:prSet presAssocID="{71CA4A84-59A2-46B2-A239-4790966B809A}" presName="horz1" presStyleCnt="0"/>
      <dgm:spPr/>
    </dgm:pt>
    <dgm:pt modelId="{49B1BD0D-94F3-46A7-A14A-43FA338131B7}" type="pres">
      <dgm:prSet presAssocID="{71CA4A84-59A2-46B2-A239-4790966B809A}" presName="tx1" presStyleLbl="revTx" presStyleIdx="0" presStyleCnt="2"/>
      <dgm:spPr/>
    </dgm:pt>
    <dgm:pt modelId="{0E770133-CB3C-4935-8A5F-F54352D311C9}" type="pres">
      <dgm:prSet presAssocID="{71CA4A84-59A2-46B2-A239-4790966B809A}" presName="vert1" presStyleCnt="0"/>
      <dgm:spPr/>
    </dgm:pt>
    <dgm:pt modelId="{A8A5BD77-A838-48AD-BE09-DA345CE6B4DE}" type="pres">
      <dgm:prSet presAssocID="{CDB47E40-33BA-46BB-B512-C1B975BF0360}" presName="thickLine" presStyleLbl="alignNode1" presStyleIdx="1" presStyleCnt="2"/>
      <dgm:spPr/>
    </dgm:pt>
    <dgm:pt modelId="{DE59D556-1CD1-4912-BC7F-C5C675DEE08F}" type="pres">
      <dgm:prSet presAssocID="{CDB47E40-33BA-46BB-B512-C1B975BF0360}" presName="horz1" presStyleCnt="0"/>
      <dgm:spPr/>
    </dgm:pt>
    <dgm:pt modelId="{3AD485AB-8A02-4856-B7FF-73DB986E7DCA}" type="pres">
      <dgm:prSet presAssocID="{CDB47E40-33BA-46BB-B512-C1B975BF0360}" presName="tx1" presStyleLbl="revTx" presStyleIdx="1" presStyleCnt="2"/>
      <dgm:spPr/>
    </dgm:pt>
    <dgm:pt modelId="{0EDBA9B3-331C-47E0-98D4-FF73D9064260}" type="pres">
      <dgm:prSet presAssocID="{CDB47E40-33BA-46BB-B512-C1B975BF0360}" presName="vert1" presStyleCnt="0"/>
      <dgm:spPr/>
    </dgm:pt>
  </dgm:ptLst>
  <dgm:cxnLst>
    <dgm:cxn modelId="{9A07CD19-6063-425E-B4C8-1E784D8C350B}" srcId="{3CE0EBEE-1276-4423-9D7F-09C43370AE22}" destId="{71CA4A84-59A2-46B2-A239-4790966B809A}" srcOrd="0" destOrd="0" parTransId="{51153A7B-B93F-4622-8DEE-E09B067BF2A9}" sibTransId="{279DF380-7833-4A68-AC6F-D6A6FE559290}"/>
    <dgm:cxn modelId="{381CB566-E216-4F97-BC7E-78C2ECF679AF}" type="presOf" srcId="{71CA4A84-59A2-46B2-A239-4790966B809A}" destId="{49B1BD0D-94F3-46A7-A14A-43FA338131B7}" srcOrd="0" destOrd="0" presId="urn:microsoft.com/office/officeart/2008/layout/LinedList"/>
    <dgm:cxn modelId="{E78DB070-4C9E-4F2E-9220-D6AC582192EA}" type="presOf" srcId="{3CE0EBEE-1276-4423-9D7F-09C43370AE22}" destId="{D09947BE-A1E3-47A0-9992-1A0C12F52351}" srcOrd="0" destOrd="0" presId="urn:microsoft.com/office/officeart/2008/layout/LinedList"/>
    <dgm:cxn modelId="{A5006893-2212-49C7-82CB-89877A835610}" srcId="{3CE0EBEE-1276-4423-9D7F-09C43370AE22}" destId="{CDB47E40-33BA-46BB-B512-C1B975BF0360}" srcOrd="1" destOrd="0" parTransId="{504DA2D3-3491-49D8-B8D2-E2C825EB3012}" sibTransId="{4C078EE0-AA1D-4EC6-9C8E-E1A492E62210}"/>
    <dgm:cxn modelId="{CBF479CA-4725-4FF0-B52B-599A81E82D17}" type="presOf" srcId="{CDB47E40-33BA-46BB-B512-C1B975BF0360}" destId="{3AD485AB-8A02-4856-B7FF-73DB986E7DCA}" srcOrd="0" destOrd="0" presId="urn:microsoft.com/office/officeart/2008/layout/LinedList"/>
    <dgm:cxn modelId="{709D5561-3D90-4190-AA2A-B66A93435F9B}" type="presParOf" srcId="{D09947BE-A1E3-47A0-9992-1A0C12F52351}" destId="{AB70EFF8-19F7-47D1-90CA-025522938FE9}" srcOrd="0" destOrd="0" presId="urn:microsoft.com/office/officeart/2008/layout/LinedList"/>
    <dgm:cxn modelId="{15598550-7CA5-44FD-9372-5D76BFDE51FC}" type="presParOf" srcId="{D09947BE-A1E3-47A0-9992-1A0C12F52351}" destId="{5ACBB6ED-CD04-492F-8E3C-591FFB2087AC}" srcOrd="1" destOrd="0" presId="urn:microsoft.com/office/officeart/2008/layout/LinedList"/>
    <dgm:cxn modelId="{09BB3C85-6952-4D6F-9B4C-E34E39C3FBEF}" type="presParOf" srcId="{5ACBB6ED-CD04-492F-8E3C-591FFB2087AC}" destId="{49B1BD0D-94F3-46A7-A14A-43FA338131B7}" srcOrd="0" destOrd="0" presId="urn:microsoft.com/office/officeart/2008/layout/LinedList"/>
    <dgm:cxn modelId="{3B2FCC1D-126C-470B-A9E1-91166B805413}" type="presParOf" srcId="{5ACBB6ED-CD04-492F-8E3C-591FFB2087AC}" destId="{0E770133-CB3C-4935-8A5F-F54352D311C9}" srcOrd="1" destOrd="0" presId="urn:microsoft.com/office/officeart/2008/layout/LinedList"/>
    <dgm:cxn modelId="{F3A6317F-C4B1-4E85-812A-3CC5B8080D65}" type="presParOf" srcId="{D09947BE-A1E3-47A0-9992-1A0C12F52351}" destId="{A8A5BD77-A838-48AD-BE09-DA345CE6B4DE}" srcOrd="2" destOrd="0" presId="urn:microsoft.com/office/officeart/2008/layout/LinedList"/>
    <dgm:cxn modelId="{59B3BEBA-67B5-4F55-8051-05AA8BAFDF78}" type="presParOf" srcId="{D09947BE-A1E3-47A0-9992-1A0C12F52351}" destId="{DE59D556-1CD1-4912-BC7F-C5C675DEE08F}" srcOrd="3" destOrd="0" presId="urn:microsoft.com/office/officeart/2008/layout/LinedList"/>
    <dgm:cxn modelId="{C50FCF3E-39B4-4FF7-899C-733E486AE825}" type="presParOf" srcId="{DE59D556-1CD1-4912-BC7F-C5C675DEE08F}" destId="{3AD485AB-8A02-4856-B7FF-73DB986E7DCA}" srcOrd="0" destOrd="0" presId="urn:microsoft.com/office/officeart/2008/layout/LinedList"/>
    <dgm:cxn modelId="{6781BC06-4BA0-4368-A755-6D29CCC412C7}" type="presParOf" srcId="{DE59D556-1CD1-4912-BC7F-C5C675DEE08F}" destId="{0EDBA9B3-331C-47E0-98D4-FF73D906426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1B499A-1996-4433-B547-B06DA9C01DBB}"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nb-NO"/>
        </a:p>
      </dgm:t>
    </dgm:pt>
    <dgm:pt modelId="{95252F18-8E33-4FAB-A3A7-6692F4E83D9C}">
      <dgm:prSet phldrT="[Tekst]"/>
      <dgm:spPr/>
      <dgm:t>
        <a:bodyPr/>
        <a:lstStyle/>
        <a:p>
          <a:r>
            <a:rPr lang="nb-NO" b="1" dirty="0"/>
            <a:t>Safe lead guide</a:t>
          </a:r>
        </a:p>
      </dgm:t>
    </dgm:pt>
    <dgm:pt modelId="{F1D1CBC7-7DE3-4E12-ADD7-B74CD886DA4D}" type="parTrans" cxnId="{7CE60436-9C9A-4525-A6D9-69772F87E04D}">
      <dgm:prSet/>
      <dgm:spPr/>
      <dgm:t>
        <a:bodyPr/>
        <a:lstStyle/>
        <a:p>
          <a:endParaRPr lang="nb-NO"/>
        </a:p>
      </dgm:t>
    </dgm:pt>
    <dgm:pt modelId="{A3FEC7A9-45FA-4D73-A8B2-0D4BAD3B0DDA}" type="sibTrans" cxnId="{7CE60436-9C9A-4525-A6D9-69772F87E04D}">
      <dgm:prSet/>
      <dgm:spPr/>
      <dgm:t>
        <a:bodyPr/>
        <a:lstStyle/>
        <a:p>
          <a:endParaRPr lang="nb-NO" b="1"/>
        </a:p>
      </dgm:t>
    </dgm:pt>
    <dgm:pt modelId="{789D4566-74AB-4BFD-9092-A30CAB2432CF}">
      <dgm:prSet phldrT="[Tekst]"/>
      <dgm:spPr/>
      <dgm:t>
        <a:bodyPr/>
        <a:lstStyle/>
        <a:p>
          <a:r>
            <a:rPr lang="nb-NO" b="1" dirty="0" err="1"/>
            <a:t>Understanding</a:t>
          </a:r>
          <a:r>
            <a:rPr lang="nb-NO" b="1" dirty="0"/>
            <a:t> of </a:t>
          </a:r>
          <a:r>
            <a:rPr lang="nb-NO" b="1" dirty="0" err="1"/>
            <a:t>quality</a:t>
          </a:r>
          <a:r>
            <a:rPr lang="nb-NO" b="1" dirty="0"/>
            <a:t> </a:t>
          </a:r>
          <a:r>
            <a:rPr lang="nb-NO" b="1" dirty="0" err="1"/>
            <a:t>improvement</a:t>
          </a:r>
          <a:r>
            <a:rPr lang="nb-NO" b="1" dirty="0"/>
            <a:t> </a:t>
          </a:r>
          <a:r>
            <a:rPr lang="nb-NO" b="1" dirty="0" err="1"/>
            <a:t>challenges</a:t>
          </a:r>
          <a:r>
            <a:rPr lang="nb-NO" b="1" dirty="0"/>
            <a:t> in </a:t>
          </a:r>
          <a:r>
            <a:rPr lang="nb-NO" b="1" dirty="0" err="1"/>
            <a:t>own</a:t>
          </a:r>
          <a:r>
            <a:rPr lang="nb-NO" b="1" dirty="0"/>
            <a:t> </a:t>
          </a:r>
          <a:r>
            <a:rPr lang="nb-NO" b="1" dirty="0" err="1"/>
            <a:t>organisation</a:t>
          </a:r>
          <a:endParaRPr lang="nb-NO" b="1" dirty="0"/>
        </a:p>
      </dgm:t>
    </dgm:pt>
    <dgm:pt modelId="{9C3AC632-0C54-4D8F-9F16-E43FDA1F0A11}" type="parTrans" cxnId="{697D2972-A36D-48BA-B8CF-922A622303B2}">
      <dgm:prSet/>
      <dgm:spPr/>
      <dgm:t>
        <a:bodyPr/>
        <a:lstStyle/>
        <a:p>
          <a:endParaRPr lang="nb-NO"/>
        </a:p>
      </dgm:t>
    </dgm:pt>
    <dgm:pt modelId="{D669E90B-EEE2-4998-AE78-972C41B08D5B}" type="sibTrans" cxnId="{697D2972-A36D-48BA-B8CF-922A622303B2}">
      <dgm:prSet/>
      <dgm:spPr/>
      <dgm:t>
        <a:bodyPr/>
        <a:lstStyle/>
        <a:p>
          <a:endParaRPr lang="nb-NO"/>
        </a:p>
      </dgm:t>
    </dgm:pt>
    <dgm:pt modelId="{1AEDF849-07AD-49C4-9B15-23A562506F0E}">
      <dgm:prSet phldrT="[Tekst]"/>
      <dgm:spPr/>
      <dgm:t>
        <a:bodyPr/>
        <a:lstStyle/>
        <a:p>
          <a:r>
            <a:rPr lang="nb-NO" b="1" dirty="0" err="1"/>
            <a:t>Suggest</a:t>
          </a:r>
          <a:r>
            <a:rPr lang="nb-NO" b="1" dirty="0"/>
            <a:t> and </a:t>
          </a:r>
          <a:r>
            <a:rPr lang="nb-NO" b="1" dirty="0" err="1"/>
            <a:t>prioritize</a:t>
          </a:r>
          <a:r>
            <a:rPr lang="nb-NO" b="1" dirty="0"/>
            <a:t> areas of </a:t>
          </a:r>
          <a:r>
            <a:rPr lang="nb-NO" b="1" dirty="0" err="1"/>
            <a:t>improvement</a:t>
          </a:r>
          <a:r>
            <a:rPr lang="nb-NO" b="1" dirty="0"/>
            <a:t> </a:t>
          </a:r>
          <a:r>
            <a:rPr lang="nb-NO" b="1" dirty="0" err="1"/>
            <a:t>suited</a:t>
          </a:r>
          <a:r>
            <a:rPr lang="nb-NO" b="1" dirty="0"/>
            <a:t> to </a:t>
          </a:r>
          <a:r>
            <a:rPr lang="nb-NO" b="1" dirty="0" err="1"/>
            <a:t>own</a:t>
          </a:r>
          <a:r>
            <a:rPr lang="nb-NO" b="1" dirty="0"/>
            <a:t> </a:t>
          </a:r>
          <a:r>
            <a:rPr lang="nb-NO" b="1" dirty="0" err="1"/>
            <a:t>organization</a:t>
          </a:r>
          <a:endParaRPr lang="nb-NO" b="1" dirty="0"/>
        </a:p>
      </dgm:t>
    </dgm:pt>
    <dgm:pt modelId="{3996EE70-79F6-4D64-8A49-B981591F1825}" type="parTrans" cxnId="{D7AC3C18-A2AB-4BA9-B2C9-517708FF19B7}">
      <dgm:prSet/>
      <dgm:spPr/>
      <dgm:t>
        <a:bodyPr/>
        <a:lstStyle/>
        <a:p>
          <a:endParaRPr lang="nb-NO"/>
        </a:p>
      </dgm:t>
    </dgm:pt>
    <dgm:pt modelId="{1621FCBC-2979-4FDD-9F0F-2024E0B18FEE}" type="sibTrans" cxnId="{D7AC3C18-A2AB-4BA9-B2C9-517708FF19B7}">
      <dgm:prSet/>
      <dgm:spPr/>
      <dgm:t>
        <a:bodyPr/>
        <a:lstStyle/>
        <a:p>
          <a:endParaRPr lang="nb-NO"/>
        </a:p>
      </dgm:t>
    </dgm:pt>
    <dgm:pt modelId="{3ADB0BCA-C6F4-44AD-B88A-96F03D5340EA}">
      <dgm:prSet phldrT="[Tekst]"/>
      <dgm:spPr/>
      <dgm:t>
        <a:bodyPr/>
        <a:lstStyle/>
        <a:p>
          <a:r>
            <a:rPr lang="nb-NO" b="1" dirty="0" err="1"/>
            <a:t>Collective</a:t>
          </a:r>
          <a:r>
            <a:rPr lang="nb-NO" b="1" dirty="0"/>
            <a:t> </a:t>
          </a:r>
          <a:r>
            <a:rPr lang="nb-NO" b="1" dirty="0" err="1"/>
            <a:t>reflection</a:t>
          </a:r>
          <a:r>
            <a:rPr lang="nb-NO" b="1" dirty="0"/>
            <a:t> </a:t>
          </a:r>
          <a:r>
            <a:rPr lang="nb-NO" b="1" dirty="0" err="1"/>
            <a:t>on</a:t>
          </a:r>
          <a:r>
            <a:rPr lang="nb-NO" b="1" dirty="0"/>
            <a:t> </a:t>
          </a:r>
          <a:r>
            <a:rPr lang="nb-NO" b="1" dirty="0" err="1"/>
            <a:t>practice</a:t>
          </a:r>
          <a:r>
            <a:rPr lang="nb-NO" b="1" dirty="0"/>
            <a:t>, </a:t>
          </a:r>
          <a:r>
            <a:rPr lang="nb-NO" b="1" dirty="0" err="1"/>
            <a:t>barriers</a:t>
          </a:r>
          <a:r>
            <a:rPr lang="nb-NO" b="1" dirty="0"/>
            <a:t>, and </a:t>
          </a:r>
          <a:r>
            <a:rPr lang="nb-NO" b="1" dirty="0" err="1"/>
            <a:t>facilitators</a:t>
          </a:r>
          <a:endParaRPr lang="nb-NO" b="1" dirty="0"/>
        </a:p>
      </dgm:t>
    </dgm:pt>
    <dgm:pt modelId="{EF66B5EC-49AF-4CCD-B1ED-677904E1CB81}" type="parTrans" cxnId="{AA088B75-2E43-4E9F-A17D-E329FDD01464}">
      <dgm:prSet/>
      <dgm:spPr/>
      <dgm:t>
        <a:bodyPr/>
        <a:lstStyle/>
        <a:p>
          <a:endParaRPr lang="nb-NO"/>
        </a:p>
      </dgm:t>
    </dgm:pt>
    <dgm:pt modelId="{94A1658A-90E1-4859-B7A5-D7BF84535DA9}" type="sibTrans" cxnId="{AA088B75-2E43-4E9F-A17D-E329FDD01464}">
      <dgm:prSet/>
      <dgm:spPr/>
      <dgm:t>
        <a:bodyPr/>
        <a:lstStyle/>
        <a:p>
          <a:endParaRPr lang="nb-NO"/>
        </a:p>
      </dgm:t>
    </dgm:pt>
    <dgm:pt modelId="{0ECD73A8-F9FE-4FE0-A17E-919E84488513}">
      <dgm:prSet phldrT="[Tekst]"/>
      <dgm:spPr/>
      <dgm:t>
        <a:bodyPr/>
        <a:lstStyle/>
        <a:p>
          <a:r>
            <a:rPr lang="nb-NO" b="1" dirty="0" err="1"/>
            <a:t>Implement</a:t>
          </a:r>
          <a:r>
            <a:rPr lang="nb-NO" b="1" dirty="0"/>
            <a:t> action plans </a:t>
          </a:r>
          <a:r>
            <a:rPr lang="nb-NO" b="1" dirty="0" err="1"/>
            <a:t>adapted</a:t>
          </a:r>
          <a:r>
            <a:rPr lang="nb-NO" b="1" dirty="0"/>
            <a:t> to </a:t>
          </a:r>
          <a:r>
            <a:rPr lang="nb-NO" b="1" dirty="0" err="1"/>
            <a:t>organizational</a:t>
          </a:r>
          <a:r>
            <a:rPr lang="nb-NO" b="1" dirty="0"/>
            <a:t> setting and </a:t>
          </a:r>
          <a:r>
            <a:rPr lang="nb-NO" b="1" dirty="0" err="1"/>
            <a:t>context</a:t>
          </a:r>
          <a:r>
            <a:rPr lang="nb-NO" b="1" dirty="0"/>
            <a:t> </a:t>
          </a:r>
        </a:p>
      </dgm:t>
    </dgm:pt>
    <dgm:pt modelId="{B99D6814-0CB5-4EB1-A5E3-7A104CCD0204}" type="parTrans" cxnId="{A4B33138-4CEE-4E83-AE9C-BF50A868D4FD}">
      <dgm:prSet/>
      <dgm:spPr/>
      <dgm:t>
        <a:bodyPr/>
        <a:lstStyle/>
        <a:p>
          <a:endParaRPr lang="nb-NO"/>
        </a:p>
      </dgm:t>
    </dgm:pt>
    <dgm:pt modelId="{054ACBFC-30F5-4328-ADEE-F3A3A93CA6E5}" type="sibTrans" cxnId="{A4B33138-4CEE-4E83-AE9C-BF50A868D4FD}">
      <dgm:prSet/>
      <dgm:spPr/>
      <dgm:t>
        <a:bodyPr/>
        <a:lstStyle/>
        <a:p>
          <a:endParaRPr lang="nb-NO"/>
        </a:p>
      </dgm:t>
    </dgm:pt>
    <dgm:pt modelId="{0BC1974E-B43D-4EB2-8ACA-F4F0B320D889}">
      <dgm:prSet/>
      <dgm:spPr/>
      <dgm:t>
        <a:bodyPr/>
        <a:lstStyle/>
        <a:p>
          <a:r>
            <a:rPr lang="nb-NO" b="1" dirty="0" err="1"/>
            <a:t>Monitoring</a:t>
          </a:r>
          <a:r>
            <a:rPr lang="nb-NO" b="1" dirty="0"/>
            <a:t> and </a:t>
          </a:r>
          <a:r>
            <a:rPr lang="nb-NO" b="1" dirty="0" err="1"/>
            <a:t>evaluating</a:t>
          </a:r>
          <a:r>
            <a:rPr lang="nb-NO" b="1" dirty="0"/>
            <a:t> </a:t>
          </a:r>
          <a:r>
            <a:rPr lang="nb-NO" b="1" dirty="0" err="1"/>
            <a:t>improvement</a:t>
          </a:r>
          <a:r>
            <a:rPr lang="nb-NO" b="1" dirty="0"/>
            <a:t> and </a:t>
          </a:r>
          <a:r>
            <a:rPr lang="nb-NO" b="1" dirty="0" err="1"/>
            <a:t>adjust</a:t>
          </a:r>
          <a:r>
            <a:rPr lang="nb-NO" b="1" dirty="0"/>
            <a:t> to </a:t>
          </a:r>
          <a:r>
            <a:rPr lang="nb-NO" b="1" dirty="0" err="1"/>
            <a:t>identified</a:t>
          </a:r>
          <a:r>
            <a:rPr lang="nb-NO" b="1" dirty="0"/>
            <a:t> </a:t>
          </a:r>
          <a:r>
            <a:rPr lang="nb-NO" b="1" dirty="0" err="1"/>
            <a:t>challenges</a:t>
          </a:r>
          <a:endParaRPr lang="nb-NO" b="1" dirty="0"/>
        </a:p>
      </dgm:t>
    </dgm:pt>
    <dgm:pt modelId="{68A423A4-B92C-489C-B27F-D0BDD8492B5D}" type="parTrans" cxnId="{DCAF8783-00EF-4E59-83B7-43DC625C0F80}">
      <dgm:prSet/>
      <dgm:spPr/>
      <dgm:t>
        <a:bodyPr/>
        <a:lstStyle/>
        <a:p>
          <a:endParaRPr lang="nb-NO"/>
        </a:p>
      </dgm:t>
    </dgm:pt>
    <dgm:pt modelId="{80404F5E-271E-480A-8E0B-6081AF3A0EDB}" type="sibTrans" cxnId="{DCAF8783-00EF-4E59-83B7-43DC625C0F80}">
      <dgm:prSet/>
      <dgm:spPr/>
      <dgm:t>
        <a:bodyPr/>
        <a:lstStyle/>
        <a:p>
          <a:endParaRPr lang="nb-NO"/>
        </a:p>
      </dgm:t>
    </dgm:pt>
    <dgm:pt modelId="{74935D65-02F7-4216-9387-E846D57AC56A}" type="pres">
      <dgm:prSet presAssocID="{321B499A-1996-4433-B547-B06DA9C01DBB}" presName="Name0" presStyleCnt="0">
        <dgm:presLayoutVars>
          <dgm:dir/>
          <dgm:resizeHandles val="exact"/>
        </dgm:presLayoutVars>
      </dgm:prSet>
      <dgm:spPr/>
    </dgm:pt>
    <dgm:pt modelId="{97E079A1-B19F-42A1-94E0-E27A39161AD9}" type="pres">
      <dgm:prSet presAssocID="{321B499A-1996-4433-B547-B06DA9C01DBB}" presName="cycle" presStyleCnt="0"/>
      <dgm:spPr/>
    </dgm:pt>
    <dgm:pt modelId="{C9D2135E-B4BD-418A-A7FF-7BB583494A34}" type="pres">
      <dgm:prSet presAssocID="{95252F18-8E33-4FAB-A3A7-6692F4E83D9C}" presName="nodeFirstNode" presStyleLbl="node1" presStyleIdx="0" presStyleCnt="6">
        <dgm:presLayoutVars>
          <dgm:bulletEnabled val="1"/>
        </dgm:presLayoutVars>
      </dgm:prSet>
      <dgm:spPr/>
    </dgm:pt>
    <dgm:pt modelId="{695FD5A4-7778-409E-9244-02CDC33A47D2}" type="pres">
      <dgm:prSet presAssocID="{A3FEC7A9-45FA-4D73-A8B2-0D4BAD3B0DDA}" presName="sibTransFirstNode" presStyleLbl="bgShp" presStyleIdx="0" presStyleCnt="1"/>
      <dgm:spPr/>
    </dgm:pt>
    <dgm:pt modelId="{36FB6743-5453-4155-98C8-6DE8BC79A0BB}" type="pres">
      <dgm:prSet presAssocID="{789D4566-74AB-4BFD-9092-A30CAB2432CF}" presName="nodeFollowingNodes" presStyleLbl="node1" presStyleIdx="1" presStyleCnt="6">
        <dgm:presLayoutVars>
          <dgm:bulletEnabled val="1"/>
        </dgm:presLayoutVars>
      </dgm:prSet>
      <dgm:spPr/>
    </dgm:pt>
    <dgm:pt modelId="{34B1F556-00E0-4A93-8418-5C82D2600CB8}" type="pres">
      <dgm:prSet presAssocID="{1AEDF849-07AD-49C4-9B15-23A562506F0E}" presName="nodeFollowingNodes" presStyleLbl="node1" presStyleIdx="2" presStyleCnt="6">
        <dgm:presLayoutVars>
          <dgm:bulletEnabled val="1"/>
        </dgm:presLayoutVars>
      </dgm:prSet>
      <dgm:spPr/>
    </dgm:pt>
    <dgm:pt modelId="{1B2EC4A6-21CD-4018-955E-A98B19149BE7}" type="pres">
      <dgm:prSet presAssocID="{3ADB0BCA-C6F4-44AD-B88A-96F03D5340EA}" presName="nodeFollowingNodes" presStyleLbl="node1" presStyleIdx="3" presStyleCnt="6">
        <dgm:presLayoutVars>
          <dgm:bulletEnabled val="1"/>
        </dgm:presLayoutVars>
      </dgm:prSet>
      <dgm:spPr/>
    </dgm:pt>
    <dgm:pt modelId="{6CFAD2C9-89B9-4D98-9AA1-1ED42F868DC2}" type="pres">
      <dgm:prSet presAssocID="{0ECD73A8-F9FE-4FE0-A17E-919E84488513}" presName="nodeFollowingNodes" presStyleLbl="node1" presStyleIdx="4" presStyleCnt="6">
        <dgm:presLayoutVars>
          <dgm:bulletEnabled val="1"/>
        </dgm:presLayoutVars>
      </dgm:prSet>
      <dgm:spPr/>
    </dgm:pt>
    <dgm:pt modelId="{988A2822-0C65-43ED-B642-D124171BE077}" type="pres">
      <dgm:prSet presAssocID="{0BC1974E-B43D-4EB2-8ACA-F4F0B320D889}" presName="nodeFollowingNodes" presStyleLbl="node1" presStyleIdx="5" presStyleCnt="6">
        <dgm:presLayoutVars>
          <dgm:bulletEnabled val="1"/>
        </dgm:presLayoutVars>
      </dgm:prSet>
      <dgm:spPr/>
    </dgm:pt>
  </dgm:ptLst>
  <dgm:cxnLst>
    <dgm:cxn modelId="{51835401-B599-4974-9FCF-37659C6A04D8}" type="presOf" srcId="{A3FEC7A9-45FA-4D73-A8B2-0D4BAD3B0DDA}" destId="{695FD5A4-7778-409E-9244-02CDC33A47D2}" srcOrd="0" destOrd="0" presId="urn:microsoft.com/office/officeart/2005/8/layout/cycle3"/>
    <dgm:cxn modelId="{D7AC3C18-A2AB-4BA9-B2C9-517708FF19B7}" srcId="{321B499A-1996-4433-B547-B06DA9C01DBB}" destId="{1AEDF849-07AD-49C4-9B15-23A562506F0E}" srcOrd="2" destOrd="0" parTransId="{3996EE70-79F6-4D64-8A49-B981591F1825}" sibTransId="{1621FCBC-2979-4FDD-9F0F-2024E0B18FEE}"/>
    <dgm:cxn modelId="{7CE60436-9C9A-4525-A6D9-69772F87E04D}" srcId="{321B499A-1996-4433-B547-B06DA9C01DBB}" destId="{95252F18-8E33-4FAB-A3A7-6692F4E83D9C}" srcOrd="0" destOrd="0" parTransId="{F1D1CBC7-7DE3-4E12-ADD7-B74CD886DA4D}" sibTransId="{A3FEC7A9-45FA-4D73-A8B2-0D4BAD3B0DDA}"/>
    <dgm:cxn modelId="{0424F537-47B1-47EF-B1E6-BB0B0C5836BC}" type="presOf" srcId="{0ECD73A8-F9FE-4FE0-A17E-919E84488513}" destId="{6CFAD2C9-89B9-4D98-9AA1-1ED42F868DC2}" srcOrd="0" destOrd="0" presId="urn:microsoft.com/office/officeart/2005/8/layout/cycle3"/>
    <dgm:cxn modelId="{A4B33138-4CEE-4E83-AE9C-BF50A868D4FD}" srcId="{321B499A-1996-4433-B547-B06DA9C01DBB}" destId="{0ECD73A8-F9FE-4FE0-A17E-919E84488513}" srcOrd="4" destOrd="0" parTransId="{B99D6814-0CB5-4EB1-A5E3-7A104CCD0204}" sibTransId="{054ACBFC-30F5-4328-ADEE-F3A3A93CA6E5}"/>
    <dgm:cxn modelId="{697D2972-A36D-48BA-B8CF-922A622303B2}" srcId="{321B499A-1996-4433-B547-B06DA9C01DBB}" destId="{789D4566-74AB-4BFD-9092-A30CAB2432CF}" srcOrd="1" destOrd="0" parTransId="{9C3AC632-0C54-4D8F-9F16-E43FDA1F0A11}" sibTransId="{D669E90B-EEE2-4998-AE78-972C41B08D5B}"/>
    <dgm:cxn modelId="{CF760554-2194-4233-B09A-C7692EC4A883}" type="presOf" srcId="{95252F18-8E33-4FAB-A3A7-6692F4E83D9C}" destId="{C9D2135E-B4BD-418A-A7FF-7BB583494A34}" srcOrd="0" destOrd="0" presId="urn:microsoft.com/office/officeart/2005/8/layout/cycle3"/>
    <dgm:cxn modelId="{AA088B75-2E43-4E9F-A17D-E329FDD01464}" srcId="{321B499A-1996-4433-B547-B06DA9C01DBB}" destId="{3ADB0BCA-C6F4-44AD-B88A-96F03D5340EA}" srcOrd="3" destOrd="0" parTransId="{EF66B5EC-49AF-4CCD-B1ED-677904E1CB81}" sibTransId="{94A1658A-90E1-4859-B7A5-D7BF84535DA9}"/>
    <dgm:cxn modelId="{DCAF8783-00EF-4E59-83B7-43DC625C0F80}" srcId="{321B499A-1996-4433-B547-B06DA9C01DBB}" destId="{0BC1974E-B43D-4EB2-8ACA-F4F0B320D889}" srcOrd="5" destOrd="0" parTransId="{68A423A4-B92C-489C-B27F-D0BDD8492B5D}" sibTransId="{80404F5E-271E-480A-8E0B-6081AF3A0EDB}"/>
    <dgm:cxn modelId="{892E6186-A03E-4F1E-A11D-8A8FCC631E59}" type="presOf" srcId="{321B499A-1996-4433-B547-B06DA9C01DBB}" destId="{74935D65-02F7-4216-9387-E846D57AC56A}" srcOrd="0" destOrd="0" presId="urn:microsoft.com/office/officeart/2005/8/layout/cycle3"/>
    <dgm:cxn modelId="{D63E429C-2000-43C7-9671-BA14AA3F927B}" type="presOf" srcId="{789D4566-74AB-4BFD-9092-A30CAB2432CF}" destId="{36FB6743-5453-4155-98C8-6DE8BC79A0BB}" srcOrd="0" destOrd="0" presId="urn:microsoft.com/office/officeart/2005/8/layout/cycle3"/>
    <dgm:cxn modelId="{C6AA12A0-BA2C-447D-A41A-EF7BB7642F88}" type="presOf" srcId="{1AEDF849-07AD-49C4-9B15-23A562506F0E}" destId="{34B1F556-00E0-4A93-8418-5C82D2600CB8}" srcOrd="0" destOrd="0" presId="urn:microsoft.com/office/officeart/2005/8/layout/cycle3"/>
    <dgm:cxn modelId="{F08A30FB-45CC-49BC-91A3-3B71424AA109}" type="presOf" srcId="{0BC1974E-B43D-4EB2-8ACA-F4F0B320D889}" destId="{988A2822-0C65-43ED-B642-D124171BE077}" srcOrd="0" destOrd="0" presId="urn:microsoft.com/office/officeart/2005/8/layout/cycle3"/>
    <dgm:cxn modelId="{5F7A35FC-4985-4AE4-A84A-0FE481120C28}" type="presOf" srcId="{3ADB0BCA-C6F4-44AD-B88A-96F03D5340EA}" destId="{1B2EC4A6-21CD-4018-955E-A98B19149BE7}" srcOrd="0" destOrd="0" presId="urn:microsoft.com/office/officeart/2005/8/layout/cycle3"/>
    <dgm:cxn modelId="{0263C9A4-DF76-411A-8AF0-6F4A8B14BA7D}" type="presParOf" srcId="{74935D65-02F7-4216-9387-E846D57AC56A}" destId="{97E079A1-B19F-42A1-94E0-E27A39161AD9}" srcOrd="0" destOrd="0" presId="urn:microsoft.com/office/officeart/2005/8/layout/cycle3"/>
    <dgm:cxn modelId="{2C91AC96-967F-455D-816E-1422A8FF64C3}" type="presParOf" srcId="{97E079A1-B19F-42A1-94E0-E27A39161AD9}" destId="{C9D2135E-B4BD-418A-A7FF-7BB583494A34}" srcOrd="0" destOrd="0" presId="urn:microsoft.com/office/officeart/2005/8/layout/cycle3"/>
    <dgm:cxn modelId="{D8E54DDB-953F-41AE-83C7-83865D998CEA}" type="presParOf" srcId="{97E079A1-B19F-42A1-94E0-E27A39161AD9}" destId="{695FD5A4-7778-409E-9244-02CDC33A47D2}" srcOrd="1" destOrd="0" presId="urn:microsoft.com/office/officeart/2005/8/layout/cycle3"/>
    <dgm:cxn modelId="{35B84ACC-9689-46EA-B028-7C95ADBB4E82}" type="presParOf" srcId="{97E079A1-B19F-42A1-94E0-E27A39161AD9}" destId="{36FB6743-5453-4155-98C8-6DE8BC79A0BB}" srcOrd="2" destOrd="0" presId="urn:microsoft.com/office/officeart/2005/8/layout/cycle3"/>
    <dgm:cxn modelId="{677EDA1D-546D-4A05-89B9-4466B672D11C}" type="presParOf" srcId="{97E079A1-B19F-42A1-94E0-E27A39161AD9}" destId="{34B1F556-00E0-4A93-8418-5C82D2600CB8}" srcOrd="3" destOrd="0" presId="urn:microsoft.com/office/officeart/2005/8/layout/cycle3"/>
    <dgm:cxn modelId="{C7C79B4F-8193-4259-A014-2EBD7953526D}" type="presParOf" srcId="{97E079A1-B19F-42A1-94E0-E27A39161AD9}" destId="{1B2EC4A6-21CD-4018-955E-A98B19149BE7}" srcOrd="4" destOrd="0" presId="urn:microsoft.com/office/officeart/2005/8/layout/cycle3"/>
    <dgm:cxn modelId="{F2F4D74D-93ED-4B80-98EB-F58804221650}" type="presParOf" srcId="{97E079A1-B19F-42A1-94E0-E27A39161AD9}" destId="{6CFAD2C9-89B9-4D98-9AA1-1ED42F868DC2}" srcOrd="5" destOrd="0" presId="urn:microsoft.com/office/officeart/2005/8/layout/cycle3"/>
    <dgm:cxn modelId="{98BEE256-BFDE-46D8-B40A-4AAD6D541E66}" type="presParOf" srcId="{97E079A1-B19F-42A1-94E0-E27A39161AD9}" destId="{988A2822-0C65-43ED-B642-D124171BE077}"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5DFBC1-0ACC-4B6B-A199-03B05510C07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129BB97-43A3-475C-B346-97CBFCE3D58C}">
      <dgm:prSet/>
      <dgm:spPr/>
      <dgm:t>
        <a:bodyPr/>
        <a:lstStyle/>
        <a:p>
          <a:r>
            <a:rPr lang="en-US" dirty="0"/>
            <a:t>Goal conflicts at all levels – create room to maneuver  </a:t>
          </a:r>
        </a:p>
      </dgm:t>
    </dgm:pt>
    <dgm:pt modelId="{4E4C2DEA-6F6F-47E4-BD44-B670697EDF13}" type="parTrans" cxnId="{7780A735-05CA-4E8B-A5EF-896FEBF977D5}">
      <dgm:prSet/>
      <dgm:spPr/>
      <dgm:t>
        <a:bodyPr/>
        <a:lstStyle/>
        <a:p>
          <a:endParaRPr lang="en-US"/>
        </a:p>
      </dgm:t>
    </dgm:pt>
    <dgm:pt modelId="{71D1F109-57E9-47C1-94C3-9A0A72F45BA6}" type="sibTrans" cxnId="{7780A735-05CA-4E8B-A5EF-896FEBF977D5}">
      <dgm:prSet/>
      <dgm:spPr/>
      <dgm:t>
        <a:bodyPr/>
        <a:lstStyle/>
        <a:p>
          <a:endParaRPr lang="en-US"/>
        </a:p>
      </dgm:t>
    </dgm:pt>
    <dgm:pt modelId="{B5BE4577-8F7B-44EA-9412-E8E49B0C5853}">
      <dgm:prSet/>
      <dgm:spPr/>
      <dgm:t>
        <a:bodyPr/>
        <a:lstStyle/>
        <a:p>
          <a:r>
            <a:rPr lang="en-US" dirty="0"/>
            <a:t>Build good routines for communication</a:t>
          </a:r>
        </a:p>
      </dgm:t>
    </dgm:pt>
    <dgm:pt modelId="{8B82A032-EBD9-4027-86F2-1A6C1ED7B024}" type="parTrans" cxnId="{A1DEED1B-6368-49A6-99FC-FFAD8D0B540B}">
      <dgm:prSet/>
      <dgm:spPr/>
      <dgm:t>
        <a:bodyPr/>
        <a:lstStyle/>
        <a:p>
          <a:endParaRPr lang="en-US"/>
        </a:p>
      </dgm:t>
    </dgm:pt>
    <dgm:pt modelId="{9F81ECD4-E21C-4926-943B-36726DEEDC39}" type="sibTrans" cxnId="{A1DEED1B-6368-49A6-99FC-FFAD8D0B540B}">
      <dgm:prSet/>
      <dgm:spPr/>
      <dgm:t>
        <a:bodyPr/>
        <a:lstStyle/>
        <a:p>
          <a:endParaRPr lang="en-US"/>
        </a:p>
      </dgm:t>
    </dgm:pt>
    <dgm:pt modelId="{6CBFAF37-BEE6-4483-81EA-5E8638D99355}">
      <dgm:prSet/>
      <dgm:spPr/>
      <dgm:t>
        <a:bodyPr/>
        <a:lstStyle/>
        <a:p>
          <a:r>
            <a:rPr lang="en-US" dirty="0"/>
            <a:t>Build working promoting health and patient safety </a:t>
          </a:r>
        </a:p>
      </dgm:t>
    </dgm:pt>
    <dgm:pt modelId="{C709F825-A597-464B-8ADB-3E6D84A13CA8}" type="parTrans" cxnId="{990F9EDF-4D75-43AA-838B-EA219E4069B6}">
      <dgm:prSet/>
      <dgm:spPr/>
      <dgm:t>
        <a:bodyPr/>
        <a:lstStyle/>
        <a:p>
          <a:endParaRPr lang="en-US"/>
        </a:p>
      </dgm:t>
    </dgm:pt>
    <dgm:pt modelId="{C8AE8F8F-9146-4426-B3FC-C09E582C6EB5}" type="sibTrans" cxnId="{990F9EDF-4D75-43AA-838B-EA219E4069B6}">
      <dgm:prSet/>
      <dgm:spPr/>
      <dgm:t>
        <a:bodyPr/>
        <a:lstStyle/>
        <a:p>
          <a:endParaRPr lang="en-US"/>
        </a:p>
      </dgm:t>
    </dgm:pt>
    <dgm:pt modelId="{4026E4F3-BEA8-4378-AAC1-3AA2B72C3435}">
      <dgm:prSet/>
      <dgm:spPr/>
      <dgm:t>
        <a:bodyPr/>
        <a:lstStyle/>
        <a:p>
          <a:r>
            <a:rPr lang="en-US" dirty="0"/>
            <a:t>The role of relations cross cutting all levels</a:t>
          </a:r>
        </a:p>
      </dgm:t>
    </dgm:pt>
    <dgm:pt modelId="{57065528-4E26-402C-8EB0-7B6DC3C4BA6E}" type="parTrans" cxnId="{1F25E2BA-6D59-4A07-BBFB-855469BC68C1}">
      <dgm:prSet/>
      <dgm:spPr/>
      <dgm:t>
        <a:bodyPr/>
        <a:lstStyle/>
        <a:p>
          <a:endParaRPr lang="en-US"/>
        </a:p>
      </dgm:t>
    </dgm:pt>
    <dgm:pt modelId="{AE0B7A5F-B990-43EE-952D-F4DC156D32E3}" type="sibTrans" cxnId="{1F25E2BA-6D59-4A07-BBFB-855469BC68C1}">
      <dgm:prSet/>
      <dgm:spPr/>
      <dgm:t>
        <a:bodyPr/>
        <a:lstStyle/>
        <a:p>
          <a:endParaRPr lang="en-US"/>
        </a:p>
      </dgm:t>
    </dgm:pt>
    <dgm:pt modelId="{C52079DD-AEBB-411B-8B8E-0F1554BA46F3}" type="pres">
      <dgm:prSet presAssocID="{595DFBC1-0ACC-4B6B-A199-03B05510C07C}" presName="root" presStyleCnt="0">
        <dgm:presLayoutVars>
          <dgm:dir/>
          <dgm:resizeHandles val="exact"/>
        </dgm:presLayoutVars>
      </dgm:prSet>
      <dgm:spPr/>
    </dgm:pt>
    <dgm:pt modelId="{B362C839-0055-4456-865A-685E6324B0F8}" type="pres">
      <dgm:prSet presAssocID="{A129BB97-43A3-475C-B346-97CBFCE3D58C}" presName="compNode" presStyleCnt="0"/>
      <dgm:spPr/>
    </dgm:pt>
    <dgm:pt modelId="{F3B06697-354D-4CDE-9EDA-B3F1C7A2309E}" type="pres">
      <dgm:prSet presAssocID="{A129BB97-43A3-475C-B346-97CBFCE3D58C}"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Kelner"/>
        </a:ext>
      </dgm:extLst>
    </dgm:pt>
    <dgm:pt modelId="{31FE39BE-BE09-4878-A478-8203D86DAF80}" type="pres">
      <dgm:prSet presAssocID="{A129BB97-43A3-475C-B346-97CBFCE3D58C}" presName="spaceRect" presStyleCnt="0"/>
      <dgm:spPr/>
    </dgm:pt>
    <dgm:pt modelId="{74B45EBA-D031-43A9-B241-BB9719632A62}" type="pres">
      <dgm:prSet presAssocID="{A129BB97-43A3-475C-B346-97CBFCE3D58C}" presName="textRect" presStyleLbl="revTx" presStyleIdx="0" presStyleCnt="4">
        <dgm:presLayoutVars>
          <dgm:chMax val="1"/>
          <dgm:chPref val="1"/>
        </dgm:presLayoutVars>
      </dgm:prSet>
      <dgm:spPr/>
    </dgm:pt>
    <dgm:pt modelId="{96B03CB4-7D0E-462A-923C-07B4F6C141C0}" type="pres">
      <dgm:prSet presAssocID="{71D1F109-57E9-47C1-94C3-9A0A72F45BA6}" presName="sibTrans" presStyleCnt="0"/>
      <dgm:spPr/>
    </dgm:pt>
    <dgm:pt modelId="{45456C8B-3D87-4009-9654-E4EF6C3A3D7C}" type="pres">
      <dgm:prSet presAssocID="{B5BE4577-8F7B-44EA-9412-E8E49B0C5853}" presName="compNode" presStyleCnt="0"/>
      <dgm:spPr/>
    </dgm:pt>
    <dgm:pt modelId="{25E430B6-4F24-4112-82C2-DA50C6C1CA64}" type="pres">
      <dgm:prSet presAssocID="{B5BE4577-8F7B-44EA-9412-E8E49B0C5853}"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42B5261E-CB4C-409D-AE88-4BA83A0F75B8}" type="pres">
      <dgm:prSet presAssocID="{B5BE4577-8F7B-44EA-9412-E8E49B0C5853}" presName="spaceRect" presStyleCnt="0"/>
      <dgm:spPr/>
    </dgm:pt>
    <dgm:pt modelId="{AF4B5C31-8A40-46FC-8AAA-BC13DC2DDFBC}" type="pres">
      <dgm:prSet presAssocID="{B5BE4577-8F7B-44EA-9412-E8E49B0C5853}" presName="textRect" presStyleLbl="revTx" presStyleIdx="1" presStyleCnt="4">
        <dgm:presLayoutVars>
          <dgm:chMax val="1"/>
          <dgm:chPref val="1"/>
        </dgm:presLayoutVars>
      </dgm:prSet>
      <dgm:spPr/>
    </dgm:pt>
    <dgm:pt modelId="{ABF7EF20-79FE-48B9-9969-B3330DF96E8D}" type="pres">
      <dgm:prSet presAssocID="{9F81ECD4-E21C-4926-943B-36726DEEDC39}" presName="sibTrans" presStyleCnt="0"/>
      <dgm:spPr/>
    </dgm:pt>
    <dgm:pt modelId="{F331493A-2598-4D17-8A0F-98EFF2F26114}" type="pres">
      <dgm:prSet presAssocID="{6CBFAF37-BEE6-4483-81EA-5E8638D99355}" presName="compNode" presStyleCnt="0"/>
      <dgm:spPr/>
    </dgm:pt>
    <dgm:pt modelId="{1C84D9EB-60CA-456A-A05D-9385E1FCC2DB}" type="pres">
      <dgm:prSet presAssocID="{6CBFAF37-BEE6-4483-81EA-5E8638D99355}"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Upward trend"/>
        </a:ext>
      </dgm:extLst>
    </dgm:pt>
    <dgm:pt modelId="{E0ADD8CE-2D46-4103-B145-F08829320554}" type="pres">
      <dgm:prSet presAssocID="{6CBFAF37-BEE6-4483-81EA-5E8638D99355}" presName="spaceRect" presStyleCnt="0"/>
      <dgm:spPr/>
    </dgm:pt>
    <dgm:pt modelId="{599126F4-C2B4-457A-BA13-51E49638268B}" type="pres">
      <dgm:prSet presAssocID="{6CBFAF37-BEE6-4483-81EA-5E8638D99355}" presName="textRect" presStyleLbl="revTx" presStyleIdx="2" presStyleCnt="4">
        <dgm:presLayoutVars>
          <dgm:chMax val="1"/>
          <dgm:chPref val="1"/>
        </dgm:presLayoutVars>
      </dgm:prSet>
      <dgm:spPr/>
    </dgm:pt>
    <dgm:pt modelId="{A6CC7A6A-BDE8-4906-93CA-4CA18B578EE2}" type="pres">
      <dgm:prSet presAssocID="{C8AE8F8F-9146-4426-B3FC-C09E582C6EB5}" presName="sibTrans" presStyleCnt="0"/>
      <dgm:spPr/>
    </dgm:pt>
    <dgm:pt modelId="{B109846B-05EC-466C-B8B0-015A0A69158C}" type="pres">
      <dgm:prSet presAssocID="{4026E4F3-BEA8-4378-AAC1-3AA2B72C3435}" presName="compNode" presStyleCnt="0"/>
      <dgm:spPr/>
    </dgm:pt>
    <dgm:pt modelId="{DEDB80C8-9447-4BB2-AD03-C2BDDE630FD2}" type="pres">
      <dgm:prSet presAssocID="{4026E4F3-BEA8-4378-AAC1-3AA2B72C3435}"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uppe"/>
        </a:ext>
      </dgm:extLst>
    </dgm:pt>
    <dgm:pt modelId="{E5025EB7-C878-4486-B43C-A541F78EFA76}" type="pres">
      <dgm:prSet presAssocID="{4026E4F3-BEA8-4378-AAC1-3AA2B72C3435}" presName="spaceRect" presStyleCnt="0"/>
      <dgm:spPr/>
    </dgm:pt>
    <dgm:pt modelId="{6D2C620D-C50D-4CC7-BE89-ED267677468B}" type="pres">
      <dgm:prSet presAssocID="{4026E4F3-BEA8-4378-AAC1-3AA2B72C3435}" presName="textRect" presStyleLbl="revTx" presStyleIdx="3" presStyleCnt="4">
        <dgm:presLayoutVars>
          <dgm:chMax val="1"/>
          <dgm:chPref val="1"/>
        </dgm:presLayoutVars>
      </dgm:prSet>
      <dgm:spPr/>
    </dgm:pt>
  </dgm:ptLst>
  <dgm:cxnLst>
    <dgm:cxn modelId="{4616940A-0513-4234-AA24-DFF012239C5B}" type="presOf" srcId="{6CBFAF37-BEE6-4483-81EA-5E8638D99355}" destId="{599126F4-C2B4-457A-BA13-51E49638268B}" srcOrd="0" destOrd="0" presId="urn:microsoft.com/office/officeart/2018/2/layout/IconLabelList"/>
    <dgm:cxn modelId="{E545A810-4301-48CB-A40E-BB08B72DF0D1}" type="presOf" srcId="{B5BE4577-8F7B-44EA-9412-E8E49B0C5853}" destId="{AF4B5C31-8A40-46FC-8AAA-BC13DC2DDFBC}" srcOrd="0" destOrd="0" presId="urn:microsoft.com/office/officeart/2018/2/layout/IconLabelList"/>
    <dgm:cxn modelId="{6FCE8C11-5195-4497-8E1C-D3F478F8811D}" type="presOf" srcId="{595DFBC1-0ACC-4B6B-A199-03B05510C07C}" destId="{C52079DD-AEBB-411B-8B8E-0F1554BA46F3}" srcOrd="0" destOrd="0" presId="urn:microsoft.com/office/officeart/2018/2/layout/IconLabelList"/>
    <dgm:cxn modelId="{A1DEED1B-6368-49A6-99FC-FFAD8D0B540B}" srcId="{595DFBC1-0ACC-4B6B-A199-03B05510C07C}" destId="{B5BE4577-8F7B-44EA-9412-E8E49B0C5853}" srcOrd="1" destOrd="0" parTransId="{8B82A032-EBD9-4027-86F2-1A6C1ED7B024}" sibTransId="{9F81ECD4-E21C-4926-943B-36726DEEDC39}"/>
    <dgm:cxn modelId="{5F3C3A21-614B-4504-9F8E-15D33B47DC26}" type="presOf" srcId="{4026E4F3-BEA8-4378-AAC1-3AA2B72C3435}" destId="{6D2C620D-C50D-4CC7-BE89-ED267677468B}" srcOrd="0" destOrd="0" presId="urn:microsoft.com/office/officeart/2018/2/layout/IconLabelList"/>
    <dgm:cxn modelId="{7780A735-05CA-4E8B-A5EF-896FEBF977D5}" srcId="{595DFBC1-0ACC-4B6B-A199-03B05510C07C}" destId="{A129BB97-43A3-475C-B346-97CBFCE3D58C}" srcOrd="0" destOrd="0" parTransId="{4E4C2DEA-6F6F-47E4-BD44-B670697EDF13}" sibTransId="{71D1F109-57E9-47C1-94C3-9A0A72F45BA6}"/>
    <dgm:cxn modelId="{04AA3AAB-F23D-4055-974E-D1454ECABDC5}" type="presOf" srcId="{A129BB97-43A3-475C-B346-97CBFCE3D58C}" destId="{74B45EBA-D031-43A9-B241-BB9719632A62}" srcOrd="0" destOrd="0" presId="urn:microsoft.com/office/officeart/2018/2/layout/IconLabelList"/>
    <dgm:cxn modelId="{1F25E2BA-6D59-4A07-BBFB-855469BC68C1}" srcId="{595DFBC1-0ACC-4B6B-A199-03B05510C07C}" destId="{4026E4F3-BEA8-4378-AAC1-3AA2B72C3435}" srcOrd="3" destOrd="0" parTransId="{57065528-4E26-402C-8EB0-7B6DC3C4BA6E}" sibTransId="{AE0B7A5F-B990-43EE-952D-F4DC156D32E3}"/>
    <dgm:cxn modelId="{990F9EDF-4D75-43AA-838B-EA219E4069B6}" srcId="{595DFBC1-0ACC-4B6B-A199-03B05510C07C}" destId="{6CBFAF37-BEE6-4483-81EA-5E8638D99355}" srcOrd="2" destOrd="0" parTransId="{C709F825-A597-464B-8ADB-3E6D84A13CA8}" sibTransId="{C8AE8F8F-9146-4426-B3FC-C09E582C6EB5}"/>
    <dgm:cxn modelId="{AD4BA857-5ED4-4C0C-BA5B-8037A582BE88}" type="presParOf" srcId="{C52079DD-AEBB-411B-8B8E-0F1554BA46F3}" destId="{B362C839-0055-4456-865A-685E6324B0F8}" srcOrd="0" destOrd="0" presId="urn:microsoft.com/office/officeart/2018/2/layout/IconLabelList"/>
    <dgm:cxn modelId="{FC67A9B5-2789-4F15-B27F-FC8B764B6E61}" type="presParOf" srcId="{B362C839-0055-4456-865A-685E6324B0F8}" destId="{F3B06697-354D-4CDE-9EDA-B3F1C7A2309E}" srcOrd="0" destOrd="0" presId="urn:microsoft.com/office/officeart/2018/2/layout/IconLabelList"/>
    <dgm:cxn modelId="{623BBB20-286A-4299-9534-054141D654C5}" type="presParOf" srcId="{B362C839-0055-4456-865A-685E6324B0F8}" destId="{31FE39BE-BE09-4878-A478-8203D86DAF80}" srcOrd="1" destOrd="0" presId="urn:microsoft.com/office/officeart/2018/2/layout/IconLabelList"/>
    <dgm:cxn modelId="{5905EA54-7ECE-4997-9886-46C251A4D0DA}" type="presParOf" srcId="{B362C839-0055-4456-865A-685E6324B0F8}" destId="{74B45EBA-D031-43A9-B241-BB9719632A62}" srcOrd="2" destOrd="0" presId="urn:microsoft.com/office/officeart/2018/2/layout/IconLabelList"/>
    <dgm:cxn modelId="{C442F2B8-27A9-4AEE-BF3D-CB4E0B1C4A25}" type="presParOf" srcId="{C52079DD-AEBB-411B-8B8E-0F1554BA46F3}" destId="{96B03CB4-7D0E-462A-923C-07B4F6C141C0}" srcOrd="1" destOrd="0" presId="urn:microsoft.com/office/officeart/2018/2/layout/IconLabelList"/>
    <dgm:cxn modelId="{E1967A2D-5617-40A8-8960-5C97B5248AA8}" type="presParOf" srcId="{C52079DD-AEBB-411B-8B8E-0F1554BA46F3}" destId="{45456C8B-3D87-4009-9654-E4EF6C3A3D7C}" srcOrd="2" destOrd="0" presId="urn:microsoft.com/office/officeart/2018/2/layout/IconLabelList"/>
    <dgm:cxn modelId="{9DB25A74-FC50-470F-B79D-5BA67A8D5916}" type="presParOf" srcId="{45456C8B-3D87-4009-9654-E4EF6C3A3D7C}" destId="{25E430B6-4F24-4112-82C2-DA50C6C1CA64}" srcOrd="0" destOrd="0" presId="urn:microsoft.com/office/officeart/2018/2/layout/IconLabelList"/>
    <dgm:cxn modelId="{61474E2F-6E3F-4E18-B603-B1332D9A4E16}" type="presParOf" srcId="{45456C8B-3D87-4009-9654-E4EF6C3A3D7C}" destId="{42B5261E-CB4C-409D-AE88-4BA83A0F75B8}" srcOrd="1" destOrd="0" presId="urn:microsoft.com/office/officeart/2018/2/layout/IconLabelList"/>
    <dgm:cxn modelId="{8BAAAB32-6045-4CFA-86EB-2B8DE52A28C6}" type="presParOf" srcId="{45456C8B-3D87-4009-9654-E4EF6C3A3D7C}" destId="{AF4B5C31-8A40-46FC-8AAA-BC13DC2DDFBC}" srcOrd="2" destOrd="0" presId="urn:microsoft.com/office/officeart/2018/2/layout/IconLabelList"/>
    <dgm:cxn modelId="{B49202EB-2840-458C-97AD-5708DB4F7607}" type="presParOf" srcId="{C52079DD-AEBB-411B-8B8E-0F1554BA46F3}" destId="{ABF7EF20-79FE-48B9-9969-B3330DF96E8D}" srcOrd="3" destOrd="0" presId="urn:microsoft.com/office/officeart/2018/2/layout/IconLabelList"/>
    <dgm:cxn modelId="{868A6AD3-D653-42BF-96B0-323FD717715A}" type="presParOf" srcId="{C52079DD-AEBB-411B-8B8E-0F1554BA46F3}" destId="{F331493A-2598-4D17-8A0F-98EFF2F26114}" srcOrd="4" destOrd="0" presId="urn:microsoft.com/office/officeart/2018/2/layout/IconLabelList"/>
    <dgm:cxn modelId="{9BC6C243-F20A-4EFC-BE7B-4AE46F92111C}" type="presParOf" srcId="{F331493A-2598-4D17-8A0F-98EFF2F26114}" destId="{1C84D9EB-60CA-456A-A05D-9385E1FCC2DB}" srcOrd="0" destOrd="0" presId="urn:microsoft.com/office/officeart/2018/2/layout/IconLabelList"/>
    <dgm:cxn modelId="{1377159A-0F50-4B34-914D-897493E96214}" type="presParOf" srcId="{F331493A-2598-4D17-8A0F-98EFF2F26114}" destId="{E0ADD8CE-2D46-4103-B145-F08829320554}" srcOrd="1" destOrd="0" presId="urn:microsoft.com/office/officeart/2018/2/layout/IconLabelList"/>
    <dgm:cxn modelId="{381271BC-73D7-4E37-A133-E401B68DE459}" type="presParOf" srcId="{F331493A-2598-4D17-8A0F-98EFF2F26114}" destId="{599126F4-C2B4-457A-BA13-51E49638268B}" srcOrd="2" destOrd="0" presId="urn:microsoft.com/office/officeart/2018/2/layout/IconLabelList"/>
    <dgm:cxn modelId="{68A6C3A9-0F9A-491C-AB05-5E85F38C8AC4}" type="presParOf" srcId="{C52079DD-AEBB-411B-8B8E-0F1554BA46F3}" destId="{A6CC7A6A-BDE8-4906-93CA-4CA18B578EE2}" srcOrd="5" destOrd="0" presId="urn:microsoft.com/office/officeart/2018/2/layout/IconLabelList"/>
    <dgm:cxn modelId="{030E665A-1394-417B-9D79-7C942CBB5BEA}" type="presParOf" srcId="{C52079DD-AEBB-411B-8B8E-0F1554BA46F3}" destId="{B109846B-05EC-466C-B8B0-015A0A69158C}" srcOrd="6" destOrd="0" presId="urn:microsoft.com/office/officeart/2018/2/layout/IconLabelList"/>
    <dgm:cxn modelId="{688A70FF-0413-4FC5-9A70-63D46DF8A72F}" type="presParOf" srcId="{B109846B-05EC-466C-B8B0-015A0A69158C}" destId="{DEDB80C8-9447-4BB2-AD03-C2BDDE630FD2}" srcOrd="0" destOrd="0" presId="urn:microsoft.com/office/officeart/2018/2/layout/IconLabelList"/>
    <dgm:cxn modelId="{71C62F53-2921-45C8-8BC1-793257320148}" type="presParOf" srcId="{B109846B-05EC-466C-B8B0-015A0A69158C}" destId="{E5025EB7-C878-4486-B43C-A541F78EFA76}" srcOrd="1" destOrd="0" presId="urn:microsoft.com/office/officeart/2018/2/layout/IconLabelList"/>
    <dgm:cxn modelId="{6B37FC9B-32CD-4E55-8D2E-F3A6429683A8}" type="presParOf" srcId="{B109846B-05EC-466C-B8B0-015A0A69158C}" destId="{6D2C620D-C50D-4CC7-BE89-ED267677468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0EFF8-19F7-47D1-90CA-025522938FE9}">
      <dsp:nvSpPr>
        <dsp:cNvPr id="0" name=""/>
        <dsp:cNvSpPr/>
      </dsp:nvSpPr>
      <dsp:spPr>
        <a:xfrm>
          <a:off x="0" y="0"/>
          <a:ext cx="625111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9B1BD0D-94F3-46A7-A14A-43FA338131B7}">
      <dsp:nvSpPr>
        <dsp:cNvPr id="0" name=""/>
        <dsp:cNvSpPr/>
      </dsp:nvSpPr>
      <dsp:spPr>
        <a:xfrm>
          <a:off x="0" y="0"/>
          <a:ext cx="6251110" cy="174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b="0" i="0" kern="1200" cap="none" baseline="0" dirty="0"/>
            <a:t>Physical or virtual platforms in which reflexive dialogical practice occurs between people.</a:t>
          </a:r>
          <a:endParaRPr lang="en-US" sz="2800" kern="1200" cap="none" dirty="0"/>
        </a:p>
      </dsp:txBody>
      <dsp:txXfrm>
        <a:off x="0" y="0"/>
        <a:ext cx="6251110" cy="1741931"/>
      </dsp:txXfrm>
    </dsp:sp>
    <dsp:sp modelId="{A8A5BD77-A838-48AD-BE09-DA345CE6B4DE}">
      <dsp:nvSpPr>
        <dsp:cNvPr id="0" name=""/>
        <dsp:cNvSpPr/>
      </dsp:nvSpPr>
      <dsp:spPr>
        <a:xfrm>
          <a:off x="0" y="1741931"/>
          <a:ext cx="6251110" cy="0"/>
        </a:xfrm>
        <a:prstGeom prst="line">
          <a:avLst/>
        </a:prstGeom>
        <a:solidFill>
          <a:schemeClr val="accent5">
            <a:hueOff val="-1166851"/>
            <a:satOff val="43431"/>
            <a:lumOff val="-35097"/>
            <a:alphaOff val="0"/>
          </a:schemeClr>
        </a:solidFill>
        <a:ln w="12700" cap="flat" cmpd="sng" algn="ctr">
          <a:solidFill>
            <a:schemeClr val="accent5">
              <a:hueOff val="-1166851"/>
              <a:satOff val="43431"/>
              <a:lumOff val="-3509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D485AB-8A02-4856-B7FF-73DB986E7DCA}">
      <dsp:nvSpPr>
        <dsp:cNvPr id="0" name=""/>
        <dsp:cNvSpPr/>
      </dsp:nvSpPr>
      <dsp:spPr>
        <a:xfrm>
          <a:off x="0" y="1741931"/>
          <a:ext cx="6251110" cy="174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b="0" i="0" kern="1200" cap="none" baseline="0" dirty="0"/>
            <a:t>The reflexive dialogical practice is key in learning processes, because it bridges tacit and explicit knowledge.</a:t>
          </a:r>
          <a:endParaRPr lang="en-US" sz="2800" kern="1200" cap="none" dirty="0"/>
        </a:p>
      </dsp:txBody>
      <dsp:txXfrm>
        <a:off x="0" y="1741931"/>
        <a:ext cx="6251110" cy="17419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FD5A4-7778-409E-9244-02CDC33A47D2}">
      <dsp:nvSpPr>
        <dsp:cNvPr id="0" name=""/>
        <dsp:cNvSpPr/>
      </dsp:nvSpPr>
      <dsp:spPr>
        <a:xfrm>
          <a:off x="2614844" y="-3263"/>
          <a:ext cx="5276766" cy="5276766"/>
        </a:xfrm>
        <a:prstGeom prst="circularArrow">
          <a:avLst>
            <a:gd name="adj1" fmla="val 5274"/>
            <a:gd name="adj2" fmla="val 312630"/>
            <a:gd name="adj3" fmla="val 14203549"/>
            <a:gd name="adj4" fmla="val 17141417"/>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D2135E-B4BD-418A-A7FF-7BB583494A34}">
      <dsp:nvSpPr>
        <dsp:cNvPr id="0" name=""/>
        <dsp:cNvSpPr/>
      </dsp:nvSpPr>
      <dsp:spPr>
        <a:xfrm>
          <a:off x="4236184" y="2818"/>
          <a:ext cx="2034086" cy="10170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a:t>Safe lead guide</a:t>
          </a:r>
        </a:p>
      </dsp:txBody>
      <dsp:txXfrm>
        <a:off x="4285832" y="52466"/>
        <a:ext cx="1934790" cy="917747"/>
      </dsp:txXfrm>
    </dsp:sp>
    <dsp:sp modelId="{36FB6743-5453-4155-98C8-6DE8BC79A0BB}">
      <dsp:nvSpPr>
        <dsp:cNvPr id="0" name=""/>
        <dsp:cNvSpPr/>
      </dsp:nvSpPr>
      <dsp:spPr>
        <a:xfrm>
          <a:off x="6090064" y="1073156"/>
          <a:ext cx="2034086" cy="10170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err="1"/>
            <a:t>Understanding</a:t>
          </a:r>
          <a:r>
            <a:rPr lang="nb-NO" sz="1400" b="1" kern="1200" dirty="0"/>
            <a:t> of </a:t>
          </a:r>
          <a:r>
            <a:rPr lang="nb-NO" sz="1400" b="1" kern="1200" dirty="0" err="1"/>
            <a:t>quality</a:t>
          </a:r>
          <a:r>
            <a:rPr lang="nb-NO" sz="1400" b="1" kern="1200" dirty="0"/>
            <a:t> </a:t>
          </a:r>
          <a:r>
            <a:rPr lang="nb-NO" sz="1400" b="1" kern="1200" dirty="0" err="1"/>
            <a:t>improvement</a:t>
          </a:r>
          <a:r>
            <a:rPr lang="nb-NO" sz="1400" b="1" kern="1200" dirty="0"/>
            <a:t> </a:t>
          </a:r>
          <a:r>
            <a:rPr lang="nb-NO" sz="1400" b="1" kern="1200" dirty="0" err="1"/>
            <a:t>challenges</a:t>
          </a:r>
          <a:r>
            <a:rPr lang="nb-NO" sz="1400" b="1" kern="1200" dirty="0"/>
            <a:t> in </a:t>
          </a:r>
          <a:r>
            <a:rPr lang="nb-NO" sz="1400" b="1" kern="1200" dirty="0" err="1"/>
            <a:t>own</a:t>
          </a:r>
          <a:r>
            <a:rPr lang="nb-NO" sz="1400" b="1" kern="1200" dirty="0"/>
            <a:t> </a:t>
          </a:r>
          <a:r>
            <a:rPr lang="nb-NO" sz="1400" b="1" kern="1200" dirty="0" err="1"/>
            <a:t>organisation</a:t>
          </a:r>
          <a:endParaRPr lang="nb-NO" sz="1400" b="1" kern="1200" dirty="0"/>
        </a:p>
      </dsp:txBody>
      <dsp:txXfrm>
        <a:off x="6139712" y="1122804"/>
        <a:ext cx="1934790" cy="917747"/>
      </dsp:txXfrm>
    </dsp:sp>
    <dsp:sp modelId="{34B1F556-00E0-4A93-8418-5C82D2600CB8}">
      <dsp:nvSpPr>
        <dsp:cNvPr id="0" name=""/>
        <dsp:cNvSpPr/>
      </dsp:nvSpPr>
      <dsp:spPr>
        <a:xfrm>
          <a:off x="6090064" y="3213832"/>
          <a:ext cx="2034086" cy="10170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err="1"/>
            <a:t>Suggest</a:t>
          </a:r>
          <a:r>
            <a:rPr lang="nb-NO" sz="1400" b="1" kern="1200" dirty="0"/>
            <a:t> and </a:t>
          </a:r>
          <a:r>
            <a:rPr lang="nb-NO" sz="1400" b="1" kern="1200" dirty="0" err="1"/>
            <a:t>prioritize</a:t>
          </a:r>
          <a:r>
            <a:rPr lang="nb-NO" sz="1400" b="1" kern="1200" dirty="0"/>
            <a:t> areas of </a:t>
          </a:r>
          <a:r>
            <a:rPr lang="nb-NO" sz="1400" b="1" kern="1200" dirty="0" err="1"/>
            <a:t>improvement</a:t>
          </a:r>
          <a:r>
            <a:rPr lang="nb-NO" sz="1400" b="1" kern="1200" dirty="0"/>
            <a:t> </a:t>
          </a:r>
          <a:r>
            <a:rPr lang="nb-NO" sz="1400" b="1" kern="1200" dirty="0" err="1"/>
            <a:t>suited</a:t>
          </a:r>
          <a:r>
            <a:rPr lang="nb-NO" sz="1400" b="1" kern="1200" dirty="0"/>
            <a:t> to </a:t>
          </a:r>
          <a:r>
            <a:rPr lang="nb-NO" sz="1400" b="1" kern="1200" dirty="0" err="1"/>
            <a:t>own</a:t>
          </a:r>
          <a:r>
            <a:rPr lang="nb-NO" sz="1400" b="1" kern="1200" dirty="0"/>
            <a:t> </a:t>
          </a:r>
          <a:r>
            <a:rPr lang="nb-NO" sz="1400" b="1" kern="1200" dirty="0" err="1"/>
            <a:t>organization</a:t>
          </a:r>
          <a:endParaRPr lang="nb-NO" sz="1400" b="1" kern="1200" dirty="0"/>
        </a:p>
      </dsp:txBody>
      <dsp:txXfrm>
        <a:off x="6139712" y="3263480"/>
        <a:ext cx="1934790" cy="917747"/>
      </dsp:txXfrm>
    </dsp:sp>
    <dsp:sp modelId="{1B2EC4A6-21CD-4018-955E-A98B19149BE7}">
      <dsp:nvSpPr>
        <dsp:cNvPr id="0" name=""/>
        <dsp:cNvSpPr/>
      </dsp:nvSpPr>
      <dsp:spPr>
        <a:xfrm>
          <a:off x="4236184" y="4284170"/>
          <a:ext cx="2034086" cy="10170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err="1"/>
            <a:t>Collective</a:t>
          </a:r>
          <a:r>
            <a:rPr lang="nb-NO" sz="1400" b="1" kern="1200" dirty="0"/>
            <a:t> </a:t>
          </a:r>
          <a:r>
            <a:rPr lang="nb-NO" sz="1400" b="1" kern="1200" dirty="0" err="1"/>
            <a:t>reflection</a:t>
          </a:r>
          <a:r>
            <a:rPr lang="nb-NO" sz="1400" b="1" kern="1200" dirty="0"/>
            <a:t> </a:t>
          </a:r>
          <a:r>
            <a:rPr lang="nb-NO" sz="1400" b="1" kern="1200" dirty="0" err="1"/>
            <a:t>on</a:t>
          </a:r>
          <a:r>
            <a:rPr lang="nb-NO" sz="1400" b="1" kern="1200" dirty="0"/>
            <a:t> </a:t>
          </a:r>
          <a:r>
            <a:rPr lang="nb-NO" sz="1400" b="1" kern="1200" dirty="0" err="1"/>
            <a:t>practice</a:t>
          </a:r>
          <a:r>
            <a:rPr lang="nb-NO" sz="1400" b="1" kern="1200" dirty="0"/>
            <a:t>, </a:t>
          </a:r>
          <a:r>
            <a:rPr lang="nb-NO" sz="1400" b="1" kern="1200" dirty="0" err="1"/>
            <a:t>barriers</a:t>
          </a:r>
          <a:r>
            <a:rPr lang="nb-NO" sz="1400" b="1" kern="1200" dirty="0"/>
            <a:t>, and </a:t>
          </a:r>
          <a:r>
            <a:rPr lang="nb-NO" sz="1400" b="1" kern="1200" dirty="0" err="1"/>
            <a:t>facilitators</a:t>
          </a:r>
          <a:endParaRPr lang="nb-NO" sz="1400" b="1" kern="1200" dirty="0"/>
        </a:p>
      </dsp:txBody>
      <dsp:txXfrm>
        <a:off x="4285832" y="4333818"/>
        <a:ext cx="1934790" cy="917747"/>
      </dsp:txXfrm>
    </dsp:sp>
    <dsp:sp modelId="{6CFAD2C9-89B9-4D98-9AA1-1ED42F868DC2}">
      <dsp:nvSpPr>
        <dsp:cNvPr id="0" name=""/>
        <dsp:cNvSpPr/>
      </dsp:nvSpPr>
      <dsp:spPr>
        <a:xfrm>
          <a:off x="2382304" y="3213832"/>
          <a:ext cx="2034086" cy="10170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err="1"/>
            <a:t>Implement</a:t>
          </a:r>
          <a:r>
            <a:rPr lang="nb-NO" sz="1400" b="1" kern="1200" dirty="0"/>
            <a:t> action plans </a:t>
          </a:r>
          <a:r>
            <a:rPr lang="nb-NO" sz="1400" b="1" kern="1200" dirty="0" err="1"/>
            <a:t>adapted</a:t>
          </a:r>
          <a:r>
            <a:rPr lang="nb-NO" sz="1400" b="1" kern="1200" dirty="0"/>
            <a:t> to </a:t>
          </a:r>
          <a:r>
            <a:rPr lang="nb-NO" sz="1400" b="1" kern="1200" dirty="0" err="1"/>
            <a:t>organizational</a:t>
          </a:r>
          <a:r>
            <a:rPr lang="nb-NO" sz="1400" b="1" kern="1200" dirty="0"/>
            <a:t> setting and </a:t>
          </a:r>
          <a:r>
            <a:rPr lang="nb-NO" sz="1400" b="1" kern="1200" dirty="0" err="1"/>
            <a:t>context</a:t>
          </a:r>
          <a:r>
            <a:rPr lang="nb-NO" sz="1400" b="1" kern="1200" dirty="0"/>
            <a:t> </a:t>
          </a:r>
        </a:p>
      </dsp:txBody>
      <dsp:txXfrm>
        <a:off x="2431952" y="3263480"/>
        <a:ext cx="1934790" cy="917747"/>
      </dsp:txXfrm>
    </dsp:sp>
    <dsp:sp modelId="{988A2822-0C65-43ED-B642-D124171BE077}">
      <dsp:nvSpPr>
        <dsp:cNvPr id="0" name=""/>
        <dsp:cNvSpPr/>
      </dsp:nvSpPr>
      <dsp:spPr>
        <a:xfrm>
          <a:off x="2382304" y="1073156"/>
          <a:ext cx="2034086" cy="10170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dirty="0" err="1"/>
            <a:t>Monitoring</a:t>
          </a:r>
          <a:r>
            <a:rPr lang="nb-NO" sz="1400" b="1" kern="1200" dirty="0"/>
            <a:t> and </a:t>
          </a:r>
          <a:r>
            <a:rPr lang="nb-NO" sz="1400" b="1" kern="1200" dirty="0" err="1"/>
            <a:t>evaluating</a:t>
          </a:r>
          <a:r>
            <a:rPr lang="nb-NO" sz="1400" b="1" kern="1200" dirty="0"/>
            <a:t> </a:t>
          </a:r>
          <a:r>
            <a:rPr lang="nb-NO" sz="1400" b="1" kern="1200" dirty="0" err="1"/>
            <a:t>improvement</a:t>
          </a:r>
          <a:r>
            <a:rPr lang="nb-NO" sz="1400" b="1" kern="1200" dirty="0"/>
            <a:t> and </a:t>
          </a:r>
          <a:r>
            <a:rPr lang="nb-NO" sz="1400" b="1" kern="1200" dirty="0" err="1"/>
            <a:t>adjust</a:t>
          </a:r>
          <a:r>
            <a:rPr lang="nb-NO" sz="1400" b="1" kern="1200" dirty="0"/>
            <a:t> to </a:t>
          </a:r>
          <a:r>
            <a:rPr lang="nb-NO" sz="1400" b="1" kern="1200" dirty="0" err="1"/>
            <a:t>identified</a:t>
          </a:r>
          <a:r>
            <a:rPr lang="nb-NO" sz="1400" b="1" kern="1200" dirty="0"/>
            <a:t> </a:t>
          </a:r>
          <a:r>
            <a:rPr lang="nb-NO" sz="1400" b="1" kern="1200" dirty="0" err="1"/>
            <a:t>challenges</a:t>
          </a:r>
          <a:endParaRPr lang="nb-NO" sz="1400" b="1" kern="1200" dirty="0"/>
        </a:p>
      </dsp:txBody>
      <dsp:txXfrm>
        <a:off x="2431952" y="1122804"/>
        <a:ext cx="1934790" cy="9177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06697-354D-4CDE-9EDA-B3F1C7A2309E}">
      <dsp:nvSpPr>
        <dsp:cNvPr id="0" name=""/>
        <dsp:cNvSpPr/>
      </dsp:nvSpPr>
      <dsp:spPr>
        <a:xfrm>
          <a:off x="1138979" y="1203549"/>
          <a:ext cx="932563" cy="93256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B45EBA-D031-43A9-B241-BB9719632A62}">
      <dsp:nvSpPr>
        <dsp:cNvPr id="0" name=""/>
        <dsp:cNvSpPr/>
      </dsp:nvSpPr>
      <dsp:spPr>
        <a:xfrm>
          <a:off x="569079"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Goal conflicts at all levels – create room to maneuver  </a:t>
          </a:r>
        </a:p>
      </dsp:txBody>
      <dsp:txXfrm>
        <a:off x="569079" y="2427788"/>
        <a:ext cx="2072362" cy="720000"/>
      </dsp:txXfrm>
    </dsp:sp>
    <dsp:sp modelId="{25E430B6-4F24-4112-82C2-DA50C6C1CA64}">
      <dsp:nvSpPr>
        <dsp:cNvPr id="0" name=""/>
        <dsp:cNvSpPr/>
      </dsp:nvSpPr>
      <dsp:spPr>
        <a:xfrm>
          <a:off x="3574005" y="1203549"/>
          <a:ext cx="932563" cy="93256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4B5C31-8A40-46FC-8AAA-BC13DC2DDFBC}">
      <dsp:nvSpPr>
        <dsp:cNvPr id="0" name=""/>
        <dsp:cNvSpPr/>
      </dsp:nvSpPr>
      <dsp:spPr>
        <a:xfrm>
          <a:off x="3004105"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Build good routines for communication</a:t>
          </a:r>
        </a:p>
      </dsp:txBody>
      <dsp:txXfrm>
        <a:off x="3004105" y="2427788"/>
        <a:ext cx="2072362" cy="720000"/>
      </dsp:txXfrm>
    </dsp:sp>
    <dsp:sp modelId="{1C84D9EB-60CA-456A-A05D-9385E1FCC2DB}">
      <dsp:nvSpPr>
        <dsp:cNvPr id="0" name=""/>
        <dsp:cNvSpPr/>
      </dsp:nvSpPr>
      <dsp:spPr>
        <a:xfrm>
          <a:off x="6009031" y="1203549"/>
          <a:ext cx="932563" cy="93256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9126F4-C2B4-457A-BA13-51E49638268B}">
      <dsp:nvSpPr>
        <dsp:cNvPr id="0" name=""/>
        <dsp:cNvSpPr/>
      </dsp:nvSpPr>
      <dsp:spPr>
        <a:xfrm>
          <a:off x="5439131"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Build working promoting health and patient safety </a:t>
          </a:r>
        </a:p>
      </dsp:txBody>
      <dsp:txXfrm>
        <a:off x="5439131" y="2427788"/>
        <a:ext cx="2072362" cy="720000"/>
      </dsp:txXfrm>
    </dsp:sp>
    <dsp:sp modelId="{DEDB80C8-9447-4BB2-AD03-C2BDDE630FD2}">
      <dsp:nvSpPr>
        <dsp:cNvPr id="0" name=""/>
        <dsp:cNvSpPr/>
      </dsp:nvSpPr>
      <dsp:spPr>
        <a:xfrm>
          <a:off x="8444057" y="1203549"/>
          <a:ext cx="932563" cy="93256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2C620D-C50D-4CC7-BE89-ED267677468B}">
      <dsp:nvSpPr>
        <dsp:cNvPr id="0" name=""/>
        <dsp:cNvSpPr/>
      </dsp:nvSpPr>
      <dsp:spPr>
        <a:xfrm>
          <a:off x="7874157"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The role of relations cross cutting all levels</a:t>
          </a:r>
        </a:p>
      </dsp:txBody>
      <dsp:txXfrm>
        <a:off x="7874157" y="2427788"/>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2" cy="495029"/>
          </a:xfrm>
          <a:prstGeom prst="rect">
            <a:avLst/>
          </a:prstGeom>
        </p:spPr>
        <p:txBody>
          <a:bodyPr vert="horz" lIns="91815" tIns="45907" rIns="91815" bIns="45907" rtlCol="0"/>
          <a:lstStyle>
            <a:lvl1pPr algn="l">
              <a:defRPr sz="1200"/>
            </a:lvl1pPr>
          </a:lstStyle>
          <a:p>
            <a:endParaRPr lang="nb-NO" dirty="0"/>
          </a:p>
        </p:txBody>
      </p:sp>
      <p:sp>
        <p:nvSpPr>
          <p:cNvPr id="3" name="Plassholder for dato 2"/>
          <p:cNvSpPr>
            <a:spLocks noGrp="1"/>
          </p:cNvSpPr>
          <p:nvPr>
            <p:ph type="dt" idx="1"/>
          </p:nvPr>
        </p:nvSpPr>
        <p:spPr>
          <a:xfrm>
            <a:off x="3815373" y="0"/>
            <a:ext cx="2918832" cy="495029"/>
          </a:xfrm>
          <a:prstGeom prst="rect">
            <a:avLst/>
          </a:prstGeom>
        </p:spPr>
        <p:txBody>
          <a:bodyPr vert="horz" lIns="91815" tIns="45907" rIns="91815" bIns="45907" rtlCol="0"/>
          <a:lstStyle>
            <a:lvl1pPr algn="r">
              <a:defRPr sz="1200"/>
            </a:lvl1pPr>
          </a:lstStyle>
          <a:p>
            <a:fld id="{985FF280-7BD2-804A-BEF4-10417E4D2AB3}" type="datetimeFigureOut">
              <a:rPr lang="nb-NO" smtClean="0"/>
              <a:t>16.06.2026</a:t>
            </a:fld>
            <a:endParaRPr lang="nb-NO" dirty="0"/>
          </a:p>
        </p:txBody>
      </p:sp>
      <p:sp>
        <p:nvSpPr>
          <p:cNvPr id="4" name="Plassholder for lysbilde 3"/>
          <p:cNvSpPr>
            <a:spLocks noGrp="1" noRot="1" noChangeAspect="1"/>
          </p:cNvSpPr>
          <p:nvPr>
            <p:ph type="sldImg" idx="2"/>
          </p:nvPr>
        </p:nvSpPr>
        <p:spPr>
          <a:xfrm>
            <a:off x="407988" y="1233488"/>
            <a:ext cx="5919787" cy="3328987"/>
          </a:xfrm>
          <a:prstGeom prst="rect">
            <a:avLst/>
          </a:prstGeom>
          <a:noFill/>
          <a:ln w="12700">
            <a:solidFill>
              <a:prstClr val="black"/>
            </a:solidFill>
          </a:ln>
        </p:spPr>
        <p:txBody>
          <a:bodyPr vert="horz" lIns="91815" tIns="45907" rIns="91815" bIns="45907" rtlCol="0" anchor="ctr"/>
          <a:lstStyle/>
          <a:p>
            <a:endParaRPr lang="nb-NO" dirty="0"/>
          </a:p>
        </p:txBody>
      </p:sp>
      <p:sp>
        <p:nvSpPr>
          <p:cNvPr id="5" name="Plassholder for notater 4"/>
          <p:cNvSpPr>
            <a:spLocks noGrp="1"/>
          </p:cNvSpPr>
          <p:nvPr>
            <p:ph type="body" sz="quarter" idx="3"/>
          </p:nvPr>
        </p:nvSpPr>
        <p:spPr>
          <a:xfrm>
            <a:off x="673577" y="4748165"/>
            <a:ext cx="5388610" cy="3884861"/>
          </a:xfrm>
          <a:prstGeom prst="rect">
            <a:avLst/>
          </a:prstGeom>
        </p:spPr>
        <p:txBody>
          <a:bodyPr vert="horz" lIns="91815" tIns="45907" rIns="91815" bIns="45907"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2" cy="495028"/>
          </a:xfrm>
          <a:prstGeom prst="rect">
            <a:avLst/>
          </a:prstGeom>
        </p:spPr>
        <p:txBody>
          <a:bodyPr vert="horz" lIns="91815" tIns="45907" rIns="91815" bIns="45907"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15373" y="9371286"/>
            <a:ext cx="2918832" cy="495028"/>
          </a:xfrm>
          <a:prstGeom prst="rect">
            <a:avLst/>
          </a:prstGeom>
        </p:spPr>
        <p:txBody>
          <a:bodyPr vert="horz" lIns="91815" tIns="45907" rIns="91815" bIns="45907" rtlCol="0" anchor="b"/>
          <a:lstStyle>
            <a:lvl1pPr algn="r">
              <a:defRPr sz="1200"/>
            </a:lvl1pPr>
          </a:lstStyle>
          <a:p>
            <a:fld id="{08A843BE-DE61-AF40-9A94-F414206FFBAE}" type="slidenum">
              <a:rPr lang="nb-NO" smtClean="0"/>
              <a:t>‹nr.›</a:t>
            </a:fld>
            <a:endParaRPr lang="nb-NO" dirty="0"/>
          </a:p>
        </p:txBody>
      </p:sp>
    </p:spTree>
    <p:extLst>
      <p:ext uri="{BB962C8B-B14F-4D97-AF65-F5344CB8AC3E}">
        <p14:creationId xmlns:p14="http://schemas.microsoft.com/office/powerpoint/2010/main" val="120757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8A843BE-DE61-AF40-9A94-F414206FFBAE}" type="slidenum">
              <a:rPr lang="nb-NO" smtClean="0"/>
              <a:t>1</a:t>
            </a:fld>
            <a:endParaRPr lang="nb-NO" dirty="0"/>
          </a:p>
        </p:txBody>
      </p:sp>
    </p:spTree>
    <p:extLst>
      <p:ext uri="{BB962C8B-B14F-4D97-AF65-F5344CB8AC3E}">
        <p14:creationId xmlns:p14="http://schemas.microsoft.com/office/powerpoint/2010/main" val="62605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961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05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8A843BE-DE61-AF40-9A94-F414206FFBAE}" type="slidenum">
              <a:rPr lang="nb-NO" smtClean="0"/>
              <a:t>13</a:t>
            </a:fld>
            <a:endParaRPr lang="nb-NO"/>
          </a:p>
        </p:txBody>
      </p:sp>
    </p:spTree>
    <p:extLst>
      <p:ext uri="{BB962C8B-B14F-4D97-AF65-F5344CB8AC3E}">
        <p14:creationId xmlns:p14="http://schemas.microsoft.com/office/powerpoint/2010/main" val="3113746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8A843BE-DE61-AF40-9A94-F414206FFBAE}" type="slidenum">
              <a:rPr lang="nb-NO" smtClean="0"/>
              <a:t>14</a:t>
            </a:fld>
            <a:endParaRPr lang="nb-NO" dirty="0"/>
          </a:p>
        </p:txBody>
      </p:sp>
    </p:spTree>
    <p:extLst>
      <p:ext uri="{BB962C8B-B14F-4D97-AF65-F5344CB8AC3E}">
        <p14:creationId xmlns:p14="http://schemas.microsoft.com/office/powerpoint/2010/main" val="3852869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8A843BE-DE61-AF40-9A94-F414206FFBAE}" type="slidenum">
              <a:rPr lang="nb-NO" smtClean="0"/>
              <a:t>15</a:t>
            </a:fld>
            <a:endParaRPr lang="nb-NO" dirty="0"/>
          </a:p>
        </p:txBody>
      </p:sp>
    </p:spTree>
    <p:extLst>
      <p:ext uri="{BB962C8B-B14F-4D97-AF65-F5344CB8AC3E}">
        <p14:creationId xmlns:p14="http://schemas.microsoft.com/office/powerpoint/2010/main" val="2941968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dirty="0"/>
          </a:p>
        </p:txBody>
      </p:sp>
      <p:sp>
        <p:nvSpPr>
          <p:cNvPr id="4" name="Plassholder for lysbildenummer 3"/>
          <p:cNvSpPr>
            <a:spLocks noGrp="1"/>
          </p:cNvSpPr>
          <p:nvPr>
            <p:ph type="sldNum" sz="quarter" idx="5"/>
          </p:nvPr>
        </p:nvSpPr>
        <p:spPr/>
        <p:txBody>
          <a:bodyPr/>
          <a:lstStyle/>
          <a:p>
            <a:fld id="{08A843BE-DE61-AF40-9A94-F414206FFBAE}" type="slidenum">
              <a:rPr lang="nb-NO" smtClean="0"/>
              <a:t>16</a:t>
            </a:fld>
            <a:endParaRPr lang="nb-NO" dirty="0"/>
          </a:p>
        </p:txBody>
      </p:sp>
    </p:spTree>
    <p:extLst>
      <p:ext uri="{BB962C8B-B14F-4D97-AF65-F5344CB8AC3E}">
        <p14:creationId xmlns:p14="http://schemas.microsoft.com/office/powerpoint/2010/main" val="367466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8A843BE-DE61-AF40-9A94-F414206FFBAE}" type="slidenum">
              <a:rPr lang="nb-NO" smtClean="0"/>
              <a:t>17</a:t>
            </a:fld>
            <a:endParaRPr lang="nb-NO" dirty="0"/>
          </a:p>
        </p:txBody>
      </p:sp>
    </p:spTree>
    <p:extLst>
      <p:ext uri="{BB962C8B-B14F-4D97-AF65-F5344CB8AC3E}">
        <p14:creationId xmlns:p14="http://schemas.microsoft.com/office/powerpoint/2010/main" val="2801911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01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955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18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101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153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409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018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678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18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964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590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343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74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903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513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275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542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778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451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272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C2C8-9121-C5B9-868D-82D1832A1F6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9905D87-775D-BA6D-4AC8-1DCE5F9487E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E864CBF-41BF-AE48-A71A-3089ED09F1F9}"/>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7AA3D6C5-E5E4-A7A9-A0AA-E60F65936E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881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8A843BE-DE61-AF40-9A94-F414206FFBAE}" type="slidenum">
              <a:rPr lang="nb-NO" smtClean="0"/>
              <a:t>5</a:t>
            </a:fld>
            <a:endParaRPr lang="nb-NO" dirty="0"/>
          </a:p>
        </p:txBody>
      </p:sp>
    </p:spTree>
    <p:extLst>
      <p:ext uri="{BB962C8B-B14F-4D97-AF65-F5344CB8AC3E}">
        <p14:creationId xmlns:p14="http://schemas.microsoft.com/office/powerpoint/2010/main" val="168085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8A843BE-DE61-AF40-9A94-F414206FFBAE}" type="slidenum">
              <a:rPr lang="nb-NO" smtClean="0"/>
              <a:t>6</a:t>
            </a:fld>
            <a:endParaRPr lang="nb-NO" dirty="0"/>
          </a:p>
        </p:txBody>
      </p:sp>
    </p:spTree>
    <p:extLst>
      <p:ext uri="{BB962C8B-B14F-4D97-AF65-F5344CB8AC3E}">
        <p14:creationId xmlns:p14="http://schemas.microsoft.com/office/powerpoint/2010/main" val="310971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881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8A843BE-DE61-AF40-9A94-F414206FFBAE}" type="slidenum">
              <a:rPr lang="nb-NO" smtClean="0"/>
              <a:t>9</a:t>
            </a:fld>
            <a:endParaRPr lang="nb-NO" dirty="0"/>
          </a:p>
        </p:txBody>
      </p:sp>
    </p:spTree>
    <p:extLst>
      <p:ext uri="{BB962C8B-B14F-4D97-AF65-F5344CB8AC3E}">
        <p14:creationId xmlns:p14="http://schemas.microsoft.com/office/powerpoint/2010/main" val="146882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8A843BE-DE61-AF40-9A94-F414206FFBAE}" type="slidenum">
              <a:rPr lang="nb-NO" smtClean="0"/>
              <a:t>10</a:t>
            </a:fld>
            <a:endParaRPr lang="nb-NO" dirty="0"/>
          </a:p>
        </p:txBody>
      </p:sp>
    </p:spTree>
    <p:extLst>
      <p:ext uri="{BB962C8B-B14F-4D97-AF65-F5344CB8AC3E}">
        <p14:creationId xmlns:p14="http://schemas.microsoft.com/office/powerpoint/2010/main" val="3863681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3"/>
        </a:solidFill>
        <a:effectLst/>
      </p:bgPr>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hasCustomPrompt="1"/>
          </p:nvPr>
        </p:nvSpPr>
        <p:spPr>
          <a:xfrm>
            <a:off x="2597203" y="2136160"/>
            <a:ext cx="7937608" cy="2497311"/>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3" name="Undertittel 2"/>
          <p:cNvSpPr>
            <a:spLocks noGrp="1"/>
          </p:cNvSpPr>
          <p:nvPr>
            <p:ph type="subTitle" idx="1" hasCustomPrompt="1"/>
          </p:nvPr>
        </p:nvSpPr>
        <p:spPr>
          <a:xfrm>
            <a:off x="2597203" y="1414764"/>
            <a:ext cx="7937608" cy="293215"/>
          </a:xfrm>
        </p:spPr>
        <p:txBody>
          <a:bodyPr lIns="0" tIns="0" rIns="0" bIns="0">
            <a:normAutofit/>
          </a:bodyPr>
          <a:lstStyle>
            <a:lvl1pPr marL="0" indent="0" algn="l">
              <a:buNone/>
              <a:defRPr sz="1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job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2C63DF45-09AB-BB4B-9613-956A9D4AC03D}"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10" name="Rektangel 9"/>
          <p:cNvSpPr/>
          <p:nvPr userDrawn="1"/>
        </p:nvSpPr>
        <p:spPr>
          <a:xfrm>
            <a:off x="2597203" y="1828800"/>
            <a:ext cx="7937608"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11" name="Plassholder for bilde 10"/>
          <p:cNvSpPr>
            <a:spLocks noGrp="1"/>
          </p:cNvSpPr>
          <p:nvPr>
            <p:ph type="pic" sz="quarter" idx="13" hasCustomPrompt="1"/>
          </p:nvPr>
        </p:nvSpPr>
        <p:spPr>
          <a:xfrm>
            <a:off x="409322" y="428263"/>
            <a:ext cx="11373104" cy="6001474"/>
          </a:xfrm>
          <a:solidFill>
            <a:schemeClr val="bg1"/>
          </a:solidFill>
        </p:spPr>
        <p:txBody>
          <a:bodyPr/>
          <a:lstStyle/>
          <a:p>
            <a:r>
              <a:rPr lang="en-US" noProof="0" dirty="0"/>
              <a:t>Picture</a:t>
            </a:r>
          </a:p>
        </p:txBody>
      </p:sp>
      <p:sp>
        <p:nvSpPr>
          <p:cNvPr id="4" name="Plassholder for dato 3"/>
          <p:cNvSpPr>
            <a:spLocks noGrp="1"/>
          </p:cNvSpPr>
          <p:nvPr>
            <p:ph type="dt" sz="half" idx="10"/>
          </p:nvPr>
        </p:nvSpPr>
        <p:spPr/>
        <p:txBody>
          <a:bodyPr/>
          <a:lstStyle/>
          <a:p>
            <a:fld id="{036D33B3-D657-8246-96F9-A8F7401984CB}"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E4AA692E-DEA7-4749-AD62-BB18AF54669B}" type="datetime4">
              <a:rPr lang="nb-NO" smtClean="0"/>
              <a:t>16. juni 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‹nr.›</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83597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ldeslide">
    <p:spTree>
      <p:nvGrpSpPr>
        <p:cNvPr id="1" name=""/>
        <p:cNvGrpSpPr/>
        <p:nvPr/>
      </p:nvGrpSpPr>
      <p:grpSpPr>
        <a:xfrm>
          <a:off x="0" y="0"/>
          <a:ext cx="0" cy="0"/>
          <a:chOff x="0" y="0"/>
          <a:chExt cx="0" cy="0"/>
        </a:xfrm>
      </p:grpSpPr>
      <p:sp>
        <p:nvSpPr>
          <p:cNvPr id="11" name="Plassholder for bilde 10"/>
          <p:cNvSpPr>
            <a:spLocks noGrp="1"/>
          </p:cNvSpPr>
          <p:nvPr>
            <p:ph type="pic" sz="quarter" idx="13"/>
          </p:nvPr>
        </p:nvSpPr>
        <p:spPr>
          <a:xfrm>
            <a:off x="409322" y="428263"/>
            <a:ext cx="11373104" cy="6001474"/>
          </a:xfrm>
          <a:solidFill>
            <a:schemeClr val="bg1"/>
          </a:solidFill>
        </p:spPr>
        <p:txBody>
          <a:bodyPr/>
          <a:lstStyle/>
          <a:p>
            <a:r>
              <a:rPr lang="nb-NO"/>
              <a:t>Klikk ikonet for å legge til et bilde</a:t>
            </a:r>
            <a:endParaRPr lang="nb-NO" dirty="0"/>
          </a:p>
        </p:txBody>
      </p:sp>
      <p:sp>
        <p:nvSpPr>
          <p:cNvPr id="4" name="Plassholder for dato 3"/>
          <p:cNvSpPr>
            <a:spLocks noGrp="1"/>
          </p:cNvSpPr>
          <p:nvPr>
            <p:ph type="dt" sz="half" idx="10"/>
          </p:nvPr>
        </p:nvSpPr>
        <p:spPr/>
        <p:txBody>
          <a:bodyPr/>
          <a:lstStyle/>
          <a:p>
            <a:fld id="{E4AA692E-DEA7-4749-AD62-BB18AF54669B}" type="datetime4">
              <a:rPr lang="nb-NO" smtClean="0"/>
              <a:t>16. juni 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‹nr.›</a:t>
            </a:fld>
            <a:endParaRPr lang="nb-NO"/>
          </a:p>
        </p:txBody>
      </p:sp>
      <p:pic>
        <p:nvPicPr>
          <p:cNvPr id="17" name="Bild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591275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3"/>
        </a:solidFill>
        <a:effectLst/>
      </p:bgPr>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hasCustomPrompt="1"/>
          </p:nvPr>
        </p:nvSpPr>
        <p:spPr>
          <a:xfrm>
            <a:off x="2597203" y="2136160"/>
            <a:ext cx="7937608" cy="2497311"/>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3" name="Undertittel 2"/>
          <p:cNvSpPr>
            <a:spLocks noGrp="1"/>
          </p:cNvSpPr>
          <p:nvPr>
            <p:ph type="subTitle" idx="1" hasCustomPrompt="1"/>
          </p:nvPr>
        </p:nvSpPr>
        <p:spPr>
          <a:xfrm>
            <a:off x="2597203" y="1414764"/>
            <a:ext cx="7937608" cy="293215"/>
          </a:xfrm>
        </p:spPr>
        <p:txBody>
          <a:bodyPr lIns="0" tIns="0" rIns="0" bIns="0">
            <a:normAutofit/>
          </a:bodyPr>
          <a:lstStyle>
            <a:lvl1pPr marL="0" indent="0" algn="l">
              <a:buNone/>
              <a:defRPr sz="1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job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2C63DF45-09AB-BB4B-9613-956A9D4AC03D}"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10" name="Rektangel 9"/>
          <p:cNvSpPr/>
          <p:nvPr userDrawn="1"/>
        </p:nvSpPr>
        <p:spPr>
          <a:xfrm>
            <a:off x="2597203" y="1828800"/>
            <a:ext cx="7937608"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27648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3"/>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3" name="Undertittel 2"/>
          <p:cNvSpPr>
            <a:spLocks noGrp="1"/>
          </p:cNvSpPr>
          <p:nvPr>
            <p:ph type="subTitle" idx="1" hasCustomPrompt="1"/>
          </p:nvPr>
        </p:nvSpPr>
        <p:spPr>
          <a:xfrm>
            <a:off x="2597203" y="1414764"/>
            <a:ext cx="7937608" cy="293215"/>
          </a:xfrm>
        </p:spPr>
        <p:txBody>
          <a:bodyPr lIns="0" tIns="0" rIns="0" bIns="0">
            <a:normAutofit/>
          </a:bodyPr>
          <a:lstStyle>
            <a:lvl1pPr marL="0" indent="0" algn="l">
              <a:buNone/>
              <a:defRPr sz="12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job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D784B492-E262-0C40-8854-40698DF4A8E5}"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8" name="Plassholder for tekst 7"/>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baseline="0">
                <a:solidFill>
                  <a:schemeClr val="tx1"/>
                </a:solidFill>
              </a:defRPr>
            </a:lvl1pPr>
          </a:lstStyle>
          <a:p>
            <a:pPr lvl="0"/>
            <a:r>
              <a:rPr lang="en-US" noProof="0" dirty="0"/>
              <a:t>Click to add a subtitle</a:t>
            </a:r>
          </a:p>
        </p:txBody>
      </p:sp>
      <p:sp>
        <p:nvSpPr>
          <p:cNvPr id="12" name="Rektangel 11"/>
          <p:cNvSpPr/>
          <p:nvPr userDrawn="1"/>
        </p:nvSpPr>
        <p:spPr>
          <a:xfrm>
            <a:off x="2597203" y="1828800"/>
            <a:ext cx="7937608"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Rett linje 12"/>
          <p:cNvCxnSpPr/>
          <p:nvPr userDrawn="1"/>
        </p:nvCxnSpPr>
        <p:spPr>
          <a:xfrm flipH="1">
            <a:off x="2619377" y="3738301"/>
            <a:ext cx="79152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219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eme pag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C4F7DF65-AC8E-524C-808B-7AFE31610A5C}"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Bilde 6"/>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226023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pag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C4F7DF65-AC8E-524C-808B-7AFE31610A5C}"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Bilde 6"/>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1667228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1">
    <p:bg>
      <p:bgPr>
        <a:solidFill>
          <a:schemeClr val="bg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A3B10A25-7BD5-4B48-B586-8598ACB61EAE}"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952486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A3B10A25-7BD5-4B48-B586-8598ACB61EAE}"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818636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Image Slide ">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E90F68F3-B001-4D41-8A15-F72A862856E4}"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6918386" y="428263"/>
            <a:ext cx="4864040" cy="6001473"/>
          </a:xfrm>
          <a:solidFill>
            <a:schemeClr val="bg1"/>
          </a:solidFill>
        </p:spPr>
        <p:txBody>
          <a:bodyPr/>
          <a:lstStyle/>
          <a:p>
            <a:r>
              <a:rPr lang="en-US" noProof="0" dirty="0"/>
              <a:t>Picture</a:t>
            </a:r>
          </a:p>
        </p:txBody>
      </p:sp>
      <p:sp>
        <p:nvSpPr>
          <p:cNvPr id="10" name="Plassholder for tekst 11"/>
          <p:cNvSpPr>
            <a:spLocks noGrp="1"/>
          </p:cNvSpPr>
          <p:nvPr>
            <p:ph type="body" sz="quarter" idx="14" hasCustomPrompt="1"/>
          </p:nvPr>
        </p:nvSpPr>
        <p:spPr>
          <a:xfrm>
            <a:off x="1130060" y="2175898"/>
            <a:ext cx="5141343" cy="3953503"/>
          </a:xfrm>
        </p:spPr>
        <p:txBody>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410245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3"/>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3" name="Undertittel 2"/>
          <p:cNvSpPr>
            <a:spLocks noGrp="1"/>
          </p:cNvSpPr>
          <p:nvPr>
            <p:ph type="subTitle" idx="1" hasCustomPrompt="1"/>
          </p:nvPr>
        </p:nvSpPr>
        <p:spPr>
          <a:xfrm>
            <a:off x="2597203" y="1414764"/>
            <a:ext cx="7937608" cy="293215"/>
          </a:xfrm>
        </p:spPr>
        <p:txBody>
          <a:bodyPr lIns="0" tIns="0" rIns="0" bIns="0">
            <a:normAutofit/>
          </a:bodyPr>
          <a:lstStyle>
            <a:lvl1pPr marL="0" indent="0" algn="l">
              <a:buNone/>
              <a:defRPr sz="12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job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D784B492-E262-0C40-8854-40698DF4A8E5}"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8" name="Plassholder for tekst 7"/>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baseline="0">
                <a:solidFill>
                  <a:schemeClr val="tx1"/>
                </a:solidFill>
              </a:defRPr>
            </a:lvl1pPr>
          </a:lstStyle>
          <a:p>
            <a:pPr lvl="0"/>
            <a:r>
              <a:rPr lang="en-US" noProof="0" dirty="0"/>
              <a:t>Click to add a subtitle</a:t>
            </a:r>
          </a:p>
        </p:txBody>
      </p:sp>
      <p:sp>
        <p:nvSpPr>
          <p:cNvPr id="12" name="Rektangel 11"/>
          <p:cNvSpPr/>
          <p:nvPr userDrawn="1"/>
        </p:nvSpPr>
        <p:spPr>
          <a:xfrm>
            <a:off x="2597203" y="1828800"/>
            <a:ext cx="7937608"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Rett linje 12"/>
          <p:cNvCxnSpPr/>
          <p:nvPr userDrawn="1"/>
        </p:nvCxnSpPr>
        <p:spPr>
          <a:xfrm flipH="1">
            <a:off x="2619377" y="3738301"/>
            <a:ext cx="79152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Sl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851B2420-0735-4340-8E66-0486C79BE971}"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6918386" y="428263"/>
            <a:ext cx="4864040" cy="6001474"/>
          </a:xfrm>
          <a:solidFill>
            <a:schemeClr val="bg1"/>
          </a:solidFill>
        </p:spPr>
        <p:txBody>
          <a:bodyPr/>
          <a:lstStyle/>
          <a:p>
            <a:r>
              <a:rPr lang="en-US" noProof="0" dirty="0"/>
              <a:t>Picture</a:t>
            </a:r>
          </a:p>
        </p:txBody>
      </p:sp>
      <p:sp>
        <p:nvSpPr>
          <p:cNvPr id="10" name="Plassholder for tekst 11"/>
          <p:cNvSpPr>
            <a:spLocks noGrp="1"/>
          </p:cNvSpPr>
          <p:nvPr>
            <p:ph type="body" sz="quarter" idx="14" hasCustomPrompt="1"/>
          </p:nvPr>
        </p:nvSpPr>
        <p:spPr>
          <a:xfrm>
            <a:off x="1130060" y="2175898"/>
            <a:ext cx="5132717" cy="3953503"/>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715506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Image Slide 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baseline="0">
                <a:solidFill>
                  <a:schemeClr val="bg2"/>
                </a:solidFill>
              </a:defRPr>
            </a:lvl1pPr>
          </a:lstStyle>
          <a:p>
            <a:r>
              <a:rPr lang="en-US" noProof="0" dirty="0"/>
              <a:t>Click to add a multi-line title </a:t>
            </a:r>
          </a:p>
        </p:txBody>
      </p:sp>
      <p:sp>
        <p:nvSpPr>
          <p:cNvPr id="4" name="Plassholder for dato 3"/>
          <p:cNvSpPr>
            <a:spLocks noGrp="1"/>
          </p:cNvSpPr>
          <p:nvPr>
            <p:ph type="dt" sz="half" idx="10"/>
          </p:nvPr>
        </p:nvSpPr>
        <p:spPr/>
        <p:txBody>
          <a:bodyPr/>
          <a:lstStyle/>
          <a:p>
            <a:fld id="{57437A39-4B9E-FC47-B7D9-33F67BAD1AFE}"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en-US" noProof="0" dirty="0"/>
          </a:p>
        </p:txBody>
      </p:sp>
      <p:sp>
        <p:nvSpPr>
          <p:cNvPr id="10" name="Plassholder for tekst 11"/>
          <p:cNvSpPr>
            <a:spLocks noGrp="1"/>
          </p:cNvSpPr>
          <p:nvPr>
            <p:ph type="body" sz="quarter" idx="14" hasCustomPrompt="1"/>
          </p:nvPr>
        </p:nvSpPr>
        <p:spPr>
          <a:xfrm>
            <a:off x="1130061" y="2743200"/>
            <a:ext cx="5132716" cy="3386201"/>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601073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11" name="Plassholder for bilde 10"/>
          <p:cNvSpPr>
            <a:spLocks noGrp="1"/>
          </p:cNvSpPr>
          <p:nvPr>
            <p:ph type="pic" sz="quarter" idx="13" hasCustomPrompt="1"/>
          </p:nvPr>
        </p:nvSpPr>
        <p:spPr>
          <a:xfrm>
            <a:off x="409322" y="428263"/>
            <a:ext cx="11373104" cy="6001474"/>
          </a:xfrm>
          <a:solidFill>
            <a:schemeClr val="bg1"/>
          </a:solidFill>
        </p:spPr>
        <p:txBody>
          <a:bodyPr/>
          <a:lstStyle/>
          <a:p>
            <a:r>
              <a:rPr lang="en-US" noProof="0" dirty="0"/>
              <a:t>Picture</a:t>
            </a:r>
          </a:p>
        </p:txBody>
      </p:sp>
      <p:sp>
        <p:nvSpPr>
          <p:cNvPr id="4" name="Plassholder for dato 3"/>
          <p:cNvSpPr>
            <a:spLocks noGrp="1"/>
          </p:cNvSpPr>
          <p:nvPr>
            <p:ph type="dt" sz="half" idx="10"/>
          </p:nvPr>
        </p:nvSpPr>
        <p:spPr/>
        <p:txBody>
          <a:bodyPr/>
          <a:lstStyle/>
          <a:p>
            <a:fld id="{036D33B3-D657-8246-96F9-A8F7401984CB}"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1510971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625600" y="1600200"/>
            <a:ext cx="4927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756400" y="1600200"/>
            <a:ext cx="4927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D24D869F-4337-4DE8-9B34-EB1FBE8B5E25}" type="slidenum">
              <a:rPr lang="nb-NO"/>
              <a:pPr>
                <a:defRPr/>
              </a:pPr>
              <a:t>‹nr.›</a:t>
            </a:fld>
            <a:endParaRPr lang="nb-NO"/>
          </a:p>
        </p:txBody>
      </p:sp>
    </p:spTree>
    <p:extLst>
      <p:ext uri="{BB962C8B-B14F-4D97-AF65-F5344CB8AC3E}">
        <p14:creationId xmlns:p14="http://schemas.microsoft.com/office/powerpoint/2010/main" val="3248757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A1C7D75B-5152-4F9D-AA75-D1CE76F70E8F}" type="slidenum">
              <a:rPr lang="nb-NO"/>
              <a:pPr>
                <a:defRPr/>
              </a:pPr>
              <a:t>‹nr.›</a:t>
            </a:fld>
            <a:endParaRPr lang="nb-NO"/>
          </a:p>
        </p:txBody>
      </p:sp>
    </p:spTree>
    <p:extLst>
      <p:ext uri="{BB962C8B-B14F-4D97-AF65-F5344CB8AC3E}">
        <p14:creationId xmlns:p14="http://schemas.microsoft.com/office/powerpoint/2010/main" val="1771906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o kolonn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Skriv</a:t>
            </a:r>
            <a:r>
              <a:rPr lang="en-US" dirty="0"/>
              <a:t> inn </a:t>
            </a:r>
            <a:r>
              <a:rPr lang="en-US" dirty="0" err="1"/>
              <a:t>overskrift</a:t>
            </a:r>
            <a:endParaRPr lang="en-US" dirty="0"/>
          </a:p>
        </p:txBody>
      </p:sp>
      <p:sp>
        <p:nvSpPr>
          <p:cNvPr id="4" name="Content Placeholder 3"/>
          <p:cNvSpPr>
            <a:spLocks noGrp="1"/>
          </p:cNvSpPr>
          <p:nvPr>
            <p:ph sz="half" idx="2" hasCustomPrompt="1"/>
          </p:nvPr>
        </p:nvSpPr>
        <p:spPr>
          <a:xfrm>
            <a:off x="6705600" y="1712745"/>
            <a:ext cx="4632960" cy="4389120"/>
          </a:xfrm>
        </p:spPr>
        <p:txBody>
          <a:bodyPr/>
          <a:lstStyle>
            <a:lvl1pPr marL="353475" indent="-353475">
              <a:buClr>
                <a:schemeClr val="accent1"/>
              </a:buClr>
              <a:buFont typeface="Wingdings" charset="2"/>
              <a:buChar char="§"/>
              <a:defRPr sz="2400"/>
            </a:lvl1pPr>
            <a:lvl2pPr marL="719649" indent="-245527">
              <a:buClr>
                <a:schemeClr val="accent1"/>
              </a:buClr>
              <a:buFont typeface="Wingdings" charset="2"/>
              <a:buChar char="§"/>
              <a:defRPr sz="1867"/>
            </a:lvl2pPr>
            <a:lvl3pPr marL="1193770" indent="-230712">
              <a:buClr>
                <a:schemeClr val="accent1"/>
              </a:buClr>
              <a:buFont typeface="Wingdings" charset="2"/>
              <a:buChar char="§"/>
              <a:defRPr sz="1867"/>
            </a:lvl3pPr>
            <a:lvl4pPr marL="1790655" indent="-230712">
              <a:buClr>
                <a:schemeClr val="accent1"/>
              </a:buClr>
              <a:buFont typeface="Wingdings" charset="2"/>
              <a:buChar char="§"/>
              <a:defRPr sz="1867"/>
            </a:lvl4pPr>
            <a:lvl5pPr marL="2266894" indent="-232828">
              <a:buClr>
                <a:schemeClr val="accent1"/>
              </a:buClr>
              <a:buFont typeface="Wingdings" charset="2"/>
              <a:buChar char="§"/>
              <a:defRPr sz="1867"/>
            </a:lvl5pPr>
            <a:lvl6pPr>
              <a:defRPr sz="2133"/>
            </a:lvl6pPr>
            <a:lvl7pPr>
              <a:defRPr sz="2133"/>
            </a:lvl7pPr>
            <a:lvl8pPr>
              <a:defRPr sz="2133"/>
            </a:lvl8pPr>
            <a:lvl9pPr>
              <a:defRPr sz="2133"/>
            </a:lvl9pPr>
          </a:lstStyle>
          <a:p>
            <a:pPr lvl="0"/>
            <a:r>
              <a:rPr lang="en-US" dirty="0" err="1"/>
              <a:t>Skriv</a:t>
            </a:r>
            <a:r>
              <a:rPr lang="en-US" dirty="0"/>
              <a:t> inn </a:t>
            </a:r>
            <a:r>
              <a:rPr lang="en-US" dirty="0" err="1"/>
              <a:t>tekst</a:t>
            </a:r>
            <a:endParaRPr lang="en-US" dirty="0"/>
          </a:p>
          <a:p>
            <a:pPr lvl="1"/>
            <a:r>
              <a:rPr lang="en-US" dirty="0" err="1"/>
              <a:t>Punktnivå</a:t>
            </a:r>
            <a:r>
              <a:rPr lang="en-US" dirty="0"/>
              <a:t> 2</a:t>
            </a:r>
          </a:p>
          <a:p>
            <a:pPr lvl="2"/>
            <a:r>
              <a:rPr lang="en-US" dirty="0" err="1"/>
              <a:t>Punktnivå</a:t>
            </a:r>
            <a:r>
              <a:rPr lang="en-US" dirty="0"/>
              <a:t> 3</a:t>
            </a:r>
          </a:p>
          <a:p>
            <a:pPr lvl="3"/>
            <a:r>
              <a:rPr lang="en-US" dirty="0" err="1"/>
              <a:t>Punktnivå</a:t>
            </a:r>
            <a:r>
              <a:rPr lang="en-US" dirty="0"/>
              <a:t> 4</a:t>
            </a:r>
          </a:p>
          <a:p>
            <a:pPr lvl="4"/>
            <a:r>
              <a:rPr lang="en-US" dirty="0" err="1"/>
              <a:t>Punktnivå</a:t>
            </a:r>
            <a:r>
              <a:rPr lang="en-US" dirty="0"/>
              <a:t> 5</a:t>
            </a:r>
          </a:p>
        </p:txBody>
      </p:sp>
      <p:sp>
        <p:nvSpPr>
          <p:cNvPr id="9" name="Content Placeholder 8"/>
          <p:cNvSpPr>
            <a:spLocks noGrp="1"/>
          </p:cNvSpPr>
          <p:nvPr>
            <p:ph sz="quarter" idx="13" hasCustomPrompt="1"/>
          </p:nvPr>
        </p:nvSpPr>
        <p:spPr>
          <a:xfrm>
            <a:off x="1463040" y="1712744"/>
            <a:ext cx="4632960" cy="4389120"/>
          </a:xfrm>
        </p:spPr>
        <p:txBody>
          <a:bodyPr/>
          <a:lstStyle>
            <a:lvl1pPr marL="353475" indent="-353475">
              <a:buClr>
                <a:schemeClr val="accent1"/>
              </a:buClr>
              <a:buFont typeface="Wingdings" charset="2"/>
              <a:buChar char="§"/>
              <a:defRPr sz="2400"/>
            </a:lvl1pPr>
            <a:lvl2pPr marL="719649" indent="-245527">
              <a:buClr>
                <a:schemeClr val="accent1"/>
              </a:buClr>
              <a:buFont typeface="Wingdings" charset="2"/>
              <a:buChar char="§"/>
              <a:defRPr/>
            </a:lvl2pPr>
            <a:lvl3pPr marL="1193770" indent="-230712">
              <a:buClr>
                <a:schemeClr val="accent1"/>
              </a:buClr>
              <a:buFont typeface="Wingdings" charset="2"/>
              <a:buChar char="§"/>
              <a:defRPr/>
            </a:lvl3pPr>
            <a:lvl4pPr marL="1790655" indent="-230712">
              <a:buClr>
                <a:schemeClr val="accent1"/>
              </a:buClr>
              <a:buFont typeface="Wingdings" charset="2"/>
              <a:buChar char="§"/>
              <a:defRPr/>
            </a:lvl4pPr>
            <a:lvl5pPr marL="2266894" indent="-232828">
              <a:buClr>
                <a:schemeClr val="accent1"/>
              </a:buClr>
              <a:buFont typeface="Wingdings" charset="2"/>
              <a:buChar char="§"/>
              <a:defRPr/>
            </a:lvl5pPr>
          </a:lstStyle>
          <a:p>
            <a:pPr lvl="0"/>
            <a:r>
              <a:rPr lang="en-US" dirty="0" err="1"/>
              <a:t>Skriv</a:t>
            </a:r>
            <a:r>
              <a:rPr lang="en-US" dirty="0"/>
              <a:t> inn </a:t>
            </a:r>
            <a:r>
              <a:rPr lang="en-US" dirty="0" err="1"/>
              <a:t>tekst</a:t>
            </a:r>
            <a:endParaRPr lang="en-US" dirty="0"/>
          </a:p>
          <a:p>
            <a:pPr lvl="1"/>
            <a:r>
              <a:rPr lang="en-US" dirty="0" err="1"/>
              <a:t>Punktnivå</a:t>
            </a:r>
            <a:r>
              <a:rPr lang="en-US" dirty="0"/>
              <a:t> 2</a:t>
            </a:r>
          </a:p>
          <a:p>
            <a:pPr lvl="2"/>
            <a:r>
              <a:rPr lang="en-US" dirty="0" err="1"/>
              <a:t>Punktnivå</a:t>
            </a:r>
            <a:r>
              <a:rPr lang="en-US" dirty="0"/>
              <a:t> 3</a:t>
            </a:r>
          </a:p>
          <a:p>
            <a:pPr lvl="3"/>
            <a:r>
              <a:rPr lang="en-US" dirty="0" err="1"/>
              <a:t>Punktnivå</a:t>
            </a:r>
            <a:r>
              <a:rPr lang="en-US" dirty="0"/>
              <a:t> 4</a:t>
            </a:r>
          </a:p>
          <a:p>
            <a:pPr lvl="4"/>
            <a:r>
              <a:rPr lang="en-US" dirty="0" err="1"/>
              <a:t>Punktnivå</a:t>
            </a:r>
            <a:r>
              <a:rPr lang="en-US" dirty="0"/>
              <a:t> 5</a:t>
            </a:r>
          </a:p>
        </p:txBody>
      </p:sp>
      <p:pic>
        <p:nvPicPr>
          <p:cNvPr id="8" name="PPT_bg_vanlig_side_left.png" descr="/Volumes/grafisk/Universitetet i Stavanger/1310 UiS erstatningsfont/Utforming/Links/PPT_bg_vanlig_side_lef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186095" cy="5176999"/>
          </a:xfrm>
          <a:prstGeom prst="rect">
            <a:avLst/>
          </a:prstGeom>
        </p:spPr>
      </p:pic>
      <p:cxnSp>
        <p:nvCxnSpPr>
          <p:cNvPr id="10" name="Straight Connector 9"/>
          <p:cNvCxnSpPr/>
          <p:nvPr/>
        </p:nvCxnSpPr>
        <p:spPr>
          <a:xfrm>
            <a:off x="1440000" y="1312544"/>
            <a:ext cx="10010811" cy="0"/>
          </a:xfrm>
          <a:prstGeom prst="line">
            <a:avLst/>
          </a:prstGeom>
          <a:ln w="3175" cmpd="sng">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3" name="Plassholder for lysbildenummer 6"/>
          <p:cNvSpPr>
            <a:spLocks noGrp="1"/>
          </p:cNvSpPr>
          <p:nvPr>
            <p:ph type="sldNum" sz="quarter" idx="4"/>
          </p:nvPr>
        </p:nvSpPr>
        <p:spPr>
          <a:xfrm>
            <a:off x="10080960" y="6168325"/>
            <a:ext cx="1453952" cy="366183"/>
          </a:xfrm>
          <a:prstGeom prst="rect">
            <a:avLst/>
          </a:prstGeom>
        </p:spPr>
        <p:txBody>
          <a:bodyPr vert="horz" lIns="0" tIns="0" rIns="0" bIns="0" rtlCol="0" anchor="ctr"/>
          <a:lstStyle>
            <a:lvl1pPr algn="r">
              <a:defRPr sz="1067">
                <a:solidFill>
                  <a:schemeClr val="tx2"/>
                </a:solidFill>
              </a:defRPr>
            </a:lvl1pPr>
          </a:lstStyle>
          <a:p>
            <a:fld id="{01B1711C-DE5F-4AF9-AF40-E37E2E9FCFE1}" type="slidenum">
              <a:rPr lang="en-US" smtClean="0"/>
              <a:pPr/>
              <a:t>‹nr.›</a:t>
            </a:fld>
            <a:endParaRPr lang="en-US"/>
          </a:p>
        </p:txBody>
      </p:sp>
    </p:spTree>
    <p:extLst>
      <p:ext uri="{BB962C8B-B14F-4D97-AF65-F5344CB8AC3E}">
        <p14:creationId xmlns:p14="http://schemas.microsoft.com/office/powerpoint/2010/main" val="15969340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kstslide-2">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nb-NO" dirty="0"/>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solidFill>
                  <a:srgbClr val="0A3CA0"/>
                </a:solidFill>
              </a:rPr>
              <a:pPr/>
              <a:t>16. juni 2026</a:t>
            </a:fld>
            <a:endParaRPr lang="nb-NO">
              <a:solidFill>
                <a:srgbClr val="0A3CA0"/>
              </a:solidFill>
            </a:endParaRPr>
          </a:p>
        </p:txBody>
      </p:sp>
      <p:sp>
        <p:nvSpPr>
          <p:cNvPr id="5" name="Plassholder for bunntekst 4"/>
          <p:cNvSpPr>
            <a:spLocks noGrp="1"/>
          </p:cNvSpPr>
          <p:nvPr>
            <p:ph type="ftr" sz="quarter" idx="11"/>
          </p:nvPr>
        </p:nvSpPr>
        <p:spPr/>
        <p:txBody>
          <a:bodyPr/>
          <a:lstStyle/>
          <a:p>
            <a:endParaRPr lang="nb-NO">
              <a:solidFill>
                <a:srgbClr val="0A3CA0"/>
              </a:solidFill>
            </a:endParaRPr>
          </a:p>
        </p:txBody>
      </p:sp>
      <p:sp>
        <p:nvSpPr>
          <p:cNvPr id="6" name="Plassholder for lysbildenummer 5"/>
          <p:cNvSpPr>
            <a:spLocks noGrp="1"/>
          </p:cNvSpPr>
          <p:nvPr>
            <p:ph type="sldNum" sz="quarter" idx="12"/>
          </p:nvPr>
        </p:nvSpPr>
        <p:spPr/>
        <p:txBody>
          <a:bodyPr/>
          <a:lstStyle/>
          <a:p>
            <a:fld id="{1CAACE74-9F97-CC48-B4CB-2460102901BA}" type="slidenum">
              <a:rPr lang="nb-NO" smtClean="0">
                <a:solidFill>
                  <a:srgbClr val="0A3CA0"/>
                </a:solidFill>
              </a:rPr>
              <a:pPr/>
              <a:t>‹nr.›</a:t>
            </a:fld>
            <a:endParaRPr lang="nb-NO">
              <a:solidFill>
                <a:srgbClr val="0A3CA0"/>
              </a:solidFill>
            </a:endParaRPr>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3"/>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41343"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74520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t>6/16/2026</a:t>
            </a:fld>
            <a:endParaRPr lang="en-US"/>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06331820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E4AA692E-DEA7-4749-AD62-BB18AF54669B}" type="datetime4">
              <a:rPr lang="nb-NO" smtClean="0"/>
              <a:t>16. juni 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‹nr.›</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42342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3"/>
        </a:solidFill>
        <a:effectLst/>
      </p:bgPr>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hasCustomPrompt="1"/>
          </p:nvPr>
        </p:nvSpPr>
        <p:spPr>
          <a:xfrm>
            <a:off x="2597203" y="2136160"/>
            <a:ext cx="7937608" cy="2497311"/>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3" name="Undertittel 2"/>
          <p:cNvSpPr>
            <a:spLocks noGrp="1"/>
          </p:cNvSpPr>
          <p:nvPr>
            <p:ph type="subTitle" idx="1" hasCustomPrompt="1"/>
          </p:nvPr>
        </p:nvSpPr>
        <p:spPr>
          <a:xfrm>
            <a:off x="2597203" y="1414764"/>
            <a:ext cx="7937608" cy="293215"/>
          </a:xfrm>
        </p:spPr>
        <p:txBody>
          <a:bodyPr lIns="0" tIns="0" rIns="0" bIns="0">
            <a:normAutofit/>
          </a:bodyPr>
          <a:lstStyle>
            <a:lvl1pPr marL="0" indent="0" algn="l">
              <a:buNone/>
              <a:defRPr sz="1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job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2C63DF45-09AB-BB4B-9613-956A9D4AC03D}"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10" name="Rektangel 9"/>
          <p:cNvSpPr/>
          <p:nvPr userDrawn="1"/>
        </p:nvSpPr>
        <p:spPr>
          <a:xfrm>
            <a:off x="2597203" y="1828800"/>
            <a:ext cx="7937608"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142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eme pag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C4F7DF65-AC8E-524C-808B-7AFE31610A5C}"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Bilde 6"/>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3"/>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3" name="Undertittel 2"/>
          <p:cNvSpPr>
            <a:spLocks noGrp="1"/>
          </p:cNvSpPr>
          <p:nvPr>
            <p:ph type="subTitle" idx="1" hasCustomPrompt="1"/>
          </p:nvPr>
        </p:nvSpPr>
        <p:spPr>
          <a:xfrm>
            <a:off x="2597203" y="1414764"/>
            <a:ext cx="7937608" cy="293215"/>
          </a:xfrm>
        </p:spPr>
        <p:txBody>
          <a:bodyPr lIns="0" tIns="0" rIns="0" bIns="0">
            <a:normAutofit/>
          </a:bodyPr>
          <a:lstStyle>
            <a:lvl1pPr marL="0" indent="0" algn="l">
              <a:buNone/>
              <a:defRPr sz="12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job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D784B492-E262-0C40-8854-40698DF4A8E5}"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8" name="Plassholder for tekst 7"/>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baseline="0">
                <a:solidFill>
                  <a:schemeClr val="tx1"/>
                </a:solidFill>
              </a:defRPr>
            </a:lvl1pPr>
          </a:lstStyle>
          <a:p>
            <a:pPr lvl="0"/>
            <a:r>
              <a:rPr lang="en-US" noProof="0" dirty="0"/>
              <a:t>Click to add a subtitle</a:t>
            </a:r>
          </a:p>
        </p:txBody>
      </p:sp>
      <p:sp>
        <p:nvSpPr>
          <p:cNvPr id="12" name="Rektangel 11"/>
          <p:cNvSpPr/>
          <p:nvPr userDrawn="1"/>
        </p:nvSpPr>
        <p:spPr>
          <a:xfrm>
            <a:off x="2597203" y="1828800"/>
            <a:ext cx="7937608"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Rett linje 12"/>
          <p:cNvCxnSpPr/>
          <p:nvPr userDrawn="1"/>
        </p:nvCxnSpPr>
        <p:spPr>
          <a:xfrm flipH="1">
            <a:off x="2619377" y="3738301"/>
            <a:ext cx="79152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10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eme pag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C4F7DF65-AC8E-524C-808B-7AFE31610A5C}"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Bilde 6"/>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2037755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eme pag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C4F7DF65-AC8E-524C-808B-7AFE31610A5C}"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Bilde 6"/>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170111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1">
    <p:bg>
      <p:bgPr>
        <a:solidFill>
          <a:schemeClr val="bg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A3B10A25-7BD5-4B48-B586-8598ACB61EAE}"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38195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A3B10A25-7BD5-4B48-B586-8598ACB61EAE}"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494834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Image Slide ">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E90F68F3-B001-4D41-8A15-F72A862856E4}"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6918386" y="428263"/>
            <a:ext cx="4864040" cy="6001473"/>
          </a:xfrm>
          <a:solidFill>
            <a:schemeClr val="bg1"/>
          </a:solidFill>
        </p:spPr>
        <p:txBody>
          <a:bodyPr/>
          <a:lstStyle/>
          <a:p>
            <a:r>
              <a:rPr lang="en-US" noProof="0" dirty="0"/>
              <a:t>Picture</a:t>
            </a:r>
          </a:p>
        </p:txBody>
      </p:sp>
      <p:sp>
        <p:nvSpPr>
          <p:cNvPr id="10" name="Plassholder for tekst 11"/>
          <p:cNvSpPr>
            <a:spLocks noGrp="1"/>
          </p:cNvSpPr>
          <p:nvPr>
            <p:ph type="body" sz="quarter" idx="14" hasCustomPrompt="1"/>
          </p:nvPr>
        </p:nvSpPr>
        <p:spPr>
          <a:xfrm>
            <a:off x="1130060" y="2175898"/>
            <a:ext cx="5141343" cy="3953503"/>
          </a:xfrm>
        </p:spPr>
        <p:txBody>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3082116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Image Sl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851B2420-0735-4340-8E66-0486C79BE971}"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6918386" y="428263"/>
            <a:ext cx="4864040" cy="6001474"/>
          </a:xfrm>
          <a:solidFill>
            <a:schemeClr val="bg1"/>
          </a:solidFill>
        </p:spPr>
        <p:txBody>
          <a:bodyPr/>
          <a:lstStyle/>
          <a:p>
            <a:r>
              <a:rPr lang="en-US" noProof="0" dirty="0"/>
              <a:t>Picture</a:t>
            </a:r>
          </a:p>
        </p:txBody>
      </p:sp>
      <p:sp>
        <p:nvSpPr>
          <p:cNvPr id="10" name="Plassholder for tekst 11"/>
          <p:cNvSpPr>
            <a:spLocks noGrp="1"/>
          </p:cNvSpPr>
          <p:nvPr>
            <p:ph type="body" sz="quarter" idx="14" hasCustomPrompt="1"/>
          </p:nvPr>
        </p:nvSpPr>
        <p:spPr>
          <a:xfrm>
            <a:off x="1130060" y="2175898"/>
            <a:ext cx="5132717" cy="3953503"/>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3024379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Image Slide 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baseline="0">
                <a:solidFill>
                  <a:schemeClr val="bg2"/>
                </a:solidFill>
              </a:defRPr>
            </a:lvl1pPr>
          </a:lstStyle>
          <a:p>
            <a:r>
              <a:rPr lang="en-US" noProof="0" dirty="0"/>
              <a:t>Click to add a multi-line title </a:t>
            </a:r>
          </a:p>
        </p:txBody>
      </p:sp>
      <p:sp>
        <p:nvSpPr>
          <p:cNvPr id="4" name="Plassholder for dato 3"/>
          <p:cNvSpPr>
            <a:spLocks noGrp="1"/>
          </p:cNvSpPr>
          <p:nvPr>
            <p:ph type="dt" sz="half" idx="10"/>
          </p:nvPr>
        </p:nvSpPr>
        <p:spPr/>
        <p:txBody>
          <a:bodyPr/>
          <a:lstStyle/>
          <a:p>
            <a:fld id="{57437A39-4B9E-FC47-B7D9-33F67BAD1AFE}"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r>
              <a:rPr lang="nb-NO" noProof="0"/>
              <a:t>Klikk ikonet for å legge til et bilde</a:t>
            </a:r>
            <a:endParaRPr lang="en-US" noProof="0" dirty="0"/>
          </a:p>
        </p:txBody>
      </p:sp>
      <p:sp>
        <p:nvSpPr>
          <p:cNvPr id="10" name="Plassholder for tekst 11"/>
          <p:cNvSpPr>
            <a:spLocks noGrp="1"/>
          </p:cNvSpPr>
          <p:nvPr>
            <p:ph type="body" sz="quarter" idx="14" hasCustomPrompt="1"/>
          </p:nvPr>
        </p:nvSpPr>
        <p:spPr>
          <a:xfrm>
            <a:off x="1130061" y="2743200"/>
            <a:ext cx="5132716" cy="3386201"/>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4161938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11" name="Plassholder for bilde 10"/>
          <p:cNvSpPr>
            <a:spLocks noGrp="1"/>
          </p:cNvSpPr>
          <p:nvPr>
            <p:ph type="pic" sz="quarter" idx="13" hasCustomPrompt="1"/>
          </p:nvPr>
        </p:nvSpPr>
        <p:spPr>
          <a:xfrm>
            <a:off x="409322" y="428263"/>
            <a:ext cx="11373104" cy="6001474"/>
          </a:xfrm>
          <a:solidFill>
            <a:schemeClr val="bg1"/>
          </a:solidFill>
        </p:spPr>
        <p:txBody>
          <a:bodyPr/>
          <a:lstStyle/>
          <a:p>
            <a:r>
              <a:rPr lang="en-US" noProof="0" dirty="0"/>
              <a:t>Picture</a:t>
            </a:r>
          </a:p>
        </p:txBody>
      </p:sp>
      <p:sp>
        <p:nvSpPr>
          <p:cNvPr id="4" name="Plassholder for dato 3"/>
          <p:cNvSpPr>
            <a:spLocks noGrp="1"/>
          </p:cNvSpPr>
          <p:nvPr>
            <p:ph type="dt" sz="half" idx="10"/>
          </p:nvPr>
        </p:nvSpPr>
        <p:spPr/>
        <p:txBody>
          <a:bodyPr/>
          <a:lstStyle/>
          <a:p>
            <a:fld id="{036D33B3-D657-8246-96F9-A8F7401984CB}"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extLst>
      <p:ext uri="{BB962C8B-B14F-4D97-AF65-F5344CB8AC3E}">
        <p14:creationId xmlns:p14="http://schemas.microsoft.com/office/powerpoint/2010/main" val="2460424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kstslide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bg2"/>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E4AA692E-DEA7-4749-AD62-BB18AF54669B}" type="datetime4">
              <a:rPr lang="nb-NO" smtClean="0"/>
              <a:pPr/>
              <a:t>16. juni 2026</a:t>
            </a:fld>
            <a:endParaRPr lang="nb-NO" dirty="0"/>
          </a:p>
        </p:txBody>
      </p:sp>
      <p:sp>
        <p:nvSpPr>
          <p:cNvPr id="5" name="Plassholder for bunntekst 4"/>
          <p:cNvSpPr>
            <a:spLocks noGrp="1"/>
          </p:cNvSpPr>
          <p:nvPr>
            <p:ph type="ftr" sz="quarter" idx="11"/>
          </p:nvPr>
        </p:nvSpPr>
        <p:spPr/>
        <p:txBody>
          <a:bodyPr/>
          <a:lstStyle/>
          <a:p>
            <a:endParaRPr lang="nb-NO" dirty="0"/>
          </a:p>
        </p:txBody>
      </p:sp>
      <p:sp>
        <p:nvSpPr>
          <p:cNvPr id="6" name="Plassholder for lysbildenummer 5"/>
          <p:cNvSpPr>
            <a:spLocks noGrp="1"/>
          </p:cNvSpPr>
          <p:nvPr>
            <p:ph type="sldNum" sz="quarter" idx="12"/>
          </p:nvPr>
        </p:nvSpPr>
        <p:spPr/>
        <p:txBody>
          <a:bodyPr/>
          <a:lstStyle/>
          <a:p>
            <a:fld id="{1CAACE74-9F97-CC48-B4CB-2460102901BA}" type="slidenum">
              <a:rPr lang="nb-NO" smtClean="0"/>
              <a:pPr/>
              <a:t>‹nr.›</a:t>
            </a:fld>
            <a:endParaRPr lang="nb-NO" dirty="0"/>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962981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eme pag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C4F7DF65-AC8E-524C-808B-7AFE31610A5C}"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Bilde 6"/>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A490CCA-DE8B-31BC-3DD4-477D5E8D6A6F}"/>
              </a:ext>
            </a:extLst>
          </p:cNvPr>
          <p:cNvSpPr>
            <a:spLocks noGrp="1"/>
          </p:cNvSpPr>
          <p:nvPr>
            <p:ph type="dt" sz="half" idx="10"/>
          </p:nvPr>
        </p:nvSpPr>
        <p:spPr/>
        <p:txBody>
          <a:bodyPr/>
          <a:lstStyle/>
          <a:p>
            <a:fld id="{90002B5B-EA6F-4812-863B-09C12B56AF76}" type="datetimeFigureOut">
              <a:rPr lang="en-GB" smtClean="0"/>
              <a:t>16/06/2026</a:t>
            </a:fld>
            <a:endParaRPr lang="en-GB"/>
          </a:p>
        </p:txBody>
      </p:sp>
      <p:sp>
        <p:nvSpPr>
          <p:cNvPr id="3" name="Plassholder for bunntekst 2">
            <a:extLst>
              <a:ext uri="{FF2B5EF4-FFF2-40B4-BE49-F238E27FC236}">
                <a16:creationId xmlns:a16="http://schemas.microsoft.com/office/drawing/2014/main" id="{0BEDD35F-32FB-2245-71FA-62FD106D6606}"/>
              </a:ext>
            </a:extLst>
          </p:cNvPr>
          <p:cNvSpPr>
            <a:spLocks noGrp="1"/>
          </p:cNvSpPr>
          <p:nvPr>
            <p:ph type="ftr" sz="quarter" idx="11"/>
          </p:nvPr>
        </p:nvSpPr>
        <p:spPr/>
        <p:txBody>
          <a:bodyPr/>
          <a:lstStyle/>
          <a:p>
            <a:endParaRPr lang="en-GB"/>
          </a:p>
        </p:txBody>
      </p:sp>
      <p:sp>
        <p:nvSpPr>
          <p:cNvPr id="4" name="Plassholder for lysbildenummer 3">
            <a:extLst>
              <a:ext uri="{FF2B5EF4-FFF2-40B4-BE49-F238E27FC236}">
                <a16:creationId xmlns:a16="http://schemas.microsoft.com/office/drawing/2014/main" id="{8534BE50-3B80-4788-937E-D3EE4D7A8A81}"/>
              </a:ext>
            </a:extLst>
          </p:cNvPr>
          <p:cNvSpPr>
            <a:spLocks noGrp="1"/>
          </p:cNvSpPr>
          <p:nvPr>
            <p:ph type="sldNum" sz="quarter" idx="12"/>
          </p:nvPr>
        </p:nvSpPr>
        <p:spPr/>
        <p:txBody>
          <a:bodyPr/>
          <a:lstStyle/>
          <a:p>
            <a:fld id="{D4D4BD9B-9748-4C47-A0BF-51469482A258}" type="slidenum">
              <a:rPr lang="en-GB" smtClean="0"/>
              <a:t>‹nr.›</a:t>
            </a:fld>
            <a:endParaRPr lang="en-GB"/>
          </a:p>
        </p:txBody>
      </p:sp>
    </p:spTree>
    <p:extLst>
      <p:ext uri="{BB962C8B-B14F-4D97-AF65-F5344CB8AC3E}">
        <p14:creationId xmlns:p14="http://schemas.microsoft.com/office/powerpoint/2010/main" val="860417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1">
    <p:bg>
      <p:bgPr>
        <a:solidFill>
          <a:schemeClr val="bg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A3B10A25-7BD5-4B48-B586-8598ACB61EAE}"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54893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A3B10A25-7BD5-4B48-B586-8598ACB61EAE}"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Slide ">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E90F68F3-B001-4D41-8A15-F72A862856E4}"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6918386" y="428263"/>
            <a:ext cx="4864040" cy="6001473"/>
          </a:xfrm>
          <a:solidFill>
            <a:schemeClr val="bg1"/>
          </a:solidFill>
        </p:spPr>
        <p:txBody>
          <a:bodyPr/>
          <a:lstStyle/>
          <a:p>
            <a:r>
              <a:rPr lang="en-US" noProof="0" dirty="0"/>
              <a:t>Picture</a:t>
            </a:r>
          </a:p>
        </p:txBody>
      </p:sp>
      <p:sp>
        <p:nvSpPr>
          <p:cNvPr id="10" name="Plassholder for tekst 11"/>
          <p:cNvSpPr>
            <a:spLocks noGrp="1"/>
          </p:cNvSpPr>
          <p:nvPr>
            <p:ph type="body" sz="quarter" idx="14" hasCustomPrompt="1"/>
          </p:nvPr>
        </p:nvSpPr>
        <p:spPr>
          <a:xfrm>
            <a:off x="1130060" y="2175898"/>
            <a:ext cx="5141343" cy="3953503"/>
          </a:xfrm>
        </p:spPr>
        <p:txBody>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Sl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851B2420-0735-4340-8E66-0486C79BE971}"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6918386" y="428263"/>
            <a:ext cx="4864040" cy="6001474"/>
          </a:xfrm>
          <a:solidFill>
            <a:schemeClr val="bg1"/>
          </a:solidFill>
        </p:spPr>
        <p:txBody>
          <a:bodyPr/>
          <a:lstStyle/>
          <a:p>
            <a:r>
              <a:rPr lang="en-US" noProof="0" dirty="0"/>
              <a:t>Picture</a:t>
            </a:r>
          </a:p>
        </p:txBody>
      </p:sp>
      <p:sp>
        <p:nvSpPr>
          <p:cNvPr id="10" name="Plassholder for tekst 11"/>
          <p:cNvSpPr>
            <a:spLocks noGrp="1"/>
          </p:cNvSpPr>
          <p:nvPr>
            <p:ph type="body" sz="quarter" idx="14" hasCustomPrompt="1"/>
          </p:nvPr>
        </p:nvSpPr>
        <p:spPr>
          <a:xfrm>
            <a:off x="1130060" y="2175898"/>
            <a:ext cx="5132717" cy="3953503"/>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Slide 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baseline="0">
                <a:solidFill>
                  <a:schemeClr val="bg2"/>
                </a:solidFill>
              </a:defRPr>
            </a:lvl1pPr>
          </a:lstStyle>
          <a:p>
            <a:r>
              <a:rPr lang="en-US" noProof="0" dirty="0"/>
              <a:t>Click to add a multi-line title </a:t>
            </a:r>
          </a:p>
        </p:txBody>
      </p:sp>
      <p:sp>
        <p:nvSpPr>
          <p:cNvPr id="4" name="Plassholder for dato 3"/>
          <p:cNvSpPr>
            <a:spLocks noGrp="1"/>
          </p:cNvSpPr>
          <p:nvPr>
            <p:ph type="dt" sz="half" idx="10"/>
          </p:nvPr>
        </p:nvSpPr>
        <p:spPr/>
        <p:txBody>
          <a:bodyPr/>
          <a:lstStyle/>
          <a:p>
            <a:fld id="{57437A39-4B9E-FC47-B7D9-33F67BAD1AFE}" type="datetime1">
              <a:rPr lang="en-US" noProof="0" smtClean="0"/>
              <a:t>6/16/2026</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‹nr.›</a:t>
            </a:fld>
            <a:endParaRPr lang="en-US" noProof="0" dirty="0"/>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en-US" noProof="0" dirty="0"/>
          </a:p>
        </p:txBody>
      </p:sp>
      <p:sp>
        <p:nvSpPr>
          <p:cNvPr id="10" name="Plassholder for tekst 11"/>
          <p:cNvSpPr>
            <a:spLocks noGrp="1"/>
          </p:cNvSpPr>
          <p:nvPr>
            <p:ph type="body" sz="quarter" idx="14" hasCustomPrompt="1"/>
          </p:nvPr>
        </p:nvSpPr>
        <p:spPr>
          <a:xfrm>
            <a:off x="1130061" y="2743200"/>
            <a:ext cx="5132716" cy="3386201"/>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a title</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BB6656B1-A1C1-3A4D-AC9E-E001FAFBFE9F}" type="datetime1">
              <a:rPr lang="en-US" noProof="0" smtClean="0"/>
              <a:t>6/16/2026</a:t>
            </a:fld>
            <a:endParaRPr lang="en-US" noProof="0" dirty="0"/>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r>
              <a:rPr lang="en-US" noProof="0" dirty="0"/>
              <a:t>Footer</a:t>
            </a:r>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en-US" noProof="0" smtClean="0"/>
              <a:pPr/>
              <a:t>‹nr.›</a:t>
            </a:fld>
            <a:endParaRPr lang="en-US" noProof="0" dirty="0"/>
          </a:p>
        </p:txBody>
      </p:sp>
    </p:spTree>
    <p:extLst>
      <p:ext uri="{BB962C8B-B14F-4D97-AF65-F5344CB8AC3E}">
        <p14:creationId xmlns:p14="http://schemas.microsoft.com/office/powerpoint/2010/main" val="23703683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9" r:id="rId4"/>
    <p:sldLayoutId id="2147483650" r:id="rId5"/>
    <p:sldLayoutId id="2147483670" r:id="rId6"/>
    <p:sldLayoutId id="2147483664" r:id="rId7"/>
    <p:sldLayoutId id="2147483665" r:id="rId8"/>
    <p:sldLayoutId id="2147483666" r:id="rId9"/>
    <p:sldLayoutId id="2147483668" r:id="rId10"/>
    <p:sldLayoutId id="2147483671" r:id="rId11"/>
    <p:sldLayoutId id="2147483704" r:id="rId12"/>
  </p:sldLayoutIdLst>
  <p:hf sldNum="0" hdr="0" ftr="0"/>
  <p:txStyles>
    <p:titleStyle>
      <a:lvl1pPr algn="l" defTabSz="914400" rtl="0" eaLnBrk="1" latinLnBrk="0" hangingPunct="1">
        <a:lnSpc>
          <a:spcPct val="90000"/>
        </a:lnSpc>
        <a:spcBef>
          <a:spcPct val="0"/>
        </a:spcBef>
        <a:buNone/>
        <a:defRPr sz="4400" kern="1200" baseline="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4"/>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a title</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BB6656B1-A1C1-3A4D-AC9E-E001FAFBFE9F}" type="datetime1">
              <a:rPr lang="en-US" noProof="0" smtClean="0"/>
              <a:t>6/16/2026</a:t>
            </a:fld>
            <a:endParaRPr lang="en-US" noProof="0" dirty="0"/>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r>
              <a:rPr lang="en-US" noProof="0" dirty="0"/>
              <a:t>Footer</a:t>
            </a:r>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en-US" noProof="0" smtClean="0"/>
              <a:pPr/>
              <a:t>‹nr.›</a:t>
            </a:fld>
            <a:endParaRPr lang="en-US" noProof="0" dirty="0"/>
          </a:p>
        </p:txBody>
      </p:sp>
    </p:spTree>
    <p:extLst>
      <p:ext uri="{BB962C8B-B14F-4D97-AF65-F5344CB8AC3E}">
        <p14:creationId xmlns:p14="http://schemas.microsoft.com/office/powerpoint/2010/main" val="31965569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p:txStyles>
    <p:titleStyle>
      <a:lvl1pPr algn="l" defTabSz="914400" rtl="0" eaLnBrk="1" latinLnBrk="0" hangingPunct="1">
        <a:lnSpc>
          <a:spcPct val="90000"/>
        </a:lnSpc>
        <a:spcBef>
          <a:spcPct val="0"/>
        </a:spcBef>
        <a:buNone/>
        <a:defRPr sz="4400" kern="1200" baseline="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8"/>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a title</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dirty="0"/>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BB6656B1-A1C1-3A4D-AC9E-E001FAFBFE9F}" type="datetime1">
              <a:rPr lang="en-US" noProof="0" smtClean="0"/>
              <a:t>6/16/2026</a:t>
            </a:fld>
            <a:endParaRPr lang="en-US" noProof="0" dirty="0"/>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r>
              <a:rPr lang="en-US" noProof="0" dirty="0"/>
              <a:t>Footer</a:t>
            </a:r>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en-US" noProof="0" smtClean="0"/>
              <a:pPr/>
              <a:t>‹nr.›</a:t>
            </a:fld>
            <a:endParaRPr lang="en-US" noProof="0" dirty="0"/>
          </a:p>
        </p:txBody>
      </p:sp>
    </p:spTree>
    <p:extLst>
      <p:ext uri="{BB962C8B-B14F-4D97-AF65-F5344CB8AC3E}">
        <p14:creationId xmlns:p14="http://schemas.microsoft.com/office/powerpoint/2010/main" val="41883571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p:txStyles>
    <p:titleStyle>
      <a:lvl1pPr algn="l" defTabSz="914400" rtl="0" eaLnBrk="1" latinLnBrk="0" hangingPunct="1">
        <a:lnSpc>
          <a:spcPct val="90000"/>
        </a:lnSpc>
        <a:spcBef>
          <a:spcPct val="0"/>
        </a:spcBef>
        <a:buNone/>
        <a:defRPr sz="4400" kern="1200" baseline="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4"/>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tmp"/><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image" Target="../media/image30.tm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34.tmp"/><Relationship Id="rId4" Type="http://schemas.openxmlformats.org/officeDocument/2006/relationships/image" Target="cid:image002.png@01D93C90.61F2806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36.tmp"/><Relationship Id="rId4" Type="http://schemas.openxmlformats.org/officeDocument/2006/relationships/image" Target="../media/image34.tm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9.tm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4.tmp"/><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7.tmp"/><Relationship Id="rId5" Type="http://schemas.openxmlformats.org/officeDocument/2006/relationships/image" Target="../media/image46.tmp"/><Relationship Id="rId4" Type="http://schemas.openxmlformats.org/officeDocument/2006/relationships/image" Target="../media/image45.tmp"/></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9.jpe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56.tmp"/><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58.tmp"/></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61.emf"/><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11.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66.tmp"/><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8.tmp"/></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9.jpe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5.png"/><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76.tmp"/><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tmp"/><Relationship Id="rId3" Type="http://schemas.openxmlformats.org/officeDocument/2006/relationships/image" Target="../media/image16.jpg"/><Relationship Id="rId7" Type="http://schemas.openxmlformats.org/officeDocument/2006/relationships/image" Target="../media/image20.tmp"/><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tmp"/><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tmp"/><Relationship Id="rId5" Type="http://schemas.openxmlformats.org/officeDocument/2006/relationships/image" Target="../media/image11.png"/><Relationship Id="rId4" Type="http://schemas.openxmlformats.org/officeDocument/2006/relationships/image" Target="../media/image26.tmp"/></Relationships>
</file>

<file path=ppt/slides/_rels/slide9.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tel 4"/>
          <p:cNvSpPr>
            <a:spLocks noGrp="1"/>
          </p:cNvSpPr>
          <p:nvPr>
            <p:ph type="subTitle" idx="1"/>
          </p:nvPr>
        </p:nvSpPr>
        <p:spPr/>
        <p:txBody>
          <a:bodyPr/>
          <a:lstStyle/>
          <a:p>
            <a:r>
              <a:rPr lang="en-US" b="1" dirty="0"/>
              <a:t>NAME</a:t>
            </a:r>
            <a:r>
              <a:rPr lang="en-US" dirty="0"/>
              <a:t>, title</a:t>
            </a:r>
          </a:p>
        </p:txBody>
      </p:sp>
      <p:sp>
        <p:nvSpPr>
          <p:cNvPr id="11" name="Plassholder for dato 10"/>
          <p:cNvSpPr>
            <a:spLocks noGrp="1"/>
          </p:cNvSpPr>
          <p:nvPr>
            <p:ph type="dt" sz="half" idx="10"/>
          </p:nvPr>
        </p:nvSpPr>
        <p:spPr/>
        <p:txBody>
          <a:bodyPr/>
          <a:lstStyle/>
          <a:p>
            <a:endParaRPr lang="en-US" dirty="0"/>
          </a:p>
        </p:txBody>
      </p:sp>
      <p:pic>
        <p:nvPicPr>
          <p:cNvPr id="7" name="Plassholder for bilde 6"/>
          <p:cNvPicPr>
            <a:picLocks noGrp="1" noChangeAspect="1"/>
          </p:cNvPicPr>
          <p:nvPr>
            <p:ph type="pic" sz="quarter" idx="4294967295"/>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87" b="87"/>
          <a:stretch>
            <a:fillRect/>
          </a:stretch>
        </p:blipFill>
        <p:spPr>
          <a:xfrm>
            <a:off x="409322" y="382433"/>
            <a:ext cx="11366500" cy="6028044"/>
          </a:xfrm>
        </p:spPr>
      </p:pic>
      <p:sp>
        <p:nvSpPr>
          <p:cNvPr id="8" name="Rektangel 7"/>
          <p:cNvSpPr/>
          <p:nvPr/>
        </p:nvSpPr>
        <p:spPr>
          <a:xfrm>
            <a:off x="2595600" y="3301901"/>
            <a:ext cx="7937608" cy="76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pic>
        <p:nvPicPr>
          <p:cNvPr id="9" name="Bild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p:nvPr>
        </p:nvSpPr>
        <p:spPr>
          <a:xfrm>
            <a:off x="2595600" y="3719831"/>
            <a:ext cx="8834400" cy="2497311"/>
          </a:xfrm>
        </p:spPr>
        <p:txBody>
          <a:bodyPr>
            <a:noAutofit/>
          </a:bodyPr>
          <a:lstStyle/>
          <a:p>
            <a:r>
              <a:rPr lang="en-US"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Regulation of Quality, Safety, and Leadership in Elderly care in the EU-challenges and consequences of handling this at a local level. </a:t>
            </a:r>
            <a:br>
              <a:rPr lang="en-US"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br>
            <a:br>
              <a:rPr lang="en-US"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EPSO Conference Malta, 2026</a:t>
            </a:r>
            <a:br>
              <a:rPr lang="en-US"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br>
            <a:br>
              <a:rPr lang="en-US" sz="4800" b="1" dirty="0">
                <a:solidFill>
                  <a:schemeClr val="bg2"/>
                </a:solidFill>
              </a:rPr>
            </a:br>
            <a:br>
              <a:rPr lang="en-US" sz="4800" b="1" dirty="0">
                <a:solidFill>
                  <a:schemeClr val="bg2"/>
                </a:solidFill>
              </a:rPr>
            </a:br>
            <a:endParaRPr lang="en-US" sz="3600" b="1" dirty="0">
              <a:solidFill>
                <a:schemeClr val="bg2"/>
              </a:solidFill>
            </a:endParaRPr>
          </a:p>
        </p:txBody>
      </p:sp>
      <p:sp>
        <p:nvSpPr>
          <p:cNvPr id="12" name="Undertittel 4"/>
          <p:cNvSpPr txBox="1">
            <a:spLocks/>
          </p:cNvSpPr>
          <p:nvPr/>
        </p:nvSpPr>
        <p:spPr>
          <a:xfrm>
            <a:off x="2609064" y="1391290"/>
            <a:ext cx="8453400" cy="1987451"/>
          </a:xfrm>
          <a:prstGeom prst="rect">
            <a:avLst/>
          </a:prstGeom>
        </p:spPr>
        <p:txBody>
          <a:bodyPr vert="horz" lIns="0" tIns="0" rIns="0" bIns="0" rtlCol="0">
            <a:normAutofit fontScale="55000" lnSpcReduction="20000"/>
          </a:bodyPr>
          <a:lstStyle>
            <a:lvl1pPr marL="0" indent="0" algn="l" defTabSz="914400" rtl="0" eaLnBrk="1" latinLnBrk="0" hangingPunct="1">
              <a:lnSpc>
                <a:spcPct val="90000"/>
              </a:lnSpc>
              <a:spcBef>
                <a:spcPts val="1000"/>
              </a:spcBef>
              <a:buSzPct val="90000"/>
              <a:buFontTx/>
              <a:buNone/>
              <a:defRPr sz="1200" b="0" kern="1200">
                <a:solidFill>
                  <a:schemeClr val="tx1"/>
                </a:solidFill>
                <a:latin typeface="Tahoma" charset="0"/>
                <a:ea typeface="Tahoma" charset="0"/>
                <a:cs typeface="Tahoma"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Tahoma" charset="0"/>
                <a:ea typeface="Tahoma" charset="0"/>
                <a:cs typeface="Tahoma" charset="0"/>
              </a:defRPr>
            </a:lvl2pPr>
            <a:lvl3pPr marL="914400" indent="0" algn="ctr" defTabSz="914400" rtl="0" eaLnBrk="1" latinLnBrk="0" hangingPunct="1">
              <a:lnSpc>
                <a:spcPct val="90000"/>
              </a:lnSpc>
              <a:spcBef>
                <a:spcPts val="500"/>
              </a:spcBef>
              <a:buFont typeface="Wingdings" charset="2"/>
              <a:buNone/>
              <a:defRPr sz="1800" kern="1200">
                <a:solidFill>
                  <a:schemeClr val="tx1"/>
                </a:solidFill>
                <a:latin typeface="Tahoma" charset="0"/>
                <a:ea typeface="Tahoma" charset="0"/>
                <a:cs typeface="Tahoma" charset="0"/>
              </a:defRPr>
            </a:lvl3pPr>
            <a:lvl4pPr marL="1371600" indent="0" algn="ctr" defTabSz="914400" rtl="0" eaLnBrk="1" latinLnBrk="0" hangingPunct="1">
              <a:lnSpc>
                <a:spcPct val="90000"/>
              </a:lnSpc>
              <a:spcBef>
                <a:spcPts val="500"/>
              </a:spcBef>
              <a:buFont typeface="Arial"/>
              <a:buNone/>
              <a:defRPr sz="1600" kern="1200" baseline="0">
                <a:solidFill>
                  <a:schemeClr val="tx1"/>
                </a:solidFill>
                <a:latin typeface="Tahoma" charset="0"/>
                <a:ea typeface="Tahoma" charset="0"/>
                <a:cs typeface="Tahoma" charset="0"/>
              </a:defRPr>
            </a:lvl4pPr>
            <a:lvl5pPr marL="1828800" indent="0" algn="ctr" defTabSz="914400" rtl="0" eaLnBrk="1" latinLnBrk="0" hangingPunct="1">
              <a:lnSpc>
                <a:spcPct val="90000"/>
              </a:lnSpc>
              <a:spcBef>
                <a:spcPts val="500"/>
              </a:spcBef>
              <a:buFont typeface="Wingdings" charset="2"/>
              <a:buNone/>
              <a:defRPr sz="1600" kern="1200">
                <a:solidFill>
                  <a:schemeClr val="tx1"/>
                </a:solidFill>
                <a:latin typeface="Tahoma" charset="0"/>
                <a:ea typeface="Tahoma" charset="0"/>
                <a:cs typeface="Tahoma"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2500" b="1" dirty="0">
              <a:solidFill>
                <a:schemeClr val="bg2"/>
              </a:solidFill>
            </a:endParaRPr>
          </a:p>
          <a:p>
            <a:r>
              <a:rPr lang="en-US" sz="2500" b="1" dirty="0">
                <a:solidFill>
                  <a:schemeClr val="bg2"/>
                </a:solidFill>
              </a:rPr>
              <a:t>SIRI WIIG </a:t>
            </a:r>
          </a:p>
          <a:p>
            <a:r>
              <a:rPr lang="en-US" sz="2500" dirty="0">
                <a:solidFill>
                  <a:schemeClr val="bg2"/>
                </a:solidFill>
              </a:rPr>
              <a:t>Centre Director &amp; Professor of Quality and Safety in Healthcare Systems, University of Stavanger, Norway </a:t>
            </a:r>
          </a:p>
          <a:p>
            <a:r>
              <a:rPr lang="en-US" sz="2500" dirty="0">
                <a:solidFill>
                  <a:schemeClr val="bg2"/>
                </a:solidFill>
              </a:rPr>
              <a:t>Adjunct Professor, Western Norway University of Applied Sciences, Norway</a:t>
            </a:r>
          </a:p>
          <a:p>
            <a:r>
              <a:rPr lang="en-US" sz="2500" dirty="0">
                <a:solidFill>
                  <a:schemeClr val="bg2"/>
                </a:solidFill>
              </a:rPr>
              <a:t>Senior Adviser, Stavanger University Hospital, Norway</a:t>
            </a:r>
          </a:p>
          <a:p>
            <a:r>
              <a:rPr lang="en-US" sz="2500" dirty="0">
                <a:solidFill>
                  <a:schemeClr val="bg2"/>
                </a:solidFill>
              </a:rPr>
              <a:t>Honorary Professor, Australian Institute of Health Innovation, Macquarie University, Australia</a:t>
            </a:r>
          </a:p>
          <a:p>
            <a:r>
              <a:rPr lang="en-US" sz="2500" dirty="0">
                <a:solidFill>
                  <a:schemeClr val="bg2"/>
                </a:solidFill>
              </a:rPr>
              <a:t>Honorary Professor, University of Wollongong, Australia</a:t>
            </a:r>
          </a:p>
          <a:p>
            <a:endParaRPr lang="en-US" sz="2000" dirty="0">
              <a:solidFill>
                <a:schemeClr val="bg2"/>
              </a:solidFill>
            </a:endParaRPr>
          </a:p>
        </p:txBody>
      </p:sp>
      <p:pic>
        <p:nvPicPr>
          <p:cNvPr id="10" name="Bild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267" y="6501829"/>
            <a:ext cx="1502356" cy="307442"/>
          </a:xfrm>
          <a:prstGeom prst="rect">
            <a:avLst/>
          </a:prstGeom>
        </p:spPr>
      </p:pic>
      <p:pic>
        <p:nvPicPr>
          <p:cNvPr id="13" name="Picture 2">
            <a:extLst>
              <a:ext uri="{FF2B5EF4-FFF2-40B4-BE49-F238E27FC236}">
                <a16:creationId xmlns:a16="http://schemas.microsoft.com/office/drawing/2014/main" id="{BF9E2233-99CE-4CCC-B136-78C22A87AF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3294" y="748785"/>
            <a:ext cx="3783013" cy="78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456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DBA1EA6-EBE2-22E7-F4A6-8A784FA11A2C}"/>
              </a:ext>
            </a:extLst>
          </p:cNvPr>
          <p:cNvSpPr>
            <a:spLocks noGrp="1"/>
          </p:cNvSpPr>
          <p:nvPr>
            <p:ph type="title"/>
          </p:nvPr>
        </p:nvSpPr>
        <p:spPr>
          <a:xfrm>
            <a:off x="838200" y="4669978"/>
            <a:ext cx="5860312" cy="1173700"/>
          </a:xfrm>
        </p:spPr>
        <p:txBody>
          <a:bodyPr vert="horz" lIns="91440" tIns="45720" rIns="91440" bIns="45720" rtlCol="0" anchor="t">
            <a:normAutofit/>
          </a:bodyPr>
          <a:lstStyle/>
          <a:p>
            <a:pPr>
              <a:lnSpc>
                <a:spcPct val="90000"/>
              </a:lnSpc>
            </a:pPr>
            <a:r>
              <a:rPr lang="en-US" sz="3700" b="1" kern="1200" dirty="0">
                <a:solidFill>
                  <a:schemeClr val="bg1"/>
                </a:solidFill>
                <a:latin typeface="+mj-lt"/>
                <a:ea typeface="+mj-ea"/>
                <a:cs typeface="+mj-cs"/>
              </a:rPr>
              <a:t>Progress in the field?</a:t>
            </a:r>
          </a:p>
        </p:txBody>
      </p:sp>
      <p:pic>
        <p:nvPicPr>
          <p:cNvPr id="7" name="Plassholder for bilde 6" descr="Et bilde som inneholder tekst, skjermbilde, Font, design&#10;&#10;Automatisk generert beskrivelse">
            <a:extLst>
              <a:ext uri="{FF2B5EF4-FFF2-40B4-BE49-F238E27FC236}">
                <a16:creationId xmlns:a16="http://schemas.microsoft.com/office/drawing/2014/main" id="{56871B5C-2B90-F12D-BF29-22683AD551EF}"/>
              </a:ext>
            </a:extLst>
          </p:cNvPr>
          <p:cNvPicPr>
            <a:picLocks noGrp="1" noChangeAspect="1"/>
          </p:cNvPicPr>
          <p:nvPr>
            <p:ph type="pic" sz="quarter" idx="13"/>
          </p:nvPr>
        </p:nvPicPr>
        <p:blipFill>
          <a:blip r:embed="rId3"/>
          <a:srcRect l="10121"/>
          <a:stretch/>
        </p:blipFill>
        <p:spPr>
          <a:xfrm>
            <a:off x="11320" y="-2347"/>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sp>
        <p:nvSpPr>
          <p:cNvPr id="3" name="Plassholder for dato 2">
            <a:extLst>
              <a:ext uri="{FF2B5EF4-FFF2-40B4-BE49-F238E27FC236}">
                <a16:creationId xmlns:a16="http://schemas.microsoft.com/office/drawing/2014/main" id="{3C72A4EF-D2D8-1EDD-23EC-72BD86521F09}"/>
              </a:ext>
            </a:extLst>
          </p:cNvPr>
          <p:cNvSpPr>
            <a:spLocks noGrp="1"/>
          </p:cNvSpPr>
          <p:nvPr>
            <p:ph type="dt" sz="half" idx="10"/>
          </p:nvPr>
        </p:nvSpPr>
        <p:spPr>
          <a:xfrm>
            <a:off x="838200" y="476250"/>
            <a:ext cx="2743200" cy="365125"/>
          </a:xfrm>
        </p:spPr>
        <p:txBody>
          <a:bodyPr vert="horz" lIns="91440" tIns="45720" rIns="91440" bIns="45720" rtlCol="0" anchor="ctr">
            <a:normAutofit/>
          </a:bodyPr>
          <a:lstStyle/>
          <a:p>
            <a:pPr>
              <a:spcAft>
                <a:spcPts val="600"/>
              </a:spcAft>
            </a:pPr>
            <a:fld id="{E90F68F3-B001-4D41-8A15-F72A862856E4}" type="datetime1">
              <a:rPr lang="en-US" noProof="0">
                <a:solidFill>
                  <a:srgbClr val="FFFFFF"/>
                </a:solidFill>
                <a:latin typeface="+mn-lt"/>
                <a:ea typeface="+mn-ea"/>
                <a:cs typeface="+mn-cs"/>
              </a:rPr>
              <a:pPr>
                <a:spcAft>
                  <a:spcPts val="600"/>
                </a:spcAft>
              </a:pPr>
              <a:t>6/16/2026</a:t>
            </a:fld>
            <a:endParaRPr lang="en-US" noProof="0">
              <a:solidFill>
                <a:srgbClr val="FFFFFF"/>
              </a:solidFill>
              <a:latin typeface="+mn-lt"/>
              <a:ea typeface="+mn-ea"/>
              <a:cs typeface="+mn-cs"/>
            </a:endParaRPr>
          </a:p>
        </p:txBody>
      </p:sp>
      <p:pic>
        <p:nvPicPr>
          <p:cNvPr id="19" name="Bilde 18" descr="Et bilde som inneholder tekst, skjermbilde, Font, brev&#10;&#10;Automatisk generert beskrivelse">
            <a:extLst>
              <a:ext uri="{FF2B5EF4-FFF2-40B4-BE49-F238E27FC236}">
                <a16:creationId xmlns:a16="http://schemas.microsoft.com/office/drawing/2014/main" id="{AC89EB62-02EC-5BEF-E344-BAE3DE8EEE18}"/>
              </a:ext>
            </a:extLst>
          </p:cNvPr>
          <p:cNvPicPr>
            <a:picLocks noChangeAspect="1"/>
          </p:cNvPicPr>
          <p:nvPr/>
        </p:nvPicPr>
        <p:blipFill>
          <a:blip r:embed="rId4"/>
          <a:srcRect l="228" r="9475" b="3"/>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31" name="Group 30">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2" name="Freeform: Shape 31">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2">
            <a:extLst>
              <a:ext uri="{FF2B5EF4-FFF2-40B4-BE49-F238E27FC236}">
                <a16:creationId xmlns:a16="http://schemas.microsoft.com/office/drawing/2014/main" id="{5F287EC0-E745-34C0-0692-0668EBD594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pic>
        <p:nvPicPr>
          <p:cNvPr id="5" name="Plassholder for innhold 9">
            <a:extLst>
              <a:ext uri="{FF2B5EF4-FFF2-40B4-BE49-F238E27FC236}">
                <a16:creationId xmlns:a16="http://schemas.microsoft.com/office/drawing/2014/main" id="{7FF44CDB-E22F-04DF-0123-32B3BBF805E9}"/>
              </a:ext>
            </a:extLst>
          </p:cNvPr>
          <p:cNvPicPr>
            <a:picLocks noChangeAspect="1"/>
          </p:cNvPicPr>
          <p:nvPr/>
        </p:nvPicPr>
        <p:blipFill>
          <a:blip r:embed="rId7"/>
          <a:srcRect b="21454"/>
          <a:stretch/>
        </p:blipFill>
        <p:spPr>
          <a:xfrm>
            <a:off x="2918671" y="13085"/>
            <a:ext cx="3119437" cy="3729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de 7">
            <a:extLst>
              <a:ext uri="{FF2B5EF4-FFF2-40B4-BE49-F238E27FC236}">
                <a16:creationId xmlns:a16="http://schemas.microsoft.com/office/drawing/2014/main" id="{D2FD65E2-2856-2C1B-6645-A86C947A31F1}"/>
              </a:ext>
            </a:extLst>
          </p:cNvPr>
          <p:cNvPicPr>
            <a:picLocks noChangeAspect="1"/>
          </p:cNvPicPr>
          <p:nvPr/>
        </p:nvPicPr>
        <p:blipFill>
          <a:blip r:embed="rId8"/>
          <a:stretch>
            <a:fillRect/>
          </a:stretch>
        </p:blipFill>
        <p:spPr>
          <a:xfrm>
            <a:off x="6087960" y="32065"/>
            <a:ext cx="3168636" cy="3729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977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377292-63C9-2BD7-2C4A-0E7DE78697D1}"/>
              </a:ext>
            </a:extLst>
          </p:cNvPr>
          <p:cNvSpPr>
            <a:spLocks noGrp="1"/>
          </p:cNvSpPr>
          <p:nvPr>
            <p:ph type="title"/>
          </p:nvPr>
        </p:nvSpPr>
        <p:spPr>
          <a:xfrm>
            <a:off x="1670472" y="1077856"/>
            <a:ext cx="9208060" cy="692957"/>
          </a:xfrm>
        </p:spPr>
        <p:txBody>
          <a:bodyPr>
            <a:noAutofit/>
          </a:bodyPr>
          <a:lstStyle/>
          <a:p>
            <a:r>
              <a:rPr lang="nb-NO" sz="2800" dirty="0" err="1"/>
              <a:t>Leadership</a:t>
            </a:r>
            <a:r>
              <a:rPr lang="nb-NO" sz="2800" dirty="0"/>
              <a:t> - National state of </a:t>
            </a:r>
            <a:r>
              <a:rPr lang="nb-NO" sz="2800" dirty="0" err="1"/>
              <a:t>patient</a:t>
            </a:r>
            <a:r>
              <a:rPr lang="nb-NO" sz="2800" dirty="0"/>
              <a:t> </a:t>
            </a:r>
            <a:r>
              <a:rPr lang="nb-NO" sz="2800" dirty="0" err="1"/>
              <a:t>safety</a:t>
            </a:r>
            <a:r>
              <a:rPr lang="nb-NO" sz="2800" dirty="0"/>
              <a:t> </a:t>
            </a:r>
            <a:r>
              <a:rPr lang="nb-NO" sz="2800" dirty="0" err="1"/>
              <a:t>perspective</a:t>
            </a:r>
            <a:endParaRPr lang="nb-NO" sz="2800" dirty="0"/>
          </a:p>
        </p:txBody>
      </p:sp>
      <p:sp>
        <p:nvSpPr>
          <p:cNvPr id="4" name="Plassholder for tekst 3">
            <a:extLst>
              <a:ext uri="{FF2B5EF4-FFF2-40B4-BE49-F238E27FC236}">
                <a16:creationId xmlns:a16="http://schemas.microsoft.com/office/drawing/2014/main" id="{2E2C2595-A14D-A243-742C-5007FD20F758}"/>
              </a:ext>
            </a:extLst>
          </p:cNvPr>
          <p:cNvSpPr>
            <a:spLocks noGrp="1"/>
          </p:cNvSpPr>
          <p:nvPr>
            <p:ph type="body" sz="quarter" idx="13"/>
          </p:nvPr>
        </p:nvSpPr>
        <p:spPr>
          <a:xfrm>
            <a:off x="1670050" y="1938337"/>
            <a:ext cx="6091960" cy="3953503"/>
          </a:xfrm>
        </p:spPr>
        <p:txBody>
          <a:bodyPr/>
          <a:lstStyle/>
          <a:p>
            <a:r>
              <a:rPr lang="nb-NO" b="1" dirty="0" err="1"/>
              <a:t>Vision</a:t>
            </a:r>
            <a:r>
              <a:rPr lang="nb-NO" b="1" dirty="0"/>
              <a:t>: </a:t>
            </a:r>
          </a:p>
          <a:p>
            <a:pPr lvl="1"/>
            <a:r>
              <a:rPr lang="nb-NO" sz="2000" dirty="0"/>
              <a:t>«</a:t>
            </a:r>
            <a:r>
              <a:rPr lang="nb-NO" sz="2000" i="1" dirty="0"/>
              <a:t>Health and </a:t>
            </a:r>
            <a:r>
              <a:rPr lang="nb-NO" sz="2000" i="1" dirty="0" err="1"/>
              <a:t>care</a:t>
            </a:r>
            <a:r>
              <a:rPr lang="nb-NO" sz="2000" i="1" dirty="0"/>
              <a:t> services </a:t>
            </a:r>
            <a:r>
              <a:rPr lang="nb-NO" sz="2000" i="1" dirty="0" err="1"/>
              <a:t>avoid</a:t>
            </a:r>
            <a:r>
              <a:rPr lang="nb-NO" sz="2000" i="1" dirty="0"/>
              <a:t> harm </a:t>
            </a:r>
            <a:r>
              <a:rPr lang="nb-NO" sz="2000" i="1" dirty="0" err="1"/>
              <a:t>that</a:t>
            </a:r>
            <a:r>
              <a:rPr lang="nb-NO" sz="2000" i="1" dirty="0"/>
              <a:t> is </a:t>
            </a:r>
            <a:r>
              <a:rPr lang="nb-NO" sz="2000" i="1" dirty="0" err="1"/>
              <a:t>preventable</a:t>
            </a:r>
            <a:r>
              <a:rPr lang="nb-NO" sz="2000" i="1" dirty="0"/>
              <a:t> and </a:t>
            </a:r>
            <a:r>
              <a:rPr lang="nb-NO" sz="2000" i="1" dirty="0" err="1"/>
              <a:t>identifies</a:t>
            </a:r>
            <a:r>
              <a:rPr lang="nb-NO" sz="2000" i="1" dirty="0"/>
              <a:t> </a:t>
            </a:r>
            <a:r>
              <a:rPr lang="nb-NO" sz="2000" i="1" dirty="0" err="1"/>
              <a:t>new</a:t>
            </a:r>
            <a:r>
              <a:rPr lang="nb-NO" sz="2000" i="1" dirty="0"/>
              <a:t> risk </a:t>
            </a:r>
            <a:r>
              <a:rPr lang="nb-NO" sz="2000" i="1" dirty="0" err="1"/>
              <a:t>factors</a:t>
            </a:r>
            <a:r>
              <a:rPr lang="nb-NO" sz="2000" dirty="0"/>
              <a:t>» (p. 94)</a:t>
            </a:r>
          </a:p>
          <a:p>
            <a:r>
              <a:rPr lang="nb-NO" b="1" dirty="0" err="1"/>
              <a:t>Aims</a:t>
            </a:r>
            <a:r>
              <a:rPr lang="nb-NO" b="1" dirty="0"/>
              <a:t>: </a:t>
            </a:r>
          </a:p>
          <a:p>
            <a:pPr lvl="1"/>
            <a:r>
              <a:rPr lang="nb-NO" sz="2000" b="1" dirty="0" err="1"/>
              <a:t>Fewer</a:t>
            </a:r>
            <a:r>
              <a:rPr lang="nb-NO" sz="2000" b="1" dirty="0"/>
              <a:t> </a:t>
            </a:r>
            <a:r>
              <a:rPr lang="nb-NO" sz="2000" b="1" dirty="0" err="1"/>
              <a:t>patient</a:t>
            </a:r>
            <a:r>
              <a:rPr lang="nb-NO" sz="2000" b="1" dirty="0"/>
              <a:t> harm</a:t>
            </a:r>
          </a:p>
          <a:p>
            <a:pPr lvl="1"/>
            <a:r>
              <a:rPr lang="nb-NO" sz="2000" b="1" dirty="0"/>
              <a:t>Systematic </a:t>
            </a:r>
            <a:r>
              <a:rPr lang="nb-NO" sz="2000" b="1" dirty="0" err="1"/>
              <a:t>learning</a:t>
            </a:r>
            <a:r>
              <a:rPr lang="nb-NO" sz="2000" b="1" dirty="0"/>
              <a:t> and </a:t>
            </a:r>
            <a:r>
              <a:rPr lang="nb-NO" sz="2000" b="1" dirty="0" err="1"/>
              <a:t>improvement</a:t>
            </a:r>
            <a:r>
              <a:rPr lang="nb-NO" sz="2000" b="1" dirty="0"/>
              <a:t> </a:t>
            </a:r>
            <a:r>
              <a:rPr lang="nb-NO" sz="2000" dirty="0"/>
              <a:t>– </a:t>
            </a:r>
            <a:r>
              <a:rPr lang="nb-NO" sz="2000" dirty="0" err="1"/>
              <a:t>good</a:t>
            </a:r>
            <a:r>
              <a:rPr lang="nb-NO" sz="2000" dirty="0"/>
              <a:t> systems for </a:t>
            </a:r>
            <a:r>
              <a:rPr lang="nb-NO" sz="2000" dirty="0" err="1"/>
              <a:t>monitoring</a:t>
            </a:r>
            <a:r>
              <a:rPr lang="nb-NO" sz="2000" dirty="0"/>
              <a:t> and </a:t>
            </a:r>
            <a:r>
              <a:rPr lang="nb-NO" sz="2000" dirty="0" err="1"/>
              <a:t>learning</a:t>
            </a:r>
            <a:r>
              <a:rPr lang="nb-NO" sz="2000" dirty="0"/>
              <a:t> from </a:t>
            </a:r>
            <a:r>
              <a:rPr lang="nb-NO" sz="2000" dirty="0" err="1"/>
              <a:t>adverse</a:t>
            </a:r>
            <a:r>
              <a:rPr lang="nb-NO" sz="2000" dirty="0"/>
              <a:t> </a:t>
            </a:r>
            <a:r>
              <a:rPr lang="nb-NO" sz="2000" dirty="0" err="1"/>
              <a:t>events</a:t>
            </a:r>
            <a:r>
              <a:rPr lang="nb-NO" sz="2000" dirty="0"/>
              <a:t> and </a:t>
            </a:r>
            <a:r>
              <a:rPr lang="nb-NO" sz="2000" dirty="0" err="1"/>
              <a:t>good</a:t>
            </a:r>
            <a:r>
              <a:rPr lang="nb-NO" sz="2000" dirty="0"/>
              <a:t> </a:t>
            </a:r>
            <a:r>
              <a:rPr lang="nb-NO" sz="2000" dirty="0" err="1"/>
              <a:t>practice</a:t>
            </a:r>
            <a:endParaRPr lang="nb-NO" sz="2000" dirty="0"/>
          </a:p>
          <a:p>
            <a:pPr lvl="1"/>
            <a:r>
              <a:rPr lang="nb-NO" sz="2000" b="1" dirty="0"/>
              <a:t>Safe to report </a:t>
            </a:r>
            <a:r>
              <a:rPr lang="nb-NO" sz="2000" dirty="0"/>
              <a:t>– </a:t>
            </a:r>
            <a:r>
              <a:rPr lang="nb-NO" sz="2000" dirty="0" err="1"/>
              <a:t>employees</a:t>
            </a:r>
            <a:r>
              <a:rPr lang="nb-NO" sz="2000" dirty="0"/>
              <a:t> </a:t>
            </a:r>
            <a:r>
              <a:rPr lang="nb-NO" sz="2000" dirty="0" err="1"/>
              <a:t>shoud</a:t>
            </a:r>
            <a:r>
              <a:rPr lang="nb-NO" sz="2000" dirty="0"/>
              <a:t> </a:t>
            </a:r>
            <a:r>
              <a:rPr lang="nb-NO" sz="2000" dirty="0" err="1"/>
              <a:t>experience</a:t>
            </a:r>
            <a:r>
              <a:rPr lang="nb-NO" sz="2000" dirty="0"/>
              <a:t> </a:t>
            </a:r>
            <a:r>
              <a:rPr lang="nb-NO" sz="2000" dirty="0" err="1"/>
              <a:t>that</a:t>
            </a:r>
            <a:r>
              <a:rPr lang="nb-NO" sz="2000" dirty="0"/>
              <a:t> it is safet to report </a:t>
            </a:r>
            <a:r>
              <a:rPr lang="nb-NO" sz="2000" dirty="0" err="1"/>
              <a:t>adverse</a:t>
            </a:r>
            <a:r>
              <a:rPr lang="nb-NO" sz="2000" dirty="0"/>
              <a:t> </a:t>
            </a:r>
            <a:r>
              <a:rPr lang="nb-NO" sz="2000" dirty="0" err="1"/>
              <a:t>events</a:t>
            </a:r>
            <a:r>
              <a:rPr lang="nb-NO" sz="2000" dirty="0"/>
              <a:t> and </a:t>
            </a:r>
            <a:r>
              <a:rPr lang="nb-NO" sz="2000" dirty="0" err="1"/>
              <a:t>suggestions</a:t>
            </a:r>
            <a:r>
              <a:rPr lang="nb-NO" sz="2000" dirty="0"/>
              <a:t> for </a:t>
            </a:r>
            <a:r>
              <a:rPr lang="nb-NO" sz="2000" dirty="0" err="1"/>
              <a:t>improvement</a:t>
            </a:r>
            <a:endParaRPr lang="nb-NO" sz="2000" dirty="0"/>
          </a:p>
        </p:txBody>
      </p:sp>
      <p:pic>
        <p:nvPicPr>
          <p:cNvPr id="5" name="Bilde 4">
            <a:extLst>
              <a:ext uri="{FF2B5EF4-FFF2-40B4-BE49-F238E27FC236}">
                <a16:creationId xmlns:a16="http://schemas.microsoft.com/office/drawing/2014/main" id="{E62B158F-844A-A4FF-3B53-E22B9E3FBA4F}"/>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34041" y="656945"/>
            <a:ext cx="1449421" cy="397556"/>
          </a:xfrm>
          <a:prstGeom prst="rect">
            <a:avLst/>
          </a:prstGeom>
          <a:noFill/>
          <a:ln>
            <a:noFill/>
          </a:ln>
        </p:spPr>
      </p:pic>
      <p:pic>
        <p:nvPicPr>
          <p:cNvPr id="7" name="Bilde 6" descr="Et bilde som inneholder tekst, skjermbilde, CD-plate, design&#10;&#10;Automatisk generert beskrivelse">
            <a:extLst>
              <a:ext uri="{FF2B5EF4-FFF2-40B4-BE49-F238E27FC236}">
                <a16:creationId xmlns:a16="http://schemas.microsoft.com/office/drawing/2014/main" id="{21D00F56-A93F-975F-6DA1-83D4EC3E38A2}"/>
              </a:ext>
            </a:extLst>
          </p:cNvPr>
          <p:cNvPicPr>
            <a:picLocks noChangeAspect="1"/>
          </p:cNvPicPr>
          <p:nvPr/>
        </p:nvPicPr>
        <p:blipFill>
          <a:blip r:embed="rId5"/>
          <a:stretch>
            <a:fillRect/>
          </a:stretch>
        </p:blipFill>
        <p:spPr>
          <a:xfrm>
            <a:off x="8251829" y="1770813"/>
            <a:ext cx="3164424" cy="42229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Bilde 9">
            <a:extLst>
              <a:ext uri="{FF2B5EF4-FFF2-40B4-BE49-F238E27FC236}">
                <a16:creationId xmlns:a16="http://schemas.microsoft.com/office/drawing/2014/main" id="{4907F8E9-C365-36EE-B44F-8FCE69F17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056" y="6508121"/>
            <a:ext cx="1561423" cy="319529"/>
          </a:xfrm>
          <a:prstGeom prst="rect">
            <a:avLst/>
          </a:prstGeom>
        </p:spPr>
      </p:pic>
    </p:spTree>
    <p:extLst>
      <p:ext uri="{BB962C8B-B14F-4D97-AF65-F5344CB8AC3E}">
        <p14:creationId xmlns:p14="http://schemas.microsoft.com/office/powerpoint/2010/main" val="207046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465BFB-4529-1718-B02B-854A1EA480B8}"/>
              </a:ext>
            </a:extLst>
          </p:cNvPr>
          <p:cNvSpPr>
            <a:spLocks noGrp="1"/>
          </p:cNvSpPr>
          <p:nvPr>
            <p:ph type="title"/>
          </p:nvPr>
        </p:nvSpPr>
        <p:spPr/>
        <p:txBody>
          <a:bodyPr/>
          <a:lstStyle/>
          <a:p>
            <a:r>
              <a:rPr lang="nb-NO" dirty="0"/>
              <a:t>How to </a:t>
            </a:r>
            <a:r>
              <a:rPr lang="nb-NO" dirty="0" err="1"/>
              <a:t>get</a:t>
            </a:r>
            <a:r>
              <a:rPr lang="nb-NO" dirty="0"/>
              <a:t> </a:t>
            </a:r>
            <a:r>
              <a:rPr lang="nb-NO" dirty="0" err="1"/>
              <a:t>there</a:t>
            </a:r>
            <a:r>
              <a:rPr lang="nb-NO" dirty="0"/>
              <a:t>?</a:t>
            </a:r>
          </a:p>
        </p:txBody>
      </p:sp>
      <p:sp>
        <p:nvSpPr>
          <p:cNvPr id="4" name="Plassholder for tekst 3">
            <a:extLst>
              <a:ext uri="{FF2B5EF4-FFF2-40B4-BE49-F238E27FC236}">
                <a16:creationId xmlns:a16="http://schemas.microsoft.com/office/drawing/2014/main" id="{4A6E5B9F-99B3-FA6F-9505-A56AD9689CB5}"/>
              </a:ext>
            </a:extLst>
          </p:cNvPr>
          <p:cNvSpPr>
            <a:spLocks noGrp="1"/>
          </p:cNvSpPr>
          <p:nvPr>
            <p:ph type="body" sz="quarter" idx="13"/>
          </p:nvPr>
        </p:nvSpPr>
        <p:spPr>
          <a:xfrm>
            <a:off x="1555424" y="1938337"/>
            <a:ext cx="3921550" cy="3953503"/>
          </a:xfrm>
        </p:spPr>
        <p:txBody>
          <a:bodyPr>
            <a:normAutofit/>
          </a:bodyPr>
          <a:lstStyle/>
          <a:p>
            <a:r>
              <a:rPr lang="nb-NO" b="1" dirty="0"/>
              <a:t>National </a:t>
            </a:r>
            <a:r>
              <a:rPr lang="nb-NO" b="1" dirty="0" err="1"/>
              <a:t>framework</a:t>
            </a:r>
            <a:r>
              <a:rPr lang="nb-NO" b="1" dirty="0"/>
              <a:t> </a:t>
            </a:r>
          </a:p>
          <a:p>
            <a:pPr lvl="1"/>
            <a:r>
              <a:rPr lang="nb-NO" dirty="0" err="1"/>
              <a:t>Leadership</a:t>
            </a:r>
            <a:endParaRPr lang="nb-NO" dirty="0"/>
          </a:p>
          <a:p>
            <a:pPr lvl="1"/>
            <a:r>
              <a:rPr lang="nb-NO" dirty="0" err="1"/>
              <a:t>Psychological</a:t>
            </a:r>
            <a:r>
              <a:rPr lang="nb-NO" dirty="0"/>
              <a:t> </a:t>
            </a:r>
            <a:r>
              <a:rPr lang="nb-NO" dirty="0" err="1"/>
              <a:t>safety</a:t>
            </a:r>
            <a:endParaRPr lang="nb-NO" dirty="0"/>
          </a:p>
          <a:p>
            <a:pPr lvl="1"/>
            <a:r>
              <a:rPr lang="nb-NO" dirty="0" err="1"/>
              <a:t>Patient</a:t>
            </a:r>
            <a:r>
              <a:rPr lang="nb-NO" dirty="0"/>
              <a:t> and </a:t>
            </a:r>
            <a:r>
              <a:rPr lang="nb-NO" dirty="0" err="1"/>
              <a:t>family</a:t>
            </a:r>
            <a:r>
              <a:rPr lang="nb-NO" dirty="0"/>
              <a:t> </a:t>
            </a:r>
            <a:r>
              <a:rPr lang="nb-NO" dirty="0" err="1"/>
              <a:t>involvement</a:t>
            </a:r>
            <a:endParaRPr lang="nb-NO" dirty="0"/>
          </a:p>
          <a:p>
            <a:pPr lvl="1"/>
            <a:r>
              <a:rPr lang="nb-NO" dirty="0" err="1"/>
              <a:t>Implementation</a:t>
            </a:r>
            <a:r>
              <a:rPr lang="nb-NO" dirty="0"/>
              <a:t> research and </a:t>
            </a:r>
            <a:r>
              <a:rPr lang="nb-NO" dirty="0" err="1"/>
              <a:t>improvement</a:t>
            </a:r>
            <a:r>
              <a:rPr lang="nb-NO" dirty="0"/>
              <a:t> </a:t>
            </a:r>
            <a:r>
              <a:rPr lang="nb-NO" dirty="0" err="1"/>
              <a:t>competence</a:t>
            </a:r>
            <a:endParaRPr lang="nb-NO" dirty="0"/>
          </a:p>
          <a:p>
            <a:pPr lvl="1"/>
            <a:r>
              <a:rPr lang="nb-NO" dirty="0" err="1"/>
              <a:t>Measurement</a:t>
            </a:r>
            <a:r>
              <a:rPr lang="nb-NO" dirty="0"/>
              <a:t> and </a:t>
            </a:r>
            <a:r>
              <a:rPr lang="nb-NO" dirty="0" err="1"/>
              <a:t>digitalisation</a:t>
            </a:r>
            <a:endParaRPr lang="nb-NO" dirty="0"/>
          </a:p>
        </p:txBody>
      </p:sp>
      <p:pic>
        <p:nvPicPr>
          <p:cNvPr id="7" name="Bilde 6" descr="Et bilde som inneholder tekst, skjermbilde, Font, design&#10;&#10;Automatisk generert beskrivelse">
            <a:extLst>
              <a:ext uri="{FF2B5EF4-FFF2-40B4-BE49-F238E27FC236}">
                <a16:creationId xmlns:a16="http://schemas.microsoft.com/office/drawing/2014/main" id="{F4899D5C-AFEC-E411-3E47-7FC1113407C0}"/>
              </a:ext>
            </a:extLst>
          </p:cNvPr>
          <p:cNvPicPr>
            <a:picLocks noChangeAspect="1"/>
          </p:cNvPicPr>
          <p:nvPr/>
        </p:nvPicPr>
        <p:blipFill>
          <a:blip r:embed="rId3"/>
          <a:stretch>
            <a:fillRect/>
          </a:stretch>
        </p:blipFill>
        <p:spPr>
          <a:xfrm>
            <a:off x="6076791" y="65728"/>
            <a:ext cx="5925377" cy="67922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Bilde 7" descr="Et bilde som inneholder tekst, skjermbilde, CD-plate, design&#10;&#10;Automatisk generert beskrivelse">
            <a:extLst>
              <a:ext uri="{FF2B5EF4-FFF2-40B4-BE49-F238E27FC236}">
                <a16:creationId xmlns:a16="http://schemas.microsoft.com/office/drawing/2014/main" id="{E7F74AFA-727C-5A29-D259-63523D97B362}"/>
              </a:ext>
            </a:extLst>
          </p:cNvPr>
          <p:cNvPicPr>
            <a:picLocks noChangeAspect="1"/>
          </p:cNvPicPr>
          <p:nvPr/>
        </p:nvPicPr>
        <p:blipFill>
          <a:blip r:embed="rId4"/>
          <a:stretch>
            <a:fillRect/>
          </a:stretch>
        </p:blipFill>
        <p:spPr>
          <a:xfrm>
            <a:off x="10622470" y="203683"/>
            <a:ext cx="1199475" cy="160071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 name="Bilde 19" descr="Et bilde som inneholder tekst, Font, skjermbilde&#10;&#10;Automatisk generert beskrivelse">
            <a:extLst>
              <a:ext uri="{FF2B5EF4-FFF2-40B4-BE49-F238E27FC236}">
                <a16:creationId xmlns:a16="http://schemas.microsoft.com/office/drawing/2014/main" id="{45397ADF-71FC-1D41-ADDC-3CD2E2AEA591}"/>
              </a:ext>
            </a:extLst>
          </p:cNvPr>
          <p:cNvPicPr>
            <a:picLocks noChangeAspect="1"/>
          </p:cNvPicPr>
          <p:nvPr/>
        </p:nvPicPr>
        <p:blipFill>
          <a:blip r:embed="rId5"/>
          <a:stretch>
            <a:fillRect/>
          </a:stretch>
        </p:blipFill>
        <p:spPr>
          <a:xfrm>
            <a:off x="6444076" y="2018204"/>
            <a:ext cx="5190806" cy="2887320"/>
          </a:xfrm>
          <a:prstGeom prst="rect">
            <a:avLst/>
          </a:prstGeom>
          <a:ln w="88900" cap="sq" cmpd="thickThin">
            <a:solidFill>
              <a:srgbClr val="000000"/>
            </a:solidFill>
            <a:prstDash val="solid"/>
            <a:miter lim="800000"/>
          </a:ln>
          <a:effectLst>
            <a:innerShdw blurRad="76200">
              <a:srgbClr val="000000"/>
            </a:innerShdw>
          </a:effectLst>
        </p:spPr>
      </p:pic>
      <p:pic>
        <p:nvPicPr>
          <p:cNvPr id="21" name="Bilde 20">
            <a:extLst>
              <a:ext uri="{FF2B5EF4-FFF2-40B4-BE49-F238E27FC236}">
                <a16:creationId xmlns:a16="http://schemas.microsoft.com/office/drawing/2014/main" id="{7B596CEF-62C0-3503-C637-9105B467F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056" y="6508121"/>
            <a:ext cx="1561423" cy="319529"/>
          </a:xfrm>
          <a:prstGeom prst="rect">
            <a:avLst/>
          </a:prstGeom>
        </p:spPr>
      </p:pic>
    </p:spTree>
    <p:extLst>
      <p:ext uri="{BB962C8B-B14F-4D97-AF65-F5344CB8AC3E}">
        <p14:creationId xmlns:p14="http://schemas.microsoft.com/office/powerpoint/2010/main" val="195534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tekst, diagram, Plottdiagram, line&#10;&#10;Automatisk generert beskrivelse">
            <a:extLst>
              <a:ext uri="{FF2B5EF4-FFF2-40B4-BE49-F238E27FC236}">
                <a16:creationId xmlns:a16="http://schemas.microsoft.com/office/drawing/2014/main" id="{28E08C6F-538D-A8A7-84E7-E3D07A83919C}"/>
              </a:ext>
            </a:extLst>
          </p:cNvPr>
          <p:cNvPicPr>
            <a:picLocks noChangeAspect="1"/>
          </p:cNvPicPr>
          <p:nvPr/>
        </p:nvPicPr>
        <p:blipFill>
          <a:blip r:embed="rId3"/>
          <a:srcRect l="17333"/>
          <a:stretch/>
        </p:blipFill>
        <p:spPr>
          <a:xfrm>
            <a:off x="-3047" y="10"/>
            <a:ext cx="12191999" cy="6857990"/>
          </a:xfrm>
          <a:prstGeom prst="rect">
            <a:avLst/>
          </a:prstGeom>
        </p:spPr>
      </p:pic>
      <p:sp>
        <p:nvSpPr>
          <p:cNvPr id="23"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99E42C4E-F809-46D6-96C5-92B2E750DD33}"/>
              </a:ext>
            </a:extLst>
          </p:cNvPr>
          <p:cNvSpPr>
            <a:spLocks noGrp="1"/>
          </p:cNvSpPr>
          <p:nvPr>
            <p:ph type="title" idx="4294967295"/>
          </p:nvPr>
        </p:nvSpPr>
        <p:spPr>
          <a:xfrm>
            <a:off x="739471" y="913543"/>
            <a:ext cx="6585668" cy="17344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err="1">
                <a:latin typeface="+mj-lt"/>
                <a:ea typeface="+mj-ea"/>
                <a:cs typeface="+mj-cs"/>
              </a:rPr>
              <a:t>Tilsynsmelding</a:t>
            </a:r>
            <a:r>
              <a:rPr lang="en-US" sz="5200" dirty="0">
                <a:latin typeface="+mj-lt"/>
                <a:ea typeface="+mj-ea"/>
                <a:cs typeface="+mj-cs"/>
              </a:rPr>
              <a:t> 2023 - </a:t>
            </a:r>
            <a:r>
              <a:rPr lang="en-US" sz="5200" dirty="0" err="1">
                <a:latin typeface="+mj-lt"/>
                <a:ea typeface="+mj-ea"/>
                <a:cs typeface="+mj-cs"/>
              </a:rPr>
              <a:t>varsel</a:t>
            </a:r>
            <a:endParaRPr lang="en-US" sz="5200" dirty="0">
              <a:latin typeface="+mj-lt"/>
              <a:ea typeface="+mj-ea"/>
              <a:cs typeface="+mj-cs"/>
            </a:endParaRPr>
          </a:p>
        </p:txBody>
      </p:sp>
      <p:pic>
        <p:nvPicPr>
          <p:cNvPr id="11" name="Bilde 10">
            <a:extLst>
              <a:ext uri="{FF2B5EF4-FFF2-40B4-BE49-F238E27FC236}">
                <a16:creationId xmlns:a16="http://schemas.microsoft.com/office/drawing/2014/main" id="{CAA73B49-11F1-C2C4-D0D4-3C8D99208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322" y="6496285"/>
            <a:ext cx="1592006" cy="319988"/>
          </a:xfrm>
          <a:prstGeom prst="rect">
            <a:avLst/>
          </a:prstGeom>
        </p:spPr>
      </p:pic>
      <p:pic>
        <p:nvPicPr>
          <p:cNvPr id="3" name="Bilde 2" descr="Et bilde som inneholder skjermbilde, diagram, Rektangel, design&#10;&#10;KI-generert innhold kan være feil.">
            <a:extLst>
              <a:ext uri="{FF2B5EF4-FFF2-40B4-BE49-F238E27FC236}">
                <a16:creationId xmlns:a16="http://schemas.microsoft.com/office/drawing/2014/main" id="{AF5DD73F-31F4-3F0A-EE14-3B70F4EAFB1E}"/>
              </a:ext>
            </a:extLst>
          </p:cNvPr>
          <p:cNvPicPr>
            <a:picLocks noChangeAspect="1"/>
          </p:cNvPicPr>
          <p:nvPr/>
        </p:nvPicPr>
        <p:blipFill>
          <a:blip r:embed="rId5"/>
          <a:stretch>
            <a:fillRect/>
          </a:stretch>
        </p:blipFill>
        <p:spPr>
          <a:xfrm>
            <a:off x="739471" y="1161819"/>
            <a:ext cx="9566589" cy="3857855"/>
          </a:xfrm>
          <a:prstGeom prst="rect">
            <a:avLst/>
          </a:prstGeom>
        </p:spPr>
      </p:pic>
    </p:spTree>
    <p:extLst>
      <p:ext uri="{BB962C8B-B14F-4D97-AF65-F5344CB8AC3E}">
        <p14:creationId xmlns:p14="http://schemas.microsoft.com/office/powerpoint/2010/main" val="94634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Floating Numbers And Letters On Top Of A Book">
            <a:extLst>
              <a:ext uri="{FF2B5EF4-FFF2-40B4-BE49-F238E27FC236}">
                <a16:creationId xmlns:a16="http://schemas.microsoft.com/office/drawing/2014/main" id="{E6837882-C257-2658-2E97-B090FAF48E4D}"/>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D9C3A5">
                <a:tint val="50000"/>
                <a:satMod val="180000"/>
              </a:srgbClr>
            </a:duotone>
          </a:blip>
          <a:srcRect r="1" b="285"/>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493B534-5552-AC72-8592-3E4445556BEE}"/>
              </a:ext>
            </a:extLst>
          </p:cNvPr>
          <p:cNvSpPr>
            <a:spLocks noGrp="1"/>
          </p:cNvSpPr>
          <p:nvPr>
            <p:ph type="title"/>
          </p:nvPr>
        </p:nvSpPr>
        <p:spPr>
          <a:xfrm>
            <a:off x="1671438" y="7193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5200" b="1" dirty="0">
                <a:solidFill>
                  <a:srgbClr val="FFFFFF"/>
                </a:solidFill>
                <a:latin typeface="+mj-lt"/>
                <a:ea typeface="+mj-ea"/>
                <a:cs typeface="+mj-cs"/>
              </a:rPr>
              <a:t>What are the challenges for leaders? </a:t>
            </a:r>
          </a:p>
        </p:txBody>
      </p:sp>
      <p:pic>
        <p:nvPicPr>
          <p:cNvPr id="4" name="Picture 2">
            <a:extLst>
              <a:ext uri="{FF2B5EF4-FFF2-40B4-BE49-F238E27FC236}">
                <a16:creationId xmlns:a16="http://schemas.microsoft.com/office/drawing/2014/main" id="{F3F034C2-26DA-A4C3-B504-4DD953F4C4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01" y="5853305"/>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43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key and a keyhole">
            <a:extLst>
              <a:ext uri="{FF2B5EF4-FFF2-40B4-BE49-F238E27FC236}">
                <a16:creationId xmlns:a16="http://schemas.microsoft.com/office/drawing/2014/main" id="{340AC4F2-AF5B-DBAF-4D14-204A6E1DC6C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t="10462" b="4951"/>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2C8BF7AA-FCEE-907D-C39D-06E225C86A8D}"/>
              </a:ext>
            </a:extLst>
          </p:cNvPr>
          <p:cNvSpPr>
            <a:spLocks noGrp="1"/>
          </p:cNvSpPr>
          <p:nvPr>
            <p:ph type="title"/>
          </p:nvPr>
        </p:nvSpPr>
        <p:spPr>
          <a:xfrm>
            <a:off x="838200" y="367657"/>
            <a:ext cx="4455221" cy="974440"/>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5200" dirty="0">
                <a:solidFill>
                  <a:srgbClr val="FFFFFF"/>
                </a:solidFill>
                <a:latin typeface="+mj-lt"/>
                <a:ea typeface="+mj-ea"/>
                <a:cs typeface="+mj-cs"/>
              </a:rPr>
              <a:t>Key elements</a:t>
            </a:r>
          </a:p>
        </p:txBody>
      </p:sp>
      <p:sp>
        <p:nvSpPr>
          <p:cNvPr id="6" name="Rektangel 5">
            <a:extLst>
              <a:ext uri="{FF2B5EF4-FFF2-40B4-BE49-F238E27FC236}">
                <a16:creationId xmlns:a16="http://schemas.microsoft.com/office/drawing/2014/main" id="{5301F697-17AA-AC80-A2C6-9F285482BAF4}"/>
              </a:ext>
            </a:extLst>
          </p:cNvPr>
          <p:cNvSpPr/>
          <p:nvPr/>
        </p:nvSpPr>
        <p:spPr>
          <a:xfrm>
            <a:off x="838200" y="1709744"/>
            <a:ext cx="7013714" cy="3162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342900">
              <a:buFont typeface="Courier New" panose="02070309020205020404" pitchFamily="49" charset="0"/>
              <a:buChar char="o"/>
            </a:pPr>
            <a:endParaRPr lang="en-US" sz="2000" dirty="0">
              <a:solidFill>
                <a:schemeClr val="bg2"/>
              </a:solidFill>
            </a:endParaRPr>
          </a:p>
          <a:p>
            <a:pPr marL="342900" indent="-342900">
              <a:buFont typeface="Courier New" panose="02070309020205020404" pitchFamily="49" charset="0"/>
              <a:buChar char="o"/>
            </a:pPr>
            <a:endParaRPr lang="en-US" sz="2200" dirty="0">
              <a:solidFill>
                <a:schemeClr val="bg2"/>
              </a:solidFill>
            </a:endParaRPr>
          </a:p>
          <a:p>
            <a:pPr marL="342900" indent="-342900">
              <a:buFont typeface="Arial" panose="020B0604020202020204" pitchFamily="34" charset="0"/>
              <a:buChar char="•"/>
            </a:pPr>
            <a:r>
              <a:rPr lang="en-US" sz="2200" dirty="0">
                <a:solidFill>
                  <a:schemeClr val="bg2"/>
                </a:solidFill>
              </a:rPr>
              <a:t>Continuity is challenged due to sick leave and change processes</a:t>
            </a:r>
          </a:p>
          <a:p>
            <a:pPr marL="342900" indent="-342900">
              <a:buFont typeface="Arial" panose="020B0604020202020204" pitchFamily="34" charset="0"/>
              <a:buChar char="•"/>
            </a:pPr>
            <a:r>
              <a:rPr lang="en-US" sz="2200" dirty="0">
                <a:solidFill>
                  <a:schemeClr val="bg2"/>
                </a:solidFill>
              </a:rPr>
              <a:t>Workload and lack of resources</a:t>
            </a:r>
          </a:p>
          <a:p>
            <a:pPr marL="342900" indent="-342900">
              <a:buFont typeface="Arial" panose="020B0604020202020204" pitchFamily="34" charset="0"/>
              <a:buChar char="•"/>
            </a:pPr>
            <a:r>
              <a:rPr lang="en-US" sz="2200" dirty="0">
                <a:solidFill>
                  <a:schemeClr val="bg2"/>
                </a:solidFill>
              </a:rPr>
              <a:t>External demands challenge engagement and culture</a:t>
            </a:r>
          </a:p>
          <a:p>
            <a:pPr marL="342900" indent="-342900">
              <a:buFont typeface="Arial" panose="020B0604020202020204" pitchFamily="34" charset="0"/>
              <a:buChar char="•"/>
            </a:pPr>
            <a:r>
              <a:rPr lang="en-US" sz="2200" dirty="0">
                <a:solidFill>
                  <a:schemeClr val="bg2"/>
                </a:solidFill>
              </a:rPr>
              <a:t>Challenges were similar across contexts</a:t>
            </a:r>
          </a:p>
          <a:p>
            <a:pPr marL="342900" indent="-342900">
              <a:buFont typeface="Arial" panose="020B0604020202020204" pitchFamily="34" charset="0"/>
              <a:buChar char="•"/>
            </a:pPr>
            <a:r>
              <a:rPr lang="en-US" sz="2200" dirty="0">
                <a:solidFill>
                  <a:schemeClr val="bg2"/>
                </a:solidFill>
              </a:rPr>
              <a:t>The importance of contextual factors</a:t>
            </a:r>
          </a:p>
          <a:p>
            <a:pPr marL="342900" indent="-342900">
              <a:buFont typeface="Arial" panose="020B0604020202020204" pitchFamily="34" charset="0"/>
              <a:buChar char="•"/>
            </a:pPr>
            <a:r>
              <a:rPr lang="en-US" sz="2200" dirty="0">
                <a:solidFill>
                  <a:schemeClr val="bg2"/>
                </a:solidFill>
              </a:rPr>
              <a:t>Understanding of quality</a:t>
            </a:r>
          </a:p>
          <a:p>
            <a:pPr marL="342900" indent="-342900">
              <a:buFont typeface="Arial" panose="020B0604020202020204" pitchFamily="34" charset="0"/>
              <a:buChar char="•"/>
            </a:pPr>
            <a:r>
              <a:rPr lang="en-US" sz="2200" dirty="0">
                <a:solidFill>
                  <a:schemeClr val="bg2"/>
                </a:solidFill>
              </a:rPr>
              <a:t>Understanding of the dual responsibility for quality and safety for employees, patients, and users</a:t>
            </a:r>
          </a:p>
          <a:p>
            <a:endParaRPr lang="en-US" sz="1400" dirty="0">
              <a:solidFill>
                <a:schemeClr val="bg2"/>
              </a:solidFill>
            </a:endParaRPr>
          </a:p>
          <a:p>
            <a:r>
              <a:rPr lang="en-US" sz="1400" dirty="0">
                <a:solidFill>
                  <a:schemeClr val="bg2"/>
                </a:solidFill>
              </a:rPr>
              <a:t>(Glette et al 2026; Felder et al 2026; Aase et al 2021; Johannessen et al 2019;2021; Ree et al 2020; Magerøy et al 2023;2024)</a:t>
            </a:r>
          </a:p>
          <a:p>
            <a:pPr marL="285750" indent="-285750">
              <a:buFont typeface="Arial" panose="020B0604020202020204" pitchFamily="34" charset="0"/>
              <a:buChar char="•"/>
            </a:pPr>
            <a:endParaRPr lang="nb-NO" sz="2000" dirty="0">
              <a:solidFill>
                <a:schemeClr val="bg2"/>
              </a:solidFill>
            </a:endParaRPr>
          </a:p>
        </p:txBody>
      </p:sp>
      <p:pic>
        <p:nvPicPr>
          <p:cNvPr id="2" name="Picture 2">
            <a:extLst>
              <a:ext uri="{FF2B5EF4-FFF2-40B4-BE49-F238E27FC236}">
                <a16:creationId xmlns:a16="http://schemas.microsoft.com/office/drawing/2014/main" id="{86F61487-CA23-B4ED-7116-D0CB750B5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37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tel 12">
            <a:extLst>
              <a:ext uri="{FF2B5EF4-FFF2-40B4-BE49-F238E27FC236}">
                <a16:creationId xmlns:a16="http://schemas.microsoft.com/office/drawing/2014/main" id="{AD56B88A-EB31-70C0-347B-F7AF7A0A41B6}"/>
              </a:ext>
            </a:extLst>
          </p:cNvPr>
          <p:cNvSpPr>
            <a:spLocks noGrp="1"/>
          </p:cNvSpPr>
          <p:nvPr>
            <p:ph type="title"/>
          </p:nvPr>
        </p:nvSpPr>
        <p:spPr>
          <a:xfrm>
            <a:off x="1137034" y="609600"/>
            <a:ext cx="4784796" cy="1330840"/>
          </a:xfrm>
        </p:spPr>
        <p:txBody>
          <a:bodyPr vert="horz" lIns="91440" tIns="45720" rIns="91440" bIns="45720" rtlCol="0" anchor="ctr">
            <a:normAutofit/>
          </a:bodyPr>
          <a:lstStyle/>
          <a:p>
            <a:pPr>
              <a:lnSpc>
                <a:spcPct val="90000"/>
              </a:lnSpc>
            </a:pPr>
            <a:r>
              <a:rPr lang="en-US" sz="4400" dirty="0" err="1">
                <a:latin typeface="+mj-lt"/>
                <a:ea typeface="+mj-ea"/>
                <a:cs typeface="+mj-cs"/>
              </a:rPr>
              <a:t>Conceptualising</a:t>
            </a:r>
            <a:r>
              <a:rPr lang="en-US" sz="4400" dirty="0">
                <a:latin typeface="+mj-lt"/>
                <a:ea typeface="+mj-ea"/>
                <a:cs typeface="+mj-cs"/>
              </a:rPr>
              <a:t> quality</a:t>
            </a:r>
            <a:endParaRPr lang="en-US" sz="4400" kern="1200" dirty="0">
              <a:solidFill>
                <a:schemeClr val="tx1"/>
              </a:solidFill>
              <a:latin typeface="+mj-lt"/>
              <a:ea typeface="+mj-ea"/>
              <a:cs typeface="+mj-cs"/>
            </a:endParaRPr>
          </a:p>
        </p:txBody>
      </p:sp>
      <p:sp>
        <p:nvSpPr>
          <p:cNvPr id="15" name="Plassholder for tekst 14">
            <a:extLst>
              <a:ext uri="{FF2B5EF4-FFF2-40B4-BE49-F238E27FC236}">
                <a16:creationId xmlns:a16="http://schemas.microsoft.com/office/drawing/2014/main" id="{E8541F17-FF62-6958-FADD-7BE2BBB7E4B1}"/>
              </a:ext>
            </a:extLst>
          </p:cNvPr>
          <p:cNvSpPr>
            <a:spLocks noGrp="1"/>
          </p:cNvSpPr>
          <p:nvPr>
            <p:ph type="body" sz="quarter" idx="14"/>
          </p:nvPr>
        </p:nvSpPr>
        <p:spPr>
          <a:xfrm>
            <a:off x="1137034" y="2194102"/>
            <a:ext cx="4438036" cy="3908585"/>
          </a:xfrm>
        </p:spPr>
        <p:txBody>
          <a:bodyPr vert="horz" lIns="91440" tIns="45720" rIns="91440" bIns="45720" rtlCol="0">
            <a:normAutofit/>
          </a:bodyPr>
          <a:lstStyle/>
          <a:p>
            <a:pPr lvl="1">
              <a:buFont typeface="Arial" panose="020B0604020202020204" pitchFamily="34" charset="0"/>
              <a:buChar char="•"/>
            </a:pPr>
            <a:r>
              <a:rPr lang="en-US" sz="1900" dirty="0">
                <a:latin typeface="+mn-lt"/>
                <a:ea typeface="+mn-ea"/>
                <a:cs typeface="+mn-cs"/>
              </a:rPr>
              <a:t>Profession-related: more than firefighting</a:t>
            </a:r>
          </a:p>
          <a:p>
            <a:pPr lvl="1">
              <a:buFont typeface="Arial" panose="020B0604020202020204" pitchFamily="34" charset="0"/>
              <a:buChar char="•"/>
            </a:pPr>
            <a:r>
              <a:rPr lang="en-US" sz="1900" dirty="0">
                <a:latin typeface="+mn-lt"/>
                <a:ea typeface="+mn-ea"/>
                <a:cs typeface="+mn-cs"/>
              </a:rPr>
              <a:t>Professional pride and competence</a:t>
            </a:r>
          </a:p>
          <a:p>
            <a:pPr lvl="1">
              <a:buFont typeface="Arial" panose="020B0604020202020204" pitchFamily="34" charset="0"/>
              <a:buChar char="•"/>
            </a:pPr>
            <a:r>
              <a:rPr lang="en-US" sz="1900" dirty="0">
                <a:latin typeface="+mn-lt"/>
                <a:ea typeface="+mn-ea"/>
                <a:cs typeface="+mn-cs"/>
              </a:rPr>
              <a:t>Patient-centered approach: more than meeting basic needs “Dignity” and “continuity”</a:t>
            </a:r>
          </a:p>
          <a:p>
            <a:pPr lvl="1">
              <a:buFont typeface="Arial" panose="020B0604020202020204" pitchFamily="34" charset="0"/>
              <a:buChar char="•"/>
            </a:pPr>
            <a:r>
              <a:rPr lang="en-US" sz="1900" dirty="0">
                <a:latin typeface="+mn-lt"/>
                <a:ea typeface="+mn-ea"/>
                <a:cs typeface="+mn-cs"/>
              </a:rPr>
              <a:t>Quality should include the softer dimensions of professional pride, dignity, and a patient-centered approach</a:t>
            </a:r>
          </a:p>
          <a:p>
            <a:pPr lvl="1">
              <a:buFont typeface="Arial" panose="020B0604020202020204" pitchFamily="34" charset="0"/>
              <a:buChar char="•"/>
            </a:pPr>
            <a:r>
              <a:rPr lang="en-US" sz="1900" dirty="0">
                <a:latin typeface="+mn-lt"/>
                <a:ea typeface="+mn-ea"/>
                <a:cs typeface="+mn-cs"/>
              </a:rPr>
              <a:t>This must be valued in everyday work and in improvement activities</a:t>
            </a:r>
          </a:p>
        </p:txBody>
      </p:sp>
      <p:pic>
        <p:nvPicPr>
          <p:cNvPr id="12" name="Bilde 11">
            <a:extLst>
              <a:ext uri="{FF2B5EF4-FFF2-40B4-BE49-F238E27FC236}">
                <a16:creationId xmlns:a16="http://schemas.microsoft.com/office/drawing/2014/main" id="{E2211409-B9B7-B2B8-DC32-F569A0A9E974}"/>
              </a:ext>
            </a:extLst>
          </p:cNvPr>
          <p:cNvPicPr>
            <a:picLocks noChangeAspect="1"/>
          </p:cNvPicPr>
          <p:nvPr/>
        </p:nvPicPr>
        <p:blipFill>
          <a:blip r:embed="rId3"/>
          <a:stretch>
            <a:fillRect/>
          </a:stretch>
        </p:blipFill>
        <p:spPr>
          <a:xfrm>
            <a:off x="6880610" y="1051802"/>
            <a:ext cx="4737650" cy="4776610"/>
          </a:xfrm>
          <a:prstGeom prst="rect">
            <a:avLst/>
          </a:prstGeom>
          <a:scene3d>
            <a:camera prst="orthographicFront">
              <a:rot lat="0" lon="0" rev="0"/>
            </a:camera>
            <a:lightRig rig="contrasting" dir="t">
              <a:rot lat="0" lon="0" rev="1500000"/>
            </a:lightRig>
          </a:scene3d>
          <a:sp3d prstMaterial="metal">
            <a:bevelT w="88900" h="88900"/>
          </a:sp3d>
        </p:spPr>
      </p:pic>
      <p:pic>
        <p:nvPicPr>
          <p:cNvPr id="3" name="Picture 2">
            <a:extLst>
              <a:ext uri="{FF2B5EF4-FFF2-40B4-BE49-F238E27FC236}">
                <a16:creationId xmlns:a16="http://schemas.microsoft.com/office/drawing/2014/main" id="{63ADF59E-813B-FD30-E75A-46A526E18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655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0F27CCD-4430-4866-B82E-1A7CCF64220A}"/>
              </a:ext>
            </a:extLst>
          </p:cNvPr>
          <p:cNvSpPr>
            <a:spLocks noGrp="1"/>
          </p:cNvSpPr>
          <p:nvPr>
            <p:ph type="title"/>
          </p:nvPr>
        </p:nvSpPr>
        <p:spPr>
          <a:xfrm>
            <a:off x="493137" y="1122363"/>
            <a:ext cx="4552411" cy="3204134"/>
          </a:xfrm>
        </p:spPr>
        <p:txBody>
          <a:bodyPr vert="horz" lIns="91440" tIns="45720" rIns="91440" bIns="45720" rtlCol="0" anchor="b">
            <a:normAutofit/>
          </a:bodyPr>
          <a:lstStyle/>
          <a:p>
            <a:pPr>
              <a:lnSpc>
                <a:spcPct val="90000"/>
              </a:lnSpc>
            </a:pPr>
            <a:br>
              <a:rPr lang="en-US" sz="4800" kern="1200" dirty="0">
                <a:solidFill>
                  <a:schemeClr val="tx1"/>
                </a:solidFill>
                <a:latin typeface="+mn-lt"/>
                <a:ea typeface="+mj-ea"/>
                <a:cs typeface="+mj-cs"/>
              </a:rPr>
            </a:br>
            <a:r>
              <a:rPr lang="en-US" sz="4800" kern="1200" dirty="0">
                <a:solidFill>
                  <a:schemeClr val="tx1"/>
                </a:solidFill>
                <a:latin typeface="+mn-lt"/>
                <a:ea typeface="+mj-ea"/>
                <a:cs typeface="+mj-cs"/>
              </a:rPr>
              <a:t>The need for tools and reflexive spaces</a:t>
            </a:r>
            <a:endParaRPr lang="en-US" sz="4800" kern="1200" dirty="0">
              <a:solidFill>
                <a:schemeClr val="tx1"/>
              </a:solidFill>
              <a:latin typeface="+mj-lt"/>
              <a:ea typeface="+mj-ea"/>
              <a:cs typeface="+mj-cs"/>
            </a:endParaRP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Light bulb on yellow background with sketched light beams and cord">
            <a:extLst>
              <a:ext uri="{FF2B5EF4-FFF2-40B4-BE49-F238E27FC236}">
                <a16:creationId xmlns:a16="http://schemas.microsoft.com/office/drawing/2014/main" id="{FFB64B5C-3432-440E-AA0F-9638893194D7}"/>
              </a:ext>
            </a:extLst>
          </p:cNvPr>
          <p:cNvPicPr>
            <a:picLocks noChangeAspect="1"/>
          </p:cNvPicPr>
          <p:nvPr/>
        </p:nvPicPr>
        <p:blipFill rotWithShape="1">
          <a:blip r:embed="rId3">
            <a:duotone>
              <a:prstClr val="black"/>
              <a:srgbClr val="D9C3A5">
                <a:tint val="50000"/>
                <a:satMod val="180000"/>
              </a:srgbClr>
            </a:duotone>
          </a:blip>
          <a:srcRect l="21644" r="620"/>
          <a:stretch/>
        </p:blipFill>
        <p:spPr>
          <a:xfrm>
            <a:off x="5414356" y="818234"/>
            <a:ext cx="6408836" cy="5070280"/>
          </a:xfrm>
          <a:prstGeom prst="rect">
            <a:avLst/>
          </a:prstGeom>
        </p:spPr>
      </p:pic>
      <p:pic>
        <p:nvPicPr>
          <p:cNvPr id="4" name="Bilde 3">
            <a:extLst>
              <a:ext uri="{FF2B5EF4-FFF2-40B4-BE49-F238E27FC236}">
                <a16:creationId xmlns:a16="http://schemas.microsoft.com/office/drawing/2014/main" id="{06A6E818-2905-6EF0-40D8-A7DE6308B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22" y="5973396"/>
            <a:ext cx="2530503" cy="517842"/>
          </a:xfrm>
          <a:prstGeom prst="rect">
            <a:avLst/>
          </a:prstGeom>
        </p:spPr>
      </p:pic>
    </p:spTree>
    <p:extLst>
      <p:ext uri="{BB962C8B-B14F-4D97-AF65-F5344CB8AC3E}">
        <p14:creationId xmlns:p14="http://schemas.microsoft.com/office/powerpoint/2010/main" val="2120085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10" name="Bilde 9" descr="Et bilde som inneholder tekst, skjermbilde, forretningskort, Font&#10;&#10;Automatisk generert beskrivelse">
            <a:extLst>
              <a:ext uri="{FF2B5EF4-FFF2-40B4-BE49-F238E27FC236}">
                <a16:creationId xmlns:a16="http://schemas.microsoft.com/office/drawing/2014/main" id="{D0F353FA-2D30-E3D1-CA0C-371F6DC21001}"/>
              </a:ext>
            </a:extLst>
          </p:cNvPr>
          <p:cNvPicPr>
            <a:picLocks noChangeAspect="1"/>
          </p:cNvPicPr>
          <p:nvPr/>
        </p:nvPicPr>
        <p:blipFill>
          <a:blip r:embed="rId3"/>
          <a:stretch>
            <a:fillRect/>
          </a:stretch>
        </p:blipFill>
        <p:spPr>
          <a:xfrm>
            <a:off x="1460752" y="965200"/>
            <a:ext cx="3729047" cy="2060298"/>
          </a:xfrm>
          <a:prstGeom prst="rect">
            <a:avLst/>
          </a:prstGeom>
        </p:spPr>
      </p:pic>
      <p:sp>
        <p:nvSpPr>
          <p:cNvPr id="36" name="Rectangle 35">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8" name="Bilde 7" descr="Et bilde som inneholder tekst, forretningskort, skjermbilde&#10;&#10;Automatisk generert beskrivelse">
            <a:extLst>
              <a:ext uri="{FF2B5EF4-FFF2-40B4-BE49-F238E27FC236}">
                <a16:creationId xmlns:a16="http://schemas.microsoft.com/office/drawing/2014/main" id="{412AE5EE-E3A5-FDF6-41C9-DEA087FF653B}"/>
              </a:ext>
            </a:extLst>
          </p:cNvPr>
          <p:cNvPicPr>
            <a:picLocks noChangeAspect="1"/>
          </p:cNvPicPr>
          <p:nvPr/>
        </p:nvPicPr>
        <p:blipFill>
          <a:blip r:embed="rId4"/>
          <a:stretch>
            <a:fillRect/>
          </a:stretch>
        </p:blipFill>
        <p:spPr>
          <a:xfrm>
            <a:off x="6975119" y="965200"/>
            <a:ext cx="3763103" cy="2060298"/>
          </a:xfrm>
          <a:prstGeom prst="rect">
            <a:avLst/>
          </a:prstGeom>
        </p:spPr>
      </p:pic>
      <p:sp>
        <p:nvSpPr>
          <p:cNvPr id="38" name="Rectangle 37">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3" name="Plassholder for bilde 7" descr="Et bilde som inneholder tekst, skjermbilde, Font, dokument&#10;&#10;Automatisk generert beskrivelse">
            <a:extLst>
              <a:ext uri="{FF2B5EF4-FFF2-40B4-BE49-F238E27FC236}">
                <a16:creationId xmlns:a16="http://schemas.microsoft.com/office/drawing/2014/main" id="{6AD7C914-B5F3-0FB2-7226-AACBA77794CF}"/>
              </a:ext>
            </a:extLst>
          </p:cNvPr>
          <p:cNvPicPr>
            <a:picLocks noGrp="1" noChangeAspect="1"/>
          </p:cNvPicPr>
          <p:nvPr>
            <p:ph type="pic" sz="quarter" idx="13"/>
          </p:nvPr>
        </p:nvPicPr>
        <p:blipFill>
          <a:blip r:embed="rId5"/>
          <a:srcRect t="4538" r="-2" b="-2"/>
          <a:stretch/>
        </p:blipFill>
        <p:spPr>
          <a:xfrm>
            <a:off x="1236817" y="3836247"/>
            <a:ext cx="4190749" cy="2060298"/>
          </a:xfrm>
          <a:prstGeom prst="rect">
            <a:avLst/>
          </a:prstGeom>
        </p:spPr>
      </p:pic>
      <p:sp>
        <p:nvSpPr>
          <p:cNvPr id="40" name="Rectangle 39">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12" name="Bilde 11" descr="Et bilde som inneholder tekst, skjermbilde, Font, line&#10;&#10;Automatisk generert beskrivelse">
            <a:extLst>
              <a:ext uri="{FF2B5EF4-FFF2-40B4-BE49-F238E27FC236}">
                <a16:creationId xmlns:a16="http://schemas.microsoft.com/office/drawing/2014/main" id="{AAB7A9E4-76AC-2DFE-74F1-BC2560239213}"/>
              </a:ext>
            </a:extLst>
          </p:cNvPr>
          <p:cNvPicPr>
            <a:picLocks noChangeAspect="1"/>
          </p:cNvPicPr>
          <p:nvPr/>
        </p:nvPicPr>
        <p:blipFill>
          <a:blip r:embed="rId6"/>
          <a:stretch>
            <a:fillRect/>
          </a:stretch>
        </p:blipFill>
        <p:spPr>
          <a:xfrm>
            <a:off x="6489680" y="3860425"/>
            <a:ext cx="4733982" cy="2011941"/>
          </a:xfrm>
          <a:prstGeom prst="rect">
            <a:avLst/>
          </a:prstGeom>
        </p:spPr>
      </p:pic>
      <p:pic>
        <p:nvPicPr>
          <p:cNvPr id="2" name="Picture 2">
            <a:extLst>
              <a:ext uri="{FF2B5EF4-FFF2-40B4-BE49-F238E27FC236}">
                <a16:creationId xmlns:a16="http://schemas.microsoft.com/office/drawing/2014/main" id="{8A958E0D-0A15-93CD-0CC6-3624CA3F45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954" y="6438796"/>
            <a:ext cx="1750290" cy="36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88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B5F0A"/>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pic>
        <p:nvPicPr>
          <p:cNvPr id="7" name="Plassholder for bilde 6">
            <a:extLst>
              <a:ext uri="{FF2B5EF4-FFF2-40B4-BE49-F238E27FC236}">
                <a16:creationId xmlns:a16="http://schemas.microsoft.com/office/drawing/2014/main" id="{180C8C8E-6A0C-DF94-74BF-C532EC08516B}"/>
              </a:ext>
            </a:extLst>
          </p:cNvPr>
          <p:cNvPicPr>
            <a:picLocks noChangeAspect="1"/>
          </p:cNvPicPr>
          <p:nvPr/>
        </p:nvPicPr>
        <p:blipFill>
          <a:blip r:embed="rId3"/>
          <a:stretch/>
        </p:blipFill>
        <p:spPr>
          <a:xfrm>
            <a:off x="878085" y="312135"/>
            <a:ext cx="10435829" cy="5573682"/>
          </a:xfrm>
          <a:prstGeom prst="rect">
            <a:avLst/>
          </a:prstGeom>
        </p:spPr>
      </p:pic>
      <p:pic>
        <p:nvPicPr>
          <p:cNvPr id="8" name="Bilde 7">
            <a:extLst>
              <a:ext uri="{FF2B5EF4-FFF2-40B4-BE49-F238E27FC236}">
                <a16:creationId xmlns:a16="http://schemas.microsoft.com/office/drawing/2014/main" id="{22086FF9-1F38-F6E8-85BF-2A0C60C95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46" y="6197951"/>
            <a:ext cx="2029875" cy="415394"/>
          </a:xfrm>
          <a:prstGeom prst="rect">
            <a:avLst/>
          </a:prstGeom>
        </p:spPr>
      </p:pic>
    </p:spTree>
    <p:extLst>
      <p:ext uri="{BB962C8B-B14F-4D97-AF65-F5344CB8AC3E}">
        <p14:creationId xmlns:p14="http://schemas.microsoft.com/office/powerpoint/2010/main" val="3493120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7" name="Picture 6" descr="Arrows pointing towards light">
            <a:extLst>
              <a:ext uri="{FF2B5EF4-FFF2-40B4-BE49-F238E27FC236}">
                <a16:creationId xmlns:a16="http://schemas.microsoft.com/office/drawing/2014/main" id="{872F2F4E-1D56-46FB-A1FA-D447305BB680}"/>
              </a:ext>
            </a:extLst>
          </p:cNvPr>
          <p:cNvPicPr>
            <a:picLocks noChangeAspect="1"/>
          </p:cNvPicPr>
          <p:nvPr/>
        </p:nvPicPr>
        <p:blipFill rotWithShape="1">
          <a:blip r:embed="rId3">
            <a:alphaModFix amt="40000"/>
          </a:blip>
          <a:srcRect b="15730"/>
          <a:stretch/>
        </p:blipFill>
        <p:spPr>
          <a:xfrm>
            <a:off x="20" y="10"/>
            <a:ext cx="12191979" cy="6857990"/>
          </a:xfrm>
          <a:prstGeom prst="rect">
            <a:avLst/>
          </a:prstGeom>
        </p:spPr>
      </p:pic>
      <p:sp>
        <p:nvSpPr>
          <p:cNvPr id="2" name="Tittel 1">
            <a:extLst>
              <a:ext uri="{FF2B5EF4-FFF2-40B4-BE49-F238E27FC236}">
                <a16:creationId xmlns:a16="http://schemas.microsoft.com/office/drawing/2014/main" id="{A560A864-B0B9-4ECA-858B-49F47D30E0AF}"/>
              </a:ext>
            </a:extLst>
          </p:cNvPr>
          <p:cNvSpPr>
            <a:spLocks noGrp="1"/>
          </p:cNvSpPr>
          <p:nvPr>
            <p:ph type="title"/>
          </p:nvPr>
        </p:nvSpPr>
        <p:spPr>
          <a:xfrm>
            <a:off x="841249" y="941832"/>
            <a:ext cx="10506456" cy="2057400"/>
          </a:xfrm>
        </p:spPr>
        <p:txBody>
          <a:bodyPr vert="horz" lIns="91440" tIns="45720" rIns="91440" bIns="45720" rtlCol="0" anchor="b">
            <a:normAutofit/>
          </a:bodyPr>
          <a:lstStyle/>
          <a:p>
            <a:pPr>
              <a:lnSpc>
                <a:spcPct val="90000"/>
              </a:lnSpc>
            </a:pPr>
            <a:r>
              <a:rPr lang="en-US" sz="5000" dirty="0">
                <a:latin typeface="+mj-lt"/>
                <a:ea typeface="+mj-ea"/>
                <a:cs typeface="+mj-cs"/>
              </a:rPr>
              <a:t>Acknowledgements</a:t>
            </a:r>
          </a:p>
        </p:txBody>
      </p:sp>
      <p:sp>
        <p:nvSpPr>
          <p:cNvPr id="50" name="Rectangle 4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4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ssholder for tekst 4">
            <a:extLst>
              <a:ext uri="{FF2B5EF4-FFF2-40B4-BE49-F238E27FC236}">
                <a16:creationId xmlns:a16="http://schemas.microsoft.com/office/drawing/2014/main" id="{CE7D0169-8215-4DC5-BDF1-C2106609985E}"/>
              </a:ext>
            </a:extLst>
          </p:cNvPr>
          <p:cNvSpPr>
            <a:spLocks noGrp="1"/>
          </p:cNvSpPr>
          <p:nvPr>
            <p:ph type="body" sz="quarter" idx="14"/>
          </p:nvPr>
        </p:nvSpPr>
        <p:spPr>
          <a:xfrm>
            <a:off x="841248" y="3502152"/>
            <a:ext cx="10506456" cy="2670048"/>
          </a:xfrm>
        </p:spPr>
        <p:txBody>
          <a:bodyPr vert="horz" lIns="91440" tIns="45720" rIns="91440" bIns="45720" rtlCol="0">
            <a:normAutofit/>
          </a:bodyPr>
          <a:lstStyle/>
          <a:p>
            <a:pPr indent="-228600">
              <a:buFont typeface="Arial" panose="020B0604020202020204" pitchFamily="34" charset="0"/>
              <a:buChar char="•"/>
            </a:pPr>
            <a:r>
              <a:rPr lang="en-US" sz="2000" dirty="0">
                <a:latin typeface="+mn-lt"/>
                <a:ea typeface="+mn-ea"/>
                <a:cs typeface="+mn-cs"/>
              </a:rPr>
              <a:t>PhD students, postdocs, collaborators, mentors, leaders, co-researchers, and colleagues </a:t>
            </a:r>
          </a:p>
          <a:p>
            <a:pPr indent="-228600">
              <a:buFont typeface="Arial" panose="020B0604020202020204" pitchFamily="34" charset="0"/>
              <a:buChar char="•"/>
            </a:pPr>
            <a:r>
              <a:rPr lang="en-US" sz="2000" dirty="0">
                <a:latin typeface="+mn-lt"/>
                <a:ea typeface="+mn-ea"/>
                <a:cs typeface="+mn-cs"/>
              </a:rPr>
              <a:t>Support4Resilience EU-project, colleagues and partners</a:t>
            </a:r>
          </a:p>
          <a:p>
            <a:pPr indent="-228600">
              <a:buFont typeface="Arial" panose="020B0604020202020204" pitchFamily="34" charset="0"/>
              <a:buChar char="•"/>
            </a:pPr>
            <a:r>
              <a:rPr lang="en-US" sz="2000" dirty="0">
                <a:latin typeface="+mn-lt"/>
                <a:ea typeface="+mn-ea"/>
                <a:cs typeface="+mn-cs"/>
              </a:rPr>
              <a:t>Resilience in Healthcare Research Programme, colleagues, and partners</a:t>
            </a:r>
          </a:p>
          <a:p>
            <a:pPr indent="-228600">
              <a:buFont typeface="Arial" panose="020B0604020202020204" pitchFamily="34" charset="0"/>
              <a:buChar char="•"/>
            </a:pPr>
            <a:r>
              <a:rPr lang="en-US" sz="2000" dirty="0">
                <a:latin typeface="+mn-lt"/>
                <a:ea typeface="+mn-ea"/>
                <a:cs typeface="+mn-cs"/>
              </a:rPr>
              <a:t>Safe-Lead project, colleagues, and partners</a:t>
            </a:r>
          </a:p>
          <a:p>
            <a:pPr indent="-228600">
              <a:buFont typeface="Arial" panose="020B0604020202020204" pitchFamily="34" charset="0"/>
              <a:buChar char="•"/>
            </a:pPr>
            <a:r>
              <a:rPr lang="en-US" sz="2000" dirty="0">
                <a:latin typeface="+mn-lt"/>
                <a:ea typeface="+mn-ea"/>
                <a:cs typeface="+mn-cs"/>
              </a:rPr>
              <a:t>Research Council of Norway</a:t>
            </a:r>
          </a:p>
          <a:p>
            <a:pPr indent="-228600">
              <a:buFont typeface="Arial" panose="020B0604020202020204" pitchFamily="34" charset="0"/>
              <a:buChar char="•"/>
            </a:pPr>
            <a:r>
              <a:rPr lang="en-US" sz="2000" dirty="0">
                <a:latin typeface="+mn-lt"/>
                <a:ea typeface="+mn-ea"/>
                <a:cs typeface="+mn-cs"/>
              </a:rPr>
              <a:t>European Union</a:t>
            </a:r>
          </a:p>
        </p:txBody>
      </p:sp>
      <p:pic>
        <p:nvPicPr>
          <p:cNvPr id="9" name="Picture 2">
            <a:extLst>
              <a:ext uri="{FF2B5EF4-FFF2-40B4-BE49-F238E27FC236}">
                <a16:creationId xmlns:a16="http://schemas.microsoft.com/office/drawing/2014/main" id="{A48B5EDB-2A05-4842-9B8C-5005DB704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022" y="5980797"/>
            <a:ext cx="2431361" cy="50304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3" descr="The project is funded by the European Union. However, the views and opinions expressed are those of the author(s) only and do not necessarily reflect those of the European Union or the European Health &amp; Digital Executive Agency. Neither the European Union nor the granting authority can be held responsible for them.">
            <a:extLst>
              <a:ext uri="{FF2B5EF4-FFF2-40B4-BE49-F238E27FC236}">
                <a16:creationId xmlns:a16="http://schemas.microsoft.com/office/drawing/2014/main" id="{7516A979-910B-76E1-BC28-E1686B12ABEC}"/>
              </a:ext>
            </a:extLst>
          </p:cNvPr>
          <p:cNvPicPr>
            <a:picLocks noChangeAspect="1"/>
          </p:cNvPicPr>
          <p:nvPr/>
        </p:nvPicPr>
        <p:blipFill>
          <a:blip r:embed="rId5"/>
          <a:stretch>
            <a:fillRect/>
          </a:stretch>
        </p:blipFill>
        <p:spPr>
          <a:xfrm>
            <a:off x="7440385" y="5468447"/>
            <a:ext cx="4161065" cy="1288034"/>
          </a:xfrm>
          <a:prstGeom prst="rect">
            <a:avLst/>
          </a:prstGeom>
        </p:spPr>
      </p:pic>
    </p:spTree>
    <p:extLst>
      <p:ext uri="{BB962C8B-B14F-4D97-AF65-F5344CB8AC3E}">
        <p14:creationId xmlns:p14="http://schemas.microsoft.com/office/powerpoint/2010/main" val="58650997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C9B26D0-EA00-7598-1CBB-415A0B2E2074}"/>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nSpc>
                <a:spcPct val="90000"/>
              </a:lnSpc>
            </a:pPr>
            <a:r>
              <a:rPr lang="en-US" sz="5400" dirty="0">
                <a:latin typeface="+mj-lt"/>
                <a:ea typeface="+mj-ea"/>
                <a:cs typeface="+mj-cs"/>
              </a:rPr>
              <a:t>Reflexive spaces</a:t>
            </a:r>
          </a:p>
        </p:txBody>
      </p:sp>
      <p:pic>
        <p:nvPicPr>
          <p:cNvPr id="23" name="Picture 22">
            <a:extLst>
              <a:ext uri="{FF2B5EF4-FFF2-40B4-BE49-F238E27FC236}">
                <a16:creationId xmlns:a16="http://schemas.microsoft.com/office/drawing/2014/main" id="{393BA05C-F017-0EEF-4D04-A1ED4FB6271B}"/>
              </a:ext>
            </a:extLst>
          </p:cNvPr>
          <p:cNvPicPr>
            <a:picLocks noChangeAspect="1"/>
          </p:cNvPicPr>
          <p:nvPr/>
        </p:nvPicPr>
        <p:blipFill rotWithShape="1">
          <a:blip r:embed="rId3">
            <a:duotone>
              <a:prstClr val="black"/>
              <a:srgbClr val="D9C3A5">
                <a:tint val="50000"/>
                <a:satMod val="180000"/>
              </a:srgbClr>
            </a:duotone>
          </a:blip>
          <a:srcRect l="28286" r="2655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graphicFrame>
        <p:nvGraphicFramePr>
          <p:cNvPr id="21" name="Plassholder for tekst 4">
            <a:extLst>
              <a:ext uri="{FF2B5EF4-FFF2-40B4-BE49-F238E27FC236}">
                <a16:creationId xmlns:a16="http://schemas.microsoft.com/office/drawing/2014/main" id="{1E1D40DF-6F00-AFE8-F984-914C40F896FD}"/>
              </a:ext>
            </a:extLst>
          </p:cNvPr>
          <p:cNvGraphicFramePr/>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kstSylinder 5">
            <a:extLst>
              <a:ext uri="{FF2B5EF4-FFF2-40B4-BE49-F238E27FC236}">
                <a16:creationId xmlns:a16="http://schemas.microsoft.com/office/drawing/2014/main" id="{7F470F9D-87B2-AF16-2C94-3D5A43B7E84F}"/>
              </a:ext>
            </a:extLst>
          </p:cNvPr>
          <p:cNvSpPr txBox="1"/>
          <p:nvPr/>
        </p:nvSpPr>
        <p:spPr>
          <a:xfrm>
            <a:off x="5396357" y="6400412"/>
            <a:ext cx="396057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50F41"/>
                </a:solidFill>
                <a:effectLst/>
                <a:uLnTx/>
                <a:uFillTx/>
                <a:latin typeface="Tahoma" charset="0"/>
                <a:ea typeface="Tahoma" charset="0"/>
                <a:cs typeface="Tahoma" charset="0"/>
              </a:rPr>
              <a:t>(</a:t>
            </a:r>
            <a:r>
              <a:rPr kumimoji="0" lang="nb-NO" sz="1200" b="0" i="0" u="none" strike="noStrike" kern="1200" cap="none" spc="0" normalizeH="0" baseline="0" noProof="0" dirty="0" err="1">
                <a:ln>
                  <a:noFill/>
                </a:ln>
                <a:solidFill>
                  <a:srgbClr val="050F41"/>
                </a:solidFill>
                <a:effectLst/>
                <a:uLnTx/>
                <a:uFillTx/>
                <a:latin typeface="Tahoma" charset="0"/>
                <a:ea typeface="Tahoma" charset="0"/>
                <a:cs typeface="Tahoma" charset="0"/>
              </a:rPr>
              <a:t>Cunliffe</a:t>
            </a:r>
            <a:r>
              <a:rPr kumimoji="0" lang="nb-NO" sz="1200" b="0" i="0" u="none" strike="noStrike" kern="1200" cap="none" spc="0" normalizeH="0" baseline="0" noProof="0" dirty="0">
                <a:ln>
                  <a:noFill/>
                </a:ln>
                <a:solidFill>
                  <a:srgbClr val="050F41"/>
                </a:solidFill>
                <a:effectLst/>
                <a:uLnTx/>
                <a:uFillTx/>
                <a:latin typeface="Tahoma" charset="0"/>
                <a:ea typeface="Tahoma" charset="0"/>
                <a:cs typeface="Tahoma" charset="0"/>
              </a:rPr>
              <a:t> 2002; Gray 2007; Wiig et al 2020; Seljemo 2025)</a:t>
            </a:r>
          </a:p>
        </p:txBody>
      </p:sp>
      <p:pic>
        <p:nvPicPr>
          <p:cNvPr id="8" name="Picture 2">
            <a:extLst>
              <a:ext uri="{FF2B5EF4-FFF2-40B4-BE49-F238E27FC236}">
                <a16:creationId xmlns:a16="http://schemas.microsoft.com/office/drawing/2014/main" id="{DCA7C711-6390-B4CE-3510-566DF8565F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030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A construction project on top roof and crane background">
            <a:extLst>
              <a:ext uri="{FF2B5EF4-FFF2-40B4-BE49-F238E27FC236}">
                <a16:creationId xmlns:a16="http://schemas.microsoft.com/office/drawing/2014/main" id="{DE173284-EAA3-B209-B99E-BDB2285E5A25}"/>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aturation sat="33000"/>
                    </a14:imgEffect>
                  </a14:imgLayer>
                </a14:imgProps>
              </a:ext>
            </a:extLst>
          </a:blip>
          <a:srcRect b="15730"/>
          <a:stretch/>
        </p:blipFill>
        <p:spPr>
          <a:xfrm>
            <a:off x="-1" y="10"/>
            <a:ext cx="12192001" cy="6857990"/>
          </a:xfrm>
          <a:prstGeom prst="rect">
            <a:avLst/>
          </a:prstGeom>
        </p:spPr>
      </p:pic>
      <p:sp>
        <p:nvSpPr>
          <p:cNvPr id="2" name="Tittel 1">
            <a:extLst>
              <a:ext uri="{FF2B5EF4-FFF2-40B4-BE49-F238E27FC236}">
                <a16:creationId xmlns:a16="http://schemas.microsoft.com/office/drawing/2014/main" id="{2E04FD0A-BF57-885A-6557-4412D73417E9}"/>
              </a:ext>
            </a:extLst>
          </p:cNvPr>
          <p:cNvSpPr>
            <a:spLocks noGrp="1"/>
          </p:cNvSpPr>
          <p:nvPr>
            <p:ph type="title"/>
          </p:nvPr>
        </p:nvSpPr>
        <p:spPr>
          <a:xfrm>
            <a:off x="838199" y="1671570"/>
            <a:ext cx="5155261" cy="4072044"/>
          </a:xfrm>
        </p:spPr>
        <p:txBody>
          <a:bodyPr vert="horz" lIns="91440" tIns="45720" rIns="91440" bIns="45720" rtlCol="0" anchor="t">
            <a:normAutofit/>
          </a:bodyPr>
          <a:lstStyle/>
          <a:p>
            <a:pPr>
              <a:lnSpc>
                <a:spcPct val="90000"/>
              </a:lnSpc>
            </a:pPr>
            <a:r>
              <a:rPr lang="en-US" sz="5400" dirty="0">
                <a:solidFill>
                  <a:srgbClr val="FFFFFF"/>
                </a:solidFill>
                <a:latin typeface="+mj-lt"/>
                <a:ea typeface="+mj-ea"/>
                <a:cs typeface="+mj-cs"/>
              </a:rPr>
              <a:t>Reflexive spaces</a:t>
            </a:r>
          </a:p>
        </p:txBody>
      </p:sp>
      <p:sp>
        <p:nvSpPr>
          <p:cNvPr id="5" name="Plassholder for tekst 4">
            <a:extLst>
              <a:ext uri="{FF2B5EF4-FFF2-40B4-BE49-F238E27FC236}">
                <a16:creationId xmlns:a16="http://schemas.microsoft.com/office/drawing/2014/main" id="{9420EB49-71E0-EF95-5845-EABF3938B221}"/>
              </a:ext>
            </a:extLst>
          </p:cNvPr>
          <p:cNvSpPr>
            <a:spLocks noGrp="1"/>
          </p:cNvSpPr>
          <p:nvPr>
            <p:ph type="body" sz="quarter" idx="14"/>
          </p:nvPr>
        </p:nvSpPr>
        <p:spPr>
          <a:xfrm>
            <a:off x="6185986" y="723014"/>
            <a:ext cx="5550385" cy="5020595"/>
          </a:xfrm>
        </p:spPr>
        <p:txBody>
          <a:bodyPr vert="horz" lIns="91440" tIns="45720" rIns="91440" bIns="45720" rtlCol="0">
            <a:normAutofit fontScale="92500"/>
          </a:bodyPr>
          <a:lstStyle/>
          <a:p>
            <a:pPr indent="-228600">
              <a:buFont typeface="Arial" panose="020B0604020202020204" pitchFamily="34" charset="0"/>
              <a:buChar char="•"/>
            </a:pPr>
            <a:r>
              <a:rPr lang="en-US" sz="3200" b="0" i="0" u="none" strike="noStrike" baseline="0" dirty="0">
                <a:solidFill>
                  <a:srgbClr val="FFFFFF"/>
                </a:solidFill>
                <a:latin typeface="+mn-lt"/>
                <a:ea typeface="+mn-ea"/>
                <a:cs typeface="+mn-cs"/>
              </a:rPr>
              <a:t>Can </a:t>
            </a:r>
            <a:r>
              <a:rPr lang="en-US" sz="3200" b="1" i="0" u="none" strike="noStrike" baseline="0" dirty="0">
                <a:solidFill>
                  <a:srgbClr val="FFFFFF"/>
                </a:solidFill>
                <a:latin typeface="+mn-lt"/>
                <a:ea typeface="+mn-ea"/>
                <a:cs typeface="+mn-cs"/>
              </a:rPr>
              <a:t>bring people together </a:t>
            </a:r>
            <a:r>
              <a:rPr lang="en-US" sz="3200" b="0" i="0" u="none" strike="noStrike" baseline="0" dirty="0">
                <a:solidFill>
                  <a:srgbClr val="FFFFFF"/>
                </a:solidFill>
                <a:latin typeface="+mn-lt"/>
                <a:ea typeface="+mn-ea"/>
                <a:cs typeface="+mn-cs"/>
              </a:rPr>
              <a:t>to </a:t>
            </a:r>
            <a:r>
              <a:rPr lang="en-US" sz="3200" b="1" i="0" u="none" strike="noStrike" baseline="0" dirty="0">
                <a:solidFill>
                  <a:srgbClr val="FFFFFF"/>
                </a:solidFill>
                <a:latin typeface="+mn-lt"/>
                <a:ea typeface="+mn-ea"/>
                <a:cs typeface="+mn-cs"/>
              </a:rPr>
              <a:t>reflect</a:t>
            </a:r>
            <a:r>
              <a:rPr lang="en-US" sz="3200" b="0" i="0" u="none" strike="noStrike" baseline="0" dirty="0">
                <a:solidFill>
                  <a:srgbClr val="FFFFFF"/>
                </a:solidFill>
                <a:latin typeface="+mn-lt"/>
                <a:ea typeface="+mn-ea"/>
                <a:cs typeface="+mn-cs"/>
              </a:rPr>
              <a:t> on current challenges, adaptations, and needs in work practice. </a:t>
            </a:r>
          </a:p>
          <a:p>
            <a:pPr indent="-228600">
              <a:buFont typeface="Arial" panose="020B0604020202020204" pitchFamily="34" charset="0"/>
              <a:buChar char="•"/>
            </a:pPr>
            <a:endParaRPr lang="en-US" sz="1700" b="0" i="0" u="none" strike="noStrike" baseline="0" dirty="0">
              <a:solidFill>
                <a:srgbClr val="FFFFFF"/>
              </a:solidFill>
              <a:latin typeface="+mn-lt"/>
              <a:ea typeface="+mn-ea"/>
              <a:cs typeface="+mn-cs"/>
            </a:endParaRPr>
          </a:p>
          <a:p>
            <a:pPr indent="-228600">
              <a:buFont typeface="Arial" panose="020B0604020202020204" pitchFamily="34" charset="0"/>
              <a:buChar char="•"/>
            </a:pPr>
            <a:r>
              <a:rPr lang="en-US" sz="3200" dirty="0">
                <a:solidFill>
                  <a:srgbClr val="FFFFFF"/>
                </a:solidFill>
                <a:latin typeface="+mn-lt"/>
                <a:ea typeface="+mn-ea"/>
                <a:cs typeface="+mn-cs"/>
              </a:rPr>
              <a:t>A</a:t>
            </a:r>
            <a:r>
              <a:rPr lang="en-US" sz="3200" b="0" i="0" u="none" strike="noStrike" baseline="0" dirty="0">
                <a:solidFill>
                  <a:srgbClr val="FFFFFF"/>
                </a:solidFill>
                <a:latin typeface="+mn-lt"/>
                <a:ea typeface="+mn-ea"/>
                <a:cs typeface="+mn-cs"/>
              </a:rPr>
              <a:t>re </a:t>
            </a:r>
            <a:r>
              <a:rPr lang="en-US" sz="3200" b="1" i="0" u="none" strike="noStrike" baseline="0" dirty="0">
                <a:solidFill>
                  <a:srgbClr val="FFFFFF"/>
                </a:solidFill>
                <a:latin typeface="+mn-lt"/>
                <a:ea typeface="+mn-ea"/>
                <a:cs typeface="+mn-cs"/>
              </a:rPr>
              <a:t>forums</a:t>
            </a:r>
            <a:r>
              <a:rPr lang="en-US" sz="3200" b="0" i="0" u="none" strike="noStrike" baseline="0" dirty="0">
                <a:solidFill>
                  <a:srgbClr val="FFFFFF"/>
                </a:solidFill>
                <a:latin typeface="+mn-lt"/>
                <a:ea typeface="+mn-ea"/>
                <a:cs typeface="+mn-cs"/>
              </a:rPr>
              <a:t> inviting </a:t>
            </a:r>
            <a:r>
              <a:rPr lang="en-US" sz="3200" b="1" i="0" u="none" strike="noStrike" baseline="0" dirty="0">
                <a:solidFill>
                  <a:srgbClr val="FFFFFF"/>
                </a:solidFill>
                <a:latin typeface="+mn-lt"/>
                <a:ea typeface="+mn-ea"/>
                <a:cs typeface="+mn-cs"/>
              </a:rPr>
              <a:t>accountability and feedback </a:t>
            </a:r>
            <a:r>
              <a:rPr lang="en-US" sz="3200" b="0" i="0" u="none" strike="noStrike" baseline="0" dirty="0">
                <a:solidFill>
                  <a:srgbClr val="FFFFFF"/>
                </a:solidFill>
                <a:latin typeface="+mn-lt"/>
                <a:ea typeface="+mn-ea"/>
                <a:cs typeface="+mn-cs"/>
              </a:rPr>
              <a:t>on concrete practices and effects.</a:t>
            </a:r>
          </a:p>
          <a:p>
            <a:pPr indent="-228600">
              <a:buFont typeface="Arial" panose="020B0604020202020204" pitchFamily="34" charset="0"/>
              <a:buChar char="•"/>
            </a:pPr>
            <a:endParaRPr lang="en-US" sz="1700" b="0" i="0" u="none" strike="noStrike" baseline="0" dirty="0">
              <a:solidFill>
                <a:srgbClr val="FFFFFF"/>
              </a:solidFill>
              <a:latin typeface="+mn-lt"/>
              <a:ea typeface="+mn-ea"/>
              <a:cs typeface="+mn-cs"/>
            </a:endParaRPr>
          </a:p>
          <a:p>
            <a:pPr indent="-228600">
              <a:buFont typeface="Arial" panose="020B0604020202020204" pitchFamily="34" charset="0"/>
              <a:buChar char="•"/>
            </a:pPr>
            <a:r>
              <a:rPr lang="en-US" sz="3200" dirty="0">
                <a:solidFill>
                  <a:srgbClr val="FFFFFF"/>
                </a:solidFill>
                <a:latin typeface="+mn-lt"/>
                <a:ea typeface="+mn-ea"/>
                <a:cs typeface="+mn-cs"/>
              </a:rPr>
              <a:t>A</a:t>
            </a:r>
            <a:r>
              <a:rPr lang="en-US" sz="3200" b="0" i="0" u="none" strike="noStrike" baseline="0" dirty="0">
                <a:solidFill>
                  <a:srgbClr val="FFFFFF"/>
                </a:solidFill>
                <a:latin typeface="+mn-lt"/>
                <a:ea typeface="+mn-ea"/>
                <a:cs typeface="+mn-cs"/>
              </a:rPr>
              <a:t>re </a:t>
            </a:r>
            <a:r>
              <a:rPr lang="en-US" sz="3200" b="1" i="0" u="none" strike="noStrike" baseline="0" dirty="0">
                <a:solidFill>
                  <a:srgbClr val="FFFFFF"/>
                </a:solidFill>
                <a:latin typeface="+mn-lt"/>
                <a:ea typeface="+mn-ea"/>
                <a:cs typeface="+mn-cs"/>
              </a:rPr>
              <a:t>collective</a:t>
            </a:r>
            <a:r>
              <a:rPr lang="en-US" sz="3200" b="0" i="0" u="none" strike="noStrike" baseline="0" dirty="0">
                <a:solidFill>
                  <a:srgbClr val="FFFFFF"/>
                </a:solidFill>
                <a:latin typeface="+mn-lt"/>
                <a:ea typeface="+mn-ea"/>
                <a:cs typeface="+mn-cs"/>
              </a:rPr>
              <a:t> and mobilize experiences of relevant actors. </a:t>
            </a:r>
          </a:p>
          <a:p>
            <a:pPr indent="-228600">
              <a:buFont typeface="Arial" panose="020B0604020202020204" pitchFamily="34" charset="0"/>
              <a:buChar char="•"/>
            </a:pPr>
            <a:endParaRPr lang="en-US" sz="2000" dirty="0">
              <a:solidFill>
                <a:srgbClr val="FFFFFF"/>
              </a:solidFill>
              <a:latin typeface="+mn-lt"/>
              <a:ea typeface="+mn-ea"/>
              <a:cs typeface="+mn-cs"/>
            </a:endParaRPr>
          </a:p>
        </p:txBody>
      </p:sp>
      <p:sp>
        <p:nvSpPr>
          <p:cNvPr id="8" name="TekstSylinder 7">
            <a:extLst>
              <a:ext uri="{FF2B5EF4-FFF2-40B4-BE49-F238E27FC236}">
                <a16:creationId xmlns:a16="http://schemas.microsoft.com/office/drawing/2014/main" id="{90BC4801-4B67-D250-F810-85AEACFA4F70}"/>
              </a:ext>
            </a:extLst>
          </p:cNvPr>
          <p:cNvSpPr txBox="1"/>
          <p:nvPr/>
        </p:nvSpPr>
        <p:spPr>
          <a:xfrm>
            <a:off x="6646378" y="6109206"/>
            <a:ext cx="472302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AdvTT7c3c51d9"/>
                <a:ea typeface="+mn-ea"/>
                <a:cs typeface="+mn-cs"/>
              </a:rPr>
              <a:t>(</a:t>
            </a:r>
            <a:r>
              <a:rPr kumimoji="0" lang="nb-NO" sz="1400" b="0" i="0" u="none" strike="noStrike" kern="1200" cap="none" spc="0" normalizeH="0" baseline="0" noProof="0" dirty="0" err="1">
                <a:ln>
                  <a:noFill/>
                </a:ln>
                <a:solidFill>
                  <a:srgbClr val="FFFFFF"/>
                </a:solidFill>
                <a:effectLst/>
                <a:uLnTx/>
                <a:uFillTx/>
                <a:latin typeface="AdvTT7c3c51d9"/>
                <a:ea typeface="+mn-ea"/>
                <a:cs typeface="+mn-cs"/>
              </a:rPr>
              <a:t>Jerak-Zuiderent</a:t>
            </a:r>
            <a:r>
              <a:rPr kumimoji="0" lang="nb-NO" sz="1400" b="0" i="0" u="none" strike="noStrike" kern="1200" cap="none" spc="0" normalizeH="0" baseline="0" noProof="0" dirty="0">
                <a:ln>
                  <a:noFill/>
                </a:ln>
                <a:solidFill>
                  <a:srgbClr val="FFFFFF"/>
                </a:solidFill>
                <a:effectLst/>
                <a:uLnTx/>
                <a:uFillTx/>
                <a:latin typeface="AdvTT7c3c51d9"/>
                <a:ea typeface="+mn-ea"/>
                <a:cs typeface="+mn-cs"/>
              </a:rPr>
              <a:t>, 2015; Gray 2007; </a:t>
            </a:r>
            <a:r>
              <a:rPr kumimoji="0" lang="nb-NO" sz="1400" b="0" i="0" u="none" strike="noStrike" kern="1200" cap="none" spc="0" normalizeH="0" baseline="0" noProof="0" dirty="0" err="1">
                <a:ln>
                  <a:noFill/>
                </a:ln>
                <a:solidFill>
                  <a:srgbClr val="FFFFFF"/>
                </a:solidFill>
                <a:effectLst/>
                <a:uLnTx/>
                <a:uFillTx/>
                <a:latin typeface="AdvTT7c3c51d9"/>
                <a:ea typeface="+mn-ea"/>
                <a:cs typeface="+mn-cs"/>
              </a:rPr>
              <a:t>Cunliffe</a:t>
            </a:r>
            <a:r>
              <a:rPr kumimoji="0" lang="nb-NO" sz="1400" b="0" i="0" u="none" strike="noStrike" kern="1200" cap="none" spc="0" normalizeH="0" baseline="0" noProof="0" dirty="0">
                <a:ln>
                  <a:noFill/>
                </a:ln>
                <a:solidFill>
                  <a:srgbClr val="FFFFFF"/>
                </a:solidFill>
                <a:effectLst/>
                <a:uLnTx/>
                <a:uFillTx/>
                <a:latin typeface="AdvTT7c3c51d9"/>
                <a:ea typeface="+mn-ea"/>
                <a:cs typeface="+mn-cs"/>
              </a:rPr>
              <a:t> 2002; Wiig et al 2020)</a:t>
            </a:r>
            <a:endParaRPr kumimoji="0" lang="nb-NO" sz="1400" b="0" i="0" u="none" strike="noStrike" kern="1200" cap="none" spc="0" normalizeH="0" baseline="0" noProof="0" dirty="0">
              <a:ln>
                <a:noFill/>
              </a:ln>
              <a:solidFill>
                <a:srgbClr val="FFFFFF"/>
              </a:solidFill>
              <a:effectLst/>
              <a:uLnTx/>
              <a:uFillTx/>
              <a:latin typeface="Tahoma" charset="0"/>
              <a:ea typeface="Tahoma" charset="0"/>
              <a:cs typeface="Tahoma" charset="0"/>
            </a:endParaRPr>
          </a:p>
        </p:txBody>
      </p:sp>
      <p:pic>
        <p:nvPicPr>
          <p:cNvPr id="9" name="Picture 2">
            <a:extLst>
              <a:ext uri="{FF2B5EF4-FFF2-40B4-BE49-F238E27FC236}">
                <a16:creationId xmlns:a16="http://schemas.microsoft.com/office/drawing/2014/main" id="{78087F3C-8D47-A3E2-679E-CEEBDEBF4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30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7" name="Picture 6" descr="Large skydiving group mid-air">
            <a:extLst>
              <a:ext uri="{FF2B5EF4-FFF2-40B4-BE49-F238E27FC236}">
                <a16:creationId xmlns:a16="http://schemas.microsoft.com/office/drawing/2014/main" id="{D05D9493-7C28-4322-9950-83DB10F87B01}"/>
              </a:ext>
            </a:extLst>
          </p:cNvPr>
          <p:cNvPicPr>
            <a:picLocks noChangeAspect="1"/>
          </p:cNvPicPr>
          <p:nvPr/>
        </p:nvPicPr>
        <p:blipFill rotWithShape="1">
          <a:blip r:embed="rId3">
            <a:alphaModFix amt="50000"/>
            <a:grayscl/>
          </a:blip>
          <a:srcRect t="11697" b="3717"/>
          <a:stretch/>
        </p:blipFill>
        <p:spPr>
          <a:xfrm>
            <a:off x="23" y="-22"/>
            <a:ext cx="12191977" cy="6858022"/>
          </a:xfrm>
          <a:prstGeom prst="rect">
            <a:avLst/>
          </a:prstGeom>
        </p:spPr>
      </p:pic>
      <p:sp>
        <p:nvSpPr>
          <p:cNvPr id="2" name="Tittel 1">
            <a:extLst>
              <a:ext uri="{FF2B5EF4-FFF2-40B4-BE49-F238E27FC236}">
                <a16:creationId xmlns:a16="http://schemas.microsoft.com/office/drawing/2014/main" id="{F8AEA9FD-304F-466B-B768-374597A39777}"/>
              </a:ext>
            </a:extLst>
          </p:cNvPr>
          <p:cNvSpPr>
            <a:spLocks noGrp="1"/>
          </p:cNvSpPr>
          <p:nvPr>
            <p:ph type="title"/>
          </p:nvPr>
        </p:nvSpPr>
        <p:spPr>
          <a:xfrm>
            <a:off x="4387349" y="1830263"/>
            <a:ext cx="7532902" cy="3197452"/>
          </a:xfrm>
        </p:spPr>
        <p:txBody>
          <a:bodyPr vert="horz" lIns="91440" tIns="45720" rIns="91440" bIns="45720" rtlCol="0" anchor="ctr">
            <a:normAutofit fontScale="90000"/>
          </a:bodyPr>
          <a:lstStyle/>
          <a:p>
            <a:pPr>
              <a:lnSpc>
                <a:spcPct val="90000"/>
              </a:lnSpc>
            </a:pPr>
            <a:r>
              <a:rPr lang="en-US" sz="6600" dirty="0">
                <a:solidFill>
                  <a:srgbClr val="FFFFFF"/>
                </a:solidFill>
                <a:latin typeface="+mj-lt"/>
                <a:ea typeface="+mj-ea"/>
                <a:cs typeface="+mj-cs"/>
              </a:rPr>
              <a:t>How are reflexive spaces created?</a:t>
            </a:r>
            <a:br>
              <a:rPr lang="en-US" sz="6600" dirty="0">
                <a:solidFill>
                  <a:srgbClr val="FFFFFF"/>
                </a:solidFill>
                <a:latin typeface="+mj-lt"/>
                <a:ea typeface="+mj-ea"/>
                <a:cs typeface="+mj-cs"/>
              </a:rPr>
            </a:br>
            <a:br>
              <a:rPr lang="en-US" sz="6600" dirty="0">
                <a:solidFill>
                  <a:srgbClr val="FFFFFF"/>
                </a:solidFill>
                <a:latin typeface="+mj-lt"/>
                <a:ea typeface="+mj-ea"/>
                <a:cs typeface="+mj-cs"/>
              </a:rPr>
            </a:br>
            <a:r>
              <a:rPr lang="en-US" sz="4000" dirty="0">
                <a:solidFill>
                  <a:srgbClr val="FFFFFF"/>
                </a:solidFill>
                <a:latin typeface="+mj-lt"/>
                <a:ea typeface="+mj-ea"/>
                <a:cs typeface="+mj-cs"/>
              </a:rPr>
              <a:t>Formally and informally</a:t>
            </a:r>
            <a:br>
              <a:rPr lang="en-US" sz="4000" dirty="0">
                <a:solidFill>
                  <a:srgbClr val="FFFFFF"/>
                </a:solidFill>
                <a:latin typeface="+mj-lt"/>
                <a:ea typeface="+mj-ea"/>
                <a:cs typeface="+mj-cs"/>
              </a:rPr>
            </a:br>
            <a:br>
              <a:rPr lang="en-US" sz="4000" dirty="0">
                <a:solidFill>
                  <a:srgbClr val="FFFFFF"/>
                </a:solidFill>
                <a:latin typeface="+mj-lt"/>
                <a:ea typeface="+mj-ea"/>
                <a:cs typeface="+mj-cs"/>
              </a:rPr>
            </a:br>
            <a:r>
              <a:rPr lang="en-US" sz="4000" dirty="0">
                <a:solidFill>
                  <a:srgbClr val="FFFFFF"/>
                </a:solidFill>
                <a:latin typeface="+mj-lt"/>
                <a:ea typeface="+mj-ea"/>
                <a:cs typeface="+mj-cs"/>
              </a:rPr>
              <a:t>Tools, processes, and structured arenas</a:t>
            </a:r>
            <a:endParaRPr lang="en-US" sz="6600" dirty="0">
              <a:solidFill>
                <a:srgbClr val="FFFFFF"/>
              </a:solidFill>
              <a:latin typeface="+mj-lt"/>
              <a:ea typeface="+mj-ea"/>
              <a:cs typeface="+mj-cs"/>
            </a:endParaRPr>
          </a:p>
        </p:txBody>
      </p:sp>
      <p:sp>
        <p:nvSpPr>
          <p:cNvPr id="62"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9" name="Bilde 8">
            <a:extLst>
              <a:ext uri="{FF2B5EF4-FFF2-40B4-BE49-F238E27FC236}">
                <a16:creationId xmlns:a16="http://schemas.microsoft.com/office/drawing/2014/main" id="{0E969CC9-F528-4B18-946F-D43E964FE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4244" y="9261608"/>
            <a:ext cx="1605808" cy="328612"/>
          </a:xfrm>
          <a:prstGeom prst="rect">
            <a:avLst/>
          </a:prstGeom>
        </p:spPr>
      </p:pic>
      <p:pic>
        <p:nvPicPr>
          <p:cNvPr id="10" name="Picture 2">
            <a:extLst>
              <a:ext uri="{FF2B5EF4-FFF2-40B4-BE49-F238E27FC236}">
                <a16:creationId xmlns:a16="http://schemas.microsoft.com/office/drawing/2014/main" id="{B28226DC-50A4-4027-9DAB-301DE547A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74010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18B47EC-880C-488C-A09F-1082C7675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 y="0"/>
            <a:ext cx="121928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2" name="Freeform 7">
            <a:extLst>
              <a:ext uri="{FF2B5EF4-FFF2-40B4-BE49-F238E27FC236}">
                <a16:creationId xmlns:a16="http://schemas.microsoft.com/office/drawing/2014/main" id="{44BF5144-F7BD-4540-9CFD-700A8426D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 y="1466224"/>
            <a:ext cx="5439902" cy="3925553"/>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DA0597F-9AEC-3F7C-C762-0FEFC1DF6B4A}"/>
              </a:ext>
            </a:extLst>
          </p:cNvPr>
          <p:cNvSpPr>
            <a:spLocks noGrp="1"/>
          </p:cNvSpPr>
          <p:nvPr>
            <p:ph type="title"/>
          </p:nvPr>
        </p:nvSpPr>
        <p:spPr>
          <a:xfrm>
            <a:off x="483782" y="1950856"/>
            <a:ext cx="3261741" cy="2956289"/>
          </a:xfrm>
          <a:prstGeom prst="ellipse">
            <a:avLst/>
          </a:prstGeom>
        </p:spPr>
        <p:txBody>
          <a:bodyPr vert="horz" lIns="91440" tIns="45720" rIns="91440" bIns="45720" rtlCol="0" anchor="ctr">
            <a:normAutofit/>
          </a:bodyPr>
          <a:lstStyle/>
          <a:p>
            <a:pPr>
              <a:lnSpc>
                <a:spcPct val="90000"/>
              </a:lnSpc>
            </a:pPr>
            <a:r>
              <a:rPr lang="en-US" sz="4000" kern="1200">
                <a:solidFill>
                  <a:srgbClr val="FFFFFF"/>
                </a:solidFill>
                <a:latin typeface="+mj-lt"/>
                <a:ea typeface="+mj-ea"/>
                <a:cs typeface="+mj-cs"/>
              </a:rPr>
              <a:t>Resilience capacities </a:t>
            </a:r>
          </a:p>
        </p:txBody>
      </p:sp>
      <p:pic>
        <p:nvPicPr>
          <p:cNvPr id="12" name="Bilde 11" descr="Et bilde som inneholder tekst, skjermbilde, diagram, Font&#10;&#10;Automatisk generert beskrivelse">
            <a:extLst>
              <a:ext uri="{FF2B5EF4-FFF2-40B4-BE49-F238E27FC236}">
                <a16:creationId xmlns:a16="http://schemas.microsoft.com/office/drawing/2014/main" id="{DE23584C-3FFF-AB15-9F02-6D6855DF9FF0}"/>
              </a:ext>
            </a:extLst>
          </p:cNvPr>
          <p:cNvPicPr>
            <a:picLocks noChangeAspect="1"/>
          </p:cNvPicPr>
          <p:nvPr/>
        </p:nvPicPr>
        <p:blipFill>
          <a:blip r:embed="rId3"/>
          <a:stretch>
            <a:fillRect/>
          </a:stretch>
        </p:blipFill>
        <p:spPr>
          <a:xfrm>
            <a:off x="6091024" y="641786"/>
            <a:ext cx="5449003" cy="5574428"/>
          </a:xfrm>
          <a:prstGeom prst="rect">
            <a:avLst/>
          </a:prstGeom>
          <a:scene3d>
            <a:camera prst="orthographicFront">
              <a:rot lat="0" lon="0" rev="0"/>
            </a:camera>
            <a:lightRig rig="contrasting" dir="t">
              <a:rot lat="0" lon="0" rev="1500000"/>
            </a:lightRig>
          </a:scene3d>
          <a:sp3d prstMaterial="metal">
            <a:bevelT w="88900" h="88900"/>
          </a:sp3d>
        </p:spPr>
      </p:pic>
      <p:pic>
        <p:nvPicPr>
          <p:cNvPr id="5" name="Picture 2">
            <a:extLst>
              <a:ext uri="{FF2B5EF4-FFF2-40B4-BE49-F238E27FC236}">
                <a16:creationId xmlns:a16="http://schemas.microsoft.com/office/drawing/2014/main" id="{05C10D3D-0652-CF08-9AE2-C7B1C197C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83" y="6357640"/>
            <a:ext cx="1886474" cy="390305"/>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CD3990D6-D3D2-008F-2B96-8A4A21D3B17C}"/>
              </a:ext>
            </a:extLst>
          </p:cNvPr>
          <p:cNvSpPr/>
          <p:nvPr/>
        </p:nvSpPr>
        <p:spPr>
          <a:xfrm>
            <a:off x="9890336" y="5989768"/>
            <a:ext cx="1649691" cy="452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(Lyng et al 2022)</a:t>
            </a:r>
          </a:p>
        </p:txBody>
      </p:sp>
    </p:spTree>
    <p:extLst>
      <p:ext uri="{BB962C8B-B14F-4D97-AF65-F5344CB8AC3E}">
        <p14:creationId xmlns:p14="http://schemas.microsoft.com/office/powerpoint/2010/main" val="1934679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04695F26-39DB-450E-B464-9C76CD233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2F42E55F-A297-474F-AF2D-6D3A15822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1" y="-1"/>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6" name="Tittel 5">
            <a:extLst>
              <a:ext uri="{FF2B5EF4-FFF2-40B4-BE49-F238E27FC236}">
                <a16:creationId xmlns:a16="http://schemas.microsoft.com/office/drawing/2014/main" id="{95AA29BD-76CF-61C1-B581-6C7EEAC561C0}"/>
              </a:ext>
            </a:extLst>
          </p:cNvPr>
          <p:cNvSpPr>
            <a:spLocks noGrp="1"/>
          </p:cNvSpPr>
          <p:nvPr>
            <p:ph type="title"/>
          </p:nvPr>
        </p:nvSpPr>
        <p:spPr>
          <a:xfrm>
            <a:off x="204076" y="457086"/>
            <a:ext cx="5011473" cy="1773936"/>
          </a:xfrm>
        </p:spPr>
        <p:txBody>
          <a:bodyPr vert="horz" lIns="91440" tIns="45720" rIns="91440" bIns="45720" rtlCol="0" anchor="ctr">
            <a:normAutofit/>
          </a:bodyPr>
          <a:lstStyle/>
          <a:p>
            <a:r>
              <a:rPr lang="en-US" sz="3600" b="1" dirty="0">
                <a:latin typeface="+mj-lt"/>
                <a:ea typeface="+mj-ea"/>
                <a:cs typeface="+mj-cs"/>
              </a:rPr>
              <a:t>Learning tools’ principles and logic models</a:t>
            </a:r>
          </a:p>
        </p:txBody>
      </p:sp>
      <p:grpSp>
        <p:nvGrpSpPr>
          <p:cNvPr id="30" name="Group 19">
            <a:extLst>
              <a:ext uri="{FF2B5EF4-FFF2-40B4-BE49-F238E27FC236}">
                <a16:creationId xmlns:a16="http://schemas.microsoft.com/office/drawing/2014/main" id="{972070F7-E065-4D60-8938-9FB8CDB8AC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9919" y="170310"/>
            <a:ext cx="2514948" cy="2174333"/>
            <a:chOff x="-305" y="-4155"/>
            <a:chExt cx="2514948" cy="2174333"/>
          </a:xfrm>
        </p:grpSpPr>
        <p:sp>
          <p:nvSpPr>
            <p:cNvPr id="21" name="Freeform: Shape 20">
              <a:extLst>
                <a:ext uri="{FF2B5EF4-FFF2-40B4-BE49-F238E27FC236}">
                  <a16:creationId xmlns:a16="http://schemas.microsoft.com/office/drawing/2014/main" id="{4F672C03-E63A-4F6B-96BD-0C4E3F1B8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1" name="Freeform: Shape 21">
              <a:extLst>
                <a:ext uri="{FF2B5EF4-FFF2-40B4-BE49-F238E27FC236}">
                  <a16:creationId xmlns:a16="http://schemas.microsoft.com/office/drawing/2014/main" id="{9BB94CDF-5C33-4B0A-B53F-50762639C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3C92F9D-544D-4691-94A7-B937CF4BE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DCA4DEE4-B7B4-47F4-A9C5-31AED8369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grpSp>
      <p:sp>
        <p:nvSpPr>
          <p:cNvPr id="7" name="Plassholder for tekst 6">
            <a:extLst>
              <a:ext uri="{FF2B5EF4-FFF2-40B4-BE49-F238E27FC236}">
                <a16:creationId xmlns:a16="http://schemas.microsoft.com/office/drawing/2014/main" id="{93F261FA-B386-53E5-7E4B-3CD2EBF2CA57}"/>
              </a:ext>
            </a:extLst>
          </p:cNvPr>
          <p:cNvSpPr>
            <a:spLocks noGrp="1"/>
          </p:cNvSpPr>
          <p:nvPr>
            <p:ph type="body" sz="quarter" idx="13"/>
          </p:nvPr>
        </p:nvSpPr>
        <p:spPr>
          <a:xfrm>
            <a:off x="6355641" y="338328"/>
            <a:ext cx="5029200" cy="1773936"/>
          </a:xfrm>
        </p:spPr>
        <p:txBody>
          <a:bodyPr vert="horz" lIns="91440" tIns="45720" rIns="91440" bIns="45720" rtlCol="0" anchor="ctr">
            <a:normAutofit/>
          </a:bodyPr>
          <a:lstStyle/>
          <a:p>
            <a:pPr indent="-228600">
              <a:buFont typeface="Arial" panose="020B0604020202020204" pitchFamily="34" charset="0"/>
              <a:buChar char="•"/>
            </a:pPr>
            <a:endParaRPr lang="en-US" sz="1800">
              <a:solidFill>
                <a:schemeClr val="tx2"/>
              </a:solidFill>
              <a:latin typeface="+mn-lt"/>
              <a:ea typeface="+mn-ea"/>
              <a:cs typeface="+mn-cs"/>
            </a:endParaRPr>
          </a:p>
        </p:txBody>
      </p:sp>
      <p:pic>
        <p:nvPicPr>
          <p:cNvPr id="11" name="Bilde 10">
            <a:extLst>
              <a:ext uri="{FF2B5EF4-FFF2-40B4-BE49-F238E27FC236}">
                <a16:creationId xmlns:a16="http://schemas.microsoft.com/office/drawing/2014/main" id="{5C083A47-5273-090B-5292-195D62D1AEED}"/>
              </a:ext>
            </a:extLst>
          </p:cNvPr>
          <p:cNvPicPr>
            <a:picLocks noChangeAspect="1"/>
          </p:cNvPicPr>
          <p:nvPr/>
        </p:nvPicPr>
        <p:blipFill>
          <a:blip r:embed="rId3"/>
          <a:stretch>
            <a:fillRect/>
          </a:stretch>
        </p:blipFill>
        <p:spPr>
          <a:xfrm>
            <a:off x="5139838" y="338328"/>
            <a:ext cx="6848086" cy="56961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Bilde 8">
            <a:extLst>
              <a:ext uri="{FF2B5EF4-FFF2-40B4-BE49-F238E27FC236}">
                <a16:creationId xmlns:a16="http://schemas.microsoft.com/office/drawing/2014/main" id="{B96B9559-4527-8C2A-E619-927E2B739420}"/>
              </a:ext>
            </a:extLst>
          </p:cNvPr>
          <p:cNvPicPr>
            <a:picLocks noChangeAspect="1"/>
          </p:cNvPicPr>
          <p:nvPr/>
        </p:nvPicPr>
        <p:blipFill>
          <a:blip r:embed="rId4"/>
          <a:stretch>
            <a:fillRect/>
          </a:stretch>
        </p:blipFill>
        <p:spPr>
          <a:xfrm>
            <a:off x="460201" y="2697193"/>
            <a:ext cx="4219436" cy="213124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Ellipse 1">
            <a:extLst>
              <a:ext uri="{FF2B5EF4-FFF2-40B4-BE49-F238E27FC236}">
                <a16:creationId xmlns:a16="http://schemas.microsoft.com/office/drawing/2014/main" id="{C6793842-DCB7-B824-B0B4-1C504232C3CF}"/>
              </a:ext>
            </a:extLst>
          </p:cNvPr>
          <p:cNvSpPr/>
          <p:nvPr/>
        </p:nvSpPr>
        <p:spPr>
          <a:xfrm>
            <a:off x="7123813" y="3822854"/>
            <a:ext cx="3030279" cy="1685580"/>
          </a:xfrm>
          <a:prstGeom prst="ellipse">
            <a:avLst/>
          </a:prstGeom>
          <a:noFill/>
          <a:ln w="38100">
            <a:solidFill>
              <a:srgbClr val="020E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pic>
        <p:nvPicPr>
          <p:cNvPr id="3" name="Bilde 2">
            <a:extLst>
              <a:ext uri="{FF2B5EF4-FFF2-40B4-BE49-F238E27FC236}">
                <a16:creationId xmlns:a16="http://schemas.microsoft.com/office/drawing/2014/main" id="{5E1C98FB-5922-2E0C-7659-AF998E5438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137" y="5923176"/>
            <a:ext cx="2847521" cy="582716"/>
          </a:xfrm>
          <a:prstGeom prst="rect">
            <a:avLst/>
          </a:prstGeom>
        </p:spPr>
      </p:pic>
    </p:spTree>
    <p:extLst>
      <p:ext uri="{BB962C8B-B14F-4D97-AF65-F5344CB8AC3E}">
        <p14:creationId xmlns:p14="http://schemas.microsoft.com/office/powerpoint/2010/main" val="91489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tekst, Menneskeansikt, skjermbilde, programvare&#10;&#10;Automatisk generert beskrivelse">
            <a:extLst>
              <a:ext uri="{FF2B5EF4-FFF2-40B4-BE49-F238E27FC236}">
                <a16:creationId xmlns:a16="http://schemas.microsoft.com/office/drawing/2014/main" id="{9872FB7B-C4D2-000A-6E16-4F47AFD367F0}"/>
              </a:ext>
            </a:extLst>
          </p:cNvPr>
          <p:cNvPicPr>
            <a:picLocks noChangeAspect="1"/>
          </p:cNvPicPr>
          <p:nvPr/>
        </p:nvPicPr>
        <p:blipFill rotWithShape="1">
          <a:blip r:embed="rId3"/>
          <a:srcRect t="7042"/>
          <a:stretch/>
        </p:blipFill>
        <p:spPr>
          <a:xfrm>
            <a:off x="-31120" y="0"/>
            <a:ext cx="12191980" cy="6856718"/>
          </a:xfrm>
          <a:prstGeom prst="rect">
            <a:avLst/>
          </a:prstGeom>
        </p:spPr>
      </p:pic>
      <p:sp>
        <p:nvSpPr>
          <p:cNvPr id="3" name="Plassholder for dato 2">
            <a:extLst>
              <a:ext uri="{FF2B5EF4-FFF2-40B4-BE49-F238E27FC236}">
                <a16:creationId xmlns:a16="http://schemas.microsoft.com/office/drawing/2014/main" id="{5E3B8716-C365-489D-3AD7-602E91D5124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E4AA692E-DEA7-4749-AD62-BB18AF54669B}" type="datetime4">
              <a:rPr kumimoji="0" lang="en-US" sz="1200" b="0" i="0" u="none" strike="noStrike" kern="1200" cap="none" spc="0" normalizeH="0" baseline="0" noProof="0" smtClean="0">
                <a:ln>
                  <a:noFill/>
                </a:ln>
                <a:solidFill>
                  <a:srgbClr val="FFFFFF"/>
                </a:solidFill>
                <a:effectLst/>
                <a:uLnTx/>
                <a:uFillTx/>
                <a:latin typeface="Calibri" panose="020F0502020204030204"/>
                <a:ea typeface="Tahoma" charset="0"/>
                <a:cs typeface="Tahoma" charset="0"/>
              </a:rPr>
              <a:pPr marL="0" marR="0" lvl="0" indent="0" algn="l" defTabSz="914400" rtl="0" eaLnBrk="1" fontAlgn="auto" latinLnBrk="0" hangingPunct="1">
                <a:lnSpc>
                  <a:spcPct val="100000"/>
                </a:lnSpc>
                <a:spcBef>
                  <a:spcPts val="0"/>
                </a:spcBef>
                <a:spcAft>
                  <a:spcPts val="600"/>
                </a:spcAft>
                <a:buClrTx/>
                <a:buSzTx/>
                <a:buFontTx/>
                <a:buNone/>
                <a:tabLst/>
                <a:defRPr/>
              </a:pPr>
              <a:t>June 16, 2026</a:t>
            </a:fld>
            <a:endParaRPr kumimoji="0" lang="en-US" sz="1200" b="0" i="0" u="none" strike="noStrike" kern="1200" cap="none" spc="0" normalizeH="0" baseline="0" noProof="0">
              <a:ln>
                <a:noFill/>
              </a:ln>
              <a:solidFill>
                <a:srgbClr val="FFFFFF"/>
              </a:solidFill>
              <a:effectLst/>
              <a:uLnTx/>
              <a:uFillTx/>
              <a:latin typeface="Calibri" panose="020F0502020204030204"/>
              <a:ea typeface="Tahoma" charset="0"/>
              <a:cs typeface="Tahoma" charset="0"/>
            </a:endParaRPr>
          </a:p>
        </p:txBody>
      </p:sp>
      <p:pic>
        <p:nvPicPr>
          <p:cNvPr id="11" name="Bilde 10">
            <a:extLst>
              <a:ext uri="{FF2B5EF4-FFF2-40B4-BE49-F238E27FC236}">
                <a16:creationId xmlns:a16="http://schemas.microsoft.com/office/drawing/2014/main" id="{7E29C8AC-3576-7180-59F3-862EDEA7B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07" y="6430912"/>
            <a:ext cx="1626975" cy="332944"/>
          </a:xfrm>
          <a:prstGeom prst="rect">
            <a:avLst/>
          </a:prstGeom>
        </p:spPr>
      </p:pic>
      <p:pic>
        <p:nvPicPr>
          <p:cNvPr id="5" name="Bilde 4" descr="Et bilde som inneholder skjermbilde, kvadrat, Grafikk, mønster&#10;&#10;Automatisk generert beskrivelse">
            <a:extLst>
              <a:ext uri="{FF2B5EF4-FFF2-40B4-BE49-F238E27FC236}">
                <a16:creationId xmlns:a16="http://schemas.microsoft.com/office/drawing/2014/main" id="{62ACAA24-F513-1207-9CEF-B6974141CAAE}"/>
              </a:ext>
            </a:extLst>
          </p:cNvPr>
          <p:cNvPicPr>
            <a:picLocks noChangeAspect="1"/>
          </p:cNvPicPr>
          <p:nvPr/>
        </p:nvPicPr>
        <p:blipFill>
          <a:blip r:embed="rId5"/>
          <a:stretch>
            <a:fillRect/>
          </a:stretch>
        </p:blipFill>
        <p:spPr>
          <a:xfrm>
            <a:off x="31140" y="864704"/>
            <a:ext cx="1988466" cy="2018413"/>
          </a:xfrm>
          <a:prstGeom prst="rect">
            <a:avLst/>
          </a:prstGeom>
        </p:spPr>
      </p:pic>
    </p:spTree>
    <p:extLst>
      <p:ext uri="{BB962C8B-B14F-4D97-AF65-F5344CB8AC3E}">
        <p14:creationId xmlns:p14="http://schemas.microsoft.com/office/powerpoint/2010/main" val="2021034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4" name="Tittel 3">
            <a:extLst>
              <a:ext uri="{FF2B5EF4-FFF2-40B4-BE49-F238E27FC236}">
                <a16:creationId xmlns:a16="http://schemas.microsoft.com/office/drawing/2014/main" id="{20872631-A478-E1C9-8275-7DAFD5868ACF}"/>
              </a:ext>
            </a:extLst>
          </p:cNvPr>
          <p:cNvSpPr>
            <a:spLocks noGrp="1"/>
          </p:cNvSpPr>
          <p:nvPr>
            <p:ph type="title"/>
          </p:nvPr>
        </p:nvSpPr>
        <p:spPr>
          <a:xfrm>
            <a:off x="638881" y="457200"/>
            <a:ext cx="10909640" cy="1368614"/>
          </a:xfrm>
          <a:prstGeom prst="ellipse">
            <a:avLst/>
          </a:prstGeom>
        </p:spPr>
        <p:txBody>
          <a:bodyPr vert="horz" lIns="91440" tIns="45720" rIns="91440" bIns="45720" rtlCol="0" anchor="ctr">
            <a:normAutofit/>
          </a:bodyPr>
          <a:lstStyle/>
          <a:p>
            <a:pPr algn="ctr"/>
            <a:r>
              <a:rPr lang="en-US" sz="6100">
                <a:latin typeface="+mj-lt"/>
                <a:ea typeface="+mj-ea"/>
                <a:cs typeface="+mj-cs"/>
              </a:rPr>
              <a:t>Safe-Lead Guide </a:t>
            </a:r>
          </a:p>
        </p:txBody>
      </p:sp>
      <p:sp>
        <p:nvSpPr>
          <p:cNvPr id="6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26" name="Bilde 25" descr="Et bilde som inneholder tekst, sirkel, skjermbilde, diagram&#10;&#10;Automatisk generert beskrivelse">
            <a:extLst>
              <a:ext uri="{FF2B5EF4-FFF2-40B4-BE49-F238E27FC236}">
                <a16:creationId xmlns:a16="http://schemas.microsoft.com/office/drawing/2014/main" id="{C093F7AF-858C-C789-7DA6-E5707F0B313E}"/>
              </a:ext>
            </a:extLst>
          </p:cNvPr>
          <p:cNvPicPr>
            <a:picLocks noChangeAspect="1"/>
          </p:cNvPicPr>
          <p:nvPr/>
        </p:nvPicPr>
        <p:blipFill>
          <a:blip r:embed="rId3"/>
          <a:stretch>
            <a:fillRect/>
          </a:stretch>
        </p:blipFill>
        <p:spPr>
          <a:xfrm>
            <a:off x="531629" y="2128917"/>
            <a:ext cx="4615666" cy="4119483"/>
          </a:xfrm>
          <a:prstGeom prst="rect">
            <a:avLst/>
          </a:prstGeom>
        </p:spPr>
      </p:pic>
      <p:pic>
        <p:nvPicPr>
          <p:cNvPr id="9" name="Bilde 8" descr="Et bilde som inneholder tekst, forretningskort, Font&#10;&#10;Automatisk generert beskrivelse">
            <a:extLst>
              <a:ext uri="{FF2B5EF4-FFF2-40B4-BE49-F238E27FC236}">
                <a16:creationId xmlns:a16="http://schemas.microsoft.com/office/drawing/2014/main" id="{854293D6-96E9-BAEF-C3EE-B4157F445702}"/>
              </a:ext>
            </a:extLst>
          </p:cNvPr>
          <p:cNvPicPr>
            <a:picLocks noChangeAspect="1"/>
          </p:cNvPicPr>
          <p:nvPr/>
        </p:nvPicPr>
        <p:blipFill>
          <a:blip r:embed="rId4"/>
          <a:stretch>
            <a:fillRect/>
          </a:stretch>
        </p:blipFill>
        <p:spPr>
          <a:xfrm>
            <a:off x="5597832" y="2609656"/>
            <a:ext cx="6271080" cy="3323671"/>
          </a:xfrm>
          <a:prstGeom prst="rect">
            <a:avLst/>
          </a:prstGeom>
        </p:spPr>
      </p:pic>
      <p:pic>
        <p:nvPicPr>
          <p:cNvPr id="27" name="Bilde 26">
            <a:extLst>
              <a:ext uri="{FF2B5EF4-FFF2-40B4-BE49-F238E27FC236}">
                <a16:creationId xmlns:a16="http://schemas.microsoft.com/office/drawing/2014/main" id="{FA43E5AD-0F97-0075-AD6C-3CFC6DD45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29" y="6315433"/>
            <a:ext cx="2261267" cy="462746"/>
          </a:xfrm>
          <a:prstGeom prst="rect">
            <a:avLst/>
          </a:prstGeom>
        </p:spPr>
      </p:pic>
    </p:spTree>
    <p:extLst>
      <p:ext uri="{BB962C8B-B14F-4D97-AF65-F5344CB8AC3E}">
        <p14:creationId xmlns:p14="http://schemas.microsoft.com/office/powerpoint/2010/main" val="4056779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4">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D307FA23-076F-7D64-0B32-6D0D40CB2CE2}"/>
              </a:ext>
            </a:extLst>
          </p:cNvPr>
          <p:cNvGraphicFramePr/>
          <p:nvPr/>
        </p:nvGraphicFramePr>
        <p:xfrm>
          <a:off x="838200" y="1417441"/>
          <a:ext cx="10506456" cy="5304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Sylinder 6">
            <a:extLst>
              <a:ext uri="{FF2B5EF4-FFF2-40B4-BE49-F238E27FC236}">
                <a16:creationId xmlns:a16="http://schemas.microsoft.com/office/drawing/2014/main" id="{0058232D-BD73-4987-897E-B904522E0960}"/>
              </a:ext>
            </a:extLst>
          </p:cNvPr>
          <p:cNvSpPr txBox="1"/>
          <p:nvPr/>
        </p:nvSpPr>
        <p:spPr>
          <a:xfrm>
            <a:off x="1306034" y="658058"/>
            <a:ext cx="10506456" cy="4001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600" b="0" i="0" u="none" strike="noStrike" kern="1200" cap="none" spc="0" normalizeH="0" baseline="0" noProof="0" dirty="0">
                <a:ln>
                  <a:noFill/>
                </a:ln>
                <a:solidFill>
                  <a:srgbClr val="050F41"/>
                </a:solidFill>
                <a:effectLst/>
                <a:uLnTx/>
                <a:uFillTx/>
                <a:latin typeface="Tahoma" charset="0"/>
                <a:ea typeface="Tahoma" charset="0"/>
                <a:cs typeface="Tahoma" charset="0"/>
              </a:rPr>
              <a:t>Safe-Lead </a:t>
            </a:r>
            <a:r>
              <a:rPr kumimoji="0" lang="nb-NO" sz="2600" b="0" i="0" u="none" strike="noStrike" kern="1200" cap="none" spc="0" normalizeH="0" baseline="0" noProof="0" dirty="0" err="1">
                <a:ln>
                  <a:noFill/>
                </a:ln>
                <a:solidFill>
                  <a:srgbClr val="050F41"/>
                </a:solidFill>
                <a:effectLst/>
                <a:uLnTx/>
                <a:uFillTx/>
                <a:latin typeface="Tahoma" charset="0"/>
                <a:ea typeface="Tahoma" charset="0"/>
                <a:cs typeface="Tahoma" charset="0"/>
              </a:rPr>
              <a:t>logic</a:t>
            </a:r>
            <a:r>
              <a:rPr kumimoji="0" lang="nb-NO" sz="2600" b="0" i="0" u="none" strike="noStrike" kern="1200" cap="none" spc="0" normalizeH="0" baseline="0" noProof="0" dirty="0">
                <a:ln>
                  <a:noFill/>
                </a:ln>
                <a:solidFill>
                  <a:srgbClr val="050F41"/>
                </a:solidFill>
                <a:effectLst/>
                <a:uLnTx/>
                <a:uFillTx/>
                <a:latin typeface="Tahoma" charset="0"/>
                <a:ea typeface="Tahoma" charset="0"/>
                <a:cs typeface="Tahoma" charset="0"/>
              </a:rPr>
              <a:t> </a:t>
            </a:r>
            <a:r>
              <a:rPr kumimoji="0" lang="nb-NO" sz="2600" b="0" i="0" u="none" strike="noStrike" kern="1200" cap="none" spc="0" normalizeH="0" baseline="0" noProof="0" dirty="0" err="1">
                <a:ln>
                  <a:noFill/>
                </a:ln>
                <a:solidFill>
                  <a:srgbClr val="050F41"/>
                </a:solidFill>
                <a:effectLst/>
                <a:uLnTx/>
                <a:uFillTx/>
                <a:latin typeface="Tahoma" charset="0"/>
                <a:ea typeface="Tahoma" charset="0"/>
                <a:cs typeface="Tahoma" charset="0"/>
              </a:rPr>
              <a:t>model</a:t>
            </a:r>
            <a:r>
              <a:rPr kumimoji="0" lang="nb-NO" sz="2600" b="0" i="0" u="none" strike="noStrike" kern="1200" cap="none" spc="0" normalizeH="0" baseline="0" noProof="0" dirty="0">
                <a:ln>
                  <a:noFill/>
                </a:ln>
                <a:solidFill>
                  <a:srgbClr val="050F41"/>
                </a:solidFill>
                <a:effectLst/>
                <a:uLnTx/>
                <a:uFillTx/>
                <a:latin typeface="Tahoma" charset="0"/>
                <a:ea typeface="Tahoma" charset="0"/>
                <a:cs typeface="Tahoma" charset="0"/>
              </a:rPr>
              <a:t> </a:t>
            </a:r>
            <a:r>
              <a:rPr kumimoji="0" lang="nb-NO" sz="2600" b="0" i="0" u="none" strike="noStrike" kern="1200" cap="none" spc="0" normalizeH="0" baseline="0" noProof="0" dirty="0" err="1">
                <a:ln>
                  <a:noFill/>
                </a:ln>
                <a:solidFill>
                  <a:srgbClr val="050F41"/>
                </a:solidFill>
                <a:effectLst/>
                <a:uLnTx/>
                <a:uFillTx/>
                <a:latin typeface="Tahoma" charset="0"/>
                <a:ea typeface="Tahoma" charset="0"/>
                <a:cs typeface="Tahoma" charset="0"/>
              </a:rPr>
              <a:t>emphasising</a:t>
            </a:r>
            <a:r>
              <a:rPr kumimoji="0" lang="nb-NO" sz="2600" b="0" i="0" u="none" strike="noStrike" kern="1200" cap="none" spc="0" normalizeH="0" baseline="0" noProof="0" dirty="0">
                <a:ln>
                  <a:noFill/>
                </a:ln>
                <a:solidFill>
                  <a:srgbClr val="050F41"/>
                </a:solidFill>
                <a:effectLst/>
                <a:uLnTx/>
                <a:uFillTx/>
                <a:latin typeface="Tahoma" charset="0"/>
                <a:ea typeface="Tahoma" charset="0"/>
                <a:cs typeface="Tahoma" charset="0"/>
              </a:rPr>
              <a:t> </a:t>
            </a:r>
            <a:r>
              <a:rPr kumimoji="0" lang="nb-NO" sz="2600" b="0" i="0" u="none" strike="noStrike" kern="1200" cap="none" spc="0" normalizeH="0" baseline="0" noProof="0" dirty="0" err="1">
                <a:ln>
                  <a:noFill/>
                </a:ln>
                <a:solidFill>
                  <a:srgbClr val="050F41"/>
                </a:solidFill>
                <a:effectLst/>
                <a:uLnTx/>
                <a:uFillTx/>
                <a:latin typeface="Tahoma" charset="0"/>
                <a:ea typeface="Tahoma" charset="0"/>
                <a:cs typeface="Tahoma" charset="0"/>
              </a:rPr>
              <a:t>reflexive</a:t>
            </a:r>
            <a:r>
              <a:rPr kumimoji="0" lang="nb-NO" sz="2600" b="0" i="0" u="none" strike="noStrike" kern="1200" cap="none" spc="0" normalizeH="0" baseline="0" noProof="0" dirty="0">
                <a:ln>
                  <a:noFill/>
                </a:ln>
                <a:solidFill>
                  <a:srgbClr val="050F41"/>
                </a:solidFill>
                <a:effectLst/>
                <a:uLnTx/>
                <a:uFillTx/>
                <a:latin typeface="Tahoma" charset="0"/>
                <a:ea typeface="Tahoma" charset="0"/>
                <a:cs typeface="Tahoma" charset="0"/>
              </a:rPr>
              <a:t> </a:t>
            </a:r>
            <a:r>
              <a:rPr kumimoji="0" lang="nb-NO" sz="2600" b="0" i="0" u="none" strike="noStrike" kern="1200" cap="none" spc="0" normalizeH="0" baseline="0" noProof="0" dirty="0" err="1">
                <a:ln>
                  <a:noFill/>
                </a:ln>
                <a:solidFill>
                  <a:srgbClr val="050F41"/>
                </a:solidFill>
                <a:effectLst/>
                <a:uLnTx/>
                <a:uFillTx/>
                <a:latin typeface="Tahoma" charset="0"/>
                <a:ea typeface="Tahoma" charset="0"/>
                <a:cs typeface="Tahoma" charset="0"/>
              </a:rPr>
              <a:t>spaces</a:t>
            </a:r>
            <a:r>
              <a:rPr kumimoji="0" lang="nb-NO" sz="2600" b="0" i="0" u="none" strike="noStrike" kern="1200" cap="none" spc="0" normalizeH="0" baseline="0" noProof="0" dirty="0">
                <a:ln>
                  <a:noFill/>
                </a:ln>
                <a:solidFill>
                  <a:srgbClr val="050F41"/>
                </a:solidFill>
                <a:effectLst/>
                <a:uLnTx/>
                <a:uFillTx/>
                <a:latin typeface="Tahoma" charset="0"/>
                <a:ea typeface="Tahoma" charset="0"/>
                <a:cs typeface="Tahoma" charset="0"/>
              </a:rPr>
              <a:t> in </a:t>
            </a:r>
            <a:r>
              <a:rPr kumimoji="0" lang="nb-NO" sz="2600" b="0" i="0" u="none" strike="noStrike" kern="1200" cap="none" spc="0" normalizeH="0" baseline="0" noProof="0" dirty="0" err="1">
                <a:ln>
                  <a:noFill/>
                </a:ln>
                <a:solidFill>
                  <a:srgbClr val="050F41"/>
                </a:solidFill>
                <a:effectLst/>
                <a:uLnTx/>
                <a:uFillTx/>
                <a:latin typeface="Tahoma" charset="0"/>
                <a:ea typeface="Tahoma" charset="0"/>
                <a:cs typeface="Tahoma" charset="0"/>
              </a:rPr>
              <a:t>work</a:t>
            </a:r>
            <a:r>
              <a:rPr kumimoji="0" lang="nb-NO" sz="2600" b="0" i="0" u="none" strike="noStrike" kern="1200" cap="none" spc="0" normalizeH="0" baseline="0" noProof="0" dirty="0">
                <a:ln>
                  <a:noFill/>
                </a:ln>
                <a:solidFill>
                  <a:srgbClr val="050F41"/>
                </a:solidFill>
                <a:effectLst/>
                <a:uLnTx/>
                <a:uFillTx/>
                <a:latin typeface="Tahoma" charset="0"/>
                <a:ea typeface="Tahoma" charset="0"/>
                <a:cs typeface="Tahoma" charset="0"/>
              </a:rPr>
              <a:t> </a:t>
            </a:r>
            <a:r>
              <a:rPr kumimoji="0" lang="nb-NO" sz="2600" b="0" i="0" u="none" strike="noStrike" kern="1200" cap="none" spc="0" normalizeH="0" baseline="0" noProof="0" dirty="0" err="1">
                <a:ln>
                  <a:noFill/>
                </a:ln>
                <a:solidFill>
                  <a:srgbClr val="050F41"/>
                </a:solidFill>
                <a:effectLst/>
                <a:uLnTx/>
                <a:uFillTx/>
                <a:latin typeface="Tahoma" charset="0"/>
                <a:ea typeface="Tahoma" charset="0"/>
                <a:cs typeface="Tahoma" charset="0"/>
              </a:rPr>
              <a:t>practice</a:t>
            </a:r>
            <a:r>
              <a:rPr kumimoji="0" lang="nb-NO" sz="2600" b="0" i="0" u="none" strike="noStrike" kern="1200" cap="none" spc="0" normalizeH="0" baseline="0" noProof="0" dirty="0">
                <a:ln>
                  <a:noFill/>
                </a:ln>
                <a:solidFill>
                  <a:srgbClr val="050F41"/>
                </a:solidFill>
                <a:effectLst/>
                <a:uLnTx/>
                <a:uFillTx/>
                <a:latin typeface="Tahoma" charset="0"/>
                <a:ea typeface="Tahoma" charset="0"/>
                <a:cs typeface="Tahoma" charset="0"/>
              </a:rPr>
              <a:t> </a:t>
            </a:r>
          </a:p>
        </p:txBody>
      </p:sp>
      <p:sp>
        <p:nvSpPr>
          <p:cNvPr id="8" name="TekstSylinder 7">
            <a:extLst>
              <a:ext uri="{FF2B5EF4-FFF2-40B4-BE49-F238E27FC236}">
                <a16:creationId xmlns:a16="http://schemas.microsoft.com/office/drawing/2014/main" id="{A1F27757-B33F-0943-0E48-B9963DCFA63B}"/>
              </a:ext>
            </a:extLst>
          </p:cNvPr>
          <p:cNvSpPr txBox="1"/>
          <p:nvPr/>
        </p:nvSpPr>
        <p:spPr>
          <a:xfrm>
            <a:off x="8704927" y="6356350"/>
            <a:ext cx="1720023"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50F41"/>
                </a:solidFill>
                <a:effectLst/>
                <a:uLnTx/>
                <a:uFillTx/>
                <a:latin typeface="Tahoma" charset="0"/>
                <a:ea typeface="Tahoma" charset="0"/>
                <a:cs typeface="Tahoma" charset="0"/>
              </a:rPr>
              <a:t>(Johannessen et al 2019)</a:t>
            </a:r>
          </a:p>
        </p:txBody>
      </p:sp>
      <p:sp>
        <p:nvSpPr>
          <p:cNvPr id="2" name="Ellipse 1">
            <a:extLst>
              <a:ext uri="{FF2B5EF4-FFF2-40B4-BE49-F238E27FC236}">
                <a16:creationId xmlns:a16="http://schemas.microsoft.com/office/drawing/2014/main" id="{A5A5BAE0-CE54-DCE7-6DE1-74F1FADEF281}"/>
              </a:ext>
            </a:extLst>
          </p:cNvPr>
          <p:cNvSpPr/>
          <p:nvPr/>
        </p:nvSpPr>
        <p:spPr>
          <a:xfrm>
            <a:off x="4699591" y="5560827"/>
            <a:ext cx="2828260" cy="1315461"/>
          </a:xfrm>
          <a:prstGeom prst="ellipse">
            <a:avLst/>
          </a:prstGeom>
          <a:noFill/>
          <a:ln w="38100">
            <a:solidFill>
              <a:srgbClr val="020E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pic>
        <p:nvPicPr>
          <p:cNvPr id="3" name="Bilde 2">
            <a:extLst>
              <a:ext uri="{FF2B5EF4-FFF2-40B4-BE49-F238E27FC236}">
                <a16:creationId xmlns:a16="http://schemas.microsoft.com/office/drawing/2014/main" id="{131FD9D3-948A-7294-560B-A5E8860AA0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137" y="5923176"/>
            <a:ext cx="2847521" cy="582716"/>
          </a:xfrm>
          <a:prstGeom prst="rect">
            <a:avLst/>
          </a:prstGeom>
        </p:spPr>
      </p:pic>
    </p:spTree>
    <p:extLst>
      <p:ext uri="{BB962C8B-B14F-4D97-AF65-F5344CB8AC3E}">
        <p14:creationId xmlns:p14="http://schemas.microsoft.com/office/powerpoint/2010/main" val="175256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2798AF5A-2E3E-9B5A-E610-840BFD3B90C5}"/>
              </a:ext>
            </a:extLst>
          </p:cNvPr>
          <p:cNvPicPr>
            <a:picLocks noChangeAspect="1"/>
          </p:cNvPicPr>
          <p:nvPr/>
        </p:nvPicPr>
        <p:blipFill>
          <a:blip r:embed="rId3"/>
          <a:stretch>
            <a:fillRect/>
          </a:stretch>
        </p:blipFill>
        <p:spPr>
          <a:xfrm>
            <a:off x="457202" y="711400"/>
            <a:ext cx="5426764" cy="212583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Bilde 7">
            <a:extLst>
              <a:ext uri="{FF2B5EF4-FFF2-40B4-BE49-F238E27FC236}">
                <a16:creationId xmlns:a16="http://schemas.microsoft.com/office/drawing/2014/main" id="{8154119F-F5AD-6D1B-93B1-85545A756E39}"/>
              </a:ext>
            </a:extLst>
          </p:cNvPr>
          <p:cNvPicPr>
            <a:picLocks noChangeAspect="1"/>
          </p:cNvPicPr>
          <p:nvPr/>
        </p:nvPicPr>
        <p:blipFill>
          <a:blip r:embed="rId4"/>
          <a:stretch>
            <a:fillRect/>
          </a:stretch>
        </p:blipFill>
        <p:spPr>
          <a:xfrm>
            <a:off x="457201" y="3955804"/>
            <a:ext cx="5426764" cy="211114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9" name="Rectangle 1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14" name="Bilde 13">
            <a:extLst>
              <a:ext uri="{FF2B5EF4-FFF2-40B4-BE49-F238E27FC236}">
                <a16:creationId xmlns:a16="http://schemas.microsoft.com/office/drawing/2014/main" id="{0A204FE9-4D17-3A27-508A-DE66519125F0}"/>
              </a:ext>
            </a:extLst>
          </p:cNvPr>
          <p:cNvPicPr>
            <a:picLocks noChangeAspect="1"/>
          </p:cNvPicPr>
          <p:nvPr/>
        </p:nvPicPr>
        <p:blipFill>
          <a:blip r:embed="rId5"/>
          <a:stretch>
            <a:fillRect/>
          </a:stretch>
        </p:blipFill>
        <p:spPr>
          <a:xfrm>
            <a:off x="6308034" y="2072099"/>
            <a:ext cx="5426764" cy="25691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Bilde 14">
            <a:extLst>
              <a:ext uri="{FF2B5EF4-FFF2-40B4-BE49-F238E27FC236}">
                <a16:creationId xmlns:a16="http://schemas.microsoft.com/office/drawing/2014/main" id="{6D2C4E84-315B-4BE0-2962-263145385C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2" y="6237397"/>
            <a:ext cx="2365512" cy="484078"/>
          </a:xfrm>
          <a:prstGeom prst="rect">
            <a:avLst/>
          </a:prstGeom>
        </p:spPr>
      </p:pic>
    </p:spTree>
    <p:extLst>
      <p:ext uri="{BB962C8B-B14F-4D97-AF65-F5344CB8AC3E}">
        <p14:creationId xmlns:p14="http://schemas.microsoft.com/office/powerpoint/2010/main" val="3072845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14" name="Picture 13" descr="Åpen bok med penn på skrivebord">
            <a:extLst>
              <a:ext uri="{FF2B5EF4-FFF2-40B4-BE49-F238E27FC236}">
                <a16:creationId xmlns:a16="http://schemas.microsoft.com/office/drawing/2014/main" id="{1C1D3380-79F4-448D-B873-7DC6406351A0}"/>
              </a:ext>
            </a:extLst>
          </p:cNvPr>
          <p:cNvPicPr>
            <a:picLocks noChangeAspect="1"/>
          </p:cNvPicPr>
          <p:nvPr/>
        </p:nvPicPr>
        <p:blipFill rotWithShape="1">
          <a:blip r:embed="rId3"/>
          <a:srcRect l="6236"/>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7CA873A-CC1F-4F3C-8381-600B8454FEFB}"/>
              </a:ext>
            </a:extLst>
          </p:cNvPr>
          <p:cNvSpPr>
            <a:spLocks noGrp="1"/>
          </p:cNvSpPr>
          <p:nvPr>
            <p:ph type="title"/>
          </p:nvPr>
        </p:nvSpPr>
        <p:spPr>
          <a:xfrm>
            <a:off x="622170" y="647584"/>
            <a:ext cx="11305788" cy="1899912"/>
          </a:xfrm>
        </p:spPr>
        <p:txBody>
          <a:bodyPr vert="horz" lIns="91440" tIns="45720" rIns="91440" bIns="45720" rtlCol="0" anchor="ctr">
            <a:normAutofit/>
          </a:bodyPr>
          <a:lstStyle/>
          <a:p>
            <a:pPr algn="r">
              <a:lnSpc>
                <a:spcPct val="90000"/>
              </a:lnSpc>
            </a:pPr>
            <a:r>
              <a:rPr lang="en-US" sz="4000" b="1" dirty="0">
                <a:latin typeface="+mj-lt"/>
                <a:ea typeface="+mj-ea"/>
                <a:cs typeface="+mj-cs"/>
              </a:rPr>
              <a:t>Reflexive spaces created through tools establish structures and meeting arenas, and foster understanding of work practice</a:t>
            </a:r>
          </a:p>
        </p:txBody>
      </p:sp>
      <p:sp>
        <p:nvSpPr>
          <p:cNvPr id="5" name="Plassholder for tekst 4">
            <a:extLst>
              <a:ext uri="{FF2B5EF4-FFF2-40B4-BE49-F238E27FC236}">
                <a16:creationId xmlns:a16="http://schemas.microsoft.com/office/drawing/2014/main" id="{4DC1BC68-2847-48B6-9760-A918FCB85376}"/>
              </a:ext>
            </a:extLst>
          </p:cNvPr>
          <p:cNvSpPr>
            <a:spLocks noGrp="1"/>
          </p:cNvSpPr>
          <p:nvPr>
            <p:ph type="body" sz="quarter" idx="14"/>
          </p:nvPr>
        </p:nvSpPr>
        <p:spPr>
          <a:xfrm>
            <a:off x="7432886" y="3008307"/>
            <a:ext cx="3822189" cy="3742762"/>
          </a:xfrm>
        </p:spPr>
        <p:txBody>
          <a:bodyPr vert="horz" lIns="91440" tIns="45720" rIns="91440" bIns="45720" rtlCol="0">
            <a:normAutofit/>
          </a:bodyPr>
          <a:lstStyle/>
          <a:p>
            <a:pPr indent="-228600">
              <a:buFont typeface="Arial" panose="020B0604020202020204" pitchFamily="34" charset="0"/>
              <a:buChar char="•"/>
            </a:pPr>
            <a:r>
              <a:rPr lang="en-US" sz="2000" b="1" dirty="0">
                <a:latin typeface="+mn-lt"/>
                <a:ea typeface="+mn-ea"/>
                <a:cs typeface="+mn-cs"/>
              </a:rPr>
              <a:t>Bring people together</a:t>
            </a:r>
          </a:p>
          <a:p>
            <a:pPr indent="-228600">
              <a:buFont typeface="Arial" panose="020B0604020202020204" pitchFamily="34" charset="0"/>
              <a:buChar char="•"/>
            </a:pPr>
            <a:r>
              <a:rPr lang="en-US" sz="2000" b="1" dirty="0">
                <a:latin typeface="+mn-lt"/>
                <a:ea typeface="+mn-ea"/>
                <a:cs typeface="+mn-cs"/>
              </a:rPr>
              <a:t>Talk about system safety</a:t>
            </a:r>
          </a:p>
          <a:p>
            <a:pPr indent="-228600">
              <a:buFont typeface="Arial" panose="020B0604020202020204" pitchFamily="34" charset="0"/>
              <a:buChar char="•"/>
            </a:pPr>
            <a:r>
              <a:rPr lang="en-US" sz="2000" b="1" dirty="0">
                <a:latin typeface="+mn-lt"/>
                <a:ea typeface="+mn-ea"/>
                <a:cs typeface="+mn-cs"/>
              </a:rPr>
              <a:t>Boundary objects </a:t>
            </a:r>
          </a:p>
          <a:p>
            <a:pPr indent="-228600">
              <a:buFont typeface="Arial" panose="020B0604020202020204" pitchFamily="34" charset="0"/>
              <a:buChar char="•"/>
            </a:pPr>
            <a:r>
              <a:rPr lang="en-US" sz="2000" b="1" dirty="0">
                <a:latin typeface="+mn-lt"/>
                <a:ea typeface="+mn-ea"/>
                <a:cs typeface="+mn-cs"/>
              </a:rPr>
              <a:t>Translate theory into practice</a:t>
            </a:r>
          </a:p>
          <a:p>
            <a:pPr indent="-228600">
              <a:buFont typeface="Arial" panose="020B0604020202020204" pitchFamily="34" charset="0"/>
              <a:buChar char="•"/>
            </a:pPr>
            <a:r>
              <a:rPr lang="en-US" sz="2000" b="1" dirty="0">
                <a:latin typeface="+mn-lt"/>
                <a:ea typeface="+mn-ea"/>
                <a:cs typeface="+mn-cs"/>
              </a:rPr>
              <a:t>Creates collective understanding of safety concepts and practices </a:t>
            </a:r>
          </a:p>
          <a:p>
            <a:pPr lvl="1">
              <a:buFont typeface="Arial" panose="020B0604020202020204" pitchFamily="34" charset="0"/>
              <a:buChar char="•"/>
            </a:pPr>
            <a:endParaRPr lang="en-US" sz="1800" b="1" dirty="0">
              <a:latin typeface="+mn-lt"/>
              <a:ea typeface="+mn-ea"/>
              <a:cs typeface="+mn-cs"/>
            </a:endParaRPr>
          </a:p>
          <a:p>
            <a:pPr indent="-228600">
              <a:buFont typeface="Arial" panose="020B0604020202020204" pitchFamily="34" charset="0"/>
              <a:buChar char="•"/>
            </a:pPr>
            <a:endParaRPr lang="en-US" sz="2000" b="1" dirty="0">
              <a:latin typeface="+mn-lt"/>
              <a:ea typeface="+mn-ea"/>
              <a:cs typeface="+mn-cs"/>
            </a:endParaRPr>
          </a:p>
        </p:txBody>
      </p:sp>
      <p:pic>
        <p:nvPicPr>
          <p:cNvPr id="15" name="Picture 2">
            <a:extLst>
              <a:ext uri="{FF2B5EF4-FFF2-40B4-BE49-F238E27FC236}">
                <a16:creationId xmlns:a16="http://schemas.microsoft.com/office/drawing/2014/main" id="{F27F52AA-ACA5-41A5-80EC-A92BBC4EE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9F8CDEFD-D738-C3E0-DB01-1F7DF9235E5A}"/>
              </a:ext>
            </a:extLst>
          </p:cNvPr>
          <p:cNvSpPr/>
          <p:nvPr/>
        </p:nvSpPr>
        <p:spPr>
          <a:xfrm>
            <a:off x="5603358" y="5996186"/>
            <a:ext cx="6441349" cy="503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40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0F41"/>
                </a:solidFill>
                <a:effectLst/>
                <a:uLnTx/>
                <a:uFillTx/>
                <a:latin typeface="Calibri" panose="020F0502020204030204"/>
                <a:ea typeface="+mn-ea"/>
                <a:cs typeface="+mn-cs"/>
              </a:rPr>
              <a:t>(Johannessen et al 2021; Lyng et al 2024; Haraldseid-Driftland et al 2024)</a:t>
            </a:r>
            <a:endParaRPr kumimoji="0" lang="en-US" sz="1100" b="0" i="0" u="none" strike="noStrike" kern="1200" cap="none" spc="0" normalizeH="0" baseline="0" noProof="0" dirty="0">
              <a:ln>
                <a:noFill/>
              </a:ln>
              <a:solidFill>
                <a:srgbClr val="050F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25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6" name="Picture 5" descr="Hands holding each other's wrists and interlinked to form a circle">
            <a:extLst>
              <a:ext uri="{FF2B5EF4-FFF2-40B4-BE49-F238E27FC236}">
                <a16:creationId xmlns:a16="http://schemas.microsoft.com/office/drawing/2014/main" id="{92E2AD25-C1DC-CCB8-648A-E7A4EE2EC47D}"/>
              </a:ext>
            </a:extLst>
          </p:cNvPr>
          <p:cNvPicPr>
            <a:picLocks noChangeAspect="1"/>
          </p:cNvPicPr>
          <p:nvPr/>
        </p:nvPicPr>
        <p:blipFill rotWithShape="1">
          <a:blip r:embed="rId3"/>
          <a:srcRect l="2942" r="294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sp>
        <p:nvSpPr>
          <p:cNvPr id="15" name="Tittel 1">
            <a:extLst>
              <a:ext uri="{FF2B5EF4-FFF2-40B4-BE49-F238E27FC236}">
                <a16:creationId xmlns:a16="http://schemas.microsoft.com/office/drawing/2014/main" id="{A5A1F5EC-18B2-C61D-C2A2-F6E764DC352A}"/>
              </a:ext>
            </a:extLst>
          </p:cNvPr>
          <p:cNvSpPr>
            <a:spLocks noGrp="1"/>
          </p:cNvSpPr>
          <p:nvPr>
            <p:ph type="title"/>
          </p:nvPr>
        </p:nvSpPr>
        <p:spPr>
          <a:xfrm>
            <a:off x="834637" y="119509"/>
            <a:ext cx="3822189" cy="1899912"/>
          </a:xfrm>
        </p:spPr>
        <p:txBody>
          <a:bodyPr vert="horz" lIns="91440" tIns="45720" rIns="91440" bIns="45720" rtlCol="0" anchor="ctr">
            <a:normAutofit/>
          </a:bodyPr>
          <a:lstStyle/>
          <a:p>
            <a:pPr>
              <a:lnSpc>
                <a:spcPct val="90000"/>
              </a:lnSpc>
            </a:pPr>
            <a:r>
              <a:rPr lang="en-US" sz="4000" dirty="0">
                <a:latin typeface="+mj-lt"/>
                <a:ea typeface="+mj-ea"/>
                <a:cs typeface="+mj-cs"/>
              </a:rPr>
              <a:t>Background</a:t>
            </a:r>
          </a:p>
        </p:txBody>
      </p:sp>
      <p:sp>
        <p:nvSpPr>
          <p:cNvPr id="5" name="Plassholder for tekst 4">
            <a:extLst>
              <a:ext uri="{FF2B5EF4-FFF2-40B4-BE49-F238E27FC236}">
                <a16:creationId xmlns:a16="http://schemas.microsoft.com/office/drawing/2014/main" id="{6B83406A-A159-3327-140B-03E01052D7C0}"/>
              </a:ext>
            </a:extLst>
          </p:cNvPr>
          <p:cNvSpPr>
            <a:spLocks noGrp="1"/>
          </p:cNvSpPr>
          <p:nvPr>
            <p:ph type="body" sz="quarter" idx="14"/>
          </p:nvPr>
        </p:nvSpPr>
        <p:spPr>
          <a:xfrm>
            <a:off x="834637" y="1576668"/>
            <a:ext cx="4959285" cy="4290731"/>
          </a:xfrm>
        </p:spPr>
        <p:txBody>
          <a:bodyPr vert="horz" lIns="91440" tIns="45720" rIns="91440" bIns="45720" rtlCol="0">
            <a:normAutofit/>
          </a:bodyPr>
          <a:lstStyle/>
          <a:p>
            <a:pPr marL="438300" indent="-342900">
              <a:buFont typeface="Arial" panose="020B0604020202020204" pitchFamily="34" charset="0"/>
              <a:buChar char="•"/>
            </a:pPr>
            <a:r>
              <a:rPr lang="en-US" sz="2400" b="1" dirty="0">
                <a:latin typeface="+mn-lt"/>
                <a:ea typeface="+mn-ea"/>
                <a:cs typeface="+mn-cs"/>
              </a:rPr>
              <a:t>Patient safety </a:t>
            </a:r>
            <a:r>
              <a:rPr lang="en-US" sz="2400" dirty="0">
                <a:latin typeface="+mn-lt"/>
                <a:ea typeface="+mn-ea"/>
                <a:cs typeface="+mn-cs"/>
              </a:rPr>
              <a:t>as a </a:t>
            </a:r>
            <a:r>
              <a:rPr lang="en-US" sz="2400" b="1" dirty="0">
                <a:latin typeface="+mn-lt"/>
                <a:ea typeface="+mn-ea"/>
                <a:cs typeface="+mn-cs"/>
              </a:rPr>
              <a:t>learning process </a:t>
            </a:r>
          </a:p>
          <a:p>
            <a:pPr lvl="1"/>
            <a:r>
              <a:rPr lang="en-US" sz="2200" dirty="0">
                <a:latin typeface="+mn-lt"/>
                <a:ea typeface="+mn-ea"/>
                <a:cs typeface="+mn-cs"/>
              </a:rPr>
              <a:t>Learning from </a:t>
            </a:r>
            <a:r>
              <a:rPr lang="en-US" sz="2200" b="1" dirty="0">
                <a:latin typeface="+mn-lt"/>
                <a:ea typeface="+mn-ea"/>
                <a:cs typeface="+mn-cs"/>
              </a:rPr>
              <a:t>successful outcomes </a:t>
            </a:r>
            <a:r>
              <a:rPr lang="en-US" sz="2200" dirty="0">
                <a:latin typeface="+mn-lt"/>
                <a:ea typeface="+mn-ea"/>
                <a:cs typeface="+mn-cs"/>
              </a:rPr>
              <a:t>and processes to be repeated</a:t>
            </a:r>
          </a:p>
          <a:p>
            <a:pPr lvl="1"/>
            <a:r>
              <a:rPr lang="en-US" sz="2200" dirty="0">
                <a:latin typeface="+mn-lt"/>
                <a:ea typeface="+mn-ea"/>
                <a:cs typeface="+mn-cs"/>
              </a:rPr>
              <a:t>Learning from </a:t>
            </a:r>
            <a:r>
              <a:rPr lang="en-US" sz="2200" b="1" dirty="0">
                <a:latin typeface="+mn-lt"/>
                <a:ea typeface="+mn-ea"/>
                <a:cs typeface="+mn-cs"/>
              </a:rPr>
              <a:t>unsuccessful outcomes </a:t>
            </a:r>
            <a:r>
              <a:rPr lang="en-US" sz="2200" dirty="0">
                <a:latin typeface="+mn-lt"/>
                <a:ea typeface="+mn-ea"/>
                <a:cs typeface="+mn-cs"/>
              </a:rPr>
              <a:t>to avoid reoccurrence</a:t>
            </a:r>
          </a:p>
          <a:p>
            <a:pPr marL="457200" lvl="1" indent="0">
              <a:buNone/>
            </a:pPr>
            <a:endParaRPr lang="en-US" sz="2200" dirty="0">
              <a:latin typeface="+mn-lt"/>
              <a:ea typeface="+mn-ea"/>
              <a:cs typeface="+mn-cs"/>
            </a:endParaRPr>
          </a:p>
          <a:p>
            <a:pPr marL="438300" indent="-342900">
              <a:buFont typeface="Arial" panose="020B0604020202020204" pitchFamily="34" charset="0"/>
              <a:buChar char="•"/>
            </a:pPr>
            <a:r>
              <a:rPr lang="en-US" sz="2400" b="1" dirty="0">
                <a:latin typeface="+mn-lt"/>
                <a:ea typeface="+mn-ea"/>
                <a:cs typeface="+mn-cs"/>
              </a:rPr>
              <a:t>Reflection</a:t>
            </a:r>
            <a:r>
              <a:rPr lang="en-US" sz="2400" dirty="0">
                <a:latin typeface="+mn-lt"/>
                <a:ea typeface="+mn-ea"/>
                <a:cs typeface="+mn-cs"/>
              </a:rPr>
              <a:t> is key for learning individually and in organizations</a:t>
            </a:r>
          </a:p>
        </p:txBody>
      </p:sp>
      <p:pic>
        <p:nvPicPr>
          <p:cNvPr id="7" name="Bilde 6">
            <a:extLst>
              <a:ext uri="{FF2B5EF4-FFF2-40B4-BE49-F238E27FC236}">
                <a16:creationId xmlns:a16="http://schemas.microsoft.com/office/drawing/2014/main" id="{735E8928-BDEC-081F-24D1-22C11146C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028" y="5999639"/>
            <a:ext cx="2530503" cy="517842"/>
          </a:xfrm>
          <a:prstGeom prst="rect">
            <a:avLst/>
          </a:prstGeom>
        </p:spPr>
      </p:pic>
      <p:sp>
        <p:nvSpPr>
          <p:cNvPr id="2" name="Rektangel 1">
            <a:extLst>
              <a:ext uri="{FF2B5EF4-FFF2-40B4-BE49-F238E27FC236}">
                <a16:creationId xmlns:a16="http://schemas.microsoft.com/office/drawing/2014/main" id="{084B1DD6-A800-62AB-6C3F-4A04CC4D1DA0}"/>
              </a:ext>
            </a:extLst>
          </p:cNvPr>
          <p:cNvSpPr/>
          <p:nvPr/>
        </p:nvSpPr>
        <p:spPr>
          <a:xfrm>
            <a:off x="3877390" y="5973231"/>
            <a:ext cx="8318174" cy="39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(Felder et al 2026; Wiig et al 2024; </a:t>
            </a:r>
            <a:r>
              <a:rPr kumimoji="0" lang="nb-NO" sz="1400" b="0" i="0" u="none" strike="noStrike" kern="1200" cap="none" spc="0" normalizeH="0" baseline="0" noProof="0" dirty="0" err="1">
                <a:ln>
                  <a:noFill/>
                </a:ln>
                <a:solidFill>
                  <a:srgbClr val="050F41"/>
                </a:solidFill>
                <a:effectLst/>
                <a:uLnTx/>
                <a:uFillTx/>
                <a:latin typeface="Calibri" panose="020F0502020204030204"/>
                <a:ea typeface="+mn-ea"/>
                <a:cs typeface="+mn-cs"/>
              </a:rPr>
              <a:t>DoH</a:t>
            </a: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 2000; IOM 2000; </a:t>
            </a:r>
            <a:r>
              <a:rPr kumimoji="0" lang="nb-NO" sz="1400" b="0" i="0" u="none" strike="noStrike" kern="1200" cap="none" spc="0" normalizeH="0" baseline="0" noProof="0" dirty="0" err="1">
                <a:ln>
                  <a:noFill/>
                </a:ln>
                <a:solidFill>
                  <a:srgbClr val="050F41"/>
                </a:solidFill>
                <a:effectLst/>
                <a:uLnTx/>
                <a:uFillTx/>
                <a:latin typeface="Calibri" panose="020F0502020204030204"/>
                <a:ea typeface="+mn-ea"/>
                <a:cs typeface="+mn-cs"/>
              </a:rPr>
              <a:t>Gherardi</a:t>
            </a: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 2002; Donaldson 2002; Braithwaite et al 2015; Vincent &amp; Amalberti 2016)</a:t>
            </a:r>
          </a:p>
        </p:txBody>
      </p:sp>
    </p:spTree>
    <p:extLst>
      <p:ext uri="{BB962C8B-B14F-4D97-AF65-F5344CB8AC3E}">
        <p14:creationId xmlns:p14="http://schemas.microsoft.com/office/powerpoint/2010/main" val="1317515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14" name="Picture 5" descr="Close-up of hopscotch on a sidewalk">
            <a:extLst>
              <a:ext uri="{FF2B5EF4-FFF2-40B4-BE49-F238E27FC236}">
                <a16:creationId xmlns:a16="http://schemas.microsoft.com/office/drawing/2014/main" id="{B080BE7C-8ABF-6E5E-F044-5A8B2F387DCE}"/>
              </a:ext>
            </a:extLst>
          </p:cNvPr>
          <p:cNvPicPr>
            <a:picLocks noChangeAspect="1"/>
          </p:cNvPicPr>
          <p:nvPr/>
        </p:nvPicPr>
        <p:blipFill rotWithShape="1">
          <a:blip r:embed="rId3">
            <a:alphaModFix amt="35000"/>
            <a:duotone>
              <a:schemeClr val="accent2">
                <a:shade val="45000"/>
                <a:satMod val="135000"/>
              </a:schemeClr>
              <a:prstClr val="white"/>
            </a:duotone>
          </a:blip>
          <a:srcRect t="8380" b="7350"/>
          <a:stretch/>
        </p:blipFill>
        <p:spPr>
          <a:xfrm>
            <a:off x="20" y="1"/>
            <a:ext cx="12191980" cy="6857999"/>
          </a:xfrm>
          <a:prstGeom prst="rect">
            <a:avLst/>
          </a:prstGeom>
        </p:spPr>
      </p:pic>
      <p:sp>
        <p:nvSpPr>
          <p:cNvPr id="2" name="Tittel 1">
            <a:extLst>
              <a:ext uri="{FF2B5EF4-FFF2-40B4-BE49-F238E27FC236}">
                <a16:creationId xmlns:a16="http://schemas.microsoft.com/office/drawing/2014/main" id="{906C3B1A-82F7-C84E-B290-10AB80D4D032}"/>
              </a:ext>
            </a:extLst>
          </p:cNvPr>
          <p:cNvSpPr>
            <a:spLocks noGrp="1"/>
          </p:cNvSpPr>
          <p:nvPr>
            <p:ph type="title"/>
          </p:nvPr>
        </p:nvSpPr>
        <p:spPr>
          <a:xfrm>
            <a:off x="838199" y="1065862"/>
            <a:ext cx="6052955" cy="4726276"/>
          </a:xfrm>
        </p:spPr>
        <p:txBody>
          <a:bodyPr vert="horz" lIns="91440" tIns="45720" rIns="91440" bIns="45720" rtlCol="0" anchor="ctr">
            <a:normAutofit/>
          </a:bodyPr>
          <a:lstStyle/>
          <a:p>
            <a:pPr algn="r"/>
            <a:r>
              <a:rPr lang="en-US" sz="8000" dirty="0">
                <a:ln w="22225">
                  <a:solidFill>
                    <a:srgbClr val="FFFFFF"/>
                  </a:solidFill>
                </a:ln>
                <a:noFill/>
                <a:latin typeface="+mj-lt"/>
                <a:ea typeface="+mj-ea"/>
                <a:cs typeface="+mj-cs"/>
              </a:rPr>
              <a:t>Who, why, and how</a:t>
            </a:r>
          </a:p>
        </p:txBody>
      </p:sp>
      <p:cxnSp>
        <p:nvCxnSpPr>
          <p:cNvPr id="28" name="Straight Connector 27">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Plassholder for tekst 3">
            <a:extLst>
              <a:ext uri="{FF2B5EF4-FFF2-40B4-BE49-F238E27FC236}">
                <a16:creationId xmlns:a16="http://schemas.microsoft.com/office/drawing/2014/main" id="{3B8E5C55-FDE5-4DCA-46A6-6C06D7494C78}"/>
              </a:ext>
            </a:extLst>
          </p:cNvPr>
          <p:cNvSpPr>
            <a:spLocks noGrp="1"/>
          </p:cNvSpPr>
          <p:nvPr>
            <p:ph type="body" sz="quarter" idx="13"/>
          </p:nvPr>
        </p:nvSpPr>
        <p:spPr>
          <a:xfrm>
            <a:off x="7534644" y="1506788"/>
            <a:ext cx="4129269" cy="4726276"/>
          </a:xfrm>
        </p:spPr>
        <p:txBody>
          <a:bodyPr vert="horz" lIns="91440" tIns="45720" rIns="91440" bIns="45720" rtlCol="0" anchor="ctr">
            <a:normAutofit/>
          </a:bodyPr>
          <a:lstStyle/>
          <a:p>
            <a:pPr indent="-228600">
              <a:buFont typeface="Arial" panose="020B0604020202020204" pitchFamily="34" charset="0"/>
              <a:buChar char="•"/>
            </a:pPr>
            <a:r>
              <a:rPr lang="en-US" sz="2800" dirty="0">
                <a:solidFill>
                  <a:srgbClr val="FFFFFF"/>
                </a:solidFill>
                <a:latin typeface="+mn-lt"/>
                <a:ea typeface="+mn-ea"/>
                <a:cs typeface="+mn-cs"/>
              </a:rPr>
              <a:t>Employees</a:t>
            </a:r>
          </a:p>
          <a:p>
            <a:pPr indent="-228600">
              <a:buFont typeface="Arial" panose="020B0604020202020204" pitchFamily="34" charset="0"/>
              <a:buChar char="•"/>
            </a:pPr>
            <a:r>
              <a:rPr lang="en-US" sz="2800" dirty="0">
                <a:solidFill>
                  <a:srgbClr val="FFFFFF"/>
                </a:solidFill>
                <a:latin typeface="+mn-lt"/>
                <a:ea typeface="+mn-ea"/>
                <a:cs typeface="+mn-cs"/>
              </a:rPr>
              <a:t>Leaders</a:t>
            </a:r>
          </a:p>
          <a:p>
            <a:pPr indent="-228600">
              <a:buFont typeface="Arial" panose="020B0604020202020204" pitchFamily="34" charset="0"/>
              <a:buChar char="•"/>
            </a:pPr>
            <a:r>
              <a:rPr lang="en-US" sz="2800" dirty="0">
                <a:solidFill>
                  <a:srgbClr val="FFFFFF"/>
                </a:solidFill>
                <a:latin typeface="+mn-lt"/>
                <a:ea typeface="+mn-ea"/>
                <a:cs typeface="+mn-cs"/>
              </a:rPr>
              <a:t>Regulators</a:t>
            </a:r>
          </a:p>
          <a:p>
            <a:pPr indent="-228600">
              <a:buFont typeface="Arial" panose="020B0604020202020204" pitchFamily="34" charset="0"/>
              <a:buChar char="•"/>
            </a:pPr>
            <a:r>
              <a:rPr lang="en-US" sz="2800" dirty="0">
                <a:solidFill>
                  <a:srgbClr val="FFFFFF"/>
                </a:solidFill>
                <a:latin typeface="+mn-lt"/>
                <a:ea typeface="+mn-ea"/>
                <a:cs typeface="+mn-cs"/>
              </a:rPr>
              <a:t>Policy makers</a:t>
            </a:r>
          </a:p>
          <a:p>
            <a:pPr indent="-228600">
              <a:buFont typeface="Arial" panose="020B0604020202020204" pitchFamily="34" charset="0"/>
              <a:buChar char="•"/>
            </a:pPr>
            <a:r>
              <a:rPr lang="en-US" sz="2800" dirty="0">
                <a:solidFill>
                  <a:srgbClr val="FFFFFF"/>
                </a:solidFill>
                <a:latin typeface="+mn-lt"/>
                <a:ea typeface="+mn-ea"/>
                <a:cs typeface="+mn-cs"/>
              </a:rPr>
              <a:t>Patients </a:t>
            </a:r>
          </a:p>
          <a:p>
            <a:pPr indent="-228600">
              <a:buFont typeface="Arial" panose="020B0604020202020204" pitchFamily="34" charset="0"/>
              <a:buChar char="•"/>
            </a:pPr>
            <a:r>
              <a:rPr lang="en-US" sz="2800" dirty="0">
                <a:solidFill>
                  <a:srgbClr val="FFFFFF"/>
                </a:solidFill>
                <a:latin typeface="+mn-lt"/>
                <a:ea typeface="+mn-ea"/>
                <a:cs typeface="+mn-cs"/>
              </a:rPr>
              <a:t>Unions</a:t>
            </a:r>
          </a:p>
          <a:p>
            <a:pPr indent="-228600">
              <a:buFont typeface="Arial" panose="020B0604020202020204" pitchFamily="34" charset="0"/>
              <a:buChar char="•"/>
            </a:pPr>
            <a:r>
              <a:rPr lang="en-US" sz="2800" dirty="0">
                <a:solidFill>
                  <a:srgbClr val="FFFFFF"/>
                </a:solidFill>
                <a:latin typeface="+mn-lt"/>
                <a:ea typeface="+mn-ea"/>
                <a:cs typeface="+mn-cs"/>
              </a:rPr>
              <a:t>Professional associations</a:t>
            </a:r>
          </a:p>
          <a:p>
            <a:pPr indent="-228600">
              <a:buFont typeface="Arial" panose="020B0604020202020204" pitchFamily="34" charset="0"/>
              <a:buChar char="•"/>
            </a:pPr>
            <a:r>
              <a:rPr lang="en-US" sz="2800" dirty="0">
                <a:solidFill>
                  <a:srgbClr val="FFFFFF"/>
                </a:solidFill>
                <a:latin typeface="+mn-lt"/>
                <a:ea typeface="+mn-ea"/>
                <a:cs typeface="+mn-cs"/>
              </a:rPr>
              <a:t>Health systems </a:t>
            </a:r>
          </a:p>
          <a:p>
            <a:pPr indent="-228600">
              <a:buFont typeface="Arial" panose="020B0604020202020204" pitchFamily="34" charset="0"/>
              <a:buChar char="•"/>
            </a:pPr>
            <a:r>
              <a:rPr lang="en-US" sz="2800" dirty="0">
                <a:solidFill>
                  <a:srgbClr val="FFFFFF"/>
                </a:solidFill>
                <a:latin typeface="+mn-lt"/>
                <a:ea typeface="+mn-ea"/>
                <a:cs typeface="+mn-cs"/>
              </a:rPr>
              <a:t>…</a:t>
            </a:r>
          </a:p>
          <a:p>
            <a:pPr indent="-228600">
              <a:buFont typeface="Arial" panose="020B0604020202020204" pitchFamily="34" charset="0"/>
              <a:buChar char="•"/>
            </a:pPr>
            <a:endParaRPr lang="en-US" sz="2000" dirty="0">
              <a:solidFill>
                <a:srgbClr val="FFFFFF"/>
              </a:solidFill>
              <a:latin typeface="+mn-lt"/>
              <a:ea typeface="+mn-ea"/>
              <a:cs typeface="+mn-cs"/>
            </a:endParaRPr>
          </a:p>
          <a:p>
            <a:pPr indent="-228600">
              <a:buFont typeface="Arial" panose="020B0604020202020204" pitchFamily="34" charset="0"/>
              <a:buChar char="•"/>
            </a:pPr>
            <a:endParaRPr lang="en-US" sz="2000" dirty="0">
              <a:solidFill>
                <a:srgbClr val="FFFFFF"/>
              </a:solidFill>
              <a:latin typeface="+mn-lt"/>
              <a:ea typeface="+mn-ea"/>
              <a:cs typeface="+mn-cs"/>
            </a:endParaRPr>
          </a:p>
        </p:txBody>
      </p:sp>
      <p:pic>
        <p:nvPicPr>
          <p:cNvPr id="7" name="Picture 2">
            <a:extLst>
              <a:ext uri="{FF2B5EF4-FFF2-40B4-BE49-F238E27FC236}">
                <a16:creationId xmlns:a16="http://schemas.microsoft.com/office/drawing/2014/main" id="{DFC10D69-96DA-B9B7-CE47-4FCC31AE1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71404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6" name="Picture 5" descr="A group of yellow figures and a red figure on the other side">
            <a:extLst>
              <a:ext uri="{FF2B5EF4-FFF2-40B4-BE49-F238E27FC236}">
                <a16:creationId xmlns:a16="http://schemas.microsoft.com/office/drawing/2014/main" id="{725E3DCF-95A2-D963-49ED-4EE9AB4FCF9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t="15730"/>
          <a:stretch/>
        </p:blipFill>
        <p:spPr>
          <a:xfrm>
            <a:off x="30480" y="0"/>
            <a:ext cx="12191999" cy="6857990"/>
          </a:xfrm>
          <a:prstGeom prst="rect">
            <a:avLst/>
          </a:prstGeom>
        </p:spPr>
      </p:pic>
      <p:sp>
        <p:nvSpPr>
          <p:cNvPr id="27" name="Rectangle 2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212B992-39F8-5DE5-9EBF-E8BF07749F0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5200" dirty="0">
                <a:solidFill>
                  <a:srgbClr val="FFFFFF"/>
                </a:solidFill>
                <a:latin typeface="+mj-lt"/>
                <a:ea typeface="+mj-ea"/>
                <a:cs typeface="+mj-cs"/>
              </a:rPr>
            </a:br>
            <a:br>
              <a:rPr lang="en-US" sz="5200" dirty="0">
                <a:solidFill>
                  <a:srgbClr val="FFFFFF"/>
                </a:solidFill>
                <a:latin typeface="+mj-lt"/>
                <a:ea typeface="+mj-ea"/>
                <a:cs typeface="+mj-cs"/>
              </a:rPr>
            </a:br>
            <a:endParaRPr lang="en-US" sz="5200" dirty="0">
              <a:solidFill>
                <a:srgbClr val="FFFFFF"/>
              </a:solidFill>
              <a:latin typeface="+mj-lt"/>
              <a:ea typeface="+mj-ea"/>
              <a:cs typeface="+mj-cs"/>
            </a:endParaRPr>
          </a:p>
        </p:txBody>
      </p:sp>
      <p:sp>
        <p:nvSpPr>
          <p:cNvPr id="4" name="Plassholder for tekst 3">
            <a:extLst>
              <a:ext uri="{FF2B5EF4-FFF2-40B4-BE49-F238E27FC236}">
                <a16:creationId xmlns:a16="http://schemas.microsoft.com/office/drawing/2014/main" id="{8FA50EFE-E23A-009E-D49D-CFA40E25891A}"/>
              </a:ext>
            </a:extLst>
          </p:cNvPr>
          <p:cNvSpPr>
            <a:spLocks noGrp="1"/>
          </p:cNvSpPr>
          <p:nvPr>
            <p:ph type="body" sz="quarter" idx="13"/>
          </p:nvPr>
        </p:nvSpPr>
        <p:spPr>
          <a:xfrm>
            <a:off x="969484" y="657457"/>
            <a:ext cx="10840598"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3200" dirty="0">
                <a:solidFill>
                  <a:srgbClr val="FFFFFF"/>
                </a:solidFill>
                <a:latin typeface="+mn-lt"/>
                <a:ea typeface="+mn-ea"/>
                <a:cs typeface="+mn-cs"/>
              </a:rPr>
              <a:t>Creating reflexive spaces between regulators and the regulated </a:t>
            </a:r>
          </a:p>
        </p:txBody>
      </p:sp>
      <p:sp>
        <p:nvSpPr>
          <p:cNvPr id="7" name="TekstSylinder 6">
            <a:extLst>
              <a:ext uri="{FF2B5EF4-FFF2-40B4-BE49-F238E27FC236}">
                <a16:creationId xmlns:a16="http://schemas.microsoft.com/office/drawing/2014/main" id="{7097FE3A-72AE-0EFD-06F7-E4203232CCA6}"/>
              </a:ext>
            </a:extLst>
          </p:cNvPr>
          <p:cNvSpPr txBox="1"/>
          <p:nvPr/>
        </p:nvSpPr>
        <p:spPr>
          <a:xfrm>
            <a:off x="1229482" y="1407344"/>
            <a:ext cx="10338741" cy="5047536"/>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Responsive</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regulation</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adjusting</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methods</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to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promote</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reflection</a:t>
            </a:r>
            <a:endPar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Use</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incident</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investigation</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to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generate</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team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reflection</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Regulate</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user</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invovlement</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processes</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structures</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and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meeting</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arenas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Use</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soft signals as part of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regulatory</a:t>
            </a:r>
            <a:r>
              <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400" b="0" i="0" u="none" strike="noStrike" kern="1200" cap="none" spc="0" normalizeH="0" baseline="0" noProof="0" dirty="0" err="1">
                <a:ln>
                  <a:noFill/>
                </a:ln>
                <a:solidFill>
                  <a:srgbClr val="FFFFFF"/>
                </a:solidFill>
                <a:effectLst/>
                <a:uLnTx/>
                <a:uFillTx/>
                <a:latin typeface="Tahoma" charset="0"/>
                <a:ea typeface="Tahoma" charset="0"/>
                <a:cs typeface="Tahoma" charset="0"/>
              </a:rPr>
              <a:t>logic</a:t>
            </a:r>
            <a:endPar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FFFFFF"/>
                </a:solidFill>
                <a:effectLst/>
                <a:uLnTx/>
                <a:uFillTx/>
                <a:latin typeface="Tahoma" charset="0"/>
                <a:ea typeface="Tahoma" charset="0"/>
                <a:cs typeface="Tahoma" charset="0"/>
              </a:rPr>
              <a:t>(Kok 2021; Kok et al 2020; Øyri et al 2024; Wiig et al 2020;2024)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050F41"/>
              </a:solidFill>
              <a:effectLst/>
              <a:uLnTx/>
              <a:uFillTx/>
              <a:latin typeface="Tahoma" charset="0"/>
              <a:ea typeface="Tahoma" charset="0"/>
              <a:cs typeface="Tahom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err="1">
              <a:ln>
                <a:noFill/>
              </a:ln>
              <a:solidFill>
                <a:srgbClr val="050F41"/>
              </a:solidFill>
              <a:effectLst/>
              <a:uLnTx/>
              <a:uFillTx/>
              <a:latin typeface="Tahoma" charset="0"/>
              <a:ea typeface="Tahoma" charset="0"/>
              <a:cs typeface="Tahoma" charset="0"/>
            </a:endParaRPr>
          </a:p>
        </p:txBody>
      </p:sp>
      <p:pic>
        <p:nvPicPr>
          <p:cNvPr id="8" name="Picture 2">
            <a:extLst>
              <a:ext uri="{FF2B5EF4-FFF2-40B4-BE49-F238E27FC236}">
                <a16:creationId xmlns:a16="http://schemas.microsoft.com/office/drawing/2014/main" id="{E7E72150-9E86-3B03-7EF2-11B1B0029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11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6" name="Picture 5" descr="Hands-on top of each other">
            <a:extLst>
              <a:ext uri="{FF2B5EF4-FFF2-40B4-BE49-F238E27FC236}">
                <a16:creationId xmlns:a16="http://schemas.microsoft.com/office/drawing/2014/main" id="{533ED8F0-A576-5779-430A-0E8C94D819A2}"/>
              </a:ext>
            </a:extLst>
          </p:cNvPr>
          <p:cNvPicPr>
            <a:picLocks noChangeAspect="1"/>
          </p:cNvPicPr>
          <p:nvPr/>
        </p:nvPicPr>
        <p:blipFill rotWithShape="1">
          <a:blip r:embed="rId3"/>
          <a:srcRect l="22222" r="1" b="1"/>
          <a:stretch/>
        </p:blipFill>
        <p:spPr>
          <a:xfrm>
            <a:off x="-3049" y="10"/>
            <a:ext cx="12191999" cy="6857990"/>
          </a:xfrm>
          <a:prstGeom prst="rect">
            <a:avLst/>
          </a:prstGeom>
        </p:spPr>
      </p:pic>
      <p:sp>
        <p:nvSpPr>
          <p:cNvPr id="23"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BCC4786-F360-30AE-E941-EEAF515DC0C0}"/>
              </a:ext>
            </a:extLst>
          </p:cNvPr>
          <p:cNvSpPr>
            <a:spLocks noGrp="1"/>
          </p:cNvSpPr>
          <p:nvPr>
            <p:ph type="title"/>
          </p:nvPr>
        </p:nvSpPr>
        <p:spPr>
          <a:xfrm>
            <a:off x="1097280" y="325550"/>
            <a:ext cx="488885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5200" dirty="0">
                <a:solidFill>
                  <a:srgbClr val="FFFFFF"/>
                </a:solidFill>
                <a:latin typeface="+mj-lt"/>
                <a:ea typeface="+mj-ea"/>
                <a:cs typeface="+mj-cs"/>
              </a:rPr>
            </a:br>
            <a:endParaRPr lang="en-US" sz="5200" dirty="0">
              <a:solidFill>
                <a:srgbClr val="FFFFFF"/>
              </a:solidFill>
              <a:latin typeface="+mj-lt"/>
              <a:ea typeface="+mj-ea"/>
              <a:cs typeface="+mj-cs"/>
            </a:endParaRPr>
          </a:p>
        </p:txBody>
      </p:sp>
      <p:sp>
        <p:nvSpPr>
          <p:cNvPr id="5" name="TekstSylinder 4">
            <a:extLst>
              <a:ext uri="{FF2B5EF4-FFF2-40B4-BE49-F238E27FC236}">
                <a16:creationId xmlns:a16="http://schemas.microsoft.com/office/drawing/2014/main" id="{63FB7149-68C1-1DBC-BCBF-ABD01DAF3C79}"/>
              </a:ext>
            </a:extLst>
          </p:cNvPr>
          <p:cNvSpPr txBox="1"/>
          <p:nvPr/>
        </p:nvSpPr>
        <p:spPr>
          <a:xfrm>
            <a:off x="1094232" y="1099601"/>
            <a:ext cx="5614911" cy="14773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err="1">
                <a:ln>
                  <a:noFill/>
                </a:ln>
                <a:solidFill>
                  <a:srgbClr val="FFFFFF"/>
                </a:solidFill>
                <a:effectLst/>
                <a:uLnTx/>
                <a:uFillTx/>
                <a:latin typeface="Tahoma" charset="0"/>
                <a:ea typeface="Tahoma" charset="0"/>
                <a:cs typeface="Tahoma" charset="0"/>
              </a:rPr>
              <a:t>Creating</a:t>
            </a:r>
            <a:r>
              <a:rPr kumimoji="0" lang="nb-NO" sz="32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3200" b="0" i="0" u="none" strike="noStrike" kern="1200" cap="none" spc="0" normalizeH="0" baseline="0" noProof="0" dirty="0" err="1">
                <a:ln>
                  <a:noFill/>
                </a:ln>
                <a:solidFill>
                  <a:srgbClr val="FFFFFF"/>
                </a:solidFill>
                <a:effectLst/>
                <a:uLnTx/>
                <a:uFillTx/>
                <a:latin typeface="Tahoma" charset="0"/>
                <a:ea typeface="Tahoma" charset="0"/>
                <a:cs typeface="Tahoma" charset="0"/>
              </a:rPr>
              <a:t>reflexive</a:t>
            </a:r>
            <a:r>
              <a:rPr kumimoji="0" lang="nb-NO" sz="32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3200" b="0" i="0" u="none" strike="noStrike" kern="1200" cap="none" spc="0" normalizeH="0" baseline="0" noProof="0" dirty="0" err="1">
                <a:ln>
                  <a:noFill/>
                </a:ln>
                <a:solidFill>
                  <a:srgbClr val="FFFFFF"/>
                </a:solidFill>
                <a:effectLst/>
                <a:uLnTx/>
                <a:uFillTx/>
                <a:latin typeface="Tahoma" charset="0"/>
                <a:ea typeface="Tahoma" charset="0"/>
                <a:cs typeface="Tahoma" charset="0"/>
              </a:rPr>
              <a:t>spaces</a:t>
            </a:r>
            <a:r>
              <a:rPr kumimoji="0" lang="nb-NO" sz="32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3200" b="0" i="0" u="none" strike="noStrike" kern="1200" cap="none" spc="0" normalizeH="0" baseline="0" noProof="0" dirty="0" err="1">
                <a:ln>
                  <a:noFill/>
                </a:ln>
                <a:solidFill>
                  <a:srgbClr val="FFFFFF"/>
                </a:solidFill>
                <a:effectLst/>
                <a:uLnTx/>
                <a:uFillTx/>
                <a:latin typeface="Tahoma" charset="0"/>
                <a:ea typeface="Tahoma" charset="0"/>
                <a:cs typeface="Tahoma" charset="0"/>
              </a:rPr>
              <a:t>between</a:t>
            </a:r>
            <a:r>
              <a:rPr kumimoji="0" lang="nb-NO" sz="32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3200" b="0" i="0" u="none" strike="noStrike" kern="1200" cap="none" spc="0" normalizeH="0" baseline="0" noProof="0" dirty="0" err="1">
                <a:ln>
                  <a:noFill/>
                </a:ln>
                <a:solidFill>
                  <a:srgbClr val="FFFFFF"/>
                </a:solidFill>
                <a:effectLst/>
                <a:uLnTx/>
                <a:uFillTx/>
                <a:latin typeface="Tahoma" charset="0"/>
                <a:ea typeface="Tahoma" charset="0"/>
                <a:cs typeface="Tahoma" charset="0"/>
              </a:rPr>
              <a:t>workers</a:t>
            </a:r>
            <a:r>
              <a:rPr kumimoji="0" lang="nb-NO" sz="3200" b="0" i="0" u="none" strike="noStrike" kern="1200" cap="none" spc="0" normalizeH="0" baseline="0" noProof="0" dirty="0">
                <a:ln>
                  <a:noFill/>
                </a:ln>
                <a:solidFill>
                  <a:srgbClr val="FFFFFF"/>
                </a:solidFill>
                <a:effectLst/>
                <a:uLnTx/>
                <a:uFillTx/>
                <a:latin typeface="Tahoma" charset="0"/>
                <a:ea typeface="Tahoma" charset="0"/>
                <a:cs typeface="Tahoma" charset="0"/>
              </a:rPr>
              <a:t>, leaders, </a:t>
            </a:r>
            <a:r>
              <a:rPr kumimoji="0" lang="nb-NO" sz="3200" b="0" i="0" u="none" strike="noStrike" kern="1200" cap="none" spc="0" normalizeH="0" baseline="0" noProof="0" dirty="0" err="1">
                <a:ln>
                  <a:noFill/>
                </a:ln>
                <a:solidFill>
                  <a:srgbClr val="FFFFFF"/>
                </a:solidFill>
                <a:effectLst/>
                <a:uLnTx/>
                <a:uFillTx/>
                <a:latin typeface="Tahoma" charset="0"/>
                <a:ea typeface="Tahoma" charset="0"/>
                <a:cs typeface="Tahoma" charset="0"/>
              </a:rPr>
              <a:t>patients</a:t>
            </a:r>
            <a:r>
              <a:rPr kumimoji="0" lang="nb-NO" sz="3200" b="0" i="0" u="none" strike="noStrike" kern="1200" cap="none" spc="0" normalizeH="0" baseline="0" noProof="0" dirty="0">
                <a:ln>
                  <a:noFill/>
                </a:ln>
                <a:solidFill>
                  <a:srgbClr val="FFFFFF"/>
                </a:solidFill>
                <a:effectLst/>
                <a:uLnTx/>
                <a:uFillTx/>
                <a:latin typeface="Tahoma" charset="0"/>
                <a:ea typeface="Tahoma" charset="0"/>
                <a:cs typeface="Tahoma" charset="0"/>
              </a:rPr>
              <a:t> and families </a:t>
            </a:r>
          </a:p>
        </p:txBody>
      </p:sp>
      <p:sp>
        <p:nvSpPr>
          <p:cNvPr id="7" name="TekstSylinder 6">
            <a:extLst>
              <a:ext uri="{FF2B5EF4-FFF2-40B4-BE49-F238E27FC236}">
                <a16:creationId xmlns:a16="http://schemas.microsoft.com/office/drawing/2014/main" id="{87E8BEA6-6569-3E8B-AC5F-1C4AABC2B265}"/>
              </a:ext>
            </a:extLst>
          </p:cNvPr>
          <p:cNvSpPr txBox="1"/>
          <p:nvPr/>
        </p:nvSpPr>
        <p:spPr>
          <a:xfrm>
            <a:off x="1094232" y="3189767"/>
            <a:ext cx="5614911" cy="2585323"/>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err="1">
                <a:ln>
                  <a:noFill/>
                </a:ln>
                <a:solidFill>
                  <a:srgbClr val="FFFFFF"/>
                </a:solidFill>
                <a:effectLst/>
                <a:uLnTx/>
                <a:uFillTx/>
                <a:latin typeface="Tahoma" charset="0"/>
                <a:ea typeface="Tahoma" charset="0"/>
                <a:cs typeface="Tahoma" charset="0"/>
              </a:rPr>
              <a:t>Dialogue-based</a:t>
            </a:r>
            <a:r>
              <a:rPr kumimoji="0" lang="nb-NO" sz="2000" b="0" i="0" u="none" strike="noStrike" kern="1200" cap="none" spc="0" normalizeH="0" baseline="0" noProof="0" dirty="0">
                <a:ln>
                  <a:noFill/>
                </a:ln>
                <a:solidFill>
                  <a:srgbClr val="FFFFFF"/>
                </a:solidFill>
                <a:effectLst/>
                <a:uLnTx/>
                <a:uFillTx/>
                <a:latin typeface="Tahoma" charset="0"/>
                <a:ea typeface="Tahoma" charset="0"/>
                <a:cs typeface="Tahoma" charset="0"/>
              </a:rPr>
              <a:t> arenas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err="1">
                <a:ln>
                  <a:noFill/>
                </a:ln>
                <a:solidFill>
                  <a:srgbClr val="FFFFFF"/>
                </a:solidFill>
                <a:effectLst/>
                <a:uLnTx/>
                <a:uFillTx/>
                <a:latin typeface="Tahoma" charset="0"/>
                <a:ea typeface="Tahoma" charset="0"/>
                <a:cs typeface="Tahoma" charset="0"/>
              </a:rPr>
              <a:t>Use</a:t>
            </a:r>
            <a:r>
              <a:rPr kumimoji="0" lang="nb-NO" sz="20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000" b="0" i="0" u="none" strike="noStrike" kern="1200" cap="none" spc="0" normalizeH="0" baseline="0" noProof="0" dirty="0" err="1">
                <a:ln>
                  <a:noFill/>
                </a:ln>
                <a:solidFill>
                  <a:srgbClr val="FFFFFF"/>
                </a:solidFill>
                <a:effectLst/>
                <a:uLnTx/>
                <a:uFillTx/>
                <a:latin typeface="Tahoma" charset="0"/>
                <a:ea typeface="Tahoma" charset="0"/>
                <a:cs typeface="Tahoma" charset="0"/>
              </a:rPr>
              <a:t>checklists</a:t>
            </a:r>
            <a:r>
              <a:rPr kumimoji="0" lang="nb-NO" sz="2000" b="0" i="0" u="none" strike="noStrike" kern="1200" cap="none" spc="0" normalizeH="0" baseline="0" noProof="0" dirty="0">
                <a:ln>
                  <a:noFill/>
                </a:ln>
                <a:solidFill>
                  <a:srgbClr val="FFFFFF"/>
                </a:solidFill>
                <a:effectLst/>
                <a:uLnTx/>
                <a:uFillTx/>
                <a:latin typeface="Tahoma" charset="0"/>
                <a:ea typeface="Tahoma" charset="0"/>
                <a:cs typeface="Tahoma" charset="0"/>
              </a:rPr>
              <a:t> and </a:t>
            </a:r>
            <a:r>
              <a:rPr kumimoji="0" lang="nb-NO" sz="2000" b="0" i="0" u="none" strike="noStrike" kern="1200" cap="none" spc="0" normalizeH="0" baseline="0" noProof="0" dirty="0" err="1">
                <a:ln>
                  <a:noFill/>
                </a:ln>
                <a:solidFill>
                  <a:srgbClr val="FFFFFF"/>
                </a:solidFill>
                <a:effectLst/>
                <a:uLnTx/>
                <a:uFillTx/>
                <a:latin typeface="Tahoma" charset="0"/>
                <a:ea typeface="Tahoma" charset="0"/>
                <a:cs typeface="Tahoma" charset="0"/>
              </a:rPr>
              <a:t>indicators</a:t>
            </a:r>
            <a:r>
              <a:rPr kumimoji="0" lang="nb-NO" sz="2000" b="0" i="0" u="none" strike="noStrike" kern="1200" cap="none" spc="0" normalizeH="0" baseline="0" noProof="0" dirty="0">
                <a:ln>
                  <a:noFill/>
                </a:ln>
                <a:solidFill>
                  <a:srgbClr val="FFFFFF"/>
                </a:solidFill>
                <a:effectLst/>
                <a:uLnTx/>
                <a:uFillTx/>
                <a:latin typeface="Tahoma" charset="0"/>
                <a:ea typeface="Tahoma" charset="0"/>
                <a:cs typeface="Tahoma" charset="0"/>
              </a:rPr>
              <a:t> as </a:t>
            </a:r>
            <a:r>
              <a:rPr kumimoji="0" lang="nb-NO" sz="2000" b="0" i="0" u="none" strike="noStrike" kern="1200" cap="none" spc="0" normalizeH="0" baseline="0" noProof="0" dirty="0" err="1">
                <a:ln>
                  <a:noFill/>
                </a:ln>
                <a:solidFill>
                  <a:srgbClr val="FFFFFF"/>
                </a:solidFill>
                <a:effectLst/>
                <a:uLnTx/>
                <a:uFillTx/>
                <a:latin typeface="Tahoma" charset="0"/>
                <a:ea typeface="Tahoma" charset="0"/>
                <a:cs typeface="Tahoma" charset="0"/>
              </a:rPr>
              <a:t>foundations</a:t>
            </a:r>
            <a:r>
              <a:rPr kumimoji="0" lang="nb-NO" sz="2000" b="0" i="0" u="none" strike="noStrike" kern="1200" cap="none" spc="0" normalizeH="0" baseline="0" noProof="0" dirty="0">
                <a:ln>
                  <a:noFill/>
                </a:ln>
                <a:solidFill>
                  <a:srgbClr val="FFFFFF"/>
                </a:solidFill>
                <a:effectLst/>
                <a:uLnTx/>
                <a:uFillTx/>
                <a:latin typeface="Tahoma" charset="0"/>
                <a:ea typeface="Tahoma" charset="0"/>
                <a:cs typeface="Tahoma" charset="0"/>
              </a:rPr>
              <a:t> for </a:t>
            </a:r>
            <a:r>
              <a:rPr kumimoji="0" lang="nb-NO" sz="2000" b="0" i="0" u="none" strike="noStrike" kern="1200" cap="none" spc="0" normalizeH="0" baseline="0" noProof="0" dirty="0" err="1">
                <a:ln>
                  <a:noFill/>
                </a:ln>
                <a:solidFill>
                  <a:srgbClr val="FFFFFF"/>
                </a:solidFill>
                <a:effectLst/>
                <a:uLnTx/>
                <a:uFillTx/>
                <a:latin typeface="Tahoma" charset="0"/>
                <a:ea typeface="Tahoma" charset="0"/>
                <a:cs typeface="Tahoma" charset="0"/>
              </a:rPr>
              <a:t>reflexive</a:t>
            </a:r>
            <a:r>
              <a:rPr kumimoji="0" lang="nb-NO" sz="2000" b="0" i="0" u="none" strike="noStrike" kern="1200" cap="none" spc="0" normalizeH="0" baseline="0" noProof="0" dirty="0">
                <a:ln>
                  <a:noFill/>
                </a:ln>
                <a:solidFill>
                  <a:srgbClr val="FFFFFF"/>
                </a:solidFill>
                <a:effectLst/>
                <a:uLnTx/>
                <a:uFillTx/>
                <a:latin typeface="Tahoma" charset="0"/>
                <a:ea typeface="Tahoma" charset="0"/>
                <a:cs typeface="Tahoma" charset="0"/>
              </a:rPr>
              <a:t> </a:t>
            </a:r>
            <a:r>
              <a:rPr kumimoji="0" lang="nb-NO" sz="2000" b="0" i="0" u="none" strike="noStrike" kern="1200" cap="none" spc="0" normalizeH="0" baseline="0" noProof="0" dirty="0" err="1">
                <a:ln>
                  <a:noFill/>
                </a:ln>
                <a:solidFill>
                  <a:srgbClr val="FFFFFF"/>
                </a:solidFill>
                <a:effectLst/>
                <a:uLnTx/>
                <a:uFillTx/>
                <a:latin typeface="Tahoma" charset="0"/>
                <a:ea typeface="Tahoma" charset="0"/>
                <a:cs typeface="Tahoma" charset="0"/>
              </a:rPr>
              <a:t>spaces</a:t>
            </a:r>
            <a:r>
              <a:rPr kumimoji="0" lang="nb-NO" sz="2000" b="0" i="0" u="none" strike="noStrike" kern="1200" cap="none" spc="0" normalizeH="0" baseline="0" noProof="0" dirty="0">
                <a:ln>
                  <a:noFill/>
                </a:ln>
                <a:solidFill>
                  <a:srgbClr val="FFFFFF"/>
                </a:solidFill>
                <a:effectLst/>
                <a:uLnTx/>
                <a:uFillTx/>
                <a:latin typeface="Tahoma" charset="0"/>
                <a:ea typeface="Tahoma" charset="0"/>
                <a:cs typeface="Tahoma"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charset="0"/>
                <a:ea typeface="Tahoma" charset="0"/>
                <a:cs typeface="Tahoma" charset="0"/>
              </a:rPr>
              <a:t>Encourage storytelling, reflexive conversations, metaphors, critical incident analysis, reflective journals, and focus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ahoma" charset="0"/>
                <a:ea typeface="Tahoma" charset="0"/>
                <a:cs typeface="Tahoma" charset="0"/>
              </a:rPr>
              <a:t>(Kok et al 2020; Kok 2021; Wiig et al 2020; Seljemo et al 2023; 2024)</a:t>
            </a:r>
            <a:endParaRPr kumimoji="0" lang="nb-NO" sz="1200" b="0" i="0" u="none" strike="noStrike" kern="1200" cap="none" spc="0" normalizeH="0" baseline="0" noProof="0" dirty="0">
              <a:ln>
                <a:noFill/>
              </a:ln>
              <a:solidFill>
                <a:srgbClr val="FFFFFF"/>
              </a:solidFill>
              <a:effectLst/>
              <a:uLnTx/>
              <a:uFillTx/>
              <a:latin typeface="Tahoma" charset="0"/>
              <a:ea typeface="Tahoma" charset="0"/>
              <a:cs typeface="Tahom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err="1">
              <a:ln>
                <a:noFill/>
              </a:ln>
              <a:solidFill>
                <a:srgbClr val="050F41"/>
              </a:solidFill>
              <a:effectLst/>
              <a:uLnTx/>
              <a:uFillTx/>
              <a:latin typeface="Tahoma" charset="0"/>
              <a:ea typeface="Tahoma" charset="0"/>
              <a:cs typeface="Tahoma" charset="0"/>
            </a:endParaRPr>
          </a:p>
        </p:txBody>
      </p:sp>
      <p:pic>
        <p:nvPicPr>
          <p:cNvPr id="8" name="Picture 2">
            <a:extLst>
              <a:ext uri="{FF2B5EF4-FFF2-40B4-BE49-F238E27FC236}">
                <a16:creationId xmlns:a16="http://schemas.microsoft.com/office/drawing/2014/main" id="{03969648-3EBD-88C3-8E8F-7774A4929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75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7B42F36-B3C1-4247-AF36-090F0134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5">
            <a:extLst>
              <a:ext uri="{FF2B5EF4-FFF2-40B4-BE49-F238E27FC236}">
                <a16:creationId xmlns:a16="http://schemas.microsoft.com/office/drawing/2014/main" id="{FEF131A2-E574-4D95-A322-C5FF0B64E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a:solidFill>
                  <a:srgbClr val="000000"/>
                </a:solidFill>
                <a:latin typeface="Times-Roman"/>
              </a:rPr>
              <a:t>FamilyID=Office_ArchiveTorn</a:t>
            </a:r>
            <a:endParaRPr lang="en-US" dirty="0"/>
          </a:p>
        </p:txBody>
      </p:sp>
      <p:sp>
        <p:nvSpPr>
          <p:cNvPr id="2" name="Tittel 1">
            <a:extLst>
              <a:ext uri="{FF2B5EF4-FFF2-40B4-BE49-F238E27FC236}">
                <a16:creationId xmlns:a16="http://schemas.microsoft.com/office/drawing/2014/main" id="{3AD1B241-4E74-95B7-DFBE-BC3E41897B54}"/>
              </a:ext>
            </a:extLst>
          </p:cNvPr>
          <p:cNvSpPr>
            <a:spLocks noGrp="1"/>
          </p:cNvSpPr>
          <p:nvPr>
            <p:ph type="title"/>
          </p:nvPr>
        </p:nvSpPr>
        <p:spPr>
          <a:xfrm>
            <a:off x="1132361" y="4748796"/>
            <a:ext cx="8804444" cy="1004048"/>
          </a:xfrm>
        </p:spPr>
        <p:txBody>
          <a:bodyPr vert="horz" lIns="91440" tIns="45720" rIns="91440" bIns="45720" rtlCol="0" anchor="b">
            <a:normAutofit/>
          </a:bodyPr>
          <a:lstStyle/>
          <a:p>
            <a:pPr>
              <a:lnSpc>
                <a:spcPct val="90000"/>
              </a:lnSpc>
            </a:pPr>
            <a:r>
              <a:rPr lang="en-US" sz="3600" b="1" kern="1200" dirty="0">
                <a:latin typeface="+mj-lt"/>
                <a:ea typeface="+mj-ea"/>
                <a:cs typeface="+mj-cs"/>
              </a:rPr>
              <a:t>How to handle the dual responsibility??</a:t>
            </a:r>
          </a:p>
        </p:txBody>
      </p:sp>
      <p:pic>
        <p:nvPicPr>
          <p:cNvPr id="19" name="Bilde 18" descr="Et bilde som inneholder tekst, Font, skjermbilde, papir&#10;&#10;Automatisk generert beskrivelse">
            <a:extLst>
              <a:ext uri="{FF2B5EF4-FFF2-40B4-BE49-F238E27FC236}">
                <a16:creationId xmlns:a16="http://schemas.microsoft.com/office/drawing/2014/main" id="{301C12CA-FB30-51C9-F00F-1C14FC9D3457}"/>
              </a:ext>
            </a:extLst>
          </p:cNvPr>
          <p:cNvPicPr>
            <a:picLocks noChangeAspect="1"/>
          </p:cNvPicPr>
          <p:nvPr/>
        </p:nvPicPr>
        <p:blipFill>
          <a:blip r:embed="rId2"/>
          <a:srcRect t="6154"/>
          <a:stretch/>
        </p:blipFill>
        <p:spPr>
          <a:xfrm>
            <a:off x="4038601" y="10"/>
            <a:ext cx="4079551" cy="5121732"/>
          </a:xfrm>
          <a:custGeom>
            <a:avLst/>
            <a:gdLst/>
            <a:ahLst/>
            <a:cxnLst/>
            <a:rect l="l" t="t" r="r" b="b"/>
            <a:pathLst>
              <a:path w="4079551" h="5121742">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p:spPr>
      </p:pic>
      <p:pic>
        <p:nvPicPr>
          <p:cNvPr id="7" name="Bilde 6" descr="Et bilde som inneholder tekst, skjermbilde, Font, dokument&#10;&#10;Automatisk generert beskrivelse">
            <a:extLst>
              <a:ext uri="{FF2B5EF4-FFF2-40B4-BE49-F238E27FC236}">
                <a16:creationId xmlns:a16="http://schemas.microsoft.com/office/drawing/2014/main" id="{65CB529A-AE1B-4BA5-A75E-D4325B627A72}"/>
              </a:ext>
            </a:extLst>
          </p:cNvPr>
          <p:cNvPicPr>
            <a:picLocks noChangeAspect="1"/>
          </p:cNvPicPr>
          <p:nvPr/>
        </p:nvPicPr>
        <p:blipFill>
          <a:blip r:embed="rId3"/>
          <a:srcRect l="233" r="7127" b="4"/>
          <a:stretch/>
        </p:blipFill>
        <p:spPr>
          <a:xfrm>
            <a:off x="20" y="10"/>
            <a:ext cx="4044282" cy="4706602"/>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sp>
        <p:nvSpPr>
          <p:cNvPr id="32" name="Freeform: Shape 27">
            <a:extLst>
              <a:ext uri="{FF2B5EF4-FFF2-40B4-BE49-F238E27FC236}">
                <a16:creationId xmlns:a16="http://schemas.microsoft.com/office/drawing/2014/main" id="{696B4F8D-F261-41C2-B0A1-B0899F66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A3C7563A-4B20-4E0B-8548-374928B55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Bilde 8" descr="Et bilde som inneholder tekst, skjermbilde, dokument, Font&#10;&#10;Automatisk generert beskrivelse">
            <a:extLst>
              <a:ext uri="{FF2B5EF4-FFF2-40B4-BE49-F238E27FC236}">
                <a16:creationId xmlns:a16="http://schemas.microsoft.com/office/drawing/2014/main" id="{6206002D-598A-F88E-E6D2-956BCEC17891}"/>
              </a:ext>
            </a:extLst>
          </p:cNvPr>
          <p:cNvPicPr>
            <a:picLocks noChangeAspect="1"/>
          </p:cNvPicPr>
          <p:nvPr/>
        </p:nvPicPr>
        <p:blipFill>
          <a:blip r:embed="rId4"/>
          <a:srcRect r="-2" b="2392"/>
          <a:stretch/>
        </p:blipFill>
        <p:spPr>
          <a:xfrm>
            <a:off x="8118152" y="370899"/>
            <a:ext cx="4073848" cy="5097855"/>
          </a:xfrm>
          <a:custGeom>
            <a:avLst/>
            <a:gdLst/>
            <a:ahLst/>
            <a:cxnLst/>
            <a:rect l="l" t="t" r="r" b="b"/>
            <a:pathLst>
              <a:path w="4073848" h="5097855">
                <a:moveTo>
                  <a:pt x="0" y="0"/>
                </a:moveTo>
                <a:lnTo>
                  <a:pt x="19820" y="5180"/>
                </a:lnTo>
                <a:lnTo>
                  <a:pt x="49402" y="7911"/>
                </a:lnTo>
                <a:cubicBezTo>
                  <a:pt x="58464" y="10327"/>
                  <a:pt x="59058" y="18121"/>
                  <a:pt x="71002" y="17994"/>
                </a:cubicBezTo>
                <a:cubicBezTo>
                  <a:pt x="107266" y="23166"/>
                  <a:pt x="172585" y="27649"/>
                  <a:pt x="221893" y="33346"/>
                </a:cubicBezTo>
                <a:cubicBezTo>
                  <a:pt x="246320" y="29951"/>
                  <a:pt x="281352" y="36453"/>
                  <a:pt x="291482" y="46142"/>
                </a:cubicBezTo>
                <a:cubicBezTo>
                  <a:pt x="303579" y="48837"/>
                  <a:pt x="332739" y="48886"/>
                  <a:pt x="344505" y="46978"/>
                </a:cubicBezTo>
                <a:cubicBezTo>
                  <a:pt x="354949" y="47257"/>
                  <a:pt x="356843" y="50945"/>
                  <a:pt x="370719" y="52379"/>
                </a:cubicBezTo>
                <a:cubicBezTo>
                  <a:pt x="385865" y="55758"/>
                  <a:pt x="418717" y="71770"/>
                  <a:pt x="432980" y="76777"/>
                </a:cubicBezTo>
                <a:cubicBezTo>
                  <a:pt x="447242" y="81784"/>
                  <a:pt x="432737" y="76599"/>
                  <a:pt x="456293" y="82419"/>
                </a:cubicBezTo>
                <a:cubicBezTo>
                  <a:pt x="464698" y="84403"/>
                  <a:pt x="462938" y="92138"/>
                  <a:pt x="481008" y="95827"/>
                </a:cubicBezTo>
                <a:cubicBezTo>
                  <a:pt x="499078" y="99517"/>
                  <a:pt x="539553" y="103782"/>
                  <a:pt x="564714" y="104556"/>
                </a:cubicBezTo>
                <a:cubicBezTo>
                  <a:pt x="592824" y="92037"/>
                  <a:pt x="582974" y="109081"/>
                  <a:pt x="634376" y="93326"/>
                </a:cubicBezTo>
                <a:cubicBezTo>
                  <a:pt x="635698" y="95341"/>
                  <a:pt x="656703" y="94474"/>
                  <a:pt x="678233" y="95822"/>
                </a:cubicBezTo>
                <a:cubicBezTo>
                  <a:pt x="699762" y="97170"/>
                  <a:pt x="745607" y="108465"/>
                  <a:pt x="763555" y="101412"/>
                </a:cubicBezTo>
                <a:lnTo>
                  <a:pt x="921892" y="100673"/>
                </a:lnTo>
                <a:lnTo>
                  <a:pt x="1012783" y="112509"/>
                </a:lnTo>
                <a:cubicBezTo>
                  <a:pt x="1044389" y="114404"/>
                  <a:pt x="1049697" y="123044"/>
                  <a:pt x="1070000" y="119654"/>
                </a:cubicBezTo>
                <a:cubicBezTo>
                  <a:pt x="1104224" y="121839"/>
                  <a:pt x="1082556" y="137881"/>
                  <a:pt x="1122043" y="124964"/>
                </a:cubicBezTo>
                <a:cubicBezTo>
                  <a:pt x="1111251" y="138700"/>
                  <a:pt x="1140599" y="121238"/>
                  <a:pt x="1160906" y="132297"/>
                </a:cubicBezTo>
                <a:cubicBezTo>
                  <a:pt x="1189386" y="124143"/>
                  <a:pt x="1218667" y="134414"/>
                  <a:pt x="1235955" y="135610"/>
                </a:cubicBezTo>
                <a:cubicBezTo>
                  <a:pt x="1253243" y="136806"/>
                  <a:pt x="1239866" y="140567"/>
                  <a:pt x="1264634" y="139474"/>
                </a:cubicBezTo>
                <a:lnTo>
                  <a:pt x="1299612" y="145010"/>
                </a:lnTo>
                <a:cubicBezTo>
                  <a:pt x="1297785" y="140439"/>
                  <a:pt x="1302846" y="141786"/>
                  <a:pt x="1316723" y="142501"/>
                </a:cubicBezTo>
                <a:lnTo>
                  <a:pt x="1353994" y="138427"/>
                </a:lnTo>
                <a:lnTo>
                  <a:pt x="1379571" y="142536"/>
                </a:lnTo>
                <a:cubicBezTo>
                  <a:pt x="1382999" y="142397"/>
                  <a:pt x="1407380" y="137923"/>
                  <a:pt x="1406891" y="134412"/>
                </a:cubicBezTo>
                <a:cubicBezTo>
                  <a:pt x="1433565" y="149140"/>
                  <a:pt x="1436234" y="139888"/>
                  <a:pt x="1463587" y="136134"/>
                </a:cubicBezTo>
                <a:cubicBezTo>
                  <a:pt x="1487038" y="137517"/>
                  <a:pt x="1466824" y="137982"/>
                  <a:pt x="1523495" y="139722"/>
                </a:cubicBezTo>
                <a:cubicBezTo>
                  <a:pt x="1545556" y="155891"/>
                  <a:pt x="1529698" y="128003"/>
                  <a:pt x="1573001" y="150645"/>
                </a:cubicBezTo>
                <a:cubicBezTo>
                  <a:pt x="1575121" y="148880"/>
                  <a:pt x="1601855" y="150499"/>
                  <a:pt x="1615848" y="152274"/>
                </a:cubicBezTo>
                <a:cubicBezTo>
                  <a:pt x="1629840" y="154049"/>
                  <a:pt x="1642482" y="151886"/>
                  <a:pt x="1656958" y="161298"/>
                </a:cubicBezTo>
                <a:cubicBezTo>
                  <a:pt x="1667535" y="164193"/>
                  <a:pt x="1648634" y="159956"/>
                  <a:pt x="1681709" y="164883"/>
                </a:cubicBezTo>
                <a:cubicBezTo>
                  <a:pt x="1714785" y="169810"/>
                  <a:pt x="1822594" y="186492"/>
                  <a:pt x="1855413" y="190858"/>
                </a:cubicBezTo>
                <a:cubicBezTo>
                  <a:pt x="1888232" y="195224"/>
                  <a:pt x="1865150" y="197788"/>
                  <a:pt x="1878624" y="198221"/>
                </a:cubicBezTo>
                <a:cubicBezTo>
                  <a:pt x="1892098" y="198654"/>
                  <a:pt x="1921110" y="191588"/>
                  <a:pt x="1936257" y="193458"/>
                </a:cubicBezTo>
                <a:cubicBezTo>
                  <a:pt x="1955273" y="195364"/>
                  <a:pt x="1958093" y="202665"/>
                  <a:pt x="1969506" y="202296"/>
                </a:cubicBezTo>
                <a:cubicBezTo>
                  <a:pt x="1980059" y="192079"/>
                  <a:pt x="1991264" y="192192"/>
                  <a:pt x="2009543" y="198388"/>
                </a:cubicBezTo>
                <a:cubicBezTo>
                  <a:pt x="2043643" y="201172"/>
                  <a:pt x="2043670" y="190662"/>
                  <a:pt x="2076599" y="192177"/>
                </a:cubicBezTo>
                <a:cubicBezTo>
                  <a:pt x="2091049" y="191598"/>
                  <a:pt x="2098780" y="194892"/>
                  <a:pt x="2122888" y="191618"/>
                </a:cubicBezTo>
                <a:cubicBezTo>
                  <a:pt x="2140054" y="192316"/>
                  <a:pt x="2174542" y="194072"/>
                  <a:pt x="2197782" y="183790"/>
                </a:cubicBezTo>
                <a:cubicBezTo>
                  <a:pt x="2222989" y="182481"/>
                  <a:pt x="2204683" y="182017"/>
                  <a:pt x="2232194" y="184607"/>
                </a:cubicBezTo>
                <a:cubicBezTo>
                  <a:pt x="2265802" y="185125"/>
                  <a:pt x="2279792" y="178894"/>
                  <a:pt x="2299212" y="180376"/>
                </a:cubicBezTo>
                <a:cubicBezTo>
                  <a:pt x="2311858" y="176121"/>
                  <a:pt x="2297536" y="181192"/>
                  <a:pt x="2346142" y="175851"/>
                </a:cubicBezTo>
                <a:cubicBezTo>
                  <a:pt x="2365406" y="185310"/>
                  <a:pt x="2381884" y="172374"/>
                  <a:pt x="2398368" y="174412"/>
                </a:cubicBezTo>
                <a:cubicBezTo>
                  <a:pt x="2424509" y="173378"/>
                  <a:pt x="2488760" y="173491"/>
                  <a:pt x="2512594" y="172027"/>
                </a:cubicBezTo>
                <a:cubicBezTo>
                  <a:pt x="2536428" y="170563"/>
                  <a:pt x="2511059" y="168382"/>
                  <a:pt x="2541375" y="165630"/>
                </a:cubicBezTo>
                <a:cubicBezTo>
                  <a:pt x="2597211" y="177879"/>
                  <a:pt x="2628371" y="155834"/>
                  <a:pt x="2684883" y="153136"/>
                </a:cubicBezTo>
                <a:cubicBezTo>
                  <a:pt x="2719188" y="136064"/>
                  <a:pt x="2743499" y="153798"/>
                  <a:pt x="2781009" y="140733"/>
                </a:cubicBezTo>
                <a:cubicBezTo>
                  <a:pt x="2806393" y="136738"/>
                  <a:pt x="2810080" y="140555"/>
                  <a:pt x="2824377" y="138690"/>
                </a:cubicBezTo>
                <a:cubicBezTo>
                  <a:pt x="2838674" y="136825"/>
                  <a:pt x="2854799" y="132329"/>
                  <a:pt x="2866792" y="129542"/>
                </a:cubicBezTo>
                <a:cubicBezTo>
                  <a:pt x="2873210" y="133180"/>
                  <a:pt x="2923100" y="126770"/>
                  <a:pt x="2921948" y="121966"/>
                </a:cubicBezTo>
                <a:cubicBezTo>
                  <a:pt x="2929361" y="123612"/>
                  <a:pt x="2949852" y="129984"/>
                  <a:pt x="2952165" y="122378"/>
                </a:cubicBezTo>
                <a:cubicBezTo>
                  <a:pt x="2990011" y="122297"/>
                  <a:pt x="3011272" y="121230"/>
                  <a:pt x="3044378" y="131368"/>
                </a:cubicBezTo>
                <a:cubicBezTo>
                  <a:pt x="3067906" y="135145"/>
                  <a:pt x="3051474" y="133118"/>
                  <a:pt x="3066117" y="135515"/>
                </a:cubicBezTo>
                <a:cubicBezTo>
                  <a:pt x="3080761" y="137912"/>
                  <a:pt x="3105156" y="133618"/>
                  <a:pt x="3129038" y="133048"/>
                </a:cubicBezTo>
                <a:cubicBezTo>
                  <a:pt x="3153252" y="133180"/>
                  <a:pt x="3181464" y="137262"/>
                  <a:pt x="3199396" y="138690"/>
                </a:cubicBezTo>
                <a:cubicBezTo>
                  <a:pt x="3217327" y="140118"/>
                  <a:pt x="3221605" y="139775"/>
                  <a:pt x="3236626" y="141617"/>
                </a:cubicBezTo>
                <a:cubicBezTo>
                  <a:pt x="3261693" y="138167"/>
                  <a:pt x="3282756" y="139985"/>
                  <a:pt x="3301529" y="147360"/>
                </a:cubicBezTo>
                <a:cubicBezTo>
                  <a:pt x="3316136" y="149253"/>
                  <a:pt x="3308650" y="153562"/>
                  <a:pt x="3319466" y="155359"/>
                </a:cubicBezTo>
                <a:cubicBezTo>
                  <a:pt x="3330283" y="157156"/>
                  <a:pt x="3337180" y="149032"/>
                  <a:pt x="3366431" y="150998"/>
                </a:cubicBezTo>
                <a:cubicBezTo>
                  <a:pt x="3376837" y="151395"/>
                  <a:pt x="3376489" y="159016"/>
                  <a:pt x="3398712" y="160121"/>
                </a:cubicBezTo>
                <a:cubicBezTo>
                  <a:pt x="3420936" y="161226"/>
                  <a:pt x="3510291" y="165983"/>
                  <a:pt x="3542998" y="167155"/>
                </a:cubicBezTo>
                <a:cubicBezTo>
                  <a:pt x="3575704" y="168327"/>
                  <a:pt x="3562463" y="165109"/>
                  <a:pt x="3578141" y="164774"/>
                </a:cubicBezTo>
                <a:cubicBezTo>
                  <a:pt x="3593820" y="164439"/>
                  <a:pt x="3612368" y="156036"/>
                  <a:pt x="3637070" y="165143"/>
                </a:cubicBezTo>
                <a:cubicBezTo>
                  <a:pt x="3655547" y="160298"/>
                  <a:pt x="3656022" y="171417"/>
                  <a:pt x="3676510" y="174285"/>
                </a:cubicBezTo>
                <a:cubicBezTo>
                  <a:pt x="3687814" y="178343"/>
                  <a:pt x="3701962" y="177166"/>
                  <a:pt x="3711295" y="179965"/>
                </a:cubicBezTo>
                <a:cubicBezTo>
                  <a:pt x="3720627" y="182764"/>
                  <a:pt x="3728005" y="183268"/>
                  <a:pt x="3734909" y="186315"/>
                </a:cubicBezTo>
                <a:cubicBezTo>
                  <a:pt x="3741813" y="189362"/>
                  <a:pt x="3743912" y="195469"/>
                  <a:pt x="3752716" y="198247"/>
                </a:cubicBezTo>
                <a:cubicBezTo>
                  <a:pt x="3761521" y="201025"/>
                  <a:pt x="3775291" y="205915"/>
                  <a:pt x="3785338" y="207746"/>
                </a:cubicBezTo>
                <a:cubicBezTo>
                  <a:pt x="3795386" y="209577"/>
                  <a:pt x="3793861" y="206743"/>
                  <a:pt x="3813002" y="209235"/>
                </a:cubicBezTo>
                <a:cubicBezTo>
                  <a:pt x="3844203" y="214556"/>
                  <a:pt x="3872302" y="218411"/>
                  <a:pt x="3907394" y="217935"/>
                </a:cubicBezTo>
                <a:cubicBezTo>
                  <a:pt x="3913972" y="227642"/>
                  <a:pt x="3924446" y="223236"/>
                  <a:pt x="3938455" y="218099"/>
                </a:cubicBezTo>
                <a:cubicBezTo>
                  <a:pt x="3964643" y="225179"/>
                  <a:pt x="4008872" y="230664"/>
                  <a:pt x="4053670" y="246493"/>
                </a:cubicBezTo>
                <a:cubicBezTo>
                  <a:pt x="4060026" y="249727"/>
                  <a:pt x="4064731" y="252068"/>
                  <a:pt x="4068686" y="253851"/>
                </a:cubicBezTo>
                <a:lnTo>
                  <a:pt x="4073848" y="255820"/>
                </a:lnTo>
                <a:lnTo>
                  <a:pt x="4073848" y="5096562"/>
                </a:lnTo>
                <a:lnTo>
                  <a:pt x="4062380" y="5097855"/>
                </a:lnTo>
                <a:cubicBezTo>
                  <a:pt x="4057192" y="5097055"/>
                  <a:pt x="4053199" y="5094472"/>
                  <a:pt x="4049820" y="5089388"/>
                </a:cubicBezTo>
                <a:cubicBezTo>
                  <a:pt x="4009878" y="5087267"/>
                  <a:pt x="3968705" y="5061632"/>
                  <a:pt x="3943125" y="5073727"/>
                </a:cubicBezTo>
                <a:cubicBezTo>
                  <a:pt x="3944749" y="5052314"/>
                  <a:pt x="3930432" y="5060350"/>
                  <a:pt x="3902578" y="5055197"/>
                </a:cubicBezTo>
                <a:cubicBezTo>
                  <a:pt x="3882656" y="5049199"/>
                  <a:pt x="3839627" y="5036588"/>
                  <a:pt x="3823591" y="5030823"/>
                </a:cubicBezTo>
                <a:cubicBezTo>
                  <a:pt x="3807556" y="5025058"/>
                  <a:pt x="3795270" y="5029266"/>
                  <a:pt x="3779178" y="5023718"/>
                </a:cubicBezTo>
                <a:cubicBezTo>
                  <a:pt x="3786402" y="5005404"/>
                  <a:pt x="3690441" y="5017899"/>
                  <a:pt x="3727041" y="5004453"/>
                </a:cubicBezTo>
                <a:cubicBezTo>
                  <a:pt x="3699629" y="4993542"/>
                  <a:pt x="3709708" y="4998999"/>
                  <a:pt x="3695215" y="5003935"/>
                </a:cubicBezTo>
                <a:cubicBezTo>
                  <a:pt x="3660744" y="4999180"/>
                  <a:pt x="3657695" y="4997754"/>
                  <a:pt x="3617918" y="5002257"/>
                </a:cubicBezTo>
                <a:cubicBezTo>
                  <a:pt x="3600258" y="5001551"/>
                  <a:pt x="3594004" y="4999083"/>
                  <a:pt x="3578292" y="4997633"/>
                </a:cubicBezTo>
                <a:cubicBezTo>
                  <a:pt x="3562580" y="4996183"/>
                  <a:pt x="3553912" y="4997238"/>
                  <a:pt x="3523647" y="4993560"/>
                </a:cubicBezTo>
                <a:cubicBezTo>
                  <a:pt x="3499709" y="4988949"/>
                  <a:pt x="3482330" y="4990238"/>
                  <a:pt x="3462999" y="4987582"/>
                </a:cubicBezTo>
                <a:cubicBezTo>
                  <a:pt x="3443667" y="4984927"/>
                  <a:pt x="3431887" y="4980755"/>
                  <a:pt x="3407661" y="4977626"/>
                </a:cubicBezTo>
                <a:cubicBezTo>
                  <a:pt x="3386862" y="4968882"/>
                  <a:pt x="3308417" y="4989840"/>
                  <a:pt x="3292705" y="4963636"/>
                </a:cubicBezTo>
                <a:cubicBezTo>
                  <a:pt x="3235824" y="4968918"/>
                  <a:pt x="3219730" y="4958334"/>
                  <a:pt x="3172975" y="4953691"/>
                </a:cubicBezTo>
                <a:cubicBezTo>
                  <a:pt x="3127763" y="4948837"/>
                  <a:pt x="3122071" y="4951787"/>
                  <a:pt x="3074842" y="4939189"/>
                </a:cubicBezTo>
                <a:cubicBezTo>
                  <a:pt x="3037951" y="4926629"/>
                  <a:pt x="3018156" y="4922664"/>
                  <a:pt x="2975114" y="4919945"/>
                </a:cubicBezTo>
                <a:cubicBezTo>
                  <a:pt x="2971916" y="4927359"/>
                  <a:pt x="2920569" y="4912496"/>
                  <a:pt x="2912264" y="4910306"/>
                </a:cubicBezTo>
                <a:cubicBezTo>
                  <a:pt x="2913215" y="4915182"/>
                  <a:pt x="2886096" y="4917324"/>
                  <a:pt x="2879068" y="4913219"/>
                </a:cubicBezTo>
                <a:cubicBezTo>
                  <a:pt x="2816888" y="4916083"/>
                  <a:pt x="2797908" y="4934735"/>
                  <a:pt x="2751306" y="4924939"/>
                </a:cubicBezTo>
                <a:cubicBezTo>
                  <a:pt x="2714930" y="4924870"/>
                  <a:pt x="2716667" y="4934409"/>
                  <a:pt x="2664406" y="4934300"/>
                </a:cubicBezTo>
                <a:cubicBezTo>
                  <a:pt x="2642420" y="4938458"/>
                  <a:pt x="2649006" y="4930226"/>
                  <a:pt x="2621651" y="4930533"/>
                </a:cubicBezTo>
                <a:cubicBezTo>
                  <a:pt x="2586738" y="4948131"/>
                  <a:pt x="2549613" y="4936664"/>
                  <a:pt x="2500282" y="4936142"/>
                </a:cubicBezTo>
                <a:cubicBezTo>
                  <a:pt x="2439944" y="4934837"/>
                  <a:pt x="2389504" y="4942093"/>
                  <a:pt x="2337000" y="4934320"/>
                </a:cubicBezTo>
                <a:cubicBezTo>
                  <a:pt x="2317698" y="4940567"/>
                  <a:pt x="2291907" y="4948971"/>
                  <a:pt x="2270703" y="4938111"/>
                </a:cubicBezTo>
                <a:cubicBezTo>
                  <a:pt x="2215033" y="4939841"/>
                  <a:pt x="2221532" y="4944790"/>
                  <a:pt x="2200316" y="4938470"/>
                </a:cubicBezTo>
                <a:cubicBezTo>
                  <a:pt x="2158078" y="4940893"/>
                  <a:pt x="2164891" y="4935351"/>
                  <a:pt x="2126710" y="4932347"/>
                </a:cubicBezTo>
                <a:cubicBezTo>
                  <a:pt x="2095620" y="4927728"/>
                  <a:pt x="2111086" y="4928153"/>
                  <a:pt x="2082324" y="4927593"/>
                </a:cubicBezTo>
                <a:cubicBezTo>
                  <a:pt x="2055130" y="4936130"/>
                  <a:pt x="2036508" y="4925578"/>
                  <a:pt x="2029206" y="4923365"/>
                </a:cubicBezTo>
                <a:cubicBezTo>
                  <a:pt x="2003508" y="4924806"/>
                  <a:pt x="1965456" y="4913048"/>
                  <a:pt x="1969765" y="4928228"/>
                </a:cubicBezTo>
                <a:cubicBezTo>
                  <a:pt x="1933670" y="4907655"/>
                  <a:pt x="1935015" y="4928539"/>
                  <a:pt x="1896446" y="4923240"/>
                </a:cubicBezTo>
                <a:cubicBezTo>
                  <a:pt x="1876120" y="4915707"/>
                  <a:pt x="1849790" y="4911657"/>
                  <a:pt x="1837029" y="4921066"/>
                </a:cubicBezTo>
                <a:cubicBezTo>
                  <a:pt x="1759478" y="4909120"/>
                  <a:pt x="1806390" y="4905512"/>
                  <a:pt x="1727326" y="4892968"/>
                </a:cubicBezTo>
                <a:cubicBezTo>
                  <a:pt x="1686312" y="4886651"/>
                  <a:pt x="1625466" y="4884219"/>
                  <a:pt x="1593578" y="4875201"/>
                </a:cubicBezTo>
                <a:cubicBezTo>
                  <a:pt x="1561690" y="4866183"/>
                  <a:pt x="1553872" y="4870257"/>
                  <a:pt x="1529199" y="4863739"/>
                </a:cubicBezTo>
                <a:cubicBezTo>
                  <a:pt x="1504527" y="4857222"/>
                  <a:pt x="1472957" y="4856729"/>
                  <a:pt x="1453102" y="4853389"/>
                </a:cubicBezTo>
                <a:cubicBezTo>
                  <a:pt x="1433246" y="4850048"/>
                  <a:pt x="1412604" y="4842097"/>
                  <a:pt x="1410062" y="4843700"/>
                </a:cubicBezTo>
                <a:cubicBezTo>
                  <a:pt x="1370061" y="4835203"/>
                  <a:pt x="1358114" y="4845698"/>
                  <a:pt x="1334230" y="4827940"/>
                </a:cubicBezTo>
                <a:cubicBezTo>
                  <a:pt x="1313790" y="4825698"/>
                  <a:pt x="1309169" y="4823751"/>
                  <a:pt x="1287424" y="4823328"/>
                </a:cubicBezTo>
                <a:cubicBezTo>
                  <a:pt x="1265680" y="4822905"/>
                  <a:pt x="1234048" y="4825438"/>
                  <a:pt x="1203760" y="4825401"/>
                </a:cubicBezTo>
                <a:cubicBezTo>
                  <a:pt x="1172376" y="4827120"/>
                  <a:pt x="1171591" y="4843575"/>
                  <a:pt x="1142353" y="4826911"/>
                </a:cubicBezTo>
                <a:cubicBezTo>
                  <a:pt x="1142648" y="4830450"/>
                  <a:pt x="1127453" y="4831600"/>
                  <a:pt x="1123543" y="4831484"/>
                </a:cubicBezTo>
                <a:lnTo>
                  <a:pt x="1092581" y="4833192"/>
                </a:lnTo>
                <a:lnTo>
                  <a:pt x="1089970" y="4827604"/>
                </a:lnTo>
                <a:cubicBezTo>
                  <a:pt x="1078405" y="4825299"/>
                  <a:pt x="1058546" y="4830811"/>
                  <a:pt x="1046990" y="4831800"/>
                </a:cubicBezTo>
                <a:lnTo>
                  <a:pt x="1020627" y="4833537"/>
                </a:lnTo>
                <a:lnTo>
                  <a:pt x="1010602" y="4832752"/>
                </a:lnTo>
                <a:lnTo>
                  <a:pt x="1006327" y="4832812"/>
                </a:lnTo>
                <a:lnTo>
                  <a:pt x="995285" y="4828639"/>
                </a:lnTo>
                <a:cubicBezTo>
                  <a:pt x="985016" y="4827594"/>
                  <a:pt x="977337" y="4820880"/>
                  <a:pt x="971197" y="4819859"/>
                </a:cubicBezTo>
                <a:cubicBezTo>
                  <a:pt x="965058" y="4818838"/>
                  <a:pt x="963247" y="4826590"/>
                  <a:pt x="958444" y="4822516"/>
                </a:cubicBezTo>
                <a:cubicBezTo>
                  <a:pt x="964528" y="4819545"/>
                  <a:pt x="954985" y="4817124"/>
                  <a:pt x="950776" y="4814966"/>
                </a:cubicBezTo>
                <a:lnTo>
                  <a:pt x="912589" y="4812307"/>
                </a:lnTo>
                <a:cubicBezTo>
                  <a:pt x="866435" y="4815189"/>
                  <a:pt x="882762" y="4802056"/>
                  <a:pt x="868646" y="4810372"/>
                </a:cubicBezTo>
                <a:cubicBezTo>
                  <a:pt x="833647" y="4816986"/>
                  <a:pt x="825964" y="4816964"/>
                  <a:pt x="813484" y="4815448"/>
                </a:cubicBezTo>
                <a:cubicBezTo>
                  <a:pt x="774068" y="4820782"/>
                  <a:pt x="767891" y="4822976"/>
                  <a:pt x="717218" y="4827378"/>
                </a:cubicBezTo>
                <a:cubicBezTo>
                  <a:pt x="688925" y="4839908"/>
                  <a:pt x="680839" y="4840723"/>
                  <a:pt x="659409" y="4845952"/>
                </a:cubicBezTo>
                <a:cubicBezTo>
                  <a:pt x="633011" y="4854112"/>
                  <a:pt x="639997" y="4860055"/>
                  <a:pt x="607917" y="4863927"/>
                </a:cubicBezTo>
                <a:cubicBezTo>
                  <a:pt x="591636" y="4868226"/>
                  <a:pt x="579429" y="4878384"/>
                  <a:pt x="569284" y="4882117"/>
                </a:cubicBezTo>
                <a:cubicBezTo>
                  <a:pt x="559139" y="4885850"/>
                  <a:pt x="555067" y="4884639"/>
                  <a:pt x="537968" y="4887374"/>
                </a:cubicBezTo>
                <a:cubicBezTo>
                  <a:pt x="526595" y="4886448"/>
                  <a:pt x="489777" y="4886423"/>
                  <a:pt x="482916" y="4888156"/>
                </a:cubicBezTo>
                <a:cubicBezTo>
                  <a:pt x="463365" y="4898273"/>
                  <a:pt x="445824" y="4886936"/>
                  <a:pt x="411637" y="4886771"/>
                </a:cubicBezTo>
                <a:lnTo>
                  <a:pt x="371262" y="4888142"/>
                </a:lnTo>
                <a:cubicBezTo>
                  <a:pt x="363928" y="4882747"/>
                  <a:pt x="306156" y="4880831"/>
                  <a:pt x="302060" y="4873520"/>
                </a:cubicBezTo>
                <a:cubicBezTo>
                  <a:pt x="280888" y="4866176"/>
                  <a:pt x="280811" y="4847663"/>
                  <a:pt x="248012" y="4840618"/>
                </a:cubicBezTo>
                <a:cubicBezTo>
                  <a:pt x="230331" y="4833575"/>
                  <a:pt x="240156" y="4851312"/>
                  <a:pt x="195979" y="4831260"/>
                </a:cubicBezTo>
                <a:cubicBezTo>
                  <a:pt x="165972" y="4807991"/>
                  <a:pt x="63439" y="4789506"/>
                  <a:pt x="10733" y="4758959"/>
                </a:cubicBezTo>
                <a:lnTo>
                  <a:pt x="0" y="4750844"/>
                </a:lnTo>
                <a:close/>
              </a:path>
            </a:pathLst>
          </a:custGeom>
        </p:spPr>
      </p:pic>
      <p:pic>
        <p:nvPicPr>
          <p:cNvPr id="4" name="Picture 2">
            <a:extLst>
              <a:ext uri="{FF2B5EF4-FFF2-40B4-BE49-F238E27FC236}">
                <a16:creationId xmlns:a16="http://schemas.microsoft.com/office/drawing/2014/main" id="{115B3055-77B9-81BD-8407-27C7F792D3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330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4FAA343-C4C0-69B9-F906-7C6E872EE019}"/>
              </a:ext>
            </a:extLst>
          </p:cNvPr>
          <p:cNvPicPr>
            <a:picLocks noChangeAspect="1"/>
          </p:cNvPicPr>
          <p:nvPr/>
        </p:nvPicPr>
        <p:blipFill>
          <a:blip r:embed="rId2">
            <a:alphaModFix amt="35000"/>
            <a:duotone>
              <a:schemeClr val="accent3">
                <a:shade val="45000"/>
                <a:satMod val="135000"/>
              </a:schemeClr>
              <a:prstClr val="white"/>
            </a:duotone>
          </a:blip>
          <a:srcRect/>
          <a:stretch/>
        </p:blipFill>
        <p:spPr>
          <a:xfrm>
            <a:off x="20" y="10"/>
            <a:ext cx="12191980" cy="6857990"/>
          </a:xfrm>
          <a:prstGeom prst="rect">
            <a:avLst/>
          </a:prstGeom>
        </p:spPr>
      </p:pic>
      <p:sp>
        <p:nvSpPr>
          <p:cNvPr id="6" name="Tittel 5">
            <a:extLst>
              <a:ext uri="{FF2B5EF4-FFF2-40B4-BE49-F238E27FC236}">
                <a16:creationId xmlns:a16="http://schemas.microsoft.com/office/drawing/2014/main" id="{D91A1697-FFD5-8B1C-15AE-86DAFC8BE1B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dirty="0">
                <a:solidFill>
                  <a:srgbClr val="FFFFFF"/>
                </a:solidFill>
                <a:latin typeface="+mj-lt"/>
                <a:ea typeface="+mj-ea"/>
                <a:cs typeface="+mj-cs"/>
              </a:rPr>
              <a:t>Key elements</a:t>
            </a:r>
          </a:p>
        </p:txBody>
      </p:sp>
      <p:graphicFrame>
        <p:nvGraphicFramePr>
          <p:cNvPr id="39" name="Plassholder for tekst 6">
            <a:extLst>
              <a:ext uri="{FF2B5EF4-FFF2-40B4-BE49-F238E27FC236}">
                <a16:creationId xmlns:a16="http://schemas.microsoft.com/office/drawing/2014/main" id="{9BC82F87-E2DD-0AC3-E727-8382D8C42983}"/>
              </a:ext>
            </a:extLst>
          </p:cNvPr>
          <p:cNvGraphicFramePr/>
          <p:nvPr>
            <p:extLst>
              <p:ext uri="{D42A27DB-BD31-4B8C-83A1-F6EECF244321}">
                <p14:modId xmlns:p14="http://schemas.microsoft.com/office/powerpoint/2010/main" val="24528937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Sylinder 7">
            <a:extLst>
              <a:ext uri="{FF2B5EF4-FFF2-40B4-BE49-F238E27FC236}">
                <a16:creationId xmlns:a16="http://schemas.microsoft.com/office/drawing/2014/main" id="{2C4A9EF0-1796-18D7-F48C-88A932C7F46B}"/>
              </a:ext>
            </a:extLst>
          </p:cNvPr>
          <p:cNvSpPr txBox="1"/>
          <p:nvPr/>
        </p:nvSpPr>
        <p:spPr>
          <a:xfrm>
            <a:off x="1133061" y="5705061"/>
            <a:ext cx="3088859" cy="184666"/>
          </a:xfrm>
          <a:prstGeom prst="rect">
            <a:avLst/>
          </a:prstGeom>
          <a:noFill/>
        </p:spPr>
        <p:txBody>
          <a:bodyPr wrap="none" lIns="0" tIns="0" rIns="0" bIns="0" rtlCol="0">
            <a:spAutoFit/>
          </a:bodyPr>
          <a:lstStyle/>
          <a:p>
            <a:r>
              <a:rPr lang="nb-NO" sz="1200" dirty="0">
                <a:latin typeface="Tahoma" charset="0"/>
                <a:ea typeface="Tahoma" charset="0"/>
                <a:cs typeface="Tahoma" charset="0"/>
              </a:rPr>
              <a:t>(Magerøy 2024; Magerøy et al 2023;2024a,b)</a:t>
            </a:r>
          </a:p>
        </p:txBody>
      </p:sp>
      <p:pic>
        <p:nvPicPr>
          <p:cNvPr id="2" name="Picture 2">
            <a:extLst>
              <a:ext uri="{FF2B5EF4-FFF2-40B4-BE49-F238E27FC236}">
                <a16:creationId xmlns:a16="http://schemas.microsoft.com/office/drawing/2014/main" id="{EBF9EF22-A689-58F2-ADD0-DF5828D58C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37189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4" name="Bilde 3" descr="Et bilde som inneholder person, utendørs, arm&#10;&#10;Automatisk generert beskrivelse"/>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34358" b="5481"/>
          <a:stretch/>
        </p:blipFill>
        <p:spPr>
          <a:xfrm>
            <a:off x="-3048" y="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 name="Tittel 1"/>
          <p:cNvSpPr>
            <a:spLocks noGrp="1"/>
          </p:cNvSpPr>
          <p:nvPr>
            <p:ph type="ctrTitle"/>
          </p:nvPr>
        </p:nvSpPr>
        <p:spPr>
          <a:xfrm>
            <a:off x="739222" y="358774"/>
            <a:ext cx="4653525" cy="4766217"/>
          </a:xfrm>
          <a:effectLst>
            <a:outerShdw blurRad="50800" dist="38100" dir="2700000" algn="tl" rotWithShape="0">
              <a:prstClr val="black">
                <a:alpha val="40000"/>
              </a:prstClr>
            </a:outerShdw>
          </a:effectLst>
        </p:spPr>
        <p:txBody>
          <a:bodyPr vert="horz" lIns="91440" tIns="45720" rIns="91440" bIns="45720" rtlCol="0" anchor="b">
            <a:normAutofit/>
          </a:bodyPr>
          <a:lstStyle/>
          <a:p>
            <a:pPr>
              <a:lnSpc>
                <a:spcPct val="90000"/>
              </a:lnSpc>
            </a:pPr>
            <a:r>
              <a:rPr lang="en-US" sz="5200" b="1" dirty="0">
                <a:solidFill>
                  <a:srgbClr val="FFFFFF"/>
                </a:solidFill>
                <a:latin typeface="+mj-lt"/>
                <a:ea typeface="+mj-ea"/>
                <a:cs typeface="+mj-cs"/>
              </a:rPr>
              <a:t>Success criteria?</a:t>
            </a:r>
            <a:br>
              <a:rPr lang="en-US" sz="5200" b="1" dirty="0">
                <a:solidFill>
                  <a:srgbClr val="FFFFFF"/>
                </a:solidFill>
                <a:latin typeface="+mj-lt"/>
                <a:ea typeface="+mj-ea"/>
                <a:cs typeface="+mj-cs"/>
              </a:rPr>
            </a:br>
            <a:br>
              <a:rPr lang="en-US" sz="5200" b="1" dirty="0">
                <a:solidFill>
                  <a:srgbClr val="FFFFFF"/>
                </a:solidFill>
                <a:latin typeface="+mj-lt"/>
                <a:ea typeface="+mj-ea"/>
                <a:cs typeface="+mj-cs"/>
              </a:rPr>
            </a:br>
            <a:r>
              <a:rPr lang="en-US" sz="3600" dirty="0">
                <a:latin typeface="AdvTT7c3c51d9"/>
              </a:rPr>
              <a:t>Tru</a:t>
            </a:r>
            <a:r>
              <a:rPr lang="en-US" sz="3600" b="0" i="0" u="none" strike="noStrike" baseline="0" dirty="0">
                <a:latin typeface="AdvTT7c3c51d9"/>
              </a:rPr>
              <a:t>st, dialog, respect, and a psychologically safe atmosphere</a:t>
            </a:r>
            <a:r>
              <a:rPr lang="en-US" sz="1800" b="0" i="0" u="none" strike="noStrike" baseline="0" dirty="0">
                <a:latin typeface="AdvTT7c3c51d9"/>
              </a:rPr>
              <a:t>.</a:t>
            </a:r>
            <a:br>
              <a:rPr lang="en-US" sz="1800" b="0" i="0" u="none" strike="noStrike" baseline="0" dirty="0">
                <a:latin typeface="AdvTT7c3c51d9"/>
              </a:rPr>
            </a:br>
            <a:br>
              <a:rPr lang="en-US" sz="1800" b="0" i="0" u="none" strike="noStrike" baseline="0" dirty="0">
                <a:latin typeface="AdvTT7c3c51d9"/>
              </a:rPr>
            </a:br>
            <a:br>
              <a:rPr lang="en-US" sz="1800" b="0" i="0" u="none" strike="noStrike" baseline="0" dirty="0">
                <a:latin typeface="AdvTT7c3c51d9"/>
              </a:rPr>
            </a:br>
            <a:r>
              <a:rPr lang="en-US" sz="1400" b="0" i="0" u="none" strike="noStrike" baseline="0" dirty="0">
                <a:latin typeface="AdvTT7c3c51d9"/>
              </a:rPr>
              <a:t>(Gray 2007; Cunliffe 2002; Wiig et al 2020; Wahl et al 2022; Jacobsen et al 2024)</a:t>
            </a:r>
            <a:endParaRPr lang="en-US" sz="5200" b="1" dirty="0">
              <a:solidFill>
                <a:srgbClr val="FFFFFF"/>
              </a:solidFill>
              <a:latin typeface="+mj-lt"/>
              <a:ea typeface="+mj-ea"/>
              <a:cs typeface="+mj-cs"/>
            </a:endParaRPr>
          </a:p>
        </p:txBody>
      </p:sp>
      <p:pic>
        <p:nvPicPr>
          <p:cNvPr id="7" name="Bilde 6">
            <a:extLst>
              <a:ext uri="{FF2B5EF4-FFF2-40B4-BE49-F238E27FC236}">
                <a16:creationId xmlns:a16="http://schemas.microsoft.com/office/drawing/2014/main" id="{5664C594-5CB4-4B0F-BE92-F7CA6EE25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244" y="9261608"/>
            <a:ext cx="1605808" cy="328612"/>
          </a:xfrm>
          <a:prstGeom prst="rect">
            <a:avLst/>
          </a:prstGeom>
        </p:spPr>
      </p:pic>
      <p:pic>
        <p:nvPicPr>
          <p:cNvPr id="9" name="Picture 2">
            <a:extLst>
              <a:ext uri="{FF2B5EF4-FFF2-40B4-BE49-F238E27FC236}">
                <a16:creationId xmlns:a16="http://schemas.microsoft.com/office/drawing/2014/main" id="{972C0DEF-AB52-40B5-B5DA-3D0650A762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222" y="5927726"/>
            <a:ext cx="276225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597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6" name="Picture 5" descr="Stethoscope">
            <a:extLst>
              <a:ext uri="{FF2B5EF4-FFF2-40B4-BE49-F238E27FC236}">
                <a16:creationId xmlns:a16="http://schemas.microsoft.com/office/drawing/2014/main" id="{7205954B-E670-3637-E844-781538BA0763}"/>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66000"/>
                    </a14:imgEffect>
                  </a14:imgLayer>
                </a14:imgProps>
              </a:ext>
            </a:extLst>
          </a:blip>
          <a:srcRect t="59" b="15672"/>
          <a:stretch/>
        </p:blipFill>
        <p:spPr>
          <a:xfrm>
            <a:off x="20" y="1"/>
            <a:ext cx="12191980" cy="6857999"/>
          </a:xfrm>
          <a:prstGeom prst="rect">
            <a:avLst/>
          </a:prstGeom>
        </p:spPr>
      </p:pic>
      <p:sp>
        <p:nvSpPr>
          <p:cNvPr id="2" name="Tittel 1">
            <a:extLst>
              <a:ext uri="{FF2B5EF4-FFF2-40B4-BE49-F238E27FC236}">
                <a16:creationId xmlns:a16="http://schemas.microsoft.com/office/drawing/2014/main" id="{F6E3E0AD-4388-BB27-799E-BCC06F7249C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400" dirty="0">
                <a:solidFill>
                  <a:srgbClr val="FFFFFF"/>
                </a:solidFill>
                <a:latin typeface="+mj-lt"/>
                <a:ea typeface="+mj-ea"/>
                <a:cs typeface="+mj-cs"/>
              </a:rPr>
              <a:t>Reflective Learning Health Systems?</a:t>
            </a:r>
            <a:br>
              <a:rPr lang="en-US" sz="5400" dirty="0">
                <a:solidFill>
                  <a:srgbClr val="FFFFFF"/>
                </a:solidFill>
                <a:latin typeface="+mj-lt"/>
                <a:ea typeface="+mj-ea"/>
                <a:cs typeface="+mj-cs"/>
              </a:rPr>
            </a:br>
            <a:endParaRPr lang="en-US" sz="5400" dirty="0">
              <a:solidFill>
                <a:srgbClr val="FFFFFF"/>
              </a:solidFill>
              <a:latin typeface="+mj-lt"/>
              <a:ea typeface="+mj-ea"/>
              <a:cs typeface="+mj-cs"/>
            </a:endParaRPr>
          </a:p>
        </p:txBody>
      </p:sp>
      <p:pic>
        <p:nvPicPr>
          <p:cNvPr id="8" name="Bilde 7" descr="Et bilde som inneholder tekst, skjermbilde, Font, line&#10;&#10;Automatisk generert beskrivelse">
            <a:extLst>
              <a:ext uri="{FF2B5EF4-FFF2-40B4-BE49-F238E27FC236}">
                <a16:creationId xmlns:a16="http://schemas.microsoft.com/office/drawing/2014/main" id="{2F47CF5B-8DB4-FDFC-C65C-162A186F16D1}"/>
              </a:ext>
            </a:extLst>
          </p:cNvPr>
          <p:cNvPicPr>
            <a:picLocks noChangeAspect="1"/>
          </p:cNvPicPr>
          <p:nvPr/>
        </p:nvPicPr>
        <p:blipFill>
          <a:blip r:embed="rId5"/>
          <a:stretch>
            <a:fillRect/>
          </a:stretch>
        </p:blipFill>
        <p:spPr>
          <a:xfrm>
            <a:off x="5183749" y="3928712"/>
            <a:ext cx="6610690" cy="172093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Picture 2">
            <a:extLst>
              <a:ext uri="{FF2B5EF4-FFF2-40B4-BE49-F238E27FC236}">
                <a16:creationId xmlns:a16="http://schemas.microsoft.com/office/drawing/2014/main" id="{8771D570-7E68-07A0-3A79-C74F1DDA99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169482"/>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pic>
        <p:nvPicPr>
          <p:cNvPr id="9" name="Graphic 8" descr="Blink">
            <a:extLst>
              <a:ext uri="{FF2B5EF4-FFF2-40B4-BE49-F238E27FC236}">
                <a16:creationId xmlns:a16="http://schemas.microsoft.com/office/drawing/2014/main" id="{9530E79D-1142-4726-B2FE-F2D1001D3F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8698" y="957860"/>
            <a:ext cx="4942280" cy="4942280"/>
          </a:xfrm>
          <a:prstGeom prst="rect">
            <a:avLst/>
          </a:prstGeom>
        </p:spPr>
      </p:pic>
      <p:pic>
        <p:nvPicPr>
          <p:cNvPr id="15" name="Bilde 14">
            <a:extLst>
              <a:ext uri="{FF2B5EF4-FFF2-40B4-BE49-F238E27FC236}">
                <a16:creationId xmlns:a16="http://schemas.microsoft.com/office/drawing/2014/main" id="{0C9F394A-A8AE-4BC5-AC6A-EBE651A34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37" y="5923176"/>
            <a:ext cx="2847521" cy="582716"/>
          </a:xfrm>
          <a:prstGeom prst="rect">
            <a:avLst/>
          </a:prstGeom>
        </p:spPr>
      </p:pic>
      <p:sp>
        <p:nvSpPr>
          <p:cNvPr id="3" name="Tittel 1">
            <a:extLst>
              <a:ext uri="{FF2B5EF4-FFF2-40B4-BE49-F238E27FC236}">
                <a16:creationId xmlns:a16="http://schemas.microsoft.com/office/drawing/2014/main" id="{F5567031-2A4D-4500-A383-43CDA49F6AC0}"/>
              </a:ext>
            </a:extLst>
          </p:cNvPr>
          <p:cNvSpPr txBox="1">
            <a:spLocks/>
          </p:cNvSpPr>
          <p:nvPr/>
        </p:nvSpPr>
        <p:spPr>
          <a:xfrm>
            <a:off x="838200" y="365125"/>
            <a:ext cx="3822189" cy="1899912"/>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3500" kern="1200" baseline="0">
                <a:solidFill>
                  <a:schemeClr val="tx1"/>
                </a:solidFill>
                <a:latin typeface="Tahoma" charset="0"/>
                <a:ea typeface="Tahoma" charset="0"/>
                <a:cs typeface="Tahom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50F41"/>
                </a:solidFill>
                <a:effectLst/>
                <a:uLnTx/>
                <a:uFillTx/>
                <a:latin typeface="Calibri Light" panose="020F0302020204030204"/>
                <a:ea typeface="Tahoma" charset="0"/>
                <a:cs typeface="Tahoma" charset="0"/>
              </a:rPr>
              <a:t>For those leading</a:t>
            </a:r>
          </a:p>
        </p:txBody>
      </p:sp>
      <p:sp>
        <p:nvSpPr>
          <p:cNvPr id="6" name="Rektangel 5">
            <a:extLst>
              <a:ext uri="{FF2B5EF4-FFF2-40B4-BE49-F238E27FC236}">
                <a16:creationId xmlns:a16="http://schemas.microsoft.com/office/drawing/2014/main" id="{28CCB06D-7252-9D4B-07A6-06961FD70F7B}"/>
              </a:ext>
            </a:extLst>
          </p:cNvPr>
          <p:cNvSpPr/>
          <p:nvPr/>
        </p:nvSpPr>
        <p:spPr>
          <a:xfrm>
            <a:off x="961533" y="1857080"/>
            <a:ext cx="6938129" cy="3324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50F4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400" dirty="0">
              <a:solidFill>
                <a:srgbClr val="050F41"/>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50F41"/>
                </a:solidFill>
                <a:effectLst/>
                <a:uLnTx/>
                <a:uFillTx/>
                <a:latin typeface="Calibri" panose="020F0502020204030204"/>
                <a:ea typeface="+mn-ea"/>
                <a:cs typeface="+mn-cs"/>
              </a:rPr>
              <a:t>Make reflexive spaces relevant and integral to work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50F41"/>
                </a:solidFill>
                <a:effectLst/>
                <a:uLnTx/>
                <a:uFillTx/>
                <a:latin typeface="Calibri" panose="020F0502020204030204"/>
                <a:ea typeface="+mn-ea"/>
                <a:cs typeface="+mn-cs"/>
              </a:rPr>
              <a:t>Promote continuity in management positions</a:t>
            </a:r>
            <a:endParaRPr lang="en-US" sz="2400" dirty="0">
              <a:solidFill>
                <a:srgbClr val="050F41"/>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50F41"/>
                </a:solidFill>
                <a:effectLst/>
                <a:uLnTx/>
                <a:uFillTx/>
                <a:latin typeface="Calibri" panose="020F0502020204030204"/>
                <a:ea typeface="+mn-ea"/>
                <a:cs typeface="+mn-cs"/>
              </a:rPr>
              <a:t>Ensure support and open climate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50F41"/>
                </a:solidFill>
                <a:effectLst/>
                <a:uLnTx/>
                <a:uFillTx/>
                <a:latin typeface="Calibri" panose="020F0502020204030204"/>
                <a:ea typeface="+mn-ea"/>
                <a:cs typeface="+mn-cs"/>
              </a:rPr>
              <a:t>Use tools to structure and guide reflection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50F41"/>
                </a:solidFill>
                <a:effectLst/>
                <a:uLnTx/>
                <a:uFillTx/>
                <a:latin typeface="Calibri" panose="020F0502020204030204"/>
                <a:ea typeface="+mn-ea"/>
                <a:cs typeface="+mn-cs"/>
              </a:rPr>
              <a:t>Build a working environment that emphasizes both patient safety and working environment factors which are central to safety for everyone!</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05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5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srgbClr val="050F41"/>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D7397C94-042E-2930-236A-64D970B4239C}"/>
              </a:ext>
            </a:extLst>
          </p:cNvPr>
          <p:cNvSpPr/>
          <p:nvPr/>
        </p:nvSpPr>
        <p:spPr>
          <a:xfrm>
            <a:off x="3833794" y="5900140"/>
            <a:ext cx="8166527" cy="716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a:t>
            </a:r>
            <a:r>
              <a:rPr kumimoji="0" lang="nb-NO" sz="1400" b="0" i="0" u="none" strike="noStrike" kern="1200" cap="none" spc="0" normalizeH="0" baseline="0" noProof="0" dirty="0" err="1">
                <a:ln>
                  <a:noFill/>
                </a:ln>
                <a:solidFill>
                  <a:srgbClr val="050F41"/>
                </a:solidFill>
                <a:effectLst/>
                <a:uLnTx/>
                <a:uFillTx/>
                <a:latin typeface="Calibri" panose="020F0502020204030204"/>
                <a:ea typeface="+mn-ea"/>
                <a:cs typeface="+mn-cs"/>
              </a:rPr>
              <a:t>Cunliffe</a:t>
            </a: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 2002; Gray 2007; </a:t>
            </a:r>
            <a:r>
              <a:rPr kumimoji="0" lang="nb-NO" sz="1400" b="0" i="0" u="none" strike="noStrike" kern="1200" cap="none" spc="0" normalizeH="0" baseline="0" noProof="0" dirty="0" err="1">
                <a:ln>
                  <a:noFill/>
                </a:ln>
                <a:solidFill>
                  <a:srgbClr val="050F41"/>
                </a:solidFill>
                <a:effectLst/>
                <a:uLnTx/>
                <a:uFillTx/>
                <a:latin typeface="Calibri" panose="020F0502020204030204"/>
                <a:ea typeface="+mn-ea"/>
                <a:cs typeface="+mn-cs"/>
              </a:rPr>
              <a:t>Idema</a:t>
            </a: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 &amp; </a:t>
            </a:r>
            <a:r>
              <a:rPr kumimoji="0" lang="nb-NO" sz="1400" b="0" i="0" u="none" strike="noStrike" kern="1200" cap="none" spc="0" normalizeH="0" baseline="0" noProof="0" dirty="0" err="1">
                <a:ln>
                  <a:noFill/>
                </a:ln>
                <a:solidFill>
                  <a:srgbClr val="050F41"/>
                </a:solidFill>
                <a:effectLst/>
                <a:uLnTx/>
                <a:uFillTx/>
                <a:latin typeface="Calibri" panose="020F0502020204030204"/>
                <a:ea typeface="+mn-ea"/>
                <a:cs typeface="+mn-cs"/>
              </a:rPr>
              <a:t>Caroll</a:t>
            </a: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 2011; Wahl et al 2022; Jacobsen et al 2024; Øyri et al 2024; Wiig et al 2020; Johannessen et al 2021; Haraldseid-Driftland et al 2023; Lyng et al 2024; Seljemo et al 2023;2024)</a:t>
            </a:r>
          </a:p>
        </p:txBody>
      </p:sp>
    </p:spTree>
    <p:extLst>
      <p:ext uri="{BB962C8B-B14F-4D97-AF65-F5344CB8AC3E}">
        <p14:creationId xmlns:p14="http://schemas.microsoft.com/office/powerpoint/2010/main" val="1220534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8" name="Picture 6">
            <a:extLst>
              <a:ext uri="{FF2B5EF4-FFF2-40B4-BE49-F238E27FC236}">
                <a16:creationId xmlns:a16="http://schemas.microsoft.com/office/drawing/2014/main" id="{BE01DB61-5878-4CD0-A974-554F9CCE9517}"/>
              </a:ext>
            </a:extLst>
          </p:cNvPr>
          <p:cNvPicPr>
            <a:picLocks noChangeAspect="1"/>
          </p:cNvPicPr>
          <p:nvPr/>
        </p:nvPicPr>
        <p:blipFill rotWithShape="1">
          <a:blip r:embed="rId3"/>
          <a:srcRect t="14796" b="6401"/>
          <a:stretch/>
        </p:blipFill>
        <p:spPr>
          <a:xfrm>
            <a:off x="1" y="10"/>
            <a:ext cx="9669642" cy="6857990"/>
          </a:xfrm>
          <a:prstGeom prst="rect">
            <a:avLst/>
          </a:prstGeom>
        </p:spPr>
      </p:pic>
      <p:sp>
        <p:nvSpPr>
          <p:cNvPr id="45" name="Rectangle 4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6AFE1E1-24F8-4B0E-BC00-BF3C6106C0FB}"/>
              </a:ext>
            </a:extLst>
          </p:cNvPr>
          <p:cNvSpPr>
            <a:spLocks noGrp="1"/>
          </p:cNvSpPr>
          <p:nvPr>
            <p:ph type="title"/>
          </p:nvPr>
        </p:nvSpPr>
        <p:spPr>
          <a:xfrm>
            <a:off x="7528564" y="22235"/>
            <a:ext cx="3822189" cy="1899912"/>
          </a:xfrm>
        </p:spPr>
        <p:txBody>
          <a:bodyPr vert="horz" lIns="91440" tIns="45720" rIns="91440" bIns="45720" rtlCol="0" anchor="ctr">
            <a:normAutofit/>
          </a:bodyPr>
          <a:lstStyle/>
          <a:p>
            <a:pPr>
              <a:lnSpc>
                <a:spcPct val="90000"/>
              </a:lnSpc>
            </a:pPr>
            <a:r>
              <a:rPr lang="en-US" sz="4000" b="1" dirty="0">
                <a:latin typeface="+mj-lt"/>
                <a:ea typeface="+mj-ea"/>
                <a:cs typeface="+mj-cs"/>
              </a:rPr>
              <a:t>Conclusion</a:t>
            </a:r>
          </a:p>
        </p:txBody>
      </p:sp>
      <p:sp>
        <p:nvSpPr>
          <p:cNvPr id="5" name="Plassholder for tekst 4">
            <a:extLst>
              <a:ext uri="{FF2B5EF4-FFF2-40B4-BE49-F238E27FC236}">
                <a16:creationId xmlns:a16="http://schemas.microsoft.com/office/drawing/2014/main" id="{4DE97BEB-A64D-43DE-B703-1492716F1C99}"/>
              </a:ext>
            </a:extLst>
          </p:cNvPr>
          <p:cNvSpPr>
            <a:spLocks noGrp="1"/>
          </p:cNvSpPr>
          <p:nvPr>
            <p:ph type="body" sz="quarter" idx="14"/>
          </p:nvPr>
        </p:nvSpPr>
        <p:spPr>
          <a:xfrm>
            <a:off x="7531610" y="1397985"/>
            <a:ext cx="4366607" cy="4816549"/>
          </a:xfrm>
        </p:spPr>
        <p:txBody>
          <a:bodyPr vert="horz" lIns="91440" tIns="45720" rIns="91440" bIns="45720" rtlCol="0">
            <a:normAutofit lnSpcReduction="10000"/>
          </a:bodyPr>
          <a:lstStyle/>
          <a:p>
            <a:pPr indent="-228600">
              <a:buFont typeface="Arial" panose="020B0604020202020204" pitchFamily="34" charset="0"/>
              <a:buChar char="•"/>
            </a:pPr>
            <a:r>
              <a:rPr lang="en-US" sz="2000" dirty="0">
                <a:latin typeface="+mn-lt"/>
                <a:ea typeface="+mn-ea"/>
                <a:cs typeface="+mn-cs"/>
              </a:rPr>
              <a:t>Creating different </a:t>
            </a:r>
            <a:r>
              <a:rPr lang="en-US" sz="2000" b="1" dirty="0">
                <a:latin typeface="+mn-lt"/>
                <a:ea typeface="+mn-ea"/>
                <a:cs typeface="+mn-cs"/>
              </a:rPr>
              <a:t>constellations of reflexive spaces is a foundation </a:t>
            </a:r>
            <a:r>
              <a:rPr lang="en-US" sz="2000" dirty="0">
                <a:latin typeface="+mn-lt"/>
                <a:ea typeface="+mn-ea"/>
                <a:cs typeface="+mn-cs"/>
              </a:rPr>
              <a:t>for promoting conditions that may </a:t>
            </a:r>
            <a:r>
              <a:rPr lang="en-US" sz="2000">
                <a:latin typeface="+mn-lt"/>
                <a:ea typeface="+mn-ea"/>
                <a:cs typeface="+mn-cs"/>
              </a:rPr>
              <a:t>cultivate </a:t>
            </a:r>
            <a:r>
              <a:rPr lang="en-US" sz="2000" b="1">
                <a:latin typeface="+mn-lt"/>
                <a:ea typeface="+mn-ea"/>
                <a:cs typeface="+mn-cs"/>
              </a:rPr>
              <a:t>quality and </a:t>
            </a:r>
            <a:r>
              <a:rPr lang="en-US" sz="2000" b="1" dirty="0">
                <a:latin typeface="+mn-lt"/>
                <a:ea typeface="+mn-ea"/>
                <a:cs typeface="+mn-cs"/>
              </a:rPr>
              <a:t>safety improvement</a:t>
            </a:r>
          </a:p>
          <a:p>
            <a:pPr indent="-228600">
              <a:buFont typeface="Arial" panose="020B0604020202020204" pitchFamily="34" charset="0"/>
              <a:buChar char="•"/>
            </a:pPr>
            <a:endParaRPr lang="en-US" sz="2000" dirty="0">
              <a:latin typeface="+mn-lt"/>
              <a:ea typeface="+mn-ea"/>
              <a:cs typeface="+mn-cs"/>
            </a:endParaRPr>
          </a:p>
          <a:p>
            <a:pPr indent="-228600">
              <a:buFont typeface="Arial" panose="020B0604020202020204" pitchFamily="34" charset="0"/>
              <a:buChar char="•"/>
            </a:pPr>
            <a:r>
              <a:rPr lang="en-US" sz="2000" dirty="0">
                <a:latin typeface="+mn-lt"/>
                <a:ea typeface="+mn-ea"/>
                <a:cs typeface="+mn-cs"/>
              </a:rPr>
              <a:t>New </a:t>
            </a:r>
            <a:r>
              <a:rPr lang="en-US" sz="2000" b="1" dirty="0">
                <a:latin typeface="+mn-lt"/>
                <a:ea typeface="+mn-ea"/>
                <a:cs typeface="+mn-cs"/>
              </a:rPr>
              <a:t>leadership and regulatory approaches can stimulate</a:t>
            </a:r>
            <a:r>
              <a:rPr lang="en-US" sz="2000" dirty="0">
                <a:latin typeface="+mn-lt"/>
                <a:ea typeface="+mn-ea"/>
                <a:cs typeface="+mn-cs"/>
              </a:rPr>
              <a:t>, rather than curb, reflexive learning</a:t>
            </a:r>
          </a:p>
          <a:p>
            <a:pPr indent="-228600">
              <a:buFont typeface="Arial" panose="020B0604020202020204" pitchFamily="34" charset="0"/>
              <a:buChar char="•"/>
            </a:pPr>
            <a:endParaRPr lang="en-US" sz="2000" dirty="0">
              <a:latin typeface="+mn-lt"/>
              <a:ea typeface="+mn-ea"/>
              <a:cs typeface="+mn-cs"/>
            </a:endParaRPr>
          </a:p>
          <a:p>
            <a:pPr indent="-228600">
              <a:buFont typeface="Arial" panose="020B0604020202020204" pitchFamily="34" charset="0"/>
              <a:buChar char="•"/>
            </a:pPr>
            <a:r>
              <a:rPr lang="en-US" sz="2000" b="1" dirty="0">
                <a:latin typeface="+mn-lt"/>
                <a:ea typeface="+mn-ea"/>
                <a:cs typeface="+mn-cs"/>
              </a:rPr>
              <a:t>Improvement</a:t>
            </a:r>
            <a:r>
              <a:rPr lang="en-US" sz="2000" dirty="0">
                <a:latin typeface="+mn-lt"/>
                <a:ea typeface="+mn-ea"/>
                <a:cs typeface="+mn-cs"/>
              </a:rPr>
              <a:t> processes could benefit from </a:t>
            </a:r>
            <a:r>
              <a:rPr lang="en-US" sz="2000" b="1" dirty="0">
                <a:latin typeface="+mn-lt"/>
                <a:ea typeface="+mn-ea"/>
                <a:cs typeface="+mn-cs"/>
              </a:rPr>
              <a:t>acknowledging</a:t>
            </a:r>
            <a:r>
              <a:rPr lang="en-US" sz="2000" dirty="0">
                <a:latin typeface="+mn-lt"/>
                <a:ea typeface="+mn-ea"/>
                <a:cs typeface="+mn-cs"/>
              </a:rPr>
              <a:t> </a:t>
            </a:r>
            <a:r>
              <a:rPr lang="en-US" sz="2000" b="1" dirty="0">
                <a:latin typeface="+mn-lt"/>
                <a:ea typeface="+mn-ea"/>
                <a:cs typeface="+mn-cs"/>
              </a:rPr>
              <a:t>reflexive spaces </a:t>
            </a:r>
            <a:r>
              <a:rPr lang="en-US" sz="2000" dirty="0">
                <a:latin typeface="+mn-lt"/>
                <a:ea typeface="+mn-ea"/>
                <a:cs typeface="+mn-cs"/>
              </a:rPr>
              <a:t>where people </a:t>
            </a:r>
            <a:r>
              <a:rPr lang="en-US" sz="2000" b="1" dirty="0">
                <a:latin typeface="+mn-lt"/>
                <a:ea typeface="+mn-ea"/>
                <a:cs typeface="+mn-cs"/>
              </a:rPr>
              <a:t>within and across organizations</a:t>
            </a:r>
            <a:r>
              <a:rPr lang="en-US" sz="2000" dirty="0">
                <a:latin typeface="+mn-lt"/>
                <a:ea typeface="+mn-ea"/>
                <a:cs typeface="+mn-cs"/>
              </a:rPr>
              <a:t> meet, share experiences, and create opportunities for learning.</a:t>
            </a:r>
          </a:p>
          <a:p>
            <a:pPr marL="95400" indent="0" algn="r">
              <a:buNone/>
            </a:pPr>
            <a:endParaRPr lang="en-US" sz="1500" dirty="0">
              <a:latin typeface="+mn-lt"/>
              <a:ea typeface="+mn-ea"/>
              <a:cs typeface="+mn-cs"/>
            </a:endParaRPr>
          </a:p>
          <a:p>
            <a:pPr marL="438300" indent="-228600">
              <a:buFont typeface="Arial" panose="020B0604020202020204" pitchFamily="34" charset="0"/>
              <a:buChar char="•"/>
            </a:pPr>
            <a:endParaRPr lang="en-US" sz="1600" dirty="0">
              <a:latin typeface="+mn-lt"/>
              <a:ea typeface="+mn-ea"/>
              <a:cs typeface="+mn-cs"/>
            </a:endParaRPr>
          </a:p>
        </p:txBody>
      </p:sp>
      <p:pic>
        <p:nvPicPr>
          <p:cNvPr id="3" name="Bilde 2">
            <a:extLst>
              <a:ext uri="{FF2B5EF4-FFF2-40B4-BE49-F238E27FC236}">
                <a16:creationId xmlns:a16="http://schemas.microsoft.com/office/drawing/2014/main" id="{FE57A8BC-F404-2DC4-2635-108B67A85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37" y="5923176"/>
            <a:ext cx="2847521" cy="582716"/>
          </a:xfrm>
          <a:prstGeom prst="rect">
            <a:avLst/>
          </a:prstGeom>
        </p:spPr>
      </p:pic>
    </p:spTree>
    <p:extLst>
      <p:ext uri="{BB962C8B-B14F-4D97-AF65-F5344CB8AC3E}">
        <p14:creationId xmlns:p14="http://schemas.microsoft.com/office/powerpoint/2010/main" val="95132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6452A1-3F21-7EEA-C453-DFAED6D97CE4}"/>
            </a:ext>
          </a:extLst>
        </p:cNvPr>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DE48F77F-2C5F-EB07-D035-5E93450D5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6" name="Picture 5" descr="Hands holding each other's wrists and interlinked to form a circle">
            <a:extLst>
              <a:ext uri="{FF2B5EF4-FFF2-40B4-BE49-F238E27FC236}">
                <a16:creationId xmlns:a16="http://schemas.microsoft.com/office/drawing/2014/main" id="{F237B2AE-BC23-2447-0EDB-20F75B665D67}"/>
              </a:ext>
            </a:extLst>
          </p:cNvPr>
          <p:cNvPicPr>
            <a:picLocks noChangeAspect="1"/>
          </p:cNvPicPr>
          <p:nvPr/>
        </p:nvPicPr>
        <p:blipFill rotWithShape="1">
          <a:blip r:embed="rId3"/>
          <a:srcRect l="2942" r="294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42D7288C-86AD-AD21-1E37-DC410535E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CE3"/>
              </a:solidFill>
              <a:effectLst/>
              <a:uLnTx/>
              <a:uFillTx/>
              <a:latin typeface="Calibri" panose="020F0502020204030204"/>
              <a:ea typeface="+mn-ea"/>
              <a:cs typeface="+mn-cs"/>
            </a:endParaRPr>
          </a:p>
        </p:txBody>
      </p:sp>
      <p:sp>
        <p:nvSpPr>
          <p:cNvPr id="15" name="Tittel 1">
            <a:extLst>
              <a:ext uri="{FF2B5EF4-FFF2-40B4-BE49-F238E27FC236}">
                <a16:creationId xmlns:a16="http://schemas.microsoft.com/office/drawing/2014/main" id="{85515752-DC02-6193-EDA9-110DAA69FA62}"/>
              </a:ext>
            </a:extLst>
          </p:cNvPr>
          <p:cNvSpPr>
            <a:spLocks noGrp="1"/>
          </p:cNvSpPr>
          <p:nvPr>
            <p:ph type="title"/>
          </p:nvPr>
        </p:nvSpPr>
        <p:spPr>
          <a:xfrm>
            <a:off x="834637" y="119509"/>
            <a:ext cx="3822189" cy="1899912"/>
          </a:xfrm>
        </p:spPr>
        <p:txBody>
          <a:bodyPr vert="horz" lIns="91440" tIns="45720" rIns="91440" bIns="45720" rtlCol="0" anchor="ctr">
            <a:normAutofit/>
          </a:bodyPr>
          <a:lstStyle/>
          <a:p>
            <a:pPr>
              <a:lnSpc>
                <a:spcPct val="90000"/>
              </a:lnSpc>
            </a:pPr>
            <a:r>
              <a:rPr lang="en-US" sz="4000" dirty="0">
                <a:latin typeface="+mj-lt"/>
                <a:ea typeface="+mj-ea"/>
                <a:cs typeface="+mj-cs"/>
              </a:rPr>
              <a:t>Background</a:t>
            </a:r>
          </a:p>
        </p:txBody>
      </p:sp>
      <p:sp>
        <p:nvSpPr>
          <p:cNvPr id="5" name="Plassholder for tekst 4">
            <a:extLst>
              <a:ext uri="{FF2B5EF4-FFF2-40B4-BE49-F238E27FC236}">
                <a16:creationId xmlns:a16="http://schemas.microsoft.com/office/drawing/2014/main" id="{25BDF9F0-3157-4B41-BAF2-54985105B64C}"/>
              </a:ext>
            </a:extLst>
          </p:cNvPr>
          <p:cNvSpPr>
            <a:spLocks noGrp="1"/>
          </p:cNvSpPr>
          <p:nvPr>
            <p:ph type="body" sz="quarter" idx="14"/>
          </p:nvPr>
        </p:nvSpPr>
        <p:spPr>
          <a:xfrm>
            <a:off x="834637" y="1557618"/>
            <a:ext cx="5528063" cy="4290731"/>
          </a:xfrm>
        </p:spPr>
        <p:txBody>
          <a:bodyPr vert="horz" lIns="91440" tIns="45720" rIns="91440" bIns="45720" rtlCol="0">
            <a:normAutofit/>
          </a:bodyPr>
          <a:lstStyle/>
          <a:p>
            <a:pPr>
              <a:buFont typeface="Arial" panose="020B0604020202020204" pitchFamily="34" charset="0"/>
              <a:buChar char="•"/>
            </a:pPr>
            <a:r>
              <a:rPr lang="en-US" sz="2400" b="1" dirty="0">
                <a:latin typeface="+mn-lt"/>
                <a:ea typeface="+mn-ea"/>
                <a:cs typeface="+mn-cs"/>
              </a:rPr>
              <a:t>Europe faces challenges in elderly care </a:t>
            </a:r>
          </a:p>
          <a:p>
            <a:pPr lvl="1"/>
            <a:r>
              <a:rPr lang="en-US" sz="2200" dirty="0">
                <a:latin typeface="+mn-lt"/>
                <a:ea typeface="+mn-ea"/>
                <a:cs typeface="+mn-cs"/>
              </a:rPr>
              <a:t>Workforce shortages, stress, burnout, competence and capacity demands</a:t>
            </a:r>
          </a:p>
          <a:p>
            <a:pPr>
              <a:buFont typeface="Arial" panose="020B0604020202020204" pitchFamily="34" charset="0"/>
              <a:buChar char="•"/>
            </a:pPr>
            <a:r>
              <a:rPr lang="en-US" sz="2400" b="1" dirty="0">
                <a:latin typeface="+mn-lt"/>
                <a:ea typeface="+mn-ea"/>
                <a:cs typeface="+mn-cs"/>
              </a:rPr>
              <a:t>Regulators</a:t>
            </a:r>
            <a:r>
              <a:rPr lang="en-US" sz="2400" dirty="0">
                <a:latin typeface="+mn-lt"/>
                <a:ea typeface="+mn-ea"/>
                <a:cs typeface="+mn-cs"/>
              </a:rPr>
              <a:t> face challenges across countries: </a:t>
            </a:r>
          </a:p>
          <a:p>
            <a:pPr lvl="1">
              <a:buFont typeface="Arial" panose="020B0604020202020204" pitchFamily="34" charset="0"/>
              <a:buChar char="•"/>
            </a:pPr>
            <a:r>
              <a:rPr lang="en-US" sz="2200" dirty="0">
                <a:latin typeface="+mn-lt"/>
                <a:ea typeface="+mn-ea"/>
                <a:cs typeface="+mn-cs"/>
              </a:rPr>
              <a:t>Complexity, resource constraints, fast changing technology</a:t>
            </a:r>
          </a:p>
          <a:p>
            <a:pPr>
              <a:buFont typeface="Arial" panose="020B0604020202020204" pitchFamily="34" charset="0"/>
              <a:buChar char="•"/>
            </a:pPr>
            <a:r>
              <a:rPr lang="en-US" sz="2200" b="1" dirty="0">
                <a:latin typeface="+mn-lt"/>
                <a:ea typeface="+mn-ea"/>
                <a:cs typeface="+mn-cs"/>
              </a:rPr>
              <a:t>What is the role of regulators </a:t>
            </a:r>
            <a:r>
              <a:rPr lang="en-US" sz="2200" dirty="0">
                <a:latin typeface="+mn-lt"/>
                <a:ea typeface="+mn-ea"/>
                <a:cs typeface="+mn-cs"/>
              </a:rPr>
              <a:t>and </a:t>
            </a:r>
            <a:r>
              <a:rPr lang="en-US" sz="2200" b="1" dirty="0">
                <a:latin typeface="+mn-lt"/>
                <a:ea typeface="+mn-ea"/>
                <a:cs typeface="+mn-cs"/>
              </a:rPr>
              <a:t>leaders</a:t>
            </a:r>
            <a:r>
              <a:rPr lang="en-US" sz="2200" dirty="0">
                <a:latin typeface="+mn-lt"/>
                <a:ea typeface="+mn-ea"/>
                <a:cs typeface="+mn-cs"/>
              </a:rPr>
              <a:t> in promoting quality and safety in healthcare? For whom?</a:t>
            </a:r>
          </a:p>
          <a:p>
            <a:pPr lvl="1">
              <a:buFont typeface="Arial" panose="020B0604020202020204" pitchFamily="34" charset="0"/>
              <a:buChar char="•"/>
            </a:pPr>
            <a:r>
              <a:rPr lang="en-US" sz="2200" dirty="0">
                <a:latin typeface="+mn-lt"/>
                <a:ea typeface="+mn-ea"/>
                <a:cs typeface="+mn-cs"/>
              </a:rPr>
              <a:t>Patients, staff, next of kin?</a:t>
            </a:r>
          </a:p>
        </p:txBody>
      </p:sp>
      <p:pic>
        <p:nvPicPr>
          <p:cNvPr id="7" name="Bilde 6">
            <a:extLst>
              <a:ext uri="{FF2B5EF4-FFF2-40B4-BE49-F238E27FC236}">
                <a16:creationId xmlns:a16="http://schemas.microsoft.com/office/drawing/2014/main" id="{195F9910-5DF8-36B8-66E5-432E5868C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028" y="5999639"/>
            <a:ext cx="2530503" cy="517842"/>
          </a:xfrm>
          <a:prstGeom prst="rect">
            <a:avLst/>
          </a:prstGeom>
        </p:spPr>
      </p:pic>
      <p:sp>
        <p:nvSpPr>
          <p:cNvPr id="2" name="Rektangel 1">
            <a:extLst>
              <a:ext uri="{FF2B5EF4-FFF2-40B4-BE49-F238E27FC236}">
                <a16:creationId xmlns:a16="http://schemas.microsoft.com/office/drawing/2014/main" id="{39992EC8-37C8-E0DC-42F1-6D7B62278559}"/>
              </a:ext>
            </a:extLst>
          </p:cNvPr>
          <p:cNvSpPr/>
          <p:nvPr/>
        </p:nvSpPr>
        <p:spPr>
          <a:xfrm>
            <a:off x="3877390" y="5973231"/>
            <a:ext cx="8318174" cy="39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(Felder al 2026; Wiig et al 2024; </a:t>
            </a:r>
            <a:r>
              <a:rPr kumimoji="0" lang="nb-NO" sz="1400" b="0" i="0" u="none" strike="noStrike" kern="1200" cap="none" spc="0" normalizeH="0" baseline="0" noProof="0" dirty="0" err="1">
                <a:ln>
                  <a:noFill/>
                </a:ln>
                <a:solidFill>
                  <a:srgbClr val="050F41"/>
                </a:solidFill>
                <a:effectLst/>
                <a:uLnTx/>
                <a:uFillTx/>
                <a:latin typeface="Calibri" panose="020F0502020204030204"/>
                <a:ea typeface="+mn-ea"/>
                <a:cs typeface="+mn-cs"/>
              </a:rPr>
              <a:t>DoH</a:t>
            </a: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 2000; IOM 2000; </a:t>
            </a:r>
            <a:r>
              <a:rPr kumimoji="0" lang="nb-NO" sz="1400" b="0" i="0" u="none" strike="noStrike" kern="1200" cap="none" spc="0" normalizeH="0" baseline="0" noProof="0" dirty="0" err="1">
                <a:ln>
                  <a:noFill/>
                </a:ln>
                <a:solidFill>
                  <a:srgbClr val="050F41"/>
                </a:solidFill>
                <a:effectLst/>
                <a:uLnTx/>
                <a:uFillTx/>
                <a:latin typeface="Calibri" panose="020F0502020204030204"/>
                <a:ea typeface="+mn-ea"/>
                <a:cs typeface="+mn-cs"/>
              </a:rPr>
              <a:t>Gherardi</a:t>
            </a:r>
            <a:r>
              <a:rPr kumimoji="0" lang="nb-NO" sz="1400" b="0" i="0" u="none" strike="noStrike" kern="1200" cap="none" spc="0" normalizeH="0" baseline="0" noProof="0" dirty="0">
                <a:ln>
                  <a:noFill/>
                </a:ln>
                <a:solidFill>
                  <a:srgbClr val="050F41"/>
                </a:solidFill>
                <a:effectLst/>
                <a:uLnTx/>
                <a:uFillTx/>
                <a:latin typeface="Calibri" panose="020F0502020204030204"/>
                <a:ea typeface="+mn-ea"/>
                <a:cs typeface="+mn-cs"/>
              </a:rPr>
              <a:t> 2002; Donaldson 2002; Braithwaite et al 2015; Vincent &amp; Amalberti 2016)</a:t>
            </a:r>
          </a:p>
        </p:txBody>
      </p:sp>
    </p:spTree>
    <p:extLst>
      <p:ext uri="{BB962C8B-B14F-4D97-AF65-F5344CB8AC3E}">
        <p14:creationId xmlns:p14="http://schemas.microsoft.com/office/powerpoint/2010/main" val="3078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lassholder for bilde 7" descr="Piler som peker mot forskjellige retninger">
            <a:extLst>
              <a:ext uri="{FF2B5EF4-FFF2-40B4-BE49-F238E27FC236}">
                <a16:creationId xmlns:a16="http://schemas.microsoft.com/office/drawing/2014/main" id="{73290768-6DD4-16C9-7C3D-C62393F6324A}"/>
              </a:ext>
            </a:extLst>
          </p:cNvPr>
          <p:cNvPicPr>
            <a:picLocks noGrp="1" noChangeAspect="1"/>
          </p:cNvPicPr>
          <p:nvPr>
            <p:ph type="pic" sz="quarter" idx="13"/>
          </p:nvPr>
        </p:nvPicPr>
        <p:blipFill>
          <a:blip r:embed="rId3"/>
          <a:srcRect t="2978" b="8133"/>
          <a:stretch>
            <a:fillRect/>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5" name="Group 14">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6" name="Freeform: Shape 15">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9" name="Bilde 18" descr="Et bilde som inneholder tekst, skjermbilde, Font, nummer&#10;&#10;KI-generert innhold kan være feil.">
            <a:extLst>
              <a:ext uri="{FF2B5EF4-FFF2-40B4-BE49-F238E27FC236}">
                <a16:creationId xmlns:a16="http://schemas.microsoft.com/office/drawing/2014/main" id="{E9AF4196-AF54-7B75-8547-96339E0B755C}"/>
              </a:ext>
            </a:extLst>
          </p:cNvPr>
          <p:cNvPicPr>
            <a:picLocks noChangeAspect="1"/>
          </p:cNvPicPr>
          <p:nvPr/>
        </p:nvPicPr>
        <p:blipFill>
          <a:blip r:embed="rId5"/>
          <a:stretch>
            <a:fillRect/>
          </a:stretch>
        </p:blipFill>
        <p:spPr>
          <a:xfrm>
            <a:off x="358654" y="3034704"/>
            <a:ext cx="5666302" cy="3914773"/>
          </a:xfrm>
          <a:prstGeom prst="rect">
            <a:avLst/>
          </a:prstGeom>
        </p:spPr>
      </p:pic>
      <p:pic>
        <p:nvPicPr>
          <p:cNvPr id="21" name="Bilde 20" descr="Et bilde som inneholder tekst, skjermbilde, Font, nummer&#10;&#10;KI-generert innhold kan være feil.">
            <a:extLst>
              <a:ext uri="{FF2B5EF4-FFF2-40B4-BE49-F238E27FC236}">
                <a16:creationId xmlns:a16="http://schemas.microsoft.com/office/drawing/2014/main" id="{4C11607D-8DC6-289E-01F1-59CCDD230708}"/>
              </a:ext>
            </a:extLst>
          </p:cNvPr>
          <p:cNvPicPr>
            <a:picLocks noChangeAspect="1"/>
          </p:cNvPicPr>
          <p:nvPr/>
        </p:nvPicPr>
        <p:blipFill>
          <a:blip r:embed="rId6"/>
          <a:stretch>
            <a:fillRect/>
          </a:stretch>
        </p:blipFill>
        <p:spPr>
          <a:xfrm>
            <a:off x="6095998" y="3048005"/>
            <a:ext cx="5648325" cy="3540376"/>
          </a:xfrm>
          <a:prstGeom prst="rect">
            <a:avLst/>
          </a:prstGeom>
        </p:spPr>
      </p:pic>
      <p:sp>
        <p:nvSpPr>
          <p:cNvPr id="2" name="TekstSylinder 1">
            <a:extLst>
              <a:ext uri="{FF2B5EF4-FFF2-40B4-BE49-F238E27FC236}">
                <a16:creationId xmlns:a16="http://schemas.microsoft.com/office/drawing/2014/main" id="{6714DFEA-2580-F637-3B33-329149FB7582}"/>
              </a:ext>
            </a:extLst>
          </p:cNvPr>
          <p:cNvSpPr txBox="1"/>
          <p:nvPr/>
        </p:nvSpPr>
        <p:spPr>
          <a:xfrm>
            <a:off x="747996" y="996347"/>
            <a:ext cx="10747622" cy="369332"/>
          </a:xfrm>
          <a:prstGeom prst="rect">
            <a:avLst/>
          </a:prstGeom>
          <a:noFill/>
        </p:spPr>
        <p:txBody>
          <a:bodyPr wrap="none" lIns="0" tIns="0" rIns="0" bIns="0" rtlCol="0">
            <a:spAutoFit/>
          </a:bodyPr>
          <a:lstStyle/>
          <a:p>
            <a:r>
              <a:rPr lang="nb-NO" sz="2400" dirty="0" err="1">
                <a:solidFill>
                  <a:schemeClr val="bg2"/>
                </a:solidFill>
              </a:rPr>
              <a:t>What</a:t>
            </a:r>
            <a:r>
              <a:rPr lang="nb-NO" sz="2400" dirty="0">
                <a:solidFill>
                  <a:schemeClr val="bg2"/>
                </a:solidFill>
              </a:rPr>
              <a:t> </a:t>
            </a:r>
            <a:r>
              <a:rPr lang="nb-NO" sz="2400" dirty="0" err="1">
                <a:solidFill>
                  <a:schemeClr val="bg2"/>
                </a:solidFill>
              </a:rPr>
              <a:t>does</a:t>
            </a:r>
            <a:r>
              <a:rPr lang="nb-NO" sz="2400" dirty="0">
                <a:solidFill>
                  <a:schemeClr val="bg2"/>
                </a:solidFill>
              </a:rPr>
              <a:t> </a:t>
            </a:r>
            <a:r>
              <a:rPr lang="nb-NO" sz="2400" dirty="0" err="1">
                <a:solidFill>
                  <a:schemeClr val="bg2"/>
                </a:solidFill>
              </a:rPr>
              <a:t>the</a:t>
            </a:r>
            <a:r>
              <a:rPr lang="nb-NO" sz="2400" dirty="0">
                <a:solidFill>
                  <a:schemeClr val="bg2"/>
                </a:solidFill>
              </a:rPr>
              <a:t> research </a:t>
            </a:r>
            <a:r>
              <a:rPr lang="nb-NO" sz="2400" dirty="0" err="1">
                <a:solidFill>
                  <a:schemeClr val="bg2"/>
                </a:solidFill>
              </a:rPr>
              <a:t>say</a:t>
            </a:r>
            <a:r>
              <a:rPr lang="nb-NO" sz="2400" dirty="0">
                <a:solidFill>
                  <a:schemeClr val="bg2"/>
                </a:solidFill>
              </a:rPr>
              <a:t> </a:t>
            </a:r>
            <a:r>
              <a:rPr lang="nb-NO" sz="2400" dirty="0" err="1">
                <a:solidFill>
                  <a:schemeClr val="bg2"/>
                </a:solidFill>
              </a:rPr>
              <a:t>about</a:t>
            </a:r>
            <a:r>
              <a:rPr lang="nb-NO" sz="2400" dirty="0">
                <a:solidFill>
                  <a:schemeClr val="bg2"/>
                </a:solidFill>
              </a:rPr>
              <a:t> </a:t>
            </a:r>
            <a:r>
              <a:rPr lang="nb-NO" sz="2400" dirty="0" err="1">
                <a:solidFill>
                  <a:schemeClr val="bg2"/>
                </a:solidFill>
              </a:rPr>
              <a:t>this</a:t>
            </a:r>
            <a:r>
              <a:rPr lang="nb-NO" sz="2400" dirty="0">
                <a:solidFill>
                  <a:schemeClr val="bg2"/>
                </a:solidFill>
              </a:rPr>
              <a:t>. And </a:t>
            </a:r>
            <a:r>
              <a:rPr lang="nb-NO" sz="2400" dirty="0" err="1">
                <a:solidFill>
                  <a:schemeClr val="bg2"/>
                </a:solidFill>
              </a:rPr>
              <a:t>what</a:t>
            </a:r>
            <a:r>
              <a:rPr lang="nb-NO" sz="2400" dirty="0">
                <a:solidFill>
                  <a:schemeClr val="bg2"/>
                </a:solidFill>
              </a:rPr>
              <a:t> is </a:t>
            </a:r>
            <a:r>
              <a:rPr lang="nb-NO" sz="2400" dirty="0" err="1">
                <a:solidFill>
                  <a:schemeClr val="bg2"/>
                </a:solidFill>
              </a:rPr>
              <a:t>the</a:t>
            </a:r>
            <a:r>
              <a:rPr lang="nb-NO" sz="2400" dirty="0">
                <a:solidFill>
                  <a:schemeClr val="bg2"/>
                </a:solidFill>
              </a:rPr>
              <a:t> </a:t>
            </a:r>
            <a:r>
              <a:rPr lang="nb-NO" sz="2400" dirty="0" err="1">
                <a:solidFill>
                  <a:schemeClr val="bg2"/>
                </a:solidFill>
              </a:rPr>
              <a:t>role</a:t>
            </a:r>
            <a:r>
              <a:rPr lang="nb-NO" sz="2400" dirty="0">
                <a:solidFill>
                  <a:schemeClr val="bg2"/>
                </a:solidFill>
              </a:rPr>
              <a:t> of leaders and regulators?</a:t>
            </a:r>
            <a:endParaRPr lang="nb-NO" sz="2400" dirty="0">
              <a:solidFill>
                <a:schemeClr val="bg2"/>
              </a:solidFill>
              <a:latin typeface="Tahoma" charset="0"/>
              <a:ea typeface="Tahoma" charset="0"/>
              <a:cs typeface="Tahoma" charset="0"/>
            </a:endParaRPr>
          </a:p>
        </p:txBody>
      </p:sp>
      <p:pic>
        <p:nvPicPr>
          <p:cNvPr id="3" name="Bilde 2" descr="Et bilde som inneholder tekst, skjermbilde, Font, nummer&#10;&#10;KI-generert innhold kan være feil.">
            <a:extLst>
              <a:ext uri="{FF2B5EF4-FFF2-40B4-BE49-F238E27FC236}">
                <a16:creationId xmlns:a16="http://schemas.microsoft.com/office/drawing/2014/main" id="{EFC9164D-66EB-A48E-5BC9-299B20FB5B1D}"/>
              </a:ext>
            </a:extLst>
          </p:cNvPr>
          <p:cNvPicPr>
            <a:picLocks noChangeAspect="1"/>
          </p:cNvPicPr>
          <p:nvPr/>
        </p:nvPicPr>
        <p:blipFill>
          <a:blip r:embed="rId7"/>
          <a:stretch>
            <a:fillRect/>
          </a:stretch>
        </p:blipFill>
        <p:spPr>
          <a:xfrm>
            <a:off x="358654" y="114670"/>
            <a:ext cx="5666302" cy="2724505"/>
          </a:xfrm>
          <a:prstGeom prst="rect">
            <a:avLst/>
          </a:prstGeom>
        </p:spPr>
      </p:pic>
      <p:pic>
        <p:nvPicPr>
          <p:cNvPr id="4" name="Bilde 3" descr="Et bilde som inneholder tekst, skjermbilde, Nettside, Nettsted&#10;&#10;KI-generert innhold kan være feil.">
            <a:extLst>
              <a:ext uri="{FF2B5EF4-FFF2-40B4-BE49-F238E27FC236}">
                <a16:creationId xmlns:a16="http://schemas.microsoft.com/office/drawing/2014/main" id="{CFAB4B30-ECC5-260D-C844-5C189AFFB7BE}"/>
              </a:ext>
            </a:extLst>
          </p:cNvPr>
          <p:cNvPicPr>
            <a:picLocks noChangeAspect="1"/>
          </p:cNvPicPr>
          <p:nvPr/>
        </p:nvPicPr>
        <p:blipFill>
          <a:blip r:embed="rId8"/>
          <a:stretch>
            <a:fillRect/>
          </a:stretch>
        </p:blipFill>
        <p:spPr>
          <a:xfrm>
            <a:off x="6095999" y="115100"/>
            <a:ext cx="5648325" cy="2752275"/>
          </a:xfrm>
          <a:prstGeom prst="rect">
            <a:avLst/>
          </a:prstGeom>
        </p:spPr>
      </p:pic>
    </p:spTree>
    <p:extLst>
      <p:ext uri="{BB962C8B-B14F-4D97-AF65-F5344CB8AC3E}">
        <p14:creationId xmlns:p14="http://schemas.microsoft.com/office/powerpoint/2010/main" val="161191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 name="Rectangle 2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jennomsiktig henge lås">
            <a:extLst>
              <a:ext uri="{FF2B5EF4-FFF2-40B4-BE49-F238E27FC236}">
                <a16:creationId xmlns:a16="http://schemas.microsoft.com/office/drawing/2014/main" id="{0625C6A9-F6ED-1D09-67DE-C687570F7968}"/>
              </a:ext>
            </a:extLst>
          </p:cNvPr>
          <p:cNvPicPr>
            <a:picLocks noChangeAspect="1"/>
          </p:cNvPicPr>
          <p:nvPr/>
        </p:nvPicPr>
        <p:blipFill>
          <a:blip r:embed="rId3">
            <a:alphaModFix amt="50000"/>
          </a:blip>
          <a:srcRect t="14122"/>
          <a:stretch/>
        </p:blipFill>
        <p:spPr>
          <a:xfrm>
            <a:off x="20" y="-136524"/>
            <a:ext cx="12191980" cy="6857999"/>
          </a:xfrm>
          <a:prstGeom prst="rect">
            <a:avLst/>
          </a:prstGeom>
        </p:spPr>
      </p:pic>
      <p:sp>
        <p:nvSpPr>
          <p:cNvPr id="2" name="Tittel 1">
            <a:extLst>
              <a:ext uri="{FF2B5EF4-FFF2-40B4-BE49-F238E27FC236}">
                <a16:creationId xmlns:a16="http://schemas.microsoft.com/office/drawing/2014/main" id="{89B502AA-AE8B-61F3-0280-EBAD9D4DB319}"/>
              </a:ext>
            </a:extLst>
          </p:cNvPr>
          <p:cNvSpPr>
            <a:spLocks noGrp="1"/>
          </p:cNvSpPr>
          <p:nvPr>
            <p:ph type="title"/>
          </p:nvPr>
        </p:nvSpPr>
        <p:spPr>
          <a:xfrm>
            <a:off x="437323" y="1122361"/>
            <a:ext cx="11439938" cy="2793656"/>
          </a:xfrm>
        </p:spPr>
        <p:txBody>
          <a:bodyPr vert="horz" lIns="91440" tIns="45720" rIns="91440" bIns="45720" rtlCol="0" anchor="b">
            <a:normAutofit/>
          </a:bodyPr>
          <a:lstStyle/>
          <a:p>
            <a:pPr algn="ctr"/>
            <a:r>
              <a:rPr lang="en-US" sz="6000" dirty="0">
                <a:solidFill>
                  <a:srgbClr val="FFFFFF"/>
                </a:solidFill>
                <a:latin typeface="+mj-lt"/>
                <a:ea typeface="+mj-ea"/>
                <a:cs typeface="+mj-cs"/>
              </a:rPr>
              <a:t>Working environment and safety for all – A leader responsibility</a:t>
            </a:r>
          </a:p>
        </p:txBody>
      </p:sp>
      <p:sp>
        <p:nvSpPr>
          <p:cNvPr id="3" name="Plassholder for dato 2">
            <a:extLst>
              <a:ext uri="{FF2B5EF4-FFF2-40B4-BE49-F238E27FC236}">
                <a16:creationId xmlns:a16="http://schemas.microsoft.com/office/drawing/2014/main" id="{1FFBB86E-7A1E-DA2D-2C50-03EB78640B6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E90F68F3-B001-4D41-8A15-F72A862856E4}" type="datetime1">
              <a:rPr lang="en-US" sz="1200">
                <a:solidFill>
                  <a:srgbClr val="FFFFFF"/>
                </a:solidFill>
                <a:latin typeface="Calibri" panose="020F0502020204030204"/>
                <a:ea typeface="+mn-ea"/>
                <a:cs typeface="+mn-cs"/>
              </a:rPr>
              <a:pPr>
                <a:spcAft>
                  <a:spcPts val="600"/>
                </a:spcAft>
                <a:defRPr/>
              </a:pPr>
              <a:t>6/16/2026</a:t>
            </a:fld>
            <a:endParaRPr lang="en-US" sz="120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396343171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5" descr="Et bilde som inneholder tekst, skjermbilde, Nettsted, Nettside&#10;&#10;Automatisk generert beskrivelse">
            <a:extLst>
              <a:ext uri="{FF2B5EF4-FFF2-40B4-BE49-F238E27FC236}">
                <a16:creationId xmlns:a16="http://schemas.microsoft.com/office/drawing/2014/main" id="{280C7024-7E4F-132B-6898-AE5354935E4C}"/>
              </a:ext>
            </a:extLst>
          </p:cNvPr>
          <p:cNvPicPr>
            <a:picLocks noChangeAspect="1"/>
          </p:cNvPicPr>
          <p:nvPr/>
        </p:nvPicPr>
        <p:blipFill>
          <a:blip r:embed="rId2"/>
          <a:srcRect t="18238" b="10560"/>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8D35078-4AEF-F9D5-0161-4631C5301F6B}"/>
              </a:ext>
            </a:extLst>
          </p:cNvPr>
          <p:cNvSpPr>
            <a:spLocks noGrp="1"/>
          </p:cNvSpPr>
          <p:nvPr>
            <p:ph type="title"/>
          </p:nvPr>
        </p:nvSpPr>
        <p:spPr>
          <a:xfrm>
            <a:off x="2590800" y="3067050"/>
            <a:ext cx="9486900" cy="876300"/>
          </a:xfr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b">
            <a:normAutofit fontScale="90000"/>
          </a:bodyPr>
          <a:lstStyle/>
          <a:p>
            <a:pPr algn="ctr"/>
            <a:r>
              <a:rPr lang="en-US" sz="5200" b="1" dirty="0">
                <a:latin typeface="+mj-lt"/>
                <a:ea typeface="+mj-ea"/>
                <a:cs typeface="+mj-cs"/>
              </a:rPr>
              <a:t>From a separate to joint understanding</a:t>
            </a:r>
          </a:p>
        </p:txBody>
      </p:sp>
      <p:sp>
        <p:nvSpPr>
          <p:cNvPr id="3" name="Plassholder for dato 2">
            <a:extLst>
              <a:ext uri="{FF2B5EF4-FFF2-40B4-BE49-F238E27FC236}">
                <a16:creationId xmlns:a16="http://schemas.microsoft.com/office/drawing/2014/main" id="{B46D106A-D5E8-61AD-8094-E17AB6BD905C}"/>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E4AA692E-DEA7-4749-AD62-BB18AF54669B}" type="datetime4">
              <a:rPr lang="en-US" sz="1200">
                <a:solidFill>
                  <a:srgbClr val="FFFFFF"/>
                </a:solidFill>
                <a:latin typeface="Calibri" panose="020F0502020204030204"/>
                <a:ea typeface="+mn-ea"/>
                <a:cs typeface="+mn-cs"/>
              </a:rPr>
              <a:pPr>
                <a:spcAft>
                  <a:spcPts val="600"/>
                </a:spcAft>
                <a:defRPr/>
              </a:pPr>
              <a:t>June 16, 2026</a:t>
            </a:fld>
            <a:endParaRPr lang="en-US" sz="120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1635460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7">
            <a:extLst>
              <a:ext uri="{FF2B5EF4-FFF2-40B4-BE49-F238E27FC236}">
                <a16:creationId xmlns:a16="http://schemas.microsoft.com/office/drawing/2014/main" id="{F35DB090-93B5-4581-8D71-BB383968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9619"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 name="Tittel 9">
            <a:extLst>
              <a:ext uri="{FF2B5EF4-FFF2-40B4-BE49-F238E27FC236}">
                <a16:creationId xmlns:a16="http://schemas.microsoft.com/office/drawing/2014/main" id="{B0DC3F1A-18AF-C736-9D14-2CB643E78F9B}"/>
              </a:ext>
            </a:extLst>
          </p:cNvPr>
          <p:cNvSpPr>
            <a:spLocks noGrp="1"/>
          </p:cNvSpPr>
          <p:nvPr>
            <p:ph type="title"/>
          </p:nvPr>
        </p:nvSpPr>
        <p:spPr>
          <a:xfrm>
            <a:off x="838203" y="42008"/>
            <a:ext cx="3888526" cy="1800526"/>
          </a:xfrm>
        </p:spPr>
        <p:txBody>
          <a:bodyPr vert="horz" lIns="91440" tIns="45720" rIns="91440" bIns="45720" rtlCol="0" anchor="ctr">
            <a:normAutofit/>
          </a:bodyPr>
          <a:lstStyle/>
          <a:p>
            <a:r>
              <a:rPr lang="en-US" sz="4400" dirty="0">
                <a:latin typeface="+mj-lt"/>
                <a:ea typeface="+mj-ea"/>
                <a:cs typeface="+mj-cs"/>
              </a:rPr>
              <a:t>Key Projects</a:t>
            </a:r>
          </a:p>
        </p:txBody>
      </p:sp>
      <p:sp>
        <p:nvSpPr>
          <p:cNvPr id="11" name="Plassholder for tekst 10">
            <a:extLst>
              <a:ext uri="{FF2B5EF4-FFF2-40B4-BE49-F238E27FC236}">
                <a16:creationId xmlns:a16="http://schemas.microsoft.com/office/drawing/2014/main" id="{802EBFA2-9C22-40A0-F5FA-71989C2D572A}"/>
              </a:ext>
            </a:extLst>
          </p:cNvPr>
          <p:cNvSpPr>
            <a:spLocks noGrp="1"/>
          </p:cNvSpPr>
          <p:nvPr>
            <p:ph type="body" sz="quarter" idx="13"/>
          </p:nvPr>
        </p:nvSpPr>
        <p:spPr>
          <a:xfrm>
            <a:off x="826800" y="1652209"/>
            <a:ext cx="4202399" cy="3985203"/>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sz="2000" b="1" dirty="0">
                <a:latin typeface="+mn-lt"/>
                <a:ea typeface="+mn-ea"/>
                <a:cs typeface="+mn-cs"/>
              </a:rPr>
              <a:t>Support4Resilience (S4R): </a:t>
            </a:r>
            <a:r>
              <a:rPr lang="en-US" sz="2000" dirty="0">
                <a:latin typeface="+mn-lt"/>
                <a:ea typeface="+mn-ea"/>
                <a:cs typeface="+mn-cs"/>
              </a:rPr>
              <a:t>Strengthening resilience and mental wellbeing through the Support4Resilience toolbox for leaders in elderly care </a:t>
            </a:r>
            <a:r>
              <a:rPr lang="en-US" sz="1400" dirty="0">
                <a:latin typeface="+mn-lt"/>
                <a:ea typeface="+mn-ea"/>
                <a:cs typeface="+mn-cs"/>
              </a:rPr>
              <a:t>(2024-2028)</a:t>
            </a:r>
          </a:p>
          <a:p>
            <a:pPr indent="-228600">
              <a:buFont typeface="Arial" panose="020B0604020202020204" pitchFamily="34" charset="0"/>
              <a:buChar char="•"/>
            </a:pPr>
            <a:endParaRPr lang="en-US" sz="2000" b="1" dirty="0">
              <a:latin typeface="+mn-lt"/>
              <a:ea typeface="+mn-ea"/>
              <a:cs typeface="+mn-cs"/>
            </a:endParaRPr>
          </a:p>
          <a:p>
            <a:pPr indent="-228600">
              <a:buFont typeface="Arial" panose="020B0604020202020204" pitchFamily="34" charset="0"/>
              <a:buChar char="•"/>
            </a:pPr>
            <a:r>
              <a:rPr lang="en-US" sz="2000" b="1" dirty="0">
                <a:latin typeface="+mn-lt"/>
                <a:ea typeface="+mn-ea"/>
                <a:cs typeface="+mn-cs"/>
              </a:rPr>
              <a:t>Resilience in Healthcare </a:t>
            </a:r>
            <a:r>
              <a:rPr lang="en-US" sz="2000" dirty="0">
                <a:latin typeface="+mn-lt"/>
                <a:ea typeface="+mn-ea"/>
                <a:cs typeface="+mn-cs"/>
              </a:rPr>
              <a:t>– developing, implementing, and evaluating a theoretical and practical resilience in healthcare framework </a:t>
            </a:r>
            <a:r>
              <a:rPr lang="en-US" sz="1400" dirty="0">
                <a:latin typeface="+mn-lt"/>
                <a:ea typeface="+mn-ea"/>
                <a:cs typeface="+mn-cs"/>
              </a:rPr>
              <a:t>(2018-2024)</a:t>
            </a:r>
          </a:p>
          <a:p>
            <a:pPr marL="95400" indent="0">
              <a:buNone/>
            </a:pPr>
            <a:endParaRPr lang="en-US" sz="2000" dirty="0">
              <a:latin typeface="+mn-lt"/>
              <a:ea typeface="+mn-ea"/>
              <a:cs typeface="+mn-cs"/>
            </a:endParaRPr>
          </a:p>
          <a:p>
            <a:pPr indent="-228600">
              <a:buFont typeface="Arial" panose="020B0604020202020204" pitchFamily="34" charset="0"/>
              <a:buChar char="•"/>
            </a:pPr>
            <a:r>
              <a:rPr lang="en-US" sz="2000" b="1" dirty="0">
                <a:latin typeface="+mn-lt"/>
                <a:ea typeface="+mn-ea"/>
                <a:cs typeface="+mn-cs"/>
              </a:rPr>
              <a:t>SAFE-LEAD </a:t>
            </a:r>
            <a:r>
              <a:rPr lang="en-US" sz="2000" dirty="0">
                <a:latin typeface="+mn-lt"/>
                <a:ea typeface="+mn-ea"/>
                <a:cs typeface="+mn-cs"/>
              </a:rPr>
              <a:t>- Leadership intervention in nursing homes and homecare </a:t>
            </a:r>
            <a:r>
              <a:rPr lang="en-US" sz="1400" dirty="0">
                <a:latin typeface="+mn-lt"/>
                <a:ea typeface="+mn-ea"/>
                <a:cs typeface="+mn-cs"/>
              </a:rPr>
              <a:t>(2016-2023)</a:t>
            </a:r>
          </a:p>
          <a:p>
            <a:pPr indent="-228600">
              <a:buFont typeface="Arial" panose="020B0604020202020204" pitchFamily="34" charset="0"/>
              <a:buChar char="•"/>
            </a:pPr>
            <a:endParaRPr lang="en-US" sz="2000" dirty="0">
              <a:latin typeface="+mn-lt"/>
              <a:ea typeface="+mn-ea"/>
              <a:cs typeface="+mn-cs"/>
            </a:endParaRPr>
          </a:p>
        </p:txBody>
      </p:sp>
      <p:pic>
        <p:nvPicPr>
          <p:cNvPr id="13" name="Bilde 12" descr="Et bilde som inneholder tekst, skjermbilde, Font&#10;&#10;Automatisk generert beskrivelse">
            <a:extLst>
              <a:ext uri="{FF2B5EF4-FFF2-40B4-BE49-F238E27FC236}">
                <a16:creationId xmlns:a16="http://schemas.microsoft.com/office/drawing/2014/main" id="{0729C105-E5B5-D1C0-FF26-5F54D634D14E}"/>
              </a:ext>
            </a:extLst>
          </p:cNvPr>
          <p:cNvPicPr>
            <a:picLocks noChangeAspect="1"/>
          </p:cNvPicPr>
          <p:nvPr/>
        </p:nvPicPr>
        <p:blipFill>
          <a:blip r:embed="rId3"/>
          <a:stretch>
            <a:fillRect/>
          </a:stretch>
        </p:blipFill>
        <p:spPr>
          <a:xfrm>
            <a:off x="6588352" y="2029123"/>
            <a:ext cx="5276689" cy="23877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Bilde 14" descr="Et bilde som inneholder tekst, skjermbilde, Font&#10;&#10;Automatisk generert beskrivelse">
            <a:extLst>
              <a:ext uri="{FF2B5EF4-FFF2-40B4-BE49-F238E27FC236}">
                <a16:creationId xmlns:a16="http://schemas.microsoft.com/office/drawing/2014/main" id="{749A7DFC-0277-D8D5-01D5-CEEEAE160F6B}"/>
              </a:ext>
            </a:extLst>
          </p:cNvPr>
          <p:cNvPicPr>
            <a:picLocks noChangeAspect="1"/>
          </p:cNvPicPr>
          <p:nvPr/>
        </p:nvPicPr>
        <p:blipFill>
          <a:blip r:embed="rId4"/>
          <a:stretch>
            <a:fillRect/>
          </a:stretch>
        </p:blipFill>
        <p:spPr>
          <a:xfrm>
            <a:off x="6588352" y="4749347"/>
            <a:ext cx="5382214" cy="17761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 name="Picture 2">
            <a:extLst>
              <a:ext uri="{FF2B5EF4-FFF2-40B4-BE49-F238E27FC236}">
                <a16:creationId xmlns:a16="http://schemas.microsoft.com/office/drawing/2014/main" id="{6B6CA5CF-D754-2686-B3CD-72E956260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Et bilde som inneholder tekst, skjermbilde, Font&#10;&#10;KI-generert innhold kan være feil.">
            <a:extLst>
              <a:ext uri="{FF2B5EF4-FFF2-40B4-BE49-F238E27FC236}">
                <a16:creationId xmlns:a16="http://schemas.microsoft.com/office/drawing/2014/main" id="{470F8FD3-9F1D-C3A3-F3E5-28C3799C0737}"/>
              </a:ext>
            </a:extLst>
          </p:cNvPr>
          <p:cNvPicPr>
            <a:picLocks noChangeAspect="1"/>
          </p:cNvPicPr>
          <p:nvPr/>
        </p:nvPicPr>
        <p:blipFill>
          <a:blip r:embed="rId6"/>
          <a:stretch>
            <a:fillRect/>
          </a:stretch>
        </p:blipFill>
        <p:spPr>
          <a:xfrm>
            <a:off x="6588352" y="504456"/>
            <a:ext cx="5163519" cy="11921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27161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D650F85-5932-0611-79CA-AAC6119EC27A}"/>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5400" dirty="0">
                <a:latin typeface="+mj-lt"/>
                <a:ea typeface="+mj-ea"/>
                <a:cs typeface="+mj-cs"/>
              </a:rPr>
              <a:t>PhD project Malin Magerøy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4" name="Plassholder for tekst 3">
            <a:extLst>
              <a:ext uri="{FF2B5EF4-FFF2-40B4-BE49-F238E27FC236}">
                <a16:creationId xmlns:a16="http://schemas.microsoft.com/office/drawing/2014/main" id="{8462433C-B27E-16F6-01D8-578B4FA5D808}"/>
              </a:ext>
            </a:extLst>
          </p:cNvPr>
          <p:cNvSpPr>
            <a:spLocks noGrp="1"/>
          </p:cNvSpPr>
          <p:nvPr>
            <p:ph type="body" sz="quarter" idx="14"/>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dirty="0">
                <a:latin typeface="+mn-lt"/>
                <a:ea typeface="+mn-ea"/>
                <a:cs typeface="+mn-cs"/>
              </a:rPr>
              <a:t>Exploring </a:t>
            </a:r>
            <a:r>
              <a:rPr lang="en-US" sz="2200" b="1" dirty="0">
                <a:latin typeface="+mn-lt"/>
                <a:ea typeface="+mn-ea"/>
                <a:cs typeface="+mn-cs"/>
              </a:rPr>
              <a:t>leadership perspectives on the dual responsibility</a:t>
            </a:r>
            <a:r>
              <a:rPr lang="en-US" sz="2200" dirty="0">
                <a:latin typeface="+mn-lt"/>
                <a:ea typeface="+mn-ea"/>
                <a:cs typeface="+mn-cs"/>
              </a:rPr>
              <a:t> of Health, Safety and Environment, and Quality and Patient Safety: A single embedded case study (2024)</a:t>
            </a:r>
          </a:p>
        </p:txBody>
      </p:sp>
      <p:pic>
        <p:nvPicPr>
          <p:cNvPr id="7" name="Plassholder for bilde 6" descr="Et bilde som inneholder tekst, skjermbilde, Font, design&#10;&#10;Automatisk generert beskrivelse">
            <a:extLst>
              <a:ext uri="{FF2B5EF4-FFF2-40B4-BE49-F238E27FC236}">
                <a16:creationId xmlns:a16="http://schemas.microsoft.com/office/drawing/2014/main" id="{B6AF66C6-C427-5AAF-5576-350605AC24C4}"/>
              </a:ext>
            </a:extLst>
          </p:cNvPr>
          <p:cNvPicPr>
            <a:picLocks noGrp="1" noChangeAspect="1"/>
          </p:cNvPicPr>
          <p:nvPr>
            <p:ph type="pic" sz="quarter" idx="13"/>
          </p:nvPr>
        </p:nvPicPr>
        <p:blipFill>
          <a:blip r:embed="rId3"/>
          <a:srcRect r="2" b="299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2">
            <a:extLst>
              <a:ext uri="{FF2B5EF4-FFF2-40B4-BE49-F238E27FC236}">
                <a16:creationId xmlns:a16="http://schemas.microsoft.com/office/drawing/2014/main" id="{0B8BA1E4-C1FD-6F33-38D8-778068E6A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22" y="5996186"/>
            <a:ext cx="2431361" cy="5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142022"/>
      </p:ext>
    </p:extLst>
  </p:cSld>
  <p:clrMapOvr>
    <a:masterClrMapping/>
  </p:clrMapOvr>
</p:sld>
</file>

<file path=ppt/theme/theme1.xml><?xml version="1.0" encoding="utf-8"?>
<a:theme xmlns:a="http://schemas.openxmlformats.org/drawingml/2006/main" name="UiS, english">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UiS, english">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iS, english">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UiS PPT-mal engelsk" id="{CED12EB0-5F7F-4410-90EC-8D0F45533AD9}" vid="{BC6CFC2D-465A-4935-A3B1-F2258C22C2E7}"/>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b7fce66-bf2d-46b5-b59a-9f0018501bcd}" enabled="1" method="Standard" siteId="{f8a213d2-8f6c-400d-9e74-4e8b475316c6}" contentBits="0" removed="0"/>
</clbl:labelList>
</file>

<file path=docProps/app.xml><?xml version="1.0" encoding="utf-8"?>
<Properties xmlns="http://schemas.openxmlformats.org/officeDocument/2006/extended-properties" xmlns:vt="http://schemas.openxmlformats.org/officeDocument/2006/docPropsVTypes">
  <Template/>
  <TotalTime>14577</TotalTime>
  <Words>1376</Words>
  <Application>Microsoft Office PowerPoint</Application>
  <PresentationFormat>Breedbeeld</PresentationFormat>
  <Paragraphs>207</Paragraphs>
  <Slides>38</Slides>
  <Notes>35</Notes>
  <HiddenSlides>0</HiddenSlides>
  <MMClips>1</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38</vt:i4>
      </vt:variant>
    </vt:vector>
  </HeadingPairs>
  <TitlesOfParts>
    <vt:vector size="49" baseType="lpstr">
      <vt:lpstr>AdvTT7c3c51d9</vt:lpstr>
      <vt:lpstr>Arial</vt:lpstr>
      <vt:lpstr>Calibri</vt:lpstr>
      <vt:lpstr>Calibri Light</vt:lpstr>
      <vt:lpstr>Courier New</vt:lpstr>
      <vt:lpstr>Tahoma</vt:lpstr>
      <vt:lpstr>Times-Roman</vt:lpstr>
      <vt:lpstr>Wingdings</vt:lpstr>
      <vt:lpstr>UiS, english</vt:lpstr>
      <vt:lpstr>1_UiS, english</vt:lpstr>
      <vt:lpstr>2_UiS, english</vt:lpstr>
      <vt:lpstr>Regulation of Quality, Safety, and Leadership in Elderly care in the EU-challenges and consequences of handling this at a local level.   EPSO Conference Malta, 2026   </vt:lpstr>
      <vt:lpstr>Acknowledgements</vt:lpstr>
      <vt:lpstr>Background</vt:lpstr>
      <vt:lpstr>Background</vt:lpstr>
      <vt:lpstr>PowerPoint-presentatie</vt:lpstr>
      <vt:lpstr>Working environment and safety for all – A leader responsibility</vt:lpstr>
      <vt:lpstr>From a separate to joint understanding</vt:lpstr>
      <vt:lpstr>Key Projects</vt:lpstr>
      <vt:lpstr>PhD project Malin Magerøy </vt:lpstr>
      <vt:lpstr>Progress in the field?</vt:lpstr>
      <vt:lpstr>Leadership - National state of patient safety perspective</vt:lpstr>
      <vt:lpstr>How to get there?</vt:lpstr>
      <vt:lpstr>Tilsynsmelding 2023 - varsel</vt:lpstr>
      <vt:lpstr>What are the challenges for leaders? </vt:lpstr>
      <vt:lpstr>Key elements</vt:lpstr>
      <vt:lpstr>Conceptualising quality</vt:lpstr>
      <vt:lpstr> The need for tools and reflexive spaces</vt:lpstr>
      <vt:lpstr>PowerPoint-presentatie</vt:lpstr>
      <vt:lpstr>PowerPoint-presentatie</vt:lpstr>
      <vt:lpstr>Reflexive spaces</vt:lpstr>
      <vt:lpstr>Reflexive spaces</vt:lpstr>
      <vt:lpstr>How are reflexive spaces created?  Formally and informally  Tools, processes, and structured arenas</vt:lpstr>
      <vt:lpstr>Resilience capacities </vt:lpstr>
      <vt:lpstr>Learning tools’ principles and logic models</vt:lpstr>
      <vt:lpstr>PowerPoint-presentatie</vt:lpstr>
      <vt:lpstr>Safe-Lead Guide </vt:lpstr>
      <vt:lpstr>PowerPoint-presentatie</vt:lpstr>
      <vt:lpstr>PowerPoint-presentatie</vt:lpstr>
      <vt:lpstr>Reflexive spaces created through tools establish structures and meeting arenas, and foster understanding of work practice</vt:lpstr>
      <vt:lpstr>Who, why, and how</vt:lpstr>
      <vt:lpstr>  </vt:lpstr>
      <vt:lpstr> </vt:lpstr>
      <vt:lpstr>How to handle the dual responsibility??</vt:lpstr>
      <vt:lpstr>Key elements</vt:lpstr>
      <vt:lpstr>Success criteria?  Trust, dialog, respect, and a psychologically safe atmosphere.   (Gray 2007; Cunliffe 2002; Wiig et al 2020; Wahl et al 2022; Jacobsen et al 2024)</vt:lpstr>
      <vt:lpstr>Reflective Learning Health Systems? </vt:lpstr>
      <vt:lpstr>PowerPoint-presentatie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Trond Thorsen</dc:creator>
  <cp:lastModifiedBy>Carry Maria klein Gunnewiek</cp:lastModifiedBy>
  <cp:revision>873</cp:revision>
  <cp:lastPrinted>2024-10-16T07:54:13Z</cp:lastPrinted>
  <dcterms:created xsi:type="dcterms:W3CDTF">2017-09-13T17:32:56Z</dcterms:created>
  <dcterms:modified xsi:type="dcterms:W3CDTF">2026-06-16T14:55:29Z</dcterms:modified>
</cp:coreProperties>
</file>