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2"/>
  </p:notesMasterIdLst>
  <p:sldIdLst>
    <p:sldId id="258" r:id="rId5"/>
    <p:sldId id="10117" r:id="rId6"/>
    <p:sldId id="10119" r:id="rId7"/>
    <p:sldId id="10120" r:id="rId8"/>
    <p:sldId id="10118" r:id="rId9"/>
    <p:sldId id="10121" r:id="rId10"/>
    <p:sldId id="101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arrelly" userId="ba99157e-8986-4de1-bc76-d26a89d62d99" providerId="ADAL" clId="{53EBE670-B828-45BD-B077-49EA093384CE}"/>
    <pc:docChg chg="undo custSel addSld delSld modSld">
      <pc:chgData name="John Farrelly" userId="ba99157e-8986-4de1-bc76-d26a89d62d99" providerId="ADAL" clId="{53EBE670-B828-45BD-B077-49EA093384CE}" dt="2026-05-21T08:17:21.001" v="912" actId="5793"/>
      <pc:docMkLst>
        <pc:docMk/>
      </pc:docMkLst>
      <pc:sldChg chg="modSp mod">
        <pc:chgData name="John Farrelly" userId="ba99157e-8986-4de1-bc76-d26a89d62d99" providerId="ADAL" clId="{53EBE670-B828-45BD-B077-49EA093384CE}" dt="2026-05-21T08:16:14.216" v="898" actId="20577"/>
        <pc:sldMkLst>
          <pc:docMk/>
          <pc:sldMk cId="3909679325" sldId="10117"/>
        </pc:sldMkLst>
        <pc:spChg chg="mod">
          <ac:chgData name="John Farrelly" userId="ba99157e-8986-4de1-bc76-d26a89d62d99" providerId="ADAL" clId="{53EBE670-B828-45BD-B077-49EA093384CE}" dt="2026-05-21T08:15:11.447" v="824" actId="20577"/>
          <ac:spMkLst>
            <pc:docMk/>
            <pc:sldMk cId="3909679325" sldId="10117"/>
            <ac:spMk id="3" creationId="{012F165C-7AE8-DFDA-9BBD-49CB3B991A1D}"/>
          </ac:spMkLst>
        </pc:spChg>
        <pc:spChg chg="mod">
          <ac:chgData name="John Farrelly" userId="ba99157e-8986-4de1-bc76-d26a89d62d99" providerId="ADAL" clId="{53EBE670-B828-45BD-B077-49EA093384CE}" dt="2026-05-21T08:16:14.216" v="898" actId="20577"/>
          <ac:spMkLst>
            <pc:docMk/>
            <pc:sldMk cId="3909679325" sldId="10117"/>
            <ac:spMk id="9" creationId="{7385DE17-1E40-B57E-A9D4-3168B9E0A4B9}"/>
          </ac:spMkLst>
        </pc:spChg>
      </pc:sldChg>
      <pc:sldChg chg="modSp mod">
        <pc:chgData name="John Farrelly" userId="ba99157e-8986-4de1-bc76-d26a89d62d99" providerId="ADAL" clId="{53EBE670-B828-45BD-B077-49EA093384CE}" dt="2026-05-16T19:42:59.616" v="722" actId="1076"/>
        <pc:sldMkLst>
          <pc:docMk/>
          <pc:sldMk cId="361240437" sldId="10118"/>
        </pc:sldMkLst>
        <pc:picChg chg="mod">
          <ac:chgData name="John Farrelly" userId="ba99157e-8986-4de1-bc76-d26a89d62d99" providerId="ADAL" clId="{53EBE670-B828-45BD-B077-49EA093384CE}" dt="2026-05-16T19:42:59.616" v="722" actId="1076"/>
          <ac:picMkLst>
            <pc:docMk/>
            <pc:sldMk cId="361240437" sldId="10118"/>
            <ac:picMk id="10" creationId="{DAD01D6B-0CAB-2677-70B8-B0D4BBCF304B}"/>
          </ac:picMkLst>
        </pc:picChg>
      </pc:sldChg>
      <pc:sldChg chg="modSp new mod">
        <pc:chgData name="John Farrelly" userId="ba99157e-8986-4de1-bc76-d26a89d62d99" providerId="ADAL" clId="{53EBE670-B828-45BD-B077-49EA093384CE}" dt="2026-05-21T08:16:50.382" v="909" actId="5793"/>
        <pc:sldMkLst>
          <pc:docMk/>
          <pc:sldMk cId="1146039873" sldId="10119"/>
        </pc:sldMkLst>
        <pc:spChg chg="mod">
          <ac:chgData name="John Farrelly" userId="ba99157e-8986-4de1-bc76-d26a89d62d99" providerId="ADAL" clId="{53EBE670-B828-45BD-B077-49EA093384CE}" dt="2026-05-21T08:16:50.382" v="909" actId="5793"/>
          <ac:spMkLst>
            <pc:docMk/>
            <pc:sldMk cId="1146039873" sldId="10119"/>
            <ac:spMk id="2" creationId="{943E0075-E2D3-D948-D653-4A79718F87A0}"/>
          </ac:spMkLst>
        </pc:spChg>
        <pc:spChg chg="mod">
          <ac:chgData name="John Farrelly" userId="ba99157e-8986-4de1-bc76-d26a89d62d99" providerId="ADAL" clId="{53EBE670-B828-45BD-B077-49EA093384CE}" dt="2026-05-16T19:51:14.138" v="747" actId="1076"/>
          <ac:spMkLst>
            <pc:docMk/>
            <pc:sldMk cId="1146039873" sldId="10119"/>
            <ac:spMk id="3" creationId="{61F2825D-F971-A744-FE11-FCB6380F17CD}"/>
          </ac:spMkLst>
        </pc:spChg>
      </pc:sldChg>
      <pc:sldChg chg="modSp mod">
        <pc:chgData name="John Farrelly" userId="ba99157e-8986-4de1-bc76-d26a89d62d99" providerId="ADAL" clId="{53EBE670-B828-45BD-B077-49EA093384CE}" dt="2026-05-21T08:17:21.001" v="912" actId="5793"/>
        <pc:sldMkLst>
          <pc:docMk/>
          <pc:sldMk cId="3695509116" sldId="10120"/>
        </pc:sldMkLst>
        <pc:spChg chg="mod">
          <ac:chgData name="John Farrelly" userId="ba99157e-8986-4de1-bc76-d26a89d62d99" providerId="ADAL" clId="{53EBE670-B828-45BD-B077-49EA093384CE}" dt="2026-05-21T08:17:21.001" v="912" actId="5793"/>
          <ac:spMkLst>
            <pc:docMk/>
            <pc:sldMk cId="3695509116" sldId="10120"/>
            <ac:spMk id="2" creationId="{B8F66366-E4BE-94B9-5040-963FD3FB0552}"/>
          </ac:spMkLst>
        </pc:spChg>
      </pc:sldChg>
      <pc:sldChg chg="modSp mod">
        <pc:chgData name="John Farrelly" userId="ba99157e-8986-4de1-bc76-d26a89d62d99" providerId="ADAL" clId="{53EBE670-B828-45BD-B077-49EA093384CE}" dt="2026-05-16T19:46:17.603" v="745" actId="27636"/>
        <pc:sldMkLst>
          <pc:docMk/>
          <pc:sldMk cId="1743558904" sldId="10121"/>
        </pc:sldMkLst>
        <pc:spChg chg="mod">
          <ac:chgData name="John Farrelly" userId="ba99157e-8986-4de1-bc76-d26a89d62d99" providerId="ADAL" clId="{53EBE670-B828-45BD-B077-49EA093384CE}" dt="2026-05-16T19:46:17.603" v="745" actId="27636"/>
          <ac:spMkLst>
            <pc:docMk/>
            <pc:sldMk cId="1743558904" sldId="10121"/>
            <ac:spMk id="2" creationId="{A764D868-D6C2-E5FC-1226-462A7F71A8A4}"/>
          </ac:spMkLst>
        </pc:spChg>
      </pc:sldChg>
      <pc:sldChg chg="modSp mod">
        <pc:chgData name="John Farrelly" userId="ba99157e-8986-4de1-bc76-d26a89d62d99" providerId="ADAL" clId="{53EBE670-B828-45BD-B077-49EA093384CE}" dt="2026-05-16T19:45:36.551" v="727" actId="27636"/>
        <pc:sldMkLst>
          <pc:docMk/>
          <pc:sldMk cId="3465042408" sldId="10122"/>
        </pc:sldMkLst>
        <pc:spChg chg="mod">
          <ac:chgData name="John Farrelly" userId="ba99157e-8986-4de1-bc76-d26a89d62d99" providerId="ADAL" clId="{53EBE670-B828-45BD-B077-49EA093384CE}" dt="2026-05-16T19:45:36.551" v="727" actId="27636"/>
          <ac:spMkLst>
            <pc:docMk/>
            <pc:sldMk cId="3465042408" sldId="10122"/>
            <ac:spMk id="2" creationId="{652E99BF-938D-B1BA-C902-68C13DCAFDC5}"/>
          </ac:spMkLst>
        </pc:spChg>
        <pc:spChg chg="mod">
          <ac:chgData name="John Farrelly" userId="ba99157e-8986-4de1-bc76-d26a89d62d99" providerId="ADAL" clId="{53EBE670-B828-45BD-B077-49EA093384CE}" dt="2026-05-16T19:43:16.461" v="723" actId="1076"/>
          <ac:spMkLst>
            <pc:docMk/>
            <pc:sldMk cId="3465042408" sldId="10122"/>
            <ac:spMk id="3" creationId="{322F071E-5FB6-7FB5-59B7-73374EDB42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DF14E-B62D-4AC9-9112-EA4DCAB8D106}" type="datetimeFigureOut">
              <a:rPr lang="en-IE" smtClean="0"/>
              <a:t>21/05/2026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2BB2-C96F-4CDD-AAEB-FBE9F0ED84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58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1789" y="1122363"/>
            <a:ext cx="4946211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1789" y="3602038"/>
            <a:ext cx="494621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60" y="653733"/>
            <a:ext cx="2727556" cy="272755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35560C-A14C-4A6A-91F4-438942308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7060" y="3691334"/>
            <a:ext cx="2606329" cy="27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3811"/>
            <a:ext cx="10515600" cy="3407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05FAB5-0387-3A40-8C0A-8411559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74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4FD4AB5-FFDF-5943-972B-72DF75EB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3811"/>
            <a:ext cx="10515600" cy="34072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1" y="228283"/>
            <a:ext cx="2006840" cy="8509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05FAB5-0387-3A40-8C0A-8411559D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1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13791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2933323"/>
            <a:ext cx="10515600" cy="324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3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2490026"/>
            <a:ext cx="5292436" cy="1017141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tx2"/>
                </a:solidFill>
              </a:rPr>
            </a:br>
            <a:br>
              <a:rPr lang="en-GB" b="1" dirty="0">
                <a:solidFill>
                  <a:schemeClr val="tx2"/>
                </a:solidFill>
              </a:rPr>
            </a:br>
            <a:endParaRPr lang="en-US" sz="31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960051"/>
            <a:ext cx="5098742" cy="1017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cs typeface="Calibri"/>
              </a:rPr>
              <a:t>John Farrelly</a:t>
            </a: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Chief Executive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30ED2-02F8-43AC-9030-1B97B3E30E79}"/>
              </a:ext>
            </a:extLst>
          </p:cNvPr>
          <p:cNvSpPr/>
          <p:nvPr/>
        </p:nvSpPr>
        <p:spPr>
          <a:xfrm>
            <a:off x="7164516" y="5732984"/>
            <a:ext cx="3277457" cy="1017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9E3C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39D94CA-7427-4631-B069-77A06926ACE5}"/>
              </a:ext>
            </a:extLst>
          </p:cNvPr>
          <p:cNvSpPr txBox="1">
            <a:spLocks/>
          </p:cNvSpPr>
          <p:nvPr/>
        </p:nvSpPr>
        <p:spPr>
          <a:xfrm>
            <a:off x="5188567" y="1755014"/>
            <a:ext cx="6006175" cy="1954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Loneliness among the adult population in Ireland and associations with mental health </a:t>
            </a:r>
            <a:endParaRPr lang="en-US" sz="3200" b="1" dirty="0">
              <a:solidFill>
                <a:schemeClr val="tx1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98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EFA18-2356-4791-B9E0-BAF103FC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D22B50-10EE-C30E-92D1-5406AE0E44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87" y="558800"/>
            <a:ext cx="1036213" cy="1036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385DE17-1E40-B57E-A9D4-3168B9E0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71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Loneliness and Public Health</a:t>
            </a:r>
            <a:endParaRPr lang="en-IE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8C3EFA-7060-4C45-338C-C2FBCABD6783}"/>
              </a:ext>
            </a:extLst>
          </p:cNvPr>
          <p:cNvSpPr txBox="1">
            <a:spLocks/>
          </p:cNvSpPr>
          <p:nvPr/>
        </p:nvSpPr>
        <p:spPr>
          <a:xfrm>
            <a:off x="1077686" y="2472431"/>
            <a:ext cx="10352314" cy="2741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F165C-7AE8-DFDA-9BBD-49CB3B991A1D}"/>
              </a:ext>
            </a:extLst>
          </p:cNvPr>
          <p:cNvSpPr txBox="1"/>
          <p:nvPr/>
        </p:nvSpPr>
        <p:spPr>
          <a:xfrm>
            <a:off x="762000" y="2171280"/>
            <a:ext cx="969917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Strong links with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lack of social connectedness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poorer wellbeing, mental and physical health,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increased healthcare </a:t>
            </a:r>
            <a:r>
              <a:rPr lang="en-US" sz="2000" dirty="0" err="1">
                <a:solidFill>
                  <a:schemeClr val="tx2"/>
                </a:solidFill>
              </a:rPr>
              <a:t>utilisation</a:t>
            </a:r>
            <a:r>
              <a:rPr lang="en-US" sz="2000" dirty="0">
                <a:solidFill>
                  <a:schemeClr val="tx2"/>
                </a:solidFill>
              </a:rPr>
              <a:t> and associated economic costs. 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Confluence of this growing evidence base and  the acute experience of loneliness and social isolation during the COVID 19 pandemic has spurred greater policy attention in Ireland, with loneliness now </a:t>
            </a:r>
            <a:r>
              <a:rPr lang="en-US" sz="2000" dirty="0" err="1">
                <a:solidFill>
                  <a:schemeClr val="tx2"/>
                </a:solidFill>
              </a:rPr>
              <a:t>recognised</a:t>
            </a:r>
            <a:r>
              <a:rPr lang="en-US" sz="2000" dirty="0">
                <a:solidFill>
                  <a:schemeClr val="tx2"/>
                </a:solidFill>
              </a:rPr>
              <a:t> as a critical public health issue. 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7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E0075-E2D3-D948-D653-4A79718F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067"/>
            <a:ext cx="10515600" cy="340727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Concentrated on specific groups, such as older people and, to a lesser degree, adolescents. </a:t>
            </a:r>
          </a:p>
          <a:p>
            <a:r>
              <a:rPr lang="en-US" dirty="0">
                <a:solidFill>
                  <a:schemeClr val="tx2"/>
                </a:solidFill>
              </a:rPr>
              <a:t>A notable lack of understanding regarding loneliness within the broader adult population.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More Recently ESRI researched: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Who experiences loneliness in Ireland today?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Does loneliness affect mental health and quality of life?</a:t>
            </a:r>
            <a:endParaRPr lang="en-IE" dirty="0">
              <a:solidFill>
                <a:schemeClr val="tx2"/>
              </a:solidFill>
            </a:endParaRP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2825D-F971-A744-FE11-FCB6380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504"/>
            <a:ext cx="10515600" cy="1325563"/>
          </a:xfrm>
        </p:spPr>
        <p:txBody>
          <a:bodyPr/>
          <a:lstStyle/>
          <a:p>
            <a:r>
              <a:rPr lang="en-US" dirty="0"/>
              <a:t>Irish Research into Loneliness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603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66366-E4BE-94B9-5040-963FD3FB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97"/>
            <a:ext cx="10515600" cy="340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Data from 2021 and 2023 of Healthy Ireland, a nationally representative telephone survey of the Irish population aged 15 and over. </a:t>
            </a:r>
          </a:p>
          <a:p>
            <a:r>
              <a:rPr lang="en-US" sz="2000" dirty="0">
                <a:solidFill>
                  <a:schemeClr val="tx2"/>
                </a:solidFill>
              </a:rPr>
              <a:t>Regression analysis to investigate potential predictors of loneliness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- demographic (gender, age group, country of birth, region of residence),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- socio-economic (marital status, responsibility for children under 18, educational attainment, employment status)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- health and disability status, participation in social groups, whether respondents report having few people to rely on, and the presence of a mental health problem. </a:t>
            </a:r>
            <a:endParaRPr lang="en-IE" sz="20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AE92D-14B5-0B21-8436-E4ED6897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11"/>
            <a:ext cx="10515600" cy="1325563"/>
          </a:xfrm>
        </p:spPr>
        <p:txBody>
          <a:bodyPr/>
          <a:lstStyle/>
          <a:p>
            <a:r>
              <a:rPr lang="en-US" dirty="0"/>
              <a:t>DATA AND METHODS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55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478C4C-7239-EE68-7D4F-E4C72FCE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8669"/>
            <a:ext cx="10515600" cy="1325563"/>
          </a:xfrm>
        </p:spPr>
        <p:txBody>
          <a:bodyPr/>
          <a:lstStyle/>
          <a:p>
            <a:r>
              <a:rPr lang="en-US" dirty="0"/>
              <a:t>Prevalence of Loneliness</a:t>
            </a:r>
            <a:endParaRPr lang="en-I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AD01D6B-0CAB-2677-70B8-B0D4BBCF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977" y="1936854"/>
            <a:ext cx="7356023" cy="37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4D868-D6C2-E5FC-1226-462A7F71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394"/>
            <a:ext cx="10515600" cy="340727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Frequent loneliness (often or always) saw a decrease from 5.9% in 2021 to 3.9% in 2023.</a:t>
            </a:r>
          </a:p>
          <a:p>
            <a:r>
              <a:rPr lang="en-US" dirty="0">
                <a:solidFill>
                  <a:schemeClr val="tx2"/>
                </a:solidFill>
              </a:rPr>
              <a:t>Proportion of Irish people experiencing loneliness at least some of the time also fell, from 20.2% to 13.5%. </a:t>
            </a:r>
          </a:p>
          <a:p>
            <a:r>
              <a:rPr lang="en-US" dirty="0">
                <a:solidFill>
                  <a:schemeClr val="tx2"/>
                </a:solidFill>
              </a:rPr>
              <a:t>The elevated levels of loneliness observed in 2021 were likely a consequence of the COVID-19 government mandated lockdown restrictions that were in effect. As these restrictions were lifted and daily life gradually returned to a normal state, loneliness levels declined by 2023.</a:t>
            </a:r>
          </a:p>
          <a:p>
            <a:r>
              <a:rPr lang="en-US" dirty="0">
                <a:solidFill>
                  <a:schemeClr val="tx2"/>
                </a:solidFill>
              </a:rPr>
              <a:t>13.7% showed indicators of a probable mental health problem, while the majority (80.1%) of respondents reported a good quality of life. </a:t>
            </a:r>
          </a:p>
          <a:p>
            <a:r>
              <a:rPr lang="en-US" dirty="0">
                <a:solidFill>
                  <a:schemeClr val="tx2"/>
                </a:solidFill>
              </a:rPr>
              <a:t>Social connectedness, 31.4% stated they belonged to a club or group, and 26.0% indicated having few close confidants. </a:t>
            </a:r>
          </a:p>
          <a:p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99C7DB-B908-C812-00F1-8F5EF973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31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355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E99BF-938D-B1BA-C902-68C13DCA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882"/>
            <a:ext cx="10515600" cy="340727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Strong association between having few people to rely on, probable mental health issues, and acute loneliness (feeling lonely often or always). </a:t>
            </a:r>
          </a:p>
          <a:p>
            <a:r>
              <a:rPr lang="en-US" dirty="0">
                <a:solidFill>
                  <a:schemeClr val="tx2"/>
                </a:solidFill>
              </a:rPr>
              <a:t>Marriage, compared to being single, was linked to a lower likelihood of experiencing loneliness, whereas unemployment and homemaking were associated with a higher likelihood. </a:t>
            </a:r>
          </a:p>
          <a:p>
            <a:r>
              <a:rPr lang="en-US" dirty="0">
                <a:solidFill>
                  <a:schemeClr val="tx2"/>
                </a:solidFill>
              </a:rPr>
              <a:t>Older age groups (50-64 and 65+) were less likely to report loneliness than younger respondents (15-29). </a:t>
            </a:r>
          </a:p>
          <a:p>
            <a:r>
              <a:rPr lang="en-US" dirty="0">
                <a:solidFill>
                  <a:schemeClr val="tx2"/>
                </a:solidFill>
              </a:rPr>
              <a:t>Individuals frequently experiencing loneliness had a 35.6 percentage point higher probability of having mental health problems compared to those less frequently lonely. </a:t>
            </a:r>
          </a:p>
          <a:p>
            <a:r>
              <a:rPr lang="en-US" dirty="0">
                <a:solidFill>
                  <a:schemeClr val="tx2"/>
                </a:solidFill>
              </a:rPr>
              <a:t>Loneliness was negatively associated with reported quality of life, with frequent loneliness showing a stronger negative correlation. 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2F071E-5FB6-7FB5-59B7-73374EDB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66"/>
            <a:ext cx="10515600" cy="1325563"/>
          </a:xfrm>
        </p:spPr>
        <p:txBody>
          <a:bodyPr/>
          <a:lstStyle/>
          <a:p>
            <a:r>
              <a:rPr lang="en-US" dirty="0"/>
              <a:t>Mental Health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5042408"/>
      </p:ext>
    </p:extLst>
  </p:cSld>
  <p:clrMapOvr>
    <a:masterClrMapping/>
  </p:clrMapOvr>
</p:sld>
</file>

<file path=ppt/theme/theme1.xml><?xml version="1.0" encoding="utf-8"?>
<a:theme xmlns:a="http://schemas.openxmlformats.org/drawingml/2006/main" name="MHC Light Presentation">
  <a:themeElements>
    <a:clrScheme name="Custom 2 1">
      <a:dk1>
        <a:srgbClr val="09E3C2"/>
      </a:dk1>
      <a:lt1>
        <a:srgbClr val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08563208-ec23-414c-a041-e3a7c36f3ff8">
      <Url xsi:nil="true"/>
      <Description xsi:nil="true"/>
    </_dlc_DocIdUrl>
    <TaxCatchAll xmlns="1f585869-87c1-44b0-83bf-9a1e6f40e156" xsi:nil="true"/>
    <IconOverlay xmlns="http://schemas.microsoft.com/sharepoint/v4" xsi:nil="true"/>
    <lcf76f155ced4ddcb4097134ff3c332f xmlns="08563208-ec23-414c-a041-e3a7c36f3ff8">
      <Terms xmlns="http://schemas.microsoft.com/office/infopath/2007/PartnerControls"/>
    </lcf76f155ced4ddcb4097134ff3c332f>
    <_dlc_DocIdPersistId xmlns="08563208-ec23-414c-a041-e3a7c36f3ff8" xsi:nil="true"/>
    <_vti_ItemDeclaredRecord xmlns="http://schemas.microsoft.com/sharepoint/v3" xsi:nil="true"/>
    <_dlc_DocId xmlns="08563208-ec23-414c-a041-e3a7c36f3f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A3E40A2AE3D409895A1C869EBAD5B" ma:contentTypeVersion="23" ma:contentTypeDescription="Create a new document." ma:contentTypeScope="" ma:versionID="18a5e28a346507ad78cb8238093c2565">
  <xsd:schema xmlns:xsd="http://www.w3.org/2001/XMLSchema" xmlns:xs="http://www.w3.org/2001/XMLSchema" xmlns:p="http://schemas.microsoft.com/office/2006/metadata/properties" xmlns:ns1="http://schemas.microsoft.com/sharepoint/v3" xmlns:ns2="08563208-ec23-414c-a041-e3a7c36f3ff8" xmlns:ns3="http://schemas.microsoft.com/sharepoint/v4" xmlns:ns4="1f585869-87c1-44b0-83bf-9a1e6f40e156" targetNamespace="http://schemas.microsoft.com/office/2006/metadata/properties" ma:root="true" ma:fieldsID="4852d77f3e192898861d80727c44fc47" ns1:_="" ns2:_="" ns3:_="" ns4:_="">
    <xsd:import namespace="http://schemas.microsoft.com/sharepoint/v3"/>
    <xsd:import namespace="08563208-ec23-414c-a041-e3a7c36f3ff8"/>
    <xsd:import namespace="http://schemas.microsoft.com/sharepoint/v4"/>
    <xsd:import namespace="1f585869-87c1-44b0-83bf-9a1e6f40e1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2" nillable="true" ma:displayName="Declared Record" ma:hidden="true" ma:internalName="_vti_ItemDeclaredRecord" ma:readOnly="false">
      <xsd:simpleType>
        <xsd:restriction base="dms:DateTime"/>
      </xsd:simpleType>
    </xsd:element>
    <xsd:element name="_vti_ItemHoldRecordStatus" ma:index="13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63208-ec23-414c-a041-e3a7c36f3f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f2b782c5-8b11-4307-aecc-7173645a85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85869-87c1-44b0-83bf-9a1e6f40e15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d1089625-0ad7-4633-8b7c-fede42261b60}" ma:internalName="TaxCatchAll" ma:showField="CatchAllData" ma:web="1f585869-87c1-44b0-83bf-9a1e6f40e1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ADA13-24F9-4836-B2B4-9F4287D18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BF713-7C65-49D0-8C59-9CD4058D3B23}">
  <ds:schemaRefs>
    <ds:schemaRef ds:uri="http://schemas.microsoft.com/office/2006/documentManagement/types"/>
    <ds:schemaRef ds:uri="http://purl.org/dc/terms/"/>
    <ds:schemaRef ds:uri="http://purl.org/dc/dcmitype/"/>
    <ds:schemaRef ds:uri="1f585869-87c1-44b0-83bf-9a1e6f40e15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4"/>
    <ds:schemaRef ds:uri="08563208-ec23-414c-a041-e3a7c36f3ff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820A11D-EF06-4351-A008-B5E9FED50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563208-ec23-414c-a041-e3a7c36f3ff8"/>
    <ds:schemaRef ds:uri="http://schemas.microsoft.com/sharepoint/v4"/>
    <ds:schemaRef ds:uri="1f585869-87c1-44b0-83bf-9a1e6f40e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311e79f-80cd-4cd9-853f-e8368d23c6ee}" enabled="0" method="" siteId="{7311e79f-80cd-4cd9-853f-e8368d23c6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499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MHC Light Presentation</vt:lpstr>
      <vt:lpstr>  </vt:lpstr>
      <vt:lpstr>Loneliness and Public Health</vt:lpstr>
      <vt:lpstr>Irish Research into Loneliness</vt:lpstr>
      <vt:lpstr>DATA AND METHODS</vt:lpstr>
      <vt:lpstr>Prevalence of Loneliness</vt:lpstr>
      <vt:lpstr>Results</vt:lpstr>
      <vt:lpstr>Mental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 2022</dc:title>
  <dc:creator>Joan Alcorn</dc:creator>
  <cp:lastModifiedBy>John Farrelly</cp:lastModifiedBy>
  <cp:revision>16</cp:revision>
  <dcterms:created xsi:type="dcterms:W3CDTF">2023-04-11T13:45:45Z</dcterms:created>
  <dcterms:modified xsi:type="dcterms:W3CDTF">2026-05-21T08:17:26Z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0x01010082CA3E40A2AE3D409895A1C869EBAD5B</vt:lpwstr>
  </property>
  <property fmtid="{D5CDD505-2E9C-101B-9397-08002B2CF9AE}" pid="3" name="MediaServiceImageTags">
    <vt:lpwstr/>
  </property>
</Properties>
</file>