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6" r:id="rId2"/>
    <p:sldId id="257" r:id="rId3"/>
    <p:sldId id="287" r:id="rId4"/>
    <p:sldId id="289" r:id="rId5"/>
    <p:sldId id="288" r:id="rId6"/>
    <p:sldId id="258" r:id="rId7"/>
    <p:sldId id="12413" r:id="rId8"/>
    <p:sldId id="259" r:id="rId9"/>
    <p:sldId id="290" r:id="rId10"/>
    <p:sldId id="293" r:id="rId11"/>
    <p:sldId id="297" r:id="rId12"/>
    <p:sldId id="298" r:id="rId13"/>
    <p:sldId id="760" r:id="rId14"/>
    <p:sldId id="12411" r:id="rId15"/>
    <p:sldId id="822" r:id="rId16"/>
    <p:sldId id="766" r:id="rId17"/>
    <p:sldId id="291" r:id="rId18"/>
    <p:sldId id="829" r:id="rId19"/>
    <p:sldId id="843" r:id="rId20"/>
    <p:sldId id="830" r:id="rId21"/>
    <p:sldId id="12407" r:id="rId22"/>
    <p:sldId id="818" r:id="rId23"/>
    <p:sldId id="471" r:id="rId24"/>
    <p:sldId id="12408" r:id="rId25"/>
    <p:sldId id="296" r:id="rId26"/>
    <p:sldId id="292" r:id="rId27"/>
    <p:sldId id="295" r:id="rId28"/>
    <p:sldId id="12412" r:id="rId29"/>
    <p:sldId id="12410" r:id="rId30"/>
    <p:sldId id="12414" r:id="rId31"/>
    <p:sldId id="124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A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9BCDA6-3A1C-4959-9B7A-C66DF87156EE}" v="3" dt="2026-06-15T19:39:09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83535" autoAdjust="0"/>
  </p:normalViewPr>
  <p:slideViewPr>
    <p:cSldViewPr snapToGrid="0" showGuides="1">
      <p:cViewPr varScale="1">
        <p:scale>
          <a:sx n="63" d="100"/>
          <a:sy n="63" d="100"/>
        </p:scale>
        <p:origin x="1176" y="67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eren Egan" userId="0dab26be-a0ef-4877-800f-468cf0f40fae" providerId="ADAL" clId="{895B7037-4E73-41AE-82B3-553EA35E6777}"/>
    <pc:docChg chg="modSld">
      <pc:chgData name="Kieren Egan" userId="0dab26be-a0ef-4877-800f-468cf0f40fae" providerId="ADAL" clId="{895B7037-4E73-41AE-82B3-553EA35E6777}" dt="2026-06-15T19:39:59.687" v="60" actId="207"/>
      <pc:docMkLst>
        <pc:docMk/>
      </pc:docMkLst>
      <pc:sldChg chg="modSp mod">
        <pc:chgData name="Kieren Egan" userId="0dab26be-a0ef-4877-800f-468cf0f40fae" providerId="ADAL" clId="{895B7037-4E73-41AE-82B3-553EA35E6777}" dt="2026-06-15T19:35:13.377" v="0" actId="113"/>
        <pc:sldMkLst>
          <pc:docMk/>
          <pc:sldMk cId="3365673588" sldId="289"/>
        </pc:sldMkLst>
        <pc:spChg chg="mod">
          <ac:chgData name="Kieren Egan" userId="0dab26be-a0ef-4877-800f-468cf0f40fae" providerId="ADAL" clId="{895B7037-4E73-41AE-82B3-553EA35E6777}" dt="2026-06-15T19:35:13.377" v="0" actId="113"/>
          <ac:spMkLst>
            <pc:docMk/>
            <pc:sldMk cId="3365673588" sldId="289"/>
            <ac:spMk id="2" creationId="{BF564517-9573-574C-9B10-D15A301EC729}"/>
          </ac:spMkLst>
        </pc:spChg>
      </pc:sldChg>
      <pc:sldChg chg="modSp mod">
        <pc:chgData name="Kieren Egan" userId="0dab26be-a0ef-4877-800f-468cf0f40fae" providerId="ADAL" clId="{895B7037-4E73-41AE-82B3-553EA35E6777}" dt="2026-06-15T19:39:22.699" v="59" actId="20577"/>
        <pc:sldMkLst>
          <pc:docMk/>
          <pc:sldMk cId="2383057634" sldId="296"/>
        </pc:sldMkLst>
        <pc:spChg chg="mod">
          <ac:chgData name="Kieren Egan" userId="0dab26be-a0ef-4877-800f-468cf0f40fae" providerId="ADAL" clId="{895B7037-4E73-41AE-82B3-553EA35E6777}" dt="2026-06-15T19:39:22.699" v="59" actId="20577"/>
          <ac:spMkLst>
            <pc:docMk/>
            <pc:sldMk cId="2383057634" sldId="296"/>
            <ac:spMk id="11" creationId="{F03C4B6C-29FB-986B-BF60-32A268A42FAD}"/>
          </ac:spMkLst>
        </pc:spChg>
      </pc:sldChg>
      <pc:sldChg chg="modSp mod">
        <pc:chgData name="Kieren Egan" userId="0dab26be-a0ef-4877-800f-468cf0f40fae" providerId="ADAL" clId="{895B7037-4E73-41AE-82B3-553EA35E6777}" dt="2026-06-15T19:39:14.951" v="58" actId="14100"/>
        <pc:sldMkLst>
          <pc:docMk/>
          <pc:sldMk cId="692383848" sldId="12408"/>
        </pc:sldMkLst>
        <pc:spChg chg="mod">
          <ac:chgData name="Kieren Egan" userId="0dab26be-a0ef-4877-800f-468cf0f40fae" providerId="ADAL" clId="{895B7037-4E73-41AE-82B3-553EA35E6777}" dt="2026-06-15T19:39:14.951" v="58" actId="14100"/>
          <ac:spMkLst>
            <pc:docMk/>
            <pc:sldMk cId="692383848" sldId="12408"/>
            <ac:spMk id="9" creationId="{5EB0DA54-10DB-2E81-448C-29B169355B2B}"/>
          </ac:spMkLst>
        </pc:spChg>
      </pc:sldChg>
      <pc:sldChg chg="modSp mod">
        <pc:chgData name="Kieren Egan" userId="0dab26be-a0ef-4877-800f-468cf0f40fae" providerId="ADAL" clId="{895B7037-4E73-41AE-82B3-553EA35E6777}" dt="2026-06-15T19:39:59.687" v="60" actId="207"/>
        <pc:sldMkLst>
          <pc:docMk/>
          <pc:sldMk cId="626543530" sldId="12416"/>
        </pc:sldMkLst>
        <pc:spChg chg="mod">
          <ac:chgData name="Kieren Egan" userId="0dab26be-a0ef-4877-800f-468cf0f40fae" providerId="ADAL" clId="{895B7037-4E73-41AE-82B3-553EA35E6777}" dt="2026-06-15T19:39:59.687" v="60" actId="207"/>
          <ac:spMkLst>
            <pc:docMk/>
            <pc:sldMk cId="626543530" sldId="12416"/>
            <ac:spMk id="6" creationId="{2C5F327D-837A-5370-63A0-CED1DDEFE5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794E3-AC08-40CE-8BAD-1D55DEC52C5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E4BCF-BE47-4E26-9C4E-07F26FE44C3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19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13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26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076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A8027-F230-42D1-926F-ED7DCED4D0D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586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89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A8027-F230-42D1-926F-ED7DCED4D0D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12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0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33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85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C42B7-6F1E-4CD0-91DB-74AD682DDF8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72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C42B7-6F1E-4CD0-91DB-74AD682DDF8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571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C42B7-6F1E-4CD0-91DB-74AD682DDF8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336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38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476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348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001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EBCA4-CC8F-6164-D33F-3D6AB08BC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12B16-4E0A-999E-4EAD-43FD02C14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CC5915-82CF-9D3E-83AB-92E57FADE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25A75-74CC-563D-8F64-BBDCA4447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5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670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5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65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5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734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80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E4BCF-BE47-4E26-9C4E-07F26FE44C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59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5006-4399-1B90-AF8F-7B3933A21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BBDE9-94B9-FEEA-AC07-11E875E8E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B76C6-0F11-C7C2-B607-B1680F61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4CB8E-AC71-000A-8026-0311EF84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AF57-4639-EB3B-0572-0D735365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33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02AC-0758-3950-8E6C-CC5DCF158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96B78-9D24-85A9-C419-B9FAC0C14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A62F-C097-1AFD-D4E6-C5C18D3C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9F9DC-C1B1-8E3E-9483-ACC89302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23F0-A574-8025-E071-660D3B8F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07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D1A14-2628-71C3-8EBF-2DF02965A4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50F79-1658-ECB4-FE7E-88F830A37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65FAA-2421-6F18-38B0-084FBA12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8A4E5-E987-4FF5-C436-E319077C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D70E-A29C-92AE-7C4D-0F8D3040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51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350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0B76-2E00-361A-F7CD-F6923DC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79127-AE5E-B7BF-D158-AD90CE582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A49E8-4260-0D4B-F43A-7ED7652F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1219B-EB8D-E92D-839F-D5A8B3BA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08844-F887-E537-2A21-7BC3CAE7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DEE3-D2EB-6DFA-6F9D-A3D0667D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1F3DA-58CF-C68C-074E-B1AEE33D2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E2AC7-76E0-E300-D968-C16FE2921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B1FF0-E2A6-CDE5-6E6E-D316912A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36614-1108-FDBE-495C-CADE7489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64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BBB4-59C3-7551-0CAA-1DCAB948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ECAD7-B946-B622-7A47-672B8684D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986B9-6F98-8E76-ACBA-13077CAF1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DC5F1-ED25-1D66-B2F1-85B4AAD5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A7D0D-7174-AFA9-251E-56691C5A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373A3-7126-939F-4649-27C22EC7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4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9AAFA-A094-EACF-7DBC-9490747C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8C3CB-4201-D5F1-5175-2371248EF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CCFFE-0626-B70B-F945-44D45CAFD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84F6D-C5AC-1A47-A004-4563205D6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B0C3E-13BC-32F4-7515-64AFEEBA3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B11720-1897-47C6-7528-14766995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C7761-BEB4-9EBB-E235-BF5A473A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CD8D6-2695-3844-222E-94D48329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77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B406-6E14-A6A9-6573-11E4F985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C0604-3DA1-35BA-FB47-E4FE436C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D275D0-E133-73B4-EF5F-561415FB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C3EBC-F284-DF11-4E7B-CE56BAF9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78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87D4F-AD84-0DB1-C299-4EEA566A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4F847-3EBE-665E-C0E9-3A40D2C7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3BCD3-9731-B7B2-1409-171AC85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25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4CA3-7224-77AA-64F5-C2451A78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359DC-2D36-C3EF-A3C2-4DCA16E94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9866F-655D-865A-1D8C-579F4BF74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36048-BE3A-DAEF-A0F1-2A017A26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04BF7-8FC9-A866-AAFF-6441A8C6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DCB4D-6D85-34A3-242E-0070B650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91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CC8C8-3E19-9C37-3C39-863BACAF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FEFDC-3119-D625-3871-A1C022C76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777F5-E79B-0CEF-AE2A-6336DE11C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BF162-A657-DC63-A136-F435180E8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5578F-DFAD-F2F1-54EF-16D2C6F0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8325A-4D53-3B38-6330-AB6E60B1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42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3A5AA-4298-98A5-15CC-E65FB47F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97133-B544-04D0-4801-A5FA6BA76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BEFF3-D1F1-0B4E-FDA3-FBC42B605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217F80-C593-4E6A-B25A-C652D9CFE72E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918D6-C09C-F934-F449-6A524DC23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822CF-E94D-BC2F-66FA-471F17C45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1F447E-FE94-45A8-8BC0-9E3ECA5846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46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onlinelibrary.wiley.com/doi/epdf/10.1002/wps.2068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qtools.org/wp-content/uploads/2018/06/UCLA-Loneliness-Scale-Version-3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ommunities.sunlightfoundation.com/action/codesig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ommunities.sunlightfoundation.com/action/codesign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rersuk.org/news-and-campaigns/our-campaigns/carers-active/" TargetMode="Externa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jmir.org/2025/1/e56739" TargetMode="External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jmir.org/2025/1/e56739" TargetMode="Externa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hyperlink" Target="mailto:Kieren.egan@strath.ac.uk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-research-centre.ec.europa.eu/projects-and-activities/survey-methods-and-analysis-centre/loneliness/eu-loneliness-survey_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joint-research-centre.ec.europa.eu/projects-and-activities/survey-methods-and-analysis-centre/loneliness/loneliness-prevalence-eu_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-research-centre.ec.europa.eu/projects-and-activities/survey-methods-and-analysis-centre/loneliness_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groups/commission-on-social-connec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arrow city street with cars parked on the side of a road&#10;&#10;Description automatically generated">
            <a:extLst>
              <a:ext uri="{FF2B5EF4-FFF2-40B4-BE49-F238E27FC236}">
                <a16:creationId xmlns:a16="http://schemas.microsoft.com/office/drawing/2014/main" id="{E566D67D-5EC4-C64B-B715-8305BD4FC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63" y="-529"/>
            <a:ext cx="12191999" cy="6858000"/>
          </a:xfrm>
          <a:prstGeom prst="rect">
            <a:avLst/>
          </a:prstGeom>
          <a:solidFill>
            <a:srgbClr val="B4A9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latin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 txBox="1">
            <a:spLocks/>
          </p:cNvSpPr>
          <p:nvPr/>
        </p:nvSpPr>
        <p:spPr>
          <a:xfrm>
            <a:off x="2011864" y="1817649"/>
            <a:ext cx="9681697" cy="3221644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spc="0" dirty="0">
              <a:solidFill>
                <a:schemeClr val="bg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1628" y="662582"/>
            <a:ext cx="10613793" cy="2635080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6000" b="1" kern="1200" spc="0" baseline="0" dirty="0">
                <a:latin typeface="+mj-lt"/>
                <a:ea typeface="+mj-ea"/>
                <a:cs typeface="+mj-cs"/>
              </a:rPr>
              <a:t>Loneliness and Social Isolation </a:t>
            </a:r>
          </a:p>
          <a:p>
            <a:pPr>
              <a:lnSpc>
                <a:spcPct val="120000"/>
              </a:lnSpc>
            </a:pPr>
            <a:r>
              <a:rPr lang="en-GB" sz="4000" b="1" dirty="0">
                <a:latin typeface="+mj-lt"/>
                <a:ea typeface="+mj-ea"/>
                <a:cs typeface="+mj-cs"/>
              </a:rPr>
              <a:t>A</a:t>
            </a:r>
            <a:r>
              <a:rPr lang="en-GB" sz="4000" b="1" kern="1200" spc="0" baseline="0" dirty="0">
                <a:latin typeface="+mj-lt"/>
                <a:ea typeface="+mj-ea"/>
                <a:cs typeface="+mj-cs"/>
              </a:rPr>
              <a:t> research perspective from dementia and care</a:t>
            </a:r>
          </a:p>
          <a:p>
            <a:pPr>
              <a:lnSpc>
                <a:spcPct val="120000"/>
              </a:lnSpc>
            </a:pPr>
            <a:r>
              <a:rPr lang="en-GB" sz="4000" b="1" dirty="0"/>
              <a:t>Session 1.3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74B089-DC73-7972-700C-09D5CF786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47" y="5725346"/>
            <a:ext cx="3342255" cy="1132653"/>
          </a:xfrm>
          <a:prstGeom prst="rect">
            <a:avLst/>
          </a:prstGeom>
          <a:solidFill>
            <a:srgbClr val="B4A99D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1FB32A-48D3-B3AE-EDE4-E7EBFE78BB98}"/>
              </a:ext>
            </a:extLst>
          </p:cNvPr>
          <p:cNvSpPr txBox="1"/>
          <p:nvPr/>
        </p:nvSpPr>
        <p:spPr>
          <a:xfrm>
            <a:off x="1215955" y="3799417"/>
            <a:ext cx="10702418" cy="173515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kern="1200" spc="0" baseline="0" dirty="0">
                <a:latin typeface="+mj-lt"/>
                <a:ea typeface="+mj-ea"/>
                <a:cs typeface="+mj-cs"/>
              </a:rPr>
              <a:t>Dr Kieren Egan, </a:t>
            </a:r>
          </a:p>
          <a:p>
            <a:pPr>
              <a:lnSpc>
                <a:spcPct val="120000"/>
              </a:lnSpc>
            </a:pPr>
            <a:r>
              <a:rPr lang="en-GB" b="1" kern="1200" spc="0" baseline="0" dirty="0">
                <a:latin typeface="+mj-lt"/>
                <a:ea typeface="+mj-ea"/>
                <a:cs typeface="+mj-cs"/>
              </a:rPr>
              <a:t>Principal Research Fellow, </a:t>
            </a:r>
          </a:p>
          <a:p>
            <a:pPr>
              <a:lnSpc>
                <a:spcPct val="120000"/>
              </a:lnSpc>
            </a:pPr>
            <a:r>
              <a:rPr lang="en-GB" b="1" dirty="0">
                <a:latin typeface="+mj-lt"/>
                <a:ea typeface="+mj-ea"/>
                <a:cs typeface="+mj-cs"/>
              </a:rPr>
              <a:t>Digital Health and Wellness Research Group and Living Lab Co-lead</a:t>
            </a:r>
          </a:p>
          <a:p>
            <a:pPr>
              <a:lnSpc>
                <a:spcPct val="120000"/>
              </a:lnSpc>
            </a:pPr>
            <a:r>
              <a:rPr lang="en-GB" b="1" kern="1200" spc="0" baseline="0" dirty="0">
                <a:latin typeface="+mj-lt"/>
                <a:ea typeface="+mj-ea"/>
                <a:cs typeface="+mj-cs"/>
              </a:rPr>
              <a:t>Dept of Computer and Information Sciences, </a:t>
            </a:r>
          </a:p>
          <a:p>
            <a:pPr>
              <a:lnSpc>
                <a:spcPct val="120000"/>
              </a:lnSpc>
            </a:pPr>
            <a:r>
              <a:rPr lang="en-GB" b="1" kern="1200" spc="0" baseline="0" dirty="0">
                <a:latin typeface="+mj-lt"/>
                <a:ea typeface="+mj-ea"/>
                <a:cs typeface="+mj-cs"/>
              </a:rPr>
              <a:t>University of Strathclyde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BF407-6312-C398-4A1D-FA4E9173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AD4-440A-4ADF-9581-A2158D89D488}" type="slidenum">
              <a:rPr lang="en-GB" smtClean="0"/>
              <a:t>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B25147-0FC4-F570-C12F-50C9A05E7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147" y="5826596"/>
            <a:ext cx="3838389" cy="103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257E53-68E3-AD51-D983-BAD9AFFBF84A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BBB9718-D7E6-E32A-E659-47BA58CA310C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2851DA-B08E-0170-C25E-8F00691E7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04" y="1314450"/>
            <a:ext cx="4487517" cy="46672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BCD4078-BF8A-FCAA-ACF6-F1394A73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445" y="411008"/>
            <a:ext cx="10515600" cy="740899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Q2: Make better use of evidence and intervention models that reduce isolation and strengthen social participation?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377DF0-38A9-BBEA-7579-DD90CB376EE3}"/>
              </a:ext>
            </a:extLst>
          </p:cNvPr>
          <p:cNvSpPr txBox="1"/>
          <p:nvPr/>
        </p:nvSpPr>
        <p:spPr>
          <a:xfrm>
            <a:off x="1124007" y="1426845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have led research into social isolation and digital loneliness in dementia as a systematic review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were seeking to collate and summarise current evidence for digital technologies to prevent social isolation and loneliness for people with dementia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10 studies met our inclusion criteria where all studies reported improvements in quality of life and seven reported benefits in social inclusion/reduction of loneliness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Lots of small-scale studies, some high cost,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large staff involvement role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limited, involvement of people with dementia and few research concepts are reaching widespread implementation.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FCBB0-28A4-2B2D-1EDC-808FC0CB6DA1}"/>
              </a:ext>
            </a:extLst>
          </p:cNvPr>
          <p:cNvSpPr txBox="1"/>
          <p:nvPr/>
        </p:nvSpPr>
        <p:spPr>
          <a:xfrm>
            <a:off x="1348643" y="5984126"/>
            <a:ext cx="10258423" cy="646331"/>
          </a:xfrm>
          <a:prstGeom prst="rect">
            <a:avLst/>
          </a:prstGeom>
          <a:solidFill>
            <a:srgbClr val="B4A99D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take home: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Closer collaboration with people with dementia (and those who support them) to provide affordable, inclusive and person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centered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solutions is urgently required</a:t>
            </a:r>
          </a:p>
        </p:txBody>
      </p:sp>
    </p:spTree>
    <p:extLst>
      <p:ext uri="{BB962C8B-B14F-4D97-AF65-F5344CB8AC3E}">
        <p14:creationId xmlns:p14="http://schemas.microsoft.com/office/powerpoint/2010/main" val="31641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0B3F-4B60-2A10-FE3B-A0D0A2BBF40B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39C34C-F58E-9C5D-59CC-94687FAE443F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7BC4B6-6F4E-4443-55ED-8FD9D6E0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445" y="411008"/>
            <a:ext cx="10515600" cy="740899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Q2: Make better use of evidence and intervention models that reduce isolation and strengthen social participation?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0478E3-3D71-8298-C954-FF3A7C74DC54}"/>
              </a:ext>
            </a:extLst>
          </p:cNvPr>
          <p:cNvSpPr txBox="1"/>
          <p:nvPr/>
        </p:nvSpPr>
        <p:spPr>
          <a:xfrm>
            <a:off x="1049445" y="6446992"/>
            <a:ext cx="110058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Patil U and Braun KL (2024) Interventions for loneliness in older adults: a systematic review of reviews. Front. Public Health 12:1427605. </a:t>
            </a:r>
            <a:r>
              <a:rPr lang="en-GB" sz="1100" dirty="0" err="1"/>
              <a:t>doi</a:t>
            </a:r>
            <a:r>
              <a:rPr lang="en-GB" sz="1100" dirty="0"/>
              <a:t>: 10.3389/fpubh.2024.1427605</a:t>
            </a:r>
          </a:p>
          <a:p>
            <a:endParaRPr lang="en-GB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1FC422-611E-E024-8228-7C93E4329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440" y="2312313"/>
            <a:ext cx="2577981" cy="26742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E30C27-13B1-61F4-1275-1C3E60EEE6AD}"/>
              </a:ext>
            </a:extLst>
          </p:cNvPr>
          <p:cNvSpPr txBox="1"/>
          <p:nvPr/>
        </p:nvSpPr>
        <p:spPr>
          <a:xfrm>
            <a:off x="1069504" y="1319510"/>
            <a:ext cx="7537792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systematic review aimed to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and summarise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findings on interventions for loneliness as a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review of reviews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19 reviews met inclusion criteria; these encompassed 101 unique primary intervention studies that varied in research design, sample size, intervention setting, and measures of loneliness across 21 nations.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63% of all interventions were effective or possibly effective at combatting loneliness.</a:t>
            </a:r>
          </a:p>
          <a:p>
            <a:pPr algn="just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Recommendations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First, allied health professions should develop broad interventions. A multi-objective approach aptly targets the multi-dimensional issue of loneliness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interventions should become more purpose-driven to stem the losses of identity many lonely older adults feel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Third, specific types of interventions proved to be more promising than others. Psychotherapeutic interventions utilized the highly effective strategy of modifying maladaptive social cognition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F950C-B27F-552B-15F0-1CF92B692E83}"/>
              </a:ext>
            </a:extLst>
          </p:cNvPr>
          <p:cNvSpPr txBox="1"/>
          <p:nvPr/>
        </p:nvSpPr>
        <p:spPr>
          <a:xfrm>
            <a:off x="1069504" y="5823790"/>
            <a:ext cx="10985804" cy="646331"/>
          </a:xfrm>
          <a:prstGeom prst="rect">
            <a:avLst/>
          </a:prstGeom>
          <a:solidFill>
            <a:srgbClr val="B4A99D"/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 take home: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Lots of different intervention ideas work to improve loneliness: multi dimensional, holistic support for loneliness is favoured from review evidence.</a:t>
            </a:r>
            <a:endParaRPr lang="en-GB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A26C6-515A-E1A1-7DDF-3703B18B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675CF5-2995-BDEE-29EC-A189C14016FF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2928C68-FC3E-6C22-CB41-ABA18DF454C9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7442B9-DFCB-E8CD-FB6C-2EA04E01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445" y="411008"/>
            <a:ext cx="10515600" cy="740899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Q2: Make better use of evidence and intervention models that reduce isolation and strengthen social participation?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E3227-1B95-2060-5E18-823371961D9D}"/>
              </a:ext>
            </a:extLst>
          </p:cNvPr>
          <p:cNvSpPr txBox="1"/>
          <p:nvPr/>
        </p:nvSpPr>
        <p:spPr>
          <a:xfrm>
            <a:off x="1090973" y="1466373"/>
            <a:ext cx="796767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Previous research has found that in many care homes, residents have as little as two minutes of social interaction per day.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Since 2018 the (Well-being and Health for people with Dementia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WHELD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has been building knowledge about what could work in care home settings.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primary study, involved a trial of more than 800 people with dementia across 69 care homes in South London, North London and Buckinghamshire.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Two ‘care staff champions’ at each home were trained over four day-long sessions, to deliver more personalised care and structured social activities.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Intervention involves simple measures such as talking to residents about their interests and involving them in decisions around their own care.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AFCAD0-CF8E-5698-1CF3-4F231E9BD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856" y="1506017"/>
            <a:ext cx="2758869" cy="19782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FF0828-07E5-CB2A-9276-C14945CE1831}"/>
              </a:ext>
            </a:extLst>
          </p:cNvPr>
          <p:cNvSpPr txBox="1"/>
          <p:nvPr/>
        </p:nvSpPr>
        <p:spPr>
          <a:xfrm>
            <a:off x="9288856" y="3530450"/>
            <a:ext cx="2758869" cy="1477328"/>
          </a:xfrm>
          <a:prstGeom prst="rect">
            <a:avLst/>
          </a:prstGeom>
          <a:solidFill>
            <a:srgbClr val="B4A99D"/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1" i="0" dirty="0">
                <a:effectLst/>
                <a:latin typeface="Asap"/>
              </a:rPr>
              <a:t>Outcome: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sap"/>
              </a:rPr>
              <a:t>improved quality of life and reduced agitation (including aggression).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sap"/>
              </a:rPr>
              <a:t>Increased engagement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E0E0BC-9CC1-7655-EEA9-E76DFB5117A8}"/>
              </a:ext>
            </a:extLst>
          </p:cNvPr>
          <p:cNvSpPr txBox="1"/>
          <p:nvPr/>
        </p:nvSpPr>
        <p:spPr>
          <a:xfrm>
            <a:off x="1090973" y="6313853"/>
            <a:ext cx="11205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Key ref: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Ballard, C., Corbett, A., Orrell, M., et al. (2018).Impact of person‑centred care training and person‑centred activities on quality of life, agitation, and antipsychotic use in people with dementia living in nursing homes: A cluster‑randomised controlled trial.</a:t>
            </a:r>
          </a:p>
        </p:txBody>
      </p:sp>
    </p:spTree>
    <p:extLst>
      <p:ext uri="{BB962C8B-B14F-4D97-AF65-F5344CB8AC3E}">
        <p14:creationId xmlns:p14="http://schemas.microsoft.com/office/powerpoint/2010/main" val="25698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99BE42-F945-B553-13F9-278A95008DD0}"/>
              </a:ext>
            </a:extLst>
          </p:cNvPr>
          <p:cNvSpPr/>
          <p:nvPr/>
        </p:nvSpPr>
        <p:spPr>
          <a:xfrm>
            <a:off x="4829176" y="1441450"/>
            <a:ext cx="7159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231F20"/>
                </a:solidFill>
                <a:latin typeface="ff3"/>
              </a:rPr>
              <a:t>The content of </a:t>
            </a:r>
            <a:r>
              <a:rPr lang="en-GB" sz="2000" err="1">
                <a:solidFill>
                  <a:srgbClr val="231F20"/>
                </a:solidFill>
                <a:latin typeface="ff3"/>
              </a:rPr>
              <a:t>iSupport</a:t>
            </a:r>
            <a:r>
              <a:rPr lang="en-GB" sz="2000">
                <a:solidFill>
                  <a:srgbClr val="231F20"/>
                </a:solidFill>
                <a:latin typeface="ff3"/>
              </a:rPr>
              <a:t> is based on the ground-breaking  </a:t>
            </a:r>
            <a:r>
              <a:rPr lang="en-GB" sz="2000" err="1">
                <a:solidFill>
                  <a:srgbClr val="231F20"/>
                </a:solidFill>
                <a:latin typeface="ff3"/>
              </a:rPr>
              <a:t>Kitwood’s</a:t>
            </a:r>
            <a:r>
              <a:rPr lang="en-GB" sz="2000">
                <a:solidFill>
                  <a:srgbClr val="231F20"/>
                </a:solidFill>
                <a:latin typeface="ff3"/>
              </a:rPr>
              <a:t> model, in which the personhood of someone with  dementia is central, and in which care is essentially thought of  as interaction, according to each individual’s needs, personality and ability.</a:t>
            </a:r>
          </a:p>
          <a:p>
            <a:pPr algn="just">
              <a:defRPr/>
            </a:pPr>
            <a:r>
              <a:rPr lang="en-GB" sz="2000">
                <a:solidFill>
                  <a:srgbClr val="231F20"/>
                </a:solidFill>
                <a:latin typeface="ff3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231F20"/>
                </a:solidFill>
                <a:latin typeface="ff3"/>
              </a:rPr>
              <a:t>The behaviour of people with dementia is not only a reflection of the functioning of their brain, but also a result of their: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EC4F4861-626F-EF37-908B-EBC6E7C1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12" y="4251002"/>
            <a:ext cx="853822" cy="85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9">
            <a:extLst>
              <a:ext uri="{FF2B5EF4-FFF2-40B4-BE49-F238E27FC236}">
                <a16:creationId xmlns:a16="http://schemas.microsoft.com/office/drawing/2014/main" id="{427EA4B2-D6CA-7AFF-BC0A-A51BEB5E0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245" y="5414389"/>
            <a:ext cx="1897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lvl="1" algn="ctr"/>
            <a:r>
              <a:rPr lang="en-GB" altLang="en-US" sz="1400" b="1">
                <a:solidFill>
                  <a:srgbClr val="231F20"/>
                </a:solidFill>
                <a:latin typeface="ff3"/>
              </a:rPr>
              <a:t>Personality and coping </a:t>
            </a:r>
          </a:p>
        </p:txBody>
      </p:sp>
      <p:pic>
        <p:nvPicPr>
          <p:cNvPr id="4103" name="Picture 12">
            <a:extLst>
              <a:ext uri="{FF2B5EF4-FFF2-40B4-BE49-F238E27FC236}">
                <a16:creationId xmlns:a16="http://schemas.microsoft.com/office/drawing/2014/main" id="{84F38490-66E6-97C3-7148-5530F25A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75" y="4263182"/>
            <a:ext cx="768025" cy="76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>
            <a:extLst>
              <a:ext uri="{FF2B5EF4-FFF2-40B4-BE49-F238E27FC236}">
                <a16:creationId xmlns:a16="http://schemas.microsoft.com/office/drawing/2014/main" id="{16BCFAB6-788C-41F6-0A39-573AD843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66" y="4301754"/>
            <a:ext cx="853822" cy="85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>
            <a:extLst>
              <a:ext uri="{FF2B5EF4-FFF2-40B4-BE49-F238E27FC236}">
                <a16:creationId xmlns:a16="http://schemas.microsoft.com/office/drawing/2014/main" id="{EFBD0F6F-154D-CE03-6A02-464815BC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58" y="4201609"/>
            <a:ext cx="852438" cy="8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8">
            <a:extLst>
              <a:ext uri="{FF2B5EF4-FFF2-40B4-BE49-F238E27FC236}">
                <a16:creationId xmlns:a16="http://schemas.microsoft.com/office/drawing/2014/main" id="{7FA8FFDA-30BA-A07A-7E1B-ADB89CD5C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9974" y="5421941"/>
            <a:ext cx="1897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lvl="1" algn="ctr"/>
            <a:r>
              <a:rPr lang="en-GB" altLang="en-US" sz="1400" b="1">
                <a:solidFill>
                  <a:srgbClr val="231F20"/>
                </a:solidFill>
                <a:latin typeface="ff3"/>
              </a:rPr>
              <a:t>Life history</a:t>
            </a:r>
          </a:p>
        </p:txBody>
      </p:sp>
      <p:sp>
        <p:nvSpPr>
          <p:cNvPr id="4107" name="Rectangle 19">
            <a:extLst>
              <a:ext uri="{FF2B5EF4-FFF2-40B4-BE49-F238E27FC236}">
                <a16:creationId xmlns:a16="http://schemas.microsoft.com/office/drawing/2014/main" id="{E656DA97-2407-0032-8CFE-629343B8A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727" y="5314219"/>
            <a:ext cx="12685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lvl="1" algn="ctr"/>
            <a:r>
              <a:rPr lang="en-GB" altLang="en-US" sz="1400" b="1">
                <a:solidFill>
                  <a:srgbClr val="231F20"/>
                </a:solidFill>
                <a:latin typeface="ff3"/>
              </a:rPr>
              <a:t>Health status</a:t>
            </a:r>
          </a:p>
        </p:txBody>
      </p:sp>
      <p:sp>
        <p:nvSpPr>
          <p:cNvPr id="4108" name="Rectangle 20">
            <a:extLst>
              <a:ext uri="{FF2B5EF4-FFF2-40B4-BE49-F238E27FC236}">
                <a16:creationId xmlns:a16="http://schemas.microsoft.com/office/drawing/2014/main" id="{5FE3373B-9DF3-3F12-F89F-8F149EC46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0748" y="5276880"/>
            <a:ext cx="18986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lvl="1" algn="ctr"/>
            <a:r>
              <a:rPr lang="en-GB" altLang="en-US" sz="1400" b="1">
                <a:solidFill>
                  <a:srgbClr val="231F20"/>
                </a:solidFill>
                <a:latin typeface="ff3"/>
              </a:rPr>
              <a:t>Social and physical environment</a:t>
            </a:r>
          </a:p>
        </p:txBody>
      </p:sp>
      <p:sp>
        <p:nvSpPr>
          <p:cNvPr id="4109" name="Rectangle 21">
            <a:extLst>
              <a:ext uri="{FF2B5EF4-FFF2-40B4-BE49-F238E27FC236}">
                <a16:creationId xmlns:a16="http://schemas.microsoft.com/office/drawing/2014/main" id="{77FB8FBE-6252-CC47-1DFD-D7A936B59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9" y="6537326"/>
            <a:ext cx="9367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1200">
                <a:solidFill>
                  <a:srgbClr val="231F20"/>
                </a:solidFill>
                <a:latin typeface="ff3"/>
              </a:rPr>
              <a:t>Source: </a:t>
            </a:r>
            <a:r>
              <a:rPr lang="en-GB" altLang="en-US" sz="1200" err="1">
                <a:hlinkClick r:id="rId7"/>
              </a:rPr>
              <a:t>iSupport</a:t>
            </a:r>
            <a:r>
              <a:rPr lang="en-GB" altLang="en-US" sz="1200">
                <a:hlinkClick r:id="rId7"/>
              </a:rPr>
              <a:t>: a WHO global online intervention for informal caregivers of people with dementia (wiley.com)</a:t>
            </a:r>
            <a:endParaRPr lang="en-GB" altLang="en-US" sz="120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747E201-939C-1F92-A4AD-B207A0636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7E951FA-F7B7-E451-21FE-571BAE37CD21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772B35A-C7BC-4204-50C0-C59EDF24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26" y="1311109"/>
            <a:ext cx="3073638" cy="179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Support for dementia. Training and support manual for carers of people ...">
            <a:extLst>
              <a:ext uri="{FF2B5EF4-FFF2-40B4-BE49-F238E27FC236}">
                <a16:creationId xmlns:a16="http://schemas.microsoft.com/office/drawing/2014/main" id="{A7947FD4-412A-A30E-7095-3FA731CC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23" y="3429000"/>
            <a:ext cx="3197165" cy="22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A32B98-863E-EBA9-2461-93831AE9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07975"/>
            <a:ext cx="10871200" cy="860425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Build networks of collaboration and adaptation of evidence-based interventions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48AF75-D73B-EECC-196F-D860FCA1DABB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https://sparqtools.org/wp-content/uploads/2018/06/UCLA-Loneliness-Scale-Version-3.pdf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C1810-04E3-8B43-1640-035098C67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246" y="1640907"/>
            <a:ext cx="8309507" cy="49413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E76EAB-FB2D-C522-1860-501137524505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E620E9-9FA2-227E-1279-BCC5B7E68761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AC55A0-485F-6517-93A4-DA8A0432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07975"/>
            <a:ext cx="10871200" cy="860425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Build networks of collaboration and adaptation of evidence-based interventions </a:t>
            </a:r>
          </a:p>
        </p:txBody>
      </p:sp>
    </p:spTree>
    <p:extLst>
      <p:ext uri="{BB962C8B-B14F-4D97-AF65-F5344CB8AC3E}">
        <p14:creationId xmlns:p14="http://schemas.microsoft.com/office/powerpoint/2010/main" val="42226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328A4-ECB6-2409-D0E9-9A0B4BEF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944" y="233284"/>
            <a:ext cx="10515600" cy="1325563"/>
          </a:xfrm>
        </p:spPr>
        <p:txBody>
          <a:bodyPr/>
          <a:lstStyle/>
          <a:p>
            <a:r>
              <a:rPr lang="en-GB" b="1" dirty="0" err="1"/>
              <a:t>iSupport</a:t>
            </a:r>
            <a:r>
              <a:rPr lang="en-GB" b="1" dirty="0"/>
              <a:t> Methods for UK based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103B0-8929-4BF6-CCAB-0E7C780AA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944" y="1825625"/>
            <a:ext cx="10104856" cy="4351338"/>
          </a:xfrm>
        </p:spPr>
        <p:txBody>
          <a:bodyPr>
            <a:normAutofit/>
          </a:bodyPr>
          <a:lstStyle/>
          <a:p>
            <a:pPr algn="just"/>
            <a:r>
              <a:rPr lang="en-GB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pragmatic randomised controlled trial was conducted in three centres. </a:t>
            </a:r>
          </a:p>
          <a:p>
            <a:pPr algn="just"/>
            <a:r>
              <a:rPr lang="en-GB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Adult carers (18+) living in the community were recruited in England, Wales and Scotland and randomly assigned (1:1) through a web-based system to </a:t>
            </a:r>
            <a:r>
              <a:rPr lang="en-GB" sz="2400" b="0" i="0" dirty="0" err="1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iSupport</a:t>
            </a:r>
            <a:r>
              <a:rPr lang="en-GB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usual care. </a:t>
            </a:r>
          </a:p>
          <a:p>
            <a:pPr algn="just"/>
            <a:r>
              <a:rPr lang="en-GB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Outcome assessors were masked to allocation. </a:t>
            </a:r>
          </a:p>
          <a:p>
            <a:pPr algn="just"/>
            <a:r>
              <a:rPr lang="en-GB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primary outcomes assessed the difference in distress and depression between baseline and six-months. </a:t>
            </a:r>
          </a:p>
          <a:p>
            <a:pPr algn="just"/>
            <a:r>
              <a:rPr lang="en-GB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target sample size was 350 to enable 90% power, significance at 2.5% including 25% attrition (262 completers) on either outcome. </a:t>
            </a:r>
          </a:p>
          <a:p>
            <a:pPr algn="just"/>
            <a:r>
              <a:rPr lang="en-GB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Analysis followed the intention-to-treat (ITT) principle. The trial was registered with </a:t>
            </a:r>
            <a:r>
              <a:rPr lang="en-GB" sz="2400" b="0" i="0" dirty="0" err="1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ISRCTN</a:t>
            </a:r>
            <a:r>
              <a:rPr lang="en-GB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registry (17420703).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58C5A3-315F-89F5-C600-2F2600917D8D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FEF43BD-6FC3-0C67-2B52-162F24D9F2B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</p:spTree>
    <p:extLst>
      <p:ext uri="{BB962C8B-B14F-4D97-AF65-F5344CB8AC3E}">
        <p14:creationId xmlns:p14="http://schemas.microsoft.com/office/powerpoint/2010/main" val="30388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313A2-8847-CBE0-5F45-D8D365B30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917" y="923925"/>
            <a:ext cx="4727218" cy="50626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828940-5953-9AF6-414B-764575264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DEDC59-CAE0-6D6D-D93B-2C776FC67F8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4A6F3-153A-BE7A-8448-82A47EE1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065" y="1300241"/>
            <a:ext cx="5027565" cy="46863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C1DB11-0FBE-EDB1-3309-8BB66DACD1C5}"/>
              </a:ext>
            </a:extLst>
          </p:cNvPr>
          <p:cNvSpPr/>
          <p:nvPr/>
        </p:nvSpPr>
        <p:spPr>
          <a:xfrm>
            <a:off x="6498922" y="5048250"/>
            <a:ext cx="4895850" cy="4000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9A68C6-1B26-B36E-4F28-47357CE0B92D}"/>
              </a:ext>
            </a:extLst>
          </p:cNvPr>
          <p:cNvSpPr/>
          <p:nvPr/>
        </p:nvSpPr>
        <p:spPr>
          <a:xfrm>
            <a:off x="1348643" y="4467224"/>
            <a:ext cx="3844320" cy="5810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D44B43-55A4-F810-3F22-FB6F1555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445" y="411008"/>
            <a:ext cx="10515600" cy="740899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Build models for international adaptation of evidence-based interventions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92118-1DBD-4B69-4F35-7C6864265B5F}"/>
              </a:ext>
            </a:extLst>
          </p:cNvPr>
          <p:cNvSpPr txBox="1"/>
          <p:nvPr/>
        </p:nvSpPr>
        <p:spPr>
          <a:xfrm>
            <a:off x="986110" y="6157624"/>
            <a:ext cx="11075462" cy="584775"/>
          </a:xfrm>
          <a:prstGeom prst="rect">
            <a:avLst/>
          </a:prstGeom>
          <a:solidFill>
            <a:srgbClr val="B4A99D"/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600" b="1" dirty="0">
                <a:solidFill>
                  <a:schemeClr val="bg1"/>
                </a:solidFill>
                <a:latin typeface="Asap"/>
              </a:rPr>
              <a:t>Key take home</a:t>
            </a:r>
            <a:r>
              <a:rPr lang="en-GB" sz="1600" b="1" i="0" dirty="0">
                <a:solidFill>
                  <a:schemeClr val="bg1"/>
                </a:solidFill>
                <a:effectLst/>
                <a:latin typeface="Asap"/>
              </a:rPr>
              <a:t>:</a:t>
            </a:r>
          </a:p>
          <a:p>
            <a:pPr algn="l">
              <a:buNone/>
            </a:pPr>
            <a:r>
              <a:rPr lang="en-GB" sz="1600" dirty="0">
                <a:solidFill>
                  <a:schemeClr val="bg1"/>
                </a:solidFill>
                <a:latin typeface="Asap"/>
              </a:rPr>
              <a:t>Self guided i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Asap"/>
              </a:rPr>
              <a:t>ntervention did not improve depression and distress as anticipated: contributes strongly to international knowledge </a:t>
            </a:r>
          </a:p>
        </p:txBody>
      </p:sp>
    </p:spTree>
    <p:extLst>
      <p:ext uri="{BB962C8B-B14F-4D97-AF65-F5344CB8AC3E}">
        <p14:creationId xmlns:p14="http://schemas.microsoft.com/office/powerpoint/2010/main" val="15691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869B0-4010-A1A0-4E4F-BF93B8EEE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26F7-29E9-65E3-B53F-CA0552AC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11" y="1847922"/>
            <a:ext cx="10515600" cy="2567060"/>
          </a:xfrm>
        </p:spPr>
        <p:txBody>
          <a:bodyPr>
            <a:normAutofit/>
          </a:bodyPr>
          <a:lstStyle/>
          <a:p>
            <a:r>
              <a:rPr lang="en-GB" b="1" dirty="0"/>
              <a:t>Q3: How could regulation/inspection pay attention to and discuss co-designed digital health supports and carer pathways?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67A413-5FD7-2CAB-D32A-D51E1295668F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1DECE3-1C44-4C89-138C-376C818BF956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</p:spTree>
    <p:extLst>
      <p:ext uri="{BB962C8B-B14F-4D97-AF65-F5344CB8AC3E}">
        <p14:creationId xmlns:p14="http://schemas.microsoft.com/office/powerpoint/2010/main" val="32678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59519-5532-8D7B-E9CC-A9DBC61E7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70A4E8CB-3FF0-842A-CE3C-B5DC2A95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43" y="2308880"/>
            <a:ext cx="3862024" cy="2554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A391DC-4313-69EC-E2E6-8F1B99F3FBDF}"/>
              </a:ext>
            </a:extLst>
          </p:cNvPr>
          <p:cNvSpPr txBox="1"/>
          <p:nvPr/>
        </p:nvSpPr>
        <p:spPr>
          <a:xfrm>
            <a:off x="1219215" y="1275933"/>
            <a:ext cx="67056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  <a:latin typeface="Helvetica Neue"/>
              </a:rPr>
              <a:t>Co-design is a well-established approach to creative practice, particularly within the public sector. It has its roots in the participatory design techniques </a:t>
            </a:r>
            <a:r>
              <a:rPr lang="en-GB" sz="2400" b="1" u="sng" dirty="0">
                <a:effectLst/>
                <a:latin typeface="Helvetica Neue"/>
              </a:rPr>
              <a:t>developed in Scandinavia in the 1970s</a:t>
            </a:r>
            <a:r>
              <a:rPr lang="en-GB" sz="2400" b="0" dirty="0">
                <a:effectLst/>
                <a:latin typeface="Helvetica Neue"/>
              </a:rPr>
              <a:t>.</a:t>
            </a:r>
            <a:endParaRPr lang="en-GB" sz="2400" dirty="0">
              <a:latin typeface="Helvetica Neue"/>
            </a:endParaRPr>
          </a:p>
          <a:p>
            <a:pPr algn="just"/>
            <a:endParaRPr lang="en-GB" sz="2400" dirty="0">
              <a:latin typeface="Helvetica Neue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  <a:latin typeface="Helvetica Neue"/>
              </a:rPr>
              <a:t>The approach goes beyond consultation by building and deepening equal (as possible) collaboration between citizens affected by, or attempting to, resolve a particular challenge.</a:t>
            </a:r>
          </a:p>
          <a:p>
            <a:pPr algn="just"/>
            <a:r>
              <a:rPr lang="en-GB" sz="2400" b="0" dirty="0">
                <a:effectLst/>
                <a:latin typeface="Helvetica Neue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  <a:latin typeface="Helvetica Neue"/>
              </a:rPr>
              <a:t>A key tenet of co-design is that users, as ‘experts’ of their own experience, become central to the design process.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07629-C289-4CD6-D5B4-6B104F3733E6}"/>
              </a:ext>
            </a:extLst>
          </p:cNvPr>
          <p:cNvSpPr txBox="1"/>
          <p:nvPr/>
        </p:nvSpPr>
        <p:spPr>
          <a:xfrm>
            <a:off x="5943584" y="63381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Guide to co-design — Roadmap to Informed Communities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55208A-0951-6705-7103-DAB984B2E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A9D7A73-691D-AAE0-9E0D-206C280B104E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4022451-A611-2469-89D6-C53239D9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021" y="314989"/>
            <a:ext cx="10075479" cy="745212"/>
          </a:xfrm>
        </p:spPr>
        <p:txBody>
          <a:bodyPr/>
          <a:lstStyle/>
          <a:p>
            <a:r>
              <a:rPr lang="en-GB" sz="3600" b="1" dirty="0"/>
              <a:t>What is codesign?</a:t>
            </a:r>
          </a:p>
        </p:txBody>
      </p:sp>
    </p:spTree>
    <p:extLst>
      <p:ext uri="{BB962C8B-B14F-4D97-AF65-F5344CB8AC3E}">
        <p14:creationId xmlns:p14="http://schemas.microsoft.com/office/powerpoint/2010/main" val="410405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283B4-FD77-9198-3705-E3BC87B5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E6FF-729C-4F43-961C-3B29D229B1A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63EEEA5-6618-9140-E678-23A7A773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021" y="314989"/>
            <a:ext cx="10075479" cy="745212"/>
          </a:xfrm>
        </p:spPr>
        <p:txBody>
          <a:bodyPr/>
          <a:lstStyle/>
          <a:p>
            <a:r>
              <a:rPr lang="en-GB" sz="3600" b="1" dirty="0"/>
              <a:t>What is codesign?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FBBB3-C49C-4DE1-F0CB-FD1FBDCC3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621" y="2305157"/>
            <a:ext cx="2571643" cy="2571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60E08-0C6D-AA5C-98AC-FD7134099C74}"/>
              </a:ext>
            </a:extLst>
          </p:cNvPr>
          <p:cNvSpPr txBox="1"/>
          <p:nvPr/>
        </p:nvSpPr>
        <p:spPr>
          <a:xfrm>
            <a:off x="3964264" y="1166842"/>
            <a:ext cx="750383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i="1" dirty="0"/>
              <a:t>Historically…..</a:t>
            </a:r>
          </a:p>
          <a:p>
            <a:pPr algn="just"/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The existing power structures in companies are built on hierarchy and control. Co-designing threatens the existing power structures by requiring that control be relinquished and given to potential customers, consumers or end-users.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Secondly, participatory thinking is antithetical to consumerism, in which personal happiness is equated with purchasing and consuming material goods.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A third reason that it has taken co-creation so long to have an impact is that participatory design has been seen as academic endeavour with little or no relevance for the competitive marketplace.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i="1" dirty="0"/>
              <a:t>Is everyone creative enough to contribute?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A0CF0-E7CE-D019-17EA-1AED7D8DA942}"/>
              </a:ext>
            </a:extLst>
          </p:cNvPr>
          <p:cNvSpPr txBox="1"/>
          <p:nvPr/>
        </p:nvSpPr>
        <p:spPr>
          <a:xfrm>
            <a:off x="1133859" y="6292956"/>
            <a:ext cx="10334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Further reading: </a:t>
            </a:r>
            <a:r>
              <a:rPr lang="en-GB" sz="1400" dirty="0"/>
              <a:t>Sanders, E. B.-N., &amp; </a:t>
            </a:r>
            <a:r>
              <a:rPr lang="en-GB" sz="1400" dirty="0" err="1"/>
              <a:t>Stappers</a:t>
            </a:r>
            <a:r>
              <a:rPr lang="en-GB" sz="1400" dirty="0"/>
              <a:t>, P. J. (2008). Co-creation and the new landscapes of design. </a:t>
            </a:r>
            <a:r>
              <a:rPr lang="en-GB" sz="1400" i="1" dirty="0" err="1"/>
              <a:t>CoDesign</a:t>
            </a:r>
            <a:r>
              <a:rPr lang="en-GB" sz="1400" dirty="0"/>
              <a:t>, 4(1), 5–18. https://doi.org/10.1080/15710880701875068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A03588-FFC2-2369-2BA3-DCF1AA5F0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414EB0-815E-BBAA-9885-A9826E61E28F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</p:spTree>
    <p:extLst>
      <p:ext uri="{BB962C8B-B14F-4D97-AF65-F5344CB8AC3E}">
        <p14:creationId xmlns:p14="http://schemas.microsoft.com/office/powerpoint/2010/main" val="967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574C81-A5F7-CA21-FC56-FF67D989547F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2871276-7630-95E4-EC6D-B50553605C81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pic>
        <p:nvPicPr>
          <p:cNvPr id="6" name="Picture 2" descr="Precarious care for informal carers | University of Technology Sydney">
            <a:extLst>
              <a:ext uri="{FF2B5EF4-FFF2-40B4-BE49-F238E27FC236}">
                <a16:creationId xmlns:a16="http://schemas.microsoft.com/office/drawing/2014/main" id="{827B5C19-34EE-107B-F476-002FC4F9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96" y="1247775"/>
            <a:ext cx="5329525" cy="359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C051E-A566-CB75-A33F-D0E1B9136A5F}"/>
              </a:ext>
            </a:extLst>
          </p:cNvPr>
          <p:cNvSpPr txBox="1"/>
          <p:nvPr/>
        </p:nvSpPr>
        <p:spPr>
          <a:xfrm>
            <a:off x="1233188" y="1389486"/>
            <a:ext cx="47473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people in a house.</a:t>
            </a:r>
            <a:b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 has dementia. One cares for them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family member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Neither has spoken to anyone outside for days.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regulatory/inspectorate question: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 is your responsibility?</a:t>
            </a: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84053C-DF73-8ED6-9016-1C8F310D5350}"/>
              </a:ext>
            </a:extLst>
          </p:cNvPr>
          <p:cNvSpPr txBox="1"/>
          <p:nvPr/>
        </p:nvSpPr>
        <p:spPr>
          <a:xfrm>
            <a:off x="1162049" y="138034"/>
            <a:ext cx="10953747" cy="85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400" b="1" kern="1200" spc="0" baseline="0" dirty="0">
                <a:latin typeface="+mj-lt"/>
                <a:ea typeface="+mj-ea"/>
                <a:cs typeface="+mj-cs"/>
              </a:rPr>
              <a:t>Starting with a scenario….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239C5-D475-CAB2-3F08-8BDBA2CAF8F1}"/>
              </a:ext>
            </a:extLst>
          </p:cNvPr>
          <p:cNvSpPr txBox="1"/>
          <p:nvPr/>
        </p:nvSpPr>
        <p:spPr>
          <a:xfrm>
            <a:off x="1348643" y="4130009"/>
            <a:ext cx="4804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answer is both: but most systems are designed to see only 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A9FDEF-A552-0399-4783-AF982CD2CFC0}"/>
              </a:ext>
            </a:extLst>
          </p:cNvPr>
          <p:cNvSpPr txBox="1"/>
          <p:nvPr/>
        </p:nvSpPr>
        <p:spPr>
          <a:xfrm>
            <a:off x="1233188" y="5086739"/>
            <a:ext cx="105154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 the past decade at Strathclyde, across dementia care, digital health, and social interventions, our work has consistently shown: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onnection is central to living well with dementia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Informal carers often become/lonely socially isolated as the caring role progresses</a:t>
            </a: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Loneliness/social isolation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not consistently recognised (or delivered) within care systems</a:t>
            </a:r>
          </a:p>
        </p:txBody>
      </p:sp>
    </p:spTree>
    <p:extLst>
      <p:ext uri="{BB962C8B-B14F-4D97-AF65-F5344CB8AC3E}">
        <p14:creationId xmlns:p14="http://schemas.microsoft.com/office/powerpoint/2010/main" val="22192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59519-5532-8D7B-E9CC-A9DBC61E7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391DC-4313-69EC-E2E6-8F1B99F3FBDF}"/>
              </a:ext>
            </a:extLst>
          </p:cNvPr>
          <p:cNvSpPr txBox="1"/>
          <p:nvPr/>
        </p:nvSpPr>
        <p:spPr>
          <a:xfrm>
            <a:off x="1422400" y="2593846"/>
            <a:ext cx="6705600" cy="2862322"/>
          </a:xfrm>
          <a:prstGeom prst="rect">
            <a:avLst/>
          </a:prstGeom>
          <a:solidFill>
            <a:srgbClr val="F9F987"/>
          </a:solidFill>
        </p:spPr>
        <p:txBody>
          <a:bodyPr wrap="square">
            <a:spAutoFit/>
          </a:bodyPr>
          <a:lstStyle/>
          <a:p>
            <a:pPr algn="l"/>
            <a:endParaRPr lang="en-GB" sz="20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 Neue"/>
              </a:rPr>
              <a:t>Intentionally involving target users in designing solutions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 Neue"/>
              </a:rPr>
              <a:t>Postponing design decisions until after gathering feedback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 Neue"/>
              </a:rPr>
              <a:t>Synthesizing feedback from target users into insights.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 Neue"/>
              </a:rPr>
              <a:t>Developing solutions based on feedback</a:t>
            </a:r>
          </a:p>
        </p:txBody>
      </p:sp>
      <p:pic>
        <p:nvPicPr>
          <p:cNvPr id="7" name="Picture 6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6E19EFD7-497B-B90C-E40A-D208FC91D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2618191"/>
            <a:ext cx="3164727" cy="21095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9D9710-211C-015B-1B7D-AF7D7EDEB229}"/>
              </a:ext>
            </a:extLst>
          </p:cNvPr>
          <p:cNvSpPr txBox="1"/>
          <p:nvPr/>
        </p:nvSpPr>
        <p:spPr>
          <a:xfrm>
            <a:off x="1448076" y="1713419"/>
            <a:ext cx="6654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1" i="0" u="sng" dirty="0">
                <a:solidFill>
                  <a:srgbClr val="000000"/>
                </a:solidFill>
                <a:effectLst/>
                <a:latin typeface="Helvetica Neue"/>
              </a:rPr>
              <a:t>Key components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Helvetica Neue"/>
              </a:rPr>
              <a:t>of a co-design process should involve: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AEADC-5E39-95A5-E1A7-DA34D2AB0BDB}"/>
              </a:ext>
            </a:extLst>
          </p:cNvPr>
          <p:cNvSpPr txBox="1"/>
          <p:nvPr/>
        </p:nvSpPr>
        <p:spPr>
          <a:xfrm>
            <a:off x="5923351" y="63381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Guide to co-design — Roadmap to Informed Communities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87656E-0298-8DCA-DD2D-C7008FFF8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B12F47C-9929-F5E8-DE54-65EA7F88296E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0CC2E7F-BD4E-F140-E973-9D08713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021" y="314989"/>
            <a:ext cx="10075479" cy="745212"/>
          </a:xfrm>
        </p:spPr>
        <p:txBody>
          <a:bodyPr/>
          <a:lstStyle/>
          <a:p>
            <a:r>
              <a:rPr lang="en-GB" sz="3600" b="1" dirty="0"/>
              <a:t>What is codesign?</a:t>
            </a:r>
          </a:p>
        </p:txBody>
      </p:sp>
    </p:spTree>
    <p:extLst>
      <p:ext uri="{BB962C8B-B14F-4D97-AF65-F5344CB8AC3E}">
        <p14:creationId xmlns:p14="http://schemas.microsoft.com/office/powerpoint/2010/main" val="1271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77BFA4-6BFD-AB57-006F-96869E4299DF}"/>
              </a:ext>
            </a:extLst>
          </p:cNvPr>
          <p:cNvCxnSpPr/>
          <p:nvPr/>
        </p:nvCxnSpPr>
        <p:spPr>
          <a:xfrm>
            <a:off x="1045982" y="0"/>
            <a:ext cx="0" cy="6858000"/>
          </a:xfrm>
          <a:prstGeom prst="line">
            <a:avLst/>
          </a:prstGeom>
          <a:ln>
            <a:solidFill>
              <a:srgbClr val="66B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AA8B1A-8B62-D961-E83D-93D4EC580D59}"/>
              </a:ext>
            </a:extLst>
          </p:cNvPr>
          <p:cNvSpPr txBox="1"/>
          <p:nvPr/>
        </p:nvSpPr>
        <p:spPr>
          <a:xfrm rot="5400000">
            <a:off x="-2137561" y="267245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accent6"/>
                </a:solidFill>
                <a:latin typeface="Montserrat" pitchFamily="2" charset="77"/>
              </a:rPr>
              <a:t>X</a:t>
            </a:r>
            <a:r>
              <a:rPr lang="en-US" sz="1200" spc="300" dirty="0">
                <a:solidFill>
                  <a:schemeClr val="accent6"/>
                </a:solidFill>
              </a:rPr>
              <a:t>   THE PLACE OF USEFUL LEARNING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88BEB4-C672-ABC8-798E-36F9BCB894F5}"/>
              </a:ext>
            </a:extLst>
          </p:cNvPr>
          <p:cNvSpPr/>
          <p:nvPr/>
        </p:nvSpPr>
        <p:spPr>
          <a:xfrm>
            <a:off x="5384800" y="1171277"/>
            <a:ext cx="6490599" cy="545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tabLst>
                <a:tab pos="457200" algn="l"/>
                <a:tab pos="457200" algn="l"/>
              </a:tabLst>
            </a:pPr>
            <a:r>
              <a:rPr lang="en-GB" sz="2400" b="1" dirty="0">
                <a:latin typeface="Arial" panose="020B0604020202020204" pitchFamily="34" charset="0"/>
                <a:ea typeface="Open Sans"/>
              </a:rPr>
              <a:t>1. Collate knowledge and identify needs</a:t>
            </a:r>
          </a:p>
          <a:p>
            <a:pPr marL="171450" lvl="0" indent="-17145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  <a:tab pos="457200" algn="l"/>
              </a:tabLst>
            </a:pPr>
            <a:r>
              <a:rPr lang="en-GB" sz="1400" dirty="0">
                <a:latin typeface="Arial" panose="020B0604020202020204" pitchFamily="34" charset="0"/>
                <a:ea typeface="Open Sans"/>
              </a:rPr>
              <a:t>Examine relevant behavioural change literature and activity guidelines</a:t>
            </a:r>
          </a:p>
          <a:p>
            <a:pPr marL="171450" lvl="0" indent="-17145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  <a:tab pos="457200" algn="l"/>
              </a:tabLst>
            </a:pPr>
            <a:r>
              <a:rPr lang="en-GB" sz="1400" dirty="0">
                <a:latin typeface="Arial" panose="020B0604020202020204" pitchFamily="34" charset="0"/>
                <a:ea typeface="Open Sans"/>
              </a:rPr>
              <a:t>Establish an expert group (including carers) to establish how to deliver current scientific knowledge around physical activity to carers (e.g. using U.K. physical activity guidelines). </a:t>
            </a:r>
            <a:endParaRPr lang="en-GB" dirty="0">
              <a:latin typeface="Arial" panose="020B0604020202020204" pitchFamily="34" charset="0"/>
              <a:ea typeface="Open Sans"/>
            </a:endParaRP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tabLst>
                <a:tab pos="457200" algn="l"/>
                <a:tab pos="457200" algn="l"/>
              </a:tabLst>
            </a:pPr>
            <a:r>
              <a:rPr lang="en-GB" sz="2400" b="1" dirty="0">
                <a:latin typeface="Arial" panose="020B0604020202020204" pitchFamily="34" charset="0"/>
                <a:ea typeface="Open Sans"/>
              </a:rPr>
              <a:t>2. Build it</a:t>
            </a:r>
          </a:p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  <a:tab pos="457200" algn="l"/>
              </a:tabLst>
            </a:pPr>
            <a:r>
              <a:rPr lang="en-GB" sz="1400" dirty="0">
                <a:latin typeface="Arial" panose="020B0604020202020204" pitchFamily="34" charset="0"/>
                <a:ea typeface="Open Sans"/>
              </a:rPr>
              <a:t>Smartphone-based application, ‘</a:t>
            </a:r>
            <a:r>
              <a:rPr lang="en-GB" sz="1400" dirty="0" err="1">
                <a:latin typeface="Arial" panose="020B0604020202020204" pitchFamily="34" charset="0"/>
                <a:ea typeface="Open Sans"/>
              </a:rPr>
              <a:t>CareFit</a:t>
            </a:r>
            <a:r>
              <a:rPr lang="en-GB" sz="1400" dirty="0">
                <a:latin typeface="Arial" panose="020B0604020202020204" pitchFamily="34" charset="0"/>
                <a:ea typeface="Open Sans"/>
              </a:rPr>
              <a:t>’, instructed by the needs of carers and carer professionals, that could support caregiver physical wellbeing on a regular basis both during and beyond the COVID-19 pandemic.</a:t>
            </a:r>
            <a:endParaRPr lang="en-GB" dirty="0">
              <a:latin typeface="Arial" panose="020B0604020202020204" pitchFamily="34" charset="0"/>
              <a:ea typeface="Open Sans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  <a:tab pos="457200" algn="l"/>
              </a:tabLst>
            </a:pPr>
            <a:endParaRPr lang="en-GB" dirty="0">
              <a:latin typeface="Arial" panose="020B0604020202020204" pitchFamily="34" charset="0"/>
              <a:ea typeface="Open Sans"/>
            </a:endParaRP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tabLst>
                <a:tab pos="457200" algn="l"/>
                <a:tab pos="457200" algn="l"/>
              </a:tabLst>
            </a:pPr>
            <a:r>
              <a:rPr lang="en-GB" sz="2400" b="1" dirty="0">
                <a:latin typeface="Arial" panose="020B0604020202020204" pitchFamily="34" charset="0"/>
                <a:ea typeface="Open Sans"/>
              </a:rPr>
              <a:t>3. Test it</a:t>
            </a:r>
          </a:p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  <a:tab pos="457200" algn="l"/>
              </a:tabLst>
            </a:pPr>
            <a:r>
              <a:rPr lang="en-GB" sz="1400" dirty="0">
                <a:latin typeface="Arial" panose="020B0604020202020204" pitchFamily="34" charset="0"/>
                <a:ea typeface="Open Sans"/>
              </a:rPr>
              <a:t>The codesigned developed smartphone app to understand whether the concept could work in practice, and examine to whether caregivers could accept and see value in the overall approach.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8F1D672-F7D9-E0FD-BFD2-B1E869E834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9596" y="1455978"/>
            <a:ext cx="931024" cy="931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481DB1-1504-2ECD-D8DE-19BB48919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247" y="3369195"/>
            <a:ext cx="1055463" cy="1055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A4150E-F8D3-2A05-EE57-D3B82FCD0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682" y="5586089"/>
            <a:ext cx="818852" cy="8188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1ABC71-1D00-8D6A-86DD-33873B9DB613}"/>
              </a:ext>
            </a:extLst>
          </p:cNvPr>
          <p:cNvSpPr txBox="1"/>
          <p:nvPr/>
        </p:nvSpPr>
        <p:spPr>
          <a:xfrm>
            <a:off x="1123073" y="1921490"/>
            <a:ext cx="2918906" cy="4278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Challenge area: </a:t>
            </a:r>
          </a:p>
          <a:p>
            <a:endParaRPr lang="en-GB" sz="2000" b="1" dirty="0">
              <a:solidFill>
                <a:srgbClr val="333333"/>
              </a:solidFill>
              <a:latin typeface="Source Sans Pro" panose="020B0503030403020204" pitchFamily="34" charset="0"/>
            </a:endParaRPr>
          </a:p>
          <a:p>
            <a:r>
              <a:rPr lang="en-GB" sz="2800" dirty="0"/>
              <a:t>88% of carers report not having the time to take part in physical activity.</a:t>
            </a:r>
          </a:p>
          <a:p>
            <a:endParaRPr lang="en-GB" sz="2800" dirty="0"/>
          </a:p>
          <a:p>
            <a:r>
              <a:rPr lang="en-GB" sz="3200" dirty="0">
                <a:hlinkClick r:id="rId6"/>
              </a:rPr>
              <a:t>Carers Active | Carers UK</a:t>
            </a:r>
            <a:endParaRPr lang="en-GB" sz="320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9AD3090-B413-6560-C124-DA0E9552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021" y="314989"/>
            <a:ext cx="10075479" cy="745212"/>
          </a:xfrm>
        </p:spPr>
        <p:txBody>
          <a:bodyPr/>
          <a:lstStyle/>
          <a:p>
            <a:r>
              <a:rPr lang="en-GB" sz="3600" b="1" dirty="0"/>
              <a:t>Codesign case study: unpaid carers</a:t>
            </a:r>
          </a:p>
        </p:txBody>
      </p:sp>
    </p:spTree>
    <p:extLst>
      <p:ext uri="{BB962C8B-B14F-4D97-AF65-F5344CB8AC3E}">
        <p14:creationId xmlns:p14="http://schemas.microsoft.com/office/powerpoint/2010/main" val="26379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val 79">
            <a:extLst>
              <a:ext uri="{FF2B5EF4-FFF2-40B4-BE49-F238E27FC236}">
                <a16:creationId xmlns:a16="http://schemas.microsoft.com/office/drawing/2014/main" id="{C27D840B-EE19-3344-A37E-D5FAD90A2961}"/>
              </a:ext>
            </a:extLst>
          </p:cNvPr>
          <p:cNvSpPr/>
          <p:nvPr/>
        </p:nvSpPr>
        <p:spPr>
          <a:xfrm>
            <a:off x="1929469" y="802802"/>
            <a:ext cx="8611113" cy="5639652"/>
          </a:xfrm>
          <a:prstGeom prst="ellipse">
            <a:avLst/>
          </a:prstGeom>
          <a:gradFill>
            <a:gsLst>
              <a:gs pos="50000">
                <a:schemeClr val="bg1"/>
              </a:gs>
              <a:gs pos="100000">
                <a:srgbClr val="4472C4"/>
              </a:gs>
              <a:gs pos="0">
                <a:srgbClr val="C824CA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BF43FC-AB86-FC4C-8B4C-781160CD6413}"/>
              </a:ext>
            </a:extLst>
          </p:cNvPr>
          <p:cNvSpPr/>
          <p:nvPr/>
        </p:nvSpPr>
        <p:spPr>
          <a:xfrm>
            <a:off x="2232556" y="275130"/>
            <a:ext cx="7642746" cy="71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C1FC5078-BAE3-E446-81E5-8BD87C22E43E}"/>
              </a:ext>
            </a:extLst>
          </p:cNvPr>
          <p:cNvSpPr/>
          <p:nvPr/>
        </p:nvSpPr>
        <p:spPr>
          <a:xfrm rot="10800000">
            <a:off x="5335394" y="891490"/>
            <a:ext cx="1586889" cy="5597786"/>
          </a:xfrm>
          <a:prstGeom prst="triangle">
            <a:avLst>
              <a:gd name="adj" fmla="val 52632"/>
            </a:avLst>
          </a:prstGeom>
          <a:gradFill>
            <a:gsLst>
              <a:gs pos="31000">
                <a:schemeClr val="bg1"/>
              </a:gs>
              <a:gs pos="10000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8B8AC-D079-4348-AA8F-25DB60861A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824C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795226" y="-197875"/>
            <a:ext cx="1396623" cy="1396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43DBF-8ECA-474F-954B-BCE4B68FADCD}"/>
              </a:ext>
            </a:extLst>
          </p:cNvPr>
          <p:cNvSpPr txBox="1"/>
          <p:nvPr/>
        </p:nvSpPr>
        <p:spPr>
          <a:xfrm>
            <a:off x="9010806" y="818642"/>
            <a:ext cx="1948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Digital health, physical activity expertise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97EF8-FE4E-EC47-8206-D072714C1A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95462" y="-217377"/>
            <a:ext cx="1466827" cy="1466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BBB37-8CDD-6540-9323-625F3CD4FC3C}"/>
              </a:ext>
            </a:extLst>
          </p:cNvPr>
          <p:cNvSpPr txBox="1"/>
          <p:nvPr/>
        </p:nvSpPr>
        <p:spPr>
          <a:xfrm>
            <a:off x="549746" y="918377"/>
            <a:ext cx="2197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Caregivers, Physical activity professionals, Employers, Health and social care professionals</a:t>
            </a:r>
          </a:p>
          <a:p>
            <a:endParaRPr lang="en-US" sz="2000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95017EE-0A95-C944-BB1D-596BF8237123}"/>
              </a:ext>
            </a:extLst>
          </p:cNvPr>
          <p:cNvSpPr/>
          <p:nvPr/>
        </p:nvSpPr>
        <p:spPr>
          <a:xfrm rot="16200000">
            <a:off x="5918511" y="367980"/>
            <a:ext cx="384313" cy="1316422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DE8992-FC1F-6242-9BC6-1D7A4AD6835F}"/>
              </a:ext>
            </a:extLst>
          </p:cNvPr>
          <p:cNvSpPr txBox="1"/>
          <p:nvPr/>
        </p:nvSpPr>
        <p:spPr>
          <a:xfrm>
            <a:off x="5197232" y="174129"/>
            <a:ext cx="17367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Uncertainty of app design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88B6E2-938C-3140-BFAF-B292FB12C1FD}"/>
              </a:ext>
            </a:extLst>
          </p:cNvPr>
          <p:cNvSpPr/>
          <p:nvPr/>
        </p:nvSpPr>
        <p:spPr>
          <a:xfrm>
            <a:off x="7435559" y="1476249"/>
            <a:ext cx="1559656" cy="547019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Physical activity guidelines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177045E-8C90-A649-BA79-2E165D599301}"/>
              </a:ext>
            </a:extLst>
          </p:cNvPr>
          <p:cNvSpPr/>
          <p:nvPr/>
        </p:nvSpPr>
        <p:spPr>
          <a:xfrm>
            <a:off x="7946833" y="2161752"/>
            <a:ext cx="1559656" cy="547019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Trans theoretical model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9428741-E5F4-4947-B487-24A1DE37D5A8}"/>
              </a:ext>
            </a:extLst>
          </p:cNvPr>
          <p:cNvSpPr/>
          <p:nvPr/>
        </p:nvSpPr>
        <p:spPr>
          <a:xfrm>
            <a:off x="8281392" y="2803790"/>
            <a:ext cx="1604249" cy="406924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Initial prototypes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8E08164-BD3B-4A43-9B1F-726E9CAD8369}"/>
              </a:ext>
            </a:extLst>
          </p:cNvPr>
          <p:cNvSpPr/>
          <p:nvPr/>
        </p:nvSpPr>
        <p:spPr>
          <a:xfrm>
            <a:off x="3351553" y="1642477"/>
            <a:ext cx="1565402" cy="50183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Motivations for physical activity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6E3072B-50DE-B349-9F05-68904BED9E93}"/>
              </a:ext>
            </a:extLst>
          </p:cNvPr>
          <p:cNvSpPr/>
          <p:nvPr/>
        </p:nvSpPr>
        <p:spPr>
          <a:xfrm>
            <a:off x="6582264" y="2803450"/>
            <a:ext cx="1424126" cy="547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Agile development sprints: iterative improvements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6234A67-63F6-FC4E-BA2A-3E0E09DB3C13}"/>
              </a:ext>
            </a:extLst>
          </p:cNvPr>
          <p:cNvSpPr/>
          <p:nvPr/>
        </p:nvSpPr>
        <p:spPr>
          <a:xfrm>
            <a:off x="2414670" y="2863769"/>
            <a:ext cx="1565402" cy="314833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Ease of use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2E28B5B-26B5-3D47-A416-252D63263B92}"/>
              </a:ext>
            </a:extLst>
          </p:cNvPr>
          <p:cNvSpPr/>
          <p:nvPr/>
        </p:nvSpPr>
        <p:spPr>
          <a:xfrm>
            <a:off x="2797974" y="2263667"/>
            <a:ext cx="1565402" cy="50183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Delivery of physical activities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5ABF08C-526B-E947-9061-627B57F409AB}"/>
              </a:ext>
            </a:extLst>
          </p:cNvPr>
          <p:cNvSpPr/>
          <p:nvPr/>
        </p:nvSpPr>
        <p:spPr>
          <a:xfrm>
            <a:off x="2181483" y="3311940"/>
            <a:ext cx="1565402" cy="3566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Personalization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1DAF6A4-B69A-824A-BDE3-2A98DF9751B7}"/>
              </a:ext>
            </a:extLst>
          </p:cNvPr>
          <p:cNvSpPr/>
          <p:nvPr/>
        </p:nvSpPr>
        <p:spPr>
          <a:xfrm>
            <a:off x="2431680" y="3790728"/>
            <a:ext cx="1565402" cy="324191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Look and feel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15D4E82-C53A-5B46-9DE8-C39F6E96DE3E}"/>
              </a:ext>
            </a:extLst>
          </p:cNvPr>
          <p:cNvSpPr/>
          <p:nvPr/>
        </p:nvSpPr>
        <p:spPr>
          <a:xfrm>
            <a:off x="2739612" y="4230010"/>
            <a:ext cx="1565402" cy="324191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Interactivity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C3003C2-72EF-8042-A454-A4AACE1193CF}"/>
              </a:ext>
            </a:extLst>
          </p:cNvPr>
          <p:cNvSpPr/>
          <p:nvPr/>
        </p:nvSpPr>
        <p:spPr>
          <a:xfrm>
            <a:off x="3104847" y="4715700"/>
            <a:ext cx="1673251" cy="462856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Refinement and improvement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BECECDC-E10E-6542-9503-CEE784BAD894}"/>
              </a:ext>
            </a:extLst>
          </p:cNvPr>
          <p:cNvSpPr/>
          <p:nvPr/>
        </p:nvSpPr>
        <p:spPr>
          <a:xfrm>
            <a:off x="3733172" y="5260240"/>
            <a:ext cx="1673251" cy="462856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Simplification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CC4F9A0-B556-D442-AC27-C6CEF9110A21}"/>
              </a:ext>
            </a:extLst>
          </p:cNvPr>
          <p:cNvSpPr/>
          <p:nvPr/>
        </p:nvSpPr>
        <p:spPr>
          <a:xfrm>
            <a:off x="8116881" y="3823086"/>
            <a:ext cx="1768760" cy="406924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Delivering appropriate levels of safety support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009EBA2-0C0E-D445-890C-3EA3E35C41C1}"/>
              </a:ext>
            </a:extLst>
          </p:cNvPr>
          <p:cNvSpPr/>
          <p:nvPr/>
        </p:nvSpPr>
        <p:spPr>
          <a:xfrm>
            <a:off x="7215939" y="4872564"/>
            <a:ext cx="1604249" cy="406924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Developmental of educational materials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9205645-68B6-9541-B1EC-019D9623999C}"/>
              </a:ext>
            </a:extLst>
          </p:cNvPr>
          <p:cNvSpPr/>
          <p:nvPr/>
        </p:nvSpPr>
        <p:spPr>
          <a:xfrm>
            <a:off x="7863182" y="4374482"/>
            <a:ext cx="1737532" cy="406924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Development of physical activity content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2DCAA4A-FA92-3446-BDD4-CB91E8A72B2B}"/>
              </a:ext>
            </a:extLst>
          </p:cNvPr>
          <p:cNvSpPr/>
          <p:nvPr/>
        </p:nvSpPr>
        <p:spPr>
          <a:xfrm>
            <a:off x="6476498" y="5357739"/>
            <a:ext cx="1604249" cy="406924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Social functionality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D946A9B-DBA7-804A-8841-7D1AAF903845}"/>
              </a:ext>
            </a:extLst>
          </p:cNvPr>
          <p:cNvSpPr/>
          <p:nvPr/>
        </p:nvSpPr>
        <p:spPr>
          <a:xfrm>
            <a:off x="8776914" y="3323081"/>
            <a:ext cx="1604249" cy="406924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Back end design </a:t>
            </a: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FE790B59-DE7E-BD40-B5D1-78589C6089C2}"/>
              </a:ext>
            </a:extLst>
          </p:cNvPr>
          <p:cNvSpPr/>
          <p:nvPr/>
        </p:nvSpPr>
        <p:spPr>
          <a:xfrm>
            <a:off x="521344" y="3812495"/>
            <a:ext cx="5784410" cy="3389992"/>
          </a:xfrm>
          <a:prstGeom prst="arc">
            <a:avLst>
              <a:gd name="adj1" fmla="val 21133211"/>
              <a:gd name="adj2" fmla="val 562069"/>
            </a:avLst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EDBC496-E372-3144-8D7B-47178B3A4058}"/>
              </a:ext>
            </a:extLst>
          </p:cNvPr>
          <p:cNvSpPr/>
          <p:nvPr/>
        </p:nvSpPr>
        <p:spPr>
          <a:xfrm>
            <a:off x="520105" y="345642"/>
            <a:ext cx="2810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Co-creation group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8B52DC3-E09D-7C45-BFA3-C20E1B315B3F}"/>
              </a:ext>
            </a:extLst>
          </p:cNvPr>
          <p:cNvSpPr/>
          <p:nvPr/>
        </p:nvSpPr>
        <p:spPr>
          <a:xfrm>
            <a:off x="8859181" y="262332"/>
            <a:ext cx="2364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Research Team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D02BB0B1-AF1D-1B48-9542-D98B134F9BFA}"/>
              </a:ext>
            </a:extLst>
          </p:cNvPr>
          <p:cNvSpPr/>
          <p:nvPr/>
        </p:nvSpPr>
        <p:spPr>
          <a:xfrm flipH="1">
            <a:off x="6563256" y="1192545"/>
            <a:ext cx="5684745" cy="2223548"/>
          </a:xfrm>
          <a:prstGeom prst="arc">
            <a:avLst>
              <a:gd name="adj1" fmla="val 20537167"/>
              <a:gd name="adj2" fmla="val 98588"/>
            </a:avLst>
          </a:prstGeom>
          <a:ln w="762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E18D8DD5-4D9F-B044-887B-33CEB672DDBC}"/>
              </a:ext>
            </a:extLst>
          </p:cNvPr>
          <p:cNvSpPr/>
          <p:nvPr/>
        </p:nvSpPr>
        <p:spPr>
          <a:xfrm>
            <a:off x="5677469" y="2647666"/>
            <a:ext cx="770649" cy="859809"/>
          </a:xfrm>
          <a:custGeom>
            <a:avLst/>
            <a:gdLst>
              <a:gd name="connsiteX0" fmla="*/ 0 w 770649"/>
              <a:gd name="connsiteY0" fmla="*/ 0 h 859809"/>
              <a:gd name="connsiteX1" fmla="*/ 232012 w 770649"/>
              <a:gd name="connsiteY1" fmla="*/ 450376 h 859809"/>
              <a:gd name="connsiteX2" fmla="*/ 736979 w 770649"/>
              <a:gd name="connsiteY2" fmla="*/ 532262 h 859809"/>
              <a:gd name="connsiteX3" fmla="*/ 682388 w 770649"/>
              <a:gd name="connsiteY3" fmla="*/ 859809 h 85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649" h="859809">
                <a:moveTo>
                  <a:pt x="0" y="0"/>
                </a:moveTo>
                <a:cubicBezTo>
                  <a:pt x="54591" y="180833"/>
                  <a:pt x="109182" y="361666"/>
                  <a:pt x="232012" y="450376"/>
                </a:cubicBezTo>
                <a:cubicBezTo>
                  <a:pt x="354842" y="539086"/>
                  <a:pt x="661916" y="464023"/>
                  <a:pt x="736979" y="532262"/>
                </a:cubicBezTo>
                <a:cubicBezTo>
                  <a:pt x="812042" y="600501"/>
                  <a:pt x="747215" y="730155"/>
                  <a:pt x="682388" y="859809"/>
                </a:cubicBezTo>
              </a:path>
            </a:pathLst>
          </a:custGeom>
          <a:noFill/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D1F1F980-925E-FA4C-9203-F7BABBA21869}"/>
              </a:ext>
            </a:extLst>
          </p:cNvPr>
          <p:cNvSpPr/>
          <p:nvPr/>
        </p:nvSpPr>
        <p:spPr>
          <a:xfrm flipH="1">
            <a:off x="5808800" y="2666734"/>
            <a:ext cx="667698" cy="859809"/>
          </a:xfrm>
          <a:custGeom>
            <a:avLst/>
            <a:gdLst>
              <a:gd name="connsiteX0" fmla="*/ 0 w 770649"/>
              <a:gd name="connsiteY0" fmla="*/ 0 h 859809"/>
              <a:gd name="connsiteX1" fmla="*/ 232012 w 770649"/>
              <a:gd name="connsiteY1" fmla="*/ 450376 h 859809"/>
              <a:gd name="connsiteX2" fmla="*/ 736979 w 770649"/>
              <a:gd name="connsiteY2" fmla="*/ 532262 h 859809"/>
              <a:gd name="connsiteX3" fmla="*/ 682388 w 770649"/>
              <a:gd name="connsiteY3" fmla="*/ 859809 h 85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649" h="859809">
                <a:moveTo>
                  <a:pt x="0" y="0"/>
                </a:moveTo>
                <a:cubicBezTo>
                  <a:pt x="54591" y="180833"/>
                  <a:pt x="109182" y="361666"/>
                  <a:pt x="232012" y="450376"/>
                </a:cubicBezTo>
                <a:cubicBezTo>
                  <a:pt x="354842" y="539086"/>
                  <a:pt x="661916" y="464023"/>
                  <a:pt x="736979" y="532262"/>
                </a:cubicBezTo>
                <a:cubicBezTo>
                  <a:pt x="812042" y="600501"/>
                  <a:pt x="747215" y="730155"/>
                  <a:pt x="682388" y="859809"/>
                </a:cubicBezTo>
              </a:path>
            </a:pathLst>
          </a:custGeom>
          <a:noFill/>
          <a:ln w="76200">
            <a:solidFill>
              <a:srgbClr val="4472C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8D1A2BE2-A237-D142-B923-4759686E20AA}"/>
              </a:ext>
            </a:extLst>
          </p:cNvPr>
          <p:cNvSpPr/>
          <p:nvPr/>
        </p:nvSpPr>
        <p:spPr>
          <a:xfrm>
            <a:off x="5936642" y="3971636"/>
            <a:ext cx="354842" cy="667826"/>
          </a:xfrm>
          <a:custGeom>
            <a:avLst/>
            <a:gdLst>
              <a:gd name="connsiteX0" fmla="*/ 0 w 354842"/>
              <a:gd name="connsiteY0" fmla="*/ 0 h 614149"/>
              <a:gd name="connsiteX1" fmla="*/ 286603 w 354842"/>
              <a:gd name="connsiteY1" fmla="*/ 300251 h 614149"/>
              <a:gd name="connsiteX2" fmla="*/ 354842 w 354842"/>
              <a:gd name="connsiteY2" fmla="*/ 614149 h 614149"/>
              <a:gd name="connsiteX3" fmla="*/ 354842 w 354842"/>
              <a:gd name="connsiteY3" fmla="*/ 614149 h 614149"/>
              <a:gd name="connsiteX4" fmla="*/ 354842 w 354842"/>
              <a:gd name="connsiteY4" fmla="*/ 600502 h 614149"/>
              <a:gd name="connsiteX5" fmla="*/ 354842 w 354842"/>
              <a:gd name="connsiteY5" fmla="*/ 559558 h 6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842" h="614149">
                <a:moveTo>
                  <a:pt x="0" y="0"/>
                </a:moveTo>
                <a:cubicBezTo>
                  <a:pt x="113731" y="98946"/>
                  <a:pt x="227463" y="197893"/>
                  <a:pt x="286603" y="300251"/>
                </a:cubicBezTo>
                <a:cubicBezTo>
                  <a:pt x="345743" y="402609"/>
                  <a:pt x="354842" y="614149"/>
                  <a:pt x="354842" y="614149"/>
                </a:cubicBezTo>
                <a:lnTo>
                  <a:pt x="354842" y="614149"/>
                </a:lnTo>
                <a:lnTo>
                  <a:pt x="354842" y="600502"/>
                </a:lnTo>
                <a:lnTo>
                  <a:pt x="354842" y="559558"/>
                </a:lnTo>
              </a:path>
            </a:pathLst>
          </a:custGeom>
          <a:noFill/>
          <a:ln w="76200">
            <a:solidFill>
              <a:srgbClr val="4472C4"/>
            </a:solidFill>
            <a:headEnd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C78E8A96-477A-C54F-8434-1641701DA9AF}"/>
              </a:ext>
            </a:extLst>
          </p:cNvPr>
          <p:cNvSpPr/>
          <p:nvPr/>
        </p:nvSpPr>
        <p:spPr>
          <a:xfrm flipH="1">
            <a:off x="5993998" y="3971636"/>
            <a:ext cx="241028" cy="667826"/>
          </a:xfrm>
          <a:custGeom>
            <a:avLst/>
            <a:gdLst>
              <a:gd name="connsiteX0" fmla="*/ 0 w 354842"/>
              <a:gd name="connsiteY0" fmla="*/ 0 h 614149"/>
              <a:gd name="connsiteX1" fmla="*/ 286603 w 354842"/>
              <a:gd name="connsiteY1" fmla="*/ 300251 h 614149"/>
              <a:gd name="connsiteX2" fmla="*/ 354842 w 354842"/>
              <a:gd name="connsiteY2" fmla="*/ 614149 h 614149"/>
              <a:gd name="connsiteX3" fmla="*/ 354842 w 354842"/>
              <a:gd name="connsiteY3" fmla="*/ 614149 h 614149"/>
              <a:gd name="connsiteX4" fmla="*/ 354842 w 354842"/>
              <a:gd name="connsiteY4" fmla="*/ 600502 h 614149"/>
              <a:gd name="connsiteX5" fmla="*/ 354842 w 354842"/>
              <a:gd name="connsiteY5" fmla="*/ 559558 h 6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842" h="614149">
                <a:moveTo>
                  <a:pt x="0" y="0"/>
                </a:moveTo>
                <a:cubicBezTo>
                  <a:pt x="113731" y="98946"/>
                  <a:pt x="227463" y="197893"/>
                  <a:pt x="286603" y="300251"/>
                </a:cubicBezTo>
                <a:cubicBezTo>
                  <a:pt x="345743" y="402609"/>
                  <a:pt x="354842" y="614149"/>
                  <a:pt x="354842" y="614149"/>
                </a:cubicBezTo>
                <a:lnTo>
                  <a:pt x="354842" y="614149"/>
                </a:lnTo>
                <a:lnTo>
                  <a:pt x="354842" y="600502"/>
                </a:lnTo>
                <a:lnTo>
                  <a:pt x="354842" y="559558"/>
                </a:lnTo>
              </a:path>
            </a:pathLst>
          </a:custGeom>
          <a:noFill/>
          <a:ln w="76200">
            <a:solidFill>
              <a:srgbClr val="7030A0"/>
            </a:solidFill>
            <a:headEnd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AFA85DF-E2F4-5A40-923D-9A64C1C6F4A2}"/>
              </a:ext>
            </a:extLst>
          </p:cNvPr>
          <p:cNvSpPr/>
          <p:nvPr/>
        </p:nvSpPr>
        <p:spPr>
          <a:xfrm>
            <a:off x="4834324" y="2361714"/>
            <a:ext cx="2462525" cy="3082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Co-design meeting 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AEB6EBF-BD57-6B40-8A8A-91CD5D245D1D}"/>
              </a:ext>
            </a:extLst>
          </p:cNvPr>
          <p:cNvSpPr/>
          <p:nvPr/>
        </p:nvSpPr>
        <p:spPr>
          <a:xfrm>
            <a:off x="4834323" y="3504987"/>
            <a:ext cx="2462525" cy="33275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Co-design meeting 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0850A14-1626-1545-82D5-DCC3E984BA50}"/>
              </a:ext>
            </a:extLst>
          </p:cNvPr>
          <p:cNvSpPr/>
          <p:nvPr/>
        </p:nvSpPr>
        <p:spPr>
          <a:xfrm>
            <a:off x="5426837" y="4572903"/>
            <a:ext cx="1378480" cy="4988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Co-design meeting 3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87F6B766-BF8F-1C49-BA62-56049B20DDD2}"/>
              </a:ext>
            </a:extLst>
          </p:cNvPr>
          <p:cNvSpPr/>
          <p:nvPr/>
        </p:nvSpPr>
        <p:spPr>
          <a:xfrm>
            <a:off x="5455868" y="5962593"/>
            <a:ext cx="1418317" cy="34375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Finalization</a:t>
            </a:r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3DEB00AD-FDE8-3845-ACC4-0ACE85302D10}"/>
              </a:ext>
            </a:extLst>
          </p:cNvPr>
          <p:cNvSpPr/>
          <p:nvPr/>
        </p:nvSpPr>
        <p:spPr>
          <a:xfrm>
            <a:off x="158865" y="1239590"/>
            <a:ext cx="5664358" cy="2206969"/>
          </a:xfrm>
          <a:prstGeom prst="arc">
            <a:avLst>
              <a:gd name="adj1" fmla="val 20537167"/>
              <a:gd name="adj2" fmla="val 84592"/>
            </a:avLst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53CC7AA9-7B0A-234D-BC15-AD15966BFA9C}"/>
              </a:ext>
            </a:extLst>
          </p:cNvPr>
          <p:cNvSpPr/>
          <p:nvPr/>
        </p:nvSpPr>
        <p:spPr>
          <a:xfrm flipH="1">
            <a:off x="5993671" y="3884566"/>
            <a:ext cx="6275207" cy="3197640"/>
          </a:xfrm>
          <a:prstGeom prst="arc">
            <a:avLst>
              <a:gd name="adj1" fmla="val 21133211"/>
              <a:gd name="adj2" fmla="val 562069"/>
            </a:avLst>
          </a:prstGeom>
          <a:ln w="762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50EB9568-5D47-D749-A2C6-7D0F2E3B3BD9}"/>
              </a:ext>
            </a:extLst>
          </p:cNvPr>
          <p:cNvSpPr/>
          <p:nvPr/>
        </p:nvSpPr>
        <p:spPr>
          <a:xfrm>
            <a:off x="4132450" y="2808287"/>
            <a:ext cx="1559656" cy="547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Requirements gathering and further feedback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F56B6438-A777-CC4D-A157-EC3FD7974551}"/>
              </a:ext>
            </a:extLst>
          </p:cNvPr>
          <p:cNvSpPr/>
          <p:nvPr/>
        </p:nvSpPr>
        <p:spPr>
          <a:xfrm>
            <a:off x="4557557" y="3953919"/>
            <a:ext cx="1304945" cy="547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Further feedback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B83D17F4-1540-A441-9DFC-FF0EC33CFCD7}"/>
              </a:ext>
            </a:extLst>
          </p:cNvPr>
          <p:cNvSpPr/>
          <p:nvPr/>
        </p:nvSpPr>
        <p:spPr>
          <a:xfrm>
            <a:off x="6497233" y="3956104"/>
            <a:ext cx="1304945" cy="547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Demonstrations and feedback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2294F7-8337-4084-B2A1-229D3D83C27C}"/>
              </a:ext>
            </a:extLst>
          </p:cNvPr>
          <p:cNvSpPr txBox="1"/>
          <p:nvPr/>
        </p:nvSpPr>
        <p:spPr>
          <a:xfrm>
            <a:off x="8281392" y="6519601"/>
            <a:ext cx="3757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Egan et al, JMIR Formative research, 2021</a:t>
            </a:r>
          </a:p>
        </p:txBody>
      </p:sp>
    </p:spTree>
    <p:extLst>
      <p:ext uri="{BB962C8B-B14F-4D97-AF65-F5344CB8AC3E}">
        <p14:creationId xmlns:p14="http://schemas.microsoft.com/office/powerpoint/2010/main" val="31809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448">
        <p:fade/>
      </p:transition>
    </mc:Choice>
    <mc:Fallback xmlns="">
      <p:transition spd="med" advTm="5444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985F8F-0D13-4712-9CC5-170F116DAA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DDCA3-B03C-4687-B29D-B3647F279B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57" y="2743632"/>
            <a:ext cx="3816622" cy="1910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1E53C-25CF-4E43-A7D8-D82349ADD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492" y="2014040"/>
            <a:ext cx="2675049" cy="3531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AFDB89-54FB-4F4C-BA17-3926D0A5B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419" y="2449880"/>
            <a:ext cx="1951554" cy="2837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244D82-EBA0-4F39-B1E1-68608D950FDB}"/>
              </a:ext>
            </a:extLst>
          </p:cNvPr>
          <p:cNvSpPr txBox="1"/>
          <p:nvPr/>
        </p:nvSpPr>
        <p:spPr>
          <a:xfrm>
            <a:off x="1574779" y="5694230"/>
            <a:ext cx="4737861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Physical activity guidelines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5C766-D71E-4FF0-9ED0-9F7EFAD8A10F}"/>
              </a:ext>
            </a:extLst>
          </p:cNvPr>
          <p:cNvSpPr txBox="1"/>
          <p:nvPr/>
        </p:nvSpPr>
        <p:spPr>
          <a:xfrm>
            <a:off x="5395232" y="5702322"/>
            <a:ext cx="2823079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Transtheoretical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4BD0C-6930-4EC7-B029-896B002349C8}"/>
              </a:ext>
            </a:extLst>
          </p:cNvPr>
          <p:cNvSpPr txBox="1"/>
          <p:nvPr/>
        </p:nvSpPr>
        <p:spPr>
          <a:xfrm>
            <a:off x="9126656" y="5299332"/>
            <a:ext cx="28230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Frameworks for the development of Digital Health Interventions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8224E7-506C-B1C2-E62B-7091918307F3}"/>
              </a:ext>
            </a:extLst>
          </p:cNvPr>
          <p:cNvCxnSpPr/>
          <p:nvPr/>
        </p:nvCxnSpPr>
        <p:spPr>
          <a:xfrm>
            <a:off x="1045982" y="0"/>
            <a:ext cx="0" cy="6858000"/>
          </a:xfrm>
          <a:prstGeom prst="line">
            <a:avLst/>
          </a:prstGeom>
          <a:ln>
            <a:solidFill>
              <a:srgbClr val="66B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4D1975-0B6E-4447-8401-ECCA7F530555}"/>
              </a:ext>
            </a:extLst>
          </p:cNvPr>
          <p:cNvSpPr txBox="1"/>
          <p:nvPr/>
        </p:nvSpPr>
        <p:spPr>
          <a:xfrm rot="5400000">
            <a:off x="-2137561" y="267245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accent6"/>
                </a:solidFill>
                <a:latin typeface="Montserrat" pitchFamily="2" charset="77"/>
              </a:rPr>
              <a:t>X</a:t>
            </a:r>
            <a:r>
              <a:rPr lang="en-US" sz="1200" spc="300" dirty="0">
                <a:solidFill>
                  <a:schemeClr val="accent6"/>
                </a:solidFill>
              </a:rPr>
              <a:t>   THE PLACE OF USEFUL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AE948A-2686-8D31-532D-1D704188568F}"/>
              </a:ext>
            </a:extLst>
          </p:cNvPr>
          <p:cNvSpPr txBox="1"/>
          <p:nvPr/>
        </p:nvSpPr>
        <p:spPr>
          <a:xfrm>
            <a:off x="1045986" y="6488668"/>
            <a:ext cx="10967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Citation: Egan K, Hodgson W, Macdonald B, Meiklem R, Innes R, Kirk A, Fawcett B, Dunlop M, Maguire R, Flynn G, Stott J, Windle G A Mobile App (</a:t>
            </a:r>
            <a:r>
              <a:rPr lang="en-GB" sz="900" dirty="0" err="1"/>
              <a:t>CareFit</a:t>
            </a:r>
            <a:r>
              <a:rPr lang="en-GB" sz="900" dirty="0"/>
              <a:t>) Supporting Physical Activity for Informal Carers of People With Dementia: Mixed Methods Feasibility and Adaptation Study J Med Internet Res 2025;27:e56739 URL: </a:t>
            </a:r>
            <a:r>
              <a:rPr lang="en-GB" sz="900" dirty="0">
                <a:hlinkClick r:id="rId6"/>
              </a:rPr>
              <a:t>https://www.jmir.org/2025/1/e56739</a:t>
            </a:r>
            <a:r>
              <a:rPr lang="en-GB" sz="900" dirty="0"/>
              <a:t> DOI: 10.2196/56739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058FF01-E379-B662-6CC8-61D1188F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021" y="314989"/>
            <a:ext cx="10075479" cy="745212"/>
          </a:xfrm>
        </p:spPr>
        <p:txBody>
          <a:bodyPr/>
          <a:lstStyle/>
          <a:p>
            <a:r>
              <a:rPr lang="en-GB" sz="3600" b="1" dirty="0"/>
              <a:t>Codesign case study: unpaid carers</a:t>
            </a:r>
          </a:p>
        </p:txBody>
      </p:sp>
    </p:spTree>
    <p:extLst>
      <p:ext uri="{BB962C8B-B14F-4D97-AF65-F5344CB8AC3E}">
        <p14:creationId xmlns:p14="http://schemas.microsoft.com/office/powerpoint/2010/main" val="13217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254735-D951-7848-2303-1E280DF5C33F}"/>
              </a:ext>
            </a:extLst>
          </p:cNvPr>
          <p:cNvCxnSpPr/>
          <p:nvPr/>
        </p:nvCxnSpPr>
        <p:spPr>
          <a:xfrm>
            <a:off x="1045982" y="0"/>
            <a:ext cx="0" cy="6858000"/>
          </a:xfrm>
          <a:prstGeom prst="line">
            <a:avLst/>
          </a:prstGeom>
          <a:ln>
            <a:solidFill>
              <a:srgbClr val="66B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48D4496-AF59-477C-B745-8461EED6EB09}"/>
              </a:ext>
            </a:extLst>
          </p:cNvPr>
          <p:cNvSpPr txBox="1"/>
          <p:nvPr/>
        </p:nvSpPr>
        <p:spPr>
          <a:xfrm rot="5400000">
            <a:off x="-2137561" y="267245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accent6"/>
                </a:solidFill>
                <a:latin typeface="Montserrat" pitchFamily="2" charset="77"/>
              </a:rPr>
              <a:t>X</a:t>
            </a:r>
            <a:r>
              <a:rPr lang="en-US" sz="1200" spc="300" dirty="0">
                <a:solidFill>
                  <a:schemeClr val="accent6"/>
                </a:solidFill>
              </a:rPr>
              <a:t>   THE PLACE OF USEFUL LEARNING</a:t>
            </a:r>
          </a:p>
        </p:txBody>
      </p:sp>
      <p:pic>
        <p:nvPicPr>
          <p:cNvPr id="4098" name="Picture 2" descr="Stacked area chart showing app event counts by activity type over 55 days. Description generated by altmagic">
            <a:extLst>
              <a:ext uri="{FF2B5EF4-FFF2-40B4-BE49-F238E27FC236}">
                <a16:creationId xmlns:a16="http://schemas.microsoft.com/office/drawing/2014/main" id="{7223C349-0202-AB59-1DC6-A39CD8169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68" y="1181672"/>
            <a:ext cx="4713281" cy="24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acked bar chart showing hourly distribution of activity, planner, and learning events over a 24-hour period. Description generated by altmagic">
            <a:extLst>
              <a:ext uri="{FF2B5EF4-FFF2-40B4-BE49-F238E27FC236}">
                <a16:creationId xmlns:a16="http://schemas.microsoft.com/office/drawing/2014/main" id="{A77C4BF3-1B94-6F66-157E-50E6E20D3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68" y="3429000"/>
            <a:ext cx="4822381" cy="256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F5807FC-D7A2-6772-2BC2-580EE3BE0D19}"/>
              </a:ext>
            </a:extLst>
          </p:cNvPr>
          <p:cNvSpPr/>
          <p:nvPr/>
        </p:nvSpPr>
        <p:spPr>
          <a:xfrm>
            <a:off x="7721600" y="1027275"/>
            <a:ext cx="435418" cy="202556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0DA54-10DB-2E81-448C-29B169355B2B}"/>
              </a:ext>
            </a:extLst>
          </p:cNvPr>
          <p:cNvSpPr txBox="1"/>
          <p:nvPr/>
        </p:nvSpPr>
        <p:spPr>
          <a:xfrm>
            <a:off x="1335791" y="1485692"/>
            <a:ext cx="51464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What we designed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Co-designed, acceptable digital intervention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Good usability and positive feedback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Intervention was safe and valued, especially video content which was designed to connect carers socially</a:t>
            </a:r>
          </a:p>
          <a:p>
            <a:endParaRPr lang="en-GB" dirty="0"/>
          </a:p>
          <a:p>
            <a:r>
              <a:rPr lang="en-GB" b="1" dirty="0"/>
              <a:t>What we saw in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Recruitment was reasonable, but completion dropped: Approx 50% completion over 8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Selective and intermittent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Early exploration and declining sustained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Engagement shaped by carer capacity.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A9532-D12B-20FA-A7B9-0D23D0B2188F}"/>
              </a:ext>
            </a:extLst>
          </p:cNvPr>
          <p:cNvSpPr txBox="1"/>
          <p:nvPr/>
        </p:nvSpPr>
        <p:spPr>
          <a:xfrm>
            <a:off x="1234196" y="5733009"/>
            <a:ext cx="5146485" cy="707886"/>
          </a:xfrm>
          <a:prstGeom prst="rect">
            <a:avLst/>
          </a:prstGeom>
          <a:solidFill>
            <a:srgbClr val="66B34B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Carers were reshaping the intervention to make it usable within their daily lives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8C5DD-58B8-3D68-8168-4EEAA76B92C9}"/>
              </a:ext>
            </a:extLst>
          </p:cNvPr>
          <p:cNvSpPr txBox="1"/>
          <p:nvPr/>
        </p:nvSpPr>
        <p:spPr>
          <a:xfrm>
            <a:off x="1045986" y="6488668"/>
            <a:ext cx="10967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Citation: Egan K, Hodgson W, Macdonald B, Meiklem R, Innes R, Kirk A, Fawcett B, Dunlop M, Maguire R, Flynn G, Stott J, Windle G A Mobile App (</a:t>
            </a:r>
            <a:r>
              <a:rPr lang="en-GB" sz="900" dirty="0" err="1"/>
              <a:t>CareFit</a:t>
            </a:r>
            <a:r>
              <a:rPr lang="en-GB" sz="900" dirty="0"/>
              <a:t>) Supporting Physical Activity for Informal Carers of People With Dementia: Mixed Methods Feasibility and Adaptation Study J Med Internet Res 2025;27:e56739 URL: </a:t>
            </a:r>
            <a:r>
              <a:rPr lang="en-GB" sz="900" dirty="0">
                <a:hlinkClick r:id="rId5"/>
              </a:rPr>
              <a:t>https://www.jmir.org/2025/1/e56739</a:t>
            </a:r>
            <a:r>
              <a:rPr lang="en-GB" sz="900" dirty="0"/>
              <a:t> DOI: 10.2196/56739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B53BC58-0BBA-8368-B72F-3D05DC50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021" y="314989"/>
            <a:ext cx="10075479" cy="745212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Codesign case study: a need for sustained engagement</a:t>
            </a:r>
          </a:p>
        </p:txBody>
      </p:sp>
    </p:spTree>
    <p:extLst>
      <p:ext uri="{BB962C8B-B14F-4D97-AF65-F5344CB8AC3E}">
        <p14:creationId xmlns:p14="http://schemas.microsoft.com/office/powerpoint/2010/main" val="6923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29AA17-6A65-22CB-62D2-14C59E4FF385}"/>
              </a:ext>
            </a:extLst>
          </p:cNvPr>
          <p:cNvCxnSpPr/>
          <p:nvPr/>
        </p:nvCxnSpPr>
        <p:spPr>
          <a:xfrm>
            <a:off x="1045982" y="0"/>
            <a:ext cx="0" cy="6858000"/>
          </a:xfrm>
          <a:prstGeom prst="line">
            <a:avLst/>
          </a:prstGeom>
          <a:ln>
            <a:solidFill>
              <a:srgbClr val="66B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3CFD079-01DA-4B44-86E8-CDCC071392EF}"/>
              </a:ext>
            </a:extLst>
          </p:cNvPr>
          <p:cNvSpPr txBox="1"/>
          <p:nvPr/>
        </p:nvSpPr>
        <p:spPr>
          <a:xfrm rot="5400000">
            <a:off x="-2137561" y="267245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accent6"/>
                </a:solidFill>
                <a:latin typeface="Montserrat" pitchFamily="2" charset="77"/>
              </a:rPr>
              <a:t>X</a:t>
            </a:r>
            <a:r>
              <a:rPr lang="en-US" sz="1200" spc="300" dirty="0">
                <a:solidFill>
                  <a:schemeClr val="accent6"/>
                </a:solidFill>
              </a:rPr>
              <a:t>   THE PLACE OF USEFUL LEARNING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DB6672-A47A-93A1-85F7-C0E3A8307632}"/>
              </a:ext>
            </a:extLst>
          </p:cNvPr>
          <p:cNvSpPr/>
          <p:nvPr/>
        </p:nvSpPr>
        <p:spPr>
          <a:xfrm>
            <a:off x="1272175" y="1866298"/>
            <a:ext cx="10716622" cy="1231142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co-design as part of quality standards: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C4B6C-29FB-986B-BF60-32A268A42FAD}"/>
              </a:ext>
            </a:extLst>
          </p:cNvPr>
          <p:cNvSpPr txBox="1"/>
          <p:nvPr/>
        </p:nvSpPr>
        <p:spPr>
          <a:xfrm>
            <a:off x="1272175" y="101698"/>
            <a:ext cx="107166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How could Regulation / Inspection pay attention to and discuss the role of co designed digital health supports and carer pathways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9A9DECB-0A8F-8AE4-1224-B2B6B9E68FDF}"/>
              </a:ext>
            </a:extLst>
          </p:cNvPr>
          <p:cNvSpPr/>
          <p:nvPr/>
        </p:nvSpPr>
        <p:spPr>
          <a:xfrm>
            <a:off x="5180454" y="3097440"/>
            <a:ext cx="1773034" cy="3456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B72FD4-2C0E-6DD9-85E7-237028106A5A}"/>
              </a:ext>
            </a:extLst>
          </p:cNvPr>
          <p:cNvSpPr/>
          <p:nvPr/>
        </p:nvSpPr>
        <p:spPr>
          <a:xfrm>
            <a:off x="1272175" y="3436019"/>
            <a:ext cx="10716624" cy="1231142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Depth: Inspectors could require evidence of impact of co-design learning in service development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E832FB9-DF5D-062C-3B61-BD600DF3B5E7}"/>
              </a:ext>
            </a:extLst>
          </p:cNvPr>
          <p:cNvSpPr/>
          <p:nvPr/>
        </p:nvSpPr>
        <p:spPr>
          <a:xfrm>
            <a:off x="5180454" y="4767520"/>
            <a:ext cx="1773034" cy="3456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D65A0E-EF8F-6A96-71D2-1B4ED6633CCF}"/>
              </a:ext>
            </a:extLst>
          </p:cNvPr>
          <p:cNvSpPr/>
          <p:nvPr/>
        </p:nvSpPr>
        <p:spPr>
          <a:xfrm>
            <a:off x="1272175" y="5200881"/>
            <a:ext cx="10716619" cy="147051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Breadth: Probe how innovations support more vulnerable groups (e.g. due to challenges around reading ability, health literacy, cognitive capacity, more socioeconomically deprived groups)?</a:t>
            </a:r>
          </a:p>
        </p:txBody>
      </p:sp>
    </p:spTree>
    <p:extLst>
      <p:ext uri="{BB962C8B-B14F-4D97-AF65-F5344CB8AC3E}">
        <p14:creationId xmlns:p14="http://schemas.microsoft.com/office/powerpoint/2010/main" val="23830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E22E-92E9-ED7B-4A0D-CF5B2CF17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E9B0D-6347-15E3-04F1-FEA5CDE7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10" y="1847922"/>
            <a:ext cx="11085689" cy="2253023"/>
          </a:xfrm>
        </p:spPr>
        <p:txBody>
          <a:bodyPr>
            <a:normAutofit fontScale="90000"/>
          </a:bodyPr>
          <a:lstStyle/>
          <a:p>
            <a:pPr lvl="1" algn="l"/>
            <a:r>
              <a:rPr lang="en-GB" sz="3600" b="1" dirty="0"/>
              <a:t>Q4: How could Regulation / Inspection 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explore social connection as a measurable, accountable component of quality and safety for older people?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E94C00-4552-C432-2806-6DA35E0E0105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470CF2-BAA4-D0DF-225F-E01B43CB510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</p:spTree>
    <p:extLst>
      <p:ext uri="{BB962C8B-B14F-4D97-AF65-F5344CB8AC3E}">
        <p14:creationId xmlns:p14="http://schemas.microsoft.com/office/powerpoint/2010/main" val="4097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tial Circle 23">
            <a:extLst>
              <a:ext uri="{FF2B5EF4-FFF2-40B4-BE49-F238E27FC236}">
                <a16:creationId xmlns:a16="http://schemas.microsoft.com/office/drawing/2014/main" id="{BC37764B-2F51-20A5-E423-B1B14B667869}"/>
              </a:ext>
            </a:extLst>
          </p:cNvPr>
          <p:cNvSpPr/>
          <p:nvPr/>
        </p:nvSpPr>
        <p:spPr>
          <a:xfrm rot="10800000">
            <a:off x="-10028904" y="-1701349"/>
            <a:ext cx="22220903" cy="12025218"/>
          </a:xfrm>
          <a:prstGeom prst="pie">
            <a:avLst>
              <a:gd name="adj1" fmla="val 5452347"/>
              <a:gd name="adj2" fmla="val 1620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DE807E43-A8A2-92D7-F8F4-453E7F833857}"/>
              </a:ext>
            </a:extLst>
          </p:cNvPr>
          <p:cNvSpPr/>
          <p:nvPr/>
        </p:nvSpPr>
        <p:spPr>
          <a:xfrm rot="10800000">
            <a:off x="-7964130" y="-201929"/>
            <a:ext cx="17913411" cy="7796593"/>
          </a:xfrm>
          <a:prstGeom prst="pie">
            <a:avLst>
              <a:gd name="adj1" fmla="val 5452347"/>
              <a:gd name="adj2" fmla="val 1620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Partial Circle 21">
            <a:extLst>
              <a:ext uri="{FF2B5EF4-FFF2-40B4-BE49-F238E27FC236}">
                <a16:creationId xmlns:a16="http://schemas.microsoft.com/office/drawing/2014/main" id="{07E447A3-E474-D24D-DEC0-79BC5A560699}"/>
              </a:ext>
            </a:extLst>
          </p:cNvPr>
          <p:cNvSpPr/>
          <p:nvPr/>
        </p:nvSpPr>
        <p:spPr>
          <a:xfrm rot="10800000">
            <a:off x="-5370287" y="904657"/>
            <a:ext cx="12914079" cy="5767077"/>
          </a:xfrm>
          <a:prstGeom prst="pie">
            <a:avLst>
              <a:gd name="adj1" fmla="val 5452347"/>
              <a:gd name="adj2" fmla="val 1620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Partial Circle 20">
            <a:extLst>
              <a:ext uri="{FF2B5EF4-FFF2-40B4-BE49-F238E27FC236}">
                <a16:creationId xmlns:a16="http://schemas.microsoft.com/office/drawing/2014/main" id="{E87D5100-AF61-A6CD-8C70-68ACC9746441}"/>
              </a:ext>
            </a:extLst>
          </p:cNvPr>
          <p:cNvSpPr/>
          <p:nvPr/>
        </p:nvSpPr>
        <p:spPr>
          <a:xfrm rot="10800000">
            <a:off x="-3646939" y="904658"/>
            <a:ext cx="9188209" cy="5767077"/>
          </a:xfrm>
          <a:prstGeom prst="pie">
            <a:avLst>
              <a:gd name="adj1" fmla="val 5452347"/>
              <a:gd name="adj2" fmla="val 1620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Partial Circle 19">
            <a:extLst>
              <a:ext uri="{FF2B5EF4-FFF2-40B4-BE49-F238E27FC236}">
                <a16:creationId xmlns:a16="http://schemas.microsoft.com/office/drawing/2014/main" id="{6E284222-0B2B-6F7F-D7C0-E30D06324ABC}"/>
              </a:ext>
            </a:extLst>
          </p:cNvPr>
          <p:cNvSpPr/>
          <p:nvPr/>
        </p:nvSpPr>
        <p:spPr>
          <a:xfrm rot="10800000">
            <a:off x="-1287398" y="1439399"/>
            <a:ext cx="4513943" cy="4513943"/>
          </a:xfrm>
          <a:prstGeom prst="pie">
            <a:avLst>
              <a:gd name="adj1" fmla="val 5452347"/>
              <a:gd name="adj2" fmla="val 162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F0494B-98A8-E413-63C7-C77E7CC94AA6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1FCD5CA-E87C-A4B4-7719-C16FB264B06C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0B90B1-D09B-4B3D-AE72-8AE7DFCC142E}"/>
              </a:ext>
            </a:extLst>
          </p:cNvPr>
          <p:cNvSpPr/>
          <p:nvPr/>
        </p:nvSpPr>
        <p:spPr>
          <a:xfrm>
            <a:off x="964911" y="2498941"/>
            <a:ext cx="1742900" cy="2394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Reframe social connection as a quality and safety issue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7E71F6-23B4-BA38-791B-3D4EC71B0C4F}"/>
              </a:ext>
            </a:extLst>
          </p:cNvPr>
          <p:cNvSpPr/>
          <p:nvPr/>
        </p:nvSpPr>
        <p:spPr>
          <a:xfrm>
            <a:off x="3313969" y="2422205"/>
            <a:ext cx="1676097" cy="2394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Use of a standardised measurement instrument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E6A0E4-9FF3-6219-11BC-7CD683C1D1B7}"/>
              </a:ext>
            </a:extLst>
          </p:cNvPr>
          <p:cNvSpPr/>
          <p:nvPr/>
        </p:nvSpPr>
        <p:spPr>
          <a:xfrm>
            <a:off x="5628694" y="2231571"/>
            <a:ext cx="1557600" cy="2394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Incorporate proxy indicators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E36FD3-D0B7-276E-3828-FFB1A2966E21}"/>
              </a:ext>
            </a:extLst>
          </p:cNvPr>
          <p:cNvSpPr/>
          <p:nvPr/>
        </p:nvSpPr>
        <p:spPr>
          <a:xfrm>
            <a:off x="7673603" y="2231571"/>
            <a:ext cx="1742900" cy="2394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Embed/Adopt into inspection frameworks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191B92-DF52-5FC7-6219-2CC30002D284}"/>
              </a:ext>
            </a:extLst>
          </p:cNvPr>
          <p:cNvSpPr/>
          <p:nvPr/>
        </p:nvSpPr>
        <p:spPr>
          <a:xfrm>
            <a:off x="10036705" y="2482612"/>
            <a:ext cx="1742900" cy="2394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Link to accountability through standards and ratings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BC00A1-6FAE-0998-650E-4594E144BC07}"/>
              </a:ext>
            </a:extLst>
          </p:cNvPr>
          <p:cNvSpPr txBox="1"/>
          <p:nvPr/>
        </p:nvSpPr>
        <p:spPr>
          <a:xfrm>
            <a:off x="1213430" y="228024"/>
            <a:ext cx="11159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How to build a pathway for social isolation measure into standard practice</a:t>
            </a:r>
            <a:endParaRPr lang="en-GB" sz="2400" dirty="0"/>
          </a:p>
        </p:txBody>
      </p:sp>
      <p:sp>
        <p:nvSpPr>
          <p:cNvPr id="27" name="Arrow: Up-Down 26">
            <a:extLst>
              <a:ext uri="{FF2B5EF4-FFF2-40B4-BE49-F238E27FC236}">
                <a16:creationId xmlns:a16="http://schemas.microsoft.com/office/drawing/2014/main" id="{7DFE2C43-0E9E-6D9A-9571-5B5B9F640DDD}"/>
              </a:ext>
            </a:extLst>
          </p:cNvPr>
          <p:cNvSpPr/>
          <p:nvPr/>
        </p:nvSpPr>
        <p:spPr>
          <a:xfrm rot="5400000">
            <a:off x="4275090" y="1751296"/>
            <a:ext cx="244383" cy="5887149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D98A30-1C31-9F58-2CFF-8A768907ABC1}"/>
              </a:ext>
            </a:extLst>
          </p:cNvPr>
          <p:cNvSpPr/>
          <p:nvPr/>
        </p:nvSpPr>
        <p:spPr>
          <a:xfrm>
            <a:off x="2501725" y="4877469"/>
            <a:ext cx="4291622" cy="474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Codesign, test, iterate</a:t>
            </a:r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C9999361-102D-D94C-E9DA-8EB697506126}"/>
              </a:ext>
            </a:extLst>
          </p:cNvPr>
          <p:cNvSpPr/>
          <p:nvPr/>
        </p:nvSpPr>
        <p:spPr>
          <a:xfrm rot="5400000">
            <a:off x="9682070" y="2322348"/>
            <a:ext cx="240923" cy="4748505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1914F5-8644-14CB-7C85-14BF4D3FF1EE}"/>
              </a:ext>
            </a:extLst>
          </p:cNvPr>
          <p:cNvSpPr/>
          <p:nvPr/>
        </p:nvSpPr>
        <p:spPr>
          <a:xfrm>
            <a:off x="8756714" y="4893598"/>
            <a:ext cx="2826545" cy="474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9614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2" grpId="0" animBg="1"/>
      <p:bldP spid="11" grpId="0"/>
      <p:bldP spid="14" grpId="0"/>
      <p:bldP spid="18" grpId="0"/>
      <p:bldP spid="27" grpId="0" animBg="1"/>
      <p:bldP spid="28" grpId="0" animBg="1"/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77B86-3D10-0B01-F8F4-818B9DA77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98" y="1813828"/>
            <a:ext cx="5506492" cy="39106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D6E63A-C7DC-087F-F30A-CE3A1E5E2030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D3D71EB-6AB2-9F43-3D58-0098FB7E29BA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642FFC-5F5E-E9DA-5E0D-216ADEF7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39" y="233284"/>
            <a:ext cx="1111134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Will Malta become the early adopter once again?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F0BA59-31C6-7C18-B779-38CC147FFB70}"/>
              </a:ext>
            </a:extLst>
          </p:cNvPr>
          <p:cNvSpPr txBox="1"/>
          <p:nvPr/>
        </p:nvSpPr>
        <p:spPr>
          <a:xfrm>
            <a:off x="1264871" y="1583623"/>
            <a:ext cx="5238166" cy="3690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affected groups include the elderly, youth, people with disabilities, migrants, and those living alone. </a:t>
            </a:r>
          </a:p>
          <a:p>
            <a:pPr algn="just">
              <a:spcBef>
                <a:spcPts val="750"/>
              </a:spcBef>
              <a:spcAft>
                <a:spcPts val="750"/>
              </a:spcAft>
              <a:buNone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 changes such as less extended family, faster lives, longer work hours, and social media replacing real relationships, fragmenting communities.”</a:t>
            </a:r>
          </a:p>
          <a:p>
            <a:pPr algn="just">
              <a:spcBef>
                <a:spcPts val="1875"/>
              </a:spcBef>
              <a:spcAft>
                <a:spcPts val="750"/>
              </a:spcAft>
              <a:buNone/>
            </a:pPr>
            <a:r>
              <a:rPr lang="en-GB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proposed measures include a national strategy against loneliness, data collection, research, and collaboration among government, local councils, NGOs, and health groups.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60028-2A3C-54DC-A4A4-B45246766AAB}"/>
              </a:ext>
            </a:extLst>
          </p:cNvPr>
          <p:cNvSpPr txBox="1"/>
          <p:nvPr/>
        </p:nvSpPr>
        <p:spPr>
          <a:xfrm>
            <a:off x="1103239" y="5866133"/>
            <a:ext cx="10696869" cy="646331"/>
          </a:xfrm>
          <a:prstGeom prst="rect">
            <a:avLst/>
          </a:prstGeom>
          <a:solidFill>
            <a:srgbClr val="B4A99D"/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bill passed its second reading unanimously and will now move to the committee stage for further consideration.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1DEA1-F3D9-E29F-6224-C7124C26C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E6DA-89D9-1675-D076-6E4DE894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21" y="250031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Conclusions</a:t>
            </a:r>
            <a:br>
              <a:rPr lang="en-GB" b="1" dirty="0"/>
            </a:br>
            <a:endParaRPr lang="en-GB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F43DCF-FAFD-94A4-2451-611670F940CE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C56331B-9586-421A-C5A3-C683FAE58159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E52D288-8A0E-7748-AF97-589F963FB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308388"/>
              </p:ext>
            </p:extLst>
          </p:nvPr>
        </p:nvGraphicFramePr>
        <p:xfrm>
          <a:off x="1318035" y="912812"/>
          <a:ext cx="10331586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2565">
                  <a:extLst>
                    <a:ext uri="{9D8B030D-6E8A-4147-A177-3AD203B41FA5}">
                      <a16:colId xmlns:a16="http://schemas.microsoft.com/office/drawing/2014/main" val="3040006576"/>
                    </a:ext>
                  </a:extLst>
                </a:gridCol>
                <a:gridCol w="6849021">
                  <a:extLst>
                    <a:ext uri="{9D8B030D-6E8A-4147-A177-3AD203B41FA5}">
                      <a16:colId xmlns:a16="http://schemas.microsoft.com/office/drawing/2014/main" val="2571511971"/>
                    </a:ext>
                  </a:extLst>
                </a:gridCol>
              </a:tblGrid>
              <a:tr h="45091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could Regulation / Inspection)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38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Become more aware of the persistent challenge of loneliness in dementia and carer communities?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 loneliness as a safety risk by routinely identifying it in dementia and carer populations through simple screening, inspection questions, and linking it to outcomes like depression, decline, hospital use (and mortality)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There is no perfect measure </a:t>
                      </a:r>
                      <a:r>
                        <a:rPr lang="en-GB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loneliness.</a:t>
                      </a:r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Informal carers are now stretching increasingly into health and social care roles, further increasing solation and loneliness for both the carer and the person they are caring for. This is a challenge and opportunity.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791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better use of evidence and intervention models that reduce isolation and strengthen social participation? </a:t>
                      </a:r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 review evidence (and meta-analyses) to make key decisions and recommendations. Ensure that testing reflects real world use as much as possible.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Encourage and facilitate research network development and international learning (e.g. increase study quality, generalisability, access to care homes etc).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 providers to implement and demonstrate evidence‑based, relationship‑centred care models in daily practice for a prolonged period (e.g. demonstrating benefits over months).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915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6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E2BB-27D1-F526-AB31-1CA45026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21" y="2500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Todays talk: How could Regulation / Inspection</a:t>
            </a:r>
            <a:br>
              <a:rPr lang="en-GB" b="1" dirty="0"/>
            </a:b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6A4CA-71D3-5ECF-D5AD-3331AA5D3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020" y="1127428"/>
            <a:ext cx="10515600" cy="4930053"/>
          </a:xfrm>
        </p:spPr>
        <p:txBody>
          <a:bodyPr>
            <a:normAutofit/>
          </a:bodyPr>
          <a:lstStyle/>
          <a:p>
            <a:pPr lvl="1" algn="just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could Regulation / Inspection…</a:t>
            </a:r>
          </a:p>
          <a:p>
            <a:pPr lvl="1" algn="just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Become more aware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the persistent challenge of loneliness in dementia and carer communities?</a:t>
            </a:r>
          </a:p>
          <a:p>
            <a:pPr lvl="2" algn="just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better use of evidence and intervention models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that reduce isolation and strengthen social participation?</a:t>
            </a:r>
          </a:p>
          <a:p>
            <a:pPr lvl="2" algn="just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Pay attention to and discuss the role of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 co designed digital health supports and carer pathways?</a:t>
            </a:r>
          </a:p>
          <a:p>
            <a:pPr lvl="2" algn="just"/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Explore social connection as a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measurable, accountable component of quality and safety for older people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1" indent="0" algn="just">
              <a:buNone/>
            </a:pPr>
            <a:endParaRPr lang="en-GB" sz="3000" dirty="0"/>
          </a:p>
          <a:p>
            <a:pPr marL="457200" lvl="1" indent="0">
              <a:buNone/>
            </a:pPr>
            <a:endParaRPr lang="en-GB" sz="3200" dirty="0"/>
          </a:p>
          <a:p>
            <a:pPr lvl="1"/>
            <a:endParaRPr lang="en-GB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BD48CF-A34C-C01E-9A8C-0A72001315B5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6B7016-6EF9-541E-39F4-0D409B359B7B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</p:spTree>
    <p:extLst>
      <p:ext uri="{BB962C8B-B14F-4D97-AF65-F5344CB8AC3E}">
        <p14:creationId xmlns:p14="http://schemas.microsoft.com/office/powerpoint/2010/main" val="20303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37319-A491-D430-8746-2E133746C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4713-6292-E9F3-4665-B6618E30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21" y="250031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Conclusions</a:t>
            </a:r>
            <a:br>
              <a:rPr lang="en-GB" b="1" dirty="0"/>
            </a:br>
            <a:endParaRPr lang="en-GB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344D14-BC5F-1B33-3A62-B45DFED6BC95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1034FA-7D59-700B-73A1-01C07D22115A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818928-A917-9E76-5F53-A338E5D24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928917"/>
              </p:ext>
            </p:extLst>
          </p:nvPr>
        </p:nvGraphicFramePr>
        <p:xfrm>
          <a:off x="1134021" y="1001616"/>
          <a:ext cx="9740900" cy="5606353"/>
        </p:xfrm>
        <a:graphic>
          <a:graphicData uri="http://schemas.openxmlformats.org/drawingml/2006/table">
            <a:tbl>
              <a:tblPr firstRow="1" bandRow="1"/>
              <a:tblGrid>
                <a:gridCol w="3687808">
                  <a:extLst>
                    <a:ext uri="{9D8B030D-6E8A-4147-A177-3AD203B41FA5}">
                      <a16:colId xmlns:a16="http://schemas.microsoft.com/office/drawing/2014/main" val="1482468277"/>
                    </a:ext>
                  </a:extLst>
                </a:gridCol>
                <a:gridCol w="6053092">
                  <a:extLst>
                    <a:ext uri="{9D8B030D-6E8A-4147-A177-3AD203B41FA5}">
                      <a16:colId xmlns:a16="http://schemas.microsoft.com/office/drawing/2014/main" val="4160526451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Question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(How could Regulation / Inspection)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Response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737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Pay attention to and discuss co-designed digital health supports and carer pathways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0" lvl="1" indent="-3556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355600" algn="l"/>
                          <a:tab pos="6223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Embed co-designed digital and relational supports within care pathways, ensuring tools are shaped by carers and people with dementia and support connection over time, not as isolated solutions.</a:t>
                      </a:r>
                    </a:p>
                    <a:p>
                      <a:pPr marL="355600" lvl="1" indent="-3556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355600" algn="l"/>
                          <a:tab pos="6223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Move beyond a tick box exercise: we should be able to demonstrate meaningful and sustained engagement (breath and depth) as systems and interventions evolve.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50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Explore how social connection can become a measurable, accountable component of quality and safety for older people?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Use validated standard tools (e.g. ONS/ Brief UCLA loneliness measures)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Combine with observable indicators (participation, falls, service use)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Embed into: Standards Inspection frameworks and Quality ratings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06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3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83C2B-4D28-6AB1-B251-5EA9B7286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arrow city street with cars parked on the side of a road&#10;&#10;Description automatically generated">
            <a:extLst>
              <a:ext uri="{FF2B5EF4-FFF2-40B4-BE49-F238E27FC236}">
                <a16:creationId xmlns:a16="http://schemas.microsoft.com/office/drawing/2014/main" id="{FA3A8F57-E116-3051-AB77-2229874A3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F327D-837A-5370-63A0-CED1DDEFE5BB}"/>
              </a:ext>
            </a:extLst>
          </p:cNvPr>
          <p:cNvSpPr/>
          <p:nvPr/>
        </p:nvSpPr>
        <p:spPr>
          <a:xfrm>
            <a:off x="-1463" y="-1"/>
            <a:ext cx="12193463" cy="685747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88D1B8-BABC-6C7D-DFB6-9633BD724259}"/>
              </a:ext>
            </a:extLst>
          </p:cNvPr>
          <p:cNvSpPr txBox="1"/>
          <p:nvPr/>
        </p:nvSpPr>
        <p:spPr>
          <a:xfrm>
            <a:off x="1231628" y="662582"/>
            <a:ext cx="10613793" cy="4481740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000" b="1" dirty="0">
                <a:latin typeface="+mj-lt"/>
                <a:ea typeface="+mj-ea"/>
                <a:cs typeface="+mj-cs"/>
              </a:rPr>
              <a:t>Thank you for your attention</a:t>
            </a:r>
          </a:p>
          <a:p>
            <a:pPr>
              <a:lnSpc>
                <a:spcPct val="120000"/>
              </a:lnSpc>
            </a:pPr>
            <a:endParaRPr lang="en-GB" sz="4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GB" sz="4000" b="1" dirty="0">
                <a:latin typeface="+mj-lt"/>
                <a:ea typeface="+mj-ea"/>
                <a:cs typeface="+mj-cs"/>
              </a:rPr>
              <a:t>	</a:t>
            </a:r>
            <a:r>
              <a:rPr lang="en-GB" sz="4000" b="1" dirty="0">
                <a:latin typeface="+mj-lt"/>
                <a:ea typeface="+mj-ea"/>
                <a:cs typeface="+mj-cs"/>
                <a:hlinkClick r:id="rId4"/>
              </a:rPr>
              <a:t>Kieren.egan@strath.ac.uk</a:t>
            </a:r>
            <a:endParaRPr lang="en-GB" sz="4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</a:pPr>
            <a:endParaRPr lang="en-GB" sz="4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</a:pPr>
            <a:endParaRPr lang="en-GB" sz="4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</a:pPr>
            <a:endParaRPr lang="en-GB" sz="40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D3F287-6CFE-3743-E9DD-34F756EB6826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4782488E-B1A9-CB2A-C85F-28978E38CFDB}"/>
              </a:ext>
            </a:extLst>
          </p:cNvPr>
          <p:cNvSpPr txBox="1">
            <a:spLocks/>
          </p:cNvSpPr>
          <p:nvPr/>
        </p:nvSpPr>
        <p:spPr>
          <a:xfrm>
            <a:off x="2011864" y="1817649"/>
            <a:ext cx="9681697" cy="3221644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spc="0" dirty="0">
              <a:solidFill>
                <a:schemeClr val="bg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8A3F1-56CD-97E2-5132-56D2CDEE3B73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FDFFB-0EE5-ECC3-CCE7-710D4082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5AD4-440A-4ADF-9581-A2158D89D488}" type="slidenum">
              <a:rPr lang="en-GB" smtClean="0"/>
              <a:t>31</a:t>
            </a:fld>
            <a:endParaRPr lang="en-GB"/>
          </a:p>
        </p:txBody>
      </p:sp>
      <p:pic>
        <p:nvPicPr>
          <p:cNvPr id="8" name="Graphic 7" descr="Email outline">
            <a:extLst>
              <a:ext uri="{FF2B5EF4-FFF2-40B4-BE49-F238E27FC236}">
                <a16:creationId xmlns:a16="http://schemas.microsoft.com/office/drawing/2014/main" id="{C7640FED-3AF4-AF3E-01E1-9A63B11374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2488" y="1911542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932AC6-83B3-C49D-328E-4D515FC5C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787" y="3677901"/>
            <a:ext cx="1041707" cy="10417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D5C57F-812F-7C58-DB7E-994EC36BF0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235" t="41206" r="26137" b="11817"/>
          <a:stretch>
            <a:fillRect/>
          </a:stretch>
        </p:blipFill>
        <p:spPr>
          <a:xfrm>
            <a:off x="3816389" y="3064882"/>
            <a:ext cx="2279611" cy="226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22213-67BE-9E56-F7FA-32C819E71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4517-9573-574C-9B10-D15A301E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11" y="1847922"/>
            <a:ext cx="10515600" cy="4442042"/>
          </a:xfrm>
        </p:spPr>
        <p:txBody>
          <a:bodyPr>
            <a:normAutofit/>
          </a:bodyPr>
          <a:lstStyle/>
          <a:p>
            <a:r>
              <a:rPr lang="en-GB" b="1" dirty="0"/>
              <a:t>Q1: </a:t>
            </a:r>
            <a:r>
              <a:rPr lang="en-GB" dirty="0"/>
              <a:t>How could Regulation / Inspection </a:t>
            </a:r>
            <a:r>
              <a:rPr lang="en-GB" b="1" dirty="0"/>
              <a:t>Become more aware </a:t>
            </a:r>
            <a:r>
              <a:rPr lang="en-GB" dirty="0"/>
              <a:t>of the persistent challenge of loneliness in dementia and carer communities?</a:t>
            </a:r>
            <a:br>
              <a:rPr lang="en-GB" b="1" dirty="0"/>
            </a:br>
            <a:br>
              <a:rPr lang="en-GB" b="1" dirty="0"/>
            </a:br>
            <a:endParaRPr lang="en-GB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F5707-5C02-30EE-6875-7CFB875D450D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A34E32-050C-7B79-2961-47C3EAD51A98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</p:spTree>
    <p:extLst>
      <p:ext uri="{BB962C8B-B14F-4D97-AF65-F5344CB8AC3E}">
        <p14:creationId xmlns:p14="http://schemas.microsoft.com/office/powerpoint/2010/main" val="33656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27BE93-CB70-290B-29D2-2BD9E3DE4709}"/>
              </a:ext>
            </a:extLst>
          </p:cNvPr>
          <p:cNvSpPr txBox="1"/>
          <p:nvPr/>
        </p:nvSpPr>
        <p:spPr>
          <a:xfrm>
            <a:off x="1089890" y="1219201"/>
            <a:ext cx="654280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first ever EU-wide survey on loneliness, </a:t>
            </a:r>
            <a:r>
              <a:rPr lang="en-GB" b="0" i="0" dirty="0">
                <a:solidFill>
                  <a:srgbClr val="004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EU-LS 2022</a:t>
            </a:r>
            <a:r>
              <a:rPr lang="en-GB" b="0" i="0" dirty="0">
                <a:solidFill>
                  <a:srgbClr val="0000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finds that on average, 13% of respondents report feeling lonely most or all of the time over the past four weeks, while 35% report being lonely at least some of the time.</a:t>
            </a:r>
            <a:endParaRPr lang="en-GB" dirty="0">
              <a:solidFill>
                <a:srgbClr val="000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2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Loneliness prevalence differs across countries.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2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can be explained by cultural differences but also by demographic differences and, possibly, sampling differences.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00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According to </a:t>
            </a:r>
            <a:r>
              <a:rPr lang="en-GB" b="0" i="0" dirty="0">
                <a:solidFill>
                  <a:srgbClr val="004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EU-LS 2022</a:t>
            </a:r>
            <a:r>
              <a:rPr lang="en-GB" b="0" i="0" dirty="0">
                <a:solidFill>
                  <a:srgbClr val="0000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loneliness is most prevalent in Ireland with over 20% of respondents reporting feeling lonely. Luxemburg, Bulgaria and Greece follow.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2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lowest levels are observed in the Netherlands, Czech Republic, Croatia and Austria (all below 10%).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F77F78-0FAB-551C-08CB-BE98A5C90EC0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CA07510-6B58-BEFD-73CD-0F199C10FE9C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D9A34-F878-D886-6C4A-512B101EE5DC}"/>
              </a:ext>
            </a:extLst>
          </p:cNvPr>
          <p:cNvSpPr txBox="1"/>
          <p:nvPr/>
        </p:nvSpPr>
        <p:spPr>
          <a:xfrm>
            <a:off x="1089890" y="6419334"/>
            <a:ext cx="1071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Loneliness prevalence in the EU - Joint Research Centre</a:t>
            </a:r>
            <a:endParaRPr lang="en-GB" dirty="0"/>
          </a:p>
        </p:txBody>
      </p:sp>
      <p:pic>
        <p:nvPicPr>
          <p:cNvPr id="6146" name="Picture 2" descr="EU Loneliness Survey 2022 - share feeling lonely most of the time">
            <a:extLst>
              <a:ext uri="{FF2B5EF4-FFF2-40B4-BE49-F238E27FC236}">
                <a16:creationId xmlns:a16="http://schemas.microsoft.com/office/drawing/2014/main" id="{1178DAE6-3279-A1E7-B946-750A637F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62" y="1749953"/>
            <a:ext cx="3932648" cy="38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8AA115-1FE2-816E-6F4B-2A426C67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54" y="346653"/>
            <a:ext cx="1006994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</a:rPr>
              <a:t>Prevalence of loneliness/social isolation</a:t>
            </a:r>
            <a:br>
              <a:rPr lang="en-GB" sz="3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992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57AD03-4DB7-B1B7-B9E2-2CCCF14B6BDA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42AD490-4D94-585D-3BAC-7796D298E9BF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A1A36-AA5A-D7BC-B0F0-32D953254D0D}"/>
              </a:ext>
            </a:extLst>
          </p:cNvPr>
          <p:cNvSpPr/>
          <p:nvPr/>
        </p:nvSpPr>
        <p:spPr>
          <a:xfrm>
            <a:off x="1135948" y="1409701"/>
            <a:ext cx="7068252" cy="50789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Union policy reflects substantial evidence and awareness of loneliness, supported by large cross-national datasets (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25,656 respondents recruited from established consumer panels)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 this, loneliness is not systematically embedded in inspection frameworks or regulatory standards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creates a policy–practice gap between recognition and enforcement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D9F83-577F-64CE-42A2-5D1931DF6AA6}"/>
              </a:ext>
            </a:extLst>
          </p:cNvPr>
          <p:cNvSpPr txBox="1"/>
          <p:nvPr/>
        </p:nvSpPr>
        <p:spPr>
          <a:xfrm>
            <a:off x="3676073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Loneliness - Joint Research Centre - European Commission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956C78-5D8C-0B56-9421-4CB623622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313" y="3135185"/>
            <a:ext cx="3398107" cy="183197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E24BBC6-DA52-9EA0-E8C9-162C41AD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54" y="346653"/>
            <a:ext cx="1067954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</a:rPr>
              <a:t>Awareness and impact of loneliness/social isolation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287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81047-502D-92B5-A085-021F73C4D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49" y="1739900"/>
            <a:ext cx="3600118" cy="51181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94896F-BF07-53F4-84F8-81DC821F179C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F91A442-E31B-EF74-93A1-9031D8628FA7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69FF3D-F033-5E6D-9BDD-C253C3A35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2477"/>
            <a:ext cx="4637520" cy="2606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61614E-2B02-BFC6-CC3A-B72FABA33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100" y="3905473"/>
            <a:ext cx="4498489" cy="30262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4E1BD5-5312-E847-7431-FE6F5C1DD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54" y="346653"/>
            <a:ext cx="1067954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</a:rPr>
              <a:t>Awareness and impact of loneliness/social isolation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355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8F733-C304-AF06-2840-63DCFB0E3961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A82B4E9-970C-7368-A3B4-B568151C2D2E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D9077B-5F9C-DF42-98C9-28212272CC16}"/>
              </a:ext>
            </a:extLst>
          </p:cNvPr>
          <p:cNvSpPr/>
          <p:nvPr/>
        </p:nvSpPr>
        <p:spPr>
          <a:xfrm>
            <a:off x="1051732" y="1236953"/>
            <a:ext cx="5885507" cy="30286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Loneliness is not routinely assessed, recorded, or reviewed within care systems: resulting in inconsistent visibility in everyday care.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scales widely used: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California, </a:t>
            </a:r>
            <a:r>
              <a:rPr lang="en-GB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Angeles (UCLA) Loneliness Scale (20, 3)</a:t>
            </a:r>
            <a:r>
              <a:rPr lang="en-GB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De Jong-</a:t>
            </a:r>
            <a:r>
              <a:rPr lang="en-GB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Gierveld</a:t>
            </a:r>
            <a:r>
              <a:rPr lang="en-GB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Loneliness Scale (11,6)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882EE-7F08-0671-FF4F-AEF2D413D8C9}"/>
              </a:ext>
            </a:extLst>
          </p:cNvPr>
          <p:cNvSpPr txBox="1"/>
          <p:nvPr/>
        </p:nvSpPr>
        <p:spPr>
          <a:xfrm>
            <a:off x="1595110" y="64100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WHO Commission on Social Connection</a:t>
            </a:r>
            <a:endParaRPr lang="en-GB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09E75AE-28B7-2069-3A3A-D8F2FC541959}"/>
              </a:ext>
            </a:extLst>
          </p:cNvPr>
          <p:cNvSpPr/>
          <p:nvPr/>
        </p:nvSpPr>
        <p:spPr>
          <a:xfrm>
            <a:off x="6757925" y="1896866"/>
            <a:ext cx="729672" cy="1325563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F0C24F-368A-B42D-1821-BE2D28574E65}"/>
              </a:ext>
            </a:extLst>
          </p:cNvPr>
          <p:cNvSpPr/>
          <p:nvPr/>
        </p:nvSpPr>
        <p:spPr>
          <a:xfrm>
            <a:off x="7714543" y="1349830"/>
            <a:ext cx="4317058" cy="5244934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Can we not just start measuring it? Yes but…..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It’s subjective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Stigma limits reporting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It's episodic and context dependent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No Universal measurement or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Pragmatism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Indirectness: inactivity, decline low engagement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8B8A933-76B3-61AE-D576-46C32EA8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54" y="346653"/>
            <a:ext cx="1067954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</a:rPr>
              <a:t>Current knowledge, public policy and practice</a:t>
            </a:r>
            <a:endParaRPr lang="en-GB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DCE8A1-E5CE-E7CA-084E-109B53DE2354}"/>
              </a:ext>
            </a:extLst>
          </p:cNvPr>
          <p:cNvSpPr txBox="1"/>
          <p:nvPr/>
        </p:nvSpPr>
        <p:spPr>
          <a:xfrm>
            <a:off x="1094718" y="3793996"/>
            <a:ext cx="6095999" cy="26161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Loneliness is associated with many consequences including </a:t>
            </a:r>
          </a:p>
          <a:p>
            <a:pPr marL="711200" lvl="2" indent="-3429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</a:rPr>
              <a:t>Mortality</a:t>
            </a:r>
          </a:p>
          <a:p>
            <a:pPr marL="711200" lvl="2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</a:rPr>
              <a:t>poor physical health (e.g. heart disease, high blood pressure, stroke risk, weakened immune system) </a:t>
            </a:r>
          </a:p>
          <a:p>
            <a:pPr marL="711200" lvl="2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</a:rPr>
              <a:t>mental health (e.g. depression, anxiety, low self worth hopelessness)</a:t>
            </a:r>
          </a:p>
          <a:p>
            <a:pPr marL="711200" lvl="2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C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</a:rPr>
              <a:t>ognitive decline</a:t>
            </a:r>
          </a:p>
          <a:p>
            <a:pPr marL="711200" lvl="2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S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</a:rPr>
              <a:t>ocial and economic disadvantage (cause or effect?)</a:t>
            </a:r>
          </a:p>
          <a:p>
            <a:pPr marL="711200" lvl="2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Hospital use?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85CF219-3044-C93D-F3D9-2FD1DB52E1BB}"/>
              </a:ext>
            </a:extLst>
          </p:cNvPr>
          <p:cNvSpPr/>
          <p:nvPr/>
        </p:nvSpPr>
        <p:spPr>
          <a:xfrm rot="10800000">
            <a:off x="6744122" y="4859884"/>
            <a:ext cx="729672" cy="1325563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7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433B6-1878-5EDF-D0B7-B4A6AE68D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55C0-9A21-C27C-3081-A7384DCC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11" y="1847922"/>
            <a:ext cx="10515600" cy="2567060"/>
          </a:xfrm>
        </p:spPr>
        <p:txBody>
          <a:bodyPr>
            <a:normAutofit/>
          </a:bodyPr>
          <a:lstStyle/>
          <a:p>
            <a:r>
              <a:rPr lang="en-GB" dirty="0"/>
              <a:t>Q2: How could Regulation / Inspection </a:t>
            </a:r>
            <a:r>
              <a:rPr lang="en-GB" b="1" dirty="0"/>
              <a:t>Make better use of evidence and intervention models</a:t>
            </a:r>
            <a:r>
              <a:rPr lang="en-GB" dirty="0"/>
              <a:t> that reduce isolation and strengthen social participation?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ABDE9F-E418-5015-35C1-A6A3035E7777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C9A9F8-7A3B-C339-A739-7FE24E672430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X   THE PLACE OF USEFUL LEARNING</a:t>
            </a:r>
          </a:p>
        </p:txBody>
      </p:sp>
    </p:spTree>
    <p:extLst>
      <p:ext uri="{BB962C8B-B14F-4D97-AF65-F5344CB8AC3E}">
        <p14:creationId xmlns:p14="http://schemas.microsoft.com/office/powerpoint/2010/main" val="1205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3184</Words>
  <Application>Microsoft Office PowerPoint</Application>
  <PresentationFormat>Breedbeeld</PresentationFormat>
  <Paragraphs>335</Paragraphs>
  <Slides>31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41" baseType="lpstr">
      <vt:lpstr>SimSun</vt:lpstr>
      <vt:lpstr>Aptos</vt:lpstr>
      <vt:lpstr>Aptos Display</vt:lpstr>
      <vt:lpstr>Arial</vt:lpstr>
      <vt:lpstr>Asap</vt:lpstr>
      <vt:lpstr>ff3</vt:lpstr>
      <vt:lpstr>Helvetica Neue</vt:lpstr>
      <vt:lpstr>Montserrat</vt:lpstr>
      <vt:lpstr>Source Sans Pro</vt:lpstr>
      <vt:lpstr>Office Theme</vt:lpstr>
      <vt:lpstr>PowerPoint-presentatie</vt:lpstr>
      <vt:lpstr>PowerPoint-presentatie</vt:lpstr>
      <vt:lpstr>Todays talk: How could Regulation / Inspection </vt:lpstr>
      <vt:lpstr>Q1: How could Regulation / Inspection Become more aware of the persistent challenge of loneliness in dementia and carer communities?  </vt:lpstr>
      <vt:lpstr>Prevalence of loneliness/social isolation </vt:lpstr>
      <vt:lpstr>Awareness and impact of loneliness/social isolation</vt:lpstr>
      <vt:lpstr>Awareness and impact of loneliness/social isolation</vt:lpstr>
      <vt:lpstr>Current knowledge, public policy and practice</vt:lpstr>
      <vt:lpstr>Q2: How could Regulation / Inspection Make better use of evidence and intervention models that reduce isolation and strengthen social participation?</vt:lpstr>
      <vt:lpstr>Q2: Make better use of evidence and intervention models that reduce isolation and strengthen social participation?</vt:lpstr>
      <vt:lpstr>Q2: Make better use of evidence and intervention models that reduce isolation and strengthen social participation?</vt:lpstr>
      <vt:lpstr>Q2: Make better use of evidence and intervention models that reduce isolation and strengthen social participation?</vt:lpstr>
      <vt:lpstr>Build networks of collaboration and adaptation of evidence-based interventions </vt:lpstr>
      <vt:lpstr>Build networks of collaboration and adaptation of evidence-based interventions </vt:lpstr>
      <vt:lpstr>iSupport Methods for UK based study</vt:lpstr>
      <vt:lpstr>Build models for international adaptation of evidence-based interventions </vt:lpstr>
      <vt:lpstr>Q3: How could regulation/inspection pay attention to and discuss co-designed digital health supports and carer pathways?</vt:lpstr>
      <vt:lpstr>What is codesign?</vt:lpstr>
      <vt:lpstr>What is codesign?</vt:lpstr>
      <vt:lpstr>What is codesign?</vt:lpstr>
      <vt:lpstr>Codesign case study: unpaid carers</vt:lpstr>
      <vt:lpstr>PowerPoint-presentatie</vt:lpstr>
      <vt:lpstr>Codesign case study: unpaid carers</vt:lpstr>
      <vt:lpstr>Codesign case study: a need for sustained engagement</vt:lpstr>
      <vt:lpstr>PowerPoint-presentatie</vt:lpstr>
      <vt:lpstr>Q4: How could Regulation / Inspection explore social connection as a measurable, accountable component of quality and safety for older people? </vt:lpstr>
      <vt:lpstr>PowerPoint-presentatie</vt:lpstr>
      <vt:lpstr>Will Malta become the early adopter once again?</vt:lpstr>
      <vt:lpstr>Conclusions </vt:lpstr>
      <vt:lpstr>Conclusions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Kieren Egan</dc:creator>
  <cp:lastModifiedBy>Carry Maria klein Gunnewiek</cp:lastModifiedBy>
  <cp:revision>4</cp:revision>
  <dcterms:created xsi:type="dcterms:W3CDTF">2026-06-14T16:45:08Z</dcterms:created>
  <dcterms:modified xsi:type="dcterms:W3CDTF">2026-06-16T14:47:19Z</dcterms:modified>
</cp:coreProperties>
</file>