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77" r:id="rId2"/>
    <p:sldId id="280" r:id="rId3"/>
    <p:sldId id="279" r:id="rId4"/>
    <p:sldId id="281" r:id="rId5"/>
    <p:sldId id="282" r:id="rId6"/>
    <p:sldId id="283" r:id="rId7"/>
    <p:sldId id="284" r:id="rId8"/>
    <p:sldId id="285" r:id="rId9"/>
    <p:sldId id="293" r:id="rId10"/>
    <p:sldId id="294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0" autoAdjust="0"/>
    <p:restoredTop sz="94656"/>
  </p:normalViewPr>
  <p:slideViewPr>
    <p:cSldViewPr snapToGrid="0" snapToObjects="1">
      <p:cViewPr varScale="1">
        <p:scale>
          <a:sx n="79" d="100"/>
          <a:sy n="79" d="100"/>
        </p:scale>
        <p:origin x="8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B7F72-DA6A-574D-863E-E452C592E347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9EB78-F6E6-F044-BDE2-3B02CC8C09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3" r="24353"/>
          <a:stretch>
            <a:fillRect/>
          </a:stretch>
        </p:blipFill>
        <p:spPr>
          <a:xfrm>
            <a:off x="6117579" y="0"/>
            <a:ext cx="30965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064" y="1122363"/>
            <a:ext cx="4702497" cy="23876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064" y="3602038"/>
            <a:ext cx="470249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6063" y="5349877"/>
            <a:ext cx="4114800" cy="365125"/>
          </a:xfrm>
        </p:spPr>
        <p:txBody>
          <a:bodyPr lIns="0" tIns="46800" rIns="0"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063" y="5807077"/>
            <a:ext cx="2743200" cy="365125"/>
          </a:xfrm>
        </p:spPr>
        <p:txBody>
          <a:bodyPr lIns="0" tIns="46800" rIns="0"/>
          <a:lstStyle>
            <a:lvl1pPr algn="l">
              <a:defRPr/>
            </a:lvl1pPr>
          </a:lstStyle>
          <a:p>
            <a:fld id="{D5025753-AC55-D040-8716-3E6E234479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753-AC55-D040-8716-3E6E23447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753-AC55-D040-8716-3E6E23447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753-AC55-D040-8716-3E6E23447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753-AC55-D040-8716-3E6E23447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753-AC55-D040-8716-3E6E23447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753-AC55-D040-8716-3E6E23447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753-AC55-D040-8716-3E6E23447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753-AC55-D040-8716-3E6E23447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753-AC55-D040-8716-3E6E23447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753-AC55-D040-8716-3E6E23447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0" tIns="4680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680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5753-AC55-D040-8716-3E6E234479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35534"/>
            <a:ext cx="1581141" cy="1271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B203D"/>
        </a:buClr>
        <a:buFont typeface="Courier New" panose="02070309020205020404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203D"/>
        </a:buClr>
        <a:buFont typeface="Courier New" panose="02070309020205020404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203D"/>
        </a:buClr>
        <a:buFont typeface="Courier New" panose="02070309020205020404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203D"/>
        </a:buClr>
        <a:buFont typeface="Courier New" panose="02070309020205020404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203D"/>
        </a:buClr>
        <a:buFont typeface="Courier New" panose="02070309020205020404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298586" y="1867710"/>
            <a:ext cx="5941191" cy="2149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603020202020204" charset="0"/>
                <a:ea typeface="Trebuchet MS" panose="020B0603020202020204" charset="0"/>
                <a:cs typeface="Trebuchet MS" panose="020B0603020202020204" charset="0"/>
              </a:defRPr>
            </a:lvl1pPr>
          </a:lstStyle>
          <a:p>
            <a:endParaRPr lang="en-GB" sz="2600" dirty="0">
              <a:latin typeface="+mn-lt"/>
            </a:endParaRPr>
          </a:p>
          <a:p>
            <a:endParaRPr lang="en-GB" sz="2600" dirty="0">
              <a:latin typeface="+mn-lt"/>
            </a:endParaRPr>
          </a:p>
          <a:p>
            <a:r>
              <a:rPr lang="en-GB" sz="2600" dirty="0">
                <a:latin typeface="+mn-lt"/>
              </a:rPr>
              <a:t>Social Isolation and Loneliness</a:t>
            </a:r>
          </a:p>
          <a:p>
            <a:endParaRPr lang="en-GB" sz="2600" dirty="0">
              <a:latin typeface="+mn-lt"/>
            </a:endParaRPr>
          </a:p>
          <a:p>
            <a:r>
              <a:rPr lang="en-GB" sz="2600" dirty="0">
                <a:latin typeface="+mn-lt"/>
              </a:rPr>
              <a:t>A top priority and important policy issue for public health across all age groups – with a focus on the older persons</a:t>
            </a:r>
          </a:p>
          <a:p>
            <a:endParaRPr lang="en-GB" sz="2000" dirty="0">
              <a:latin typeface="+mn-lt"/>
            </a:endParaRPr>
          </a:p>
          <a:p>
            <a:endParaRPr lang="en-GB" sz="2600" dirty="0">
              <a:latin typeface="+mn-lt"/>
            </a:endParaRPr>
          </a:p>
          <a:p>
            <a:endParaRPr lang="en-GB" sz="2600" dirty="0">
              <a:latin typeface="+mn-lt"/>
            </a:endParaRPr>
          </a:p>
          <a:p>
            <a:endParaRPr lang="en-US" sz="3200" b="1" dirty="0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312257" y="4195336"/>
            <a:ext cx="6109892" cy="199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603020202020204" charset="0"/>
                <a:ea typeface="Trebuchet MS" panose="020B0603020202020204" charset="0"/>
                <a:cs typeface="Trebuchet MS" panose="020B0603020202020204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60000"/>
              </a:lnSpc>
            </a:pP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60000"/>
              </a:lnSpc>
            </a:pP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60000"/>
              </a:lnSpc>
            </a:pP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Dr Maria Aurora Fenech &amp; Dr Roberta Sultana</a:t>
            </a:r>
          </a:p>
          <a:p>
            <a:pPr>
              <a:lnSpc>
                <a:spcPct val="160000"/>
              </a:lnSpc>
            </a:pP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Department of Gerontology and Dementia Studies</a:t>
            </a:r>
          </a:p>
          <a:p>
            <a:pPr>
              <a:lnSpc>
                <a:spcPct val="160000"/>
              </a:lnSpc>
            </a:pPr>
            <a:r>
              <a:rPr lang="en-US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University of Malta</a:t>
            </a:r>
          </a:p>
          <a:p>
            <a:pPr>
              <a:lnSpc>
                <a:spcPct val="160000"/>
              </a:lnSpc>
            </a:pP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60000"/>
              </a:lnSpc>
            </a:pP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60000"/>
              </a:lnSpc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60000"/>
              </a:lnSpc>
            </a:pP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9" r="10720"/>
          <a:stretch>
            <a:fillRect/>
          </a:stretch>
        </p:blipFill>
        <p:spPr>
          <a:xfrm>
            <a:off x="6247052" y="2"/>
            <a:ext cx="5944949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6" r="31842"/>
          <a:stretch>
            <a:fillRect/>
          </a:stretch>
        </p:blipFill>
        <p:spPr>
          <a:xfrm>
            <a:off x="6059411" y="0"/>
            <a:ext cx="315472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09" y="669273"/>
            <a:ext cx="2234427" cy="722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2"/>
    </mc:Choice>
    <mc:Fallback xmlns="">
      <p:transition spd="slow" advTm="229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75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r>
              <a:rPr lang="en-GB" sz="1600" b="1" dirty="0">
                <a:latin typeface="+mn-lt"/>
              </a:rPr>
              <a:t>WHAT OPSA 2023 FOUND</a:t>
            </a: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r>
              <a:rPr lang="en-GB" sz="3200" b="1" dirty="0">
                <a:latin typeface="+mn-lt"/>
              </a:rPr>
              <a:t>Loneliness in Maltese Care Homes – in residents’ own words</a:t>
            </a:r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/>
            </a:br>
            <a:endParaRPr lang="en-GB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9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Half scored above the UCLA threshold: </a:t>
            </a:r>
            <a:r>
              <a:rPr lang="en-GB" sz="2200" dirty="0"/>
              <a:t>31 of 61 residents reached a UCLA score ≥ 37 – the cut-off indicating substantial loneliness.</a:t>
            </a:r>
          </a:p>
          <a:p>
            <a:pPr marL="0" indent="0">
              <a:buNone/>
            </a:pPr>
            <a:r>
              <a:rPr lang="en-GB" sz="2200" b="1" dirty="0"/>
              <a:t>Widowhood dominates: </a:t>
            </a:r>
            <a:r>
              <a:rPr lang="en-GB" sz="2200" dirty="0"/>
              <a:t>43% of residents interviewed were widowed – mirroring the national pattern and concentrating the strongest sociodemographic risk factor.</a:t>
            </a:r>
          </a:p>
          <a:p>
            <a:pPr marL="0" indent="0">
              <a:buNone/>
            </a:pPr>
            <a:r>
              <a:rPr lang="en-GB" sz="2200" b="1" dirty="0"/>
              <a:t>Activity withdrawal: </a:t>
            </a:r>
            <a:r>
              <a:rPr lang="en-GB" sz="2200" dirty="0"/>
              <a:t>residents reported feeling they were ‘already imposing’ on staff – activities were rarely tailored to individual preference; language barriers excluded some altogether.</a:t>
            </a:r>
          </a:p>
          <a:p>
            <a:pPr marL="0" indent="0">
              <a:buNone/>
            </a:pPr>
            <a:r>
              <a:rPr lang="en-GB" sz="2200" b="1" dirty="0"/>
              <a:t>Being heard mattered: </a:t>
            </a:r>
            <a:r>
              <a:rPr lang="en-GB" sz="2200" dirty="0"/>
              <a:t>interviewers described residents’ faces ‘enlightened’ when asked about their past lives; many requested return visits simply to talk.</a:t>
            </a:r>
          </a:p>
          <a:p>
            <a:pPr marL="0" indent="0">
              <a:buNone/>
            </a:pPr>
            <a:r>
              <a:rPr lang="en-GB" sz="2200" b="1" dirty="0"/>
              <a:t>OPSA recommendation: </a:t>
            </a:r>
            <a:r>
              <a:rPr lang="en-GB" sz="2200" dirty="0"/>
              <a:t>a personalised resident portfolio in every home – capturing what each person values, to direct activities and contact.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3272" y="4407408"/>
            <a:ext cx="10488167" cy="1399032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33272" y="4407408"/>
            <a:ext cx="73152" cy="1399032"/>
          </a:xfrm>
          <a:prstGeom prst="rect">
            <a:avLst/>
          </a:prstGeom>
          <a:solidFill>
            <a:srgbClr val="0169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b="1" dirty="0">
                <a:latin typeface="+mn-lt"/>
              </a:rPr>
              <a:t>LOOKING AHEAD</a:t>
            </a: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r>
              <a:rPr lang="en-GB" sz="3200" b="1" dirty="0">
                <a:latin typeface="+mn-lt"/>
              </a:rPr>
              <a:t>Addressing the gaps – work now under way</a:t>
            </a:r>
            <a:endParaRPr lang="en-GB" sz="1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319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Work to address these gaps is already in motion within the </a:t>
            </a:r>
          </a:p>
          <a:p>
            <a:pPr marL="0" indent="0">
              <a:buNone/>
            </a:pPr>
            <a:r>
              <a:rPr lang="en-GB" dirty="0"/>
              <a:t>Department of Gerontology and Dementia Studies.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6502" y="4533089"/>
            <a:ext cx="101572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OVER TO MY COLLEAGUE</a:t>
            </a:r>
          </a:p>
          <a:p>
            <a:endParaRPr lang="en-GB" sz="1600" b="1" dirty="0"/>
          </a:p>
          <a:p>
            <a:r>
              <a:rPr lang="en-GB" dirty="0"/>
              <a:t>A new study on loneliness among older persons in Malta and Gozo will be presented in detail by my colleague at the end of this presentation.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b="1" dirty="0">
                <a:latin typeface="+mn-lt"/>
              </a:rPr>
              <a:t>A CALL TO PUBLIC HEALTH</a:t>
            </a: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r>
              <a:rPr lang="en-GB" sz="3200" b="1" dirty="0">
                <a:latin typeface="+mn-lt"/>
              </a:rPr>
              <a:t>Five things to take from these 15 minutes</a:t>
            </a:r>
            <a:endParaRPr lang="en-GB" sz="1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GB" dirty="0"/>
              <a:t>Loneliness is a public-health priority – not a private misfortune.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GB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GB" dirty="0"/>
              <a:t>In Malta, over half the population now reports some loneliness – and severity is rising fastest at the ends of the lifespan.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GB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GB" dirty="0"/>
              <a:t>For older persons, loneliness intersects with widowhood, poverty, and weaking neighbourhood ties – a form of deprivation.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GB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GB" dirty="0"/>
              <a:t>We know less than we should about Gozo and the most institutionalised older Maltese – residential care homes, and Saint Vincent de Paul.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GB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GB" dirty="0"/>
              <a:t>Evidence is necessary but insufficient. The next step is action – at policy, community and service levels.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pPr algn="l"/>
            <a:r>
              <a:rPr sz="1400" b="1">
                <a:solidFill>
                  <a:srgbClr val="01696F"/>
                </a:solidFill>
                <a:latin typeface="Calibri" panose="020F0502020204030204"/>
              </a:rPr>
              <a:t>FROM EVIDENCE TO ACTION</a:t>
            </a:r>
          </a:p>
          <a:p>
            <a:pPr algn="l">
              <a:spcBef>
                <a:spcPts val="800"/>
              </a:spcBef>
            </a:pPr>
            <a:r>
              <a:rPr sz="3600" b="1">
                <a:solidFill>
                  <a:srgbClr val="1F1D17"/>
                </a:solidFill>
                <a:latin typeface="Calibri" panose="020F0502020204030204"/>
              </a:rPr>
              <a:t>Why a new study — and why now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248" y="1828800"/>
            <a:ext cx="6675120" cy="457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600" b="0" i="0">
                <a:solidFill>
                  <a:srgbClr val="1F1D17"/>
                </a:solidFill>
                <a:latin typeface="Calibri" panose="020F0502020204030204"/>
              </a:rPr>
              <a:t>The Maltese evidence base tells us how many. It does not yet tell us: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1248" y="2331720"/>
            <a:ext cx="6675120" cy="26967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sz="1500" b="1" dirty="0">
                <a:solidFill>
                  <a:srgbClr val="01696F"/>
                </a:solidFill>
                <a:latin typeface="Calibri" panose="020F0502020204030204"/>
              </a:rPr>
              <a:t>•  </a:t>
            </a:r>
            <a:r>
              <a:rPr sz="1500" b="1" dirty="0">
                <a:solidFill>
                  <a:srgbClr val="1F1D17"/>
                </a:solidFill>
                <a:latin typeface="Calibri" panose="020F0502020204030204"/>
              </a:rPr>
              <a:t>How loneliness is lived</a:t>
            </a:r>
            <a:r>
              <a:rPr sz="1500" dirty="0">
                <a:solidFill>
                  <a:srgbClr val="1F1D17"/>
                </a:solidFill>
                <a:latin typeface="Calibri" panose="020F0502020204030204"/>
              </a:rPr>
              <a:t> by older persons in residential care, at Saint Vincent de Paul, and in Gozo.</a:t>
            </a: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sz="1500" b="1" dirty="0">
                <a:solidFill>
                  <a:srgbClr val="01696F"/>
                </a:solidFill>
                <a:latin typeface="Calibri" panose="020F0502020204030204"/>
              </a:rPr>
              <a:t>•  </a:t>
            </a:r>
            <a:r>
              <a:rPr sz="1500" b="1" dirty="0">
                <a:solidFill>
                  <a:srgbClr val="1F1D17"/>
                </a:solidFill>
                <a:latin typeface="Calibri" panose="020F0502020204030204"/>
              </a:rPr>
              <a:t>How it interacts with poverty</a:t>
            </a:r>
            <a:r>
              <a:rPr sz="1500" dirty="0">
                <a:solidFill>
                  <a:srgbClr val="1F1D17"/>
                </a:solidFill>
                <a:latin typeface="Calibri" panose="020F0502020204030204"/>
              </a:rPr>
              <a:t> in the voices of older Maltese themselves — not as two separate problems.</a:t>
            </a: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sz="1500" b="1" dirty="0">
                <a:solidFill>
                  <a:srgbClr val="01696F"/>
                </a:solidFill>
                <a:latin typeface="Calibri" panose="020F0502020204030204"/>
              </a:rPr>
              <a:t>•  </a:t>
            </a:r>
            <a:r>
              <a:rPr sz="1500" b="1" dirty="0">
                <a:solidFill>
                  <a:srgbClr val="1F1D17"/>
                </a:solidFill>
                <a:latin typeface="Calibri" panose="020F0502020204030204"/>
              </a:rPr>
              <a:t>Where the gendered patterns lead</a:t>
            </a:r>
            <a:r>
              <a:rPr sz="1500" dirty="0">
                <a:solidFill>
                  <a:srgbClr val="1F1D17"/>
                </a:solidFill>
                <a:latin typeface="Calibri" panose="020F0502020204030204"/>
              </a:rPr>
              <a:t> </a:t>
            </a:r>
            <a:r>
              <a:rPr lang="en-GB" sz="1500" dirty="0">
                <a:solidFill>
                  <a:srgbClr val="1F1D17"/>
                </a:solidFill>
                <a:latin typeface="Calibri" panose="020F0502020204030204"/>
              </a:rPr>
              <a:t>once,</a:t>
            </a:r>
            <a:r>
              <a:rPr sz="1500" dirty="0">
                <a:solidFill>
                  <a:srgbClr val="1F1D17"/>
                </a:solidFill>
                <a:latin typeface="Calibri" panose="020F0502020204030204"/>
              </a:rPr>
              <a:t> we move beyond focus groups in the community.</a:t>
            </a: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sz="1500" b="1" dirty="0">
                <a:solidFill>
                  <a:srgbClr val="01696F"/>
                </a:solidFill>
                <a:latin typeface="Calibri" panose="020F0502020204030204"/>
              </a:rPr>
              <a:t>•  </a:t>
            </a:r>
            <a:r>
              <a:rPr sz="1500" b="1" dirty="0">
                <a:solidFill>
                  <a:srgbClr val="1F1D17"/>
                </a:solidFill>
                <a:latin typeface="Calibri" panose="020F0502020204030204"/>
              </a:rPr>
              <a:t>What older persons themselves</a:t>
            </a:r>
            <a:r>
              <a:rPr sz="1500" dirty="0">
                <a:solidFill>
                  <a:srgbClr val="1F1D17"/>
                </a:solidFill>
                <a:latin typeface="Calibri" panose="020F0502020204030204"/>
              </a:rPr>
              <a:t> say should change — at policy, community, and service level.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72400" y="1828800"/>
            <a:ext cx="3840480" cy="3840480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7772400" y="1828800"/>
            <a:ext cx="73152" cy="3840480"/>
          </a:xfrm>
          <a:prstGeom prst="rect">
            <a:avLst/>
          </a:prstGeom>
          <a:solidFill>
            <a:srgbClr val="0169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046720" y="1993392"/>
            <a:ext cx="3383280" cy="35661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1">
                <a:solidFill>
                  <a:srgbClr val="01696F"/>
                </a:solidFill>
                <a:latin typeface="Calibri" panose="020F0502020204030204"/>
              </a:rPr>
              <a:t>A WARNING SIGNAL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300">
                <a:solidFill>
                  <a:srgbClr val="1F1D17"/>
                </a:solidFill>
                <a:latin typeface="Calibri" panose="020F0502020204030204"/>
              </a:rPr>
              <a:t>Cordina (2025) reports that some older Maltese persons are now visiting emergency departments simply for human contact and solace.</a:t>
            </a:r>
          </a:p>
          <a:p>
            <a:pPr algn="l">
              <a:lnSpc>
                <a:spcPct val="130000"/>
              </a:lnSpc>
              <a:spcBef>
                <a:spcPts val="200"/>
              </a:spcBef>
            </a:pPr>
            <a:endParaRPr sz="1300">
              <a:solidFill>
                <a:srgbClr val="1F1D17"/>
              </a:solidFill>
              <a:latin typeface="Calibri" panose="020F0502020204030204"/>
            </a:endParaRPr>
          </a:p>
          <a:p>
            <a:pPr algn="l">
              <a:lnSpc>
                <a:spcPct val="130000"/>
              </a:lnSpc>
              <a:spcBef>
                <a:spcPts val="200"/>
              </a:spcBef>
            </a:pPr>
            <a:r>
              <a:rPr sz="1300">
                <a:solidFill>
                  <a:srgbClr val="1F1D17"/>
                </a:solidFill>
                <a:latin typeface="Calibri" panose="020F0502020204030204"/>
              </a:rPr>
              <a:t>Loneliness is already driving healthcare use. The question is whether we respond with services — or with more A&amp;E visits.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pPr algn="l"/>
            <a:r>
              <a:rPr sz="1400" b="1">
                <a:solidFill>
                  <a:srgbClr val="01696F"/>
                </a:solidFill>
                <a:latin typeface="Calibri" panose="020F0502020204030204"/>
              </a:rPr>
              <a:t>PROMISE — UNIVERSITY OF MALTA RESEARCH CLUSTER</a:t>
            </a:r>
          </a:p>
          <a:p>
            <a:pPr algn="l">
              <a:spcBef>
                <a:spcPts val="800"/>
              </a:spcBef>
            </a:pPr>
            <a:r>
              <a:rPr sz="3600" b="1">
                <a:solidFill>
                  <a:srgbClr val="1F1D17"/>
                </a:solidFill>
                <a:latin typeface="Calibri" panose="020F0502020204030204"/>
              </a:rPr>
              <a:t>Loneliness as poverty — aim and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248" y="1828800"/>
            <a:ext cx="105156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200" b="1" i="0">
                <a:solidFill>
                  <a:srgbClr val="01696F"/>
                </a:solidFill>
                <a:latin typeface="Calibri" panose="020F0502020204030204"/>
              </a:rPr>
              <a:t>AIM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1248" y="2148840"/>
            <a:ext cx="10515600" cy="1188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5000"/>
              </a:lnSpc>
            </a:pPr>
            <a:r>
              <a:rPr sz="1600" b="0" i="0">
                <a:solidFill>
                  <a:srgbClr val="1F1D17"/>
                </a:solidFill>
                <a:latin typeface="Calibri" panose="020F0502020204030204"/>
              </a:rPr>
              <a:t>To explore how older persons in Malta and Gozo experience loneliness as a form of social and emotional poverty — and what shapes their access to, and satisfaction with, social resources and support.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248" y="3703320"/>
            <a:ext cx="3520440" cy="2194560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069848" y="3867912"/>
            <a:ext cx="306324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1" i="0">
                <a:solidFill>
                  <a:srgbClr val="01696F"/>
                </a:solidFill>
                <a:latin typeface="Calibri" panose="020F0502020204030204"/>
              </a:rPr>
              <a:t>PHASE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9848" y="4160520"/>
            <a:ext cx="3063240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1F1D17"/>
                </a:solidFill>
                <a:latin typeface="Calibri" panose="020F0502020204030204"/>
              </a:rPr>
              <a:t>Residential care homes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848" y="4663440"/>
            <a:ext cx="3063240" cy="10972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 i="0">
                <a:solidFill>
                  <a:srgbClr val="1F1D17"/>
                </a:solidFill>
                <a:latin typeface="Calibri" panose="020F0502020204030204"/>
              </a:rPr>
              <a:t>40 in-depth interviews — one per registered care home in Malta and Gozo. Five focus groups (four in Malta, one in Gozo).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44568" y="3703320"/>
            <a:ext cx="3520440" cy="2194560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73168" y="3867912"/>
            <a:ext cx="306324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1" i="0">
                <a:solidFill>
                  <a:srgbClr val="01696F"/>
                </a:solidFill>
                <a:latin typeface="Calibri" panose="020F0502020204030204"/>
              </a:rPr>
              <a:t>PHASE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3168" y="4160520"/>
            <a:ext cx="3063240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1F1D17"/>
                </a:solidFill>
                <a:latin typeface="Calibri" panose="020F0502020204030204"/>
              </a:rPr>
              <a:t>Community-dwelling older persons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3168" y="4663440"/>
            <a:ext cx="3063240" cy="10972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 i="0">
                <a:solidFill>
                  <a:srgbClr val="1F1D17"/>
                </a:solidFill>
                <a:latin typeface="Calibri" panose="020F0502020204030204"/>
              </a:rPr>
              <a:t>Older persons living in their own homes across Malta and Gozo — the largest single group, and the one for which we have the most existing data.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47888" y="3703320"/>
            <a:ext cx="3520440" cy="2194560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476488" y="3867912"/>
            <a:ext cx="306324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1" i="0">
                <a:solidFill>
                  <a:srgbClr val="01696F"/>
                </a:solidFill>
                <a:latin typeface="Calibri" panose="020F0502020204030204"/>
              </a:rPr>
              <a:t>PHASE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76488" y="4160520"/>
            <a:ext cx="3063240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1F1D17"/>
                </a:solidFill>
                <a:latin typeface="Calibri" panose="020F0502020204030204"/>
              </a:rPr>
              <a:t>Saint Vincent de Paul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76488" y="4663440"/>
            <a:ext cx="3063240" cy="10972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 i="0">
                <a:solidFill>
                  <a:srgbClr val="1F1D17"/>
                </a:solidFill>
                <a:latin typeface="Calibri" panose="020F0502020204030204"/>
              </a:rPr>
              <a:t>The largest long-term care facility in Malta — and the cohort least visible in the national loneliness corpus.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pPr algn="l"/>
            <a:r>
              <a:rPr sz="1400" b="1">
                <a:solidFill>
                  <a:srgbClr val="01696F"/>
                </a:solidFill>
                <a:latin typeface="Calibri" panose="020F0502020204030204"/>
              </a:rPr>
              <a:t>OPERATIONALISATION</a:t>
            </a:r>
          </a:p>
          <a:p>
            <a:pPr algn="l">
              <a:spcBef>
                <a:spcPts val="800"/>
              </a:spcBef>
            </a:pPr>
            <a:r>
              <a:rPr sz="3600" b="1">
                <a:solidFill>
                  <a:srgbClr val="1F1D17"/>
                </a:solidFill>
                <a:latin typeface="Calibri" panose="020F0502020204030204"/>
              </a:rPr>
              <a:t>From findings to 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248" y="1828800"/>
            <a:ext cx="10515600" cy="5486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5000"/>
              </a:lnSpc>
            </a:pPr>
            <a:r>
              <a:rPr sz="1500" b="0" i="0">
                <a:solidFill>
                  <a:srgbClr val="1F1D17"/>
                </a:solidFill>
                <a:latin typeface="Calibri" panose="020F0502020204030204"/>
              </a:rPr>
              <a:t>This study is designed to generate findings that are directly and demonstrably acted upon. The commitment to operationalisation is built into the research from the outset.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1248" y="2697480"/>
            <a:ext cx="10515600" cy="31089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5000"/>
              </a:lnSpc>
              <a:spcAft>
                <a:spcPts val="800"/>
              </a:spcAft>
            </a:pPr>
            <a:r>
              <a:rPr sz="1500" b="1">
                <a:solidFill>
                  <a:srgbClr val="01696F"/>
                </a:solidFill>
                <a:latin typeface="Calibri" panose="020F0502020204030204"/>
              </a:rPr>
              <a:t>•  </a:t>
            </a:r>
            <a:r>
              <a:rPr sz="1500" b="1">
                <a:solidFill>
                  <a:srgbClr val="1F1D17"/>
                </a:solidFill>
                <a:latin typeface="Calibri" panose="020F0502020204030204"/>
              </a:rPr>
              <a:t>Academic community —</a:t>
            </a:r>
            <a:r>
              <a:rPr sz="1500">
                <a:solidFill>
                  <a:srgbClr val="1F1D17"/>
                </a:solidFill>
                <a:latin typeface="Calibri" panose="020F0502020204030204"/>
              </a:rPr>
              <a:t> peer-reviewed publication contributing to the international literature on loneliness as social and emotional poverty.</a:t>
            </a:r>
          </a:p>
          <a:p>
            <a:pPr algn="l">
              <a:lnSpc>
                <a:spcPct val="135000"/>
              </a:lnSpc>
              <a:spcAft>
                <a:spcPts val="800"/>
              </a:spcAft>
            </a:pPr>
            <a:r>
              <a:rPr sz="1500" b="1">
                <a:solidFill>
                  <a:srgbClr val="01696F"/>
                </a:solidFill>
                <a:latin typeface="Calibri" panose="020F0502020204030204"/>
              </a:rPr>
              <a:t>•  </a:t>
            </a:r>
            <a:r>
              <a:rPr sz="1500" b="1">
                <a:solidFill>
                  <a:srgbClr val="1F1D17"/>
                </a:solidFill>
                <a:latin typeface="Calibri" panose="020F0502020204030204"/>
              </a:rPr>
              <a:t>Policymakers and service providers —</a:t>
            </a:r>
            <a:r>
              <a:rPr sz="1500">
                <a:solidFill>
                  <a:srgbClr val="1F1D17"/>
                </a:solidFill>
                <a:latin typeface="Calibri" panose="020F0502020204030204"/>
              </a:rPr>
              <a:t> structured briefings for those responsible for residential care in Malta and Gozo.</a:t>
            </a:r>
          </a:p>
          <a:p>
            <a:pPr algn="l">
              <a:lnSpc>
                <a:spcPct val="135000"/>
              </a:lnSpc>
              <a:spcAft>
                <a:spcPts val="800"/>
              </a:spcAft>
            </a:pPr>
            <a:r>
              <a:rPr sz="1500" b="1">
                <a:solidFill>
                  <a:srgbClr val="01696F"/>
                </a:solidFill>
                <a:latin typeface="Calibri" panose="020F0502020204030204"/>
              </a:rPr>
              <a:t>•  </a:t>
            </a:r>
            <a:r>
              <a:rPr sz="1500" b="1">
                <a:solidFill>
                  <a:srgbClr val="1F1D17"/>
                </a:solidFill>
                <a:latin typeface="Calibri" panose="020F0502020204030204"/>
              </a:rPr>
              <a:t>Care home staff and management —</a:t>
            </a:r>
            <a:r>
              <a:rPr sz="1500">
                <a:solidFill>
                  <a:srgbClr val="1F1D17"/>
                </a:solidFill>
                <a:latin typeface="Calibri" panose="020F0502020204030204"/>
              </a:rPr>
              <a:t> accessible plain-language summary reports tailored to frontline and managerial audiences.</a:t>
            </a:r>
          </a:p>
          <a:p>
            <a:pPr algn="l">
              <a:lnSpc>
                <a:spcPct val="135000"/>
              </a:lnSpc>
              <a:spcAft>
                <a:spcPts val="800"/>
              </a:spcAft>
            </a:pPr>
            <a:r>
              <a:rPr sz="1500" b="1">
                <a:solidFill>
                  <a:srgbClr val="01696F"/>
                </a:solidFill>
                <a:latin typeface="Calibri" panose="020F0502020204030204"/>
              </a:rPr>
              <a:t>•  </a:t>
            </a:r>
            <a:r>
              <a:rPr sz="1500" b="1">
                <a:solidFill>
                  <a:srgbClr val="1F1D17"/>
                </a:solidFill>
                <a:latin typeface="Calibri" panose="020F0502020204030204"/>
              </a:rPr>
              <a:t>Participating residential care homes —</a:t>
            </a:r>
            <a:r>
              <a:rPr sz="1500">
                <a:solidFill>
                  <a:srgbClr val="1F1D17"/>
                </a:solidFill>
                <a:latin typeface="Calibri" panose="020F0502020204030204"/>
              </a:rPr>
              <a:t> direct feedback within six months of analysis completion. This is an ethical obligation, not an optional courtesy.</a:t>
            </a:r>
          </a:p>
          <a:p>
            <a:pPr algn="l">
              <a:lnSpc>
                <a:spcPct val="135000"/>
              </a:lnSpc>
              <a:spcAft>
                <a:spcPts val="800"/>
              </a:spcAft>
            </a:pPr>
            <a:r>
              <a:rPr sz="1500" b="1">
                <a:solidFill>
                  <a:srgbClr val="01696F"/>
                </a:solidFill>
                <a:latin typeface="Calibri" panose="020F0502020204030204"/>
              </a:rPr>
              <a:t>•  </a:t>
            </a:r>
            <a:r>
              <a:rPr sz="1500" b="1">
                <a:solidFill>
                  <a:srgbClr val="1F1D17"/>
                </a:solidFill>
                <a:latin typeface="Calibri" panose="020F0502020204030204"/>
              </a:rPr>
              <a:t>Follow-up —</a:t>
            </a:r>
            <a:r>
              <a:rPr sz="1500">
                <a:solidFill>
                  <a:srgbClr val="1F1D17"/>
                </a:solidFill>
                <a:latin typeface="Calibri" panose="020F0502020204030204"/>
              </a:rPr>
              <a:t> a structured mechanism to track whether recommendations are taken forward, ensuring accountability beyond the life of the project.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pPr algn="l"/>
            <a:r>
              <a:rPr sz="1400" b="1">
                <a:solidFill>
                  <a:srgbClr val="01696F"/>
                </a:solidFill>
                <a:latin typeface="Calibri" panose="020F0502020204030204"/>
              </a:rPr>
              <a:t>ETHICAL COMMITMENT</a:t>
            </a:r>
          </a:p>
          <a:p>
            <a:pPr algn="l">
              <a:spcBef>
                <a:spcPts val="800"/>
              </a:spcBef>
            </a:pPr>
            <a:r>
              <a:rPr sz="3600" b="1">
                <a:solidFill>
                  <a:srgbClr val="1F1D17"/>
                </a:solidFill>
                <a:latin typeface="Calibri" panose="020F0502020204030204"/>
              </a:rPr>
              <a:t>Managing expectations responsibly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248" y="1828800"/>
            <a:ext cx="10515600" cy="10058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5000"/>
              </a:lnSpc>
            </a:pPr>
            <a:r>
              <a:rPr sz="1700" b="0" i="0">
                <a:solidFill>
                  <a:srgbClr val="1F1D17"/>
                </a:solidFill>
                <a:latin typeface="Calibri" panose="020F0502020204030204"/>
              </a:rPr>
              <a:t>Engaging older persons on a sensitive issue such as loneliness is not a neutral act. It creates expectations — and we take that responsibility seriously.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841248" y="3017520"/>
            <a:ext cx="5212080" cy="2834640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841248" y="3017520"/>
            <a:ext cx="73152" cy="2834640"/>
          </a:xfrm>
          <a:prstGeom prst="rect">
            <a:avLst/>
          </a:prstGeom>
          <a:solidFill>
            <a:srgbClr val="0169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15568" y="3182112"/>
            <a:ext cx="4754880" cy="2560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1">
                <a:solidFill>
                  <a:srgbClr val="01696F"/>
                </a:solidFill>
                <a:latin typeface="Calibri" panose="020F0502020204030204"/>
              </a:rPr>
              <a:t>THE RISK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400">
                <a:solidFill>
                  <a:srgbClr val="1F1D17"/>
                </a:solidFill>
                <a:latin typeface="Calibri" panose="020F0502020204030204"/>
              </a:rPr>
              <a:t>Residents who share their experiences of loneliness may reasonably expect that something will change as a result.</a:t>
            </a:r>
          </a:p>
          <a:p>
            <a:pPr algn="l">
              <a:lnSpc>
                <a:spcPct val="130000"/>
              </a:lnSpc>
              <a:spcBef>
                <a:spcPts val="200"/>
              </a:spcBef>
            </a:pPr>
            <a:endParaRPr sz="1400">
              <a:solidFill>
                <a:srgbClr val="1F1D17"/>
              </a:solidFill>
              <a:latin typeface="Calibri" panose="020F0502020204030204"/>
            </a:endParaRPr>
          </a:p>
          <a:p>
            <a:pPr algn="l">
              <a:lnSpc>
                <a:spcPct val="130000"/>
              </a:lnSpc>
              <a:spcBef>
                <a:spcPts val="200"/>
              </a:spcBef>
            </a:pPr>
            <a:r>
              <a:rPr sz="1400">
                <a:solidFill>
                  <a:srgbClr val="1F1D17"/>
                </a:solidFill>
                <a:latin typeface="Calibri" panose="020F0502020204030204"/>
              </a:rPr>
              <a:t>Where no follow-through occurs, this risks harm — disappointment, distrust, and a sense that their voices did not matter.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3017520"/>
            <a:ext cx="5212080" cy="2834640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400800" y="3017520"/>
            <a:ext cx="73152" cy="2834640"/>
          </a:xfrm>
          <a:prstGeom prst="rect">
            <a:avLst/>
          </a:prstGeom>
          <a:solidFill>
            <a:srgbClr val="0169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675120" y="3182112"/>
            <a:ext cx="4754880" cy="2560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1">
                <a:solidFill>
                  <a:srgbClr val="01696F"/>
                </a:solidFill>
                <a:latin typeface="Calibri" panose="020F0502020204030204"/>
              </a:rPr>
              <a:t>OUR COMMITMENT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400">
                <a:solidFill>
                  <a:srgbClr val="1F1D17"/>
                </a:solidFill>
                <a:latin typeface="Calibri" panose="020F0502020204030204"/>
              </a:rPr>
              <a:t>Structured dissemination, an action plan, and follow-up are integral to the ethical conduct of this research.</a:t>
            </a:r>
          </a:p>
          <a:p>
            <a:pPr algn="l">
              <a:lnSpc>
                <a:spcPct val="130000"/>
              </a:lnSpc>
              <a:spcBef>
                <a:spcPts val="200"/>
              </a:spcBef>
            </a:pPr>
            <a:endParaRPr sz="1400">
              <a:solidFill>
                <a:srgbClr val="1F1D17"/>
              </a:solidFill>
              <a:latin typeface="Calibri" panose="020F0502020204030204"/>
            </a:endParaRPr>
          </a:p>
          <a:p>
            <a:pPr algn="l">
              <a:lnSpc>
                <a:spcPct val="130000"/>
              </a:lnSpc>
              <a:spcBef>
                <a:spcPts val="200"/>
              </a:spcBef>
            </a:pPr>
            <a:r>
              <a:rPr sz="1400">
                <a:solidFill>
                  <a:srgbClr val="1F1D17"/>
                </a:solidFill>
                <a:latin typeface="Calibri" panose="020F0502020204030204"/>
              </a:rPr>
              <a:t>They are our commitment to residents, families, and care staff that participation will lead to meaningful, demonstrable change.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81" y="262646"/>
            <a:ext cx="10695367" cy="972765"/>
          </a:xfrm>
        </p:spPr>
        <p:txBody>
          <a:bodyPr wrap="square"/>
          <a:lstStyle/>
          <a:p>
            <a:pPr algn="l"/>
            <a:r>
              <a:rPr sz="1400" b="1" dirty="0">
                <a:solidFill>
                  <a:srgbClr val="01696F"/>
                </a:solidFill>
                <a:latin typeface="Calibri" panose="020F0502020204030204"/>
              </a:rPr>
              <a:t>REFERENCES</a:t>
            </a:r>
          </a:p>
          <a:p>
            <a:pPr algn="l">
              <a:spcBef>
                <a:spcPts val="600"/>
              </a:spcBef>
            </a:pPr>
            <a:r>
              <a:rPr sz="3200" b="1" dirty="0">
                <a:solidFill>
                  <a:srgbClr val="1F1D17"/>
                </a:solidFill>
                <a:latin typeface="Calibri" panose="020F0502020204030204"/>
              </a:rPr>
              <a:t>Key 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481" y="1238329"/>
            <a:ext cx="10515600" cy="50512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spcAft>
                <a:spcPts val="700"/>
              </a:spcAft>
            </a:pP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Azzopardi, A., Clark, M., Grech, A., &amp; Camilleri, L. (2025</a:t>
            </a:r>
            <a:r>
              <a:rPr lang="en-GB" sz="1200" dirty="0">
                <a:solidFill>
                  <a:srgbClr val="1F1D17"/>
                </a:solidFill>
                <a:latin typeface="Calibri" panose="020F0502020204030204"/>
              </a:rPr>
              <a:t>a</a:t>
            </a: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). Loneliness in the Maltese population: A comparison of data from 2019 and 2022. </a:t>
            </a:r>
            <a:r>
              <a:rPr sz="1200" i="1" dirty="0">
                <a:solidFill>
                  <a:srgbClr val="1F1D17"/>
                </a:solidFill>
                <a:latin typeface="Calibri" panose="020F0502020204030204"/>
              </a:rPr>
              <a:t>Journal of Social and Personal Relationships, 42</a:t>
            </a: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(4), 1004–1026.</a:t>
            </a:r>
          </a:p>
          <a:p>
            <a:pPr algn="l">
              <a:lnSpc>
                <a:spcPct val="120000"/>
              </a:lnSpc>
              <a:spcAft>
                <a:spcPts val="700"/>
              </a:spcAft>
            </a:pP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Azzopardi, A., Clark, M., Grech, A., &amp; Camilleri, L. (2025</a:t>
            </a:r>
            <a:r>
              <a:rPr lang="en-GB" sz="1200" dirty="0">
                <a:solidFill>
                  <a:srgbClr val="1F1D17"/>
                </a:solidFill>
                <a:latin typeface="Calibri" panose="020F0502020204030204"/>
              </a:rPr>
              <a:t>b</a:t>
            </a: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). </a:t>
            </a:r>
            <a:r>
              <a:rPr sz="1200" i="1" dirty="0">
                <a:solidFill>
                  <a:srgbClr val="1F1D17"/>
                </a:solidFill>
                <a:latin typeface="Calibri" panose="020F0502020204030204"/>
              </a:rPr>
              <a:t>Loneliness study 2025 (Cycle 3)</a:t>
            </a: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. Faculty for Social Wellbeing, University of Malta (funded by the Alfred Mizzi Foundation).</a:t>
            </a:r>
            <a:endParaRPr lang="en-GB" sz="1200" dirty="0">
              <a:solidFill>
                <a:srgbClr val="1F1D17"/>
              </a:solidFill>
              <a:latin typeface="Calibri" panose="020F0502020204030204"/>
            </a:endParaRPr>
          </a:p>
          <a:p>
            <a:pPr algn="l">
              <a:lnSpc>
                <a:spcPct val="120000"/>
              </a:lnSpc>
              <a:spcAft>
                <a:spcPts val="700"/>
              </a:spcAft>
            </a:pP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Clark, M., Bonnici, J., &amp; Azzopardi, A. (2021). Loneliness in Malta: Findings from the first national prevalence study. </a:t>
            </a:r>
            <a:r>
              <a:rPr sz="1200" i="1" dirty="0">
                <a:solidFill>
                  <a:srgbClr val="1F1D17"/>
                </a:solidFill>
                <a:latin typeface="Calibri" panose="020F0502020204030204"/>
              </a:rPr>
              <a:t>Journal of Social and Personal Relationships, 38</a:t>
            </a: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(9), 2751–2771.</a:t>
            </a:r>
            <a:endParaRPr lang="en-GB" sz="1200" dirty="0">
              <a:solidFill>
                <a:srgbClr val="1F1D17"/>
              </a:solidFill>
              <a:latin typeface="Calibri" panose="020F0502020204030204"/>
            </a:endParaRP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n-GB" sz="1200" dirty="0"/>
              <a:t>Cordina, J. P. (2025, October 27). Loneliness leads some to visit emergency department for solace. </a:t>
            </a:r>
            <a:r>
              <a:rPr lang="en-GB" sz="1200" i="1" dirty="0"/>
              <a:t>Newsbook</a:t>
            </a:r>
            <a:r>
              <a:rPr lang="en-GB" sz="1200" dirty="0"/>
              <a:t>.</a:t>
            </a:r>
            <a:endParaRPr sz="1200" dirty="0">
              <a:solidFill>
                <a:srgbClr val="1F1D17"/>
              </a:solidFill>
              <a:latin typeface="Calibri" panose="020F0502020204030204"/>
            </a:endParaRPr>
          </a:p>
          <a:p>
            <a:pPr algn="l">
              <a:lnSpc>
                <a:spcPct val="120000"/>
              </a:lnSpc>
              <a:spcAft>
                <a:spcPts val="700"/>
              </a:spcAft>
            </a:pP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Ellul Desira, M., &amp; Pace, J. (2025). </a:t>
            </a:r>
            <a:r>
              <a:rPr sz="1200" i="1" dirty="0">
                <a:solidFill>
                  <a:srgbClr val="1F1D17"/>
                </a:solidFill>
                <a:latin typeface="Calibri" panose="020F0502020204030204"/>
              </a:rPr>
              <a:t>Ageing matters: A qualitative study of loneliness among elderly persons living alone in Malta</a:t>
            </a: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. Caritas Malta.</a:t>
            </a:r>
          </a:p>
          <a:p>
            <a:pPr algn="l">
              <a:lnSpc>
                <a:spcPct val="120000"/>
              </a:lnSpc>
              <a:spcAft>
                <a:spcPts val="700"/>
              </a:spcAft>
            </a:pPr>
            <a:r>
              <a:rPr sz="1200" dirty="0" err="1">
                <a:solidFill>
                  <a:srgbClr val="1F1D17"/>
                </a:solidFill>
                <a:latin typeface="Calibri" panose="020F0502020204030204"/>
              </a:rPr>
              <a:t>Gialanzè</a:t>
            </a: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, B. (2025). The lived experiences of poverty in old age: A Maltese case. </a:t>
            </a:r>
            <a:r>
              <a:rPr sz="1200" i="1" dirty="0">
                <a:solidFill>
                  <a:srgbClr val="1F1D17"/>
                </a:solidFill>
                <a:latin typeface="Calibri" panose="020F0502020204030204"/>
              </a:rPr>
              <a:t>Sociology</a:t>
            </a:r>
            <a:r>
              <a:rPr lang="en-GB" sz="1200" i="1" dirty="0">
                <a:solidFill>
                  <a:srgbClr val="1F1D17"/>
                </a:solidFill>
                <a:latin typeface="Calibri" panose="020F0502020204030204"/>
              </a:rPr>
              <a:t> </a:t>
            </a:r>
            <a:r>
              <a:rPr sz="1200" i="1" dirty="0">
                <a:solidFill>
                  <a:srgbClr val="1F1D17"/>
                </a:solidFill>
                <a:latin typeface="Calibri" panose="020F0502020204030204"/>
              </a:rPr>
              <a:t>MT, 1</a:t>
            </a: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, 1–18.</a:t>
            </a:r>
          </a:p>
          <a:p>
            <a:pPr algn="l">
              <a:lnSpc>
                <a:spcPct val="120000"/>
              </a:lnSpc>
              <a:spcAft>
                <a:spcPts val="700"/>
              </a:spcAft>
            </a:pP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Holt-</a:t>
            </a:r>
            <a:r>
              <a:rPr sz="1200" dirty="0" err="1">
                <a:solidFill>
                  <a:srgbClr val="1F1D17"/>
                </a:solidFill>
                <a:latin typeface="Calibri" panose="020F0502020204030204"/>
              </a:rPr>
              <a:t>Lunstad</a:t>
            </a: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, J. (2022). Social connection as a public health issue: The evidence and a systemic framework. </a:t>
            </a:r>
            <a:r>
              <a:rPr sz="1200" i="1" dirty="0">
                <a:solidFill>
                  <a:srgbClr val="1F1D17"/>
                </a:solidFill>
                <a:latin typeface="Calibri" panose="020F0502020204030204"/>
              </a:rPr>
              <a:t>Annual Review of Public Health, 43</a:t>
            </a: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, 193–213.</a:t>
            </a:r>
          </a:p>
          <a:p>
            <a:pPr algn="l">
              <a:lnSpc>
                <a:spcPct val="120000"/>
              </a:lnSpc>
              <a:spcAft>
                <a:spcPts val="700"/>
              </a:spcAft>
            </a:pP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Ministry for Social Policy and Children's Rights. (2024). </a:t>
            </a:r>
            <a:r>
              <a:rPr sz="1200" i="1" dirty="0">
                <a:solidFill>
                  <a:srgbClr val="1F1D17"/>
                </a:solidFill>
                <a:latin typeface="Calibri" panose="020F0502020204030204"/>
              </a:rPr>
              <a:t>Thriving together: National strategy for poverty reduction and social inclusion 2025–2035</a:t>
            </a: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. Government of Malta.</a:t>
            </a:r>
          </a:p>
          <a:p>
            <a:pPr algn="l">
              <a:lnSpc>
                <a:spcPct val="120000"/>
              </a:lnSpc>
              <a:spcAft>
                <a:spcPts val="700"/>
              </a:spcAft>
            </a:pPr>
            <a:r>
              <a:rPr lang="en-GB" sz="1200" dirty="0">
                <a:solidFill>
                  <a:srgbClr val="1F1D17"/>
                </a:solidFill>
                <a:latin typeface="Calibri" panose="020F0502020204030204"/>
              </a:rPr>
              <a:t>Older Persons Standards Authority </a:t>
            </a: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(OPSA). (2023). </a:t>
            </a:r>
            <a:r>
              <a:rPr sz="1200" i="1" dirty="0">
                <a:solidFill>
                  <a:srgbClr val="1F1D17"/>
                </a:solidFill>
                <a:latin typeface="Calibri"/>
              </a:rPr>
              <a:t>Social isolation within residential care homes: Pilot project</a:t>
            </a:r>
            <a:r>
              <a:rPr sz="1200" dirty="0">
                <a:solidFill>
                  <a:srgbClr val="1F1D17"/>
                </a:solidFill>
                <a:latin typeface="Calibri"/>
              </a:rPr>
              <a:t>. Ministry for Inclusion and Social Wellbeing, Government of Malta.</a:t>
            </a:r>
            <a:endParaRPr lang="en-GB" sz="1200" dirty="0">
              <a:solidFill>
                <a:srgbClr val="1F1D17"/>
              </a:solidFill>
              <a:latin typeface="Calibri"/>
            </a:endParaRP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n-GB" sz="1200" dirty="0">
                <a:solidFill>
                  <a:srgbClr val="1F1D17"/>
                </a:solidFill>
              </a:rPr>
              <a:t>Russell, D , Peplau, L. A.. &amp; Ferguson, M. L. (1978). Developing a measure of loneliness. Journal of Personality Assessment, 42, 290-294.</a:t>
            </a:r>
            <a:endParaRPr lang="en-GB" sz="1200" dirty="0">
              <a:solidFill>
                <a:srgbClr val="1F1D17"/>
              </a:solidFill>
              <a:latin typeface="Calibri"/>
            </a:endParaRPr>
          </a:p>
          <a:p>
            <a:pPr algn="l">
              <a:lnSpc>
                <a:spcPct val="120000"/>
              </a:lnSpc>
              <a:spcAft>
                <a:spcPts val="700"/>
              </a:spcAft>
            </a:pP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van Tilburg, T. G. (2021). Social, emotional, and existential loneliness: A test of the multidimensional concept. </a:t>
            </a:r>
            <a:r>
              <a:rPr sz="1200" i="1" dirty="0">
                <a:solidFill>
                  <a:srgbClr val="1F1D17"/>
                </a:solidFill>
                <a:latin typeface="Calibri" panose="020F0502020204030204"/>
              </a:rPr>
              <a:t>The Gerontologist, 61</a:t>
            </a: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(7), e335–e344.</a:t>
            </a:r>
            <a:endParaRPr lang="en-GB" sz="1200" dirty="0">
              <a:solidFill>
                <a:srgbClr val="1F1D17"/>
              </a:solidFill>
              <a:latin typeface="Calibri" panose="020F0502020204030204"/>
            </a:endParaRP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n-GB" sz="1200" dirty="0">
                <a:solidFill>
                  <a:srgbClr val="1F1D17"/>
                </a:solidFill>
              </a:rPr>
              <a:t>Wang, F., Gao, Y., Han, Z., Yu, Y., Long, Z., Jiang, X., Wu, Y., Peng, B., Zhao, H., Li, L., Wang, Y., &amp; Zhao, Y. (2023). A systematic review and meta-analysis of 90 cohort studies of social isolation, loneliness and mortality. Nature Human Behaviour, 7(8), 1307–1319. https://doi.org/10.1038/s41562-023-01617-6</a:t>
            </a:r>
            <a:endParaRPr sz="1200" dirty="0">
              <a:solidFill>
                <a:srgbClr val="1F1D17"/>
              </a:solidFill>
              <a:latin typeface="Calibri" panose="020F0502020204030204"/>
            </a:endParaRPr>
          </a:p>
          <a:p>
            <a:pPr algn="l">
              <a:lnSpc>
                <a:spcPct val="120000"/>
              </a:lnSpc>
              <a:spcAft>
                <a:spcPts val="700"/>
              </a:spcAft>
            </a:pP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World Health Organization. (2025). </a:t>
            </a:r>
            <a:r>
              <a:rPr sz="1200" i="1" dirty="0">
                <a:solidFill>
                  <a:srgbClr val="1F1D17"/>
                </a:solidFill>
                <a:latin typeface="Calibri" panose="020F0502020204030204"/>
              </a:rPr>
              <a:t>Social isolation and loneliness among older people: Advocacy brief</a:t>
            </a:r>
            <a:r>
              <a:rPr sz="1200" dirty="0">
                <a:solidFill>
                  <a:srgbClr val="1F1D17"/>
                </a:solidFill>
                <a:latin typeface="Calibri" panose="020F0502020204030204"/>
              </a:rPr>
              <a:t> (Updated ed.). World Health Organization.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6096" y="2176272"/>
            <a:ext cx="4041648" cy="2843784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7626096" y="2176272"/>
            <a:ext cx="73152" cy="2843784"/>
          </a:xfrm>
          <a:prstGeom prst="rect">
            <a:avLst/>
          </a:prstGeom>
          <a:solidFill>
            <a:srgbClr val="0169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352" y="560313"/>
            <a:ext cx="11277295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3200" b="1" i="0" dirty="0">
                <a:solidFill>
                  <a:srgbClr val="1F1D17"/>
                </a:solidFill>
                <a:latin typeface="Calibri" panose="020F0502020204030204"/>
              </a:rPr>
              <a:t>A top public-health priority — worldwide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825625"/>
            <a:ext cx="5970814" cy="40666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>
              <a:lnSpc>
                <a:spcPct val="125000"/>
              </a:lnSpc>
              <a:spcAft>
                <a:spcPts val="300"/>
              </a:spcAft>
              <a:buNone/>
            </a:pPr>
            <a:r>
              <a:rPr sz="1500" b="1" dirty="0">
                <a:solidFill>
                  <a:srgbClr val="01696F"/>
                </a:solidFill>
                <a:latin typeface="Calibri" panose="020F0502020204030204"/>
              </a:rPr>
              <a:t>•   </a:t>
            </a:r>
            <a:r>
              <a:rPr sz="1500" b="1" dirty="0">
                <a:solidFill>
                  <a:srgbClr val="1F1D17"/>
                </a:solidFill>
                <a:latin typeface="Calibri" panose="020F0502020204030204"/>
              </a:rPr>
              <a:t>WHO (2023): </a:t>
            </a:r>
            <a:r>
              <a:rPr sz="1500" dirty="0">
                <a:solidFill>
                  <a:srgbClr val="1F1D17"/>
                </a:solidFill>
                <a:latin typeface="Calibri" panose="020F0502020204030204"/>
              </a:rPr>
              <a:t>the Commission on Social Connection declares loneliness and isolation a global public-health priority.</a:t>
            </a:r>
            <a:endParaRPr lang="en-GB" sz="1500" dirty="0">
              <a:solidFill>
                <a:srgbClr val="1F1D17"/>
              </a:solidFill>
              <a:latin typeface="Calibri" panose="020F0502020204030204"/>
            </a:endParaRPr>
          </a:p>
          <a:p>
            <a:pPr marL="0" indent="0" algn="l">
              <a:lnSpc>
                <a:spcPct val="125000"/>
              </a:lnSpc>
              <a:spcAft>
                <a:spcPts val="300"/>
              </a:spcAft>
              <a:buNone/>
            </a:pPr>
            <a:r>
              <a:rPr sz="1500" b="1" dirty="0">
                <a:solidFill>
                  <a:srgbClr val="01696F"/>
                </a:solidFill>
                <a:latin typeface="Calibri" panose="020F0502020204030204"/>
              </a:rPr>
              <a:t>•   </a:t>
            </a:r>
            <a:r>
              <a:rPr sz="1500" b="1" dirty="0">
                <a:solidFill>
                  <a:srgbClr val="1F1D17"/>
                </a:solidFill>
                <a:latin typeface="Calibri" panose="020F0502020204030204"/>
              </a:rPr>
              <a:t>WHO (2024): </a:t>
            </a:r>
            <a:r>
              <a:rPr sz="1500" dirty="0">
                <a:solidFill>
                  <a:srgbClr val="1F1D17"/>
                </a:solidFill>
                <a:latin typeface="Calibri" panose="020F0502020204030204"/>
              </a:rPr>
              <a:t>loneliness associated with an estimated 871,000 deaths per year worldwide.</a:t>
            </a:r>
          </a:p>
          <a:p>
            <a:pPr marL="0" indent="0" algn="l">
              <a:lnSpc>
                <a:spcPct val="125000"/>
              </a:lnSpc>
              <a:spcAft>
                <a:spcPts val="300"/>
              </a:spcAft>
              <a:buNone/>
            </a:pPr>
            <a:r>
              <a:rPr sz="1500" b="1" dirty="0">
                <a:solidFill>
                  <a:srgbClr val="01696F"/>
                </a:solidFill>
                <a:latin typeface="Calibri" panose="020F0502020204030204"/>
              </a:rPr>
              <a:t>•   </a:t>
            </a:r>
            <a:r>
              <a:rPr sz="1500" b="1" dirty="0">
                <a:solidFill>
                  <a:srgbClr val="1F1D17"/>
                </a:solidFill>
                <a:latin typeface="Calibri" panose="020F0502020204030204"/>
              </a:rPr>
              <a:t>Holt-Lunstad et al. (2010): </a:t>
            </a:r>
            <a:r>
              <a:rPr sz="1500" dirty="0">
                <a:solidFill>
                  <a:srgbClr val="1F1D17"/>
                </a:solidFill>
                <a:latin typeface="Calibri" panose="020F0502020204030204"/>
              </a:rPr>
              <a:t>lacking social connection is comparable to smoking up to 15 cigarettes per day.</a:t>
            </a:r>
          </a:p>
          <a:p>
            <a:pPr marL="0" indent="0" algn="l">
              <a:lnSpc>
                <a:spcPct val="125000"/>
              </a:lnSpc>
              <a:spcAft>
                <a:spcPts val="300"/>
              </a:spcAft>
              <a:buNone/>
            </a:pPr>
            <a:r>
              <a:rPr sz="1500" b="1" dirty="0">
                <a:solidFill>
                  <a:srgbClr val="01696F"/>
                </a:solidFill>
                <a:latin typeface="Calibri" panose="020F0502020204030204"/>
              </a:rPr>
              <a:t>•   </a:t>
            </a:r>
            <a:r>
              <a:rPr sz="1500" b="1" dirty="0">
                <a:solidFill>
                  <a:srgbClr val="1F1D17"/>
                </a:solidFill>
                <a:latin typeface="Calibri" panose="020F0502020204030204"/>
              </a:rPr>
              <a:t>Holt-Lunstad et al. (2015): </a:t>
            </a:r>
            <a:r>
              <a:rPr sz="1500" dirty="0">
                <a:solidFill>
                  <a:srgbClr val="1F1D17"/>
                </a:solidFill>
                <a:latin typeface="Calibri" panose="020F0502020204030204"/>
              </a:rPr>
              <a:t>26% increased mortality risk for loneliness; 29% for social isolation; 32% for living alone.</a:t>
            </a:r>
          </a:p>
          <a:p>
            <a:pPr marL="0" indent="0" algn="l">
              <a:lnSpc>
                <a:spcPct val="125000"/>
              </a:lnSpc>
              <a:spcAft>
                <a:spcPts val="300"/>
              </a:spcAft>
              <a:buNone/>
            </a:pPr>
            <a:r>
              <a:rPr sz="1500" b="1" dirty="0">
                <a:solidFill>
                  <a:srgbClr val="01696F"/>
                </a:solidFill>
                <a:latin typeface="Calibri" panose="020F0502020204030204"/>
              </a:rPr>
              <a:t>•   </a:t>
            </a:r>
            <a:r>
              <a:rPr sz="1500" b="1" dirty="0">
                <a:solidFill>
                  <a:srgbClr val="1F1D17"/>
                </a:solidFill>
                <a:latin typeface="Calibri" panose="020F0502020204030204"/>
              </a:rPr>
              <a:t>Lifespan signal: </a:t>
            </a:r>
            <a:r>
              <a:rPr sz="1500" dirty="0">
                <a:solidFill>
                  <a:srgbClr val="1F1D17"/>
                </a:solidFill>
                <a:latin typeface="Calibri" panose="020F0502020204030204"/>
              </a:rPr>
              <a:t>harms documented in adolescents, working-age adults, and — most acutely — older persons.</a:t>
            </a:r>
          </a:p>
          <a:p>
            <a:pPr marL="0" indent="0" algn="l">
              <a:lnSpc>
                <a:spcPct val="125000"/>
              </a:lnSpc>
              <a:spcAft>
                <a:spcPts val="300"/>
              </a:spcAft>
              <a:buNone/>
            </a:pPr>
            <a:r>
              <a:rPr sz="1500" b="1" dirty="0">
                <a:solidFill>
                  <a:srgbClr val="01696F"/>
                </a:solidFill>
                <a:latin typeface="Calibri" panose="020F0502020204030204"/>
              </a:rPr>
              <a:t>•   </a:t>
            </a:r>
            <a:r>
              <a:rPr sz="1500" b="1" dirty="0">
                <a:solidFill>
                  <a:srgbClr val="1F1D17"/>
                </a:solidFill>
                <a:latin typeface="Calibri" panose="020F0502020204030204"/>
              </a:rPr>
              <a:t>Economic cost: </a:t>
            </a:r>
            <a:r>
              <a:rPr sz="1500" dirty="0">
                <a:solidFill>
                  <a:srgbClr val="1F1D17"/>
                </a:solidFill>
                <a:latin typeface="Calibri" panose="020F0502020204030204"/>
              </a:rPr>
              <a:t>higher primary-care use, mental-health spending, lost productivity (Mihalopoulos et al., 2020).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1855" y="2301564"/>
            <a:ext cx="37159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A GLANCE</a:t>
            </a:r>
          </a:p>
          <a:p>
            <a:endParaRPr lang="en-GB" dirty="0"/>
          </a:p>
          <a:p>
            <a:r>
              <a:rPr lang="en-GB" dirty="0"/>
              <a:t>≈ 1  in 4 older persons globally affected by social isolation </a:t>
            </a:r>
          </a:p>
          <a:p>
            <a:r>
              <a:rPr lang="en-GB" dirty="0"/>
              <a:t>(WHO, 2024)</a:t>
            </a:r>
          </a:p>
          <a:p>
            <a:endParaRPr lang="en-GB" dirty="0"/>
          </a:p>
          <a:p>
            <a:r>
              <a:rPr lang="en-GB" dirty="0"/>
              <a:t>+26% increase in mortality risk for those experiencing chronic loneliness</a:t>
            </a:r>
          </a:p>
          <a:p>
            <a:r>
              <a:rPr lang="en-GB" dirty="0"/>
              <a:t>(Holt-</a:t>
            </a:r>
            <a:r>
              <a:rPr lang="en-GB" dirty="0" err="1"/>
              <a:t>Lunstad</a:t>
            </a:r>
            <a:r>
              <a:rPr lang="en-GB" dirty="0"/>
              <a:t> et al., 2015)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15568" y="4279392"/>
            <a:ext cx="9866376" cy="1737360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1115568" y="4279392"/>
            <a:ext cx="73152" cy="1737360"/>
          </a:xfrm>
          <a:prstGeom prst="rect">
            <a:avLst/>
          </a:prstGeom>
          <a:solidFill>
            <a:srgbClr val="0169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017"/>
            <a:ext cx="10515600" cy="1325563"/>
          </a:xfrm>
        </p:spPr>
        <p:txBody>
          <a:bodyPr>
            <a:normAutofit/>
          </a:bodyPr>
          <a:lstStyle/>
          <a:p>
            <a:r>
              <a:rPr lang="en-GB" sz="1600" b="1" dirty="0">
                <a:latin typeface="+mn-lt"/>
              </a:rPr>
              <a:t>DEFINITIONS</a:t>
            </a:r>
            <a:br>
              <a:rPr lang="en-GB" sz="1600" b="1" dirty="0">
                <a:latin typeface="+mn-lt"/>
              </a:rPr>
            </a:b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Social Isolation &amp; Loneliness – not the same thing …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314" y="1969851"/>
            <a:ext cx="5257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Social Isolation</a:t>
            </a:r>
          </a:p>
          <a:p>
            <a:r>
              <a:rPr lang="en-GB" dirty="0"/>
              <a:t> An objective lack of social contact.</a:t>
            </a:r>
          </a:p>
          <a:p>
            <a:endParaRPr lang="en-GB" dirty="0"/>
          </a:p>
          <a:p>
            <a:r>
              <a:rPr lang="en-GB" dirty="0"/>
              <a:t>The structure of one’s relationships – the number, the frequency, &amp; the diversity of social ties (WHO, 2025)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5876" y="1969851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Loneliness</a:t>
            </a:r>
          </a:p>
          <a:p>
            <a:r>
              <a:rPr lang="en-GB" dirty="0"/>
              <a:t>A subjective, distressing feeling.</a:t>
            </a:r>
          </a:p>
          <a:p>
            <a:endParaRPr lang="en-GB" dirty="0"/>
          </a:p>
          <a:p>
            <a:r>
              <a:rPr lang="en-GB" dirty="0"/>
              <a:t>The gap between the relationships a person desires and those they actually have (WHO, 2025)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284051" y="4409873"/>
            <a:ext cx="9533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Two dimensions to remember</a:t>
            </a:r>
          </a:p>
          <a:p>
            <a:endParaRPr lang="en-GB" dirty="0"/>
          </a:p>
          <a:p>
            <a:r>
              <a:rPr lang="en-GB" i="1" dirty="0"/>
              <a:t>Emotional Loneliness </a:t>
            </a:r>
            <a:r>
              <a:rPr lang="en-GB" dirty="0"/>
              <a:t>– the absence of a close intimate attachment (</a:t>
            </a:r>
            <a:r>
              <a:rPr lang="en-GB" dirty="0" err="1"/>
              <a:t>eg.</a:t>
            </a:r>
            <a:r>
              <a:rPr lang="en-GB" dirty="0"/>
              <a:t> a partner)</a:t>
            </a:r>
          </a:p>
          <a:p>
            <a:endParaRPr lang="en-GB" dirty="0"/>
          </a:p>
          <a:p>
            <a:r>
              <a:rPr lang="en-GB" i="1" dirty="0"/>
              <a:t>Social Loneliness </a:t>
            </a:r>
            <a:r>
              <a:rPr lang="en-GB" dirty="0"/>
              <a:t>– the absence of a wider network of friends and community (van Tilburg, 2021)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44752" y="4562856"/>
            <a:ext cx="8988552" cy="1179576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1444752" y="4562856"/>
            <a:ext cx="73152" cy="1179576"/>
          </a:xfrm>
          <a:prstGeom prst="rect">
            <a:avLst/>
          </a:prstGeom>
          <a:solidFill>
            <a:srgbClr val="0169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055864" y="1856231"/>
            <a:ext cx="4178808" cy="2441448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123944" y="1856231"/>
            <a:ext cx="4178808" cy="2441448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45720" y="1856231"/>
            <a:ext cx="4178808" cy="2441448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b="1" dirty="0">
                <a:latin typeface="+mn-lt"/>
              </a:rPr>
              <a:t>THE EVIDENCE BASE IN MALTA</a:t>
            </a:r>
            <a:br>
              <a:rPr lang="en-GB" sz="1600" b="1" dirty="0">
                <a:latin typeface="+mn-lt"/>
              </a:rPr>
            </a:b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Three National Cycles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903" y="1856231"/>
            <a:ext cx="3845668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2019 – Clark, Bonnici &amp; Azzopardi (2021)</a:t>
            </a:r>
          </a:p>
          <a:p>
            <a:endParaRPr lang="en-GB" sz="1600" dirty="0"/>
          </a:p>
          <a:p>
            <a:r>
              <a:rPr lang="en-GB" sz="1600" dirty="0"/>
              <a:t>n = 1,009 – Faculty for Social Wellbeing</a:t>
            </a:r>
          </a:p>
          <a:p>
            <a:endParaRPr lang="en-GB" sz="1600" dirty="0"/>
          </a:p>
          <a:p>
            <a:endParaRPr lang="en-GB" sz="1600" b="1" dirty="0"/>
          </a:p>
          <a:p>
            <a:r>
              <a:rPr lang="en-GB" sz="2400" b="1" dirty="0"/>
              <a:t>43.4% </a:t>
            </a:r>
            <a:r>
              <a:rPr lang="en-GB" sz="1600" dirty="0"/>
              <a:t>of Maltese aged 11+ reported some degree of loneliness – first national baseline (2.1% severe/very severe loneliness).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901" y="1900654"/>
            <a:ext cx="3845668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2022 – Azzopardi, Clark, Grech &amp; Camilleri (2025a)</a:t>
            </a:r>
          </a:p>
          <a:p>
            <a:endParaRPr lang="en-GB" sz="1600" dirty="0"/>
          </a:p>
          <a:p>
            <a:r>
              <a:rPr lang="en-GB" sz="1600" dirty="0"/>
              <a:t>n = 658 – Follow-up after COVID-19</a:t>
            </a:r>
          </a:p>
          <a:p>
            <a:endParaRPr lang="en-GB" sz="1600" dirty="0"/>
          </a:p>
          <a:p>
            <a:r>
              <a:rPr lang="en-GB" sz="2400" b="1" dirty="0"/>
              <a:t>54.6% </a:t>
            </a:r>
            <a:r>
              <a:rPr lang="en-GB" sz="1600" dirty="0"/>
              <a:t>reported some degree of loneliness –  (5.2% severe/very severe loneliness).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3122" y="1900652"/>
            <a:ext cx="38456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2025 – Azzopardi, Clark, Grech &amp; Camilleri (2025b)</a:t>
            </a:r>
          </a:p>
          <a:p>
            <a:endParaRPr lang="en-GB" sz="1600" dirty="0"/>
          </a:p>
          <a:p>
            <a:r>
              <a:rPr lang="en-GB" sz="1600" dirty="0"/>
              <a:t>n = 700 – Alfred Mizzi Foundation</a:t>
            </a:r>
          </a:p>
          <a:p>
            <a:endParaRPr lang="en-GB" sz="2400" b="1" dirty="0"/>
          </a:p>
          <a:p>
            <a:r>
              <a:rPr lang="en-GB" sz="2400" b="1" dirty="0"/>
              <a:t>51.1% </a:t>
            </a:r>
            <a:r>
              <a:rPr lang="en-GB" sz="1400" dirty="0"/>
              <a:t>reported some form of loneliness; (4.8% severe/very severe loneliness).  Individuals aged 55+ remained among the most affected by severe loneliness– alongside teens.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5064" y="4688730"/>
            <a:ext cx="8657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TREND </a:t>
            </a:r>
          </a:p>
          <a:p>
            <a:endParaRPr lang="en-GB" dirty="0"/>
          </a:p>
          <a:p>
            <a:r>
              <a:rPr lang="en-GB" dirty="0"/>
              <a:t>Loneliness in Malta is rising – and the most marked increases are at the end of the lifespan.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49056" y="2050000"/>
            <a:ext cx="3767328" cy="4000000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449056" y="2050000"/>
            <a:ext cx="73152" cy="4000000"/>
          </a:xfrm>
          <a:prstGeom prst="rect">
            <a:avLst/>
          </a:prstGeom>
          <a:solidFill>
            <a:srgbClr val="0169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1600" b="1" dirty="0">
                <a:latin typeface="+mn-lt"/>
              </a:rPr>
            </a:br>
            <a:r>
              <a:rPr lang="en-GB" sz="1600" b="1" dirty="0">
                <a:latin typeface="+mn-lt"/>
              </a:rPr>
              <a:t>WHO IS MOST AFFECTED</a:t>
            </a: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r>
              <a:rPr lang="en-GB" sz="3200" b="1" dirty="0">
                <a:latin typeface="+mn-lt"/>
              </a:rPr>
              <a:t>Older Persons in the Maltese Data</a:t>
            </a: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endParaRPr lang="en-GB" sz="16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204" y="1689263"/>
            <a:ext cx="7524993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Across all 3 cycles, the same risk profile emerges for older Maltese persons:</a:t>
            </a:r>
          </a:p>
          <a:p>
            <a:endParaRPr lang="en-GB" i="1" dirty="0"/>
          </a:p>
          <a:p>
            <a:r>
              <a:rPr lang="en-GB" b="1" dirty="0"/>
              <a:t>Age</a:t>
            </a:r>
            <a:r>
              <a:rPr lang="en-GB" dirty="0"/>
              <a:t>: individuals</a:t>
            </a:r>
            <a:r>
              <a:rPr lang="en-US" altLang="en-US" dirty="0"/>
              <a:t> aged 55+ consistently among the highest loneliness scores; emotional loneliness increases from age 51, while social loneliness peaks in the 61–70 cohort.</a:t>
            </a:r>
          </a:p>
          <a:p>
            <a:endParaRPr lang="en-GB" dirty="0"/>
          </a:p>
          <a:p>
            <a:r>
              <a:rPr lang="en-GB" b="1" dirty="0"/>
              <a:t>Widowhood</a:t>
            </a:r>
            <a:r>
              <a:rPr lang="en-GB" dirty="0"/>
              <a:t>: the strongest sociodemographic correlate of loneliness in older Maltese persons.</a:t>
            </a:r>
          </a:p>
          <a:p>
            <a:endParaRPr lang="en-GB" dirty="0"/>
          </a:p>
          <a:p>
            <a:r>
              <a:rPr lang="en-GB" b="1" dirty="0"/>
              <a:t>Low household income and lower educational attainment </a:t>
            </a:r>
            <a:r>
              <a:rPr lang="en-GB" dirty="0"/>
              <a:t>: a</a:t>
            </a:r>
            <a:r>
              <a:rPr lang="en-US" altLang="en-US" dirty="0"/>
              <a:t>ssociated with higher prevalence and severity of loneliness.</a:t>
            </a:r>
          </a:p>
          <a:p>
            <a:endParaRPr lang="en-GB" b="1" dirty="0"/>
          </a:p>
          <a:p>
            <a:r>
              <a:rPr lang="en-GB" b="1" dirty="0"/>
              <a:t>Poor self-rated health and weak coping ability</a:t>
            </a:r>
            <a:r>
              <a:rPr lang="en-GB" dirty="0"/>
              <a:t>: consistent risk markers of increased loneliness.</a:t>
            </a:r>
          </a:p>
          <a:p>
            <a:endParaRPr lang="en-GB" dirty="0"/>
          </a:p>
          <a:p>
            <a:r>
              <a:rPr lang="en-GB" b="1" dirty="0"/>
              <a:t>Weak neighbourhood belonging</a:t>
            </a:r>
            <a:r>
              <a:rPr lang="en-GB" dirty="0"/>
              <a:t>: an environmental driver of loneliness and a modifiable one.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0480" y="2200000"/>
            <a:ext cx="3442090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2022 – Severity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Maltese severely lonely in 2022 — severity more than doubled (2.1% (2019) → 5.2%(2022).</a:t>
            </a:r>
          </a:p>
          <a:p>
            <a:endParaRPr lang="en-GB" dirty="0"/>
          </a:p>
          <a:p>
            <a:r>
              <a:rPr lang="en-GB" b="1" dirty="0"/>
              <a:t>Cycle 3 (2025)</a:t>
            </a:r>
            <a:r>
              <a:rPr lang="en-GB" dirty="0"/>
              <a:t> s</a:t>
            </a:r>
            <a:r>
              <a:rPr lang="en-US" altLang="en-US" dirty="0"/>
              <a:t>how</a:t>
            </a:r>
            <a:r>
              <a:rPr lang="en-GB" altLang="en-US" dirty="0"/>
              <a:t>ed</a:t>
            </a:r>
            <a:r>
              <a:rPr lang="en-US" altLang="en-US" dirty="0"/>
              <a:t> elevated emotional loneliness among </a:t>
            </a:r>
            <a:r>
              <a:rPr lang="en-GB" altLang="en-US" dirty="0"/>
              <a:t>individuals</a:t>
            </a:r>
            <a:r>
              <a:rPr lang="en-US" altLang="en-US" dirty="0"/>
              <a:t> aged 51+</a:t>
            </a:r>
            <a:r>
              <a:rPr lang="en-GB" altLang="en-US" dirty="0"/>
              <a:t> and teens</a:t>
            </a:r>
            <a:r>
              <a:rPr lang="en-US" altLang="en-US" dirty="0"/>
              <a:t>, and highest social loneliness </a:t>
            </a:r>
            <a:r>
              <a:rPr lang="en-GB" altLang="en-US" dirty="0"/>
              <a:t>was seen </a:t>
            </a:r>
            <a:r>
              <a:rPr lang="en-US" altLang="en-US" dirty="0"/>
              <a:t>in the 61–70 age group.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23376" y="2752344"/>
            <a:ext cx="3639312" cy="2807208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723376" y="2752344"/>
            <a:ext cx="73152" cy="2807208"/>
          </a:xfrm>
          <a:prstGeom prst="rect">
            <a:avLst/>
          </a:prstGeom>
          <a:solidFill>
            <a:srgbClr val="0169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b="1" dirty="0">
                <a:latin typeface="+mn-lt"/>
              </a:rPr>
              <a:t>WHERE LONELINESS AND POVERTY MEET</a:t>
            </a:r>
            <a:br>
              <a:rPr lang="en-GB" sz="1600" b="1" dirty="0">
                <a:latin typeface="+mn-lt"/>
              </a:rPr>
            </a:b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Loneliness as a form of poverty in old 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208" y="2179315"/>
            <a:ext cx="79572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29% of Maltese aged 65+ </a:t>
            </a:r>
            <a:r>
              <a:rPr lang="en-GB" dirty="0"/>
              <a:t>are at risk of poverty or social exclusion (NSO, 2024) – the largest age share in the country.</a:t>
            </a:r>
          </a:p>
          <a:p>
            <a:endParaRPr lang="en-GB" dirty="0"/>
          </a:p>
          <a:p>
            <a:r>
              <a:rPr lang="en-GB" b="1" dirty="0" err="1"/>
              <a:t>Gialanzè</a:t>
            </a:r>
            <a:r>
              <a:rPr lang="en-GB" b="1" dirty="0"/>
              <a:t> (2025): </a:t>
            </a:r>
            <a:r>
              <a:rPr lang="en-GB" dirty="0"/>
              <a:t>older persons in </a:t>
            </a:r>
            <a:r>
              <a:rPr lang="en-GB" dirty="0" err="1"/>
              <a:t>Hamrun</a:t>
            </a:r>
            <a:r>
              <a:rPr lang="en-GB" dirty="0"/>
              <a:t> and </a:t>
            </a:r>
            <a:r>
              <a:rPr lang="en-GB" dirty="0" err="1"/>
              <a:t>Cospicua</a:t>
            </a:r>
            <a:r>
              <a:rPr lang="en-GB" dirty="0"/>
              <a:t> experience material hardship, relative deprivation, and social exclusion – often together.</a:t>
            </a:r>
          </a:p>
          <a:p>
            <a:endParaRPr lang="en-GB" dirty="0"/>
          </a:p>
          <a:p>
            <a:r>
              <a:rPr lang="en-GB" b="1" dirty="0"/>
              <a:t>Mitigating factor: </a:t>
            </a:r>
            <a:r>
              <a:rPr lang="en-GB" dirty="0"/>
              <a:t>neighbours and parish networks provide an immediate safety net</a:t>
            </a:r>
          </a:p>
          <a:p>
            <a:r>
              <a:rPr lang="en-GB" dirty="0"/>
              <a:t> - fragile, informal, unequal across localities.</a:t>
            </a:r>
          </a:p>
          <a:p>
            <a:endParaRPr lang="en-GB" dirty="0"/>
          </a:p>
          <a:p>
            <a:r>
              <a:rPr lang="en-GB" b="1" dirty="0"/>
              <a:t>National Strategy 2025-2035: </a:t>
            </a:r>
            <a:r>
              <a:rPr lang="en-GB" dirty="0"/>
              <a:t>explicitly names ageing and pensionable income as a strategic foresight priority.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4595" y="2880105"/>
            <a:ext cx="33074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THE CONCEPTUAL MOVE</a:t>
            </a:r>
          </a:p>
          <a:p>
            <a:endParaRPr lang="en-GB" sz="1600" b="1" dirty="0"/>
          </a:p>
          <a:p>
            <a:r>
              <a:rPr lang="en-GB" sz="1600" dirty="0"/>
              <a:t>Loneliness is not only an emotional state – it is a form of deprivation: of relationships, of recognition, of dignity.</a:t>
            </a:r>
          </a:p>
          <a:p>
            <a:endParaRPr lang="en-GB" sz="1600" dirty="0"/>
          </a:p>
          <a:p>
            <a:r>
              <a:rPr lang="en-GB" sz="1600" dirty="0"/>
              <a:t>It belongs in poverty policy.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52560" y="2752344"/>
            <a:ext cx="2980944" cy="2505456"/>
          </a:xfrm>
          <a:prstGeom prst="rect">
            <a:avLst/>
          </a:prstGeom>
          <a:solidFill>
            <a:srgbClr val="F2E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052560" y="2752344"/>
            <a:ext cx="73152" cy="2505456"/>
          </a:xfrm>
          <a:prstGeom prst="rect">
            <a:avLst/>
          </a:prstGeom>
          <a:solidFill>
            <a:srgbClr val="0169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600" b="1" dirty="0">
                <a:latin typeface="+mn-lt"/>
              </a:rPr>
              <a:t>BEHIND THE NUMBERS</a:t>
            </a: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r>
              <a:rPr lang="en-GB" sz="3200" b="1" dirty="0">
                <a:latin typeface="+mn-lt"/>
              </a:rPr>
              <a:t>The Lived Experience – Caritas Malta, 2025</a:t>
            </a:r>
            <a:endParaRPr lang="en-GB" sz="16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896894"/>
            <a:ext cx="826931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Ellul, Desira &amp; Pace – focus groups with older Maltese living alone:</a:t>
            </a:r>
          </a:p>
          <a:p>
            <a:endParaRPr lang="en-GB" dirty="0"/>
          </a:p>
          <a:p>
            <a:r>
              <a:rPr lang="en-GB" b="1" dirty="0"/>
              <a:t>Loss of a partner: </a:t>
            </a:r>
            <a:r>
              <a:rPr lang="en-GB" dirty="0"/>
              <a:t>described as more painful than losing a parent – by both genders.</a:t>
            </a:r>
          </a:p>
          <a:p>
            <a:endParaRPr lang="en-GB" dirty="0"/>
          </a:p>
          <a:p>
            <a:r>
              <a:rPr lang="en-GB" b="1" dirty="0"/>
              <a:t>Gendered fears: </a:t>
            </a:r>
            <a:r>
              <a:rPr lang="en-GB" dirty="0"/>
              <a:t>men fear loss of autonomy and dignity; women fear becoming a </a:t>
            </a:r>
          </a:p>
          <a:p>
            <a:r>
              <a:rPr lang="en-GB" dirty="0"/>
              <a:t>burden to their children.</a:t>
            </a:r>
          </a:p>
          <a:p>
            <a:endParaRPr lang="en-GB" dirty="0"/>
          </a:p>
          <a:p>
            <a:r>
              <a:rPr lang="en-GB" b="1" dirty="0"/>
              <a:t>Widows face moral scrutiny </a:t>
            </a:r>
            <a:r>
              <a:rPr lang="en-GB" dirty="0"/>
              <a:t>for resuming everyday life – dressing well, travelling,</a:t>
            </a:r>
          </a:p>
          <a:p>
            <a:r>
              <a:rPr lang="en-GB" dirty="0"/>
              <a:t>returning to mass – that widowers escape.</a:t>
            </a:r>
          </a:p>
          <a:p>
            <a:endParaRPr lang="en-GB" dirty="0"/>
          </a:p>
          <a:p>
            <a:r>
              <a:rPr lang="en-GB" b="1" dirty="0"/>
              <a:t>Unshared moments: </a:t>
            </a:r>
            <a:r>
              <a:rPr lang="en-GB" dirty="0"/>
              <a:t>evenings, weekends, Christmas – the times when loneliness</a:t>
            </a:r>
          </a:p>
          <a:p>
            <a:r>
              <a:rPr lang="en-GB" dirty="0"/>
              <a:t>intensifies.</a:t>
            </a:r>
          </a:p>
          <a:p>
            <a:endParaRPr lang="en-GB" dirty="0"/>
          </a:p>
          <a:p>
            <a:r>
              <a:rPr lang="en-GB" b="1" dirty="0"/>
              <a:t>Coping: </a:t>
            </a:r>
            <a:r>
              <a:rPr lang="en-GB" dirty="0"/>
              <a:t>purposeful activity, parish involvement, pets, voluntary work, faith and private</a:t>
            </a:r>
          </a:p>
          <a:p>
            <a:r>
              <a:rPr lang="en-GB" dirty="0"/>
              <a:t>prayer.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214519" y="2877319"/>
            <a:ext cx="26477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IN THEIR WORDS</a:t>
            </a:r>
          </a:p>
          <a:p>
            <a:endParaRPr lang="en-GB" sz="1600" b="1" dirty="0"/>
          </a:p>
          <a:p>
            <a:r>
              <a:rPr lang="en-GB" sz="1600" i="1" dirty="0"/>
              <a:t>‘When the light fades at night</a:t>
            </a:r>
          </a:p>
          <a:p>
            <a:r>
              <a:rPr lang="en-GB" sz="1600" i="1" dirty="0"/>
              <a:t>I start to feel the emptiness.’</a:t>
            </a:r>
          </a:p>
          <a:p>
            <a:endParaRPr lang="en-GB" sz="1600" dirty="0"/>
          </a:p>
          <a:p>
            <a:r>
              <a:rPr lang="en-GB" sz="1600" i="1" dirty="0"/>
              <a:t>‘Christmas without anyone</a:t>
            </a:r>
          </a:p>
          <a:p>
            <a:r>
              <a:rPr lang="en-GB" sz="1600" i="1" dirty="0"/>
              <a:t>stops feeling like Christmas.’</a:t>
            </a:r>
          </a:p>
          <a:p>
            <a:endParaRPr lang="en-GB" sz="1600" dirty="0"/>
          </a:p>
          <a:p>
            <a:r>
              <a:rPr lang="en-GB" sz="1200" dirty="0"/>
              <a:t>- Female Participant, Caritas 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75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r>
              <a:rPr lang="en-GB" sz="1600" b="1" dirty="0">
                <a:latin typeface="+mn-lt"/>
              </a:rPr>
              <a:t>THE GAPS</a:t>
            </a: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r>
              <a:rPr lang="en-GB" sz="3200" b="1" dirty="0">
                <a:latin typeface="+mn-lt"/>
              </a:rPr>
              <a:t>What Past Research in Malta has Missed</a:t>
            </a:r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/>
            </a:br>
            <a:endParaRPr lang="en-GB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9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i="1" dirty="0"/>
              <a:t>Despite a strong national evidence base, 4 gaps remain: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b="1" dirty="0"/>
              <a:t>Residential care homes: </a:t>
            </a:r>
            <a:r>
              <a:rPr lang="en-GB" sz="2200" dirty="0"/>
              <a:t>the national prevalence studies sample community-dwelling older persons – care home residents are not represented.</a:t>
            </a:r>
          </a:p>
          <a:p>
            <a:pPr marL="0" indent="0">
              <a:buNone/>
            </a:pPr>
            <a:r>
              <a:rPr lang="en-GB" sz="2200" b="1" dirty="0"/>
              <a:t>Saint Vincent de Paul: </a:t>
            </a:r>
            <a:r>
              <a:rPr lang="en-GB" sz="2200" dirty="0"/>
              <a:t>the largest long-term care facility in Malta has not been studied in the loneliness body.</a:t>
            </a:r>
          </a:p>
          <a:p>
            <a:pPr marL="0" indent="0">
              <a:buNone/>
            </a:pPr>
            <a:r>
              <a:rPr lang="en-GB" sz="2200" b="1" dirty="0"/>
              <a:t>Gozo: </a:t>
            </a:r>
            <a:r>
              <a:rPr lang="en-GB" sz="2200" dirty="0"/>
              <a:t>under-represented in fieldwork; loneliness in a small-island, slower-modernising context is its own question.</a:t>
            </a:r>
          </a:p>
          <a:p>
            <a:pPr marL="0" indent="0">
              <a:buNone/>
            </a:pPr>
            <a:r>
              <a:rPr lang="en-GB" sz="2200" b="1" dirty="0"/>
              <a:t>The intersection of loneliness and poverty: </a:t>
            </a:r>
            <a:r>
              <a:rPr lang="en-GB" sz="2200" dirty="0"/>
              <a:t>studied separately by the Faculty (loneliness) and by </a:t>
            </a:r>
            <a:r>
              <a:rPr lang="en-GB" sz="2200" dirty="0" err="1"/>
              <a:t>Gialanzè</a:t>
            </a:r>
            <a:r>
              <a:rPr lang="en-GB" sz="2200" dirty="0"/>
              <a:t> (poverty) – but not together, and not in the voice of the older persons themselves.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75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r>
              <a:rPr lang="en-GB" sz="1600" b="1" dirty="0">
                <a:latin typeface="+mn-lt"/>
              </a:rPr>
              <a:t>FIRST EVIDENCE FROM INSIDE THE HOMES</a:t>
            </a:r>
            <a:br>
              <a:rPr lang="en-GB" sz="1600" b="1" dirty="0">
                <a:latin typeface="+mn-lt"/>
              </a:rPr>
            </a:br>
            <a:br>
              <a:rPr lang="en-GB" sz="1600" b="1" dirty="0">
                <a:latin typeface="+mn-lt"/>
              </a:rPr>
            </a:br>
            <a:r>
              <a:rPr lang="en-GB" sz="3200" b="1" dirty="0">
                <a:latin typeface="+mn-lt"/>
              </a:rPr>
              <a:t>OPSA 2023 – A Pilot Inside Maltese Care Homes</a:t>
            </a:r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/>
            </a:br>
            <a:endParaRPr lang="en-GB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9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i="1" dirty="0"/>
              <a:t>OPSA (Older Persons Standards Authority) 2023 conducted the first systematic in-house pilot on social isolation in Maltese residential care.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b="1" dirty="0"/>
              <a:t>Trigger: </a:t>
            </a:r>
            <a:r>
              <a:rPr lang="en-GB" sz="2200" dirty="0"/>
              <a:t>post-COVID inspectors observed residents with no visitors during visiting hours; managers reported families effectively withdrawing.</a:t>
            </a:r>
          </a:p>
          <a:p>
            <a:pPr marL="0" indent="0">
              <a:buNone/>
            </a:pPr>
            <a:r>
              <a:rPr lang="en-GB" sz="2200" b="1" dirty="0"/>
              <a:t>Sample: </a:t>
            </a:r>
            <a:r>
              <a:rPr lang="en-GB" sz="2200" dirty="0"/>
              <a:t>61 cognitively intact residents (10% per home) across 6 homes – 2 public, 2 private/church, 2 public-private partnership.</a:t>
            </a:r>
          </a:p>
          <a:p>
            <a:pPr marL="0" indent="0">
              <a:buNone/>
            </a:pPr>
            <a:r>
              <a:rPr lang="en-GB" sz="2200" b="1" dirty="0"/>
              <a:t>Instruments: </a:t>
            </a:r>
            <a:r>
              <a:rPr lang="en-GB" sz="2200" dirty="0"/>
              <a:t>UCLA Loneliness Scale, demographics, visitation patterns, activity participation; questions vetted by gerontology academics to avoid distress.</a:t>
            </a:r>
          </a:p>
          <a:p>
            <a:pPr marL="0" indent="0">
              <a:buNone/>
            </a:pPr>
            <a:r>
              <a:rPr lang="en-GB" sz="2200" b="1" dirty="0"/>
              <a:t>Why it matters: </a:t>
            </a:r>
            <a:r>
              <a:rPr lang="en-GB" sz="2200" dirty="0"/>
              <a:t>the first study to bring residential-care voices into the Maltese loneliness corpus – addressing Gap 1 head-on.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2585</Words>
  <Application>Microsoft Office PowerPoint</Application>
  <PresentationFormat>Widescreen</PresentationFormat>
  <Paragraphs>216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DEFINITIONS  Social Isolation &amp; Loneliness – not the same thing … </vt:lpstr>
      <vt:lpstr>THE EVIDENCE BASE IN MALTA  Three National Cycles </vt:lpstr>
      <vt:lpstr> WHO IS MOST AFFECTED   Older Persons in the Maltese Data  </vt:lpstr>
      <vt:lpstr>WHERE LONELINESS AND POVERTY MEET  Loneliness as a form of poverty in old age</vt:lpstr>
      <vt:lpstr>BEHIND THE NUMBERS  The Lived Experience – Caritas Malta, 2025</vt:lpstr>
      <vt:lpstr>     THE GAPS  What Past Research in Malta has Missed    </vt:lpstr>
      <vt:lpstr>     FIRST EVIDENCE FROM INSIDE THE HOMES  OPSA 2023 – A Pilot Inside Maltese Care Homes    </vt:lpstr>
      <vt:lpstr>     WHAT OPSA 2023 FOUND  Loneliness in Maltese Care Homes – in residents’ own words    </vt:lpstr>
      <vt:lpstr>LOOKING AHEAD  Addressing the gaps – work now under way</vt:lpstr>
      <vt:lpstr>A CALL TO PUBLIC HEALTH  Five things to take from these 15 minutes</vt:lpstr>
      <vt:lpstr>FROM EVIDENCE TO ACTION Why a new study — and why now</vt:lpstr>
      <vt:lpstr>PROMISE — UNIVERSITY OF MALTA RESEARCH CLUSTER Loneliness as poverty — aim and design</vt:lpstr>
      <vt:lpstr>OPERATIONALISATION From findings to action</vt:lpstr>
      <vt:lpstr>ETHICAL COMMITMENT Managing expectations responsibly</vt:lpstr>
      <vt:lpstr>REFERENCES Key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Maria Aurora Fenech</cp:lastModifiedBy>
  <cp:revision>395</cp:revision>
  <dcterms:created xsi:type="dcterms:W3CDTF">2017-09-20T07:37:00Z</dcterms:created>
  <dcterms:modified xsi:type="dcterms:W3CDTF">2026-05-23T10:57:50Z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0C3C145DA2AF4DE5AA3F9DD9AA8EE650_12</vt:lpwstr>
  </property>
  <property fmtid="{D5CDD505-2E9C-101B-9397-08002B2CF9AE}" pid="3" name="KSOProductBuildVer">
    <vt:lpwstr>1033-12.1.0.26372</vt:lpwstr>
  </property>
</Properties>
</file>