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63" r:id="rId3"/>
    <p:sldId id="262" r:id="rId4"/>
    <p:sldId id="264" r:id="rId5"/>
    <p:sldId id="259" r:id="rId6"/>
    <p:sldId id="266" r:id="rId7"/>
    <p:sldId id="267" r:id="rId8"/>
    <p:sldId id="268" r:id="rId9"/>
    <p:sldId id="271" r:id="rId10"/>
    <p:sldId id="261" r:id="rId11"/>
  </p:sldIdLst>
  <p:sldSz cx="18288000" cy="10287000"/>
  <p:notesSz cx="9928225" cy="6797675"/>
  <p:embeddedFontLst>
    <p:embeddedFont>
      <p:font typeface="Roboto" panose="02000000000000000000" pitchFamily="2" charset="0"/>
      <p:regular r:id="rId13"/>
      <p:bold r:id="rId14"/>
      <p:italic r:id="rId15"/>
      <p:boldItalic r:id="rId16"/>
    </p:embeddedFont>
    <p:embeddedFont>
      <p:font typeface="Roboto Bold" panose="02000000000000000000"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1C72B31E-77A1-4575-A463-207E874218D2}" type="datetimeFigureOut">
              <a:rPr lang="en-GB" smtClean="0"/>
              <a:t>11/06/2026</a:t>
            </a:fld>
            <a:endParaRPr lang="en-GB"/>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C01177D3-976C-4618-BC79-A1035D2B14FB}" type="slidenum">
              <a:rPr lang="en-GB" smtClean="0"/>
              <a:t>‹nr.›</a:t>
            </a:fld>
            <a:endParaRPr lang="en-GB"/>
          </a:p>
        </p:txBody>
      </p:sp>
    </p:spTree>
    <p:extLst>
      <p:ext uri="{BB962C8B-B14F-4D97-AF65-F5344CB8AC3E}">
        <p14:creationId xmlns:p14="http://schemas.microsoft.com/office/powerpoint/2010/main" val="103104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1177D3-976C-4618-BC79-A1035D2B14FB}" type="slidenum">
              <a:rPr lang="en-GB" smtClean="0"/>
              <a:t>6</a:t>
            </a:fld>
            <a:endParaRPr lang="en-GB"/>
          </a:p>
        </p:txBody>
      </p:sp>
    </p:spTree>
    <p:extLst>
      <p:ext uri="{BB962C8B-B14F-4D97-AF65-F5344CB8AC3E}">
        <p14:creationId xmlns:p14="http://schemas.microsoft.com/office/powerpoint/2010/main" val="138969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flipV="1">
            <a:off x="5979093" y="723900"/>
            <a:ext cx="0" cy="2359949"/>
          </a:xfrm>
          <a:prstGeom prst="line">
            <a:avLst/>
          </a:prstGeom>
          <a:ln w="95250" cap="flat">
            <a:solidFill>
              <a:srgbClr val="FFFFFF"/>
            </a:solidFill>
            <a:prstDash val="solid"/>
            <a:headEnd type="none" w="sm" len="sm"/>
            <a:tailEnd type="none" w="sm" len="sm"/>
          </a:ln>
        </p:spPr>
        <p:txBody>
          <a:bodyPr/>
          <a:lstStyle/>
          <a:p>
            <a:endParaRPr lang="en-GB" noProof="0" dirty="0"/>
          </a:p>
        </p:txBody>
      </p:sp>
      <p:grpSp>
        <p:nvGrpSpPr>
          <p:cNvPr id="7" name="Group 7"/>
          <p:cNvGrpSpPr/>
          <p:nvPr/>
        </p:nvGrpSpPr>
        <p:grpSpPr>
          <a:xfrm>
            <a:off x="11289471" y="2038305"/>
            <a:ext cx="4996445" cy="1047796"/>
            <a:chOff x="0" y="0"/>
            <a:chExt cx="2241023" cy="469961"/>
          </a:xfrm>
        </p:grpSpPr>
        <p:sp>
          <p:nvSpPr>
            <p:cNvPr id="8" name="Freeform 8"/>
            <p:cNvSpPr/>
            <p:nvPr/>
          </p:nvSpPr>
          <p:spPr>
            <a:xfrm>
              <a:off x="0" y="0"/>
              <a:ext cx="2241023" cy="469961"/>
            </a:xfrm>
            <a:custGeom>
              <a:avLst/>
              <a:gdLst/>
              <a:ahLst/>
              <a:cxnLst/>
              <a:rect l="l" t="t" r="r" b="b"/>
              <a:pathLst>
                <a:path w="2241023" h="469961">
                  <a:moveTo>
                    <a:pt x="13945" y="0"/>
                  </a:moveTo>
                  <a:lnTo>
                    <a:pt x="2227078" y="0"/>
                  </a:lnTo>
                  <a:cubicBezTo>
                    <a:pt x="2234779" y="0"/>
                    <a:pt x="2241023" y="6244"/>
                    <a:pt x="2241023" y="13945"/>
                  </a:cubicBezTo>
                  <a:lnTo>
                    <a:pt x="2241023" y="456016"/>
                  </a:lnTo>
                  <a:cubicBezTo>
                    <a:pt x="2241023" y="459714"/>
                    <a:pt x="2239554" y="463261"/>
                    <a:pt x="2236938" y="465877"/>
                  </a:cubicBezTo>
                  <a:cubicBezTo>
                    <a:pt x="2234323" y="468492"/>
                    <a:pt x="2230776" y="469961"/>
                    <a:pt x="2227078" y="469961"/>
                  </a:cubicBezTo>
                  <a:lnTo>
                    <a:pt x="13945" y="469961"/>
                  </a:lnTo>
                  <a:cubicBezTo>
                    <a:pt x="10247" y="469961"/>
                    <a:pt x="6700" y="468492"/>
                    <a:pt x="4085" y="465877"/>
                  </a:cubicBezTo>
                  <a:cubicBezTo>
                    <a:pt x="1469" y="463261"/>
                    <a:pt x="0" y="459714"/>
                    <a:pt x="0" y="456016"/>
                  </a:cubicBezTo>
                  <a:lnTo>
                    <a:pt x="0" y="13945"/>
                  </a:lnTo>
                  <a:cubicBezTo>
                    <a:pt x="0" y="10247"/>
                    <a:pt x="1469" y="6700"/>
                    <a:pt x="4085" y="4085"/>
                  </a:cubicBezTo>
                  <a:cubicBezTo>
                    <a:pt x="6700" y="1469"/>
                    <a:pt x="10247" y="0"/>
                    <a:pt x="13945" y="0"/>
                  </a:cubicBezTo>
                  <a:close/>
                </a:path>
              </a:pathLst>
            </a:custGeom>
            <a:solidFill>
              <a:srgbClr val="000000">
                <a:alpha val="0"/>
              </a:srgbClr>
            </a:solidFill>
            <a:ln w="38100" cap="sq">
              <a:solidFill>
                <a:srgbClr val="FFFFFF"/>
              </a:solidFill>
              <a:prstDash val="solid"/>
              <a:miter/>
            </a:ln>
          </p:spPr>
          <p:txBody>
            <a:bodyPr/>
            <a:lstStyle/>
            <a:p>
              <a:endParaRPr lang="en-GB" noProof="0" dirty="0"/>
            </a:p>
          </p:txBody>
        </p:sp>
        <p:sp>
          <p:nvSpPr>
            <p:cNvPr id="9" name="TextBox 9"/>
            <p:cNvSpPr txBox="1"/>
            <p:nvPr/>
          </p:nvSpPr>
          <p:spPr>
            <a:xfrm>
              <a:off x="0" y="0"/>
              <a:ext cx="2241023" cy="469961"/>
            </a:xfrm>
            <a:prstGeom prst="rect">
              <a:avLst/>
            </a:prstGeom>
          </p:spPr>
          <p:txBody>
            <a:bodyPr lIns="50800" tIns="50800" rIns="50800" bIns="50800" rtlCol="0" anchor="ctr"/>
            <a:lstStyle/>
            <a:p>
              <a:pPr algn="ctr">
                <a:lnSpc>
                  <a:spcPts val="140"/>
                </a:lnSpc>
              </a:pPr>
              <a:endParaRPr lang="en-GB" noProof="0" dirty="0"/>
            </a:p>
          </p:txBody>
        </p:sp>
      </p:grpSp>
      <p:sp>
        <p:nvSpPr>
          <p:cNvPr id="14" name="TextBox 14"/>
          <p:cNvSpPr txBox="1"/>
          <p:nvPr/>
        </p:nvSpPr>
        <p:spPr>
          <a:xfrm>
            <a:off x="10668000" y="2458130"/>
            <a:ext cx="6291232" cy="478657"/>
          </a:xfrm>
          <a:prstGeom prst="rect">
            <a:avLst/>
          </a:prstGeom>
        </p:spPr>
        <p:txBody>
          <a:bodyPr lIns="0" tIns="0" rIns="0" bIns="0" rtlCol="0" anchor="t">
            <a:spAutoFit/>
          </a:bodyPr>
          <a:lstStyle/>
          <a:p>
            <a:pPr algn="ctr">
              <a:lnSpc>
                <a:spcPts val="3454"/>
              </a:lnSpc>
            </a:pPr>
            <a:r>
              <a:rPr lang="en-GB" sz="4429" noProof="0" dirty="0">
                <a:solidFill>
                  <a:srgbClr val="FFFFFF"/>
                </a:solidFill>
                <a:latin typeface="Roboto"/>
                <a:ea typeface="Roboto"/>
                <a:cs typeface="Roboto"/>
                <a:sym typeface="Roboto"/>
              </a:rPr>
              <a:t>SEPT 24-25  2025</a:t>
            </a:r>
          </a:p>
        </p:txBody>
      </p:sp>
      <p:sp>
        <p:nvSpPr>
          <p:cNvPr id="20" name="Rechthoek 19">
            <a:extLst>
              <a:ext uri="{FF2B5EF4-FFF2-40B4-BE49-F238E27FC236}">
                <a16:creationId xmlns:a16="http://schemas.microsoft.com/office/drawing/2014/main" id="{6C2B177C-5905-0771-E9F6-9D733811B4C6}"/>
              </a:ext>
            </a:extLst>
          </p:cNvPr>
          <p:cNvSpPr/>
          <p:nvPr/>
        </p:nvSpPr>
        <p:spPr>
          <a:xfrm>
            <a:off x="0" y="3566841"/>
            <a:ext cx="18287999" cy="570901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pic>
        <p:nvPicPr>
          <p:cNvPr id="17" name="Afbeelding 16">
            <a:extLst>
              <a:ext uri="{FF2B5EF4-FFF2-40B4-BE49-F238E27FC236}">
                <a16:creationId xmlns:a16="http://schemas.microsoft.com/office/drawing/2014/main" id="{FBE4D15D-ABA6-D707-8294-E61DFDE501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3" name="TextBox 15">
            <a:extLst>
              <a:ext uri="{FF2B5EF4-FFF2-40B4-BE49-F238E27FC236}">
                <a16:creationId xmlns:a16="http://schemas.microsoft.com/office/drawing/2014/main" id="{DE328D19-1C75-BCC9-DBE8-43DB6C38DA8D}"/>
              </a:ext>
            </a:extLst>
          </p:cNvPr>
          <p:cNvSpPr txBox="1"/>
          <p:nvPr/>
        </p:nvSpPr>
        <p:spPr>
          <a:xfrm>
            <a:off x="762000" y="4762500"/>
            <a:ext cx="17068800" cy="7360989"/>
          </a:xfrm>
          <a:prstGeom prst="rect">
            <a:avLst/>
          </a:prstGeom>
        </p:spPr>
        <p:txBody>
          <a:bodyPr wrap="square" lIns="0" tIns="0" rIns="0" bIns="0" rtlCol="0" anchor="t">
            <a:spAutoFit/>
          </a:bodyPr>
          <a:lstStyle/>
          <a:p>
            <a:pPr marL="0" lvl="0" indent="0" algn="ctr">
              <a:lnSpc>
                <a:spcPts val="5224"/>
              </a:lnSpc>
              <a:spcBef>
                <a:spcPct val="0"/>
              </a:spcBef>
            </a:pPr>
            <a:r>
              <a:rPr lang="en-GB" sz="6000" b="1" noProof="0" dirty="0">
                <a:solidFill>
                  <a:srgbClr val="283782"/>
                </a:solidFill>
                <a:latin typeface="Roboto Bold"/>
                <a:ea typeface="Roboto Bold"/>
                <a:cs typeface="Roboto Bold"/>
                <a:sym typeface="Roboto Bold"/>
              </a:rPr>
              <a:t>Welcome</a:t>
            </a:r>
          </a:p>
          <a:p>
            <a:pPr marL="0" lvl="0" indent="0" algn="ctr">
              <a:lnSpc>
                <a:spcPts val="5224"/>
              </a:lnSpc>
              <a:spcBef>
                <a:spcPct val="0"/>
              </a:spcBef>
            </a:pPr>
            <a:endParaRPr lang="en-GB" sz="6000" b="1" noProof="0" dirty="0">
              <a:solidFill>
                <a:srgbClr val="283782"/>
              </a:solidFill>
              <a:latin typeface="Roboto Bold"/>
              <a:ea typeface="Roboto Bold"/>
              <a:cs typeface="Roboto Bold"/>
              <a:sym typeface="Roboto Bold"/>
            </a:endParaRPr>
          </a:p>
          <a:p>
            <a:pPr marL="0" lvl="0" indent="0" algn="ctr">
              <a:lnSpc>
                <a:spcPts val="5224"/>
              </a:lnSpc>
              <a:spcBef>
                <a:spcPct val="0"/>
              </a:spcBef>
            </a:pPr>
            <a:r>
              <a:rPr lang="en-GB" sz="6000" b="1" noProof="0" dirty="0">
                <a:solidFill>
                  <a:srgbClr val="283782"/>
                </a:solidFill>
                <a:latin typeface="Roboto Bold"/>
                <a:ea typeface="Roboto Bold"/>
                <a:cs typeface="Roboto Bold"/>
                <a:sym typeface="Roboto Bold"/>
              </a:rPr>
              <a:t>Dear EPSO friends and partners, speakers</a:t>
            </a:r>
            <a:br>
              <a:rPr lang="en-GB" sz="6000" b="1" noProof="0" dirty="0">
                <a:solidFill>
                  <a:srgbClr val="283782"/>
                </a:solidFill>
                <a:latin typeface="Roboto Bold"/>
                <a:ea typeface="Roboto Bold"/>
                <a:cs typeface="Roboto Bold"/>
                <a:sym typeface="Roboto Bold"/>
              </a:rPr>
            </a:br>
            <a:r>
              <a:rPr lang="en-GB" sz="6000" b="1" noProof="0" dirty="0">
                <a:solidFill>
                  <a:srgbClr val="283782"/>
                </a:solidFill>
                <a:latin typeface="Roboto Bold"/>
                <a:ea typeface="Roboto Bold"/>
                <a:cs typeface="Roboto Bold"/>
                <a:sym typeface="Roboto Bold"/>
              </a:rPr>
              <a:t>and invited guests </a:t>
            </a:r>
          </a:p>
          <a:p>
            <a:pPr algn="ctr">
              <a:lnSpc>
                <a:spcPts val="5224"/>
              </a:lnSpc>
              <a:spcBef>
                <a:spcPct val="0"/>
              </a:spcBef>
            </a:pPr>
            <a:endParaRPr lang="en-GB" sz="6000" b="1" noProof="0" dirty="0">
              <a:solidFill>
                <a:srgbClr val="283782"/>
              </a:solidFill>
              <a:latin typeface="Roboto Bold"/>
              <a:ea typeface="Roboto Bold"/>
              <a:cs typeface="Roboto Bold"/>
              <a:sym typeface="Roboto Bold"/>
            </a:endParaRPr>
          </a:p>
          <a:p>
            <a:pPr algn="ctr">
              <a:lnSpc>
                <a:spcPts val="5224"/>
              </a:lnSpc>
              <a:spcBef>
                <a:spcPct val="0"/>
              </a:spcBef>
            </a:pPr>
            <a:r>
              <a:rPr lang="en-GB" sz="6000" b="1" noProof="0" dirty="0">
                <a:solidFill>
                  <a:srgbClr val="283782"/>
                </a:solidFill>
                <a:latin typeface="Roboto Bold"/>
                <a:ea typeface="Roboto Bold"/>
                <a:cs typeface="Roboto Bold"/>
                <a:sym typeface="Roboto Bold"/>
              </a:rPr>
              <a:t>Welcome to Malta Again !</a:t>
            </a:r>
          </a:p>
          <a:p>
            <a:pPr lvl="0" algn="ctr">
              <a:lnSpc>
                <a:spcPts val="5224"/>
              </a:lnSpc>
              <a:spcBef>
                <a:spcPct val="0"/>
              </a:spcBef>
            </a:pPr>
            <a:endParaRPr lang="en-GB" sz="6000" b="1" noProof="0" dirty="0">
              <a:solidFill>
                <a:srgbClr val="283782"/>
              </a:solidFill>
              <a:latin typeface="Roboto Bold"/>
              <a:ea typeface="Roboto Bold"/>
              <a:cs typeface="Roboto Bold"/>
              <a:sym typeface="Roboto Bold"/>
            </a:endParaRPr>
          </a:p>
          <a:p>
            <a:pPr marL="0" lvl="0" indent="0" algn="ctr">
              <a:lnSpc>
                <a:spcPts val="5224"/>
              </a:lnSpc>
              <a:spcBef>
                <a:spcPct val="0"/>
              </a:spcBef>
            </a:pPr>
            <a:endParaRPr lang="en-GB" sz="6000" b="1" noProof="0" dirty="0">
              <a:solidFill>
                <a:srgbClr val="283782"/>
              </a:solidFill>
              <a:latin typeface="Roboto Bold"/>
              <a:ea typeface="Roboto Bold"/>
              <a:cs typeface="Roboto Bold"/>
              <a:sym typeface="Roboto Bold"/>
            </a:endParaRPr>
          </a:p>
          <a:p>
            <a:pPr marL="0" lvl="0" indent="0" algn="ctr">
              <a:lnSpc>
                <a:spcPts val="5224"/>
              </a:lnSpc>
              <a:spcBef>
                <a:spcPct val="0"/>
              </a:spcBef>
            </a:pPr>
            <a:endParaRPr lang="en-GB" sz="6000" b="1" noProof="0" dirty="0">
              <a:solidFill>
                <a:srgbClr val="283782"/>
              </a:solidFill>
              <a:latin typeface="Roboto Bold"/>
              <a:ea typeface="Roboto Bold"/>
              <a:cs typeface="Roboto Bold"/>
              <a:sym typeface="Roboto Bold"/>
            </a:endParaRPr>
          </a:p>
          <a:p>
            <a:pPr marL="0" lvl="0" indent="0" algn="ctr">
              <a:lnSpc>
                <a:spcPts val="5224"/>
              </a:lnSpc>
              <a:spcBef>
                <a:spcPct val="0"/>
              </a:spcBef>
            </a:pPr>
            <a:endParaRPr lang="en-GB" sz="6000" b="1" noProof="0" dirty="0">
              <a:solidFill>
                <a:srgbClr val="283782"/>
              </a:solidFill>
              <a:latin typeface="Roboto Bold"/>
              <a:ea typeface="Roboto Bold"/>
              <a:cs typeface="Roboto Bold"/>
              <a:sym typeface="Roboto Bold"/>
            </a:endParaRPr>
          </a:p>
          <a:p>
            <a:pPr marL="0" lvl="0" indent="0" algn="ctr">
              <a:lnSpc>
                <a:spcPts val="5224"/>
              </a:lnSpc>
              <a:spcBef>
                <a:spcPct val="0"/>
              </a:spcBef>
            </a:pPr>
            <a:r>
              <a:rPr lang="en-GB" sz="6000" b="1" noProof="0" dirty="0">
                <a:solidFill>
                  <a:srgbClr val="283782"/>
                </a:solidFill>
                <a:latin typeface="Roboto Bold"/>
                <a:ea typeface="Roboto Bold"/>
                <a:cs typeface="Roboto Bold"/>
                <a:sym typeface="Roboto Bold"/>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F3AC9-E7F6-FA62-21AF-21DDE29E270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BF9BBD80-CA88-8164-C3EE-C62628C4F8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547"/>
            <a:ext cx="18288000" cy="10301547"/>
          </a:xfrm>
          <a:prstGeom prst="rect">
            <a:avLst/>
          </a:prstGeom>
        </p:spPr>
      </p:pic>
      <p:sp>
        <p:nvSpPr>
          <p:cNvPr id="10" name="TextBox 10">
            <a:extLst>
              <a:ext uri="{FF2B5EF4-FFF2-40B4-BE49-F238E27FC236}">
                <a16:creationId xmlns:a16="http://schemas.microsoft.com/office/drawing/2014/main" id="{4A3092DD-4AC3-8C4D-825E-CE7D094DCEC4}"/>
              </a:ext>
            </a:extLst>
          </p:cNvPr>
          <p:cNvSpPr txBox="1"/>
          <p:nvPr/>
        </p:nvSpPr>
        <p:spPr>
          <a:xfrm>
            <a:off x="230875" y="4697610"/>
            <a:ext cx="11580125" cy="6166175"/>
          </a:xfrm>
          <a:prstGeom prst="rect">
            <a:avLst/>
          </a:prstGeom>
        </p:spPr>
        <p:txBody>
          <a:bodyPr wrap="square" lIns="0" tIns="0" rIns="0" bIns="0" rtlCol="0" anchor="t">
            <a:spAutoFit/>
          </a:bodyPr>
          <a:lstStyle/>
          <a:p>
            <a:pPr marL="676231" lvl="1" indent="-338116" algn="l">
              <a:lnSpc>
                <a:spcPts val="4385"/>
              </a:lnSpc>
              <a:buFont typeface="Arial"/>
              <a:buChar char="•"/>
            </a:pPr>
            <a:r>
              <a:rPr lang="en-US" sz="3132" b="1" dirty="0">
                <a:solidFill>
                  <a:srgbClr val="000000"/>
                </a:solidFill>
                <a:latin typeface="Roboto Bold"/>
                <a:ea typeface="Roboto Bold"/>
                <a:cs typeface="Roboto Bold"/>
                <a:sym typeface="Roboto Bold"/>
              </a:rPr>
              <a:t>With new</a:t>
            </a:r>
            <a:r>
              <a:rPr lang="en-US" sz="3132" b="1" noProof="0" dirty="0">
                <a:solidFill>
                  <a:srgbClr val="000000"/>
                </a:solidFill>
                <a:latin typeface="Roboto Bold"/>
                <a:ea typeface="Roboto Bold"/>
                <a:cs typeface="Roboto Bold"/>
                <a:sym typeface="Roboto Bold"/>
              </a:rPr>
              <a:t> and renewed  contacts with EPSO partners; </a:t>
            </a:r>
          </a:p>
          <a:p>
            <a:pPr marL="676231" lvl="1" indent="-338116" algn="l">
              <a:lnSpc>
                <a:spcPts val="4385"/>
              </a:lnSpc>
              <a:buFont typeface="Arial"/>
              <a:buChar char="•"/>
            </a:pPr>
            <a:r>
              <a:rPr lang="en-US" sz="3132" b="1" noProof="0" dirty="0">
                <a:solidFill>
                  <a:srgbClr val="000000"/>
                </a:solidFill>
                <a:latin typeface="Roboto Bold"/>
                <a:ea typeface="Roboto Bold"/>
                <a:cs typeface="Roboto Bold"/>
                <a:sym typeface="Roboto Bold"/>
              </a:rPr>
              <a:t>Practical lessons for better supervision  and regulation; </a:t>
            </a:r>
          </a:p>
          <a:p>
            <a:pPr marL="338115" lvl="1">
              <a:lnSpc>
                <a:spcPts val="4385"/>
              </a:lnSpc>
            </a:pPr>
            <a:endParaRPr lang="en-US" sz="3132" b="1" dirty="0">
              <a:solidFill>
                <a:srgbClr val="000000"/>
              </a:solidFill>
              <a:latin typeface="Roboto Bold"/>
              <a:ea typeface="Roboto Bold"/>
              <a:cs typeface="Roboto Bold"/>
              <a:sym typeface="Roboto Bold"/>
            </a:endParaRPr>
          </a:p>
          <a:p>
            <a:pPr marL="338115" lvl="1">
              <a:lnSpc>
                <a:spcPts val="4385"/>
              </a:lnSpc>
            </a:pPr>
            <a:r>
              <a:rPr lang="en-US" sz="3132" b="1" dirty="0">
                <a:solidFill>
                  <a:srgbClr val="000000"/>
                </a:solidFill>
                <a:latin typeface="Roboto Bold"/>
                <a:ea typeface="Roboto Bold"/>
                <a:cs typeface="Roboto Bold"/>
                <a:sym typeface="Roboto Bold"/>
              </a:rPr>
              <a:t>And as a result: </a:t>
            </a:r>
          </a:p>
          <a:p>
            <a:pPr marL="338115" lvl="1" algn="l">
              <a:lnSpc>
                <a:spcPts val="4385"/>
              </a:lnSpc>
            </a:pPr>
            <a:endParaRPr lang="en-US" sz="3132" b="1" noProof="0" dirty="0">
              <a:solidFill>
                <a:srgbClr val="000000"/>
              </a:solidFill>
              <a:latin typeface="Roboto Bold"/>
              <a:ea typeface="Roboto Bold"/>
              <a:cs typeface="Roboto Bold"/>
              <a:sym typeface="Roboto Bold"/>
            </a:endParaRPr>
          </a:p>
          <a:p>
            <a:pPr marL="338115" lvl="1" algn="l">
              <a:lnSpc>
                <a:spcPts val="4385"/>
              </a:lnSpc>
            </a:pPr>
            <a:r>
              <a:rPr lang="en-US" sz="3132" b="1" dirty="0">
                <a:solidFill>
                  <a:srgbClr val="000000"/>
                </a:solidFill>
                <a:latin typeface="Roboto Bold"/>
                <a:ea typeface="Roboto Bold"/>
                <a:cs typeface="Roboto Bold"/>
                <a:sym typeface="Roboto Bold"/>
              </a:rPr>
              <a:t>B</a:t>
            </a:r>
            <a:r>
              <a:rPr lang="en-US" sz="3132" b="1" noProof="0" dirty="0" err="1">
                <a:solidFill>
                  <a:srgbClr val="000000"/>
                </a:solidFill>
                <a:latin typeface="Roboto Bold"/>
                <a:ea typeface="Roboto Bold"/>
                <a:cs typeface="Roboto Bold"/>
                <a:sym typeface="Roboto Bold"/>
              </a:rPr>
              <a:t>etter</a:t>
            </a:r>
            <a:r>
              <a:rPr lang="en-US" sz="3132" b="1" noProof="0" dirty="0">
                <a:solidFill>
                  <a:srgbClr val="000000"/>
                </a:solidFill>
                <a:latin typeface="Roboto Bold"/>
                <a:ea typeface="Roboto Bold"/>
                <a:cs typeface="Roboto Bold"/>
                <a:sym typeface="Roboto Bold"/>
              </a:rPr>
              <a:t> </a:t>
            </a:r>
            <a:r>
              <a:rPr lang="en-US" sz="3132" b="1" dirty="0">
                <a:solidFill>
                  <a:srgbClr val="000000"/>
                </a:solidFill>
                <a:latin typeface="Roboto Bold"/>
                <a:ea typeface="Roboto Bold"/>
                <a:cs typeface="Roboto Bold"/>
                <a:sym typeface="Roboto Bold"/>
              </a:rPr>
              <a:t>H</a:t>
            </a:r>
            <a:r>
              <a:rPr lang="en-US" sz="3132" b="1" noProof="0" dirty="0" err="1">
                <a:solidFill>
                  <a:srgbClr val="000000"/>
                </a:solidFill>
                <a:latin typeface="Roboto Bold"/>
                <a:ea typeface="Roboto Bold"/>
                <a:cs typeface="Roboto Bold"/>
                <a:sym typeface="Roboto Bold"/>
              </a:rPr>
              <a:t>ealth</a:t>
            </a:r>
            <a:r>
              <a:rPr lang="en-US" sz="3132" b="1" noProof="0" dirty="0">
                <a:solidFill>
                  <a:srgbClr val="000000"/>
                </a:solidFill>
                <a:latin typeface="Roboto Bold"/>
                <a:ea typeface="Roboto Bold"/>
                <a:cs typeface="Roboto Bold"/>
                <a:sym typeface="Roboto Bold"/>
              </a:rPr>
              <a:t> and Care in all our countries</a:t>
            </a:r>
          </a:p>
          <a:p>
            <a:pPr marL="338115" lvl="1" algn="l">
              <a:lnSpc>
                <a:spcPts val="4385"/>
              </a:lnSpc>
            </a:pPr>
            <a:endParaRPr lang="en-US" sz="3132" b="1" dirty="0">
              <a:solidFill>
                <a:srgbClr val="000000"/>
              </a:solidFill>
              <a:latin typeface="Roboto Bold"/>
              <a:ea typeface="Roboto Bold"/>
              <a:cs typeface="Roboto Bold"/>
              <a:sym typeface="Roboto Bold"/>
            </a:endParaRPr>
          </a:p>
          <a:p>
            <a:pPr marL="338115" lvl="1" algn="l">
              <a:lnSpc>
                <a:spcPts val="4385"/>
              </a:lnSpc>
            </a:pPr>
            <a:endParaRPr lang="en-US" sz="3132" b="1" noProof="0" dirty="0">
              <a:solidFill>
                <a:srgbClr val="000000"/>
              </a:solidFill>
              <a:latin typeface="Roboto Bold"/>
              <a:ea typeface="Roboto Bold"/>
              <a:cs typeface="Roboto Bold"/>
              <a:sym typeface="Roboto Bold"/>
            </a:endParaRPr>
          </a:p>
          <a:p>
            <a:pPr marL="676231" lvl="1" indent="-338116" algn="l">
              <a:lnSpc>
                <a:spcPts val="4385"/>
              </a:lnSpc>
              <a:buFont typeface="Arial"/>
              <a:buChar char="•"/>
            </a:pPr>
            <a:endParaRPr lang="en-US" sz="3132" b="1" dirty="0">
              <a:solidFill>
                <a:srgbClr val="000000"/>
              </a:solidFill>
              <a:latin typeface="Roboto Bold"/>
              <a:ea typeface="Roboto Bold"/>
              <a:cs typeface="Roboto Bold"/>
              <a:sym typeface="Roboto Bold"/>
            </a:endParaRPr>
          </a:p>
          <a:p>
            <a:pPr marL="676231" lvl="1" indent="-338116" algn="l">
              <a:lnSpc>
                <a:spcPts val="4385"/>
              </a:lnSpc>
              <a:buFont typeface="Arial"/>
              <a:buChar char="•"/>
            </a:pPr>
            <a:endParaRPr lang="en-US" sz="3132" b="1" noProof="0" dirty="0">
              <a:solidFill>
                <a:srgbClr val="000000"/>
              </a:solidFill>
              <a:latin typeface="Roboto Bold"/>
              <a:ea typeface="Roboto Bold"/>
              <a:cs typeface="Roboto Bold"/>
              <a:sym typeface="Roboto Bold"/>
            </a:endParaRPr>
          </a:p>
          <a:p>
            <a:pPr marL="676231" lvl="1" indent="-338116" algn="l">
              <a:lnSpc>
                <a:spcPts val="4385"/>
              </a:lnSpc>
              <a:buFont typeface="Arial"/>
              <a:buChar char="•"/>
            </a:pPr>
            <a:endParaRPr lang="en-GB" sz="3132" b="1" noProof="0" dirty="0">
              <a:solidFill>
                <a:srgbClr val="000000"/>
              </a:solidFill>
              <a:latin typeface="Roboto Bold"/>
              <a:ea typeface="Roboto Bold"/>
              <a:cs typeface="Roboto Bold"/>
              <a:sym typeface="Roboto Bold"/>
            </a:endParaRPr>
          </a:p>
        </p:txBody>
      </p:sp>
      <p:sp>
        <p:nvSpPr>
          <p:cNvPr id="15" name="TextBox 15">
            <a:extLst>
              <a:ext uri="{FF2B5EF4-FFF2-40B4-BE49-F238E27FC236}">
                <a16:creationId xmlns:a16="http://schemas.microsoft.com/office/drawing/2014/main" id="{F163D0E6-449E-D0C8-5EBD-9ECA0F1E5010}"/>
              </a:ext>
            </a:extLst>
          </p:cNvPr>
          <p:cNvSpPr txBox="1"/>
          <p:nvPr/>
        </p:nvSpPr>
        <p:spPr>
          <a:xfrm>
            <a:off x="459475" y="2623615"/>
            <a:ext cx="12558206" cy="1286634"/>
          </a:xfrm>
          <a:prstGeom prst="rect">
            <a:avLst/>
          </a:prstGeom>
        </p:spPr>
        <p:txBody>
          <a:bodyPr wrap="square" lIns="0" tIns="0" rIns="0" bIns="0" rtlCol="0" anchor="t">
            <a:spAutoFit/>
          </a:bodyPr>
          <a:lstStyle/>
          <a:p>
            <a:pPr marL="0" lvl="0" indent="0" algn="ctr">
              <a:lnSpc>
                <a:spcPts val="5224"/>
              </a:lnSpc>
              <a:spcBef>
                <a:spcPct val="0"/>
              </a:spcBef>
            </a:pPr>
            <a:r>
              <a:rPr lang="en-GB" sz="3732" b="1" dirty="0">
                <a:solidFill>
                  <a:srgbClr val="283782"/>
                </a:solidFill>
                <a:latin typeface="Roboto Bold"/>
                <a:ea typeface="Roboto Bold"/>
                <a:cs typeface="Roboto Bold"/>
                <a:sym typeface="Roboto Bold"/>
              </a:rPr>
              <a:t>WISHING YOU all AN UNFORGETTABLE CONFERENCE at this inspiring Island in the Mediterranean  </a:t>
            </a:r>
          </a:p>
        </p:txBody>
      </p:sp>
      <p:pic>
        <p:nvPicPr>
          <p:cNvPr id="5" name="Picture 4">
            <a:extLst>
              <a:ext uri="{FF2B5EF4-FFF2-40B4-BE49-F238E27FC236}">
                <a16:creationId xmlns:a16="http://schemas.microsoft.com/office/drawing/2014/main" id="{1D21BADB-99F9-A535-1EF0-7E2AB25CA228}"/>
              </a:ext>
            </a:extLst>
          </p:cNvPr>
          <p:cNvPicPr>
            <a:picLocks noChangeAspect="1"/>
          </p:cNvPicPr>
          <p:nvPr/>
        </p:nvPicPr>
        <p:blipFill>
          <a:blip r:embed="rId3"/>
          <a:stretch>
            <a:fillRect/>
          </a:stretch>
        </p:blipFill>
        <p:spPr>
          <a:xfrm>
            <a:off x="11925300" y="3543300"/>
            <a:ext cx="6400800" cy="6400800"/>
          </a:xfrm>
          <a:prstGeom prst="rect">
            <a:avLst/>
          </a:prstGeom>
        </p:spPr>
      </p:pic>
      <p:pic>
        <p:nvPicPr>
          <p:cNvPr id="7" name="Picture 6">
            <a:extLst>
              <a:ext uri="{FF2B5EF4-FFF2-40B4-BE49-F238E27FC236}">
                <a16:creationId xmlns:a16="http://schemas.microsoft.com/office/drawing/2014/main" id="{90C078D8-E1FE-57FD-1ADE-FAE7FE5C2EAA}"/>
              </a:ext>
            </a:extLst>
          </p:cNvPr>
          <p:cNvPicPr>
            <a:picLocks noChangeAspect="1"/>
          </p:cNvPicPr>
          <p:nvPr/>
        </p:nvPicPr>
        <p:blipFill>
          <a:blip r:embed="rId4"/>
          <a:stretch>
            <a:fillRect/>
          </a:stretch>
        </p:blipFill>
        <p:spPr>
          <a:xfrm>
            <a:off x="8393430" y="6469380"/>
            <a:ext cx="3474720" cy="3474720"/>
          </a:xfrm>
          <a:prstGeom prst="rect">
            <a:avLst/>
          </a:prstGeom>
        </p:spPr>
      </p:pic>
    </p:spTree>
    <p:extLst>
      <p:ext uri="{BB962C8B-B14F-4D97-AF65-F5344CB8AC3E}">
        <p14:creationId xmlns:p14="http://schemas.microsoft.com/office/powerpoint/2010/main" val="357310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66453-CDB9-121F-8D4E-92318873B82E}"/>
            </a:ext>
          </a:extLst>
        </p:cNvPr>
        <p:cNvGrpSpPr/>
        <p:nvPr/>
      </p:nvGrpSpPr>
      <p:grpSpPr>
        <a:xfrm>
          <a:off x="0" y="0"/>
          <a:ext cx="0" cy="0"/>
          <a:chOff x="0" y="0"/>
          <a:chExt cx="0" cy="0"/>
        </a:xfrm>
      </p:grpSpPr>
      <p:sp>
        <p:nvSpPr>
          <p:cNvPr id="6" name="AutoShape 6">
            <a:extLst>
              <a:ext uri="{FF2B5EF4-FFF2-40B4-BE49-F238E27FC236}">
                <a16:creationId xmlns:a16="http://schemas.microsoft.com/office/drawing/2014/main" id="{8C09BDC0-6308-E8AD-7626-FC8592839FE8}"/>
              </a:ext>
            </a:extLst>
          </p:cNvPr>
          <p:cNvSpPr/>
          <p:nvPr/>
        </p:nvSpPr>
        <p:spPr>
          <a:xfrm flipV="1">
            <a:off x="5979093" y="723900"/>
            <a:ext cx="0" cy="2359949"/>
          </a:xfrm>
          <a:prstGeom prst="line">
            <a:avLst/>
          </a:prstGeom>
          <a:ln w="95250" cap="flat">
            <a:solidFill>
              <a:srgbClr val="FFFFFF"/>
            </a:solidFill>
            <a:prstDash val="solid"/>
            <a:headEnd type="none" w="sm" len="sm"/>
            <a:tailEnd type="none" w="sm" len="sm"/>
          </a:ln>
        </p:spPr>
        <p:txBody>
          <a:bodyPr/>
          <a:lstStyle/>
          <a:p>
            <a:endParaRPr lang="en-GB" noProof="0" dirty="0"/>
          </a:p>
        </p:txBody>
      </p:sp>
      <p:grpSp>
        <p:nvGrpSpPr>
          <p:cNvPr id="7" name="Group 7">
            <a:extLst>
              <a:ext uri="{FF2B5EF4-FFF2-40B4-BE49-F238E27FC236}">
                <a16:creationId xmlns:a16="http://schemas.microsoft.com/office/drawing/2014/main" id="{1102C9A4-1ABC-97A4-6104-596F81C77752}"/>
              </a:ext>
            </a:extLst>
          </p:cNvPr>
          <p:cNvGrpSpPr/>
          <p:nvPr/>
        </p:nvGrpSpPr>
        <p:grpSpPr>
          <a:xfrm>
            <a:off x="11289471" y="2038305"/>
            <a:ext cx="4996445" cy="1047796"/>
            <a:chOff x="0" y="0"/>
            <a:chExt cx="2241023" cy="469961"/>
          </a:xfrm>
        </p:grpSpPr>
        <p:sp>
          <p:nvSpPr>
            <p:cNvPr id="8" name="Freeform 8">
              <a:extLst>
                <a:ext uri="{FF2B5EF4-FFF2-40B4-BE49-F238E27FC236}">
                  <a16:creationId xmlns:a16="http://schemas.microsoft.com/office/drawing/2014/main" id="{84060C3B-3569-12CA-75AC-C0BA365C56F9}"/>
                </a:ext>
              </a:extLst>
            </p:cNvPr>
            <p:cNvSpPr/>
            <p:nvPr/>
          </p:nvSpPr>
          <p:spPr>
            <a:xfrm>
              <a:off x="0" y="0"/>
              <a:ext cx="2241023" cy="469961"/>
            </a:xfrm>
            <a:custGeom>
              <a:avLst/>
              <a:gdLst/>
              <a:ahLst/>
              <a:cxnLst/>
              <a:rect l="l" t="t" r="r" b="b"/>
              <a:pathLst>
                <a:path w="2241023" h="469961">
                  <a:moveTo>
                    <a:pt x="13945" y="0"/>
                  </a:moveTo>
                  <a:lnTo>
                    <a:pt x="2227078" y="0"/>
                  </a:lnTo>
                  <a:cubicBezTo>
                    <a:pt x="2234779" y="0"/>
                    <a:pt x="2241023" y="6244"/>
                    <a:pt x="2241023" y="13945"/>
                  </a:cubicBezTo>
                  <a:lnTo>
                    <a:pt x="2241023" y="456016"/>
                  </a:lnTo>
                  <a:cubicBezTo>
                    <a:pt x="2241023" y="459714"/>
                    <a:pt x="2239554" y="463261"/>
                    <a:pt x="2236938" y="465877"/>
                  </a:cubicBezTo>
                  <a:cubicBezTo>
                    <a:pt x="2234323" y="468492"/>
                    <a:pt x="2230776" y="469961"/>
                    <a:pt x="2227078" y="469961"/>
                  </a:cubicBezTo>
                  <a:lnTo>
                    <a:pt x="13945" y="469961"/>
                  </a:lnTo>
                  <a:cubicBezTo>
                    <a:pt x="10247" y="469961"/>
                    <a:pt x="6700" y="468492"/>
                    <a:pt x="4085" y="465877"/>
                  </a:cubicBezTo>
                  <a:cubicBezTo>
                    <a:pt x="1469" y="463261"/>
                    <a:pt x="0" y="459714"/>
                    <a:pt x="0" y="456016"/>
                  </a:cubicBezTo>
                  <a:lnTo>
                    <a:pt x="0" y="13945"/>
                  </a:lnTo>
                  <a:cubicBezTo>
                    <a:pt x="0" y="10247"/>
                    <a:pt x="1469" y="6700"/>
                    <a:pt x="4085" y="4085"/>
                  </a:cubicBezTo>
                  <a:cubicBezTo>
                    <a:pt x="6700" y="1469"/>
                    <a:pt x="10247" y="0"/>
                    <a:pt x="13945" y="0"/>
                  </a:cubicBezTo>
                  <a:close/>
                </a:path>
              </a:pathLst>
            </a:custGeom>
            <a:solidFill>
              <a:srgbClr val="000000">
                <a:alpha val="0"/>
              </a:srgbClr>
            </a:solidFill>
            <a:ln w="38100" cap="sq">
              <a:solidFill>
                <a:srgbClr val="FFFFFF"/>
              </a:solidFill>
              <a:prstDash val="solid"/>
              <a:miter/>
            </a:ln>
          </p:spPr>
          <p:txBody>
            <a:bodyPr/>
            <a:lstStyle/>
            <a:p>
              <a:endParaRPr lang="en-GB" noProof="0" dirty="0"/>
            </a:p>
          </p:txBody>
        </p:sp>
        <p:sp>
          <p:nvSpPr>
            <p:cNvPr id="9" name="TextBox 9">
              <a:extLst>
                <a:ext uri="{FF2B5EF4-FFF2-40B4-BE49-F238E27FC236}">
                  <a16:creationId xmlns:a16="http://schemas.microsoft.com/office/drawing/2014/main" id="{32C048E5-C5FA-7AB2-4C22-1482FFF5ACAB}"/>
                </a:ext>
              </a:extLst>
            </p:cNvPr>
            <p:cNvSpPr txBox="1"/>
            <p:nvPr/>
          </p:nvSpPr>
          <p:spPr>
            <a:xfrm>
              <a:off x="0" y="0"/>
              <a:ext cx="2241023" cy="469961"/>
            </a:xfrm>
            <a:prstGeom prst="rect">
              <a:avLst/>
            </a:prstGeom>
          </p:spPr>
          <p:txBody>
            <a:bodyPr lIns="50800" tIns="50800" rIns="50800" bIns="50800" rtlCol="0" anchor="ctr"/>
            <a:lstStyle/>
            <a:p>
              <a:pPr algn="ctr">
                <a:lnSpc>
                  <a:spcPts val="140"/>
                </a:lnSpc>
              </a:pPr>
              <a:endParaRPr lang="en-GB" noProof="0" dirty="0"/>
            </a:p>
          </p:txBody>
        </p:sp>
      </p:grpSp>
      <p:sp>
        <p:nvSpPr>
          <p:cNvPr id="14" name="TextBox 14">
            <a:extLst>
              <a:ext uri="{FF2B5EF4-FFF2-40B4-BE49-F238E27FC236}">
                <a16:creationId xmlns:a16="http://schemas.microsoft.com/office/drawing/2014/main" id="{996CE63D-B252-DCF8-8E69-FF09071D8058}"/>
              </a:ext>
            </a:extLst>
          </p:cNvPr>
          <p:cNvSpPr txBox="1"/>
          <p:nvPr/>
        </p:nvSpPr>
        <p:spPr>
          <a:xfrm>
            <a:off x="10668000" y="2458130"/>
            <a:ext cx="6291232" cy="478657"/>
          </a:xfrm>
          <a:prstGeom prst="rect">
            <a:avLst/>
          </a:prstGeom>
        </p:spPr>
        <p:txBody>
          <a:bodyPr lIns="0" tIns="0" rIns="0" bIns="0" rtlCol="0" anchor="t">
            <a:spAutoFit/>
          </a:bodyPr>
          <a:lstStyle/>
          <a:p>
            <a:pPr algn="ctr">
              <a:lnSpc>
                <a:spcPts val="3454"/>
              </a:lnSpc>
            </a:pPr>
            <a:r>
              <a:rPr lang="en-GB" sz="4429" noProof="0" dirty="0">
                <a:solidFill>
                  <a:srgbClr val="FFFFFF"/>
                </a:solidFill>
                <a:latin typeface="Roboto"/>
                <a:ea typeface="Roboto"/>
                <a:cs typeface="Roboto"/>
                <a:sym typeface="Roboto"/>
              </a:rPr>
              <a:t>SEPT 24-25  2025</a:t>
            </a:r>
          </a:p>
        </p:txBody>
      </p:sp>
      <p:sp>
        <p:nvSpPr>
          <p:cNvPr id="20" name="Rechthoek 19">
            <a:extLst>
              <a:ext uri="{FF2B5EF4-FFF2-40B4-BE49-F238E27FC236}">
                <a16:creationId xmlns:a16="http://schemas.microsoft.com/office/drawing/2014/main" id="{608A24E8-DBE9-7987-6973-6A21B69B25B6}"/>
              </a:ext>
            </a:extLst>
          </p:cNvPr>
          <p:cNvSpPr/>
          <p:nvPr/>
        </p:nvSpPr>
        <p:spPr>
          <a:xfrm>
            <a:off x="0" y="3566841"/>
            <a:ext cx="18287999" cy="570901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pic>
        <p:nvPicPr>
          <p:cNvPr id="17" name="Afbeelding 16">
            <a:extLst>
              <a:ext uri="{FF2B5EF4-FFF2-40B4-BE49-F238E27FC236}">
                <a16:creationId xmlns:a16="http://schemas.microsoft.com/office/drawing/2014/main" id="{E5CC081B-B81F-8831-BB73-00BDF9E23E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787" y="0"/>
            <a:ext cx="18355733" cy="10325100"/>
          </a:xfrm>
          <a:prstGeom prst="rect">
            <a:avLst/>
          </a:prstGeom>
        </p:spPr>
      </p:pic>
      <p:sp>
        <p:nvSpPr>
          <p:cNvPr id="2" name="TextBox 10">
            <a:extLst>
              <a:ext uri="{FF2B5EF4-FFF2-40B4-BE49-F238E27FC236}">
                <a16:creationId xmlns:a16="http://schemas.microsoft.com/office/drawing/2014/main" id="{78888F61-1F6A-F1F5-0DD4-3A61FA07E2C9}"/>
              </a:ext>
            </a:extLst>
          </p:cNvPr>
          <p:cNvSpPr txBox="1"/>
          <p:nvPr/>
        </p:nvSpPr>
        <p:spPr>
          <a:xfrm>
            <a:off x="1219200" y="5416409"/>
            <a:ext cx="15740032" cy="2269852"/>
          </a:xfrm>
          <a:prstGeom prst="rect">
            <a:avLst/>
          </a:prstGeom>
        </p:spPr>
        <p:txBody>
          <a:bodyPr wrap="square" lIns="0" tIns="0" rIns="0" bIns="0" rtlCol="0" anchor="t">
            <a:spAutoFit/>
          </a:bodyPr>
          <a:lstStyle/>
          <a:p>
            <a:pPr marL="338115" lvl="1" algn="ctr">
              <a:lnSpc>
                <a:spcPts val="4385"/>
              </a:lnSpc>
            </a:pPr>
            <a:endParaRPr lang="en-GB" sz="4800" b="1" noProof="0" dirty="0">
              <a:solidFill>
                <a:srgbClr val="000000"/>
              </a:solidFill>
              <a:latin typeface="Roboto Bold"/>
              <a:ea typeface="Roboto Bold"/>
              <a:cs typeface="Roboto Bold"/>
              <a:sym typeface="Roboto Bold"/>
            </a:endParaRPr>
          </a:p>
          <a:p>
            <a:pPr marL="338115" lvl="1" algn="ctr">
              <a:lnSpc>
                <a:spcPts val="4385"/>
              </a:lnSpc>
            </a:pPr>
            <a:endParaRPr lang="en-GB" sz="4800" b="1" dirty="0">
              <a:solidFill>
                <a:srgbClr val="000000"/>
              </a:solidFill>
              <a:latin typeface="Roboto Bold"/>
              <a:ea typeface="Roboto Bold"/>
              <a:cs typeface="Roboto Bold"/>
              <a:sym typeface="Roboto Bold"/>
            </a:endParaRPr>
          </a:p>
          <a:p>
            <a:pPr marL="338115" lvl="1" algn="ctr">
              <a:lnSpc>
                <a:spcPts val="4385"/>
              </a:lnSpc>
            </a:pPr>
            <a:r>
              <a:rPr lang="en-GB" sz="4800" b="1" noProof="0" dirty="0">
                <a:solidFill>
                  <a:srgbClr val="000000"/>
                </a:solidFill>
                <a:latin typeface="Roboto Bold"/>
                <a:ea typeface="Roboto Bold"/>
                <a:cs typeface="Roboto Bold"/>
                <a:sym typeface="Roboto Bold"/>
              </a:rPr>
              <a:t>Love AFFAIR between Malta and EPSO?  </a:t>
            </a:r>
            <a:endParaRPr lang="en-GB" sz="4800" b="1" dirty="0">
              <a:solidFill>
                <a:srgbClr val="000000"/>
              </a:solidFill>
              <a:latin typeface="Roboto Bold"/>
              <a:ea typeface="Roboto Bold"/>
              <a:cs typeface="Roboto Bold"/>
              <a:sym typeface="Roboto Bold"/>
            </a:endParaRPr>
          </a:p>
          <a:p>
            <a:pPr marL="338115" lvl="1" algn="ctr">
              <a:lnSpc>
                <a:spcPts val="4385"/>
              </a:lnSpc>
            </a:pPr>
            <a:endParaRPr lang="en-GB" sz="4800" b="1" noProof="0" dirty="0">
              <a:solidFill>
                <a:srgbClr val="000000"/>
              </a:solidFill>
              <a:latin typeface="Roboto Bold"/>
              <a:ea typeface="Roboto Bold"/>
              <a:cs typeface="Roboto Bold"/>
              <a:sym typeface="Roboto Bold"/>
            </a:endParaRPr>
          </a:p>
        </p:txBody>
      </p:sp>
      <p:sp>
        <p:nvSpPr>
          <p:cNvPr id="3" name="TextBox 15">
            <a:extLst>
              <a:ext uri="{FF2B5EF4-FFF2-40B4-BE49-F238E27FC236}">
                <a16:creationId xmlns:a16="http://schemas.microsoft.com/office/drawing/2014/main" id="{0BE1953E-82D7-6E52-0B82-40985287E4BB}"/>
              </a:ext>
            </a:extLst>
          </p:cNvPr>
          <p:cNvSpPr txBox="1"/>
          <p:nvPr/>
        </p:nvSpPr>
        <p:spPr>
          <a:xfrm>
            <a:off x="685798" y="4152900"/>
            <a:ext cx="16022110" cy="692497"/>
          </a:xfrm>
          <a:prstGeom prst="rect">
            <a:avLst/>
          </a:prstGeom>
        </p:spPr>
        <p:txBody>
          <a:bodyPr wrap="square" lIns="0" tIns="0" rIns="0" bIns="0" rtlCol="0" anchor="t">
            <a:spAutoFit/>
          </a:bodyPr>
          <a:lstStyle/>
          <a:p>
            <a:pPr marL="0" lvl="0" indent="0" algn="ctr">
              <a:lnSpc>
                <a:spcPts val="5224"/>
              </a:lnSpc>
              <a:spcBef>
                <a:spcPct val="0"/>
              </a:spcBef>
            </a:pPr>
            <a:r>
              <a:rPr lang="en-GB" sz="6000" b="1" noProof="0" dirty="0">
                <a:solidFill>
                  <a:srgbClr val="283782"/>
                </a:solidFill>
                <a:latin typeface="Roboto Bold"/>
                <a:ea typeface="Roboto Bold"/>
                <a:cs typeface="Roboto Bold"/>
                <a:sym typeface="Roboto Bold"/>
              </a:rPr>
              <a:t>Dear</a:t>
            </a:r>
          </a:p>
        </p:txBody>
      </p:sp>
      <p:pic>
        <p:nvPicPr>
          <p:cNvPr id="5" name="Picture 4">
            <a:extLst>
              <a:ext uri="{FF2B5EF4-FFF2-40B4-BE49-F238E27FC236}">
                <a16:creationId xmlns:a16="http://schemas.microsoft.com/office/drawing/2014/main" id="{176038B4-667D-162F-A629-BB82D5364C4D}"/>
              </a:ext>
            </a:extLst>
          </p:cNvPr>
          <p:cNvPicPr>
            <a:picLocks noChangeAspect="1"/>
          </p:cNvPicPr>
          <p:nvPr/>
        </p:nvPicPr>
        <p:blipFill>
          <a:blip r:embed="rId3"/>
          <a:stretch>
            <a:fillRect/>
          </a:stretch>
        </p:blipFill>
        <p:spPr>
          <a:xfrm>
            <a:off x="2953923" y="3905351"/>
            <a:ext cx="12819477" cy="999831"/>
          </a:xfrm>
          <a:prstGeom prst="rect">
            <a:avLst/>
          </a:prstGeom>
        </p:spPr>
      </p:pic>
    </p:spTree>
    <p:extLst>
      <p:ext uri="{BB962C8B-B14F-4D97-AF65-F5344CB8AC3E}">
        <p14:creationId xmlns:p14="http://schemas.microsoft.com/office/powerpoint/2010/main" val="80469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6955-58D3-7ED1-806F-8BCC4D13B21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2927095B-57EB-7E80-8D6B-8FCB1E3A56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301547"/>
          </a:xfrm>
          <a:prstGeom prst="rect">
            <a:avLst/>
          </a:prstGeom>
        </p:spPr>
      </p:pic>
      <p:sp>
        <p:nvSpPr>
          <p:cNvPr id="10" name="TextBox 10">
            <a:extLst>
              <a:ext uri="{FF2B5EF4-FFF2-40B4-BE49-F238E27FC236}">
                <a16:creationId xmlns:a16="http://schemas.microsoft.com/office/drawing/2014/main" id="{FB6CE231-58E8-9EEB-7F86-D47411E78EA4}"/>
              </a:ext>
            </a:extLst>
          </p:cNvPr>
          <p:cNvSpPr txBox="1"/>
          <p:nvPr/>
        </p:nvSpPr>
        <p:spPr>
          <a:xfrm>
            <a:off x="685799" y="3771899"/>
            <a:ext cx="16840201" cy="3344890"/>
          </a:xfrm>
          <a:prstGeom prst="rect">
            <a:avLst/>
          </a:prstGeom>
        </p:spPr>
        <p:txBody>
          <a:bodyPr wrap="square" lIns="0" tIns="0" rIns="0" bIns="0" rtlCol="0" anchor="t">
            <a:spAutoFit/>
          </a:bodyPr>
          <a:lstStyle/>
          <a:p>
            <a:pPr marL="338115" lvl="1">
              <a:lnSpc>
                <a:spcPts val="4385"/>
              </a:lnSpc>
            </a:pPr>
            <a:endParaRPr lang="en-GB" sz="3200" b="1" noProof="0" dirty="0">
              <a:solidFill>
                <a:srgbClr val="283782"/>
              </a:solidFill>
              <a:latin typeface="Roboto Bold"/>
              <a:ea typeface="Roboto Bold"/>
              <a:cs typeface="Roboto Bold"/>
              <a:sym typeface="Roboto Bold"/>
            </a:endParaRPr>
          </a:p>
          <a:p>
            <a:pPr marL="795315" lvl="1" indent="-457200" algn="ctr">
              <a:lnSpc>
                <a:spcPts val="4385"/>
              </a:lnSpc>
              <a:buFont typeface="Arial" panose="020B0604020202020204" pitchFamily="34" charset="0"/>
              <a:buChar char="•"/>
            </a:pPr>
            <a:r>
              <a:rPr lang="en-GB" sz="4000" b="1" noProof="0" dirty="0">
                <a:solidFill>
                  <a:srgbClr val="283782"/>
                </a:solidFill>
                <a:latin typeface="Roboto Bold"/>
                <a:ea typeface="Roboto Bold"/>
                <a:cs typeface="Roboto Bold"/>
                <a:sym typeface="Roboto Bold"/>
              </a:rPr>
              <a:t>This is our 3</a:t>
            </a:r>
            <a:r>
              <a:rPr lang="en-GB" sz="4000" b="1" baseline="30000" noProof="0" dirty="0">
                <a:solidFill>
                  <a:srgbClr val="283782"/>
                </a:solidFill>
                <a:latin typeface="Roboto Bold"/>
                <a:ea typeface="Roboto Bold"/>
                <a:cs typeface="Roboto Bold"/>
                <a:sym typeface="Roboto Bold"/>
              </a:rPr>
              <a:t>rd</a:t>
            </a:r>
            <a:r>
              <a:rPr lang="en-GB" sz="4000" b="1" noProof="0" dirty="0">
                <a:solidFill>
                  <a:srgbClr val="283782"/>
                </a:solidFill>
                <a:latin typeface="Roboto Bold"/>
                <a:ea typeface="Roboto Bold"/>
                <a:cs typeface="Roboto Bold"/>
                <a:sym typeface="Roboto Bold"/>
              </a:rPr>
              <a:t> EPSO Conference hosted by Malta! </a:t>
            </a:r>
          </a:p>
          <a:p>
            <a:pPr marL="338115" lvl="1" algn="ctr">
              <a:lnSpc>
                <a:spcPts val="4385"/>
              </a:lnSpc>
            </a:pPr>
            <a:endParaRPr lang="en-GB" sz="4000" b="1" noProof="0" dirty="0">
              <a:solidFill>
                <a:srgbClr val="283782"/>
              </a:solidFill>
              <a:latin typeface="Roboto Bold"/>
              <a:ea typeface="Roboto Bold"/>
              <a:cs typeface="Roboto Bold"/>
              <a:sym typeface="Roboto Bold"/>
            </a:endParaRPr>
          </a:p>
          <a:p>
            <a:pPr marL="795315" lvl="1" indent="-457200" algn="ctr">
              <a:lnSpc>
                <a:spcPts val="4385"/>
              </a:lnSpc>
              <a:buFont typeface="Arial" panose="020B0604020202020204" pitchFamily="34" charset="0"/>
              <a:buChar char="•"/>
            </a:pPr>
            <a:r>
              <a:rPr lang="en-GB" sz="4000" b="1" noProof="0" dirty="0">
                <a:solidFill>
                  <a:srgbClr val="283782"/>
                </a:solidFill>
                <a:latin typeface="Roboto Bold"/>
                <a:ea typeface="Roboto Bold"/>
                <a:cs typeface="Roboto Bold"/>
                <a:sym typeface="Roboto Bold"/>
              </a:rPr>
              <a:t>No other country in the world has hosted </a:t>
            </a:r>
            <a:r>
              <a:rPr lang="en-GB" sz="4000" b="1" dirty="0">
                <a:solidFill>
                  <a:srgbClr val="283782"/>
                </a:solidFill>
                <a:latin typeface="Roboto Bold"/>
                <a:ea typeface="Roboto Bold"/>
                <a:cs typeface="Roboto Bold"/>
                <a:sym typeface="Roboto Bold"/>
              </a:rPr>
              <a:t>more </a:t>
            </a:r>
            <a:r>
              <a:rPr lang="en-GB" sz="4000" b="1" noProof="0" dirty="0">
                <a:solidFill>
                  <a:srgbClr val="283782"/>
                </a:solidFill>
                <a:latin typeface="Roboto Bold"/>
                <a:ea typeface="Roboto Bold"/>
                <a:cs typeface="Roboto Bold"/>
                <a:sym typeface="Roboto Bold"/>
              </a:rPr>
              <a:t>EPSO conferences</a:t>
            </a:r>
            <a:r>
              <a:rPr lang="en-GB" sz="4000" b="1" dirty="0">
                <a:solidFill>
                  <a:srgbClr val="283782"/>
                </a:solidFill>
                <a:latin typeface="Roboto Bold"/>
                <a:ea typeface="Roboto Bold"/>
                <a:cs typeface="Roboto Bold"/>
                <a:sym typeface="Roboto Bold"/>
              </a:rPr>
              <a:t>.</a:t>
            </a:r>
            <a:r>
              <a:rPr lang="en-GB" sz="4000" b="1" noProof="0" dirty="0">
                <a:solidFill>
                  <a:srgbClr val="283782"/>
                </a:solidFill>
                <a:latin typeface="Roboto Bold"/>
                <a:ea typeface="Roboto Bold"/>
                <a:cs typeface="Roboto Bold"/>
                <a:sym typeface="Roboto Bold"/>
              </a:rPr>
              <a:t> </a:t>
            </a:r>
          </a:p>
          <a:p>
            <a:pPr marL="338115" lvl="1" algn="ctr">
              <a:lnSpc>
                <a:spcPts val="4385"/>
              </a:lnSpc>
            </a:pPr>
            <a:endParaRPr lang="en-GB" sz="4000" b="1" noProof="0" dirty="0">
              <a:solidFill>
                <a:srgbClr val="283782"/>
              </a:solidFill>
              <a:latin typeface="Roboto Bold"/>
              <a:ea typeface="Roboto Bold"/>
              <a:cs typeface="Roboto Bold"/>
              <a:sym typeface="Roboto Bold"/>
            </a:endParaRPr>
          </a:p>
          <a:p>
            <a:pPr marL="338115" lvl="1" algn="l">
              <a:lnSpc>
                <a:spcPts val="4385"/>
              </a:lnSpc>
            </a:pPr>
            <a:endParaRPr lang="en-GB" sz="3132" b="1" noProof="0" dirty="0">
              <a:solidFill>
                <a:srgbClr val="000000"/>
              </a:solidFill>
              <a:latin typeface="Roboto Bold"/>
              <a:ea typeface="Roboto Bold"/>
              <a:cs typeface="Roboto Bold"/>
              <a:sym typeface="Roboto Bold"/>
            </a:endParaRPr>
          </a:p>
        </p:txBody>
      </p:sp>
      <p:sp>
        <p:nvSpPr>
          <p:cNvPr id="15" name="TextBox 15">
            <a:extLst>
              <a:ext uri="{FF2B5EF4-FFF2-40B4-BE49-F238E27FC236}">
                <a16:creationId xmlns:a16="http://schemas.microsoft.com/office/drawing/2014/main" id="{BAF65612-6CEF-8B8A-A26B-F71812AE15EE}"/>
              </a:ext>
            </a:extLst>
          </p:cNvPr>
          <p:cNvSpPr txBox="1"/>
          <p:nvPr/>
        </p:nvSpPr>
        <p:spPr>
          <a:xfrm>
            <a:off x="1524000" y="2581222"/>
            <a:ext cx="13777406" cy="673261"/>
          </a:xfrm>
          <a:prstGeom prst="rect">
            <a:avLst/>
          </a:prstGeom>
        </p:spPr>
        <p:txBody>
          <a:bodyPr wrap="square" lIns="0" tIns="0" rIns="0" bIns="0" rtlCol="0" anchor="t">
            <a:spAutoFit/>
          </a:bodyPr>
          <a:lstStyle/>
          <a:p>
            <a:pPr marL="0" lvl="0" indent="0" algn="ctr">
              <a:lnSpc>
                <a:spcPts val="5224"/>
              </a:lnSpc>
              <a:spcBef>
                <a:spcPct val="0"/>
              </a:spcBef>
            </a:pPr>
            <a:r>
              <a:rPr lang="en-GB" sz="5400" b="1" dirty="0">
                <a:solidFill>
                  <a:srgbClr val="283782"/>
                </a:solidFill>
                <a:latin typeface="Roboto Bold"/>
                <a:ea typeface="Roboto Bold"/>
                <a:cs typeface="Roboto Bold"/>
                <a:sym typeface="Roboto Bold"/>
              </a:rPr>
              <a:t>Because </a:t>
            </a:r>
            <a:r>
              <a:rPr lang="en-GB" sz="3732" b="1" dirty="0">
                <a:solidFill>
                  <a:srgbClr val="283782"/>
                </a:solidFill>
                <a:latin typeface="Roboto Bold"/>
                <a:ea typeface="Roboto Bold"/>
                <a:cs typeface="Roboto Bold"/>
                <a:sym typeface="Roboto Bold"/>
              </a:rPr>
              <a:t> </a:t>
            </a:r>
            <a:endParaRPr lang="en-GB" sz="3732" b="1" noProof="0" dirty="0">
              <a:solidFill>
                <a:srgbClr val="283782"/>
              </a:solidFill>
              <a:latin typeface="Roboto Bold"/>
              <a:ea typeface="Roboto Bold"/>
              <a:cs typeface="Roboto Bold"/>
              <a:sym typeface="Roboto Bold"/>
            </a:endParaRPr>
          </a:p>
        </p:txBody>
      </p:sp>
      <p:pic>
        <p:nvPicPr>
          <p:cNvPr id="4" name="Picture 3">
            <a:extLst>
              <a:ext uri="{FF2B5EF4-FFF2-40B4-BE49-F238E27FC236}">
                <a16:creationId xmlns:a16="http://schemas.microsoft.com/office/drawing/2014/main" id="{43C198B3-4258-8D9E-A935-BB053D156DA0}"/>
              </a:ext>
            </a:extLst>
          </p:cNvPr>
          <p:cNvPicPr>
            <a:picLocks noChangeAspect="1"/>
          </p:cNvPicPr>
          <p:nvPr/>
        </p:nvPicPr>
        <p:blipFill>
          <a:blip r:embed="rId3"/>
          <a:stretch>
            <a:fillRect/>
          </a:stretch>
        </p:blipFill>
        <p:spPr>
          <a:xfrm>
            <a:off x="10439400" y="6436543"/>
            <a:ext cx="4248150" cy="3003632"/>
          </a:xfrm>
          <a:prstGeom prst="rect">
            <a:avLst/>
          </a:prstGeom>
        </p:spPr>
      </p:pic>
    </p:spTree>
    <p:extLst>
      <p:ext uri="{BB962C8B-B14F-4D97-AF65-F5344CB8AC3E}">
        <p14:creationId xmlns:p14="http://schemas.microsoft.com/office/powerpoint/2010/main" val="291701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49733-CAAD-FB6E-8882-9E37BC372693}"/>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7097AAD7-12D8-0D34-9250-283B18A7E9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301547"/>
          </a:xfrm>
          <a:prstGeom prst="rect">
            <a:avLst/>
          </a:prstGeom>
        </p:spPr>
      </p:pic>
      <p:sp>
        <p:nvSpPr>
          <p:cNvPr id="10" name="TextBox 10">
            <a:extLst>
              <a:ext uri="{FF2B5EF4-FFF2-40B4-BE49-F238E27FC236}">
                <a16:creationId xmlns:a16="http://schemas.microsoft.com/office/drawing/2014/main" id="{81B0DD5E-46E4-C595-7203-2EF82F317C8B}"/>
              </a:ext>
            </a:extLst>
          </p:cNvPr>
          <p:cNvSpPr txBox="1"/>
          <p:nvPr/>
        </p:nvSpPr>
        <p:spPr>
          <a:xfrm>
            <a:off x="-83255" y="2857500"/>
            <a:ext cx="17553213" cy="6730432"/>
          </a:xfrm>
          <a:prstGeom prst="rect">
            <a:avLst/>
          </a:prstGeom>
        </p:spPr>
        <p:txBody>
          <a:bodyPr wrap="square" lIns="0" tIns="0" rIns="0" bIns="0" rtlCol="0" anchor="t">
            <a:spAutoFit/>
          </a:bodyPr>
          <a:lstStyle/>
          <a:p>
            <a:pPr marL="852465" lvl="1" indent="-514350">
              <a:lnSpc>
                <a:spcPts val="4385"/>
              </a:lnSpc>
              <a:buFont typeface="+mj-lt"/>
              <a:buAutoNum type="arabicPeriod"/>
            </a:pPr>
            <a:r>
              <a:rPr lang="en-GB" sz="3132" b="1" noProof="0" dirty="0">
                <a:solidFill>
                  <a:srgbClr val="000000"/>
                </a:solidFill>
                <a:latin typeface="Roboto Bold"/>
                <a:ea typeface="Roboto Bold"/>
              </a:rPr>
              <a:t>The 29</a:t>
            </a:r>
            <a:r>
              <a:rPr lang="en-GB" sz="3132" b="1" baseline="30000" noProof="0" dirty="0">
                <a:solidFill>
                  <a:srgbClr val="000000"/>
                </a:solidFill>
                <a:latin typeface="Roboto Bold"/>
                <a:ea typeface="Roboto Bold"/>
              </a:rPr>
              <a:t>th</a:t>
            </a:r>
            <a:r>
              <a:rPr lang="en-GB" sz="3132" b="1" noProof="0" dirty="0">
                <a:solidFill>
                  <a:srgbClr val="000000"/>
                </a:solidFill>
                <a:latin typeface="Roboto Bold"/>
                <a:ea typeface="Roboto Bold"/>
              </a:rPr>
              <a:t> EPSO-Conference: </a:t>
            </a:r>
            <a:r>
              <a:rPr lang="en-GB" sz="3132" b="1" dirty="0">
                <a:solidFill>
                  <a:srgbClr val="000000"/>
                </a:solidFill>
                <a:latin typeface="Roboto Bold"/>
                <a:ea typeface="Roboto Bold"/>
              </a:rPr>
              <a:t>23</a:t>
            </a:r>
            <a:r>
              <a:rPr lang="en-GB" sz="3132" b="1" baseline="30000" dirty="0">
                <a:solidFill>
                  <a:srgbClr val="000000"/>
                </a:solidFill>
                <a:latin typeface="Roboto Bold"/>
                <a:ea typeface="Roboto Bold"/>
              </a:rPr>
              <a:t>rd </a:t>
            </a:r>
            <a:r>
              <a:rPr lang="en-GB" sz="3132" b="1" dirty="0">
                <a:solidFill>
                  <a:srgbClr val="000000"/>
                </a:solidFill>
                <a:latin typeface="Roboto Bold"/>
                <a:ea typeface="Roboto Bold"/>
              </a:rPr>
              <a:t>&amp; 24</a:t>
            </a:r>
            <a:r>
              <a:rPr lang="en-GB" sz="3132" b="1" baseline="30000" dirty="0">
                <a:solidFill>
                  <a:srgbClr val="000000"/>
                </a:solidFill>
                <a:latin typeface="Roboto Bold"/>
                <a:ea typeface="Roboto Bold"/>
              </a:rPr>
              <a:t>th</a:t>
            </a:r>
            <a:r>
              <a:rPr lang="en-GB" sz="3132" b="1" dirty="0">
                <a:solidFill>
                  <a:srgbClr val="000000"/>
                </a:solidFill>
                <a:latin typeface="Roboto Bold"/>
                <a:ea typeface="Roboto Bold"/>
              </a:rPr>
              <a:t> </a:t>
            </a:r>
            <a:r>
              <a:rPr lang="en-GB" sz="3132" b="1" noProof="0" dirty="0">
                <a:solidFill>
                  <a:srgbClr val="000000"/>
                </a:solidFill>
                <a:latin typeface="Roboto Bold"/>
                <a:ea typeface="Roboto Bold"/>
              </a:rPr>
              <a:t> September 2020 - </a:t>
            </a:r>
            <a:r>
              <a:rPr lang="en-GB" sz="3132" b="1" dirty="0">
                <a:solidFill>
                  <a:srgbClr val="000000"/>
                </a:solidFill>
                <a:latin typeface="Roboto Bold"/>
                <a:ea typeface="Roboto Bold"/>
              </a:rPr>
              <a:t>Due to Covid-19, </a:t>
            </a:r>
            <a:br>
              <a:rPr lang="en-GB" sz="3132" b="1" dirty="0">
                <a:solidFill>
                  <a:srgbClr val="000000"/>
                </a:solidFill>
                <a:latin typeface="Roboto Bold"/>
                <a:ea typeface="Roboto Bold"/>
              </a:rPr>
            </a:br>
            <a:r>
              <a:rPr lang="en-GB" sz="3132" b="1" dirty="0">
                <a:solidFill>
                  <a:srgbClr val="000000"/>
                </a:solidFill>
                <a:latin typeface="Roboto Bold"/>
                <a:ea typeface="Roboto Bold"/>
              </a:rPr>
              <a:t>traveling to Malta was not an option. </a:t>
            </a:r>
            <a:r>
              <a:rPr lang="en-GB" sz="3132" b="1" noProof="0" dirty="0">
                <a:solidFill>
                  <a:srgbClr val="000000"/>
                </a:solidFill>
                <a:latin typeface="Roboto Bold"/>
                <a:ea typeface="Roboto Bold"/>
              </a:rPr>
              <a:t>Teleconference Online from The Hague, </a:t>
            </a:r>
            <a:br>
              <a:rPr lang="en-GB" sz="3132" b="1" noProof="0" dirty="0">
                <a:solidFill>
                  <a:srgbClr val="000000"/>
                </a:solidFill>
                <a:latin typeface="Roboto Bold"/>
                <a:ea typeface="Roboto Bold"/>
              </a:rPr>
            </a:br>
            <a:r>
              <a:rPr lang="en-GB" sz="3132" b="1" noProof="0" dirty="0">
                <a:solidFill>
                  <a:srgbClr val="000000"/>
                </a:solidFill>
                <a:latin typeface="Roboto Bold"/>
                <a:ea typeface="Roboto Bold"/>
              </a:rPr>
              <a:t>The Netherlands. </a:t>
            </a:r>
            <a:r>
              <a:rPr lang="en-GB" sz="3132" b="1" noProof="0" dirty="0">
                <a:solidFill>
                  <a:srgbClr val="000000"/>
                </a:solidFill>
                <a:latin typeface="Roboto Bold"/>
                <a:ea typeface="Roboto Bold"/>
                <a:cs typeface="Roboto Bold"/>
                <a:sym typeface="Roboto Bold"/>
              </a:rPr>
              <a:t>However, the programme showed</a:t>
            </a:r>
            <a:r>
              <a:rPr lang="en-GB" sz="3132" b="1" dirty="0">
                <a:solidFill>
                  <a:srgbClr val="000000"/>
                </a:solidFill>
                <a:latin typeface="Roboto Bold"/>
                <a:ea typeface="Roboto Bold"/>
                <a:cs typeface="Roboto Bold"/>
                <a:sym typeface="Roboto Bold"/>
              </a:rPr>
              <a:t>: s</a:t>
            </a:r>
            <a:r>
              <a:rPr lang="en-GB" sz="3132" b="1" noProof="0" dirty="0" err="1">
                <a:solidFill>
                  <a:srgbClr val="000000"/>
                </a:solidFill>
                <a:latin typeface="Roboto Bold"/>
                <a:ea typeface="Roboto Bold"/>
                <a:cs typeface="Roboto Bold"/>
                <a:sym typeface="Roboto Bold"/>
              </a:rPr>
              <a:t>upported</a:t>
            </a:r>
            <a:r>
              <a:rPr lang="en-GB" sz="3132" b="1" noProof="0" dirty="0">
                <a:solidFill>
                  <a:srgbClr val="000000"/>
                </a:solidFill>
                <a:latin typeface="Roboto Bold"/>
                <a:ea typeface="Roboto Bold"/>
                <a:cs typeface="Roboto Bold"/>
                <a:sym typeface="Roboto Bold"/>
              </a:rPr>
              <a:t> by Malta </a:t>
            </a:r>
          </a:p>
          <a:p>
            <a:pPr marL="852465" lvl="1" indent="-514350">
              <a:lnSpc>
                <a:spcPts val="4385"/>
              </a:lnSpc>
              <a:buFont typeface="+mj-lt"/>
              <a:buAutoNum type="arabicPeriod" startAt="2"/>
            </a:pPr>
            <a:r>
              <a:rPr lang="en-GB" sz="3132" b="1" dirty="0">
                <a:solidFill>
                  <a:srgbClr val="000000"/>
                </a:solidFill>
                <a:latin typeface="Roboto Bold"/>
                <a:ea typeface="Roboto Bold"/>
                <a:cs typeface="Roboto Bold"/>
                <a:sym typeface="Roboto Bold"/>
              </a:rPr>
              <a:t>Three</a:t>
            </a:r>
            <a:r>
              <a:rPr lang="en-GB" sz="3132" b="1" noProof="0" dirty="0">
                <a:solidFill>
                  <a:srgbClr val="000000"/>
                </a:solidFill>
                <a:latin typeface="Roboto Bold"/>
                <a:ea typeface="Roboto Bold"/>
                <a:cs typeface="Roboto Bold"/>
                <a:sym typeface="Roboto Bold"/>
              </a:rPr>
              <a:t> years later</a:t>
            </a:r>
            <a:r>
              <a:rPr lang="en-GB" sz="3132" b="1" dirty="0">
                <a:solidFill>
                  <a:srgbClr val="000000"/>
                </a:solidFill>
                <a:latin typeface="Roboto Bold"/>
                <a:ea typeface="Roboto Bold"/>
                <a:cs typeface="Roboto Bold"/>
                <a:sym typeface="Roboto Bold"/>
              </a:rPr>
              <a:t>:</a:t>
            </a:r>
            <a:r>
              <a:rPr lang="en-GB" sz="3132" b="1" noProof="0" dirty="0">
                <a:solidFill>
                  <a:srgbClr val="000000"/>
                </a:solidFill>
                <a:latin typeface="Roboto Bold"/>
                <a:ea typeface="Roboto Bold"/>
                <a:cs typeface="Roboto Bold"/>
                <a:sym typeface="Roboto Bold"/>
              </a:rPr>
              <a:t> 34</a:t>
            </a:r>
            <a:r>
              <a:rPr lang="en-GB" sz="3132" b="1" baseline="30000" noProof="0" dirty="0">
                <a:solidFill>
                  <a:srgbClr val="000000"/>
                </a:solidFill>
                <a:latin typeface="Roboto Bold"/>
                <a:ea typeface="Roboto Bold"/>
                <a:cs typeface="Roboto Bold"/>
                <a:sym typeface="Roboto Bold"/>
              </a:rPr>
              <a:t>th</a:t>
            </a:r>
            <a:r>
              <a:rPr lang="en-GB" sz="3132" b="1" noProof="0" dirty="0">
                <a:solidFill>
                  <a:srgbClr val="000000"/>
                </a:solidFill>
                <a:latin typeface="Roboto Bold"/>
                <a:ea typeface="Roboto Bold"/>
                <a:cs typeface="Roboto Bold"/>
                <a:sym typeface="Roboto Bold"/>
              </a:rPr>
              <a:t> EPSO Conference successfully hosted by the SCSA.</a:t>
            </a:r>
          </a:p>
          <a:p>
            <a:pPr marL="338115" lvl="1">
              <a:lnSpc>
                <a:spcPts val="4385"/>
              </a:lnSpc>
            </a:pPr>
            <a:endParaRPr lang="en-GB" sz="3132" b="1" noProof="0" dirty="0">
              <a:solidFill>
                <a:srgbClr val="000000"/>
              </a:solidFill>
              <a:latin typeface="Roboto Bold"/>
              <a:ea typeface="Roboto Bold"/>
              <a:cs typeface="Roboto Bold"/>
              <a:sym typeface="Roboto Bold"/>
            </a:endParaRPr>
          </a:p>
          <a:p>
            <a:pPr marL="338115" lvl="1">
              <a:lnSpc>
                <a:spcPts val="4385"/>
              </a:lnSpc>
            </a:pPr>
            <a:endParaRPr lang="en-GB" sz="3132" b="1" noProof="0" dirty="0">
              <a:solidFill>
                <a:srgbClr val="000000"/>
              </a:solidFill>
              <a:latin typeface="Roboto Bold"/>
              <a:ea typeface="Roboto Bold"/>
              <a:cs typeface="Roboto Bold"/>
              <a:sym typeface="Roboto Bold"/>
            </a:endParaRPr>
          </a:p>
          <a:p>
            <a:pPr marL="338115" lvl="1">
              <a:lnSpc>
                <a:spcPts val="4385"/>
              </a:lnSpc>
            </a:pPr>
            <a:endParaRPr lang="en-GB" sz="3132" b="1" dirty="0">
              <a:solidFill>
                <a:srgbClr val="000000"/>
              </a:solidFill>
              <a:latin typeface="Roboto Bold"/>
              <a:ea typeface="Roboto Bold"/>
              <a:cs typeface="Roboto Bold"/>
              <a:sym typeface="Roboto Bold"/>
            </a:endParaRPr>
          </a:p>
          <a:p>
            <a:pPr marL="852465" lvl="1" indent="-514350" algn="l">
              <a:lnSpc>
                <a:spcPts val="4385"/>
              </a:lnSpc>
              <a:buFont typeface="+mj-lt"/>
              <a:buAutoNum type="arabicPeriod" startAt="3"/>
            </a:pPr>
            <a:r>
              <a:rPr lang="en-GB" sz="3132" b="1" dirty="0">
                <a:solidFill>
                  <a:srgbClr val="000000"/>
                </a:solidFill>
                <a:latin typeface="Roboto Bold"/>
                <a:ea typeface="Roboto Bold"/>
                <a:cs typeface="Roboto Bold"/>
                <a:sym typeface="Roboto Bold"/>
              </a:rPr>
              <a:t>Now: </a:t>
            </a:r>
            <a:r>
              <a:rPr lang="en-US" sz="3132" b="1" dirty="0">
                <a:solidFill>
                  <a:srgbClr val="000000"/>
                </a:solidFill>
                <a:latin typeface="Roboto Bold"/>
                <a:ea typeface="Roboto Bold"/>
                <a:cs typeface="Roboto Bold"/>
                <a:sym typeface="Roboto Bold"/>
              </a:rPr>
              <a:t>SCSA has been split into two separate </a:t>
            </a:r>
            <a:r>
              <a:rPr lang="en-US" sz="3132" b="1" dirty="0" err="1">
                <a:solidFill>
                  <a:srgbClr val="000000"/>
                </a:solidFill>
                <a:latin typeface="Roboto Bold"/>
                <a:ea typeface="Roboto Bold"/>
                <a:cs typeface="Roboto Bold"/>
                <a:sym typeface="Roboto Bold"/>
              </a:rPr>
              <a:t>regulators.The</a:t>
            </a:r>
            <a:r>
              <a:rPr lang="en-US" sz="3132" b="1" dirty="0">
                <a:solidFill>
                  <a:srgbClr val="000000"/>
                </a:solidFill>
                <a:latin typeface="Roboto Bold"/>
                <a:ea typeface="Roboto Bold"/>
                <a:cs typeface="Roboto Bold"/>
                <a:sym typeface="Roboto Bold"/>
              </a:rPr>
              <a:t> new regulator, OPSA, has invited us to return to Malta; We are extremely grateful for that!</a:t>
            </a:r>
          </a:p>
          <a:p>
            <a:pPr marL="795315" lvl="1" indent="-457200" algn="l">
              <a:lnSpc>
                <a:spcPts val="4385"/>
              </a:lnSpc>
              <a:buFont typeface="Wingdings" panose="05000000000000000000" pitchFamily="2" charset="2"/>
              <a:buChar char="q"/>
            </a:pPr>
            <a:endParaRPr lang="en-US" sz="3132" b="1" noProof="0" dirty="0">
              <a:solidFill>
                <a:srgbClr val="000000"/>
              </a:solidFill>
              <a:latin typeface="Roboto Bold"/>
              <a:ea typeface="Roboto Bold"/>
              <a:cs typeface="Roboto Bold"/>
              <a:sym typeface="Roboto Bold"/>
            </a:endParaRPr>
          </a:p>
          <a:p>
            <a:pPr marL="338115" lvl="1" algn="l">
              <a:lnSpc>
                <a:spcPts val="4385"/>
              </a:lnSpc>
            </a:pPr>
            <a:endParaRPr lang="en-US" sz="3132" b="1" noProof="0" dirty="0">
              <a:solidFill>
                <a:srgbClr val="000000"/>
              </a:solidFill>
              <a:latin typeface="Roboto Bold"/>
              <a:ea typeface="Roboto Bold"/>
              <a:cs typeface="Roboto Bold"/>
              <a:sym typeface="Roboto Bold"/>
            </a:endParaRPr>
          </a:p>
          <a:p>
            <a:pPr marL="338115" lvl="1" algn="l">
              <a:lnSpc>
                <a:spcPts val="4385"/>
              </a:lnSpc>
            </a:pPr>
            <a:endParaRPr lang="en-GB" sz="3132" b="1" noProof="0" dirty="0">
              <a:solidFill>
                <a:srgbClr val="000000"/>
              </a:solidFill>
              <a:latin typeface="Roboto Bold"/>
              <a:ea typeface="Roboto Bold"/>
              <a:cs typeface="Roboto Bold"/>
              <a:sym typeface="Roboto Bold"/>
            </a:endParaRPr>
          </a:p>
        </p:txBody>
      </p:sp>
      <p:sp>
        <p:nvSpPr>
          <p:cNvPr id="15" name="TextBox 15">
            <a:extLst>
              <a:ext uri="{FF2B5EF4-FFF2-40B4-BE49-F238E27FC236}">
                <a16:creationId xmlns:a16="http://schemas.microsoft.com/office/drawing/2014/main" id="{817187EF-9745-9FFA-4D12-B967865942DA}"/>
              </a:ext>
            </a:extLst>
          </p:cNvPr>
          <p:cNvSpPr txBox="1"/>
          <p:nvPr/>
        </p:nvSpPr>
        <p:spPr>
          <a:xfrm>
            <a:off x="1606751" y="1953804"/>
            <a:ext cx="14173200" cy="619785"/>
          </a:xfrm>
          <a:prstGeom prst="rect">
            <a:avLst/>
          </a:prstGeom>
        </p:spPr>
        <p:txBody>
          <a:bodyPr wrap="square" lIns="0" tIns="0" rIns="0" bIns="0" rtlCol="0" anchor="t">
            <a:spAutoFit/>
          </a:bodyPr>
          <a:lstStyle/>
          <a:p>
            <a:pPr marL="0" lvl="0" indent="0" algn="ctr">
              <a:lnSpc>
                <a:spcPts val="5224"/>
              </a:lnSpc>
              <a:spcBef>
                <a:spcPct val="0"/>
              </a:spcBef>
            </a:pPr>
            <a:r>
              <a:rPr lang="en-GB" sz="3732" b="1" dirty="0">
                <a:solidFill>
                  <a:srgbClr val="283782"/>
                </a:solidFill>
                <a:latin typeface="Roboto Bold"/>
                <a:ea typeface="Roboto Bold"/>
                <a:cs typeface="Roboto Bold"/>
                <a:sym typeface="Roboto Bold"/>
              </a:rPr>
              <a:t>3 </a:t>
            </a:r>
            <a:r>
              <a:rPr lang="en-GB" sz="3732" b="1" noProof="0" dirty="0">
                <a:solidFill>
                  <a:srgbClr val="283782"/>
                </a:solidFill>
                <a:latin typeface="Roboto Bold"/>
                <a:ea typeface="Roboto Bold"/>
                <a:cs typeface="Roboto Bold"/>
                <a:sym typeface="Roboto Bold"/>
              </a:rPr>
              <a:t> Maltese  conferences  </a:t>
            </a:r>
          </a:p>
        </p:txBody>
      </p:sp>
      <p:pic>
        <p:nvPicPr>
          <p:cNvPr id="6" name="Picture 5">
            <a:extLst>
              <a:ext uri="{FF2B5EF4-FFF2-40B4-BE49-F238E27FC236}">
                <a16:creationId xmlns:a16="http://schemas.microsoft.com/office/drawing/2014/main" id="{A1AF2D03-C290-E167-62AB-48638530ADD1}"/>
              </a:ext>
            </a:extLst>
          </p:cNvPr>
          <p:cNvPicPr>
            <a:picLocks noChangeAspect="1"/>
          </p:cNvPicPr>
          <p:nvPr/>
        </p:nvPicPr>
        <p:blipFill>
          <a:blip r:embed="rId3"/>
          <a:stretch>
            <a:fillRect/>
          </a:stretch>
        </p:blipFill>
        <p:spPr>
          <a:xfrm>
            <a:off x="14863472" y="2897780"/>
            <a:ext cx="2576006" cy="1695034"/>
          </a:xfrm>
          <a:prstGeom prst="rect">
            <a:avLst/>
          </a:prstGeom>
        </p:spPr>
      </p:pic>
      <p:pic>
        <p:nvPicPr>
          <p:cNvPr id="2" name="Picture 1">
            <a:extLst>
              <a:ext uri="{FF2B5EF4-FFF2-40B4-BE49-F238E27FC236}">
                <a16:creationId xmlns:a16="http://schemas.microsoft.com/office/drawing/2014/main" id="{63BB0B21-9CA6-71A6-7310-0AB2144CBF53}"/>
              </a:ext>
            </a:extLst>
          </p:cNvPr>
          <p:cNvPicPr>
            <a:picLocks noChangeAspect="1"/>
          </p:cNvPicPr>
          <p:nvPr/>
        </p:nvPicPr>
        <p:blipFill>
          <a:blip r:embed="rId4"/>
          <a:stretch>
            <a:fillRect/>
          </a:stretch>
        </p:blipFill>
        <p:spPr>
          <a:xfrm>
            <a:off x="14752962" y="5103985"/>
            <a:ext cx="2730644" cy="1563016"/>
          </a:xfrm>
          <a:prstGeom prst="rect">
            <a:avLst/>
          </a:prstGeom>
        </p:spPr>
      </p:pic>
      <p:pic>
        <p:nvPicPr>
          <p:cNvPr id="4" name="Picture 3">
            <a:extLst>
              <a:ext uri="{FF2B5EF4-FFF2-40B4-BE49-F238E27FC236}">
                <a16:creationId xmlns:a16="http://schemas.microsoft.com/office/drawing/2014/main" id="{9CDAA21E-4F47-DAEC-0CDE-9108192A65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734800" y="5104997"/>
            <a:ext cx="2403654" cy="1563016"/>
          </a:xfrm>
          <a:prstGeom prst="rect">
            <a:avLst/>
          </a:prstGeom>
          <a:noFill/>
          <a:ln>
            <a:noFill/>
          </a:ln>
        </p:spPr>
      </p:pic>
      <p:pic>
        <p:nvPicPr>
          <p:cNvPr id="7" name="Picture 6">
            <a:extLst>
              <a:ext uri="{FF2B5EF4-FFF2-40B4-BE49-F238E27FC236}">
                <a16:creationId xmlns:a16="http://schemas.microsoft.com/office/drawing/2014/main" id="{41315F4C-AAAA-6A0A-D697-522EB41A1725}"/>
              </a:ext>
            </a:extLst>
          </p:cNvPr>
          <p:cNvPicPr>
            <a:picLocks noChangeAspect="1"/>
          </p:cNvPicPr>
          <p:nvPr/>
        </p:nvPicPr>
        <p:blipFill>
          <a:blip r:embed="rId6"/>
          <a:stretch>
            <a:fillRect/>
          </a:stretch>
        </p:blipFill>
        <p:spPr>
          <a:xfrm>
            <a:off x="11872519" y="7421833"/>
            <a:ext cx="2265935" cy="1882188"/>
          </a:xfrm>
          <a:prstGeom prst="rect">
            <a:avLst/>
          </a:prstGeom>
        </p:spPr>
      </p:pic>
      <p:pic>
        <p:nvPicPr>
          <p:cNvPr id="9" name="Picture 8">
            <a:extLst>
              <a:ext uri="{FF2B5EF4-FFF2-40B4-BE49-F238E27FC236}">
                <a16:creationId xmlns:a16="http://schemas.microsoft.com/office/drawing/2014/main" id="{772DBC0F-3F9C-91E5-7727-A7BE3FCFE795}"/>
              </a:ext>
            </a:extLst>
          </p:cNvPr>
          <p:cNvPicPr>
            <a:picLocks noChangeAspect="1"/>
          </p:cNvPicPr>
          <p:nvPr/>
        </p:nvPicPr>
        <p:blipFill>
          <a:blip r:embed="rId7"/>
          <a:stretch>
            <a:fillRect/>
          </a:stretch>
        </p:blipFill>
        <p:spPr>
          <a:xfrm>
            <a:off x="14735060" y="7421833"/>
            <a:ext cx="2766447" cy="1654928"/>
          </a:xfrm>
          <a:prstGeom prst="rect">
            <a:avLst/>
          </a:prstGeom>
        </p:spPr>
      </p:pic>
    </p:spTree>
    <p:extLst>
      <p:ext uri="{BB962C8B-B14F-4D97-AF65-F5344CB8AC3E}">
        <p14:creationId xmlns:p14="http://schemas.microsoft.com/office/powerpoint/2010/main" val="83663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70098-9B73-8532-6E38-755BC58568D8}"/>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DB583A71-0367-DFE6-14C1-54997F068C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547"/>
            <a:ext cx="18288000" cy="10301547"/>
          </a:xfrm>
          <a:prstGeom prst="rect">
            <a:avLst/>
          </a:prstGeom>
        </p:spPr>
      </p:pic>
      <p:sp>
        <p:nvSpPr>
          <p:cNvPr id="10" name="TextBox 10">
            <a:extLst>
              <a:ext uri="{FF2B5EF4-FFF2-40B4-BE49-F238E27FC236}">
                <a16:creationId xmlns:a16="http://schemas.microsoft.com/office/drawing/2014/main" id="{63DB0DDE-585E-B1A7-FFFB-65092DFC7337}"/>
              </a:ext>
            </a:extLst>
          </p:cNvPr>
          <p:cNvSpPr txBox="1"/>
          <p:nvPr/>
        </p:nvSpPr>
        <p:spPr>
          <a:xfrm>
            <a:off x="367352" y="2095500"/>
            <a:ext cx="17449800" cy="7253076"/>
          </a:xfrm>
          <a:prstGeom prst="rect">
            <a:avLst/>
          </a:prstGeom>
        </p:spPr>
        <p:txBody>
          <a:bodyPr wrap="square" lIns="0" tIns="0" rIns="0" bIns="0" rtlCol="0" anchor="t">
            <a:spAutoFit/>
          </a:bodyPr>
          <a:lstStyle/>
          <a:p>
            <a:pPr marL="338115" lvl="1">
              <a:lnSpc>
                <a:spcPts val="4385"/>
              </a:lnSpc>
            </a:pPr>
            <a:r>
              <a:rPr lang="en-GB" sz="3200" b="1" noProof="0" dirty="0">
                <a:solidFill>
                  <a:srgbClr val="000000"/>
                </a:solidFill>
                <a:latin typeface="Roboto Bold"/>
                <a:ea typeface="Roboto Bold"/>
                <a:cs typeface="Roboto Bold"/>
                <a:sym typeface="Roboto Bold"/>
              </a:rPr>
              <a:t>So certainly there is a very good relationship between  EPSO and the Maltese Colleagues!  </a:t>
            </a:r>
          </a:p>
          <a:p>
            <a:pPr marL="338115" lvl="1">
              <a:lnSpc>
                <a:spcPts val="4385"/>
              </a:lnSpc>
            </a:pPr>
            <a:r>
              <a:rPr lang="en-GB" sz="3200" b="1" dirty="0">
                <a:solidFill>
                  <a:srgbClr val="000000"/>
                </a:solidFill>
                <a:latin typeface="Roboto Bold"/>
                <a:ea typeface="Roboto Bold"/>
                <a:cs typeface="Roboto Bold"/>
                <a:sym typeface="Roboto Bold"/>
              </a:rPr>
              <a:t>The </a:t>
            </a:r>
            <a:r>
              <a:rPr lang="en-GB" sz="3200" b="1" noProof="0" dirty="0">
                <a:solidFill>
                  <a:srgbClr val="000000"/>
                </a:solidFill>
                <a:latin typeface="Roboto Bold"/>
                <a:ea typeface="Roboto Bold"/>
                <a:cs typeface="Roboto Bold"/>
                <a:sym typeface="Roboto Bold"/>
              </a:rPr>
              <a:t>40</a:t>
            </a:r>
            <a:r>
              <a:rPr lang="en-GB" sz="3200" b="1" baseline="30000" noProof="0" dirty="0">
                <a:solidFill>
                  <a:srgbClr val="000000"/>
                </a:solidFill>
                <a:latin typeface="Roboto Bold"/>
                <a:ea typeface="Roboto Bold"/>
                <a:cs typeface="Roboto Bold"/>
                <a:sym typeface="Roboto Bold"/>
              </a:rPr>
              <a:t>th</a:t>
            </a:r>
            <a:r>
              <a:rPr lang="en-GB" sz="3200" b="1" noProof="0" dirty="0">
                <a:solidFill>
                  <a:srgbClr val="000000"/>
                </a:solidFill>
                <a:latin typeface="Roboto Bold"/>
                <a:ea typeface="Roboto Bold"/>
                <a:cs typeface="Roboto Bold"/>
                <a:sym typeface="Roboto Bold"/>
              </a:rPr>
              <a:t>  EPSO conference  hosted  by OPSA is the result !</a:t>
            </a:r>
          </a:p>
          <a:p>
            <a:pPr marL="338115" lvl="1">
              <a:lnSpc>
                <a:spcPts val="4385"/>
              </a:lnSpc>
            </a:pPr>
            <a:r>
              <a:rPr lang="en-GB" sz="3200" b="1" noProof="0" dirty="0">
                <a:solidFill>
                  <a:srgbClr val="000000"/>
                </a:solidFill>
                <a:latin typeface="Roboto Bold"/>
                <a:ea typeface="Roboto Bold"/>
                <a:cs typeface="Roboto Bold"/>
                <a:sym typeface="Roboto Bold"/>
              </a:rPr>
              <a:t> </a:t>
            </a:r>
          </a:p>
          <a:p>
            <a:pPr marL="338115" lvl="1">
              <a:lnSpc>
                <a:spcPts val="4385"/>
              </a:lnSpc>
            </a:pPr>
            <a:endParaRPr lang="en-GB" sz="3200" b="1" dirty="0">
              <a:solidFill>
                <a:srgbClr val="000000"/>
              </a:solidFill>
              <a:latin typeface="Roboto Bold"/>
              <a:ea typeface="Roboto Bold"/>
              <a:cs typeface="Roboto Bold"/>
              <a:sym typeface="Roboto Bold"/>
            </a:endParaRPr>
          </a:p>
          <a:p>
            <a:pPr marL="338115" lvl="1">
              <a:lnSpc>
                <a:spcPts val="4385"/>
              </a:lnSpc>
            </a:pPr>
            <a:endParaRPr lang="en-GB" sz="3200" b="1" noProof="0" dirty="0">
              <a:solidFill>
                <a:srgbClr val="000000"/>
              </a:solidFill>
              <a:latin typeface="Roboto Bold"/>
              <a:ea typeface="Roboto Bold"/>
              <a:cs typeface="Roboto Bold"/>
              <a:sym typeface="Roboto Bold"/>
            </a:endParaRPr>
          </a:p>
          <a:p>
            <a:pPr marL="338115" lvl="1">
              <a:lnSpc>
                <a:spcPts val="4385"/>
              </a:lnSpc>
            </a:pPr>
            <a:r>
              <a:rPr lang="en-GB" sz="3200" b="1" noProof="0" dirty="0">
                <a:solidFill>
                  <a:srgbClr val="000000"/>
                </a:solidFill>
                <a:latin typeface="Roboto Bold"/>
                <a:ea typeface="Roboto Bold"/>
                <a:cs typeface="Roboto Bold"/>
                <a:sym typeface="Roboto Bold"/>
              </a:rPr>
              <a:t>    </a:t>
            </a:r>
          </a:p>
          <a:p>
            <a:pPr marL="338115" lvl="1">
              <a:lnSpc>
                <a:spcPts val="4385"/>
              </a:lnSpc>
            </a:pPr>
            <a:endParaRPr lang="en-GB" sz="3200" b="1" noProof="0" dirty="0">
              <a:solidFill>
                <a:srgbClr val="000000"/>
              </a:solidFill>
              <a:latin typeface="Roboto Bold"/>
              <a:ea typeface="Roboto Bold"/>
              <a:cs typeface="Roboto Bold"/>
              <a:sym typeface="Roboto Bold"/>
            </a:endParaRPr>
          </a:p>
          <a:p>
            <a:pPr marL="338115" lvl="1" algn="l">
              <a:lnSpc>
                <a:spcPts val="4385"/>
              </a:lnSpc>
            </a:pPr>
            <a:endParaRPr lang="en-GB" sz="3132" b="1" noProof="0" dirty="0">
              <a:solidFill>
                <a:srgbClr val="000000"/>
              </a:solidFill>
              <a:latin typeface="Roboto Bold"/>
              <a:ea typeface="Roboto Bold"/>
            </a:endParaRPr>
          </a:p>
          <a:p>
            <a:pPr marL="338115" lvl="1" algn="l">
              <a:lnSpc>
                <a:spcPts val="4385"/>
              </a:lnSpc>
            </a:pPr>
            <a:endParaRPr lang="en-GB" sz="3132" b="1" noProof="0" dirty="0">
              <a:solidFill>
                <a:srgbClr val="000000"/>
              </a:solidFill>
              <a:latin typeface="Roboto Bold"/>
              <a:ea typeface="Roboto Bold"/>
            </a:endParaRPr>
          </a:p>
          <a:p>
            <a:pPr marL="338115" lvl="1" algn="l">
              <a:lnSpc>
                <a:spcPts val="4385"/>
              </a:lnSpc>
            </a:pPr>
            <a:endParaRPr lang="en-GB" sz="3132" b="1" noProof="0" dirty="0">
              <a:solidFill>
                <a:srgbClr val="000000"/>
              </a:solidFill>
              <a:latin typeface="Roboto Bold"/>
              <a:ea typeface="Roboto Bold"/>
            </a:endParaRPr>
          </a:p>
          <a:p>
            <a:pPr marL="338115" lvl="1" algn="l">
              <a:lnSpc>
                <a:spcPts val="4385"/>
              </a:lnSpc>
            </a:pPr>
            <a:endParaRPr lang="en-GB" sz="3132" b="1" noProof="0" dirty="0">
              <a:solidFill>
                <a:srgbClr val="000000"/>
              </a:solidFill>
              <a:latin typeface="Roboto Bold"/>
              <a:ea typeface="Roboto Bold"/>
            </a:endParaRPr>
          </a:p>
          <a:p>
            <a:pPr marL="338115" lvl="1" algn="l">
              <a:lnSpc>
                <a:spcPts val="4385"/>
              </a:lnSpc>
            </a:pPr>
            <a:endParaRPr lang="en-GB" sz="3132" b="1" noProof="0" dirty="0">
              <a:solidFill>
                <a:srgbClr val="000000"/>
              </a:solidFill>
              <a:latin typeface="Roboto Bold"/>
              <a:ea typeface="Roboto Bold"/>
            </a:endParaRPr>
          </a:p>
          <a:p>
            <a:endParaRPr lang="en-GB" sz="3132" b="1" noProof="0" dirty="0">
              <a:solidFill>
                <a:srgbClr val="000000"/>
              </a:solidFill>
              <a:latin typeface="Roboto Bold"/>
              <a:ea typeface="Roboto Bold"/>
            </a:endParaRPr>
          </a:p>
        </p:txBody>
      </p:sp>
      <p:pic>
        <p:nvPicPr>
          <p:cNvPr id="14" name="Picture 13">
            <a:extLst>
              <a:ext uri="{FF2B5EF4-FFF2-40B4-BE49-F238E27FC236}">
                <a16:creationId xmlns:a16="http://schemas.microsoft.com/office/drawing/2014/main" id="{66C4D21E-62E2-6910-52EA-200B7D852DB4}"/>
              </a:ext>
            </a:extLst>
          </p:cNvPr>
          <p:cNvPicPr>
            <a:picLocks noChangeAspect="1"/>
          </p:cNvPicPr>
          <p:nvPr/>
        </p:nvPicPr>
        <p:blipFill>
          <a:blip r:embed="rId3"/>
          <a:stretch>
            <a:fillRect/>
          </a:stretch>
        </p:blipFill>
        <p:spPr>
          <a:xfrm>
            <a:off x="723352" y="3771900"/>
            <a:ext cx="5777552" cy="4953916"/>
          </a:xfrm>
          <a:prstGeom prst="rect">
            <a:avLst/>
          </a:prstGeom>
        </p:spPr>
      </p:pic>
      <p:pic>
        <p:nvPicPr>
          <p:cNvPr id="2" name="Picture 1">
            <a:extLst>
              <a:ext uri="{FF2B5EF4-FFF2-40B4-BE49-F238E27FC236}">
                <a16:creationId xmlns:a16="http://schemas.microsoft.com/office/drawing/2014/main" id="{FB37DD57-41B8-9802-693D-9A9996E1B787}"/>
              </a:ext>
            </a:extLst>
          </p:cNvPr>
          <p:cNvPicPr>
            <a:picLocks noChangeAspect="1"/>
          </p:cNvPicPr>
          <p:nvPr/>
        </p:nvPicPr>
        <p:blipFill>
          <a:blip r:embed="rId4"/>
          <a:stretch>
            <a:fillRect/>
          </a:stretch>
        </p:blipFill>
        <p:spPr>
          <a:xfrm>
            <a:off x="9166767" y="4163800"/>
            <a:ext cx="6987633" cy="4180100"/>
          </a:xfrm>
          <a:prstGeom prst="rect">
            <a:avLst/>
          </a:prstGeom>
        </p:spPr>
      </p:pic>
    </p:spTree>
    <p:extLst>
      <p:ext uri="{BB962C8B-B14F-4D97-AF65-F5344CB8AC3E}">
        <p14:creationId xmlns:p14="http://schemas.microsoft.com/office/powerpoint/2010/main" val="335176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38B0-035F-6403-22F4-308E5284CA7E}"/>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64E486A3-2FB5-09FC-EC83-63BF8097B0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0" y="-14547"/>
            <a:ext cx="18440400" cy="10301547"/>
          </a:xfrm>
          <a:prstGeom prst="rect">
            <a:avLst/>
          </a:prstGeom>
        </p:spPr>
      </p:pic>
      <p:sp>
        <p:nvSpPr>
          <p:cNvPr id="10" name="TextBox 10">
            <a:extLst>
              <a:ext uri="{FF2B5EF4-FFF2-40B4-BE49-F238E27FC236}">
                <a16:creationId xmlns:a16="http://schemas.microsoft.com/office/drawing/2014/main" id="{6FA190EB-980F-4711-FEA0-C8B1640B6486}"/>
              </a:ext>
            </a:extLst>
          </p:cNvPr>
          <p:cNvSpPr txBox="1"/>
          <p:nvPr/>
        </p:nvSpPr>
        <p:spPr>
          <a:xfrm>
            <a:off x="38100" y="1714500"/>
            <a:ext cx="18211800" cy="8381590"/>
          </a:xfrm>
          <a:prstGeom prst="rect">
            <a:avLst/>
          </a:prstGeom>
        </p:spPr>
        <p:txBody>
          <a:bodyPr wrap="square" lIns="0" tIns="0" rIns="0" bIns="0" rtlCol="0" anchor="t">
            <a:spAutoFit/>
          </a:bodyPr>
          <a:lstStyle/>
          <a:p>
            <a:pPr marL="338115" lvl="1">
              <a:lnSpc>
                <a:spcPts val="4385"/>
              </a:lnSpc>
            </a:pPr>
            <a:r>
              <a:rPr lang="en-GB" sz="3200" b="1" dirty="0">
                <a:solidFill>
                  <a:srgbClr val="000000"/>
                </a:solidFill>
                <a:latin typeface="Roboto Bold"/>
                <a:ea typeface="Roboto Bold"/>
                <a:cs typeface="Roboto Bold"/>
                <a:sym typeface="Roboto Bold"/>
              </a:rPr>
              <a:t>But…not</a:t>
            </a:r>
            <a:r>
              <a:rPr lang="en-GB" sz="3200" b="1" noProof="0" dirty="0">
                <a:solidFill>
                  <a:srgbClr val="000000"/>
                </a:solidFill>
                <a:latin typeface="Roboto Bold"/>
                <a:ea typeface="Roboto Bold"/>
                <a:cs typeface="Roboto Bold"/>
                <a:sym typeface="Roboto Bold"/>
              </a:rPr>
              <a:t> only </a:t>
            </a:r>
            <a:r>
              <a:rPr lang="en-GB" sz="3200" b="1" dirty="0">
                <a:solidFill>
                  <a:srgbClr val="000000"/>
                </a:solidFill>
                <a:latin typeface="Roboto Bold"/>
                <a:ea typeface="Roboto Bold"/>
                <a:cs typeface="Roboto Bold"/>
                <a:sym typeface="Roboto Bold"/>
              </a:rPr>
              <a:t>the Maltese colleagues brings us here; also Malta as a unique Island in the Mediterranean: </a:t>
            </a:r>
          </a:p>
          <a:p>
            <a:pPr marL="1252515" lvl="2" indent="-457200">
              <a:lnSpc>
                <a:spcPts val="4385"/>
              </a:lnSpc>
              <a:buFont typeface="Arial" panose="020B0604020202020204" pitchFamily="34" charset="0"/>
              <a:buChar char="•"/>
            </a:pPr>
            <a:r>
              <a:rPr lang="en-GB" sz="3200" b="1" dirty="0">
                <a:solidFill>
                  <a:srgbClr val="000000"/>
                </a:solidFill>
                <a:latin typeface="Roboto Bold"/>
                <a:ea typeface="Roboto Bold"/>
                <a:cs typeface="Roboto Bold"/>
                <a:sym typeface="Roboto Bold"/>
              </a:rPr>
              <a:t>Malta was for ages at the forefront of fighting and battles between armies and cultures.</a:t>
            </a:r>
          </a:p>
          <a:p>
            <a:pPr marL="1252515" lvl="2" indent="-457200">
              <a:lnSpc>
                <a:spcPts val="4385"/>
              </a:lnSpc>
              <a:buFont typeface="Arial" panose="020B0604020202020204" pitchFamily="34" charset="0"/>
              <a:buChar char="•"/>
            </a:pPr>
            <a:r>
              <a:rPr lang="en-US" sz="3200" b="1" dirty="0">
                <a:solidFill>
                  <a:srgbClr val="000000"/>
                </a:solidFill>
                <a:latin typeface="Roboto Bold"/>
                <a:ea typeface="Roboto Bold"/>
                <a:cs typeface="Roboto Bold"/>
                <a:sym typeface="Roboto Bold"/>
              </a:rPr>
              <a:t>Malta is situated amidst diverse cultures and has developed an open perspective that draws upon all those different cultures.</a:t>
            </a:r>
            <a:r>
              <a:rPr lang="en-GB" sz="3200" b="1" dirty="0">
                <a:solidFill>
                  <a:srgbClr val="000000"/>
                </a:solidFill>
                <a:latin typeface="Roboto Bold"/>
                <a:ea typeface="Roboto Bold"/>
                <a:cs typeface="Roboto Bold"/>
                <a:sym typeface="Roboto Bold"/>
              </a:rPr>
              <a:t> </a:t>
            </a:r>
          </a:p>
          <a:p>
            <a:pPr marL="1252515" lvl="2" indent="-457200">
              <a:lnSpc>
                <a:spcPts val="4385"/>
              </a:lnSpc>
              <a:buFont typeface="Arial" panose="020B0604020202020204" pitchFamily="34" charset="0"/>
              <a:buChar char="•"/>
            </a:pPr>
            <a:r>
              <a:rPr lang="en-GB" sz="3200" b="1" dirty="0">
                <a:solidFill>
                  <a:srgbClr val="000000"/>
                </a:solidFill>
                <a:latin typeface="Roboto Bold"/>
                <a:ea typeface="Roboto Bold"/>
                <a:cs typeface="Roboto Bold"/>
                <a:sym typeface="Roboto Bold"/>
              </a:rPr>
              <a:t>It has  a unique biodiversity of plants and flowers such as the Maltese national flower the </a:t>
            </a:r>
            <a:r>
              <a:rPr lang="en-US" sz="3200" b="1" dirty="0">
                <a:solidFill>
                  <a:srgbClr val="000000"/>
                </a:solidFill>
                <a:latin typeface="Roboto Bold"/>
                <a:ea typeface="Roboto Bold"/>
              </a:rPr>
              <a:t>Maltese centaury ( </a:t>
            </a:r>
            <a:r>
              <a:rPr lang="en-US" sz="3200" b="1" dirty="0" err="1">
                <a:solidFill>
                  <a:srgbClr val="000000"/>
                </a:solidFill>
                <a:latin typeface="Roboto Bold"/>
                <a:ea typeface="Roboto Bold"/>
              </a:rPr>
              <a:t>Widnet</a:t>
            </a:r>
            <a:r>
              <a:rPr lang="en-US" sz="3200" b="1" dirty="0">
                <a:solidFill>
                  <a:srgbClr val="000000"/>
                </a:solidFill>
                <a:latin typeface="Roboto Bold"/>
                <a:ea typeface="Roboto Bold"/>
              </a:rPr>
              <a:t> il-</a:t>
            </a:r>
            <a:r>
              <a:rPr lang="en-US" sz="3200" b="1" dirty="0" err="1">
                <a:solidFill>
                  <a:srgbClr val="000000"/>
                </a:solidFill>
                <a:latin typeface="Roboto Bold"/>
                <a:ea typeface="Roboto Bold"/>
              </a:rPr>
              <a:t>Baħar</a:t>
            </a:r>
            <a:r>
              <a:rPr lang="en-US" sz="3200" b="1" dirty="0">
                <a:solidFill>
                  <a:srgbClr val="000000"/>
                </a:solidFill>
                <a:latin typeface="Roboto Bold"/>
                <a:ea typeface="Roboto Bold"/>
              </a:rPr>
              <a:t>) </a:t>
            </a:r>
          </a:p>
          <a:p>
            <a:pPr marL="1252515" lvl="2" indent="-457200">
              <a:lnSpc>
                <a:spcPts val="4385"/>
              </a:lnSpc>
              <a:buFont typeface="Arial" panose="020B0604020202020204" pitchFamily="34" charset="0"/>
              <a:buChar char="•"/>
            </a:pPr>
            <a:r>
              <a:rPr lang="en-US" sz="3200" b="1" dirty="0">
                <a:solidFill>
                  <a:srgbClr val="000000"/>
                </a:solidFill>
                <a:latin typeface="Roboto Bold"/>
                <a:ea typeface="Roboto Bold"/>
                <a:sym typeface="Roboto Bold"/>
              </a:rPr>
              <a:t>The biodiversity reflects also in the way of thinking of the Maltese people!</a:t>
            </a:r>
            <a:endParaRPr lang="en-GB" sz="3200" b="1" dirty="0">
              <a:solidFill>
                <a:srgbClr val="000000"/>
              </a:solidFill>
              <a:latin typeface="Roboto Bold"/>
              <a:ea typeface="Roboto Bold"/>
              <a:sym typeface="Roboto Bold"/>
            </a:endParaRPr>
          </a:p>
          <a:p>
            <a:pPr marL="338115" lvl="1">
              <a:lnSpc>
                <a:spcPts val="4385"/>
              </a:lnSpc>
            </a:pPr>
            <a:endParaRPr lang="en-GB" sz="3200" b="1" dirty="0">
              <a:solidFill>
                <a:srgbClr val="000000"/>
              </a:solidFill>
              <a:latin typeface="Roboto Bold"/>
              <a:ea typeface="Roboto Bold"/>
              <a:sym typeface="Roboto Bold"/>
            </a:endParaRPr>
          </a:p>
          <a:p>
            <a:pPr marL="338115" lvl="1">
              <a:lnSpc>
                <a:spcPts val="4385"/>
              </a:lnSpc>
            </a:pPr>
            <a:endParaRPr lang="en-GB" sz="3200" b="1" dirty="0">
              <a:solidFill>
                <a:srgbClr val="000000"/>
              </a:solidFill>
              <a:latin typeface="Roboto Bold"/>
              <a:ea typeface="Roboto Bold"/>
              <a:sym typeface="Roboto Bold"/>
            </a:endParaRPr>
          </a:p>
          <a:p>
            <a:pPr marL="338115" lvl="1">
              <a:lnSpc>
                <a:spcPts val="4385"/>
              </a:lnSpc>
            </a:pPr>
            <a:endParaRPr lang="en-GB" sz="3200" b="1" dirty="0">
              <a:solidFill>
                <a:srgbClr val="000000"/>
              </a:solidFill>
              <a:latin typeface="Roboto Bold"/>
              <a:ea typeface="Roboto Bold"/>
              <a:sym typeface="Roboto Bold"/>
            </a:endParaRPr>
          </a:p>
          <a:p>
            <a:pPr marL="338115" lvl="1">
              <a:lnSpc>
                <a:spcPts val="4385"/>
              </a:lnSpc>
            </a:pPr>
            <a:endParaRPr lang="en-GB" sz="3200" b="1" dirty="0">
              <a:solidFill>
                <a:srgbClr val="000000"/>
              </a:solidFill>
              <a:latin typeface="Roboto Bold"/>
              <a:ea typeface="Roboto Bold"/>
              <a:sym typeface="Roboto Bold"/>
            </a:endParaRPr>
          </a:p>
          <a:p>
            <a:pPr marL="338115" lvl="1">
              <a:lnSpc>
                <a:spcPts val="4385"/>
              </a:lnSpc>
            </a:pPr>
            <a:r>
              <a:rPr lang="en-GB" sz="3200" b="1" dirty="0">
                <a:solidFill>
                  <a:srgbClr val="000000"/>
                </a:solidFill>
                <a:latin typeface="Roboto Bold"/>
                <a:ea typeface="Roboto Bold"/>
                <a:sym typeface="Roboto Bold"/>
              </a:rPr>
              <a:t>For EPSO this is most important ! </a:t>
            </a:r>
          </a:p>
          <a:p>
            <a:pPr marL="338115" lvl="1">
              <a:lnSpc>
                <a:spcPts val="4385"/>
              </a:lnSpc>
            </a:pPr>
            <a:r>
              <a:rPr lang="en-GB" sz="3200" b="1" dirty="0">
                <a:solidFill>
                  <a:srgbClr val="000000"/>
                </a:solidFill>
                <a:latin typeface="Roboto Bold"/>
                <a:ea typeface="Roboto Bold"/>
                <a:sym typeface="Roboto Bold"/>
              </a:rPr>
              <a:t>Malta has a very inspiring climate for innovation and new ideas!</a:t>
            </a:r>
          </a:p>
          <a:p>
            <a:endParaRPr lang="en-GB" sz="3132" b="1" noProof="0" dirty="0">
              <a:solidFill>
                <a:srgbClr val="000000"/>
              </a:solidFill>
              <a:latin typeface="Roboto Bold"/>
              <a:ea typeface="Roboto Bold"/>
            </a:endParaRPr>
          </a:p>
        </p:txBody>
      </p:sp>
      <p:pic>
        <p:nvPicPr>
          <p:cNvPr id="2" name="Picture 1">
            <a:extLst>
              <a:ext uri="{FF2B5EF4-FFF2-40B4-BE49-F238E27FC236}">
                <a16:creationId xmlns:a16="http://schemas.microsoft.com/office/drawing/2014/main" id="{E9204F1F-D4CD-552E-9CF4-186450A1F22C}"/>
              </a:ext>
            </a:extLst>
          </p:cNvPr>
          <p:cNvPicPr>
            <a:picLocks noChangeAspect="1"/>
          </p:cNvPicPr>
          <p:nvPr/>
        </p:nvPicPr>
        <p:blipFill>
          <a:blip r:embed="rId4"/>
          <a:stretch>
            <a:fillRect/>
          </a:stretch>
        </p:blipFill>
        <p:spPr>
          <a:xfrm>
            <a:off x="2286000" y="6348730"/>
            <a:ext cx="2547025" cy="1995170"/>
          </a:xfrm>
          <a:prstGeom prst="rect">
            <a:avLst/>
          </a:prstGeom>
        </p:spPr>
      </p:pic>
      <p:pic>
        <p:nvPicPr>
          <p:cNvPr id="5" name="Picture 4" descr="A shrub of the endemic flowering plant Maltese centaury , Cheirolophus crassifolius.">
            <a:extLst>
              <a:ext uri="{FF2B5EF4-FFF2-40B4-BE49-F238E27FC236}">
                <a16:creationId xmlns:a16="http://schemas.microsoft.com/office/drawing/2014/main" id="{AD064B96-3FDF-5F6B-9090-79E0ED304D2D}"/>
              </a:ext>
            </a:extLst>
          </p:cNvPr>
          <p:cNvPicPr>
            <a:picLocks noChangeAspect="1"/>
          </p:cNvPicPr>
          <p:nvPr/>
        </p:nvPicPr>
        <p:blipFill>
          <a:blip r:embed="rId5"/>
          <a:stretch>
            <a:fillRect/>
          </a:stretch>
        </p:blipFill>
        <p:spPr>
          <a:xfrm>
            <a:off x="13596026" y="6286500"/>
            <a:ext cx="4114800" cy="2734494"/>
          </a:xfrm>
          <a:prstGeom prst="rect">
            <a:avLst/>
          </a:prstGeom>
        </p:spPr>
      </p:pic>
      <p:pic>
        <p:nvPicPr>
          <p:cNvPr id="6" name="Picture 5">
            <a:extLst>
              <a:ext uri="{FF2B5EF4-FFF2-40B4-BE49-F238E27FC236}">
                <a16:creationId xmlns:a16="http://schemas.microsoft.com/office/drawing/2014/main" id="{FCEAE456-578E-D46A-0428-7EDF3AF9F203}"/>
              </a:ext>
            </a:extLst>
          </p:cNvPr>
          <p:cNvPicPr>
            <a:picLocks noChangeAspect="1"/>
          </p:cNvPicPr>
          <p:nvPr/>
        </p:nvPicPr>
        <p:blipFill>
          <a:blip r:embed="rId4"/>
          <a:stretch>
            <a:fillRect/>
          </a:stretch>
        </p:blipFill>
        <p:spPr>
          <a:xfrm>
            <a:off x="6417406" y="6348730"/>
            <a:ext cx="2547025" cy="1995170"/>
          </a:xfrm>
          <a:prstGeom prst="rect">
            <a:avLst/>
          </a:prstGeom>
        </p:spPr>
      </p:pic>
    </p:spTree>
    <p:extLst>
      <p:ext uri="{BB962C8B-B14F-4D97-AF65-F5344CB8AC3E}">
        <p14:creationId xmlns:p14="http://schemas.microsoft.com/office/powerpoint/2010/main" val="268610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0D91-B618-A351-6BDC-7646B182523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8FED1039-96EE-BCE3-0C8B-B3CE583A0A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4547"/>
            <a:ext cx="18288000" cy="10301547"/>
          </a:xfrm>
          <a:prstGeom prst="rect">
            <a:avLst/>
          </a:prstGeom>
        </p:spPr>
      </p:pic>
      <p:sp>
        <p:nvSpPr>
          <p:cNvPr id="10" name="TextBox 10">
            <a:extLst>
              <a:ext uri="{FF2B5EF4-FFF2-40B4-BE49-F238E27FC236}">
                <a16:creationId xmlns:a16="http://schemas.microsoft.com/office/drawing/2014/main" id="{EC6E3FD6-CF7D-A112-AE62-69172152290D}"/>
              </a:ext>
            </a:extLst>
          </p:cNvPr>
          <p:cNvSpPr txBox="1"/>
          <p:nvPr/>
        </p:nvSpPr>
        <p:spPr>
          <a:xfrm>
            <a:off x="2275" y="1590166"/>
            <a:ext cx="17907000" cy="11202875"/>
          </a:xfrm>
          <a:prstGeom prst="rect">
            <a:avLst/>
          </a:prstGeom>
        </p:spPr>
        <p:txBody>
          <a:bodyPr wrap="square" lIns="0" tIns="0" rIns="0" bIns="0" rtlCol="0" anchor="t">
            <a:spAutoFit/>
          </a:bodyPr>
          <a:lstStyle/>
          <a:p>
            <a:pPr marL="338115" lvl="1">
              <a:lnSpc>
                <a:spcPts val="4385"/>
              </a:lnSpc>
            </a:pPr>
            <a:r>
              <a:rPr lang="en-GB" sz="3000" b="1" dirty="0">
                <a:solidFill>
                  <a:srgbClr val="000000"/>
                </a:solidFill>
                <a:latin typeface="Roboto Bold"/>
                <a:ea typeface="Roboto Bold"/>
                <a:sym typeface="Roboto Bold"/>
              </a:rPr>
              <a:t>An example of </a:t>
            </a:r>
            <a:r>
              <a:rPr lang="en-US" sz="3000" b="1" dirty="0">
                <a:solidFill>
                  <a:srgbClr val="000000"/>
                </a:solidFill>
                <a:latin typeface="Roboto Bold"/>
                <a:ea typeface="Roboto Bold"/>
                <a:sym typeface="Roboto Bold"/>
              </a:rPr>
              <a:t>innovative ideas that came from Malta</a:t>
            </a:r>
            <a:r>
              <a:rPr lang="en-GB" sz="3000" b="1" dirty="0">
                <a:solidFill>
                  <a:srgbClr val="000000"/>
                </a:solidFill>
                <a:latin typeface="Roboto Bold"/>
                <a:ea typeface="Roboto Bold"/>
                <a:sym typeface="Roboto Bold"/>
              </a:rPr>
              <a:t> is the  first topic of our conference today: Loneliness and Social isolation </a:t>
            </a:r>
          </a:p>
          <a:p>
            <a:pPr marL="338115" lvl="1" algn="l">
              <a:lnSpc>
                <a:spcPts val="4385"/>
              </a:lnSpc>
            </a:pPr>
            <a:endParaRPr lang="en-GB" sz="3000" b="1" noProof="0" dirty="0">
              <a:solidFill>
                <a:srgbClr val="000000"/>
              </a:solidFill>
              <a:latin typeface="Roboto Bold"/>
              <a:ea typeface="Roboto Bold"/>
            </a:endParaRPr>
          </a:p>
          <a:p>
            <a:pPr marL="338115" lvl="1" algn="l">
              <a:lnSpc>
                <a:spcPts val="4385"/>
              </a:lnSpc>
            </a:pPr>
            <a:r>
              <a:rPr lang="en-GB" sz="3000" b="1" noProof="0" dirty="0">
                <a:solidFill>
                  <a:srgbClr val="000000"/>
                </a:solidFill>
                <a:latin typeface="Roboto Bold"/>
                <a:ea typeface="Roboto Bold"/>
              </a:rPr>
              <a:t>When Malta suggested this </a:t>
            </a:r>
            <a:r>
              <a:rPr lang="en-GB" sz="3000" b="1" dirty="0">
                <a:solidFill>
                  <a:srgbClr val="000000"/>
                </a:solidFill>
                <a:latin typeface="Roboto Bold"/>
                <a:ea typeface="Roboto Bold"/>
              </a:rPr>
              <a:t>topic,</a:t>
            </a:r>
            <a:r>
              <a:rPr lang="en-GB" sz="3000" b="1" noProof="0" dirty="0">
                <a:solidFill>
                  <a:srgbClr val="000000"/>
                </a:solidFill>
                <a:latin typeface="Roboto Bold"/>
                <a:ea typeface="Roboto Bold"/>
              </a:rPr>
              <a:t> we thought: </a:t>
            </a:r>
            <a:r>
              <a:rPr lang="en-GB" sz="3000" b="1" dirty="0">
                <a:solidFill>
                  <a:srgbClr val="000000"/>
                </a:solidFill>
                <a:latin typeface="Roboto Bold"/>
                <a:ea typeface="Roboto Bold"/>
              </a:rPr>
              <a:t>Yes, </a:t>
            </a:r>
            <a:r>
              <a:rPr lang="en-GB" sz="3000" b="1" noProof="0" dirty="0">
                <a:solidFill>
                  <a:srgbClr val="000000"/>
                </a:solidFill>
                <a:latin typeface="Roboto Bold"/>
                <a:ea typeface="Roboto Bold"/>
              </a:rPr>
              <a:t>is interesting but ….</a:t>
            </a:r>
          </a:p>
          <a:p>
            <a:pPr marL="795315" lvl="1" indent="-457200">
              <a:lnSpc>
                <a:spcPts val="4385"/>
              </a:lnSpc>
              <a:buFont typeface="Arial" panose="020B0604020202020204" pitchFamily="34" charset="0"/>
              <a:buChar char="•"/>
            </a:pPr>
            <a:r>
              <a:rPr lang="en-GB" sz="3000" b="1" dirty="0">
                <a:solidFill>
                  <a:srgbClr val="000000"/>
                </a:solidFill>
                <a:latin typeface="Roboto Bold"/>
                <a:ea typeface="Roboto Bold"/>
              </a:rPr>
              <a:t>Is this a really new topic on the agenda for all countries? </a:t>
            </a:r>
          </a:p>
          <a:p>
            <a:pPr marL="795315" lvl="1" indent="-457200">
              <a:lnSpc>
                <a:spcPts val="4385"/>
              </a:lnSpc>
              <a:buFont typeface="Arial" panose="020B0604020202020204" pitchFamily="34" charset="0"/>
              <a:buChar char="•"/>
            </a:pPr>
            <a:r>
              <a:rPr lang="en-GB" sz="3000" b="1" dirty="0">
                <a:solidFill>
                  <a:srgbClr val="000000"/>
                </a:solidFill>
                <a:latin typeface="Roboto Bold"/>
                <a:ea typeface="Roboto Bold"/>
              </a:rPr>
              <a:t>Should this really be a first priority ? </a:t>
            </a:r>
          </a:p>
          <a:p>
            <a:pPr marL="795315" lvl="1" indent="-457200" algn="l">
              <a:lnSpc>
                <a:spcPts val="4385"/>
              </a:lnSpc>
              <a:buFont typeface="Arial" panose="020B0604020202020204" pitchFamily="34" charset="0"/>
              <a:buChar char="•"/>
            </a:pPr>
            <a:r>
              <a:rPr lang="en-GB" sz="3000" b="1" noProof="0" dirty="0">
                <a:solidFill>
                  <a:srgbClr val="000000"/>
                </a:solidFill>
                <a:latin typeface="Roboto Bold"/>
                <a:ea typeface="Roboto Bold"/>
              </a:rPr>
              <a:t>is it really so important for all our health and social care regulators and inspectors ? </a:t>
            </a:r>
          </a:p>
          <a:p>
            <a:pPr marL="795315" lvl="1" indent="-457200" algn="l">
              <a:lnSpc>
                <a:spcPts val="4385"/>
              </a:lnSpc>
              <a:buFont typeface="Arial" panose="020B0604020202020204" pitchFamily="34" charset="0"/>
              <a:buChar char="•"/>
            </a:pPr>
            <a:r>
              <a:rPr lang="en-GB" sz="3000" b="1" noProof="0" dirty="0">
                <a:solidFill>
                  <a:srgbClr val="000000"/>
                </a:solidFill>
                <a:latin typeface="Roboto Bold"/>
                <a:ea typeface="Roboto Bold"/>
              </a:rPr>
              <a:t>Is it important </a:t>
            </a:r>
            <a:r>
              <a:rPr lang="en-GB" sz="3000" b="1" dirty="0">
                <a:solidFill>
                  <a:srgbClr val="000000"/>
                </a:solidFill>
                <a:latin typeface="Roboto Bold"/>
                <a:ea typeface="Roboto Bold"/>
              </a:rPr>
              <a:t>for all age groups – not only for elderly? </a:t>
            </a:r>
          </a:p>
          <a:p>
            <a:pPr marL="795315" lvl="1" indent="-457200" algn="l">
              <a:lnSpc>
                <a:spcPts val="4385"/>
              </a:lnSpc>
              <a:buFont typeface="Arial" panose="020B0604020202020204" pitchFamily="34" charset="0"/>
              <a:buChar char="•"/>
            </a:pPr>
            <a:r>
              <a:rPr lang="en-US" sz="3000" b="1" dirty="0">
                <a:solidFill>
                  <a:srgbClr val="000000"/>
                </a:solidFill>
                <a:latin typeface="Roboto Bold"/>
                <a:ea typeface="Roboto Bold"/>
              </a:rPr>
              <a:t>is this important for a broader view on the organization of health and social care?</a:t>
            </a:r>
          </a:p>
          <a:p>
            <a:pPr marL="795315" lvl="1" indent="-457200" algn="l">
              <a:lnSpc>
                <a:spcPts val="4385"/>
              </a:lnSpc>
              <a:buFont typeface="Arial" panose="020B0604020202020204" pitchFamily="34" charset="0"/>
              <a:buChar char="•"/>
            </a:pPr>
            <a:r>
              <a:rPr lang="en-GB" sz="3000" b="1" dirty="0">
                <a:solidFill>
                  <a:srgbClr val="000000"/>
                </a:solidFill>
                <a:latin typeface="Roboto Bold"/>
                <a:ea typeface="Roboto Bold"/>
              </a:rPr>
              <a:t>Is this  important for organising health and social care regulation ? </a:t>
            </a:r>
          </a:p>
          <a:p>
            <a:pPr marL="338115" lvl="1" algn="l"/>
            <a:endParaRPr lang="en-GB" sz="3000" b="1" dirty="0">
              <a:solidFill>
                <a:srgbClr val="000000"/>
              </a:solidFill>
              <a:latin typeface="Roboto Bold"/>
              <a:ea typeface="Roboto Bold"/>
            </a:endParaRPr>
          </a:p>
          <a:p>
            <a:pPr marL="338115" lvl="1">
              <a:lnSpc>
                <a:spcPts val="4385"/>
              </a:lnSpc>
            </a:pPr>
            <a:r>
              <a:rPr lang="en-GB" sz="3000" b="1" dirty="0">
                <a:solidFill>
                  <a:srgbClr val="000000"/>
                </a:solidFill>
                <a:latin typeface="Roboto Bold"/>
                <a:ea typeface="Roboto Bold"/>
              </a:rPr>
              <a:t>Maybe a little surprising but now we know ! </a:t>
            </a:r>
            <a:r>
              <a:rPr lang="en-GB" sz="3000" b="1" noProof="0" dirty="0">
                <a:solidFill>
                  <a:srgbClr val="000000"/>
                </a:solidFill>
                <a:latin typeface="Roboto Bold"/>
                <a:ea typeface="Roboto Bold"/>
              </a:rPr>
              <a:t>The answer to all these questions is YES !!</a:t>
            </a:r>
          </a:p>
          <a:p>
            <a:pPr marL="338115" lvl="1" algn="l"/>
            <a:endParaRPr lang="en-US" sz="3000" b="1" dirty="0">
              <a:solidFill>
                <a:srgbClr val="000000"/>
              </a:solidFill>
              <a:latin typeface="Roboto Bold"/>
              <a:ea typeface="Roboto Bold"/>
            </a:endParaRPr>
          </a:p>
          <a:p>
            <a:pPr marL="338115" lvl="1" algn="l">
              <a:lnSpc>
                <a:spcPts val="4385"/>
              </a:lnSpc>
            </a:pPr>
            <a:r>
              <a:rPr lang="en-US" sz="3000" b="1" dirty="0">
                <a:solidFill>
                  <a:srgbClr val="000000"/>
                </a:solidFill>
                <a:latin typeface="Roboto Bold"/>
                <a:ea typeface="Roboto Bold"/>
              </a:rPr>
              <a:t>We</a:t>
            </a:r>
            <a:r>
              <a:rPr lang="en-US" sz="3000" b="1" noProof="0" dirty="0">
                <a:solidFill>
                  <a:srgbClr val="000000"/>
                </a:solidFill>
                <a:latin typeface="Roboto Bold"/>
                <a:ea typeface="Roboto Bold"/>
              </a:rPr>
              <a:t> are very pleased </a:t>
            </a:r>
            <a:r>
              <a:rPr lang="en-US" sz="3000" b="1" dirty="0">
                <a:solidFill>
                  <a:srgbClr val="000000"/>
                </a:solidFill>
                <a:latin typeface="Roboto Bold"/>
                <a:ea typeface="Roboto Bold"/>
              </a:rPr>
              <a:t>to have an </a:t>
            </a:r>
            <a:r>
              <a:rPr lang="en-US" sz="3000" b="1" noProof="0" dirty="0">
                <a:solidFill>
                  <a:srgbClr val="000000"/>
                </a:solidFill>
                <a:latin typeface="Roboto Bold"/>
                <a:ea typeface="Roboto Bold"/>
              </a:rPr>
              <a:t>excellent group of speakers who will </a:t>
            </a:r>
            <a:br>
              <a:rPr lang="en-US" sz="3000" b="1" noProof="0" dirty="0">
                <a:solidFill>
                  <a:srgbClr val="000000"/>
                </a:solidFill>
                <a:latin typeface="Roboto Bold"/>
                <a:ea typeface="Roboto Bold"/>
              </a:rPr>
            </a:br>
            <a:r>
              <a:rPr lang="en-US" sz="3000" b="1" noProof="0" dirty="0">
                <a:solidFill>
                  <a:srgbClr val="000000"/>
                </a:solidFill>
                <a:latin typeface="Roboto Bold"/>
                <a:ea typeface="Roboto Bold"/>
              </a:rPr>
              <a:t>approach this subject from so many different perspectives.</a:t>
            </a:r>
            <a:endParaRPr lang="en-GB" sz="3000" b="1" noProof="0" dirty="0">
              <a:solidFill>
                <a:srgbClr val="000000"/>
              </a:solidFill>
              <a:latin typeface="Roboto Bold"/>
              <a:ea typeface="Roboto Bold"/>
            </a:endParaRPr>
          </a:p>
          <a:p>
            <a:pPr marL="338115" lvl="1" algn="l">
              <a:lnSpc>
                <a:spcPts val="4385"/>
              </a:lnSpc>
            </a:pPr>
            <a:endParaRPr lang="en-GB" sz="3000" b="1" noProof="0" dirty="0">
              <a:solidFill>
                <a:srgbClr val="000000"/>
              </a:solidFill>
              <a:latin typeface="Roboto Bold"/>
              <a:ea typeface="Roboto Bold"/>
            </a:endParaRPr>
          </a:p>
          <a:p>
            <a:pPr marL="338115" lvl="1" algn="l">
              <a:lnSpc>
                <a:spcPts val="4385"/>
              </a:lnSpc>
            </a:pPr>
            <a:endParaRPr lang="en-GB" sz="3000" b="1" noProof="0" dirty="0">
              <a:solidFill>
                <a:srgbClr val="000000"/>
              </a:solidFill>
              <a:latin typeface="Roboto Bold"/>
              <a:ea typeface="Roboto Bold"/>
            </a:endParaRPr>
          </a:p>
          <a:p>
            <a:pPr marL="338115" lvl="1" algn="l">
              <a:lnSpc>
                <a:spcPts val="4385"/>
              </a:lnSpc>
            </a:pPr>
            <a:endParaRPr lang="en-GB" sz="3000" b="1" noProof="0" dirty="0">
              <a:solidFill>
                <a:srgbClr val="000000"/>
              </a:solidFill>
              <a:latin typeface="Roboto Bold"/>
              <a:ea typeface="Roboto Bold"/>
            </a:endParaRPr>
          </a:p>
          <a:p>
            <a:pPr marL="338115" lvl="1" algn="l">
              <a:lnSpc>
                <a:spcPts val="4385"/>
              </a:lnSpc>
            </a:pPr>
            <a:endParaRPr lang="en-GB" sz="3000" b="1" noProof="0" dirty="0">
              <a:solidFill>
                <a:srgbClr val="000000"/>
              </a:solidFill>
              <a:latin typeface="Roboto Bold"/>
              <a:ea typeface="Roboto Bold"/>
            </a:endParaRPr>
          </a:p>
          <a:p>
            <a:endParaRPr lang="en-GB" sz="3000" b="1" noProof="0" dirty="0">
              <a:solidFill>
                <a:srgbClr val="000000"/>
              </a:solidFill>
              <a:latin typeface="Roboto Bold"/>
              <a:ea typeface="Roboto Bold"/>
            </a:endParaRPr>
          </a:p>
        </p:txBody>
      </p:sp>
      <p:pic>
        <p:nvPicPr>
          <p:cNvPr id="4" name="Picture 3" descr="Locked Inside: The Neuroscience of Social Isolation">
            <a:extLst>
              <a:ext uri="{FF2B5EF4-FFF2-40B4-BE49-F238E27FC236}">
                <a16:creationId xmlns:a16="http://schemas.microsoft.com/office/drawing/2014/main" id="{20025505-70B7-A676-2538-DDAF41FCD0CE}"/>
              </a:ext>
            </a:extLst>
          </p:cNvPr>
          <p:cNvPicPr>
            <a:picLocks noChangeAspect="1"/>
          </p:cNvPicPr>
          <p:nvPr/>
        </p:nvPicPr>
        <p:blipFill>
          <a:blip r:embed="rId3"/>
          <a:stretch>
            <a:fillRect/>
          </a:stretch>
        </p:blipFill>
        <p:spPr>
          <a:xfrm>
            <a:off x="13335328" y="2247900"/>
            <a:ext cx="4763309" cy="2686507"/>
          </a:xfrm>
          <a:prstGeom prst="rect">
            <a:avLst/>
          </a:prstGeom>
        </p:spPr>
      </p:pic>
    </p:spTree>
    <p:extLst>
      <p:ext uri="{BB962C8B-B14F-4D97-AF65-F5344CB8AC3E}">
        <p14:creationId xmlns:p14="http://schemas.microsoft.com/office/powerpoint/2010/main" val="31469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A58E7-55F6-7E65-A9BC-6DD8E9DBC5B0}"/>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147C96C4-7A01-4EB6-ECAE-9D283272CE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515" y="-7274"/>
            <a:ext cx="18288000" cy="10301547"/>
          </a:xfrm>
          <a:prstGeom prst="rect">
            <a:avLst/>
          </a:prstGeom>
        </p:spPr>
      </p:pic>
      <p:sp>
        <p:nvSpPr>
          <p:cNvPr id="10" name="TextBox 10">
            <a:extLst>
              <a:ext uri="{FF2B5EF4-FFF2-40B4-BE49-F238E27FC236}">
                <a16:creationId xmlns:a16="http://schemas.microsoft.com/office/drawing/2014/main" id="{34928846-7D5A-2320-87EF-E8C8AF5956E8}"/>
              </a:ext>
            </a:extLst>
          </p:cNvPr>
          <p:cNvSpPr txBox="1"/>
          <p:nvPr/>
        </p:nvSpPr>
        <p:spPr>
          <a:xfrm>
            <a:off x="17515" y="1485900"/>
            <a:ext cx="13677900" cy="8987460"/>
          </a:xfrm>
          <a:prstGeom prst="rect">
            <a:avLst/>
          </a:prstGeom>
        </p:spPr>
        <p:txBody>
          <a:bodyPr wrap="square" lIns="0" tIns="0" rIns="0" bIns="0" rtlCol="0" anchor="t">
            <a:spAutoFit/>
          </a:bodyPr>
          <a:lstStyle/>
          <a:p>
            <a:pPr marL="338115" lvl="1" algn="l">
              <a:lnSpc>
                <a:spcPts val="4385"/>
              </a:lnSpc>
            </a:pPr>
            <a:r>
              <a:rPr lang="en-US" sz="3132" b="1" dirty="0">
                <a:solidFill>
                  <a:srgbClr val="000000"/>
                </a:solidFill>
                <a:latin typeface="Roboto Bold"/>
                <a:ea typeface="Roboto Bold"/>
              </a:rPr>
              <a:t>We will discuss not </a:t>
            </a:r>
            <a:r>
              <a:rPr lang="en-US" sz="3132" b="1" noProof="0" dirty="0">
                <a:solidFill>
                  <a:srgbClr val="000000"/>
                </a:solidFill>
                <a:latin typeface="Roboto Bold"/>
                <a:ea typeface="Roboto Bold"/>
              </a:rPr>
              <a:t>only innovative ideas from Malta</a:t>
            </a:r>
          </a:p>
          <a:p>
            <a:pPr marL="338115" lvl="1" algn="l">
              <a:lnSpc>
                <a:spcPts val="4385"/>
              </a:lnSpc>
            </a:pPr>
            <a:r>
              <a:rPr lang="en-US" sz="3132" b="1" noProof="0" dirty="0">
                <a:solidFill>
                  <a:srgbClr val="000000"/>
                </a:solidFill>
                <a:latin typeface="Roboto Bold"/>
                <a:ea typeface="Roboto Bold"/>
              </a:rPr>
              <a:t>Other countries and EPSO partners made great contributions as well with topics such as : </a:t>
            </a:r>
          </a:p>
          <a:p>
            <a:pPr marL="852465" lvl="1" indent="-514350">
              <a:lnSpc>
                <a:spcPts val="4385"/>
              </a:lnSpc>
              <a:buFont typeface="+mj-lt"/>
              <a:buAutoNum type="arabicPeriod"/>
            </a:pPr>
            <a:r>
              <a:rPr lang="en-US" sz="3132" b="1" dirty="0">
                <a:solidFill>
                  <a:srgbClr val="000000"/>
                </a:solidFill>
                <a:latin typeface="Roboto Bold"/>
                <a:ea typeface="Roboto Bold"/>
              </a:rPr>
              <a:t>Data infrastructure and the use of AI by regulators is certainly one of the most topical themes we are discussing these days (better use of one's own database and AI as core concepts) </a:t>
            </a:r>
          </a:p>
          <a:p>
            <a:pPr marL="795315" lvl="2">
              <a:lnSpc>
                <a:spcPts val="4385"/>
              </a:lnSpc>
            </a:pPr>
            <a:r>
              <a:rPr lang="en-US" sz="3132" b="1" dirty="0">
                <a:solidFill>
                  <a:srgbClr val="000000"/>
                </a:solidFill>
                <a:latin typeface="Roboto Bold"/>
                <a:ea typeface="Roboto Bold"/>
              </a:rPr>
              <a:t>Not just topical; we have also brought together a wealth of experience and depth in this field. </a:t>
            </a:r>
          </a:p>
          <a:p>
            <a:pPr marL="2166915" lvl="4" indent="-457200">
              <a:lnSpc>
                <a:spcPts val="4385"/>
              </a:lnSpc>
              <a:buFont typeface="Arial" panose="020B0604020202020204" pitchFamily="34" charset="0"/>
              <a:buChar char="•"/>
            </a:pPr>
            <a:r>
              <a:rPr lang="en-US" sz="3132" b="1" dirty="0">
                <a:solidFill>
                  <a:srgbClr val="000000"/>
                </a:solidFill>
                <a:latin typeface="Roboto Bold"/>
                <a:ea typeface="Roboto Bold"/>
              </a:rPr>
              <a:t>Niek Klazinga, who has advised so many governments in this area for so many years,</a:t>
            </a:r>
          </a:p>
          <a:p>
            <a:pPr marL="2166915" lvl="4" indent="-457200">
              <a:lnSpc>
                <a:spcPts val="4385"/>
              </a:lnSpc>
              <a:buFont typeface="Arial" panose="020B0604020202020204" pitchFamily="34" charset="0"/>
              <a:buChar char="•"/>
            </a:pPr>
            <a:r>
              <a:rPr lang="en-US" sz="3132" b="1" dirty="0">
                <a:solidFill>
                  <a:srgbClr val="000000"/>
                </a:solidFill>
                <a:latin typeface="Roboto Bold"/>
                <a:ea typeface="Roboto Bold"/>
              </a:rPr>
              <a:t>Misja, Kavitha and Alex, who organized a wonderful study day in a co-production between the Netherlands and Singapore; </a:t>
            </a:r>
          </a:p>
          <a:p>
            <a:pPr marL="2166915" lvl="4" indent="-457200">
              <a:lnSpc>
                <a:spcPts val="4385"/>
              </a:lnSpc>
              <a:buFont typeface="Arial" panose="020B0604020202020204" pitchFamily="34" charset="0"/>
              <a:buChar char="•"/>
            </a:pPr>
            <a:r>
              <a:rPr lang="en-US" sz="3132" b="1" dirty="0">
                <a:solidFill>
                  <a:srgbClr val="000000"/>
                </a:solidFill>
                <a:latin typeface="Roboto Bold"/>
                <a:ea typeface="Roboto Bold"/>
              </a:rPr>
              <a:t>furthermore, we can expect truly great input on this subject from Ireland, France, England, Digital Health UK, Estonia, Latvia, and Singapore once again. </a:t>
            </a:r>
            <a:endParaRPr lang="en-GB" sz="3132" b="1" dirty="0">
              <a:solidFill>
                <a:srgbClr val="000000"/>
              </a:solidFill>
              <a:latin typeface="Roboto Bold"/>
              <a:ea typeface="Roboto Bold"/>
            </a:endParaRPr>
          </a:p>
          <a:p>
            <a:pPr marL="338115" lvl="1">
              <a:lnSpc>
                <a:spcPts val="4385"/>
              </a:lnSpc>
            </a:pPr>
            <a:endParaRPr lang="en-US" sz="3132" b="1" noProof="0" dirty="0">
              <a:solidFill>
                <a:srgbClr val="000000"/>
              </a:solidFill>
              <a:latin typeface="Roboto Bold"/>
              <a:ea typeface="Roboto Bold"/>
            </a:endParaRPr>
          </a:p>
        </p:txBody>
      </p:sp>
      <p:pic>
        <p:nvPicPr>
          <p:cNvPr id="5" name="Picture 4">
            <a:extLst>
              <a:ext uri="{FF2B5EF4-FFF2-40B4-BE49-F238E27FC236}">
                <a16:creationId xmlns:a16="http://schemas.microsoft.com/office/drawing/2014/main" id="{5C16DC16-5C39-888F-E662-067D8E1A32A7}"/>
              </a:ext>
            </a:extLst>
          </p:cNvPr>
          <p:cNvPicPr>
            <a:picLocks noChangeAspect="1"/>
          </p:cNvPicPr>
          <p:nvPr/>
        </p:nvPicPr>
        <p:blipFill>
          <a:blip r:embed="rId3"/>
          <a:stretch>
            <a:fillRect/>
          </a:stretch>
        </p:blipFill>
        <p:spPr>
          <a:xfrm>
            <a:off x="14267710" y="2095500"/>
            <a:ext cx="4002775" cy="4002775"/>
          </a:xfrm>
          <a:prstGeom prst="rect">
            <a:avLst/>
          </a:prstGeom>
        </p:spPr>
      </p:pic>
    </p:spTree>
    <p:extLst>
      <p:ext uri="{BB962C8B-B14F-4D97-AF65-F5344CB8AC3E}">
        <p14:creationId xmlns:p14="http://schemas.microsoft.com/office/powerpoint/2010/main" val="116091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39EC3-D58C-B3C4-9709-CF124ADA206F}"/>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C14F904F-1F34-C32B-F638-1C736DCE3C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8288000" cy="10301547"/>
          </a:xfrm>
          <a:prstGeom prst="rect">
            <a:avLst/>
          </a:prstGeom>
        </p:spPr>
      </p:pic>
      <p:sp>
        <p:nvSpPr>
          <p:cNvPr id="10" name="TextBox 10">
            <a:extLst>
              <a:ext uri="{FF2B5EF4-FFF2-40B4-BE49-F238E27FC236}">
                <a16:creationId xmlns:a16="http://schemas.microsoft.com/office/drawing/2014/main" id="{C2010E15-2381-8C52-1433-8B5FE214C00D}"/>
              </a:ext>
            </a:extLst>
          </p:cNvPr>
          <p:cNvSpPr txBox="1"/>
          <p:nvPr/>
        </p:nvSpPr>
        <p:spPr>
          <a:xfrm>
            <a:off x="190500" y="1620334"/>
            <a:ext cx="17907000" cy="7858946"/>
          </a:xfrm>
          <a:prstGeom prst="rect">
            <a:avLst/>
          </a:prstGeom>
        </p:spPr>
        <p:txBody>
          <a:bodyPr wrap="square" lIns="0" tIns="0" rIns="0" bIns="0" rtlCol="0" anchor="t">
            <a:spAutoFit/>
          </a:bodyPr>
          <a:lstStyle/>
          <a:p>
            <a:pPr marL="338115" lvl="1" algn="l">
              <a:lnSpc>
                <a:spcPts val="4385"/>
              </a:lnSpc>
            </a:pPr>
            <a:r>
              <a:rPr lang="en-US" sz="3132" b="1" noProof="0" dirty="0">
                <a:solidFill>
                  <a:srgbClr val="000000"/>
                </a:solidFill>
                <a:latin typeface="Roboto Bold"/>
                <a:ea typeface="Roboto Bold"/>
              </a:rPr>
              <a:t>Other topics these  upcoming 2 days: </a:t>
            </a:r>
            <a:endParaRPr lang="en-GB" sz="3132" b="1" noProof="0" dirty="0">
              <a:solidFill>
                <a:srgbClr val="000000"/>
              </a:solidFill>
              <a:latin typeface="Roboto Bold"/>
              <a:ea typeface="Roboto Bold"/>
            </a:endParaRPr>
          </a:p>
          <a:p>
            <a:pPr marL="852465" lvl="1" indent="-514350">
              <a:lnSpc>
                <a:spcPts val="4385"/>
              </a:lnSpc>
              <a:buFont typeface="+mj-lt"/>
              <a:buAutoNum type="arabicPeriod" startAt="2"/>
            </a:pPr>
            <a:r>
              <a:rPr lang="en-US" sz="3132" b="1" dirty="0">
                <a:solidFill>
                  <a:srgbClr val="000000"/>
                </a:solidFill>
                <a:latin typeface="Roboto Bold"/>
                <a:ea typeface="Roboto Bold"/>
              </a:rPr>
              <a:t>Leadership and challenges in ‘Elderly Care Regulation’,</a:t>
            </a:r>
          </a:p>
          <a:p>
            <a:pPr marL="338115" lvl="1">
              <a:lnSpc>
                <a:spcPts val="4385"/>
              </a:lnSpc>
            </a:pPr>
            <a:r>
              <a:rPr lang="en-US" sz="3132" b="1" dirty="0">
                <a:solidFill>
                  <a:srgbClr val="000000"/>
                </a:solidFill>
                <a:latin typeface="Roboto Bold"/>
                <a:ea typeface="Roboto Bold"/>
              </a:rPr>
              <a:t> special contributions from Norway, Singapore, Malta, England, </a:t>
            </a:r>
          </a:p>
          <a:p>
            <a:pPr marL="338115" lvl="1">
              <a:lnSpc>
                <a:spcPts val="4385"/>
              </a:lnSpc>
            </a:pPr>
            <a:r>
              <a:rPr lang="en-US" sz="3132" b="1" dirty="0">
                <a:solidFill>
                  <a:srgbClr val="000000"/>
                </a:solidFill>
                <a:latin typeface="Roboto Bold"/>
                <a:ea typeface="Roboto Bold"/>
              </a:rPr>
              <a:t>and a comparative study in 6 countries from the Netherlands;</a:t>
            </a:r>
          </a:p>
          <a:p>
            <a:pPr marL="338115" lvl="1">
              <a:lnSpc>
                <a:spcPts val="4385"/>
              </a:lnSpc>
            </a:pPr>
            <a:endParaRPr lang="en-US" sz="3132" b="1" dirty="0">
              <a:solidFill>
                <a:srgbClr val="000000"/>
              </a:solidFill>
              <a:latin typeface="Roboto Bold"/>
              <a:ea typeface="Roboto Bold"/>
            </a:endParaRPr>
          </a:p>
          <a:p>
            <a:pPr marL="852465" lvl="1" indent="-514350">
              <a:lnSpc>
                <a:spcPts val="4385"/>
              </a:lnSpc>
              <a:buFont typeface="+mj-lt"/>
              <a:buAutoNum type="arabicPeriod" startAt="3"/>
            </a:pPr>
            <a:r>
              <a:rPr lang="en-US" sz="3132" b="1" dirty="0">
                <a:solidFill>
                  <a:srgbClr val="000000"/>
                </a:solidFill>
                <a:latin typeface="Roboto Bold"/>
                <a:ea typeface="Roboto Bold"/>
              </a:rPr>
              <a:t>Leadership and learning from experience </a:t>
            </a:r>
          </a:p>
          <a:p>
            <a:pPr marL="338115" lvl="1">
              <a:lnSpc>
                <a:spcPts val="4385"/>
              </a:lnSpc>
            </a:pPr>
            <a:r>
              <a:rPr lang="en-US" sz="3132" b="1" dirty="0">
                <a:solidFill>
                  <a:srgbClr val="000000"/>
                </a:solidFill>
                <a:latin typeface="Roboto Bold"/>
                <a:ea typeface="Roboto Bold"/>
              </a:rPr>
              <a:t>with a focus on ‘Adverse Events’ with Norway in the lead  </a:t>
            </a:r>
          </a:p>
          <a:p>
            <a:pPr marL="338115" lvl="1">
              <a:lnSpc>
                <a:spcPts val="4385"/>
              </a:lnSpc>
            </a:pPr>
            <a:r>
              <a:rPr lang="en-US" sz="3132" b="1" dirty="0">
                <a:solidFill>
                  <a:srgbClr val="000000"/>
                </a:solidFill>
                <a:latin typeface="Roboto Bold"/>
                <a:ea typeface="Roboto Bold"/>
              </a:rPr>
              <a:t>and  Scotland and Portugal taking the role of critical down  to earth lessons and critical moderators  </a:t>
            </a:r>
          </a:p>
          <a:p>
            <a:pPr marL="338115" lvl="1">
              <a:lnSpc>
                <a:spcPts val="4385"/>
              </a:lnSpc>
            </a:pPr>
            <a:endParaRPr lang="en-US" sz="3132" b="1" noProof="0" dirty="0">
              <a:solidFill>
                <a:srgbClr val="000000"/>
              </a:solidFill>
              <a:latin typeface="Roboto Bold"/>
              <a:ea typeface="Roboto Bold"/>
            </a:endParaRPr>
          </a:p>
          <a:p>
            <a:pPr marL="852465" lvl="1" indent="-514350">
              <a:lnSpc>
                <a:spcPts val="4385"/>
              </a:lnSpc>
              <a:buFont typeface="+mj-lt"/>
              <a:buAutoNum type="arabicPeriod" startAt="2"/>
            </a:pPr>
            <a:endParaRPr lang="en-US" sz="3132" b="1" dirty="0">
              <a:solidFill>
                <a:srgbClr val="000000"/>
              </a:solidFill>
              <a:latin typeface="Roboto Bold"/>
              <a:ea typeface="Roboto Bold"/>
            </a:endParaRPr>
          </a:p>
          <a:p>
            <a:pPr marL="852465" lvl="1" indent="-514350">
              <a:lnSpc>
                <a:spcPts val="4385"/>
              </a:lnSpc>
              <a:buFont typeface="+mj-lt"/>
              <a:buAutoNum type="arabicPeriod" startAt="2"/>
            </a:pPr>
            <a:endParaRPr lang="en-US" sz="3132" b="1" noProof="0" dirty="0">
              <a:solidFill>
                <a:srgbClr val="000000"/>
              </a:solidFill>
              <a:latin typeface="Roboto Bold"/>
              <a:ea typeface="Roboto Bold"/>
            </a:endParaRPr>
          </a:p>
          <a:p>
            <a:pPr marL="852465" lvl="1" indent="-514350">
              <a:lnSpc>
                <a:spcPts val="4385"/>
              </a:lnSpc>
              <a:buFont typeface="+mj-lt"/>
              <a:buAutoNum type="arabicPeriod" startAt="2"/>
            </a:pPr>
            <a:endParaRPr lang="en-US" sz="3132" b="1" dirty="0">
              <a:solidFill>
                <a:srgbClr val="000000"/>
              </a:solidFill>
              <a:latin typeface="Roboto Bold"/>
              <a:ea typeface="Roboto Bold"/>
            </a:endParaRPr>
          </a:p>
          <a:p>
            <a:pPr marL="852465" lvl="1" indent="-514350">
              <a:lnSpc>
                <a:spcPts val="4385"/>
              </a:lnSpc>
              <a:buFont typeface="+mj-lt"/>
              <a:buAutoNum type="arabicPeriod" startAt="2"/>
            </a:pPr>
            <a:endParaRPr lang="en-US" sz="3132" b="1" noProof="0" dirty="0">
              <a:solidFill>
                <a:srgbClr val="000000"/>
              </a:solidFill>
              <a:latin typeface="Roboto Bold"/>
              <a:ea typeface="Roboto Bold"/>
            </a:endParaRPr>
          </a:p>
        </p:txBody>
      </p:sp>
      <p:pic>
        <p:nvPicPr>
          <p:cNvPr id="4" name="Picture 3">
            <a:extLst>
              <a:ext uri="{FF2B5EF4-FFF2-40B4-BE49-F238E27FC236}">
                <a16:creationId xmlns:a16="http://schemas.microsoft.com/office/drawing/2014/main" id="{0B0B5854-8810-7590-F8D9-B7ADCB28B613}"/>
              </a:ext>
            </a:extLst>
          </p:cNvPr>
          <p:cNvPicPr>
            <a:picLocks noChangeAspect="1"/>
          </p:cNvPicPr>
          <p:nvPr/>
        </p:nvPicPr>
        <p:blipFill>
          <a:blip r:embed="rId3"/>
          <a:stretch>
            <a:fillRect/>
          </a:stretch>
        </p:blipFill>
        <p:spPr>
          <a:xfrm>
            <a:off x="13487400" y="1620334"/>
            <a:ext cx="3657600" cy="3657600"/>
          </a:xfrm>
          <a:prstGeom prst="rect">
            <a:avLst/>
          </a:prstGeom>
        </p:spPr>
      </p:pic>
      <p:pic>
        <p:nvPicPr>
          <p:cNvPr id="7" name="Picture 6">
            <a:extLst>
              <a:ext uri="{FF2B5EF4-FFF2-40B4-BE49-F238E27FC236}">
                <a16:creationId xmlns:a16="http://schemas.microsoft.com/office/drawing/2014/main" id="{41D369D8-6D53-FF87-8177-CE043D5633B4}"/>
              </a:ext>
            </a:extLst>
          </p:cNvPr>
          <p:cNvPicPr>
            <a:picLocks noChangeAspect="1"/>
          </p:cNvPicPr>
          <p:nvPr/>
        </p:nvPicPr>
        <p:blipFill>
          <a:blip r:embed="rId4"/>
          <a:stretch>
            <a:fillRect/>
          </a:stretch>
        </p:blipFill>
        <p:spPr>
          <a:xfrm>
            <a:off x="4191000" y="6057900"/>
            <a:ext cx="3886200" cy="3678011"/>
          </a:xfrm>
          <a:prstGeom prst="rect">
            <a:avLst/>
          </a:prstGeom>
        </p:spPr>
      </p:pic>
    </p:spTree>
    <p:extLst>
      <p:ext uri="{BB962C8B-B14F-4D97-AF65-F5344CB8AC3E}">
        <p14:creationId xmlns:p14="http://schemas.microsoft.com/office/powerpoint/2010/main" val="499810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3378</TotalTime>
  <Words>704</Words>
  <Application>Microsoft Office PowerPoint</Application>
  <PresentationFormat>Aangepast</PresentationFormat>
  <Paragraphs>96</Paragraphs>
  <Slides>10</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Roboto Bold</vt:lpstr>
      <vt:lpstr>Calibri</vt:lpstr>
      <vt:lpstr>Aptos</vt:lpstr>
      <vt:lpstr>Arial</vt:lpstr>
      <vt:lpstr>Roboto</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Conference Jersey 2025</dc:title>
  <dc:creator>Carry Maria klein Gunnewiek</dc:creator>
  <cp:lastModifiedBy>Carry Maria klein Gunnewiek</cp:lastModifiedBy>
  <cp:revision>18</cp:revision>
  <cp:lastPrinted>2026-06-10T14:29:18Z</cp:lastPrinted>
  <dcterms:created xsi:type="dcterms:W3CDTF">2006-08-16T00:00:00Z</dcterms:created>
  <dcterms:modified xsi:type="dcterms:W3CDTF">2026-06-11T08:12:00Z</dcterms:modified>
  <dc:identifier>DAGnOy0AXqI</dc:identifier>
</cp:coreProperties>
</file>