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rels" ContentType="application/vnd.openxmlformats-package.relationships+xml"/>
  <Default Extension="vml" ContentType="application/vnd.openxmlformats-officedocument.vmlDrawing"/>
  <Default Extension="bin" ContentType="application/vnd.openxmlformats-officedocument.oleObject"/>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4299" r:id="rId3"/>
  </p:sldMasterIdLst>
  <p:notesMasterIdLst>
    <p:notesMasterId r:id="rId27"/>
  </p:notesMasterIdLst>
  <p:handoutMasterIdLst>
    <p:handoutMasterId r:id="rId28"/>
  </p:handoutMasterIdLst>
  <p:sldIdLst>
    <p:sldId id="261" r:id="rId4"/>
    <p:sldId id="381" r:id="rId5"/>
    <p:sldId id="519" r:id="rId6"/>
    <p:sldId id="533" r:id="rId7"/>
    <p:sldId id="532" r:id="rId8"/>
    <p:sldId id="501" r:id="rId9"/>
    <p:sldId id="421" r:id="rId10"/>
    <p:sldId id="422" r:id="rId11"/>
    <p:sldId id="423" r:id="rId12"/>
    <p:sldId id="424" r:id="rId13"/>
    <p:sldId id="425" r:id="rId14"/>
    <p:sldId id="428" r:id="rId15"/>
    <p:sldId id="516" r:id="rId16"/>
    <p:sldId id="517" r:id="rId17"/>
    <p:sldId id="518" r:id="rId18"/>
    <p:sldId id="481" r:id="rId19"/>
    <p:sldId id="522" r:id="rId20"/>
    <p:sldId id="523" r:id="rId21"/>
    <p:sldId id="524" r:id="rId22"/>
    <p:sldId id="529" r:id="rId23"/>
    <p:sldId id="521" r:id="rId24"/>
    <p:sldId id="525" r:id="rId25"/>
    <p:sldId id="530" r:id="rId26"/>
  </p:sldIdLst>
  <p:sldSz cx="9144000" cy="6858000" type="screen4x3"/>
  <p:notesSz cx="6669088" cy="9928225"/>
  <p:defaultTextStyle>
    <a:defPPr>
      <a:defRPr lang="en-US"/>
    </a:defPPr>
    <a:lvl1pPr algn="l" rtl="0" eaLnBrk="0" fontAlgn="base" hangingPunct="0">
      <a:spcBef>
        <a:spcPct val="0"/>
      </a:spcBef>
      <a:spcAft>
        <a:spcPct val="0"/>
      </a:spcAft>
      <a:defRPr sz="3000" b="1" kern="1200">
        <a:solidFill>
          <a:srgbClr val="002C6C"/>
        </a:solidFill>
        <a:latin typeface="Arial" charset="0"/>
        <a:ea typeface="+mn-ea"/>
        <a:cs typeface="+mn-cs"/>
      </a:defRPr>
    </a:lvl1pPr>
    <a:lvl2pPr marL="457200" algn="l" rtl="0" eaLnBrk="0" fontAlgn="base" hangingPunct="0">
      <a:spcBef>
        <a:spcPct val="0"/>
      </a:spcBef>
      <a:spcAft>
        <a:spcPct val="0"/>
      </a:spcAft>
      <a:defRPr sz="3000" b="1" kern="1200">
        <a:solidFill>
          <a:srgbClr val="002C6C"/>
        </a:solidFill>
        <a:latin typeface="Arial" charset="0"/>
        <a:ea typeface="+mn-ea"/>
        <a:cs typeface="+mn-cs"/>
      </a:defRPr>
    </a:lvl2pPr>
    <a:lvl3pPr marL="914400" algn="l" rtl="0" eaLnBrk="0" fontAlgn="base" hangingPunct="0">
      <a:spcBef>
        <a:spcPct val="0"/>
      </a:spcBef>
      <a:spcAft>
        <a:spcPct val="0"/>
      </a:spcAft>
      <a:defRPr sz="3000" b="1" kern="1200">
        <a:solidFill>
          <a:srgbClr val="002C6C"/>
        </a:solidFill>
        <a:latin typeface="Arial" charset="0"/>
        <a:ea typeface="+mn-ea"/>
        <a:cs typeface="+mn-cs"/>
      </a:defRPr>
    </a:lvl3pPr>
    <a:lvl4pPr marL="1371600" algn="l" rtl="0" eaLnBrk="0" fontAlgn="base" hangingPunct="0">
      <a:spcBef>
        <a:spcPct val="0"/>
      </a:spcBef>
      <a:spcAft>
        <a:spcPct val="0"/>
      </a:spcAft>
      <a:defRPr sz="3000" b="1" kern="1200">
        <a:solidFill>
          <a:srgbClr val="002C6C"/>
        </a:solidFill>
        <a:latin typeface="Arial" charset="0"/>
        <a:ea typeface="+mn-ea"/>
        <a:cs typeface="+mn-cs"/>
      </a:defRPr>
    </a:lvl4pPr>
    <a:lvl5pPr marL="1828800" algn="l" rtl="0" eaLnBrk="0" fontAlgn="base" hangingPunct="0">
      <a:spcBef>
        <a:spcPct val="0"/>
      </a:spcBef>
      <a:spcAft>
        <a:spcPct val="0"/>
      </a:spcAft>
      <a:defRPr sz="3000" b="1" kern="1200">
        <a:solidFill>
          <a:srgbClr val="002C6C"/>
        </a:solidFill>
        <a:latin typeface="Arial" charset="0"/>
        <a:ea typeface="+mn-ea"/>
        <a:cs typeface="+mn-cs"/>
      </a:defRPr>
    </a:lvl5pPr>
    <a:lvl6pPr marL="2286000" algn="l" defTabSz="914400" rtl="0" eaLnBrk="1" latinLnBrk="0" hangingPunct="1">
      <a:defRPr sz="3000" b="1" kern="1200">
        <a:solidFill>
          <a:srgbClr val="002C6C"/>
        </a:solidFill>
        <a:latin typeface="Arial" charset="0"/>
        <a:ea typeface="+mn-ea"/>
        <a:cs typeface="+mn-cs"/>
      </a:defRPr>
    </a:lvl6pPr>
    <a:lvl7pPr marL="2743200" algn="l" defTabSz="914400" rtl="0" eaLnBrk="1" latinLnBrk="0" hangingPunct="1">
      <a:defRPr sz="3000" b="1" kern="1200">
        <a:solidFill>
          <a:srgbClr val="002C6C"/>
        </a:solidFill>
        <a:latin typeface="Arial" charset="0"/>
        <a:ea typeface="+mn-ea"/>
        <a:cs typeface="+mn-cs"/>
      </a:defRPr>
    </a:lvl7pPr>
    <a:lvl8pPr marL="3200400" algn="l" defTabSz="914400" rtl="0" eaLnBrk="1" latinLnBrk="0" hangingPunct="1">
      <a:defRPr sz="3000" b="1" kern="1200">
        <a:solidFill>
          <a:srgbClr val="002C6C"/>
        </a:solidFill>
        <a:latin typeface="Arial" charset="0"/>
        <a:ea typeface="+mn-ea"/>
        <a:cs typeface="+mn-cs"/>
      </a:defRPr>
    </a:lvl8pPr>
    <a:lvl9pPr marL="3657600" algn="l" defTabSz="914400" rtl="0" eaLnBrk="1" latinLnBrk="0" hangingPunct="1">
      <a:defRPr sz="3000" b="1" kern="1200">
        <a:solidFill>
          <a:srgbClr val="002C6C"/>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C6C"/>
    <a:srgbClr val="F26334"/>
    <a:srgbClr val="3366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autoAdjust="0"/>
    <p:restoredTop sz="94690" autoAdjust="0"/>
  </p:normalViewPr>
  <p:slideViewPr>
    <p:cSldViewPr snapToGrid="0">
      <p:cViewPr>
        <p:scale>
          <a:sx n="75" d="100"/>
          <a:sy n="75" d="100"/>
        </p:scale>
        <p:origin x="2144" y="5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7" d="100"/>
        <a:sy n="77"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0"/>
              </a:spcBef>
              <a:defRPr sz="1200" b="0">
                <a:solidFill>
                  <a:schemeClr val="tx1"/>
                </a:solidFill>
                <a:latin typeface="Arial" charset="0"/>
              </a:defRPr>
            </a:lvl1pPr>
          </a:lstStyle>
          <a:p>
            <a:pPr>
              <a:defRPr/>
            </a:pPr>
            <a:endParaRPr lang="en-US"/>
          </a:p>
        </p:txBody>
      </p:sp>
      <p:sp>
        <p:nvSpPr>
          <p:cNvPr id="30723" name="Rectangle 3"/>
          <p:cNvSpPr>
            <a:spLocks noGrp="1" noChangeArrowheads="1"/>
          </p:cNvSpPr>
          <p:nvPr>
            <p:ph type="dt" sz="quarter"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defRPr sz="1200" b="0">
                <a:solidFill>
                  <a:schemeClr val="tx1"/>
                </a:solidFill>
                <a:latin typeface="Arial" charset="0"/>
              </a:defRPr>
            </a:lvl1pPr>
          </a:lstStyle>
          <a:p>
            <a:pPr>
              <a:defRPr/>
            </a:pPr>
            <a:endParaRPr lang="en-US"/>
          </a:p>
        </p:txBody>
      </p:sp>
      <p:sp>
        <p:nvSpPr>
          <p:cNvPr id="30724" name="Rectangle 4"/>
          <p:cNvSpPr>
            <a:spLocks noGrp="1" noChangeArrowheads="1"/>
          </p:cNvSpPr>
          <p:nvPr>
            <p:ph type="ftr" sz="quarter" idx="2"/>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spcBef>
                <a:spcPct val="0"/>
              </a:spcBef>
              <a:defRPr sz="1200" b="0">
                <a:solidFill>
                  <a:schemeClr val="tx1"/>
                </a:solidFill>
                <a:latin typeface="Arial" charset="0"/>
              </a:defRPr>
            </a:lvl1pPr>
          </a:lstStyle>
          <a:p>
            <a:pPr>
              <a:defRPr/>
            </a:pPr>
            <a:endParaRPr lang="en-US"/>
          </a:p>
        </p:txBody>
      </p:sp>
      <p:sp>
        <p:nvSpPr>
          <p:cNvPr id="30725" name="Rectangle 5"/>
          <p:cNvSpPr>
            <a:spLocks noGrp="1" noChangeArrowheads="1"/>
          </p:cNvSpPr>
          <p:nvPr>
            <p:ph type="sldNum" sz="quarter" idx="3"/>
          </p:nvPr>
        </p:nvSpPr>
        <p:spPr bwMode="auto">
          <a:xfrm>
            <a:off x="377825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spcBef>
                <a:spcPct val="0"/>
              </a:spcBef>
              <a:defRPr sz="1200" b="0">
                <a:solidFill>
                  <a:schemeClr val="tx1"/>
                </a:solidFill>
                <a:latin typeface="Arial" charset="0"/>
              </a:defRPr>
            </a:lvl1pPr>
          </a:lstStyle>
          <a:p>
            <a:pPr>
              <a:defRPr/>
            </a:pPr>
            <a:fld id="{69F90AA7-6D73-4715-A687-79936564296A}"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spcBef>
                <a:spcPct val="0"/>
              </a:spcBef>
              <a:defRPr sz="1200" b="0">
                <a:solidFill>
                  <a:schemeClr val="tx1"/>
                </a:solidFill>
                <a:latin typeface="Arial" charset="0"/>
              </a:defRPr>
            </a:lvl1pPr>
          </a:lstStyle>
          <a:p>
            <a:pPr>
              <a:defRPr/>
            </a:pPr>
            <a:endParaRPr lang="en-US"/>
          </a:p>
        </p:txBody>
      </p:sp>
      <p:sp>
        <p:nvSpPr>
          <p:cNvPr id="3075"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spcBef>
                <a:spcPct val="0"/>
              </a:spcBef>
              <a:defRPr sz="1200" b="0">
                <a:solidFill>
                  <a:schemeClr val="tx1"/>
                </a:solidFill>
                <a:latin typeface="Arial" charset="0"/>
              </a:defRPr>
            </a:lvl1pPr>
          </a:lstStyle>
          <a:p>
            <a:pPr>
              <a:defRPr/>
            </a:pPr>
            <a:endParaRPr lang="en-US"/>
          </a:p>
        </p:txBody>
      </p:sp>
      <p:sp>
        <p:nvSpPr>
          <p:cNvPr id="56324"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66750" y="4716463"/>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spcBef>
                <a:spcPct val="0"/>
              </a:spcBef>
              <a:defRPr sz="1200" b="0">
                <a:solidFill>
                  <a:schemeClr val="tx1"/>
                </a:solidFill>
                <a:latin typeface="Arial" charset="0"/>
              </a:defRPr>
            </a:lvl1pPr>
          </a:lstStyle>
          <a:p>
            <a:pPr>
              <a:defRPr/>
            </a:pPr>
            <a:endParaRPr lang="en-US"/>
          </a:p>
        </p:txBody>
      </p:sp>
      <p:sp>
        <p:nvSpPr>
          <p:cNvPr id="3079" name="Rectangle 7"/>
          <p:cNvSpPr>
            <a:spLocks noGrp="1" noChangeArrowheads="1"/>
          </p:cNvSpPr>
          <p:nvPr>
            <p:ph type="sldNum" sz="quarter" idx="5"/>
          </p:nvPr>
        </p:nvSpPr>
        <p:spPr bwMode="auto">
          <a:xfrm>
            <a:off x="377825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spcBef>
                <a:spcPct val="0"/>
              </a:spcBef>
              <a:defRPr sz="1200" b="0">
                <a:solidFill>
                  <a:schemeClr val="tx1"/>
                </a:solidFill>
                <a:latin typeface="Arial" charset="0"/>
              </a:defRPr>
            </a:lvl1pPr>
          </a:lstStyle>
          <a:p>
            <a:pPr>
              <a:defRPr/>
            </a:pPr>
            <a:fld id="{4A5AB3A7-742E-4201-A4B8-A2849026478C}"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GS1 is a not for profit </a:t>
            </a:r>
            <a:r>
              <a:rPr lang="en-US" dirty="0" err="1" smtClean="0"/>
              <a:t>organisation</a:t>
            </a:r>
            <a:r>
              <a:rPr lang="en-US" baseline="0" dirty="0" smtClean="0"/>
              <a:t> </a:t>
            </a:r>
            <a:r>
              <a:rPr lang="en-US" dirty="0" smtClean="0"/>
              <a:t>which provides</a:t>
            </a:r>
            <a:r>
              <a:rPr lang="en-US" baseline="0" dirty="0" smtClean="0"/>
              <a:t> the open global standards for the management of supply chains to retail customers and patients, both in hospital and community settings. With 120 offices supporting 150 countries worldwide, our barcodes are on every food item that goes beep at the point of sale and on every medicine and medical device pack</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1</a:t>
            </a:fld>
            <a:endParaRPr lang="en-US" dirty="0"/>
          </a:p>
        </p:txBody>
      </p:sp>
    </p:spTree>
    <p:extLst>
      <p:ext uri="{BB962C8B-B14F-4D97-AF65-F5344CB8AC3E}">
        <p14:creationId xmlns:p14="http://schemas.microsoft.com/office/powerpoint/2010/main" val="1827651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talk briefly on all four topics, but the story of the Irish </a:t>
            </a:r>
            <a:r>
              <a:rPr lang="en-US" dirty="0" err="1" smtClean="0"/>
              <a:t>Haemophilia</a:t>
            </a:r>
            <a:r>
              <a:rPr lang="en-US" baseline="0" dirty="0" smtClean="0"/>
              <a:t> Track &amp; Trace </a:t>
            </a:r>
            <a:r>
              <a:rPr lang="en-US" baseline="0" dirty="0" smtClean="0"/>
              <a:t>solution is </a:t>
            </a:r>
            <a:r>
              <a:rPr lang="en-US" baseline="0" dirty="0" err="1" smtClean="0"/>
              <a:t>recognised</a:t>
            </a:r>
            <a:r>
              <a:rPr lang="en-US" baseline="0" dirty="0" smtClean="0"/>
              <a:t> internationally as </a:t>
            </a:r>
            <a:r>
              <a:rPr lang="en-US" baseline="0" dirty="0" smtClean="0"/>
              <a:t>evidence of how barcodes support the safe administration of medicines to patients</a:t>
            </a:r>
            <a:endParaRPr lang="en-US" dirty="0"/>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2</a:t>
            </a:fld>
            <a:endParaRPr lang="en-US" dirty="0"/>
          </a:p>
        </p:txBody>
      </p:sp>
    </p:spTree>
    <p:extLst>
      <p:ext uri="{BB962C8B-B14F-4D97-AF65-F5344CB8AC3E}">
        <p14:creationId xmlns:p14="http://schemas.microsoft.com/office/powerpoint/2010/main" val="1785868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short presentation, it is not possible</a:t>
            </a:r>
            <a:r>
              <a:rPr lang="en-US" baseline="0" dirty="0" smtClean="0"/>
              <a:t> to go into detail. But  I recommend that you read this </a:t>
            </a:r>
            <a:r>
              <a:rPr lang="en-US" baseline="0" dirty="0" smtClean="0"/>
              <a:t>Scan4safety report </a:t>
            </a:r>
            <a:r>
              <a:rPr lang="en-US" baseline="0" dirty="0" smtClean="0"/>
              <a:t>as it </a:t>
            </a:r>
            <a:r>
              <a:rPr lang="en-US" baseline="0" dirty="0" smtClean="0"/>
              <a:t>also provides </a:t>
            </a:r>
            <a:r>
              <a:rPr lang="en-US" baseline="0" dirty="0" smtClean="0"/>
              <a:t>hard evidence of how the scanning of barcodes improves patient </a:t>
            </a:r>
            <a:r>
              <a:rPr lang="en-US" baseline="0" dirty="0" smtClean="0"/>
              <a:t>safety. On </a:t>
            </a:r>
            <a:r>
              <a:rPr lang="en-US" baseline="0" dirty="0" smtClean="0"/>
              <a:t>page 22 there is reference to a study on a reduction in drug errors. A link to this report is included in my final slide.</a:t>
            </a:r>
            <a:endParaRPr lang="en-US" dirty="0"/>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3</a:t>
            </a:fld>
            <a:endParaRPr lang="en-US" dirty="0"/>
          </a:p>
        </p:txBody>
      </p:sp>
    </p:spTree>
    <p:extLst>
      <p:ext uri="{BB962C8B-B14F-4D97-AF65-F5344CB8AC3E}">
        <p14:creationId xmlns:p14="http://schemas.microsoft.com/office/powerpoint/2010/main" val="1834851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C844DAA0-2663-4EC5-BFE9-D0E3D1557CD4}" type="slidenum">
              <a:rPr lang="en-US" smtClean="0"/>
              <a:pPr/>
              <a:t>4</a:t>
            </a:fld>
            <a:endParaRPr lang="en-US" smtClean="0"/>
          </a:p>
        </p:txBody>
      </p:sp>
      <p:sp>
        <p:nvSpPr>
          <p:cNvPr id="58371" name="Rectangle 2"/>
          <p:cNvSpPr>
            <a:spLocks noGrp="1" noRot="1" noChangeAspect="1" noChangeArrowheads="1" noTextEdit="1"/>
          </p:cNvSpPr>
          <p:nvPr>
            <p:ph type="sldImg"/>
          </p:nvPr>
        </p:nvSpPr>
        <p:spPr>
          <a:xfrm>
            <a:off x="866775" y="750888"/>
            <a:ext cx="4945063" cy="3709987"/>
          </a:xfrm>
          <a:ln w="12700" cap="flat">
            <a:solidFill>
              <a:schemeClr val="tx1"/>
            </a:solidFill>
          </a:ln>
        </p:spPr>
      </p:sp>
      <p:sp>
        <p:nvSpPr>
          <p:cNvPr id="58372" name="Rectangle 3"/>
          <p:cNvSpPr>
            <a:spLocks noGrp="1" noChangeArrowheads="1"/>
          </p:cNvSpPr>
          <p:nvPr>
            <p:ph type="body" idx="1"/>
          </p:nvPr>
        </p:nvSpPr>
        <p:spPr>
          <a:xfrm>
            <a:off x="889000" y="4722813"/>
            <a:ext cx="4891088" cy="3910012"/>
          </a:xfrm>
          <a:noFill/>
          <a:ln/>
        </p:spPr>
        <p:txBody>
          <a:bodyPr lIns="90488" tIns="44450" rIns="90488" bIns="44450"/>
          <a:lstStyle/>
          <a:p>
            <a:r>
              <a:rPr lang="en-GB" dirty="0" smtClean="0"/>
              <a:t>Building on the earlier work of EPC</a:t>
            </a:r>
            <a:r>
              <a:rPr lang="en-GB" baseline="0" dirty="0" smtClean="0"/>
              <a:t> Global and GS1 in Europe’s European Healthcare Initiative, since </a:t>
            </a:r>
            <a:r>
              <a:rPr lang="en-GB" baseline="0" dirty="0" smtClean="0"/>
              <a:t>2005 </a:t>
            </a:r>
            <a:r>
              <a:rPr lang="en-GB" baseline="0" dirty="0" smtClean="0"/>
              <a:t>GS1 Global Healthcare has been working with all stakeholders including regulators and patient safety organisations.  This has enabled the implementation of global standards to support safer treatment regimes as well as the integrity of critical supply chains such as pharmaceuticals, medical devices and surgical instruments. The EU, FDA and numerous other countries including, China, Japan and India have “endorsed” the use of GS1 standards for the unique identification and bar coding of devices and medicines to verify their pedigree.</a:t>
            </a:r>
            <a:endParaRPr lang="en-GB" dirty="0" smtClean="0"/>
          </a:p>
        </p:txBody>
      </p:sp>
    </p:spTree>
    <p:extLst>
      <p:ext uri="{BB962C8B-B14F-4D97-AF65-F5344CB8AC3E}">
        <p14:creationId xmlns:p14="http://schemas.microsoft.com/office/powerpoint/2010/main" val="1932573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 at medical errors, these are WHO figures which highlight the extent of the</a:t>
            </a:r>
            <a:r>
              <a:rPr lang="en-US" baseline="0" dirty="0" smtClean="0"/>
              <a:t> problems</a:t>
            </a:r>
            <a:endParaRPr lang="en-US" dirty="0"/>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5</a:t>
            </a:fld>
            <a:endParaRPr lang="en-US" dirty="0"/>
          </a:p>
        </p:txBody>
      </p:sp>
    </p:spTree>
    <p:extLst>
      <p:ext uri="{BB962C8B-B14F-4D97-AF65-F5344CB8AC3E}">
        <p14:creationId xmlns:p14="http://schemas.microsoft.com/office/powerpoint/2010/main" val="13434625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2002, we</a:t>
            </a:r>
            <a:r>
              <a:rPr lang="en-US" baseline="0" dirty="0" smtClean="0"/>
              <a:t>  have been working with all stakeholders in the healthcare sector to help address these key issues. In introducing regulations to combat  counterfeiters, the EU, the FDA and many national governments have </a:t>
            </a:r>
            <a:r>
              <a:rPr lang="en-US" baseline="0" dirty="0" err="1" smtClean="0"/>
              <a:t>recognised</a:t>
            </a:r>
            <a:r>
              <a:rPr lang="en-US" baseline="0" dirty="0" smtClean="0"/>
              <a:t> the role that </a:t>
            </a:r>
            <a:r>
              <a:rPr lang="en-US" baseline="0" dirty="0" smtClean="0"/>
              <a:t>GS1 </a:t>
            </a:r>
            <a:r>
              <a:rPr lang="en-US" baseline="0" dirty="0" smtClean="0"/>
              <a:t>can play in the unique identification of medicines, medical devices and surgical </a:t>
            </a:r>
            <a:r>
              <a:rPr lang="en-US" baseline="0" dirty="0" smtClean="0"/>
              <a:t>instruments etc.</a:t>
            </a:r>
            <a:endParaRPr lang="en-US" dirty="0"/>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6</a:t>
            </a:fld>
            <a:endParaRPr lang="en-US" dirty="0"/>
          </a:p>
        </p:txBody>
      </p:sp>
    </p:spTree>
    <p:extLst>
      <p:ext uri="{BB962C8B-B14F-4D97-AF65-F5344CB8AC3E}">
        <p14:creationId xmlns:p14="http://schemas.microsoft.com/office/powerpoint/2010/main" val="213070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7C56952A-3FD1-4546-8033-A3DE17FA5BA8}" type="slidenum">
              <a:rPr lang="en-US" smtClean="0"/>
              <a:pPr/>
              <a:t>7</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en-US" dirty="0" smtClean="0"/>
              <a:t>Now, I want to give you </a:t>
            </a:r>
            <a:r>
              <a:rPr lang="en-US" dirty="0" smtClean="0"/>
              <a:t>a </a:t>
            </a:r>
            <a:r>
              <a:rPr lang="en-US" dirty="0" smtClean="0"/>
              <a:t>practical example of GS1 standards </a:t>
            </a:r>
            <a:r>
              <a:rPr lang="en-US" dirty="0" smtClean="0"/>
              <a:t>in</a:t>
            </a:r>
            <a:r>
              <a:rPr lang="en-US" baseline="0" dirty="0" smtClean="0"/>
              <a:t> action</a:t>
            </a:r>
            <a:r>
              <a:rPr lang="en-US" dirty="0" smtClean="0"/>
              <a:t> </a:t>
            </a:r>
            <a:r>
              <a:rPr lang="en-US" dirty="0" smtClean="0"/>
              <a:t>today.  This project was launched in 2004 and went </a:t>
            </a:r>
            <a:r>
              <a:rPr lang="en-US" dirty="0" smtClean="0"/>
              <a:t>live </a:t>
            </a:r>
            <a:r>
              <a:rPr lang="en-US" dirty="0" smtClean="0"/>
              <a:t>in 2005 </a:t>
            </a:r>
            <a:r>
              <a:rPr lang="en-US" dirty="0" smtClean="0"/>
              <a:t> </a:t>
            </a:r>
            <a:r>
              <a:rPr lang="en-US" dirty="0" smtClean="0"/>
              <a:t>and is </a:t>
            </a:r>
            <a:r>
              <a:rPr lang="en-US" dirty="0" smtClean="0"/>
              <a:t>still regarded </a:t>
            </a:r>
            <a:r>
              <a:rPr lang="en-US" dirty="0" smtClean="0"/>
              <a:t>Internationally as best practice. It was the first example of the value of </a:t>
            </a:r>
            <a:r>
              <a:rPr lang="en-US" dirty="0" err="1" smtClean="0"/>
              <a:t>Serialisation</a:t>
            </a:r>
            <a:r>
              <a:rPr lang="en-US" baseline="0" dirty="0" smtClean="0"/>
              <a:t> of patient medication packs and today </a:t>
            </a:r>
            <a:r>
              <a:rPr lang="en-US" b="1" baseline="0" dirty="0" smtClean="0"/>
              <a:t>all</a:t>
            </a:r>
            <a:r>
              <a:rPr lang="en-US" baseline="0" dirty="0" smtClean="0"/>
              <a:t> prescription medicines packs contain the same barcode information as initiated </a:t>
            </a:r>
            <a:r>
              <a:rPr lang="en-US" baseline="0" dirty="0" smtClean="0"/>
              <a:t>by </a:t>
            </a:r>
            <a:r>
              <a:rPr lang="en-US" baseline="0" dirty="0" smtClean="0"/>
              <a:t>this successful track and trace solution.</a:t>
            </a:r>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p:spPr>
        <p:txBody>
          <a:bodyPr/>
          <a:lstStyle/>
          <a:p>
            <a:r>
              <a:rPr lang="en-IE" dirty="0" smtClean="0"/>
              <a:t>Located in </a:t>
            </a:r>
            <a:r>
              <a:rPr lang="en-IE" dirty="0" err="1" smtClean="0"/>
              <a:t>St.James’s</a:t>
            </a:r>
            <a:r>
              <a:rPr lang="en-IE" dirty="0" smtClean="0"/>
              <a:t>  </a:t>
            </a:r>
            <a:r>
              <a:rPr lang="en-IE" dirty="0" smtClean="0"/>
              <a:t>University Hospital </a:t>
            </a:r>
            <a:r>
              <a:rPr lang="en-IE" dirty="0" smtClean="0"/>
              <a:t>in Dublin, the national</a:t>
            </a:r>
            <a:r>
              <a:rPr lang="en-IE" baseline="0" dirty="0" smtClean="0"/>
              <a:t> treatment centre </a:t>
            </a:r>
            <a:r>
              <a:rPr lang="en-IE" dirty="0" smtClean="0"/>
              <a:t>and provides haemophilia patients with a safer treatment process and better quality of life. It was established following the deaths of over 70 patients as well as the infection </a:t>
            </a:r>
            <a:r>
              <a:rPr lang="en-IE" baseline="0" dirty="0" smtClean="0"/>
              <a:t>of </a:t>
            </a:r>
            <a:r>
              <a:rPr lang="en-IE" baseline="0" dirty="0" smtClean="0"/>
              <a:t>a further 400 plus </a:t>
            </a:r>
            <a:r>
              <a:rPr lang="en-IE" baseline="0" dirty="0" smtClean="0"/>
              <a:t>patients </a:t>
            </a:r>
            <a:r>
              <a:rPr lang="en-IE" dirty="0" smtClean="0"/>
              <a:t>with HIV</a:t>
            </a:r>
            <a:r>
              <a:rPr lang="en-IE" baseline="0" dirty="0" smtClean="0"/>
              <a:t> and Hepatitis C caused by the use of infected blood products</a:t>
            </a:r>
            <a:endParaRPr lang="en-IE" dirty="0" smtClean="0"/>
          </a:p>
        </p:txBody>
      </p:sp>
      <p:sp>
        <p:nvSpPr>
          <p:cNvPr id="60420" name="Slide Number Placeholder 3"/>
          <p:cNvSpPr>
            <a:spLocks noGrp="1"/>
          </p:cNvSpPr>
          <p:nvPr>
            <p:ph type="sldNum" sz="quarter" idx="5"/>
          </p:nvPr>
        </p:nvSpPr>
        <p:spPr>
          <a:noFill/>
        </p:spPr>
        <p:txBody>
          <a:bodyPr/>
          <a:lstStyle/>
          <a:p>
            <a:fld id="{79DF9180-552F-44A6-875D-7EC61E60EA4D}"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r>
              <a:rPr lang="en-IE" dirty="0" smtClean="0"/>
              <a:t>Following the </a:t>
            </a:r>
            <a:r>
              <a:rPr lang="en-IE" dirty="0" smtClean="0"/>
              <a:t>publication of the Lindsay Tribunal report </a:t>
            </a:r>
            <a:r>
              <a:rPr lang="en-IE" dirty="0" smtClean="0"/>
              <a:t>and the EU </a:t>
            </a:r>
            <a:r>
              <a:rPr lang="en-IE" dirty="0" smtClean="0"/>
              <a:t>Blood directive</a:t>
            </a:r>
            <a:r>
              <a:rPr lang="en-IE" dirty="0" smtClean="0"/>
              <a:t>, </a:t>
            </a:r>
            <a:r>
              <a:rPr lang="en-IE" dirty="0" err="1" smtClean="0"/>
              <a:t>Dr.</a:t>
            </a:r>
            <a:r>
              <a:rPr lang="en-IE" dirty="0" smtClean="0"/>
              <a:t> Barry White the Director of the NCHCD</a:t>
            </a:r>
            <a:r>
              <a:rPr lang="en-IE" baseline="0" dirty="0" smtClean="0"/>
              <a:t> who </a:t>
            </a:r>
            <a:r>
              <a:rPr lang="en-IE" dirty="0" smtClean="0"/>
              <a:t>was the visionary behind the whole project. at the time, conceived a total</a:t>
            </a:r>
            <a:r>
              <a:rPr lang="en-IE" baseline="0" dirty="0" smtClean="0"/>
              <a:t> end to end traceability solution for the safe treatment of this </a:t>
            </a:r>
            <a:r>
              <a:rPr lang="en-IE" baseline="0" dirty="0" smtClean="0"/>
              <a:t>“at </a:t>
            </a:r>
            <a:r>
              <a:rPr lang="en-IE" baseline="0" dirty="0" smtClean="0"/>
              <a:t>risk patient </a:t>
            </a:r>
            <a:r>
              <a:rPr lang="en-IE" baseline="0" dirty="0" smtClean="0"/>
              <a:t>group”</a:t>
            </a:r>
            <a:endParaRPr lang="en-IE" dirty="0" smtClean="0"/>
          </a:p>
          <a:p>
            <a:endParaRPr lang="en-IE" dirty="0" smtClean="0"/>
          </a:p>
          <a:p>
            <a:endParaRPr lang="en-IE" dirty="0" smtClean="0"/>
          </a:p>
        </p:txBody>
      </p:sp>
      <p:sp>
        <p:nvSpPr>
          <p:cNvPr id="61444" name="Slide Number Placeholder 3"/>
          <p:cNvSpPr>
            <a:spLocks noGrp="1"/>
          </p:cNvSpPr>
          <p:nvPr>
            <p:ph type="sldNum" sz="quarter" idx="5"/>
          </p:nvPr>
        </p:nvSpPr>
        <p:spPr>
          <a:noFill/>
        </p:spPr>
        <p:txBody>
          <a:bodyPr/>
          <a:lstStyle/>
          <a:p>
            <a:fld id="{95781186-CEF9-495A-9E0E-527D90D38B69}"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r>
              <a:rPr lang="en-IE" dirty="0" smtClean="0"/>
              <a:t>So </a:t>
            </a:r>
            <a:r>
              <a:rPr lang="en-IE" dirty="0" smtClean="0"/>
              <a:t>looking</a:t>
            </a:r>
            <a:r>
              <a:rPr lang="en-IE" baseline="0" dirty="0" smtClean="0"/>
              <a:t> at</a:t>
            </a:r>
            <a:r>
              <a:rPr lang="en-IE" dirty="0" smtClean="0"/>
              <a:t> </a:t>
            </a:r>
            <a:r>
              <a:rPr lang="en-IE" dirty="0" smtClean="0"/>
              <a:t>the issues they faced,</a:t>
            </a:r>
            <a:r>
              <a:rPr lang="en-IE" baseline="0" dirty="0" smtClean="0"/>
              <a:t> there were multiple patient charts preventing a clear view of a patient’s treatment regime and </a:t>
            </a:r>
            <a:r>
              <a:rPr lang="en-IE" baseline="0" dirty="0" smtClean="0"/>
              <a:t>this resulted in </a:t>
            </a:r>
            <a:r>
              <a:rPr lang="en-IE" baseline="0" dirty="0" smtClean="0"/>
              <a:t>a fragmented service. Deliveries of  cold chain medications could not be validated due to multiple delivery methods. </a:t>
            </a:r>
            <a:r>
              <a:rPr lang="en-IE" baseline="0" dirty="0" smtClean="0"/>
              <a:t>There was significant </a:t>
            </a:r>
            <a:r>
              <a:rPr lang="en-IE" baseline="0" dirty="0" smtClean="0"/>
              <a:t>product wastage </a:t>
            </a:r>
            <a:r>
              <a:rPr lang="en-IE" baseline="0" dirty="0" smtClean="0"/>
              <a:t>because patients could over order at will, and this </a:t>
            </a:r>
            <a:r>
              <a:rPr lang="en-IE" baseline="0" dirty="0" smtClean="0"/>
              <a:t>was further exacerbated by products exceeding their expiry date</a:t>
            </a:r>
            <a:r>
              <a:rPr lang="en-IE" baseline="0" dirty="0" smtClean="0"/>
              <a:t>. </a:t>
            </a:r>
            <a:endParaRPr lang="en-IE" dirty="0" smtClean="0"/>
          </a:p>
          <a:p>
            <a:endParaRPr lang="en-IE" dirty="0" smtClean="0"/>
          </a:p>
          <a:p>
            <a:endParaRPr lang="en-IE" dirty="0" smtClean="0"/>
          </a:p>
          <a:p>
            <a:endParaRPr lang="en-IE" dirty="0" smtClean="0"/>
          </a:p>
          <a:p>
            <a:endParaRPr lang="en-IE" dirty="0" smtClean="0"/>
          </a:p>
          <a:p>
            <a:endParaRPr lang="en-IE" dirty="0" smtClean="0"/>
          </a:p>
        </p:txBody>
      </p:sp>
      <p:sp>
        <p:nvSpPr>
          <p:cNvPr id="62468" name="Slide Number Placeholder 3"/>
          <p:cNvSpPr>
            <a:spLocks noGrp="1"/>
          </p:cNvSpPr>
          <p:nvPr>
            <p:ph type="sldNum" sz="quarter" idx="5"/>
          </p:nvPr>
        </p:nvSpPr>
        <p:spPr>
          <a:noFill/>
        </p:spPr>
        <p:txBody>
          <a:bodyPr/>
          <a:lstStyle/>
          <a:p>
            <a:fld id="{7264CDDB-6C42-476F-A321-8B60AE7C415C}"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r>
              <a:rPr lang="en-IE" dirty="0" smtClean="0"/>
              <a:t>GS1 Ireland provided the standards as well as free consultancy advice</a:t>
            </a:r>
            <a:r>
              <a:rPr lang="en-IE" baseline="0" dirty="0" smtClean="0"/>
              <a:t> to the various parties involved in implementing the project. The barcode contained, product number, batch number, expiry date and a unique serial number on every single pack. </a:t>
            </a:r>
            <a:r>
              <a:rPr lang="en-IE" baseline="0" dirty="0" smtClean="0"/>
              <a:t>By scanning the barcoded labels and the patient’s own barcode </a:t>
            </a:r>
            <a:r>
              <a:rPr lang="en-IE" baseline="0" dirty="0" smtClean="0"/>
              <a:t>at the time of medication </a:t>
            </a:r>
            <a:r>
              <a:rPr lang="en-IE" baseline="0" dirty="0" smtClean="0"/>
              <a:t>administration, each treatment episode is updated on </a:t>
            </a:r>
            <a:r>
              <a:rPr lang="en-IE" baseline="0" dirty="0" smtClean="0"/>
              <a:t>the patient’s  electronic record </a:t>
            </a:r>
            <a:r>
              <a:rPr lang="en-IE" baseline="0" dirty="0" smtClean="0"/>
              <a:t>and </a:t>
            </a:r>
            <a:r>
              <a:rPr lang="en-IE" baseline="0" dirty="0" smtClean="0"/>
              <a:t>the warehouse management system is </a:t>
            </a:r>
            <a:r>
              <a:rPr lang="en-IE" baseline="0" dirty="0" smtClean="0"/>
              <a:t>also updated</a:t>
            </a:r>
            <a:r>
              <a:rPr lang="en-IE" baseline="0" dirty="0" smtClean="0"/>
              <a:t>. The temperature of all </a:t>
            </a:r>
            <a:r>
              <a:rPr lang="en-IE" baseline="0" dirty="0" smtClean="0"/>
              <a:t>stock on delivery and in the patient’s fridge </a:t>
            </a:r>
            <a:r>
              <a:rPr lang="en-IE" baseline="0" dirty="0" smtClean="0"/>
              <a:t>is also validated. </a:t>
            </a:r>
            <a:endParaRPr lang="en-IE" dirty="0" smtClean="0"/>
          </a:p>
          <a:p>
            <a:endParaRPr lang="en-IE" dirty="0" smtClean="0"/>
          </a:p>
          <a:p>
            <a:r>
              <a:rPr lang="en-IE" dirty="0" smtClean="0"/>
              <a:t>The </a:t>
            </a:r>
            <a:r>
              <a:rPr lang="en-IE" dirty="0" smtClean="0"/>
              <a:t>whole system underwent a full </a:t>
            </a:r>
            <a:r>
              <a:rPr lang="en-IE" dirty="0" smtClean="0"/>
              <a:t>Good Management Practice, or GMP</a:t>
            </a:r>
            <a:r>
              <a:rPr lang="en-IE" baseline="0" dirty="0" smtClean="0"/>
              <a:t> </a:t>
            </a:r>
            <a:r>
              <a:rPr lang="en-IE" dirty="0" smtClean="0"/>
              <a:t>audit </a:t>
            </a:r>
            <a:r>
              <a:rPr lang="en-IE" dirty="0" smtClean="0"/>
              <a:t>process</a:t>
            </a:r>
          </a:p>
        </p:txBody>
      </p:sp>
      <p:sp>
        <p:nvSpPr>
          <p:cNvPr id="63492" name="Slide Number Placeholder 3"/>
          <p:cNvSpPr>
            <a:spLocks noGrp="1"/>
          </p:cNvSpPr>
          <p:nvPr>
            <p:ph type="sldNum" sz="quarter" idx="5"/>
          </p:nvPr>
        </p:nvSpPr>
        <p:spPr>
          <a:noFill/>
        </p:spPr>
        <p:txBody>
          <a:bodyPr/>
          <a:lstStyle/>
          <a:p>
            <a:fld id="{D6A62114-A22D-4C95-9995-807D0CD0C771}"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IE" dirty="0" smtClean="0"/>
              <a:t>The Home delivery service </a:t>
            </a:r>
            <a:r>
              <a:rPr lang="en-IE" dirty="0" smtClean="0"/>
              <a:t>starts </a:t>
            </a:r>
            <a:r>
              <a:rPr lang="en-IE" baseline="0" dirty="0" smtClean="0"/>
              <a:t>when </a:t>
            </a:r>
            <a:r>
              <a:rPr lang="en-IE" baseline="0" dirty="0" smtClean="0"/>
              <a:t>the  </a:t>
            </a:r>
            <a:r>
              <a:rPr lang="en-IE" dirty="0" smtClean="0"/>
              <a:t>Electronic prescription is received by the cold chain delivery </a:t>
            </a:r>
            <a:r>
              <a:rPr lang="en-IE" dirty="0" smtClean="0"/>
              <a:t>company.</a:t>
            </a:r>
            <a:r>
              <a:rPr lang="en-IE" baseline="0" dirty="0" smtClean="0"/>
              <a:t> T</a:t>
            </a:r>
            <a:r>
              <a:rPr lang="en-IE" dirty="0" smtClean="0"/>
              <a:t>he </a:t>
            </a:r>
            <a:r>
              <a:rPr lang="en-IE" dirty="0" smtClean="0"/>
              <a:t>pharmacist then dispenses and dispatches the required medication via the delivery service to the </a:t>
            </a:r>
            <a:r>
              <a:rPr lang="en-IE" dirty="0" smtClean="0"/>
              <a:t>patient’s </a:t>
            </a:r>
            <a:r>
              <a:rPr lang="en-IE" dirty="0" smtClean="0"/>
              <a:t>home. The product is delivered and the driver scans the product into the </a:t>
            </a:r>
            <a:r>
              <a:rPr lang="en-IE" dirty="0" smtClean="0"/>
              <a:t>patient's fridge </a:t>
            </a:r>
            <a:r>
              <a:rPr lang="en-IE" baseline="0" dirty="0" smtClean="0"/>
              <a:t>which updates the stock management system and the EPR.</a:t>
            </a:r>
            <a:endParaRPr lang="en-IE" dirty="0" smtClean="0"/>
          </a:p>
          <a:p>
            <a:endParaRPr lang="en-IE" dirty="0" smtClean="0"/>
          </a:p>
          <a:p>
            <a:endParaRPr lang="en-IE" dirty="0" smtClean="0"/>
          </a:p>
          <a:p>
            <a:r>
              <a:rPr lang="en-IE" dirty="0" smtClean="0"/>
              <a:t>The patient using their handheld device or mobile phone scans in the product to their home fridge .Upon using the product the patient scans the medication and self administers.  This information</a:t>
            </a:r>
            <a:r>
              <a:rPr lang="en-IE" baseline="0" dirty="0" smtClean="0"/>
              <a:t> </a:t>
            </a:r>
            <a:r>
              <a:rPr lang="en-IE" dirty="0" smtClean="0"/>
              <a:t>is then</a:t>
            </a:r>
            <a:r>
              <a:rPr lang="en-IE" baseline="0" dirty="0" smtClean="0"/>
              <a:t> </a:t>
            </a:r>
            <a:r>
              <a:rPr lang="en-IE" dirty="0" smtClean="0"/>
              <a:t>sent back to the central Electronic</a:t>
            </a:r>
            <a:r>
              <a:rPr lang="en-IE" baseline="0" dirty="0" smtClean="0"/>
              <a:t> Patient Record (EPR)</a:t>
            </a:r>
            <a:r>
              <a:rPr lang="en-IE" dirty="0" smtClean="0"/>
              <a:t>.</a:t>
            </a:r>
          </a:p>
        </p:txBody>
      </p:sp>
      <p:sp>
        <p:nvSpPr>
          <p:cNvPr id="66564" name="Slide Number Placeholder 3"/>
          <p:cNvSpPr>
            <a:spLocks noGrp="1"/>
          </p:cNvSpPr>
          <p:nvPr>
            <p:ph type="sldNum" sz="quarter" idx="5"/>
          </p:nvPr>
        </p:nvSpPr>
        <p:spPr>
          <a:noFill/>
        </p:spPr>
        <p:txBody>
          <a:bodyPr/>
          <a:lstStyle/>
          <a:p>
            <a:fld id="{304D3866-ACDA-475E-98B8-E8E84F257C97}"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F6461058-1226-43D8-91F9-922E363FB5BF}" type="slidenum">
              <a:rPr lang="en-US" smtClean="0"/>
              <a:pPr/>
              <a:t>13</a:t>
            </a:fld>
            <a:endParaRPr lang="en-US" smtClean="0"/>
          </a:p>
        </p:txBody>
      </p:sp>
      <p:sp>
        <p:nvSpPr>
          <p:cNvPr id="69635" name="Rectangle 2"/>
          <p:cNvSpPr>
            <a:spLocks noGrp="1" noRot="1" noChangeAspect="1" noChangeArrowheads="1" noTextEdit="1"/>
          </p:cNvSpPr>
          <p:nvPr>
            <p:ph type="sldImg"/>
          </p:nvPr>
        </p:nvSpPr>
        <p:spPr>
          <a:xfrm>
            <a:off x="850900" y="742950"/>
            <a:ext cx="4964113" cy="3724275"/>
          </a:xfrm>
          <a:ln/>
        </p:spPr>
      </p:sp>
      <p:sp>
        <p:nvSpPr>
          <p:cNvPr id="69636" name="Rectangle 3"/>
          <p:cNvSpPr>
            <a:spLocks noGrp="1" noChangeArrowheads="1"/>
          </p:cNvSpPr>
          <p:nvPr>
            <p:ph type="body" idx="1"/>
          </p:nvPr>
        </p:nvSpPr>
        <p:spPr>
          <a:xfrm>
            <a:off x="889000" y="4716463"/>
            <a:ext cx="4891088" cy="4468812"/>
          </a:xfrm>
          <a:noFill/>
          <a:ln/>
        </p:spPr>
        <p:txBody>
          <a:bodyPr/>
          <a:lstStyle/>
          <a:p>
            <a:pPr eaLnBrk="1" hangingPunct="1"/>
            <a:r>
              <a:rPr lang="en-US" dirty="0" smtClean="0"/>
              <a:t>Barcode</a:t>
            </a:r>
            <a:r>
              <a:rPr lang="en-US" baseline="0" dirty="0" smtClean="0"/>
              <a:t> scanning </a:t>
            </a:r>
            <a:r>
              <a:rPr lang="en-US" dirty="0" smtClean="0"/>
              <a:t>in </a:t>
            </a:r>
            <a:r>
              <a:rPr lang="en-US" dirty="0" smtClean="0"/>
              <a:t>the home, removes paper</a:t>
            </a:r>
            <a:r>
              <a:rPr lang="en-US" baseline="0" dirty="0" smtClean="0"/>
              <a:t> and </a:t>
            </a:r>
            <a:r>
              <a:rPr lang="en-US" dirty="0" smtClean="0"/>
              <a:t>enables the real time update</a:t>
            </a:r>
            <a:r>
              <a:rPr lang="en-US" baseline="0" dirty="0" smtClean="0"/>
              <a:t> on the patient’s medical record of every single treatment </a:t>
            </a:r>
            <a:r>
              <a:rPr lang="en-US" baseline="0" dirty="0" smtClean="0"/>
              <a:t>episode.  But </a:t>
            </a:r>
            <a:r>
              <a:rPr lang="en-US" baseline="0" dirty="0" smtClean="0"/>
              <a:t>most </a:t>
            </a:r>
            <a:r>
              <a:rPr lang="en-US" baseline="0" dirty="0" smtClean="0"/>
              <a:t>importantly, </a:t>
            </a:r>
            <a:r>
              <a:rPr lang="en-US" baseline="0" dirty="0" smtClean="0"/>
              <a:t>it validates that it is the correct medication for that particular patient, because there may be two patients there with two different medications.</a:t>
            </a:r>
            <a:endParaRPr lang="en-US" dirty="0" smtClean="0"/>
          </a:p>
          <a:p>
            <a:pPr eaLnBrk="1" hangingPunct="1"/>
            <a:endParaRPr lang="en-US" dirty="0" smtClean="0"/>
          </a:p>
          <a:p>
            <a:pPr eaLnBrk="1" hangingPunct="1"/>
            <a:r>
              <a:rPr lang="en-US" dirty="0" smtClean="0"/>
              <a:t>A full product recall </a:t>
            </a:r>
            <a:r>
              <a:rPr lang="en-US" dirty="0" smtClean="0"/>
              <a:t>across all locations can </a:t>
            </a:r>
            <a:r>
              <a:rPr lang="en-US" dirty="0" smtClean="0"/>
              <a:t>now be carried out within </a:t>
            </a:r>
            <a:r>
              <a:rPr lang="en-US" smtClean="0"/>
              <a:t>20 mins.</a:t>
            </a:r>
            <a:endParaRPr lang="en-US" dirty="0" smtClean="0"/>
          </a:p>
          <a:p>
            <a:pPr eaLnBrk="1" hangingPunct="1"/>
            <a:endParaRPr lang="en-US" dirty="0" smtClean="0"/>
          </a:p>
        </p:txBody>
      </p:sp>
    </p:spTree>
    <p:extLst>
      <p:ext uri="{BB962C8B-B14F-4D97-AF65-F5344CB8AC3E}">
        <p14:creationId xmlns:p14="http://schemas.microsoft.com/office/powerpoint/2010/main" val="1182894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IE" dirty="0" smtClean="0"/>
              <a:t>The </a:t>
            </a:r>
            <a:r>
              <a:rPr lang="en-IE" dirty="0" smtClean="0"/>
              <a:t>return</a:t>
            </a:r>
            <a:r>
              <a:rPr lang="en-IE" baseline="0" dirty="0" smtClean="0"/>
              <a:t> on investment</a:t>
            </a:r>
            <a:r>
              <a:rPr lang="en-IE" dirty="0" smtClean="0"/>
              <a:t> </a:t>
            </a:r>
            <a:r>
              <a:rPr lang="en-IE" dirty="0" smtClean="0"/>
              <a:t>per annum now is greater than the original capital investment. In my experience,</a:t>
            </a:r>
            <a:r>
              <a:rPr lang="en-IE" baseline="0" dirty="0" smtClean="0"/>
              <a:t> in all traceability systems solutions there is always a real return on the investment in </a:t>
            </a:r>
            <a:r>
              <a:rPr lang="en-IE" baseline="0" dirty="0" smtClean="0"/>
              <a:t>addition </a:t>
            </a:r>
            <a:r>
              <a:rPr lang="en-IE" baseline="0" dirty="0" smtClean="0"/>
              <a:t>to the achievement of the main goal of consumer or patient </a:t>
            </a:r>
            <a:r>
              <a:rPr lang="en-IE" baseline="0" dirty="0" smtClean="0"/>
              <a:t>safety. </a:t>
            </a:r>
          </a:p>
          <a:p>
            <a:pPr marL="0" marR="0" indent="0" algn="l" defTabSz="914400" rtl="0" eaLnBrk="0" fontAlgn="base" latinLnBrk="0" hangingPunct="0">
              <a:lnSpc>
                <a:spcPct val="100000"/>
              </a:lnSpc>
              <a:spcBef>
                <a:spcPct val="30000"/>
              </a:spcBef>
              <a:spcAft>
                <a:spcPct val="0"/>
              </a:spcAft>
              <a:buClrTx/>
              <a:buSzTx/>
              <a:buFontTx/>
              <a:buNone/>
              <a:tabLst/>
              <a:defRPr/>
            </a:pPr>
            <a:r>
              <a:rPr lang="en-IE" baseline="0" dirty="0" smtClean="0"/>
              <a:t>While this may seem unimportant, obtaining funding for such projects is made easier, if the finance guys can see a financial benefit as well as the more critical patient safety case.</a:t>
            </a:r>
            <a:endParaRPr lang="en-IE" dirty="0" smtClean="0"/>
          </a:p>
          <a:p>
            <a:endParaRPr lang="en-US" dirty="0"/>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14</a:t>
            </a:fld>
            <a:endParaRPr lang="en-US" dirty="0"/>
          </a:p>
        </p:txBody>
      </p:sp>
    </p:spTree>
    <p:extLst>
      <p:ext uri="{BB962C8B-B14F-4D97-AF65-F5344CB8AC3E}">
        <p14:creationId xmlns:p14="http://schemas.microsoft.com/office/powerpoint/2010/main" val="1934114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key reasons for the success of the project were: 1. Barry White’s leadership and vision of </a:t>
            </a:r>
            <a:r>
              <a:rPr lang="en-US" dirty="0" smtClean="0"/>
              <a:t>complete </a:t>
            </a:r>
            <a:r>
              <a:rPr lang="en-US" dirty="0" smtClean="0"/>
              <a:t>traceability</a:t>
            </a:r>
            <a:r>
              <a:rPr lang="en-US" baseline="0" dirty="0" smtClean="0"/>
              <a:t> of the medication from manufacturer to the patient. 2. obtaining the buy-in of all stakeholders including patients, patient safety groups and regulators 3. At the beginning, all medicine packs had to be over-labelled with a barcode containing – product number, batch and expiry details as well as the unique serial number of each pack. This continued for some years until the manufacturers, under EU regulation, began marking each pack with GS1 </a:t>
            </a:r>
            <a:r>
              <a:rPr lang="en-US" baseline="0" dirty="0" err="1" smtClean="0"/>
              <a:t>datamatrix</a:t>
            </a:r>
            <a:r>
              <a:rPr lang="en-US" baseline="0" dirty="0" smtClean="0"/>
              <a:t> </a:t>
            </a:r>
            <a:r>
              <a:rPr lang="en-US" baseline="0" dirty="0" smtClean="0"/>
              <a:t>barcodes, which contain </a:t>
            </a:r>
            <a:r>
              <a:rPr lang="en-US" baseline="0" dirty="0" smtClean="0"/>
              <a:t>the exact </a:t>
            </a:r>
            <a:r>
              <a:rPr lang="en-US" baseline="0" dirty="0" smtClean="0"/>
              <a:t>same information </a:t>
            </a:r>
            <a:r>
              <a:rPr lang="en-US" baseline="0" dirty="0" smtClean="0"/>
              <a:t>that Barry White had established years earlier. </a:t>
            </a:r>
            <a:endParaRPr lang="en-US" dirty="0"/>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15</a:t>
            </a:fld>
            <a:endParaRPr lang="en-US" dirty="0"/>
          </a:p>
        </p:txBody>
      </p:sp>
    </p:spTree>
    <p:extLst>
      <p:ext uri="{BB962C8B-B14F-4D97-AF65-F5344CB8AC3E}">
        <p14:creationId xmlns:p14="http://schemas.microsoft.com/office/powerpoint/2010/main" val="208901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16</a:t>
            </a:fld>
            <a:endParaRPr lang="en-US" dirty="0"/>
          </a:p>
        </p:txBody>
      </p:sp>
    </p:spTree>
    <p:extLst>
      <p:ext uri="{BB962C8B-B14F-4D97-AF65-F5344CB8AC3E}">
        <p14:creationId xmlns:p14="http://schemas.microsoft.com/office/powerpoint/2010/main" val="1206857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17</a:t>
            </a:fld>
            <a:endParaRPr lang="en-US" dirty="0"/>
          </a:p>
        </p:txBody>
      </p:sp>
    </p:spTree>
    <p:extLst>
      <p:ext uri="{BB962C8B-B14F-4D97-AF65-F5344CB8AC3E}">
        <p14:creationId xmlns:p14="http://schemas.microsoft.com/office/powerpoint/2010/main" val="6705700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99D13C77-EA0B-4D7B-AB6E-A7D66EA22D75}" type="slidenum">
              <a:rPr lang="en-US" smtClean="0"/>
              <a:pPr/>
              <a:t>18</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xfrm>
            <a:off x="889000" y="4714875"/>
            <a:ext cx="4891088" cy="4468813"/>
          </a:xfrm>
          <a:noFill/>
          <a:ln/>
        </p:spPr>
        <p:txBody>
          <a:bodyPr/>
          <a:lstStyle/>
          <a:p>
            <a:pPr eaLnBrk="1" hangingPunct="1"/>
            <a:endParaRPr lang="en-GB" smtClean="0"/>
          </a:p>
        </p:txBody>
      </p:sp>
    </p:spTree>
    <p:extLst>
      <p:ext uri="{BB962C8B-B14F-4D97-AF65-F5344CB8AC3E}">
        <p14:creationId xmlns:p14="http://schemas.microsoft.com/office/powerpoint/2010/main" val="387121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04E44CA4-4BE8-4B43-9066-E23A5F07D6C1}" type="slidenum">
              <a:rPr lang="en-US" smtClean="0"/>
              <a:pPr/>
              <a:t>19</a:t>
            </a:fld>
            <a:endParaRPr lang="en-US" smtClean="0"/>
          </a:p>
        </p:txBody>
      </p:sp>
      <p:sp>
        <p:nvSpPr>
          <p:cNvPr id="55299" name="Rectangle 2"/>
          <p:cNvSpPr>
            <a:spLocks noGrp="1" noRot="1" noChangeAspect="1" noChangeArrowheads="1" noTextEdit="1"/>
          </p:cNvSpPr>
          <p:nvPr>
            <p:ph type="sldImg"/>
          </p:nvPr>
        </p:nvSpPr>
        <p:spPr>
          <a:xfrm>
            <a:off x="854075" y="744538"/>
            <a:ext cx="4962525" cy="3722687"/>
          </a:xfrm>
          <a:ln w="12700" cap="flat">
            <a:solidFill>
              <a:schemeClr val="tx1"/>
            </a:solidFill>
          </a:ln>
        </p:spPr>
      </p:sp>
      <p:sp>
        <p:nvSpPr>
          <p:cNvPr id="55300" name="Rectangle 3"/>
          <p:cNvSpPr>
            <a:spLocks noGrp="1" noChangeArrowheads="1"/>
          </p:cNvSpPr>
          <p:nvPr>
            <p:ph type="body" idx="1"/>
          </p:nvPr>
        </p:nvSpPr>
        <p:spPr>
          <a:xfrm>
            <a:off x="889000" y="4716463"/>
            <a:ext cx="4891088" cy="4467225"/>
          </a:xfrm>
          <a:noFill/>
          <a:ln/>
        </p:spPr>
        <p:txBody>
          <a:bodyPr lIns="92225" tIns="45303" rIns="92225" bIns="45303"/>
          <a:lstStyle/>
          <a:p>
            <a:pPr eaLnBrk="1" hangingPunct="1"/>
            <a:endParaRPr lang="en-GB" smtClean="0"/>
          </a:p>
        </p:txBody>
      </p:sp>
    </p:spTree>
    <p:extLst>
      <p:ext uri="{BB962C8B-B14F-4D97-AF65-F5344CB8AC3E}">
        <p14:creationId xmlns:p14="http://schemas.microsoft.com/office/powerpoint/2010/main" val="6638362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20</a:t>
            </a:fld>
            <a:endParaRPr lang="en-US" dirty="0"/>
          </a:p>
        </p:txBody>
      </p:sp>
    </p:spTree>
    <p:extLst>
      <p:ext uri="{BB962C8B-B14F-4D97-AF65-F5344CB8AC3E}">
        <p14:creationId xmlns:p14="http://schemas.microsoft.com/office/powerpoint/2010/main" val="2762139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21</a:t>
            </a:fld>
            <a:endParaRPr lang="en-US" dirty="0"/>
          </a:p>
        </p:txBody>
      </p:sp>
    </p:spTree>
    <p:extLst>
      <p:ext uri="{BB962C8B-B14F-4D97-AF65-F5344CB8AC3E}">
        <p14:creationId xmlns:p14="http://schemas.microsoft.com/office/powerpoint/2010/main" val="1615057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22</a:t>
            </a:fld>
            <a:endParaRPr lang="en-US" dirty="0"/>
          </a:p>
        </p:txBody>
      </p:sp>
    </p:spTree>
    <p:extLst>
      <p:ext uri="{BB962C8B-B14F-4D97-AF65-F5344CB8AC3E}">
        <p14:creationId xmlns:p14="http://schemas.microsoft.com/office/powerpoint/2010/main" val="83432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4A5AB3A7-742E-4201-A4B8-A2849026478C}" type="slidenum">
              <a:rPr lang="en-US" smtClean="0"/>
              <a:pPr>
                <a:defRPr/>
              </a:pPr>
              <a:t>23</a:t>
            </a:fld>
            <a:endParaRPr lang="en-US" dirty="0"/>
          </a:p>
        </p:txBody>
      </p:sp>
    </p:spTree>
    <p:extLst>
      <p:ext uri="{BB962C8B-B14F-4D97-AF65-F5344CB8AC3E}">
        <p14:creationId xmlns:p14="http://schemas.microsoft.com/office/powerpoint/2010/main" val="3820201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www.gs1.org/" TargetMode="External"/><Relationship Id="rId4" Type="http://schemas.openxmlformats.org/officeDocument/2006/relationships/image" Target="../media/image4.png"/><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9" descr="GS1-Corp-templates-TITLE"/>
          <p:cNvPicPr>
            <a:picLocks noChangeAspect="1" noChangeArrowheads="1"/>
          </p:cNvPicPr>
          <p:nvPr/>
        </p:nvPicPr>
        <p:blipFill>
          <a:blip r:embed="rId2" cstate="print"/>
          <a:srcRect/>
          <a:stretch>
            <a:fillRect/>
          </a:stretch>
        </p:blipFill>
        <p:spPr bwMode="auto">
          <a:xfrm>
            <a:off x="-12700" y="-3175"/>
            <a:ext cx="9151938" cy="6864350"/>
          </a:xfrm>
          <a:prstGeom prst="rect">
            <a:avLst/>
          </a:prstGeom>
          <a:noFill/>
          <a:ln w="9525">
            <a:noFill/>
            <a:miter lim="800000"/>
            <a:headEnd/>
            <a:tailEnd/>
          </a:ln>
        </p:spPr>
      </p:pic>
      <p:sp>
        <p:nvSpPr>
          <p:cNvPr id="5" name="AutoShape 10">
            <a:hlinkClick r:id="rId3" highlightClick="1"/>
          </p:cNvPr>
          <p:cNvSpPr>
            <a:spLocks noChangeArrowheads="1"/>
          </p:cNvSpPr>
          <p:nvPr/>
        </p:nvSpPr>
        <p:spPr bwMode="auto">
          <a:xfrm>
            <a:off x="7696200" y="6324600"/>
            <a:ext cx="1219200" cy="304800"/>
          </a:xfrm>
          <a:prstGeom prst="actionButtonBlank">
            <a:avLst/>
          </a:prstGeom>
          <a:noFill/>
          <a:ln w="9525">
            <a:noFill/>
            <a:miter lim="800000"/>
            <a:headEnd/>
            <a:tailEnd/>
          </a:ln>
          <a:effectLst/>
        </p:spPr>
        <p:txBody>
          <a:bodyPr wrap="none" anchor="ctr"/>
          <a:lstStyle/>
          <a:p>
            <a:pPr eaLnBrk="1" hangingPunct="1">
              <a:spcBef>
                <a:spcPct val="20000"/>
              </a:spcBef>
              <a:defRPr/>
            </a:pPr>
            <a:endParaRPr lang="en-US" sz="1800" b="0" dirty="0"/>
          </a:p>
        </p:txBody>
      </p:sp>
      <p:pic>
        <p:nvPicPr>
          <p:cNvPr id="6" name="Picture 23" descr="gs1_3"/>
          <p:cNvPicPr>
            <a:picLocks noChangeAspect="1" noChangeArrowheads="1"/>
          </p:cNvPicPr>
          <p:nvPr/>
        </p:nvPicPr>
        <p:blipFill>
          <a:blip r:embed="rId4" cstate="print"/>
          <a:srcRect/>
          <a:stretch>
            <a:fillRect/>
          </a:stretch>
        </p:blipFill>
        <p:spPr bwMode="auto">
          <a:xfrm>
            <a:off x="430213" y="373063"/>
            <a:ext cx="1050925" cy="946150"/>
          </a:xfrm>
          <a:prstGeom prst="rect">
            <a:avLst/>
          </a:prstGeom>
          <a:noFill/>
          <a:ln w="9525">
            <a:noFill/>
            <a:miter lim="800000"/>
            <a:headEnd/>
            <a:tailEnd/>
          </a:ln>
        </p:spPr>
      </p:pic>
      <p:sp>
        <p:nvSpPr>
          <p:cNvPr id="5122" name="Rectangle 2"/>
          <p:cNvSpPr>
            <a:spLocks noGrp="1" noChangeArrowheads="1"/>
          </p:cNvSpPr>
          <p:nvPr>
            <p:ph type="ctrTitle"/>
          </p:nvPr>
        </p:nvSpPr>
        <p:spPr>
          <a:xfrm>
            <a:off x="3886200" y="1447800"/>
            <a:ext cx="4572000" cy="990600"/>
          </a:xfrm>
        </p:spPr>
        <p:txBody>
          <a:bodyPr anchor="t"/>
          <a:lstStyle>
            <a:lvl1pPr>
              <a:defRPr sz="3200"/>
            </a:lvl1pPr>
          </a:lstStyle>
          <a:p>
            <a:r>
              <a:rPr lang="en-US" smtClean="0"/>
              <a:t>Click to edit Master title style</a:t>
            </a:r>
            <a:endParaRPr lang="en-US"/>
          </a:p>
        </p:txBody>
      </p:sp>
      <p:sp>
        <p:nvSpPr>
          <p:cNvPr id="5123" name="Rectangle 3"/>
          <p:cNvSpPr>
            <a:spLocks noGrp="1" noChangeArrowheads="1"/>
          </p:cNvSpPr>
          <p:nvPr>
            <p:ph type="subTitle" idx="1"/>
          </p:nvPr>
        </p:nvSpPr>
        <p:spPr>
          <a:xfrm>
            <a:off x="3886200" y="2590800"/>
            <a:ext cx="3505200" cy="1295400"/>
          </a:xfrm>
        </p:spPr>
        <p:txBody>
          <a:bodyPr/>
          <a:lstStyle>
            <a:lvl1pPr marL="0" indent="0">
              <a:defRPr b="1">
                <a:solidFill>
                  <a:srgbClr val="F26334"/>
                </a:solidFill>
              </a:defRPr>
            </a:lvl1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sldNum" sz="quarter" idx="10"/>
          </p:nvPr>
        </p:nvSpPr>
        <p:spPr>
          <a:ln/>
        </p:spPr>
        <p:txBody>
          <a:bodyPr/>
          <a:lstStyle>
            <a:lvl1pPr>
              <a:defRPr/>
            </a:lvl1pPr>
          </a:lstStyle>
          <a:p>
            <a:pPr>
              <a:defRPr/>
            </a:pPr>
            <a:fld id="{EDA2A14D-900C-41CF-8E43-2C2027DA4AF6}"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sldNum" sz="quarter" idx="10"/>
          </p:nvPr>
        </p:nvSpPr>
        <p:spPr>
          <a:ln/>
        </p:spPr>
        <p:txBody>
          <a:bodyPr/>
          <a:lstStyle>
            <a:lvl1pPr>
              <a:defRPr/>
            </a:lvl1pPr>
          </a:lstStyle>
          <a:p>
            <a:pPr>
              <a:defRPr/>
            </a:pPr>
            <a:fld id="{57EA6F3F-C5DD-49C0-85DB-EE8E25C8298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543050"/>
            <a:ext cx="3886200" cy="4552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543050"/>
            <a:ext cx="3886200" cy="4552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sldNum" sz="quarter" idx="10"/>
          </p:nvPr>
        </p:nvSpPr>
        <p:spPr>
          <a:ln/>
        </p:spPr>
        <p:txBody>
          <a:bodyPr/>
          <a:lstStyle>
            <a:lvl1pPr>
              <a:defRPr/>
            </a:lvl1pPr>
          </a:lstStyle>
          <a:p>
            <a:pPr>
              <a:defRPr/>
            </a:pPr>
            <a:fld id="{12BA68E0-EE6D-469E-80AF-12D745591D0F}"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sldNum" sz="quarter" idx="10"/>
          </p:nvPr>
        </p:nvSpPr>
        <p:spPr>
          <a:ln/>
        </p:spPr>
        <p:txBody>
          <a:bodyPr/>
          <a:lstStyle>
            <a:lvl1pPr>
              <a:defRPr/>
            </a:lvl1pPr>
          </a:lstStyle>
          <a:p>
            <a:pPr>
              <a:defRPr/>
            </a:pPr>
            <a:fld id="{55EE22C2-2EA5-45BB-8BB0-FF3ACDA5B4F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sldNum" sz="quarter" idx="10"/>
          </p:nvPr>
        </p:nvSpPr>
        <p:spPr>
          <a:ln/>
        </p:spPr>
        <p:txBody>
          <a:bodyPr/>
          <a:lstStyle>
            <a:lvl1pPr>
              <a:defRPr/>
            </a:lvl1pPr>
          </a:lstStyle>
          <a:p>
            <a:pPr>
              <a:defRPr/>
            </a:pPr>
            <a:fld id="{1F38A588-77B4-4EB2-B94D-F3930F8BC2C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sldNum" sz="quarter" idx="10"/>
          </p:nvPr>
        </p:nvSpPr>
        <p:spPr>
          <a:ln/>
        </p:spPr>
        <p:txBody>
          <a:bodyPr/>
          <a:lstStyle>
            <a:lvl1pPr>
              <a:defRPr/>
            </a:lvl1pPr>
          </a:lstStyle>
          <a:p>
            <a:pPr>
              <a:defRPr/>
            </a:pPr>
            <a:fld id="{2FEAE9EB-A223-43AA-AE16-6554932D2C5E}"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pPr>
              <a:defRPr/>
            </a:pPr>
            <a:fld id="{0EFBAEB7-FE5B-4E63-942E-75F51F73B270}"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sldNum" sz="quarter" idx="10"/>
          </p:nvPr>
        </p:nvSpPr>
        <p:spPr>
          <a:ln/>
        </p:spPr>
        <p:txBody>
          <a:bodyPr/>
          <a:lstStyle>
            <a:lvl1pPr>
              <a:defRPr/>
            </a:lvl1pPr>
          </a:lstStyle>
          <a:p>
            <a:pPr>
              <a:defRPr/>
            </a:pPr>
            <a:fld id="{E4403712-F4A9-4A36-83A4-7A645BC9E83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sldNum" sz="quarter" idx="10"/>
          </p:nvPr>
        </p:nvSpPr>
        <p:spPr>
          <a:ln/>
        </p:spPr>
        <p:txBody>
          <a:bodyPr/>
          <a:lstStyle>
            <a:lvl1pPr>
              <a:defRPr/>
            </a:lvl1pPr>
          </a:lstStyle>
          <a:p>
            <a:pPr>
              <a:defRPr/>
            </a:pPr>
            <a:fld id="{F5C51D15-DB17-4650-BE64-AD32B9FA9636}"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457200"/>
            <a:ext cx="203835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457200"/>
            <a:ext cx="596265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sldNum" sz="quarter" idx="10"/>
          </p:nvPr>
        </p:nvSpPr>
        <p:spPr>
          <a:ln/>
        </p:spPr>
        <p:txBody>
          <a:bodyPr/>
          <a:lstStyle>
            <a:lvl1pPr>
              <a:defRPr/>
            </a:lvl1pPr>
          </a:lstStyle>
          <a:p>
            <a:pPr>
              <a:defRPr/>
            </a:pPr>
            <a:fld id="{52803C81-AB19-4277-A115-E3CB3914B887}"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12"/>
          <p:cNvSpPr>
            <a:spLocks noGrp="1" noChangeArrowheads="1"/>
          </p:cNvSpPr>
          <p:nvPr>
            <p:ph type="sldNum" sz="quarter" idx="10"/>
          </p:nvPr>
        </p:nvSpPr>
        <p:spPr>
          <a:ln/>
        </p:spPr>
        <p:txBody>
          <a:bodyPr/>
          <a:lstStyle>
            <a:lvl1pPr>
              <a:defRPr/>
            </a:lvl1pPr>
          </a:lstStyle>
          <a:p>
            <a:pPr>
              <a:defRPr/>
            </a:pPr>
            <a:fld id="{10C686DF-5FF9-40F3-981E-E4FCA46CBA0F}"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7"/>
          <p:cNvSpPr>
            <a:spLocks noGrp="1" noChangeArrowheads="1"/>
          </p:cNvSpPr>
          <p:nvPr>
            <p:ph type="sldNum" sz="quarter" idx="10"/>
          </p:nvPr>
        </p:nvSpPr>
        <p:spPr>
          <a:ln/>
        </p:spPr>
        <p:txBody>
          <a:bodyPr/>
          <a:lstStyle>
            <a:lvl1pPr>
              <a:defRPr/>
            </a:lvl1pPr>
          </a:lstStyle>
          <a:p>
            <a:pPr>
              <a:defRPr/>
            </a:pPr>
            <a:fld id="{17F50F71-291C-4D5D-8F76-F2B214567155}"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sldNum" sz="quarter" idx="10"/>
          </p:nvPr>
        </p:nvSpPr>
        <p:spPr>
          <a:ln/>
        </p:spPr>
        <p:txBody>
          <a:bodyPr/>
          <a:lstStyle>
            <a:lvl1pPr>
              <a:defRPr/>
            </a:lvl1pPr>
          </a:lstStyle>
          <a:p>
            <a:pPr>
              <a:defRPr/>
            </a:pPr>
            <a:fld id="{F7B92984-C8C2-4E07-A31E-16863194AC32}"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sldNum" sz="quarter" idx="10"/>
          </p:nvPr>
        </p:nvSpPr>
        <p:spPr>
          <a:ln/>
        </p:spPr>
        <p:txBody>
          <a:bodyPr/>
          <a:lstStyle>
            <a:lvl1pPr>
              <a:defRPr/>
            </a:lvl1pPr>
          </a:lstStyle>
          <a:p>
            <a:pPr>
              <a:defRPr/>
            </a:pPr>
            <a:fld id="{B9DF1A39-69C9-455C-B874-9B4B22982991}"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543050"/>
            <a:ext cx="3886200" cy="4552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543050"/>
            <a:ext cx="3886200" cy="4552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sldNum" sz="quarter" idx="10"/>
          </p:nvPr>
        </p:nvSpPr>
        <p:spPr>
          <a:ln/>
        </p:spPr>
        <p:txBody>
          <a:bodyPr/>
          <a:lstStyle>
            <a:lvl1pPr>
              <a:defRPr/>
            </a:lvl1pPr>
          </a:lstStyle>
          <a:p>
            <a:pPr>
              <a:defRPr/>
            </a:pPr>
            <a:fld id="{70CC0018-7A0C-4E21-B048-488233F4AE53}"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sldNum" sz="quarter" idx="10"/>
          </p:nvPr>
        </p:nvSpPr>
        <p:spPr>
          <a:ln/>
        </p:spPr>
        <p:txBody>
          <a:bodyPr/>
          <a:lstStyle>
            <a:lvl1pPr>
              <a:defRPr/>
            </a:lvl1pPr>
          </a:lstStyle>
          <a:p>
            <a:pPr>
              <a:defRPr/>
            </a:pPr>
            <a:fld id="{B4614D82-2B0C-496D-998B-2500E2510126}"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sldNum" sz="quarter" idx="10"/>
          </p:nvPr>
        </p:nvSpPr>
        <p:spPr>
          <a:ln/>
        </p:spPr>
        <p:txBody>
          <a:bodyPr/>
          <a:lstStyle>
            <a:lvl1pPr>
              <a:defRPr/>
            </a:lvl1pPr>
          </a:lstStyle>
          <a:p>
            <a:pPr>
              <a:defRPr/>
            </a:pPr>
            <a:fld id="{6446AEB4-91EC-4B78-B3E8-8C99FEF69679}"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07566782-263A-48BB-B8D9-03A0E88958A6}"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E60C40C0-072E-4210-B5F0-893A62AE69BE}"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sldNum" sz="quarter" idx="10"/>
          </p:nvPr>
        </p:nvSpPr>
        <p:spPr>
          <a:ln/>
        </p:spPr>
        <p:txBody>
          <a:bodyPr/>
          <a:lstStyle>
            <a:lvl1pPr>
              <a:defRPr/>
            </a:lvl1pPr>
          </a:lstStyle>
          <a:p>
            <a:pPr>
              <a:defRPr/>
            </a:pPr>
            <a:fld id="{EB0B207B-E4A2-4821-852B-B558FA1D78E5}"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sldNum" sz="quarter" idx="10"/>
          </p:nvPr>
        </p:nvSpPr>
        <p:spPr>
          <a:ln/>
        </p:spPr>
        <p:txBody>
          <a:bodyPr/>
          <a:lstStyle>
            <a:lvl1pPr>
              <a:defRPr/>
            </a:lvl1pPr>
          </a:lstStyle>
          <a:p>
            <a:pPr>
              <a:defRPr/>
            </a:pPr>
            <a:fld id="{0F1B9C16-686A-475F-845D-878C6D14963D}" type="slidenum">
              <a:rPr lang="en-US"/>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444500"/>
            <a:ext cx="2038350" cy="5651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444500"/>
            <a:ext cx="5962650" cy="5651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sldNum" sz="quarter" idx="10"/>
          </p:nvPr>
        </p:nvSpPr>
        <p:spPr>
          <a:ln/>
        </p:spPr>
        <p:txBody>
          <a:bodyPr/>
          <a:lstStyle>
            <a:lvl1pPr>
              <a:defRPr/>
            </a:lvl1pPr>
          </a:lstStyle>
          <a:p>
            <a:pPr>
              <a:defRPr/>
            </a:pPr>
            <a:fld id="{78556359-8B3F-4213-A0A2-363D02429AC9}" type="slidenum">
              <a:rPr lang="en-US"/>
              <a:pPr>
                <a:defRPr/>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sldNum" sz="quarter" idx="10"/>
          </p:nvPr>
        </p:nvSpPr>
        <p:spPr>
          <a:ln/>
        </p:spPr>
        <p:txBody>
          <a:bodyPr/>
          <a:lstStyle>
            <a:lvl1pPr>
              <a:defRPr/>
            </a:lvl1pPr>
          </a:lstStyle>
          <a:p>
            <a:pPr>
              <a:defRPr/>
            </a:pPr>
            <a:fld id="{1703F99D-BC8F-44D7-904D-7D2AB20D34D1}" type="slidenum">
              <a:rPr lang="en-US">
                <a:solidFill>
                  <a:srgbClr val="002C6C"/>
                </a:solidFill>
              </a:rPr>
              <a:pPr>
                <a:defRPr/>
              </a:pPr>
              <a:t>‹#›</a:t>
            </a:fld>
            <a:endParaRPr lang="en-US" dirty="0">
              <a:solidFill>
                <a:srgbClr val="002C6C"/>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sldNum" sz="quarter" idx="10"/>
          </p:nvPr>
        </p:nvSpPr>
        <p:spPr>
          <a:ln/>
        </p:spPr>
        <p:txBody>
          <a:bodyPr/>
          <a:lstStyle>
            <a:lvl1pPr>
              <a:defRPr/>
            </a:lvl1pPr>
          </a:lstStyle>
          <a:p>
            <a:pPr>
              <a:defRPr/>
            </a:pPr>
            <a:fld id="{EDA2A14D-900C-41CF-8E43-2C2027DA4AF6}" type="slidenum">
              <a:rPr lang="en-US"/>
              <a:pPr>
                <a:defRPr/>
              </a:pPr>
              <a:t>‹#›</a:t>
            </a:fld>
            <a:endParaRPr lang="en-US" dirty="0"/>
          </a:p>
        </p:txBody>
      </p:sp>
    </p:spTree>
    <p:extLst>
      <p:ext uri="{BB962C8B-B14F-4D97-AF65-F5344CB8AC3E}">
        <p14:creationId xmlns:p14="http://schemas.microsoft.com/office/powerpoint/2010/main" val="17590458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086380C-17A8-A545-8719-0750BFDAA589}" type="datetimeFigureOut">
              <a:rPr lang="en-US" smtClean="0"/>
              <a:t>3/31/26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FA030EA2-2C6E-7546-B2EF-F666A52502BD}" type="slidenum">
              <a:rPr lang="en-US" smtClean="0"/>
              <a:t>‹#›</a:t>
            </a:fld>
            <a:endParaRPr lang="en-US"/>
          </a:p>
        </p:txBody>
      </p:sp>
    </p:spTree>
    <p:extLst>
      <p:ext uri="{BB962C8B-B14F-4D97-AF65-F5344CB8AC3E}">
        <p14:creationId xmlns:p14="http://schemas.microsoft.com/office/powerpoint/2010/main" val="168325909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5"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2.xml"/><Relationship Id="rId13" Type="http://schemas.openxmlformats.org/officeDocument/2006/relationships/image" Target="../media/image2.png"/><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6.xml"/><Relationship Id="rId4" Type="http://schemas.openxmlformats.org/officeDocument/2006/relationships/theme" Target="../theme/theme3.xml"/><Relationship Id="rId5" Type="http://schemas.openxmlformats.org/officeDocument/2006/relationships/image" Target="../media/image1.jpeg"/><Relationship Id="rId6" Type="http://schemas.openxmlformats.org/officeDocument/2006/relationships/image" Target="../media/image2.png"/><Relationship Id="rId1" Type="http://schemas.openxmlformats.org/officeDocument/2006/relationships/slideLayout" Target="../slideLayouts/slideLayout24.xml"/><Relationship Id="rId2"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2" descr="GS1us Text 13"/>
          <p:cNvPicPr>
            <a:picLocks noChangeAspect="1" noChangeArrowheads="1"/>
          </p:cNvPicPr>
          <p:nvPr/>
        </p:nvPicPr>
        <p:blipFill>
          <a:blip r:embed="rId14" cstate="print"/>
          <a:srcRect/>
          <a:stretch>
            <a:fillRect/>
          </a:stretch>
        </p:blipFill>
        <p:spPr bwMode="auto">
          <a:xfrm>
            <a:off x="0" y="5473700"/>
            <a:ext cx="9144000" cy="1214438"/>
          </a:xfrm>
          <a:prstGeom prst="rect">
            <a:avLst/>
          </a:prstGeom>
          <a:noFill/>
          <a:ln w="9525">
            <a:noFill/>
            <a:miter lim="800000"/>
            <a:headEnd/>
            <a:tailEnd/>
          </a:ln>
        </p:spPr>
      </p:pic>
      <p:sp>
        <p:nvSpPr>
          <p:cNvPr id="5123" name="Rectangle 9"/>
          <p:cNvSpPr>
            <a:spLocks noGrp="1" noChangeArrowheads="1"/>
          </p:cNvSpPr>
          <p:nvPr>
            <p:ph type="title"/>
          </p:nvPr>
        </p:nvSpPr>
        <p:spPr bwMode="auto">
          <a:xfrm>
            <a:off x="1809750" y="457200"/>
            <a:ext cx="687705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Click</a:t>
            </a:r>
          </a:p>
        </p:txBody>
      </p:sp>
      <p:sp>
        <p:nvSpPr>
          <p:cNvPr id="1035" name="Text Box 11"/>
          <p:cNvSpPr txBox="1">
            <a:spLocks noChangeArrowheads="1"/>
          </p:cNvSpPr>
          <p:nvPr/>
        </p:nvSpPr>
        <p:spPr bwMode="auto">
          <a:xfrm>
            <a:off x="0" y="6629400"/>
            <a:ext cx="2219325" cy="228600"/>
          </a:xfrm>
          <a:prstGeom prst="rect">
            <a:avLst/>
          </a:prstGeom>
          <a:noFill/>
          <a:ln w="9525">
            <a:noFill/>
            <a:miter lim="800000"/>
            <a:headEnd/>
            <a:tailEnd/>
          </a:ln>
          <a:effectLst/>
        </p:spPr>
        <p:txBody>
          <a:bodyPr>
            <a:spAutoFit/>
          </a:bodyPr>
          <a:lstStyle/>
          <a:p>
            <a:pPr>
              <a:spcBef>
                <a:spcPct val="50000"/>
              </a:spcBef>
              <a:defRPr/>
            </a:pPr>
            <a:r>
              <a:rPr lang="fr-FR" sz="900" b="0" dirty="0"/>
              <a:t>© 2008 GS1</a:t>
            </a:r>
          </a:p>
        </p:txBody>
      </p:sp>
      <p:sp>
        <p:nvSpPr>
          <p:cNvPr id="1036" name="Rectangle 12"/>
          <p:cNvSpPr>
            <a:spLocks noGrp="1" noChangeArrowheads="1"/>
          </p:cNvSpPr>
          <p:nvPr>
            <p:ph type="sldNum" sz="quarter" idx="4"/>
          </p:nvPr>
        </p:nvSpPr>
        <p:spPr bwMode="auto">
          <a:xfrm>
            <a:off x="8229600" y="6534150"/>
            <a:ext cx="9144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defRPr sz="900" b="0">
                <a:solidFill>
                  <a:schemeClr val="tx1"/>
                </a:solidFill>
                <a:latin typeface="Arial" charset="0"/>
              </a:defRPr>
            </a:lvl1pPr>
          </a:lstStyle>
          <a:p>
            <a:pPr>
              <a:defRPr/>
            </a:pPr>
            <a:fld id="{68DBB298-D3A0-4772-A11A-4200750215FD}" type="slidenum">
              <a:rPr lang="en-US"/>
              <a:pPr>
                <a:defRPr/>
              </a:pPr>
              <a:t>‹#›</a:t>
            </a:fld>
            <a:endParaRPr lang="en-US" dirty="0"/>
          </a:p>
        </p:txBody>
      </p:sp>
      <p:sp>
        <p:nvSpPr>
          <p:cNvPr id="5126" name="Rectangle 13"/>
          <p:cNvSpPr>
            <a:spLocks noGrp="1" noChangeArrowheads="1"/>
          </p:cNvSpPr>
          <p:nvPr>
            <p:ph type="body" idx="1"/>
          </p:nvPr>
        </p:nvSpPr>
        <p:spPr bwMode="auto">
          <a:xfrm>
            <a:off x="533400" y="1543050"/>
            <a:ext cx="7924800" cy="4552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Content—Increase font to 24</a:t>
            </a:r>
          </a:p>
          <a:p>
            <a:pPr lvl="1"/>
            <a:r>
              <a:rPr lang="en-US" smtClean="0"/>
              <a:t>Leave bullet orange and change font to the blue (0 Red, 44 Green, 108 Blue)</a:t>
            </a:r>
          </a:p>
          <a:p>
            <a:pPr lvl="2"/>
            <a:r>
              <a:rPr lang="en-US" smtClean="0"/>
              <a:t>Use custom bullet as dash in orange and change font to the blue</a:t>
            </a:r>
          </a:p>
          <a:p>
            <a:pPr lvl="1"/>
            <a:r>
              <a:rPr lang="en-US" smtClean="0"/>
              <a:t>Second heading</a:t>
            </a:r>
          </a:p>
          <a:p>
            <a:pPr lvl="2"/>
            <a:r>
              <a:rPr lang="en-US" smtClean="0"/>
              <a:t>Third</a:t>
            </a:r>
          </a:p>
        </p:txBody>
      </p:sp>
      <p:pic>
        <p:nvPicPr>
          <p:cNvPr id="5127" name="Picture 24" descr="gs1_4"/>
          <p:cNvPicPr>
            <a:picLocks noChangeAspect="1" noChangeArrowheads="1"/>
          </p:cNvPicPr>
          <p:nvPr/>
        </p:nvPicPr>
        <p:blipFill>
          <a:blip r:embed="rId15" cstate="print"/>
          <a:srcRect/>
          <a:stretch>
            <a:fillRect/>
          </a:stretch>
        </p:blipFill>
        <p:spPr bwMode="auto">
          <a:xfrm>
            <a:off x="603250" y="463550"/>
            <a:ext cx="857250" cy="7715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263" r:id="rId1"/>
    <p:sldLayoutId id="2147484241" r:id="rId2"/>
    <p:sldLayoutId id="2147484242" r:id="rId3"/>
    <p:sldLayoutId id="2147484243" r:id="rId4"/>
    <p:sldLayoutId id="2147484244" r:id="rId5"/>
    <p:sldLayoutId id="2147484245" r:id="rId6"/>
    <p:sldLayoutId id="2147484246" r:id="rId7"/>
    <p:sldLayoutId id="2147484247" r:id="rId8"/>
    <p:sldLayoutId id="2147484248" r:id="rId9"/>
    <p:sldLayoutId id="2147484249" r:id="rId10"/>
    <p:sldLayoutId id="2147484250" r:id="rId11"/>
    <p:sldLayoutId id="2147484251" r:id="rId12"/>
  </p:sldLayoutIdLst>
  <p:hf hdr="0" ftr="0" dt="0"/>
  <p:txStyles>
    <p:titleStyle>
      <a:lvl1pPr algn="l" rtl="0" eaLnBrk="0" fontAlgn="base" hangingPunct="0">
        <a:spcBef>
          <a:spcPct val="0"/>
        </a:spcBef>
        <a:spcAft>
          <a:spcPct val="0"/>
        </a:spcAft>
        <a:defRPr sz="3000" b="1">
          <a:solidFill>
            <a:srgbClr val="002C6C"/>
          </a:solidFill>
          <a:latin typeface="+mj-lt"/>
          <a:ea typeface="+mj-ea"/>
          <a:cs typeface="+mj-cs"/>
        </a:defRPr>
      </a:lvl1pPr>
      <a:lvl2pPr algn="l" rtl="0" eaLnBrk="0" fontAlgn="base" hangingPunct="0">
        <a:spcBef>
          <a:spcPct val="0"/>
        </a:spcBef>
        <a:spcAft>
          <a:spcPct val="0"/>
        </a:spcAft>
        <a:defRPr sz="3000" b="1">
          <a:solidFill>
            <a:srgbClr val="002C6C"/>
          </a:solidFill>
          <a:latin typeface="Arial" charset="0"/>
        </a:defRPr>
      </a:lvl2pPr>
      <a:lvl3pPr algn="l" rtl="0" eaLnBrk="0" fontAlgn="base" hangingPunct="0">
        <a:spcBef>
          <a:spcPct val="0"/>
        </a:spcBef>
        <a:spcAft>
          <a:spcPct val="0"/>
        </a:spcAft>
        <a:defRPr sz="3000" b="1">
          <a:solidFill>
            <a:srgbClr val="002C6C"/>
          </a:solidFill>
          <a:latin typeface="Arial" charset="0"/>
        </a:defRPr>
      </a:lvl3pPr>
      <a:lvl4pPr algn="l" rtl="0" eaLnBrk="0" fontAlgn="base" hangingPunct="0">
        <a:spcBef>
          <a:spcPct val="0"/>
        </a:spcBef>
        <a:spcAft>
          <a:spcPct val="0"/>
        </a:spcAft>
        <a:defRPr sz="3000" b="1">
          <a:solidFill>
            <a:srgbClr val="002C6C"/>
          </a:solidFill>
          <a:latin typeface="Arial" charset="0"/>
        </a:defRPr>
      </a:lvl4pPr>
      <a:lvl5pPr algn="l" rtl="0" eaLnBrk="0" fontAlgn="base" hangingPunct="0">
        <a:spcBef>
          <a:spcPct val="0"/>
        </a:spcBef>
        <a:spcAft>
          <a:spcPct val="0"/>
        </a:spcAft>
        <a:defRPr sz="3000" b="1">
          <a:solidFill>
            <a:srgbClr val="002C6C"/>
          </a:solidFill>
          <a:latin typeface="Arial" charset="0"/>
        </a:defRPr>
      </a:lvl5pPr>
      <a:lvl6pPr marL="457200" algn="l" rtl="0" eaLnBrk="1" fontAlgn="base" hangingPunct="1">
        <a:spcBef>
          <a:spcPct val="0"/>
        </a:spcBef>
        <a:spcAft>
          <a:spcPct val="0"/>
        </a:spcAft>
        <a:defRPr sz="3000" b="1">
          <a:solidFill>
            <a:srgbClr val="002C6C"/>
          </a:solidFill>
          <a:latin typeface="Arial" charset="0"/>
        </a:defRPr>
      </a:lvl6pPr>
      <a:lvl7pPr marL="914400" algn="l" rtl="0" eaLnBrk="1" fontAlgn="base" hangingPunct="1">
        <a:spcBef>
          <a:spcPct val="0"/>
        </a:spcBef>
        <a:spcAft>
          <a:spcPct val="0"/>
        </a:spcAft>
        <a:defRPr sz="3000" b="1">
          <a:solidFill>
            <a:srgbClr val="002C6C"/>
          </a:solidFill>
          <a:latin typeface="Arial" charset="0"/>
        </a:defRPr>
      </a:lvl7pPr>
      <a:lvl8pPr marL="1371600" algn="l" rtl="0" eaLnBrk="1" fontAlgn="base" hangingPunct="1">
        <a:spcBef>
          <a:spcPct val="0"/>
        </a:spcBef>
        <a:spcAft>
          <a:spcPct val="0"/>
        </a:spcAft>
        <a:defRPr sz="3000" b="1">
          <a:solidFill>
            <a:srgbClr val="002C6C"/>
          </a:solidFill>
          <a:latin typeface="Arial" charset="0"/>
        </a:defRPr>
      </a:lvl8pPr>
      <a:lvl9pPr marL="1828800" algn="l" rtl="0" eaLnBrk="1" fontAlgn="base" hangingPunct="1">
        <a:spcBef>
          <a:spcPct val="0"/>
        </a:spcBef>
        <a:spcAft>
          <a:spcPct val="0"/>
        </a:spcAft>
        <a:defRPr sz="3000" b="1">
          <a:solidFill>
            <a:srgbClr val="002C6C"/>
          </a:solidFill>
          <a:latin typeface="Arial" charset="0"/>
        </a:defRPr>
      </a:lvl9pPr>
    </p:titleStyle>
    <p:bodyStyle>
      <a:lvl1pPr marL="342900" indent="-342900" algn="l" rtl="0" eaLnBrk="0" fontAlgn="base" hangingPunct="0">
        <a:spcBef>
          <a:spcPct val="20000"/>
        </a:spcBef>
        <a:spcAft>
          <a:spcPct val="0"/>
        </a:spcAft>
        <a:defRPr sz="2400">
          <a:solidFill>
            <a:srgbClr val="002C6C"/>
          </a:solidFill>
          <a:latin typeface="+mn-lt"/>
          <a:ea typeface="+mn-ea"/>
          <a:cs typeface="+mn-cs"/>
        </a:defRPr>
      </a:lvl1pPr>
      <a:lvl2pPr marL="742950" indent="-285750" algn="l" rtl="0" eaLnBrk="0" fontAlgn="base" hangingPunct="0">
        <a:spcBef>
          <a:spcPct val="20000"/>
        </a:spcBef>
        <a:spcAft>
          <a:spcPct val="0"/>
        </a:spcAft>
        <a:buClr>
          <a:srgbClr val="F26334"/>
        </a:buClr>
        <a:buChar char="•"/>
        <a:defRPr>
          <a:solidFill>
            <a:srgbClr val="002C6C"/>
          </a:solidFill>
          <a:latin typeface="+mn-lt"/>
        </a:defRPr>
      </a:lvl2pPr>
      <a:lvl3pPr marL="1143000" indent="-228600" algn="l" rtl="0" eaLnBrk="0" fontAlgn="base" hangingPunct="0">
        <a:spcBef>
          <a:spcPct val="20000"/>
        </a:spcBef>
        <a:spcAft>
          <a:spcPct val="0"/>
        </a:spcAft>
        <a:buClr>
          <a:srgbClr val="F26334"/>
        </a:buClr>
        <a:buFont typeface="Arial" charset="0"/>
        <a:buChar char="–"/>
        <a:defRPr>
          <a:solidFill>
            <a:srgbClr val="002C6C"/>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5"/>
          <p:cNvSpPr>
            <a:spLocks noGrp="1" noChangeArrowheads="1"/>
          </p:cNvSpPr>
          <p:nvPr>
            <p:ph type="title"/>
          </p:nvPr>
        </p:nvSpPr>
        <p:spPr bwMode="auto">
          <a:xfrm>
            <a:off x="1809750" y="444500"/>
            <a:ext cx="687705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Click</a:t>
            </a:r>
          </a:p>
        </p:txBody>
      </p:sp>
      <p:sp>
        <p:nvSpPr>
          <p:cNvPr id="19462" name="Text Box 6"/>
          <p:cNvSpPr txBox="1">
            <a:spLocks noChangeArrowheads="1"/>
          </p:cNvSpPr>
          <p:nvPr/>
        </p:nvSpPr>
        <p:spPr bwMode="auto">
          <a:xfrm>
            <a:off x="0" y="6629400"/>
            <a:ext cx="2219325" cy="228600"/>
          </a:xfrm>
          <a:prstGeom prst="rect">
            <a:avLst/>
          </a:prstGeom>
          <a:noFill/>
          <a:ln w="9525">
            <a:noFill/>
            <a:miter lim="800000"/>
            <a:headEnd/>
            <a:tailEnd/>
          </a:ln>
          <a:effectLst/>
        </p:spPr>
        <p:txBody>
          <a:bodyPr>
            <a:spAutoFit/>
          </a:bodyPr>
          <a:lstStyle/>
          <a:p>
            <a:pPr>
              <a:spcBef>
                <a:spcPct val="50000"/>
              </a:spcBef>
              <a:defRPr/>
            </a:pPr>
            <a:r>
              <a:rPr lang="fr-FR" sz="900" b="0" dirty="0"/>
              <a:t>© 2008 GS1</a:t>
            </a:r>
          </a:p>
        </p:txBody>
      </p:sp>
      <p:sp>
        <p:nvSpPr>
          <p:cNvPr id="19463" name="Rectangle 7"/>
          <p:cNvSpPr>
            <a:spLocks noGrp="1" noChangeArrowheads="1"/>
          </p:cNvSpPr>
          <p:nvPr>
            <p:ph type="sldNum" sz="quarter" idx="4"/>
          </p:nvPr>
        </p:nvSpPr>
        <p:spPr bwMode="auto">
          <a:xfrm>
            <a:off x="8229600" y="6534150"/>
            <a:ext cx="9144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defRPr sz="900" b="0">
                <a:solidFill>
                  <a:schemeClr val="tx1"/>
                </a:solidFill>
                <a:latin typeface="Arial" charset="0"/>
              </a:defRPr>
            </a:lvl1pPr>
          </a:lstStyle>
          <a:p>
            <a:pPr>
              <a:defRPr/>
            </a:pPr>
            <a:fld id="{FD3B98D5-36A6-40BA-820F-F484A0E1DB1A}" type="slidenum">
              <a:rPr lang="en-US"/>
              <a:pPr>
                <a:defRPr/>
              </a:pPr>
              <a:t>‹#›</a:t>
            </a:fld>
            <a:endParaRPr lang="en-US" dirty="0"/>
          </a:p>
        </p:txBody>
      </p:sp>
      <p:sp>
        <p:nvSpPr>
          <p:cNvPr id="6149" name="Rectangle 8"/>
          <p:cNvSpPr>
            <a:spLocks noGrp="1" noChangeArrowheads="1"/>
          </p:cNvSpPr>
          <p:nvPr>
            <p:ph type="body" idx="1"/>
          </p:nvPr>
        </p:nvSpPr>
        <p:spPr bwMode="auto">
          <a:xfrm>
            <a:off x="533400" y="1543050"/>
            <a:ext cx="7924800" cy="4552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Content—Increase font to 24</a:t>
            </a:r>
          </a:p>
          <a:p>
            <a:pPr lvl="1"/>
            <a:r>
              <a:rPr lang="en-US" smtClean="0"/>
              <a:t>Leave bullet orange and change font to the blue (0 Red, 44 Green, 108 Blue)</a:t>
            </a:r>
          </a:p>
          <a:p>
            <a:pPr lvl="2"/>
            <a:r>
              <a:rPr lang="en-US" smtClean="0"/>
              <a:t>Use custom bullet as dash in orange and change font to the blue</a:t>
            </a:r>
          </a:p>
          <a:p>
            <a:pPr lvl="1"/>
            <a:r>
              <a:rPr lang="en-US" smtClean="0"/>
              <a:t>Second heading</a:t>
            </a:r>
          </a:p>
          <a:p>
            <a:pPr lvl="2"/>
            <a:r>
              <a:rPr lang="en-US" smtClean="0"/>
              <a:t>Third</a:t>
            </a:r>
          </a:p>
        </p:txBody>
      </p:sp>
      <p:pic>
        <p:nvPicPr>
          <p:cNvPr id="6150" name="Picture 13" descr="gs1_4"/>
          <p:cNvPicPr>
            <a:picLocks noChangeAspect="1" noChangeArrowheads="1"/>
          </p:cNvPicPr>
          <p:nvPr/>
        </p:nvPicPr>
        <p:blipFill>
          <a:blip r:embed="rId13" cstate="print"/>
          <a:srcRect/>
          <a:stretch>
            <a:fillRect/>
          </a:stretch>
        </p:blipFill>
        <p:spPr bwMode="auto">
          <a:xfrm>
            <a:off x="603250" y="463550"/>
            <a:ext cx="857250" cy="7715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252" r:id="rId1"/>
    <p:sldLayoutId id="2147484253" r:id="rId2"/>
    <p:sldLayoutId id="2147484254" r:id="rId3"/>
    <p:sldLayoutId id="2147484255" r:id="rId4"/>
    <p:sldLayoutId id="2147484256" r:id="rId5"/>
    <p:sldLayoutId id="2147484257" r:id="rId6"/>
    <p:sldLayoutId id="2147484258" r:id="rId7"/>
    <p:sldLayoutId id="2147484259" r:id="rId8"/>
    <p:sldLayoutId id="2147484260" r:id="rId9"/>
    <p:sldLayoutId id="2147484261" r:id="rId10"/>
    <p:sldLayoutId id="2147484262" r:id="rId11"/>
  </p:sldLayoutIdLst>
  <p:hf hdr="0" ftr="0" dt="0"/>
  <p:txStyles>
    <p:titleStyle>
      <a:lvl1pPr algn="l" rtl="0" eaLnBrk="0" fontAlgn="base" hangingPunct="0">
        <a:spcBef>
          <a:spcPct val="0"/>
        </a:spcBef>
        <a:spcAft>
          <a:spcPct val="0"/>
        </a:spcAft>
        <a:defRPr sz="3000" b="1">
          <a:solidFill>
            <a:srgbClr val="002C6C"/>
          </a:solidFill>
          <a:latin typeface="+mj-lt"/>
          <a:ea typeface="+mj-ea"/>
          <a:cs typeface="+mj-cs"/>
        </a:defRPr>
      </a:lvl1pPr>
      <a:lvl2pPr algn="l" rtl="0" eaLnBrk="0" fontAlgn="base" hangingPunct="0">
        <a:spcBef>
          <a:spcPct val="0"/>
        </a:spcBef>
        <a:spcAft>
          <a:spcPct val="0"/>
        </a:spcAft>
        <a:defRPr sz="3000" b="1">
          <a:solidFill>
            <a:srgbClr val="002C6C"/>
          </a:solidFill>
          <a:latin typeface="Arial" charset="0"/>
        </a:defRPr>
      </a:lvl2pPr>
      <a:lvl3pPr algn="l" rtl="0" eaLnBrk="0" fontAlgn="base" hangingPunct="0">
        <a:spcBef>
          <a:spcPct val="0"/>
        </a:spcBef>
        <a:spcAft>
          <a:spcPct val="0"/>
        </a:spcAft>
        <a:defRPr sz="3000" b="1">
          <a:solidFill>
            <a:srgbClr val="002C6C"/>
          </a:solidFill>
          <a:latin typeface="Arial" charset="0"/>
        </a:defRPr>
      </a:lvl3pPr>
      <a:lvl4pPr algn="l" rtl="0" eaLnBrk="0" fontAlgn="base" hangingPunct="0">
        <a:spcBef>
          <a:spcPct val="0"/>
        </a:spcBef>
        <a:spcAft>
          <a:spcPct val="0"/>
        </a:spcAft>
        <a:defRPr sz="3000" b="1">
          <a:solidFill>
            <a:srgbClr val="002C6C"/>
          </a:solidFill>
          <a:latin typeface="Arial" charset="0"/>
        </a:defRPr>
      </a:lvl4pPr>
      <a:lvl5pPr algn="l" rtl="0" eaLnBrk="0" fontAlgn="base" hangingPunct="0">
        <a:spcBef>
          <a:spcPct val="0"/>
        </a:spcBef>
        <a:spcAft>
          <a:spcPct val="0"/>
        </a:spcAft>
        <a:defRPr sz="3000" b="1">
          <a:solidFill>
            <a:srgbClr val="002C6C"/>
          </a:solidFill>
          <a:latin typeface="Arial" charset="0"/>
        </a:defRPr>
      </a:lvl5pPr>
      <a:lvl6pPr marL="457200" algn="l" rtl="0" fontAlgn="base">
        <a:spcBef>
          <a:spcPct val="0"/>
        </a:spcBef>
        <a:spcAft>
          <a:spcPct val="0"/>
        </a:spcAft>
        <a:defRPr sz="3000" b="1">
          <a:solidFill>
            <a:srgbClr val="002C6C"/>
          </a:solidFill>
          <a:latin typeface="Arial" charset="0"/>
        </a:defRPr>
      </a:lvl6pPr>
      <a:lvl7pPr marL="914400" algn="l" rtl="0" fontAlgn="base">
        <a:spcBef>
          <a:spcPct val="0"/>
        </a:spcBef>
        <a:spcAft>
          <a:spcPct val="0"/>
        </a:spcAft>
        <a:defRPr sz="3000" b="1">
          <a:solidFill>
            <a:srgbClr val="002C6C"/>
          </a:solidFill>
          <a:latin typeface="Arial" charset="0"/>
        </a:defRPr>
      </a:lvl7pPr>
      <a:lvl8pPr marL="1371600" algn="l" rtl="0" fontAlgn="base">
        <a:spcBef>
          <a:spcPct val="0"/>
        </a:spcBef>
        <a:spcAft>
          <a:spcPct val="0"/>
        </a:spcAft>
        <a:defRPr sz="3000" b="1">
          <a:solidFill>
            <a:srgbClr val="002C6C"/>
          </a:solidFill>
          <a:latin typeface="Arial" charset="0"/>
        </a:defRPr>
      </a:lvl8pPr>
      <a:lvl9pPr marL="1828800" algn="l" rtl="0" fontAlgn="base">
        <a:spcBef>
          <a:spcPct val="0"/>
        </a:spcBef>
        <a:spcAft>
          <a:spcPct val="0"/>
        </a:spcAft>
        <a:defRPr sz="3000" b="1">
          <a:solidFill>
            <a:srgbClr val="002C6C"/>
          </a:solidFill>
          <a:latin typeface="Arial" charset="0"/>
        </a:defRPr>
      </a:lvl9pPr>
    </p:titleStyle>
    <p:bodyStyle>
      <a:lvl1pPr marL="342900" indent="-342900" algn="l" rtl="0" eaLnBrk="0" fontAlgn="base" hangingPunct="0">
        <a:spcBef>
          <a:spcPct val="20000"/>
        </a:spcBef>
        <a:spcAft>
          <a:spcPct val="0"/>
        </a:spcAft>
        <a:defRPr sz="2400">
          <a:solidFill>
            <a:srgbClr val="002C6C"/>
          </a:solidFill>
          <a:latin typeface="+mn-lt"/>
          <a:ea typeface="+mn-ea"/>
          <a:cs typeface="+mn-cs"/>
        </a:defRPr>
      </a:lvl1pPr>
      <a:lvl2pPr marL="742950" indent="-285750" algn="l" rtl="0" eaLnBrk="0" fontAlgn="base" hangingPunct="0">
        <a:spcBef>
          <a:spcPct val="20000"/>
        </a:spcBef>
        <a:spcAft>
          <a:spcPct val="0"/>
        </a:spcAft>
        <a:buClr>
          <a:srgbClr val="F26334"/>
        </a:buClr>
        <a:buChar char="•"/>
        <a:defRPr>
          <a:solidFill>
            <a:srgbClr val="002C6C"/>
          </a:solidFill>
          <a:latin typeface="+mn-lt"/>
        </a:defRPr>
      </a:lvl2pPr>
      <a:lvl3pPr marL="1143000" indent="-228600" algn="l" rtl="0" eaLnBrk="0" fontAlgn="base" hangingPunct="0">
        <a:spcBef>
          <a:spcPct val="20000"/>
        </a:spcBef>
        <a:spcAft>
          <a:spcPct val="0"/>
        </a:spcAft>
        <a:buClr>
          <a:srgbClr val="F26334"/>
        </a:buClr>
        <a:buFont typeface="Arial" charset="0"/>
        <a:buChar char="–"/>
        <a:defRPr>
          <a:solidFill>
            <a:srgbClr val="002C6C"/>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2" descr="GS1us Text 13"/>
          <p:cNvPicPr>
            <a:picLocks noChangeAspect="1" noChangeArrowheads="1"/>
          </p:cNvPicPr>
          <p:nvPr/>
        </p:nvPicPr>
        <p:blipFill>
          <a:blip r:embed="rId5" cstate="print"/>
          <a:srcRect/>
          <a:stretch>
            <a:fillRect/>
          </a:stretch>
        </p:blipFill>
        <p:spPr bwMode="auto">
          <a:xfrm>
            <a:off x="0" y="5473700"/>
            <a:ext cx="9144000" cy="1214438"/>
          </a:xfrm>
          <a:prstGeom prst="rect">
            <a:avLst/>
          </a:prstGeom>
          <a:noFill/>
          <a:ln w="9525">
            <a:noFill/>
            <a:miter lim="800000"/>
            <a:headEnd/>
            <a:tailEnd/>
          </a:ln>
        </p:spPr>
      </p:pic>
      <p:sp>
        <p:nvSpPr>
          <p:cNvPr id="4099" name="Rectangle 9"/>
          <p:cNvSpPr>
            <a:spLocks noGrp="1" noChangeArrowheads="1"/>
          </p:cNvSpPr>
          <p:nvPr>
            <p:ph type="title"/>
          </p:nvPr>
        </p:nvSpPr>
        <p:spPr bwMode="auto">
          <a:xfrm>
            <a:off x="1809750" y="457200"/>
            <a:ext cx="687705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Click</a:t>
            </a:r>
          </a:p>
        </p:txBody>
      </p:sp>
      <p:sp>
        <p:nvSpPr>
          <p:cNvPr id="1035" name="Text Box 11"/>
          <p:cNvSpPr txBox="1">
            <a:spLocks noChangeArrowheads="1"/>
          </p:cNvSpPr>
          <p:nvPr/>
        </p:nvSpPr>
        <p:spPr bwMode="auto">
          <a:xfrm>
            <a:off x="0" y="6629400"/>
            <a:ext cx="2219325" cy="228600"/>
          </a:xfrm>
          <a:prstGeom prst="rect">
            <a:avLst/>
          </a:prstGeom>
          <a:noFill/>
          <a:ln w="9525">
            <a:noFill/>
            <a:miter lim="800000"/>
            <a:headEnd/>
            <a:tailEnd/>
          </a:ln>
          <a:effectLst/>
        </p:spPr>
        <p:txBody>
          <a:bodyPr>
            <a:spAutoFit/>
          </a:bodyPr>
          <a:lstStyle/>
          <a:p>
            <a:pPr>
              <a:spcBef>
                <a:spcPct val="50000"/>
              </a:spcBef>
              <a:defRPr/>
            </a:pPr>
            <a:r>
              <a:rPr lang="fr-FR" sz="900" b="0" dirty="0"/>
              <a:t>© 2008 GS1</a:t>
            </a:r>
          </a:p>
        </p:txBody>
      </p:sp>
      <p:sp>
        <p:nvSpPr>
          <p:cNvPr id="1036" name="Rectangle 12"/>
          <p:cNvSpPr>
            <a:spLocks noGrp="1" noChangeArrowheads="1"/>
          </p:cNvSpPr>
          <p:nvPr>
            <p:ph type="sldNum" sz="quarter" idx="4"/>
          </p:nvPr>
        </p:nvSpPr>
        <p:spPr bwMode="auto">
          <a:xfrm>
            <a:off x="8229600" y="6534150"/>
            <a:ext cx="914400" cy="323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defRPr sz="900" b="0">
                <a:solidFill>
                  <a:schemeClr val="tx1"/>
                </a:solidFill>
                <a:latin typeface="Arial" charset="0"/>
              </a:defRPr>
            </a:lvl1pPr>
          </a:lstStyle>
          <a:p>
            <a:pPr>
              <a:defRPr/>
            </a:pPr>
            <a:fld id="{D293F2B4-753D-47EF-8045-10109C5F46C0}" type="slidenum">
              <a:rPr lang="en-US">
                <a:solidFill>
                  <a:srgbClr val="002C6C"/>
                </a:solidFill>
              </a:rPr>
              <a:pPr>
                <a:defRPr/>
              </a:pPr>
              <a:t>‹#›</a:t>
            </a:fld>
            <a:endParaRPr lang="en-US" dirty="0">
              <a:solidFill>
                <a:srgbClr val="002C6C"/>
              </a:solidFill>
            </a:endParaRPr>
          </a:p>
        </p:txBody>
      </p:sp>
      <p:sp>
        <p:nvSpPr>
          <p:cNvPr id="4102" name="Rectangle 13"/>
          <p:cNvSpPr>
            <a:spLocks noGrp="1" noChangeArrowheads="1"/>
          </p:cNvSpPr>
          <p:nvPr>
            <p:ph type="body" idx="1"/>
          </p:nvPr>
        </p:nvSpPr>
        <p:spPr bwMode="auto">
          <a:xfrm>
            <a:off x="533400" y="1543050"/>
            <a:ext cx="7924800" cy="4552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Content—Increase font to 24</a:t>
            </a:r>
          </a:p>
          <a:p>
            <a:pPr lvl="1"/>
            <a:r>
              <a:rPr lang="en-US" smtClean="0"/>
              <a:t>Leave bullet orange and change font to the blue (0 Red, 44 Green, 108 Blue)</a:t>
            </a:r>
          </a:p>
          <a:p>
            <a:pPr lvl="2"/>
            <a:r>
              <a:rPr lang="en-US" smtClean="0"/>
              <a:t>Use custom bullet as dash in orange and change font to the blue</a:t>
            </a:r>
          </a:p>
          <a:p>
            <a:pPr lvl="1"/>
            <a:r>
              <a:rPr lang="en-US" smtClean="0"/>
              <a:t>Second heading</a:t>
            </a:r>
          </a:p>
          <a:p>
            <a:pPr lvl="2"/>
            <a:r>
              <a:rPr lang="en-US" smtClean="0"/>
              <a:t>Third</a:t>
            </a:r>
          </a:p>
        </p:txBody>
      </p:sp>
      <p:pic>
        <p:nvPicPr>
          <p:cNvPr id="4103" name="Picture 24" descr="gs1_4"/>
          <p:cNvPicPr>
            <a:picLocks noChangeAspect="1" noChangeArrowheads="1"/>
          </p:cNvPicPr>
          <p:nvPr/>
        </p:nvPicPr>
        <p:blipFill>
          <a:blip r:embed="rId6" cstate="print"/>
          <a:srcRect/>
          <a:stretch>
            <a:fillRect/>
          </a:stretch>
        </p:blipFill>
        <p:spPr bwMode="auto">
          <a:xfrm>
            <a:off x="603250" y="463550"/>
            <a:ext cx="857250" cy="7715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300" r:id="rId1"/>
    <p:sldLayoutId id="2147484307" r:id="rId2"/>
    <p:sldLayoutId id="2147484308" r:id="rId3"/>
  </p:sldLayoutIdLst>
  <p:hf hdr="0" ftr="0" dt="0"/>
  <p:txStyles>
    <p:titleStyle>
      <a:lvl1pPr algn="l" rtl="0" eaLnBrk="0" fontAlgn="base" hangingPunct="0">
        <a:spcBef>
          <a:spcPct val="0"/>
        </a:spcBef>
        <a:spcAft>
          <a:spcPct val="0"/>
        </a:spcAft>
        <a:defRPr sz="3000" b="1">
          <a:solidFill>
            <a:srgbClr val="002C6C"/>
          </a:solidFill>
          <a:latin typeface="+mj-lt"/>
          <a:ea typeface="+mj-ea"/>
          <a:cs typeface="+mj-cs"/>
        </a:defRPr>
      </a:lvl1pPr>
      <a:lvl2pPr algn="l" rtl="0" eaLnBrk="0" fontAlgn="base" hangingPunct="0">
        <a:spcBef>
          <a:spcPct val="0"/>
        </a:spcBef>
        <a:spcAft>
          <a:spcPct val="0"/>
        </a:spcAft>
        <a:defRPr sz="3000" b="1">
          <a:solidFill>
            <a:srgbClr val="002C6C"/>
          </a:solidFill>
          <a:latin typeface="Arial" charset="0"/>
        </a:defRPr>
      </a:lvl2pPr>
      <a:lvl3pPr algn="l" rtl="0" eaLnBrk="0" fontAlgn="base" hangingPunct="0">
        <a:spcBef>
          <a:spcPct val="0"/>
        </a:spcBef>
        <a:spcAft>
          <a:spcPct val="0"/>
        </a:spcAft>
        <a:defRPr sz="3000" b="1">
          <a:solidFill>
            <a:srgbClr val="002C6C"/>
          </a:solidFill>
          <a:latin typeface="Arial" charset="0"/>
        </a:defRPr>
      </a:lvl3pPr>
      <a:lvl4pPr algn="l" rtl="0" eaLnBrk="0" fontAlgn="base" hangingPunct="0">
        <a:spcBef>
          <a:spcPct val="0"/>
        </a:spcBef>
        <a:spcAft>
          <a:spcPct val="0"/>
        </a:spcAft>
        <a:defRPr sz="3000" b="1">
          <a:solidFill>
            <a:srgbClr val="002C6C"/>
          </a:solidFill>
          <a:latin typeface="Arial" charset="0"/>
        </a:defRPr>
      </a:lvl4pPr>
      <a:lvl5pPr algn="l" rtl="0" eaLnBrk="0" fontAlgn="base" hangingPunct="0">
        <a:spcBef>
          <a:spcPct val="0"/>
        </a:spcBef>
        <a:spcAft>
          <a:spcPct val="0"/>
        </a:spcAft>
        <a:defRPr sz="3000" b="1">
          <a:solidFill>
            <a:srgbClr val="002C6C"/>
          </a:solidFill>
          <a:latin typeface="Arial" charset="0"/>
        </a:defRPr>
      </a:lvl5pPr>
      <a:lvl6pPr marL="457200" algn="l" rtl="0" eaLnBrk="1" fontAlgn="base" hangingPunct="1">
        <a:spcBef>
          <a:spcPct val="0"/>
        </a:spcBef>
        <a:spcAft>
          <a:spcPct val="0"/>
        </a:spcAft>
        <a:defRPr sz="3000" b="1">
          <a:solidFill>
            <a:srgbClr val="002C6C"/>
          </a:solidFill>
          <a:latin typeface="Arial" charset="0"/>
        </a:defRPr>
      </a:lvl6pPr>
      <a:lvl7pPr marL="914400" algn="l" rtl="0" eaLnBrk="1" fontAlgn="base" hangingPunct="1">
        <a:spcBef>
          <a:spcPct val="0"/>
        </a:spcBef>
        <a:spcAft>
          <a:spcPct val="0"/>
        </a:spcAft>
        <a:defRPr sz="3000" b="1">
          <a:solidFill>
            <a:srgbClr val="002C6C"/>
          </a:solidFill>
          <a:latin typeface="Arial" charset="0"/>
        </a:defRPr>
      </a:lvl7pPr>
      <a:lvl8pPr marL="1371600" algn="l" rtl="0" eaLnBrk="1" fontAlgn="base" hangingPunct="1">
        <a:spcBef>
          <a:spcPct val="0"/>
        </a:spcBef>
        <a:spcAft>
          <a:spcPct val="0"/>
        </a:spcAft>
        <a:defRPr sz="3000" b="1">
          <a:solidFill>
            <a:srgbClr val="002C6C"/>
          </a:solidFill>
          <a:latin typeface="Arial" charset="0"/>
        </a:defRPr>
      </a:lvl8pPr>
      <a:lvl9pPr marL="1828800" algn="l" rtl="0" eaLnBrk="1" fontAlgn="base" hangingPunct="1">
        <a:spcBef>
          <a:spcPct val="0"/>
        </a:spcBef>
        <a:spcAft>
          <a:spcPct val="0"/>
        </a:spcAft>
        <a:defRPr sz="3000" b="1">
          <a:solidFill>
            <a:srgbClr val="002C6C"/>
          </a:solidFill>
          <a:latin typeface="Arial" charset="0"/>
        </a:defRPr>
      </a:lvl9pPr>
    </p:titleStyle>
    <p:bodyStyle>
      <a:lvl1pPr marL="342900" indent="-342900" algn="l" rtl="0" eaLnBrk="0" fontAlgn="base" hangingPunct="0">
        <a:spcBef>
          <a:spcPct val="20000"/>
        </a:spcBef>
        <a:spcAft>
          <a:spcPct val="0"/>
        </a:spcAft>
        <a:defRPr sz="2400">
          <a:solidFill>
            <a:srgbClr val="002C6C"/>
          </a:solidFill>
          <a:latin typeface="+mn-lt"/>
          <a:ea typeface="+mn-ea"/>
          <a:cs typeface="+mn-cs"/>
        </a:defRPr>
      </a:lvl1pPr>
      <a:lvl2pPr marL="742950" indent="-285750" algn="l" rtl="0" eaLnBrk="0" fontAlgn="base" hangingPunct="0">
        <a:spcBef>
          <a:spcPct val="20000"/>
        </a:spcBef>
        <a:spcAft>
          <a:spcPct val="0"/>
        </a:spcAft>
        <a:buClr>
          <a:srgbClr val="F26334"/>
        </a:buClr>
        <a:buChar char="•"/>
        <a:defRPr>
          <a:solidFill>
            <a:srgbClr val="002C6C"/>
          </a:solidFill>
          <a:latin typeface="+mn-lt"/>
        </a:defRPr>
      </a:lvl2pPr>
      <a:lvl3pPr marL="1143000" indent="-228600" algn="l" rtl="0" eaLnBrk="0" fontAlgn="base" hangingPunct="0">
        <a:spcBef>
          <a:spcPct val="20000"/>
        </a:spcBef>
        <a:spcAft>
          <a:spcPct val="0"/>
        </a:spcAft>
        <a:buClr>
          <a:srgbClr val="F26334"/>
        </a:buClr>
        <a:buFont typeface="Arial" charset="0"/>
        <a:buChar char="–"/>
        <a:defRPr>
          <a:solidFill>
            <a:srgbClr val="002C6C"/>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1.bin"/><Relationship Id="rId5" Type="http://schemas.openxmlformats.org/officeDocument/2006/relationships/image" Target="../media/image5.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tif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hyperlink" Target="http://images.google.ie/imgres?imgurl=http://www.friendshipquilters.com/fqContest/images/package-lg.jpg&amp;imgrefurl=http://www.friendshipquilters.com/fqContest/nathalie.php&amp;h=454&amp;w=574&amp;sz=20&amp;tbnid=q743Alm6C1nNXM:&amp;tbnh=104&amp;tbnw=132&amp;hl=en&amp;start=3&amp;prev=/images?q=postal+package&amp;svnum=10&amp;hl=en&amp;lr=" TargetMode="External"/><Relationship Id="rId6" Type="http://schemas.openxmlformats.org/officeDocument/2006/relationships/image" Target="../media/image11.jpeg"/><Relationship Id="rId7" Type="http://schemas.openxmlformats.org/officeDocument/2006/relationships/image" Target="../media/image12.jpe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5.png"/><Relationship Id="rId11"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jpeg"/><Relationship Id="rId5" Type="http://schemas.openxmlformats.org/officeDocument/2006/relationships/hyperlink" Target="http://www.christianet.com/freeclipart/index.htm" TargetMode="External"/><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14.png"/><Relationship Id="rId9"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hyperlink" Target="http://www.christianet.com/freeclipart/index.htm" TargetMode="External"/><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hyperlink" Target="http://images.google.com/imgres?imgurl=http://www.h2owater.com/h2obrand/pallet.jpg&amp;imgrefurl=http://www.h2owater.com/h2obrand/main.html&amp;h=150&amp;w=150&amp;sz=14&amp;tbnid=GzyjSQFwT4T0gM:&amp;tbnh=90&amp;tbnw=90&amp;hl=en&amp;start=49&amp;prev=/images?q=stacking+shelves&amp;start=40&amp;svnum=10&amp;hl=en&amp;lr=&amp;sa=N" TargetMode="External"/><Relationship Id="rId7" Type="http://schemas.openxmlformats.org/officeDocument/2006/relationships/image" Target="../media/image22.jpeg"/><Relationship Id="rId8" Type="http://schemas.openxmlformats.org/officeDocument/2006/relationships/image" Target="../media/image23.png"/><Relationship Id="rId9" Type="http://schemas.openxmlformats.org/officeDocument/2006/relationships/image" Target="../media/image24.png"/><Relationship Id="rId10"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hyperlink" Target="http://www.gs1ie.org/" TargetMode="External"/><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7.jpeg"/><Relationship Id="rId6" Type="http://schemas.openxmlformats.org/officeDocument/2006/relationships/image" Target="../media/image28.jpeg"/><Relationship Id="rId7" Type="http://schemas.openxmlformats.org/officeDocument/2006/relationships/image" Target="../media/image29.jpeg"/><Relationship Id="rId8" Type="http://schemas.openxmlformats.org/officeDocument/2006/relationships/image" Target="../media/image30.wmf"/><Relationship Id="rId9" Type="http://schemas.openxmlformats.org/officeDocument/2006/relationships/image" Target="../media/image31.png"/><Relationship Id="rId1" Type="http://schemas.openxmlformats.org/officeDocument/2006/relationships/slideLayout" Target="../slideLayouts/slideLayout2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0.xml"/><Relationship Id="rId3" Type="http://schemas.openxmlformats.org/officeDocument/2006/relationships/image" Target="../media/image32.tif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1.xml"/><Relationship Id="rId3"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3.xml"/><Relationship Id="rId3" Type="http://schemas.openxmlformats.org/officeDocument/2006/relationships/image" Target="../media/image34.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75100" y="1435100"/>
            <a:ext cx="4572000" cy="990600"/>
          </a:xfrm>
        </p:spPr>
        <p:txBody>
          <a:bodyPr>
            <a:normAutofit fontScale="90000"/>
          </a:bodyPr>
          <a:lstStyle/>
          <a:p>
            <a:pPr eaLnBrk="1" hangingPunct="1">
              <a:defRPr/>
            </a:pPr>
            <a:r>
              <a:rPr lang="en-GB" sz="3100" dirty="0" smtClean="0"/>
              <a:t>58</a:t>
            </a:r>
            <a:r>
              <a:rPr lang="en-GB" sz="3100" baseline="30000" dirty="0" smtClean="0"/>
              <a:t>Th</a:t>
            </a:r>
            <a:r>
              <a:rPr lang="en-GB" sz="3100" dirty="0" smtClean="0"/>
              <a:t> EPSO Monthly Meeting</a:t>
            </a:r>
            <a:r>
              <a:rPr lang="en-GB" dirty="0" smtClean="0"/>
              <a:t/>
            </a:r>
            <a:br>
              <a:rPr lang="en-GB" dirty="0" smtClean="0"/>
            </a:br>
            <a:endParaRPr lang="en-US" dirty="0"/>
          </a:p>
        </p:txBody>
      </p:sp>
      <p:sp>
        <p:nvSpPr>
          <p:cNvPr id="9219" name="Subtitle 2"/>
          <p:cNvSpPr>
            <a:spLocks noGrp="1"/>
          </p:cNvSpPr>
          <p:nvPr>
            <p:ph type="subTitle" idx="1"/>
          </p:nvPr>
        </p:nvSpPr>
        <p:spPr>
          <a:xfrm>
            <a:off x="3949700" y="2460625"/>
            <a:ext cx="3784600" cy="1044575"/>
          </a:xfrm>
        </p:spPr>
        <p:txBody>
          <a:bodyPr/>
          <a:lstStyle/>
          <a:p>
            <a:pPr eaLnBrk="1" hangingPunct="1"/>
            <a:r>
              <a:rPr lang="en-GB" dirty="0" smtClean="0"/>
              <a:t>GS1 in Healthcare</a:t>
            </a:r>
          </a:p>
          <a:p>
            <a:pPr eaLnBrk="1" hangingPunct="1"/>
            <a:r>
              <a:rPr lang="en-GB" sz="1800" b="0" dirty="0" smtClean="0"/>
              <a:t>Jim Bracken GS1 Ireland CEO, retired</a:t>
            </a:r>
          </a:p>
          <a:p>
            <a:pPr eaLnBrk="1" hangingPunct="1"/>
            <a:r>
              <a:rPr lang="en-GB" sz="1800" b="0" dirty="0" smtClean="0"/>
              <a:t>1</a:t>
            </a:r>
            <a:r>
              <a:rPr lang="en-GB" sz="1800" b="0" baseline="30000" dirty="0" smtClean="0"/>
              <a:t>st</a:t>
            </a:r>
            <a:r>
              <a:rPr lang="en-GB" sz="1800" b="0" dirty="0" smtClean="0"/>
              <a:t> April 2026</a:t>
            </a:r>
          </a:p>
          <a:p>
            <a:pPr eaLnBrk="1" hangingPunct="1"/>
            <a:endParaRPr lang="en-GB" sz="1600" b="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5267325" y="1628775"/>
          <a:ext cx="2667000" cy="4648200"/>
        </p:xfrm>
        <a:graphic>
          <a:graphicData uri="http://schemas.openxmlformats.org/presentationml/2006/ole">
            <mc:AlternateContent xmlns:mc="http://schemas.openxmlformats.org/markup-compatibility/2006">
              <mc:Choice xmlns:v="urn:schemas-microsoft-com:vml" Requires="v">
                <p:oleObj spid="_x0000_s1126" name="Clip" r:id="rId4" imgW="3247200" imgH="5878800" progId="">
                  <p:embed/>
                </p:oleObj>
              </mc:Choice>
              <mc:Fallback>
                <p:oleObj name="Clip" r:id="rId4" imgW="3247200" imgH="5878800"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7325" y="1628775"/>
                        <a:ext cx="2667000" cy="464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7" name="Rectangle 3"/>
          <p:cNvSpPr>
            <a:spLocks noGrp="1" noChangeArrowheads="1"/>
          </p:cNvSpPr>
          <p:nvPr>
            <p:ph type="body" idx="1"/>
          </p:nvPr>
        </p:nvSpPr>
        <p:spPr>
          <a:xfrm>
            <a:off x="395289" y="1663701"/>
            <a:ext cx="4379912" cy="4013200"/>
          </a:xfrm>
        </p:spPr>
        <p:txBody>
          <a:bodyPr/>
          <a:lstStyle/>
          <a:p>
            <a:pPr eaLnBrk="1" hangingPunct="1"/>
            <a:endParaRPr lang="en-GB" sz="1600" b="1" dirty="0" smtClean="0">
              <a:solidFill>
                <a:srgbClr val="FE3E14"/>
              </a:solidFill>
            </a:endParaRPr>
          </a:p>
          <a:p>
            <a:pPr eaLnBrk="1" hangingPunct="1"/>
            <a:r>
              <a:rPr lang="en-GB" sz="2800" b="1" dirty="0" smtClean="0">
                <a:solidFill>
                  <a:srgbClr val="F26334"/>
                </a:solidFill>
              </a:rPr>
              <a:t>Agenda</a:t>
            </a:r>
          </a:p>
          <a:p>
            <a:pPr eaLnBrk="1" hangingPunct="1"/>
            <a:endParaRPr lang="en-GB" sz="2800" b="1" dirty="0" smtClean="0">
              <a:solidFill>
                <a:srgbClr val="F26334"/>
              </a:solidFill>
            </a:endParaRPr>
          </a:p>
          <a:p>
            <a:pPr eaLnBrk="1" hangingPunct="1">
              <a:buFontTx/>
              <a:buChar char="•"/>
            </a:pPr>
            <a:r>
              <a:rPr lang="en-GB" dirty="0" smtClean="0"/>
              <a:t>Benefits for regulators</a:t>
            </a:r>
          </a:p>
          <a:p>
            <a:pPr eaLnBrk="1" hangingPunct="1">
              <a:buFontTx/>
              <a:buChar char="•"/>
            </a:pPr>
            <a:r>
              <a:rPr lang="en-GB" dirty="0"/>
              <a:t>GS1 in Healthcare</a:t>
            </a:r>
          </a:p>
          <a:p>
            <a:pPr eaLnBrk="1" hangingPunct="1">
              <a:buFontTx/>
              <a:buChar char="•"/>
            </a:pPr>
            <a:r>
              <a:rPr lang="en-GB" dirty="0" smtClean="0"/>
              <a:t>Where </a:t>
            </a:r>
            <a:r>
              <a:rPr lang="en-GB" dirty="0" smtClean="0"/>
              <a:t>GS1 can help</a:t>
            </a:r>
          </a:p>
          <a:p>
            <a:pPr eaLnBrk="1" hangingPunct="1">
              <a:buFontTx/>
              <a:buChar char="•"/>
            </a:pPr>
            <a:r>
              <a:rPr lang="en-GB" dirty="0" smtClean="0"/>
              <a:t>Ireland’s </a:t>
            </a:r>
            <a:r>
              <a:rPr lang="en-GB" dirty="0" smtClean="0"/>
              <a:t>Haemophilia Treatment Track &amp; Trace Solution</a:t>
            </a:r>
          </a:p>
          <a:p>
            <a:pPr eaLnBrk="1" hangingPunct="1"/>
            <a:endParaRPr lang="en-GB" b="1" dirty="0" smtClean="0"/>
          </a:p>
          <a:p>
            <a:pPr eaLnBrk="1" hangingPunct="1"/>
            <a:endParaRPr lang="en-GB" b="1" dirty="0" smtClean="0"/>
          </a:p>
          <a:p>
            <a:pPr eaLnBrk="1" hangingPunct="1"/>
            <a:endParaRPr lang="en-GB" b="1" dirty="0" smtClean="0"/>
          </a:p>
          <a:p>
            <a:pPr eaLnBrk="1" hangingPunct="1"/>
            <a:endParaRPr lang="en-GB" b="1" dirty="0" smtClean="0"/>
          </a:p>
          <a:p>
            <a:pPr eaLnBrk="1" hangingPunct="1"/>
            <a:endParaRPr lang="en-GB" b="1" dirty="0" smtClean="0"/>
          </a:p>
          <a:p>
            <a:pPr eaLnBrk="1" hangingPunct="1"/>
            <a:endParaRPr lang="en-GB" b="1" dirty="0" smtClean="0"/>
          </a:p>
          <a:p>
            <a:pPr eaLnBrk="1" hangingPunct="1"/>
            <a:endParaRPr lang="en-US" b="1" dirty="0" smtClean="0"/>
          </a:p>
          <a:p>
            <a:pPr eaLnBrk="1" hangingPunct="1"/>
            <a:endParaRPr lang="en-GB" dirty="0" smtClean="0"/>
          </a:p>
          <a:p>
            <a:pPr eaLnBrk="1" hangingPunct="1"/>
            <a:endParaRPr lang="en-GB" dirty="0" smtClean="0"/>
          </a:p>
          <a:p>
            <a:pPr eaLnBrk="1" hangingPunct="1"/>
            <a:endParaRPr lang="en-GB" dirty="0" smtClean="0"/>
          </a:p>
          <a:p>
            <a:pPr eaLnBrk="1" hangingPunct="1"/>
            <a:endParaRPr lang="en-GB" dirty="0" smtClean="0"/>
          </a:p>
          <a:p>
            <a:pPr eaLnBrk="1" hangingPunct="1"/>
            <a:endParaRPr lang="en-US" dirty="0" smtClean="0"/>
          </a:p>
          <a:p>
            <a:pPr eaLnBrk="1" hangingPunct="1"/>
            <a:endParaRPr lang="en-GB" dirty="0" smtClean="0"/>
          </a:p>
          <a:p>
            <a:pPr eaLnBrk="1" hangingPunct="1"/>
            <a:endParaRPr lang="en-US" dirty="0" smtClean="0"/>
          </a:p>
          <a:p>
            <a:pPr eaLnBrk="1" hangingPunct="1"/>
            <a:endParaRPr lang="en-US" dirty="0" smtClean="0"/>
          </a:p>
        </p:txBody>
      </p:sp>
      <p:sp>
        <p:nvSpPr>
          <p:cNvPr id="1028" name="Rectangle 4"/>
          <p:cNvSpPr>
            <a:spLocks noGrp="1" noChangeArrowheads="1"/>
          </p:cNvSpPr>
          <p:nvPr>
            <p:ph type="title"/>
          </p:nvPr>
        </p:nvSpPr>
        <p:spPr>
          <a:xfrm>
            <a:off x="1625600" y="419100"/>
            <a:ext cx="7061200" cy="800100"/>
          </a:xfrm>
        </p:spPr>
        <p:txBody>
          <a:bodyPr/>
          <a:lstStyle/>
          <a:p>
            <a:pPr algn="ctr" eaLnBrk="1" hangingPunct="1"/>
            <a:r>
              <a:rPr lang="en-US" sz="2800" i="1" dirty="0" smtClean="0"/>
              <a:t>Information is not Power;</a:t>
            </a:r>
            <a:br>
              <a:rPr lang="en-US" sz="2800" i="1" dirty="0" smtClean="0"/>
            </a:br>
            <a:r>
              <a:rPr lang="en-US" sz="2800" i="1" dirty="0" smtClean="0"/>
              <a:t>Sharing Information is the </a:t>
            </a:r>
            <a:r>
              <a:rPr lang="en-US" sz="2800" i="1" dirty="0" smtClean="0">
                <a:solidFill>
                  <a:srgbClr val="F26334"/>
                </a:solidFill>
              </a:rPr>
              <a:t>Real Power</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What’s in it for Regulators?</a:t>
            </a:r>
            <a:endParaRPr lang="en-US" dirty="0">
              <a:solidFill>
                <a:srgbClr val="FF0000"/>
              </a:solidFill>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DA2A14D-900C-41CF-8E43-2C2027DA4AF6}" type="slidenum">
              <a:rPr lang="en-US" smtClean="0"/>
              <a:pPr>
                <a:defRPr/>
              </a:pPr>
              <a:t>3</a:t>
            </a:fld>
            <a:endParaRPr lang="en-US" dirty="0"/>
          </a:p>
        </p:txBody>
      </p:sp>
      <p:pic>
        <p:nvPicPr>
          <p:cNvPr id="5" name="Picture 4"/>
          <p:cNvPicPr>
            <a:picLocks noChangeAspect="1"/>
          </p:cNvPicPr>
          <p:nvPr/>
        </p:nvPicPr>
        <p:blipFill>
          <a:blip r:embed="rId3"/>
          <a:stretch>
            <a:fillRect/>
          </a:stretch>
        </p:blipFill>
        <p:spPr>
          <a:xfrm>
            <a:off x="0" y="1375172"/>
            <a:ext cx="9144000" cy="5482828"/>
          </a:xfrm>
          <a:prstGeom prst="rect">
            <a:avLst/>
          </a:prstGeom>
        </p:spPr>
      </p:pic>
    </p:spTree>
    <p:extLst>
      <p:ext uri="{BB962C8B-B14F-4D97-AF65-F5344CB8AC3E}">
        <p14:creationId xmlns:p14="http://schemas.microsoft.com/office/powerpoint/2010/main" val="12737450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dirty="0" smtClean="0">
                <a:solidFill>
                  <a:schemeClr val="tx1"/>
                </a:solidFill>
              </a:rPr>
              <a:t>GS1 in Healthcare</a:t>
            </a:r>
          </a:p>
        </p:txBody>
      </p:sp>
      <p:sp>
        <p:nvSpPr>
          <p:cNvPr id="11267" name="Rectangle 3"/>
          <p:cNvSpPr>
            <a:spLocks noChangeArrowheads="1"/>
          </p:cNvSpPr>
          <p:nvPr/>
        </p:nvSpPr>
        <p:spPr bwMode="auto">
          <a:xfrm>
            <a:off x="3903663" y="1714500"/>
            <a:ext cx="4745037" cy="3771900"/>
          </a:xfrm>
          <a:prstGeom prst="rect">
            <a:avLst/>
          </a:prstGeom>
          <a:noFill/>
          <a:ln w="9525">
            <a:noFill/>
            <a:miter lim="800000"/>
            <a:headEnd/>
            <a:tailEnd/>
          </a:ln>
        </p:spPr>
        <p:txBody>
          <a:bodyPr/>
          <a:lstStyle/>
          <a:p>
            <a:pPr marL="88900">
              <a:spcBef>
                <a:spcPct val="20000"/>
              </a:spcBef>
            </a:pPr>
            <a:r>
              <a:rPr lang="en-IE" sz="2400" b="0" dirty="0"/>
              <a:t>GS1 Healthcare envisions a future where the healthcare sector utilises GS1 global standards for all items, locations, people and processes to </a:t>
            </a:r>
            <a:r>
              <a:rPr lang="en-IE" sz="2400" b="0" dirty="0">
                <a:solidFill>
                  <a:srgbClr val="F26334"/>
                </a:solidFill>
              </a:rPr>
              <a:t>drive patient safety and supply chain efficiency improvements </a:t>
            </a:r>
            <a:r>
              <a:rPr lang="en-IE" sz="2400" b="0" dirty="0"/>
              <a:t>starting with the manufacturer and ending with </a:t>
            </a:r>
            <a:r>
              <a:rPr lang="en-IE" sz="2400" b="0" dirty="0" smtClean="0"/>
              <a:t>patient </a:t>
            </a:r>
            <a:r>
              <a:rPr lang="en-GB" sz="2400" b="0" dirty="0">
                <a:solidFill>
                  <a:schemeClr val="tx1"/>
                </a:solidFill>
              </a:rPr>
              <a:t>services.</a:t>
            </a:r>
          </a:p>
        </p:txBody>
      </p:sp>
      <p:pic>
        <p:nvPicPr>
          <p:cNvPr id="11268" name="Picture 4" descr="Healthcare icon"/>
          <p:cNvPicPr>
            <a:picLocks noChangeAspect="1" noChangeArrowheads="1"/>
          </p:cNvPicPr>
          <p:nvPr/>
        </p:nvPicPr>
        <p:blipFill>
          <a:blip r:embed="rId3" cstate="print"/>
          <a:srcRect/>
          <a:stretch>
            <a:fillRect/>
          </a:stretch>
        </p:blipFill>
        <p:spPr bwMode="auto">
          <a:xfrm>
            <a:off x="344488" y="1785938"/>
            <a:ext cx="3311525" cy="3311525"/>
          </a:xfrm>
          <a:prstGeom prst="rect">
            <a:avLst/>
          </a:prstGeom>
          <a:noFill/>
          <a:ln w="9525">
            <a:noFill/>
            <a:miter lim="800000"/>
            <a:headEnd/>
            <a:tailEnd/>
          </a:ln>
        </p:spPr>
      </p:pic>
      <p:sp>
        <p:nvSpPr>
          <p:cNvPr id="11269" name="TextBox 4"/>
          <p:cNvSpPr txBox="1">
            <a:spLocks noChangeArrowheads="1"/>
          </p:cNvSpPr>
          <p:nvPr/>
        </p:nvSpPr>
        <p:spPr bwMode="auto">
          <a:xfrm>
            <a:off x="0" y="5600700"/>
            <a:ext cx="9144000" cy="1040285"/>
          </a:xfrm>
          <a:prstGeom prst="rect">
            <a:avLst/>
          </a:prstGeom>
          <a:solidFill>
            <a:schemeClr val="bg1">
              <a:alpha val="65000"/>
            </a:schemeClr>
          </a:solidFill>
          <a:ln w="9525">
            <a:noFill/>
            <a:miter lim="800000"/>
            <a:headEnd/>
            <a:tailEnd/>
          </a:ln>
        </p:spPr>
        <p:txBody>
          <a:bodyPr wrap="square">
            <a:spAutoFit/>
          </a:bodyPr>
          <a:lstStyle/>
          <a:p>
            <a:pPr marL="342900" indent="-342900" algn="ctr">
              <a:spcBef>
                <a:spcPct val="20000"/>
              </a:spcBef>
            </a:pPr>
            <a:r>
              <a:rPr lang="en-IE" sz="2800" dirty="0">
                <a:solidFill>
                  <a:srgbClr val="FF6600"/>
                </a:solidFill>
                <a:latin typeface="Myriad Pro" pitchFamily="34" charset="0"/>
              </a:rPr>
              <a:t>Improving Patient Safety </a:t>
            </a:r>
            <a:endParaRPr lang="en-IE" sz="2800" dirty="0" smtClean="0">
              <a:solidFill>
                <a:srgbClr val="FF6600"/>
              </a:solidFill>
              <a:latin typeface="Myriad Pro" pitchFamily="34" charset="0"/>
            </a:endParaRPr>
          </a:p>
          <a:p>
            <a:pPr marL="342900" indent="-342900" algn="ctr">
              <a:spcBef>
                <a:spcPct val="20000"/>
              </a:spcBef>
            </a:pPr>
            <a:r>
              <a:rPr lang="en-IE" sz="2800" dirty="0" smtClean="0">
                <a:solidFill>
                  <a:srgbClr val="FF6600"/>
                </a:solidFill>
                <a:latin typeface="Myriad Pro" pitchFamily="34" charset="0"/>
              </a:rPr>
              <a:t>by Reducing Risk </a:t>
            </a:r>
            <a:r>
              <a:rPr lang="en-IE" sz="2800" dirty="0">
                <a:solidFill>
                  <a:srgbClr val="FF6600"/>
                </a:solidFill>
                <a:latin typeface="Myriad Pro" pitchFamily="34" charset="0"/>
              </a:rPr>
              <a:t>through </a:t>
            </a:r>
            <a:r>
              <a:rPr lang="en-IE" sz="2800" dirty="0" smtClean="0">
                <a:solidFill>
                  <a:srgbClr val="FF6600"/>
                </a:solidFill>
                <a:latin typeface="Myriad Pro" pitchFamily="34" charset="0"/>
              </a:rPr>
              <a:t>Certainty </a:t>
            </a:r>
            <a:endParaRPr lang="en-IE" sz="2800" dirty="0">
              <a:solidFill>
                <a:srgbClr val="FF6600"/>
              </a:solidFill>
              <a:latin typeface="Myriad Pro" pitchFamily="34" charset="0"/>
            </a:endParaRPr>
          </a:p>
        </p:txBody>
      </p:sp>
    </p:spTree>
    <p:extLst>
      <p:ext uri="{BB962C8B-B14F-4D97-AF65-F5344CB8AC3E}">
        <p14:creationId xmlns:p14="http://schemas.microsoft.com/office/powerpoint/2010/main" val="91241541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en-IE" altLang="x-none" sz="2400" dirty="0" smtClean="0"/>
              <a:t>Key Global Medical Error Statistics</a:t>
            </a:r>
            <a:endParaRPr lang="en-US" altLang="x-none" sz="2400" dirty="0"/>
          </a:p>
        </p:txBody>
      </p:sp>
      <p:sp>
        <p:nvSpPr>
          <p:cNvPr id="187395" name="Rectangle 3"/>
          <p:cNvSpPr>
            <a:spLocks noGrp="1" noChangeArrowheads="1"/>
          </p:cNvSpPr>
          <p:nvPr>
            <p:ph type="body" idx="1"/>
          </p:nvPr>
        </p:nvSpPr>
        <p:spPr>
          <a:xfrm>
            <a:off x="533400" y="1354667"/>
            <a:ext cx="7924800" cy="5266266"/>
          </a:xfrm>
        </p:spPr>
        <p:txBody>
          <a:bodyPr>
            <a:normAutofit fontScale="55000" lnSpcReduction="20000"/>
          </a:bodyPr>
          <a:lstStyle/>
          <a:p>
            <a:pPr>
              <a:lnSpc>
                <a:spcPct val="90000"/>
              </a:lnSpc>
            </a:pPr>
            <a:endParaRPr lang="en-US" altLang="x-none" b="1" dirty="0" smtClean="0"/>
          </a:p>
          <a:p>
            <a:pPr>
              <a:lnSpc>
                <a:spcPct val="90000"/>
              </a:lnSpc>
            </a:pPr>
            <a:endParaRPr lang="en-US" altLang="x-none" b="1" dirty="0"/>
          </a:p>
          <a:p>
            <a:pPr>
              <a:lnSpc>
                <a:spcPct val="90000"/>
              </a:lnSpc>
            </a:pPr>
            <a:r>
              <a:rPr lang="en-US" altLang="x-none" sz="3800" b="1" dirty="0" smtClean="0"/>
              <a:t>Medication Errors</a:t>
            </a:r>
            <a:r>
              <a:rPr lang="en-US" altLang="x-none" sz="3800" dirty="0" smtClean="0"/>
              <a:t>: </a:t>
            </a:r>
            <a:r>
              <a:rPr lang="en-US" altLang="x-none" sz="3800" dirty="0" smtClean="0">
                <a:solidFill>
                  <a:srgbClr val="FF0000"/>
                </a:solidFill>
              </a:rPr>
              <a:t>affect 1 in 30 patients</a:t>
            </a:r>
            <a:r>
              <a:rPr lang="en-US" altLang="x-none" sz="3800" dirty="0" smtClean="0"/>
              <a:t>, with 25% of these being severe, estimated at  US$42 billion p.a.</a:t>
            </a:r>
            <a:endParaRPr lang="en-US" altLang="x-none" sz="3800" i="1" dirty="0">
              <a:solidFill>
                <a:srgbClr val="33CC33"/>
              </a:solidFill>
            </a:endParaRPr>
          </a:p>
          <a:p>
            <a:pPr>
              <a:lnSpc>
                <a:spcPct val="90000"/>
              </a:lnSpc>
            </a:pPr>
            <a:endParaRPr lang="en-US" altLang="x-none" sz="3100" i="1" dirty="0">
              <a:solidFill>
                <a:srgbClr val="33CC33"/>
              </a:solidFill>
            </a:endParaRPr>
          </a:p>
          <a:p>
            <a:pPr>
              <a:lnSpc>
                <a:spcPct val="90000"/>
              </a:lnSpc>
            </a:pPr>
            <a:r>
              <a:rPr lang="en-IE" altLang="x-none" sz="3800" b="1" dirty="0" smtClean="0"/>
              <a:t>Surgical Errors: </a:t>
            </a:r>
            <a:r>
              <a:rPr lang="en-IE" altLang="x-none" sz="4400" dirty="0" smtClean="0"/>
              <a:t>Over </a:t>
            </a:r>
            <a:r>
              <a:rPr lang="en-IE" altLang="x-none" sz="4400" dirty="0" smtClean="0">
                <a:solidFill>
                  <a:srgbClr val="FF0000"/>
                </a:solidFill>
              </a:rPr>
              <a:t>300 million surgeries </a:t>
            </a:r>
            <a:r>
              <a:rPr lang="en-IE" altLang="x-none" sz="4400" dirty="0" smtClean="0"/>
              <a:t>p.a., with </a:t>
            </a:r>
            <a:r>
              <a:rPr lang="en-IE" altLang="x-none" sz="4400" dirty="0" smtClean="0">
                <a:solidFill>
                  <a:srgbClr val="FF0000"/>
                </a:solidFill>
              </a:rPr>
              <a:t>10% of preventable harm </a:t>
            </a:r>
            <a:r>
              <a:rPr lang="en-IE" altLang="x-none" sz="4400" dirty="0" smtClean="0"/>
              <a:t>occurring in surgical settings, mostly during pre- or post-surgery</a:t>
            </a:r>
            <a:endParaRPr lang="en-US" altLang="x-none" sz="4400" dirty="0"/>
          </a:p>
          <a:p>
            <a:pPr>
              <a:lnSpc>
                <a:spcPct val="90000"/>
              </a:lnSpc>
            </a:pPr>
            <a:endParaRPr lang="en-US" altLang="x-none" sz="1800" b="1" dirty="0"/>
          </a:p>
          <a:p>
            <a:pPr>
              <a:lnSpc>
                <a:spcPct val="90000"/>
              </a:lnSpc>
            </a:pPr>
            <a:r>
              <a:rPr lang="en-IE" altLang="x-none" sz="4400" b="1" dirty="0" smtClean="0"/>
              <a:t>Diagnostic Errors</a:t>
            </a:r>
            <a:r>
              <a:rPr lang="en-IE" altLang="x-none" b="1" dirty="0" smtClean="0"/>
              <a:t>: </a:t>
            </a:r>
            <a:r>
              <a:rPr lang="en-IE" altLang="x-none" sz="4400" dirty="0" smtClean="0"/>
              <a:t>an estimated </a:t>
            </a:r>
            <a:r>
              <a:rPr lang="en-IE" altLang="x-none" sz="4400" dirty="0" smtClean="0">
                <a:solidFill>
                  <a:srgbClr val="FF0000"/>
                </a:solidFill>
              </a:rPr>
              <a:t>5% to 20% of all deaths </a:t>
            </a:r>
            <a:r>
              <a:rPr lang="en-IE" altLang="x-none" sz="4400" dirty="0" smtClean="0"/>
              <a:t>may be linked to diagnostic errors</a:t>
            </a:r>
          </a:p>
          <a:p>
            <a:pPr>
              <a:lnSpc>
                <a:spcPct val="90000"/>
              </a:lnSpc>
            </a:pPr>
            <a:endParaRPr lang="en-IE" altLang="x-none" dirty="0"/>
          </a:p>
          <a:p>
            <a:pPr>
              <a:lnSpc>
                <a:spcPct val="90000"/>
              </a:lnSpc>
            </a:pPr>
            <a:r>
              <a:rPr lang="en-GB" altLang="x-none" sz="4400" b="1" dirty="0" smtClean="0"/>
              <a:t>Hospital-Acquired Infections: </a:t>
            </a:r>
            <a:r>
              <a:rPr lang="en-GB" altLang="x-none" sz="4400" dirty="0" smtClean="0"/>
              <a:t>these occur at a global rate of 0.14%  and rising</a:t>
            </a:r>
            <a:endParaRPr lang="en-US" altLang="x-none" sz="4400" dirty="0" smtClean="0"/>
          </a:p>
          <a:p>
            <a:pPr>
              <a:lnSpc>
                <a:spcPct val="90000"/>
              </a:lnSpc>
            </a:pPr>
            <a:endParaRPr lang="en-US" altLang="x-none" sz="1800" dirty="0" smtClean="0"/>
          </a:p>
          <a:p>
            <a:pPr>
              <a:lnSpc>
                <a:spcPct val="90000"/>
              </a:lnSpc>
            </a:pPr>
            <a:endParaRPr lang="en-US" altLang="x-none" sz="3400" dirty="0" smtClean="0"/>
          </a:p>
          <a:p>
            <a:pPr>
              <a:lnSpc>
                <a:spcPct val="90000"/>
              </a:lnSpc>
            </a:pPr>
            <a:r>
              <a:rPr lang="en-US" altLang="x-none" sz="3400" dirty="0" smtClean="0">
                <a:solidFill>
                  <a:srgbClr val="FF0000"/>
                </a:solidFill>
              </a:rPr>
              <a:t>50</a:t>
            </a:r>
            <a:r>
              <a:rPr lang="en-US" altLang="x-none" sz="3400" dirty="0">
                <a:solidFill>
                  <a:srgbClr val="FF0000"/>
                </a:solidFill>
              </a:rPr>
              <a:t>% of these events were preventable mistakes</a:t>
            </a:r>
            <a:endParaRPr lang="en-US" altLang="x-none" sz="3400" i="1" dirty="0">
              <a:solidFill>
                <a:srgbClr val="FF0000"/>
              </a:solidFill>
            </a:endParaRPr>
          </a:p>
          <a:p>
            <a:pPr>
              <a:lnSpc>
                <a:spcPct val="90000"/>
              </a:lnSpc>
            </a:pPr>
            <a:endParaRPr lang="en-US" altLang="x-none" sz="3400" dirty="0"/>
          </a:p>
          <a:p>
            <a:pPr>
              <a:lnSpc>
                <a:spcPct val="90000"/>
              </a:lnSpc>
            </a:pPr>
            <a:endParaRPr lang="en-US" altLang="x-none" sz="1800" dirty="0" smtClean="0"/>
          </a:p>
          <a:p>
            <a:pPr>
              <a:lnSpc>
                <a:spcPct val="90000"/>
              </a:lnSpc>
            </a:pPr>
            <a:endParaRPr lang="en-US" altLang="x-none" sz="1800" dirty="0"/>
          </a:p>
          <a:p>
            <a:pPr>
              <a:lnSpc>
                <a:spcPct val="90000"/>
              </a:lnSpc>
            </a:pPr>
            <a:endParaRPr lang="en-US" altLang="x-none" sz="1800" dirty="0" smtClean="0"/>
          </a:p>
          <a:p>
            <a:pPr>
              <a:lnSpc>
                <a:spcPct val="90000"/>
              </a:lnSpc>
            </a:pPr>
            <a:endParaRPr lang="en-US" altLang="x-none" sz="1800" dirty="0"/>
          </a:p>
          <a:p>
            <a:pPr>
              <a:lnSpc>
                <a:spcPct val="90000"/>
              </a:lnSpc>
            </a:pPr>
            <a:r>
              <a:rPr lang="en-US" altLang="x-none" sz="2900" dirty="0" smtClean="0"/>
              <a:t>Source WHO</a:t>
            </a:r>
            <a:endParaRPr lang="en-US" altLang="x-none" dirty="0"/>
          </a:p>
          <a:p>
            <a:pPr lvl="1">
              <a:lnSpc>
                <a:spcPct val="90000"/>
              </a:lnSpc>
            </a:pPr>
            <a:endParaRPr lang="en-US" altLang="x-none" dirty="0"/>
          </a:p>
        </p:txBody>
      </p:sp>
    </p:spTree>
    <p:extLst>
      <p:ext uri="{BB962C8B-B14F-4D97-AF65-F5344CB8AC3E}">
        <p14:creationId xmlns:p14="http://schemas.microsoft.com/office/powerpoint/2010/main" val="11588548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GB" altLang="x-none" sz="2800" dirty="0" smtClean="0"/>
              <a:t>Some of the Key </a:t>
            </a:r>
            <a:r>
              <a:rPr lang="en-GB" altLang="x-none" sz="2800" dirty="0"/>
              <a:t>issues in </a:t>
            </a:r>
            <a:r>
              <a:rPr lang="en-GB" altLang="x-none" sz="2800" dirty="0" smtClean="0"/>
              <a:t>Healthcare, where GS1 </a:t>
            </a:r>
            <a:r>
              <a:rPr lang="en-GB" altLang="x-none" sz="2800" dirty="0" smtClean="0"/>
              <a:t>Standards </a:t>
            </a:r>
            <a:r>
              <a:rPr lang="en-GB" altLang="x-none" sz="2800" dirty="0" smtClean="0"/>
              <a:t>can help</a:t>
            </a:r>
            <a:endParaRPr lang="en-US" altLang="x-none" sz="2800" dirty="0"/>
          </a:p>
        </p:txBody>
      </p:sp>
      <p:sp>
        <p:nvSpPr>
          <p:cNvPr id="130051" name="Rectangle 3"/>
          <p:cNvSpPr>
            <a:spLocks noGrp="1" noChangeArrowheads="1"/>
          </p:cNvSpPr>
          <p:nvPr>
            <p:ph type="body" idx="1"/>
          </p:nvPr>
        </p:nvSpPr>
        <p:spPr/>
        <p:txBody>
          <a:bodyPr/>
          <a:lstStyle/>
          <a:p>
            <a:endParaRPr lang="en-GB" altLang="x-none" dirty="0"/>
          </a:p>
          <a:p>
            <a:r>
              <a:rPr lang="en-GB" altLang="x-none" dirty="0"/>
              <a:t>Patient Safety and Risk </a:t>
            </a:r>
            <a:r>
              <a:rPr lang="en-GB" altLang="x-none" dirty="0" smtClean="0"/>
              <a:t>Management</a:t>
            </a:r>
          </a:p>
          <a:p>
            <a:endParaRPr lang="en-GB" altLang="x-none" dirty="0"/>
          </a:p>
          <a:p>
            <a:r>
              <a:rPr lang="en-GB" altLang="x-none" dirty="0"/>
              <a:t>Medical errors (including medication errors</a:t>
            </a:r>
            <a:r>
              <a:rPr lang="en-GB" altLang="x-none" dirty="0" smtClean="0"/>
              <a:t>)</a:t>
            </a:r>
          </a:p>
          <a:p>
            <a:endParaRPr lang="en-GB" altLang="x-none" dirty="0" smtClean="0"/>
          </a:p>
          <a:p>
            <a:r>
              <a:rPr lang="en-GB" altLang="x-none" dirty="0" smtClean="0"/>
              <a:t>Counterfeit </a:t>
            </a:r>
            <a:r>
              <a:rPr lang="en-GB" altLang="x-none" dirty="0"/>
              <a:t>(medicines &amp; devices</a:t>
            </a:r>
            <a:r>
              <a:rPr lang="en-GB" altLang="x-none" dirty="0" smtClean="0"/>
              <a:t>), UDI (unique device identifier)</a:t>
            </a:r>
          </a:p>
          <a:p>
            <a:endParaRPr lang="en-US" altLang="x-none" dirty="0"/>
          </a:p>
          <a:p>
            <a:r>
              <a:rPr lang="en-GB" altLang="x-none" dirty="0" smtClean="0"/>
              <a:t>Traceability </a:t>
            </a:r>
            <a:r>
              <a:rPr lang="en-GB" altLang="x-none" dirty="0"/>
              <a:t>requirements – EU, </a:t>
            </a:r>
            <a:r>
              <a:rPr lang="en-GB" altLang="x-none" dirty="0" smtClean="0"/>
              <a:t>US and National</a:t>
            </a:r>
          </a:p>
          <a:p>
            <a:r>
              <a:rPr lang="en-GB" altLang="x-none" dirty="0" smtClean="0"/>
              <a:t>regulations</a:t>
            </a:r>
            <a:endParaRPr lang="en-GB" altLang="x-none" dirty="0"/>
          </a:p>
        </p:txBody>
      </p:sp>
    </p:spTree>
    <p:extLst>
      <p:ext uri="{BB962C8B-B14F-4D97-AF65-F5344CB8AC3E}">
        <p14:creationId xmlns:p14="http://schemas.microsoft.com/office/powerpoint/2010/main" val="256119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ctrTitle"/>
          </p:nvPr>
        </p:nvSpPr>
        <p:spPr>
          <a:xfrm>
            <a:off x="3205163" y="1587500"/>
            <a:ext cx="5303837" cy="1681163"/>
          </a:xfrm>
        </p:spPr>
        <p:txBody>
          <a:bodyPr/>
          <a:lstStyle/>
          <a:p>
            <a:r>
              <a:rPr lang="en-IE" b="0" dirty="0" smtClean="0">
                <a:solidFill>
                  <a:schemeClr val="tx1"/>
                </a:solidFill>
                <a:latin typeface="Myriad Pro" pitchFamily="34" charset="0"/>
              </a:rPr>
              <a:t>Ireland’s National Track &amp; Trace Solution for Treatment of Haemophilia </a:t>
            </a:r>
            <a:r>
              <a:rPr lang="en-US" dirty="0" smtClean="0">
                <a:solidFill>
                  <a:schemeClr val="tx1"/>
                </a:solidFill>
                <a:latin typeface="Myriad Pro" pitchFamily="34" charset="0"/>
              </a:rPr>
              <a:t/>
            </a:r>
            <a:br>
              <a:rPr lang="en-US" dirty="0" smtClean="0">
                <a:solidFill>
                  <a:schemeClr val="tx1"/>
                </a:solidFill>
                <a:latin typeface="Myriad Pro" pitchFamily="34" charset="0"/>
              </a:rPr>
            </a:br>
            <a:r>
              <a:rPr lang="en-US" dirty="0" smtClean="0">
                <a:latin typeface="Myriad Pro" pitchFamily="34" charset="0"/>
              </a:rPr>
              <a:t/>
            </a:r>
            <a:br>
              <a:rPr lang="en-US" dirty="0" smtClean="0">
                <a:latin typeface="Myriad Pro" pitchFamily="34" charset="0"/>
              </a:rPr>
            </a:br>
            <a:endParaRPr lang="en-IE"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NCHCD Thumbnail.JPG"/>
          <p:cNvPicPr>
            <a:picLocks noChangeAspect="1"/>
          </p:cNvPicPr>
          <p:nvPr/>
        </p:nvPicPr>
        <p:blipFill>
          <a:blip r:embed="rId3" cstate="print"/>
          <a:srcRect/>
          <a:stretch>
            <a:fillRect/>
          </a:stretch>
        </p:blipFill>
        <p:spPr bwMode="auto">
          <a:xfrm rot="935666">
            <a:off x="5776550" y="1861383"/>
            <a:ext cx="2843243" cy="3978401"/>
          </a:xfrm>
          <a:prstGeom prst="round2SameRect">
            <a:avLst/>
          </a:prstGeom>
          <a:noFill/>
          <a:ln w="9525">
            <a:noFill/>
            <a:miter lim="800000"/>
            <a:headEnd/>
            <a:tailEnd/>
          </a:ln>
          <a:effectLst>
            <a:softEdge rad="12700"/>
          </a:effectLst>
        </p:spPr>
      </p:pic>
      <p:sp>
        <p:nvSpPr>
          <p:cNvPr id="16387" name="Title 1"/>
          <p:cNvSpPr>
            <a:spLocks noGrp="1"/>
          </p:cNvSpPr>
          <p:nvPr>
            <p:ph type="title"/>
          </p:nvPr>
        </p:nvSpPr>
        <p:spPr>
          <a:xfrm>
            <a:off x="1677988" y="469900"/>
            <a:ext cx="7326312" cy="1155700"/>
          </a:xfrm>
        </p:spPr>
        <p:txBody>
          <a:bodyPr anchor="t" anchorCtr="0"/>
          <a:lstStyle/>
          <a:p>
            <a:r>
              <a:rPr lang="en-IE" dirty="0" smtClean="0"/>
              <a:t>National Centre for Hereditary Coagulation </a:t>
            </a:r>
            <a:r>
              <a:rPr lang="en-US" dirty="0" smtClean="0"/>
              <a:t>Disorders (NCHCD)</a:t>
            </a:r>
            <a:br>
              <a:rPr lang="en-US" dirty="0" smtClean="0"/>
            </a:br>
            <a:endParaRPr lang="en-US" dirty="0" smtClean="0"/>
          </a:p>
        </p:txBody>
      </p:sp>
      <p:sp>
        <p:nvSpPr>
          <p:cNvPr id="16388" name="Content Placeholder 2"/>
          <p:cNvSpPr>
            <a:spLocks noGrp="1"/>
          </p:cNvSpPr>
          <p:nvPr>
            <p:ph idx="1"/>
          </p:nvPr>
        </p:nvSpPr>
        <p:spPr>
          <a:xfrm>
            <a:off x="165100" y="1803400"/>
            <a:ext cx="5829300" cy="4624388"/>
          </a:xfrm>
          <a:solidFill>
            <a:schemeClr val="bg1">
              <a:alpha val="70195"/>
            </a:schemeClr>
          </a:solidFill>
        </p:spPr>
        <p:txBody>
          <a:bodyPr/>
          <a:lstStyle/>
          <a:p>
            <a:pPr marL="266700" indent="-266700">
              <a:buFontTx/>
              <a:buChar char="•"/>
            </a:pPr>
            <a:r>
              <a:rPr lang="en-IE" dirty="0" smtClean="0"/>
              <a:t>Located at St James’s Hospital, Dublin</a:t>
            </a:r>
          </a:p>
          <a:p>
            <a:pPr marL="266700" indent="-266700">
              <a:buFontTx/>
              <a:buChar char="•"/>
            </a:pPr>
            <a:r>
              <a:rPr lang="en-IE" dirty="0" smtClean="0"/>
              <a:t>Manages patients with</a:t>
            </a:r>
            <a:r>
              <a:rPr lang="en-IE" dirty="0" smtClean="0">
                <a:solidFill>
                  <a:srgbClr val="F26334"/>
                </a:solidFill>
              </a:rPr>
              <a:t> inherited and acquired </a:t>
            </a:r>
            <a:r>
              <a:rPr lang="en-US" dirty="0" smtClean="0"/>
              <a:t>bleeding disorders</a:t>
            </a:r>
          </a:p>
          <a:p>
            <a:pPr marL="266700" indent="-266700">
              <a:buFontTx/>
              <a:buChar char="•"/>
            </a:pPr>
            <a:r>
              <a:rPr lang="en-IE" dirty="0" smtClean="0"/>
              <a:t>Approximately 2000 patients with </a:t>
            </a:r>
            <a:r>
              <a:rPr lang="en-US" dirty="0" smtClean="0"/>
              <a:t>Haemophilia</a:t>
            </a:r>
          </a:p>
          <a:p>
            <a:pPr marL="266700" indent="-266700">
              <a:buFontTx/>
              <a:buChar char="•"/>
            </a:pPr>
            <a:r>
              <a:rPr lang="en-IE" dirty="0" smtClean="0"/>
              <a:t>Approximately 200 patients with </a:t>
            </a:r>
            <a:r>
              <a:rPr lang="en-IE" dirty="0" smtClean="0">
                <a:solidFill>
                  <a:srgbClr val="F26334"/>
                </a:solidFill>
              </a:rPr>
              <a:t>severe </a:t>
            </a:r>
            <a:r>
              <a:rPr lang="en-US" dirty="0" smtClean="0">
                <a:solidFill>
                  <a:srgbClr val="F26334"/>
                </a:solidFill>
              </a:rPr>
              <a:t>haemophilia </a:t>
            </a:r>
            <a:r>
              <a:rPr lang="en-US" dirty="0" smtClean="0"/>
              <a:t>(require intensive care/treatment)</a:t>
            </a:r>
          </a:p>
          <a:p>
            <a:pPr marL="266700" indent="-266700">
              <a:buFontTx/>
              <a:buChar char="•"/>
            </a:pPr>
            <a:r>
              <a:rPr lang="en-IE" dirty="0" smtClean="0"/>
              <a:t>Over </a:t>
            </a:r>
            <a:r>
              <a:rPr lang="en-IE" dirty="0" smtClean="0">
                <a:solidFill>
                  <a:srgbClr val="F26334"/>
                </a:solidFill>
              </a:rPr>
              <a:t>75% Patients </a:t>
            </a:r>
            <a:r>
              <a:rPr lang="en-IE" dirty="0" smtClean="0"/>
              <a:t>with severe Factor deficiency </a:t>
            </a:r>
            <a:r>
              <a:rPr lang="en-IE" dirty="0" smtClean="0">
                <a:solidFill>
                  <a:srgbClr val="F26334"/>
                </a:solidFill>
              </a:rPr>
              <a:t>self medicate at home</a:t>
            </a:r>
            <a:endParaRPr lang="en-US" dirty="0" smtClean="0">
              <a:solidFill>
                <a:srgbClr val="F26334"/>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809750" y="474133"/>
            <a:ext cx="6877050" cy="762000"/>
          </a:xfrm>
        </p:spPr>
        <p:txBody>
          <a:bodyPr/>
          <a:lstStyle/>
          <a:p>
            <a:r>
              <a:rPr lang="en-US" dirty="0" smtClean="0"/>
              <a:t>What triggered the initiative ?</a:t>
            </a:r>
          </a:p>
        </p:txBody>
      </p:sp>
      <p:sp>
        <p:nvSpPr>
          <p:cNvPr id="17411" name="Content Placeholder 2"/>
          <p:cNvSpPr>
            <a:spLocks noGrp="1"/>
          </p:cNvSpPr>
          <p:nvPr>
            <p:ph idx="1"/>
          </p:nvPr>
        </p:nvSpPr>
        <p:spPr>
          <a:xfrm>
            <a:off x="785813" y="1514475"/>
            <a:ext cx="8164512" cy="4422775"/>
          </a:xfrm>
        </p:spPr>
        <p:txBody>
          <a:bodyPr/>
          <a:lstStyle/>
          <a:p>
            <a:r>
              <a:rPr lang="en-US" b="1" dirty="0" smtClean="0"/>
              <a:t>Healthcare</a:t>
            </a:r>
          </a:p>
          <a:p>
            <a:pPr>
              <a:buFontTx/>
              <a:buChar char="•"/>
            </a:pPr>
            <a:r>
              <a:rPr lang="en-IE" dirty="0" smtClean="0"/>
              <a:t>The death of 70 patients and the infection </a:t>
            </a:r>
            <a:r>
              <a:rPr lang="en-IE" dirty="0" smtClean="0"/>
              <a:t>of </a:t>
            </a:r>
            <a:r>
              <a:rPr lang="en-IE" dirty="0" smtClean="0"/>
              <a:t>over  400 patients </a:t>
            </a:r>
            <a:r>
              <a:rPr lang="en-IE" dirty="0" smtClean="0"/>
              <a:t>with Hepatitis C and HIV due to </a:t>
            </a:r>
            <a:r>
              <a:rPr lang="en-IE" dirty="0" smtClean="0">
                <a:solidFill>
                  <a:srgbClr val="F26334"/>
                </a:solidFill>
              </a:rPr>
              <a:t>contaminated blood products</a:t>
            </a:r>
            <a:r>
              <a:rPr lang="en-IE" dirty="0" smtClean="0">
                <a:solidFill>
                  <a:srgbClr val="FF0000"/>
                </a:solidFill>
              </a:rPr>
              <a:t>.</a:t>
            </a:r>
            <a:r>
              <a:rPr lang="en-IE" dirty="0" smtClean="0"/>
              <a:t> </a:t>
            </a:r>
            <a:endParaRPr lang="en-IE" dirty="0" smtClean="0"/>
          </a:p>
          <a:p>
            <a:pPr>
              <a:buFontTx/>
              <a:buChar char="•"/>
            </a:pPr>
            <a:r>
              <a:rPr lang="en-IE" dirty="0" smtClean="0"/>
              <a:t>Infected </a:t>
            </a:r>
            <a:r>
              <a:rPr lang="en-IE" dirty="0" smtClean="0"/>
              <a:t>products </a:t>
            </a:r>
            <a:r>
              <a:rPr lang="en-IE" u="sng" dirty="0" smtClean="0"/>
              <a:t>remained in the supply chain </a:t>
            </a:r>
            <a:r>
              <a:rPr lang="en-IE" dirty="0" smtClean="0">
                <a:solidFill>
                  <a:srgbClr val="F26334"/>
                </a:solidFill>
              </a:rPr>
              <a:t>after recall </a:t>
            </a:r>
            <a:r>
              <a:rPr lang="en-IE" dirty="0" smtClean="0"/>
              <a:t>leading to subsequent </a:t>
            </a:r>
            <a:r>
              <a:rPr lang="en-US" dirty="0" smtClean="0"/>
              <a:t>infection</a:t>
            </a:r>
          </a:p>
          <a:p>
            <a:pPr>
              <a:buFontTx/>
              <a:buChar char="•"/>
            </a:pPr>
            <a:r>
              <a:rPr lang="en-US" dirty="0" smtClean="0"/>
              <a:t>Lindsay </a:t>
            </a:r>
            <a:r>
              <a:rPr lang="en-US" dirty="0" smtClean="0"/>
              <a:t>Tribunal of Enquiry Report </a:t>
            </a:r>
            <a:r>
              <a:rPr lang="en-US" dirty="0" smtClean="0"/>
              <a:t>2001</a:t>
            </a:r>
          </a:p>
          <a:p>
            <a:pPr>
              <a:buFontTx/>
              <a:buChar char="•"/>
            </a:pPr>
            <a:r>
              <a:rPr lang="en-US" dirty="0" smtClean="0"/>
              <a:t>EU Blood Directive 2002/98/EC</a:t>
            </a:r>
          </a:p>
          <a:p>
            <a:endParaRPr lang="en-US" dirty="0" smtClean="0"/>
          </a:p>
          <a:p>
            <a:r>
              <a:rPr lang="en-US" b="1" dirty="0" smtClean="0"/>
              <a:t>Industry</a:t>
            </a:r>
          </a:p>
          <a:p>
            <a:pPr>
              <a:buFontTx/>
              <a:buChar char="•"/>
            </a:pPr>
            <a:r>
              <a:rPr lang="en-IE" sz="2000" dirty="0" smtClean="0"/>
              <a:t>COMBATING COUNTERFEIT A Report of the FDA: February 2004</a:t>
            </a:r>
          </a:p>
          <a:p>
            <a:pPr>
              <a:buFontTx/>
              <a:buChar char="•"/>
            </a:pPr>
            <a:r>
              <a:rPr lang="en-IE" sz="2000" dirty="0" smtClean="0"/>
              <a:t>FDA Counterfeit Drug Taskforce Report: 2006 Update</a:t>
            </a:r>
            <a:endParaRPr lang="en-US" sz="20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a:xfrm>
            <a:off x="1574800" y="546100"/>
            <a:ext cx="5257800" cy="635000"/>
          </a:xfrm>
        </p:spPr>
        <p:txBody>
          <a:bodyPr/>
          <a:lstStyle/>
          <a:p>
            <a:r>
              <a:rPr lang="en-GB" dirty="0" smtClean="0"/>
              <a:t>The Healthcare Issues</a:t>
            </a:r>
          </a:p>
        </p:txBody>
      </p:sp>
      <p:pic>
        <p:nvPicPr>
          <p:cNvPr id="316419" name="Picture 3" descr="patient%20records%20for%20web"/>
          <p:cNvPicPr>
            <a:picLocks noChangeAspect="1" noChangeArrowheads="1"/>
          </p:cNvPicPr>
          <p:nvPr/>
        </p:nvPicPr>
        <p:blipFill>
          <a:blip r:embed="rId3" cstate="print"/>
          <a:srcRect/>
          <a:stretch>
            <a:fillRect/>
          </a:stretch>
        </p:blipFill>
        <p:spPr bwMode="auto">
          <a:xfrm>
            <a:off x="3657600" y="1689100"/>
            <a:ext cx="691913" cy="1135063"/>
          </a:xfrm>
          <a:prstGeom prst="rect">
            <a:avLst/>
          </a:prstGeom>
          <a:noFill/>
          <a:ln w="9525">
            <a:noFill/>
            <a:miter lim="800000"/>
            <a:headEnd/>
            <a:tailEnd/>
          </a:ln>
        </p:spPr>
      </p:pic>
      <p:pic>
        <p:nvPicPr>
          <p:cNvPr id="316420" name="Picture 4" descr="patient%20records%20for%20web"/>
          <p:cNvPicPr>
            <a:picLocks noChangeAspect="1" noChangeArrowheads="1"/>
          </p:cNvPicPr>
          <p:nvPr/>
        </p:nvPicPr>
        <p:blipFill>
          <a:blip r:embed="rId4" cstate="print"/>
          <a:srcRect/>
          <a:stretch>
            <a:fillRect/>
          </a:stretch>
        </p:blipFill>
        <p:spPr bwMode="auto">
          <a:xfrm>
            <a:off x="4470401" y="1701800"/>
            <a:ext cx="707054" cy="1160463"/>
          </a:xfrm>
          <a:prstGeom prst="rect">
            <a:avLst/>
          </a:prstGeom>
          <a:noFill/>
          <a:ln w="9525">
            <a:noFill/>
            <a:miter lim="800000"/>
            <a:headEnd/>
            <a:tailEnd/>
          </a:ln>
        </p:spPr>
      </p:pic>
      <p:sp>
        <p:nvSpPr>
          <p:cNvPr id="316421" name="Text Box 5"/>
          <p:cNvSpPr txBox="1">
            <a:spLocks noChangeArrowheads="1"/>
          </p:cNvSpPr>
          <p:nvPr/>
        </p:nvSpPr>
        <p:spPr bwMode="auto">
          <a:xfrm>
            <a:off x="3200400" y="2871788"/>
            <a:ext cx="2438400" cy="369332"/>
          </a:xfrm>
          <a:prstGeom prst="rect">
            <a:avLst/>
          </a:prstGeom>
          <a:noFill/>
          <a:ln w="9525">
            <a:noFill/>
            <a:miter lim="800000"/>
            <a:headEnd/>
            <a:tailEnd/>
          </a:ln>
        </p:spPr>
        <p:txBody>
          <a:bodyPr>
            <a:spAutoFit/>
          </a:bodyPr>
          <a:lstStyle/>
          <a:p>
            <a:pPr algn="ctr">
              <a:spcBef>
                <a:spcPct val="50000"/>
              </a:spcBef>
            </a:pPr>
            <a:r>
              <a:rPr lang="en-IE" sz="1800" dirty="0"/>
              <a:t>Multiple charts</a:t>
            </a:r>
            <a:endParaRPr lang="en-GB" sz="1800" dirty="0"/>
          </a:p>
        </p:txBody>
      </p:sp>
      <p:sp>
        <p:nvSpPr>
          <p:cNvPr id="316424" name="Text Box 8"/>
          <p:cNvSpPr txBox="1">
            <a:spLocks noChangeArrowheads="1"/>
          </p:cNvSpPr>
          <p:nvPr/>
        </p:nvSpPr>
        <p:spPr bwMode="auto">
          <a:xfrm>
            <a:off x="5892800" y="2881313"/>
            <a:ext cx="3251200" cy="369332"/>
          </a:xfrm>
          <a:prstGeom prst="rect">
            <a:avLst/>
          </a:prstGeom>
          <a:noFill/>
          <a:ln w="9525">
            <a:noFill/>
            <a:miter lim="800000"/>
            <a:headEnd/>
            <a:tailEnd/>
          </a:ln>
        </p:spPr>
        <p:txBody>
          <a:bodyPr>
            <a:spAutoFit/>
          </a:bodyPr>
          <a:lstStyle/>
          <a:p>
            <a:pPr algn="r">
              <a:spcBef>
                <a:spcPct val="50000"/>
              </a:spcBef>
            </a:pPr>
            <a:r>
              <a:rPr lang="en-IE" sz="1800"/>
              <a:t>Non validated delivery</a:t>
            </a:r>
            <a:endParaRPr lang="en-GB" sz="1800"/>
          </a:p>
        </p:txBody>
      </p:sp>
      <p:sp>
        <p:nvSpPr>
          <p:cNvPr id="316425" name="Text Box 9"/>
          <p:cNvSpPr txBox="1">
            <a:spLocks noChangeArrowheads="1"/>
          </p:cNvSpPr>
          <p:nvPr/>
        </p:nvSpPr>
        <p:spPr bwMode="auto">
          <a:xfrm>
            <a:off x="0" y="2743200"/>
            <a:ext cx="1854200" cy="646331"/>
          </a:xfrm>
          <a:prstGeom prst="rect">
            <a:avLst/>
          </a:prstGeom>
          <a:noFill/>
          <a:ln w="9525">
            <a:noFill/>
            <a:miter lim="800000"/>
            <a:headEnd/>
            <a:tailEnd/>
          </a:ln>
        </p:spPr>
        <p:txBody>
          <a:bodyPr>
            <a:spAutoFit/>
          </a:bodyPr>
          <a:lstStyle/>
          <a:p>
            <a:pPr algn="ctr">
              <a:spcBef>
                <a:spcPct val="50000"/>
              </a:spcBef>
            </a:pPr>
            <a:r>
              <a:rPr lang="en-IE" sz="1800" dirty="0"/>
              <a:t>No product barcode</a:t>
            </a:r>
            <a:endParaRPr lang="en-GB" sz="1800" dirty="0"/>
          </a:p>
        </p:txBody>
      </p:sp>
      <p:sp>
        <p:nvSpPr>
          <p:cNvPr id="316426" name="AutoShape 10"/>
          <p:cNvSpPr>
            <a:spLocks noChangeArrowheads="1"/>
          </p:cNvSpPr>
          <p:nvPr/>
        </p:nvSpPr>
        <p:spPr bwMode="auto">
          <a:xfrm>
            <a:off x="585788" y="3586163"/>
            <a:ext cx="485775" cy="706437"/>
          </a:xfrm>
          <a:prstGeom prst="downArrow">
            <a:avLst>
              <a:gd name="adj1" fmla="val 34315"/>
              <a:gd name="adj2" fmla="val 50246"/>
            </a:avLst>
          </a:prstGeom>
          <a:solidFill>
            <a:srgbClr val="FFFF00"/>
          </a:solidFill>
          <a:ln w="9525">
            <a:solidFill>
              <a:schemeClr val="tx1"/>
            </a:solidFill>
            <a:miter lim="800000"/>
            <a:headEnd/>
            <a:tailEnd/>
          </a:ln>
        </p:spPr>
        <p:txBody>
          <a:bodyPr wrap="none" anchor="ctr"/>
          <a:lstStyle/>
          <a:p>
            <a:endParaRPr lang="en-US"/>
          </a:p>
        </p:txBody>
      </p:sp>
      <p:sp>
        <p:nvSpPr>
          <p:cNvPr id="316427" name="AutoShape 11"/>
          <p:cNvSpPr>
            <a:spLocks noChangeArrowheads="1"/>
          </p:cNvSpPr>
          <p:nvPr/>
        </p:nvSpPr>
        <p:spPr bwMode="auto">
          <a:xfrm>
            <a:off x="4076700" y="3416300"/>
            <a:ext cx="485775" cy="1320800"/>
          </a:xfrm>
          <a:prstGeom prst="downArrow">
            <a:avLst>
              <a:gd name="adj1" fmla="val 50000"/>
              <a:gd name="adj2" fmla="val 74507"/>
            </a:avLst>
          </a:prstGeom>
          <a:solidFill>
            <a:srgbClr val="FFFF00"/>
          </a:solidFill>
          <a:ln w="9525">
            <a:solidFill>
              <a:schemeClr val="tx1"/>
            </a:solidFill>
            <a:miter lim="800000"/>
            <a:headEnd/>
            <a:tailEnd/>
          </a:ln>
        </p:spPr>
        <p:txBody>
          <a:bodyPr wrap="none" anchor="ctr"/>
          <a:lstStyle/>
          <a:p>
            <a:endParaRPr lang="en-US"/>
          </a:p>
        </p:txBody>
      </p:sp>
      <p:sp>
        <p:nvSpPr>
          <p:cNvPr id="316429" name="Text Box 13"/>
          <p:cNvSpPr txBox="1">
            <a:spLocks noChangeArrowheads="1"/>
          </p:cNvSpPr>
          <p:nvPr/>
        </p:nvSpPr>
        <p:spPr bwMode="auto">
          <a:xfrm>
            <a:off x="4864100" y="4699000"/>
            <a:ext cx="3124200" cy="369332"/>
          </a:xfrm>
          <a:prstGeom prst="rect">
            <a:avLst/>
          </a:prstGeom>
          <a:noFill/>
          <a:ln w="9525">
            <a:noFill/>
            <a:miter lim="800000"/>
            <a:headEnd/>
            <a:tailEnd/>
          </a:ln>
        </p:spPr>
        <p:txBody>
          <a:bodyPr>
            <a:spAutoFit/>
          </a:bodyPr>
          <a:lstStyle/>
          <a:p>
            <a:pPr>
              <a:spcBef>
                <a:spcPct val="50000"/>
              </a:spcBef>
            </a:pPr>
            <a:r>
              <a:rPr lang="en-IE" sz="1800" dirty="0"/>
              <a:t>Non availability</a:t>
            </a:r>
            <a:endParaRPr lang="en-GB" sz="1800" dirty="0"/>
          </a:p>
        </p:txBody>
      </p:sp>
      <p:sp>
        <p:nvSpPr>
          <p:cNvPr id="316430" name="Text Box 14"/>
          <p:cNvSpPr txBox="1">
            <a:spLocks noChangeArrowheads="1"/>
          </p:cNvSpPr>
          <p:nvPr/>
        </p:nvSpPr>
        <p:spPr bwMode="auto">
          <a:xfrm>
            <a:off x="190500" y="4591050"/>
            <a:ext cx="3822700" cy="646331"/>
          </a:xfrm>
          <a:prstGeom prst="rect">
            <a:avLst/>
          </a:prstGeom>
          <a:noFill/>
          <a:ln w="9525">
            <a:noFill/>
            <a:miter lim="800000"/>
            <a:headEnd/>
            <a:tailEnd/>
          </a:ln>
        </p:spPr>
        <p:txBody>
          <a:bodyPr wrap="square">
            <a:spAutoFit/>
          </a:bodyPr>
          <a:lstStyle/>
          <a:p>
            <a:pPr>
              <a:spcBef>
                <a:spcPct val="50000"/>
              </a:spcBef>
            </a:pPr>
            <a:r>
              <a:rPr lang="en-IE" sz="1800" dirty="0"/>
              <a:t>Incomplete / retrospective treatment information</a:t>
            </a:r>
            <a:endParaRPr lang="en-GB" sz="1800" dirty="0"/>
          </a:p>
        </p:txBody>
      </p:sp>
      <p:sp>
        <p:nvSpPr>
          <p:cNvPr id="316431" name="Text Box 15"/>
          <p:cNvSpPr txBox="1">
            <a:spLocks noChangeArrowheads="1"/>
          </p:cNvSpPr>
          <p:nvPr/>
        </p:nvSpPr>
        <p:spPr bwMode="auto">
          <a:xfrm>
            <a:off x="6553200" y="4292600"/>
            <a:ext cx="2590800" cy="369332"/>
          </a:xfrm>
          <a:prstGeom prst="rect">
            <a:avLst/>
          </a:prstGeom>
          <a:noFill/>
          <a:ln w="9525">
            <a:noFill/>
            <a:miter lim="800000"/>
            <a:headEnd/>
            <a:tailEnd/>
          </a:ln>
        </p:spPr>
        <p:txBody>
          <a:bodyPr>
            <a:spAutoFit/>
          </a:bodyPr>
          <a:lstStyle/>
          <a:p>
            <a:pPr algn="r">
              <a:spcBef>
                <a:spcPct val="50000"/>
              </a:spcBef>
            </a:pPr>
            <a:r>
              <a:rPr lang="en-IE" sz="1800"/>
              <a:t>Product wastage</a:t>
            </a:r>
            <a:endParaRPr lang="en-GB" sz="1800"/>
          </a:p>
        </p:txBody>
      </p:sp>
      <p:grpSp>
        <p:nvGrpSpPr>
          <p:cNvPr id="18445" name="Group 28"/>
          <p:cNvGrpSpPr>
            <a:grpSpLocks/>
          </p:cNvGrpSpPr>
          <p:nvPr/>
        </p:nvGrpSpPr>
        <p:grpSpPr bwMode="auto">
          <a:xfrm>
            <a:off x="5513388" y="3378200"/>
            <a:ext cx="1789112" cy="609600"/>
            <a:chOff x="4929188" y="2705100"/>
            <a:chExt cx="2106612" cy="850900"/>
          </a:xfrm>
        </p:grpSpPr>
        <p:sp>
          <p:nvSpPr>
            <p:cNvPr id="18459" name="AutoShape 16"/>
            <p:cNvSpPr>
              <a:spLocks noChangeArrowheads="1"/>
            </p:cNvSpPr>
            <p:nvPr/>
          </p:nvSpPr>
          <p:spPr bwMode="auto">
            <a:xfrm>
              <a:off x="4929188" y="2928938"/>
              <a:ext cx="2106612" cy="485775"/>
            </a:xfrm>
            <a:prstGeom prst="leftArrow">
              <a:avLst>
                <a:gd name="adj1" fmla="val 50000"/>
                <a:gd name="adj2" fmla="val 50252"/>
              </a:avLst>
            </a:prstGeom>
            <a:solidFill>
              <a:srgbClr val="FFFF00"/>
            </a:solidFill>
            <a:ln w="9525">
              <a:solidFill>
                <a:schemeClr val="tx1"/>
              </a:solidFill>
              <a:miter lim="800000"/>
              <a:headEnd/>
              <a:tailEnd/>
            </a:ln>
          </p:spPr>
          <p:txBody>
            <a:bodyPr wrap="none" anchor="ctr"/>
            <a:lstStyle/>
            <a:p>
              <a:endParaRPr lang="en-US"/>
            </a:p>
          </p:txBody>
        </p:sp>
        <p:sp>
          <p:nvSpPr>
            <p:cNvPr id="18460" name="Line 18"/>
            <p:cNvSpPr>
              <a:spLocks noChangeShapeType="1"/>
            </p:cNvSpPr>
            <p:nvPr/>
          </p:nvSpPr>
          <p:spPr bwMode="auto">
            <a:xfrm>
              <a:off x="5521325" y="2717800"/>
              <a:ext cx="990600" cy="838200"/>
            </a:xfrm>
            <a:prstGeom prst="line">
              <a:avLst/>
            </a:prstGeom>
            <a:noFill/>
            <a:ln w="177800">
              <a:solidFill>
                <a:srgbClr val="FF0000"/>
              </a:solidFill>
              <a:round/>
              <a:headEnd/>
              <a:tailEnd/>
            </a:ln>
          </p:spPr>
          <p:txBody>
            <a:bodyPr wrap="none" anchor="ctr"/>
            <a:lstStyle/>
            <a:p>
              <a:endParaRPr lang="en-IE"/>
            </a:p>
          </p:txBody>
        </p:sp>
        <p:sp>
          <p:nvSpPr>
            <p:cNvPr id="18461" name="Line 19"/>
            <p:cNvSpPr>
              <a:spLocks noChangeShapeType="1"/>
            </p:cNvSpPr>
            <p:nvPr/>
          </p:nvSpPr>
          <p:spPr bwMode="auto">
            <a:xfrm flipH="1">
              <a:off x="5580063" y="2705100"/>
              <a:ext cx="762000" cy="838200"/>
            </a:xfrm>
            <a:prstGeom prst="line">
              <a:avLst/>
            </a:prstGeom>
            <a:noFill/>
            <a:ln w="177800">
              <a:solidFill>
                <a:srgbClr val="FF0000"/>
              </a:solidFill>
              <a:round/>
              <a:headEnd/>
              <a:tailEnd/>
            </a:ln>
          </p:spPr>
          <p:txBody>
            <a:bodyPr wrap="none" anchor="ctr"/>
            <a:lstStyle/>
            <a:p>
              <a:endParaRPr lang="en-IE"/>
            </a:p>
          </p:txBody>
        </p:sp>
      </p:grpSp>
      <p:grpSp>
        <p:nvGrpSpPr>
          <p:cNvPr id="18446" name="Group 27"/>
          <p:cNvGrpSpPr>
            <a:grpSpLocks/>
          </p:cNvGrpSpPr>
          <p:nvPr/>
        </p:nvGrpSpPr>
        <p:grpSpPr bwMode="auto">
          <a:xfrm>
            <a:off x="1962150" y="3340100"/>
            <a:ext cx="1619250" cy="749300"/>
            <a:chOff x="2000250" y="2743200"/>
            <a:chExt cx="1619250" cy="914399"/>
          </a:xfrm>
        </p:grpSpPr>
        <p:sp>
          <p:nvSpPr>
            <p:cNvPr id="18456" name="AutoShape 17"/>
            <p:cNvSpPr>
              <a:spLocks noChangeArrowheads="1"/>
            </p:cNvSpPr>
            <p:nvPr/>
          </p:nvSpPr>
          <p:spPr bwMode="auto">
            <a:xfrm>
              <a:off x="2000250" y="2928938"/>
              <a:ext cx="1619250" cy="485775"/>
            </a:xfrm>
            <a:prstGeom prst="rightArrow">
              <a:avLst>
                <a:gd name="adj1" fmla="val 50000"/>
                <a:gd name="adj2" fmla="val 50247"/>
              </a:avLst>
            </a:prstGeom>
            <a:solidFill>
              <a:srgbClr val="FFFF00"/>
            </a:solidFill>
            <a:ln w="9525">
              <a:solidFill>
                <a:schemeClr val="tx1"/>
              </a:solidFill>
              <a:miter lim="800000"/>
              <a:headEnd/>
              <a:tailEnd/>
            </a:ln>
          </p:spPr>
          <p:txBody>
            <a:bodyPr wrap="none" anchor="ctr"/>
            <a:lstStyle/>
            <a:p>
              <a:endParaRPr lang="en-US"/>
            </a:p>
          </p:txBody>
        </p:sp>
        <p:sp>
          <p:nvSpPr>
            <p:cNvPr id="18457" name="Line 20"/>
            <p:cNvSpPr>
              <a:spLocks noChangeShapeType="1"/>
            </p:cNvSpPr>
            <p:nvPr/>
          </p:nvSpPr>
          <p:spPr bwMode="auto">
            <a:xfrm flipH="1">
              <a:off x="2452688" y="2778125"/>
              <a:ext cx="685800" cy="762000"/>
            </a:xfrm>
            <a:prstGeom prst="line">
              <a:avLst/>
            </a:prstGeom>
            <a:noFill/>
            <a:ln w="177800">
              <a:solidFill>
                <a:srgbClr val="FF0000"/>
              </a:solidFill>
              <a:round/>
              <a:headEnd/>
              <a:tailEnd/>
            </a:ln>
          </p:spPr>
          <p:txBody>
            <a:bodyPr wrap="none" anchor="ctr"/>
            <a:lstStyle/>
            <a:p>
              <a:endParaRPr lang="en-IE"/>
            </a:p>
          </p:txBody>
        </p:sp>
        <p:sp>
          <p:nvSpPr>
            <p:cNvPr id="18458" name="Line 21"/>
            <p:cNvSpPr>
              <a:spLocks noChangeShapeType="1"/>
            </p:cNvSpPr>
            <p:nvPr/>
          </p:nvSpPr>
          <p:spPr bwMode="auto">
            <a:xfrm>
              <a:off x="2527300" y="2743200"/>
              <a:ext cx="546100" cy="914399"/>
            </a:xfrm>
            <a:prstGeom prst="line">
              <a:avLst/>
            </a:prstGeom>
            <a:noFill/>
            <a:ln w="177800">
              <a:solidFill>
                <a:srgbClr val="FF0000"/>
              </a:solidFill>
              <a:round/>
              <a:headEnd/>
              <a:tailEnd/>
            </a:ln>
          </p:spPr>
          <p:txBody>
            <a:bodyPr wrap="none" anchor="ctr"/>
            <a:lstStyle/>
            <a:p>
              <a:endParaRPr lang="en-IE"/>
            </a:p>
          </p:txBody>
        </p:sp>
      </p:grpSp>
      <p:sp>
        <p:nvSpPr>
          <p:cNvPr id="316438" name="AutoShape 22"/>
          <p:cNvSpPr>
            <a:spLocks noChangeArrowheads="1"/>
          </p:cNvSpPr>
          <p:nvPr/>
        </p:nvSpPr>
        <p:spPr bwMode="auto">
          <a:xfrm>
            <a:off x="4102100" y="4927600"/>
            <a:ext cx="485775" cy="519113"/>
          </a:xfrm>
          <a:prstGeom prst="downArrow">
            <a:avLst>
              <a:gd name="adj1" fmla="val 50000"/>
              <a:gd name="adj2" fmla="val 26716"/>
            </a:avLst>
          </a:prstGeom>
          <a:solidFill>
            <a:srgbClr val="FFFF00"/>
          </a:solidFill>
          <a:ln w="9525">
            <a:solidFill>
              <a:schemeClr val="tx1"/>
            </a:solidFill>
            <a:miter lim="800000"/>
            <a:headEnd/>
            <a:tailEnd/>
          </a:ln>
        </p:spPr>
        <p:txBody>
          <a:bodyPr wrap="none" anchor="ctr"/>
          <a:lstStyle/>
          <a:p>
            <a:endParaRPr lang="en-US"/>
          </a:p>
        </p:txBody>
      </p:sp>
      <p:sp>
        <p:nvSpPr>
          <p:cNvPr id="316439" name="Text Box 23"/>
          <p:cNvSpPr txBox="1">
            <a:spLocks noChangeArrowheads="1"/>
          </p:cNvSpPr>
          <p:nvPr/>
        </p:nvSpPr>
        <p:spPr bwMode="auto">
          <a:xfrm>
            <a:off x="4673600" y="6273800"/>
            <a:ext cx="3276600" cy="369332"/>
          </a:xfrm>
          <a:prstGeom prst="rect">
            <a:avLst/>
          </a:prstGeom>
          <a:noFill/>
          <a:ln w="50800">
            <a:noFill/>
            <a:miter lim="800000"/>
            <a:headEnd/>
            <a:tailEnd/>
          </a:ln>
        </p:spPr>
        <p:txBody>
          <a:bodyPr>
            <a:spAutoFit/>
          </a:bodyPr>
          <a:lstStyle/>
          <a:p>
            <a:pPr>
              <a:spcBef>
                <a:spcPct val="50000"/>
              </a:spcBef>
            </a:pPr>
            <a:r>
              <a:rPr lang="en-IE" sz="1800" dirty="0"/>
              <a:t>Fragmented service</a:t>
            </a:r>
            <a:endParaRPr lang="en-GB" sz="1800" dirty="0"/>
          </a:p>
        </p:txBody>
      </p:sp>
      <p:pic>
        <p:nvPicPr>
          <p:cNvPr id="316440" name="Picture 24" descr="package-lg">
            <a:hlinkClick r:id="rId5"/>
          </p:cNvPr>
          <p:cNvPicPr>
            <a:picLocks noChangeAspect="1" noChangeArrowheads="1"/>
          </p:cNvPicPr>
          <p:nvPr/>
        </p:nvPicPr>
        <p:blipFill>
          <a:blip r:embed="rId6" cstate="print"/>
          <a:srcRect/>
          <a:stretch>
            <a:fillRect/>
          </a:stretch>
        </p:blipFill>
        <p:spPr bwMode="auto">
          <a:xfrm>
            <a:off x="7686675" y="841375"/>
            <a:ext cx="1203325" cy="949325"/>
          </a:xfrm>
          <a:prstGeom prst="rect">
            <a:avLst/>
          </a:prstGeom>
          <a:noFill/>
          <a:ln w="9525">
            <a:noFill/>
            <a:miter lim="800000"/>
            <a:headEnd/>
            <a:tailEnd/>
          </a:ln>
        </p:spPr>
      </p:pic>
      <p:pic>
        <p:nvPicPr>
          <p:cNvPr id="316441" name="Picture 25" descr="car-minivan"/>
          <p:cNvPicPr>
            <a:picLocks noChangeAspect="1" noChangeArrowheads="1"/>
          </p:cNvPicPr>
          <p:nvPr/>
        </p:nvPicPr>
        <p:blipFill>
          <a:blip r:embed="rId7" cstate="print"/>
          <a:srcRect/>
          <a:stretch>
            <a:fillRect/>
          </a:stretch>
        </p:blipFill>
        <p:spPr bwMode="auto">
          <a:xfrm>
            <a:off x="7696200" y="1703388"/>
            <a:ext cx="1239838" cy="862012"/>
          </a:xfrm>
          <a:prstGeom prst="rect">
            <a:avLst/>
          </a:prstGeom>
          <a:noFill/>
          <a:ln w="9525">
            <a:noFill/>
            <a:miter lim="800000"/>
            <a:headEnd/>
            <a:tailEnd/>
          </a:ln>
        </p:spPr>
      </p:pic>
      <p:pic>
        <p:nvPicPr>
          <p:cNvPr id="316442" name="Picture 26"/>
          <p:cNvPicPr>
            <a:picLocks noChangeAspect="1" noChangeArrowheads="1"/>
          </p:cNvPicPr>
          <p:nvPr/>
        </p:nvPicPr>
        <p:blipFill>
          <a:blip r:embed="rId8" cstate="print"/>
          <a:srcRect/>
          <a:stretch>
            <a:fillRect/>
          </a:stretch>
        </p:blipFill>
        <p:spPr bwMode="auto">
          <a:xfrm>
            <a:off x="458788" y="1562100"/>
            <a:ext cx="1187450" cy="1219200"/>
          </a:xfrm>
          <a:prstGeom prst="rect">
            <a:avLst/>
          </a:prstGeom>
          <a:noFill/>
          <a:ln w="9525">
            <a:noFill/>
            <a:miter lim="800000"/>
            <a:headEnd/>
            <a:tailEnd/>
          </a:ln>
        </p:spPr>
      </p:pic>
      <p:pic>
        <p:nvPicPr>
          <p:cNvPr id="316443" name="Picture 27" descr="8"/>
          <p:cNvPicPr>
            <a:picLocks noChangeAspect="1" noChangeArrowheads="1"/>
          </p:cNvPicPr>
          <p:nvPr/>
        </p:nvPicPr>
        <p:blipFill>
          <a:blip r:embed="rId9" cstate="print"/>
          <a:srcRect/>
          <a:stretch>
            <a:fillRect/>
          </a:stretch>
        </p:blipFill>
        <p:spPr bwMode="auto">
          <a:xfrm>
            <a:off x="3784600" y="5511800"/>
            <a:ext cx="1219200" cy="1219200"/>
          </a:xfrm>
          <a:prstGeom prst="rect">
            <a:avLst/>
          </a:prstGeom>
          <a:noFill/>
          <a:ln w="9525">
            <a:noFill/>
            <a:miter lim="800000"/>
            <a:headEnd/>
            <a:tailEnd/>
          </a:ln>
        </p:spPr>
      </p:pic>
      <p:pic>
        <p:nvPicPr>
          <p:cNvPr id="316423" name="Picture 7" descr="train"/>
          <p:cNvPicPr>
            <a:picLocks noChangeAspect="1" noChangeArrowheads="1"/>
          </p:cNvPicPr>
          <p:nvPr/>
        </p:nvPicPr>
        <p:blipFill>
          <a:blip r:embed="rId10" cstate="print"/>
          <a:srcRect/>
          <a:stretch>
            <a:fillRect/>
          </a:stretch>
        </p:blipFill>
        <p:spPr bwMode="auto">
          <a:xfrm>
            <a:off x="6519863" y="1901825"/>
            <a:ext cx="1312862" cy="981075"/>
          </a:xfrm>
          <a:prstGeom prst="rect">
            <a:avLst/>
          </a:prstGeom>
          <a:noFill/>
          <a:ln w="9525">
            <a:noFill/>
            <a:miter lim="800000"/>
            <a:headEnd/>
            <a:tailEnd/>
          </a:ln>
        </p:spPr>
      </p:pic>
      <p:pic>
        <p:nvPicPr>
          <p:cNvPr id="316422" name="Picture 6" descr="taxi_lg1"/>
          <p:cNvPicPr>
            <a:picLocks noChangeAspect="1" noChangeArrowheads="1"/>
          </p:cNvPicPr>
          <p:nvPr/>
        </p:nvPicPr>
        <p:blipFill>
          <a:blip r:embed="rId11" cstate="print"/>
          <a:srcRect/>
          <a:stretch>
            <a:fillRect/>
          </a:stretch>
        </p:blipFill>
        <p:spPr bwMode="auto">
          <a:xfrm>
            <a:off x="6661150" y="1063625"/>
            <a:ext cx="1257300" cy="942975"/>
          </a:xfrm>
          <a:prstGeom prst="rect">
            <a:avLst/>
          </a:prstGeom>
          <a:noFill/>
          <a:ln w="9525">
            <a:noFill/>
            <a:miter lim="800000"/>
            <a:headEnd/>
            <a:tailEnd/>
          </a:ln>
        </p:spPr>
      </p:pic>
      <p:sp>
        <p:nvSpPr>
          <p:cNvPr id="30" name="AutoShape 10"/>
          <p:cNvSpPr>
            <a:spLocks noChangeArrowheads="1"/>
          </p:cNvSpPr>
          <p:nvPr/>
        </p:nvSpPr>
        <p:spPr bwMode="auto">
          <a:xfrm>
            <a:off x="7850188" y="3548063"/>
            <a:ext cx="485775" cy="706437"/>
          </a:xfrm>
          <a:prstGeom prst="downArrow">
            <a:avLst>
              <a:gd name="adj1" fmla="val 34315"/>
              <a:gd name="adj2" fmla="val 50246"/>
            </a:avLst>
          </a:prstGeom>
          <a:solidFill>
            <a:srgbClr val="FFFF00"/>
          </a:solidFill>
          <a:ln w="9525">
            <a:solidFill>
              <a:schemeClr val="tx1"/>
            </a:solidFill>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6418"/>
                                        </p:tgtEl>
                                        <p:attrNameLst>
                                          <p:attrName>style.visibility</p:attrName>
                                        </p:attrNameLst>
                                      </p:cBhvr>
                                      <p:to>
                                        <p:strVal val="visible"/>
                                      </p:to>
                                    </p:set>
                                    <p:anim calcmode="lin" valueType="num">
                                      <p:cBhvr additive="base">
                                        <p:cTn id="7" dur="500" fill="hold"/>
                                        <p:tgtEl>
                                          <p:spTgt spid="316418"/>
                                        </p:tgtEl>
                                        <p:attrNameLst>
                                          <p:attrName>ppt_x</p:attrName>
                                        </p:attrNameLst>
                                      </p:cBhvr>
                                      <p:tavLst>
                                        <p:tav tm="0">
                                          <p:val>
                                            <p:strVal val="0-#ppt_w/2"/>
                                          </p:val>
                                        </p:tav>
                                        <p:tav tm="100000">
                                          <p:val>
                                            <p:strVal val="#ppt_x"/>
                                          </p:val>
                                        </p:tav>
                                      </p:tavLst>
                                    </p:anim>
                                    <p:anim calcmode="lin" valueType="num">
                                      <p:cBhvr additive="base">
                                        <p:cTn id="8" dur="500" fill="hold"/>
                                        <p:tgtEl>
                                          <p:spTgt spid="3164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16419"/>
                                        </p:tgtEl>
                                        <p:attrNameLst>
                                          <p:attrName>style.visibility</p:attrName>
                                        </p:attrNameLst>
                                      </p:cBhvr>
                                      <p:to>
                                        <p:strVal val="visible"/>
                                      </p:to>
                                    </p:set>
                                    <p:anim calcmode="lin" valueType="num">
                                      <p:cBhvr additive="base">
                                        <p:cTn id="13" dur="500" fill="hold"/>
                                        <p:tgtEl>
                                          <p:spTgt spid="316419"/>
                                        </p:tgtEl>
                                        <p:attrNameLst>
                                          <p:attrName>ppt_x</p:attrName>
                                        </p:attrNameLst>
                                      </p:cBhvr>
                                      <p:tavLst>
                                        <p:tav tm="0">
                                          <p:val>
                                            <p:strVal val="0-#ppt_w/2"/>
                                          </p:val>
                                        </p:tav>
                                        <p:tav tm="100000">
                                          <p:val>
                                            <p:strVal val="#ppt_x"/>
                                          </p:val>
                                        </p:tav>
                                      </p:tavLst>
                                    </p:anim>
                                    <p:anim calcmode="lin" valueType="num">
                                      <p:cBhvr additive="base">
                                        <p:cTn id="14" dur="500" fill="hold"/>
                                        <p:tgtEl>
                                          <p:spTgt spid="316419"/>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316420"/>
                                        </p:tgtEl>
                                        <p:attrNameLst>
                                          <p:attrName>style.visibility</p:attrName>
                                        </p:attrNameLst>
                                      </p:cBhvr>
                                      <p:to>
                                        <p:strVal val="visible"/>
                                      </p:to>
                                    </p:set>
                                    <p:anim calcmode="lin" valueType="num">
                                      <p:cBhvr additive="base">
                                        <p:cTn id="18" dur="500" fill="hold"/>
                                        <p:tgtEl>
                                          <p:spTgt spid="316420"/>
                                        </p:tgtEl>
                                        <p:attrNameLst>
                                          <p:attrName>ppt_x</p:attrName>
                                        </p:attrNameLst>
                                      </p:cBhvr>
                                      <p:tavLst>
                                        <p:tav tm="0">
                                          <p:val>
                                            <p:strVal val="0-#ppt_w/2"/>
                                          </p:val>
                                        </p:tav>
                                        <p:tav tm="100000">
                                          <p:val>
                                            <p:strVal val="#ppt_x"/>
                                          </p:val>
                                        </p:tav>
                                      </p:tavLst>
                                    </p:anim>
                                    <p:anim calcmode="lin" valueType="num">
                                      <p:cBhvr additive="base">
                                        <p:cTn id="19" dur="500" fill="hold"/>
                                        <p:tgtEl>
                                          <p:spTgt spid="316420"/>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316421"/>
                                        </p:tgtEl>
                                        <p:attrNameLst>
                                          <p:attrName>style.visibility</p:attrName>
                                        </p:attrNameLst>
                                      </p:cBhvr>
                                      <p:to>
                                        <p:strVal val="visible"/>
                                      </p:to>
                                    </p:set>
                                    <p:anim calcmode="lin" valueType="num">
                                      <p:cBhvr additive="base">
                                        <p:cTn id="23" dur="500" fill="hold"/>
                                        <p:tgtEl>
                                          <p:spTgt spid="316421"/>
                                        </p:tgtEl>
                                        <p:attrNameLst>
                                          <p:attrName>ppt_x</p:attrName>
                                        </p:attrNameLst>
                                      </p:cBhvr>
                                      <p:tavLst>
                                        <p:tav tm="0">
                                          <p:val>
                                            <p:strVal val="0-#ppt_w/2"/>
                                          </p:val>
                                        </p:tav>
                                        <p:tav tm="100000">
                                          <p:val>
                                            <p:strVal val="#ppt_x"/>
                                          </p:val>
                                        </p:tav>
                                      </p:tavLst>
                                    </p:anim>
                                    <p:anim calcmode="lin" valueType="num">
                                      <p:cBhvr additive="base">
                                        <p:cTn id="24" dur="500" fill="hold"/>
                                        <p:tgtEl>
                                          <p:spTgt spid="31642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316442"/>
                                        </p:tgtEl>
                                        <p:attrNameLst>
                                          <p:attrName>style.visibility</p:attrName>
                                        </p:attrNameLst>
                                      </p:cBhvr>
                                      <p:to>
                                        <p:strVal val="visible"/>
                                      </p:to>
                                    </p:set>
                                    <p:anim calcmode="lin" valueType="num">
                                      <p:cBhvr additive="base">
                                        <p:cTn id="29" dur="500" fill="hold"/>
                                        <p:tgtEl>
                                          <p:spTgt spid="316442"/>
                                        </p:tgtEl>
                                        <p:attrNameLst>
                                          <p:attrName>ppt_x</p:attrName>
                                        </p:attrNameLst>
                                      </p:cBhvr>
                                      <p:tavLst>
                                        <p:tav tm="0">
                                          <p:val>
                                            <p:strVal val="0-#ppt_w/2"/>
                                          </p:val>
                                        </p:tav>
                                        <p:tav tm="100000">
                                          <p:val>
                                            <p:strVal val="#ppt_x"/>
                                          </p:val>
                                        </p:tav>
                                      </p:tavLst>
                                    </p:anim>
                                    <p:anim calcmode="lin" valueType="num">
                                      <p:cBhvr additive="base">
                                        <p:cTn id="30" dur="500" fill="hold"/>
                                        <p:tgtEl>
                                          <p:spTgt spid="316442"/>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316425"/>
                                        </p:tgtEl>
                                        <p:attrNameLst>
                                          <p:attrName>style.visibility</p:attrName>
                                        </p:attrNameLst>
                                      </p:cBhvr>
                                      <p:to>
                                        <p:strVal val="visible"/>
                                      </p:to>
                                    </p:set>
                                    <p:anim calcmode="lin" valueType="num">
                                      <p:cBhvr additive="base">
                                        <p:cTn id="34" dur="500" fill="hold"/>
                                        <p:tgtEl>
                                          <p:spTgt spid="316425"/>
                                        </p:tgtEl>
                                        <p:attrNameLst>
                                          <p:attrName>ppt_x</p:attrName>
                                        </p:attrNameLst>
                                      </p:cBhvr>
                                      <p:tavLst>
                                        <p:tav tm="0">
                                          <p:val>
                                            <p:strVal val="0-#ppt_w/2"/>
                                          </p:val>
                                        </p:tav>
                                        <p:tav tm="100000">
                                          <p:val>
                                            <p:strVal val="#ppt_x"/>
                                          </p:val>
                                        </p:tav>
                                      </p:tavLst>
                                    </p:anim>
                                    <p:anim calcmode="lin" valueType="num">
                                      <p:cBhvr additive="base">
                                        <p:cTn id="35" dur="500" fill="hold"/>
                                        <p:tgtEl>
                                          <p:spTgt spid="31642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316422"/>
                                        </p:tgtEl>
                                        <p:attrNameLst>
                                          <p:attrName>style.visibility</p:attrName>
                                        </p:attrNameLst>
                                      </p:cBhvr>
                                      <p:to>
                                        <p:strVal val="visible"/>
                                      </p:to>
                                    </p:set>
                                    <p:anim calcmode="lin" valueType="num">
                                      <p:cBhvr additive="base">
                                        <p:cTn id="40" dur="500" fill="hold"/>
                                        <p:tgtEl>
                                          <p:spTgt spid="316422"/>
                                        </p:tgtEl>
                                        <p:attrNameLst>
                                          <p:attrName>ppt_x</p:attrName>
                                        </p:attrNameLst>
                                      </p:cBhvr>
                                      <p:tavLst>
                                        <p:tav tm="0">
                                          <p:val>
                                            <p:strVal val="1+#ppt_w/2"/>
                                          </p:val>
                                        </p:tav>
                                        <p:tav tm="100000">
                                          <p:val>
                                            <p:strVal val="#ppt_x"/>
                                          </p:val>
                                        </p:tav>
                                      </p:tavLst>
                                    </p:anim>
                                    <p:anim calcmode="lin" valueType="num">
                                      <p:cBhvr additive="base">
                                        <p:cTn id="41" dur="500" fill="hold"/>
                                        <p:tgtEl>
                                          <p:spTgt spid="316422"/>
                                        </p:tgtEl>
                                        <p:attrNameLst>
                                          <p:attrName>ppt_y</p:attrName>
                                        </p:attrNameLst>
                                      </p:cBhvr>
                                      <p:tavLst>
                                        <p:tav tm="0">
                                          <p:val>
                                            <p:strVal val="#ppt_y"/>
                                          </p:val>
                                        </p:tav>
                                        <p:tav tm="100000">
                                          <p:val>
                                            <p:strVal val="#ppt_y"/>
                                          </p:val>
                                        </p:tav>
                                      </p:tavLst>
                                    </p:anim>
                                  </p:childTnLst>
                                </p:cTn>
                              </p:par>
                            </p:childTnLst>
                          </p:cTn>
                        </p:par>
                        <p:par>
                          <p:cTn id="42" fill="hold">
                            <p:stCondLst>
                              <p:cond delay="500"/>
                            </p:stCondLst>
                            <p:childTnLst>
                              <p:par>
                                <p:cTn id="43" presetID="2" presetClass="entr" presetSubtype="2" fill="hold" nodeType="afterEffect">
                                  <p:stCondLst>
                                    <p:cond delay="0"/>
                                  </p:stCondLst>
                                  <p:childTnLst>
                                    <p:set>
                                      <p:cBhvr>
                                        <p:cTn id="44" dur="1" fill="hold">
                                          <p:stCondLst>
                                            <p:cond delay="0"/>
                                          </p:stCondLst>
                                        </p:cTn>
                                        <p:tgtEl>
                                          <p:spTgt spid="316423"/>
                                        </p:tgtEl>
                                        <p:attrNameLst>
                                          <p:attrName>style.visibility</p:attrName>
                                        </p:attrNameLst>
                                      </p:cBhvr>
                                      <p:to>
                                        <p:strVal val="visible"/>
                                      </p:to>
                                    </p:set>
                                    <p:anim calcmode="lin" valueType="num">
                                      <p:cBhvr additive="base">
                                        <p:cTn id="45" dur="500" fill="hold"/>
                                        <p:tgtEl>
                                          <p:spTgt spid="316423"/>
                                        </p:tgtEl>
                                        <p:attrNameLst>
                                          <p:attrName>ppt_x</p:attrName>
                                        </p:attrNameLst>
                                      </p:cBhvr>
                                      <p:tavLst>
                                        <p:tav tm="0">
                                          <p:val>
                                            <p:strVal val="1+#ppt_w/2"/>
                                          </p:val>
                                        </p:tav>
                                        <p:tav tm="100000">
                                          <p:val>
                                            <p:strVal val="#ppt_x"/>
                                          </p:val>
                                        </p:tav>
                                      </p:tavLst>
                                    </p:anim>
                                    <p:anim calcmode="lin" valueType="num">
                                      <p:cBhvr additive="base">
                                        <p:cTn id="46" dur="500" fill="hold"/>
                                        <p:tgtEl>
                                          <p:spTgt spid="316423"/>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2" presetClass="entr" presetSubtype="2" fill="hold" nodeType="afterEffect">
                                  <p:stCondLst>
                                    <p:cond delay="0"/>
                                  </p:stCondLst>
                                  <p:childTnLst>
                                    <p:set>
                                      <p:cBhvr>
                                        <p:cTn id="49" dur="1" fill="hold">
                                          <p:stCondLst>
                                            <p:cond delay="0"/>
                                          </p:stCondLst>
                                        </p:cTn>
                                        <p:tgtEl>
                                          <p:spTgt spid="316440"/>
                                        </p:tgtEl>
                                        <p:attrNameLst>
                                          <p:attrName>style.visibility</p:attrName>
                                        </p:attrNameLst>
                                      </p:cBhvr>
                                      <p:to>
                                        <p:strVal val="visible"/>
                                      </p:to>
                                    </p:set>
                                    <p:anim calcmode="lin" valueType="num">
                                      <p:cBhvr additive="base">
                                        <p:cTn id="50" dur="500" fill="hold"/>
                                        <p:tgtEl>
                                          <p:spTgt spid="316440"/>
                                        </p:tgtEl>
                                        <p:attrNameLst>
                                          <p:attrName>ppt_x</p:attrName>
                                        </p:attrNameLst>
                                      </p:cBhvr>
                                      <p:tavLst>
                                        <p:tav tm="0">
                                          <p:val>
                                            <p:strVal val="1+#ppt_w/2"/>
                                          </p:val>
                                        </p:tav>
                                        <p:tav tm="100000">
                                          <p:val>
                                            <p:strVal val="#ppt_x"/>
                                          </p:val>
                                        </p:tav>
                                      </p:tavLst>
                                    </p:anim>
                                    <p:anim calcmode="lin" valueType="num">
                                      <p:cBhvr additive="base">
                                        <p:cTn id="51" dur="500" fill="hold"/>
                                        <p:tgtEl>
                                          <p:spTgt spid="316440"/>
                                        </p:tgtEl>
                                        <p:attrNameLst>
                                          <p:attrName>ppt_y</p:attrName>
                                        </p:attrNameLst>
                                      </p:cBhvr>
                                      <p:tavLst>
                                        <p:tav tm="0">
                                          <p:val>
                                            <p:strVal val="#ppt_y"/>
                                          </p:val>
                                        </p:tav>
                                        <p:tav tm="100000">
                                          <p:val>
                                            <p:strVal val="#ppt_y"/>
                                          </p:val>
                                        </p:tav>
                                      </p:tavLst>
                                    </p:anim>
                                  </p:childTnLst>
                                </p:cTn>
                              </p:par>
                            </p:childTnLst>
                          </p:cTn>
                        </p:par>
                        <p:par>
                          <p:cTn id="52" fill="hold">
                            <p:stCondLst>
                              <p:cond delay="1500"/>
                            </p:stCondLst>
                            <p:childTnLst>
                              <p:par>
                                <p:cTn id="53" presetID="2" presetClass="entr" presetSubtype="2" fill="hold" nodeType="afterEffect">
                                  <p:stCondLst>
                                    <p:cond delay="0"/>
                                  </p:stCondLst>
                                  <p:childTnLst>
                                    <p:set>
                                      <p:cBhvr>
                                        <p:cTn id="54" dur="1" fill="hold">
                                          <p:stCondLst>
                                            <p:cond delay="0"/>
                                          </p:stCondLst>
                                        </p:cTn>
                                        <p:tgtEl>
                                          <p:spTgt spid="316441"/>
                                        </p:tgtEl>
                                        <p:attrNameLst>
                                          <p:attrName>style.visibility</p:attrName>
                                        </p:attrNameLst>
                                      </p:cBhvr>
                                      <p:to>
                                        <p:strVal val="visible"/>
                                      </p:to>
                                    </p:set>
                                    <p:anim calcmode="lin" valueType="num">
                                      <p:cBhvr additive="base">
                                        <p:cTn id="55" dur="500" fill="hold"/>
                                        <p:tgtEl>
                                          <p:spTgt spid="316441"/>
                                        </p:tgtEl>
                                        <p:attrNameLst>
                                          <p:attrName>ppt_x</p:attrName>
                                        </p:attrNameLst>
                                      </p:cBhvr>
                                      <p:tavLst>
                                        <p:tav tm="0">
                                          <p:val>
                                            <p:strVal val="1+#ppt_w/2"/>
                                          </p:val>
                                        </p:tav>
                                        <p:tav tm="100000">
                                          <p:val>
                                            <p:strVal val="#ppt_x"/>
                                          </p:val>
                                        </p:tav>
                                      </p:tavLst>
                                    </p:anim>
                                    <p:anim calcmode="lin" valueType="num">
                                      <p:cBhvr additive="base">
                                        <p:cTn id="56" dur="500" fill="hold"/>
                                        <p:tgtEl>
                                          <p:spTgt spid="316441"/>
                                        </p:tgtEl>
                                        <p:attrNameLst>
                                          <p:attrName>ppt_y</p:attrName>
                                        </p:attrNameLst>
                                      </p:cBhvr>
                                      <p:tavLst>
                                        <p:tav tm="0">
                                          <p:val>
                                            <p:strVal val="#ppt_y"/>
                                          </p:val>
                                        </p:tav>
                                        <p:tav tm="100000">
                                          <p:val>
                                            <p:strVal val="#ppt_y"/>
                                          </p:val>
                                        </p:tav>
                                      </p:tavLst>
                                    </p:anim>
                                  </p:childTnLst>
                                </p:cTn>
                              </p:par>
                            </p:childTnLst>
                          </p:cTn>
                        </p:par>
                        <p:par>
                          <p:cTn id="57" fill="hold">
                            <p:stCondLst>
                              <p:cond delay="2000"/>
                            </p:stCondLst>
                            <p:childTnLst>
                              <p:par>
                                <p:cTn id="58" presetID="2" presetClass="entr" presetSubtype="2" fill="hold" grpId="0" nodeType="afterEffect">
                                  <p:stCondLst>
                                    <p:cond delay="0"/>
                                  </p:stCondLst>
                                  <p:childTnLst>
                                    <p:set>
                                      <p:cBhvr>
                                        <p:cTn id="59" dur="1" fill="hold">
                                          <p:stCondLst>
                                            <p:cond delay="0"/>
                                          </p:stCondLst>
                                        </p:cTn>
                                        <p:tgtEl>
                                          <p:spTgt spid="316424"/>
                                        </p:tgtEl>
                                        <p:attrNameLst>
                                          <p:attrName>style.visibility</p:attrName>
                                        </p:attrNameLst>
                                      </p:cBhvr>
                                      <p:to>
                                        <p:strVal val="visible"/>
                                      </p:to>
                                    </p:set>
                                    <p:anim calcmode="lin" valueType="num">
                                      <p:cBhvr additive="base">
                                        <p:cTn id="60" dur="500" fill="hold"/>
                                        <p:tgtEl>
                                          <p:spTgt spid="316424"/>
                                        </p:tgtEl>
                                        <p:attrNameLst>
                                          <p:attrName>ppt_x</p:attrName>
                                        </p:attrNameLst>
                                      </p:cBhvr>
                                      <p:tavLst>
                                        <p:tav tm="0">
                                          <p:val>
                                            <p:strVal val="1+#ppt_w/2"/>
                                          </p:val>
                                        </p:tav>
                                        <p:tav tm="100000">
                                          <p:val>
                                            <p:strVal val="#ppt_x"/>
                                          </p:val>
                                        </p:tav>
                                      </p:tavLst>
                                    </p:anim>
                                    <p:anim calcmode="lin" valueType="num">
                                      <p:cBhvr additive="base">
                                        <p:cTn id="61" dur="500" fill="hold"/>
                                        <p:tgtEl>
                                          <p:spTgt spid="316424"/>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316426"/>
                                        </p:tgtEl>
                                        <p:attrNameLst>
                                          <p:attrName>style.visibility</p:attrName>
                                        </p:attrNameLst>
                                      </p:cBhvr>
                                      <p:to>
                                        <p:strVal val="visible"/>
                                      </p:to>
                                    </p:set>
                                    <p:anim calcmode="lin" valueType="num">
                                      <p:cBhvr additive="base">
                                        <p:cTn id="66" dur="500" fill="hold"/>
                                        <p:tgtEl>
                                          <p:spTgt spid="316426"/>
                                        </p:tgtEl>
                                        <p:attrNameLst>
                                          <p:attrName>ppt_x</p:attrName>
                                        </p:attrNameLst>
                                      </p:cBhvr>
                                      <p:tavLst>
                                        <p:tav tm="0">
                                          <p:val>
                                            <p:strVal val="0-#ppt_w/2"/>
                                          </p:val>
                                        </p:tav>
                                        <p:tav tm="100000">
                                          <p:val>
                                            <p:strVal val="#ppt_x"/>
                                          </p:val>
                                        </p:tav>
                                      </p:tavLst>
                                    </p:anim>
                                    <p:anim calcmode="lin" valueType="num">
                                      <p:cBhvr additive="base">
                                        <p:cTn id="67" dur="500" fill="hold"/>
                                        <p:tgtEl>
                                          <p:spTgt spid="316426"/>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fill="hold"/>
                                        <p:tgtEl>
                                          <p:spTgt spid="30"/>
                                        </p:tgtEl>
                                        <p:attrNameLst>
                                          <p:attrName>ppt_x</p:attrName>
                                        </p:attrNameLst>
                                      </p:cBhvr>
                                      <p:tavLst>
                                        <p:tav tm="0">
                                          <p:val>
                                            <p:strVal val="0-#ppt_w/2"/>
                                          </p:val>
                                        </p:tav>
                                        <p:tav tm="100000">
                                          <p:val>
                                            <p:strVal val="#ppt_x"/>
                                          </p:val>
                                        </p:tav>
                                      </p:tavLst>
                                    </p:anim>
                                    <p:anim calcmode="lin" valueType="num">
                                      <p:cBhvr additive="base">
                                        <p:cTn id="73" dur="500" fill="hold"/>
                                        <p:tgtEl>
                                          <p:spTgt spid="30"/>
                                        </p:tgtEl>
                                        <p:attrNameLst>
                                          <p:attrName>ppt_y</p:attrName>
                                        </p:attrNameLst>
                                      </p:cBhvr>
                                      <p:tavLst>
                                        <p:tav tm="0">
                                          <p:val>
                                            <p:strVal val="#ppt_y"/>
                                          </p:val>
                                        </p:tav>
                                        <p:tav tm="100000">
                                          <p:val>
                                            <p:strVal val="#ppt_y"/>
                                          </p:val>
                                        </p:tav>
                                      </p:tavLst>
                                    </p:anim>
                                  </p:childTnLst>
                                </p:cTn>
                              </p:par>
                            </p:childTnLst>
                          </p:cTn>
                        </p:par>
                        <p:par>
                          <p:cTn id="74" fill="hold">
                            <p:stCondLst>
                              <p:cond delay="1000"/>
                            </p:stCondLst>
                            <p:childTnLst>
                              <p:par>
                                <p:cTn id="75" presetID="2" presetClass="entr" presetSubtype="2" fill="hold" grpId="0" nodeType="afterEffect">
                                  <p:stCondLst>
                                    <p:cond delay="0"/>
                                  </p:stCondLst>
                                  <p:childTnLst>
                                    <p:set>
                                      <p:cBhvr>
                                        <p:cTn id="76" dur="1" fill="hold">
                                          <p:stCondLst>
                                            <p:cond delay="0"/>
                                          </p:stCondLst>
                                        </p:cTn>
                                        <p:tgtEl>
                                          <p:spTgt spid="316431"/>
                                        </p:tgtEl>
                                        <p:attrNameLst>
                                          <p:attrName>style.visibility</p:attrName>
                                        </p:attrNameLst>
                                      </p:cBhvr>
                                      <p:to>
                                        <p:strVal val="visible"/>
                                      </p:to>
                                    </p:set>
                                    <p:anim calcmode="lin" valueType="num">
                                      <p:cBhvr additive="base">
                                        <p:cTn id="77" dur="500" fill="hold"/>
                                        <p:tgtEl>
                                          <p:spTgt spid="316431"/>
                                        </p:tgtEl>
                                        <p:attrNameLst>
                                          <p:attrName>ppt_x</p:attrName>
                                        </p:attrNameLst>
                                      </p:cBhvr>
                                      <p:tavLst>
                                        <p:tav tm="0">
                                          <p:val>
                                            <p:strVal val="1+#ppt_w/2"/>
                                          </p:val>
                                        </p:tav>
                                        <p:tav tm="100000">
                                          <p:val>
                                            <p:strVal val="#ppt_x"/>
                                          </p:val>
                                        </p:tav>
                                      </p:tavLst>
                                    </p:anim>
                                    <p:anim calcmode="lin" valueType="num">
                                      <p:cBhvr additive="base">
                                        <p:cTn id="78" dur="500" fill="hold"/>
                                        <p:tgtEl>
                                          <p:spTgt spid="316431"/>
                                        </p:tgtEl>
                                        <p:attrNameLst>
                                          <p:attrName>ppt_y</p:attrName>
                                        </p:attrNameLst>
                                      </p:cBhvr>
                                      <p:tavLst>
                                        <p:tav tm="0">
                                          <p:val>
                                            <p:strVal val="#ppt_y"/>
                                          </p:val>
                                        </p:tav>
                                        <p:tav tm="100000">
                                          <p:val>
                                            <p:strVal val="#ppt_y"/>
                                          </p:val>
                                        </p:tav>
                                      </p:tavLst>
                                    </p:anim>
                                  </p:childTnLst>
                                </p:cTn>
                              </p:par>
                            </p:childTnLst>
                          </p:cTn>
                        </p:par>
                        <p:par>
                          <p:cTn id="79" fill="hold">
                            <p:stCondLst>
                              <p:cond delay="1500"/>
                            </p:stCondLst>
                            <p:childTnLst>
                              <p:par>
                                <p:cTn id="80" presetID="2" presetClass="entr" presetSubtype="8" fill="hold" grpId="0" nodeType="afterEffect">
                                  <p:stCondLst>
                                    <p:cond delay="0"/>
                                  </p:stCondLst>
                                  <p:childTnLst>
                                    <p:set>
                                      <p:cBhvr>
                                        <p:cTn id="81" dur="1" fill="hold">
                                          <p:stCondLst>
                                            <p:cond delay="0"/>
                                          </p:stCondLst>
                                        </p:cTn>
                                        <p:tgtEl>
                                          <p:spTgt spid="316430"/>
                                        </p:tgtEl>
                                        <p:attrNameLst>
                                          <p:attrName>style.visibility</p:attrName>
                                        </p:attrNameLst>
                                      </p:cBhvr>
                                      <p:to>
                                        <p:strVal val="visible"/>
                                      </p:to>
                                    </p:set>
                                    <p:anim calcmode="lin" valueType="num">
                                      <p:cBhvr additive="base">
                                        <p:cTn id="82" dur="500" fill="hold"/>
                                        <p:tgtEl>
                                          <p:spTgt spid="316430"/>
                                        </p:tgtEl>
                                        <p:attrNameLst>
                                          <p:attrName>ppt_x</p:attrName>
                                        </p:attrNameLst>
                                      </p:cBhvr>
                                      <p:tavLst>
                                        <p:tav tm="0">
                                          <p:val>
                                            <p:strVal val="0-#ppt_w/2"/>
                                          </p:val>
                                        </p:tav>
                                        <p:tav tm="100000">
                                          <p:val>
                                            <p:strVal val="#ppt_x"/>
                                          </p:val>
                                        </p:tav>
                                      </p:tavLst>
                                    </p:anim>
                                    <p:anim calcmode="lin" valueType="num">
                                      <p:cBhvr additive="base">
                                        <p:cTn id="83" dur="500" fill="hold"/>
                                        <p:tgtEl>
                                          <p:spTgt spid="316430"/>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8" fill="hold" nodeType="clickEffect">
                                  <p:stCondLst>
                                    <p:cond delay="0"/>
                                  </p:stCondLst>
                                  <p:childTnLst>
                                    <p:set>
                                      <p:cBhvr>
                                        <p:cTn id="87" dur="1" fill="hold">
                                          <p:stCondLst>
                                            <p:cond delay="0"/>
                                          </p:stCondLst>
                                        </p:cTn>
                                        <p:tgtEl>
                                          <p:spTgt spid="18446"/>
                                        </p:tgtEl>
                                        <p:attrNameLst>
                                          <p:attrName>style.visibility</p:attrName>
                                        </p:attrNameLst>
                                      </p:cBhvr>
                                      <p:to>
                                        <p:strVal val="visible"/>
                                      </p:to>
                                    </p:set>
                                    <p:anim calcmode="lin" valueType="num">
                                      <p:cBhvr additive="base">
                                        <p:cTn id="88" dur="1000" fill="hold"/>
                                        <p:tgtEl>
                                          <p:spTgt spid="18446"/>
                                        </p:tgtEl>
                                        <p:attrNameLst>
                                          <p:attrName>ppt_x</p:attrName>
                                        </p:attrNameLst>
                                      </p:cBhvr>
                                      <p:tavLst>
                                        <p:tav tm="0">
                                          <p:val>
                                            <p:strVal val="0-#ppt_w/2"/>
                                          </p:val>
                                        </p:tav>
                                        <p:tav tm="100000">
                                          <p:val>
                                            <p:strVal val="#ppt_x"/>
                                          </p:val>
                                        </p:tav>
                                      </p:tavLst>
                                    </p:anim>
                                    <p:anim calcmode="lin" valueType="num">
                                      <p:cBhvr additive="base">
                                        <p:cTn id="89" dur="1000" fill="hold"/>
                                        <p:tgtEl>
                                          <p:spTgt spid="18446"/>
                                        </p:tgtEl>
                                        <p:attrNameLst>
                                          <p:attrName>ppt_y</p:attrName>
                                        </p:attrNameLst>
                                      </p:cBhvr>
                                      <p:tavLst>
                                        <p:tav tm="0">
                                          <p:val>
                                            <p:strVal val="#ppt_y"/>
                                          </p:val>
                                        </p:tav>
                                        <p:tav tm="100000">
                                          <p:val>
                                            <p:strVal val="#ppt_y"/>
                                          </p:val>
                                        </p:tav>
                                      </p:tavLst>
                                    </p:anim>
                                  </p:childTnLst>
                                </p:cTn>
                              </p:par>
                              <p:par>
                                <p:cTn id="90" presetID="2" presetClass="entr" presetSubtype="2" fill="hold" nodeType="withEffect">
                                  <p:stCondLst>
                                    <p:cond delay="0"/>
                                  </p:stCondLst>
                                  <p:childTnLst>
                                    <p:set>
                                      <p:cBhvr>
                                        <p:cTn id="91" dur="1" fill="hold">
                                          <p:stCondLst>
                                            <p:cond delay="0"/>
                                          </p:stCondLst>
                                        </p:cTn>
                                        <p:tgtEl>
                                          <p:spTgt spid="18445"/>
                                        </p:tgtEl>
                                        <p:attrNameLst>
                                          <p:attrName>style.visibility</p:attrName>
                                        </p:attrNameLst>
                                      </p:cBhvr>
                                      <p:to>
                                        <p:strVal val="visible"/>
                                      </p:to>
                                    </p:set>
                                    <p:anim calcmode="lin" valueType="num">
                                      <p:cBhvr additive="base">
                                        <p:cTn id="92" dur="1000" fill="hold"/>
                                        <p:tgtEl>
                                          <p:spTgt spid="18445"/>
                                        </p:tgtEl>
                                        <p:attrNameLst>
                                          <p:attrName>ppt_x</p:attrName>
                                        </p:attrNameLst>
                                      </p:cBhvr>
                                      <p:tavLst>
                                        <p:tav tm="0">
                                          <p:val>
                                            <p:strVal val="1+#ppt_w/2"/>
                                          </p:val>
                                        </p:tav>
                                        <p:tav tm="100000">
                                          <p:val>
                                            <p:strVal val="#ppt_x"/>
                                          </p:val>
                                        </p:tav>
                                      </p:tavLst>
                                    </p:anim>
                                    <p:anim calcmode="lin" valueType="num">
                                      <p:cBhvr additive="base">
                                        <p:cTn id="93" dur="1000" fill="hold"/>
                                        <p:tgtEl>
                                          <p:spTgt spid="18445"/>
                                        </p:tgtEl>
                                        <p:attrNameLst>
                                          <p:attrName>ppt_y</p:attrName>
                                        </p:attrNameLst>
                                      </p:cBhvr>
                                      <p:tavLst>
                                        <p:tav tm="0">
                                          <p:val>
                                            <p:strVal val="#ppt_y"/>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8" fill="hold" grpId="0" nodeType="clickEffect">
                                  <p:stCondLst>
                                    <p:cond delay="0"/>
                                  </p:stCondLst>
                                  <p:childTnLst>
                                    <p:set>
                                      <p:cBhvr>
                                        <p:cTn id="97" dur="1" fill="hold">
                                          <p:stCondLst>
                                            <p:cond delay="0"/>
                                          </p:stCondLst>
                                        </p:cTn>
                                        <p:tgtEl>
                                          <p:spTgt spid="316427"/>
                                        </p:tgtEl>
                                        <p:attrNameLst>
                                          <p:attrName>style.visibility</p:attrName>
                                        </p:attrNameLst>
                                      </p:cBhvr>
                                      <p:to>
                                        <p:strVal val="visible"/>
                                      </p:to>
                                    </p:set>
                                    <p:anim calcmode="lin" valueType="num">
                                      <p:cBhvr additive="base">
                                        <p:cTn id="98" dur="500" fill="hold"/>
                                        <p:tgtEl>
                                          <p:spTgt spid="316427"/>
                                        </p:tgtEl>
                                        <p:attrNameLst>
                                          <p:attrName>ppt_x</p:attrName>
                                        </p:attrNameLst>
                                      </p:cBhvr>
                                      <p:tavLst>
                                        <p:tav tm="0">
                                          <p:val>
                                            <p:strVal val="0-#ppt_w/2"/>
                                          </p:val>
                                        </p:tav>
                                        <p:tav tm="100000">
                                          <p:val>
                                            <p:strVal val="#ppt_x"/>
                                          </p:val>
                                        </p:tav>
                                      </p:tavLst>
                                    </p:anim>
                                    <p:anim calcmode="lin" valueType="num">
                                      <p:cBhvr additive="base">
                                        <p:cTn id="99" dur="500" fill="hold"/>
                                        <p:tgtEl>
                                          <p:spTgt spid="316427"/>
                                        </p:tgtEl>
                                        <p:attrNameLst>
                                          <p:attrName>ppt_y</p:attrName>
                                        </p:attrNameLst>
                                      </p:cBhvr>
                                      <p:tavLst>
                                        <p:tav tm="0">
                                          <p:val>
                                            <p:strVal val="#ppt_y"/>
                                          </p:val>
                                        </p:tav>
                                        <p:tav tm="100000">
                                          <p:val>
                                            <p:strVal val="#ppt_y"/>
                                          </p:val>
                                        </p:tav>
                                      </p:tavLst>
                                    </p:anim>
                                  </p:childTnLst>
                                </p:cTn>
                              </p:par>
                            </p:childTnLst>
                          </p:cTn>
                        </p:par>
                        <p:par>
                          <p:cTn id="100" fill="hold">
                            <p:stCondLst>
                              <p:cond delay="1000"/>
                            </p:stCondLst>
                            <p:childTnLst>
                              <p:par>
                                <p:cTn id="101" presetID="2" presetClass="entr" presetSubtype="8" fill="hold" grpId="0" nodeType="afterEffect">
                                  <p:stCondLst>
                                    <p:cond delay="0"/>
                                  </p:stCondLst>
                                  <p:childTnLst>
                                    <p:set>
                                      <p:cBhvr>
                                        <p:cTn id="102" dur="1" fill="hold">
                                          <p:stCondLst>
                                            <p:cond delay="0"/>
                                          </p:stCondLst>
                                        </p:cTn>
                                        <p:tgtEl>
                                          <p:spTgt spid="316429"/>
                                        </p:tgtEl>
                                        <p:attrNameLst>
                                          <p:attrName>style.visibility</p:attrName>
                                        </p:attrNameLst>
                                      </p:cBhvr>
                                      <p:to>
                                        <p:strVal val="visible"/>
                                      </p:to>
                                    </p:set>
                                    <p:anim calcmode="lin" valueType="num">
                                      <p:cBhvr additive="base">
                                        <p:cTn id="103" dur="500" fill="hold"/>
                                        <p:tgtEl>
                                          <p:spTgt spid="316429"/>
                                        </p:tgtEl>
                                        <p:attrNameLst>
                                          <p:attrName>ppt_x</p:attrName>
                                        </p:attrNameLst>
                                      </p:cBhvr>
                                      <p:tavLst>
                                        <p:tav tm="0">
                                          <p:val>
                                            <p:strVal val="0-#ppt_w/2"/>
                                          </p:val>
                                        </p:tav>
                                        <p:tav tm="100000">
                                          <p:val>
                                            <p:strVal val="#ppt_x"/>
                                          </p:val>
                                        </p:tav>
                                      </p:tavLst>
                                    </p:anim>
                                    <p:anim calcmode="lin" valueType="num">
                                      <p:cBhvr additive="base">
                                        <p:cTn id="104" dur="500" fill="hold"/>
                                        <p:tgtEl>
                                          <p:spTgt spid="316429"/>
                                        </p:tgtEl>
                                        <p:attrNameLst>
                                          <p:attrName>ppt_y</p:attrName>
                                        </p:attrNameLst>
                                      </p:cBhvr>
                                      <p:tavLst>
                                        <p:tav tm="0">
                                          <p:val>
                                            <p:strVal val="#ppt_y"/>
                                          </p:val>
                                        </p:tav>
                                        <p:tav tm="100000">
                                          <p:val>
                                            <p:strVal val="#ppt_y"/>
                                          </p:val>
                                        </p:tav>
                                      </p:tavLst>
                                    </p:anim>
                                  </p:childTnLst>
                                </p:cTn>
                              </p:par>
                            </p:childTnLst>
                          </p:cTn>
                        </p:par>
                        <p:par>
                          <p:cTn id="105" fill="hold">
                            <p:stCondLst>
                              <p:cond delay="1500"/>
                            </p:stCondLst>
                            <p:childTnLst>
                              <p:par>
                                <p:cTn id="106" presetID="2" presetClass="entr" presetSubtype="8" fill="hold" grpId="0" nodeType="afterEffect">
                                  <p:stCondLst>
                                    <p:cond delay="0"/>
                                  </p:stCondLst>
                                  <p:childTnLst>
                                    <p:set>
                                      <p:cBhvr>
                                        <p:cTn id="107" dur="1" fill="hold">
                                          <p:stCondLst>
                                            <p:cond delay="0"/>
                                          </p:stCondLst>
                                        </p:cTn>
                                        <p:tgtEl>
                                          <p:spTgt spid="316438"/>
                                        </p:tgtEl>
                                        <p:attrNameLst>
                                          <p:attrName>style.visibility</p:attrName>
                                        </p:attrNameLst>
                                      </p:cBhvr>
                                      <p:to>
                                        <p:strVal val="visible"/>
                                      </p:to>
                                    </p:set>
                                    <p:anim calcmode="lin" valueType="num">
                                      <p:cBhvr additive="base">
                                        <p:cTn id="108" dur="500" fill="hold"/>
                                        <p:tgtEl>
                                          <p:spTgt spid="316438"/>
                                        </p:tgtEl>
                                        <p:attrNameLst>
                                          <p:attrName>ppt_x</p:attrName>
                                        </p:attrNameLst>
                                      </p:cBhvr>
                                      <p:tavLst>
                                        <p:tav tm="0">
                                          <p:val>
                                            <p:strVal val="0-#ppt_w/2"/>
                                          </p:val>
                                        </p:tav>
                                        <p:tav tm="100000">
                                          <p:val>
                                            <p:strVal val="#ppt_x"/>
                                          </p:val>
                                        </p:tav>
                                      </p:tavLst>
                                    </p:anim>
                                    <p:anim calcmode="lin" valueType="num">
                                      <p:cBhvr additive="base">
                                        <p:cTn id="109" dur="500" fill="hold"/>
                                        <p:tgtEl>
                                          <p:spTgt spid="316438"/>
                                        </p:tgtEl>
                                        <p:attrNameLst>
                                          <p:attrName>ppt_y</p:attrName>
                                        </p:attrNameLst>
                                      </p:cBhvr>
                                      <p:tavLst>
                                        <p:tav tm="0">
                                          <p:val>
                                            <p:strVal val="#ppt_y"/>
                                          </p:val>
                                        </p:tav>
                                        <p:tav tm="100000">
                                          <p:val>
                                            <p:strVal val="#ppt_y"/>
                                          </p:val>
                                        </p:tav>
                                      </p:tavLst>
                                    </p:anim>
                                  </p:childTnLst>
                                </p:cTn>
                              </p:par>
                            </p:childTnLst>
                          </p:cTn>
                        </p:par>
                        <p:par>
                          <p:cTn id="110" fill="hold">
                            <p:stCondLst>
                              <p:cond delay="2000"/>
                            </p:stCondLst>
                            <p:childTnLst>
                              <p:par>
                                <p:cTn id="111" presetID="2" presetClass="entr" presetSubtype="8" fill="hold" nodeType="afterEffect">
                                  <p:stCondLst>
                                    <p:cond delay="0"/>
                                  </p:stCondLst>
                                  <p:childTnLst>
                                    <p:set>
                                      <p:cBhvr>
                                        <p:cTn id="112" dur="1" fill="hold">
                                          <p:stCondLst>
                                            <p:cond delay="0"/>
                                          </p:stCondLst>
                                        </p:cTn>
                                        <p:tgtEl>
                                          <p:spTgt spid="316443"/>
                                        </p:tgtEl>
                                        <p:attrNameLst>
                                          <p:attrName>style.visibility</p:attrName>
                                        </p:attrNameLst>
                                      </p:cBhvr>
                                      <p:to>
                                        <p:strVal val="visible"/>
                                      </p:to>
                                    </p:set>
                                    <p:anim calcmode="lin" valueType="num">
                                      <p:cBhvr additive="base">
                                        <p:cTn id="113" dur="500" fill="hold"/>
                                        <p:tgtEl>
                                          <p:spTgt spid="316443"/>
                                        </p:tgtEl>
                                        <p:attrNameLst>
                                          <p:attrName>ppt_x</p:attrName>
                                        </p:attrNameLst>
                                      </p:cBhvr>
                                      <p:tavLst>
                                        <p:tav tm="0">
                                          <p:val>
                                            <p:strVal val="0-#ppt_w/2"/>
                                          </p:val>
                                        </p:tav>
                                        <p:tav tm="100000">
                                          <p:val>
                                            <p:strVal val="#ppt_x"/>
                                          </p:val>
                                        </p:tav>
                                      </p:tavLst>
                                    </p:anim>
                                    <p:anim calcmode="lin" valueType="num">
                                      <p:cBhvr additive="base">
                                        <p:cTn id="114" dur="500" fill="hold"/>
                                        <p:tgtEl>
                                          <p:spTgt spid="316443"/>
                                        </p:tgtEl>
                                        <p:attrNameLst>
                                          <p:attrName>ppt_y</p:attrName>
                                        </p:attrNameLst>
                                      </p:cBhvr>
                                      <p:tavLst>
                                        <p:tav tm="0">
                                          <p:val>
                                            <p:strVal val="#ppt_y"/>
                                          </p:val>
                                        </p:tav>
                                        <p:tav tm="100000">
                                          <p:val>
                                            <p:strVal val="#ppt_y"/>
                                          </p:val>
                                        </p:tav>
                                      </p:tavLst>
                                    </p:anim>
                                  </p:childTnLst>
                                </p:cTn>
                              </p:par>
                            </p:childTnLst>
                          </p:cTn>
                        </p:par>
                        <p:par>
                          <p:cTn id="115" fill="hold">
                            <p:stCondLst>
                              <p:cond delay="2500"/>
                            </p:stCondLst>
                            <p:childTnLst>
                              <p:par>
                                <p:cTn id="116" presetID="2" presetClass="entr" presetSubtype="8" fill="hold" grpId="0" nodeType="afterEffect">
                                  <p:stCondLst>
                                    <p:cond delay="0"/>
                                  </p:stCondLst>
                                  <p:childTnLst>
                                    <p:set>
                                      <p:cBhvr>
                                        <p:cTn id="117" dur="1" fill="hold">
                                          <p:stCondLst>
                                            <p:cond delay="0"/>
                                          </p:stCondLst>
                                        </p:cTn>
                                        <p:tgtEl>
                                          <p:spTgt spid="316439"/>
                                        </p:tgtEl>
                                        <p:attrNameLst>
                                          <p:attrName>style.visibility</p:attrName>
                                        </p:attrNameLst>
                                      </p:cBhvr>
                                      <p:to>
                                        <p:strVal val="visible"/>
                                      </p:to>
                                    </p:set>
                                    <p:anim calcmode="lin" valueType="num">
                                      <p:cBhvr additive="base">
                                        <p:cTn id="118" dur="500" fill="hold"/>
                                        <p:tgtEl>
                                          <p:spTgt spid="316439"/>
                                        </p:tgtEl>
                                        <p:attrNameLst>
                                          <p:attrName>ppt_x</p:attrName>
                                        </p:attrNameLst>
                                      </p:cBhvr>
                                      <p:tavLst>
                                        <p:tav tm="0">
                                          <p:val>
                                            <p:strVal val="0-#ppt_w/2"/>
                                          </p:val>
                                        </p:tav>
                                        <p:tav tm="100000">
                                          <p:val>
                                            <p:strVal val="#ppt_x"/>
                                          </p:val>
                                        </p:tav>
                                      </p:tavLst>
                                    </p:anim>
                                    <p:anim calcmode="lin" valueType="num">
                                      <p:cBhvr additive="base">
                                        <p:cTn id="119" dur="500" fill="hold"/>
                                        <p:tgtEl>
                                          <p:spTgt spid="3164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18" grpId="0" autoUpdateAnimBg="0"/>
      <p:bldP spid="316421" grpId="0" autoUpdateAnimBg="0"/>
      <p:bldP spid="316424" grpId="0" autoUpdateAnimBg="0"/>
      <p:bldP spid="316425" grpId="0" autoUpdateAnimBg="0"/>
      <p:bldP spid="316426" grpId="0" animBg="1"/>
      <p:bldP spid="316427" grpId="0" animBg="1"/>
      <p:bldP spid="316429" grpId="0" autoUpdateAnimBg="0"/>
      <p:bldP spid="316430" grpId="0" autoUpdateAnimBg="0"/>
      <p:bldP spid="316431" grpId="0" autoUpdateAnimBg="0"/>
      <p:bldP spid="316438" grpId="0" animBg="1"/>
      <p:bldP spid="316439" grpId="0" autoUpdateAnimBg="0"/>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42" name="Picture 2" descr="TCP Truck"/>
          <p:cNvPicPr>
            <a:picLocks noChangeAspect="1" noChangeArrowheads="1"/>
          </p:cNvPicPr>
          <p:nvPr/>
        </p:nvPicPr>
        <p:blipFill>
          <a:blip r:embed="rId3" cstate="print"/>
          <a:srcRect/>
          <a:stretch>
            <a:fillRect/>
          </a:stretch>
        </p:blipFill>
        <p:spPr bwMode="auto">
          <a:xfrm>
            <a:off x="3187700" y="5582205"/>
            <a:ext cx="1676400" cy="963613"/>
          </a:xfrm>
          <a:prstGeom prst="rect">
            <a:avLst/>
          </a:prstGeom>
          <a:noFill/>
          <a:ln w="9525">
            <a:noFill/>
            <a:miter lim="800000"/>
            <a:headEnd/>
            <a:tailEnd/>
          </a:ln>
        </p:spPr>
      </p:pic>
      <p:pic>
        <p:nvPicPr>
          <p:cNvPr id="317443" name="Picture 3" descr="TOT026"/>
          <p:cNvPicPr>
            <a:picLocks noChangeAspect="1" noChangeArrowheads="1"/>
          </p:cNvPicPr>
          <p:nvPr/>
        </p:nvPicPr>
        <p:blipFill>
          <a:blip r:embed="rId4" cstate="print"/>
          <a:srcRect/>
          <a:stretch>
            <a:fillRect/>
          </a:stretch>
        </p:blipFill>
        <p:spPr bwMode="auto">
          <a:xfrm>
            <a:off x="3568700" y="1117600"/>
            <a:ext cx="1295400" cy="1098550"/>
          </a:xfrm>
          <a:prstGeom prst="rect">
            <a:avLst/>
          </a:prstGeom>
          <a:noFill/>
          <a:ln w="9525">
            <a:noFill/>
            <a:miter lim="800000"/>
            <a:headEnd/>
            <a:tailEnd/>
          </a:ln>
        </p:spPr>
      </p:pic>
      <p:pic>
        <p:nvPicPr>
          <p:cNvPr id="317444" name="Picture 4" descr="Free computer clip art monitor">
            <a:hlinkClick r:id="rId5" tooltip="Free computer clip art monitor"/>
          </p:cNvPr>
          <p:cNvPicPr>
            <a:picLocks noChangeAspect="1" noChangeArrowheads="1"/>
          </p:cNvPicPr>
          <p:nvPr/>
        </p:nvPicPr>
        <p:blipFill>
          <a:blip r:embed="rId6" cstate="print"/>
          <a:srcRect/>
          <a:stretch>
            <a:fillRect/>
          </a:stretch>
        </p:blipFill>
        <p:spPr bwMode="auto">
          <a:xfrm>
            <a:off x="736600" y="3848100"/>
            <a:ext cx="1222375" cy="1371600"/>
          </a:xfrm>
          <a:prstGeom prst="rect">
            <a:avLst/>
          </a:prstGeom>
          <a:noFill/>
          <a:ln w="9525">
            <a:noFill/>
            <a:miter lim="800000"/>
            <a:headEnd/>
            <a:tailEnd/>
          </a:ln>
        </p:spPr>
      </p:pic>
      <p:sp>
        <p:nvSpPr>
          <p:cNvPr id="317445" name="Text Box 5"/>
          <p:cNvSpPr txBox="1">
            <a:spLocks noChangeArrowheads="1"/>
          </p:cNvSpPr>
          <p:nvPr/>
        </p:nvSpPr>
        <p:spPr bwMode="auto">
          <a:xfrm>
            <a:off x="5766621" y="4038600"/>
            <a:ext cx="2916183" cy="369332"/>
          </a:xfrm>
          <a:prstGeom prst="rect">
            <a:avLst/>
          </a:prstGeom>
          <a:noFill/>
          <a:ln w="9525">
            <a:noFill/>
            <a:miter lim="800000"/>
            <a:headEnd/>
            <a:tailEnd/>
          </a:ln>
        </p:spPr>
        <p:txBody>
          <a:bodyPr wrap="none">
            <a:spAutoFit/>
          </a:bodyPr>
          <a:lstStyle/>
          <a:p>
            <a:pPr algn="ctr"/>
            <a:r>
              <a:rPr lang="en-IE" sz="1800" dirty="0"/>
              <a:t>Electronic Patient record</a:t>
            </a:r>
            <a:endParaRPr lang="en-GB" sz="1800" dirty="0"/>
          </a:p>
        </p:txBody>
      </p:sp>
      <p:sp>
        <p:nvSpPr>
          <p:cNvPr id="317446" name="Text Box 6"/>
          <p:cNvSpPr txBox="1">
            <a:spLocks noChangeArrowheads="1"/>
          </p:cNvSpPr>
          <p:nvPr/>
        </p:nvSpPr>
        <p:spPr bwMode="auto">
          <a:xfrm>
            <a:off x="2878468" y="6488668"/>
            <a:ext cx="3339440" cy="369332"/>
          </a:xfrm>
          <a:prstGeom prst="rect">
            <a:avLst/>
          </a:prstGeom>
          <a:noFill/>
          <a:ln w="9525">
            <a:noFill/>
            <a:miter lim="800000"/>
            <a:headEnd/>
            <a:tailEnd/>
          </a:ln>
        </p:spPr>
        <p:txBody>
          <a:bodyPr wrap="none">
            <a:spAutoFit/>
          </a:bodyPr>
          <a:lstStyle/>
          <a:p>
            <a:pPr algn="ctr"/>
            <a:r>
              <a:rPr lang="en-IE" sz="1800"/>
              <a:t>Validated cold chain delivery</a:t>
            </a:r>
            <a:endParaRPr lang="en-GB" sz="1800"/>
          </a:p>
        </p:txBody>
      </p:sp>
      <p:sp>
        <p:nvSpPr>
          <p:cNvPr id="317447" name="Text Box 7"/>
          <p:cNvSpPr txBox="1">
            <a:spLocks noChangeArrowheads="1"/>
          </p:cNvSpPr>
          <p:nvPr/>
        </p:nvSpPr>
        <p:spPr bwMode="auto">
          <a:xfrm>
            <a:off x="3155950" y="2212975"/>
            <a:ext cx="3155950" cy="369332"/>
          </a:xfrm>
          <a:prstGeom prst="rect">
            <a:avLst/>
          </a:prstGeom>
          <a:noFill/>
          <a:ln w="9525">
            <a:noFill/>
            <a:miter lim="800000"/>
            <a:headEnd/>
            <a:tailEnd/>
          </a:ln>
        </p:spPr>
        <p:txBody>
          <a:bodyPr>
            <a:spAutoFit/>
          </a:bodyPr>
          <a:lstStyle/>
          <a:p>
            <a:pPr algn="ctr"/>
            <a:r>
              <a:rPr lang="en-IE" sz="1800" dirty="0"/>
              <a:t>Unique GS1 barcoding</a:t>
            </a:r>
            <a:endParaRPr lang="en-GB" sz="1800" dirty="0"/>
          </a:p>
        </p:txBody>
      </p:sp>
      <p:sp>
        <p:nvSpPr>
          <p:cNvPr id="317448" name="Text Box 8"/>
          <p:cNvSpPr txBox="1">
            <a:spLocks noChangeArrowheads="1"/>
          </p:cNvSpPr>
          <p:nvPr/>
        </p:nvSpPr>
        <p:spPr bwMode="auto">
          <a:xfrm>
            <a:off x="540285" y="5197475"/>
            <a:ext cx="1826142" cy="646331"/>
          </a:xfrm>
          <a:prstGeom prst="rect">
            <a:avLst/>
          </a:prstGeom>
          <a:noFill/>
          <a:ln w="9525">
            <a:noFill/>
            <a:miter lim="800000"/>
            <a:headEnd/>
            <a:tailEnd/>
          </a:ln>
        </p:spPr>
        <p:txBody>
          <a:bodyPr wrap="none">
            <a:spAutoFit/>
          </a:bodyPr>
          <a:lstStyle/>
          <a:p>
            <a:pPr algn="ctr"/>
            <a:r>
              <a:rPr lang="en-IE" sz="1800" dirty="0"/>
              <a:t>Bedside/home </a:t>
            </a:r>
          </a:p>
          <a:p>
            <a:pPr algn="ctr"/>
            <a:r>
              <a:rPr lang="en-IE" sz="1800" dirty="0"/>
              <a:t>administration</a:t>
            </a:r>
            <a:endParaRPr lang="en-GB" sz="1800" dirty="0"/>
          </a:p>
        </p:txBody>
      </p:sp>
      <p:sp>
        <p:nvSpPr>
          <p:cNvPr id="317449" name="Text Box 9"/>
          <p:cNvSpPr txBox="1">
            <a:spLocks noChangeArrowheads="1"/>
          </p:cNvSpPr>
          <p:nvPr/>
        </p:nvSpPr>
        <p:spPr bwMode="auto">
          <a:xfrm>
            <a:off x="991389" y="2443163"/>
            <a:ext cx="1274773" cy="369332"/>
          </a:xfrm>
          <a:prstGeom prst="rect">
            <a:avLst/>
          </a:prstGeom>
          <a:noFill/>
          <a:ln w="9525">
            <a:noFill/>
            <a:miter lim="800000"/>
            <a:headEnd/>
            <a:tailEnd/>
          </a:ln>
        </p:spPr>
        <p:txBody>
          <a:bodyPr wrap="none">
            <a:spAutoFit/>
          </a:bodyPr>
          <a:lstStyle/>
          <a:p>
            <a:pPr algn="ctr"/>
            <a:r>
              <a:rPr lang="en-IE" sz="1800" dirty="0"/>
              <a:t>Validation</a:t>
            </a:r>
            <a:endParaRPr lang="en-GB" sz="1800" dirty="0"/>
          </a:p>
        </p:txBody>
      </p:sp>
      <p:sp>
        <p:nvSpPr>
          <p:cNvPr id="19466" name="Rectangle 10"/>
          <p:cNvSpPr>
            <a:spLocks noChangeArrowheads="1"/>
          </p:cNvSpPr>
          <p:nvPr/>
        </p:nvSpPr>
        <p:spPr bwMode="auto">
          <a:xfrm>
            <a:off x="228600" y="3246438"/>
            <a:ext cx="9144000" cy="0"/>
          </a:xfrm>
          <a:prstGeom prst="rect">
            <a:avLst/>
          </a:prstGeom>
          <a:solidFill>
            <a:srgbClr val="042F01"/>
          </a:solidFill>
          <a:ln w="9525">
            <a:noFill/>
            <a:miter lim="800000"/>
            <a:headEnd/>
            <a:tailEnd/>
          </a:ln>
        </p:spPr>
        <p:txBody>
          <a:bodyPr>
            <a:spAutoFit/>
          </a:bodyPr>
          <a:lstStyle/>
          <a:p>
            <a:endParaRPr lang="en-US"/>
          </a:p>
        </p:txBody>
      </p:sp>
      <p:pic>
        <p:nvPicPr>
          <p:cNvPr id="317451" name="Picture 11" descr="Free computer clip art mouse">
            <a:hlinkClick r:id="rId5" tooltip="Free computer clip art mouse"/>
          </p:cNvPr>
          <p:cNvPicPr>
            <a:picLocks noChangeAspect="1" noChangeArrowheads="1"/>
          </p:cNvPicPr>
          <p:nvPr/>
        </p:nvPicPr>
        <p:blipFill>
          <a:blip r:embed="rId7" cstate="print"/>
          <a:srcRect/>
          <a:stretch>
            <a:fillRect/>
          </a:stretch>
        </p:blipFill>
        <p:spPr bwMode="auto">
          <a:xfrm>
            <a:off x="6604000" y="2853472"/>
            <a:ext cx="1587500" cy="1150203"/>
          </a:xfrm>
          <a:prstGeom prst="rect">
            <a:avLst/>
          </a:prstGeom>
          <a:noFill/>
          <a:ln w="9525">
            <a:noFill/>
            <a:miter lim="800000"/>
            <a:headEnd/>
            <a:tailEnd/>
          </a:ln>
        </p:spPr>
      </p:pic>
      <p:sp>
        <p:nvSpPr>
          <p:cNvPr id="317452" name="Rectangle 12"/>
          <p:cNvSpPr>
            <a:spLocks noChangeArrowheads="1"/>
          </p:cNvSpPr>
          <p:nvPr/>
        </p:nvSpPr>
        <p:spPr bwMode="auto">
          <a:xfrm>
            <a:off x="1612900" y="508000"/>
            <a:ext cx="3238500" cy="596900"/>
          </a:xfrm>
          <a:prstGeom prst="rect">
            <a:avLst/>
          </a:prstGeom>
          <a:noFill/>
          <a:ln w="9525">
            <a:noFill/>
            <a:miter lim="800000"/>
            <a:headEnd/>
            <a:tailEnd/>
          </a:ln>
        </p:spPr>
        <p:txBody>
          <a:bodyPr anchor="b"/>
          <a:lstStyle/>
          <a:p>
            <a:r>
              <a:rPr lang="en-IE" dirty="0"/>
              <a:t>The Solutions</a:t>
            </a:r>
            <a:endParaRPr lang="en-GB" dirty="0"/>
          </a:p>
        </p:txBody>
      </p:sp>
      <p:grpSp>
        <p:nvGrpSpPr>
          <p:cNvPr id="2" name="Group 13"/>
          <p:cNvGrpSpPr>
            <a:grpSpLocks/>
          </p:cNvGrpSpPr>
          <p:nvPr/>
        </p:nvGrpSpPr>
        <p:grpSpPr bwMode="auto">
          <a:xfrm flipH="1">
            <a:off x="5638800" y="1739900"/>
            <a:ext cx="1981200" cy="990600"/>
            <a:chOff x="816" y="336"/>
            <a:chExt cx="240" cy="672"/>
          </a:xfrm>
        </p:grpSpPr>
        <p:sp>
          <p:nvSpPr>
            <p:cNvPr id="19494" name="Line 14"/>
            <p:cNvSpPr>
              <a:spLocks noChangeShapeType="1"/>
            </p:cNvSpPr>
            <p:nvPr/>
          </p:nvSpPr>
          <p:spPr bwMode="auto">
            <a:xfrm flipH="1">
              <a:off x="864" y="336"/>
              <a:ext cx="144" cy="288"/>
            </a:xfrm>
            <a:prstGeom prst="line">
              <a:avLst/>
            </a:prstGeom>
            <a:noFill/>
            <a:ln w="50800">
              <a:solidFill>
                <a:srgbClr val="FFFF00"/>
              </a:solidFill>
              <a:round/>
              <a:headEnd/>
              <a:tailEnd/>
            </a:ln>
          </p:spPr>
          <p:txBody>
            <a:bodyPr/>
            <a:lstStyle/>
            <a:p>
              <a:endParaRPr lang="en-IE"/>
            </a:p>
          </p:txBody>
        </p:sp>
        <p:sp>
          <p:nvSpPr>
            <p:cNvPr id="19495" name="Line 15"/>
            <p:cNvSpPr>
              <a:spLocks noChangeShapeType="1"/>
            </p:cNvSpPr>
            <p:nvPr/>
          </p:nvSpPr>
          <p:spPr bwMode="auto">
            <a:xfrm flipH="1">
              <a:off x="816" y="528"/>
              <a:ext cx="240" cy="480"/>
            </a:xfrm>
            <a:prstGeom prst="line">
              <a:avLst/>
            </a:prstGeom>
            <a:noFill/>
            <a:ln w="50800">
              <a:solidFill>
                <a:srgbClr val="FFFF00"/>
              </a:solidFill>
              <a:round/>
              <a:headEnd/>
              <a:tailEnd type="stealth" w="med" len="lg"/>
            </a:ln>
          </p:spPr>
          <p:txBody>
            <a:bodyPr/>
            <a:lstStyle/>
            <a:p>
              <a:endParaRPr lang="en-IE"/>
            </a:p>
          </p:txBody>
        </p:sp>
        <p:sp>
          <p:nvSpPr>
            <p:cNvPr id="19496" name="Line 16"/>
            <p:cNvSpPr>
              <a:spLocks noChangeShapeType="1"/>
            </p:cNvSpPr>
            <p:nvPr/>
          </p:nvSpPr>
          <p:spPr bwMode="auto">
            <a:xfrm flipV="1">
              <a:off x="864" y="528"/>
              <a:ext cx="192" cy="96"/>
            </a:xfrm>
            <a:prstGeom prst="line">
              <a:avLst/>
            </a:prstGeom>
            <a:noFill/>
            <a:ln w="50800">
              <a:solidFill>
                <a:srgbClr val="FFFF00"/>
              </a:solidFill>
              <a:round/>
              <a:headEnd/>
              <a:tailEnd/>
            </a:ln>
          </p:spPr>
          <p:txBody>
            <a:bodyPr/>
            <a:lstStyle/>
            <a:p>
              <a:endParaRPr lang="en-IE"/>
            </a:p>
          </p:txBody>
        </p:sp>
      </p:grpSp>
      <p:grpSp>
        <p:nvGrpSpPr>
          <p:cNvPr id="3" name="Group 17"/>
          <p:cNvGrpSpPr>
            <a:grpSpLocks/>
          </p:cNvGrpSpPr>
          <p:nvPr/>
        </p:nvGrpSpPr>
        <p:grpSpPr bwMode="auto">
          <a:xfrm>
            <a:off x="5727700" y="5092700"/>
            <a:ext cx="2133600" cy="990600"/>
            <a:chOff x="816" y="336"/>
            <a:chExt cx="240" cy="672"/>
          </a:xfrm>
        </p:grpSpPr>
        <p:sp>
          <p:nvSpPr>
            <p:cNvPr id="19491" name="Line 18"/>
            <p:cNvSpPr>
              <a:spLocks noChangeShapeType="1"/>
            </p:cNvSpPr>
            <p:nvPr/>
          </p:nvSpPr>
          <p:spPr bwMode="auto">
            <a:xfrm flipH="1">
              <a:off x="864" y="336"/>
              <a:ext cx="144" cy="288"/>
            </a:xfrm>
            <a:prstGeom prst="line">
              <a:avLst/>
            </a:prstGeom>
            <a:noFill/>
            <a:ln w="50800">
              <a:solidFill>
                <a:srgbClr val="FFFF00"/>
              </a:solidFill>
              <a:round/>
              <a:headEnd/>
              <a:tailEnd/>
            </a:ln>
          </p:spPr>
          <p:txBody>
            <a:bodyPr/>
            <a:lstStyle/>
            <a:p>
              <a:endParaRPr lang="en-IE"/>
            </a:p>
          </p:txBody>
        </p:sp>
        <p:sp>
          <p:nvSpPr>
            <p:cNvPr id="19492" name="Line 19"/>
            <p:cNvSpPr>
              <a:spLocks noChangeShapeType="1"/>
            </p:cNvSpPr>
            <p:nvPr/>
          </p:nvSpPr>
          <p:spPr bwMode="auto">
            <a:xfrm flipH="1">
              <a:off x="816" y="528"/>
              <a:ext cx="240" cy="480"/>
            </a:xfrm>
            <a:prstGeom prst="line">
              <a:avLst/>
            </a:prstGeom>
            <a:noFill/>
            <a:ln w="50800">
              <a:solidFill>
                <a:srgbClr val="FFFF00"/>
              </a:solidFill>
              <a:round/>
              <a:headEnd/>
              <a:tailEnd type="stealth" w="med" len="lg"/>
            </a:ln>
          </p:spPr>
          <p:txBody>
            <a:bodyPr/>
            <a:lstStyle/>
            <a:p>
              <a:endParaRPr lang="en-IE"/>
            </a:p>
          </p:txBody>
        </p:sp>
        <p:sp>
          <p:nvSpPr>
            <p:cNvPr id="19493" name="Line 20"/>
            <p:cNvSpPr>
              <a:spLocks noChangeShapeType="1"/>
            </p:cNvSpPr>
            <p:nvPr/>
          </p:nvSpPr>
          <p:spPr bwMode="auto">
            <a:xfrm flipV="1">
              <a:off x="864" y="528"/>
              <a:ext cx="192" cy="96"/>
            </a:xfrm>
            <a:prstGeom prst="line">
              <a:avLst/>
            </a:prstGeom>
            <a:noFill/>
            <a:ln w="50800">
              <a:solidFill>
                <a:srgbClr val="FFFF00"/>
              </a:solidFill>
              <a:round/>
              <a:headEnd/>
              <a:tailEnd/>
            </a:ln>
          </p:spPr>
          <p:txBody>
            <a:bodyPr/>
            <a:lstStyle/>
            <a:p>
              <a:endParaRPr lang="en-IE"/>
            </a:p>
          </p:txBody>
        </p:sp>
      </p:grpSp>
      <p:grpSp>
        <p:nvGrpSpPr>
          <p:cNvPr id="4" name="Group 21"/>
          <p:cNvGrpSpPr>
            <a:grpSpLocks/>
          </p:cNvGrpSpPr>
          <p:nvPr/>
        </p:nvGrpSpPr>
        <p:grpSpPr bwMode="auto">
          <a:xfrm flipV="1">
            <a:off x="2057400" y="4419600"/>
            <a:ext cx="1295400" cy="990600"/>
            <a:chOff x="816" y="336"/>
            <a:chExt cx="240" cy="672"/>
          </a:xfrm>
        </p:grpSpPr>
        <p:sp>
          <p:nvSpPr>
            <p:cNvPr id="19488" name="Line 22"/>
            <p:cNvSpPr>
              <a:spLocks noChangeShapeType="1"/>
            </p:cNvSpPr>
            <p:nvPr/>
          </p:nvSpPr>
          <p:spPr bwMode="auto">
            <a:xfrm flipH="1">
              <a:off x="864" y="336"/>
              <a:ext cx="144" cy="288"/>
            </a:xfrm>
            <a:prstGeom prst="line">
              <a:avLst/>
            </a:prstGeom>
            <a:noFill/>
            <a:ln w="50800">
              <a:solidFill>
                <a:srgbClr val="FFFF00"/>
              </a:solidFill>
              <a:round/>
              <a:headEnd/>
              <a:tailEnd/>
            </a:ln>
          </p:spPr>
          <p:txBody>
            <a:bodyPr/>
            <a:lstStyle/>
            <a:p>
              <a:endParaRPr lang="en-IE"/>
            </a:p>
          </p:txBody>
        </p:sp>
        <p:sp>
          <p:nvSpPr>
            <p:cNvPr id="19489" name="Line 23"/>
            <p:cNvSpPr>
              <a:spLocks noChangeShapeType="1"/>
            </p:cNvSpPr>
            <p:nvPr/>
          </p:nvSpPr>
          <p:spPr bwMode="auto">
            <a:xfrm flipH="1">
              <a:off x="816" y="528"/>
              <a:ext cx="240" cy="480"/>
            </a:xfrm>
            <a:prstGeom prst="line">
              <a:avLst/>
            </a:prstGeom>
            <a:noFill/>
            <a:ln w="50800">
              <a:solidFill>
                <a:srgbClr val="FFFF00"/>
              </a:solidFill>
              <a:round/>
              <a:headEnd/>
              <a:tailEnd type="stealth" w="med" len="lg"/>
            </a:ln>
          </p:spPr>
          <p:txBody>
            <a:bodyPr/>
            <a:lstStyle/>
            <a:p>
              <a:endParaRPr lang="en-IE"/>
            </a:p>
          </p:txBody>
        </p:sp>
        <p:sp>
          <p:nvSpPr>
            <p:cNvPr id="19490" name="Line 24"/>
            <p:cNvSpPr>
              <a:spLocks noChangeShapeType="1"/>
            </p:cNvSpPr>
            <p:nvPr/>
          </p:nvSpPr>
          <p:spPr bwMode="auto">
            <a:xfrm flipV="1">
              <a:off x="864" y="528"/>
              <a:ext cx="192" cy="96"/>
            </a:xfrm>
            <a:prstGeom prst="line">
              <a:avLst/>
            </a:prstGeom>
            <a:noFill/>
            <a:ln w="50800">
              <a:solidFill>
                <a:srgbClr val="FFFF00"/>
              </a:solidFill>
              <a:round/>
              <a:headEnd/>
              <a:tailEnd/>
            </a:ln>
          </p:spPr>
          <p:txBody>
            <a:bodyPr/>
            <a:lstStyle/>
            <a:p>
              <a:endParaRPr lang="en-IE"/>
            </a:p>
          </p:txBody>
        </p:sp>
      </p:grpSp>
      <p:grpSp>
        <p:nvGrpSpPr>
          <p:cNvPr id="5" name="Group 25"/>
          <p:cNvGrpSpPr>
            <a:grpSpLocks/>
          </p:cNvGrpSpPr>
          <p:nvPr/>
        </p:nvGrpSpPr>
        <p:grpSpPr bwMode="auto">
          <a:xfrm flipH="1" flipV="1">
            <a:off x="1981200" y="2209800"/>
            <a:ext cx="1219200" cy="1295400"/>
            <a:chOff x="816" y="336"/>
            <a:chExt cx="240" cy="672"/>
          </a:xfrm>
        </p:grpSpPr>
        <p:sp>
          <p:nvSpPr>
            <p:cNvPr id="19485" name="Line 26"/>
            <p:cNvSpPr>
              <a:spLocks noChangeShapeType="1"/>
            </p:cNvSpPr>
            <p:nvPr/>
          </p:nvSpPr>
          <p:spPr bwMode="auto">
            <a:xfrm flipH="1">
              <a:off x="864" y="336"/>
              <a:ext cx="144" cy="288"/>
            </a:xfrm>
            <a:prstGeom prst="line">
              <a:avLst/>
            </a:prstGeom>
            <a:noFill/>
            <a:ln w="50800">
              <a:solidFill>
                <a:srgbClr val="FFFF00"/>
              </a:solidFill>
              <a:round/>
              <a:headEnd/>
              <a:tailEnd/>
            </a:ln>
          </p:spPr>
          <p:txBody>
            <a:bodyPr/>
            <a:lstStyle/>
            <a:p>
              <a:endParaRPr lang="en-IE"/>
            </a:p>
          </p:txBody>
        </p:sp>
        <p:sp>
          <p:nvSpPr>
            <p:cNvPr id="19486" name="Line 27"/>
            <p:cNvSpPr>
              <a:spLocks noChangeShapeType="1"/>
            </p:cNvSpPr>
            <p:nvPr/>
          </p:nvSpPr>
          <p:spPr bwMode="auto">
            <a:xfrm flipH="1">
              <a:off x="816" y="528"/>
              <a:ext cx="240" cy="480"/>
            </a:xfrm>
            <a:prstGeom prst="line">
              <a:avLst/>
            </a:prstGeom>
            <a:noFill/>
            <a:ln w="50800">
              <a:solidFill>
                <a:srgbClr val="FFFF00"/>
              </a:solidFill>
              <a:round/>
              <a:headEnd/>
              <a:tailEnd type="stealth" w="med" len="lg"/>
            </a:ln>
          </p:spPr>
          <p:txBody>
            <a:bodyPr/>
            <a:lstStyle/>
            <a:p>
              <a:endParaRPr lang="en-IE"/>
            </a:p>
          </p:txBody>
        </p:sp>
        <p:sp>
          <p:nvSpPr>
            <p:cNvPr id="19487" name="Line 28"/>
            <p:cNvSpPr>
              <a:spLocks noChangeShapeType="1"/>
            </p:cNvSpPr>
            <p:nvPr/>
          </p:nvSpPr>
          <p:spPr bwMode="auto">
            <a:xfrm flipV="1">
              <a:off x="864" y="528"/>
              <a:ext cx="192" cy="96"/>
            </a:xfrm>
            <a:prstGeom prst="line">
              <a:avLst/>
            </a:prstGeom>
            <a:noFill/>
            <a:ln w="50800">
              <a:solidFill>
                <a:srgbClr val="FFFF00"/>
              </a:solidFill>
              <a:round/>
              <a:headEnd/>
              <a:tailEnd/>
            </a:ln>
          </p:spPr>
          <p:txBody>
            <a:bodyPr/>
            <a:lstStyle/>
            <a:p>
              <a:endParaRPr lang="en-IE"/>
            </a:p>
          </p:txBody>
        </p:sp>
      </p:grpSp>
      <p:sp>
        <p:nvSpPr>
          <p:cNvPr id="317469" name="Text Box 29"/>
          <p:cNvSpPr txBox="1">
            <a:spLocks noChangeArrowheads="1"/>
          </p:cNvSpPr>
          <p:nvPr/>
        </p:nvSpPr>
        <p:spPr bwMode="auto">
          <a:xfrm>
            <a:off x="4000490" y="4538663"/>
            <a:ext cx="954108" cy="369332"/>
          </a:xfrm>
          <a:prstGeom prst="rect">
            <a:avLst/>
          </a:prstGeom>
          <a:noFill/>
          <a:ln w="9525">
            <a:noFill/>
            <a:miter lim="800000"/>
            <a:headEnd/>
            <a:tailEnd/>
          </a:ln>
        </p:spPr>
        <p:txBody>
          <a:bodyPr wrap="none">
            <a:spAutoFit/>
          </a:bodyPr>
          <a:lstStyle/>
          <a:p>
            <a:pPr algn="ctr"/>
            <a:r>
              <a:rPr lang="en-IE" sz="1800" dirty="0"/>
              <a:t>Patient</a:t>
            </a:r>
            <a:endParaRPr lang="en-GB" sz="1800" dirty="0"/>
          </a:p>
        </p:txBody>
      </p:sp>
      <p:sp>
        <p:nvSpPr>
          <p:cNvPr id="317470" name="AutoShape 30"/>
          <p:cNvSpPr>
            <a:spLocks noChangeArrowheads="1"/>
          </p:cNvSpPr>
          <p:nvPr/>
        </p:nvSpPr>
        <p:spPr bwMode="auto">
          <a:xfrm>
            <a:off x="2476500" y="3848100"/>
            <a:ext cx="1295400" cy="304800"/>
          </a:xfrm>
          <a:prstGeom prst="rightArrow">
            <a:avLst>
              <a:gd name="adj1" fmla="val 50000"/>
              <a:gd name="adj2" fmla="val 106250"/>
            </a:avLst>
          </a:prstGeom>
          <a:solidFill>
            <a:srgbClr val="F26334"/>
          </a:solidFill>
          <a:ln w="50800" algn="ctr">
            <a:solidFill>
              <a:schemeClr val="tx1"/>
            </a:solidFill>
            <a:miter lim="800000"/>
            <a:headEnd/>
            <a:tailEnd/>
          </a:ln>
        </p:spPr>
        <p:txBody>
          <a:bodyPr wrap="none" anchor="ctr"/>
          <a:lstStyle/>
          <a:p>
            <a:endParaRPr lang="en-US"/>
          </a:p>
        </p:txBody>
      </p:sp>
      <p:sp>
        <p:nvSpPr>
          <p:cNvPr id="317471" name="AutoShape 31"/>
          <p:cNvSpPr>
            <a:spLocks noChangeArrowheads="1"/>
          </p:cNvSpPr>
          <p:nvPr/>
        </p:nvSpPr>
        <p:spPr bwMode="auto">
          <a:xfrm>
            <a:off x="4318000" y="2603500"/>
            <a:ext cx="292100" cy="838200"/>
          </a:xfrm>
          <a:prstGeom prst="downArrow">
            <a:avLst>
              <a:gd name="adj1" fmla="val 50000"/>
              <a:gd name="adj2" fmla="val 55000"/>
            </a:avLst>
          </a:prstGeom>
          <a:solidFill>
            <a:srgbClr val="F26334"/>
          </a:solidFill>
          <a:ln w="50800" algn="ctr">
            <a:solidFill>
              <a:schemeClr val="tx1"/>
            </a:solidFill>
            <a:miter lim="800000"/>
            <a:headEnd/>
            <a:tailEnd/>
          </a:ln>
        </p:spPr>
        <p:txBody>
          <a:bodyPr wrap="none" anchor="ctr"/>
          <a:lstStyle/>
          <a:p>
            <a:endParaRPr lang="en-US"/>
          </a:p>
        </p:txBody>
      </p:sp>
      <p:sp>
        <p:nvSpPr>
          <p:cNvPr id="317472" name="AutoShape 32"/>
          <p:cNvSpPr>
            <a:spLocks noChangeArrowheads="1"/>
          </p:cNvSpPr>
          <p:nvPr/>
        </p:nvSpPr>
        <p:spPr bwMode="auto">
          <a:xfrm>
            <a:off x="5257800" y="3606800"/>
            <a:ext cx="1281113" cy="279400"/>
          </a:xfrm>
          <a:prstGeom prst="leftArrow">
            <a:avLst>
              <a:gd name="adj1" fmla="val 50000"/>
              <a:gd name="adj2" fmla="val 84063"/>
            </a:avLst>
          </a:prstGeom>
          <a:solidFill>
            <a:srgbClr val="F26334"/>
          </a:solidFill>
          <a:ln w="50800">
            <a:solidFill>
              <a:schemeClr val="tx1"/>
            </a:solidFill>
            <a:miter lim="800000"/>
            <a:headEnd/>
            <a:tailEnd/>
          </a:ln>
        </p:spPr>
        <p:txBody>
          <a:bodyPr wrap="none" anchor="ctr"/>
          <a:lstStyle/>
          <a:p>
            <a:endParaRPr lang="en-US"/>
          </a:p>
        </p:txBody>
      </p:sp>
      <p:sp>
        <p:nvSpPr>
          <p:cNvPr id="317473" name="AutoShape 33"/>
          <p:cNvSpPr>
            <a:spLocks noChangeArrowheads="1"/>
          </p:cNvSpPr>
          <p:nvPr/>
        </p:nvSpPr>
        <p:spPr bwMode="auto">
          <a:xfrm>
            <a:off x="4229100" y="4978400"/>
            <a:ext cx="304800" cy="533400"/>
          </a:xfrm>
          <a:prstGeom prst="upArrow">
            <a:avLst>
              <a:gd name="adj1" fmla="val 50000"/>
              <a:gd name="adj2" fmla="val 43750"/>
            </a:avLst>
          </a:prstGeom>
          <a:solidFill>
            <a:srgbClr val="F26334"/>
          </a:solidFill>
          <a:ln w="50800">
            <a:solidFill>
              <a:schemeClr val="tx1"/>
            </a:solidFill>
            <a:miter lim="800000"/>
            <a:headEnd/>
            <a:tailEnd/>
          </a:ln>
        </p:spPr>
        <p:txBody>
          <a:bodyPr wrap="none" anchor="ctr"/>
          <a:lstStyle/>
          <a:p>
            <a:endParaRPr lang="en-US"/>
          </a:p>
        </p:txBody>
      </p:sp>
      <p:sp>
        <p:nvSpPr>
          <p:cNvPr id="317474" name="Text Box 34"/>
          <p:cNvSpPr txBox="1">
            <a:spLocks noChangeArrowheads="1"/>
          </p:cNvSpPr>
          <p:nvPr/>
        </p:nvSpPr>
        <p:spPr bwMode="auto">
          <a:xfrm>
            <a:off x="6629400" y="1130300"/>
            <a:ext cx="2057400" cy="707886"/>
          </a:xfrm>
          <a:prstGeom prst="rect">
            <a:avLst/>
          </a:prstGeom>
          <a:noFill/>
          <a:ln w="50800">
            <a:noFill/>
            <a:miter lim="800000"/>
            <a:headEnd/>
            <a:tailEnd/>
          </a:ln>
        </p:spPr>
        <p:txBody>
          <a:bodyPr>
            <a:spAutoFit/>
          </a:bodyPr>
          <a:lstStyle/>
          <a:p>
            <a:pPr algn="ctr">
              <a:spcBef>
                <a:spcPct val="50000"/>
              </a:spcBef>
            </a:pPr>
            <a:r>
              <a:rPr lang="en-IE" sz="2000" dirty="0"/>
              <a:t>Encrypted Messaging</a:t>
            </a:r>
            <a:endParaRPr lang="en-GB" sz="2000" dirty="0"/>
          </a:p>
        </p:txBody>
      </p:sp>
      <p:pic>
        <p:nvPicPr>
          <p:cNvPr id="317475" name="Picture 35" descr="8"/>
          <p:cNvPicPr>
            <a:picLocks noChangeAspect="1" noChangeArrowheads="1"/>
          </p:cNvPicPr>
          <p:nvPr/>
        </p:nvPicPr>
        <p:blipFill>
          <a:blip r:embed="rId8" cstate="print"/>
          <a:srcRect/>
          <a:stretch>
            <a:fillRect/>
          </a:stretch>
        </p:blipFill>
        <p:spPr bwMode="auto">
          <a:xfrm>
            <a:off x="3949700" y="3568700"/>
            <a:ext cx="1028700" cy="1028700"/>
          </a:xfrm>
          <a:prstGeom prst="rect">
            <a:avLst/>
          </a:prstGeom>
          <a:noFill/>
          <a:ln w="9525">
            <a:noFill/>
            <a:miter lim="800000"/>
            <a:headEnd/>
            <a:tailEnd/>
          </a:ln>
        </p:spPr>
      </p:pic>
      <p:pic>
        <p:nvPicPr>
          <p:cNvPr id="317476" name="Picture 36" descr="Correct tick"/>
          <p:cNvPicPr>
            <a:picLocks noChangeAspect="1" noChangeArrowheads="1"/>
          </p:cNvPicPr>
          <p:nvPr/>
        </p:nvPicPr>
        <p:blipFill>
          <a:blip r:embed="rId9" cstate="print"/>
          <a:srcRect/>
          <a:stretch>
            <a:fillRect/>
          </a:stretch>
        </p:blipFill>
        <p:spPr bwMode="auto">
          <a:xfrm>
            <a:off x="1106488" y="1752600"/>
            <a:ext cx="1262317" cy="1055688"/>
          </a:xfrm>
          <a:prstGeom prst="rect">
            <a:avLst/>
          </a:prstGeom>
          <a:noFill/>
          <a:ln w="9525">
            <a:noFill/>
            <a:miter lim="800000"/>
            <a:headEnd/>
            <a:tailEnd/>
          </a:ln>
        </p:spPr>
      </p:pic>
      <p:pic>
        <p:nvPicPr>
          <p:cNvPr id="317477" name="Picture 37" descr="Correct tick"/>
          <p:cNvPicPr>
            <a:picLocks noChangeAspect="1" noChangeArrowheads="1"/>
          </p:cNvPicPr>
          <p:nvPr/>
        </p:nvPicPr>
        <p:blipFill>
          <a:blip r:embed="rId9" cstate="print"/>
          <a:srcRect/>
          <a:stretch>
            <a:fillRect/>
          </a:stretch>
        </p:blipFill>
        <p:spPr bwMode="auto">
          <a:xfrm>
            <a:off x="4733650" y="1498732"/>
            <a:ext cx="976608" cy="799968"/>
          </a:xfrm>
          <a:prstGeom prst="rect">
            <a:avLst/>
          </a:prstGeom>
          <a:noFill/>
          <a:ln w="9525">
            <a:noFill/>
            <a:miter lim="800000"/>
            <a:headEnd/>
            <a:tailEnd/>
          </a:ln>
        </p:spPr>
      </p:pic>
      <p:pic>
        <p:nvPicPr>
          <p:cNvPr id="317478" name="Picture 38" descr="Correct tick"/>
          <p:cNvPicPr>
            <a:picLocks noChangeAspect="1" noChangeArrowheads="1"/>
          </p:cNvPicPr>
          <p:nvPr/>
        </p:nvPicPr>
        <p:blipFill>
          <a:blip r:embed="rId9" cstate="print"/>
          <a:srcRect/>
          <a:stretch>
            <a:fillRect/>
          </a:stretch>
        </p:blipFill>
        <p:spPr bwMode="auto">
          <a:xfrm>
            <a:off x="7717104" y="3263900"/>
            <a:ext cx="1271799" cy="1041400"/>
          </a:xfrm>
          <a:prstGeom prst="rect">
            <a:avLst/>
          </a:prstGeom>
          <a:noFill/>
          <a:ln w="9525">
            <a:noFill/>
            <a:miter lim="800000"/>
            <a:headEnd/>
            <a:tailEnd/>
          </a:ln>
        </p:spPr>
      </p:pic>
      <p:pic>
        <p:nvPicPr>
          <p:cNvPr id="317479" name="Picture 39" descr="Correct tick"/>
          <p:cNvPicPr>
            <a:picLocks noChangeAspect="1" noChangeArrowheads="1"/>
          </p:cNvPicPr>
          <p:nvPr/>
        </p:nvPicPr>
        <p:blipFill>
          <a:blip r:embed="rId9" cstate="print"/>
          <a:srcRect/>
          <a:stretch>
            <a:fillRect/>
          </a:stretch>
        </p:blipFill>
        <p:spPr bwMode="auto">
          <a:xfrm>
            <a:off x="4584700" y="5562600"/>
            <a:ext cx="1240778" cy="1016000"/>
          </a:xfrm>
          <a:prstGeom prst="rect">
            <a:avLst/>
          </a:prstGeom>
          <a:noFill/>
          <a:ln w="9525">
            <a:noFill/>
            <a:miter lim="800000"/>
            <a:headEnd/>
            <a:tailEnd/>
          </a:ln>
        </p:spPr>
      </p:pic>
      <p:pic>
        <p:nvPicPr>
          <p:cNvPr id="317480" name="Picture 40" descr="Correct tick"/>
          <p:cNvPicPr>
            <a:picLocks noChangeAspect="1" noChangeArrowheads="1"/>
          </p:cNvPicPr>
          <p:nvPr/>
        </p:nvPicPr>
        <p:blipFill>
          <a:blip r:embed="rId9" cstate="print"/>
          <a:srcRect/>
          <a:stretch>
            <a:fillRect/>
          </a:stretch>
        </p:blipFill>
        <p:spPr bwMode="auto">
          <a:xfrm>
            <a:off x="1270000" y="4455407"/>
            <a:ext cx="1130300" cy="92621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7452"/>
                                        </p:tgtEl>
                                        <p:attrNameLst>
                                          <p:attrName>style.visibility</p:attrName>
                                        </p:attrNameLst>
                                      </p:cBhvr>
                                      <p:to>
                                        <p:strVal val="visible"/>
                                      </p:to>
                                    </p:set>
                                    <p:anim calcmode="lin" valueType="num">
                                      <p:cBhvr additive="base">
                                        <p:cTn id="7" dur="500" fill="hold"/>
                                        <p:tgtEl>
                                          <p:spTgt spid="317452"/>
                                        </p:tgtEl>
                                        <p:attrNameLst>
                                          <p:attrName>ppt_x</p:attrName>
                                        </p:attrNameLst>
                                      </p:cBhvr>
                                      <p:tavLst>
                                        <p:tav tm="0">
                                          <p:val>
                                            <p:strVal val="0-#ppt_w/2"/>
                                          </p:val>
                                        </p:tav>
                                        <p:tav tm="100000">
                                          <p:val>
                                            <p:strVal val="#ppt_x"/>
                                          </p:val>
                                        </p:tav>
                                      </p:tavLst>
                                    </p:anim>
                                    <p:anim calcmode="lin" valueType="num">
                                      <p:cBhvr additive="base">
                                        <p:cTn id="8" dur="500" fill="hold"/>
                                        <p:tgtEl>
                                          <p:spTgt spid="31745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17475"/>
                                        </p:tgtEl>
                                        <p:attrNameLst>
                                          <p:attrName>style.visibility</p:attrName>
                                        </p:attrNameLst>
                                      </p:cBhvr>
                                      <p:to>
                                        <p:strVal val="visible"/>
                                      </p:to>
                                    </p:set>
                                    <p:anim calcmode="lin" valueType="num">
                                      <p:cBhvr additive="base">
                                        <p:cTn id="13" dur="500" fill="hold"/>
                                        <p:tgtEl>
                                          <p:spTgt spid="317475"/>
                                        </p:tgtEl>
                                        <p:attrNameLst>
                                          <p:attrName>ppt_x</p:attrName>
                                        </p:attrNameLst>
                                      </p:cBhvr>
                                      <p:tavLst>
                                        <p:tav tm="0">
                                          <p:val>
                                            <p:strVal val="0-#ppt_w/2"/>
                                          </p:val>
                                        </p:tav>
                                        <p:tav tm="100000">
                                          <p:val>
                                            <p:strVal val="#ppt_x"/>
                                          </p:val>
                                        </p:tav>
                                      </p:tavLst>
                                    </p:anim>
                                    <p:anim calcmode="lin" valueType="num">
                                      <p:cBhvr additive="base">
                                        <p:cTn id="14" dur="500" fill="hold"/>
                                        <p:tgtEl>
                                          <p:spTgt spid="317475"/>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317469"/>
                                        </p:tgtEl>
                                        <p:attrNameLst>
                                          <p:attrName>style.visibility</p:attrName>
                                        </p:attrNameLst>
                                      </p:cBhvr>
                                      <p:to>
                                        <p:strVal val="visible"/>
                                      </p:to>
                                    </p:set>
                                    <p:anim calcmode="lin" valueType="num">
                                      <p:cBhvr additive="base">
                                        <p:cTn id="18" dur="500" fill="hold"/>
                                        <p:tgtEl>
                                          <p:spTgt spid="317469"/>
                                        </p:tgtEl>
                                        <p:attrNameLst>
                                          <p:attrName>ppt_x</p:attrName>
                                        </p:attrNameLst>
                                      </p:cBhvr>
                                      <p:tavLst>
                                        <p:tav tm="0">
                                          <p:val>
                                            <p:strVal val="0-#ppt_w/2"/>
                                          </p:val>
                                        </p:tav>
                                        <p:tav tm="100000">
                                          <p:val>
                                            <p:strVal val="#ppt_x"/>
                                          </p:val>
                                        </p:tav>
                                      </p:tavLst>
                                    </p:anim>
                                    <p:anim calcmode="lin" valueType="num">
                                      <p:cBhvr additive="base">
                                        <p:cTn id="19" dur="500" fill="hold"/>
                                        <p:tgtEl>
                                          <p:spTgt spid="31746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317443"/>
                                        </p:tgtEl>
                                        <p:attrNameLst>
                                          <p:attrName>style.visibility</p:attrName>
                                        </p:attrNameLst>
                                      </p:cBhvr>
                                      <p:to>
                                        <p:strVal val="visible"/>
                                      </p:to>
                                    </p:set>
                                    <p:anim calcmode="lin" valueType="num">
                                      <p:cBhvr additive="base">
                                        <p:cTn id="24" dur="500" fill="hold"/>
                                        <p:tgtEl>
                                          <p:spTgt spid="317443"/>
                                        </p:tgtEl>
                                        <p:attrNameLst>
                                          <p:attrName>ppt_x</p:attrName>
                                        </p:attrNameLst>
                                      </p:cBhvr>
                                      <p:tavLst>
                                        <p:tav tm="0">
                                          <p:val>
                                            <p:strVal val="0-#ppt_w/2"/>
                                          </p:val>
                                        </p:tav>
                                        <p:tav tm="100000">
                                          <p:val>
                                            <p:strVal val="#ppt_x"/>
                                          </p:val>
                                        </p:tav>
                                      </p:tavLst>
                                    </p:anim>
                                    <p:anim calcmode="lin" valueType="num">
                                      <p:cBhvr additive="base">
                                        <p:cTn id="25" dur="500" fill="hold"/>
                                        <p:tgtEl>
                                          <p:spTgt spid="317443"/>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8" fill="hold" grpId="0" nodeType="afterEffect">
                                  <p:stCondLst>
                                    <p:cond delay="0"/>
                                  </p:stCondLst>
                                  <p:childTnLst>
                                    <p:set>
                                      <p:cBhvr>
                                        <p:cTn id="28" dur="1" fill="hold">
                                          <p:stCondLst>
                                            <p:cond delay="0"/>
                                          </p:stCondLst>
                                        </p:cTn>
                                        <p:tgtEl>
                                          <p:spTgt spid="317447"/>
                                        </p:tgtEl>
                                        <p:attrNameLst>
                                          <p:attrName>style.visibility</p:attrName>
                                        </p:attrNameLst>
                                      </p:cBhvr>
                                      <p:to>
                                        <p:strVal val="visible"/>
                                      </p:to>
                                    </p:set>
                                    <p:anim calcmode="lin" valueType="num">
                                      <p:cBhvr additive="base">
                                        <p:cTn id="29" dur="500" fill="hold"/>
                                        <p:tgtEl>
                                          <p:spTgt spid="317447"/>
                                        </p:tgtEl>
                                        <p:attrNameLst>
                                          <p:attrName>ppt_x</p:attrName>
                                        </p:attrNameLst>
                                      </p:cBhvr>
                                      <p:tavLst>
                                        <p:tav tm="0">
                                          <p:val>
                                            <p:strVal val="0-#ppt_w/2"/>
                                          </p:val>
                                        </p:tav>
                                        <p:tav tm="100000">
                                          <p:val>
                                            <p:strVal val="#ppt_x"/>
                                          </p:val>
                                        </p:tav>
                                      </p:tavLst>
                                    </p:anim>
                                    <p:anim calcmode="lin" valueType="num">
                                      <p:cBhvr additive="base">
                                        <p:cTn id="30" dur="500" fill="hold"/>
                                        <p:tgtEl>
                                          <p:spTgt spid="317447"/>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317451"/>
                                        </p:tgtEl>
                                        <p:attrNameLst>
                                          <p:attrName>style.visibility</p:attrName>
                                        </p:attrNameLst>
                                      </p:cBhvr>
                                      <p:to>
                                        <p:strVal val="visible"/>
                                      </p:to>
                                    </p:set>
                                    <p:anim calcmode="lin" valueType="num">
                                      <p:cBhvr additive="base">
                                        <p:cTn id="35" dur="500" fill="hold"/>
                                        <p:tgtEl>
                                          <p:spTgt spid="317451"/>
                                        </p:tgtEl>
                                        <p:attrNameLst>
                                          <p:attrName>ppt_x</p:attrName>
                                        </p:attrNameLst>
                                      </p:cBhvr>
                                      <p:tavLst>
                                        <p:tav tm="0">
                                          <p:val>
                                            <p:strVal val="0-#ppt_w/2"/>
                                          </p:val>
                                        </p:tav>
                                        <p:tav tm="100000">
                                          <p:val>
                                            <p:strVal val="#ppt_x"/>
                                          </p:val>
                                        </p:tav>
                                      </p:tavLst>
                                    </p:anim>
                                    <p:anim calcmode="lin" valueType="num">
                                      <p:cBhvr additive="base">
                                        <p:cTn id="36" dur="500" fill="hold"/>
                                        <p:tgtEl>
                                          <p:spTgt spid="317451"/>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8" fill="hold" grpId="0" nodeType="afterEffect">
                                  <p:stCondLst>
                                    <p:cond delay="0"/>
                                  </p:stCondLst>
                                  <p:childTnLst>
                                    <p:set>
                                      <p:cBhvr>
                                        <p:cTn id="39" dur="1" fill="hold">
                                          <p:stCondLst>
                                            <p:cond delay="0"/>
                                          </p:stCondLst>
                                        </p:cTn>
                                        <p:tgtEl>
                                          <p:spTgt spid="317445"/>
                                        </p:tgtEl>
                                        <p:attrNameLst>
                                          <p:attrName>style.visibility</p:attrName>
                                        </p:attrNameLst>
                                      </p:cBhvr>
                                      <p:to>
                                        <p:strVal val="visible"/>
                                      </p:to>
                                    </p:set>
                                    <p:anim calcmode="lin" valueType="num">
                                      <p:cBhvr additive="base">
                                        <p:cTn id="40" dur="500" fill="hold"/>
                                        <p:tgtEl>
                                          <p:spTgt spid="317445"/>
                                        </p:tgtEl>
                                        <p:attrNameLst>
                                          <p:attrName>ppt_x</p:attrName>
                                        </p:attrNameLst>
                                      </p:cBhvr>
                                      <p:tavLst>
                                        <p:tav tm="0">
                                          <p:val>
                                            <p:strVal val="0-#ppt_w/2"/>
                                          </p:val>
                                        </p:tav>
                                        <p:tav tm="100000">
                                          <p:val>
                                            <p:strVal val="#ppt_x"/>
                                          </p:val>
                                        </p:tav>
                                      </p:tavLst>
                                    </p:anim>
                                    <p:anim calcmode="lin" valueType="num">
                                      <p:cBhvr additive="base">
                                        <p:cTn id="41" dur="500" fill="hold"/>
                                        <p:tgtEl>
                                          <p:spTgt spid="317445"/>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317442"/>
                                        </p:tgtEl>
                                        <p:attrNameLst>
                                          <p:attrName>style.visibility</p:attrName>
                                        </p:attrNameLst>
                                      </p:cBhvr>
                                      <p:to>
                                        <p:strVal val="visible"/>
                                      </p:to>
                                    </p:set>
                                    <p:anim calcmode="lin" valueType="num">
                                      <p:cBhvr additive="base">
                                        <p:cTn id="46" dur="500" fill="hold"/>
                                        <p:tgtEl>
                                          <p:spTgt spid="317442"/>
                                        </p:tgtEl>
                                        <p:attrNameLst>
                                          <p:attrName>ppt_x</p:attrName>
                                        </p:attrNameLst>
                                      </p:cBhvr>
                                      <p:tavLst>
                                        <p:tav tm="0">
                                          <p:val>
                                            <p:strVal val="0-#ppt_w/2"/>
                                          </p:val>
                                        </p:tav>
                                        <p:tav tm="100000">
                                          <p:val>
                                            <p:strVal val="#ppt_x"/>
                                          </p:val>
                                        </p:tav>
                                      </p:tavLst>
                                    </p:anim>
                                    <p:anim calcmode="lin" valueType="num">
                                      <p:cBhvr additive="base">
                                        <p:cTn id="47" dur="500" fill="hold"/>
                                        <p:tgtEl>
                                          <p:spTgt spid="317442"/>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2" presetClass="entr" presetSubtype="8" fill="hold" grpId="0" nodeType="afterEffect">
                                  <p:stCondLst>
                                    <p:cond delay="0"/>
                                  </p:stCondLst>
                                  <p:childTnLst>
                                    <p:set>
                                      <p:cBhvr>
                                        <p:cTn id="50" dur="1" fill="hold">
                                          <p:stCondLst>
                                            <p:cond delay="0"/>
                                          </p:stCondLst>
                                        </p:cTn>
                                        <p:tgtEl>
                                          <p:spTgt spid="317446"/>
                                        </p:tgtEl>
                                        <p:attrNameLst>
                                          <p:attrName>style.visibility</p:attrName>
                                        </p:attrNameLst>
                                      </p:cBhvr>
                                      <p:to>
                                        <p:strVal val="visible"/>
                                      </p:to>
                                    </p:set>
                                    <p:anim calcmode="lin" valueType="num">
                                      <p:cBhvr additive="base">
                                        <p:cTn id="51" dur="500" fill="hold"/>
                                        <p:tgtEl>
                                          <p:spTgt spid="317446"/>
                                        </p:tgtEl>
                                        <p:attrNameLst>
                                          <p:attrName>ppt_x</p:attrName>
                                        </p:attrNameLst>
                                      </p:cBhvr>
                                      <p:tavLst>
                                        <p:tav tm="0">
                                          <p:val>
                                            <p:strVal val="0-#ppt_w/2"/>
                                          </p:val>
                                        </p:tav>
                                        <p:tav tm="100000">
                                          <p:val>
                                            <p:strVal val="#ppt_x"/>
                                          </p:val>
                                        </p:tav>
                                      </p:tavLst>
                                    </p:anim>
                                    <p:anim calcmode="lin" valueType="num">
                                      <p:cBhvr additive="base">
                                        <p:cTn id="52" dur="500" fill="hold"/>
                                        <p:tgtEl>
                                          <p:spTgt spid="317446"/>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317444"/>
                                        </p:tgtEl>
                                        <p:attrNameLst>
                                          <p:attrName>style.visibility</p:attrName>
                                        </p:attrNameLst>
                                      </p:cBhvr>
                                      <p:to>
                                        <p:strVal val="visible"/>
                                      </p:to>
                                    </p:set>
                                    <p:anim calcmode="lin" valueType="num">
                                      <p:cBhvr additive="base">
                                        <p:cTn id="57" dur="500" fill="hold"/>
                                        <p:tgtEl>
                                          <p:spTgt spid="317444"/>
                                        </p:tgtEl>
                                        <p:attrNameLst>
                                          <p:attrName>ppt_x</p:attrName>
                                        </p:attrNameLst>
                                      </p:cBhvr>
                                      <p:tavLst>
                                        <p:tav tm="0">
                                          <p:val>
                                            <p:strVal val="0-#ppt_w/2"/>
                                          </p:val>
                                        </p:tav>
                                        <p:tav tm="100000">
                                          <p:val>
                                            <p:strVal val="#ppt_x"/>
                                          </p:val>
                                        </p:tav>
                                      </p:tavLst>
                                    </p:anim>
                                    <p:anim calcmode="lin" valueType="num">
                                      <p:cBhvr additive="base">
                                        <p:cTn id="58" dur="500" fill="hold"/>
                                        <p:tgtEl>
                                          <p:spTgt spid="317444"/>
                                        </p:tgtEl>
                                        <p:attrNameLst>
                                          <p:attrName>ppt_y</p:attrName>
                                        </p:attrNameLst>
                                      </p:cBhvr>
                                      <p:tavLst>
                                        <p:tav tm="0">
                                          <p:val>
                                            <p:strVal val="#ppt_y"/>
                                          </p:val>
                                        </p:tav>
                                        <p:tav tm="100000">
                                          <p:val>
                                            <p:strVal val="#ppt_y"/>
                                          </p:val>
                                        </p:tav>
                                      </p:tavLst>
                                    </p:anim>
                                  </p:childTnLst>
                                </p:cTn>
                              </p:par>
                            </p:childTnLst>
                          </p:cTn>
                        </p:par>
                        <p:par>
                          <p:cTn id="59" fill="hold">
                            <p:stCondLst>
                              <p:cond delay="500"/>
                            </p:stCondLst>
                            <p:childTnLst>
                              <p:par>
                                <p:cTn id="60" presetID="2" presetClass="entr" presetSubtype="8" fill="hold" grpId="0" nodeType="afterEffect">
                                  <p:stCondLst>
                                    <p:cond delay="0"/>
                                  </p:stCondLst>
                                  <p:childTnLst>
                                    <p:set>
                                      <p:cBhvr>
                                        <p:cTn id="61" dur="1" fill="hold">
                                          <p:stCondLst>
                                            <p:cond delay="0"/>
                                          </p:stCondLst>
                                        </p:cTn>
                                        <p:tgtEl>
                                          <p:spTgt spid="317448"/>
                                        </p:tgtEl>
                                        <p:attrNameLst>
                                          <p:attrName>style.visibility</p:attrName>
                                        </p:attrNameLst>
                                      </p:cBhvr>
                                      <p:to>
                                        <p:strVal val="visible"/>
                                      </p:to>
                                    </p:set>
                                    <p:anim calcmode="lin" valueType="num">
                                      <p:cBhvr additive="base">
                                        <p:cTn id="62" dur="500" fill="hold"/>
                                        <p:tgtEl>
                                          <p:spTgt spid="317448"/>
                                        </p:tgtEl>
                                        <p:attrNameLst>
                                          <p:attrName>ppt_x</p:attrName>
                                        </p:attrNameLst>
                                      </p:cBhvr>
                                      <p:tavLst>
                                        <p:tav tm="0">
                                          <p:val>
                                            <p:strVal val="0-#ppt_w/2"/>
                                          </p:val>
                                        </p:tav>
                                        <p:tav tm="100000">
                                          <p:val>
                                            <p:strVal val="#ppt_x"/>
                                          </p:val>
                                        </p:tav>
                                      </p:tavLst>
                                    </p:anim>
                                    <p:anim calcmode="lin" valueType="num">
                                      <p:cBhvr additive="base">
                                        <p:cTn id="63" dur="500" fill="hold"/>
                                        <p:tgtEl>
                                          <p:spTgt spid="317448"/>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nodeType="clickEffect">
                                  <p:stCondLst>
                                    <p:cond delay="0"/>
                                  </p:stCondLst>
                                  <p:childTnLst>
                                    <p:set>
                                      <p:cBhvr>
                                        <p:cTn id="67" dur="1" fill="hold">
                                          <p:stCondLst>
                                            <p:cond delay="0"/>
                                          </p:stCondLst>
                                        </p:cTn>
                                        <p:tgtEl>
                                          <p:spTgt spid="2"/>
                                        </p:tgtEl>
                                        <p:attrNameLst>
                                          <p:attrName>style.visibility</p:attrName>
                                        </p:attrNameLst>
                                      </p:cBhvr>
                                      <p:to>
                                        <p:strVal val="visible"/>
                                      </p:to>
                                    </p:set>
                                    <p:anim calcmode="lin" valueType="num">
                                      <p:cBhvr additive="base">
                                        <p:cTn id="68" dur="500" fill="hold"/>
                                        <p:tgtEl>
                                          <p:spTgt spid="2"/>
                                        </p:tgtEl>
                                        <p:attrNameLst>
                                          <p:attrName>ppt_x</p:attrName>
                                        </p:attrNameLst>
                                      </p:cBhvr>
                                      <p:tavLst>
                                        <p:tav tm="0">
                                          <p:val>
                                            <p:strVal val="0-#ppt_w/2"/>
                                          </p:val>
                                        </p:tav>
                                        <p:tav tm="100000">
                                          <p:val>
                                            <p:strVal val="#ppt_x"/>
                                          </p:val>
                                        </p:tav>
                                      </p:tavLst>
                                    </p:anim>
                                    <p:anim calcmode="lin" valueType="num">
                                      <p:cBhvr additive="base">
                                        <p:cTn id="69" dur="500" fill="hold"/>
                                        <p:tgtEl>
                                          <p:spTgt spid="2"/>
                                        </p:tgtEl>
                                        <p:attrNameLst>
                                          <p:attrName>ppt_y</p:attrName>
                                        </p:attrNameLst>
                                      </p:cBhvr>
                                      <p:tavLst>
                                        <p:tav tm="0">
                                          <p:val>
                                            <p:strVal val="#ppt_y"/>
                                          </p:val>
                                        </p:tav>
                                        <p:tav tm="100000">
                                          <p:val>
                                            <p:strVal val="#ppt_y"/>
                                          </p:val>
                                        </p:tav>
                                      </p:tavLst>
                                    </p:anim>
                                  </p:childTnLst>
                                </p:cTn>
                              </p:par>
                            </p:childTnLst>
                          </p:cTn>
                        </p:par>
                        <p:par>
                          <p:cTn id="70" fill="hold">
                            <p:stCondLst>
                              <p:cond delay="500"/>
                            </p:stCondLst>
                            <p:childTnLst>
                              <p:par>
                                <p:cTn id="71" presetID="2" presetClass="entr" presetSubtype="8" fill="hold" grpId="0" nodeType="afterEffect">
                                  <p:stCondLst>
                                    <p:cond delay="0"/>
                                  </p:stCondLst>
                                  <p:childTnLst>
                                    <p:set>
                                      <p:cBhvr>
                                        <p:cTn id="72" dur="1" fill="hold">
                                          <p:stCondLst>
                                            <p:cond delay="0"/>
                                          </p:stCondLst>
                                        </p:cTn>
                                        <p:tgtEl>
                                          <p:spTgt spid="317474"/>
                                        </p:tgtEl>
                                        <p:attrNameLst>
                                          <p:attrName>style.visibility</p:attrName>
                                        </p:attrNameLst>
                                      </p:cBhvr>
                                      <p:to>
                                        <p:strVal val="visible"/>
                                      </p:to>
                                    </p:set>
                                    <p:anim calcmode="lin" valueType="num">
                                      <p:cBhvr additive="base">
                                        <p:cTn id="73" dur="500" fill="hold"/>
                                        <p:tgtEl>
                                          <p:spTgt spid="317474"/>
                                        </p:tgtEl>
                                        <p:attrNameLst>
                                          <p:attrName>ppt_x</p:attrName>
                                        </p:attrNameLst>
                                      </p:cBhvr>
                                      <p:tavLst>
                                        <p:tav tm="0">
                                          <p:val>
                                            <p:strVal val="0-#ppt_w/2"/>
                                          </p:val>
                                        </p:tav>
                                        <p:tav tm="100000">
                                          <p:val>
                                            <p:strVal val="#ppt_x"/>
                                          </p:val>
                                        </p:tav>
                                      </p:tavLst>
                                    </p:anim>
                                    <p:anim calcmode="lin" valueType="num">
                                      <p:cBhvr additive="base">
                                        <p:cTn id="74" dur="500" fill="hold"/>
                                        <p:tgtEl>
                                          <p:spTgt spid="317474"/>
                                        </p:tgtEl>
                                        <p:attrNameLst>
                                          <p:attrName>ppt_y</p:attrName>
                                        </p:attrNameLst>
                                      </p:cBhvr>
                                      <p:tavLst>
                                        <p:tav tm="0">
                                          <p:val>
                                            <p:strVal val="#ppt_y"/>
                                          </p:val>
                                        </p:tav>
                                        <p:tav tm="100000">
                                          <p:val>
                                            <p:strVal val="#ppt_y"/>
                                          </p:val>
                                        </p:tav>
                                      </p:tavLst>
                                    </p:anim>
                                  </p:childTnLst>
                                </p:cTn>
                              </p:par>
                            </p:childTnLst>
                          </p:cTn>
                        </p:par>
                        <p:par>
                          <p:cTn id="75" fill="hold">
                            <p:stCondLst>
                              <p:cond delay="1000"/>
                            </p:stCondLst>
                            <p:childTnLst>
                              <p:par>
                                <p:cTn id="76" presetID="2" presetClass="entr" presetSubtype="8" fill="hold" nodeType="afterEffect">
                                  <p:stCondLst>
                                    <p:cond delay="0"/>
                                  </p:stCondLst>
                                  <p:childTnLst>
                                    <p:set>
                                      <p:cBhvr>
                                        <p:cTn id="77" dur="1" fill="hold">
                                          <p:stCondLst>
                                            <p:cond delay="0"/>
                                          </p:stCondLst>
                                        </p:cTn>
                                        <p:tgtEl>
                                          <p:spTgt spid="3"/>
                                        </p:tgtEl>
                                        <p:attrNameLst>
                                          <p:attrName>style.visibility</p:attrName>
                                        </p:attrNameLst>
                                      </p:cBhvr>
                                      <p:to>
                                        <p:strVal val="visible"/>
                                      </p:to>
                                    </p:set>
                                    <p:anim calcmode="lin" valueType="num">
                                      <p:cBhvr additive="base">
                                        <p:cTn id="78" dur="500" fill="hold"/>
                                        <p:tgtEl>
                                          <p:spTgt spid="3"/>
                                        </p:tgtEl>
                                        <p:attrNameLst>
                                          <p:attrName>ppt_x</p:attrName>
                                        </p:attrNameLst>
                                      </p:cBhvr>
                                      <p:tavLst>
                                        <p:tav tm="0">
                                          <p:val>
                                            <p:strVal val="0-#ppt_w/2"/>
                                          </p:val>
                                        </p:tav>
                                        <p:tav tm="100000">
                                          <p:val>
                                            <p:strVal val="#ppt_x"/>
                                          </p:val>
                                        </p:tav>
                                      </p:tavLst>
                                    </p:anim>
                                    <p:anim calcmode="lin" valueType="num">
                                      <p:cBhvr additive="base">
                                        <p:cTn id="79" dur="500" fill="hold"/>
                                        <p:tgtEl>
                                          <p:spTgt spid="3"/>
                                        </p:tgtEl>
                                        <p:attrNameLst>
                                          <p:attrName>ppt_y</p:attrName>
                                        </p:attrNameLst>
                                      </p:cBhvr>
                                      <p:tavLst>
                                        <p:tav tm="0">
                                          <p:val>
                                            <p:strVal val="#ppt_y"/>
                                          </p:val>
                                        </p:tav>
                                        <p:tav tm="100000">
                                          <p:val>
                                            <p:strVal val="#ppt_y"/>
                                          </p:val>
                                        </p:tav>
                                      </p:tavLst>
                                    </p:anim>
                                  </p:childTnLst>
                                </p:cTn>
                              </p:par>
                            </p:childTnLst>
                          </p:cTn>
                        </p:par>
                        <p:par>
                          <p:cTn id="80" fill="hold">
                            <p:stCondLst>
                              <p:cond delay="1500"/>
                            </p:stCondLst>
                            <p:childTnLst>
                              <p:par>
                                <p:cTn id="81" presetID="2" presetClass="entr" presetSubtype="8"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 calcmode="lin" valueType="num">
                                      <p:cBhvr additive="base">
                                        <p:cTn id="83" dur="500" fill="hold"/>
                                        <p:tgtEl>
                                          <p:spTgt spid="4"/>
                                        </p:tgtEl>
                                        <p:attrNameLst>
                                          <p:attrName>ppt_x</p:attrName>
                                        </p:attrNameLst>
                                      </p:cBhvr>
                                      <p:tavLst>
                                        <p:tav tm="0">
                                          <p:val>
                                            <p:strVal val="0-#ppt_w/2"/>
                                          </p:val>
                                        </p:tav>
                                        <p:tav tm="100000">
                                          <p:val>
                                            <p:strVal val="#ppt_x"/>
                                          </p:val>
                                        </p:tav>
                                      </p:tavLst>
                                    </p:anim>
                                    <p:anim calcmode="lin" valueType="num">
                                      <p:cBhvr additive="base">
                                        <p:cTn id="84" dur="500" fill="hold"/>
                                        <p:tgtEl>
                                          <p:spTgt spid="4"/>
                                        </p:tgtEl>
                                        <p:attrNameLst>
                                          <p:attrName>ppt_y</p:attrName>
                                        </p:attrNameLst>
                                      </p:cBhvr>
                                      <p:tavLst>
                                        <p:tav tm="0">
                                          <p:val>
                                            <p:strVal val="#ppt_y"/>
                                          </p:val>
                                        </p:tav>
                                        <p:tav tm="100000">
                                          <p:val>
                                            <p:strVal val="#ppt_y"/>
                                          </p:val>
                                        </p:tav>
                                      </p:tavLst>
                                    </p:anim>
                                  </p:childTnLst>
                                </p:cTn>
                              </p:par>
                            </p:childTnLst>
                          </p:cTn>
                        </p:par>
                        <p:par>
                          <p:cTn id="85" fill="hold">
                            <p:stCondLst>
                              <p:cond delay="2000"/>
                            </p:stCondLst>
                            <p:childTnLst>
                              <p:par>
                                <p:cTn id="86" presetID="2" presetClass="entr" presetSubtype="8" fill="hold" nodeType="afterEffect">
                                  <p:stCondLst>
                                    <p:cond delay="0"/>
                                  </p:stCondLst>
                                  <p:childTnLst>
                                    <p:set>
                                      <p:cBhvr>
                                        <p:cTn id="87" dur="1" fill="hold">
                                          <p:stCondLst>
                                            <p:cond delay="0"/>
                                          </p:stCondLst>
                                        </p:cTn>
                                        <p:tgtEl>
                                          <p:spTgt spid="5"/>
                                        </p:tgtEl>
                                        <p:attrNameLst>
                                          <p:attrName>style.visibility</p:attrName>
                                        </p:attrNameLst>
                                      </p:cBhvr>
                                      <p:to>
                                        <p:strVal val="visible"/>
                                      </p:to>
                                    </p:set>
                                    <p:anim calcmode="lin" valueType="num">
                                      <p:cBhvr additive="base">
                                        <p:cTn id="88" dur="500" fill="hold"/>
                                        <p:tgtEl>
                                          <p:spTgt spid="5"/>
                                        </p:tgtEl>
                                        <p:attrNameLst>
                                          <p:attrName>ppt_x</p:attrName>
                                        </p:attrNameLst>
                                      </p:cBhvr>
                                      <p:tavLst>
                                        <p:tav tm="0">
                                          <p:val>
                                            <p:strVal val="0-#ppt_w/2"/>
                                          </p:val>
                                        </p:tav>
                                        <p:tav tm="100000">
                                          <p:val>
                                            <p:strVal val="#ppt_x"/>
                                          </p:val>
                                        </p:tav>
                                      </p:tavLst>
                                    </p:anim>
                                    <p:anim calcmode="lin" valueType="num">
                                      <p:cBhvr additive="base">
                                        <p:cTn id="89" dur="500" fill="hold"/>
                                        <p:tgtEl>
                                          <p:spTgt spid="5"/>
                                        </p:tgtEl>
                                        <p:attrNameLst>
                                          <p:attrName>ppt_y</p:attrName>
                                        </p:attrNameLst>
                                      </p:cBhvr>
                                      <p:tavLst>
                                        <p:tav tm="0">
                                          <p:val>
                                            <p:strVal val="#ppt_y"/>
                                          </p:val>
                                        </p:tav>
                                        <p:tav tm="100000">
                                          <p:val>
                                            <p:strVal val="#ppt_y"/>
                                          </p:val>
                                        </p:tav>
                                      </p:tavLst>
                                    </p:anim>
                                  </p:childTnLst>
                                </p:cTn>
                              </p:par>
                            </p:childTnLst>
                          </p:cTn>
                        </p:par>
                        <p:par>
                          <p:cTn id="90" fill="hold">
                            <p:stCondLst>
                              <p:cond delay="2500"/>
                            </p:stCondLst>
                            <p:childTnLst>
                              <p:par>
                                <p:cTn id="91" presetID="2" presetClass="entr" presetSubtype="8" fill="hold" grpId="0" nodeType="afterEffect">
                                  <p:stCondLst>
                                    <p:cond delay="0"/>
                                  </p:stCondLst>
                                  <p:childTnLst>
                                    <p:set>
                                      <p:cBhvr>
                                        <p:cTn id="92" dur="1" fill="hold">
                                          <p:stCondLst>
                                            <p:cond delay="0"/>
                                          </p:stCondLst>
                                        </p:cTn>
                                        <p:tgtEl>
                                          <p:spTgt spid="317449"/>
                                        </p:tgtEl>
                                        <p:attrNameLst>
                                          <p:attrName>style.visibility</p:attrName>
                                        </p:attrNameLst>
                                      </p:cBhvr>
                                      <p:to>
                                        <p:strVal val="visible"/>
                                      </p:to>
                                    </p:set>
                                    <p:anim calcmode="lin" valueType="num">
                                      <p:cBhvr additive="base">
                                        <p:cTn id="93" dur="500" fill="hold"/>
                                        <p:tgtEl>
                                          <p:spTgt spid="317449"/>
                                        </p:tgtEl>
                                        <p:attrNameLst>
                                          <p:attrName>ppt_x</p:attrName>
                                        </p:attrNameLst>
                                      </p:cBhvr>
                                      <p:tavLst>
                                        <p:tav tm="0">
                                          <p:val>
                                            <p:strVal val="0-#ppt_w/2"/>
                                          </p:val>
                                        </p:tav>
                                        <p:tav tm="100000">
                                          <p:val>
                                            <p:strVal val="#ppt_x"/>
                                          </p:val>
                                        </p:tav>
                                      </p:tavLst>
                                    </p:anim>
                                    <p:anim calcmode="lin" valueType="num">
                                      <p:cBhvr additive="base">
                                        <p:cTn id="94" dur="500" fill="hold"/>
                                        <p:tgtEl>
                                          <p:spTgt spid="317449"/>
                                        </p:tgtEl>
                                        <p:attrNameLst>
                                          <p:attrName>ppt_y</p:attrName>
                                        </p:attrNameLst>
                                      </p:cBhvr>
                                      <p:tavLst>
                                        <p:tav tm="0">
                                          <p:val>
                                            <p:strVal val="#ppt_y"/>
                                          </p:val>
                                        </p:tav>
                                        <p:tav tm="100000">
                                          <p:val>
                                            <p:strVal val="#ppt_y"/>
                                          </p:val>
                                        </p:tav>
                                      </p:tavLst>
                                    </p:anim>
                                  </p:childTnLst>
                                </p:cTn>
                              </p:par>
                            </p:childTnLst>
                          </p:cTn>
                        </p:par>
                        <p:par>
                          <p:cTn id="95" fill="hold">
                            <p:stCondLst>
                              <p:cond delay="3000"/>
                            </p:stCondLst>
                            <p:childTnLst>
                              <p:par>
                                <p:cTn id="96" presetID="2" presetClass="entr" presetSubtype="8" fill="hold" grpId="0" nodeType="afterEffect">
                                  <p:stCondLst>
                                    <p:cond delay="0"/>
                                  </p:stCondLst>
                                  <p:childTnLst>
                                    <p:set>
                                      <p:cBhvr>
                                        <p:cTn id="97" dur="1" fill="hold">
                                          <p:stCondLst>
                                            <p:cond delay="0"/>
                                          </p:stCondLst>
                                        </p:cTn>
                                        <p:tgtEl>
                                          <p:spTgt spid="317470"/>
                                        </p:tgtEl>
                                        <p:attrNameLst>
                                          <p:attrName>style.visibility</p:attrName>
                                        </p:attrNameLst>
                                      </p:cBhvr>
                                      <p:to>
                                        <p:strVal val="visible"/>
                                      </p:to>
                                    </p:set>
                                    <p:anim calcmode="lin" valueType="num">
                                      <p:cBhvr additive="base">
                                        <p:cTn id="98" dur="500" fill="hold"/>
                                        <p:tgtEl>
                                          <p:spTgt spid="317470"/>
                                        </p:tgtEl>
                                        <p:attrNameLst>
                                          <p:attrName>ppt_x</p:attrName>
                                        </p:attrNameLst>
                                      </p:cBhvr>
                                      <p:tavLst>
                                        <p:tav tm="0">
                                          <p:val>
                                            <p:strVal val="0-#ppt_w/2"/>
                                          </p:val>
                                        </p:tav>
                                        <p:tav tm="100000">
                                          <p:val>
                                            <p:strVal val="#ppt_x"/>
                                          </p:val>
                                        </p:tav>
                                      </p:tavLst>
                                    </p:anim>
                                    <p:anim calcmode="lin" valueType="num">
                                      <p:cBhvr additive="base">
                                        <p:cTn id="99" dur="500" fill="hold"/>
                                        <p:tgtEl>
                                          <p:spTgt spid="317470"/>
                                        </p:tgtEl>
                                        <p:attrNameLst>
                                          <p:attrName>ppt_y</p:attrName>
                                        </p:attrNameLst>
                                      </p:cBhvr>
                                      <p:tavLst>
                                        <p:tav tm="0">
                                          <p:val>
                                            <p:strVal val="#ppt_y"/>
                                          </p:val>
                                        </p:tav>
                                        <p:tav tm="100000">
                                          <p:val>
                                            <p:strVal val="#ppt_y"/>
                                          </p:val>
                                        </p:tav>
                                      </p:tavLst>
                                    </p:anim>
                                  </p:childTnLst>
                                </p:cTn>
                              </p:par>
                            </p:childTnLst>
                          </p:cTn>
                        </p:par>
                        <p:par>
                          <p:cTn id="100" fill="hold">
                            <p:stCondLst>
                              <p:cond delay="3500"/>
                            </p:stCondLst>
                            <p:childTnLst>
                              <p:par>
                                <p:cTn id="101" presetID="2" presetClass="entr" presetSubtype="8" fill="hold" grpId="0" nodeType="afterEffect">
                                  <p:stCondLst>
                                    <p:cond delay="0"/>
                                  </p:stCondLst>
                                  <p:childTnLst>
                                    <p:set>
                                      <p:cBhvr>
                                        <p:cTn id="102" dur="1" fill="hold">
                                          <p:stCondLst>
                                            <p:cond delay="0"/>
                                          </p:stCondLst>
                                        </p:cTn>
                                        <p:tgtEl>
                                          <p:spTgt spid="317471"/>
                                        </p:tgtEl>
                                        <p:attrNameLst>
                                          <p:attrName>style.visibility</p:attrName>
                                        </p:attrNameLst>
                                      </p:cBhvr>
                                      <p:to>
                                        <p:strVal val="visible"/>
                                      </p:to>
                                    </p:set>
                                    <p:anim calcmode="lin" valueType="num">
                                      <p:cBhvr additive="base">
                                        <p:cTn id="103" dur="500" fill="hold"/>
                                        <p:tgtEl>
                                          <p:spTgt spid="317471"/>
                                        </p:tgtEl>
                                        <p:attrNameLst>
                                          <p:attrName>ppt_x</p:attrName>
                                        </p:attrNameLst>
                                      </p:cBhvr>
                                      <p:tavLst>
                                        <p:tav tm="0">
                                          <p:val>
                                            <p:strVal val="0-#ppt_w/2"/>
                                          </p:val>
                                        </p:tav>
                                        <p:tav tm="100000">
                                          <p:val>
                                            <p:strVal val="#ppt_x"/>
                                          </p:val>
                                        </p:tav>
                                      </p:tavLst>
                                    </p:anim>
                                    <p:anim calcmode="lin" valueType="num">
                                      <p:cBhvr additive="base">
                                        <p:cTn id="104" dur="500" fill="hold"/>
                                        <p:tgtEl>
                                          <p:spTgt spid="317471"/>
                                        </p:tgtEl>
                                        <p:attrNameLst>
                                          <p:attrName>ppt_y</p:attrName>
                                        </p:attrNameLst>
                                      </p:cBhvr>
                                      <p:tavLst>
                                        <p:tav tm="0">
                                          <p:val>
                                            <p:strVal val="#ppt_y"/>
                                          </p:val>
                                        </p:tav>
                                        <p:tav tm="100000">
                                          <p:val>
                                            <p:strVal val="#ppt_y"/>
                                          </p:val>
                                        </p:tav>
                                      </p:tavLst>
                                    </p:anim>
                                  </p:childTnLst>
                                </p:cTn>
                              </p:par>
                            </p:childTnLst>
                          </p:cTn>
                        </p:par>
                        <p:par>
                          <p:cTn id="105" fill="hold">
                            <p:stCondLst>
                              <p:cond delay="4000"/>
                            </p:stCondLst>
                            <p:childTnLst>
                              <p:par>
                                <p:cTn id="106" presetID="2" presetClass="entr" presetSubtype="8" fill="hold" grpId="0" nodeType="afterEffect">
                                  <p:stCondLst>
                                    <p:cond delay="0"/>
                                  </p:stCondLst>
                                  <p:childTnLst>
                                    <p:set>
                                      <p:cBhvr>
                                        <p:cTn id="107" dur="1" fill="hold">
                                          <p:stCondLst>
                                            <p:cond delay="0"/>
                                          </p:stCondLst>
                                        </p:cTn>
                                        <p:tgtEl>
                                          <p:spTgt spid="317472"/>
                                        </p:tgtEl>
                                        <p:attrNameLst>
                                          <p:attrName>style.visibility</p:attrName>
                                        </p:attrNameLst>
                                      </p:cBhvr>
                                      <p:to>
                                        <p:strVal val="visible"/>
                                      </p:to>
                                    </p:set>
                                    <p:anim calcmode="lin" valueType="num">
                                      <p:cBhvr additive="base">
                                        <p:cTn id="108" dur="500" fill="hold"/>
                                        <p:tgtEl>
                                          <p:spTgt spid="317472"/>
                                        </p:tgtEl>
                                        <p:attrNameLst>
                                          <p:attrName>ppt_x</p:attrName>
                                        </p:attrNameLst>
                                      </p:cBhvr>
                                      <p:tavLst>
                                        <p:tav tm="0">
                                          <p:val>
                                            <p:strVal val="0-#ppt_w/2"/>
                                          </p:val>
                                        </p:tav>
                                        <p:tav tm="100000">
                                          <p:val>
                                            <p:strVal val="#ppt_x"/>
                                          </p:val>
                                        </p:tav>
                                      </p:tavLst>
                                    </p:anim>
                                    <p:anim calcmode="lin" valueType="num">
                                      <p:cBhvr additive="base">
                                        <p:cTn id="109" dur="500" fill="hold"/>
                                        <p:tgtEl>
                                          <p:spTgt spid="317472"/>
                                        </p:tgtEl>
                                        <p:attrNameLst>
                                          <p:attrName>ppt_y</p:attrName>
                                        </p:attrNameLst>
                                      </p:cBhvr>
                                      <p:tavLst>
                                        <p:tav tm="0">
                                          <p:val>
                                            <p:strVal val="#ppt_y"/>
                                          </p:val>
                                        </p:tav>
                                        <p:tav tm="100000">
                                          <p:val>
                                            <p:strVal val="#ppt_y"/>
                                          </p:val>
                                        </p:tav>
                                      </p:tavLst>
                                    </p:anim>
                                  </p:childTnLst>
                                </p:cTn>
                              </p:par>
                            </p:childTnLst>
                          </p:cTn>
                        </p:par>
                        <p:par>
                          <p:cTn id="110" fill="hold">
                            <p:stCondLst>
                              <p:cond delay="4500"/>
                            </p:stCondLst>
                            <p:childTnLst>
                              <p:par>
                                <p:cTn id="111" presetID="2" presetClass="entr" presetSubtype="8" fill="hold" grpId="0" nodeType="afterEffect">
                                  <p:stCondLst>
                                    <p:cond delay="0"/>
                                  </p:stCondLst>
                                  <p:childTnLst>
                                    <p:set>
                                      <p:cBhvr>
                                        <p:cTn id="112" dur="1" fill="hold">
                                          <p:stCondLst>
                                            <p:cond delay="0"/>
                                          </p:stCondLst>
                                        </p:cTn>
                                        <p:tgtEl>
                                          <p:spTgt spid="317473"/>
                                        </p:tgtEl>
                                        <p:attrNameLst>
                                          <p:attrName>style.visibility</p:attrName>
                                        </p:attrNameLst>
                                      </p:cBhvr>
                                      <p:to>
                                        <p:strVal val="visible"/>
                                      </p:to>
                                    </p:set>
                                    <p:anim calcmode="lin" valueType="num">
                                      <p:cBhvr additive="base">
                                        <p:cTn id="113" dur="500" fill="hold"/>
                                        <p:tgtEl>
                                          <p:spTgt spid="317473"/>
                                        </p:tgtEl>
                                        <p:attrNameLst>
                                          <p:attrName>ppt_x</p:attrName>
                                        </p:attrNameLst>
                                      </p:cBhvr>
                                      <p:tavLst>
                                        <p:tav tm="0">
                                          <p:val>
                                            <p:strVal val="0-#ppt_w/2"/>
                                          </p:val>
                                        </p:tav>
                                        <p:tav tm="100000">
                                          <p:val>
                                            <p:strVal val="#ppt_x"/>
                                          </p:val>
                                        </p:tav>
                                      </p:tavLst>
                                    </p:anim>
                                    <p:anim calcmode="lin" valueType="num">
                                      <p:cBhvr additive="base">
                                        <p:cTn id="114" dur="500" fill="hold"/>
                                        <p:tgtEl>
                                          <p:spTgt spid="317473"/>
                                        </p:tgtEl>
                                        <p:attrNameLst>
                                          <p:attrName>ppt_y</p:attrName>
                                        </p:attrNameLst>
                                      </p:cBhvr>
                                      <p:tavLst>
                                        <p:tav tm="0">
                                          <p:val>
                                            <p:strVal val="#ppt_y"/>
                                          </p:val>
                                        </p:tav>
                                        <p:tav tm="100000">
                                          <p:val>
                                            <p:strVal val="#ppt_y"/>
                                          </p:val>
                                        </p:tav>
                                      </p:tavLst>
                                    </p:anim>
                                  </p:childTnLst>
                                </p:cTn>
                              </p:par>
                            </p:childTnLst>
                          </p:cTn>
                        </p:par>
                        <p:par>
                          <p:cTn id="115" fill="hold">
                            <p:stCondLst>
                              <p:cond delay="5000"/>
                            </p:stCondLst>
                            <p:childTnLst>
                              <p:par>
                                <p:cTn id="116" presetID="2" presetClass="entr" presetSubtype="8" fill="hold" nodeType="afterEffect">
                                  <p:stCondLst>
                                    <p:cond delay="0"/>
                                  </p:stCondLst>
                                  <p:childTnLst>
                                    <p:set>
                                      <p:cBhvr>
                                        <p:cTn id="117" dur="1" fill="hold">
                                          <p:stCondLst>
                                            <p:cond delay="0"/>
                                          </p:stCondLst>
                                        </p:cTn>
                                        <p:tgtEl>
                                          <p:spTgt spid="317477"/>
                                        </p:tgtEl>
                                        <p:attrNameLst>
                                          <p:attrName>style.visibility</p:attrName>
                                        </p:attrNameLst>
                                      </p:cBhvr>
                                      <p:to>
                                        <p:strVal val="visible"/>
                                      </p:to>
                                    </p:set>
                                    <p:anim calcmode="lin" valueType="num">
                                      <p:cBhvr additive="base">
                                        <p:cTn id="118" dur="500" fill="hold"/>
                                        <p:tgtEl>
                                          <p:spTgt spid="317477"/>
                                        </p:tgtEl>
                                        <p:attrNameLst>
                                          <p:attrName>ppt_x</p:attrName>
                                        </p:attrNameLst>
                                      </p:cBhvr>
                                      <p:tavLst>
                                        <p:tav tm="0">
                                          <p:val>
                                            <p:strVal val="0-#ppt_w/2"/>
                                          </p:val>
                                        </p:tav>
                                        <p:tav tm="100000">
                                          <p:val>
                                            <p:strVal val="#ppt_x"/>
                                          </p:val>
                                        </p:tav>
                                      </p:tavLst>
                                    </p:anim>
                                    <p:anim calcmode="lin" valueType="num">
                                      <p:cBhvr additive="base">
                                        <p:cTn id="119" dur="500" fill="hold"/>
                                        <p:tgtEl>
                                          <p:spTgt spid="317477"/>
                                        </p:tgtEl>
                                        <p:attrNameLst>
                                          <p:attrName>ppt_y</p:attrName>
                                        </p:attrNameLst>
                                      </p:cBhvr>
                                      <p:tavLst>
                                        <p:tav tm="0">
                                          <p:val>
                                            <p:strVal val="#ppt_y"/>
                                          </p:val>
                                        </p:tav>
                                        <p:tav tm="100000">
                                          <p:val>
                                            <p:strVal val="#ppt_y"/>
                                          </p:val>
                                        </p:tav>
                                      </p:tavLst>
                                    </p:anim>
                                  </p:childTnLst>
                                </p:cTn>
                              </p:par>
                            </p:childTnLst>
                          </p:cTn>
                        </p:par>
                        <p:par>
                          <p:cTn id="120" fill="hold">
                            <p:stCondLst>
                              <p:cond delay="5500"/>
                            </p:stCondLst>
                            <p:childTnLst>
                              <p:par>
                                <p:cTn id="121" presetID="2" presetClass="entr" presetSubtype="8" fill="hold" nodeType="afterEffect">
                                  <p:stCondLst>
                                    <p:cond delay="0"/>
                                  </p:stCondLst>
                                  <p:childTnLst>
                                    <p:set>
                                      <p:cBhvr>
                                        <p:cTn id="122" dur="1" fill="hold">
                                          <p:stCondLst>
                                            <p:cond delay="0"/>
                                          </p:stCondLst>
                                        </p:cTn>
                                        <p:tgtEl>
                                          <p:spTgt spid="317478"/>
                                        </p:tgtEl>
                                        <p:attrNameLst>
                                          <p:attrName>style.visibility</p:attrName>
                                        </p:attrNameLst>
                                      </p:cBhvr>
                                      <p:to>
                                        <p:strVal val="visible"/>
                                      </p:to>
                                    </p:set>
                                    <p:anim calcmode="lin" valueType="num">
                                      <p:cBhvr additive="base">
                                        <p:cTn id="123" dur="500" fill="hold"/>
                                        <p:tgtEl>
                                          <p:spTgt spid="317478"/>
                                        </p:tgtEl>
                                        <p:attrNameLst>
                                          <p:attrName>ppt_x</p:attrName>
                                        </p:attrNameLst>
                                      </p:cBhvr>
                                      <p:tavLst>
                                        <p:tav tm="0">
                                          <p:val>
                                            <p:strVal val="0-#ppt_w/2"/>
                                          </p:val>
                                        </p:tav>
                                        <p:tav tm="100000">
                                          <p:val>
                                            <p:strVal val="#ppt_x"/>
                                          </p:val>
                                        </p:tav>
                                      </p:tavLst>
                                    </p:anim>
                                    <p:anim calcmode="lin" valueType="num">
                                      <p:cBhvr additive="base">
                                        <p:cTn id="124" dur="500" fill="hold"/>
                                        <p:tgtEl>
                                          <p:spTgt spid="317478"/>
                                        </p:tgtEl>
                                        <p:attrNameLst>
                                          <p:attrName>ppt_y</p:attrName>
                                        </p:attrNameLst>
                                      </p:cBhvr>
                                      <p:tavLst>
                                        <p:tav tm="0">
                                          <p:val>
                                            <p:strVal val="#ppt_y"/>
                                          </p:val>
                                        </p:tav>
                                        <p:tav tm="100000">
                                          <p:val>
                                            <p:strVal val="#ppt_y"/>
                                          </p:val>
                                        </p:tav>
                                      </p:tavLst>
                                    </p:anim>
                                  </p:childTnLst>
                                </p:cTn>
                              </p:par>
                            </p:childTnLst>
                          </p:cTn>
                        </p:par>
                        <p:par>
                          <p:cTn id="125" fill="hold">
                            <p:stCondLst>
                              <p:cond delay="6000"/>
                            </p:stCondLst>
                            <p:childTnLst>
                              <p:par>
                                <p:cTn id="126" presetID="2" presetClass="entr" presetSubtype="8" fill="hold" nodeType="afterEffect">
                                  <p:stCondLst>
                                    <p:cond delay="0"/>
                                  </p:stCondLst>
                                  <p:childTnLst>
                                    <p:set>
                                      <p:cBhvr>
                                        <p:cTn id="127" dur="1" fill="hold">
                                          <p:stCondLst>
                                            <p:cond delay="0"/>
                                          </p:stCondLst>
                                        </p:cTn>
                                        <p:tgtEl>
                                          <p:spTgt spid="317479"/>
                                        </p:tgtEl>
                                        <p:attrNameLst>
                                          <p:attrName>style.visibility</p:attrName>
                                        </p:attrNameLst>
                                      </p:cBhvr>
                                      <p:to>
                                        <p:strVal val="visible"/>
                                      </p:to>
                                    </p:set>
                                    <p:anim calcmode="lin" valueType="num">
                                      <p:cBhvr additive="base">
                                        <p:cTn id="128" dur="500" fill="hold"/>
                                        <p:tgtEl>
                                          <p:spTgt spid="317479"/>
                                        </p:tgtEl>
                                        <p:attrNameLst>
                                          <p:attrName>ppt_x</p:attrName>
                                        </p:attrNameLst>
                                      </p:cBhvr>
                                      <p:tavLst>
                                        <p:tav tm="0">
                                          <p:val>
                                            <p:strVal val="0-#ppt_w/2"/>
                                          </p:val>
                                        </p:tav>
                                        <p:tav tm="100000">
                                          <p:val>
                                            <p:strVal val="#ppt_x"/>
                                          </p:val>
                                        </p:tav>
                                      </p:tavLst>
                                    </p:anim>
                                    <p:anim calcmode="lin" valueType="num">
                                      <p:cBhvr additive="base">
                                        <p:cTn id="129" dur="500" fill="hold"/>
                                        <p:tgtEl>
                                          <p:spTgt spid="317479"/>
                                        </p:tgtEl>
                                        <p:attrNameLst>
                                          <p:attrName>ppt_y</p:attrName>
                                        </p:attrNameLst>
                                      </p:cBhvr>
                                      <p:tavLst>
                                        <p:tav tm="0">
                                          <p:val>
                                            <p:strVal val="#ppt_y"/>
                                          </p:val>
                                        </p:tav>
                                        <p:tav tm="100000">
                                          <p:val>
                                            <p:strVal val="#ppt_y"/>
                                          </p:val>
                                        </p:tav>
                                      </p:tavLst>
                                    </p:anim>
                                  </p:childTnLst>
                                </p:cTn>
                              </p:par>
                            </p:childTnLst>
                          </p:cTn>
                        </p:par>
                        <p:par>
                          <p:cTn id="130" fill="hold">
                            <p:stCondLst>
                              <p:cond delay="6500"/>
                            </p:stCondLst>
                            <p:childTnLst>
                              <p:par>
                                <p:cTn id="131" presetID="2" presetClass="entr" presetSubtype="8" fill="hold" nodeType="afterEffect">
                                  <p:stCondLst>
                                    <p:cond delay="0"/>
                                  </p:stCondLst>
                                  <p:childTnLst>
                                    <p:set>
                                      <p:cBhvr>
                                        <p:cTn id="132" dur="1" fill="hold">
                                          <p:stCondLst>
                                            <p:cond delay="0"/>
                                          </p:stCondLst>
                                        </p:cTn>
                                        <p:tgtEl>
                                          <p:spTgt spid="317480"/>
                                        </p:tgtEl>
                                        <p:attrNameLst>
                                          <p:attrName>style.visibility</p:attrName>
                                        </p:attrNameLst>
                                      </p:cBhvr>
                                      <p:to>
                                        <p:strVal val="visible"/>
                                      </p:to>
                                    </p:set>
                                    <p:anim calcmode="lin" valueType="num">
                                      <p:cBhvr additive="base">
                                        <p:cTn id="133" dur="500" fill="hold"/>
                                        <p:tgtEl>
                                          <p:spTgt spid="317480"/>
                                        </p:tgtEl>
                                        <p:attrNameLst>
                                          <p:attrName>ppt_x</p:attrName>
                                        </p:attrNameLst>
                                      </p:cBhvr>
                                      <p:tavLst>
                                        <p:tav tm="0">
                                          <p:val>
                                            <p:strVal val="0-#ppt_w/2"/>
                                          </p:val>
                                        </p:tav>
                                        <p:tav tm="100000">
                                          <p:val>
                                            <p:strVal val="#ppt_x"/>
                                          </p:val>
                                        </p:tav>
                                      </p:tavLst>
                                    </p:anim>
                                    <p:anim calcmode="lin" valueType="num">
                                      <p:cBhvr additive="base">
                                        <p:cTn id="134" dur="500" fill="hold"/>
                                        <p:tgtEl>
                                          <p:spTgt spid="317480"/>
                                        </p:tgtEl>
                                        <p:attrNameLst>
                                          <p:attrName>ppt_y</p:attrName>
                                        </p:attrNameLst>
                                      </p:cBhvr>
                                      <p:tavLst>
                                        <p:tav tm="0">
                                          <p:val>
                                            <p:strVal val="#ppt_y"/>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8" fill="hold" nodeType="clickEffect">
                                  <p:stCondLst>
                                    <p:cond delay="0"/>
                                  </p:stCondLst>
                                  <p:childTnLst>
                                    <p:set>
                                      <p:cBhvr>
                                        <p:cTn id="138" dur="1" fill="hold">
                                          <p:stCondLst>
                                            <p:cond delay="0"/>
                                          </p:stCondLst>
                                        </p:cTn>
                                        <p:tgtEl>
                                          <p:spTgt spid="317476"/>
                                        </p:tgtEl>
                                        <p:attrNameLst>
                                          <p:attrName>style.visibility</p:attrName>
                                        </p:attrNameLst>
                                      </p:cBhvr>
                                      <p:to>
                                        <p:strVal val="visible"/>
                                      </p:to>
                                    </p:set>
                                    <p:anim calcmode="lin" valueType="num">
                                      <p:cBhvr additive="base">
                                        <p:cTn id="139" dur="500" fill="hold"/>
                                        <p:tgtEl>
                                          <p:spTgt spid="317476"/>
                                        </p:tgtEl>
                                        <p:attrNameLst>
                                          <p:attrName>ppt_x</p:attrName>
                                        </p:attrNameLst>
                                      </p:cBhvr>
                                      <p:tavLst>
                                        <p:tav tm="0">
                                          <p:val>
                                            <p:strVal val="0-#ppt_w/2"/>
                                          </p:val>
                                        </p:tav>
                                        <p:tav tm="100000">
                                          <p:val>
                                            <p:strVal val="#ppt_x"/>
                                          </p:val>
                                        </p:tav>
                                      </p:tavLst>
                                    </p:anim>
                                    <p:anim calcmode="lin" valueType="num">
                                      <p:cBhvr additive="base">
                                        <p:cTn id="140" dur="500" fill="hold"/>
                                        <p:tgtEl>
                                          <p:spTgt spid="317476"/>
                                        </p:tgtEl>
                                        <p:attrNameLst>
                                          <p:attrName>ppt_y</p:attrName>
                                        </p:attrNameLst>
                                      </p:cBhvr>
                                      <p:tavLst>
                                        <p:tav tm="0">
                                          <p:val>
                                            <p:strVal val="#ppt_y"/>
                                          </p:val>
                                        </p:tav>
                                        <p:tav tm="100000">
                                          <p:val>
                                            <p:strVal val="#ppt_y"/>
                                          </p:val>
                                        </p:tav>
                                      </p:tavLst>
                                    </p:anim>
                                  </p:childTnLst>
                                </p:cTn>
                              </p:par>
                            </p:childTnLst>
                          </p:cTn>
                        </p:par>
                        <p:par>
                          <p:cTn id="141" fill="hold">
                            <p:stCondLst>
                              <p:cond delay="500"/>
                            </p:stCondLst>
                            <p:childTnLst>
                              <p:par>
                                <p:cTn id="142" presetID="26" presetClass="emph" presetSubtype="0" fill="hold" nodeType="afterEffect">
                                  <p:stCondLst>
                                    <p:cond delay="0"/>
                                  </p:stCondLst>
                                  <p:childTnLst>
                                    <p:animEffect transition="out" filter="fade">
                                      <p:cBhvr>
                                        <p:cTn id="143" dur="500" tmFilter="0, 0; .2, .5; .8, .5; 1, 0"/>
                                        <p:tgtEl>
                                          <p:spTgt spid="317475"/>
                                        </p:tgtEl>
                                      </p:cBhvr>
                                    </p:animEffect>
                                    <p:animScale>
                                      <p:cBhvr>
                                        <p:cTn id="144" dur="250" autoRev="1" fill="hold"/>
                                        <p:tgtEl>
                                          <p:spTgt spid="31747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5" grpId="0" autoUpdateAnimBg="0"/>
      <p:bldP spid="317446" grpId="0" autoUpdateAnimBg="0"/>
      <p:bldP spid="317447" grpId="0" autoUpdateAnimBg="0"/>
      <p:bldP spid="317448" grpId="0" autoUpdateAnimBg="0"/>
      <p:bldP spid="317449" grpId="0" autoUpdateAnimBg="0"/>
      <p:bldP spid="317452" grpId="0" autoUpdateAnimBg="0"/>
      <p:bldP spid="317469" grpId="0" autoUpdateAnimBg="0"/>
      <p:bldP spid="317470" grpId="0" animBg="1"/>
      <p:bldP spid="317471" grpId="0" animBg="1"/>
      <p:bldP spid="317472" grpId="0" animBg="1"/>
      <p:bldP spid="317473" grpId="0" animBg="1"/>
      <p:bldP spid="31747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Line 2"/>
          <p:cNvSpPr>
            <a:spLocks noChangeShapeType="1"/>
          </p:cNvSpPr>
          <p:nvPr/>
        </p:nvSpPr>
        <p:spPr bwMode="auto">
          <a:xfrm rot="11632579" flipH="1" flipV="1">
            <a:off x="4329012" y="2155811"/>
            <a:ext cx="3299681" cy="353905"/>
          </a:xfrm>
          <a:prstGeom prst="line">
            <a:avLst/>
          </a:prstGeom>
          <a:noFill/>
          <a:ln w="38100">
            <a:solidFill>
              <a:schemeClr val="tx1"/>
            </a:solidFill>
            <a:round/>
            <a:headEnd/>
            <a:tailEnd type="triangle" w="med" len="med"/>
          </a:ln>
        </p:spPr>
        <p:txBody>
          <a:bodyPr wrap="none" anchor="ctr"/>
          <a:lstStyle/>
          <a:p>
            <a:endParaRPr lang="en-IE"/>
          </a:p>
        </p:txBody>
      </p:sp>
      <p:sp>
        <p:nvSpPr>
          <p:cNvPr id="215043" name="Line 3"/>
          <p:cNvSpPr>
            <a:spLocks noChangeShapeType="1"/>
          </p:cNvSpPr>
          <p:nvPr/>
        </p:nvSpPr>
        <p:spPr bwMode="auto">
          <a:xfrm rot="19777457" flipH="1" flipV="1">
            <a:off x="5667007" y="4494138"/>
            <a:ext cx="1746983" cy="435123"/>
          </a:xfrm>
          <a:prstGeom prst="line">
            <a:avLst/>
          </a:prstGeom>
          <a:noFill/>
          <a:ln w="38100">
            <a:solidFill>
              <a:schemeClr val="tx1"/>
            </a:solidFill>
            <a:round/>
            <a:headEnd/>
            <a:tailEnd type="triangle" w="med" len="med"/>
          </a:ln>
        </p:spPr>
        <p:txBody>
          <a:bodyPr wrap="none" anchor="ctr"/>
          <a:lstStyle/>
          <a:p>
            <a:endParaRPr lang="en-IE"/>
          </a:p>
        </p:txBody>
      </p:sp>
      <p:sp>
        <p:nvSpPr>
          <p:cNvPr id="215044" name="AutoShape 4"/>
          <p:cNvSpPr>
            <a:spLocks/>
          </p:cNvSpPr>
          <p:nvPr/>
        </p:nvSpPr>
        <p:spPr bwMode="auto">
          <a:xfrm>
            <a:off x="382588" y="5051425"/>
            <a:ext cx="2133600" cy="646331"/>
          </a:xfrm>
          <a:prstGeom prst="borderCallout1">
            <a:avLst>
              <a:gd name="adj1" fmla="val 10315"/>
              <a:gd name="adj2" fmla="val 103569"/>
              <a:gd name="adj3" fmla="val -79291"/>
              <a:gd name="adj4" fmla="val 151342"/>
            </a:avLst>
          </a:prstGeom>
          <a:noFill/>
          <a:ln w="38100">
            <a:solidFill>
              <a:srgbClr val="FFFF00"/>
            </a:solidFill>
            <a:miter lim="800000"/>
            <a:headEnd/>
            <a:tailEnd type="triangle" w="med" len="med"/>
          </a:ln>
        </p:spPr>
        <p:txBody>
          <a:bodyPr>
            <a:spAutoFit/>
          </a:bodyPr>
          <a:lstStyle/>
          <a:p>
            <a:r>
              <a:rPr lang="en-GB" sz="1200" dirty="0">
                <a:latin typeface="+mn-lt"/>
                <a:cs typeface="Tahoma" pitchFamily="34" charset="0"/>
              </a:rPr>
              <a:t>Patient scans </a:t>
            </a:r>
            <a:r>
              <a:rPr lang="en-IE" sz="1200" dirty="0">
                <a:latin typeface="+mn-lt"/>
                <a:cs typeface="Tahoma" pitchFamily="34" charset="0"/>
              </a:rPr>
              <a:t>product. Verification received from EPR</a:t>
            </a:r>
            <a:endParaRPr lang="en-GB" sz="1200" dirty="0">
              <a:latin typeface="+mn-lt"/>
              <a:cs typeface="Tahoma" pitchFamily="34" charset="0"/>
            </a:endParaRPr>
          </a:p>
        </p:txBody>
      </p:sp>
      <p:sp>
        <p:nvSpPr>
          <p:cNvPr id="215045" name="AutoShape 5"/>
          <p:cNvSpPr>
            <a:spLocks/>
          </p:cNvSpPr>
          <p:nvPr/>
        </p:nvSpPr>
        <p:spPr bwMode="auto">
          <a:xfrm>
            <a:off x="254000" y="3403600"/>
            <a:ext cx="2819400" cy="646331"/>
          </a:xfrm>
          <a:prstGeom prst="borderCallout1">
            <a:avLst>
              <a:gd name="adj1" fmla="val 49014"/>
              <a:gd name="adj2" fmla="val 101353"/>
              <a:gd name="adj3" fmla="val 44761"/>
              <a:gd name="adj4" fmla="val 131307"/>
            </a:avLst>
          </a:prstGeom>
          <a:noFill/>
          <a:ln w="38100">
            <a:solidFill>
              <a:srgbClr val="FFFF00"/>
            </a:solidFill>
            <a:miter lim="800000"/>
            <a:headEnd/>
            <a:tailEnd type="triangle" w="med" len="med"/>
          </a:ln>
        </p:spPr>
        <p:txBody>
          <a:bodyPr wrap="square">
            <a:spAutoFit/>
          </a:bodyPr>
          <a:lstStyle/>
          <a:p>
            <a:r>
              <a:rPr lang="en-GB" sz="1200">
                <a:latin typeface="+mn-lt"/>
                <a:cs typeface="Tahoma" pitchFamily="34" charset="0"/>
              </a:rPr>
              <a:t>Data sent to the </a:t>
            </a:r>
            <a:r>
              <a:rPr lang="en-IE" sz="1200">
                <a:latin typeface="+mn-lt"/>
                <a:cs typeface="Tahoma" pitchFamily="34" charset="0"/>
              </a:rPr>
              <a:t>EPR and stock management system with product usage information</a:t>
            </a:r>
            <a:endParaRPr lang="en-GB" sz="1200">
              <a:latin typeface="+mn-lt"/>
              <a:cs typeface="Tahoma" pitchFamily="34" charset="0"/>
            </a:endParaRPr>
          </a:p>
        </p:txBody>
      </p:sp>
      <p:sp>
        <p:nvSpPr>
          <p:cNvPr id="215046" name="Line 6"/>
          <p:cNvSpPr>
            <a:spLocks noChangeShapeType="1"/>
          </p:cNvSpPr>
          <p:nvPr/>
        </p:nvSpPr>
        <p:spPr bwMode="auto">
          <a:xfrm rot="2408756" flipH="1" flipV="1">
            <a:off x="4178299" y="2503488"/>
            <a:ext cx="1293813" cy="122237"/>
          </a:xfrm>
          <a:prstGeom prst="line">
            <a:avLst/>
          </a:prstGeom>
          <a:noFill/>
          <a:ln w="38100">
            <a:solidFill>
              <a:schemeClr val="tx1"/>
            </a:solidFill>
            <a:round/>
            <a:headEnd/>
            <a:tailEnd type="triangle" w="med" len="med"/>
          </a:ln>
        </p:spPr>
        <p:txBody>
          <a:bodyPr wrap="none" anchor="ctr"/>
          <a:lstStyle/>
          <a:p>
            <a:endParaRPr lang="en-IE"/>
          </a:p>
        </p:txBody>
      </p:sp>
      <p:sp>
        <p:nvSpPr>
          <p:cNvPr id="22535" name="Text Box 7"/>
          <p:cNvSpPr txBox="1">
            <a:spLocks noChangeArrowheads="1"/>
          </p:cNvSpPr>
          <p:nvPr/>
        </p:nvSpPr>
        <p:spPr bwMode="auto">
          <a:xfrm>
            <a:off x="1511300" y="554038"/>
            <a:ext cx="7467600" cy="553998"/>
          </a:xfrm>
          <a:prstGeom prst="rect">
            <a:avLst/>
          </a:prstGeom>
          <a:noFill/>
          <a:ln w="9525">
            <a:noFill/>
            <a:miter lim="800000"/>
            <a:headEnd/>
            <a:tailEnd/>
          </a:ln>
        </p:spPr>
        <p:txBody>
          <a:bodyPr wrap="square">
            <a:spAutoFit/>
          </a:bodyPr>
          <a:lstStyle/>
          <a:p>
            <a:r>
              <a:rPr lang="en-IE" b="0" dirty="0">
                <a:latin typeface="+mj-lt"/>
                <a:cs typeface="Tahoma" pitchFamily="34" charset="0"/>
              </a:rPr>
              <a:t>Delivery to the home and “in home” usage</a:t>
            </a:r>
            <a:endParaRPr lang="en-GB" b="0" dirty="0">
              <a:latin typeface="+mj-lt"/>
              <a:cs typeface="Tahoma" pitchFamily="34" charset="0"/>
            </a:endParaRPr>
          </a:p>
        </p:txBody>
      </p:sp>
      <p:sp>
        <p:nvSpPr>
          <p:cNvPr id="215048" name="Line 8"/>
          <p:cNvSpPr>
            <a:spLocks noChangeShapeType="1"/>
          </p:cNvSpPr>
          <p:nvPr/>
        </p:nvSpPr>
        <p:spPr bwMode="auto">
          <a:xfrm flipV="1">
            <a:off x="3657600" y="2030412"/>
            <a:ext cx="33338" cy="3963987"/>
          </a:xfrm>
          <a:prstGeom prst="line">
            <a:avLst/>
          </a:prstGeom>
          <a:noFill/>
          <a:ln w="57150">
            <a:solidFill>
              <a:srgbClr val="FFFF00"/>
            </a:solidFill>
            <a:round/>
            <a:headEnd/>
            <a:tailEnd type="triangle" w="med" len="med"/>
          </a:ln>
        </p:spPr>
        <p:txBody>
          <a:bodyPr wrap="none" anchor="ctr"/>
          <a:lstStyle/>
          <a:p>
            <a:endParaRPr lang="en-IE"/>
          </a:p>
        </p:txBody>
      </p:sp>
      <p:sp>
        <p:nvSpPr>
          <p:cNvPr id="215049" name="Line 9"/>
          <p:cNvSpPr>
            <a:spLocks noChangeShapeType="1"/>
          </p:cNvSpPr>
          <p:nvPr/>
        </p:nvSpPr>
        <p:spPr bwMode="auto">
          <a:xfrm flipH="1">
            <a:off x="6324600" y="1612900"/>
            <a:ext cx="444500" cy="749300"/>
          </a:xfrm>
          <a:prstGeom prst="line">
            <a:avLst/>
          </a:prstGeom>
          <a:noFill/>
          <a:ln w="38100">
            <a:solidFill>
              <a:schemeClr val="tx1"/>
            </a:solidFill>
            <a:round/>
            <a:headEnd/>
            <a:tailEnd type="triangle" w="med" len="med"/>
          </a:ln>
        </p:spPr>
        <p:txBody>
          <a:bodyPr wrap="square" anchor="ctr">
            <a:spAutoFit/>
          </a:bodyPr>
          <a:lstStyle/>
          <a:p>
            <a:endParaRPr lang="en-IE"/>
          </a:p>
        </p:txBody>
      </p:sp>
      <p:sp>
        <p:nvSpPr>
          <p:cNvPr id="215050" name="Text Box 10"/>
          <p:cNvSpPr txBox="1">
            <a:spLocks noChangeArrowheads="1"/>
          </p:cNvSpPr>
          <p:nvPr/>
        </p:nvSpPr>
        <p:spPr bwMode="auto">
          <a:xfrm>
            <a:off x="6858000" y="5287963"/>
            <a:ext cx="2286000" cy="830997"/>
          </a:xfrm>
          <a:prstGeom prst="rect">
            <a:avLst/>
          </a:prstGeom>
          <a:noFill/>
          <a:ln w="38100">
            <a:noFill/>
            <a:miter lim="800000"/>
            <a:headEnd/>
            <a:tailEnd/>
          </a:ln>
        </p:spPr>
        <p:txBody>
          <a:bodyPr wrap="square">
            <a:spAutoFit/>
          </a:bodyPr>
          <a:lstStyle/>
          <a:p>
            <a:pPr>
              <a:spcBef>
                <a:spcPct val="50000"/>
              </a:spcBef>
            </a:pPr>
            <a:r>
              <a:rPr lang="en-GB" sz="1200" dirty="0">
                <a:latin typeface="+mn-lt"/>
                <a:cs typeface="Tahoma" pitchFamily="34" charset="0"/>
              </a:rPr>
              <a:t>Cold Chain Supplier verifies Order at dispatch - recording batch and expiry dates - GLNs, GTIN</a:t>
            </a:r>
            <a:endParaRPr lang="en-US" sz="1200" dirty="0">
              <a:latin typeface="+mn-lt"/>
              <a:cs typeface="Tahoma" pitchFamily="34" charset="0"/>
            </a:endParaRPr>
          </a:p>
        </p:txBody>
      </p:sp>
      <p:sp>
        <p:nvSpPr>
          <p:cNvPr id="215051" name="Line 11"/>
          <p:cNvSpPr>
            <a:spLocks noChangeShapeType="1"/>
          </p:cNvSpPr>
          <p:nvPr/>
        </p:nvSpPr>
        <p:spPr bwMode="auto">
          <a:xfrm flipH="1" flipV="1">
            <a:off x="6146800" y="4914900"/>
            <a:ext cx="1016000" cy="330200"/>
          </a:xfrm>
          <a:prstGeom prst="line">
            <a:avLst/>
          </a:prstGeom>
          <a:noFill/>
          <a:ln w="38100">
            <a:solidFill>
              <a:schemeClr val="tx1"/>
            </a:solidFill>
            <a:round/>
            <a:headEnd/>
            <a:tailEnd type="triangle" w="med" len="med"/>
          </a:ln>
        </p:spPr>
        <p:txBody>
          <a:bodyPr wrap="square" anchor="ctr">
            <a:spAutoFit/>
          </a:bodyPr>
          <a:lstStyle/>
          <a:p>
            <a:endParaRPr lang="en-IE"/>
          </a:p>
        </p:txBody>
      </p:sp>
      <p:sp>
        <p:nvSpPr>
          <p:cNvPr id="215052" name="Text Box 12"/>
          <p:cNvSpPr txBox="1">
            <a:spLocks noChangeArrowheads="1"/>
          </p:cNvSpPr>
          <p:nvPr/>
        </p:nvSpPr>
        <p:spPr bwMode="auto">
          <a:xfrm>
            <a:off x="2725738" y="6008469"/>
            <a:ext cx="4038600" cy="646331"/>
          </a:xfrm>
          <a:prstGeom prst="rect">
            <a:avLst/>
          </a:prstGeom>
          <a:noFill/>
          <a:ln w="38100">
            <a:noFill/>
            <a:miter lim="800000"/>
            <a:headEnd/>
            <a:tailEnd/>
          </a:ln>
        </p:spPr>
        <p:txBody>
          <a:bodyPr>
            <a:spAutoFit/>
          </a:bodyPr>
          <a:lstStyle/>
          <a:p>
            <a:r>
              <a:rPr lang="en-IE" sz="1200" dirty="0">
                <a:latin typeface="+mn-lt"/>
                <a:cs typeface="Tahoma" pitchFamily="34" charset="0"/>
              </a:rPr>
              <a:t>Cold Chain Supplier</a:t>
            </a:r>
            <a:r>
              <a:rPr lang="en-GB" sz="1200" dirty="0">
                <a:latin typeface="+mn-lt"/>
                <a:cs typeface="Tahoma" pitchFamily="34" charset="0"/>
              </a:rPr>
              <a:t> verifies delivery of product to Patient - recording batch and expiry details GLN, GTIN, GSRN</a:t>
            </a:r>
            <a:endParaRPr lang="en-US" sz="1200" dirty="0">
              <a:latin typeface="+mn-lt"/>
              <a:cs typeface="Tahoma" pitchFamily="34" charset="0"/>
            </a:endParaRPr>
          </a:p>
        </p:txBody>
      </p:sp>
      <p:sp>
        <p:nvSpPr>
          <p:cNvPr id="215053" name="Line 13"/>
          <p:cNvSpPr>
            <a:spLocks noChangeShapeType="1"/>
          </p:cNvSpPr>
          <p:nvPr/>
        </p:nvSpPr>
        <p:spPr bwMode="auto">
          <a:xfrm flipV="1">
            <a:off x="4762500" y="5676900"/>
            <a:ext cx="12700" cy="381000"/>
          </a:xfrm>
          <a:prstGeom prst="line">
            <a:avLst/>
          </a:prstGeom>
          <a:noFill/>
          <a:ln w="38100">
            <a:solidFill>
              <a:schemeClr val="tx1"/>
            </a:solidFill>
            <a:round/>
            <a:headEnd/>
            <a:tailEnd type="triangle" w="med" len="med"/>
          </a:ln>
        </p:spPr>
        <p:txBody>
          <a:bodyPr wrap="square" anchor="ctr">
            <a:spAutoFit/>
          </a:bodyPr>
          <a:lstStyle/>
          <a:p>
            <a:endParaRPr lang="en-IE"/>
          </a:p>
        </p:txBody>
      </p:sp>
      <p:sp>
        <p:nvSpPr>
          <p:cNvPr id="215054" name="Text Box 14"/>
          <p:cNvSpPr txBox="1">
            <a:spLocks noChangeArrowheads="1"/>
          </p:cNvSpPr>
          <p:nvPr/>
        </p:nvSpPr>
        <p:spPr bwMode="auto">
          <a:xfrm>
            <a:off x="3995738" y="3449638"/>
            <a:ext cx="2362200" cy="646331"/>
          </a:xfrm>
          <a:prstGeom prst="rect">
            <a:avLst/>
          </a:prstGeom>
          <a:noFill/>
          <a:ln w="38100">
            <a:solidFill>
              <a:srgbClr val="F26334"/>
            </a:solidFill>
            <a:miter lim="800000"/>
            <a:headEnd/>
            <a:tailEnd/>
          </a:ln>
        </p:spPr>
        <p:txBody>
          <a:bodyPr>
            <a:spAutoFit/>
          </a:bodyPr>
          <a:lstStyle/>
          <a:p>
            <a:pPr>
              <a:spcBef>
                <a:spcPct val="50000"/>
              </a:spcBef>
            </a:pPr>
            <a:r>
              <a:rPr lang="en-GB" sz="1200">
                <a:latin typeface="+mn-lt"/>
                <a:cs typeface="Tahoma" pitchFamily="34" charset="0"/>
              </a:rPr>
              <a:t>Details of all movements are sent to </a:t>
            </a:r>
            <a:r>
              <a:rPr lang="en-IE" sz="1200">
                <a:latin typeface="+mn-lt"/>
                <a:cs typeface="Tahoma" pitchFamily="34" charset="0"/>
              </a:rPr>
              <a:t>the stock management system</a:t>
            </a:r>
            <a:endParaRPr lang="en-US" sz="1200">
              <a:latin typeface="+mn-lt"/>
              <a:cs typeface="Tahoma" pitchFamily="34" charset="0"/>
            </a:endParaRPr>
          </a:p>
        </p:txBody>
      </p:sp>
      <p:sp>
        <p:nvSpPr>
          <p:cNvPr id="215055" name="Line 15"/>
          <p:cNvSpPr>
            <a:spLocks noChangeShapeType="1"/>
          </p:cNvSpPr>
          <p:nvPr/>
        </p:nvSpPr>
        <p:spPr bwMode="auto">
          <a:xfrm rot="2408756" flipH="1">
            <a:off x="6881813" y="2655888"/>
            <a:ext cx="560387" cy="1143000"/>
          </a:xfrm>
          <a:prstGeom prst="line">
            <a:avLst/>
          </a:prstGeom>
          <a:noFill/>
          <a:ln w="38100">
            <a:solidFill>
              <a:schemeClr val="tx1"/>
            </a:solidFill>
            <a:round/>
            <a:headEnd/>
            <a:tailEnd type="triangle" w="med" len="med"/>
          </a:ln>
        </p:spPr>
        <p:txBody>
          <a:bodyPr wrap="none" anchor="ctr"/>
          <a:lstStyle/>
          <a:p>
            <a:endParaRPr lang="en-IE"/>
          </a:p>
        </p:txBody>
      </p:sp>
      <p:sp>
        <p:nvSpPr>
          <p:cNvPr id="215056" name="Text Box 16"/>
          <p:cNvSpPr txBox="1">
            <a:spLocks noChangeArrowheads="1"/>
          </p:cNvSpPr>
          <p:nvPr/>
        </p:nvSpPr>
        <p:spPr bwMode="auto">
          <a:xfrm>
            <a:off x="6735763" y="1201738"/>
            <a:ext cx="2209800" cy="830997"/>
          </a:xfrm>
          <a:prstGeom prst="rect">
            <a:avLst/>
          </a:prstGeom>
          <a:noFill/>
          <a:ln w="38100">
            <a:noFill/>
            <a:miter lim="800000"/>
            <a:headEnd/>
            <a:tailEnd/>
          </a:ln>
        </p:spPr>
        <p:txBody>
          <a:bodyPr>
            <a:spAutoFit/>
          </a:bodyPr>
          <a:lstStyle/>
          <a:p>
            <a:pPr>
              <a:spcBef>
                <a:spcPct val="50000"/>
              </a:spcBef>
            </a:pPr>
            <a:r>
              <a:rPr lang="en-GB" sz="1200">
                <a:latin typeface="+mn-lt"/>
                <a:cs typeface="Tahoma" pitchFamily="34" charset="0"/>
              </a:rPr>
              <a:t>Cold Chain receives </a:t>
            </a:r>
            <a:r>
              <a:rPr lang="en-IE" sz="1200">
                <a:latin typeface="+mn-lt"/>
                <a:cs typeface="Tahoma" pitchFamily="34" charset="0"/>
              </a:rPr>
              <a:t>home patient</a:t>
            </a:r>
            <a:r>
              <a:rPr lang="en-GB" sz="1200">
                <a:latin typeface="+mn-lt"/>
                <a:cs typeface="Tahoma" pitchFamily="34" charset="0"/>
              </a:rPr>
              <a:t> orders with GTIN &amp; delivery location details GLNs</a:t>
            </a:r>
            <a:endParaRPr lang="en-US" sz="1200">
              <a:latin typeface="+mn-lt"/>
              <a:cs typeface="Tahoma" pitchFamily="34" charset="0"/>
            </a:endParaRPr>
          </a:p>
        </p:txBody>
      </p:sp>
      <p:sp>
        <p:nvSpPr>
          <p:cNvPr id="215057" name="Line 17"/>
          <p:cNvSpPr>
            <a:spLocks noChangeShapeType="1"/>
          </p:cNvSpPr>
          <p:nvPr/>
        </p:nvSpPr>
        <p:spPr bwMode="auto">
          <a:xfrm flipH="1" flipV="1">
            <a:off x="1752600" y="1892300"/>
            <a:ext cx="1854200" cy="1727200"/>
          </a:xfrm>
          <a:prstGeom prst="line">
            <a:avLst/>
          </a:prstGeom>
          <a:noFill/>
          <a:ln w="57150">
            <a:solidFill>
              <a:srgbClr val="FFFF00"/>
            </a:solidFill>
            <a:round/>
            <a:headEnd/>
            <a:tailEnd type="triangle" w="med" len="med"/>
          </a:ln>
        </p:spPr>
        <p:txBody>
          <a:bodyPr wrap="none" anchor="ctr"/>
          <a:lstStyle/>
          <a:p>
            <a:endParaRPr lang="en-IE"/>
          </a:p>
        </p:txBody>
      </p:sp>
      <p:sp>
        <p:nvSpPr>
          <p:cNvPr id="215058" name="Line 18"/>
          <p:cNvSpPr>
            <a:spLocks noChangeShapeType="1"/>
          </p:cNvSpPr>
          <p:nvPr/>
        </p:nvSpPr>
        <p:spPr bwMode="auto">
          <a:xfrm flipV="1">
            <a:off x="1689100" y="1638300"/>
            <a:ext cx="1689100" cy="190500"/>
          </a:xfrm>
          <a:prstGeom prst="line">
            <a:avLst/>
          </a:prstGeom>
          <a:noFill/>
          <a:ln w="38100">
            <a:solidFill>
              <a:srgbClr val="FFFF00"/>
            </a:solidFill>
            <a:round/>
            <a:headEnd/>
            <a:tailEnd type="triangle" w="med" len="med"/>
          </a:ln>
        </p:spPr>
        <p:txBody>
          <a:bodyPr wrap="square" anchor="ctr">
            <a:spAutoFit/>
          </a:bodyPr>
          <a:lstStyle/>
          <a:p>
            <a:endParaRPr lang="en-IE"/>
          </a:p>
        </p:txBody>
      </p:sp>
      <p:pic>
        <p:nvPicPr>
          <p:cNvPr id="215059" name="Picture 19" descr="Free computer clip art monitor">
            <a:hlinkClick r:id="rId3" tooltip="Free computer clip art monitor"/>
          </p:cNvPr>
          <p:cNvPicPr>
            <a:picLocks noChangeAspect="1" noChangeArrowheads="1"/>
          </p:cNvPicPr>
          <p:nvPr/>
        </p:nvPicPr>
        <p:blipFill>
          <a:blip r:embed="rId4" cstate="print"/>
          <a:srcRect/>
          <a:stretch>
            <a:fillRect/>
          </a:stretch>
        </p:blipFill>
        <p:spPr bwMode="auto">
          <a:xfrm>
            <a:off x="1803400" y="4152900"/>
            <a:ext cx="747713" cy="838200"/>
          </a:xfrm>
          <a:prstGeom prst="rect">
            <a:avLst/>
          </a:prstGeom>
          <a:noFill/>
          <a:ln w="9525">
            <a:noFill/>
            <a:miter lim="800000"/>
            <a:headEnd/>
            <a:tailEnd/>
          </a:ln>
        </p:spPr>
      </p:pic>
      <p:pic>
        <p:nvPicPr>
          <p:cNvPr id="215060" name="Picture 20" descr="Free computer clip art mouse">
            <a:hlinkClick r:id="rId3" tooltip="Free computer clip art mouse"/>
          </p:cNvPr>
          <p:cNvPicPr>
            <a:picLocks noChangeAspect="1" noChangeArrowheads="1"/>
          </p:cNvPicPr>
          <p:nvPr/>
        </p:nvPicPr>
        <p:blipFill>
          <a:blip r:embed="rId5" cstate="print"/>
          <a:srcRect/>
          <a:stretch>
            <a:fillRect/>
          </a:stretch>
        </p:blipFill>
        <p:spPr bwMode="auto">
          <a:xfrm>
            <a:off x="192088" y="1566863"/>
            <a:ext cx="1371600" cy="993775"/>
          </a:xfrm>
          <a:prstGeom prst="rect">
            <a:avLst/>
          </a:prstGeom>
          <a:noFill/>
          <a:ln w="9525">
            <a:noFill/>
            <a:miter lim="800000"/>
            <a:headEnd/>
            <a:tailEnd/>
          </a:ln>
        </p:spPr>
      </p:pic>
      <p:sp>
        <p:nvSpPr>
          <p:cNvPr id="215061" name="Line 21"/>
          <p:cNvSpPr>
            <a:spLocks noChangeShapeType="1"/>
          </p:cNvSpPr>
          <p:nvPr/>
        </p:nvSpPr>
        <p:spPr bwMode="auto">
          <a:xfrm flipV="1">
            <a:off x="4013200" y="4190998"/>
            <a:ext cx="38100" cy="1803402"/>
          </a:xfrm>
          <a:prstGeom prst="line">
            <a:avLst/>
          </a:prstGeom>
          <a:noFill/>
          <a:ln w="38100">
            <a:solidFill>
              <a:schemeClr val="tx1"/>
            </a:solidFill>
            <a:round/>
            <a:headEnd/>
            <a:tailEnd type="triangle" w="med" len="med"/>
          </a:ln>
        </p:spPr>
        <p:txBody>
          <a:bodyPr wrap="square" anchor="ctr">
            <a:spAutoFit/>
          </a:bodyPr>
          <a:lstStyle/>
          <a:p>
            <a:endParaRPr lang="en-IE"/>
          </a:p>
        </p:txBody>
      </p:sp>
      <p:pic>
        <p:nvPicPr>
          <p:cNvPr id="215062" name="Picture 22" descr="pallet">
            <a:hlinkClick r:id="rId6"/>
          </p:cNvPr>
          <p:cNvPicPr>
            <a:picLocks noChangeAspect="1" noChangeArrowheads="1"/>
          </p:cNvPicPr>
          <p:nvPr/>
        </p:nvPicPr>
        <p:blipFill>
          <a:blip r:embed="rId7" cstate="print"/>
          <a:srcRect/>
          <a:stretch>
            <a:fillRect/>
          </a:stretch>
        </p:blipFill>
        <p:spPr bwMode="auto">
          <a:xfrm>
            <a:off x="7824788" y="2268538"/>
            <a:ext cx="1028700" cy="1028700"/>
          </a:xfrm>
          <a:prstGeom prst="rect">
            <a:avLst/>
          </a:prstGeom>
          <a:noFill/>
          <a:ln w="9525">
            <a:noFill/>
            <a:miter lim="800000"/>
            <a:headEnd/>
            <a:tailEnd/>
          </a:ln>
        </p:spPr>
      </p:pic>
      <p:sp>
        <p:nvSpPr>
          <p:cNvPr id="215063" name="Line 23"/>
          <p:cNvSpPr>
            <a:spLocks noChangeShapeType="1"/>
          </p:cNvSpPr>
          <p:nvPr/>
        </p:nvSpPr>
        <p:spPr bwMode="auto">
          <a:xfrm>
            <a:off x="8316911" y="3378200"/>
            <a:ext cx="14288" cy="520700"/>
          </a:xfrm>
          <a:prstGeom prst="line">
            <a:avLst/>
          </a:prstGeom>
          <a:noFill/>
          <a:ln w="38100">
            <a:solidFill>
              <a:schemeClr val="tx1"/>
            </a:solidFill>
            <a:round/>
            <a:headEnd/>
            <a:tailEnd type="triangle" w="med" len="med"/>
          </a:ln>
        </p:spPr>
        <p:txBody>
          <a:bodyPr wrap="square" anchor="ctr">
            <a:spAutoFit/>
          </a:bodyPr>
          <a:lstStyle/>
          <a:p>
            <a:endParaRPr lang="en-IE"/>
          </a:p>
        </p:txBody>
      </p:sp>
      <p:sp>
        <p:nvSpPr>
          <p:cNvPr id="215064" name="Line 24"/>
          <p:cNvSpPr>
            <a:spLocks noChangeShapeType="1"/>
          </p:cNvSpPr>
          <p:nvPr/>
        </p:nvSpPr>
        <p:spPr bwMode="auto">
          <a:xfrm rot="2408756" flipH="1">
            <a:off x="6554185" y="3796171"/>
            <a:ext cx="828454" cy="329904"/>
          </a:xfrm>
          <a:prstGeom prst="line">
            <a:avLst/>
          </a:prstGeom>
          <a:noFill/>
          <a:ln w="38100">
            <a:solidFill>
              <a:schemeClr val="tx1"/>
            </a:solidFill>
            <a:round/>
            <a:headEnd/>
            <a:tailEnd type="triangle" w="med" len="med"/>
          </a:ln>
        </p:spPr>
        <p:txBody>
          <a:bodyPr wrap="none" anchor="ctr"/>
          <a:lstStyle/>
          <a:p>
            <a:endParaRPr lang="en-IE"/>
          </a:p>
        </p:txBody>
      </p:sp>
      <p:sp>
        <p:nvSpPr>
          <p:cNvPr id="215065" name="Text Box 25"/>
          <p:cNvSpPr txBox="1">
            <a:spLocks noChangeArrowheads="1"/>
          </p:cNvSpPr>
          <p:nvPr/>
        </p:nvSpPr>
        <p:spPr bwMode="auto">
          <a:xfrm>
            <a:off x="153988" y="2573338"/>
            <a:ext cx="1903412" cy="276999"/>
          </a:xfrm>
          <a:prstGeom prst="rect">
            <a:avLst/>
          </a:prstGeom>
          <a:noFill/>
          <a:ln w="50800">
            <a:noFill/>
            <a:miter lim="800000"/>
            <a:headEnd/>
            <a:tailEnd/>
          </a:ln>
        </p:spPr>
        <p:txBody>
          <a:bodyPr wrap="square">
            <a:spAutoFit/>
          </a:bodyPr>
          <a:lstStyle/>
          <a:p>
            <a:pPr>
              <a:spcBef>
                <a:spcPct val="50000"/>
              </a:spcBef>
            </a:pPr>
            <a:r>
              <a:rPr lang="en-IE" sz="1200" dirty="0">
                <a:latin typeface="+mn-lt"/>
                <a:cs typeface="Tahoma" pitchFamily="34" charset="0"/>
              </a:rPr>
              <a:t>Electronic  prescription</a:t>
            </a:r>
            <a:endParaRPr lang="en-GB" sz="1200" dirty="0">
              <a:latin typeface="+mn-lt"/>
              <a:cs typeface="Tahoma" pitchFamily="34" charset="0"/>
            </a:endParaRPr>
          </a:p>
        </p:txBody>
      </p:sp>
      <p:pic>
        <p:nvPicPr>
          <p:cNvPr id="215066" name="Picture 26" descr="2"/>
          <p:cNvPicPr>
            <a:picLocks noChangeAspect="1" noChangeArrowheads="1"/>
          </p:cNvPicPr>
          <p:nvPr/>
        </p:nvPicPr>
        <p:blipFill>
          <a:blip r:embed="rId8" cstate="print"/>
          <a:srcRect/>
          <a:stretch>
            <a:fillRect/>
          </a:stretch>
        </p:blipFill>
        <p:spPr bwMode="auto">
          <a:xfrm>
            <a:off x="3505200" y="1268413"/>
            <a:ext cx="960438" cy="960437"/>
          </a:xfrm>
          <a:prstGeom prst="rect">
            <a:avLst/>
          </a:prstGeom>
          <a:noFill/>
          <a:ln w="9525">
            <a:noFill/>
            <a:miter lim="800000"/>
            <a:headEnd/>
            <a:tailEnd/>
          </a:ln>
        </p:spPr>
      </p:pic>
      <p:pic>
        <p:nvPicPr>
          <p:cNvPr id="215067" name="Picture 27" descr="4"/>
          <p:cNvPicPr>
            <a:picLocks noChangeAspect="1" noChangeArrowheads="1"/>
          </p:cNvPicPr>
          <p:nvPr/>
        </p:nvPicPr>
        <p:blipFill>
          <a:blip r:embed="rId9" cstate="print"/>
          <a:srcRect/>
          <a:stretch>
            <a:fillRect/>
          </a:stretch>
        </p:blipFill>
        <p:spPr bwMode="auto">
          <a:xfrm>
            <a:off x="4216400" y="4649788"/>
            <a:ext cx="1162050" cy="950912"/>
          </a:xfrm>
          <a:prstGeom prst="rect">
            <a:avLst/>
          </a:prstGeom>
          <a:noFill/>
          <a:ln w="9525">
            <a:noFill/>
            <a:miter lim="800000"/>
            <a:headEnd/>
            <a:tailEnd/>
          </a:ln>
        </p:spPr>
      </p:pic>
      <p:pic>
        <p:nvPicPr>
          <p:cNvPr id="215068" name="Picture 28" descr="TCP Truck"/>
          <p:cNvPicPr>
            <a:picLocks noChangeAspect="1" noChangeArrowheads="1"/>
          </p:cNvPicPr>
          <p:nvPr/>
        </p:nvPicPr>
        <p:blipFill>
          <a:blip r:embed="rId10" cstate="print"/>
          <a:srcRect/>
          <a:stretch>
            <a:fillRect/>
          </a:stretch>
        </p:blipFill>
        <p:spPr bwMode="auto">
          <a:xfrm>
            <a:off x="7543800" y="3924300"/>
            <a:ext cx="1600200" cy="11525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5060"/>
                                        </p:tgtEl>
                                        <p:attrNameLst>
                                          <p:attrName>style.visibility</p:attrName>
                                        </p:attrNameLst>
                                      </p:cBhvr>
                                      <p:to>
                                        <p:strVal val="visible"/>
                                      </p:to>
                                    </p:set>
                                    <p:anim calcmode="lin" valueType="num">
                                      <p:cBhvr additive="base">
                                        <p:cTn id="7" dur="500" fill="hold"/>
                                        <p:tgtEl>
                                          <p:spTgt spid="215060"/>
                                        </p:tgtEl>
                                        <p:attrNameLst>
                                          <p:attrName>ppt_x</p:attrName>
                                        </p:attrNameLst>
                                      </p:cBhvr>
                                      <p:tavLst>
                                        <p:tav tm="0">
                                          <p:val>
                                            <p:strVal val="0-#ppt_w/2"/>
                                          </p:val>
                                        </p:tav>
                                        <p:tav tm="100000">
                                          <p:val>
                                            <p:strVal val="#ppt_x"/>
                                          </p:val>
                                        </p:tav>
                                      </p:tavLst>
                                    </p:anim>
                                    <p:anim calcmode="lin" valueType="num">
                                      <p:cBhvr additive="base">
                                        <p:cTn id="8" dur="500" fill="hold"/>
                                        <p:tgtEl>
                                          <p:spTgt spid="21506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15065"/>
                                        </p:tgtEl>
                                        <p:attrNameLst>
                                          <p:attrName>style.visibility</p:attrName>
                                        </p:attrNameLst>
                                      </p:cBhvr>
                                      <p:to>
                                        <p:strVal val="visible"/>
                                      </p:to>
                                    </p:set>
                                    <p:anim calcmode="lin" valueType="num">
                                      <p:cBhvr additive="base">
                                        <p:cTn id="12" dur="500" fill="hold"/>
                                        <p:tgtEl>
                                          <p:spTgt spid="215065"/>
                                        </p:tgtEl>
                                        <p:attrNameLst>
                                          <p:attrName>ppt_x</p:attrName>
                                        </p:attrNameLst>
                                      </p:cBhvr>
                                      <p:tavLst>
                                        <p:tav tm="0">
                                          <p:val>
                                            <p:strVal val="0-#ppt_w/2"/>
                                          </p:val>
                                        </p:tav>
                                        <p:tav tm="100000">
                                          <p:val>
                                            <p:strVal val="#ppt_x"/>
                                          </p:val>
                                        </p:tav>
                                      </p:tavLst>
                                    </p:anim>
                                    <p:anim calcmode="lin" valueType="num">
                                      <p:cBhvr additive="base">
                                        <p:cTn id="13" dur="500" fill="hold"/>
                                        <p:tgtEl>
                                          <p:spTgt spid="21506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15066"/>
                                        </p:tgtEl>
                                        <p:attrNameLst>
                                          <p:attrName>style.visibility</p:attrName>
                                        </p:attrNameLst>
                                      </p:cBhvr>
                                      <p:to>
                                        <p:strVal val="visible"/>
                                      </p:to>
                                    </p:set>
                                    <p:anim calcmode="lin" valueType="num">
                                      <p:cBhvr additive="base">
                                        <p:cTn id="17" dur="500" fill="hold"/>
                                        <p:tgtEl>
                                          <p:spTgt spid="215066"/>
                                        </p:tgtEl>
                                        <p:attrNameLst>
                                          <p:attrName>ppt_x</p:attrName>
                                        </p:attrNameLst>
                                      </p:cBhvr>
                                      <p:tavLst>
                                        <p:tav tm="0">
                                          <p:val>
                                            <p:strVal val="0-#ppt_w/2"/>
                                          </p:val>
                                        </p:tav>
                                        <p:tav tm="100000">
                                          <p:val>
                                            <p:strVal val="#ppt_x"/>
                                          </p:val>
                                        </p:tav>
                                      </p:tavLst>
                                    </p:anim>
                                    <p:anim calcmode="lin" valueType="num">
                                      <p:cBhvr additive="base">
                                        <p:cTn id="18" dur="500" fill="hold"/>
                                        <p:tgtEl>
                                          <p:spTgt spid="21506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499"/>
                                          </p:stCondLst>
                                        </p:cTn>
                                        <p:tgtEl>
                                          <p:spTgt spid="215058"/>
                                        </p:tgtEl>
                                        <p:attrNameLst>
                                          <p:attrName>style.visibility</p:attrName>
                                        </p:attrNameLst>
                                      </p:cBhvr>
                                      <p:to>
                                        <p:strVal val="visible"/>
                                      </p:to>
                                    </p:set>
                                  </p:childTnLst>
                                </p:cTn>
                              </p:par>
                            </p:childTnLst>
                          </p:cTn>
                        </p:par>
                        <p:par>
                          <p:cTn id="22" fill="hold">
                            <p:stCondLst>
                              <p:cond delay="2000"/>
                            </p:stCondLst>
                            <p:childTnLst>
                              <p:par>
                                <p:cTn id="23" presetID="1" presetClass="entr" presetSubtype="0" fill="hold" grpId="0" nodeType="afterEffect">
                                  <p:stCondLst>
                                    <p:cond delay="0"/>
                                  </p:stCondLst>
                                  <p:childTnLst>
                                    <p:set>
                                      <p:cBhvr>
                                        <p:cTn id="24" dur="1" fill="hold">
                                          <p:stCondLst>
                                            <p:cond delay="499"/>
                                          </p:stCondLst>
                                        </p:cTn>
                                        <p:tgtEl>
                                          <p:spTgt spid="215042"/>
                                        </p:tgtEl>
                                        <p:attrNameLst>
                                          <p:attrName>style.visibility</p:attrName>
                                        </p:attrNameLst>
                                      </p:cBhvr>
                                      <p:to>
                                        <p:strVal val="visible"/>
                                      </p:to>
                                    </p:set>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215062"/>
                                        </p:tgtEl>
                                        <p:attrNameLst>
                                          <p:attrName>style.visibility</p:attrName>
                                        </p:attrNameLst>
                                      </p:cBhvr>
                                      <p:to>
                                        <p:strVal val="visible"/>
                                      </p:to>
                                    </p:set>
                                    <p:anim calcmode="lin" valueType="num">
                                      <p:cBhvr additive="base">
                                        <p:cTn id="28" dur="500" fill="hold"/>
                                        <p:tgtEl>
                                          <p:spTgt spid="215062"/>
                                        </p:tgtEl>
                                        <p:attrNameLst>
                                          <p:attrName>ppt_x</p:attrName>
                                        </p:attrNameLst>
                                      </p:cBhvr>
                                      <p:tavLst>
                                        <p:tav tm="0">
                                          <p:val>
                                            <p:strVal val="0-#ppt_w/2"/>
                                          </p:val>
                                        </p:tav>
                                        <p:tav tm="100000">
                                          <p:val>
                                            <p:strVal val="#ppt_x"/>
                                          </p:val>
                                        </p:tav>
                                      </p:tavLst>
                                    </p:anim>
                                    <p:anim calcmode="lin" valueType="num">
                                      <p:cBhvr additive="base">
                                        <p:cTn id="29" dur="500" fill="hold"/>
                                        <p:tgtEl>
                                          <p:spTgt spid="215062"/>
                                        </p:tgtEl>
                                        <p:attrNameLst>
                                          <p:attrName>ppt_y</p:attrName>
                                        </p:attrNameLst>
                                      </p:cBhvr>
                                      <p:tavLst>
                                        <p:tav tm="0">
                                          <p:val>
                                            <p:strVal val="#ppt_y"/>
                                          </p:val>
                                        </p:tav>
                                        <p:tav tm="100000">
                                          <p:val>
                                            <p:strVal val="#ppt_y"/>
                                          </p:val>
                                        </p:tav>
                                      </p:tavLst>
                                    </p:anim>
                                  </p:childTnLst>
                                </p:cTn>
                              </p:par>
                            </p:childTnLst>
                          </p:cTn>
                        </p:par>
                        <p:par>
                          <p:cTn id="30" fill="hold">
                            <p:stCondLst>
                              <p:cond delay="3000"/>
                            </p:stCondLst>
                            <p:childTnLst>
                              <p:par>
                                <p:cTn id="31" presetID="1" presetClass="entr" presetSubtype="0" fill="hold" grpId="0" nodeType="afterEffect">
                                  <p:stCondLst>
                                    <p:cond delay="0"/>
                                  </p:stCondLst>
                                  <p:childTnLst>
                                    <p:set>
                                      <p:cBhvr>
                                        <p:cTn id="32" dur="1" fill="hold">
                                          <p:stCondLst>
                                            <p:cond delay="499"/>
                                          </p:stCondLst>
                                        </p:cTn>
                                        <p:tgtEl>
                                          <p:spTgt spid="215056"/>
                                        </p:tgtEl>
                                        <p:attrNameLst>
                                          <p:attrName>style.visibility</p:attrName>
                                        </p:attrNameLst>
                                      </p:cBhvr>
                                      <p:to>
                                        <p:strVal val="visible"/>
                                      </p:to>
                                    </p:set>
                                  </p:childTnLst>
                                </p:cTn>
                              </p:par>
                            </p:childTnLst>
                          </p:cTn>
                        </p:par>
                        <p:par>
                          <p:cTn id="33" fill="hold">
                            <p:stCondLst>
                              <p:cond delay="3500"/>
                            </p:stCondLst>
                            <p:childTnLst>
                              <p:par>
                                <p:cTn id="34" presetID="1" presetClass="entr" presetSubtype="0" fill="hold" grpId="0" nodeType="afterEffect">
                                  <p:stCondLst>
                                    <p:cond delay="0"/>
                                  </p:stCondLst>
                                  <p:childTnLst>
                                    <p:set>
                                      <p:cBhvr>
                                        <p:cTn id="35" dur="1" fill="hold">
                                          <p:stCondLst>
                                            <p:cond delay="499"/>
                                          </p:stCondLst>
                                        </p:cTn>
                                        <p:tgtEl>
                                          <p:spTgt spid="215049"/>
                                        </p:tgtEl>
                                        <p:attrNameLst>
                                          <p:attrName>style.visibility</p:attrName>
                                        </p:attrNameLst>
                                      </p:cBhvr>
                                      <p:to>
                                        <p:strVal val="visible"/>
                                      </p:to>
                                    </p:set>
                                  </p:childTnLst>
                                </p:cTn>
                              </p:par>
                            </p:childTnLst>
                          </p:cTn>
                        </p:par>
                        <p:par>
                          <p:cTn id="36" fill="hold">
                            <p:stCondLst>
                              <p:cond delay="4000"/>
                            </p:stCondLst>
                            <p:childTnLst>
                              <p:par>
                                <p:cTn id="37" presetID="1" presetClass="entr" presetSubtype="0" fill="hold" grpId="0" nodeType="afterEffect">
                                  <p:stCondLst>
                                    <p:cond delay="0"/>
                                  </p:stCondLst>
                                  <p:childTnLst>
                                    <p:set>
                                      <p:cBhvr>
                                        <p:cTn id="38" dur="1" fill="hold">
                                          <p:stCondLst>
                                            <p:cond delay="499"/>
                                          </p:stCondLst>
                                        </p:cTn>
                                        <p:tgtEl>
                                          <p:spTgt spid="215063"/>
                                        </p:tgtEl>
                                        <p:attrNameLst>
                                          <p:attrName>style.visibility</p:attrName>
                                        </p:attrNameLst>
                                      </p:cBhvr>
                                      <p:to>
                                        <p:strVal val="visible"/>
                                      </p:to>
                                    </p:set>
                                  </p:childTnLst>
                                </p:cTn>
                              </p:par>
                            </p:childTnLst>
                          </p:cTn>
                        </p:par>
                        <p:par>
                          <p:cTn id="39" fill="hold">
                            <p:stCondLst>
                              <p:cond delay="4500"/>
                            </p:stCondLst>
                            <p:childTnLst>
                              <p:par>
                                <p:cTn id="40" presetID="2" presetClass="entr" presetSubtype="8" fill="hold" nodeType="afterEffect">
                                  <p:stCondLst>
                                    <p:cond delay="0"/>
                                  </p:stCondLst>
                                  <p:childTnLst>
                                    <p:set>
                                      <p:cBhvr>
                                        <p:cTn id="41" dur="1" fill="hold">
                                          <p:stCondLst>
                                            <p:cond delay="0"/>
                                          </p:stCondLst>
                                        </p:cTn>
                                        <p:tgtEl>
                                          <p:spTgt spid="215068"/>
                                        </p:tgtEl>
                                        <p:attrNameLst>
                                          <p:attrName>style.visibility</p:attrName>
                                        </p:attrNameLst>
                                      </p:cBhvr>
                                      <p:to>
                                        <p:strVal val="visible"/>
                                      </p:to>
                                    </p:set>
                                    <p:anim calcmode="lin" valueType="num">
                                      <p:cBhvr additive="base">
                                        <p:cTn id="42" dur="500" fill="hold"/>
                                        <p:tgtEl>
                                          <p:spTgt spid="215068"/>
                                        </p:tgtEl>
                                        <p:attrNameLst>
                                          <p:attrName>ppt_x</p:attrName>
                                        </p:attrNameLst>
                                      </p:cBhvr>
                                      <p:tavLst>
                                        <p:tav tm="0">
                                          <p:val>
                                            <p:strVal val="0-#ppt_w/2"/>
                                          </p:val>
                                        </p:tav>
                                        <p:tav tm="100000">
                                          <p:val>
                                            <p:strVal val="#ppt_x"/>
                                          </p:val>
                                        </p:tav>
                                      </p:tavLst>
                                    </p:anim>
                                    <p:anim calcmode="lin" valueType="num">
                                      <p:cBhvr additive="base">
                                        <p:cTn id="43" dur="500" fill="hold"/>
                                        <p:tgtEl>
                                          <p:spTgt spid="215068"/>
                                        </p:tgtEl>
                                        <p:attrNameLst>
                                          <p:attrName>ppt_y</p:attrName>
                                        </p:attrNameLst>
                                      </p:cBhvr>
                                      <p:tavLst>
                                        <p:tav tm="0">
                                          <p:val>
                                            <p:strVal val="#ppt_y"/>
                                          </p:val>
                                        </p:tav>
                                        <p:tav tm="100000">
                                          <p:val>
                                            <p:strVal val="#ppt_y"/>
                                          </p:val>
                                        </p:tav>
                                      </p:tavLst>
                                    </p:anim>
                                  </p:childTnLst>
                                </p:cTn>
                              </p:par>
                            </p:childTnLst>
                          </p:cTn>
                        </p:par>
                        <p:par>
                          <p:cTn id="44" fill="hold">
                            <p:stCondLst>
                              <p:cond delay="5000"/>
                            </p:stCondLst>
                            <p:childTnLst>
                              <p:par>
                                <p:cTn id="45" presetID="1" presetClass="entr" presetSubtype="0" fill="hold" grpId="0" nodeType="afterEffect">
                                  <p:stCondLst>
                                    <p:cond delay="0"/>
                                  </p:stCondLst>
                                  <p:childTnLst>
                                    <p:set>
                                      <p:cBhvr>
                                        <p:cTn id="46" dur="1" fill="hold">
                                          <p:stCondLst>
                                            <p:cond delay="499"/>
                                          </p:stCondLst>
                                        </p:cTn>
                                        <p:tgtEl>
                                          <p:spTgt spid="215050"/>
                                        </p:tgtEl>
                                        <p:attrNameLst>
                                          <p:attrName>style.visibility</p:attrName>
                                        </p:attrNameLst>
                                      </p:cBhvr>
                                      <p:to>
                                        <p:strVal val="visible"/>
                                      </p:to>
                                    </p:set>
                                  </p:childTnLst>
                                </p:cTn>
                              </p:par>
                            </p:childTnLst>
                          </p:cTn>
                        </p:par>
                        <p:par>
                          <p:cTn id="47" fill="hold">
                            <p:stCondLst>
                              <p:cond delay="5500"/>
                            </p:stCondLst>
                            <p:childTnLst>
                              <p:par>
                                <p:cTn id="48" presetID="1" presetClass="entr" presetSubtype="0" fill="hold" grpId="0" nodeType="afterEffect">
                                  <p:stCondLst>
                                    <p:cond delay="0"/>
                                  </p:stCondLst>
                                  <p:childTnLst>
                                    <p:set>
                                      <p:cBhvr>
                                        <p:cTn id="49" dur="1" fill="hold">
                                          <p:stCondLst>
                                            <p:cond delay="499"/>
                                          </p:stCondLst>
                                        </p:cTn>
                                        <p:tgtEl>
                                          <p:spTgt spid="215043"/>
                                        </p:tgtEl>
                                        <p:attrNameLst>
                                          <p:attrName>style.visibility</p:attrName>
                                        </p:attrNameLst>
                                      </p:cBhvr>
                                      <p:to>
                                        <p:strVal val="visible"/>
                                      </p:to>
                                    </p:set>
                                  </p:childTnLst>
                                </p:cTn>
                              </p:par>
                            </p:childTnLst>
                          </p:cTn>
                        </p:par>
                        <p:par>
                          <p:cTn id="50" fill="hold">
                            <p:stCondLst>
                              <p:cond delay="6000"/>
                            </p:stCondLst>
                            <p:childTnLst>
                              <p:par>
                                <p:cTn id="51" presetID="1" presetClass="entr" presetSubtype="0" fill="hold" grpId="0" nodeType="afterEffect">
                                  <p:stCondLst>
                                    <p:cond delay="0"/>
                                  </p:stCondLst>
                                  <p:childTnLst>
                                    <p:set>
                                      <p:cBhvr>
                                        <p:cTn id="52" dur="1" fill="hold">
                                          <p:stCondLst>
                                            <p:cond delay="499"/>
                                          </p:stCondLst>
                                        </p:cTn>
                                        <p:tgtEl>
                                          <p:spTgt spid="215051"/>
                                        </p:tgtEl>
                                        <p:attrNameLst>
                                          <p:attrName>style.visibility</p:attrName>
                                        </p:attrNameLst>
                                      </p:cBhvr>
                                      <p:to>
                                        <p:strVal val="visible"/>
                                      </p:to>
                                    </p:set>
                                  </p:childTnLst>
                                </p:cTn>
                              </p:par>
                            </p:childTnLst>
                          </p:cTn>
                        </p:par>
                        <p:par>
                          <p:cTn id="53" fill="hold">
                            <p:stCondLst>
                              <p:cond delay="6500"/>
                            </p:stCondLst>
                            <p:childTnLst>
                              <p:par>
                                <p:cTn id="54" presetID="1" presetClass="entr" presetSubtype="0" fill="hold" grpId="0" nodeType="afterEffect">
                                  <p:stCondLst>
                                    <p:cond delay="0"/>
                                  </p:stCondLst>
                                  <p:childTnLst>
                                    <p:set>
                                      <p:cBhvr>
                                        <p:cTn id="55" dur="1" fill="hold">
                                          <p:stCondLst>
                                            <p:cond delay="499"/>
                                          </p:stCondLst>
                                        </p:cTn>
                                        <p:tgtEl>
                                          <p:spTgt spid="215052"/>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215067"/>
                                        </p:tgtEl>
                                        <p:attrNameLst>
                                          <p:attrName>style.visibility</p:attrName>
                                        </p:attrNameLst>
                                      </p:cBhvr>
                                      <p:to>
                                        <p:strVal val="visible"/>
                                      </p:to>
                                    </p:set>
                                    <p:anim calcmode="lin" valueType="num">
                                      <p:cBhvr additive="base">
                                        <p:cTn id="60" dur="500" fill="hold"/>
                                        <p:tgtEl>
                                          <p:spTgt spid="215067"/>
                                        </p:tgtEl>
                                        <p:attrNameLst>
                                          <p:attrName>ppt_x</p:attrName>
                                        </p:attrNameLst>
                                      </p:cBhvr>
                                      <p:tavLst>
                                        <p:tav tm="0">
                                          <p:val>
                                            <p:strVal val="0-#ppt_w/2"/>
                                          </p:val>
                                        </p:tav>
                                        <p:tav tm="100000">
                                          <p:val>
                                            <p:strVal val="#ppt_x"/>
                                          </p:val>
                                        </p:tav>
                                      </p:tavLst>
                                    </p:anim>
                                    <p:anim calcmode="lin" valueType="num">
                                      <p:cBhvr additive="base">
                                        <p:cTn id="61" dur="500" fill="hold"/>
                                        <p:tgtEl>
                                          <p:spTgt spid="215067"/>
                                        </p:tgtEl>
                                        <p:attrNameLst>
                                          <p:attrName>ppt_y</p:attrName>
                                        </p:attrNameLst>
                                      </p:cBhvr>
                                      <p:tavLst>
                                        <p:tav tm="0">
                                          <p:val>
                                            <p:strVal val="#ppt_y"/>
                                          </p:val>
                                        </p:tav>
                                        <p:tav tm="100000">
                                          <p:val>
                                            <p:strVal val="#ppt_y"/>
                                          </p:val>
                                        </p:tav>
                                      </p:tavLst>
                                    </p:anim>
                                  </p:childTnLst>
                                </p:cTn>
                              </p:par>
                            </p:childTnLst>
                          </p:cTn>
                        </p:par>
                        <p:par>
                          <p:cTn id="62" fill="hold">
                            <p:stCondLst>
                              <p:cond delay="500"/>
                            </p:stCondLst>
                            <p:childTnLst>
                              <p:par>
                                <p:cTn id="63" presetID="1" presetClass="entr" presetSubtype="0" fill="hold" grpId="0" nodeType="afterEffect">
                                  <p:stCondLst>
                                    <p:cond delay="0"/>
                                  </p:stCondLst>
                                  <p:childTnLst>
                                    <p:set>
                                      <p:cBhvr>
                                        <p:cTn id="64" dur="1" fill="hold">
                                          <p:stCondLst>
                                            <p:cond delay="499"/>
                                          </p:stCondLst>
                                        </p:cTn>
                                        <p:tgtEl>
                                          <p:spTgt spid="215053"/>
                                        </p:tgtEl>
                                        <p:attrNameLst>
                                          <p:attrName>style.visibility</p:attrName>
                                        </p:attrNameLst>
                                      </p:cBhvr>
                                      <p:to>
                                        <p:strVal val="visible"/>
                                      </p:to>
                                    </p:set>
                                  </p:childTnLst>
                                </p:cTn>
                              </p:par>
                            </p:childTnLst>
                          </p:cTn>
                        </p:par>
                        <p:par>
                          <p:cTn id="65" fill="hold">
                            <p:stCondLst>
                              <p:cond delay="1000"/>
                            </p:stCondLst>
                            <p:childTnLst>
                              <p:par>
                                <p:cTn id="66" presetID="1" presetClass="entr" presetSubtype="0" fill="hold" grpId="0" nodeType="afterEffect">
                                  <p:stCondLst>
                                    <p:cond delay="0"/>
                                  </p:stCondLst>
                                  <p:childTnLst>
                                    <p:set>
                                      <p:cBhvr>
                                        <p:cTn id="67" dur="1" fill="hold">
                                          <p:stCondLst>
                                            <p:cond delay="499"/>
                                          </p:stCondLst>
                                        </p:cTn>
                                        <p:tgtEl>
                                          <p:spTgt spid="215044"/>
                                        </p:tgtEl>
                                        <p:attrNameLst>
                                          <p:attrName>style.visibility</p:attrName>
                                        </p:attrNameLst>
                                      </p:cBhvr>
                                      <p:to>
                                        <p:strVal val="visible"/>
                                      </p:to>
                                    </p:set>
                                  </p:childTnLst>
                                </p:cTn>
                              </p:par>
                            </p:childTnLst>
                          </p:cTn>
                        </p:par>
                        <p:par>
                          <p:cTn id="68" fill="hold">
                            <p:stCondLst>
                              <p:cond delay="1500"/>
                            </p:stCondLst>
                            <p:childTnLst>
                              <p:par>
                                <p:cTn id="69" presetID="2" presetClass="entr" presetSubtype="8" fill="hold" nodeType="afterEffect">
                                  <p:stCondLst>
                                    <p:cond delay="0"/>
                                  </p:stCondLst>
                                  <p:childTnLst>
                                    <p:set>
                                      <p:cBhvr>
                                        <p:cTn id="70" dur="1" fill="hold">
                                          <p:stCondLst>
                                            <p:cond delay="0"/>
                                          </p:stCondLst>
                                        </p:cTn>
                                        <p:tgtEl>
                                          <p:spTgt spid="215059"/>
                                        </p:tgtEl>
                                        <p:attrNameLst>
                                          <p:attrName>style.visibility</p:attrName>
                                        </p:attrNameLst>
                                      </p:cBhvr>
                                      <p:to>
                                        <p:strVal val="visible"/>
                                      </p:to>
                                    </p:set>
                                    <p:anim calcmode="lin" valueType="num">
                                      <p:cBhvr additive="base">
                                        <p:cTn id="71" dur="500" fill="hold"/>
                                        <p:tgtEl>
                                          <p:spTgt spid="215059"/>
                                        </p:tgtEl>
                                        <p:attrNameLst>
                                          <p:attrName>ppt_x</p:attrName>
                                        </p:attrNameLst>
                                      </p:cBhvr>
                                      <p:tavLst>
                                        <p:tav tm="0">
                                          <p:val>
                                            <p:strVal val="0-#ppt_w/2"/>
                                          </p:val>
                                        </p:tav>
                                        <p:tav tm="100000">
                                          <p:val>
                                            <p:strVal val="#ppt_x"/>
                                          </p:val>
                                        </p:tav>
                                      </p:tavLst>
                                    </p:anim>
                                    <p:anim calcmode="lin" valueType="num">
                                      <p:cBhvr additive="base">
                                        <p:cTn id="72" dur="500" fill="hold"/>
                                        <p:tgtEl>
                                          <p:spTgt spid="215059"/>
                                        </p:tgtEl>
                                        <p:attrNameLst>
                                          <p:attrName>ppt_y</p:attrName>
                                        </p:attrNameLst>
                                      </p:cBhvr>
                                      <p:tavLst>
                                        <p:tav tm="0">
                                          <p:val>
                                            <p:strVal val="#ppt_y"/>
                                          </p:val>
                                        </p:tav>
                                        <p:tav tm="100000">
                                          <p:val>
                                            <p:strVal val="#ppt_y"/>
                                          </p:val>
                                        </p:tav>
                                      </p:tavLst>
                                    </p:anim>
                                  </p:childTnLst>
                                </p:cTn>
                              </p:par>
                            </p:childTnLst>
                          </p:cTn>
                        </p:par>
                        <p:par>
                          <p:cTn id="73" fill="hold">
                            <p:stCondLst>
                              <p:cond delay="2000"/>
                            </p:stCondLst>
                            <p:childTnLst>
                              <p:par>
                                <p:cTn id="74" presetID="1" presetClass="entr" presetSubtype="0" fill="hold" grpId="0" nodeType="afterEffect">
                                  <p:stCondLst>
                                    <p:cond delay="0"/>
                                  </p:stCondLst>
                                  <p:childTnLst>
                                    <p:set>
                                      <p:cBhvr>
                                        <p:cTn id="75" dur="1" fill="hold">
                                          <p:stCondLst>
                                            <p:cond delay="499"/>
                                          </p:stCondLst>
                                        </p:cTn>
                                        <p:tgtEl>
                                          <p:spTgt spid="215048"/>
                                        </p:tgtEl>
                                        <p:attrNameLst>
                                          <p:attrName>style.visibility</p:attrName>
                                        </p:attrNameLst>
                                      </p:cBhvr>
                                      <p:to>
                                        <p:strVal val="visible"/>
                                      </p:to>
                                    </p:set>
                                  </p:childTnLst>
                                </p:cTn>
                              </p:par>
                            </p:childTnLst>
                          </p:cTn>
                        </p:par>
                        <p:par>
                          <p:cTn id="76" fill="hold">
                            <p:stCondLst>
                              <p:cond delay="2500"/>
                            </p:stCondLst>
                            <p:childTnLst>
                              <p:par>
                                <p:cTn id="77" presetID="1" presetClass="entr" presetSubtype="0" fill="hold" grpId="0" nodeType="afterEffect">
                                  <p:stCondLst>
                                    <p:cond delay="0"/>
                                  </p:stCondLst>
                                  <p:childTnLst>
                                    <p:set>
                                      <p:cBhvr>
                                        <p:cTn id="78" dur="1" fill="hold">
                                          <p:stCondLst>
                                            <p:cond delay="499"/>
                                          </p:stCondLst>
                                        </p:cTn>
                                        <p:tgtEl>
                                          <p:spTgt spid="215061"/>
                                        </p:tgtEl>
                                        <p:attrNameLst>
                                          <p:attrName>style.visibility</p:attrName>
                                        </p:attrNameLst>
                                      </p:cBhvr>
                                      <p:to>
                                        <p:strVal val="visible"/>
                                      </p:to>
                                    </p:set>
                                  </p:childTnLst>
                                </p:cTn>
                              </p:par>
                            </p:childTnLst>
                          </p:cTn>
                        </p:par>
                        <p:par>
                          <p:cTn id="79" fill="hold">
                            <p:stCondLst>
                              <p:cond delay="3000"/>
                            </p:stCondLst>
                            <p:childTnLst>
                              <p:par>
                                <p:cTn id="80" presetID="1" presetClass="entr" presetSubtype="0" fill="hold" grpId="0" nodeType="afterEffect">
                                  <p:stCondLst>
                                    <p:cond delay="0"/>
                                  </p:stCondLst>
                                  <p:childTnLst>
                                    <p:set>
                                      <p:cBhvr>
                                        <p:cTn id="81" dur="1" fill="hold">
                                          <p:stCondLst>
                                            <p:cond delay="499"/>
                                          </p:stCondLst>
                                        </p:cTn>
                                        <p:tgtEl>
                                          <p:spTgt spid="215057"/>
                                        </p:tgtEl>
                                        <p:attrNameLst>
                                          <p:attrName>style.visibility</p:attrName>
                                        </p:attrNameLst>
                                      </p:cBhvr>
                                      <p:to>
                                        <p:strVal val="visible"/>
                                      </p:to>
                                    </p:set>
                                  </p:childTnLst>
                                </p:cTn>
                              </p:par>
                            </p:childTnLst>
                          </p:cTn>
                        </p:par>
                        <p:par>
                          <p:cTn id="82" fill="hold">
                            <p:stCondLst>
                              <p:cond delay="3500"/>
                            </p:stCondLst>
                            <p:childTnLst>
                              <p:par>
                                <p:cTn id="83" presetID="1" presetClass="entr" presetSubtype="0" fill="hold" grpId="0" nodeType="afterEffect">
                                  <p:stCondLst>
                                    <p:cond delay="0"/>
                                  </p:stCondLst>
                                  <p:childTnLst>
                                    <p:set>
                                      <p:cBhvr>
                                        <p:cTn id="84" dur="1" fill="hold">
                                          <p:stCondLst>
                                            <p:cond delay="499"/>
                                          </p:stCondLst>
                                        </p:cTn>
                                        <p:tgtEl>
                                          <p:spTgt spid="215045"/>
                                        </p:tgtEl>
                                        <p:attrNameLst>
                                          <p:attrName>style.visibility</p:attrName>
                                        </p:attrNameLst>
                                      </p:cBhvr>
                                      <p:to>
                                        <p:strVal val="visible"/>
                                      </p:to>
                                    </p:set>
                                  </p:childTnLst>
                                </p:cTn>
                              </p:par>
                            </p:childTnLst>
                          </p:cTn>
                        </p:par>
                        <p:par>
                          <p:cTn id="85" fill="hold">
                            <p:stCondLst>
                              <p:cond delay="4000"/>
                            </p:stCondLst>
                            <p:childTnLst>
                              <p:par>
                                <p:cTn id="86" presetID="1" presetClass="entr" presetSubtype="0" fill="hold" grpId="0" nodeType="afterEffect">
                                  <p:stCondLst>
                                    <p:cond delay="0"/>
                                  </p:stCondLst>
                                  <p:childTnLst>
                                    <p:set>
                                      <p:cBhvr>
                                        <p:cTn id="87" dur="1" fill="hold">
                                          <p:stCondLst>
                                            <p:cond delay="499"/>
                                          </p:stCondLst>
                                        </p:cTn>
                                        <p:tgtEl>
                                          <p:spTgt spid="215054"/>
                                        </p:tgtEl>
                                        <p:attrNameLst>
                                          <p:attrName>style.visibility</p:attrName>
                                        </p:attrNameLst>
                                      </p:cBhvr>
                                      <p:to>
                                        <p:strVal val="visible"/>
                                      </p:to>
                                    </p:set>
                                  </p:childTnLst>
                                </p:cTn>
                              </p:par>
                            </p:childTnLst>
                          </p:cTn>
                        </p:par>
                        <p:par>
                          <p:cTn id="88" fill="hold">
                            <p:stCondLst>
                              <p:cond delay="4500"/>
                            </p:stCondLst>
                            <p:childTnLst>
                              <p:par>
                                <p:cTn id="89" presetID="1" presetClass="entr" presetSubtype="0" fill="hold" grpId="0" nodeType="afterEffect">
                                  <p:stCondLst>
                                    <p:cond delay="0"/>
                                  </p:stCondLst>
                                  <p:childTnLst>
                                    <p:set>
                                      <p:cBhvr>
                                        <p:cTn id="90" dur="1" fill="hold">
                                          <p:stCondLst>
                                            <p:cond delay="499"/>
                                          </p:stCondLst>
                                        </p:cTn>
                                        <p:tgtEl>
                                          <p:spTgt spid="215055"/>
                                        </p:tgtEl>
                                        <p:attrNameLst>
                                          <p:attrName>style.visibility</p:attrName>
                                        </p:attrNameLst>
                                      </p:cBhvr>
                                      <p:to>
                                        <p:strVal val="visible"/>
                                      </p:to>
                                    </p:set>
                                  </p:childTnLst>
                                </p:cTn>
                              </p:par>
                            </p:childTnLst>
                          </p:cTn>
                        </p:par>
                        <p:par>
                          <p:cTn id="91" fill="hold">
                            <p:stCondLst>
                              <p:cond delay="5000"/>
                            </p:stCondLst>
                            <p:childTnLst>
                              <p:par>
                                <p:cTn id="92" presetID="1" presetClass="entr" presetSubtype="0" fill="hold" grpId="0" nodeType="afterEffect">
                                  <p:stCondLst>
                                    <p:cond delay="0"/>
                                  </p:stCondLst>
                                  <p:childTnLst>
                                    <p:set>
                                      <p:cBhvr>
                                        <p:cTn id="93" dur="1" fill="hold">
                                          <p:stCondLst>
                                            <p:cond delay="499"/>
                                          </p:stCondLst>
                                        </p:cTn>
                                        <p:tgtEl>
                                          <p:spTgt spid="215064"/>
                                        </p:tgtEl>
                                        <p:attrNameLst>
                                          <p:attrName>style.visibility</p:attrName>
                                        </p:attrNameLst>
                                      </p:cBhvr>
                                      <p:to>
                                        <p:strVal val="visible"/>
                                      </p:to>
                                    </p:set>
                                  </p:childTnLst>
                                </p:cTn>
                              </p:par>
                            </p:childTnLst>
                          </p:cTn>
                        </p:par>
                        <p:par>
                          <p:cTn id="94" fill="hold">
                            <p:stCondLst>
                              <p:cond delay="5500"/>
                            </p:stCondLst>
                            <p:childTnLst>
                              <p:par>
                                <p:cTn id="95" presetID="1" presetClass="entr" presetSubtype="0" fill="hold" grpId="0" nodeType="afterEffect">
                                  <p:stCondLst>
                                    <p:cond delay="0"/>
                                  </p:stCondLst>
                                  <p:childTnLst>
                                    <p:set>
                                      <p:cBhvr>
                                        <p:cTn id="96" dur="1" fill="hold">
                                          <p:stCondLst>
                                            <p:cond delay="499"/>
                                          </p:stCondLst>
                                        </p:cTn>
                                        <p:tgtEl>
                                          <p:spTgt spid="2150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animBg="1"/>
      <p:bldP spid="215043" grpId="0" animBg="1"/>
      <p:bldP spid="215044" grpId="0" animBg="1" autoUpdateAnimBg="0"/>
      <p:bldP spid="215045" grpId="0" animBg="1" autoUpdateAnimBg="0"/>
      <p:bldP spid="215046" grpId="0" animBg="1"/>
      <p:bldP spid="215048" grpId="0" animBg="1"/>
      <p:bldP spid="215049" grpId="0" animBg="1"/>
      <p:bldP spid="215050" grpId="0" autoUpdateAnimBg="0"/>
      <p:bldP spid="215051" grpId="0" animBg="1"/>
      <p:bldP spid="215052" grpId="0" autoUpdateAnimBg="0"/>
      <p:bldP spid="215053" grpId="0" animBg="1"/>
      <p:bldP spid="215054" grpId="0" animBg="1" autoUpdateAnimBg="0"/>
      <p:bldP spid="215055" grpId="0" animBg="1"/>
      <p:bldP spid="215056" grpId="0" autoUpdateAnimBg="0"/>
      <p:bldP spid="215057" grpId="0" animBg="1"/>
      <p:bldP spid="215058" grpId="0" animBg="1"/>
      <p:bldP spid="215061" grpId="0" animBg="1"/>
      <p:bldP spid="215063" grpId="0" animBg="1"/>
      <p:bldP spid="215064" grpId="0" animBg="1"/>
      <p:bldP spid="215065"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635125" y="231775"/>
            <a:ext cx="7153275" cy="1233488"/>
          </a:xfrm>
        </p:spPr>
        <p:txBody>
          <a:bodyPr/>
          <a:lstStyle/>
          <a:p>
            <a:pPr eaLnBrk="1" hangingPunct="1"/>
            <a:r>
              <a:rPr lang="en-GB" sz="2400" smtClean="0">
                <a:cs typeface="Times New Roman" pitchFamily="18" charset="0"/>
              </a:rPr>
              <a:t>Solution for tracking and tracing products </a:t>
            </a:r>
            <a:br>
              <a:rPr lang="en-GB" sz="2400" smtClean="0">
                <a:cs typeface="Times New Roman" pitchFamily="18" charset="0"/>
              </a:rPr>
            </a:br>
            <a:r>
              <a:rPr lang="en-GB" sz="2400" smtClean="0">
                <a:cs typeface="Times New Roman" pitchFamily="18" charset="0"/>
              </a:rPr>
              <a:t>within the home</a:t>
            </a:r>
          </a:p>
        </p:txBody>
      </p:sp>
      <p:sp>
        <p:nvSpPr>
          <p:cNvPr id="26627" name="Rectangle 3"/>
          <p:cNvSpPr>
            <a:spLocks noGrp="1" noChangeArrowheads="1"/>
          </p:cNvSpPr>
          <p:nvPr>
            <p:ph type="body" idx="1"/>
          </p:nvPr>
        </p:nvSpPr>
        <p:spPr>
          <a:xfrm>
            <a:off x="423333" y="1981200"/>
            <a:ext cx="8720667" cy="4114800"/>
          </a:xfrm>
        </p:spPr>
        <p:txBody>
          <a:bodyPr/>
          <a:lstStyle/>
          <a:p>
            <a:pPr eaLnBrk="1" hangingPunct="1">
              <a:lnSpc>
                <a:spcPct val="120000"/>
              </a:lnSpc>
              <a:spcBef>
                <a:spcPts val="0"/>
              </a:spcBef>
              <a:buClr>
                <a:srgbClr val="F26334"/>
              </a:buClr>
              <a:buFont typeface="Arial" pitchFamily="34" charset="0"/>
              <a:buChar char="•"/>
            </a:pPr>
            <a:r>
              <a:rPr lang="en-GB" sz="2800" dirty="0" smtClean="0"/>
              <a:t>Removes paper trail </a:t>
            </a:r>
          </a:p>
          <a:p>
            <a:pPr eaLnBrk="1" hangingPunct="1">
              <a:lnSpc>
                <a:spcPct val="120000"/>
              </a:lnSpc>
              <a:spcBef>
                <a:spcPts val="0"/>
              </a:spcBef>
              <a:buClr>
                <a:srgbClr val="F26334"/>
              </a:buClr>
              <a:buFont typeface="Arial" pitchFamily="34" charset="0"/>
              <a:buChar char="•"/>
            </a:pPr>
            <a:r>
              <a:rPr lang="en-GB" sz="2800" dirty="0" smtClean="0"/>
              <a:t>Reduces risk by providing a </a:t>
            </a:r>
            <a:r>
              <a:rPr lang="en-GB" sz="2800" dirty="0" smtClean="0">
                <a:solidFill>
                  <a:srgbClr val="F26334"/>
                </a:solidFill>
              </a:rPr>
              <a:t>check on Patient &amp; Product </a:t>
            </a:r>
            <a:r>
              <a:rPr lang="en-GB" sz="2800" dirty="0" smtClean="0"/>
              <a:t>suitability</a:t>
            </a:r>
          </a:p>
          <a:p>
            <a:pPr eaLnBrk="1" hangingPunct="1">
              <a:lnSpc>
                <a:spcPct val="120000"/>
              </a:lnSpc>
              <a:spcBef>
                <a:spcPts val="0"/>
              </a:spcBef>
              <a:buClr>
                <a:srgbClr val="F26334"/>
              </a:buClr>
              <a:buFont typeface="Arial" pitchFamily="34" charset="0"/>
              <a:buChar char="•"/>
            </a:pPr>
            <a:r>
              <a:rPr lang="en-GB" sz="2800" dirty="0" smtClean="0"/>
              <a:t>Enables real </a:t>
            </a:r>
            <a:r>
              <a:rPr lang="en-GB" sz="2800" dirty="0" smtClean="0"/>
              <a:t>time alert </a:t>
            </a:r>
            <a:r>
              <a:rPr lang="en-GB" sz="2800" dirty="0" smtClean="0"/>
              <a:t>and </a:t>
            </a:r>
            <a:r>
              <a:rPr lang="en-GB" sz="2800" dirty="0" smtClean="0">
                <a:solidFill>
                  <a:srgbClr val="F26334"/>
                </a:solidFill>
              </a:rPr>
              <a:t>product recall (20 </a:t>
            </a:r>
            <a:r>
              <a:rPr lang="en-GB" sz="2800" dirty="0" smtClean="0">
                <a:solidFill>
                  <a:srgbClr val="F26334"/>
                </a:solidFill>
              </a:rPr>
              <a:t>mins)</a:t>
            </a:r>
          </a:p>
          <a:p>
            <a:pPr eaLnBrk="1" hangingPunct="1">
              <a:lnSpc>
                <a:spcPct val="120000"/>
              </a:lnSpc>
              <a:spcBef>
                <a:spcPts val="0"/>
              </a:spcBef>
              <a:buClr>
                <a:srgbClr val="F26334"/>
              </a:buClr>
              <a:buFont typeface="Arial" pitchFamily="34" charset="0"/>
              <a:buChar char="•"/>
            </a:pPr>
            <a:r>
              <a:rPr lang="en-GB" sz="2800" dirty="0" smtClean="0"/>
              <a:t>Complete </a:t>
            </a:r>
            <a:r>
              <a:rPr lang="en-GB" sz="2800" dirty="0" smtClean="0">
                <a:solidFill>
                  <a:srgbClr val="F26334"/>
                </a:solidFill>
              </a:rPr>
              <a:t>traceability</a:t>
            </a:r>
            <a:r>
              <a:rPr lang="en-GB" sz="2800" dirty="0" smtClean="0">
                <a:solidFill>
                  <a:srgbClr val="FF0000"/>
                </a:solidFill>
              </a:rPr>
              <a:t> </a:t>
            </a:r>
            <a:r>
              <a:rPr lang="en-GB" sz="2800" dirty="0" smtClean="0"/>
              <a:t>of medication to infusion </a:t>
            </a:r>
          </a:p>
          <a:p>
            <a:pPr>
              <a:buFontTx/>
              <a:buChar char="•"/>
            </a:pPr>
            <a:r>
              <a:rPr lang="en-US" sz="2800" dirty="0" smtClean="0"/>
              <a:t>Ensures the </a:t>
            </a:r>
            <a:r>
              <a:rPr lang="en-US" sz="2800" dirty="0"/>
              <a:t>availability of real time patient treatment data </a:t>
            </a:r>
            <a:r>
              <a:rPr lang="en-US" sz="2800" dirty="0" smtClean="0"/>
              <a:t>which </a:t>
            </a:r>
            <a:r>
              <a:rPr lang="en-US" sz="2800" dirty="0" smtClean="0">
                <a:solidFill>
                  <a:srgbClr val="FF0000"/>
                </a:solidFill>
              </a:rPr>
              <a:t>enables </a:t>
            </a:r>
            <a:r>
              <a:rPr lang="en-US" sz="2800" dirty="0">
                <a:solidFill>
                  <a:srgbClr val="FF0000"/>
                </a:solidFill>
              </a:rPr>
              <a:t>a quick response </a:t>
            </a:r>
            <a:r>
              <a:rPr lang="en-US" sz="2800" dirty="0"/>
              <a:t>to any issues with a patient’s </a:t>
            </a:r>
            <a:r>
              <a:rPr lang="en-US" sz="2800" dirty="0" smtClean="0"/>
              <a:t>condition</a:t>
            </a:r>
            <a:endParaRPr lang="en-US" sz="2800" dirty="0"/>
          </a:p>
          <a:p>
            <a:pPr>
              <a:buFontTx/>
              <a:buChar char="•"/>
            </a:pPr>
            <a:endParaRPr lang="en-US" sz="800" dirty="0"/>
          </a:p>
          <a:p>
            <a:pPr>
              <a:buFontTx/>
              <a:buChar char="•"/>
            </a:pPr>
            <a:endParaRPr lang="en-US" sz="800" dirty="0">
              <a:solidFill>
                <a:srgbClr val="F26334"/>
              </a:solidFill>
            </a:endParaRPr>
          </a:p>
          <a:p>
            <a:pPr marL="342900" lvl="1" indent="-342900" eaLnBrk="1" hangingPunct="1">
              <a:lnSpc>
                <a:spcPct val="120000"/>
              </a:lnSpc>
              <a:spcBef>
                <a:spcPts val="0"/>
              </a:spcBef>
              <a:buFont typeface="Arial" pitchFamily="34" charset="0"/>
              <a:buChar char="•"/>
            </a:pPr>
            <a:endParaRPr lang="en-GB" sz="2800" dirty="0" smtClean="0"/>
          </a:p>
          <a:p>
            <a:pPr eaLnBrk="1" hangingPunct="1">
              <a:lnSpc>
                <a:spcPct val="120000"/>
              </a:lnSpc>
              <a:spcBef>
                <a:spcPts val="0"/>
              </a:spcBef>
              <a:buClr>
                <a:srgbClr val="F26334"/>
              </a:buClr>
              <a:buFont typeface="Arial" pitchFamily="34" charset="0"/>
              <a:buChar char="•"/>
            </a:pPr>
            <a:endParaRPr lang="en-GB" dirty="0" smtClean="0"/>
          </a:p>
          <a:p>
            <a:pPr eaLnBrk="1" hangingPunct="1">
              <a:lnSpc>
                <a:spcPct val="90000"/>
              </a:lnSpc>
            </a:pPr>
            <a:endParaRPr lang="en-GB" dirty="0" smtClean="0"/>
          </a:p>
        </p:txBody>
      </p:sp>
      <p:pic>
        <p:nvPicPr>
          <p:cNvPr id="26628" name="Picture 4" descr="Free computer clip art monitor">
            <a:hlinkClick r:id="rId3" tooltip="Free computer clip art monitor"/>
          </p:cNvPr>
          <p:cNvPicPr>
            <a:picLocks noChangeAspect="1" noChangeArrowheads="1"/>
          </p:cNvPicPr>
          <p:nvPr/>
        </p:nvPicPr>
        <p:blipFill>
          <a:blip r:embed="rId4" cstate="print"/>
          <a:srcRect/>
          <a:stretch>
            <a:fillRect/>
          </a:stretch>
        </p:blipFill>
        <p:spPr bwMode="auto">
          <a:xfrm>
            <a:off x="7438444" y="903621"/>
            <a:ext cx="1108656" cy="1242680"/>
          </a:xfrm>
          <a:prstGeom prst="rect">
            <a:avLst/>
          </a:prstGeom>
          <a:noFill/>
          <a:ln w="9525">
            <a:noFill/>
            <a:miter lim="800000"/>
            <a:headEnd/>
            <a:tailEnd/>
          </a:ln>
        </p:spPr>
      </p:pic>
    </p:spTree>
    <p:extLst>
      <p:ext uri="{BB962C8B-B14F-4D97-AF65-F5344CB8AC3E}">
        <p14:creationId xmlns:p14="http://schemas.microsoft.com/office/powerpoint/2010/main" val="1056371167"/>
      </p:ext>
    </p:extLst>
  </p:cSld>
  <p:clrMapOvr>
    <a:masterClrMapping/>
  </p:clrMapOvr>
  <p:transition spd="med">
    <p:blind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524000" y="344488"/>
            <a:ext cx="7002463" cy="938212"/>
          </a:xfrm>
        </p:spPr>
        <p:txBody>
          <a:bodyPr/>
          <a:lstStyle/>
          <a:p>
            <a:pPr eaLnBrk="1" hangingPunct="1"/>
            <a:r>
              <a:rPr lang="en-GB" dirty="0" smtClean="0">
                <a:cs typeface="Times New Roman" pitchFamily="18" charset="0"/>
              </a:rPr>
              <a:t>Outcomes/ROI</a:t>
            </a:r>
          </a:p>
        </p:txBody>
      </p:sp>
      <p:sp>
        <p:nvSpPr>
          <p:cNvPr id="23555" name="Rectangle 3"/>
          <p:cNvSpPr>
            <a:spLocks noGrp="1" noChangeArrowheads="1"/>
          </p:cNvSpPr>
          <p:nvPr>
            <p:ph type="body" idx="1"/>
          </p:nvPr>
        </p:nvSpPr>
        <p:spPr>
          <a:xfrm>
            <a:off x="609600" y="1646238"/>
            <a:ext cx="8348133" cy="4805362"/>
          </a:xfrm>
        </p:spPr>
        <p:txBody>
          <a:bodyPr/>
          <a:lstStyle/>
          <a:p>
            <a:pPr marL="355600" indent="-266700" eaLnBrk="1" hangingPunct="1">
              <a:lnSpc>
                <a:spcPct val="90000"/>
              </a:lnSpc>
              <a:buClr>
                <a:srgbClr val="FF0000"/>
              </a:buClr>
              <a:buFontTx/>
              <a:buChar char="•"/>
            </a:pPr>
            <a:r>
              <a:rPr lang="en-GB" dirty="0" smtClean="0"/>
              <a:t>Meets </a:t>
            </a:r>
            <a:r>
              <a:rPr lang="en-GB" dirty="0" smtClean="0">
                <a:solidFill>
                  <a:srgbClr val="FF0000"/>
                </a:solidFill>
              </a:rPr>
              <a:t>all compliance issues </a:t>
            </a:r>
            <a:r>
              <a:rPr lang="en-GB" dirty="0" smtClean="0"/>
              <a:t>– Lindsay, EU directives</a:t>
            </a:r>
          </a:p>
          <a:p>
            <a:pPr marL="355600" indent="-266700" eaLnBrk="1" hangingPunct="1">
              <a:lnSpc>
                <a:spcPct val="90000"/>
              </a:lnSpc>
              <a:buClr>
                <a:srgbClr val="FF0000"/>
              </a:buClr>
              <a:buFontTx/>
              <a:buChar char="•"/>
            </a:pPr>
            <a:endParaRPr lang="en-GB" dirty="0" smtClean="0"/>
          </a:p>
          <a:p>
            <a:pPr marL="355600" indent="-266700" eaLnBrk="1" hangingPunct="1">
              <a:lnSpc>
                <a:spcPct val="90000"/>
              </a:lnSpc>
              <a:buClr>
                <a:srgbClr val="FF0000"/>
              </a:buClr>
              <a:buFontTx/>
              <a:buChar char="•"/>
            </a:pPr>
            <a:r>
              <a:rPr lang="en-GB" dirty="0" smtClean="0"/>
              <a:t>Since Cold Chain delivery started all</a:t>
            </a:r>
            <a:r>
              <a:rPr lang="en-GB" dirty="0" smtClean="0">
                <a:cs typeface="Times New Roman" pitchFamily="18" charset="0"/>
              </a:rPr>
              <a:t> products </a:t>
            </a:r>
            <a:r>
              <a:rPr lang="en-GB" dirty="0" smtClean="0">
                <a:solidFill>
                  <a:srgbClr val="F26334"/>
                </a:solidFill>
                <a:cs typeface="Times New Roman" pitchFamily="18" charset="0"/>
              </a:rPr>
              <a:t>verifiably</a:t>
            </a:r>
          </a:p>
          <a:p>
            <a:pPr marL="355600" indent="-266700" eaLnBrk="1" hangingPunct="1">
              <a:lnSpc>
                <a:spcPct val="90000"/>
              </a:lnSpc>
              <a:buClr>
                <a:srgbClr val="FF0000"/>
              </a:buClr>
            </a:pPr>
            <a:r>
              <a:rPr lang="en-GB" dirty="0" smtClean="0">
                <a:cs typeface="Times New Roman" pitchFamily="18" charset="0"/>
              </a:rPr>
              <a:t>	delivered between 2</a:t>
            </a:r>
            <a:r>
              <a:rPr lang="en-GB" baseline="30000" dirty="0" smtClean="0">
                <a:cs typeface="Times New Roman" pitchFamily="18" charset="0"/>
              </a:rPr>
              <a:t>0</a:t>
            </a:r>
            <a:r>
              <a:rPr lang="en-GB" dirty="0" smtClean="0">
                <a:cs typeface="Times New Roman" pitchFamily="18" charset="0"/>
              </a:rPr>
              <a:t>-5</a:t>
            </a:r>
            <a:r>
              <a:rPr lang="en-GB" baseline="30000" dirty="0" smtClean="0">
                <a:cs typeface="Times New Roman" pitchFamily="18" charset="0"/>
              </a:rPr>
              <a:t>0</a:t>
            </a:r>
            <a:r>
              <a:rPr lang="en-GB" dirty="0" smtClean="0">
                <a:cs typeface="Times New Roman" pitchFamily="18" charset="0"/>
              </a:rPr>
              <a:t> Celsius</a:t>
            </a:r>
          </a:p>
          <a:p>
            <a:pPr marL="355600" indent="-266700" eaLnBrk="1" hangingPunct="1">
              <a:lnSpc>
                <a:spcPct val="90000"/>
              </a:lnSpc>
              <a:buClr>
                <a:srgbClr val="FF0000"/>
              </a:buClr>
            </a:pPr>
            <a:endParaRPr lang="en-GB" dirty="0" smtClean="0">
              <a:cs typeface="Times New Roman" pitchFamily="18" charset="0"/>
            </a:endParaRPr>
          </a:p>
          <a:p>
            <a:pPr marL="355600" indent="-266700" eaLnBrk="1" hangingPunct="1">
              <a:lnSpc>
                <a:spcPct val="90000"/>
              </a:lnSpc>
              <a:buClr>
                <a:srgbClr val="FF0000"/>
              </a:buClr>
              <a:buFontTx/>
              <a:buChar char="•"/>
            </a:pPr>
            <a:r>
              <a:rPr lang="en-GB" dirty="0" smtClean="0"/>
              <a:t>Product </a:t>
            </a:r>
            <a:r>
              <a:rPr lang="en-GB" dirty="0" smtClean="0">
                <a:solidFill>
                  <a:srgbClr val="F26334"/>
                </a:solidFill>
              </a:rPr>
              <a:t>wastage reduced </a:t>
            </a:r>
            <a:r>
              <a:rPr lang="en-GB" dirty="0" smtClean="0"/>
              <a:t>from €90,216 to zero </a:t>
            </a:r>
            <a:r>
              <a:rPr lang="en-IE" dirty="0" smtClean="0"/>
              <a:t>in the</a:t>
            </a:r>
          </a:p>
          <a:p>
            <a:pPr marL="355600" indent="-266700" eaLnBrk="1" hangingPunct="1">
              <a:lnSpc>
                <a:spcPct val="90000"/>
              </a:lnSpc>
              <a:buClr>
                <a:srgbClr val="FF0000"/>
              </a:buClr>
            </a:pPr>
            <a:r>
              <a:rPr lang="en-IE" dirty="0" smtClean="0"/>
              <a:t>	year post service implementation</a:t>
            </a:r>
          </a:p>
          <a:p>
            <a:pPr marL="355600" indent="-266700" eaLnBrk="1" hangingPunct="1">
              <a:lnSpc>
                <a:spcPct val="90000"/>
              </a:lnSpc>
              <a:buClr>
                <a:srgbClr val="FF0000"/>
              </a:buClr>
            </a:pPr>
            <a:endParaRPr lang="en-GB" dirty="0" smtClean="0"/>
          </a:p>
          <a:p>
            <a:pPr marL="355600" indent="-266700" eaLnBrk="1" hangingPunct="1">
              <a:lnSpc>
                <a:spcPct val="90000"/>
              </a:lnSpc>
              <a:buClr>
                <a:srgbClr val="FF0000"/>
              </a:buClr>
              <a:buFontTx/>
              <a:buChar char="•"/>
            </a:pPr>
            <a:r>
              <a:rPr lang="en-GB" dirty="0" smtClean="0">
                <a:solidFill>
                  <a:srgbClr val="F26334"/>
                </a:solidFill>
              </a:rPr>
              <a:t>Documentation errors </a:t>
            </a:r>
            <a:r>
              <a:rPr lang="en-GB" dirty="0" smtClean="0"/>
              <a:t>have reduced </a:t>
            </a:r>
            <a:r>
              <a:rPr lang="en-IE" dirty="0" smtClean="0"/>
              <a:t>from 12 </a:t>
            </a:r>
            <a:r>
              <a:rPr lang="en-GB" dirty="0" smtClean="0"/>
              <a:t>to zero</a:t>
            </a:r>
            <a:r>
              <a:rPr lang="en-IE" dirty="0" smtClean="0"/>
              <a:t> in</a:t>
            </a:r>
          </a:p>
          <a:p>
            <a:pPr marL="355600" indent="-266700" eaLnBrk="1" hangingPunct="1">
              <a:lnSpc>
                <a:spcPct val="90000"/>
              </a:lnSpc>
              <a:buClr>
                <a:srgbClr val="FF0000"/>
              </a:buClr>
            </a:pPr>
            <a:r>
              <a:rPr lang="en-IE" dirty="0" smtClean="0"/>
              <a:t>	the year post service implementation</a:t>
            </a:r>
          </a:p>
          <a:p>
            <a:pPr marL="355600" indent="-266700" eaLnBrk="1" hangingPunct="1">
              <a:lnSpc>
                <a:spcPct val="90000"/>
              </a:lnSpc>
              <a:buClr>
                <a:srgbClr val="FF0000"/>
              </a:buClr>
            </a:pPr>
            <a:endParaRPr lang="en-IE" dirty="0" smtClean="0"/>
          </a:p>
          <a:p>
            <a:pPr marL="355600" indent="-266700" eaLnBrk="1" hangingPunct="1">
              <a:lnSpc>
                <a:spcPct val="90000"/>
              </a:lnSpc>
              <a:buClr>
                <a:srgbClr val="FF0000"/>
              </a:buClr>
            </a:pPr>
            <a:r>
              <a:rPr lang="en-IE" dirty="0" smtClean="0"/>
              <a:t>Reduced usage and wastage of medication = €1million p.a.</a:t>
            </a:r>
          </a:p>
          <a:p>
            <a:pPr marL="355600" indent="-266700" eaLnBrk="1" hangingPunct="1">
              <a:lnSpc>
                <a:spcPct val="90000"/>
              </a:lnSpc>
              <a:buClr>
                <a:srgbClr val="FF0000"/>
              </a:buClr>
            </a:pPr>
            <a:endParaRPr lang="en-GB" dirty="0" smtClean="0"/>
          </a:p>
          <a:p>
            <a:pPr eaLnBrk="1" hangingPunct="1">
              <a:lnSpc>
                <a:spcPct val="90000"/>
              </a:lnSpc>
            </a:pPr>
            <a:endParaRPr lang="en-GB" dirty="0" smtClean="0"/>
          </a:p>
        </p:txBody>
      </p:sp>
    </p:spTree>
    <p:extLst>
      <p:ext uri="{BB962C8B-B14F-4D97-AF65-F5344CB8AC3E}">
        <p14:creationId xmlns:p14="http://schemas.microsoft.com/office/powerpoint/2010/main" val="878918860"/>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altLang="x-none"/>
              <a:t>Critical Insights</a:t>
            </a:r>
          </a:p>
        </p:txBody>
      </p:sp>
      <p:sp>
        <p:nvSpPr>
          <p:cNvPr id="27650" name="Content Placeholder 2"/>
          <p:cNvSpPr>
            <a:spLocks noGrp="1"/>
          </p:cNvSpPr>
          <p:nvPr>
            <p:ph idx="1"/>
          </p:nvPr>
        </p:nvSpPr>
        <p:spPr>
          <a:xfrm>
            <a:off x="533399" y="1543050"/>
            <a:ext cx="7933267" cy="4959350"/>
          </a:xfrm>
        </p:spPr>
        <p:txBody>
          <a:bodyPr/>
          <a:lstStyle/>
          <a:p>
            <a:r>
              <a:rPr lang="en-US" altLang="x-none" dirty="0" smtClean="0"/>
              <a:t>Dr. Barry </a:t>
            </a:r>
            <a:r>
              <a:rPr lang="en-US" altLang="x-none" dirty="0"/>
              <a:t>White’s </a:t>
            </a:r>
            <a:r>
              <a:rPr lang="en-US" altLang="x-none" dirty="0">
                <a:solidFill>
                  <a:srgbClr val="FF0000"/>
                </a:solidFill>
              </a:rPr>
              <a:t>vision</a:t>
            </a:r>
            <a:r>
              <a:rPr lang="en-US" altLang="x-none" dirty="0"/>
              <a:t> of complete traceability </a:t>
            </a:r>
          </a:p>
          <a:p>
            <a:r>
              <a:rPr lang="en-US" altLang="x-none" dirty="0"/>
              <a:t>Barry’s commitment and </a:t>
            </a:r>
            <a:r>
              <a:rPr lang="en-US" altLang="x-none" dirty="0">
                <a:solidFill>
                  <a:srgbClr val="FF0000"/>
                </a:solidFill>
              </a:rPr>
              <a:t>leadership</a:t>
            </a:r>
          </a:p>
          <a:p>
            <a:r>
              <a:rPr lang="en-US" altLang="x-none" dirty="0" smtClean="0"/>
              <a:t>Engagement </a:t>
            </a:r>
            <a:r>
              <a:rPr lang="en-US" altLang="x-none" dirty="0"/>
              <a:t>and </a:t>
            </a:r>
            <a:r>
              <a:rPr lang="en-US" altLang="x-none" dirty="0">
                <a:solidFill>
                  <a:srgbClr val="FF0000"/>
                </a:solidFill>
              </a:rPr>
              <a:t>buy-in</a:t>
            </a:r>
            <a:r>
              <a:rPr lang="en-US" altLang="x-none" dirty="0"/>
              <a:t> of all </a:t>
            </a:r>
            <a:r>
              <a:rPr lang="en-US" altLang="x-none" dirty="0" smtClean="0"/>
              <a:t>stakeholders, </a:t>
            </a:r>
            <a:r>
              <a:rPr lang="en-US" altLang="x-none" dirty="0" smtClean="0">
                <a:solidFill>
                  <a:srgbClr val="FF0000"/>
                </a:solidFill>
              </a:rPr>
              <a:t>incl. patients and patient safety associations</a:t>
            </a:r>
            <a:endParaRPr lang="en-US" altLang="x-none" dirty="0">
              <a:solidFill>
                <a:srgbClr val="FF0000"/>
              </a:solidFill>
            </a:endParaRPr>
          </a:p>
          <a:p>
            <a:r>
              <a:rPr lang="en-US" altLang="x-none" dirty="0"/>
              <a:t>Stakeholder Conference included EU and FDA (by videoconference)</a:t>
            </a:r>
          </a:p>
          <a:p>
            <a:r>
              <a:rPr lang="en-US" altLang="x-none" dirty="0"/>
              <a:t>Patients (children) helped with design of mobile app</a:t>
            </a:r>
          </a:p>
          <a:p>
            <a:r>
              <a:rPr lang="en-US" altLang="x-none" dirty="0" smtClean="0"/>
              <a:t>Barry’s </a:t>
            </a:r>
            <a:r>
              <a:rPr lang="en-US" altLang="x-none" dirty="0"/>
              <a:t>insistence on future proofing, e.g. migration from local re-labelling of products with linear barcodes to scanning of manufacturer applied 2D barcodes and ultimately RFID </a:t>
            </a:r>
            <a:r>
              <a:rPr lang="en-US" altLang="x-none" dirty="0" smtClean="0"/>
              <a:t>tags</a:t>
            </a:r>
          </a:p>
          <a:p>
            <a:r>
              <a:rPr lang="en-US" altLang="x-none" dirty="0"/>
              <a:t>Use of global, open standards</a:t>
            </a:r>
          </a:p>
          <a:p>
            <a:endParaRPr lang="en-US" altLang="x-none" dirty="0"/>
          </a:p>
          <a:p>
            <a:endParaRPr lang="en-US" altLang="x-none" dirty="0"/>
          </a:p>
        </p:txBody>
      </p:sp>
    </p:spTree>
    <p:extLst>
      <p:ext uri="{BB962C8B-B14F-4D97-AF65-F5344CB8AC3E}">
        <p14:creationId xmlns:p14="http://schemas.microsoft.com/office/powerpoint/2010/main" val="21147779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1200150" y="1574800"/>
            <a:ext cx="6877050" cy="3539067"/>
          </a:xfrm>
        </p:spPr>
        <p:txBody>
          <a:bodyPr/>
          <a:lstStyle/>
          <a:p>
            <a:r>
              <a:rPr lang="en-IE" sz="4000" dirty="0" smtClean="0">
                <a:solidFill>
                  <a:srgbClr val="FF0000"/>
                </a:solidFill>
              </a:rPr>
              <a:t>Thank you and Questions</a:t>
            </a:r>
            <a:r>
              <a:rPr lang="en-IE" dirty="0" smtClean="0"/>
              <a:t/>
            </a:r>
            <a:br>
              <a:rPr lang="en-IE" dirty="0" smtClean="0"/>
            </a:br>
            <a:r>
              <a:rPr lang="en-IE" dirty="0" smtClean="0"/>
              <a:t/>
            </a:r>
            <a:br>
              <a:rPr lang="en-IE" dirty="0" smtClean="0"/>
            </a:br>
            <a:r>
              <a:rPr lang="en-IE" sz="3600" dirty="0" smtClean="0">
                <a:solidFill>
                  <a:srgbClr val="FF0000"/>
                </a:solidFill>
              </a:rPr>
              <a:t>The benefits of scanning</a:t>
            </a:r>
            <a:r>
              <a:rPr lang="en-IE" sz="3600" dirty="0" smtClean="0">
                <a:solidFill>
                  <a:srgbClr val="FF0000"/>
                </a:solidFill>
              </a:rPr>
              <a:t>:</a:t>
            </a:r>
            <a:br>
              <a:rPr lang="en-IE" sz="3600" dirty="0" smtClean="0">
                <a:solidFill>
                  <a:srgbClr val="FF0000"/>
                </a:solidFill>
              </a:rPr>
            </a:br>
            <a:r>
              <a:rPr lang="en-IE" sz="3600" dirty="0"/>
              <a:t> </a:t>
            </a:r>
            <a:r>
              <a:rPr lang="en-IE" sz="2400" dirty="0"/>
              <a:t>https://healthcare.gs1uk.org/scan4safety </a:t>
            </a:r>
            <a:r>
              <a:rPr lang="en-IE" sz="2400" dirty="0" smtClean="0"/>
              <a:t/>
            </a:r>
            <a:br>
              <a:rPr lang="en-IE" sz="2400" dirty="0" smtClean="0"/>
            </a:br>
            <a:r>
              <a:rPr lang="en-IE" sz="2400" dirty="0"/>
              <a:t/>
            </a:r>
            <a:br>
              <a:rPr lang="en-IE" sz="2400" dirty="0"/>
            </a:br>
            <a:r>
              <a:rPr lang="en-IE" sz="3600" dirty="0" smtClean="0">
                <a:solidFill>
                  <a:srgbClr val="FF0000"/>
                </a:solidFill>
              </a:rPr>
              <a:t>GS1 Healthcare: </a:t>
            </a:r>
            <a:r>
              <a:rPr lang="en-IE" sz="2400" dirty="0" smtClean="0"/>
              <a:t>GS1.org</a:t>
            </a:r>
            <a:r>
              <a:rPr lang="en-IE" sz="3600" dirty="0">
                <a:solidFill>
                  <a:srgbClr val="FF0000"/>
                </a:solidFill>
              </a:rPr>
              <a:t/>
            </a:r>
            <a:br>
              <a:rPr lang="en-IE" sz="3600" dirty="0">
                <a:solidFill>
                  <a:srgbClr val="FF0000"/>
                </a:solidFill>
              </a:rPr>
            </a:br>
            <a:r>
              <a:rPr lang="en-IE" dirty="0">
                <a:solidFill>
                  <a:srgbClr val="FF0000"/>
                </a:solidFill>
              </a:rPr>
              <a:t/>
            </a:r>
            <a:br>
              <a:rPr lang="en-IE" dirty="0">
                <a:solidFill>
                  <a:srgbClr val="FF0000"/>
                </a:solidFill>
              </a:rPr>
            </a:br>
            <a:r>
              <a:rPr lang="en-IE" sz="2000" dirty="0" smtClean="0"/>
              <a:t/>
            </a:r>
            <a:br>
              <a:rPr lang="en-IE" sz="2000" dirty="0" smtClean="0"/>
            </a:br>
            <a:r>
              <a:rPr lang="en-IE" dirty="0" smtClean="0"/>
              <a:t/>
            </a:r>
            <a:br>
              <a:rPr lang="en-IE" dirty="0" smtClean="0"/>
            </a:br>
            <a:endParaRPr lang="en-US" sz="3200" dirty="0" smtClean="0">
              <a:solidFill>
                <a:srgbClr val="F26334"/>
              </a:solidFill>
            </a:endParaRPr>
          </a:p>
        </p:txBody>
      </p:sp>
      <p:sp>
        <p:nvSpPr>
          <p:cNvPr id="41987" name="Slide Number Placeholder 2"/>
          <p:cNvSpPr>
            <a:spLocks noGrp="1"/>
          </p:cNvSpPr>
          <p:nvPr>
            <p:ph type="sldNum" sz="quarter" idx="10"/>
          </p:nvPr>
        </p:nvSpPr>
        <p:spPr>
          <a:noFill/>
        </p:spPr>
        <p:txBody>
          <a:bodyPr/>
          <a:lstStyle/>
          <a:p>
            <a:fld id="{956087F2-2760-4FEB-924D-7996FB355F2A}" type="slidenum">
              <a:rPr lang="en-US" smtClean="0">
                <a:solidFill>
                  <a:srgbClr val="002C6C"/>
                </a:solidFill>
              </a:rPr>
              <a:pPr/>
              <a:t>16</a:t>
            </a:fld>
            <a:endParaRPr lang="en-US" smtClean="0">
              <a:solidFill>
                <a:srgbClr val="002C6C"/>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Slides</a:t>
            </a:r>
            <a:endParaRPr lang="en-US" dirty="0"/>
          </a:p>
        </p:txBody>
      </p:sp>
      <p:sp>
        <p:nvSpPr>
          <p:cNvPr id="3" name="Content Placeholder 2"/>
          <p:cNvSpPr>
            <a:spLocks noGrp="1"/>
          </p:cNvSpPr>
          <p:nvPr>
            <p:ph idx="1"/>
          </p:nvPr>
        </p:nvSpPr>
        <p:spPr/>
        <p:txBody>
          <a:bodyPr/>
          <a:lstStyle/>
          <a:p>
            <a:endParaRPr lang="en-US" dirty="0" smtClean="0"/>
          </a:p>
          <a:p>
            <a:endParaRPr lang="en-US" dirty="0"/>
          </a:p>
          <a:p>
            <a:pPr algn="ctr"/>
            <a:r>
              <a:rPr lang="en-US" sz="5400" dirty="0" smtClean="0">
                <a:solidFill>
                  <a:srgbClr val="FF0000"/>
                </a:solidFill>
              </a:rPr>
              <a:t>Not </a:t>
            </a:r>
            <a:r>
              <a:rPr lang="en-US" sz="5400" dirty="0">
                <a:solidFill>
                  <a:srgbClr val="FF0000"/>
                </a:solidFill>
              </a:rPr>
              <a:t>being presented</a:t>
            </a:r>
          </a:p>
        </p:txBody>
      </p:sp>
      <p:sp>
        <p:nvSpPr>
          <p:cNvPr id="4" name="Slide Number Placeholder 3"/>
          <p:cNvSpPr>
            <a:spLocks noGrp="1"/>
          </p:cNvSpPr>
          <p:nvPr>
            <p:ph type="sldNum" sz="quarter" idx="10"/>
          </p:nvPr>
        </p:nvSpPr>
        <p:spPr/>
        <p:txBody>
          <a:bodyPr/>
          <a:lstStyle/>
          <a:p>
            <a:pPr>
              <a:defRPr/>
            </a:pPr>
            <a:fld id="{EDA2A14D-900C-41CF-8E43-2C2027DA4AF6}" type="slidenum">
              <a:rPr lang="en-US" smtClean="0"/>
              <a:pPr>
                <a:defRPr/>
              </a:pPr>
              <a:t>17</a:t>
            </a:fld>
            <a:endParaRPr lang="en-US" dirty="0"/>
          </a:p>
        </p:txBody>
      </p:sp>
    </p:spTree>
    <p:extLst>
      <p:ext uri="{BB962C8B-B14F-4D97-AF65-F5344CB8AC3E}">
        <p14:creationId xmlns:p14="http://schemas.microsoft.com/office/powerpoint/2010/main" val="21307726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body" idx="1"/>
          </p:nvPr>
        </p:nvSpPr>
        <p:spPr>
          <a:xfrm>
            <a:off x="838200" y="1484313"/>
            <a:ext cx="8197850" cy="4681537"/>
          </a:xfrm>
        </p:spPr>
        <p:txBody>
          <a:bodyPr/>
          <a:lstStyle/>
          <a:p>
            <a:pPr eaLnBrk="1" hangingPunct="1">
              <a:lnSpc>
                <a:spcPct val="80000"/>
              </a:lnSpc>
              <a:buFont typeface="Wingdings" pitchFamily="2" charset="2"/>
              <a:buNone/>
            </a:pPr>
            <a:r>
              <a:rPr lang="en-US" sz="1800" b="1" smtClean="0"/>
              <a:t>GS1 Identifiers:</a:t>
            </a:r>
          </a:p>
          <a:p>
            <a:pPr eaLnBrk="1" hangingPunct="1">
              <a:lnSpc>
                <a:spcPct val="80000"/>
              </a:lnSpc>
              <a:buFont typeface="Wingdings" pitchFamily="2" charset="2"/>
              <a:buNone/>
            </a:pPr>
            <a:endParaRPr lang="en-US" sz="1800" b="1" smtClean="0"/>
          </a:p>
          <a:p>
            <a:pPr lvl="1" eaLnBrk="1" hangingPunct="1">
              <a:lnSpc>
                <a:spcPct val="80000"/>
              </a:lnSpc>
              <a:buClr>
                <a:srgbClr val="002C6C"/>
              </a:buClr>
              <a:buFont typeface="Wingdings" pitchFamily="2" charset="2"/>
              <a:buChar char="§"/>
            </a:pPr>
            <a:r>
              <a:rPr lang="en-US" sz="1600" smtClean="0"/>
              <a:t>GSRN 	- Global Service Relation Number</a:t>
            </a:r>
          </a:p>
          <a:p>
            <a:pPr lvl="1" eaLnBrk="1" hangingPunct="1">
              <a:lnSpc>
                <a:spcPct val="80000"/>
              </a:lnSpc>
              <a:buClr>
                <a:srgbClr val="002C6C"/>
              </a:buClr>
              <a:buFont typeface="Wingdings" pitchFamily="2" charset="2"/>
              <a:buChar char="§"/>
            </a:pPr>
            <a:r>
              <a:rPr lang="en-US" sz="1600" smtClean="0"/>
              <a:t>GDTI	- Global Document Type Identifier </a:t>
            </a:r>
          </a:p>
          <a:p>
            <a:pPr lvl="1" eaLnBrk="1" hangingPunct="1">
              <a:lnSpc>
                <a:spcPct val="80000"/>
              </a:lnSpc>
              <a:buClr>
                <a:srgbClr val="002C6C"/>
              </a:buClr>
              <a:buFont typeface="Wingdings" pitchFamily="2" charset="2"/>
              <a:buChar char="§"/>
            </a:pPr>
            <a:r>
              <a:rPr lang="en-US" sz="1600" smtClean="0"/>
              <a:t>GLN	- Global Location Number</a:t>
            </a:r>
          </a:p>
          <a:p>
            <a:pPr lvl="1" eaLnBrk="1" hangingPunct="1">
              <a:lnSpc>
                <a:spcPct val="80000"/>
              </a:lnSpc>
              <a:buClr>
                <a:srgbClr val="002C6C"/>
              </a:buClr>
              <a:buFont typeface="Wingdings" pitchFamily="2" charset="2"/>
              <a:buChar char="§"/>
            </a:pPr>
            <a:endParaRPr lang="en-US" sz="1600" smtClean="0"/>
          </a:p>
          <a:p>
            <a:pPr lvl="1" eaLnBrk="1" hangingPunct="1">
              <a:lnSpc>
                <a:spcPct val="80000"/>
              </a:lnSpc>
              <a:buClr>
                <a:srgbClr val="002C6C"/>
              </a:buClr>
              <a:buFont typeface="Wingdings" pitchFamily="2" charset="2"/>
              <a:buChar char="§"/>
            </a:pPr>
            <a:r>
              <a:rPr lang="en-US" sz="1600" smtClean="0"/>
              <a:t>GTIN	- Global Trade Item Number</a:t>
            </a:r>
          </a:p>
          <a:p>
            <a:pPr lvl="1" eaLnBrk="1" hangingPunct="1">
              <a:lnSpc>
                <a:spcPct val="80000"/>
              </a:lnSpc>
              <a:buClr>
                <a:srgbClr val="002C6C"/>
              </a:buClr>
              <a:buFont typeface="Wingdings" pitchFamily="2" charset="2"/>
              <a:buChar char="§"/>
            </a:pPr>
            <a:r>
              <a:rPr lang="en-US" sz="1600" smtClean="0"/>
              <a:t>SGTIN	- Serialised Global Trade Item Number</a:t>
            </a:r>
          </a:p>
          <a:p>
            <a:pPr lvl="1" eaLnBrk="1" hangingPunct="1">
              <a:lnSpc>
                <a:spcPct val="80000"/>
              </a:lnSpc>
              <a:buClr>
                <a:srgbClr val="002C6C"/>
              </a:buClr>
              <a:buFont typeface="Wingdings" pitchFamily="2" charset="2"/>
              <a:buChar char="§"/>
            </a:pPr>
            <a:r>
              <a:rPr lang="en-US" sz="1600" smtClean="0"/>
              <a:t>SSCC	- Serial Shipping Container Code 		</a:t>
            </a:r>
          </a:p>
          <a:p>
            <a:pPr lvl="1" eaLnBrk="1" hangingPunct="1">
              <a:lnSpc>
                <a:spcPct val="80000"/>
              </a:lnSpc>
              <a:buClr>
                <a:srgbClr val="002C6C"/>
              </a:buClr>
              <a:buFont typeface="Wingdings" pitchFamily="2" charset="2"/>
              <a:buChar char="§"/>
            </a:pPr>
            <a:r>
              <a:rPr lang="en-GB" sz="1600" smtClean="0"/>
              <a:t>GRAI	- Global Returnable Asset Identifier</a:t>
            </a:r>
          </a:p>
          <a:p>
            <a:pPr lvl="1" eaLnBrk="1" hangingPunct="1">
              <a:lnSpc>
                <a:spcPct val="80000"/>
              </a:lnSpc>
              <a:buClr>
                <a:srgbClr val="002C6C"/>
              </a:buClr>
              <a:buFont typeface="Wingdings" pitchFamily="2" charset="2"/>
              <a:buChar char="§"/>
            </a:pPr>
            <a:r>
              <a:rPr lang="en-GB" sz="1600" smtClean="0"/>
              <a:t>GIAI	- Global Individual Asset Identifier</a:t>
            </a:r>
          </a:p>
          <a:p>
            <a:pPr lvl="1" eaLnBrk="1" hangingPunct="1">
              <a:lnSpc>
                <a:spcPct val="80000"/>
              </a:lnSpc>
              <a:buClr>
                <a:srgbClr val="002C6C"/>
              </a:buClr>
              <a:buFont typeface="Wingdings" pitchFamily="2" charset="2"/>
              <a:buChar char="§"/>
            </a:pPr>
            <a:endParaRPr lang="en-US" sz="1600" smtClean="0"/>
          </a:p>
          <a:p>
            <a:pPr lvl="1" eaLnBrk="1" hangingPunct="1">
              <a:lnSpc>
                <a:spcPct val="80000"/>
              </a:lnSpc>
              <a:buClr>
                <a:srgbClr val="002C6C"/>
              </a:buClr>
              <a:buFont typeface="Wingdings" pitchFamily="2" charset="2"/>
              <a:buNone/>
            </a:pPr>
            <a:endParaRPr lang="en-US" sz="1600" smtClean="0"/>
          </a:p>
          <a:p>
            <a:pPr eaLnBrk="1" hangingPunct="1">
              <a:lnSpc>
                <a:spcPct val="80000"/>
              </a:lnSpc>
              <a:buClr>
                <a:srgbClr val="002C6C"/>
              </a:buClr>
              <a:buFont typeface="Wingdings" pitchFamily="2" charset="2"/>
              <a:buNone/>
            </a:pPr>
            <a:endParaRPr lang="en-GB" sz="1800" smtClean="0"/>
          </a:p>
          <a:p>
            <a:pPr eaLnBrk="1" hangingPunct="1">
              <a:lnSpc>
                <a:spcPct val="80000"/>
              </a:lnSpc>
              <a:buClr>
                <a:srgbClr val="002C6C"/>
              </a:buClr>
              <a:buFont typeface="Wingdings" pitchFamily="2" charset="2"/>
              <a:buNone/>
            </a:pPr>
            <a:r>
              <a:rPr lang="en-GB" sz="1800" smtClean="0"/>
              <a:t>Providing certainty of identification of </a:t>
            </a:r>
          </a:p>
          <a:p>
            <a:pPr lvl="1" eaLnBrk="1" hangingPunct="1">
              <a:lnSpc>
                <a:spcPct val="80000"/>
              </a:lnSpc>
              <a:buClr>
                <a:srgbClr val="002C6C"/>
              </a:buClr>
              <a:buFont typeface="Wingdings" pitchFamily="2" charset="2"/>
              <a:buChar char="§"/>
            </a:pPr>
            <a:r>
              <a:rPr lang="en-GB" sz="1600" smtClean="0"/>
              <a:t>People</a:t>
            </a:r>
          </a:p>
          <a:p>
            <a:pPr lvl="1" eaLnBrk="1" hangingPunct="1">
              <a:lnSpc>
                <a:spcPct val="80000"/>
              </a:lnSpc>
              <a:buClr>
                <a:srgbClr val="002C6C"/>
              </a:buClr>
              <a:buFont typeface="Wingdings" pitchFamily="2" charset="2"/>
              <a:buChar char="§"/>
            </a:pPr>
            <a:r>
              <a:rPr lang="en-GB" sz="1600" smtClean="0"/>
              <a:t>Products</a:t>
            </a:r>
          </a:p>
          <a:p>
            <a:pPr lvl="1" eaLnBrk="1" hangingPunct="1">
              <a:lnSpc>
                <a:spcPct val="80000"/>
              </a:lnSpc>
              <a:buClr>
                <a:srgbClr val="002C6C"/>
              </a:buClr>
              <a:buFont typeface="Wingdings" pitchFamily="2" charset="2"/>
              <a:buChar char="§"/>
            </a:pPr>
            <a:r>
              <a:rPr lang="en-GB" sz="1600" smtClean="0"/>
              <a:t>Places</a:t>
            </a:r>
          </a:p>
          <a:p>
            <a:pPr lvl="1" eaLnBrk="1" hangingPunct="1">
              <a:lnSpc>
                <a:spcPct val="80000"/>
              </a:lnSpc>
              <a:buClr>
                <a:srgbClr val="002C6C"/>
              </a:buClr>
              <a:buFont typeface="Wingdings" pitchFamily="2" charset="2"/>
              <a:buChar char="§"/>
            </a:pPr>
            <a:endParaRPr lang="en-GB" sz="1600" smtClean="0"/>
          </a:p>
        </p:txBody>
      </p:sp>
      <p:sp>
        <p:nvSpPr>
          <p:cNvPr id="13315" name="Rectangle 3"/>
          <p:cNvSpPr>
            <a:spLocks noGrp="1" noChangeArrowheads="1"/>
          </p:cNvSpPr>
          <p:nvPr>
            <p:ph type="title"/>
          </p:nvPr>
        </p:nvSpPr>
        <p:spPr/>
        <p:txBody>
          <a:bodyPr/>
          <a:lstStyle/>
          <a:p>
            <a:pPr eaLnBrk="1" hangingPunct="1"/>
            <a:r>
              <a:rPr lang="en-GB" sz="3600" smtClean="0"/>
              <a:t>GS1 Identifiers</a:t>
            </a:r>
            <a:endParaRPr lang="en-US" sz="3600" smtClean="0"/>
          </a:p>
        </p:txBody>
      </p:sp>
      <p:sp>
        <p:nvSpPr>
          <p:cNvPr id="13316" name="AutoShape 4"/>
          <p:cNvSpPr>
            <a:spLocks/>
          </p:cNvSpPr>
          <p:nvPr/>
        </p:nvSpPr>
        <p:spPr bwMode="auto">
          <a:xfrm>
            <a:off x="6207125" y="2835275"/>
            <a:ext cx="287338" cy="1439863"/>
          </a:xfrm>
          <a:prstGeom prst="rightBrace">
            <a:avLst>
              <a:gd name="adj1" fmla="val 48022"/>
              <a:gd name="adj2" fmla="val 50000"/>
            </a:avLst>
          </a:prstGeom>
          <a:noFill/>
          <a:ln w="9525">
            <a:solidFill>
              <a:schemeClr val="tx1"/>
            </a:solidFill>
            <a:round/>
            <a:headEnd/>
            <a:tailEnd/>
          </a:ln>
        </p:spPr>
        <p:txBody>
          <a:bodyPr wrap="none" anchor="ctr"/>
          <a:lstStyle/>
          <a:p>
            <a:endParaRPr lang="en-IE"/>
          </a:p>
        </p:txBody>
      </p:sp>
      <p:sp>
        <p:nvSpPr>
          <p:cNvPr id="13317" name="AutoShape 6"/>
          <p:cNvSpPr>
            <a:spLocks/>
          </p:cNvSpPr>
          <p:nvPr/>
        </p:nvSpPr>
        <p:spPr bwMode="auto">
          <a:xfrm>
            <a:off x="6227763" y="1973263"/>
            <a:ext cx="215900" cy="719137"/>
          </a:xfrm>
          <a:prstGeom prst="rightBrace">
            <a:avLst>
              <a:gd name="adj1" fmla="val 27757"/>
              <a:gd name="adj2" fmla="val 50000"/>
            </a:avLst>
          </a:prstGeom>
          <a:noFill/>
          <a:ln w="9525">
            <a:solidFill>
              <a:schemeClr val="tx1"/>
            </a:solidFill>
            <a:round/>
            <a:headEnd/>
            <a:tailEnd/>
          </a:ln>
        </p:spPr>
        <p:txBody>
          <a:bodyPr wrap="none" anchor="ctr"/>
          <a:lstStyle/>
          <a:p>
            <a:endParaRPr lang="en-IE"/>
          </a:p>
        </p:txBody>
      </p:sp>
      <p:sp>
        <p:nvSpPr>
          <p:cNvPr id="13318" name="Text Box 7"/>
          <p:cNvSpPr txBox="1">
            <a:spLocks noChangeArrowheads="1"/>
          </p:cNvSpPr>
          <p:nvPr/>
        </p:nvSpPr>
        <p:spPr bwMode="auto">
          <a:xfrm>
            <a:off x="6740525" y="3165475"/>
            <a:ext cx="1744663" cy="779463"/>
          </a:xfrm>
          <a:prstGeom prst="rect">
            <a:avLst/>
          </a:prstGeom>
          <a:solidFill>
            <a:schemeClr val="accent1"/>
          </a:solidFill>
          <a:ln w="9525">
            <a:noFill/>
            <a:miter lim="800000"/>
            <a:headEnd/>
            <a:tailEnd/>
          </a:ln>
        </p:spPr>
        <p:txBody>
          <a:bodyPr>
            <a:spAutoFit/>
          </a:bodyPr>
          <a:lstStyle/>
          <a:p>
            <a:pPr algn="ctr">
              <a:spcBef>
                <a:spcPct val="50000"/>
              </a:spcBef>
            </a:pPr>
            <a:r>
              <a:rPr lang="en-IE" sz="1800"/>
              <a:t>Products</a:t>
            </a:r>
          </a:p>
          <a:p>
            <a:pPr algn="ctr">
              <a:spcBef>
                <a:spcPct val="50000"/>
              </a:spcBef>
            </a:pPr>
            <a:r>
              <a:rPr lang="en-IE" sz="1800"/>
              <a:t>Assets</a:t>
            </a:r>
            <a:endParaRPr lang="en-GB" sz="1800"/>
          </a:p>
        </p:txBody>
      </p:sp>
      <p:sp>
        <p:nvSpPr>
          <p:cNvPr id="13319" name="Text Box 8"/>
          <p:cNvSpPr txBox="1">
            <a:spLocks noChangeArrowheads="1"/>
          </p:cNvSpPr>
          <p:nvPr/>
        </p:nvSpPr>
        <p:spPr bwMode="auto">
          <a:xfrm>
            <a:off x="6719888" y="2255838"/>
            <a:ext cx="1706562" cy="366712"/>
          </a:xfrm>
          <a:prstGeom prst="rect">
            <a:avLst/>
          </a:prstGeom>
          <a:solidFill>
            <a:schemeClr val="accent1"/>
          </a:solidFill>
          <a:ln w="9525">
            <a:noFill/>
            <a:miter lim="800000"/>
            <a:headEnd/>
            <a:tailEnd/>
          </a:ln>
        </p:spPr>
        <p:txBody>
          <a:bodyPr>
            <a:spAutoFit/>
          </a:bodyPr>
          <a:lstStyle/>
          <a:p>
            <a:pPr algn="ctr">
              <a:spcBef>
                <a:spcPct val="50000"/>
              </a:spcBef>
            </a:pPr>
            <a:r>
              <a:rPr lang="en-IE" sz="1800"/>
              <a:t>Places</a:t>
            </a:r>
            <a:endParaRPr lang="en-GB" sz="1800"/>
          </a:p>
        </p:txBody>
      </p:sp>
      <p:sp>
        <p:nvSpPr>
          <p:cNvPr id="13320" name="Text Box 9"/>
          <p:cNvSpPr txBox="1">
            <a:spLocks noChangeArrowheads="1"/>
          </p:cNvSpPr>
          <p:nvPr/>
        </p:nvSpPr>
        <p:spPr bwMode="auto">
          <a:xfrm>
            <a:off x="6588125" y="4292600"/>
            <a:ext cx="1655763" cy="366713"/>
          </a:xfrm>
          <a:prstGeom prst="rect">
            <a:avLst/>
          </a:prstGeom>
          <a:noFill/>
          <a:ln w="9525">
            <a:noFill/>
            <a:miter lim="800000"/>
            <a:headEnd/>
            <a:tailEnd/>
          </a:ln>
        </p:spPr>
        <p:txBody>
          <a:bodyPr>
            <a:spAutoFit/>
          </a:bodyPr>
          <a:lstStyle/>
          <a:p>
            <a:pPr>
              <a:spcBef>
                <a:spcPct val="50000"/>
              </a:spcBef>
            </a:pPr>
            <a:endParaRPr lang="en-GB"/>
          </a:p>
        </p:txBody>
      </p:sp>
      <p:sp>
        <p:nvSpPr>
          <p:cNvPr id="13321" name="Text Box 10"/>
          <p:cNvSpPr txBox="1">
            <a:spLocks noChangeArrowheads="1"/>
          </p:cNvSpPr>
          <p:nvPr/>
        </p:nvSpPr>
        <p:spPr bwMode="auto">
          <a:xfrm>
            <a:off x="6707188" y="1884363"/>
            <a:ext cx="1727200" cy="366712"/>
          </a:xfrm>
          <a:prstGeom prst="rect">
            <a:avLst/>
          </a:prstGeom>
          <a:solidFill>
            <a:schemeClr val="accent1"/>
          </a:solidFill>
          <a:ln w="9525">
            <a:noFill/>
            <a:miter lim="800000"/>
            <a:headEnd/>
            <a:tailEnd/>
          </a:ln>
        </p:spPr>
        <p:txBody>
          <a:bodyPr>
            <a:spAutoFit/>
          </a:bodyPr>
          <a:lstStyle/>
          <a:p>
            <a:pPr algn="ctr">
              <a:spcBef>
                <a:spcPct val="50000"/>
              </a:spcBef>
            </a:pPr>
            <a:r>
              <a:rPr lang="en-IE" sz="1800"/>
              <a:t>People</a:t>
            </a:r>
            <a:endParaRPr lang="en-GB" sz="1800"/>
          </a:p>
        </p:txBody>
      </p:sp>
    </p:spTree>
    <p:extLst>
      <p:ext uri="{BB962C8B-B14F-4D97-AF65-F5344CB8AC3E}">
        <p14:creationId xmlns:p14="http://schemas.microsoft.com/office/powerpoint/2010/main" val="5116268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243714">
                                            <p:txEl>
                                              <p:pRg st="0" end="0"/>
                                            </p:txEl>
                                          </p:spTgt>
                                        </p:tgtEl>
                                        <p:attrNameLst>
                                          <p:attrName>style.visibility</p:attrName>
                                        </p:attrNameLst>
                                      </p:cBhvr>
                                      <p:to>
                                        <p:strVal val="visible"/>
                                      </p:to>
                                    </p:set>
                                    <p:animEffect transition="in" filter="strips(downRight)">
                                      <p:cBhvr>
                                        <p:cTn id="7" dur="1000"/>
                                        <p:tgtEl>
                                          <p:spTgt spid="243714">
                                            <p:txEl>
                                              <p:pRg st="0" end="0"/>
                                            </p:txEl>
                                          </p:spTgt>
                                        </p:tgtEl>
                                      </p:cBhvr>
                                    </p:animEffect>
                                  </p:childTnLst>
                                </p:cTn>
                              </p:par>
                            </p:childTnLst>
                          </p:cTn>
                        </p:par>
                        <p:par>
                          <p:cTn id="8" fill="hold">
                            <p:stCondLst>
                              <p:cond delay="1000"/>
                            </p:stCondLst>
                            <p:childTnLst>
                              <p:par>
                                <p:cTn id="9" presetID="18" presetClass="entr" presetSubtype="6" fill="hold" grpId="0" nodeType="afterEffect">
                                  <p:stCondLst>
                                    <p:cond delay="0"/>
                                  </p:stCondLst>
                                  <p:childTnLst>
                                    <p:set>
                                      <p:cBhvr>
                                        <p:cTn id="10" dur="1" fill="hold">
                                          <p:stCondLst>
                                            <p:cond delay="0"/>
                                          </p:stCondLst>
                                        </p:cTn>
                                        <p:tgtEl>
                                          <p:spTgt spid="243714">
                                            <p:txEl>
                                              <p:pRg st="2" end="2"/>
                                            </p:txEl>
                                          </p:spTgt>
                                        </p:tgtEl>
                                        <p:attrNameLst>
                                          <p:attrName>style.visibility</p:attrName>
                                        </p:attrNameLst>
                                      </p:cBhvr>
                                      <p:to>
                                        <p:strVal val="visible"/>
                                      </p:to>
                                    </p:set>
                                    <p:animEffect transition="in" filter="strips(downRight)">
                                      <p:cBhvr>
                                        <p:cTn id="11" dur="1000"/>
                                        <p:tgtEl>
                                          <p:spTgt spid="243714">
                                            <p:txEl>
                                              <p:pRg st="2" end="2"/>
                                            </p:txEl>
                                          </p:spTgt>
                                        </p:tgtEl>
                                      </p:cBhvr>
                                    </p:animEffect>
                                  </p:childTnLst>
                                </p:cTn>
                              </p:par>
                            </p:childTnLst>
                          </p:cTn>
                        </p:par>
                        <p:par>
                          <p:cTn id="12" fill="hold">
                            <p:stCondLst>
                              <p:cond delay="2000"/>
                            </p:stCondLst>
                            <p:childTnLst>
                              <p:par>
                                <p:cTn id="13" presetID="18" presetClass="entr" presetSubtype="6" fill="hold" grpId="0" nodeType="afterEffect">
                                  <p:stCondLst>
                                    <p:cond delay="0"/>
                                  </p:stCondLst>
                                  <p:childTnLst>
                                    <p:set>
                                      <p:cBhvr>
                                        <p:cTn id="14" dur="1" fill="hold">
                                          <p:stCondLst>
                                            <p:cond delay="0"/>
                                          </p:stCondLst>
                                        </p:cTn>
                                        <p:tgtEl>
                                          <p:spTgt spid="243714">
                                            <p:txEl>
                                              <p:pRg st="3" end="3"/>
                                            </p:txEl>
                                          </p:spTgt>
                                        </p:tgtEl>
                                        <p:attrNameLst>
                                          <p:attrName>style.visibility</p:attrName>
                                        </p:attrNameLst>
                                      </p:cBhvr>
                                      <p:to>
                                        <p:strVal val="visible"/>
                                      </p:to>
                                    </p:set>
                                    <p:animEffect transition="in" filter="strips(downRight)">
                                      <p:cBhvr>
                                        <p:cTn id="15" dur="1000"/>
                                        <p:tgtEl>
                                          <p:spTgt spid="243714">
                                            <p:txEl>
                                              <p:pRg st="3" end="3"/>
                                            </p:txEl>
                                          </p:spTgt>
                                        </p:tgtEl>
                                      </p:cBhvr>
                                    </p:animEffect>
                                  </p:childTnLst>
                                </p:cTn>
                              </p:par>
                            </p:childTnLst>
                          </p:cTn>
                        </p:par>
                        <p:par>
                          <p:cTn id="16" fill="hold">
                            <p:stCondLst>
                              <p:cond delay="3000"/>
                            </p:stCondLst>
                            <p:childTnLst>
                              <p:par>
                                <p:cTn id="17" presetID="18" presetClass="entr" presetSubtype="6" fill="hold" grpId="0" nodeType="afterEffect">
                                  <p:stCondLst>
                                    <p:cond delay="0"/>
                                  </p:stCondLst>
                                  <p:childTnLst>
                                    <p:set>
                                      <p:cBhvr>
                                        <p:cTn id="18" dur="1" fill="hold">
                                          <p:stCondLst>
                                            <p:cond delay="0"/>
                                          </p:stCondLst>
                                        </p:cTn>
                                        <p:tgtEl>
                                          <p:spTgt spid="243714">
                                            <p:txEl>
                                              <p:pRg st="4" end="4"/>
                                            </p:txEl>
                                          </p:spTgt>
                                        </p:tgtEl>
                                        <p:attrNameLst>
                                          <p:attrName>style.visibility</p:attrName>
                                        </p:attrNameLst>
                                      </p:cBhvr>
                                      <p:to>
                                        <p:strVal val="visible"/>
                                      </p:to>
                                    </p:set>
                                    <p:animEffect transition="in" filter="strips(downRight)">
                                      <p:cBhvr>
                                        <p:cTn id="19" dur="1000"/>
                                        <p:tgtEl>
                                          <p:spTgt spid="243714">
                                            <p:txEl>
                                              <p:pRg st="4" end="4"/>
                                            </p:txEl>
                                          </p:spTgt>
                                        </p:tgtEl>
                                      </p:cBhvr>
                                    </p:animEffect>
                                  </p:childTnLst>
                                </p:cTn>
                              </p:par>
                            </p:childTnLst>
                          </p:cTn>
                        </p:par>
                        <p:par>
                          <p:cTn id="20" fill="hold">
                            <p:stCondLst>
                              <p:cond delay="4000"/>
                            </p:stCondLst>
                            <p:childTnLst>
                              <p:par>
                                <p:cTn id="21" presetID="18" presetClass="entr" presetSubtype="6" fill="hold" grpId="0" nodeType="afterEffect">
                                  <p:stCondLst>
                                    <p:cond delay="0"/>
                                  </p:stCondLst>
                                  <p:childTnLst>
                                    <p:set>
                                      <p:cBhvr>
                                        <p:cTn id="22" dur="1" fill="hold">
                                          <p:stCondLst>
                                            <p:cond delay="0"/>
                                          </p:stCondLst>
                                        </p:cTn>
                                        <p:tgtEl>
                                          <p:spTgt spid="243714">
                                            <p:txEl>
                                              <p:pRg st="6" end="6"/>
                                            </p:txEl>
                                          </p:spTgt>
                                        </p:tgtEl>
                                        <p:attrNameLst>
                                          <p:attrName>style.visibility</p:attrName>
                                        </p:attrNameLst>
                                      </p:cBhvr>
                                      <p:to>
                                        <p:strVal val="visible"/>
                                      </p:to>
                                    </p:set>
                                    <p:animEffect transition="in" filter="strips(downRight)">
                                      <p:cBhvr>
                                        <p:cTn id="23" dur="1000"/>
                                        <p:tgtEl>
                                          <p:spTgt spid="243714">
                                            <p:txEl>
                                              <p:pRg st="6" end="6"/>
                                            </p:txEl>
                                          </p:spTgt>
                                        </p:tgtEl>
                                      </p:cBhvr>
                                    </p:animEffect>
                                  </p:childTnLst>
                                </p:cTn>
                              </p:par>
                              <p:par>
                                <p:cTn id="24" presetID="18" presetClass="entr" presetSubtype="6" fill="hold" grpId="0" nodeType="withEffect">
                                  <p:stCondLst>
                                    <p:cond delay="0"/>
                                  </p:stCondLst>
                                  <p:childTnLst>
                                    <p:set>
                                      <p:cBhvr>
                                        <p:cTn id="25" dur="1" fill="hold">
                                          <p:stCondLst>
                                            <p:cond delay="0"/>
                                          </p:stCondLst>
                                        </p:cTn>
                                        <p:tgtEl>
                                          <p:spTgt spid="243714">
                                            <p:txEl>
                                              <p:pRg st="7" end="7"/>
                                            </p:txEl>
                                          </p:spTgt>
                                        </p:tgtEl>
                                        <p:attrNameLst>
                                          <p:attrName>style.visibility</p:attrName>
                                        </p:attrNameLst>
                                      </p:cBhvr>
                                      <p:to>
                                        <p:strVal val="visible"/>
                                      </p:to>
                                    </p:set>
                                    <p:animEffect transition="in" filter="strips(downRight)">
                                      <p:cBhvr>
                                        <p:cTn id="26" dur="1000"/>
                                        <p:tgtEl>
                                          <p:spTgt spid="243714">
                                            <p:txEl>
                                              <p:pRg st="7" end="7"/>
                                            </p:txEl>
                                          </p:spTgt>
                                        </p:tgtEl>
                                      </p:cBhvr>
                                    </p:animEffect>
                                  </p:childTnLst>
                                </p:cTn>
                              </p:par>
                            </p:childTnLst>
                          </p:cTn>
                        </p:par>
                        <p:par>
                          <p:cTn id="27" fill="hold">
                            <p:stCondLst>
                              <p:cond delay="5000"/>
                            </p:stCondLst>
                            <p:childTnLst>
                              <p:par>
                                <p:cTn id="28" presetID="18" presetClass="entr" presetSubtype="6" fill="hold" grpId="0" nodeType="afterEffect">
                                  <p:stCondLst>
                                    <p:cond delay="0"/>
                                  </p:stCondLst>
                                  <p:childTnLst>
                                    <p:set>
                                      <p:cBhvr>
                                        <p:cTn id="29" dur="1" fill="hold">
                                          <p:stCondLst>
                                            <p:cond delay="0"/>
                                          </p:stCondLst>
                                        </p:cTn>
                                        <p:tgtEl>
                                          <p:spTgt spid="243714">
                                            <p:txEl>
                                              <p:pRg st="8" end="8"/>
                                            </p:txEl>
                                          </p:spTgt>
                                        </p:tgtEl>
                                        <p:attrNameLst>
                                          <p:attrName>style.visibility</p:attrName>
                                        </p:attrNameLst>
                                      </p:cBhvr>
                                      <p:to>
                                        <p:strVal val="visible"/>
                                      </p:to>
                                    </p:set>
                                    <p:animEffect transition="in" filter="strips(downRight)">
                                      <p:cBhvr>
                                        <p:cTn id="30" dur="1000"/>
                                        <p:tgtEl>
                                          <p:spTgt spid="243714">
                                            <p:txEl>
                                              <p:pRg st="8" end="8"/>
                                            </p:txEl>
                                          </p:spTgt>
                                        </p:tgtEl>
                                      </p:cBhvr>
                                    </p:animEffect>
                                  </p:childTnLst>
                                </p:cTn>
                              </p:par>
                            </p:childTnLst>
                          </p:cTn>
                        </p:par>
                        <p:par>
                          <p:cTn id="31" fill="hold">
                            <p:stCondLst>
                              <p:cond delay="6000"/>
                            </p:stCondLst>
                            <p:childTnLst>
                              <p:par>
                                <p:cTn id="32" presetID="18" presetClass="entr" presetSubtype="6" fill="hold" grpId="0" nodeType="afterEffect">
                                  <p:stCondLst>
                                    <p:cond delay="0"/>
                                  </p:stCondLst>
                                  <p:childTnLst>
                                    <p:set>
                                      <p:cBhvr>
                                        <p:cTn id="33" dur="1" fill="hold">
                                          <p:stCondLst>
                                            <p:cond delay="0"/>
                                          </p:stCondLst>
                                        </p:cTn>
                                        <p:tgtEl>
                                          <p:spTgt spid="243714">
                                            <p:txEl>
                                              <p:pRg st="9" end="9"/>
                                            </p:txEl>
                                          </p:spTgt>
                                        </p:tgtEl>
                                        <p:attrNameLst>
                                          <p:attrName>style.visibility</p:attrName>
                                        </p:attrNameLst>
                                      </p:cBhvr>
                                      <p:to>
                                        <p:strVal val="visible"/>
                                      </p:to>
                                    </p:set>
                                    <p:animEffect transition="in" filter="strips(downRight)">
                                      <p:cBhvr>
                                        <p:cTn id="34" dur="1000"/>
                                        <p:tgtEl>
                                          <p:spTgt spid="243714">
                                            <p:txEl>
                                              <p:pRg st="9" end="9"/>
                                            </p:txEl>
                                          </p:spTgt>
                                        </p:tgtEl>
                                      </p:cBhvr>
                                    </p:animEffect>
                                  </p:childTnLst>
                                </p:cTn>
                              </p:par>
                            </p:childTnLst>
                          </p:cTn>
                        </p:par>
                        <p:par>
                          <p:cTn id="35" fill="hold">
                            <p:stCondLst>
                              <p:cond delay="7000"/>
                            </p:stCondLst>
                            <p:childTnLst>
                              <p:par>
                                <p:cTn id="36" presetID="18" presetClass="entr" presetSubtype="6" fill="hold" grpId="0" nodeType="afterEffect">
                                  <p:stCondLst>
                                    <p:cond delay="0"/>
                                  </p:stCondLst>
                                  <p:childTnLst>
                                    <p:set>
                                      <p:cBhvr>
                                        <p:cTn id="37" dur="1" fill="hold">
                                          <p:stCondLst>
                                            <p:cond delay="0"/>
                                          </p:stCondLst>
                                        </p:cTn>
                                        <p:tgtEl>
                                          <p:spTgt spid="243714">
                                            <p:txEl>
                                              <p:pRg st="10" end="10"/>
                                            </p:txEl>
                                          </p:spTgt>
                                        </p:tgtEl>
                                        <p:attrNameLst>
                                          <p:attrName>style.visibility</p:attrName>
                                        </p:attrNameLst>
                                      </p:cBhvr>
                                      <p:to>
                                        <p:strVal val="visible"/>
                                      </p:to>
                                    </p:set>
                                    <p:animEffect transition="in" filter="strips(downRight)">
                                      <p:cBhvr>
                                        <p:cTn id="38" dur="1000"/>
                                        <p:tgtEl>
                                          <p:spTgt spid="243714">
                                            <p:txEl>
                                              <p:pRg st="10" end="10"/>
                                            </p:txEl>
                                          </p:spTgt>
                                        </p:tgtEl>
                                      </p:cBhvr>
                                    </p:animEffect>
                                  </p:childTnLst>
                                </p:cTn>
                              </p:par>
                            </p:childTnLst>
                          </p:cTn>
                        </p:par>
                        <p:par>
                          <p:cTn id="39" fill="hold">
                            <p:stCondLst>
                              <p:cond delay="8000"/>
                            </p:stCondLst>
                            <p:childTnLst>
                              <p:par>
                                <p:cTn id="40" presetID="18" presetClass="entr" presetSubtype="6" fill="hold" grpId="0" nodeType="afterEffect">
                                  <p:stCondLst>
                                    <p:cond delay="0"/>
                                  </p:stCondLst>
                                  <p:childTnLst>
                                    <p:set>
                                      <p:cBhvr>
                                        <p:cTn id="41" dur="1" fill="hold">
                                          <p:stCondLst>
                                            <p:cond delay="0"/>
                                          </p:stCondLst>
                                        </p:cTn>
                                        <p:tgtEl>
                                          <p:spTgt spid="243714">
                                            <p:txEl>
                                              <p:pRg st="14" end="14"/>
                                            </p:txEl>
                                          </p:spTgt>
                                        </p:tgtEl>
                                        <p:attrNameLst>
                                          <p:attrName>style.visibility</p:attrName>
                                        </p:attrNameLst>
                                      </p:cBhvr>
                                      <p:to>
                                        <p:strVal val="visible"/>
                                      </p:to>
                                    </p:set>
                                    <p:animEffect transition="in" filter="strips(downRight)">
                                      <p:cBhvr>
                                        <p:cTn id="42" dur="1000"/>
                                        <p:tgtEl>
                                          <p:spTgt spid="243714">
                                            <p:txEl>
                                              <p:pRg st="14" end="14"/>
                                            </p:txEl>
                                          </p:spTgt>
                                        </p:tgtEl>
                                      </p:cBhvr>
                                    </p:animEffect>
                                  </p:childTnLst>
                                </p:cTn>
                              </p:par>
                              <p:par>
                                <p:cTn id="43" presetID="18" presetClass="entr" presetSubtype="6" fill="hold" grpId="0" nodeType="withEffect">
                                  <p:stCondLst>
                                    <p:cond delay="0"/>
                                  </p:stCondLst>
                                  <p:childTnLst>
                                    <p:set>
                                      <p:cBhvr>
                                        <p:cTn id="44" dur="1" fill="hold">
                                          <p:stCondLst>
                                            <p:cond delay="0"/>
                                          </p:stCondLst>
                                        </p:cTn>
                                        <p:tgtEl>
                                          <p:spTgt spid="243714">
                                            <p:txEl>
                                              <p:pRg st="15" end="15"/>
                                            </p:txEl>
                                          </p:spTgt>
                                        </p:tgtEl>
                                        <p:attrNameLst>
                                          <p:attrName>style.visibility</p:attrName>
                                        </p:attrNameLst>
                                      </p:cBhvr>
                                      <p:to>
                                        <p:strVal val="visible"/>
                                      </p:to>
                                    </p:set>
                                    <p:animEffect transition="in" filter="strips(downRight)">
                                      <p:cBhvr>
                                        <p:cTn id="45" dur="1000"/>
                                        <p:tgtEl>
                                          <p:spTgt spid="243714">
                                            <p:txEl>
                                              <p:pRg st="15" end="15"/>
                                            </p:txEl>
                                          </p:spTgt>
                                        </p:tgtEl>
                                      </p:cBhvr>
                                    </p:animEffect>
                                  </p:childTnLst>
                                </p:cTn>
                              </p:par>
                            </p:childTnLst>
                          </p:cTn>
                        </p:par>
                        <p:par>
                          <p:cTn id="46" fill="hold">
                            <p:stCondLst>
                              <p:cond delay="9000"/>
                            </p:stCondLst>
                            <p:childTnLst>
                              <p:par>
                                <p:cTn id="47" presetID="18" presetClass="entr" presetSubtype="6" fill="hold" grpId="0" nodeType="afterEffect">
                                  <p:stCondLst>
                                    <p:cond delay="0"/>
                                  </p:stCondLst>
                                  <p:childTnLst>
                                    <p:set>
                                      <p:cBhvr>
                                        <p:cTn id="48" dur="1" fill="hold">
                                          <p:stCondLst>
                                            <p:cond delay="0"/>
                                          </p:stCondLst>
                                        </p:cTn>
                                        <p:tgtEl>
                                          <p:spTgt spid="243714">
                                            <p:txEl>
                                              <p:pRg st="16" end="16"/>
                                            </p:txEl>
                                          </p:spTgt>
                                        </p:tgtEl>
                                        <p:attrNameLst>
                                          <p:attrName>style.visibility</p:attrName>
                                        </p:attrNameLst>
                                      </p:cBhvr>
                                      <p:to>
                                        <p:strVal val="visible"/>
                                      </p:to>
                                    </p:set>
                                    <p:animEffect transition="in" filter="strips(downRight)">
                                      <p:cBhvr>
                                        <p:cTn id="49" dur="1000"/>
                                        <p:tgtEl>
                                          <p:spTgt spid="243714">
                                            <p:txEl>
                                              <p:pRg st="16" end="16"/>
                                            </p:txEl>
                                          </p:spTgt>
                                        </p:tgtEl>
                                      </p:cBhvr>
                                    </p:animEffect>
                                  </p:childTnLst>
                                </p:cTn>
                              </p:par>
                            </p:childTnLst>
                          </p:cTn>
                        </p:par>
                        <p:par>
                          <p:cTn id="50" fill="hold">
                            <p:stCondLst>
                              <p:cond delay="10000"/>
                            </p:stCondLst>
                            <p:childTnLst>
                              <p:par>
                                <p:cTn id="51" presetID="18" presetClass="entr" presetSubtype="6" fill="hold" grpId="0" nodeType="afterEffect">
                                  <p:stCondLst>
                                    <p:cond delay="0"/>
                                  </p:stCondLst>
                                  <p:childTnLst>
                                    <p:set>
                                      <p:cBhvr>
                                        <p:cTn id="52" dur="1" fill="hold">
                                          <p:stCondLst>
                                            <p:cond delay="0"/>
                                          </p:stCondLst>
                                        </p:cTn>
                                        <p:tgtEl>
                                          <p:spTgt spid="243714">
                                            <p:txEl>
                                              <p:pRg st="17" end="17"/>
                                            </p:txEl>
                                          </p:spTgt>
                                        </p:tgtEl>
                                        <p:attrNameLst>
                                          <p:attrName>style.visibility</p:attrName>
                                        </p:attrNameLst>
                                      </p:cBhvr>
                                      <p:to>
                                        <p:strVal val="visible"/>
                                      </p:to>
                                    </p:set>
                                    <p:animEffect transition="in" filter="strips(downRight)">
                                      <p:cBhvr>
                                        <p:cTn id="53" dur="1000"/>
                                        <p:tgtEl>
                                          <p:spTgt spid="243714">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1066800" y="4364038"/>
            <a:ext cx="184150" cy="519112"/>
          </a:xfrm>
          <a:prstGeom prst="rect">
            <a:avLst/>
          </a:prstGeom>
          <a:noFill/>
          <a:ln w="9525">
            <a:noFill/>
            <a:miter lim="800000"/>
            <a:headEnd/>
            <a:tailEnd/>
          </a:ln>
        </p:spPr>
        <p:txBody>
          <a:bodyPr wrap="none">
            <a:spAutoFit/>
          </a:bodyPr>
          <a:lstStyle/>
          <a:p>
            <a:pPr marL="288925" indent="-288925">
              <a:spcBef>
                <a:spcPct val="20000"/>
              </a:spcBef>
            </a:pPr>
            <a:endParaRPr lang="en-GB" sz="2000">
              <a:latin typeface="Myriad Pro" pitchFamily="34" charset="0"/>
            </a:endParaRPr>
          </a:p>
        </p:txBody>
      </p:sp>
      <p:sp>
        <p:nvSpPr>
          <p:cNvPr id="14339" name="Rectangle 3"/>
          <p:cNvSpPr>
            <a:spLocks noGrp="1" noChangeArrowheads="1"/>
          </p:cNvSpPr>
          <p:nvPr>
            <p:ph type="body" idx="1"/>
          </p:nvPr>
        </p:nvSpPr>
        <p:spPr>
          <a:xfrm>
            <a:off x="512763" y="1268413"/>
            <a:ext cx="8631237" cy="1789112"/>
          </a:xfrm>
        </p:spPr>
        <p:txBody>
          <a:bodyPr/>
          <a:lstStyle/>
          <a:p>
            <a:pPr eaLnBrk="1" hangingPunct="1">
              <a:lnSpc>
                <a:spcPct val="90000"/>
              </a:lnSpc>
            </a:pPr>
            <a:r>
              <a:rPr lang="fr-FR" smtClean="0"/>
              <a:t>Standard Data Carriers for representing data</a:t>
            </a:r>
          </a:p>
          <a:p>
            <a:pPr eaLnBrk="1" hangingPunct="1">
              <a:lnSpc>
                <a:spcPct val="90000"/>
              </a:lnSpc>
            </a:pPr>
            <a:endParaRPr lang="fr-FR" smtClean="0"/>
          </a:p>
          <a:p>
            <a:pPr lvl="1" eaLnBrk="1" hangingPunct="1">
              <a:lnSpc>
                <a:spcPct val="90000"/>
              </a:lnSpc>
              <a:buClr>
                <a:srgbClr val="FF0000"/>
              </a:buClr>
              <a:buFont typeface="Times" pitchFamily="18" charset="0"/>
              <a:buNone/>
            </a:pPr>
            <a:endParaRPr lang="en-GB" sz="2000" smtClean="0"/>
          </a:p>
        </p:txBody>
      </p:sp>
      <p:sp>
        <p:nvSpPr>
          <p:cNvPr id="14340" name="Rectangle 4"/>
          <p:cNvSpPr>
            <a:spLocks noGrp="1" noChangeArrowheads="1"/>
          </p:cNvSpPr>
          <p:nvPr>
            <p:ph type="title"/>
          </p:nvPr>
        </p:nvSpPr>
        <p:spPr/>
        <p:txBody>
          <a:bodyPr/>
          <a:lstStyle/>
          <a:p>
            <a:pPr eaLnBrk="1" hangingPunct="1"/>
            <a:r>
              <a:rPr lang="en-GB" smtClean="0"/>
              <a:t>Data Carriers</a:t>
            </a:r>
          </a:p>
        </p:txBody>
      </p:sp>
      <p:pic>
        <p:nvPicPr>
          <p:cNvPr id="14341" name="Picture 5" descr="UPC A"/>
          <p:cNvPicPr>
            <a:picLocks noChangeAspect="1" noChangeArrowheads="1"/>
          </p:cNvPicPr>
          <p:nvPr/>
        </p:nvPicPr>
        <p:blipFill>
          <a:blip r:embed="rId3" cstate="print"/>
          <a:srcRect/>
          <a:stretch>
            <a:fillRect/>
          </a:stretch>
        </p:blipFill>
        <p:spPr bwMode="auto">
          <a:xfrm>
            <a:off x="2143125" y="1643063"/>
            <a:ext cx="1785938" cy="1643062"/>
          </a:xfrm>
          <a:prstGeom prst="rect">
            <a:avLst/>
          </a:prstGeom>
          <a:noFill/>
          <a:ln w="9525">
            <a:noFill/>
            <a:miter lim="800000"/>
            <a:headEnd/>
            <a:tailEnd/>
          </a:ln>
        </p:spPr>
      </p:pic>
      <p:pic>
        <p:nvPicPr>
          <p:cNvPr id="14342" name="Picture 6" descr="EAN 128 SSCC"/>
          <p:cNvPicPr>
            <a:picLocks noChangeAspect="1" noChangeArrowheads="1"/>
          </p:cNvPicPr>
          <p:nvPr/>
        </p:nvPicPr>
        <p:blipFill>
          <a:blip r:embed="rId4" cstate="print"/>
          <a:srcRect/>
          <a:stretch>
            <a:fillRect/>
          </a:stretch>
        </p:blipFill>
        <p:spPr bwMode="auto">
          <a:xfrm>
            <a:off x="250825" y="5006975"/>
            <a:ext cx="4968875" cy="1851025"/>
          </a:xfrm>
          <a:prstGeom prst="rect">
            <a:avLst/>
          </a:prstGeom>
          <a:noFill/>
          <a:ln w="9525">
            <a:noFill/>
            <a:miter lim="800000"/>
            <a:headEnd/>
            <a:tailEnd/>
          </a:ln>
        </p:spPr>
      </p:pic>
      <p:pic>
        <p:nvPicPr>
          <p:cNvPr id="14343" name="Picture 7" descr="EAN13"/>
          <p:cNvPicPr>
            <a:picLocks noChangeAspect="1" noChangeArrowheads="1"/>
          </p:cNvPicPr>
          <p:nvPr/>
        </p:nvPicPr>
        <p:blipFill>
          <a:blip r:embed="rId5" cstate="print"/>
          <a:srcRect/>
          <a:stretch>
            <a:fillRect/>
          </a:stretch>
        </p:blipFill>
        <p:spPr bwMode="auto">
          <a:xfrm>
            <a:off x="569913" y="1714500"/>
            <a:ext cx="1803400" cy="1785938"/>
          </a:xfrm>
          <a:prstGeom prst="rect">
            <a:avLst/>
          </a:prstGeom>
          <a:noFill/>
          <a:ln w="9525">
            <a:noFill/>
            <a:miter lim="800000"/>
            <a:headEnd/>
            <a:tailEnd/>
          </a:ln>
        </p:spPr>
      </p:pic>
      <p:pic>
        <p:nvPicPr>
          <p:cNvPr id="14344" name="Picture 8" descr="METRO-EPCglobal-1 tag"/>
          <p:cNvPicPr>
            <a:picLocks noChangeAspect="1" noChangeArrowheads="1"/>
          </p:cNvPicPr>
          <p:nvPr/>
        </p:nvPicPr>
        <p:blipFill>
          <a:blip r:embed="rId6" cstate="print"/>
          <a:srcRect/>
          <a:stretch>
            <a:fillRect/>
          </a:stretch>
        </p:blipFill>
        <p:spPr bwMode="auto">
          <a:xfrm>
            <a:off x="6084888" y="1773238"/>
            <a:ext cx="2036762" cy="3076575"/>
          </a:xfrm>
          <a:prstGeom prst="rect">
            <a:avLst/>
          </a:prstGeom>
          <a:noFill/>
          <a:ln w="9525">
            <a:noFill/>
            <a:miter lim="800000"/>
            <a:headEnd/>
            <a:tailEnd/>
          </a:ln>
        </p:spPr>
      </p:pic>
      <p:pic>
        <p:nvPicPr>
          <p:cNvPr id="14345" name="Picture 10" descr="RSS on Syringe"/>
          <p:cNvPicPr>
            <a:picLocks noChangeAspect="1" noChangeArrowheads="1"/>
          </p:cNvPicPr>
          <p:nvPr/>
        </p:nvPicPr>
        <p:blipFill>
          <a:blip r:embed="rId7" cstate="print"/>
          <a:srcRect/>
          <a:stretch>
            <a:fillRect/>
          </a:stretch>
        </p:blipFill>
        <p:spPr bwMode="auto">
          <a:xfrm>
            <a:off x="5580063" y="5013325"/>
            <a:ext cx="2776537" cy="1470025"/>
          </a:xfrm>
          <a:prstGeom prst="rect">
            <a:avLst/>
          </a:prstGeom>
          <a:noFill/>
          <a:ln w="9525">
            <a:noFill/>
            <a:miter lim="800000"/>
            <a:headEnd/>
            <a:tailEnd/>
          </a:ln>
        </p:spPr>
      </p:pic>
      <p:pic>
        <p:nvPicPr>
          <p:cNvPr id="14346" name="Picture 18"/>
          <p:cNvPicPr>
            <a:picLocks noChangeAspect="1" noChangeArrowheads="1"/>
          </p:cNvPicPr>
          <p:nvPr/>
        </p:nvPicPr>
        <p:blipFill>
          <a:blip r:embed="rId8" cstate="print"/>
          <a:srcRect/>
          <a:stretch>
            <a:fillRect/>
          </a:stretch>
        </p:blipFill>
        <p:spPr bwMode="auto">
          <a:xfrm>
            <a:off x="4240213" y="1876425"/>
            <a:ext cx="1238250" cy="1317625"/>
          </a:xfrm>
          <a:prstGeom prst="rect">
            <a:avLst/>
          </a:prstGeom>
          <a:noFill/>
          <a:ln w="9525">
            <a:noFill/>
            <a:miter lim="800000"/>
            <a:headEnd/>
            <a:tailEnd/>
          </a:ln>
        </p:spPr>
      </p:pic>
      <p:pic>
        <p:nvPicPr>
          <p:cNvPr id="14347" name="Picture 9" descr="Data Matrix"/>
          <p:cNvPicPr>
            <a:picLocks noChangeAspect="1" noChangeArrowheads="1"/>
          </p:cNvPicPr>
          <p:nvPr/>
        </p:nvPicPr>
        <p:blipFill>
          <a:blip r:embed="rId9" cstate="print"/>
          <a:srcRect/>
          <a:stretch>
            <a:fillRect/>
          </a:stretch>
        </p:blipFill>
        <p:spPr bwMode="auto">
          <a:xfrm>
            <a:off x="2546350" y="3724275"/>
            <a:ext cx="857250" cy="857250"/>
          </a:xfrm>
          <a:prstGeom prst="rect">
            <a:avLst/>
          </a:prstGeom>
          <a:noFill/>
          <a:ln w="9525">
            <a:noFill/>
            <a:miter lim="800000"/>
            <a:headEnd/>
            <a:tailEnd/>
          </a:ln>
        </p:spPr>
      </p:pic>
    </p:spTree>
    <p:extLst>
      <p:ext uri="{BB962C8B-B14F-4D97-AF65-F5344CB8AC3E}">
        <p14:creationId xmlns:p14="http://schemas.microsoft.com/office/powerpoint/2010/main" val="161700894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solidFill>
                  <a:srgbClr val="FF0000"/>
                </a:solidFill>
              </a:rPr>
              <a:t>Patient Wristband with GS1 </a:t>
            </a:r>
            <a:r>
              <a:rPr lang="en-US" sz="2400" dirty="0" err="1" smtClean="0">
                <a:solidFill>
                  <a:srgbClr val="FF0000"/>
                </a:solidFill>
              </a:rPr>
              <a:t>Datamatrix</a:t>
            </a:r>
            <a:endParaRPr lang="en-US" sz="2400" dirty="0">
              <a:solidFill>
                <a:srgbClr val="FF0000"/>
              </a:solidFill>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DA2A14D-900C-41CF-8E43-2C2027DA4AF6}" type="slidenum">
              <a:rPr lang="en-US" smtClean="0"/>
              <a:pPr>
                <a:defRPr/>
              </a:pPr>
              <a:t>20</a:t>
            </a:fld>
            <a:endParaRPr lang="en-US" dirty="0"/>
          </a:p>
        </p:txBody>
      </p:sp>
      <p:pic>
        <p:nvPicPr>
          <p:cNvPr id="5" name="Picture 4"/>
          <p:cNvPicPr>
            <a:picLocks noChangeAspect="1"/>
          </p:cNvPicPr>
          <p:nvPr/>
        </p:nvPicPr>
        <p:blipFill>
          <a:blip r:embed="rId3"/>
          <a:stretch>
            <a:fillRect/>
          </a:stretch>
        </p:blipFill>
        <p:spPr>
          <a:xfrm>
            <a:off x="431800" y="1162050"/>
            <a:ext cx="8128000" cy="5314950"/>
          </a:xfrm>
          <a:prstGeom prst="rect">
            <a:avLst/>
          </a:prstGeom>
        </p:spPr>
      </p:pic>
    </p:spTree>
    <p:extLst>
      <p:ext uri="{BB962C8B-B14F-4D97-AF65-F5344CB8AC3E}">
        <p14:creationId xmlns:p14="http://schemas.microsoft.com/office/powerpoint/2010/main" val="755056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xfrm>
            <a:off x="628649" y="1320800"/>
            <a:ext cx="7886700" cy="602078"/>
          </a:xfrm>
          <a:solidFill>
            <a:schemeClr val="accent1"/>
          </a:solidFill>
        </p:spPr>
        <p:txBody>
          <a:bodyPr>
            <a:normAutofit/>
          </a:bodyPr>
          <a:lstStyle/>
          <a:p>
            <a:r>
              <a:rPr lang="en-GB" altLang="x-none" dirty="0" smtClean="0"/>
              <a:t>Surgical  Instrument  </a:t>
            </a:r>
            <a:r>
              <a:rPr lang="en-GB" altLang="x-none" dirty="0"/>
              <a:t>Processing </a:t>
            </a:r>
            <a:r>
              <a:rPr lang="en-GB" altLang="x-none" dirty="0" smtClean="0"/>
              <a:t>centre</a:t>
            </a:r>
            <a:endParaRPr lang="en-GB" altLang="x-none" dirty="0"/>
          </a:p>
        </p:txBody>
      </p:sp>
      <p:sp>
        <p:nvSpPr>
          <p:cNvPr id="198659" name="Rectangle 3"/>
          <p:cNvSpPr>
            <a:spLocks noChangeArrowheads="1"/>
          </p:cNvSpPr>
          <p:nvPr/>
        </p:nvSpPr>
        <p:spPr bwMode="auto">
          <a:xfrm>
            <a:off x="3200400" y="2614612"/>
            <a:ext cx="6858000"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en-US" sz="2250"/>
          </a:p>
        </p:txBody>
      </p:sp>
      <p:pic>
        <p:nvPicPr>
          <p:cNvPr id="19866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005" y="2193813"/>
            <a:ext cx="6588919" cy="3766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62080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GB" altLang="x-none"/>
              <a:t>Why Track Instruments?</a:t>
            </a:r>
          </a:p>
        </p:txBody>
      </p:sp>
      <p:sp>
        <p:nvSpPr>
          <p:cNvPr id="132099" name="Rectangle 3"/>
          <p:cNvSpPr>
            <a:spLocks noGrp="1" noChangeArrowheads="1"/>
          </p:cNvSpPr>
          <p:nvPr>
            <p:ph type="body" sz="half" idx="1"/>
          </p:nvPr>
        </p:nvSpPr>
        <p:spPr>
          <a:xfrm>
            <a:off x="1709739" y="1916908"/>
            <a:ext cx="2803922" cy="3317081"/>
          </a:xfrm>
        </p:spPr>
        <p:txBody>
          <a:bodyPr>
            <a:normAutofit fontScale="92500" lnSpcReduction="20000"/>
          </a:bodyPr>
          <a:lstStyle/>
          <a:p>
            <a:pPr marL="0" indent="0"/>
            <a:r>
              <a:rPr lang="en-GB" altLang="x-none" b="1"/>
              <a:t>In the SSD</a:t>
            </a:r>
          </a:p>
          <a:p>
            <a:pPr lvl="1"/>
            <a:r>
              <a:rPr lang="en-GB" altLang="x-none" sz="1500"/>
              <a:t>Provide audit trail through  processes; linking to cycles </a:t>
            </a:r>
          </a:p>
          <a:p>
            <a:pPr lvl="1"/>
            <a:r>
              <a:rPr lang="en-GB" altLang="x-none" sz="1500"/>
              <a:t>Identify ownership</a:t>
            </a:r>
          </a:p>
          <a:p>
            <a:pPr lvl="1"/>
            <a:r>
              <a:rPr lang="en-GB" altLang="x-none" sz="1500"/>
              <a:t>Ensure contents match user requirements</a:t>
            </a:r>
          </a:p>
          <a:p>
            <a:pPr lvl="1"/>
            <a:r>
              <a:rPr lang="en-GB" altLang="x-none" sz="1500"/>
              <a:t>Identify responsible technician</a:t>
            </a:r>
          </a:p>
          <a:p>
            <a:pPr lvl="1"/>
            <a:r>
              <a:rPr lang="en-GB" altLang="x-none" sz="1500"/>
              <a:t>Keep all items together; safety &amp; recall issue</a:t>
            </a:r>
          </a:p>
          <a:p>
            <a:pPr lvl="1"/>
            <a:r>
              <a:rPr lang="en-GB" altLang="x-none" sz="1500"/>
              <a:t>Manage limited life devices</a:t>
            </a:r>
          </a:p>
          <a:p>
            <a:pPr lvl="1"/>
            <a:r>
              <a:rPr lang="en-GB" altLang="x-none" sz="1500"/>
              <a:t>Manage repair/replacement life cycle</a:t>
            </a:r>
          </a:p>
          <a:p>
            <a:pPr lvl="1"/>
            <a:endParaRPr lang="en-GB" altLang="x-none" sz="1500"/>
          </a:p>
          <a:p>
            <a:pPr lvl="1"/>
            <a:endParaRPr lang="en-GB" altLang="x-none" sz="1200"/>
          </a:p>
        </p:txBody>
      </p:sp>
      <p:sp>
        <p:nvSpPr>
          <p:cNvPr id="132100" name="Rectangle 4"/>
          <p:cNvSpPr>
            <a:spLocks noGrp="1" noChangeArrowheads="1"/>
          </p:cNvSpPr>
          <p:nvPr>
            <p:ph type="body" sz="half" idx="2"/>
          </p:nvPr>
        </p:nvSpPr>
        <p:spPr>
          <a:xfrm>
            <a:off x="4680347" y="1970486"/>
            <a:ext cx="2803922" cy="3317081"/>
          </a:xfrm>
        </p:spPr>
        <p:txBody>
          <a:bodyPr/>
          <a:lstStyle/>
          <a:p>
            <a:pPr marL="0" indent="0">
              <a:lnSpc>
                <a:spcPct val="80000"/>
              </a:lnSpc>
            </a:pPr>
            <a:r>
              <a:rPr lang="en-GB" altLang="x-none" b="1"/>
              <a:t>In the Healthcare Organisation</a:t>
            </a:r>
          </a:p>
          <a:p>
            <a:pPr lvl="1">
              <a:lnSpc>
                <a:spcPct val="80000"/>
              </a:lnSpc>
            </a:pPr>
            <a:r>
              <a:rPr lang="en-GB" altLang="x-none" sz="1500"/>
              <a:t>Patient safety (the count)</a:t>
            </a:r>
          </a:p>
          <a:p>
            <a:pPr lvl="1">
              <a:lnSpc>
                <a:spcPct val="80000"/>
              </a:lnSpc>
            </a:pPr>
            <a:r>
              <a:rPr lang="en-GB" altLang="x-none" sz="1500"/>
              <a:t>Identify responsible scrub nurse </a:t>
            </a:r>
          </a:p>
          <a:p>
            <a:pPr lvl="1">
              <a:lnSpc>
                <a:spcPct val="80000"/>
              </a:lnSpc>
            </a:pPr>
            <a:r>
              <a:rPr lang="en-GB" altLang="x-none" sz="1500"/>
              <a:t>Ensure ability to recall for process failure</a:t>
            </a:r>
          </a:p>
          <a:p>
            <a:pPr lvl="1">
              <a:lnSpc>
                <a:spcPct val="80000"/>
              </a:lnSpc>
            </a:pPr>
            <a:r>
              <a:rPr lang="en-GB" altLang="x-none" sz="1500"/>
              <a:t>Allows patient/s to be matched with devices (look back)</a:t>
            </a:r>
          </a:p>
          <a:p>
            <a:pPr lvl="1">
              <a:lnSpc>
                <a:spcPct val="80000"/>
              </a:lnSpc>
            </a:pPr>
            <a:r>
              <a:rPr lang="en-GB" altLang="x-none" sz="1500"/>
              <a:t>Match devices to patient/s </a:t>
            </a:r>
          </a:p>
          <a:p>
            <a:pPr lvl="1">
              <a:lnSpc>
                <a:spcPct val="80000"/>
              </a:lnSpc>
            </a:pPr>
            <a:r>
              <a:rPr lang="en-GB" altLang="x-none" sz="1500"/>
              <a:t>Manage assets/inventory</a:t>
            </a:r>
          </a:p>
          <a:p>
            <a:pPr lvl="1">
              <a:lnSpc>
                <a:spcPct val="80000"/>
              </a:lnSpc>
            </a:pPr>
            <a:endParaRPr lang="en-GB" altLang="x-none" sz="1050"/>
          </a:p>
          <a:p>
            <a:pPr lvl="1">
              <a:lnSpc>
                <a:spcPct val="80000"/>
              </a:lnSpc>
              <a:buFont typeface="Times" charset="0"/>
              <a:buNone/>
            </a:pPr>
            <a:r>
              <a:rPr lang="en-GB" altLang="x-none" sz="1050"/>
              <a:t> </a:t>
            </a:r>
          </a:p>
          <a:p>
            <a:pPr lvl="1">
              <a:lnSpc>
                <a:spcPct val="80000"/>
              </a:lnSpc>
            </a:pPr>
            <a:endParaRPr lang="en-GB" altLang="x-none" sz="1050"/>
          </a:p>
        </p:txBody>
      </p:sp>
    </p:spTree>
    <p:extLst>
      <p:ext uri="{BB962C8B-B14F-4D97-AF65-F5344CB8AC3E}">
        <p14:creationId xmlns:p14="http://schemas.microsoft.com/office/powerpoint/2010/main" val="17335277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2099">
                                            <p:txEl>
                                              <p:pRg st="0" end="0"/>
                                            </p:txEl>
                                          </p:spTgt>
                                        </p:tgtEl>
                                        <p:attrNameLst>
                                          <p:attrName>style.visibility</p:attrName>
                                        </p:attrNameLst>
                                      </p:cBhvr>
                                      <p:to>
                                        <p:strVal val="visible"/>
                                      </p:to>
                                    </p:set>
                                    <p:anim calcmode="lin" valueType="num">
                                      <p:cBhvr additive="base">
                                        <p:cTn id="7" dur="500" fill="hold"/>
                                        <p:tgtEl>
                                          <p:spTgt spid="132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2099">
                                            <p:txEl>
                                              <p:pRg st="0" end="0"/>
                                            </p:txEl>
                                          </p:spTgt>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32099">
                                            <p:txEl>
                                              <p:pRg st="1" end="1"/>
                                            </p:txEl>
                                          </p:spTgt>
                                        </p:tgtEl>
                                        <p:attrNameLst>
                                          <p:attrName>style.visibility</p:attrName>
                                        </p:attrNameLst>
                                      </p:cBhvr>
                                      <p:to>
                                        <p:strVal val="visible"/>
                                      </p:to>
                                    </p:set>
                                    <p:anim calcmode="lin" valueType="num">
                                      <p:cBhvr additive="base">
                                        <p:cTn id="12" dur="500" fill="hold"/>
                                        <p:tgtEl>
                                          <p:spTgt spid="132099">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32099">
                                            <p:txEl>
                                              <p:pRg st="1" end="1"/>
                                            </p:txEl>
                                          </p:spTgt>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32099">
                                            <p:txEl>
                                              <p:pRg st="2" end="2"/>
                                            </p:txEl>
                                          </p:spTgt>
                                        </p:tgtEl>
                                        <p:attrNameLst>
                                          <p:attrName>style.visibility</p:attrName>
                                        </p:attrNameLst>
                                      </p:cBhvr>
                                      <p:to>
                                        <p:strVal val="visible"/>
                                      </p:to>
                                    </p:set>
                                    <p:anim calcmode="lin" valueType="num">
                                      <p:cBhvr additive="base">
                                        <p:cTn id="17" dur="500" fill="hold"/>
                                        <p:tgtEl>
                                          <p:spTgt spid="13209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32099">
                                            <p:txEl>
                                              <p:pRg st="2" end="2"/>
                                            </p:txEl>
                                          </p:spTgt>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32099">
                                            <p:txEl>
                                              <p:pRg st="3" end="3"/>
                                            </p:txEl>
                                          </p:spTgt>
                                        </p:tgtEl>
                                        <p:attrNameLst>
                                          <p:attrName>style.visibility</p:attrName>
                                        </p:attrNameLst>
                                      </p:cBhvr>
                                      <p:to>
                                        <p:strVal val="visible"/>
                                      </p:to>
                                    </p:set>
                                    <p:anim calcmode="lin" valueType="num">
                                      <p:cBhvr additive="base">
                                        <p:cTn id="22" dur="500" fill="hold"/>
                                        <p:tgtEl>
                                          <p:spTgt spid="132099">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32099">
                                            <p:txEl>
                                              <p:pRg st="3" end="3"/>
                                            </p:txEl>
                                          </p:spTgt>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32099">
                                            <p:txEl>
                                              <p:pRg st="4" end="4"/>
                                            </p:txEl>
                                          </p:spTgt>
                                        </p:tgtEl>
                                        <p:attrNameLst>
                                          <p:attrName>style.visibility</p:attrName>
                                        </p:attrNameLst>
                                      </p:cBhvr>
                                      <p:to>
                                        <p:strVal val="visible"/>
                                      </p:to>
                                    </p:set>
                                    <p:anim calcmode="lin" valueType="num">
                                      <p:cBhvr additive="base">
                                        <p:cTn id="27" dur="500" fill="hold"/>
                                        <p:tgtEl>
                                          <p:spTgt spid="132099">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32099">
                                            <p:txEl>
                                              <p:pRg st="4" end="4"/>
                                            </p:txEl>
                                          </p:spTgt>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32099">
                                            <p:txEl>
                                              <p:pRg st="5" end="5"/>
                                            </p:txEl>
                                          </p:spTgt>
                                        </p:tgtEl>
                                        <p:attrNameLst>
                                          <p:attrName>style.visibility</p:attrName>
                                        </p:attrNameLst>
                                      </p:cBhvr>
                                      <p:to>
                                        <p:strVal val="visible"/>
                                      </p:to>
                                    </p:set>
                                    <p:anim calcmode="lin" valueType="num">
                                      <p:cBhvr additive="base">
                                        <p:cTn id="32" dur="500" fill="hold"/>
                                        <p:tgtEl>
                                          <p:spTgt spid="132099">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32099">
                                            <p:txEl>
                                              <p:pRg st="5" end="5"/>
                                            </p:txEl>
                                          </p:spTgt>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32099">
                                            <p:txEl>
                                              <p:pRg st="6" end="6"/>
                                            </p:txEl>
                                          </p:spTgt>
                                        </p:tgtEl>
                                        <p:attrNameLst>
                                          <p:attrName>style.visibility</p:attrName>
                                        </p:attrNameLst>
                                      </p:cBhvr>
                                      <p:to>
                                        <p:strVal val="visible"/>
                                      </p:to>
                                    </p:set>
                                    <p:anim calcmode="lin" valueType="num">
                                      <p:cBhvr additive="base">
                                        <p:cTn id="37" dur="500" fill="hold"/>
                                        <p:tgtEl>
                                          <p:spTgt spid="132099">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32099">
                                            <p:txEl>
                                              <p:pRg st="6" end="6"/>
                                            </p:txEl>
                                          </p:spTgt>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32099">
                                            <p:txEl>
                                              <p:pRg st="7" end="7"/>
                                            </p:txEl>
                                          </p:spTgt>
                                        </p:tgtEl>
                                        <p:attrNameLst>
                                          <p:attrName>style.visibility</p:attrName>
                                        </p:attrNameLst>
                                      </p:cBhvr>
                                      <p:to>
                                        <p:strVal val="visible"/>
                                      </p:to>
                                    </p:set>
                                    <p:anim calcmode="lin" valueType="num">
                                      <p:cBhvr additive="base">
                                        <p:cTn id="42" dur="500" fill="hold"/>
                                        <p:tgtEl>
                                          <p:spTgt spid="132099">
                                            <p:txEl>
                                              <p:pRg st="7" end="7"/>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13209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132100">
                                            <p:txEl>
                                              <p:pRg st="0" end="0"/>
                                            </p:txEl>
                                          </p:spTgt>
                                        </p:tgtEl>
                                        <p:attrNameLst>
                                          <p:attrName>style.visibility</p:attrName>
                                        </p:attrNameLst>
                                      </p:cBhvr>
                                      <p:to>
                                        <p:strVal val="visible"/>
                                      </p:to>
                                    </p:set>
                                    <p:anim calcmode="lin" valueType="num">
                                      <p:cBhvr additive="base">
                                        <p:cTn id="48" dur="500" fill="hold"/>
                                        <p:tgtEl>
                                          <p:spTgt spid="132100">
                                            <p:txEl>
                                              <p:pRg st="0" end="0"/>
                                            </p:txEl>
                                          </p:spTgt>
                                        </p:tgtEl>
                                        <p:attrNameLst>
                                          <p:attrName>ppt_x</p:attrName>
                                        </p:attrNameLst>
                                      </p:cBhvr>
                                      <p:tavLst>
                                        <p:tav tm="0">
                                          <p:val>
                                            <p:strVal val="1+#ppt_w/2"/>
                                          </p:val>
                                        </p:tav>
                                        <p:tav tm="100000">
                                          <p:val>
                                            <p:strVal val="#ppt_x"/>
                                          </p:val>
                                        </p:tav>
                                      </p:tavLst>
                                    </p:anim>
                                    <p:anim calcmode="lin" valueType="num">
                                      <p:cBhvr additive="base">
                                        <p:cTn id="49" dur="500" fill="hold"/>
                                        <p:tgtEl>
                                          <p:spTgt spid="132100">
                                            <p:txEl>
                                              <p:pRg st="0" end="0"/>
                                            </p:txEl>
                                          </p:spTgt>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500"/>
                            </p:stCondLst>
                            <p:childTnLst>
                              <p:par>
                                <p:cTn id="51" presetID="2" presetClass="entr" presetSubtype="2" fill="hold" grpId="0" nodeType="afterEffect">
                                  <p:stCondLst>
                                    <p:cond delay="0"/>
                                  </p:stCondLst>
                                  <p:childTnLst>
                                    <p:set>
                                      <p:cBhvr>
                                        <p:cTn id="52" dur="1" fill="hold">
                                          <p:stCondLst>
                                            <p:cond delay="0"/>
                                          </p:stCondLst>
                                        </p:cTn>
                                        <p:tgtEl>
                                          <p:spTgt spid="132100">
                                            <p:txEl>
                                              <p:pRg st="1" end="1"/>
                                            </p:txEl>
                                          </p:spTgt>
                                        </p:tgtEl>
                                        <p:attrNameLst>
                                          <p:attrName>style.visibility</p:attrName>
                                        </p:attrNameLst>
                                      </p:cBhvr>
                                      <p:to>
                                        <p:strVal val="visible"/>
                                      </p:to>
                                    </p:set>
                                    <p:anim calcmode="lin" valueType="num">
                                      <p:cBhvr additive="base">
                                        <p:cTn id="53" dur="500" fill="hold"/>
                                        <p:tgtEl>
                                          <p:spTgt spid="132100">
                                            <p:txEl>
                                              <p:pRg st="1" end="1"/>
                                            </p:txEl>
                                          </p:spTgt>
                                        </p:tgtEl>
                                        <p:attrNameLst>
                                          <p:attrName>ppt_x</p:attrName>
                                        </p:attrNameLst>
                                      </p:cBhvr>
                                      <p:tavLst>
                                        <p:tav tm="0">
                                          <p:val>
                                            <p:strVal val="1+#ppt_w/2"/>
                                          </p:val>
                                        </p:tav>
                                        <p:tav tm="100000">
                                          <p:val>
                                            <p:strVal val="#ppt_x"/>
                                          </p:val>
                                        </p:tav>
                                      </p:tavLst>
                                    </p:anim>
                                    <p:anim calcmode="lin" valueType="num">
                                      <p:cBhvr additive="base">
                                        <p:cTn id="54" dur="500" fill="hold"/>
                                        <p:tgtEl>
                                          <p:spTgt spid="132100">
                                            <p:txEl>
                                              <p:pRg st="1" end="1"/>
                                            </p:txEl>
                                          </p:spTgt>
                                        </p:tgtEl>
                                        <p:attrNameLst>
                                          <p:attrName>ppt_y</p:attrName>
                                        </p:attrNameLst>
                                      </p:cBhvr>
                                      <p:tavLst>
                                        <p:tav tm="0">
                                          <p:val>
                                            <p:strVal val="#ppt_y"/>
                                          </p:val>
                                        </p:tav>
                                        <p:tav tm="100000">
                                          <p:val>
                                            <p:strVal val="#ppt_y"/>
                                          </p:val>
                                        </p:tav>
                                      </p:tavLst>
                                    </p:anim>
                                  </p:childTnLst>
                                </p:cTn>
                              </p:par>
                            </p:childTnLst>
                          </p:cTn>
                        </p:par>
                        <p:par>
                          <p:cTn id="55" fill="hold" nodeType="afterGroup">
                            <p:stCondLst>
                              <p:cond delay="1000"/>
                            </p:stCondLst>
                            <p:childTnLst>
                              <p:par>
                                <p:cTn id="56" presetID="2" presetClass="entr" presetSubtype="2" fill="hold" grpId="0" nodeType="afterEffect">
                                  <p:stCondLst>
                                    <p:cond delay="0"/>
                                  </p:stCondLst>
                                  <p:childTnLst>
                                    <p:set>
                                      <p:cBhvr>
                                        <p:cTn id="57" dur="1" fill="hold">
                                          <p:stCondLst>
                                            <p:cond delay="0"/>
                                          </p:stCondLst>
                                        </p:cTn>
                                        <p:tgtEl>
                                          <p:spTgt spid="132100">
                                            <p:txEl>
                                              <p:pRg st="2" end="2"/>
                                            </p:txEl>
                                          </p:spTgt>
                                        </p:tgtEl>
                                        <p:attrNameLst>
                                          <p:attrName>style.visibility</p:attrName>
                                        </p:attrNameLst>
                                      </p:cBhvr>
                                      <p:to>
                                        <p:strVal val="visible"/>
                                      </p:to>
                                    </p:set>
                                    <p:anim calcmode="lin" valueType="num">
                                      <p:cBhvr additive="base">
                                        <p:cTn id="58" dur="500" fill="hold"/>
                                        <p:tgtEl>
                                          <p:spTgt spid="132100">
                                            <p:txEl>
                                              <p:pRg st="2" end="2"/>
                                            </p:txEl>
                                          </p:spTgt>
                                        </p:tgtEl>
                                        <p:attrNameLst>
                                          <p:attrName>ppt_x</p:attrName>
                                        </p:attrNameLst>
                                      </p:cBhvr>
                                      <p:tavLst>
                                        <p:tav tm="0">
                                          <p:val>
                                            <p:strVal val="1+#ppt_w/2"/>
                                          </p:val>
                                        </p:tav>
                                        <p:tav tm="100000">
                                          <p:val>
                                            <p:strVal val="#ppt_x"/>
                                          </p:val>
                                        </p:tav>
                                      </p:tavLst>
                                    </p:anim>
                                    <p:anim calcmode="lin" valueType="num">
                                      <p:cBhvr additive="base">
                                        <p:cTn id="59" dur="500" fill="hold"/>
                                        <p:tgtEl>
                                          <p:spTgt spid="132100">
                                            <p:txEl>
                                              <p:pRg st="2" end="2"/>
                                            </p:txEl>
                                          </p:spTgt>
                                        </p:tgtEl>
                                        <p:attrNameLst>
                                          <p:attrName>ppt_y</p:attrName>
                                        </p:attrNameLst>
                                      </p:cBhvr>
                                      <p:tavLst>
                                        <p:tav tm="0">
                                          <p:val>
                                            <p:strVal val="#ppt_y"/>
                                          </p:val>
                                        </p:tav>
                                        <p:tav tm="100000">
                                          <p:val>
                                            <p:strVal val="#ppt_y"/>
                                          </p:val>
                                        </p:tav>
                                      </p:tavLst>
                                    </p:anim>
                                  </p:childTnLst>
                                </p:cTn>
                              </p:par>
                            </p:childTnLst>
                          </p:cTn>
                        </p:par>
                        <p:par>
                          <p:cTn id="60" fill="hold" nodeType="afterGroup">
                            <p:stCondLst>
                              <p:cond delay="1500"/>
                            </p:stCondLst>
                            <p:childTnLst>
                              <p:par>
                                <p:cTn id="61" presetID="2" presetClass="entr" presetSubtype="2" fill="hold" grpId="0" nodeType="afterEffect">
                                  <p:stCondLst>
                                    <p:cond delay="0"/>
                                  </p:stCondLst>
                                  <p:childTnLst>
                                    <p:set>
                                      <p:cBhvr>
                                        <p:cTn id="62" dur="1" fill="hold">
                                          <p:stCondLst>
                                            <p:cond delay="0"/>
                                          </p:stCondLst>
                                        </p:cTn>
                                        <p:tgtEl>
                                          <p:spTgt spid="132100">
                                            <p:txEl>
                                              <p:pRg st="3" end="3"/>
                                            </p:txEl>
                                          </p:spTgt>
                                        </p:tgtEl>
                                        <p:attrNameLst>
                                          <p:attrName>style.visibility</p:attrName>
                                        </p:attrNameLst>
                                      </p:cBhvr>
                                      <p:to>
                                        <p:strVal val="visible"/>
                                      </p:to>
                                    </p:set>
                                    <p:anim calcmode="lin" valueType="num">
                                      <p:cBhvr additive="base">
                                        <p:cTn id="63" dur="500" fill="hold"/>
                                        <p:tgtEl>
                                          <p:spTgt spid="132100">
                                            <p:txEl>
                                              <p:pRg st="3" end="3"/>
                                            </p:txEl>
                                          </p:spTgt>
                                        </p:tgtEl>
                                        <p:attrNameLst>
                                          <p:attrName>ppt_x</p:attrName>
                                        </p:attrNameLst>
                                      </p:cBhvr>
                                      <p:tavLst>
                                        <p:tav tm="0">
                                          <p:val>
                                            <p:strVal val="1+#ppt_w/2"/>
                                          </p:val>
                                        </p:tav>
                                        <p:tav tm="100000">
                                          <p:val>
                                            <p:strVal val="#ppt_x"/>
                                          </p:val>
                                        </p:tav>
                                      </p:tavLst>
                                    </p:anim>
                                    <p:anim calcmode="lin" valueType="num">
                                      <p:cBhvr additive="base">
                                        <p:cTn id="64" dur="500" fill="hold"/>
                                        <p:tgtEl>
                                          <p:spTgt spid="132100">
                                            <p:txEl>
                                              <p:pRg st="3" end="3"/>
                                            </p:txEl>
                                          </p:spTgt>
                                        </p:tgtEl>
                                        <p:attrNameLst>
                                          <p:attrName>ppt_y</p:attrName>
                                        </p:attrNameLst>
                                      </p:cBhvr>
                                      <p:tavLst>
                                        <p:tav tm="0">
                                          <p:val>
                                            <p:strVal val="#ppt_y"/>
                                          </p:val>
                                        </p:tav>
                                        <p:tav tm="100000">
                                          <p:val>
                                            <p:strVal val="#ppt_y"/>
                                          </p:val>
                                        </p:tav>
                                      </p:tavLst>
                                    </p:anim>
                                  </p:childTnLst>
                                </p:cTn>
                              </p:par>
                            </p:childTnLst>
                          </p:cTn>
                        </p:par>
                        <p:par>
                          <p:cTn id="65" fill="hold" nodeType="afterGroup">
                            <p:stCondLst>
                              <p:cond delay="2000"/>
                            </p:stCondLst>
                            <p:childTnLst>
                              <p:par>
                                <p:cTn id="66" presetID="2" presetClass="entr" presetSubtype="2" fill="hold" grpId="0" nodeType="afterEffect">
                                  <p:stCondLst>
                                    <p:cond delay="0"/>
                                  </p:stCondLst>
                                  <p:childTnLst>
                                    <p:set>
                                      <p:cBhvr>
                                        <p:cTn id="67" dur="1" fill="hold">
                                          <p:stCondLst>
                                            <p:cond delay="0"/>
                                          </p:stCondLst>
                                        </p:cTn>
                                        <p:tgtEl>
                                          <p:spTgt spid="132100">
                                            <p:txEl>
                                              <p:pRg st="4" end="4"/>
                                            </p:txEl>
                                          </p:spTgt>
                                        </p:tgtEl>
                                        <p:attrNameLst>
                                          <p:attrName>style.visibility</p:attrName>
                                        </p:attrNameLst>
                                      </p:cBhvr>
                                      <p:to>
                                        <p:strVal val="visible"/>
                                      </p:to>
                                    </p:set>
                                    <p:anim calcmode="lin" valueType="num">
                                      <p:cBhvr additive="base">
                                        <p:cTn id="68" dur="500" fill="hold"/>
                                        <p:tgtEl>
                                          <p:spTgt spid="132100">
                                            <p:txEl>
                                              <p:pRg st="4" end="4"/>
                                            </p:txEl>
                                          </p:spTgt>
                                        </p:tgtEl>
                                        <p:attrNameLst>
                                          <p:attrName>ppt_x</p:attrName>
                                        </p:attrNameLst>
                                      </p:cBhvr>
                                      <p:tavLst>
                                        <p:tav tm="0">
                                          <p:val>
                                            <p:strVal val="1+#ppt_w/2"/>
                                          </p:val>
                                        </p:tav>
                                        <p:tav tm="100000">
                                          <p:val>
                                            <p:strVal val="#ppt_x"/>
                                          </p:val>
                                        </p:tav>
                                      </p:tavLst>
                                    </p:anim>
                                    <p:anim calcmode="lin" valueType="num">
                                      <p:cBhvr additive="base">
                                        <p:cTn id="69" dur="500" fill="hold"/>
                                        <p:tgtEl>
                                          <p:spTgt spid="132100">
                                            <p:txEl>
                                              <p:pRg st="4" end="4"/>
                                            </p:txEl>
                                          </p:spTgt>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2500"/>
                            </p:stCondLst>
                            <p:childTnLst>
                              <p:par>
                                <p:cTn id="71" presetID="2" presetClass="entr" presetSubtype="2" fill="hold" grpId="0" nodeType="afterEffect">
                                  <p:stCondLst>
                                    <p:cond delay="0"/>
                                  </p:stCondLst>
                                  <p:childTnLst>
                                    <p:set>
                                      <p:cBhvr>
                                        <p:cTn id="72" dur="1" fill="hold">
                                          <p:stCondLst>
                                            <p:cond delay="0"/>
                                          </p:stCondLst>
                                        </p:cTn>
                                        <p:tgtEl>
                                          <p:spTgt spid="132100">
                                            <p:txEl>
                                              <p:pRg st="5" end="5"/>
                                            </p:txEl>
                                          </p:spTgt>
                                        </p:tgtEl>
                                        <p:attrNameLst>
                                          <p:attrName>style.visibility</p:attrName>
                                        </p:attrNameLst>
                                      </p:cBhvr>
                                      <p:to>
                                        <p:strVal val="visible"/>
                                      </p:to>
                                    </p:set>
                                    <p:anim calcmode="lin" valueType="num">
                                      <p:cBhvr additive="base">
                                        <p:cTn id="73" dur="500" fill="hold"/>
                                        <p:tgtEl>
                                          <p:spTgt spid="132100">
                                            <p:txEl>
                                              <p:pRg st="5" end="5"/>
                                            </p:txEl>
                                          </p:spTgt>
                                        </p:tgtEl>
                                        <p:attrNameLst>
                                          <p:attrName>ppt_x</p:attrName>
                                        </p:attrNameLst>
                                      </p:cBhvr>
                                      <p:tavLst>
                                        <p:tav tm="0">
                                          <p:val>
                                            <p:strVal val="1+#ppt_w/2"/>
                                          </p:val>
                                        </p:tav>
                                        <p:tav tm="100000">
                                          <p:val>
                                            <p:strVal val="#ppt_x"/>
                                          </p:val>
                                        </p:tav>
                                      </p:tavLst>
                                    </p:anim>
                                    <p:anim calcmode="lin" valueType="num">
                                      <p:cBhvr additive="base">
                                        <p:cTn id="74" dur="500" fill="hold"/>
                                        <p:tgtEl>
                                          <p:spTgt spid="132100">
                                            <p:txEl>
                                              <p:pRg st="5" end="5"/>
                                            </p:txEl>
                                          </p:spTgt>
                                        </p:tgtEl>
                                        <p:attrNameLst>
                                          <p:attrName>ppt_y</p:attrName>
                                        </p:attrNameLst>
                                      </p:cBhvr>
                                      <p:tavLst>
                                        <p:tav tm="0">
                                          <p:val>
                                            <p:strVal val="#ppt_y"/>
                                          </p:val>
                                        </p:tav>
                                        <p:tav tm="100000">
                                          <p:val>
                                            <p:strVal val="#ppt_y"/>
                                          </p:val>
                                        </p:tav>
                                      </p:tavLst>
                                    </p:anim>
                                  </p:childTnLst>
                                </p:cTn>
                              </p:par>
                            </p:childTnLst>
                          </p:cTn>
                        </p:par>
                        <p:par>
                          <p:cTn id="75" fill="hold" nodeType="afterGroup">
                            <p:stCondLst>
                              <p:cond delay="3000"/>
                            </p:stCondLst>
                            <p:childTnLst>
                              <p:par>
                                <p:cTn id="76" presetID="2" presetClass="entr" presetSubtype="2" fill="hold" grpId="0" nodeType="afterEffect">
                                  <p:stCondLst>
                                    <p:cond delay="0"/>
                                  </p:stCondLst>
                                  <p:childTnLst>
                                    <p:set>
                                      <p:cBhvr>
                                        <p:cTn id="77" dur="1" fill="hold">
                                          <p:stCondLst>
                                            <p:cond delay="0"/>
                                          </p:stCondLst>
                                        </p:cTn>
                                        <p:tgtEl>
                                          <p:spTgt spid="132100">
                                            <p:txEl>
                                              <p:pRg st="6" end="6"/>
                                            </p:txEl>
                                          </p:spTgt>
                                        </p:tgtEl>
                                        <p:attrNameLst>
                                          <p:attrName>style.visibility</p:attrName>
                                        </p:attrNameLst>
                                      </p:cBhvr>
                                      <p:to>
                                        <p:strVal val="visible"/>
                                      </p:to>
                                    </p:set>
                                    <p:anim calcmode="lin" valueType="num">
                                      <p:cBhvr additive="base">
                                        <p:cTn id="78" dur="500" fill="hold"/>
                                        <p:tgtEl>
                                          <p:spTgt spid="132100">
                                            <p:txEl>
                                              <p:pRg st="6" end="6"/>
                                            </p:txEl>
                                          </p:spTgt>
                                        </p:tgtEl>
                                        <p:attrNameLst>
                                          <p:attrName>ppt_x</p:attrName>
                                        </p:attrNameLst>
                                      </p:cBhvr>
                                      <p:tavLst>
                                        <p:tav tm="0">
                                          <p:val>
                                            <p:strVal val="1+#ppt_w/2"/>
                                          </p:val>
                                        </p:tav>
                                        <p:tav tm="100000">
                                          <p:val>
                                            <p:strVal val="#ppt_x"/>
                                          </p:val>
                                        </p:tav>
                                      </p:tavLst>
                                    </p:anim>
                                    <p:anim calcmode="lin" valueType="num">
                                      <p:cBhvr additive="base">
                                        <p:cTn id="79" dur="500" fill="hold"/>
                                        <p:tgtEl>
                                          <p:spTgt spid="132100">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build="p"/>
      <p:bldP spid="13210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GS1 </a:t>
            </a:r>
            <a:r>
              <a:rPr lang="en-US" dirty="0" err="1" smtClean="0">
                <a:solidFill>
                  <a:srgbClr val="FF0000"/>
                </a:solidFill>
              </a:rPr>
              <a:t>Datamatrix</a:t>
            </a:r>
            <a:r>
              <a:rPr lang="en-US" dirty="0" smtClean="0">
                <a:solidFill>
                  <a:srgbClr val="FF0000"/>
                </a:solidFill>
              </a:rPr>
              <a:t> on Pharma pack</a:t>
            </a:r>
            <a:endParaRPr lang="en-US" dirty="0">
              <a:solidFill>
                <a:srgbClr val="FF0000"/>
              </a:solidFill>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DA2A14D-900C-41CF-8E43-2C2027DA4AF6}" type="slidenum">
              <a:rPr lang="en-US" smtClean="0"/>
              <a:pPr>
                <a:defRPr/>
              </a:pPr>
              <a:t>23</a:t>
            </a:fld>
            <a:endParaRPr lang="en-US" dirty="0"/>
          </a:p>
        </p:txBody>
      </p:sp>
      <p:pic>
        <p:nvPicPr>
          <p:cNvPr id="5" name="Picture 4"/>
          <p:cNvPicPr>
            <a:picLocks noChangeAspect="1"/>
          </p:cNvPicPr>
          <p:nvPr/>
        </p:nvPicPr>
        <p:blipFill>
          <a:blip r:embed="rId3"/>
          <a:stretch>
            <a:fillRect/>
          </a:stretch>
        </p:blipFill>
        <p:spPr>
          <a:xfrm>
            <a:off x="698500" y="1219200"/>
            <a:ext cx="7594600" cy="5638800"/>
          </a:xfrm>
          <a:prstGeom prst="rect">
            <a:avLst/>
          </a:prstGeom>
        </p:spPr>
      </p:pic>
    </p:spTree>
    <p:extLst>
      <p:ext uri="{BB962C8B-B14F-4D97-AF65-F5344CB8AC3E}">
        <p14:creationId xmlns:p14="http://schemas.microsoft.com/office/powerpoint/2010/main" val="60503891"/>
      </p:ext>
    </p:extLst>
  </p:cSld>
  <p:clrMapOvr>
    <a:masterClrMapping/>
  </p:clrMapOvr>
</p:sld>
</file>

<file path=ppt/theme/theme1.xml><?xml version="1.0" encoding="utf-8"?>
<a:theme xmlns:a="http://schemas.openxmlformats.org/drawingml/2006/main" name="GS1_PPT_Template_2008">
  <a:themeElements>
    <a:clrScheme name="GS1_PPT_Final 14">
      <a:dk1>
        <a:srgbClr val="002C6C"/>
      </a:dk1>
      <a:lt1>
        <a:srgbClr val="FFFFFF"/>
      </a:lt1>
      <a:dk2>
        <a:srgbClr val="002C6C"/>
      </a:dk2>
      <a:lt2>
        <a:srgbClr val="808080"/>
      </a:lt2>
      <a:accent1>
        <a:srgbClr val="BBE0E3"/>
      </a:accent1>
      <a:accent2>
        <a:srgbClr val="F26334"/>
      </a:accent2>
      <a:accent3>
        <a:srgbClr val="FFFFFF"/>
      </a:accent3>
      <a:accent4>
        <a:srgbClr val="00245B"/>
      </a:accent4>
      <a:accent5>
        <a:srgbClr val="DAEDEF"/>
      </a:accent5>
      <a:accent6>
        <a:srgbClr val="DB592E"/>
      </a:accent6>
      <a:hlink>
        <a:srgbClr val="F26334"/>
      </a:hlink>
      <a:folHlink>
        <a:srgbClr val="F26334"/>
      </a:folHlink>
    </a:clrScheme>
    <a:fontScheme name="GS1_PPT_Fi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1800" b="0" i="0" u="none" strike="noStrike" cap="none" normalizeH="0" baseline="0" smtClean="0">
            <a:ln>
              <a:noFill/>
            </a:ln>
            <a:solidFill>
              <a:srgbClr val="002C6C"/>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1800" b="0" i="0" u="none" strike="noStrike" cap="none" normalizeH="0" baseline="0" smtClean="0">
            <a:ln>
              <a:noFill/>
            </a:ln>
            <a:solidFill>
              <a:srgbClr val="002C6C"/>
            </a:solidFill>
            <a:effectLst/>
            <a:latin typeface="Arial" charset="0"/>
          </a:defRPr>
        </a:defPPr>
      </a:lstStyle>
    </a:lnDef>
  </a:objectDefaults>
  <a:extraClrSchemeLst>
    <a:extraClrScheme>
      <a:clrScheme name="GS1_PPT_Fin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1_PPT_Fin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1_PPT_Fin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1_PPT_Fin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1_PPT_Fin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1_PPT_Fin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1_PPT_Fina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1_PPT_Fin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1_PPT_Fin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1_PPT_Fin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1_PPT_Fin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1_PPT_Fin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S1_PPT_Final 13">
        <a:dk1>
          <a:srgbClr val="002C6C"/>
        </a:dk1>
        <a:lt1>
          <a:srgbClr val="FFFFFF"/>
        </a:lt1>
        <a:dk2>
          <a:srgbClr val="002C6C"/>
        </a:dk2>
        <a:lt2>
          <a:srgbClr val="808080"/>
        </a:lt2>
        <a:accent1>
          <a:srgbClr val="BBE0E3"/>
        </a:accent1>
        <a:accent2>
          <a:srgbClr val="333399"/>
        </a:accent2>
        <a:accent3>
          <a:srgbClr val="FFFFFF"/>
        </a:accent3>
        <a:accent4>
          <a:srgbClr val="00245B"/>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1_PPT_Final 14">
        <a:dk1>
          <a:srgbClr val="002C6C"/>
        </a:dk1>
        <a:lt1>
          <a:srgbClr val="FFFFFF"/>
        </a:lt1>
        <a:dk2>
          <a:srgbClr val="002C6C"/>
        </a:dk2>
        <a:lt2>
          <a:srgbClr val="808080"/>
        </a:lt2>
        <a:accent1>
          <a:srgbClr val="BBE0E3"/>
        </a:accent1>
        <a:accent2>
          <a:srgbClr val="F26334"/>
        </a:accent2>
        <a:accent3>
          <a:srgbClr val="FFFFFF"/>
        </a:accent3>
        <a:accent4>
          <a:srgbClr val="00245B"/>
        </a:accent4>
        <a:accent5>
          <a:srgbClr val="DAEDEF"/>
        </a:accent5>
        <a:accent6>
          <a:srgbClr val="DB592E"/>
        </a:accent6>
        <a:hlink>
          <a:srgbClr val="F26334"/>
        </a:hlink>
        <a:folHlink>
          <a:srgbClr val="F2633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Presentation Template 01">
  <a:themeElements>
    <a:clrScheme name="1_Presentation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Presentation Template 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1800" b="0" i="0" u="none" strike="noStrike" cap="none" normalizeH="0" baseline="0" smtClean="0">
            <a:ln>
              <a:noFill/>
            </a:ln>
            <a:solidFill>
              <a:srgbClr val="002C6C"/>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1800" b="0" i="0" u="none" strike="noStrike" cap="none" normalizeH="0" baseline="0" smtClean="0">
            <a:ln>
              <a:noFill/>
            </a:ln>
            <a:solidFill>
              <a:srgbClr val="002C6C"/>
            </a:solidFill>
            <a:effectLst/>
            <a:latin typeface="Arial" charset="0"/>
          </a:defRPr>
        </a:defPPr>
      </a:lstStyle>
    </a:lnDef>
  </a:objectDefaults>
  <a:extraClrSchemeLst>
    <a:extraClrScheme>
      <a:clrScheme name="1_Presentation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Presentation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Presentation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Presentation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Presentation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Presentation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Presentation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Presentation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Presentation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Presentation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Presentation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Presentation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Presentation Template 01 13">
        <a:dk1>
          <a:srgbClr val="002C6C"/>
        </a:dk1>
        <a:lt1>
          <a:srgbClr val="FFFFFF"/>
        </a:lt1>
        <a:dk2>
          <a:srgbClr val="002C6C"/>
        </a:dk2>
        <a:lt2>
          <a:srgbClr val="808080"/>
        </a:lt2>
        <a:accent1>
          <a:srgbClr val="BBE0E3"/>
        </a:accent1>
        <a:accent2>
          <a:srgbClr val="333399"/>
        </a:accent2>
        <a:accent3>
          <a:srgbClr val="FFFFFF"/>
        </a:accent3>
        <a:accent4>
          <a:srgbClr val="00245B"/>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Presentation Template 01 14">
        <a:dk1>
          <a:srgbClr val="002C6C"/>
        </a:dk1>
        <a:lt1>
          <a:srgbClr val="FFFFFF"/>
        </a:lt1>
        <a:dk2>
          <a:srgbClr val="002C6C"/>
        </a:dk2>
        <a:lt2>
          <a:srgbClr val="808080"/>
        </a:lt2>
        <a:accent1>
          <a:srgbClr val="BBE0E3"/>
        </a:accent1>
        <a:accent2>
          <a:srgbClr val="F26334"/>
        </a:accent2>
        <a:accent3>
          <a:srgbClr val="FFFFFF"/>
        </a:accent3>
        <a:accent4>
          <a:srgbClr val="00245B"/>
        </a:accent4>
        <a:accent5>
          <a:srgbClr val="DAEDEF"/>
        </a:accent5>
        <a:accent6>
          <a:srgbClr val="DB592E"/>
        </a:accent6>
        <a:hlink>
          <a:srgbClr val="F26334"/>
        </a:hlink>
        <a:folHlink>
          <a:srgbClr val="F2633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8_GS1_PPT_Template_2008">
  <a:themeElements>
    <a:clrScheme name="GS1_PPT_Final 14">
      <a:dk1>
        <a:srgbClr val="002C6C"/>
      </a:dk1>
      <a:lt1>
        <a:srgbClr val="FFFFFF"/>
      </a:lt1>
      <a:dk2>
        <a:srgbClr val="002C6C"/>
      </a:dk2>
      <a:lt2>
        <a:srgbClr val="808080"/>
      </a:lt2>
      <a:accent1>
        <a:srgbClr val="BBE0E3"/>
      </a:accent1>
      <a:accent2>
        <a:srgbClr val="F26334"/>
      </a:accent2>
      <a:accent3>
        <a:srgbClr val="FFFFFF"/>
      </a:accent3>
      <a:accent4>
        <a:srgbClr val="00245B"/>
      </a:accent4>
      <a:accent5>
        <a:srgbClr val="DAEDEF"/>
      </a:accent5>
      <a:accent6>
        <a:srgbClr val="DB592E"/>
      </a:accent6>
      <a:hlink>
        <a:srgbClr val="F26334"/>
      </a:hlink>
      <a:folHlink>
        <a:srgbClr val="F26334"/>
      </a:folHlink>
    </a:clrScheme>
    <a:fontScheme name="GS1_PPT_Fin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1800" b="0" i="0" u="none" strike="noStrike" cap="none" normalizeH="0" baseline="0" smtClean="0">
            <a:ln>
              <a:noFill/>
            </a:ln>
            <a:solidFill>
              <a:srgbClr val="002C6C"/>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1800" b="0" i="0" u="none" strike="noStrike" cap="none" normalizeH="0" baseline="0" smtClean="0">
            <a:ln>
              <a:noFill/>
            </a:ln>
            <a:solidFill>
              <a:srgbClr val="002C6C"/>
            </a:solidFill>
            <a:effectLst/>
            <a:latin typeface="Arial" charset="0"/>
          </a:defRPr>
        </a:defPPr>
      </a:lstStyle>
    </a:lnDef>
  </a:objectDefaults>
  <a:extraClrSchemeLst>
    <a:extraClrScheme>
      <a:clrScheme name="GS1_PPT_Fin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1_PPT_Fina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S1_PPT_Fina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S1_PPT_Fina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S1_PPT_Fina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S1_PPT_Fina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S1_PPT_Fina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S1_PPT_Fina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S1_PPT_Fina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S1_PPT_Fina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S1_PPT_Fina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S1_PPT_Fina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S1_PPT_Final 13">
        <a:dk1>
          <a:srgbClr val="002C6C"/>
        </a:dk1>
        <a:lt1>
          <a:srgbClr val="FFFFFF"/>
        </a:lt1>
        <a:dk2>
          <a:srgbClr val="002C6C"/>
        </a:dk2>
        <a:lt2>
          <a:srgbClr val="808080"/>
        </a:lt2>
        <a:accent1>
          <a:srgbClr val="BBE0E3"/>
        </a:accent1>
        <a:accent2>
          <a:srgbClr val="333399"/>
        </a:accent2>
        <a:accent3>
          <a:srgbClr val="FFFFFF"/>
        </a:accent3>
        <a:accent4>
          <a:srgbClr val="00245B"/>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S1_PPT_Final 14">
        <a:dk1>
          <a:srgbClr val="002C6C"/>
        </a:dk1>
        <a:lt1>
          <a:srgbClr val="FFFFFF"/>
        </a:lt1>
        <a:dk2>
          <a:srgbClr val="002C6C"/>
        </a:dk2>
        <a:lt2>
          <a:srgbClr val="808080"/>
        </a:lt2>
        <a:accent1>
          <a:srgbClr val="BBE0E3"/>
        </a:accent1>
        <a:accent2>
          <a:srgbClr val="F26334"/>
        </a:accent2>
        <a:accent3>
          <a:srgbClr val="FFFFFF"/>
        </a:accent3>
        <a:accent4>
          <a:srgbClr val="00245B"/>
        </a:accent4>
        <a:accent5>
          <a:srgbClr val="DAEDEF"/>
        </a:accent5>
        <a:accent6>
          <a:srgbClr val="DB592E"/>
        </a:accent6>
        <a:hlink>
          <a:srgbClr val="F26334"/>
        </a:hlink>
        <a:folHlink>
          <a:srgbClr val="F2633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GS1_PPT_Template_2008</Template>
  <TotalTime>3021</TotalTime>
  <Words>1907</Words>
  <Application>Microsoft Macintosh PowerPoint</Application>
  <PresentationFormat>On-screen Show (4:3)</PresentationFormat>
  <Paragraphs>236</Paragraphs>
  <Slides>23</Slides>
  <Notes>23</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23</vt:i4>
      </vt:variant>
    </vt:vector>
  </HeadingPairs>
  <TitlesOfParts>
    <vt:vector size="33" baseType="lpstr">
      <vt:lpstr>Myriad Pro</vt:lpstr>
      <vt:lpstr>Tahoma</vt:lpstr>
      <vt:lpstr>Times</vt:lpstr>
      <vt:lpstr>Times New Roman</vt:lpstr>
      <vt:lpstr>Wingdings</vt:lpstr>
      <vt:lpstr>Arial</vt:lpstr>
      <vt:lpstr>GS1_PPT_Template_2008</vt:lpstr>
      <vt:lpstr>1_Presentation Template 01</vt:lpstr>
      <vt:lpstr>18_GS1_PPT_Template_2008</vt:lpstr>
      <vt:lpstr>Clip</vt:lpstr>
      <vt:lpstr>58Th EPSO Monthly Meeting </vt:lpstr>
      <vt:lpstr>Information is not Power; Sharing Information is the Real Power</vt:lpstr>
      <vt:lpstr>What’s in it for Regulators?</vt:lpstr>
      <vt:lpstr>GS1 in Healthcare</vt:lpstr>
      <vt:lpstr>Key Global Medical Error Statistics</vt:lpstr>
      <vt:lpstr>Some of the Key issues in Healthcare, where GS1 Standards can help</vt:lpstr>
      <vt:lpstr>Ireland’s National Track &amp; Trace Solution for Treatment of Haemophilia   </vt:lpstr>
      <vt:lpstr>National Centre for Hereditary Coagulation Disorders (NCHCD) </vt:lpstr>
      <vt:lpstr>What triggered the initiative ?</vt:lpstr>
      <vt:lpstr>The Healthcare Issues</vt:lpstr>
      <vt:lpstr>PowerPoint Presentation</vt:lpstr>
      <vt:lpstr>PowerPoint Presentation</vt:lpstr>
      <vt:lpstr>Solution for tracking and tracing products  within the home</vt:lpstr>
      <vt:lpstr>Outcomes/ROI</vt:lpstr>
      <vt:lpstr>Critical Insights</vt:lpstr>
      <vt:lpstr>Thank you and Questions  The benefits of scanning:  https://healthcare.gs1uk.org/scan4safety   GS1 Healthcare: GS1.org    </vt:lpstr>
      <vt:lpstr>Additional Slides</vt:lpstr>
      <vt:lpstr>GS1 Identifiers</vt:lpstr>
      <vt:lpstr>Data Carriers</vt:lpstr>
      <vt:lpstr>Patient Wristband with GS1 Datamatrix</vt:lpstr>
      <vt:lpstr>Surgical  Instrument  Processing centre</vt:lpstr>
      <vt:lpstr>Why Track Instruments?</vt:lpstr>
      <vt:lpstr>GS1 Datamatrix on Pharma pack</vt:lpstr>
    </vt:vector>
  </TitlesOfParts>
  <Company>GS1</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dc:creator>
  <cp:lastModifiedBy>Jim Bracken</cp:lastModifiedBy>
  <cp:revision>181</cp:revision>
  <cp:lastPrinted>2026-03-31T14:30:59Z</cp:lastPrinted>
  <dcterms:created xsi:type="dcterms:W3CDTF">2008-11-24T12:33:05Z</dcterms:created>
  <dcterms:modified xsi:type="dcterms:W3CDTF">2026-03-31T17:45:50Z</dcterms:modified>
</cp:coreProperties>
</file>