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5" r:id="rId3"/>
    <p:sldId id="276" r:id="rId4"/>
    <p:sldId id="260" r:id="rId5"/>
    <p:sldId id="258" r:id="rId6"/>
    <p:sldId id="261" r:id="rId7"/>
    <p:sldId id="262" r:id="rId8"/>
    <p:sldId id="263" r:id="rId9"/>
    <p:sldId id="264" r:id="rId10"/>
    <p:sldId id="265" r:id="rId11"/>
    <p:sldId id="266" r:id="rId12"/>
    <p:sldId id="267" r:id="rId13"/>
    <p:sldId id="268" r:id="rId14"/>
    <p:sldId id="269" r:id="rId15"/>
    <p:sldId id="270" r:id="rId16"/>
    <p:sldId id="273"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4660"/>
  </p:normalViewPr>
  <p:slideViewPr>
    <p:cSldViewPr snapToGrid="0">
      <p:cViewPr varScale="1">
        <p:scale>
          <a:sx n="69" d="100"/>
          <a:sy n="69" d="100"/>
        </p:scale>
        <p:origin x="68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60EA-1032-FD8C-59C5-945A55F7D7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D841D48E-ADA7-CAFB-9435-DFB602E973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465A0CA-77AC-447B-0E8C-EB7C1C3888CA}"/>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5" name="Footer Placeholder 4">
            <a:extLst>
              <a:ext uri="{FF2B5EF4-FFF2-40B4-BE49-F238E27FC236}">
                <a16:creationId xmlns:a16="http://schemas.microsoft.com/office/drawing/2014/main" id="{1E01A03D-8939-1467-80E3-A95CC84E392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54550E6-4072-6DE6-B50C-1E34D68BD028}"/>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317339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41E2-17D3-2965-9727-05767CC44368}"/>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34B3FFD-6FEB-5E60-BCD3-7E65DFBB03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CAA7D59-4F4B-1465-98A9-198AA66C417B}"/>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5" name="Footer Placeholder 4">
            <a:extLst>
              <a:ext uri="{FF2B5EF4-FFF2-40B4-BE49-F238E27FC236}">
                <a16:creationId xmlns:a16="http://schemas.microsoft.com/office/drawing/2014/main" id="{1ADB5ECC-3AD6-F0F9-899D-80C551B79A4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5C84CF0-1DB2-7D3D-51BA-E35523CAABD2}"/>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337908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2FD17-A022-BEE7-D261-29D5ADCE65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EC4BDDD-2209-2B94-5388-FCD9679C9A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E16455A-02BE-7F67-F42A-E0411A87A0BB}"/>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5" name="Footer Placeholder 4">
            <a:extLst>
              <a:ext uri="{FF2B5EF4-FFF2-40B4-BE49-F238E27FC236}">
                <a16:creationId xmlns:a16="http://schemas.microsoft.com/office/drawing/2014/main" id="{7F67A72F-C573-F3C2-464C-8DC591FBC15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0EA8713-A4A6-0CA4-24A4-4389A648DD23}"/>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308806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C333-3948-07B5-4C5A-68877772C7D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0295C80-93E5-0640-F85B-46E995D2BA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F691CCD-1E11-CAC1-E730-C6915EBDB5F3}"/>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5" name="Footer Placeholder 4">
            <a:extLst>
              <a:ext uri="{FF2B5EF4-FFF2-40B4-BE49-F238E27FC236}">
                <a16:creationId xmlns:a16="http://schemas.microsoft.com/office/drawing/2014/main" id="{9A892F1A-DDC2-CF70-4FD5-636E8BC46E9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066491B-8795-765B-4721-3155814407DE}"/>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242478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65D3-5FEF-69D6-0D51-E498D9C82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CE452D9-3BA3-B8E8-F8DD-A23A1C0401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7346AA-4FD8-8EEA-0AA1-562840D1FE77}"/>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5" name="Footer Placeholder 4">
            <a:extLst>
              <a:ext uri="{FF2B5EF4-FFF2-40B4-BE49-F238E27FC236}">
                <a16:creationId xmlns:a16="http://schemas.microsoft.com/office/drawing/2014/main" id="{C075B903-05B1-DF3A-0523-A01B2591DCE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25816E2-3B0E-2C73-B8D1-87C311061294}"/>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58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89CF-9A84-94C1-CE6E-B49C410D1D9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6C05318-ACF7-077B-6B38-8A3ECDF2A3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19FCC27-F73A-49BC-EB11-AA0CDCDD12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324432C-69A9-C2D4-198A-CBF48310D5E3}"/>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6" name="Footer Placeholder 5">
            <a:extLst>
              <a:ext uri="{FF2B5EF4-FFF2-40B4-BE49-F238E27FC236}">
                <a16:creationId xmlns:a16="http://schemas.microsoft.com/office/drawing/2014/main" id="{0C865F78-14E2-283C-169A-F85E1A9DCFC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06FC170-1895-B4EE-9187-2B9ADB7244A1}"/>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412001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B990-D277-3AC3-C95B-BB5DB99BF99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A71E0AC-6ABA-B1EB-597D-D9FDFC55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3BF16-4D19-B7B4-C30F-046787F6AA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281CA9D-EA26-0F87-054D-118DD897A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C4B4A8-4A2B-9535-2162-1921159F4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0C4DDB5-9C0A-866D-EF1B-4CF48BDC6A51}"/>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8" name="Footer Placeholder 7">
            <a:extLst>
              <a:ext uri="{FF2B5EF4-FFF2-40B4-BE49-F238E27FC236}">
                <a16:creationId xmlns:a16="http://schemas.microsoft.com/office/drawing/2014/main" id="{AE8A0C48-551D-50A6-0F8F-3C2A745761CA}"/>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F89170F-D469-B756-7D40-F0C55A1C4B61}"/>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306813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571E-5C21-3DA6-7AEA-36EB4B78712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1A0AE8E-8FD6-822A-5518-4BFD0A98AB97}"/>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4" name="Footer Placeholder 3">
            <a:extLst>
              <a:ext uri="{FF2B5EF4-FFF2-40B4-BE49-F238E27FC236}">
                <a16:creationId xmlns:a16="http://schemas.microsoft.com/office/drawing/2014/main" id="{65EDF40C-D7AC-6529-BCCB-82F9EBCEA95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AB39FB5-8C0A-E6BB-4B64-0124156B6000}"/>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149439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00EC10-04D6-3053-0B11-261251E5D75D}"/>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3" name="Footer Placeholder 2">
            <a:extLst>
              <a:ext uri="{FF2B5EF4-FFF2-40B4-BE49-F238E27FC236}">
                <a16:creationId xmlns:a16="http://schemas.microsoft.com/office/drawing/2014/main" id="{B3F06082-F61E-3EF0-3477-3FAC2E808DE6}"/>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9A485569-C722-E003-4908-5C6D06359D1F}"/>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372706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B192-7D19-5E2F-B55F-B6E64551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F3FBB186-4C20-A9A2-C483-68A02A99E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43F430BF-81DF-254E-68BF-5BB9C8A65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F3786-ABFB-5CE0-A80D-D5A4C1B0D504}"/>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6" name="Footer Placeholder 5">
            <a:extLst>
              <a:ext uri="{FF2B5EF4-FFF2-40B4-BE49-F238E27FC236}">
                <a16:creationId xmlns:a16="http://schemas.microsoft.com/office/drawing/2014/main" id="{B46EDDAE-DB9A-97D0-E4C6-83ED9235D6F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352F7C7-273F-B2ED-0CF7-F50B97A98050}"/>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266744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74FF-5A08-3E49-E273-3B21E99CE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6E33BE8-854C-B041-402D-4C0DE521A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7BB2D0D-2378-1C7B-CD5A-22C47CB10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B8697-29F2-886C-187B-0C312991C6A7}"/>
              </a:ext>
            </a:extLst>
          </p:cNvPr>
          <p:cNvSpPr>
            <a:spLocks noGrp="1"/>
          </p:cNvSpPr>
          <p:nvPr>
            <p:ph type="dt" sz="half" idx="10"/>
          </p:nvPr>
        </p:nvSpPr>
        <p:spPr/>
        <p:txBody>
          <a:bodyPr/>
          <a:lstStyle/>
          <a:p>
            <a:fld id="{71887DFC-5298-4E28-8A28-9533F6DCA93D}" type="datetimeFigureOut">
              <a:rPr lang="en-NZ" smtClean="0"/>
              <a:t>4/03/2026</a:t>
            </a:fld>
            <a:endParaRPr lang="en-NZ"/>
          </a:p>
        </p:txBody>
      </p:sp>
      <p:sp>
        <p:nvSpPr>
          <p:cNvPr id="6" name="Footer Placeholder 5">
            <a:extLst>
              <a:ext uri="{FF2B5EF4-FFF2-40B4-BE49-F238E27FC236}">
                <a16:creationId xmlns:a16="http://schemas.microsoft.com/office/drawing/2014/main" id="{122585AC-6602-353C-CAB5-005F28252AF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D20B7C5-1B48-B38C-6456-312C5B59D051}"/>
              </a:ext>
            </a:extLst>
          </p:cNvPr>
          <p:cNvSpPr>
            <a:spLocks noGrp="1"/>
          </p:cNvSpPr>
          <p:nvPr>
            <p:ph type="sldNum" sz="quarter" idx="12"/>
          </p:nvPr>
        </p:nvSpPr>
        <p:spPr/>
        <p:txBody>
          <a:bodyPr/>
          <a:lstStyle/>
          <a:p>
            <a:fld id="{83EE9BD5-E21F-4504-96ED-A4C8A15B8477}" type="slidenum">
              <a:rPr lang="en-NZ" smtClean="0"/>
              <a:t>‹#›</a:t>
            </a:fld>
            <a:endParaRPr lang="en-NZ"/>
          </a:p>
        </p:txBody>
      </p:sp>
    </p:spTree>
    <p:extLst>
      <p:ext uri="{BB962C8B-B14F-4D97-AF65-F5344CB8AC3E}">
        <p14:creationId xmlns:p14="http://schemas.microsoft.com/office/powerpoint/2010/main" val="403782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02680-BD45-10D8-D1E3-A4E449601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81A545B-2D3F-C7A8-5264-64520ADC2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270BAD6-04E0-1641-36A9-D9C1239CD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887DFC-5298-4E28-8A28-9533F6DCA93D}" type="datetimeFigureOut">
              <a:rPr lang="en-NZ" smtClean="0"/>
              <a:t>4/03/2026</a:t>
            </a:fld>
            <a:endParaRPr lang="en-NZ"/>
          </a:p>
        </p:txBody>
      </p:sp>
      <p:sp>
        <p:nvSpPr>
          <p:cNvPr id="5" name="Footer Placeholder 4">
            <a:extLst>
              <a:ext uri="{FF2B5EF4-FFF2-40B4-BE49-F238E27FC236}">
                <a16:creationId xmlns:a16="http://schemas.microsoft.com/office/drawing/2014/main" id="{6553D343-6873-6309-AB6B-FC269540D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DD3FCA8-60DF-15A6-FEEB-ADCE196620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EE9BD5-E21F-4504-96ED-A4C8A15B8477}" type="slidenum">
              <a:rPr lang="en-NZ" smtClean="0"/>
              <a:t>‹#›</a:t>
            </a:fld>
            <a:endParaRPr lang="en-NZ"/>
          </a:p>
        </p:txBody>
      </p:sp>
    </p:spTree>
    <p:extLst>
      <p:ext uri="{BB962C8B-B14F-4D97-AF65-F5344CB8AC3E}">
        <p14:creationId xmlns:p14="http://schemas.microsoft.com/office/powerpoint/2010/main" val="108548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0E814-1E9A-5DE0-2629-6AC5A0E277B6}"/>
              </a:ext>
            </a:extLst>
          </p:cNvPr>
          <p:cNvPicPr>
            <a:picLocks noChangeAspect="1"/>
          </p:cNvPicPr>
          <p:nvPr/>
        </p:nvPicPr>
        <p:blipFill>
          <a:blip r:embed="rId2"/>
          <a:stretch>
            <a:fillRect/>
          </a:stretch>
        </p:blipFill>
        <p:spPr>
          <a:xfrm>
            <a:off x="825818" y="588819"/>
            <a:ext cx="3450721" cy="1244737"/>
          </a:xfrm>
          <a:prstGeom prst="rect">
            <a:avLst/>
          </a:prstGeom>
        </p:spPr>
      </p:pic>
      <p:sp>
        <p:nvSpPr>
          <p:cNvPr id="7" name="TextBox 6">
            <a:extLst>
              <a:ext uri="{FF2B5EF4-FFF2-40B4-BE49-F238E27FC236}">
                <a16:creationId xmlns:a16="http://schemas.microsoft.com/office/drawing/2014/main" id="{A44A2DEF-F8A7-0390-C56C-45A478676660}"/>
              </a:ext>
            </a:extLst>
          </p:cNvPr>
          <p:cNvSpPr txBox="1"/>
          <p:nvPr/>
        </p:nvSpPr>
        <p:spPr>
          <a:xfrm>
            <a:off x="2417617" y="2454625"/>
            <a:ext cx="7495309" cy="1938992"/>
          </a:xfrm>
          <a:prstGeom prst="rect">
            <a:avLst/>
          </a:prstGeom>
          <a:noFill/>
        </p:spPr>
        <p:txBody>
          <a:bodyPr wrap="square">
            <a:spAutoFit/>
          </a:bodyPr>
          <a:lstStyle/>
          <a:p>
            <a:r>
              <a:rPr lang="en-GB" sz="3600" dirty="0">
                <a:solidFill>
                  <a:schemeClr val="tx2">
                    <a:lumMod val="75000"/>
                    <a:lumOff val="25000"/>
                  </a:schemeClr>
                </a:solidFill>
                <a:latin typeface="Poppins SemiBold" panose="00000700000000000000" pitchFamily="2" charset="0"/>
                <a:cs typeface="Poppins SemiBold" panose="00000700000000000000" pitchFamily="2" charset="0"/>
              </a:rPr>
              <a:t>The 9 Pillars of Integrated Care</a:t>
            </a:r>
          </a:p>
          <a:p>
            <a:r>
              <a:rPr lang="en-GB" sz="3600" dirty="0">
                <a:solidFill>
                  <a:schemeClr val="tx2">
                    <a:lumMod val="75000"/>
                    <a:lumOff val="25000"/>
                  </a:schemeClr>
                </a:solidFill>
                <a:latin typeface="Poppins SemiBold" panose="00000700000000000000" pitchFamily="2" charset="0"/>
                <a:cs typeface="Poppins SemiBold" panose="00000700000000000000" pitchFamily="2" charset="0"/>
              </a:rPr>
              <a:t>Brief Overview</a:t>
            </a:r>
          </a:p>
          <a:p>
            <a:endParaRPr lang="en-GB" sz="2400" dirty="0">
              <a:solidFill>
                <a:schemeClr val="tx2">
                  <a:lumMod val="75000"/>
                  <a:lumOff val="25000"/>
                </a:schemeClr>
              </a:solidFill>
              <a:latin typeface="Poppins SemiBold" panose="00000700000000000000" pitchFamily="2" charset="0"/>
              <a:cs typeface="Poppins SemiBold" panose="00000700000000000000" pitchFamily="2" charset="0"/>
            </a:endParaRPr>
          </a:p>
          <a:p>
            <a:r>
              <a:rPr lang="en-GB" sz="2400" dirty="0">
                <a:solidFill>
                  <a:schemeClr val="tx2">
                    <a:lumMod val="75000"/>
                    <a:lumOff val="25000"/>
                  </a:schemeClr>
                </a:solidFill>
                <a:latin typeface="Poppins SemiBold" panose="00000700000000000000" pitchFamily="2" charset="0"/>
                <a:cs typeface="Poppins SemiBold" panose="00000700000000000000" pitchFamily="2" charset="0"/>
              </a:rPr>
              <a:t>EPSO meeting 4 March 2026</a:t>
            </a:r>
            <a:endParaRPr lang="en-NZ" sz="2400" dirty="0">
              <a:solidFill>
                <a:schemeClr val="tx2">
                  <a:lumMod val="75000"/>
                  <a:lumOff val="25000"/>
                </a:schemeClr>
              </a:solidFill>
              <a:latin typeface="Poppins SemiBold" panose="00000700000000000000" pitchFamily="2" charset="0"/>
              <a:cs typeface="Poppins SemiBold" panose="00000700000000000000" pitchFamily="2" charset="0"/>
            </a:endParaRPr>
          </a:p>
        </p:txBody>
      </p:sp>
      <p:sp>
        <p:nvSpPr>
          <p:cNvPr id="2" name="TextBox 1">
            <a:extLst>
              <a:ext uri="{FF2B5EF4-FFF2-40B4-BE49-F238E27FC236}">
                <a16:creationId xmlns:a16="http://schemas.microsoft.com/office/drawing/2014/main" id="{50D510F4-89F5-3AAA-4CCF-32AC85B1C4B3}"/>
              </a:ext>
            </a:extLst>
          </p:cNvPr>
          <p:cNvSpPr txBox="1"/>
          <p:nvPr/>
        </p:nvSpPr>
        <p:spPr>
          <a:xfrm>
            <a:off x="464127" y="5805055"/>
            <a:ext cx="3450720" cy="646331"/>
          </a:xfrm>
          <a:prstGeom prst="rect">
            <a:avLst/>
          </a:prstGeom>
          <a:noFill/>
        </p:spPr>
        <p:txBody>
          <a:bodyPr wrap="square" rtlCol="0">
            <a:spAutoFit/>
          </a:bodyPr>
          <a:lstStyle/>
          <a:p>
            <a:r>
              <a:rPr lang="en-NZ" dirty="0"/>
              <a:t>Presented by: Andrew Terris</a:t>
            </a:r>
          </a:p>
          <a:p>
            <a:r>
              <a:rPr lang="en-NZ" dirty="0"/>
              <a:t>Senior Associate - IFIC</a:t>
            </a:r>
          </a:p>
        </p:txBody>
      </p:sp>
      <p:sp>
        <p:nvSpPr>
          <p:cNvPr id="4" name="TextBox 3">
            <a:extLst>
              <a:ext uri="{FF2B5EF4-FFF2-40B4-BE49-F238E27FC236}">
                <a16:creationId xmlns:a16="http://schemas.microsoft.com/office/drawing/2014/main" id="{1EC12F51-D7BC-5AF8-F71F-638F03BA57B5}"/>
              </a:ext>
            </a:extLst>
          </p:cNvPr>
          <p:cNvSpPr txBox="1"/>
          <p:nvPr/>
        </p:nvSpPr>
        <p:spPr>
          <a:xfrm>
            <a:off x="8346427" y="5204890"/>
            <a:ext cx="3450720" cy="1200329"/>
          </a:xfrm>
          <a:prstGeom prst="rect">
            <a:avLst/>
          </a:prstGeom>
          <a:noFill/>
        </p:spPr>
        <p:txBody>
          <a:bodyPr wrap="square" rtlCol="0">
            <a:spAutoFit/>
          </a:bodyPr>
          <a:lstStyle/>
          <a:p>
            <a:pPr algn="just"/>
            <a:r>
              <a:rPr lang="en-NZ" i="1" dirty="0">
                <a:solidFill>
                  <a:schemeClr val="tx2">
                    <a:lumMod val="75000"/>
                    <a:lumOff val="25000"/>
                  </a:schemeClr>
                </a:solidFill>
              </a:rPr>
              <a:t>Note: this overview focuses on the original 9 Pillar model.  The next version is due to be released at ICIC in Birmingham April 2026</a:t>
            </a:r>
          </a:p>
        </p:txBody>
      </p:sp>
    </p:spTree>
    <p:extLst>
      <p:ext uri="{BB962C8B-B14F-4D97-AF65-F5344CB8AC3E}">
        <p14:creationId xmlns:p14="http://schemas.microsoft.com/office/powerpoint/2010/main" val="176648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Pillar 5: Workforce Capacity &amp; Capability</a:t>
            </a:r>
          </a:p>
        </p:txBody>
      </p:sp>
      <p:sp>
        <p:nvSpPr>
          <p:cNvPr id="3" name="Content Placeholder 2"/>
          <p:cNvSpPr>
            <a:spLocks noGrp="1"/>
          </p:cNvSpPr>
          <p:nvPr>
            <p:ph idx="1"/>
          </p:nvPr>
        </p:nvSpPr>
        <p:spPr/>
        <p:txBody>
          <a:bodyPr/>
          <a:lstStyle/>
          <a:p>
            <a:r>
              <a:t>Provide time and space for partnership working</a:t>
            </a:r>
          </a:p>
          <a:p>
            <a:pPr lvl="1"/>
            <a:r>
              <a:t>Support multidisciplinary teamwork</a:t>
            </a:r>
          </a:p>
          <a:p>
            <a:pPr lvl="1"/>
            <a:r>
              <a:t>Build collaborative competencies</a:t>
            </a:r>
          </a:p>
          <a:p>
            <a:pPr lvl="1"/>
            <a:r>
              <a:t>Harness innovation driven by patient need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Pillar 6: System-Wide Governance &amp; Leadership</a:t>
            </a:r>
          </a:p>
        </p:txBody>
      </p:sp>
      <p:sp>
        <p:nvSpPr>
          <p:cNvPr id="3" name="Content Placeholder 2"/>
          <p:cNvSpPr>
            <a:spLocks noGrp="1"/>
          </p:cNvSpPr>
          <p:nvPr>
            <p:ph idx="1"/>
          </p:nvPr>
        </p:nvSpPr>
        <p:spPr/>
        <p:txBody>
          <a:bodyPr/>
          <a:lstStyle/>
          <a:p>
            <a:r>
              <a:t>Think beyond organisational silos</a:t>
            </a:r>
          </a:p>
          <a:p>
            <a:pPr lvl="1"/>
            <a:r>
              <a:t>Shared accountability across sectors</a:t>
            </a:r>
          </a:p>
          <a:p>
            <a:pPr lvl="1"/>
            <a:r>
              <a:t>Collaboration improves system performance</a:t>
            </a:r>
          </a:p>
          <a:p>
            <a:pPr lvl="1"/>
            <a:r>
              <a:t>Governance aligned to integration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Pillar 7: Digital Solutions</a:t>
            </a:r>
          </a:p>
        </p:txBody>
      </p:sp>
      <p:sp>
        <p:nvSpPr>
          <p:cNvPr id="3" name="Content Placeholder 2"/>
          <p:cNvSpPr>
            <a:spLocks noGrp="1"/>
          </p:cNvSpPr>
          <p:nvPr>
            <p:ph idx="1"/>
          </p:nvPr>
        </p:nvSpPr>
        <p:spPr/>
        <p:txBody>
          <a:bodyPr/>
          <a:lstStyle/>
          <a:p>
            <a:r>
              <a:rPr lang="en-NZ" dirty="0"/>
              <a:t>(</a:t>
            </a:r>
            <a:r>
              <a:rPr dirty="0"/>
              <a:t>Pandemic</a:t>
            </a:r>
            <a:r>
              <a:rPr lang="en-NZ" dirty="0"/>
              <a:t>)</a:t>
            </a:r>
            <a:r>
              <a:rPr dirty="0"/>
              <a:t> accelerated digital transformation</a:t>
            </a:r>
          </a:p>
          <a:p>
            <a:pPr lvl="1"/>
            <a:r>
              <a:rPr dirty="0"/>
              <a:t>Digital tools now embedded in care delivery</a:t>
            </a:r>
          </a:p>
          <a:p>
            <a:pPr lvl="1"/>
            <a:r>
              <a:rPr dirty="0"/>
              <a:t>Shared information supports coordination</a:t>
            </a:r>
          </a:p>
          <a:p>
            <a:pPr lvl="1"/>
            <a:r>
              <a:rPr dirty="0"/>
              <a:t>Digital enables continuity and access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Pillar 8: Aligned Payment Systems</a:t>
            </a:r>
          </a:p>
        </p:txBody>
      </p:sp>
      <p:sp>
        <p:nvSpPr>
          <p:cNvPr id="3" name="Content Placeholder 2"/>
          <p:cNvSpPr>
            <a:spLocks noGrp="1"/>
          </p:cNvSpPr>
          <p:nvPr>
            <p:ph idx="1"/>
          </p:nvPr>
        </p:nvSpPr>
        <p:spPr/>
        <p:txBody>
          <a:bodyPr/>
          <a:lstStyle/>
          <a:p>
            <a:r>
              <a:t>Payment systems incentivise behaviour</a:t>
            </a:r>
          </a:p>
          <a:p>
            <a:pPr lvl="1"/>
            <a:r>
              <a:t>Many current models promote fragmentation</a:t>
            </a:r>
          </a:p>
          <a:p>
            <a:pPr lvl="1"/>
            <a:r>
              <a:t>Funding must reward collaboration and outcomes</a:t>
            </a:r>
          </a:p>
          <a:p>
            <a:pPr lvl="1"/>
            <a:r>
              <a:t>Financial reform essential for integration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Pillar 9: Transparency of Progress, Results &amp; Impact</a:t>
            </a:r>
          </a:p>
        </p:txBody>
      </p:sp>
      <p:sp>
        <p:nvSpPr>
          <p:cNvPr id="3" name="Content Placeholder 2"/>
          <p:cNvSpPr>
            <a:spLocks noGrp="1"/>
          </p:cNvSpPr>
          <p:nvPr>
            <p:ph idx="1"/>
          </p:nvPr>
        </p:nvSpPr>
        <p:spPr/>
        <p:txBody>
          <a:bodyPr/>
          <a:lstStyle/>
          <a:p>
            <a:r>
              <a:t>Measure what matters to people and communities</a:t>
            </a:r>
          </a:p>
          <a:p>
            <a:pPr lvl="1"/>
            <a:r>
              <a:t>Avoid metrics that reinforce fragmentation</a:t>
            </a:r>
          </a:p>
          <a:p>
            <a:pPr lvl="1"/>
            <a:r>
              <a:t>Use outcomes to drive improvement</a:t>
            </a:r>
          </a:p>
          <a:p>
            <a:pPr lvl="1"/>
            <a:r>
              <a:t>Support continuous learning and adaptation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 Using the Nine Pillars</a:t>
            </a:r>
          </a:p>
        </p:txBody>
      </p:sp>
      <p:sp>
        <p:nvSpPr>
          <p:cNvPr id="3" name="Content Placeholder 2"/>
          <p:cNvSpPr>
            <a:spLocks noGrp="1"/>
          </p:cNvSpPr>
          <p:nvPr>
            <p:ph idx="1"/>
          </p:nvPr>
        </p:nvSpPr>
        <p:spPr/>
        <p:txBody>
          <a:bodyPr/>
          <a:lstStyle/>
          <a:p>
            <a:r>
              <a:t>Integrated care is a design principle, not structural upheaval</a:t>
            </a:r>
          </a:p>
          <a:p>
            <a:pPr lvl="1"/>
            <a:r>
              <a:t>Provides a holistic framework for action</a:t>
            </a:r>
          </a:p>
          <a:p>
            <a:pPr lvl="1"/>
            <a:r>
              <a:t>Supports prioritisation and practical implementation</a:t>
            </a:r>
          </a:p>
          <a:p>
            <a:pPr lvl="1"/>
            <a:r>
              <a:t>Guides sustainable, long-term transformation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7E10-907A-815E-43AE-62495D201580}"/>
              </a:ext>
            </a:extLst>
          </p:cNvPr>
          <p:cNvSpPr>
            <a:spLocks noGrp="1"/>
          </p:cNvSpPr>
          <p:nvPr>
            <p:ph type="title"/>
          </p:nvPr>
        </p:nvSpPr>
        <p:spPr/>
        <p:txBody>
          <a:bodyPr/>
          <a:lstStyle/>
          <a:p>
            <a:r>
              <a:rPr lang="en-NZ" dirty="0"/>
              <a:t>Next iteration – due for release </a:t>
            </a:r>
          </a:p>
        </p:txBody>
      </p:sp>
      <p:sp>
        <p:nvSpPr>
          <p:cNvPr id="3" name="Content Placeholder 2">
            <a:extLst>
              <a:ext uri="{FF2B5EF4-FFF2-40B4-BE49-F238E27FC236}">
                <a16:creationId xmlns:a16="http://schemas.microsoft.com/office/drawing/2014/main" id="{403650B2-677E-AE71-0D17-691E8E4AA9BA}"/>
              </a:ext>
            </a:extLst>
          </p:cNvPr>
          <p:cNvSpPr>
            <a:spLocks noGrp="1"/>
          </p:cNvSpPr>
          <p:nvPr>
            <p:ph idx="1"/>
          </p:nvPr>
        </p:nvSpPr>
        <p:spPr>
          <a:xfrm>
            <a:off x="838200" y="1825625"/>
            <a:ext cx="5403273" cy="4351338"/>
          </a:xfrm>
        </p:spPr>
        <p:txBody>
          <a:bodyPr/>
          <a:lstStyle/>
          <a:p>
            <a:r>
              <a:rPr lang="en-NZ" dirty="0"/>
              <a:t>Modified Delphi process – expert panel 2025</a:t>
            </a:r>
          </a:p>
          <a:p>
            <a:r>
              <a:rPr lang="en-NZ" dirty="0"/>
              <a:t>Forum discussions &amp; Q&amp;A – expert across each pillar</a:t>
            </a:r>
          </a:p>
          <a:p>
            <a:r>
              <a:rPr lang="en-NZ" dirty="0"/>
              <a:t> Official launch of next version ICIC conference – Birmingham 2026</a:t>
            </a:r>
          </a:p>
          <a:p>
            <a:endParaRPr lang="en-NZ" dirty="0"/>
          </a:p>
          <a:p>
            <a:endParaRPr lang="en-NZ" dirty="0"/>
          </a:p>
        </p:txBody>
      </p:sp>
      <p:pic>
        <p:nvPicPr>
          <p:cNvPr id="4" name="Picture 3">
            <a:extLst>
              <a:ext uri="{FF2B5EF4-FFF2-40B4-BE49-F238E27FC236}">
                <a16:creationId xmlns:a16="http://schemas.microsoft.com/office/drawing/2014/main" id="{59D69B51-15E9-88BD-F3E4-02BDA88A1DF4}"/>
              </a:ext>
            </a:extLst>
          </p:cNvPr>
          <p:cNvPicPr>
            <a:picLocks noChangeAspect="1"/>
          </p:cNvPicPr>
          <p:nvPr/>
        </p:nvPicPr>
        <p:blipFill>
          <a:blip r:embed="rId2"/>
          <a:srcRect l="7698" t="5398" r="9511" b="6969"/>
          <a:stretch>
            <a:fillRect/>
          </a:stretch>
        </p:blipFill>
        <p:spPr>
          <a:xfrm>
            <a:off x="6352308" y="1745672"/>
            <a:ext cx="5403273" cy="3833563"/>
          </a:xfrm>
          <a:prstGeom prst="rect">
            <a:avLst/>
          </a:prstGeom>
        </p:spPr>
      </p:pic>
    </p:spTree>
    <p:extLst>
      <p:ext uri="{BB962C8B-B14F-4D97-AF65-F5344CB8AC3E}">
        <p14:creationId xmlns:p14="http://schemas.microsoft.com/office/powerpoint/2010/main" val="83242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A1A56-EEFE-138F-0E4D-B1A21BB92432}"/>
              </a:ext>
            </a:extLst>
          </p:cNvPr>
          <p:cNvSpPr>
            <a:spLocks noGrp="1"/>
          </p:cNvSpPr>
          <p:nvPr>
            <p:ph idx="1"/>
          </p:nvPr>
        </p:nvSpPr>
        <p:spPr/>
        <p:txBody>
          <a:bodyPr/>
          <a:lstStyle/>
          <a:p>
            <a:endParaRPr lang="en-NZ" b="1" dirty="0"/>
          </a:p>
          <a:p>
            <a:pPr marL="0" indent="0">
              <a:buNone/>
            </a:pPr>
            <a:r>
              <a:rPr lang="en-NZ" b="1" dirty="0">
                <a:solidFill>
                  <a:srgbClr val="0070C0"/>
                </a:solidFill>
              </a:rPr>
              <a:t>Email: </a:t>
            </a:r>
            <a:r>
              <a:rPr lang="en-NZ" dirty="0"/>
              <a:t>info@integratedcarefoundation.org</a:t>
            </a:r>
          </a:p>
          <a:p>
            <a:pPr marL="0" indent="0">
              <a:buNone/>
            </a:pPr>
            <a:r>
              <a:rPr lang="en-NZ" b="1" dirty="0" err="1">
                <a:solidFill>
                  <a:srgbClr val="0070C0"/>
                </a:solidFill>
              </a:rPr>
              <a:t>Linkedin</a:t>
            </a:r>
            <a:r>
              <a:rPr lang="en-NZ" b="1" dirty="0">
                <a:solidFill>
                  <a:srgbClr val="0070C0"/>
                </a:solidFill>
              </a:rPr>
              <a:t>: </a:t>
            </a:r>
            <a:r>
              <a:rPr lang="en-NZ" dirty="0"/>
              <a:t>mylinkd.in/</a:t>
            </a:r>
            <a:r>
              <a:rPr lang="en-NZ" dirty="0" err="1"/>
              <a:t>IFICInfo</a:t>
            </a:r>
            <a:endParaRPr lang="en-NZ" dirty="0"/>
          </a:p>
          <a:p>
            <a:pPr marL="0" indent="0">
              <a:buNone/>
            </a:pPr>
            <a:r>
              <a:rPr lang="en-NZ" b="1" dirty="0">
                <a:solidFill>
                  <a:srgbClr val="0070C0"/>
                </a:solidFill>
              </a:rPr>
              <a:t>Facebook: </a:t>
            </a:r>
            <a:r>
              <a:rPr lang="en-NZ" dirty="0"/>
              <a:t>facebook.com/</a:t>
            </a:r>
            <a:r>
              <a:rPr lang="en-NZ" dirty="0" err="1"/>
              <a:t>IFICinfo</a:t>
            </a:r>
            <a:endParaRPr lang="en-NZ" dirty="0"/>
          </a:p>
          <a:p>
            <a:pPr marL="0" indent="0">
              <a:buNone/>
            </a:pPr>
            <a:r>
              <a:rPr lang="en-NZ" b="1" dirty="0">
                <a:solidFill>
                  <a:srgbClr val="0070C0"/>
                </a:solidFill>
              </a:rPr>
              <a:t>Vimeo: </a:t>
            </a:r>
            <a:r>
              <a:rPr lang="en-NZ" dirty="0"/>
              <a:t>vimeo.com/</a:t>
            </a:r>
            <a:r>
              <a:rPr lang="en-NZ" dirty="0" err="1"/>
              <a:t>integratedcare</a:t>
            </a:r>
            <a:endParaRPr lang="en-NZ" dirty="0"/>
          </a:p>
          <a:p>
            <a:pPr marL="0" indent="0">
              <a:buNone/>
            </a:pPr>
            <a:r>
              <a:rPr lang="en-NZ" b="1" dirty="0">
                <a:solidFill>
                  <a:srgbClr val="0070C0"/>
                </a:solidFill>
              </a:rPr>
              <a:t>Bluesky: </a:t>
            </a:r>
            <a:r>
              <a:rPr lang="en-NZ" dirty="0"/>
              <a:t>@IFICinfo</a:t>
            </a:r>
          </a:p>
        </p:txBody>
      </p:sp>
    </p:spTree>
    <p:extLst>
      <p:ext uri="{BB962C8B-B14F-4D97-AF65-F5344CB8AC3E}">
        <p14:creationId xmlns:p14="http://schemas.microsoft.com/office/powerpoint/2010/main" val="186380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FF75-6A85-20E4-EB61-FD727A4E5235}"/>
              </a:ext>
            </a:extLst>
          </p:cNvPr>
          <p:cNvSpPr>
            <a:spLocks noGrp="1"/>
          </p:cNvSpPr>
          <p:nvPr>
            <p:ph type="title"/>
          </p:nvPr>
        </p:nvSpPr>
        <p:spPr>
          <a:xfrm>
            <a:off x="838199" y="365125"/>
            <a:ext cx="9372601" cy="1325563"/>
          </a:xfrm>
        </p:spPr>
        <p:txBody>
          <a:bodyPr/>
          <a:lstStyle/>
          <a:p>
            <a:r>
              <a:rPr lang="en-NZ" dirty="0"/>
              <a:t>The International Foundation for Integrated Care (IFIC)</a:t>
            </a:r>
          </a:p>
        </p:txBody>
      </p:sp>
      <p:sp>
        <p:nvSpPr>
          <p:cNvPr id="3" name="Content Placeholder 2">
            <a:extLst>
              <a:ext uri="{FF2B5EF4-FFF2-40B4-BE49-F238E27FC236}">
                <a16:creationId xmlns:a16="http://schemas.microsoft.com/office/drawing/2014/main" id="{4275B142-48B3-AE65-A795-B023EA45E65D}"/>
              </a:ext>
            </a:extLst>
          </p:cNvPr>
          <p:cNvSpPr>
            <a:spLocks noGrp="1"/>
          </p:cNvSpPr>
          <p:nvPr>
            <p:ph idx="1"/>
          </p:nvPr>
        </p:nvSpPr>
        <p:spPr/>
        <p:txBody>
          <a:bodyPr>
            <a:normAutofit fontScale="85000" lnSpcReduction="20000"/>
          </a:bodyPr>
          <a:lstStyle/>
          <a:p>
            <a:r>
              <a:rPr lang="en-GB" dirty="0"/>
              <a:t>is a not-for-profit foundation dedicated to improving the lives of people and communities by advancing the science, knowledge, and adoption of integrated care around the world.</a:t>
            </a:r>
          </a:p>
          <a:p>
            <a:endParaRPr lang="en-GB" dirty="0"/>
          </a:p>
          <a:p>
            <a:r>
              <a:rPr lang="en-GB" b="1" dirty="0"/>
              <a:t>IFIC’s vision </a:t>
            </a:r>
            <a:r>
              <a:rPr lang="en-GB" dirty="0"/>
              <a:t>is that individuals, families, and communities benefit from person-centred, coordinated care and support that enables them to live healthy and fulfilling lives. IFIC works to overcome the fragmentation in health and care systems by promoting models of care that are holistic, co-produced, continuous, coordinated, equitable, and sustainable.</a:t>
            </a:r>
          </a:p>
          <a:p>
            <a:endParaRPr lang="en-GB" dirty="0"/>
          </a:p>
          <a:p>
            <a:r>
              <a:rPr lang="en-GB" dirty="0"/>
              <a:t>IFIC brings together researchers, health and care professionals, policymakers and people, families and communities providing a unique platform for collaboration, knowledge exchange, and innovation to drive system change.</a:t>
            </a:r>
            <a:endParaRPr lang="en-NZ" dirty="0"/>
          </a:p>
        </p:txBody>
      </p:sp>
      <p:pic>
        <p:nvPicPr>
          <p:cNvPr id="4" name="Picture 3">
            <a:extLst>
              <a:ext uri="{FF2B5EF4-FFF2-40B4-BE49-F238E27FC236}">
                <a16:creationId xmlns:a16="http://schemas.microsoft.com/office/drawing/2014/main" id="{505664EC-06E5-E486-CB99-FD0A2406D444}"/>
              </a:ext>
            </a:extLst>
          </p:cNvPr>
          <p:cNvPicPr>
            <a:picLocks noChangeAspect="1"/>
          </p:cNvPicPr>
          <p:nvPr/>
        </p:nvPicPr>
        <p:blipFill>
          <a:blip r:embed="rId2"/>
          <a:stretch>
            <a:fillRect/>
          </a:stretch>
        </p:blipFill>
        <p:spPr>
          <a:xfrm>
            <a:off x="8485439" y="304801"/>
            <a:ext cx="3450721" cy="1244737"/>
          </a:xfrm>
          <a:prstGeom prst="rect">
            <a:avLst/>
          </a:prstGeom>
        </p:spPr>
      </p:pic>
    </p:spTree>
    <p:extLst>
      <p:ext uri="{BB962C8B-B14F-4D97-AF65-F5344CB8AC3E}">
        <p14:creationId xmlns:p14="http://schemas.microsoft.com/office/powerpoint/2010/main" val="22765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4E02F-BDAD-52CC-3D8D-A3810C0F288A}"/>
              </a:ext>
            </a:extLst>
          </p:cNvPr>
          <p:cNvSpPr>
            <a:spLocks noGrp="1"/>
          </p:cNvSpPr>
          <p:nvPr>
            <p:ph idx="1"/>
          </p:nvPr>
        </p:nvSpPr>
        <p:spPr>
          <a:xfrm>
            <a:off x="838200" y="1581294"/>
            <a:ext cx="10515600" cy="4838411"/>
          </a:xfrm>
        </p:spPr>
        <p:txBody>
          <a:bodyPr>
            <a:normAutofit fontScale="85000" lnSpcReduction="20000"/>
          </a:bodyPr>
          <a:lstStyle/>
          <a:p>
            <a:pPr marL="0" indent="0">
              <a:buNone/>
            </a:pPr>
            <a:r>
              <a:rPr lang="en-GB" b="1" dirty="0"/>
              <a:t>The International Journal of Integrated Care (IJIC) </a:t>
            </a:r>
          </a:p>
          <a:p>
            <a:pPr marL="0" indent="0">
              <a:buNone/>
            </a:pPr>
            <a:r>
              <a:rPr lang="en-GB" dirty="0"/>
              <a:t>open-access, peer reviewed publication sharing global evidence and best practice</a:t>
            </a:r>
          </a:p>
          <a:p>
            <a:pPr marL="0" indent="0">
              <a:buNone/>
            </a:pPr>
            <a:r>
              <a:rPr lang="en-GB" b="1" dirty="0"/>
              <a:t>International conferences and regional networks</a:t>
            </a:r>
            <a:r>
              <a:rPr lang="en-GB" dirty="0"/>
              <a:t> </a:t>
            </a:r>
          </a:p>
          <a:p>
            <a:pPr marL="0" indent="0">
              <a:buNone/>
            </a:pPr>
            <a:r>
              <a:rPr lang="en-GB" dirty="0"/>
              <a:t>connecting people and ideas </a:t>
            </a:r>
            <a:r>
              <a:rPr lang="en-NZ" dirty="0"/>
              <a:t>across sectors and borders</a:t>
            </a:r>
          </a:p>
          <a:p>
            <a:pPr marL="0" indent="0">
              <a:buNone/>
            </a:pPr>
            <a:r>
              <a:rPr lang="en-GB" b="1" dirty="0"/>
              <a:t>The Integrated Care Academy </a:t>
            </a:r>
          </a:p>
          <a:p>
            <a:pPr marL="0" indent="0">
              <a:buNone/>
            </a:pPr>
            <a:r>
              <a:rPr lang="en-GB" dirty="0"/>
              <a:t>offering education and training to develop the </a:t>
            </a:r>
            <a:r>
              <a:rPr lang="en-NZ" dirty="0"/>
              <a:t>workforce needed for transformation</a:t>
            </a:r>
          </a:p>
          <a:p>
            <a:pPr marL="0" indent="0">
              <a:buNone/>
            </a:pPr>
            <a:r>
              <a:rPr lang="en-GB" b="1" dirty="0"/>
              <a:t>Applied research and implementation support</a:t>
            </a:r>
            <a:endParaRPr lang="en-GB" dirty="0"/>
          </a:p>
          <a:p>
            <a:pPr marL="0" indent="0">
              <a:buNone/>
            </a:pPr>
            <a:r>
              <a:rPr lang="en-GB" dirty="0"/>
              <a:t>bridging policy and practice to build more effective and sustainable care systems</a:t>
            </a:r>
          </a:p>
          <a:p>
            <a:pPr marL="0" indent="0">
              <a:buNone/>
            </a:pPr>
            <a:r>
              <a:rPr lang="en-GB" b="1" dirty="0"/>
              <a:t>Knowledge platforms and solutions </a:t>
            </a:r>
          </a:p>
          <a:p>
            <a:pPr marL="0" indent="0">
              <a:buNone/>
            </a:pPr>
            <a:r>
              <a:rPr lang="en-GB" dirty="0"/>
              <a:t>enabling shared learning and practical action </a:t>
            </a:r>
            <a:r>
              <a:rPr lang="en-NZ" dirty="0"/>
              <a:t>across IFIC’s global community</a:t>
            </a:r>
          </a:p>
        </p:txBody>
      </p:sp>
      <p:pic>
        <p:nvPicPr>
          <p:cNvPr id="5" name="Picture 4">
            <a:extLst>
              <a:ext uri="{FF2B5EF4-FFF2-40B4-BE49-F238E27FC236}">
                <a16:creationId xmlns:a16="http://schemas.microsoft.com/office/drawing/2014/main" id="{236A467E-10BE-607A-FBF5-A82A7AF31EC9}"/>
              </a:ext>
            </a:extLst>
          </p:cNvPr>
          <p:cNvPicPr>
            <a:picLocks noChangeAspect="1"/>
          </p:cNvPicPr>
          <p:nvPr/>
        </p:nvPicPr>
        <p:blipFill>
          <a:blip r:embed="rId2"/>
          <a:stretch>
            <a:fillRect/>
          </a:stretch>
        </p:blipFill>
        <p:spPr>
          <a:xfrm>
            <a:off x="705197" y="160020"/>
            <a:ext cx="10931236" cy="1315893"/>
          </a:xfrm>
          <a:prstGeom prst="rect">
            <a:avLst/>
          </a:prstGeom>
        </p:spPr>
      </p:pic>
    </p:spTree>
    <p:extLst>
      <p:ext uri="{BB962C8B-B14F-4D97-AF65-F5344CB8AC3E}">
        <p14:creationId xmlns:p14="http://schemas.microsoft.com/office/powerpoint/2010/main" val="215351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The Nine Pillars of Integrated Care</a:t>
            </a:r>
          </a:p>
        </p:txBody>
      </p:sp>
      <p:sp>
        <p:nvSpPr>
          <p:cNvPr id="3" name="Subtitle 2"/>
          <p:cNvSpPr>
            <a:spLocks noGrp="1"/>
          </p:cNvSpPr>
          <p:nvPr>
            <p:ph type="subTitle" idx="1"/>
          </p:nvPr>
        </p:nvSpPr>
        <p:spPr/>
        <p:txBody>
          <a:bodyPr/>
          <a:lstStyle/>
          <a:p>
            <a:r>
              <a:t>A Framework for Policy &amp; Practice</a:t>
            </a:r>
          </a:p>
          <a:p>
            <a:endParaRPr/>
          </a:p>
          <a:p>
            <a:r>
              <a:t>Coordinated • Continuous • Person &amp; Community-Centred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3EB76A-88E9-79CE-4E48-E6D897131AEC}"/>
              </a:ext>
            </a:extLst>
          </p:cNvPr>
          <p:cNvPicPr>
            <a:picLocks noChangeAspect="1"/>
          </p:cNvPicPr>
          <p:nvPr/>
        </p:nvPicPr>
        <p:blipFill>
          <a:blip r:embed="rId2"/>
          <a:stretch>
            <a:fillRect/>
          </a:stretch>
        </p:blipFill>
        <p:spPr>
          <a:xfrm>
            <a:off x="1046928" y="538769"/>
            <a:ext cx="10098143" cy="5780462"/>
          </a:xfrm>
          <a:prstGeom prst="rect">
            <a:avLst/>
          </a:prstGeom>
        </p:spPr>
      </p:pic>
    </p:spTree>
    <p:extLst>
      <p:ext uri="{BB962C8B-B14F-4D97-AF65-F5344CB8AC3E}">
        <p14:creationId xmlns:p14="http://schemas.microsoft.com/office/powerpoint/2010/main" val="221484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Pillar 1: Shared Values &amp; Vision</a:t>
            </a:r>
          </a:p>
        </p:txBody>
      </p:sp>
      <p:sp>
        <p:nvSpPr>
          <p:cNvPr id="3" name="Content Placeholder 2"/>
          <p:cNvSpPr>
            <a:spLocks noGrp="1"/>
          </p:cNvSpPr>
          <p:nvPr>
            <p:ph idx="1"/>
          </p:nvPr>
        </p:nvSpPr>
        <p:spPr/>
        <p:txBody>
          <a:bodyPr/>
          <a:lstStyle/>
          <a:p>
            <a:r>
              <a:t>Clear, shared commitment to integration</a:t>
            </a:r>
          </a:p>
          <a:p>
            <a:pPr lvl="1"/>
            <a:r>
              <a:t>Explicit ambition for population health and wellbeing</a:t>
            </a:r>
          </a:p>
          <a:p>
            <a:pPr lvl="1"/>
            <a:r>
              <a:t>Grounded in societal values (e.g., solidarity vs. individualism)</a:t>
            </a:r>
          </a:p>
          <a:p>
            <a:pPr lvl="1"/>
            <a:r>
              <a:t>Cultural alignment across sectors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Pillar 2: Population Health &amp; Local Context</a:t>
            </a:r>
          </a:p>
        </p:txBody>
      </p:sp>
      <p:sp>
        <p:nvSpPr>
          <p:cNvPr id="3" name="Content Placeholder 2"/>
          <p:cNvSpPr>
            <a:spLocks noGrp="1"/>
          </p:cNvSpPr>
          <p:nvPr>
            <p:ph idx="1"/>
          </p:nvPr>
        </p:nvSpPr>
        <p:spPr/>
        <p:txBody>
          <a:bodyPr/>
          <a:lstStyle/>
          <a:p>
            <a:r>
              <a:t>Shift beyond 20th-century curative models</a:t>
            </a:r>
          </a:p>
          <a:p>
            <a:pPr lvl="1"/>
            <a:r>
              <a:t>Prioritise equity and health promotion</a:t>
            </a:r>
          </a:p>
          <a:p>
            <a:pPr lvl="1"/>
            <a:r>
              <a:t>Invest in public and population health</a:t>
            </a:r>
          </a:p>
          <a:p>
            <a:pPr lvl="1"/>
            <a:r>
              <a:t>Use population data to guide redesign</a:t>
            </a:r>
          </a:p>
          <a:p>
            <a:pPr lvl="1"/>
            <a:r>
              <a:t>Health &amp; care contribute only 10–20% of overall health outcomes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Pillar 3: People as Partners in Care</a:t>
            </a:r>
          </a:p>
        </p:txBody>
      </p:sp>
      <p:sp>
        <p:nvSpPr>
          <p:cNvPr id="3" name="Content Placeholder 2"/>
          <p:cNvSpPr>
            <a:spLocks noGrp="1"/>
          </p:cNvSpPr>
          <p:nvPr>
            <p:ph idx="1"/>
          </p:nvPr>
        </p:nvSpPr>
        <p:spPr/>
        <p:txBody>
          <a:bodyPr/>
          <a:lstStyle/>
          <a:p>
            <a:r>
              <a:t>Share power, knowledge and decision-making</a:t>
            </a:r>
          </a:p>
          <a:p>
            <a:pPr lvl="1"/>
            <a:r>
              <a:t>Enable meaningful community participation</a:t>
            </a:r>
          </a:p>
          <a:p>
            <a:pPr lvl="1"/>
            <a:r>
              <a:t>Co-produce services with people and families</a:t>
            </a:r>
          </a:p>
          <a:p>
            <a:pPr lvl="1"/>
            <a:r>
              <a:t>Promote personal responsibility through empowerment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Pillar 4: Resilient Communities &amp; New Alliances</a:t>
            </a:r>
          </a:p>
        </p:txBody>
      </p:sp>
      <p:sp>
        <p:nvSpPr>
          <p:cNvPr id="3" name="Content Placeholder 2"/>
          <p:cNvSpPr>
            <a:spLocks noGrp="1"/>
          </p:cNvSpPr>
          <p:nvPr>
            <p:ph idx="1"/>
          </p:nvPr>
        </p:nvSpPr>
        <p:spPr/>
        <p:txBody>
          <a:bodyPr/>
          <a:lstStyle/>
          <a:p>
            <a:r>
              <a:t>Engage locally based community groups</a:t>
            </a:r>
          </a:p>
          <a:p>
            <a:pPr lvl="1"/>
            <a:r>
              <a:t>Strengthen partnerships with the third sector</a:t>
            </a:r>
          </a:p>
          <a:p>
            <a:pPr lvl="1"/>
            <a:r>
              <a:t>Look beyond traditional system boundaries</a:t>
            </a:r>
          </a:p>
          <a:p>
            <a:pPr lvl="1"/>
            <a:r>
              <a:t>Build on community assets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TotalTime>
  <Words>646</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Poppins SemiBold</vt:lpstr>
      <vt:lpstr>Office Theme</vt:lpstr>
      <vt:lpstr>PowerPoint Presentation</vt:lpstr>
      <vt:lpstr>The International Foundation for Integrated Care (IFIC)</vt:lpstr>
      <vt:lpstr>PowerPoint Presentation</vt:lpstr>
      <vt:lpstr>The Nine Pillars of Integrated Care</vt:lpstr>
      <vt:lpstr>PowerPoint Presentation</vt:lpstr>
      <vt:lpstr>Pillar 1: Shared Values &amp; Vision</vt:lpstr>
      <vt:lpstr>Pillar 2: Population Health &amp; Local Context</vt:lpstr>
      <vt:lpstr>Pillar 3: People as Partners in Care</vt:lpstr>
      <vt:lpstr>Pillar 4: Resilient Communities &amp; New Alliances</vt:lpstr>
      <vt:lpstr>Pillar 5: Workforce Capacity &amp; Capability</vt:lpstr>
      <vt:lpstr>Pillar 6: System-Wide Governance &amp; Leadership</vt:lpstr>
      <vt:lpstr>Pillar 7: Digital Solutions</vt:lpstr>
      <vt:lpstr>Pillar 8: Aligned Payment Systems</vt:lpstr>
      <vt:lpstr>Pillar 9: Transparency of Progress, Results &amp; Impact</vt:lpstr>
      <vt:lpstr>Conclusion: Using the Nine Pillars</vt:lpstr>
      <vt:lpstr>Next iteration – due for release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Terris</dc:creator>
  <cp:lastModifiedBy>Andrew Terris</cp:lastModifiedBy>
  <cp:revision>15</cp:revision>
  <dcterms:created xsi:type="dcterms:W3CDTF">2026-03-03T10:34:41Z</dcterms:created>
  <dcterms:modified xsi:type="dcterms:W3CDTF">2026-03-04T07:55:39Z</dcterms:modified>
</cp:coreProperties>
</file>