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2" r:id="rId2"/>
    <p:sldId id="256" r:id="rId3"/>
    <p:sldId id="260" r:id="rId4"/>
    <p:sldId id="257" r:id="rId5"/>
    <p:sldId id="259" r:id="rId6"/>
    <p:sldId id="258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15"/>
    <p:restoredTop sz="94701"/>
  </p:normalViewPr>
  <p:slideViewPr>
    <p:cSldViewPr snapToGrid="0" snapToObjects="1">
      <p:cViewPr varScale="1">
        <p:scale>
          <a:sx n="107" d="100"/>
          <a:sy n="107" d="100"/>
        </p:scale>
        <p:origin x="2592" y="4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2/4/26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2/4/26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2/4/26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4A54B0E-A2EA-DA31-31C7-6D5A775ED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5698651"/>
          </a:xfrm>
        </p:spPr>
        <p:txBody>
          <a:bodyPr>
            <a:noAutofit/>
          </a:bodyPr>
          <a:lstStyle/>
          <a:p>
            <a:r>
              <a:rPr lang="en-GB" sz="4800" b="1" dirty="0">
                <a:solidFill>
                  <a:schemeClr val="tx2"/>
                </a:solidFill>
              </a:rPr>
              <a:t>Professor James Kingsland OBE</a:t>
            </a:r>
            <a:br>
              <a:rPr lang="en-GB" sz="4800" b="1" dirty="0">
                <a:solidFill>
                  <a:schemeClr val="tx2"/>
                </a:solidFill>
              </a:rPr>
            </a:br>
            <a:br>
              <a:rPr lang="en-GB" sz="4800" b="1" dirty="0">
                <a:solidFill>
                  <a:schemeClr val="tx2"/>
                </a:solidFill>
              </a:rPr>
            </a:br>
            <a:r>
              <a:rPr lang="en-GB" sz="4800" dirty="0">
                <a:solidFill>
                  <a:schemeClr val="accent1"/>
                </a:solidFill>
              </a:rPr>
              <a:t>Chair </a:t>
            </a:r>
            <a:br>
              <a:rPr lang="en-GB" sz="4800" dirty="0">
                <a:solidFill>
                  <a:schemeClr val="accent1"/>
                </a:solidFill>
              </a:rPr>
            </a:br>
            <a:r>
              <a:rPr lang="en-GB" sz="4800" dirty="0">
                <a:solidFill>
                  <a:schemeClr val="accent1"/>
                </a:solidFill>
              </a:rPr>
              <a:t>Digital Clinical Excellence Forum (</a:t>
            </a:r>
            <a:r>
              <a:rPr lang="en-GB" sz="4800" dirty="0" err="1">
                <a:solidFill>
                  <a:schemeClr val="accent1"/>
                </a:solidFill>
              </a:rPr>
              <a:t>DiCE</a:t>
            </a:r>
            <a:r>
              <a:rPr lang="en-GB" sz="4800" dirty="0">
                <a:solidFill>
                  <a:schemeClr val="accent1"/>
                </a:solidFill>
              </a:rPr>
              <a:t>) UK</a:t>
            </a:r>
            <a:br>
              <a:rPr lang="en-GB" sz="4800" dirty="0">
                <a:solidFill>
                  <a:schemeClr val="accent1"/>
                </a:solidFill>
              </a:rPr>
            </a:br>
            <a:r>
              <a:rPr lang="en-GB" sz="2800" dirty="0" err="1">
                <a:solidFill>
                  <a:schemeClr val="accent1"/>
                </a:solidFill>
              </a:rPr>
              <a:t>james@digitalclinicalexcellence.org</a:t>
            </a:r>
            <a:endParaRPr lang="en-GB" sz="4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769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sz="4900" b="1" dirty="0">
                <a:solidFill>
                  <a:schemeClr val="tx2"/>
                </a:solidFill>
              </a:rPr>
              <a:t>From Referee to Coach</a:t>
            </a:r>
            <a:br>
              <a:rPr lang="en-GB" dirty="0">
                <a:solidFill>
                  <a:schemeClr val="tx2"/>
                </a:solidFill>
              </a:rPr>
            </a:br>
            <a:r>
              <a:rPr sz="3100" dirty="0">
                <a:solidFill>
                  <a:schemeClr val="tx2"/>
                </a:solidFill>
              </a:rPr>
              <a:t>Toward Smart Global Health Regulation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solidFill>
                  <a:schemeClr val="accent1"/>
                </a:solidFill>
              </a:rPr>
              <a:t>Healthcare regulation is at a turning point due to rapid technological innovation.</a:t>
            </a:r>
          </a:p>
          <a:p>
            <a:r>
              <a:rPr dirty="0">
                <a:solidFill>
                  <a:schemeClr val="accent1"/>
                </a:solidFill>
              </a:rPr>
              <a:t>Traditional rule-based systems struggle to keep pace with AI, digital health, and advanced therapies.</a:t>
            </a:r>
          </a:p>
          <a:p>
            <a:r>
              <a:rPr dirty="0">
                <a:solidFill>
                  <a:schemeClr val="accent1"/>
                </a:solidFill>
              </a:rPr>
              <a:t>Smart regulation balances safety with innovation through agile, data-informed governance.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chemeClr val="tx2"/>
                </a:solidFill>
              </a:rPr>
              <a:t>Principles of Smart Regulation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dirty="0">
                <a:solidFill>
                  <a:schemeClr val="accent1"/>
                </a:solidFill>
              </a:rPr>
              <a:t>Clarity and transparency in rules and decisions.</a:t>
            </a:r>
          </a:p>
          <a:p>
            <a:r>
              <a:rPr dirty="0">
                <a:solidFill>
                  <a:schemeClr val="accent1"/>
                </a:solidFill>
              </a:rPr>
              <a:t>Risk-proportionate oversight.</a:t>
            </a:r>
            <a:endParaRPr lang="en-GB" dirty="0">
              <a:solidFill>
                <a:schemeClr val="accent1"/>
              </a:solidFill>
            </a:endParaRPr>
          </a:p>
          <a:p>
            <a:r>
              <a:rPr lang="en-GB" dirty="0">
                <a:solidFill>
                  <a:schemeClr val="accent1"/>
                </a:solidFill>
              </a:rPr>
              <a:t>Recognition but alignment of the separate roles of assurance and improvement.</a:t>
            </a:r>
            <a:endParaRPr dirty="0">
              <a:solidFill>
                <a:schemeClr val="accent1"/>
              </a:solidFill>
            </a:endParaRPr>
          </a:p>
          <a:p>
            <a:r>
              <a:rPr lang="en-GB" dirty="0">
                <a:solidFill>
                  <a:schemeClr val="accent1"/>
                </a:solidFill>
              </a:rPr>
              <a:t>Continuous learning - </a:t>
            </a:r>
            <a:r>
              <a:rPr dirty="0">
                <a:solidFill>
                  <a:schemeClr val="accent1"/>
                </a:solidFill>
              </a:rPr>
              <a:t>Regulatory sandboxes, reliance frameworks, and federated data sharing.</a:t>
            </a:r>
          </a:p>
          <a:p>
            <a:r>
              <a:rPr dirty="0">
                <a:solidFill>
                  <a:schemeClr val="accent1"/>
                </a:solidFill>
              </a:rPr>
              <a:t>Reward adoption and diffusion—not just invention.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chemeClr val="tx2"/>
                </a:solidFill>
              </a:rPr>
              <a:t>The Fundamental Challenge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solidFill>
                  <a:schemeClr val="accent1"/>
                </a:solidFill>
              </a:rPr>
              <a:t>Regulators must shift from static compliance to adaptive governance.</a:t>
            </a:r>
          </a:p>
          <a:p>
            <a:r>
              <a:rPr dirty="0">
                <a:solidFill>
                  <a:schemeClr val="accent1"/>
                </a:solidFill>
              </a:rPr>
              <a:t>Current systems are often seen as bureaucratic and slow, delaying patient access.</a:t>
            </a:r>
          </a:p>
          <a:p>
            <a:r>
              <a:rPr dirty="0">
                <a:solidFill>
                  <a:schemeClr val="accent1"/>
                </a:solidFill>
              </a:rPr>
              <a:t>Complexity and inspection alone do not guarantee quality or trust.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chemeClr val="tx2"/>
                </a:solidFill>
              </a:rPr>
              <a:t>Referee vs. Coach Regulation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solidFill>
                  <a:schemeClr val="accent1"/>
                </a:solidFill>
              </a:rPr>
              <a:t>Referee model: enforcement-focused, adversarial, effective for stable technologies.</a:t>
            </a:r>
          </a:p>
          <a:p>
            <a:r>
              <a:rPr dirty="0">
                <a:solidFill>
                  <a:schemeClr val="accent1"/>
                </a:solidFill>
              </a:rPr>
              <a:t>Coach model: collaborative, principles-based, supports innovation under uncertainty.</a:t>
            </a:r>
          </a:p>
          <a:p>
            <a:r>
              <a:rPr dirty="0">
                <a:solidFill>
                  <a:schemeClr val="accent1"/>
                </a:solidFill>
              </a:rPr>
              <a:t>Smart systems combine both—maintaining standards while enabling progress.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chemeClr val="tx2"/>
                </a:solidFill>
              </a:rPr>
              <a:t>Global Fragmentation and Its Risks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solidFill>
                  <a:schemeClr val="accent1"/>
                </a:solidFill>
              </a:rPr>
              <a:t>Diverging regulations increase costs, slow innovation, and create access inequities.</a:t>
            </a:r>
          </a:p>
          <a:p>
            <a:r>
              <a:rPr dirty="0">
                <a:solidFill>
                  <a:schemeClr val="accent1"/>
                </a:solidFill>
              </a:rPr>
              <a:t>Manufacturers face duplicated trials, submissions, and labeling requirements.</a:t>
            </a:r>
          </a:p>
          <a:p>
            <a:r>
              <a:rPr dirty="0">
                <a:solidFill>
                  <a:schemeClr val="accent1"/>
                </a:solidFill>
              </a:rPr>
              <a:t>Lower-income countries are disproportionately affected, widening the healthcare equity gap.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>
                <a:solidFill>
                  <a:schemeClr val="tx2"/>
                </a:solidFill>
              </a:rPr>
              <a:t>The Future of Global Health Regulation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solidFill>
                  <a:schemeClr val="accent1"/>
                </a:solidFill>
              </a:rPr>
              <a:t>International cooperation is essential for safety, innovation, and equity.</a:t>
            </a:r>
          </a:p>
          <a:p>
            <a:r>
              <a:rPr dirty="0">
                <a:solidFill>
                  <a:schemeClr val="accent1"/>
                </a:solidFill>
              </a:rPr>
              <a:t>Proposed strategies: global standards, shared evidence platforms, rapid-adoption pathways, and capacity building.</a:t>
            </a:r>
          </a:p>
          <a:p>
            <a:r>
              <a:rPr dirty="0">
                <a:solidFill>
                  <a:schemeClr val="accent1"/>
                </a:solidFill>
              </a:rPr>
              <a:t>Goal: build public trust by ensuring innovation reaches patients quickly, safely, and fairly.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634</TotalTime>
  <Words>295</Words>
  <Application>Microsoft Macintosh PowerPoint</Application>
  <PresentationFormat>On-screen Show (4:3)</PresentationFormat>
  <Paragraphs>27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Professor James Kingsland OBE  Chair  Digital Clinical Excellence Forum (DiCE) UK james@digitalclinicalexcellence.org</vt:lpstr>
      <vt:lpstr>From Referee to Coach Toward Smart Global Health Regulation</vt:lpstr>
      <vt:lpstr>Principles of Smart Regulation</vt:lpstr>
      <vt:lpstr>The Fundamental Challenge</vt:lpstr>
      <vt:lpstr>Referee vs. Coach Regulation</vt:lpstr>
      <vt:lpstr>Global Fragmentation and Its Risks</vt:lpstr>
      <vt:lpstr>The Future of Global Health Regulation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James Kingsland</cp:lastModifiedBy>
  <cp:revision>5</cp:revision>
  <cp:lastPrinted>2026-02-03T23:53:37Z</cp:lastPrinted>
  <dcterms:created xsi:type="dcterms:W3CDTF">2013-01-27T09:14:16Z</dcterms:created>
  <dcterms:modified xsi:type="dcterms:W3CDTF">2026-02-04T17:51:59Z</dcterms:modified>
  <cp:category/>
</cp:coreProperties>
</file>