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85" r:id="rId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97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4" d="100"/>
          <a:sy n="44" d="100"/>
        </p:scale>
        <p:origin x="2844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D403-A365-4FDA-ABA1-C843CD343EE6}" type="datetimeFigureOut">
              <a:t>2/4/2026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27DFA-A743-493D-B093-F0067E78331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21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C59D-A6DF-46B3-8DD6-C5DB0995EF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6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86813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C59D-A6DF-46B3-8DD6-C5DB0995EF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5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70E7F-E29F-054A-4434-0E6E726F2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227FF-A343-76E3-1557-5C19718A7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CCE88-0C3C-E39A-ED19-77CD195E1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43263-265B-E570-02B7-CE606711E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C59D-A6DF-46B3-8DD6-C5DB0995EF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2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insightcollective.socialcare.wales/assets/documents/Positive-cultures-guide-June-2025-we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9872EE-2E29-9CCD-B17D-12822D19A8B1}"/>
              </a:ext>
            </a:extLst>
          </p:cNvPr>
          <p:cNvSpPr/>
          <p:nvPr/>
        </p:nvSpPr>
        <p:spPr>
          <a:xfrm>
            <a:off x="0" y="0"/>
            <a:ext cx="12192000" cy="5591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C996E-F9F8-86F0-D069-FDDCC59F4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163" y="1414463"/>
            <a:ext cx="7666037" cy="2160588"/>
          </a:xfrm>
        </p:spPr>
        <p:txBody>
          <a:bodyPr anchor="b">
            <a:noAutofit/>
          </a:bodyPr>
          <a:lstStyle/>
          <a:p>
            <a:pPr algn="l"/>
            <a:r>
              <a:rPr lang="cy-GB" sz="4000" b="1"/>
              <a:t>Cefnogi diwylliannau cadarnhaol mewn gofal cymdeithasol</a:t>
            </a:r>
            <a:br>
              <a:rPr lang="cy-GB" sz="4000" b="1"/>
            </a:br>
            <a:br>
              <a:rPr lang="cy-GB" sz="3600" b="1"/>
            </a:br>
            <a:r>
              <a:rPr lang="en-GB" sz="4000"/>
              <a:t>Supporting positive cultures in social care 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AA451A-AE4A-F6F4-3875-E549F5E3A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1" r="48640" b="78866"/>
          <a:stretch/>
        </p:blipFill>
        <p:spPr>
          <a:xfrm>
            <a:off x="657225" y="906463"/>
            <a:ext cx="2651159" cy="25161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BD2DB9-E860-4429-1B6A-29D261B586E1}"/>
              </a:ext>
            </a:extLst>
          </p:cNvPr>
          <p:cNvCxnSpPr/>
          <p:nvPr/>
        </p:nvCxnSpPr>
        <p:spPr>
          <a:xfrm>
            <a:off x="-19051" y="5602287"/>
            <a:ext cx="12312000" cy="0"/>
          </a:xfrm>
          <a:prstGeom prst="line">
            <a:avLst/>
          </a:prstGeom>
          <a:ln>
            <a:solidFill>
              <a:srgbClr val="006D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1FF594-A73E-1C44-520F-4D76879DBA8A}"/>
              </a:ext>
            </a:extLst>
          </p:cNvPr>
          <p:cNvSpPr/>
          <p:nvPr/>
        </p:nvSpPr>
        <p:spPr>
          <a:xfrm>
            <a:off x="0" y="0"/>
            <a:ext cx="3216275" cy="5591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3A783-6CFE-4521-F54B-F4FAA74FFA74}"/>
              </a:ext>
            </a:extLst>
          </p:cNvPr>
          <p:cNvSpPr/>
          <p:nvPr/>
        </p:nvSpPr>
        <p:spPr>
          <a:xfrm>
            <a:off x="-3995736" y="1190625"/>
            <a:ext cx="3067050" cy="312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3F28D9-315E-3879-90BD-4A4ABA765E92}"/>
              </a:ext>
            </a:extLst>
          </p:cNvPr>
          <p:cNvSpPr txBox="1">
            <a:spLocks/>
          </p:cNvSpPr>
          <p:nvPr/>
        </p:nvSpPr>
        <p:spPr>
          <a:xfrm>
            <a:off x="596266" y="1983994"/>
            <a:ext cx="2597150" cy="420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800" b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Egwyddorion diwylliannau cadarnhaol</a:t>
            </a:r>
            <a:br>
              <a:rPr lang="cy-GB" sz="2800" b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y-GB" sz="2000" b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>
                <a:latin typeface="+mn-lt"/>
              </a:rPr>
              <a:t>Principles of positive cultures</a:t>
            </a:r>
          </a:p>
        </p:txBody>
      </p:sp>
      <p:pic>
        <p:nvPicPr>
          <p:cNvPr id="14" name="Picture 13" descr="A diagram of a person with text&#10;&#10;AI-generated content may be incorrect.">
            <a:extLst>
              <a:ext uri="{FF2B5EF4-FFF2-40B4-BE49-F238E27FC236}">
                <a16:creationId xmlns:a16="http://schemas.microsoft.com/office/drawing/2014/main" id="{C80A4586-450C-A362-31E7-A7E8A62BD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96" y="214353"/>
            <a:ext cx="9874883" cy="555462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F7C70F-4D65-2392-5032-36E9C6A667F2}"/>
              </a:ext>
            </a:extLst>
          </p:cNvPr>
          <p:cNvCxnSpPr/>
          <p:nvPr/>
        </p:nvCxnSpPr>
        <p:spPr>
          <a:xfrm>
            <a:off x="-19051" y="5602287"/>
            <a:ext cx="12312000" cy="0"/>
          </a:xfrm>
          <a:prstGeom prst="line">
            <a:avLst/>
          </a:prstGeom>
          <a:ln>
            <a:solidFill>
              <a:srgbClr val="006D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86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2F02-FFA4-B167-CF63-267E3B169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7EEDCF-74FF-1EA3-44AC-8A70E772F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3"/>
          <a:stretch/>
        </p:blipFill>
        <p:spPr>
          <a:xfrm>
            <a:off x="8422203" y="1874648"/>
            <a:ext cx="3097143" cy="15543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BD6DDF-258A-C111-F1D4-BB7FB0E41D1A}"/>
              </a:ext>
            </a:extLst>
          </p:cNvPr>
          <p:cNvSpPr/>
          <p:nvPr/>
        </p:nvSpPr>
        <p:spPr>
          <a:xfrm>
            <a:off x="0" y="0"/>
            <a:ext cx="3216275" cy="56030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83A2EA-B0C9-0831-ED9E-5419172A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25" y="1512356"/>
            <a:ext cx="2184675" cy="896043"/>
          </a:xfrm>
        </p:spPr>
        <p:txBody>
          <a:bodyPr>
            <a:noAutofit/>
          </a:bodyPr>
          <a:lstStyle/>
          <a:p>
            <a:r>
              <a:rPr lang="cy-GB" sz="2800" b="1" dirty="0"/>
              <a:t>Adnoddau i'ch cefnogi</a:t>
            </a:r>
            <a:br>
              <a:rPr lang="en-GB" sz="2800" b="1" dirty="0"/>
            </a:br>
            <a:br>
              <a:rPr lang="en-GB" sz="2000" b="1" dirty="0"/>
            </a:br>
            <a:r>
              <a:rPr lang="en-GB" sz="2800" dirty="0"/>
              <a:t>Resources to support you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2F83E6-E616-B0C6-9706-B1E8FB781BC0}"/>
              </a:ext>
            </a:extLst>
          </p:cNvPr>
          <p:cNvSpPr txBox="1">
            <a:spLocks/>
          </p:cNvSpPr>
          <p:nvPr/>
        </p:nvSpPr>
        <p:spPr>
          <a:xfrm>
            <a:off x="616125" y="3651944"/>
            <a:ext cx="2252589" cy="8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800" b="1"/>
              <a:t>Y camau nesaf</a:t>
            </a:r>
            <a:br>
              <a:rPr lang="en-GB" sz="2800" b="1"/>
            </a:br>
            <a:br>
              <a:rPr lang="en-GB" sz="2000" b="1"/>
            </a:br>
            <a:r>
              <a:rPr lang="en-GB" sz="2800"/>
              <a:t>Next steps</a:t>
            </a:r>
          </a:p>
        </p:txBody>
      </p:sp>
      <p:pic>
        <p:nvPicPr>
          <p:cNvPr id="8" name="Picture 7" descr="A collage of people and a child&#10;&#10;AI-generated content may be incorrect.">
            <a:extLst>
              <a:ext uri="{FF2B5EF4-FFF2-40B4-BE49-F238E27FC236}">
                <a16:creationId xmlns:a16="http://schemas.microsoft.com/office/drawing/2014/main" id="{2A924288-8A2A-3847-D238-F69464FCA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005">
            <a:off x="5586841" y="903192"/>
            <a:ext cx="1656000" cy="2343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9CB15C-BFA6-D531-165B-61C3927F2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79164">
            <a:off x="4155371" y="863913"/>
            <a:ext cx="1656000" cy="2343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AA6383-6BAB-4132-2C80-E588F17F2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462" y="3708149"/>
            <a:ext cx="3735214" cy="1373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2B321-AC70-0B10-5328-8CBBE92D7C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970" y="3690181"/>
            <a:ext cx="3735213" cy="1374004"/>
          </a:xfrm>
          <a:prstGeom prst="rect">
            <a:avLst/>
          </a:prstGeom>
        </p:spPr>
      </p:pic>
      <p:pic>
        <p:nvPicPr>
          <p:cNvPr id="25" name="Picture 24" descr="A red and white play button&#10;&#10;AI-generated content may be incorrect.">
            <a:extLst>
              <a:ext uri="{FF2B5EF4-FFF2-40B4-BE49-F238E27FC236}">
                <a16:creationId xmlns:a16="http://schemas.microsoft.com/office/drawing/2014/main" id="{6E37D1D5-4B85-F715-838F-F6668796A3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574" y="4104433"/>
            <a:ext cx="360000" cy="360000"/>
          </a:xfrm>
          <a:prstGeom prst="rect">
            <a:avLst/>
          </a:prstGeom>
        </p:spPr>
      </p:pic>
      <p:pic>
        <p:nvPicPr>
          <p:cNvPr id="26" name="Picture 25" descr="A red and white play button&#10;&#10;AI-generated content may be incorrect.">
            <a:extLst>
              <a:ext uri="{FF2B5EF4-FFF2-40B4-BE49-F238E27FC236}">
                <a16:creationId xmlns:a16="http://schemas.microsoft.com/office/drawing/2014/main" id="{0AB96344-9580-BCDF-52D6-386A30E6C9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911" y="4099220"/>
            <a:ext cx="360000" cy="360000"/>
          </a:xfrm>
          <a:prstGeom prst="rect">
            <a:avLst/>
          </a:prstGeom>
        </p:spPr>
      </p:pic>
      <p:pic>
        <p:nvPicPr>
          <p:cNvPr id="27" name="Picture 26" descr="A red and white play button&#10;&#10;AI-generated content may be incorrect.">
            <a:extLst>
              <a:ext uri="{FF2B5EF4-FFF2-40B4-BE49-F238E27FC236}">
                <a16:creationId xmlns:a16="http://schemas.microsoft.com/office/drawing/2014/main" id="{AA0A85C2-6410-84E4-C298-0551587C37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82" y="4065699"/>
            <a:ext cx="360000" cy="360000"/>
          </a:xfrm>
          <a:prstGeom prst="rect">
            <a:avLst/>
          </a:prstGeom>
        </p:spPr>
      </p:pic>
      <p:pic>
        <p:nvPicPr>
          <p:cNvPr id="28" name="Picture 27" descr="A red and white play button&#10;&#10;AI-generated content may be incorrect.">
            <a:extLst>
              <a:ext uri="{FF2B5EF4-FFF2-40B4-BE49-F238E27FC236}">
                <a16:creationId xmlns:a16="http://schemas.microsoft.com/office/drawing/2014/main" id="{F6F9A8E4-E939-0C99-1251-C0D7704CF4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19" y="4092866"/>
            <a:ext cx="360000" cy="360000"/>
          </a:xfrm>
          <a:prstGeom prst="rect">
            <a:avLst/>
          </a:prstGeom>
        </p:spPr>
      </p:pic>
      <p:pic>
        <p:nvPicPr>
          <p:cNvPr id="30" name="Picture 2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E567A18-5C1E-9964-DA06-C7305B4D8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3"/>
          <a:stretch/>
        </p:blipFill>
        <p:spPr>
          <a:xfrm>
            <a:off x="7859713" y="908051"/>
            <a:ext cx="3097143" cy="155435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F3A762E-1C7A-D7AA-9FCA-2F71B0AE9030}"/>
              </a:ext>
            </a:extLst>
          </p:cNvPr>
          <p:cNvCxnSpPr/>
          <p:nvPr/>
        </p:nvCxnSpPr>
        <p:spPr>
          <a:xfrm>
            <a:off x="-19051" y="5602287"/>
            <a:ext cx="12312000" cy="0"/>
          </a:xfrm>
          <a:prstGeom prst="line">
            <a:avLst/>
          </a:prstGeom>
          <a:ln>
            <a:solidFill>
              <a:srgbClr val="006D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B9DAD33-138D-E391-5E5F-7BD13D8B3219}"/>
              </a:ext>
            </a:extLst>
          </p:cNvPr>
          <p:cNvSpPr txBox="1"/>
          <p:nvPr/>
        </p:nvSpPr>
        <p:spPr>
          <a:xfrm>
            <a:off x="620697" y="5853129"/>
            <a:ext cx="78162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hlinkClick r:id="rId9"/>
              </a:rPr>
              <a:t>Positive Cultures Guide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3229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46</Words>
  <Application>Microsoft Office PowerPoint</Application>
  <PresentationFormat>Widescreen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Cefnogi diwylliannau cadarnhaol mewn gofal cymdeithasol  Supporting positive cultures in social care </vt:lpstr>
      <vt:lpstr>PowerPoint Presentation</vt:lpstr>
      <vt:lpstr>Adnoddau i'ch cefnogi  Resources to support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Barker, Kevin (FMG - Care Inspectorate Wales Division)</dc:creator>
  <cp:lastModifiedBy>Barker, Kevin (FMG - Care Inspectorate Wales Division)</cp:lastModifiedBy>
  <cp:revision>25</cp:revision>
  <dcterms:created xsi:type="dcterms:W3CDTF">2026-01-30T13:44:58Z</dcterms:created>
  <dcterms:modified xsi:type="dcterms:W3CDTF">2026-02-04T09:03:06Z</dcterms:modified>
</cp:coreProperties>
</file>