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9" r:id="rId3"/>
    <p:sldId id="268" r:id="rId4"/>
    <p:sldId id="263" r:id="rId5"/>
    <p:sldId id="264" r:id="rId6"/>
    <p:sldId id="288" r:id="rId7"/>
    <p:sldId id="257" r:id="rId8"/>
    <p:sldId id="291" r:id="rId9"/>
    <p:sldId id="312" r:id="rId10"/>
    <p:sldId id="320" r:id="rId11"/>
    <p:sldId id="300" r:id="rId12"/>
    <p:sldId id="262" r:id="rId13"/>
    <p:sldId id="293" r:id="rId14"/>
    <p:sldId id="294" r:id="rId15"/>
    <p:sldId id="313" r:id="rId16"/>
    <p:sldId id="301" r:id="rId17"/>
    <p:sldId id="305" r:id="rId18"/>
    <p:sldId id="317" r:id="rId19"/>
    <p:sldId id="318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9"/>
    <p:restoredTop sz="87540"/>
  </p:normalViewPr>
  <p:slideViewPr>
    <p:cSldViewPr snapToGrid="0">
      <p:cViewPr varScale="1">
        <p:scale>
          <a:sx n="94" d="100"/>
          <a:sy n="94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38138-8AC9-4930-A20F-03D0B6D2DA1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96F700-2E2C-4473-925F-70857DFF9250}">
      <dgm:prSet/>
      <dgm:spPr/>
      <dgm:t>
        <a:bodyPr/>
        <a:lstStyle/>
        <a:p>
          <a:r>
            <a:rPr lang="pt-PT" b="1"/>
            <a:t>Cost</a:t>
          </a:r>
          <a:r>
            <a:rPr lang="pt-PT"/>
            <a:t>: </a:t>
          </a:r>
          <a:endParaRPr lang="en-US"/>
        </a:p>
      </dgm:t>
    </dgm:pt>
    <dgm:pt modelId="{EE2EE6B5-8B81-40C2-8950-759EEA89EF43}" type="parTrans" cxnId="{8453618C-432A-409B-AFD3-0CC51A863AF0}">
      <dgm:prSet/>
      <dgm:spPr/>
      <dgm:t>
        <a:bodyPr/>
        <a:lstStyle/>
        <a:p>
          <a:endParaRPr lang="en-US"/>
        </a:p>
      </dgm:t>
    </dgm:pt>
    <dgm:pt modelId="{9F66A624-D160-43A9-A12E-A5D4C1F1806D}" type="sibTrans" cxnId="{8453618C-432A-409B-AFD3-0CC51A863AF0}">
      <dgm:prSet/>
      <dgm:spPr/>
      <dgm:t>
        <a:bodyPr/>
        <a:lstStyle/>
        <a:p>
          <a:endParaRPr lang="en-US"/>
        </a:p>
      </dgm:t>
    </dgm:pt>
    <dgm:pt modelId="{58546A28-E16F-44D8-8D91-A112D30255B6}">
      <dgm:prSet/>
      <dgm:spPr/>
      <dgm:t>
        <a:bodyPr/>
        <a:lstStyle/>
        <a:p>
          <a:pPr algn="just"/>
          <a:r>
            <a:rPr lang="pt-PT" dirty="0" err="1"/>
            <a:t>Healthcare</a:t>
          </a:r>
          <a:r>
            <a:rPr lang="pt-PT" dirty="0"/>
            <a:t> </a:t>
          </a:r>
          <a:r>
            <a:rPr lang="pt-PT" dirty="0" err="1"/>
            <a:t>fraud</a:t>
          </a:r>
          <a:r>
            <a:rPr lang="pt-PT" dirty="0"/>
            <a:t>  in </a:t>
          </a:r>
          <a:r>
            <a:rPr lang="pt-PT" dirty="0" err="1"/>
            <a:t>Europe</a:t>
          </a:r>
          <a:r>
            <a:rPr lang="pt-PT" dirty="0"/>
            <a:t> </a:t>
          </a:r>
          <a:r>
            <a:rPr lang="pt-PT" dirty="0" err="1"/>
            <a:t>is</a:t>
          </a:r>
          <a:r>
            <a:rPr lang="pt-PT" dirty="0"/>
            <a:t> </a:t>
          </a:r>
          <a:r>
            <a:rPr lang="pt-PT" dirty="0" err="1"/>
            <a:t>estimated</a:t>
          </a:r>
          <a:r>
            <a:rPr lang="pt-PT" dirty="0"/>
            <a:t> to </a:t>
          </a:r>
          <a:r>
            <a:rPr lang="pt-PT" dirty="0" err="1"/>
            <a:t>amount</a:t>
          </a:r>
          <a:r>
            <a:rPr lang="pt-PT" dirty="0"/>
            <a:t> to </a:t>
          </a:r>
          <a:r>
            <a:rPr lang="pt-PT" b="0" dirty="0" err="1"/>
            <a:t>around</a:t>
          </a:r>
          <a:r>
            <a:rPr lang="pt-PT" b="0" dirty="0"/>
            <a:t>  &gt; </a:t>
          </a:r>
          <a:r>
            <a:rPr lang="pt-PT" b="1" dirty="0"/>
            <a:t>€56 </a:t>
          </a:r>
          <a:r>
            <a:rPr lang="pt-PT" b="1" dirty="0" err="1"/>
            <a:t>billion</a:t>
          </a:r>
          <a:r>
            <a:rPr lang="pt-PT" b="1" dirty="0"/>
            <a:t> </a:t>
          </a:r>
          <a:r>
            <a:rPr lang="pt-PT" b="1" dirty="0" err="1"/>
            <a:t>annually</a:t>
          </a:r>
          <a:r>
            <a:rPr lang="pt-PT" dirty="0"/>
            <a:t>, </a:t>
          </a:r>
          <a:r>
            <a:rPr lang="pt-PT" dirty="0" err="1"/>
            <a:t>which</a:t>
          </a:r>
          <a:r>
            <a:rPr lang="pt-PT" dirty="0"/>
            <a:t> </a:t>
          </a:r>
          <a:r>
            <a:rPr lang="pt-PT" dirty="0" err="1"/>
            <a:t>represents</a:t>
          </a:r>
          <a:r>
            <a:rPr lang="pt-PT" dirty="0"/>
            <a:t> </a:t>
          </a:r>
          <a:r>
            <a:rPr lang="pt-PT" b="1" dirty="0" err="1"/>
            <a:t>over</a:t>
          </a:r>
          <a:r>
            <a:rPr lang="pt-PT" b="1" dirty="0"/>
            <a:t> 5%</a:t>
          </a:r>
          <a:r>
            <a:rPr lang="pt-PT" dirty="0"/>
            <a:t> </a:t>
          </a:r>
          <a:r>
            <a:rPr lang="pt-PT" dirty="0" err="1"/>
            <a:t>of</a:t>
          </a:r>
          <a:r>
            <a:rPr lang="pt-PT" dirty="0"/>
            <a:t> </a:t>
          </a:r>
          <a:r>
            <a:rPr lang="pt-PT" dirty="0" err="1"/>
            <a:t>national</a:t>
          </a:r>
          <a:r>
            <a:rPr lang="pt-PT" dirty="0"/>
            <a:t> </a:t>
          </a:r>
          <a:r>
            <a:rPr lang="pt-PT" dirty="0" err="1"/>
            <a:t>health</a:t>
          </a:r>
          <a:r>
            <a:rPr lang="pt-PT" dirty="0"/>
            <a:t> budgets </a:t>
          </a:r>
          <a:r>
            <a:rPr lang="pt-PT" dirty="0" err="1"/>
            <a:t>across</a:t>
          </a:r>
          <a:r>
            <a:rPr lang="pt-PT" dirty="0"/>
            <a:t> </a:t>
          </a:r>
          <a:r>
            <a:rPr lang="pt-PT" dirty="0" err="1"/>
            <a:t>the</a:t>
          </a:r>
          <a:r>
            <a:rPr lang="pt-PT" dirty="0"/>
            <a:t> </a:t>
          </a:r>
          <a:r>
            <a:rPr lang="pt-PT" dirty="0" err="1"/>
            <a:t>region</a:t>
          </a:r>
          <a:r>
            <a:rPr lang="pt-PT" dirty="0"/>
            <a:t>.</a:t>
          </a:r>
          <a:endParaRPr lang="en-US" dirty="0"/>
        </a:p>
      </dgm:t>
    </dgm:pt>
    <dgm:pt modelId="{19D8E125-0A0D-4037-8333-4992604856FB}" type="parTrans" cxnId="{CA509DF8-4E3B-4623-AACE-D5F317FC7217}">
      <dgm:prSet/>
      <dgm:spPr/>
      <dgm:t>
        <a:bodyPr/>
        <a:lstStyle/>
        <a:p>
          <a:endParaRPr lang="en-US"/>
        </a:p>
      </dgm:t>
    </dgm:pt>
    <dgm:pt modelId="{1DC9CBAC-0896-40E0-BFD2-18F184A117C4}" type="sibTrans" cxnId="{CA509DF8-4E3B-4623-AACE-D5F317FC7217}">
      <dgm:prSet/>
      <dgm:spPr/>
      <dgm:t>
        <a:bodyPr/>
        <a:lstStyle/>
        <a:p>
          <a:endParaRPr lang="en-US"/>
        </a:p>
      </dgm:t>
    </dgm:pt>
    <dgm:pt modelId="{8AA00A15-776D-4286-B741-FC9FC8B5373D}">
      <dgm:prSet/>
      <dgm:spPr/>
      <dgm:t>
        <a:bodyPr/>
        <a:lstStyle/>
        <a:p>
          <a:r>
            <a:rPr lang="pt-PT" b="1"/>
            <a:t>Insurance Claims</a:t>
          </a:r>
          <a:r>
            <a:rPr lang="pt-PT"/>
            <a:t>: </a:t>
          </a:r>
          <a:endParaRPr lang="en-US"/>
        </a:p>
      </dgm:t>
    </dgm:pt>
    <dgm:pt modelId="{714B7366-207D-4A7D-8AA5-C8AE083D64E0}" type="parTrans" cxnId="{20D62C43-022C-4B05-A318-781B90184179}">
      <dgm:prSet/>
      <dgm:spPr/>
      <dgm:t>
        <a:bodyPr/>
        <a:lstStyle/>
        <a:p>
          <a:endParaRPr lang="en-US"/>
        </a:p>
      </dgm:t>
    </dgm:pt>
    <dgm:pt modelId="{58952D95-5B21-4C8B-92E3-7E8E5B85E422}" type="sibTrans" cxnId="{20D62C43-022C-4B05-A318-781B90184179}">
      <dgm:prSet/>
      <dgm:spPr/>
      <dgm:t>
        <a:bodyPr/>
        <a:lstStyle/>
        <a:p>
          <a:endParaRPr lang="en-US"/>
        </a:p>
      </dgm:t>
    </dgm:pt>
    <dgm:pt modelId="{98EE3A3F-F9F8-42C9-9596-1301D07AAAFE}">
      <dgm:prSet/>
      <dgm:spPr/>
      <dgm:t>
        <a:bodyPr/>
        <a:lstStyle/>
        <a:p>
          <a:pPr algn="just"/>
          <a:r>
            <a:rPr lang="pt-PT" b="0" dirty="0" err="1"/>
            <a:t>Combined</a:t>
          </a:r>
          <a:r>
            <a:rPr lang="pt-PT" b="0" dirty="0"/>
            <a:t> </a:t>
          </a:r>
          <a:r>
            <a:rPr lang="pt-PT" b="0" dirty="0" err="1"/>
            <a:t>detected</a:t>
          </a:r>
          <a:r>
            <a:rPr lang="pt-PT" b="0" dirty="0"/>
            <a:t> </a:t>
          </a:r>
          <a:r>
            <a:rPr lang="pt-PT" b="0" dirty="0" err="1"/>
            <a:t>and</a:t>
          </a:r>
          <a:r>
            <a:rPr lang="pt-PT" b="0" dirty="0"/>
            <a:t> </a:t>
          </a:r>
          <a:r>
            <a:rPr lang="pt-PT" b="0" dirty="0" err="1"/>
            <a:t>undetected</a:t>
          </a:r>
          <a:r>
            <a:rPr lang="pt-PT" b="0" dirty="0"/>
            <a:t> </a:t>
          </a:r>
          <a:r>
            <a:rPr lang="pt-PT" b="0" dirty="0" err="1"/>
            <a:t>fraudulent</a:t>
          </a:r>
          <a:r>
            <a:rPr lang="pt-PT" b="0" dirty="0"/>
            <a:t> </a:t>
          </a:r>
          <a:r>
            <a:rPr lang="pt-PT" b="0" dirty="0" err="1"/>
            <a:t>activities</a:t>
          </a:r>
          <a:r>
            <a:rPr lang="pt-PT" b="0" dirty="0"/>
            <a:t> </a:t>
          </a:r>
          <a:r>
            <a:rPr lang="pt-PT" dirty="0"/>
            <a:t>are </a:t>
          </a:r>
          <a:r>
            <a:rPr lang="pt-PT" dirty="0" err="1"/>
            <a:t>estimated</a:t>
          </a:r>
          <a:r>
            <a:rPr lang="pt-PT" dirty="0"/>
            <a:t> to </a:t>
          </a:r>
          <a:r>
            <a:rPr lang="pt-PT" dirty="0" err="1"/>
            <a:t>account</a:t>
          </a:r>
          <a:r>
            <a:rPr lang="pt-PT" dirty="0"/>
            <a:t> for ~</a:t>
          </a:r>
          <a:r>
            <a:rPr lang="pt-PT" b="1" dirty="0"/>
            <a:t>10% </a:t>
          </a:r>
          <a:r>
            <a:rPr lang="pt-PT" b="1" dirty="0" err="1"/>
            <a:t>of</a:t>
          </a:r>
          <a:r>
            <a:rPr lang="pt-PT" b="1" dirty="0"/>
            <a:t> total </a:t>
          </a:r>
          <a:r>
            <a:rPr lang="pt-PT" b="1" dirty="0" err="1"/>
            <a:t>claims</a:t>
          </a:r>
          <a:r>
            <a:rPr lang="pt-PT" b="1" dirty="0"/>
            <a:t> </a:t>
          </a:r>
          <a:r>
            <a:rPr lang="pt-PT" b="1" dirty="0" err="1"/>
            <a:t>expenditure</a:t>
          </a:r>
          <a:r>
            <a:rPr lang="pt-PT" dirty="0"/>
            <a:t> </a:t>
          </a:r>
          <a:r>
            <a:rPr lang="pt-PT" dirty="0" err="1"/>
            <a:t>across</a:t>
          </a:r>
          <a:r>
            <a:rPr lang="pt-PT" dirty="0"/>
            <a:t> </a:t>
          </a:r>
          <a:r>
            <a:rPr lang="pt-PT" dirty="0" err="1"/>
            <a:t>European</a:t>
          </a:r>
          <a:r>
            <a:rPr lang="pt-PT" dirty="0"/>
            <a:t> </a:t>
          </a:r>
          <a:r>
            <a:rPr lang="pt-PT" dirty="0" err="1"/>
            <a:t>insurance</a:t>
          </a:r>
          <a:r>
            <a:rPr lang="pt-PT" dirty="0"/>
            <a:t> </a:t>
          </a:r>
          <a:r>
            <a:rPr lang="pt-PT" dirty="0" err="1"/>
            <a:t>lines</a:t>
          </a:r>
          <a:r>
            <a:rPr lang="pt-PT" dirty="0"/>
            <a:t> —</a:t>
          </a:r>
          <a:r>
            <a:rPr lang="pt-PT" dirty="0" err="1"/>
            <a:t>including</a:t>
          </a:r>
          <a:r>
            <a:rPr lang="pt-PT" dirty="0"/>
            <a:t> </a:t>
          </a:r>
          <a:r>
            <a:rPr lang="pt-PT" dirty="0" err="1"/>
            <a:t>health</a:t>
          </a:r>
          <a:r>
            <a:rPr lang="pt-PT" dirty="0"/>
            <a:t> </a:t>
          </a:r>
          <a:r>
            <a:rPr lang="pt-PT" dirty="0" err="1"/>
            <a:t>insurance</a:t>
          </a:r>
          <a:r>
            <a:rPr lang="pt-PT" dirty="0"/>
            <a:t>.</a:t>
          </a:r>
          <a:endParaRPr lang="en-US" dirty="0"/>
        </a:p>
      </dgm:t>
    </dgm:pt>
    <dgm:pt modelId="{9AED14CB-C0AD-4068-9F9E-D76DB93A8796}" type="parTrans" cxnId="{CFAD588A-9AA2-4A00-89BE-8FA3AB10DF4E}">
      <dgm:prSet/>
      <dgm:spPr/>
      <dgm:t>
        <a:bodyPr/>
        <a:lstStyle/>
        <a:p>
          <a:endParaRPr lang="en-US"/>
        </a:p>
      </dgm:t>
    </dgm:pt>
    <dgm:pt modelId="{A51345E4-5ED0-4690-B281-885A73E9DE6B}" type="sibTrans" cxnId="{CFAD588A-9AA2-4A00-89BE-8FA3AB10DF4E}">
      <dgm:prSet/>
      <dgm:spPr/>
      <dgm:t>
        <a:bodyPr/>
        <a:lstStyle/>
        <a:p>
          <a:endParaRPr lang="en-US"/>
        </a:p>
      </dgm:t>
    </dgm:pt>
    <dgm:pt modelId="{6A2C56CF-9B7C-7644-B2AE-B6A1AE777FEA}" type="pres">
      <dgm:prSet presAssocID="{0BF38138-8AC9-4930-A20F-03D0B6D2DA1C}" presName="vert0" presStyleCnt="0">
        <dgm:presLayoutVars>
          <dgm:dir/>
          <dgm:animOne val="branch"/>
          <dgm:animLvl val="lvl"/>
        </dgm:presLayoutVars>
      </dgm:prSet>
      <dgm:spPr/>
    </dgm:pt>
    <dgm:pt modelId="{83CE47CD-3DA3-7642-870A-78F1A7E940CA}" type="pres">
      <dgm:prSet presAssocID="{9696F700-2E2C-4473-925F-70857DFF9250}" presName="thickLine" presStyleLbl="alignNode1" presStyleIdx="0" presStyleCnt="4"/>
      <dgm:spPr/>
    </dgm:pt>
    <dgm:pt modelId="{1C7FB185-D34D-BB49-ABA0-BBFE34FD2F5D}" type="pres">
      <dgm:prSet presAssocID="{9696F700-2E2C-4473-925F-70857DFF9250}" presName="horz1" presStyleCnt="0"/>
      <dgm:spPr/>
    </dgm:pt>
    <dgm:pt modelId="{15C3FF19-07B1-6D4B-86FC-666812049F81}" type="pres">
      <dgm:prSet presAssocID="{9696F700-2E2C-4473-925F-70857DFF9250}" presName="tx1" presStyleLbl="revTx" presStyleIdx="0" presStyleCnt="4"/>
      <dgm:spPr/>
    </dgm:pt>
    <dgm:pt modelId="{74C991E6-7735-974A-B330-52F187FD09BE}" type="pres">
      <dgm:prSet presAssocID="{9696F700-2E2C-4473-925F-70857DFF9250}" presName="vert1" presStyleCnt="0"/>
      <dgm:spPr/>
    </dgm:pt>
    <dgm:pt modelId="{E32B0EF9-6C60-1A42-B04D-0AD4FF9E9FC4}" type="pres">
      <dgm:prSet presAssocID="{58546A28-E16F-44D8-8D91-A112D30255B6}" presName="thickLine" presStyleLbl="alignNode1" presStyleIdx="1" presStyleCnt="4"/>
      <dgm:spPr/>
    </dgm:pt>
    <dgm:pt modelId="{B4B078D2-F29D-B94D-93C4-731CC0233A01}" type="pres">
      <dgm:prSet presAssocID="{58546A28-E16F-44D8-8D91-A112D30255B6}" presName="horz1" presStyleCnt="0"/>
      <dgm:spPr/>
    </dgm:pt>
    <dgm:pt modelId="{689177C6-879F-9242-B6C8-F59012714907}" type="pres">
      <dgm:prSet presAssocID="{58546A28-E16F-44D8-8D91-A112D30255B6}" presName="tx1" presStyleLbl="revTx" presStyleIdx="1" presStyleCnt="4"/>
      <dgm:spPr/>
    </dgm:pt>
    <dgm:pt modelId="{423B749B-8AAF-5045-8766-019952A9556C}" type="pres">
      <dgm:prSet presAssocID="{58546A28-E16F-44D8-8D91-A112D30255B6}" presName="vert1" presStyleCnt="0"/>
      <dgm:spPr/>
    </dgm:pt>
    <dgm:pt modelId="{2346BC62-1D7C-4A45-9FDF-CD883145D952}" type="pres">
      <dgm:prSet presAssocID="{8AA00A15-776D-4286-B741-FC9FC8B5373D}" presName="thickLine" presStyleLbl="alignNode1" presStyleIdx="2" presStyleCnt="4"/>
      <dgm:spPr/>
    </dgm:pt>
    <dgm:pt modelId="{CD894308-CD49-F84B-9767-DCCB88A4955C}" type="pres">
      <dgm:prSet presAssocID="{8AA00A15-776D-4286-B741-FC9FC8B5373D}" presName="horz1" presStyleCnt="0"/>
      <dgm:spPr/>
    </dgm:pt>
    <dgm:pt modelId="{5AAFD849-572C-DB43-8910-291FCCDC3DF6}" type="pres">
      <dgm:prSet presAssocID="{8AA00A15-776D-4286-B741-FC9FC8B5373D}" presName="tx1" presStyleLbl="revTx" presStyleIdx="2" presStyleCnt="4"/>
      <dgm:spPr/>
    </dgm:pt>
    <dgm:pt modelId="{B12B8FF2-C253-084D-83CE-73A6CFD80216}" type="pres">
      <dgm:prSet presAssocID="{8AA00A15-776D-4286-B741-FC9FC8B5373D}" presName="vert1" presStyleCnt="0"/>
      <dgm:spPr/>
    </dgm:pt>
    <dgm:pt modelId="{E73A54C2-1A2D-A94E-8B0E-5A5B5335ECC0}" type="pres">
      <dgm:prSet presAssocID="{98EE3A3F-F9F8-42C9-9596-1301D07AAAFE}" presName="thickLine" presStyleLbl="alignNode1" presStyleIdx="3" presStyleCnt="4"/>
      <dgm:spPr/>
    </dgm:pt>
    <dgm:pt modelId="{B990FCA6-062A-4840-ACD7-0E6E1846494F}" type="pres">
      <dgm:prSet presAssocID="{98EE3A3F-F9F8-42C9-9596-1301D07AAAFE}" presName="horz1" presStyleCnt="0"/>
      <dgm:spPr/>
    </dgm:pt>
    <dgm:pt modelId="{86C11DFE-A994-8F43-96CF-17EED70ACD79}" type="pres">
      <dgm:prSet presAssocID="{98EE3A3F-F9F8-42C9-9596-1301D07AAAFE}" presName="tx1" presStyleLbl="revTx" presStyleIdx="3" presStyleCnt="4"/>
      <dgm:spPr/>
    </dgm:pt>
    <dgm:pt modelId="{B174F5CF-68F0-C246-971E-2CE6A300307C}" type="pres">
      <dgm:prSet presAssocID="{98EE3A3F-F9F8-42C9-9596-1301D07AAAFE}" presName="vert1" presStyleCnt="0"/>
      <dgm:spPr/>
    </dgm:pt>
  </dgm:ptLst>
  <dgm:cxnLst>
    <dgm:cxn modelId="{B4545D17-BF31-4E4A-8535-9681BD0F4A3A}" type="presOf" srcId="{8AA00A15-776D-4286-B741-FC9FC8B5373D}" destId="{5AAFD849-572C-DB43-8910-291FCCDC3DF6}" srcOrd="0" destOrd="0" presId="urn:microsoft.com/office/officeart/2008/layout/LinedList"/>
    <dgm:cxn modelId="{95C0113F-3927-0A46-9AEE-1EBFC9DC5BFB}" type="presOf" srcId="{98EE3A3F-F9F8-42C9-9596-1301D07AAAFE}" destId="{86C11DFE-A994-8F43-96CF-17EED70ACD79}" srcOrd="0" destOrd="0" presId="urn:microsoft.com/office/officeart/2008/layout/LinedList"/>
    <dgm:cxn modelId="{20D62C43-022C-4B05-A318-781B90184179}" srcId="{0BF38138-8AC9-4930-A20F-03D0B6D2DA1C}" destId="{8AA00A15-776D-4286-B741-FC9FC8B5373D}" srcOrd="2" destOrd="0" parTransId="{714B7366-207D-4A7D-8AA5-C8AE083D64E0}" sibTransId="{58952D95-5B21-4C8B-92E3-7E8E5B85E422}"/>
    <dgm:cxn modelId="{20D3DA50-A3EA-3D4A-9D47-AB09CB29E54C}" type="presOf" srcId="{9696F700-2E2C-4473-925F-70857DFF9250}" destId="{15C3FF19-07B1-6D4B-86FC-666812049F81}" srcOrd="0" destOrd="0" presId="urn:microsoft.com/office/officeart/2008/layout/LinedList"/>
    <dgm:cxn modelId="{CFAD588A-9AA2-4A00-89BE-8FA3AB10DF4E}" srcId="{0BF38138-8AC9-4930-A20F-03D0B6D2DA1C}" destId="{98EE3A3F-F9F8-42C9-9596-1301D07AAAFE}" srcOrd="3" destOrd="0" parTransId="{9AED14CB-C0AD-4068-9F9E-D76DB93A8796}" sibTransId="{A51345E4-5ED0-4690-B281-885A73E9DE6B}"/>
    <dgm:cxn modelId="{8453618C-432A-409B-AFD3-0CC51A863AF0}" srcId="{0BF38138-8AC9-4930-A20F-03D0B6D2DA1C}" destId="{9696F700-2E2C-4473-925F-70857DFF9250}" srcOrd="0" destOrd="0" parTransId="{EE2EE6B5-8B81-40C2-8950-759EEA89EF43}" sibTransId="{9F66A624-D160-43A9-A12E-A5D4C1F1806D}"/>
    <dgm:cxn modelId="{FC863D9F-AF83-5543-8D26-5EA63F9FE1A4}" type="presOf" srcId="{58546A28-E16F-44D8-8D91-A112D30255B6}" destId="{689177C6-879F-9242-B6C8-F59012714907}" srcOrd="0" destOrd="0" presId="urn:microsoft.com/office/officeart/2008/layout/LinedList"/>
    <dgm:cxn modelId="{08C720AD-DF41-9F44-814A-D8CC1F8694B0}" type="presOf" srcId="{0BF38138-8AC9-4930-A20F-03D0B6D2DA1C}" destId="{6A2C56CF-9B7C-7644-B2AE-B6A1AE777FEA}" srcOrd="0" destOrd="0" presId="urn:microsoft.com/office/officeart/2008/layout/LinedList"/>
    <dgm:cxn modelId="{CA509DF8-4E3B-4623-AACE-D5F317FC7217}" srcId="{0BF38138-8AC9-4930-A20F-03D0B6D2DA1C}" destId="{58546A28-E16F-44D8-8D91-A112D30255B6}" srcOrd="1" destOrd="0" parTransId="{19D8E125-0A0D-4037-8333-4992604856FB}" sibTransId="{1DC9CBAC-0896-40E0-BFD2-18F184A117C4}"/>
    <dgm:cxn modelId="{13217A35-F963-6549-A862-9BD0A3812818}" type="presParOf" srcId="{6A2C56CF-9B7C-7644-B2AE-B6A1AE777FEA}" destId="{83CE47CD-3DA3-7642-870A-78F1A7E940CA}" srcOrd="0" destOrd="0" presId="urn:microsoft.com/office/officeart/2008/layout/LinedList"/>
    <dgm:cxn modelId="{1F58C7BF-072B-FD43-A037-88D63789A901}" type="presParOf" srcId="{6A2C56CF-9B7C-7644-B2AE-B6A1AE777FEA}" destId="{1C7FB185-D34D-BB49-ABA0-BBFE34FD2F5D}" srcOrd="1" destOrd="0" presId="urn:microsoft.com/office/officeart/2008/layout/LinedList"/>
    <dgm:cxn modelId="{A5E529B1-02B9-EC4C-A00E-3BBD118E4DCC}" type="presParOf" srcId="{1C7FB185-D34D-BB49-ABA0-BBFE34FD2F5D}" destId="{15C3FF19-07B1-6D4B-86FC-666812049F81}" srcOrd="0" destOrd="0" presId="urn:microsoft.com/office/officeart/2008/layout/LinedList"/>
    <dgm:cxn modelId="{29FBD6E2-5A95-A147-A5D2-179EF8170F1D}" type="presParOf" srcId="{1C7FB185-D34D-BB49-ABA0-BBFE34FD2F5D}" destId="{74C991E6-7735-974A-B330-52F187FD09BE}" srcOrd="1" destOrd="0" presId="urn:microsoft.com/office/officeart/2008/layout/LinedList"/>
    <dgm:cxn modelId="{D47969C2-DE0E-854E-90C7-E8D52E04AE84}" type="presParOf" srcId="{6A2C56CF-9B7C-7644-B2AE-B6A1AE777FEA}" destId="{E32B0EF9-6C60-1A42-B04D-0AD4FF9E9FC4}" srcOrd="2" destOrd="0" presId="urn:microsoft.com/office/officeart/2008/layout/LinedList"/>
    <dgm:cxn modelId="{75E0350B-869C-BB4C-B76C-A6E1D1DC6BB2}" type="presParOf" srcId="{6A2C56CF-9B7C-7644-B2AE-B6A1AE777FEA}" destId="{B4B078D2-F29D-B94D-93C4-731CC0233A01}" srcOrd="3" destOrd="0" presId="urn:microsoft.com/office/officeart/2008/layout/LinedList"/>
    <dgm:cxn modelId="{312F4FA5-90F1-3B41-8E15-0A489347D503}" type="presParOf" srcId="{B4B078D2-F29D-B94D-93C4-731CC0233A01}" destId="{689177C6-879F-9242-B6C8-F59012714907}" srcOrd="0" destOrd="0" presId="urn:microsoft.com/office/officeart/2008/layout/LinedList"/>
    <dgm:cxn modelId="{0CE3066C-F963-1E41-8937-0485B5995A6E}" type="presParOf" srcId="{B4B078D2-F29D-B94D-93C4-731CC0233A01}" destId="{423B749B-8AAF-5045-8766-019952A9556C}" srcOrd="1" destOrd="0" presId="urn:microsoft.com/office/officeart/2008/layout/LinedList"/>
    <dgm:cxn modelId="{3CCB35C2-3B6F-1646-B7F8-DE4CFA97FE01}" type="presParOf" srcId="{6A2C56CF-9B7C-7644-B2AE-B6A1AE777FEA}" destId="{2346BC62-1D7C-4A45-9FDF-CD883145D952}" srcOrd="4" destOrd="0" presId="urn:microsoft.com/office/officeart/2008/layout/LinedList"/>
    <dgm:cxn modelId="{996202E6-3699-FF4A-AE4C-43440CEF86DE}" type="presParOf" srcId="{6A2C56CF-9B7C-7644-B2AE-B6A1AE777FEA}" destId="{CD894308-CD49-F84B-9767-DCCB88A4955C}" srcOrd="5" destOrd="0" presId="urn:microsoft.com/office/officeart/2008/layout/LinedList"/>
    <dgm:cxn modelId="{74F7E7D0-8671-944B-ADCE-522171870584}" type="presParOf" srcId="{CD894308-CD49-F84B-9767-DCCB88A4955C}" destId="{5AAFD849-572C-DB43-8910-291FCCDC3DF6}" srcOrd="0" destOrd="0" presId="urn:microsoft.com/office/officeart/2008/layout/LinedList"/>
    <dgm:cxn modelId="{A77D0DD6-8483-464D-9D15-3C2B7C67D08F}" type="presParOf" srcId="{CD894308-CD49-F84B-9767-DCCB88A4955C}" destId="{B12B8FF2-C253-084D-83CE-73A6CFD80216}" srcOrd="1" destOrd="0" presId="urn:microsoft.com/office/officeart/2008/layout/LinedList"/>
    <dgm:cxn modelId="{8BD55E77-B7A8-4A45-AFAD-53583AB4732B}" type="presParOf" srcId="{6A2C56CF-9B7C-7644-B2AE-B6A1AE777FEA}" destId="{E73A54C2-1A2D-A94E-8B0E-5A5B5335ECC0}" srcOrd="6" destOrd="0" presId="urn:microsoft.com/office/officeart/2008/layout/LinedList"/>
    <dgm:cxn modelId="{74E2F9D6-0EED-B54A-BB87-E704895274C8}" type="presParOf" srcId="{6A2C56CF-9B7C-7644-B2AE-B6A1AE777FEA}" destId="{B990FCA6-062A-4840-ACD7-0E6E1846494F}" srcOrd="7" destOrd="0" presId="urn:microsoft.com/office/officeart/2008/layout/LinedList"/>
    <dgm:cxn modelId="{13B57578-A1D5-1543-AE0D-B1CCBCE3D6CD}" type="presParOf" srcId="{B990FCA6-062A-4840-ACD7-0E6E1846494F}" destId="{86C11DFE-A994-8F43-96CF-17EED70ACD79}" srcOrd="0" destOrd="0" presId="urn:microsoft.com/office/officeart/2008/layout/LinedList"/>
    <dgm:cxn modelId="{97C8DA46-1E2B-124D-87DA-A6F294742386}" type="presParOf" srcId="{B990FCA6-062A-4840-ACD7-0E6E1846494F}" destId="{B174F5CF-68F0-C246-971E-2CE6A30030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E47CD-3DA3-7642-870A-78F1A7E940C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3FF19-07B1-6D4B-86FC-666812049F81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b="1" kern="1200"/>
            <a:t>Cost</a:t>
          </a:r>
          <a:r>
            <a:rPr lang="pt-PT" sz="2100" kern="1200"/>
            <a:t>: </a:t>
          </a:r>
          <a:endParaRPr lang="en-US" sz="2100" kern="1200"/>
        </a:p>
      </dsp:txBody>
      <dsp:txXfrm>
        <a:off x="0" y="0"/>
        <a:ext cx="10515600" cy="1088136"/>
      </dsp:txXfrm>
    </dsp:sp>
    <dsp:sp modelId="{E32B0EF9-6C60-1A42-B04D-0AD4FF9E9FC4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177C6-879F-9242-B6C8-F59012714907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 err="1"/>
            <a:t>Healthcare</a:t>
          </a:r>
          <a:r>
            <a:rPr lang="pt-PT" sz="2100" kern="1200" dirty="0"/>
            <a:t> </a:t>
          </a:r>
          <a:r>
            <a:rPr lang="pt-PT" sz="2100" kern="1200" dirty="0" err="1"/>
            <a:t>fraud</a:t>
          </a:r>
          <a:r>
            <a:rPr lang="pt-PT" sz="2100" kern="1200" dirty="0"/>
            <a:t>  in </a:t>
          </a:r>
          <a:r>
            <a:rPr lang="pt-PT" sz="2100" kern="1200" dirty="0" err="1"/>
            <a:t>Europe</a:t>
          </a:r>
          <a:r>
            <a:rPr lang="pt-PT" sz="2100" kern="1200" dirty="0"/>
            <a:t> </a:t>
          </a:r>
          <a:r>
            <a:rPr lang="pt-PT" sz="2100" kern="1200" dirty="0" err="1"/>
            <a:t>is</a:t>
          </a:r>
          <a:r>
            <a:rPr lang="pt-PT" sz="2100" kern="1200" dirty="0"/>
            <a:t> </a:t>
          </a:r>
          <a:r>
            <a:rPr lang="pt-PT" sz="2100" kern="1200" dirty="0" err="1"/>
            <a:t>estimated</a:t>
          </a:r>
          <a:r>
            <a:rPr lang="pt-PT" sz="2100" kern="1200" dirty="0"/>
            <a:t> to </a:t>
          </a:r>
          <a:r>
            <a:rPr lang="pt-PT" sz="2100" kern="1200" dirty="0" err="1"/>
            <a:t>amount</a:t>
          </a:r>
          <a:r>
            <a:rPr lang="pt-PT" sz="2100" kern="1200" dirty="0"/>
            <a:t> to </a:t>
          </a:r>
          <a:r>
            <a:rPr lang="pt-PT" sz="2100" b="0" kern="1200" dirty="0" err="1"/>
            <a:t>around</a:t>
          </a:r>
          <a:r>
            <a:rPr lang="pt-PT" sz="2100" b="0" kern="1200" dirty="0"/>
            <a:t>  &gt; </a:t>
          </a:r>
          <a:r>
            <a:rPr lang="pt-PT" sz="2100" b="1" kern="1200" dirty="0"/>
            <a:t>€56 </a:t>
          </a:r>
          <a:r>
            <a:rPr lang="pt-PT" sz="2100" b="1" kern="1200" dirty="0" err="1"/>
            <a:t>billion</a:t>
          </a:r>
          <a:r>
            <a:rPr lang="pt-PT" sz="2100" b="1" kern="1200" dirty="0"/>
            <a:t> </a:t>
          </a:r>
          <a:r>
            <a:rPr lang="pt-PT" sz="2100" b="1" kern="1200" dirty="0" err="1"/>
            <a:t>annually</a:t>
          </a:r>
          <a:r>
            <a:rPr lang="pt-PT" sz="2100" kern="1200" dirty="0"/>
            <a:t>, </a:t>
          </a:r>
          <a:r>
            <a:rPr lang="pt-PT" sz="2100" kern="1200" dirty="0" err="1"/>
            <a:t>which</a:t>
          </a:r>
          <a:r>
            <a:rPr lang="pt-PT" sz="2100" kern="1200" dirty="0"/>
            <a:t> </a:t>
          </a:r>
          <a:r>
            <a:rPr lang="pt-PT" sz="2100" kern="1200" dirty="0" err="1"/>
            <a:t>represents</a:t>
          </a:r>
          <a:r>
            <a:rPr lang="pt-PT" sz="2100" kern="1200" dirty="0"/>
            <a:t> </a:t>
          </a:r>
          <a:r>
            <a:rPr lang="pt-PT" sz="2100" b="1" kern="1200" dirty="0" err="1"/>
            <a:t>over</a:t>
          </a:r>
          <a:r>
            <a:rPr lang="pt-PT" sz="2100" b="1" kern="1200" dirty="0"/>
            <a:t> 5%</a:t>
          </a:r>
          <a:r>
            <a:rPr lang="pt-PT" sz="2100" kern="1200" dirty="0"/>
            <a:t> </a:t>
          </a:r>
          <a:r>
            <a:rPr lang="pt-PT" sz="2100" kern="1200" dirty="0" err="1"/>
            <a:t>of</a:t>
          </a:r>
          <a:r>
            <a:rPr lang="pt-PT" sz="2100" kern="1200" dirty="0"/>
            <a:t> </a:t>
          </a:r>
          <a:r>
            <a:rPr lang="pt-PT" sz="2100" kern="1200" dirty="0" err="1"/>
            <a:t>national</a:t>
          </a:r>
          <a:r>
            <a:rPr lang="pt-PT" sz="2100" kern="1200" dirty="0"/>
            <a:t> </a:t>
          </a:r>
          <a:r>
            <a:rPr lang="pt-PT" sz="2100" kern="1200" dirty="0" err="1"/>
            <a:t>health</a:t>
          </a:r>
          <a:r>
            <a:rPr lang="pt-PT" sz="2100" kern="1200" dirty="0"/>
            <a:t> budgets </a:t>
          </a:r>
          <a:r>
            <a:rPr lang="pt-PT" sz="2100" kern="1200" dirty="0" err="1"/>
            <a:t>across</a:t>
          </a:r>
          <a:r>
            <a:rPr lang="pt-PT" sz="2100" kern="1200" dirty="0"/>
            <a:t> </a:t>
          </a:r>
          <a:r>
            <a:rPr lang="pt-PT" sz="2100" kern="1200" dirty="0" err="1"/>
            <a:t>the</a:t>
          </a:r>
          <a:r>
            <a:rPr lang="pt-PT" sz="2100" kern="1200" dirty="0"/>
            <a:t> </a:t>
          </a:r>
          <a:r>
            <a:rPr lang="pt-PT" sz="2100" kern="1200" dirty="0" err="1"/>
            <a:t>region</a:t>
          </a:r>
          <a:r>
            <a:rPr lang="pt-PT" sz="2100" kern="1200" dirty="0"/>
            <a:t>.</a:t>
          </a:r>
          <a:endParaRPr lang="en-US" sz="2100" kern="1200" dirty="0"/>
        </a:p>
      </dsp:txBody>
      <dsp:txXfrm>
        <a:off x="0" y="1088136"/>
        <a:ext cx="10515600" cy="1088136"/>
      </dsp:txXfrm>
    </dsp:sp>
    <dsp:sp modelId="{2346BC62-1D7C-4A45-9FDF-CD883145D952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FD849-572C-DB43-8910-291FCCDC3DF6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b="1" kern="1200"/>
            <a:t>Insurance Claims</a:t>
          </a:r>
          <a:r>
            <a:rPr lang="pt-PT" sz="2100" kern="1200"/>
            <a:t>: </a:t>
          </a:r>
          <a:endParaRPr lang="en-US" sz="2100" kern="1200"/>
        </a:p>
      </dsp:txBody>
      <dsp:txXfrm>
        <a:off x="0" y="2176272"/>
        <a:ext cx="10515600" cy="1088136"/>
      </dsp:txXfrm>
    </dsp:sp>
    <dsp:sp modelId="{E73A54C2-1A2D-A94E-8B0E-5A5B5335ECC0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11DFE-A994-8F43-96CF-17EED70ACD79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b="0" kern="1200" dirty="0" err="1"/>
            <a:t>Combined</a:t>
          </a:r>
          <a:r>
            <a:rPr lang="pt-PT" sz="2100" b="0" kern="1200" dirty="0"/>
            <a:t> </a:t>
          </a:r>
          <a:r>
            <a:rPr lang="pt-PT" sz="2100" b="0" kern="1200" dirty="0" err="1"/>
            <a:t>detected</a:t>
          </a:r>
          <a:r>
            <a:rPr lang="pt-PT" sz="2100" b="0" kern="1200" dirty="0"/>
            <a:t> </a:t>
          </a:r>
          <a:r>
            <a:rPr lang="pt-PT" sz="2100" b="0" kern="1200" dirty="0" err="1"/>
            <a:t>and</a:t>
          </a:r>
          <a:r>
            <a:rPr lang="pt-PT" sz="2100" b="0" kern="1200" dirty="0"/>
            <a:t> </a:t>
          </a:r>
          <a:r>
            <a:rPr lang="pt-PT" sz="2100" b="0" kern="1200" dirty="0" err="1"/>
            <a:t>undetected</a:t>
          </a:r>
          <a:r>
            <a:rPr lang="pt-PT" sz="2100" b="0" kern="1200" dirty="0"/>
            <a:t> </a:t>
          </a:r>
          <a:r>
            <a:rPr lang="pt-PT" sz="2100" b="0" kern="1200" dirty="0" err="1"/>
            <a:t>fraudulent</a:t>
          </a:r>
          <a:r>
            <a:rPr lang="pt-PT" sz="2100" b="0" kern="1200" dirty="0"/>
            <a:t> </a:t>
          </a:r>
          <a:r>
            <a:rPr lang="pt-PT" sz="2100" b="0" kern="1200" dirty="0" err="1"/>
            <a:t>activities</a:t>
          </a:r>
          <a:r>
            <a:rPr lang="pt-PT" sz="2100" b="0" kern="1200" dirty="0"/>
            <a:t> </a:t>
          </a:r>
          <a:r>
            <a:rPr lang="pt-PT" sz="2100" kern="1200" dirty="0"/>
            <a:t>are </a:t>
          </a:r>
          <a:r>
            <a:rPr lang="pt-PT" sz="2100" kern="1200" dirty="0" err="1"/>
            <a:t>estimated</a:t>
          </a:r>
          <a:r>
            <a:rPr lang="pt-PT" sz="2100" kern="1200" dirty="0"/>
            <a:t> to </a:t>
          </a:r>
          <a:r>
            <a:rPr lang="pt-PT" sz="2100" kern="1200" dirty="0" err="1"/>
            <a:t>account</a:t>
          </a:r>
          <a:r>
            <a:rPr lang="pt-PT" sz="2100" kern="1200" dirty="0"/>
            <a:t> for ~</a:t>
          </a:r>
          <a:r>
            <a:rPr lang="pt-PT" sz="2100" b="1" kern="1200" dirty="0"/>
            <a:t>10% </a:t>
          </a:r>
          <a:r>
            <a:rPr lang="pt-PT" sz="2100" b="1" kern="1200" dirty="0" err="1"/>
            <a:t>of</a:t>
          </a:r>
          <a:r>
            <a:rPr lang="pt-PT" sz="2100" b="1" kern="1200" dirty="0"/>
            <a:t> total </a:t>
          </a:r>
          <a:r>
            <a:rPr lang="pt-PT" sz="2100" b="1" kern="1200" dirty="0" err="1"/>
            <a:t>claims</a:t>
          </a:r>
          <a:r>
            <a:rPr lang="pt-PT" sz="2100" b="1" kern="1200" dirty="0"/>
            <a:t> </a:t>
          </a:r>
          <a:r>
            <a:rPr lang="pt-PT" sz="2100" b="1" kern="1200" dirty="0" err="1"/>
            <a:t>expenditure</a:t>
          </a:r>
          <a:r>
            <a:rPr lang="pt-PT" sz="2100" kern="1200" dirty="0"/>
            <a:t> </a:t>
          </a:r>
          <a:r>
            <a:rPr lang="pt-PT" sz="2100" kern="1200" dirty="0" err="1"/>
            <a:t>across</a:t>
          </a:r>
          <a:r>
            <a:rPr lang="pt-PT" sz="2100" kern="1200" dirty="0"/>
            <a:t> </a:t>
          </a:r>
          <a:r>
            <a:rPr lang="pt-PT" sz="2100" kern="1200" dirty="0" err="1"/>
            <a:t>European</a:t>
          </a:r>
          <a:r>
            <a:rPr lang="pt-PT" sz="2100" kern="1200" dirty="0"/>
            <a:t> </a:t>
          </a:r>
          <a:r>
            <a:rPr lang="pt-PT" sz="2100" kern="1200" dirty="0" err="1"/>
            <a:t>insurance</a:t>
          </a:r>
          <a:r>
            <a:rPr lang="pt-PT" sz="2100" kern="1200" dirty="0"/>
            <a:t> </a:t>
          </a:r>
          <a:r>
            <a:rPr lang="pt-PT" sz="2100" kern="1200" dirty="0" err="1"/>
            <a:t>lines</a:t>
          </a:r>
          <a:r>
            <a:rPr lang="pt-PT" sz="2100" kern="1200" dirty="0"/>
            <a:t> —</a:t>
          </a:r>
          <a:r>
            <a:rPr lang="pt-PT" sz="2100" kern="1200" dirty="0" err="1"/>
            <a:t>including</a:t>
          </a:r>
          <a:r>
            <a:rPr lang="pt-PT" sz="2100" kern="1200" dirty="0"/>
            <a:t> </a:t>
          </a:r>
          <a:r>
            <a:rPr lang="pt-PT" sz="2100" kern="1200" dirty="0" err="1"/>
            <a:t>health</a:t>
          </a:r>
          <a:r>
            <a:rPr lang="pt-PT" sz="2100" kern="1200" dirty="0"/>
            <a:t> </a:t>
          </a:r>
          <a:r>
            <a:rPr lang="pt-PT" sz="2100" kern="1200" dirty="0" err="1"/>
            <a:t>insurance</a:t>
          </a:r>
          <a:r>
            <a:rPr lang="pt-PT" sz="2100" kern="1200" dirty="0"/>
            <a:t>.</a:t>
          </a:r>
          <a:endParaRPr lang="en-US" sz="2100" kern="1200" dirty="0"/>
        </a:p>
      </dsp:txBody>
      <dsp:txXfrm>
        <a:off x="0" y="3264408"/>
        <a:ext cx="10515600" cy="108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5AD64-0E63-2545-982B-5F58EECDB05F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D065C-ADF7-C34C-BD22-7C04D2A2174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048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port.ac.uk/ws/portalfiles/portal/1925942/The-Financial-Cost-of-Healthcare-Fraud---Final-%282%29.pdf?utm_source=chatgpt.co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3816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1816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0903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Innovation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Technology</a:t>
            </a:r>
            <a:endParaRPr lang="pt-PT" dirty="0"/>
          </a:p>
          <a:p>
            <a:endParaRPr lang="pt-PT" dirty="0"/>
          </a:p>
          <a:p>
            <a:pPr>
              <a:defRPr sz="1800"/>
            </a:pPr>
            <a:r>
              <a:rPr lang="pt-PT" dirty="0"/>
              <a:t>Blockchain for </a:t>
            </a:r>
            <a:r>
              <a:rPr lang="pt-PT" dirty="0" err="1"/>
              <a:t>claim</a:t>
            </a:r>
            <a:r>
              <a:rPr lang="pt-PT" dirty="0"/>
              <a:t> </a:t>
            </a:r>
            <a:r>
              <a:rPr lang="pt-PT" dirty="0" err="1"/>
              <a:t>transparency</a:t>
            </a:r>
            <a:r>
              <a:rPr lang="pt-PT" dirty="0"/>
              <a:t>. AI in </a:t>
            </a:r>
            <a:r>
              <a:rPr lang="pt-PT" dirty="0" err="1"/>
              <a:t>anomaly</a:t>
            </a:r>
            <a:r>
              <a:rPr lang="pt-PT" dirty="0"/>
              <a:t> </a:t>
            </a:r>
            <a:r>
              <a:rPr lang="pt-PT" dirty="0" err="1"/>
              <a:t>detection</a:t>
            </a:r>
            <a:r>
              <a:rPr lang="pt-PT" dirty="0"/>
              <a:t> (</a:t>
            </a:r>
            <a:r>
              <a:rPr lang="pt-PT" dirty="0" err="1"/>
              <a:t>billing</a:t>
            </a:r>
            <a:r>
              <a:rPr lang="pt-PT" dirty="0"/>
              <a:t>, </a:t>
            </a:r>
            <a:r>
              <a:rPr lang="pt-PT" dirty="0" err="1"/>
              <a:t>prescribing</a:t>
            </a:r>
            <a:r>
              <a:rPr lang="pt-PT" dirty="0"/>
              <a:t>).Real-time </a:t>
            </a:r>
            <a:r>
              <a:rPr lang="pt-PT" dirty="0" err="1"/>
              <a:t>analytics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benchmarks</a:t>
            </a:r>
            <a:r>
              <a:rPr lang="pt-PT" dirty="0"/>
              <a:t>.</a:t>
            </a:r>
          </a:p>
          <a:p>
            <a:pPr>
              <a:defRPr sz="1800"/>
            </a:pPr>
            <a:r>
              <a:rPr lang="pt-PT" dirty="0" err="1"/>
              <a:t>Barriers</a:t>
            </a:r>
            <a:r>
              <a:rPr lang="pt-PT" dirty="0"/>
              <a:t>: Data </a:t>
            </a:r>
            <a:r>
              <a:rPr lang="pt-PT" dirty="0" err="1"/>
              <a:t>quality</a:t>
            </a:r>
            <a:r>
              <a:rPr lang="pt-PT" dirty="0"/>
              <a:t>, </a:t>
            </a:r>
            <a:r>
              <a:rPr lang="pt-PT" dirty="0" err="1"/>
              <a:t>ethics</a:t>
            </a:r>
            <a:r>
              <a:rPr lang="pt-PT" dirty="0"/>
              <a:t>, digital </a:t>
            </a:r>
            <a:r>
              <a:rPr lang="pt-PT" dirty="0" err="1"/>
              <a:t>readiness</a:t>
            </a:r>
            <a:r>
              <a:rPr lang="pt-PT" dirty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7240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8072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1807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8828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Combatting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capable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technological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sustained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commitment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strain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efficient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upholding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universal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7156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800"/>
            </a:pPr>
            <a:r>
              <a:rPr lang="pt-PT" dirty="0" err="1"/>
              <a:t>Harmonise</a:t>
            </a:r>
            <a:r>
              <a:rPr lang="pt-PT" dirty="0"/>
              <a:t> </a:t>
            </a:r>
            <a:r>
              <a:rPr lang="pt-PT" dirty="0" err="1"/>
              <a:t>definitions</a:t>
            </a:r>
            <a:r>
              <a:rPr lang="pt-PT" dirty="0"/>
              <a:t> </a:t>
            </a:r>
            <a:r>
              <a:rPr lang="pt-PT" dirty="0" err="1"/>
              <a:t>across</a:t>
            </a:r>
            <a:r>
              <a:rPr lang="pt-PT" dirty="0"/>
              <a:t> </a:t>
            </a:r>
            <a:r>
              <a:rPr lang="pt-PT" dirty="0" err="1"/>
              <a:t>Member</a:t>
            </a:r>
            <a:r>
              <a:rPr lang="pt-PT" dirty="0"/>
              <a:t> </a:t>
            </a:r>
            <a:r>
              <a:rPr lang="pt-PT" dirty="0" err="1"/>
              <a:t>States</a:t>
            </a:r>
            <a:r>
              <a:rPr lang="pt-PT" dirty="0"/>
              <a:t>. Mandate </a:t>
            </a:r>
            <a:r>
              <a:rPr lang="pt-PT" dirty="0" err="1"/>
              <a:t>transparent</a:t>
            </a:r>
            <a:r>
              <a:rPr lang="pt-PT" dirty="0"/>
              <a:t> </a:t>
            </a:r>
            <a:r>
              <a:rPr lang="pt-PT" dirty="0" err="1"/>
              <a:t>procurement</a:t>
            </a:r>
            <a:r>
              <a:rPr lang="pt-PT" dirty="0"/>
              <a:t> &amp; </a:t>
            </a:r>
            <a:r>
              <a:rPr lang="pt-PT" dirty="0" err="1"/>
              <a:t>waitlists</a:t>
            </a:r>
            <a:r>
              <a:rPr lang="pt-PT" dirty="0"/>
              <a:t>. </a:t>
            </a:r>
            <a:r>
              <a:rPr lang="pt-PT" dirty="0" err="1"/>
              <a:t>Support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protect</a:t>
            </a:r>
            <a:r>
              <a:rPr lang="pt-PT" dirty="0"/>
              <a:t> </a:t>
            </a:r>
            <a:r>
              <a:rPr lang="pt-PT" dirty="0" err="1"/>
              <a:t>whistleblowers</a:t>
            </a:r>
            <a:r>
              <a:rPr lang="pt-PT" dirty="0"/>
              <a:t>.  </a:t>
            </a:r>
            <a:r>
              <a:rPr lang="pt-PT" dirty="0" err="1"/>
              <a:t>Invest</a:t>
            </a:r>
            <a:r>
              <a:rPr lang="pt-PT" dirty="0"/>
              <a:t> in </a:t>
            </a:r>
            <a:r>
              <a:rPr lang="pt-PT" dirty="0" err="1"/>
              <a:t>audit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digital </a:t>
            </a:r>
            <a:r>
              <a:rPr lang="pt-PT" dirty="0" err="1"/>
              <a:t>capacity</a:t>
            </a:r>
            <a:r>
              <a:rPr lang="pt-PT" dirty="0"/>
              <a:t>.</a:t>
            </a:r>
          </a:p>
          <a:p>
            <a:pPr>
              <a:defRPr sz="1800"/>
            </a:pPr>
            <a:r>
              <a:rPr lang="pt-PT" dirty="0" err="1"/>
              <a:t>Enhance</a:t>
            </a:r>
            <a:r>
              <a:rPr lang="pt-PT" dirty="0"/>
              <a:t> OLAF-EPPO </a:t>
            </a:r>
            <a:r>
              <a:rPr lang="pt-PT" dirty="0" err="1"/>
              <a:t>collaboration</a:t>
            </a:r>
            <a:r>
              <a:rPr lang="pt-PT" dirty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589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persistent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costly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(EU),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threatening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financial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undermining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eroding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trust.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solidarity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universality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exhibit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preparedness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response to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fraudulent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typologies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EU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legal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institutional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Particular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digital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cross-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border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whistleblower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recommendations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harmonize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anti-fraud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institutional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EU.</a:t>
            </a:r>
          </a:p>
          <a:p>
            <a:endParaRPr lang="pt-PT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overbilling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false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claims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supplier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collusion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abuse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entitlements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financial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tens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billions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euros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annually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spending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rises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particularly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COVID-19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pandemic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imperative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secure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delivery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pressing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</a:t>
            </a:r>
            <a:r>
              <a:rPr lang="pt-PT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PT"/>
          </a:p>
          <a:p>
            <a:endParaRPr lang="pt-PT"/>
          </a:p>
          <a:p>
            <a:r>
              <a:rPr lang="pt-PT" err="1"/>
              <a:t>The</a:t>
            </a:r>
            <a:r>
              <a:rPr lang="pt-PT"/>
              <a:t> </a:t>
            </a:r>
            <a:r>
              <a:rPr lang="pt-PT" b="1"/>
              <a:t>€56 </a:t>
            </a:r>
            <a:r>
              <a:rPr lang="pt-PT" b="1" err="1"/>
              <a:t>billion</a:t>
            </a:r>
            <a:r>
              <a:rPr lang="pt-PT" b="1"/>
              <a:t> figure</a:t>
            </a:r>
            <a:r>
              <a:rPr lang="pt-PT"/>
              <a:t> comes </a:t>
            </a:r>
            <a:r>
              <a:rPr lang="pt-PT" err="1"/>
              <a:t>from</a:t>
            </a:r>
            <a:r>
              <a:rPr lang="pt-PT"/>
              <a:t> </a:t>
            </a:r>
            <a:r>
              <a:rPr lang="pt-PT" err="1"/>
              <a:t>estimates</a:t>
            </a:r>
            <a:r>
              <a:rPr lang="pt-PT"/>
              <a:t> </a:t>
            </a:r>
            <a:r>
              <a:rPr lang="pt-PT" err="1"/>
              <a:t>by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b="1" err="1"/>
              <a:t>European</a:t>
            </a:r>
            <a:r>
              <a:rPr lang="pt-PT" b="1"/>
              <a:t> </a:t>
            </a:r>
            <a:r>
              <a:rPr lang="pt-PT" b="1" err="1"/>
              <a:t>Healthcare</a:t>
            </a:r>
            <a:r>
              <a:rPr lang="pt-PT" b="1"/>
              <a:t> </a:t>
            </a:r>
            <a:r>
              <a:rPr lang="pt-PT" b="1" err="1"/>
              <a:t>Fraud</a:t>
            </a:r>
            <a:r>
              <a:rPr lang="pt-PT" b="1"/>
              <a:t> &amp; </a:t>
            </a:r>
            <a:r>
              <a:rPr lang="pt-PT" b="1" err="1"/>
              <a:t>Corruption</a:t>
            </a:r>
            <a:r>
              <a:rPr lang="pt-PT" b="1"/>
              <a:t> Network (EHFCN)</a:t>
            </a:r>
            <a:r>
              <a:rPr lang="pt-PT"/>
              <a:t>, </a:t>
            </a:r>
            <a:r>
              <a:rPr lang="pt-PT" err="1"/>
              <a:t>emphasizing</a:t>
            </a:r>
            <a:r>
              <a:rPr lang="pt-PT"/>
              <a:t> </a:t>
            </a:r>
            <a:r>
              <a:rPr lang="pt-PT" err="1"/>
              <a:t>that</a:t>
            </a:r>
            <a:r>
              <a:rPr lang="pt-PT"/>
              <a:t> </a:t>
            </a:r>
            <a:r>
              <a:rPr lang="pt-PT" err="1"/>
              <a:t>fraud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corruption</a:t>
            </a:r>
            <a:r>
              <a:rPr lang="pt-PT"/>
              <a:t> </a:t>
            </a:r>
            <a:r>
              <a:rPr lang="pt-PT" err="1"/>
              <a:t>significantly</a:t>
            </a:r>
            <a:r>
              <a:rPr lang="pt-PT"/>
              <a:t> </a:t>
            </a:r>
            <a:r>
              <a:rPr lang="pt-PT" err="1"/>
              <a:t>impact</a:t>
            </a:r>
            <a:r>
              <a:rPr lang="pt-PT"/>
              <a:t> </a:t>
            </a:r>
            <a:r>
              <a:rPr lang="pt-PT" err="1"/>
              <a:t>healthcare</a:t>
            </a:r>
            <a:r>
              <a:rPr lang="pt-PT"/>
              <a:t> </a:t>
            </a:r>
            <a:r>
              <a:rPr lang="pt-PT" err="1"/>
              <a:t>financing</a:t>
            </a:r>
            <a:r>
              <a:rPr lang="pt-PT"/>
              <a:t> </a:t>
            </a:r>
            <a:r>
              <a:rPr lang="pt-PT" err="1"/>
              <a:t>across</a:t>
            </a:r>
            <a:r>
              <a:rPr lang="pt-PT"/>
              <a:t> </a:t>
            </a:r>
            <a:r>
              <a:rPr lang="pt-PT" err="1"/>
              <a:t>multiple</a:t>
            </a:r>
            <a:r>
              <a:rPr lang="pt-PT"/>
              <a:t> </a:t>
            </a:r>
            <a:r>
              <a:rPr lang="pt-PT" err="1"/>
              <a:t>European</a:t>
            </a:r>
            <a:r>
              <a:rPr lang="pt-PT"/>
              <a:t> countries </a:t>
            </a:r>
            <a:r>
              <a:rPr lang="pt-PT">
                <a:hlinkClick r:id="rId3"/>
              </a:rPr>
              <a:t>quotidianosanita.it+4pure.port.ac.uk+4PMC+4</a:t>
            </a:r>
            <a:r>
              <a:rPr lang="pt-PT"/>
              <a:t>.</a:t>
            </a:r>
          </a:p>
          <a:p>
            <a:r>
              <a:rPr lang="pt-PT" err="1"/>
              <a:t>Insurance</a:t>
            </a:r>
            <a:r>
              <a:rPr lang="pt-PT"/>
              <a:t> </a:t>
            </a:r>
            <a:r>
              <a:rPr lang="pt-PT" err="1"/>
              <a:t>fraud</a:t>
            </a:r>
            <a:r>
              <a:rPr lang="pt-PT"/>
              <a:t> </a:t>
            </a:r>
            <a:r>
              <a:rPr lang="pt-PT" err="1"/>
              <a:t>beyond</a:t>
            </a:r>
            <a:r>
              <a:rPr lang="pt-PT"/>
              <a:t> </a:t>
            </a:r>
            <a:r>
              <a:rPr lang="pt-PT" err="1"/>
              <a:t>healthcare</a:t>
            </a:r>
            <a:r>
              <a:rPr lang="pt-PT"/>
              <a:t>—</a:t>
            </a:r>
            <a:r>
              <a:rPr lang="pt-PT" err="1"/>
              <a:t>including</a:t>
            </a:r>
            <a:r>
              <a:rPr lang="pt-PT"/>
              <a:t> motor, </a:t>
            </a:r>
            <a:r>
              <a:rPr lang="pt-PT" err="1"/>
              <a:t>property</a:t>
            </a:r>
            <a:r>
              <a:rPr lang="pt-PT"/>
              <a:t>,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other</a:t>
            </a:r>
            <a:r>
              <a:rPr lang="pt-PT"/>
              <a:t> </a:t>
            </a:r>
            <a:r>
              <a:rPr lang="pt-PT" err="1"/>
              <a:t>lines</a:t>
            </a:r>
            <a:r>
              <a:rPr lang="pt-PT"/>
              <a:t>—</a:t>
            </a:r>
            <a:r>
              <a:rPr lang="pt-PT" err="1"/>
              <a:t>further</a:t>
            </a:r>
            <a:r>
              <a:rPr lang="pt-PT"/>
              <a:t> </a:t>
            </a:r>
            <a:r>
              <a:rPr lang="pt-PT" err="1"/>
              <a:t>highlights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broader</a:t>
            </a:r>
            <a:r>
              <a:rPr lang="pt-PT"/>
              <a:t> </a:t>
            </a:r>
            <a:r>
              <a:rPr lang="pt-PT" err="1"/>
              <a:t>scale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problem</a:t>
            </a:r>
            <a:r>
              <a:rPr lang="pt-PT"/>
              <a:t> </a:t>
            </a:r>
            <a:r>
              <a:rPr lang="pt-PT" err="1"/>
              <a:t>across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insurance</a:t>
            </a:r>
            <a:r>
              <a:rPr lang="pt-PT"/>
              <a:t> </a:t>
            </a:r>
            <a:r>
              <a:rPr lang="pt-PT" err="1"/>
              <a:t>industry</a:t>
            </a:r>
            <a:r>
              <a:rPr lang="pt-PT"/>
              <a:t>, </a:t>
            </a:r>
            <a:r>
              <a:rPr lang="pt-PT" err="1"/>
              <a:t>reinforcing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b="1"/>
              <a:t>~10 </a:t>
            </a:r>
            <a:r>
              <a:rPr lang="pt-PT" b="1" err="1"/>
              <a:t>percent</a:t>
            </a:r>
            <a:r>
              <a:rPr lang="pt-PT" b="1"/>
              <a:t> </a:t>
            </a:r>
            <a:r>
              <a:rPr lang="pt-PT" b="1" err="1"/>
              <a:t>of</a:t>
            </a:r>
            <a:r>
              <a:rPr lang="pt-PT" b="1"/>
              <a:t> </a:t>
            </a:r>
            <a:r>
              <a:rPr lang="pt-PT" b="1" err="1"/>
              <a:t>claims</a:t>
            </a:r>
            <a:r>
              <a:rPr lang="pt-PT" b="1"/>
              <a:t> </a:t>
            </a:r>
            <a:r>
              <a:rPr lang="pt-PT" b="1" err="1"/>
              <a:t>loss</a:t>
            </a:r>
            <a:r>
              <a:rPr lang="pt-PT" b="1"/>
              <a:t> figure</a:t>
            </a:r>
            <a:endParaRPr lang="pt-PT"/>
          </a:p>
          <a:p>
            <a:endParaRPr lang="pt-PT"/>
          </a:p>
          <a:p>
            <a:endParaRPr lang="pt-PT"/>
          </a:p>
          <a:p>
            <a:r>
              <a:rPr lang="pt-PT" err="1"/>
              <a:t>European</a:t>
            </a:r>
            <a:r>
              <a:rPr lang="pt-PT"/>
              <a:t> </a:t>
            </a:r>
            <a:r>
              <a:rPr lang="pt-PT" err="1"/>
              <a:t>healthcare</a:t>
            </a:r>
            <a:r>
              <a:rPr lang="pt-PT"/>
              <a:t> </a:t>
            </a:r>
            <a:r>
              <a:rPr lang="pt-PT" err="1"/>
              <a:t>systems</a:t>
            </a:r>
            <a:r>
              <a:rPr lang="pt-PT"/>
              <a:t> </a:t>
            </a:r>
            <a:r>
              <a:rPr lang="pt-PT" err="1"/>
              <a:t>lose</a:t>
            </a:r>
            <a:r>
              <a:rPr lang="pt-PT"/>
              <a:t> </a:t>
            </a:r>
            <a:r>
              <a:rPr lang="pt-PT" b="1"/>
              <a:t>tens </a:t>
            </a:r>
            <a:r>
              <a:rPr lang="pt-PT" b="1" err="1"/>
              <a:t>of</a:t>
            </a:r>
            <a:r>
              <a:rPr lang="pt-PT" b="1"/>
              <a:t> </a:t>
            </a:r>
            <a:r>
              <a:rPr lang="pt-PT" b="1" err="1"/>
              <a:t>billions</a:t>
            </a:r>
            <a:r>
              <a:rPr lang="pt-PT" b="1"/>
              <a:t> </a:t>
            </a:r>
            <a:r>
              <a:rPr lang="pt-PT" b="1" err="1"/>
              <a:t>of</a:t>
            </a:r>
            <a:r>
              <a:rPr lang="pt-PT" b="1"/>
              <a:t> euros </a:t>
            </a:r>
            <a:r>
              <a:rPr lang="pt-PT" b="1" err="1"/>
              <a:t>annually</a:t>
            </a:r>
            <a:r>
              <a:rPr lang="pt-PT"/>
              <a:t> </a:t>
            </a:r>
            <a:r>
              <a:rPr lang="pt-PT" err="1"/>
              <a:t>due</a:t>
            </a:r>
            <a:r>
              <a:rPr lang="pt-PT"/>
              <a:t> to </a:t>
            </a:r>
            <a:r>
              <a:rPr lang="pt-PT" err="1"/>
              <a:t>fraud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corruption</a:t>
            </a:r>
            <a:r>
              <a:rPr lang="pt-PT"/>
              <a:t>—</a:t>
            </a:r>
            <a:r>
              <a:rPr lang="pt-PT" err="1"/>
              <a:t>significant</a:t>
            </a:r>
            <a:r>
              <a:rPr lang="pt-PT"/>
              <a:t> </a:t>
            </a:r>
            <a:r>
              <a:rPr lang="pt-PT" err="1"/>
              <a:t>enough</a:t>
            </a:r>
            <a:r>
              <a:rPr lang="pt-PT"/>
              <a:t> to </a:t>
            </a:r>
            <a:r>
              <a:rPr lang="pt-PT" err="1"/>
              <a:t>meaningfully</a:t>
            </a:r>
            <a:r>
              <a:rPr lang="pt-PT"/>
              <a:t> </a:t>
            </a:r>
            <a:r>
              <a:rPr lang="pt-PT" err="1"/>
              <a:t>impact</a:t>
            </a:r>
            <a:r>
              <a:rPr lang="pt-PT"/>
              <a:t> </a:t>
            </a:r>
            <a:r>
              <a:rPr lang="pt-PT" err="1"/>
              <a:t>national</a:t>
            </a:r>
            <a:r>
              <a:rPr lang="pt-PT"/>
              <a:t> </a:t>
            </a:r>
            <a:r>
              <a:rPr lang="pt-PT" err="1"/>
              <a:t>healthcare</a:t>
            </a:r>
            <a:r>
              <a:rPr lang="pt-PT"/>
              <a:t> budgets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patient</a:t>
            </a:r>
            <a:r>
              <a:rPr lang="pt-PT"/>
              <a:t> </a:t>
            </a:r>
            <a:r>
              <a:rPr lang="pt-PT" err="1"/>
              <a:t>care</a:t>
            </a:r>
            <a:r>
              <a:rPr lang="pt-PT"/>
              <a:t>. </a:t>
            </a:r>
            <a:r>
              <a:rPr lang="pt-PT" err="1"/>
              <a:t>While</a:t>
            </a:r>
            <a:r>
              <a:rPr lang="pt-PT"/>
              <a:t> </a:t>
            </a:r>
            <a:r>
              <a:rPr lang="pt-PT" err="1"/>
              <a:t>this</a:t>
            </a:r>
            <a:r>
              <a:rPr lang="pt-PT"/>
              <a:t> </a:t>
            </a:r>
            <a:r>
              <a:rPr lang="pt-PT" err="1"/>
              <a:t>level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fraud</a:t>
            </a:r>
            <a:r>
              <a:rPr lang="pt-PT"/>
              <a:t> </a:t>
            </a:r>
            <a:r>
              <a:rPr lang="pt-PT" err="1"/>
              <a:t>aligns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global </a:t>
            </a:r>
            <a:r>
              <a:rPr lang="pt-PT" err="1"/>
              <a:t>averages</a:t>
            </a:r>
            <a:r>
              <a:rPr lang="pt-PT"/>
              <a:t>, </a:t>
            </a:r>
            <a:r>
              <a:rPr lang="pt-PT" err="1"/>
              <a:t>it's</a:t>
            </a:r>
            <a:r>
              <a:rPr lang="pt-PT"/>
              <a:t> </a:t>
            </a:r>
            <a:r>
              <a:rPr lang="pt-PT" err="1"/>
              <a:t>nonetheless</a:t>
            </a:r>
            <a:r>
              <a:rPr lang="pt-PT"/>
              <a:t> </a:t>
            </a:r>
            <a:r>
              <a:rPr lang="pt-PT" err="1"/>
              <a:t>substantial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a </a:t>
            </a:r>
            <a:r>
              <a:rPr lang="pt-PT" err="1"/>
              <a:t>critical</a:t>
            </a:r>
            <a:r>
              <a:rPr lang="pt-PT"/>
              <a:t> </a:t>
            </a:r>
            <a:r>
              <a:rPr lang="pt-PT" err="1"/>
              <a:t>area</a:t>
            </a:r>
            <a:r>
              <a:rPr lang="pt-PT"/>
              <a:t> for </a:t>
            </a:r>
            <a:r>
              <a:rPr lang="pt-PT" err="1"/>
              <a:t>prevention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oversight</a:t>
            </a:r>
            <a:r>
              <a:rPr lang="pt-PT"/>
              <a:t>.</a:t>
            </a:r>
          </a:p>
          <a:p>
            <a:endParaRPr lang="pt-PT"/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fight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intensified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€56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fight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sector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intensified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consensos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heavily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distorts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undermines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reforms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leads to a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tremendous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magnitude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range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3%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8%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expenditures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Centre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countries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methodological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calculations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Centre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Counter-Fraud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2008,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25%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worldwide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37% for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UK [5]. For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(EHFCN)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€56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annually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Anti-Fraud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Network [6, 12]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err="1"/>
              <a:t>European</a:t>
            </a:r>
            <a:r>
              <a:rPr lang="pt-PT"/>
              <a:t> </a:t>
            </a:r>
            <a:r>
              <a:rPr lang="pt-PT" err="1"/>
              <a:t>healthcare</a:t>
            </a:r>
            <a:r>
              <a:rPr lang="pt-PT"/>
              <a:t> </a:t>
            </a:r>
            <a:r>
              <a:rPr lang="pt-PT" err="1"/>
              <a:t>systems</a:t>
            </a:r>
            <a:r>
              <a:rPr lang="pt-PT"/>
              <a:t> </a:t>
            </a:r>
            <a:r>
              <a:rPr lang="pt-PT" err="1"/>
              <a:t>lose</a:t>
            </a:r>
            <a:r>
              <a:rPr lang="pt-PT"/>
              <a:t> </a:t>
            </a:r>
            <a:r>
              <a:rPr lang="pt-PT" b="1"/>
              <a:t>tens </a:t>
            </a:r>
            <a:r>
              <a:rPr lang="pt-PT" b="1" err="1"/>
              <a:t>of</a:t>
            </a:r>
            <a:r>
              <a:rPr lang="pt-PT" b="1"/>
              <a:t> </a:t>
            </a:r>
            <a:r>
              <a:rPr lang="pt-PT" b="1" err="1"/>
              <a:t>billions</a:t>
            </a:r>
            <a:r>
              <a:rPr lang="pt-PT" b="1"/>
              <a:t> </a:t>
            </a:r>
            <a:r>
              <a:rPr lang="pt-PT" b="1" err="1"/>
              <a:t>of</a:t>
            </a:r>
            <a:r>
              <a:rPr lang="pt-PT" b="1"/>
              <a:t> euros </a:t>
            </a:r>
            <a:r>
              <a:rPr lang="pt-PT" b="1" err="1"/>
              <a:t>annually</a:t>
            </a:r>
            <a:r>
              <a:rPr lang="pt-PT"/>
              <a:t> </a:t>
            </a:r>
            <a:r>
              <a:rPr lang="pt-PT" err="1"/>
              <a:t>due</a:t>
            </a:r>
            <a:r>
              <a:rPr lang="pt-PT"/>
              <a:t> to </a:t>
            </a:r>
            <a:r>
              <a:rPr lang="pt-PT" err="1"/>
              <a:t>fraud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corruption</a:t>
            </a:r>
            <a:r>
              <a:rPr lang="pt-PT"/>
              <a:t>—</a:t>
            </a:r>
            <a:r>
              <a:rPr lang="pt-PT" err="1"/>
              <a:t>significant</a:t>
            </a:r>
            <a:r>
              <a:rPr lang="pt-PT"/>
              <a:t> </a:t>
            </a:r>
            <a:r>
              <a:rPr lang="pt-PT" err="1"/>
              <a:t>enough</a:t>
            </a:r>
            <a:r>
              <a:rPr lang="pt-PT"/>
              <a:t> to </a:t>
            </a:r>
            <a:r>
              <a:rPr lang="pt-PT" err="1"/>
              <a:t>meaningfully</a:t>
            </a:r>
            <a:r>
              <a:rPr lang="pt-PT"/>
              <a:t> </a:t>
            </a:r>
            <a:r>
              <a:rPr lang="pt-PT" err="1"/>
              <a:t>impact</a:t>
            </a:r>
            <a:r>
              <a:rPr lang="pt-PT"/>
              <a:t> </a:t>
            </a:r>
            <a:r>
              <a:rPr lang="pt-PT" err="1"/>
              <a:t>national</a:t>
            </a:r>
            <a:r>
              <a:rPr lang="pt-PT"/>
              <a:t> </a:t>
            </a:r>
            <a:r>
              <a:rPr lang="pt-PT" err="1"/>
              <a:t>healthcare</a:t>
            </a:r>
            <a:r>
              <a:rPr lang="pt-PT"/>
              <a:t> budgets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patient</a:t>
            </a:r>
            <a:r>
              <a:rPr lang="pt-PT"/>
              <a:t> </a:t>
            </a:r>
            <a:r>
              <a:rPr lang="pt-PT" err="1"/>
              <a:t>care</a:t>
            </a:r>
            <a:r>
              <a:rPr lang="pt-PT"/>
              <a:t>. </a:t>
            </a:r>
            <a:r>
              <a:rPr lang="pt-PT" err="1"/>
              <a:t>While</a:t>
            </a:r>
            <a:r>
              <a:rPr lang="pt-PT"/>
              <a:t> </a:t>
            </a:r>
            <a:r>
              <a:rPr lang="pt-PT" err="1"/>
              <a:t>this</a:t>
            </a:r>
            <a:r>
              <a:rPr lang="pt-PT"/>
              <a:t> </a:t>
            </a:r>
            <a:r>
              <a:rPr lang="pt-PT" err="1"/>
              <a:t>level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fraud</a:t>
            </a:r>
            <a:r>
              <a:rPr lang="pt-PT"/>
              <a:t> </a:t>
            </a:r>
            <a:r>
              <a:rPr lang="pt-PT" err="1"/>
              <a:t>aligns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global </a:t>
            </a:r>
            <a:r>
              <a:rPr lang="pt-PT" err="1"/>
              <a:t>averages</a:t>
            </a:r>
            <a:r>
              <a:rPr lang="pt-PT"/>
              <a:t>, </a:t>
            </a:r>
            <a:r>
              <a:rPr lang="pt-PT" err="1"/>
              <a:t>it's</a:t>
            </a:r>
            <a:r>
              <a:rPr lang="pt-PT"/>
              <a:t> </a:t>
            </a:r>
            <a:r>
              <a:rPr lang="pt-PT" err="1"/>
              <a:t>nonetheless</a:t>
            </a:r>
            <a:r>
              <a:rPr lang="pt-PT"/>
              <a:t> </a:t>
            </a:r>
            <a:r>
              <a:rPr lang="pt-PT" err="1"/>
              <a:t>substantial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a </a:t>
            </a:r>
            <a:r>
              <a:rPr lang="pt-PT" err="1"/>
              <a:t>critical</a:t>
            </a:r>
            <a:r>
              <a:rPr lang="pt-PT"/>
              <a:t> </a:t>
            </a:r>
            <a:r>
              <a:rPr lang="pt-PT" err="1"/>
              <a:t>area</a:t>
            </a:r>
            <a:r>
              <a:rPr lang="pt-PT"/>
              <a:t> for </a:t>
            </a:r>
            <a:r>
              <a:rPr lang="pt-PT" err="1"/>
              <a:t>prevention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oversight</a:t>
            </a:r>
            <a:r>
              <a:rPr lang="pt-PT"/>
              <a:t>.</a:t>
            </a:r>
          </a:p>
          <a:p>
            <a:endParaRPr lang="pt-PT"/>
          </a:p>
          <a:p>
            <a:pPr algn="just"/>
            <a:r>
              <a:rPr lang="pt-PT" sz="1200" err="1"/>
              <a:t>Impact</a:t>
            </a:r>
            <a:r>
              <a:rPr lang="pt-PT" sz="1200"/>
              <a:t>: </a:t>
            </a:r>
            <a:r>
              <a:rPr lang="pt-PT" sz="1200" err="1"/>
              <a:t>Higher</a:t>
            </a:r>
            <a:r>
              <a:rPr lang="pt-PT" sz="1200"/>
              <a:t> </a:t>
            </a:r>
            <a:r>
              <a:rPr lang="pt-PT" sz="1200" err="1"/>
              <a:t>costs</a:t>
            </a:r>
            <a:r>
              <a:rPr lang="pt-PT" sz="1200"/>
              <a:t>, </a:t>
            </a:r>
            <a:r>
              <a:rPr lang="pt-PT" sz="1200" err="1"/>
              <a:t>worse</a:t>
            </a:r>
            <a:r>
              <a:rPr lang="pt-PT" sz="1200"/>
              <a:t> </a:t>
            </a:r>
            <a:r>
              <a:rPr lang="pt-PT" sz="1200" err="1"/>
              <a:t>health</a:t>
            </a:r>
            <a:r>
              <a:rPr lang="pt-PT" sz="1200"/>
              <a:t> </a:t>
            </a:r>
            <a:r>
              <a:rPr lang="pt-PT" sz="1200" err="1"/>
              <a:t>outcomes</a:t>
            </a:r>
            <a:r>
              <a:rPr lang="pt-PT" sz="1200"/>
              <a:t>, </a:t>
            </a:r>
            <a:r>
              <a:rPr lang="pt-PT" sz="1200" err="1"/>
              <a:t>loss</a:t>
            </a:r>
            <a:r>
              <a:rPr lang="pt-PT" sz="1200"/>
              <a:t> </a:t>
            </a:r>
            <a:r>
              <a:rPr lang="pt-PT" sz="1200" err="1"/>
              <a:t>of</a:t>
            </a:r>
            <a:r>
              <a:rPr lang="pt-PT" sz="1200"/>
              <a:t> trust</a:t>
            </a:r>
          </a:p>
          <a:p>
            <a:pPr algn="just"/>
            <a:endParaRPr lang="pt-PT" sz="1200"/>
          </a:p>
          <a:p>
            <a:pPr algn="just"/>
            <a:r>
              <a:rPr lang="pt-PT" sz="1200" err="1"/>
              <a:t>Complexity</a:t>
            </a:r>
            <a:r>
              <a:rPr lang="pt-PT" sz="1200"/>
              <a:t>: </a:t>
            </a:r>
            <a:r>
              <a:rPr lang="pt-PT" sz="1200" err="1"/>
              <a:t>Multi-actor</a:t>
            </a:r>
            <a:r>
              <a:rPr lang="pt-PT" sz="1200"/>
              <a:t> </a:t>
            </a:r>
            <a:r>
              <a:rPr lang="pt-PT" sz="1200" err="1"/>
              <a:t>systems</a:t>
            </a:r>
            <a:r>
              <a:rPr lang="pt-PT" sz="1200"/>
              <a:t> → </a:t>
            </a:r>
            <a:r>
              <a:rPr lang="pt-PT" sz="1200" err="1"/>
              <a:t>patients</a:t>
            </a:r>
            <a:r>
              <a:rPr lang="pt-PT" sz="1200"/>
              <a:t>, </a:t>
            </a:r>
            <a:r>
              <a:rPr lang="pt-PT" sz="1200" err="1"/>
              <a:t>providers</a:t>
            </a:r>
            <a:r>
              <a:rPr lang="pt-PT" sz="1200"/>
              <a:t>, </a:t>
            </a:r>
            <a:r>
              <a:rPr lang="pt-PT" sz="1200" err="1"/>
              <a:t>payers</a:t>
            </a:r>
            <a:r>
              <a:rPr lang="pt-PT" sz="1200"/>
              <a:t>, </a:t>
            </a:r>
            <a:r>
              <a:rPr lang="pt-PT" sz="1200" err="1"/>
              <a:t>regulators</a:t>
            </a:r>
            <a:endParaRPr lang="pt-PT" sz="1200"/>
          </a:p>
          <a:p>
            <a:endParaRPr lang="pt-PT"/>
          </a:p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334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804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1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European Healthcare Fraud and Corruption Network 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EHFCN,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constituted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2005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pioneer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typology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discriminating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error, abuse,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intentional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unintentional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trespasses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misdemeanours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pt-PT" sz="1200" b="1"/>
              <a:t>Individual </a:t>
            </a:r>
            <a:r>
              <a:rPr lang="pt-PT" sz="1200" b="1" err="1"/>
              <a:t>vs</a:t>
            </a:r>
            <a:r>
              <a:rPr lang="pt-PT" sz="1200" b="1"/>
              <a:t> </a:t>
            </a:r>
            <a:r>
              <a:rPr lang="pt-PT" sz="1200" b="1" err="1"/>
              <a:t>Institutional</a:t>
            </a:r>
            <a:r>
              <a:rPr lang="pt-PT" sz="1200" b="1"/>
              <a:t> </a:t>
            </a:r>
            <a:r>
              <a:rPr lang="pt-PT" sz="1200" b="1" err="1"/>
              <a:t>Corruption</a:t>
            </a:r>
            <a:r>
              <a:rPr lang="pt-PT" sz="1200" b="1"/>
              <a:t>:</a:t>
            </a:r>
            <a:endParaRPr lang="pt-PT" sz="1200"/>
          </a:p>
          <a:p>
            <a:pPr marL="0" indent="0" algn="just">
              <a:buNone/>
            </a:pPr>
            <a:endParaRPr lang="pt-PT" sz="1200" i="1"/>
          </a:p>
          <a:p>
            <a:pPr algn="just"/>
            <a:r>
              <a:rPr lang="pt-PT" sz="1200" i="1"/>
              <a:t>Individual</a:t>
            </a:r>
            <a:r>
              <a:rPr lang="pt-PT" sz="1200"/>
              <a:t>: </a:t>
            </a:r>
            <a:r>
              <a:rPr lang="pt-PT" sz="1200" err="1"/>
              <a:t>Bribery</a:t>
            </a:r>
            <a:r>
              <a:rPr lang="pt-PT" sz="1200"/>
              <a:t>, </a:t>
            </a:r>
            <a:r>
              <a:rPr lang="pt-PT" sz="1200" err="1"/>
              <a:t>fraudulent</a:t>
            </a:r>
            <a:r>
              <a:rPr lang="pt-PT" sz="1200"/>
              <a:t> </a:t>
            </a:r>
            <a:r>
              <a:rPr lang="pt-PT" sz="1200" err="1"/>
              <a:t>billing</a:t>
            </a:r>
            <a:r>
              <a:rPr lang="pt-PT" sz="1200"/>
              <a:t>.</a:t>
            </a:r>
          </a:p>
          <a:p>
            <a:pPr algn="just"/>
            <a:r>
              <a:rPr lang="pt-PT" sz="1200" i="1" err="1"/>
              <a:t>Institutional</a:t>
            </a:r>
            <a:r>
              <a:rPr lang="pt-PT" sz="1200"/>
              <a:t>: </a:t>
            </a:r>
            <a:r>
              <a:rPr lang="pt-PT" sz="1200" err="1"/>
              <a:t>Systemic</a:t>
            </a:r>
            <a:r>
              <a:rPr lang="pt-PT" sz="1200"/>
              <a:t> </a:t>
            </a:r>
            <a:r>
              <a:rPr lang="pt-PT" sz="1200" err="1"/>
              <a:t>failures</a:t>
            </a:r>
            <a:r>
              <a:rPr lang="pt-PT" sz="1200"/>
              <a:t> </a:t>
            </a:r>
            <a:r>
              <a:rPr lang="pt-PT" sz="1200" err="1"/>
              <a:t>enabling</a:t>
            </a:r>
            <a:r>
              <a:rPr lang="pt-PT" sz="1200"/>
              <a:t> </a:t>
            </a:r>
            <a:r>
              <a:rPr lang="pt-PT" sz="1200" err="1"/>
              <a:t>corruption</a:t>
            </a:r>
            <a:r>
              <a:rPr lang="pt-PT" sz="1200"/>
              <a:t> (e.g., </a:t>
            </a:r>
            <a:r>
              <a:rPr lang="pt-PT" sz="1200" err="1"/>
              <a:t>weak</a:t>
            </a:r>
            <a:r>
              <a:rPr lang="pt-PT" sz="1200"/>
              <a:t> </a:t>
            </a:r>
            <a:r>
              <a:rPr lang="pt-PT" sz="1200" err="1"/>
              <a:t>procurement</a:t>
            </a:r>
            <a:r>
              <a:rPr lang="pt-PT" sz="1200"/>
              <a:t> </a:t>
            </a:r>
            <a:r>
              <a:rPr lang="pt-PT" sz="1200" err="1"/>
              <a:t>laws</a:t>
            </a:r>
            <a:r>
              <a:rPr lang="pt-PT" sz="1200"/>
              <a:t>)</a:t>
            </a: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EHFCN,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constituted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2005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pioneer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typology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discriminating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error, abuse,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intentional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unintentional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trespasses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misdemeanours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1)</a:t>
            </a: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operationalisation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EHFCN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Typology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  in 2014,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error, abuse,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EHFCN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typology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operationalisation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auditing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2013,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corruption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sector [7],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2017 [29],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clustered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fraudulent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corrupt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</a:t>
            </a:r>
            <a:r>
              <a:rPr lang="pt-P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989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effectLst/>
                <a:latin typeface="Times"/>
              </a:rPr>
              <a:t>To </a:t>
            </a:r>
            <a:r>
              <a:rPr lang="pt-PT" err="1">
                <a:effectLst/>
                <a:latin typeface="Times"/>
              </a:rPr>
              <a:t>support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the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audit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and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control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of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institutions</a:t>
            </a:r>
            <a:r>
              <a:rPr lang="pt-PT">
                <a:effectLst/>
                <a:latin typeface="Times"/>
              </a:rPr>
              <a:t> in </a:t>
            </a:r>
            <a:r>
              <a:rPr lang="pt-PT" err="1">
                <a:effectLst/>
                <a:latin typeface="Times"/>
              </a:rPr>
              <a:t>regard</a:t>
            </a:r>
            <a:r>
              <a:rPr lang="pt-PT">
                <a:effectLst/>
                <a:latin typeface="Times"/>
              </a:rPr>
              <a:t> to </a:t>
            </a:r>
            <a:r>
              <a:rPr lang="pt-PT" err="1">
                <a:effectLst/>
                <a:latin typeface="Times"/>
              </a:rPr>
              <a:t>operationalisation</a:t>
            </a:r>
            <a:r>
              <a:rPr lang="pt-PT">
                <a:effectLst/>
                <a:latin typeface="Times"/>
              </a:rPr>
              <a:t>, </a:t>
            </a:r>
            <a:r>
              <a:rPr lang="pt-PT" err="1">
                <a:effectLst/>
                <a:latin typeface="Times"/>
              </a:rPr>
              <a:t>the</a:t>
            </a:r>
            <a:r>
              <a:rPr lang="pt-PT">
                <a:effectLst/>
                <a:latin typeface="Times"/>
              </a:rPr>
              <a:t> EHFCN </a:t>
            </a:r>
            <a:r>
              <a:rPr lang="pt-PT" err="1">
                <a:effectLst/>
                <a:latin typeface="Times"/>
              </a:rPr>
              <a:t>further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developed</a:t>
            </a:r>
            <a:r>
              <a:rPr lang="pt-PT">
                <a:effectLst/>
                <a:latin typeface="Times"/>
              </a:rPr>
              <a:t> a </a:t>
            </a:r>
            <a:r>
              <a:rPr lang="pt-PT" err="1">
                <a:effectLst/>
                <a:latin typeface="Times"/>
              </a:rPr>
              <a:t>Waste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Typology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Matrix</a:t>
            </a:r>
            <a:r>
              <a:rPr lang="pt-PT">
                <a:effectLst/>
                <a:latin typeface="Helvetica" pitchFamily="2" charset="0"/>
              </a:rPr>
              <a:t>  </a:t>
            </a:r>
            <a:r>
              <a:rPr lang="pt-PT">
                <a:effectLst/>
                <a:latin typeface="Times"/>
              </a:rPr>
              <a:t>in 2014, </a:t>
            </a:r>
            <a:r>
              <a:rPr lang="pt-PT" err="1">
                <a:effectLst/>
                <a:latin typeface="Times"/>
              </a:rPr>
              <a:t>which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classifies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waste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according</a:t>
            </a:r>
            <a:r>
              <a:rPr lang="pt-PT">
                <a:effectLst/>
                <a:latin typeface="Times"/>
              </a:rPr>
              <a:t> to error, abuse, </a:t>
            </a:r>
            <a:r>
              <a:rPr lang="pt-PT" err="1">
                <a:effectLst/>
                <a:latin typeface="Times"/>
              </a:rPr>
              <a:t>fraud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and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corruption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with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respect</a:t>
            </a:r>
            <a:r>
              <a:rPr lang="pt-PT">
                <a:effectLst/>
                <a:latin typeface="Times"/>
              </a:rPr>
              <a:t> to </a:t>
            </a:r>
            <a:r>
              <a:rPr lang="pt-PT" err="1">
                <a:effectLst/>
                <a:latin typeface="Times"/>
              </a:rPr>
              <a:t>its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consequences</a:t>
            </a:r>
            <a:r>
              <a:rPr lang="pt-PT">
                <a:effectLst/>
                <a:latin typeface="Times"/>
              </a:rPr>
              <a:t>. </a:t>
            </a:r>
            <a:r>
              <a:rPr lang="pt-PT" err="1">
                <a:effectLst/>
                <a:latin typeface="Times"/>
              </a:rPr>
              <a:t>The</a:t>
            </a:r>
            <a:r>
              <a:rPr lang="pt-PT">
                <a:effectLst/>
                <a:latin typeface="Times"/>
              </a:rPr>
              <a:t> EHFCN </a:t>
            </a:r>
            <a:r>
              <a:rPr lang="pt-PT" err="1">
                <a:effectLst/>
                <a:latin typeface="Times"/>
              </a:rPr>
              <a:t>typology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is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meant</a:t>
            </a:r>
            <a:r>
              <a:rPr lang="pt-PT">
                <a:effectLst/>
                <a:latin typeface="Times"/>
              </a:rPr>
              <a:t> to </a:t>
            </a:r>
            <a:r>
              <a:rPr lang="pt-PT" err="1">
                <a:effectLst/>
                <a:latin typeface="Times"/>
              </a:rPr>
              <a:t>be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applied</a:t>
            </a:r>
            <a:r>
              <a:rPr lang="pt-PT">
                <a:effectLst/>
                <a:latin typeface="Times"/>
              </a:rPr>
              <a:t> in </a:t>
            </a:r>
            <a:r>
              <a:rPr lang="pt-PT" err="1">
                <a:effectLst/>
                <a:latin typeface="Times"/>
              </a:rPr>
              <a:t>operationalisation</a:t>
            </a:r>
            <a:r>
              <a:rPr lang="pt-PT">
                <a:effectLst/>
                <a:latin typeface="Times"/>
              </a:rPr>
              <a:t> in </a:t>
            </a:r>
            <a:r>
              <a:rPr lang="pt-PT" err="1">
                <a:effectLst/>
                <a:latin typeface="Times"/>
              </a:rPr>
              <a:t>the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controlling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and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auditing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of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healthcare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institutions</a:t>
            </a:r>
            <a:r>
              <a:rPr lang="pt-PT">
                <a:effectLst/>
                <a:latin typeface="Times"/>
              </a:rPr>
              <a:t>.</a:t>
            </a:r>
          </a:p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909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terms</a:t>
            </a:r>
            <a:r>
              <a:rPr lang="pt-PT"/>
              <a:t> ‘</a:t>
            </a:r>
            <a:r>
              <a:rPr lang="pt-PT" err="1"/>
              <a:t>corruption</a:t>
            </a:r>
            <a:r>
              <a:rPr lang="pt-PT"/>
              <a:t>’ </a:t>
            </a:r>
            <a:r>
              <a:rPr lang="pt-PT" err="1"/>
              <a:t>or</a:t>
            </a:r>
            <a:r>
              <a:rPr lang="pt-PT"/>
              <a:t> ‘</a:t>
            </a:r>
            <a:r>
              <a:rPr lang="pt-PT" err="1"/>
              <a:t>fraud</a:t>
            </a:r>
            <a:r>
              <a:rPr lang="pt-PT"/>
              <a:t>’ are </a:t>
            </a:r>
            <a:r>
              <a:rPr lang="pt-PT" err="1"/>
              <a:t>often</a:t>
            </a:r>
            <a:r>
              <a:rPr lang="pt-PT"/>
              <a:t> </a:t>
            </a:r>
            <a:r>
              <a:rPr lang="pt-PT" err="1"/>
              <a:t>used</a:t>
            </a:r>
            <a:r>
              <a:rPr lang="pt-PT"/>
              <a:t> </a:t>
            </a:r>
            <a:r>
              <a:rPr lang="pt-PT" err="1"/>
              <a:t>colloquially</a:t>
            </a:r>
            <a:r>
              <a:rPr lang="pt-PT"/>
              <a:t> as a </a:t>
            </a:r>
            <a:r>
              <a:rPr lang="pt-PT" err="1"/>
              <a:t>catch-all</a:t>
            </a:r>
            <a:r>
              <a:rPr lang="pt-PT"/>
              <a:t> </a:t>
            </a:r>
            <a:r>
              <a:rPr lang="pt-PT" err="1"/>
              <a:t>term</a:t>
            </a:r>
            <a:r>
              <a:rPr lang="pt-PT"/>
              <a:t> for </a:t>
            </a:r>
            <a:r>
              <a:rPr lang="pt-PT" err="1"/>
              <a:t>various</a:t>
            </a:r>
            <a:r>
              <a:rPr lang="pt-PT"/>
              <a:t> </a:t>
            </a:r>
            <a:r>
              <a:rPr lang="pt-PT" err="1"/>
              <a:t>forms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regulatory</a:t>
            </a:r>
            <a:r>
              <a:rPr lang="pt-PT"/>
              <a:t> </a:t>
            </a:r>
            <a:r>
              <a:rPr lang="pt-PT" err="1"/>
              <a:t>infractions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inefficient</a:t>
            </a:r>
            <a:r>
              <a:rPr lang="pt-PT"/>
              <a:t> use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resources</a:t>
            </a:r>
            <a:r>
              <a:rPr lang="pt-PT"/>
              <a:t> in </a:t>
            </a:r>
            <a:r>
              <a:rPr lang="pt-PT" err="1"/>
              <a:t>health</a:t>
            </a:r>
            <a:r>
              <a:rPr lang="pt-PT"/>
              <a:t> </a:t>
            </a:r>
            <a:r>
              <a:rPr lang="pt-PT" err="1"/>
              <a:t>care</a:t>
            </a:r>
            <a:r>
              <a:rPr lang="pt-PT"/>
              <a:t>. </a:t>
            </a:r>
            <a:r>
              <a:rPr lang="pt-PT" err="1"/>
              <a:t>It</a:t>
            </a:r>
            <a:r>
              <a:rPr lang="pt-PT"/>
              <a:t> </a:t>
            </a:r>
            <a:r>
              <a:rPr lang="pt-PT" err="1"/>
              <a:t>is</a:t>
            </a:r>
            <a:r>
              <a:rPr lang="pt-PT"/>
              <a:t> a </a:t>
            </a:r>
            <a:r>
              <a:rPr lang="pt-PT" err="1"/>
              <a:t>good</a:t>
            </a:r>
            <a:r>
              <a:rPr lang="pt-PT"/>
              <a:t> use </a:t>
            </a:r>
            <a:r>
              <a:rPr lang="pt-PT" err="1"/>
              <a:t>of</a:t>
            </a:r>
            <a:r>
              <a:rPr lang="pt-PT"/>
              <a:t> a single </a:t>
            </a:r>
            <a:r>
              <a:rPr lang="pt-PT" err="1"/>
              <a:t>term</a:t>
            </a:r>
            <a:r>
              <a:rPr lang="pt-PT"/>
              <a:t> to </a:t>
            </a:r>
            <a:r>
              <a:rPr lang="pt-PT" err="1"/>
              <a:t>draw</a:t>
            </a:r>
            <a:r>
              <a:rPr lang="pt-PT"/>
              <a:t> </a:t>
            </a:r>
            <a:r>
              <a:rPr lang="pt-PT" err="1"/>
              <a:t>attention</a:t>
            </a:r>
            <a:r>
              <a:rPr lang="pt-PT"/>
              <a:t> to </a:t>
            </a:r>
            <a:r>
              <a:rPr lang="pt-PT" err="1"/>
              <a:t>these</a:t>
            </a:r>
            <a:r>
              <a:rPr lang="pt-PT"/>
              <a:t> </a:t>
            </a:r>
            <a:r>
              <a:rPr lang="pt-PT" err="1"/>
              <a:t>issues</a:t>
            </a:r>
            <a:r>
              <a:rPr lang="pt-PT"/>
              <a:t>. </a:t>
            </a:r>
            <a:r>
              <a:rPr lang="pt-PT" sz="1200"/>
              <a:t>in </a:t>
            </a:r>
            <a:r>
              <a:rPr lang="pt-PT" sz="1200" err="1"/>
              <a:t>which</a:t>
            </a:r>
            <a:r>
              <a:rPr lang="pt-PT" sz="1200"/>
              <a:t> </a:t>
            </a:r>
            <a:r>
              <a:rPr lang="pt-PT" sz="1200" err="1"/>
              <a:t>an</a:t>
            </a:r>
            <a:r>
              <a:rPr lang="pt-PT" sz="1200"/>
              <a:t> </a:t>
            </a:r>
            <a:r>
              <a:rPr lang="pt-PT" sz="1200" err="1"/>
              <a:t>inspection</a:t>
            </a:r>
            <a:r>
              <a:rPr lang="pt-PT" sz="1200"/>
              <a:t> </a:t>
            </a:r>
            <a:r>
              <a:rPr lang="pt-PT" sz="1200" err="1"/>
              <a:t>department</a:t>
            </a:r>
            <a:r>
              <a:rPr lang="pt-PT" sz="1200"/>
              <a:t> can </a:t>
            </a:r>
            <a:r>
              <a:rPr lang="pt-PT" sz="1200" err="1"/>
              <a:t>operate</a:t>
            </a:r>
            <a:r>
              <a:rPr lang="pt-PT" sz="1200"/>
              <a:t>. </a:t>
            </a:r>
          </a:p>
          <a:p>
            <a:endParaRPr lang="pt-PT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err="1"/>
              <a:t>However</a:t>
            </a:r>
            <a:r>
              <a:rPr lang="pt-PT"/>
              <a:t>, </a:t>
            </a:r>
            <a:r>
              <a:rPr lang="pt-PT" err="1"/>
              <a:t>if</a:t>
            </a:r>
            <a:r>
              <a:rPr lang="pt-PT"/>
              <a:t> </a:t>
            </a:r>
            <a:r>
              <a:rPr lang="pt-PT" err="1"/>
              <a:t>we</a:t>
            </a:r>
            <a:r>
              <a:rPr lang="pt-PT"/>
              <a:t> </a:t>
            </a:r>
            <a:r>
              <a:rPr lang="pt-PT" err="1"/>
              <a:t>wish</a:t>
            </a:r>
            <a:r>
              <a:rPr lang="pt-PT"/>
              <a:t> to </a:t>
            </a:r>
            <a:r>
              <a:rPr lang="pt-PT" err="1"/>
              <a:t>gain</a:t>
            </a:r>
            <a:r>
              <a:rPr lang="pt-PT"/>
              <a:t> insight </a:t>
            </a:r>
            <a:r>
              <a:rPr lang="pt-PT" err="1"/>
              <a:t>into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extent</a:t>
            </a:r>
            <a:r>
              <a:rPr lang="pt-PT"/>
              <a:t>, causes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possible</a:t>
            </a:r>
            <a:r>
              <a:rPr lang="pt-PT"/>
              <a:t> </a:t>
            </a:r>
            <a:r>
              <a:rPr lang="pt-PT" err="1"/>
              <a:t>actions</a:t>
            </a:r>
            <a:r>
              <a:rPr lang="pt-PT"/>
              <a:t> to </a:t>
            </a:r>
            <a:r>
              <a:rPr lang="pt-PT" err="1"/>
              <a:t>detect</a:t>
            </a:r>
            <a:r>
              <a:rPr lang="pt-PT"/>
              <a:t>, </a:t>
            </a:r>
            <a:r>
              <a:rPr lang="pt-PT" err="1"/>
              <a:t>prevent</a:t>
            </a:r>
            <a:r>
              <a:rPr lang="pt-PT"/>
              <a:t> </a:t>
            </a:r>
            <a:r>
              <a:rPr lang="pt-PT" err="1"/>
              <a:t>or</a:t>
            </a:r>
            <a:r>
              <a:rPr lang="pt-PT"/>
              <a:t> </a:t>
            </a:r>
            <a:r>
              <a:rPr lang="pt-PT" err="1"/>
              <a:t>respond</a:t>
            </a:r>
            <a:r>
              <a:rPr lang="pt-PT"/>
              <a:t> to </a:t>
            </a:r>
            <a:r>
              <a:rPr lang="pt-PT" err="1"/>
              <a:t>fraud</a:t>
            </a:r>
            <a:r>
              <a:rPr lang="pt-PT"/>
              <a:t>/</a:t>
            </a:r>
            <a:r>
              <a:rPr lang="pt-PT" err="1"/>
              <a:t>corruption</a:t>
            </a:r>
            <a:r>
              <a:rPr lang="pt-PT"/>
              <a:t>/</a:t>
            </a:r>
            <a:r>
              <a:rPr lang="pt-PT" err="1"/>
              <a:t>waste</a:t>
            </a:r>
            <a:r>
              <a:rPr lang="pt-PT"/>
              <a:t>, </a:t>
            </a:r>
            <a:r>
              <a:rPr lang="pt-PT" err="1"/>
              <a:t>it</a:t>
            </a:r>
            <a:r>
              <a:rPr lang="pt-PT"/>
              <a:t> </a:t>
            </a:r>
            <a:r>
              <a:rPr lang="pt-PT" err="1"/>
              <a:t>is</a:t>
            </a:r>
            <a:r>
              <a:rPr lang="pt-PT"/>
              <a:t> </a:t>
            </a:r>
            <a:r>
              <a:rPr lang="pt-PT" err="1"/>
              <a:t>essential</a:t>
            </a:r>
            <a:r>
              <a:rPr lang="pt-PT"/>
              <a:t> to </a:t>
            </a:r>
            <a:r>
              <a:rPr lang="pt-PT" err="1"/>
              <a:t>state</a:t>
            </a:r>
            <a:r>
              <a:rPr lang="pt-PT"/>
              <a:t> </a:t>
            </a:r>
            <a:r>
              <a:rPr lang="pt-PT" err="1"/>
              <a:t>clearly</a:t>
            </a:r>
            <a:r>
              <a:rPr lang="pt-PT"/>
              <a:t> </a:t>
            </a:r>
            <a:r>
              <a:rPr lang="pt-PT" err="1"/>
              <a:t>what</a:t>
            </a:r>
            <a:r>
              <a:rPr lang="pt-PT"/>
              <a:t> </a:t>
            </a:r>
            <a:r>
              <a:rPr lang="pt-PT" err="1"/>
              <a:t>it</a:t>
            </a:r>
            <a:r>
              <a:rPr lang="pt-PT"/>
              <a:t> </a:t>
            </a:r>
            <a:r>
              <a:rPr lang="pt-PT" err="1"/>
              <a:t>is</a:t>
            </a:r>
            <a:r>
              <a:rPr lang="pt-PT"/>
              <a:t> </a:t>
            </a:r>
            <a:r>
              <a:rPr lang="pt-PT" err="1"/>
              <a:t>about</a:t>
            </a:r>
            <a:r>
              <a:rPr lang="pt-PT"/>
              <a:t>. </a:t>
            </a:r>
            <a:r>
              <a:rPr lang="pt-PT" err="1"/>
              <a:t>Not</a:t>
            </a:r>
            <a:r>
              <a:rPr lang="pt-PT"/>
              <a:t> ‘to </a:t>
            </a:r>
            <a:r>
              <a:rPr lang="pt-PT" err="1"/>
              <a:t>be</a:t>
            </a:r>
            <a:r>
              <a:rPr lang="pt-PT"/>
              <a:t> </a:t>
            </a:r>
            <a:r>
              <a:rPr lang="pt-PT" err="1"/>
              <a:t>correct</a:t>
            </a:r>
            <a:r>
              <a:rPr lang="pt-PT"/>
              <a:t>’ </a:t>
            </a:r>
            <a:r>
              <a:rPr lang="pt-PT" err="1"/>
              <a:t>but</a:t>
            </a:r>
            <a:r>
              <a:rPr lang="pt-PT"/>
              <a:t> </a:t>
            </a:r>
            <a:r>
              <a:rPr lang="pt-PT" err="1"/>
              <a:t>because</a:t>
            </a:r>
            <a:r>
              <a:rPr lang="pt-PT"/>
              <a:t> </a:t>
            </a:r>
            <a:r>
              <a:rPr lang="pt-PT" err="1"/>
              <a:t>each</a:t>
            </a:r>
            <a:r>
              <a:rPr lang="pt-PT"/>
              <a:t> </a:t>
            </a:r>
            <a:r>
              <a:rPr lang="pt-PT" err="1"/>
              <a:t>type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infringement</a:t>
            </a:r>
            <a:r>
              <a:rPr lang="pt-PT"/>
              <a:t> </a:t>
            </a:r>
            <a:r>
              <a:rPr lang="pt-PT" err="1"/>
              <a:t>requires</a:t>
            </a:r>
            <a:r>
              <a:rPr lang="pt-PT"/>
              <a:t> </a:t>
            </a:r>
            <a:r>
              <a:rPr lang="pt-PT" err="1"/>
              <a:t>different</a:t>
            </a:r>
            <a:r>
              <a:rPr lang="pt-PT"/>
              <a:t> </a:t>
            </a:r>
            <a:r>
              <a:rPr lang="pt-PT" err="1"/>
              <a:t>actions</a:t>
            </a:r>
            <a:r>
              <a:rPr lang="pt-PT"/>
              <a:t>. </a:t>
            </a:r>
            <a:r>
              <a:rPr lang="pt-PT" err="1"/>
              <a:t>This</a:t>
            </a:r>
            <a:r>
              <a:rPr lang="pt-PT"/>
              <a:t> </a:t>
            </a:r>
            <a:r>
              <a:rPr lang="pt-PT" err="1"/>
              <a:t>way</a:t>
            </a:r>
            <a:r>
              <a:rPr lang="pt-PT"/>
              <a:t> </a:t>
            </a:r>
            <a:r>
              <a:rPr lang="pt-PT" err="1"/>
              <a:t>we</a:t>
            </a:r>
            <a:r>
              <a:rPr lang="pt-PT"/>
              <a:t> can </a:t>
            </a:r>
            <a:r>
              <a:rPr lang="pt-PT" err="1"/>
              <a:t>better</a:t>
            </a:r>
            <a:r>
              <a:rPr lang="pt-PT"/>
              <a:t> </a:t>
            </a:r>
            <a:r>
              <a:rPr lang="pt-PT" err="1"/>
              <a:t>cooperate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benchmark</a:t>
            </a:r>
            <a:r>
              <a:rPr lang="pt-PT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/>
              <a:t>In </a:t>
            </a:r>
            <a:r>
              <a:rPr lang="pt-PT" err="1"/>
              <a:t>both</a:t>
            </a:r>
            <a:r>
              <a:rPr lang="pt-PT"/>
              <a:t> </a:t>
            </a:r>
            <a:r>
              <a:rPr lang="pt-PT" err="1"/>
              <a:t>areas</a:t>
            </a:r>
            <a:r>
              <a:rPr lang="pt-PT"/>
              <a:t>,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infringement</a:t>
            </a:r>
            <a:r>
              <a:rPr lang="pt-PT"/>
              <a:t> can take </a:t>
            </a:r>
            <a:r>
              <a:rPr lang="pt-PT" err="1"/>
              <a:t>four</a:t>
            </a:r>
            <a:r>
              <a:rPr lang="pt-PT"/>
              <a:t> </a:t>
            </a:r>
            <a:r>
              <a:rPr lang="pt-PT" err="1"/>
              <a:t>different</a:t>
            </a:r>
            <a:r>
              <a:rPr lang="pt-PT"/>
              <a:t> </a:t>
            </a:r>
            <a:r>
              <a:rPr lang="pt-PT" err="1"/>
              <a:t>forms</a:t>
            </a:r>
            <a:r>
              <a:rPr lang="pt-PT"/>
              <a:t>, </a:t>
            </a:r>
            <a:r>
              <a:rPr lang="pt-PT" err="1"/>
              <a:t>each</a:t>
            </a:r>
            <a:r>
              <a:rPr lang="pt-PT"/>
              <a:t> </a:t>
            </a:r>
            <a:r>
              <a:rPr lang="pt-PT" err="1"/>
              <a:t>having</a:t>
            </a:r>
            <a:r>
              <a:rPr lang="pt-PT"/>
              <a:t> a </a:t>
            </a:r>
            <a:r>
              <a:rPr lang="pt-PT" err="1"/>
              <a:t>different</a:t>
            </a:r>
            <a:r>
              <a:rPr lang="pt-PT"/>
              <a:t> cause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consequently</a:t>
            </a:r>
            <a:r>
              <a:rPr lang="pt-PT"/>
              <a:t> </a:t>
            </a:r>
            <a:r>
              <a:rPr lang="pt-PT" err="1"/>
              <a:t>requiring</a:t>
            </a:r>
            <a:r>
              <a:rPr lang="pt-PT"/>
              <a:t> a </a:t>
            </a:r>
            <a:r>
              <a:rPr lang="pt-PT" err="1"/>
              <a:t>different</a:t>
            </a:r>
            <a:r>
              <a:rPr lang="pt-PT"/>
              <a:t> </a:t>
            </a:r>
            <a:r>
              <a:rPr lang="pt-PT" err="1"/>
              <a:t>type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action</a:t>
            </a:r>
            <a:r>
              <a:rPr lang="pt-PT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/>
          </a:p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104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PT" b="1">
                <a:solidFill>
                  <a:srgbClr val="0070C0"/>
                </a:solidFill>
              </a:rPr>
              <a:t>EU-</a:t>
            </a:r>
            <a:r>
              <a:rPr lang="pt-PT" b="1" err="1">
                <a:solidFill>
                  <a:srgbClr val="0070C0"/>
                </a:solidFill>
              </a:rPr>
              <a:t>Level</a:t>
            </a:r>
            <a:r>
              <a:rPr lang="pt-PT" b="1">
                <a:solidFill>
                  <a:srgbClr val="0070C0"/>
                </a:solidFill>
              </a:rPr>
              <a:t> </a:t>
            </a:r>
            <a:r>
              <a:rPr lang="pt-PT" b="1" err="1">
                <a:solidFill>
                  <a:srgbClr val="0070C0"/>
                </a:solidFill>
              </a:rPr>
              <a:t>Instruments</a:t>
            </a:r>
            <a:endParaRPr lang="pt-PT">
              <a:solidFill>
                <a:srgbClr val="0070C0"/>
              </a:solidFill>
            </a:endParaRPr>
          </a:p>
          <a:p>
            <a:pPr algn="just"/>
            <a:endParaRPr lang="pt-PT"/>
          </a:p>
          <a:p>
            <a:pPr algn="just"/>
            <a:r>
              <a:rPr lang="pt-PT" err="1"/>
              <a:t>Regulation</a:t>
            </a:r>
            <a:r>
              <a:rPr lang="pt-PT"/>
              <a:t> (EU, </a:t>
            </a:r>
            <a:r>
              <a:rPr lang="pt-PT" err="1"/>
              <a:t>Euratom</a:t>
            </a:r>
            <a:r>
              <a:rPr lang="pt-PT"/>
              <a:t>) 2018/1046 </a:t>
            </a:r>
            <a:r>
              <a:rPr lang="pt-PT" err="1"/>
              <a:t>on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financial rules </a:t>
            </a:r>
            <a:r>
              <a:rPr lang="pt-PT" err="1"/>
              <a:t>applicable</a:t>
            </a:r>
            <a:r>
              <a:rPr lang="pt-PT"/>
              <a:t> to </a:t>
            </a:r>
            <a:r>
              <a:rPr lang="pt-PT" err="1"/>
              <a:t>the</a:t>
            </a:r>
            <a:r>
              <a:rPr lang="pt-PT"/>
              <a:t> general budget, </a:t>
            </a:r>
            <a:r>
              <a:rPr lang="pt-PT" err="1"/>
              <a:t>including</a:t>
            </a:r>
            <a:r>
              <a:rPr lang="pt-PT"/>
              <a:t> </a:t>
            </a:r>
            <a:r>
              <a:rPr lang="pt-PT" err="1"/>
              <a:t>health-related</a:t>
            </a:r>
            <a:r>
              <a:rPr lang="pt-PT"/>
              <a:t> </a:t>
            </a:r>
            <a:r>
              <a:rPr lang="pt-PT" err="1"/>
              <a:t>spending</a:t>
            </a:r>
            <a:r>
              <a:rPr lang="pt-PT"/>
              <a:t>.</a:t>
            </a:r>
          </a:p>
          <a:p>
            <a:pPr algn="just"/>
            <a:endParaRPr lang="pt-PT"/>
          </a:p>
          <a:p>
            <a:pPr algn="just"/>
            <a:r>
              <a:rPr lang="pt-PT" err="1"/>
              <a:t>European</a:t>
            </a:r>
            <a:r>
              <a:rPr lang="pt-PT"/>
              <a:t> </a:t>
            </a:r>
            <a:r>
              <a:rPr lang="pt-PT" err="1"/>
              <a:t>Public</a:t>
            </a:r>
            <a:r>
              <a:rPr lang="pt-PT"/>
              <a:t> </a:t>
            </a:r>
            <a:r>
              <a:rPr lang="pt-PT" err="1"/>
              <a:t>Prosecutor’s</a:t>
            </a:r>
            <a:r>
              <a:rPr lang="pt-PT"/>
              <a:t> Office (EPPO): </a:t>
            </a:r>
            <a:r>
              <a:rPr lang="pt-PT" err="1"/>
              <a:t>empowered</a:t>
            </a:r>
            <a:r>
              <a:rPr lang="pt-PT"/>
              <a:t> to </a:t>
            </a:r>
            <a:r>
              <a:rPr lang="pt-PT" err="1"/>
              <a:t>investigate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prosecute</a:t>
            </a:r>
            <a:r>
              <a:rPr lang="pt-PT"/>
              <a:t> </a:t>
            </a:r>
            <a:r>
              <a:rPr lang="pt-PT" err="1"/>
              <a:t>fraud</a:t>
            </a:r>
            <a:r>
              <a:rPr lang="pt-PT"/>
              <a:t> </a:t>
            </a:r>
            <a:r>
              <a:rPr lang="pt-PT" err="1"/>
              <a:t>affecting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EU budget, </a:t>
            </a:r>
            <a:r>
              <a:rPr lang="pt-PT" err="1"/>
              <a:t>including</a:t>
            </a:r>
            <a:r>
              <a:rPr lang="pt-PT"/>
              <a:t> in </a:t>
            </a:r>
            <a:r>
              <a:rPr lang="pt-PT" err="1"/>
              <a:t>healthcare</a:t>
            </a:r>
            <a:r>
              <a:rPr lang="pt-PT"/>
              <a:t>.</a:t>
            </a:r>
          </a:p>
          <a:p>
            <a:pPr algn="just"/>
            <a:endParaRPr lang="pt-PT"/>
          </a:p>
          <a:p>
            <a:pPr algn="just"/>
            <a:r>
              <a:rPr lang="pt-PT"/>
              <a:t>OLAF (</a:t>
            </a:r>
            <a:r>
              <a:rPr lang="pt-PT" err="1"/>
              <a:t>European</a:t>
            </a:r>
            <a:r>
              <a:rPr lang="pt-PT"/>
              <a:t> </a:t>
            </a:r>
            <a:r>
              <a:rPr lang="pt-PT" err="1"/>
              <a:t>Anti-Fraud</a:t>
            </a:r>
            <a:r>
              <a:rPr lang="pt-PT"/>
              <a:t> Office): </a:t>
            </a:r>
            <a:r>
              <a:rPr lang="pt-PT" err="1"/>
              <a:t>conducts</a:t>
            </a:r>
            <a:r>
              <a:rPr lang="pt-PT"/>
              <a:t> </a:t>
            </a:r>
            <a:r>
              <a:rPr lang="pt-PT" err="1"/>
              <a:t>administrative</a:t>
            </a:r>
            <a:r>
              <a:rPr lang="pt-PT"/>
              <a:t> </a:t>
            </a:r>
            <a:r>
              <a:rPr lang="pt-PT" err="1"/>
              <a:t>investigations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supports</a:t>
            </a:r>
            <a:r>
              <a:rPr lang="pt-PT"/>
              <a:t> </a:t>
            </a:r>
            <a:r>
              <a:rPr lang="pt-PT" err="1"/>
              <a:t>national</a:t>
            </a:r>
            <a:r>
              <a:rPr lang="pt-PT"/>
              <a:t> </a:t>
            </a:r>
            <a:r>
              <a:rPr lang="pt-PT" err="1"/>
              <a:t>authorities</a:t>
            </a:r>
            <a:r>
              <a:rPr lang="pt-PT"/>
              <a:t>.</a:t>
            </a:r>
          </a:p>
          <a:p>
            <a:pPr algn="just"/>
            <a:endParaRPr lang="pt-PT"/>
          </a:p>
          <a:p>
            <a:pPr algn="just"/>
            <a:r>
              <a:rPr lang="pt-PT" err="1"/>
              <a:t>Directive</a:t>
            </a:r>
            <a:r>
              <a:rPr lang="pt-PT"/>
              <a:t> (EU) 2019/1937: </a:t>
            </a:r>
            <a:r>
              <a:rPr lang="pt-PT" err="1"/>
              <a:t>on</a:t>
            </a:r>
            <a:r>
              <a:rPr lang="pt-PT"/>
              <a:t>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protection</a:t>
            </a:r>
            <a:r>
              <a:rPr lang="pt-PT"/>
              <a:t> </a:t>
            </a:r>
            <a:r>
              <a:rPr lang="pt-PT" err="1"/>
              <a:t>of</a:t>
            </a:r>
            <a:r>
              <a:rPr lang="pt-PT"/>
              <a:t> </a:t>
            </a:r>
            <a:r>
              <a:rPr lang="pt-PT" err="1"/>
              <a:t>whistleblowers</a:t>
            </a:r>
            <a:r>
              <a:rPr lang="pt-PT"/>
              <a:t> </a:t>
            </a:r>
            <a:r>
              <a:rPr lang="pt-PT" err="1"/>
              <a:t>across</a:t>
            </a:r>
            <a:r>
              <a:rPr lang="pt-PT"/>
              <a:t> </a:t>
            </a:r>
            <a:r>
              <a:rPr lang="pt-PT" err="1"/>
              <a:t>Member</a:t>
            </a:r>
            <a:r>
              <a:rPr lang="pt-PT"/>
              <a:t> </a:t>
            </a:r>
            <a:r>
              <a:rPr lang="pt-PT" err="1"/>
              <a:t>States</a:t>
            </a:r>
            <a:r>
              <a:rPr lang="pt-PT"/>
              <a:t>.</a:t>
            </a:r>
            <a:br>
              <a:rPr lang="pt-PT"/>
            </a:br>
            <a:endParaRPr lang="pt-PT"/>
          </a:p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6752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maintains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regulatory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disparities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714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065C-ADF7-C34C-BD22-7C04D2A2174B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592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AE7FE-3AF4-2452-E16A-213798247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31CC18-23EA-D7DB-4F13-3F099AA8E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9482854-8F4A-955E-3598-88957CAA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02E445A-8A3B-7564-F914-712E87D3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9DA95F-590F-DAA2-293E-0C1CB481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649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A2363-18C0-6729-9ACD-91B905BA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9D39425-3DC8-5240-C646-00E3FCAB5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82ED846-078A-0B8A-D724-EF1C8156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12CD119-BDA4-70EF-034D-27054469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67DEDBB-8AFA-DF63-6EFB-6FDE8358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853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9571B-9B26-A503-42BB-39BFBCE7E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CC8D08A-0367-494A-70A7-B6310D20E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A373C98-1B4E-C958-AB66-D8E1B4C9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9A7918-14BF-6C5E-3C13-3A95840D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5242DEE-CF74-EC3C-2E96-0E51A08C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024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E3D0F-DA37-D31B-D096-43E39F77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47BD447-4996-46FE-FDC2-BE473A1E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FD4FD9-1CDE-7371-C99D-390E7243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2F2BE38-3510-1342-53FE-C07E5AAE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521DD79-D96E-115D-9344-6DB6E231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722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A8D70-2DC5-F491-A949-D601A45B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A202994-C592-0E9D-EA3E-16CA06FDC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C9387F3-2275-62B2-08F9-667F3C6F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9AFC46-D4CB-0863-2BE2-E420D619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C02C278-E4DE-1778-17CE-52ACE66C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757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1FAC8-95E9-874D-E235-99A1E0AC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1B7A359-4036-1233-65C9-3AAD3AD46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BCBCB30-3667-C574-B71A-74AF3A8AD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CECB7B9-7A51-FF9B-8992-BDE7520C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1F9813F-BDCD-26A8-2573-73A99FAA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47FE15C-C6C0-4FBA-BF57-6ACDDB2F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137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AD8F3-4CE3-80A5-437B-031D0F2D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BC3DDC5-E38B-1EAB-85C1-59E4E7AD8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1E13FFB-C142-73B4-CDD9-019708392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86E4923-7191-67B7-66F4-6C3B86434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7D823A4-C4B4-5A5A-CA67-790AF714E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8A3CF6-FECA-76E3-7E90-61EC7E0D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B1EB291-5BA0-E4EE-8B4B-54246191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8747B29-96FA-9E30-0F85-5DA05998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8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CBA9E-0DB9-85FF-D18B-95E00F25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D961705-A773-4065-F008-99AEAFD9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93C2DFA-EC5B-E6D5-13EA-E9C2AAF7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EA1DE47-DF34-CEEB-2139-5C3BF5D0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657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DB0A238-0605-7274-4B7E-ED0FE25B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4AC585E-96D4-348D-46C0-DCF47CEA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17491D2-8254-152D-A71E-36F3BB3E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993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373CD-C202-9AAA-053D-D667EDFF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43FBD6C-E1C6-7B6F-BF24-E34E9BCB3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38AD9CD-BE35-56DA-F5B0-92792B8F4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B7F8D2C-7D5B-5AE5-EFB5-CAB7AC0F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B6A0190-ED61-AAEB-1B1A-469C98E2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30C7FA2-EC08-A011-824E-253F017F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9A2FF-370C-77A0-54B9-B48A25F1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6074DA6-92F9-7B40-33AF-DD563C1B5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82D45AC-C743-5861-C2B2-634584C12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534C7F7-EDCD-A4F8-788F-FDBFE366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E0FE8B7-5DF6-EA49-761E-7DCD7661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AF3C798-B27E-77C1-C8C9-17AF513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947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87A81E6-6C33-D391-B9C5-E9B2F7AF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EE5535-E694-3ACB-D9D4-FF2E9EFBF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1160D56-1AE7-5A79-9B82-FA83A1D80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D54C9-AC9C-DB42-A1B2-484FB43830AB}" type="datetimeFigureOut">
              <a:rPr lang="pt-PT" smtClean="0"/>
              <a:t>02/09/25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A3A925-46C2-510D-CF91-A2AF8B189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756785E-03DA-F7DC-D716-3A0A8F609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D6FFD-18BE-5948-A2D3-049993A9EB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762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7566B-0EEC-2136-8B68-591F782CC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3" y="1122363"/>
            <a:ext cx="12091987" cy="23876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Combating Fraud in Public Healthcare Systems of the European Union: </a:t>
            </a:r>
            <a:br>
              <a:rPr lang="en-GB" sz="3200" b="1" dirty="0">
                <a:solidFill>
                  <a:srgbClr val="0070C0"/>
                </a:solidFill>
              </a:rPr>
            </a:br>
            <a:br>
              <a:rPr lang="en-GB" sz="3200" b="1" dirty="0">
                <a:solidFill>
                  <a:srgbClr val="0070C0"/>
                </a:solidFill>
              </a:rPr>
            </a:br>
            <a:r>
              <a:rPr lang="en-GB" sz="3200" b="1" dirty="0">
                <a:solidFill>
                  <a:srgbClr val="0070C0"/>
                </a:solidFill>
              </a:rPr>
              <a:t>Legal Instruments, Policy Strategies, and Governance Challenges</a:t>
            </a:r>
            <a:endParaRPr lang="pt-PT" sz="3200" dirty="0">
              <a:solidFill>
                <a:srgbClr val="0070C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13D4DA-0443-6DB3-2AE1-5651F2E97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98725"/>
          </a:xfrm>
        </p:spPr>
        <p:txBody>
          <a:bodyPr>
            <a:noAutofit/>
          </a:bodyPr>
          <a:lstStyle/>
          <a:p>
            <a:endParaRPr lang="pt-PT" sz="2000" dirty="0"/>
          </a:p>
          <a:p>
            <a:endParaRPr lang="pt-PT" sz="2000" dirty="0"/>
          </a:p>
          <a:p>
            <a:r>
              <a:rPr lang="pt-PT" sz="2000" dirty="0"/>
              <a:t>Prof. Álvaro Moreira da Silva</a:t>
            </a:r>
          </a:p>
          <a:p>
            <a:endParaRPr lang="pt-PT" sz="2000" dirty="0"/>
          </a:p>
          <a:p>
            <a:r>
              <a:rPr lang="pt-PT" sz="2000" dirty="0"/>
              <a:t>Portugal</a:t>
            </a:r>
          </a:p>
          <a:p>
            <a:endParaRPr lang="pt-PT" sz="2000" dirty="0"/>
          </a:p>
          <a:p>
            <a:r>
              <a:rPr lang="pt-PT" sz="2000" dirty="0" err="1"/>
              <a:t>Board</a:t>
            </a:r>
            <a:r>
              <a:rPr lang="pt-PT" sz="2000" dirty="0"/>
              <a:t> EPSO</a:t>
            </a:r>
          </a:p>
          <a:p>
            <a:endParaRPr lang="pt-PT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FBF8EF-DBCF-81CB-0DB8-B16801331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035" y="268288"/>
            <a:ext cx="43561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1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01A04-9C78-473D-F4E8-7F795703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 err="1">
                <a:solidFill>
                  <a:srgbClr val="0070C0"/>
                </a:solidFill>
              </a:rPr>
              <a:t>Governance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Challenges</a:t>
            </a:r>
            <a:endParaRPr lang="pt-PT" sz="3200" b="1" dirty="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8CC8AC7-86D1-7B5B-E688-051FB908E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800"/>
            </a:pPr>
            <a:r>
              <a:rPr lang="pt-PT" sz="2400" dirty="0" err="1"/>
              <a:t>Fragmented</a:t>
            </a:r>
            <a:r>
              <a:rPr lang="pt-PT" sz="2400" dirty="0"/>
              <a:t> </a:t>
            </a:r>
            <a:r>
              <a:rPr lang="pt-PT" sz="2400" dirty="0" err="1"/>
              <a:t>laws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enforcement</a:t>
            </a:r>
            <a:r>
              <a:rPr lang="pt-PT" sz="2400" dirty="0"/>
              <a:t>.</a:t>
            </a:r>
          </a:p>
          <a:p>
            <a:pPr>
              <a:defRPr sz="1800"/>
            </a:pPr>
            <a:endParaRPr lang="pt-PT" sz="2400" dirty="0"/>
          </a:p>
          <a:p>
            <a:pPr>
              <a:defRPr sz="1800"/>
            </a:pPr>
            <a:r>
              <a:rPr lang="pt-PT" sz="2400" dirty="0"/>
              <a:t>OLAF </a:t>
            </a:r>
            <a:r>
              <a:rPr lang="pt-PT" sz="2400" dirty="0" err="1"/>
              <a:t>relies</a:t>
            </a:r>
            <a:r>
              <a:rPr lang="pt-PT" sz="2400" dirty="0"/>
              <a:t> </a:t>
            </a:r>
            <a:r>
              <a:rPr lang="pt-PT" sz="2400" dirty="0" err="1"/>
              <a:t>on</a:t>
            </a:r>
            <a:r>
              <a:rPr lang="pt-PT" sz="2400" dirty="0"/>
              <a:t> </a:t>
            </a:r>
            <a:r>
              <a:rPr lang="pt-PT" sz="2400" dirty="0" err="1"/>
              <a:t>national</a:t>
            </a:r>
            <a:r>
              <a:rPr lang="pt-PT" sz="2400" dirty="0"/>
              <a:t> follow-up.</a:t>
            </a:r>
          </a:p>
          <a:p>
            <a:pPr>
              <a:defRPr sz="1800"/>
            </a:pPr>
            <a:endParaRPr lang="pt-PT" sz="2400" dirty="0"/>
          </a:p>
          <a:p>
            <a:pPr>
              <a:defRPr sz="1800"/>
            </a:pPr>
            <a:r>
              <a:rPr lang="pt-PT" sz="2400" dirty="0" err="1"/>
              <a:t>Under-reporting</a:t>
            </a:r>
            <a:r>
              <a:rPr lang="pt-PT" sz="2400" dirty="0"/>
              <a:t> </a:t>
            </a:r>
            <a:r>
              <a:rPr lang="pt-PT" sz="2400" dirty="0" err="1"/>
              <a:t>due</a:t>
            </a:r>
            <a:r>
              <a:rPr lang="pt-PT" sz="2400" dirty="0"/>
              <a:t> to </a:t>
            </a:r>
            <a:r>
              <a:rPr lang="pt-PT" sz="2400" dirty="0" err="1"/>
              <a:t>fear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retaliation</a:t>
            </a:r>
            <a:r>
              <a:rPr lang="pt-PT" sz="2400" dirty="0"/>
              <a:t>.</a:t>
            </a:r>
          </a:p>
          <a:p>
            <a:pPr>
              <a:defRPr sz="1800"/>
            </a:pPr>
            <a:endParaRPr lang="pt-PT" sz="2400" dirty="0"/>
          </a:p>
          <a:p>
            <a:pPr>
              <a:defRPr sz="1800"/>
            </a:pPr>
            <a:r>
              <a:rPr lang="pt-PT" sz="2400" dirty="0" err="1"/>
              <a:t>Reactive</a:t>
            </a:r>
            <a:r>
              <a:rPr lang="pt-PT" sz="2400" dirty="0"/>
              <a:t> </a:t>
            </a:r>
            <a:r>
              <a:rPr lang="pt-PT" sz="2400" dirty="0" err="1"/>
              <a:t>rather</a:t>
            </a:r>
            <a:r>
              <a:rPr lang="pt-PT" sz="2400" dirty="0"/>
              <a:t> </a:t>
            </a:r>
            <a:r>
              <a:rPr lang="pt-PT" sz="2400" dirty="0" err="1"/>
              <a:t>than</a:t>
            </a:r>
            <a:r>
              <a:rPr lang="pt-PT" sz="2400" dirty="0"/>
              <a:t> </a:t>
            </a:r>
            <a:r>
              <a:rPr lang="pt-PT" sz="2400" dirty="0" err="1"/>
              <a:t>proactive</a:t>
            </a:r>
            <a:r>
              <a:rPr lang="pt-PT" sz="2400" dirty="0"/>
              <a:t> </a:t>
            </a:r>
            <a:r>
              <a:rPr lang="pt-PT" sz="2400" dirty="0" err="1"/>
              <a:t>risk</a:t>
            </a:r>
            <a:r>
              <a:rPr lang="pt-PT" sz="2400" dirty="0"/>
              <a:t> management.</a:t>
            </a:r>
          </a:p>
          <a:p>
            <a:endParaRPr lang="pt-PT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F3A443-57E6-6DF2-95AA-63BFB154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362" y="0"/>
            <a:ext cx="3311638" cy="7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1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9E639-0FD6-4172-C85A-675A1E03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656"/>
            <a:ext cx="10515600" cy="1325563"/>
          </a:xfrm>
        </p:spPr>
        <p:txBody>
          <a:bodyPr>
            <a:normAutofit/>
          </a:bodyPr>
          <a:lstStyle/>
          <a:p>
            <a:r>
              <a:rPr lang="pt-PT" sz="3200" b="1" dirty="0">
                <a:solidFill>
                  <a:srgbClr val="0070C0"/>
                </a:solidFill>
              </a:rPr>
              <a:t>Legal </a:t>
            </a:r>
            <a:r>
              <a:rPr lang="pt-PT" sz="3200" b="1" dirty="0" err="1">
                <a:solidFill>
                  <a:srgbClr val="0070C0"/>
                </a:solidFill>
              </a:rPr>
              <a:t>and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Regulatory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Caveats</a:t>
            </a:r>
            <a:endParaRPr lang="pt-PT" sz="3200" b="1" dirty="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F65FDEA-C4D6-E017-D703-405C76F33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157288"/>
            <a:ext cx="12091987" cy="5700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err="1"/>
              <a:t>Fragmentation</a:t>
            </a:r>
            <a:r>
              <a:rPr lang="pt-PT" sz="2000" b="1" dirty="0"/>
              <a:t> </a:t>
            </a:r>
            <a:r>
              <a:rPr lang="pt-PT" sz="2000" b="1" dirty="0" err="1"/>
              <a:t>across</a:t>
            </a:r>
            <a:r>
              <a:rPr lang="pt-PT" sz="2000" b="1" dirty="0"/>
              <a:t> </a:t>
            </a:r>
            <a:r>
              <a:rPr lang="pt-PT" sz="2000" b="1" dirty="0" err="1"/>
              <a:t>member</a:t>
            </a:r>
            <a:r>
              <a:rPr lang="pt-PT" sz="2000" b="1" dirty="0"/>
              <a:t> </a:t>
            </a:r>
            <a:r>
              <a:rPr lang="pt-PT" sz="2000" b="1" dirty="0" err="1"/>
              <a:t>states</a:t>
            </a:r>
            <a:r>
              <a:rPr lang="pt-PT" sz="2000" b="1" dirty="0"/>
              <a:t>:</a:t>
            </a:r>
            <a:br>
              <a:rPr lang="pt-PT" sz="2000" dirty="0"/>
            </a:br>
            <a:endParaRPr lang="pt-PT" sz="2000" dirty="0"/>
          </a:p>
          <a:p>
            <a:r>
              <a:rPr lang="pt-PT" sz="2000" dirty="0"/>
              <a:t>EU </a:t>
            </a:r>
            <a:r>
              <a:rPr lang="pt-PT" sz="2000" dirty="0" err="1"/>
              <a:t>directives</a:t>
            </a:r>
            <a:r>
              <a:rPr lang="pt-PT" sz="2000" dirty="0"/>
              <a:t> </a:t>
            </a:r>
            <a:r>
              <a:rPr lang="pt-PT" sz="2000" dirty="0" err="1"/>
              <a:t>require</a:t>
            </a:r>
            <a:r>
              <a:rPr lang="pt-PT" sz="2000" dirty="0"/>
              <a:t> </a:t>
            </a:r>
            <a:r>
              <a:rPr lang="pt-PT" sz="2000" dirty="0" err="1"/>
              <a:t>national</a:t>
            </a:r>
            <a:r>
              <a:rPr lang="pt-PT" sz="2000" dirty="0"/>
              <a:t> </a:t>
            </a:r>
            <a:r>
              <a:rPr lang="pt-PT" sz="2000" dirty="0" err="1"/>
              <a:t>transposition</a:t>
            </a:r>
            <a:r>
              <a:rPr lang="pt-PT" sz="2000" dirty="0"/>
              <a:t>, </a:t>
            </a:r>
            <a:r>
              <a:rPr lang="pt-PT" sz="2000" dirty="0" err="1"/>
              <a:t>leading</a:t>
            </a:r>
            <a:r>
              <a:rPr lang="pt-PT" sz="2000" dirty="0"/>
              <a:t> to </a:t>
            </a:r>
            <a:r>
              <a:rPr lang="pt-PT" sz="2000" dirty="0" err="1"/>
              <a:t>uneven</a:t>
            </a:r>
            <a:r>
              <a:rPr lang="pt-PT" sz="2000" dirty="0"/>
              <a:t> </a:t>
            </a:r>
            <a:r>
              <a:rPr lang="pt-PT" sz="2000" dirty="0" err="1"/>
              <a:t>enforcement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reporting</a:t>
            </a:r>
            <a:r>
              <a:rPr lang="pt-PT" sz="2000" dirty="0"/>
              <a:t> standards.</a:t>
            </a:r>
          </a:p>
          <a:p>
            <a:endParaRPr lang="pt-PT" sz="2000" b="1" dirty="0"/>
          </a:p>
          <a:p>
            <a:pPr marL="0" indent="0">
              <a:buNone/>
            </a:pPr>
            <a:r>
              <a:rPr lang="pt-PT" sz="2000" b="1" dirty="0" err="1"/>
              <a:t>Jurisdictional</a:t>
            </a:r>
            <a:r>
              <a:rPr lang="pt-PT" sz="2000" b="1" dirty="0"/>
              <a:t> </a:t>
            </a:r>
            <a:r>
              <a:rPr lang="pt-PT" sz="2000" b="1" dirty="0" err="1"/>
              <a:t>overlaps</a:t>
            </a:r>
            <a:r>
              <a:rPr lang="pt-PT" sz="2000" b="1" dirty="0"/>
              <a:t>:</a:t>
            </a:r>
            <a:br>
              <a:rPr lang="pt-PT" sz="2000" dirty="0"/>
            </a:br>
            <a:endParaRPr lang="pt-PT" sz="2000" dirty="0"/>
          </a:p>
          <a:p>
            <a:r>
              <a:rPr lang="pt-PT" sz="2000" dirty="0"/>
              <a:t>OLAF, EPPO, </a:t>
            </a:r>
            <a:r>
              <a:rPr lang="pt-PT" sz="2000" dirty="0" err="1"/>
              <a:t>national</a:t>
            </a:r>
            <a:r>
              <a:rPr lang="pt-PT" sz="2000" dirty="0"/>
              <a:t> </a:t>
            </a:r>
            <a:r>
              <a:rPr lang="pt-PT" sz="2000" dirty="0" err="1"/>
              <a:t>prosecutors</a:t>
            </a:r>
            <a:r>
              <a:rPr lang="pt-PT" sz="2000" dirty="0"/>
              <a:t> 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inspectorates</a:t>
            </a:r>
            <a:r>
              <a:rPr lang="pt-PT" sz="2000" dirty="0"/>
              <a:t> </a:t>
            </a:r>
            <a:r>
              <a:rPr lang="pt-PT" sz="2000" dirty="0" err="1"/>
              <a:t>may</a:t>
            </a:r>
            <a:r>
              <a:rPr lang="pt-PT" sz="2000" dirty="0"/>
              <a:t> </a:t>
            </a:r>
            <a:r>
              <a:rPr lang="pt-PT" sz="2000" dirty="0" err="1"/>
              <a:t>have</a:t>
            </a:r>
            <a:r>
              <a:rPr lang="pt-PT" sz="2000" dirty="0"/>
              <a:t> </a:t>
            </a:r>
            <a:r>
              <a:rPr lang="pt-PT" sz="2000" dirty="0" err="1"/>
              <a:t>overlapping</a:t>
            </a:r>
            <a:r>
              <a:rPr lang="pt-PT" sz="2000" dirty="0"/>
              <a:t> mandates, </a:t>
            </a:r>
            <a:r>
              <a:rPr lang="pt-PT" sz="2000" dirty="0" err="1"/>
              <a:t>creating</a:t>
            </a:r>
            <a:r>
              <a:rPr lang="pt-PT" sz="2000" dirty="0"/>
              <a:t>  </a:t>
            </a:r>
            <a:r>
              <a:rPr lang="pt-PT" sz="2000" dirty="0" err="1"/>
              <a:t>duplication</a:t>
            </a:r>
            <a:r>
              <a:rPr lang="pt-PT" sz="2000" dirty="0"/>
              <a:t> in </a:t>
            </a:r>
            <a:r>
              <a:rPr lang="pt-PT" sz="2000" dirty="0" err="1"/>
              <a:t>investigations</a:t>
            </a:r>
            <a:r>
              <a:rPr lang="pt-PT" sz="2000" dirty="0"/>
              <a:t>.</a:t>
            </a:r>
          </a:p>
          <a:p>
            <a:endParaRPr lang="pt-PT" sz="2000" b="1" dirty="0"/>
          </a:p>
          <a:p>
            <a:pPr marL="0" indent="0">
              <a:buNone/>
            </a:pPr>
            <a:r>
              <a:rPr lang="pt-PT" sz="2000" b="1" dirty="0" err="1"/>
              <a:t>Limited</a:t>
            </a:r>
            <a:r>
              <a:rPr lang="pt-PT" sz="2000" b="1" dirty="0"/>
              <a:t> EPPO scope:</a:t>
            </a:r>
            <a:br>
              <a:rPr lang="pt-PT" sz="2000" dirty="0"/>
            </a:br>
            <a:endParaRPr lang="pt-PT" sz="2000" dirty="0"/>
          </a:p>
          <a:p>
            <a:r>
              <a:rPr lang="pt-PT" sz="2000" dirty="0"/>
              <a:t>EPPO </a:t>
            </a:r>
            <a:r>
              <a:rPr lang="pt-PT" sz="2000" dirty="0" err="1"/>
              <a:t>focuses</a:t>
            </a:r>
            <a:r>
              <a:rPr lang="pt-PT" sz="2000" dirty="0"/>
              <a:t> </a:t>
            </a:r>
            <a:r>
              <a:rPr lang="pt-PT" sz="2000" dirty="0" err="1"/>
              <a:t>primarily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EU </a:t>
            </a:r>
            <a:r>
              <a:rPr lang="pt-PT" sz="2000" dirty="0" err="1"/>
              <a:t>funds</a:t>
            </a:r>
            <a:r>
              <a:rPr lang="pt-PT" sz="2000" dirty="0"/>
              <a:t>; </a:t>
            </a:r>
            <a:r>
              <a:rPr lang="pt-PT" sz="2000" dirty="0" err="1"/>
              <a:t>domestic</a:t>
            </a:r>
            <a:r>
              <a:rPr lang="pt-PT" sz="2000" dirty="0"/>
              <a:t> </a:t>
            </a:r>
            <a:r>
              <a:rPr lang="pt-PT" sz="2000" dirty="0" err="1"/>
              <a:t>health</a:t>
            </a:r>
            <a:r>
              <a:rPr lang="pt-PT" sz="2000" dirty="0"/>
              <a:t> </a:t>
            </a:r>
            <a:r>
              <a:rPr lang="pt-PT" sz="2000" dirty="0" err="1"/>
              <a:t>fraud</a:t>
            </a:r>
            <a:r>
              <a:rPr lang="pt-PT" sz="2000" dirty="0"/>
              <a:t> </a:t>
            </a:r>
            <a:r>
              <a:rPr lang="pt-PT" sz="2000" dirty="0" err="1"/>
              <a:t>often</a:t>
            </a:r>
            <a:r>
              <a:rPr lang="pt-PT" sz="2000" dirty="0"/>
              <a:t> </a:t>
            </a:r>
            <a:r>
              <a:rPr lang="pt-PT" sz="2000" dirty="0" err="1"/>
              <a:t>remains</a:t>
            </a:r>
            <a:r>
              <a:rPr lang="pt-PT" sz="2000" dirty="0"/>
              <a:t> </a:t>
            </a:r>
            <a:r>
              <a:rPr lang="pt-PT" sz="2000" dirty="0" err="1"/>
              <a:t>under</a:t>
            </a:r>
            <a:r>
              <a:rPr lang="pt-PT" sz="2000" dirty="0"/>
              <a:t> </a:t>
            </a:r>
            <a:r>
              <a:rPr lang="pt-PT" sz="2000" dirty="0" err="1"/>
              <a:t>national</a:t>
            </a:r>
            <a:r>
              <a:rPr lang="pt-PT" sz="2000" dirty="0"/>
              <a:t> </a:t>
            </a:r>
            <a:r>
              <a:rPr lang="pt-PT" sz="2000" dirty="0" err="1"/>
              <a:t>control</a:t>
            </a:r>
            <a:r>
              <a:rPr lang="pt-PT" sz="2000" dirty="0"/>
              <a:t>, </a:t>
            </a:r>
            <a:r>
              <a:rPr lang="pt-PT" sz="2000" dirty="0" err="1"/>
              <a:t>reducing</a:t>
            </a:r>
            <a:r>
              <a:rPr lang="pt-PT" sz="2000" dirty="0"/>
              <a:t> cross-</a:t>
            </a:r>
            <a:r>
              <a:rPr lang="pt-PT" sz="2000" dirty="0" err="1"/>
              <a:t>border</a:t>
            </a:r>
            <a:r>
              <a:rPr lang="pt-PT" sz="2000" dirty="0"/>
              <a:t> </a:t>
            </a:r>
            <a:r>
              <a:rPr lang="pt-PT" sz="2000" dirty="0" err="1"/>
              <a:t>coordination</a:t>
            </a:r>
            <a:r>
              <a:rPr lang="pt-PT" sz="2000" dirty="0"/>
              <a:t>.</a:t>
            </a:r>
          </a:p>
          <a:p>
            <a:endParaRPr lang="pt-PT" sz="2000" b="1" dirty="0"/>
          </a:p>
          <a:p>
            <a:pPr marL="0" indent="0">
              <a:buNone/>
            </a:pPr>
            <a:r>
              <a:rPr lang="pt-PT" sz="2000" b="1" dirty="0"/>
              <a:t>Data-</a:t>
            </a:r>
            <a:r>
              <a:rPr lang="pt-PT" sz="2000" b="1" dirty="0" err="1"/>
              <a:t>sharing</a:t>
            </a:r>
            <a:r>
              <a:rPr lang="pt-PT" sz="2000" b="1" dirty="0"/>
              <a:t> </a:t>
            </a:r>
            <a:r>
              <a:rPr lang="pt-PT" sz="2000" b="1" dirty="0" err="1"/>
              <a:t>barriers</a:t>
            </a:r>
            <a:br>
              <a:rPr lang="pt-PT" sz="2000" dirty="0"/>
            </a:br>
            <a:endParaRPr lang="pt-PT" sz="2000" dirty="0"/>
          </a:p>
          <a:p>
            <a:endParaRPr lang="pt-PT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53C503-D3D2-0D3D-C414-00E1643B8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62" y="0"/>
            <a:ext cx="3311638" cy="7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1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solidFill>
                  <a:srgbClr val="0070C0"/>
                </a:solidFill>
              </a:rPr>
              <a:t>Governance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sz="2400" dirty="0"/>
          </a:p>
          <a:p>
            <a:pPr>
              <a:defRPr sz="1800"/>
            </a:pPr>
            <a:r>
              <a:rPr sz="2400" dirty="0"/>
              <a:t>Fragmented laws and enforcement.</a:t>
            </a:r>
          </a:p>
          <a:p>
            <a:pPr>
              <a:defRPr sz="1800"/>
            </a:pPr>
            <a:endParaRPr lang="pt-PT" sz="2400" dirty="0"/>
          </a:p>
          <a:p>
            <a:pPr>
              <a:defRPr sz="1800"/>
            </a:pPr>
            <a:r>
              <a:rPr sz="2400" dirty="0"/>
              <a:t>OLAF relies on national follow-up.</a:t>
            </a:r>
          </a:p>
          <a:p>
            <a:pPr>
              <a:defRPr sz="1800"/>
            </a:pPr>
            <a:endParaRPr lang="pt-PT" sz="2400" dirty="0"/>
          </a:p>
          <a:p>
            <a:pPr>
              <a:defRPr sz="1800"/>
            </a:pPr>
            <a:r>
              <a:rPr sz="2400" dirty="0"/>
              <a:t>Under-reporting due to fear of retaliation.</a:t>
            </a:r>
          </a:p>
          <a:p>
            <a:pPr>
              <a:defRPr sz="1800"/>
            </a:pPr>
            <a:endParaRPr lang="pt-PT" sz="2400" dirty="0"/>
          </a:p>
          <a:p>
            <a:pPr>
              <a:defRPr sz="1800"/>
            </a:pPr>
            <a:r>
              <a:rPr sz="2400" dirty="0"/>
              <a:t>Reactive rather than proactive risk management.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9AED0F-2248-E268-C399-B7F35B178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62" y="0"/>
            <a:ext cx="3311638" cy="7434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16E6A-3E27-2CC9-6A1F-5B153187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err="1">
                <a:solidFill>
                  <a:srgbClr val="0070C0"/>
                </a:solidFill>
              </a:rPr>
              <a:t>Prevention</a:t>
            </a:r>
            <a:r>
              <a:rPr lang="pt-PT" sz="3200" b="1">
                <a:solidFill>
                  <a:srgbClr val="0070C0"/>
                </a:solidFill>
              </a:rPr>
              <a:t> </a:t>
            </a:r>
            <a:r>
              <a:rPr lang="pt-PT" sz="3200" b="1" err="1">
                <a:solidFill>
                  <a:srgbClr val="0070C0"/>
                </a:solidFill>
              </a:rPr>
              <a:t>Strategies</a:t>
            </a:r>
            <a:endParaRPr lang="pt-PT" sz="3200" b="1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0569B11-4132-8FCA-97EB-228366E4E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8" y="1825625"/>
            <a:ext cx="11887200" cy="4351338"/>
          </a:xfrm>
        </p:spPr>
        <p:txBody>
          <a:bodyPr>
            <a:normAutofit/>
          </a:bodyPr>
          <a:lstStyle/>
          <a:p>
            <a:r>
              <a:rPr lang="pt-PT" sz="2000" b="1" dirty="0" err="1"/>
              <a:t>Risk</a:t>
            </a:r>
            <a:r>
              <a:rPr lang="pt-PT" sz="2000" b="1" dirty="0"/>
              <a:t> </a:t>
            </a:r>
            <a:r>
              <a:rPr lang="pt-PT" sz="2000" b="1" dirty="0" err="1"/>
              <a:t>prevention</a:t>
            </a:r>
            <a:r>
              <a:rPr lang="pt-PT" sz="2000" b="1" dirty="0"/>
              <a:t> </a:t>
            </a:r>
            <a:r>
              <a:rPr lang="pt-PT" sz="2000" b="1" dirty="0" err="1"/>
              <a:t>plans</a:t>
            </a:r>
            <a:r>
              <a:rPr lang="pt-PT" sz="2000" b="1" dirty="0"/>
              <a:t>:</a:t>
            </a:r>
            <a:r>
              <a:rPr lang="pt-PT" sz="2000" dirty="0"/>
              <a:t> </a:t>
            </a:r>
            <a:r>
              <a:rPr lang="pt-PT" sz="2000" dirty="0" err="1"/>
              <a:t>mandatory</a:t>
            </a:r>
            <a:r>
              <a:rPr lang="pt-PT" sz="2000" dirty="0"/>
              <a:t> in some EU </a:t>
            </a:r>
            <a:r>
              <a:rPr lang="pt-PT" sz="2000" dirty="0" err="1"/>
              <a:t>states</a:t>
            </a:r>
            <a:r>
              <a:rPr lang="pt-PT" sz="2000" dirty="0"/>
              <a:t> </a:t>
            </a:r>
            <a:r>
              <a:rPr lang="pt-PT" sz="2000" dirty="0" err="1"/>
              <a:t>but</a:t>
            </a:r>
            <a:r>
              <a:rPr lang="pt-PT" sz="2000" dirty="0"/>
              <a:t> </a:t>
            </a:r>
            <a:r>
              <a:rPr lang="pt-PT" sz="2000" dirty="0" err="1"/>
              <a:t>compliance</a:t>
            </a:r>
            <a:r>
              <a:rPr lang="pt-PT" sz="2000" dirty="0"/>
              <a:t> gaps </a:t>
            </a:r>
            <a:r>
              <a:rPr lang="pt-PT" sz="2000" dirty="0" err="1"/>
              <a:t>persist</a:t>
            </a:r>
            <a:endParaRPr lang="pt-PT" sz="2000" dirty="0"/>
          </a:p>
          <a:p>
            <a:endParaRPr lang="pt-PT" sz="2000" dirty="0"/>
          </a:p>
          <a:p>
            <a:r>
              <a:rPr lang="pt-PT" sz="2000" b="1" dirty="0" err="1"/>
              <a:t>Procurement</a:t>
            </a:r>
            <a:r>
              <a:rPr lang="pt-PT" sz="2000" b="1" dirty="0"/>
              <a:t> </a:t>
            </a:r>
            <a:r>
              <a:rPr lang="pt-PT" sz="2000" b="1" dirty="0" err="1"/>
              <a:t>transparency</a:t>
            </a:r>
            <a:r>
              <a:rPr lang="pt-PT" sz="2000" b="1" dirty="0"/>
              <a:t>:</a:t>
            </a:r>
            <a:r>
              <a:rPr lang="pt-PT" sz="2000" dirty="0"/>
              <a:t> open </a:t>
            </a:r>
            <a:r>
              <a:rPr lang="pt-PT" sz="2000" dirty="0" err="1"/>
              <a:t>contracting</a:t>
            </a:r>
            <a:r>
              <a:rPr lang="pt-PT" sz="2000" dirty="0"/>
              <a:t>, e-</a:t>
            </a:r>
            <a:r>
              <a:rPr lang="pt-PT" sz="2000" dirty="0" err="1"/>
              <a:t>procurement</a:t>
            </a:r>
            <a:endParaRPr lang="pt-PT" sz="2000" dirty="0"/>
          </a:p>
          <a:p>
            <a:endParaRPr lang="pt-PT" sz="2000" dirty="0"/>
          </a:p>
          <a:p>
            <a:r>
              <a:rPr lang="pt-PT" sz="2000" b="1" dirty="0" err="1"/>
              <a:t>Internal</a:t>
            </a:r>
            <a:r>
              <a:rPr lang="pt-PT" sz="2000" b="1" dirty="0"/>
              <a:t> </a:t>
            </a:r>
            <a:r>
              <a:rPr lang="pt-PT" sz="2000" b="1" dirty="0" err="1"/>
              <a:t>controls</a:t>
            </a:r>
            <a:r>
              <a:rPr lang="pt-PT" sz="2000" b="1" dirty="0"/>
              <a:t>:</a:t>
            </a:r>
            <a:r>
              <a:rPr lang="pt-PT" sz="2000" dirty="0"/>
              <a:t> </a:t>
            </a:r>
            <a:r>
              <a:rPr lang="pt-PT" sz="2000" dirty="0" err="1"/>
              <a:t>Segregation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duties</a:t>
            </a:r>
            <a:r>
              <a:rPr lang="pt-PT" sz="2000" dirty="0"/>
              <a:t>, </a:t>
            </a:r>
            <a:r>
              <a:rPr lang="pt-PT" sz="2000" dirty="0" err="1"/>
              <a:t>whistleblower</a:t>
            </a:r>
            <a:r>
              <a:rPr lang="pt-PT" sz="2000" dirty="0"/>
              <a:t> hotlines</a:t>
            </a:r>
          </a:p>
          <a:p>
            <a:endParaRPr lang="pt-PT" sz="2000" dirty="0"/>
          </a:p>
          <a:p>
            <a:r>
              <a:rPr lang="pt-PT" sz="2000" b="1" dirty="0" err="1"/>
              <a:t>Ethical</a:t>
            </a:r>
            <a:r>
              <a:rPr lang="pt-PT" sz="2000" b="1" dirty="0"/>
              <a:t> training &amp; </a:t>
            </a:r>
            <a:r>
              <a:rPr lang="pt-PT" sz="2000" b="1" dirty="0" err="1"/>
              <a:t>culture</a:t>
            </a:r>
            <a:r>
              <a:rPr lang="pt-PT" sz="2000" b="1" dirty="0"/>
              <a:t> </a:t>
            </a:r>
            <a:r>
              <a:rPr lang="pt-PT" sz="2000" b="1" dirty="0" err="1"/>
              <a:t>change</a:t>
            </a:r>
            <a:r>
              <a:rPr lang="pt-PT" sz="2000" b="1" dirty="0"/>
              <a:t>:</a:t>
            </a:r>
            <a:r>
              <a:rPr lang="pt-PT" sz="2000" dirty="0"/>
              <a:t> Codes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conduct</a:t>
            </a:r>
            <a:r>
              <a:rPr lang="pt-PT" sz="2000" dirty="0"/>
              <a:t>, </a:t>
            </a:r>
            <a:r>
              <a:rPr lang="pt-PT" sz="2000" dirty="0" err="1"/>
              <a:t>conflict-of-interest</a:t>
            </a:r>
            <a:r>
              <a:rPr lang="pt-PT" sz="2000" dirty="0"/>
              <a:t> </a:t>
            </a:r>
            <a:r>
              <a:rPr lang="pt-PT" sz="2000" dirty="0" err="1"/>
              <a:t>disclosures</a:t>
            </a:r>
            <a:endParaRPr lang="pt-PT" sz="2000" dirty="0"/>
          </a:p>
          <a:p>
            <a:endParaRPr lang="pt-PT" sz="2000" dirty="0"/>
          </a:p>
          <a:p>
            <a:r>
              <a:rPr lang="pt-PT" sz="2000" b="1" dirty="0" err="1"/>
              <a:t>Patient</a:t>
            </a:r>
            <a:r>
              <a:rPr lang="pt-PT" sz="2000" b="1" dirty="0"/>
              <a:t> </a:t>
            </a:r>
            <a:r>
              <a:rPr lang="pt-PT" sz="2000" b="1" dirty="0" err="1"/>
              <a:t>empowerment</a:t>
            </a:r>
            <a:r>
              <a:rPr lang="pt-PT" sz="2000" b="1" dirty="0"/>
              <a:t>:</a:t>
            </a:r>
            <a:r>
              <a:rPr lang="pt-PT" sz="2000" dirty="0"/>
              <a:t> </a:t>
            </a:r>
            <a:r>
              <a:rPr lang="pt-PT" sz="2000" dirty="0" err="1"/>
              <a:t>Reporting</a:t>
            </a:r>
            <a:r>
              <a:rPr lang="pt-PT" sz="2000" dirty="0"/>
              <a:t> </a:t>
            </a:r>
            <a:r>
              <a:rPr lang="pt-PT" sz="2000" dirty="0" err="1"/>
              <a:t>channels</a:t>
            </a:r>
            <a:r>
              <a:rPr lang="pt-PT" sz="2000" dirty="0"/>
              <a:t>, </a:t>
            </a:r>
            <a:r>
              <a:rPr lang="pt-PT" sz="2000" dirty="0" err="1"/>
              <a:t>awareness</a:t>
            </a:r>
            <a:r>
              <a:rPr lang="pt-PT" sz="2000" dirty="0"/>
              <a:t> </a:t>
            </a:r>
            <a:r>
              <a:rPr lang="pt-PT" sz="2000" dirty="0" err="1"/>
              <a:t>campaigns</a:t>
            </a:r>
            <a:endParaRPr lang="pt-PT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9C9D01-4FE2-644E-0C08-E9698B05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62" y="0"/>
            <a:ext cx="3311638" cy="7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9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A6E72-44D6-1BBC-3F03-FD1008F9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err="1">
                <a:solidFill>
                  <a:srgbClr val="0070C0"/>
                </a:solidFill>
              </a:rPr>
              <a:t>Detection</a:t>
            </a:r>
            <a:r>
              <a:rPr lang="pt-PT" sz="3200" b="1" dirty="0">
                <a:solidFill>
                  <a:srgbClr val="0070C0"/>
                </a:solidFill>
              </a:rPr>
              <a:t> &amp; </a:t>
            </a:r>
            <a:r>
              <a:rPr lang="pt-PT" sz="3200" b="1" dirty="0" err="1">
                <a:solidFill>
                  <a:srgbClr val="0070C0"/>
                </a:solidFill>
              </a:rPr>
              <a:t>Monitoring</a:t>
            </a:r>
            <a:endParaRPr lang="pt-PT" sz="3200" b="1" dirty="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EC95690-199E-01E5-DC06-4800F345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1702793"/>
            <a:ext cx="11778017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000" b="1" dirty="0" err="1"/>
              <a:t>Traditional</a:t>
            </a:r>
            <a:r>
              <a:rPr lang="pt-PT" sz="2000" b="1" dirty="0"/>
              <a:t> </a:t>
            </a:r>
            <a:r>
              <a:rPr lang="pt-PT" sz="2000" b="1" dirty="0" err="1"/>
              <a:t>methods</a:t>
            </a:r>
            <a:r>
              <a:rPr lang="pt-PT" sz="2000" b="1" dirty="0"/>
              <a:t>:</a:t>
            </a:r>
            <a:r>
              <a:rPr lang="pt-PT" sz="2000" dirty="0"/>
              <a:t> </a:t>
            </a:r>
            <a:r>
              <a:rPr lang="pt-PT" sz="2000" i="1" dirty="0" err="1"/>
              <a:t>Audits</a:t>
            </a:r>
            <a:r>
              <a:rPr lang="pt-PT" sz="2000" i="1" dirty="0"/>
              <a:t>, </a:t>
            </a:r>
            <a:r>
              <a:rPr lang="pt-PT" sz="2000" i="1" dirty="0" err="1"/>
              <a:t>inspections</a:t>
            </a:r>
            <a:endParaRPr lang="pt-PT" sz="2000" i="1" dirty="0"/>
          </a:p>
          <a:p>
            <a:pPr algn="just"/>
            <a:endParaRPr lang="pt-PT" sz="2000" dirty="0"/>
          </a:p>
          <a:p>
            <a:pPr marL="0" indent="0" algn="just">
              <a:buNone/>
            </a:pPr>
            <a:r>
              <a:rPr lang="pt-PT" sz="2000" b="1" dirty="0" err="1"/>
              <a:t>Innovation</a:t>
            </a:r>
            <a:r>
              <a:rPr lang="pt-PT" sz="2000" b="1" dirty="0"/>
              <a:t> </a:t>
            </a:r>
            <a:r>
              <a:rPr lang="pt-PT" sz="2000" b="1" dirty="0" err="1"/>
              <a:t>and</a:t>
            </a:r>
            <a:r>
              <a:rPr lang="pt-PT" sz="2000" b="1" dirty="0"/>
              <a:t> </a:t>
            </a:r>
            <a:r>
              <a:rPr lang="pt-PT" sz="2000" b="1" dirty="0" err="1"/>
              <a:t>Technology</a:t>
            </a:r>
            <a:endParaRPr lang="pt-PT" sz="2000" b="1" dirty="0"/>
          </a:p>
          <a:p>
            <a:pPr marL="0" indent="0" algn="just">
              <a:buNone/>
            </a:pPr>
            <a:endParaRPr lang="pt-PT" sz="2000" b="1" dirty="0"/>
          </a:p>
          <a:p>
            <a:pPr marL="0" indent="0" algn="just">
              <a:buNone/>
            </a:pPr>
            <a:r>
              <a:rPr lang="pt-PT" sz="2000" b="1" dirty="0"/>
              <a:t>Data-</a:t>
            </a:r>
            <a:r>
              <a:rPr lang="pt-PT" sz="2000" b="1" dirty="0" err="1"/>
              <a:t>driven</a:t>
            </a:r>
            <a:r>
              <a:rPr lang="pt-PT" sz="2000" b="1" dirty="0"/>
              <a:t> </a:t>
            </a:r>
            <a:r>
              <a:rPr lang="pt-PT" sz="2000" b="1" dirty="0" err="1"/>
              <a:t>detection</a:t>
            </a:r>
            <a:r>
              <a:rPr lang="pt-PT" sz="2000" b="1" dirty="0"/>
              <a:t>:</a:t>
            </a:r>
          </a:p>
          <a:p>
            <a:pPr marL="0" indent="0" algn="just">
              <a:buNone/>
            </a:pPr>
            <a:endParaRPr lang="pt-PT" sz="2000" dirty="0"/>
          </a:p>
          <a:p>
            <a:pPr algn="just"/>
            <a:r>
              <a:rPr lang="pt-PT" sz="2000" b="1" i="1" dirty="0"/>
              <a:t>Rules-</a:t>
            </a:r>
            <a:r>
              <a:rPr lang="pt-PT" sz="2000" b="1" i="1" dirty="0" err="1"/>
              <a:t>based</a:t>
            </a:r>
            <a:r>
              <a:rPr lang="pt-PT" sz="2000" b="1" i="1" dirty="0"/>
              <a:t> </a:t>
            </a:r>
            <a:r>
              <a:rPr lang="pt-PT" sz="2000" b="1" i="1" dirty="0" err="1"/>
              <a:t>systems</a:t>
            </a:r>
            <a:r>
              <a:rPr lang="pt-PT" sz="2000" dirty="0"/>
              <a:t>: </a:t>
            </a:r>
            <a:r>
              <a:rPr lang="pt-PT" sz="2000" dirty="0" err="1"/>
              <a:t>Frequency</a:t>
            </a:r>
            <a:r>
              <a:rPr lang="pt-PT" sz="2000" dirty="0"/>
              <a:t> </a:t>
            </a:r>
            <a:r>
              <a:rPr lang="pt-PT" sz="2000" dirty="0" err="1"/>
              <a:t>edits</a:t>
            </a:r>
            <a:r>
              <a:rPr lang="pt-PT" sz="2000" dirty="0"/>
              <a:t>, </a:t>
            </a:r>
            <a:r>
              <a:rPr lang="pt-PT" sz="2000" dirty="0" err="1"/>
              <a:t>anomaly</a:t>
            </a:r>
            <a:r>
              <a:rPr lang="pt-PT" sz="2000" dirty="0"/>
              <a:t> </a:t>
            </a:r>
            <a:r>
              <a:rPr lang="pt-PT" sz="2000" dirty="0" err="1"/>
              <a:t>flags</a:t>
            </a:r>
            <a:endParaRPr lang="pt-PT" sz="2000" dirty="0"/>
          </a:p>
          <a:p>
            <a:pPr algn="just"/>
            <a:endParaRPr lang="pt-PT" sz="2000" b="1" i="1" dirty="0"/>
          </a:p>
          <a:p>
            <a:pPr algn="just"/>
            <a:r>
              <a:rPr lang="pt-PT" sz="2000" b="1" i="1" dirty="0" err="1"/>
              <a:t>Machine</a:t>
            </a:r>
            <a:r>
              <a:rPr lang="pt-PT" sz="2000" b="1" i="1" dirty="0"/>
              <a:t> </a:t>
            </a:r>
            <a:r>
              <a:rPr lang="pt-PT" sz="2000" b="1" i="1" dirty="0" err="1"/>
              <a:t>learning</a:t>
            </a:r>
            <a:r>
              <a:rPr lang="pt-PT" sz="2000" dirty="0"/>
              <a:t>: </a:t>
            </a:r>
            <a:r>
              <a:rPr lang="pt-PT" sz="2000" dirty="0" err="1"/>
              <a:t>Outlier</a:t>
            </a:r>
            <a:r>
              <a:rPr lang="pt-PT" sz="2000" dirty="0"/>
              <a:t> </a:t>
            </a:r>
            <a:r>
              <a:rPr lang="pt-PT" sz="2000" dirty="0" err="1"/>
              <a:t>detection</a:t>
            </a:r>
            <a:r>
              <a:rPr lang="pt-PT" sz="2000" dirty="0"/>
              <a:t>, network </a:t>
            </a:r>
            <a:r>
              <a:rPr lang="pt-PT" sz="2000" dirty="0" err="1"/>
              <a:t>analysis</a:t>
            </a:r>
            <a:endParaRPr lang="pt-PT" sz="2000" dirty="0"/>
          </a:p>
          <a:p>
            <a:pPr algn="just"/>
            <a:endParaRPr lang="pt-PT" sz="2000" b="1" i="1" dirty="0"/>
          </a:p>
          <a:p>
            <a:pPr algn="just"/>
            <a:r>
              <a:rPr lang="pt-PT" sz="2000" b="1" i="1" dirty="0"/>
              <a:t>E-</a:t>
            </a:r>
            <a:r>
              <a:rPr lang="pt-PT" sz="2000" b="1" i="1" dirty="0" err="1"/>
              <a:t>health</a:t>
            </a:r>
            <a:r>
              <a:rPr lang="pt-PT" sz="2000" b="1" i="1" dirty="0"/>
              <a:t> records &amp; </a:t>
            </a:r>
            <a:r>
              <a:rPr lang="pt-PT" sz="2000" b="1" i="1" dirty="0" err="1"/>
              <a:t>claims</a:t>
            </a:r>
            <a:r>
              <a:rPr lang="pt-PT" sz="2000" b="1" i="1" dirty="0"/>
              <a:t> data </a:t>
            </a:r>
            <a:r>
              <a:rPr lang="pt-PT" sz="2000" b="1" i="1" dirty="0" err="1"/>
              <a:t>mining</a:t>
            </a:r>
            <a:r>
              <a:rPr lang="pt-PT" sz="2000" dirty="0"/>
              <a:t>: Cross-</a:t>
            </a:r>
            <a:r>
              <a:rPr lang="pt-PT" sz="2000" dirty="0" err="1"/>
              <a:t>institution</a:t>
            </a:r>
            <a:r>
              <a:rPr lang="pt-PT" sz="2000" dirty="0"/>
              <a:t> </a:t>
            </a:r>
            <a:r>
              <a:rPr lang="pt-PT" sz="2000" dirty="0" err="1"/>
              <a:t>checks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real-time </a:t>
            </a:r>
            <a:r>
              <a:rPr lang="pt-PT" sz="2000" dirty="0" err="1"/>
              <a:t>analytics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benchmarks</a:t>
            </a:r>
            <a:endParaRPr lang="pt-PT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105589-6C9A-21AE-C2AF-2C8D1F74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62" y="0"/>
            <a:ext cx="3311638" cy="7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5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EC1DC-D92A-2B28-A757-1094AD6A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20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err="1">
                <a:solidFill>
                  <a:srgbClr val="0070C0"/>
                </a:solidFill>
              </a:rPr>
              <a:t>Detection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and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Monitoring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Tools</a:t>
            </a:r>
            <a:endParaRPr lang="pt-PT" sz="3200" dirty="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FC6BD8C-4483-D567-3DD2-06304B27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882645"/>
            <a:ext cx="1158716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b="1" dirty="0"/>
              <a:t>Digital </a:t>
            </a:r>
            <a:r>
              <a:rPr lang="pt-PT" sz="2000" b="1" dirty="0" err="1"/>
              <a:t>Surveillance</a:t>
            </a:r>
            <a:r>
              <a:rPr lang="pt-PT" sz="2000" b="1" dirty="0"/>
              <a:t> </a:t>
            </a:r>
            <a:r>
              <a:rPr lang="pt-PT" sz="2000" b="1" dirty="0" err="1"/>
              <a:t>and</a:t>
            </a:r>
            <a:r>
              <a:rPr lang="pt-PT" sz="2000" b="1" dirty="0"/>
              <a:t> Data </a:t>
            </a:r>
            <a:r>
              <a:rPr lang="pt-PT" sz="2000" b="1" dirty="0" err="1"/>
              <a:t>Analytics</a:t>
            </a:r>
            <a:br>
              <a:rPr lang="pt-PT" sz="2000" dirty="0"/>
            </a:br>
            <a:endParaRPr lang="pt-PT" sz="2000" dirty="0"/>
          </a:p>
          <a:p>
            <a:r>
              <a:rPr lang="pt-PT" sz="2000" dirty="0" err="1"/>
              <a:t>Deployment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machine</a:t>
            </a:r>
            <a:r>
              <a:rPr lang="pt-PT" sz="2000" dirty="0"/>
              <a:t> </a:t>
            </a:r>
            <a:r>
              <a:rPr lang="pt-PT" sz="2000" dirty="0" err="1"/>
              <a:t>learning</a:t>
            </a:r>
            <a:r>
              <a:rPr lang="pt-PT" sz="2000" dirty="0"/>
              <a:t> </a:t>
            </a:r>
            <a:r>
              <a:rPr lang="pt-PT" sz="2000" dirty="0" err="1"/>
              <a:t>algorithms</a:t>
            </a:r>
            <a:r>
              <a:rPr lang="pt-PT" sz="2000" dirty="0"/>
              <a:t> to </a:t>
            </a:r>
            <a:r>
              <a:rPr lang="pt-PT" sz="2000" dirty="0" err="1"/>
              <a:t>detect</a:t>
            </a:r>
            <a:r>
              <a:rPr lang="pt-PT" sz="2000" dirty="0"/>
              <a:t> </a:t>
            </a:r>
            <a:r>
              <a:rPr lang="pt-PT" sz="2000" dirty="0" err="1"/>
              <a:t>anomalies</a:t>
            </a:r>
            <a:r>
              <a:rPr lang="pt-PT" sz="2000" dirty="0"/>
              <a:t> in </a:t>
            </a:r>
            <a:r>
              <a:rPr lang="pt-PT" sz="2000" dirty="0" err="1"/>
              <a:t>billing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prescribing</a:t>
            </a:r>
            <a:r>
              <a:rPr lang="pt-PT" sz="2000" dirty="0"/>
              <a:t> </a:t>
            </a:r>
            <a:r>
              <a:rPr lang="pt-PT" sz="2000" dirty="0" err="1"/>
              <a:t>patterns</a:t>
            </a:r>
            <a:r>
              <a:rPr lang="pt-PT" sz="2000" dirty="0"/>
              <a:t>.</a:t>
            </a:r>
          </a:p>
          <a:p>
            <a:r>
              <a:rPr lang="pt-PT" sz="2000" dirty="0"/>
              <a:t>Use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interoperable</a:t>
            </a:r>
            <a:r>
              <a:rPr lang="pt-PT" sz="2000" dirty="0"/>
              <a:t> </a:t>
            </a:r>
            <a:r>
              <a:rPr lang="pt-PT" sz="2000" dirty="0" err="1"/>
              <a:t>eHealth</a:t>
            </a:r>
            <a:r>
              <a:rPr lang="pt-PT" sz="2000" dirty="0"/>
              <a:t> </a:t>
            </a:r>
            <a:r>
              <a:rPr lang="pt-PT" sz="2000" dirty="0" err="1"/>
              <a:t>platforms</a:t>
            </a:r>
            <a:r>
              <a:rPr lang="pt-PT" sz="2000" dirty="0"/>
              <a:t> to </a:t>
            </a:r>
            <a:r>
              <a:rPr lang="pt-PT" sz="2000" dirty="0" err="1"/>
              <a:t>track</a:t>
            </a:r>
            <a:r>
              <a:rPr lang="pt-PT" sz="2000" dirty="0"/>
              <a:t> </a:t>
            </a:r>
            <a:r>
              <a:rPr lang="pt-PT" sz="2000" dirty="0" err="1"/>
              <a:t>care</a:t>
            </a:r>
            <a:r>
              <a:rPr lang="pt-PT" sz="2000" dirty="0"/>
              <a:t> </a:t>
            </a:r>
            <a:r>
              <a:rPr lang="pt-PT" sz="2000" dirty="0" err="1"/>
              <a:t>episodes</a:t>
            </a:r>
            <a:r>
              <a:rPr lang="pt-PT" sz="2000" dirty="0"/>
              <a:t> </a:t>
            </a:r>
            <a:r>
              <a:rPr lang="pt-PT" sz="2000" dirty="0" err="1"/>
              <a:t>across</a:t>
            </a:r>
            <a:r>
              <a:rPr lang="pt-PT" sz="2000" dirty="0"/>
              <a:t> </a:t>
            </a:r>
            <a:r>
              <a:rPr lang="pt-PT" sz="2000" dirty="0" err="1"/>
              <a:t>regions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borders</a:t>
            </a:r>
            <a:r>
              <a:rPr lang="pt-PT" sz="2000" dirty="0"/>
              <a:t>.</a:t>
            </a:r>
          </a:p>
          <a:p>
            <a:r>
              <a:rPr lang="pt-PT" sz="2000" dirty="0"/>
              <a:t>Real-time </a:t>
            </a:r>
            <a:r>
              <a:rPr lang="pt-PT" sz="2000" dirty="0" err="1"/>
              <a:t>dashboards</a:t>
            </a:r>
            <a:r>
              <a:rPr lang="pt-PT" sz="2000" dirty="0"/>
              <a:t> for </a:t>
            </a:r>
            <a:r>
              <a:rPr lang="pt-PT" sz="2000" dirty="0" err="1"/>
              <a:t>public</a:t>
            </a:r>
            <a:r>
              <a:rPr lang="pt-PT" sz="2000" dirty="0"/>
              <a:t> </a:t>
            </a:r>
            <a:r>
              <a:rPr lang="pt-PT" sz="2000" dirty="0" err="1"/>
              <a:t>procurement</a:t>
            </a:r>
            <a:r>
              <a:rPr lang="pt-PT" sz="2000" dirty="0"/>
              <a:t> </a:t>
            </a:r>
            <a:r>
              <a:rPr lang="pt-PT" sz="2000" dirty="0" err="1"/>
              <a:t>transparency</a:t>
            </a:r>
            <a:r>
              <a:rPr lang="pt-PT" sz="2000" dirty="0"/>
              <a:t>.</a:t>
            </a:r>
          </a:p>
          <a:p>
            <a:endParaRPr lang="pt-PT" sz="2000" dirty="0"/>
          </a:p>
          <a:p>
            <a:pPr marL="0" indent="0">
              <a:buNone/>
            </a:pPr>
            <a:r>
              <a:rPr lang="pt-PT" sz="2000" b="1" dirty="0" err="1"/>
              <a:t>Whistleblowing</a:t>
            </a:r>
            <a:r>
              <a:rPr lang="pt-PT" sz="2000" b="1" dirty="0"/>
              <a:t> </a:t>
            </a:r>
            <a:r>
              <a:rPr lang="pt-PT" sz="2000" b="1" dirty="0" err="1"/>
              <a:t>and</a:t>
            </a:r>
            <a:r>
              <a:rPr lang="pt-PT" sz="2000" b="1" dirty="0"/>
              <a:t> </a:t>
            </a:r>
            <a:r>
              <a:rPr lang="pt-PT" sz="2000" b="1" dirty="0" err="1"/>
              <a:t>Citizen</a:t>
            </a:r>
            <a:r>
              <a:rPr lang="pt-PT" sz="2000" b="1" dirty="0"/>
              <a:t> </a:t>
            </a:r>
            <a:r>
              <a:rPr lang="pt-PT" sz="2000" b="1" dirty="0" err="1"/>
              <a:t>Reporting</a:t>
            </a:r>
            <a:br>
              <a:rPr lang="pt-PT" sz="2000" dirty="0"/>
            </a:br>
            <a:endParaRPr lang="pt-PT" sz="2000" dirty="0"/>
          </a:p>
          <a:p>
            <a:r>
              <a:rPr lang="pt-PT" sz="2000" dirty="0" err="1"/>
              <a:t>Anonymous</a:t>
            </a:r>
            <a:r>
              <a:rPr lang="pt-PT" sz="2000" dirty="0"/>
              <a:t> </a:t>
            </a:r>
            <a:r>
              <a:rPr lang="pt-PT" sz="2000" dirty="0" err="1"/>
              <a:t>reporting</a:t>
            </a:r>
            <a:r>
              <a:rPr lang="pt-PT" sz="2000" dirty="0"/>
              <a:t> </a:t>
            </a:r>
            <a:r>
              <a:rPr lang="pt-PT" sz="2000" dirty="0" err="1"/>
              <a:t>channels</a:t>
            </a:r>
            <a:r>
              <a:rPr lang="pt-PT" sz="2000" dirty="0"/>
              <a:t>, </a:t>
            </a:r>
            <a:r>
              <a:rPr lang="pt-PT" sz="2000" dirty="0" err="1"/>
              <a:t>reinforced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EU </a:t>
            </a:r>
            <a:r>
              <a:rPr lang="pt-PT" sz="2000" dirty="0" err="1"/>
              <a:t>whistleblower</a:t>
            </a:r>
            <a:r>
              <a:rPr lang="pt-PT" sz="2000" dirty="0"/>
              <a:t> </a:t>
            </a:r>
            <a:r>
              <a:rPr lang="pt-PT" sz="2000" dirty="0" err="1"/>
              <a:t>directive</a:t>
            </a:r>
            <a:r>
              <a:rPr lang="pt-PT" sz="2000" dirty="0"/>
              <a:t>.</a:t>
            </a:r>
          </a:p>
          <a:p>
            <a:r>
              <a:rPr lang="pt-PT" sz="2000" dirty="0" err="1"/>
              <a:t>Integration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whistleblower</a:t>
            </a:r>
            <a:r>
              <a:rPr lang="pt-PT" sz="2000" dirty="0"/>
              <a:t> </a:t>
            </a:r>
            <a:r>
              <a:rPr lang="pt-PT" sz="2000" dirty="0" err="1"/>
              <a:t>protections</a:t>
            </a:r>
            <a:r>
              <a:rPr lang="pt-PT" sz="2000" dirty="0"/>
              <a:t> </a:t>
            </a:r>
            <a:r>
              <a:rPr lang="pt-PT" sz="2000" dirty="0" err="1"/>
              <a:t>into</a:t>
            </a:r>
            <a:r>
              <a:rPr lang="pt-PT" sz="2000" dirty="0"/>
              <a:t> </a:t>
            </a:r>
            <a:r>
              <a:rPr lang="pt-PT" sz="2000" dirty="0" err="1"/>
              <a:t>national</a:t>
            </a:r>
            <a:r>
              <a:rPr lang="pt-PT" sz="2000" dirty="0"/>
              <a:t> </a:t>
            </a:r>
            <a:r>
              <a:rPr lang="pt-PT" sz="2000" dirty="0" err="1"/>
              <a:t>law</a:t>
            </a:r>
            <a:r>
              <a:rPr lang="pt-PT" sz="2000" dirty="0"/>
              <a:t> (</a:t>
            </a:r>
            <a:r>
              <a:rPr lang="pt-PT" sz="2000" dirty="0" err="1"/>
              <a:t>not</a:t>
            </a:r>
            <a:r>
              <a:rPr lang="pt-PT" sz="2000" dirty="0"/>
              <a:t> </a:t>
            </a:r>
            <a:r>
              <a:rPr lang="pt-PT" sz="2000" dirty="0" err="1"/>
              <a:t>yet</a:t>
            </a:r>
            <a:r>
              <a:rPr lang="pt-PT" sz="2000" dirty="0"/>
              <a:t> </a:t>
            </a:r>
            <a:r>
              <a:rPr lang="pt-PT" sz="2000" dirty="0" err="1"/>
              <a:t>fully</a:t>
            </a:r>
            <a:r>
              <a:rPr lang="pt-PT" sz="2000" dirty="0"/>
              <a:t> </a:t>
            </a:r>
            <a:r>
              <a:rPr lang="pt-PT" sz="2000" dirty="0" err="1"/>
              <a:t>implemented</a:t>
            </a:r>
            <a:r>
              <a:rPr lang="pt-PT" sz="2000" dirty="0"/>
              <a:t>)</a:t>
            </a:r>
          </a:p>
          <a:p>
            <a:pPr marL="0" indent="0">
              <a:buNone/>
            </a:pPr>
            <a:endParaRPr lang="pt-PT" sz="2000" b="1" dirty="0"/>
          </a:p>
          <a:p>
            <a:pPr marL="0" indent="0">
              <a:buNone/>
            </a:pPr>
            <a:r>
              <a:rPr lang="pt-PT" sz="2000" b="1" dirty="0" err="1"/>
              <a:t>Audit</a:t>
            </a:r>
            <a:r>
              <a:rPr lang="pt-PT" sz="2000" b="1" dirty="0"/>
              <a:t> </a:t>
            </a:r>
            <a:r>
              <a:rPr lang="pt-PT" sz="2000" b="1" dirty="0" err="1"/>
              <a:t>and</a:t>
            </a:r>
            <a:r>
              <a:rPr lang="pt-PT" sz="2000" b="1" dirty="0"/>
              <a:t> </a:t>
            </a:r>
            <a:r>
              <a:rPr lang="pt-PT" sz="2000" b="1" dirty="0" err="1"/>
              <a:t>Compliance</a:t>
            </a:r>
            <a:r>
              <a:rPr lang="pt-PT" sz="2000" b="1" dirty="0"/>
              <a:t> </a:t>
            </a:r>
            <a:r>
              <a:rPr lang="pt-PT" sz="2000" b="1" dirty="0" err="1"/>
              <a:t>Units</a:t>
            </a:r>
            <a:br>
              <a:rPr lang="pt-PT" sz="2000" dirty="0"/>
            </a:br>
            <a:endParaRPr lang="pt-PT" sz="2000" dirty="0"/>
          </a:p>
          <a:p>
            <a:r>
              <a:rPr lang="pt-PT" sz="2000" dirty="0" err="1"/>
              <a:t>Targeted</a:t>
            </a:r>
            <a:r>
              <a:rPr lang="pt-PT" sz="2000" dirty="0"/>
              <a:t> </a:t>
            </a:r>
            <a:r>
              <a:rPr lang="pt-PT" sz="2000" dirty="0" err="1"/>
              <a:t>audits</a:t>
            </a:r>
            <a:r>
              <a:rPr lang="pt-PT" sz="2000" dirty="0"/>
              <a:t> </a:t>
            </a:r>
            <a:r>
              <a:rPr lang="pt-PT" sz="2000" dirty="0" err="1"/>
              <a:t>using</a:t>
            </a:r>
            <a:r>
              <a:rPr lang="pt-PT" sz="2000" dirty="0"/>
              <a:t> </a:t>
            </a:r>
            <a:r>
              <a:rPr lang="pt-PT" sz="2000" dirty="0" err="1"/>
              <a:t>risk-based</a:t>
            </a:r>
            <a:r>
              <a:rPr lang="pt-PT" sz="2000" dirty="0"/>
              <a:t> </a:t>
            </a:r>
            <a:r>
              <a:rPr lang="pt-PT" sz="2000" dirty="0" err="1"/>
              <a:t>selection</a:t>
            </a:r>
            <a:r>
              <a:rPr lang="pt-PT" sz="2000" dirty="0"/>
              <a:t> </a:t>
            </a:r>
            <a:r>
              <a:rPr lang="pt-PT" sz="2000" dirty="0" err="1"/>
              <a:t>models</a:t>
            </a:r>
            <a:r>
              <a:rPr lang="pt-PT" sz="2000" dirty="0"/>
              <a:t>.</a:t>
            </a:r>
          </a:p>
          <a:p>
            <a:r>
              <a:rPr lang="pt-PT" sz="2000" dirty="0" err="1"/>
              <a:t>External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internal</a:t>
            </a:r>
            <a:r>
              <a:rPr lang="pt-PT" sz="2000" dirty="0"/>
              <a:t> </a:t>
            </a:r>
            <a:r>
              <a:rPr lang="pt-PT" sz="2000" dirty="0" err="1"/>
              <a:t>compliance</a:t>
            </a:r>
            <a:r>
              <a:rPr lang="pt-PT" sz="2000" dirty="0"/>
              <a:t> teams in </a:t>
            </a:r>
            <a:r>
              <a:rPr lang="pt-PT" sz="2000" dirty="0" err="1"/>
              <a:t>hospitals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public</a:t>
            </a:r>
            <a:r>
              <a:rPr lang="pt-PT" sz="2000" dirty="0"/>
              <a:t> </a:t>
            </a:r>
            <a:r>
              <a:rPr lang="pt-PT" sz="2000" dirty="0" err="1"/>
              <a:t>health</a:t>
            </a:r>
            <a:r>
              <a:rPr lang="pt-PT" sz="2000" dirty="0"/>
              <a:t> </a:t>
            </a:r>
            <a:r>
              <a:rPr lang="pt-PT" sz="2000" dirty="0" err="1"/>
              <a:t>authorities</a:t>
            </a:r>
            <a:r>
              <a:rPr lang="pt-PT" sz="2000" dirty="0"/>
              <a:t>.</a:t>
            </a:r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08268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33CF7-9423-FB6B-C1C2-64C4EDBB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 err="1">
                <a:solidFill>
                  <a:srgbClr val="0070C0"/>
                </a:solidFill>
              </a:rPr>
              <a:t>Detection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and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Technology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Caveats</a:t>
            </a:r>
            <a:endParaRPr lang="pt-PT" sz="3200" b="1" dirty="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6FEC91D-2BD1-11BE-B2F8-8E883F580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7" y="1825625"/>
            <a:ext cx="1184625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b="1"/>
              <a:t>Data silos:</a:t>
            </a:r>
            <a:br>
              <a:rPr lang="pt-PT" sz="2000"/>
            </a:br>
            <a:endParaRPr lang="pt-PT" sz="2000"/>
          </a:p>
          <a:p>
            <a:pPr marL="0" indent="0">
              <a:buNone/>
            </a:pPr>
            <a:r>
              <a:rPr lang="pt-PT" sz="2000" err="1"/>
              <a:t>Health</a:t>
            </a:r>
            <a:r>
              <a:rPr lang="pt-PT" sz="2000"/>
              <a:t>, </a:t>
            </a:r>
            <a:r>
              <a:rPr lang="pt-PT" sz="2000" err="1"/>
              <a:t>procurement</a:t>
            </a:r>
            <a:r>
              <a:rPr lang="pt-PT" sz="2000"/>
              <a:t>, </a:t>
            </a:r>
            <a:r>
              <a:rPr lang="pt-PT" sz="2000" err="1"/>
              <a:t>and</a:t>
            </a:r>
            <a:r>
              <a:rPr lang="pt-PT" sz="2000"/>
              <a:t> </a:t>
            </a:r>
            <a:r>
              <a:rPr lang="pt-PT" sz="2000" err="1"/>
              <a:t>insurance</a:t>
            </a:r>
            <a:r>
              <a:rPr lang="pt-PT" sz="2000"/>
              <a:t> data </a:t>
            </a:r>
            <a:r>
              <a:rPr lang="pt-PT" sz="2000" err="1"/>
              <a:t>often</a:t>
            </a:r>
            <a:r>
              <a:rPr lang="pt-PT" sz="2000"/>
              <a:t> reside in </a:t>
            </a:r>
            <a:r>
              <a:rPr lang="pt-PT" sz="2000" err="1"/>
              <a:t>separate</a:t>
            </a:r>
            <a:r>
              <a:rPr lang="pt-PT" sz="2000"/>
              <a:t> </a:t>
            </a:r>
            <a:r>
              <a:rPr lang="pt-PT" sz="2000" err="1"/>
              <a:t>systems</a:t>
            </a:r>
            <a:r>
              <a:rPr lang="pt-PT" sz="2000"/>
              <a:t>, </a:t>
            </a:r>
            <a:r>
              <a:rPr lang="pt-PT" sz="2000" err="1"/>
              <a:t>limiting</a:t>
            </a:r>
            <a:r>
              <a:rPr lang="pt-PT" sz="2000"/>
              <a:t> </a:t>
            </a:r>
            <a:r>
              <a:rPr lang="pt-PT" sz="2000" err="1"/>
              <a:t>analytics</a:t>
            </a:r>
            <a:r>
              <a:rPr lang="pt-PT" sz="2000"/>
              <a:t> </a:t>
            </a:r>
            <a:r>
              <a:rPr lang="pt-PT" sz="2000" err="1"/>
              <a:t>integration</a:t>
            </a:r>
            <a:endParaRPr lang="pt-PT" sz="2000"/>
          </a:p>
          <a:p>
            <a:endParaRPr lang="pt-PT" sz="2000"/>
          </a:p>
          <a:p>
            <a:pPr marL="0" indent="0">
              <a:buNone/>
            </a:pPr>
            <a:r>
              <a:rPr lang="pt-PT" sz="2000" b="1" err="1"/>
              <a:t>Machine</a:t>
            </a:r>
            <a:r>
              <a:rPr lang="pt-PT" sz="2000" b="1"/>
              <a:t> </a:t>
            </a:r>
            <a:r>
              <a:rPr lang="pt-PT" sz="2000" b="1" err="1"/>
              <a:t>learning</a:t>
            </a:r>
            <a:r>
              <a:rPr lang="pt-PT" sz="2000" b="1"/>
              <a:t> </a:t>
            </a:r>
            <a:r>
              <a:rPr lang="pt-PT" sz="2000" b="1" err="1"/>
              <a:t>biases</a:t>
            </a:r>
            <a:r>
              <a:rPr lang="pt-PT" sz="2000" b="1"/>
              <a:t>:</a:t>
            </a:r>
            <a:br>
              <a:rPr lang="pt-PT" sz="2000"/>
            </a:br>
            <a:endParaRPr lang="pt-PT" sz="2000"/>
          </a:p>
          <a:p>
            <a:pPr marL="0" indent="0">
              <a:buNone/>
            </a:pPr>
            <a:r>
              <a:rPr lang="pt-PT" sz="2000" err="1"/>
              <a:t>Algorithms</a:t>
            </a:r>
            <a:r>
              <a:rPr lang="pt-PT" sz="2000"/>
              <a:t> </a:t>
            </a:r>
            <a:r>
              <a:rPr lang="pt-PT" sz="2000" err="1"/>
              <a:t>trained</a:t>
            </a:r>
            <a:r>
              <a:rPr lang="pt-PT" sz="2000"/>
              <a:t> </a:t>
            </a:r>
            <a:r>
              <a:rPr lang="pt-PT" sz="2000" err="1"/>
              <a:t>on</a:t>
            </a:r>
            <a:r>
              <a:rPr lang="pt-PT" sz="2000"/>
              <a:t> </a:t>
            </a:r>
            <a:r>
              <a:rPr lang="pt-PT" sz="2000" err="1"/>
              <a:t>incomplete</a:t>
            </a:r>
            <a:r>
              <a:rPr lang="pt-PT" sz="2000"/>
              <a:t> </a:t>
            </a:r>
            <a:r>
              <a:rPr lang="pt-PT" sz="2000" err="1"/>
              <a:t>or</a:t>
            </a:r>
            <a:r>
              <a:rPr lang="pt-PT" sz="2000"/>
              <a:t> </a:t>
            </a:r>
            <a:r>
              <a:rPr lang="pt-PT" sz="2000" err="1"/>
              <a:t>biased</a:t>
            </a:r>
            <a:r>
              <a:rPr lang="pt-PT" sz="2000"/>
              <a:t> </a:t>
            </a:r>
            <a:r>
              <a:rPr lang="pt-PT" sz="2000" err="1"/>
              <a:t>datasets</a:t>
            </a:r>
            <a:r>
              <a:rPr lang="pt-PT" sz="2000"/>
              <a:t> </a:t>
            </a:r>
            <a:r>
              <a:rPr lang="pt-PT" sz="2000" err="1"/>
              <a:t>risk</a:t>
            </a:r>
            <a:r>
              <a:rPr lang="pt-PT" sz="2000"/>
              <a:t> false positives (</a:t>
            </a:r>
            <a:r>
              <a:rPr lang="pt-PT" sz="2000" err="1"/>
              <a:t>flagging</a:t>
            </a:r>
            <a:r>
              <a:rPr lang="pt-PT" sz="2000"/>
              <a:t> </a:t>
            </a:r>
            <a:r>
              <a:rPr lang="pt-PT" sz="2000" err="1"/>
              <a:t>legitimate</a:t>
            </a:r>
            <a:r>
              <a:rPr lang="pt-PT" sz="2000"/>
              <a:t> </a:t>
            </a:r>
            <a:r>
              <a:rPr lang="pt-PT" sz="2000" err="1"/>
              <a:t>providers</a:t>
            </a:r>
            <a:r>
              <a:rPr lang="pt-PT" sz="2000"/>
              <a:t>) </a:t>
            </a:r>
            <a:r>
              <a:rPr lang="pt-PT" sz="2000" err="1"/>
              <a:t>or</a:t>
            </a:r>
            <a:r>
              <a:rPr lang="pt-PT" sz="2000"/>
              <a:t> false negatives (</a:t>
            </a:r>
            <a:r>
              <a:rPr lang="pt-PT" sz="2000" err="1"/>
              <a:t>missing</a:t>
            </a:r>
            <a:r>
              <a:rPr lang="pt-PT" sz="2000"/>
              <a:t> </a:t>
            </a:r>
            <a:r>
              <a:rPr lang="pt-PT" sz="2000" err="1"/>
              <a:t>fraud</a:t>
            </a:r>
            <a:r>
              <a:rPr lang="pt-PT" sz="2000"/>
              <a:t>)</a:t>
            </a:r>
          </a:p>
          <a:p>
            <a:endParaRPr lang="pt-PT" sz="2000"/>
          </a:p>
          <a:p>
            <a:pPr marL="0" indent="0">
              <a:buNone/>
            </a:pPr>
            <a:r>
              <a:rPr lang="pt-PT" sz="2000" b="1" err="1"/>
              <a:t>Resource</a:t>
            </a:r>
            <a:r>
              <a:rPr lang="pt-PT" sz="2000" b="1"/>
              <a:t> </a:t>
            </a:r>
            <a:r>
              <a:rPr lang="pt-PT" sz="2000" b="1" err="1"/>
              <a:t>disparities</a:t>
            </a:r>
            <a:r>
              <a:rPr lang="pt-PT" sz="2000" b="1"/>
              <a:t>:</a:t>
            </a:r>
            <a:br>
              <a:rPr lang="pt-PT" sz="2000"/>
            </a:br>
            <a:endParaRPr lang="pt-PT" sz="2000"/>
          </a:p>
          <a:p>
            <a:pPr marL="0" indent="0">
              <a:buNone/>
            </a:pPr>
            <a:r>
              <a:rPr lang="pt-PT" sz="2000" err="1"/>
              <a:t>High-income</a:t>
            </a:r>
            <a:r>
              <a:rPr lang="pt-PT" sz="2000"/>
              <a:t> countries </a:t>
            </a:r>
            <a:r>
              <a:rPr lang="pt-PT" sz="2000" err="1"/>
              <a:t>deploy</a:t>
            </a:r>
            <a:r>
              <a:rPr lang="pt-PT" sz="2000"/>
              <a:t> </a:t>
            </a:r>
            <a:r>
              <a:rPr lang="pt-PT" sz="2000" err="1"/>
              <a:t>advanced</a:t>
            </a:r>
            <a:r>
              <a:rPr lang="pt-PT" sz="2000"/>
              <a:t> </a:t>
            </a:r>
            <a:r>
              <a:rPr lang="pt-PT" sz="2000" err="1"/>
              <a:t>detection</a:t>
            </a:r>
            <a:r>
              <a:rPr lang="pt-PT" sz="2000"/>
              <a:t> </a:t>
            </a:r>
            <a:r>
              <a:rPr lang="pt-PT" sz="2000" err="1"/>
              <a:t>tools</a:t>
            </a:r>
            <a:r>
              <a:rPr lang="pt-PT" sz="2000"/>
              <a:t>; </a:t>
            </a:r>
            <a:r>
              <a:rPr lang="pt-PT" sz="2000" err="1"/>
              <a:t>lower-income</a:t>
            </a:r>
            <a:r>
              <a:rPr lang="pt-PT" sz="2000"/>
              <a:t> EU </a:t>
            </a:r>
            <a:r>
              <a:rPr lang="pt-PT" sz="2000" err="1"/>
              <a:t>members</a:t>
            </a:r>
            <a:r>
              <a:rPr lang="pt-PT" sz="2000"/>
              <a:t> </a:t>
            </a:r>
            <a:r>
              <a:rPr lang="pt-PT" sz="2000" err="1"/>
              <a:t>may</a:t>
            </a:r>
            <a:r>
              <a:rPr lang="pt-PT" sz="2000"/>
              <a:t> </a:t>
            </a:r>
            <a:r>
              <a:rPr lang="pt-PT" sz="2000" err="1"/>
              <a:t>rely</a:t>
            </a:r>
            <a:r>
              <a:rPr lang="pt-PT" sz="2000"/>
              <a:t> </a:t>
            </a:r>
            <a:r>
              <a:rPr lang="pt-PT" sz="2000" err="1"/>
              <a:t>on</a:t>
            </a:r>
            <a:r>
              <a:rPr lang="pt-PT" sz="2000"/>
              <a:t> </a:t>
            </a:r>
            <a:r>
              <a:rPr lang="pt-PT" sz="2000" err="1"/>
              <a:t>audits</a:t>
            </a:r>
            <a:r>
              <a:rPr lang="pt-PT" sz="2000"/>
              <a:t>/manual </a:t>
            </a:r>
            <a:r>
              <a:rPr lang="pt-PT" sz="2000" err="1"/>
              <a:t>methods</a:t>
            </a:r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95441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EECEA-2FDD-6002-BF4E-89EF6FD5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 err="1">
                <a:solidFill>
                  <a:srgbClr val="0070C0"/>
                </a:solidFill>
              </a:rPr>
              <a:t>Economic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and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Operational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Caveats</a:t>
            </a:r>
            <a:endParaRPr lang="pt-PT" sz="3200" b="1" dirty="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EC111AE-7FE2-24F0-9B86-62CA2993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33" y="1825625"/>
            <a:ext cx="1136858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000" b="1" err="1"/>
              <a:t>Cost</a:t>
            </a:r>
            <a:r>
              <a:rPr lang="pt-PT" sz="2000" b="1"/>
              <a:t> </a:t>
            </a:r>
            <a:r>
              <a:rPr lang="pt-PT" sz="2000" b="1" err="1"/>
              <a:t>of</a:t>
            </a:r>
            <a:r>
              <a:rPr lang="pt-PT" sz="2000" b="1"/>
              <a:t> </a:t>
            </a:r>
            <a:r>
              <a:rPr lang="pt-PT" sz="2000" b="1" err="1"/>
              <a:t>compliance</a:t>
            </a:r>
            <a:r>
              <a:rPr lang="pt-PT" sz="2000" b="1"/>
              <a:t>:</a:t>
            </a:r>
            <a:br>
              <a:rPr lang="pt-PT" sz="2000"/>
            </a:br>
            <a:endParaRPr lang="pt-PT" sz="2000"/>
          </a:p>
          <a:p>
            <a:r>
              <a:rPr lang="pt-PT" sz="2000" err="1"/>
              <a:t>Implementing</a:t>
            </a:r>
            <a:r>
              <a:rPr lang="pt-PT" sz="2000"/>
              <a:t> digital </a:t>
            </a:r>
            <a:r>
              <a:rPr lang="pt-PT" sz="2000" err="1"/>
              <a:t>procurement</a:t>
            </a:r>
            <a:r>
              <a:rPr lang="pt-PT" sz="2000"/>
              <a:t>, AI </a:t>
            </a:r>
            <a:r>
              <a:rPr lang="pt-PT" sz="2000" err="1"/>
              <a:t>detection</a:t>
            </a:r>
            <a:r>
              <a:rPr lang="pt-PT" sz="2000"/>
              <a:t>, </a:t>
            </a:r>
            <a:r>
              <a:rPr lang="pt-PT" sz="2000" err="1"/>
              <a:t>and</a:t>
            </a:r>
            <a:r>
              <a:rPr lang="pt-PT" sz="2000"/>
              <a:t> real-time </a:t>
            </a:r>
            <a:r>
              <a:rPr lang="pt-PT" sz="2000" err="1"/>
              <a:t>audits</a:t>
            </a:r>
            <a:r>
              <a:rPr lang="pt-PT" sz="2000"/>
              <a:t> can </a:t>
            </a:r>
            <a:r>
              <a:rPr lang="pt-PT" sz="2000" err="1"/>
              <a:t>be</a:t>
            </a:r>
            <a:r>
              <a:rPr lang="pt-PT" sz="2000"/>
              <a:t> </a:t>
            </a:r>
            <a:r>
              <a:rPr lang="pt-PT" sz="2000" err="1"/>
              <a:t>financially</a:t>
            </a:r>
            <a:r>
              <a:rPr lang="pt-PT" sz="2000"/>
              <a:t> </a:t>
            </a:r>
            <a:r>
              <a:rPr lang="pt-PT" sz="2000" err="1"/>
              <a:t>prohibitive</a:t>
            </a:r>
            <a:r>
              <a:rPr lang="pt-PT" sz="2000"/>
              <a:t> for </a:t>
            </a:r>
            <a:r>
              <a:rPr lang="pt-PT" sz="2000" err="1"/>
              <a:t>smaller</a:t>
            </a:r>
            <a:r>
              <a:rPr lang="pt-PT" sz="2000"/>
              <a:t> </a:t>
            </a:r>
            <a:r>
              <a:rPr lang="pt-PT" sz="2000" err="1"/>
              <a:t>health</a:t>
            </a:r>
            <a:r>
              <a:rPr lang="pt-PT" sz="2000"/>
              <a:t> </a:t>
            </a:r>
            <a:r>
              <a:rPr lang="pt-PT" sz="2000" err="1"/>
              <a:t>systems</a:t>
            </a:r>
            <a:endParaRPr lang="pt-PT" sz="2000"/>
          </a:p>
          <a:p>
            <a:endParaRPr lang="pt-PT" sz="2000"/>
          </a:p>
          <a:p>
            <a:pPr marL="0" indent="0">
              <a:buNone/>
            </a:pPr>
            <a:r>
              <a:rPr lang="pt-PT" sz="2000" b="1" err="1"/>
              <a:t>Risk</a:t>
            </a:r>
            <a:r>
              <a:rPr lang="pt-PT" sz="2000" b="1"/>
              <a:t> </a:t>
            </a:r>
            <a:r>
              <a:rPr lang="pt-PT" sz="2000" b="1" err="1"/>
              <a:t>of</a:t>
            </a:r>
            <a:r>
              <a:rPr lang="pt-PT" sz="2000" b="1"/>
              <a:t> </a:t>
            </a:r>
            <a:r>
              <a:rPr lang="pt-PT" sz="2000" b="1" err="1"/>
              <a:t>overregulation</a:t>
            </a:r>
            <a:r>
              <a:rPr lang="pt-PT" sz="2000" b="1"/>
              <a:t>:</a:t>
            </a:r>
            <a:br>
              <a:rPr lang="pt-PT" sz="2000"/>
            </a:br>
            <a:endParaRPr lang="pt-PT" sz="2000"/>
          </a:p>
          <a:p>
            <a:r>
              <a:rPr lang="pt-PT" sz="2000" err="1"/>
              <a:t>Excessive</a:t>
            </a:r>
            <a:r>
              <a:rPr lang="pt-PT" sz="2000"/>
              <a:t> </a:t>
            </a:r>
            <a:r>
              <a:rPr lang="pt-PT" sz="2000" err="1"/>
              <a:t>controls</a:t>
            </a:r>
            <a:r>
              <a:rPr lang="pt-PT" sz="2000"/>
              <a:t> </a:t>
            </a:r>
            <a:r>
              <a:rPr lang="pt-PT" sz="2000" err="1"/>
              <a:t>may</a:t>
            </a:r>
            <a:r>
              <a:rPr lang="pt-PT" sz="2000"/>
              <a:t> </a:t>
            </a:r>
            <a:r>
              <a:rPr lang="pt-PT" sz="2000" err="1"/>
              <a:t>burden</a:t>
            </a:r>
            <a:r>
              <a:rPr lang="pt-PT" sz="2000"/>
              <a:t> </a:t>
            </a:r>
            <a:r>
              <a:rPr lang="pt-PT" sz="2000" err="1"/>
              <a:t>legitimate</a:t>
            </a:r>
            <a:r>
              <a:rPr lang="pt-PT" sz="2000"/>
              <a:t> </a:t>
            </a:r>
            <a:r>
              <a:rPr lang="pt-PT" sz="2000" err="1"/>
              <a:t>providers</a:t>
            </a:r>
            <a:r>
              <a:rPr lang="pt-PT" sz="2000"/>
              <a:t>, </a:t>
            </a:r>
            <a:r>
              <a:rPr lang="pt-PT" sz="2000" err="1"/>
              <a:t>reducing</a:t>
            </a:r>
            <a:r>
              <a:rPr lang="pt-PT" sz="2000"/>
              <a:t> </a:t>
            </a:r>
            <a:r>
              <a:rPr lang="pt-PT" sz="2000" err="1"/>
              <a:t>efficiency</a:t>
            </a:r>
            <a:r>
              <a:rPr lang="pt-PT" sz="2000"/>
              <a:t> </a:t>
            </a:r>
            <a:r>
              <a:rPr lang="pt-PT" sz="2000" err="1"/>
              <a:t>and</a:t>
            </a:r>
            <a:r>
              <a:rPr lang="pt-PT" sz="2000"/>
              <a:t> </a:t>
            </a:r>
            <a:r>
              <a:rPr lang="pt-PT" sz="2000" err="1"/>
              <a:t>patient</a:t>
            </a:r>
            <a:r>
              <a:rPr lang="pt-PT" sz="2000"/>
              <a:t> </a:t>
            </a:r>
            <a:r>
              <a:rPr lang="pt-PT" sz="2000" err="1"/>
              <a:t>access</a:t>
            </a:r>
            <a:endParaRPr lang="pt-PT" sz="2000"/>
          </a:p>
          <a:p>
            <a:endParaRPr lang="pt-PT" sz="2000"/>
          </a:p>
          <a:p>
            <a:pPr marL="0" indent="0">
              <a:buNone/>
            </a:pPr>
            <a:r>
              <a:rPr lang="pt-PT" sz="2000" b="1" err="1"/>
              <a:t>Underreporting</a:t>
            </a:r>
            <a:r>
              <a:rPr lang="pt-PT" sz="2000" b="1"/>
              <a:t> incentives:</a:t>
            </a:r>
            <a:br>
              <a:rPr lang="pt-PT" sz="2000"/>
            </a:br>
            <a:endParaRPr lang="pt-PT" sz="2000"/>
          </a:p>
          <a:p>
            <a:r>
              <a:rPr lang="pt-PT" sz="2000" err="1"/>
              <a:t>Hospitals</a:t>
            </a:r>
            <a:r>
              <a:rPr lang="pt-PT" sz="2000"/>
              <a:t> </a:t>
            </a:r>
            <a:r>
              <a:rPr lang="pt-PT" sz="2000" err="1"/>
              <a:t>and</a:t>
            </a:r>
            <a:r>
              <a:rPr lang="pt-PT" sz="2000"/>
              <a:t> </a:t>
            </a:r>
            <a:r>
              <a:rPr lang="pt-PT" sz="2000" err="1"/>
              <a:t>insurers</a:t>
            </a:r>
            <a:r>
              <a:rPr lang="pt-PT" sz="2000"/>
              <a:t> </a:t>
            </a:r>
            <a:r>
              <a:rPr lang="pt-PT" sz="2000" err="1"/>
              <a:t>may</a:t>
            </a:r>
            <a:r>
              <a:rPr lang="pt-PT" sz="2000"/>
              <a:t> </a:t>
            </a:r>
            <a:r>
              <a:rPr lang="pt-PT" sz="2000" err="1"/>
              <a:t>prefer</a:t>
            </a:r>
            <a:r>
              <a:rPr lang="pt-PT" sz="2000"/>
              <a:t> </a:t>
            </a:r>
            <a:r>
              <a:rPr lang="pt-PT" sz="2000" err="1"/>
              <a:t>internal</a:t>
            </a:r>
            <a:r>
              <a:rPr lang="pt-PT" sz="2000"/>
              <a:t> </a:t>
            </a:r>
            <a:r>
              <a:rPr lang="pt-PT" sz="2000" err="1"/>
              <a:t>settlements</a:t>
            </a:r>
            <a:r>
              <a:rPr lang="pt-PT" sz="2000"/>
              <a:t> to </a:t>
            </a:r>
            <a:r>
              <a:rPr lang="pt-PT" sz="2000" err="1"/>
              <a:t>avoid</a:t>
            </a:r>
            <a:r>
              <a:rPr lang="pt-PT" sz="2000"/>
              <a:t> </a:t>
            </a:r>
            <a:r>
              <a:rPr lang="pt-PT" sz="2000" err="1"/>
              <a:t>reputational</a:t>
            </a:r>
            <a:r>
              <a:rPr lang="pt-PT" sz="2000"/>
              <a:t> </a:t>
            </a:r>
            <a:r>
              <a:rPr lang="pt-PT" sz="2000" err="1"/>
              <a:t>damage</a:t>
            </a:r>
            <a:r>
              <a:rPr lang="pt-PT" sz="2000"/>
              <a:t>, </a:t>
            </a:r>
            <a:r>
              <a:rPr lang="pt-PT" sz="2000" err="1"/>
              <a:t>limiting</a:t>
            </a:r>
            <a:r>
              <a:rPr lang="pt-PT" sz="2000"/>
              <a:t> data for </a:t>
            </a:r>
            <a:r>
              <a:rPr lang="pt-PT" sz="2000" err="1"/>
              <a:t>systemic</a:t>
            </a:r>
            <a:r>
              <a:rPr lang="pt-PT" sz="2000"/>
              <a:t> </a:t>
            </a:r>
            <a:r>
              <a:rPr lang="pt-PT" sz="2000" err="1"/>
              <a:t>reforms</a:t>
            </a:r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514167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BDBA9-F2E1-4DC5-DEE8-5C047A2D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b="1" dirty="0" err="1">
                <a:solidFill>
                  <a:srgbClr val="0070C0"/>
                </a:solidFill>
              </a:rPr>
              <a:t>Policy</a:t>
            </a:r>
            <a:r>
              <a:rPr lang="pt-PT" sz="3200" b="1" dirty="0">
                <a:solidFill>
                  <a:srgbClr val="0070C0"/>
                </a:solidFill>
              </a:rPr>
              <a:t> &amp; </a:t>
            </a:r>
            <a:r>
              <a:rPr lang="pt-PT" sz="3200" b="1" dirty="0" err="1">
                <a:solidFill>
                  <a:srgbClr val="0070C0"/>
                </a:solidFill>
              </a:rPr>
              <a:t>Supervision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Recommendations</a:t>
            </a:r>
            <a:endParaRPr lang="pt-PT" sz="3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E90FD25-93B1-6864-26EE-78C904B56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1825625"/>
            <a:ext cx="58769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/>
              <a:t>Harmonize </a:t>
            </a:r>
            <a:r>
              <a:rPr lang="pt-PT" sz="2000" b="1" err="1"/>
              <a:t>and</a:t>
            </a:r>
            <a:r>
              <a:rPr lang="pt-PT" sz="2000" b="1"/>
              <a:t> </a:t>
            </a:r>
            <a:r>
              <a:rPr lang="pt-PT" sz="2000" b="1" err="1"/>
              <a:t>strengthen</a:t>
            </a:r>
            <a:r>
              <a:rPr lang="pt-PT" sz="2000" b="1"/>
              <a:t> EU </a:t>
            </a:r>
            <a:r>
              <a:rPr lang="pt-PT" sz="2000" b="1" err="1"/>
              <a:t>oversight</a:t>
            </a:r>
            <a:br>
              <a:rPr lang="pt-PT" sz="2000"/>
            </a:br>
            <a:endParaRPr lang="pt-PT" sz="2000"/>
          </a:p>
          <a:p>
            <a:r>
              <a:rPr lang="pt-PT" sz="2000" err="1"/>
              <a:t>Extend</a:t>
            </a:r>
            <a:r>
              <a:rPr lang="pt-PT" sz="2000"/>
              <a:t> </a:t>
            </a:r>
            <a:r>
              <a:rPr lang="pt-PT" sz="2000" err="1"/>
              <a:t>EPPO’s</a:t>
            </a:r>
            <a:r>
              <a:rPr lang="pt-PT" sz="2000"/>
              <a:t> mandate to cover </a:t>
            </a:r>
            <a:r>
              <a:rPr lang="pt-PT" sz="2000" err="1"/>
              <a:t>all</a:t>
            </a:r>
            <a:r>
              <a:rPr lang="pt-PT" sz="2000"/>
              <a:t> </a:t>
            </a:r>
            <a:r>
              <a:rPr lang="pt-PT" sz="2000" err="1"/>
              <a:t>Member</a:t>
            </a:r>
            <a:r>
              <a:rPr lang="pt-PT" sz="2000"/>
              <a:t> </a:t>
            </a:r>
            <a:r>
              <a:rPr lang="pt-PT" sz="2000" err="1"/>
              <a:t>States</a:t>
            </a:r>
            <a:r>
              <a:rPr lang="pt-PT" sz="2000"/>
              <a:t> </a:t>
            </a:r>
            <a:r>
              <a:rPr lang="pt-PT" sz="2000" err="1"/>
              <a:t>and</a:t>
            </a:r>
            <a:r>
              <a:rPr lang="pt-PT" sz="2000"/>
              <a:t> </a:t>
            </a:r>
            <a:r>
              <a:rPr lang="pt-PT" sz="2000" err="1"/>
              <a:t>increase</a:t>
            </a:r>
            <a:r>
              <a:rPr lang="pt-PT" sz="2000"/>
              <a:t> funding.</a:t>
            </a:r>
          </a:p>
          <a:p>
            <a:r>
              <a:rPr lang="pt-PT" sz="2000"/>
              <a:t>Mandate EU-</a:t>
            </a:r>
            <a:r>
              <a:rPr lang="pt-PT" sz="2000" err="1"/>
              <a:t>wide</a:t>
            </a:r>
            <a:r>
              <a:rPr lang="pt-PT" sz="2000"/>
              <a:t> </a:t>
            </a:r>
            <a:r>
              <a:rPr lang="pt-PT" sz="2000" err="1"/>
              <a:t>minimum</a:t>
            </a:r>
            <a:r>
              <a:rPr lang="pt-PT" sz="2000"/>
              <a:t> standards for </a:t>
            </a:r>
            <a:r>
              <a:rPr lang="pt-PT" sz="2000" err="1"/>
              <a:t>anti-fraud</a:t>
            </a:r>
            <a:r>
              <a:rPr lang="pt-PT" sz="2000"/>
              <a:t> </a:t>
            </a:r>
            <a:r>
              <a:rPr lang="pt-PT" sz="2000" err="1"/>
              <a:t>controls</a:t>
            </a:r>
            <a:r>
              <a:rPr lang="pt-PT" sz="2000"/>
              <a:t> in </a:t>
            </a:r>
            <a:r>
              <a:rPr lang="pt-PT" sz="2000" err="1"/>
              <a:t>national</a:t>
            </a:r>
            <a:r>
              <a:rPr lang="pt-PT" sz="2000"/>
              <a:t> </a:t>
            </a:r>
            <a:r>
              <a:rPr lang="pt-PT" sz="2000" err="1"/>
              <a:t>health</a:t>
            </a:r>
            <a:r>
              <a:rPr lang="pt-PT" sz="2000"/>
              <a:t> </a:t>
            </a:r>
            <a:r>
              <a:rPr lang="pt-PT" sz="2000" err="1"/>
              <a:t>systems</a:t>
            </a:r>
            <a:r>
              <a:rPr lang="pt-PT" sz="2000"/>
              <a:t>.</a:t>
            </a:r>
            <a:br>
              <a:rPr lang="pt-PT" sz="2000"/>
            </a:br>
            <a:endParaRPr lang="pt-PT" sz="2000"/>
          </a:p>
          <a:p>
            <a:pPr marL="0" indent="0">
              <a:buNone/>
            </a:pPr>
            <a:r>
              <a:rPr lang="pt-PT" sz="2000" b="1" err="1"/>
              <a:t>Build</a:t>
            </a:r>
            <a:r>
              <a:rPr lang="pt-PT" sz="2000" b="1"/>
              <a:t> a </a:t>
            </a:r>
            <a:r>
              <a:rPr lang="pt-PT" sz="2000" b="1" err="1"/>
              <a:t>culture</a:t>
            </a:r>
            <a:r>
              <a:rPr lang="pt-PT" sz="2000" b="1"/>
              <a:t> </a:t>
            </a:r>
            <a:r>
              <a:rPr lang="pt-PT" sz="2000" b="1" err="1"/>
              <a:t>of</a:t>
            </a:r>
            <a:r>
              <a:rPr lang="pt-PT" sz="2000" b="1"/>
              <a:t> </a:t>
            </a:r>
            <a:r>
              <a:rPr lang="pt-PT" sz="2000" b="1" err="1"/>
              <a:t>transparency</a:t>
            </a:r>
            <a:br>
              <a:rPr lang="pt-PT" sz="2000"/>
            </a:br>
            <a:endParaRPr lang="pt-PT" sz="2000"/>
          </a:p>
          <a:p>
            <a:r>
              <a:rPr lang="pt-PT" sz="2000" err="1"/>
              <a:t>Require</a:t>
            </a:r>
            <a:r>
              <a:rPr lang="pt-PT" sz="2000"/>
              <a:t> </a:t>
            </a:r>
            <a:r>
              <a:rPr lang="pt-PT" sz="2000" err="1"/>
              <a:t>public</a:t>
            </a:r>
            <a:r>
              <a:rPr lang="pt-PT" sz="2000"/>
              <a:t> </a:t>
            </a:r>
            <a:r>
              <a:rPr lang="pt-PT" sz="2000" err="1"/>
              <a:t>disclosure</a:t>
            </a:r>
            <a:r>
              <a:rPr lang="pt-PT" sz="2000"/>
              <a:t> </a:t>
            </a:r>
            <a:r>
              <a:rPr lang="pt-PT" sz="2000" err="1"/>
              <a:t>of</a:t>
            </a:r>
            <a:r>
              <a:rPr lang="pt-PT" sz="2000"/>
              <a:t> </a:t>
            </a:r>
            <a:r>
              <a:rPr lang="pt-PT" sz="2000" err="1"/>
              <a:t>procurement</a:t>
            </a:r>
            <a:r>
              <a:rPr lang="pt-PT" sz="2000"/>
              <a:t> data </a:t>
            </a:r>
            <a:r>
              <a:rPr lang="pt-PT" sz="2000" err="1"/>
              <a:t>and</a:t>
            </a:r>
            <a:r>
              <a:rPr lang="pt-PT" sz="2000"/>
              <a:t> </a:t>
            </a:r>
            <a:r>
              <a:rPr lang="pt-PT" sz="2000" err="1"/>
              <a:t>contract</a:t>
            </a:r>
            <a:r>
              <a:rPr lang="pt-PT" sz="2000"/>
              <a:t> </a:t>
            </a:r>
            <a:r>
              <a:rPr lang="pt-PT" sz="2000" err="1"/>
              <a:t>awards</a:t>
            </a:r>
            <a:r>
              <a:rPr lang="pt-PT" sz="2000"/>
              <a:t>.</a:t>
            </a:r>
          </a:p>
          <a:p>
            <a:r>
              <a:rPr lang="pt-PT" sz="2000"/>
              <a:t>Mandate </a:t>
            </a:r>
            <a:r>
              <a:rPr lang="pt-PT" sz="2000" err="1"/>
              <a:t>integrity</a:t>
            </a:r>
            <a:r>
              <a:rPr lang="pt-PT" sz="2000"/>
              <a:t> training for </a:t>
            </a:r>
            <a:r>
              <a:rPr lang="pt-PT" sz="2000" err="1"/>
              <a:t>health</a:t>
            </a:r>
            <a:r>
              <a:rPr lang="pt-PT" sz="2000"/>
              <a:t> </a:t>
            </a:r>
            <a:r>
              <a:rPr lang="pt-PT" sz="2000" err="1"/>
              <a:t>professionals</a:t>
            </a:r>
            <a:r>
              <a:rPr lang="pt-PT" sz="2000"/>
              <a:t> </a:t>
            </a:r>
            <a:r>
              <a:rPr lang="pt-PT" sz="2000" err="1"/>
              <a:t>and</a:t>
            </a:r>
            <a:r>
              <a:rPr lang="pt-PT" sz="2000"/>
              <a:t> </a:t>
            </a:r>
            <a:r>
              <a:rPr lang="pt-PT" sz="2000" err="1"/>
              <a:t>administrators</a:t>
            </a:r>
            <a:r>
              <a:rPr lang="pt-PT" sz="2000"/>
              <a:t>.</a:t>
            </a:r>
          </a:p>
          <a:p>
            <a:endParaRPr lang="pt-PT" sz="200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76CF6B7-1832-DA16-8F16-D73A9093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69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000" b="1" err="1"/>
              <a:t>Leverage</a:t>
            </a:r>
            <a:r>
              <a:rPr lang="pt-PT" sz="2000" b="1"/>
              <a:t> </a:t>
            </a:r>
            <a:r>
              <a:rPr lang="pt-PT" sz="2000" b="1" err="1"/>
              <a:t>technology</a:t>
            </a:r>
            <a:br>
              <a:rPr lang="pt-PT" sz="2000"/>
            </a:br>
            <a:endParaRPr lang="pt-PT" sz="2000"/>
          </a:p>
          <a:p>
            <a:r>
              <a:rPr lang="pt-PT" sz="2000" err="1"/>
              <a:t>Promote</a:t>
            </a:r>
            <a:r>
              <a:rPr lang="pt-PT" sz="2000"/>
              <a:t> </a:t>
            </a:r>
            <a:r>
              <a:rPr lang="pt-PT" sz="2000" err="1"/>
              <a:t>standardized</a:t>
            </a:r>
            <a:r>
              <a:rPr lang="pt-PT" sz="2000"/>
              <a:t> data </a:t>
            </a:r>
            <a:r>
              <a:rPr lang="pt-PT" sz="2000" err="1"/>
              <a:t>sharing</a:t>
            </a:r>
            <a:r>
              <a:rPr lang="pt-PT" sz="2000"/>
              <a:t> </a:t>
            </a:r>
            <a:r>
              <a:rPr lang="pt-PT" sz="2000" err="1"/>
              <a:t>protocols</a:t>
            </a:r>
            <a:r>
              <a:rPr lang="pt-PT" sz="2000"/>
              <a:t> </a:t>
            </a:r>
            <a:r>
              <a:rPr lang="pt-PT" sz="2000" err="1"/>
              <a:t>across</a:t>
            </a:r>
            <a:r>
              <a:rPr lang="pt-PT" sz="2000"/>
              <a:t> </a:t>
            </a:r>
            <a:r>
              <a:rPr lang="pt-PT" sz="2000" err="1"/>
              <a:t>Member</a:t>
            </a:r>
            <a:r>
              <a:rPr lang="pt-PT" sz="2000"/>
              <a:t> </a:t>
            </a:r>
            <a:r>
              <a:rPr lang="pt-PT" sz="2000" err="1"/>
              <a:t>States</a:t>
            </a:r>
            <a:r>
              <a:rPr lang="pt-PT" sz="2000"/>
              <a:t>.</a:t>
            </a:r>
          </a:p>
          <a:p>
            <a:r>
              <a:rPr lang="pt-PT" sz="2000" err="1"/>
              <a:t>Fund</a:t>
            </a:r>
            <a:r>
              <a:rPr lang="pt-PT" sz="2000"/>
              <a:t> </a:t>
            </a:r>
            <a:r>
              <a:rPr lang="pt-PT" sz="2000" err="1"/>
              <a:t>national-level</a:t>
            </a:r>
            <a:r>
              <a:rPr lang="pt-PT" sz="2000"/>
              <a:t> </a:t>
            </a:r>
            <a:r>
              <a:rPr lang="pt-PT" sz="2000" err="1"/>
              <a:t>investments</a:t>
            </a:r>
            <a:r>
              <a:rPr lang="pt-PT" sz="2000"/>
              <a:t> in AI-</a:t>
            </a:r>
            <a:r>
              <a:rPr lang="pt-PT" sz="2000" err="1"/>
              <a:t>based</a:t>
            </a:r>
            <a:r>
              <a:rPr lang="pt-PT" sz="2000"/>
              <a:t> </a:t>
            </a:r>
            <a:r>
              <a:rPr lang="pt-PT" sz="2000" err="1"/>
              <a:t>fraud</a:t>
            </a:r>
            <a:r>
              <a:rPr lang="pt-PT" sz="2000"/>
              <a:t> </a:t>
            </a:r>
            <a:r>
              <a:rPr lang="pt-PT" sz="2000" err="1"/>
              <a:t>detection</a:t>
            </a:r>
            <a:r>
              <a:rPr lang="pt-PT" sz="2000"/>
              <a:t> </a:t>
            </a:r>
            <a:r>
              <a:rPr lang="pt-PT" sz="2000" err="1"/>
              <a:t>systems</a:t>
            </a:r>
            <a:r>
              <a:rPr lang="pt-PT" sz="2000"/>
              <a:t>.</a:t>
            </a:r>
            <a:br>
              <a:rPr lang="pt-PT" sz="2000"/>
            </a:br>
            <a:endParaRPr lang="pt-PT" sz="2000"/>
          </a:p>
          <a:p>
            <a:pPr marL="0" indent="0">
              <a:buNone/>
            </a:pPr>
            <a:r>
              <a:rPr lang="pt-PT" sz="2000" b="1" err="1"/>
              <a:t>Protect</a:t>
            </a:r>
            <a:r>
              <a:rPr lang="pt-PT" sz="2000" b="1"/>
              <a:t> </a:t>
            </a:r>
            <a:r>
              <a:rPr lang="pt-PT" sz="2000" b="1" err="1"/>
              <a:t>and</a:t>
            </a:r>
            <a:r>
              <a:rPr lang="pt-PT" sz="2000" b="1"/>
              <a:t> </a:t>
            </a:r>
            <a:r>
              <a:rPr lang="pt-PT" sz="2000" b="1" err="1"/>
              <a:t>Incentivize</a:t>
            </a:r>
            <a:r>
              <a:rPr lang="pt-PT" sz="2000" b="1"/>
              <a:t> </a:t>
            </a:r>
            <a:r>
              <a:rPr lang="pt-PT" sz="2000" b="1" err="1"/>
              <a:t>Reporting</a:t>
            </a:r>
            <a:endParaRPr lang="pt-PT" sz="2000" b="1"/>
          </a:p>
          <a:p>
            <a:pPr marL="0" indent="0">
              <a:buNone/>
            </a:pPr>
            <a:endParaRPr lang="pt-PT" sz="2000"/>
          </a:p>
          <a:p>
            <a:r>
              <a:rPr lang="pt-PT" sz="2000" err="1"/>
              <a:t>Fully</a:t>
            </a:r>
            <a:r>
              <a:rPr lang="pt-PT" sz="2000"/>
              <a:t> </a:t>
            </a:r>
            <a:r>
              <a:rPr lang="pt-PT" sz="2000" err="1"/>
              <a:t>implement</a:t>
            </a:r>
            <a:r>
              <a:rPr lang="pt-PT" sz="2000"/>
              <a:t> </a:t>
            </a:r>
            <a:r>
              <a:rPr lang="pt-PT" sz="2000" err="1"/>
              <a:t>Directive</a:t>
            </a:r>
            <a:r>
              <a:rPr lang="pt-PT" sz="2000"/>
              <a:t> (EU) 2019/1937</a:t>
            </a:r>
          </a:p>
          <a:p>
            <a:r>
              <a:rPr lang="pt-PT" sz="2000" err="1"/>
              <a:t>Create</a:t>
            </a:r>
            <a:r>
              <a:rPr lang="pt-PT" sz="2000"/>
              <a:t> safe </a:t>
            </a:r>
            <a:r>
              <a:rPr lang="pt-PT" sz="2000" err="1"/>
              <a:t>channels</a:t>
            </a:r>
            <a:r>
              <a:rPr lang="pt-PT" sz="2000"/>
              <a:t> for </a:t>
            </a:r>
            <a:r>
              <a:rPr lang="pt-PT" sz="2000" err="1"/>
              <a:t>whistleblowers</a:t>
            </a:r>
            <a:r>
              <a:rPr lang="pt-PT" sz="2000"/>
              <a:t> </a:t>
            </a:r>
            <a:r>
              <a:rPr lang="pt-PT" sz="2000" err="1"/>
              <a:t>with</a:t>
            </a:r>
            <a:r>
              <a:rPr lang="pt-PT" sz="2000"/>
              <a:t> legal, </a:t>
            </a:r>
            <a:r>
              <a:rPr lang="pt-PT" sz="2000" err="1"/>
              <a:t>psychological</a:t>
            </a:r>
            <a:r>
              <a:rPr lang="pt-PT" sz="2000"/>
              <a:t>, </a:t>
            </a:r>
            <a:r>
              <a:rPr lang="pt-PT" sz="2000" err="1"/>
              <a:t>and</a:t>
            </a:r>
            <a:r>
              <a:rPr lang="pt-PT" sz="2000"/>
              <a:t> financial </a:t>
            </a:r>
            <a:r>
              <a:rPr lang="pt-PT" sz="2000" err="1"/>
              <a:t>support</a:t>
            </a:r>
            <a:r>
              <a:rPr lang="pt-PT" sz="2000"/>
              <a:t>.</a:t>
            </a:r>
          </a:p>
          <a:p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41421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9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i="1" noProof="0" dirty="0">
                <a:solidFill>
                  <a:srgbClr val="0070C0"/>
                </a:solidFill>
              </a:rPr>
              <a:t>Roadmap</a:t>
            </a:r>
            <a:r>
              <a:rPr lang="pt-PT" sz="3200" b="1" i="1" dirty="0">
                <a:solidFill>
                  <a:srgbClr val="0070C0"/>
                </a:solidFill>
              </a:rPr>
              <a:t> </a:t>
            </a:r>
            <a:r>
              <a:rPr sz="3200" b="1" dirty="0">
                <a:solidFill>
                  <a:srgbClr val="0070C0"/>
                </a:solidFill>
              </a:rPr>
              <a:t> for Health</a:t>
            </a:r>
            <a:r>
              <a:rPr lang="pt-PT" sz="3200" b="1" dirty="0" err="1">
                <a:solidFill>
                  <a:srgbClr val="0070C0"/>
                </a:solidFill>
              </a:rPr>
              <a:t>care</a:t>
            </a:r>
            <a:r>
              <a:rPr sz="3200" b="1" dirty="0">
                <a:solidFill>
                  <a:srgbClr val="0070C0"/>
                </a:solidFill>
              </a:rPr>
              <a:t> Inspectorates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1" y="1214655"/>
            <a:ext cx="11969087" cy="6318914"/>
          </a:xfrm>
        </p:spPr>
        <p:txBody>
          <a:bodyPr>
            <a:normAutofit/>
          </a:bodyPr>
          <a:lstStyle/>
          <a:p>
            <a:r>
              <a:rPr sz="2000" dirty="0"/>
              <a:t>Harmonize legal definitions </a:t>
            </a:r>
            <a:r>
              <a:rPr lang="pt-PT" sz="2000" dirty="0"/>
              <a:t>&amp; </a:t>
            </a:r>
            <a:r>
              <a:rPr sz="2000" dirty="0"/>
              <a:t>cooperate</a:t>
            </a:r>
          </a:p>
          <a:p>
            <a:endParaRPr lang="pt-PT" sz="2000" dirty="0"/>
          </a:p>
          <a:p>
            <a:r>
              <a:rPr sz="2000" dirty="0"/>
              <a:t>Centralized health fraud data hubs (claims, procurement)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i</a:t>
            </a:r>
            <a:r>
              <a:rPr lang="pt-PT" sz="2000"/>
              <a:t>nvest</a:t>
            </a:r>
            <a:r>
              <a:rPr lang="pt-PT" sz="2000" dirty="0"/>
              <a:t> in </a:t>
            </a:r>
            <a:r>
              <a:rPr lang="pt-PT" sz="2000" dirty="0" err="1"/>
              <a:t>audit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digital </a:t>
            </a:r>
            <a:r>
              <a:rPr lang="pt-PT" sz="2000" dirty="0" err="1"/>
              <a:t>capacity</a:t>
            </a:r>
            <a:endParaRPr sz="2000" dirty="0"/>
          </a:p>
          <a:p>
            <a:endParaRPr lang="pt-PT" sz="2000" dirty="0"/>
          </a:p>
          <a:p>
            <a:r>
              <a:rPr sz="2000" dirty="0"/>
              <a:t>Rules-based + ML analytics for detection &amp; network analysis</a:t>
            </a:r>
          </a:p>
          <a:p>
            <a:endParaRPr lang="pt-PT" sz="2000" dirty="0"/>
          </a:p>
          <a:p>
            <a:r>
              <a:rPr sz="2000" dirty="0"/>
              <a:t>Mandatory Risk Prevention Plans (PPRs) </a:t>
            </a:r>
            <a:r>
              <a:rPr lang="pt-PT" sz="2000" dirty="0"/>
              <a:t>&amp; </a:t>
            </a:r>
            <a:r>
              <a:rPr lang="pt-PT" sz="2000" dirty="0" err="1"/>
              <a:t>Annual</a:t>
            </a:r>
            <a:r>
              <a:rPr lang="pt-PT" sz="2000" dirty="0"/>
              <a:t> </a:t>
            </a:r>
            <a:r>
              <a:rPr lang="pt-PT" sz="2000" dirty="0" err="1"/>
              <a:t>anti-fraud</a:t>
            </a:r>
            <a:r>
              <a:rPr lang="pt-PT" sz="2000" dirty="0"/>
              <a:t> </a:t>
            </a:r>
            <a:r>
              <a:rPr lang="pt-PT" sz="2000" dirty="0" err="1"/>
              <a:t>reports</a:t>
            </a:r>
            <a:r>
              <a:rPr lang="pt-PT" sz="2000" dirty="0"/>
              <a:t> &amp; </a:t>
            </a:r>
            <a:r>
              <a:rPr lang="pt-PT" sz="2000" dirty="0" err="1"/>
              <a:t>Public</a:t>
            </a:r>
            <a:r>
              <a:rPr lang="pt-PT" sz="2000" dirty="0"/>
              <a:t> </a:t>
            </a:r>
            <a:r>
              <a:rPr lang="pt-PT" sz="2000" dirty="0" err="1"/>
              <a:t>dashboards</a:t>
            </a:r>
            <a:r>
              <a:rPr lang="pt-PT" sz="2000" dirty="0"/>
              <a:t> for </a:t>
            </a:r>
            <a:r>
              <a:rPr lang="pt-PT" sz="2000" dirty="0" err="1"/>
              <a:t>transparency</a:t>
            </a:r>
            <a:endParaRPr lang="pt-PT" sz="2000" dirty="0"/>
          </a:p>
          <a:p>
            <a:pPr marL="0" indent="0">
              <a:buNone/>
            </a:pPr>
            <a:endParaRPr lang="pt-PT" sz="2000" dirty="0"/>
          </a:p>
          <a:p>
            <a:r>
              <a:rPr sz="2000" dirty="0"/>
              <a:t>Sanctions ladder: education → fines → exclusion → prosecution</a:t>
            </a:r>
          </a:p>
          <a:p>
            <a:pPr marL="0" indent="0">
              <a:buNone/>
            </a:pPr>
            <a:endParaRPr lang="pt-PT" sz="2000" dirty="0"/>
          </a:p>
          <a:p>
            <a:r>
              <a:rPr sz="2000" dirty="0"/>
              <a:t>Staff training, cybersecurity upgrades</a:t>
            </a:r>
          </a:p>
          <a:p>
            <a:endParaRPr lang="pt-PT" sz="2000" dirty="0"/>
          </a:p>
          <a:p>
            <a:r>
              <a:rPr sz="2000" dirty="0"/>
              <a:t>Phased rollout: quick wins → data integration → AI detection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16F200-DF55-29A6-2D77-39FCBCE4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513" y="5831457"/>
            <a:ext cx="3311638" cy="7434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718D-D267-F028-4A93-28032D36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Combating Fraud in Public Healthcare Systems of the European Union</a:t>
            </a:r>
            <a:endParaRPr lang="pt-PT" sz="3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EF4037D-D04B-9CB5-773B-01E13BBA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116"/>
            <a:ext cx="10515600" cy="4351338"/>
          </a:xfrm>
        </p:spPr>
        <p:txBody>
          <a:bodyPr>
            <a:normAutofit/>
          </a:bodyPr>
          <a:lstStyle/>
          <a:p>
            <a:pPr>
              <a:defRPr sz="1800"/>
            </a:pPr>
            <a:r>
              <a:rPr lang="pt-PT" sz="2400" dirty="0" err="1"/>
              <a:t>Fraud</a:t>
            </a:r>
            <a:r>
              <a:rPr lang="pt-PT" sz="2400" dirty="0"/>
              <a:t> </a:t>
            </a:r>
            <a:r>
              <a:rPr lang="pt-PT" sz="2400" dirty="0" err="1"/>
              <a:t>undermines</a:t>
            </a:r>
            <a:r>
              <a:rPr lang="pt-PT" sz="2400" dirty="0"/>
              <a:t> </a:t>
            </a:r>
            <a:r>
              <a:rPr lang="pt-PT" sz="2400" dirty="0" err="1"/>
              <a:t>equity</a:t>
            </a:r>
            <a:r>
              <a:rPr lang="pt-PT" sz="2400" dirty="0"/>
              <a:t>, </a:t>
            </a:r>
            <a:r>
              <a:rPr lang="pt-PT" sz="2400" dirty="0" err="1"/>
              <a:t>efficiency</a:t>
            </a:r>
            <a:r>
              <a:rPr lang="pt-PT" sz="2400" dirty="0"/>
              <a:t>,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public</a:t>
            </a:r>
            <a:r>
              <a:rPr lang="pt-PT" sz="2400" dirty="0"/>
              <a:t> trust in </a:t>
            </a:r>
            <a:r>
              <a:rPr lang="pt-PT" sz="2400" dirty="0" err="1"/>
              <a:t>healthcare</a:t>
            </a:r>
            <a:r>
              <a:rPr lang="pt-PT" sz="2400" dirty="0"/>
              <a:t>.</a:t>
            </a:r>
          </a:p>
          <a:p>
            <a:pPr>
              <a:defRPr sz="1800"/>
            </a:pPr>
            <a:endParaRPr lang="pt-PT" sz="2400" dirty="0"/>
          </a:p>
          <a:p>
            <a:pPr>
              <a:defRPr sz="1800"/>
            </a:pPr>
            <a:r>
              <a:rPr lang="pt-PT" sz="2400" dirty="0" err="1"/>
              <a:t>Estimated</a:t>
            </a:r>
            <a:r>
              <a:rPr lang="pt-PT" sz="2400" dirty="0"/>
              <a:t> 6.2% </a:t>
            </a:r>
            <a:r>
              <a:rPr lang="pt-PT" sz="2400" dirty="0" err="1"/>
              <a:t>of</a:t>
            </a:r>
            <a:r>
              <a:rPr lang="pt-PT" sz="2400" dirty="0"/>
              <a:t> global </a:t>
            </a:r>
            <a:r>
              <a:rPr lang="pt-PT" sz="2400" dirty="0" err="1"/>
              <a:t>health</a:t>
            </a:r>
            <a:r>
              <a:rPr lang="pt-PT" sz="2400" dirty="0"/>
              <a:t> </a:t>
            </a:r>
            <a:r>
              <a:rPr lang="pt-PT" sz="2400" dirty="0" err="1"/>
              <a:t>spending</a:t>
            </a:r>
            <a:r>
              <a:rPr lang="pt-PT" sz="2400" dirty="0"/>
              <a:t> </a:t>
            </a:r>
            <a:r>
              <a:rPr lang="pt-PT" sz="2400" dirty="0" err="1"/>
              <a:t>lost</a:t>
            </a:r>
            <a:r>
              <a:rPr lang="pt-PT" sz="2400" dirty="0"/>
              <a:t> to </a:t>
            </a:r>
            <a:r>
              <a:rPr lang="pt-PT" sz="2400" dirty="0" err="1"/>
              <a:t>fraud</a:t>
            </a:r>
            <a:r>
              <a:rPr lang="pt-PT" sz="2400" dirty="0"/>
              <a:t> .</a:t>
            </a:r>
          </a:p>
          <a:p>
            <a:pPr>
              <a:defRPr sz="1800"/>
            </a:pPr>
            <a:endParaRPr lang="pt-PT" sz="2400" dirty="0"/>
          </a:p>
          <a:p>
            <a:pPr>
              <a:defRPr sz="1800"/>
            </a:pPr>
            <a:r>
              <a:rPr lang="pt-PT" sz="2400" dirty="0"/>
              <a:t>EU </a:t>
            </a:r>
            <a:r>
              <a:rPr lang="pt-PT" sz="2400" dirty="0" err="1"/>
              <a:t>impact</a:t>
            </a:r>
            <a:r>
              <a:rPr lang="pt-PT" sz="2400" dirty="0"/>
              <a:t>: </a:t>
            </a:r>
            <a:r>
              <a:rPr lang="pt-PT" sz="2400" dirty="0" err="1"/>
              <a:t>national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EU-</a:t>
            </a:r>
            <a:r>
              <a:rPr lang="pt-PT" sz="2400" dirty="0" err="1"/>
              <a:t>funded</a:t>
            </a:r>
            <a:r>
              <a:rPr lang="pt-PT" sz="2400" dirty="0"/>
              <a:t> </a:t>
            </a:r>
            <a:r>
              <a:rPr lang="pt-PT" sz="2400" dirty="0" err="1"/>
              <a:t>healthcare</a:t>
            </a:r>
            <a:r>
              <a:rPr lang="pt-PT" sz="2400" dirty="0"/>
              <a:t> </a:t>
            </a:r>
            <a:r>
              <a:rPr lang="pt-PT" sz="2400" dirty="0" err="1"/>
              <a:t>programmes</a:t>
            </a:r>
            <a:r>
              <a:rPr lang="pt-PT" sz="2400" dirty="0"/>
              <a:t> </a:t>
            </a:r>
            <a:r>
              <a:rPr lang="pt-PT" sz="2400" dirty="0" err="1"/>
              <a:t>affected</a:t>
            </a:r>
            <a:r>
              <a:rPr lang="pt-PT" sz="2400" dirty="0"/>
              <a:t>.</a:t>
            </a:r>
          </a:p>
          <a:p>
            <a:endParaRPr lang="pt-PT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122E82-4982-0906-9589-4904279F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505" y="5338193"/>
            <a:ext cx="43561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93967-2F77-3806-5A6B-C5D7D61D1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PT" sz="3200" b="1" err="1">
                <a:solidFill>
                  <a:srgbClr val="0070C0"/>
                </a:solidFill>
              </a:rPr>
              <a:t>Incidence</a:t>
            </a:r>
            <a:r>
              <a:rPr lang="pt-PT" sz="3200" b="1">
                <a:solidFill>
                  <a:srgbClr val="0070C0"/>
                </a:solidFill>
              </a:rPr>
              <a:t> </a:t>
            </a:r>
            <a:r>
              <a:rPr lang="pt-PT" sz="3200" b="1" err="1">
                <a:solidFill>
                  <a:srgbClr val="0070C0"/>
                </a:solidFill>
              </a:rPr>
              <a:t>and</a:t>
            </a:r>
            <a:r>
              <a:rPr lang="pt-PT" sz="3200" b="1">
                <a:solidFill>
                  <a:srgbClr val="0070C0"/>
                </a:solidFill>
              </a:rPr>
              <a:t> </a:t>
            </a:r>
            <a:r>
              <a:rPr lang="pt-PT" sz="3200" b="1" err="1">
                <a:solidFill>
                  <a:srgbClr val="0070C0"/>
                </a:solidFill>
              </a:rPr>
              <a:t>Cost</a:t>
            </a:r>
            <a:r>
              <a:rPr lang="pt-PT" sz="3200" b="1">
                <a:solidFill>
                  <a:srgbClr val="0070C0"/>
                </a:solidFill>
              </a:rPr>
              <a:t> </a:t>
            </a:r>
            <a:r>
              <a:rPr lang="pt-PT" sz="3200" b="1" err="1">
                <a:solidFill>
                  <a:srgbClr val="0070C0"/>
                </a:solidFill>
              </a:rPr>
              <a:t>of</a:t>
            </a:r>
            <a:r>
              <a:rPr lang="pt-PT" sz="3200" b="1">
                <a:solidFill>
                  <a:srgbClr val="0070C0"/>
                </a:solidFill>
              </a:rPr>
              <a:t> </a:t>
            </a:r>
            <a:r>
              <a:rPr lang="pt-PT" sz="3200" b="1" err="1">
                <a:solidFill>
                  <a:srgbClr val="0070C0"/>
                </a:solidFill>
              </a:rPr>
              <a:t>Healthcare</a:t>
            </a:r>
            <a:r>
              <a:rPr lang="pt-PT" sz="3200" b="1">
                <a:solidFill>
                  <a:srgbClr val="0070C0"/>
                </a:solidFill>
              </a:rPr>
              <a:t> </a:t>
            </a:r>
            <a:r>
              <a:rPr lang="pt-PT" sz="3200" b="1" err="1">
                <a:solidFill>
                  <a:srgbClr val="0070C0"/>
                </a:solidFill>
              </a:rPr>
              <a:t>Fraud</a:t>
            </a:r>
            <a:r>
              <a:rPr lang="pt-PT" sz="3200" b="1">
                <a:solidFill>
                  <a:srgbClr val="0070C0"/>
                </a:solidFill>
              </a:rPr>
              <a:t> in </a:t>
            </a:r>
            <a:r>
              <a:rPr lang="pt-PT" sz="3200" b="1" err="1">
                <a:solidFill>
                  <a:srgbClr val="0070C0"/>
                </a:solidFill>
              </a:rPr>
              <a:t>Europe</a:t>
            </a:r>
            <a:br>
              <a:rPr lang="pt-PT" sz="3200" b="1">
                <a:solidFill>
                  <a:srgbClr val="0070C0"/>
                </a:solidFill>
              </a:rPr>
            </a:br>
            <a:endParaRPr lang="pt-PT" sz="3200">
              <a:solidFill>
                <a:srgbClr val="0070C0"/>
              </a:solidFill>
            </a:endParaRPr>
          </a:p>
        </p:txBody>
      </p:sp>
      <p:graphicFrame>
        <p:nvGraphicFramePr>
          <p:cNvPr id="5" name="Marcador de Posição de Conteúdo 2">
            <a:extLst>
              <a:ext uri="{FF2B5EF4-FFF2-40B4-BE49-F238E27FC236}">
                <a16:creationId xmlns:a16="http://schemas.microsoft.com/office/drawing/2014/main" id="{FF3E3AB3-9810-62BE-A854-A1DB1BBE7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58781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368139C-C74E-F6B4-142F-5E402EC79D58}"/>
              </a:ext>
            </a:extLst>
          </p:cNvPr>
          <p:cNvSpPr txBox="1"/>
          <p:nvPr/>
        </p:nvSpPr>
        <p:spPr>
          <a:xfrm>
            <a:off x="6993731" y="638757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err="1">
                <a:effectLst/>
                <a:latin typeface="Times"/>
              </a:rPr>
              <a:t>Appl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Health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Econ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Health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Policy</a:t>
            </a:r>
            <a:r>
              <a:rPr lang="pt-PT">
                <a:effectLst/>
                <a:latin typeface="Times"/>
              </a:rPr>
              <a:t> (2018) 16:289–302</a:t>
            </a:r>
          </a:p>
        </p:txBody>
      </p:sp>
    </p:spTree>
    <p:extLst>
      <p:ext uri="{BB962C8B-B14F-4D97-AF65-F5344CB8AC3E}">
        <p14:creationId xmlns:p14="http://schemas.microsoft.com/office/powerpoint/2010/main" val="358040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F468E-6B8E-330B-80C0-AF0758A5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01" y="-259309"/>
            <a:ext cx="11012606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Combating Fraud in Public Healthcare Systems of the European Union:</a:t>
            </a:r>
            <a:endParaRPr lang="pt-PT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169C36-F4CC-53CC-6778-C61E8AAB0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12" y="932366"/>
            <a:ext cx="9799042" cy="59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1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28D43-2EAD-40A5-A798-A0F8ED53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400" b="1" kern="120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European Healthcare Fraud and Corruption Network (EHFCN) categories</a:t>
            </a:r>
            <a:br>
              <a:rPr lang="en-US" sz="2400" b="1">
                <a:solidFill>
                  <a:srgbClr val="0070C0"/>
                </a:solidFill>
              </a:rPr>
            </a:br>
            <a:br>
              <a:rPr lang="en-US" sz="2400" b="1">
                <a:solidFill>
                  <a:srgbClr val="0070C0"/>
                </a:solidFill>
              </a:rPr>
            </a:br>
            <a:r>
              <a:rPr lang="en-US" sz="2400" b="1" kern="120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generic definitions and  waste typology  </a:t>
            </a:r>
            <a:br>
              <a:rPr lang="en-US" sz="2400" b="1" kern="120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endParaRPr lang="en-US" sz="2400" b="1" kern="120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Posição de Conteúdo 3" descr="Uma imagem com texto, Tipo de letra, captura de ecrã, algebra&#10;&#10;Os conteúdos gerados por IA podem estar incorretos.">
            <a:extLst>
              <a:ext uri="{FF2B5EF4-FFF2-40B4-BE49-F238E27FC236}">
                <a16:creationId xmlns:a16="http://schemas.microsoft.com/office/drawing/2014/main" id="{EB1BEBC5-0C04-DC7C-C4FB-071C175B6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0" y="2455734"/>
            <a:ext cx="11548872" cy="262736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4417357-4EBD-FC31-9331-E080D08C3160}"/>
              </a:ext>
            </a:extLst>
          </p:cNvPr>
          <p:cNvSpPr txBox="1"/>
          <p:nvPr/>
        </p:nvSpPr>
        <p:spPr>
          <a:xfrm>
            <a:off x="0" y="6156326"/>
            <a:ext cx="1175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pt-PT">
                <a:effectLst/>
                <a:latin typeface="Times"/>
              </a:rPr>
              <a:t>EHFCN. </a:t>
            </a:r>
            <a:r>
              <a:rPr lang="pt-PT" err="1">
                <a:effectLst/>
                <a:latin typeface="Times"/>
              </a:rPr>
              <a:t>Waste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typology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matrix</a:t>
            </a:r>
            <a:r>
              <a:rPr lang="pt-PT">
                <a:effectLst/>
                <a:latin typeface="Times"/>
              </a:rPr>
              <a:t>: </a:t>
            </a:r>
            <a:r>
              <a:rPr lang="pt-PT" err="1">
                <a:effectLst/>
                <a:latin typeface="Times"/>
              </a:rPr>
              <a:t>European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Healthcare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Fraud</a:t>
            </a:r>
            <a:r>
              <a:rPr lang="pt-PT">
                <a:effectLst/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and</a:t>
            </a:r>
            <a:r>
              <a:rPr lang="pt-PT">
                <a:latin typeface="Times"/>
              </a:rPr>
              <a:t> </a:t>
            </a:r>
            <a:r>
              <a:rPr lang="pt-PT" err="1">
                <a:effectLst/>
                <a:latin typeface="Times"/>
              </a:rPr>
              <a:t>Corruption</a:t>
            </a:r>
            <a:r>
              <a:rPr lang="pt-PT">
                <a:effectLst/>
                <a:latin typeface="Times"/>
              </a:rPr>
              <a:t> Network. 2016</a:t>
            </a:r>
          </a:p>
        </p:txBody>
      </p:sp>
    </p:spTree>
    <p:extLst>
      <p:ext uri="{BB962C8B-B14F-4D97-AF65-F5344CB8AC3E}">
        <p14:creationId xmlns:p14="http://schemas.microsoft.com/office/powerpoint/2010/main" val="324855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1DC6F-6780-31B9-179A-A5339FAB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20" y="-387451"/>
            <a:ext cx="10515600" cy="1325563"/>
          </a:xfrm>
        </p:spPr>
        <p:txBody>
          <a:bodyPr>
            <a:normAutofit/>
          </a:bodyPr>
          <a:lstStyle/>
          <a:p>
            <a:r>
              <a:rPr lang="pt-PT" sz="2000" b="1" err="1">
                <a:solidFill>
                  <a:srgbClr val="0070C0"/>
                </a:solidFill>
              </a:rPr>
              <a:t>Waste</a:t>
            </a:r>
            <a:r>
              <a:rPr lang="pt-PT" sz="2000" b="1">
                <a:solidFill>
                  <a:srgbClr val="0070C0"/>
                </a:solidFill>
              </a:rPr>
              <a:t> </a:t>
            </a:r>
            <a:r>
              <a:rPr lang="pt-PT" sz="2000" b="1" err="1">
                <a:solidFill>
                  <a:srgbClr val="0070C0"/>
                </a:solidFill>
              </a:rPr>
              <a:t>typology</a:t>
            </a:r>
            <a:r>
              <a:rPr lang="pt-PT" sz="2000" b="1">
                <a:solidFill>
                  <a:srgbClr val="0070C0"/>
                </a:solidFill>
              </a:rPr>
              <a:t> </a:t>
            </a:r>
            <a:r>
              <a:rPr lang="pt-PT" sz="2000" b="1" err="1">
                <a:solidFill>
                  <a:srgbClr val="0070C0"/>
                </a:solidFill>
              </a:rPr>
              <a:t>matrix</a:t>
            </a:r>
            <a:r>
              <a:rPr lang="pt-PT" sz="2000" b="1">
                <a:solidFill>
                  <a:srgbClr val="0070C0"/>
                </a:solidFill>
              </a:rPr>
              <a:t>: </a:t>
            </a:r>
            <a:r>
              <a:rPr lang="pt-PT" sz="2000" b="1" err="1">
                <a:solidFill>
                  <a:srgbClr val="0070C0"/>
                </a:solidFill>
              </a:rPr>
              <a:t>European</a:t>
            </a:r>
            <a:r>
              <a:rPr lang="pt-PT" sz="2000" b="1">
                <a:solidFill>
                  <a:srgbClr val="0070C0"/>
                </a:solidFill>
              </a:rPr>
              <a:t> </a:t>
            </a:r>
            <a:r>
              <a:rPr lang="pt-PT" sz="2000" b="1" err="1">
                <a:solidFill>
                  <a:srgbClr val="0070C0"/>
                </a:solidFill>
              </a:rPr>
              <a:t>Healthcare</a:t>
            </a:r>
            <a:r>
              <a:rPr lang="pt-PT" sz="2000" b="1">
                <a:solidFill>
                  <a:srgbClr val="0070C0"/>
                </a:solidFill>
              </a:rPr>
              <a:t> </a:t>
            </a:r>
            <a:r>
              <a:rPr lang="pt-PT" sz="2000" b="1" err="1">
                <a:solidFill>
                  <a:srgbClr val="0070C0"/>
                </a:solidFill>
              </a:rPr>
              <a:t>Fraud</a:t>
            </a:r>
            <a:r>
              <a:rPr lang="pt-PT" sz="2000" b="1">
                <a:solidFill>
                  <a:srgbClr val="0070C0"/>
                </a:solidFill>
              </a:rPr>
              <a:t> </a:t>
            </a:r>
            <a:r>
              <a:rPr lang="pt-PT" sz="2000" b="1" err="1">
                <a:solidFill>
                  <a:srgbClr val="0070C0"/>
                </a:solidFill>
              </a:rPr>
              <a:t>and</a:t>
            </a:r>
            <a:r>
              <a:rPr lang="pt-PT" sz="2000" b="1">
                <a:solidFill>
                  <a:srgbClr val="0070C0"/>
                </a:solidFill>
              </a:rPr>
              <a:t> </a:t>
            </a:r>
            <a:r>
              <a:rPr lang="pt-PT" sz="2000" b="1" err="1">
                <a:solidFill>
                  <a:srgbClr val="0070C0"/>
                </a:solidFill>
              </a:rPr>
              <a:t>Corruption</a:t>
            </a:r>
            <a:r>
              <a:rPr lang="pt-PT" sz="2000" b="1">
                <a:solidFill>
                  <a:srgbClr val="0070C0"/>
                </a:solidFill>
              </a:rPr>
              <a:t> Network. 2016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741324-C670-2604-348E-91286C8EC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321C2D-BD2E-3564-010D-5C4D24290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77" y="468361"/>
            <a:ext cx="1017054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E8BA6-1118-E070-C318-9CE07BAF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684" y="17273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pt-PT" sz="3200" b="1" dirty="0" err="1">
                <a:solidFill>
                  <a:srgbClr val="0070C0"/>
                </a:solidFill>
              </a:rPr>
              <a:t>Types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of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infringements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and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inefficient</a:t>
            </a:r>
            <a:r>
              <a:rPr lang="pt-PT" sz="3200" b="1" dirty="0">
                <a:solidFill>
                  <a:srgbClr val="0070C0"/>
                </a:solidFill>
              </a:rPr>
              <a:t> use </a:t>
            </a:r>
            <a:r>
              <a:rPr lang="pt-PT" sz="3200" b="1" dirty="0" err="1">
                <a:solidFill>
                  <a:srgbClr val="0070C0"/>
                </a:solidFill>
              </a:rPr>
              <a:t>of</a:t>
            </a:r>
            <a:r>
              <a:rPr lang="pt-PT" sz="3200" b="1" dirty="0">
                <a:solidFill>
                  <a:srgbClr val="0070C0"/>
                </a:solidFill>
              </a:rPr>
              <a:t> </a:t>
            </a:r>
            <a:r>
              <a:rPr lang="pt-PT" sz="3200" b="1" dirty="0" err="1">
                <a:solidFill>
                  <a:srgbClr val="0070C0"/>
                </a:solidFill>
              </a:rPr>
              <a:t>resources</a:t>
            </a:r>
            <a:r>
              <a:rPr lang="pt-PT" sz="3200" b="1" dirty="0">
                <a:solidFill>
                  <a:srgbClr val="0070C0"/>
                </a:solidFill>
              </a:rPr>
              <a:t> - </a:t>
            </a:r>
            <a:r>
              <a:rPr lang="en-US" sz="3200" b="1" dirty="0">
                <a:solidFill>
                  <a:srgbClr val="0070C0"/>
                </a:solidFill>
              </a:rPr>
              <a:t>European Healthcare Fraud and Corruption Network (</a:t>
            </a:r>
            <a:r>
              <a:rPr lang="pt-PT" sz="3200" b="1" dirty="0">
                <a:solidFill>
                  <a:srgbClr val="0070C0"/>
                </a:solidFill>
              </a:rPr>
              <a:t>EHFCN)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32DB308-1875-ECF2-74BC-D8D0B0D17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1" y="1114115"/>
            <a:ext cx="11772900" cy="4940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r>
              <a:rPr lang="pt-PT" sz="2000" b="1" dirty="0"/>
              <a:t>No </a:t>
            </a:r>
            <a:r>
              <a:rPr lang="pt-PT" sz="2000" b="1" dirty="0" err="1"/>
              <a:t>waste</a:t>
            </a:r>
            <a:r>
              <a:rPr lang="pt-PT" sz="2000" dirty="0"/>
              <a:t> in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healthcare</a:t>
            </a:r>
            <a:r>
              <a:rPr lang="pt-PT" sz="2000" dirty="0"/>
              <a:t> </a:t>
            </a:r>
            <a:r>
              <a:rPr lang="pt-PT" sz="2000" dirty="0" err="1"/>
              <a:t>services</a:t>
            </a:r>
            <a:r>
              <a:rPr lang="pt-PT" sz="2000" dirty="0"/>
              <a:t>, </a:t>
            </a:r>
            <a:r>
              <a:rPr lang="pt-PT" sz="2000" dirty="0" err="1"/>
              <a:t>there</a:t>
            </a:r>
            <a:r>
              <a:rPr lang="pt-PT" sz="2000" dirty="0"/>
              <a:t> are </a:t>
            </a:r>
            <a:r>
              <a:rPr lang="pt-PT" sz="2000" b="1" dirty="0"/>
              <a:t>2 </a:t>
            </a:r>
            <a:r>
              <a:rPr lang="pt-PT" sz="2000" b="1" dirty="0" err="1"/>
              <a:t>main</a:t>
            </a:r>
            <a:r>
              <a:rPr lang="pt-PT" sz="2000" b="1" dirty="0"/>
              <a:t> </a:t>
            </a:r>
            <a:r>
              <a:rPr lang="pt-PT" sz="2000" b="1" dirty="0" err="1"/>
              <a:t>areas</a:t>
            </a:r>
            <a:r>
              <a:rPr lang="pt-PT" sz="2000" b="1" dirty="0"/>
              <a:t>:</a:t>
            </a:r>
            <a:r>
              <a:rPr lang="pt-PT" sz="2000" dirty="0"/>
              <a:t> </a:t>
            </a:r>
          </a:p>
          <a:p>
            <a:endParaRPr lang="pt-PT" sz="2000" b="1" dirty="0"/>
          </a:p>
          <a:p>
            <a:r>
              <a:rPr lang="pt-PT" sz="2000" b="1" dirty="0" err="1"/>
              <a:t>Failure</a:t>
            </a:r>
            <a:r>
              <a:rPr lang="pt-PT" sz="2000" b="1" dirty="0"/>
              <a:t> to </a:t>
            </a:r>
            <a:r>
              <a:rPr lang="pt-PT" sz="2000" b="1" dirty="0" err="1"/>
              <a:t>comply</a:t>
            </a:r>
            <a:r>
              <a:rPr lang="pt-PT" sz="2000" b="1" dirty="0"/>
              <a:t> </a:t>
            </a:r>
            <a:r>
              <a:rPr lang="pt-PT" sz="2000" b="1" dirty="0" err="1"/>
              <a:t>with</a:t>
            </a:r>
            <a:r>
              <a:rPr lang="pt-PT" sz="2000" b="1" dirty="0"/>
              <a:t> </a:t>
            </a:r>
            <a:r>
              <a:rPr lang="pt-PT" sz="2000" b="1" dirty="0" err="1"/>
              <a:t>existing</a:t>
            </a:r>
            <a:r>
              <a:rPr lang="pt-PT" sz="2000" b="1" dirty="0"/>
              <a:t> </a:t>
            </a:r>
            <a:r>
              <a:rPr lang="pt-PT" sz="2000" b="1" dirty="0" err="1"/>
              <a:t>regulations</a:t>
            </a:r>
            <a:r>
              <a:rPr lang="pt-PT" sz="2000" b="1" dirty="0"/>
              <a:t>; </a:t>
            </a:r>
          </a:p>
          <a:p>
            <a:endParaRPr lang="pt-PT" sz="2000" dirty="0"/>
          </a:p>
          <a:p>
            <a:r>
              <a:rPr lang="pt-PT" sz="2000" b="1" dirty="0" err="1"/>
              <a:t>Failure</a:t>
            </a:r>
            <a:r>
              <a:rPr lang="pt-PT" sz="2000" b="1" dirty="0"/>
              <a:t> to </a:t>
            </a:r>
            <a:r>
              <a:rPr lang="pt-PT" sz="2000" b="1" dirty="0" err="1"/>
              <a:t>rely</a:t>
            </a:r>
            <a:r>
              <a:rPr lang="pt-PT" sz="2000" b="1" dirty="0"/>
              <a:t> </a:t>
            </a:r>
            <a:r>
              <a:rPr lang="pt-PT" sz="2000" b="1" dirty="0" err="1"/>
              <a:t>on</a:t>
            </a:r>
            <a:r>
              <a:rPr lang="pt-PT" sz="2000" b="1" dirty="0"/>
              <a:t> </a:t>
            </a:r>
            <a:r>
              <a:rPr lang="pt-PT" sz="2000" b="1" dirty="0" err="1"/>
              <a:t>scientific</a:t>
            </a:r>
            <a:r>
              <a:rPr lang="pt-PT" sz="2000" b="1" dirty="0"/>
              <a:t> </a:t>
            </a:r>
            <a:r>
              <a:rPr lang="pt-PT" sz="2000" b="1" dirty="0" err="1"/>
              <a:t>evidence</a:t>
            </a:r>
            <a:r>
              <a:rPr lang="pt-PT" sz="2000" b="1" dirty="0"/>
              <a:t>.</a:t>
            </a:r>
            <a:br>
              <a:rPr lang="pt-PT" sz="2000" b="1" dirty="0"/>
            </a:br>
            <a:endParaRPr lang="pt-PT" sz="2000" b="1" dirty="0"/>
          </a:p>
          <a:p>
            <a:pPr marL="0" indent="0">
              <a:buNone/>
            </a:pPr>
            <a:r>
              <a:rPr lang="pt-PT" sz="2000" dirty="0"/>
              <a:t>In </a:t>
            </a:r>
            <a:r>
              <a:rPr lang="pt-PT" sz="2000" dirty="0" err="1"/>
              <a:t>both</a:t>
            </a:r>
            <a:r>
              <a:rPr lang="pt-PT" sz="2000" dirty="0"/>
              <a:t> </a:t>
            </a:r>
            <a:r>
              <a:rPr lang="pt-PT" sz="2000" dirty="0" err="1"/>
              <a:t>areas</a:t>
            </a:r>
            <a:r>
              <a:rPr lang="pt-PT" sz="2000" dirty="0"/>
              <a:t>,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infringement</a:t>
            </a:r>
            <a:r>
              <a:rPr lang="pt-PT" sz="2000" dirty="0"/>
              <a:t> can take 4 </a:t>
            </a:r>
            <a:r>
              <a:rPr lang="pt-PT" sz="2000" dirty="0" err="1"/>
              <a:t>different</a:t>
            </a:r>
            <a:r>
              <a:rPr lang="pt-PT" sz="2000" dirty="0"/>
              <a:t> </a:t>
            </a:r>
            <a:r>
              <a:rPr lang="pt-PT" sz="2000" dirty="0" err="1"/>
              <a:t>forms</a:t>
            </a:r>
            <a:r>
              <a:rPr lang="pt-PT" sz="2000" dirty="0"/>
              <a:t>:</a:t>
            </a:r>
          </a:p>
          <a:p>
            <a:pPr marL="0" indent="0">
              <a:buNone/>
            </a:pPr>
            <a:endParaRPr lang="pt-PT" sz="2000" b="1" dirty="0"/>
          </a:p>
          <a:p>
            <a:r>
              <a:rPr lang="pt-PT" sz="2000" b="1" dirty="0"/>
              <a:t>Error </a:t>
            </a:r>
            <a:r>
              <a:rPr lang="pt-PT" sz="2000" dirty="0" err="1"/>
              <a:t>obtaining</a:t>
            </a:r>
            <a:r>
              <a:rPr lang="pt-PT" sz="2000" dirty="0"/>
              <a:t> a </a:t>
            </a:r>
            <a:r>
              <a:rPr lang="pt-PT" sz="2000" dirty="0" err="1"/>
              <a:t>benefit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</a:t>
            </a:r>
            <a:r>
              <a:rPr lang="pt-PT" sz="2000" dirty="0" err="1"/>
              <a:t>unintentionally</a:t>
            </a:r>
            <a:r>
              <a:rPr lang="pt-PT" sz="2000" dirty="0"/>
              <a:t> </a:t>
            </a:r>
            <a:r>
              <a:rPr lang="pt-PT" sz="2000" dirty="0" err="1"/>
              <a:t>breaking</a:t>
            </a:r>
            <a:r>
              <a:rPr lang="pt-PT" sz="2000" dirty="0"/>
              <a:t> a rule</a:t>
            </a:r>
          </a:p>
          <a:p>
            <a:r>
              <a:rPr lang="pt-PT" sz="2000" b="1" dirty="0"/>
              <a:t>Abuse</a:t>
            </a:r>
            <a:r>
              <a:rPr lang="pt-PT" sz="2000" dirty="0"/>
              <a:t> </a:t>
            </a:r>
            <a:r>
              <a:rPr lang="pt-PT" sz="2000" dirty="0" err="1"/>
              <a:t>obtaining</a:t>
            </a:r>
            <a:r>
              <a:rPr lang="pt-PT" sz="2000" dirty="0"/>
              <a:t> a </a:t>
            </a:r>
            <a:r>
              <a:rPr lang="pt-PT" sz="2000" dirty="0" err="1"/>
              <a:t>benefit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</a:t>
            </a:r>
            <a:r>
              <a:rPr lang="pt-PT" sz="2000" dirty="0" err="1"/>
              <a:t>knowingly</a:t>
            </a:r>
            <a:r>
              <a:rPr lang="pt-PT" sz="2000" dirty="0"/>
              <a:t> </a:t>
            </a:r>
            <a:r>
              <a:rPr lang="pt-PT" sz="2000" dirty="0" err="1"/>
              <a:t>stretching</a:t>
            </a:r>
            <a:r>
              <a:rPr lang="pt-PT" sz="2000" dirty="0"/>
              <a:t> a rule </a:t>
            </a:r>
            <a:r>
              <a:rPr lang="pt-PT" sz="2000" dirty="0" err="1"/>
              <a:t>or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</a:t>
            </a:r>
            <a:r>
              <a:rPr lang="pt-PT" sz="2000" dirty="0" err="1"/>
              <a:t>taking</a:t>
            </a:r>
            <a:r>
              <a:rPr lang="pt-PT" sz="2000" dirty="0"/>
              <a:t> </a:t>
            </a:r>
            <a:r>
              <a:rPr lang="pt-PT" sz="2000" dirty="0" err="1"/>
              <a:t>advantage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an</a:t>
            </a:r>
            <a:r>
              <a:rPr lang="pt-PT" sz="2000" dirty="0"/>
              <a:t> </a:t>
            </a:r>
            <a:r>
              <a:rPr lang="pt-PT" sz="2000" dirty="0" err="1"/>
              <a:t>absence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rule.</a:t>
            </a:r>
          </a:p>
          <a:p>
            <a:r>
              <a:rPr lang="pt-PT" sz="2000" b="1" dirty="0" err="1"/>
              <a:t>Fraud</a:t>
            </a:r>
            <a:r>
              <a:rPr lang="pt-PT" sz="2000" dirty="0"/>
              <a:t> </a:t>
            </a:r>
            <a:r>
              <a:rPr lang="pt-PT" sz="2000" dirty="0" err="1"/>
              <a:t>obtaining</a:t>
            </a:r>
            <a:r>
              <a:rPr lang="pt-PT" sz="2000" dirty="0"/>
              <a:t> a </a:t>
            </a:r>
            <a:r>
              <a:rPr lang="pt-PT" sz="2000" dirty="0" err="1"/>
              <a:t>benefit</a:t>
            </a:r>
            <a:r>
              <a:rPr lang="pt-PT" sz="2000" dirty="0"/>
              <a:t>   </a:t>
            </a:r>
            <a:r>
              <a:rPr lang="pt-PT" sz="2000" dirty="0" err="1"/>
              <a:t>by</a:t>
            </a:r>
            <a:r>
              <a:rPr lang="pt-PT" sz="2000" dirty="0"/>
              <a:t> </a:t>
            </a:r>
            <a:r>
              <a:rPr lang="pt-PT" sz="2000" dirty="0" err="1"/>
              <a:t>intentionally</a:t>
            </a:r>
            <a:r>
              <a:rPr lang="pt-PT" sz="2000" dirty="0"/>
              <a:t> </a:t>
            </a:r>
            <a:r>
              <a:rPr lang="pt-PT" sz="2000" dirty="0" err="1"/>
              <a:t>breaking</a:t>
            </a:r>
            <a:r>
              <a:rPr lang="pt-PT" sz="2000" dirty="0"/>
              <a:t> a rule</a:t>
            </a:r>
          </a:p>
          <a:p>
            <a:r>
              <a:rPr lang="pt-PT" sz="2000" b="1" dirty="0" err="1"/>
              <a:t>Corruption</a:t>
            </a:r>
            <a:r>
              <a:rPr lang="pt-PT" sz="2000" dirty="0"/>
              <a:t> </a:t>
            </a:r>
            <a:r>
              <a:rPr lang="pt-PT" sz="2000" dirty="0" err="1"/>
              <a:t>obtaining</a:t>
            </a:r>
            <a:r>
              <a:rPr lang="pt-PT" sz="2000" dirty="0"/>
              <a:t> a </a:t>
            </a:r>
            <a:r>
              <a:rPr lang="pt-PT" sz="2000" dirty="0" err="1"/>
              <a:t>benefit</a:t>
            </a:r>
            <a:r>
              <a:rPr lang="pt-PT" sz="2000" dirty="0"/>
              <a:t> </a:t>
            </a:r>
            <a:r>
              <a:rPr lang="pt-PT" sz="2000" dirty="0" err="1"/>
              <a:t>by</a:t>
            </a:r>
            <a:r>
              <a:rPr lang="pt-PT" sz="2000" dirty="0"/>
              <a:t> abuse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power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</a:t>
            </a:r>
            <a:r>
              <a:rPr lang="pt-PT" sz="2000" dirty="0" err="1"/>
              <a:t>third</a:t>
            </a:r>
            <a:r>
              <a:rPr lang="pt-PT" sz="2000" dirty="0"/>
              <a:t> </a:t>
            </a:r>
            <a:r>
              <a:rPr lang="pt-PT" sz="2000" dirty="0" err="1"/>
              <a:t>party</a:t>
            </a:r>
            <a:r>
              <a:rPr lang="pt-PT" sz="2000" dirty="0"/>
              <a:t> </a:t>
            </a:r>
            <a:r>
              <a:rPr lang="pt-PT" sz="2000" dirty="0" err="1"/>
              <a:t>involvement</a:t>
            </a:r>
            <a:endParaRPr lang="pt-PT" sz="2000" dirty="0"/>
          </a:p>
          <a:p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69545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566DD-5973-EA39-9783-72C602DD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>
                <a:solidFill>
                  <a:srgbClr val="0070C0"/>
                </a:solidFill>
              </a:rPr>
              <a:t>EU Legal &amp; </a:t>
            </a:r>
            <a:r>
              <a:rPr lang="pt-PT" sz="3200" b="1" err="1">
                <a:solidFill>
                  <a:srgbClr val="0070C0"/>
                </a:solidFill>
              </a:rPr>
              <a:t>Regulatory</a:t>
            </a:r>
            <a:r>
              <a:rPr lang="pt-PT" sz="3200" b="1">
                <a:solidFill>
                  <a:srgbClr val="0070C0"/>
                </a:solidFill>
              </a:rPr>
              <a:t> Framework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DA0C5C7-77E2-41E0-3604-830A3F0E4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825625"/>
            <a:ext cx="11587163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PT" b="1"/>
              <a:t>OLAF</a:t>
            </a:r>
            <a:r>
              <a:rPr lang="pt-PT"/>
              <a:t> (</a:t>
            </a:r>
            <a:r>
              <a:rPr lang="pt-PT" err="1"/>
              <a:t>European</a:t>
            </a:r>
            <a:r>
              <a:rPr lang="pt-PT"/>
              <a:t> </a:t>
            </a:r>
            <a:r>
              <a:rPr lang="pt-PT" err="1"/>
              <a:t>Anti-Fraud</a:t>
            </a:r>
            <a:r>
              <a:rPr lang="pt-PT"/>
              <a:t> Office): </a:t>
            </a:r>
            <a:r>
              <a:rPr lang="pt-PT" err="1"/>
              <a:t>Investigates</a:t>
            </a:r>
            <a:r>
              <a:rPr lang="pt-PT"/>
              <a:t> EU budget </a:t>
            </a:r>
            <a:r>
              <a:rPr lang="pt-PT" err="1"/>
              <a:t>fraud</a:t>
            </a:r>
            <a:endParaRPr lang="pt-PT"/>
          </a:p>
          <a:p>
            <a:pPr algn="just"/>
            <a:endParaRPr lang="pt-PT"/>
          </a:p>
          <a:p>
            <a:pPr algn="just"/>
            <a:r>
              <a:rPr lang="pt-PT" b="1"/>
              <a:t>EPPO</a:t>
            </a:r>
            <a:r>
              <a:rPr lang="pt-PT"/>
              <a:t> (</a:t>
            </a:r>
            <a:r>
              <a:rPr lang="pt-PT" err="1"/>
              <a:t>European</a:t>
            </a:r>
            <a:r>
              <a:rPr lang="pt-PT"/>
              <a:t> </a:t>
            </a:r>
            <a:r>
              <a:rPr lang="pt-PT" err="1"/>
              <a:t>Public</a:t>
            </a:r>
            <a:r>
              <a:rPr lang="pt-PT"/>
              <a:t> </a:t>
            </a:r>
            <a:r>
              <a:rPr lang="pt-PT" err="1"/>
              <a:t>Prosecutor’s</a:t>
            </a:r>
            <a:r>
              <a:rPr lang="pt-PT"/>
              <a:t> Office): </a:t>
            </a:r>
            <a:r>
              <a:rPr lang="pt-PT" err="1"/>
              <a:t>Prosecutes</a:t>
            </a:r>
            <a:r>
              <a:rPr lang="pt-PT"/>
              <a:t> crimes </a:t>
            </a:r>
            <a:r>
              <a:rPr lang="pt-PT" err="1"/>
              <a:t>against</a:t>
            </a:r>
            <a:r>
              <a:rPr lang="pt-PT"/>
              <a:t> EU financial </a:t>
            </a:r>
            <a:r>
              <a:rPr lang="pt-PT" err="1"/>
              <a:t>interests</a:t>
            </a:r>
            <a:endParaRPr lang="pt-PT"/>
          </a:p>
          <a:p>
            <a:pPr algn="just"/>
            <a:endParaRPr lang="pt-PT"/>
          </a:p>
          <a:p>
            <a:pPr algn="just"/>
            <a:r>
              <a:rPr lang="pt-PT" b="1"/>
              <a:t>AMLA</a:t>
            </a:r>
            <a:r>
              <a:rPr lang="pt-PT"/>
              <a:t> (</a:t>
            </a:r>
            <a:r>
              <a:rPr lang="pt-PT" err="1"/>
              <a:t>Anti-Money</a:t>
            </a:r>
            <a:r>
              <a:rPr lang="pt-PT"/>
              <a:t> </a:t>
            </a:r>
            <a:r>
              <a:rPr lang="pt-PT" err="1"/>
              <a:t>Laundering</a:t>
            </a:r>
            <a:r>
              <a:rPr lang="pt-PT"/>
              <a:t> </a:t>
            </a:r>
            <a:r>
              <a:rPr lang="pt-PT" err="1"/>
              <a:t>Authority</a:t>
            </a:r>
            <a:r>
              <a:rPr lang="pt-PT"/>
              <a:t>): </a:t>
            </a:r>
            <a:r>
              <a:rPr lang="pt-PT" err="1"/>
              <a:t>Coordinates</a:t>
            </a:r>
            <a:r>
              <a:rPr lang="pt-PT"/>
              <a:t> AML/CFT </a:t>
            </a:r>
            <a:r>
              <a:rPr lang="pt-PT" err="1"/>
              <a:t>oversight</a:t>
            </a:r>
            <a:endParaRPr lang="pt-PT"/>
          </a:p>
          <a:p>
            <a:pPr algn="just"/>
            <a:endParaRPr lang="pt-PT"/>
          </a:p>
          <a:p>
            <a:pPr algn="just"/>
            <a:r>
              <a:rPr lang="pt-PT" b="1" err="1"/>
              <a:t>Union</a:t>
            </a:r>
            <a:r>
              <a:rPr lang="pt-PT" b="1"/>
              <a:t> </a:t>
            </a:r>
            <a:r>
              <a:rPr lang="pt-PT" b="1" err="1"/>
              <a:t>Anti-Fraud</a:t>
            </a:r>
            <a:r>
              <a:rPr lang="pt-PT" b="1"/>
              <a:t> </a:t>
            </a:r>
            <a:r>
              <a:rPr lang="pt-PT" b="1" err="1"/>
              <a:t>Programme</a:t>
            </a:r>
            <a:r>
              <a:rPr lang="pt-PT" b="1"/>
              <a:t> (</a:t>
            </a:r>
            <a:r>
              <a:rPr lang="pt-PT" b="1" err="1"/>
              <a:t>Hercule</a:t>
            </a:r>
            <a:r>
              <a:rPr lang="pt-PT" b="1"/>
              <a:t> III → UAFP):</a:t>
            </a:r>
            <a:r>
              <a:rPr lang="pt-PT"/>
              <a:t> Funds </a:t>
            </a:r>
            <a:r>
              <a:rPr lang="pt-PT" err="1"/>
              <a:t>prevention</a:t>
            </a:r>
            <a:r>
              <a:rPr lang="pt-PT"/>
              <a:t>, data </a:t>
            </a:r>
            <a:r>
              <a:rPr lang="pt-PT" err="1"/>
              <a:t>systems</a:t>
            </a:r>
            <a:r>
              <a:rPr lang="pt-PT"/>
              <a:t> (AFIS, IMS)</a:t>
            </a:r>
          </a:p>
          <a:p>
            <a:pPr algn="just"/>
            <a:endParaRPr lang="pt-PT"/>
          </a:p>
          <a:p>
            <a:pPr algn="just"/>
            <a:r>
              <a:rPr lang="pt-PT" b="1"/>
              <a:t>EUROPOL &amp; Eurojust:</a:t>
            </a:r>
            <a:r>
              <a:rPr lang="pt-PT"/>
              <a:t> </a:t>
            </a:r>
            <a:r>
              <a:rPr lang="pt-PT" err="1"/>
              <a:t>Support</a:t>
            </a:r>
            <a:r>
              <a:rPr lang="pt-PT"/>
              <a:t> cross-</a:t>
            </a:r>
            <a:r>
              <a:rPr lang="pt-PT" err="1"/>
              <a:t>border</a:t>
            </a:r>
            <a:r>
              <a:rPr lang="pt-PT"/>
              <a:t> </a:t>
            </a:r>
            <a:r>
              <a:rPr lang="pt-PT" err="1"/>
              <a:t>investigations</a:t>
            </a:r>
            <a:endParaRPr lang="pt-PT"/>
          </a:p>
          <a:p>
            <a:pPr algn="just"/>
            <a:endParaRPr lang="pt-PT"/>
          </a:p>
          <a:p>
            <a:pPr algn="just"/>
            <a:r>
              <a:rPr lang="pt-PT" b="1"/>
              <a:t>PIF </a:t>
            </a:r>
            <a:r>
              <a:rPr lang="pt-PT" b="1" err="1"/>
              <a:t>Directive</a:t>
            </a:r>
            <a:r>
              <a:rPr lang="pt-PT" b="1"/>
              <a:t>:</a:t>
            </a:r>
            <a:r>
              <a:rPr lang="pt-PT"/>
              <a:t> </a:t>
            </a:r>
            <a:r>
              <a:rPr lang="pt-PT" err="1"/>
              <a:t>Harmonized</a:t>
            </a:r>
            <a:r>
              <a:rPr lang="pt-PT"/>
              <a:t> criminal </a:t>
            </a:r>
            <a:r>
              <a:rPr lang="pt-PT" err="1"/>
              <a:t>definitions</a:t>
            </a:r>
            <a:r>
              <a:rPr lang="pt-PT"/>
              <a:t> &amp; </a:t>
            </a:r>
            <a:r>
              <a:rPr lang="pt-PT" err="1"/>
              <a:t>sanctions</a:t>
            </a:r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EF7162-5101-5FC0-A6E6-82511B86C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62" y="0"/>
            <a:ext cx="3311638" cy="7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C8B12-C265-8CD0-574E-7410099A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err="1">
                <a:solidFill>
                  <a:srgbClr val="0070C0"/>
                </a:solidFill>
              </a:rPr>
              <a:t>National-Level</a:t>
            </a:r>
            <a:r>
              <a:rPr lang="pt-PT" sz="3200" b="1">
                <a:solidFill>
                  <a:srgbClr val="0070C0"/>
                </a:solidFill>
              </a:rPr>
              <a:t> </a:t>
            </a:r>
            <a:r>
              <a:rPr lang="pt-PT" sz="3200" b="1" err="1">
                <a:solidFill>
                  <a:srgbClr val="0070C0"/>
                </a:solidFill>
              </a:rPr>
              <a:t>Frameworks</a:t>
            </a:r>
            <a:endParaRPr lang="pt-PT" sz="3200">
              <a:solidFill>
                <a:srgbClr val="0070C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6C1F60-23AD-74BA-C080-E3FD5751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err="1"/>
              <a:t>National</a:t>
            </a:r>
            <a:r>
              <a:rPr lang="pt-PT"/>
              <a:t> </a:t>
            </a:r>
            <a:r>
              <a:rPr lang="pt-PT" err="1"/>
              <a:t>health</a:t>
            </a:r>
            <a:r>
              <a:rPr lang="pt-PT"/>
              <a:t> </a:t>
            </a:r>
            <a:r>
              <a:rPr lang="pt-PT" err="1"/>
              <a:t>inspectorates</a:t>
            </a:r>
            <a:r>
              <a:rPr lang="pt-PT"/>
              <a:t> </a:t>
            </a:r>
            <a:r>
              <a:rPr lang="pt-PT" err="1"/>
              <a:t>or</a:t>
            </a:r>
            <a:r>
              <a:rPr lang="pt-PT"/>
              <a:t> </a:t>
            </a:r>
            <a:r>
              <a:rPr lang="pt-PT" err="1"/>
              <a:t>audit</a:t>
            </a:r>
            <a:r>
              <a:rPr lang="pt-PT"/>
              <a:t> </a:t>
            </a:r>
            <a:r>
              <a:rPr lang="pt-PT" err="1"/>
              <a:t>authorities</a:t>
            </a:r>
            <a:endParaRPr lang="pt-PT"/>
          </a:p>
          <a:p>
            <a:endParaRPr lang="pt-PT"/>
          </a:p>
          <a:p>
            <a:r>
              <a:rPr lang="pt-PT" err="1"/>
              <a:t>Public</a:t>
            </a:r>
            <a:r>
              <a:rPr lang="pt-PT"/>
              <a:t> </a:t>
            </a:r>
            <a:r>
              <a:rPr lang="pt-PT" err="1"/>
              <a:t>procurement</a:t>
            </a:r>
            <a:r>
              <a:rPr lang="pt-PT"/>
              <a:t> </a:t>
            </a:r>
            <a:r>
              <a:rPr lang="pt-PT" err="1"/>
              <a:t>watchdogs</a:t>
            </a:r>
            <a:endParaRPr lang="pt-PT"/>
          </a:p>
          <a:p>
            <a:endParaRPr lang="pt-PT"/>
          </a:p>
          <a:p>
            <a:r>
              <a:rPr lang="pt-PT" err="1"/>
              <a:t>Health</a:t>
            </a:r>
            <a:r>
              <a:rPr lang="pt-PT"/>
              <a:t> </a:t>
            </a:r>
            <a:r>
              <a:rPr lang="pt-PT" err="1"/>
              <a:t>insurance</a:t>
            </a:r>
            <a:r>
              <a:rPr lang="pt-PT"/>
              <a:t> </a:t>
            </a:r>
            <a:r>
              <a:rPr lang="pt-PT" err="1"/>
              <a:t>funds</a:t>
            </a:r>
            <a:r>
              <a:rPr lang="pt-PT"/>
              <a:t> </a:t>
            </a:r>
            <a:r>
              <a:rPr lang="pt-PT" err="1"/>
              <a:t>or</a:t>
            </a:r>
            <a:r>
              <a:rPr lang="pt-PT"/>
              <a:t> agencies</a:t>
            </a:r>
          </a:p>
          <a:p>
            <a:endParaRPr lang="pt-PT"/>
          </a:p>
          <a:p>
            <a:r>
              <a:rPr lang="pt-PT" err="1"/>
              <a:t>National</a:t>
            </a:r>
            <a:r>
              <a:rPr lang="pt-PT"/>
              <a:t> </a:t>
            </a:r>
            <a:r>
              <a:rPr lang="pt-PT" err="1"/>
              <a:t>anti-corruption</a:t>
            </a:r>
            <a:r>
              <a:rPr lang="pt-PT"/>
              <a:t> bodies </a:t>
            </a:r>
            <a:r>
              <a:rPr lang="pt-PT" err="1"/>
              <a:t>and</a:t>
            </a:r>
            <a:r>
              <a:rPr lang="pt-PT"/>
              <a:t> financial </a:t>
            </a:r>
            <a:r>
              <a:rPr lang="pt-PT" err="1"/>
              <a:t>police</a:t>
            </a:r>
            <a:endParaRPr lang="pt-PT"/>
          </a:p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7D4A3B-3AC4-E518-6591-5E7E09F7E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62" y="0"/>
            <a:ext cx="3311638" cy="7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6130</TotalTime>
  <Words>2329</Words>
  <Application>Microsoft Macintosh PowerPoint</Application>
  <PresentationFormat>Ecrã Panorâmico</PresentationFormat>
  <Paragraphs>246</Paragraphs>
  <Slides>19</Slides>
  <Notes>17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Helvetica</vt:lpstr>
      <vt:lpstr>Times</vt:lpstr>
      <vt:lpstr>Tema do Office</vt:lpstr>
      <vt:lpstr>Combating Fraud in Public Healthcare Systems of the European Union:   Legal Instruments, Policy Strategies, and Governance Challenges</vt:lpstr>
      <vt:lpstr>Combating Fraud in Public Healthcare Systems of the European Union</vt:lpstr>
      <vt:lpstr>Incidence and Cost of Healthcare Fraud in Europe </vt:lpstr>
      <vt:lpstr>Combating Fraud in Public Healthcare Systems of the European Union:</vt:lpstr>
      <vt:lpstr>European Healthcare Fraud and Corruption Network (EHFCN) categories  generic definitions and  waste typology   </vt:lpstr>
      <vt:lpstr>Waste typology matrix: European Healthcare Fraud and Corruption Network. 2016</vt:lpstr>
      <vt:lpstr>Types of infringements and inefficient use of resources - European Healthcare Fraud and Corruption Network (EHFCN)</vt:lpstr>
      <vt:lpstr>EU Legal &amp; Regulatory Framework</vt:lpstr>
      <vt:lpstr>National-Level Frameworks</vt:lpstr>
      <vt:lpstr>Governance Challenges</vt:lpstr>
      <vt:lpstr>Legal and Regulatory Caveats</vt:lpstr>
      <vt:lpstr>Governance Challenges</vt:lpstr>
      <vt:lpstr>Prevention Strategies</vt:lpstr>
      <vt:lpstr>Detection &amp; Monitoring</vt:lpstr>
      <vt:lpstr>Detection and Monitoring Tools</vt:lpstr>
      <vt:lpstr>Detection and Technology Caveats</vt:lpstr>
      <vt:lpstr>Economic and Operational Caveats</vt:lpstr>
      <vt:lpstr>Policy &amp; Supervision Recommendations</vt:lpstr>
      <vt:lpstr>Roadmap  for Healthcare Inspectorates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Álvaro Moreira da Silva</dc:creator>
  <cp:lastModifiedBy>Álvaro Moreira da Silva</cp:lastModifiedBy>
  <cp:revision>163</cp:revision>
  <cp:lastPrinted>2025-09-02T19:37:29Z</cp:lastPrinted>
  <dcterms:created xsi:type="dcterms:W3CDTF">2025-08-25T13:18:58Z</dcterms:created>
  <dcterms:modified xsi:type="dcterms:W3CDTF">2025-09-02T21:01:23Z</dcterms:modified>
</cp:coreProperties>
</file>