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5"/>
  </p:sldMasterIdLst>
  <p:notesMasterIdLst>
    <p:notesMasterId r:id="rId24"/>
  </p:notesMasterIdLst>
  <p:handoutMasterIdLst>
    <p:handoutMasterId r:id="rId25"/>
  </p:handoutMasterIdLst>
  <p:sldIdLst>
    <p:sldId id="256" r:id="rId6"/>
    <p:sldId id="257" r:id="rId7"/>
    <p:sldId id="258" r:id="rId8"/>
    <p:sldId id="267" r:id="rId9"/>
    <p:sldId id="259" r:id="rId10"/>
    <p:sldId id="264" r:id="rId11"/>
    <p:sldId id="263" r:id="rId12"/>
    <p:sldId id="273" r:id="rId13"/>
    <p:sldId id="262" r:id="rId14"/>
    <p:sldId id="261" r:id="rId15"/>
    <p:sldId id="268" r:id="rId16"/>
    <p:sldId id="269" r:id="rId17"/>
    <p:sldId id="270" r:id="rId18"/>
    <p:sldId id="271" r:id="rId19"/>
    <p:sldId id="272" r:id="rId20"/>
    <p:sldId id="265" r:id="rId21"/>
    <p:sldId id="266" r:id="rId22"/>
    <p:sldId id="260" r:id="rId23"/>
  </p:sldIdLst>
  <p:sldSz cx="9144000" cy="6858000" type="screen4x3"/>
  <p:notesSz cx="6921500" cy="9423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2200"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2200"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2200"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2200"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68">
          <p15:clr>
            <a:srgbClr val="A4A3A4"/>
          </p15:clr>
        </p15:guide>
        <p15:guide id="2" pos="218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80047"/>
    <a:srgbClr val="000000"/>
    <a:srgbClr val="55286E"/>
    <a:srgbClr val="FFFFFF"/>
    <a:srgbClr val="0E3B6E"/>
    <a:srgbClr val="005187"/>
    <a:srgbClr val="00423C"/>
    <a:srgbClr val="0E61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00"/>
  </p:normalViewPr>
  <p:slideViewPr>
    <p:cSldViewPr>
      <p:cViewPr varScale="1">
        <p:scale>
          <a:sx n="81" d="100"/>
          <a:sy n="81" d="100"/>
        </p:scale>
        <p:origin x="252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5" d="100"/>
          <a:sy n="75" d="100"/>
        </p:scale>
        <p:origin x="-2118" y="-90"/>
      </p:cViewPr>
      <p:guideLst>
        <p:guide orient="horz" pos="2968"/>
        <p:guide pos="218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33400" y="446088"/>
            <a:ext cx="5867400" cy="4143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33450" eaLnBrk="0" hangingPunct="0">
              <a:spcBef>
                <a:spcPct val="0"/>
              </a:spcBef>
              <a:defRPr sz="1000">
                <a:latin typeface="Arial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33400" y="114300"/>
            <a:ext cx="2998788" cy="1460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33450" eaLnBrk="0" hangingPunct="0">
              <a:spcBef>
                <a:spcPct val="0"/>
              </a:spcBef>
              <a:defRPr sz="800">
                <a:latin typeface="Arial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27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533400" y="8951913"/>
            <a:ext cx="6019800" cy="4714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defTabSz="933450" eaLnBrk="0" hangingPunct="0">
              <a:spcBef>
                <a:spcPct val="0"/>
              </a:spcBef>
              <a:defRPr sz="1000">
                <a:latin typeface="Arial" charset="0"/>
              </a:defRPr>
            </a:lvl1pPr>
          </a:lstStyle>
          <a:p>
            <a:pPr>
              <a:defRPr/>
            </a:pPr>
            <a:r>
              <a:rPr lang="nl-NL"/>
              <a:t>Eventuele voettekst</a:t>
            </a:r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6613525" y="8951913"/>
            <a:ext cx="228600" cy="4714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ctr" defTabSz="933450" eaLnBrk="0" hangingPunct="0">
              <a:spcBef>
                <a:spcPct val="0"/>
              </a:spcBef>
              <a:defRPr sz="1000">
                <a:latin typeface="Arial" charset="0"/>
              </a:defRPr>
            </a:lvl1pPr>
          </a:lstStyle>
          <a:p>
            <a:pPr>
              <a:defRPr/>
            </a:pPr>
            <a:fld id="{E1460D1F-5074-4EB0-BB4F-B8A7850CD942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  <p:sp>
        <p:nvSpPr>
          <p:cNvPr id="32788" name="RubriceringEnMerking2"/>
          <p:cNvSpPr txBox="1">
            <a:spLocks noChangeArrowheads="1"/>
          </p:cNvSpPr>
          <p:nvPr/>
        </p:nvSpPr>
        <p:spPr bwMode="auto">
          <a:xfrm rot="-5400000">
            <a:off x="4827587" y="2786063"/>
            <a:ext cx="3808413" cy="1222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>
            <a:spAutoFit/>
          </a:bodyPr>
          <a:lstStyle/>
          <a:p>
            <a:pPr algn="r" eaLnBrk="0" hangingPunct="0">
              <a:defRPr/>
            </a:pPr>
            <a:endParaRPr lang="nl-NL" sz="800">
              <a:latin typeface="Arial" charset="0"/>
            </a:endParaRPr>
          </a:p>
        </p:txBody>
      </p:sp>
      <p:sp>
        <p:nvSpPr>
          <p:cNvPr id="32789" name="RubriceringEnMerking"/>
          <p:cNvSpPr txBox="1">
            <a:spLocks noChangeArrowheads="1"/>
          </p:cNvSpPr>
          <p:nvPr/>
        </p:nvSpPr>
        <p:spPr bwMode="auto">
          <a:xfrm rot="-5400000">
            <a:off x="4826001" y="6527800"/>
            <a:ext cx="3808412" cy="1222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>
            <a:spAutoFit/>
          </a:bodyPr>
          <a:lstStyle/>
          <a:p>
            <a:pPr eaLnBrk="0" hangingPunct="0">
              <a:defRPr/>
            </a:pPr>
            <a:endParaRPr lang="nl-NL" sz="8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24733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33400" y="447675"/>
            <a:ext cx="5867400" cy="4127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33450" eaLnBrk="0" hangingPunct="0">
              <a:spcBef>
                <a:spcPct val="0"/>
              </a:spcBef>
              <a:defRPr sz="10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31813" y="114300"/>
            <a:ext cx="2998787" cy="1476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33450" eaLnBrk="0" hangingPunct="0">
              <a:spcBef>
                <a:spcPct val="0"/>
              </a:spcBef>
              <a:defRPr sz="8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533400" y="933450"/>
            <a:ext cx="4711700" cy="35337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533400" y="4648200"/>
            <a:ext cx="4724400" cy="38449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Klik om het opmaakprofiel van de modeltekst te bewerken</a:t>
            </a:r>
          </a:p>
          <a:p>
            <a:pPr lvl="1"/>
            <a:r>
              <a:rPr lang="en-US" noProof="0"/>
              <a:t>Tweede niveau</a:t>
            </a:r>
          </a:p>
          <a:p>
            <a:pPr lvl="2"/>
            <a:r>
              <a:rPr lang="en-US" noProof="0"/>
              <a:t>Derde niveau</a:t>
            </a:r>
          </a:p>
          <a:p>
            <a:pPr lvl="3"/>
            <a:r>
              <a:rPr lang="en-US" noProof="0"/>
              <a:t>Vierde niveau</a:t>
            </a:r>
          </a:p>
          <a:p>
            <a:pPr lvl="4"/>
            <a:r>
              <a:rPr lang="en-US" noProof="0"/>
              <a:t>Vijfde niveau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531813" y="8951913"/>
            <a:ext cx="6097587" cy="4714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defTabSz="933450" eaLnBrk="0" hangingPunct="0">
              <a:spcBef>
                <a:spcPct val="0"/>
              </a:spcBef>
              <a:defRPr sz="1000"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Eventuele voettekst</a:t>
            </a:r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6615113" y="8951913"/>
            <a:ext cx="230187" cy="4714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ctr" defTabSz="933450" eaLnBrk="0" hangingPunct="0">
              <a:spcBef>
                <a:spcPct val="0"/>
              </a:spcBef>
              <a:defRPr sz="1000">
                <a:latin typeface="Arial" charset="0"/>
              </a:defRPr>
            </a:lvl1pPr>
          </a:lstStyle>
          <a:p>
            <a:pPr>
              <a:defRPr/>
            </a:pPr>
            <a:fld id="{9FC98DC9-4F28-4B39-8B6E-408133FC7853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  <p:sp>
        <p:nvSpPr>
          <p:cNvPr id="5139" name="RubriceringEnMerking2"/>
          <p:cNvSpPr txBox="1">
            <a:spLocks noChangeArrowheads="1"/>
          </p:cNvSpPr>
          <p:nvPr/>
        </p:nvSpPr>
        <p:spPr bwMode="auto">
          <a:xfrm rot="-5400000">
            <a:off x="4827587" y="2786063"/>
            <a:ext cx="3808413" cy="1222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>
            <a:spAutoFit/>
          </a:bodyPr>
          <a:lstStyle/>
          <a:p>
            <a:pPr algn="r" eaLnBrk="0" hangingPunct="0">
              <a:defRPr/>
            </a:pPr>
            <a:endParaRPr lang="nl-NL" sz="800">
              <a:latin typeface="Arial" charset="0"/>
            </a:endParaRPr>
          </a:p>
        </p:txBody>
      </p:sp>
      <p:sp>
        <p:nvSpPr>
          <p:cNvPr id="5140" name="RubriceringEnMerking"/>
          <p:cNvSpPr txBox="1">
            <a:spLocks noChangeArrowheads="1"/>
          </p:cNvSpPr>
          <p:nvPr/>
        </p:nvSpPr>
        <p:spPr bwMode="auto">
          <a:xfrm rot="-5400000">
            <a:off x="4826001" y="6527800"/>
            <a:ext cx="3808412" cy="1222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>
            <a:spAutoFit/>
          </a:bodyPr>
          <a:lstStyle/>
          <a:p>
            <a:pPr eaLnBrk="0" hangingPunct="0">
              <a:defRPr/>
            </a:pPr>
            <a:endParaRPr lang="nl-NL" sz="8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2562784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lnSpc>
        <a:spcPct val="110000"/>
      </a:lnSpc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1pPr>
    <a:lvl2pPr marL="190500" algn="l" rtl="0" eaLnBrk="0" fontAlgn="base" hangingPunct="0">
      <a:lnSpc>
        <a:spcPct val="110000"/>
      </a:lnSpc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2pPr>
    <a:lvl3pPr marL="381000" algn="l" rtl="0" eaLnBrk="0" fontAlgn="base" hangingPunct="0">
      <a:lnSpc>
        <a:spcPct val="110000"/>
      </a:lnSpc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3pPr>
    <a:lvl4pPr marL="571500" algn="l" rtl="0" eaLnBrk="0" fontAlgn="base" hangingPunct="0">
      <a:lnSpc>
        <a:spcPct val="110000"/>
      </a:lnSpc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4pPr>
    <a:lvl5pPr marL="762000" algn="l" rtl="0" eaLnBrk="0" fontAlgn="base" hangingPunct="0">
      <a:lnSpc>
        <a:spcPct val="110000"/>
      </a:lnSpc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89" descr="Bar_Right"/>
          <p:cNvSpPr>
            <a:spLocks noChangeArrowheads="1"/>
          </p:cNvSpPr>
          <p:nvPr/>
        </p:nvSpPr>
        <p:spPr bwMode="auto">
          <a:xfrm>
            <a:off x="4572000" y="0"/>
            <a:ext cx="4572000" cy="6858000"/>
          </a:xfrm>
          <a:prstGeom prst="rect">
            <a:avLst/>
          </a:prstGeom>
          <a:solidFill>
            <a:srgbClr val="E17000"/>
          </a:solidFill>
          <a:ln>
            <a:noFill/>
          </a:ln>
          <a:effectLst/>
          <a:extLst/>
        </p:spPr>
        <p:txBody>
          <a:bodyPr wrap="none" lIns="0" tIns="0" rIns="0" bIns="0" anchor="ctr"/>
          <a:lstStyle/>
          <a:p>
            <a:pPr algn="ctr" eaLnBrk="0" hangingPunct="0">
              <a:spcBef>
                <a:spcPct val="50000"/>
              </a:spcBef>
              <a:defRPr/>
            </a:pPr>
            <a:endParaRPr lang="nl-NL" sz="2600">
              <a:solidFill>
                <a:schemeClr val="bg1"/>
              </a:solidFill>
            </a:endParaRPr>
          </a:p>
        </p:txBody>
      </p:sp>
      <p:sp>
        <p:nvSpPr>
          <p:cNvPr id="5" name="Rectangle 157"/>
          <p:cNvSpPr>
            <a:spLocks noChangeArrowheads="1"/>
          </p:cNvSpPr>
          <p:nvPr/>
        </p:nvSpPr>
        <p:spPr bwMode="auto">
          <a:xfrm>
            <a:off x="4933950" y="2474913"/>
            <a:ext cx="3598863" cy="9429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/>
          <a:p>
            <a:pPr eaLnBrk="0" hangingPunct="0">
              <a:defRPr/>
            </a:pPr>
            <a:endParaRPr lang="nl-NL" sz="2600">
              <a:solidFill>
                <a:schemeClr val="bg1"/>
              </a:solidFill>
            </a:endParaRPr>
          </a:p>
        </p:txBody>
      </p:sp>
      <p:pic>
        <p:nvPicPr>
          <p:cNvPr id="9" name="LogoLandmacht" descr="Placeholder_Departme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200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veBenaming"/>
          <p:cNvSpPr txBox="1">
            <a:spLocks noChangeArrowheads="1"/>
          </p:cNvSpPr>
          <p:nvPr userDrawn="1"/>
        </p:nvSpPr>
        <p:spPr bwMode="auto">
          <a:xfrm>
            <a:off x="4932363" y="5386388"/>
            <a:ext cx="3887787" cy="2873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0" rIns="0" bIns="0" anchor="b"/>
          <a:lstStyle/>
          <a:p>
            <a:pPr eaLnBrk="0" hangingPunct="0">
              <a:spcBef>
                <a:spcPct val="50000"/>
              </a:spcBef>
              <a:defRPr/>
            </a:pPr>
            <a:r>
              <a:rPr lang="en-GB" sz="1100" dirty="0">
                <a:solidFill>
                  <a:schemeClr val="bg1"/>
                </a:solidFill>
              </a:rPr>
              <a:t>Ministry of Defence</a:t>
            </a:r>
          </a:p>
        </p:txBody>
      </p:sp>
      <p:sp>
        <p:nvSpPr>
          <p:cNvPr id="11" name="Afdeling"/>
          <p:cNvSpPr txBox="1">
            <a:spLocks noChangeArrowheads="1"/>
          </p:cNvSpPr>
          <p:nvPr userDrawn="1"/>
        </p:nvSpPr>
        <p:spPr bwMode="auto">
          <a:xfrm>
            <a:off x="4932363" y="5746750"/>
            <a:ext cx="3886200" cy="2016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0" rIns="0" bIns="0"/>
          <a:lstStyle/>
          <a:p>
            <a:pPr eaLnBrk="0" hangingPunct="0">
              <a:spcBef>
                <a:spcPct val="50000"/>
              </a:spcBef>
              <a:defRPr/>
            </a:pPr>
            <a:r>
              <a:rPr lang="en-GB" sz="1100" dirty="0">
                <a:solidFill>
                  <a:schemeClr val="bg1"/>
                </a:solidFill>
              </a:rPr>
              <a:t>IMG</a:t>
            </a:r>
          </a:p>
        </p:txBody>
      </p:sp>
      <p:sp>
        <p:nvSpPr>
          <p:cNvPr id="12" name="Auteur"/>
          <p:cNvSpPr txBox="1">
            <a:spLocks noChangeArrowheads="1"/>
          </p:cNvSpPr>
          <p:nvPr userDrawn="1"/>
        </p:nvSpPr>
        <p:spPr bwMode="auto">
          <a:xfrm>
            <a:off x="4932363" y="5949950"/>
            <a:ext cx="3886200" cy="2016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0" rIns="0" bIns="0"/>
          <a:lstStyle/>
          <a:p>
            <a:pPr eaLnBrk="0" hangingPunct="0">
              <a:spcBef>
                <a:spcPct val="50000"/>
              </a:spcBef>
              <a:defRPr/>
            </a:pPr>
            <a:endParaRPr/>
          </a:p>
        </p:txBody>
      </p:sp>
      <p:sp>
        <p:nvSpPr>
          <p:cNvPr id="13" name="Functie"/>
          <p:cNvSpPr txBox="1">
            <a:spLocks noChangeArrowheads="1"/>
          </p:cNvSpPr>
          <p:nvPr userDrawn="1"/>
        </p:nvSpPr>
        <p:spPr bwMode="auto">
          <a:xfrm>
            <a:off x="4932363" y="6164263"/>
            <a:ext cx="3886200" cy="1428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0" rIns="0" bIns="0"/>
          <a:lstStyle/>
          <a:p>
            <a:pPr eaLnBrk="0" hangingPunct="0">
              <a:spcBef>
                <a:spcPct val="50000"/>
              </a:spcBef>
              <a:defRPr/>
            </a:pPr>
            <a:endParaRPr/>
          </a:p>
        </p:txBody>
      </p:sp>
      <p:sp>
        <p:nvSpPr>
          <p:cNvPr id="7364" name="Rectangle 196"/>
          <p:cNvSpPr>
            <a:spLocks noGrp="1" noChangeArrowheads="1"/>
          </p:cNvSpPr>
          <p:nvPr>
            <p:ph type="ctrTitle"/>
          </p:nvPr>
        </p:nvSpPr>
        <p:spPr>
          <a:xfrm>
            <a:off x="4933950" y="1700213"/>
            <a:ext cx="3598863" cy="889000"/>
          </a:xfrm>
        </p:spPr>
        <p:txBody>
          <a:bodyPr lIns="90000" tIns="45720" rIns="90000" bIns="45720"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nl-NL" noProof="0"/>
              <a:t>Klik om de stijl te bewerken</a:t>
            </a:r>
            <a:endParaRPr lang="nl-NL" noProof="0" dirty="0"/>
          </a:p>
        </p:txBody>
      </p:sp>
      <p:sp>
        <p:nvSpPr>
          <p:cNvPr id="7374" name="Rectangle 206"/>
          <p:cNvSpPr>
            <a:spLocks noGrp="1" noChangeArrowheads="1"/>
          </p:cNvSpPr>
          <p:nvPr>
            <p:ph type="subTitle" idx="1"/>
          </p:nvPr>
        </p:nvSpPr>
        <p:spPr>
          <a:xfrm>
            <a:off x="4933950" y="2781300"/>
            <a:ext cx="3598863" cy="2447925"/>
          </a:xfrm>
        </p:spPr>
        <p:txBody>
          <a:bodyPr lIns="91440" tIns="45720" rIns="91440" bIns="45720"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noProof="0"/>
              <a:t>Klik om de ondertitelstijl van het model te bewerken</a:t>
            </a:r>
          </a:p>
        </p:txBody>
      </p:sp>
      <p:sp>
        <p:nvSpPr>
          <p:cNvPr id="14" name="Date Placeholder 1" descr="Date"/>
          <p:cNvSpPr>
            <a:spLocks noGrp="1"/>
          </p:cNvSpPr>
          <p:nvPr>
            <p:ph type="dt" sz="half" idx="10"/>
          </p:nvPr>
        </p:nvSpPr>
        <p:spPr>
          <a:xfrm>
            <a:off x="4935538" y="6469063"/>
            <a:ext cx="1663700" cy="365125"/>
          </a:xfrm>
        </p:spPr>
        <p:txBody>
          <a:bodyPr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F41054F8-FBD4-42F6-BF6A-A58BB8CBC45E}" type="datetime4">
              <a:rPr lang="en-GB"/>
              <a:pPr>
                <a:defRPr/>
              </a:pPr>
              <a:t>22 September 2025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Date Placeholder 1" descr="Date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C32C91-E9E3-4224-BBB3-D6578776AF3E}" type="datetime4">
              <a:rPr lang="en-GB"/>
              <a:pPr>
                <a:defRPr/>
              </a:pPr>
              <a:t>22 September 2025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40488" y="1265238"/>
            <a:ext cx="1943100" cy="4754562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265238"/>
            <a:ext cx="5678488" cy="4754562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Date Placeholder 1" descr="Date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24F8E1-A2E8-4961-B4A2-F014D9CC6A95}" type="datetime4">
              <a:rPr lang="en-GB"/>
              <a:pPr>
                <a:defRPr/>
              </a:pPr>
              <a:t>22 September 2025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1" descr="Date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C83F28-1ECE-45F8-8503-8DCAA38E635A}" type="datetime4">
              <a:rPr lang="en-GB"/>
              <a:pPr>
                <a:defRPr/>
              </a:pPr>
              <a:t>22 September 2025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773238"/>
            <a:ext cx="3810000" cy="42465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773238"/>
            <a:ext cx="3810000" cy="42465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Date Placeholder 1" descr="Date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38B173-C839-46E2-B359-2519204723B8}" type="datetime4">
              <a:rPr lang="en-GB"/>
              <a:pPr>
                <a:defRPr/>
              </a:pPr>
              <a:t>22 September 2025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360040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Date Placeholder 1" descr="Date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918DED-70D2-484B-A04D-3C9401595804}" type="datetime4">
              <a:rPr lang="en-GB"/>
              <a:pPr>
                <a:defRPr/>
              </a:pPr>
              <a:t>22 September 2025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Date Placeholder 1" descr="Date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22B0CE-C6C7-436D-8CEF-0A1751D12FDE}" type="datetime4">
              <a:rPr lang="en-GB"/>
              <a:pPr>
                <a:defRPr/>
              </a:pPr>
              <a:t>22 September 2025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 descr="Date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B3116A-2F65-4FA2-9EC4-D06607E58C0B}" type="datetime4">
              <a:rPr lang="en-GB"/>
              <a:pPr>
                <a:defRPr/>
              </a:pPr>
              <a:t>22 September 2025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3008313" cy="31035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124744"/>
            <a:ext cx="5111750" cy="500141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1" descr="Date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DEA74E-A4C5-4BBE-80EC-AA99846FCB01}" type="datetime4">
              <a:rPr lang="en-GB"/>
              <a:pPr>
                <a:defRPr/>
              </a:pPr>
              <a:t>22 September 2025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124743"/>
            <a:ext cx="5486400" cy="360283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1" descr="Date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89CDA0-5ECA-4F61-944A-2C4EEC3C44F5}" type="datetime4">
              <a:rPr lang="en-GB"/>
              <a:pPr>
                <a:defRPr/>
              </a:pPr>
              <a:t>22 September 2025</a:t>
            </a:fld>
            <a:endParaRPr lang="nl-NL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7" name="shpKleurvlakOnder" descr="Bar_Bottom"/>
          <p:cNvSpPr>
            <a:spLocks noChangeArrowheads="1"/>
          </p:cNvSpPr>
          <p:nvPr/>
        </p:nvSpPr>
        <p:spPr bwMode="auto">
          <a:xfrm>
            <a:off x="0" y="6318250"/>
            <a:ext cx="9144000" cy="539750"/>
          </a:xfrm>
          <a:prstGeom prst="rect">
            <a:avLst/>
          </a:prstGeom>
          <a:solidFill>
            <a:srgbClr val="E17000"/>
          </a:solidFill>
          <a:ln>
            <a:noFill/>
          </a:ln>
          <a:extLst/>
        </p:spPr>
        <p:txBody>
          <a:bodyPr anchor="ctr"/>
          <a:lstStyle/>
          <a:p>
            <a:pPr algn="ctr">
              <a:defRPr/>
            </a:pPr>
            <a:endParaRPr lang="nl-NL" sz="18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027" name="Rectangle 46"/>
          <p:cNvSpPr>
            <a:spLocks noGrp="1" noChangeAspect="1" noChangeArrowheads="1"/>
          </p:cNvSpPr>
          <p:nvPr>
            <p:ph type="body" idx="1"/>
          </p:nvPr>
        </p:nvSpPr>
        <p:spPr bwMode="auto">
          <a:xfrm>
            <a:off x="609600" y="1773238"/>
            <a:ext cx="7772400" cy="424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Klik om het opmaakprofiel van de modeltekst te bewerken</a:t>
            </a:r>
          </a:p>
          <a:p>
            <a:pPr lvl="1"/>
            <a:r>
              <a:rPr lang="en-GB"/>
              <a:t> </a:t>
            </a:r>
          </a:p>
          <a:p>
            <a:pPr lvl="2"/>
            <a:r>
              <a:rPr lang="en-GB"/>
              <a:t> </a:t>
            </a:r>
          </a:p>
          <a:p>
            <a:pPr lvl="3"/>
            <a:r>
              <a:rPr lang="en-GB"/>
              <a:t> </a:t>
            </a:r>
          </a:p>
          <a:p>
            <a:pPr lvl="4"/>
            <a:r>
              <a:rPr lang="en-GB"/>
              <a:t> </a:t>
            </a:r>
          </a:p>
        </p:txBody>
      </p:sp>
      <p:sp>
        <p:nvSpPr>
          <p:cNvPr id="1095" name="shpTekst" descr="Bar_Top"/>
          <p:cNvSpPr>
            <a:spLocks noChangeArrowheads="1"/>
          </p:cNvSpPr>
          <p:nvPr/>
        </p:nvSpPr>
        <p:spPr bwMode="auto">
          <a:xfrm>
            <a:off x="0" y="0"/>
            <a:ext cx="9144000" cy="1071563"/>
          </a:xfrm>
          <a:prstGeom prst="rect">
            <a:avLst/>
          </a:prstGeom>
          <a:solidFill>
            <a:srgbClr val="E17000"/>
          </a:solidFill>
          <a:ln>
            <a:noFill/>
          </a:ln>
          <a:extLst/>
        </p:spPr>
        <p:txBody>
          <a:bodyPr anchor="ctr"/>
          <a:lstStyle/>
          <a:p>
            <a:pPr algn="ctr">
              <a:defRPr/>
            </a:pPr>
            <a:endParaRPr lang="nl-NL" sz="1800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029" name="Rectangle 45"/>
          <p:cNvSpPr>
            <a:spLocks noGrp="1" noChangeArrowheads="1"/>
          </p:cNvSpPr>
          <p:nvPr>
            <p:ph type="title"/>
          </p:nvPr>
        </p:nvSpPr>
        <p:spPr bwMode="auto">
          <a:xfrm>
            <a:off x="611188" y="1265238"/>
            <a:ext cx="7772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nl-NL"/>
          </a:p>
        </p:txBody>
      </p:sp>
      <p:sp>
        <p:nvSpPr>
          <p:cNvPr id="1099" name="shpKleurvlakBoven"/>
          <p:cNvSpPr>
            <a:spLocks noChangeArrowheads="1"/>
          </p:cNvSpPr>
          <p:nvPr/>
        </p:nvSpPr>
        <p:spPr bwMode="auto">
          <a:xfrm>
            <a:off x="4500563" y="6308725"/>
            <a:ext cx="4164012" cy="287338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eaLnBrk="0" hangingPunct="0">
              <a:defRPr/>
            </a:pPr>
            <a:r>
              <a:rPr lang="en-GB" sz="1100" dirty="0">
                <a:solidFill>
                  <a:schemeClr val="bg1"/>
                </a:solidFill>
                <a:cs typeface="Arial" charset="0"/>
              </a:rPr>
              <a:t>Ministry of Defence</a:t>
            </a:r>
          </a:p>
        </p:txBody>
      </p:sp>
      <p:sp>
        <p:nvSpPr>
          <p:cNvPr id="1100" name="shpBeeldmerk"/>
          <p:cNvSpPr>
            <a:spLocks noChangeArrowheads="1"/>
          </p:cNvSpPr>
          <p:nvPr/>
        </p:nvSpPr>
        <p:spPr bwMode="auto">
          <a:xfrm>
            <a:off x="387350" y="6362700"/>
            <a:ext cx="712788" cy="363538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eaLnBrk="0" hangingPunct="0">
              <a:defRPr/>
            </a:pPr>
            <a:fld id="{07382E3B-8403-45AB-A22D-980A32E9F913}" type="slidenum">
              <a:rPr lang="en-GB" sz="1000">
                <a:solidFill>
                  <a:schemeClr val="bg1"/>
                </a:solidFill>
                <a:cs typeface="Arial" charset="0"/>
              </a:rPr>
              <a:pPr eaLnBrk="0" hangingPunct="0">
                <a:defRPr/>
              </a:pPr>
              <a:t>‹nr.›</a:t>
            </a:fld>
            <a:endParaRPr lang="nl-NL" sz="100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1109" name="TitelSlide2"/>
          <p:cNvSpPr txBox="1">
            <a:spLocks noChangeArrowheads="1"/>
          </p:cNvSpPr>
          <p:nvPr/>
        </p:nvSpPr>
        <p:spPr bwMode="auto">
          <a:xfrm>
            <a:off x="4500563" y="6524625"/>
            <a:ext cx="2735262" cy="2174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46800" rIns="90000" bIns="46800"/>
          <a:lstStyle/>
          <a:p>
            <a:pPr eaLnBrk="0" hangingPunct="0">
              <a:spcBef>
                <a:spcPct val="50000"/>
              </a:spcBef>
              <a:defRPr/>
            </a:pPr>
            <a:r>
              <a:rPr lang="en-GB" sz="1100" dirty="0">
                <a:solidFill>
                  <a:schemeClr val="bg1"/>
                </a:solidFill>
              </a:rPr>
              <a:t>Military Healthcare Inspectorate</a:t>
            </a:r>
          </a:p>
        </p:txBody>
      </p:sp>
      <p:pic>
        <p:nvPicPr>
          <p:cNvPr id="1036" name="LogoLandmacht" descr="Placeholder_Logo"/>
          <p:cNvPicPr>
            <a:picLocks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335463" y="0"/>
            <a:ext cx="439737" cy="849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Date Placeholder 1" descr="Date"/>
          <p:cNvSpPr>
            <a:spLocks noGrp="1"/>
          </p:cNvSpPr>
          <p:nvPr>
            <p:ph type="dt" sz="half" idx="2"/>
          </p:nvPr>
        </p:nvSpPr>
        <p:spPr>
          <a:xfrm>
            <a:off x="7227888" y="6469063"/>
            <a:ext cx="16652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spcBef>
                <a:spcPct val="50000"/>
              </a:spcBef>
              <a:defRPr sz="11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96D8C42F-7154-4953-B071-224E4D212AE9}" type="datetime4">
              <a:rPr lang="en-GB"/>
              <a:pPr>
                <a:defRPr/>
              </a:pPr>
              <a:t>22 September 2025</a:t>
            </a:fld>
            <a:endParaRPr lang="nl-N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5" r:id="rId11"/>
  </p:sldLayoutIdLst>
  <p:hf sldNum="0"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11365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113652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113652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113652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113652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E17000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E17000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E17000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E17000"/>
          </a:solidFill>
          <a:latin typeface="Verdana" pitchFamily="34" charset="0"/>
        </a:defRPr>
      </a:lvl9pPr>
    </p:titleStyle>
    <p:bodyStyle>
      <a:lvl1pPr algn="l" rtl="0" eaLnBrk="1" fontAlgn="base" hangingPunct="1">
        <a:spcBef>
          <a:spcPct val="5000"/>
        </a:spcBef>
        <a:spcAft>
          <a:spcPct val="0"/>
        </a:spcAft>
        <a:defRPr sz="2200">
          <a:solidFill>
            <a:srgbClr val="000000"/>
          </a:solidFill>
          <a:latin typeface="+mn-lt"/>
          <a:ea typeface="+mn-ea"/>
          <a:cs typeface="+mn-cs"/>
        </a:defRPr>
      </a:lvl1pPr>
      <a:lvl2pPr marL="374650" indent="-184150" algn="l" rtl="0" eaLnBrk="1" fontAlgn="base" hangingPunct="1">
        <a:spcBef>
          <a:spcPct val="5000"/>
        </a:spcBef>
        <a:spcAft>
          <a:spcPct val="0"/>
        </a:spcAft>
        <a:buChar char="•"/>
        <a:defRPr sz="2200">
          <a:solidFill>
            <a:srgbClr val="000000"/>
          </a:solidFill>
          <a:latin typeface="+mn-lt"/>
        </a:defRPr>
      </a:lvl2pPr>
      <a:lvl3pPr marL="622300" algn="l" rtl="0" eaLnBrk="1" fontAlgn="base" hangingPunct="1">
        <a:spcBef>
          <a:spcPct val="5000"/>
        </a:spcBef>
        <a:spcAft>
          <a:spcPct val="0"/>
        </a:spcAft>
        <a:buFont typeface="Verdana" pitchFamily="34" charset="0"/>
        <a:buChar char="–"/>
        <a:defRPr sz="2200">
          <a:solidFill>
            <a:srgbClr val="000000"/>
          </a:solidFill>
          <a:latin typeface="+mn-lt"/>
        </a:defRPr>
      </a:lvl3pPr>
      <a:lvl4pPr marL="1166813" indent="-177800" algn="l" rtl="0" eaLnBrk="1" fontAlgn="base" hangingPunct="1">
        <a:spcBef>
          <a:spcPct val="5000"/>
        </a:spcBef>
        <a:spcAft>
          <a:spcPct val="0"/>
        </a:spcAft>
        <a:buFont typeface="Verdana" pitchFamily="34" charset="0"/>
        <a:buChar char="›"/>
        <a:defRPr sz="2200">
          <a:solidFill>
            <a:srgbClr val="000000"/>
          </a:solidFill>
          <a:latin typeface="+mn-lt"/>
        </a:defRPr>
      </a:lvl4pPr>
      <a:lvl5pPr marL="1346200" algn="l" rtl="0" eaLnBrk="1" fontAlgn="base" hangingPunct="1">
        <a:spcBef>
          <a:spcPct val="5000"/>
        </a:spcBef>
        <a:spcAft>
          <a:spcPct val="0"/>
        </a:spcAft>
        <a:buFont typeface="Verdana" pitchFamily="34" charset="0"/>
        <a:buChar char="»"/>
        <a:defRPr sz="2200">
          <a:solidFill>
            <a:srgbClr val="000000"/>
          </a:solidFill>
          <a:latin typeface="+mn-lt"/>
        </a:defRPr>
      </a:lvl5pPr>
      <a:lvl6pPr marL="1803400" algn="l" rtl="0" eaLnBrk="1" fontAlgn="base" hangingPunct="1">
        <a:spcBef>
          <a:spcPct val="5000"/>
        </a:spcBef>
        <a:spcAft>
          <a:spcPct val="0"/>
        </a:spcAft>
        <a:buFont typeface="Verdana" pitchFamily="34" charset="0"/>
        <a:buChar char="»"/>
        <a:defRPr sz="2200">
          <a:solidFill>
            <a:srgbClr val="000000"/>
          </a:solidFill>
          <a:latin typeface="+mn-lt"/>
        </a:defRPr>
      </a:lvl6pPr>
      <a:lvl7pPr marL="2260600" algn="l" rtl="0" eaLnBrk="1" fontAlgn="base" hangingPunct="1">
        <a:spcBef>
          <a:spcPct val="5000"/>
        </a:spcBef>
        <a:spcAft>
          <a:spcPct val="0"/>
        </a:spcAft>
        <a:buFont typeface="Verdana" pitchFamily="34" charset="0"/>
        <a:buChar char="»"/>
        <a:defRPr sz="2200">
          <a:solidFill>
            <a:srgbClr val="000000"/>
          </a:solidFill>
          <a:latin typeface="+mn-lt"/>
        </a:defRPr>
      </a:lvl7pPr>
      <a:lvl8pPr marL="2717800" algn="l" rtl="0" eaLnBrk="1" fontAlgn="base" hangingPunct="1">
        <a:spcBef>
          <a:spcPct val="5000"/>
        </a:spcBef>
        <a:spcAft>
          <a:spcPct val="0"/>
        </a:spcAft>
        <a:buFont typeface="Verdana" pitchFamily="34" charset="0"/>
        <a:buChar char="»"/>
        <a:defRPr sz="2200">
          <a:solidFill>
            <a:srgbClr val="000000"/>
          </a:solidFill>
          <a:latin typeface="+mn-lt"/>
        </a:defRPr>
      </a:lvl8pPr>
      <a:lvl9pPr marL="3175000" algn="l" rtl="0" eaLnBrk="1" fontAlgn="base" hangingPunct="1">
        <a:spcBef>
          <a:spcPct val="5000"/>
        </a:spcBef>
        <a:spcAft>
          <a:spcPct val="0"/>
        </a:spcAft>
        <a:buFont typeface="Verdana" pitchFamily="34" charset="0"/>
        <a:buChar char="»"/>
        <a:defRPr sz="2200">
          <a:solidFill>
            <a:srgbClr val="000000"/>
          </a:solidFill>
          <a:latin typeface="+mn-lt"/>
        </a:defRPr>
      </a:lvl9pPr>
    </p:bodyStyle>
    <p:otherStyle>
      <a:defPPr>
        <a:defRPr lang="en-GB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mailto:%25IMG@mindef.nl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hpTitel"/>
          <p:cNvSpPr>
            <a:spLocks noGrp="1" noChangeArrowheads="1"/>
          </p:cNvSpPr>
          <p:nvPr>
            <p:ph type="title"/>
          </p:nvPr>
        </p:nvSpPr>
        <p:spPr>
          <a:xfrm>
            <a:off x="4933950" y="2097086"/>
            <a:ext cx="4030538" cy="1692771"/>
          </a:xfrm>
        </p:spPr>
        <p:txBody>
          <a:bodyPr anchor="t" anchorCtr="0"/>
          <a:lstStyle/>
          <a:p>
            <a:pPr algn="ctr" eaLnBrk="1" hangingPunct="1"/>
            <a:r>
              <a:rPr lang="en-GB" b="1" dirty="0">
                <a:solidFill>
                  <a:srgbClr val="113652"/>
                </a:solidFill>
              </a:rPr>
              <a:t>Medical preparedness in Dutch Military Services</a:t>
            </a:r>
            <a:endParaRPr lang="nl-NL" b="1" dirty="0">
              <a:solidFill>
                <a:srgbClr val="113652"/>
              </a:solidFill>
            </a:endParaRPr>
          </a:p>
        </p:txBody>
      </p:sp>
      <p:sp>
        <p:nvSpPr>
          <p:cNvPr id="4099" name="shpTekst"/>
          <p:cNvSpPr>
            <a:spLocks noGrp="1" noChangeArrowheads="1"/>
          </p:cNvSpPr>
          <p:nvPr>
            <p:ph type="body" idx="1"/>
          </p:nvPr>
        </p:nvSpPr>
        <p:spPr>
          <a:xfrm>
            <a:off x="4933950" y="3789856"/>
            <a:ext cx="4534594" cy="1007296"/>
          </a:xfrm>
        </p:spPr>
        <p:txBody>
          <a:bodyPr/>
          <a:lstStyle/>
          <a:p>
            <a:r>
              <a:rPr lang="en-GB" sz="2000" dirty="0">
                <a:solidFill>
                  <a:srgbClr val="113652"/>
                </a:solidFill>
              </a:rPr>
              <a:t>Military Healthcare Inspectorate</a:t>
            </a:r>
          </a:p>
          <a:p>
            <a:endParaRPr lang="en-US" sz="2000" dirty="0">
              <a:solidFill>
                <a:srgbClr val="113652"/>
              </a:solidFill>
            </a:endParaRPr>
          </a:p>
          <a:p>
            <a:r>
              <a:rPr lang="en-US" sz="1200" dirty="0">
                <a:solidFill>
                  <a:srgbClr val="113652"/>
                </a:solidFill>
              </a:rPr>
              <a:t>Liesbeth de Stoppelaar &gt; strategic advisor</a:t>
            </a:r>
          </a:p>
          <a:p>
            <a:r>
              <a:rPr lang="en-US" sz="1200" dirty="0">
                <a:solidFill>
                  <a:srgbClr val="113652"/>
                </a:solidFill>
              </a:rPr>
              <a:t>Nanda van Klink	&gt; chief of staff</a:t>
            </a:r>
            <a:endParaRPr lang="nl-NL" sz="1200" dirty="0">
              <a:solidFill>
                <a:srgbClr val="113652"/>
              </a:solidFill>
            </a:endParaRPr>
          </a:p>
        </p:txBody>
      </p:sp>
      <p:sp>
        <p:nvSpPr>
          <p:cNvPr id="4100" name="Date Placeholder 2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2C4926D-726B-4BFE-BCAD-61A89A579889}" type="datetime4">
              <a:rPr lang="en-GB" smtClean="0"/>
              <a:pPr/>
              <a:t>22 September 2025</a:t>
            </a:fld>
            <a:endParaRPr lang="nl-NL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034" y="1900723"/>
            <a:ext cx="3731063" cy="2390005"/>
          </a:xfrm>
          <a:prstGeom prst="rect">
            <a:avLst/>
          </a:prstGeom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AF1E8D62-C336-4A4A-8093-97EB265316A4}"/>
              </a:ext>
            </a:extLst>
          </p:cNvPr>
          <p:cNvSpPr txBox="1"/>
          <p:nvPr/>
        </p:nvSpPr>
        <p:spPr>
          <a:xfrm>
            <a:off x="451646" y="4380420"/>
            <a:ext cx="3733492" cy="707886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nl-NL" sz="2000" dirty="0" err="1">
                <a:solidFill>
                  <a:srgbClr val="002060"/>
                </a:solidFill>
              </a:rPr>
              <a:t>Challenges</a:t>
            </a:r>
            <a:r>
              <a:rPr lang="nl-NL" sz="2000" dirty="0">
                <a:solidFill>
                  <a:srgbClr val="002060"/>
                </a:solidFill>
              </a:rPr>
              <a:t> </a:t>
            </a:r>
            <a:r>
              <a:rPr lang="nl-NL" sz="2000" dirty="0" err="1">
                <a:solidFill>
                  <a:srgbClr val="002060"/>
                </a:solidFill>
              </a:rPr>
              <a:t>for</a:t>
            </a:r>
            <a:r>
              <a:rPr lang="nl-NL" sz="2000" dirty="0">
                <a:solidFill>
                  <a:srgbClr val="002060"/>
                </a:solidFill>
              </a:rPr>
              <a:t> </a:t>
            </a:r>
            <a:r>
              <a:rPr lang="nl-NL" sz="2000" dirty="0" err="1">
                <a:solidFill>
                  <a:srgbClr val="002060"/>
                </a:solidFill>
              </a:rPr>
              <a:t>supervision</a:t>
            </a:r>
            <a:r>
              <a:rPr lang="nl-NL" sz="2000" dirty="0">
                <a:solidFill>
                  <a:srgbClr val="002060"/>
                </a:solidFill>
                <a:ea typeface="Verdana"/>
              </a:rPr>
              <a:t> of </a:t>
            </a:r>
            <a:r>
              <a:rPr lang="nl-NL" sz="2000" dirty="0" err="1">
                <a:solidFill>
                  <a:srgbClr val="002060"/>
                </a:solidFill>
                <a:ea typeface="Verdana"/>
              </a:rPr>
              <a:t>operational</a:t>
            </a:r>
            <a:r>
              <a:rPr lang="nl-NL" sz="2000" dirty="0">
                <a:solidFill>
                  <a:srgbClr val="002060"/>
                </a:solidFill>
                <a:ea typeface="Verdana"/>
              </a:rPr>
              <a:t> units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Risk-based supervision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2400" dirty="0" err="1"/>
              <a:t>Taking</a:t>
            </a:r>
            <a:r>
              <a:rPr lang="nl-NL" sz="2400" dirty="0"/>
              <a:t> </a:t>
            </a:r>
            <a:r>
              <a:rPr lang="nl-NL" sz="2400" dirty="0" err="1"/>
              <a:t>into</a:t>
            </a:r>
            <a:r>
              <a:rPr lang="nl-NL" sz="2400" dirty="0"/>
              <a:t> account </a:t>
            </a:r>
            <a:r>
              <a:rPr lang="nl-NL" sz="2400" dirty="0" err="1"/>
              <a:t>the</a:t>
            </a:r>
            <a:r>
              <a:rPr lang="nl-NL" sz="2400" dirty="0"/>
              <a:t> context </a:t>
            </a:r>
            <a:r>
              <a:rPr lang="nl-NL" sz="2400" dirty="0" err="1"/>
              <a:t>and</a:t>
            </a:r>
            <a:r>
              <a:rPr lang="nl-NL" sz="2400" dirty="0"/>
              <a:t> </a:t>
            </a:r>
            <a:r>
              <a:rPr lang="nl-NL" sz="2400" dirty="0" err="1"/>
              <a:t>phase</a:t>
            </a:r>
            <a:r>
              <a:rPr lang="nl-NL" sz="2400" dirty="0"/>
              <a:t> of </a:t>
            </a:r>
            <a:r>
              <a:rPr lang="nl-NL" sz="2400" dirty="0" err="1"/>
              <a:t>deployment</a:t>
            </a:r>
            <a:endParaRPr lang="nl-NL" sz="2400" dirty="0"/>
          </a:p>
          <a:p>
            <a:endParaRPr lang="nl-NL" sz="2400" dirty="0"/>
          </a:p>
          <a:p>
            <a:pPr marL="213995" indent="-213995">
              <a:buFont typeface="Arial" panose="020B0604020202020204" pitchFamily="34" charset="0"/>
              <a:buChar char="•"/>
            </a:pPr>
            <a:r>
              <a:rPr lang="nl-NL" sz="2400" dirty="0" err="1"/>
              <a:t>Early</a:t>
            </a:r>
            <a:r>
              <a:rPr lang="nl-NL" sz="2400" dirty="0"/>
              <a:t> in </a:t>
            </a:r>
            <a:r>
              <a:rPr lang="nl-NL" sz="2400" dirty="0" err="1"/>
              <a:t>the</a:t>
            </a:r>
            <a:r>
              <a:rPr lang="nl-NL" sz="2400" dirty="0"/>
              <a:t> </a:t>
            </a:r>
            <a:r>
              <a:rPr lang="nl-NL" sz="2400" dirty="0" err="1"/>
              <a:t>process</a:t>
            </a:r>
            <a:endParaRPr lang="nl-NL" sz="2400" dirty="0">
              <a:ea typeface="Verdana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nl-NL" sz="2400" dirty="0"/>
              <a:t>Short-</a:t>
            </a:r>
            <a:r>
              <a:rPr lang="nl-NL" sz="2400" dirty="0" err="1"/>
              <a:t>cycle</a:t>
            </a:r>
            <a:r>
              <a:rPr lang="nl-NL" sz="2400" dirty="0"/>
              <a:t> </a:t>
            </a:r>
            <a:r>
              <a:rPr lang="nl-NL" sz="2400" dirty="0" err="1"/>
              <a:t>supervision</a:t>
            </a:r>
            <a:r>
              <a:rPr lang="nl-NL" sz="2400" dirty="0"/>
              <a:t> 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nl-NL" sz="2400" dirty="0" err="1"/>
              <a:t>Focused</a:t>
            </a:r>
            <a:r>
              <a:rPr lang="nl-NL" sz="2400" dirty="0"/>
              <a:t> on </a:t>
            </a:r>
            <a:r>
              <a:rPr lang="nl-NL" sz="2400" dirty="0" err="1"/>
              <a:t>Integrated</a:t>
            </a:r>
            <a:r>
              <a:rPr lang="nl-NL" sz="2400" dirty="0"/>
              <a:t> Risk </a:t>
            </a:r>
            <a:r>
              <a:rPr lang="nl-NL" sz="2400" dirty="0" err="1"/>
              <a:t>Managament</a:t>
            </a:r>
            <a:r>
              <a:rPr lang="nl-NL" sz="2400" dirty="0"/>
              <a:t> (IRM)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nl-NL" sz="2400" dirty="0" err="1"/>
              <a:t>Aimed</a:t>
            </a:r>
            <a:r>
              <a:rPr lang="nl-NL" sz="2400" dirty="0"/>
              <a:t> at </a:t>
            </a:r>
            <a:r>
              <a:rPr lang="nl-NL" sz="2400" dirty="0" err="1"/>
              <a:t>preventing</a:t>
            </a:r>
            <a:r>
              <a:rPr lang="nl-NL" sz="2400" dirty="0"/>
              <a:t> </a:t>
            </a:r>
            <a:r>
              <a:rPr lang="nl-NL" sz="2400" dirty="0" err="1"/>
              <a:t>the</a:t>
            </a:r>
            <a:r>
              <a:rPr lang="nl-NL" sz="2400" dirty="0"/>
              <a:t> ‘</a:t>
            </a:r>
            <a:r>
              <a:rPr lang="nl-NL" sz="2400" dirty="0" err="1"/>
              <a:t>normalisation</a:t>
            </a:r>
            <a:r>
              <a:rPr lang="nl-NL" sz="2400" dirty="0"/>
              <a:t> of </a:t>
            </a:r>
            <a:r>
              <a:rPr lang="nl-NL" sz="2400" dirty="0" err="1"/>
              <a:t>deviance</a:t>
            </a:r>
            <a:r>
              <a:rPr lang="nl-NL" sz="2400" dirty="0"/>
              <a:t>’ 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nl-NL" sz="2400" dirty="0" err="1"/>
              <a:t>Aimed</a:t>
            </a:r>
            <a:r>
              <a:rPr lang="nl-NL" sz="2400" dirty="0"/>
              <a:t> at </a:t>
            </a:r>
            <a:r>
              <a:rPr lang="nl-NL" sz="2400" dirty="0" err="1"/>
              <a:t>safeguarding</a:t>
            </a:r>
            <a:r>
              <a:rPr lang="nl-NL" sz="2400" dirty="0"/>
              <a:t> </a:t>
            </a:r>
            <a:r>
              <a:rPr lang="nl-NL" sz="2400" dirty="0" err="1"/>
              <a:t>the</a:t>
            </a:r>
            <a:r>
              <a:rPr lang="nl-NL" sz="2400" dirty="0"/>
              <a:t> minimum </a:t>
            </a:r>
            <a:r>
              <a:rPr lang="nl-NL" sz="2400" dirty="0" err="1"/>
              <a:t>standards</a:t>
            </a:r>
            <a:endParaRPr lang="nl-NL" sz="2400" dirty="0"/>
          </a:p>
          <a:p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624F8E1-A2E8-4961-B4A2-F014D9CC6A95}" type="datetime4">
              <a:rPr lang="en-GB" smtClean="0"/>
              <a:pPr>
                <a:defRPr/>
              </a:pPr>
              <a:t>22 September 2025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209326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Early in de process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  <a:p>
            <a:endParaRPr lang="nl-NL" dirty="0"/>
          </a:p>
          <a:p>
            <a:pPr algn="ctr"/>
            <a:r>
              <a:rPr lang="nl-NL" dirty="0"/>
              <a:t>How does </a:t>
            </a:r>
            <a:r>
              <a:rPr lang="nl-NL" dirty="0" err="1"/>
              <a:t>the</a:t>
            </a:r>
            <a:r>
              <a:rPr lang="nl-NL" dirty="0"/>
              <a:t> supervisor </a:t>
            </a:r>
            <a:r>
              <a:rPr lang="nl-NL" dirty="0" err="1"/>
              <a:t>safeguard</a:t>
            </a:r>
            <a:r>
              <a:rPr lang="nl-NL" dirty="0"/>
              <a:t> </a:t>
            </a:r>
            <a:r>
              <a:rPr lang="nl-NL" dirty="0" err="1"/>
              <a:t>its</a:t>
            </a:r>
            <a:r>
              <a:rPr lang="nl-NL" dirty="0"/>
              <a:t> </a:t>
            </a:r>
            <a:r>
              <a:rPr lang="nl-NL" dirty="0" err="1"/>
              <a:t>independence</a:t>
            </a:r>
            <a:r>
              <a:rPr lang="nl-NL" dirty="0"/>
              <a:t> </a:t>
            </a:r>
            <a:r>
              <a:rPr lang="nl-NL" dirty="0" err="1"/>
              <a:t>from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process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decision</a:t>
            </a:r>
            <a:r>
              <a:rPr lang="nl-NL" dirty="0"/>
              <a:t>-making?</a:t>
            </a:r>
          </a:p>
          <a:p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624F8E1-A2E8-4961-B4A2-F014D9CC6A95}" type="datetime4">
              <a:rPr lang="en-GB" smtClean="0"/>
              <a:pPr>
                <a:defRPr/>
              </a:pPr>
              <a:t>22 September 2025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259861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Short cycle supervision</a:t>
            </a:r>
            <a:endParaRPr lang="nl-NL" dirty="0"/>
          </a:p>
        </p:txBody>
      </p:sp>
      <p:pic>
        <p:nvPicPr>
          <p:cNvPr id="6" name="Tijdelijke aanduiding voor inhoud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2564904"/>
            <a:ext cx="4075137" cy="2572250"/>
          </a:xfrm>
        </p:spPr>
      </p:pic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624F8E1-A2E8-4961-B4A2-F014D9CC6A95}" type="datetime4">
              <a:rPr lang="en-GB" smtClean="0"/>
              <a:pPr>
                <a:defRPr/>
              </a:pPr>
              <a:t>22 September 2025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285889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Integrated Risk Management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624F8E1-A2E8-4961-B4A2-F014D9CC6A95}" type="datetime4">
              <a:rPr lang="en-GB" smtClean="0"/>
              <a:pPr>
                <a:defRPr/>
              </a:pPr>
              <a:t>22 September 2025</a:t>
            </a:fld>
            <a:endParaRPr lang="nl-NL" dirty="0"/>
          </a:p>
        </p:txBody>
      </p:sp>
      <p:pic>
        <p:nvPicPr>
          <p:cNvPr id="5" name="Tijdelijke aanduiding voor inhoud 4" descr="Afbeelding met tekst, schermopname, diagram, Lettertype&#10;&#10;Automatisch gegenereerde beschrijving">
            <a:extLst>
              <a:ext uri="{FF2B5EF4-FFF2-40B4-BE49-F238E27FC236}">
                <a16:creationId xmlns:a16="http://schemas.microsoft.com/office/drawing/2014/main" id="{82DA788F-6FC9-1E11-8E73-66B8D71C39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403" y="2348880"/>
            <a:ext cx="3951772" cy="3024336"/>
          </a:xfrm>
          <a:prstGeom prst="rect">
            <a:avLst/>
          </a:prstGeom>
        </p:spPr>
      </p:pic>
      <p:sp>
        <p:nvSpPr>
          <p:cNvPr id="6" name="Rechthoek 5"/>
          <p:cNvSpPr/>
          <p:nvPr/>
        </p:nvSpPr>
        <p:spPr>
          <a:xfrm>
            <a:off x="145392" y="1839740"/>
            <a:ext cx="4608512" cy="4493538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r>
              <a:rPr lang="nl-NL" dirty="0"/>
              <a:t>1. </a:t>
            </a:r>
            <a:r>
              <a:rPr lang="nl-NL" dirty="0" err="1"/>
              <a:t>Identify</a:t>
            </a:r>
            <a:r>
              <a:rPr lang="nl-NL" dirty="0"/>
              <a:t> </a:t>
            </a:r>
            <a:r>
              <a:rPr lang="nl-NL" dirty="0" err="1"/>
              <a:t>risks</a:t>
            </a:r>
            <a:endParaRPr lang="nl-NL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dirty="0"/>
          </a:p>
          <a:p>
            <a:r>
              <a:rPr lang="nl-NL" dirty="0"/>
              <a:t>2. </a:t>
            </a:r>
            <a:r>
              <a:rPr lang="nl-NL" dirty="0" err="1"/>
              <a:t>Mitigate</a:t>
            </a:r>
            <a:r>
              <a:rPr lang="nl-NL" dirty="0"/>
              <a:t> </a:t>
            </a:r>
            <a:r>
              <a:rPr lang="nl-NL" dirty="0" err="1"/>
              <a:t>risks</a:t>
            </a:r>
            <a:endParaRPr lang="nl-NL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dirty="0"/>
          </a:p>
          <a:p>
            <a:r>
              <a:rPr lang="nl-NL" dirty="0"/>
              <a:t>3. </a:t>
            </a:r>
            <a:r>
              <a:rPr lang="nl-NL" dirty="0" err="1"/>
              <a:t>Assess</a:t>
            </a:r>
            <a:r>
              <a:rPr lang="nl-NL" dirty="0"/>
              <a:t> </a:t>
            </a:r>
            <a:r>
              <a:rPr lang="nl-NL" dirty="0" err="1"/>
              <a:t>residual</a:t>
            </a:r>
            <a:r>
              <a:rPr lang="nl-NL" dirty="0"/>
              <a:t> </a:t>
            </a:r>
            <a:r>
              <a:rPr lang="nl-NL" dirty="0" err="1"/>
              <a:t>risks</a:t>
            </a:r>
            <a:endParaRPr lang="nl-NL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dirty="0"/>
          </a:p>
          <a:p>
            <a:r>
              <a:rPr lang="nl-NL" dirty="0"/>
              <a:t>4. Accept </a:t>
            </a:r>
            <a:r>
              <a:rPr lang="nl-NL" dirty="0" err="1"/>
              <a:t>residual</a:t>
            </a:r>
            <a:r>
              <a:rPr lang="nl-NL" dirty="0"/>
              <a:t> </a:t>
            </a:r>
            <a:r>
              <a:rPr lang="nl-NL" dirty="0" err="1"/>
              <a:t>risks</a:t>
            </a:r>
            <a:r>
              <a:rPr lang="nl-NL" dirty="0"/>
              <a:t>:</a:t>
            </a:r>
          </a:p>
          <a:p>
            <a:r>
              <a:rPr lang="nl-NL" dirty="0">
                <a:ea typeface="Verdana"/>
              </a:rPr>
              <a:t>    -</a:t>
            </a:r>
            <a:r>
              <a:rPr lang="nl-NL" dirty="0" err="1">
                <a:ea typeface="Verdana"/>
              </a:rPr>
              <a:t>depending</a:t>
            </a:r>
            <a:r>
              <a:rPr lang="nl-NL" dirty="0">
                <a:ea typeface="Verdana"/>
              </a:rPr>
              <a:t> on context</a:t>
            </a:r>
            <a:endParaRPr lang="nl-NL" dirty="0"/>
          </a:p>
          <a:p>
            <a:r>
              <a:rPr lang="en-US" dirty="0"/>
              <a:t>    -on the appropriate level</a:t>
            </a:r>
            <a:endParaRPr lang="en-US" dirty="0">
              <a:ea typeface="Verdana"/>
            </a:endParaRPr>
          </a:p>
          <a:p>
            <a:r>
              <a:rPr lang="en-US" dirty="0"/>
              <a:t>    -communicate them</a:t>
            </a:r>
            <a:endParaRPr lang="nl-NL" dirty="0"/>
          </a:p>
          <a:p>
            <a:endParaRPr lang="nl-NL" dirty="0"/>
          </a:p>
          <a:p>
            <a:r>
              <a:rPr lang="nl-NL" dirty="0"/>
              <a:t>5. </a:t>
            </a:r>
            <a:r>
              <a:rPr lang="nl-NL" dirty="0" err="1"/>
              <a:t>Conduct</a:t>
            </a:r>
            <a:r>
              <a:rPr lang="nl-NL" dirty="0"/>
              <a:t> management of          change </a:t>
            </a:r>
            <a:endParaRPr lang="nl-NL" dirty="0">
              <a:ea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8895627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Preventing </a:t>
            </a:r>
            <a:r>
              <a:rPr lang="en-US" dirty="0" err="1"/>
              <a:t>Normalisation</a:t>
            </a:r>
            <a:r>
              <a:rPr lang="en-US" dirty="0"/>
              <a:t> of deviance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624F8E1-A2E8-4961-B4A2-F014D9CC6A95}" type="datetime4">
              <a:rPr lang="en-GB" smtClean="0"/>
              <a:pPr>
                <a:defRPr/>
              </a:pPr>
              <a:t>22 September 2025</a:t>
            </a:fld>
            <a:endParaRPr lang="nl-NL" dirty="0"/>
          </a:p>
        </p:txBody>
      </p:sp>
      <p:pic>
        <p:nvPicPr>
          <p:cNvPr id="5" name="Tijdelijke aanduiding voor inhoud 4" descr="Afbeelding met tekst, diagram, Lettertype, schermopname&#10;&#10;Automatisch gegenereerde beschrijving">
            <a:extLst>
              <a:ext uri="{FF2B5EF4-FFF2-40B4-BE49-F238E27FC236}">
                <a16:creationId xmlns:a16="http://schemas.microsoft.com/office/drawing/2014/main" id="{833F3CB9-1D9D-ABBE-D2BE-234261D8CD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85"/>
          <a:stretch/>
        </p:blipFill>
        <p:spPr>
          <a:xfrm>
            <a:off x="860004" y="1691049"/>
            <a:ext cx="7274768" cy="3091041"/>
          </a:xfrm>
          <a:prstGeom prst="rect">
            <a:avLst/>
          </a:prstGeom>
        </p:spPr>
      </p:pic>
      <p:sp>
        <p:nvSpPr>
          <p:cNvPr id="6" name="Rechthoek 5"/>
          <p:cNvSpPr/>
          <p:nvPr/>
        </p:nvSpPr>
        <p:spPr>
          <a:xfrm>
            <a:off x="741353" y="4983360"/>
            <a:ext cx="9123603" cy="923330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r>
              <a:rPr lang="nl-NL" sz="1800" dirty="0"/>
              <a:t>Ensure </a:t>
            </a:r>
            <a:r>
              <a:rPr lang="nl-NL" sz="1800" dirty="0" err="1"/>
              <a:t>that</a:t>
            </a:r>
            <a:r>
              <a:rPr lang="nl-NL" sz="1800" dirty="0"/>
              <a:t> concrete </a:t>
            </a:r>
            <a:r>
              <a:rPr lang="nl-NL" sz="1800" dirty="0" err="1"/>
              <a:t>agreements</a:t>
            </a:r>
            <a:r>
              <a:rPr lang="nl-NL" sz="1800" dirty="0"/>
              <a:t> are made </a:t>
            </a:r>
            <a:r>
              <a:rPr lang="nl-NL" sz="1800" dirty="0" err="1"/>
              <a:t>to</a:t>
            </a:r>
            <a:r>
              <a:rPr lang="nl-NL" sz="1800" dirty="0"/>
              <a:t> return </a:t>
            </a:r>
            <a:r>
              <a:rPr lang="nl-NL" sz="1800" dirty="0" err="1"/>
              <a:t>to</a:t>
            </a:r>
            <a:r>
              <a:rPr lang="nl-NL" sz="1800" dirty="0"/>
              <a:t> </a:t>
            </a:r>
            <a:r>
              <a:rPr lang="nl-NL" sz="1800" dirty="0" err="1"/>
              <a:t>the</a:t>
            </a:r>
            <a:r>
              <a:rPr lang="nl-NL" sz="1800" dirty="0"/>
              <a:t> standard, </a:t>
            </a:r>
          </a:p>
          <a:p>
            <a:r>
              <a:rPr lang="nl-NL" sz="1800" dirty="0"/>
              <a:t>or </a:t>
            </a:r>
            <a:endParaRPr lang="nl-NL" sz="1800" dirty="0">
              <a:ea typeface="Verdana"/>
            </a:endParaRPr>
          </a:p>
          <a:p>
            <a:r>
              <a:rPr lang="nl-NL" sz="1800" dirty="0" err="1"/>
              <a:t>require</a:t>
            </a:r>
            <a:r>
              <a:rPr lang="nl-NL" sz="1800" dirty="0"/>
              <a:t> </a:t>
            </a:r>
            <a:r>
              <a:rPr lang="nl-NL" sz="1800" dirty="0" err="1"/>
              <a:t>acceptance</a:t>
            </a:r>
            <a:r>
              <a:rPr lang="nl-NL" sz="1800" dirty="0"/>
              <a:t> of </a:t>
            </a:r>
            <a:r>
              <a:rPr lang="nl-NL" sz="1800" dirty="0" err="1"/>
              <a:t>the</a:t>
            </a:r>
            <a:r>
              <a:rPr lang="nl-NL" sz="1800" dirty="0"/>
              <a:t> </a:t>
            </a:r>
            <a:r>
              <a:rPr lang="nl-NL" sz="1800" dirty="0" err="1"/>
              <a:t>deviating</a:t>
            </a:r>
            <a:r>
              <a:rPr lang="nl-NL" sz="1800" dirty="0"/>
              <a:t> </a:t>
            </a:r>
            <a:r>
              <a:rPr lang="nl-NL" sz="1800" dirty="0" err="1"/>
              <a:t>boundary</a:t>
            </a:r>
            <a:r>
              <a:rPr lang="nl-NL" sz="1800" dirty="0"/>
              <a:t>. </a:t>
            </a:r>
            <a:endParaRPr lang="nl-NL" sz="1800" dirty="0">
              <a:ea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5817328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Safeguarding minimum standards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  <a:p>
            <a:pPr algn="ctr"/>
            <a:r>
              <a:rPr lang="nl-NL" dirty="0" err="1"/>
              <a:t>Which</a:t>
            </a:r>
            <a:r>
              <a:rPr lang="nl-NL" dirty="0"/>
              <a:t> </a:t>
            </a:r>
            <a:r>
              <a:rPr lang="nl-NL" dirty="0" err="1"/>
              <a:t>deviation</a:t>
            </a:r>
            <a:r>
              <a:rPr lang="nl-NL" dirty="0"/>
              <a:t> of </a:t>
            </a:r>
            <a:r>
              <a:rPr lang="nl-NL" dirty="0" err="1"/>
              <a:t>the</a:t>
            </a:r>
            <a:r>
              <a:rPr lang="nl-NL" dirty="0"/>
              <a:t> standard is </a:t>
            </a:r>
            <a:r>
              <a:rPr lang="nl-NL" dirty="0" err="1"/>
              <a:t>justified</a:t>
            </a:r>
            <a:r>
              <a:rPr lang="nl-NL" dirty="0"/>
              <a:t>? </a:t>
            </a:r>
          </a:p>
          <a:p>
            <a:pPr algn="ctr"/>
            <a:r>
              <a:rPr lang="nl-NL" dirty="0" err="1"/>
              <a:t>Based</a:t>
            </a:r>
            <a:r>
              <a:rPr lang="nl-NL" dirty="0"/>
              <a:t> on </a:t>
            </a:r>
            <a:r>
              <a:rPr lang="nl-NL" dirty="0" err="1"/>
              <a:t>what</a:t>
            </a:r>
            <a:r>
              <a:rPr lang="nl-NL" dirty="0"/>
              <a:t>? </a:t>
            </a:r>
          </a:p>
          <a:p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624F8E1-A2E8-4961-B4A2-F014D9CC6A95}" type="datetime4">
              <a:rPr lang="en-GB" smtClean="0"/>
              <a:pPr>
                <a:defRPr/>
              </a:pPr>
              <a:t>22 September 2025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822070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624F8E1-A2E8-4961-B4A2-F014D9CC6A95}" type="datetime4">
              <a:rPr lang="en-GB" smtClean="0"/>
              <a:pPr>
                <a:defRPr/>
              </a:pPr>
              <a:t>22 September 2025</a:t>
            </a:fld>
            <a:endParaRPr lang="nl-NL" dirty="0"/>
          </a:p>
        </p:txBody>
      </p:sp>
      <p:sp>
        <p:nvSpPr>
          <p:cNvPr id="11" name="Tijdelijke aanduiding voor inhoud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Training exercise </a:t>
            </a:r>
            <a:r>
              <a:rPr lang="en-US" dirty="0">
                <a:ea typeface="Verdana"/>
              </a:rPr>
              <a:t>African country</a:t>
            </a:r>
            <a:endParaRPr lang="en-US" dirty="0"/>
          </a:p>
          <a:p>
            <a:endParaRPr lang="en-US" dirty="0"/>
          </a:p>
          <a:p>
            <a:r>
              <a:rPr lang="en-US" dirty="0"/>
              <a:t>Signals:	</a:t>
            </a:r>
            <a:endParaRPr lang="en-US" dirty="0">
              <a:ea typeface="Verdana"/>
            </a:endParaRPr>
          </a:p>
          <a:p>
            <a:pPr marL="342900" indent="-342900">
              <a:buFont typeface="Arial"/>
              <a:buChar char="•"/>
            </a:pPr>
            <a:r>
              <a:rPr lang="en-US" dirty="0"/>
              <a:t>time to hospital over 4 hours</a:t>
            </a:r>
            <a:endParaRPr lang="en-US" dirty="0">
              <a:ea typeface="Verdana"/>
            </a:endParaRPr>
          </a:p>
          <a:p>
            <a:pPr marL="342900" indent="-342900">
              <a:buFont typeface="Arial"/>
              <a:buChar char="•"/>
            </a:pPr>
            <a:r>
              <a:rPr lang="en-US" dirty="0"/>
              <a:t>no adequate care during transport</a:t>
            </a:r>
            <a:endParaRPr lang="en-US" dirty="0">
              <a:ea typeface="Verdana"/>
            </a:endParaRPr>
          </a:p>
          <a:p>
            <a:pPr marL="342900" indent="-342900">
              <a:buFont typeface="Arial"/>
              <a:buChar char="•"/>
            </a:pPr>
            <a:r>
              <a:rPr lang="en-US" dirty="0"/>
              <a:t>food poisoning</a:t>
            </a:r>
            <a:endParaRPr lang="en-US" dirty="0">
              <a:ea typeface="Verdana"/>
            </a:endParaRPr>
          </a:p>
          <a:p>
            <a:endParaRPr lang="nl-NL" dirty="0"/>
          </a:p>
        </p:txBody>
      </p:sp>
      <p:pic>
        <p:nvPicPr>
          <p:cNvPr id="14" name="Afbeelding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0623" y="4090875"/>
            <a:ext cx="3028950" cy="151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3484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</a:t>
            </a:r>
            <a:endParaRPr lang="nl-NL" dirty="0"/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18"/>
          <a:stretch/>
        </p:blipFill>
        <p:spPr>
          <a:xfrm>
            <a:off x="3005882" y="1674578"/>
            <a:ext cx="2983012" cy="4015651"/>
          </a:xfrm>
        </p:spPr>
      </p:pic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624F8E1-A2E8-4961-B4A2-F014D9CC6A95}" type="datetime4">
              <a:rPr lang="en-GB" smtClean="0"/>
              <a:pPr>
                <a:defRPr/>
              </a:pPr>
              <a:t>22 September 2025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520568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Contact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Landgoed de Zwaluwenberg, Hilversum</a:t>
            </a:r>
          </a:p>
          <a:p>
            <a:r>
              <a:rPr lang="en-US" sz="1600" dirty="0"/>
              <a:t>Email: 		</a:t>
            </a:r>
            <a:r>
              <a:rPr lang="en-US" dirty="0">
                <a:hlinkClick r:id="rId2"/>
              </a:rPr>
              <a:t>%IMG@mindef.nl</a:t>
            </a:r>
            <a:endParaRPr lang="en-US" dirty="0"/>
          </a:p>
          <a:p>
            <a:r>
              <a:rPr lang="en-US" sz="1600" dirty="0"/>
              <a:t>Phone:		</a:t>
            </a:r>
            <a:r>
              <a:rPr lang="en-US" dirty="0"/>
              <a:t>+31 88 9566322</a:t>
            </a:r>
            <a:endParaRPr lang="en-US" sz="1600" dirty="0"/>
          </a:p>
          <a:p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624F8E1-A2E8-4961-B4A2-F014D9CC6A95}" type="datetime4">
              <a:rPr lang="en-GB" smtClean="0"/>
              <a:pPr>
                <a:defRPr/>
              </a:pPr>
              <a:t>22 September 2025</a:t>
            </a:fld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8443" y="1773238"/>
            <a:ext cx="3294713" cy="219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1171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11188" y="1265238"/>
            <a:ext cx="7772400" cy="400110"/>
          </a:xfrm>
        </p:spPr>
        <p:txBody>
          <a:bodyPr/>
          <a:lstStyle/>
          <a:p>
            <a:pPr eaLnBrk="1" hangingPunct="1"/>
            <a:r>
              <a:rPr lang="en-US" dirty="0"/>
              <a:t>About the Military Healthcare Inspectorate</a:t>
            </a:r>
            <a:endParaRPr lang="nl-NL" dirty="0"/>
          </a:p>
        </p:txBody>
      </p:sp>
      <p:sp>
        <p:nvSpPr>
          <p:cNvPr id="5123" name="Rectangle 1027"/>
          <p:cNvSpPr>
            <a:spLocks noGrp="1" noChangeAspect="1" noChangeArrowheads="1"/>
          </p:cNvSpPr>
          <p:nvPr>
            <p:ph type="body" idx="1"/>
          </p:nvPr>
        </p:nvSpPr>
        <p:spPr>
          <a:xfrm>
            <a:off x="688032" y="1773238"/>
            <a:ext cx="7772400" cy="4246562"/>
          </a:xfrm>
        </p:spPr>
        <p:txBody>
          <a:bodyPr/>
          <a:lstStyle/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Independent supervisory authority of the Minister and the Ministry of </a:t>
            </a:r>
            <a:r>
              <a:rPr lang="en-US" dirty="0" err="1"/>
              <a:t>Defence</a:t>
            </a:r>
            <a:r>
              <a:rPr lang="en-US" dirty="0"/>
              <a:t> (</a:t>
            </a:r>
            <a:r>
              <a:rPr lang="en-US" dirty="0" err="1"/>
              <a:t>MoD</a:t>
            </a:r>
            <a:r>
              <a:rPr lang="en-US" dirty="0"/>
              <a:t>)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	</a:t>
            </a:r>
          </a:p>
          <a:p>
            <a:r>
              <a:rPr lang="en-US" dirty="0"/>
              <a:t>Founded in June 1989</a:t>
            </a:r>
            <a:endParaRPr lang="nl-NL" dirty="0"/>
          </a:p>
        </p:txBody>
      </p:sp>
      <p:sp>
        <p:nvSpPr>
          <p:cNvPr id="5124" name="Date Placeholder 1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6744142-EAFB-40CD-98DF-E277934D0D34}" type="datetime4">
              <a:rPr lang="en-GB" smtClean="0"/>
              <a:pPr/>
              <a:t>22 September 2025</a:t>
            </a:fld>
            <a:endParaRPr lang="nl-NL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6719" y="3140968"/>
            <a:ext cx="2042337" cy="250567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Our mission</a:t>
            </a:r>
            <a:endParaRPr lang="nl-NL" dirty="0"/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The IMG contributes to the operational readiness of military personnel by safeguarding, protecting, maintaining, and promoting their health.</a:t>
            </a:r>
          </a:p>
        </p:txBody>
      </p:sp>
      <p:sp>
        <p:nvSpPr>
          <p:cNvPr id="6148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BE20B16-0136-412C-AF7B-04AA60B19AA6}" type="datetime4">
              <a:rPr lang="en-GB" smtClean="0"/>
              <a:pPr/>
              <a:t>22 September 2025</a:t>
            </a:fld>
            <a:endParaRPr 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0D3D39E6-3B97-171C-08E9-B8314C4C0C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9860" y="3380711"/>
            <a:ext cx="4091880" cy="272296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Domains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We supervise five domains</a:t>
            </a:r>
          </a:p>
          <a:p>
            <a:endParaRPr lang="en-US" sz="2000" dirty="0"/>
          </a:p>
          <a:p>
            <a:r>
              <a:rPr lang="en-US" sz="2000" dirty="0"/>
              <a:t>1. Regular military healthcare</a:t>
            </a:r>
          </a:p>
          <a:p>
            <a:r>
              <a:rPr lang="en-US" sz="2000" dirty="0"/>
              <a:t>2. Operational military healthcare</a:t>
            </a:r>
          </a:p>
          <a:p>
            <a:r>
              <a:rPr lang="en-US" sz="2000" dirty="0"/>
              <a:t>3. Health protection, including animal welfare</a:t>
            </a:r>
          </a:p>
          <a:p>
            <a:r>
              <a:rPr lang="en-US" sz="2000" dirty="0"/>
              <a:t>4. Nuclear safety and radiation protection</a:t>
            </a:r>
          </a:p>
          <a:p>
            <a:r>
              <a:rPr lang="en-US" sz="2000" dirty="0"/>
              <a:t>5. Food safety</a:t>
            </a:r>
          </a:p>
          <a:p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624F8E1-A2E8-4961-B4A2-F014D9CC6A95}" type="datetime4">
              <a:rPr lang="en-GB" smtClean="0"/>
              <a:pPr>
                <a:defRPr/>
              </a:pPr>
              <a:t>22 September 2025</a:t>
            </a:fld>
            <a:endParaRPr lang="nl-NL" dirty="0"/>
          </a:p>
        </p:txBody>
      </p:sp>
      <p:pic>
        <p:nvPicPr>
          <p:cNvPr id="5" name="Afbeelding 4" descr="Afbeelding met kleding, person, schermopname, persoon&#10;&#10;Automatisch gegenereerde beschrijving">
            <a:extLst>
              <a:ext uri="{FF2B5EF4-FFF2-40B4-BE49-F238E27FC236}">
                <a16:creationId xmlns:a16="http://schemas.microsoft.com/office/drawing/2014/main" id="{059A792B-838B-BA9E-B0E2-435E6905F84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3" t="1390" r="1229" b="-1"/>
          <a:stretch/>
        </p:blipFill>
        <p:spPr>
          <a:xfrm>
            <a:off x="4953807" y="3817229"/>
            <a:ext cx="3423657" cy="2313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1767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Core Values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</a:t>
            </a:r>
            <a:r>
              <a:rPr lang="en-US" b="1" dirty="0"/>
              <a:t>actively engage</a:t>
            </a:r>
            <a:r>
              <a:rPr lang="en-US" dirty="0"/>
              <a:t> with our environment while maintaining independence in judgment.</a:t>
            </a:r>
          </a:p>
          <a:p>
            <a:br>
              <a:rPr lang="en-US" dirty="0"/>
            </a:br>
            <a:r>
              <a:rPr lang="en-US" dirty="0"/>
              <a:t>We encourage </a:t>
            </a:r>
            <a:r>
              <a:rPr lang="en-US" b="1" dirty="0"/>
              <a:t>learning and improvement</a:t>
            </a:r>
            <a:r>
              <a:rPr lang="en-US" dirty="0"/>
              <a:t>, and enforce where necessary.</a:t>
            </a:r>
          </a:p>
          <a:p>
            <a:br>
              <a:rPr lang="en-US" dirty="0"/>
            </a:br>
            <a:r>
              <a:rPr lang="en-US" dirty="0"/>
              <a:t>We act based on</a:t>
            </a:r>
            <a:r>
              <a:rPr lang="en-US" b="1" dirty="0"/>
              <a:t> healthy trust</a:t>
            </a:r>
            <a:r>
              <a:rPr lang="en-US" dirty="0"/>
              <a:t>, </a:t>
            </a:r>
            <a:r>
              <a:rPr lang="en-US" dirty="0" err="1"/>
              <a:t>recognising</a:t>
            </a:r>
            <a:r>
              <a:rPr lang="en-US" dirty="0"/>
              <a:t> that trust is a reciprocal process.</a:t>
            </a:r>
          </a:p>
          <a:p>
            <a:br>
              <a:rPr lang="en-US" dirty="0"/>
            </a:br>
            <a:r>
              <a:rPr lang="en-US" dirty="0"/>
              <a:t>We are </a:t>
            </a:r>
            <a:r>
              <a:rPr lang="en-US" b="1" dirty="0"/>
              <a:t>transparent</a:t>
            </a:r>
            <a:r>
              <a:rPr lang="en-US" dirty="0"/>
              <a:t> about our processes and careful in sharing information.</a:t>
            </a:r>
            <a:endParaRPr lang="nl-NL" dirty="0"/>
          </a:p>
          <a:p>
            <a:endParaRPr lang="en-US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624F8E1-A2E8-4961-B4A2-F014D9CC6A95}" type="datetime4">
              <a:rPr lang="en-GB" smtClean="0"/>
              <a:pPr>
                <a:defRPr/>
              </a:pPr>
              <a:t>22 September 2025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677671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Supervisory approach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Responsive and reflective</a:t>
            </a:r>
          </a:p>
          <a:p>
            <a:r>
              <a:rPr lang="en-US" dirty="0"/>
              <a:t>Graduation in interventions</a:t>
            </a:r>
          </a:p>
          <a:p>
            <a:r>
              <a:rPr lang="en-US" dirty="0"/>
              <a:t>Effectiveness </a:t>
            </a:r>
          </a:p>
          <a:p>
            <a:endParaRPr lang="en-US" dirty="0"/>
          </a:p>
          <a:p>
            <a:r>
              <a:rPr lang="nl-NL" dirty="0"/>
              <a:t>System-</a:t>
            </a:r>
            <a:r>
              <a:rPr lang="nl-NL" dirty="0" err="1"/>
              <a:t>based</a:t>
            </a:r>
            <a:r>
              <a:rPr lang="nl-NL" dirty="0"/>
              <a:t> </a:t>
            </a:r>
            <a:r>
              <a:rPr lang="nl-NL" dirty="0" err="1"/>
              <a:t>supervision</a:t>
            </a:r>
            <a:r>
              <a:rPr lang="nl-NL" dirty="0"/>
              <a:t> (</a:t>
            </a:r>
            <a:r>
              <a:rPr lang="nl-NL" dirty="0" err="1"/>
              <a:t>focused</a:t>
            </a:r>
            <a:r>
              <a:rPr lang="nl-NL" dirty="0"/>
              <a:t> on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functioning</a:t>
            </a:r>
            <a:r>
              <a:rPr lang="nl-NL" dirty="0"/>
              <a:t> of </a:t>
            </a:r>
            <a:r>
              <a:rPr lang="nl-NL" dirty="0" err="1"/>
              <a:t>the</a:t>
            </a:r>
            <a:r>
              <a:rPr lang="nl-NL" dirty="0"/>
              <a:t> system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not</a:t>
            </a:r>
            <a:r>
              <a:rPr lang="nl-NL" dirty="0"/>
              <a:t> on personal actions)</a:t>
            </a:r>
            <a:endParaRPr lang="nl-NL" dirty="0">
              <a:ea typeface="Verdana"/>
            </a:endParaRPr>
          </a:p>
          <a:p>
            <a:endParaRPr lang="nl-NL" dirty="0"/>
          </a:p>
          <a:p>
            <a:r>
              <a:rPr lang="nl-NL" dirty="0"/>
              <a:t>Risk-</a:t>
            </a:r>
            <a:r>
              <a:rPr lang="nl-NL" dirty="0" err="1"/>
              <a:t>based</a:t>
            </a:r>
            <a:r>
              <a:rPr lang="nl-NL" dirty="0"/>
              <a:t> </a:t>
            </a:r>
            <a:r>
              <a:rPr lang="nl-NL" dirty="0" err="1"/>
              <a:t>supervision</a:t>
            </a:r>
            <a:r>
              <a:rPr lang="nl-NL" dirty="0"/>
              <a:t> (</a:t>
            </a:r>
            <a:r>
              <a:rPr lang="nl-NL" dirty="0" err="1"/>
              <a:t>operational</a:t>
            </a:r>
            <a:r>
              <a:rPr lang="nl-NL" dirty="0"/>
              <a:t>/</a:t>
            </a:r>
            <a:r>
              <a:rPr lang="nl-NL" dirty="0" err="1"/>
              <a:t>situational</a:t>
            </a:r>
            <a:r>
              <a:rPr lang="nl-NL" dirty="0"/>
              <a:t> </a:t>
            </a:r>
            <a:r>
              <a:rPr lang="nl-NL" dirty="0" err="1"/>
              <a:t>circumstances</a:t>
            </a:r>
            <a:r>
              <a:rPr lang="nl-NL" dirty="0"/>
              <a:t>)</a:t>
            </a:r>
          </a:p>
          <a:p>
            <a:pPr algn="ctr"/>
            <a:endParaRPr lang="nl-NL" dirty="0"/>
          </a:p>
          <a:p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624F8E1-A2E8-4961-B4A2-F014D9CC6A95}" type="datetime4">
              <a:rPr lang="en-GB" smtClean="0"/>
              <a:pPr>
                <a:defRPr/>
              </a:pPr>
              <a:t>22 September 2025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087507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Dilemma preparing LSCO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the role a </a:t>
            </a:r>
            <a:r>
              <a:rPr lang="en-US" dirty="0" err="1"/>
              <a:t>superviser</a:t>
            </a:r>
            <a:r>
              <a:rPr lang="en-US" dirty="0"/>
              <a:t> in a large-scale combat operation (LSCO)?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go to the beach			       actively involved</a:t>
            </a:r>
          </a:p>
          <a:p>
            <a:endParaRPr lang="en-US" dirty="0"/>
          </a:p>
          <a:p>
            <a:endParaRPr lang="en-US" dirty="0"/>
          </a:p>
          <a:p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624F8E1-A2E8-4961-B4A2-F014D9CC6A95}" type="datetime4">
              <a:rPr lang="en-GB" smtClean="0"/>
              <a:pPr>
                <a:defRPr/>
              </a:pPr>
              <a:t>22 September 2025</a:t>
            </a:fld>
            <a:endParaRPr lang="nl-NL" dirty="0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4237" y="2708920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8157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5F8B04-6289-4B99-9BB8-E043391D93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>
                <a:ea typeface="Verdana"/>
              </a:rPr>
              <a:t>Retrieved</a:t>
            </a:r>
            <a:r>
              <a:rPr lang="nl-NL" dirty="0">
                <a:ea typeface="Verdana"/>
              </a:rPr>
              <a:t> information</a:t>
            </a:r>
            <a:endParaRPr lang="nl-NL" dirty="0" err="1"/>
          </a:p>
        </p:txBody>
      </p:sp>
      <p:pic>
        <p:nvPicPr>
          <p:cNvPr id="5" name="Afbeelding 5">
            <a:extLst>
              <a:ext uri="{FF2B5EF4-FFF2-40B4-BE49-F238E27FC236}">
                <a16:creationId xmlns:a16="http://schemas.microsoft.com/office/drawing/2014/main" id="{CD2BB02C-069A-4DD1-B5F3-DCC09DA166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04406" y="1661726"/>
            <a:ext cx="4578346" cy="4646146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E71258D-481D-4C5D-BF2B-EF79A11E36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624F8E1-A2E8-4961-B4A2-F014D9CC6A95}" type="datetime4">
              <a:rPr lang="en-GB"/>
              <a:pPr>
                <a:defRPr/>
              </a:pPr>
              <a:t>22 September 2025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936851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Analysis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i="1" dirty="0"/>
          </a:p>
          <a:p>
            <a:r>
              <a:rPr lang="en-US" i="1" dirty="0"/>
              <a:t>The IMG contributes to optimal operational readiness of military personnel and to prevent avoidable health damage and lost of personnel.</a:t>
            </a:r>
            <a:endParaRPr lang="nl-NL" i="1" dirty="0"/>
          </a:p>
          <a:p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624F8E1-A2E8-4961-B4A2-F014D9CC6A95}" type="datetime4">
              <a:rPr lang="en-GB" smtClean="0"/>
              <a:pPr>
                <a:defRPr/>
              </a:pPr>
              <a:t>22 September 2025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18027310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atie_CDC">
  <a:themeElements>
    <a:clrScheme name="landmachtNL1 1">
      <a:dk1>
        <a:srgbClr val="000000"/>
      </a:dk1>
      <a:lt1>
        <a:srgbClr val="FFFFFF"/>
      </a:lt1>
      <a:dk2>
        <a:srgbClr val="E17000"/>
      </a:dk2>
      <a:lt2>
        <a:srgbClr val="9ACCD4"/>
      </a:lt2>
      <a:accent1>
        <a:srgbClr val="2494C5"/>
      </a:accent1>
      <a:accent2>
        <a:srgbClr val="9ACCD4"/>
      </a:accent2>
      <a:accent3>
        <a:srgbClr val="FFFFFF"/>
      </a:accent3>
      <a:accent4>
        <a:srgbClr val="000000"/>
      </a:accent4>
      <a:accent5>
        <a:srgbClr val="ACC8DF"/>
      </a:accent5>
      <a:accent6>
        <a:srgbClr val="8BB9C0"/>
      </a:accent6>
      <a:hlink>
        <a:srgbClr val="004228"/>
      </a:hlink>
      <a:folHlink>
        <a:srgbClr val="E17000"/>
      </a:folHlink>
    </a:clrScheme>
    <a:fontScheme name="landmachtNL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b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b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landmachtNL1 1">
        <a:dk1>
          <a:srgbClr val="000000"/>
        </a:dk1>
        <a:lt1>
          <a:srgbClr val="FFFFFF"/>
        </a:lt1>
        <a:dk2>
          <a:srgbClr val="E17000"/>
        </a:dk2>
        <a:lt2>
          <a:srgbClr val="9ACCD4"/>
        </a:lt2>
        <a:accent1>
          <a:srgbClr val="2494C5"/>
        </a:accent1>
        <a:accent2>
          <a:srgbClr val="9ACCD4"/>
        </a:accent2>
        <a:accent3>
          <a:srgbClr val="FFFFFF"/>
        </a:accent3>
        <a:accent4>
          <a:srgbClr val="000000"/>
        </a:accent4>
        <a:accent5>
          <a:srgbClr val="ACC8DF"/>
        </a:accent5>
        <a:accent6>
          <a:srgbClr val="8BB9C0"/>
        </a:accent6>
        <a:hlink>
          <a:srgbClr val="004228"/>
        </a:hlink>
        <a:folHlink>
          <a:srgbClr val="E17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e_COMMIT.potx" id="{98BDEAED-E876-4443-9E4E-E700AC3DA664}" vid="{02D72956-8971-48DC-93A5-3250106A32A3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67ffad9b-1b4a-4ad9-9957-6ad42aed5e38">6RRWF4PJVHNX-368492954-902</_dlc_DocId>
    <_dlc_DocIdUrl xmlns="67ffad9b-1b4a-4ad9-9957-6ad42aed5e38">
      <Url>https://bs-portal.mindef.nl/sites/00545/_layouts/15/DocIdRedir.aspx?ID=6RRWF4PJVHNX-368492954-902</Url>
      <Description>6RRWF4PJVHNX-368492954-902</Description>
    </_dlc_DocIdUrl>
    <BsRegistrationId xmlns="339c4daf-9397-4d5f-8c3b-621575114e18" xsi:nil="true"/>
    <BsArchiveLabel xmlns="339c4daf-9397-4d5f-8c3b-621575114e18" xsi:nil="true"/>
    <Revisiedatum xmlns="837c1e13-c275-45ec-91dd-ba4d678067fb" xsi:nil="true"/>
    <Status_x0020_dument xmlns="837c1e13-c275-45ec-91dd-ba4d678067fb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D370B640E137040A04CBF6EE24C96C1" ma:contentTypeVersion="24" ma:contentTypeDescription="Een nieuw document maken." ma:contentTypeScope="" ma:versionID="0b219d981cba6402f6e7291f6b13b284">
  <xsd:schema xmlns:xsd="http://www.w3.org/2001/XMLSchema" xmlns:xs="http://www.w3.org/2001/XMLSchema" xmlns:p="http://schemas.microsoft.com/office/2006/metadata/properties" xmlns:ns2="339c4daf-9397-4d5f-8c3b-621575114e18" xmlns:ns3="67ffad9b-1b4a-4ad9-9957-6ad42aed5e38" xmlns:ns4="837c1e13-c275-45ec-91dd-ba4d678067fb" targetNamespace="http://schemas.microsoft.com/office/2006/metadata/properties" ma:root="true" ma:fieldsID="6e4f36cb1b16432cfaad8a95605a2e5e" ns2:_="" ns3:_="" ns4:_="">
    <xsd:import namespace="339c4daf-9397-4d5f-8c3b-621575114e18"/>
    <xsd:import namespace="67ffad9b-1b4a-4ad9-9957-6ad42aed5e38"/>
    <xsd:import namespace="837c1e13-c275-45ec-91dd-ba4d678067fb"/>
    <xsd:element name="properties">
      <xsd:complexType>
        <xsd:sequence>
          <xsd:element name="documentManagement">
            <xsd:complexType>
              <xsd:all>
                <xsd:element ref="ns2:BsArchiveLabel" minOccurs="0"/>
                <xsd:element ref="ns2:BsRegistrationId" minOccurs="0"/>
                <xsd:element ref="ns3:SharedWithUsers" minOccurs="0"/>
                <xsd:element ref="ns3:SharedWithDetails" minOccurs="0"/>
                <xsd:element ref="ns4:Status_x0020_dument" minOccurs="0"/>
                <xsd:element ref="ns4:Revisiedatum" minOccurs="0"/>
                <xsd:element ref="ns3:_dlc_DocId" minOccurs="0"/>
                <xsd:element ref="ns3:_dlc_DocIdUrl" minOccurs="0"/>
                <xsd:element ref="ns3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39c4daf-9397-4d5f-8c3b-621575114e18" elementFormDefault="qualified">
    <xsd:import namespace="http://schemas.microsoft.com/office/2006/documentManagement/types"/>
    <xsd:import namespace="http://schemas.microsoft.com/office/infopath/2007/PartnerControls"/>
    <xsd:element name="BsArchiveLabel" ma:index="8" nillable="true" ma:displayName="Archief Label" ma:format="Dropdown" ma:internalName="BsArchiveLabel">
      <xsd:simpleType>
        <xsd:restriction base="dms:Choice">
          <xsd:enumeration value="Archiefwaardig"/>
          <xsd:enumeration value="Niet archiefwaardig"/>
        </xsd:restriction>
      </xsd:simpleType>
    </xsd:element>
    <xsd:element name="BsRegistrationId" ma:index="9" nillable="true" ma:displayName="Registratie Id" ma:indexed="true" ma:internalName="BsRegistrationId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7ffad9b-1b4a-4ad9-9957-6ad42aed5e38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_dlc_DocId" ma:index="14" nillable="true" ma:displayName="Waarde van de document-id" ma:description="De waarde van de document-id die aan dit item is toegewezen." ma:internalName="_dlc_DocId" ma:readOnly="true">
      <xsd:simpleType>
        <xsd:restriction base="dms:Text"/>
      </xsd:simpleType>
    </xsd:element>
    <xsd:element name="_dlc_DocIdUrl" ma:index="15" nillable="true" ma:displayName="Document-id" ma:description="Permanente koppeling naar dit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6" nillable="true" ma:displayName="Id blijven behouden" ma:description="Id behouden tijdens toevoegen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37c1e13-c275-45ec-91dd-ba4d678067fb" elementFormDefault="qualified">
    <xsd:import namespace="http://schemas.microsoft.com/office/2006/documentManagement/types"/>
    <xsd:import namespace="http://schemas.microsoft.com/office/infopath/2007/PartnerControls"/>
    <xsd:element name="Status_x0020_dument" ma:index="12" nillable="true" ma:displayName="Status document" ma:description="Wat is de status van het document? " ma:internalName="Status_x0020_dument">
      <xsd:simpleType>
        <xsd:restriction base="dms:Choice">
          <xsd:enumeration value="Concept"/>
          <xsd:enumeration value="Definitief"/>
        </xsd:restriction>
      </xsd:simpleType>
    </xsd:element>
    <xsd:element name="Revisiedatum" ma:index="13" nillable="true" ma:displayName="Revisiedatum" ma:format="DateOnly" ma:internalName="Revisiedatum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0C97D2F-7C24-41F2-973E-AA30EC8DC2EC}">
  <ds:schemaRefs>
    <ds:schemaRef ds:uri="http://schemas.microsoft.com/office/2006/metadata/properties"/>
    <ds:schemaRef ds:uri="http://schemas.microsoft.com/office/infopath/2007/PartnerControls"/>
    <ds:schemaRef ds:uri="67ffad9b-1b4a-4ad9-9957-6ad42aed5e38"/>
    <ds:schemaRef ds:uri="339c4daf-9397-4d5f-8c3b-621575114e18"/>
    <ds:schemaRef ds:uri="837c1e13-c275-45ec-91dd-ba4d678067fb"/>
  </ds:schemaRefs>
</ds:datastoreItem>
</file>

<file path=customXml/itemProps2.xml><?xml version="1.0" encoding="utf-8"?>
<ds:datastoreItem xmlns:ds="http://schemas.openxmlformats.org/officeDocument/2006/customXml" ds:itemID="{8C4FD234-477A-434C-AAB2-21220132025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39c4daf-9397-4d5f-8c3b-621575114e18"/>
    <ds:schemaRef ds:uri="67ffad9b-1b4a-4ad9-9957-6ad42aed5e38"/>
    <ds:schemaRef ds:uri="837c1e13-c275-45ec-91dd-ba4d678067f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0D3EF07-642F-4CAA-8092-A0A13434BC07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A076A1F2-9DD2-478E-AFB0-C34ED8606A1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Tijdelijk_bestand_Presentatie_MinDef (1)</Template>
  <TotalTime>0</TotalTime>
  <Words>442</Words>
  <Application>Microsoft Office PowerPoint</Application>
  <PresentationFormat>Diavoorstelling (4:3)</PresentationFormat>
  <Paragraphs>111</Paragraphs>
  <Slides>18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18</vt:i4>
      </vt:variant>
    </vt:vector>
  </HeadingPairs>
  <TitlesOfParts>
    <vt:vector size="19" baseType="lpstr">
      <vt:lpstr>Presentatie_CDC</vt:lpstr>
      <vt:lpstr>Medical preparedness in Dutch Military Services</vt:lpstr>
      <vt:lpstr>About the Military Healthcare Inspectorate</vt:lpstr>
      <vt:lpstr>Our mission</vt:lpstr>
      <vt:lpstr>Domains</vt:lpstr>
      <vt:lpstr>Core Values</vt:lpstr>
      <vt:lpstr>Supervisory approach</vt:lpstr>
      <vt:lpstr>Dilemma preparing LSCO</vt:lpstr>
      <vt:lpstr>Retrieved information</vt:lpstr>
      <vt:lpstr>Analysis</vt:lpstr>
      <vt:lpstr>Risk-based supervision</vt:lpstr>
      <vt:lpstr>Early in de process</vt:lpstr>
      <vt:lpstr>Short cycle supervision</vt:lpstr>
      <vt:lpstr>Integrated Risk Management</vt:lpstr>
      <vt:lpstr>Preventing Normalisation of deviance</vt:lpstr>
      <vt:lpstr>Safeguarding minimum standards</vt:lpstr>
      <vt:lpstr>Examples </vt:lpstr>
      <vt:lpstr>Questions</vt:lpstr>
      <vt:lpstr>Contact</vt:lpstr>
    </vt:vector>
  </TitlesOfParts>
  <Company>Ministerie van Defensie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Military Healthcare Inspectorate</dc:title>
  <dc:creator>Spekreijse, D, Dr., BS/BOEs/IMG</dc:creator>
  <cp:lastModifiedBy>Klink, WAM, van, KTZ (TA), BS/BOEs/IMG</cp:lastModifiedBy>
  <cp:revision>19</cp:revision>
  <cp:lastPrinted>2011-09-21T07:52:24Z</cp:lastPrinted>
  <dcterms:created xsi:type="dcterms:W3CDTF">2024-08-15T08:09:53Z</dcterms:created>
  <dcterms:modified xsi:type="dcterms:W3CDTF">2025-09-22T08:56:52Z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uteur">
    <vt:lpwstr>Auteur</vt:lpwstr>
  </property>
  <property fmtid="{D5CDD505-2E9C-101B-9397-08002B2CF9AE}" pid="3" name="Functie">
    <vt:lpwstr>Functie</vt:lpwstr>
  </property>
  <property fmtid="{D5CDD505-2E9C-101B-9397-08002B2CF9AE}" pid="4" name="Titel">
    <vt:lpwstr>Titel</vt:lpwstr>
  </property>
  <property fmtid="{D5CDD505-2E9C-101B-9397-08002B2CF9AE}" pid="5" name="Subtitel">
    <vt:lpwstr>Subtitel</vt:lpwstr>
  </property>
  <property fmtid="{D5CDD505-2E9C-101B-9397-08002B2CF9AE}" pid="6" name="Afdeling">
    <vt:lpwstr>Afdeling</vt:lpwstr>
  </property>
  <property fmtid="{D5CDD505-2E9C-101B-9397-08002B2CF9AE}" pid="7" name="Merking">
    <vt:lpwstr>Merking</vt:lpwstr>
  </property>
  <property fmtid="{D5CDD505-2E9C-101B-9397-08002B2CF9AE}" pid="8" name="Rubricering">
    <vt:lpwstr>Rubricering</vt:lpwstr>
  </property>
  <property fmtid="{D5CDD505-2E9C-101B-9397-08002B2CF9AE}" pid="9" name="Datum">
    <vt:filetime>1999-12-31T22:00:00Z</vt:filetime>
  </property>
  <property fmtid="{D5CDD505-2E9C-101B-9397-08002B2CF9AE}" pid="10" name="ContentTypeId">
    <vt:lpwstr>0x010100AD370B640E137040A04CBF6EE24C96C1</vt:lpwstr>
  </property>
  <property fmtid="{D5CDD505-2E9C-101B-9397-08002B2CF9AE}" pid="11" name="_dlc_DocIdItemGuid">
    <vt:lpwstr>3cbea6ec-69ff-422d-95d1-12861c5ec40e</vt:lpwstr>
  </property>
</Properties>
</file>