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4"/>
  </p:notesMasterIdLst>
  <p:sldIdLst>
    <p:sldId id="256" r:id="rId6"/>
    <p:sldId id="291" r:id="rId7"/>
    <p:sldId id="824" r:id="rId8"/>
    <p:sldId id="292" r:id="rId9"/>
    <p:sldId id="825" r:id="rId10"/>
    <p:sldId id="827" r:id="rId11"/>
    <p:sldId id="826" r:id="rId12"/>
    <p:sldId id="311" r:id="rId13"/>
  </p:sldIdLst>
  <p:sldSz cx="12152313" cy="6832600"/>
  <p:notesSz cx="6858000" cy="9144000"/>
  <p:defaultTextStyle>
    <a:defPPr>
      <a:defRPr lang="et-EE"/>
    </a:defPPr>
    <a:lvl1pPr marL="0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7482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4963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2445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29927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37408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44890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52371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59853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2">
          <p15:clr>
            <a:srgbClr val="A4A3A4"/>
          </p15:clr>
        </p15:guide>
        <p15:guide id="2" pos="38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EB5"/>
    <a:srgbClr val="B9B9B9"/>
    <a:srgbClr val="0064B9"/>
    <a:srgbClr val="007BD1"/>
    <a:srgbClr val="4F81BD"/>
    <a:srgbClr val="003087"/>
    <a:srgbClr val="89B0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>
      <p:cViewPr varScale="1">
        <p:scale>
          <a:sx n="77" d="100"/>
          <a:sy n="77" d="100"/>
        </p:scale>
        <p:origin x="164" y="56"/>
      </p:cViewPr>
      <p:guideLst>
        <p:guide orient="horz" pos="2152"/>
        <p:guide pos="382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11DD8-E7A9-4B7F-924E-249F3EBED262}" type="datetimeFigureOut">
              <a:rPr lang="et-EE" smtClean="0"/>
              <a:t>12.09.2025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484B2-7D45-46A9-AA10-C2234E88C9BE}" type="slidenum">
              <a:rPr lang="et-EE" smtClean="0"/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484B2-7D45-46A9-AA10-C2234E88C9BE}" type="slidenum">
              <a:rPr lang="et-EE" smtClean="0"/>
              <a:t>1</a:t>
            </a:fld>
            <a:endParaRPr lang="et-E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dirty="0"/>
              <a:t>Tervishoiuvarud: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dirty="0"/>
              <a:t>ETO varud ca 7-14p (erinevad suuresti teatud artiklite lõikes)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dirty="0"/>
              <a:t>Apteek ja </a:t>
            </a:r>
            <a:r>
              <a:rPr lang="et-EE" dirty="0" err="1"/>
              <a:t>hulgid</a:t>
            </a:r>
            <a:r>
              <a:rPr lang="et-EE" dirty="0"/>
              <a:t> 1+1 kuu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dirty="0"/>
              <a:t>RTV ca 20p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dirty="0"/>
              <a:t>EVK delegeeritud varud elanikkonnale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dirty="0"/>
              <a:t>ERCC (civ) ja ERDCC (mil-civ) – rahvusvaheline abi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9" name="Google Shape;939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8" name="Google Shape;968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rgbClr val="006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Kirjuta siia esitluse alapealkiri</a:t>
            </a: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0000" y="6152604"/>
            <a:ext cx="7012420" cy="522436"/>
          </a:xfrm>
        </p:spPr>
        <p:txBody>
          <a:bodyPr wrap="none">
            <a:noAutofit/>
          </a:bodyPr>
          <a:lstStyle>
            <a:lvl1pPr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FA5E4B-4BC8-443E-AE38-07F5AE1A88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24" y="247948"/>
            <a:ext cx="3385626" cy="1354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52313" cy="6832600"/>
          </a:xfrm>
          <a:prstGeom prst="rect">
            <a:avLst/>
          </a:prstGeom>
          <a:solidFill>
            <a:srgbClr val="003087">
              <a:alpha val="63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9532700" cy="1368152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Vaheslaidide taustaks võib kasutada </a:t>
            </a:r>
            <a:br>
              <a:rPr lang="et-EE" dirty="0"/>
            </a:br>
            <a:r>
              <a:rPr lang="et-EE" dirty="0"/>
              <a:t>temaatilisi koloreeritud fotosid</a:t>
            </a:r>
          </a:p>
        </p:txBody>
      </p:sp>
    </p:spTree>
    <p:extLst>
      <p:ext uri="{BB962C8B-B14F-4D97-AF65-F5344CB8AC3E}">
        <p14:creationId xmlns:p14="http://schemas.microsoft.com/office/powerpoint/2010/main" val="4126994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Vaheslaid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152313" cy="6724316"/>
          </a:xfrm>
        </p:spPr>
        <p:txBody>
          <a:bodyPr/>
          <a:lstStyle>
            <a:lvl1pPr marL="0" indent="0">
              <a:buNone/>
              <a:defRPr sz="4300"/>
            </a:lvl1pPr>
            <a:lvl2pPr marL="607482" indent="0">
              <a:buNone/>
              <a:defRPr sz="3700"/>
            </a:lvl2pPr>
            <a:lvl3pPr marL="1214963" indent="0">
              <a:buNone/>
              <a:defRPr sz="3200"/>
            </a:lvl3pPr>
            <a:lvl4pPr marL="1822445" indent="0">
              <a:buNone/>
              <a:defRPr sz="2700"/>
            </a:lvl4pPr>
            <a:lvl5pPr marL="2429927" indent="0">
              <a:buNone/>
              <a:defRPr sz="2700"/>
            </a:lvl5pPr>
            <a:lvl6pPr marL="3037408" indent="0">
              <a:buNone/>
              <a:defRPr sz="2700"/>
            </a:lvl6pPr>
            <a:lvl7pPr marL="3644890" indent="0">
              <a:buNone/>
              <a:defRPr sz="2700"/>
            </a:lvl7pPr>
            <a:lvl8pPr marL="4252371" indent="0">
              <a:buNone/>
              <a:defRPr sz="2700"/>
            </a:lvl8pPr>
            <a:lvl9pPr marL="4859853" indent="0">
              <a:buNone/>
              <a:defRPr sz="2700"/>
            </a:lvl9pPr>
          </a:lstStyle>
          <a:p>
            <a:r>
              <a:rPr lang="et-EE"/>
              <a:t>Pildi lisamiseks klõpsake ikooni</a:t>
            </a:r>
            <a:endParaRPr lang="et-E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9064" y="1760116"/>
            <a:ext cx="9235604" cy="1572752"/>
          </a:xfrm>
        </p:spPr>
        <p:txBody>
          <a:bodyPr anchor="b">
            <a:noAutofit/>
          </a:bodyPr>
          <a:lstStyle>
            <a:lvl1pPr algn="l">
              <a:defRPr sz="4800" b="0">
                <a:solidFill>
                  <a:srgbClr val="006EB5"/>
                </a:solidFill>
              </a:defRPr>
            </a:lvl1pPr>
          </a:lstStyle>
          <a:p>
            <a:r>
              <a:rPr lang="et-EE" dirty="0"/>
              <a:t>Vaheslaidide taustaks võib kasutada temaatilisi koloreeritud fotosid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49064" y="3332867"/>
            <a:ext cx="9235604" cy="80188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7482" indent="0">
              <a:buNone/>
              <a:defRPr sz="1600"/>
            </a:lvl2pPr>
            <a:lvl3pPr marL="1214963" indent="0">
              <a:buNone/>
              <a:defRPr sz="1300"/>
            </a:lvl3pPr>
            <a:lvl4pPr marL="1822445" indent="0">
              <a:buNone/>
              <a:defRPr sz="1200"/>
            </a:lvl4pPr>
            <a:lvl5pPr marL="2429927" indent="0">
              <a:buNone/>
              <a:defRPr sz="1200"/>
            </a:lvl5pPr>
            <a:lvl6pPr marL="3037408" indent="0">
              <a:buNone/>
              <a:defRPr sz="1200"/>
            </a:lvl6pPr>
            <a:lvl7pPr marL="3644890" indent="0">
              <a:buNone/>
              <a:defRPr sz="1200"/>
            </a:lvl7pPr>
            <a:lvl8pPr marL="4252371" indent="0">
              <a:buNone/>
              <a:defRPr sz="1200"/>
            </a:lvl8pPr>
            <a:lvl9pPr marL="4859853" indent="0">
              <a:buNone/>
              <a:defRPr sz="1200"/>
            </a:lvl9pPr>
          </a:lstStyle>
          <a:p>
            <a:r>
              <a:rPr lang="et-EE" dirty="0"/>
              <a:t>Vaheslaide võib kasutada ka ühe mõtte või idee rõhutamiseks!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Esitlusslaidide</a:t>
            </a:r>
            <a:r>
              <a:rPr lang="en-US" dirty="0"/>
              <a:t> </a:t>
            </a:r>
            <a:r>
              <a:rPr lang="en-US" dirty="0" err="1"/>
              <a:t>kujundamine</a:t>
            </a:r>
            <a:endParaRPr lang="et-E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614" y="1594275"/>
            <a:ext cx="10937083" cy="4735800"/>
          </a:xfrm>
        </p:spPr>
        <p:txBody>
          <a:bodyPr/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 baseline="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/>
              <a:t>Lähtuda</a:t>
            </a:r>
            <a:r>
              <a:rPr lang="en-US" dirty="0"/>
              <a:t> </a:t>
            </a:r>
            <a:r>
              <a:rPr lang="en-US" dirty="0" err="1"/>
              <a:t>stiiliraamatust</a:t>
            </a:r>
            <a:endParaRPr lang="en-US" dirty="0"/>
          </a:p>
          <a:p>
            <a:pPr lvl="1"/>
            <a:r>
              <a:rPr lang="en-US" dirty="0"/>
              <a:t>Font </a:t>
            </a:r>
            <a:r>
              <a:rPr lang="en-US" dirty="0" err="1"/>
              <a:t>Roboto</a:t>
            </a:r>
            <a:r>
              <a:rPr lang="en-US" dirty="0"/>
              <a:t> Condensed</a:t>
            </a:r>
            <a:r>
              <a:rPr lang="et-EE" dirty="0"/>
              <a:t> või </a:t>
            </a:r>
            <a:r>
              <a:rPr lang="et-EE" dirty="0" err="1"/>
              <a:t>Arial</a:t>
            </a:r>
            <a:r>
              <a:rPr lang="et-EE" dirty="0"/>
              <a:t> </a:t>
            </a:r>
            <a:r>
              <a:rPr lang="et-EE" dirty="0" err="1"/>
              <a:t>Narrow</a:t>
            </a:r>
            <a:endParaRPr lang="en-US" dirty="0"/>
          </a:p>
          <a:p>
            <a:pPr lvl="3"/>
            <a:r>
              <a:rPr lang="en-US" dirty="0" err="1"/>
              <a:t>Pealkirjad</a:t>
            </a:r>
            <a:r>
              <a:rPr lang="en-US" dirty="0"/>
              <a:t> on 48pt Light, </a:t>
            </a:r>
            <a:r>
              <a:rPr lang="en-US" dirty="0" err="1"/>
              <a:t>sisutekstid</a:t>
            </a:r>
            <a:r>
              <a:rPr lang="en-US" dirty="0"/>
              <a:t> 24pt </a:t>
            </a:r>
            <a:r>
              <a:rPr lang="en-US" dirty="0" err="1"/>
              <a:t>või</a:t>
            </a:r>
            <a:r>
              <a:rPr lang="en-US" dirty="0"/>
              <a:t> 18 </a:t>
            </a:r>
            <a:r>
              <a:rPr lang="en-US" dirty="0" err="1"/>
              <a:t>pt</a:t>
            </a:r>
            <a:endParaRPr lang="en-US" dirty="0"/>
          </a:p>
          <a:p>
            <a:pPr lvl="4"/>
            <a:r>
              <a:rPr lang="en-US" dirty="0" err="1"/>
              <a:t>Igale</a:t>
            </a:r>
            <a:r>
              <a:rPr lang="en-US" dirty="0"/>
              <a:t> </a:t>
            </a:r>
            <a:r>
              <a:rPr lang="en-US" dirty="0" err="1"/>
              <a:t>slaidile</a:t>
            </a:r>
            <a:r>
              <a:rPr lang="en-US" dirty="0"/>
              <a:t> </a:t>
            </a:r>
            <a:r>
              <a:rPr lang="en-US" dirty="0" err="1"/>
              <a:t>paigutada</a:t>
            </a:r>
            <a:r>
              <a:rPr lang="en-US" dirty="0"/>
              <a:t> </a:t>
            </a:r>
            <a:r>
              <a:rPr lang="en-US" dirty="0" err="1"/>
              <a:t>mõõdukas</a:t>
            </a:r>
            <a:r>
              <a:rPr lang="en-US" dirty="0"/>
              <a:t> </a:t>
            </a:r>
            <a:r>
              <a:rPr lang="en-US" dirty="0" err="1"/>
              <a:t>kogus</a:t>
            </a:r>
            <a:r>
              <a:rPr lang="en-US" dirty="0"/>
              <a:t> </a:t>
            </a:r>
            <a:r>
              <a:rPr lang="en-US" dirty="0" err="1"/>
              <a:t>infot</a:t>
            </a:r>
            <a:endParaRPr lang="et-E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 2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Pealkirjad</a:t>
            </a:r>
            <a:r>
              <a:rPr lang="en-US" dirty="0"/>
              <a:t> on 48pt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615" y="1594275"/>
            <a:ext cx="5367272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 dirty="0"/>
              <a:t>Loetelu</a:t>
            </a:r>
            <a:endParaRPr lang="en-US" dirty="0"/>
          </a:p>
          <a:p>
            <a:pPr lvl="1"/>
            <a:r>
              <a:rPr lang="et-EE" dirty="0"/>
              <a:t>Teine tase</a:t>
            </a:r>
            <a:endParaRPr lang="en-US" dirty="0"/>
          </a:p>
          <a:p>
            <a:pPr lvl="2"/>
            <a:r>
              <a:rPr lang="et-EE" dirty="0"/>
              <a:t>Kolmas tase</a:t>
            </a:r>
            <a:endParaRPr lang="en-US" dirty="0"/>
          </a:p>
          <a:p>
            <a:pPr lvl="3"/>
            <a:r>
              <a:rPr lang="et-EE" dirty="0"/>
              <a:t>Neljas tase</a:t>
            </a:r>
            <a:endParaRPr lang="en-US" dirty="0"/>
          </a:p>
          <a:p>
            <a:pPr lvl="4"/>
            <a:r>
              <a:rPr lang="et-EE" dirty="0"/>
              <a:t>Viies tase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189485" y="1605263"/>
            <a:ext cx="5367272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 dirty="0"/>
              <a:t>Loetelu</a:t>
            </a:r>
            <a:endParaRPr lang="en-US" dirty="0"/>
          </a:p>
          <a:p>
            <a:pPr lvl="1"/>
            <a:r>
              <a:rPr lang="et-EE" dirty="0"/>
              <a:t>Teine tase</a:t>
            </a:r>
            <a:endParaRPr lang="en-US" dirty="0"/>
          </a:p>
          <a:p>
            <a:pPr lvl="2"/>
            <a:r>
              <a:rPr lang="et-EE" dirty="0"/>
              <a:t>Kolmas tase</a:t>
            </a:r>
            <a:endParaRPr lang="en-US" dirty="0"/>
          </a:p>
          <a:p>
            <a:pPr lvl="3"/>
            <a:r>
              <a:rPr lang="et-EE" dirty="0"/>
              <a:t>Neljas tase</a:t>
            </a:r>
            <a:endParaRPr lang="en-US" dirty="0"/>
          </a:p>
          <a:p>
            <a:pPr lvl="4"/>
            <a:r>
              <a:rPr lang="et-EE" dirty="0"/>
              <a:t>Viies tase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 kolme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Pealkirjad</a:t>
            </a:r>
            <a:r>
              <a:rPr lang="en-US" dirty="0"/>
              <a:t> on 48pt</a:t>
            </a:r>
            <a:endParaRPr lang="et-EE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322912" y="1581745"/>
            <a:ext cx="3524325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 dirty="0"/>
              <a:t>Loetelu</a:t>
            </a:r>
            <a:endParaRPr lang="en-US" dirty="0"/>
          </a:p>
          <a:p>
            <a:pPr lvl="1"/>
            <a:r>
              <a:rPr lang="et-EE" dirty="0"/>
              <a:t>Teine tase</a:t>
            </a:r>
            <a:endParaRPr lang="en-US" dirty="0"/>
          </a:p>
          <a:p>
            <a:pPr lvl="2"/>
            <a:r>
              <a:rPr lang="et-EE" dirty="0"/>
              <a:t>Kolmas tase</a:t>
            </a:r>
            <a:endParaRPr lang="en-US" dirty="0"/>
          </a:p>
          <a:p>
            <a:pPr lvl="3"/>
            <a:r>
              <a:rPr lang="et-EE" dirty="0"/>
              <a:t>Neljas tase</a:t>
            </a:r>
            <a:endParaRPr lang="en-US" dirty="0"/>
          </a:p>
          <a:p>
            <a:pPr lvl="4"/>
            <a:r>
              <a:rPr lang="et-EE" dirty="0"/>
              <a:t>Viies tase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8020373" y="1594275"/>
            <a:ext cx="3524325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 dirty="0"/>
              <a:t>Loetelu</a:t>
            </a:r>
            <a:endParaRPr lang="en-US" dirty="0"/>
          </a:p>
          <a:p>
            <a:pPr lvl="1"/>
            <a:r>
              <a:rPr lang="et-EE" dirty="0"/>
              <a:t>Teine tase</a:t>
            </a:r>
            <a:endParaRPr lang="en-US" dirty="0"/>
          </a:p>
          <a:p>
            <a:pPr lvl="2"/>
            <a:r>
              <a:rPr lang="et-EE" dirty="0"/>
              <a:t>Kolmas tase</a:t>
            </a:r>
            <a:endParaRPr lang="en-US" dirty="0"/>
          </a:p>
          <a:p>
            <a:pPr lvl="3"/>
            <a:r>
              <a:rPr lang="et-EE" dirty="0"/>
              <a:t>Neljas tase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607616" y="1591541"/>
            <a:ext cx="3524325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 dirty="0"/>
              <a:t>Loetelu</a:t>
            </a:r>
            <a:endParaRPr lang="en-US" dirty="0"/>
          </a:p>
          <a:p>
            <a:pPr lvl="1"/>
            <a:r>
              <a:rPr lang="et-EE" dirty="0"/>
              <a:t>Teine tase</a:t>
            </a:r>
            <a:endParaRPr lang="en-US" dirty="0"/>
          </a:p>
          <a:p>
            <a:pPr lvl="2"/>
            <a:r>
              <a:rPr lang="et-EE" dirty="0"/>
              <a:t>Kolmas tase</a:t>
            </a:r>
            <a:endParaRPr lang="en-US" dirty="0"/>
          </a:p>
          <a:p>
            <a:pPr lvl="3"/>
            <a:r>
              <a:rPr lang="et-EE" dirty="0"/>
              <a:t>Neljas tase</a:t>
            </a:r>
            <a:endParaRPr lang="en-US" dirty="0"/>
          </a:p>
          <a:p>
            <a:pPr lvl="4"/>
            <a:r>
              <a:rPr lang="et-EE" dirty="0"/>
              <a:t>Viies tase</a:t>
            </a:r>
          </a:p>
        </p:txBody>
      </p:sp>
    </p:spTree>
    <p:extLst>
      <p:ext uri="{BB962C8B-B14F-4D97-AF65-F5344CB8AC3E}">
        <p14:creationId xmlns:p14="http://schemas.microsoft.com/office/powerpoint/2010/main" val="3258377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Pealkirjad</a:t>
            </a:r>
            <a:r>
              <a:rPr lang="en-US" dirty="0"/>
              <a:t> on 48pt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-1" y="1412388"/>
            <a:ext cx="12152313" cy="542021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Foto slaid 2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Pealkirjad</a:t>
            </a:r>
            <a:r>
              <a:rPr lang="en-US" dirty="0"/>
              <a:t> on 48pt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616" y="1529428"/>
            <a:ext cx="5369382" cy="637393"/>
          </a:xfrm>
        </p:spPr>
        <p:txBody>
          <a:bodyPr anchor="b">
            <a:noAutofit/>
          </a:bodyPr>
          <a:lstStyle>
            <a:lvl1pPr marL="0" indent="0">
              <a:buNone/>
              <a:defRPr sz="3600" b="1" i="0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 dirty="0"/>
              <a:t>Rõhutamiseks kasuta </a:t>
            </a:r>
            <a:r>
              <a:rPr lang="et-EE" dirty="0" err="1"/>
              <a:t>Boldi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0" y="2166818"/>
            <a:ext cx="6012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3209" y="1529428"/>
            <a:ext cx="5371490" cy="63739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 dirty="0"/>
              <a:t>Rõhutamiseks kasuta </a:t>
            </a:r>
            <a:r>
              <a:rPr lang="et-EE" dirty="0" err="1"/>
              <a:t>Boldi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3208" y="2191847"/>
            <a:ext cx="5976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3642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slaid 3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Pealkirjad</a:t>
            </a:r>
            <a:r>
              <a:rPr lang="en-US" dirty="0"/>
              <a:t> on 48pt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1540" y="1554771"/>
            <a:ext cx="3424384" cy="637393"/>
          </a:xfrm>
        </p:spPr>
        <p:txBody>
          <a:bodyPr anchor="b">
            <a:noAutofit/>
          </a:bodyPr>
          <a:lstStyle>
            <a:lvl1pPr marL="0" indent="0">
              <a:buNone/>
              <a:defRPr sz="3600" b="1" i="0" baseline="0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 dirty="0" err="1"/>
              <a:t>Bold</a:t>
            </a:r>
            <a:r>
              <a:rPr lang="et-EE" dirty="0"/>
              <a:t> tekst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0" y="2171682"/>
            <a:ext cx="3960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8164828" y="2166819"/>
            <a:ext cx="3960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082414" y="2171682"/>
            <a:ext cx="3960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8711619" y="1554771"/>
            <a:ext cx="3424384" cy="637393"/>
          </a:xfrm>
        </p:spPr>
        <p:txBody>
          <a:bodyPr anchor="b">
            <a:noAutofit/>
          </a:bodyPr>
          <a:lstStyle>
            <a:lvl1pPr marL="0" indent="0">
              <a:buNone/>
              <a:defRPr sz="3600" b="1" i="0" baseline="0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 dirty="0" err="1"/>
              <a:t>Bold</a:t>
            </a:r>
            <a:r>
              <a:rPr lang="et-EE" dirty="0"/>
              <a:t> tekst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4621579" y="1554771"/>
            <a:ext cx="3424384" cy="637393"/>
          </a:xfrm>
        </p:spPr>
        <p:txBody>
          <a:bodyPr anchor="b">
            <a:noAutofit/>
          </a:bodyPr>
          <a:lstStyle>
            <a:lvl1pPr marL="0" indent="0">
              <a:buNone/>
              <a:defRPr sz="3600" b="1" i="0" baseline="0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 dirty="0" err="1"/>
              <a:t>Bold</a:t>
            </a:r>
            <a:r>
              <a:rPr lang="et-EE" dirty="0"/>
              <a:t> 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37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7614" y="273621"/>
            <a:ext cx="11877253" cy="1138767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006EB5"/>
                </a:solidFill>
              </a:defRPr>
            </a:lvl1pPr>
          </a:lstStyle>
          <a:p>
            <a:r>
              <a:rPr lang="et-EE" dirty="0"/>
              <a:t>Graafikutes on ka laiendatud värvipalett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618" y="272038"/>
            <a:ext cx="3998027" cy="1157747"/>
          </a:xfrm>
        </p:spPr>
        <p:txBody>
          <a:bodyPr anchor="b">
            <a:noAutofit/>
          </a:bodyPr>
          <a:lstStyle>
            <a:lvl1pPr algn="l">
              <a:defRPr sz="4800" b="0">
                <a:solidFill>
                  <a:srgbClr val="006EB5"/>
                </a:solidFill>
              </a:defRPr>
            </a:lvl1pPr>
          </a:lstStyle>
          <a:p>
            <a:r>
              <a:rPr lang="et-EE" dirty="0"/>
              <a:t>Pealkiri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1217" y="272040"/>
            <a:ext cx="6793481" cy="64417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7618" y="1429786"/>
            <a:ext cx="3998027" cy="5266795"/>
          </a:xfrm>
        </p:spPr>
        <p:txBody>
          <a:bodyPr/>
          <a:lstStyle>
            <a:lvl1pPr marL="0" indent="0">
              <a:buNone/>
              <a:defRPr sz="1900"/>
            </a:lvl1pPr>
            <a:lvl2pPr marL="607482" indent="0">
              <a:buNone/>
              <a:defRPr sz="1600"/>
            </a:lvl2pPr>
            <a:lvl3pPr marL="1214963" indent="0">
              <a:buNone/>
              <a:defRPr sz="1300"/>
            </a:lvl3pPr>
            <a:lvl4pPr marL="1822445" indent="0">
              <a:buNone/>
              <a:defRPr sz="1200"/>
            </a:lvl4pPr>
            <a:lvl5pPr marL="2429927" indent="0">
              <a:buNone/>
              <a:defRPr sz="1200"/>
            </a:lvl5pPr>
            <a:lvl6pPr marL="3037408" indent="0">
              <a:buNone/>
              <a:defRPr sz="1200"/>
            </a:lvl6pPr>
            <a:lvl7pPr marL="3644890" indent="0">
              <a:buNone/>
              <a:defRPr sz="1200"/>
            </a:lvl7pPr>
            <a:lvl8pPr marL="4252371" indent="0">
              <a:buNone/>
              <a:defRPr sz="1200"/>
            </a:lvl8pPr>
            <a:lvl9pPr marL="4859853" indent="0">
              <a:buNone/>
              <a:defRPr sz="12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Kirjuta siia esitluse alapealkiri</a:t>
            </a: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0000" y="6152604"/>
            <a:ext cx="7012420" cy="522436"/>
          </a:xfrm>
        </p:spPr>
        <p:txBody>
          <a:bodyPr wrap="none">
            <a:noAutofit/>
          </a:bodyPr>
          <a:lstStyle>
            <a:lvl1pPr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E0CC28-327B-401F-B224-26FCF9A0D9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" y="216000"/>
            <a:ext cx="3465001" cy="13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58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rgbClr val="006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Täna kuulajaid!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Vasta küsimustele ja tee kokkuvõte.</a:t>
            </a: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35808" y="5787006"/>
            <a:ext cx="6993160" cy="522436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Kontaktandmed (e-post, sotsmeedia, telefon jne)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2D0C06-02E0-4CD8-991E-60DFBD7253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" y="216000"/>
            <a:ext cx="3465001" cy="13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36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Täna kuulajaid!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Vasta küsimustele ja tee kokkuvõte.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35808" y="5787006"/>
            <a:ext cx="6993160" cy="522436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Kontaktandmed (e-post, sotsmeedia, telefon jne)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09780-5A1B-4E10-AEF3-6E60363930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" y="216000"/>
            <a:ext cx="3465001" cy="13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41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9" r="9119" b="14640"/>
          <a:stretch/>
        </p:blipFill>
        <p:spPr>
          <a:xfrm>
            <a:off x="7880400" y="968028"/>
            <a:ext cx="4316436" cy="590465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Täna kuulajaid!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Vasta küsimustele ja tee kokkuvõte.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35808" y="5787006"/>
            <a:ext cx="6993160" cy="522436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t-EE" dirty="0"/>
              <a:t>Kontaktandmed (e-post, sotsmeedia, telefon jne)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737C18-BC7F-481C-A8FC-30377075D9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" y="216000"/>
            <a:ext cx="3465001" cy="13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55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alkiri ja sisu" type="obj">
  <p:cSld name="Pealkiri ja sisu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1"/>
          <p:cNvSpPr txBox="1">
            <a:spLocks noGrp="1"/>
          </p:cNvSpPr>
          <p:nvPr>
            <p:ph type="title"/>
          </p:nvPr>
        </p:nvSpPr>
        <p:spPr>
          <a:xfrm>
            <a:off x="835472" y="363774"/>
            <a:ext cx="10481370" cy="102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475" tIns="60725" rIns="121475" bIns="607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375A"/>
              </a:buClr>
              <a:buSzPts val="5800"/>
              <a:buFont typeface="Roboto"/>
              <a:buNone/>
              <a:defRPr b="1">
                <a:solidFill>
                  <a:srgbClr val="00375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1"/>
          <p:cNvSpPr txBox="1">
            <a:spLocks noGrp="1"/>
          </p:cNvSpPr>
          <p:nvPr>
            <p:ph type="body" idx="1"/>
          </p:nvPr>
        </p:nvSpPr>
        <p:spPr>
          <a:xfrm>
            <a:off x="607617" y="1594275"/>
            <a:ext cx="10937082" cy="4414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475" tIns="60725" rIns="121475" bIns="60725" anchor="t" anchorCtr="0">
            <a:normAutofit/>
          </a:bodyPr>
          <a:lstStyle>
            <a:lvl1pPr marL="457200" lvl="0" indent="-501650" algn="l">
              <a:spcBef>
                <a:spcPts val="860"/>
              </a:spcBef>
              <a:spcAft>
                <a:spcPts val="0"/>
              </a:spcAft>
              <a:buSzPts val="4300"/>
              <a:buFont typeface="Roboto"/>
              <a:buChar char="•"/>
              <a:defRPr>
                <a:solidFill>
                  <a:srgbClr val="00375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463550" algn="l">
              <a:spcBef>
                <a:spcPts val="740"/>
              </a:spcBef>
              <a:spcAft>
                <a:spcPts val="0"/>
              </a:spcAft>
              <a:buSzPts val="3700"/>
              <a:buFont typeface="Roboto"/>
              <a:buChar char="•"/>
              <a:defRPr>
                <a:solidFill>
                  <a:srgbClr val="00375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SzPts val="3200"/>
              <a:buFont typeface="Roboto"/>
              <a:buChar char="•"/>
              <a:defRPr>
                <a:solidFill>
                  <a:srgbClr val="00375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Font typeface="Roboto"/>
              <a:buChar char="•"/>
              <a:defRPr>
                <a:solidFill>
                  <a:srgbClr val="00375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400050" algn="l">
              <a:spcBef>
                <a:spcPts val="540"/>
              </a:spcBef>
              <a:spcAft>
                <a:spcPts val="0"/>
              </a:spcAft>
              <a:buSzPts val="2700"/>
              <a:buFont typeface="Roboto"/>
              <a:buChar char="•"/>
              <a:defRPr>
                <a:solidFill>
                  <a:srgbClr val="00375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6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cxnSp>
        <p:nvCxnSpPr>
          <p:cNvPr id="39" name="Google Shape;39;p61"/>
          <p:cNvCxnSpPr/>
          <p:nvPr/>
        </p:nvCxnSpPr>
        <p:spPr>
          <a:xfrm rot="10800000">
            <a:off x="824160" y="1240528"/>
            <a:ext cx="11312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" name="Google Shape;40;p61"/>
          <p:cNvCxnSpPr/>
          <p:nvPr/>
        </p:nvCxnSpPr>
        <p:spPr>
          <a:xfrm rot="10800000" flipH="1">
            <a:off x="584830" y="1472805"/>
            <a:ext cx="10982653" cy="1518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485473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õpuslaid">
  <p:cSld name="1_Lõpuslaid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5"/>
          <p:cNvSpPr/>
          <p:nvPr/>
        </p:nvSpPr>
        <p:spPr>
          <a:xfrm>
            <a:off x="1" y="1976140"/>
            <a:ext cx="12168000" cy="4856460"/>
          </a:xfrm>
          <a:prstGeom prst="rect">
            <a:avLst/>
          </a:prstGeom>
          <a:solidFill>
            <a:srgbClr val="006E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7" name="Google Shape;57;p65"/>
          <p:cNvSpPr txBox="1">
            <a:spLocks noGrp="1"/>
          </p:cNvSpPr>
          <p:nvPr>
            <p:ph type="ctrTitle"/>
          </p:nvPr>
        </p:nvSpPr>
        <p:spPr>
          <a:xfrm>
            <a:off x="1440000" y="2624212"/>
            <a:ext cx="6868404" cy="108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475" tIns="60725" rIns="121475" bIns="607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Narrow"/>
              <a:buNone/>
              <a:defRPr sz="4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5"/>
          <p:cNvSpPr txBox="1">
            <a:spLocks noGrp="1"/>
          </p:cNvSpPr>
          <p:nvPr>
            <p:ph type="subTitle" idx="1"/>
          </p:nvPr>
        </p:nvSpPr>
        <p:spPr>
          <a:xfrm>
            <a:off x="1440000" y="3704334"/>
            <a:ext cx="8308564" cy="84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475" tIns="60725" rIns="121475" bIns="60725" anchor="t" anchorCtr="0">
            <a:noAutofit/>
          </a:bodyPr>
          <a:lstStyle>
            <a:lvl1pPr lvl="0" algn="l">
              <a:spcBef>
                <a:spcPts val="72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D8D8D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ctr">
              <a:spcBef>
                <a:spcPts val="740"/>
              </a:spcBef>
              <a:spcAft>
                <a:spcPts val="0"/>
              </a:spcAft>
              <a:buSzPts val="37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40"/>
              </a:spcBef>
              <a:spcAft>
                <a:spcPts val="0"/>
              </a:spcAft>
              <a:buSzPts val="27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40"/>
              </a:spcBef>
              <a:spcAft>
                <a:spcPts val="0"/>
              </a:spcAft>
              <a:buSzPts val="27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59" name="Google Shape;59;p65" descr="kolm lõvi_sinis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79360" y="1040036"/>
            <a:ext cx="4749524" cy="68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65"/>
          <p:cNvSpPr txBox="1">
            <a:spLocks noGrp="1"/>
          </p:cNvSpPr>
          <p:nvPr>
            <p:ph type="body" idx="2"/>
          </p:nvPr>
        </p:nvSpPr>
        <p:spPr>
          <a:xfrm>
            <a:off x="1440000" y="5472000"/>
            <a:ext cx="6984776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475" tIns="60725" rIns="121475" bIns="60725" anchor="t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740"/>
              </a:spcBef>
              <a:spcAft>
                <a:spcPts val="0"/>
              </a:spcAft>
              <a:buSzPts val="3700"/>
              <a:buNone/>
              <a:defRPr/>
            </a:lvl2pPr>
            <a:lvl3pPr marL="1371600" lvl="2" indent="-228600" algn="l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3pPr>
            <a:lvl4pPr marL="1828800" lvl="3" indent="-228600" algn="l">
              <a:spcBef>
                <a:spcPts val="540"/>
              </a:spcBef>
              <a:spcAft>
                <a:spcPts val="0"/>
              </a:spcAft>
              <a:buSzPts val="2700"/>
              <a:buNone/>
              <a:defRPr/>
            </a:lvl4pPr>
            <a:lvl5pPr marL="2286000" lvl="4" indent="-228600" algn="l">
              <a:spcBef>
                <a:spcPts val="540"/>
              </a:spcBef>
              <a:spcAft>
                <a:spcPts val="0"/>
              </a:spcAft>
              <a:buSzPts val="27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65"/>
          <p:cNvSpPr txBox="1">
            <a:spLocks noGrp="1"/>
          </p:cNvSpPr>
          <p:nvPr>
            <p:ph type="body" idx="3"/>
          </p:nvPr>
        </p:nvSpPr>
        <p:spPr>
          <a:xfrm>
            <a:off x="1440000" y="5000724"/>
            <a:ext cx="6984776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475" tIns="60725" rIns="121475" bIns="60725" anchor="t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740"/>
              </a:spcBef>
              <a:spcAft>
                <a:spcPts val="0"/>
              </a:spcAft>
              <a:buSzPts val="3700"/>
              <a:buNone/>
              <a:defRPr/>
            </a:lvl2pPr>
            <a:lvl3pPr marL="1371600" lvl="2" indent="-228600" algn="l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3pPr>
            <a:lvl4pPr marL="1828800" lvl="3" indent="-228600" algn="l">
              <a:spcBef>
                <a:spcPts val="540"/>
              </a:spcBef>
              <a:spcAft>
                <a:spcPts val="0"/>
              </a:spcAft>
              <a:buSzPts val="2700"/>
              <a:buNone/>
              <a:defRPr/>
            </a:lvl4pPr>
            <a:lvl5pPr marL="2286000" lvl="4" indent="-228600" algn="l">
              <a:spcBef>
                <a:spcPts val="540"/>
              </a:spcBef>
              <a:spcAft>
                <a:spcPts val="0"/>
              </a:spcAft>
              <a:buSzPts val="27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65"/>
          <p:cNvSpPr txBox="1">
            <a:spLocks noGrp="1"/>
          </p:cNvSpPr>
          <p:nvPr>
            <p:ph type="body" idx="4"/>
          </p:nvPr>
        </p:nvSpPr>
        <p:spPr>
          <a:xfrm>
            <a:off x="1435808" y="5787006"/>
            <a:ext cx="6993160" cy="5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475" tIns="60725" rIns="121475" bIns="60725" anchor="t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3" name="Google Shape;63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201" y="216000"/>
            <a:ext cx="3465001" cy="138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6077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Kirjuta siia esitluse alapealkiri</a:t>
            </a: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  <a:ln>
            <a:noFill/>
          </a:ln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0000" y="6152604"/>
            <a:ext cx="7012420" cy="522436"/>
          </a:xfrm>
        </p:spPr>
        <p:txBody>
          <a:bodyPr wrap="none">
            <a:noAutofit/>
          </a:bodyPr>
          <a:lstStyle>
            <a:lvl1pPr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t-EE" dirty="0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9" r="9119" b="14640"/>
          <a:stretch/>
        </p:blipFill>
        <p:spPr>
          <a:xfrm>
            <a:off x="7880400" y="968028"/>
            <a:ext cx="4316436" cy="5904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D1B14A-0CA4-4EB5-BF6F-6ED907835C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" y="216000"/>
            <a:ext cx="3465001" cy="13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73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1">
    <p:bg>
      <p:bgPr>
        <a:solidFill>
          <a:srgbClr val="006E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t-EE" dirty="0"/>
              <a:t>Esitluse teemad/Tänased teemad</a:t>
            </a: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 wrap="non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043708" y="2739802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3"/>
          </p:nvPr>
        </p:nvSpPr>
        <p:spPr>
          <a:xfrm>
            <a:off x="2041683" y="3683500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4"/>
          </p:nvPr>
        </p:nvSpPr>
        <p:spPr>
          <a:xfrm>
            <a:off x="2041683" y="4585028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5"/>
          </p:nvPr>
        </p:nvSpPr>
        <p:spPr>
          <a:xfrm>
            <a:off x="2041684" y="181870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6"/>
          </p:nvPr>
        </p:nvSpPr>
        <p:spPr>
          <a:xfrm>
            <a:off x="2041682" y="549868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3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t-EE" dirty="0"/>
              <a:t>Esitluse teemad/Tänased teemad</a:t>
            </a: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 wrap="non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043708" y="2739802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3"/>
          </p:nvPr>
        </p:nvSpPr>
        <p:spPr>
          <a:xfrm>
            <a:off x="2041683" y="3683500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4"/>
          </p:nvPr>
        </p:nvSpPr>
        <p:spPr>
          <a:xfrm>
            <a:off x="2041683" y="4585028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5"/>
          </p:nvPr>
        </p:nvSpPr>
        <p:spPr>
          <a:xfrm>
            <a:off x="2041684" y="181870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6"/>
          </p:nvPr>
        </p:nvSpPr>
        <p:spPr>
          <a:xfrm>
            <a:off x="2041682" y="549868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</p:spTree>
    <p:extLst>
      <p:ext uri="{BB962C8B-B14F-4D97-AF65-F5344CB8AC3E}">
        <p14:creationId xmlns:p14="http://schemas.microsoft.com/office/powerpoint/2010/main" val="1869781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616" y="273621"/>
            <a:ext cx="11328416" cy="1138767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0064B9"/>
                </a:solidFill>
              </a:defRPr>
            </a:lvl1pPr>
          </a:lstStyle>
          <a:p>
            <a:r>
              <a:rPr lang="et-EE" dirty="0"/>
              <a:t>Lühikese loeteluga võib kasutada ikoone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2043708" y="2739802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6" name="Content Placeholder 2"/>
          <p:cNvSpPr>
            <a:spLocks noGrp="1"/>
          </p:cNvSpPr>
          <p:nvPr>
            <p:ph idx="13"/>
          </p:nvPr>
        </p:nvSpPr>
        <p:spPr>
          <a:xfrm>
            <a:off x="2041683" y="3683500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4"/>
          </p:nvPr>
        </p:nvSpPr>
        <p:spPr>
          <a:xfrm>
            <a:off x="2041683" y="4585028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15"/>
          </p:nvPr>
        </p:nvSpPr>
        <p:spPr>
          <a:xfrm>
            <a:off x="2041684" y="1818701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9" name="Content Placeholder 2"/>
          <p:cNvSpPr>
            <a:spLocks noGrp="1"/>
          </p:cNvSpPr>
          <p:nvPr>
            <p:ph idx="16"/>
          </p:nvPr>
        </p:nvSpPr>
        <p:spPr>
          <a:xfrm>
            <a:off x="2041682" y="5498681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</p:spTree>
    <p:extLst>
      <p:ext uri="{BB962C8B-B14F-4D97-AF65-F5344CB8AC3E}">
        <p14:creationId xmlns:p14="http://schemas.microsoft.com/office/powerpoint/2010/main" val="1244780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1">
    <p:bg>
      <p:bgPr>
        <a:solidFill>
          <a:srgbClr val="006E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Teema</a:t>
            </a:r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1440160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Vaheslaide võib kasutada ka ühe mõtte </a:t>
            </a:r>
          </a:p>
          <a:p>
            <a:r>
              <a:rPr lang="et-EE" dirty="0"/>
              <a:t>või idee rõhutamiseks!</a:t>
            </a:r>
          </a:p>
        </p:txBody>
      </p:sp>
      <p:pic>
        <p:nvPicPr>
          <p:cNvPr id="31" name="Picture 30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-40084"/>
            <a:ext cx="4749524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21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3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Teema</a:t>
            </a:r>
          </a:p>
        </p:txBody>
      </p:sp>
      <p:pic>
        <p:nvPicPr>
          <p:cNvPr id="31" name="Picture 30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-40084"/>
            <a:ext cx="4749524" cy="68326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1368152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Vaheslaide võib kasutada ka ühe mõtte </a:t>
            </a:r>
          </a:p>
          <a:p>
            <a:r>
              <a:rPr lang="et-EE" dirty="0"/>
              <a:t>või idee rõhutamiseks!</a:t>
            </a:r>
          </a:p>
        </p:txBody>
      </p:sp>
    </p:spTree>
    <p:extLst>
      <p:ext uri="{BB962C8B-B14F-4D97-AF65-F5344CB8AC3E}">
        <p14:creationId xmlns:p14="http://schemas.microsoft.com/office/powerpoint/2010/main" val="1475376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Teema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9" r="9119" b="-114"/>
          <a:stretch/>
        </p:blipFill>
        <p:spPr>
          <a:xfrm>
            <a:off x="7880400" y="-40084"/>
            <a:ext cx="4316436" cy="6912768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1440160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Vaheslaide võib kasutada ka ühe mõtte </a:t>
            </a:r>
          </a:p>
          <a:p>
            <a:r>
              <a:rPr lang="et-EE" dirty="0"/>
              <a:t>või idee rõhutamiseks! </a:t>
            </a:r>
          </a:p>
        </p:txBody>
      </p:sp>
    </p:spTree>
    <p:extLst>
      <p:ext uri="{BB962C8B-B14F-4D97-AF65-F5344CB8AC3E}">
        <p14:creationId xmlns:p14="http://schemas.microsoft.com/office/powerpoint/2010/main" val="644924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616" y="273621"/>
            <a:ext cx="10937082" cy="1138767"/>
          </a:xfrm>
          <a:prstGeom prst="rect">
            <a:avLst/>
          </a:prstGeom>
        </p:spPr>
        <p:txBody>
          <a:bodyPr vert="horz" lIns="121496" tIns="60748" rIns="121496" bIns="60748" rtlCol="0" anchor="ctr">
            <a:normAutofit/>
          </a:bodyPr>
          <a:lstStyle/>
          <a:p>
            <a:r>
              <a:rPr lang="et-EE"/>
              <a:t>Klõpsake juhteksemplari pealkirja laadi redigeerimiseks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616" y="1594275"/>
            <a:ext cx="10937082" cy="4414313"/>
          </a:xfrm>
          <a:prstGeom prst="rect">
            <a:avLst/>
          </a:prstGeom>
        </p:spPr>
        <p:txBody>
          <a:bodyPr vert="horz" lIns="121496" tIns="60748" rIns="121496" bIns="60748" rtlCol="0"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t-E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2041" y="6332809"/>
            <a:ext cx="3848232" cy="363773"/>
          </a:xfrm>
          <a:prstGeom prst="rect">
            <a:avLst/>
          </a:prstGeom>
        </p:spPr>
        <p:txBody>
          <a:bodyPr vert="horz" lIns="121496" tIns="60748" rIns="121496" bIns="6074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</a:lstStyle>
          <a:p>
            <a:endParaRPr lang="et-E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0732" y="6332809"/>
            <a:ext cx="648072" cy="363773"/>
          </a:xfrm>
          <a:prstGeom prst="rect">
            <a:avLst/>
          </a:prstGeom>
        </p:spPr>
        <p:txBody>
          <a:bodyPr vert="horz" lIns="121496" tIns="60748" rIns="121496" bIns="6074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225A551D-654A-4A19-8D78-C05E5488DAD8}" type="slidenum">
              <a:rPr lang="et-EE" smtClean="0"/>
              <a:pPr algn="l"/>
              <a:t>‹#›</a:t>
            </a:fld>
            <a:endParaRPr lang="et-E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0" r:id="rId4"/>
    <p:sldLayoutId id="2147483676" r:id="rId5"/>
    <p:sldLayoutId id="2147483669" r:id="rId6"/>
    <p:sldLayoutId id="2147483664" r:id="rId7"/>
    <p:sldLayoutId id="2147483665" r:id="rId8"/>
    <p:sldLayoutId id="2147483666" r:id="rId9"/>
    <p:sldLayoutId id="2147483668" r:id="rId10"/>
    <p:sldLayoutId id="2147483657" r:id="rId11"/>
    <p:sldLayoutId id="2147483654" r:id="rId12"/>
    <p:sldLayoutId id="2147483652" r:id="rId13"/>
    <p:sldLayoutId id="2147483667" r:id="rId14"/>
    <p:sldLayoutId id="2147483653" r:id="rId15"/>
    <p:sldLayoutId id="2147483675" r:id="rId16"/>
    <p:sldLayoutId id="2147483674" r:id="rId17"/>
    <p:sldLayoutId id="2147483655" r:id="rId18"/>
    <p:sldLayoutId id="2147483656" r:id="rId19"/>
    <p:sldLayoutId id="2147483681" r:id="rId20"/>
    <p:sldLayoutId id="2147483683" r:id="rId21"/>
    <p:sldLayoutId id="2147483685" r:id="rId22"/>
    <p:sldLayoutId id="2147483686" r:id="rId23"/>
    <p:sldLayoutId id="2147483687" r:id="rId24"/>
  </p:sldLayoutIdLst>
  <p:txStyles>
    <p:titleStyle>
      <a:lvl1pPr algn="l" defTabSz="1214963" rtl="0" eaLnBrk="1" latinLnBrk="0" hangingPunct="1">
        <a:spcBef>
          <a:spcPct val="0"/>
        </a:spcBef>
        <a:buNone/>
        <a:defRPr sz="5800" kern="1200">
          <a:solidFill>
            <a:srgbClr val="006EB5"/>
          </a:solidFill>
          <a:latin typeface="Arial Narrow" pitchFamily="34" charset="0"/>
          <a:ea typeface="+mj-ea"/>
          <a:cs typeface="+mj-cs"/>
        </a:defRPr>
      </a:lvl1pPr>
    </p:titleStyle>
    <p:bodyStyle>
      <a:lvl1pPr marL="455611" indent="-455611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•"/>
        <a:defRPr sz="43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987158" indent="-379676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–"/>
        <a:defRPr sz="37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1518704" indent="-303741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•"/>
        <a:defRPr sz="32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2126186" indent="-303741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–"/>
        <a:defRPr sz="27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2733667" indent="-303741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»"/>
        <a:defRPr sz="27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3341149" indent="-303741" algn="l" defTabSz="12149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8631" indent="-303741" algn="l" defTabSz="12149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56112" indent="-303741" algn="l" defTabSz="12149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3594" indent="-303741" algn="l" defTabSz="12149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482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4963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2445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9927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7408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4890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2371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9853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hyperlink" Target="mailto:andras.armvaart@terviseamet.e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 err="1">
                <a:latin typeface="+mn-lt"/>
              </a:rPr>
              <a:t>Healthcare</a:t>
            </a:r>
            <a:r>
              <a:rPr lang="et-EE" dirty="0">
                <a:latin typeface="+mn-lt"/>
              </a:rPr>
              <a:t> in </a:t>
            </a:r>
            <a:r>
              <a:rPr lang="et-EE" dirty="0" err="1">
                <a:latin typeface="+mn-lt"/>
              </a:rPr>
              <a:t>armed</a:t>
            </a:r>
            <a:r>
              <a:rPr lang="et-EE" dirty="0">
                <a:latin typeface="+mn-lt"/>
              </a:rPr>
              <a:t> </a:t>
            </a:r>
            <a:r>
              <a:rPr lang="et-EE" dirty="0" err="1">
                <a:latin typeface="+mn-lt"/>
              </a:rPr>
              <a:t>conflicts</a:t>
            </a:r>
            <a:endParaRPr lang="et-EE" dirty="0">
              <a:latin typeface="+mn-lt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40000" y="3963801"/>
            <a:ext cx="8308564" cy="840637"/>
          </a:xfrm>
        </p:spPr>
        <p:txBody>
          <a:bodyPr/>
          <a:lstStyle/>
          <a:p>
            <a:r>
              <a:rPr lang="et-EE" dirty="0" err="1">
                <a:latin typeface="+mn-lt"/>
              </a:rPr>
              <a:t>Challenges</a:t>
            </a:r>
            <a:r>
              <a:rPr lang="et-EE" dirty="0">
                <a:latin typeface="+mn-lt"/>
              </a:rPr>
              <a:t> and </a:t>
            </a:r>
            <a:r>
              <a:rPr lang="et-EE" dirty="0" err="1">
                <a:latin typeface="+mn-lt"/>
              </a:rPr>
              <a:t>new</a:t>
            </a:r>
            <a:r>
              <a:rPr lang="et-EE" dirty="0">
                <a:latin typeface="+mn-lt"/>
              </a:rPr>
              <a:t> </a:t>
            </a:r>
            <a:r>
              <a:rPr lang="et-EE" dirty="0" err="1">
                <a:latin typeface="+mn-lt"/>
              </a:rPr>
              <a:t>approaches</a:t>
            </a:r>
            <a:endParaRPr lang="et-EE" dirty="0">
              <a:latin typeface="+mn-lt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t-EE" dirty="0"/>
              <a:t>Dublin, 25 Sept 2025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t-EE" dirty="0"/>
              <a:t>Head of Health </a:t>
            </a:r>
            <a:r>
              <a:rPr lang="et-EE" dirty="0" err="1"/>
              <a:t>Emergency</a:t>
            </a:r>
            <a:r>
              <a:rPr lang="et-EE" dirty="0"/>
              <a:t> Preparedness </a:t>
            </a:r>
            <a:r>
              <a:rPr lang="et-EE" dirty="0" err="1"/>
              <a:t>Department</a:t>
            </a:r>
            <a:endParaRPr lang="et-E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/>
              <a:t>Andras ARMVÄÄRT, MPH	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87524" y="247948"/>
            <a:ext cx="10937083" cy="1138767"/>
          </a:xfrm>
        </p:spPr>
        <p:txBody>
          <a:bodyPr/>
          <a:lstStyle/>
          <a:p>
            <a:r>
              <a:rPr lang="et-EE" sz="5000" dirty="0">
                <a:latin typeface="+mn-lt"/>
              </a:rPr>
              <a:t>Health</a:t>
            </a:r>
            <a:r>
              <a:rPr lang="en-US" sz="5000" dirty="0">
                <a:latin typeface="+mn-lt"/>
              </a:rPr>
              <a:t> Board as lead authority in </a:t>
            </a:r>
            <a:r>
              <a:rPr lang="et-EE" sz="5000" dirty="0">
                <a:latin typeface="+mn-lt"/>
              </a:rPr>
              <a:t>p</a:t>
            </a:r>
            <a:r>
              <a:rPr lang="en-US" sz="5000" dirty="0" err="1">
                <a:latin typeface="+mn-lt"/>
              </a:rPr>
              <a:t>ublic</a:t>
            </a:r>
            <a:r>
              <a:rPr lang="en-US" sz="5000" dirty="0">
                <a:latin typeface="+mn-lt"/>
              </a:rPr>
              <a:t> health </a:t>
            </a:r>
            <a:r>
              <a:rPr lang="en-US" sz="5000" dirty="0" err="1">
                <a:latin typeface="+mn-lt"/>
              </a:rPr>
              <a:t>emergenc</a:t>
            </a:r>
            <a:r>
              <a:rPr lang="et-EE" sz="5000" dirty="0" err="1">
                <a:latin typeface="+mn-lt"/>
              </a:rPr>
              <a:t>ies</a:t>
            </a:r>
            <a:endParaRPr lang="et-EE" sz="5000" dirty="0">
              <a:latin typeface="+mn-lt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243508" y="1594274"/>
            <a:ext cx="11737304" cy="5062385"/>
          </a:xfrm>
        </p:spPr>
        <p:txBody>
          <a:bodyPr>
            <a:normAutofit lnSpcReduction="10000"/>
          </a:bodyPr>
          <a:lstStyle/>
          <a:p>
            <a:r>
              <a:rPr lang="en-US" sz="3000" dirty="0"/>
              <a:t>Health care crisis structure, including 24/7 crisis call center - </a:t>
            </a:r>
            <a:r>
              <a:rPr lang="en-US" sz="3000" b="1" dirty="0"/>
              <a:t>threat monitoring</a:t>
            </a:r>
            <a:endParaRPr lang="et-EE" sz="3000" b="1" dirty="0"/>
          </a:p>
          <a:p>
            <a:r>
              <a:rPr lang="en-US" sz="3000" dirty="0"/>
              <a:t>Emergency risk analysis and response plan - </a:t>
            </a:r>
            <a:r>
              <a:rPr lang="en-US" sz="3000" b="1" dirty="0"/>
              <a:t>the logic of </a:t>
            </a:r>
            <a:r>
              <a:rPr lang="et-EE" sz="3000" b="1" dirty="0" err="1"/>
              <a:t>emergency</a:t>
            </a:r>
            <a:r>
              <a:rPr lang="en-US" sz="3000" b="1" dirty="0"/>
              <a:t> </a:t>
            </a:r>
            <a:r>
              <a:rPr lang="et-EE" sz="3000" b="1" dirty="0" err="1"/>
              <a:t>response</a:t>
            </a:r>
            <a:endParaRPr lang="en-US" sz="3000" b="1" dirty="0"/>
          </a:p>
          <a:p>
            <a:r>
              <a:rPr lang="en-US" sz="3000" dirty="0"/>
              <a:t>Participating agency in other </a:t>
            </a:r>
            <a:r>
              <a:rPr lang="et-EE" sz="3000" dirty="0" err="1"/>
              <a:t>agencies</a:t>
            </a:r>
            <a:r>
              <a:rPr lang="et-EE" sz="3000" dirty="0"/>
              <a:t>’ </a:t>
            </a:r>
            <a:r>
              <a:rPr lang="et-EE" sz="3000" dirty="0" err="1"/>
              <a:t>response</a:t>
            </a:r>
            <a:r>
              <a:rPr lang="et-EE" sz="3000" dirty="0"/>
              <a:t> </a:t>
            </a:r>
            <a:r>
              <a:rPr lang="et-EE" sz="3000" dirty="0" err="1"/>
              <a:t>plans</a:t>
            </a:r>
            <a:r>
              <a:rPr lang="et-EE" sz="3000" dirty="0"/>
              <a:t> </a:t>
            </a:r>
            <a:r>
              <a:rPr lang="en-US" sz="3000" dirty="0"/>
              <a:t>- </a:t>
            </a:r>
            <a:r>
              <a:rPr lang="en-US" sz="3000" b="1" dirty="0"/>
              <a:t>every crisis is a healthcare crisis</a:t>
            </a:r>
          </a:p>
          <a:p>
            <a:r>
              <a:rPr lang="en-US" sz="3000" dirty="0"/>
              <a:t>Coordinating vital service providers risk </a:t>
            </a:r>
            <a:r>
              <a:rPr lang="et-EE" sz="3000" dirty="0" err="1"/>
              <a:t>assessments</a:t>
            </a:r>
            <a:r>
              <a:rPr lang="en-US" sz="3000" dirty="0"/>
              <a:t> and continuity plans </a:t>
            </a:r>
            <a:r>
              <a:rPr lang="en-US" sz="3000" b="1" dirty="0"/>
              <a:t>- ensuring healthcare service resilience</a:t>
            </a:r>
          </a:p>
          <a:p>
            <a:r>
              <a:rPr lang="en-US" sz="3000" dirty="0"/>
              <a:t>Preparing health care for national defense - </a:t>
            </a:r>
            <a:r>
              <a:rPr lang="en-US" sz="3000" b="1" dirty="0"/>
              <a:t>civil-military </a:t>
            </a:r>
            <a:r>
              <a:rPr lang="et-EE" sz="3000" b="1" dirty="0" err="1"/>
              <a:t>cooperation</a:t>
            </a:r>
            <a:endParaRPr lang="en-US" sz="3000" b="1" dirty="0"/>
          </a:p>
          <a:p>
            <a:r>
              <a:rPr lang="en-US" sz="3000" dirty="0"/>
              <a:t>Organizing cross-border medical humanitarian aid – </a:t>
            </a:r>
            <a:r>
              <a:rPr lang="en-US" sz="3000" b="1" dirty="0"/>
              <a:t>a capable </a:t>
            </a:r>
            <a:r>
              <a:rPr lang="et-EE" sz="3000" b="1" dirty="0" err="1"/>
              <a:t>provider</a:t>
            </a:r>
            <a:r>
              <a:rPr lang="en-US" sz="3000" b="1" dirty="0"/>
              <a:t> and receiver of humanitarian aid</a:t>
            </a:r>
          </a:p>
        </p:txBody>
      </p:sp>
    </p:spTree>
    <p:extLst>
      <p:ext uri="{BB962C8B-B14F-4D97-AF65-F5344CB8AC3E}">
        <p14:creationId xmlns:p14="http://schemas.microsoft.com/office/powerpoint/2010/main" val="248218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52"/>
          <p:cNvSpPr txBox="1">
            <a:spLocks noGrp="1"/>
          </p:cNvSpPr>
          <p:nvPr>
            <p:ph type="title"/>
          </p:nvPr>
        </p:nvSpPr>
        <p:spPr>
          <a:xfrm>
            <a:off x="459533" y="363951"/>
            <a:ext cx="11305255" cy="102207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467" tIns="60721" rIns="121467" bIns="60721" rtlCol="0" anchor="ctr" anchorCtr="0">
            <a:noAutofit/>
          </a:bodyPr>
          <a:lstStyle/>
          <a:p>
            <a:pPr>
              <a:spcBef>
                <a:spcPct val="0"/>
              </a:spcBef>
              <a:buSzPts val="4384"/>
            </a:pPr>
            <a:r>
              <a:rPr lang="en-US" sz="5000" b="0" dirty="0">
                <a:solidFill>
                  <a:srgbClr val="006EB5"/>
                </a:solidFill>
                <a:latin typeface="+mn-lt"/>
                <a:ea typeface="+mj-ea"/>
                <a:cs typeface="+mj-cs"/>
              </a:rPr>
              <a:t>NATIONAL DEFENSE</a:t>
            </a:r>
            <a:r>
              <a:rPr lang="et-EE" sz="5000" b="0" dirty="0">
                <a:solidFill>
                  <a:srgbClr val="006EB5"/>
                </a:solidFill>
                <a:latin typeface="+mn-lt"/>
                <a:ea typeface="+mj-ea"/>
                <a:cs typeface="+mj-cs"/>
              </a:rPr>
              <a:t> IN HEALTH CARE</a:t>
            </a:r>
            <a:endParaRPr sz="5000" b="0" dirty="0">
              <a:solidFill>
                <a:srgbClr val="006EB5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942" name="Google Shape;942;p52"/>
          <p:cNvSpPr txBox="1">
            <a:spLocks noGrp="1"/>
          </p:cNvSpPr>
          <p:nvPr>
            <p:ph type="body" idx="1"/>
          </p:nvPr>
        </p:nvSpPr>
        <p:spPr>
          <a:xfrm>
            <a:off x="607934" y="1616207"/>
            <a:ext cx="10936447" cy="494751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467" tIns="60721" rIns="121467" bIns="60721" rtlCol="0" anchor="t" anchorCtr="0">
            <a:normAutofit fontScale="70000" lnSpcReduction="20000"/>
          </a:bodyPr>
          <a:lstStyle/>
          <a:p>
            <a:pPr marL="0" indent="0">
              <a:spcBef>
                <a:spcPts val="335"/>
              </a:spcBef>
              <a:buSzPct val="100000"/>
              <a:buNone/>
            </a:pPr>
            <a:endParaRPr sz="2391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indent="-6858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sz="45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Prepare for the </a:t>
            </a:r>
            <a:r>
              <a:rPr lang="et-EE" sz="45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</a:t>
            </a:r>
            <a:r>
              <a:rPr lang="et-EE" sz="45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t-EE" sz="45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run</a:t>
            </a:r>
            <a:r>
              <a:rPr lang="en-US" sz="45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</a:t>
            </a:r>
            <a:r>
              <a:rPr lang="et-EE" sz="45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</a:t>
            </a:r>
            <a:r>
              <a:rPr lang="en-US" sz="45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lans</a:t>
            </a:r>
            <a:r>
              <a:rPr lang="en-US" sz="45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for 180+ days</a:t>
            </a:r>
            <a:endParaRPr lang="et-EE" sz="45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685800" indent="-6858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sz="45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</a:t>
            </a:r>
            <a:r>
              <a:rPr lang="et-EE" sz="45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today’s</a:t>
            </a:r>
            <a:r>
              <a:rPr lang="et-EE" sz="45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45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war, healthcare is a strategic target</a:t>
            </a:r>
            <a:endParaRPr lang="et-EE" sz="45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685800" indent="-6858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sz="45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Cyber ​​threats - aim to destroy not disrupt</a:t>
            </a:r>
            <a:endParaRPr lang="et-EE" sz="45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685800" indent="-6858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sz="45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It is not possible to guarantee support in the occupied area</a:t>
            </a:r>
            <a:endParaRPr lang="et-EE" sz="45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685800" indent="-6858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t-EE" sz="45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Supply</a:t>
            </a:r>
            <a:r>
              <a:rPr lang="et-EE" sz="45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and </a:t>
            </a:r>
            <a:r>
              <a:rPr lang="et-EE" sz="45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logistics</a:t>
            </a:r>
            <a:r>
              <a:rPr lang="et-EE" sz="45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t-EE" sz="45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</a:t>
            </a:r>
            <a:r>
              <a:rPr lang="et-EE" sz="45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t-EE" sz="45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hospitals</a:t>
            </a:r>
            <a:r>
              <a:rPr lang="et-EE" sz="45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–</a:t>
            </a:r>
          </a:p>
          <a:p>
            <a:pPr marL="1143000" lvl="1" indent="-6858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t-EE" sz="39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Israeli </a:t>
            </a:r>
            <a:r>
              <a:rPr lang="et-EE" sz="39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war</a:t>
            </a:r>
            <a:r>
              <a:rPr lang="et-EE" sz="39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on </a:t>
            </a:r>
            <a:r>
              <a:rPr lang="et-EE" sz="39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Palestina</a:t>
            </a:r>
            <a:r>
              <a:rPr lang="en-US" sz="39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experience - </a:t>
            </a:r>
            <a:r>
              <a:rPr lang="en-US" sz="39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 month supply consumed in 1 day</a:t>
            </a:r>
            <a:endParaRPr lang="et-EE" sz="39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27751" indent="-227751" algn="just">
              <a:lnSpc>
                <a:spcPct val="120000"/>
              </a:lnSpc>
              <a:spcBef>
                <a:spcPts val="2400"/>
              </a:spcBef>
              <a:buSzPct val="100000"/>
            </a:pPr>
            <a:endParaRPr dirty="0">
              <a:solidFill>
                <a:srgbClr val="FF0000"/>
              </a:solidFill>
            </a:endParaRPr>
          </a:p>
          <a:p>
            <a:pPr marL="0" indent="0" algn="just">
              <a:spcBef>
                <a:spcPts val="1535"/>
              </a:spcBef>
              <a:buSzPct val="100000"/>
              <a:buNone/>
            </a:pPr>
            <a:endParaRPr sz="2391" dirty="0">
              <a:solidFill>
                <a:schemeClr val="dk1"/>
              </a:solidFill>
            </a:endParaRPr>
          </a:p>
        </p:txBody>
      </p:sp>
      <p:pic>
        <p:nvPicPr>
          <p:cNvPr id="3" name="Pilt 2" descr="Close up of glass chess pieces">
            <a:extLst>
              <a:ext uri="{FF2B5EF4-FFF2-40B4-BE49-F238E27FC236}">
                <a16:creationId xmlns:a16="http://schemas.microsoft.com/office/drawing/2014/main" id="{2C160DF9-5790-49B9-9F00-D26473B0B2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314" y="1492949"/>
            <a:ext cx="3018721" cy="2264040"/>
          </a:xfrm>
          <a:prstGeom prst="rect">
            <a:avLst/>
          </a:prstGeom>
          <a:effectLst>
            <a:softEdge rad="88900"/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9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479758E-CF58-457C-B8F1-C9F190809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Civ</a:t>
            </a:r>
            <a:r>
              <a:rPr lang="et-EE" dirty="0"/>
              <a:t>-mil </a:t>
            </a:r>
            <a:r>
              <a:rPr lang="et-EE" dirty="0" err="1"/>
              <a:t>cooperation</a:t>
            </a:r>
            <a:r>
              <a:rPr lang="et-EE" dirty="0"/>
              <a:t> - </a:t>
            </a:r>
            <a:r>
              <a:rPr lang="et-EE" dirty="0" err="1"/>
              <a:t>preparing</a:t>
            </a:r>
            <a:r>
              <a:rPr lang="et-EE" dirty="0"/>
              <a:t> </a:t>
            </a:r>
            <a:r>
              <a:rPr lang="et-EE" dirty="0" err="1"/>
              <a:t>together</a:t>
            </a:r>
            <a:endParaRPr lang="et-EE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8B6A7671-2065-4031-AA43-866B1DBF5A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t-EE" dirty="0" err="1"/>
              <a:t>Civilian</a:t>
            </a:r>
            <a:r>
              <a:rPr lang="et-EE" dirty="0"/>
              <a:t> </a:t>
            </a:r>
            <a:r>
              <a:rPr lang="et-EE" dirty="0" err="1"/>
              <a:t>hospitals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all </a:t>
            </a:r>
            <a:r>
              <a:rPr lang="et-EE" dirty="0" err="1"/>
              <a:t>patients</a:t>
            </a:r>
            <a:r>
              <a:rPr lang="et-EE" dirty="0"/>
              <a:t> (</a:t>
            </a:r>
            <a:r>
              <a:rPr lang="et-EE" dirty="0" err="1"/>
              <a:t>green</a:t>
            </a:r>
            <a:r>
              <a:rPr lang="et-EE" dirty="0"/>
              <a:t> </a:t>
            </a:r>
            <a:r>
              <a:rPr lang="et-EE" dirty="0" err="1"/>
              <a:t>or</a:t>
            </a:r>
            <a:r>
              <a:rPr lang="et-EE" dirty="0"/>
              <a:t> </a:t>
            </a:r>
            <a:r>
              <a:rPr lang="et-EE" dirty="0" err="1"/>
              <a:t>not</a:t>
            </a:r>
            <a:r>
              <a:rPr lang="et-EE" dirty="0"/>
              <a:t>)</a:t>
            </a:r>
          </a:p>
          <a:p>
            <a:pPr lvl="1"/>
            <a:r>
              <a:rPr lang="et-EE" dirty="0" err="1"/>
              <a:t>Defence</a:t>
            </a:r>
            <a:r>
              <a:rPr lang="et-EE" dirty="0"/>
              <a:t> </a:t>
            </a:r>
            <a:r>
              <a:rPr lang="et-EE" dirty="0" err="1"/>
              <a:t>Forces</a:t>
            </a:r>
            <a:r>
              <a:rPr lang="et-EE" dirty="0"/>
              <a:t> and NATO </a:t>
            </a:r>
            <a:r>
              <a:rPr lang="et-EE" dirty="0" err="1"/>
              <a:t>rely</a:t>
            </a:r>
            <a:r>
              <a:rPr lang="et-EE" dirty="0"/>
              <a:t> on civ </a:t>
            </a:r>
            <a:r>
              <a:rPr lang="et-EE" dirty="0" err="1"/>
              <a:t>hospitals</a:t>
            </a:r>
            <a:r>
              <a:rPr lang="et-EE" dirty="0"/>
              <a:t> </a:t>
            </a:r>
            <a:r>
              <a:rPr lang="et-EE" dirty="0" err="1"/>
              <a:t>from</a:t>
            </a:r>
            <a:r>
              <a:rPr lang="et-EE" dirty="0"/>
              <a:t> </a:t>
            </a:r>
            <a:r>
              <a:rPr lang="et-EE" dirty="0" err="1"/>
              <a:t>Role</a:t>
            </a:r>
            <a:r>
              <a:rPr lang="et-EE" dirty="0"/>
              <a:t> 3</a:t>
            </a:r>
          </a:p>
          <a:p>
            <a:r>
              <a:rPr lang="et-EE" dirty="0" err="1"/>
              <a:t>Trainings</a:t>
            </a:r>
            <a:r>
              <a:rPr lang="et-EE" dirty="0"/>
              <a:t> (MIMMS, HMIMMS, TEKE)</a:t>
            </a:r>
          </a:p>
          <a:p>
            <a:r>
              <a:rPr lang="et-EE" dirty="0" err="1"/>
              <a:t>Exercises</a:t>
            </a:r>
            <a:r>
              <a:rPr lang="et-EE" dirty="0"/>
              <a:t> (</a:t>
            </a:r>
            <a:r>
              <a:rPr lang="et-EE" dirty="0" err="1"/>
              <a:t>Decisive</a:t>
            </a:r>
            <a:r>
              <a:rPr lang="et-EE" dirty="0"/>
              <a:t> </a:t>
            </a:r>
            <a:r>
              <a:rPr lang="et-EE" dirty="0" err="1"/>
              <a:t>Lancer</a:t>
            </a:r>
            <a:r>
              <a:rPr lang="et-EE" dirty="0"/>
              <a:t>, NATO </a:t>
            </a:r>
            <a:r>
              <a:rPr lang="et-EE" dirty="0" err="1"/>
              <a:t>Vigorous</a:t>
            </a:r>
            <a:r>
              <a:rPr lang="et-EE" dirty="0"/>
              <a:t> </a:t>
            </a:r>
            <a:r>
              <a:rPr lang="et-EE" dirty="0" err="1"/>
              <a:t>Warrior</a:t>
            </a:r>
            <a:r>
              <a:rPr lang="et-EE" dirty="0"/>
              <a:t>)</a:t>
            </a:r>
          </a:p>
          <a:p>
            <a:r>
              <a:rPr lang="et-EE" dirty="0" err="1"/>
              <a:t>Reciprocal</a:t>
            </a:r>
            <a:r>
              <a:rPr lang="et-EE" dirty="0"/>
              <a:t> </a:t>
            </a:r>
            <a:r>
              <a:rPr lang="et-EE" dirty="0" err="1"/>
              <a:t>help</a:t>
            </a:r>
            <a:endParaRPr lang="et-EE" dirty="0"/>
          </a:p>
          <a:p>
            <a:r>
              <a:rPr lang="et-EE" dirty="0"/>
              <a:t>(</a:t>
            </a:r>
            <a:r>
              <a:rPr lang="et-EE" dirty="0" err="1"/>
              <a:t>strategic</a:t>
            </a:r>
            <a:r>
              <a:rPr lang="et-EE" dirty="0"/>
              <a:t>) </a:t>
            </a:r>
            <a:r>
              <a:rPr lang="et-EE" dirty="0" err="1"/>
              <a:t>evacuation</a:t>
            </a:r>
            <a:endParaRPr lang="et-EE" dirty="0"/>
          </a:p>
          <a:p>
            <a:pPr lvl="1"/>
            <a:r>
              <a:rPr lang="et-EE" dirty="0" err="1"/>
              <a:t>regionally</a:t>
            </a:r>
            <a:r>
              <a:rPr lang="et-EE" dirty="0"/>
              <a:t> and </a:t>
            </a:r>
            <a:r>
              <a:rPr lang="et-EE" dirty="0" err="1"/>
              <a:t>internationally</a:t>
            </a:r>
            <a:endParaRPr lang="et-EE" dirty="0"/>
          </a:p>
          <a:p>
            <a:r>
              <a:rPr lang="et-EE" dirty="0" err="1"/>
              <a:t>Stockpiles</a:t>
            </a:r>
            <a:r>
              <a:rPr lang="et-EE" dirty="0"/>
              <a:t> (MASCAL trauma, CBRN)</a:t>
            </a:r>
          </a:p>
          <a:p>
            <a:r>
              <a:rPr lang="et-EE" dirty="0" err="1"/>
              <a:t>Shelters</a:t>
            </a:r>
            <a:r>
              <a:rPr lang="et-EE" dirty="0"/>
              <a:t> in civ </a:t>
            </a:r>
            <a:r>
              <a:rPr lang="et-EE"/>
              <a:t>hospitals</a:t>
            </a:r>
            <a:endParaRPr lang="et-EE" dirty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338045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>
            <a:extLst>
              <a:ext uri="{FF2B5EF4-FFF2-40B4-BE49-F238E27FC236}">
                <a16:creationId xmlns:a16="http://schemas.microsoft.com/office/drawing/2014/main" id="{BD8B775D-DEDE-4202-8AC7-53655DEE1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06" y="0"/>
            <a:ext cx="10972700" cy="687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04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>
            <a:extLst>
              <a:ext uri="{FF2B5EF4-FFF2-40B4-BE49-F238E27FC236}">
                <a16:creationId xmlns:a16="http://schemas.microsoft.com/office/drawing/2014/main" id="{D0AD044F-4C4F-483A-A2A3-CA1509E7A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636" y="535980"/>
            <a:ext cx="9120353" cy="602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02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D5C955B0-3BA9-4FFC-99DC-66FF9CE971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3" y="319956"/>
            <a:ext cx="12076805" cy="6368628"/>
          </a:xfrm>
        </p:spPr>
      </p:pic>
    </p:spTree>
    <p:extLst>
      <p:ext uri="{BB962C8B-B14F-4D97-AF65-F5344CB8AC3E}">
        <p14:creationId xmlns:p14="http://schemas.microsoft.com/office/powerpoint/2010/main" val="3208150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738B519E-E840-462A-B393-667E3FD673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974" y="2192164"/>
            <a:ext cx="5616623" cy="439248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70" name="Google Shape;970;p56"/>
          <p:cNvSpPr txBox="1">
            <a:spLocks noGrp="1"/>
          </p:cNvSpPr>
          <p:nvPr>
            <p:ph type="ctrTitle"/>
          </p:nvPr>
        </p:nvSpPr>
        <p:spPr>
          <a:xfrm>
            <a:off x="243508" y="3848348"/>
            <a:ext cx="5616623" cy="21602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475" tIns="60725" rIns="121475" bIns="60725" rtlCol="0" anchor="ctr" anchorCtr="0">
            <a:noAutofit/>
          </a:bodyPr>
          <a:lstStyle/>
          <a:p>
            <a:r>
              <a:rPr lang="en-US" sz="3600" b="1" i="1" dirty="0">
                <a:latin typeface="Calibri" panose="020F0502020204030204" pitchFamily="34" charset="0"/>
                <a:ea typeface="Roboto Condensed"/>
                <a:cs typeface="Calibri" panose="020F0502020204030204" pitchFamily="34" charset="0"/>
                <a:sym typeface="Roboto Condensed"/>
              </a:rPr>
              <a:t>EVERY CRISIS IS A HEALTHCARE CRISIS!</a:t>
            </a:r>
            <a:br>
              <a:rPr lang="et-EE" sz="3600" b="1" i="1" dirty="0">
                <a:latin typeface="Calibri" panose="020F0502020204030204" pitchFamily="34" charset="0"/>
                <a:ea typeface="Roboto Condensed"/>
                <a:cs typeface="Calibri" panose="020F0502020204030204" pitchFamily="34" charset="0"/>
                <a:sym typeface="Roboto Condensed"/>
              </a:rPr>
            </a:br>
            <a:br>
              <a:rPr lang="et-EE" sz="3600" b="1" i="1" dirty="0">
                <a:latin typeface="Calibri" panose="020F0502020204030204" pitchFamily="34" charset="0"/>
                <a:ea typeface="Roboto Condensed"/>
                <a:cs typeface="Calibri" panose="020F0502020204030204" pitchFamily="34" charset="0"/>
                <a:sym typeface="Roboto Condensed"/>
              </a:rPr>
            </a:br>
            <a:br>
              <a:rPr lang="et-EE" sz="3600" b="1" i="1" dirty="0">
                <a:latin typeface="Calibri" panose="020F0502020204030204" pitchFamily="34" charset="0"/>
                <a:ea typeface="Roboto Condensed"/>
                <a:cs typeface="Calibri" panose="020F0502020204030204" pitchFamily="34" charset="0"/>
                <a:sym typeface="Roboto Condensed"/>
              </a:rPr>
            </a:br>
            <a:r>
              <a:rPr lang="et-EE" sz="1800" dirty="0">
                <a:latin typeface="Calibri" panose="020F0502020204030204" pitchFamily="34" charset="0"/>
                <a:ea typeface="Roboto Condensed"/>
                <a:cs typeface="Calibri" panose="020F0502020204030204" pitchFamily="34" charset="0"/>
                <a:sym typeface="Roboto Condensed"/>
              </a:rPr>
              <a:t>Andras Armväärt</a:t>
            </a:r>
            <a:br>
              <a:rPr lang="et-EE" sz="1800" dirty="0">
                <a:latin typeface="Calibri" panose="020F0502020204030204" pitchFamily="34" charset="0"/>
                <a:ea typeface="Roboto Condensed"/>
                <a:cs typeface="Calibri" panose="020F0502020204030204" pitchFamily="34" charset="0"/>
                <a:sym typeface="Roboto Condensed"/>
              </a:rPr>
            </a:br>
            <a:r>
              <a:rPr lang="et-EE" sz="1800" dirty="0">
                <a:latin typeface="Calibri" panose="020F0502020204030204" pitchFamily="34" charset="0"/>
                <a:ea typeface="Roboto Condensed"/>
                <a:cs typeface="Calibri" panose="020F0502020204030204" pitchFamily="34" charset="0"/>
                <a:sym typeface="Roboto Condensed"/>
                <a:hlinkClick r:id="rId4"/>
              </a:rPr>
              <a:t>andras.armvaart@terviseamet.ee</a:t>
            </a:r>
            <a:r>
              <a:rPr lang="et-EE" sz="1800" dirty="0">
                <a:latin typeface="Calibri" panose="020F0502020204030204" pitchFamily="34" charset="0"/>
                <a:ea typeface="Roboto Condensed"/>
                <a:cs typeface="Calibri" panose="020F0502020204030204" pitchFamily="34" charset="0"/>
                <a:sym typeface="Roboto Condensed"/>
              </a:rPr>
              <a:t> </a:t>
            </a:r>
            <a:endParaRPr lang="et-EE" sz="1800" b="1" i="1" dirty="0">
              <a:latin typeface="Calibri" panose="020F0502020204030204" pitchFamily="34" charset="0"/>
              <a:ea typeface="Roboto Condensed"/>
              <a:cs typeface="Calibri" panose="020F0502020204030204" pitchFamily="34" charset="0"/>
              <a:sym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val.vis.id_esitlus_2018">
  <a:themeElements>
    <a:clrScheme name="val.vis.id 2.0">
      <a:dk1>
        <a:srgbClr val="000000"/>
      </a:dk1>
      <a:lt1>
        <a:srgbClr val="FFFFFF"/>
      </a:lt1>
      <a:dk2>
        <a:srgbClr val="003087"/>
      </a:dk2>
      <a:lt2>
        <a:srgbClr val="FFFFFF"/>
      </a:lt2>
      <a:accent1>
        <a:srgbClr val="006EB5"/>
      </a:accent1>
      <a:accent2>
        <a:srgbClr val="F0A321"/>
      </a:accent2>
      <a:accent3>
        <a:srgbClr val="003087"/>
      </a:accent3>
      <a:accent4>
        <a:srgbClr val="90C8E8"/>
      </a:accent4>
      <a:accent5>
        <a:srgbClr val="E76000"/>
      </a:accent5>
      <a:accent6>
        <a:srgbClr val="B9D9EB"/>
      </a:accent6>
      <a:hlink>
        <a:srgbClr val="97999B"/>
      </a:hlink>
      <a:folHlink>
        <a:srgbClr val="F0A321"/>
      </a:folHlink>
    </a:clrScheme>
    <a:fontScheme name="Valitsusasutused">
      <a:majorFont>
        <a:latin typeface="Roboto Condensed Light"/>
        <a:ea typeface=""/>
        <a:cs typeface=""/>
      </a:majorFont>
      <a:minorFont>
        <a:latin typeface="Robot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lusslaidid_2.0" id="{F79D94D4-7318-46D5-B69E-3797256D7263}" vid="{80B8DB8B-CB66-4BAA-824C-FBE97BF2F53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94e6162-1848-4f9c-bba1-650917c7f882">R7HF3VFN7XHC-1893513151-389</_dlc_DocId>
    <_dlc_DocIdUrl xmlns="c94e6162-1848-4f9c-bba1-650917c7f882">
      <Url>http://siseveebta/uusmaja/_layouts/15/DocIdRedir.aspx?ID=R7HF3VFN7XHC-1893513151-389</Url>
      <Description>R7HF3VFN7XHC-1893513151-389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B87858FB0DD9A4CA3727F812290D913" ma:contentTypeVersion="0" ma:contentTypeDescription="Loo uus dokument" ma:contentTypeScope="" ma:versionID="638e9d1500ce791022943b503efc0e8b">
  <xsd:schema xmlns:xsd="http://www.w3.org/2001/XMLSchema" xmlns:xs="http://www.w3.org/2001/XMLSchema" xmlns:p="http://schemas.microsoft.com/office/2006/metadata/properties" xmlns:ns2="c94e6162-1848-4f9c-bba1-650917c7f882" targetNamespace="http://schemas.microsoft.com/office/2006/metadata/properties" ma:root="true" ma:fieldsID="ace2731c888b166880feb07e35acdb2a" ns2:_="">
    <xsd:import namespace="c94e6162-1848-4f9c-bba1-650917c7f88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4e6162-1848-4f9c-bba1-650917c7f88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di ID väärtus" ma:description="Sellele üksusele määratud dokumendi ID väärtus." ma:internalName="_dlc_DocId" ma:readOnly="true">
      <xsd:simpleType>
        <xsd:restriction base="dms:Text"/>
      </xsd:simpleType>
    </xsd:element>
    <xsd:element name="_dlc_DocIdUrl" ma:index="9" nillable="true" ma:displayName="Dokumendi ID" ma:description="Püsilink sellele dokumendile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üsi-ID" ma:description="Saate lisamisel ID alles jätta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CAB796-60F4-4A2E-B4F2-E3778A1C7F51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150BEDA4-1B01-431D-BA18-F7D3032C33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AB7597-0988-477C-A85C-2A5A75D3CAB6}">
  <ds:schemaRefs>
    <ds:schemaRef ds:uri="http://schemas.microsoft.com/office/2006/metadata/properties"/>
    <ds:schemaRef ds:uri="http://schemas.microsoft.com/office/infopath/2007/PartnerControls"/>
    <ds:schemaRef ds:uri="c94e6162-1848-4f9c-bba1-650917c7f882"/>
  </ds:schemaRefs>
</ds:datastoreItem>
</file>

<file path=customXml/itemProps4.xml><?xml version="1.0" encoding="utf-8"?>
<ds:datastoreItem xmlns:ds="http://schemas.openxmlformats.org/officeDocument/2006/customXml" ds:itemID="{087A78CD-53AF-4E57-AE09-41BB7CE59A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4e6162-1848-4f9c-bba1-650917c7f8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esitlusslaidid_2.0_3lovi (1)</Template>
  <TotalTime>347</TotalTime>
  <Words>298</Words>
  <Application>Microsoft Office PowerPoint</Application>
  <PresentationFormat>Kohandatud</PresentationFormat>
  <Paragraphs>38</Paragraphs>
  <Slides>8</Slides>
  <Notes>3</Notes>
  <HiddenSlides>0</HiddenSlides>
  <MMClips>0</MMClips>
  <ScaleCrop>false</ScaleCrop>
  <HeadingPairs>
    <vt:vector size="6" baseType="variant">
      <vt:variant>
        <vt:lpstr>Kasutatud fondid</vt:lpstr>
      </vt:variant>
      <vt:variant>
        <vt:i4>5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8</vt:i4>
      </vt:variant>
    </vt:vector>
  </HeadingPairs>
  <TitlesOfParts>
    <vt:vector size="14" baseType="lpstr">
      <vt:lpstr>Arial</vt:lpstr>
      <vt:lpstr>Arial Narrow</vt:lpstr>
      <vt:lpstr>Calibri</vt:lpstr>
      <vt:lpstr>Roboto</vt:lpstr>
      <vt:lpstr>Roboto Condensed</vt:lpstr>
      <vt:lpstr>val.vis.id_esitlus_2018</vt:lpstr>
      <vt:lpstr>Healthcare in armed conflicts</vt:lpstr>
      <vt:lpstr>Health Board as lead authority in public health emergencies</vt:lpstr>
      <vt:lpstr>NATIONAL DEFENSE IN HEALTH CARE</vt:lpstr>
      <vt:lpstr>Civ-mil cooperation - preparing together</vt:lpstr>
      <vt:lpstr>PowerPointi esitlus</vt:lpstr>
      <vt:lpstr>PowerPointi esitlus</vt:lpstr>
      <vt:lpstr>PowerPointi esitlus</vt:lpstr>
      <vt:lpstr>EVERY CRISIS IS A HEALTHCARE CRISIS!   Andras Armväärt andras.armvaart@terviseamet.ee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Triin Vasli</dc:creator>
  <cp:lastModifiedBy>Andras Armväärt</cp:lastModifiedBy>
  <cp:revision>47</cp:revision>
  <dcterms:created xsi:type="dcterms:W3CDTF">2023-02-13T10:01:55Z</dcterms:created>
  <dcterms:modified xsi:type="dcterms:W3CDTF">2025-09-12T11:01:18Z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0x010100DB87858FB0DD9A4CA3727F812290D913</vt:lpwstr>
  </property>
  <property fmtid="{D5CDD505-2E9C-101B-9397-08002B2CF9AE}" pid="3" name="_dlc_DocIdItemGuid">
    <vt:lpwstr>fdafb0a0-5be6-45b3-a3aa-96c46f79f361</vt:lpwstr>
  </property>
  <property fmtid="{D5CDD505-2E9C-101B-9397-08002B2CF9AE}" pid="4" name="_AdHocReviewCycleID">
    <vt:i4>-481598071</vt:i4>
  </property>
  <property fmtid="{D5CDD505-2E9C-101B-9397-08002B2CF9AE}" pid="5" name="_NewReviewCycle">
    <vt:lpwstr/>
  </property>
  <property fmtid="{D5CDD505-2E9C-101B-9397-08002B2CF9AE}" pid="6" name="_EmailSubject">
    <vt:lpwstr>3.1_Andras Armväärt presentation (25 September)</vt:lpwstr>
  </property>
  <property fmtid="{D5CDD505-2E9C-101B-9397-08002B2CF9AE}" pid="7" name="_AuthorEmail">
    <vt:lpwstr>andras.armvaart@terviseamet.ee</vt:lpwstr>
  </property>
  <property fmtid="{D5CDD505-2E9C-101B-9397-08002B2CF9AE}" pid="8" name="_AuthorEmailDisplayName">
    <vt:lpwstr>Andras Armväärt</vt:lpwstr>
  </property>
</Properties>
</file>