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257" r:id="rId4"/>
    <p:sldId id="271" r:id="rId5"/>
    <p:sldId id="283" r:id="rId6"/>
    <p:sldId id="278" r:id="rId7"/>
    <p:sldId id="280" r:id="rId8"/>
    <p:sldId id="279" r:id="rId9"/>
    <p:sldId id="281" r:id="rId10"/>
    <p:sldId id="284" r:id="rId11"/>
    <p:sldId id="282" r:id="rId12"/>
    <p:sldId id="272" r:id="rId13"/>
    <p:sldId id="273" r:id="rId14"/>
    <p:sldId id="274" r:id="rId15"/>
    <p:sldId id="276" r:id="rId16"/>
    <p:sldId id="262" r:id="rId17"/>
    <p:sldId id="285" r:id="rId18"/>
    <p:sldId id="286" r:id="rId19"/>
    <p:sldId id="287" r:id="rId20"/>
    <p:sldId id="288" r:id="rId21"/>
    <p:sldId id="289" r:id="rId22"/>
    <p:sldId id="290" r:id="rId23"/>
    <p:sldId id="296" r:id="rId24"/>
    <p:sldId id="292" r:id="rId25"/>
    <p:sldId id="293" r:id="rId26"/>
    <p:sldId id="294" r:id="rId27"/>
    <p:sldId id="295" r:id="rId28"/>
  </p:sldIdLst>
  <p:sldSz cx="18288000" cy="10287000"/>
  <p:notesSz cx="6858000" cy="9144000"/>
  <p:embeddedFontLst>
    <p:embeddedFont>
      <p:font typeface="League Spartan" panose="020B0604020202020204" charset="0"/>
      <p:regular r:id="rId30"/>
    </p:embeddedFont>
    <p:embeddedFont>
      <p:font typeface="Lemon Tuesday" panose="020B0604020202020204" charset="0"/>
      <p:regular r:id="rId31"/>
    </p:embeddedFont>
    <p:embeddedFont>
      <p:font typeface="Poppins" panose="00000500000000000000" pitchFamily="2" charset="0"/>
      <p:regular r:id="rId32"/>
      <p:bold r:id="rId33"/>
      <p:italic r:id="rId34"/>
      <p:boldItalic r:id="rId35"/>
    </p:embeddedFont>
    <p:embeddedFont>
      <p:font typeface="Poppins Bold" panose="00000800000000000000" charset="0"/>
      <p:regular r:id="rId36"/>
      <p:bold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4373"/>
    <a:srgbClr val="2C1E3F"/>
    <a:srgbClr val="BF8F8F"/>
    <a:srgbClr val="4D25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00" autoAdjust="0"/>
    <p:restoredTop sz="94622" autoAdjust="0"/>
  </p:normalViewPr>
  <p:slideViewPr>
    <p:cSldViewPr>
      <p:cViewPr varScale="1">
        <p:scale>
          <a:sx n="55" d="100"/>
          <a:sy n="55" d="100"/>
        </p:scale>
        <p:origin x="52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mara' Letizia at OPSA" userId="39450ce6-c91b-4c24-8a7f-2f93d44dd69f" providerId="ADAL" clId="{01847033-8969-4828-8373-F721A3B0455F}"/>
    <pc:docChg chg="modSld">
      <pc:chgData name="Marmara' Letizia at OPSA" userId="39450ce6-c91b-4c24-8a7f-2f93d44dd69f" providerId="ADAL" clId="{01847033-8969-4828-8373-F721A3B0455F}" dt="2025-09-19T15:09:21.324" v="13" actId="20577"/>
      <pc:docMkLst>
        <pc:docMk/>
      </pc:docMkLst>
      <pc:sldChg chg="modSp mod">
        <pc:chgData name="Marmara' Letizia at OPSA" userId="39450ce6-c91b-4c24-8a7f-2f93d44dd69f" providerId="ADAL" clId="{01847033-8969-4828-8373-F721A3B0455F}" dt="2025-09-19T15:09:21.324" v="13" actId="20577"/>
        <pc:sldMkLst>
          <pc:docMk/>
          <pc:sldMk cId="3482263398" sldId="272"/>
        </pc:sldMkLst>
        <pc:spChg chg="mod">
          <ac:chgData name="Marmara' Letizia at OPSA" userId="39450ce6-c91b-4c24-8a7f-2f93d44dd69f" providerId="ADAL" clId="{01847033-8969-4828-8373-F721A3B0455F}" dt="2025-09-19T15:09:21.324" v="13" actId="20577"/>
          <ac:spMkLst>
            <pc:docMk/>
            <pc:sldMk cId="3482263398" sldId="272"/>
            <ac:spMk id="13" creationId="{1E742ACD-8204-E416-F726-05ACEC38F1F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Average score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spPr>
            <a:solidFill>
              <a:srgbClr val="BF8F8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Management</c:v>
                </c:pt>
                <c:pt idx="1">
                  <c:v>Human Resources</c:v>
                </c:pt>
                <c:pt idx="2">
                  <c:v>Physical Environment</c:v>
                </c:pt>
                <c:pt idx="3">
                  <c:v>Clinical</c:v>
                </c:pt>
                <c:pt idx="4">
                  <c:v>Interviews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0.96</c:v>
                </c:pt>
                <c:pt idx="1">
                  <c:v>0.68</c:v>
                </c:pt>
                <c:pt idx="2">
                  <c:v>0.91</c:v>
                </c:pt>
                <c:pt idx="3">
                  <c:v>0.93</c:v>
                </c:pt>
                <c:pt idx="4">
                  <c:v>0.81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2D-49FF-8711-9FE33EF165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69739519"/>
        <c:axId val="1169745279"/>
      </c:barChart>
      <c:catAx>
        <c:axId val="11697395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9745279"/>
        <c:crosses val="autoZero"/>
        <c:auto val="1"/>
        <c:lblAlgn val="ctr"/>
        <c:lblOffset val="100"/>
        <c:noMultiLvlLbl val="0"/>
      </c:catAx>
      <c:valAx>
        <c:axId val="1169745279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1697395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Data comparison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Home 1</c:v>
                </c:pt>
              </c:strCache>
            </c:strRef>
          </c:tx>
          <c:spPr>
            <a:solidFill>
              <a:srgbClr val="BF8F8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Management</c:v>
                </c:pt>
                <c:pt idx="1">
                  <c:v>Human Resources</c:v>
                </c:pt>
                <c:pt idx="2">
                  <c:v>Physical Environment</c:v>
                </c:pt>
                <c:pt idx="3">
                  <c:v>Clinical</c:v>
                </c:pt>
                <c:pt idx="4">
                  <c:v>Interviews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1</c:v>
                </c:pt>
                <c:pt idx="1">
                  <c:v>0.79</c:v>
                </c:pt>
                <c:pt idx="2">
                  <c:v>0.96</c:v>
                </c:pt>
                <c:pt idx="3">
                  <c:v>0.97</c:v>
                </c:pt>
                <c:pt idx="4">
                  <c:v>0.91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2D-49FF-8711-9FE33EF165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Home 2</c:v>
                </c:pt>
              </c:strCache>
            </c:strRef>
          </c:tx>
          <c:spPr>
            <a:solidFill>
              <a:srgbClr val="2C1E3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Management</c:v>
                </c:pt>
                <c:pt idx="1">
                  <c:v>Human Resources</c:v>
                </c:pt>
                <c:pt idx="2">
                  <c:v>Physical Environment</c:v>
                </c:pt>
                <c:pt idx="3">
                  <c:v>Clinical</c:v>
                </c:pt>
                <c:pt idx="4">
                  <c:v>Interviews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0.88</c:v>
                </c:pt>
                <c:pt idx="1">
                  <c:v>0.77</c:v>
                </c:pt>
                <c:pt idx="2">
                  <c:v>0.9</c:v>
                </c:pt>
                <c:pt idx="3">
                  <c:v>0.85</c:v>
                </c:pt>
                <c:pt idx="4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0C-4691-9F3F-2E45A91DA20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Home 3</c:v>
                </c:pt>
              </c:strCache>
            </c:strRef>
          </c:tx>
          <c:spPr>
            <a:solidFill>
              <a:srgbClr val="8D437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Management</c:v>
                </c:pt>
                <c:pt idx="1">
                  <c:v>Human Resources</c:v>
                </c:pt>
                <c:pt idx="2">
                  <c:v>Physical Environment</c:v>
                </c:pt>
                <c:pt idx="3">
                  <c:v>Clinical</c:v>
                </c:pt>
                <c:pt idx="4">
                  <c:v>Interviews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1</c:v>
                </c:pt>
                <c:pt idx="1">
                  <c:v>0.77</c:v>
                </c:pt>
                <c:pt idx="2">
                  <c:v>0.98</c:v>
                </c:pt>
                <c:pt idx="3">
                  <c:v>1</c:v>
                </c:pt>
                <c:pt idx="4">
                  <c:v>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0C-4691-9F3F-2E45A91DA2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69739519"/>
        <c:axId val="1169745279"/>
      </c:barChart>
      <c:catAx>
        <c:axId val="1169739519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9745279"/>
        <c:crosses val="autoZero"/>
        <c:auto val="1"/>
        <c:lblAlgn val="ctr"/>
        <c:lblOffset val="100"/>
        <c:noMultiLvlLbl val="0"/>
      </c:catAx>
      <c:valAx>
        <c:axId val="1169745279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1697395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81861537850940513"/>
          <c:y val="1.0342961758856385E-2"/>
          <c:w val="0.18138462149059492"/>
          <c:h val="4.13699993419368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58110C-59DF-4B63-A1FF-6CECEC1366BC}" type="doc">
      <dgm:prSet loTypeId="urn:microsoft.com/office/officeart/2005/8/layout/vProcess5" loCatId="process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GB"/>
        </a:p>
      </dgm:t>
    </dgm:pt>
    <dgm:pt modelId="{36657CC5-5A3D-4FA0-8D6F-00A3800423CF}">
      <dgm:prSet phldrT="[Text]"/>
      <dgm:spPr/>
      <dgm:t>
        <a:bodyPr/>
        <a:lstStyle/>
        <a:p>
          <a:r>
            <a:rPr lang="en-GB" b="1" dirty="0">
              <a:latin typeface="Poppins" panose="00000500000000000000" pitchFamily="2" charset="0"/>
              <a:cs typeface="Poppins" panose="00000500000000000000" pitchFamily="2" charset="0"/>
            </a:rPr>
            <a:t>Strategic Foundations</a:t>
          </a:r>
        </a:p>
      </dgm:t>
    </dgm:pt>
    <dgm:pt modelId="{52671BEA-C594-46BD-BD89-7E053229DEF0}" type="parTrans" cxnId="{7C0FE010-7971-4D9E-8950-8A996D0EC156}">
      <dgm:prSet/>
      <dgm:spPr/>
      <dgm:t>
        <a:bodyPr/>
        <a:lstStyle/>
        <a:p>
          <a:endParaRPr lang="en-GB"/>
        </a:p>
      </dgm:t>
    </dgm:pt>
    <dgm:pt modelId="{BAD11DCC-7369-48FE-8000-E7192DEC2F45}" type="sibTrans" cxnId="{7C0FE010-7971-4D9E-8950-8A996D0EC156}">
      <dgm:prSet/>
      <dgm:spPr>
        <a:solidFill>
          <a:srgbClr val="BF8F8F">
            <a:alpha val="90000"/>
          </a:srgbClr>
        </a:solidFill>
      </dgm:spPr>
      <dgm:t>
        <a:bodyPr/>
        <a:lstStyle/>
        <a:p>
          <a:endParaRPr lang="en-GB"/>
        </a:p>
      </dgm:t>
    </dgm:pt>
    <dgm:pt modelId="{FA91B064-E912-429F-B866-86062CD20DA1}">
      <dgm:prSet phldrT="[Text]"/>
      <dgm:spPr/>
      <dgm:t>
        <a:bodyPr/>
        <a:lstStyle/>
        <a:p>
          <a:r>
            <a:rPr lang="en-GB" b="1" dirty="0">
              <a:latin typeface="Poppins" panose="00000500000000000000" pitchFamily="2" charset="0"/>
              <a:cs typeface="Poppins" panose="00000500000000000000" pitchFamily="2" charset="0"/>
            </a:rPr>
            <a:t>Regulatory Framework Design</a:t>
          </a:r>
        </a:p>
      </dgm:t>
    </dgm:pt>
    <dgm:pt modelId="{FEED8B83-31EB-4B06-AA1F-F66487ABAF5E}" type="parTrans" cxnId="{E91D260D-4F3F-4B50-BA99-3ABFA1A7E055}">
      <dgm:prSet/>
      <dgm:spPr/>
      <dgm:t>
        <a:bodyPr/>
        <a:lstStyle/>
        <a:p>
          <a:endParaRPr lang="en-GB"/>
        </a:p>
      </dgm:t>
    </dgm:pt>
    <dgm:pt modelId="{9B98CAC1-8874-42F2-95BE-9ABD80F2CC63}" type="sibTrans" cxnId="{E91D260D-4F3F-4B50-BA99-3ABFA1A7E055}">
      <dgm:prSet/>
      <dgm:spPr>
        <a:solidFill>
          <a:srgbClr val="BF8F8F">
            <a:alpha val="90000"/>
          </a:srgbClr>
        </a:solidFill>
      </dgm:spPr>
      <dgm:t>
        <a:bodyPr/>
        <a:lstStyle/>
        <a:p>
          <a:endParaRPr lang="en-GB"/>
        </a:p>
      </dgm:t>
    </dgm:pt>
    <dgm:pt modelId="{2E5E5574-8FCC-450E-8F3B-608410120548}">
      <dgm:prSet phldrT="[Text]"/>
      <dgm:spPr/>
      <dgm:t>
        <a:bodyPr/>
        <a:lstStyle/>
        <a:p>
          <a:r>
            <a:rPr lang="en-GB" b="1" dirty="0">
              <a:latin typeface="Poppins" panose="00000500000000000000" pitchFamily="2" charset="0"/>
              <a:cs typeface="Poppins" panose="00000500000000000000" pitchFamily="2" charset="0"/>
            </a:rPr>
            <a:t>Enforcement Strategy</a:t>
          </a:r>
        </a:p>
      </dgm:t>
    </dgm:pt>
    <dgm:pt modelId="{77AEA6D0-4C26-40EE-8681-03E10A845C28}" type="parTrans" cxnId="{53BD95FD-F623-4CD7-AB6B-C526C8D9449D}">
      <dgm:prSet/>
      <dgm:spPr/>
      <dgm:t>
        <a:bodyPr/>
        <a:lstStyle/>
        <a:p>
          <a:endParaRPr lang="en-GB"/>
        </a:p>
      </dgm:t>
    </dgm:pt>
    <dgm:pt modelId="{83DA06BA-0262-4227-BE21-37AAF72CAFF7}" type="sibTrans" cxnId="{53BD95FD-F623-4CD7-AB6B-C526C8D9449D}">
      <dgm:prSet/>
      <dgm:spPr>
        <a:solidFill>
          <a:srgbClr val="BF8F8F">
            <a:alpha val="90000"/>
          </a:srgbClr>
        </a:solidFill>
      </dgm:spPr>
      <dgm:t>
        <a:bodyPr/>
        <a:lstStyle/>
        <a:p>
          <a:endParaRPr lang="en-GB"/>
        </a:p>
      </dgm:t>
    </dgm:pt>
    <dgm:pt modelId="{41D4D107-BFA6-4ACF-A2A1-F1FFA406359F}">
      <dgm:prSet phldrT="[Text]"/>
      <dgm:spPr/>
      <dgm:t>
        <a:bodyPr/>
        <a:lstStyle/>
        <a:p>
          <a:r>
            <a:rPr lang="en-GB" b="1" dirty="0">
              <a:latin typeface="Poppins" panose="00000500000000000000" pitchFamily="2" charset="0"/>
              <a:cs typeface="Poppins" panose="00000500000000000000" pitchFamily="2" charset="0"/>
            </a:rPr>
            <a:t>Monitoring and Compliance </a:t>
          </a:r>
        </a:p>
      </dgm:t>
    </dgm:pt>
    <dgm:pt modelId="{C7588291-7CB4-4F63-AA79-4A48BC719705}" type="parTrans" cxnId="{62E4E7C4-3390-482A-AF90-73A651D493DF}">
      <dgm:prSet/>
      <dgm:spPr/>
      <dgm:t>
        <a:bodyPr/>
        <a:lstStyle/>
        <a:p>
          <a:endParaRPr lang="en-GB"/>
        </a:p>
      </dgm:t>
    </dgm:pt>
    <dgm:pt modelId="{B667421C-D6AE-4680-819D-9A97BA94F387}" type="sibTrans" cxnId="{62E4E7C4-3390-482A-AF90-73A651D493DF}">
      <dgm:prSet/>
      <dgm:spPr>
        <a:solidFill>
          <a:srgbClr val="BF8F8F">
            <a:alpha val="90000"/>
          </a:srgbClr>
        </a:solidFill>
      </dgm:spPr>
      <dgm:t>
        <a:bodyPr/>
        <a:lstStyle/>
        <a:p>
          <a:endParaRPr lang="en-GB"/>
        </a:p>
      </dgm:t>
    </dgm:pt>
    <dgm:pt modelId="{C2BF9DE9-834E-4978-B271-495DC190FF52}">
      <dgm:prSet phldrT="[Text]"/>
      <dgm:spPr/>
      <dgm:t>
        <a:bodyPr/>
        <a:lstStyle/>
        <a:p>
          <a:r>
            <a:rPr lang="en-GB" b="1" dirty="0">
              <a:latin typeface="Poppins" panose="00000500000000000000" pitchFamily="2" charset="0"/>
              <a:cs typeface="Poppins" panose="00000500000000000000" pitchFamily="2" charset="0"/>
            </a:rPr>
            <a:t>Governance and Improvement</a:t>
          </a:r>
        </a:p>
      </dgm:t>
    </dgm:pt>
    <dgm:pt modelId="{3A547E39-E5EE-4E34-A249-DD61E4EA1CCA}" type="parTrans" cxnId="{D8735D41-4661-4F29-9765-58A8A1738E89}">
      <dgm:prSet/>
      <dgm:spPr/>
      <dgm:t>
        <a:bodyPr/>
        <a:lstStyle/>
        <a:p>
          <a:endParaRPr lang="en-GB"/>
        </a:p>
      </dgm:t>
    </dgm:pt>
    <dgm:pt modelId="{4DAEFB8B-425D-4D99-9E60-8A6CD915685B}" type="sibTrans" cxnId="{D8735D41-4661-4F29-9765-58A8A1738E89}">
      <dgm:prSet/>
      <dgm:spPr/>
      <dgm:t>
        <a:bodyPr/>
        <a:lstStyle/>
        <a:p>
          <a:endParaRPr lang="en-GB"/>
        </a:p>
      </dgm:t>
    </dgm:pt>
    <dgm:pt modelId="{10A18774-2BCD-4182-8048-54DE16369D2C}" type="pres">
      <dgm:prSet presAssocID="{0B58110C-59DF-4B63-A1FF-6CECEC1366BC}" presName="outerComposite" presStyleCnt="0">
        <dgm:presLayoutVars>
          <dgm:chMax val="5"/>
          <dgm:dir/>
          <dgm:resizeHandles val="exact"/>
        </dgm:presLayoutVars>
      </dgm:prSet>
      <dgm:spPr/>
    </dgm:pt>
    <dgm:pt modelId="{38D4A8C6-41CE-4302-BAD9-6CBDA8527CC9}" type="pres">
      <dgm:prSet presAssocID="{0B58110C-59DF-4B63-A1FF-6CECEC1366BC}" presName="dummyMaxCanvas" presStyleCnt="0">
        <dgm:presLayoutVars/>
      </dgm:prSet>
      <dgm:spPr/>
    </dgm:pt>
    <dgm:pt modelId="{6372B3D1-6A14-4E8B-8EA3-2DACDCEBE337}" type="pres">
      <dgm:prSet presAssocID="{0B58110C-59DF-4B63-A1FF-6CECEC1366BC}" presName="FiveNodes_1" presStyleLbl="node1" presStyleIdx="0" presStyleCnt="5">
        <dgm:presLayoutVars>
          <dgm:bulletEnabled val="1"/>
        </dgm:presLayoutVars>
      </dgm:prSet>
      <dgm:spPr/>
    </dgm:pt>
    <dgm:pt modelId="{5531958A-0108-45C2-83D9-72A253D6FABB}" type="pres">
      <dgm:prSet presAssocID="{0B58110C-59DF-4B63-A1FF-6CECEC1366BC}" presName="FiveNodes_2" presStyleLbl="node1" presStyleIdx="1" presStyleCnt="5">
        <dgm:presLayoutVars>
          <dgm:bulletEnabled val="1"/>
        </dgm:presLayoutVars>
      </dgm:prSet>
      <dgm:spPr/>
    </dgm:pt>
    <dgm:pt modelId="{25269579-1D77-4952-B263-C70628629B26}" type="pres">
      <dgm:prSet presAssocID="{0B58110C-59DF-4B63-A1FF-6CECEC1366BC}" presName="FiveNodes_3" presStyleLbl="node1" presStyleIdx="2" presStyleCnt="5">
        <dgm:presLayoutVars>
          <dgm:bulletEnabled val="1"/>
        </dgm:presLayoutVars>
      </dgm:prSet>
      <dgm:spPr/>
    </dgm:pt>
    <dgm:pt modelId="{44016FE3-E74E-45D2-A82C-D9791700F423}" type="pres">
      <dgm:prSet presAssocID="{0B58110C-59DF-4B63-A1FF-6CECEC1366BC}" presName="FiveNodes_4" presStyleLbl="node1" presStyleIdx="3" presStyleCnt="5">
        <dgm:presLayoutVars>
          <dgm:bulletEnabled val="1"/>
        </dgm:presLayoutVars>
      </dgm:prSet>
      <dgm:spPr/>
    </dgm:pt>
    <dgm:pt modelId="{E1257B24-E951-4AB4-ACB1-0A7105F6895A}" type="pres">
      <dgm:prSet presAssocID="{0B58110C-59DF-4B63-A1FF-6CECEC1366BC}" presName="FiveNodes_5" presStyleLbl="node1" presStyleIdx="4" presStyleCnt="5">
        <dgm:presLayoutVars>
          <dgm:bulletEnabled val="1"/>
        </dgm:presLayoutVars>
      </dgm:prSet>
      <dgm:spPr/>
    </dgm:pt>
    <dgm:pt modelId="{6ABC9F2C-D78D-4E7F-8A8B-8C5395C85100}" type="pres">
      <dgm:prSet presAssocID="{0B58110C-59DF-4B63-A1FF-6CECEC1366BC}" presName="FiveConn_1-2" presStyleLbl="fgAccFollowNode1" presStyleIdx="0" presStyleCnt="4">
        <dgm:presLayoutVars>
          <dgm:bulletEnabled val="1"/>
        </dgm:presLayoutVars>
      </dgm:prSet>
      <dgm:spPr/>
    </dgm:pt>
    <dgm:pt modelId="{6D03162D-AC5C-4358-B2A0-1A05DF6FC339}" type="pres">
      <dgm:prSet presAssocID="{0B58110C-59DF-4B63-A1FF-6CECEC1366BC}" presName="FiveConn_2-3" presStyleLbl="fgAccFollowNode1" presStyleIdx="1" presStyleCnt="4">
        <dgm:presLayoutVars>
          <dgm:bulletEnabled val="1"/>
        </dgm:presLayoutVars>
      </dgm:prSet>
      <dgm:spPr/>
    </dgm:pt>
    <dgm:pt modelId="{255EDF9C-1A36-40D6-9325-26BECA4915E0}" type="pres">
      <dgm:prSet presAssocID="{0B58110C-59DF-4B63-A1FF-6CECEC1366BC}" presName="FiveConn_3-4" presStyleLbl="fgAccFollowNode1" presStyleIdx="2" presStyleCnt="4">
        <dgm:presLayoutVars>
          <dgm:bulletEnabled val="1"/>
        </dgm:presLayoutVars>
      </dgm:prSet>
      <dgm:spPr/>
    </dgm:pt>
    <dgm:pt modelId="{F4446C29-E609-4C2D-B15A-A7BD0849673E}" type="pres">
      <dgm:prSet presAssocID="{0B58110C-59DF-4B63-A1FF-6CECEC1366BC}" presName="FiveConn_4-5" presStyleLbl="fgAccFollowNode1" presStyleIdx="3" presStyleCnt="4">
        <dgm:presLayoutVars>
          <dgm:bulletEnabled val="1"/>
        </dgm:presLayoutVars>
      </dgm:prSet>
      <dgm:spPr/>
    </dgm:pt>
    <dgm:pt modelId="{9F67D476-188D-49D4-BF3C-808C55416C70}" type="pres">
      <dgm:prSet presAssocID="{0B58110C-59DF-4B63-A1FF-6CECEC1366BC}" presName="FiveNodes_1_text" presStyleLbl="node1" presStyleIdx="4" presStyleCnt="5">
        <dgm:presLayoutVars>
          <dgm:bulletEnabled val="1"/>
        </dgm:presLayoutVars>
      </dgm:prSet>
      <dgm:spPr/>
    </dgm:pt>
    <dgm:pt modelId="{5CD0DE60-8A3E-453D-94AE-D063C7B409F3}" type="pres">
      <dgm:prSet presAssocID="{0B58110C-59DF-4B63-A1FF-6CECEC1366BC}" presName="FiveNodes_2_text" presStyleLbl="node1" presStyleIdx="4" presStyleCnt="5">
        <dgm:presLayoutVars>
          <dgm:bulletEnabled val="1"/>
        </dgm:presLayoutVars>
      </dgm:prSet>
      <dgm:spPr/>
    </dgm:pt>
    <dgm:pt modelId="{DF6D63DA-21C2-4AF2-830C-04FFDE3D2227}" type="pres">
      <dgm:prSet presAssocID="{0B58110C-59DF-4B63-A1FF-6CECEC1366BC}" presName="FiveNodes_3_text" presStyleLbl="node1" presStyleIdx="4" presStyleCnt="5">
        <dgm:presLayoutVars>
          <dgm:bulletEnabled val="1"/>
        </dgm:presLayoutVars>
      </dgm:prSet>
      <dgm:spPr/>
    </dgm:pt>
    <dgm:pt modelId="{30409FDE-0A14-4622-A617-C9DE68422C50}" type="pres">
      <dgm:prSet presAssocID="{0B58110C-59DF-4B63-A1FF-6CECEC1366BC}" presName="FiveNodes_4_text" presStyleLbl="node1" presStyleIdx="4" presStyleCnt="5">
        <dgm:presLayoutVars>
          <dgm:bulletEnabled val="1"/>
        </dgm:presLayoutVars>
      </dgm:prSet>
      <dgm:spPr/>
    </dgm:pt>
    <dgm:pt modelId="{6D645C8E-9256-43B2-ABB6-CF579DEB49B9}" type="pres">
      <dgm:prSet presAssocID="{0B58110C-59DF-4B63-A1FF-6CECEC1366BC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375B2E02-F7AC-4244-A4EA-2E1AF6F5869F}" type="presOf" srcId="{FA91B064-E912-429F-B866-86062CD20DA1}" destId="{5CD0DE60-8A3E-453D-94AE-D063C7B409F3}" srcOrd="1" destOrd="0" presId="urn:microsoft.com/office/officeart/2005/8/layout/vProcess5"/>
    <dgm:cxn modelId="{3CA2FF04-8BAD-4EB9-A3A9-051707B88DE6}" type="presOf" srcId="{41D4D107-BFA6-4ACF-A2A1-F1FFA406359F}" destId="{25269579-1D77-4952-B263-C70628629B26}" srcOrd="0" destOrd="0" presId="urn:microsoft.com/office/officeart/2005/8/layout/vProcess5"/>
    <dgm:cxn modelId="{270E4805-77CB-490C-B9CC-360634410BD0}" type="presOf" srcId="{2E5E5574-8FCC-450E-8F3B-608410120548}" destId="{30409FDE-0A14-4622-A617-C9DE68422C50}" srcOrd="1" destOrd="0" presId="urn:microsoft.com/office/officeart/2005/8/layout/vProcess5"/>
    <dgm:cxn modelId="{E91D260D-4F3F-4B50-BA99-3ABFA1A7E055}" srcId="{0B58110C-59DF-4B63-A1FF-6CECEC1366BC}" destId="{FA91B064-E912-429F-B866-86062CD20DA1}" srcOrd="1" destOrd="0" parTransId="{FEED8B83-31EB-4B06-AA1F-F66487ABAF5E}" sibTransId="{9B98CAC1-8874-42F2-95BE-9ABD80F2CC63}"/>
    <dgm:cxn modelId="{7C0FE010-7971-4D9E-8950-8A996D0EC156}" srcId="{0B58110C-59DF-4B63-A1FF-6CECEC1366BC}" destId="{36657CC5-5A3D-4FA0-8D6F-00A3800423CF}" srcOrd="0" destOrd="0" parTransId="{52671BEA-C594-46BD-BD89-7E053229DEF0}" sibTransId="{BAD11DCC-7369-48FE-8000-E7192DEC2F45}"/>
    <dgm:cxn modelId="{A4CF5D1A-04B5-4454-A0E4-DE6039A9005B}" type="presOf" srcId="{36657CC5-5A3D-4FA0-8D6F-00A3800423CF}" destId="{9F67D476-188D-49D4-BF3C-808C55416C70}" srcOrd="1" destOrd="0" presId="urn:microsoft.com/office/officeart/2005/8/layout/vProcess5"/>
    <dgm:cxn modelId="{C7FCFE38-20AB-4FA3-AF07-2AD4B4350D3D}" type="presOf" srcId="{B667421C-D6AE-4680-819D-9A97BA94F387}" destId="{255EDF9C-1A36-40D6-9325-26BECA4915E0}" srcOrd="0" destOrd="0" presId="urn:microsoft.com/office/officeart/2005/8/layout/vProcess5"/>
    <dgm:cxn modelId="{D8735D41-4661-4F29-9765-58A8A1738E89}" srcId="{0B58110C-59DF-4B63-A1FF-6CECEC1366BC}" destId="{C2BF9DE9-834E-4978-B271-495DC190FF52}" srcOrd="4" destOrd="0" parTransId="{3A547E39-E5EE-4E34-A249-DD61E4EA1CCA}" sibTransId="{4DAEFB8B-425D-4D99-9E60-8A6CD915685B}"/>
    <dgm:cxn modelId="{EC8D6565-51AE-45AF-B17A-ADF963034C8F}" type="presOf" srcId="{0B58110C-59DF-4B63-A1FF-6CECEC1366BC}" destId="{10A18774-2BCD-4182-8048-54DE16369D2C}" srcOrd="0" destOrd="0" presId="urn:microsoft.com/office/officeart/2005/8/layout/vProcess5"/>
    <dgm:cxn modelId="{F62EFD53-0514-4856-91D0-F56A8E78A8A9}" type="presOf" srcId="{FA91B064-E912-429F-B866-86062CD20DA1}" destId="{5531958A-0108-45C2-83D9-72A253D6FABB}" srcOrd="0" destOrd="0" presId="urn:microsoft.com/office/officeart/2005/8/layout/vProcess5"/>
    <dgm:cxn modelId="{085CF774-AD52-4AA5-B82D-FCE4B347DBCC}" type="presOf" srcId="{C2BF9DE9-834E-4978-B271-495DC190FF52}" destId="{6D645C8E-9256-43B2-ABB6-CF579DEB49B9}" srcOrd="1" destOrd="0" presId="urn:microsoft.com/office/officeart/2005/8/layout/vProcess5"/>
    <dgm:cxn modelId="{D81E047B-476D-4331-A3E6-E4F7AD01298F}" type="presOf" srcId="{9B98CAC1-8874-42F2-95BE-9ABD80F2CC63}" destId="{6D03162D-AC5C-4358-B2A0-1A05DF6FC339}" srcOrd="0" destOrd="0" presId="urn:microsoft.com/office/officeart/2005/8/layout/vProcess5"/>
    <dgm:cxn modelId="{A789CF96-A3C7-4190-9D0F-132AB0674C69}" type="presOf" srcId="{83DA06BA-0262-4227-BE21-37AAF72CAFF7}" destId="{F4446C29-E609-4C2D-B15A-A7BD0849673E}" srcOrd="0" destOrd="0" presId="urn:microsoft.com/office/officeart/2005/8/layout/vProcess5"/>
    <dgm:cxn modelId="{2CF76A9B-8362-4442-89D9-80E313C1BA95}" type="presOf" srcId="{36657CC5-5A3D-4FA0-8D6F-00A3800423CF}" destId="{6372B3D1-6A14-4E8B-8EA3-2DACDCEBE337}" srcOrd="0" destOrd="0" presId="urn:microsoft.com/office/officeart/2005/8/layout/vProcess5"/>
    <dgm:cxn modelId="{772BFF9D-0B6A-4952-B320-AF53D6564E79}" type="presOf" srcId="{C2BF9DE9-834E-4978-B271-495DC190FF52}" destId="{E1257B24-E951-4AB4-ACB1-0A7105F6895A}" srcOrd="0" destOrd="0" presId="urn:microsoft.com/office/officeart/2005/8/layout/vProcess5"/>
    <dgm:cxn modelId="{62E4E7C4-3390-482A-AF90-73A651D493DF}" srcId="{0B58110C-59DF-4B63-A1FF-6CECEC1366BC}" destId="{41D4D107-BFA6-4ACF-A2A1-F1FFA406359F}" srcOrd="2" destOrd="0" parTransId="{C7588291-7CB4-4F63-AA79-4A48BC719705}" sibTransId="{B667421C-D6AE-4680-819D-9A97BA94F387}"/>
    <dgm:cxn modelId="{50E5F4C4-4205-45CD-B44A-0389FA7E6286}" type="presOf" srcId="{BAD11DCC-7369-48FE-8000-E7192DEC2F45}" destId="{6ABC9F2C-D78D-4E7F-8A8B-8C5395C85100}" srcOrd="0" destOrd="0" presId="urn:microsoft.com/office/officeart/2005/8/layout/vProcess5"/>
    <dgm:cxn modelId="{F5F535E5-F821-4045-BE48-93E57E356F9A}" type="presOf" srcId="{2E5E5574-8FCC-450E-8F3B-608410120548}" destId="{44016FE3-E74E-45D2-A82C-D9791700F423}" srcOrd="0" destOrd="0" presId="urn:microsoft.com/office/officeart/2005/8/layout/vProcess5"/>
    <dgm:cxn modelId="{306BBDF4-B5CF-43F4-8166-76B7517A6AE3}" type="presOf" srcId="{41D4D107-BFA6-4ACF-A2A1-F1FFA406359F}" destId="{DF6D63DA-21C2-4AF2-830C-04FFDE3D2227}" srcOrd="1" destOrd="0" presId="urn:microsoft.com/office/officeart/2005/8/layout/vProcess5"/>
    <dgm:cxn modelId="{53BD95FD-F623-4CD7-AB6B-C526C8D9449D}" srcId="{0B58110C-59DF-4B63-A1FF-6CECEC1366BC}" destId="{2E5E5574-8FCC-450E-8F3B-608410120548}" srcOrd="3" destOrd="0" parTransId="{77AEA6D0-4C26-40EE-8681-03E10A845C28}" sibTransId="{83DA06BA-0262-4227-BE21-37AAF72CAFF7}"/>
    <dgm:cxn modelId="{C8E053B0-4841-473C-AF3D-3975955BCD37}" type="presParOf" srcId="{10A18774-2BCD-4182-8048-54DE16369D2C}" destId="{38D4A8C6-41CE-4302-BAD9-6CBDA8527CC9}" srcOrd="0" destOrd="0" presId="urn:microsoft.com/office/officeart/2005/8/layout/vProcess5"/>
    <dgm:cxn modelId="{6ABDE269-DF44-4632-888E-3AF0334A2F8B}" type="presParOf" srcId="{10A18774-2BCD-4182-8048-54DE16369D2C}" destId="{6372B3D1-6A14-4E8B-8EA3-2DACDCEBE337}" srcOrd="1" destOrd="0" presId="urn:microsoft.com/office/officeart/2005/8/layout/vProcess5"/>
    <dgm:cxn modelId="{FEFBED68-0EBF-418E-8A70-7A8200BCBBFD}" type="presParOf" srcId="{10A18774-2BCD-4182-8048-54DE16369D2C}" destId="{5531958A-0108-45C2-83D9-72A253D6FABB}" srcOrd="2" destOrd="0" presId="urn:microsoft.com/office/officeart/2005/8/layout/vProcess5"/>
    <dgm:cxn modelId="{5A2D7A54-6062-4B9C-BE2E-0C9B64E632BF}" type="presParOf" srcId="{10A18774-2BCD-4182-8048-54DE16369D2C}" destId="{25269579-1D77-4952-B263-C70628629B26}" srcOrd="3" destOrd="0" presId="urn:microsoft.com/office/officeart/2005/8/layout/vProcess5"/>
    <dgm:cxn modelId="{178DB8E2-EDDC-4446-A64C-263C876F18D4}" type="presParOf" srcId="{10A18774-2BCD-4182-8048-54DE16369D2C}" destId="{44016FE3-E74E-45D2-A82C-D9791700F423}" srcOrd="4" destOrd="0" presId="urn:microsoft.com/office/officeart/2005/8/layout/vProcess5"/>
    <dgm:cxn modelId="{3E2B0F35-6750-49F2-A19A-C61804DDCBA0}" type="presParOf" srcId="{10A18774-2BCD-4182-8048-54DE16369D2C}" destId="{E1257B24-E951-4AB4-ACB1-0A7105F6895A}" srcOrd="5" destOrd="0" presId="urn:microsoft.com/office/officeart/2005/8/layout/vProcess5"/>
    <dgm:cxn modelId="{FBE397FC-B0FC-48CF-B452-4E9ED188B39D}" type="presParOf" srcId="{10A18774-2BCD-4182-8048-54DE16369D2C}" destId="{6ABC9F2C-D78D-4E7F-8A8B-8C5395C85100}" srcOrd="6" destOrd="0" presId="urn:microsoft.com/office/officeart/2005/8/layout/vProcess5"/>
    <dgm:cxn modelId="{91B3855E-78A5-4BD5-A703-7793A330EE61}" type="presParOf" srcId="{10A18774-2BCD-4182-8048-54DE16369D2C}" destId="{6D03162D-AC5C-4358-B2A0-1A05DF6FC339}" srcOrd="7" destOrd="0" presId="urn:microsoft.com/office/officeart/2005/8/layout/vProcess5"/>
    <dgm:cxn modelId="{0A260A2E-F793-43C5-8454-BF20FF65F46B}" type="presParOf" srcId="{10A18774-2BCD-4182-8048-54DE16369D2C}" destId="{255EDF9C-1A36-40D6-9325-26BECA4915E0}" srcOrd="8" destOrd="0" presId="urn:microsoft.com/office/officeart/2005/8/layout/vProcess5"/>
    <dgm:cxn modelId="{36EB505B-CA8F-4984-9337-4C140F922DE4}" type="presParOf" srcId="{10A18774-2BCD-4182-8048-54DE16369D2C}" destId="{F4446C29-E609-4C2D-B15A-A7BD0849673E}" srcOrd="9" destOrd="0" presId="urn:microsoft.com/office/officeart/2005/8/layout/vProcess5"/>
    <dgm:cxn modelId="{C4B0D19B-C036-44E9-92BC-53861FFC5CCB}" type="presParOf" srcId="{10A18774-2BCD-4182-8048-54DE16369D2C}" destId="{9F67D476-188D-49D4-BF3C-808C55416C70}" srcOrd="10" destOrd="0" presId="urn:microsoft.com/office/officeart/2005/8/layout/vProcess5"/>
    <dgm:cxn modelId="{85F2B0FB-5E8B-4B6F-881B-1BD60515269E}" type="presParOf" srcId="{10A18774-2BCD-4182-8048-54DE16369D2C}" destId="{5CD0DE60-8A3E-453D-94AE-D063C7B409F3}" srcOrd="11" destOrd="0" presId="urn:microsoft.com/office/officeart/2005/8/layout/vProcess5"/>
    <dgm:cxn modelId="{F04A79C0-786C-46AA-8408-083EA54A6514}" type="presParOf" srcId="{10A18774-2BCD-4182-8048-54DE16369D2C}" destId="{DF6D63DA-21C2-4AF2-830C-04FFDE3D2227}" srcOrd="12" destOrd="0" presId="urn:microsoft.com/office/officeart/2005/8/layout/vProcess5"/>
    <dgm:cxn modelId="{FA0D990B-2D5D-4A25-A569-B285EBC94C12}" type="presParOf" srcId="{10A18774-2BCD-4182-8048-54DE16369D2C}" destId="{30409FDE-0A14-4622-A617-C9DE68422C50}" srcOrd="13" destOrd="0" presId="urn:microsoft.com/office/officeart/2005/8/layout/vProcess5"/>
    <dgm:cxn modelId="{9935E670-C5AB-460E-81C2-62F9A6739CBA}" type="presParOf" srcId="{10A18774-2BCD-4182-8048-54DE16369D2C}" destId="{6D645C8E-9256-43B2-ABB6-CF579DEB49B9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CED791-74F2-4BFC-A960-C100418AA91E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4086E01-8865-4B01-A461-9373ED40F5D5}" type="pres">
      <dgm:prSet presAssocID="{36CED791-74F2-4BFC-A960-C100418AA91E}" presName="cycle" presStyleCnt="0">
        <dgm:presLayoutVars>
          <dgm:dir/>
          <dgm:resizeHandles val="exact"/>
        </dgm:presLayoutVars>
      </dgm:prSet>
      <dgm:spPr/>
    </dgm:pt>
  </dgm:ptLst>
  <dgm:cxnLst>
    <dgm:cxn modelId="{75FB7DD9-F4F9-487A-889F-676F3E9BED9E}" type="presOf" srcId="{36CED791-74F2-4BFC-A960-C100418AA91E}" destId="{04086E01-8865-4B01-A461-9373ED40F5D5}" srcOrd="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702A8B-00B0-4398-BE6C-C46460BEF983}" type="doc">
      <dgm:prSet loTypeId="urn:microsoft.com/office/officeart/2005/8/layout/pyramid1" loCatId="pyramid" qsTypeId="urn:microsoft.com/office/officeart/2005/8/quickstyle/simple1" qsCatId="simple" csTypeId="urn:microsoft.com/office/officeart/2005/8/colors/accent4_5" csCatId="accent4" phldr="1"/>
      <dgm:spPr/>
    </dgm:pt>
    <dgm:pt modelId="{B0980EB0-8BC3-4D26-9CD3-4D389C9AFFA0}">
      <dgm:prSet phldrT="[Text]" custT="1"/>
      <dgm:spPr>
        <a:solidFill>
          <a:srgbClr val="BF8F8F">
            <a:alpha val="89804"/>
          </a:srgbClr>
        </a:solidFill>
      </dgm:spPr>
      <dgm:t>
        <a:bodyPr/>
        <a:lstStyle/>
        <a:p>
          <a:r>
            <a:rPr lang="en-GB" sz="4000" b="1" dirty="0"/>
            <a:t>Penalties</a:t>
          </a:r>
        </a:p>
      </dgm:t>
    </dgm:pt>
    <dgm:pt modelId="{C8FCA5AA-D3DF-45D2-956E-FD300BCD37AF}" type="parTrans" cxnId="{468693AE-1FEF-4BF3-9D14-07C2CFFB5FCC}">
      <dgm:prSet/>
      <dgm:spPr/>
      <dgm:t>
        <a:bodyPr/>
        <a:lstStyle/>
        <a:p>
          <a:endParaRPr lang="en-GB"/>
        </a:p>
      </dgm:t>
    </dgm:pt>
    <dgm:pt modelId="{7CBC5EA5-2A91-49D9-BB19-E361F0876944}" type="sibTrans" cxnId="{468693AE-1FEF-4BF3-9D14-07C2CFFB5FCC}">
      <dgm:prSet/>
      <dgm:spPr/>
      <dgm:t>
        <a:bodyPr/>
        <a:lstStyle/>
        <a:p>
          <a:endParaRPr lang="en-GB"/>
        </a:p>
      </dgm:t>
    </dgm:pt>
    <dgm:pt modelId="{36503FF3-93BC-4961-8B03-7EBDB7FF8985}">
      <dgm:prSet phldrT="[Text]" custT="1"/>
      <dgm:spPr>
        <a:solidFill>
          <a:srgbClr val="BF8F8F">
            <a:alpha val="76667"/>
          </a:srgbClr>
        </a:solidFill>
      </dgm:spPr>
      <dgm:t>
        <a:bodyPr/>
        <a:lstStyle/>
        <a:p>
          <a:r>
            <a:rPr lang="en-GB" sz="4000" b="1" dirty="0"/>
            <a:t>Administrative Sanctions</a:t>
          </a:r>
        </a:p>
      </dgm:t>
    </dgm:pt>
    <dgm:pt modelId="{7DB3827B-9FD7-46AF-9D5E-1E2282E82092}" type="parTrans" cxnId="{1BA7858C-F333-48B7-B4BC-3237DEA8C495}">
      <dgm:prSet/>
      <dgm:spPr/>
      <dgm:t>
        <a:bodyPr/>
        <a:lstStyle/>
        <a:p>
          <a:endParaRPr lang="en-GB"/>
        </a:p>
      </dgm:t>
    </dgm:pt>
    <dgm:pt modelId="{FA1845AC-844D-48C2-A806-114A990DB91C}" type="sibTrans" cxnId="{1BA7858C-F333-48B7-B4BC-3237DEA8C495}">
      <dgm:prSet/>
      <dgm:spPr/>
      <dgm:t>
        <a:bodyPr/>
        <a:lstStyle/>
        <a:p>
          <a:endParaRPr lang="en-GB"/>
        </a:p>
      </dgm:t>
    </dgm:pt>
    <dgm:pt modelId="{BF74DE11-79C0-402C-B6CF-B0A7A7FE2618}">
      <dgm:prSet phldrT="[Text]" custT="1"/>
      <dgm:spPr>
        <a:solidFill>
          <a:srgbClr val="BF8F8F">
            <a:alpha val="63333"/>
          </a:srgbClr>
        </a:solidFill>
      </dgm:spPr>
      <dgm:t>
        <a:bodyPr/>
        <a:lstStyle/>
        <a:p>
          <a:r>
            <a:rPr lang="en-GB" sz="4000" b="1" dirty="0"/>
            <a:t>Warning &amp; Corrective Action</a:t>
          </a:r>
        </a:p>
      </dgm:t>
    </dgm:pt>
    <dgm:pt modelId="{D6D4B2FC-4D17-4BD4-B4FD-2191AB0ADB65}" type="parTrans" cxnId="{4D586414-3506-4421-9DB9-2C91C1A47A82}">
      <dgm:prSet/>
      <dgm:spPr/>
      <dgm:t>
        <a:bodyPr/>
        <a:lstStyle/>
        <a:p>
          <a:endParaRPr lang="en-GB"/>
        </a:p>
      </dgm:t>
    </dgm:pt>
    <dgm:pt modelId="{1EC23BCA-D352-4257-907A-3326812AB135}" type="sibTrans" cxnId="{4D586414-3506-4421-9DB9-2C91C1A47A82}">
      <dgm:prSet/>
      <dgm:spPr/>
      <dgm:t>
        <a:bodyPr/>
        <a:lstStyle/>
        <a:p>
          <a:endParaRPr lang="en-GB"/>
        </a:p>
      </dgm:t>
    </dgm:pt>
    <dgm:pt modelId="{C40FC082-F6C8-4EFE-A194-17EB7F9CDC44}">
      <dgm:prSet phldrT="[Text]" custT="1"/>
      <dgm:spPr>
        <a:solidFill>
          <a:srgbClr val="BF8F8F">
            <a:alpha val="50000"/>
          </a:srgbClr>
        </a:solidFill>
      </dgm:spPr>
      <dgm:t>
        <a:bodyPr/>
        <a:lstStyle/>
        <a:p>
          <a:r>
            <a:rPr lang="en-GB" sz="4000" b="1" dirty="0"/>
            <a:t>Education &amp; Guidance</a:t>
          </a:r>
        </a:p>
      </dgm:t>
    </dgm:pt>
    <dgm:pt modelId="{D7155117-AE75-4E08-8C10-C7F5F9813F18}" type="parTrans" cxnId="{FB57690A-ABEE-4600-9CDF-3F013E89AAA1}">
      <dgm:prSet/>
      <dgm:spPr/>
      <dgm:t>
        <a:bodyPr/>
        <a:lstStyle/>
        <a:p>
          <a:endParaRPr lang="en-GB"/>
        </a:p>
      </dgm:t>
    </dgm:pt>
    <dgm:pt modelId="{ED3A92C3-3D91-42B2-BB08-60383D823128}" type="sibTrans" cxnId="{FB57690A-ABEE-4600-9CDF-3F013E89AAA1}">
      <dgm:prSet/>
      <dgm:spPr/>
      <dgm:t>
        <a:bodyPr/>
        <a:lstStyle/>
        <a:p>
          <a:endParaRPr lang="en-GB"/>
        </a:p>
      </dgm:t>
    </dgm:pt>
    <dgm:pt modelId="{75877476-5079-40F2-B03E-84F83F4D399F}" type="pres">
      <dgm:prSet presAssocID="{FE702A8B-00B0-4398-BE6C-C46460BEF983}" presName="Name0" presStyleCnt="0">
        <dgm:presLayoutVars>
          <dgm:dir/>
          <dgm:animLvl val="lvl"/>
          <dgm:resizeHandles val="exact"/>
        </dgm:presLayoutVars>
      </dgm:prSet>
      <dgm:spPr/>
    </dgm:pt>
    <dgm:pt modelId="{0C144AD1-C78B-4029-9FB1-41EDBD2FE466}" type="pres">
      <dgm:prSet presAssocID="{B0980EB0-8BC3-4D26-9CD3-4D389C9AFFA0}" presName="Name8" presStyleCnt="0"/>
      <dgm:spPr/>
    </dgm:pt>
    <dgm:pt modelId="{005106B1-60BF-44E4-AE9D-B8F1F3B55D7B}" type="pres">
      <dgm:prSet presAssocID="{B0980EB0-8BC3-4D26-9CD3-4D389C9AFFA0}" presName="level" presStyleLbl="node1" presStyleIdx="0" presStyleCnt="4">
        <dgm:presLayoutVars>
          <dgm:chMax val="1"/>
          <dgm:bulletEnabled val="1"/>
        </dgm:presLayoutVars>
      </dgm:prSet>
      <dgm:spPr/>
    </dgm:pt>
    <dgm:pt modelId="{8DD154D8-9777-44B9-ABDE-37F39B2E7845}" type="pres">
      <dgm:prSet presAssocID="{B0980EB0-8BC3-4D26-9CD3-4D389C9AFFA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573261E-79C3-4F03-B30B-8342B8E56348}" type="pres">
      <dgm:prSet presAssocID="{36503FF3-93BC-4961-8B03-7EBDB7FF8985}" presName="Name8" presStyleCnt="0"/>
      <dgm:spPr/>
    </dgm:pt>
    <dgm:pt modelId="{B6FE13E5-978C-4D45-9CA3-DCBA71668C1C}" type="pres">
      <dgm:prSet presAssocID="{36503FF3-93BC-4961-8B03-7EBDB7FF8985}" presName="level" presStyleLbl="node1" presStyleIdx="1" presStyleCnt="4">
        <dgm:presLayoutVars>
          <dgm:chMax val="1"/>
          <dgm:bulletEnabled val="1"/>
        </dgm:presLayoutVars>
      </dgm:prSet>
      <dgm:spPr/>
    </dgm:pt>
    <dgm:pt modelId="{B5413C5C-7182-4BDB-988B-6A5CAA72673D}" type="pres">
      <dgm:prSet presAssocID="{36503FF3-93BC-4961-8B03-7EBDB7FF898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EEE023F-BEFB-4A60-8611-2AA40DF3D010}" type="pres">
      <dgm:prSet presAssocID="{BF74DE11-79C0-402C-B6CF-B0A7A7FE2618}" presName="Name8" presStyleCnt="0"/>
      <dgm:spPr/>
    </dgm:pt>
    <dgm:pt modelId="{CF47B349-976F-4A61-B7C6-CFBA915E16A0}" type="pres">
      <dgm:prSet presAssocID="{BF74DE11-79C0-402C-B6CF-B0A7A7FE2618}" presName="level" presStyleLbl="node1" presStyleIdx="2" presStyleCnt="4">
        <dgm:presLayoutVars>
          <dgm:chMax val="1"/>
          <dgm:bulletEnabled val="1"/>
        </dgm:presLayoutVars>
      </dgm:prSet>
      <dgm:spPr/>
    </dgm:pt>
    <dgm:pt modelId="{9B0E8378-9555-4EBD-A519-6205C4FFBA92}" type="pres">
      <dgm:prSet presAssocID="{BF74DE11-79C0-402C-B6CF-B0A7A7FE261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AE252D6-198C-46EC-AC0E-4C900A6E1DF1}" type="pres">
      <dgm:prSet presAssocID="{C40FC082-F6C8-4EFE-A194-17EB7F9CDC44}" presName="Name8" presStyleCnt="0"/>
      <dgm:spPr/>
    </dgm:pt>
    <dgm:pt modelId="{992C2879-4682-48BF-9A64-03E6876D4144}" type="pres">
      <dgm:prSet presAssocID="{C40FC082-F6C8-4EFE-A194-17EB7F9CDC44}" presName="level" presStyleLbl="node1" presStyleIdx="3" presStyleCnt="4">
        <dgm:presLayoutVars>
          <dgm:chMax val="1"/>
          <dgm:bulletEnabled val="1"/>
        </dgm:presLayoutVars>
      </dgm:prSet>
      <dgm:spPr/>
    </dgm:pt>
    <dgm:pt modelId="{191286A2-E12C-4460-9E99-02D006F4565C}" type="pres">
      <dgm:prSet presAssocID="{C40FC082-F6C8-4EFE-A194-17EB7F9CDC44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FB57690A-ABEE-4600-9CDF-3F013E89AAA1}" srcId="{FE702A8B-00B0-4398-BE6C-C46460BEF983}" destId="{C40FC082-F6C8-4EFE-A194-17EB7F9CDC44}" srcOrd="3" destOrd="0" parTransId="{D7155117-AE75-4E08-8C10-C7F5F9813F18}" sibTransId="{ED3A92C3-3D91-42B2-BB08-60383D823128}"/>
    <dgm:cxn modelId="{4D586414-3506-4421-9DB9-2C91C1A47A82}" srcId="{FE702A8B-00B0-4398-BE6C-C46460BEF983}" destId="{BF74DE11-79C0-402C-B6CF-B0A7A7FE2618}" srcOrd="2" destOrd="0" parTransId="{D6D4B2FC-4D17-4BD4-B4FD-2191AB0ADB65}" sibTransId="{1EC23BCA-D352-4257-907A-3326812AB135}"/>
    <dgm:cxn modelId="{53B6B177-AA00-4620-BC19-3C0730913358}" type="presOf" srcId="{BF74DE11-79C0-402C-B6CF-B0A7A7FE2618}" destId="{9B0E8378-9555-4EBD-A519-6205C4FFBA92}" srcOrd="1" destOrd="0" presId="urn:microsoft.com/office/officeart/2005/8/layout/pyramid1"/>
    <dgm:cxn modelId="{3E946B86-EA56-41D8-B24E-159E13016E61}" type="presOf" srcId="{C40FC082-F6C8-4EFE-A194-17EB7F9CDC44}" destId="{992C2879-4682-48BF-9A64-03E6876D4144}" srcOrd="0" destOrd="0" presId="urn:microsoft.com/office/officeart/2005/8/layout/pyramid1"/>
    <dgm:cxn modelId="{1BA7858C-F333-48B7-B4BC-3237DEA8C495}" srcId="{FE702A8B-00B0-4398-BE6C-C46460BEF983}" destId="{36503FF3-93BC-4961-8B03-7EBDB7FF8985}" srcOrd="1" destOrd="0" parTransId="{7DB3827B-9FD7-46AF-9D5E-1E2282E82092}" sibTransId="{FA1845AC-844D-48C2-A806-114A990DB91C}"/>
    <dgm:cxn modelId="{CDFA9D9F-51D7-4379-8F17-BB88600E31C9}" type="presOf" srcId="{C40FC082-F6C8-4EFE-A194-17EB7F9CDC44}" destId="{191286A2-E12C-4460-9E99-02D006F4565C}" srcOrd="1" destOrd="0" presId="urn:microsoft.com/office/officeart/2005/8/layout/pyramid1"/>
    <dgm:cxn modelId="{468693AE-1FEF-4BF3-9D14-07C2CFFB5FCC}" srcId="{FE702A8B-00B0-4398-BE6C-C46460BEF983}" destId="{B0980EB0-8BC3-4D26-9CD3-4D389C9AFFA0}" srcOrd="0" destOrd="0" parTransId="{C8FCA5AA-D3DF-45D2-956E-FD300BCD37AF}" sibTransId="{7CBC5EA5-2A91-49D9-BB19-E361F0876944}"/>
    <dgm:cxn modelId="{0F01A5C6-E5CC-46CA-9D29-793B137D8B7B}" type="presOf" srcId="{B0980EB0-8BC3-4D26-9CD3-4D389C9AFFA0}" destId="{8DD154D8-9777-44B9-ABDE-37F39B2E7845}" srcOrd="1" destOrd="0" presId="urn:microsoft.com/office/officeart/2005/8/layout/pyramid1"/>
    <dgm:cxn modelId="{4E356EDD-064C-41A1-92A1-679296EB6A4C}" type="presOf" srcId="{B0980EB0-8BC3-4D26-9CD3-4D389C9AFFA0}" destId="{005106B1-60BF-44E4-AE9D-B8F1F3B55D7B}" srcOrd="0" destOrd="0" presId="urn:microsoft.com/office/officeart/2005/8/layout/pyramid1"/>
    <dgm:cxn modelId="{028E64DF-3172-4BF0-A275-89BFCF7F2516}" type="presOf" srcId="{36503FF3-93BC-4961-8B03-7EBDB7FF8985}" destId="{B5413C5C-7182-4BDB-988B-6A5CAA72673D}" srcOrd="1" destOrd="0" presId="urn:microsoft.com/office/officeart/2005/8/layout/pyramid1"/>
    <dgm:cxn modelId="{A5FA5FF1-31FA-487F-AA9B-E018FDE4E462}" type="presOf" srcId="{FE702A8B-00B0-4398-BE6C-C46460BEF983}" destId="{75877476-5079-40F2-B03E-84F83F4D399F}" srcOrd="0" destOrd="0" presId="urn:microsoft.com/office/officeart/2005/8/layout/pyramid1"/>
    <dgm:cxn modelId="{A723E8F2-3143-49A9-BDA6-6CB15ED47E06}" type="presOf" srcId="{36503FF3-93BC-4961-8B03-7EBDB7FF8985}" destId="{B6FE13E5-978C-4D45-9CA3-DCBA71668C1C}" srcOrd="0" destOrd="0" presId="urn:microsoft.com/office/officeart/2005/8/layout/pyramid1"/>
    <dgm:cxn modelId="{C5607AFB-EA39-4A79-A4BE-2864F7C36694}" type="presOf" srcId="{BF74DE11-79C0-402C-B6CF-B0A7A7FE2618}" destId="{CF47B349-976F-4A61-B7C6-CFBA915E16A0}" srcOrd="0" destOrd="0" presId="urn:microsoft.com/office/officeart/2005/8/layout/pyramid1"/>
    <dgm:cxn modelId="{AC5F3A2D-3B75-45A9-9485-EF6810E4AC46}" type="presParOf" srcId="{75877476-5079-40F2-B03E-84F83F4D399F}" destId="{0C144AD1-C78B-4029-9FB1-41EDBD2FE466}" srcOrd="0" destOrd="0" presId="urn:microsoft.com/office/officeart/2005/8/layout/pyramid1"/>
    <dgm:cxn modelId="{AD4B4C96-D1D2-458B-89CB-6EC5B210C2DE}" type="presParOf" srcId="{0C144AD1-C78B-4029-9FB1-41EDBD2FE466}" destId="{005106B1-60BF-44E4-AE9D-B8F1F3B55D7B}" srcOrd="0" destOrd="0" presId="urn:microsoft.com/office/officeart/2005/8/layout/pyramid1"/>
    <dgm:cxn modelId="{EF84DC31-7B50-40B8-8400-A607D6090E93}" type="presParOf" srcId="{0C144AD1-C78B-4029-9FB1-41EDBD2FE466}" destId="{8DD154D8-9777-44B9-ABDE-37F39B2E7845}" srcOrd="1" destOrd="0" presId="urn:microsoft.com/office/officeart/2005/8/layout/pyramid1"/>
    <dgm:cxn modelId="{071254BE-9A19-4441-9159-68FE898A5163}" type="presParOf" srcId="{75877476-5079-40F2-B03E-84F83F4D399F}" destId="{E573261E-79C3-4F03-B30B-8342B8E56348}" srcOrd="1" destOrd="0" presId="urn:microsoft.com/office/officeart/2005/8/layout/pyramid1"/>
    <dgm:cxn modelId="{0BF3A4D8-5BC2-4C5A-BB56-2848B9B65D50}" type="presParOf" srcId="{E573261E-79C3-4F03-B30B-8342B8E56348}" destId="{B6FE13E5-978C-4D45-9CA3-DCBA71668C1C}" srcOrd="0" destOrd="0" presId="urn:microsoft.com/office/officeart/2005/8/layout/pyramid1"/>
    <dgm:cxn modelId="{6E62ED34-C4F0-4F5D-BAF4-552DEB97D7CB}" type="presParOf" srcId="{E573261E-79C3-4F03-B30B-8342B8E56348}" destId="{B5413C5C-7182-4BDB-988B-6A5CAA72673D}" srcOrd="1" destOrd="0" presId="urn:microsoft.com/office/officeart/2005/8/layout/pyramid1"/>
    <dgm:cxn modelId="{0DEA61E3-05F7-4AF1-8BA2-675A5C4BC331}" type="presParOf" srcId="{75877476-5079-40F2-B03E-84F83F4D399F}" destId="{9EEE023F-BEFB-4A60-8611-2AA40DF3D010}" srcOrd="2" destOrd="0" presId="urn:microsoft.com/office/officeart/2005/8/layout/pyramid1"/>
    <dgm:cxn modelId="{977A1967-6F0E-4DA7-AC54-92A42F4C0C81}" type="presParOf" srcId="{9EEE023F-BEFB-4A60-8611-2AA40DF3D010}" destId="{CF47B349-976F-4A61-B7C6-CFBA915E16A0}" srcOrd="0" destOrd="0" presId="urn:microsoft.com/office/officeart/2005/8/layout/pyramid1"/>
    <dgm:cxn modelId="{4883C0C8-7575-4418-A003-7C9C56AEEB24}" type="presParOf" srcId="{9EEE023F-BEFB-4A60-8611-2AA40DF3D010}" destId="{9B0E8378-9555-4EBD-A519-6205C4FFBA92}" srcOrd="1" destOrd="0" presId="urn:microsoft.com/office/officeart/2005/8/layout/pyramid1"/>
    <dgm:cxn modelId="{7ADAB590-395F-4A89-8DC6-6566BCFF4DBD}" type="presParOf" srcId="{75877476-5079-40F2-B03E-84F83F4D399F}" destId="{EAE252D6-198C-46EC-AC0E-4C900A6E1DF1}" srcOrd="3" destOrd="0" presId="urn:microsoft.com/office/officeart/2005/8/layout/pyramid1"/>
    <dgm:cxn modelId="{0C5C42FD-4456-425D-83B8-69A8313C1C83}" type="presParOf" srcId="{EAE252D6-198C-46EC-AC0E-4C900A6E1DF1}" destId="{992C2879-4682-48BF-9A64-03E6876D4144}" srcOrd="0" destOrd="0" presId="urn:microsoft.com/office/officeart/2005/8/layout/pyramid1"/>
    <dgm:cxn modelId="{676E7034-4BCB-49D1-892C-0638B6E3D688}" type="presParOf" srcId="{EAE252D6-198C-46EC-AC0E-4C900A6E1DF1}" destId="{191286A2-E12C-4460-9E99-02D006F4565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72B3D1-6A14-4E8B-8EA3-2DACDCEBE337}">
      <dsp:nvSpPr>
        <dsp:cNvPr id="0" name=""/>
        <dsp:cNvSpPr/>
      </dsp:nvSpPr>
      <dsp:spPr>
        <a:xfrm>
          <a:off x="0" y="0"/>
          <a:ext cx="12144598" cy="10413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b="1" kern="1200" dirty="0">
              <a:latin typeface="Poppins" panose="00000500000000000000" pitchFamily="2" charset="0"/>
              <a:cs typeface="Poppins" panose="00000500000000000000" pitchFamily="2" charset="0"/>
            </a:rPr>
            <a:t>Strategic Foundations</a:t>
          </a:r>
        </a:p>
      </dsp:txBody>
      <dsp:txXfrm>
        <a:off x="30499" y="30499"/>
        <a:ext cx="10899114" cy="980308"/>
      </dsp:txXfrm>
    </dsp:sp>
    <dsp:sp modelId="{5531958A-0108-45C2-83D9-72A253D6FABB}">
      <dsp:nvSpPr>
        <dsp:cNvPr id="0" name=""/>
        <dsp:cNvSpPr/>
      </dsp:nvSpPr>
      <dsp:spPr>
        <a:xfrm>
          <a:off x="906901" y="1185932"/>
          <a:ext cx="12144598" cy="10413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b="1" kern="1200" dirty="0">
              <a:latin typeface="Poppins" panose="00000500000000000000" pitchFamily="2" charset="0"/>
              <a:cs typeface="Poppins" panose="00000500000000000000" pitchFamily="2" charset="0"/>
            </a:rPr>
            <a:t>Regulatory Framework Design</a:t>
          </a:r>
        </a:p>
      </dsp:txBody>
      <dsp:txXfrm>
        <a:off x="937400" y="1216431"/>
        <a:ext cx="10499849" cy="980308"/>
      </dsp:txXfrm>
    </dsp:sp>
    <dsp:sp modelId="{25269579-1D77-4952-B263-C70628629B26}">
      <dsp:nvSpPr>
        <dsp:cNvPr id="0" name=""/>
        <dsp:cNvSpPr/>
      </dsp:nvSpPr>
      <dsp:spPr>
        <a:xfrm>
          <a:off x="1813803" y="2371865"/>
          <a:ext cx="12144598" cy="10413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b="1" kern="1200" dirty="0">
              <a:latin typeface="Poppins" panose="00000500000000000000" pitchFamily="2" charset="0"/>
              <a:cs typeface="Poppins" panose="00000500000000000000" pitchFamily="2" charset="0"/>
            </a:rPr>
            <a:t>Monitoring and Compliance </a:t>
          </a:r>
        </a:p>
      </dsp:txBody>
      <dsp:txXfrm>
        <a:off x="1844302" y="2402364"/>
        <a:ext cx="10499849" cy="980308"/>
      </dsp:txXfrm>
    </dsp:sp>
    <dsp:sp modelId="{44016FE3-E74E-45D2-A82C-D9791700F423}">
      <dsp:nvSpPr>
        <dsp:cNvPr id="0" name=""/>
        <dsp:cNvSpPr/>
      </dsp:nvSpPr>
      <dsp:spPr>
        <a:xfrm>
          <a:off x="2720705" y="3557797"/>
          <a:ext cx="12144598" cy="10413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b="1" kern="1200" dirty="0">
              <a:latin typeface="Poppins" panose="00000500000000000000" pitchFamily="2" charset="0"/>
              <a:cs typeface="Poppins" panose="00000500000000000000" pitchFamily="2" charset="0"/>
            </a:rPr>
            <a:t>Enforcement Strategy</a:t>
          </a:r>
        </a:p>
      </dsp:txBody>
      <dsp:txXfrm>
        <a:off x="2751204" y="3588296"/>
        <a:ext cx="10499849" cy="980308"/>
      </dsp:txXfrm>
    </dsp:sp>
    <dsp:sp modelId="{E1257B24-E951-4AB4-ACB1-0A7105F6895A}">
      <dsp:nvSpPr>
        <dsp:cNvPr id="0" name=""/>
        <dsp:cNvSpPr/>
      </dsp:nvSpPr>
      <dsp:spPr>
        <a:xfrm>
          <a:off x="3627607" y="4743730"/>
          <a:ext cx="12144598" cy="10413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b="1" kern="1200" dirty="0">
              <a:latin typeface="Poppins" panose="00000500000000000000" pitchFamily="2" charset="0"/>
              <a:cs typeface="Poppins" panose="00000500000000000000" pitchFamily="2" charset="0"/>
            </a:rPr>
            <a:t>Governance and Improvement</a:t>
          </a:r>
        </a:p>
      </dsp:txBody>
      <dsp:txXfrm>
        <a:off x="3658106" y="4774229"/>
        <a:ext cx="10499849" cy="980308"/>
      </dsp:txXfrm>
    </dsp:sp>
    <dsp:sp modelId="{6ABC9F2C-D78D-4E7F-8A8B-8C5395C85100}">
      <dsp:nvSpPr>
        <dsp:cNvPr id="0" name=""/>
        <dsp:cNvSpPr/>
      </dsp:nvSpPr>
      <dsp:spPr>
        <a:xfrm>
          <a:off x="11467749" y="760732"/>
          <a:ext cx="676849" cy="676849"/>
        </a:xfrm>
        <a:prstGeom prst="downArrow">
          <a:avLst>
            <a:gd name="adj1" fmla="val 55000"/>
            <a:gd name="adj2" fmla="val 45000"/>
          </a:avLst>
        </a:prstGeom>
        <a:solidFill>
          <a:srgbClr val="BF8F8F">
            <a:alpha val="90000"/>
          </a:srgb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000" kern="1200"/>
        </a:p>
      </dsp:txBody>
      <dsp:txXfrm>
        <a:off x="11620040" y="760732"/>
        <a:ext cx="372267" cy="509329"/>
      </dsp:txXfrm>
    </dsp:sp>
    <dsp:sp modelId="{6D03162D-AC5C-4358-B2A0-1A05DF6FC339}">
      <dsp:nvSpPr>
        <dsp:cNvPr id="0" name=""/>
        <dsp:cNvSpPr/>
      </dsp:nvSpPr>
      <dsp:spPr>
        <a:xfrm>
          <a:off x="12374651" y="1946664"/>
          <a:ext cx="676849" cy="676849"/>
        </a:xfrm>
        <a:prstGeom prst="downArrow">
          <a:avLst>
            <a:gd name="adj1" fmla="val 55000"/>
            <a:gd name="adj2" fmla="val 45000"/>
          </a:avLst>
        </a:prstGeom>
        <a:solidFill>
          <a:srgbClr val="BF8F8F">
            <a:alpha val="90000"/>
          </a:srgb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000" kern="1200"/>
        </a:p>
      </dsp:txBody>
      <dsp:txXfrm>
        <a:off x="12526942" y="1946664"/>
        <a:ext cx="372267" cy="509329"/>
      </dsp:txXfrm>
    </dsp:sp>
    <dsp:sp modelId="{255EDF9C-1A36-40D6-9325-26BECA4915E0}">
      <dsp:nvSpPr>
        <dsp:cNvPr id="0" name=""/>
        <dsp:cNvSpPr/>
      </dsp:nvSpPr>
      <dsp:spPr>
        <a:xfrm>
          <a:off x="13281552" y="3115242"/>
          <a:ext cx="676849" cy="676849"/>
        </a:xfrm>
        <a:prstGeom prst="downArrow">
          <a:avLst>
            <a:gd name="adj1" fmla="val 55000"/>
            <a:gd name="adj2" fmla="val 45000"/>
          </a:avLst>
        </a:prstGeom>
        <a:solidFill>
          <a:srgbClr val="BF8F8F">
            <a:alpha val="90000"/>
          </a:srgb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000" kern="1200"/>
        </a:p>
      </dsp:txBody>
      <dsp:txXfrm>
        <a:off x="13433843" y="3115242"/>
        <a:ext cx="372267" cy="509329"/>
      </dsp:txXfrm>
    </dsp:sp>
    <dsp:sp modelId="{F4446C29-E609-4C2D-B15A-A7BD0849673E}">
      <dsp:nvSpPr>
        <dsp:cNvPr id="0" name=""/>
        <dsp:cNvSpPr/>
      </dsp:nvSpPr>
      <dsp:spPr>
        <a:xfrm>
          <a:off x="14188454" y="4312745"/>
          <a:ext cx="676849" cy="676849"/>
        </a:xfrm>
        <a:prstGeom prst="downArrow">
          <a:avLst>
            <a:gd name="adj1" fmla="val 55000"/>
            <a:gd name="adj2" fmla="val 45000"/>
          </a:avLst>
        </a:prstGeom>
        <a:solidFill>
          <a:srgbClr val="BF8F8F">
            <a:alpha val="90000"/>
          </a:srgb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000" kern="1200"/>
        </a:p>
      </dsp:txBody>
      <dsp:txXfrm>
        <a:off x="14340745" y="4312745"/>
        <a:ext cx="372267" cy="5093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5106B1-60BF-44E4-AE9D-B8F1F3B55D7B}">
      <dsp:nvSpPr>
        <dsp:cNvPr id="0" name=""/>
        <dsp:cNvSpPr/>
      </dsp:nvSpPr>
      <dsp:spPr>
        <a:xfrm>
          <a:off x="4711460" y="0"/>
          <a:ext cx="3140973" cy="1731542"/>
        </a:xfrm>
        <a:prstGeom prst="trapezoid">
          <a:avLst>
            <a:gd name="adj" fmla="val 90699"/>
          </a:avLst>
        </a:prstGeom>
        <a:solidFill>
          <a:srgbClr val="BF8F8F">
            <a:alpha val="8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b="1" kern="1200" dirty="0"/>
            <a:t>Penalties</a:t>
          </a:r>
        </a:p>
      </dsp:txBody>
      <dsp:txXfrm>
        <a:off x="4711460" y="0"/>
        <a:ext cx="3140973" cy="1731542"/>
      </dsp:txXfrm>
    </dsp:sp>
    <dsp:sp modelId="{B6FE13E5-978C-4D45-9CA3-DCBA71668C1C}">
      <dsp:nvSpPr>
        <dsp:cNvPr id="0" name=""/>
        <dsp:cNvSpPr/>
      </dsp:nvSpPr>
      <dsp:spPr>
        <a:xfrm>
          <a:off x="3140973" y="1731542"/>
          <a:ext cx="6281947" cy="1731542"/>
        </a:xfrm>
        <a:prstGeom prst="trapezoid">
          <a:avLst>
            <a:gd name="adj" fmla="val 90699"/>
          </a:avLst>
        </a:prstGeom>
        <a:solidFill>
          <a:srgbClr val="BF8F8F">
            <a:alpha val="76667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b="1" kern="1200" dirty="0"/>
            <a:t>Administrative Sanctions</a:t>
          </a:r>
        </a:p>
      </dsp:txBody>
      <dsp:txXfrm>
        <a:off x="4240314" y="1731542"/>
        <a:ext cx="4083265" cy="1731542"/>
      </dsp:txXfrm>
    </dsp:sp>
    <dsp:sp modelId="{CF47B349-976F-4A61-B7C6-CFBA915E16A0}">
      <dsp:nvSpPr>
        <dsp:cNvPr id="0" name=""/>
        <dsp:cNvSpPr/>
      </dsp:nvSpPr>
      <dsp:spPr>
        <a:xfrm>
          <a:off x="1570486" y="3463083"/>
          <a:ext cx="9422921" cy="1731542"/>
        </a:xfrm>
        <a:prstGeom prst="trapezoid">
          <a:avLst>
            <a:gd name="adj" fmla="val 90699"/>
          </a:avLst>
        </a:prstGeom>
        <a:solidFill>
          <a:srgbClr val="BF8F8F">
            <a:alpha val="63333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b="1" kern="1200" dirty="0"/>
            <a:t>Warning &amp; Corrective Action</a:t>
          </a:r>
        </a:p>
      </dsp:txBody>
      <dsp:txXfrm>
        <a:off x="3219498" y="3463083"/>
        <a:ext cx="6124898" cy="1731542"/>
      </dsp:txXfrm>
    </dsp:sp>
    <dsp:sp modelId="{992C2879-4682-48BF-9A64-03E6876D4144}">
      <dsp:nvSpPr>
        <dsp:cNvPr id="0" name=""/>
        <dsp:cNvSpPr/>
      </dsp:nvSpPr>
      <dsp:spPr>
        <a:xfrm>
          <a:off x="0" y="5194626"/>
          <a:ext cx="12563894" cy="1731542"/>
        </a:xfrm>
        <a:prstGeom prst="trapezoid">
          <a:avLst>
            <a:gd name="adj" fmla="val 90699"/>
          </a:avLst>
        </a:prstGeom>
        <a:solidFill>
          <a:srgbClr val="BF8F8F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b="1" kern="1200" dirty="0"/>
            <a:t>Education &amp; Guidance</a:t>
          </a:r>
        </a:p>
      </dsp:txBody>
      <dsp:txXfrm>
        <a:off x="2198681" y="5194626"/>
        <a:ext cx="8166531" cy="17315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098CB1-1062-4629-BD16-5D0DBAE5EF3B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7D698-B01E-48E3-AAE8-95069EE21E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095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865A08-EAE8-4090-A7C0-CADFCDF7478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471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865A08-EAE8-4090-A7C0-CADFCDF7478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524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C17163-CB41-4ABD-F7E2-15D05D8347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DB69C2-AD6F-9910-5E24-2532D53E0E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160C33-DCCA-7584-8785-9E403DA4D6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34836A-DFB0-F909-13B1-B7AB2ED8C9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865A08-EAE8-4090-A7C0-CADFCDF7478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69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158292-843E-A594-3B44-761D163492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9A0F08-0C9F-3940-8214-D5F6635FE8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E2A705-603D-0D74-3773-F927B5C19E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50E1CB-3379-61B2-0E18-287275F6E8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865A08-EAE8-4090-A7C0-CADFCDF7478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021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4C507-447B-43E4-D4D5-383A00CE7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9A3031-0E30-EF00-F0E6-2D4A51B190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58BF77-DCE9-B033-582D-F218595B06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BD9456-D62E-4301-3263-4A4B3EAA4C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865A08-EAE8-4090-A7C0-CADFCDF7478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548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A97E7E-6E71-9E15-963C-D3E9901E4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3EE02E-6729-2FC1-7EC8-3A38FC0465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3B1850-F5B5-C549-83DA-1C1BC121E1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124D2-0F33-024D-8100-7D48D34A08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865A08-EAE8-4090-A7C0-CADFCDF7478E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881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865A08-EAE8-4090-A7C0-CADFCDF7478E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251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1EE771-0AB9-BDFF-E65A-4E3E13663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6FA7BD-B706-D19E-0D13-234A877E13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FC5DC7-EBFC-34BC-2DEF-989C571C19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88E2B6-AB78-CD42-3B5F-3420469417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865A08-EAE8-4090-A7C0-CADFCDF7478E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603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150D6F-29D8-2E60-E566-339C3D162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3F98C0-6629-D927-0DF8-59220E5FDC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CCC4BB-B647-57E5-792C-F7C2E77B95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32E9D7-E49A-60B1-72F7-8D92D63020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865A08-EAE8-4090-A7C0-CADFCDF7478E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414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5.jpe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6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externalrelations.opsa@gov.mt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nstagram.com/opsa_malta/" TargetMode="External"/><Relationship Id="rId5" Type="http://schemas.openxmlformats.org/officeDocument/2006/relationships/hyperlink" Target="https://www.facebook.com/opsamt" TargetMode="External"/><Relationship Id="rId4" Type="http://schemas.openxmlformats.org/officeDocument/2006/relationships/hyperlink" Target="mailto:feedback.opsa@gov.m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8.png"/><Relationship Id="rId7" Type="http://schemas.openxmlformats.org/officeDocument/2006/relationships/diagramLayout" Target="../diagrams/layout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microsoft.com/office/2007/relationships/diagramDrawing" Target="../diagrams/drawing2.xml"/><Relationship Id="rId4" Type="http://schemas.openxmlformats.org/officeDocument/2006/relationships/image" Target="../media/image9.svg"/><Relationship Id="rId9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312" r="-20312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3086100" cy="10287000"/>
            <a:chOff x="0" y="0"/>
            <a:chExt cx="812800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C1E3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648322" y="2940050"/>
            <a:ext cx="11447042" cy="1411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44"/>
              </a:lnSpc>
              <a:spcBef>
                <a:spcPct val="0"/>
              </a:spcBef>
            </a:pPr>
            <a:r>
              <a:rPr lang="en-US" sz="4031" dirty="0">
                <a:solidFill>
                  <a:srgbClr val="8D4373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ENHANCING REGULATORY AND ENFORCEMENT STRATEGY WITH TRUST</a:t>
            </a:r>
          </a:p>
        </p:txBody>
      </p:sp>
      <p:sp>
        <p:nvSpPr>
          <p:cNvPr id="7" name="AutoShape 7"/>
          <p:cNvSpPr/>
          <p:nvPr/>
        </p:nvSpPr>
        <p:spPr>
          <a:xfrm flipV="1">
            <a:off x="3648322" y="4544080"/>
            <a:ext cx="10991397" cy="0"/>
          </a:xfrm>
          <a:prstGeom prst="line">
            <a:avLst/>
          </a:prstGeom>
          <a:ln w="38100" cap="flat">
            <a:solidFill>
              <a:srgbClr val="BE8F8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13763158" y="387350"/>
            <a:ext cx="4160184" cy="4114800"/>
          </a:xfrm>
          <a:custGeom>
            <a:avLst/>
            <a:gdLst/>
            <a:ahLst/>
            <a:cxnLst/>
            <a:rect l="l" t="t" r="r" b="b"/>
            <a:pathLst>
              <a:path w="4160184" h="4114800">
                <a:moveTo>
                  <a:pt x="0" y="0"/>
                </a:moveTo>
                <a:lnTo>
                  <a:pt x="4160184" y="0"/>
                </a:lnTo>
                <a:lnTo>
                  <a:pt x="41601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11780698" y="5853347"/>
            <a:ext cx="4618038" cy="1587450"/>
          </a:xfrm>
          <a:custGeom>
            <a:avLst/>
            <a:gdLst/>
            <a:ahLst/>
            <a:cxnLst/>
            <a:rect l="l" t="t" r="r" b="b"/>
            <a:pathLst>
              <a:path w="4618038" h="1587450">
                <a:moveTo>
                  <a:pt x="0" y="0"/>
                </a:moveTo>
                <a:lnTo>
                  <a:pt x="4618038" y="0"/>
                </a:lnTo>
                <a:lnTo>
                  <a:pt x="4618038" y="1587450"/>
                </a:lnTo>
                <a:lnTo>
                  <a:pt x="0" y="15874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Box 10"/>
          <p:cNvSpPr txBox="1"/>
          <p:nvPr/>
        </p:nvSpPr>
        <p:spPr>
          <a:xfrm>
            <a:off x="3648322" y="4816390"/>
            <a:ext cx="6583633" cy="423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79"/>
              </a:lnSpc>
              <a:spcBef>
                <a:spcPct val="0"/>
              </a:spcBef>
            </a:pPr>
            <a:r>
              <a:rPr lang="en-US" sz="241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Presented by: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079606" y="4816390"/>
            <a:ext cx="6583633" cy="849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79"/>
              </a:lnSpc>
              <a:spcBef>
                <a:spcPct val="0"/>
              </a:spcBef>
            </a:pPr>
            <a:r>
              <a:rPr lang="en-US" sz="241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Ms</a:t>
            </a:r>
            <a:r>
              <a:rPr lang="en-US" sz="241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Letizia Marmara’</a:t>
            </a:r>
          </a:p>
          <a:p>
            <a:pPr algn="l">
              <a:lnSpc>
                <a:spcPts val="3379"/>
              </a:lnSpc>
              <a:spcBef>
                <a:spcPct val="0"/>
              </a:spcBef>
            </a:pPr>
            <a:r>
              <a:rPr lang="en-US" sz="241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Quality Assurance Director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780698" y="7831094"/>
            <a:ext cx="4618038" cy="1092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17"/>
              </a:lnSpc>
            </a:pPr>
            <a:r>
              <a:rPr lang="en-US" sz="3155">
                <a:solidFill>
                  <a:srgbClr val="2C1E3F"/>
                </a:solidFill>
                <a:latin typeface="Lemon Tuesday"/>
                <a:ea typeface="Lemon Tuesday"/>
                <a:cs typeface="Lemon Tuesday"/>
                <a:sym typeface="Lemon Tuesday"/>
              </a:rPr>
              <a:t>AGEING STRONGLY </a:t>
            </a:r>
          </a:p>
          <a:p>
            <a:pPr algn="ctr">
              <a:lnSpc>
                <a:spcPts val="4417"/>
              </a:lnSpc>
            </a:pPr>
            <a:r>
              <a:rPr lang="en-US" sz="3155">
                <a:solidFill>
                  <a:srgbClr val="2C1E3F"/>
                </a:solidFill>
                <a:latin typeface="Lemon Tuesday"/>
                <a:ea typeface="Lemon Tuesday"/>
                <a:cs typeface="Lemon Tuesday"/>
                <a:sym typeface="Lemon Tuesday"/>
              </a:rPr>
              <a:t>TOGETHER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698887-BF5B-A5CB-C5A8-A18EC6CCED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1D0C0C9-581B-670B-BF90-1D9F01B3065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312" r="-20312"/>
            </a:stretch>
          </a:blipFill>
        </p:spPr>
        <p:txBody>
          <a:bodyPr/>
          <a:lstStyle/>
          <a:p>
            <a:endParaRPr lang="en-GB" dirty="0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07E06437-F0BE-C243-493A-B2B5D3D87420}"/>
              </a:ext>
            </a:extLst>
          </p:cNvPr>
          <p:cNvGrpSpPr/>
          <p:nvPr/>
        </p:nvGrpSpPr>
        <p:grpSpPr>
          <a:xfrm>
            <a:off x="15201900" y="0"/>
            <a:ext cx="3086100" cy="10287000"/>
            <a:chOff x="0" y="0"/>
            <a:chExt cx="812800" cy="2709333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83B09A5D-5443-96A8-52B1-C97D7862E4D7}"/>
                </a:ext>
              </a:extLst>
            </p:cNvPr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C1E3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6479A8AB-74BC-A856-9394-8D2B53AB6033}"/>
                </a:ext>
              </a:extLst>
            </p:cNvPr>
            <p:cNvSpPr txBox="1"/>
            <p:nvPr/>
          </p:nvSpPr>
          <p:spPr>
            <a:xfrm>
              <a:off x="0" y="-47625"/>
              <a:ext cx="812800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D75EFCCC-8D2C-8EA5-ED23-E0683C1E0F38}"/>
              </a:ext>
            </a:extLst>
          </p:cNvPr>
          <p:cNvSpPr/>
          <p:nvPr/>
        </p:nvSpPr>
        <p:spPr>
          <a:xfrm>
            <a:off x="12940681" y="9258300"/>
            <a:ext cx="2087283" cy="521821"/>
          </a:xfrm>
          <a:custGeom>
            <a:avLst/>
            <a:gdLst/>
            <a:ahLst/>
            <a:cxnLst/>
            <a:rect l="l" t="t" r="r" b="b"/>
            <a:pathLst>
              <a:path w="2087283" h="521821">
                <a:moveTo>
                  <a:pt x="0" y="0"/>
                </a:moveTo>
                <a:lnTo>
                  <a:pt x="2087283" y="0"/>
                </a:lnTo>
                <a:lnTo>
                  <a:pt x="2087283" y="521821"/>
                </a:lnTo>
                <a:lnTo>
                  <a:pt x="0" y="5218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173AC270-C522-62BE-AC80-677C2D1B9E35}"/>
              </a:ext>
            </a:extLst>
          </p:cNvPr>
          <p:cNvSpPr/>
          <p:nvPr/>
        </p:nvSpPr>
        <p:spPr>
          <a:xfrm>
            <a:off x="15802338" y="279303"/>
            <a:ext cx="1885225" cy="1699844"/>
          </a:xfrm>
          <a:custGeom>
            <a:avLst/>
            <a:gdLst/>
            <a:ahLst/>
            <a:cxnLst/>
            <a:rect l="l" t="t" r="r" b="b"/>
            <a:pathLst>
              <a:path w="1885225" h="1699844">
                <a:moveTo>
                  <a:pt x="0" y="0"/>
                </a:moveTo>
                <a:lnTo>
                  <a:pt x="1885224" y="0"/>
                </a:lnTo>
                <a:lnTo>
                  <a:pt x="1885224" y="1699844"/>
                </a:lnTo>
                <a:lnTo>
                  <a:pt x="0" y="16998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55DE860A-04AA-E39D-B751-BED61D559466}"/>
              </a:ext>
            </a:extLst>
          </p:cNvPr>
          <p:cNvSpPr txBox="1"/>
          <p:nvPr/>
        </p:nvSpPr>
        <p:spPr>
          <a:xfrm>
            <a:off x="777506" y="1043500"/>
            <a:ext cx="8061694" cy="7424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018"/>
              </a:lnSpc>
              <a:spcBef>
                <a:spcPct val="0"/>
              </a:spcBef>
            </a:pPr>
            <a:r>
              <a:rPr lang="en-US" sz="4298" dirty="0">
                <a:solidFill>
                  <a:srgbClr val="8D4373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RISK-BASED APPROACH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5BCE78D2-3654-E0A8-B518-BC63A37A6D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2064504"/>
              </p:ext>
            </p:extLst>
          </p:nvPr>
        </p:nvGraphicFramePr>
        <p:xfrm>
          <a:off x="454109" y="2132088"/>
          <a:ext cx="14462494" cy="7035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589657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D4525C-D396-0D39-9BC7-2B9F99258A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589B0DD-228C-D30E-29FD-38D07C7FF4ED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312" r="-20312"/>
            </a:stretch>
          </a:blipFill>
        </p:spPr>
        <p:txBody>
          <a:bodyPr/>
          <a:lstStyle/>
          <a:p>
            <a:endParaRPr lang="en-GB" dirty="0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04519A92-A80A-B4B4-9AFC-A20D558231E1}"/>
              </a:ext>
            </a:extLst>
          </p:cNvPr>
          <p:cNvGrpSpPr/>
          <p:nvPr/>
        </p:nvGrpSpPr>
        <p:grpSpPr>
          <a:xfrm>
            <a:off x="15201900" y="0"/>
            <a:ext cx="3086100" cy="10287000"/>
            <a:chOff x="0" y="0"/>
            <a:chExt cx="812800" cy="2709333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C3E2B20C-5215-9BBF-401C-2E1ED894DEDB}"/>
                </a:ext>
              </a:extLst>
            </p:cNvPr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C1E3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0E523AA5-B426-0840-7F60-8F56D915AD3E}"/>
                </a:ext>
              </a:extLst>
            </p:cNvPr>
            <p:cNvSpPr txBox="1"/>
            <p:nvPr/>
          </p:nvSpPr>
          <p:spPr>
            <a:xfrm>
              <a:off x="0" y="-47625"/>
              <a:ext cx="812800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083F7212-1B80-3791-F517-F520BA8181CB}"/>
              </a:ext>
            </a:extLst>
          </p:cNvPr>
          <p:cNvSpPr/>
          <p:nvPr/>
        </p:nvSpPr>
        <p:spPr>
          <a:xfrm>
            <a:off x="12940681" y="9258300"/>
            <a:ext cx="2087283" cy="521821"/>
          </a:xfrm>
          <a:custGeom>
            <a:avLst/>
            <a:gdLst/>
            <a:ahLst/>
            <a:cxnLst/>
            <a:rect l="l" t="t" r="r" b="b"/>
            <a:pathLst>
              <a:path w="2087283" h="521821">
                <a:moveTo>
                  <a:pt x="0" y="0"/>
                </a:moveTo>
                <a:lnTo>
                  <a:pt x="2087283" y="0"/>
                </a:lnTo>
                <a:lnTo>
                  <a:pt x="2087283" y="521821"/>
                </a:lnTo>
                <a:lnTo>
                  <a:pt x="0" y="5218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71263036-71EE-BCF5-AAFA-90EF96E3D9DF}"/>
              </a:ext>
            </a:extLst>
          </p:cNvPr>
          <p:cNvSpPr/>
          <p:nvPr/>
        </p:nvSpPr>
        <p:spPr>
          <a:xfrm>
            <a:off x="15802338" y="279303"/>
            <a:ext cx="1885225" cy="1699844"/>
          </a:xfrm>
          <a:custGeom>
            <a:avLst/>
            <a:gdLst/>
            <a:ahLst/>
            <a:cxnLst/>
            <a:rect l="l" t="t" r="r" b="b"/>
            <a:pathLst>
              <a:path w="1885225" h="1699844">
                <a:moveTo>
                  <a:pt x="0" y="0"/>
                </a:moveTo>
                <a:lnTo>
                  <a:pt x="1885224" y="0"/>
                </a:lnTo>
                <a:lnTo>
                  <a:pt x="1885224" y="1699844"/>
                </a:lnTo>
                <a:lnTo>
                  <a:pt x="0" y="16998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BA5139D9-9612-9FC4-33C4-1BCF339881F4}"/>
              </a:ext>
            </a:extLst>
          </p:cNvPr>
          <p:cNvSpPr txBox="1"/>
          <p:nvPr/>
        </p:nvSpPr>
        <p:spPr>
          <a:xfrm>
            <a:off x="777506" y="1043500"/>
            <a:ext cx="9280894" cy="7424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018"/>
              </a:lnSpc>
              <a:spcBef>
                <a:spcPct val="0"/>
              </a:spcBef>
            </a:pPr>
            <a:r>
              <a:rPr lang="en-US" sz="4298" dirty="0">
                <a:solidFill>
                  <a:srgbClr val="8D4373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STAKEHOLDER ENGAGEMENT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182182-BAEE-27AF-F49B-7208D6BEE13E}"/>
              </a:ext>
            </a:extLst>
          </p:cNvPr>
          <p:cNvSpPr txBox="1"/>
          <p:nvPr/>
        </p:nvSpPr>
        <p:spPr>
          <a:xfrm>
            <a:off x="3810000" y="2819568"/>
            <a:ext cx="9525000" cy="6033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970" b="1" dirty="0">
                <a:latin typeface="Poppins" panose="00000500000000000000" pitchFamily="2" charset="0"/>
                <a:cs typeface="Poppins" panose="00000500000000000000" pitchFamily="2" charset="0"/>
              </a:rPr>
              <a:t>Post-Licensing Meeting</a:t>
            </a:r>
          </a:p>
          <a:p>
            <a:endParaRPr lang="en-GB" sz="297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GB" sz="297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GB" sz="297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GB" sz="2970" b="1" dirty="0">
                <a:latin typeface="Poppins" panose="00000500000000000000" pitchFamily="2" charset="0"/>
                <a:cs typeface="Poppins" panose="00000500000000000000" pitchFamily="2" charset="0"/>
              </a:rPr>
              <a:t>        Collaborative Platforms</a:t>
            </a:r>
          </a:p>
          <a:p>
            <a:endParaRPr lang="en-GB" sz="297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GB" sz="297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GB" sz="297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GB" sz="2970" b="1" dirty="0">
                <a:latin typeface="Poppins" panose="00000500000000000000" pitchFamily="2" charset="0"/>
                <a:cs typeface="Poppins" panose="00000500000000000000" pitchFamily="2" charset="0"/>
              </a:rPr>
              <a:t>                 Focus Groups</a:t>
            </a:r>
          </a:p>
          <a:p>
            <a:endParaRPr lang="en-GB" sz="297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GB" sz="297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GB" sz="297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GB" sz="2970" b="1" dirty="0">
                <a:latin typeface="Poppins" panose="00000500000000000000" pitchFamily="2" charset="0"/>
                <a:cs typeface="Poppins" panose="00000500000000000000" pitchFamily="2" charset="0"/>
              </a:rPr>
              <a:t>                          Public Consultation</a:t>
            </a:r>
          </a:p>
        </p:txBody>
      </p:sp>
      <p:grpSp>
        <p:nvGrpSpPr>
          <p:cNvPr id="9" name="Group 10">
            <a:extLst>
              <a:ext uri="{FF2B5EF4-FFF2-40B4-BE49-F238E27FC236}">
                <a16:creationId xmlns:a16="http://schemas.microsoft.com/office/drawing/2014/main" id="{5EF05D3A-760E-194E-4EC0-64B6A9538512}"/>
              </a:ext>
            </a:extLst>
          </p:cNvPr>
          <p:cNvGrpSpPr/>
          <p:nvPr/>
        </p:nvGrpSpPr>
        <p:grpSpPr>
          <a:xfrm>
            <a:off x="2560675" y="2651276"/>
            <a:ext cx="1094001" cy="1175788"/>
            <a:chOff x="0" y="0"/>
            <a:chExt cx="756262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2FF678BC-FD56-F410-CC88-AC6A187AE913}"/>
                </a:ext>
              </a:extLst>
            </p:cNvPr>
            <p:cNvSpPr/>
            <p:nvPr/>
          </p:nvSpPr>
          <p:spPr>
            <a:xfrm>
              <a:off x="0" y="0"/>
              <a:ext cx="756262" cy="812800"/>
            </a:xfrm>
            <a:custGeom>
              <a:avLst/>
              <a:gdLst/>
              <a:ahLst/>
              <a:cxnLst/>
              <a:rect l="l" t="t" r="r" b="b"/>
              <a:pathLst>
                <a:path w="756262" h="812800">
                  <a:moveTo>
                    <a:pt x="378131" y="0"/>
                  </a:moveTo>
                  <a:cubicBezTo>
                    <a:pt x="169295" y="0"/>
                    <a:pt x="0" y="181951"/>
                    <a:pt x="0" y="406400"/>
                  </a:cubicBezTo>
                  <a:cubicBezTo>
                    <a:pt x="0" y="630849"/>
                    <a:pt x="169295" y="812800"/>
                    <a:pt x="378131" y="812800"/>
                  </a:cubicBezTo>
                  <a:cubicBezTo>
                    <a:pt x="586967" y="812800"/>
                    <a:pt x="756262" y="630849"/>
                    <a:pt x="756262" y="406400"/>
                  </a:cubicBezTo>
                  <a:cubicBezTo>
                    <a:pt x="756262" y="181951"/>
                    <a:pt x="586967" y="0"/>
                    <a:pt x="378131" y="0"/>
                  </a:cubicBezTo>
                  <a:close/>
                </a:path>
              </a:pathLst>
            </a:custGeom>
            <a:solidFill>
              <a:srgbClr val="BE8F8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9F54CDD-7FC1-0964-5570-1080C5AD11D5}"/>
                </a:ext>
              </a:extLst>
            </p:cNvPr>
            <p:cNvSpPr txBox="1"/>
            <p:nvPr/>
          </p:nvSpPr>
          <p:spPr>
            <a:xfrm>
              <a:off x="70900" y="28575"/>
              <a:ext cx="614463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0">
            <a:extLst>
              <a:ext uri="{FF2B5EF4-FFF2-40B4-BE49-F238E27FC236}">
                <a16:creationId xmlns:a16="http://schemas.microsoft.com/office/drawing/2014/main" id="{B0E08F39-A7FA-E695-E15D-FC6683FC9085}"/>
              </a:ext>
            </a:extLst>
          </p:cNvPr>
          <p:cNvGrpSpPr/>
          <p:nvPr/>
        </p:nvGrpSpPr>
        <p:grpSpPr>
          <a:xfrm>
            <a:off x="3291352" y="4394226"/>
            <a:ext cx="1094001" cy="1175788"/>
            <a:chOff x="0" y="0"/>
            <a:chExt cx="756262" cy="812800"/>
          </a:xfrm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DFF25CD0-63FC-B6F4-E12D-1DA71EC85D1F}"/>
                </a:ext>
              </a:extLst>
            </p:cNvPr>
            <p:cNvSpPr/>
            <p:nvPr/>
          </p:nvSpPr>
          <p:spPr>
            <a:xfrm>
              <a:off x="0" y="0"/>
              <a:ext cx="756262" cy="812800"/>
            </a:xfrm>
            <a:custGeom>
              <a:avLst/>
              <a:gdLst/>
              <a:ahLst/>
              <a:cxnLst/>
              <a:rect l="l" t="t" r="r" b="b"/>
              <a:pathLst>
                <a:path w="756262" h="812800">
                  <a:moveTo>
                    <a:pt x="378131" y="0"/>
                  </a:moveTo>
                  <a:cubicBezTo>
                    <a:pt x="169295" y="0"/>
                    <a:pt x="0" y="181951"/>
                    <a:pt x="0" y="406400"/>
                  </a:cubicBezTo>
                  <a:cubicBezTo>
                    <a:pt x="0" y="630849"/>
                    <a:pt x="169295" y="812800"/>
                    <a:pt x="378131" y="812800"/>
                  </a:cubicBezTo>
                  <a:cubicBezTo>
                    <a:pt x="586967" y="812800"/>
                    <a:pt x="756262" y="630849"/>
                    <a:pt x="756262" y="406400"/>
                  </a:cubicBezTo>
                  <a:cubicBezTo>
                    <a:pt x="756262" y="181951"/>
                    <a:pt x="586967" y="0"/>
                    <a:pt x="378131" y="0"/>
                  </a:cubicBezTo>
                  <a:close/>
                </a:path>
              </a:pathLst>
            </a:custGeom>
            <a:solidFill>
              <a:srgbClr val="BE8F8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2">
              <a:extLst>
                <a:ext uri="{FF2B5EF4-FFF2-40B4-BE49-F238E27FC236}">
                  <a16:creationId xmlns:a16="http://schemas.microsoft.com/office/drawing/2014/main" id="{15AE6ED3-30DE-0956-FBE9-29CAD53E8C50}"/>
                </a:ext>
              </a:extLst>
            </p:cNvPr>
            <p:cNvSpPr txBox="1"/>
            <p:nvPr/>
          </p:nvSpPr>
          <p:spPr>
            <a:xfrm>
              <a:off x="70900" y="28575"/>
              <a:ext cx="614463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0">
            <a:extLst>
              <a:ext uri="{FF2B5EF4-FFF2-40B4-BE49-F238E27FC236}">
                <a16:creationId xmlns:a16="http://schemas.microsoft.com/office/drawing/2014/main" id="{23136A7A-6F28-C2D7-6C25-FAEBE9FDA672}"/>
              </a:ext>
            </a:extLst>
          </p:cNvPr>
          <p:cNvGrpSpPr/>
          <p:nvPr/>
        </p:nvGrpSpPr>
        <p:grpSpPr>
          <a:xfrm>
            <a:off x="4024999" y="6137176"/>
            <a:ext cx="1094001" cy="1175788"/>
            <a:chOff x="0" y="0"/>
            <a:chExt cx="756262" cy="812800"/>
          </a:xfrm>
        </p:grpSpPr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878AB4E1-94B9-5B3C-7575-56F0C275F1CB}"/>
                </a:ext>
              </a:extLst>
            </p:cNvPr>
            <p:cNvSpPr/>
            <p:nvPr/>
          </p:nvSpPr>
          <p:spPr>
            <a:xfrm>
              <a:off x="0" y="0"/>
              <a:ext cx="756262" cy="812800"/>
            </a:xfrm>
            <a:custGeom>
              <a:avLst/>
              <a:gdLst/>
              <a:ahLst/>
              <a:cxnLst/>
              <a:rect l="l" t="t" r="r" b="b"/>
              <a:pathLst>
                <a:path w="756262" h="812800">
                  <a:moveTo>
                    <a:pt x="378131" y="0"/>
                  </a:moveTo>
                  <a:cubicBezTo>
                    <a:pt x="169295" y="0"/>
                    <a:pt x="0" y="181951"/>
                    <a:pt x="0" y="406400"/>
                  </a:cubicBezTo>
                  <a:cubicBezTo>
                    <a:pt x="0" y="630849"/>
                    <a:pt x="169295" y="812800"/>
                    <a:pt x="378131" y="812800"/>
                  </a:cubicBezTo>
                  <a:cubicBezTo>
                    <a:pt x="586967" y="812800"/>
                    <a:pt x="756262" y="630849"/>
                    <a:pt x="756262" y="406400"/>
                  </a:cubicBezTo>
                  <a:cubicBezTo>
                    <a:pt x="756262" y="181951"/>
                    <a:pt x="586967" y="0"/>
                    <a:pt x="378131" y="0"/>
                  </a:cubicBezTo>
                  <a:close/>
                </a:path>
              </a:pathLst>
            </a:custGeom>
            <a:solidFill>
              <a:srgbClr val="BE8F8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Box 12">
              <a:extLst>
                <a:ext uri="{FF2B5EF4-FFF2-40B4-BE49-F238E27FC236}">
                  <a16:creationId xmlns:a16="http://schemas.microsoft.com/office/drawing/2014/main" id="{2F3DAED9-4C06-1CF0-4F09-7ED6D3CA47BA}"/>
                </a:ext>
              </a:extLst>
            </p:cNvPr>
            <p:cNvSpPr txBox="1"/>
            <p:nvPr/>
          </p:nvSpPr>
          <p:spPr>
            <a:xfrm>
              <a:off x="70900" y="28575"/>
              <a:ext cx="614463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10">
            <a:extLst>
              <a:ext uri="{FF2B5EF4-FFF2-40B4-BE49-F238E27FC236}">
                <a16:creationId xmlns:a16="http://schemas.microsoft.com/office/drawing/2014/main" id="{B223A8F5-CF82-0382-D3FE-1111994E1589}"/>
              </a:ext>
            </a:extLst>
          </p:cNvPr>
          <p:cNvGrpSpPr/>
          <p:nvPr/>
        </p:nvGrpSpPr>
        <p:grpSpPr>
          <a:xfrm>
            <a:off x="4724400" y="7880126"/>
            <a:ext cx="1094001" cy="1175788"/>
            <a:chOff x="0" y="0"/>
            <a:chExt cx="756262" cy="812800"/>
          </a:xfrm>
        </p:grpSpPr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6D007F31-A34A-6B76-0C19-27B7E7B4560A}"/>
                </a:ext>
              </a:extLst>
            </p:cNvPr>
            <p:cNvSpPr/>
            <p:nvPr/>
          </p:nvSpPr>
          <p:spPr>
            <a:xfrm>
              <a:off x="0" y="0"/>
              <a:ext cx="756262" cy="812800"/>
            </a:xfrm>
            <a:custGeom>
              <a:avLst/>
              <a:gdLst/>
              <a:ahLst/>
              <a:cxnLst/>
              <a:rect l="l" t="t" r="r" b="b"/>
              <a:pathLst>
                <a:path w="756262" h="812800">
                  <a:moveTo>
                    <a:pt x="378131" y="0"/>
                  </a:moveTo>
                  <a:cubicBezTo>
                    <a:pt x="169295" y="0"/>
                    <a:pt x="0" y="181951"/>
                    <a:pt x="0" y="406400"/>
                  </a:cubicBezTo>
                  <a:cubicBezTo>
                    <a:pt x="0" y="630849"/>
                    <a:pt x="169295" y="812800"/>
                    <a:pt x="378131" y="812800"/>
                  </a:cubicBezTo>
                  <a:cubicBezTo>
                    <a:pt x="586967" y="812800"/>
                    <a:pt x="756262" y="630849"/>
                    <a:pt x="756262" y="406400"/>
                  </a:cubicBezTo>
                  <a:cubicBezTo>
                    <a:pt x="756262" y="181951"/>
                    <a:pt x="586967" y="0"/>
                    <a:pt x="378131" y="0"/>
                  </a:cubicBezTo>
                  <a:close/>
                </a:path>
              </a:pathLst>
            </a:custGeom>
            <a:solidFill>
              <a:srgbClr val="BE8F8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12">
              <a:extLst>
                <a:ext uri="{FF2B5EF4-FFF2-40B4-BE49-F238E27FC236}">
                  <a16:creationId xmlns:a16="http://schemas.microsoft.com/office/drawing/2014/main" id="{DBE0F239-0F0B-2BBA-5953-0235E72D03D3}"/>
                </a:ext>
              </a:extLst>
            </p:cNvPr>
            <p:cNvSpPr txBox="1"/>
            <p:nvPr/>
          </p:nvSpPr>
          <p:spPr>
            <a:xfrm>
              <a:off x="70900" y="28575"/>
              <a:ext cx="614463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79012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FADCDE-234D-05A0-959A-726985D70C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AD95FF5-057D-E860-C22E-9D3FFCB4D83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312" r="-20312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1F4F029B-F7E2-9ECB-19AD-FDC7DE76CA95}"/>
              </a:ext>
            </a:extLst>
          </p:cNvPr>
          <p:cNvGrpSpPr/>
          <p:nvPr/>
        </p:nvGrpSpPr>
        <p:grpSpPr>
          <a:xfrm>
            <a:off x="0" y="0"/>
            <a:ext cx="18288000" cy="3104136"/>
            <a:chOff x="0" y="0"/>
            <a:chExt cx="4816593" cy="81755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3D2AD20D-627A-D367-9417-A29BEBB703DC}"/>
                </a:ext>
              </a:extLst>
            </p:cNvPr>
            <p:cNvSpPr/>
            <p:nvPr/>
          </p:nvSpPr>
          <p:spPr>
            <a:xfrm>
              <a:off x="0" y="0"/>
              <a:ext cx="4816592" cy="817550"/>
            </a:xfrm>
            <a:custGeom>
              <a:avLst/>
              <a:gdLst/>
              <a:ahLst/>
              <a:cxnLst/>
              <a:rect l="l" t="t" r="r" b="b"/>
              <a:pathLst>
                <a:path w="4816592" h="817550">
                  <a:moveTo>
                    <a:pt x="0" y="0"/>
                  </a:moveTo>
                  <a:lnTo>
                    <a:pt x="4816592" y="0"/>
                  </a:lnTo>
                  <a:lnTo>
                    <a:pt x="4816592" y="817550"/>
                  </a:lnTo>
                  <a:lnTo>
                    <a:pt x="0" y="817550"/>
                  </a:lnTo>
                  <a:close/>
                </a:path>
              </a:pathLst>
            </a:custGeom>
            <a:solidFill>
              <a:srgbClr val="2C1E3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BA514766-F099-EF81-8AE3-25D5CA8793FD}"/>
                </a:ext>
              </a:extLst>
            </p:cNvPr>
            <p:cNvSpPr txBox="1"/>
            <p:nvPr/>
          </p:nvSpPr>
          <p:spPr>
            <a:xfrm>
              <a:off x="0" y="-47625"/>
              <a:ext cx="4816593" cy="8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AutoShape 6">
            <a:extLst>
              <a:ext uri="{FF2B5EF4-FFF2-40B4-BE49-F238E27FC236}">
                <a16:creationId xmlns:a16="http://schemas.microsoft.com/office/drawing/2014/main" id="{163B5D6D-88E2-0AD4-AFE9-D89A814EF1E2}"/>
              </a:ext>
            </a:extLst>
          </p:cNvPr>
          <p:cNvSpPr/>
          <p:nvPr/>
        </p:nvSpPr>
        <p:spPr>
          <a:xfrm flipV="1">
            <a:off x="3559389" y="2006192"/>
            <a:ext cx="5025481" cy="20854"/>
          </a:xfrm>
          <a:prstGeom prst="line">
            <a:avLst/>
          </a:prstGeom>
          <a:ln w="38100" cap="flat">
            <a:solidFill>
              <a:srgbClr val="8D4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638B9FA6-D6C1-067E-3566-B875590A8651}"/>
              </a:ext>
            </a:extLst>
          </p:cNvPr>
          <p:cNvSpPr/>
          <p:nvPr/>
        </p:nvSpPr>
        <p:spPr>
          <a:xfrm>
            <a:off x="839394" y="726503"/>
            <a:ext cx="1885225" cy="1699844"/>
          </a:xfrm>
          <a:custGeom>
            <a:avLst/>
            <a:gdLst/>
            <a:ahLst/>
            <a:cxnLst/>
            <a:rect l="l" t="t" r="r" b="b"/>
            <a:pathLst>
              <a:path w="1885225" h="1699844">
                <a:moveTo>
                  <a:pt x="0" y="0"/>
                </a:moveTo>
                <a:lnTo>
                  <a:pt x="1885225" y="0"/>
                </a:lnTo>
                <a:lnTo>
                  <a:pt x="1885225" y="1699845"/>
                </a:lnTo>
                <a:lnTo>
                  <a:pt x="0" y="16998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795CCE39-1D69-7FAE-6D13-D6D506053F09}"/>
              </a:ext>
            </a:extLst>
          </p:cNvPr>
          <p:cNvSpPr txBox="1"/>
          <p:nvPr/>
        </p:nvSpPr>
        <p:spPr>
          <a:xfrm>
            <a:off x="2758147" y="1162273"/>
            <a:ext cx="11904586" cy="828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693"/>
              </a:lnSpc>
              <a:spcBef>
                <a:spcPct val="0"/>
              </a:spcBef>
            </a:pPr>
            <a:r>
              <a:rPr lang="en-US" sz="4780" dirty="0">
                <a:solidFill>
                  <a:srgbClr val="BE8F8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MONITORING AND COMPLIANCE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742ACD-8204-E416-F726-05ACEC38F1F9}"/>
              </a:ext>
            </a:extLst>
          </p:cNvPr>
          <p:cNvSpPr txBox="1"/>
          <p:nvPr/>
        </p:nvSpPr>
        <p:spPr>
          <a:xfrm>
            <a:off x="3836600" y="3610546"/>
            <a:ext cx="14779538" cy="6033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970" b="1" dirty="0">
                <a:latin typeface="Poppins" panose="00000500000000000000" pitchFamily="2" charset="0"/>
                <a:cs typeface="Poppins" panose="00000500000000000000" pitchFamily="2" charset="0"/>
              </a:rPr>
              <a:t>Data Analysis</a:t>
            </a:r>
          </a:p>
          <a:p>
            <a:endParaRPr lang="en-GB" sz="297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GB" sz="297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GB" sz="297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GB" sz="2970" b="1" dirty="0">
                <a:latin typeface="Poppins" panose="00000500000000000000" pitchFamily="2" charset="0"/>
                <a:cs typeface="Poppins" panose="00000500000000000000" pitchFamily="2" charset="0"/>
              </a:rPr>
              <a:t>        Constant Monitoring and Follow-up Visits</a:t>
            </a:r>
          </a:p>
          <a:p>
            <a:endParaRPr lang="en-GB" sz="297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GB" sz="297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GB" sz="297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GB" sz="2970" b="1" dirty="0">
                <a:latin typeface="Poppins" panose="00000500000000000000" pitchFamily="2" charset="0"/>
                <a:cs typeface="Poppins" panose="00000500000000000000" pitchFamily="2" charset="0"/>
              </a:rPr>
              <a:t>                 Proactive Assessment</a:t>
            </a:r>
          </a:p>
          <a:p>
            <a:endParaRPr lang="en-GB" sz="297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GB" sz="297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GB" sz="297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GB" sz="2970" b="1">
                <a:latin typeface="Poppins" panose="00000500000000000000" pitchFamily="2" charset="0"/>
                <a:cs typeface="Poppins" panose="00000500000000000000" pitchFamily="2" charset="0"/>
              </a:rPr>
              <a:t>                          Investigations</a:t>
            </a:r>
            <a:endParaRPr lang="en-GB" sz="297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14" name="Group 10">
            <a:extLst>
              <a:ext uri="{FF2B5EF4-FFF2-40B4-BE49-F238E27FC236}">
                <a16:creationId xmlns:a16="http://schemas.microsoft.com/office/drawing/2014/main" id="{05C4924B-951C-AA8D-9B0B-E24163A82AD6}"/>
              </a:ext>
            </a:extLst>
          </p:cNvPr>
          <p:cNvGrpSpPr/>
          <p:nvPr/>
        </p:nvGrpSpPr>
        <p:grpSpPr>
          <a:xfrm>
            <a:off x="2362200" y="3409429"/>
            <a:ext cx="1094001" cy="1175788"/>
            <a:chOff x="0" y="0"/>
            <a:chExt cx="756262" cy="812800"/>
          </a:xfrm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D1BBCB5D-C452-4BD0-D8DC-AC7109F604C5}"/>
                </a:ext>
              </a:extLst>
            </p:cNvPr>
            <p:cNvSpPr/>
            <p:nvPr/>
          </p:nvSpPr>
          <p:spPr>
            <a:xfrm>
              <a:off x="0" y="0"/>
              <a:ext cx="756262" cy="812800"/>
            </a:xfrm>
            <a:custGeom>
              <a:avLst/>
              <a:gdLst/>
              <a:ahLst/>
              <a:cxnLst/>
              <a:rect l="l" t="t" r="r" b="b"/>
              <a:pathLst>
                <a:path w="756262" h="812800">
                  <a:moveTo>
                    <a:pt x="378131" y="0"/>
                  </a:moveTo>
                  <a:cubicBezTo>
                    <a:pt x="169295" y="0"/>
                    <a:pt x="0" y="181951"/>
                    <a:pt x="0" y="406400"/>
                  </a:cubicBezTo>
                  <a:cubicBezTo>
                    <a:pt x="0" y="630849"/>
                    <a:pt x="169295" y="812800"/>
                    <a:pt x="378131" y="812800"/>
                  </a:cubicBezTo>
                  <a:cubicBezTo>
                    <a:pt x="586967" y="812800"/>
                    <a:pt x="756262" y="630849"/>
                    <a:pt x="756262" y="406400"/>
                  </a:cubicBezTo>
                  <a:cubicBezTo>
                    <a:pt x="756262" y="181951"/>
                    <a:pt x="586967" y="0"/>
                    <a:pt x="378131" y="0"/>
                  </a:cubicBezTo>
                  <a:close/>
                </a:path>
              </a:pathLst>
            </a:custGeom>
            <a:solidFill>
              <a:srgbClr val="BE8F8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2">
              <a:extLst>
                <a:ext uri="{FF2B5EF4-FFF2-40B4-BE49-F238E27FC236}">
                  <a16:creationId xmlns:a16="http://schemas.microsoft.com/office/drawing/2014/main" id="{077268DB-C4E9-3C42-4193-F9BFA8ADC4FF}"/>
                </a:ext>
              </a:extLst>
            </p:cNvPr>
            <p:cNvSpPr txBox="1"/>
            <p:nvPr/>
          </p:nvSpPr>
          <p:spPr>
            <a:xfrm>
              <a:off x="70900" y="28575"/>
              <a:ext cx="614463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0">
            <a:extLst>
              <a:ext uri="{FF2B5EF4-FFF2-40B4-BE49-F238E27FC236}">
                <a16:creationId xmlns:a16="http://schemas.microsoft.com/office/drawing/2014/main" id="{A7EC86B1-1B9D-735C-3E68-7E16FE3F3BD0}"/>
              </a:ext>
            </a:extLst>
          </p:cNvPr>
          <p:cNvGrpSpPr/>
          <p:nvPr/>
        </p:nvGrpSpPr>
        <p:grpSpPr>
          <a:xfrm>
            <a:off x="3031380" y="5165881"/>
            <a:ext cx="1094001" cy="1175788"/>
            <a:chOff x="0" y="0"/>
            <a:chExt cx="756262" cy="812800"/>
          </a:xfrm>
        </p:grpSpPr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A49FCA5E-0B95-C687-4D9F-945C7602D068}"/>
                </a:ext>
              </a:extLst>
            </p:cNvPr>
            <p:cNvSpPr/>
            <p:nvPr/>
          </p:nvSpPr>
          <p:spPr>
            <a:xfrm>
              <a:off x="0" y="0"/>
              <a:ext cx="756262" cy="812800"/>
            </a:xfrm>
            <a:custGeom>
              <a:avLst/>
              <a:gdLst/>
              <a:ahLst/>
              <a:cxnLst/>
              <a:rect l="l" t="t" r="r" b="b"/>
              <a:pathLst>
                <a:path w="756262" h="812800">
                  <a:moveTo>
                    <a:pt x="378131" y="0"/>
                  </a:moveTo>
                  <a:cubicBezTo>
                    <a:pt x="169295" y="0"/>
                    <a:pt x="0" y="181951"/>
                    <a:pt x="0" y="406400"/>
                  </a:cubicBezTo>
                  <a:cubicBezTo>
                    <a:pt x="0" y="630849"/>
                    <a:pt x="169295" y="812800"/>
                    <a:pt x="378131" y="812800"/>
                  </a:cubicBezTo>
                  <a:cubicBezTo>
                    <a:pt x="586967" y="812800"/>
                    <a:pt x="756262" y="630849"/>
                    <a:pt x="756262" y="406400"/>
                  </a:cubicBezTo>
                  <a:cubicBezTo>
                    <a:pt x="756262" y="181951"/>
                    <a:pt x="586967" y="0"/>
                    <a:pt x="378131" y="0"/>
                  </a:cubicBezTo>
                  <a:close/>
                </a:path>
              </a:pathLst>
            </a:custGeom>
            <a:solidFill>
              <a:srgbClr val="BE8F8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Box 12">
              <a:extLst>
                <a:ext uri="{FF2B5EF4-FFF2-40B4-BE49-F238E27FC236}">
                  <a16:creationId xmlns:a16="http://schemas.microsoft.com/office/drawing/2014/main" id="{4FE49433-2924-2BAB-847C-39C76496A5B7}"/>
                </a:ext>
              </a:extLst>
            </p:cNvPr>
            <p:cNvSpPr txBox="1"/>
            <p:nvPr/>
          </p:nvSpPr>
          <p:spPr>
            <a:xfrm>
              <a:off x="70900" y="28575"/>
              <a:ext cx="614463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20" name="Group 10">
            <a:extLst>
              <a:ext uri="{FF2B5EF4-FFF2-40B4-BE49-F238E27FC236}">
                <a16:creationId xmlns:a16="http://schemas.microsoft.com/office/drawing/2014/main" id="{56E142FA-0EC5-B78D-32A8-1D645B1D39E2}"/>
              </a:ext>
            </a:extLst>
          </p:cNvPr>
          <p:cNvGrpSpPr/>
          <p:nvPr/>
        </p:nvGrpSpPr>
        <p:grpSpPr>
          <a:xfrm>
            <a:off x="3796399" y="6922333"/>
            <a:ext cx="1094001" cy="1175788"/>
            <a:chOff x="0" y="0"/>
            <a:chExt cx="756262" cy="812800"/>
          </a:xfrm>
        </p:grpSpPr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5CBB8708-355C-DE50-3EF9-E339EC06EF20}"/>
                </a:ext>
              </a:extLst>
            </p:cNvPr>
            <p:cNvSpPr/>
            <p:nvPr/>
          </p:nvSpPr>
          <p:spPr>
            <a:xfrm>
              <a:off x="0" y="0"/>
              <a:ext cx="756262" cy="812800"/>
            </a:xfrm>
            <a:custGeom>
              <a:avLst/>
              <a:gdLst/>
              <a:ahLst/>
              <a:cxnLst/>
              <a:rect l="l" t="t" r="r" b="b"/>
              <a:pathLst>
                <a:path w="756262" h="812800">
                  <a:moveTo>
                    <a:pt x="378131" y="0"/>
                  </a:moveTo>
                  <a:cubicBezTo>
                    <a:pt x="169295" y="0"/>
                    <a:pt x="0" y="181951"/>
                    <a:pt x="0" y="406400"/>
                  </a:cubicBezTo>
                  <a:cubicBezTo>
                    <a:pt x="0" y="630849"/>
                    <a:pt x="169295" y="812800"/>
                    <a:pt x="378131" y="812800"/>
                  </a:cubicBezTo>
                  <a:cubicBezTo>
                    <a:pt x="586967" y="812800"/>
                    <a:pt x="756262" y="630849"/>
                    <a:pt x="756262" y="406400"/>
                  </a:cubicBezTo>
                  <a:cubicBezTo>
                    <a:pt x="756262" y="181951"/>
                    <a:pt x="586967" y="0"/>
                    <a:pt x="378131" y="0"/>
                  </a:cubicBezTo>
                  <a:close/>
                </a:path>
              </a:pathLst>
            </a:custGeom>
            <a:solidFill>
              <a:srgbClr val="BE8F8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12">
              <a:extLst>
                <a:ext uri="{FF2B5EF4-FFF2-40B4-BE49-F238E27FC236}">
                  <a16:creationId xmlns:a16="http://schemas.microsoft.com/office/drawing/2014/main" id="{BAE8DC65-F6B8-43F1-6924-F8B0CDE75DC8}"/>
                </a:ext>
              </a:extLst>
            </p:cNvPr>
            <p:cNvSpPr txBox="1"/>
            <p:nvPr/>
          </p:nvSpPr>
          <p:spPr>
            <a:xfrm>
              <a:off x="70900" y="28575"/>
              <a:ext cx="614463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10">
            <a:extLst>
              <a:ext uri="{FF2B5EF4-FFF2-40B4-BE49-F238E27FC236}">
                <a16:creationId xmlns:a16="http://schemas.microsoft.com/office/drawing/2014/main" id="{71515F8C-0AE8-A11C-80C5-B580F6FFE254}"/>
              </a:ext>
            </a:extLst>
          </p:cNvPr>
          <p:cNvGrpSpPr/>
          <p:nvPr/>
        </p:nvGrpSpPr>
        <p:grpSpPr>
          <a:xfrm>
            <a:off x="4572000" y="8678784"/>
            <a:ext cx="1094001" cy="1175788"/>
            <a:chOff x="0" y="0"/>
            <a:chExt cx="756262" cy="812800"/>
          </a:xfrm>
        </p:grpSpPr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DF70E773-8AEF-FE39-2C2E-2956A3DF397B}"/>
                </a:ext>
              </a:extLst>
            </p:cNvPr>
            <p:cNvSpPr/>
            <p:nvPr/>
          </p:nvSpPr>
          <p:spPr>
            <a:xfrm>
              <a:off x="0" y="0"/>
              <a:ext cx="756262" cy="812800"/>
            </a:xfrm>
            <a:custGeom>
              <a:avLst/>
              <a:gdLst/>
              <a:ahLst/>
              <a:cxnLst/>
              <a:rect l="l" t="t" r="r" b="b"/>
              <a:pathLst>
                <a:path w="756262" h="812800">
                  <a:moveTo>
                    <a:pt x="378131" y="0"/>
                  </a:moveTo>
                  <a:cubicBezTo>
                    <a:pt x="169295" y="0"/>
                    <a:pt x="0" y="181951"/>
                    <a:pt x="0" y="406400"/>
                  </a:cubicBezTo>
                  <a:cubicBezTo>
                    <a:pt x="0" y="630849"/>
                    <a:pt x="169295" y="812800"/>
                    <a:pt x="378131" y="812800"/>
                  </a:cubicBezTo>
                  <a:cubicBezTo>
                    <a:pt x="586967" y="812800"/>
                    <a:pt x="756262" y="630849"/>
                    <a:pt x="756262" y="406400"/>
                  </a:cubicBezTo>
                  <a:cubicBezTo>
                    <a:pt x="756262" y="181951"/>
                    <a:pt x="586967" y="0"/>
                    <a:pt x="378131" y="0"/>
                  </a:cubicBezTo>
                  <a:close/>
                </a:path>
              </a:pathLst>
            </a:custGeom>
            <a:solidFill>
              <a:srgbClr val="BE8F8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TextBox 12">
              <a:extLst>
                <a:ext uri="{FF2B5EF4-FFF2-40B4-BE49-F238E27FC236}">
                  <a16:creationId xmlns:a16="http://schemas.microsoft.com/office/drawing/2014/main" id="{4160318C-6790-1BFC-E2DD-3B63D8A04936}"/>
                </a:ext>
              </a:extLst>
            </p:cNvPr>
            <p:cNvSpPr txBox="1"/>
            <p:nvPr/>
          </p:nvSpPr>
          <p:spPr>
            <a:xfrm>
              <a:off x="70900" y="28575"/>
              <a:ext cx="614463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82263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3838FA-0862-F132-97C2-CDC3D4037F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49A9080-F8A9-E4D8-67FB-C7CA096E7213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312" r="-20312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08CFE3F0-9FC6-BB18-FC17-5ACF58E7FAC2}"/>
              </a:ext>
            </a:extLst>
          </p:cNvPr>
          <p:cNvGrpSpPr/>
          <p:nvPr/>
        </p:nvGrpSpPr>
        <p:grpSpPr>
          <a:xfrm>
            <a:off x="0" y="-44892"/>
            <a:ext cx="18288000" cy="3104136"/>
            <a:chOff x="0" y="0"/>
            <a:chExt cx="4816593" cy="81755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A6F19CFB-5E51-74C5-AE71-466FB1CB35AA}"/>
                </a:ext>
              </a:extLst>
            </p:cNvPr>
            <p:cNvSpPr/>
            <p:nvPr/>
          </p:nvSpPr>
          <p:spPr>
            <a:xfrm>
              <a:off x="0" y="0"/>
              <a:ext cx="4816592" cy="817550"/>
            </a:xfrm>
            <a:custGeom>
              <a:avLst/>
              <a:gdLst/>
              <a:ahLst/>
              <a:cxnLst/>
              <a:rect l="l" t="t" r="r" b="b"/>
              <a:pathLst>
                <a:path w="4816592" h="817550">
                  <a:moveTo>
                    <a:pt x="0" y="0"/>
                  </a:moveTo>
                  <a:lnTo>
                    <a:pt x="4816592" y="0"/>
                  </a:lnTo>
                  <a:lnTo>
                    <a:pt x="4816592" y="817550"/>
                  </a:lnTo>
                  <a:lnTo>
                    <a:pt x="0" y="817550"/>
                  </a:lnTo>
                  <a:close/>
                </a:path>
              </a:pathLst>
            </a:custGeom>
            <a:solidFill>
              <a:srgbClr val="2C1E3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DE0ABFEF-6CCF-7A5E-90F6-B90C377350B2}"/>
                </a:ext>
              </a:extLst>
            </p:cNvPr>
            <p:cNvSpPr txBox="1"/>
            <p:nvPr/>
          </p:nvSpPr>
          <p:spPr>
            <a:xfrm>
              <a:off x="0" y="-47625"/>
              <a:ext cx="4816593" cy="8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AutoShape 6">
            <a:extLst>
              <a:ext uri="{FF2B5EF4-FFF2-40B4-BE49-F238E27FC236}">
                <a16:creationId xmlns:a16="http://schemas.microsoft.com/office/drawing/2014/main" id="{7DF40F26-B28D-B65A-F1F4-E3B091E3D958}"/>
              </a:ext>
            </a:extLst>
          </p:cNvPr>
          <p:cNvSpPr/>
          <p:nvPr/>
        </p:nvSpPr>
        <p:spPr>
          <a:xfrm flipV="1">
            <a:off x="3554869" y="1810061"/>
            <a:ext cx="5025481" cy="20854"/>
          </a:xfrm>
          <a:prstGeom prst="line">
            <a:avLst/>
          </a:prstGeom>
          <a:ln w="38100" cap="flat">
            <a:solidFill>
              <a:srgbClr val="8D4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897B5EE7-3C78-DFF1-4CD9-AC2D1C76ADF0}"/>
              </a:ext>
            </a:extLst>
          </p:cNvPr>
          <p:cNvSpPr/>
          <p:nvPr/>
        </p:nvSpPr>
        <p:spPr>
          <a:xfrm>
            <a:off x="839394" y="726503"/>
            <a:ext cx="1885225" cy="1699844"/>
          </a:xfrm>
          <a:custGeom>
            <a:avLst/>
            <a:gdLst/>
            <a:ahLst/>
            <a:cxnLst/>
            <a:rect l="l" t="t" r="r" b="b"/>
            <a:pathLst>
              <a:path w="1885225" h="1699844">
                <a:moveTo>
                  <a:pt x="0" y="0"/>
                </a:moveTo>
                <a:lnTo>
                  <a:pt x="1885225" y="0"/>
                </a:lnTo>
                <a:lnTo>
                  <a:pt x="1885225" y="1699845"/>
                </a:lnTo>
                <a:lnTo>
                  <a:pt x="0" y="16998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0A070C71-6AB1-E3D3-47FB-26BD7F7783EC}"/>
              </a:ext>
            </a:extLst>
          </p:cNvPr>
          <p:cNvSpPr txBox="1"/>
          <p:nvPr/>
        </p:nvSpPr>
        <p:spPr>
          <a:xfrm>
            <a:off x="1806390" y="1002611"/>
            <a:ext cx="11904586" cy="828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693"/>
              </a:lnSpc>
              <a:spcBef>
                <a:spcPct val="0"/>
              </a:spcBef>
            </a:pPr>
            <a:r>
              <a:rPr lang="en-US" sz="4780" dirty="0">
                <a:solidFill>
                  <a:srgbClr val="BE8F8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ENFORCEMENT STRATEGY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30C891C5-860B-FEEF-DE53-65BDAE0A8A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3387907"/>
              </p:ext>
            </p:extLst>
          </p:nvPr>
        </p:nvGraphicFramePr>
        <p:xfrm>
          <a:off x="2724619" y="3152850"/>
          <a:ext cx="12563895" cy="6926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31798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5BA38E-9F03-8F87-B6F6-1FA6C85C4C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1067399-35B2-430D-80B5-D2278C531619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312" r="-20312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BCDF65E5-597E-4586-68E4-DEE555FBB937}"/>
              </a:ext>
            </a:extLst>
          </p:cNvPr>
          <p:cNvGrpSpPr/>
          <p:nvPr/>
        </p:nvGrpSpPr>
        <p:grpSpPr>
          <a:xfrm>
            <a:off x="0" y="0"/>
            <a:ext cx="18288000" cy="3104136"/>
            <a:chOff x="0" y="0"/>
            <a:chExt cx="4816593" cy="81755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BF817DF4-34EA-A25E-D7B8-7931EDAFC497}"/>
                </a:ext>
              </a:extLst>
            </p:cNvPr>
            <p:cNvSpPr/>
            <p:nvPr/>
          </p:nvSpPr>
          <p:spPr>
            <a:xfrm>
              <a:off x="0" y="0"/>
              <a:ext cx="4816592" cy="817550"/>
            </a:xfrm>
            <a:custGeom>
              <a:avLst/>
              <a:gdLst/>
              <a:ahLst/>
              <a:cxnLst/>
              <a:rect l="l" t="t" r="r" b="b"/>
              <a:pathLst>
                <a:path w="4816592" h="817550">
                  <a:moveTo>
                    <a:pt x="0" y="0"/>
                  </a:moveTo>
                  <a:lnTo>
                    <a:pt x="4816592" y="0"/>
                  </a:lnTo>
                  <a:lnTo>
                    <a:pt x="4816592" y="817550"/>
                  </a:lnTo>
                  <a:lnTo>
                    <a:pt x="0" y="817550"/>
                  </a:lnTo>
                  <a:close/>
                </a:path>
              </a:pathLst>
            </a:custGeom>
            <a:solidFill>
              <a:srgbClr val="2C1E3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5CAC7668-27B2-2ECF-BC77-14774C734E31}"/>
                </a:ext>
              </a:extLst>
            </p:cNvPr>
            <p:cNvSpPr txBox="1"/>
            <p:nvPr/>
          </p:nvSpPr>
          <p:spPr>
            <a:xfrm>
              <a:off x="0" y="-47625"/>
              <a:ext cx="4816593" cy="8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AutoShape 6">
            <a:extLst>
              <a:ext uri="{FF2B5EF4-FFF2-40B4-BE49-F238E27FC236}">
                <a16:creationId xmlns:a16="http://schemas.microsoft.com/office/drawing/2014/main" id="{AF2F7883-8E90-7696-23D4-09772CEECF3E}"/>
              </a:ext>
            </a:extLst>
          </p:cNvPr>
          <p:cNvSpPr/>
          <p:nvPr/>
        </p:nvSpPr>
        <p:spPr>
          <a:xfrm flipV="1">
            <a:off x="3352800" y="1925583"/>
            <a:ext cx="5025481" cy="20854"/>
          </a:xfrm>
          <a:prstGeom prst="line">
            <a:avLst/>
          </a:prstGeom>
          <a:ln w="38100" cap="flat">
            <a:solidFill>
              <a:srgbClr val="8D4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206B73AE-0C29-DF23-8FA6-589C08E28351}"/>
              </a:ext>
            </a:extLst>
          </p:cNvPr>
          <p:cNvSpPr/>
          <p:nvPr/>
        </p:nvSpPr>
        <p:spPr>
          <a:xfrm>
            <a:off x="839394" y="726503"/>
            <a:ext cx="1885225" cy="1699844"/>
          </a:xfrm>
          <a:custGeom>
            <a:avLst/>
            <a:gdLst/>
            <a:ahLst/>
            <a:cxnLst/>
            <a:rect l="l" t="t" r="r" b="b"/>
            <a:pathLst>
              <a:path w="1885225" h="1699844">
                <a:moveTo>
                  <a:pt x="0" y="0"/>
                </a:moveTo>
                <a:lnTo>
                  <a:pt x="1885225" y="0"/>
                </a:lnTo>
                <a:lnTo>
                  <a:pt x="1885225" y="1699845"/>
                </a:lnTo>
                <a:lnTo>
                  <a:pt x="0" y="16998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F63B8487-AF77-C2D7-40C1-56896AED1B67}"/>
              </a:ext>
            </a:extLst>
          </p:cNvPr>
          <p:cNvSpPr txBox="1"/>
          <p:nvPr/>
        </p:nvSpPr>
        <p:spPr>
          <a:xfrm>
            <a:off x="2895600" y="1086611"/>
            <a:ext cx="11904586" cy="828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693"/>
              </a:lnSpc>
              <a:spcBef>
                <a:spcPct val="0"/>
              </a:spcBef>
            </a:pPr>
            <a:r>
              <a:rPr lang="en-US" sz="4780" dirty="0">
                <a:solidFill>
                  <a:srgbClr val="BE8F8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GOVERNANCE AND IMPROVEMENT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709C399B-71C2-74D7-D3C1-A68584265390}"/>
              </a:ext>
            </a:extLst>
          </p:cNvPr>
          <p:cNvSpPr txBox="1"/>
          <p:nvPr/>
        </p:nvSpPr>
        <p:spPr>
          <a:xfrm>
            <a:off x="1219200" y="4152900"/>
            <a:ext cx="13944599" cy="4140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3600" b="1" dirty="0">
                <a:solidFill>
                  <a:srgbClr val="BF8F8F"/>
                </a:solidFill>
                <a:latin typeface="Poppins"/>
                <a:ea typeface="Poppins"/>
                <a:cs typeface="Poppins"/>
                <a:sym typeface="Poppins"/>
              </a:rPr>
              <a:t>GOVERNANCE:</a:t>
            </a:r>
          </a:p>
          <a:p>
            <a:pPr algn="ctr">
              <a:lnSpc>
                <a:spcPts val="3640"/>
              </a:lnSpc>
            </a:pPr>
            <a:endParaRPr lang="en-US" sz="26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indent="-457200">
              <a:lnSpc>
                <a:spcPts val="3640"/>
              </a:lnSpc>
              <a:buClr>
                <a:srgbClr val="BF8F8F"/>
              </a:buClr>
              <a:buFont typeface="Arial" panose="020B0604020202020204" pitchFamily="34" charset="0"/>
              <a:buChar char="•"/>
            </a:pPr>
            <a:r>
              <a:rPr lang="en-US" sz="297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Clear Roles</a:t>
            </a:r>
          </a:p>
          <a:p>
            <a:pPr marL="457200" indent="-457200">
              <a:lnSpc>
                <a:spcPts val="3640"/>
              </a:lnSpc>
              <a:buClr>
                <a:srgbClr val="BF8F8F"/>
              </a:buClr>
              <a:buFont typeface="Arial" panose="020B0604020202020204" pitchFamily="34" charset="0"/>
              <a:buChar char="•"/>
            </a:pPr>
            <a:r>
              <a:rPr lang="en-US" sz="2970" dirty="0">
                <a:solidFill>
                  <a:srgbClr val="000000"/>
                </a:solidFill>
                <a:latin typeface="Poppins"/>
                <a:cs typeface="Poppins"/>
                <a:sym typeface="Poppins"/>
              </a:rPr>
              <a:t>Decision-Making protocols</a:t>
            </a:r>
          </a:p>
          <a:p>
            <a:pPr marL="457200" indent="-457200">
              <a:lnSpc>
                <a:spcPts val="3640"/>
              </a:lnSpc>
              <a:buClr>
                <a:srgbClr val="BF8F8F"/>
              </a:buClr>
              <a:buFont typeface="Arial" panose="020B0604020202020204" pitchFamily="34" charset="0"/>
              <a:buChar char="•"/>
            </a:pPr>
            <a:r>
              <a:rPr lang="en-US" sz="2970" dirty="0">
                <a:solidFill>
                  <a:srgbClr val="000000"/>
                </a:solidFill>
                <a:latin typeface="Poppins"/>
                <a:cs typeface="Poppins"/>
                <a:sym typeface="Poppins"/>
              </a:rPr>
              <a:t>Appeals and reviews</a:t>
            </a:r>
          </a:p>
          <a:p>
            <a:pPr>
              <a:lnSpc>
                <a:spcPts val="3640"/>
              </a:lnSpc>
            </a:pPr>
            <a:endParaRPr lang="en-US" sz="297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indent="-457200">
              <a:lnSpc>
                <a:spcPts val="3640"/>
              </a:lnSpc>
              <a:buClr>
                <a:srgbClr val="BF8F8F"/>
              </a:buClr>
              <a:buFont typeface="Arial" panose="020B0604020202020204" pitchFamily="34" charset="0"/>
              <a:buChar char="•"/>
            </a:pPr>
            <a:r>
              <a:rPr lang="en-US" sz="2970" dirty="0">
                <a:solidFill>
                  <a:srgbClr val="000000"/>
                </a:solidFill>
                <a:latin typeface="Poppins"/>
                <a:cs typeface="Poppins"/>
                <a:sym typeface="Poppins"/>
              </a:rPr>
              <a:t>Staff Training</a:t>
            </a:r>
          </a:p>
          <a:p>
            <a:pPr marL="457200" indent="-457200">
              <a:lnSpc>
                <a:spcPts val="3640"/>
              </a:lnSpc>
              <a:buClr>
                <a:srgbClr val="BF8F8F"/>
              </a:buClr>
              <a:buFont typeface="Arial" panose="020B0604020202020204" pitchFamily="34" charset="0"/>
              <a:buChar char="•"/>
            </a:pPr>
            <a:r>
              <a:rPr lang="en-US" sz="2970" dirty="0">
                <a:solidFill>
                  <a:srgbClr val="000000"/>
                </a:solidFill>
                <a:latin typeface="Poppins"/>
                <a:cs typeface="Poppins"/>
                <a:sym typeface="Poppins"/>
              </a:rPr>
              <a:t>Technology Enhancement </a:t>
            </a:r>
          </a:p>
          <a:p>
            <a:pPr marL="457200" indent="-457200">
              <a:lnSpc>
                <a:spcPts val="3640"/>
              </a:lnSpc>
              <a:buClr>
                <a:srgbClr val="BF8F8F"/>
              </a:buClr>
              <a:buFont typeface="Arial" panose="020B0604020202020204" pitchFamily="34" charset="0"/>
              <a:buChar char="•"/>
            </a:pPr>
            <a:r>
              <a:rPr lang="en-US" sz="2970" dirty="0">
                <a:solidFill>
                  <a:srgbClr val="000000"/>
                </a:solidFill>
                <a:latin typeface="Poppins"/>
                <a:cs typeface="Poppins"/>
                <a:sym typeface="Poppins"/>
              </a:rPr>
              <a:t>Collaboration with other Regulatory Bodies (Local and International)</a:t>
            </a:r>
          </a:p>
        </p:txBody>
      </p:sp>
    </p:spTree>
    <p:extLst>
      <p:ext uri="{BB962C8B-B14F-4D97-AF65-F5344CB8AC3E}">
        <p14:creationId xmlns:p14="http://schemas.microsoft.com/office/powerpoint/2010/main" val="848179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2BC953-DB07-17A9-4967-D249FA387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336EAE7-6001-7128-F96E-33479C14F62E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312" r="-20312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A1977284-173A-F7BD-4F1D-B6AD6CD91532}"/>
              </a:ext>
            </a:extLst>
          </p:cNvPr>
          <p:cNvGrpSpPr/>
          <p:nvPr/>
        </p:nvGrpSpPr>
        <p:grpSpPr>
          <a:xfrm>
            <a:off x="-12192" y="0"/>
            <a:ext cx="18288000" cy="3104136"/>
            <a:chOff x="0" y="0"/>
            <a:chExt cx="4816593" cy="81755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0F9CCCD0-5002-C195-6843-D35E41426322}"/>
                </a:ext>
              </a:extLst>
            </p:cNvPr>
            <p:cNvSpPr/>
            <p:nvPr/>
          </p:nvSpPr>
          <p:spPr>
            <a:xfrm>
              <a:off x="0" y="0"/>
              <a:ext cx="4816592" cy="817550"/>
            </a:xfrm>
            <a:custGeom>
              <a:avLst/>
              <a:gdLst/>
              <a:ahLst/>
              <a:cxnLst/>
              <a:rect l="l" t="t" r="r" b="b"/>
              <a:pathLst>
                <a:path w="4816592" h="817550">
                  <a:moveTo>
                    <a:pt x="0" y="0"/>
                  </a:moveTo>
                  <a:lnTo>
                    <a:pt x="4816592" y="0"/>
                  </a:lnTo>
                  <a:lnTo>
                    <a:pt x="4816592" y="817550"/>
                  </a:lnTo>
                  <a:lnTo>
                    <a:pt x="0" y="817550"/>
                  </a:lnTo>
                  <a:close/>
                </a:path>
              </a:pathLst>
            </a:custGeom>
            <a:solidFill>
              <a:srgbClr val="2C1E3F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42ABB975-1D27-F80D-2A3F-192FBC4C74C1}"/>
                </a:ext>
              </a:extLst>
            </p:cNvPr>
            <p:cNvSpPr txBox="1"/>
            <p:nvPr/>
          </p:nvSpPr>
          <p:spPr>
            <a:xfrm>
              <a:off x="0" y="-47625"/>
              <a:ext cx="4816593" cy="8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AutoShape 6">
            <a:extLst>
              <a:ext uri="{FF2B5EF4-FFF2-40B4-BE49-F238E27FC236}">
                <a16:creationId xmlns:a16="http://schemas.microsoft.com/office/drawing/2014/main" id="{8A919877-0540-D51D-C874-B7537079C4D9}"/>
              </a:ext>
            </a:extLst>
          </p:cNvPr>
          <p:cNvSpPr/>
          <p:nvPr/>
        </p:nvSpPr>
        <p:spPr>
          <a:xfrm flipV="1">
            <a:off x="3505200" y="1980150"/>
            <a:ext cx="5025481" cy="20854"/>
          </a:xfrm>
          <a:prstGeom prst="line">
            <a:avLst/>
          </a:prstGeom>
          <a:ln w="38100" cap="flat">
            <a:solidFill>
              <a:srgbClr val="8D4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22707E08-0548-163E-A78F-7E462996F8E4}"/>
              </a:ext>
            </a:extLst>
          </p:cNvPr>
          <p:cNvSpPr/>
          <p:nvPr/>
        </p:nvSpPr>
        <p:spPr>
          <a:xfrm>
            <a:off x="839394" y="726503"/>
            <a:ext cx="1885225" cy="1699844"/>
          </a:xfrm>
          <a:custGeom>
            <a:avLst/>
            <a:gdLst/>
            <a:ahLst/>
            <a:cxnLst/>
            <a:rect l="l" t="t" r="r" b="b"/>
            <a:pathLst>
              <a:path w="1885225" h="1699844">
                <a:moveTo>
                  <a:pt x="0" y="0"/>
                </a:moveTo>
                <a:lnTo>
                  <a:pt x="1885225" y="0"/>
                </a:lnTo>
                <a:lnTo>
                  <a:pt x="1885225" y="1699845"/>
                </a:lnTo>
                <a:lnTo>
                  <a:pt x="0" y="16998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1001F75D-7886-7D9A-73A9-A5C011DA5153}"/>
              </a:ext>
            </a:extLst>
          </p:cNvPr>
          <p:cNvSpPr txBox="1"/>
          <p:nvPr/>
        </p:nvSpPr>
        <p:spPr>
          <a:xfrm>
            <a:off x="3030202" y="1162273"/>
            <a:ext cx="11904586" cy="828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693"/>
              </a:lnSpc>
              <a:spcBef>
                <a:spcPct val="0"/>
              </a:spcBef>
            </a:pPr>
            <a:r>
              <a:rPr lang="en-US" sz="4780" dirty="0">
                <a:solidFill>
                  <a:srgbClr val="BE8F8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GOVERNANCE AND IMPROVEMENT</a:t>
            </a:r>
          </a:p>
        </p:txBody>
      </p:sp>
      <p:sp>
        <p:nvSpPr>
          <p:cNvPr id="28" name="TextBox 9">
            <a:extLst>
              <a:ext uri="{FF2B5EF4-FFF2-40B4-BE49-F238E27FC236}">
                <a16:creationId xmlns:a16="http://schemas.microsoft.com/office/drawing/2014/main" id="{FBB348ED-D0C8-D39C-82C2-797AF2EC6E8B}"/>
              </a:ext>
            </a:extLst>
          </p:cNvPr>
          <p:cNvSpPr txBox="1"/>
          <p:nvPr/>
        </p:nvSpPr>
        <p:spPr>
          <a:xfrm>
            <a:off x="1009043" y="3715797"/>
            <a:ext cx="13944599" cy="69100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3600" b="1" dirty="0">
                <a:solidFill>
                  <a:srgbClr val="BF8F8F"/>
                </a:solidFill>
                <a:latin typeface="Poppins"/>
                <a:ea typeface="Poppins"/>
                <a:cs typeface="Poppins"/>
                <a:sym typeface="Poppins"/>
              </a:rPr>
              <a:t>CONTINUOUS IMPROVEMENT:</a:t>
            </a:r>
          </a:p>
          <a:p>
            <a:pPr algn="ctr">
              <a:lnSpc>
                <a:spcPts val="3640"/>
              </a:lnSpc>
            </a:pPr>
            <a:endParaRPr lang="en-US" sz="26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indent="-457200">
              <a:lnSpc>
                <a:spcPts val="3640"/>
              </a:lnSpc>
              <a:buClr>
                <a:srgbClr val="BF8F8F"/>
              </a:buClr>
              <a:buFont typeface="Arial" panose="020B0604020202020204" pitchFamily="34" charset="0"/>
              <a:buChar char="•"/>
            </a:pPr>
            <a:r>
              <a:rPr lang="en-US" sz="297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Ensuring compliance with processes and auditing tools</a:t>
            </a:r>
          </a:p>
          <a:p>
            <a:pPr marL="457200" indent="-457200">
              <a:lnSpc>
                <a:spcPts val="3640"/>
              </a:lnSpc>
              <a:buClr>
                <a:srgbClr val="BF8F8F"/>
              </a:buClr>
              <a:buFont typeface="Arial" panose="020B0604020202020204" pitchFamily="34" charset="0"/>
              <a:buChar char="•"/>
            </a:pPr>
            <a:endParaRPr lang="en-US" sz="297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indent="-457200">
              <a:lnSpc>
                <a:spcPts val="3640"/>
              </a:lnSpc>
              <a:buClr>
                <a:srgbClr val="BF8F8F"/>
              </a:buClr>
              <a:buFont typeface="Arial" panose="020B0604020202020204" pitchFamily="34" charset="0"/>
              <a:buChar char="•"/>
            </a:pPr>
            <a:r>
              <a:rPr lang="en-US" sz="297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Analysis of the performance of service providers </a:t>
            </a:r>
          </a:p>
          <a:p>
            <a:pPr marL="457200" indent="-457200">
              <a:lnSpc>
                <a:spcPts val="3640"/>
              </a:lnSpc>
              <a:buClr>
                <a:srgbClr val="BF8F8F"/>
              </a:buClr>
              <a:buFont typeface="Arial" panose="020B0604020202020204" pitchFamily="34" charset="0"/>
              <a:buChar char="•"/>
            </a:pPr>
            <a:endParaRPr lang="en-US" sz="297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indent="-457200">
              <a:lnSpc>
                <a:spcPts val="3640"/>
              </a:lnSpc>
              <a:buClr>
                <a:srgbClr val="BF8F8F"/>
              </a:buClr>
              <a:buFont typeface="Arial" panose="020B0604020202020204" pitchFamily="34" charset="0"/>
              <a:buChar char="•"/>
            </a:pPr>
            <a:r>
              <a:rPr lang="en-US" sz="297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Review of Regulatory Standards</a:t>
            </a:r>
          </a:p>
          <a:p>
            <a:pPr marL="457200" indent="-457200">
              <a:lnSpc>
                <a:spcPts val="3640"/>
              </a:lnSpc>
              <a:buClr>
                <a:srgbClr val="BF8F8F"/>
              </a:buClr>
              <a:buFont typeface="Arial" panose="020B0604020202020204" pitchFamily="34" charset="0"/>
              <a:buChar char="•"/>
            </a:pPr>
            <a:endParaRPr lang="en-US" sz="297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indent="-457200">
              <a:lnSpc>
                <a:spcPts val="3640"/>
              </a:lnSpc>
              <a:buClr>
                <a:srgbClr val="BF8F8F"/>
              </a:buClr>
              <a:buFont typeface="Arial" panose="020B0604020202020204" pitchFamily="34" charset="0"/>
              <a:buChar char="•"/>
            </a:pPr>
            <a:r>
              <a:rPr lang="en-US" sz="297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Meeting with service provider</a:t>
            </a:r>
          </a:p>
          <a:p>
            <a:pPr marL="457200" indent="-457200">
              <a:lnSpc>
                <a:spcPts val="3640"/>
              </a:lnSpc>
              <a:buClr>
                <a:srgbClr val="BF8F8F"/>
              </a:buClr>
              <a:buFont typeface="Arial" panose="020B0604020202020204" pitchFamily="34" charset="0"/>
              <a:buChar char="•"/>
            </a:pPr>
            <a:endParaRPr lang="en-US" sz="297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indent="-457200">
              <a:lnSpc>
                <a:spcPts val="3640"/>
              </a:lnSpc>
              <a:buClr>
                <a:srgbClr val="BF8F8F"/>
              </a:buClr>
              <a:buFont typeface="Arial" panose="020B0604020202020204" pitchFamily="34" charset="0"/>
              <a:buChar char="•"/>
            </a:pPr>
            <a:r>
              <a:rPr lang="en-US" sz="297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Empowering and engaging service users</a:t>
            </a:r>
          </a:p>
          <a:p>
            <a:pPr marL="457200" indent="-457200">
              <a:lnSpc>
                <a:spcPts val="3640"/>
              </a:lnSpc>
              <a:buClr>
                <a:srgbClr val="BF8F8F"/>
              </a:buClr>
              <a:buFont typeface="Arial" panose="020B0604020202020204" pitchFamily="34" charset="0"/>
              <a:buChar char="•"/>
            </a:pPr>
            <a:endParaRPr lang="en-US" sz="297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indent="-457200">
              <a:lnSpc>
                <a:spcPts val="3640"/>
              </a:lnSpc>
              <a:buClr>
                <a:srgbClr val="BF8F8F"/>
              </a:buClr>
              <a:buFont typeface="Arial" panose="020B0604020202020204" pitchFamily="34" charset="0"/>
              <a:buChar char="•"/>
            </a:pPr>
            <a:r>
              <a:rPr lang="en-US" sz="297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Involving service users’ relatives</a:t>
            </a:r>
          </a:p>
          <a:p>
            <a:pPr marL="457200" indent="-457200">
              <a:lnSpc>
                <a:spcPts val="3640"/>
              </a:lnSpc>
              <a:buClr>
                <a:srgbClr val="BF8F8F"/>
              </a:buClr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indent="-457200">
              <a:lnSpc>
                <a:spcPts val="3640"/>
              </a:lnSpc>
              <a:buClr>
                <a:srgbClr val="BF8F8F"/>
              </a:buClr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577085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312" r="-20312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0" y="-27030"/>
            <a:ext cx="18288000" cy="3104136"/>
            <a:chOff x="0" y="0"/>
            <a:chExt cx="4816593" cy="8175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817550"/>
            </a:xfrm>
            <a:custGeom>
              <a:avLst/>
              <a:gdLst/>
              <a:ahLst/>
              <a:cxnLst/>
              <a:rect l="l" t="t" r="r" b="b"/>
              <a:pathLst>
                <a:path w="4816592" h="817550">
                  <a:moveTo>
                    <a:pt x="0" y="0"/>
                  </a:moveTo>
                  <a:lnTo>
                    <a:pt x="4816592" y="0"/>
                  </a:lnTo>
                  <a:lnTo>
                    <a:pt x="4816592" y="817550"/>
                  </a:lnTo>
                  <a:lnTo>
                    <a:pt x="0" y="817550"/>
                  </a:lnTo>
                  <a:close/>
                </a:path>
              </a:pathLst>
            </a:custGeom>
            <a:solidFill>
              <a:srgbClr val="2C1E3F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816593" cy="8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AutoShape 6"/>
          <p:cNvSpPr/>
          <p:nvPr/>
        </p:nvSpPr>
        <p:spPr>
          <a:xfrm flipV="1">
            <a:off x="3936948" y="1921879"/>
            <a:ext cx="5025481" cy="20854"/>
          </a:xfrm>
          <a:prstGeom prst="line">
            <a:avLst/>
          </a:prstGeom>
          <a:ln w="38100" cap="flat">
            <a:solidFill>
              <a:srgbClr val="8D4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839394" y="726503"/>
            <a:ext cx="1885225" cy="1699844"/>
          </a:xfrm>
          <a:custGeom>
            <a:avLst/>
            <a:gdLst/>
            <a:ahLst/>
            <a:cxnLst/>
            <a:rect l="l" t="t" r="r" b="b"/>
            <a:pathLst>
              <a:path w="1885225" h="1699844">
                <a:moveTo>
                  <a:pt x="0" y="0"/>
                </a:moveTo>
                <a:lnTo>
                  <a:pt x="1885225" y="0"/>
                </a:lnTo>
                <a:lnTo>
                  <a:pt x="1885225" y="1699845"/>
                </a:lnTo>
                <a:lnTo>
                  <a:pt x="0" y="16998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2514600" y="1066545"/>
            <a:ext cx="7278998" cy="828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93"/>
              </a:lnSpc>
              <a:spcBef>
                <a:spcPct val="0"/>
              </a:spcBef>
            </a:pPr>
            <a:r>
              <a:rPr lang="en-US" sz="4780" dirty="0">
                <a:solidFill>
                  <a:srgbClr val="BE8F8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KEY FACTORS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4051703" y="3893164"/>
            <a:ext cx="1094001" cy="1175788"/>
            <a:chOff x="0" y="0"/>
            <a:chExt cx="756262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56262" cy="812800"/>
            </a:xfrm>
            <a:custGeom>
              <a:avLst/>
              <a:gdLst/>
              <a:ahLst/>
              <a:cxnLst/>
              <a:rect l="l" t="t" r="r" b="b"/>
              <a:pathLst>
                <a:path w="756262" h="812800">
                  <a:moveTo>
                    <a:pt x="378131" y="0"/>
                  </a:moveTo>
                  <a:cubicBezTo>
                    <a:pt x="169295" y="0"/>
                    <a:pt x="0" y="181951"/>
                    <a:pt x="0" y="406400"/>
                  </a:cubicBezTo>
                  <a:cubicBezTo>
                    <a:pt x="0" y="630849"/>
                    <a:pt x="169295" y="812800"/>
                    <a:pt x="378131" y="812800"/>
                  </a:cubicBezTo>
                  <a:cubicBezTo>
                    <a:pt x="586967" y="812800"/>
                    <a:pt x="756262" y="630849"/>
                    <a:pt x="756262" y="406400"/>
                  </a:cubicBezTo>
                  <a:cubicBezTo>
                    <a:pt x="756262" y="181951"/>
                    <a:pt x="586967" y="0"/>
                    <a:pt x="378131" y="0"/>
                  </a:cubicBezTo>
                  <a:close/>
                </a:path>
              </a:pathLst>
            </a:custGeom>
            <a:solidFill>
              <a:srgbClr val="BE8F8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0900" y="28575"/>
              <a:ext cx="614463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5577950" y="4231397"/>
            <a:ext cx="9236658" cy="5105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58"/>
              </a:lnSpc>
              <a:spcBef>
                <a:spcPct val="0"/>
              </a:spcBef>
            </a:pPr>
            <a:r>
              <a:rPr lang="en-US" sz="297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Clarity of Purpose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4496141" y="5398800"/>
            <a:ext cx="1094001" cy="1175788"/>
            <a:chOff x="0" y="0"/>
            <a:chExt cx="756262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56262" cy="812800"/>
            </a:xfrm>
            <a:custGeom>
              <a:avLst/>
              <a:gdLst/>
              <a:ahLst/>
              <a:cxnLst/>
              <a:rect l="l" t="t" r="r" b="b"/>
              <a:pathLst>
                <a:path w="756262" h="812800">
                  <a:moveTo>
                    <a:pt x="378131" y="0"/>
                  </a:moveTo>
                  <a:cubicBezTo>
                    <a:pt x="169295" y="0"/>
                    <a:pt x="0" y="181951"/>
                    <a:pt x="0" y="406400"/>
                  </a:cubicBezTo>
                  <a:cubicBezTo>
                    <a:pt x="0" y="630849"/>
                    <a:pt x="169295" y="812800"/>
                    <a:pt x="378131" y="812800"/>
                  </a:cubicBezTo>
                  <a:cubicBezTo>
                    <a:pt x="586967" y="812800"/>
                    <a:pt x="756262" y="630849"/>
                    <a:pt x="756262" y="406400"/>
                  </a:cubicBezTo>
                  <a:cubicBezTo>
                    <a:pt x="756262" y="181951"/>
                    <a:pt x="586967" y="0"/>
                    <a:pt x="378131" y="0"/>
                  </a:cubicBezTo>
                  <a:close/>
                </a:path>
              </a:pathLst>
            </a:custGeom>
            <a:solidFill>
              <a:srgbClr val="BE8F8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0900" y="28575"/>
              <a:ext cx="614463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5912699" y="5678135"/>
            <a:ext cx="7080636" cy="523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58"/>
              </a:lnSpc>
              <a:spcBef>
                <a:spcPct val="0"/>
              </a:spcBef>
            </a:pPr>
            <a:r>
              <a:rPr lang="en-US" sz="297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Balanced Approach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4928386" y="6804295"/>
            <a:ext cx="1094001" cy="1175788"/>
            <a:chOff x="0" y="0"/>
            <a:chExt cx="756262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756262" cy="812800"/>
            </a:xfrm>
            <a:custGeom>
              <a:avLst/>
              <a:gdLst/>
              <a:ahLst/>
              <a:cxnLst/>
              <a:rect l="l" t="t" r="r" b="b"/>
              <a:pathLst>
                <a:path w="756262" h="812800">
                  <a:moveTo>
                    <a:pt x="378131" y="0"/>
                  </a:moveTo>
                  <a:cubicBezTo>
                    <a:pt x="169295" y="0"/>
                    <a:pt x="0" y="181951"/>
                    <a:pt x="0" y="406400"/>
                  </a:cubicBezTo>
                  <a:cubicBezTo>
                    <a:pt x="0" y="630849"/>
                    <a:pt x="169295" y="812800"/>
                    <a:pt x="378131" y="812800"/>
                  </a:cubicBezTo>
                  <a:cubicBezTo>
                    <a:pt x="586967" y="812800"/>
                    <a:pt x="756262" y="630849"/>
                    <a:pt x="756262" y="406400"/>
                  </a:cubicBezTo>
                  <a:cubicBezTo>
                    <a:pt x="756262" y="181951"/>
                    <a:pt x="586967" y="0"/>
                    <a:pt x="378131" y="0"/>
                  </a:cubicBezTo>
                  <a:close/>
                </a:path>
              </a:pathLst>
            </a:custGeom>
            <a:solidFill>
              <a:srgbClr val="BE8F8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0900" y="28575"/>
              <a:ext cx="614463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6449126" y="7065723"/>
            <a:ext cx="8714673" cy="5105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158"/>
              </a:lnSpc>
              <a:spcBef>
                <a:spcPct val="0"/>
              </a:spcBef>
            </a:pPr>
            <a:r>
              <a:rPr lang="en-US" sz="297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Strengthen Governance and Accountability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5475387" y="8209792"/>
            <a:ext cx="1094001" cy="1175788"/>
            <a:chOff x="0" y="0"/>
            <a:chExt cx="756262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756262" cy="812800"/>
            </a:xfrm>
            <a:custGeom>
              <a:avLst/>
              <a:gdLst/>
              <a:ahLst/>
              <a:cxnLst/>
              <a:rect l="l" t="t" r="r" b="b"/>
              <a:pathLst>
                <a:path w="756262" h="812800">
                  <a:moveTo>
                    <a:pt x="378131" y="0"/>
                  </a:moveTo>
                  <a:cubicBezTo>
                    <a:pt x="169295" y="0"/>
                    <a:pt x="0" y="181951"/>
                    <a:pt x="0" y="406400"/>
                  </a:cubicBezTo>
                  <a:cubicBezTo>
                    <a:pt x="0" y="630849"/>
                    <a:pt x="169295" y="812800"/>
                    <a:pt x="378131" y="812800"/>
                  </a:cubicBezTo>
                  <a:cubicBezTo>
                    <a:pt x="586967" y="812800"/>
                    <a:pt x="756262" y="630849"/>
                    <a:pt x="756262" y="406400"/>
                  </a:cubicBezTo>
                  <a:cubicBezTo>
                    <a:pt x="756262" y="181951"/>
                    <a:pt x="586967" y="0"/>
                    <a:pt x="378131" y="0"/>
                  </a:cubicBezTo>
                  <a:close/>
                </a:path>
              </a:pathLst>
            </a:custGeom>
            <a:solidFill>
              <a:srgbClr val="BE8F8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0900" y="28575"/>
              <a:ext cx="614463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7010400" y="8542391"/>
            <a:ext cx="8455206" cy="5105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58"/>
              </a:lnSpc>
              <a:spcBef>
                <a:spcPct val="0"/>
              </a:spcBef>
            </a:pPr>
            <a:r>
              <a:rPr lang="en-US" sz="297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Continuous Improvement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0312" r="-20312"/>
            </a:stretch>
          </a:blipFill>
        </p:spPr>
        <p:txBody>
          <a:bodyPr/>
          <a:lstStyle/>
          <a:p>
            <a:endParaRPr lang="en-GB" dirty="0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3086100" cy="10287000"/>
            <a:chOff x="0" y="0"/>
            <a:chExt cx="812800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C1E3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648322" y="2940050"/>
            <a:ext cx="12750414" cy="14118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644"/>
              </a:lnSpc>
              <a:spcBef>
                <a:spcPct val="0"/>
              </a:spcBef>
            </a:pPr>
            <a:r>
              <a:rPr lang="en-US" sz="4031" dirty="0">
                <a:solidFill>
                  <a:srgbClr val="8D4373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PROMOTING TRUST THROUGH THE </a:t>
            </a:r>
          </a:p>
          <a:p>
            <a:pPr>
              <a:lnSpc>
                <a:spcPts val="5644"/>
              </a:lnSpc>
              <a:spcBef>
                <a:spcPct val="0"/>
              </a:spcBef>
            </a:pPr>
            <a:r>
              <a:rPr lang="en-US" sz="4031" dirty="0">
                <a:solidFill>
                  <a:srgbClr val="8D4373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WELL-BEING AND OUTREACH OFFICE</a:t>
            </a:r>
          </a:p>
        </p:txBody>
      </p:sp>
      <p:sp>
        <p:nvSpPr>
          <p:cNvPr id="7" name="AutoShape 7"/>
          <p:cNvSpPr/>
          <p:nvPr/>
        </p:nvSpPr>
        <p:spPr>
          <a:xfrm flipV="1">
            <a:off x="3648322" y="4544080"/>
            <a:ext cx="10991397" cy="0"/>
          </a:xfrm>
          <a:prstGeom prst="line">
            <a:avLst/>
          </a:prstGeom>
          <a:ln w="38100" cap="flat">
            <a:solidFill>
              <a:srgbClr val="BE8F8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13763158" y="387350"/>
            <a:ext cx="4160184" cy="4114800"/>
          </a:xfrm>
          <a:custGeom>
            <a:avLst/>
            <a:gdLst/>
            <a:ahLst/>
            <a:cxnLst/>
            <a:rect l="l" t="t" r="r" b="b"/>
            <a:pathLst>
              <a:path w="4160184" h="4114800">
                <a:moveTo>
                  <a:pt x="0" y="0"/>
                </a:moveTo>
                <a:lnTo>
                  <a:pt x="4160184" y="0"/>
                </a:lnTo>
                <a:lnTo>
                  <a:pt x="41601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11780698" y="5853347"/>
            <a:ext cx="4618038" cy="1587450"/>
          </a:xfrm>
          <a:custGeom>
            <a:avLst/>
            <a:gdLst/>
            <a:ahLst/>
            <a:cxnLst/>
            <a:rect l="l" t="t" r="r" b="b"/>
            <a:pathLst>
              <a:path w="4618038" h="1587450">
                <a:moveTo>
                  <a:pt x="0" y="0"/>
                </a:moveTo>
                <a:lnTo>
                  <a:pt x="4618038" y="0"/>
                </a:lnTo>
                <a:lnTo>
                  <a:pt x="4618038" y="1587450"/>
                </a:lnTo>
                <a:lnTo>
                  <a:pt x="0" y="15874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Box 10"/>
          <p:cNvSpPr txBox="1"/>
          <p:nvPr/>
        </p:nvSpPr>
        <p:spPr>
          <a:xfrm>
            <a:off x="3648322" y="4816390"/>
            <a:ext cx="6583633" cy="423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79"/>
              </a:lnSpc>
              <a:spcBef>
                <a:spcPct val="0"/>
              </a:spcBef>
            </a:pPr>
            <a:r>
              <a:rPr lang="en-US" sz="241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Presented by: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079606" y="4816390"/>
            <a:ext cx="6583633" cy="849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79"/>
              </a:lnSpc>
              <a:spcBef>
                <a:spcPct val="0"/>
              </a:spcBef>
            </a:pPr>
            <a:r>
              <a:rPr lang="en-US" sz="241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Ms</a:t>
            </a:r>
            <a:r>
              <a:rPr lang="en-US" sz="241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Christine Sammut</a:t>
            </a:r>
          </a:p>
          <a:p>
            <a:pPr algn="l">
              <a:lnSpc>
                <a:spcPts val="3379"/>
              </a:lnSpc>
              <a:spcBef>
                <a:spcPct val="0"/>
              </a:spcBef>
            </a:pPr>
            <a:r>
              <a:rPr lang="en-US" sz="241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Manager - Well-Being and Outreach Office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780698" y="7831094"/>
            <a:ext cx="4618038" cy="1092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17"/>
              </a:lnSpc>
            </a:pPr>
            <a:r>
              <a:rPr lang="en-US" sz="3155">
                <a:solidFill>
                  <a:srgbClr val="2C1E3F"/>
                </a:solidFill>
                <a:latin typeface="Lemon Tuesday"/>
                <a:ea typeface="Lemon Tuesday"/>
                <a:cs typeface="Lemon Tuesday"/>
                <a:sym typeface="Lemon Tuesday"/>
              </a:rPr>
              <a:t>AGEING STRONGLY </a:t>
            </a:r>
          </a:p>
          <a:p>
            <a:pPr algn="ctr">
              <a:lnSpc>
                <a:spcPts val="4417"/>
              </a:lnSpc>
            </a:pPr>
            <a:r>
              <a:rPr lang="en-US" sz="3155">
                <a:solidFill>
                  <a:srgbClr val="2C1E3F"/>
                </a:solidFill>
                <a:latin typeface="Lemon Tuesday"/>
                <a:ea typeface="Lemon Tuesday"/>
                <a:cs typeface="Lemon Tuesday"/>
                <a:sym typeface="Lemon Tuesday"/>
              </a:rPr>
              <a:t>TOGETHER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0312" r="-20312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8288000" cy="3104136"/>
            <a:chOff x="0" y="0"/>
            <a:chExt cx="4816593" cy="8175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817550"/>
            </a:xfrm>
            <a:custGeom>
              <a:avLst/>
              <a:gdLst/>
              <a:ahLst/>
              <a:cxnLst/>
              <a:rect l="l" t="t" r="r" b="b"/>
              <a:pathLst>
                <a:path w="4816592" h="817550">
                  <a:moveTo>
                    <a:pt x="0" y="0"/>
                  </a:moveTo>
                  <a:lnTo>
                    <a:pt x="4816592" y="0"/>
                  </a:lnTo>
                  <a:lnTo>
                    <a:pt x="4816592" y="817550"/>
                  </a:lnTo>
                  <a:lnTo>
                    <a:pt x="0" y="817550"/>
                  </a:lnTo>
                  <a:close/>
                </a:path>
              </a:pathLst>
            </a:custGeom>
            <a:solidFill>
              <a:srgbClr val="2C1E3F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816593" cy="8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839394" y="726503"/>
            <a:ext cx="1885225" cy="1699844"/>
          </a:xfrm>
          <a:custGeom>
            <a:avLst/>
            <a:gdLst/>
            <a:ahLst/>
            <a:cxnLst/>
            <a:rect l="l" t="t" r="r" b="b"/>
            <a:pathLst>
              <a:path w="1885225" h="1699844">
                <a:moveTo>
                  <a:pt x="0" y="0"/>
                </a:moveTo>
                <a:lnTo>
                  <a:pt x="1885225" y="0"/>
                </a:lnTo>
                <a:lnTo>
                  <a:pt x="1885225" y="1699845"/>
                </a:lnTo>
                <a:lnTo>
                  <a:pt x="0" y="169984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TextBox 8"/>
          <p:cNvSpPr txBox="1"/>
          <p:nvPr/>
        </p:nvSpPr>
        <p:spPr>
          <a:xfrm>
            <a:off x="1447798" y="1101930"/>
            <a:ext cx="11658602" cy="828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693"/>
              </a:lnSpc>
            </a:pPr>
            <a:r>
              <a:rPr lang="en-US" sz="4780" dirty="0">
                <a:solidFill>
                  <a:srgbClr val="BE8F8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PURPOSE OF THE UNIT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D76CC3-7E96-1E80-0676-A1D10CC46AAB}"/>
              </a:ext>
            </a:extLst>
          </p:cNvPr>
          <p:cNvSpPr txBox="1"/>
          <p:nvPr/>
        </p:nvSpPr>
        <p:spPr>
          <a:xfrm>
            <a:off x="4588727" y="4866836"/>
            <a:ext cx="91774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D8CFB7A-9CBD-B4EC-CDD3-E32DC7E123D4}"/>
              </a:ext>
            </a:extLst>
          </p:cNvPr>
          <p:cNvSpPr/>
          <p:nvPr/>
        </p:nvSpPr>
        <p:spPr>
          <a:xfrm>
            <a:off x="3609282" y="4051217"/>
            <a:ext cx="4285781" cy="2057400"/>
          </a:xfrm>
          <a:prstGeom prst="roundRect">
            <a:avLst/>
          </a:prstGeom>
          <a:solidFill>
            <a:srgbClr val="2C1E3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500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GB" sz="25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Hard Approach</a:t>
            </a:r>
          </a:p>
          <a:p>
            <a:pPr algn="ctr"/>
            <a:endParaRPr lang="en-GB" sz="2500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GB" sz="25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Enforcement</a:t>
            </a:r>
          </a:p>
          <a:p>
            <a:pPr algn="ctr"/>
            <a:r>
              <a:rPr lang="en-GB" sz="25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Regulatory Compliance</a:t>
            </a:r>
          </a:p>
          <a:p>
            <a:pPr algn="ctr"/>
            <a:r>
              <a:rPr lang="en-GB" sz="25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Administrative Penalties</a:t>
            </a:r>
          </a:p>
          <a:p>
            <a:pPr algn="ctr"/>
            <a:endParaRPr lang="en-GB" sz="25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4336DD0-640F-571C-10E5-1F2B04572A41}"/>
              </a:ext>
            </a:extLst>
          </p:cNvPr>
          <p:cNvSpPr/>
          <p:nvPr/>
        </p:nvSpPr>
        <p:spPr>
          <a:xfrm>
            <a:off x="11504345" y="3951157"/>
            <a:ext cx="4285781" cy="2057400"/>
          </a:xfrm>
          <a:prstGeom prst="roundRect">
            <a:avLst/>
          </a:prstGeom>
          <a:solidFill>
            <a:srgbClr val="BF8F8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500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endParaRPr lang="en-GB" sz="2500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GB" sz="25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Soft Approach</a:t>
            </a:r>
          </a:p>
          <a:p>
            <a:pPr algn="ctr"/>
            <a:endParaRPr lang="en-GB" sz="25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GB" sz="25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Collaboration</a:t>
            </a:r>
          </a:p>
          <a:p>
            <a:pPr algn="ctr"/>
            <a:r>
              <a:rPr lang="en-GB" sz="25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Support</a:t>
            </a:r>
          </a:p>
          <a:p>
            <a:pPr algn="ctr"/>
            <a:r>
              <a:rPr lang="en-GB" sz="25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Holistic Care</a:t>
            </a:r>
          </a:p>
          <a:p>
            <a:pPr algn="ctr"/>
            <a:endParaRPr lang="en-GB" sz="25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endParaRPr lang="en-GB" sz="25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9AE80D6-4C3F-5980-FC28-C4879EEC5431}"/>
              </a:ext>
            </a:extLst>
          </p:cNvPr>
          <p:cNvSpPr/>
          <p:nvPr/>
        </p:nvSpPr>
        <p:spPr>
          <a:xfrm>
            <a:off x="7554956" y="6691485"/>
            <a:ext cx="4285781" cy="2057400"/>
          </a:xfrm>
          <a:prstGeom prst="roundRect">
            <a:avLst/>
          </a:prstGeom>
          <a:solidFill>
            <a:srgbClr val="8D437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500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GB" sz="25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Smart Approach</a:t>
            </a:r>
          </a:p>
          <a:p>
            <a:pPr algn="ctr"/>
            <a:endParaRPr lang="en-GB" sz="2500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GB" sz="25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Effective</a:t>
            </a:r>
          </a:p>
          <a:p>
            <a:pPr algn="ctr"/>
            <a:r>
              <a:rPr lang="en-GB" sz="25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Efficient</a:t>
            </a:r>
          </a:p>
          <a:p>
            <a:pPr algn="ctr"/>
            <a:endParaRPr lang="en-GB" sz="25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22D9220-C2ED-3CE9-E4AB-A75EE100DE46}"/>
              </a:ext>
            </a:extLst>
          </p:cNvPr>
          <p:cNvCxnSpPr>
            <a:stCxn id="14" idx="3"/>
          </p:cNvCxnSpPr>
          <p:nvPr/>
        </p:nvCxnSpPr>
        <p:spPr>
          <a:xfrm>
            <a:off x="7895063" y="5079917"/>
            <a:ext cx="3609282" cy="0"/>
          </a:xfrm>
          <a:prstGeom prst="straightConnector1">
            <a:avLst/>
          </a:prstGeom>
          <a:ln>
            <a:gradFill>
              <a:gsLst>
                <a:gs pos="30000">
                  <a:srgbClr val="2C1E3F"/>
                </a:gs>
                <a:gs pos="66000">
                  <a:srgbClr val="BF8F8F"/>
                </a:gs>
                <a:gs pos="100000">
                  <a:srgbClr val="2C1E3F"/>
                </a:gs>
              </a:gsLst>
              <a:lin ang="5400000" scaled="1"/>
            </a:gra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37B202B-6889-09DA-7D49-B5A126A1848D}"/>
              </a:ext>
            </a:extLst>
          </p:cNvPr>
          <p:cNvCxnSpPr>
            <a:cxnSpLocks/>
          </p:cNvCxnSpPr>
          <p:nvPr/>
        </p:nvCxnSpPr>
        <p:spPr>
          <a:xfrm flipV="1">
            <a:off x="9697847" y="5079917"/>
            <a:ext cx="0" cy="1588930"/>
          </a:xfrm>
          <a:prstGeom prst="straightConnector1">
            <a:avLst/>
          </a:prstGeom>
          <a:ln>
            <a:gradFill>
              <a:gsLst>
                <a:gs pos="100000">
                  <a:srgbClr val="BF8F8F"/>
                </a:gs>
                <a:gs pos="0">
                  <a:srgbClr val="4D2583"/>
                </a:gs>
              </a:gsLst>
              <a:lin ang="5400000" scaled="1"/>
            </a:gra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9A4706-2F1D-FF84-7EB1-94B9B6D4A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24F98EF-77FC-CEC0-CE6A-F379614D94A0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0312" r="-20312"/>
            </a:stretch>
          </a:blipFill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sz="2900" dirty="0">
                <a:latin typeface="Poppins" panose="00000500000000000000" pitchFamily="2" charset="0"/>
                <a:cs typeface="Poppins" panose="00000500000000000000" pitchFamily="2" charset="0"/>
              </a:rPr>
              <a:t>		</a:t>
            </a:r>
            <a:r>
              <a:rPr lang="en-GB" sz="3200" b="1" dirty="0">
                <a:latin typeface="Poppins" panose="00000500000000000000" pitchFamily="2" charset="0"/>
                <a:cs typeface="Poppins" panose="00000500000000000000" pitchFamily="2" charset="0"/>
              </a:rPr>
              <a:t>Visits in Care Homes</a:t>
            </a:r>
          </a:p>
          <a:p>
            <a:endParaRPr lang="en-GB" sz="29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GB" sz="2900" b="1" dirty="0">
                <a:latin typeface="Poppins" panose="00000500000000000000" pitchFamily="2" charset="0"/>
                <a:cs typeface="Poppins" panose="00000500000000000000" pitchFamily="2" charset="0"/>
              </a:rPr>
              <a:t>		</a:t>
            </a:r>
            <a:r>
              <a:rPr lang="en-GB" sz="2900" dirty="0">
                <a:latin typeface="Poppins" panose="00000500000000000000" pitchFamily="2" charset="0"/>
                <a:cs typeface="Poppins" panose="00000500000000000000" pitchFamily="2" charset="0"/>
              </a:rPr>
              <a:t>Building </a:t>
            </a:r>
            <a:r>
              <a:rPr lang="en-GB" sz="2900" b="1" dirty="0">
                <a:latin typeface="Poppins" panose="00000500000000000000" pitchFamily="2" charset="0"/>
                <a:cs typeface="Poppins" panose="00000500000000000000" pitchFamily="2" charset="0"/>
              </a:rPr>
              <a:t>trust</a:t>
            </a:r>
            <a:r>
              <a:rPr lang="en-GB" sz="2900" dirty="0">
                <a:latin typeface="Poppins" panose="00000500000000000000" pitchFamily="2" charset="0"/>
                <a:cs typeface="Poppins" panose="00000500000000000000" pitchFamily="2" charset="0"/>
              </a:rPr>
              <a:t> through </a:t>
            </a:r>
            <a:r>
              <a:rPr lang="en-GB" sz="2900" b="1" dirty="0">
                <a:latin typeface="Poppins" panose="00000500000000000000" pitchFamily="2" charset="0"/>
                <a:cs typeface="Poppins" panose="00000500000000000000" pitchFamily="2" charset="0"/>
              </a:rPr>
              <a:t>open conversations </a:t>
            </a:r>
            <a:r>
              <a:rPr lang="en-GB" sz="2900" dirty="0">
                <a:latin typeface="Poppins" panose="00000500000000000000" pitchFamily="2" charset="0"/>
                <a:cs typeface="Poppins" panose="00000500000000000000" pitchFamily="2" charset="0"/>
              </a:rPr>
              <a:t>with residents, staff and relatives</a:t>
            </a:r>
          </a:p>
          <a:p>
            <a:endParaRPr lang="en-GB" sz="29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GB" sz="2900" dirty="0">
                <a:latin typeface="Poppins" panose="00000500000000000000" pitchFamily="2" charset="0"/>
                <a:cs typeface="Poppins" panose="00000500000000000000" pitchFamily="2" charset="0"/>
              </a:rPr>
              <a:t>		</a:t>
            </a:r>
            <a:r>
              <a:rPr lang="en-GB" sz="2900" b="1" dirty="0">
                <a:latin typeface="Poppins" panose="00000500000000000000" pitchFamily="2" charset="0"/>
                <a:cs typeface="Poppins" panose="00000500000000000000" pitchFamily="2" charset="0"/>
              </a:rPr>
              <a:t>Collaborate</a:t>
            </a:r>
            <a:r>
              <a:rPr lang="en-GB" sz="2900" dirty="0">
                <a:latin typeface="Poppins" panose="00000500000000000000" pitchFamily="2" charset="0"/>
                <a:cs typeface="Poppins" panose="00000500000000000000" pitchFamily="2" charset="0"/>
              </a:rPr>
              <a:t> with management to identify </a:t>
            </a:r>
            <a:r>
              <a:rPr lang="en-GB" sz="2900" b="1" dirty="0">
                <a:latin typeface="Poppins" panose="00000500000000000000" pitchFamily="2" charset="0"/>
                <a:cs typeface="Poppins" panose="00000500000000000000" pitchFamily="2" charset="0"/>
              </a:rPr>
              <a:t>solutions</a:t>
            </a:r>
          </a:p>
          <a:p>
            <a:endParaRPr lang="en-GB" sz="29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GB" sz="2900" b="1" dirty="0">
                <a:latin typeface="Poppins" panose="00000500000000000000" pitchFamily="2" charset="0"/>
                <a:cs typeface="Poppins" panose="00000500000000000000" pitchFamily="2" charset="0"/>
              </a:rPr>
              <a:t>		Frequent </a:t>
            </a:r>
            <a:r>
              <a:rPr lang="en-GB" sz="2900" dirty="0">
                <a:latin typeface="Poppins" panose="00000500000000000000" pitchFamily="2" charset="0"/>
                <a:cs typeface="Poppins" panose="00000500000000000000" pitchFamily="2" charset="0"/>
              </a:rPr>
              <a:t>and </a:t>
            </a:r>
            <a:r>
              <a:rPr lang="en-GB" sz="2900" b="1" dirty="0">
                <a:latin typeface="Poppins" panose="00000500000000000000" pitchFamily="2" charset="0"/>
                <a:cs typeface="Poppins" panose="00000500000000000000" pitchFamily="2" charset="0"/>
              </a:rPr>
              <a:t>extended visits </a:t>
            </a:r>
            <a:r>
              <a:rPr lang="en-GB" sz="2900" dirty="0">
                <a:latin typeface="Poppins" panose="00000500000000000000" pitchFamily="2" charset="0"/>
                <a:cs typeface="Poppins" panose="00000500000000000000" pitchFamily="2" charset="0"/>
              </a:rPr>
              <a:t>(including evenings and weekends)</a:t>
            </a:r>
          </a:p>
          <a:p>
            <a:endParaRPr lang="en-GB" sz="29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GB" sz="2900" dirty="0">
                <a:latin typeface="Poppins" panose="00000500000000000000" pitchFamily="2" charset="0"/>
                <a:cs typeface="Poppins" panose="00000500000000000000" pitchFamily="2" charset="0"/>
              </a:rPr>
              <a:t>		Carrying out visits </a:t>
            </a:r>
            <a:r>
              <a:rPr lang="en-GB" sz="2900" b="1" dirty="0">
                <a:latin typeface="Poppins" panose="00000500000000000000" pitchFamily="2" charset="0"/>
                <a:cs typeface="Poppins" panose="00000500000000000000" pitchFamily="2" charset="0"/>
              </a:rPr>
              <a:t>independently</a:t>
            </a:r>
          </a:p>
          <a:p>
            <a:endParaRPr lang="en-GB" sz="29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GB" sz="2900" dirty="0">
                <a:latin typeface="Poppins" panose="00000500000000000000" pitchFamily="2" charset="0"/>
                <a:cs typeface="Poppins" panose="00000500000000000000" pitchFamily="2" charset="0"/>
              </a:rPr>
              <a:t>		Taking a </a:t>
            </a:r>
            <a:r>
              <a:rPr lang="en-GB" sz="2900" b="1" dirty="0">
                <a:latin typeface="Poppins" panose="00000500000000000000" pitchFamily="2" charset="0"/>
                <a:cs typeface="Poppins" panose="00000500000000000000" pitchFamily="2" charset="0"/>
              </a:rPr>
              <a:t>preventive approach</a:t>
            </a:r>
          </a:p>
          <a:p>
            <a:r>
              <a:rPr lang="en-GB" sz="2900" dirty="0">
                <a:latin typeface="Poppins" panose="00000500000000000000" pitchFamily="2" charset="0"/>
                <a:cs typeface="Poppins" panose="00000500000000000000" pitchFamily="2" charset="0"/>
              </a:rPr>
              <a:t>				</a:t>
            </a:r>
          </a:p>
          <a:p>
            <a:r>
              <a:rPr lang="en-GB" sz="2900" dirty="0">
                <a:latin typeface="Poppins" panose="00000500000000000000" pitchFamily="2" charset="0"/>
                <a:cs typeface="Poppins" panose="00000500000000000000" pitchFamily="2" charset="0"/>
              </a:rPr>
              <a:t>				</a:t>
            </a:r>
          </a:p>
          <a:p>
            <a:endParaRPr lang="en-GB" sz="29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GB" sz="2900" dirty="0">
                <a:latin typeface="Poppins" panose="00000500000000000000" pitchFamily="2" charset="0"/>
                <a:cs typeface="Poppins" panose="00000500000000000000" pitchFamily="2" charset="0"/>
              </a:rPr>
              <a:t>		</a:t>
            </a:r>
          </a:p>
          <a:p>
            <a:endParaRPr lang="en-GB" sz="29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GB" sz="2900" dirty="0">
                <a:latin typeface="Poppins" panose="00000500000000000000" pitchFamily="2" charset="0"/>
                <a:cs typeface="Poppins" panose="00000500000000000000" pitchFamily="2" charset="0"/>
              </a:rPr>
              <a:t>		</a:t>
            </a:r>
          </a:p>
          <a:p>
            <a:r>
              <a:rPr lang="en-GB" sz="2900" dirty="0">
                <a:latin typeface="Poppins" panose="00000500000000000000" pitchFamily="2" charset="0"/>
                <a:cs typeface="Poppins" panose="00000500000000000000" pitchFamily="2" charset="0"/>
              </a:rPr>
              <a:t>		</a:t>
            </a:r>
          </a:p>
          <a:p>
            <a:r>
              <a:rPr lang="en-GB" sz="2900" dirty="0">
                <a:latin typeface="Poppins" panose="00000500000000000000" pitchFamily="2" charset="0"/>
                <a:cs typeface="Poppins" panose="00000500000000000000" pitchFamily="2" charset="0"/>
              </a:rPr>
              <a:t>		</a:t>
            </a:r>
          </a:p>
          <a:p>
            <a:r>
              <a:rPr lang="en-GB" dirty="0"/>
              <a:t>		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87BDF88D-9224-51E9-27DD-71FFC72A5282}"/>
              </a:ext>
            </a:extLst>
          </p:cNvPr>
          <p:cNvGrpSpPr/>
          <p:nvPr/>
        </p:nvGrpSpPr>
        <p:grpSpPr>
          <a:xfrm>
            <a:off x="0" y="0"/>
            <a:ext cx="18288000" cy="3104136"/>
            <a:chOff x="0" y="0"/>
            <a:chExt cx="4816593" cy="81755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65431660-85F6-E516-C1D6-99A428151B5B}"/>
                </a:ext>
              </a:extLst>
            </p:cNvPr>
            <p:cNvSpPr/>
            <p:nvPr/>
          </p:nvSpPr>
          <p:spPr>
            <a:xfrm>
              <a:off x="0" y="0"/>
              <a:ext cx="4816592" cy="817550"/>
            </a:xfrm>
            <a:custGeom>
              <a:avLst/>
              <a:gdLst/>
              <a:ahLst/>
              <a:cxnLst/>
              <a:rect l="l" t="t" r="r" b="b"/>
              <a:pathLst>
                <a:path w="4816592" h="817550">
                  <a:moveTo>
                    <a:pt x="0" y="0"/>
                  </a:moveTo>
                  <a:lnTo>
                    <a:pt x="4816592" y="0"/>
                  </a:lnTo>
                  <a:lnTo>
                    <a:pt x="4816592" y="817550"/>
                  </a:lnTo>
                  <a:lnTo>
                    <a:pt x="0" y="817550"/>
                  </a:lnTo>
                  <a:close/>
                </a:path>
              </a:pathLst>
            </a:custGeom>
            <a:solidFill>
              <a:srgbClr val="2C1E3F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CE02F683-EA1F-DFF7-F09D-FDB84CA121C5}"/>
                </a:ext>
              </a:extLst>
            </p:cNvPr>
            <p:cNvSpPr txBox="1"/>
            <p:nvPr/>
          </p:nvSpPr>
          <p:spPr>
            <a:xfrm>
              <a:off x="0" y="-47625"/>
              <a:ext cx="4816593" cy="8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F26A1C1F-7D32-15A5-70D7-B7FFC08DA668}"/>
              </a:ext>
            </a:extLst>
          </p:cNvPr>
          <p:cNvSpPr/>
          <p:nvPr/>
        </p:nvSpPr>
        <p:spPr>
          <a:xfrm>
            <a:off x="839394" y="726503"/>
            <a:ext cx="1885225" cy="1699844"/>
          </a:xfrm>
          <a:custGeom>
            <a:avLst/>
            <a:gdLst/>
            <a:ahLst/>
            <a:cxnLst/>
            <a:rect l="l" t="t" r="r" b="b"/>
            <a:pathLst>
              <a:path w="1885225" h="1699844">
                <a:moveTo>
                  <a:pt x="0" y="0"/>
                </a:moveTo>
                <a:lnTo>
                  <a:pt x="1885225" y="0"/>
                </a:lnTo>
                <a:lnTo>
                  <a:pt x="1885225" y="1699845"/>
                </a:lnTo>
                <a:lnTo>
                  <a:pt x="0" y="169984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4BAE5B5B-EC05-1A41-43FB-3CC51DF4D8B3}"/>
              </a:ext>
            </a:extLst>
          </p:cNvPr>
          <p:cNvSpPr txBox="1"/>
          <p:nvPr/>
        </p:nvSpPr>
        <p:spPr>
          <a:xfrm>
            <a:off x="1447798" y="1101930"/>
            <a:ext cx="11887202" cy="828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693"/>
              </a:lnSpc>
            </a:pPr>
            <a:r>
              <a:rPr lang="en-US" sz="4780" dirty="0">
                <a:solidFill>
                  <a:srgbClr val="BE8F8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KEY RESPONSIBILITIES</a:t>
            </a:r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08BB7615-25F9-297D-6996-7AD7C0D77BEB}"/>
              </a:ext>
            </a:extLst>
          </p:cNvPr>
          <p:cNvSpPr/>
          <p:nvPr/>
        </p:nvSpPr>
        <p:spPr>
          <a:xfrm>
            <a:off x="990600" y="3830639"/>
            <a:ext cx="457198" cy="457200"/>
          </a:xfrm>
          <a:prstGeom prst="flowChartConnector">
            <a:avLst/>
          </a:prstGeom>
          <a:solidFill>
            <a:srgbClr val="BF8F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893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312" r="-20312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8288000" cy="3104136"/>
            <a:chOff x="0" y="0"/>
            <a:chExt cx="4816593" cy="8175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817550"/>
            </a:xfrm>
            <a:custGeom>
              <a:avLst/>
              <a:gdLst/>
              <a:ahLst/>
              <a:cxnLst/>
              <a:rect l="l" t="t" r="r" b="b"/>
              <a:pathLst>
                <a:path w="4816592" h="817550">
                  <a:moveTo>
                    <a:pt x="0" y="0"/>
                  </a:moveTo>
                  <a:lnTo>
                    <a:pt x="4816592" y="0"/>
                  </a:lnTo>
                  <a:lnTo>
                    <a:pt x="4816592" y="817550"/>
                  </a:lnTo>
                  <a:lnTo>
                    <a:pt x="0" y="817550"/>
                  </a:lnTo>
                  <a:close/>
                </a:path>
              </a:pathLst>
            </a:custGeom>
            <a:solidFill>
              <a:srgbClr val="2C1E3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816593" cy="8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AutoShape 6"/>
          <p:cNvSpPr/>
          <p:nvPr/>
        </p:nvSpPr>
        <p:spPr>
          <a:xfrm flipV="1">
            <a:off x="4267200" y="1930234"/>
            <a:ext cx="5025481" cy="20854"/>
          </a:xfrm>
          <a:prstGeom prst="line">
            <a:avLst/>
          </a:prstGeom>
          <a:ln w="38100" cap="flat">
            <a:solidFill>
              <a:srgbClr val="8D4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839394" y="726503"/>
            <a:ext cx="1885225" cy="1699844"/>
          </a:xfrm>
          <a:custGeom>
            <a:avLst/>
            <a:gdLst/>
            <a:ahLst/>
            <a:cxnLst/>
            <a:rect l="l" t="t" r="r" b="b"/>
            <a:pathLst>
              <a:path w="1885225" h="1699844">
                <a:moveTo>
                  <a:pt x="0" y="0"/>
                </a:moveTo>
                <a:lnTo>
                  <a:pt x="1885225" y="0"/>
                </a:lnTo>
                <a:lnTo>
                  <a:pt x="1885225" y="1699845"/>
                </a:lnTo>
                <a:lnTo>
                  <a:pt x="0" y="16998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TextBox 8"/>
          <p:cNvSpPr txBox="1"/>
          <p:nvPr/>
        </p:nvSpPr>
        <p:spPr>
          <a:xfrm>
            <a:off x="1447798" y="1101930"/>
            <a:ext cx="16916402" cy="828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693"/>
              </a:lnSpc>
            </a:pPr>
            <a:r>
              <a:rPr lang="en-US" sz="4780" dirty="0">
                <a:solidFill>
                  <a:srgbClr val="BE8F8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QUALITY ASSURANCE FRAMEWORK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C487E152-B294-4CBB-01B4-CDCFE3EB07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2977372"/>
              </p:ext>
            </p:extLst>
          </p:nvPr>
        </p:nvGraphicFramePr>
        <p:xfrm>
          <a:off x="839394" y="3422463"/>
          <a:ext cx="15772206" cy="5785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A77735-BB6D-77D5-6C52-2990144F3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AA5BC31-B76C-96BC-6F89-3187E293C1EA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0312" r="-20312"/>
            </a:stretch>
          </a:blipFill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sz="2900" dirty="0">
                <a:latin typeface="Poppins" panose="00000500000000000000" pitchFamily="2" charset="0"/>
                <a:cs typeface="Poppins" panose="00000500000000000000" pitchFamily="2" charset="0"/>
              </a:rPr>
              <a:t>		</a:t>
            </a:r>
            <a:r>
              <a:rPr lang="en-GB" sz="3200" b="1" dirty="0">
                <a:latin typeface="Poppins" panose="00000500000000000000" pitchFamily="2" charset="0"/>
                <a:cs typeface="Poppins" panose="00000500000000000000" pitchFamily="2" charset="0"/>
              </a:rPr>
              <a:t>Data Collection</a:t>
            </a:r>
          </a:p>
          <a:p>
            <a:endParaRPr lang="en-GB" sz="32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GB" sz="3200" dirty="0">
                <a:latin typeface="Poppins" panose="00000500000000000000" pitchFamily="2" charset="0"/>
                <a:cs typeface="Poppins" panose="00000500000000000000" pitchFamily="2" charset="0"/>
              </a:rPr>
              <a:t>		</a:t>
            </a:r>
            <a:r>
              <a:rPr lang="en-GB" sz="2900" dirty="0">
                <a:latin typeface="Poppins" panose="00000500000000000000" pitchFamily="2" charset="0"/>
                <a:cs typeface="Poppins" panose="00000500000000000000" pitchFamily="2" charset="0"/>
              </a:rPr>
              <a:t>Identifying areas for improvement to maintain or raise </a:t>
            </a:r>
            <a:r>
              <a:rPr lang="en-GB" sz="2900" b="1" dirty="0">
                <a:latin typeface="Poppins" panose="00000500000000000000" pitchFamily="2" charset="0"/>
                <a:cs typeface="Poppins" panose="00000500000000000000" pitchFamily="2" charset="0"/>
              </a:rPr>
              <a:t>standards of care</a:t>
            </a:r>
          </a:p>
          <a:p>
            <a:endParaRPr lang="en-GB" sz="29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GB" sz="2900" b="1" dirty="0">
                <a:latin typeface="Poppins" panose="00000500000000000000" pitchFamily="2" charset="0"/>
                <a:cs typeface="Poppins" panose="00000500000000000000" pitchFamily="2" charset="0"/>
              </a:rPr>
              <a:t>		</a:t>
            </a:r>
            <a:r>
              <a:rPr lang="en-GB" sz="2900" dirty="0">
                <a:latin typeface="Poppins" panose="00000500000000000000" pitchFamily="2" charset="0"/>
                <a:cs typeface="Poppins" panose="00000500000000000000" pitchFamily="2" charset="0"/>
              </a:rPr>
              <a:t>Ensuring that suggestions are </a:t>
            </a:r>
            <a:r>
              <a:rPr lang="en-GB" sz="2900" b="1" dirty="0">
                <a:latin typeface="Poppins" panose="00000500000000000000" pitchFamily="2" charset="0"/>
                <a:cs typeface="Poppins" panose="00000500000000000000" pitchFamily="2" charset="0"/>
              </a:rPr>
              <a:t>evidence-based</a:t>
            </a:r>
          </a:p>
          <a:p>
            <a:endParaRPr lang="en-GB" sz="29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GB" sz="2900" b="1" dirty="0">
                <a:latin typeface="Poppins" panose="00000500000000000000" pitchFamily="2" charset="0"/>
                <a:cs typeface="Poppins" panose="00000500000000000000" pitchFamily="2" charset="0"/>
              </a:rPr>
              <a:t>		</a:t>
            </a:r>
            <a:r>
              <a:rPr lang="en-GB" sz="2900" b="1" dirty="0">
                <a:solidFill>
                  <a:srgbClr val="BF8F8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Well-Being Tool:</a:t>
            </a:r>
          </a:p>
          <a:p>
            <a:endParaRPr lang="en-GB" sz="29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286000" lvl="4" indent="-457200">
              <a:buClr>
                <a:srgbClr val="BF8F8F"/>
              </a:buClr>
              <a:buFont typeface="Wingdings" panose="05000000000000000000" pitchFamily="2" charset="2"/>
              <a:buChar char="Ø"/>
            </a:pPr>
            <a:r>
              <a:rPr lang="en-GB" sz="2900" dirty="0">
                <a:latin typeface="Poppins" panose="00000500000000000000" pitchFamily="2" charset="0"/>
                <a:cs typeface="Poppins" panose="00000500000000000000" pitchFamily="2" charset="0"/>
              </a:rPr>
              <a:t>Environmental Well-Being</a:t>
            </a:r>
          </a:p>
          <a:p>
            <a:pPr marL="2286000" lvl="4" indent="-457200">
              <a:buClr>
                <a:srgbClr val="BF8F8F"/>
              </a:buClr>
              <a:buFont typeface="Wingdings" panose="05000000000000000000" pitchFamily="2" charset="2"/>
              <a:buChar char="Ø"/>
            </a:pPr>
            <a:r>
              <a:rPr lang="en-GB" sz="2900" dirty="0">
                <a:latin typeface="Poppins" panose="00000500000000000000" pitchFamily="2" charset="0"/>
                <a:cs typeface="Poppins" panose="00000500000000000000" pitchFamily="2" charset="0"/>
              </a:rPr>
              <a:t>Support with Daily Activities</a:t>
            </a:r>
          </a:p>
          <a:p>
            <a:pPr marL="2286000" lvl="4" indent="-457200">
              <a:buClr>
                <a:srgbClr val="BF8F8F"/>
              </a:buClr>
              <a:buFont typeface="Wingdings" panose="05000000000000000000" pitchFamily="2" charset="2"/>
              <a:buChar char="Ø"/>
            </a:pPr>
            <a:r>
              <a:rPr lang="en-GB" sz="2900" dirty="0">
                <a:latin typeface="Poppins" panose="00000500000000000000" pitchFamily="2" charset="0"/>
                <a:cs typeface="Poppins" panose="00000500000000000000" pitchFamily="2" charset="0"/>
              </a:rPr>
              <a:t>Emotional and Psychological Well-Being</a:t>
            </a:r>
          </a:p>
          <a:p>
            <a:pPr marL="2286000" lvl="4" indent="-457200">
              <a:buClr>
                <a:srgbClr val="BF8F8F"/>
              </a:buClr>
              <a:buFont typeface="Wingdings" panose="05000000000000000000" pitchFamily="2" charset="2"/>
              <a:buChar char="Ø"/>
            </a:pPr>
            <a:r>
              <a:rPr lang="en-GB" sz="2900" dirty="0">
                <a:latin typeface="Poppins" panose="00000500000000000000" pitchFamily="2" charset="0"/>
                <a:cs typeface="Poppins" panose="00000500000000000000" pitchFamily="2" charset="0"/>
              </a:rPr>
              <a:t>Social Well-Being	</a:t>
            </a:r>
          </a:p>
          <a:p>
            <a:pPr lvl="4">
              <a:buClr>
                <a:srgbClr val="BF8F8F"/>
              </a:buClr>
            </a:pPr>
            <a:endParaRPr lang="en-GB" sz="29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GB" sz="2900" dirty="0">
                <a:latin typeface="Poppins" panose="00000500000000000000" pitchFamily="2" charset="0"/>
                <a:cs typeface="Poppins" panose="00000500000000000000" pitchFamily="2" charset="0"/>
              </a:rPr>
              <a:t>			</a:t>
            </a:r>
          </a:p>
          <a:p>
            <a:r>
              <a:rPr lang="en-GB" sz="2900" dirty="0">
                <a:latin typeface="Poppins" panose="00000500000000000000" pitchFamily="2" charset="0"/>
                <a:cs typeface="Poppins" panose="00000500000000000000" pitchFamily="2" charset="0"/>
              </a:rPr>
              <a:t>				</a:t>
            </a:r>
          </a:p>
          <a:p>
            <a:endParaRPr lang="en-GB" sz="29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GB" sz="2900" dirty="0">
                <a:latin typeface="Poppins" panose="00000500000000000000" pitchFamily="2" charset="0"/>
                <a:cs typeface="Poppins" panose="00000500000000000000" pitchFamily="2" charset="0"/>
              </a:rPr>
              <a:t>		</a:t>
            </a:r>
          </a:p>
          <a:p>
            <a:endParaRPr lang="en-GB" sz="29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GB" sz="2900" dirty="0">
                <a:latin typeface="Poppins" panose="00000500000000000000" pitchFamily="2" charset="0"/>
                <a:cs typeface="Poppins" panose="00000500000000000000" pitchFamily="2" charset="0"/>
              </a:rPr>
              <a:t>		</a:t>
            </a:r>
          </a:p>
          <a:p>
            <a:r>
              <a:rPr lang="en-GB" sz="2900" dirty="0">
                <a:latin typeface="Poppins" panose="00000500000000000000" pitchFamily="2" charset="0"/>
                <a:cs typeface="Poppins" panose="00000500000000000000" pitchFamily="2" charset="0"/>
              </a:rPr>
              <a:t>		</a:t>
            </a:r>
          </a:p>
          <a:p>
            <a:r>
              <a:rPr lang="en-GB" sz="2900" dirty="0">
                <a:latin typeface="Poppins" panose="00000500000000000000" pitchFamily="2" charset="0"/>
                <a:cs typeface="Poppins" panose="00000500000000000000" pitchFamily="2" charset="0"/>
              </a:rPr>
              <a:t>		</a:t>
            </a:r>
          </a:p>
          <a:p>
            <a:r>
              <a:rPr lang="en-GB" dirty="0"/>
              <a:t>		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14497829-6433-8C14-4CCF-2D1BC3021CC7}"/>
              </a:ext>
            </a:extLst>
          </p:cNvPr>
          <p:cNvGrpSpPr/>
          <p:nvPr/>
        </p:nvGrpSpPr>
        <p:grpSpPr>
          <a:xfrm>
            <a:off x="0" y="0"/>
            <a:ext cx="18288000" cy="3104136"/>
            <a:chOff x="0" y="0"/>
            <a:chExt cx="4816593" cy="81755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8A1F06C8-6282-F751-CCAA-715664110054}"/>
                </a:ext>
              </a:extLst>
            </p:cNvPr>
            <p:cNvSpPr/>
            <p:nvPr/>
          </p:nvSpPr>
          <p:spPr>
            <a:xfrm>
              <a:off x="0" y="0"/>
              <a:ext cx="4816592" cy="817550"/>
            </a:xfrm>
            <a:custGeom>
              <a:avLst/>
              <a:gdLst/>
              <a:ahLst/>
              <a:cxnLst/>
              <a:rect l="l" t="t" r="r" b="b"/>
              <a:pathLst>
                <a:path w="4816592" h="817550">
                  <a:moveTo>
                    <a:pt x="0" y="0"/>
                  </a:moveTo>
                  <a:lnTo>
                    <a:pt x="4816592" y="0"/>
                  </a:lnTo>
                  <a:lnTo>
                    <a:pt x="4816592" y="817550"/>
                  </a:lnTo>
                  <a:lnTo>
                    <a:pt x="0" y="817550"/>
                  </a:lnTo>
                  <a:close/>
                </a:path>
              </a:pathLst>
            </a:custGeom>
            <a:solidFill>
              <a:srgbClr val="2C1E3F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A5814363-BD6C-ADBF-99DD-939812D238A7}"/>
                </a:ext>
              </a:extLst>
            </p:cNvPr>
            <p:cNvSpPr txBox="1"/>
            <p:nvPr/>
          </p:nvSpPr>
          <p:spPr>
            <a:xfrm>
              <a:off x="0" y="-47625"/>
              <a:ext cx="4816593" cy="8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019DFC15-CB3F-2BCF-AC5B-E12FDD4DEA67}"/>
              </a:ext>
            </a:extLst>
          </p:cNvPr>
          <p:cNvSpPr/>
          <p:nvPr/>
        </p:nvSpPr>
        <p:spPr>
          <a:xfrm>
            <a:off x="839394" y="726503"/>
            <a:ext cx="1885225" cy="1699844"/>
          </a:xfrm>
          <a:custGeom>
            <a:avLst/>
            <a:gdLst/>
            <a:ahLst/>
            <a:cxnLst/>
            <a:rect l="l" t="t" r="r" b="b"/>
            <a:pathLst>
              <a:path w="1885225" h="1699844">
                <a:moveTo>
                  <a:pt x="0" y="0"/>
                </a:moveTo>
                <a:lnTo>
                  <a:pt x="1885225" y="0"/>
                </a:lnTo>
                <a:lnTo>
                  <a:pt x="1885225" y="1699845"/>
                </a:lnTo>
                <a:lnTo>
                  <a:pt x="0" y="169984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999BBDEE-4B7C-6C30-470E-97A5DFAF59F1}"/>
              </a:ext>
            </a:extLst>
          </p:cNvPr>
          <p:cNvSpPr txBox="1"/>
          <p:nvPr/>
        </p:nvSpPr>
        <p:spPr>
          <a:xfrm>
            <a:off x="1447798" y="1101930"/>
            <a:ext cx="11658602" cy="828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693"/>
              </a:lnSpc>
            </a:pPr>
            <a:r>
              <a:rPr lang="en-US" sz="4780" dirty="0">
                <a:solidFill>
                  <a:srgbClr val="BE8F8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KEY RESPONSIBILITIES</a:t>
            </a:r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02125281-BC13-7CAA-8C48-6BB96CED1EE8}"/>
              </a:ext>
            </a:extLst>
          </p:cNvPr>
          <p:cNvSpPr/>
          <p:nvPr/>
        </p:nvSpPr>
        <p:spPr>
          <a:xfrm>
            <a:off x="990600" y="3830639"/>
            <a:ext cx="457198" cy="457200"/>
          </a:xfrm>
          <a:prstGeom prst="flowChartConnector">
            <a:avLst/>
          </a:prstGeom>
          <a:solidFill>
            <a:srgbClr val="BF8F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4AAD39-394A-C647-24FA-59C7EFC1BB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753100"/>
            <a:ext cx="5201163" cy="369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1921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45B4D6-2019-5A67-CAEB-1F166DAF2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9F4223F-7A54-5DB5-9366-C4779FD15ADD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0312" r="-20312"/>
            </a:stretch>
          </a:blipFill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GB" sz="3200" dirty="0">
                <a:latin typeface="Poppins" panose="00000500000000000000" pitchFamily="2" charset="0"/>
                <a:cs typeface="Poppins" panose="00000500000000000000" pitchFamily="2" charset="0"/>
              </a:rPr>
              <a:t>		</a:t>
            </a:r>
            <a:r>
              <a:rPr lang="en-GB" sz="3200" b="1" dirty="0">
                <a:latin typeface="Poppins" panose="00000500000000000000" pitchFamily="2" charset="0"/>
                <a:cs typeface="Poppins" panose="00000500000000000000" pitchFamily="2" charset="0"/>
              </a:rPr>
              <a:t>Group Sessions -	Memories from the Past </a:t>
            </a:r>
          </a:p>
          <a:p>
            <a:endParaRPr lang="en-GB" sz="32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GB" sz="3200" dirty="0">
                <a:latin typeface="Poppins" panose="00000500000000000000" pitchFamily="2" charset="0"/>
                <a:cs typeface="Poppins" panose="00000500000000000000" pitchFamily="2" charset="0"/>
              </a:rPr>
              <a:t>			</a:t>
            </a:r>
            <a:r>
              <a:rPr lang="en-GB" sz="2900" dirty="0">
                <a:latin typeface="Poppins" panose="00000500000000000000" pitchFamily="2" charset="0"/>
                <a:cs typeface="Poppins" panose="00000500000000000000" pitchFamily="2" charset="0"/>
              </a:rPr>
              <a:t>Reliving memories</a:t>
            </a:r>
          </a:p>
          <a:p>
            <a:endParaRPr lang="en-GB" sz="29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GB" sz="2900" dirty="0">
                <a:latin typeface="Poppins" panose="00000500000000000000" pitchFamily="2" charset="0"/>
                <a:cs typeface="Poppins" panose="00000500000000000000" pitchFamily="2" charset="0"/>
              </a:rPr>
              <a:t>			Mental stimulation</a:t>
            </a:r>
          </a:p>
          <a:p>
            <a:endParaRPr lang="en-GB" sz="29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GB" sz="2900" dirty="0">
                <a:latin typeface="Poppins" panose="00000500000000000000" pitchFamily="2" charset="0"/>
                <a:cs typeface="Poppins" panose="00000500000000000000" pitchFamily="2" charset="0"/>
              </a:rPr>
              <a:t>			Supports residents with dementia</a:t>
            </a:r>
          </a:p>
          <a:p>
            <a:endParaRPr lang="en-GB" sz="29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GB" sz="2900" dirty="0">
                <a:latin typeface="Poppins" panose="00000500000000000000" pitchFamily="2" charset="0"/>
                <a:cs typeface="Poppins" panose="00000500000000000000" pitchFamily="2" charset="0"/>
              </a:rPr>
              <a:t>			Social connection</a:t>
            </a:r>
          </a:p>
          <a:p>
            <a:endParaRPr lang="en-GB" sz="29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GB" sz="2900" dirty="0">
                <a:latin typeface="Poppins" panose="00000500000000000000" pitchFamily="2" charset="0"/>
                <a:cs typeface="Poppins" panose="00000500000000000000" pitchFamily="2" charset="0"/>
              </a:rPr>
              <a:t>			Empathy and understanding</a:t>
            </a:r>
          </a:p>
          <a:p>
            <a:endParaRPr lang="en-GB" sz="3200" b="1" dirty="0"/>
          </a:p>
          <a:p>
            <a:endParaRPr lang="en-GB" sz="29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GB" sz="2900" dirty="0">
                <a:latin typeface="Poppins" panose="00000500000000000000" pitchFamily="2" charset="0"/>
                <a:cs typeface="Poppins" panose="00000500000000000000" pitchFamily="2" charset="0"/>
              </a:rPr>
              <a:t>			</a:t>
            </a:r>
          </a:p>
          <a:p>
            <a:pPr lvl="4">
              <a:buClr>
                <a:srgbClr val="BF8F8F"/>
              </a:buClr>
            </a:pPr>
            <a:endParaRPr lang="en-GB" sz="29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GB" sz="2900" dirty="0">
                <a:latin typeface="Poppins" panose="00000500000000000000" pitchFamily="2" charset="0"/>
                <a:cs typeface="Poppins" panose="00000500000000000000" pitchFamily="2" charset="0"/>
              </a:rPr>
              <a:t>			</a:t>
            </a:r>
          </a:p>
          <a:p>
            <a:r>
              <a:rPr lang="en-GB" sz="2900" dirty="0">
                <a:latin typeface="Poppins" panose="00000500000000000000" pitchFamily="2" charset="0"/>
                <a:cs typeface="Poppins" panose="00000500000000000000" pitchFamily="2" charset="0"/>
              </a:rPr>
              <a:t>				</a:t>
            </a:r>
          </a:p>
          <a:p>
            <a:endParaRPr lang="en-GB" sz="29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GB" sz="2900" dirty="0">
                <a:latin typeface="Poppins" panose="00000500000000000000" pitchFamily="2" charset="0"/>
                <a:cs typeface="Poppins" panose="00000500000000000000" pitchFamily="2" charset="0"/>
              </a:rPr>
              <a:t>		</a:t>
            </a:r>
          </a:p>
          <a:p>
            <a:endParaRPr lang="en-GB" sz="29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GB" sz="2900" dirty="0">
                <a:latin typeface="Poppins" panose="00000500000000000000" pitchFamily="2" charset="0"/>
                <a:cs typeface="Poppins" panose="00000500000000000000" pitchFamily="2" charset="0"/>
              </a:rPr>
              <a:t>		</a:t>
            </a:r>
          </a:p>
          <a:p>
            <a:r>
              <a:rPr lang="en-GB" sz="2900" dirty="0">
                <a:latin typeface="Poppins" panose="00000500000000000000" pitchFamily="2" charset="0"/>
                <a:cs typeface="Poppins" panose="00000500000000000000" pitchFamily="2" charset="0"/>
              </a:rPr>
              <a:t>		</a:t>
            </a:r>
          </a:p>
          <a:p>
            <a:r>
              <a:rPr lang="en-GB" sz="2900" dirty="0">
                <a:latin typeface="Poppins" panose="00000500000000000000" pitchFamily="2" charset="0"/>
                <a:cs typeface="Poppins" panose="00000500000000000000" pitchFamily="2" charset="0"/>
              </a:rPr>
              <a:t>		</a:t>
            </a:r>
          </a:p>
          <a:p>
            <a:r>
              <a:rPr lang="en-GB" dirty="0"/>
              <a:t>		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CFD14C01-5A01-040E-3DCB-EC2986111351}"/>
              </a:ext>
            </a:extLst>
          </p:cNvPr>
          <p:cNvGrpSpPr/>
          <p:nvPr/>
        </p:nvGrpSpPr>
        <p:grpSpPr>
          <a:xfrm>
            <a:off x="0" y="0"/>
            <a:ext cx="18288000" cy="3104136"/>
            <a:chOff x="0" y="0"/>
            <a:chExt cx="4816593" cy="81755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22113C6A-0C22-9B95-0AD0-D45121494111}"/>
                </a:ext>
              </a:extLst>
            </p:cNvPr>
            <p:cNvSpPr/>
            <p:nvPr/>
          </p:nvSpPr>
          <p:spPr>
            <a:xfrm>
              <a:off x="0" y="0"/>
              <a:ext cx="4816592" cy="817550"/>
            </a:xfrm>
            <a:custGeom>
              <a:avLst/>
              <a:gdLst/>
              <a:ahLst/>
              <a:cxnLst/>
              <a:rect l="l" t="t" r="r" b="b"/>
              <a:pathLst>
                <a:path w="4816592" h="817550">
                  <a:moveTo>
                    <a:pt x="0" y="0"/>
                  </a:moveTo>
                  <a:lnTo>
                    <a:pt x="4816592" y="0"/>
                  </a:lnTo>
                  <a:lnTo>
                    <a:pt x="4816592" y="817550"/>
                  </a:lnTo>
                  <a:lnTo>
                    <a:pt x="0" y="817550"/>
                  </a:lnTo>
                  <a:close/>
                </a:path>
              </a:pathLst>
            </a:custGeom>
            <a:solidFill>
              <a:srgbClr val="2C1E3F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CCFDED42-F2C5-F693-09CF-86AF2FAF3E70}"/>
                </a:ext>
              </a:extLst>
            </p:cNvPr>
            <p:cNvSpPr txBox="1"/>
            <p:nvPr/>
          </p:nvSpPr>
          <p:spPr>
            <a:xfrm>
              <a:off x="0" y="-47625"/>
              <a:ext cx="4816593" cy="8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252B4677-0A16-A017-04E9-929B88AB377D}"/>
              </a:ext>
            </a:extLst>
          </p:cNvPr>
          <p:cNvSpPr/>
          <p:nvPr/>
        </p:nvSpPr>
        <p:spPr>
          <a:xfrm>
            <a:off x="839394" y="726503"/>
            <a:ext cx="1885225" cy="1699844"/>
          </a:xfrm>
          <a:custGeom>
            <a:avLst/>
            <a:gdLst/>
            <a:ahLst/>
            <a:cxnLst/>
            <a:rect l="l" t="t" r="r" b="b"/>
            <a:pathLst>
              <a:path w="1885225" h="1699844">
                <a:moveTo>
                  <a:pt x="0" y="0"/>
                </a:moveTo>
                <a:lnTo>
                  <a:pt x="1885225" y="0"/>
                </a:lnTo>
                <a:lnTo>
                  <a:pt x="1885225" y="1699845"/>
                </a:lnTo>
                <a:lnTo>
                  <a:pt x="0" y="169984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8276445B-60D9-461A-22B9-8C17CBC54479}"/>
              </a:ext>
            </a:extLst>
          </p:cNvPr>
          <p:cNvSpPr txBox="1"/>
          <p:nvPr/>
        </p:nvSpPr>
        <p:spPr>
          <a:xfrm>
            <a:off x="1447798" y="1101930"/>
            <a:ext cx="11887202" cy="828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693"/>
              </a:lnSpc>
            </a:pPr>
            <a:r>
              <a:rPr lang="en-US" sz="4780" dirty="0">
                <a:solidFill>
                  <a:srgbClr val="BE8F8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KEY RESPONSIBILITIES</a:t>
            </a:r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AB8BBBB4-1D65-EA98-B720-06EBE93BD7EC}"/>
              </a:ext>
            </a:extLst>
          </p:cNvPr>
          <p:cNvSpPr/>
          <p:nvPr/>
        </p:nvSpPr>
        <p:spPr>
          <a:xfrm>
            <a:off x="990600" y="3830639"/>
            <a:ext cx="457198" cy="457200"/>
          </a:xfrm>
          <a:prstGeom prst="flowChartConnector">
            <a:avLst/>
          </a:prstGeom>
          <a:solidFill>
            <a:srgbClr val="BF8F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A group of older women sitting in chairs&#10;&#10;AI-generated content may be incorrect.">
            <a:extLst>
              <a:ext uri="{FF2B5EF4-FFF2-40B4-BE49-F238E27FC236}">
                <a16:creationId xmlns:a16="http://schemas.microsoft.com/office/drawing/2014/main" id="{62135810-B25D-5EC2-F6EE-659EAE0154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4678463"/>
            <a:ext cx="6365246" cy="403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4797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AA4ACC-AE6D-6855-DD32-F2F3759551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0A09CC1-6551-3E9A-F218-5F0D0F7E8D3E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0312" r="-20312"/>
            </a:stretch>
          </a:blipFill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sz="2900" dirty="0">
                <a:latin typeface="Poppins" panose="00000500000000000000" pitchFamily="2" charset="0"/>
                <a:cs typeface="Poppins" panose="00000500000000000000" pitchFamily="2" charset="0"/>
              </a:rPr>
              <a:t>		</a:t>
            </a:r>
            <a:r>
              <a:rPr lang="en-GB" sz="3200" b="1" dirty="0">
                <a:latin typeface="Poppins" panose="00000500000000000000" pitchFamily="2" charset="0"/>
                <a:cs typeface="Poppins" panose="00000500000000000000" pitchFamily="2" charset="0"/>
              </a:rPr>
              <a:t>Information Sessions</a:t>
            </a:r>
          </a:p>
          <a:p>
            <a:endParaRPr lang="en-GB" sz="29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GB" sz="2900" b="1" dirty="0">
                <a:latin typeface="Poppins" panose="00000500000000000000" pitchFamily="2" charset="0"/>
                <a:cs typeface="Poppins" panose="00000500000000000000" pitchFamily="2" charset="0"/>
              </a:rPr>
              <a:t>		</a:t>
            </a:r>
            <a:r>
              <a:rPr lang="en-GB" sz="2900" dirty="0">
                <a:latin typeface="Poppins" panose="00000500000000000000" pitchFamily="2" charset="0"/>
                <a:cs typeface="Poppins" panose="00000500000000000000" pitchFamily="2" charset="0"/>
              </a:rPr>
              <a:t>Based on </a:t>
            </a:r>
            <a:r>
              <a:rPr lang="en-GB" sz="2900" b="1" dirty="0">
                <a:latin typeface="Poppins" panose="00000500000000000000" pitchFamily="2" charset="0"/>
                <a:cs typeface="Poppins" panose="00000500000000000000" pitchFamily="2" charset="0"/>
              </a:rPr>
              <a:t>feedback</a:t>
            </a:r>
            <a:r>
              <a:rPr lang="en-GB" sz="2900" dirty="0">
                <a:latin typeface="Poppins" panose="00000500000000000000" pitchFamily="2" charset="0"/>
                <a:cs typeface="Poppins" panose="00000500000000000000" pitchFamily="2" charset="0"/>
              </a:rPr>
              <a:t> and </a:t>
            </a:r>
            <a:r>
              <a:rPr lang="en-GB" sz="2900" b="1" dirty="0">
                <a:latin typeface="Poppins" panose="00000500000000000000" pitchFamily="2" charset="0"/>
                <a:cs typeface="Poppins" panose="00000500000000000000" pitchFamily="2" charset="0"/>
              </a:rPr>
              <a:t>data</a:t>
            </a:r>
            <a:r>
              <a:rPr lang="en-GB" sz="2900" dirty="0">
                <a:latin typeface="Poppins" panose="00000500000000000000" pitchFamily="2" charset="0"/>
                <a:cs typeface="Poppins" panose="00000500000000000000" pitchFamily="2" charset="0"/>
              </a:rPr>
              <a:t> collected </a:t>
            </a:r>
          </a:p>
          <a:p>
            <a:endParaRPr lang="en-GB" sz="29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GB" sz="2900" dirty="0">
                <a:latin typeface="Poppins" panose="00000500000000000000" pitchFamily="2" charset="0"/>
                <a:cs typeface="Poppins" panose="00000500000000000000" pitchFamily="2" charset="0"/>
              </a:rPr>
              <a:t>		Cover </a:t>
            </a:r>
            <a:r>
              <a:rPr lang="en-GB" sz="2900" b="1" dirty="0">
                <a:latin typeface="Poppins" panose="00000500000000000000" pitchFamily="2" charset="0"/>
                <a:cs typeface="Poppins" panose="00000500000000000000" pitchFamily="2" charset="0"/>
              </a:rPr>
              <a:t>various topics</a:t>
            </a:r>
          </a:p>
          <a:p>
            <a:endParaRPr lang="en-GB" sz="29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GB" sz="2900" b="1" dirty="0">
                <a:latin typeface="Poppins" panose="00000500000000000000" pitchFamily="2" charset="0"/>
                <a:cs typeface="Poppins" panose="00000500000000000000" pitchFamily="2" charset="0"/>
              </a:rPr>
              <a:t>		</a:t>
            </a:r>
            <a:r>
              <a:rPr lang="en-GB" sz="2900" dirty="0">
                <a:latin typeface="Poppins" panose="00000500000000000000" pitchFamily="2" charset="0"/>
                <a:cs typeface="Poppins" panose="00000500000000000000" pitchFamily="2" charset="0"/>
              </a:rPr>
              <a:t>Designed for </a:t>
            </a:r>
            <a:r>
              <a:rPr lang="en-GB" sz="2900" b="1" dirty="0">
                <a:latin typeface="Poppins" panose="00000500000000000000" pitchFamily="2" charset="0"/>
                <a:cs typeface="Poppins" panose="00000500000000000000" pitchFamily="2" charset="0"/>
              </a:rPr>
              <a:t>different audiences</a:t>
            </a:r>
          </a:p>
          <a:p>
            <a:endParaRPr lang="en-GB" sz="29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GB" sz="2900" b="1" dirty="0">
                <a:latin typeface="Poppins" panose="00000500000000000000" pitchFamily="2" charset="0"/>
                <a:cs typeface="Poppins" panose="00000500000000000000" pitchFamily="2" charset="0"/>
              </a:rPr>
              <a:t>		</a:t>
            </a:r>
            <a:r>
              <a:rPr lang="en-GB" sz="2900" dirty="0">
                <a:latin typeface="Poppins" panose="00000500000000000000" pitchFamily="2" charset="0"/>
                <a:cs typeface="Poppins" panose="00000500000000000000" pitchFamily="2" charset="0"/>
              </a:rPr>
              <a:t>Aim to </a:t>
            </a:r>
            <a:r>
              <a:rPr lang="en-GB" sz="2900" b="1" dirty="0">
                <a:latin typeface="Poppins" panose="00000500000000000000" pitchFamily="2" charset="0"/>
                <a:cs typeface="Poppins" panose="00000500000000000000" pitchFamily="2" charset="0"/>
              </a:rPr>
              <a:t>teach </a:t>
            </a:r>
            <a:r>
              <a:rPr lang="en-GB" sz="2900" dirty="0">
                <a:latin typeface="Poppins" panose="00000500000000000000" pitchFamily="2" charset="0"/>
                <a:cs typeface="Poppins" panose="00000500000000000000" pitchFamily="2" charset="0"/>
              </a:rPr>
              <a:t>and provide practical </a:t>
            </a:r>
            <a:r>
              <a:rPr lang="en-GB" sz="2900" b="1" dirty="0">
                <a:latin typeface="Poppins" panose="00000500000000000000" pitchFamily="2" charset="0"/>
                <a:cs typeface="Poppins" panose="00000500000000000000" pitchFamily="2" charset="0"/>
              </a:rPr>
              <a:t>support</a:t>
            </a:r>
            <a:r>
              <a:rPr lang="en-GB" sz="2900" dirty="0">
                <a:latin typeface="Poppins" panose="00000500000000000000" pitchFamily="2" charset="0"/>
                <a:cs typeface="Poppins" panose="00000500000000000000" pitchFamily="2" charset="0"/>
              </a:rPr>
              <a:t>				</a:t>
            </a:r>
          </a:p>
          <a:p>
            <a:r>
              <a:rPr lang="en-GB" sz="2900" dirty="0">
                <a:latin typeface="Poppins" panose="00000500000000000000" pitchFamily="2" charset="0"/>
                <a:cs typeface="Poppins" panose="00000500000000000000" pitchFamily="2" charset="0"/>
              </a:rPr>
              <a:t>				</a:t>
            </a:r>
          </a:p>
          <a:p>
            <a:endParaRPr lang="en-GB" sz="29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GB" sz="2900" dirty="0">
                <a:latin typeface="Poppins" panose="00000500000000000000" pitchFamily="2" charset="0"/>
                <a:cs typeface="Poppins" panose="00000500000000000000" pitchFamily="2" charset="0"/>
              </a:rPr>
              <a:t>		</a:t>
            </a:r>
          </a:p>
          <a:p>
            <a:endParaRPr lang="en-GB" sz="29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GB" sz="2900" dirty="0">
                <a:latin typeface="Poppins" panose="00000500000000000000" pitchFamily="2" charset="0"/>
                <a:cs typeface="Poppins" panose="00000500000000000000" pitchFamily="2" charset="0"/>
              </a:rPr>
              <a:t>		</a:t>
            </a:r>
          </a:p>
          <a:p>
            <a:r>
              <a:rPr lang="en-GB" sz="2900" dirty="0">
                <a:latin typeface="Poppins" panose="00000500000000000000" pitchFamily="2" charset="0"/>
                <a:cs typeface="Poppins" panose="00000500000000000000" pitchFamily="2" charset="0"/>
              </a:rPr>
              <a:t>		</a:t>
            </a:r>
          </a:p>
          <a:p>
            <a:r>
              <a:rPr lang="en-GB" sz="2900" dirty="0">
                <a:latin typeface="Poppins" panose="00000500000000000000" pitchFamily="2" charset="0"/>
                <a:cs typeface="Poppins" panose="00000500000000000000" pitchFamily="2" charset="0"/>
              </a:rPr>
              <a:t>		</a:t>
            </a:r>
          </a:p>
          <a:p>
            <a:r>
              <a:rPr lang="en-GB" dirty="0"/>
              <a:t>		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DB6604F4-A283-2A3C-641F-8E9378186477}"/>
              </a:ext>
            </a:extLst>
          </p:cNvPr>
          <p:cNvGrpSpPr/>
          <p:nvPr/>
        </p:nvGrpSpPr>
        <p:grpSpPr>
          <a:xfrm>
            <a:off x="0" y="0"/>
            <a:ext cx="18288000" cy="3104136"/>
            <a:chOff x="0" y="0"/>
            <a:chExt cx="4816593" cy="81755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6463FBFA-3AD3-0272-6177-C41F01B815C6}"/>
                </a:ext>
              </a:extLst>
            </p:cNvPr>
            <p:cNvSpPr/>
            <p:nvPr/>
          </p:nvSpPr>
          <p:spPr>
            <a:xfrm>
              <a:off x="0" y="0"/>
              <a:ext cx="4816592" cy="817550"/>
            </a:xfrm>
            <a:custGeom>
              <a:avLst/>
              <a:gdLst/>
              <a:ahLst/>
              <a:cxnLst/>
              <a:rect l="l" t="t" r="r" b="b"/>
              <a:pathLst>
                <a:path w="4816592" h="817550">
                  <a:moveTo>
                    <a:pt x="0" y="0"/>
                  </a:moveTo>
                  <a:lnTo>
                    <a:pt x="4816592" y="0"/>
                  </a:lnTo>
                  <a:lnTo>
                    <a:pt x="4816592" y="817550"/>
                  </a:lnTo>
                  <a:lnTo>
                    <a:pt x="0" y="817550"/>
                  </a:lnTo>
                  <a:close/>
                </a:path>
              </a:pathLst>
            </a:custGeom>
            <a:solidFill>
              <a:srgbClr val="2C1E3F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0E2F2346-46DA-9352-9F14-C9C588D6ABBE}"/>
                </a:ext>
              </a:extLst>
            </p:cNvPr>
            <p:cNvSpPr txBox="1"/>
            <p:nvPr/>
          </p:nvSpPr>
          <p:spPr>
            <a:xfrm>
              <a:off x="0" y="-47625"/>
              <a:ext cx="4816593" cy="8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10C0B7F4-DA2A-D90A-EF50-4E6CC52D9F4E}"/>
              </a:ext>
            </a:extLst>
          </p:cNvPr>
          <p:cNvSpPr/>
          <p:nvPr/>
        </p:nvSpPr>
        <p:spPr>
          <a:xfrm>
            <a:off x="839394" y="726503"/>
            <a:ext cx="1885225" cy="1699844"/>
          </a:xfrm>
          <a:custGeom>
            <a:avLst/>
            <a:gdLst/>
            <a:ahLst/>
            <a:cxnLst/>
            <a:rect l="l" t="t" r="r" b="b"/>
            <a:pathLst>
              <a:path w="1885225" h="1699844">
                <a:moveTo>
                  <a:pt x="0" y="0"/>
                </a:moveTo>
                <a:lnTo>
                  <a:pt x="1885225" y="0"/>
                </a:lnTo>
                <a:lnTo>
                  <a:pt x="1885225" y="1699845"/>
                </a:lnTo>
                <a:lnTo>
                  <a:pt x="0" y="169984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2E639E86-1168-06AD-0545-057ED7D03706}"/>
              </a:ext>
            </a:extLst>
          </p:cNvPr>
          <p:cNvSpPr txBox="1"/>
          <p:nvPr/>
        </p:nvSpPr>
        <p:spPr>
          <a:xfrm>
            <a:off x="1447798" y="1101930"/>
            <a:ext cx="11811002" cy="828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693"/>
              </a:lnSpc>
            </a:pPr>
            <a:r>
              <a:rPr lang="en-US" sz="4780" dirty="0">
                <a:solidFill>
                  <a:srgbClr val="BE8F8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KEY RESPONSIBILITIES</a:t>
            </a:r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CCD76A15-FE15-85B2-9994-0F7CC1B15696}"/>
              </a:ext>
            </a:extLst>
          </p:cNvPr>
          <p:cNvSpPr/>
          <p:nvPr/>
        </p:nvSpPr>
        <p:spPr>
          <a:xfrm>
            <a:off x="990600" y="3830639"/>
            <a:ext cx="457198" cy="457200"/>
          </a:xfrm>
          <a:prstGeom prst="flowChartConnector">
            <a:avLst/>
          </a:prstGeom>
          <a:solidFill>
            <a:srgbClr val="BF8F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5346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2CAD08-ED41-681D-3D0A-9ECA298AF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BB4B69B9-8DBF-E7E6-32F0-9A633CBF4BD8}"/>
              </a:ext>
            </a:extLst>
          </p:cNvPr>
          <p:cNvGrpSpPr/>
          <p:nvPr/>
        </p:nvGrpSpPr>
        <p:grpSpPr>
          <a:xfrm>
            <a:off x="15201900" y="0"/>
            <a:ext cx="3086100" cy="10287000"/>
            <a:chOff x="0" y="0"/>
            <a:chExt cx="812800" cy="2709333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11462030-8C7A-F2AD-BDC2-0A8EB8E843E5}"/>
                </a:ext>
              </a:extLst>
            </p:cNvPr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C1E3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ABC0C0D2-DF3B-4A92-A320-BAC4C85EAE8D}"/>
                </a:ext>
              </a:extLst>
            </p:cNvPr>
            <p:cNvSpPr txBox="1"/>
            <p:nvPr/>
          </p:nvSpPr>
          <p:spPr>
            <a:xfrm>
              <a:off x="0" y="-47625"/>
              <a:ext cx="812800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F9CDF364-088D-A442-3339-41776EE04B64}"/>
              </a:ext>
            </a:extLst>
          </p:cNvPr>
          <p:cNvSpPr/>
          <p:nvPr/>
        </p:nvSpPr>
        <p:spPr>
          <a:xfrm>
            <a:off x="12940681" y="9258300"/>
            <a:ext cx="2087283" cy="521821"/>
          </a:xfrm>
          <a:custGeom>
            <a:avLst/>
            <a:gdLst/>
            <a:ahLst/>
            <a:cxnLst/>
            <a:rect l="l" t="t" r="r" b="b"/>
            <a:pathLst>
              <a:path w="2087283" h="521821">
                <a:moveTo>
                  <a:pt x="0" y="0"/>
                </a:moveTo>
                <a:lnTo>
                  <a:pt x="2087283" y="0"/>
                </a:lnTo>
                <a:lnTo>
                  <a:pt x="2087283" y="521821"/>
                </a:lnTo>
                <a:lnTo>
                  <a:pt x="0" y="5218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0C391F39-7AE8-B857-A488-1B355247C87C}"/>
              </a:ext>
            </a:extLst>
          </p:cNvPr>
          <p:cNvSpPr/>
          <p:nvPr/>
        </p:nvSpPr>
        <p:spPr>
          <a:xfrm>
            <a:off x="15802338" y="279303"/>
            <a:ext cx="1885225" cy="1699844"/>
          </a:xfrm>
          <a:custGeom>
            <a:avLst/>
            <a:gdLst/>
            <a:ahLst/>
            <a:cxnLst/>
            <a:rect l="l" t="t" r="r" b="b"/>
            <a:pathLst>
              <a:path w="1885225" h="1699844">
                <a:moveTo>
                  <a:pt x="0" y="0"/>
                </a:moveTo>
                <a:lnTo>
                  <a:pt x="1885224" y="0"/>
                </a:lnTo>
                <a:lnTo>
                  <a:pt x="1885224" y="1699844"/>
                </a:lnTo>
                <a:lnTo>
                  <a:pt x="0" y="16998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D45D0460-6652-8B4C-794C-7A352D3BFDC4}"/>
              </a:ext>
            </a:extLst>
          </p:cNvPr>
          <p:cNvSpPr txBox="1"/>
          <p:nvPr/>
        </p:nvSpPr>
        <p:spPr>
          <a:xfrm>
            <a:off x="777506" y="1043500"/>
            <a:ext cx="13852894" cy="15118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018"/>
              </a:lnSpc>
              <a:spcBef>
                <a:spcPct val="0"/>
              </a:spcBef>
            </a:pPr>
            <a:r>
              <a:rPr lang="en-GB" sz="4298" dirty="0">
                <a:solidFill>
                  <a:srgbClr val="8D4373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An Introduction to Maltese Culture in Residential Care Homes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6AA3C1-9289-BB18-FE68-B492D1E87EA2}"/>
              </a:ext>
            </a:extLst>
          </p:cNvPr>
          <p:cNvSpPr txBox="1"/>
          <p:nvPr/>
        </p:nvSpPr>
        <p:spPr>
          <a:xfrm>
            <a:off x="777506" y="2606898"/>
            <a:ext cx="7677912" cy="6929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6018"/>
              </a:lnSpc>
              <a:spcBef>
                <a:spcPct val="0"/>
              </a:spcBef>
            </a:pPr>
            <a:endParaRPr lang="en-US" sz="3200" dirty="0">
              <a:solidFill>
                <a:srgbClr val="2C1E3F"/>
              </a:solidFill>
              <a:latin typeface="Poppins" panose="00000500000000000000" pitchFamily="2" charset="0"/>
              <a:ea typeface="League Spartan"/>
              <a:cs typeface="Poppins" panose="00000500000000000000" pitchFamily="2" charset="0"/>
              <a:sym typeface="League Spartan"/>
            </a:endParaRPr>
          </a:p>
          <a:p>
            <a:pPr>
              <a:lnSpc>
                <a:spcPts val="6018"/>
              </a:lnSpc>
              <a:spcBef>
                <a:spcPct val="0"/>
              </a:spcBef>
            </a:pPr>
            <a:r>
              <a:rPr lang="en-US" sz="3200" dirty="0">
                <a:solidFill>
                  <a:srgbClr val="2C1E3F"/>
                </a:solidFill>
                <a:latin typeface="Poppins" panose="00000500000000000000" pitchFamily="2" charset="0"/>
                <a:ea typeface="League Spartan"/>
                <a:cs typeface="Poppins" panose="00000500000000000000" pitchFamily="2" charset="0"/>
                <a:sym typeface="League Spartan"/>
              </a:rPr>
              <a:t>Understanding how local culture improves residents’ well-being</a:t>
            </a:r>
          </a:p>
          <a:p>
            <a:pPr marL="1371600" lvl="2" indent="-457200">
              <a:lnSpc>
                <a:spcPts val="6018"/>
              </a:lnSpc>
              <a:spcBef>
                <a:spcPct val="0"/>
              </a:spcBef>
              <a:buClr>
                <a:srgbClr val="8D4373"/>
              </a:buClr>
              <a:buFont typeface="Wingdings" panose="05000000000000000000" pitchFamily="2" charset="2"/>
              <a:buChar char="Ø"/>
            </a:pPr>
            <a:r>
              <a:rPr lang="en-US" sz="2900" dirty="0">
                <a:solidFill>
                  <a:srgbClr val="2C1E3F"/>
                </a:solidFill>
                <a:latin typeface="Poppins" panose="00000500000000000000" pitchFamily="2" charset="0"/>
                <a:ea typeface="League Spartan"/>
                <a:cs typeface="Poppins" panose="00000500000000000000" pitchFamily="2" charset="0"/>
                <a:sym typeface="League Spartan"/>
              </a:rPr>
              <a:t>Traditions, values and daily routines</a:t>
            </a:r>
          </a:p>
          <a:p>
            <a:pPr marL="1371600" lvl="2" indent="-457200">
              <a:lnSpc>
                <a:spcPts val="6018"/>
              </a:lnSpc>
              <a:spcBef>
                <a:spcPct val="0"/>
              </a:spcBef>
              <a:buClr>
                <a:srgbClr val="8D4373"/>
              </a:buClr>
              <a:buFont typeface="Wingdings" panose="05000000000000000000" pitchFamily="2" charset="2"/>
              <a:buChar char="Ø"/>
            </a:pPr>
            <a:r>
              <a:rPr lang="en-US" sz="2900" dirty="0">
                <a:solidFill>
                  <a:srgbClr val="2C1E3F"/>
                </a:solidFill>
                <a:latin typeface="Poppins" panose="00000500000000000000" pitchFamily="2" charset="0"/>
                <a:ea typeface="League Spartan"/>
                <a:cs typeface="Poppins" panose="00000500000000000000" pitchFamily="2" charset="0"/>
                <a:sym typeface="League Spartan"/>
              </a:rPr>
              <a:t>Religious influence</a:t>
            </a:r>
          </a:p>
          <a:p>
            <a:pPr marL="1371600" lvl="2" indent="-457200">
              <a:lnSpc>
                <a:spcPts val="6018"/>
              </a:lnSpc>
              <a:spcBef>
                <a:spcPct val="0"/>
              </a:spcBef>
              <a:buClr>
                <a:srgbClr val="8D4373"/>
              </a:buClr>
              <a:buFont typeface="Wingdings" panose="05000000000000000000" pitchFamily="2" charset="2"/>
              <a:buChar char="Ø"/>
            </a:pPr>
            <a:r>
              <a:rPr lang="en-US" sz="2900" dirty="0">
                <a:solidFill>
                  <a:srgbClr val="2C1E3F"/>
                </a:solidFill>
                <a:latin typeface="Poppins" panose="00000500000000000000" pitchFamily="2" charset="0"/>
                <a:ea typeface="League Spartan"/>
                <a:cs typeface="Poppins" panose="00000500000000000000" pitchFamily="2" charset="0"/>
                <a:sym typeface="League Spartan"/>
              </a:rPr>
              <a:t>Celebrations and cultural events</a:t>
            </a:r>
          </a:p>
          <a:p>
            <a:pPr marL="1371600" lvl="2" indent="-457200">
              <a:lnSpc>
                <a:spcPts val="6018"/>
              </a:lnSpc>
              <a:spcBef>
                <a:spcPct val="0"/>
              </a:spcBef>
              <a:buClr>
                <a:srgbClr val="8D4373"/>
              </a:buClr>
              <a:buFont typeface="Wingdings" panose="05000000000000000000" pitchFamily="2" charset="2"/>
              <a:buChar char="Ø"/>
            </a:pPr>
            <a:r>
              <a:rPr lang="en-US" sz="2900" dirty="0">
                <a:solidFill>
                  <a:srgbClr val="2C1E3F"/>
                </a:solidFill>
                <a:latin typeface="Poppins" panose="00000500000000000000" pitchFamily="2" charset="0"/>
                <a:ea typeface="League Spartan"/>
                <a:cs typeface="Poppins" panose="00000500000000000000" pitchFamily="2" charset="0"/>
                <a:sym typeface="League Spartan"/>
              </a:rPr>
              <a:t>The Maltese language</a:t>
            </a:r>
          </a:p>
          <a:p>
            <a:pPr marL="1371600" lvl="2" indent="-457200">
              <a:lnSpc>
                <a:spcPts val="6018"/>
              </a:lnSpc>
              <a:spcBef>
                <a:spcPct val="0"/>
              </a:spcBef>
              <a:buClr>
                <a:srgbClr val="8D4373"/>
              </a:buClr>
              <a:buFont typeface="Wingdings" panose="05000000000000000000" pitchFamily="2" charset="2"/>
              <a:buChar char="Ø"/>
            </a:pPr>
            <a:r>
              <a:rPr lang="en-US" sz="2900" dirty="0">
                <a:solidFill>
                  <a:srgbClr val="2C1E3F"/>
                </a:solidFill>
                <a:latin typeface="Poppins" panose="00000500000000000000" pitchFamily="2" charset="0"/>
                <a:ea typeface="League Spartan"/>
                <a:cs typeface="Poppins" panose="00000500000000000000" pitchFamily="2" charset="0"/>
                <a:sym typeface="League Spartan"/>
              </a:rPr>
              <a:t>Daily practices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8228C89-BEF9-6E42-805A-EE5940788E1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117" r="4399"/>
          <a:stretch/>
        </p:blipFill>
        <p:spPr>
          <a:xfrm>
            <a:off x="9210294" y="4610100"/>
            <a:ext cx="5943600" cy="450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7094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A57DF-1B14-9D27-DCD8-DBC9E15C2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A5FBFD4-6EEE-B104-9065-C8C92D787C4C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0312" r="-20312"/>
            </a:stretch>
          </a:blipFill>
        </p:spPr>
        <p:txBody>
          <a:bodyPr/>
          <a:lstStyle/>
          <a:p>
            <a:endParaRPr lang="en-GB" dirty="0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A27FF23F-0360-28C0-FAA5-5622247AF189}"/>
              </a:ext>
            </a:extLst>
          </p:cNvPr>
          <p:cNvGrpSpPr/>
          <p:nvPr/>
        </p:nvGrpSpPr>
        <p:grpSpPr>
          <a:xfrm>
            <a:off x="15201900" y="0"/>
            <a:ext cx="3086100" cy="10287000"/>
            <a:chOff x="0" y="0"/>
            <a:chExt cx="812800" cy="2709333"/>
          </a:xfrm>
          <a:noFill/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ED77FADE-334C-7932-869E-E59F358A8543}"/>
                </a:ext>
              </a:extLst>
            </p:cNvPr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FEDE0902-F67A-7D29-A43E-32193EB17ACA}"/>
                </a:ext>
              </a:extLst>
            </p:cNvPr>
            <p:cNvSpPr txBox="1"/>
            <p:nvPr/>
          </p:nvSpPr>
          <p:spPr>
            <a:xfrm>
              <a:off x="0" y="-47625"/>
              <a:ext cx="812800" cy="275695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301C26F9-44ED-FD49-8C2D-C0336CCC5822}"/>
              </a:ext>
            </a:extLst>
          </p:cNvPr>
          <p:cNvSpPr/>
          <p:nvPr/>
        </p:nvSpPr>
        <p:spPr>
          <a:xfrm>
            <a:off x="15802338" y="279303"/>
            <a:ext cx="1885225" cy="1699844"/>
          </a:xfrm>
          <a:custGeom>
            <a:avLst/>
            <a:gdLst/>
            <a:ahLst/>
            <a:cxnLst/>
            <a:rect l="l" t="t" r="r" b="b"/>
            <a:pathLst>
              <a:path w="1885225" h="1699844">
                <a:moveTo>
                  <a:pt x="0" y="0"/>
                </a:moveTo>
                <a:lnTo>
                  <a:pt x="1885224" y="0"/>
                </a:lnTo>
                <a:lnTo>
                  <a:pt x="1885224" y="1699844"/>
                </a:lnTo>
                <a:lnTo>
                  <a:pt x="0" y="16998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0">
            <a:solidFill>
              <a:schemeClr val="bg1">
                <a:alpha val="55000"/>
              </a:schemeClr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9D03E2F4-304E-1A8A-2CB0-A381C929207D}"/>
              </a:ext>
            </a:extLst>
          </p:cNvPr>
          <p:cNvSpPr/>
          <p:nvPr/>
        </p:nvSpPr>
        <p:spPr>
          <a:xfrm>
            <a:off x="7601053" y="4229100"/>
            <a:ext cx="3989615" cy="1828800"/>
          </a:xfrm>
          <a:prstGeom prst="wedgeRoundRectCallout">
            <a:avLst/>
          </a:prstGeom>
          <a:solidFill>
            <a:srgbClr val="BF8F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i="1" dirty="0">
                <a:latin typeface="Poppins" panose="00000500000000000000" pitchFamily="2" charset="0"/>
                <a:cs typeface="Poppins" panose="00000500000000000000" pitchFamily="2" charset="0"/>
              </a:rPr>
              <a:t>Feedback &amp; Suggestions</a:t>
            </a:r>
          </a:p>
        </p:txBody>
      </p:sp>
      <p:pic>
        <p:nvPicPr>
          <p:cNvPr id="9" name="Picture 8" descr="A close-up of a message&#10;&#10;AI-generated content may be incorrect.">
            <a:extLst>
              <a:ext uri="{FF2B5EF4-FFF2-40B4-BE49-F238E27FC236}">
                <a16:creationId xmlns:a16="http://schemas.microsoft.com/office/drawing/2014/main" id="{8C3AFC5E-EEA6-0C34-D905-CFA08D44D7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887" y="7998159"/>
            <a:ext cx="8926511" cy="1634185"/>
          </a:xfrm>
          <a:prstGeom prst="rect">
            <a:avLst/>
          </a:prstGeom>
          <a:ln w="25400">
            <a:solidFill>
              <a:srgbClr val="BF8F8F"/>
            </a:solidFill>
          </a:ln>
        </p:spPr>
      </p:pic>
      <p:pic>
        <p:nvPicPr>
          <p:cNvPr id="11" name="Picture 10" descr="A close-up of a signature&#10;&#10;AI-generated content may be incorrect.">
            <a:extLst>
              <a:ext uri="{FF2B5EF4-FFF2-40B4-BE49-F238E27FC236}">
                <a16:creationId xmlns:a16="http://schemas.microsoft.com/office/drawing/2014/main" id="{DC9B42F9-45CF-002B-98F1-9E48E60D79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831" y="306947"/>
            <a:ext cx="6852258" cy="1448995"/>
          </a:xfrm>
          <a:prstGeom prst="rect">
            <a:avLst/>
          </a:prstGeom>
          <a:ln w="25400">
            <a:solidFill>
              <a:srgbClr val="BF8F8F"/>
            </a:solidFill>
          </a:ln>
        </p:spPr>
      </p:pic>
      <p:pic>
        <p:nvPicPr>
          <p:cNvPr id="14" name="Picture 13" descr="A group of black letters&#10;&#10;AI-generated content may be incorrect.">
            <a:extLst>
              <a:ext uri="{FF2B5EF4-FFF2-40B4-BE49-F238E27FC236}">
                <a16:creationId xmlns:a16="http://schemas.microsoft.com/office/drawing/2014/main" id="{A7D1DACF-2226-DD36-63A8-5D056BB458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2633" y="3678155"/>
            <a:ext cx="5850639" cy="864681"/>
          </a:xfrm>
          <a:prstGeom prst="rect">
            <a:avLst/>
          </a:prstGeom>
          <a:ln w="25400">
            <a:solidFill>
              <a:srgbClr val="BF8F8F"/>
            </a:solidFill>
          </a:ln>
        </p:spPr>
      </p:pic>
      <p:pic>
        <p:nvPicPr>
          <p:cNvPr id="16" name="Picture 15" descr="A close-up of a white background&#10;&#10;AI-generated content may be incorrect.">
            <a:extLst>
              <a:ext uri="{FF2B5EF4-FFF2-40B4-BE49-F238E27FC236}">
                <a16:creationId xmlns:a16="http://schemas.microsoft.com/office/drawing/2014/main" id="{D9FDBAED-5F72-9D5D-4A3E-3CD757A6B9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7831" y="2084130"/>
            <a:ext cx="6296377" cy="1265837"/>
          </a:xfrm>
          <a:prstGeom prst="rect">
            <a:avLst/>
          </a:prstGeom>
          <a:ln w="25400">
            <a:solidFill>
              <a:srgbClr val="BF8F8F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367EB7F-A707-35F9-8DEA-B6D020A67D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377" y="6638206"/>
            <a:ext cx="10287000" cy="779647"/>
          </a:xfrm>
          <a:prstGeom prst="rect">
            <a:avLst/>
          </a:prstGeom>
          <a:ln w="25400">
            <a:solidFill>
              <a:srgbClr val="BF8F8F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3E3719C-59F8-A1D5-1DAB-A1E8AA3A2DE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08" y="7719377"/>
            <a:ext cx="7761892" cy="763198"/>
          </a:xfrm>
          <a:prstGeom prst="rect">
            <a:avLst/>
          </a:prstGeom>
          <a:ln w="25400">
            <a:solidFill>
              <a:srgbClr val="BF8F8F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066CBB1-6900-EB29-0CD4-2780D418154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31" y="8868628"/>
            <a:ext cx="8175175" cy="864681"/>
          </a:xfrm>
          <a:prstGeom prst="rect">
            <a:avLst/>
          </a:prstGeom>
          <a:ln w="25400">
            <a:solidFill>
              <a:srgbClr val="BF8F8F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4754118-2ACF-7CCF-C469-D7308FEB12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08" y="2582194"/>
            <a:ext cx="9795538" cy="1037662"/>
          </a:xfrm>
          <a:prstGeom prst="rect">
            <a:avLst/>
          </a:prstGeom>
          <a:ln w="25400">
            <a:solidFill>
              <a:srgbClr val="BF8F8F"/>
            </a:solidFill>
          </a:ln>
        </p:spPr>
      </p:pic>
      <p:pic>
        <p:nvPicPr>
          <p:cNvPr id="26" name="Picture 25" descr="A close-up of a sign&#10;&#10;AI-generated content may be incorrect.">
            <a:extLst>
              <a:ext uri="{FF2B5EF4-FFF2-40B4-BE49-F238E27FC236}">
                <a16:creationId xmlns:a16="http://schemas.microsoft.com/office/drawing/2014/main" id="{F3CA4A77-5F1F-8B0B-5DD6-D680EC3CE98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08" y="4011874"/>
            <a:ext cx="6991592" cy="1094838"/>
          </a:xfrm>
          <a:prstGeom prst="rect">
            <a:avLst/>
          </a:prstGeom>
          <a:ln w="25400">
            <a:solidFill>
              <a:srgbClr val="BF8F8F"/>
            </a:solidFill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4C817C4-67B8-9051-51B6-C2F0C05D83D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3569" y="5106712"/>
            <a:ext cx="5850639" cy="676204"/>
          </a:xfrm>
          <a:prstGeom prst="rect">
            <a:avLst/>
          </a:prstGeom>
          <a:ln w="25400">
            <a:solidFill>
              <a:srgbClr val="BF8F8F"/>
            </a:solidFill>
          </a:ln>
        </p:spPr>
      </p:pic>
      <p:pic>
        <p:nvPicPr>
          <p:cNvPr id="30" name="Picture 29" descr="A close-up of a word&#10;&#10;AI-generated content may be incorrect.">
            <a:extLst>
              <a:ext uri="{FF2B5EF4-FFF2-40B4-BE49-F238E27FC236}">
                <a16:creationId xmlns:a16="http://schemas.microsoft.com/office/drawing/2014/main" id="{F6F3222F-618E-81B8-8D49-5089BD43CD0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08" y="5396270"/>
            <a:ext cx="6991592" cy="904795"/>
          </a:xfrm>
          <a:prstGeom prst="rect">
            <a:avLst/>
          </a:prstGeom>
          <a:ln w="25400">
            <a:solidFill>
              <a:srgbClr val="BF8F8F"/>
            </a:solidFill>
          </a:ln>
        </p:spPr>
      </p:pic>
      <p:pic>
        <p:nvPicPr>
          <p:cNvPr id="32" name="Picture 31" descr="A close-up of some words&#10;&#10;AI-generated content may be incorrect.">
            <a:extLst>
              <a:ext uri="{FF2B5EF4-FFF2-40B4-BE49-F238E27FC236}">
                <a16:creationId xmlns:a16="http://schemas.microsoft.com/office/drawing/2014/main" id="{BF2323DA-43E6-F72F-9534-BF776AE157D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08" y="6432460"/>
            <a:ext cx="2814837" cy="1090432"/>
          </a:xfrm>
          <a:prstGeom prst="rect">
            <a:avLst/>
          </a:prstGeom>
          <a:ln w="25400">
            <a:solidFill>
              <a:srgbClr val="BF8F8F"/>
            </a:solidFill>
          </a:ln>
        </p:spPr>
      </p:pic>
      <p:pic>
        <p:nvPicPr>
          <p:cNvPr id="36" name="Picture 35" descr="A close-up of some writing&#10;&#10;AI-generated content may be incorrect.">
            <a:extLst>
              <a:ext uri="{FF2B5EF4-FFF2-40B4-BE49-F238E27FC236}">
                <a16:creationId xmlns:a16="http://schemas.microsoft.com/office/drawing/2014/main" id="{2640FF74-0992-C7D9-8A42-B59250A0550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31" y="206613"/>
            <a:ext cx="9059469" cy="2074136"/>
          </a:xfrm>
          <a:prstGeom prst="rect">
            <a:avLst/>
          </a:prstGeom>
          <a:ln w="25400">
            <a:solidFill>
              <a:srgbClr val="BF8F8F"/>
            </a:solidFill>
          </a:ln>
        </p:spPr>
      </p:pic>
    </p:spTree>
    <p:extLst>
      <p:ext uri="{BB962C8B-B14F-4D97-AF65-F5344CB8AC3E}">
        <p14:creationId xmlns:p14="http://schemas.microsoft.com/office/powerpoint/2010/main" val="32600492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32762D-7E67-6C5B-4EF1-33F294B5A6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F8A771C-E1D2-0D79-12FA-846DA3374403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0312" r="-20312"/>
            </a:stretch>
          </a:blipFill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GB" sz="3200" dirty="0">
                <a:latin typeface="Poppins" panose="00000500000000000000" pitchFamily="2" charset="0"/>
                <a:cs typeface="Poppins" panose="00000500000000000000" pitchFamily="2" charset="0"/>
              </a:rPr>
              <a:t>		</a:t>
            </a:r>
            <a:r>
              <a:rPr lang="en-GB" sz="3200" b="1" dirty="0">
                <a:latin typeface="Poppins" panose="00000500000000000000" pitchFamily="2" charset="0"/>
                <a:cs typeface="Poppins" panose="00000500000000000000" pitchFamily="2" charset="0"/>
              </a:rPr>
              <a:t>Outreach</a:t>
            </a:r>
          </a:p>
          <a:p>
            <a:endParaRPr lang="en-GB" sz="32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GB" sz="3200" b="1" dirty="0">
                <a:latin typeface="Poppins" panose="00000500000000000000" pitchFamily="2" charset="0"/>
                <a:cs typeface="Poppins" panose="00000500000000000000" pitchFamily="2" charset="0"/>
              </a:rPr>
              <a:t>			</a:t>
            </a:r>
            <a:r>
              <a:rPr lang="en-GB" sz="2900" dirty="0">
                <a:latin typeface="Poppins" panose="00000500000000000000" pitchFamily="2" charset="0"/>
                <a:cs typeface="Poppins" panose="00000500000000000000" pitchFamily="2" charset="0"/>
              </a:rPr>
              <a:t>Collaborative Platforms</a:t>
            </a:r>
          </a:p>
          <a:p>
            <a:endParaRPr lang="en-GB" sz="29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GB" sz="2900" dirty="0">
                <a:latin typeface="Poppins" panose="00000500000000000000" pitchFamily="2" charset="0"/>
                <a:cs typeface="Poppins" panose="00000500000000000000" pitchFamily="2" charset="0"/>
              </a:rPr>
              <a:t>			Insights and Innovations Forums</a:t>
            </a:r>
          </a:p>
          <a:p>
            <a:endParaRPr lang="en-GB" sz="29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GB" sz="2900" dirty="0">
                <a:latin typeface="Poppins" panose="00000500000000000000" pitchFamily="2" charset="0"/>
                <a:cs typeface="Poppins" panose="00000500000000000000" pitchFamily="2" charset="0"/>
              </a:rPr>
              <a:t>			Bridging Care Forum</a:t>
            </a:r>
          </a:p>
          <a:p>
            <a:endParaRPr lang="en-GB" sz="29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GB" sz="2900" dirty="0">
                <a:latin typeface="Poppins" panose="00000500000000000000" pitchFamily="2" charset="0"/>
                <a:cs typeface="Poppins" panose="00000500000000000000" pitchFamily="2" charset="0"/>
              </a:rPr>
              <a:t>			Talenti B’</a:t>
            </a:r>
            <a:r>
              <a:rPr lang="mt-MT" sz="2900" dirty="0">
                <a:latin typeface="Poppins" panose="00000500000000000000" pitchFamily="2" charset="0"/>
                <a:cs typeface="Poppins" panose="00000500000000000000" pitchFamily="2" charset="0"/>
              </a:rPr>
              <a:t>Għożża</a:t>
            </a:r>
            <a:endParaRPr lang="en-GB" sz="29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GB" sz="29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GB" sz="2900" dirty="0">
                <a:latin typeface="Poppins" panose="00000500000000000000" pitchFamily="2" charset="0"/>
                <a:cs typeface="Poppins" panose="00000500000000000000" pitchFamily="2" charset="0"/>
              </a:rPr>
              <a:t>			External Stakeholders</a:t>
            </a:r>
          </a:p>
          <a:p>
            <a:endParaRPr lang="en-GB" sz="32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GB" sz="29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GB" sz="3200" b="1" dirty="0"/>
          </a:p>
          <a:p>
            <a:endParaRPr lang="en-GB" sz="29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GB" sz="2900" dirty="0">
                <a:latin typeface="Poppins" panose="00000500000000000000" pitchFamily="2" charset="0"/>
                <a:cs typeface="Poppins" panose="00000500000000000000" pitchFamily="2" charset="0"/>
              </a:rPr>
              <a:t>			</a:t>
            </a:r>
          </a:p>
          <a:p>
            <a:pPr lvl="4">
              <a:buClr>
                <a:srgbClr val="BF8F8F"/>
              </a:buClr>
            </a:pPr>
            <a:endParaRPr lang="en-GB" sz="29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GB" sz="2900" dirty="0">
                <a:latin typeface="Poppins" panose="00000500000000000000" pitchFamily="2" charset="0"/>
                <a:cs typeface="Poppins" panose="00000500000000000000" pitchFamily="2" charset="0"/>
              </a:rPr>
              <a:t>			</a:t>
            </a:r>
          </a:p>
          <a:p>
            <a:r>
              <a:rPr lang="en-GB" sz="2900" dirty="0">
                <a:latin typeface="Poppins" panose="00000500000000000000" pitchFamily="2" charset="0"/>
                <a:cs typeface="Poppins" panose="00000500000000000000" pitchFamily="2" charset="0"/>
              </a:rPr>
              <a:t>				</a:t>
            </a:r>
          </a:p>
          <a:p>
            <a:endParaRPr lang="en-GB" sz="29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GB" sz="2900" dirty="0">
                <a:latin typeface="Poppins" panose="00000500000000000000" pitchFamily="2" charset="0"/>
                <a:cs typeface="Poppins" panose="00000500000000000000" pitchFamily="2" charset="0"/>
              </a:rPr>
              <a:t>		</a:t>
            </a:r>
          </a:p>
          <a:p>
            <a:endParaRPr lang="en-GB" sz="29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GB" sz="2900" dirty="0">
                <a:latin typeface="Poppins" panose="00000500000000000000" pitchFamily="2" charset="0"/>
                <a:cs typeface="Poppins" panose="00000500000000000000" pitchFamily="2" charset="0"/>
              </a:rPr>
              <a:t>		</a:t>
            </a:r>
          </a:p>
          <a:p>
            <a:r>
              <a:rPr lang="en-GB" sz="2900" dirty="0">
                <a:latin typeface="Poppins" panose="00000500000000000000" pitchFamily="2" charset="0"/>
                <a:cs typeface="Poppins" panose="00000500000000000000" pitchFamily="2" charset="0"/>
              </a:rPr>
              <a:t>		</a:t>
            </a:r>
          </a:p>
          <a:p>
            <a:r>
              <a:rPr lang="en-GB" sz="2900" dirty="0">
                <a:latin typeface="Poppins" panose="00000500000000000000" pitchFamily="2" charset="0"/>
                <a:cs typeface="Poppins" panose="00000500000000000000" pitchFamily="2" charset="0"/>
              </a:rPr>
              <a:t>		</a:t>
            </a:r>
          </a:p>
          <a:p>
            <a:r>
              <a:rPr lang="en-GB" dirty="0"/>
              <a:t>		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7B8D1301-8A6B-4133-5435-CC3A13D075B4}"/>
              </a:ext>
            </a:extLst>
          </p:cNvPr>
          <p:cNvGrpSpPr/>
          <p:nvPr/>
        </p:nvGrpSpPr>
        <p:grpSpPr>
          <a:xfrm>
            <a:off x="0" y="0"/>
            <a:ext cx="18288000" cy="3104136"/>
            <a:chOff x="0" y="0"/>
            <a:chExt cx="4816593" cy="81755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B816E441-15FD-5C99-E3B9-6AB8BAA3BE06}"/>
                </a:ext>
              </a:extLst>
            </p:cNvPr>
            <p:cNvSpPr/>
            <p:nvPr/>
          </p:nvSpPr>
          <p:spPr>
            <a:xfrm>
              <a:off x="0" y="0"/>
              <a:ext cx="4816592" cy="817550"/>
            </a:xfrm>
            <a:custGeom>
              <a:avLst/>
              <a:gdLst/>
              <a:ahLst/>
              <a:cxnLst/>
              <a:rect l="l" t="t" r="r" b="b"/>
              <a:pathLst>
                <a:path w="4816592" h="817550">
                  <a:moveTo>
                    <a:pt x="0" y="0"/>
                  </a:moveTo>
                  <a:lnTo>
                    <a:pt x="4816592" y="0"/>
                  </a:lnTo>
                  <a:lnTo>
                    <a:pt x="4816592" y="817550"/>
                  </a:lnTo>
                  <a:lnTo>
                    <a:pt x="0" y="817550"/>
                  </a:lnTo>
                  <a:close/>
                </a:path>
              </a:pathLst>
            </a:custGeom>
            <a:solidFill>
              <a:srgbClr val="2C1E3F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8E65657A-5E05-A312-FDC8-54247194DE67}"/>
                </a:ext>
              </a:extLst>
            </p:cNvPr>
            <p:cNvSpPr txBox="1"/>
            <p:nvPr/>
          </p:nvSpPr>
          <p:spPr>
            <a:xfrm>
              <a:off x="0" y="-47625"/>
              <a:ext cx="4816593" cy="8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496696E8-0F20-CA34-F955-BC8DAC3643A1}"/>
              </a:ext>
            </a:extLst>
          </p:cNvPr>
          <p:cNvSpPr/>
          <p:nvPr/>
        </p:nvSpPr>
        <p:spPr>
          <a:xfrm>
            <a:off x="839394" y="726503"/>
            <a:ext cx="1885225" cy="1699844"/>
          </a:xfrm>
          <a:custGeom>
            <a:avLst/>
            <a:gdLst/>
            <a:ahLst/>
            <a:cxnLst/>
            <a:rect l="l" t="t" r="r" b="b"/>
            <a:pathLst>
              <a:path w="1885225" h="1699844">
                <a:moveTo>
                  <a:pt x="0" y="0"/>
                </a:moveTo>
                <a:lnTo>
                  <a:pt x="1885225" y="0"/>
                </a:lnTo>
                <a:lnTo>
                  <a:pt x="1885225" y="1699845"/>
                </a:lnTo>
                <a:lnTo>
                  <a:pt x="0" y="169984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BA6AF5CC-DEC9-CEAA-E7B5-259C10C53BF8}"/>
              </a:ext>
            </a:extLst>
          </p:cNvPr>
          <p:cNvSpPr txBox="1"/>
          <p:nvPr/>
        </p:nvSpPr>
        <p:spPr>
          <a:xfrm>
            <a:off x="1447798" y="1101930"/>
            <a:ext cx="11811002" cy="828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693"/>
              </a:lnSpc>
            </a:pPr>
            <a:r>
              <a:rPr lang="en-US" sz="4780" dirty="0">
                <a:solidFill>
                  <a:srgbClr val="BE8F8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KEY RESPONSIBILITIES</a:t>
            </a:r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891186D6-6B5D-E525-FFF9-401A66F4A5D3}"/>
              </a:ext>
            </a:extLst>
          </p:cNvPr>
          <p:cNvSpPr/>
          <p:nvPr/>
        </p:nvSpPr>
        <p:spPr>
          <a:xfrm>
            <a:off x="990600" y="3830639"/>
            <a:ext cx="457198" cy="457200"/>
          </a:xfrm>
          <a:prstGeom prst="flowChartConnector">
            <a:avLst/>
          </a:prstGeom>
          <a:solidFill>
            <a:srgbClr val="BF8F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A person sitting in a chair knitting&#10;&#10;AI-generated content may be incorrect.">
            <a:extLst>
              <a:ext uri="{FF2B5EF4-FFF2-40B4-BE49-F238E27FC236}">
                <a16:creationId xmlns:a16="http://schemas.microsoft.com/office/drawing/2014/main" id="{E52944D2-5A47-8504-A393-05173D43E3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4432297"/>
            <a:ext cx="5867400" cy="475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2878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46EB85-4BCD-8BE2-93CE-0305F69A17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F79C4C70-293A-E5A3-6F86-FD854804A5FC}"/>
              </a:ext>
            </a:extLst>
          </p:cNvPr>
          <p:cNvGrpSpPr/>
          <p:nvPr/>
        </p:nvGrpSpPr>
        <p:grpSpPr>
          <a:xfrm>
            <a:off x="15201900" y="0"/>
            <a:ext cx="3086100" cy="10287000"/>
            <a:chOff x="0" y="0"/>
            <a:chExt cx="812800" cy="2709333"/>
          </a:xfrm>
          <a:noFill/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F8F5F6CC-1783-33F1-54CA-D26209F635BA}"/>
                </a:ext>
              </a:extLst>
            </p:cNvPr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1F775501-415C-980B-86CE-2A9DEA00CA97}"/>
                </a:ext>
              </a:extLst>
            </p:cNvPr>
            <p:cNvSpPr txBox="1"/>
            <p:nvPr/>
          </p:nvSpPr>
          <p:spPr>
            <a:xfrm>
              <a:off x="0" y="-47625"/>
              <a:ext cx="812800" cy="275695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8A40B189-FE1E-D75B-3139-7897B027443C}"/>
              </a:ext>
            </a:extLst>
          </p:cNvPr>
          <p:cNvSpPr/>
          <p:nvPr/>
        </p:nvSpPr>
        <p:spPr>
          <a:xfrm>
            <a:off x="15802338" y="279303"/>
            <a:ext cx="1885225" cy="1699844"/>
          </a:xfrm>
          <a:custGeom>
            <a:avLst/>
            <a:gdLst/>
            <a:ahLst/>
            <a:cxnLst/>
            <a:rect l="l" t="t" r="r" b="b"/>
            <a:pathLst>
              <a:path w="1885225" h="1699844">
                <a:moveTo>
                  <a:pt x="0" y="0"/>
                </a:moveTo>
                <a:lnTo>
                  <a:pt x="1885224" y="0"/>
                </a:lnTo>
                <a:lnTo>
                  <a:pt x="1885224" y="1699844"/>
                </a:lnTo>
                <a:lnTo>
                  <a:pt x="0" y="16998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0">
            <a:solidFill>
              <a:schemeClr val="bg1">
                <a:alpha val="55000"/>
              </a:schemeClr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D3B0B4E3-E946-3E46-290F-2CAF342330E2}"/>
              </a:ext>
            </a:extLst>
          </p:cNvPr>
          <p:cNvSpPr/>
          <p:nvPr/>
        </p:nvSpPr>
        <p:spPr>
          <a:xfrm>
            <a:off x="7601053" y="4229100"/>
            <a:ext cx="3989615" cy="1828800"/>
          </a:xfrm>
          <a:prstGeom prst="wedgeRoundRectCallout">
            <a:avLst/>
          </a:prstGeom>
          <a:solidFill>
            <a:srgbClr val="8D43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i="1" dirty="0">
                <a:latin typeface="Poppins" panose="00000500000000000000" pitchFamily="2" charset="0"/>
                <a:cs typeface="Poppins" panose="00000500000000000000" pitchFamily="2" charset="0"/>
              </a:rPr>
              <a:t>Feedback &amp; Suggestions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8CB81F6-7634-EC68-B719-8A20C62E60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1578" y="1143352"/>
            <a:ext cx="11038269" cy="862037"/>
          </a:xfrm>
          <a:prstGeom prst="rect">
            <a:avLst/>
          </a:prstGeom>
          <a:ln>
            <a:solidFill>
              <a:srgbClr val="BF8F8F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B4C6F73-F745-CC86-1A95-ACBE063617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114" y="2147011"/>
            <a:ext cx="10732367" cy="862037"/>
          </a:xfrm>
          <a:prstGeom prst="rect">
            <a:avLst/>
          </a:prstGeom>
          <a:ln>
            <a:solidFill>
              <a:srgbClr val="8D4373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D195E77-A261-579D-653D-946ECBB7DC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1578" y="2670404"/>
            <a:ext cx="10430652" cy="862037"/>
          </a:xfrm>
          <a:prstGeom prst="rect">
            <a:avLst/>
          </a:prstGeom>
          <a:ln>
            <a:solidFill>
              <a:srgbClr val="BF8F8F"/>
            </a:solidFill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D3851A9-4450-4D95-3950-E387BD243F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1578" y="8134553"/>
            <a:ext cx="9593213" cy="719941"/>
          </a:xfrm>
          <a:prstGeom prst="rect">
            <a:avLst/>
          </a:prstGeom>
          <a:ln>
            <a:solidFill>
              <a:srgbClr val="8D4373"/>
            </a:solidFill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4B15B01-CC8C-1878-40A8-B6841C479A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0114" y="9229886"/>
            <a:ext cx="10764176" cy="793579"/>
          </a:xfrm>
          <a:prstGeom prst="rect">
            <a:avLst/>
          </a:prstGeom>
          <a:ln>
            <a:solidFill>
              <a:srgbClr val="BF8F8F"/>
            </a:solidFill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B510E64-4D77-E80B-DC11-B8AA76E354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3988" y="354642"/>
            <a:ext cx="12138420" cy="862037"/>
          </a:xfrm>
          <a:prstGeom prst="rect">
            <a:avLst/>
          </a:prstGeom>
          <a:ln>
            <a:solidFill>
              <a:srgbClr val="8D4373"/>
            </a:solidFill>
          </a:ln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8F0A0BD-CC73-B6FB-0B72-CDCFD96BFF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8305" y="6415592"/>
            <a:ext cx="11525091" cy="1724398"/>
          </a:xfrm>
          <a:prstGeom prst="rect">
            <a:avLst/>
          </a:prstGeom>
          <a:ln>
            <a:solidFill>
              <a:srgbClr val="BF8F8F"/>
            </a:solidFill>
          </a:ln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21FD999-F4A8-1FFC-E1CB-0CE5391A3C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0114" y="3624116"/>
            <a:ext cx="8229877" cy="494583"/>
          </a:xfrm>
          <a:prstGeom prst="rect">
            <a:avLst/>
          </a:prstGeom>
          <a:ln>
            <a:solidFill>
              <a:srgbClr val="BF8F8F"/>
            </a:solidFill>
          </a:ln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092DBE6-705F-9D88-E79F-7C291BD9647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781138" y="5156835"/>
            <a:ext cx="6118709" cy="719941"/>
          </a:xfrm>
          <a:prstGeom prst="rect">
            <a:avLst/>
          </a:prstGeom>
          <a:ln>
            <a:solidFill>
              <a:srgbClr val="8D4373"/>
            </a:solidFill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01F3A0B7-5491-272F-9ED9-FA9D77184DB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89586" y="3746381"/>
            <a:ext cx="7110261" cy="363697"/>
          </a:xfrm>
          <a:prstGeom prst="rect">
            <a:avLst/>
          </a:prstGeom>
          <a:ln>
            <a:solidFill>
              <a:srgbClr val="8D4373"/>
            </a:solidFill>
          </a:ln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A333B01A-C3A0-2F47-EBA7-36B2C09A601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0888" y="4555792"/>
            <a:ext cx="7280165" cy="1175415"/>
          </a:xfrm>
          <a:prstGeom prst="rect">
            <a:avLst/>
          </a:prstGeom>
          <a:ln>
            <a:solidFill>
              <a:srgbClr val="8D4373"/>
            </a:solidFill>
          </a:ln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146D63C-4B5C-1DDF-DEFC-201B3ED9A28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380712" y="6585646"/>
            <a:ext cx="3240299" cy="459618"/>
          </a:xfrm>
          <a:prstGeom prst="rect">
            <a:avLst/>
          </a:prstGeom>
          <a:ln>
            <a:solidFill>
              <a:srgbClr val="8D4373"/>
            </a:solidFill>
          </a:ln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39035D6C-6A05-2881-1C89-4305274D361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167066" y="7226089"/>
            <a:ext cx="1287725" cy="526797"/>
          </a:xfrm>
          <a:prstGeom prst="rect">
            <a:avLst/>
          </a:prstGeom>
          <a:ln>
            <a:solidFill>
              <a:srgbClr val="BF8F8F"/>
            </a:solidFill>
          </a:ln>
        </p:spPr>
      </p:pic>
    </p:spTree>
    <p:extLst>
      <p:ext uri="{BB962C8B-B14F-4D97-AF65-F5344CB8AC3E}">
        <p14:creationId xmlns:p14="http://schemas.microsoft.com/office/powerpoint/2010/main" val="11931350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4019550"/>
            <a:ext cx="18288000" cy="7016572"/>
            <a:chOff x="0" y="0"/>
            <a:chExt cx="4816593" cy="184798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1847986"/>
            </a:xfrm>
            <a:custGeom>
              <a:avLst/>
              <a:gdLst/>
              <a:ahLst/>
              <a:cxnLst/>
              <a:rect l="l" t="t" r="r" b="b"/>
              <a:pathLst>
                <a:path w="4816592" h="1847986">
                  <a:moveTo>
                    <a:pt x="0" y="0"/>
                  </a:moveTo>
                  <a:lnTo>
                    <a:pt x="4816592" y="0"/>
                  </a:lnTo>
                  <a:lnTo>
                    <a:pt x="4816592" y="1847986"/>
                  </a:lnTo>
                  <a:lnTo>
                    <a:pt x="0" y="18479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816593" cy="18956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844011" y="3119320"/>
            <a:ext cx="10143658" cy="1376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72"/>
              </a:lnSpc>
              <a:spcBef>
                <a:spcPct val="0"/>
              </a:spcBef>
            </a:pPr>
            <a:r>
              <a:rPr lang="en-US" sz="8051" dirty="0">
                <a:solidFill>
                  <a:srgbClr val="4E266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THANK YOU</a:t>
            </a:r>
          </a:p>
        </p:txBody>
      </p:sp>
      <p:sp>
        <p:nvSpPr>
          <p:cNvPr id="7" name="AutoShape 7"/>
          <p:cNvSpPr/>
          <p:nvPr/>
        </p:nvSpPr>
        <p:spPr>
          <a:xfrm>
            <a:off x="5669720" y="4305300"/>
            <a:ext cx="6492240" cy="0"/>
          </a:xfrm>
          <a:prstGeom prst="line">
            <a:avLst/>
          </a:prstGeom>
          <a:ln w="38100" cap="flat">
            <a:solidFill>
              <a:srgbClr val="BE8F8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6781800" y="5143500"/>
            <a:ext cx="3658481" cy="1257603"/>
          </a:xfrm>
          <a:custGeom>
            <a:avLst/>
            <a:gdLst/>
            <a:ahLst/>
            <a:cxnLst/>
            <a:rect l="l" t="t" r="r" b="b"/>
            <a:pathLst>
              <a:path w="3658481" h="1257603">
                <a:moveTo>
                  <a:pt x="0" y="0"/>
                </a:moveTo>
                <a:lnTo>
                  <a:pt x="3658480" y="0"/>
                </a:lnTo>
                <a:lnTo>
                  <a:pt x="3658480" y="1257603"/>
                </a:lnTo>
                <a:lnTo>
                  <a:pt x="0" y="12576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5049902" y="7896528"/>
            <a:ext cx="9755595" cy="1710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59"/>
              </a:lnSpc>
            </a:pPr>
            <a:r>
              <a:rPr lang="en-US" sz="1899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Free Phone:</a:t>
            </a:r>
            <a:r>
              <a:rPr lang="en-US" sz="18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+356 8000 2002</a:t>
            </a:r>
          </a:p>
          <a:p>
            <a:pPr algn="l">
              <a:lnSpc>
                <a:spcPts val="2659"/>
              </a:lnSpc>
            </a:pPr>
            <a:r>
              <a:rPr lang="en-US" sz="1899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Email:</a:t>
            </a:r>
            <a:r>
              <a:rPr lang="en-US" sz="18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3"/>
              </a:rPr>
              <a:t>externalrelations.opsa@gov.mt</a:t>
            </a:r>
            <a:r>
              <a:rPr lang="en-US" sz="18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4" tooltip="mailto:feedback.opsa@gov.mt"/>
              </a:rPr>
              <a:t> </a:t>
            </a:r>
          </a:p>
          <a:p>
            <a:pPr algn="l">
              <a:lnSpc>
                <a:spcPts val="2659"/>
              </a:lnSpc>
            </a:pPr>
            <a:r>
              <a:rPr lang="en-US" sz="1899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Facebook:</a:t>
            </a:r>
            <a:r>
              <a:rPr lang="en-US" sz="18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5" tooltip="https://www.facebook.com/opsamt"/>
              </a:rPr>
              <a:t>https://www.facebook.com/opsamt</a:t>
            </a:r>
          </a:p>
          <a:p>
            <a:pPr algn="l">
              <a:lnSpc>
                <a:spcPts val="2659"/>
              </a:lnSpc>
            </a:pPr>
            <a:r>
              <a:rPr lang="en-US" sz="1899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Instagram:</a:t>
            </a:r>
            <a:r>
              <a:rPr lang="en-US" sz="18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6" tooltip="https://www.instagram.com/opsa_malta/"/>
              </a:rPr>
              <a:t>https://www.instagram.com/opsa_malta/</a:t>
            </a:r>
          </a:p>
          <a:p>
            <a:pPr algn="l">
              <a:lnSpc>
                <a:spcPts val="2659"/>
              </a:lnSpc>
            </a:pPr>
            <a:r>
              <a:rPr lang="en-US" sz="1899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Address: </a:t>
            </a:r>
            <a:r>
              <a:rPr lang="en-US" sz="18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OPSA, The Exchange, It-</a:t>
            </a:r>
            <a:r>
              <a:rPr lang="en-US" sz="18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Telgħa</a:t>
            </a:r>
            <a:r>
              <a:rPr lang="en-US" sz="18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Ta’ Spencer, Il- Marsa MRS 1982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11"/>
          <p:cNvSpPr/>
          <p:nvPr/>
        </p:nvSpPr>
        <p:spPr>
          <a:xfrm>
            <a:off x="555023" y="1585359"/>
            <a:ext cx="2618740" cy="0"/>
          </a:xfrm>
          <a:prstGeom prst="line">
            <a:avLst/>
          </a:prstGeom>
          <a:ln w="38100" cap="flat">
            <a:solidFill>
              <a:srgbClr val="BE8F8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23" name="Group 10">
            <a:extLst>
              <a:ext uri="{FF2B5EF4-FFF2-40B4-BE49-F238E27FC236}">
                <a16:creationId xmlns:a16="http://schemas.microsoft.com/office/drawing/2014/main" id="{0BB02F02-1E2A-BD08-BA35-0B958C51D904}"/>
              </a:ext>
            </a:extLst>
          </p:cNvPr>
          <p:cNvGrpSpPr/>
          <p:nvPr/>
        </p:nvGrpSpPr>
        <p:grpSpPr>
          <a:xfrm>
            <a:off x="1285418" y="3740071"/>
            <a:ext cx="1094001" cy="1175788"/>
            <a:chOff x="0" y="0"/>
            <a:chExt cx="756262" cy="812800"/>
          </a:xfrm>
        </p:grpSpPr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0ED98DB-EBA4-D9B1-E032-E87949CFD0B1}"/>
                </a:ext>
              </a:extLst>
            </p:cNvPr>
            <p:cNvSpPr/>
            <p:nvPr/>
          </p:nvSpPr>
          <p:spPr>
            <a:xfrm>
              <a:off x="0" y="0"/>
              <a:ext cx="756262" cy="812800"/>
            </a:xfrm>
            <a:custGeom>
              <a:avLst/>
              <a:gdLst/>
              <a:ahLst/>
              <a:cxnLst/>
              <a:rect l="l" t="t" r="r" b="b"/>
              <a:pathLst>
                <a:path w="756262" h="812800">
                  <a:moveTo>
                    <a:pt x="378131" y="0"/>
                  </a:moveTo>
                  <a:cubicBezTo>
                    <a:pt x="169295" y="0"/>
                    <a:pt x="0" y="181951"/>
                    <a:pt x="0" y="406400"/>
                  </a:cubicBezTo>
                  <a:cubicBezTo>
                    <a:pt x="0" y="630849"/>
                    <a:pt x="169295" y="812800"/>
                    <a:pt x="378131" y="812800"/>
                  </a:cubicBezTo>
                  <a:cubicBezTo>
                    <a:pt x="586967" y="812800"/>
                    <a:pt x="756262" y="630849"/>
                    <a:pt x="756262" y="406400"/>
                  </a:cubicBezTo>
                  <a:cubicBezTo>
                    <a:pt x="756262" y="181951"/>
                    <a:pt x="586967" y="0"/>
                    <a:pt x="378131" y="0"/>
                  </a:cubicBezTo>
                  <a:close/>
                </a:path>
              </a:pathLst>
            </a:custGeom>
            <a:solidFill>
              <a:srgbClr val="BE8F8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TextBox 12">
              <a:extLst>
                <a:ext uri="{FF2B5EF4-FFF2-40B4-BE49-F238E27FC236}">
                  <a16:creationId xmlns:a16="http://schemas.microsoft.com/office/drawing/2014/main" id="{8C904FB4-B0E4-09CF-9FA0-4BEFEF6E43AB}"/>
                </a:ext>
              </a:extLst>
            </p:cNvPr>
            <p:cNvSpPr txBox="1"/>
            <p:nvPr/>
          </p:nvSpPr>
          <p:spPr>
            <a:xfrm>
              <a:off x="70900" y="28575"/>
              <a:ext cx="614463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6D90777B-0B1D-66F8-CB03-E2C7777B9371}"/>
              </a:ext>
            </a:extLst>
          </p:cNvPr>
          <p:cNvSpPr txBox="1"/>
          <p:nvPr/>
        </p:nvSpPr>
        <p:spPr>
          <a:xfrm>
            <a:off x="2578038" y="3830638"/>
            <a:ext cx="14719362" cy="6033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970" b="1" dirty="0">
                <a:latin typeface="Poppins" panose="00000500000000000000" pitchFamily="2" charset="0"/>
                <a:cs typeface="Poppins" panose="00000500000000000000" pitchFamily="2" charset="0"/>
              </a:rPr>
              <a:t>Ensure Quality and Compliance </a:t>
            </a:r>
          </a:p>
          <a:p>
            <a:endParaRPr lang="en-GB" sz="297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GB" sz="297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GB" sz="297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GB" sz="2970" b="1" dirty="0">
                <a:latin typeface="Poppins" panose="00000500000000000000" pitchFamily="2" charset="0"/>
                <a:cs typeface="Poppins" panose="00000500000000000000" pitchFamily="2" charset="0"/>
              </a:rPr>
              <a:t>        Develop and Strengthen Regulatory Standards</a:t>
            </a:r>
          </a:p>
          <a:p>
            <a:endParaRPr lang="en-GB" sz="297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GB" sz="297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GB" sz="297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GB" sz="2970" b="1" dirty="0">
                <a:latin typeface="Poppins" panose="00000500000000000000" pitchFamily="2" charset="0"/>
                <a:cs typeface="Poppins" panose="00000500000000000000" pitchFamily="2" charset="0"/>
              </a:rPr>
              <a:t>                 Foster Stakeholder Engagement and Collaboration </a:t>
            </a:r>
          </a:p>
          <a:p>
            <a:endParaRPr lang="en-GB" sz="297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GB" sz="297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GB" sz="297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GB" sz="2970" b="1" dirty="0">
                <a:latin typeface="Poppins" panose="00000500000000000000" pitchFamily="2" charset="0"/>
                <a:cs typeface="Poppins" panose="00000500000000000000" pitchFamily="2" charset="0"/>
              </a:rPr>
              <a:t>                          Promote Evidence-Informed and Continuous Improvement </a:t>
            </a:r>
          </a:p>
        </p:txBody>
      </p:sp>
      <p:grpSp>
        <p:nvGrpSpPr>
          <p:cNvPr id="27" name="Group 10">
            <a:extLst>
              <a:ext uri="{FF2B5EF4-FFF2-40B4-BE49-F238E27FC236}">
                <a16:creationId xmlns:a16="http://schemas.microsoft.com/office/drawing/2014/main" id="{59BB109D-061B-48D6-DC96-A5239D11D0CE}"/>
              </a:ext>
            </a:extLst>
          </p:cNvPr>
          <p:cNvGrpSpPr/>
          <p:nvPr/>
        </p:nvGrpSpPr>
        <p:grpSpPr>
          <a:xfrm>
            <a:off x="1931728" y="5477881"/>
            <a:ext cx="1094001" cy="1175788"/>
            <a:chOff x="0" y="0"/>
            <a:chExt cx="756262" cy="812800"/>
          </a:xfrm>
        </p:grpSpPr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8578B1C9-04B1-A8A7-C92B-23329D9F0D8A}"/>
                </a:ext>
              </a:extLst>
            </p:cNvPr>
            <p:cNvSpPr/>
            <p:nvPr/>
          </p:nvSpPr>
          <p:spPr>
            <a:xfrm>
              <a:off x="0" y="0"/>
              <a:ext cx="756262" cy="812800"/>
            </a:xfrm>
            <a:custGeom>
              <a:avLst/>
              <a:gdLst/>
              <a:ahLst/>
              <a:cxnLst/>
              <a:rect l="l" t="t" r="r" b="b"/>
              <a:pathLst>
                <a:path w="756262" h="812800">
                  <a:moveTo>
                    <a:pt x="378131" y="0"/>
                  </a:moveTo>
                  <a:cubicBezTo>
                    <a:pt x="169295" y="0"/>
                    <a:pt x="0" y="181951"/>
                    <a:pt x="0" y="406400"/>
                  </a:cubicBezTo>
                  <a:cubicBezTo>
                    <a:pt x="0" y="630849"/>
                    <a:pt x="169295" y="812800"/>
                    <a:pt x="378131" y="812800"/>
                  </a:cubicBezTo>
                  <a:cubicBezTo>
                    <a:pt x="586967" y="812800"/>
                    <a:pt x="756262" y="630849"/>
                    <a:pt x="756262" y="406400"/>
                  </a:cubicBezTo>
                  <a:cubicBezTo>
                    <a:pt x="756262" y="181951"/>
                    <a:pt x="586967" y="0"/>
                    <a:pt x="378131" y="0"/>
                  </a:cubicBezTo>
                  <a:close/>
                </a:path>
              </a:pathLst>
            </a:custGeom>
            <a:solidFill>
              <a:srgbClr val="BE8F8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TextBox 12">
              <a:extLst>
                <a:ext uri="{FF2B5EF4-FFF2-40B4-BE49-F238E27FC236}">
                  <a16:creationId xmlns:a16="http://schemas.microsoft.com/office/drawing/2014/main" id="{C2E24B7D-0635-E5B5-9F94-717F3BE41C61}"/>
                </a:ext>
              </a:extLst>
            </p:cNvPr>
            <p:cNvSpPr txBox="1"/>
            <p:nvPr/>
          </p:nvSpPr>
          <p:spPr>
            <a:xfrm>
              <a:off x="70900" y="28575"/>
              <a:ext cx="614463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10">
            <a:extLst>
              <a:ext uri="{FF2B5EF4-FFF2-40B4-BE49-F238E27FC236}">
                <a16:creationId xmlns:a16="http://schemas.microsoft.com/office/drawing/2014/main" id="{B04AAF4B-D38B-F947-24C0-04763A4D79D7}"/>
              </a:ext>
            </a:extLst>
          </p:cNvPr>
          <p:cNvGrpSpPr/>
          <p:nvPr/>
        </p:nvGrpSpPr>
        <p:grpSpPr>
          <a:xfrm>
            <a:off x="2663835" y="7215691"/>
            <a:ext cx="1094001" cy="1175788"/>
            <a:chOff x="0" y="0"/>
            <a:chExt cx="756262" cy="812800"/>
          </a:xfrm>
        </p:grpSpPr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AC0B9780-BC12-6E3F-2A7D-E7CC179BA2B5}"/>
                </a:ext>
              </a:extLst>
            </p:cNvPr>
            <p:cNvSpPr/>
            <p:nvPr/>
          </p:nvSpPr>
          <p:spPr>
            <a:xfrm>
              <a:off x="0" y="0"/>
              <a:ext cx="756262" cy="812800"/>
            </a:xfrm>
            <a:custGeom>
              <a:avLst/>
              <a:gdLst/>
              <a:ahLst/>
              <a:cxnLst/>
              <a:rect l="l" t="t" r="r" b="b"/>
              <a:pathLst>
                <a:path w="756262" h="812800">
                  <a:moveTo>
                    <a:pt x="378131" y="0"/>
                  </a:moveTo>
                  <a:cubicBezTo>
                    <a:pt x="169295" y="0"/>
                    <a:pt x="0" y="181951"/>
                    <a:pt x="0" y="406400"/>
                  </a:cubicBezTo>
                  <a:cubicBezTo>
                    <a:pt x="0" y="630849"/>
                    <a:pt x="169295" y="812800"/>
                    <a:pt x="378131" y="812800"/>
                  </a:cubicBezTo>
                  <a:cubicBezTo>
                    <a:pt x="586967" y="812800"/>
                    <a:pt x="756262" y="630849"/>
                    <a:pt x="756262" y="406400"/>
                  </a:cubicBezTo>
                  <a:cubicBezTo>
                    <a:pt x="756262" y="181951"/>
                    <a:pt x="586967" y="0"/>
                    <a:pt x="378131" y="0"/>
                  </a:cubicBezTo>
                  <a:close/>
                </a:path>
              </a:pathLst>
            </a:custGeom>
            <a:solidFill>
              <a:srgbClr val="BE8F8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TextBox 12">
              <a:extLst>
                <a:ext uri="{FF2B5EF4-FFF2-40B4-BE49-F238E27FC236}">
                  <a16:creationId xmlns:a16="http://schemas.microsoft.com/office/drawing/2014/main" id="{1ED52D5B-B9CE-FAA5-9779-4DAB57B5FDEE}"/>
                </a:ext>
              </a:extLst>
            </p:cNvPr>
            <p:cNvSpPr txBox="1"/>
            <p:nvPr/>
          </p:nvSpPr>
          <p:spPr>
            <a:xfrm>
              <a:off x="70900" y="28575"/>
              <a:ext cx="614463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3" name="Group 10">
            <a:extLst>
              <a:ext uri="{FF2B5EF4-FFF2-40B4-BE49-F238E27FC236}">
                <a16:creationId xmlns:a16="http://schemas.microsoft.com/office/drawing/2014/main" id="{B968CC60-BC53-0737-1DA5-6E77033E1198}"/>
              </a:ext>
            </a:extLst>
          </p:cNvPr>
          <p:cNvGrpSpPr/>
          <p:nvPr/>
        </p:nvGrpSpPr>
        <p:grpSpPr>
          <a:xfrm>
            <a:off x="3370857" y="8953500"/>
            <a:ext cx="1094001" cy="1175788"/>
            <a:chOff x="0" y="0"/>
            <a:chExt cx="756262" cy="812800"/>
          </a:xfrm>
        </p:grpSpPr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1E2AE863-7AB2-9167-2E9A-9FD1E4902B33}"/>
                </a:ext>
              </a:extLst>
            </p:cNvPr>
            <p:cNvSpPr/>
            <p:nvPr/>
          </p:nvSpPr>
          <p:spPr>
            <a:xfrm>
              <a:off x="0" y="0"/>
              <a:ext cx="756262" cy="812800"/>
            </a:xfrm>
            <a:custGeom>
              <a:avLst/>
              <a:gdLst/>
              <a:ahLst/>
              <a:cxnLst/>
              <a:rect l="l" t="t" r="r" b="b"/>
              <a:pathLst>
                <a:path w="756262" h="812800">
                  <a:moveTo>
                    <a:pt x="378131" y="0"/>
                  </a:moveTo>
                  <a:cubicBezTo>
                    <a:pt x="169295" y="0"/>
                    <a:pt x="0" y="181951"/>
                    <a:pt x="0" y="406400"/>
                  </a:cubicBezTo>
                  <a:cubicBezTo>
                    <a:pt x="0" y="630849"/>
                    <a:pt x="169295" y="812800"/>
                    <a:pt x="378131" y="812800"/>
                  </a:cubicBezTo>
                  <a:cubicBezTo>
                    <a:pt x="586967" y="812800"/>
                    <a:pt x="756262" y="630849"/>
                    <a:pt x="756262" y="406400"/>
                  </a:cubicBezTo>
                  <a:cubicBezTo>
                    <a:pt x="756262" y="181951"/>
                    <a:pt x="586967" y="0"/>
                    <a:pt x="378131" y="0"/>
                  </a:cubicBezTo>
                  <a:close/>
                </a:path>
              </a:pathLst>
            </a:custGeom>
            <a:solidFill>
              <a:srgbClr val="BE8F8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TextBox 12">
              <a:extLst>
                <a:ext uri="{FF2B5EF4-FFF2-40B4-BE49-F238E27FC236}">
                  <a16:creationId xmlns:a16="http://schemas.microsoft.com/office/drawing/2014/main" id="{37F90436-5EAB-C102-91D9-D88C8A6CC7C1}"/>
                </a:ext>
              </a:extLst>
            </p:cNvPr>
            <p:cNvSpPr txBox="1"/>
            <p:nvPr/>
          </p:nvSpPr>
          <p:spPr>
            <a:xfrm>
              <a:off x="70900" y="28575"/>
              <a:ext cx="614463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6" name="Group 3">
            <a:extLst>
              <a:ext uri="{FF2B5EF4-FFF2-40B4-BE49-F238E27FC236}">
                <a16:creationId xmlns:a16="http://schemas.microsoft.com/office/drawing/2014/main" id="{3EC95798-9B83-BF21-BEF5-120EA6CEBA01}"/>
              </a:ext>
            </a:extLst>
          </p:cNvPr>
          <p:cNvGrpSpPr/>
          <p:nvPr/>
        </p:nvGrpSpPr>
        <p:grpSpPr>
          <a:xfrm>
            <a:off x="0" y="-3609"/>
            <a:ext cx="18288000" cy="3104136"/>
            <a:chOff x="0" y="0"/>
            <a:chExt cx="4816593" cy="817550"/>
          </a:xfrm>
        </p:grpSpPr>
        <p:sp>
          <p:nvSpPr>
            <p:cNvPr id="37" name="Freeform 4">
              <a:extLst>
                <a:ext uri="{FF2B5EF4-FFF2-40B4-BE49-F238E27FC236}">
                  <a16:creationId xmlns:a16="http://schemas.microsoft.com/office/drawing/2014/main" id="{E9A23916-08E5-C462-38A1-A2847870A81F}"/>
                </a:ext>
              </a:extLst>
            </p:cNvPr>
            <p:cNvSpPr/>
            <p:nvPr/>
          </p:nvSpPr>
          <p:spPr>
            <a:xfrm>
              <a:off x="0" y="0"/>
              <a:ext cx="4816592" cy="817550"/>
            </a:xfrm>
            <a:custGeom>
              <a:avLst/>
              <a:gdLst/>
              <a:ahLst/>
              <a:cxnLst/>
              <a:rect l="l" t="t" r="r" b="b"/>
              <a:pathLst>
                <a:path w="4816592" h="817550">
                  <a:moveTo>
                    <a:pt x="0" y="0"/>
                  </a:moveTo>
                  <a:lnTo>
                    <a:pt x="4816592" y="0"/>
                  </a:lnTo>
                  <a:lnTo>
                    <a:pt x="4816592" y="817550"/>
                  </a:lnTo>
                  <a:lnTo>
                    <a:pt x="0" y="817550"/>
                  </a:lnTo>
                  <a:close/>
                </a:path>
              </a:pathLst>
            </a:custGeom>
            <a:solidFill>
              <a:srgbClr val="2C1E3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5">
              <a:extLst>
                <a:ext uri="{FF2B5EF4-FFF2-40B4-BE49-F238E27FC236}">
                  <a16:creationId xmlns:a16="http://schemas.microsoft.com/office/drawing/2014/main" id="{51126C7C-62AE-5EB2-0CFF-F3B73198BDD8}"/>
                </a:ext>
              </a:extLst>
            </p:cNvPr>
            <p:cNvSpPr txBox="1"/>
            <p:nvPr/>
          </p:nvSpPr>
          <p:spPr>
            <a:xfrm>
              <a:off x="0" y="-47625"/>
              <a:ext cx="4816593" cy="8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9" name="Freeform 7">
            <a:extLst>
              <a:ext uri="{FF2B5EF4-FFF2-40B4-BE49-F238E27FC236}">
                <a16:creationId xmlns:a16="http://schemas.microsoft.com/office/drawing/2014/main" id="{0F865F5A-3D4F-C774-72DD-E6AB89188950}"/>
              </a:ext>
            </a:extLst>
          </p:cNvPr>
          <p:cNvSpPr/>
          <p:nvPr/>
        </p:nvSpPr>
        <p:spPr>
          <a:xfrm>
            <a:off x="839394" y="726503"/>
            <a:ext cx="1885225" cy="1699844"/>
          </a:xfrm>
          <a:custGeom>
            <a:avLst/>
            <a:gdLst/>
            <a:ahLst/>
            <a:cxnLst/>
            <a:rect l="l" t="t" r="r" b="b"/>
            <a:pathLst>
              <a:path w="1885225" h="1699844">
                <a:moveTo>
                  <a:pt x="0" y="0"/>
                </a:moveTo>
                <a:lnTo>
                  <a:pt x="1885225" y="0"/>
                </a:lnTo>
                <a:lnTo>
                  <a:pt x="1885225" y="1699845"/>
                </a:lnTo>
                <a:lnTo>
                  <a:pt x="0" y="16998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0" name="TextBox 8">
            <a:extLst>
              <a:ext uri="{FF2B5EF4-FFF2-40B4-BE49-F238E27FC236}">
                <a16:creationId xmlns:a16="http://schemas.microsoft.com/office/drawing/2014/main" id="{F7FAD555-BF1C-7764-5F0D-28AD050994EE}"/>
              </a:ext>
            </a:extLst>
          </p:cNvPr>
          <p:cNvSpPr txBox="1"/>
          <p:nvPr/>
        </p:nvSpPr>
        <p:spPr>
          <a:xfrm>
            <a:off x="3564013" y="741602"/>
            <a:ext cx="12889465" cy="16875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693"/>
              </a:lnSpc>
              <a:spcBef>
                <a:spcPct val="0"/>
              </a:spcBef>
            </a:pPr>
            <a:r>
              <a:rPr lang="en-US" sz="4780" dirty="0">
                <a:solidFill>
                  <a:srgbClr val="BE8F8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STRATEGY FOUNDATION –</a:t>
            </a:r>
          </a:p>
          <a:p>
            <a:pPr>
              <a:lnSpc>
                <a:spcPts val="6693"/>
              </a:lnSpc>
              <a:spcBef>
                <a:spcPct val="0"/>
              </a:spcBef>
            </a:pPr>
            <a:r>
              <a:rPr lang="en-US" sz="4780" dirty="0">
                <a:solidFill>
                  <a:srgbClr val="BE8F8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QUALITY ASSURANCE DIRECTORATE</a:t>
            </a:r>
          </a:p>
        </p:txBody>
      </p:sp>
      <p:sp>
        <p:nvSpPr>
          <p:cNvPr id="41" name="AutoShape 6">
            <a:extLst>
              <a:ext uri="{FF2B5EF4-FFF2-40B4-BE49-F238E27FC236}">
                <a16:creationId xmlns:a16="http://schemas.microsoft.com/office/drawing/2014/main" id="{F9B3D3C0-59CE-81C1-C537-0699F795C94D}"/>
              </a:ext>
            </a:extLst>
          </p:cNvPr>
          <p:cNvSpPr/>
          <p:nvPr/>
        </p:nvSpPr>
        <p:spPr>
          <a:xfrm flipV="1">
            <a:off x="3657600" y="2495918"/>
            <a:ext cx="5025481" cy="20854"/>
          </a:xfrm>
          <a:prstGeom prst="line">
            <a:avLst/>
          </a:prstGeom>
          <a:ln w="38100" cap="flat">
            <a:solidFill>
              <a:srgbClr val="8D4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295428-AA45-3E7E-4E20-D347C150AE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D9E6B52-EB36-5D7B-A01A-8F7D1C0CAD02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312" r="-20312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013592D3-A106-9978-8059-5F639FD2DA93}"/>
              </a:ext>
            </a:extLst>
          </p:cNvPr>
          <p:cNvGrpSpPr/>
          <p:nvPr/>
        </p:nvGrpSpPr>
        <p:grpSpPr>
          <a:xfrm>
            <a:off x="0" y="0"/>
            <a:ext cx="18288000" cy="3104136"/>
            <a:chOff x="0" y="0"/>
            <a:chExt cx="4816593" cy="81755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B703F16C-E58E-6CFE-A8C3-1C55AC2CAF8B}"/>
                </a:ext>
              </a:extLst>
            </p:cNvPr>
            <p:cNvSpPr/>
            <p:nvPr/>
          </p:nvSpPr>
          <p:spPr>
            <a:xfrm>
              <a:off x="0" y="0"/>
              <a:ext cx="4816592" cy="817550"/>
            </a:xfrm>
            <a:custGeom>
              <a:avLst/>
              <a:gdLst/>
              <a:ahLst/>
              <a:cxnLst/>
              <a:rect l="l" t="t" r="r" b="b"/>
              <a:pathLst>
                <a:path w="4816592" h="817550">
                  <a:moveTo>
                    <a:pt x="0" y="0"/>
                  </a:moveTo>
                  <a:lnTo>
                    <a:pt x="4816592" y="0"/>
                  </a:lnTo>
                  <a:lnTo>
                    <a:pt x="4816592" y="817550"/>
                  </a:lnTo>
                  <a:lnTo>
                    <a:pt x="0" y="817550"/>
                  </a:lnTo>
                  <a:close/>
                </a:path>
              </a:pathLst>
            </a:custGeom>
            <a:solidFill>
              <a:srgbClr val="2C1E3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C018FE7C-B403-A5AC-326E-C6D6385FEB24}"/>
                </a:ext>
              </a:extLst>
            </p:cNvPr>
            <p:cNvSpPr txBox="1"/>
            <p:nvPr/>
          </p:nvSpPr>
          <p:spPr>
            <a:xfrm>
              <a:off x="0" y="-47625"/>
              <a:ext cx="4816593" cy="8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AutoShape 6">
            <a:extLst>
              <a:ext uri="{FF2B5EF4-FFF2-40B4-BE49-F238E27FC236}">
                <a16:creationId xmlns:a16="http://schemas.microsoft.com/office/drawing/2014/main" id="{C68957E7-F71D-0EDA-B003-C1BEA80963AA}"/>
              </a:ext>
            </a:extLst>
          </p:cNvPr>
          <p:cNvSpPr/>
          <p:nvPr/>
        </p:nvSpPr>
        <p:spPr>
          <a:xfrm flipV="1">
            <a:off x="3657600" y="1895619"/>
            <a:ext cx="5025481" cy="20854"/>
          </a:xfrm>
          <a:prstGeom prst="line">
            <a:avLst/>
          </a:prstGeom>
          <a:ln w="38100" cap="flat">
            <a:solidFill>
              <a:srgbClr val="8D4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85EE4A75-1E49-BC91-A36A-163FC28F77AE}"/>
              </a:ext>
            </a:extLst>
          </p:cNvPr>
          <p:cNvSpPr/>
          <p:nvPr/>
        </p:nvSpPr>
        <p:spPr>
          <a:xfrm>
            <a:off x="839394" y="726503"/>
            <a:ext cx="1885225" cy="1699844"/>
          </a:xfrm>
          <a:custGeom>
            <a:avLst/>
            <a:gdLst/>
            <a:ahLst/>
            <a:cxnLst/>
            <a:rect l="l" t="t" r="r" b="b"/>
            <a:pathLst>
              <a:path w="1885225" h="1699844">
                <a:moveTo>
                  <a:pt x="0" y="0"/>
                </a:moveTo>
                <a:lnTo>
                  <a:pt x="1885225" y="0"/>
                </a:lnTo>
                <a:lnTo>
                  <a:pt x="1885225" y="1699845"/>
                </a:lnTo>
                <a:lnTo>
                  <a:pt x="0" y="16998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022A117B-90E8-5A37-A3B5-F9C62CB7D7CB}"/>
              </a:ext>
            </a:extLst>
          </p:cNvPr>
          <p:cNvSpPr txBox="1"/>
          <p:nvPr/>
        </p:nvSpPr>
        <p:spPr>
          <a:xfrm>
            <a:off x="3429000" y="1047503"/>
            <a:ext cx="11904586" cy="828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693"/>
              </a:lnSpc>
              <a:spcBef>
                <a:spcPct val="0"/>
              </a:spcBef>
            </a:pPr>
            <a:r>
              <a:rPr lang="en-US" sz="4780" dirty="0">
                <a:solidFill>
                  <a:srgbClr val="BE8F8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REGULATORY FRAMEWORK DESIGN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39F451E-A37A-D5BB-A171-CAFCA7D549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381" y="4708452"/>
            <a:ext cx="15773400" cy="449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403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DAE10-2CCA-FB6E-F901-D894A6E2BD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34C74EF-0667-3EFD-8C31-2A8556DBF220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312" r="-20312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DCC1E56D-B338-7983-7819-F27060256085}"/>
              </a:ext>
            </a:extLst>
          </p:cNvPr>
          <p:cNvGrpSpPr/>
          <p:nvPr/>
        </p:nvGrpSpPr>
        <p:grpSpPr>
          <a:xfrm>
            <a:off x="15201900" y="0"/>
            <a:ext cx="3086100" cy="10287000"/>
            <a:chOff x="0" y="0"/>
            <a:chExt cx="812800" cy="2709333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CEE9044E-3586-CDB8-9FDF-5D036B3A0DDC}"/>
                </a:ext>
              </a:extLst>
            </p:cNvPr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C1E3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60786CF9-65B3-FF51-1785-6E805615B60A}"/>
                </a:ext>
              </a:extLst>
            </p:cNvPr>
            <p:cNvSpPr txBox="1"/>
            <p:nvPr/>
          </p:nvSpPr>
          <p:spPr>
            <a:xfrm>
              <a:off x="0" y="-47625"/>
              <a:ext cx="812800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BC13F061-C0F7-0F31-E7A5-4F9B7692A481}"/>
              </a:ext>
            </a:extLst>
          </p:cNvPr>
          <p:cNvSpPr/>
          <p:nvPr/>
        </p:nvSpPr>
        <p:spPr>
          <a:xfrm>
            <a:off x="12940681" y="9258300"/>
            <a:ext cx="2087283" cy="521821"/>
          </a:xfrm>
          <a:custGeom>
            <a:avLst/>
            <a:gdLst/>
            <a:ahLst/>
            <a:cxnLst/>
            <a:rect l="l" t="t" r="r" b="b"/>
            <a:pathLst>
              <a:path w="2087283" h="521821">
                <a:moveTo>
                  <a:pt x="0" y="0"/>
                </a:moveTo>
                <a:lnTo>
                  <a:pt x="2087283" y="0"/>
                </a:lnTo>
                <a:lnTo>
                  <a:pt x="2087283" y="521821"/>
                </a:lnTo>
                <a:lnTo>
                  <a:pt x="0" y="5218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D29FCAF7-5BD2-D8E0-CBB6-7164DA40984A}"/>
              </a:ext>
            </a:extLst>
          </p:cNvPr>
          <p:cNvSpPr/>
          <p:nvPr/>
        </p:nvSpPr>
        <p:spPr>
          <a:xfrm>
            <a:off x="15802338" y="279303"/>
            <a:ext cx="1885225" cy="1699844"/>
          </a:xfrm>
          <a:custGeom>
            <a:avLst/>
            <a:gdLst/>
            <a:ahLst/>
            <a:cxnLst/>
            <a:rect l="l" t="t" r="r" b="b"/>
            <a:pathLst>
              <a:path w="1885225" h="1699844">
                <a:moveTo>
                  <a:pt x="0" y="0"/>
                </a:moveTo>
                <a:lnTo>
                  <a:pt x="1885224" y="0"/>
                </a:lnTo>
                <a:lnTo>
                  <a:pt x="1885224" y="1699844"/>
                </a:lnTo>
                <a:lnTo>
                  <a:pt x="0" y="16998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8CE4F9CC-69BB-DF94-F81F-E4DF23EB2D61}"/>
              </a:ext>
            </a:extLst>
          </p:cNvPr>
          <p:cNvSpPr txBox="1"/>
          <p:nvPr/>
        </p:nvSpPr>
        <p:spPr>
          <a:xfrm>
            <a:off x="777506" y="1043500"/>
            <a:ext cx="14081494" cy="7424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018"/>
              </a:lnSpc>
              <a:spcBef>
                <a:spcPct val="0"/>
              </a:spcBef>
            </a:pPr>
            <a:r>
              <a:rPr lang="en-US" sz="4298" dirty="0">
                <a:solidFill>
                  <a:srgbClr val="8D4373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FOUNDATION OF THE REGULATORY STANDARDS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A6A46FF1-2B52-4F7A-CE6D-E81DA1FE61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655576"/>
              </p:ext>
            </p:extLst>
          </p:nvPr>
        </p:nvGraphicFramePr>
        <p:xfrm>
          <a:off x="3048000" y="1079500"/>
          <a:ext cx="121920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69707938-A6A8-6F6A-D856-11444EE120F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6898" y="2628900"/>
            <a:ext cx="13572489" cy="642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91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312" r="-20312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5201900" y="0"/>
            <a:ext cx="3086100" cy="10287000"/>
            <a:chOff x="0" y="0"/>
            <a:chExt cx="812800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C1E3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2940681" y="9258300"/>
            <a:ext cx="2087283" cy="521821"/>
          </a:xfrm>
          <a:custGeom>
            <a:avLst/>
            <a:gdLst/>
            <a:ahLst/>
            <a:cxnLst/>
            <a:rect l="l" t="t" r="r" b="b"/>
            <a:pathLst>
              <a:path w="2087283" h="521821">
                <a:moveTo>
                  <a:pt x="0" y="0"/>
                </a:moveTo>
                <a:lnTo>
                  <a:pt x="2087283" y="0"/>
                </a:lnTo>
                <a:lnTo>
                  <a:pt x="2087283" y="521821"/>
                </a:lnTo>
                <a:lnTo>
                  <a:pt x="0" y="5218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15802338" y="279303"/>
            <a:ext cx="1885225" cy="1699844"/>
          </a:xfrm>
          <a:custGeom>
            <a:avLst/>
            <a:gdLst/>
            <a:ahLst/>
            <a:cxnLst/>
            <a:rect l="l" t="t" r="r" b="b"/>
            <a:pathLst>
              <a:path w="1885225" h="1699844">
                <a:moveTo>
                  <a:pt x="0" y="0"/>
                </a:moveTo>
                <a:lnTo>
                  <a:pt x="1885224" y="0"/>
                </a:lnTo>
                <a:lnTo>
                  <a:pt x="1885224" y="1699844"/>
                </a:lnTo>
                <a:lnTo>
                  <a:pt x="0" y="16998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5248061" y="2938000"/>
            <a:ext cx="9779903" cy="4757620"/>
          </a:xfrm>
          <a:custGeom>
            <a:avLst/>
            <a:gdLst/>
            <a:ahLst/>
            <a:cxnLst/>
            <a:rect l="l" t="t" r="r" b="b"/>
            <a:pathLst>
              <a:path w="9779903" h="4757620">
                <a:moveTo>
                  <a:pt x="0" y="0"/>
                </a:moveTo>
                <a:lnTo>
                  <a:pt x="9779903" y="0"/>
                </a:lnTo>
                <a:lnTo>
                  <a:pt x="9779903" y="4757621"/>
                </a:lnTo>
                <a:lnTo>
                  <a:pt x="0" y="475762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 rot="19195831">
            <a:off x="3600280" y="6764939"/>
            <a:ext cx="2132432" cy="1413273"/>
          </a:xfrm>
          <a:custGeom>
            <a:avLst/>
            <a:gdLst/>
            <a:ahLst/>
            <a:cxnLst/>
            <a:rect l="l" t="t" r="r" b="b"/>
            <a:pathLst>
              <a:path w="812800" h="538684">
                <a:moveTo>
                  <a:pt x="812800" y="269342"/>
                </a:moveTo>
                <a:lnTo>
                  <a:pt x="406400" y="0"/>
                </a:lnTo>
                <a:lnTo>
                  <a:pt x="406400" y="203200"/>
                </a:lnTo>
                <a:lnTo>
                  <a:pt x="0" y="203200"/>
                </a:lnTo>
                <a:lnTo>
                  <a:pt x="0" y="335484"/>
                </a:lnTo>
                <a:lnTo>
                  <a:pt x="406400" y="335484"/>
                </a:lnTo>
                <a:lnTo>
                  <a:pt x="406400" y="538684"/>
                </a:lnTo>
                <a:lnTo>
                  <a:pt x="812800" y="269342"/>
                </a:lnTo>
                <a:close/>
              </a:path>
            </a:pathLst>
          </a:custGeom>
          <a:solidFill>
            <a:srgbClr val="BF8F8F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TextBox 12"/>
          <p:cNvSpPr txBox="1"/>
          <p:nvPr/>
        </p:nvSpPr>
        <p:spPr>
          <a:xfrm>
            <a:off x="777506" y="1043500"/>
            <a:ext cx="7985494" cy="7424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018"/>
              </a:lnSpc>
              <a:spcBef>
                <a:spcPct val="0"/>
              </a:spcBef>
            </a:pPr>
            <a:r>
              <a:rPr lang="en-US" sz="4298" dirty="0">
                <a:solidFill>
                  <a:srgbClr val="8D4373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REGULATORY STANDARDS</a:t>
            </a:r>
          </a:p>
        </p:txBody>
      </p:sp>
      <p:sp>
        <p:nvSpPr>
          <p:cNvPr id="15" name="Freeform 15"/>
          <p:cNvSpPr/>
          <p:nvPr/>
        </p:nvSpPr>
        <p:spPr>
          <a:xfrm rot="1313727">
            <a:off x="3158405" y="2122810"/>
            <a:ext cx="2132432" cy="1413273"/>
          </a:xfrm>
          <a:custGeom>
            <a:avLst/>
            <a:gdLst/>
            <a:ahLst/>
            <a:cxnLst/>
            <a:rect l="l" t="t" r="r" b="b"/>
            <a:pathLst>
              <a:path w="812800" h="538684">
                <a:moveTo>
                  <a:pt x="812800" y="269342"/>
                </a:moveTo>
                <a:lnTo>
                  <a:pt x="406400" y="0"/>
                </a:lnTo>
                <a:lnTo>
                  <a:pt x="406400" y="203200"/>
                </a:lnTo>
                <a:lnTo>
                  <a:pt x="0" y="203200"/>
                </a:lnTo>
                <a:lnTo>
                  <a:pt x="0" y="335484"/>
                </a:lnTo>
                <a:lnTo>
                  <a:pt x="406400" y="335484"/>
                </a:lnTo>
                <a:lnTo>
                  <a:pt x="406400" y="538684"/>
                </a:lnTo>
                <a:lnTo>
                  <a:pt x="812800" y="269342"/>
                </a:lnTo>
                <a:close/>
              </a:path>
            </a:pathLst>
          </a:custGeom>
          <a:solidFill>
            <a:srgbClr val="BF8F8F"/>
          </a:solid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0F325C-62E0-897C-C750-4F473ADE06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49DCB7B-55AD-74AA-7683-09912B6E5653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312" r="-20312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F2F14365-4A9E-1A62-9C2D-DFBCA9D1DB77}"/>
              </a:ext>
            </a:extLst>
          </p:cNvPr>
          <p:cNvGrpSpPr/>
          <p:nvPr/>
        </p:nvGrpSpPr>
        <p:grpSpPr>
          <a:xfrm>
            <a:off x="15201900" y="0"/>
            <a:ext cx="3086100" cy="10287000"/>
            <a:chOff x="0" y="0"/>
            <a:chExt cx="812800" cy="2709333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91D06B7B-979C-3237-F673-801505CD3926}"/>
                </a:ext>
              </a:extLst>
            </p:cNvPr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C1E3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CD03403E-0D9D-F9F0-899C-2F980BE5B953}"/>
                </a:ext>
              </a:extLst>
            </p:cNvPr>
            <p:cNvSpPr txBox="1"/>
            <p:nvPr/>
          </p:nvSpPr>
          <p:spPr>
            <a:xfrm>
              <a:off x="0" y="-47625"/>
              <a:ext cx="812800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52C3AB62-612E-D239-78BE-03D68D2E7DCD}"/>
              </a:ext>
            </a:extLst>
          </p:cNvPr>
          <p:cNvSpPr/>
          <p:nvPr/>
        </p:nvSpPr>
        <p:spPr>
          <a:xfrm>
            <a:off x="12940681" y="9258300"/>
            <a:ext cx="2087283" cy="521821"/>
          </a:xfrm>
          <a:custGeom>
            <a:avLst/>
            <a:gdLst/>
            <a:ahLst/>
            <a:cxnLst/>
            <a:rect l="l" t="t" r="r" b="b"/>
            <a:pathLst>
              <a:path w="2087283" h="521821">
                <a:moveTo>
                  <a:pt x="0" y="0"/>
                </a:moveTo>
                <a:lnTo>
                  <a:pt x="2087283" y="0"/>
                </a:lnTo>
                <a:lnTo>
                  <a:pt x="2087283" y="521821"/>
                </a:lnTo>
                <a:lnTo>
                  <a:pt x="0" y="5218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D7DFDABC-65EE-5BD4-ABDA-1B2D005CE035}"/>
              </a:ext>
            </a:extLst>
          </p:cNvPr>
          <p:cNvSpPr/>
          <p:nvPr/>
        </p:nvSpPr>
        <p:spPr>
          <a:xfrm>
            <a:off x="15802338" y="279303"/>
            <a:ext cx="1885225" cy="1699844"/>
          </a:xfrm>
          <a:custGeom>
            <a:avLst/>
            <a:gdLst/>
            <a:ahLst/>
            <a:cxnLst/>
            <a:rect l="l" t="t" r="r" b="b"/>
            <a:pathLst>
              <a:path w="1885225" h="1699844">
                <a:moveTo>
                  <a:pt x="0" y="0"/>
                </a:moveTo>
                <a:lnTo>
                  <a:pt x="1885224" y="0"/>
                </a:lnTo>
                <a:lnTo>
                  <a:pt x="1885224" y="1699844"/>
                </a:lnTo>
                <a:lnTo>
                  <a:pt x="0" y="16998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6C2C5E88-AD9C-44BE-D8B4-5DA3D518E8D1}"/>
              </a:ext>
            </a:extLst>
          </p:cNvPr>
          <p:cNvSpPr txBox="1"/>
          <p:nvPr/>
        </p:nvSpPr>
        <p:spPr>
          <a:xfrm>
            <a:off x="777506" y="1043500"/>
            <a:ext cx="8061694" cy="7424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018"/>
              </a:lnSpc>
              <a:spcBef>
                <a:spcPct val="0"/>
              </a:spcBef>
            </a:pPr>
            <a:r>
              <a:rPr lang="en-US" sz="4298" dirty="0">
                <a:solidFill>
                  <a:srgbClr val="8D4373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RISK-BASED MATRIX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E1303D-E6E7-F70A-3CCF-0581B810F0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199" y="1983719"/>
            <a:ext cx="7372350" cy="794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001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58AE8D-430C-295C-FB07-0BBE09779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4EC8D0F-319B-0F98-D5F4-04C06346A56E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312" r="-20312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059938C5-1B22-6393-02BE-27012C774A74}"/>
              </a:ext>
            </a:extLst>
          </p:cNvPr>
          <p:cNvGrpSpPr/>
          <p:nvPr/>
        </p:nvGrpSpPr>
        <p:grpSpPr>
          <a:xfrm>
            <a:off x="15201900" y="0"/>
            <a:ext cx="3086100" cy="10287000"/>
            <a:chOff x="0" y="0"/>
            <a:chExt cx="812800" cy="2709333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2503ABF4-5C11-1FF0-7590-1C49352DD38C}"/>
                </a:ext>
              </a:extLst>
            </p:cNvPr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C1E3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8F2B3F6E-F563-3474-B6EE-957F2FB7027E}"/>
                </a:ext>
              </a:extLst>
            </p:cNvPr>
            <p:cNvSpPr txBox="1"/>
            <p:nvPr/>
          </p:nvSpPr>
          <p:spPr>
            <a:xfrm>
              <a:off x="0" y="-47625"/>
              <a:ext cx="812800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62B9B3D6-959F-722B-0AD9-7625919E7A68}"/>
              </a:ext>
            </a:extLst>
          </p:cNvPr>
          <p:cNvSpPr/>
          <p:nvPr/>
        </p:nvSpPr>
        <p:spPr>
          <a:xfrm>
            <a:off x="12940681" y="9258300"/>
            <a:ext cx="2087283" cy="521821"/>
          </a:xfrm>
          <a:custGeom>
            <a:avLst/>
            <a:gdLst/>
            <a:ahLst/>
            <a:cxnLst/>
            <a:rect l="l" t="t" r="r" b="b"/>
            <a:pathLst>
              <a:path w="2087283" h="521821">
                <a:moveTo>
                  <a:pt x="0" y="0"/>
                </a:moveTo>
                <a:lnTo>
                  <a:pt x="2087283" y="0"/>
                </a:lnTo>
                <a:lnTo>
                  <a:pt x="2087283" y="521821"/>
                </a:lnTo>
                <a:lnTo>
                  <a:pt x="0" y="5218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66733590-4B52-72A7-E007-E5524916035D}"/>
              </a:ext>
            </a:extLst>
          </p:cNvPr>
          <p:cNvSpPr/>
          <p:nvPr/>
        </p:nvSpPr>
        <p:spPr>
          <a:xfrm>
            <a:off x="15802338" y="279303"/>
            <a:ext cx="1885225" cy="1699844"/>
          </a:xfrm>
          <a:custGeom>
            <a:avLst/>
            <a:gdLst/>
            <a:ahLst/>
            <a:cxnLst/>
            <a:rect l="l" t="t" r="r" b="b"/>
            <a:pathLst>
              <a:path w="1885225" h="1699844">
                <a:moveTo>
                  <a:pt x="0" y="0"/>
                </a:moveTo>
                <a:lnTo>
                  <a:pt x="1885224" y="0"/>
                </a:lnTo>
                <a:lnTo>
                  <a:pt x="1885224" y="1699844"/>
                </a:lnTo>
                <a:lnTo>
                  <a:pt x="0" y="16998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F46BF129-9F49-FE99-E4BD-BDF83923083B}"/>
              </a:ext>
            </a:extLst>
          </p:cNvPr>
          <p:cNvSpPr txBox="1"/>
          <p:nvPr/>
        </p:nvSpPr>
        <p:spPr>
          <a:xfrm>
            <a:off x="777506" y="1043500"/>
            <a:ext cx="8061694" cy="7424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018"/>
              </a:lnSpc>
              <a:spcBef>
                <a:spcPct val="0"/>
              </a:spcBef>
            </a:pPr>
            <a:r>
              <a:rPr lang="en-US" sz="4298" dirty="0">
                <a:solidFill>
                  <a:srgbClr val="8D4373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RISK-BASED APPROACH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49B99ECC-30F5-2563-B27E-709D5BD3DD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317941"/>
              </p:ext>
            </p:extLst>
          </p:nvPr>
        </p:nvGraphicFramePr>
        <p:xfrm>
          <a:off x="777506" y="2933700"/>
          <a:ext cx="13030200" cy="50572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6040">
                  <a:extLst>
                    <a:ext uri="{9D8B030D-6E8A-4147-A177-3AD203B41FA5}">
                      <a16:colId xmlns:a16="http://schemas.microsoft.com/office/drawing/2014/main" val="1826974058"/>
                    </a:ext>
                  </a:extLst>
                </a:gridCol>
                <a:gridCol w="2606040">
                  <a:extLst>
                    <a:ext uri="{9D8B030D-6E8A-4147-A177-3AD203B41FA5}">
                      <a16:colId xmlns:a16="http://schemas.microsoft.com/office/drawing/2014/main" val="3817641006"/>
                    </a:ext>
                  </a:extLst>
                </a:gridCol>
                <a:gridCol w="2606040">
                  <a:extLst>
                    <a:ext uri="{9D8B030D-6E8A-4147-A177-3AD203B41FA5}">
                      <a16:colId xmlns:a16="http://schemas.microsoft.com/office/drawing/2014/main" val="344400768"/>
                    </a:ext>
                  </a:extLst>
                </a:gridCol>
                <a:gridCol w="2606040">
                  <a:extLst>
                    <a:ext uri="{9D8B030D-6E8A-4147-A177-3AD203B41FA5}">
                      <a16:colId xmlns:a16="http://schemas.microsoft.com/office/drawing/2014/main" val="3639530609"/>
                    </a:ext>
                  </a:extLst>
                </a:gridCol>
                <a:gridCol w="2606040">
                  <a:extLst>
                    <a:ext uri="{9D8B030D-6E8A-4147-A177-3AD203B41FA5}">
                      <a16:colId xmlns:a16="http://schemas.microsoft.com/office/drawing/2014/main" val="944405353"/>
                    </a:ext>
                  </a:extLst>
                </a:gridCol>
              </a:tblGrid>
              <a:tr h="1264313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Standard Number</a:t>
                      </a:r>
                    </a:p>
                  </a:txBody>
                  <a:tcPr>
                    <a:solidFill>
                      <a:srgbClr val="BF8F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Quality Indicator</a:t>
                      </a:r>
                    </a:p>
                  </a:txBody>
                  <a:tcPr>
                    <a:solidFill>
                      <a:srgbClr val="BF8F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Performance Indicator</a:t>
                      </a:r>
                    </a:p>
                  </a:txBody>
                  <a:tcPr>
                    <a:solidFill>
                      <a:srgbClr val="BF8F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Pilar</a:t>
                      </a:r>
                    </a:p>
                  </a:txBody>
                  <a:tcPr>
                    <a:solidFill>
                      <a:srgbClr val="BF8F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Matrix</a:t>
                      </a:r>
                    </a:p>
                  </a:txBody>
                  <a:tcPr>
                    <a:solidFill>
                      <a:srgbClr val="BF8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597921"/>
                  </a:ext>
                </a:extLst>
              </a:tr>
              <a:tr h="1264313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Significant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2251254"/>
                  </a:ext>
                </a:extLst>
              </a:tr>
              <a:tr h="1264313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B05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Minor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66894"/>
                  </a:ext>
                </a:extLst>
              </a:tr>
              <a:tr h="1264313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Severe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49051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5628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90D6D6-99C3-4833-141E-CC21E20F7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AEEAB97-81AE-1EF4-3356-63DB70946290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312" r="-20312"/>
            </a:stretch>
          </a:blipFill>
        </p:spPr>
        <p:txBody>
          <a:bodyPr/>
          <a:lstStyle/>
          <a:p>
            <a:endParaRPr lang="en-GB" dirty="0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5167A129-06DD-35C0-705B-2C132830D0F0}"/>
              </a:ext>
            </a:extLst>
          </p:cNvPr>
          <p:cNvGrpSpPr/>
          <p:nvPr/>
        </p:nvGrpSpPr>
        <p:grpSpPr>
          <a:xfrm>
            <a:off x="15201900" y="0"/>
            <a:ext cx="3086100" cy="10287000"/>
            <a:chOff x="0" y="0"/>
            <a:chExt cx="812800" cy="2709333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BA864BAA-F28F-B59F-FE8C-442D1BDA8403}"/>
                </a:ext>
              </a:extLst>
            </p:cNvPr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C1E3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A833F2C4-185B-E531-8650-7ED02E481F13}"/>
                </a:ext>
              </a:extLst>
            </p:cNvPr>
            <p:cNvSpPr txBox="1"/>
            <p:nvPr/>
          </p:nvSpPr>
          <p:spPr>
            <a:xfrm>
              <a:off x="0" y="-47625"/>
              <a:ext cx="812800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46344000-C203-4E06-8196-531E4BCF9C5B}"/>
              </a:ext>
            </a:extLst>
          </p:cNvPr>
          <p:cNvSpPr/>
          <p:nvPr/>
        </p:nvSpPr>
        <p:spPr>
          <a:xfrm>
            <a:off x="12940681" y="9258300"/>
            <a:ext cx="2087283" cy="521821"/>
          </a:xfrm>
          <a:custGeom>
            <a:avLst/>
            <a:gdLst/>
            <a:ahLst/>
            <a:cxnLst/>
            <a:rect l="l" t="t" r="r" b="b"/>
            <a:pathLst>
              <a:path w="2087283" h="521821">
                <a:moveTo>
                  <a:pt x="0" y="0"/>
                </a:moveTo>
                <a:lnTo>
                  <a:pt x="2087283" y="0"/>
                </a:lnTo>
                <a:lnTo>
                  <a:pt x="2087283" y="521821"/>
                </a:lnTo>
                <a:lnTo>
                  <a:pt x="0" y="5218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D530C6BF-C929-318A-B38F-994B9D87346B}"/>
              </a:ext>
            </a:extLst>
          </p:cNvPr>
          <p:cNvSpPr/>
          <p:nvPr/>
        </p:nvSpPr>
        <p:spPr>
          <a:xfrm>
            <a:off x="15802338" y="279303"/>
            <a:ext cx="1885225" cy="1699844"/>
          </a:xfrm>
          <a:custGeom>
            <a:avLst/>
            <a:gdLst/>
            <a:ahLst/>
            <a:cxnLst/>
            <a:rect l="l" t="t" r="r" b="b"/>
            <a:pathLst>
              <a:path w="1885225" h="1699844">
                <a:moveTo>
                  <a:pt x="0" y="0"/>
                </a:moveTo>
                <a:lnTo>
                  <a:pt x="1885224" y="0"/>
                </a:lnTo>
                <a:lnTo>
                  <a:pt x="1885224" y="1699844"/>
                </a:lnTo>
                <a:lnTo>
                  <a:pt x="0" y="16998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0F5BB956-18FA-8B31-16B5-C9D152EF528C}"/>
              </a:ext>
            </a:extLst>
          </p:cNvPr>
          <p:cNvSpPr txBox="1"/>
          <p:nvPr/>
        </p:nvSpPr>
        <p:spPr>
          <a:xfrm>
            <a:off x="777506" y="1043500"/>
            <a:ext cx="8061694" cy="7424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018"/>
              </a:lnSpc>
              <a:spcBef>
                <a:spcPct val="0"/>
              </a:spcBef>
            </a:pPr>
            <a:r>
              <a:rPr lang="en-US" sz="4298" dirty="0">
                <a:solidFill>
                  <a:srgbClr val="8D4373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RISK-BASED APPROACH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F8534CB7-4CE1-6A52-7B46-3A31DD36AA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040478"/>
              </p:ext>
            </p:extLst>
          </p:nvPr>
        </p:nvGraphicFramePr>
        <p:xfrm>
          <a:off x="739406" y="2346991"/>
          <a:ext cx="14462494" cy="6378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75771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677</Words>
  <Application>Microsoft Office PowerPoint</Application>
  <PresentationFormat>Custom</PresentationFormat>
  <Paragraphs>353</Paragraphs>
  <Slides>27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Calibri</vt:lpstr>
      <vt:lpstr>Arial</vt:lpstr>
      <vt:lpstr>Poppins Bold</vt:lpstr>
      <vt:lpstr>Lemon Tuesday</vt:lpstr>
      <vt:lpstr>Aptos</vt:lpstr>
      <vt:lpstr>League Spartan</vt:lpstr>
      <vt:lpstr>Wingdings</vt:lpstr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Regulatory Standards</dc:title>
  <dc:creator>Micallef Falzon Kirsty at OPSA</dc:creator>
  <cp:lastModifiedBy>Marmara' Letizia at OPSA</cp:lastModifiedBy>
  <cp:revision>21</cp:revision>
  <dcterms:created xsi:type="dcterms:W3CDTF">2006-08-16T00:00:00Z</dcterms:created>
  <dcterms:modified xsi:type="dcterms:W3CDTF">2025-09-24T14:12:18Z</dcterms:modified>
  <dc:identifier>DAGQWAcQuOM</dc:identifier>
</cp:coreProperties>
</file>