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02" r:id="rId6"/>
  </p:sldMasterIdLst>
  <p:notesMasterIdLst>
    <p:notesMasterId r:id="rId19"/>
  </p:notesMasterIdLst>
  <p:sldIdLst>
    <p:sldId id="257" r:id="rId7"/>
    <p:sldId id="259" r:id="rId8"/>
    <p:sldId id="268" r:id="rId9"/>
    <p:sldId id="263" r:id="rId10"/>
    <p:sldId id="271" r:id="rId11"/>
    <p:sldId id="272" r:id="rId12"/>
    <p:sldId id="277" r:id="rId13"/>
    <p:sldId id="276" r:id="rId14"/>
    <p:sldId id="278" r:id="rId15"/>
    <p:sldId id="274" r:id="rId16"/>
    <p:sldId id="27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68734-029F-4EE3-8F2D-5098C1CCD124}" v="706" dt="2025-09-23T13:30:00.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08" autoAdjust="0"/>
  </p:normalViewPr>
  <p:slideViewPr>
    <p:cSldViewPr snapToGrid="0">
      <p:cViewPr>
        <p:scale>
          <a:sx n="70" d="100"/>
          <a:sy n="70" d="100"/>
        </p:scale>
        <p:origin x="498" y="162"/>
      </p:cViewPr>
      <p:guideLst/>
    </p:cSldViewPr>
  </p:slideViewPr>
  <p:notesTextViewPr>
    <p:cViewPr>
      <p:scale>
        <a:sx n="125" d="100"/>
        <a:sy n="125" d="100"/>
      </p:scale>
      <p:origin x="0" y="-4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Bazzard" userId="807257dc-665c-459e-8d68-a563080610ca" providerId="ADAL" clId="{EFE68734-029F-4EE3-8F2D-5098C1CCD124}"/>
    <pc:docChg chg="undo custSel addSld delSld modSld sldOrd">
      <pc:chgData name="Debbie Bazzard" userId="807257dc-665c-459e-8d68-a563080610ca" providerId="ADAL" clId="{EFE68734-029F-4EE3-8F2D-5098C1CCD124}" dt="2025-09-23T13:53:20.413" v="10737" actId="20577"/>
      <pc:docMkLst>
        <pc:docMk/>
      </pc:docMkLst>
      <pc:sldChg chg="delSp modSp mod">
        <pc:chgData name="Debbie Bazzard" userId="807257dc-665c-459e-8d68-a563080610ca" providerId="ADAL" clId="{EFE68734-029F-4EE3-8F2D-5098C1CCD124}" dt="2025-09-22T08:22:15.611" v="15" actId="478"/>
        <pc:sldMkLst>
          <pc:docMk/>
          <pc:sldMk cId="0" sldId="257"/>
        </pc:sldMkLst>
        <pc:spChg chg="mod">
          <ac:chgData name="Debbie Bazzard" userId="807257dc-665c-459e-8d68-a563080610ca" providerId="ADAL" clId="{EFE68734-029F-4EE3-8F2D-5098C1CCD124}" dt="2025-09-22T08:22:12.918" v="14" actId="20577"/>
          <ac:spMkLst>
            <pc:docMk/>
            <pc:sldMk cId="0" sldId="257"/>
            <ac:spMk id="130" creationId="{00000000-0000-0000-0000-000000000000}"/>
          </ac:spMkLst>
        </pc:spChg>
        <pc:spChg chg="del mod">
          <ac:chgData name="Debbie Bazzard" userId="807257dc-665c-459e-8d68-a563080610ca" providerId="ADAL" clId="{EFE68734-029F-4EE3-8F2D-5098C1CCD124}" dt="2025-09-22T08:22:15.611" v="15" actId="478"/>
          <ac:spMkLst>
            <pc:docMk/>
            <pc:sldMk cId="0" sldId="257"/>
            <ac:spMk id="131" creationId="{00000000-0000-0000-0000-000000000000}"/>
          </ac:spMkLst>
        </pc:spChg>
        <pc:spChg chg="mod">
          <ac:chgData name="Debbie Bazzard" userId="807257dc-665c-459e-8d68-a563080610ca" providerId="ADAL" clId="{EFE68734-029F-4EE3-8F2D-5098C1CCD124}" dt="2025-09-22T08:21:57.388" v="9" actId="20577"/>
          <ac:spMkLst>
            <pc:docMk/>
            <pc:sldMk cId="0" sldId="257"/>
            <ac:spMk id="132" creationId="{00000000-0000-0000-0000-000000000000}"/>
          </ac:spMkLst>
        </pc:spChg>
      </pc:sldChg>
      <pc:sldChg chg="modSp del mod">
        <pc:chgData name="Debbie Bazzard" userId="807257dc-665c-459e-8d68-a563080610ca" providerId="ADAL" clId="{EFE68734-029F-4EE3-8F2D-5098C1CCD124}" dt="2025-09-23T08:41:13.457" v="7759" actId="2696"/>
        <pc:sldMkLst>
          <pc:docMk/>
          <pc:sldMk cId="0" sldId="261"/>
        </pc:sldMkLst>
        <pc:spChg chg="mod">
          <ac:chgData name="Debbie Bazzard" userId="807257dc-665c-459e-8d68-a563080610ca" providerId="ADAL" clId="{EFE68734-029F-4EE3-8F2D-5098C1CCD124}" dt="2025-09-22T08:26:58.095" v="107" actId="27636"/>
          <ac:spMkLst>
            <pc:docMk/>
            <pc:sldMk cId="0" sldId="261"/>
            <ac:spMk id="212" creationId="{00000000-0000-0000-0000-000000000000}"/>
          </ac:spMkLst>
        </pc:spChg>
      </pc:sldChg>
      <pc:sldChg chg="modNotesTx">
        <pc:chgData name="Debbie Bazzard" userId="807257dc-665c-459e-8d68-a563080610ca" providerId="ADAL" clId="{EFE68734-029F-4EE3-8F2D-5098C1CCD124}" dt="2025-09-23T13:20:30.287" v="9839" actId="255"/>
        <pc:sldMkLst>
          <pc:docMk/>
          <pc:sldMk cId="0" sldId="263"/>
        </pc:sldMkLst>
      </pc:sldChg>
      <pc:sldChg chg="del">
        <pc:chgData name="Debbie Bazzard" userId="807257dc-665c-459e-8d68-a563080610ca" providerId="ADAL" clId="{EFE68734-029F-4EE3-8F2D-5098C1CCD124}" dt="2025-09-22T08:27:12.663" v="108" actId="2696"/>
        <pc:sldMkLst>
          <pc:docMk/>
          <pc:sldMk cId="0" sldId="267"/>
        </pc:sldMkLst>
      </pc:sldChg>
      <pc:sldChg chg="ord modNotesTx">
        <pc:chgData name="Debbie Bazzard" userId="807257dc-665c-459e-8d68-a563080610ca" providerId="ADAL" clId="{EFE68734-029F-4EE3-8F2D-5098C1CCD124}" dt="2025-09-23T08:43:37.763" v="7803" actId="20577"/>
        <pc:sldMkLst>
          <pc:docMk/>
          <pc:sldMk cId="1015650783" sldId="268"/>
        </pc:sldMkLst>
      </pc:sldChg>
      <pc:sldChg chg="del">
        <pc:chgData name="Debbie Bazzard" userId="807257dc-665c-459e-8d68-a563080610ca" providerId="ADAL" clId="{EFE68734-029F-4EE3-8F2D-5098C1CCD124}" dt="2025-09-22T08:24:02.302" v="16" actId="2696"/>
        <pc:sldMkLst>
          <pc:docMk/>
          <pc:sldMk cId="1937393550" sldId="269"/>
        </pc:sldMkLst>
      </pc:sldChg>
      <pc:sldChg chg="modSp del mod">
        <pc:chgData name="Debbie Bazzard" userId="807257dc-665c-459e-8d68-a563080610ca" providerId="ADAL" clId="{EFE68734-029F-4EE3-8F2D-5098C1CCD124}" dt="2025-09-23T13:30:00.509" v="10483" actId="2696"/>
        <pc:sldMkLst>
          <pc:docMk/>
          <pc:sldMk cId="3438720792" sldId="270"/>
        </pc:sldMkLst>
        <pc:spChg chg="mod">
          <ac:chgData name="Debbie Bazzard" userId="807257dc-665c-459e-8d68-a563080610ca" providerId="ADAL" clId="{EFE68734-029F-4EE3-8F2D-5098C1CCD124}" dt="2025-09-22T12:59:23.062" v="4911" actId="20577"/>
          <ac:spMkLst>
            <pc:docMk/>
            <pc:sldMk cId="3438720792" sldId="270"/>
            <ac:spMk id="3" creationId="{7E29C79D-707F-00DF-A383-06C94AFA1F6D}"/>
          </ac:spMkLst>
        </pc:spChg>
      </pc:sldChg>
      <pc:sldChg chg="modSp new mod modNotesTx">
        <pc:chgData name="Debbie Bazzard" userId="807257dc-665c-459e-8d68-a563080610ca" providerId="ADAL" clId="{EFE68734-029F-4EE3-8F2D-5098C1CCD124}" dt="2025-09-23T13:48:44.503" v="10663" actId="27636"/>
        <pc:sldMkLst>
          <pc:docMk/>
          <pc:sldMk cId="940231575" sldId="271"/>
        </pc:sldMkLst>
        <pc:spChg chg="mod">
          <ac:chgData name="Debbie Bazzard" userId="807257dc-665c-459e-8d68-a563080610ca" providerId="ADAL" clId="{EFE68734-029F-4EE3-8F2D-5098C1CCD124}" dt="2025-09-23T13:48:44.503" v="10663" actId="27636"/>
          <ac:spMkLst>
            <pc:docMk/>
            <pc:sldMk cId="940231575" sldId="271"/>
            <ac:spMk id="3" creationId="{EC8E807C-A550-BEBA-E681-9141D054E456}"/>
          </ac:spMkLst>
        </pc:spChg>
        <pc:spChg chg="mod">
          <ac:chgData name="Debbie Bazzard" userId="807257dc-665c-459e-8d68-a563080610ca" providerId="ADAL" clId="{EFE68734-029F-4EE3-8F2D-5098C1CCD124}" dt="2025-09-22T08:28:04.483" v="141" actId="20577"/>
          <ac:spMkLst>
            <pc:docMk/>
            <pc:sldMk cId="940231575" sldId="271"/>
            <ac:spMk id="4" creationId="{B4BA9B36-6FF1-9120-D42F-25B9A275862C}"/>
          </ac:spMkLst>
        </pc:spChg>
      </pc:sldChg>
      <pc:sldChg chg="del">
        <pc:chgData name="Debbie Bazzard" userId="807257dc-665c-459e-8d68-a563080610ca" providerId="ADAL" clId="{EFE68734-029F-4EE3-8F2D-5098C1CCD124}" dt="2025-09-22T08:24:24.484" v="17" actId="2696"/>
        <pc:sldMkLst>
          <pc:docMk/>
          <pc:sldMk cId="1833715084" sldId="271"/>
        </pc:sldMkLst>
      </pc:sldChg>
      <pc:sldChg chg="modSp new mod modNotesTx">
        <pc:chgData name="Debbie Bazzard" userId="807257dc-665c-459e-8d68-a563080610ca" providerId="ADAL" clId="{EFE68734-029F-4EE3-8F2D-5098C1CCD124}" dt="2025-09-23T13:20:56.937" v="9841" actId="20577"/>
        <pc:sldMkLst>
          <pc:docMk/>
          <pc:sldMk cId="2682971320" sldId="272"/>
        </pc:sldMkLst>
        <pc:spChg chg="mod">
          <ac:chgData name="Debbie Bazzard" userId="807257dc-665c-459e-8d68-a563080610ca" providerId="ADAL" clId="{EFE68734-029F-4EE3-8F2D-5098C1CCD124}" dt="2025-09-23T09:49:24.745" v="8805" actId="1076"/>
          <ac:spMkLst>
            <pc:docMk/>
            <pc:sldMk cId="2682971320" sldId="272"/>
            <ac:spMk id="3" creationId="{A005DEE0-843B-EF48-B160-FBA2E4C100FE}"/>
          </ac:spMkLst>
        </pc:spChg>
        <pc:spChg chg="mod">
          <ac:chgData name="Debbie Bazzard" userId="807257dc-665c-459e-8d68-a563080610ca" providerId="ADAL" clId="{EFE68734-029F-4EE3-8F2D-5098C1CCD124}" dt="2025-09-22T10:51:12.089" v="921" actId="20577"/>
          <ac:spMkLst>
            <pc:docMk/>
            <pc:sldMk cId="2682971320" sldId="272"/>
            <ac:spMk id="4" creationId="{19720571-A098-E91A-11AB-EF2F2A832CFD}"/>
          </ac:spMkLst>
        </pc:spChg>
      </pc:sldChg>
      <pc:sldChg chg="modSp new mod modNotesTx">
        <pc:chgData name="Debbie Bazzard" userId="807257dc-665c-459e-8d68-a563080610ca" providerId="ADAL" clId="{EFE68734-029F-4EE3-8F2D-5098C1CCD124}" dt="2025-09-23T13:29:52.997" v="10482" actId="113"/>
        <pc:sldMkLst>
          <pc:docMk/>
          <pc:sldMk cId="3448165028" sldId="273"/>
        </pc:sldMkLst>
        <pc:spChg chg="mod">
          <ac:chgData name="Debbie Bazzard" userId="807257dc-665c-459e-8d68-a563080610ca" providerId="ADAL" clId="{EFE68734-029F-4EE3-8F2D-5098C1CCD124}" dt="2025-09-23T13:29:52.997" v="10482" actId="113"/>
          <ac:spMkLst>
            <pc:docMk/>
            <pc:sldMk cId="3448165028" sldId="273"/>
            <ac:spMk id="3" creationId="{E19CE483-D092-63B0-0E85-01F7D0CE38D5}"/>
          </ac:spMkLst>
        </pc:spChg>
        <pc:spChg chg="mod">
          <ac:chgData name="Debbie Bazzard" userId="807257dc-665c-459e-8d68-a563080610ca" providerId="ADAL" clId="{EFE68734-029F-4EE3-8F2D-5098C1CCD124}" dt="2025-09-22T13:05:00.096" v="5017" actId="20577"/>
          <ac:spMkLst>
            <pc:docMk/>
            <pc:sldMk cId="3448165028" sldId="273"/>
            <ac:spMk id="4" creationId="{2E079779-3C5E-AD09-63CC-834F8EB8B1B5}"/>
          </ac:spMkLst>
        </pc:spChg>
      </pc:sldChg>
      <pc:sldChg chg="modSp new mod modNotesTx">
        <pc:chgData name="Debbie Bazzard" userId="807257dc-665c-459e-8d68-a563080610ca" providerId="ADAL" clId="{EFE68734-029F-4EE3-8F2D-5098C1CCD124}" dt="2025-09-23T13:52:52.362" v="10702" actId="20577"/>
        <pc:sldMkLst>
          <pc:docMk/>
          <pc:sldMk cId="312079924" sldId="274"/>
        </pc:sldMkLst>
        <pc:spChg chg="mod">
          <ac:chgData name="Debbie Bazzard" userId="807257dc-665c-459e-8d68-a563080610ca" providerId="ADAL" clId="{EFE68734-029F-4EE3-8F2D-5098C1CCD124}" dt="2025-09-23T13:52:49.561" v="10701" actId="20577"/>
          <ac:spMkLst>
            <pc:docMk/>
            <pc:sldMk cId="312079924" sldId="274"/>
            <ac:spMk id="3" creationId="{8114FCD1-8FD4-6A3F-5E6D-64285E07FF39}"/>
          </ac:spMkLst>
        </pc:spChg>
        <pc:spChg chg="mod">
          <ac:chgData name="Debbie Bazzard" userId="807257dc-665c-459e-8d68-a563080610ca" providerId="ADAL" clId="{EFE68734-029F-4EE3-8F2D-5098C1CCD124}" dt="2025-09-22T12:56:39.664" v="4884" actId="27636"/>
          <ac:spMkLst>
            <pc:docMk/>
            <pc:sldMk cId="312079924" sldId="274"/>
            <ac:spMk id="4" creationId="{38DD8494-64CD-9D4C-3F59-2C2F7FA4D0DA}"/>
          </ac:spMkLst>
        </pc:spChg>
      </pc:sldChg>
      <pc:sldChg chg="modSp new mod modNotesTx">
        <pc:chgData name="Debbie Bazzard" userId="807257dc-665c-459e-8d68-a563080610ca" providerId="ADAL" clId="{EFE68734-029F-4EE3-8F2D-5098C1CCD124}" dt="2025-09-23T13:53:20.413" v="10737" actId="20577"/>
        <pc:sldMkLst>
          <pc:docMk/>
          <pc:sldMk cId="137143185" sldId="275"/>
        </pc:sldMkLst>
        <pc:spChg chg="mod">
          <ac:chgData name="Debbie Bazzard" userId="807257dc-665c-459e-8d68-a563080610ca" providerId="ADAL" clId="{EFE68734-029F-4EE3-8F2D-5098C1CCD124}" dt="2025-09-23T13:53:20.413" v="10737" actId="20577"/>
          <ac:spMkLst>
            <pc:docMk/>
            <pc:sldMk cId="137143185" sldId="275"/>
            <ac:spMk id="3" creationId="{E5B5C91F-FFFA-7E21-2E1C-3A7582F14176}"/>
          </ac:spMkLst>
        </pc:spChg>
        <pc:spChg chg="mod">
          <ac:chgData name="Debbie Bazzard" userId="807257dc-665c-459e-8d68-a563080610ca" providerId="ADAL" clId="{EFE68734-029F-4EE3-8F2D-5098C1CCD124}" dt="2025-09-22T13:05:38.489" v="5028" actId="20577"/>
          <ac:spMkLst>
            <pc:docMk/>
            <pc:sldMk cId="137143185" sldId="275"/>
            <ac:spMk id="4" creationId="{BF73412C-16D9-3307-CD30-1C5E10707719}"/>
          </ac:spMkLst>
        </pc:spChg>
      </pc:sldChg>
      <pc:sldChg chg="modSp new mod ord modNotesTx">
        <pc:chgData name="Debbie Bazzard" userId="807257dc-665c-459e-8d68-a563080610ca" providerId="ADAL" clId="{EFE68734-029F-4EE3-8F2D-5098C1CCD124}" dt="2025-09-23T13:33:48.103" v="10564" actId="20577"/>
        <pc:sldMkLst>
          <pc:docMk/>
          <pc:sldMk cId="1876843860" sldId="276"/>
        </pc:sldMkLst>
        <pc:spChg chg="mod">
          <ac:chgData name="Debbie Bazzard" userId="807257dc-665c-459e-8d68-a563080610ca" providerId="ADAL" clId="{EFE68734-029F-4EE3-8F2D-5098C1CCD124}" dt="2025-09-23T13:33:48.103" v="10564" actId="20577"/>
          <ac:spMkLst>
            <pc:docMk/>
            <pc:sldMk cId="1876843860" sldId="276"/>
            <ac:spMk id="3" creationId="{2130361C-4C51-794E-13FE-A809E28B3247}"/>
          </ac:spMkLst>
        </pc:spChg>
      </pc:sldChg>
      <pc:sldChg chg="modSp new mod modNotesTx">
        <pc:chgData name="Debbie Bazzard" userId="807257dc-665c-459e-8d68-a563080610ca" providerId="ADAL" clId="{EFE68734-029F-4EE3-8F2D-5098C1CCD124}" dt="2025-09-23T13:31:47.150" v="10489" actId="20577"/>
        <pc:sldMkLst>
          <pc:docMk/>
          <pc:sldMk cId="233402189" sldId="277"/>
        </pc:sldMkLst>
        <pc:spChg chg="mod">
          <ac:chgData name="Debbie Bazzard" userId="807257dc-665c-459e-8d68-a563080610ca" providerId="ADAL" clId="{EFE68734-029F-4EE3-8F2D-5098C1CCD124}" dt="2025-09-23T13:31:47.150" v="10489" actId="20577"/>
          <ac:spMkLst>
            <pc:docMk/>
            <pc:sldMk cId="233402189" sldId="277"/>
            <ac:spMk id="3" creationId="{23269CE6-B6BC-0F0D-D9DC-119B3FD1090A}"/>
          </ac:spMkLst>
        </pc:spChg>
      </pc:sldChg>
      <pc:sldChg chg="modSp new mod modNotesTx">
        <pc:chgData name="Debbie Bazzard" userId="807257dc-665c-459e-8d68-a563080610ca" providerId="ADAL" clId="{EFE68734-029F-4EE3-8F2D-5098C1CCD124}" dt="2025-09-23T13:50:48.871" v="10664" actId="20577"/>
        <pc:sldMkLst>
          <pc:docMk/>
          <pc:sldMk cId="16816100" sldId="278"/>
        </pc:sldMkLst>
        <pc:spChg chg="mod">
          <ac:chgData name="Debbie Bazzard" userId="807257dc-665c-459e-8d68-a563080610ca" providerId="ADAL" clId="{EFE68734-029F-4EE3-8F2D-5098C1CCD124}" dt="2025-09-23T13:50:48.871" v="10664" actId="20577"/>
          <ac:spMkLst>
            <pc:docMk/>
            <pc:sldMk cId="16816100" sldId="278"/>
            <ac:spMk id="3" creationId="{B0C41F47-8BDD-B042-35AD-F5B4B180C024}"/>
          </ac:spMkLst>
        </pc:spChg>
        <pc:spChg chg="mod">
          <ac:chgData name="Debbie Bazzard" userId="807257dc-665c-459e-8d68-a563080610ca" providerId="ADAL" clId="{EFE68734-029F-4EE3-8F2D-5098C1CCD124}" dt="2025-09-23T11:14:10.303" v="9525" actId="20577"/>
          <ac:spMkLst>
            <pc:docMk/>
            <pc:sldMk cId="16816100" sldId="278"/>
            <ac:spMk id="4" creationId="{B2A119C4-D5C0-1946-E376-153143328666}"/>
          </ac:spMkLst>
        </pc:spChg>
      </pc:sldChg>
      <pc:sldMasterChg chg="delSldLayout">
        <pc:chgData name="Debbie Bazzard" userId="807257dc-665c-459e-8d68-a563080610ca" providerId="ADAL" clId="{EFE68734-029F-4EE3-8F2D-5098C1CCD124}" dt="2025-09-23T08:41:13.457" v="7759" actId="2696"/>
        <pc:sldMasterMkLst>
          <pc:docMk/>
          <pc:sldMasterMk cId="2523826002" sldId="2147483661"/>
        </pc:sldMasterMkLst>
        <pc:sldLayoutChg chg="del">
          <pc:chgData name="Debbie Bazzard" userId="807257dc-665c-459e-8d68-a563080610ca" providerId="ADAL" clId="{EFE68734-029F-4EE3-8F2D-5098C1CCD124}" dt="2025-09-23T08:41:13.457" v="7759" actId="2696"/>
          <pc:sldLayoutMkLst>
            <pc:docMk/>
            <pc:sldMasterMk cId="2523826002" sldId="2147483661"/>
            <pc:sldLayoutMk cId="1897061761"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E5B86-2821-48DD-930A-9E82707E887F}"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25F70-09E8-4849-B865-42FD8F344C49}" type="slidenum">
              <a:rPr lang="en-GB" smtClean="0"/>
              <a:t>‹#›</a:t>
            </a:fld>
            <a:endParaRPr lang="en-GB"/>
          </a:p>
        </p:txBody>
      </p:sp>
    </p:spTree>
    <p:extLst>
      <p:ext uri="{BB962C8B-B14F-4D97-AF65-F5344CB8AC3E}">
        <p14:creationId xmlns:p14="http://schemas.microsoft.com/office/powerpoint/2010/main" val="301169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qc.org.uk/assess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tservicemanagementcqcorg.sharepoint.com/sites/QualityandEvaluation/Shared%20Documents/Assessing%20Quality%20of%20Services/PROJECT%20RSM%20Lit%20review%20Prof%20judgement/Reporting/20230516%20Rapid%20lit%20review%20-%20Intuition%20in%20professional%20judgements%20FINAL%20REPORT.doc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tservicemanagementcqcorg.sharepoint.com/:w:/r/sites/QualityandEvaluation/Shared%20Documents/Assessing%20Quality%20of%20Services/Soft%20signals%20research/Final%20reports/CQC%20Soft%20Signal%20-%20Final%20report_clean.docx?d=wb6980829ba4045f891c5cfb1da929a95&amp;csf=1&amp;web=1&amp;e=XvyET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tservicemanagementcqcorg.sharepoint.com/:w:/r/sites/QualityandEvaluation/Shared%20Documents/Safety%20Culture/Organisational%20abuse/Final%20output/20250328%20Organisational%20abuse%20rapid%20review%20V2.docx?d=w3c6f09af7b99456c8706492ab67f00e2&amp;csf=1&amp;web=1&amp;e=ipVv7j"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tservicemanagementcqcorg.sharepoint.com/:w:/r/sites/ResearchandEvaluationnetwork938/_layouts/15/Doc.aspx?sourcedoc=%7BB21A8791-4321-4428-8CA2-6CEE5193CCC7%7D&amp;file=Closed%20Cultures%20Evaluation%20Report%20FINAL.docx&amp;action=default&amp;mobileredirect=true&amp;DefaultItemOpen=1%3Fweb%3D1"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itservicemanagementcqcorg.sharepoint.com/:w:/r/sites/QualityandEvaluation/Shared%20Documents/Consistency%20in%20the%20Quality%20and%20Evaluation/Reporting/20180212%20Consistency%20report%20v0%2010%20FINAL.docx?d=w4f3b69a85a1b42218a94bec8f20c40d4&amp;csf=1&amp;web=1&amp;e=1YB1Ld" TargetMode="External"/><Relationship Id="rId4" Type="http://schemas.openxmlformats.org/officeDocument/2006/relationships/hyperlink" Target="https://itservicemanagementcqcorg.sharepoint.com/sites/ResearchandEvaluationnetwork938/Shared%20Documents/Forms/AllItems.aspx?id=%2Fsites%2FResearchandEvaluationnetwork938%2FShared%20Documents%2FRapid%20literature%20review%20on%20effective%20regulation%2E%20Implications%20for%20the%20Care%20Quality%20Commission%2Epdf&amp;parent=%2Fsites%2FResearchandEvaluationnetwork938%2FShared%20Docum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7" name="Google Shape;12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D25F70-09E8-4849-B865-42FD8F344C49}" type="slidenum">
              <a:rPr lang="en-GB" smtClean="0"/>
              <a:t>10</a:t>
            </a:fld>
            <a:endParaRPr lang="en-GB"/>
          </a:p>
        </p:txBody>
      </p:sp>
    </p:spTree>
    <p:extLst>
      <p:ext uri="{BB962C8B-B14F-4D97-AF65-F5344CB8AC3E}">
        <p14:creationId xmlns:p14="http://schemas.microsoft.com/office/powerpoint/2010/main" val="126656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 far, this research has informed the policy options for the future regulatory model, specifically how and when professional judgement can support decisions and judgements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want to build the right conditions and mechanisms to support the effective use of professional judgement in our decision making, including defining what we mean by professional judgement and when and how it should be used, and informing quality assurance processes and learning and development for operational colleagues. As well as other forms of ‘bias interrupters’.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We’ve highlighted the findings to Data and Insight colleagues to inform how systems could be used to enable better capture and use of soft signals and other incidents over time to help identify patterns and deterioration.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Potential relaunch of the closed cultures work previously undertaken. Research would be used to inform and strengthen updates to existing training, guidance and tools and inform future objectives. This would aim to improve identification of and response to concerns relating to closed cultures as well as develop our understanding of organisational cultures and the risks of poor cultures.</a:t>
            </a:r>
          </a:p>
          <a:p>
            <a:endParaRPr lang="en-GB" dirty="0"/>
          </a:p>
          <a:p>
            <a:endParaRPr lang="en-GB" dirty="0"/>
          </a:p>
        </p:txBody>
      </p:sp>
      <p:sp>
        <p:nvSpPr>
          <p:cNvPr id="4" name="Slide Number Placeholder 3"/>
          <p:cNvSpPr>
            <a:spLocks noGrp="1"/>
          </p:cNvSpPr>
          <p:nvPr>
            <p:ph type="sldNum" sz="quarter" idx="5"/>
          </p:nvPr>
        </p:nvSpPr>
        <p:spPr/>
        <p:txBody>
          <a:bodyPr/>
          <a:lstStyle/>
          <a:p>
            <a:fld id="{B5D25F70-09E8-4849-B865-42FD8F344C49}" type="slidenum">
              <a:rPr lang="en-GB" smtClean="0"/>
              <a:t>11</a:t>
            </a:fld>
            <a:endParaRPr lang="en-GB"/>
          </a:p>
        </p:txBody>
      </p:sp>
    </p:spTree>
    <p:extLst>
      <p:ext uri="{BB962C8B-B14F-4D97-AF65-F5344CB8AC3E}">
        <p14:creationId xmlns:p14="http://schemas.microsoft.com/office/powerpoint/2010/main" val="80998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mn-lt"/>
              <a:ea typeface="+mn-ea"/>
              <a:cs typeface="+mn-cs"/>
            </a:endParaRP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B5D25F70-09E8-4849-B865-42FD8F344C49}" type="slidenum">
              <a:rPr lang="en-GB" smtClean="0"/>
              <a:t>12</a:t>
            </a:fld>
            <a:endParaRPr lang="en-GB"/>
          </a:p>
        </p:txBody>
      </p:sp>
    </p:spTree>
    <p:extLst>
      <p:ext uri="{BB962C8B-B14F-4D97-AF65-F5344CB8AC3E}">
        <p14:creationId xmlns:p14="http://schemas.microsoft.com/office/powerpoint/2010/main" val="109943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3" name="Google Shape;16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C276A"/>
              </a:buClr>
              <a:buSzPts val="1800"/>
              <a:buNone/>
            </a:pPr>
            <a:r>
              <a:rPr lang="en-GB" sz="1200" b="1" dirty="0">
                <a:solidFill>
                  <a:srgbClr val="6C276A"/>
                </a:solidFill>
              </a:rPr>
              <a:t>Routes for delivery:</a:t>
            </a:r>
          </a:p>
          <a:p>
            <a:pPr marL="0" lvl="0" indent="0" algn="l" rtl="0">
              <a:lnSpc>
                <a:spcPct val="100000"/>
              </a:lnSpc>
              <a:spcBef>
                <a:spcPts val="0"/>
              </a:spcBef>
              <a:spcAft>
                <a:spcPts val="0"/>
              </a:spcAft>
              <a:buClr>
                <a:srgbClr val="6C276A"/>
              </a:buClr>
              <a:buSzPts val="1800"/>
              <a:buNone/>
            </a:pPr>
            <a:endParaRPr lang="en-GB" sz="1200" b="0" dirty="0">
              <a:solidFill>
                <a:srgbClr val="6C276A"/>
              </a:solidFill>
            </a:endParaRPr>
          </a:p>
          <a:p>
            <a:pPr marL="0" lvl="0" indent="0" algn="l" rtl="0">
              <a:lnSpc>
                <a:spcPct val="100000"/>
              </a:lnSpc>
              <a:spcBef>
                <a:spcPts val="0"/>
              </a:spcBef>
              <a:spcAft>
                <a:spcPts val="0"/>
              </a:spcAft>
              <a:buClr>
                <a:srgbClr val="6C276A"/>
              </a:buClr>
              <a:buSzPts val="1800"/>
              <a:buNone/>
            </a:pPr>
            <a:r>
              <a:rPr lang="en-GB" sz="1200" b="0" dirty="0">
                <a:solidFill>
                  <a:srgbClr val="6C276A"/>
                </a:solidFill>
              </a:rPr>
              <a:t>Dedicated funding for research and evaluation - </a:t>
            </a:r>
            <a:r>
              <a:rPr lang="en-GB" sz="1000" b="0" dirty="0"/>
              <a:t>We commission research and evaluation as well as deliver projects internally</a:t>
            </a:r>
            <a:br>
              <a:rPr lang="en-GB" b="0" dirty="0">
                <a:solidFill>
                  <a:srgbClr val="6C276A"/>
                </a:solidFill>
              </a:rPr>
            </a:br>
            <a:endParaRPr lang="en-GB" sz="1000" b="0" dirty="0"/>
          </a:p>
          <a:p>
            <a:pPr marL="0" lvl="0" indent="0" algn="l" rtl="0">
              <a:lnSpc>
                <a:spcPct val="100000"/>
              </a:lnSpc>
              <a:spcBef>
                <a:spcPts val="0"/>
              </a:spcBef>
              <a:spcAft>
                <a:spcPts val="0"/>
              </a:spcAft>
              <a:buClr>
                <a:srgbClr val="6C276A"/>
              </a:buClr>
              <a:buSzPts val="1800"/>
              <a:buFont typeface="Arial"/>
              <a:buNone/>
            </a:pPr>
            <a:r>
              <a:rPr lang="en-GB" sz="1200" b="0" dirty="0">
                <a:solidFill>
                  <a:srgbClr val="6C276A"/>
                </a:solidFill>
              </a:rPr>
              <a:t>Working with academic and research partners, and specialist suppliers </a:t>
            </a:r>
            <a:r>
              <a:rPr lang="en-GB" sz="1000" b="0" dirty="0"/>
              <a:t>via our procurement framework</a:t>
            </a:r>
          </a:p>
          <a:p>
            <a:pPr marL="0" lvl="0" indent="0" algn="l" rtl="0">
              <a:lnSpc>
                <a:spcPct val="100000"/>
              </a:lnSpc>
              <a:spcBef>
                <a:spcPts val="0"/>
              </a:spcBef>
              <a:spcAft>
                <a:spcPts val="0"/>
              </a:spcAft>
              <a:buClr>
                <a:srgbClr val="6C276A"/>
              </a:buClr>
              <a:buSzPts val="1800"/>
              <a:buFont typeface="Arial"/>
              <a:buNone/>
            </a:pPr>
            <a:endParaRPr lang="en-GB" sz="1000" b="0" dirty="0"/>
          </a:p>
          <a:p>
            <a:pPr marL="0" indent="0">
              <a:spcBef>
                <a:spcPts val="0"/>
              </a:spcBef>
              <a:buClr>
                <a:srgbClr val="6C276A"/>
              </a:buClr>
              <a:buSzPts val="1800"/>
              <a:buNone/>
            </a:pPr>
            <a:r>
              <a:rPr lang="en-GB" sz="1200" b="0" dirty="0">
                <a:solidFill>
                  <a:srgbClr val="6C276A"/>
                </a:solidFill>
              </a:rPr>
              <a:t>Building funding collaborations / seek co-funding opportunities</a:t>
            </a:r>
            <a:endParaRPr lang="en-GB" sz="1200" b="0" dirty="0">
              <a:solidFill>
                <a:srgbClr val="6C276A"/>
              </a:solidFill>
              <a:sym typeface="Arial"/>
            </a:endParaRPr>
          </a:p>
          <a:p>
            <a:pPr marL="0" lvl="0" indent="0" algn="l" rtl="0">
              <a:lnSpc>
                <a:spcPct val="100000"/>
              </a:lnSpc>
              <a:spcBef>
                <a:spcPts val="0"/>
              </a:spcBef>
              <a:spcAft>
                <a:spcPts val="0"/>
              </a:spcAft>
              <a:buClr>
                <a:srgbClr val="333333"/>
              </a:buClr>
              <a:buSzPts val="1600"/>
              <a:buFont typeface="Arial"/>
              <a:buNone/>
            </a:pPr>
            <a:endParaRPr lang="en-GB" sz="1000" b="0" dirty="0"/>
          </a:p>
          <a:p>
            <a:pPr marL="0" lvl="0" indent="0" algn="l" rtl="0">
              <a:lnSpc>
                <a:spcPct val="100000"/>
              </a:lnSpc>
              <a:spcBef>
                <a:spcPts val="0"/>
              </a:spcBef>
              <a:spcAft>
                <a:spcPts val="0"/>
              </a:spcAft>
              <a:buClr>
                <a:srgbClr val="6C276A"/>
              </a:buClr>
              <a:buSzPts val="1800"/>
              <a:buFont typeface="Arial"/>
              <a:buNone/>
            </a:pPr>
            <a:r>
              <a:rPr lang="en-GB" sz="1200" b="0" dirty="0">
                <a:solidFill>
                  <a:srgbClr val="6C276A"/>
                </a:solidFill>
              </a:rPr>
              <a:t>Team of Research Managers and Senior Officers</a:t>
            </a:r>
            <a:r>
              <a:rPr lang="en-GB" sz="1400" b="0" dirty="0">
                <a:solidFill>
                  <a:schemeClr val="tx1"/>
                </a:solidFill>
              </a:rPr>
              <a:t>. </a:t>
            </a:r>
            <a:r>
              <a:rPr lang="en-GB" sz="1000" b="0" dirty="0">
                <a:solidFill>
                  <a:srgbClr val="333333"/>
                </a:solidFill>
              </a:rPr>
              <a:t>Located within the Policy and Strategy Unit</a:t>
            </a:r>
            <a:endParaRPr lang="en-GB" sz="1400" b="0" dirty="0"/>
          </a:p>
          <a:p>
            <a:pPr marL="0" lvl="0" indent="0" algn="l" rtl="0">
              <a:lnSpc>
                <a:spcPct val="100000"/>
              </a:lnSpc>
              <a:spcBef>
                <a:spcPts val="0"/>
              </a:spcBef>
              <a:spcAft>
                <a:spcPts val="0"/>
              </a:spcAft>
              <a:buSzPts val="1400"/>
              <a:buNone/>
            </a:pPr>
            <a:endParaRPr dirty="0"/>
          </a:p>
        </p:txBody>
      </p:sp>
      <p:sp>
        <p:nvSpPr>
          <p:cNvPr id="175" name="Google Shape;17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2996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sz="1000" b="1" i="0" dirty="0">
                <a:solidFill>
                  <a:srgbClr val="6C276A"/>
                </a:solidFill>
                <a:effectLst/>
                <a:latin typeface="Open Sans" panose="020B0606030504020204" pitchFamily="34" charset="0"/>
              </a:rPr>
              <a:t>Safety through learning</a:t>
            </a:r>
          </a:p>
          <a:p>
            <a:pPr algn="l"/>
            <a:r>
              <a:rPr lang="en-US" sz="1000" b="0" i="0" dirty="0">
                <a:solidFill>
                  <a:srgbClr val="212121"/>
                </a:solidFill>
                <a:effectLst/>
                <a:latin typeface="Open Sans" panose="020B0606030504020204" pitchFamily="34" charset="0"/>
              </a:rPr>
              <a:t>Safety in health and care is a key concern for us because it is consistently the area of poorest performance in our assessments. We want services to have stronger safety cultures focused on learning, improving expertise, and listening and acting on people’s experiences.</a:t>
            </a:r>
          </a:p>
          <a:p>
            <a:pPr algn="l"/>
            <a:r>
              <a:rPr lang="en-US" sz="1000" b="0" i="0" dirty="0">
                <a:solidFill>
                  <a:srgbClr val="212121"/>
                </a:solidFill>
                <a:effectLst/>
                <a:latin typeface="Open Sans" panose="020B0606030504020204" pitchFamily="34" charset="0"/>
              </a:rPr>
              <a:t>Our research will help us to understand what good safety cultures need to look like. We want to understand the conditions that support health and social care providers and systems to improve safety cultures, including how we can help influence this.</a:t>
            </a:r>
          </a:p>
          <a:p>
            <a:pPr algn="l"/>
            <a:r>
              <a:rPr lang="en-US" sz="1000" b="1" i="0" dirty="0">
                <a:solidFill>
                  <a:srgbClr val="6C276A"/>
                </a:solidFill>
                <a:effectLst/>
                <a:latin typeface="Open Sans" panose="020B0606030504020204" pitchFamily="34" charset="0"/>
              </a:rPr>
              <a:t>Inequalities in care</a:t>
            </a:r>
          </a:p>
          <a:p>
            <a:pPr algn="l"/>
            <a:r>
              <a:rPr lang="en-US" sz="1000" b="0" i="0" dirty="0">
                <a:solidFill>
                  <a:srgbClr val="212121"/>
                </a:solidFill>
                <a:effectLst/>
                <a:latin typeface="Open Sans" panose="020B0606030504020204" pitchFamily="34" charset="0"/>
              </a:rPr>
              <a:t>We are committed to help tackle inequalities in health and care, pushing for equality of access, experiences and outcomes, and checking how local systems address inequalities and understand the needs of their local populations.</a:t>
            </a:r>
          </a:p>
          <a:p>
            <a:pPr algn="l"/>
            <a:r>
              <a:rPr lang="en-US" sz="1000" b="0" i="0" dirty="0">
                <a:solidFill>
                  <a:srgbClr val="212121"/>
                </a:solidFill>
                <a:effectLst/>
                <a:latin typeface="Open Sans" panose="020B0606030504020204" pitchFamily="34" charset="0"/>
              </a:rPr>
              <a:t>Our research will identify what works when addressing inequalities. It will focus on how we better capture inequalities in care. It will help us detect poor care in settings where people are unable to speak up for themselves and are more likely to be failed by a poor culture.</a:t>
            </a:r>
          </a:p>
          <a:p>
            <a:pPr algn="l"/>
            <a:r>
              <a:rPr lang="en-US" sz="1000" b="1" i="0" dirty="0">
                <a:solidFill>
                  <a:srgbClr val="6C276A"/>
                </a:solidFill>
                <a:effectLst/>
                <a:latin typeface="Open Sans" panose="020B0606030504020204" pitchFamily="34" charset="0"/>
              </a:rPr>
              <a:t>System working and joined up care</a:t>
            </a:r>
          </a:p>
          <a:p>
            <a:pPr algn="l"/>
            <a:r>
              <a:rPr lang="en-US" sz="1000" b="0" i="0" dirty="0">
                <a:solidFill>
                  <a:srgbClr val="212121"/>
                </a:solidFill>
                <a:effectLst/>
                <a:latin typeface="Open Sans" panose="020B0606030504020204" pitchFamily="34" charset="0"/>
              </a:rPr>
              <a:t>We have new powers to assess integrated care systems and to check how local authorities are performing against their responsibilities for adult social care.</a:t>
            </a:r>
          </a:p>
          <a:p>
            <a:pPr algn="l"/>
            <a:r>
              <a:rPr lang="en-US" sz="1000" b="0" i="0" dirty="0">
                <a:solidFill>
                  <a:srgbClr val="212121"/>
                </a:solidFill>
                <a:effectLst/>
                <a:latin typeface="Open Sans" panose="020B0606030504020204" pitchFamily="34" charset="0"/>
              </a:rPr>
              <a:t>Our research will explore the conditions that support health and social care systems to work well and improve quality. It will look at what effective regulation looks like in system context, and how we can drive improvement in integrated care systems to ensure joined up care.</a:t>
            </a:r>
          </a:p>
          <a:p>
            <a:pPr algn="l"/>
            <a:r>
              <a:rPr lang="en-US" sz="1000" b="1" i="0" dirty="0">
                <a:solidFill>
                  <a:srgbClr val="6C276A"/>
                </a:solidFill>
                <a:effectLst/>
                <a:latin typeface="Open Sans" panose="020B0606030504020204" pitchFamily="34" charset="0"/>
              </a:rPr>
              <a:t>Accelerating improvement</a:t>
            </a:r>
          </a:p>
          <a:p>
            <a:pPr algn="l"/>
            <a:r>
              <a:rPr lang="en-US" sz="1000" b="0" i="0" dirty="0">
                <a:solidFill>
                  <a:srgbClr val="212121"/>
                </a:solidFill>
                <a:effectLst/>
                <a:latin typeface="Open Sans" panose="020B0606030504020204" pitchFamily="34" charset="0"/>
              </a:rPr>
              <a:t>We are committed to drive improvements across individual services and systems of care. We want to spotlight priority areas that need to improve and enable access to support.</a:t>
            </a:r>
          </a:p>
          <a:p>
            <a:pPr algn="l"/>
            <a:r>
              <a:rPr lang="en-US" sz="1000" b="0" i="0" dirty="0">
                <a:solidFill>
                  <a:srgbClr val="212121"/>
                </a:solidFill>
                <a:effectLst/>
                <a:latin typeface="Open Sans" panose="020B0606030504020204" pitchFamily="34" charset="0"/>
              </a:rPr>
              <a:t>Our research will look at what a good improvement culture looks like, and how to effectively assess them. We want to understand how we can encourage improvement in different circumstances. Our research will help us to identify gaps in improvement support and how we can best facilitate coalitions to help fill them.</a:t>
            </a:r>
          </a:p>
          <a:p>
            <a:pPr algn="l"/>
            <a:r>
              <a:rPr lang="en-US" sz="1000" b="1" i="0" dirty="0">
                <a:solidFill>
                  <a:srgbClr val="6C276A"/>
                </a:solidFill>
                <a:effectLst/>
                <a:latin typeface="Open Sans" panose="020B0606030504020204" pitchFamily="34" charset="0"/>
              </a:rPr>
              <a:t>Assessing quality of services</a:t>
            </a:r>
          </a:p>
          <a:p>
            <a:pPr algn="l"/>
            <a:r>
              <a:rPr lang="en-US" sz="1000" b="0" i="0" dirty="0">
                <a:solidFill>
                  <a:srgbClr val="212121"/>
                </a:solidFill>
                <a:effectLst/>
                <a:latin typeface="Open Sans" panose="020B0606030504020204" pitchFamily="34" charset="0"/>
              </a:rPr>
              <a:t>We want to regulate in a more dynamic way. We will give up-to-date and high-quality information and ratings, with a focus on risk and where care is poor.</a:t>
            </a:r>
          </a:p>
          <a:p>
            <a:pPr algn="l"/>
            <a:r>
              <a:rPr lang="en-US" sz="1000" b="0" i="0" dirty="0">
                <a:solidFill>
                  <a:srgbClr val="212121"/>
                </a:solidFill>
                <a:effectLst/>
                <a:latin typeface="Open Sans" panose="020B0606030504020204" pitchFamily="34" charset="0"/>
              </a:rPr>
              <a:t>Our new </a:t>
            </a:r>
            <a:r>
              <a:rPr lang="en-US" sz="1000" b="0" i="0" u="sng" dirty="0">
                <a:solidFill>
                  <a:srgbClr val="004D90"/>
                </a:solidFill>
                <a:effectLst/>
                <a:latin typeface="Open Sans" panose="020B0606030504020204" pitchFamily="34" charset="0"/>
                <a:hlinkClick r:id="rId3"/>
              </a:rPr>
              <a:t>single assessment framework</a:t>
            </a:r>
            <a:r>
              <a:rPr lang="en-US" sz="1000" b="0" i="0" dirty="0">
                <a:solidFill>
                  <a:srgbClr val="212121"/>
                </a:solidFill>
                <a:effectLst/>
                <a:latin typeface="Open Sans" panose="020B0606030504020204" pitchFamily="34" charset="0"/>
              </a:rPr>
              <a:t> supports ongoing assessment of providers using a range of methods, rather than relying on a set schedule of onsite inspection visits.</a:t>
            </a:r>
          </a:p>
          <a:p>
            <a:pPr algn="l"/>
            <a:r>
              <a:rPr lang="en-US" sz="1000" b="0" i="0" dirty="0">
                <a:solidFill>
                  <a:srgbClr val="212121"/>
                </a:solidFill>
                <a:effectLst/>
                <a:latin typeface="Open Sans" panose="020B0606030504020204" pitchFamily="34" charset="0"/>
              </a:rPr>
              <a:t>Our research will help us to look at the impact of our new model on provider quality. It will help us understand the effectiveness of the different methods we use to assess quality of services and identify risks to people. What we learn will help us make sure that we are applying the new model in the most effective ways.</a:t>
            </a:r>
          </a:p>
          <a:p>
            <a:pPr algn="l"/>
            <a:r>
              <a:rPr lang="en-US" sz="1000" b="1" i="0" dirty="0">
                <a:solidFill>
                  <a:srgbClr val="6C276A"/>
                </a:solidFill>
                <a:effectLst/>
                <a:latin typeface="Open Sans" panose="020B0606030504020204" pitchFamily="34" charset="0"/>
              </a:rPr>
              <a:t>CQC as an effective learning organisation</a:t>
            </a:r>
          </a:p>
          <a:p>
            <a:pPr algn="l"/>
            <a:r>
              <a:rPr lang="en-US" sz="1000" b="0" i="0" dirty="0">
                <a:solidFill>
                  <a:srgbClr val="212121"/>
                </a:solidFill>
                <a:effectLst/>
                <a:latin typeface="Open Sans" panose="020B0606030504020204" pitchFamily="34" charset="0"/>
              </a:rPr>
              <a:t>We always look for ways to become a more effective learning organisation. We embed a culture of learning in everything we do. Research can help us see ways in which we can make further improvements to the ways we learn and change.</a:t>
            </a:r>
          </a:p>
          <a:p>
            <a:pPr algn="l"/>
            <a:r>
              <a:rPr lang="en-US" sz="1000" b="0" i="0" dirty="0">
                <a:solidFill>
                  <a:srgbClr val="212121"/>
                </a:solidFill>
                <a:effectLst/>
                <a:latin typeface="Open Sans" panose="020B0606030504020204" pitchFamily="34" charset="0"/>
              </a:rPr>
              <a:t>We will use research to help us understand how well we are delivering on our role and purpose. What we find out will help us develop future strategies and ways of working, and support our people, processes and culture.</a:t>
            </a:r>
          </a:p>
          <a:p>
            <a:pPr marL="0" lvl="0" indent="0" algn="l" rtl="0">
              <a:lnSpc>
                <a:spcPct val="100000"/>
              </a:lnSpc>
              <a:spcBef>
                <a:spcPts val="0"/>
              </a:spcBef>
              <a:spcAft>
                <a:spcPts val="0"/>
              </a:spcAft>
              <a:buSzPts val="1400"/>
              <a:buNone/>
            </a:pPr>
            <a:endParaRPr dirty="0"/>
          </a:p>
        </p:txBody>
      </p:sp>
      <p:sp>
        <p:nvSpPr>
          <p:cNvPr id="235" name="Google Shape;23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https://www.cqc.org.uk/publications/themes- care/our-work-closed-cultures</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CQC defines a closed culture as ‘a poor culture that can lead to harm, including human rights breaches such as abuse’. Past cases of closed cultures in services, including </a:t>
            </a:r>
            <a:r>
              <a:rPr lang="en-GB" sz="1200" kern="1200" dirty="0" err="1">
                <a:solidFill>
                  <a:schemeClr val="tx1"/>
                </a:solidFill>
                <a:effectLst/>
                <a:latin typeface="+mn-lt"/>
                <a:ea typeface="+mn-ea"/>
                <a:cs typeface="+mn-cs"/>
              </a:rPr>
              <a:t>Whorlton</a:t>
            </a:r>
            <a:r>
              <a:rPr lang="en-GB" sz="1200" kern="1200" dirty="0">
                <a:solidFill>
                  <a:schemeClr val="tx1"/>
                </a:solidFill>
                <a:effectLst/>
                <a:latin typeface="+mn-lt"/>
                <a:ea typeface="+mn-ea"/>
                <a:cs typeface="+mn-cs"/>
              </a:rPr>
              <a:t> Hall, led to an independent review by Professor Glynis Murphy into our regulation. In response, CQC undertook a programme of work to tackle closed cultures in our regulation between 2019-21, resulting in specific guidance, training and tools for colleagues. This was important work which the organisation is exploring the potential to relaunch.</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5D25F70-09E8-4849-B865-42FD8F344C49}" type="slidenum">
              <a:rPr lang="en-GB" smtClean="0"/>
              <a:t>5</a:t>
            </a:fld>
            <a:endParaRPr lang="en-GB"/>
          </a:p>
        </p:txBody>
      </p:sp>
    </p:spTree>
    <p:extLst>
      <p:ext uri="{BB962C8B-B14F-4D97-AF65-F5344CB8AC3E}">
        <p14:creationId xmlns:p14="http://schemas.microsoft.com/office/powerpoint/2010/main" val="186269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hlinkClick r:id="rId3"/>
              </a:rPr>
              <a:t>The use of professional intuition in making judgements</a:t>
            </a:r>
            <a:r>
              <a:rPr lang="en-GB" i="1" dirty="0"/>
              <a:t> (RSM, May 2023):</a:t>
            </a:r>
            <a:r>
              <a:rPr lang="en-GB" dirty="0"/>
              <a:t> This research explored how intuition contributes to people’s decision-making processes when assessing risk, that is the application and use of someone’s professional curiosity and expertise developed from experience and knowledge. The research identified that while intuition is key, for it to be used well, it must be underpinned by experience, expertise, and data. As a regulator this can add great value when combined with the important knowledge and understanding of the services that we regulate.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B5D25F70-09E8-4849-B865-42FD8F344C49}" type="slidenum">
              <a:rPr lang="en-GB" smtClean="0"/>
              <a:t>6</a:t>
            </a:fld>
            <a:endParaRPr lang="en-GB"/>
          </a:p>
        </p:txBody>
      </p:sp>
    </p:spTree>
    <p:extLst>
      <p:ext uri="{BB962C8B-B14F-4D97-AF65-F5344CB8AC3E}">
        <p14:creationId xmlns:p14="http://schemas.microsoft.com/office/powerpoint/2010/main" val="172394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i="1" u="sng" dirty="0">
                <a:hlinkClick r:id="rId3"/>
              </a:rPr>
              <a:t>Identifying, using and acting upon soft signals</a:t>
            </a:r>
            <a:r>
              <a:rPr lang="en-GB" i="1" dirty="0"/>
              <a:t> (SQW, April 2024)​. </a:t>
            </a:r>
            <a:r>
              <a:rPr lang="en-GB" i="0" dirty="0"/>
              <a:t>Rapid lit review informed by scoping interviews with CQC colleagues and supplemented with some external stakeholder interviews. </a:t>
            </a:r>
            <a:r>
              <a:rPr lang="en-GB" dirty="0"/>
              <a:t>This review found that there is an acknowledgement of the use and benefit of ‘soft signal’ information across many regulated sectors. Soft signals can take many forms and defining the type of information is one challenge, but there is benefit in how such signals can build up over time potentially showing initial signs of deterioration in services enabling early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Challenges with the use of soft signal information include its ability to stand up to challenge legally, particularly around enforcement and this was a specific concern in the closed cultures work. </a:t>
            </a:r>
          </a:p>
          <a:p>
            <a:endParaRPr lang="en-GB" dirty="0"/>
          </a:p>
        </p:txBody>
      </p:sp>
      <p:sp>
        <p:nvSpPr>
          <p:cNvPr id="4" name="Slide Number Placeholder 3"/>
          <p:cNvSpPr>
            <a:spLocks noGrp="1"/>
          </p:cNvSpPr>
          <p:nvPr>
            <p:ph type="sldNum" sz="quarter" idx="5"/>
          </p:nvPr>
        </p:nvSpPr>
        <p:spPr/>
        <p:txBody>
          <a:bodyPr/>
          <a:lstStyle/>
          <a:p>
            <a:fld id="{B5D25F70-09E8-4849-B865-42FD8F344C49}" type="slidenum">
              <a:rPr lang="en-GB" smtClean="0"/>
              <a:t>7</a:t>
            </a:fld>
            <a:endParaRPr lang="en-GB"/>
          </a:p>
        </p:txBody>
      </p:sp>
    </p:spTree>
    <p:extLst>
      <p:ext uri="{BB962C8B-B14F-4D97-AF65-F5344CB8AC3E}">
        <p14:creationId xmlns:p14="http://schemas.microsoft.com/office/powerpoint/2010/main" val="22030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u="sng" dirty="0">
                <a:hlinkClick r:id="rId3"/>
              </a:rPr>
              <a:t>Organisational abuse: a rapid review</a:t>
            </a:r>
            <a:r>
              <a:rPr lang="en-GB" i="1" dirty="0"/>
              <a:t> (THIS Institute, April 2025). </a:t>
            </a:r>
            <a:r>
              <a:rPr lang="en-GB" dirty="0"/>
              <a:t>This review found there was not a clear definition of organisational abuse although it was generally well-recognised in practice. Many factors could be associated with organisational abuse, and while single incidents were possible, more often it involved a pattern of minor incidents over time. Analysis of some Safeguarding Adults Reviews (SARs) found that identifying abuse was difficult due to how widely information was scattered across different agencies and a lack of engagement with families. Furthermore, the repetitive nature of the evidence from historic reviews was striking and suggests that there is no simple solution. </a:t>
            </a:r>
          </a:p>
          <a:p>
            <a:endParaRPr lang="en-GB" dirty="0"/>
          </a:p>
          <a:p>
            <a:endParaRPr lang="en-GB" dirty="0"/>
          </a:p>
        </p:txBody>
      </p:sp>
      <p:sp>
        <p:nvSpPr>
          <p:cNvPr id="4" name="Slide Number Placeholder 3"/>
          <p:cNvSpPr>
            <a:spLocks noGrp="1"/>
          </p:cNvSpPr>
          <p:nvPr>
            <p:ph type="sldNum" sz="quarter" idx="5"/>
          </p:nvPr>
        </p:nvSpPr>
        <p:spPr/>
        <p:txBody>
          <a:bodyPr/>
          <a:lstStyle/>
          <a:p>
            <a:fld id="{B5D25F70-09E8-4849-B865-42FD8F344C49}" type="slidenum">
              <a:rPr lang="en-GB" smtClean="0"/>
              <a:t>8</a:t>
            </a:fld>
            <a:endParaRPr lang="en-GB"/>
          </a:p>
        </p:txBody>
      </p:sp>
    </p:spTree>
    <p:extLst>
      <p:ext uri="{BB962C8B-B14F-4D97-AF65-F5344CB8AC3E}">
        <p14:creationId xmlns:p14="http://schemas.microsoft.com/office/powerpoint/2010/main" val="294181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projects were less focused on the topic area but also identified some similar themes</a:t>
            </a:r>
          </a:p>
          <a:p>
            <a:endParaRPr lang="en-GB" dirty="0"/>
          </a:p>
          <a:p>
            <a:r>
              <a:rPr lang="en-GB" dirty="0"/>
              <a:t>More to come on the Kings Fund work hopefully at a future EPSO event.</a:t>
            </a:r>
          </a:p>
          <a:p>
            <a:endParaRPr lang="en-GB" dirty="0"/>
          </a:p>
          <a:p>
            <a:r>
              <a:rPr lang="en-GB" dirty="0"/>
              <a:t>Latter two projects available on our website. </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Earlier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lvl="0"/>
            <a:r>
              <a:rPr lang="en-GB" sz="1200" b="0" i="1" u="none"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Closed cultures project evaluation</a:t>
            </a:r>
            <a:r>
              <a:rPr lang="en-GB" sz="1200" b="0" i="1" u="none" kern="1200" dirty="0">
                <a:solidFill>
                  <a:schemeClr val="tx1"/>
                </a:solidFill>
                <a:effectLst/>
                <a:latin typeface="Arial" panose="020B0604020202020204" pitchFamily="34" charset="0"/>
                <a:ea typeface="+mn-ea"/>
                <a:cs typeface="Arial" panose="020B0604020202020204" pitchFamily="34" charset="0"/>
              </a:rPr>
              <a:t> </a:t>
            </a:r>
            <a:r>
              <a:rPr lang="en-GB" sz="1200" u="none" kern="1200" dirty="0">
                <a:solidFill>
                  <a:schemeClr val="tx1"/>
                </a:solidFill>
                <a:effectLst/>
                <a:latin typeface="Arial" panose="020B0604020202020204" pitchFamily="34" charset="0"/>
                <a:ea typeface="+mn-ea"/>
                <a:cs typeface="Arial" panose="020B0604020202020204" pitchFamily="34" charset="0"/>
              </a:rPr>
              <a:t>(Internal, 2021)</a:t>
            </a:r>
          </a:p>
          <a:p>
            <a:pPr lvl="0"/>
            <a:r>
              <a:rPr lang="en-GB" sz="1200" i="1" u="none" kern="1200" dirty="0">
                <a:solidFill>
                  <a:schemeClr val="tx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Rapid literature review on effective regulation: Implications for the CQC</a:t>
            </a:r>
            <a:r>
              <a:rPr lang="en-GB" sz="1200" i="1" u="none" kern="1200" dirty="0">
                <a:solidFill>
                  <a:schemeClr val="tx1"/>
                </a:solidFill>
                <a:effectLst/>
                <a:latin typeface="Arial" panose="020B0604020202020204" pitchFamily="34" charset="0"/>
                <a:ea typeface="+mn-ea"/>
                <a:cs typeface="Arial" panose="020B0604020202020204" pitchFamily="34" charset="0"/>
              </a:rPr>
              <a:t> </a:t>
            </a:r>
            <a:r>
              <a:rPr lang="en-GB" sz="1200" u="none" kern="1200" dirty="0">
                <a:solidFill>
                  <a:schemeClr val="tx1"/>
                </a:solidFill>
                <a:effectLst/>
                <a:latin typeface="Arial" panose="020B0604020202020204" pitchFamily="34" charset="0"/>
                <a:ea typeface="+mn-ea"/>
                <a:cs typeface="Arial" panose="020B0604020202020204" pitchFamily="34" charset="0"/>
              </a:rPr>
              <a:t>(2020)</a:t>
            </a:r>
          </a:p>
          <a:p>
            <a:pPr lvl="0"/>
            <a:r>
              <a:rPr lang="en-GB" sz="1200" i="1" u="none" kern="1200" dirty="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Understanding consistency within CQC</a:t>
            </a:r>
            <a:r>
              <a:rPr lang="en-GB" sz="1200" i="1" u="none" kern="1200" dirty="0">
                <a:solidFill>
                  <a:schemeClr val="tx1"/>
                </a:solidFill>
                <a:effectLst/>
                <a:latin typeface="Arial" panose="020B0604020202020204" pitchFamily="34" charset="0"/>
                <a:ea typeface="+mn-ea"/>
                <a:cs typeface="Arial" panose="020B0604020202020204" pitchFamily="34" charset="0"/>
              </a:rPr>
              <a:t> </a:t>
            </a:r>
            <a:r>
              <a:rPr lang="en-GB" sz="1200" u="none" kern="1200" dirty="0">
                <a:solidFill>
                  <a:schemeClr val="tx1"/>
                </a:solidFill>
                <a:effectLst/>
                <a:latin typeface="Arial" panose="020B0604020202020204" pitchFamily="34" charset="0"/>
                <a:ea typeface="+mn-ea"/>
                <a:cs typeface="Arial" panose="020B0604020202020204" pitchFamily="34" charset="0"/>
              </a:rPr>
              <a:t>(Internal, 2018)</a:t>
            </a:r>
          </a:p>
          <a:p>
            <a:endParaRPr lang="en-GB" dirty="0"/>
          </a:p>
        </p:txBody>
      </p:sp>
      <p:sp>
        <p:nvSpPr>
          <p:cNvPr id="4" name="Slide Number Placeholder 3"/>
          <p:cNvSpPr>
            <a:spLocks noGrp="1"/>
          </p:cNvSpPr>
          <p:nvPr>
            <p:ph type="sldNum" sz="quarter" idx="5"/>
          </p:nvPr>
        </p:nvSpPr>
        <p:spPr/>
        <p:txBody>
          <a:bodyPr/>
          <a:lstStyle/>
          <a:p>
            <a:fld id="{B5D25F70-09E8-4849-B865-42FD8F344C49}" type="slidenum">
              <a:rPr lang="en-GB" smtClean="0"/>
              <a:t>9</a:t>
            </a:fld>
            <a:endParaRPr lang="en-GB"/>
          </a:p>
        </p:txBody>
      </p:sp>
    </p:spTree>
    <p:extLst>
      <p:ext uri="{BB962C8B-B14F-4D97-AF65-F5344CB8AC3E}">
        <p14:creationId xmlns:p14="http://schemas.microsoft.com/office/powerpoint/2010/main" val="87329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1989-F4B8-D756-E998-93B58F5B50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60ADE0-DF38-6CAA-FC31-9AA63A197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C42071-8F86-FBF0-0157-670E4878167D}"/>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5" name="Footer Placeholder 4">
            <a:extLst>
              <a:ext uri="{FF2B5EF4-FFF2-40B4-BE49-F238E27FC236}">
                <a16:creationId xmlns:a16="http://schemas.microsoft.com/office/drawing/2014/main" id="{6D1681C2-EF58-A8B7-D6BF-611FF393CF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D4B6B-EA14-E8CB-D712-D584E5CD5E2C}"/>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34101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A088-17FC-0847-335A-E977D8BB6A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F371C0-6A43-39A1-0775-4D1187634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5A8B3-16CE-2638-2A23-807B93369FE8}"/>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5" name="Footer Placeholder 4">
            <a:extLst>
              <a:ext uri="{FF2B5EF4-FFF2-40B4-BE49-F238E27FC236}">
                <a16:creationId xmlns:a16="http://schemas.microsoft.com/office/drawing/2014/main" id="{36E1420E-7714-2749-56F8-072C6172EA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DE5EF-4786-AE0B-BE6E-69F84EE20FF4}"/>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50480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07E80-53BF-AB77-F835-035BA12F97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85BCF1-79CF-4D8B-5958-5A9B329839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0A55C6-433B-0CDD-9956-1EE3CC733D1B}"/>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5" name="Footer Placeholder 4">
            <a:extLst>
              <a:ext uri="{FF2B5EF4-FFF2-40B4-BE49-F238E27FC236}">
                <a16:creationId xmlns:a16="http://schemas.microsoft.com/office/drawing/2014/main" id="{ECB21E80-F08F-6AA7-2DCE-692A23AA2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EB8D1D-070E-B6C7-166F-64B156F8251E}"/>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203287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39"/>
          <p:cNvSpPr txBox="1">
            <a:spLocks noGrp="1"/>
          </p:cNvSpPr>
          <p:nvPr>
            <p:ph type="ctrTitle"/>
          </p:nvPr>
        </p:nvSpPr>
        <p:spPr>
          <a:xfrm>
            <a:off x="356417" y="1854201"/>
            <a:ext cx="11520947" cy="16557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3600"/>
              <a:buNone/>
              <a:defRPr sz="6000">
                <a:solidFill>
                  <a:srgbClr val="3333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9"/>
          <p:cNvSpPr txBox="1">
            <a:spLocks noGrp="1"/>
          </p:cNvSpPr>
          <p:nvPr>
            <p:ph type="subTitle" idx="1"/>
          </p:nvPr>
        </p:nvSpPr>
        <p:spPr>
          <a:xfrm>
            <a:off x="356417" y="3602038"/>
            <a:ext cx="11520947"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000"/>
              <a:buNone/>
              <a:defRPr sz="2400"/>
            </a:lvl1pPr>
            <a:lvl2pPr lvl="1" algn="ctr">
              <a:lnSpc>
                <a:spcPct val="90000"/>
              </a:lnSpc>
              <a:spcBef>
                <a:spcPts val="500"/>
              </a:spcBef>
              <a:spcAft>
                <a:spcPts val="0"/>
              </a:spcAft>
              <a:buSzPts val="1800"/>
              <a:buNone/>
              <a:defRPr sz="2000"/>
            </a:lvl2pPr>
            <a:lvl3pPr lvl="2" algn="ctr">
              <a:lnSpc>
                <a:spcPct val="90000"/>
              </a:lnSpc>
              <a:spcBef>
                <a:spcPts val="500"/>
              </a:spcBef>
              <a:spcAft>
                <a:spcPts val="0"/>
              </a:spcAft>
              <a:buSzPts val="1600"/>
              <a:buNone/>
              <a:defRPr sz="1800"/>
            </a:lvl3pPr>
            <a:lvl4pPr lvl="3" algn="ctr">
              <a:lnSpc>
                <a:spcPct val="90000"/>
              </a:lnSpc>
              <a:spcBef>
                <a:spcPts val="500"/>
              </a:spcBef>
              <a:spcAft>
                <a:spcPts val="0"/>
              </a:spcAft>
              <a:buSzPts val="1400"/>
              <a:buNone/>
              <a:defRPr sz="1600"/>
            </a:lvl4pPr>
            <a:lvl5pPr lvl="4" algn="ctr">
              <a:lnSpc>
                <a:spcPct val="90000"/>
              </a:lnSpc>
              <a:spcBef>
                <a:spcPts val="500"/>
              </a:spcBef>
              <a:spcAft>
                <a:spcPts val="0"/>
              </a:spcAft>
              <a:buSzPts val="14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39"/>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39"/>
          <p:cNvSpPr txBox="1"/>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chemeClr val="lt1"/>
                </a:solidFill>
                <a:latin typeface="Hind"/>
                <a:ea typeface="Hind"/>
                <a:cs typeface="Hind"/>
                <a:sym typeface="Hind"/>
              </a:rPr>
              <a:t>Click to edit Master title style</a:t>
            </a:r>
            <a:endParaRPr sz="3600" b="1" i="0" u="none" strike="noStrike" cap="none">
              <a:solidFill>
                <a:schemeClr val="lt1"/>
              </a:solidFill>
              <a:latin typeface="Hind"/>
              <a:ea typeface="Hind"/>
              <a:cs typeface="Hind"/>
              <a:sym typeface="Hind"/>
            </a:endParaRPr>
          </a:p>
        </p:txBody>
      </p:sp>
    </p:spTree>
    <p:extLst>
      <p:ext uri="{BB962C8B-B14F-4D97-AF65-F5344CB8AC3E}">
        <p14:creationId xmlns:p14="http://schemas.microsoft.com/office/powerpoint/2010/main" val="281913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356417" y="1854201"/>
            <a:ext cx="11520947" cy="16557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3333"/>
              </a:buClr>
              <a:buSzPts val="6000"/>
              <a:buFont typeface="Hind"/>
              <a:buNone/>
              <a:defRPr sz="6000">
                <a:solidFill>
                  <a:srgbClr val="3333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p:nvPr/>
        </p:nvSpPr>
        <p:spPr>
          <a:xfrm>
            <a:off x="0" y="0"/>
            <a:ext cx="12191999" cy="15087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7159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5"/>
        <p:cNvGrpSpPr/>
        <p:nvPr/>
      </p:nvGrpSpPr>
      <p:grpSpPr>
        <a:xfrm>
          <a:off x="0" y="0"/>
          <a:ext cx="0" cy="0"/>
          <a:chOff x="0" y="0"/>
          <a:chExt cx="0" cy="0"/>
        </a:xfrm>
      </p:grpSpPr>
      <p:pic>
        <p:nvPicPr>
          <p:cNvPr id="26" name="Google Shape;26;p14"/>
          <p:cNvPicPr preferRelativeResize="0"/>
          <p:nvPr/>
        </p:nvPicPr>
        <p:blipFill rotWithShape="1">
          <a:blip r:embed="rId2">
            <a:alphaModFix/>
          </a:blip>
          <a:srcRect b="69956"/>
          <a:stretch/>
        </p:blipFill>
        <p:spPr>
          <a:xfrm>
            <a:off x="0" y="0"/>
            <a:ext cx="12192000" cy="1646917"/>
          </a:xfrm>
          <a:prstGeom prst="rect">
            <a:avLst/>
          </a:prstGeom>
          <a:noFill/>
          <a:ln>
            <a:noFill/>
          </a:ln>
        </p:spPr>
      </p:pic>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4"/>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14"/>
          <p:cNvSpPr txBox="1">
            <a:spLocks noGrp="1"/>
          </p:cNvSpPr>
          <p:nvPr>
            <p:ph type="body" idx="1"/>
          </p:nvPr>
        </p:nvSpPr>
        <p:spPr>
          <a:xfrm>
            <a:off x="6096000" y="1982544"/>
            <a:ext cx="5781366" cy="352946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4"/>
          <p:cNvSpPr txBox="1">
            <a:spLocks noGrp="1"/>
          </p:cNvSpPr>
          <p:nvPr>
            <p:ph type="title"/>
          </p:nvPr>
        </p:nvSpPr>
        <p:spPr>
          <a:xfrm>
            <a:off x="6096000" y="335627"/>
            <a:ext cx="5760474" cy="13112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0230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2"/>
        <p:cNvGrpSpPr/>
        <p:nvPr/>
      </p:nvGrpSpPr>
      <p:grpSpPr>
        <a:xfrm>
          <a:off x="0" y="0"/>
          <a:ext cx="0" cy="0"/>
          <a:chOff x="0" y="0"/>
          <a:chExt cx="0" cy="0"/>
        </a:xfrm>
      </p:grpSpPr>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5"/>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36" name="Google Shape;36;p15"/>
          <p:cNvSpPr txBox="1">
            <a:spLocks noGrp="1"/>
          </p:cNvSpPr>
          <p:nvPr>
            <p:ph type="body" idx="1"/>
          </p:nvPr>
        </p:nvSpPr>
        <p:spPr>
          <a:xfrm>
            <a:off x="6096000" y="1534159"/>
            <a:ext cx="5781366"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title"/>
          </p:nvPr>
        </p:nvSpPr>
        <p:spPr>
          <a:xfrm>
            <a:off x="6096000" y="335627"/>
            <a:ext cx="5760474"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8612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pic>
        <p:nvPicPr>
          <p:cNvPr id="39" name="Google Shape;39;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18"/>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41" name="Google Shape;41;p18"/>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lt1"/>
              </a:buClr>
              <a:buSzPts val="2000"/>
              <a:buChar char="•"/>
              <a:defRPr>
                <a:solidFill>
                  <a:schemeClr val="lt1"/>
                </a:solidFill>
              </a:defRPr>
            </a:lvl1pPr>
            <a:lvl2pPr marL="914400" lvl="1" indent="-342900" algn="l">
              <a:lnSpc>
                <a:spcPct val="100000"/>
              </a:lnSpc>
              <a:spcBef>
                <a:spcPts val="500"/>
              </a:spcBef>
              <a:spcAft>
                <a:spcPts val="0"/>
              </a:spcAft>
              <a:buClr>
                <a:schemeClr val="lt1"/>
              </a:buClr>
              <a:buSzPts val="1800"/>
              <a:buChar char="•"/>
              <a:defRPr>
                <a:solidFill>
                  <a:schemeClr val="lt1"/>
                </a:solidFill>
              </a:defRPr>
            </a:lvl2pPr>
            <a:lvl3pPr marL="1371600" lvl="2" indent="-330200" algn="l">
              <a:lnSpc>
                <a:spcPct val="100000"/>
              </a:lnSpc>
              <a:spcBef>
                <a:spcPts val="500"/>
              </a:spcBef>
              <a:spcAft>
                <a:spcPts val="0"/>
              </a:spcAft>
              <a:buClr>
                <a:schemeClr val="lt1"/>
              </a:buClr>
              <a:buSzPts val="16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18"/>
          <p:cNvPicPr preferRelativeResize="0"/>
          <p:nvPr/>
        </p:nvPicPr>
        <p:blipFill rotWithShape="1">
          <a:blip r:embed="rId3">
            <a:alphaModFix/>
          </a:blip>
          <a:srcRect/>
          <a:stretch/>
        </p:blipFill>
        <p:spPr>
          <a:xfrm>
            <a:off x="350155" y="6233457"/>
            <a:ext cx="1428542" cy="453026"/>
          </a:xfrm>
          <a:prstGeom prst="rect">
            <a:avLst/>
          </a:prstGeom>
          <a:noFill/>
          <a:ln>
            <a:noFill/>
          </a:ln>
        </p:spPr>
      </p:pic>
      <p:pic>
        <p:nvPicPr>
          <p:cNvPr id="44" name="Google Shape;44;p18"/>
          <p:cNvPicPr preferRelativeResize="0"/>
          <p:nvPr/>
        </p:nvPicPr>
        <p:blipFill rotWithShape="1">
          <a:blip r:embed="rId4">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363116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45"/>
        <p:cNvGrpSpPr/>
        <p:nvPr/>
      </p:nvGrpSpPr>
      <p:grpSpPr>
        <a:xfrm>
          <a:off x="0" y="0"/>
          <a:ext cx="0" cy="0"/>
          <a:chOff x="0" y="0"/>
          <a:chExt cx="0" cy="0"/>
        </a:xfrm>
      </p:grpSpPr>
      <p:pic>
        <p:nvPicPr>
          <p:cNvPr id="46" name="Google Shape;46;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 name="Google Shape;47;p19"/>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48" name="Google Shape;48;p19"/>
          <p:cNvSpPr txBox="1">
            <a:spLocks noGrp="1"/>
          </p:cNvSpPr>
          <p:nvPr>
            <p:ph type="body" idx="1"/>
          </p:nvPr>
        </p:nvSpPr>
        <p:spPr>
          <a:xfrm>
            <a:off x="356417" y="1534159"/>
            <a:ext cx="5739583"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lt1"/>
              </a:buClr>
              <a:buSzPts val="2000"/>
              <a:buChar char="•"/>
              <a:defRPr>
                <a:solidFill>
                  <a:schemeClr val="lt1"/>
                </a:solidFill>
              </a:defRPr>
            </a:lvl1pPr>
            <a:lvl2pPr marL="914400" lvl="1" indent="-342900" algn="l">
              <a:lnSpc>
                <a:spcPct val="100000"/>
              </a:lnSpc>
              <a:spcBef>
                <a:spcPts val="500"/>
              </a:spcBef>
              <a:spcAft>
                <a:spcPts val="0"/>
              </a:spcAft>
              <a:buClr>
                <a:schemeClr val="lt1"/>
              </a:buClr>
              <a:buSzPts val="1800"/>
              <a:buChar char="•"/>
              <a:defRPr>
                <a:solidFill>
                  <a:schemeClr val="lt1"/>
                </a:solidFill>
              </a:defRPr>
            </a:lvl2pPr>
            <a:lvl3pPr marL="1371600" lvl="2" indent="-330200" algn="l">
              <a:lnSpc>
                <a:spcPct val="100000"/>
              </a:lnSpc>
              <a:spcBef>
                <a:spcPts val="500"/>
              </a:spcBef>
              <a:spcAft>
                <a:spcPts val="0"/>
              </a:spcAft>
              <a:buClr>
                <a:schemeClr val="lt1"/>
              </a:buClr>
              <a:buSzPts val="16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19"/>
          <p:cNvPicPr preferRelativeResize="0"/>
          <p:nvPr/>
        </p:nvPicPr>
        <p:blipFill rotWithShape="1">
          <a:blip r:embed="rId3">
            <a:alphaModFix/>
          </a:blip>
          <a:srcRect/>
          <a:stretch/>
        </p:blipFill>
        <p:spPr>
          <a:xfrm>
            <a:off x="350155" y="6233457"/>
            <a:ext cx="1428542" cy="453026"/>
          </a:xfrm>
          <a:prstGeom prst="rect">
            <a:avLst/>
          </a:prstGeom>
          <a:noFill/>
          <a:ln>
            <a:noFill/>
          </a:ln>
        </p:spPr>
      </p:pic>
      <p:sp>
        <p:nvSpPr>
          <p:cNvPr id="50" name="Google Shape;50;p19"/>
          <p:cNvSpPr txBox="1">
            <a:spLocks noGrp="1"/>
          </p:cNvSpPr>
          <p:nvPr>
            <p:ph type="title"/>
          </p:nvPr>
        </p:nvSpPr>
        <p:spPr>
          <a:xfrm>
            <a:off x="335525" y="335627"/>
            <a:ext cx="5760475"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9"/>
          <p:cNvPicPr preferRelativeResize="0"/>
          <p:nvPr/>
        </p:nvPicPr>
        <p:blipFill rotWithShape="1">
          <a:blip r:embed="rId4">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277996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2"/>
        <p:cNvGrpSpPr/>
        <p:nvPr/>
      </p:nvGrpSpPr>
      <p:grpSpPr>
        <a:xfrm>
          <a:off x="0" y="0"/>
          <a:ext cx="0" cy="0"/>
          <a:chOff x="0" y="0"/>
          <a:chExt cx="0" cy="0"/>
        </a:xfrm>
      </p:grpSpPr>
      <p:pic>
        <p:nvPicPr>
          <p:cNvPr id="53" name="Google Shape;53;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4" name="Google Shape;54;p20"/>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55" name="Google Shape;55;p20"/>
          <p:cNvSpPr txBox="1">
            <a:spLocks noGrp="1"/>
          </p:cNvSpPr>
          <p:nvPr>
            <p:ph type="body" idx="1"/>
          </p:nvPr>
        </p:nvSpPr>
        <p:spPr>
          <a:xfrm>
            <a:off x="6096000" y="1534159"/>
            <a:ext cx="5781366"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lt1"/>
              </a:buClr>
              <a:buSzPts val="2000"/>
              <a:buChar char="•"/>
              <a:defRPr>
                <a:solidFill>
                  <a:schemeClr val="lt1"/>
                </a:solidFill>
              </a:defRPr>
            </a:lvl1pPr>
            <a:lvl2pPr marL="914400" lvl="1" indent="-342900" algn="l">
              <a:lnSpc>
                <a:spcPct val="100000"/>
              </a:lnSpc>
              <a:spcBef>
                <a:spcPts val="500"/>
              </a:spcBef>
              <a:spcAft>
                <a:spcPts val="0"/>
              </a:spcAft>
              <a:buClr>
                <a:schemeClr val="lt1"/>
              </a:buClr>
              <a:buSzPts val="1800"/>
              <a:buChar char="•"/>
              <a:defRPr>
                <a:solidFill>
                  <a:schemeClr val="lt1"/>
                </a:solidFill>
              </a:defRPr>
            </a:lvl2pPr>
            <a:lvl3pPr marL="1371600" lvl="2" indent="-330200" algn="l">
              <a:lnSpc>
                <a:spcPct val="100000"/>
              </a:lnSpc>
              <a:spcBef>
                <a:spcPts val="500"/>
              </a:spcBef>
              <a:spcAft>
                <a:spcPts val="0"/>
              </a:spcAft>
              <a:buClr>
                <a:schemeClr val="lt1"/>
              </a:buClr>
              <a:buSzPts val="16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 name="Google Shape;56;p20"/>
          <p:cNvPicPr preferRelativeResize="0"/>
          <p:nvPr/>
        </p:nvPicPr>
        <p:blipFill rotWithShape="1">
          <a:blip r:embed="rId3">
            <a:alphaModFix/>
          </a:blip>
          <a:srcRect/>
          <a:stretch/>
        </p:blipFill>
        <p:spPr>
          <a:xfrm>
            <a:off x="350155" y="6233457"/>
            <a:ext cx="1428542" cy="453026"/>
          </a:xfrm>
          <a:prstGeom prst="rect">
            <a:avLst/>
          </a:prstGeom>
          <a:noFill/>
          <a:ln>
            <a:noFill/>
          </a:ln>
        </p:spPr>
      </p:pic>
      <p:sp>
        <p:nvSpPr>
          <p:cNvPr id="57" name="Google Shape;57;p20"/>
          <p:cNvSpPr txBox="1">
            <a:spLocks noGrp="1"/>
          </p:cNvSpPr>
          <p:nvPr>
            <p:ph type="title"/>
          </p:nvPr>
        </p:nvSpPr>
        <p:spPr>
          <a:xfrm>
            <a:off x="6096000" y="335627"/>
            <a:ext cx="5760474"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20"/>
          <p:cNvPicPr preferRelativeResize="0"/>
          <p:nvPr/>
        </p:nvPicPr>
        <p:blipFill rotWithShape="1">
          <a:blip r:embed="rId4">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3285483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9"/>
        <p:cNvGrpSpPr/>
        <p:nvPr/>
      </p:nvGrpSpPr>
      <p:grpSpPr>
        <a:xfrm>
          <a:off x="0" y="0"/>
          <a:ext cx="0" cy="0"/>
          <a:chOff x="0" y="0"/>
          <a:chExt cx="0" cy="0"/>
        </a:xfrm>
      </p:grpSpPr>
      <p:sp>
        <p:nvSpPr>
          <p:cNvPr id="60" name="Google Shape;60;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21"/>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21"/>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1"/>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328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F2E1-DB73-E357-A9B5-093E0D27F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64B89D-92F1-8200-ECD8-CED8F7EC9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618D91-B148-3A1D-F834-E5C4CAF94BB2}"/>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5" name="Footer Placeholder 4">
            <a:extLst>
              <a:ext uri="{FF2B5EF4-FFF2-40B4-BE49-F238E27FC236}">
                <a16:creationId xmlns:a16="http://schemas.microsoft.com/office/drawing/2014/main" id="{78B89ED5-FB51-5F61-F191-FC616CAEE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39B059-0481-122E-1F92-EF2C425D3BAD}"/>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1285352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64"/>
        <p:cNvGrpSpPr/>
        <p:nvPr/>
      </p:nvGrpSpPr>
      <p:grpSpPr>
        <a:xfrm>
          <a:off x="0" y="0"/>
          <a:ext cx="0" cy="0"/>
          <a:chOff x="0" y="0"/>
          <a:chExt cx="0" cy="0"/>
        </a:xfrm>
      </p:grpSpPr>
      <p:sp>
        <p:nvSpPr>
          <p:cNvPr id="65" name="Google Shape;65;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22"/>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67" name="Google Shape;67;p22"/>
          <p:cNvSpPr txBox="1">
            <a:spLocks noGrp="1"/>
          </p:cNvSpPr>
          <p:nvPr>
            <p:ph type="body" idx="1"/>
          </p:nvPr>
        </p:nvSpPr>
        <p:spPr>
          <a:xfrm>
            <a:off x="356417" y="1534159"/>
            <a:ext cx="5739583"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2"/>
          <p:cNvSpPr txBox="1">
            <a:spLocks noGrp="1"/>
          </p:cNvSpPr>
          <p:nvPr>
            <p:ph type="title"/>
          </p:nvPr>
        </p:nvSpPr>
        <p:spPr>
          <a:xfrm>
            <a:off x="335525" y="335627"/>
            <a:ext cx="5760475"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9403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69"/>
        <p:cNvGrpSpPr/>
        <p:nvPr/>
      </p:nvGrpSpPr>
      <p:grpSpPr>
        <a:xfrm>
          <a:off x="0" y="0"/>
          <a:ext cx="0" cy="0"/>
          <a:chOff x="0" y="0"/>
          <a:chExt cx="0" cy="0"/>
        </a:xfrm>
      </p:grpSpPr>
      <p:sp>
        <p:nvSpPr>
          <p:cNvPr id="70" name="Google Shape;70;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23"/>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72" name="Google Shape;72;p23"/>
          <p:cNvSpPr txBox="1">
            <a:spLocks noGrp="1"/>
          </p:cNvSpPr>
          <p:nvPr>
            <p:ph type="body" idx="1"/>
          </p:nvPr>
        </p:nvSpPr>
        <p:spPr>
          <a:xfrm>
            <a:off x="6096000" y="1534159"/>
            <a:ext cx="5781366"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3"/>
          <p:cNvSpPr txBox="1">
            <a:spLocks noGrp="1"/>
          </p:cNvSpPr>
          <p:nvPr>
            <p:ph type="title"/>
          </p:nvPr>
        </p:nvSpPr>
        <p:spPr>
          <a:xfrm>
            <a:off x="6096000" y="335627"/>
            <a:ext cx="5760474"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29856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74"/>
        <p:cNvGrpSpPr/>
        <p:nvPr/>
      </p:nvGrpSpPr>
      <p:grpSpPr>
        <a:xfrm>
          <a:off x="0" y="0"/>
          <a:ext cx="0" cy="0"/>
          <a:chOff x="0" y="0"/>
          <a:chExt cx="0" cy="0"/>
        </a:xfrm>
      </p:grpSpPr>
      <p:sp>
        <p:nvSpPr>
          <p:cNvPr id="75" name="Google Shape;75;p24"/>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76" name="Google Shape;76;p24"/>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24"/>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4"/>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88902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F2F2F2"/>
        </a:solidFill>
        <a:effectLst/>
      </p:bgPr>
    </p:bg>
    <p:spTree>
      <p:nvGrpSpPr>
        <p:cNvPr id="1" name="Shape 79"/>
        <p:cNvGrpSpPr/>
        <p:nvPr/>
      </p:nvGrpSpPr>
      <p:grpSpPr>
        <a:xfrm>
          <a:off x="0" y="0"/>
          <a:ext cx="0" cy="0"/>
          <a:chOff x="0" y="0"/>
          <a:chExt cx="0" cy="0"/>
        </a:xfrm>
      </p:grpSpPr>
      <p:sp>
        <p:nvSpPr>
          <p:cNvPr id="80" name="Google Shape;80;p2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25"/>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25"/>
          <p:cNvSpPr txBox="1">
            <a:spLocks noGrp="1"/>
          </p:cNvSpPr>
          <p:nvPr>
            <p:ph type="body" idx="1"/>
          </p:nvPr>
        </p:nvSpPr>
        <p:spPr>
          <a:xfrm>
            <a:off x="356417" y="1534159"/>
            <a:ext cx="5739583"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5"/>
          <p:cNvSpPr txBox="1">
            <a:spLocks noGrp="1"/>
          </p:cNvSpPr>
          <p:nvPr>
            <p:ph type="title"/>
          </p:nvPr>
        </p:nvSpPr>
        <p:spPr>
          <a:xfrm>
            <a:off x="335525" y="335627"/>
            <a:ext cx="5760475"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5963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F2F2F2"/>
        </a:solidFill>
        <a:effectLst/>
      </p:bgPr>
    </p:bg>
    <p:spTree>
      <p:nvGrpSpPr>
        <p:cNvPr id="1" name="Shape 84"/>
        <p:cNvGrpSpPr/>
        <p:nvPr/>
      </p:nvGrpSpPr>
      <p:grpSpPr>
        <a:xfrm>
          <a:off x="0" y="0"/>
          <a:ext cx="0" cy="0"/>
          <a:chOff x="0" y="0"/>
          <a:chExt cx="0" cy="0"/>
        </a:xfrm>
      </p:grpSpPr>
      <p:sp>
        <p:nvSpPr>
          <p:cNvPr id="85" name="Google Shape;85;p26"/>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26"/>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26"/>
          <p:cNvSpPr txBox="1">
            <a:spLocks noGrp="1"/>
          </p:cNvSpPr>
          <p:nvPr>
            <p:ph type="body" idx="1"/>
          </p:nvPr>
        </p:nvSpPr>
        <p:spPr>
          <a:xfrm>
            <a:off x="6096000" y="1534159"/>
            <a:ext cx="5781366"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6"/>
          <p:cNvSpPr txBox="1">
            <a:spLocks noGrp="1"/>
          </p:cNvSpPr>
          <p:nvPr>
            <p:ph type="title"/>
          </p:nvPr>
        </p:nvSpPr>
        <p:spPr>
          <a:xfrm>
            <a:off x="6096000" y="335627"/>
            <a:ext cx="5760474"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60696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9"/>
        <p:cNvGrpSpPr/>
        <p:nvPr/>
      </p:nvGrpSpPr>
      <p:grpSpPr>
        <a:xfrm>
          <a:off x="0" y="0"/>
          <a:ext cx="0" cy="0"/>
          <a:chOff x="0" y="0"/>
          <a:chExt cx="0" cy="0"/>
        </a:xfrm>
      </p:grpSpPr>
      <p:sp>
        <p:nvSpPr>
          <p:cNvPr id="90" name="Google Shape;90;p27"/>
          <p:cNvSpPr txBox="1">
            <a:spLocks noGrp="1"/>
          </p:cNvSpPr>
          <p:nvPr>
            <p:ph type="body" idx="1"/>
          </p:nvPr>
        </p:nvSpPr>
        <p:spPr>
          <a:xfrm>
            <a:off x="356418" y="1825625"/>
            <a:ext cx="566338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7"/>
          <p:cNvSpPr txBox="1">
            <a:spLocks noGrp="1"/>
          </p:cNvSpPr>
          <p:nvPr>
            <p:ph type="body" idx="2"/>
          </p:nvPr>
        </p:nvSpPr>
        <p:spPr>
          <a:xfrm>
            <a:off x="6172199" y="1825625"/>
            <a:ext cx="56633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7"/>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95" name="Google Shape;95;p27"/>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7750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6"/>
        <p:cNvGrpSpPr/>
        <p:nvPr/>
      </p:nvGrpSpPr>
      <p:grpSpPr>
        <a:xfrm>
          <a:off x="0" y="0"/>
          <a:ext cx="0" cy="0"/>
          <a:chOff x="0" y="0"/>
          <a:chExt cx="0" cy="0"/>
        </a:xfrm>
      </p:grpSpPr>
      <p:sp>
        <p:nvSpPr>
          <p:cNvPr id="97" name="Google Shape;97;p28"/>
          <p:cNvSpPr txBox="1">
            <a:spLocks noGrp="1"/>
          </p:cNvSpPr>
          <p:nvPr>
            <p:ph type="body" idx="1"/>
          </p:nvPr>
        </p:nvSpPr>
        <p:spPr>
          <a:xfrm>
            <a:off x="356418" y="1681163"/>
            <a:ext cx="56411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33333"/>
              </a:buClr>
              <a:buSzPts val="2400"/>
              <a:buNone/>
              <a:defRPr sz="2400" b="1"/>
            </a:lvl1pPr>
            <a:lvl2pPr marL="914400" lvl="1" indent="-228600" algn="l">
              <a:lnSpc>
                <a:spcPct val="90000"/>
              </a:lnSpc>
              <a:spcBef>
                <a:spcPts val="500"/>
              </a:spcBef>
              <a:spcAft>
                <a:spcPts val="0"/>
              </a:spcAft>
              <a:buClr>
                <a:srgbClr val="333333"/>
              </a:buClr>
              <a:buSzPts val="2000"/>
              <a:buNone/>
              <a:defRPr sz="2000" b="1"/>
            </a:lvl2pPr>
            <a:lvl3pPr marL="1371600" lvl="2" indent="-228600" algn="l">
              <a:lnSpc>
                <a:spcPct val="90000"/>
              </a:lnSpc>
              <a:spcBef>
                <a:spcPts val="500"/>
              </a:spcBef>
              <a:spcAft>
                <a:spcPts val="0"/>
              </a:spcAft>
              <a:buClr>
                <a:srgbClr val="333333"/>
              </a:buClr>
              <a:buSzPts val="1800"/>
              <a:buNone/>
              <a:defRPr sz="1800" b="1"/>
            </a:lvl3pPr>
            <a:lvl4pPr marL="1828800" lvl="3" indent="-228600" algn="l">
              <a:lnSpc>
                <a:spcPct val="90000"/>
              </a:lnSpc>
              <a:spcBef>
                <a:spcPts val="500"/>
              </a:spcBef>
              <a:spcAft>
                <a:spcPts val="0"/>
              </a:spcAft>
              <a:buClr>
                <a:srgbClr val="333333"/>
              </a:buClr>
              <a:buSzPts val="1600"/>
              <a:buNone/>
              <a:defRPr sz="1600" b="1"/>
            </a:lvl4pPr>
            <a:lvl5pPr marL="2286000" lvl="4" indent="-228600" algn="l">
              <a:lnSpc>
                <a:spcPct val="90000"/>
              </a:lnSpc>
              <a:spcBef>
                <a:spcPts val="500"/>
              </a:spcBef>
              <a:spcAft>
                <a:spcPts val="0"/>
              </a:spcAft>
              <a:buClr>
                <a:srgbClr val="33333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28"/>
          <p:cNvSpPr txBox="1">
            <a:spLocks noGrp="1"/>
          </p:cNvSpPr>
          <p:nvPr>
            <p:ph type="body" idx="2"/>
          </p:nvPr>
        </p:nvSpPr>
        <p:spPr>
          <a:xfrm>
            <a:off x="356418" y="2505075"/>
            <a:ext cx="5641157" cy="30422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8"/>
          <p:cNvSpPr txBox="1">
            <a:spLocks noGrp="1"/>
          </p:cNvSpPr>
          <p:nvPr>
            <p:ph type="body" idx="3"/>
          </p:nvPr>
        </p:nvSpPr>
        <p:spPr>
          <a:xfrm>
            <a:off x="6172199" y="1681163"/>
            <a:ext cx="570516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33333"/>
              </a:buClr>
              <a:buSzPts val="2400"/>
              <a:buNone/>
              <a:defRPr sz="2400" b="1"/>
            </a:lvl1pPr>
            <a:lvl2pPr marL="914400" lvl="1" indent="-228600" algn="l">
              <a:lnSpc>
                <a:spcPct val="90000"/>
              </a:lnSpc>
              <a:spcBef>
                <a:spcPts val="500"/>
              </a:spcBef>
              <a:spcAft>
                <a:spcPts val="0"/>
              </a:spcAft>
              <a:buClr>
                <a:srgbClr val="333333"/>
              </a:buClr>
              <a:buSzPts val="2000"/>
              <a:buNone/>
              <a:defRPr sz="2000" b="1"/>
            </a:lvl2pPr>
            <a:lvl3pPr marL="1371600" lvl="2" indent="-228600" algn="l">
              <a:lnSpc>
                <a:spcPct val="90000"/>
              </a:lnSpc>
              <a:spcBef>
                <a:spcPts val="500"/>
              </a:spcBef>
              <a:spcAft>
                <a:spcPts val="0"/>
              </a:spcAft>
              <a:buClr>
                <a:srgbClr val="333333"/>
              </a:buClr>
              <a:buSzPts val="1800"/>
              <a:buNone/>
              <a:defRPr sz="1800" b="1"/>
            </a:lvl3pPr>
            <a:lvl4pPr marL="1828800" lvl="3" indent="-228600" algn="l">
              <a:lnSpc>
                <a:spcPct val="90000"/>
              </a:lnSpc>
              <a:spcBef>
                <a:spcPts val="500"/>
              </a:spcBef>
              <a:spcAft>
                <a:spcPts val="0"/>
              </a:spcAft>
              <a:buClr>
                <a:srgbClr val="333333"/>
              </a:buClr>
              <a:buSzPts val="1600"/>
              <a:buNone/>
              <a:defRPr sz="1600" b="1"/>
            </a:lvl4pPr>
            <a:lvl5pPr marL="2286000" lvl="4" indent="-228600" algn="l">
              <a:lnSpc>
                <a:spcPct val="90000"/>
              </a:lnSpc>
              <a:spcBef>
                <a:spcPts val="500"/>
              </a:spcBef>
              <a:spcAft>
                <a:spcPts val="0"/>
              </a:spcAft>
              <a:buClr>
                <a:srgbClr val="33333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28"/>
          <p:cNvSpPr txBox="1">
            <a:spLocks noGrp="1"/>
          </p:cNvSpPr>
          <p:nvPr>
            <p:ph type="body" idx="4"/>
          </p:nvPr>
        </p:nvSpPr>
        <p:spPr>
          <a:xfrm>
            <a:off x="6172199" y="2505075"/>
            <a:ext cx="5705167" cy="30422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8"/>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104" name="Google Shape;104;p28"/>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66695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sp>
        <p:nvSpPr>
          <p:cNvPr id="106" name="Google Shape;106;p29"/>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9"/>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13290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30"/>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12185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114"/>
        <p:cNvGrpSpPr/>
        <p:nvPr/>
      </p:nvGrpSpPr>
      <p:grpSpPr>
        <a:xfrm>
          <a:off x="0" y="0"/>
          <a:ext cx="0" cy="0"/>
          <a:chOff x="0" y="0"/>
          <a:chExt cx="0" cy="0"/>
        </a:xfrm>
      </p:grpSpPr>
      <p:pic>
        <p:nvPicPr>
          <p:cNvPr id="115" name="Google Shape;115;p33"/>
          <p:cNvPicPr preferRelativeResize="0"/>
          <p:nvPr/>
        </p:nvPicPr>
        <p:blipFill rotWithShape="1">
          <a:blip r:embed="rId2">
            <a:alphaModFix/>
          </a:blip>
          <a:srcRect b="69956"/>
          <a:stretch/>
        </p:blipFill>
        <p:spPr>
          <a:xfrm>
            <a:off x="0" y="0"/>
            <a:ext cx="12192000" cy="1646917"/>
          </a:xfrm>
          <a:prstGeom prst="rect">
            <a:avLst/>
          </a:prstGeom>
          <a:noFill/>
          <a:ln>
            <a:noFill/>
          </a:ln>
        </p:spPr>
      </p:pic>
      <p:sp>
        <p:nvSpPr>
          <p:cNvPr id="116" name="Google Shape;1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7" name="Google Shape;1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8" name="Google Shape;118;p33"/>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119" name="Google Shape;119;p33"/>
          <p:cNvSpPr txBox="1">
            <a:spLocks noGrp="1"/>
          </p:cNvSpPr>
          <p:nvPr>
            <p:ph type="title"/>
          </p:nvPr>
        </p:nvSpPr>
        <p:spPr>
          <a:xfrm>
            <a:off x="335525" y="335627"/>
            <a:ext cx="5760475" cy="13112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a:off x="356417" y="1982544"/>
            <a:ext cx="5739583" cy="352946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a:solidFill>
                  <a:srgbClr val="333333"/>
                </a:solidFill>
              </a:defRPr>
            </a:lvl1pPr>
            <a:lvl2pPr marL="914400" lvl="1" indent="-342900" algn="l">
              <a:lnSpc>
                <a:spcPct val="100000"/>
              </a:lnSpc>
              <a:spcBef>
                <a:spcPts val="500"/>
              </a:spcBef>
              <a:spcAft>
                <a:spcPts val="0"/>
              </a:spcAft>
              <a:buSzPts val="1800"/>
              <a:buChar char="•"/>
              <a:defRPr>
                <a:solidFill>
                  <a:srgbClr val="333333"/>
                </a:solidFill>
              </a:defRPr>
            </a:lvl2pPr>
            <a:lvl3pPr marL="1371600" lvl="2" indent="-330200" algn="l">
              <a:lnSpc>
                <a:spcPct val="100000"/>
              </a:lnSpc>
              <a:spcBef>
                <a:spcPts val="500"/>
              </a:spcBef>
              <a:spcAft>
                <a:spcPts val="0"/>
              </a:spcAft>
              <a:buSzPts val="1600"/>
              <a:buChar char="•"/>
              <a:defRPr>
                <a:solidFill>
                  <a:srgbClr val="333333"/>
                </a:solidFill>
              </a:defRPr>
            </a:lvl3pPr>
            <a:lvl4pPr marL="1828800" lvl="3" indent="-317500" algn="l">
              <a:lnSpc>
                <a:spcPct val="100000"/>
              </a:lnSpc>
              <a:spcBef>
                <a:spcPts val="500"/>
              </a:spcBef>
              <a:spcAft>
                <a:spcPts val="0"/>
              </a:spcAft>
              <a:buSzPts val="1400"/>
              <a:buChar char="•"/>
              <a:defRPr>
                <a:solidFill>
                  <a:srgbClr val="333333"/>
                </a:solidFill>
              </a:defRPr>
            </a:lvl4pPr>
            <a:lvl5pPr marL="2286000" lvl="4" indent="-317500" algn="l">
              <a:lnSpc>
                <a:spcPct val="100000"/>
              </a:lnSpc>
              <a:spcBef>
                <a:spcPts val="500"/>
              </a:spcBef>
              <a:spcAft>
                <a:spcPts val="0"/>
              </a:spcAft>
              <a:buSzPts val="1400"/>
              <a:buChar char="•"/>
              <a:defRPr>
                <a:solidFill>
                  <a:srgbClr val="333333"/>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98689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F242-F6D8-DFAF-8398-B3758445F4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5E4C00-D9B7-26F8-8A9E-C89EDF03D6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188DB-436A-0E71-2FB3-79EBAE8F95C4}"/>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5" name="Footer Placeholder 4">
            <a:extLst>
              <a:ext uri="{FF2B5EF4-FFF2-40B4-BE49-F238E27FC236}">
                <a16:creationId xmlns:a16="http://schemas.microsoft.com/office/drawing/2014/main" id="{A83E4E08-24EB-CF31-72C3-37293B760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148794-EC09-75B8-FBB1-12490722B118}"/>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2335185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40"/>
          <p:cNvSpPr txBox="1">
            <a:spLocks noGrp="1"/>
          </p:cNvSpPr>
          <p:nvPr>
            <p:ph type="ctrTitle"/>
          </p:nvPr>
        </p:nvSpPr>
        <p:spPr>
          <a:xfrm>
            <a:off x="356417" y="1854201"/>
            <a:ext cx="11520947" cy="16557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3600"/>
              <a:buNone/>
              <a:defRPr sz="6000">
                <a:solidFill>
                  <a:srgbClr val="3333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0"/>
          <p:cNvSpPr txBox="1">
            <a:spLocks noGrp="1"/>
          </p:cNvSpPr>
          <p:nvPr>
            <p:ph type="subTitle" idx="1"/>
          </p:nvPr>
        </p:nvSpPr>
        <p:spPr>
          <a:xfrm>
            <a:off x="356417" y="3602038"/>
            <a:ext cx="11520947"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000"/>
              <a:buNone/>
              <a:defRPr sz="2400"/>
            </a:lvl1pPr>
            <a:lvl2pPr lvl="1" algn="ctr">
              <a:lnSpc>
                <a:spcPct val="90000"/>
              </a:lnSpc>
              <a:spcBef>
                <a:spcPts val="500"/>
              </a:spcBef>
              <a:spcAft>
                <a:spcPts val="0"/>
              </a:spcAft>
              <a:buSzPts val="1800"/>
              <a:buNone/>
              <a:defRPr sz="2000"/>
            </a:lvl2pPr>
            <a:lvl3pPr lvl="2" algn="ctr">
              <a:lnSpc>
                <a:spcPct val="90000"/>
              </a:lnSpc>
              <a:spcBef>
                <a:spcPts val="500"/>
              </a:spcBef>
              <a:spcAft>
                <a:spcPts val="0"/>
              </a:spcAft>
              <a:buSzPts val="1600"/>
              <a:buNone/>
              <a:defRPr sz="1800"/>
            </a:lvl3pPr>
            <a:lvl4pPr lvl="3" algn="ctr">
              <a:lnSpc>
                <a:spcPct val="90000"/>
              </a:lnSpc>
              <a:spcBef>
                <a:spcPts val="500"/>
              </a:spcBef>
              <a:spcAft>
                <a:spcPts val="0"/>
              </a:spcAft>
              <a:buSzPts val="1400"/>
              <a:buNone/>
              <a:defRPr sz="1600"/>
            </a:lvl4pPr>
            <a:lvl5pPr lvl="4" algn="ctr">
              <a:lnSpc>
                <a:spcPct val="90000"/>
              </a:lnSpc>
              <a:spcBef>
                <a:spcPts val="500"/>
              </a:spcBef>
              <a:spcAft>
                <a:spcPts val="0"/>
              </a:spcAft>
              <a:buSzPts val="14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40"/>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40"/>
          <p:cNvSpPr txBox="1"/>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chemeClr val="lt1"/>
                </a:solidFill>
                <a:latin typeface="Hind"/>
                <a:ea typeface="Hind"/>
                <a:cs typeface="Hind"/>
                <a:sym typeface="Hind"/>
              </a:rPr>
              <a:t>Click to edit Master title style</a:t>
            </a:r>
            <a:endParaRPr sz="3600" b="1" i="0" u="none" strike="noStrike" cap="none">
              <a:solidFill>
                <a:schemeClr val="lt1"/>
              </a:solidFill>
              <a:latin typeface="Hind"/>
              <a:ea typeface="Hind"/>
              <a:cs typeface="Hind"/>
              <a:sym typeface="Hind"/>
            </a:endParaRPr>
          </a:p>
        </p:txBody>
      </p:sp>
    </p:spTree>
    <p:extLst>
      <p:ext uri="{BB962C8B-B14F-4D97-AF65-F5344CB8AC3E}">
        <p14:creationId xmlns:p14="http://schemas.microsoft.com/office/powerpoint/2010/main" val="1989231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23"/>
        <p:cNvGrpSpPr/>
        <p:nvPr/>
      </p:nvGrpSpPr>
      <p:grpSpPr>
        <a:xfrm>
          <a:off x="0" y="0"/>
          <a:ext cx="0" cy="0"/>
          <a:chOff x="0" y="0"/>
          <a:chExt cx="0" cy="0"/>
        </a:xfrm>
      </p:grpSpPr>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 name="Google Shape;26;p41"/>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41"/>
          <p:cNvSpPr txBox="1">
            <a:spLocks noGrp="1"/>
          </p:cNvSpPr>
          <p:nvPr>
            <p:ph type="body" idx="1"/>
          </p:nvPr>
        </p:nvSpPr>
        <p:spPr>
          <a:xfrm>
            <a:off x="356417" y="1534159"/>
            <a:ext cx="5760475"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a:solidFill>
                  <a:srgbClr val="333333"/>
                </a:solidFill>
              </a:defRPr>
            </a:lvl1pPr>
            <a:lvl2pPr marL="914400" lvl="1" indent="-342900" algn="l">
              <a:lnSpc>
                <a:spcPct val="100000"/>
              </a:lnSpc>
              <a:spcBef>
                <a:spcPts val="500"/>
              </a:spcBef>
              <a:spcAft>
                <a:spcPts val="0"/>
              </a:spcAft>
              <a:buSzPts val="1800"/>
              <a:buChar char="•"/>
              <a:defRPr>
                <a:solidFill>
                  <a:srgbClr val="333333"/>
                </a:solidFill>
              </a:defRPr>
            </a:lvl2pPr>
            <a:lvl3pPr marL="1371600" lvl="2" indent="-330200" algn="l">
              <a:lnSpc>
                <a:spcPct val="100000"/>
              </a:lnSpc>
              <a:spcBef>
                <a:spcPts val="500"/>
              </a:spcBef>
              <a:spcAft>
                <a:spcPts val="0"/>
              </a:spcAft>
              <a:buSzPts val="1600"/>
              <a:buChar char="•"/>
              <a:defRPr>
                <a:solidFill>
                  <a:srgbClr val="333333"/>
                </a:solidFill>
              </a:defRPr>
            </a:lvl3pPr>
            <a:lvl4pPr marL="1828800" lvl="3" indent="-317500" algn="l">
              <a:lnSpc>
                <a:spcPct val="100000"/>
              </a:lnSpc>
              <a:spcBef>
                <a:spcPts val="500"/>
              </a:spcBef>
              <a:spcAft>
                <a:spcPts val="0"/>
              </a:spcAft>
              <a:buSzPts val="1400"/>
              <a:buChar char="•"/>
              <a:defRPr>
                <a:solidFill>
                  <a:srgbClr val="333333"/>
                </a:solidFill>
              </a:defRPr>
            </a:lvl4pPr>
            <a:lvl5pPr marL="2286000" lvl="4" indent="-317500" algn="l">
              <a:lnSpc>
                <a:spcPct val="100000"/>
              </a:lnSpc>
              <a:spcBef>
                <a:spcPts val="500"/>
              </a:spcBef>
              <a:spcAft>
                <a:spcPts val="0"/>
              </a:spcAft>
              <a:buSzPts val="1400"/>
              <a:buChar char="•"/>
              <a:defRPr>
                <a:solidFill>
                  <a:srgbClr val="333333"/>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8" name="Google Shape;28;p41"/>
          <p:cNvSpPr txBox="1">
            <a:spLocks noGrp="1"/>
          </p:cNvSpPr>
          <p:nvPr>
            <p:ph type="title"/>
          </p:nvPr>
        </p:nvSpPr>
        <p:spPr>
          <a:xfrm>
            <a:off x="335525" y="335627"/>
            <a:ext cx="5760475"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1589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9"/>
        <p:cNvGrpSpPr/>
        <p:nvPr/>
      </p:nvGrpSpPr>
      <p:grpSpPr>
        <a:xfrm>
          <a:off x="0" y="0"/>
          <a:ext cx="0" cy="0"/>
          <a:chOff x="0" y="0"/>
          <a:chExt cx="0" cy="0"/>
        </a:xfrm>
      </p:grpSpPr>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42"/>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33" name="Google Shape;33;p42"/>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a:solidFill>
                  <a:srgbClr val="333333"/>
                </a:solidFill>
              </a:defRPr>
            </a:lvl1pPr>
            <a:lvl2pPr marL="914400" lvl="1" indent="-342900" algn="l">
              <a:lnSpc>
                <a:spcPct val="100000"/>
              </a:lnSpc>
              <a:spcBef>
                <a:spcPts val="500"/>
              </a:spcBef>
              <a:spcAft>
                <a:spcPts val="0"/>
              </a:spcAft>
              <a:buSzPts val="1800"/>
              <a:buChar char="•"/>
              <a:defRPr>
                <a:solidFill>
                  <a:srgbClr val="333333"/>
                </a:solidFill>
              </a:defRPr>
            </a:lvl2pPr>
            <a:lvl3pPr marL="1371600" lvl="2" indent="-330200" algn="l">
              <a:lnSpc>
                <a:spcPct val="100000"/>
              </a:lnSpc>
              <a:spcBef>
                <a:spcPts val="500"/>
              </a:spcBef>
              <a:spcAft>
                <a:spcPts val="0"/>
              </a:spcAft>
              <a:buSzPts val="1600"/>
              <a:buChar char="•"/>
              <a:defRPr>
                <a:solidFill>
                  <a:srgbClr val="333333"/>
                </a:solidFill>
              </a:defRPr>
            </a:lvl3pPr>
            <a:lvl4pPr marL="1828800" lvl="3" indent="-317500" algn="l">
              <a:lnSpc>
                <a:spcPct val="100000"/>
              </a:lnSpc>
              <a:spcBef>
                <a:spcPts val="500"/>
              </a:spcBef>
              <a:spcAft>
                <a:spcPts val="0"/>
              </a:spcAft>
              <a:buSzPts val="1400"/>
              <a:buChar char="•"/>
              <a:defRPr>
                <a:solidFill>
                  <a:srgbClr val="333333"/>
                </a:solidFill>
              </a:defRPr>
            </a:lvl4pPr>
            <a:lvl5pPr marL="2286000" lvl="4" indent="-317500" algn="l">
              <a:lnSpc>
                <a:spcPct val="100000"/>
              </a:lnSpc>
              <a:spcBef>
                <a:spcPts val="500"/>
              </a:spcBef>
              <a:spcAft>
                <a:spcPts val="0"/>
              </a:spcAft>
              <a:buSzPts val="1400"/>
              <a:buChar char="•"/>
              <a:defRPr>
                <a:solidFill>
                  <a:srgbClr val="333333"/>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4" name="Google Shape;34;p42"/>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1526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6"/>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p16"/>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27038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43"/>
          <p:cNvSpPr txBox="1">
            <a:spLocks noGrp="1"/>
          </p:cNvSpPr>
          <p:nvPr>
            <p:ph type="ctrTitle"/>
          </p:nvPr>
        </p:nvSpPr>
        <p:spPr>
          <a:xfrm>
            <a:off x="356417" y="1854201"/>
            <a:ext cx="11520947" cy="16557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3333"/>
              </a:buClr>
              <a:buSzPts val="6000"/>
              <a:buFont typeface="Hind"/>
              <a:buNone/>
              <a:defRPr sz="6000">
                <a:solidFill>
                  <a:srgbClr val="3333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3"/>
          <p:cNvSpPr/>
          <p:nvPr/>
        </p:nvSpPr>
        <p:spPr>
          <a:xfrm>
            <a:off x="0" y="0"/>
            <a:ext cx="12191999" cy="15087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96051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
        <p:cNvGrpSpPr/>
        <p:nvPr/>
      </p:nvGrpSpPr>
      <p:grpSpPr>
        <a:xfrm>
          <a:off x="0" y="0"/>
          <a:ext cx="0" cy="0"/>
          <a:chOff x="0" y="0"/>
          <a:chExt cx="0" cy="0"/>
        </a:xfrm>
      </p:grpSpPr>
      <p:pic>
        <p:nvPicPr>
          <p:cNvPr id="45" name="Google Shape;45;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18"/>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18"/>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lt1"/>
              </a:buClr>
              <a:buSzPts val="2000"/>
              <a:buChar char="•"/>
              <a:defRPr>
                <a:solidFill>
                  <a:schemeClr val="lt1"/>
                </a:solidFill>
              </a:defRPr>
            </a:lvl1pPr>
            <a:lvl2pPr marL="914400" lvl="1" indent="-342900" algn="l">
              <a:lnSpc>
                <a:spcPct val="100000"/>
              </a:lnSpc>
              <a:spcBef>
                <a:spcPts val="500"/>
              </a:spcBef>
              <a:spcAft>
                <a:spcPts val="0"/>
              </a:spcAft>
              <a:buClr>
                <a:schemeClr val="lt1"/>
              </a:buClr>
              <a:buSzPts val="1800"/>
              <a:buChar char="•"/>
              <a:defRPr>
                <a:solidFill>
                  <a:schemeClr val="lt1"/>
                </a:solidFill>
              </a:defRPr>
            </a:lvl2pPr>
            <a:lvl3pPr marL="1371600" lvl="2" indent="-330200" algn="l">
              <a:lnSpc>
                <a:spcPct val="100000"/>
              </a:lnSpc>
              <a:spcBef>
                <a:spcPts val="500"/>
              </a:spcBef>
              <a:spcAft>
                <a:spcPts val="0"/>
              </a:spcAft>
              <a:buClr>
                <a:schemeClr val="lt1"/>
              </a:buClr>
              <a:buSzPts val="16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18"/>
          <p:cNvPicPr preferRelativeResize="0"/>
          <p:nvPr/>
        </p:nvPicPr>
        <p:blipFill rotWithShape="1">
          <a:blip r:embed="rId3">
            <a:alphaModFix/>
          </a:blip>
          <a:srcRect/>
          <a:stretch/>
        </p:blipFill>
        <p:spPr>
          <a:xfrm>
            <a:off x="350155" y="6233457"/>
            <a:ext cx="1428542" cy="453026"/>
          </a:xfrm>
          <a:prstGeom prst="rect">
            <a:avLst/>
          </a:prstGeom>
          <a:noFill/>
          <a:ln>
            <a:noFill/>
          </a:ln>
        </p:spPr>
      </p:pic>
      <p:pic>
        <p:nvPicPr>
          <p:cNvPr id="50" name="Google Shape;50;p18"/>
          <p:cNvPicPr preferRelativeResize="0"/>
          <p:nvPr/>
        </p:nvPicPr>
        <p:blipFill rotWithShape="1">
          <a:blip r:embed="rId4">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1338976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1"/>
        <p:cNvGrpSpPr/>
        <p:nvPr/>
      </p:nvGrpSpPr>
      <p:grpSpPr>
        <a:xfrm>
          <a:off x="0" y="0"/>
          <a:ext cx="0" cy="0"/>
          <a:chOff x="0" y="0"/>
          <a:chExt cx="0" cy="0"/>
        </a:xfrm>
      </p:grpSpPr>
      <p:pic>
        <p:nvPicPr>
          <p:cNvPr id="52" name="Google Shape;52;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19"/>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19"/>
          <p:cNvSpPr txBox="1">
            <a:spLocks noGrp="1"/>
          </p:cNvSpPr>
          <p:nvPr>
            <p:ph type="body" idx="1"/>
          </p:nvPr>
        </p:nvSpPr>
        <p:spPr>
          <a:xfrm>
            <a:off x="356417" y="1534159"/>
            <a:ext cx="5739583"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lt1"/>
              </a:buClr>
              <a:buSzPts val="2000"/>
              <a:buChar char="•"/>
              <a:defRPr>
                <a:solidFill>
                  <a:schemeClr val="lt1"/>
                </a:solidFill>
              </a:defRPr>
            </a:lvl1pPr>
            <a:lvl2pPr marL="914400" lvl="1" indent="-342900" algn="l">
              <a:lnSpc>
                <a:spcPct val="100000"/>
              </a:lnSpc>
              <a:spcBef>
                <a:spcPts val="500"/>
              </a:spcBef>
              <a:spcAft>
                <a:spcPts val="0"/>
              </a:spcAft>
              <a:buClr>
                <a:schemeClr val="lt1"/>
              </a:buClr>
              <a:buSzPts val="1800"/>
              <a:buChar char="•"/>
              <a:defRPr>
                <a:solidFill>
                  <a:schemeClr val="lt1"/>
                </a:solidFill>
              </a:defRPr>
            </a:lvl2pPr>
            <a:lvl3pPr marL="1371600" lvl="2" indent="-330200" algn="l">
              <a:lnSpc>
                <a:spcPct val="100000"/>
              </a:lnSpc>
              <a:spcBef>
                <a:spcPts val="500"/>
              </a:spcBef>
              <a:spcAft>
                <a:spcPts val="0"/>
              </a:spcAft>
              <a:buClr>
                <a:schemeClr val="lt1"/>
              </a:buClr>
              <a:buSzPts val="16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9"/>
          <p:cNvPicPr preferRelativeResize="0"/>
          <p:nvPr/>
        </p:nvPicPr>
        <p:blipFill rotWithShape="1">
          <a:blip r:embed="rId3">
            <a:alphaModFix/>
          </a:blip>
          <a:srcRect/>
          <a:stretch/>
        </p:blipFill>
        <p:spPr>
          <a:xfrm>
            <a:off x="350155" y="6233457"/>
            <a:ext cx="1428542" cy="453026"/>
          </a:xfrm>
          <a:prstGeom prst="rect">
            <a:avLst/>
          </a:prstGeom>
          <a:noFill/>
          <a:ln>
            <a:noFill/>
          </a:ln>
        </p:spPr>
      </p:pic>
      <p:sp>
        <p:nvSpPr>
          <p:cNvPr id="56" name="Google Shape;56;p19"/>
          <p:cNvSpPr txBox="1">
            <a:spLocks noGrp="1"/>
          </p:cNvSpPr>
          <p:nvPr>
            <p:ph type="title"/>
          </p:nvPr>
        </p:nvSpPr>
        <p:spPr>
          <a:xfrm>
            <a:off x="335525" y="335627"/>
            <a:ext cx="5760475"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19"/>
          <p:cNvPicPr preferRelativeResize="0"/>
          <p:nvPr/>
        </p:nvPicPr>
        <p:blipFill rotWithShape="1">
          <a:blip r:embed="rId4">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1913999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8"/>
        <p:cNvGrpSpPr/>
        <p:nvPr/>
      </p:nvGrpSpPr>
      <p:grpSpPr>
        <a:xfrm>
          <a:off x="0" y="0"/>
          <a:ext cx="0" cy="0"/>
          <a:chOff x="0" y="0"/>
          <a:chExt cx="0" cy="0"/>
        </a:xfrm>
      </p:grpSpPr>
      <p:pic>
        <p:nvPicPr>
          <p:cNvPr id="59" name="Google Shape;59;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0" name="Google Shape;60;p20"/>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61" name="Google Shape;61;p20"/>
          <p:cNvSpPr txBox="1">
            <a:spLocks noGrp="1"/>
          </p:cNvSpPr>
          <p:nvPr>
            <p:ph type="body" idx="1"/>
          </p:nvPr>
        </p:nvSpPr>
        <p:spPr>
          <a:xfrm>
            <a:off x="6096000" y="1534159"/>
            <a:ext cx="5781366"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lt1"/>
              </a:buClr>
              <a:buSzPts val="2000"/>
              <a:buChar char="•"/>
              <a:defRPr>
                <a:solidFill>
                  <a:schemeClr val="lt1"/>
                </a:solidFill>
              </a:defRPr>
            </a:lvl1pPr>
            <a:lvl2pPr marL="914400" lvl="1" indent="-342900" algn="l">
              <a:lnSpc>
                <a:spcPct val="100000"/>
              </a:lnSpc>
              <a:spcBef>
                <a:spcPts val="500"/>
              </a:spcBef>
              <a:spcAft>
                <a:spcPts val="0"/>
              </a:spcAft>
              <a:buClr>
                <a:schemeClr val="lt1"/>
              </a:buClr>
              <a:buSzPts val="1800"/>
              <a:buChar char="•"/>
              <a:defRPr>
                <a:solidFill>
                  <a:schemeClr val="lt1"/>
                </a:solidFill>
              </a:defRPr>
            </a:lvl2pPr>
            <a:lvl3pPr marL="1371600" lvl="2" indent="-330200" algn="l">
              <a:lnSpc>
                <a:spcPct val="100000"/>
              </a:lnSpc>
              <a:spcBef>
                <a:spcPts val="500"/>
              </a:spcBef>
              <a:spcAft>
                <a:spcPts val="0"/>
              </a:spcAft>
              <a:buClr>
                <a:schemeClr val="lt1"/>
              </a:buClr>
              <a:buSzPts val="16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20"/>
          <p:cNvPicPr preferRelativeResize="0"/>
          <p:nvPr/>
        </p:nvPicPr>
        <p:blipFill rotWithShape="1">
          <a:blip r:embed="rId3">
            <a:alphaModFix/>
          </a:blip>
          <a:srcRect/>
          <a:stretch/>
        </p:blipFill>
        <p:spPr>
          <a:xfrm>
            <a:off x="350155" y="6233457"/>
            <a:ext cx="1428542" cy="453026"/>
          </a:xfrm>
          <a:prstGeom prst="rect">
            <a:avLst/>
          </a:prstGeom>
          <a:noFill/>
          <a:ln>
            <a:noFill/>
          </a:ln>
        </p:spPr>
      </p:pic>
      <p:sp>
        <p:nvSpPr>
          <p:cNvPr id="63" name="Google Shape;63;p20"/>
          <p:cNvSpPr txBox="1">
            <a:spLocks noGrp="1"/>
          </p:cNvSpPr>
          <p:nvPr>
            <p:ph type="title"/>
          </p:nvPr>
        </p:nvSpPr>
        <p:spPr>
          <a:xfrm>
            <a:off x="6096000" y="335627"/>
            <a:ext cx="5760474"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20"/>
          <p:cNvPicPr preferRelativeResize="0"/>
          <p:nvPr/>
        </p:nvPicPr>
        <p:blipFill rotWithShape="1">
          <a:blip r:embed="rId4">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4139594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5"/>
        <p:cNvGrpSpPr/>
        <p:nvPr/>
      </p:nvGrpSpPr>
      <p:grpSpPr>
        <a:xfrm>
          <a:off x="0" y="0"/>
          <a:ext cx="0" cy="0"/>
          <a:chOff x="0" y="0"/>
          <a:chExt cx="0" cy="0"/>
        </a:xfrm>
      </p:grpSpPr>
      <p:sp>
        <p:nvSpPr>
          <p:cNvPr id="66" name="Google Shape;66;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21"/>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21"/>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247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0"/>
        <p:cNvGrpSpPr/>
        <p:nvPr/>
      </p:nvGrpSpPr>
      <p:grpSpPr>
        <a:xfrm>
          <a:off x="0" y="0"/>
          <a:ext cx="0" cy="0"/>
          <a:chOff x="0" y="0"/>
          <a:chExt cx="0" cy="0"/>
        </a:xfrm>
      </p:grpSpPr>
      <p:sp>
        <p:nvSpPr>
          <p:cNvPr id="71" name="Google Shape;71;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2"/>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73" name="Google Shape;73;p22"/>
          <p:cNvSpPr txBox="1">
            <a:spLocks noGrp="1"/>
          </p:cNvSpPr>
          <p:nvPr>
            <p:ph type="body" idx="1"/>
          </p:nvPr>
        </p:nvSpPr>
        <p:spPr>
          <a:xfrm>
            <a:off x="356417" y="1534159"/>
            <a:ext cx="5739583"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title"/>
          </p:nvPr>
        </p:nvSpPr>
        <p:spPr>
          <a:xfrm>
            <a:off x="335525" y="335627"/>
            <a:ext cx="5760475"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2322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00C-50F3-4E11-5453-548578236E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9308AF-9E46-C695-5D12-A0FB7CC34A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CAD331-BDA6-7D42-1062-0AF4AC265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E3730C-587C-9829-87C6-C0EF41ED6830}"/>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6" name="Footer Placeholder 5">
            <a:extLst>
              <a:ext uri="{FF2B5EF4-FFF2-40B4-BE49-F238E27FC236}">
                <a16:creationId xmlns:a16="http://schemas.microsoft.com/office/drawing/2014/main" id="{71A04711-4072-8697-3519-06572DB608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DFB64B-1459-505E-3FBF-69C8B773299D}"/>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1909338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75"/>
        <p:cNvGrpSpPr/>
        <p:nvPr/>
      </p:nvGrpSpPr>
      <p:grpSpPr>
        <a:xfrm>
          <a:off x="0" y="0"/>
          <a:ext cx="0" cy="0"/>
          <a:chOff x="0" y="0"/>
          <a:chExt cx="0" cy="0"/>
        </a:xfrm>
      </p:grpSpPr>
      <p:sp>
        <p:nvSpPr>
          <p:cNvPr id="76" name="Google Shape;76;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3"/>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78" name="Google Shape;78;p23"/>
          <p:cNvSpPr txBox="1">
            <a:spLocks noGrp="1"/>
          </p:cNvSpPr>
          <p:nvPr>
            <p:ph type="body" idx="1"/>
          </p:nvPr>
        </p:nvSpPr>
        <p:spPr>
          <a:xfrm>
            <a:off x="6096000" y="1534159"/>
            <a:ext cx="5781366"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3"/>
          <p:cNvSpPr txBox="1">
            <a:spLocks noGrp="1"/>
          </p:cNvSpPr>
          <p:nvPr>
            <p:ph type="title"/>
          </p:nvPr>
        </p:nvSpPr>
        <p:spPr>
          <a:xfrm>
            <a:off x="6096000" y="335627"/>
            <a:ext cx="5760474"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00068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80"/>
        <p:cNvGrpSpPr/>
        <p:nvPr/>
      </p:nvGrpSpPr>
      <p:grpSpPr>
        <a:xfrm>
          <a:off x="0" y="0"/>
          <a:ext cx="0" cy="0"/>
          <a:chOff x="0" y="0"/>
          <a:chExt cx="0" cy="0"/>
        </a:xfrm>
      </p:grpSpPr>
      <p:sp>
        <p:nvSpPr>
          <p:cNvPr id="81" name="Google Shape;81;p24"/>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82" name="Google Shape;82;p24"/>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24"/>
          <p:cNvSpPr txBox="1">
            <a:spLocks noGrp="1"/>
          </p:cNvSpPr>
          <p:nvPr>
            <p:ph type="body" idx="1"/>
          </p:nvPr>
        </p:nvSpPr>
        <p:spPr>
          <a:xfrm>
            <a:off x="356417" y="1534159"/>
            <a:ext cx="11520949"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3423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F2F2F2"/>
        </a:solidFill>
        <a:effectLst/>
      </p:bgPr>
    </p:bg>
    <p:spTree>
      <p:nvGrpSpPr>
        <p:cNvPr id="1" name="Shape 85"/>
        <p:cNvGrpSpPr/>
        <p:nvPr/>
      </p:nvGrpSpPr>
      <p:grpSpPr>
        <a:xfrm>
          <a:off x="0" y="0"/>
          <a:ext cx="0" cy="0"/>
          <a:chOff x="0" y="0"/>
          <a:chExt cx="0" cy="0"/>
        </a:xfrm>
      </p:grpSpPr>
      <p:sp>
        <p:nvSpPr>
          <p:cNvPr id="86" name="Google Shape;86;p2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25"/>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88" name="Google Shape;88;p25"/>
          <p:cNvSpPr txBox="1">
            <a:spLocks noGrp="1"/>
          </p:cNvSpPr>
          <p:nvPr>
            <p:ph type="body" idx="1"/>
          </p:nvPr>
        </p:nvSpPr>
        <p:spPr>
          <a:xfrm>
            <a:off x="356417" y="1534159"/>
            <a:ext cx="5739583"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5"/>
          <p:cNvSpPr txBox="1">
            <a:spLocks noGrp="1"/>
          </p:cNvSpPr>
          <p:nvPr>
            <p:ph type="title"/>
          </p:nvPr>
        </p:nvSpPr>
        <p:spPr>
          <a:xfrm>
            <a:off x="335525" y="335627"/>
            <a:ext cx="5760475"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85456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F2F2F2"/>
        </a:solidFill>
        <a:effectLst/>
      </p:bgPr>
    </p:bg>
    <p:spTree>
      <p:nvGrpSpPr>
        <p:cNvPr id="1" name="Shape 90"/>
        <p:cNvGrpSpPr/>
        <p:nvPr/>
      </p:nvGrpSpPr>
      <p:grpSpPr>
        <a:xfrm>
          <a:off x="0" y="0"/>
          <a:ext cx="0" cy="0"/>
          <a:chOff x="0" y="0"/>
          <a:chExt cx="0" cy="0"/>
        </a:xfrm>
      </p:grpSpPr>
      <p:sp>
        <p:nvSpPr>
          <p:cNvPr id="91" name="Google Shape;91;p26"/>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6"/>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26"/>
          <p:cNvSpPr txBox="1">
            <a:spLocks noGrp="1"/>
          </p:cNvSpPr>
          <p:nvPr>
            <p:ph type="body" idx="1"/>
          </p:nvPr>
        </p:nvSpPr>
        <p:spPr>
          <a:xfrm>
            <a:off x="6096000" y="1534159"/>
            <a:ext cx="5781366" cy="3977853"/>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333333"/>
              </a:buClr>
              <a:buSzPts val="2000"/>
              <a:buChar char="•"/>
              <a:defRPr>
                <a:solidFill>
                  <a:srgbClr val="333333"/>
                </a:solidFill>
              </a:defRPr>
            </a:lvl1pPr>
            <a:lvl2pPr marL="914400" lvl="1" indent="-342900" algn="l">
              <a:lnSpc>
                <a:spcPct val="100000"/>
              </a:lnSpc>
              <a:spcBef>
                <a:spcPts val="500"/>
              </a:spcBef>
              <a:spcAft>
                <a:spcPts val="0"/>
              </a:spcAft>
              <a:buClr>
                <a:srgbClr val="333333"/>
              </a:buClr>
              <a:buSzPts val="1800"/>
              <a:buChar char="•"/>
              <a:defRPr>
                <a:solidFill>
                  <a:srgbClr val="333333"/>
                </a:solidFill>
              </a:defRPr>
            </a:lvl2pPr>
            <a:lvl3pPr marL="1371600" lvl="2" indent="-330200" algn="l">
              <a:lnSpc>
                <a:spcPct val="100000"/>
              </a:lnSpc>
              <a:spcBef>
                <a:spcPts val="500"/>
              </a:spcBef>
              <a:spcAft>
                <a:spcPts val="0"/>
              </a:spcAft>
              <a:buClr>
                <a:srgbClr val="333333"/>
              </a:buClr>
              <a:buSzPts val="1600"/>
              <a:buChar char="•"/>
              <a:defRPr>
                <a:solidFill>
                  <a:srgbClr val="333333"/>
                </a:solidFill>
              </a:defRPr>
            </a:lvl3pPr>
            <a:lvl4pPr marL="1828800" lvl="3" indent="-317500" algn="l">
              <a:lnSpc>
                <a:spcPct val="100000"/>
              </a:lnSpc>
              <a:spcBef>
                <a:spcPts val="500"/>
              </a:spcBef>
              <a:spcAft>
                <a:spcPts val="0"/>
              </a:spcAft>
              <a:buClr>
                <a:srgbClr val="333333"/>
              </a:buClr>
              <a:buSzPts val="1400"/>
              <a:buChar char="•"/>
              <a:defRPr>
                <a:solidFill>
                  <a:srgbClr val="333333"/>
                </a:solidFill>
              </a:defRPr>
            </a:lvl4pPr>
            <a:lvl5pPr marL="2286000" lvl="4" indent="-317500" algn="l">
              <a:lnSpc>
                <a:spcPct val="100000"/>
              </a:lnSpc>
              <a:spcBef>
                <a:spcPts val="500"/>
              </a:spcBef>
              <a:spcAft>
                <a:spcPts val="0"/>
              </a:spcAft>
              <a:buClr>
                <a:srgbClr val="333333"/>
              </a:buClr>
              <a:buSzPts val="1400"/>
              <a:buChar char="•"/>
              <a:defRPr>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6"/>
          <p:cNvSpPr txBox="1">
            <a:spLocks noGrp="1"/>
          </p:cNvSpPr>
          <p:nvPr>
            <p:ph type="title"/>
          </p:nvPr>
        </p:nvSpPr>
        <p:spPr>
          <a:xfrm>
            <a:off x="6096000" y="335627"/>
            <a:ext cx="5760474"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C276A"/>
              </a:buClr>
              <a:buSzPts val="3600"/>
              <a:buFont typeface="Hind"/>
              <a:buNone/>
              <a:defRPr>
                <a:solidFill>
                  <a:srgbClr val="6C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7032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
        <p:cNvGrpSpPr/>
        <p:nvPr/>
      </p:nvGrpSpPr>
      <p:grpSpPr>
        <a:xfrm>
          <a:off x="0" y="0"/>
          <a:ext cx="0" cy="0"/>
          <a:chOff x="0" y="0"/>
          <a:chExt cx="0" cy="0"/>
        </a:xfrm>
      </p:grpSpPr>
      <p:sp>
        <p:nvSpPr>
          <p:cNvPr id="96" name="Google Shape;96;p27"/>
          <p:cNvSpPr txBox="1">
            <a:spLocks noGrp="1"/>
          </p:cNvSpPr>
          <p:nvPr>
            <p:ph type="body" idx="1"/>
          </p:nvPr>
        </p:nvSpPr>
        <p:spPr>
          <a:xfrm>
            <a:off x="356418" y="1825625"/>
            <a:ext cx="566338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7"/>
          <p:cNvSpPr txBox="1">
            <a:spLocks noGrp="1"/>
          </p:cNvSpPr>
          <p:nvPr>
            <p:ph type="body" idx="2"/>
          </p:nvPr>
        </p:nvSpPr>
        <p:spPr>
          <a:xfrm>
            <a:off x="6172199" y="1825625"/>
            <a:ext cx="56633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27"/>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27"/>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2451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2"/>
        <p:cNvGrpSpPr/>
        <p:nvPr/>
      </p:nvGrpSpPr>
      <p:grpSpPr>
        <a:xfrm>
          <a:off x="0" y="0"/>
          <a:ext cx="0" cy="0"/>
          <a:chOff x="0" y="0"/>
          <a:chExt cx="0" cy="0"/>
        </a:xfrm>
      </p:grpSpPr>
      <p:sp>
        <p:nvSpPr>
          <p:cNvPr id="103" name="Google Shape;103;p28"/>
          <p:cNvSpPr txBox="1">
            <a:spLocks noGrp="1"/>
          </p:cNvSpPr>
          <p:nvPr>
            <p:ph type="body" idx="1"/>
          </p:nvPr>
        </p:nvSpPr>
        <p:spPr>
          <a:xfrm>
            <a:off x="356418" y="1681163"/>
            <a:ext cx="56411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33333"/>
              </a:buClr>
              <a:buSzPts val="2400"/>
              <a:buNone/>
              <a:defRPr sz="2400" b="1"/>
            </a:lvl1pPr>
            <a:lvl2pPr marL="914400" lvl="1" indent="-228600" algn="l">
              <a:lnSpc>
                <a:spcPct val="90000"/>
              </a:lnSpc>
              <a:spcBef>
                <a:spcPts val="500"/>
              </a:spcBef>
              <a:spcAft>
                <a:spcPts val="0"/>
              </a:spcAft>
              <a:buClr>
                <a:srgbClr val="333333"/>
              </a:buClr>
              <a:buSzPts val="2000"/>
              <a:buNone/>
              <a:defRPr sz="2000" b="1"/>
            </a:lvl2pPr>
            <a:lvl3pPr marL="1371600" lvl="2" indent="-228600" algn="l">
              <a:lnSpc>
                <a:spcPct val="90000"/>
              </a:lnSpc>
              <a:spcBef>
                <a:spcPts val="500"/>
              </a:spcBef>
              <a:spcAft>
                <a:spcPts val="0"/>
              </a:spcAft>
              <a:buClr>
                <a:srgbClr val="333333"/>
              </a:buClr>
              <a:buSzPts val="1800"/>
              <a:buNone/>
              <a:defRPr sz="1800" b="1"/>
            </a:lvl3pPr>
            <a:lvl4pPr marL="1828800" lvl="3" indent="-228600" algn="l">
              <a:lnSpc>
                <a:spcPct val="90000"/>
              </a:lnSpc>
              <a:spcBef>
                <a:spcPts val="500"/>
              </a:spcBef>
              <a:spcAft>
                <a:spcPts val="0"/>
              </a:spcAft>
              <a:buClr>
                <a:srgbClr val="333333"/>
              </a:buClr>
              <a:buSzPts val="1600"/>
              <a:buNone/>
              <a:defRPr sz="1600" b="1"/>
            </a:lvl4pPr>
            <a:lvl5pPr marL="2286000" lvl="4" indent="-228600" algn="l">
              <a:lnSpc>
                <a:spcPct val="90000"/>
              </a:lnSpc>
              <a:spcBef>
                <a:spcPts val="500"/>
              </a:spcBef>
              <a:spcAft>
                <a:spcPts val="0"/>
              </a:spcAft>
              <a:buClr>
                <a:srgbClr val="33333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28"/>
          <p:cNvSpPr txBox="1">
            <a:spLocks noGrp="1"/>
          </p:cNvSpPr>
          <p:nvPr>
            <p:ph type="body" idx="2"/>
          </p:nvPr>
        </p:nvSpPr>
        <p:spPr>
          <a:xfrm>
            <a:off x="356418" y="2505075"/>
            <a:ext cx="5641157" cy="30422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8"/>
          <p:cNvSpPr txBox="1">
            <a:spLocks noGrp="1"/>
          </p:cNvSpPr>
          <p:nvPr>
            <p:ph type="body" idx="3"/>
          </p:nvPr>
        </p:nvSpPr>
        <p:spPr>
          <a:xfrm>
            <a:off x="6172199" y="1681163"/>
            <a:ext cx="570516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33333"/>
              </a:buClr>
              <a:buSzPts val="2400"/>
              <a:buNone/>
              <a:defRPr sz="2400" b="1"/>
            </a:lvl1pPr>
            <a:lvl2pPr marL="914400" lvl="1" indent="-228600" algn="l">
              <a:lnSpc>
                <a:spcPct val="90000"/>
              </a:lnSpc>
              <a:spcBef>
                <a:spcPts val="500"/>
              </a:spcBef>
              <a:spcAft>
                <a:spcPts val="0"/>
              </a:spcAft>
              <a:buClr>
                <a:srgbClr val="333333"/>
              </a:buClr>
              <a:buSzPts val="2000"/>
              <a:buNone/>
              <a:defRPr sz="2000" b="1"/>
            </a:lvl2pPr>
            <a:lvl3pPr marL="1371600" lvl="2" indent="-228600" algn="l">
              <a:lnSpc>
                <a:spcPct val="90000"/>
              </a:lnSpc>
              <a:spcBef>
                <a:spcPts val="500"/>
              </a:spcBef>
              <a:spcAft>
                <a:spcPts val="0"/>
              </a:spcAft>
              <a:buClr>
                <a:srgbClr val="333333"/>
              </a:buClr>
              <a:buSzPts val="1800"/>
              <a:buNone/>
              <a:defRPr sz="1800" b="1"/>
            </a:lvl3pPr>
            <a:lvl4pPr marL="1828800" lvl="3" indent="-228600" algn="l">
              <a:lnSpc>
                <a:spcPct val="90000"/>
              </a:lnSpc>
              <a:spcBef>
                <a:spcPts val="500"/>
              </a:spcBef>
              <a:spcAft>
                <a:spcPts val="0"/>
              </a:spcAft>
              <a:buClr>
                <a:srgbClr val="333333"/>
              </a:buClr>
              <a:buSzPts val="1600"/>
              <a:buNone/>
              <a:defRPr sz="1600" b="1"/>
            </a:lvl4pPr>
            <a:lvl5pPr marL="2286000" lvl="4" indent="-228600" algn="l">
              <a:lnSpc>
                <a:spcPct val="90000"/>
              </a:lnSpc>
              <a:spcBef>
                <a:spcPts val="500"/>
              </a:spcBef>
              <a:spcAft>
                <a:spcPts val="0"/>
              </a:spcAft>
              <a:buClr>
                <a:srgbClr val="33333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28"/>
          <p:cNvSpPr txBox="1">
            <a:spLocks noGrp="1"/>
          </p:cNvSpPr>
          <p:nvPr>
            <p:ph type="body" idx="4"/>
          </p:nvPr>
        </p:nvSpPr>
        <p:spPr>
          <a:xfrm>
            <a:off x="6172199" y="2505075"/>
            <a:ext cx="5705167" cy="30422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33333"/>
              </a:buClr>
              <a:buSzPts val="1800"/>
              <a:buChar char="•"/>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
        <p:nvSpPr>
          <p:cNvPr id="110" name="Google Shape;110;p28"/>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13251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9"/>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87437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30"/>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35483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120"/>
        <p:cNvGrpSpPr/>
        <p:nvPr/>
      </p:nvGrpSpPr>
      <p:grpSpPr>
        <a:xfrm>
          <a:off x="0" y="0"/>
          <a:ext cx="0" cy="0"/>
          <a:chOff x="0" y="0"/>
          <a:chExt cx="0" cy="0"/>
        </a:xfrm>
      </p:grpSpPr>
      <p:pic>
        <p:nvPicPr>
          <p:cNvPr id="121" name="Google Shape;121;p44"/>
          <p:cNvPicPr preferRelativeResize="0"/>
          <p:nvPr/>
        </p:nvPicPr>
        <p:blipFill rotWithShape="1">
          <a:blip r:embed="rId2">
            <a:alphaModFix/>
          </a:blip>
          <a:srcRect b="69956"/>
          <a:stretch/>
        </p:blipFill>
        <p:spPr>
          <a:xfrm>
            <a:off x="0" y="0"/>
            <a:ext cx="12192000" cy="1646917"/>
          </a:xfrm>
          <a:prstGeom prst="rect">
            <a:avLst/>
          </a:prstGeom>
          <a:noFill/>
          <a:ln>
            <a:noFill/>
          </a:ln>
        </p:spPr>
      </p:pic>
      <p:sp>
        <p:nvSpPr>
          <p:cNvPr id="122" name="Google Shape;12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3" name="Google Shape;12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4" name="Google Shape;124;p44"/>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44"/>
          <p:cNvSpPr txBox="1">
            <a:spLocks noGrp="1"/>
          </p:cNvSpPr>
          <p:nvPr>
            <p:ph type="title"/>
          </p:nvPr>
        </p:nvSpPr>
        <p:spPr>
          <a:xfrm>
            <a:off x="335525" y="335627"/>
            <a:ext cx="5760475" cy="13112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4"/>
          <p:cNvSpPr txBox="1">
            <a:spLocks noGrp="1"/>
          </p:cNvSpPr>
          <p:nvPr>
            <p:ph type="body" idx="1"/>
          </p:nvPr>
        </p:nvSpPr>
        <p:spPr>
          <a:xfrm>
            <a:off x="356417" y="1982544"/>
            <a:ext cx="5739583" cy="3529468"/>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a:solidFill>
                  <a:srgbClr val="333333"/>
                </a:solidFill>
              </a:defRPr>
            </a:lvl1pPr>
            <a:lvl2pPr marL="914400" lvl="1" indent="-342900" algn="l">
              <a:lnSpc>
                <a:spcPct val="100000"/>
              </a:lnSpc>
              <a:spcBef>
                <a:spcPts val="500"/>
              </a:spcBef>
              <a:spcAft>
                <a:spcPts val="0"/>
              </a:spcAft>
              <a:buSzPts val="1800"/>
              <a:buChar char="•"/>
              <a:defRPr>
                <a:solidFill>
                  <a:srgbClr val="333333"/>
                </a:solidFill>
              </a:defRPr>
            </a:lvl2pPr>
            <a:lvl3pPr marL="1371600" lvl="2" indent="-330200" algn="l">
              <a:lnSpc>
                <a:spcPct val="100000"/>
              </a:lnSpc>
              <a:spcBef>
                <a:spcPts val="500"/>
              </a:spcBef>
              <a:spcAft>
                <a:spcPts val="0"/>
              </a:spcAft>
              <a:buSzPts val="1600"/>
              <a:buChar char="•"/>
              <a:defRPr>
                <a:solidFill>
                  <a:srgbClr val="333333"/>
                </a:solidFill>
              </a:defRPr>
            </a:lvl3pPr>
            <a:lvl4pPr marL="1828800" lvl="3" indent="-317500" algn="l">
              <a:lnSpc>
                <a:spcPct val="100000"/>
              </a:lnSpc>
              <a:spcBef>
                <a:spcPts val="500"/>
              </a:spcBef>
              <a:spcAft>
                <a:spcPts val="0"/>
              </a:spcAft>
              <a:buSzPts val="1400"/>
              <a:buChar char="•"/>
              <a:defRPr>
                <a:solidFill>
                  <a:srgbClr val="333333"/>
                </a:solidFill>
              </a:defRPr>
            </a:lvl4pPr>
            <a:lvl5pPr marL="2286000" lvl="4" indent="-317500" algn="l">
              <a:lnSpc>
                <a:spcPct val="100000"/>
              </a:lnSpc>
              <a:spcBef>
                <a:spcPts val="500"/>
              </a:spcBef>
              <a:spcAft>
                <a:spcPts val="0"/>
              </a:spcAft>
              <a:buSzPts val="1400"/>
              <a:buChar char="•"/>
              <a:defRPr>
                <a:solidFill>
                  <a:srgbClr val="333333"/>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204947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F89C-BA4D-1948-F4C3-0B091E84DD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C1CADE-F84F-2397-9C3B-2DD82FE515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B63BC-DAA3-266C-CD5E-8AF9543DC0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B407CD-F574-61DB-9D3F-BEB9F3576E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DDECA8-B705-C0FD-8490-66EE1BFEB6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568088-9499-897E-7D39-C86710E5F3D8}"/>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8" name="Footer Placeholder 7">
            <a:extLst>
              <a:ext uri="{FF2B5EF4-FFF2-40B4-BE49-F238E27FC236}">
                <a16:creationId xmlns:a16="http://schemas.microsoft.com/office/drawing/2014/main" id="{9D4C2D5D-4901-B830-A724-4FC5BE3DAE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F01488-8301-3C54-EE47-03F2E4255B29}"/>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129536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517B-1864-A3F6-108B-34F074415F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CEF471-DE50-56CA-F3DE-D40C8039443A}"/>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4" name="Footer Placeholder 3">
            <a:extLst>
              <a:ext uri="{FF2B5EF4-FFF2-40B4-BE49-F238E27FC236}">
                <a16:creationId xmlns:a16="http://schemas.microsoft.com/office/drawing/2014/main" id="{A131E8AD-3408-C372-3049-E2B2BEAA68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772E33-C05A-EB52-D579-F61419D12F4B}"/>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26923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2022A-D7D5-8E0B-1DA4-24431F03E0D5}"/>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3" name="Footer Placeholder 2">
            <a:extLst>
              <a:ext uri="{FF2B5EF4-FFF2-40B4-BE49-F238E27FC236}">
                <a16:creationId xmlns:a16="http://schemas.microsoft.com/office/drawing/2014/main" id="{AC1AC7F3-9974-64E8-E3CA-0CEC641113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C4D741-43FB-3ABC-57D3-40A9EE44CDDD}"/>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137805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F76E-5202-3EE9-3330-42F5B68B5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8C85F0-AA7C-3046-F0CB-9F69CF73E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5CF2A8-82DD-C14A-B54F-EB0F9C9C5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8437A-E4C9-BF41-9DA5-61E93F92743D}"/>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6" name="Footer Placeholder 5">
            <a:extLst>
              <a:ext uri="{FF2B5EF4-FFF2-40B4-BE49-F238E27FC236}">
                <a16:creationId xmlns:a16="http://schemas.microsoft.com/office/drawing/2014/main" id="{618B78BF-C21C-C5BA-786D-184AF3C137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14D3EC-379F-0FED-4B8B-BFC1BFB1DD62}"/>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428252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1B41-8DC9-F9DF-A3B7-ECB933703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7567E5-5DC0-782A-E809-2C60F6AAC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A8471B-6E49-1F4B-847E-84B2394C4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B56E5-7748-8BFC-7139-CBC58B5B7633}"/>
              </a:ext>
            </a:extLst>
          </p:cNvPr>
          <p:cNvSpPr>
            <a:spLocks noGrp="1"/>
          </p:cNvSpPr>
          <p:nvPr>
            <p:ph type="dt" sz="half" idx="10"/>
          </p:nvPr>
        </p:nvSpPr>
        <p:spPr/>
        <p:txBody>
          <a:bodyPr/>
          <a:lstStyle/>
          <a:p>
            <a:fld id="{22402AB3-0374-4867-A67D-02ABC0F7E6B0}" type="datetimeFigureOut">
              <a:rPr lang="en-GB" smtClean="0"/>
              <a:t>22/09/2025</a:t>
            </a:fld>
            <a:endParaRPr lang="en-GB"/>
          </a:p>
        </p:txBody>
      </p:sp>
      <p:sp>
        <p:nvSpPr>
          <p:cNvPr id="6" name="Footer Placeholder 5">
            <a:extLst>
              <a:ext uri="{FF2B5EF4-FFF2-40B4-BE49-F238E27FC236}">
                <a16:creationId xmlns:a16="http://schemas.microsoft.com/office/drawing/2014/main" id="{594076BF-F616-8C53-A0D0-57A326C246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4EB3BD-652D-D9B8-952F-91074F56EC52}"/>
              </a:ext>
            </a:extLst>
          </p:cNvPr>
          <p:cNvSpPr>
            <a:spLocks noGrp="1"/>
          </p:cNvSpPr>
          <p:nvPr>
            <p:ph type="sldNum" sz="quarter" idx="12"/>
          </p:nvPr>
        </p:nvSpPr>
        <p:spPr/>
        <p:txBody>
          <a:bodyPr/>
          <a:lstStyle/>
          <a:p>
            <a:fld id="{6A2292A8-26DA-460C-A082-E192B8E5F819}" type="slidenum">
              <a:rPr lang="en-GB" smtClean="0"/>
              <a:t>‹#›</a:t>
            </a:fld>
            <a:endParaRPr lang="en-GB"/>
          </a:p>
        </p:txBody>
      </p:sp>
    </p:spTree>
    <p:extLst>
      <p:ext uri="{BB962C8B-B14F-4D97-AF65-F5344CB8AC3E}">
        <p14:creationId xmlns:p14="http://schemas.microsoft.com/office/powerpoint/2010/main" val="388689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3.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BE7C8-F365-EE22-7330-E2D1684DD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06A1F-0CB7-221F-6901-569B747D8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A79F40-BD52-07B4-BB68-09E9CB7AE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402AB3-0374-4867-A67D-02ABC0F7E6B0}" type="datetimeFigureOut">
              <a:rPr lang="en-GB" smtClean="0"/>
              <a:t>22/09/2025</a:t>
            </a:fld>
            <a:endParaRPr lang="en-GB"/>
          </a:p>
        </p:txBody>
      </p:sp>
      <p:sp>
        <p:nvSpPr>
          <p:cNvPr id="5" name="Footer Placeholder 4">
            <a:extLst>
              <a:ext uri="{FF2B5EF4-FFF2-40B4-BE49-F238E27FC236}">
                <a16:creationId xmlns:a16="http://schemas.microsoft.com/office/drawing/2014/main" id="{B16A67A3-C191-7046-3B0A-EBAAA8E3E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89EEDBD-FF19-517D-B40F-17C501D57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2292A8-26DA-460C-A082-E192B8E5F819}" type="slidenum">
              <a:rPr lang="en-GB" smtClean="0"/>
              <a:t>‹#›</a:t>
            </a:fld>
            <a:endParaRPr lang="en-GB"/>
          </a:p>
        </p:txBody>
      </p:sp>
    </p:spTree>
    <p:extLst>
      <p:ext uri="{BB962C8B-B14F-4D97-AF65-F5344CB8AC3E}">
        <p14:creationId xmlns:p14="http://schemas.microsoft.com/office/powerpoint/2010/main" val="220167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p:cNvPicPr preferRelativeResize="0"/>
          <p:nvPr/>
        </p:nvPicPr>
        <p:blipFill rotWithShape="1">
          <a:blip r:embed="rId19">
            <a:alphaModFix/>
          </a:blip>
          <a:srcRect/>
          <a:stretch/>
        </p:blipFill>
        <p:spPr>
          <a:xfrm>
            <a:off x="0" y="0"/>
            <a:ext cx="12192000" cy="1055205"/>
          </a:xfrm>
          <a:prstGeom prst="rect">
            <a:avLst/>
          </a:prstGeom>
          <a:noFill/>
          <a:ln>
            <a:noFill/>
          </a:ln>
        </p:spPr>
      </p:pic>
      <p:sp>
        <p:nvSpPr>
          <p:cNvPr id="11" name="Google Shape;11;p11"/>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3600"/>
              <a:buFont typeface="Hind"/>
              <a:buNone/>
              <a:defRPr sz="3600" b="1" i="0" u="none" strike="noStrike" cap="none">
                <a:solidFill>
                  <a:schemeClr val="lt1"/>
                </a:solidFill>
                <a:latin typeface="Hind"/>
                <a:ea typeface="Hind"/>
                <a:cs typeface="Hind"/>
                <a:sym typeface="Hi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
          <p:cNvSpPr txBox="1">
            <a:spLocks noGrp="1"/>
          </p:cNvSpPr>
          <p:nvPr>
            <p:ph type="body" idx="1"/>
          </p:nvPr>
        </p:nvSpPr>
        <p:spPr>
          <a:xfrm>
            <a:off x="356419" y="1534159"/>
            <a:ext cx="11520948" cy="397785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333333"/>
              </a:buClr>
              <a:buSzPts val="2000"/>
              <a:buFont typeface="Arial"/>
              <a:buChar char="•"/>
              <a:defRPr sz="2000" b="0" i="0" u="none" strike="noStrike" cap="none">
                <a:solidFill>
                  <a:srgbClr val="333333"/>
                </a:solidFill>
                <a:latin typeface="Hind"/>
                <a:ea typeface="Hind"/>
                <a:cs typeface="Hind"/>
                <a:sym typeface="Hind"/>
              </a:defRPr>
            </a:lvl1pPr>
            <a:lvl2pPr marL="914400" marR="0" lvl="1" indent="-342900" algn="l" rtl="0">
              <a:lnSpc>
                <a:spcPct val="90000"/>
              </a:lnSpc>
              <a:spcBef>
                <a:spcPts val="500"/>
              </a:spcBef>
              <a:spcAft>
                <a:spcPts val="0"/>
              </a:spcAft>
              <a:buClr>
                <a:srgbClr val="333333"/>
              </a:buClr>
              <a:buSzPts val="1800"/>
              <a:buFont typeface="Arial"/>
              <a:buChar char="•"/>
              <a:defRPr sz="1800" b="0" i="0" u="none" strike="noStrike" cap="none">
                <a:solidFill>
                  <a:srgbClr val="333333"/>
                </a:solidFill>
                <a:latin typeface="Hind"/>
                <a:ea typeface="Hind"/>
                <a:cs typeface="Hind"/>
                <a:sym typeface="Hind"/>
              </a:defRPr>
            </a:lvl2pPr>
            <a:lvl3pPr marL="1371600" marR="0" lvl="2" indent="-330200" algn="l" rtl="0">
              <a:lnSpc>
                <a:spcPct val="90000"/>
              </a:lnSpc>
              <a:spcBef>
                <a:spcPts val="500"/>
              </a:spcBef>
              <a:spcAft>
                <a:spcPts val="0"/>
              </a:spcAft>
              <a:buClr>
                <a:srgbClr val="333333"/>
              </a:buClr>
              <a:buSzPts val="1600"/>
              <a:buFont typeface="Arial"/>
              <a:buChar char="•"/>
              <a:defRPr sz="1600" b="0" i="0" u="none" strike="noStrike" cap="none">
                <a:solidFill>
                  <a:srgbClr val="333333"/>
                </a:solidFill>
                <a:latin typeface="Hind"/>
                <a:ea typeface="Hind"/>
                <a:cs typeface="Hind"/>
                <a:sym typeface="Hind"/>
              </a:defRPr>
            </a:lvl3pPr>
            <a:lvl4pPr marL="1828800" marR="0" lvl="3" indent="-317500" algn="l" rtl="0">
              <a:lnSpc>
                <a:spcPct val="90000"/>
              </a:lnSpc>
              <a:spcBef>
                <a:spcPts val="500"/>
              </a:spcBef>
              <a:spcAft>
                <a:spcPts val="0"/>
              </a:spcAft>
              <a:buClr>
                <a:srgbClr val="333333"/>
              </a:buClr>
              <a:buSzPts val="1400"/>
              <a:buFont typeface="Arial"/>
              <a:buChar char="•"/>
              <a:defRPr sz="1400" b="0" i="0" u="none" strike="noStrike" cap="none">
                <a:solidFill>
                  <a:srgbClr val="333333"/>
                </a:solidFill>
                <a:latin typeface="Hind"/>
                <a:ea typeface="Hind"/>
                <a:cs typeface="Hind"/>
                <a:sym typeface="Hind"/>
              </a:defRPr>
            </a:lvl4pPr>
            <a:lvl5pPr marL="2286000" marR="0" lvl="4" indent="-317500" algn="l" rtl="0">
              <a:lnSpc>
                <a:spcPct val="90000"/>
              </a:lnSpc>
              <a:spcBef>
                <a:spcPts val="500"/>
              </a:spcBef>
              <a:spcAft>
                <a:spcPts val="0"/>
              </a:spcAft>
              <a:buClr>
                <a:srgbClr val="333333"/>
              </a:buClr>
              <a:buSzPts val="1400"/>
              <a:buFont typeface="Arial"/>
              <a:buChar char="•"/>
              <a:defRPr sz="1400" b="0" i="0" u="none" strike="noStrike" cap="none">
                <a:solidFill>
                  <a:srgbClr val="333333"/>
                </a:solidFill>
                <a:latin typeface="Hind"/>
                <a:ea typeface="Hind"/>
                <a:cs typeface="Hind"/>
                <a:sym typeface="Hi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11"/>
          <p:cNvPicPr preferRelativeResize="0"/>
          <p:nvPr/>
        </p:nvPicPr>
        <p:blipFill rotWithShape="1">
          <a:blip r:embed="rId20">
            <a:alphaModFix/>
          </a:blip>
          <a:srcRect t="-7000" r="51854"/>
          <a:stretch/>
        </p:blipFill>
        <p:spPr>
          <a:xfrm>
            <a:off x="356417" y="6201117"/>
            <a:ext cx="1469613" cy="481244"/>
          </a:xfrm>
          <a:prstGeom prst="rect">
            <a:avLst/>
          </a:prstGeom>
          <a:noFill/>
          <a:ln>
            <a:noFill/>
          </a:ln>
        </p:spPr>
      </p:pic>
      <p:pic>
        <p:nvPicPr>
          <p:cNvPr id="15" name="Google Shape;15;p11"/>
          <p:cNvPicPr preferRelativeResize="0"/>
          <p:nvPr/>
        </p:nvPicPr>
        <p:blipFill rotWithShape="1">
          <a:blip r:embed="rId21">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2523826002"/>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p:cNvPicPr preferRelativeResize="0"/>
          <p:nvPr/>
        </p:nvPicPr>
        <p:blipFill rotWithShape="1">
          <a:blip r:embed="rId21">
            <a:alphaModFix/>
          </a:blip>
          <a:srcRect/>
          <a:stretch/>
        </p:blipFill>
        <p:spPr>
          <a:xfrm>
            <a:off x="0" y="0"/>
            <a:ext cx="12192000" cy="1055205"/>
          </a:xfrm>
          <a:prstGeom prst="rect">
            <a:avLst/>
          </a:prstGeom>
          <a:noFill/>
          <a:ln>
            <a:noFill/>
          </a:ln>
        </p:spPr>
      </p:pic>
      <p:sp>
        <p:nvSpPr>
          <p:cNvPr id="11" name="Google Shape;11;p11"/>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3600"/>
              <a:buFont typeface="Hind"/>
              <a:buNone/>
              <a:defRPr sz="3600" b="1" i="0" u="none" strike="noStrike" cap="none">
                <a:solidFill>
                  <a:schemeClr val="lt1"/>
                </a:solidFill>
                <a:latin typeface="Hind"/>
                <a:ea typeface="Hind"/>
                <a:cs typeface="Hind"/>
                <a:sym typeface="Hi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
          <p:cNvSpPr txBox="1">
            <a:spLocks noGrp="1"/>
          </p:cNvSpPr>
          <p:nvPr>
            <p:ph type="body" idx="1"/>
          </p:nvPr>
        </p:nvSpPr>
        <p:spPr>
          <a:xfrm>
            <a:off x="356419" y="1534159"/>
            <a:ext cx="11520948" cy="397785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333333"/>
              </a:buClr>
              <a:buSzPts val="2000"/>
              <a:buFont typeface="Arial"/>
              <a:buChar char="•"/>
              <a:defRPr sz="2000" b="0" i="0" u="none" strike="noStrike" cap="none">
                <a:solidFill>
                  <a:srgbClr val="333333"/>
                </a:solidFill>
                <a:latin typeface="Hind"/>
                <a:ea typeface="Hind"/>
                <a:cs typeface="Hind"/>
                <a:sym typeface="Hind"/>
              </a:defRPr>
            </a:lvl1pPr>
            <a:lvl2pPr marL="914400" marR="0" lvl="1" indent="-342900" algn="l" rtl="0">
              <a:lnSpc>
                <a:spcPct val="90000"/>
              </a:lnSpc>
              <a:spcBef>
                <a:spcPts val="500"/>
              </a:spcBef>
              <a:spcAft>
                <a:spcPts val="0"/>
              </a:spcAft>
              <a:buClr>
                <a:srgbClr val="333333"/>
              </a:buClr>
              <a:buSzPts val="1800"/>
              <a:buFont typeface="Arial"/>
              <a:buChar char="•"/>
              <a:defRPr sz="1800" b="0" i="0" u="none" strike="noStrike" cap="none">
                <a:solidFill>
                  <a:srgbClr val="333333"/>
                </a:solidFill>
                <a:latin typeface="Hind"/>
                <a:ea typeface="Hind"/>
                <a:cs typeface="Hind"/>
                <a:sym typeface="Hind"/>
              </a:defRPr>
            </a:lvl2pPr>
            <a:lvl3pPr marL="1371600" marR="0" lvl="2" indent="-330200" algn="l" rtl="0">
              <a:lnSpc>
                <a:spcPct val="90000"/>
              </a:lnSpc>
              <a:spcBef>
                <a:spcPts val="500"/>
              </a:spcBef>
              <a:spcAft>
                <a:spcPts val="0"/>
              </a:spcAft>
              <a:buClr>
                <a:srgbClr val="333333"/>
              </a:buClr>
              <a:buSzPts val="1600"/>
              <a:buFont typeface="Arial"/>
              <a:buChar char="•"/>
              <a:defRPr sz="1600" b="0" i="0" u="none" strike="noStrike" cap="none">
                <a:solidFill>
                  <a:srgbClr val="333333"/>
                </a:solidFill>
                <a:latin typeface="Hind"/>
                <a:ea typeface="Hind"/>
                <a:cs typeface="Hind"/>
                <a:sym typeface="Hind"/>
              </a:defRPr>
            </a:lvl3pPr>
            <a:lvl4pPr marL="1828800" marR="0" lvl="3" indent="-317500" algn="l" rtl="0">
              <a:lnSpc>
                <a:spcPct val="90000"/>
              </a:lnSpc>
              <a:spcBef>
                <a:spcPts val="500"/>
              </a:spcBef>
              <a:spcAft>
                <a:spcPts val="0"/>
              </a:spcAft>
              <a:buClr>
                <a:srgbClr val="333333"/>
              </a:buClr>
              <a:buSzPts val="1400"/>
              <a:buFont typeface="Arial"/>
              <a:buChar char="•"/>
              <a:defRPr sz="1400" b="0" i="0" u="none" strike="noStrike" cap="none">
                <a:solidFill>
                  <a:srgbClr val="333333"/>
                </a:solidFill>
                <a:latin typeface="Hind"/>
                <a:ea typeface="Hind"/>
                <a:cs typeface="Hind"/>
                <a:sym typeface="Hind"/>
              </a:defRPr>
            </a:lvl4pPr>
            <a:lvl5pPr marL="2286000" marR="0" lvl="4" indent="-317500" algn="l" rtl="0">
              <a:lnSpc>
                <a:spcPct val="90000"/>
              </a:lnSpc>
              <a:spcBef>
                <a:spcPts val="500"/>
              </a:spcBef>
              <a:spcAft>
                <a:spcPts val="0"/>
              </a:spcAft>
              <a:buClr>
                <a:srgbClr val="333333"/>
              </a:buClr>
              <a:buSzPts val="1400"/>
              <a:buFont typeface="Arial"/>
              <a:buChar char="•"/>
              <a:defRPr sz="1400" b="0" i="0" u="none" strike="noStrike" cap="none">
                <a:solidFill>
                  <a:srgbClr val="333333"/>
                </a:solidFill>
                <a:latin typeface="Hind"/>
                <a:ea typeface="Hind"/>
                <a:cs typeface="Hind"/>
                <a:sym typeface="Hi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6C276A"/>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11"/>
          <p:cNvPicPr preferRelativeResize="0"/>
          <p:nvPr/>
        </p:nvPicPr>
        <p:blipFill rotWithShape="1">
          <a:blip r:embed="rId22">
            <a:alphaModFix/>
          </a:blip>
          <a:srcRect t="-7000" r="51854"/>
          <a:stretch/>
        </p:blipFill>
        <p:spPr>
          <a:xfrm>
            <a:off x="356417" y="6201117"/>
            <a:ext cx="1469613" cy="481244"/>
          </a:xfrm>
          <a:prstGeom prst="rect">
            <a:avLst/>
          </a:prstGeom>
          <a:noFill/>
          <a:ln>
            <a:noFill/>
          </a:ln>
        </p:spPr>
      </p:pic>
      <p:pic>
        <p:nvPicPr>
          <p:cNvPr id="15" name="Google Shape;15;p11"/>
          <p:cNvPicPr preferRelativeResize="0"/>
          <p:nvPr/>
        </p:nvPicPr>
        <p:blipFill rotWithShape="1">
          <a:blip r:embed="rId23">
            <a:alphaModFix/>
          </a:blip>
          <a:srcRect/>
          <a:stretch/>
        </p:blipFill>
        <p:spPr>
          <a:xfrm>
            <a:off x="1916886" y="6219049"/>
            <a:ext cx="1255606" cy="404584"/>
          </a:xfrm>
          <a:prstGeom prst="rect">
            <a:avLst/>
          </a:prstGeom>
          <a:noFill/>
          <a:ln>
            <a:noFill/>
          </a:ln>
        </p:spPr>
      </p:pic>
    </p:spTree>
    <p:extLst>
      <p:ext uri="{BB962C8B-B14F-4D97-AF65-F5344CB8AC3E}">
        <p14:creationId xmlns:p14="http://schemas.microsoft.com/office/powerpoint/2010/main" val="1266064047"/>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qc.org.uk/about-us/transparency/external-reports-research/working-with-us-on-research"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hyperlink" Target="mailto:researchandevaluation@cqc.org.uk" TargetMode="External"/><Relationship Id="rId4" Type="http://schemas.openxmlformats.org/officeDocument/2006/relationships/hyperlink" Target="https://www.cqc.org.uk/about-us/transparency/external-reports-resear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p31"/>
          <p:cNvSpPr txBox="1">
            <a:spLocks noGrp="1"/>
          </p:cNvSpPr>
          <p:nvPr>
            <p:ph type="title" idx="4294967295"/>
          </p:nvPr>
        </p:nvSpPr>
        <p:spPr>
          <a:xfrm>
            <a:off x="363429" y="2244437"/>
            <a:ext cx="6209150" cy="2308284"/>
          </a:xfrm>
          <a:prstGeom prst="rect">
            <a:avLst/>
          </a:prstGeom>
          <a:noFill/>
          <a:ln>
            <a:noFill/>
          </a:ln>
        </p:spPr>
        <p:txBody>
          <a:bodyPr spcFirstLastPara="1" wrap="square" lIns="91425" tIns="45700" rIns="91425" bIns="45700" anchor="b" anchorCtr="0">
            <a:spAutoFit/>
          </a:bodyPr>
          <a:lstStyle/>
          <a:p>
            <a:pPr marL="0" marR="0" lvl="0" indent="0" algn="l" rtl="0">
              <a:lnSpc>
                <a:spcPct val="80000"/>
              </a:lnSpc>
              <a:spcBef>
                <a:spcPts val="0"/>
              </a:spcBef>
              <a:spcAft>
                <a:spcPts val="0"/>
              </a:spcAft>
              <a:buClr>
                <a:srgbClr val="000000"/>
              </a:buClr>
              <a:buSzPts val="6000"/>
              <a:buFont typeface="Arial"/>
              <a:buNone/>
            </a:pPr>
            <a:r>
              <a:rPr lang="en-GB" sz="6000" b="1" i="0" u="none" strike="noStrike" cap="none" dirty="0">
                <a:solidFill>
                  <a:schemeClr val="lt1"/>
                </a:solidFill>
                <a:latin typeface="Hind"/>
                <a:ea typeface="Hind"/>
                <a:cs typeface="Hind"/>
                <a:sym typeface="Hind"/>
              </a:rPr>
              <a:t>Research and Evaluation at CQC</a:t>
            </a:r>
            <a:endParaRPr sz="6000" b="1" i="0" u="none" strike="noStrike" cap="none" dirty="0">
              <a:solidFill>
                <a:schemeClr val="lt1"/>
              </a:solidFill>
              <a:latin typeface="Hind"/>
              <a:ea typeface="Hind"/>
              <a:cs typeface="Hind"/>
              <a:sym typeface="Hind"/>
            </a:endParaRPr>
          </a:p>
        </p:txBody>
      </p:sp>
      <p:sp>
        <p:nvSpPr>
          <p:cNvPr id="130" name="Google Shape;130;p31"/>
          <p:cNvSpPr txBox="1"/>
          <p:nvPr/>
        </p:nvSpPr>
        <p:spPr>
          <a:xfrm>
            <a:off x="448767" y="4531753"/>
            <a:ext cx="8123831" cy="307736"/>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GB" sz="1400" b="1" i="0" u="none" strike="noStrike" cap="none" dirty="0">
                <a:solidFill>
                  <a:schemeClr val="lt1"/>
                </a:solidFill>
                <a:latin typeface="Hind"/>
                <a:ea typeface="Hind"/>
                <a:cs typeface="Hind"/>
                <a:sym typeface="Hind"/>
              </a:rPr>
              <a:t>September 2025</a:t>
            </a:r>
            <a:endParaRPr dirty="0"/>
          </a:p>
        </p:txBody>
      </p:sp>
      <p:sp>
        <p:nvSpPr>
          <p:cNvPr id="133" name="Google Shape;133;p31">
            <a:extLst>
              <a:ext uri="{C183D7F6-B498-43B3-948B-1728B52AA6E4}">
                <adec:decorative xmlns:adec="http://schemas.microsoft.com/office/drawing/2017/decorative" val="1"/>
              </a:ext>
            </a:extLst>
          </p:cNvPr>
          <p:cNvSpPr/>
          <p:nvPr/>
        </p:nvSpPr>
        <p:spPr>
          <a:xfrm>
            <a:off x="-726142" y="1460236"/>
            <a:ext cx="2179143" cy="337319"/>
          </a:xfrm>
          <a:prstGeom prst="roundRect">
            <a:avLst>
              <a:gd name="adj" fmla="val 50000"/>
            </a:avLst>
          </a:prstGeom>
          <a:solidFill>
            <a:srgbClr val="FF0066">
              <a:alpha val="1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34" name="Google Shape;134;p31">
            <a:extLst>
              <a:ext uri="{C183D7F6-B498-43B3-948B-1728B52AA6E4}">
                <adec:decorative xmlns:adec="http://schemas.microsoft.com/office/drawing/2017/decorative" val="1"/>
              </a:ext>
            </a:extLst>
          </p:cNvPr>
          <p:cNvGrpSpPr/>
          <p:nvPr/>
        </p:nvGrpSpPr>
        <p:grpSpPr>
          <a:xfrm>
            <a:off x="448767" y="377532"/>
            <a:ext cx="3597465" cy="571528"/>
            <a:chOff x="448767" y="377532"/>
            <a:chExt cx="3597465" cy="571528"/>
          </a:xfrm>
        </p:grpSpPr>
        <p:pic>
          <p:nvPicPr>
            <p:cNvPr id="135" name="Google Shape;135;p31"/>
            <p:cNvPicPr preferRelativeResize="0"/>
            <p:nvPr/>
          </p:nvPicPr>
          <p:blipFill rotWithShape="1">
            <a:blip r:embed="rId4">
              <a:alphaModFix/>
            </a:blip>
            <a:srcRect/>
            <a:stretch/>
          </p:blipFill>
          <p:spPr>
            <a:xfrm>
              <a:off x="448767" y="377532"/>
              <a:ext cx="1802221" cy="571528"/>
            </a:xfrm>
            <a:prstGeom prst="rect">
              <a:avLst/>
            </a:prstGeom>
            <a:noFill/>
            <a:ln>
              <a:noFill/>
            </a:ln>
          </p:spPr>
        </p:pic>
        <p:pic>
          <p:nvPicPr>
            <p:cNvPr id="136" name="Google Shape;136;p31"/>
            <p:cNvPicPr preferRelativeResize="0"/>
            <p:nvPr/>
          </p:nvPicPr>
          <p:blipFill rotWithShape="1">
            <a:blip r:embed="rId5">
              <a:alphaModFix/>
            </a:blip>
            <a:srcRect/>
            <a:stretch/>
          </p:blipFill>
          <p:spPr>
            <a:xfrm>
              <a:off x="2424899" y="377532"/>
              <a:ext cx="1621333" cy="522429"/>
            </a:xfrm>
            <a:prstGeom prst="rect">
              <a:avLst/>
            </a:prstGeom>
            <a:noFill/>
            <a:ln>
              <a:noFill/>
            </a:ln>
          </p:spPr>
        </p:pic>
      </p:grpSp>
      <p:sp>
        <p:nvSpPr>
          <p:cNvPr id="137" name="Google Shape;137;p31">
            <a:extLst>
              <a:ext uri="{C183D7F6-B498-43B3-948B-1728B52AA6E4}">
                <adec:decorative xmlns:adec="http://schemas.microsoft.com/office/drawing/2017/decorative" val="1"/>
              </a:ext>
            </a:extLst>
          </p:cNvPr>
          <p:cNvSpPr/>
          <p:nvPr/>
        </p:nvSpPr>
        <p:spPr>
          <a:xfrm>
            <a:off x="5221453" y="717333"/>
            <a:ext cx="4733834" cy="337319"/>
          </a:xfrm>
          <a:prstGeom prst="roundRect">
            <a:avLst>
              <a:gd name="adj" fmla="val 50000"/>
            </a:avLst>
          </a:prstGeom>
          <a:solidFill>
            <a:srgbClr val="FF0066">
              <a:alpha val="1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 name="Google Shape;138;p31">
            <a:extLst>
              <a:ext uri="{C183D7F6-B498-43B3-948B-1728B52AA6E4}">
                <adec:decorative xmlns:adec="http://schemas.microsoft.com/office/drawing/2017/decorative" val="1"/>
              </a:ext>
            </a:extLst>
          </p:cNvPr>
          <p:cNvSpPr/>
          <p:nvPr/>
        </p:nvSpPr>
        <p:spPr>
          <a:xfrm>
            <a:off x="9224979" y="6217674"/>
            <a:ext cx="3379929" cy="337319"/>
          </a:xfrm>
          <a:prstGeom prst="roundRect">
            <a:avLst>
              <a:gd name="adj" fmla="val 50000"/>
            </a:avLst>
          </a:prstGeom>
          <a:solidFill>
            <a:srgbClr val="FF0066">
              <a:alpha val="1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p31">
            <a:extLst>
              <a:ext uri="{C183D7F6-B498-43B3-948B-1728B52AA6E4}">
                <adec:decorative xmlns:adec="http://schemas.microsoft.com/office/drawing/2017/decorative" val="1"/>
              </a:ext>
            </a:extLst>
          </p:cNvPr>
          <p:cNvSpPr/>
          <p:nvPr/>
        </p:nvSpPr>
        <p:spPr>
          <a:xfrm>
            <a:off x="7135242" y="1542894"/>
            <a:ext cx="6556224" cy="2836520"/>
          </a:xfrm>
          <a:prstGeom prst="roundRect">
            <a:avLst>
              <a:gd name="adj" fmla="val 50000"/>
            </a:avLst>
          </a:prstGeom>
          <a:solidFill>
            <a:srgbClr val="FF006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31">
            <a:extLst>
              <a:ext uri="{C183D7F6-B498-43B3-948B-1728B52AA6E4}">
                <adec:decorative xmlns:adec="http://schemas.microsoft.com/office/drawing/2017/decorative" val="1"/>
              </a:ext>
            </a:extLst>
          </p:cNvPr>
          <p:cNvSpPr/>
          <p:nvPr/>
        </p:nvSpPr>
        <p:spPr>
          <a:xfrm>
            <a:off x="6386205" y="467399"/>
            <a:ext cx="8492358" cy="3452960"/>
          </a:xfrm>
          <a:prstGeom prst="roundRect">
            <a:avLst>
              <a:gd name="adj" fmla="val 50000"/>
            </a:avLst>
          </a:prstGeom>
          <a:blipFill rotWithShape="1">
            <a:blip r:embed="rId6">
              <a:alphaModFix/>
            </a:blip>
            <a:stretch>
              <a:fillRect l="-15000" r="14999"/>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16A06-2BEE-1CAC-3917-6202976748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
        <p:nvSpPr>
          <p:cNvPr id="3" name="Text Placeholder 2">
            <a:extLst>
              <a:ext uri="{FF2B5EF4-FFF2-40B4-BE49-F238E27FC236}">
                <a16:creationId xmlns:a16="http://schemas.microsoft.com/office/drawing/2014/main" id="{8114FCD1-8FD4-6A3F-5E6D-64285E07FF39}"/>
              </a:ext>
            </a:extLst>
          </p:cNvPr>
          <p:cNvSpPr>
            <a:spLocks noGrp="1"/>
          </p:cNvSpPr>
          <p:nvPr>
            <p:ph type="body" idx="1"/>
          </p:nvPr>
        </p:nvSpPr>
        <p:spPr>
          <a:xfrm>
            <a:off x="356417" y="1534159"/>
            <a:ext cx="11520949" cy="4270293"/>
          </a:xfrm>
        </p:spPr>
        <p:txBody>
          <a:bodyPr>
            <a:normAutofit fontScale="92500" lnSpcReduction="10000"/>
          </a:bodyPr>
          <a:lstStyle/>
          <a:p>
            <a:pPr marL="101600" indent="0">
              <a:buNone/>
            </a:pPr>
            <a:r>
              <a:rPr lang="en-GB" dirty="0"/>
              <a:t>The research tells us that:</a:t>
            </a:r>
          </a:p>
          <a:p>
            <a:r>
              <a:rPr lang="en-GB" dirty="0"/>
              <a:t>‘getting under the skin’ of services can be challenging</a:t>
            </a:r>
          </a:p>
          <a:p>
            <a:r>
              <a:rPr lang="en-GB" dirty="0"/>
              <a:t>especially spotting the early warning signs of poor cultures developing, limiting our ability to intervene or prevent issues manifesting</a:t>
            </a:r>
          </a:p>
          <a:p>
            <a:r>
              <a:rPr lang="en-GB" dirty="0"/>
              <a:t>empowering inspectors to utilise their professional judgement can help</a:t>
            </a:r>
          </a:p>
          <a:p>
            <a:r>
              <a:rPr lang="en-GB" dirty="0"/>
              <a:t>as can refinements to our data systems so that we can better track and spot growing issues</a:t>
            </a:r>
          </a:p>
          <a:p>
            <a:r>
              <a:rPr lang="en-GB" dirty="0"/>
              <a:t>but we also need to support our staff to operationalise this effectively and ensure a consistent approach</a:t>
            </a:r>
          </a:p>
          <a:p>
            <a:r>
              <a:rPr lang="en-GB" dirty="0"/>
              <a:t>if we can get this right then we increase our abilities to really understand the quality of care in services and our judgements become more reliable </a:t>
            </a:r>
          </a:p>
          <a:p>
            <a:r>
              <a:rPr lang="en-GB" dirty="0"/>
              <a:t>ultimately, this will help to keep people safe and increase our credibility as a regulator to make accurate judgements and take timely and proportionate action. </a:t>
            </a:r>
          </a:p>
        </p:txBody>
      </p:sp>
      <p:sp>
        <p:nvSpPr>
          <p:cNvPr id="4" name="Title 3">
            <a:extLst>
              <a:ext uri="{FF2B5EF4-FFF2-40B4-BE49-F238E27FC236}">
                <a16:creationId xmlns:a16="http://schemas.microsoft.com/office/drawing/2014/main" id="{38DD8494-64CD-9D4C-3F59-2C2F7FA4D0DA}"/>
              </a:ext>
            </a:extLst>
          </p:cNvPr>
          <p:cNvSpPr>
            <a:spLocks noGrp="1"/>
          </p:cNvSpPr>
          <p:nvPr>
            <p:ph type="title"/>
          </p:nvPr>
        </p:nvSpPr>
        <p:spPr/>
        <p:txBody>
          <a:bodyPr>
            <a:normAutofit fontScale="90000"/>
          </a:bodyPr>
          <a:lstStyle/>
          <a:p>
            <a:r>
              <a:rPr lang="en-GB" dirty="0"/>
              <a:t>In summary: what does this all mean for our regulation?</a:t>
            </a:r>
          </a:p>
        </p:txBody>
      </p:sp>
    </p:spTree>
    <p:extLst>
      <p:ext uri="{BB962C8B-B14F-4D97-AF65-F5344CB8AC3E}">
        <p14:creationId xmlns:p14="http://schemas.microsoft.com/office/powerpoint/2010/main" val="31207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E5C97F-38F6-88DA-14C8-EF66D4785A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
        <p:nvSpPr>
          <p:cNvPr id="3" name="Text Placeholder 2">
            <a:extLst>
              <a:ext uri="{FF2B5EF4-FFF2-40B4-BE49-F238E27FC236}">
                <a16:creationId xmlns:a16="http://schemas.microsoft.com/office/drawing/2014/main" id="{E5B5C91F-FFFA-7E21-2E1C-3A7582F14176}"/>
              </a:ext>
            </a:extLst>
          </p:cNvPr>
          <p:cNvSpPr>
            <a:spLocks noGrp="1"/>
          </p:cNvSpPr>
          <p:nvPr>
            <p:ph type="body" idx="1"/>
          </p:nvPr>
        </p:nvSpPr>
        <p:spPr/>
        <p:txBody>
          <a:bodyPr/>
          <a:lstStyle/>
          <a:p>
            <a:r>
              <a:rPr lang="en-GB" dirty="0"/>
              <a:t>Informing developments to our future regulatory model</a:t>
            </a:r>
          </a:p>
          <a:p>
            <a:r>
              <a:rPr lang="en-GB" dirty="0"/>
              <a:t>Building the right conditions and mechanisms to support effective use of professional judgement</a:t>
            </a:r>
          </a:p>
          <a:p>
            <a:pPr lvl="1"/>
            <a:r>
              <a:rPr lang="en-GB" dirty="0"/>
              <a:t>Processes, such as quality assurance, </a:t>
            </a:r>
            <a:r>
              <a:rPr lang="en-GB"/>
              <a:t>calibration exercises</a:t>
            </a:r>
            <a:endParaRPr lang="en-GB" dirty="0"/>
          </a:p>
          <a:p>
            <a:pPr lvl="1"/>
            <a:r>
              <a:rPr lang="en-GB" dirty="0"/>
              <a:t>Learning and development, such as reflective practice, peer support</a:t>
            </a:r>
          </a:p>
          <a:p>
            <a:pPr lvl="1"/>
            <a:r>
              <a:rPr lang="en-GB" dirty="0"/>
              <a:t>Guidance and tools.</a:t>
            </a:r>
          </a:p>
          <a:p>
            <a:r>
              <a:rPr lang="en-GB" dirty="0"/>
              <a:t>Considering learning around the use of soft signals for our data and information systems</a:t>
            </a:r>
          </a:p>
          <a:p>
            <a:r>
              <a:rPr lang="en-GB" dirty="0"/>
              <a:t>Reviewing past closed cultures work.</a:t>
            </a:r>
          </a:p>
        </p:txBody>
      </p:sp>
      <p:sp>
        <p:nvSpPr>
          <p:cNvPr id="4" name="Title 3">
            <a:extLst>
              <a:ext uri="{FF2B5EF4-FFF2-40B4-BE49-F238E27FC236}">
                <a16:creationId xmlns:a16="http://schemas.microsoft.com/office/drawing/2014/main" id="{BF73412C-16D9-3307-CD30-1C5E10707719}"/>
              </a:ext>
            </a:extLst>
          </p:cNvPr>
          <p:cNvSpPr>
            <a:spLocks noGrp="1"/>
          </p:cNvSpPr>
          <p:nvPr>
            <p:ph type="title"/>
          </p:nvPr>
        </p:nvSpPr>
        <p:spPr/>
        <p:txBody>
          <a:bodyPr/>
          <a:lstStyle/>
          <a:p>
            <a:r>
              <a:rPr lang="en-GB" dirty="0"/>
              <a:t>What next</a:t>
            </a:r>
          </a:p>
        </p:txBody>
      </p:sp>
    </p:spTree>
    <p:extLst>
      <p:ext uri="{BB962C8B-B14F-4D97-AF65-F5344CB8AC3E}">
        <p14:creationId xmlns:p14="http://schemas.microsoft.com/office/powerpoint/2010/main" val="13714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2E70-DA9D-953F-30AC-31D87C3380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
        <p:nvSpPr>
          <p:cNvPr id="3" name="Text Placeholder 2">
            <a:extLst>
              <a:ext uri="{FF2B5EF4-FFF2-40B4-BE49-F238E27FC236}">
                <a16:creationId xmlns:a16="http://schemas.microsoft.com/office/drawing/2014/main" id="{E19CE483-D092-63B0-0E85-01F7D0CE38D5}"/>
              </a:ext>
            </a:extLst>
          </p:cNvPr>
          <p:cNvSpPr>
            <a:spLocks noGrp="1"/>
          </p:cNvSpPr>
          <p:nvPr>
            <p:ph type="body" idx="1"/>
          </p:nvPr>
        </p:nvSpPr>
        <p:spPr>
          <a:xfrm>
            <a:off x="356417" y="1534159"/>
            <a:ext cx="11520949" cy="4484504"/>
          </a:xfrm>
        </p:spPr>
        <p:txBody>
          <a:bodyPr>
            <a:normAutofit fontScale="77500" lnSpcReduction="20000"/>
          </a:bodyPr>
          <a:lstStyle/>
          <a:p>
            <a:pPr marL="101600" indent="0">
              <a:buNone/>
            </a:pPr>
            <a:r>
              <a:rPr lang="en-GB" sz="2800" dirty="0"/>
              <a:t>Thank you for listening!</a:t>
            </a:r>
          </a:p>
          <a:p>
            <a:pPr marL="101600" indent="0">
              <a:buNone/>
            </a:pPr>
            <a:endParaRPr lang="en-GB" sz="2800" b="1" dirty="0"/>
          </a:p>
          <a:p>
            <a:pPr marL="101600" indent="0">
              <a:buNone/>
            </a:pPr>
            <a:r>
              <a:rPr lang="en-GB" sz="2800" b="1" dirty="0"/>
              <a:t>Any questions or comments?</a:t>
            </a:r>
          </a:p>
          <a:p>
            <a:pPr marL="101600" indent="0">
              <a:buNone/>
            </a:pPr>
            <a:endParaRPr lang="en-GB" sz="2800" dirty="0"/>
          </a:p>
          <a:p>
            <a:pPr marL="101600" indent="0">
              <a:buNone/>
            </a:pPr>
            <a:r>
              <a:rPr lang="en-GB" sz="2800" dirty="0"/>
              <a:t>For more information:</a:t>
            </a:r>
          </a:p>
          <a:p>
            <a:pPr>
              <a:spcBef>
                <a:spcPts val="1800"/>
              </a:spcBef>
            </a:pPr>
            <a:r>
              <a:rPr lang="en-GB" sz="2800" dirty="0"/>
              <a:t>Visit our page on the website to see an overview of the research programme and research priorities </a:t>
            </a:r>
            <a:r>
              <a:rPr lang="en-GB" sz="2800" dirty="0">
                <a:solidFill>
                  <a:schemeClr val="accent1"/>
                </a:solidFill>
                <a:hlinkClick r:id="rId3"/>
              </a:rPr>
              <a:t>https://www.cqc.org.uk/about-us/transparency/external-reports-research/working-with-us-on-research</a:t>
            </a:r>
            <a:r>
              <a:rPr lang="en-GB" sz="2800" dirty="0">
                <a:solidFill>
                  <a:schemeClr val="accent1"/>
                </a:solidFill>
              </a:rPr>
              <a:t> </a:t>
            </a:r>
          </a:p>
          <a:p>
            <a:pPr>
              <a:spcBef>
                <a:spcPts val="1800"/>
              </a:spcBef>
            </a:pPr>
            <a:r>
              <a:rPr lang="en-GB" sz="2800" dirty="0"/>
              <a:t>Access published project reports via the website                                                                             </a:t>
            </a:r>
            <a:r>
              <a:rPr lang="en-US" sz="2800" dirty="0">
                <a:hlinkClick r:id="rId4"/>
              </a:rPr>
              <a:t>https://www.cqc.org.uk/about-us/transparency/external-reports-research</a:t>
            </a:r>
            <a:endParaRPr lang="en-US" sz="2800" dirty="0"/>
          </a:p>
          <a:p>
            <a:pPr>
              <a:spcBef>
                <a:spcPts val="1800"/>
              </a:spcBef>
            </a:pPr>
            <a:r>
              <a:rPr lang="en-US" sz="2800" dirty="0"/>
              <a:t>Chat to us </a:t>
            </a:r>
            <a:r>
              <a:rPr lang="en-US" sz="2800" dirty="0">
                <a:hlinkClick r:id="rId5"/>
              </a:rPr>
              <a:t>researchandevaluation@cqc.org.uk</a:t>
            </a:r>
            <a:endParaRPr lang="en-GB" sz="2800" dirty="0"/>
          </a:p>
          <a:p>
            <a:pPr marL="101600" indent="0">
              <a:buNone/>
            </a:pPr>
            <a:endParaRPr lang="en-GB" sz="2800" dirty="0"/>
          </a:p>
          <a:p>
            <a:endParaRPr lang="en-GB" dirty="0"/>
          </a:p>
        </p:txBody>
      </p:sp>
      <p:sp>
        <p:nvSpPr>
          <p:cNvPr id="4" name="Title 3">
            <a:extLst>
              <a:ext uri="{FF2B5EF4-FFF2-40B4-BE49-F238E27FC236}">
                <a16:creationId xmlns:a16="http://schemas.microsoft.com/office/drawing/2014/main" id="{2E079779-3C5E-AD09-63CC-834F8EB8B1B5}"/>
              </a:ext>
            </a:extLst>
          </p:cNvPr>
          <p:cNvSpPr>
            <a:spLocks noGrp="1"/>
          </p:cNvSpPr>
          <p:nvPr>
            <p:ph type="title"/>
          </p:nvPr>
        </p:nvSpPr>
        <p:spPr/>
        <p:txBody>
          <a:bodyPr/>
          <a:lstStyle/>
          <a:p>
            <a:r>
              <a:rPr lang="en-GB" dirty="0"/>
              <a:t>Q&amp;A</a:t>
            </a:r>
          </a:p>
        </p:txBody>
      </p:sp>
    </p:spTree>
    <p:extLst>
      <p:ext uri="{BB962C8B-B14F-4D97-AF65-F5344CB8AC3E}">
        <p14:creationId xmlns:p14="http://schemas.microsoft.com/office/powerpoint/2010/main" val="344816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167" name="Google Shape;167;p34">
            <a:extLst>
              <a:ext uri="{C183D7F6-B498-43B3-948B-1728B52AA6E4}">
                <adec:decorative xmlns:adec="http://schemas.microsoft.com/office/drawing/2017/decorative" val="1"/>
              </a:ext>
            </a:extLst>
          </p:cNvPr>
          <p:cNvGrpSpPr/>
          <p:nvPr/>
        </p:nvGrpSpPr>
        <p:grpSpPr>
          <a:xfrm>
            <a:off x="350155" y="6219049"/>
            <a:ext cx="2822337" cy="467434"/>
            <a:chOff x="350155" y="6219049"/>
            <a:chExt cx="2822337" cy="467434"/>
          </a:xfrm>
        </p:grpSpPr>
        <p:pic>
          <p:nvPicPr>
            <p:cNvPr id="168" name="Google Shape;168;p34"/>
            <p:cNvPicPr preferRelativeResize="0"/>
            <p:nvPr/>
          </p:nvPicPr>
          <p:blipFill rotWithShape="1">
            <a:blip r:embed="rId4">
              <a:alphaModFix/>
            </a:blip>
            <a:srcRect/>
            <a:stretch/>
          </p:blipFill>
          <p:spPr>
            <a:xfrm>
              <a:off x="350155" y="6233457"/>
              <a:ext cx="1428542" cy="453026"/>
            </a:xfrm>
            <a:prstGeom prst="rect">
              <a:avLst/>
            </a:prstGeom>
            <a:noFill/>
            <a:ln>
              <a:noFill/>
            </a:ln>
          </p:spPr>
        </p:pic>
        <p:pic>
          <p:nvPicPr>
            <p:cNvPr id="169" name="Google Shape;169;p34"/>
            <p:cNvPicPr preferRelativeResize="0"/>
            <p:nvPr/>
          </p:nvPicPr>
          <p:blipFill rotWithShape="1">
            <a:blip r:embed="rId5">
              <a:alphaModFix/>
            </a:blip>
            <a:srcRect/>
            <a:stretch/>
          </p:blipFill>
          <p:spPr>
            <a:xfrm>
              <a:off x="1916886" y="6219049"/>
              <a:ext cx="1255606" cy="404584"/>
            </a:xfrm>
            <a:prstGeom prst="rect">
              <a:avLst/>
            </a:prstGeom>
            <a:noFill/>
            <a:ln>
              <a:noFill/>
            </a:ln>
          </p:spPr>
        </p:pic>
      </p:grpSp>
      <p:sp>
        <p:nvSpPr>
          <p:cNvPr id="170" name="Google Shape;170;p34">
            <a:extLst>
              <a:ext uri="{C183D7F6-B498-43B3-948B-1728B52AA6E4}">
                <adec:decorative xmlns:adec="http://schemas.microsoft.com/office/drawing/2017/decorative" val="1"/>
              </a:ext>
            </a:extLst>
          </p:cNvPr>
          <p:cNvSpPr/>
          <p:nvPr/>
        </p:nvSpPr>
        <p:spPr>
          <a:xfrm>
            <a:off x="-4313398" y="1554675"/>
            <a:ext cx="15704178" cy="3681569"/>
          </a:xfrm>
          <a:prstGeom prst="roundRect">
            <a:avLst>
              <a:gd name="adj" fmla="val 50000"/>
            </a:avLst>
          </a:prstGeom>
          <a:solidFill>
            <a:srgbClr val="FF0066">
              <a:alpha val="3607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34">
            <a:extLst>
              <a:ext uri="{C183D7F6-B498-43B3-948B-1728B52AA6E4}">
                <adec:decorative xmlns:adec="http://schemas.microsoft.com/office/drawing/2017/decorative" val="1"/>
              </a:ext>
            </a:extLst>
          </p:cNvPr>
          <p:cNvSpPr/>
          <p:nvPr/>
        </p:nvSpPr>
        <p:spPr>
          <a:xfrm>
            <a:off x="-4893438" y="1105279"/>
            <a:ext cx="15492734" cy="3681569"/>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34"/>
          <p:cNvSpPr txBox="1">
            <a:spLocks noGrp="1"/>
          </p:cNvSpPr>
          <p:nvPr>
            <p:ph type="title" idx="4294967295"/>
          </p:nvPr>
        </p:nvSpPr>
        <p:spPr>
          <a:xfrm>
            <a:off x="350155" y="1703708"/>
            <a:ext cx="9214759" cy="286764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6C276A"/>
              </a:buClr>
              <a:buSzPts val="2400"/>
              <a:buFont typeface="Arial"/>
              <a:buNone/>
            </a:pPr>
            <a:r>
              <a:rPr lang="en-GB" sz="2800" b="1" i="0" u="none" strike="noStrike" cap="none" dirty="0">
                <a:solidFill>
                  <a:srgbClr val="6C276A"/>
                </a:solidFill>
                <a:latin typeface="Hind"/>
                <a:ea typeface="Hind"/>
                <a:cs typeface="Hind"/>
                <a:sym typeface="Hind"/>
              </a:rPr>
              <a:t>We undertake research to ensure we have the latest knowledge in our areas of work, to better understand</a:t>
            </a:r>
            <a:br>
              <a:rPr lang="en-GB" sz="2800" b="1" i="0" u="none" strike="noStrike" cap="none" dirty="0">
                <a:solidFill>
                  <a:srgbClr val="6C276A"/>
                </a:solidFill>
                <a:latin typeface="Hind"/>
                <a:ea typeface="Hind"/>
                <a:cs typeface="Hind"/>
                <a:sym typeface="Hind"/>
              </a:rPr>
            </a:br>
            <a:r>
              <a:rPr lang="en-GB" sz="2800" i="0" u="none" strike="noStrike" cap="none" dirty="0">
                <a:solidFill>
                  <a:srgbClr val="6C276A"/>
                </a:solidFill>
                <a:latin typeface="Hind"/>
                <a:ea typeface="Hind"/>
                <a:cs typeface="Hind"/>
                <a:sym typeface="Hind"/>
              </a:rPr>
              <a:t> - what a </a:t>
            </a:r>
            <a:r>
              <a:rPr lang="en-GB" sz="2800" b="1" i="0" u="none" strike="noStrike" cap="none" dirty="0">
                <a:solidFill>
                  <a:srgbClr val="6C276A"/>
                </a:solidFill>
                <a:latin typeface="Hind"/>
                <a:ea typeface="Hind"/>
                <a:cs typeface="Hind"/>
                <a:sym typeface="Hind"/>
              </a:rPr>
              <a:t>good health and social care </a:t>
            </a:r>
            <a:r>
              <a:rPr lang="en-GB" sz="2800" i="0" u="none" strike="noStrike" cap="none" dirty="0">
                <a:solidFill>
                  <a:srgbClr val="6C276A"/>
                </a:solidFill>
                <a:latin typeface="Hind"/>
                <a:ea typeface="Hind"/>
                <a:cs typeface="Hind"/>
                <a:sym typeface="Hind"/>
              </a:rPr>
              <a:t>service looks like </a:t>
            </a:r>
            <a:br>
              <a:rPr lang="en-GB" sz="2800" i="0" u="none" strike="noStrike" cap="none" dirty="0">
                <a:solidFill>
                  <a:srgbClr val="6C276A"/>
                </a:solidFill>
                <a:latin typeface="Hind"/>
                <a:ea typeface="Hind"/>
                <a:cs typeface="Hind"/>
                <a:sym typeface="Hind"/>
              </a:rPr>
            </a:br>
            <a:r>
              <a:rPr lang="en-GB" sz="2800" i="0" u="none" strike="noStrike" cap="none" dirty="0">
                <a:solidFill>
                  <a:srgbClr val="6C276A"/>
                </a:solidFill>
                <a:latin typeface="Hind"/>
                <a:ea typeface="Hind"/>
                <a:cs typeface="Hind"/>
                <a:sym typeface="Hind"/>
              </a:rPr>
              <a:t> - how we can </a:t>
            </a:r>
            <a:r>
              <a:rPr lang="en-GB" sz="2800" b="1" i="0" u="none" strike="noStrike" cap="none" dirty="0">
                <a:solidFill>
                  <a:srgbClr val="6C276A"/>
                </a:solidFill>
                <a:latin typeface="Hind"/>
                <a:ea typeface="Hind"/>
                <a:cs typeface="Hind"/>
                <a:sym typeface="Hind"/>
              </a:rPr>
              <a:t>support improvement </a:t>
            </a:r>
            <a:r>
              <a:rPr lang="en-GB" sz="2800" i="0" u="none" strike="noStrike" cap="none" dirty="0">
                <a:solidFill>
                  <a:srgbClr val="6C276A"/>
                </a:solidFill>
                <a:latin typeface="Hind"/>
                <a:ea typeface="Hind"/>
                <a:cs typeface="Hind"/>
                <a:sym typeface="Hind"/>
              </a:rPr>
              <a:t>in services </a:t>
            </a:r>
            <a:br>
              <a:rPr lang="en-GB" sz="2800" i="0" u="none" strike="noStrike" cap="none" dirty="0">
                <a:solidFill>
                  <a:srgbClr val="6C276A"/>
                </a:solidFill>
                <a:latin typeface="Hind"/>
                <a:ea typeface="Hind"/>
                <a:cs typeface="Hind"/>
                <a:sym typeface="Hind"/>
              </a:rPr>
            </a:br>
            <a:r>
              <a:rPr lang="en-GB" sz="2800" i="0" u="none" strike="noStrike" cap="none" dirty="0">
                <a:solidFill>
                  <a:srgbClr val="6C276A"/>
                </a:solidFill>
                <a:latin typeface="Hind"/>
                <a:ea typeface="Hind"/>
                <a:cs typeface="Hind"/>
                <a:sym typeface="Hind"/>
              </a:rPr>
              <a:t> - what </a:t>
            </a:r>
            <a:r>
              <a:rPr lang="en-GB" sz="2800" b="1" i="0" u="none" strike="noStrike" cap="none" dirty="0">
                <a:solidFill>
                  <a:srgbClr val="6C276A"/>
                </a:solidFill>
                <a:latin typeface="Hind"/>
                <a:ea typeface="Hind"/>
                <a:cs typeface="Hind"/>
                <a:sym typeface="Hind"/>
              </a:rPr>
              <a:t>effective regulation </a:t>
            </a:r>
            <a:r>
              <a:rPr lang="en-GB" sz="2800" i="0" u="none" strike="noStrike" cap="none" dirty="0">
                <a:solidFill>
                  <a:srgbClr val="6C276A"/>
                </a:solidFill>
                <a:latin typeface="Hind"/>
                <a:ea typeface="Hind"/>
                <a:cs typeface="Hind"/>
                <a:sym typeface="Hind"/>
              </a:rPr>
              <a:t>looks like, </a:t>
            </a:r>
            <a:r>
              <a:rPr lang="en-GB" sz="2800" b="1" i="0" u="none" strike="noStrike" cap="none" dirty="0">
                <a:solidFill>
                  <a:srgbClr val="6C276A"/>
                </a:solidFill>
                <a:latin typeface="Hind"/>
                <a:ea typeface="Hind"/>
                <a:cs typeface="Hind"/>
                <a:sym typeface="Hind"/>
              </a:rPr>
              <a:t>to enable greatest impact </a:t>
            </a:r>
            <a:r>
              <a:rPr lang="en-GB" sz="2800" i="0" u="none" strike="noStrike" cap="none" dirty="0">
                <a:solidFill>
                  <a:srgbClr val="6C276A"/>
                </a:solidFill>
                <a:latin typeface="Hind"/>
                <a:ea typeface="Hind"/>
                <a:cs typeface="Hind"/>
                <a:sym typeface="Hind"/>
              </a:rPr>
              <a:t>and be smart and flexible in how we regulate</a:t>
            </a:r>
            <a:endParaRPr sz="2800" dirty="0"/>
          </a:p>
        </p:txBody>
      </p:sp>
      <p:sp>
        <p:nvSpPr>
          <p:cNvPr id="175" name="Google Shape;175;p34">
            <a:extLst>
              <a:ext uri="{C183D7F6-B498-43B3-948B-1728B52AA6E4}">
                <adec:decorative xmlns:adec="http://schemas.microsoft.com/office/drawing/2017/decorative" val="1"/>
              </a:ext>
            </a:extLst>
          </p:cNvPr>
          <p:cNvSpPr/>
          <p:nvPr/>
        </p:nvSpPr>
        <p:spPr>
          <a:xfrm>
            <a:off x="1043105" y="381938"/>
            <a:ext cx="3210984" cy="337319"/>
          </a:xfrm>
          <a:prstGeom prst="roundRect">
            <a:avLst>
              <a:gd name="adj" fmla="val 50000"/>
            </a:avLst>
          </a:prstGeom>
          <a:solidFill>
            <a:srgbClr val="FF0066">
              <a:alpha val="1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 name="Google Shape;176;p34">
            <a:extLst>
              <a:ext uri="{C183D7F6-B498-43B3-948B-1728B52AA6E4}">
                <adec:decorative xmlns:adec="http://schemas.microsoft.com/office/drawing/2017/decorative" val="1"/>
              </a:ext>
            </a:extLst>
          </p:cNvPr>
          <p:cNvSpPr/>
          <p:nvPr/>
        </p:nvSpPr>
        <p:spPr>
          <a:xfrm>
            <a:off x="8028546" y="374214"/>
            <a:ext cx="4733834" cy="337319"/>
          </a:xfrm>
          <a:prstGeom prst="roundRect">
            <a:avLst>
              <a:gd name="adj" fmla="val 50000"/>
            </a:avLst>
          </a:prstGeom>
          <a:solidFill>
            <a:srgbClr val="FF0066">
              <a:alpha val="1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7" name="Google Shape;177;p34">
            <a:extLst>
              <a:ext uri="{C183D7F6-B498-43B3-948B-1728B52AA6E4}">
                <adec:decorative xmlns:adec="http://schemas.microsoft.com/office/drawing/2017/decorative" val="1"/>
              </a:ext>
            </a:extLst>
          </p:cNvPr>
          <p:cNvSpPr/>
          <p:nvPr/>
        </p:nvSpPr>
        <p:spPr>
          <a:xfrm>
            <a:off x="6821753" y="5879963"/>
            <a:ext cx="3379929" cy="337319"/>
          </a:xfrm>
          <a:prstGeom prst="roundRect">
            <a:avLst>
              <a:gd name="adj" fmla="val 50000"/>
            </a:avLst>
          </a:prstGeom>
          <a:solidFill>
            <a:srgbClr val="FF0066">
              <a:alpha val="1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a:extLst>
              <a:ext uri="{C183D7F6-B498-43B3-948B-1728B52AA6E4}">
                <adec:decorative xmlns:adec="http://schemas.microsoft.com/office/drawing/2017/decorative" val="1"/>
              </a:ext>
            </a:extLst>
          </p:cNvPr>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1" i="0" u="none" strike="noStrike" kern="0" cap="none" spc="0" normalizeH="0" baseline="0" noProof="0">
                <a:ln>
                  <a:noFill/>
                </a:ln>
                <a:solidFill>
                  <a:srgbClr val="6C276A"/>
                </a:solidFill>
                <a:effectLst/>
                <a:uLnTx/>
                <a:uFillTx/>
                <a:latin typeface="Hind"/>
                <a:cs typeface="Hind"/>
                <a:sym typeface="Hind"/>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1" i="0" u="none" strike="noStrike" kern="0" cap="none" spc="0" normalizeH="0" baseline="0" noProof="0">
              <a:ln>
                <a:noFill/>
              </a:ln>
              <a:solidFill>
                <a:srgbClr val="6C276A"/>
              </a:solidFill>
              <a:effectLst/>
              <a:uLnTx/>
              <a:uFillTx/>
              <a:latin typeface="Hind"/>
              <a:cs typeface="Hind"/>
              <a:sym typeface="Hind"/>
            </a:endParaRPr>
          </a:p>
        </p:txBody>
      </p:sp>
      <p:sp>
        <p:nvSpPr>
          <p:cNvPr id="179" name="Google Shape;179;p34"/>
          <p:cNvSpPr txBox="1">
            <a:spLocks noGrp="1"/>
          </p:cNvSpPr>
          <p:nvPr>
            <p:ph type="title"/>
          </p:nvPr>
        </p:nvSpPr>
        <p:spPr>
          <a:xfrm>
            <a:off x="335525" y="335627"/>
            <a:ext cx="11520949" cy="7195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Font typeface="Hind"/>
              <a:buNone/>
            </a:pPr>
            <a:r>
              <a:rPr lang="en-US"/>
              <a:t>Types of research and evaluation</a:t>
            </a:r>
            <a:endParaRPr/>
          </a:p>
        </p:txBody>
      </p:sp>
      <p:sp>
        <p:nvSpPr>
          <p:cNvPr id="46" name="Google Shape;178;p34">
            <a:extLst>
              <a:ext uri="{FF2B5EF4-FFF2-40B4-BE49-F238E27FC236}">
                <a16:creationId xmlns:a16="http://schemas.microsoft.com/office/drawing/2014/main" id="{B0428F40-A983-9D3F-FFC2-95165D7400D5}"/>
              </a:ext>
            </a:extLst>
          </p:cNvPr>
          <p:cNvSpPr txBox="1">
            <a:spLocks noGrp="1"/>
          </p:cNvSpPr>
          <p:nvPr>
            <p:ph type="body" idx="1"/>
          </p:nvPr>
        </p:nvSpPr>
        <p:spPr>
          <a:xfrm>
            <a:off x="356417" y="1534160"/>
            <a:ext cx="11520949" cy="849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1600"/>
              <a:buNone/>
            </a:pPr>
            <a:r>
              <a:rPr lang="en-GB" sz="2400" b="0" i="0" u="none" strike="noStrike">
                <a:solidFill>
                  <a:srgbClr val="000000"/>
                </a:solidFill>
              </a:rPr>
              <a:t>Our research has three key areas of focus:</a:t>
            </a:r>
            <a:endParaRPr sz="2400"/>
          </a:p>
        </p:txBody>
      </p:sp>
      <p:grpSp>
        <p:nvGrpSpPr>
          <p:cNvPr id="4" name="Group 3">
            <a:extLst>
              <a:ext uri="{FF2B5EF4-FFF2-40B4-BE49-F238E27FC236}">
                <a16:creationId xmlns:a16="http://schemas.microsoft.com/office/drawing/2014/main" id="{E500359C-8CDC-2737-2E39-DAFCBD1F941B}"/>
              </a:ext>
              <a:ext uri="{C183D7F6-B498-43B3-948B-1728B52AA6E4}">
                <adec:decorative xmlns:adec="http://schemas.microsoft.com/office/drawing/2017/decorative" val="1"/>
              </a:ext>
            </a:extLst>
          </p:cNvPr>
          <p:cNvGrpSpPr/>
          <p:nvPr/>
        </p:nvGrpSpPr>
        <p:grpSpPr>
          <a:xfrm>
            <a:off x="356417" y="2263808"/>
            <a:ext cx="3507771" cy="2990778"/>
            <a:chOff x="7541723" y="0"/>
            <a:chExt cx="3507771" cy="2990778"/>
          </a:xfrm>
        </p:grpSpPr>
        <p:sp>
          <p:nvSpPr>
            <p:cNvPr id="17" name="Rectangle: Rounded Corners 16">
              <a:extLst>
                <a:ext uri="{FF2B5EF4-FFF2-40B4-BE49-F238E27FC236}">
                  <a16:creationId xmlns:a16="http://schemas.microsoft.com/office/drawing/2014/main" id="{70407F49-D99C-5D63-ABF3-513B0A131318}"/>
                </a:ext>
              </a:extLst>
            </p:cNvPr>
            <p:cNvSpPr/>
            <p:nvPr/>
          </p:nvSpPr>
          <p:spPr>
            <a:xfrm>
              <a:off x="7541723" y="0"/>
              <a:ext cx="3507771" cy="2990778"/>
            </a:xfrm>
            <a:prstGeom prst="roundRect">
              <a:avLst>
                <a:gd name="adj" fmla="val 10000"/>
              </a:avLst>
            </a:prstGeom>
            <a:solidFill>
              <a:srgbClr val="5F286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Rectangle: Rounded Corners 4">
              <a:extLst>
                <a:ext uri="{FF2B5EF4-FFF2-40B4-BE49-F238E27FC236}">
                  <a16:creationId xmlns:a16="http://schemas.microsoft.com/office/drawing/2014/main" id="{468E5565-1C6C-FA1D-0D59-A70DA6621487}"/>
                </a:ext>
              </a:extLst>
            </p:cNvPr>
            <p:cNvSpPr txBox="1"/>
            <p:nvPr/>
          </p:nvSpPr>
          <p:spPr>
            <a:xfrm>
              <a:off x="7541723" y="0"/>
              <a:ext cx="3507771" cy="897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Tx/>
                <a:buNone/>
              </a:pPr>
              <a:r>
                <a:rPr lang="en-GB" sz="1600" b="1" kern="1200">
                  <a:solidFill>
                    <a:schemeClr val="bg1"/>
                  </a:solidFill>
                </a:rPr>
                <a:t>Research to understand quality and support providers to improve</a:t>
              </a:r>
              <a:endParaRPr lang="en-GB" sz="1600" kern="1200">
                <a:solidFill>
                  <a:srgbClr val="5F2861"/>
                </a:solidFill>
              </a:endParaRPr>
            </a:p>
          </p:txBody>
        </p:sp>
      </p:grpSp>
      <p:grpSp>
        <p:nvGrpSpPr>
          <p:cNvPr id="5" name="Group 4">
            <a:extLst>
              <a:ext uri="{FF2B5EF4-FFF2-40B4-BE49-F238E27FC236}">
                <a16:creationId xmlns:a16="http://schemas.microsoft.com/office/drawing/2014/main" id="{FDE8C35F-D310-A052-DA06-8BFEA6C0EE15}"/>
              </a:ext>
              <a:ext uri="{C183D7F6-B498-43B3-948B-1728B52AA6E4}">
                <adec:decorative xmlns:adec="http://schemas.microsoft.com/office/drawing/2017/decorative" val="1"/>
              </a:ext>
            </a:extLst>
          </p:cNvPr>
          <p:cNvGrpSpPr/>
          <p:nvPr/>
        </p:nvGrpSpPr>
        <p:grpSpPr>
          <a:xfrm>
            <a:off x="545164" y="3161252"/>
            <a:ext cx="3041910" cy="380163"/>
            <a:chOff x="7730470" y="897444"/>
            <a:chExt cx="3041910" cy="380163"/>
          </a:xfrm>
        </p:grpSpPr>
        <p:sp>
          <p:nvSpPr>
            <p:cNvPr id="15" name="Rectangle: Rounded Corners 14">
              <a:extLst>
                <a:ext uri="{FF2B5EF4-FFF2-40B4-BE49-F238E27FC236}">
                  <a16:creationId xmlns:a16="http://schemas.microsoft.com/office/drawing/2014/main" id="{EA5259E4-552B-BA18-8C4E-27FD08553343}"/>
                </a:ext>
              </a:extLst>
            </p:cNvPr>
            <p:cNvSpPr/>
            <p:nvPr/>
          </p:nvSpPr>
          <p:spPr>
            <a:xfrm>
              <a:off x="7730470" y="897444"/>
              <a:ext cx="3041910" cy="380163"/>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6" name="Rectangle: Rounded Corners 6">
              <a:extLst>
                <a:ext uri="{FF2B5EF4-FFF2-40B4-BE49-F238E27FC236}">
                  <a16:creationId xmlns:a16="http://schemas.microsoft.com/office/drawing/2014/main" id="{A6AD24D9-A92E-2E55-DBA0-925587F8EB0D}"/>
                </a:ext>
              </a:extLst>
            </p:cNvPr>
            <p:cNvSpPr txBox="1"/>
            <p:nvPr/>
          </p:nvSpPr>
          <p:spPr>
            <a:xfrm>
              <a:off x="7741605" y="908579"/>
              <a:ext cx="3019640" cy="35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Tx/>
                <a:buNone/>
              </a:pPr>
              <a:r>
                <a:rPr lang="en-GB" sz="1200" kern="1200">
                  <a:solidFill>
                    <a:srgbClr val="000000"/>
                  </a:solidFill>
                  <a:latin typeface="Arial"/>
                  <a:ea typeface="ＭＳ Ｐゴシック"/>
                  <a:cs typeface="+mn-cs"/>
                </a:rPr>
                <a:t>Understand current evidence base on aspects of quality (what good looks like)</a:t>
              </a:r>
            </a:p>
          </p:txBody>
        </p:sp>
      </p:grpSp>
      <p:grpSp>
        <p:nvGrpSpPr>
          <p:cNvPr id="6" name="Group 5">
            <a:extLst>
              <a:ext uri="{FF2B5EF4-FFF2-40B4-BE49-F238E27FC236}">
                <a16:creationId xmlns:a16="http://schemas.microsoft.com/office/drawing/2014/main" id="{37210A8F-E9CD-3BAD-BEEB-CB0209B78339}"/>
              </a:ext>
              <a:ext uri="{C183D7F6-B498-43B3-948B-1728B52AA6E4}">
                <adec:decorative xmlns:adec="http://schemas.microsoft.com/office/drawing/2017/decorative" val="1"/>
              </a:ext>
            </a:extLst>
          </p:cNvPr>
          <p:cNvGrpSpPr/>
          <p:nvPr/>
        </p:nvGrpSpPr>
        <p:grpSpPr>
          <a:xfrm>
            <a:off x="557048" y="3599902"/>
            <a:ext cx="3018142" cy="532810"/>
            <a:chOff x="7742354" y="1336094"/>
            <a:chExt cx="3018142" cy="532810"/>
          </a:xfrm>
        </p:grpSpPr>
        <p:sp>
          <p:nvSpPr>
            <p:cNvPr id="13" name="Rectangle: Rounded Corners 12">
              <a:extLst>
                <a:ext uri="{FF2B5EF4-FFF2-40B4-BE49-F238E27FC236}">
                  <a16:creationId xmlns:a16="http://schemas.microsoft.com/office/drawing/2014/main" id="{E973E5FA-CB65-1242-EE6C-41B8A6B653D8}"/>
                </a:ext>
              </a:extLst>
            </p:cNvPr>
            <p:cNvSpPr/>
            <p:nvPr/>
          </p:nvSpPr>
          <p:spPr>
            <a:xfrm>
              <a:off x="7742354" y="1336094"/>
              <a:ext cx="3018142" cy="532810"/>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Rectangle: Rounded Corners 8">
              <a:extLst>
                <a:ext uri="{FF2B5EF4-FFF2-40B4-BE49-F238E27FC236}">
                  <a16:creationId xmlns:a16="http://schemas.microsoft.com/office/drawing/2014/main" id="{25597795-8316-FE64-1D36-250D417C8449}"/>
                </a:ext>
              </a:extLst>
            </p:cNvPr>
            <p:cNvSpPr txBox="1"/>
            <p:nvPr/>
          </p:nvSpPr>
          <p:spPr>
            <a:xfrm>
              <a:off x="7757959" y="1351699"/>
              <a:ext cx="2986932" cy="50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Tx/>
                <a:buNone/>
              </a:pPr>
              <a:r>
                <a:rPr lang="en-GB" sz="1200" kern="1200">
                  <a:solidFill>
                    <a:srgbClr val="000000"/>
                  </a:solidFill>
                  <a:latin typeface="Arial"/>
                  <a:ea typeface="ＭＳ Ｐゴシック"/>
                  <a:cs typeface="+mn-cs"/>
                </a:rPr>
                <a:t>Fill policy and strategy evidence gaps to support our regulatory and improvement activity</a:t>
              </a:r>
            </a:p>
          </p:txBody>
        </p:sp>
      </p:grpSp>
      <p:grpSp>
        <p:nvGrpSpPr>
          <p:cNvPr id="7" name="Group 6">
            <a:extLst>
              <a:ext uri="{FF2B5EF4-FFF2-40B4-BE49-F238E27FC236}">
                <a16:creationId xmlns:a16="http://schemas.microsoft.com/office/drawing/2014/main" id="{A5C79CF5-D9E0-CA97-71F4-DEFEBD554DC8}"/>
              </a:ext>
              <a:ext uri="{C183D7F6-B498-43B3-948B-1728B52AA6E4}">
                <adec:decorative xmlns:adec="http://schemas.microsoft.com/office/drawing/2017/decorative" val="1"/>
              </a:ext>
            </a:extLst>
          </p:cNvPr>
          <p:cNvGrpSpPr/>
          <p:nvPr/>
        </p:nvGrpSpPr>
        <p:grpSpPr>
          <a:xfrm>
            <a:off x="568918" y="4191198"/>
            <a:ext cx="2994401" cy="344040"/>
            <a:chOff x="7754224" y="1927390"/>
            <a:chExt cx="2994401" cy="344040"/>
          </a:xfrm>
        </p:grpSpPr>
        <p:sp>
          <p:nvSpPr>
            <p:cNvPr id="11" name="Rectangle: Rounded Corners 10">
              <a:extLst>
                <a:ext uri="{FF2B5EF4-FFF2-40B4-BE49-F238E27FC236}">
                  <a16:creationId xmlns:a16="http://schemas.microsoft.com/office/drawing/2014/main" id="{5BB2F371-D492-FC22-F751-DC562D3BAE89}"/>
                </a:ext>
              </a:extLst>
            </p:cNvPr>
            <p:cNvSpPr/>
            <p:nvPr/>
          </p:nvSpPr>
          <p:spPr>
            <a:xfrm>
              <a:off x="7754224" y="1927390"/>
              <a:ext cx="2994401" cy="344040"/>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2" name="Rectangle: Rounded Corners 10">
              <a:extLst>
                <a:ext uri="{FF2B5EF4-FFF2-40B4-BE49-F238E27FC236}">
                  <a16:creationId xmlns:a16="http://schemas.microsoft.com/office/drawing/2014/main" id="{8DA9D8DB-C39E-5791-DC24-6C052E8004B4}"/>
                </a:ext>
              </a:extLst>
            </p:cNvPr>
            <p:cNvSpPr txBox="1"/>
            <p:nvPr/>
          </p:nvSpPr>
          <p:spPr>
            <a:xfrm>
              <a:off x="7764301" y="1937467"/>
              <a:ext cx="2974247" cy="323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Tx/>
                <a:buNone/>
              </a:pPr>
              <a:r>
                <a:rPr lang="en-GB" sz="1200" kern="1200">
                  <a:solidFill>
                    <a:srgbClr val="000000"/>
                  </a:solidFill>
                  <a:latin typeface="Arial"/>
                  <a:ea typeface="ＭＳ Ｐゴシック"/>
                  <a:cs typeface="+mn-cs"/>
                </a:rPr>
                <a:t>Inform and underpin independent voice</a:t>
              </a:r>
            </a:p>
          </p:txBody>
        </p:sp>
      </p:grpSp>
      <p:grpSp>
        <p:nvGrpSpPr>
          <p:cNvPr id="8" name="Group 7">
            <a:extLst>
              <a:ext uri="{FF2B5EF4-FFF2-40B4-BE49-F238E27FC236}">
                <a16:creationId xmlns:a16="http://schemas.microsoft.com/office/drawing/2014/main" id="{EFD38D04-28AD-4016-8989-21C508CA314D}"/>
              </a:ext>
              <a:ext uri="{C183D7F6-B498-43B3-948B-1728B52AA6E4}">
                <adec:decorative xmlns:adec="http://schemas.microsoft.com/office/drawing/2017/decorative" val="1"/>
              </a:ext>
            </a:extLst>
          </p:cNvPr>
          <p:cNvGrpSpPr/>
          <p:nvPr/>
        </p:nvGrpSpPr>
        <p:grpSpPr>
          <a:xfrm>
            <a:off x="559573" y="4593725"/>
            <a:ext cx="3013091" cy="511110"/>
            <a:chOff x="7744879" y="2329917"/>
            <a:chExt cx="3013091" cy="511110"/>
          </a:xfrm>
        </p:grpSpPr>
        <p:sp>
          <p:nvSpPr>
            <p:cNvPr id="9" name="Rectangle: Rounded Corners 8">
              <a:extLst>
                <a:ext uri="{FF2B5EF4-FFF2-40B4-BE49-F238E27FC236}">
                  <a16:creationId xmlns:a16="http://schemas.microsoft.com/office/drawing/2014/main" id="{B7EE4F9D-20E0-62A0-70CB-72780B64A074}"/>
                </a:ext>
              </a:extLst>
            </p:cNvPr>
            <p:cNvSpPr/>
            <p:nvPr/>
          </p:nvSpPr>
          <p:spPr>
            <a:xfrm>
              <a:off x="7744879" y="2329917"/>
              <a:ext cx="3013091" cy="511110"/>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Rectangle: Rounded Corners 12">
              <a:extLst>
                <a:ext uri="{FF2B5EF4-FFF2-40B4-BE49-F238E27FC236}">
                  <a16:creationId xmlns:a16="http://schemas.microsoft.com/office/drawing/2014/main" id="{B4783470-07FF-BD0F-DE39-8745303F2D96}"/>
                </a:ext>
              </a:extLst>
            </p:cNvPr>
            <p:cNvSpPr txBox="1"/>
            <p:nvPr/>
          </p:nvSpPr>
          <p:spPr>
            <a:xfrm>
              <a:off x="7759849" y="2344887"/>
              <a:ext cx="2983151" cy="481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FontTx/>
                <a:buNone/>
              </a:pPr>
              <a:r>
                <a:rPr lang="en-GB" sz="1200" kern="1200">
                  <a:solidFill>
                    <a:srgbClr val="000000"/>
                  </a:solidFill>
                  <a:latin typeface="Arial"/>
                  <a:ea typeface="ＭＳ Ｐゴシック"/>
                  <a:cs typeface="+mn-cs"/>
                </a:rPr>
                <a:t>Increase our understanding of quality themes and emerging issues to support our regulation</a:t>
              </a:r>
            </a:p>
          </p:txBody>
        </p:sp>
      </p:grpSp>
      <p:grpSp>
        <p:nvGrpSpPr>
          <p:cNvPr id="19" name="Group 18">
            <a:extLst>
              <a:ext uri="{FF2B5EF4-FFF2-40B4-BE49-F238E27FC236}">
                <a16:creationId xmlns:a16="http://schemas.microsoft.com/office/drawing/2014/main" id="{73B97B98-F608-DEB5-7D49-920AD1D37751}"/>
              </a:ext>
              <a:ext uri="{C183D7F6-B498-43B3-948B-1728B52AA6E4}">
                <adec:decorative xmlns:adec="http://schemas.microsoft.com/office/drawing/2017/decorative" val="1"/>
              </a:ext>
            </a:extLst>
          </p:cNvPr>
          <p:cNvGrpSpPr/>
          <p:nvPr/>
        </p:nvGrpSpPr>
        <p:grpSpPr>
          <a:xfrm>
            <a:off x="4246244" y="2263808"/>
            <a:ext cx="3507771" cy="2990778"/>
            <a:chOff x="1349" y="0"/>
            <a:chExt cx="3507771" cy="2990778"/>
          </a:xfrm>
        </p:grpSpPr>
        <p:sp>
          <p:nvSpPr>
            <p:cNvPr id="32" name="Rectangle: Rounded Corners 31">
              <a:extLst>
                <a:ext uri="{FF2B5EF4-FFF2-40B4-BE49-F238E27FC236}">
                  <a16:creationId xmlns:a16="http://schemas.microsoft.com/office/drawing/2014/main" id="{91B03158-0CB9-67CF-9E22-5F6A84DF6AE4}"/>
                </a:ext>
              </a:extLst>
            </p:cNvPr>
            <p:cNvSpPr/>
            <p:nvPr/>
          </p:nvSpPr>
          <p:spPr>
            <a:xfrm>
              <a:off x="1349" y="0"/>
              <a:ext cx="3507771" cy="2990778"/>
            </a:xfrm>
            <a:prstGeom prst="roundRect">
              <a:avLst>
                <a:gd name="adj" fmla="val 10000"/>
              </a:avLst>
            </a:prstGeom>
            <a:solidFill>
              <a:srgbClr val="5F286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3" name="Rectangle: Rounded Corners 4">
              <a:extLst>
                <a:ext uri="{FF2B5EF4-FFF2-40B4-BE49-F238E27FC236}">
                  <a16:creationId xmlns:a16="http://schemas.microsoft.com/office/drawing/2014/main" id="{C8A4EC41-8B9B-488C-93DC-8DE9AA6425D2}"/>
                </a:ext>
              </a:extLst>
            </p:cNvPr>
            <p:cNvSpPr txBox="1"/>
            <p:nvPr/>
          </p:nvSpPr>
          <p:spPr>
            <a:xfrm>
              <a:off x="1349" y="0"/>
              <a:ext cx="3507771" cy="897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rPr>
                <a:t>Research to evaluate and understand our impact</a:t>
              </a:r>
              <a:endParaRPr lang="en-GB" sz="1600" kern="1200">
                <a:solidFill>
                  <a:schemeClr val="bg1"/>
                </a:solidFill>
              </a:endParaRPr>
            </a:p>
          </p:txBody>
        </p:sp>
      </p:grpSp>
      <p:grpSp>
        <p:nvGrpSpPr>
          <p:cNvPr id="20" name="Group 19">
            <a:extLst>
              <a:ext uri="{FF2B5EF4-FFF2-40B4-BE49-F238E27FC236}">
                <a16:creationId xmlns:a16="http://schemas.microsoft.com/office/drawing/2014/main" id="{0DA81C85-C418-0B98-C2DA-5D23B534353C}"/>
              </a:ext>
              <a:ext uri="{C183D7F6-B498-43B3-948B-1728B52AA6E4}">
                <adec:decorative xmlns:adec="http://schemas.microsoft.com/office/drawing/2017/decorative" val="1"/>
              </a:ext>
            </a:extLst>
          </p:cNvPr>
          <p:cNvGrpSpPr/>
          <p:nvPr/>
        </p:nvGrpSpPr>
        <p:grpSpPr>
          <a:xfrm>
            <a:off x="4520748" y="3044276"/>
            <a:ext cx="2806216" cy="494691"/>
            <a:chOff x="275853" y="780468"/>
            <a:chExt cx="2806216" cy="494691"/>
          </a:xfrm>
        </p:grpSpPr>
        <p:sp>
          <p:nvSpPr>
            <p:cNvPr id="30" name="Rectangle: Rounded Corners 29">
              <a:extLst>
                <a:ext uri="{FF2B5EF4-FFF2-40B4-BE49-F238E27FC236}">
                  <a16:creationId xmlns:a16="http://schemas.microsoft.com/office/drawing/2014/main" id="{8F79703D-6986-6E12-22D1-249BEA130C6D}"/>
                </a:ext>
              </a:extLst>
            </p:cNvPr>
            <p:cNvSpPr/>
            <p:nvPr/>
          </p:nvSpPr>
          <p:spPr>
            <a:xfrm>
              <a:off x="275853" y="780468"/>
              <a:ext cx="2806216" cy="494691"/>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1" name="Rectangle: Rounded Corners 6">
              <a:extLst>
                <a:ext uri="{FF2B5EF4-FFF2-40B4-BE49-F238E27FC236}">
                  <a16:creationId xmlns:a16="http://schemas.microsoft.com/office/drawing/2014/main" id="{78C2E3C5-973A-CCC5-9DC0-812FC9DC7D48}"/>
                </a:ext>
              </a:extLst>
            </p:cNvPr>
            <p:cNvSpPr txBox="1"/>
            <p:nvPr/>
          </p:nvSpPr>
          <p:spPr>
            <a:xfrm>
              <a:off x="290342" y="794957"/>
              <a:ext cx="2777238" cy="46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Help us to assess the relative benefit of different regulatory options - to do more of what works and less </a:t>
              </a:r>
              <a:r>
                <a:rPr lang="en-GB" sz="1200" kern="1200">
                  <a:solidFill>
                    <a:schemeClr val="tx1"/>
                  </a:solidFill>
                  <a:latin typeface="Arial"/>
                  <a:ea typeface="ＭＳ Ｐゴシック"/>
                </a:rPr>
                <a:t>of</a:t>
              </a:r>
              <a:r>
                <a:rPr lang="en-GB" sz="1200" kern="1200">
                  <a:solidFill>
                    <a:schemeClr val="tx1"/>
                  </a:solidFill>
                </a:rPr>
                <a:t> what doesn’t</a:t>
              </a:r>
            </a:p>
          </p:txBody>
        </p:sp>
      </p:grpSp>
      <p:grpSp>
        <p:nvGrpSpPr>
          <p:cNvPr id="21" name="Group 20">
            <a:extLst>
              <a:ext uri="{FF2B5EF4-FFF2-40B4-BE49-F238E27FC236}">
                <a16:creationId xmlns:a16="http://schemas.microsoft.com/office/drawing/2014/main" id="{C7D60240-C04D-6163-1E8D-DBA927602202}"/>
              </a:ext>
              <a:ext uri="{C183D7F6-B498-43B3-948B-1728B52AA6E4}">
                <adec:decorative xmlns:adec="http://schemas.microsoft.com/office/drawing/2017/decorative" val="1"/>
              </a:ext>
            </a:extLst>
          </p:cNvPr>
          <p:cNvGrpSpPr/>
          <p:nvPr/>
        </p:nvGrpSpPr>
        <p:grpSpPr>
          <a:xfrm>
            <a:off x="4520748" y="3627559"/>
            <a:ext cx="2806216" cy="481999"/>
            <a:chOff x="275853" y="1363751"/>
            <a:chExt cx="2806216" cy="481999"/>
          </a:xfrm>
        </p:grpSpPr>
        <p:sp>
          <p:nvSpPr>
            <p:cNvPr id="28" name="Rectangle: Rounded Corners 27">
              <a:extLst>
                <a:ext uri="{FF2B5EF4-FFF2-40B4-BE49-F238E27FC236}">
                  <a16:creationId xmlns:a16="http://schemas.microsoft.com/office/drawing/2014/main" id="{44629FFD-54F0-848E-71E8-637159027682}"/>
                </a:ext>
              </a:extLst>
            </p:cNvPr>
            <p:cNvSpPr/>
            <p:nvPr/>
          </p:nvSpPr>
          <p:spPr>
            <a:xfrm>
              <a:off x="275853" y="1363751"/>
              <a:ext cx="2806216" cy="481999"/>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9" name="Rectangle: Rounded Corners 8">
              <a:extLst>
                <a:ext uri="{FF2B5EF4-FFF2-40B4-BE49-F238E27FC236}">
                  <a16:creationId xmlns:a16="http://schemas.microsoft.com/office/drawing/2014/main" id="{5CFF646A-AC00-BDAA-72AF-1B1B70BA3789}"/>
                </a:ext>
              </a:extLst>
            </p:cNvPr>
            <p:cNvSpPr txBox="1"/>
            <p:nvPr/>
          </p:nvSpPr>
          <p:spPr>
            <a:xfrm>
              <a:off x="289970" y="1377868"/>
              <a:ext cx="2777982" cy="4537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000000"/>
                  </a:solidFill>
                  <a:latin typeface="Arial"/>
                  <a:ea typeface="ＭＳ Ｐゴシック"/>
                  <a:cs typeface="+mn-cs"/>
                </a:rPr>
                <a:t>Provide insight to ensure we place our resources in the areas that will have the biggest impact</a:t>
              </a:r>
            </a:p>
          </p:txBody>
        </p:sp>
      </p:grpSp>
      <p:grpSp>
        <p:nvGrpSpPr>
          <p:cNvPr id="22" name="Group 21">
            <a:extLst>
              <a:ext uri="{FF2B5EF4-FFF2-40B4-BE49-F238E27FC236}">
                <a16:creationId xmlns:a16="http://schemas.microsoft.com/office/drawing/2014/main" id="{D0BF792D-1B16-826A-A6BA-0EE50FEC53F7}"/>
              </a:ext>
              <a:ext uri="{C183D7F6-B498-43B3-948B-1728B52AA6E4}">
                <adec:decorative xmlns:adec="http://schemas.microsoft.com/office/drawing/2017/decorative" val="1"/>
              </a:ext>
            </a:extLst>
          </p:cNvPr>
          <p:cNvGrpSpPr/>
          <p:nvPr/>
        </p:nvGrpSpPr>
        <p:grpSpPr>
          <a:xfrm>
            <a:off x="4520748" y="4191508"/>
            <a:ext cx="2806216" cy="342648"/>
            <a:chOff x="275853" y="1927700"/>
            <a:chExt cx="2806216" cy="342648"/>
          </a:xfrm>
        </p:grpSpPr>
        <p:sp>
          <p:nvSpPr>
            <p:cNvPr id="26" name="Rectangle: Rounded Corners 25">
              <a:extLst>
                <a:ext uri="{FF2B5EF4-FFF2-40B4-BE49-F238E27FC236}">
                  <a16:creationId xmlns:a16="http://schemas.microsoft.com/office/drawing/2014/main" id="{64401AE8-CBA2-7923-D653-6BF74EA64F9A}"/>
                </a:ext>
              </a:extLst>
            </p:cNvPr>
            <p:cNvSpPr/>
            <p:nvPr/>
          </p:nvSpPr>
          <p:spPr>
            <a:xfrm>
              <a:off x="275853" y="1927700"/>
              <a:ext cx="2806216" cy="342648"/>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7" name="Rectangle: Rounded Corners 10">
              <a:extLst>
                <a:ext uri="{FF2B5EF4-FFF2-40B4-BE49-F238E27FC236}">
                  <a16:creationId xmlns:a16="http://schemas.microsoft.com/office/drawing/2014/main" id="{DD9C082B-47B2-637B-25CB-D482CBD9F1AB}"/>
                </a:ext>
              </a:extLst>
            </p:cNvPr>
            <p:cNvSpPr txBox="1"/>
            <p:nvPr/>
          </p:nvSpPr>
          <p:spPr>
            <a:xfrm>
              <a:off x="285889" y="1937736"/>
              <a:ext cx="2786144" cy="32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000000"/>
                  </a:solidFill>
                  <a:latin typeface="Arial"/>
                  <a:ea typeface="ＭＳ Ｐゴシック"/>
                  <a:cs typeface="+mn-cs"/>
                </a:rPr>
                <a:t>Identify areas we need to improve to inform internal QI</a:t>
              </a:r>
            </a:p>
          </p:txBody>
        </p:sp>
      </p:grpSp>
      <p:grpSp>
        <p:nvGrpSpPr>
          <p:cNvPr id="23" name="Group 22">
            <a:extLst>
              <a:ext uri="{FF2B5EF4-FFF2-40B4-BE49-F238E27FC236}">
                <a16:creationId xmlns:a16="http://schemas.microsoft.com/office/drawing/2014/main" id="{0D5F1126-0C95-6B01-41A6-9FB545F2FEEF}"/>
              </a:ext>
              <a:ext uri="{C183D7F6-B498-43B3-948B-1728B52AA6E4}">
                <adec:decorative xmlns:adec="http://schemas.microsoft.com/office/drawing/2017/decorative" val="1"/>
              </a:ext>
            </a:extLst>
          </p:cNvPr>
          <p:cNvGrpSpPr/>
          <p:nvPr/>
        </p:nvGrpSpPr>
        <p:grpSpPr>
          <a:xfrm>
            <a:off x="4520748" y="4591415"/>
            <a:ext cx="2806216" cy="501045"/>
            <a:chOff x="275853" y="2327607"/>
            <a:chExt cx="2806216" cy="501045"/>
          </a:xfrm>
        </p:grpSpPr>
        <p:sp>
          <p:nvSpPr>
            <p:cNvPr id="24" name="Rectangle: Rounded Corners 23">
              <a:extLst>
                <a:ext uri="{FF2B5EF4-FFF2-40B4-BE49-F238E27FC236}">
                  <a16:creationId xmlns:a16="http://schemas.microsoft.com/office/drawing/2014/main" id="{13E0E0F3-3E4C-D3D3-7DB6-0DB4F37B6AF3}"/>
                </a:ext>
              </a:extLst>
            </p:cNvPr>
            <p:cNvSpPr/>
            <p:nvPr/>
          </p:nvSpPr>
          <p:spPr>
            <a:xfrm>
              <a:off x="275853" y="2327607"/>
              <a:ext cx="2806216" cy="501045"/>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5" name="Rectangle: Rounded Corners 12">
              <a:extLst>
                <a:ext uri="{FF2B5EF4-FFF2-40B4-BE49-F238E27FC236}">
                  <a16:creationId xmlns:a16="http://schemas.microsoft.com/office/drawing/2014/main" id="{8BC5ABC2-D1E4-3747-FC58-3B85618B5A0D}"/>
                </a:ext>
              </a:extLst>
            </p:cNvPr>
            <p:cNvSpPr txBox="1"/>
            <p:nvPr/>
          </p:nvSpPr>
          <p:spPr>
            <a:xfrm>
              <a:off x="290528" y="2342282"/>
              <a:ext cx="2776866" cy="471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000000"/>
                  </a:solidFill>
                  <a:latin typeface="Arial"/>
                  <a:ea typeface="ＭＳ Ｐゴシック"/>
                  <a:cs typeface="+mn-cs"/>
                </a:rPr>
                <a:t>Demonstrate our performance and articulate our impact to those to whom we are accountable</a:t>
              </a:r>
            </a:p>
          </p:txBody>
        </p:sp>
      </p:grpSp>
      <p:grpSp>
        <p:nvGrpSpPr>
          <p:cNvPr id="34" name="Group 33">
            <a:extLst>
              <a:ext uri="{FF2B5EF4-FFF2-40B4-BE49-F238E27FC236}">
                <a16:creationId xmlns:a16="http://schemas.microsoft.com/office/drawing/2014/main" id="{9BD15FE4-FB11-45FD-1F7E-B1C56545A20F}"/>
              </a:ext>
              <a:ext uri="{C183D7F6-B498-43B3-948B-1728B52AA6E4}">
                <adec:decorative xmlns:adec="http://schemas.microsoft.com/office/drawing/2017/decorative" val="1"/>
              </a:ext>
            </a:extLst>
          </p:cNvPr>
          <p:cNvGrpSpPr/>
          <p:nvPr/>
        </p:nvGrpSpPr>
        <p:grpSpPr>
          <a:xfrm>
            <a:off x="8136072" y="2263808"/>
            <a:ext cx="3507771" cy="2990778"/>
            <a:chOff x="3770870" y="0"/>
            <a:chExt cx="3507771" cy="2990778"/>
          </a:xfrm>
        </p:grpSpPr>
        <p:sp>
          <p:nvSpPr>
            <p:cNvPr id="44" name="Rectangle: Rounded Corners 43">
              <a:extLst>
                <a:ext uri="{FF2B5EF4-FFF2-40B4-BE49-F238E27FC236}">
                  <a16:creationId xmlns:a16="http://schemas.microsoft.com/office/drawing/2014/main" id="{FD355885-48CE-4C09-C8A2-E3E3E3607934}"/>
                </a:ext>
              </a:extLst>
            </p:cNvPr>
            <p:cNvSpPr/>
            <p:nvPr/>
          </p:nvSpPr>
          <p:spPr>
            <a:xfrm>
              <a:off x="3770870" y="0"/>
              <a:ext cx="3507771" cy="2990778"/>
            </a:xfrm>
            <a:prstGeom prst="roundRect">
              <a:avLst>
                <a:gd name="adj" fmla="val 10000"/>
              </a:avLst>
            </a:prstGeom>
            <a:solidFill>
              <a:srgbClr val="5F286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5" name="Rectangle: Rounded Corners 4">
              <a:extLst>
                <a:ext uri="{FF2B5EF4-FFF2-40B4-BE49-F238E27FC236}">
                  <a16:creationId xmlns:a16="http://schemas.microsoft.com/office/drawing/2014/main" id="{15CD36EC-EB13-752D-60B6-A71ABFCEFB5A}"/>
                </a:ext>
              </a:extLst>
            </p:cNvPr>
            <p:cNvSpPr txBox="1"/>
            <p:nvPr/>
          </p:nvSpPr>
          <p:spPr>
            <a:xfrm>
              <a:off x="3770870" y="0"/>
              <a:ext cx="3507771" cy="897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rPr>
                <a:t>Research to support becoming a smarter, more flexible regulator</a:t>
              </a:r>
              <a:endParaRPr lang="en-GB" sz="1600" kern="1200">
                <a:solidFill>
                  <a:schemeClr val="bg1"/>
                </a:solidFill>
              </a:endParaRPr>
            </a:p>
          </p:txBody>
        </p:sp>
      </p:grpSp>
      <p:grpSp>
        <p:nvGrpSpPr>
          <p:cNvPr id="35" name="Group 34">
            <a:extLst>
              <a:ext uri="{FF2B5EF4-FFF2-40B4-BE49-F238E27FC236}">
                <a16:creationId xmlns:a16="http://schemas.microsoft.com/office/drawing/2014/main" id="{3CB469BF-CE15-C4BC-54D2-9C05CCC9DBC4}"/>
              </a:ext>
              <a:ext uri="{C183D7F6-B498-43B3-948B-1728B52AA6E4}">
                <adec:decorative xmlns:adec="http://schemas.microsoft.com/office/drawing/2017/decorative" val="1"/>
              </a:ext>
            </a:extLst>
          </p:cNvPr>
          <p:cNvGrpSpPr/>
          <p:nvPr/>
        </p:nvGrpSpPr>
        <p:grpSpPr>
          <a:xfrm>
            <a:off x="8442665" y="3162126"/>
            <a:ext cx="2806216" cy="686673"/>
            <a:chOff x="4077463" y="898318"/>
            <a:chExt cx="2806216" cy="686673"/>
          </a:xfrm>
        </p:grpSpPr>
        <p:sp>
          <p:nvSpPr>
            <p:cNvPr id="42" name="Rectangle: Rounded Corners 41">
              <a:extLst>
                <a:ext uri="{FF2B5EF4-FFF2-40B4-BE49-F238E27FC236}">
                  <a16:creationId xmlns:a16="http://schemas.microsoft.com/office/drawing/2014/main" id="{0DBA9782-E8C9-62D5-6642-14112C3C66FD}"/>
                </a:ext>
              </a:extLst>
            </p:cNvPr>
            <p:cNvSpPr/>
            <p:nvPr/>
          </p:nvSpPr>
          <p:spPr>
            <a:xfrm>
              <a:off x="4077463" y="898318"/>
              <a:ext cx="2806216" cy="686673"/>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3" name="Rectangle: Rounded Corners 6">
              <a:extLst>
                <a:ext uri="{FF2B5EF4-FFF2-40B4-BE49-F238E27FC236}">
                  <a16:creationId xmlns:a16="http://schemas.microsoft.com/office/drawing/2014/main" id="{B558A1BC-3661-8E85-3830-1EA949E97833}"/>
                </a:ext>
              </a:extLst>
            </p:cNvPr>
            <p:cNvSpPr txBox="1"/>
            <p:nvPr/>
          </p:nvSpPr>
          <p:spPr>
            <a:xfrm>
              <a:off x="4097575" y="918430"/>
              <a:ext cx="2765992" cy="646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000000"/>
                  </a:solidFill>
                  <a:latin typeface="Arial"/>
                  <a:ea typeface="ＭＳ Ｐゴシック"/>
                  <a:cs typeface="+mn-cs"/>
                </a:rPr>
                <a:t>Help identify best approach to regulation in a given context, drawing on international and cross-sector learning</a:t>
              </a:r>
            </a:p>
          </p:txBody>
        </p:sp>
      </p:grpSp>
      <p:grpSp>
        <p:nvGrpSpPr>
          <p:cNvPr id="36" name="Group 35">
            <a:extLst>
              <a:ext uri="{FF2B5EF4-FFF2-40B4-BE49-F238E27FC236}">
                <a16:creationId xmlns:a16="http://schemas.microsoft.com/office/drawing/2014/main" id="{C035AA15-99B2-06B6-B5FD-6D8C27A4C259}"/>
              </a:ext>
              <a:ext uri="{C183D7F6-B498-43B3-948B-1728B52AA6E4}">
                <adec:decorative xmlns:adec="http://schemas.microsoft.com/office/drawing/2017/decorative" val="1"/>
              </a:ext>
            </a:extLst>
          </p:cNvPr>
          <p:cNvGrpSpPr/>
          <p:nvPr/>
        </p:nvGrpSpPr>
        <p:grpSpPr>
          <a:xfrm>
            <a:off x="8442665" y="3932476"/>
            <a:ext cx="2806216" cy="543903"/>
            <a:chOff x="4077463" y="1668668"/>
            <a:chExt cx="2806216" cy="543903"/>
          </a:xfrm>
        </p:grpSpPr>
        <p:sp>
          <p:nvSpPr>
            <p:cNvPr id="40" name="Rectangle: Rounded Corners 39">
              <a:extLst>
                <a:ext uri="{FF2B5EF4-FFF2-40B4-BE49-F238E27FC236}">
                  <a16:creationId xmlns:a16="http://schemas.microsoft.com/office/drawing/2014/main" id="{43FED337-C851-8D73-8597-AE3213B71C0C}"/>
                </a:ext>
              </a:extLst>
            </p:cNvPr>
            <p:cNvSpPr/>
            <p:nvPr/>
          </p:nvSpPr>
          <p:spPr>
            <a:xfrm>
              <a:off x="4077463" y="1668668"/>
              <a:ext cx="2806216" cy="543903"/>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1" name="Rectangle: Rounded Corners 8">
              <a:extLst>
                <a:ext uri="{FF2B5EF4-FFF2-40B4-BE49-F238E27FC236}">
                  <a16:creationId xmlns:a16="http://schemas.microsoft.com/office/drawing/2014/main" id="{F0ADE65C-B788-CE75-A830-26D2122241F7}"/>
                </a:ext>
              </a:extLst>
            </p:cNvPr>
            <p:cNvSpPr txBox="1"/>
            <p:nvPr/>
          </p:nvSpPr>
          <p:spPr>
            <a:xfrm>
              <a:off x="4093393" y="1684598"/>
              <a:ext cx="2774356" cy="512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000000"/>
                  </a:solidFill>
                  <a:latin typeface="Arial"/>
                  <a:ea typeface="ＭＳ Ｐゴシック"/>
                  <a:cs typeface="+mn-cs"/>
                </a:rPr>
                <a:t>Help us consider how to flex our approach for specific aspects of care or particular care settings</a:t>
              </a:r>
            </a:p>
          </p:txBody>
        </p:sp>
      </p:grpSp>
      <p:grpSp>
        <p:nvGrpSpPr>
          <p:cNvPr id="37" name="Group 36">
            <a:extLst>
              <a:ext uri="{FF2B5EF4-FFF2-40B4-BE49-F238E27FC236}">
                <a16:creationId xmlns:a16="http://schemas.microsoft.com/office/drawing/2014/main" id="{08F26E34-8114-93C3-FBE2-20717920FF5B}"/>
              </a:ext>
              <a:ext uri="{C183D7F6-B498-43B3-948B-1728B52AA6E4}">
                <adec:decorative xmlns:adec="http://schemas.microsoft.com/office/drawing/2017/decorative" val="1"/>
              </a:ext>
            </a:extLst>
          </p:cNvPr>
          <p:cNvGrpSpPr/>
          <p:nvPr/>
        </p:nvGrpSpPr>
        <p:grpSpPr>
          <a:xfrm>
            <a:off x="8442665" y="4560058"/>
            <a:ext cx="2806216" cy="543903"/>
            <a:chOff x="4077463" y="2296250"/>
            <a:chExt cx="2806216" cy="543903"/>
          </a:xfrm>
        </p:grpSpPr>
        <p:sp>
          <p:nvSpPr>
            <p:cNvPr id="38" name="Rectangle: Rounded Corners 37">
              <a:extLst>
                <a:ext uri="{FF2B5EF4-FFF2-40B4-BE49-F238E27FC236}">
                  <a16:creationId xmlns:a16="http://schemas.microsoft.com/office/drawing/2014/main" id="{DE30A091-9E83-224B-B902-B58963EFBDC2}"/>
                </a:ext>
              </a:extLst>
            </p:cNvPr>
            <p:cNvSpPr/>
            <p:nvPr/>
          </p:nvSpPr>
          <p:spPr>
            <a:xfrm>
              <a:off x="4077463" y="2296250"/>
              <a:ext cx="2806216" cy="543903"/>
            </a:xfrm>
            <a:prstGeom prst="roundRect">
              <a:avLst>
                <a:gd name="adj" fmla="val 10000"/>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9" name="Rectangle: Rounded Corners 10">
              <a:extLst>
                <a:ext uri="{FF2B5EF4-FFF2-40B4-BE49-F238E27FC236}">
                  <a16:creationId xmlns:a16="http://schemas.microsoft.com/office/drawing/2014/main" id="{BAE8BEA1-3C81-568B-B8A9-B1F51713D8E5}"/>
                </a:ext>
              </a:extLst>
            </p:cNvPr>
            <p:cNvSpPr txBox="1"/>
            <p:nvPr/>
          </p:nvSpPr>
          <p:spPr>
            <a:xfrm>
              <a:off x="4093393" y="2312180"/>
              <a:ext cx="2774356" cy="512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000000"/>
                  </a:solidFill>
                  <a:latin typeface="Arial"/>
                  <a:ea typeface="ＭＳ Ｐゴシック"/>
                  <a:cs typeface="+mn-cs"/>
                </a:rPr>
                <a:t>Support us in capturing risk in different contexts</a:t>
              </a:r>
            </a:p>
          </p:txBody>
        </p:sp>
      </p:grpSp>
    </p:spTree>
    <p:extLst>
      <p:ext uri="{BB962C8B-B14F-4D97-AF65-F5344CB8AC3E}">
        <p14:creationId xmlns:p14="http://schemas.microsoft.com/office/powerpoint/2010/main" val="101565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a:extLst>
              <a:ext uri="{C183D7F6-B498-43B3-948B-1728B52AA6E4}">
                <adec:decorative xmlns:adec="http://schemas.microsoft.com/office/drawing/2017/decorative" val="1"/>
              </a:ext>
            </a:extLst>
          </p:cNvPr>
          <p:cNvSpPr txBox="1">
            <a:spLocks noGrp="1"/>
          </p:cNvSpPr>
          <p:nvPr>
            <p:ph type="sldNum" idx="12"/>
          </p:nvPr>
        </p:nvSpPr>
        <p:spPr>
          <a:xfrm>
            <a:off x="11353799" y="6258509"/>
            <a:ext cx="62516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1" i="0" u="none" strike="noStrike" kern="0" cap="none" spc="0" normalizeH="0" baseline="0" noProof="0">
                <a:ln>
                  <a:noFill/>
                </a:ln>
                <a:solidFill>
                  <a:srgbClr val="6C276A"/>
                </a:solidFill>
                <a:effectLst/>
                <a:uLnTx/>
                <a:uFillTx/>
                <a:latin typeface="Hind"/>
                <a:cs typeface="Hind"/>
                <a:sym typeface="Hind"/>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1" i="0" u="none" strike="noStrike" kern="0" cap="none" spc="0" normalizeH="0" baseline="0" noProof="0">
              <a:ln>
                <a:noFill/>
              </a:ln>
              <a:solidFill>
                <a:srgbClr val="6C276A"/>
              </a:solidFill>
              <a:effectLst/>
              <a:uLnTx/>
              <a:uFillTx/>
              <a:latin typeface="Hind"/>
              <a:cs typeface="Hind"/>
              <a:sym typeface="Hind"/>
            </a:endParaRPr>
          </a:p>
        </p:txBody>
      </p:sp>
      <p:sp>
        <p:nvSpPr>
          <p:cNvPr id="238" name="Google Shape;238;p32">
            <a:extLst>
              <a:ext uri="{C183D7F6-B498-43B3-948B-1728B52AA6E4}">
                <adec:decorative xmlns:adec="http://schemas.microsoft.com/office/drawing/2017/decorative" val="1"/>
              </a:ext>
            </a:extLst>
          </p:cNvPr>
          <p:cNvSpPr/>
          <p:nvPr/>
        </p:nvSpPr>
        <p:spPr>
          <a:xfrm>
            <a:off x="-3959185" y="1364871"/>
            <a:ext cx="8235552" cy="3117754"/>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9" name="Google Shape;239;p32">
            <a:extLst>
              <a:ext uri="{C183D7F6-B498-43B3-948B-1728B52AA6E4}">
                <adec:decorative xmlns:adec="http://schemas.microsoft.com/office/drawing/2017/decorative" val="1"/>
              </a:ext>
            </a:extLst>
          </p:cNvPr>
          <p:cNvSpPr/>
          <p:nvPr/>
        </p:nvSpPr>
        <p:spPr>
          <a:xfrm>
            <a:off x="-1430039" y="1279808"/>
            <a:ext cx="5287018" cy="2783430"/>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8" name="Google Shape;248;p32"/>
          <p:cNvSpPr txBox="1">
            <a:spLocks noGrp="1"/>
          </p:cNvSpPr>
          <p:nvPr>
            <p:ph type="title"/>
          </p:nvPr>
        </p:nvSpPr>
        <p:spPr>
          <a:xfrm>
            <a:off x="4735287" y="335627"/>
            <a:ext cx="7164731" cy="7195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Font typeface="Hind"/>
              <a:buNone/>
            </a:pPr>
            <a:r>
              <a:rPr lang="en-GB"/>
              <a:t>Our research priorities</a:t>
            </a:r>
            <a:endParaRPr/>
          </a:p>
        </p:txBody>
      </p:sp>
      <p:sp>
        <p:nvSpPr>
          <p:cNvPr id="247" name="Google Shape;247;p32"/>
          <p:cNvSpPr txBox="1">
            <a:spLocks noGrp="1"/>
          </p:cNvSpPr>
          <p:nvPr>
            <p:ph type="body" idx="1"/>
          </p:nvPr>
        </p:nvSpPr>
        <p:spPr>
          <a:xfrm>
            <a:off x="4735287" y="1534158"/>
            <a:ext cx="7794171" cy="524383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6C276A"/>
              </a:buClr>
              <a:buSzPts val="1800"/>
              <a:buNone/>
            </a:pPr>
            <a:r>
              <a:rPr lang="en-GB" sz="2400" b="1">
                <a:solidFill>
                  <a:srgbClr val="6C276A"/>
                </a:solidFill>
              </a:rPr>
              <a:t>Safety through learning</a:t>
            </a:r>
            <a:br>
              <a:rPr lang="en-GB" sz="2400" b="1">
                <a:solidFill>
                  <a:srgbClr val="6C276A"/>
                </a:solidFill>
              </a:rPr>
            </a:br>
            <a:endParaRPr sz="2400"/>
          </a:p>
          <a:p>
            <a:pPr marL="0" lvl="0" indent="0" algn="l" rtl="0">
              <a:lnSpc>
                <a:spcPct val="110000"/>
              </a:lnSpc>
              <a:spcBef>
                <a:spcPts val="0"/>
              </a:spcBef>
              <a:spcAft>
                <a:spcPts val="0"/>
              </a:spcAft>
              <a:buClr>
                <a:srgbClr val="6C276A"/>
              </a:buClr>
              <a:buSzPts val="1800"/>
              <a:buFont typeface="Arial"/>
              <a:buNone/>
            </a:pPr>
            <a:r>
              <a:rPr lang="en-GB" sz="2400" b="1">
                <a:solidFill>
                  <a:srgbClr val="6C276A"/>
                </a:solidFill>
              </a:rPr>
              <a:t>Inequalities in care</a:t>
            </a:r>
            <a:endParaRPr sz="2400"/>
          </a:p>
          <a:p>
            <a:pPr marL="0" lvl="0" indent="0" algn="l" rtl="0">
              <a:lnSpc>
                <a:spcPct val="110000"/>
              </a:lnSpc>
              <a:spcBef>
                <a:spcPts val="0"/>
              </a:spcBef>
              <a:spcAft>
                <a:spcPts val="0"/>
              </a:spcAft>
              <a:buClr>
                <a:srgbClr val="333333"/>
              </a:buClr>
              <a:buSzPts val="1200"/>
              <a:buFont typeface="Arial"/>
              <a:buNone/>
            </a:pPr>
            <a:endParaRPr lang="en-GB" sz="2400"/>
          </a:p>
          <a:p>
            <a:pPr marL="0" lvl="0" indent="0" algn="l" rtl="0">
              <a:lnSpc>
                <a:spcPct val="110000"/>
              </a:lnSpc>
              <a:spcBef>
                <a:spcPts val="0"/>
              </a:spcBef>
              <a:spcAft>
                <a:spcPts val="0"/>
              </a:spcAft>
              <a:buClr>
                <a:srgbClr val="6C276A"/>
              </a:buClr>
              <a:buSzPts val="1800"/>
              <a:buFont typeface="Arial"/>
              <a:buNone/>
            </a:pPr>
            <a:r>
              <a:rPr lang="en-GB" sz="2400" b="1">
                <a:solidFill>
                  <a:srgbClr val="6C276A"/>
                </a:solidFill>
              </a:rPr>
              <a:t>System working and joined up care</a:t>
            </a:r>
            <a:endParaRPr sz="2400"/>
          </a:p>
          <a:p>
            <a:pPr marL="0" lvl="0" indent="0" algn="l" rtl="0">
              <a:lnSpc>
                <a:spcPct val="110000"/>
              </a:lnSpc>
              <a:spcBef>
                <a:spcPts val="0"/>
              </a:spcBef>
              <a:spcAft>
                <a:spcPts val="0"/>
              </a:spcAft>
              <a:buClr>
                <a:srgbClr val="333333"/>
              </a:buClr>
              <a:buSzPts val="1200"/>
              <a:buFont typeface="Arial"/>
              <a:buNone/>
            </a:pPr>
            <a:endParaRPr sz="2400"/>
          </a:p>
          <a:p>
            <a:pPr marL="0" lvl="0" indent="0" algn="l" rtl="0">
              <a:lnSpc>
                <a:spcPct val="110000"/>
              </a:lnSpc>
              <a:spcBef>
                <a:spcPts val="0"/>
              </a:spcBef>
              <a:spcAft>
                <a:spcPts val="0"/>
              </a:spcAft>
              <a:buClr>
                <a:srgbClr val="6C276A"/>
              </a:buClr>
              <a:buSzPts val="1800"/>
              <a:buFont typeface="Arial"/>
              <a:buNone/>
            </a:pPr>
            <a:r>
              <a:rPr lang="en-GB" sz="2400" b="1">
                <a:solidFill>
                  <a:srgbClr val="6C276A"/>
                </a:solidFill>
              </a:rPr>
              <a:t>Accelerating improvement</a:t>
            </a:r>
            <a:endParaRPr sz="2400"/>
          </a:p>
          <a:p>
            <a:pPr marL="0" lvl="0" indent="0" algn="l" rtl="0">
              <a:lnSpc>
                <a:spcPct val="110000"/>
              </a:lnSpc>
              <a:spcBef>
                <a:spcPts val="0"/>
              </a:spcBef>
              <a:spcAft>
                <a:spcPts val="0"/>
              </a:spcAft>
              <a:buClr>
                <a:srgbClr val="333333"/>
              </a:buClr>
              <a:buSzPts val="1200"/>
              <a:buFont typeface="Arial"/>
              <a:buNone/>
            </a:pPr>
            <a:endParaRPr sz="2400"/>
          </a:p>
          <a:p>
            <a:pPr marL="0" lvl="0" indent="0" algn="l" rtl="0">
              <a:lnSpc>
                <a:spcPct val="110000"/>
              </a:lnSpc>
              <a:spcBef>
                <a:spcPts val="0"/>
              </a:spcBef>
              <a:spcAft>
                <a:spcPts val="0"/>
              </a:spcAft>
              <a:buClr>
                <a:srgbClr val="6C276A"/>
              </a:buClr>
              <a:buSzPts val="1800"/>
              <a:buFont typeface="Arial"/>
              <a:buNone/>
            </a:pPr>
            <a:r>
              <a:rPr lang="en-GB" sz="2400" b="1">
                <a:solidFill>
                  <a:srgbClr val="6C276A"/>
                </a:solidFill>
              </a:rPr>
              <a:t>Assessing quality of services</a:t>
            </a:r>
            <a:endParaRPr sz="2400"/>
          </a:p>
          <a:p>
            <a:pPr marL="0" lvl="0" indent="0" algn="l" rtl="0">
              <a:lnSpc>
                <a:spcPct val="110000"/>
              </a:lnSpc>
              <a:spcBef>
                <a:spcPts val="0"/>
              </a:spcBef>
              <a:spcAft>
                <a:spcPts val="0"/>
              </a:spcAft>
              <a:buClr>
                <a:srgbClr val="333333"/>
              </a:buClr>
              <a:buSzPts val="1200"/>
              <a:buFont typeface="Arial"/>
              <a:buNone/>
            </a:pPr>
            <a:endParaRPr lang="en-GB" sz="2400"/>
          </a:p>
          <a:p>
            <a:pPr marL="0" lvl="0" indent="0" algn="l" rtl="0">
              <a:lnSpc>
                <a:spcPct val="110000"/>
              </a:lnSpc>
              <a:spcBef>
                <a:spcPts val="0"/>
              </a:spcBef>
              <a:spcAft>
                <a:spcPts val="0"/>
              </a:spcAft>
              <a:buClr>
                <a:srgbClr val="6C276A"/>
              </a:buClr>
              <a:buSzPts val="1800"/>
              <a:buFont typeface="Arial"/>
              <a:buNone/>
            </a:pPr>
            <a:r>
              <a:rPr lang="en-GB" sz="2400" b="1">
                <a:solidFill>
                  <a:srgbClr val="6C276A"/>
                </a:solidFill>
              </a:rPr>
              <a:t>CQC as an effective learning organisation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21168C-A553-BCD4-1E4F-ABE92C88E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
        <p:nvSpPr>
          <p:cNvPr id="3" name="Text Placeholder 2">
            <a:extLst>
              <a:ext uri="{FF2B5EF4-FFF2-40B4-BE49-F238E27FC236}">
                <a16:creationId xmlns:a16="http://schemas.microsoft.com/office/drawing/2014/main" id="{EC8E807C-A550-BEBA-E681-9141D054E456}"/>
              </a:ext>
            </a:extLst>
          </p:cNvPr>
          <p:cNvSpPr>
            <a:spLocks noGrp="1"/>
          </p:cNvSpPr>
          <p:nvPr>
            <p:ph type="body" idx="1"/>
          </p:nvPr>
        </p:nvSpPr>
        <p:spPr>
          <a:xfrm>
            <a:off x="356417" y="1534159"/>
            <a:ext cx="11520949" cy="4266140"/>
          </a:xfrm>
        </p:spPr>
        <p:txBody>
          <a:bodyPr>
            <a:normAutofit fontScale="92500" lnSpcReduction="10000"/>
          </a:bodyPr>
          <a:lstStyle/>
          <a:p>
            <a:r>
              <a:rPr lang="en-GB" dirty="0"/>
              <a:t>We have a portfolio of research projects, each exploring different aspects of this topic area, but which are connected through shared themes.</a:t>
            </a:r>
          </a:p>
          <a:p>
            <a:r>
              <a:rPr lang="en-GB" dirty="0"/>
              <a:t>They are collectively improving our understanding of: </a:t>
            </a:r>
          </a:p>
          <a:p>
            <a:pPr lvl="1"/>
            <a:r>
              <a:rPr lang="en-GB" dirty="0"/>
              <a:t>What poor care, or abuse can look like in different types of services </a:t>
            </a:r>
          </a:p>
          <a:p>
            <a:pPr lvl="1"/>
            <a:r>
              <a:rPr lang="en-GB" dirty="0"/>
              <a:t>How to identify it and recognise the warning signs that it may be developing</a:t>
            </a:r>
          </a:p>
          <a:p>
            <a:pPr lvl="1"/>
            <a:r>
              <a:rPr lang="en-GB" dirty="0"/>
              <a:t>How different use of information and data can help to understand risk in services</a:t>
            </a:r>
          </a:p>
          <a:p>
            <a:pPr lvl="1"/>
            <a:r>
              <a:rPr lang="en-GB" dirty="0"/>
              <a:t>The value of using professional judgement and intuition within our assessments.</a:t>
            </a:r>
          </a:p>
          <a:p>
            <a:pPr marL="571500" lvl="1" indent="0">
              <a:buNone/>
            </a:pPr>
            <a:endParaRPr lang="en-GB" dirty="0"/>
          </a:p>
          <a:p>
            <a:r>
              <a:rPr lang="en-GB" dirty="0"/>
              <a:t>Some of this research was triggered by our work on identifying ‘closed cultures’</a:t>
            </a:r>
          </a:p>
          <a:p>
            <a:r>
              <a:rPr lang="en-GB" dirty="0"/>
              <a:t>These are reoccurring themes in research and evaluation</a:t>
            </a:r>
          </a:p>
          <a:p>
            <a:r>
              <a:rPr lang="en-GB" dirty="0"/>
              <a:t>We have been considering these findings as we develop our regulatory model and think about </a:t>
            </a:r>
            <a:r>
              <a:rPr lang="en-GB" i="1" dirty="0"/>
              <a:t>how</a:t>
            </a:r>
            <a:r>
              <a:rPr lang="en-GB" dirty="0"/>
              <a:t> we assess services.</a:t>
            </a:r>
          </a:p>
        </p:txBody>
      </p:sp>
      <p:sp>
        <p:nvSpPr>
          <p:cNvPr id="4" name="Title 3">
            <a:extLst>
              <a:ext uri="{FF2B5EF4-FFF2-40B4-BE49-F238E27FC236}">
                <a16:creationId xmlns:a16="http://schemas.microsoft.com/office/drawing/2014/main" id="{B4BA9B36-6FF1-9120-D42F-25B9A275862C}"/>
              </a:ext>
            </a:extLst>
          </p:cNvPr>
          <p:cNvSpPr>
            <a:spLocks noGrp="1"/>
          </p:cNvSpPr>
          <p:nvPr>
            <p:ph type="title"/>
          </p:nvPr>
        </p:nvSpPr>
        <p:spPr/>
        <p:txBody>
          <a:bodyPr/>
          <a:lstStyle/>
          <a:p>
            <a:r>
              <a:rPr lang="en-GB" dirty="0"/>
              <a:t>Focus topic: research to help us identify poor care</a:t>
            </a:r>
          </a:p>
        </p:txBody>
      </p:sp>
    </p:spTree>
    <p:extLst>
      <p:ext uri="{BB962C8B-B14F-4D97-AF65-F5344CB8AC3E}">
        <p14:creationId xmlns:p14="http://schemas.microsoft.com/office/powerpoint/2010/main" val="94023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3753D-87E4-AA52-C3BA-5E6AF0126F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
        <p:nvSpPr>
          <p:cNvPr id="3" name="Text Placeholder 2">
            <a:extLst>
              <a:ext uri="{FF2B5EF4-FFF2-40B4-BE49-F238E27FC236}">
                <a16:creationId xmlns:a16="http://schemas.microsoft.com/office/drawing/2014/main" id="{A005DEE0-843B-EF48-B160-FBA2E4C100FE}"/>
              </a:ext>
            </a:extLst>
          </p:cNvPr>
          <p:cNvSpPr>
            <a:spLocks noGrp="1"/>
          </p:cNvSpPr>
          <p:nvPr>
            <p:ph type="body" idx="1"/>
          </p:nvPr>
        </p:nvSpPr>
        <p:spPr>
          <a:xfrm>
            <a:off x="335524" y="1591758"/>
            <a:ext cx="11520949" cy="3977853"/>
          </a:xfrm>
        </p:spPr>
        <p:txBody>
          <a:bodyPr>
            <a:noAutofit/>
          </a:bodyPr>
          <a:lstStyle/>
          <a:p>
            <a:r>
              <a:rPr lang="en-GB" i="1" u="sng" dirty="0"/>
              <a:t>The use of professional intuition in making judgements</a:t>
            </a:r>
            <a:r>
              <a:rPr lang="en-GB" i="1" dirty="0"/>
              <a:t> </a:t>
            </a:r>
            <a:r>
              <a:rPr lang="en-GB" dirty="0"/>
              <a:t>(RSM, May 2023) </a:t>
            </a:r>
            <a:r>
              <a:rPr lang="en-GB" dirty="0">
                <a:latin typeface="Aptos" panose="020B0004020202020204" pitchFamily="34" charset="0"/>
              </a:rPr>
              <a:t>Rapid literature review. </a:t>
            </a:r>
          </a:p>
          <a:p>
            <a:pPr marL="101600" indent="0">
              <a:buNone/>
            </a:pPr>
            <a:r>
              <a:rPr lang="en-GB" dirty="0">
                <a:latin typeface="Aptos" panose="020B0004020202020204" pitchFamily="34" charset="0"/>
                <a:cs typeface="Arial" panose="020B0604020202020204" pitchFamily="34" charset="0"/>
              </a:rPr>
              <a:t>CQC inspectors had expressed difficulty in effectively applying their intuition, feeling that this was not something that they could report or act upon. The review aimed to understand the role of intuition and how this informs judgements of risk in health and adult social care sectors, and beyond. Key findings:</a:t>
            </a:r>
          </a:p>
          <a:p>
            <a:pPr lvl="1"/>
            <a:r>
              <a:rPr lang="en-GB" sz="2000" dirty="0">
                <a:latin typeface="Aptos" panose="020B0004020202020204" pitchFamily="34" charset="0"/>
                <a:cs typeface="Arial" panose="020B0604020202020204" pitchFamily="34" charset="0"/>
              </a:rPr>
              <a:t>E</a:t>
            </a:r>
            <a:r>
              <a:rPr lang="en-GB" sz="2000" dirty="0">
                <a:latin typeface="Aptos" panose="020B0004020202020204" pitchFamily="34" charset="0"/>
              </a:rPr>
              <a:t>xplains ‘the science’ behind how intuition contributes to decision-making</a:t>
            </a:r>
          </a:p>
          <a:p>
            <a:pPr lvl="1"/>
            <a:r>
              <a:rPr lang="en-GB" sz="2000" dirty="0">
                <a:latin typeface="Aptos" panose="020B0004020202020204" pitchFamily="34" charset="0"/>
              </a:rPr>
              <a:t>That experience, expertise and data underpin the use of intuition </a:t>
            </a:r>
          </a:p>
          <a:p>
            <a:pPr lvl="1"/>
            <a:r>
              <a:rPr lang="en-GB" sz="2000" dirty="0">
                <a:latin typeface="Aptos" panose="020B0004020202020204" pitchFamily="34" charset="0"/>
              </a:rPr>
              <a:t>Intuition can act as a trigger to “find out more”</a:t>
            </a:r>
          </a:p>
          <a:p>
            <a:pPr lvl="1"/>
            <a:r>
              <a:rPr lang="en-GB" sz="2000" dirty="0">
                <a:latin typeface="Aptos" panose="020B0004020202020204" pitchFamily="34" charset="0"/>
              </a:rPr>
              <a:t>Reinforces importance of inspector’s knowledge of services.</a:t>
            </a:r>
          </a:p>
        </p:txBody>
      </p:sp>
      <p:sp>
        <p:nvSpPr>
          <p:cNvPr id="4" name="Title 3">
            <a:extLst>
              <a:ext uri="{FF2B5EF4-FFF2-40B4-BE49-F238E27FC236}">
                <a16:creationId xmlns:a16="http://schemas.microsoft.com/office/drawing/2014/main" id="{19720571-A098-E91A-11AB-EF2F2A832CFD}"/>
              </a:ext>
            </a:extLst>
          </p:cNvPr>
          <p:cNvSpPr>
            <a:spLocks noGrp="1"/>
          </p:cNvSpPr>
          <p:nvPr>
            <p:ph type="title"/>
          </p:nvPr>
        </p:nvSpPr>
        <p:spPr/>
        <p:txBody>
          <a:bodyPr/>
          <a:lstStyle/>
          <a:p>
            <a:r>
              <a:rPr lang="en-GB" dirty="0"/>
              <a:t>Key projects</a:t>
            </a:r>
          </a:p>
        </p:txBody>
      </p:sp>
    </p:spTree>
    <p:extLst>
      <p:ext uri="{BB962C8B-B14F-4D97-AF65-F5344CB8AC3E}">
        <p14:creationId xmlns:p14="http://schemas.microsoft.com/office/powerpoint/2010/main" val="268297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206E26-6666-93AF-937A-EA604275C4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
        <p:nvSpPr>
          <p:cNvPr id="3" name="Text Placeholder 2">
            <a:extLst>
              <a:ext uri="{FF2B5EF4-FFF2-40B4-BE49-F238E27FC236}">
                <a16:creationId xmlns:a16="http://schemas.microsoft.com/office/drawing/2014/main" id="{23269CE6-B6BC-0F0D-D9DC-119B3FD1090A}"/>
              </a:ext>
            </a:extLst>
          </p:cNvPr>
          <p:cNvSpPr>
            <a:spLocks noGrp="1"/>
          </p:cNvSpPr>
          <p:nvPr>
            <p:ph type="body" idx="1"/>
          </p:nvPr>
        </p:nvSpPr>
        <p:spPr/>
        <p:txBody>
          <a:bodyPr>
            <a:normAutofit/>
          </a:bodyPr>
          <a:lstStyle/>
          <a:p>
            <a:r>
              <a:rPr lang="en-GB" dirty="0">
                <a:latin typeface="Aptos" panose="020B0004020202020204" pitchFamily="34" charset="0"/>
              </a:rPr>
              <a:t>​​</a:t>
            </a:r>
            <a:r>
              <a:rPr lang="en-GB" i="1" u="sng" dirty="0">
                <a:latin typeface="Aptos" panose="020B0004020202020204" pitchFamily="34" charset="0"/>
              </a:rPr>
              <a:t>Identifying, using and acting upon soft signals</a:t>
            </a:r>
            <a:r>
              <a:rPr lang="en-GB" i="1" dirty="0">
                <a:latin typeface="Aptos" panose="020B0004020202020204" pitchFamily="34" charset="0"/>
              </a:rPr>
              <a:t> </a:t>
            </a:r>
            <a:r>
              <a:rPr lang="en-GB" dirty="0">
                <a:latin typeface="Aptos" panose="020B0004020202020204" pitchFamily="34" charset="0"/>
              </a:rPr>
              <a:t>(SQW, April 2024)​ Rapid literature review.</a:t>
            </a:r>
          </a:p>
          <a:p>
            <a:pPr marL="101600" indent="0">
              <a:buNone/>
            </a:pPr>
            <a:r>
              <a:rPr lang="en-GB" dirty="0">
                <a:latin typeface="Aptos" panose="020B0004020202020204" pitchFamily="34" charset="0"/>
              </a:rPr>
              <a:t>Requested by colleagues in CQC’s Data and Insight unit, this review aimed to explore how regulators and organisations within health and social care and other sectors identify, use and act upon ‘soft signals’. Key findings:</a:t>
            </a:r>
          </a:p>
          <a:p>
            <a:pPr lvl="1"/>
            <a:r>
              <a:rPr lang="en-GB" sz="2000" dirty="0">
                <a:latin typeface="Aptos" panose="020B0004020202020204" pitchFamily="34" charset="0"/>
              </a:rPr>
              <a:t>Like “intuition”, “soft signals” are pieces of information that are not easy to measure or define</a:t>
            </a:r>
          </a:p>
          <a:p>
            <a:pPr lvl="1"/>
            <a:r>
              <a:rPr lang="en-GB" sz="2000" dirty="0">
                <a:latin typeface="Aptos" panose="020B0004020202020204" pitchFamily="34" charset="0"/>
              </a:rPr>
              <a:t>There are types of soft information or signals that we may be overlooking</a:t>
            </a:r>
          </a:p>
          <a:p>
            <a:pPr lvl="1"/>
            <a:r>
              <a:rPr lang="en-GB" sz="2000" dirty="0">
                <a:latin typeface="Aptos" panose="020B0004020202020204" pitchFamily="34" charset="0"/>
              </a:rPr>
              <a:t>Challenges with the perceived validity of soft signal information </a:t>
            </a:r>
          </a:p>
          <a:p>
            <a:pPr lvl="1"/>
            <a:r>
              <a:rPr lang="en-GB" sz="2000" dirty="0">
                <a:latin typeface="Aptos" panose="020B0004020202020204" pitchFamily="34" charset="0"/>
              </a:rPr>
              <a:t>Soft signals should be seen as part of the triangulation of evidence</a:t>
            </a:r>
          </a:p>
          <a:p>
            <a:pPr lvl="1"/>
            <a:r>
              <a:rPr lang="en-GB" sz="2000" dirty="0">
                <a:latin typeface="Aptos" panose="020B0004020202020204" pitchFamily="34" charset="0"/>
              </a:rPr>
              <a:t>Refining our systems could help us to better detect emerging patterns or subtle insights over time.</a:t>
            </a:r>
          </a:p>
          <a:p>
            <a:endParaRPr lang="en-GB" dirty="0"/>
          </a:p>
        </p:txBody>
      </p:sp>
      <p:sp>
        <p:nvSpPr>
          <p:cNvPr id="4" name="Title 3">
            <a:extLst>
              <a:ext uri="{FF2B5EF4-FFF2-40B4-BE49-F238E27FC236}">
                <a16:creationId xmlns:a16="http://schemas.microsoft.com/office/drawing/2014/main" id="{AEA74BC5-AAB6-8CA1-18D3-D39CDEB465C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340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5F6BD2-9139-EE4C-F096-27873BF388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
        <p:nvSpPr>
          <p:cNvPr id="3" name="Text Placeholder 2">
            <a:extLst>
              <a:ext uri="{FF2B5EF4-FFF2-40B4-BE49-F238E27FC236}">
                <a16:creationId xmlns:a16="http://schemas.microsoft.com/office/drawing/2014/main" id="{2130361C-4C51-794E-13FE-A809E28B3247}"/>
              </a:ext>
            </a:extLst>
          </p:cNvPr>
          <p:cNvSpPr>
            <a:spLocks noGrp="1"/>
          </p:cNvSpPr>
          <p:nvPr>
            <p:ph type="body" idx="1"/>
          </p:nvPr>
        </p:nvSpPr>
        <p:spPr/>
        <p:txBody>
          <a:bodyPr>
            <a:normAutofit fontScale="92500" lnSpcReduction="10000"/>
          </a:bodyPr>
          <a:lstStyle/>
          <a:p>
            <a:r>
              <a:rPr lang="en-GB" i="1" u="sng" dirty="0"/>
              <a:t>Organisational abuse: a rapid review</a:t>
            </a:r>
            <a:r>
              <a:rPr lang="en-GB" i="1" dirty="0"/>
              <a:t> </a:t>
            </a:r>
            <a:r>
              <a:rPr lang="en-GB" dirty="0"/>
              <a:t>(THIS Institute, April 2025)</a:t>
            </a:r>
          </a:p>
          <a:p>
            <a:pPr marL="101600" indent="0">
              <a:buNone/>
            </a:pPr>
            <a:r>
              <a:rPr lang="en-GB" dirty="0"/>
              <a:t>Literature review, review of Safeguarding Adults Reviews and interviews with representatives of people using services.</a:t>
            </a:r>
          </a:p>
          <a:p>
            <a:pPr marL="101600" indent="0">
              <a:buNone/>
            </a:pPr>
            <a:r>
              <a:rPr lang="en-GB" dirty="0"/>
              <a:t>CQC identified the need for this review through involvement in an external Expert Reference Group that considers organisational abuse.  This group requested a review of available evidence to define organisational abuse and to understand interfaces between the agencies involved in dealing with organisational abuse. Key findings:</a:t>
            </a:r>
          </a:p>
          <a:p>
            <a:pPr lvl="1"/>
            <a:r>
              <a:rPr lang="en-GB" sz="2000" dirty="0"/>
              <a:t>CQC staff can face barriers in identifying organisational abuse as many factors can be associated with it</a:t>
            </a:r>
          </a:p>
          <a:p>
            <a:pPr lvl="1"/>
            <a:r>
              <a:rPr lang="en-GB" sz="2000" dirty="0"/>
              <a:t>It can be especially difficult to recognise the early warning signs</a:t>
            </a:r>
          </a:p>
          <a:p>
            <a:pPr lvl="1"/>
            <a:r>
              <a:rPr lang="en-GB" sz="2000" dirty="0"/>
              <a:t>Reoccurring minor incidents over time can be a sign</a:t>
            </a:r>
          </a:p>
          <a:p>
            <a:pPr lvl="1"/>
            <a:r>
              <a:rPr lang="en-GB" sz="2000" dirty="0"/>
              <a:t>Stronger collaboration between organisations could improve detection and prevention.</a:t>
            </a:r>
          </a:p>
          <a:p>
            <a:endParaRPr lang="en-GB" dirty="0"/>
          </a:p>
        </p:txBody>
      </p:sp>
      <p:sp>
        <p:nvSpPr>
          <p:cNvPr id="4" name="Title 3">
            <a:extLst>
              <a:ext uri="{FF2B5EF4-FFF2-40B4-BE49-F238E27FC236}">
                <a16:creationId xmlns:a16="http://schemas.microsoft.com/office/drawing/2014/main" id="{29176EAE-10E4-B656-0EF7-AC89DA3A5AA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87684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92B637-9A2D-D6C2-6C97-C44E4825F7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
        <p:nvSpPr>
          <p:cNvPr id="3" name="Text Placeholder 2">
            <a:extLst>
              <a:ext uri="{FF2B5EF4-FFF2-40B4-BE49-F238E27FC236}">
                <a16:creationId xmlns:a16="http://schemas.microsoft.com/office/drawing/2014/main" id="{B0C41F47-8BDD-B042-35AD-F5B4B180C024}"/>
              </a:ext>
            </a:extLst>
          </p:cNvPr>
          <p:cNvSpPr>
            <a:spLocks noGrp="1"/>
          </p:cNvSpPr>
          <p:nvPr>
            <p:ph type="body" idx="1"/>
          </p:nvPr>
        </p:nvSpPr>
        <p:spPr/>
        <p:txBody>
          <a:bodyPr>
            <a:noAutofit/>
          </a:bodyPr>
          <a:lstStyle/>
          <a:p>
            <a:pPr marL="0" lvl="0" indent="0">
              <a:spcBef>
                <a:spcPts val="0"/>
              </a:spcBef>
              <a:buClrTx/>
              <a:buSzTx/>
              <a:buNone/>
              <a:defRPr/>
            </a:pPr>
            <a:r>
              <a:rPr lang="en-GB" sz="1600" i="1" u="sng" dirty="0">
                <a:latin typeface="Aptos" panose="020B0004020202020204" pitchFamily="34" charset="0"/>
              </a:rPr>
              <a:t>Examining the barriers and opportunities in identifying organisational abuse through health and social care regulation in England </a:t>
            </a:r>
            <a:r>
              <a:rPr lang="en-GB" sz="1600" dirty="0">
                <a:latin typeface="Aptos" panose="020B0004020202020204" pitchFamily="34" charset="0"/>
              </a:rPr>
              <a:t>(2024). CQC funded Master’s dissertation.</a:t>
            </a:r>
          </a:p>
          <a:p>
            <a:pPr marL="285750" indent="-285750">
              <a:spcBef>
                <a:spcPts val="0"/>
              </a:spcBef>
              <a:buClrTx/>
              <a:buSzTx/>
              <a:defRPr/>
            </a:pPr>
            <a:r>
              <a:rPr lang="en-GB" sz="1600" dirty="0">
                <a:latin typeface="Aptos" panose="020B0004020202020204" pitchFamily="34" charset="0"/>
              </a:rPr>
              <a:t>Insight into the barriers facing CQC as the regulator and for its staff in identifying organisational abuse including through the recognition of early warning signs of the development of a poor or ‘closed culture’. </a:t>
            </a:r>
          </a:p>
          <a:p>
            <a:pPr marL="0" lvl="0" indent="0">
              <a:spcBef>
                <a:spcPts val="0"/>
              </a:spcBef>
              <a:buClrTx/>
              <a:buSzTx/>
              <a:buNone/>
              <a:defRPr/>
            </a:pPr>
            <a:endParaRPr lang="en-GB" sz="1600" dirty="0">
              <a:latin typeface="Aptos" panose="020B0004020202020204" pitchFamily="34" charset="0"/>
            </a:endParaRPr>
          </a:p>
          <a:p>
            <a:pPr marL="0" lvl="0" indent="0">
              <a:spcBef>
                <a:spcPts val="0"/>
              </a:spcBef>
              <a:buClrTx/>
              <a:buSzTx/>
              <a:buNone/>
              <a:defRPr/>
            </a:pPr>
            <a:r>
              <a:rPr lang="en-GB" sz="1600" i="1" u="sng" dirty="0">
                <a:solidFill>
                  <a:schemeClr val="tx1"/>
                </a:solidFill>
                <a:latin typeface="Aptos" panose="020B0004020202020204" pitchFamily="34" charset="0"/>
                <a:cs typeface="Arial" panose="020B0604020202020204" pitchFamily="34" charset="0"/>
              </a:rPr>
              <a:t>Regulatory model evaluation scoping </a:t>
            </a:r>
            <a:r>
              <a:rPr lang="en-GB" sz="1600" dirty="0">
                <a:solidFill>
                  <a:schemeClr val="tx1"/>
                </a:solidFill>
                <a:latin typeface="Aptos" panose="020B0004020202020204" pitchFamily="34" charset="0"/>
                <a:cs typeface="Arial" panose="020B0604020202020204" pitchFamily="34" charset="0"/>
              </a:rPr>
              <a:t>(Kings Fund, 2025) </a:t>
            </a:r>
          </a:p>
          <a:p>
            <a:pPr marL="171450" lvl="0" indent="-171450">
              <a:buFont typeface="Arial" panose="020B0604020202020204" pitchFamily="34" charset="0"/>
              <a:buChar char="•"/>
            </a:pPr>
            <a:r>
              <a:rPr lang="en-GB" sz="1600" dirty="0">
                <a:latin typeface="Aptos" panose="020B0004020202020204" pitchFamily="34" charset="0"/>
              </a:rPr>
              <a:t>Part of a much broader piece of work to scope an evaluation of the future regulatory model. Looked at the challenges and opportunities for CQC. </a:t>
            </a:r>
          </a:p>
          <a:p>
            <a:pPr marL="171450" lvl="0" indent="-171450">
              <a:buFont typeface="Arial" panose="020B0604020202020204" pitchFamily="34" charset="0"/>
              <a:buChar char="•"/>
            </a:pPr>
            <a:r>
              <a:rPr lang="en-GB" sz="1600" dirty="0">
                <a:latin typeface="Aptos" panose="020B0004020202020204" pitchFamily="34" charset="0"/>
              </a:rPr>
              <a:t>Regarding professional judgement: Regulation should allow for professional judgement and not rely on rigid rules. Overemphasis on rule-based approaches can obscure risks and reduce consistency. Inspectors need space to assess overall performance, supported by collaborative decision-making and practical tools. Judgement frameworks must be grounded in inspectors’ real-world experience—not just theory.</a:t>
            </a:r>
            <a:endParaRPr lang="en-GB" sz="1600" dirty="0">
              <a:solidFill>
                <a:schemeClr val="tx1"/>
              </a:solidFill>
              <a:latin typeface="Aptos" panose="020B0004020202020204" pitchFamily="34" charset="0"/>
              <a:cs typeface="Arial" panose="020B0604020202020204" pitchFamily="34" charset="0"/>
            </a:endParaRPr>
          </a:p>
          <a:p>
            <a:pPr marL="0" lvl="0" indent="0">
              <a:spcBef>
                <a:spcPts val="600"/>
              </a:spcBef>
              <a:buNone/>
            </a:pPr>
            <a:endParaRPr lang="en-GB" sz="1600" i="1" kern="1200" dirty="0">
              <a:solidFill>
                <a:schemeClr val="tx1"/>
              </a:solidFill>
              <a:latin typeface="Aptos" panose="020B0004020202020204" pitchFamily="34" charset="0"/>
              <a:cs typeface="Arial" panose="020B0604020202020204" pitchFamily="34" charset="0"/>
            </a:endParaRPr>
          </a:p>
          <a:p>
            <a:pPr marL="0" lvl="0" indent="0">
              <a:spcBef>
                <a:spcPts val="600"/>
              </a:spcBef>
              <a:buNone/>
            </a:pPr>
            <a:r>
              <a:rPr lang="en-GB" sz="1600" i="1" u="sng" kern="1200" dirty="0">
                <a:solidFill>
                  <a:schemeClr val="tx1"/>
                </a:solidFill>
                <a:latin typeface="Aptos" panose="020B0004020202020204" pitchFamily="34" charset="0"/>
                <a:cs typeface="Arial" panose="020B0604020202020204" pitchFamily="34" charset="0"/>
              </a:rPr>
              <a:t>Responding to challenge: the red flags for harmful cultures in healthcare, and how to spot them</a:t>
            </a:r>
            <a:r>
              <a:rPr lang="en-GB" sz="1600" i="1" kern="1200" dirty="0">
                <a:solidFill>
                  <a:schemeClr val="tx1"/>
                </a:solidFill>
                <a:latin typeface="Aptos" panose="020B0004020202020204" pitchFamily="34" charset="0"/>
                <a:cs typeface="Arial" panose="020B0604020202020204" pitchFamily="34" charset="0"/>
              </a:rPr>
              <a:t> </a:t>
            </a:r>
            <a:r>
              <a:rPr lang="en-GB" sz="1600" kern="1200" dirty="0">
                <a:solidFill>
                  <a:schemeClr val="tx1"/>
                </a:solidFill>
                <a:latin typeface="Aptos" panose="020B0004020202020204" pitchFamily="34" charset="0"/>
                <a:cs typeface="Arial" panose="020B0604020202020204" pitchFamily="34" charset="0"/>
              </a:rPr>
              <a:t>(Patient Experience Library, 2025)</a:t>
            </a:r>
          </a:p>
          <a:p>
            <a:pPr marL="0" lvl="0" indent="0">
              <a:spcBef>
                <a:spcPts val="600"/>
              </a:spcBef>
              <a:buNone/>
            </a:pPr>
            <a:endParaRPr lang="en-GB" sz="1600" i="1" kern="1200" dirty="0">
              <a:solidFill>
                <a:schemeClr val="tx1"/>
              </a:solidFill>
              <a:latin typeface="Aptos" panose="020B0004020202020204" pitchFamily="34" charset="0"/>
              <a:cs typeface="Arial" panose="020B0604020202020204" pitchFamily="34" charset="0"/>
            </a:endParaRPr>
          </a:p>
          <a:p>
            <a:pPr marL="0" lvl="0" indent="0">
              <a:spcBef>
                <a:spcPts val="600"/>
              </a:spcBef>
              <a:buNone/>
            </a:pPr>
            <a:r>
              <a:rPr lang="en-GB" sz="1600" i="1" u="sng" kern="1200" dirty="0">
                <a:solidFill>
                  <a:schemeClr val="tx1"/>
                </a:solidFill>
                <a:latin typeface="Aptos" panose="020B0004020202020204" pitchFamily="34" charset="0"/>
                <a:cs typeface="Arial" panose="020B0604020202020204" pitchFamily="34" charset="0"/>
              </a:rPr>
              <a:t>Evaluation of CQC’s National Maternity Inspection Programme</a:t>
            </a:r>
            <a:r>
              <a:rPr lang="en-GB" sz="1600" kern="1200" dirty="0">
                <a:solidFill>
                  <a:schemeClr val="tx1"/>
                </a:solidFill>
                <a:latin typeface="Aptos" panose="020B0004020202020204" pitchFamily="34" charset="0"/>
                <a:cs typeface="Arial" panose="020B0604020202020204" pitchFamily="34" charset="0"/>
              </a:rPr>
              <a:t> (Healthcare Improvement Studies Institute, 2024) </a:t>
            </a:r>
          </a:p>
        </p:txBody>
      </p:sp>
      <p:sp>
        <p:nvSpPr>
          <p:cNvPr id="4" name="Title 3">
            <a:extLst>
              <a:ext uri="{FF2B5EF4-FFF2-40B4-BE49-F238E27FC236}">
                <a16:creationId xmlns:a16="http://schemas.microsoft.com/office/drawing/2014/main" id="{B2A119C4-D5C0-1946-E376-153143328666}"/>
              </a:ext>
            </a:extLst>
          </p:cNvPr>
          <p:cNvSpPr>
            <a:spLocks noGrp="1"/>
          </p:cNvSpPr>
          <p:nvPr>
            <p:ph type="title"/>
          </p:nvPr>
        </p:nvSpPr>
        <p:spPr/>
        <p:txBody>
          <a:bodyPr/>
          <a:lstStyle/>
          <a:p>
            <a:r>
              <a:rPr lang="en-GB" dirty="0"/>
              <a:t>Other projects</a:t>
            </a:r>
          </a:p>
        </p:txBody>
      </p:sp>
    </p:spTree>
    <p:extLst>
      <p:ext uri="{BB962C8B-B14F-4D97-AF65-F5344CB8AC3E}">
        <p14:creationId xmlns:p14="http://schemas.microsoft.com/office/powerpoint/2010/main" val="1681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bbc6f57230494eda45366b72859e34bc">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7f587ae8b69233bf67f203899002b008"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6a46f7e-96a6-4430-b8e8-8898249e1dfd}"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4C7A56-16C9-4EAB-ADEB-88C26808912C}">
  <ds:schemaRefs>
    <ds:schemaRef ds:uri="http://schemas.microsoft.com/sharepoint/v3/contenttype/forms"/>
  </ds:schemaRefs>
</ds:datastoreItem>
</file>

<file path=customXml/itemProps2.xml><?xml version="1.0" encoding="utf-8"?>
<ds:datastoreItem xmlns:ds="http://schemas.openxmlformats.org/officeDocument/2006/customXml" ds:itemID="{14FA8CD9-D6AF-4084-8011-980868C501B9}">
  <ds:schemaRefs>
    <ds:schemaRef ds:uri="http://www.w3.org/XML/1998/namespace"/>
    <ds:schemaRef ds:uri="http://purl.org/dc/elements/1.1/"/>
    <ds:schemaRef ds:uri="http://purl.org/dc/terms/"/>
    <ds:schemaRef ds:uri="c497441b-d3fe-4788-8629-aff52d38f515"/>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d162527-c308-4a98-98b8-9e726c57dd8b"/>
    <ds:schemaRef ds:uri="http://schemas.microsoft.com/office/2006/metadata/properties"/>
  </ds:schemaRefs>
</ds:datastoreItem>
</file>

<file path=customXml/itemProps3.xml><?xml version="1.0" encoding="utf-8"?>
<ds:datastoreItem xmlns:ds="http://schemas.openxmlformats.org/officeDocument/2006/customXml" ds:itemID="{D4D2CE36-0043-45DA-AB6C-B5F8BC6BE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1771</TotalTime>
  <Words>2668</Words>
  <Application>Microsoft Office PowerPoint</Application>
  <PresentationFormat>Widescreen</PresentationFormat>
  <Paragraphs>175</Paragraphs>
  <Slides>12</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Aptos</vt:lpstr>
      <vt:lpstr>Aptos Display</vt:lpstr>
      <vt:lpstr>Arial</vt:lpstr>
      <vt:lpstr>Calibri</vt:lpstr>
      <vt:lpstr>Hind</vt:lpstr>
      <vt:lpstr>Open Sans</vt:lpstr>
      <vt:lpstr>Office Theme</vt:lpstr>
      <vt:lpstr>1_Office Theme</vt:lpstr>
      <vt:lpstr>3_Office Theme</vt:lpstr>
      <vt:lpstr>Research and Evaluation at CQC</vt:lpstr>
      <vt:lpstr>We undertake research to ensure we have the latest knowledge in our areas of work, to better understand  - what a good health and social care service looks like   - how we can support improvement in services   - what effective regulation looks like, to enable greatest impact and be smart and flexible in how we regulate</vt:lpstr>
      <vt:lpstr>Types of research and evaluation</vt:lpstr>
      <vt:lpstr>Our research priorities</vt:lpstr>
      <vt:lpstr>Focus topic: research to help us identify poor care</vt:lpstr>
      <vt:lpstr>Key projects</vt:lpstr>
      <vt:lpstr>PowerPoint Presentation</vt:lpstr>
      <vt:lpstr>PowerPoint Presentation</vt:lpstr>
      <vt:lpstr>Other projects</vt:lpstr>
      <vt:lpstr>In summary: what does this all mean for our regulation?</vt:lpstr>
      <vt:lpstr>What next</vt:lpstr>
      <vt:lpstr>Q&amp;A</vt:lpstr>
    </vt:vector>
  </TitlesOfParts>
  <Company>Care Quality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Evaluation</dc:title>
  <dc:creator>Paul Buchanan</dc:creator>
  <cp:lastModifiedBy>Debbie Bazzard</cp:lastModifiedBy>
  <cp:revision>1</cp:revision>
  <dcterms:created xsi:type="dcterms:W3CDTF">2024-09-03T09:18:00Z</dcterms:created>
  <dcterms:modified xsi:type="dcterms:W3CDTF">2025-09-23T13:53:24Z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