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8" r:id="rId7"/>
    <p:sldId id="268" r:id="rId8"/>
    <p:sldId id="269" r:id="rId9"/>
    <p:sldId id="262" r:id="rId10"/>
    <p:sldId id="270" r:id="rId11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D49E5-D48B-250D-5DF6-C682AAB09040}" v="118" dt="2025-09-01T13:08:02.932"/>
    <p1510:client id="{A5DB4EC9-C007-47BA-EE86-7D089BEC5669}" v="125" dt="2025-08-31T18:28:33.645"/>
    <p1510:client id="{C288A8A0-F689-4066-99D4-43F061F48D47}" v="9" dt="2025-08-31T18:06:55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84" y="12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6FA1-CCAE-7B4A-B326-06DD0381572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FFB2D-AE23-684E-9EE0-B8D9E84BA1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03/09/2025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8055_ESSB_achtergrond_EN_RGB_16x9_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  <p:sp>
        <p:nvSpPr>
          <p:cNvPr id="8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Click to edit subtitle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>
            <a:lvl1pPr algn="l"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4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Plaats een foto en zet die op de </a:t>
            </a:r>
            <a:br>
              <a:rPr lang="nl-NL"/>
            </a:br>
            <a:r>
              <a:rPr lang="nl-NL"/>
              <a:t>achtergrond met rechtermuisknop</a:t>
            </a:r>
            <a:br>
              <a:rPr lang="nl-NL"/>
            </a:br>
            <a:r>
              <a:rPr lang="nl-NL"/>
              <a:t>&gt; </a:t>
            </a:r>
            <a:r>
              <a:rPr lang="nl-NL" err="1"/>
              <a:t>send</a:t>
            </a:r>
            <a:r>
              <a:rPr lang="nl-NL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>
                <a:solidFill>
                  <a:srgbClr val="FF9E00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/>
              <a:t>Click to edit text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525" y="4663178"/>
            <a:ext cx="324000" cy="18028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text in bullets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  <a:p>
            <a:endParaRPr lang="nl-NL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title 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 title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/>
              <a:t>Click to edit text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3-9-2025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accent5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8055_ESSB_achtergrond_EN_RGB_16x9_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4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6" y="1291955"/>
            <a:ext cx="7192146" cy="1506891"/>
          </a:xfrm>
        </p:spPr>
        <p:txBody>
          <a:bodyPr/>
          <a:lstStyle/>
          <a:p>
            <a:r>
              <a:rPr lang="nl-NL" sz="4000"/>
              <a:t>The </a:t>
            </a:r>
            <a:r>
              <a:rPr lang="nl-NL" sz="4000" err="1"/>
              <a:t>challenges</a:t>
            </a:r>
            <a:r>
              <a:rPr lang="nl-NL" sz="4000"/>
              <a:t> of risk-</a:t>
            </a:r>
            <a:r>
              <a:rPr lang="nl-NL" sz="4000" err="1"/>
              <a:t>based</a:t>
            </a:r>
            <a:r>
              <a:rPr lang="nl-NL" sz="4000"/>
              <a:t> </a:t>
            </a:r>
            <a:r>
              <a:rPr lang="nl-NL" sz="4000" err="1"/>
              <a:t>regulation</a:t>
            </a:r>
            <a:endParaRPr lang="nl-NL" sz="400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Four</a:t>
            </a:r>
            <a:r>
              <a:rPr lang="nl-NL" dirty="0"/>
              <a:t> meta-</a:t>
            </a:r>
            <a:r>
              <a:rPr lang="nl-NL" dirty="0" err="1"/>
              <a:t>risks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undermine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risk-</a:t>
            </a:r>
            <a:r>
              <a:rPr lang="nl-NL" dirty="0" err="1"/>
              <a:t>based</a:t>
            </a:r>
            <a:r>
              <a:rPr lang="nl-NL" dirty="0"/>
              <a:t> </a:t>
            </a:r>
            <a:r>
              <a:rPr lang="nl-NL" dirty="0" err="1"/>
              <a:t>regulation</a:t>
            </a:r>
            <a:endParaRPr lang="nl-NL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C6002B-024E-77B1-E993-49B57F9F14B5}"/>
              </a:ext>
            </a:extLst>
          </p:cNvPr>
          <p:cNvSpPr txBox="1"/>
          <p:nvPr/>
        </p:nvSpPr>
        <p:spPr>
          <a:xfrm>
            <a:off x="494698" y="397561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Linda Janssen-</a:t>
            </a:r>
            <a:r>
              <a:rPr lang="en-US" sz="1200" err="1"/>
              <a:t>Pinkse</a:t>
            </a:r>
            <a:r>
              <a:rPr lang="en-US" sz="1200"/>
              <a:t>, 3 September 2025</a:t>
            </a:r>
          </a:p>
          <a:p>
            <a:r>
              <a:rPr lang="en-US" sz="1200"/>
              <a:t>Part-time PhD student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58CEA1-76B0-70BC-07E8-500D034CA223}"/>
              </a:ext>
            </a:extLst>
          </p:cNvPr>
          <p:cNvSpPr txBox="1"/>
          <p:nvPr/>
        </p:nvSpPr>
        <p:spPr>
          <a:xfrm>
            <a:off x="5985731" y="397560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Supervisors: Prof. Dr. M.A. van der Steen &amp; Dr. Ing. M. A. de Bree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Risk-based regulation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"Risk-based regulation is commonly taken to mean that regulators operate </a:t>
            </a:r>
            <a:r>
              <a:rPr lang="en-US">
                <a:solidFill>
                  <a:srgbClr val="FF9E00"/>
                </a:solidFill>
              </a:rPr>
              <a:t>decision-making frameworks and procedures</a:t>
            </a:r>
            <a:r>
              <a:rPr lang="en-US"/>
              <a:t> to prioritize </a:t>
            </a:r>
            <a:r>
              <a:rPr lang="en-US">
                <a:solidFill>
                  <a:srgbClr val="FF9E00"/>
                </a:solidFill>
              </a:rPr>
              <a:t>regulatory activities and the deployment of resources</a:t>
            </a:r>
            <a:r>
              <a:rPr lang="en-US"/>
              <a:t> according to an assessment of the </a:t>
            </a:r>
            <a:r>
              <a:rPr lang="en-US">
                <a:solidFill>
                  <a:srgbClr val="FF9E00"/>
                </a:solidFill>
              </a:rPr>
              <a:t>risks</a:t>
            </a:r>
            <a:r>
              <a:rPr lang="en-US"/>
              <a:t> that </a:t>
            </a:r>
            <a:r>
              <a:rPr lang="en-US">
                <a:solidFill>
                  <a:srgbClr val="FF9E00"/>
                </a:solidFill>
              </a:rPr>
              <a:t>regulated firms</a:t>
            </a:r>
            <a:r>
              <a:rPr lang="en-US"/>
              <a:t> pose to the regulator's </a:t>
            </a:r>
            <a:r>
              <a:rPr lang="en-US">
                <a:solidFill>
                  <a:srgbClr val="FF9E00"/>
                </a:solidFill>
              </a:rPr>
              <a:t>objectives</a:t>
            </a:r>
            <a:r>
              <a:rPr lang="en-US"/>
              <a:t>.” (Baldwin and Black, 2016, p. 567)</a:t>
            </a:r>
          </a:p>
          <a:p>
            <a:pPr marL="215900" indent="-215900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CD4F-4DB2-6727-A8E8-8F2A28CF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647D6-0DB5-9D20-E42A-91EA3BC17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524" y="1998594"/>
            <a:ext cx="8172000" cy="2320957"/>
          </a:xfrm>
        </p:spPr>
        <p:txBody>
          <a:bodyPr/>
          <a:lstStyle/>
          <a:p>
            <a:pPr marL="0" indent="0">
              <a:buNone/>
            </a:pPr>
            <a:r>
              <a:rPr lang="en-US" sz="2400"/>
              <a:t>How can a regulatory authority navigate the risks inherent in risk-based regulation within a complex and changing environment?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3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EC12740-C6CE-47BC-EBFF-14D38BD10E4F}"/>
              </a:ext>
            </a:extLst>
          </p:cNvPr>
          <p:cNvSpPr/>
          <p:nvPr/>
        </p:nvSpPr>
        <p:spPr>
          <a:xfrm>
            <a:off x="3844546" y="1049369"/>
            <a:ext cx="1481036" cy="14153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/>
              <a:t>System of risk-based regulation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18E5E5-4F1B-660E-9A2A-80C169DB7E13}"/>
              </a:ext>
            </a:extLst>
          </p:cNvPr>
          <p:cNvSpPr/>
          <p:nvPr/>
        </p:nvSpPr>
        <p:spPr>
          <a:xfrm>
            <a:off x="7255587" y="1005991"/>
            <a:ext cx="1481036" cy="14153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/>
              <a:t>Output of risk-based regulation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9F33D3-0989-E66E-E1C3-34252CF97929}"/>
              </a:ext>
            </a:extLst>
          </p:cNvPr>
          <p:cNvSpPr txBox="1"/>
          <p:nvPr/>
        </p:nvSpPr>
        <p:spPr>
          <a:xfrm>
            <a:off x="5397091" y="2744653"/>
            <a:ext cx="203826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200"/>
              <a:t>Knowledge </a:t>
            </a:r>
            <a:r>
              <a:rPr lang="nl-NL" sz="1200" err="1"/>
              <a:t>and</a:t>
            </a:r>
            <a:r>
              <a:rPr lang="nl-NL" sz="1200"/>
              <a:t> information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B08237-D50A-CF88-E4B6-158D5BAB59F8}"/>
              </a:ext>
            </a:extLst>
          </p:cNvPr>
          <p:cNvSpPr/>
          <p:nvPr/>
        </p:nvSpPr>
        <p:spPr>
          <a:xfrm>
            <a:off x="379446" y="1049369"/>
            <a:ext cx="1481036" cy="14153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/>
              <a:t>Assumptions of the regulator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AD23C9-28DF-864C-073D-B330AD2500E5}"/>
              </a:ext>
            </a:extLst>
          </p:cNvPr>
          <p:cNvSpPr txBox="1"/>
          <p:nvPr/>
        </p:nvSpPr>
        <p:spPr>
          <a:xfrm>
            <a:off x="3845724" y="4189057"/>
            <a:ext cx="1740539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200" err="1"/>
              <a:t>Four</a:t>
            </a:r>
            <a:r>
              <a:rPr lang="nl-NL" sz="1200"/>
              <a:t> meta-</a:t>
            </a:r>
            <a:r>
              <a:rPr lang="nl-NL" sz="1200" err="1"/>
              <a:t>risks</a:t>
            </a:r>
            <a:endParaRPr lang="nl-NL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7BB0D-FCF8-3C87-49F8-4CB551287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First and second order learning</a:t>
            </a:r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6D09D36-A5F3-6906-B24D-2846765B5D4D}"/>
              </a:ext>
            </a:extLst>
          </p:cNvPr>
          <p:cNvCxnSpPr/>
          <p:nvPr/>
        </p:nvCxnSpPr>
        <p:spPr>
          <a:xfrm flipV="1">
            <a:off x="2002567" y="1727630"/>
            <a:ext cx="1671252" cy="200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883026D-E24F-847D-681B-506D7820C17E}"/>
              </a:ext>
            </a:extLst>
          </p:cNvPr>
          <p:cNvCxnSpPr>
            <a:cxnSpLocks/>
          </p:cNvCxnSpPr>
          <p:nvPr/>
        </p:nvCxnSpPr>
        <p:spPr>
          <a:xfrm flipV="1">
            <a:off x="5470181" y="1750798"/>
            <a:ext cx="1671252" cy="200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" name="Verbindingslijn: gekromd 7">
            <a:extLst>
              <a:ext uri="{FF2B5EF4-FFF2-40B4-BE49-F238E27FC236}">
                <a16:creationId xmlns:a16="http://schemas.microsoft.com/office/drawing/2014/main" id="{C3F17ED4-E332-2BC7-A86F-F35283CDEACF}"/>
              </a:ext>
            </a:extLst>
          </p:cNvPr>
          <p:cNvCxnSpPr>
            <a:stCxn id="6" idx="4"/>
            <a:endCxn id="14" idx="4"/>
          </p:cNvCxnSpPr>
          <p:nvPr/>
        </p:nvCxnSpPr>
        <p:spPr>
          <a:xfrm rot="5400000">
            <a:off x="4536346" y="-995015"/>
            <a:ext cx="43378" cy="6876141"/>
          </a:xfrm>
          <a:prstGeom prst="curvedConnector3">
            <a:avLst>
              <a:gd name="adj1" fmla="val 3980601"/>
            </a:avLst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Verbindingslijn: gekromd 12">
            <a:extLst>
              <a:ext uri="{FF2B5EF4-FFF2-40B4-BE49-F238E27FC236}">
                <a16:creationId xmlns:a16="http://schemas.microsoft.com/office/drawing/2014/main" id="{46E248E3-19E2-67A2-B563-4033049D77E5}"/>
              </a:ext>
            </a:extLst>
          </p:cNvPr>
          <p:cNvCxnSpPr>
            <a:stCxn id="6" idx="4"/>
            <a:endCxn id="4" idx="4"/>
          </p:cNvCxnSpPr>
          <p:nvPr/>
        </p:nvCxnSpPr>
        <p:spPr>
          <a:xfrm rot="5400000">
            <a:off x="6268896" y="737535"/>
            <a:ext cx="43378" cy="3411041"/>
          </a:xfrm>
          <a:prstGeom prst="curvedConnector3">
            <a:avLst>
              <a:gd name="adj1" fmla="val 1537261"/>
            </a:avLst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7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</p:spPr>
        <p:txBody>
          <a:bodyPr anchor="t">
            <a:normAutofit/>
          </a:bodyPr>
          <a:lstStyle/>
          <a:p>
            <a:r>
              <a:rPr lang="en-US"/>
              <a:t>The first outline of these meta-risks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F8B570-1FF6-43A8-E924-97B08C4BD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23323"/>
              </p:ext>
            </p:extLst>
          </p:nvPr>
        </p:nvGraphicFramePr>
        <p:xfrm>
          <a:off x="491524" y="970267"/>
          <a:ext cx="5559242" cy="40551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77251">
                  <a:extLst>
                    <a:ext uri="{9D8B030D-6E8A-4147-A177-3AD203B41FA5}">
                      <a16:colId xmlns:a16="http://schemas.microsoft.com/office/drawing/2014/main" val="3279639154"/>
                    </a:ext>
                  </a:extLst>
                </a:gridCol>
                <a:gridCol w="2881991">
                  <a:extLst>
                    <a:ext uri="{9D8B030D-6E8A-4147-A177-3AD203B41FA5}">
                      <a16:colId xmlns:a16="http://schemas.microsoft.com/office/drawing/2014/main" val="1767995791"/>
                    </a:ext>
                  </a:extLst>
                </a:gridCol>
              </a:tblGrid>
              <a:tr h="342629"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>
                          <a:solidFill>
                            <a:schemeClr val="tx1"/>
                          </a:solidFill>
                          <a:effectLst/>
                        </a:rPr>
                        <a:t>Meta-risk</a:t>
                      </a:r>
                    </a:p>
                  </a:txBody>
                  <a:tcPr marL="77938" marR="77938" marT="53443" marB="53443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err="1">
                          <a:solidFill>
                            <a:schemeClr val="tx1"/>
                          </a:solidFill>
                          <a:effectLst/>
                        </a:rPr>
                        <a:t>Dangers</a:t>
                      </a:r>
                      <a:endParaRPr lang="nl-NL" sz="1300" dirty="0" err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7938" marR="77938" marT="53443" marB="53443"/>
                </a:tc>
                <a:extLst>
                  <a:ext uri="{0D108BD9-81ED-4DB2-BD59-A6C34878D82A}">
                    <a16:rowId xmlns:a16="http://schemas.microsoft.com/office/drawing/2014/main" val="668111175"/>
                  </a:ext>
                </a:extLst>
              </a:tr>
              <a:tr h="921595"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Illusion</a:t>
                      </a:r>
                      <a:r>
                        <a:rPr lang="nl-NL" sz="1300" dirty="0">
                          <a:effectLst/>
                        </a:rPr>
                        <a:t> of control </a:t>
                      </a:r>
                      <a:endParaRPr lang="nl-NL" sz="2100" dirty="0">
                        <a:effectLst/>
                      </a:endParaRPr>
                    </a:p>
                  </a:txBody>
                  <a:tcPr marL="77938" marR="77938" marT="53443" marB="53443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dirty="0">
                          <a:effectLst/>
                        </a:rPr>
                        <a:t>Reactive attitude regulator  </a:t>
                      </a:r>
                      <a:endParaRPr lang="en-US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dirty="0">
                          <a:effectLst/>
                        </a:rPr>
                        <a:t>Neglect real dangers </a:t>
                      </a:r>
                      <a:endParaRPr lang="en-US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dirty="0">
                          <a:effectLst/>
                        </a:rPr>
                        <a:t>Static vs dynamic  </a:t>
                      </a:r>
                      <a:endParaRPr lang="en-US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u="none" dirty="0">
                          <a:effectLst/>
                        </a:rPr>
                        <a:t>Lags s</a:t>
                      </a:r>
                      <a:r>
                        <a:rPr lang="en-US" sz="1300" dirty="0">
                          <a:effectLst/>
                        </a:rPr>
                        <a:t>o new risks are unidentified</a:t>
                      </a:r>
                    </a:p>
                  </a:txBody>
                  <a:tcPr marL="77938" marR="77938" marT="53443" marB="53443"/>
                </a:tc>
                <a:extLst>
                  <a:ext uri="{0D108BD9-81ED-4DB2-BD59-A6C34878D82A}">
                    <a16:rowId xmlns:a16="http://schemas.microsoft.com/office/drawing/2014/main" val="1103768403"/>
                  </a:ext>
                </a:extLst>
              </a:tr>
              <a:tr h="728607"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>
                          <a:effectLst/>
                        </a:rPr>
                        <a:t>Goal displacement </a:t>
                      </a:r>
                      <a:endParaRPr lang="nl-NL" sz="2100" dirty="0">
                        <a:effectLst/>
                      </a:endParaRPr>
                    </a:p>
                  </a:txBody>
                  <a:tcPr marL="77938" marR="77938" marT="53443" marB="53443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dirty="0">
                          <a:effectLst/>
                        </a:rPr>
                        <a:t>Loss of focus on legitimate task </a:t>
                      </a:r>
                      <a:endParaRPr lang="en-US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en-US" sz="1300" dirty="0">
                          <a:effectLst/>
                        </a:rPr>
                        <a:t>Blurred output-outcome differentiation </a:t>
                      </a: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endParaRPr lang="en-US" sz="1300">
                        <a:effectLst/>
                      </a:endParaRP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endParaRPr lang="en-US" sz="1300">
                        <a:effectLst/>
                      </a:endParaRP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endParaRPr lang="en-US" sz="1300">
                        <a:effectLst/>
                      </a:endParaRPr>
                    </a:p>
                  </a:txBody>
                  <a:tcPr marL="77938" marR="77938" marT="53443" marB="53443"/>
                </a:tc>
                <a:extLst>
                  <a:ext uri="{0D108BD9-81ED-4DB2-BD59-A6C34878D82A}">
                    <a16:rowId xmlns:a16="http://schemas.microsoft.com/office/drawing/2014/main" val="261585772"/>
                  </a:ext>
                </a:extLst>
              </a:tr>
              <a:tr h="921595"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Distraction</a:t>
                      </a:r>
                      <a:r>
                        <a:rPr lang="nl-NL" sz="1300" dirty="0">
                          <a:effectLst/>
                        </a:rPr>
                        <a:t> of </a:t>
                      </a:r>
                      <a:r>
                        <a:rPr lang="nl-NL" sz="1300" dirty="0" err="1">
                          <a:effectLst/>
                        </a:rPr>
                        <a:t>the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regulated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firm</a:t>
                      </a:r>
                    </a:p>
                  </a:txBody>
                  <a:tcPr marL="77938" marR="77938" marT="53443" marB="53443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Lazy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regulatees</a:t>
                      </a:r>
                      <a:r>
                        <a:rPr lang="nl-NL" sz="13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Reactive</a:t>
                      </a:r>
                      <a:r>
                        <a:rPr lang="nl-NL" sz="1300" dirty="0">
                          <a:effectLst/>
                        </a:rPr>
                        <a:t> attitude </a:t>
                      </a:r>
                      <a:r>
                        <a:rPr lang="nl-NL" sz="1300" dirty="0" err="1">
                          <a:effectLst/>
                        </a:rPr>
                        <a:t>regulatees</a:t>
                      </a:r>
                      <a:r>
                        <a:rPr lang="nl-NL" sz="13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Less</a:t>
                      </a:r>
                      <a:r>
                        <a:rPr lang="nl-NL" sz="1300" dirty="0">
                          <a:effectLst/>
                        </a:rPr>
                        <a:t> focus on </a:t>
                      </a:r>
                      <a:r>
                        <a:rPr lang="nl-NL" sz="1300" dirty="0" err="1">
                          <a:effectLst/>
                        </a:rPr>
                        <a:t>risks</a:t>
                      </a:r>
                      <a:r>
                        <a:rPr lang="nl-NL" sz="13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</a:endParaRPr>
                    </a:p>
                    <a:p>
                      <a:pPr rtl="0" fontAlgn="base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Less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innovation</a:t>
                      </a:r>
                      <a:r>
                        <a:rPr lang="nl-NL" sz="1300" dirty="0">
                          <a:effectLst/>
                        </a:rPr>
                        <a:t> </a:t>
                      </a: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endParaRPr lang="nl-NL" sz="1300">
                        <a:effectLst/>
                      </a:endParaRPr>
                    </a:p>
                  </a:txBody>
                  <a:tcPr marL="77938" marR="77938" marT="53443" marB="53443"/>
                </a:tc>
                <a:extLst>
                  <a:ext uri="{0D108BD9-81ED-4DB2-BD59-A6C34878D82A}">
                    <a16:rowId xmlns:a16="http://schemas.microsoft.com/office/drawing/2014/main" val="3405781874"/>
                  </a:ext>
                </a:extLst>
              </a:tr>
              <a:tr h="921595">
                <a:tc>
                  <a:txBody>
                    <a:bodyPr/>
                    <a:lstStyle/>
                    <a:p>
                      <a:pPr lvl="0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Reactive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inspector</a:t>
                      </a:r>
                    </a:p>
                  </a:txBody>
                  <a:tcPr marL="77938" marR="77938" marT="53442" marB="53442"/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Less</a:t>
                      </a:r>
                      <a:r>
                        <a:rPr lang="nl-NL" sz="1300" dirty="0">
                          <a:effectLst/>
                        </a:rPr>
                        <a:t> focus on </a:t>
                      </a:r>
                      <a:r>
                        <a:rPr lang="nl-NL" sz="1300" dirty="0" err="1">
                          <a:effectLst/>
                        </a:rPr>
                        <a:t>risks</a:t>
                      </a: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r>
                        <a:rPr lang="nl-NL" sz="1300" dirty="0" err="1">
                          <a:effectLst/>
                        </a:rPr>
                        <a:t>Lazy</a:t>
                      </a:r>
                      <a:r>
                        <a:rPr lang="nl-NL" sz="1300" dirty="0">
                          <a:effectLst/>
                        </a:rPr>
                        <a:t> </a:t>
                      </a:r>
                      <a:r>
                        <a:rPr lang="nl-NL" sz="1300" dirty="0" err="1">
                          <a:effectLst/>
                        </a:rPr>
                        <a:t>inspectors</a:t>
                      </a:r>
                    </a:p>
                    <a:p>
                      <a:pPr lvl="0">
                        <a:lnSpc>
                          <a:spcPts val="1275"/>
                        </a:lnSpc>
                        <a:buNone/>
                      </a:pPr>
                      <a:r>
                        <a:rPr lang="nl-NL" sz="1300" b="0" i="0" u="none" strike="noStrike" baseline="0" noProof="0" dirty="0">
                          <a:solidFill>
                            <a:srgbClr val="002328"/>
                          </a:solidFill>
                          <a:effectLst/>
                          <a:latin typeface="Museo Sans 500"/>
                        </a:rPr>
                        <a:t>Prevention of passing on new </a:t>
                      </a:r>
                      <a:r>
                        <a:rPr lang="nl-NL" sz="1300" b="0" i="0" u="none" strike="noStrike" baseline="0" noProof="0" dirty="0" err="1">
                          <a:solidFill>
                            <a:srgbClr val="002328"/>
                          </a:solidFill>
                          <a:effectLst/>
                          <a:latin typeface="Museo Sans 500"/>
                        </a:rPr>
                        <a:t>risks</a:t>
                      </a:r>
                      <a:endParaRPr lang="nl-NL" err="1"/>
                    </a:p>
                  </a:txBody>
                  <a:tcPr marL="77938" marR="77938" marT="53442" marB="53442"/>
                </a:tc>
                <a:extLst>
                  <a:ext uri="{0D108BD9-81ED-4DB2-BD59-A6C34878D82A}">
                    <a16:rowId xmlns:a16="http://schemas.microsoft.com/office/drawing/2014/main" val="11176156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4A203-8E27-8106-7D65-232FB7DF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for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843A-8794-6C05-6490-34644173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what extent does risk-based regulation remain a valid conceptualization of ‘good regulation’?</a:t>
            </a:r>
          </a:p>
          <a:p>
            <a:endParaRPr lang="en-US" dirty="0"/>
          </a:p>
          <a:p>
            <a:r>
              <a:rPr lang="en-US" dirty="0"/>
              <a:t>To what extent are regulators aware of the potential risks associated with the adoption of risk-based regulation?</a:t>
            </a:r>
          </a:p>
          <a:p>
            <a:endParaRPr lang="en-US" dirty="0"/>
          </a:p>
          <a:p>
            <a:r>
              <a:rPr lang="en-US" dirty="0"/>
              <a:t>Are the identified risks comprehensive and clearly recognizable, or might certain relevant risks be overlooked?</a:t>
            </a:r>
          </a:p>
          <a:p>
            <a:endParaRPr lang="en-US" dirty="0"/>
          </a:p>
          <a:p>
            <a:r>
              <a:rPr lang="en-US" dirty="0">
                <a:solidFill>
                  <a:srgbClr val="FF9E00"/>
                </a:solidFill>
              </a:rPr>
              <a:t>See you in Dublin!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7572"/>
      </p:ext>
    </p:extLst>
  </p:cSld>
  <p:clrMapOvr>
    <a:masterClrMapping/>
  </p:clrMapOvr>
</p:sld>
</file>

<file path=ppt/theme/theme1.xml><?xml version="1.0" encoding="utf-8"?>
<a:theme xmlns:a="http://schemas.openxmlformats.org/drawingml/2006/main" name="EUR_Presentatie_c18">
  <a:themeElements>
    <a:clrScheme name="Erasmus_Corporate">
      <a:dk1>
        <a:srgbClr val="002328"/>
      </a:dk1>
      <a:lt1>
        <a:sysClr val="window" lastClr="FFFFFF"/>
      </a:lt1>
      <a:dk2>
        <a:srgbClr val="00B969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2-04-esbbpowerpointtemplate16-9_ned_eng.pptx" id="{9F99B7CA-0E58-4727-8D3C-AB846F5D14B3}" vid="{9E2D6D8D-2C64-4515-B750-21C896C9C5F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2-04-esbbpowerpointtemplate16-9_ned_eng.pptx" id="{9F99B7CA-0E58-4727-8D3C-AB846F5D14B3}" vid="{2532C884-A912-4B82-8E98-471B1E8A987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D68C516804644A9B929E79E14799F8" ma:contentTypeVersion="3" ma:contentTypeDescription="Create a new document." ma:contentTypeScope="" ma:versionID="e911f77019013e4f7ce9a2a06f46d5ec">
  <xsd:schema xmlns:xsd="http://www.w3.org/2001/XMLSchema" xmlns:xs="http://www.w3.org/2001/XMLSchema" xmlns:p="http://schemas.microsoft.com/office/2006/metadata/properties" xmlns:ns2="21218f7f-6a6e-4c61-96b6-9b33608f149a" targetNamespace="http://schemas.microsoft.com/office/2006/metadata/properties" ma:root="true" ma:fieldsID="71dedad9ba0142875a975e0547df00ee" ns2:_="">
    <xsd:import namespace="21218f7f-6a6e-4c61-96b6-9b33608f14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18f7f-6a6e-4c61-96b6-9b33608f14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FAEA93-4B1F-40AA-93F8-821FD07920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2E434D-3665-4884-9FCA-94EE058E0946}">
  <ds:schemaRefs>
    <ds:schemaRef ds:uri="21218f7f-6a6e-4c61-96b6-9b33608f149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A69ACD-2CF7-4520-A492-9874F7092033}">
  <ds:schemaRefs>
    <ds:schemaRef ds:uri="21218f7f-6a6e-4c61-96b6-9b33608f14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268</Words>
  <Application>Microsoft Office PowerPoint</Application>
  <PresentationFormat>Diavoorstelling (16:9)</PresentationFormat>
  <Paragraphs>45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Arial</vt:lpstr>
      <vt:lpstr>Calibri</vt:lpstr>
      <vt:lpstr>Museo Sans 100</vt:lpstr>
      <vt:lpstr>Museo Sans 500</vt:lpstr>
      <vt:lpstr>Museo Sans 700</vt:lpstr>
      <vt:lpstr>Museo Sans 900</vt:lpstr>
      <vt:lpstr>EUR_Presentatie_c18</vt:lpstr>
      <vt:lpstr>Custom Design</vt:lpstr>
      <vt:lpstr>The challenges of risk-based regulation</vt:lpstr>
      <vt:lpstr>Risk-based regulation</vt:lpstr>
      <vt:lpstr>Reseach question</vt:lpstr>
      <vt:lpstr>First and second order learning</vt:lpstr>
      <vt:lpstr>The first outline of these meta-risks</vt:lpstr>
      <vt:lpstr>Food for thought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Janssen-Pinkse, L.K. (Linda) - ANVS</dc:creator>
  <cp:keywords/>
  <dc:description>Corporate presentatie _x000d_versie 1.0 - December 2014_x000d_Ontwerp: Fabrique_x000d_Sjabloon: Ton Persoon</dc:description>
  <cp:lastModifiedBy>Janssen-Pinkse, L.K. (Linda) - ANVS</cp:lastModifiedBy>
  <cp:revision>38</cp:revision>
  <dcterms:created xsi:type="dcterms:W3CDTF">2025-08-24T10:32:09Z</dcterms:created>
  <dcterms:modified xsi:type="dcterms:W3CDTF">2025-09-03T07:30:20Z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0x010100E1D68C516804644A9B929E79E14799F8</vt:lpwstr>
  </property>
  <property fmtid="{D5CDD505-2E9C-101B-9397-08002B2CF9AE}" pid="3" name="MSIP_Label_8772ba27-cab8-4042-a351-a31f6e4eacdc_Enabled">
    <vt:lpwstr>true</vt:lpwstr>
  </property>
  <property fmtid="{D5CDD505-2E9C-101B-9397-08002B2CF9AE}" pid="4" name="MSIP_Label_8772ba27-cab8-4042-a351-a31f6e4eacdc_SetDate">
    <vt:lpwstr>2025-08-24T10:32:14Z</vt:lpwstr>
  </property>
  <property fmtid="{D5CDD505-2E9C-101B-9397-08002B2CF9AE}" pid="5" name="MSIP_Label_8772ba27-cab8-4042-a351-a31f6e4eacdc_Method">
    <vt:lpwstr>Standard</vt:lpwstr>
  </property>
  <property fmtid="{D5CDD505-2E9C-101B-9397-08002B2CF9AE}" pid="6" name="MSIP_Label_8772ba27-cab8-4042-a351-a31f6e4eacdc_Name">
    <vt:lpwstr>Internal</vt:lpwstr>
  </property>
  <property fmtid="{D5CDD505-2E9C-101B-9397-08002B2CF9AE}" pid="7" name="MSIP_Label_8772ba27-cab8-4042-a351-a31f6e4eacdc_SiteId">
    <vt:lpwstr>715902d6-f63e-4b8d-929b-4bb170bad492</vt:lpwstr>
  </property>
  <property fmtid="{D5CDD505-2E9C-101B-9397-08002B2CF9AE}" pid="8" name="MSIP_Label_8772ba27-cab8-4042-a351-a31f6e4eacdc_ActionId">
    <vt:lpwstr>1609db40-fec0-4d28-8a5c-de71c9de05bc</vt:lpwstr>
  </property>
  <property fmtid="{D5CDD505-2E9C-101B-9397-08002B2CF9AE}" pid="9" name="MSIP_Label_8772ba27-cab8-4042-a351-a31f6e4eacdc_ContentBits">
    <vt:lpwstr>0</vt:lpwstr>
  </property>
  <property fmtid="{D5CDD505-2E9C-101B-9397-08002B2CF9AE}" pid="10" name="MSIP_Label_8772ba27-cab8-4042-a351-a31f6e4eacdc_Tag">
    <vt:lpwstr>10, 3, 0, 2</vt:lpwstr>
  </property>
</Properties>
</file>