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4" r:id="rId2"/>
    <p:sldId id="671" r:id="rId3"/>
    <p:sldId id="292" r:id="rId4"/>
    <p:sldId id="640" r:id="rId5"/>
    <p:sldId id="670" r:id="rId6"/>
    <p:sldId id="2146847531" r:id="rId7"/>
    <p:sldId id="586" r:id="rId8"/>
    <p:sldId id="2146847527" r:id="rId9"/>
    <p:sldId id="2146847528" r:id="rId10"/>
    <p:sldId id="673" r:id="rId11"/>
    <p:sldId id="2146847530" r:id="rId12"/>
    <p:sldId id="2146847520" r:id="rId13"/>
    <p:sldId id="2146847529" r:id="rId14"/>
    <p:sldId id="2146847522" r:id="rId15"/>
    <p:sldId id="664" r:id="rId16"/>
    <p:sldId id="2146847525" r:id="rId17"/>
    <p:sldId id="21468475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3593"/>
    <a:srgbClr val="F36C27"/>
    <a:srgbClr val="123985"/>
    <a:srgbClr val="E3173E"/>
    <a:srgbClr val="00585A"/>
    <a:srgbClr val="B5DFCF"/>
    <a:srgbClr val="008291"/>
    <a:srgbClr val="E1C4A8"/>
    <a:srgbClr val="D9EBF9"/>
    <a:srgbClr val="ECB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62" autoAdjust="0"/>
    <p:restoredTop sz="96247" autoAdjust="0"/>
  </p:normalViewPr>
  <p:slideViewPr>
    <p:cSldViewPr snapToGrid="0">
      <p:cViewPr varScale="1">
        <p:scale>
          <a:sx n="111" d="100"/>
          <a:sy n="111" d="100"/>
        </p:scale>
        <p:origin x="168" y="108"/>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B73C6-6BFE-448E-9CD7-0D294405413F}" type="datetimeFigureOut">
              <a:rPr lang="en-AU" smtClean="0"/>
              <a:t>4/09/2025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62FB4-81CC-4BE7-87CA-C8BAC1CE3714}" type="slidenum">
              <a:rPr lang="en-AU" smtClean="0"/>
              <a:t>‹#›</a:t>
            </a:fld>
            <a:endParaRPr lang="en-AU"/>
          </a:p>
        </p:txBody>
      </p:sp>
    </p:spTree>
    <p:extLst>
      <p:ext uri="{BB962C8B-B14F-4D97-AF65-F5344CB8AC3E}">
        <p14:creationId xmlns:p14="http://schemas.microsoft.com/office/powerpoint/2010/main" val="290485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Steven Hunt, Manager for Environmentally Sustainable Healthcare, Northern NSW Health District, sharing preparedness practices with European Partnership for Supervisory Organisations.</a:t>
            </a:r>
          </a:p>
        </p:txBody>
      </p:sp>
      <p:sp>
        <p:nvSpPr>
          <p:cNvPr id="4" name="Slide Number Placeholder 3"/>
          <p:cNvSpPr>
            <a:spLocks noGrp="1"/>
          </p:cNvSpPr>
          <p:nvPr>
            <p:ph type="sldNum" sz="quarter" idx="5"/>
          </p:nvPr>
        </p:nvSpPr>
        <p:spPr/>
        <p:txBody>
          <a:bodyPr/>
          <a:lstStyle/>
          <a:p>
            <a:fld id="{BE462FB4-81CC-4BE7-87CA-C8BAC1CE3714}" type="slidenum">
              <a:rPr lang="en-AU" smtClean="0"/>
              <a:t>1</a:t>
            </a:fld>
            <a:endParaRPr lang="en-AU"/>
          </a:p>
        </p:txBody>
      </p:sp>
    </p:spTree>
    <p:extLst>
      <p:ext uri="{BB962C8B-B14F-4D97-AF65-F5344CB8AC3E}">
        <p14:creationId xmlns:p14="http://schemas.microsoft.com/office/powerpoint/2010/main" val="1938485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F83EF-3059-CE9D-F8DB-6EE4A523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F9A83F-99E0-CE0F-32BD-6B4E2C823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5F092-F8F6-9F27-2450-DCE18AC6451F}"/>
              </a:ext>
            </a:extLst>
          </p:cNvPr>
          <p:cNvSpPr>
            <a:spLocks noGrp="1"/>
          </p:cNvSpPr>
          <p:nvPr>
            <p:ph type="body" idx="1"/>
          </p:nvPr>
        </p:nvSpPr>
        <p:spPr/>
        <p:txBody>
          <a:bodyPr/>
          <a:lstStyle/>
          <a:p>
            <a:r>
              <a:rPr lang="en-AU" dirty="0"/>
              <a:t>Partnered with researchers </a:t>
            </a:r>
            <a:r>
              <a:rPr lang="en-AU" dirty="0" err="1"/>
              <a:t>analyzing</a:t>
            </a:r>
            <a:r>
              <a:rPr lang="en-AU" dirty="0"/>
              <a:t> 90 peer-reviewed studies confirming climate change drives increased health risks for vulnerable populations.</a:t>
            </a:r>
          </a:p>
        </p:txBody>
      </p:sp>
      <p:sp>
        <p:nvSpPr>
          <p:cNvPr id="4" name="Slide Number Placeholder 3">
            <a:extLst>
              <a:ext uri="{FF2B5EF4-FFF2-40B4-BE49-F238E27FC236}">
                <a16:creationId xmlns:a16="http://schemas.microsoft.com/office/drawing/2014/main" id="{0DCFF6C3-1884-9242-212D-5893F9B9F4E0}"/>
              </a:ext>
            </a:extLst>
          </p:cNvPr>
          <p:cNvSpPr>
            <a:spLocks noGrp="1"/>
          </p:cNvSpPr>
          <p:nvPr>
            <p:ph type="sldNum" sz="quarter" idx="5"/>
          </p:nvPr>
        </p:nvSpPr>
        <p:spPr/>
        <p:txBody>
          <a:bodyPr/>
          <a:lstStyle/>
          <a:p>
            <a:fld id="{BE462FB4-81CC-4BE7-87CA-C8BAC1CE3714}" type="slidenum">
              <a:rPr lang="en-AU" smtClean="0"/>
              <a:t>10</a:t>
            </a:fld>
            <a:endParaRPr lang="en-AU"/>
          </a:p>
        </p:txBody>
      </p:sp>
    </p:spTree>
    <p:extLst>
      <p:ext uri="{BB962C8B-B14F-4D97-AF65-F5344CB8AC3E}">
        <p14:creationId xmlns:p14="http://schemas.microsoft.com/office/powerpoint/2010/main" val="27794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1A858-AAB6-1FD7-87EB-4644210EA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8C3CE-0E58-82B0-E880-E6070FC5E4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854D37-180C-2DA3-2661-CD34291D1A2B}"/>
              </a:ext>
            </a:extLst>
          </p:cNvPr>
          <p:cNvSpPr>
            <a:spLocks noGrp="1"/>
          </p:cNvSpPr>
          <p:nvPr>
            <p:ph type="body" idx="1"/>
          </p:nvPr>
        </p:nvSpPr>
        <p:spPr/>
        <p:txBody>
          <a:bodyPr/>
          <a:lstStyle/>
          <a:p>
            <a:r>
              <a:rPr lang="en-AU" dirty="0"/>
              <a:t>Conducted enterprise-level climate risk assessment using NSW Climate Risk Ready Guide methodology across 2030, 2050, and 2070 timeframes.</a:t>
            </a:r>
          </a:p>
        </p:txBody>
      </p:sp>
      <p:sp>
        <p:nvSpPr>
          <p:cNvPr id="4" name="Slide Number Placeholder 3">
            <a:extLst>
              <a:ext uri="{FF2B5EF4-FFF2-40B4-BE49-F238E27FC236}">
                <a16:creationId xmlns:a16="http://schemas.microsoft.com/office/drawing/2014/main" id="{497169B9-4A94-AF80-4EB0-3CA9FCB90DEE}"/>
              </a:ext>
            </a:extLst>
          </p:cNvPr>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302839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FC2F-2DD7-C13B-A7F6-E617B2AB2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0A16A-4903-227E-4AA4-5A2503E5CD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60F15-5E1D-5334-BB45-315FB976A65C}"/>
              </a:ext>
            </a:extLst>
          </p:cNvPr>
          <p:cNvSpPr>
            <a:spLocks noGrp="1"/>
          </p:cNvSpPr>
          <p:nvPr>
            <p:ph type="body" idx="1"/>
          </p:nvPr>
        </p:nvSpPr>
        <p:spPr/>
        <p:txBody>
          <a:bodyPr/>
          <a:lstStyle/>
          <a:p>
            <a:r>
              <a:rPr lang="en-AU" dirty="0"/>
              <a:t>Climate distribution shifting toward extremes - what used to be rare "hot weather" is now average, requiring new risk planning.</a:t>
            </a:r>
          </a:p>
        </p:txBody>
      </p:sp>
      <p:sp>
        <p:nvSpPr>
          <p:cNvPr id="4" name="Slide Number Placeholder 3">
            <a:extLst>
              <a:ext uri="{FF2B5EF4-FFF2-40B4-BE49-F238E27FC236}">
                <a16:creationId xmlns:a16="http://schemas.microsoft.com/office/drawing/2014/main" id="{8AB65877-0B60-AF4B-10DC-190E14C09421}"/>
              </a:ext>
            </a:extLst>
          </p:cNvPr>
          <p:cNvSpPr>
            <a:spLocks noGrp="1"/>
          </p:cNvSpPr>
          <p:nvPr>
            <p:ph type="sldNum" sz="quarter" idx="5"/>
          </p:nvPr>
        </p:nvSpPr>
        <p:spPr/>
        <p:txBody>
          <a:bodyPr/>
          <a:lstStyle/>
          <a:p>
            <a:fld id="{B07158C4-A119-4B78-9DE8-A50001BC31DC}" type="slidenum">
              <a:rPr lang="en-AU" smtClean="0"/>
              <a:t>12</a:t>
            </a:fld>
            <a:endParaRPr lang="en-AU"/>
          </a:p>
        </p:txBody>
      </p:sp>
    </p:spTree>
    <p:extLst>
      <p:ext uri="{BB962C8B-B14F-4D97-AF65-F5344CB8AC3E}">
        <p14:creationId xmlns:p14="http://schemas.microsoft.com/office/powerpoint/2010/main" val="322385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96AD5-90CB-AE8E-E92C-45A6CDB267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DE204-589B-4E1A-5790-8CB821BE7C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5E128-7168-7C8E-3284-1CA84ADBFE3B}"/>
              </a:ext>
            </a:extLst>
          </p:cNvPr>
          <p:cNvSpPr>
            <a:spLocks noGrp="1"/>
          </p:cNvSpPr>
          <p:nvPr>
            <p:ph type="body" idx="1"/>
          </p:nvPr>
        </p:nvSpPr>
        <p:spPr/>
        <p:txBody>
          <a:bodyPr/>
          <a:lstStyle/>
          <a:p>
            <a:r>
              <a:rPr lang="en-AU" dirty="0"/>
              <a:t>Utilised NARCliM2.0 climate </a:t>
            </a:r>
            <a:r>
              <a:rPr lang="en-AU" dirty="0" err="1"/>
              <a:t>modeling</a:t>
            </a:r>
            <a:r>
              <a:rPr lang="en-AU" dirty="0"/>
              <a:t> with 4km grid resolution, processing 3,000 years of simulations over 235 million CPU hours.</a:t>
            </a:r>
          </a:p>
        </p:txBody>
      </p:sp>
      <p:sp>
        <p:nvSpPr>
          <p:cNvPr id="4" name="Slide Number Placeholder 3">
            <a:extLst>
              <a:ext uri="{FF2B5EF4-FFF2-40B4-BE49-F238E27FC236}">
                <a16:creationId xmlns:a16="http://schemas.microsoft.com/office/drawing/2014/main" id="{55EBAB9B-ADD4-7D04-BAD4-5D7FBF820D76}"/>
              </a:ext>
            </a:extLst>
          </p:cNvPr>
          <p:cNvSpPr>
            <a:spLocks noGrp="1"/>
          </p:cNvSpPr>
          <p:nvPr>
            <p:ph type="sldNum" sz="quarter" idx="5"/>
          </p:nvPr>
        </p:nvSpPr>
        <p:spPr/>
        <p:txBody>
          <a:bodyPr/>
          <a:lstStyle/>
          <a:p>
            <a:fld id="{B07158C4-A119-4B78-9DE8-A50001BC31DC}" type="slidenum">
              <a:rPr lang="en-AU" smtClean="0"/>
              <a:t>13</a:t>
            </a:fld>
            <a:endParaRPr lang="en-AU"/>
          </a:p>
        </p:txBody>
      </p:sp>
    </p:spTree>
    <p:extLst>
      <p:ext uri="{BB962C8B-B14F-4D97-AF65-F5344CB8AC3E}">
        <p14:creationId xmlns:p14="http://schemas.microsoft.com/office/powerpoint/2010/main" val="2309710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0811-CA1E-02E1-3B32-592A32A75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2CE9D-4EE9-92AB-5085-FB7E70261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E1747-9A11-019B-FCFE-5C753ADA7A1E}"/>
              </a:ext>
            </a:extLst>
          </p:cNvPr>
          <p:cNvSpPr>
            <a:spLocks noGrp="1"/>
          </p:cNvSpPr>
          <p:nvPr>
            <p:ph type="body" idx="1"/>
          </p:nvPr>
        </p:nvSpPr>
        <p:spPr/>
        <p:txBody>
          <a:bodyPr/>
          <a:lstStyle/>
          <a:p>
            <a:r>
              <a:rPr lang="en-AU" dirty="0"/>
              <a:t>Brought together service directors, risk managers, and staff in collaborative workshops to share crisis experiences and identify system vulnerabilities.</a:t>
            </a:r>
          </a:p>
        </p:txBody>
      </p:sp>
      <p:sp>
        <p:nvSpPr>
          <p:cNvPr id="4" name="Slide Number Placeholder 3">
            <a:extLst>
              <a:ext uri="{FF2B5EF4-FFF2-40B4-BE49-F238E27FC236}">
                <a16:creationId xmlns:a16="http://schemas.microsoft.com/office/drawing/2014/main" id="{3E4C5872-8B93-7DD8-0086-39AB3EF47A38}"/>
              </a:ext>
            </a:extLst>
          </p:cNvPr>
          <p:cNvSpPr>
            <a:spLocks noGrp="1"/>
          </p:cNvSpPr>
          <p:nvPr>
            <p:ph type="sldNum" sz="quarter" idx="5"/>
          </p:nvPr>
        </p:nvSpPr>
        <p:spPr/>
        <p:txBody>
          <a:bodyPr/>
          <a:lstStyle/>
          <a:p>
            <a:fld id="{BE462FB4-81CC-4BE7-87CA-C8BAC1CE3714}" type="slidenum">
              <a:rPr lang="en-AU" smtClean="0"/>
              <a:t>14</a:t>
            </a:fld>
            <a:endParaRPr lang="en-AU"/>
          </a:p>
        </p:txBody>
      </p:sp>
    </p:spTree>
    <p:extLst>
      <p:ext uri="{BB962C8B-B14F-4D97-AF65-F5344CB8AC3E}">
        <p14:creationId xmlns:p14="http://schemas.microsoft.com/office/powerpoint/2010/main" val="2807797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Cross-departmental mapping sessions generated 24 enterprise-level climate risk statements, transforming individual experiences into organisational knowledge.</a:t>
            </a:r>
          </a:p>
        </p:txBody>
      </p:sp>
      <p:sp>
        <p:nvSpPr>
          <p:cNvPr id="4" name="Slide Number Placeholder 3"/>
          <p:cNvSpPr>
            <a:spLocks noGrp="1"/>
          </p:cNvSpPr>
          <p:nvPr>
            <p:ph type="sldNum" sz="quarter" idx="5"/>
          </p:nvPr>
        </p:nvSpPr>
        <p:spPr/>
        <p:txBody>
          <a:bodyPr/>
          <a:lstStyle/>
          <a:p>
            <a:fld id="{BE462FB4-81CC-4BE7-87CA-C8BAC1CE3714}" type="slidenum">
              <a:rPr lang="en-AU" smtClean="0"/>
              <a:t>15</a:t>
            </a:fld>
            <a:endParaRPr lang="en-AU"/>
          </a:p>
        </p:txBody>
      </p:sp>
    </p:spTree>
    <p:extLst>
      <p:ext uri="{BB962C8B-B14F-4D97-AF65-F5344CB8AC3E}">
        <p14:creationId xmlns:p14="http://schemas.microsoft.com/office/powerpoint/2010/main" val="146842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Northern NSW represents one meaningful part of global climate resilience efforts - invitation for discussion and questions.</a:t>
            </a:r>
          </a:p>
        </p:txBody>
      </p:sp>
      <p:sp>
        <p:nvSpPr>
          <p:cNvPr id="4" name="Slide Number Placeholder 3"/>
          <p:cNvSpPr>
            <a:spLocks noGrp="1"/>
          </p:cNvSpPr>
          <p:nvPr>
            <p:ph type="sldNum" sz="quarter" idx="5"/>
          </p:nvPr>
        </p:nvSpPr>
        <p:spPr/>
        <p:txBody>
          <a:bodyPr/>
          <a:lstStyle/>
          <a:p>
            <a:fld id="{BE462FB4-81CC-4BE7-87CA-C8BAC1CE3714}" type="slidenum">
              <a:rPr lang="en-AU" smtClean="0"/>
              <a:t>17</a:t>
            </a:fld>
            <a:endParaRPr lang="en-AU"/>
          </a:p>
        </p:txBody>
      </p:sp>
    </p:spTree>
    <p:extLst>
      <p:ext uri="{BB962C8B-B14F-4D97-AF65-F5344CB8AC3E}">
        <p14:creationId xmlns:p14="http://schemas.microsoft.com/office/powerpoint/2010/main" val="320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5A206-3A2A-0182-401E-DAA2562A3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D6D0-97C7-1093-8BED-B36A6AAD4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E596B-C83C-E1D3-16CE-DCC2B5084C36}"/>
              </a:ext>
            </a:extLst>
          </p:cNvPr>
          <p:cNvSpPr>
            <a:spLocks noGrp="1"/>
          </p:cNvSpPr>
          <p:nvPr>
            <p:ph type="body" idx="1"/>
          </p:nvPr>
        </p:nvSpPr>
        <p:spPr/>
        <p:txBody>
          <a:bodyPr/>
          <a:lstStyle/>
          <a:p>
            <a:r>
              <a:rPr lang="en-AU" dirty="0"/>
              <a:t>Three themes: Climate Reality &amp; Health System Impacts, Strategic Response &amp; Collaborative Solutions, and Learning, Adaptation &amp; Future Action.</a:t>
            </a:r>
          </a:p>
        </p:txBody>
      </p:sp>
      <p:sp>
        <p:nvSpPr>
          <p:cNvPr id="4" name="Slide Number Placeholder 3">
            <a:extLst>
              <a:ext uri="{FF2B5EF4-FFF2-40B4-BE49-F238E27FC236}">
                <a16:creationId xmlns:a16="http://schemas.microsoft.com/office/drawing/2014/main" id="{7E903247-20DC-AC70-96FC-0D8F3226A653}"/>
              </a:ext>
            </a:extLst>
          </p:cNvPr>
          <p:cNvSpPr>
            <a:spLocks noGrp="1"/>
          </p:cNvSpPr>
          <p:nvPr>
            <p:ph type="sldNum" sz="quarter" idx="5"/>
          </p:nvPr>
        </p:nvSpPr>
        <p:spPr/>
        <p:txBody>
          <a:bodyPr/>
          <a:lstStyle/>
          <a:p>
            <a:fld id="{BE462FB4-81CC-4BE7-87CA-C8BAC1CE3714}" type="slidenum">
              <a:rPr lang="en-AU" smtClean="0"/>
              <a:t>2</a:t>
            </a:fld>
            <a:endParaRPr lang="en-AU"/>
          </a:p>
        </p:txBody>
      </p:sp>
    </p:spTree>
    <p:extLst>
      <p:ext uri="{BB962C8B-B14F-4D97-AF65-F5344CB8AC3E}">
        <p14:creationId xmlns:p14="http://schemas.microsoft.com/office/powerpoint/2010/main" val="66286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7188" y="414338"/>
            <a:ext cx="5954712" cy="3349625"/>
          </a:xfrm>
        </p:spPr>
      </p:sp>
      <p:sp>
        <p:nvSpPr>
          <p:cNvPr id="3" name="Notes Placeholder 2"/>
          <p:cNvSpPr>
            <a:spLocks noGrp="1"/>
          </p:cNvSpPr>
          <p:nvPr>
            <p:ph type="body" idx="1"/>
          </p:nvPr>
        </p:nvSpPr>
        <p:spPr>
          <a:xfrm>
            <a:off x="666909" y="3763850"/>
            <a:ext cx="5335270" cy="3908614"/>
          </a:xfrm>
        </p:spPr>
        <p:txBody>
          <a:bodyPr/>
          <a:lstStyle/>
          <a:p>
            <a:r>
              <a:rPr lang="en-AU" sz="1600" dirty="0">
                <a:solidFill>
                  <a:srgbClr val="22272B"/>
                </a:solidFill>
                <a:ea typeface="+mn-lt"/>
                <a:cs typeface="+mn-lt"/>
              </a:rPr>
              <a:t>Acknowledgement of </a:t>
            </a:r>
            <a:r>
              <a:rPr lang="en-AU" sz="1600" dirty="0" err="1">
                <a:solidFill>
                  <a:srgbClr val="22272B"/>
                </a:solidFill>
                <a:ea typeface="+mn-lt"/>
                <a:cs typeface="+mn-lt"/>
              </a:rPr>
              <a:t>Widjabul</a:t>
            </a:r>
            <a:r>
              <a:rPr lang="en-AU" sz="1600" dirty="0">
                <a:solidFill>
                  <a:srgbClr val="22272B"/>
                </a:solidFill>
                <a:ea typeface="+mn-lt"/>
                <a:cs typeface="+mn-lt"/>
              </a:rPr>
              <a:t> Wia-</a:t>
            </a:r>
            <a:r>
              <a:rPr lang="en-AU" sz="1600" dirty="0" err="1">
                <a:solidFill>
                  <a:srgbClr val="22272B"/>
                </a:solidFill>
                <a:ea typeface="+mn-lt"/>
                <a:cs typeface="+mn-lt"/>
              </a:rPr>
              <a:t>bal</a:t>
            </a:r>
            <a:r>
              <a:rPr lang="en-AU" sz="1600" dirty="0">
                <a:solidFill>
                  <a:srgbClr val="22272B"/>
                </a:solidFill>
                <a:ea typeface="+mn-lt"/>
                <a:cs typeface="+mn-lt"/>
              </a:rPr>
              <a:t> Country and Traditional Custodians, respecting Aboriginal and Torres Strait Islander Ancestors and Elders.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3464846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Northern NSW faced 29 declared natural disasters since mid-2018 as extreme weather events become the new normal globally.</a:t>
            </a:r>
          </a:p>
        </p:txBody>
      </p:sp>
      <p:sp>
        <p:nvSpPr>
          <p:cNvPr id="4" name="Slide Number Placeholder 3"/>
          <p:cNvSpPr>
            <a:spLocks noGrp="1"/>
          </p:cNvSpPr>
          <p:nvPr>
            <p:ph type="sldNum" sz="quarter" idx="5"/>
          </p:nvPr>
        </p:nvSpPr>
        <p:spPr/>
        <p:txBody>
          <a:bodyPr/>
          <a:lstStyle/>
          <a:p>
            <a:fld id="{BE462FB4-81CC-4BE7-87CA-C8BAC1CE3714}" type="slidenum">
              <a:rPr lang="en-AU" smtClean="0"/>
              <a:t>4</a:t>
            </a:fld>
            <a:endParaRPr lang="en-AU"/>
          </a:p>
        </p:txBody>
      </p:sp>
    </p:spTree>
    <p:extLst>
      <p:ext uri="{BB962C8B-B14F-4D97-AF65-F5344CB8AC3E}">
        <p14:creationId xmlns:p14="http://schemas.microsoft.com/office/powerpoint/2010/main" val="1578406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Northern NSW Local Health District serves over 300,000 residents across 20,732 square kilometres </a:t>
            </a:r>
          </a:p>
        </p:txBody>
      </p:sp>
      <p:sp>
        <p:nvSpPr>
          <p:cNvPr id="4" name="Slide Number Placeholder 3"/>
          <p:cNvSpPr>
            <a:spLocks noGrp="1"/>
          </p:cNvSpPr>
          <p:nvPr>
            <p:ph type="sldNum" sz="quarter" idx="5"/>
          </p:nvPr>
        </p:nvSpPr>
        <p:spPr/>
        <p:txBody>
          <a:bodyPr/>
          <a:lstStyle/>
          <a:p>
            <a:fld id="{BE462FB4-81CC-4BE7-87CA-C8BAC1CE3714}" type="slidenum">
              <a:rPr lang="en-AU" smtClean="0"/>
              <a:t>5</a:t>
            </a:fld>
            <a:endParaRPr lang="en-AU"/>
          </a:p>
        </p:txBody>
      </p:sp>
    </p:spTree>
    <p:extLst>
      <p:ext uri="{BB962C8B-B14F-4D97-AF65-F5344CB8AC3E}">
        <p14:creationId xmlns:p14="http://schemas.microsoft.com/office/powerpoint/2010/main" val="105469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95FAE-4B17-A8AD-D43E-BC2523651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1509A-F645-4E5A-1736-615D4C6F4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AA98C-A2DF-2B05-9719-24720B2D1B9F}"/>
              </a:ext>
            </a:extLst>
          </p:cNvPr>
          <p:cNvSpPr>
            <a:spLocks noGrp="1"/>
          </p:cNvSpPr>
          <p:nvPr>
            <p:ph type="body" idx="1"/>
          </p:nvPr>
        </p:nvSpPr>
        <p:spPr/>
        <p:txBody>
          <a:bodyPr/>
          <a:lstStyle/>
          <a:p>
            <a:r>
              <a:rPr lang="en-AU"/>
              <a:t>Major towns of Lismore and Grafton were established along the rivers, long before roads connected the region</a:t>
            </a:r>
            <a:endParaRPr lang="en-AU" dirty="0"/>
          </a:p>
        </p:txBody>
      </p:sp>
      <p:sp>
        <p:nvSpPr>
          <p:cNvPr id="4" name="Slide Number Placeholder 3">
            <a:extLst>
              <a:ext uri="{FF2B5EF4-FFF2-40B4-BE49-F238E27FC236}">
                <a16:creationId xmlns:a16="http://schemas.microsoft.com/office/drawing/2014/main" id="{56ADEC32-15E1-71C5-62B6-98D22535C217}"/>
              </a:ext>
            </a:extLst>
          </p:cNvPr>
          <p:cNvSpPr>
            <a:spLocks noGrp="1"/>
          </p:cNvSpPr>
          <p:nvPr>
            <p:ph type="sldNum" sz="quarter" idx="5"/>
          </p:nvPr>
        </p:nvSpPr>
        <p:spPr/>
        <p:txBody>
          <a:bodyPr/>
          <a:lstStyle/>
          <a:p>
            <a:fld id="{BE462FB4-81CC-4BE7-87CA-C8BAC1CE3714}" type="slidenum">
              <a:rPr lang="en-AU" smtClean="0"/>
              <a:t>6</a:t>
            </a:fld>
            <a:endParaRPr lang="en-AU"/>
          </a:p>
        </p:txBody>
      </p:sp>
    </p:spTree>
    <p:extLst>
      <p:ext uri="{BB962C8B-B14F-4D97-AF65-F5344CB8AC3E}">
        <p14:creationId xmlns:p14="http://schemas.microsoft.com/office/powerpoint/2010/main" val="1345902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Northern NSW Local Health District delivers comprehensive healthcare from state-of-the-art facilities like the new Tweed Valley Hospital to community health programmes reaching remote communities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59155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75C4-91A2-908F-D0DF-CA24B78A2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AA9B5-39D1-1ADC-6332-746571104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11EEF-B7BB-13CC-FDB8-4592340FA8D4}"/>
              </a:ext>
            </a:extLst>
          </p:cNvPr>
          <p:cNvSpPr>
            <a:spLocks noGrp="1"/>
          </p:cNvSpPr>
          <p:nvPr>
            <p:ph type="body" idx="1"/>
          </p:nvPr>
        </p:nvSpPr>
        <p:spPr/>
        <p:txBody>
          <a:bodyPr/>
          <a:lstStyle/>
          <a:p>
            <a:r>
              <a:rPr lang="en-AU" dirty="0"/>
              <a:t>Faced driest conditions in 120 years (2017-2019), bushfires disrupting hospital operations, and record-breaking 775mm rainfall floods in 2022.</a:t>
            </a:r>
          </a:p>
        </p:txBody>
      </p:sp>
      <p:sp>
        <p:nvSpPr>
          <p:cNvPr id="4" name="Slide Number Placeholder 3">
            <a:extLst>
              <a:ext uri="{FF2B5EF4-FFF2-40B4-BE49-F238E27FC236}">
                <a16:creationId xmlns:a16="http://schemas.microsoft.com/office/drawing/2014/main" id="{830B31A4-1607-FC00-4C40-3546721BC0B5}"/>
              </a:ext>
            </a:extLst>
          </p:cNvPr>
          <p:cNvSpPr>
            <a:spLocks noGrp="1"/>
          </p:cNvSpPr>
          <p:nvPr>
            <p:ph type="sldNum" sz="quarter" idx="5"/>
          </p:nvPr>
        </p:nvSpPr>
        <p:spPr/>
        <p:txBody>
          <a:bodyPr/>
          <a:lstStyle/>
          <a:p>
            <a:fld id="{BE462FB4-81CC-4BE7-87CA-C8BAC1CE3714}" type="slidenum">
              <a:rPr lang="en-AU" smtClean="0"/>
              <a:t>8</a:t>
            </a:fld>
            <a:endParaRPr lang="en-AU"/>
          </a:p>
        </p:txBody>
      </p:sp>
    </p:spTree>
    <p:extLst>
      <p:ext uri="{BB962C8B-B14F-4D97-AF65-F5344CB8AC3E}">
        <p14:creationId xmlns:p14="http://schemas.microsoft.com/office/powerpoint/2010/main" val="3228807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08B6D-E698-19E9-866D-2B9279D302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BF17B-62AF-1942-8DD3-8CAABD503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FEDAD-CBFF-DF15-3FC0-9C999DB5928C}"/>
              </a:ext>
            </a:extLst>
          </p:cNvPr>
          <p:cNvSpPr>
            <a:spLocks noGrp="1"/>
          </p:cNvSpPr>
          <p:nvPr>
            <p:ph type="body" idx="1"/>
          </p:nvPr>
        </p:nvSpPr>
        <p:spPr/>
        <p:txBody>
          <a:bodyPr/>
          <a:lstStyle/>
          <a:p>
            <a:r>
              <a:rPr lang="en-AU" dirty="0"/>
              <a:t>Activated emergency protocols, evacuated Ballina District Hospital, ran generators for power, with staff sleeping on-site during disasters.</a:t>
            </a:r>
          </a:p>
        </p:txBody>
      </p:sp>
      <p:sp>
        <p:nvSpPr>
          <p:cNvPr id="4" name="Slide Number Placeholder 3">
            <a:extLst>
              <a:ext uri="{FF2B5EF4-FFF2-40B4-BE49-F238E27FC236}">
                <a16:creationId xmlns:a16="http://schemas.microsoft.com/office/drawing/2014/main" id="{DA033C4C-5E26-F928-3740-7F1BB9115B05}"/>
              </a:ext>
            </a:extLst>
          </p:cNvPr>
          <p:cNvSpPr>
            <a:spLocks noGrp="1"/>
          </p:cNvSpPr>
          <p:nvPr>
            <p:ph type="sldNum" sz="quarter" idx="5"/>
          </p:nvPr>
        </p:nvSpPr>
        <p:spPr/>
        <p:txBody>
          <a:bodyPr/>
          <a:lstStyle/>
          <a:p>
            <a:fld id="{BE462FB4-81CC-4BE7-87CA-C8BAC1CE3714}" type="slidenum">
              <a:rPr lang="en-AU" smtClean="0"/>
              <a:t>9</a:t>
            </a:fld>
            <a:endParaRPr lang="en-AU"/>
          </a:p>
        </p:txBody>
      </p:sp>
    </p:spTree>
    <p:extLst>
      <p:ext uri="{BB962C8B-B14F-4D97-AF65-F5344CB8AC3E}">
        <p14:creationId xmlns:p14="http://schemas.microsoft.com/office/powerpoint/2010/main" val="33020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860A-9C5B-4634-9D19-2B88D988E9B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7CE33B5-C0FE-4FBD-A807-E9855039DF1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76920C0-647B-4AFE-A02B-C72F42AB683D}"/>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5" name="Footer Placeholder 4">
            <a:extLst>
              <a:ext uri="{FF2B5EF4-FFF2-40B4-BE49-F238E27FC236}">
                <a16:creationId xmlns:a16="http://schemas.microsoft.com/office/drawing/2014/main" id="{1158BF1B-2345-474B-B4F1-45585CAABD48}"/>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B1E91659-08AC-47E3-8AD6-641658EF1DC3}"/>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3483134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62487-E67D-44B8-AF08-595BE848DB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7F7F53C-A0EE-4AF7-B1DD-5C04799C95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05C8AF7-6BC2-43DF-A159-3AB173F610F0}"/>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5" name="Footer Placeholder 4">
            <a:extLst>
              <a:ext uri="{FF2B5EF4-FFF2-40B4-BE49-F238E27FC236}">
                <a16:creationId xmlns:a16="http://schemas.microsoft.com/office/drawing/2014/main" id="{45CE117C-8EE9-4494-BF3C-38A3ED41E38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963AD8EC-BD15-4844-A6F0-BA23879BCEBB}"/>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3845597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E92C80-9BB0-44B1-84B8-11B0FCE5BC8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48D5C24-DE78-4724-AAC1-34E0C6D9A92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E7FB0DE-30C8-48D1-8E16-DF2955E6DAF8}"/>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5" name="Footer Placeholder 4">
            <a:extLst>
              <a:ext uri="{FF2B5EF4-FFF2-40B4-BE49-F238E27FC236}">
                <a16:creationId xmlns:a16="http://schemas.microsoft.com/office/drawing/2014/main" id="{15D2BFD0-E91B-447E-8B06-1237F07FE3B4}"/>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DF1A60E5-3B78-4DED-92C1-2F8F9200C8FD}"/>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392032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cknowledgement / 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B7EDC-2E94-0420-C614-5FB4A0FB0C0B}"/>
              </a:ext>
              <a:ext uri="{C183D7F6-B498-43B3-948B-1728B52AA6E4}">
                <adec:decorative xmlns:adec="http://schemas.microsoft.com/office/drawing/2017/decorative" val="1"/>
              </a:ext>
            </a:extLst>
          </p:cNvPr>
          <p:cNvSpPr/>
          <p:nvPr userDrawn="1"/>
        </p:nvSpPr>
        <p:spPr>
          <a:xfrm>
            <a:off x="0" y="0"/>
            <a:ext cx="2520001" cy="6858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3" name="Rectangle 2">
            <a:extLst>
              <a:ext uri="{FF2B5EF4-FFF2-40B4-BE49-F238E27FC236}">
                <a16:creationId xmlns:a16="http://schemas.microsoft.com/office/drawing/2014/main" id="{E0F10F69-A5E3-A8B4-ED65-4E4905450AC5}"/>
              </a:ext>
              <a:ext uri="{C183D7F6-B498-43B3-948B-1728B52AA6E4}">
                <adec:decorative xmlns:adec="http://schemas.microsoft.com/office/drawing/2017/decorative" val="1"/>
              </a:ext>
            </a:extLst>
          </p:cNvPr>
          <p:cNvSpPr/>
          <p:nvPr userDrawn="1"/>
        </p:nvSpPr>
        <p:spPr>
          <a:xfrm>
            <a:off x="2520000" y="0"/>
            <a:ext cx="1260000" cy="68580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4" name="Rectangle 3">
            <a:extLst>
              <a:ext uri="{FF2B5EF4-FFF2-40B4-BE49-F238E27FC236}">
                <a16:creationId xmlns:a16="http://schemas.microsoft.com/office/drawing/2014/main" id="{AA5306B6-0429-3B80-CCA6-322A36485515}"/>
              </a:ext>
              <a:ext uri="{C183D7F6-B498-43B3-948B-1728B52AA6E4}">
                <adec:decorative xmlns:adec="http://schemas.microsoft.com/office/drawing/2017/decorative" val="1"/>
              </a:ext>
            </a:extLst>
          </p:cNvPr>
          <p:cNvSpPr/>
          <p:nvPr userDrawn="1"/>
        </p:nvSpPr>
        <p:spPr>
          <a:xfrm>
            <a:off x="3780000" y="0"/>
            <a:ext cx="1260000" cy="6858000"/>
          </a:xfrm>
          <a:prstGeom prst="rect">
            <a:avLst/>
          </a:prstGeom>
          <a:solidFill>
            <a:schemeClr val="accent4"/>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lvl1pPr>
          </a:lstStyle>
          <a:p>
            <a:r>
              <a:rPr lang="en-US" noProof="0"/>
              <a:t>Click to edit Master title style</a:t>
            </a:r>
            <a:endParaRPr lang="en-AU" noProof="0"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20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lvl1pPr>
              <a:defRPr>
                <a:solidFill>
                  <a:schemeClr val="bg1"/>
                </a:solidFill>
              </a:defRPr>
            </a:lvl1pPr>
          </a:lstStyle>
          <a:p>
            <a:r>
              <a:rPr lang="en-US" noProof="0"/>
              <a:t>Click icon to add picture</a:t>
            </a:r>
            <a:endParaRPr lang="en-AU" noProof="0"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AU" noProof="0" dirty="0"/>
              <a:t>Caption</a:t>
            </a:r>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812060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4FF4D-44A8-45A5-8137-7EC2567A61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08277D9-841E-47F3-825A-06F33440138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F7D410-C72B-48D9-B4F2-33BC23E3EE52}"/>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5" name="Footer Placeholder 4">
            <a:extLst>
              <a:ext uri="{FF2B5EF4-FFF2-40B4-BE49-F238E27FC236}">
                <a16:creationId xmlns:a16="http://schemas.microsoft.com/office/drawing/2014/main" id="{3CFEDBD7-7656-48AB-8719-8EB9295B0ACA}"/>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18C0FBBB-E7BE-4EEF-9B45-AEB7102D155F}"/>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337813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D50B-85D2-490E-A5B3-83033FABC26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3FF8DC9-2C9B-43E7-9F0E-31BB17B160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983088-3936-4A53-9499-9AACDA06AA2E}"/>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5" name="Footer Placeholder 4">
            <a:extLst>
              <a:ext uri="{FF2B5EF4-FFF2-40B4-BE49-F238E27FC236}">
                <a16:creationId xmlns:a16="http://schemas.microsoft.com/office/drawing/2014/main" id="{2B0FC48A-2F7F-4F1C-ABA3-E5ED34EBF7C2}"/>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6" name="Slide Number Placeholder 5">
            <a:extLst>
              <a:ext uri="{FF2B5EF4-FFF2-40B4-BE49-F238E27FC236}">
                <a16:creationId xmlns:a16="http://schemas.microsoft.com/office/drawing/2014/main" id="{8F1683BD-C4C2-48EE-9B58-379FC376BCF2}"/>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5725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5FCE-4C05-47AC-B75B-457E16B6BC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4249CB4-5C0B-4959-B71E-9855CA724E1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E457E91-55C9-4A82-A497-F196297F44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C0B2253-C807-47DD-A3B8-A87836BB2B8C}"/>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6" name="Footer Placeholder 5">
            <a:extLst>
              <a:ext uri="{FF2B5EF4-FFF2-40B4-BE49-F238E27FC236}">
                <a16:creationId xmlns:a16="http://schemas.microsoft.com/office/drawing/2014/main" id="{71743B3B-F84B-473C-B678-8884DD55C447}"/>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0C5A6BE3-0643-4600-9C3B-D3A4F90CC590}"/>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104721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602E-F199-4505-BEDC-7DDFB80CF1B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A57D4BD-E7FF-455E-8AAF-9BB2963DED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05B09-5B6D-48E9-A0E9-C62282B2D79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9F9A488-E8D3-422B-B07C-97932D9388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345DF-A27A-43CC-828E-FF9B6D02A6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020C5FE-217F-4C96-915F-6C63B6A94BF3}"/>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8" name="Footer Placeholder 7">
            <a:extLst>
              <a:ext uri="{FF2B5EF4-FFF2-40B4-BE49-F238E27FC236}">
                <a16:creationId xmlns:a16="http://schemas.microsoft.com/office/drawing/2014/main" id="{AC167BB6-D467-4565-B474-6CEB10DFE2F1}"/>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9" name="Slide Number Placeholder 8">
            <a:extLst>
              <a:ext uri="{FF2B5EF4-FFF2-40B4-BE49-F238E27FC236}">
                <a16:creationId xmlns:a16="http://schemas.microsoft.com/office/drawing/2014/main" id="{9407612F-C05C-49C7-9196-F86D43989E88}"/>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2060236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F4E15-4E4E-4CC4-A10B-9D170AB033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89F8D5C-B74B-41F1-B213-A8B54AA6B832}"/>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4" name="Footer Placeholder 3">
            <a:extLst>
              <a:ext uri="{FF2B5EF4-FFF2-40B4-BE49-F238E27FC236}">
                <a16:creationId xmlns:a16="http://schemas.microsoft.com/office/drawing/2014/main" id="{7B6E3FDB-40E6-4F8A-8CEC-AE4F12B38F98}"/>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5" name="Slide Number Placeholder 4">
            <a:extLst>
              <a:ext uri="{FF2B5EF4-FFF2-40B4-BE49-F238E27FC236}">
                <a16:creationId xmlns:a16="http://schemas.microsoft.com/office/drawing/2014/main" id="{1A55C6FD-FCFA-4F86-AD6B-A4D2C0B9B2E4}"/>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19832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3C242-F8F7-448A-BFE9-9A77B4EA7CCF}"/>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3" name="Footer Placeholder 2">
            <a:extLst>
              <a:ext uri="{FF2B5EF4-FFF2-40B4-BE49-F238E27FC236}">
                <a16:creationId xmlns:a16="http://schemas.microsoft.com/office/drawing/2014/main" id="{7F4D8EFB-320C-4064-8096-201E99947A05}"/>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4" name="Slide Number Placeholder 3">
            <a:extLst>
              <a:ext uri="{FF2B5EF4-FFF2-40B4-BE49-F238E27FC236}">
                <a16:creationId xmlns:a16="http://schemas.microsoft.com/office/drawing/2014/main" id="{B9A3F347-F70E-484F-B395-D4EA856F52D2}"/>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1349075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1667F-C535-40BE-BD11-3A0E55B95B9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A587898-1EC6-4A73-89E9-9B599DBEAC7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DF49D07-0657-4E78-92ED-70BD3B1441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1874E-7084-4274-99DF-EEA1E997E6D6}"/>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6" name="Footer Placeholder 5">
            <a:extLst>
              <a:ext uri="{FF2B5EF4-FFF2-40B4-BE49-F238E27FC236}">
                <a16:creationId xmlns:a16="http://schemas.microsoft.com/office/drawing/2014/main" id="{9BD852F9-3F10-42F5-8960-E193F3C17AF6}"/>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916F3A95-B860-493F-993B-3E4BD3374792}"/>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55415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D989-C672-4452-B55B-E952D771177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16C5986-8727-4954-8940-CF8CEEE0DE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5A7C2FE-1386-4FF9-B785-000F82F64B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081406-AD10-43E6-8EC0-FDD2E8A168EC}"/>
              </a:ext>
            </a:extLst>
          </p:cNvPr>
          <p:cNvSpPr>
            <a:spLocks noGrp="1"/>
          </p:cNvSpPr>
          <p:nvPr>
            <p:ph type="dt" sz="half" idx="10"/>
          </p:nvPr>
        </p:nvSpPr>
        <p:spPr>
          <a:xfrm>
            <a:off x="838200" y="6356350"/>
            <a:ext cx="2743200" cy="365125"/>
          </a:xfrm>
          <a:prstGeom prst="rect">
            <a:avLst/>
          </a:prstGeom>
        </p:spPr>
        <p:txBody>
          <a:bodyPr/>
          <a:lstStyle/>
          <a:p>
            <a:fld id="{27AA2D2E-AB2E-4617-8599-7A6CE43B7994}" type="datetimeFigureOut">
              <a:rPr lang="en-AU" smtClean="0"/>
              <a:t>4/09/2025</a:t>
            </a:fld>
            <a:endParaRPr lang="en-AU"/>
          </a:p>
        </p:txBody>
      </p:sp>
      <p:sp>
        <p:nvSpPr>
          <p:cNvPr id="6" name="Footer Placeholder 5">
            <a:extLst>
              <a:ext uri="{FF2B5EF4-FFF2-40B4-BE49-F238E27FC236}">
                <a16:creationId xmlns:a16="http://schemas.microsoft.com/office/drawing/2014/main" id="{86C2DC73-3BBA-40C3-B4F5-A498975E4A78}"/>
              </a:ext>
            </a:extLst>
          </p:cNvPr>
          <p:cNvSpPr>
            <a:spLocks noGrp="1"/>
          </p:cNvSpPr>
          <p:nvPr>
            <p:ph type="ftr" sz="quarter" idx="11"/>
          </p:nvPr>
        </p:nvSpPr>
        <p:spPr>
          <a:xfrm>
            <a:off x="4038600" y="6356350"/>
            <a:ext cx="4114800" cy="365125"/>
          </a:xfrm>
          <a:prstGeom prst="rect">
            <a:avLst/>
          </a:prstGeom>
        </p:spPr>
        <p:txBody>
          <a:bodyPr/>
          <a:lstStyle/>
          <a:p>
            <a:endParaRPr lang="en-AU"/>
          </a:p>
        </p:txBody>
      </p:sp>
      <p:sp>
        <p:nvSpPr>
          <p:cNvPr id="7" name="Slide Number Placeholder 6">
            <a:extLst>
              <a:ext uri="{FF2B5EF4-FFF2-40B4-BE49-F238E27FC236}">
                <a16:creationId xmlns:a16="http://schemas.microsoft.com/office/drawing/2014/main" id="{6DCFD04C-B4D2-4A36-956C-AEAF1AD799ED}"/>
              </a:ext>
            </a:extLst>
          </p:cNvPr>
          <p:cNvSpPr>
            <a:spLocks noGrp="1"/>
          </p:cNvSpPr>
          <p:nvPr>
            <p:ph type="sldNum" sz="quarter" idx="12"/>
          </p:nvPr>
        </p:nvSpPr>
        <p:spPr>
          <a:xfrm>
            <a:off x="8610600" y="6356350"/>
            <a:ext cx="2743200" cy="365125"/>
          </a:xfrm>
          <a:prstGeom prst="rect">
            <a:avLst/>
          </a:prstGeom>
        </p:spPr>
        <p:txBody>
          <a:bodyPr/>
          <a:lstStyle/>
          <a:p>
            <a:fld id="{56ADAD91-2C83-43E7-96EF-37BD30C50EF1}" type="slidenum">
              <a:rPr lang="en-AU" smtClean="0"/>
              <a:t>‹#›</a:t>
            </a:fld>
            <a:endParaRPr lang="en-AU"/>
          </a:p>
        </p:txBody>
      </p:sp>
    </p:spTree>
    <p:extLst>
      <p:ext uri="{BB962C8B-B14F-4D97-AF65-F5344CB8AC3E}">
        <p14:creationId xmlns:p14="http://schemas.microsoft.com/office/powerpoint/2010/main" val="2287767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51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red rectangular object with a white outline&#10;&#10;AI-generated content may be incorrect.">
            <a:extLst>
              <a:ext uri="{FF2B5EF4-FFF2-40B4-BE49-F238E27FC236}">
                <a16:creationId xmlns:a16="http://schemas.microsoft.com/office/drawing/2014/main" id="{4D5883E1-C8AF-C44E-5B9D-2E639D22F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A92671D-E840-4ED8-9D7E-85FE322AF74C}"/>
              </a:ext>
            </a:extLst>
          </p:cNvPr>
          <p:cNvSpPr txBox="1"/>
          <p:nvPr/>
        </p:nvSpPr>
        <p:spPr>
          <a:xfrm>
            <a:off x="148968" y="1028343"/>
            <a:ext cx="7425023" cy="2400657"/>
          </a:xfrm>
          <a:prstGeom prst="rect">
            <a:avLst/>
          </a:prstGeom>
          <a:noFill/>
        </p:spPr>
        <p:txBody>
          <a:bodyPr wrap="square" anchor="ctr">
            <a:spAutoFit/>
          </a:bodyPr>
          <a:lstStyle/>
          <a:p>
            <a:pPr>
              <a:lnSpc>
                <a:spcPts val="6000"/>
              </a:lnSpc>
            </a:pPr>
            <a:r>
              <a:rPr lang="en-AU" sz="8800" b="1" i="0" u="none" strike="noStrike" baseline="30000" dirty="0">
                <a:solidFill>
                  <a:schemeClr val="bg1"/>
                </a:solidFill>
                <a:latin typeface="Public Sans" pitchFamily="2" charset="0"/>
              </a:rPr>
              <a:t>Environmentally Sustainable Healthcare</a:t>
            </a:r>
          </a:p>
        </p:txBody>
      </p:sp>
      <p:sp>
        <p:nvSpPr>
          <p:cNvPr id="6" name="TextBox 5">
            <a:extLst>
              <a:ext uri="{FF2B5EF4-FFF2-40B4-BE49-F238E27FC236}">
                <a16:creationId xmlns:a16="http://schemas.microsoft.com/office/drawing/2014/main" id="{105364DA-22DE-4269-AAA4-6E0F719854FF}"/>
              </a:ext>
            </a:extLst>
          </p:cNvPr>
          <p:cNvSpPr txBox="1"/>
          <p:nvPr/>
        </p:nvSpPr>
        <p:spPr>
          <a:xfrm>
            <a:off x="476773" y="4529572"/>
            <a:ext cx="5619227" cy="420628"/>
          </a:xfrm>
          <a:prstGeom prst="rect">
            <a:avLst/>
          </a:prstGeom>
          <a:noFill/>
        </p:spPr>
        <p:txBody>
          <a:bodyPr wrap="square" anchor="ctr">
            <a:spAutoFit/>
          </a:bodyPr>
          <a:lstStyle/>
          <a:p>
            <a:r>
              <a:rPr lang="en-AU" sz="3200" b="1" i="0" u="none" strike="noStrike" baseline="30000" dirty="0">
                <a:solidFill>
                  <a:schemeClr val="bg1"/>
                </a:solidFill>
                <a:latin typeface="Public Sans" pitchFamily="2" charset="0"/>
              </a:rPr>
              <a:t>EPSO Meeting September 2025</a:t>
            </a:r>
          </a:p>
        </p:txBody>
      </p:sp>
      <p:pic>
        <p:nvPicPr>
          <p:cNvPr id="2" name="Picture 1">
            <a:extLst>
              <a:ext uri="{FF2B5EF4-FFF2-40B4-BE49-F238E27FC236}">
                <a16:creationId xmlns:a16="http://schemas.microsoft.com/office/drawing/2014/main" id="{BC3EC257-4F13-32BD-6AD0-3269031660FE}"/>
              </a:ext>
            </a:extLst>
          </p:cNvPr>
          <p:cNvPicPr>
            <a:picLocks noChangeAspect="1"/>
          </p:cNvPicPr>
          <p:nvPr/>
        </p:nvPicPr>
        <p:blipFill>
          <a:blip r:embed="rId4"/>
          <a:stretch>
            <a:fillRect/>
          </a:stretch>
        </p:blipFill>
        <p:spPr>
          <a:xfrm>
            <a:off x="0" y="5365630"/>
            <a:ext cx="12191999" cy="1492370"/>
          </a:xfrm>
          <a:prstGeom prst="rect">
            <a:avLst/>
          </a:prstGeom>
        </p:spPr>
      </p:pic>
    </p:spTree>
    <p:extLst>
      <p:ext uri="{BB962C8B-B14F-4D97-AF65-F5344CB8AC3E}">
        <p14:creationId xmlns:p14="http://schemas.microsoft.com/office/powerpoint/2010/main" val="4204214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3F03F-A8E9-D097-A1A8-CA65DC5466AB}"/>
            </a:ext>
          </a:extLst>
        </p:cNvPr>
        <p:cNvGrpSpPr/>
        <p:nvPr/>
      </p:nvGrpSpPr>
      <p:grpSpPr>
        <a:xfrm>
          <a:off x="0" y="0"/>
          <a:ext cx="0" cy="0"/>
          <a:chOff x="0" y="0"/>
          <a:chExt cx="0" cy="0"/>
        </a:xfrm>
      </p:grpSpPr>
      <p:sp>
        <p:nvSpPr>
          <p:cNvPr id="11" name="AutoShape 2" descr="Image preview">
            <a:extLst>
              <a:ext uri="{FF2B5EF4-FFF2-40B4-BE49-F238E27FC236}">
                <a16:creationId xmlns:a16="http://schemas.microsoft.com/office/drawing/2014/main" id="{1830F612-74AC-6FFD-3EEE-FE636CE27AFF}"/>
              </a:ext>
            </a:extLst>
          </p:cNvPr>
          <p:cNvSpPr>
            <a:spLocks noChangeAspect="1" noChangeArrowheads="1"/>
          </p:cNvSpPr>
          <p:nvPr/>
        </p:nvSpPr>
        <p:spPr bwMode="auto">
          <a:xfrm>
            <a:off x="6098817" y="64398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2" name="AutoShape 4" descr="Image preview">
            <a:extLst>
              <a:ext uri="{FF2B5EF4-FFF2-40B4-BE49-F238E27FC236}">
                <a16:creationId xmlns:a16="http://schemas.microsoft.com/office/drawing/2014/main" id="{C9C1D809-9274-77DA-2ADB-34332FA1441E}"/>
              </a:ext>
            </a:extLst>
          </p:cNvPr>
          <p:cNvSpPr>
            <a:spLocks noChangeAspect="1" noChangeArrowheads="1"/>
          </p:cNvSpPr>
          <p:nvPr/>
        </p:nvSpPr>
        <p:spPr bwMode="auto">
          <a:xfrm>
            <a:off x="6251217" y="659223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5" name="Picture 24">
            <a:extLst>
              <a:ext uri="{FF2B5EF4-FFF2-40B4-BE49-F238E27FC236}">
                <a16:creationId xmlns:a16="http://schemas.microsoft.com/office/drawing/2014/main" id="{01D17C52-B448-0231-C6D6-DD541DC34BC1}"/>
              </a:ext>
            </a:extLst>
          </p:cNvPr>
          <p:cNvPicPr>
            <a:picLocks noChangeAspect="1"/>
          </p:cNvPicPr>
          <p:nvPr/>
        </p:nvPicPr>
        <p:blipFill>
          <a:blip r:embed="rId3"/>
          <a:stretch>
            <a:fillRect/>
          </a:stretch>
        </p:blipFill>
        <p:spPr>
          <a:xfrm>
            <a:off x="11124325" y="258463"/>
            <a:ext cx="1000265" cy="1028844"/>
          </a:xfrm>
          <a:prstGeom prst="rect">
            <a:avLst/>
          </a:prstGeom>
        </p:spPr>
      </p:pic>
      <p:pic>
        <p:nvPicPr>
          <p:cNvPr id="33" name="Picture 32">
            <a:extLst>
              <a:ext uri="{FF2B5EF4-FFF2-40B4-BE49-F238E27FC236}">
                <a16:creationId xmlns:a16="http://schemas.microsoft.com/office/drawing/2014/main" id="{7FB7B53D-F478-B424-865C-42B6F22516AE}"/>
              </a:ext>
            </a:extLst>
          </p:cNvPr>
          <p:cNvPicPr>
            <a:picLocks noChangeAspect="1"/>
          </p:cNvPicPr>
          <p:nvPr/>
        </p:nvPicPr>
        <p:blipFill>
          <a:blip r:embed="rId4"/>
          <a:stretch>
            <a:fillRect/>
          </a:stretch>
        </p:blipFill>
        <p:spPr>
          <a:xfrm>
            <a:off x="-55610" y="56685"/>
            <a:ext cx="4758578" cy="6744630"/>
          </a:xfrm>
          <a:prstGeom prst="rect">
            <a:avLst/>
          </a:prstGeom>
          <a:ln>
            <a:noFill/>
          </a:ln>
          <a:effectLst>
            <a:outerShdw blurRad="292100" dist="139700" dir="2700000" algn="tl" rotWithShape="0">
              <a:srgbClr val="333333">
                <a:alpha val="65000"/>
              </a:srgbClr>
            </a:outerShdw>
          </a:effectLst>
        </p:spPr>
      </p:pic>
      <p:sp>
        <p:nvSpPr>
          <p:cNvPr id="37" name="TextBox 36">
            <a:extLst>
              <a:ext uri="{FF2B5EF4-FFF2-40B4-BE49-F238E27FC236}">
                <a16:creationId xmlns:a16="http://schemas.microsoft.com/office/drawing/2014/main" id="{CD30433D-6F46-470F-898E-053AB59E83F3}"/>
              </a:ext>
            </a:extLst>
          </p:cNvPr>
          <p:cNvSpPr txBox="1"/>
          <p:nvPr/>
        </p:nvSpPr>
        <p:spPr>
          <a:xfrm>
            <a:off x="4855368" y="606806"/>
            <a:ext cx="7269221" cy="5622693"/>
          </a:xfrm>
          <a:prstGeom prst="rect">
            <a:avLst/>
          </a:prstGeom>
          <a:noFill/>
        </p:spPr>
        <p:txBody>
          <a:bodyPr wrap="square">
            <a:spAutoFit/>
          </a:bodyPr>
          <a:lstStyle/>
          <a:p>
            <a:pPr algn="l">
              <a:lnSpc>
                <a:spcPts val="2100"/>
              </a:lnSpc>
              <a:spcBef>
                <a:spcPts val="975"/>
              </a:spcBef>
              <a:spcAft>
                <a:spcPts val="225"/>
              </a:spcAft>
              <a:buNone/>
            </a:pPr>
            <a:r>
              <a:rPr lang="en-AU" b="1" i="0" dirty="0">
                <a:solidFill>
                  <a:srgbClr val="424242"/>
                </a:solidFill>
                <a:effectLst/>
                <a:latin typeface="+mj-lt"/>
              </a:rPr>
              <a:t>Major Challenges from Climate Change</a:t>
            </a:r>
          </a:p>
          <a:p>
            <a:pPr algn="l">
              <a:spcBef>
                <a:spcPts val="600"/>
              </a:spcBef>
              <a:spcAft>
                <a:spcPts val="300"/>
              </a:spcAft>
              <a:buNone/>
            </a:pPr>
            <a:r>
              <a:rPr lang="en-AU" b="0" i="1" dirty="0">
                <a:solidFill>
                  <a:srgbClr val="424242"/>
                </a:solidFill>
                <a:effectLst/>
                <a:latin typeface="+mj-lt"/>
              </a:rPr>
              <a:t>Northern NSW Local Health District</a:t>
            </a:r>
            <a:endParaRPr lang="en-AU" b="0" i="0" dirty="0">
              <a:solidFill>
                <a:srgbClr val="424242"/>
              </a:solidFill>
              <a:effectLst/>
              <a:latin typeface="+mj-lt"/>
            </a:endParaRPr>
          </a:p>
          <a:p>
            <a:pPr algn="l">
              <a:lnSpc>
                <a:spcPct val="150000"/>
              </a:lnSpc>
              <a:spcBef>
                <a:spcPts val="300"/>
              </a:spcBef>
              <a:spcAft>
                <a:spcPts val="300"/>
              </a:spcAft>
            </a:pPr>
            <a:r>
              <a:rPr lang="en-AU" b="1" i="0" dirty="0">
                <a:solidFill>
                  <a:srgbClr val="424242"/>
                </a:solidFill>
                <a:effectLst/>
                <a:latin typeface="+mj-lt"/>
              </a:rPr>
              <a:t>- More heat-related illnesses, especially in elderly and vulnerable groups</a:t>
            </a:r>
          </a:p>
          <a:p>
            <a:pPr algn="l">
              <a:lnSpc>
                <a:spcPct val="150000"/>
              </a:lnSpc>
              <a:spcBef>
                <a:spcPts val="300"/>
              </a:spcBef>
              <a:spcAft>
                <a:spcPts val="300"/>
              </a:spcAft>
            </a:pPr>
            <a:r>
              <a:rPr lang="en-AU" b="1" i="0" dirty="0">
                <a:solidFill>
                  <a:srgbClr val="424242"/>
                </a:solidFill>
                <a:effectLst/>
                <a:latin typeface="+mj-lt"/>
              </a:rPr>
              <a:t> - Increased mental health issues from floods, droughts, and displacement</a:t>
            </a:r>
          </a:p>
          <a:p>
            <a:pPr algn="l">
              <a:lnSpc>
                <a:spcPct val="150000"/>
              </a:lnSpc>
              <a:spcBef>
                <a:spcPts val="300"/>
              </a:spcBef>
              <a:spcAft>
                <a:spcPts val="300"/>
              </a:spcAft>
            </a:pPr>
            <a:r>
              <a:rPr lang="en-AU" b="1" i="0" dirty="0">
                <a:solidFill>
                  <a:srgbClr val="424242"/>
                </a:solidFill>
                <a:effectLst/>
                <a:latin typeface="+mj-lt"/>
              </a:rPr>
              <a:t>- Worsening respiratory &amp; cardiac conditions due to bushfire smoke/allergens</a:t>
            </a:r>
          </a:p>
          <a:p>
            <a:pPr algn="l">
              <a:lnSpc>
                <a:spcPct val="150000"/>
              </a:lnSpc>
              <a:spcBef>
                <a:spcPts val="300"/>
              </a:spcBef>
              <a:spcAft>
                <a:spcPts val="300"/>
              </a:spcAft>
            </a:pPr>
            <a:r>
              <a:rPr lang="en-AU" b="1" i="0" dirty="0">
                <a:solidFill>
                  <a:srgbClr val="424242"/>
                </a:solidFill>
                <a:effectLst/>
                <a:latin typeface="+mj-lt"/>
              </a:rPr>
              <a:t>- Surge in vector-borne diseases (e.g. Ross River virus) after rain events</a:t>
            </a:r>
          </a:p>
          <a:p>
            <a:pPr algn="l">
              <a:lnSpc>
                <a:spcPct val="150000"/>
              </a:lnSpc>
              <a:spcBef>
                <a:spcPts val="300"/>
              </a:spcBef>
              <a:spcAft>
                <a:spcPts val="300"/>
              </a:spcAft>
            </a:pPr>
            <a:r>
              <a:rPr lang="en-AU" b="1" i="0" dirty="0">
                <a:solidFill>
                  <a:srgbClr val="424242"/>
                </a:solidFill>
                <a:effectLst/>
                <a:latin typeface="+mj-lt"/>
              </a:rPr>
              <a:t> - Higher risk of food-, water-, and zoonotic diseases (e.g. Q fever)</a:t>
            </a:r>
          </a:p>
          <a:p>
            <a:pPr algn="l">
              <a:lnSpc>
                <a:spcPct val="150000"/>
              </a:lnSpc>
              <a:spcBef>
                <a:spcPts val="300"/>
              </a:spcBef>
              <a:spcAft>
                <a:spcPts val="300"/>
              </a:spcAft>
            </a:pPr>
            <a:r>
              <a:rPr lang="en-AU" b="1" i="0" dirty="0">
                <a:solidFill>
                  <a:srgbClr val="424242"/>
                </a:solidFill>
                <a:effectLst/>
                <a:latin typeface="+mj-lt"/>
              </a:rPr>
              <a:t> - Increased demand on emergency, ambulance, and hospital services</a:t>
            </a:r>
          </a:p>
          <a:p>
            <a:pPr algn="l">
              <a:lnSpc>
                <a:spcPct val="150000"/>
              </a:lnSpc>
              <a:spcBef>
                <a:spcPts val="300"/>
              </a:spcBef>
              <a:spcAft>
                <a:spcPts val="300"/>
              </a:spcAft>
            </a:pPr>
            <a:r>
              <a:rPr lang="en-AU" b="1" i="0" dirty="0">
                <a:solidFill>
                  <a:srgbClr val="424242"/>
                </a:solidFill>
                <a:effectLst/>
                <a:latin typeface="+mj-lt"/>
              </a:rPr>
              <a:t>- Disruption to healthcare access during extreme weather events</a:t>
            </a:r>
          </a:p>
          <a:p>
            <a:pPr algn="l">
              <a:lnSpc>
                <a:spcPct val="150000"/>
              </a:lnSpc>
              <a:spcBef>
                <a:spcPts val="300"/>
              </a:spcBef>
              <a:spcAft>
                <a:spcPts val="300"/>
              </a:spcAft>
            </a:pPr>
            <a:r>
              <a:rPr lang="en-AU" b="1" i="0" dirty="0">
                <a:solidFill>
                  <a:srgbClr val="424242"/>
                </a:solidFill>
                <a:effectLst/>
                <a:latin typeface="+mj-lt"/>
              </a:rPr>
              <a:t> - Marginalised communities face greater exposure and reduced access to care</a:t>
            </a:r>
          </a:p>
          <a:p>
            <a:pPr algn="l">
              <a:lnSpc>
                <a:spcPct val="150000"/>
              </a:lnSpc>
              <a:spcBef>
                <a:spcPts val="300"/>
              </a:spcBef>
              <a:spcAft>
                <a:spcPts val="300"/>
              </a:spcAft>
            </a:pPr>
            <a:r>
              <a:rPr lang="en-AU" b="1" i="0" dirty="0">
                <a:solidFill>
                  <a:srgbClr val="424242"/>
                </a:solidFill>
                <a:effectLst/>
                <a:latin typeface="+mj-lt"/>
              </a:rPr>
              <a:t>- Health workforce under pressure—burnout, displacement, service gaps</a:t>
            </a:r>
          </a:p>
          <a:p>
            <a:pPr algn="l">
              <a:lnSpc>
                <a:spcPct val="150000"/>
              </a:lnSpc>
              <a:spcBef>
                <a:spcPts val="300"/>
              </a:spcBef>
              <a:spcAft>
                <a:spcPts val="300"/>
              </a:spcAft>
            </a:pPr>
            <a:r>
              <a:rPr lang="en-AU" b="1" i="0" dirty="0">
                <a:solidFill>
                  <a:srgbClr val="424242"/>
                </a:solidFill>
                <a:effectLst/>
                <a:latin typeface="+mj-lt"/>
              </a:rPr>
              <a:t>- Need for system-wide planning, surge capacity, and climate resilience</a:t>
            </a:r>
          </a:p>
        </p:txBody>
      </p:sp>
    </p:spTree>
    <p:extLst>
      <p:ext uri="{BB962C8B-B14F-4D97-AF65-F5344CB8AC3E}">
        <p14:creationId xmlns:p14="http://schemas.microsoft.com/office/powerpoint/2010/main" val="11437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09B0E-5F61-A312-2419-59E08FBFB45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2053456-690D-4481-33B9-10ABECF01AD1}"/>
              </a:ext>
            </a:extLst>
          </p:cNvPr>
          <p:cNvSpPr>
            <a:spLocks noGrp="1"/>
          </p:cNvSpPr>
          <p:nvPr>
            <p:ph type="sldNum" sz="quarter" idx="12"/>
          </p:nvPr>
        </p:nvSpPr>
        <p:spPr>
          <a:xfrm>
            <a:off x="11317458" y="6516000"/>
            <a:ext cx="490542" cy="180000"/>
          </a:xfrm>
        </p:spPr>
        <p:txBody>
          <a:bodyPr anchor="t">
            <a:normAutofit fontScale="40000" lnSpcReduction="20000"/>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pic>
        <p:nvPicPr>
          <p:cNvPr id="23" name="Picture 22">
            <a:extLst>
              <a:ext uri="{FF2B5EF4-FFF2-40B4-BE49-F238E27FC236}">
                <a16:creationId xmlns:a16="http://schemas.microsoft.com/office/drawing/2014/main" id="{90E413A0-7190-1934-1156-4A1E90D43CEE}"/>
              </a:ext>
            </a:extLst>
          </p:cNvPr>
          <p:cNvPicPr>
            <a:picLocks noChangeAspect="1"/>
          </p:cNvPicPr>
          <p:nvPr/>
        </p:nvPicPr>
        <p:blipFill>
          <a:blip r:embed="rId3"/>
          <a:srcRect l="4542" t="12731" r="7129" b="-11212"/>
          <a:stretch/>
        </p:blipFill>
        <p:spPr>
          <a:xfrm>
            <a:off x="0" y="0"/>
            <a:ext cx="5300195" cy="76462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a:extLst>
              <a:ext uri="{FF2B5EF4-FFF2-40B4-BE49-F238E27FC236}">
                <a16:creationId xmlns:a16="http://schemas.microsoft.com/office/drawing/2014/main" id="{2090E8EA-4CD9-C7D4-3E53-DA9EE540B176}"/>
              </a:ext>
            </a:extLst>
          </p:cNvPr>
          <p:cNvPicPr>
            <a:picLocks noChangeAspect="1"/>
          </p:cNvPicPr>
          <p:nvPr/>
        </p:nvPicPr>
        <p:blipFill>
          <a:blip r:embed="rId4"/>
          <a:stretch>
            <a:fillRect/>
          </a:stretch>
        </p:blipFill>
        <p:spPr>
          <a:xfrm>
            <a:off x="5524049" y="622300"/>
            <a:ext cx="6527553" cy="5345578"/>
          </a:xfrm>
          <a:prstGeom prst="rect">
            <a:avLst/>
          </a:prstGeom>
        </p:spPr>
      </p:pic>
    </p:spTree>
    <p:extLst>
      <p:ext uri="{BB962C8B-B14F-4D97-AF65-F5344CB8AC3E}">
        <p14:creationId xmlns:p14="http://schemas.microsoft.com/office/powerpoint/2010/main" val="74310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CBF6-19E1-2B57-05AD-D95E49A251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C690FD-0133-EF5B-476F-5C65A6E77DEF}"/>
              </a:ext>
            </a:extLst>
          </p:cNvPr>
          <p:cNvSpPr>
            <a:spLocks noGrp="1"/>
          </p:cNvSpPr>
          <p:nvPr>
            <p:ph type="sldNum" sz="quarter" idx="12"/>
          </p:nvPr>
        </p:nvSpPr>
        <p:spPr>
          <a:xfrm>
            <a:off x="11317458" y="6516000"/>
            <a:ext cx="490542" cy="180000"/>
          </a:xfrm>
        </p:spPr>
        <p:txBody>
          <a:bodyPr anchor="t">
            <a:normAutofit fontScale="40000" lnSpcReduction="20000"/>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pic>
        <p:nvPicPr>
          <p:cNvPr id="14" name="Picture 13">
            <a:extLst>
              <a:ext uri="{FF2B5EF4-FFF2-40B4-BE49-F238E27FC236}">
                <a16:creationId xmlns:a16="http://schemas.microsoft.com/office/drawing/2014/main" id="{F6D6A2ED-4E7D-DF77-345E-017FC847F436}"/>
              </a:ext>
            </a:extLst>
          </p:cNvPr>
          <p:cNvPicPr>
            <a:picLocks noChangeAspect="1"/>
          </p:cNvPicPr>
          <p:nvPr/>
        </p:nvPicPr>
        <p:blipFill>
          <a:blip r:embed="rId3"/>
          <a:stretch>
            <a:fillRect/>
          </a:stretch>
        </p:blipFill>
        <p:spPr>
          <a:xfrm>
            <a:off x="2099383" y="815224"/>
            <a:ext cx="8207193" cy="4431012"/>
          </a:xfrm>
          <a:prstGeom prst="rect">
            <a:avLst/>
          </a:prstGeom>
        </p:spPr>
      </p:pic>
      <p:sp>
        <p:nvSpPr>
          <p:cNvPr id="15" name="Title 1">
            <a:extLst>
              <a:ext uri="{FF2B5EF4-FFF2-40B4-BE49-F238E27FC236}">
                <a16:creationId xmlns:a16="http://schemas.microsoft.com/office/drawing/2014/main" id="{6681645C-507F-7B7C-9D4F-297AAA4E08C0}"/>
              </a:ext>
            </a:extLst>
          </p:cNvPr>
          <p:cNvSpPr>
            <a:spLocks noGrp="1"/>
          </p:cNvSpPr>
          <p:nvPr>
            <p:ph type="title"/>
          </p:nvPr>
        </p:nvSpPr>
        <p:spPr>
          <a:xfrm>
            <a:off x="4190119" y="5177849"/>
            <a:ext cx="4025719" cy="2676302"/>
          </a:xfrm>
        </p:spPr>
        <p:txBody>
          <a:bodyPr/>
          <a:lstStyle/>
          <a:p>
            <a:pPr algn="ctr"/>
            <a:r>
              <a:rPr lang="en-AU" b="1" dirty="0"/>
              <a:t>the new normal</a:t>
            </a:r>
          </a:p>
        </p:txBody>
      </p:sp>
    </p:spTree>
    <p:extLst>
      <p:ext uri="{BB962C8B-B14F-4D97-AF65-F5344CB8AC3E}">
        <p14:creationId xmlns:p14="http://schemas.microsoft.com/office/powerpoint/2010/main" val="803964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B0445-9B3E-1AF2-7B56-1ACB0C6B7D0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32AB72-AC08-DEBC-425F-CE78FFBDBBAF}"/>
              </a:ext>
            </a:extLst>
          </p:cNvPr>
          <p:cNvSpPr>
            <a:spLocks noGrp="1"/>
          </p:cNvSpPr>
          <p:nvPr>
            <p:ph type="sldNum" sz="quarter" idx="12"/>
          </p:nvPr>
        </p:nvSpPr>
        <p:spPr>
          <a:xfrm>
            <a:off x="11317458" y="6516000"/>
            <a:ext cx="490542" cy="180000"/>
          </a:xfrm>
        </p:spPr>
        <p:txBody>
          <a:bodyPr anchor="t">
            <a:normAutofit fontScale="40000" lnSpcReduction="20000"/>
          </a:bodyPr>
          <a:lstStyle/>
          <a:p>
            <a:pPr>
              <a:lnSpc>
                <a:spcPct val="90000"/>
              </a:lnSpc>
              <a:spcAft>
                <a:spcPts val="600"/>
              </a:spcAft>
            </a:pPr>
            <a:fld id="{10A01DC5-1685-4615-8240-15192985C6A2}" type="slidenum">
              <a:rPr lang="en-AU" smtClean="0"/>
              <a:pPr>
                <a:lnSpc>
                  <a:spcPct val="90000"/>
                </a:lnSpc>
                <a:spcAft>
                  <a:spcPts val="600"/>
                </a:spcAft>
              </a:pPr>
              <a:t>13</a:t>
            </a:fld>
            <a:endParaRPr lang="en-AU"/>
          </a:p>
        </p:txBody>
      </p:sp>
      <p:pic>
        <p:nvPicPr>
          <p:cNvPr id="4" name="Picture 3">
            <a:extLst>
              <a:ext uri="{FF2B5EF4-FFF2-40B4-BE49-F238E27FC236}">
                <a16:creationId xmlns:a16="http://schemas.microsoft.com/office/drawing/2014/main" id="{3781E291-8DAE-4F3D-7F8A-A5DF5CFACB1A}"/>
              </a:ext>
            </a:extLst>
          </p:cNvPr>
          <p:cNvPicPr>
            <a:picLocks noChangeAspect="1"/>
          </p:cNvPicPr>
          <p:nvPr/>
        </p:nvPicPr>
        <p:blipFill>
          <a:blip r:embed="rId3"/>
          <a:stretch>
            <a:fillRect/>
          </a:stretch>
        </p:blipFill>
        <p:spPr>
          <a:xfrm>
            <a:off x="4711244" y="0"/>
            <a:ext cx="7480756" cy="68580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943FCA4-6A84-B842-DDD6-092FC878A612}"/>
              </a:ext>
            </a:extLst>
          </p:cNvPr>
          <p:cNvPicPr>
            <a:picLocks noChangeAspect="1"/>
          </p:cNvPicPr>
          <p:nvPr/>
        </p:nvPicPr>
        <p:blipFill>
          <a:blip r:embed="rId4"/>
          <a:stretch>
            <a:fillRect/>
          </a:stretch>
        </p:blipFill>
        <p:spPr>
          <a:xfrm>
            <a:off x="0" y="3695199"/>
            <a:ext cx="6677025" cy="316280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4070CC7-21C2-F0FE-4275-1D00383026A2}"/>
              </a:ext>
            </a:extLst>
          </p:cNvPr>
          <p:cNvSpPr>
            <a:spLocks noGrp="1"/>
          </p:cNvSpPr>
          <p:nvPr>
            <p:ph type="title"/>
          </p:nvPr>
        </p:nvSpPr>
        <p:spPr>
          <a:xfrm>
            <a:off x="342763" y="1184498"/>
            <a:ext cx="4025719" cy="2676302"/>
          </a:xfrm>
        </p:spPr>
        <p:txBody>
          <a:bodyPr/>
          <a:lstStyle/>
          <a:p>
            <a:pPr algn="ctr"/>
            <a:r>
              <a:rPr lang="en-AU" b="1" dirty="0"/>
              <a:t>data driven decision making</a:t>
            </a:r>
          </a:p>
        </p:txBody>
      </p:sp>
    </p:spTree>
    <p:extLst>
      <p:ext uri="{BB962C8B-B14F-4D97-AF65-F5344CB8AC3E}">
        <p14:creationId xmlns:p14="http://schemas.microsoft.com/office/powerpoint/2010/main" val="47982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59A1-D74C-6AB4-4B04-D7E3038268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B29CE-7B40-5682-9041-22C24BB3D500}"/>
              </a:ext>
            </a:extLst>
          </p:cNvPr>
          <p:cNvSpPr>
            <a:spLocks noGrp="1"/>
          </p:cNvSpPr>
          <p:nvPr>
            <p:ph idx="1"/>
          </p:nvPr>
        </p:nvSpPr>
        <p:spPr/>
        <p:txBody>
          <a:bodyPr/>
          <a:lstStyle/>
          <a:p>
            <a:pPr marL="0" indent="0" algn="ctr">
              <a:buNone/>
            </a:pPr>
            <a:endParaRPr lang="en-AU" sz="6600" dirty="0"/>
          </a:p>
          <a:p>
            <a:pPr marL="0" indent="0" algn="ctr">
              <a:buNone/>
            </a:pPr>
            <a:r>
              <a:rPr lang="en-AU" sz="2000" b="1" dirty="0"/>
              <a:t>End </a:t>
            </a:r>
            <a:endParaRPr lang="en-AU" dirty="0"/>
          </a:p>
        </p:txBody>
      </p:sp>
      <p:pic>
        <p:nvPicPr>
          <p:cNvPr id="4" name="Picture 3">
            <a:extLst>
              <a:ext uri="{FF2B5EF4-FFF2-40B4-BE49-F238E27FC236}">
                <a16:creationId xmlns:a16="http://schemas.microsoft.com/office/drawing/2014/main" id="{9EC866CD-F784-CF1F-409C-4804D2D87C06}"/>
              </a:ext>
            </a:extLst>
          </p:cNvPr>
          <p:cNvPicPr>
            <a:picLocks noChangeAspect="1"/>
          </p:cNvPicPr>
          <p:nvPr/>
        </p:nvPicPr>
        <p:blipFill>
          <a:blip r:embed="rId3"/>
          <a:srcRect l="7460" t="18590" r="6407" b="11044"/>
          <a:stretch/>
        </p:blipFill>
        <p:spPr>
          <a:xfrm>
            <a:off x="-730" y="820296"/>
            <a:ext cx="12193460" cy="6037704"/>
          </a:xfrm>
          <a:prstGeom prst="rect">
            <a:avLst/>
          </a:prstGeom>
        </p:spPr>
      </p:pic>
      <p:sp>
        <p:nvSpPr>
          <p:cNvPr id="5" name="Title 1">
            <a:extLst>
              <a:ext uri="{FF2B5EF4-FFF2-40B4-BE49-F238E27FC236}">
                <a16:creationId xmlns:a16="http://schemas.microsoft.com/office/drawing/2014/main" id="{4157B7F7-1F7F-3D2B-6A47-EF563A55D1C3}"/>
              </a:ext>
            </a:extLst>
          </p:cNvPr>
          <p:cNvSpPr>
            <a:spLocks noGrp="1"/>
          </p:cNvSpPr>
          <p:nvPr>
            <p:ph type="title"/>
          </p:nvPr>
        </p:nvSpPr>
        <p:spPr>
          <a:xfrm>
            <a:off x="1438936" y="0"/>
            <a:ext cx="8172586" cy="681037"/>
          </a:xfrm>
          <a:solidFill>
            <a:schemeClr val="bg1"/>
          </a:solidFill>
        </p:spPr>
        <p:txBody>
          <a:bodyPr/>
          <a:lstStyle/>
          <a:p>
            <a:pPr algn="ctr"/>
            <a:r>
              <a:rPr lang="en-AU" b="1" dirty="0"/>
              <a:t>Developing Climate Risk Statements</a:t>
            </a:r>
          </a:p>
        </p:txBody>
      </p:sp>
    </p:spTree>
    <p:extLst>
      <p:ext uri="{BB962C8B-B14F-4D97-AF65-F5344CB8AC3E}">
        <p14:creationId xmlns:p14="http://schemas.microsoft.com/office/powerpoint/2010/main" val="425075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C4587-CFB0-D34E-783C-CA00C36D134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7C4A4A-4646-1189-7C99-C9E3FA31C471}"/>
              </a:ext>
            </a:extLst>
          </p:cNvPr>
          <p:cNvSpPr>
            <a:spLocks noGrp="1"/>
          </p:cNvSpPr>
          <p:nvPr>
            <p:ph idx="1"/>
          </p:nvPr>
        </p:nvSpPr>
        <p:spPr/>
        <p:txBody>
          <a:bodyPr/>
          <a:lstStyle/>
          <a:p>
            <a:pPr marL="0" indent="0" algn="ctr">
              <a:buNone/>
            </a:pPr>
            <a:endParaRPr lang="en-AU" sz="6600" dirty="0"/>
          </a:p>
          <a:p>
            <a:pPr marL="0" indent="0" algn="ctr">
              <a:buNone/>
            </a:pPr>
            <a:r>
              <a:rPr lang="en-AU" sz="2000" b="1" dirty="0"/>
              <a:t>End </a:t>
            </a:r>
            <a:endParaRPr lang="en-AU" dirty="0"/>
          </a:p>
        </p:txBody>
      </p:sp>
      <p:pic>
        <p:nvPicPr>
          <p:cNvPr id="9" name="Picture 8">
            <a:extLst>
              <a:ext uri="{FF2B5EF4-FFF2-40B4-BE49-F238E27FC236}">
                <a16:creationId xmlns:a16="http://schemas.microsoft.com/office/drawing/2014/main" id="{4E8E9C72-0AAB-3A6A-06D3-1084DBD2A3ED}"/>
              </a:ext>
            </a:extLst>
          </p:cNvPr>
          <p:cNvPicPr>
            <a:picLocks noChangeAspect="1"/>
          </p:cNvPicPr>
          <p:nvPr/>
        </p:nvPicPr>
        <p:blipFill>
          <a:blip r:embed="rId3"/>
          <a:srcRect r="40036"/>
          <a:stretch/>
        </p:blipFill>
        <p:spPr>
          <a:xfrm>
            <a:off x="4552203" y="0"/>
            <a:ext cx="7639797" cy="6858000"/>
          </a:xfrm>
          <a:prstGeom prst="rect">
            <a:avLst/>
          </a:prstGeom>
          <a:ln>
            <a:noFill/>
          </a:ln>
          <a:effectLst>
            <a:outerShdw blurRad="292100" dist="139700" dir="2700000" algn="tl" rotWithShape="0">
              <a:srgbClr val="333333">
                <a:alpha val="65000"/>
              </a:srgbClr>
            </a:outerShdw>
          </a:effectLst>
        </p:spPr>
      </p:pic>
      <p:sp>
        <p:nvSpPr>
          <p:cNvPr id="11" name="Title 1">
            <a:extLst>
              <a:ext uri="{FF2B5EF4-FFF2-40B4-BE49-F238E27FC236}">
                <a16:creationId xmlns:a16="http://schemas.microsoft.com/office/drawing/2014/main" id="{B6D455B6-B53C-A211-0B78-B5B0C98D2234}"/>
              </a:ext>
            </a:extLst>
          </p:cNvPr>
          <p:cNvSpPr>
            <a:spLocks noGrp="1"/>
          </p:cNvSpPr>
          <p:nvPr>
            <p:ph type="title"/>
          </p:nvPr>
        </p:nvSpPr>
        <p:spPr>
          <a:xfrm>
            <a:off x="203200" y="0"/>
            <a:ext cx="4349003" cy="6858000"/>
          </a:xfrm>
        </p:spPr>
        <p:txBody>
          <a:bodyPr/>
          <a:lstStyle/>
          <a:p>
            <a:br>
              <a:rPr lang="en-AU" sz="2800" dirty="0"/>
            </a:br>
            <a:br>
              <a:rPr lang="en-AU" sz="2800" dirty="0"/>
            </a:br>
            <a:br>
              <a:rPr lang="en-AU" sz="2800" dirty="0"/>
            </a:br>
            <a:r>
              <a:rPr lang="en-AU" sz="2800" dirty="0"/>
              <a:t>Climate </a:t>
            </a:r>
            <a:r>
              <a:rPr lang="en-AU" sz="2800" b="1" dirty="0"/>
              <a:t>impact mapping </a:t>
            </a:r>
            <a:br>
              <a:rPr lang="en-AU" sz="2800" dirty="0"/>
            </a:br>
            <a:r>
              <a:rPr lang="en-AU" sz="2800" dirty="0"/>
              <a:t>with staff</a:t>
            </a:r>
            <a:br>
              <a:rPr lang="en-AU" sz="2800" dirty="0"/>
            </a:br>
            <a:br>
              <a:rPr lang="en-AU" sz="2800" dirty="0"/>
            </a:br>
            <a:r>
              <a:rPr lang="en-AU" sz="2800" dirty="0"/>
              <a:t>-</a:t>
            </a:r>
            <a:r>
              <a:rPr lang="en-AU" sz="2800" b="1" dirty="0"/>
              <a:t>scenario planning </a:t>
            </a:r>
            <a:r>
              <a:rPr lang="en-AU" sz="2800" dirty="0"/>
              <a:t>for</a:t>
            </a:r>
            <a:br>
              <a:rPr lang="en-AU" sz="2800" dirty="0"/>
            </a:br>
            <a:r>
              <a:rPr lang="en-AU" sz="2800" dirty="0"/>
              <a:t>climate preparedness, </a:t>
            </a:r>
            <a:br>
              <a:rPr lang="en-AU" sz="2800" dirty="0"/>
            </a:br>
            <a:br>
              <a:rPr lang="en-AU" sz="2800" dirty="0"/>
            </a:br>
            <a:br>
              <a:rPr lang="en-AU" sz="2800" dirty="0"/>
            </a:br>
            <a:r>
              <a:rPr lang="en-AU" sz="2800" dirty="0"/>
              <a:t>-developing  risk statements </a:t>
            </a:r>
            <a:br>
              <a:rPr lang="en-AU" sz="2800" dirty="0"/>
            </a:br>
            <a:r>
              <a:rPr lang="en-AU" sz="2800" dirty="0"/>
              <a:t>to inform </a:t>
            </a:r>
            <a:r>
              <a:rPr lang="en-AU" sz="2800" b="1" dirty="0"/>
              <a:t>adaptation plans</a:t>
            </a:r>
            <a:br>
              <a:rPr lang="en-AU" sz="2800" dirty="0"/>
            </a:br>
            <a:br>
              <a:rPr lang="en-AU" sz="2800" dirty="0"/>
            </a:br>
            <a:br>
              <a:rPr lang="en-AU" dirty="0"/>
            </a:br>
            <a:endParaRPr lang="en-AU" dirty="0"/>
          </a:p>
        </p:txBody>
      </p:sp>
    </p:spTree>
    <p:extLst>
      <p:ext uri="{BB962C8B-B14F-4D97-AF65-F5344CB8AC3E}">
        <p14:creationId xmlns:p14="http://schemas.microsoft.com/office/powerpoint/2010/main" val="3688884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341F2-842B-D712-FCC1-7DE3BC009BC2}"/>
            </a:ext>
          </a:extLst>
        </p:cNvPr>
        <p:cNvGrpSpPr/>
        <p:nvPr/>
      </p:nvGrpSpPr>
      <p:grpSpPr>
        <a:xfrm>
          <a:off x="0" y="0"/>
          <a:ext cx="0" cy="0"/>
          <a:chOff x="0" y="0"/>
          <a:chExt cx="0" cy="0"/>
        </a:xfrm>
      </p:grpSpPr>
      <p:sp>
        <p:nvSpPr>
          <p:cNvPr id="7" name="Content Placeholder 3">
            <a:extLst>
              <a:ext uri="{FF2B5EF4-FFF2-40B4-BE49-F238E27FC236}">
                <a16:creationId xmlns:a16="http://schemas.microsoft.com/office/drawing/2014/main" id="{B0883994-9046-2FE2-D452-F8358F32D95D}"/>
              </a:ext>
            </a:extLst>
          </p:cNvPr>
          <p:cNvSpPr>
            <a:spLocks noGrp="1"/>
          </p:cNvSpPr>
          <p:nvPr/>
        </p:nvSpPr>
        <p:spPr>
          <a:xfrm>
            <a:off x="5334000" y="1023027"/>
            <a:ext cx="6858000" cy="478231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endParaRPr lang="en-US" b="1" dirty="0"/>
          </a:p>
        </p:txBody>
      </p:sp>
      <p:sp>
        <p:nvSpPr>
          <p:cNvPr id="8" name="Title 1">
            <a:extLst>
              <a:ext uri="{FF2B5EF4-FFF2-40B4-BE49-F238E27FC236}">
                <a16:creationId xmlns:a16="http://schemas.microsoft.com/office/drawing/2014/main" id="{01310E99-0D7F-B918-B8B6-01DF2F8BDB2D}"/>
              </a:ext>
            </a:extLst>
          </p:cNvPr>
          <p:cNvSpPr>
            <a:spLocks noGrp="1"/>
          </p:cNvSpPr>
          <p:nvPr>
            <p:ph type="title"/>
          </p:nvPr>
        </p:nvSpPr>
        <p:spPr>
          <a:xfrm>
            <a:off x="5581650" y="123825"/>
            <a:ext cx="6610350" cy="6438900"/>
          </a:xfrm>
        </p:spPr>
        <p:txBody>
          <a:bodyPr/>
          <a:lstStyle/>
          <a:p>
            <a:r>
              <a:rPr lang="en-AU" sz="2800" dirty="0"/>
              <a:t>Climate Reality Check: Four Essential Insights</a:t>
            </a:r>
            <a:br>
              <a:rPr lang="en-AU" sz="2800" dirty="0"/>
            </a:br>
            <a:br>
              <a:rPr lang="en-AU" sz="2800" dirty="0"/>
            </a:br>
            <a:r>
              <a:rPr lang="en-AU" sz="2800" dirty="0"/>
              <a:t>Break Down the Silos</a:t>
            </a:r>
            <a:br>
              <a:rPr lang="en-AU" sz="2800" dirty="0"/>
            </a:br>
            <a:r>
              <a:rPr lang="en-AU" sz="1600" dirty="0"/>
              <a:t>”Climate change doesn't respect organisational silos and neither should your response.” </a:t>
            </a:r>
            <a:br>
              <a:rPr lang="en-AU" sz="1600" dirty="0"/>
            </a:br>
            <a:r>
              <a:rPr lang="en-AU" sz="1600" i="1" dirty="0"/>
              <a:t>Your mapping is only as strong as your weakest connection.</a:t>
            </a:r>
            <a:br>
              <a:rPr lang="en-AU" sz="2800" i="1" dirty="0"/>
            </a:br>
            <a:br>
              <a:rPr lang="en-AU" sz="2800" dirty="0"/>
            </a:br>
            <a:r>
              <a:rPr lang="en-AU" sz="2800" dirty="0"/>
              <a:t>Your Risk Lives Next Door</a:t>
            </a:r>
            <a:br>
              <a:rPr lang="en-AU" sz="2800" dirty="0"/>
            </a:br>
            <a:r>
              <a:rPr lang="en-AU" sz="1600" dirty="0"/>
              <a:t>“The flood that hits our neighbour's supply chain becomes your crisis tomorrow.” </a:t>
            </a:r>
            <a:br>
              <a:rPr lang="en-AU" sz="1600" dirty="0"/>
            </a:br>
            <a:r>
              <a:rPr lang="en-AU" sz="1600" i="1" dirty="0"/>
              <a:t>Local mapping, global thinking.</a:t>
            </a:r>
            <a:br>
              <a:rPr lang="en-AU" sz="1600" dirty="0"/>
            </a:br>
            <a:br>
              <a:rPr lang="en-AU" sz="2800" dirty="0"/>
            </a:br>
            <a:r>
              <a:rPr lang="en-AU" sz="2800" dirty="0"/>
              <a:t>Yesterday's Data, Tomorrow's Disaster</a:t>
            </a:r>
            <a:br>
              <a:rPr lang="en-AU" sz="1600" dirty="0"/>
            </a:br>
            <a:r>
              <a:rPr lang="en-AU" sz="1600" dirty="0"/>
              <a:t>Climate change is a risk modifier, the climate of 2019 isn't the climate of 2035 – are your adaptation plans keeping up? </a:t>
            </a:r>
            <a:br>
              <a:rPr lang="en-AU" sz="1600" dirty="0"/>
            </a:br>
            <a:r>
              <a:rPr lang="en-AU" sz="1600" i="1" dirty="0"/>
              <a:t>Static plans for a dynamic planet are plans to fail.</a:t>
            </a:r>
            <a:br>
              <a:rPr lang="en-AU" sz="1600" i="1" dirty="0"/>
            </a:br>
            <a:br>
              <a:rPr lang="en-AU" sz="1600" i="1" dirty="0"/>
            </a:br>
            <a:br>
              <a:rPr lang="en-AU" sz="1600" dirty="0"/>
            </a:br>
            <a:r>
              <a:rPr lang="en-AU" sz="2800" dirty="0"/>
              <a:t>Front-Line Wisdom Beats Satellite Data</a:t>
            </a:r>
            <a:br>
              <a:rPr lang="en-AU" sz="1600" dirty="0"/>
            </a:br>
            <a:r>
              <a:rPr lang="en-AU" sz="1600" dirty="0"/>
              <a:t>Your staff lived through the last flood, drought, and heatwave – why aren't they mapping the next one?“ </a:t>
            </a:r>
            <a:br>
              <a:rPr lang="en-AU" sz="1600" dirty="0"/>
            </a:br>
            <a:r>
              <a:rPr lang="en-AU" sz="1600" i="1" dirty="0"/>
              <a:t>Local experience plus decision-making power equals real preparedness.</a:t>
            </a:r>
            <a:br>
              <a:rPr lang="en-AU" sz="1600" i="1" dirty="0"/>
            </a:br>
            <a:br>
              <a:rPr lang="en-AU" sz="1600" dirty="0"/>
            </a:br>
            <a:br>
              <a:rPr lang="en-AU" dirty="0"/>
            </a:br>
            <a:endParaRPr lang="en-AU" dirty="0"/>
          </a:p>
        </p:txBody>
      </p:sp>
      <p:pic>
        <p:nvPicPr>
          <p:cNvPr id="10" name="Picture 9">
            <a:extLst>
              <a:ext uri="{FF2B5EF4-FFF2-40B4-BE49-F238E27FC236}">
                <a16:creationId xmlns:a16="http://schemas.microsoft.com/office/drawing/2014/main" id="{63F8A938-A910-FAF3-5CFF-38C4B9950B13}"/>
              </a:ext>
            </a:extLst>
          </p:cNvPr>
          <p:cNvPicPr>
            <a:picLocks noChangeAspect="1"/>
          </p:cNvPicPr>
          <p:nvPr/>
        </p:nvPicPr>
        <p:blipFill>
          <a:blip r:embed="rId2"/>
          <a:srcRect l="2834" t="-404" r="3442"/>
          <a:stretch/>
        </p:blipFill>
        <p:spPr>
          <a:xfrm>
            <a:off x="0" y="1"/>
            <a:ext cx="5534684" cy="6858000"/>
          </a:xfrm>
          <a:prstGeom prst="rect">
            <a:avLst/>
          </a:prstGeom>
        </p:spPr>
      </p:pic>
    </p:spTree>
    <p:extLst>
      <p:ext uri="{BB962C8B-B14F-4D97-AF65-F5344CB8AC3E}">
        <p14:creationId xmlns:p14="http://schemas.microsoft.com/office/powerpoint/2010/main" val="174827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2EBA-29B1-D0EF-4553-488FF5E0CD66}"/>
            </a:ext>
          </a:extLst>
        </p:cNvPr>
        <p:cNvGrpSpPr/>
        <p:nvPr/>
      </p:nvGrpSpPr>
      <p:grpSpPr>
        <a:xfrm>
          <a:off x="0" y="0"/>
          <a:ext cx="0" cy="0"/>
          <a:chOff x="0" y="0"/>
          <a:chExt cx="0" cy="0"/>
        </a:xfrm>
      </p:grpSpPr>
      <p:sp>
        <p:nvSpPr>
          <p:cNvPr id="2" name="Content Placeholder 3">
            <a:extLst>
              <a:ext uri="{FF2B5EF4-FFF2-40B4-BE49-F238E27FC236}">
                <a16:creationId xmlns:a16="http://schemas.microsoft.com/office/drawing/2014/main" id="{4674F90D-D20A-FDA0-A6B1-EEAF05C00F0D}"/>
              </a:ext>
            </a:extLst>
          </p:cNvPr>
          <p:cNvSpPr>
            <a:spLocks noGrp="1"/>
          </p:cNvSpPr>
          <p:nvPr/>
        </p:nvSpPr>
        <p:spPr>
          <a:xfrm>
            <a:off x="4272064" y="859629"/>
            <a:ext cx="2652611" cy="13406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500"/>
              </a:spcBef>
              <a:buFont typeface="Arial" panose="020B0604020202020204" pitchFamily="34" charset="0"/>
              <a:buNone/>
            </a:pPr>
            <a:r>
              <a:rPr lang="en-AU" sz="8800" b="1" dirty="0"/>
              <a:t>END</a:t>
            </a:r>
            <a:r>
              <a:rPr lang="en-AU" b="1" dirty="0"/>
              <a:t> </a:t>
            </a:r>
            <a:endParaRPr lang="en-US" dirty="0"/>
          </a:p>
        </p:txBody>
      </p:sp>
      <p:pic>
        <p:nvPicPr>
          <p:cNvPr id="4" name="Picture 3">
            <a:extLst>
              <a:ext uri="{FF2B5EF4-FFF2-40B4-BE49-F238E27FC236}">
                <a16:creationId xmlns:a16="http://schemas.microsoft.com/office/drawing/2014/main" id="{0630937F-7AEF-6163-9045-449F65FA6755}"/>
              </a:ext>
            </a:extLst>
          </p:cNvPr>
          <p:cNvPicPr>
            <a:picLocks noChangeAspect="1"/>
          </p:cNvPicPr>
          <p:nvPr/>
        </p:nvPicPr>
        <p:blipFill>
          <a:blip r:embed="rId3"/>
          <a:stretch>
            <a:fillRect/>
          </a:stretch>
        </p:blipFill>
        <p:spPr>
          <a:xfrm>
            <a:off x="-165100" y="-450237"/>
            <a:ext cx="12649200" cy="7758473"/>
          </a:xfrm>
          <a:prstGeom prst="rect">
            <a:avLst/>
          </a:prstGeom>
        </p:spPr>
      </p:pic>
      <p:sp>
        <p:nvSpPr>
          <p:cNvPr id="6" name="TextBox 5">
            <a:extLst>
              <a:ext uri="{FF2B5EF4-FFF2-40B4-BE49-F238E27FC236}">
                <a16:creationId xmlns:a16="http://schemas.microsoft.com/office/drawing/2014/main" id="{4DA9D344-E6B3-C923-C30D-E8EFCC83B3E6}"/>
              </a:ext>
            </a:extLst>
          </p:cNvPr>
          <p:cNvSpPr txBox="1"/>
          <p:nvPr/>
        </p:nvSpPr>
        <p:spPr>
          <a:xfrm>
            <a:off x="88900" y="103762"/>
            <a:ext cx="9893300" cy="369332"/>
          </a:xfrm>
          <a:prstGeom prst="rect">
            <a:avLst/>
          </a:prstGeom>
          <a:noFill/>
        </p:spPr>
        <p:txBody>
          <a:bodyPr wrap="square">
            <a:spAutoFit/>
          </a:bodyPr>
          <a:lstStyle/>
          <a:p>
            <a:r>
              <a:rPr lang="en-AU" b="1" i="0" dirty="0">
                <a:solidFill>
                  <a:schemeClr val="bg1"/>
                </a:solidFill>
                <a:effectLst/>
                <a:latin typeface="Segoe Sans"/>
              </a:rPr>
              <a:t>The best time to plant a tree was 20 years ago. The second-best time is now</a:t>
            </a:r>
            <a:endParaRPr lang="en-AU" dirty="0">
              <a:solidFill>
                <a:schemeClr val="bg1"/>
              </a:solidFill>
            </a:endParaRPr>
          </a:p>
        </p:txBody>
      </p:sp>
      <p:sp>
        <p:nvSpPr>
          <p:cNvPr id="7" name="TextBox 6">
            <a:extLst>
              <a:ext uri="{FF2B5EF4-FFF2-40B4-BE49-F238E27FC236}">
                <a16:creationId xmlns:a16="http://schemas.microsoft.com/office/drawing/2014/main" id="{B73FE107-51C0-756A-D223-86338E755575}"/>
              </a:ext>
            </a:extLst>
          </p:cNvPr>
          <p:cNvSpPr txBox="1"/>
          <p:nvPr/>
        </p:nvSpPr>
        <p:spPr>
          <a:xfrm>
            <a:off x="88900" y="5998371"/>
            <a:ext cx="9893300" cy="923330"/>
          </a:xfrm>
          <a:prstGeom prst="rect">
            <a:avLst/>
          </a:prstGeom>
          <a:noFill/>
        </p:spPr>
        <p:txBody>
          <a:bodyPr wrap="square">
            <a:spAutoFit/>
          </a:bodyPr>
          <a:lstStyle/>
          <a:p>
            <a:r>
              <a:rPr lang="en-AU" sz="3600" dirty="0">
                <a:solidFill>
                  <a:schemeClr val="bg1"/>
                </a:solidFill>
              </a:rPr>
              <a:t>Questions? </a:t>
            </a:r>
          </a:p>
          <a:p>
            <a:r>
              <a:rPr lang="en-AU" dirty="0">
                <a:solidFill>
                  <a:schemeClr val="bg1"/>
                </a:solidFill>
              </a:rPr>
              <a:t>Steven.Hunt1@health.nsw.gov.au</a:t>
            </a:r>
          </a:p>
        </p:txBody>
      </p:sp>
    </p:spTree>
    <p:extLst>
      <p:ext uri="{BB962C8B-B14F-4D97-AF65-F5344CB8AC3E}">
        <p14:creationId xmlns:p14="http://schemas.microsoft.com/office/powerpoint/2010/main" val="4276086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38A60-FCC0-896B-B4F4-970CFC870D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58D48-AE31-168A-BD1E-F29A5534991B}"/>
              </a:ext>
            </a:extLst>
          </p:cNvPr>
          <p:cNvSpPr>
            <a:spLocks noGrp="1"/>
          </p:cNvSpPr>
          <p:nvPr>
            <p:ph type="title"/>
          </p:nvPr>
        </p:nvSpPr>
        <p:spPr>
          <a:xfrm>
            <a:off x="5522495" y="340405"/>
            <a:ext cx="6545179" cy="5189538"/>
          </a:xfrm>
        </p:spPr>
        <p:txBody>
          <a:bodyPr/>
          <a:lstStyle/>
          <a:p>
            <a:pPr algn="ctr"/>
            <a:r>
              <a:rPr lang="en-AU" sz="2800" dirty="0"/>
              <a:t>Creating a Sustainable Future Together : </a:t>
            </a:r>
            <a:br>
              <a:rPr lang="en-AU" sz="2800" dirty="0"/>
            </a:br>
            <a:br>
              <a:rPr lang="en-AU" sz="2800" dirty="0"/>
            </a:br>
            <a:br>
              <a:rPr lang="en-AU" sz="2800" dirty="0"/>
            </a:br>
            <a:r>
              <a:rPr lang="en-AU" dirty="0"/>
              <a:t>Climate Change Preparedness </a:t>
            </a:r>
            <a:br>
              <a:rPr lang="en-AU" dirty="0"/>
            </a:br>
            <a:r>
              <a:rPr lang="en-AU" dirty="0"/>
              <a:t>at </a:t>
            </a:r>
            <a:br>
              <a:rPr lang="en-AU" dirty="0"/>
            </a:br>
            <a:br>
              <a:rPr lang="en-AU" dirty="0"/>
            </a:br>
            <a:r>
              <a:rPr lang="en-AU" dirty="0"/>
              <a:t>Northern New South Wales Local Health District</a:t>
            </a:r>
            <a:br>
              <a:rPr lang="en-AU" dirty="0"/>
            </a:br>
            <a:br>
              <a:rPr lang="en-AU" dirty="0"/>
            </a:br>
            <a:r>
              <a:rPr lang="en-AU" sz="2000" dirty="0"/>
              <a:t>An Australian Experience</a:t>
            </a:r>
            <a:br>
              <a:rPr lang="en-AU" sz="2800" dirty="0"/>
            </a:br>
            <a:br>
              <a:rPr lang="en-AU" sz="2800" dirty="0"/>
            </a:br>
            <a:br>
              <a:rPr lang="en-AU" dirty="0"/>
            </a:br>
            <a:endParaRPr lang="en-AU" dirty="0"/>
          </a:p>
        </p:txBody>
      </p:sp>
      <p:pic>
        <p:nvPicPr>
          <p:cNvPr id="5" name="Picture 4">
            <a:extLst>
              <a:ext uri="{FF2B5EF4-FFF2-40B4-BE49-F238E27FC236}">
                <a16:creationId xmlns:a16="http://schemas.microsoft.com/office/drawing/2014/main" id="{93AAD3E3-320A-E3E9-F851-79BDE57C7148}"/>
              </a:ext>
            </a:extLst>
          </p:cNvPr>
          <p:cNvPicPr>
            <a:picLocks noChangeAspect="1"/>
          </p:cNvPicPr>
          <p:nvPr/>
        </p:nvPicPr>
        <p:blipFill>
          <a:blip r:embed="rId3"/>
          <a:stretch>
            <a:fillRect/>
          </a:stretch>
        </p:blipFill>
        <p:spPr>
          <a:xfrm>
            <a:off x="0" y="0"/>
            <a:ext cx="5337110" cy="6858000"/>
          </a:xfrm>
          <a:prstGeom prst="rect">
            <a:avLst/>
          </a:prstGeom>
        </p:spPr>
      </p:pic>
      <p:sp>
        <p:nvSpPr>
          <p:cNvPr id="7" name="TextBox 6">
            <a:extLst>
              <a:ext uri="{FF2B5EF4-FFF2-40B4-BE49-F238E27FC236}">
                <a16:creationId xmlns:a16="http://schemas.microsoft.com/office/drawing/2014/main" id="{B21BE19D-44C3-4296-D813-54538BEC5771}"/>
              </a:ext>
            </a:extLst>
          </p:cNvPr>
          <p:cNvSpPr txBox="1"/>
          <p:nvPr/>
        </p:nvSpPr>
        <p:spPr>
          <a:xfrm>
            <a:off x="-19309" y="6211669"/>
            <a:ext cx="5219700" cy="646331"/>
          </a:xfrm>
          <a:prstGeom prst="rect">
            <a:avLst/>
          </a:prstGeom>
          <a:noFill/>
        </p:spPr>
        <p:txBody>
          <a:bodyPr wrap="square">
            <a:spAutoFit/>
          </a:bodyPr>
          <a:lstStyle/>
          <a:p>
            <a:pPr algn="ctr"/>
            <a:r>
              <a:rPr lang="en-AU" dirty="0">
                <a:solidFill>
                  <a:schemeClr val="bg1"/>
                </a:solidFill>
              </a:rPr>
              <a:t>A Cancer Care staff member's 16-year-old dog, Tiki,  being evacuated during floods</a:t>
            </a:r>
          </a:p>
        </p:txBody>
      </p:sp>
    </p:spTree>
    <p:extLst>
      <p:ext uri="{BB962C8B-B14F-4D97-AF65-F5344CB8AC3E}">
        <p14:creationId xmlns:p14="http://schemas.microsoft.com/office/powerpoint/2010/main" val="4092009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1984E1-4598-D664-74EE-5616A3905032}"/>
              </a:ext>
            </a:extLst>
          </p:cNvPr>
          <p:cNvSpPr/>
          <p:nvPr/>
        </p:nvSpPr>
        <p:spPr>
          <a:xfrm>
            <a:off x="0" y="0"/>
            <a:ext cx="5041620" cy="6858000"/>
          </a:xfrm>
          <a:prstGeom prst="rect">
            <a:avLst/>
          </a:prstGeom>
          <a:solidFill>
            <a:srgbClr val="000000"/>
          </a:solidFill>
          <a:ln>
            <a:noFill/>
          </a:ln>
        </p:spPr>
        <p:style>
          <a:lnRef idx="0">
            <a:scrgbClr r="0" g="0" b="0"/>
          </a:lnRef>
          <a:fillRef idx="0">
            <a:scrgbClr r="0" g="0" b="0"/>
          </a:fillRef>
          <a:effectRef idx="0">
            <a:scrgbClr r="0" g="0" b="0"/>
          </a:effectRef>
          <a:fontRef idx="minor">
            <a:schemeClr val="lt1"/>
          </a:fontRef>
        </p:style>
        <p:txBody>
          <a:bodyPr lIns="0" tIns="0" rIns="0" bIns="0" rtlCol="0" anchor="t" anchorCtr="0"/>
          <a:lstStyle/>
          <a:p>
            <a:pPr algn="ctr"/>
            <a:endParaRPr lang="en-AU">
              <a:solidFill>
                <a:schemeClr val="bg1"/>
              </a:solidFill>
            </a:endParaRPr>
          </a:p>
        </p:txBody>
      </p:sp>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a:xfrm>
            <a:off x="6096000" y="1701717"/>
            <a:ext cx="5400000" cy="1008000"/>
          </a:xfrm>
        </p:spPr>
        <p:txBody>
          <a:bodyPr/>
          <a:lstStyle/>
          <a:p>
            <a:pPr algn="ctr"/>
            <a:br>
              <a:rPr lang="en-AU" dirty="0"/>
            </a:br>
            <a:r>
              <a:rPr lang="en-AU" dirty="0"/>
              <a:t>Acknowledgement</a:t>
            </a:r>
            <a:br>
              <a:rPr lang="en-AU" dirty="0"/>
            </a:br>
            <a:r>
              <a:rPr lang="en-AU" dirty="0"/>
              <a:t>of Country</a:t>
            </a:r>
          </a:p>
        </p:txBody>
      </p:sp>
      <p:sp>
        <p:nvSpPr>
          <p:cNvPr id="5" name="Text Placeholder 4">
            <a:extLst>
              <a:ext uri="{FF2B5EF4-FFF2-40B4-BE49-F238E27FC236}">
                <a16:creationId xmlns:a16="http://schemas.microsoft.com/office/drawing/2014/main" id="{FF704D46-8BB6-FDDB-BFEC-360F67EC4B31}"/>
              </a:ext>
            </a:extLst>
          </p:cNvPr>
          <p:cNvSpPr>
            <a:spLocks noGrp="1"/>
          </p:cNvSpPr>
          <p:nvPr>
            <p:ph type="body" sz="quarter" idx="15"/>
          </p:nvPr>
        </p:nvSpPr>
        <p:spPr/>
        <p:txBody>
          <a:bodyPr/>
          <a:lstStyle/>
          <a:p>
            <a:r>
              <a:rPr lang="en-AU" dirty="0"/>
              <a:t>Artwork by Jason King: </a:t>
            </a:r>
            <a:r>
              <a:rPr lang="en-AU" i="1" dirty="0"/>
              <a:t>Aboriginal Community Health and Wellbeing</a:t>
            </a:r>
            <a:endParaRPr lang="en-AU" dirty="0">
              <a:solidFill>
                <a:srgbClr val="000000"/>
              </a:solidFill>
            </a:endParaRPr>
          </a:p>
        </p:txBody>
      </p:sp>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dirty="0" smtClean="0"/>
              <a:t>3</a:t>
            </a:fld>
            <a:endParaRPr lang="en-AU" dirty="0"/>
          </a:p>
        </p:txBody>
      </p:sp>
      <p:sp>
        <p:nvSpPr>
          <p:cNvPr id="7" name="Text Placeholder 5">
            <a:extLst>
              <a:ext uri="{FF2B5EF4-FFF2-40B4-BE49-F238E27FC236}">
                <a16:creationId xmlns:a16="http://schemas.microsoft.com/office/drawing/2014/main" id="{533BF860-1B4C-34F1-67B0-0AA2810B1238}"/>
              </a:ext>
              <a:ext uri="{C183D7F6-B498-43B3-948B-1728B52AA6E4}">
                <adec:decorative xmlns:adec="http://schemas.microsoft.com/office/drawing/2017/decorative" val="1"/>
              </a:ext>
            </a:extLst>
          </p:cNvPr>
          <p:cNvSpPr txBox="1">
            <a:spLocks/>
          </p:cNvSpPr>
          <p:nvPr/>
        </p:nvSpPr>
        <p:spPr>
          <a:xfrm>
            <a:off x="0" y="6427433"/>
            <a:ext cx="6455074" cy="268567"/>
          </a:xfrm>
          <a:prstGeom prst="rect">
            <a:avLst/>
          </a:prstGeom>
        </p:spPr>
        <p:txBody>
          <a:bodyPr lIns="91440" tIns="45720" rIns="91440" bIns="45720" anchor="b"/>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tabLst>
                <a:tab pos="266700" algn="l"/>
              </a:tabLst>
            </a:pPr>
            <a:r>
              <a:rPr lang="en-AU" sz="1200" dirty="0">
                <a:solidFill>
                  <a:schemeClr val="bg1"/>
                </a:solidFill>
                <a:latin typeface="Public Sans SemiBold"/>
              </a:rPr>
              <a:t>	Northern NSW Local Health District</a:t>
            </a:r>
          </a:p>
        </p:txBody>
      </p:sp>
      <p:pic>
        <p:nvPicPr>
          <p:cNvPr id="14" name="Picture 13">
            <a:extLst>
              <a:ext uri="{FF2B5EF4-FFF2-40B4-BE49-F238E27FC236}">
                <a16:creationId xmlns:a16="http://schemas.microsoft.com/office/drawing/2014/main" id="{6717F825-2874-AD8A-94BF-A8C7FBD9FC6F}"/>
              </a:ext>
            </a:extLst>
          </p:cNvPr>
          <p:cNvPicPr>
            <a:picLocks noChangeAspect="1"/>
          </p:cNvPicPr>
          <p:nvPr/>
        </p:nvPicPr>
        <p:blipFill rotWithShape="1">
          <a:blip r:embed="rId3">
            <a:extLst>
              <a:ext uri="{28A0092B-C50C-407E-A947-70E740481C1C}">
                <a14:useLocalDpi xmlns:a14="http://schemas.microsoft.com/office/drawing/2010/main" val="0"/>
              </a:ext>
            </a:extLst>
          </a:blip>
          <a:srcRect l="14315" r="12171"/>
          <a:stretch/>
        </p:blipFill>
        <p:spPr>
          <a:xfrm>
            <a:off x="-32657" y="-163286"/>
            <a:ext cx="5041620" cy="6858000"/>
          </a:xfrm>
          <a:prstGeom prst="rect">
            <a:avLst/>
          </a:prstGeom>
        </p:spPr>
      </p:pic>
    </p:spTree>
    <p:extLst>
      <p:ext uri="{BB962C8B-B14F-4D97-AF65-F5344CB8AC3E}">
        <p14:creationId xmlns:p14="http://schemas.microsoft.com/office/powerpoint/2010/main" val="206844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9F0ED-4377-C963-F455-00421674A249}"/>
              </a:ext>
            </a:extLst>
          </p:cNvPr>
          <p:cNvPicPr>
            <a:picLocks noChangeAspect="1"/>
          </p:cNvPicPr>
          <p:nvPr/>
        </p:nvPicPr>
        <p:blipFill>
          <a:blip r:embed="rId3"/>
          <a:srcRect l="2695"/>
          <a:stretch/>
        </p:blipFill>
        <p:spPr>
          <a:xfrm>
            <a:off x="2735580" y="0"/>
            <a:ext cx="3924725" cy="3187700"/>
          </a:xfrm>
          <a:prstGeom prst="rect">
            <a:avLst/>
          </a:prstGeom>
        </p:spPr>
      </p:pic>
      <p:sp>
        <p:nvSpPr>
          <p:cNvPr id="11" name="TextBox 10">
            <a:extLst>
              <a:ext uri="{FF2B5EF4-FFF2-40B4-BE49-F238E27FC236}">
                <a16:creationId xmlns:a16="http://schemas.microsoft.com/office/drawing/2014/main" id="{79EB5FF4-551D-E606-8DC9-DD2067B09585}"/>
              </a:ext>
            </a:extLst>
          </p:cNvPr>
          <p:cNvSpPr txBox="1"/>
          <p:nvPr/>
        </p:nvSpPr>
        <p:spPr>
          <a:xfrm>
            <a:off x="2944537" y="38033"/>
            <a:ext cx="3506809" cy="338554"/>
          </a:xfrm>
          <a:prstGeom prst="rect">
            <a:avLst/>
          </a:prstGeom>
          <a:noFill/>
        </p:spPr>
        <p:txBody>
          <a:bodyPr wrap="square">
            <a:spAutoFit/>
          </a:bodyPr>
          <a:lstStyle/>
          <a:p>
            <a:r>
              <a:rPr lang="en-AU" sz="1600" dirty="0">
                <a:solidFill>
                  <a:schemeClr val="bg1"/>
                </a:solidFill>
              </a:rPr>
              <a:t>Parafita, Galicia region, Spain 2025</a:t>
            </a:r>
          </a:p>
        </p:txBody>
      </p:sp>
      <p:pic>
        <p:nvPicPr>
          <p:cNvPr id="12" name="Picture 11">
            <a:extLst>
              <a:ext uri="{FF2B5EF4-FFF2-40B4-BE49-F238E27FC236}">
                <a16:creationId xmlns:a16="http://schemas.microsoft.com/office/drawing/2014/main" id="{0C90CCC5-3666-4696-78CC-B1940ADBC33C}"/>
              </a:ext>
            </a:extLst>
          </p:cNvPr>
          <p:cNvPicPr>
            <a:picLocks noChangeAspect="1"/>
          </p:cNvPicPr>
          <p:nvPr/>
        </p:nvPicPr>
        <p:blipFill>
          <a:blip r:embed="rId4"/>
          <a:stretch>
            <a:fillRect/>
          </a:stretch>
        </p:blipFill>
        <p:spPr>
          <a:xfrm>
            <a:off x="0" y="3178959"/>
            <a:ext cx="4876236" cy="3680087"/>
          </a:xfrm>
          <a:prstGeom prst="rect">
            <a:avLst/>
          </a:prstGeom>
        </p:spPr>
      </p:pic>
      <p:pic>
        <p:nvPicPr>
          <p:cNvPr id="13" name="Picture 12">
            <a:extLst>
              <a:ext uri="{FF2B5EF4-FFF2-40B4-BE49-F238E27FC236}">
                <a16:creationId xmlns:a16="http://schemas.microsoft.com/office/drawing/2014/main" id="{981E6716-5378-3488-0805-16B1E1879D85}"/>
              </a:ext>
            </a:extLst>
          </p:cNvPr>
          <p:cNvPicPr>
            <a:picLocks noChangeAspect="1"/>
          </p:cNvPicPr>
          <p:nvPr/>
        </p:nvPicPr>
        <p:blipFill>
          <a:blip r:embed="rId5"/>
          <a:stretch>
            <a:fillRect/>
          </a:stretch>
        </p:blipFill>
        <p:spPr>
          <a:xfrm>
            <a:off x="0" y="-1"/>
            <a:ext cx="2735580" cy="3178961"/>
          </a:xfrm>
          <a:prstGeom prst="rect">
            <a:avLst/>
          </a:prstGeom>
        </p:spPr>
      </p:pic>
      <p:sp>
        <p:nvSpPr>
          <p:cNvPr id="15" name="TextBox 14">
            <a:extLst>
              <a:ext uri="{FF2B5EF4-FFF2-40B4-BE49-F238E27FC236}">
                <a16:creationId xmlns:a16="http://schemas.microsoft.com/office/drawing/2014/main" id="{3C45718B-E6D6-1118-760D-CC60EA56405C}"/>
              </a:ext>
            </a:extLst>
          </p:cNvPr>
          <p:cNvSpPr txBox="1"/>
          <p:nvPr/>
        </p:nvSpPr>
        <p:spPr>
          <a:xfrm>
            <a:off x="-38786" y="134"/>
            <a:ext cx="2980915" cy="338554"/>
          </a:xfrm>
          <a:prstGeom prst="rect">
            <a:avLst/>
          </a:prstGeom>
          <a:noFill/>
        </p:spPr>
        <p:txBody>
          <a:bodyPr wrap="square">
            <a:spAutoFit/>
          </a:bodyPr>
          <a:lstStyle/>
          <a:p>
            <a:r>
              <a:rPr lang="en-AU" sz="1600" dirty="0">
                <a:solidFill>
                  <a:schemeClr val="bg1"/>
                </a:solidFill>
              </a:rPr>
              <a:t>Northern NSW, Australia 2019</a:t>
            </a:r>
          </a:p>
        </p:txBody>
      </p:sp>
      <p:pic>
        <p:nvPicPr>
          <p:cNvPr id="17" name="Picture 16">
            <a:extLst>
              <a:ext uri="{FF2B5EF4-FFF2-40B4-BE49-F238E27FC236}">
                <a16:creationId xmlns:a16="http://schemas.microsoft.com/office/drawing/2014/main" id="{EB599C95-B9F1-5E56-72D0-96C2D7562EF3}"/>
              </a:ext>
            </a:extLst>
          </p:cNvPr>
          <p:cNvPicPr>
            <a:picLocks noChangeAspect="1"/>
          </p:cNvPicPr>
          <p:nvPr/>
        </p:nvPicPr>
        <p:blipFill>
          <a:blip r:embed="rId6"/>
          <a:srcRect t="2391"/>
          <a:stretch/>
        </p:blipFill>
        <p:spPr>
          <a:xfrm>
            <a:off x="2749530" y="3188745"/>
            <a:ext cx="3924726" cy="3679042"/>
          </a:xfrm>
          <a:prstGeom prst="rect">
            <a:avLst/>
          </a:prstGeom>
        </p:spPr>
      </p:pic>
      <p:sp>
        <p:nvSpPr>
          <p:cNvPr id="18" name="TextBox 17">
            <a:extLst>
              <a:ext uri="{FF2B5EF4-FFF2-40B4-BE49-F238E27FC236}">
                <a16:creationId xmlns:a16="http://schemas.microsoft.com/office/drawing/2014/main" id="{CBF697DC-6E73-50D6-94F4-FE42F4292833}"/>
              </a:ext>
            </a:extLst>
          </p:cNvPr>
          <p:cNvSpPr txBox="1"/>
          <p:nvPr/>
        </p:nvSpPr>
        <p:spPr>
          <a:xfrm>
            <a:off x="3991429" y="3187700"/>
            <a:ext cx="3506809" cy="369332"/>
          </a:xfrm>
          <a:prstGeom prst="rect">
            <a:avLst/>
          </a:prstGeom>
          <a:noFill/>
        </p:spPr>
        <p:txBody>
          <a:bodyPr wrap="square">
            <a:spAutoFit/>
          </a:bodyPr>
          <a:lstStyle/>
          <a:p>
            <a:r>
              <a:rPr lang="en-AU" dirty="0">
                <a:solidFill>
                  <a:schemeClr val="bg1"/>
                </a:solidFill>
              </a:rPr>
              <a:t>Liege, Belgium 2021</a:t>
            </a:r>
          </a:p>
        </p:txBody>
      </p:sp>
      <p:pic>
        <p:nvPicPr>
          <p:cNvPr id="20" name="Picture 19">
            <a:extLst>
              <a:ext uri="{FF2B5EF4-FFF2-40B4-BE49-F238E27FC236}">
                <a16:creationId xmlns:a16="http://schemas.microsoft.com/office/drawing/2014/main" id="{CA5569C7-9C55-066B-FBE4-1ECE7378875B}"/>
              </a:ext>
            </a:extLst>
          </p:cNvPr>
          <p:cNvPicPr>
            <a:picLocks noChangeAspect="1"/>
          </p:cNvPicPr>
          <p:nvPr/>
        </p:nvPicPr>
        <p:blipFill>
          <a:blip r:embed="rId7"/>
          <a:srcRect t="3846" r="13962"/>
          <a:stretch/>
        </p:blipFill>
        <p:spPr>
          <a:xfrm>
            <a:off x="-118819" y="3177912"/>
            <a:ext cx="3536370" cy="3667903"/>
          </a:xfrm>
          <a:prstGeom prst="rect">
            <a:avLst/>
          </a:prstGeom>
        </p:spPr>
      </p:pic>
      <p:sp>
        <p:nvSpPr>
          <p:cNvPr id="21" name="TextBox 20">
            <a:extLst>
              <a:ext uri="{FF2B5EF4-FFF2-40B4-BE49-F238E27FC236}">
                <a16:creationId xmlns:a16="http://schemas.microsoft.com/office/drawing/2014/main" id="{5529B7C3-0B73-29AA-6E2B-09D0D3BF3384}"/>
              </a:ext>
            </a:extLst>
          </p:cNvPr>
          <p:cNvSpPr txBox="1"/>
          <p:nvPr/>
        </p:nvSpPr>
        <p:spPr>
          <a:xfrm>
            <a:off x="322733" y="3188732"/>
            <a:ext cx="3506809" cy="369332"/>
          </a:xfrm>
          <a:prstGeom prst="rect">
            <a:avLst/>
          </a:prstGeom>
          <a:noFill/>
        </p:spPr>
        <p:txBody>
          <a:bodyPr wrap="square">
            <a:spAutoFit/>
          </a:bodyPr>
          <a:lstStyle/>
          <a:p>
            <a:r>
              <a:rPr lang="en-AU" dirty="0">
                <a:solidFill>
                  <a:schemeClr val="bg1"/>
                </a:solidFill>
              </a:rPr>
              <a:t>Lismore NSW 2022</a:t>
            </a:r>
          </a:p>
        </p:txBody>
      </p:sp>
      <p:sp>
        <p:nvSpPr>
          <p:cNvPr id="24" name="TextBox 23">
            <a:extLst>
              <a:ext uri="{FF2B5EF4-FFF2-40B4-BE49-F238E27FC236}">
                <a16:creationId xmlns:a16="http://schemas.microsoft.com/office/drawing/2014/main" id="{C8017D24-8761-87B8-05A7-F9AC36FEA86E}"/>
              </a:ext>
            </a:extLst>
          </p:cNvPr>
          <p:cNvSpPr txBox="1"/>
          <p:nvPr/>
        </p:nvSpPr>
        <p:spPr>
          <a:xfrm>
            <a:off x="7018302" y="2310537"/>
            <a:ext cx="4876236" cy="2123658"/>
          </a:xfrm>
          <a:prstGeom prst="rect">
            <a:avLst/>
          </a:prstGeom>
          <a:noFill/>
        </p:spPr>
        <p:txBody>
          <a:bodyPr wrap="square">
            <a:spAutoFit/>
          </a:bodyPr>
          <a:lstStyle/>
          <a:p>
            <a:pPr algn="ctr"/>
            <a:r>
              <a:rPr lang="en-AU" sz="4400" dirty="0">
                <a:latin typeface="+mj-lt"/>
                <a:ea typeface="+mj-ea"/>
                <a:cs typeface="+mj-cs"/>
              </a:rPr>
              <a:t>Global Imperatives </a:t>
            </a:r>
          </a:p>
          <a:p>
            <a:pPr algn="ctr"/>
            <a:r>
              <a:rPr lang="en-AU" sz="4400" dirty="0">
                <a:latin typeface="+mj-lt"/>
                <a:ea typeface="+mj-ea"/>
                <a:cs typeface="+mj-cs"/>
              </a:rPr>
              <a:t>&amp; </a:t>
            </a:r>
          </a:p>
          <a:p>
            <a:pPr algn="ctr"/>
            <a:r>
              <a:rPr lang="en-AU" sz="4400" dirty="0">
                <a:latin typeface="+mj-lt"/>
                <a:ea typeface="+mj-ea"/>
                <a:cs typeface="+mj-cs"/>
              </a:rPr>
              <a:t>Our Local Reality’s</a:t>
            </a:r>
          </a:p>
        </p:txBody>
      </p:sp>
    </p:spTree>
    <p:extLst>
      <p:ext uri="{BB962C8B-B14F-4D97-AF65-F5344CB8AC3E}">
        <p14:creationId xmlns:p14="http://schemas.microsoft.com/office/powerpoint/2010/main" val="2440120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C685F-8B28-2C3B-A7EF-2C14702DA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A2D66-56AF-9D8E-BE8E-185229158ADD}"/>
              </a:ext>
            </a:extLst>
          </p:cNvPr>
          <p:cNvSpPr>
            <a:spLocks noGrp="1"/>
          </p:cNvSpPr>
          <p:nvPr>
            <p:ph type="title"/>
          </p:nvPr>
        </p:nvSpPr>
        <p:spPr>
          <a:xfrm>
            <a:off x="418188" y="5413060"/>
            <a:ext cx="10515600" cy="1325563"/>
          </a:xfrm>
        </p:spPr>
        <p:txBody>
          <a:bodyPr/>
          <a:lstStyle/>
          <a:p>
            <a:r>
              <a:rPr lang="en-AU" sz="2000" dirty="0"/>
              <a:t>The District delivers a broad range of health services in state-of-the-art facilities</a:t>
            </a:r>
            <a:br>
              <a:rPr lang="en-AU" sz="2000" dirty="0"/>
            </a:br>
            <a:r>
              <a:rPr lang="en-AU" sz="2000" dirty="0"/>
              <a:t>The geographical area serviced is about the same size as Wales</a:t>
            </a:r>
          </a:p>
        </p:txBody>
      </p:sp>
      <p:pic>
        <p:nvPicPr>
          <p:cNvPr id="13" name="Picture 12">
            <a:extLst>
              <a:ext uri="{FF2B5EF4-FFF2-40B4-BE49-F238E27FC236}">
                <a16:creationId xmlns:a16="http://schemas.microsoft.com/office/drawing/2014/main" id="{4767B629-F4D6-8971-B084-E333BE39EC3D}"/>
              </a:ext>
            </a:extLst>
          </p:cNvPr>
          <p:cNvPicPr>
            <a:picLocks noChangeAspect="1"/>
          </p:cNvPicPr>
          <p:nvPr/>
        </p:nvPicPr>
        <p:blipFill>
          <a:blip r:embed="rId3"/>
          <a:srcRect b="3301"/>
          <a:stretch/>
        </p:blipFill>
        <p:spPr>
          <a:xfrm>
            <a:off x="220328" y="1246871"/>
            <a:ext cx="4405396" cy="3802063"/>
          </a:xfrm>
          <a:prstGeom prst="rect">
            <a:avLst/>
          </a:prstGeom>
        </p:spPr>
      </p:pic>
      <p:cxnSp>
        <p:nvCxnSpPr>
          <p:cNvPr id="15" name="Straight Connector 14">
            <a:extLst>
              <a:ext uri="{FF2B5EF4-FFF2-40B4-BE49-F238E27FC236}">
                <a16:creationId xmlns:a16="http://schemas.microsoft.com/office/drawing/2014/main" id="{04A42C15-9DE2-04EC-9458-E6345F420C02}"/>
              </a:ext>
            </a:extLst>
          </p:cNvPr>
          <p:cNvCxnSpPr>
            <a:cxnSpLocks/>
          </p:cNvCxnSpPr>
          <p:nvPr/>
        </p:nvCxnSpPr>
        <p:spPr>
          <a:xfrm flipV="1">
            <a:off x="3130514" y="2402344"/>
            <a:ext cx="1612870" cy="1028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E0E1EC-3FE5-7347-F06B-9BAB34FB47CF}"/>
              </a:ext>
            </a:extLst>
          </p:cNvPr>
          <p:cNvCxnSpPr>
            <a:cxnSpLocks/>
          </p:cNvCxnSpPr>
          <p:nvPr/>
        </p:nvCxnSpPr>
        <p:spPr>
          <a:xfrm>
            <a:off x="3130514" y="3994379"/>
            <a:ext cx="1612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02F14B-8AEF-6C20-37A0-4B1DFE601053}"/>
              </a:ext>
            </a:extLst>
          </p:cNvPr>
          <p:cNvCxnSpPr>
            <a:cxnSpLocks/>
          </p:cNvCxnSpPr>
          <p:nvPr/>
        </p:nvCxnSpPr>
        <p:spPr>
          <a:xfrm>
            <a:off x="6395142" y="2121630"/>
            <a:ext cx="1644015" cy="2388871"/>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209AA9C-78AF-908B-6A6B-36A1BA63D8E6}"/>
              </a:ext>
            </a:extLst>
          </p:cNvPr>
          <p:cNvPicPr>
            <a:picLocks noChangeAspect="1"/>
          </p:cNvPicPr>
          <p:nvPr/>
        </p:nvPicPr>
        <p:blipFill>
          <a:blip r:embed="rId4"/>
          <a:srcRect l="3053" t="1973" r="36652"/>
          <a:stretch/>
        </p:blipFill>
        <p:spPr>
          <a:xfrm>
            <a:off x="4625725" y="2101742"/>
            <a:ext cx="4004618" cy="3130277"/>
          </a:xfrm>
          <a:prstGeom prst="rect">
            <a:avLst/>
          </a:prstGeom>
        </p:spPr>
      </p:pic>
      <p:sp>
        <p:nvSpPr>
          <p:cNvPr id="34" name="TextBox 33">
            <a:extLst>
              <a:ext uri="{FF2B5EF4-FFF2-40B4-BE49-F238E27FC236}">
                <a16:creationId xmlns:a16="http://schemas.microsoft.com/office/drawing/2014/main" id="{3691F29B-EBC4-0144-E617-98B30BDDF2B8}"/>
              </a:ext>
            </a:extLst>
          </p:cNvPr>
          <p:cNvSpPr txBox="1"/>
          <p:nvPr/>
        </p:nvSpPr>
        <p:spPr>
          <a:xfrm>
            <a:off x="418188" y="173451"/>
            <a:ext cx="11380112" cy="769441"/>
          </a:xfrm>
          <a:prstGeom prst="rect">
            <a:avLst/>
          </a:prstGeom>
          <a:noFill/>
        </p:spPr>
        <p:txBody>
          <a:bodyPr wrap="square">
            <a:spAutoFit/>
          </a:bodyPr>
          <a:lstStyle/>
          <a:p>
            <a:r>
              <a:rPr lang="en-AU" sz="4400" b="0" i="0" dirty="0">
                <a:solidFill>
                  <a:srgbClr val="22272B"/>
                </a:solidFill>
                <a:effectLst/>
                <a:latin typeface="PublicSans"/>
              </a:rPr>
              <a:t>Northern New South Wales Local Health District</a:t>
            </a:r>
            <a:endParaRPr lang="en-AU" sz="4400" dirty="0"/>
          </a:p>
        </p:txBody>
      </p:sp>
      <p:pic>
        <p:nvPicPr>
          <p:cNvPr id="36" name="Picture 35">
            <a:extLst>
              <a:ext uri="{FF2B5EF4-FFF2-40B4-BE49-F238E27FC236}">
                <a16:creationId xmlns:a16="http://schemas.microsoft.com/office/drawing/2014/main" id="{7B3C742D-CD2A-8347-370C-7A797E3C9F4D}"/>
              </a:ext>
            </a:extLst>
          </p:cNvPr>
          <p:cNvPicPr>
            <a:picLocks noChangeAspect="1"/>
          </p:cNvPicPr>
          <p:nvPr/>
        </p:nvPicPr>
        <p:blipFill>
          <a:blip r:embed="rId5"/>
          <a:srcRect l="5927"/>
          <a:stretch/>
        </p:blipFill>
        <p:spPr>
          <a:xfrm>
            <a:off x="8630343" y="868959"/>
            <a:ext cx="3519470" cy="5220587"/>
          </a:xfrm>
          <a:prstGeom prst="rect">
            <a:avLst/>
          </a:prstGeom>
        </p:spPr>
      </p:pic>
      <p:cxnSp>
        <p:nvCxnSpPr>
          <p:cNvPr id="29" name="Straight Connector 28">
            <a:extLst>
              <a:ext uri="{FF2B5EF4-FFF2-40B4-BE49-F238E27FC236}">
                <a16:creationId xmlns:a16="http://schemas.microsoft.com/office/drawing/2014/main" id="{9B7E9181-EAE6-EB54-D1FE-B463B912FBC2}"/>
              </a:ext>
            </a:extLst>
          </p:cNvPr>
          <p:cNvCxnSpPr>
            <a:cxnSpLocks/>
          </p:cNvCxnSpPr>
          <p:nvPr/>
        </p:nvCxnSpPr>
        <p:spPr>
          <a:xfrm>
            <a:off x="7611167" y="2846844"/>
            <a:ext cx="1489290" cy="314219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CF16A07-949D-B3AC-59C1-586CFFD14E73}"/>
              </a:ext>
            </a:extLst>
          </p:cNvPr>
          <p:cNvCxnSpPr>
            <a:cxnSpLocks/>
          </p:cNvCxnSpPr>
          <p:nvPr/>
        </p:nvCxnSpPr>
        <p:spPr>
          <a:xfrm flipV="1">
            <a:off x="7893946" y="1246871"/>
            <a:ext cx="1327583" cy="882979"/>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8182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E940-4A3B-EAFF-7DBE-05C7B9A1D046}"/>
            </a:ext>
          </a:extLst>
        </p:cNvPr>
        <p:cNvGrpSpPr/>
        <p:nvPr/>
      </p:nvGrpSpPr>
      <p:grpSpPr>
        <a:xfrm>
          <a:off x="0" y="0"/>
          <a:ext cx="0" cy="0"/>
          <a:chOff x="0" y="0"/>
          <a:chExt cx="0" cy="0"/>
        </a:xfrm>
      </p:grpSpPr>
      <p:sp>
        <p:nvSpPr>
          <p:cNvPr id="34" name="TextBox 33">
            <a:extLst>
              <a:ext uri="{FF2B5EF4-FFF2-40B4-BE49-F238E27FC236}">
                <a16:creationId xmlns:a16="http://schemas.microsoft.com/office/drawing/2014/main" id="{01EE0EA5-95F2-D60B-1883-C35EED17A81D}"/>
              </a:ext>
            </a:extLst>
          </p:cNvPr>
          <p:cNvSpPr txBox="1"/>
          <p:nvPr/>
        </p:nvSpPr>
        <p:spPr>
          <a:xfrm>
            <a:off x="16013" y="475109"/>
            <a:ext cx="1751682" cy="2862322"/>
          </a:xfrm>
          <a:prstGeom prst="rect">
            <a:avLst/>
          </a:prstGeom>
          <a:noFill/>
        </p:spPr>
        <p:txBody>
          <a:bodyPr wrap="square">
            <a:spAutoFit/>
          </a:bodyPr>
          <a:lstStyle/>
          <a:p>
            <a:r>
              <a:rPr lang="en-AU" b="0" i="0" dirty="0">
                <a:solidFill>
                  <a:srgbClr val="22272B"/>
                </a:solidFill>
                <a:effectLst/>
                <a:latin typeface="PublicSans"/>
              </a:rPr>
              <a:t>Grafton, NSW</a:t>
            </a:r>
          </a:p>
          <a:p>
            <a:endParaRPr lang="en-AU" dirty="0">
              <a:solidFill>
                <a:srgbClr val="22272B"/>
              </a:solidFill>
              <a:latin typeface="PublicSans"/>
            </a:endParaRPr>
          </a:p>
          <a:p>
            <a:endParaRPr lang="en-AU" b="0" i="0" dirty="0">
              <a:solidFill>
                <a:srgbClr val="22272B"/>
              </a:solidFill>
              <a:effectLst/>
              <a:latin typeface="PublicSans"/>
            </a:endParaRPr>
          </a:p>
          <a:p>
            <a:r>
              <a:rPr lang="en-AU" i="1" dirty="0"/>
              <a:t>This bird’s-eye view of Grafton was originally published in The Illustrated Sydney News, 31 May 1888. </a:t>
            </a:r>
          </a:p>
        </p:txBody>
      </p:sp>
      <p:pic>
        <p:nvPicPr>
          <p:cNvPr id="8" name="Picture 7">
            <a:extLst>
              <a:ext uri="{FF2B5EF4-FFF2-40B4-BE49-F238E27FC236}">
                <a16:creationId xmlns:a16="http://schemas.microsoft.com/office/drawing/2014/main" id="{28D07335-B3CA-43E4-9D42-73EFA8F6F01F}"/>
              </a:ext>
            </a:extLst>
          </p:cNvPr>
          <p:cNvPicPr>
            <a:picLocks noChangeAspect="1"/>
          </p:cNvPicPr>
          <p:nvPr/>
        </p:nvPicPr>
        <p:blipFill>
          <a:blip r:embed="rId3"/>
          <a:stretch>
            <a:fillRect/>
          </a:stretch>
        </p:blipFill>
        <p:spPr>
          <a:xfrm>
            <a:off x="1767695" y="-65988"/>
            <a:ext cx="10424306" cy="6923988"/>
          </a:xfrm>
          <a:prstGeom prst="rect">
            <a:avLst/>
          </a:prstGeom>
        </p:spPr>
      </p:pic>
    </p:spTree>
    <p:extLst>
      <p:ext uri="{BB962C8B-B14F-4D97-AF65-F5344CB8AC3E}">
        <p14:creationId xmlns:p14="http://schemas.microsoft.com/office/powerpoint/2010/main" val="3024147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C6235-DDC8-2266-6898-47F271EB2488}"/>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26C642A0-FE0D-BEDD-E76E-02886191DF35}"/>
              </a:ext>
            </a:extLst>
          </p:cNvPr>
          <p:cNvSpPr>
            <a:spLocks noGrp="1"/>
          </p:cNvSpPr>
          <p:nvPr>
            <p:ph type="subTitle" idx="1"/>
          </p:nvPr>
        </p:nvSpPr>
        <p:spPr/>
        <p:txBody>
          <a:bodyPr/>
          <a:lstStyle/>
          <a:p>
            <a:endParaRPr lang="en-AU" dirty="0"/>
          </a:p>
        </p:txBody>
      </p:sp>
      <p:sp>
        <p:nvSpPr>
          <p:cNvPr id="4" name="Footer Placeholder 3">
            <a:extLst>
              <a:ext uri="{FF2B5EF4-FFF2-40B4-BE49-F238E27FC236}">
                <a16:creationId xmlns:a16="http://schemas.microsoft.com/office/drawing/2014/main" id="{52AF4427-6AA5-A7DE-433E-B341240BA9BA}"/>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E39A6E55-8281-D1CA-6C6D-26DD2E34D179}"/>
              </a:ext>
            </a:extLst>
          </p:cNvPr>
          <p:cNvSpPr>
            <a:spLocks noGrp="1"/>
          </p:cNvSpPr>
          <p:nvPr>
            <p:ph type="sldNum" sz="quarter" idx="12"/>
          </p:nvPr>
        </p:nvSpPr>
        <p:spPr/>
        <p:txBody>
          <a:bodyPr/>
          <a:lstStyle/>
          <a:p>
            <a:fld id="{7A29AFF8-B38C-4AAB-8003-8B00E20051AF}" type="slidenum">
              <a:rPr lang="en-AU" smtClean="0"/>
              <a:t>7</a:t>
            </a:fld>
            <a:endParaRPr lang="en-AU" dirty="0"/>
          </a:p>
        </p:txBody>
      </p:sp>
      <p:pic>
        <p:nvPicPr>
          <p:cNvPr id="6" name="Picture 5" descr="A building with a road and trees">
            <a:extLst>
              <a:ext uri="{FF2B5EF4-FFF2-40B4-BE49-F238E27FC236}">
                <a16:creationId xmlns:a16="http://schemas.microsoft.com/office/drawing/2014/main" id="{4534CB3C-352B-8783-7236-856F5176E642}"/>
              </a:ext>
            </a:extLst>
          </p:cNvPr>
          <p:cNvPicPr>
            <a:picLocks noChangeAspect="1"/>
          </p:cNvPicPr>
          <p:nvPr/>
        </p:nvPicPr>
        <p:blipFill rotWithShape="1">
          <a:blip r:embed="rId3">
            <a:extLst>
              <a:ext uri="{28A0092B-C50C-407E-A947-70E740481C1C}">
                <a14:useLocalDpi xmlns:a14="http://schemas.microsoft.com/office/drawing/2010/main" val="0"/>
              </a:ext>
            </a:extLst>
          </a:blip>
          <a:srcRect l="18769" r="5790"/>
          <a:stretch/>
        </p:blipFill>
        <p:spPr>
          <a:xfrm>
            <a:off x="0" y="0"/>
            <a:ext cx="6908800" cy="6858000"/>
          </a:xfrm>
          <a:prstGeom prst="rect">
            <a:avLst/>
          </a:prstGeom>
        </p:spPr>
      </p:pic>
      <p:pic>
        <p:nvPicPr>
          <p:cNvPr id="8" name="Picture 7">
            <a:extLst>
              <a:ext uri="{FF2B5EF4-FFF2-40B4-BE49-F238E27FC236}">
                <a16:creationId xmlns:a16="http://schemas.microsoft.com/office/drawing/2014/main" id="{1F507201-8251-6375-1BDD-00904BF259F2}"/>
              </a:ext>
            </a:extLst>
          </p:cNvPr>
          <p:cNvPicPr>
            <a:picLocks noChangeAspect="1"/>
          </p:cNvPicPr>
          <p:nvPr/>
        </p:nvPicPr>
        <p:blipFill rotWithShape="1">
          <a:blip r:embed="rId4"/>
          <a:srcRect l="28549" t="752" b="3022"/>
          <a:stretch/>
        </p:blipFill>
        <p:spPr>
          <a:xfrm>
            <a:off x="5943600" y="0"/>
            <a:ext cx="6248400" cy="6858000"/>
          </a:xfrm>
          <a:prstGeom prst="rect">
            <a:avLst/>
          </a:prstGeom>
        </p:spPr>
      </p:pic>
      <p:sp>
        <p:nvSpPr>
          <p:cNvPr id="7" name="TextBox 6">
            <a:extLst>
              <a:ext uri="{FF2B5EF4-FFF2-40B4-BE49-F238E27FC236}">
                <a16:creationId xmlns:a16="http://schemas.microsoft.com/office/drawing/2014/main" id="{0E73B9F1-060D-9DD4-F80E-3A6F450597AB}"/>
              </a:ext>
            </a:extLst>
          </p:cNvPr>
          <p:cNvSpPr txBox="1"/>
          <p:nvPr/>
        </p:nvSpPr>
        <p:spPr>
          <a:xfrm>
            <a:off x="169987" y="6372834"/>
            <a:ext cx="11547226" cy="646331"/>
          </a:xfrm>
          <a:prstGeom prst="rect">
            <a:avLst/>
          </a:prstGeom>
          <a:noFill/>
        </p:spPr>
        <p:txBody>
          <a:bodyPr wrap="square">
            <a:spAutoFit/>
          </a:bodyPr>
          <a:lstStyle/>
          <a:p>
            <a:r>
              <a:rPr lang="en-AU" sz="5400" baseline="30000" dirty="0">
                <a:solidFill>
                  <a:schemeClr val="bg1">
                    <a:lumMod val="95000"/>
                  </a:schemeClr>
                </a:solidFill>
                <a:latin typeface="Public Sans ExtraBold" pitchFamily="2" charset="0"/>
              </a:rPr>
              <a:t>Tweed Valley Hospital            Byron Central Hospital</a:t>
            </a:r>
          </a:p>
        </p:txBody>
      </p:sp>
    </p:spTree>
    <p:extLst>
      <p:ext uri="{BB962C8B-B14F-4D97-AF65-F5344CB8AC3E}">
        <p14:creationId xmlns:p14="http://schemas.microsoft.com/office/powerpoint/2010/main" val="1372002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72926A-FF5D-2185-BBB3-F37CEDF59F6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01E166-77C6-608B-EFD2-9998F909AC5E}"/>
              </a:ext>
            </a:extLst>
          </p:cNvPr>
          <p:cNvPicPr>
            <a:picLocks noChangeAspect="1"/>
          </p:cNvPicPr>
          <p:nvPr/>
        </p:nvPicPr>
        <p:blipFill>
          <a:blip r:embed="rId3"/>
          <a:srcRect l="3120" t="34967" r="39456" b="2649"/>
          <a:stretch/>
        </p:blipFill>
        <p:spPr>
          <a:xfrm>
            <a:off x="3632548" y="-1"/>
            <a:ext cx="8559452" cy="4277531"/>
          </a:xfrm>
          <a:prstGeom prst="rect">
            <a:avLst/>
          </a:prstGeom>
        </p:spPr>
      </p:pic>
      <p:pic>
        <p:nvPicPr>
          <p:cNvPr id="6" name="Picture 5">
            <a:extLst>
              <a:ext uri="{FF2B5EF4-FFF2-40B4-BE49-F238E27FC236}">
                <a16:creationId xmlns:a16="http://schemas.microsoft.com/office/drawing/2014/main" id="{FEB685B3-458A-EE3B-7DBF-061ED1C69260}"/>
              </a:ext>
            </a:extLst>
          </p:cNvPr>
          <p:cNvPicPr>
            <a:picLocks noChangeAspect="1"/>
          </p:cNvPicPr>
          <p:nvPr/>
        </p:nvPicPr>
        <p:blipFill>
          <a:blip r:embed="rId4"/>
          <a:stretch>
            <a:fillRect/>
          </a:stretch>
        </p:blipFill>
        <p:spPr>
          <a:xfrm>
            <a:off x="0" y="10970"/>
            <a:ext cx="5653333" cy="4024002"/>
          </a:xfrm>
          <a:prstGeom prst="rect">
            <a:avLst/>
          </a:prstGeom>
        </p:spPr>
      </p:pic>
      <p:pic>
        <p:nvPicPr>
          <p:cNvPr id="7" name="Picture 6">
            <a:extLst>
              <a:ext uri="{FF2B5EF4-FFF2-40B4-BE49-F238E27FC236}">
                <a16:creationId xmlns:a16="http://schemas.microsoft.com/office/drawing/2014/main" id="{862BBF75-8DB1-B702-E765-3E25EF058348}"/>
              </a:ext>
            </a:extLst>
          </p:cNvPr>
          <p:cNvPicPr>
            <a:picLocks noChangeAspect="1"/>
          </p:cNvPicPr>
          <p:nvPr/>
        </p:nvPicPr>
        <p:blipFill>
          <a:blip r:embed="rId5"/>
          <a:srcRect l="5751"/>
          <a:stretch/>
        </p:blipFill>
        <p:spPr>
          <a:xfrm>
            <a:off x="0" y="3566969"/>
            <a:ext cx="5653333" cy="3302000"/>
          </a:xfrm>
          <a:prstGeom prst="rect">
            <a:avLst/>
          </a:prstGeom>
        </p:spPr>
      </p:pic>
      <p:pic>
        <p:nvPicPr>
          <p:cNvPr id="9" name="Picture 8">
            <a:extLst>
              <a:ext uri="{FF2B5EF4-FFF2-40B4-BE49-F238E27FC236}">
                <a16:creationId xmlns:a16="http://schemas.microsoft.com/office/drawing/2014/main" id="{FDE091EA-9D22-D56F-416C-56A8F08CB04C}"/>
              </a:ext>
            </a:extLst>
          </p:cNvPr>
          <p:cNvPicPr>
            <a:picLocks noChangeAspect="1"/>
          </p:cNvPicPr>
          <p:nvPr/>
        </p:nvPicPr>
        <p:blipFill>
          <a:blip r:embed="rId6"/>
          <a:stretch>
            <a:fillRect/>
          </a:stretch>
        </p:blipFill>
        <p:spPr>
          <a:xfrm>
            <a:off x="5653333" y="3566969"/>
            <a:ext cx="6538667" cy="3302000"/>
          </a:xfrm>
          <a:prstGeom prst="rect">
            <a:avLst/>
          </a:prstGeom>
        </p:spPr>
      </p:pic>
      <p:sp>
        <p:nvSpPr>
          <p:cNvPr id="10" name="TextBox 9">
            <a:extLst>
              <a:ext uri="{FF2B5EF4-FFF2-40B4-BE49-F238E27FC236}">
                <a16:creationId xmlns:a16="http://schemas.microsoft.com/office/drawing/2014/main" id="{E1EFE687-B801-36BC-0767-F3A6D3805345}"/>
              </a:ext>
            </a:extLst>
          </p:cNvPr>
          <p:cNvSpPr txBox="1"/>
          <p:nvPr/>
        </p:nvSpPr>
        <p:spPr>
          <a:xfrm>
            <a:off x="63632" y="10970"/>
            <a:ext cx="5321168" cy="338554"/>
          </a:xfrm>
          <a:prstGeom prst="rect">
            <a:avLst/>
          </a:prstGeom>
          <a:noFill/>
        </p:spPr>
        <p:txBody>
          <a:bodyPr wrap="square">
            <a:spAutoFit/>
          </a:bodyPr>
          <a:lstStyle/>
          <a:p>
            <a:r>
              <a:rPr lang="en-AU" sz="1600" dirty="0">
                <a:solidFill>
                  <a:schemeClr val="bg1"/>
                </a:solidFill>
              </a:rPr>
              <a:t>Lismore Base Hospital, Mental Health Carpark 2022</a:t>
            </a:r>
          </a:p>
        </p:txBody>
      </p:sp>
    </p:spTree>
    <p:extLst>
      <p:ext uri="{BB962C8B-B14F-4D97-AF65-F5344CB8AC3E}">
        <p14:creationId xmlns:p14="http://schemas.microsoft.com/office/powerpoint/2010/main" val="1787221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298599-6B73-E2A9-353F-9D6843BD0A3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C516EC-F4C2-F195-1130-A35C5244D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367EFDC0-1E77-8E8A-A8FB-B4BC128CAC78}"/>
              </a:ext>
            </a:extLst>
          </p:cNvPr>
          <p:cNvSpPr txBox="1"/>
          <p:nvPr/>
        </p:nvSpPr>
        <p:spPr>
          <a:xfrm>
            <a:off x="0" y="0"/>
            <a:ext cx="4310743" cy="338554"/>
          </a:xfrm>
          <a:prstGeom prst="rect">
            <a:avLst/>
          </a:prstGeom>
          <a:noFill/>
        </p:spPr>
        <p:txBody>
          <a:bodyPr wrap="square">
            <a:spAutoFit/>
          </a:bodyPr>
          <a:lstStyle/>
          <a:p>
            <a:r>
              <a:rPr lang="en-AU" sz="1600" dirty="0">
                <a:solidFill>
                  <a:schemeClr val="bg1"/>
                </a:solidFill>
              </a:rPr>
              <a:t>View from Lismore Base Hospital ICU 2022</a:t>
            </a:r>
          </a:p>
        </p:txBody>
      </p:sp>
      <p:pic>
        <p:nvPicPr>
          <p:cNvPr id="16" name="Picture 15">
            <a:extLst>
              <a:ext uri="{FF2B5EF4-FFF2-40B4-BE49-F238E27FC236}">
                <a16:creationId xmlns:a16="http://schemas.microsoft.com/office/drawing/2014/main" id="{FF97E56B-E3C5-DD46-9D3D-E467CC925BA1}"/>
              </a:ext>
            </a:extLst>
          </p:cNvPr>
          <p:cNvPicPr>
            <a:picLocks noChangeAspect="1"/>
          </p:cNvPicPr>
          <p:nvPr/>
        </p:nvPicPr>
        <p:blipFill>
          <a:blip r:embed="rId3"/>
          <a:srcRect t="11926" r="650" b="20067"/>
          <a:stretch/>
        </p:blipFill>
        <p:spPr>
          <a:xfrm>
            <a:off x="0" y="0"/>
            <a:ext cx="14024138" cy="6858000"/>
          </a:xfrm>
          <a:prstGeom prst="rect">
            <a:avLst/>
          </a:prstGeom>
        </p:spPr>
      </p:pic>
      <p:sp>
        <p:nvSpPr>
          <p:cNvPr id="14" name="TextBox 13">
            <a:extLst>
              <a:ext uri="{FF2B5EF4-FFF2-40B4-BE49-F238E27FC236}">
                <a16:creationId xmlns:a16="http://schemas.microsoft.com/office/drawing/2014/main" id="{BBAFB962-D49A-E6C8-BCB5-F0128ED9E78F}"/>
              </a:ext>
            </a:extLst>
          </p:cNvPr>
          <p:cNvSpPr txBox="1"/>
          <p:nvPr/>
        </p:nvSpPr>
        <p:spPr>
          <a:xfrm>
            <a:off x="0" y="0"/>
            <a:ext cx="11844564" cy="646331"/>
          </a:xfrm>
          <a:prstGeom prst="rect">
            <a:avLst/>
          </a:prstGeom>
          <a:noFill/>
        </p:spPr>
        <p:txBody>
          <a:bodyPr wrap="square">
            <a:spAutoFit/>
          </a:bodyPr>
          <a:lstStyle/>
          <a:p>
            <a:r>
              <a:rPr lang="en-AU" dirty="0">
                <a:solidFill>
                  <a:srgbClr val="486581"/>
                </a:solidFill>
                <a:latin typeface="__Inter_e8ce0c"/>
              </a:rPr>
              <a:t>L</a:t>
            </a:r>
            <a:r>
              <a:rPr lang="en-AU" b="0" i="0" dirty="0">
                <a:solidFill>
                  <a:srgbClr val="486581"/>
                </a:solidFill>
                <a:effectLst/>
                <a:latin typeface="__Inter_e8ce0c"/>
              </a:rPr>
              <a:t>ismore artist  </a:t>
            </a:r>
            <a:r>
              <a:rPr lang="en-AU" b="0" i="0" dirty="0">
                <a:solidFill>
                  <a:schemeClr val="bg1"/>
                </a:solidFill>
                <a:effectLst/>
                <a:latin typeface="__Inter_e8ce0c"/>
              </a:rPr>
              <a:t>Natalie </a:t>
            </a:r>
            <a:r>
              <a:rPr lang="en-AU" b="0" i="0" dirty="0" err="1">
                <a:solidFill>
                  <a:schemeClr val="bg1"/>
                </a:solidFill>
                <a:effectLst/>
                <a:latin typeface="__Inter_e8ce0c"/>
              </a:rPr>
              <a:t>Grono</a:t>
            </a:r>
            <a:r>
              <a:rPr lang="en-AU" b="0" i="0" dirty="0">
                <a:solidFill>
                  <a:schemeClr val="bg1"/>
                </a:solidFill>
                <a:effectLst/>
                <a:latin typeface="__Inter_e8ce0c"/>
              </a:rPr>
              <a:t> photo entitled 'Peter takes a moment’. </a:t>
            </a:r>
          </a:p>
          <a:p>
            <a:r>
              <a:rPr lang="en-AU" dirty="0">
                <a:solidFill>
                  <a:srgbClr val="486581"/>
                </a:solidFill>
                <a:latin typeface="__Inter_e8ce0c"/>
              </a:rPr>
              <a:t>This photo won the Nikon-Walkley Photo of the Year Award in 2022</a:t>
            </a:r>
          </a:p>
        </p:txBody>
      </p:sp>
    </p:spTree>
    <p:extLst>
      <p:ext uri="{BB962C8B-B14F-4D97-AF65-F5344CB8AC3E}">
        <p14:creationId xmlns:p14="http://schemas.microsoft.com/office/powerpoint/2010/main" val="3360782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4662</TotalTime>
  <Words>912</Words>
  <Application>Microsoft Office PowerPoint</Application>
  <PresentationFormat>Widescreen</PresentationFormat>
  <Paragraphs>87</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__Inter_e8ce0c</vt:lpstr>
      <vt:lpstr>Aptos</vt:lpstr>
      <vt:lpstr>Arial</vt:lpstr>
      <vt:lpstr>Public Sans</vt:lpstr>
      <vt:lpstr>Public Sans ExtraBold</vt:lpstr>
      <vt:lpstr>Public Sans SemiBold</vt:lpstr>
      <vt:lpstr>PublicSans</vt:lpstr>
      <vt:lpstr>Segoe Sans</vt:lpstr>
      <vt:lpstr>Office Theme</vt:lpstr>
      <vt:lpstr>PowerPoint Presentation</vt:lpstr>
      <vt:lpstr>Creating a Sustainable Future Together :    Climate Change Preparedness  at   Northern New South Wales Local Health District  An Australian Experience   </vt:lpstr>
      <vt:lpstr> Acknowledgement of Country</vt:lpstr>
      <vt:lpstr>PowerPoint Presentation</vt:lpstr>
      <vt:lpstr>The District delivers a broad range of health services in state-of-the-art facilities The geographical area serviced is about the same size as Wales</vt:lpstr>
      <vt:lpstr>PowerPoint Presentation</vt:lpstr>
      <vt:lpstr>PowerPoint Presentation</vt:lpstr>
      <vt:lpstr>PowerPoint Presentation</vt:lpstr>
      <vt:lpstr>PowerPoint Presentation</vt:lpstr>
      <vt:lpstr>PowerPoint Presentation</vt:lpstr>
      <vt:lpstr>PowerPoint Presentation</vt:lpstr>
      <vt:lpstr>the new normal</vt:lpstr>
      <vt:lpstr>data driven decision making</vt:lpstr>
      <vt:lpstr>Developing Climate Risk Statements</vt:lpstr>
      <vt:lpstr>   Climate impact mapping  with staff  -scenario planning for climate preparedness,    -developing  risk statements  to inform adaptation plans   </vt:lpstr>
      <vt:lpstr>Climate Reality Check: Four Essential Insights  Break Down the Silos ”Climate change doesn't respect organisational silos and neither should your response.”  Your mapping is only as strong as your weakest connection.  Your Risk Lives Next Door “The flood that hits our neighbour's supply chain becomes your crisis tomorrow.”  Local mapping, global thinking.  Yesterday's Data, Tomorrow's Disaster Climate change is a risk modifier, the climate of 2019 isn't the climate of 2035 – are your adaptation plans keeping up?  Static plans for a dynamic planet are plans to fail.   Front-Line Wisdom Beats Satellite Data Your staff lived through the last flood, drought, and heatwave – why aren't they mapping the next one?“  Local experience plus decision-making power equals real preparedness.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Ricardo Gutierrez Patarroyo (Northern NSW LHD)</dc:creator>
  <cp:lastModifiedBy>Steven Hunt (Northern NSW LHD)</cp:lastModifiedBy>
  <cp:revision>85</cp:revision>
  <dcterms:created xsi:type="dcterms:W3CDTF">2024-11-26T23:06:41Z</dcterms:created>
  <dcterms:modified xsi:type="dcterms:W3CDTF">2025-09-04T05:09:43Z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6a44f01-6907-4156-9b79-a71e6c56ad93_Enabled">
    <vt:lpwstr>true</vt:lpwstr>
  </property>
  <property fmtid="{D5CDD505-2E9C-101B-9397-08002B2CF9AE}" pid="3" name="MSIP_Label_76a44f01-6907-4156-9b79-a71e6c56ad93_SetDate">
    <vt:lpwstr>2025-08-19T00:24:21Z</vt:lpwstr>
  </property>
  <property fmtid="{D5CDD505-2E9C-101B-9397-08002B2CF9AE}" pid="4" name="MSIP_Label_76a44f01-6907-4156-9b79-a71e6c56ad93_Method">
    <vt:lpwstr>Privileged</vt:lpwstr>
  </property>
  <property fmtid="{D5CDD505-2E9C-101B-9397-08002B2CF9AE}" pid="5" name="MSIP_Label_76a44f01-6907-4156-9b79-a71e6c56ad93_Name">
    <vt:lpwstr>OFFICIAL</vt:lpwstr>
  </property>
  <property fmtid="{D5CDD505-2E9C-101B-9397-08002B2CF9AE}" pid="6" name="MSIP_Label_76a44f01-6907-4156-9b79-a71e6c56ad93_SiteId">
    <vt:lpwstr>a687a7bf-02db-43df-bcbb-e7a8bda611a2</vt:lpwstr>
  </property>
  <property fmtid="{D5CDD505-2E9C-101B-9397-08002B2CF9AE}" pid="7" name="MSIP_Label_76a44f01-6907-4156-9b79-a71e6c56ad93_ActionId">
    <vt:lpwstr>673ed46a-0df9-4e7f-89ba-047c611a4da7</vt:lpwstr>
  </property>
  <property fmtid="{D5CDD505-2E9C-101B-9397-08002B2CF9AE}" pid="8" name="MSIP_Label_76a44f01-6907-4156-9b79-a71e6c56ad93_ContentBits">
    <vt:lpwstr>0</vt:lpwstr>
  </property>
  <property fmtid="{D5CDD505-2E9C-101B-9397-08002B2CF9AE}" pid="9" name="MSIP_Label_76a44f01-6907-4156-9b79-a71e6c56ad93_Tag">
    <vt:lpwstr>10, 0, 1, 1</vt:lpwstr>
  </property>
</Properties>
</file>