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</p:sldMasterIdLst>
  <p:notesMasterIdLst>
    <p:notesMasterId r:id="rId23"/>
  </p:notesMasterIdLst>
  <p:handoutMasterIdLst>
    <p:handoutMasterId r:id="rId24"/>
  </p:handoutMasterIdLst>
  <p:sldIdLst>
    <p:sldId id="256" r:id="rId6"/>
    <p:sldId id="558" r:id="rId7"/>
    <p:sldId id="546" r:id="rId8"/>
    <p:sldId id="547" r:id="rId9"/>
    <p:sldId id="258" r:id="rId10"/>
    <p:sldId id="268" r:id="rId11"/>
    <p:sldId id="269" r:id="rId12"/>
    <p:sldId id="559" r:id="rId13"/>
    <p:sldId id="560" r:id="rId14"/>
    <p:sldId id="262" r:id="rId15"/>
    <p:sldId id="561" r:id="rId16"/>
    <p:sldId id="562" r:id="rId17"/>
    <p:sldId id="563" r:id="rId18"/>
    <p:sldId id="564" r:id="rId19"/>
    <p:sldId id="567" r:id="rId20"/>
    <p:sldId id="270" r:id="rId21"/>
    <p:sldId id="566" r:id="rId22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E8F2F-1C5C-4B38-B34F-28AB149EF299}" v="427" dt="2025-09-19T10:14:47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F6FA1-CCAE-7B4A-B326-06DD0381572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FFB2D-AE23-684E-9EE0-B8D9E84BA1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10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19/09/2025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9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322846"/>
            <a:ext cx="5941025" cy="1476000"/>
          </a:xfrm>
        </p:spPr>
        <p:txBody>
          <a:bodyPr/>
          <a:lstStyle>
            <a:lvl1pPr>
              <a:lnSpc>
                <a:spcPts val="56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title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798846"/>
            <a:ext cx="5941025" cy="81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19-9-2025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C6BC05E-DB9A-EB4A-A776-575FA40369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792000"/>
            <a:ext cx="8172000" cy="3418613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on the icon to </a:t>
            </a:r>
            <a:br>
              <a:rPr lang="en-GB" noProof="0"/>
            </a:br>
            <a:r>
              <a:rPr lang="en-GB" noProof="0"/>
              <a:t>insert a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96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to edit title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19-9-2025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C6BC05E-DB9A-EB4A-A776-575FA40369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8055_ESSB_achtergrond_EN_RGB_16x9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395"/>
          </a:xfrm>
          <a:prstGeom prst="rect">
            <a:avLst/>
          </a:prstGeom>
        </p:spPr>
      </p:pic>
      <p:sp>
        <p:nvSpPr>
          <p:cNvPr id="8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798846"/>
            <a:ext cx="5941025" cy="81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subtitle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322846"/>
            <a:ext cx="5941025" cy="1476000"/>
          </a:xfrm>
          <a:prstGeom prst="rect">
            <a:avLst/>
          </a:prstGeom>
        </p:spPr>
        <p:txBody>
          <a:bodyPr/>
          <a:lstStyle>
            <a:lvl1pPr algn="l">
              <a:lnSpc>
                <a:spcPts val="56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45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396000"/>
            <a:ext cx="4874225" cy="1476000"/>
          </a:xfrm>
        </p:spPr>
        <p:txBody>
          <a:bodyPr/>
          <a:lstStyle>
            <a:lvl1pPr>
              <a:lnSpc>
                <a:spcPts val="56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Titel 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1872000"/>
            <a:ext cx="4874225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Plaats een foto en zet die op de </a:t>
            </a:r>
            <a:br>
              <a:rPr lang="nl-NL"/>
            </a:br>
            <a:r>
              <a:rPr lang="nl-NL"/>
              <a:t>achtergrond met rechtermuisknop</a:t>
            </a:r>
            <a:br>
              <a:rPr lang="nl-NL"/>
            </a:br>
            <a:r>
              <a:rPr lang="nl-NL"/>
              <a:t>&gt; </a:t>
            </a:r>
            <a:r>
              <a:rPr lang="nl-NL" err="1"/>
              <a:t>send</a:t>
            </a:r>
            <a:r>
              <a:rPr lang="nl-NL"/>
              <a:t> to back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576000"/>
          </a:xfrm>
        </p:spPr>
        <p:txBody>
          <a:bodyPr/>
          <a:lstStyle>
            <a:lvl1pPr>
              <a:defRPr>
                <a:solidFill>
                  <a:srgbClr val="FF9E00"/>
                </a:solidFill>
              </a:defRPr>
            </a:lvl1pPr>
          </a:lstStyle>
          <a:p>
            <a:r>
              <a:rPr lang="en-GB" noProof="0"/>
              <a:t>Click to edit title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/>
              <a:t>Click to edit text in bullets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19-9-2025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C6BC05E-DB9A-EB4A-A776-575FA40369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title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19-9-2025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C6BC05E-DB9A-EB4A-A776-575FA40369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title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972000"/>
            <a:ext cx="4014000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text in bullets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1" y="971999"/>
            <a:ext cx="4015325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text in bullets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19-9-2025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491525" y="4663178"/>
            <a:ext cx="324000" cy="18028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C6BC05E-DB9A-EB4A-A776-575FA40369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title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text in bullets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72000"/>
            <a:ext cx="40140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296000"/>
            <a:ext cx="40140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text in bullets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19-9-2025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C6BC05E-DB9A-EB4A-A776-575FA40369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title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text in bullets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19-9-2025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C6BC05E-DB9A-EB4A-A776-575FA40369A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381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on the icon to </a:t>
            </a:r>
            <a:br>
              <a:rPr lang="en-GB" noProof="0"/>
            </a:br>
            <a:r>
              <a:rPr lang="en-GB" noProof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 afbeeldin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title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1524" y="972000"/>
            <a:ext cx="39996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text in bullets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19-9-2025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C6BC05E-DB9A-EB4A-A776-575FA40369A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on the icon to </a:t>
            </a:r>
            <a:br>
              <a:rPr lang="en-GB" noProof="0"/>
            </a:br>
            <a:r>
              <a:rPr lang="en-GB" noProof="0"/>
              <a:t>insert a picture</a:t>
            </a:r>
          </a:p>
          <a:p>
            <a:endParaRPr lang="nl-NL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237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on the icon to </a:t>
            </a:r>
            <a:br>
              <a:rPr lang="en-GB" noProof="0"/>
            </a:br>
            <a:r>
              <a:rPr lang="en-GB" noProof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title 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19-9-2025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C6BC05E-DB9A-EB4A-A776-575FA40369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EU_Logo_Groen_300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08000" y="4298400"/>
            <a:ext cx="1432608" cy="57609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title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971551"/>
            <a:ext cx="8172000" cy="33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4663178"/>
            <a:ext cx="756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19-9-2025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accent5"/>
                </a:solidFill>
                <a:latin typeface="+mn-lt"/>
                <a:cs typeface="Museo Sans 50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4663178"/>
            <a:ext cx="324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accent5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accent5"/>
          </a:solidFill>
          <a:latin typeface="+mj-lt"/>
          <a:ea typeface="+mj-ea"/>
          <a:cs typeface="Museo Sans 700"/>
        </a:defRPr>
      </a:lvl1pPr>
    </p:titleStyle>
    <p:bodyStyle>
      <a:lvl1pPr marL="216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1pPr>
      <a:lvl2pPr marL="432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648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864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080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8055_ESSB_achtergrond_EN_RGB_16x9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4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26" y="1291955"/>
            <a:ext cx="7192146" cy="1506891"/>
          </a:xfrm>
        </p:spPr>
        <p:txBody>
          <a:bodyPr/>
          <a:lstStyle/>
          <a:p>
            <a:r>
              <a:rPr lang="en-GB" sz="4000" dirty="0"/>
              <a:t>The challenges of risk-based regulation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Four meta-risks that can undermine your risk-based regulation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6002B-024E-77B1-E993-49B57F9F14B5}"/>
              </a:ext>
            </a:extLst>
          </p:cNvPr>
          <p:cNvSpPr txBox="1"/>
          <p:nvPr/>
        </p:nvSpPr>
        <p:spPr>
          <a:xfrm>
            <a:off x="494698" y="397561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Linda Janssen-</a:t>
            </a:r>
            <a:r>
              <a:rPr lang="en-US" sz="1200" err="1"/>
              <a:t>Pinkse</a:t>
            </a:r>
            <a:r>
              <a:rPr lang="en-US" sz="1200"/>
              <a:t>, 3 September 2025</a:t>
            </a:r>
          </a:p>
          <a:p>
            <a:r>
              <a:rPr lang="en-US" sz="1200"/>
              <a:t>Part-time PhD student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58CEA1-76B0-70BC-07E8-500D034CA223}"/>
              </a:ext>
            </a:extLst>
          </p:cNvPr>
          <p:cNvSpPr txBox="1"/>
          <p:nvPr/>
        </p:nvSpPr>
        <p:spPr>
          <a:xfrm>
            <a:off x="5985731" y="397560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Supervisors: Prof. Dr. M.A. van der Steen &amp; Dr. Ing. M. A. de Bree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</p:spPr>
        <p:txBody>
          <a:bodyPr anchor="t">
            <a:normAutofit/>
          </a:bodyPr>
          <a:lstStyle/>
          <a:p>
            <a:r>
              <a:rPr lang="en-US"/>
              <a:t>The first outline of these meta-risks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F8B570-1FF6-43A8-E924-97B08C4BD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491215"/>
              </p:ext>
            </p:extLst>
          </p:nvPr>
        </p:nvGraphicFramePr>
        <p:xfrm>
          <a:off x="491523" y="970268"/>
          <a:ext cx="6408041" cy="35974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1950">
                  <a:extLst>
                    <a:ext uri="{9D8B030D-6E8A-4147-A177-3AD203B41FA5}">
                      <a16:colId xmlns:a16="http://schemas.microsoft.com/office/drawing/2014/main" val="3279639154"/>
                    </a:ext>
                  </a:extLst>
                </a:gridCol>
                <a:gridCol w="3706091">
                  <a:extLst>
                    <a:ext uri="{9D8B030D-6E8A-4147-A177-3AD203B41FA5}">
                      <a16:colId xmlns:a16="http://schemas.microsoft.com/office/drawing/2014/main" val="1767995791"/>
                    </a:ext>
                  </a:extLst>
                </a:gridCol>
              </a:tblGrid>
              <a:tr h="254393"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Meta-risk</a:t>
                      </a:r>
                    </a:p>
                  </a:txBody>
                  <a:tcPr marL="77938" marR="77938" marT="53443" marB="53443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effectLst/>
                        </a:rPr>
                        <a:t>Dangers</a:t>
                      </a:r>
                    </a:p>
                  </a:txBody>
                  <a:tcPr marL="77938" marR="77938" marT="53443" marB="53443"/>
                </a:tc>
                <a:extLst>
                  <a:ext uri="{0D108BD9-81ED-4DB2-BD59-A6C34878D82A}">
                    <a16:rowId xmlns:a16="http://schemas.microsoft.com/office/drawing/2014/main" val="668111175"/>
                  </a:ext>
                </a:extLst>
              </a:tr>
              <a:tr h="689752"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Illusion of control </a:t>
                      </a:r>
                      <a:endParaRPr lang="en-GB" sz="2100" dirty="0">
                        <a:effectLst/>
                      </a:endParaRPr>
                    </a:p>
                  </a:txBody>
                  <a:tcPr marL="77938" marR="77938" marT="53443" marB="53443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Reactive attitude regulator  </a:t>
                      </a:r>
                      <a:endParaRPr lang="en-GB" sz="2100" dirty="0">
                        <a:effectLst/>
                      </a:endParaRPr>
                    </a:p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Neglect real dangers </a:t>
                      </a:r>
                      <a:endParaRPr lang="en-GB" sz="2100" dirty="0">
                        <a:effectLst/>
                      </a:endParaRPr>
                    </a:p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Static vs dynamic  </a:t>
                      </a:r>
                      <a:endParaRPr lang="en-GB" sz="2100" dirty="0">
                        <a:effectLst/>
                      </a:endParaRPr>
                    </a:p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u="none" dirty="0">
                          <a:effectLst/>
                        </a:rPr>
                        <a:t>Lags s</a:t>
                      </a:r>
                      <a:r>
                        <a:rPr lang="en-GB" sz="1300" dirty="0">
                          <a:effectLst/>
                        </a:rPr>
                        <a:t>o new risks are unidentified</a:t>
                      </a:r>
                    </a:p>
                  </a:txBody>
                  <a:tcPr marL="77938" marR="77938" marT="53443" marB="53443"/>
                </a:tc>
                <a:extLst>
                  <a:ext uri="{0D108BD9-81ED-4DB2-BD59-A6C34878D82A}">
                    <a16:rowId xmlns:a16="http://schemas.microsoft.com/office/drawing/2014/main" val="1103768403"/>
                  </a:ext>
                </a:extLst>
              </a:tr>
              <a:tr h="837727"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Goal displacement </a:t>
                      </a:r>
                      <a:endParaRPr lang="en-GB" sz="2100" dirty="0">
                        <a:effectLst/>
                      </a:endParaRPr>
                    </a:p>
                  </a:txBody>
                  <a:tcPr marL="77938" marR="77938" marT="53443" marB="53443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Loss of focus on legitimate task </a:t>
                      </a:r>
                      <a:endParaRPr lang="en-GB" sz="2100" dirty="0">
                        <a:effectLst/>
                      </a:endParaRPr>
                    </a:p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Blurred output-outcome differentiation </a:t>
                      </a:r>
                    </a:p>
                    <a:p>
                      <a:pPr lvl="0">
                        <a:lnSpc>
                          <a:spcPts val="1275"/>
                        </a:lnSpc>
                        <a:buNone/>
                      </a:pPr>
                      <a:endParaRPr lang="en-GB" sz="1300" dirty="0">
                        <a:effectLst/>
                      </a:endParaRPr>
                    </a:p>
                    <a:p>
                      <a:pPr lvl="0">
                        <a:lnSpc>
                          <a:spcPts val="1275"/>
                        </a:lnSpc>
                        <a:buNone/>
                      </a:pPr>
                      <a:endParaRPr lang="en-GB" sz="1300" dirty="0">
                        <a:effectLst/>
                      </a:endParaRPr>
                    </a:p>
                    <a:p>
                      <a:pPr lvl="0">
                        <a:lnSpc>
                          <a:spcPts val="1275"/>
                        </a:lnSpc>
                        <a:buNone/>
                      </a:pPr>
                      <a:endParaRPr lang="en-GB" sz="1300" dirty="0">
                        <a:effectLst/>
                      </a:endParaRPr>
                    </a:p>
                  </a:txBody>
                  <a:tcPr marL="77938" marR="77938" marT="53443" marB="53443"/>
                </a:tc>
                <a:extLst>
                  <a:ext uri="{0D108BD9-81ED-4DB2-BD59-A6C34878D82A}">
                    <a16:rowId xmlns:a16="http://schemas.microsoft.com/office/drawing/2014/main" val="261585772"/>
                  </a:ext>
                </a:extLst>
              </a:tr>
              <a:tr h="837727"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Distraction of the regulated firm</a:t>
                      </a:r>
                    </a:p>
                  </a:txBody>
                  <a:tcPr marL="77938" marR="77938" marT="53443" marB="53443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Lazy </a:t>
                      </a:r>
                      <a:r>
                        <a:rPr lang="en-GB" sz="1300" dirty="0" err="1">
                          <a:effectLst/>
                        </a:rPr>
                        <a:t>regulatees</a:t>
                      </a: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GB" sz="2100" dirty="0">
                        <a:effectLst/>
                      </a:endParaRPr>
                    </a:p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Reactive attitude </a:t>
                      </a:r>
                      <a:r>
                        <a:rPr lang="en-GB" sz="1300" dirty="0" err="1">
                          <a:effectLst/>
                        </a:rPr>
                        <a:t>regulatees</a:t>
                      </a: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GB" sz="2100" dirty="0">
                        <a:effectLst/>
                      </a:endParaRPr>
                    </a:p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Less focus on risks </a:t>
                      </a:r>
                      <a:endParaRPr lang="en-GB" sz="2100" dirty="0">
                        <a:effectLst/>
                      </a:endParaRPr>
                    </a:p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Less innovation </a:t>
                      </a:r>
                    </a:p>
                    <a:p>
                      <a:pPr lvl="0">
                        <a:lnSpc>
                          <a:spcPts val="1275"/>
                        </a:lnSpc>
                        <a:buNone/>
                      </a:pPr>
                      <a:endParaRPr lang="en-GB" sz="1300" dirty="0">
                        <a:effectLst/>
                      </a:endParaRPr>
                    </a:p>
                  </a:txBody>
                  <a:tcPr marL="77938" marR="77938" marT="53443" marB="53443"/>
                </a:tc>
                <a:extLst>
                  <a:ext uri="{0D108BD9-81ED-4DB2-BD59-A6C34878D82A}">
                    <a16:rowId xmlns:a16="http://schemas.microsoft.com/office/drawing/2014/main" val="3405781874"/>
                  </a:ext>
                </a:extLst>
              </a:tr>
              <a:tr h="684260">
                <a:tc>
                  <a:txBody>
                    <a:bodyPr/>
                    <a:lstStyle/>
                    <a:p>
                      <a:pPr lvl="0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Reactive inspector</a:t>
                      </a:r>
                    </a:p>
                  </a:txBody>
                  <a:tcPr marL="77938" marR="77938" marT="53442" marB="53442"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Less focus on risks</a:t>
                      </a:r>
                    </a:p>
                    <a:p>
                      <a:pPr lvl="0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Lazy inspectors</a:t>
                      </a:r>
                    </a:p>
                    <a:p>
                      <a:pPr lvl="0">
                        <a:lnSpc>
                          <a:spcPts val="1275"/>
                        </a:lnSpc>
                        <a:buNone/>
                      </a:pPr>
                      <a:r>
                        <a:rPr lang="en-GB" sz="1300" b="0" i="0" u="none" strike="noStrike" baseline="0" noProof="0" dirty="0">
                          <a:solidFill>
                            <a:srgbClr val="002328"/>
                          </a:solidFill>
                          <a:effectLst/>
                          <a:latin typeface="Museo Sans 500"/>
                        </a:rPr>
                        <a:t>Prevention of passing on new risks</a:t>
                      </a:r>
                      <a:endParaRPr lang="en-GB" dirty="0"/>
                    </a:p>
                  </a:txBody>
                  <a:tcPr marL="77938" marR="77938" marT="53442" marB="53442"/>
                </a:tc>
                <a:extLst>
                  <a:ext uri="{0D108BD9-81ED-4DB2-BD59-A6C34878D82A}">
                    <a16:rowId xmlns:a16="http://schemas.microsoft.com/office/drawing/2014/main" val="11176156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354A-1930-CA05-6B60-5CFEDA84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Illusion of control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6AD3976-523D-DEF7-5FA8-D630D422FAF3}"/>
              </a:ext>
            </a:extLst>
          </p:cNvPr>
          <p:cNvSpPr/>
          <p:nvPr/>
        </p:nvSpPr>
        <p:spPr>
          <a:xfrm>
            <a:off x="1911926" y="1202986"/>
            <a:ext cx="1406235" cy="7106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Machine metaphor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12ECBF2B-AADD-6016-92D6-05F1E1EB8747}"/>
              </a:ext>
            </a:extLst>
          </p:cNvPr>
          <p:cNvSpPr/>
          <p:nvPr/>
        </p:nvSpPr>
        <p:spPr>
          <a:xfrm>
            <a:off x="1911926" y="2316532"/>
            <a:ext cx="1406235" cy="7106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Predict the future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141EC9B4-2372-5D8C-A8A4-F0E941576CE9}"/>
              </a:ext>
            </a:extLst>
          </p:cNvPr>
          <p:cNvSpPr/>
          <p:nvPr/>
        </p:nvSpPr>
        <p:spPr>
          <a:xfrm>
            <a:off x="6625930" y="2316531"/>
            <a:ext cx="1406235" cy="7106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Complex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CDF4F646-3F12-02A7-AE17-4795976335FE}"/>
              </a:ext>
            </a:extLst>
          </p:cNvPr>
          <p:cNvSpPr/>
          <p:nvPr/>
        </p:nvSpPr>
        <p:spPr>
          <a:xfrm>
            <a:off x="3564078" y="1202986"/>
            <a:ext cx="1406236" cy="2937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Risk-based regulation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B6BD302-6D76-C272-11BF-088680F754C2}"/>
              </a:ext>
            </a:extLst>
          </p:cNvPr>
          <p:cNvSpPr/>
          <p:nvPr/>
        </p:nvSpPr>
        <p:spPr>
          <a:xfrm>
            <a:off x="1911926" y="3430078"/>
            <a:ext cx="1406236" cy="710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control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5EABA73B-4A8E-DA88-054E-5A13E6195EF4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2615044" y="1913671"/>
            <a:ext cx="0" cy="402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93387151-9B6F-6B06-9C8E-D850B539AC48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2615044" y="3027217"/>
            <a:ext cx="0" cy="402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74DDE874-94A6-4AE7-698F-BBA4075667C5}"/>
              </a:ext>
            </a:extLst>
          </p:cNvPr>
          <p:cNvSpPr/>
          <p:nvPr/>
        </p:nvSpPr>
        <p:spPr>
          <a:xfrm>
            <a:off x="6625930" y="3425308"/>
            <a:ext cx="1406236" cy="710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Illusion of control</a:t>
            </a:r>
          </a:p>
        </p:txBody>
      </p:sp>
    </p:spTree>
    <p:extLst>
      <p:ext uri="{BB962C8B-B14F-4D97-AF65-F5344CB8AC3E}">
        <p14:creationId xmlns:p14="http://schemas.microsoft.com/office/powerpoint/2010/main" val="16037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4166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2AC1B-92E3-9B9F-05CE-E985DB33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displacement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B35D3-A17D-4E38-2DF0-33D77F15C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dangers: goal narrowing, goal widening and goal diversion </a:t>
            </a:r>
          </a:p>
          <a:p>
            <a:endParaRPr lang="en-US" dirty="0"/>
          </a:p>
          <a:p>
            <a:r>
              <a:rPr lang="en-US" dirty="0"/>
              <a:t>Risk-based regulation becomes a goal itself (goal diversion)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8B8424-19C0-648F-8DC5-5E05B7356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87" y="1943494"/>
            <a:ext cx="4028626" cy="23327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95C1C5E-2D03-D6FE-F66D-DBF154061A2B}"/>
              </a:ext>
            </a:extLst>
          </p:cNvPr>
          <p:cNvSpPr txBox="1"/>
          <p:nvPr/>
        </p:nvSpPr>
        <p:spPr>
          <a:xfrm>
            <a:off x="5263412" y="4202720"/>
            <a:ext cx="1369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Ref. Huizinga, 2023</a:t>
            </a:r>
          </a:p>
        </p:txBody>
      </p:sp>
    </p:spTree>
    <p:extLst>
      <p:ext uri="{BB962C8B-B14F-4D97-AF65-F5344CB8AC3E}">
        <p14:creationId xmlns:p14="http://schemas.microsoft.com/office/powerpoint/2010/main" val="69887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1DC3-3D3C-7AB2-955E-880A1DC1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Distraction of the regulated firm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0502E13B-F209-457A-727B-28BE82CF459A}"/>
              </a:ext>
            </a:extLst>
          </p:cNvPr>
          <p:cNvSpPr/>
          <p:nvPr/>
        </p:nvSpPr>
        <p:spPr>
          <a:xfrm>
            <a:off x="1801086" y="1219917"/>
            <a:ext cx="1406235" cy="7106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Risk analysis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930A9B46-96BD-5EB7-F84F-DE963FB0157D}"/>
              </a:ext>
            </a:extLst>
          </p:cNvPr>
          <p:cNvSpPr/>
          <p:nvPr/>
        </p:nvSpPr>
        <p:spPr>
          <a:xfrm>
            <a:off x="1801086" y="2333463"/>
            <a:ext cx="1406235" cy="7106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Rules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E10E03F7-5076-EFDA-B170-25E1A011422D}"/>
              </a:ext>
            </a:extLst>
          </p:cNvPr>
          <p:cNvSpPr/>
          <p:nvPr/>
        </p:nvSpPr>
        <p:spPr>
          <a:xfrm>
            <a:off x="1801086" y="3447009"/>
            <a:ext cx="1406236" cy="710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Comply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75415E1-948B-3A4E-57E3-498C6F262F45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2504204" y="1930602"/>
            <a:ext cx="0" cy="402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78DBA7C8-E9D2-7CD5-977F-249045A673B8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2504204" y="3044148"/>
            <a:ext cx="0" cy="402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2B4CF27D-AAAF-E57D-D605-8B94383D037E}"/>
              </a:ext>
            </a:extLst>
          </p:cNvPr>
          <p:cNvSpPr txBox="1"/>
          <p:nvPr/>
        </p:nvSpPr>
        <p:spPr>
          <a:xfrm>
            <a:off x="354775" y="4405611"/>
            <a:ext cx="201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Ref. </a:t>
            </a:r>
            <a:r>
              <a:rPr lang="en-US" sz="1200" dirty="0" err="1"/>
              <a:t>Dimaggio</a:t>
            </a:r>
            <a:r>
              <a:rPr lang="en-US" sz="1200" dirty="0"/>
              <a:t> &amp; Powell, 1998</a:t>
            </a:r>
            <a:endParaRPr lang="nl-NL" sz="12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5D3C908-3E95-AF81-1F5B-B9DE81409457}"/>
              </a:ext>
            </a:extLst>
          </p:cNvPr>
          <p:cNvSpPr txBox="1"/>
          <p:nvPr/>
        </p:nvSpPr>
        <p:spPr>
          <a:xfrm>
            <a:off x="207819" y="2457972"/>
            <a:ext cx="104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Coercive pressure</a:t>
            </a:r>
            <a:endParaRPr lang="nl-NL" dirty="0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E6D0B883-D663-5550-C328-0D7857DFF71D}"/>
              </a:ext>
            </a:extLst>
          </p:cNvPr>
          <p:cNvSpPr/>
          <p:nvPr/>
        </p:nvSpPr>
        <p:spPr>
          <a:xfrm>
            <a:off x="3868882" y="3447009"/>
            <a:ext cx="1406235" cy="7106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Regulated firm</a:t>
            </a:r>
          </a:p>
        </p:txBody>
      </p:sp>
      <p:sp>
        <p:nvSpPr>
          <p:cNvPr id="12" name="Vierkante haak links 11">
            <a:extLst>
              <a:ext uri="{FF2B5EF4-FFF2-40B4-BE49-F238E27FC236}">
                <a16:creationId xmlns:a16="http://schemas.microsoft.com/office/drawing/2014/main" id="{C6253FF5-1D5F-77E0-0527-BCCF68216783}"/>
              </a:ext>
            </a:extLst>
          </p:cNvPr>
          <p:cNvSpPr/>
          <p:nvPr/>
        </p:nvSpPr>
        <p:spPr>
          <a:xfrm>
            <a:off x="1370326" y="1234888"/>
            <a:ext cx="205600" cy="293254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A40392D0-9622-119A-D079-58D6A52FE855}"/>
              </a:ext>
            </a:extLst>
          </p:cNvPr>
          <p:cNvSpPr/>
          <p:nvPr/>
        </p:nvSpPr>
        <p:spPr>
          <a:xfrm>
            <a:off x="3611457" y="1219916"/>
            <a:ext cx="1921084" cy="7106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Overreaction to risks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F7315A5-88F7-C159-F5A4-0F2D4A9E713D}"/>
              </a:ext>
            </a:extLst>
          </p:cNvPr>
          <p:cNvSpPr txBox="1"/>
          <p:nvPr/>
        </p:nvSpPr>
        <p:spPr>
          <a:xfrm>
            <a:off x="5936677" y="3332673"/>
            <a:ext cx="2189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Distraction of effective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916816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C3F4C-52B3-134B-FDF1-C6E7F5DD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inspector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17730C95-BBA0-DA17-A640-09A35E5008F3}"/>
              </a:ext>
            </a:extLst>
          </p:cNvPr>
          <p:cNvSpPr/>
          <p:nvPr/>
        </p:nvSpPr>
        <p:spPr>
          <a:xfrm>
            <a:off x="1801086" y="1219917"/>
            <a:ext cx="1406235" cy="7106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Risk analysis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DD60A942-36DA-2FF6-6FBE-5BE171497D98}"/>
              </a:ext>
            </a:extLst>
          </p:cNvPr>
          <p:cNvSpPr/>
          <p:nvPr/>
        </p:nvSpPr>
        <p:spPr>
          <a:xfrm>
            <a:off x="1801086" y="2333463"/>
            <a:ext cx="1406235" cy="7106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Rules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6CD096BB-D49B-3F10-987C-027B2A4B5A1E}"/>
              </a:ext>
            </a:extLst>
          </p:cNvPr>
          <p:cNvSpPr/>
          <p:nvPr/>
        </p:nvSpPr>
        <p:spPr>
          <a:xfrm>
            <a:off x="1801086" y="3447009"/>
            <a:ext cx="1406236" cy="710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Comply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9A686149-FB9C-CDBB-C6D9-AADCC5B4DDF0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2504204" y="1930602"/>
            <a:ext cx="0" cy="402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3213AF6B-11AC-8D4B-B520-DE448568D9D0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>
            <a:off x="2504204" y="3044148"/>
            <a:ext cx="0" cy="402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6A379B78-430A-D71E-C3C5-BA17B73DDE92}"/>
              </a:ext>
            </a:extLst>
          </p:cNvPr>
          <p:cNvSpPr txBox="1"/>
          <p:nvPr/>
        </p:nvSpPr>
        <p:spPr>
          <a:xfrm>
            <a:off x="354775" y="4405611"/>
            <a:ext cx="201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Ref. </a:t>
            </a:r>
            <a:r>
              <a:rPr lang="en-US" sz="1200" dirty="0" err="1"/>
              <a:t>Dimaggio</a:t>
            </a:r>
            <a:r>
              <a:rPr lang="en-US" sz="1200" dirty="0"/>
              <a:t> &amp; Powell, 1998</a:t>
            </a:r>
            <a:endParaRPr lang="nl-NL" sz="1200" dirty="0"/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2BB9EDE0-B26A-2B95-6A09-247B78F14C86}"/>
              </a:ext>
            </a:extLst>
          </p:cNvPr>
          <p:cNvSpPr/>
          <p:nvPr/>
        </p:nvSpPr>
        <p:spPr>
          <a:xfrm>
            <a:off x="3868874" y="2890235"/>
            <a:ext cx="1406235" cy="7106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Inspector</a:t>
            </a:r>
          </a:p>
        </p:txBody>
      </p:sp>
      <p:sp>
        <p:nvSpPr>
          <p:cNvPr id="22" name="Vierkante haak links 21">
            <a:extLst>
              <a:ext uri="{FF2B5EF4-FFF2-40B4-BE49-F238E27FC236}">
                <a16:creationId xmlns:a16="http://schemas.microsoft.com/office/drawing/2014/main" id="{67D43386-E1D5-43D4-DC0A-8D92BF74B6E7}"/>
              </a:ext>
            </a:extLst>
          </p:cNvPr>
          <p:cNvSpPr/>
          <p:nvPr/>
        </p:nvSpPr>
        <p:spPr>
          <a:xfrm>
            <a:off x="1370326" y="1234888"/>
            <a:ext cx="205600" cy="293254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C8B8188C-EA6C-CE13-9D6B-F6F7B15E4520}"/>
              </a:ext>
            </a:extLst>
          </p:cNvPr>
          <p:cNvSpPr/>
          <p:nvPr/>
        </p:nvSpPr>
        <p:spPr>
          <a:xfrm>
            <a:off x="3611449" y="1219916"/>
            <a:ext cx="1921084" cy="7106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Overreaction to risks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3947EAE-D27C-7D0F-D13F-AE0DA13AD7A1}"/>
              </a:ext>
            </a:extLst>
          </p:cNvPr>
          <p:cNvSpPr txBox="1"/>
          <p:nvPr/>
        </p:nvSpPr>
        <p:spPr>
          <a:xfrm>
            <a:off x="207819" y="2457972"/>
            <a:ext cx="104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Coercive pressure</a:t>
            </a:r>
            <a:endParaRPr lang="nl-NL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F6C09A5-C2E7-D58C-4669-AE3E31B81A87}"/>
              </a:ext>
            </a:extLst>
          </p:cNvPr>
          <p:cNvSpPr txBox="1"/>
          <p:nvPr/>
        </p:nvSpPr>
        <p:spPr>
          <a:xfrm>
            <a:off x="5936661" y="3062561"/>
            <a:ext cx="21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Reactive behaviour</a:t>
            </a:r>
          </a:p>
        </p:txBody>
      </p:sp>
      <p:sp>
        <p:nvSpPr>
          <p:cNvPr id="26" name="Vierkante haak rechts 25">
            <a:extLst>
              <a:ext uri="{FF2B5EF4-FFF2-40B4-BE49-F238E27FC236}">
                <a16:creationId xmlns:a16="http://schemas.microsoft.com/office/drawing/2014/main" id="{B037AB20-83B2-8E3A-E6CA-9FD40023FAF4}"/>
              </a:ext>
            </a:extLst>
          </p:cNvPr>
          <p:cNvSpPr/>
          <p:nvPr/>
        </p:nvSpPr>
        <p:spPr>
          <a:xfrm>
            <a:off x="3366655" y="2688805"/>
            <a:ext cx="244781" cy="120432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85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F768A-5702-E3AB-9E1E-80790D3C6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EACA678-C683-0ED4-8328-F39EB72E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</p:spPr>
        <p:txBody>
          <a:bodyPr anchor="t">
            <a:normAutofit/>
          </a:bodyPr>
          <a:lstStyle/>
          <a:p>
            <a:r>
              <a:rPr lang="en-US"/>
              <a:t>The first outline of these meta-risks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050067-50E8-BC2C-7925-139045B91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0562"/>
              </p:ext>
            </p:extLst>
          </p:nvPr>
        </p:nvGraphicFramePr>
        <p:xfrm>
          <a:off x="491523" y="970268"/>
          <a:ext cx="6408041" cy="35974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1950">
                  <a:extLst>
                    <a:ext uri="{9D8B030D-6E8A-4147-A177-3AD203B41FA5}">
                      <a16:colId xmlns:a16="http://schemas.microsoft.com/office/drawing/2014/main" val="3279639154"/>
                    </a:ext>
                  </a:extLst>
                </a:gridCol>
                <a:gridCol w="3706091">
                  <a:extLst>
                    <a:ext uri="{9D8B030D-6E8A-4147-A177-3AD203B41FA5}">
                      <a16:colId xmlns:a16="http://schemas.microsoft.com/office/drawing/2014/main" val="1767995791"/>
                    </a:ext>
                  </a:extLst>
                </a:gridCol>
              </a:tblGrid>
              <a:tr h="254393"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Meta-risk</a:t>
                      </a:r>
                    </a:p>
                  </a:txBody>
                  <a:tcPr marL="77938" marR="77938" marT="53443" marB="53443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Dangers</a:t>
                      </a:r>
                    </a:p>
                  </a:txBody>
                  <a:tcPr marL="77938" marR="77938" marT="53443" marB="53443"/>
                </a:tc>
                <a:extLst>
                  <a:ext uri="{0D108BD9-81ED-4DB2-BD59-A6C34878D82A}">
                    <a16:rowId xmlns:a16="http://schemas.microsoft.com/office/drawing/2014/main" val="668111175"/>
                  </a:ext>
                </a:extLst>
              </a:tr>
              <a:tr h="689752"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Illusion of control </a:t>
                      </a:r>
                      <a:endParaRPr lang="en-GB" sz="2100" dirty="0">
                        <a:effectLst/>
                      </a:endParaRPr>
                    </a:p>
                  </a:txBody>
                  <a:tcPr marL="77938" marR="77938" marT="53443" marB="53443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Reactive attitude regulator  </a:t>
                      </a:r>
                      <a:endParaRPr lang="en-GB" sz="2100" dirty="0">
                        <a:effectLst/>
                      </a:endParaRPr>
                    </a:p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Neglect real dangers </a:t>
                      </a:r>
                      <a:endParaRPr lang="en-GB" sz="2100" dirty="0">
                        <a:effectLst/>
                      </a:endParaRPr>
                    </a:p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Static vs dynamic  </a:t>
                      </a:r>
                      <a:endParaRPr lang="en-GB" sz="2100" dirty="0">
                        <a:effectLst/>
                      </a:endParaRPr>
                    </a:p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u="none" dirty="0">
                          <a:effectLst/>
                        </a:rPr>
                        <a:t>Lags s</a:t>
                      </a:r>
                      <a:r>
                        <a:rPr lang="en-GB" sz="1300" dirty="0">
                          <a:effectLst/>
                        </a:rPr>
                        <a:t>o new risks are unidentified</a:t>
                      </a:r>
                    </a:p>
                  </a:txBody>
                  <a:tcPr marL="77938" marR="77938" marT="53443" marB="53443"/>
                </a:tc>
                <a:extLst>
                  <a:ext uri="{0D108BD9-81ED-4DB2-BD59-A6C34878D82A}">
                    <a16:rowId xmlns:a16="http://schemas.microsoft.com/office/drawing/2014/main" val="1103768403"/>
                  </a:ext>
                </a:extLst>
              </a:tr>
              <a:tr h="837727"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Goal displacement </a:t>
                      </a:r>
                      <a:endParaRPr lang="en-GB" sz="2100" dirty="0">
                        <a:effectLst/>
                      </a:endParaRPr>
                    </a:p>
                  </a:txBody>
                  <a:tcPr marL="77938" marR="77938" marT="53443" marB="53443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Loss of focus on legitimate task </a:t>
                      </a:r>
                      <a:endParaRPr lang="en-GB" sz="2100" dirty="0">
                        <a:effectLst/>
                      </a:endParaRPr>
                    </a:p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Blurred output-outcome differentiation </a:t>
                      </a:r>
                    </a:p>
                    <a:p>
                      <a:pPr lvl="0">
                        <a:lnSpc>
                          <a:spcPts val="1275"/>
                        </a:lnSpc>
                        <a:buNone/>
                      </a:pPr>
                      <a:endParaRPr lang="en-GB" sz="1300" dirty="0">
                        <a:effectLst/>
                      </a:endParaRPr>
                    </a:p>
                    <a:p>
                      <a:pPr lvl="0">
                        <a:lnSpc>
                          <a:spcPts val="1275"/>
                        </a:lnSpc>
                        <a:buNone/>
                      </a:pPr>
                      <a:endParaRPr lang="en-GB" sz="1300" dirty="0">
                        <a:effectLst/>
                      </a:endParaRPr>
                    </a:p>
                    <a:p>
                      <a:pPr lvl="0">
                        <a:lnSpc>
                          <a:spcPts val="1275"/>
                        </a:lnSpc>
                        <a:buNone/>
                      </a:pPr>
                      <a:endParaRPr lang="en-GB" sz="1300" dirty="0">
                        <a:effectLst/>
                      </a:endParaRPr>
                    </a:p>
                  </a:txBody>
                  <a:tcPr marL="77938" marR="77938" marT="53443" marB="53443"/>
                </a:tc>
                <a:extLst>
                  <a:ext uri="{0D108BD9-81ED-4DB2-BD59-A6C34878D82A}">
                    <a16:rowId xmlns:a16="http://schemas.microsoft.com/office/drawing/2014/main" val="261585772"/>
                  </a:ext>
                </a:extLst>
              </a:tr>
              <a:tr h="837727"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Distraction of the regulated firm</a:t>
                      </a:r>
                    </a:p>
                  </a:txBody>
                  <a:tcPr marL="77938" marR="77938" marT="53443" marB="53443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Lazy </a:t>
                      </a:r>
                      <a:r>
                        <a:rPr lang="en-GB" sz="1300" dirty="0" err="1">
                          <a:effectLst/>
                        </a:rPr>
                        <a:t>regulatees</a:t>
                      </a: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GB" sz="2100" dirty="0">
                        <a:effectLst/>
                      </a:endParaRPr>
                    </a:p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Reactive attitude </a:t>
                      </a:r>
                      <a:r>
                        <a:rPr lang="en-GB" sz="1300" dirty="0" err="1">
                          <a:effectLst/>
                        </a:rPr>
                        <a:t>regulatees</a:t>
                      </a: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GB" sz="2100" dirty="0">
                        <a:effectLst/>
                      </a:endParaRPr>
                    </a:p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Less focus on risks </a:t>
                      </a:r>
                      <a:endParaRPr lang="en-GB" sz="2100" dirty="0">
                        <a:effectLst/>
                      </a:endParaRPr>
                    </a:p>
                    <a:p>
                      <a:pPr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Less innovation </a:t>
                      </a:r>
                    </a:p>
                    <a:p>
                      <a:pPr lvl="0">
                        <a:lnSpc>
                          <a:spcPts val="1275"/>
                        </a:lnSpc>
                        <a:buNone/>
                      </a:pPr>
                      <a:endParaRPr lang="en-GB" sz="1300" dirty="0">
                        <a:effectLst/>
                      </a:endParaRPr>
                    </a:p>
                  </a:txBody>
                  <a:tcPr marL="77938" marR="77938" marT="53443" marB="53443"/>
                </a:tc>
                <a:extLst>
                  <a:ext uri="{0D108BD9-81ED-4DB2-BD59-A6C34878D82A}">
                    <a16:rowId xmlns:a16="http://schemas.microsoft.com/office/drawing/2014/main" val="3405781874"/>
                  </a:ext>
                </a:extLst>
              </a:tr>
              <a:tr h="684260">
                <a:tc>
                  <a:txBody>
                    <a:bodyPr/>
                    <a:lstStyle/>
                    <a:p>
                      <a:pPr lvl="0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Reactive inspector</a:t>
                      </a:r>
                    </a:p>
                  </a:txBody>
                  <a:tcPr marL="77938" marR="77938" marT="53442" marB="53442"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Less focus on risks</a:t>
                      </a:r>
                    </a:p>
                    <a:p>
                      <a:pPr lvl="0">
                        <a:lnSpc>
                          <a:spcPts val="1275"/>
                        </a:lnSpc>
                        <a:buNone/>
                      </a:pPr>
                      <a:r>
                        <a:rPr lang="en-GB" sz="1300" dirty="0">
                          <a:effectLst/>
                        </a:rPr>
                        <a:t>Lazy inspectors</a:t>
                      </a:r>
                    </a:p>
                    <a:p>
                      <a:pPr lvl="0">
                        <a:lnSpc>
                          <a:spcPts val="1275"/>
                        </a:lnSpc>
                        <a:buNone/>
                      </a:pPr>
                      <a:r>
                        <a:rPr lang="en-GB" sz="1300" b="0" i="0" u="none" strike="noStrike" baseline="0" noProof="0" dirty="0">
                          <a:solidFill>
                            <a:srgbClr val="002328"/>
                          </a:solidFill>
                          <a:effectLst/>
                          <a:latin typeface="Museo Sans 500"/>
                        </a:rPr>
                        <a:t>Prevention of passing on new risks</a:t>
                      </a:r>
                      <a:endParaRPr lang="en-GB" dirty="0"/>
                    </a:p>
                  </a:txBody>
                  <a:tcPr marL="77938" marR="77938" marT="53442" marB="53442"/>
                </a:tc>
                <a:extLst>
                  <a:ext uri="{0D108BD9-81ED-4DB2-BD59-A6C34878D82A}">
                    <a16:rowId xmlns:a16="http://schemas.microsoft.com/office/drawing/2014/main" val="1117615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233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A203-8E27-8106-7D65-232FB7DF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A843A-8794-6C05-6490-346441731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extent does risk-based regulation remain a valid conceptualization of ‘good regulation’?</a:t>
            </a:r>
          </a:p>
          <a:p>
            <a:endParaRPr lang="en-US" dirty="0"/>
          </a:p>
          <a:p>
            <a:r>
              <a:rPr lang="en-US" dirty="0"/>
              <a:t>To what extent are regulators aware of the potential risks associated with the adoption of risk-based regulation?</a:t>
            </a:r>
          </a:p>
          <a:p>
            <a:endParaRPr lang="en-US" dirty="0"/>
          </a:p>
          <a:p>
            <a:r>
              <a:rPr lang="en-US" dirty="0"/>
              <a:t>Are the identified risks comprehensive and clearly recognizable, or might certain relevant risks be overlooked?</a:t>
            </a:r>
          </a:p>
          <a:p>
            <a:endParaRPr lang="en-US" dirty="0"/>
          </a:p>
          <a:p>
            <a:endParaRPr lang="en-US" dirty="0">
              <a:solidFill>
                <a:srgbClr val="FF9E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87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>
            <a:extLst>
              <a:ext uri="{FF2B5EF4-FFF2-40B4-BE49-F238E27FC236}">
                <a16:creationId xmlns:a16="http://schemas.microsoft.com/office/drawing/2014/main" id="{39CF54AB-4B5C-AF49-A279-B919187B2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792" y="800504"/>
            <a:ext cx="2741792" cy="1561013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</a:rPr>
              <a:t>Linda Janssen-Pinkse</a:t>
            </a:r>
          </a:p>
          <a:p>
            <a:r>
              <a:rPr lang="en-GB" sz="1400" dirty="0">
                <a:solidFill>
                  <a:schemeClr val="tx1"/>
                </a:solidFill>
              </a:rPr>
              <a:t>Erasmus School of Social and Behavioural Sciences</a:t>
            </a:r>
          </a:p>
          <a:p>
            <a:r>
              <a:rPr lang="nl-NL" sz="1400" dirty="0">
                <a:solidFill>
                  <a:schemeClr val="tx1"/>
                </a:solidFill>
              </a:rPr>
              <a:t>janssen@rsm.nl</a:t>
            </a:r>
          </a:p>
          <a:p>
            <a:r>
              <a:rPr lang="nl-NL" sz="1400" dirty="0">
                <a:solidFill>
                  <a:schemeClr val="tx1"/>
                </a:solidFill>
              </a:rPr>
              <a:t>LinkedIn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B2A4611-CF31-7724-7746-F13F1A48B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Thank you</a:t>
            </a:r>
            <a:br>
              <a:rPr lang="en-GB" sz="3600" dirty="0"/>
            </a:br>
            <a:r>
              <a:rPr lang="en-US" sz="2000" dirty="0"/>
              <a:t>Are there questions or suggestions?</a:t>
            </a:r>
            <a:br>
              <a:rPr lang="en-US" sz="3600" dirty="0"/>
            </a:br>
            <a:endParaRPr lang="en-GB" sz="3600" dirty="0"/>
          </a:p>
        </p:txBody>
      </p:sp>
      <p:pic>
        <p:nvPicPr>
          <p:cNvPr id="2050" name="Picture 2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0ED0BD5B-16C3-800F-AFD6-4CC7A32F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34" y="2060846"/>
            <a:ext cx="2694046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2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534A1E3-8C1F-1A9B-55FD-B3E96AED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40693EFC-64C5-49DB-AF4F-1142F745DAAB}" type="datetime1">
              <a:rPr lang="nl-NL" smtClean="0"/>
              <a:pPr>
                <a:spcAft>
                  <a:spcPts val="450"/>
                </a:spcAft>
              </a:pPr>
              <a:t>19-9-2025</a:t>
            </a:fld>
            <a:endParaRPr lang="nl-NL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24FEA61-668E-16BF-DFBB-3AB6E118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10A0A6AF-03C5-477E-939A-E28F7E7F05EA}" type="slidenum">
              <a:rPr lang="nl-NL" smtClean="0"/>
              <a:pPr>
                <a:spcAft>
                  <a:spcPts val="450"/>
                </a:spcAft>
              </a:pPr>
              <a:t>2</a:t>
            </a:fld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A90A665-F45C-91A7-820A-74457E3D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pic>
        <p:nvPicPr>
          <p:cNvPr id="1026" name="Picture 2" descr="AMC - Academisch Medisch Centrum - Drimpy">
            <a:extLst>
              <a:ext uri="{FF2B5EF4-FFF2-40B4-BE49-F238E27FC236}">
                <a16:creationId xmlns:a16="http://schemas.microsoft.com/office/drawing/2014/main" id="{D12DA8B6-86FC-AD94-81F6-9893691B4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7" y="1147063"/>
            <a:ext cx="1665515" cy="16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0460436-B8DC-F528-4B5A-3C61C2261C8F}"/>
              </a:ext>
            </a:extLst>
          </p:cNvPr>
          <p:cNvSpPr txBox="1"/>
          <p:nvPr/>
        </p:nvSpPr>
        <p:spPr>
          <a:xfrm>
            <a:off x="655289" y="3852785"/>
            <a:ext cx="216995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Radiation protection officer</a:t>
            </a:r>
          </a:p>
          <a:p>
            <a:r>
              <a:rPr lang="en-GB" sz="1350" dirty="0"/>
              <a:t>Safety officer</a:t>
            </a:r>
          </a:p>
          <a:p>
            <a:r>
              <a:rPr lang="en-GB" sz="1350" dirty="0"/>
              <a:t>Inspection and enforcement</a:t>
            </a:r>
          </a:p>
        </p:txBody>
      </p:sp>
      <p:sp>
        <p:nvSpPr>
          <p:cNvPr id="20" name="Pijl: gebogen 19">
            <a:extLst>
              <a:ext uri="{FF2B5EF4-FFF2-40B4-BE49-F238E27FC236}">
                <a16:creationId xmlns:a16="http://schemas.microsoft.com/office/drawing/2014/main" id="{5FC4FE93-BCCC-8BCD-9F61-6C48F4379E71}"/>
              </a:ext>
            </a:extLst>
          </p:cNvPr>
          <p:cNvSpPr/>
          <p:nvPr/>
        </p:nvSpPr>
        <p:spPr>
          <a:xfrm rot="5400000">
            <a:off x="2394400" y="1752907"/>
            <a:ext cx="609047" cy="692498"/>
          </a:xfrm>
          <a:prstGeom prst="bentArrow">
            <a:avLst>
              <a:gd name="adj1" fmla="val 14389"/>
              <a:gd name="adj2" fmla="val 25000"/>
              <a:gd name="adj3" fmla="val 25000"/>
              <a:gd name="adj4" fmla="val 43750"/>
            </a:avLst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schemeClr val="tx1"/>
              </a:solidFill>
            </a:endParaRPr>
          </a:p>
        </p:txBody>
      </p:sp>
      <p:sp>
        <p:nvSpPr>
          <p:cNvPr id="21" name="Pijl: gebogen 20">
            <a:extLst>
              <a:ext uri="{FF2B5EF4-FFF2-40B4-BE49-F238E27FC236}">
                <a16:creationId xmlns:a16="http://schemas.microsoft.com/office/drawing/2014/main" id="{BF929CAC-ED9F-A1A0-A2C3-4C085452BFB7}"/>
              </a:ext>
            </a:extLst>
          </p:cNvPr>
          <p:cNvSpPr/>
          <p:nvPr/>
        </p:nvSpPr>
        <p:spPr>
          <a:xfrm rot="5400000">
            <a:off x="4629949" y="2494999"/>
            <a:ext cx="609047" cy="692498"/>
          </a:xfrm>
          <a:prstGeom prst="bentArrow">
            <a:avLst>
              <a:gd name="adj1" fmla="val 14389"/>
              <a:gd name="adj2" fmla="val 25000"/>
              <a:gd name="adj3" fmla="val 25000"/>
              <a:gd name="adj4" fmla="val 43750"/>
            </a:avLst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schemeClr val="tx1"/>
              </a:solidFill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BF59CCBB-6774-8539-41C6-9BB7D3DD7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777" y="1677192"/>
            <a:ext cx="2797160" cy="8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Kruis 21">
            <a:extLst>
              <a:ext uri="{FF2B5EF4-FFF2-40B4-BE49-F238E27FC236}">
                <a16:creationId xmlns:a16="http://schemas.microsoft.com/office/drawing/2014/main" id="{71F2EB4D-80BA-80C5-A00C-0F6C6B96ED46}"/>
              </a:ext>
            </a:extLst>
          </p:cNvPr>
          <p:cNvSpPr/>
          <p:nvPr/>
        </p:nvSpPr>
        <p:spPr>
          <a:xfrm>
            <a:off x="6338902" y="2806941"/>
            <a:ext cx="620486" cy="609047"/>
          </a:xfrm>
          <a:prstGeom prst="plus">
            <a:avLst>
              <a:gd name="adj" fmla="val 42738"/>
            </a:avLst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C5C87DAA-C54E-3809-178B-B11504590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84" y="2444930"/>
            <a:ext cx="1420585" cy="508318"/>
          </a:xfrm>
          <a:prstGeom prst="rect">
            <a:avLst/>
          </a:prstGeom>
        </p:spPr>
      </p:pic>
      <p:pic>
        <p:nvPicPr>
          <p:cNvPr id="2" name="Picture 2" descr="Netherlands Cancer Institute - Antoni van Leeuwenhoek (NL)">
            <a:extLst>
              <a:ext uri="{FF2B5EF4-FFF2-40B4-BE49-F238E27FC236}">
                <a16:creationId xmlns:a16="http://schemas.microsoft.com/office/drawing/2014/main" id="{EA28200F-E96F-9346-6711-D3532107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85" y="2416559"/>
            <a:ext cx="2047105" cy="106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anage your affairs online">
            <a:extLst>
              <a:ext uri="{FF2B5EF4-FFF2-40B4-BE49-F238E27FC236}">
                <a16:creationId xmlns:a16="http://schemas.microsoft.com/office/drawing/2014/main" id="{99BBBC1F-BD70-7DE3-842D-D05B783D1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491468"/>
            <a:ext cx="2244018" cy="8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jdelijke aanduiding voor inhoud 6" descr="Afbeelding met kleding, persoon, werkkleding, engineering&#10;&#10;Automatisch gegenereerde beschrijving">
            <a:extLst>
              <a:ext uri="{FF2B5EF4-FFF2-40B4-BE49-F238E27FC236}">
                <a16:creationId xmlns:a16="http://schemas.microsoft.com/office/drawing/2014/main" id="{7BF6BE31-CD84-E28A-8283-DAA16906CB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" b="34560"/>
          <a:stretch>
            <a:fillRect/>
          </a:stretch>
        </p:blipFill>
        <p:spPr>
          <a:xfrm>
            <a:off x="7478484" y="-1786"/>
            <a:ext cx="1665515" cy="1874355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93342 w 6096000"/>
              <a:gd name="connsiteY7" fmla="*/ 6860381 h 6860381"/>
              <a:gd name="connsiteX8" fmla="*/ 232201 w 6096000"/>
              <a:gd name="connsiteY8" fmla="*/ 6860381 h 6860381"/>
              <a:gd name="connsiteX9" fmla="*/ 0 w 6096000"/>
              <a:gd name="connsiteY9" fmla="*/ 6860381 h 6860381"/>
              <a:gd name="connsiteX10" fmla="*/ 0 w 6096000"/>
              <a:gd name="connsiteY10" fmla="*/ 6626381 h 6860381"/>
              <a:gd name="connsiteX11" fmla="*/ 0 w 6096000"/>
              <a:gd name="connsiteY11" fmla="*/ 6596109 h 6860381"/>
              <a:gd name="connsiteX12" fmla="*/ 0 w 6096000"/>
              <a:gd name="connsiteY12" fmla="*/ 5488781 h 6860381"/>
              <a:gd name="connsiteX13" fmla="*/ 1 w 6096000"/>
              <a:gd name="connsiteY13" fmla="*/ 5488781 h 6860381"/>
              <a:gd name="connsiteX14" fmla="*/ 1 w 6096000"/>
              <a:gd name="connsiteY14" fmla="*/ 948531 h 6860381"/>
              <a:gd name="connsiteX15" fmla="*/ 1 w 6096000"/>
              <a:gd name="connsiteY15" fmla="*/ 711200 h 6860381"/>
              <a:gd name="connsiteX16" fmla="*/ 1 w 6096000"/>
              <a:gd name="connsiteY16" fmla="*/ 2381 h 6860381"/>
              <a:gd name="connsiteX17" fmla="*/ 2 w 6096000"/>
              <a:gd name="connsiteY17" fmla="*/ 2381 h 6860381"/>
              <a:gd name="connsiteX18" fmla="*/ 2 w 6096000"/>
              <a:gd name="connsiteY18" fmla="*/ 711994 h 6860381"/>
              <a:gd name="connsiteX19" fmla="*/ 233366 w 6096000"/>
              <a:gd name="connsiteY19" fmla="*/ 711994 h 6860381"/>
              <a:gd name="connsiteX20" fmla="*/ 233366 w 6096000"/>
              <a:gd name="connsiteY20" fmla="*/ 2381 h 6860381"/>
              <a:gd name="connsiteX21" fmla="*/ 229238 w 6096000"/>
              <a:gd name="connsiteY21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93342" y="6860381"/>
                </a:lnTo>
                <a:lnTo>
                  <a:pt x="232201" y="6860381"/>
                </a:lnTo>
                <a:lnTo>
                  <a:pt x="0" y="6860381"/>
                </a:lnTo>
                <a:lnTo>
                  <a:pt x="0" y="6626381"/>
                </a:lnTo>
                <a:lnTo>
                  <a:pt x="0" y="6596109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25401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B065065-D156-125B-9BBB-F4F2A927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this subject?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05C398-4C6D-4413-24DF-DC75D521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9" name="Afbeelding 9" descr="Afbeelding met gras, lucht, buiten, veld&#10;&#10;Automatisch gegenereerde beschrijving">
            <a:extLst>
              <a:ext uri="{FF2B5EF4-FFF2-40B4-BE49-F238E27FC236}">
                <a16:creationId xmlns:a16="http://schemas.microsoft.com/office/drawing/2014/main" id="{EB87EBBC-2554-73D7-C839-7F35E6A7FF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r="3536"/>
          <a:stretch/>
        </p:blipFill>
        <p:spPr>
          <a:xfrm>
            <a:off x="96790" y="1308437"/>
            <a:ext cx="2744390" cy="1962150"/>
          </a:xfrm>
          <a:prstGeom prst="rect">
            <a:avLst/>
          </a:prstGeom>
        </p:spPr>
      </p:pic>
      <p:pic>
        <p:nvPicPr>
          <p:cNvPr id="10" name="Afbeelding 12" descr="Afbeelding met overdekt, muur, kleding, bureau&#10;&#10;Automatisch gegenereerde beschrijving">
            <a:extLst>
              <a:ext uri="{FF2B5EF4-FFF2-40B4-BE49-F238E27FC236}">
                <a16:creationId xmlns:a16="http://schemas.microsoft.com/office/drawing/2014/main" id="{209B33D4-643E-4785-3613-1F9460C2C1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r="210"/>
          <a:stretch/>
        </p:blipFill>
        <p:spPr>
          <a:xfrm>
            <a:off x="5833500" y="819011"/>
            <a:ext cx="2780370" cy="185226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1B039C0-9FCF-C00F-87C5-D238BBA55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9" r="4969"/>
          <a:stretch/>
        </p:blipFill>
        <p:spPr>
          <a:xfrm>
            <a:off x="6401337" y="2859042"/>
            <a:ext cx="2262188" cy="2034779"/>
          </a:xfrm>
          <a:prstGeom prst="rect">
            <a:avLst/>
          </a:prstGeom>
        </p:spPr>
      </p:pic>
      <p:pic>
        <p:nvPicPr>
          <p:cNvPr id="12" name="Afbeelding 11" descr="Afbeelding met hemel, buitenshuis, voertuig, Arbeider">
            <a:extLst>
              <a:ext uri="{FF2B5EF4-FFF2-40B4-BE49-F238E27FC236}">
                <a16:creationId xmlns:a16="http://schemas.microsoft.com/office/drawing/2014/main" id="{4B56A568-F0CE-E2BE-DAB2-95262CEC5D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8" b="6478"/>
          <a:stretch>
            <a:fillRect/>
          </a:stretch>
        </p:blipFill>
        <p:spPr>
          <a:xfrm>
            <a:off x="3122623" y="1351521"/>
            <a:ext cx="2506117" cy="3311657"/>
          </a:xfrm>
          <a:prstGeom prst="rect">
            <a:avLst/>
          </a:prstGeom>
        </p:spPr>
      </p:pic>
      <p:pic>
        <p:nvPicPr>
          <p:cNvPr id="13" name="Afbeelding 8" descr="Afbeelding met Lineaire versneller, groen, muur, overdekt&#10;&#10;Automatisch gegenereerde beschrijving">
            <a:extLst>
              <a:ext uri="{FF2B5EF4-FFF2-40B4-BE49-F238E27FC236}">
                <a16:creationId xmlns:a16="http://schemas.microsoft.com/office/drawing/2014/main" id="{784F8387-5062-D573-ACF6-572D0D37F5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8500"/>
          <a:stretch/>
        </p:blipFill>
        <p:spPr>
          <a:xfrm>
            <a:off x="655675" y="3330178"/>
            <a:ext cx="2262188" cy="18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6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6EDEF41-BAA3-1AA2-BA7D-AD6C84FB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Risk-based regulation in the Netherlands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34BAFAA-ECEC-8D5E-6BB9-C7CF6822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F007-3650-4099-B610-8CF9EB6035C7}" type="datetime1">
              <a:rPr lang="nl-NL" smtClean="0"/>
              <a:t>19-9-2025</a:t>
            </a:fld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BA99F3-582C-DB39-859C-E9C57260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4F035EA-D727-FD40-2985-AEB9C8391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3423981"/>
            <a:ext cx="4500563" cy="1239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7750677-2AA5-3E77-AAAB-84CC04C2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998" y="2803000"/>
            <a:ext cx="4049486" cy="109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C9AB287-474C-DDF0-B95A-329F2D8F0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82" y="1719520"/>
            <a:ext cx="3350419" cy="144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702DFF3-4F51-C7AA-FA5B-4359A8AAF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304" y="1730145"/>
            <a:ext cx="3910694" cy="841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558F578-7ECC-F2EB-7D68-80118A3DD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304" y="4110651"/>
            <a:ext cx="4312784" cy="827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Ovaal 24">
            <a:extLst>
              <a:ext uri="{FF2B5EF4-FFF2-40B4-BE49-F238E27FC236}">
                <a16:creationId xmlns:a16="http://schemas.microsoft.com/office/drawing/2014/main" id="{B9CE21CB-52EF-B868-E730-05382CD922BB}"/>
              </a:ext>
            </a:extLst>
          </p:cNvPr>
          <p:cNvSpPr/>
          <p:nvPr/>
        </p:nvSpPr>
        <p:spPr>
          <a:xfrm>
            <a:off x="7152897" y="2088584"/>
            <a:ext cx="1200150" cy="251259"/>
          </a:xfrm>
          <a:prstGeom prst="ellipse">
            <a:avLst/>
          </a:prstGeom>
          <a:noFill/>
          <a:ln w="28575">
            <a:solidFill>
              <a:srgbClr val="FF9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08CA0E9E-1CB5-4129-DAD6-46324404C49D}"/>
              </a:ext>
            </a:extLst>
          </p:cNvPr>
          <p:cNvSpPr/>
          <p:nvPr/>
        </p:nvSpPr>
        <p:spPr>
          <a:xfrm>
            <a:off x="2253701" y="1779176"/>
            <a:ext cx="1200150" cy="251259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5CE299AE-E950-5AA9-4164-B9CB3DD76376}"/>
              </a:ext>
            </a:extLst>
          </p:cNvPr>
          <p:cNvSpPr/>
          <p:nvPr/>
        </p:nvSpPr>
        <p:spPr>
          <a:xfrm>
            <a:off x="3086101" y="3858380"/>
            <a:ext cx="1200150" cy="251259"/>
          </a:xfrm>
          <a:prstGeom prst="ellipse">
            <a:avLst/>
          </a:prstGeom>
          <a:noFill/>
          <a:ln w="28575">
            <a:solidFill>
              <a:srgbClr val="FF9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A442D074-DFDB-B1C5-A240-25CA6BF4C475}"/>
              </a:ext>
            </a:extLst>
          </p:cNvPr>
          <p:cNvSpPr/>
          <p:nvPr/>
        </p:nvSpPr>
        <p:spPr>
          <a:xfrm>
            <a:off x="5334783" y="3222976"/>
            <a:ext cx="1200150" cy="251259"/>
          </a:xfrm>
          <a:prstGeom prst="ellipse">
            <a:avLst/>
          </a:prstGeom>
          <a:noFill/>
          <a:ln w="28575">
            <a:solidFill>
              <a:srgbClr val="FF9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31EB9C35-0EF8-FF96-AF4D-0A238AA3DA75}"/>
              </a:ext>
            </a:extLst>
          </p:cNvPr>
          <p:cNvSpPr/>
          <p:nvPr/>
        </p:nvSpPr>
        <p:spPr>
          <a:xfrm>
            <a:off x="6158214" y="4406741"/>
            <a:ext cx="1200150" cy="251259"/>
          </a:xfrm>
          <a:prstGeom prst="ellipse">
            <a:avLst/>
          </a:prstGeom>
          <a:noFill/>
          <a:ln w="28575">
            <a:solidFill>
              <a:srgbClr val="FF9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7818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Risk-based regulation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"Risk-based regulation is commonly taken to mean that regulators operate </a:t>
            </a:r>
            <a:r>
              <a:rPr lang="en-US" dirty="0">
                <a:solidFill>
                  <a:srgbClr val="FF9E00"/>
                </a:solidFill>
              </a:rPr>
              <a:t>decision-making frameworks and procedures</a:t>
            </a:r>
            <a:r>
              <a:rPr lang="en-US" dirty="0"/>
              <a:t> to prioritize </a:t>
            </a:r>
            <a:r>
              <a:rPr lang="en-US" dirty="0">
                <a:solidFill>
                  <a:srgbClr val="FF9E00"/>
                </a:solidFill>
              </a:rPr>
              <a:t>regulatory activities and the deployment of resources</a:t>
            </a:r>
            <a:r>
              <a:rPr lang="en-US" dirty="0"/>
              <a:t> according to an assessment of the </a:t>
            </a:r>
            <a:r>
              <a:rPr lang="en-US" dirty="0">
                <a:solidFill>
                  <a:srgbClr val="FF9E00"/>
                </a:solidFill>
              </a:rPr>
              <a:t>risks</a:t>
            </a:r>
            <a:r>
              <a:rPr lang="en-US" dirty="0"/>
              <a:t> that </a:t>
            </a:r>
            <a:r>
              <a:rPr lang="en-US" dirty="0">
                <a:solidFill>
                  <a:srgbClr val="FF9E00"/>
                </a:solidFill>
              </a:rPr>
              <a:t>regulated firms</a:t>
            </a:r>
            <a:r>
              <a:rPr lang="en-US" dirty="0"/>
              <a:t> pose to the regulator's </a:t>
            </a:r>
            <a:r>
              <a:rPr lang="en-US" dirty="0">
                <a:solidFill>
                  <a:srgbClr val="FF9E00"/>
                </a:solidFill>
              </a:rPr>
              <a:t>objectives</a:t>
            </a:r>
            <a:r>
              <a:rPr lang="en-US" dirty="0"/>
              <a:t>.” (Baldwin and Black, 2016, p. 567)</a:t>
            </a:r>
          </a:p>
          <a:p>
            <a:pPr marL="215900" indent="-215900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CCD4F-4DB2-6727-A8E8-8F2A28CF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647D6-0DB5-9D20-E42A-91EA3BC17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24" y="1998594"/>
            <a:ext cx="8172000" cy="2320957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How can a regulatory authority navigate the risks inherent in risk-based regulation within a complex and changing environment?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3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EC12740-C6CE-47BC-EBFF-14D38BD10E4F}"/>
              </a:ext>
            </a:extLst>
          </p:cNvPr>
          <p:cNvSpPr/>
          <p:nvPr/>
        </p:nvSpPr>
        <p:spPr>
          <a:xfrm>
            <a:off x="3844546" y="1049369"/>
            <a:ext cx="1481036" cy="14153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/>
              <a:t>System of risk-based regulation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18E5E5-4F1B-660E-9A2A-80C169DB7E13}"/>
              </a:ext>
            </a:extLst>
          </p:cNvPr>
          <p:cNvSpPr/>
          <p:nvPr/>
        </p:nvSpPr>
        <p:spPr>
          <a:xfrm>
            <a:off x="7255587" y="1005991"/>
            <a:ext cx="1481036" cy="14153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/>
              <a:t>Output of risk-based regulation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F33D3-0989-E66E-E1C3-34252CF97929}"/>
              </a:ext>
            </a:extLst>
          </p:cNvPr>
          <p:cNvSpPr txBox="1"/>
          <p:nvPr/>
        </p:nvSpPr>
        <p:spPr>
          <a:xfrm>
            <a:off x="5397091" y="2744653"/>
            <a:ext cx="203826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/>
              <a:t>Knowledge </a:t>
            </a:r>
            <a:r>
              <a:rPr lang="nl-NL" sz="1200" err="1"/>
              <a:t>and</a:t>
            </a:r>
            <a:r>
              <a:rPr lang="nl-NL" sz="1200"/>
              <a:t> information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B08237-D50A-CF88-E4B6-158D5BAB59F8}"/>
              </a:ext>
            </a:extLst>
          </p:cNvPr>
          <p:cNvSpPr/>
          <p:nvPr/>
        </p:nvSpPr>
        <p:spPr>
          <a:xfrm>
            <a:off x="379446" y="1049369"/>
            <a:ext cx="1481036" cy="14153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/>
              <a:t>Assumptions of the regulator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AD23C9-28DF-864C-073D-B330AD2500E5}"/>
              </a:ext>
            </a:extLst>
          </p:cNvPr>
          <p:cNvSpPr txBox="1"/>
          <p:nvPr/>
        </p:nvSpPr>
        <p:spPr>
          <a:xfrm>
            <a:off x="3845724" y="4189057"/>
            <a:ext cx="174053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err="1"/>
              <a:t>Four</a:t>
            </a:r>
            <a:r>
              <a:rPr lang="nl-NL" sz="1200"/>
              <a:t> meta-</a:t>
            </a:r>
            <a:r>
              <a:rPr lang="nl-NL" sz="1200" err="1"/>
              <a:t>risks</a:t>
            </a:r>
            <a:endParaRPr lang="nl-NL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7BB0D-FCF8-3C87-49F8-4CB55128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Single loop and double loop learning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D09D36-A5F3-6906-B24D-2846765B5D4D}"/>
              </a:ext>
            </a:extLst>
          </p:cNvPr>
          <p:cNvCxnSpPr/>
          <p:nvPr/>
        </p:nvCxnSpPr>
        <p:spPr>
          <a:xfrm flipV="1">
            <a:off x="2002567" y="1727630"/>
            <a:ext cx="1671252" cy="20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83026D-E24F-847D-681B-506D7820C17E}"/>
              </a:ext>
            </a:extLst>
          </p:cNvPr>
          <p:cNvCxnSpPr>
            <a:cxnSpLocks/>
          </p:cNvCxnSpPr>
          <p:nvPr/>
        </p:nvCxnSpPr>
        <p:spPr>
          <a:xfrm flipV="1">
            <a:off x="5470181" y="1750798"/>
            <a:ext cx="1671252" cy="20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C3F17ED4-E332-2BC7-A86F-F35283CDEACF}"/>
              </a:ext>
            </a:extLst>
          </p:cNvPr>
          <p:cNvCxnSpPr>
            <a:stCxn id="6" idx="4"/>
            <a:endCxn id="14" idx="4"/>
          </p:cNvCxnSpPr>
          <p:nvPr/>
        </p:nvCxnSpPr>
        <p:spPr>
          <a:xfrm rot="5400000">
            <a:off x="4536346" y="-995015"/>
            <a:ext cx="43378" cy="6876141"/>
          </a:xfrm>
          <a:prstGeom prst="curvedConnector3">
            <a:avLst>
              <a:gd name="adj1" fmla="val 3980601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Verbindingslijn: gekromd 12">
            <a:extLst>
              <a:ext uri="{FF2B5EF4-FFF2-40B4-BE49-F238E27FC236}">
                <a16:creationId xmlns:a16="http://schemas.microsoft.com/office/drawing/2014/main" id="{46E248E3-19E2-67A2-B563-4033049D77E5}"/>
              </a:ext>
            </a:extLst>
          </p:cNvPr>
          <p:cNvCxnSpPr>
            <a:stCxn id="6" idx="4"/>
            <a:endCxn id="4" idx="4"/>
          </p:cNvCxnSpPr>
          <p:nvPr/>
        </p:nvCxnSpPr>
        <p:spPr>
          <a:xfrm rot="5400000">
            <a:off x="6268896" y="737535"/>
            <a:ext cx="43378" cy="3411041"/>
          </a:xfrm>
          <a:prstGeom prst="curvedConnector3">
            <a:avLst>
              <a:gd name="adj1" fmla="val 1537261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8F207CE-9F55-988A-1101-C7EEAB6E3B76}"/>
              </a:ext>
            </a:extLst>
          </p:cNvPr>
          <p:cNvSpPr txBox="1"/>
          <p:nvPr/>
        </p:nvSpPr>
        <p:spPr>
          <a:xfrm>
            <a:off x="246363" y="4734455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Chris Argyris and Donald Schön</a:t>
            </a:r>
          </a:p>
        </p:txBody>
      </p:sp>
    </p:spTree>
    <p:extLst>
      <p:ext uri="{BB962C8B-B14F-4D97-AF65-F5344CB8AC3E}">
        <p14:creationId xmlns:p14="http://schemas.microsoft.com/office/powerpoint/2010/main" val="3563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F7C8-AB83-4B6A-7103-486D71BA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loop learning (first order)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56146-26D3-A97F-AA0C-D2A7EA2BE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Challenges in literature are more focused on the </a:t>
            </a:r>
            <a:r>
              <a:rPr lang="en-US" dirty="0">
                <a:solidFill>
                  <a:srgbClr val="FF9E00"/>
                </a:solidFill>
              </a:rPr>
              <a:t>system</a:t>
            </a:r>
            <a:r>
              <a:rPr lang="en-US" dirty="0"/>
              <a:t> of risk-based regulation (first order), for example:</a:t>
            </a:r>
          </a:p>
          <a:p>
            <a:r>
              <a:rPr lang="en-US" dirty="0"/>
              <a:t>How to identify, select and prioritize the drivers and shapers of risk? (Baldwin, 2016).</a:t>
            </a:r>
          </a:p>
          <a:p>
            <a:r>
              <a:rPr lang="en-US" dirty="0"/>
              <a:t>Which risk factors to include and how to weight them? (Lloyd-Bostock, 2008)</a:t>
            </a:r>
          </a:p>
          <a:p>
            <a:r>
              <a:rPr lang="en-US" dirty="0"/>
              <a:t>How is the framework operable, dynamic, transparent, and justifiable? (Black, 2012)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‘Around the globe, it is observed that risk-based regulatory governance has become a routine rather than a tailored intervention.’ (Heijden van der, 2021) </a:t>
            </a:r>
          </a:p>
        </p:txBody>
      </p:sp>
    </p:spTree>
    <p:extLst>
      <p:ext uri="{BB962C8B-B14F-4D97-AF65-F5344CB8AC3E}">
        <p14:creationId xmlns:p14="http://schemas.microsoft.com/office/powerpoint/2010/main" val="265814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654C-BE3C-DE02-3E06-29A0F28C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loop learning (second order)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7114-1BD9-8E32-D266-2071AF234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 of the regulator</a:t>
            </a:r>
          </a:p>
          <a:p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863036E-20C5-085E-54E1-12135C57AC14}"/>
              </a:ext>
            </a:extLst>
          </p:cNvPr>
          <p:cNvSpPr txBox="1"/>
          <p:nvPr/>
        </p:nvSpPr>
        <p:spPr>
          <a:xfrm>
            <a:off x="2074561" y="1964657"/>
            <a:ext cx="49948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"Risk-based regulation is commonly taken to mean that regulators operate </a:t>
            </a:r>
            <a:r>
              <a:rPr lang="en-US" sz="1600" dirty="0">
                <a:solidFill>
                  <a:srgbClr val="FF9E00"/>
                </a:solidFill>
              </a:rPr>
              <a:t>decision-making frameworks and procedures</a:t>
            </a:r>
            <a:r>
              <a:rPr lang="en-US" sz="1600" dirty="0"/>
              <a:t> to prioritize regulatory activities and the deployment of resources according to an assessment of the risks that regulated firms pose to the </a:t>
            </a:r>
            <a:r>
              <a:rPr lang="en-US" sz="1600" dirty="0">
                <a:solidFill>
                  <a:srgbClr val="FF9E00"/>
                </a:solidFill>
              </a:rPr>
              <a:t>regulator's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9E00"/>
                </a:solidFill>
              </a:rPr>
              <a:t>objectives</a:t>
            </a:r>
            <a:r>
              <a:rPr lang="en-US" sz="1600" dirty="0"/>
              <a:t>.” (Baldwin and Black, 2016, p. 567)</a:t>
            </a:r>
          </a:p>
        </p:txBody>
      </p:sp>
    </p:spTree>
    <p:extLst>
      <p:ext uri="{BB962C8B-B14F-4D97-AF65-F5344CB8AC3E}">
        <p14:creationId xmlns:p14="http://schemas.microsoft.com/office/powerpoint/2010/main" val="781052305"/>
      </p:ext>
    </p:extLst>
  </p:cSld>
  <p:clrMapOvr>
    <a:masterClrMapping/>
  </p:clrMapOvr>
</p:sld>
</file>

<file path=ppt/theme/theme1.xml><?xml version="1.0" encoding="utf-8"?>
<a:theme xmlns:a="http://schemas.openxmlformats.org/drawingml/2006/main" name="EUR_Presentatie_c18">
  <a:themeElements>
    <a:clrScheme name="Erasmus_Corporate">
      <a:dk1>
        <a:srgbClr val="002328"/>
      </a:dk1>
      <a:lt1>
        <a:sysClr val="window" lastClr="FFFFFF"/>
      </a:lt1>
      <a:dk2>
        <a:srgbClr val="00B969"/>
      </a:dk2>
      <a:lt2>
        <a:srgbClr val="9C9C9C"/>
      </a:lt2>
      <a:accent1>
        <a:srgbClr val="E3DAD8"/>
      </a:accent1>
      <a:accent2>
        <a:srgbClr val="00B4D2"/>
      </a:accent2>
      <a:accent3>
        <a:srgbClr val="00A22E"/>
      </a:accent3>
      <a:accent4>
        <a:srgbClr val="FFD700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2-04-esbbpowerpointtemplate16-9_ned_eng.pptx" id="{9F99B7CA-0E58-4727-8D3C-AB846F5D14B3}" vid="{9E2D6D8D-2C64-4515-B750-21C896C9C5F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2-04-esbbpowerpointtemplate16-9_ned_eng.pptx" id="{9F99B7CA-0E58-4727-8D3C-AB846F5D14B3}" vid="{2532C884-A912-4B82-8E98-471B1E8A987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68C516804644A9B929E79E14799F8" ma:contentTypeVersion="3" ma:contentTypeDescription="Create a new document." ma:contentTypeScope="" ma:versionID="e911f77019013e4f7ce9a2a06f46d5ec">
  <xsd:schema xmlns:xsd="http://www.w3.org/2001/XMLSchema" xmlns:xs="http://www.w3.org/2001/XMLSchema" xmlns:p="http://schemas.microsoft.com/office/2006/metadata/properties" xmlns:ns2="21218f7f-6a6e-4c61-96b6-9b33608f149a" targetNamespace="http://schemas.microsoft.com/office/2006/metadata/properties" ma:root="true" ma:fieldsID="71dedad9ba0142875a975e0547df00ee" ns2:_="">
    <xsd:import namespace="21218f7f-6a6e-4c61-96b6-9b33608f14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18f7f-6a6e-4c61-96b6-9b33608f14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2E434D-3665-4884-9FCA-94EE058E0946}">
  <ds:schemaRefs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1218f7f-6a6e-4c61-96b6-9b33608f149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FAEA93-4B1F-40AA-93F8-821FD07920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A69ACD-2CF7-4520-A492-9874F7092033}">
  <ds:schemaRefs>
    <ds:schemaRef ds:uri="21218f7f-6a6e-4c61-96b6-9b33608f14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648</Words>
  <Application>Microsoft Office PowerPoint</Application>
  <PresentationFormat>Diavoorstelling (16:9)</PresentationFormat>
  <Paragraphs>123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Calibri</vt:lpstr>
      <vt:lpstr>Museo Sans 100</vt:lpstr>
      <vt:lpstr>Museo Sans 500</vt:lpstr>
      <vt:lpstr>Museo Sans 700</vt:lpstr>
      <vt:lpstr>Museo Sans 900</vt:lpstr>
      <vt:lpstr>EUR_Presentatie_c18</vt:lpstr>
      <vt:lpstr>Custom Design</vt:lpstr>
      <vt:lpstr>The challenges of risk-based regulation</vt:lpstr>
      <vt:lpstr>Introduction</vt:lpstr>
      <vt:lpstr>Why this subject?</vt:lpstr>
      <vt:lpstr>Risk-based regulation in the Netherlands</vt:lpstr>
      <vt:lpstr>Risk-based regulation</vt:lpstr>
      <vt:lpstr>Reseach question</vt:lpstr>
      <vt:lpstr>Single loop and double loop learning</vt:lpstr>
      <vt:lpstr>Single loop learning (first order)</vt:lpstr>
      <vt:lpstr>Double loop learning (second order)</vt:lpstr>
      <vt:lpstr>The first outline of these meta-risks</vt:lpstr>
      <vt:lpstr>Illusion of control</vt:lpstr>
      <vt:lpstr>Goal displacement</vt:lpstr>
      <vt:lpstr>Distraction of the regulated firm</vt:lpstr>
      <vt:lpstr>Reactive inspector</vt:lpstr>
      <vt:lpstr>The first outline of these meta-risks</vt:lpstr>
      <vt:lpstr>Food for thought</vt:lpstr>
      <vt:lpstr>Thank you Are there questions or suggestions?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Janssen-Pinkse, L.K. (Linda) - ANVS</dc:creator>
  <cp:keywords/>
  <dc:description>Corporate presentatie _x000d_versie 1.0 - December 2014_x000d_Ontwerp: Fabrique_x000d_Sjabloon: Ton Persoon</dc:description>
  <cp:lastModifiedBy>Janssen-Pinkse, L.K. (Linda) - ANVS</cp:lastModifiedBy>
  <cp:revision>107</cp:revision>
  <dcterms:created xsi:type="dcterms:W3CDTF">2025-08-24T10:32:09Z</dcterms:created>
  <dcterms:modified xsi:type="dcterms:W3CDTF">2025-09-19T10:27:48Z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0x010100E1D68C516804644A9B929E79E14799F8</vt:lpwstr>
  </property>
  <property fmtid="{D5CDD505-2E9C-101B-9397-08002B2CF9AE}" pid="3" name="MSIP_Label_8772ba27-cab8-4042-a351-a31f6e4eacdc_Enabled">
    <vt:lpwstr>true</vt:lpwstr>
  </property>
  <property fmtid="{D5CDD505-2E9C-101B-9397-08002B2CF9AE}" pid="4" name="MSIP_Label_8772ba27-cab8-4042-a351-a31f6e4eacdc_SetDate">
    <vt:lpwstr>2025-08-24T10:32:14Z</vt:lpwstr>
  </property>
  <property fmtid="{D5CDD505-2E9C-101B-9397-08002B2CF9AE}" pid="5" name="MSIP_Label_8772ba27-cab8-4042-a351-a31f6e4eacdc_Method">
    <vt:lpwstr>Standard</vt:lpwstr>
  </property>
  <property fmtid="{D5CDD505-2E9C-101B-9397-08002B2CF9AE}" pid="6" name="MSIP_Label_8772ba27-cab8-4042-a351-a31f6e4eacdc_Name">
    <vt:lpwstr>Internal</vt:lpwstr>
  </property>
  <property fmtid="{D5CDD505-2E9C-101B-9397-08002B2CF9AE}" pid="7" name="MSIP_Label_8772ba27-cab8-4042-a351-a31f6e4eacdc_SiteId">
    <vt:lpwstr>715902d6-f63e-4b8d-929b-4bb170bad492</vt:lpwstr>
  </property>
  <property fmtid="{D5CDD505-2E9C-101B-9397-08002B2CF9AE}" pid="8" name="MSIP_Label_8772ba27-cab8-4042-a351-a31f6e4eacdc_ActionId">
    <vt:lpwstr>1609db40-fec0-4d28-8a5c-de71c9de05bc</vt:lpwstr>
  </property>
  <property fmtid="{D5CDD505-2E9C-101B-9397-08002B2CF9AE}" pid="9" name="MSIP_Label_8772ba27-cab8-4042-a351-a31f6e4eacdc_ContentBits">
    <vt:lpwstr>0</vt:lpwstr>
  </property>
  <property fmtid="{D5CDD505-2E9C-101B-9397-08002B2CF9AE}" pid="10" name="MSIP_Label_8772ba27-cab8-4042-a351-a31f6e4eacdc_Tag">
    <vt:lpwstr>10, 3, 0, 2</vt:lpwstr>
  </property>
</Properties>
</file>