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48" r:id="rId5"/>
  </p:sldMasterIdLst>
  <p:notesMasterIdLst>
    <p:notesMasterId r:id="rId26"/>
  </p:notesMasterIdLst>
  <p:sldIdLst>
    <p:sldId id="327" r:id="rId6"/>
    <p:sldId id="328" r:id="rId7"/>
    <p:sldId id="329" r:id="rId8"/>
    <p:sldId id="330" r:id="rId9"/>
    <p:sldId id="335" r:id="rId10"/>
    <p:sldId id="333" r:id="rId11"/>
    <p:sldId id="337" r:id="rId12"/>
    <p:sldId id="318" r:id="rId13"/>
    <p:sldId id="338" r:id="rId14"/>
    <p:sldId id="350" r:id="rId15"/>
    <p:sldId id="351" r:id="rId16"/>
    <p:sldId id="353" r:id="rId17"/>
    <p:sldId id="354" r:id="rId18"/>
    <p:sldId id="339" r:id="rId19"/>
    <p:sldId id="342" r:id="rId20"/>
    <p:sldId id="356" r:id="rId21"/>
    <p:sldId id="357" r:id="rId22"/>
    <p:sldId id="344" r:id="rId23"/>
    <p:sldId id="361" r:id="rId24"/>
    <p:sldId id="3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ACF57-F7A1-F89A-B754-07D9036183F6}" name="Gary Kiernan" initials="GK" userId="S::gary.kiernan@mhcirl.ie::7ae8603f-cfe2-4521-b7bd-a93dfe267bb0" providerId="AD"/>
  <p188:author id="{B8EF7F71-2D69-700A-5254-9F37041C36F2}" name="Aoife Forrestal" initials="" userId="S::aoife.forrestal@mhcirl.ie::4831cffd-0cb8-4b7f-93b5-423af07cace7" providerId="AD"/>
  <p188:author id="{E09B3CA6-2E74-1759-FA21-369DCA3DD539}" name="Aisling Downey" initials="AD" userId="S::aisling.downey@mhcirl.ie::e2c52e5a-62df-401d-be00-8e064d41c4c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Hamilton" initials="EH" lastIdx="1" clrIdx="0">
    <p:extLst>
      <p:ext uri="{19B8F6BF-5375-455C-9EA6-DF929625EA0E}">
        <p15:presenceInfo xmlns:p15="http://schemas.microsoft.com/office/powerpoint/2012/main" userId="S::elena.hamilton@mhcirl.ie::8ec3ae2a-c24f-4397-a479-8824ff280c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E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8C9A-5CE6-40D3-8842-062AB7BA199C}" v="69" dt="2025-04-07T14:22:58.058"/>
    <p1510:client id="{156F84D1-556B-C299-90DD-A0810D6C4480}" v="2468" dt="2025-04-08T06:45:35.194"/>
    <p1510:client id="{1A06F178-B238-5309-FD67-50A9DE845AC1}" v="260" dt="2025-04-08T12:26:10.574"/>
    <p1510:client id="{28244568-D8D8-44B1-39CF-5AC66AD8282F}" v="1" dt="2025-04-08T12:56:17.571"/>
    <p1510:client id="{378DB8A7-2313-8FDE-22BD-6D035032F35B}" v="24" dt="2025-04-08T07:57:07.623"/>
    <p1510:client id="{852ABE3C-7A78-4A48-941B-2C4967F11277}" v="4912" dt="2025-04-08T09:09:40.027"/>
    <p1510:client id="{915809F5-AD6C-ADF9-A226-60094C26BBF4}" v="242" dt="2025-04-07T13:03:48.244"/>
    <p1510:client id="{96B9AD8E-C6D8-DD81-4220-B45FCC25E31C}" v="504" dt="2025-04-07T17:20:17.205"/>
    <p1510:client id="{A3593DF1-E42C-4DEF-BADB-A6DA0EBCA26E}" v="1781" dt="2025-04-08T12:58:08.075"/>
    <p1510:client id="{AFA49AF7-895A-8704-644A-35E544A3D43C}" v="70" dt="2025-04-08T11:23:57.310"/>
    <p1510:client id="{CB0DF25D-9A76-0840-3837-271C3773E8E3}" v="1549" dt="2025-04-08T12:22:23.298"/>
    <p1510:client id="{DC060F5B-16E6-8C3F-C9F7-68F531B93477}" v="1" dt="2025-04-08T06:06:14.059"/>
    <p1510:client id="{E490F2D9-8FA3-F5B1-DA36-25D2E7F91637}" v="2045" dt="2025-04-07T16:37:48.648"/>
    <p1510:client id="{F572BDAC-AA31-746C-A667-F8CDAD988671}" v="1477" dt="2025-04-07T16:00:17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D81BF-379E-47D8-9753-605051B3A527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CE6BF-5DBD-482F-91C7-5E651E7B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1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6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CE6BF-5DBD-482F-91C7-5E651E7B35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8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8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07A3-7C03-E20D-4BCD-D869A06E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574AD-3DD0-4AF4-F4B7-F294227E0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8BAC2-D6AD-6EC5-51C6-5F0CF43B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,Sans-Serif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220A-F6CD-E702-2682-5DC9FEAE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2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07A3-7C03-E20D-4BCD-D869A06E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574AD-3DD0-4AF4-F4B7-F294227E0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8BAC2-D6AD-6EC5-51C6-5F0CF43B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,Sans-Serif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220A-F6CD-E702-2682-5DC9FEAE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3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07A3-7C03-E20D-4BCD-D869A06E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574AD-3DD0-4AF4-F4B7-F294227E0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18BAC2-D6AD-6EC5-51C6-5F0CF43BF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,Sans-Serif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220A-F6CD-E702-2682-5DC9FEAE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0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AFB1A-B449-4C42-1015-3EF716F1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C0A2C0-6192-17A4-1C9D-363964EF3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0AB44-1DBB-79BB-F015-B81EB3705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,Sans-Serif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C6C2B-D5DA-2780-96FB-655E59885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5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1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1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8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6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2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CE6BF-5DBD-482F-91C7-5E651E7B35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4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CE6BF-5DBD-482F-91C7-5E651E7B35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3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CE6BF-5DBD-482F-91C7-5E651E7B35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1790" y="1122363"/>
            <a:ext cx="494621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1790" y="3602038"/>
            <a:ext cx="494621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IE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2" y="986828"/>
            <a:ext cx="4608214" cy="4608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825" y="228283"/>
            <a:ext cx="200684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2777F-B6F0-32E4-58D0-68B8FF03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FEB7-0543-ED28-06DE-50A15AC3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7C657-EEBE-A5B6-8F28-0E61C54A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1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A2F-3E24-19D7-559E-6A11010B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FC42D-B30A-BBFB-9599-BEA72CDDE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D596-2F26-E0ED-E6F2-D13C2362D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40A36-2AF2-04F0-7A07-7A8E7691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2706A-72F5-52BE-00FC-E2EA97B5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D8900-2509-9833-DB60-E1C3271B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3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3808-2433-6C3A-BB07-8AC7FA3E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B2AF7-A8E1-FB42-F878-E037EE753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23D8D-FDF6-4CBF-A115-B3580D615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C223B-981E-0AE9-03D6-662221CB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F409F-2A6A-FFDC-881E-E229A354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41025-EF9C-7F0B-7AD6-618BD58E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2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A89D-4FC2-EF8F-3A2A-34E61C9E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DFA0C-8EBE-098D-645C-28F47877D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BDD4C-2694-139B-F0C4-185ECEE6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6CF32-560C-BA48-C479-EB478AA3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99FB-1645-D1DC-6CED-581D1DA9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4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7E797-D918-65E7-2B05-B296EDEC8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BDE7-4153-73F7-A451-22BDF855E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D8E1D-A864-265D-9DA6-6570E54B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18515-0563-7E8E-EDC0-7680E725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CF41B-27A9-642B-9B08-E792E4C9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1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3811"/>
            <a:ext cx="10515600" cy="3407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IE"/>
              <a:t>Click to edit Master text styles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  <a:p>
            <a:pPr lvl="3"/>
            <a:r>
              <a:rPr lang="en-IE"/>
              <a:t>Fourth level</a:t>
            </a:r>
          </a:p>
          <a:p>
            <a:pPr lvl="4"/>
            <a:r>
              <a:rPr lang="en-IE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1" y="228283"/>
            <a:ext cx="2006840" cy="8509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05FAB5-0387-3A40-8C0A-8411559D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4FD4AB5-FFDF-5943-972B-72DF75EB0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3811"/>
            <a:ext cx="10515600" cy="3407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IE"/>
              <a:t>Click to edit Master text styles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  <a:p>
            <a:pPr lvl="3"/>
            <a:r>
              <a:rPr lang="en-IE"/>
              <a:t>Fourth level</a:t>
            </a:r>
          </a:p>
          <a:p>
            <a:pPr lvl="4"/>
            <a:r>
              <a:rPr lang="en-IE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1" y="228283"/>
            <a:ext cx="2006840" cy="8509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05FAB5-0387-3A40-8C0A-8411559D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478-1ED9-EB86-7B71-60CE620A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BE9AF-8667-7572-4562-F1779EB67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9DFD-7E72-CBF6-1615-A58B2ED2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C141-C9AD-90CA-369E-52A9CBCA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3545A-7514-CCF8-DD05-D6C7D3F8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7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4B28-EABB-9AE5-7323-AB7BFA6E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EAA7-954A-A494-4338-4D3E6704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5557E-3FF1-FC4B-9CF8-EDCD34D6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501F8-55CF-E147-00C0-E7957B04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1789-3877-AACE-59B3-3A65E9B1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6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4939-FFDC-DE07-1792-F72763AA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E5EE3-F975-78EC-F5CC-D0A464CF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CE6FA-AB91-4DE9-0FB6-1573CC39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BBE7-286B-62B4-E59D-1FECC5CE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43B63-26BC-4AF5-6EA8-6FB16AB0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6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DC64-11F6-7CAA-76B7-EE366881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2540-A400-7A43-C077-42910545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08DC3-F0DF-DD0B-53B7-0AD2D2C4D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75D68-A02A-CAFC-5C11-0BF87C19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0F994-4118-B140-CDBA-CE0C17FC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3CB0E-19B9-CD25-83E2-7E07B26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9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8A29-D355-24F9-F003-14D03BA7F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12FD-7DB1-62C9-B91D-30BE8DB5F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A3389-F46C-84D8-1F02-157A25F31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2F285-BD43-DD91-A9C3-7552AE5E5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E65A9-6E85-5A49-65DE-0E7E88AFA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318FA-3C30-DB27-8105-23C6D72B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06635-A70F-EA20-B71A-4C4C042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77996-A8B3-03D1-C4BE-7D9849E6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89BE-E608-E490-B5BD-35E951AE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6E9FA-E324-F139-FD99-B66BB69E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49435-11B9-3F49-C0B6-43EBC400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A71E8-731C-8797-6110-14F707BD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2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1379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33323"/>
            <a:ext cx="10515600" cy="32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/>
              <a:t>Click to edit Master text styles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  <a:p>
            <a:pPr lvl="3"/>
            <a:r>
              <a:rPr lang="en-IE"/>
              <a:t>Fourth level</a:t>
            </a:r>
          </a:p>
          <a:p>
            <a:pPr lvl="4"/>
            <a:r>
              <a:rPr lang="en-I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08F28-D1CB-9310-5B38-A86771B0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67979-39AB-C4D3-6D80-092764469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FE282-E7F3-CD42-6FD6-8CC888F87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E1B74-9BDA-405F-8566-A8C4E2EDE4F4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0436-87BD-6420-DB98-A8986B999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A70A-FE41-71BB-E3E2-DDD248A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82F0D-64B1-45F2-A6BF-FFE0FD6D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762565110?app_id=12296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DB8E36-227D-588F-1932-7F34DF6FC6DB}"/>
              </a:ext>
            </a:extLst>
          </p:cNvPr>
          <p:cNvGrpSpPr/>
          <p:nvPr/>
        </p:nvGrpSpPr>
        <p:grpSpPr>
          <a:xfrm>
            <a:off x="0" y="999433"/>
            <a:ext cx="11159231" cy="4759448"/>
            <a:chOff x="0" y="1055426"/>
            <a:chExt cx="11159231" cy="4759448"/>
          </a:xfrm>
          <a:solidFill>
            <a:schemeClr val="bg1">
              <a:lumMod val="95000"/>
            </a:schemeClr>
          </a:solidFill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3CE3B858-AFF5-67C7-D15F-222954660054}"/>
                </a:ext>
              </a:extLst>
            </p:cNvPr>
            <p:cNvSpPr/>
            <p:nvPr/>
          </p:nvSpPr>
          <p:spPr>
            <a:xfrm>
              <a:off x="5868140" y="1055426"/>
              <a:ext cx="5291091" cy="475944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608A7A-5749-7D26-9D93-817FE806ECE3}"/>
                </a:ext>
              </a:extLst>
            </p:cNvPr>
            <p:cNvSpPr/>
            <p:nvPr/>
          </p:nvSpPr>
          <p:spPr>
            <a:xfrm>
              <a:off x="0" y="1055426"/>
              <a:ext cx="5868140" cy="4759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FF6C077-8497-B9B5-721A-238AF336F0DA}"/>
              </a:ext>
            </a:extLst>
          </p:cNvPr>
          <p:cNvSpPr/>
          <p:nvPr/>
        </p:nvSpPr>
        <p:spPr>
          <a:xfrm>
            <a:off x="11571185" y="-311673"/>
            <a:ext cx="901531" cy="901531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BECBB-A4C8-CAD4-C541-D491EFC68078}"/>
              </a:ext>
            </a:extLst>
          </p:cNvPr>
          <p:cNvSpPr txBox="1"/>
          <p:nvPr/>
        </p:nvSpPr>
        <p:spPr>
          <a:xfrm>
            <a:off x="1032769" y="4331202"/>
            <a:ext cx="6896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0" i="0" spc="300">
                <a:solidFill>
                  <a:srgbClr val="09E3C2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spc="300">
              <a:solidFill>
                <a:srgbClr val="09E3C2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000" b="1" i="0" u="none" strike="noStrike" spc="300">
                <a:solidFill>
                  <a:srgbClr val="000000"/>
                </a:solidFill>
                <a:effectLst/>
                <a:latin typeface="+mj-lt"/>
              </a:rPr>
              <a:t>GARY KIERNAN, DIRECTOR OF REGULATION</a:t>
            </a:r>
            <a:endParaRPr lang="en-GB" sz="2000" b="1" spc="300">
              <a:latin typeface="+mj-lt"/>
            </a:endParaRPr>
          </a:p>
          <a:p>
            <a:r>
              <a:rPr lang="en-GB" sz="2000" b="1" spc="300">
                <a:latin typeface="+mj-lt"/>
              </a:rPr>
              <a:t>MENTAL HEALTH COMMISSION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DE603-3A91-9639-9F3C-BC672B44DDA3}"/>
              </a:ext>
            </a:extLst>
          </p:cNvPr>
          <p:cNvSpPr/>
          <p:nvPr/>
        </p:nvSpPr>
        <p:spPr>
          <a:xfrm>
            <a:off x="7297243" y="2566353"/>
            <a:ext cx="1838348" cy="1725290"/>
          </a:xfrm>
          <a:prstGeom prst="ellipse">
            <a:avLst/>
          </a:prstGeom>
          <a:solidFill>
            <a:srgbClr val="19263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FCC1C8-3735-6CC2-4992-BF8BB334D6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615" y="3097169"/>
            <a:ext cx="1667604" cy="663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EEF738-2080-601D-81D8-6BA088EE5EB4}"/>
              </a:ext>
            </a:extLst>
          </p:cNvPr>
          <p:cNvSpPr txBox="1"/>
          <p:nvPr/>
        </p:nvSpPr>
        <p:spPr>
          <a:xfrm>
            <a:off x="1032769" y="2191168"/>
            <a:ext cx="56007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i="0" u="none" strike="noStrike">
                <a:effectLst/>
              </a:rPr>
              <a:t>Reflections on the application of a Human Rights Based </a:t>
            </a:r>
            <a:r>
              <a:rPr lang="en-GB" sz="2400" b="1"/>
              <a:t>Approach</a:t>
            </a:r>
            <a:r>
              <a:rPr lang="en-GB" sz="2400" b="1" i="0" u="none" strike="noStrike">
                <a:effectLst/>
              </a:rPr>
              <a:t> to </a:t>
            </a:r>
            <a:r>
              <a:rPr lang="en-GB" sz="2400" b="1"/>
              <a:t>Regulation</a:t>
            </a:r>
            <a:r>
              <a:rPr lang="en-GB" sz="2400" b="1" i="0" u="none" strike="noStrike">
                <a:effectLst/>
              </a:rPr>
              <a:t> by the Mental Health Commission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157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FB07-2AB1-9933-D630-D0087352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08BD39-4208-1ED6-2E5C-A4E2E38559F0}"/>
              </a:ext>
            </a:extLst>
          </p:cNvPr>
          <p:cNvSpPr/>
          <p:nvPr/>
        </p:nvSpPr>
        <p:spPr>
          <a:xfrm>
            <a:off x="3314700" y="0"/>
            <a:ext cx="8877301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F8AAD-C23E-26EB-C682-9641C4AE50F5}"/>
              </a:ext>
            </a:extLst>
          </p:cNvPr>
          <p:cNvSpPr txBox="1"/>
          <p:nvPr/>
        </p:nvSpPr>
        <p:spPr>
          <a:xfrm rot="5400000">
            <a:off x="4560683" y="3167390"/>
            <a:ext cx="71117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EE5C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---------------------------------------------------------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89C11632-9E8E-E1CF-FEFC-79661E83701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6AEA4C11-19F9-065A-890D-C882CF7088DB}"/>
              </a:ext>
            </a:extLst>
          </p:cNvPr>
          <p:cNvSpPr/>
          <p:nvPr/>
        </p:nvSpPr>
        <p:spPr>
          <a:xfrm>
            <a:off x="4133111" y="579604"/>
            <a:ext cx="7687593" cy="81187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FDFB9-481B-802E-07F7-B26650C83BB8}"/>
              </a:ext>
            </a:extLst>
          </p:cNvPr>
          <p:cNvSpPr txBox="1"/>
          <p:nvPr/>
        </p:nvSpPr>
        <p:spPr>
          <a:xfrm>
            <a:off x="4403843" y="672795"/>
            <a:ext cx="71283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IE" sz="20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Move</a:t>
            </a:r>
            <a:r>
              <a:rPr lang="en-IE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to reduction </a:t>
            </a:r>
            <a:r>
              <a:rPr lang="en-IE" sz="20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and elimination</a:t>
            </a:r>
            <a:r>
              <a:rPr lang="en-IE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IE" sz="20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through governance </a:t>
            </a:r>
          </a:p>
          <a:p>
            <a:pPr algn="ctr" fontAlgn="base"/>
            <a:r>
              <a:rPr lang="en-IE" sz="20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and quality improvement initiatives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ADDFC4D2-85D6-E7C1-EF83-02EF402E8C0A}"/>
              </a:ext>
            </a:extLst>
          </p:cNvPr>
          <p:cNvSpPr/>
          <p:nvPr/>
        </p:nvSpPr>
        <p:spPr>
          <a:xfrm>
            <a:off x="4133110" y="1517885"/>
            <a:ext cx="7687593" cy="81187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26CDA-3021-881B-18B5-E7FBC08AF634}"/>
              </a:ext>
            </a:extLst>
          </p:cNvPr>
          <p:cNvSpPr txBox="1"/>
          <p:nvPr/>
        </p:nvSpPr>
        <p:spPr>
          <a:xfrm>
            <a:off x="4669503" y="1582644"/>
            <a:ext cx="6579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IE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 line with Sharing The Vision Recommendation 92  </a:t>
            </a:r>
          </a:p>
          <a:p>
            <a:pPr algn="ctr" fontAlgn="base"/>
            <a:r>
              <a:rPr lang="en-IE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“zero seclusion, zero restraint”.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723F5EFE-E357-CFB9-5741-7CA8BB2794A0}"/>
              </a:ext>
            </a:extLst>
          </p:cNvPr>
          <p:cNvSpPr/>
          <p:nvPr/>
        </p:nvSpPr>
        <p:spPr>
          <a:xfrm>
            <a:off x="4133109" y="2456166"/>
            <a:ext cx="7687593" cy="81187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2AC7A-CFBC-6EA4-2FA4-E0C1667D2C14}"/>
              </a:ext>
            </a:extLst>
          </p:cNvPr>
          <p:cNvSpPr txBox="1"/>
          <p:nvPr/>
        </p:nvSpPr>
        <p:spPr>
          <a:xfrm>
            <a:off x="4133109" y="2634865"/>
            <a:ext cx="768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2025 </a:t>
            </a:r>
            <a:r>
              <a:rPr lang="en-GB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WHO Guidance on mental health policy and strategic action plans</a:t>
            </a:r>
            <a:endParaRPr lang="en-IE" sz="200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ctr"/>
            <a:endParaRPr lang="en-GB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14C1D6-620A-F5F1-AC60-EC071A7EF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"/>
          <a:stretch/>
        </p:blipFill>
        <p:spPr bwMode="auto">
          <a:xfrm>
            <a:off x="4173966" y="3644900"/>
            <a:ext cx="7646737" cy="28936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B48248-F77F-B9B8-D3CA-42B3123C32EB}"/>
              </a:ext>
            </a:extLst>
          </p:cNvPr>
          <p:cNvSpPr txBox="1"/>
          <p:nvPr/>
        </p:nvSpPr>
        <p:spPr>
          <a:xfrm>
            <a:off x="464467" y="1197467"/>
            <a:ext cx="159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Evidence</a:t>
            </a:r>
            <a:endParaRPr lang="en-GB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BB379A-4943-8B4D-7B54-CD0FCC97E1BE}"/>
              </a:ext>
            </a:extLst>
          </p:cNvPr>
          <p:cNvSpPr txBox="1"/>
          <p:nvPr/>
        </p:nvSpPr>
        <p:spPr>
          <a:xfrm rot="5400000">
            <a:off x="-819285" y="3998748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1386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E5E802-6BC0-95CA-6E94-6F20DEB67244}"/>
              </a:ext>
            </a:extLst>
          </p:cNvPr>
          <p:cNvSpPr txBox="1"/>
          <p:nvPr/>
        </p:nvSpPr>
        <p:spPr>
          <a:xfrm rot="5400000">
            <a:off x="-2829475" y="3273821"/>
            <a:ext cx="66451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EE5C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--------------------------------------------------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29933-1163-770B-9F85-12EC9DFCF2B6}"/>
              </a:ext>
            </a:extLst>
          </p:cNvPr>
          <p:cNvSpPr/>
          <p:nvPr/>
        </p:nvSpPr>
        <p:spPr>
          <a:xfrm>
            <a:off x="3251200" y="0"/>
            <a:ext cx="8940801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C8499164-C4F1-5670-5A90-113BB4A14010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29290DE-D3AC-3261-57F3-D9DDC868DE31}"/>
              </a:ext>
            </a:extLst>
          </p:cNvPr>
          <p:cNvSpPr/>
          <p:nvPr/>
        </p:nvSpPr>
        <p:spPr>
          <a:xfrm>
            <a:off x="4062411" y="403208"/>
            <a:ext cx="7720407" cy="1052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188E2-3E0B-0DCD-89A8-A3070ED50205}"/>
              </a:ext>
            </a:extLst>
          </p:cNvPr>
          <p:cNvSpPr txBox="1"/>
          <p:nvPr/>
        </p:nvSpPr>
        <p:spPr>
          <a:xfrm>
            <a:off x="4202684" y="579478"/>
            <a:ext cx="758013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 fontAlgn="base">
              <a:buNone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Seclusion/restraint can only be used where there is an </a:t>
            </a:r>
          </a:p>
          <a:p>
            <a:pPr marL="0" indent="0" algn="ctr" fontAlgn="base">
              <a:buNone/>
            </a:pPr>
            <a:r>
              <a:rPr lang="en-GB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 risk of serious harm to self or others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B253F-35CC-087B-21B6-A5A87947F0C7}"/>
              </a:ext>
            </a:extLst>
          </p:cNvPr>
          <p:cNvSpPr txBox="1"/>
          <p:nvPr/>
        </p:nvSpPr>
        <p:spPr>
          <a:xfrm>
            <a:off x="205980" y="664959"/>
            <a:ext cx="2318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Calibri" panose="020F0502020204030204" pitchFamily="34" charset="0"/>
                <a:cs typeface="Calibri" panose="020F0502020204030204" pitchFamily="34" charset="0"/>
              </a:rPr>
              <a:t>Key changes to the rules/code: </a:t>
            </a:r>
            <a:r>
              <a:rPr lang="en-GB" sz="2800" b="1" u="sng">
                <a:latin typeface="Calibri" panose="020F0502020204030204" pitchFamily="34" charset="0"/>
                <a:cs typeface="Calibri" panose="020F0502020204030204" pitchFamily="34" charset="0"/>
              </a:rPr>
              <a:t>Human Rights</a:t>
            </a:r>
            <a:endParaRPr lang="en-GB" sz="280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025EC-FE9C-E9A7-E5C6-2FD3130727C3}"/>
              </a:ext>
            </a:extLst>
          </p:cNvPr>
          <p:cNvSpPr txBox="1"/>
          <p:nvPr/>
        </p:nvSpPr>
        <p:spPr>
          <a:xfrm>
            <a:off x="3571919" y="1679731"/>
            <a:ext cx="82485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2000" b="1">
                <a:latin typeface="Calibri"/>
                <a:ea typeface="Calibri"/>
                <a:cs typeface="Times New Roman"/>
              </a:rPr>
              <a:t>PRINCIPLES WHICH MUST UNDERPIN THE USE OF SECLUSION</a:t>
            </a:r>
            <a:r>
              <a:rPr kumimoji="0" lang="en-GB" sz="20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Times New Roman"/>
              </a:rPr>
              <a:t>/</a:t>
            </a:r>
            <a:r>
              <a:rPr lang="en-GB" sz="2000" b="1">
                <a:latin typeface="Calibri"/>
                <a:ea typeface="Calibri"/>
                <a:cs typeface="Times New Roman"/>
              </a:rPr>
              <a:t>RESTRAINT</a:t>
            </a:r>
            <a:r>
              <a:rPr kumimoji="0" lang="en-GB" sz="20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Times New Roman"/>
              </a:rPr>
              <a:t>:</a:t>
            </a:r>
            <a:endParaRPr lang="en-GB" sz="20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906DD7-5A87-FA4A-3419-8AACE7CC81C8}"/>
              </a:ext>
            </a:extLst>
          </p:cNvPr>
          <p:cNvSpPr/>
          <p:nvPr/>
        </p:nvSpPr>
        <p:spPr>
          <a:xfrm>
            <a:off x="3534255" y="439381"/>
            <a:ext cx="972265" cy="972265"/>
          </a:xfrm>
          <a:prstGeom prst="ellipse">
            <a:avLst/>
          </a:prstGeom>
          <a:solidFill>
            <a:srgbClr val="6AE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AB62F-B16E-A633-5A4F-2139346C452A}"/>
              </a:ext>
            </a:extLst>
          </p:cNvPr>
          <p:cNvSpPr/>
          <p:nvPr/>
        </p:nvSpPr>
        <p:spPr>
          <a:xfrm>
            <a:off x="3570403" y="466385"/>
            <a:ext cx="901531" cy="901531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7B4904-776C-C9CE-9968-7D53C9723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369" y="662550"/>
            <a:ext cx="510661" cy="538719"/>
          </a:xfrm>
          <a:prstGeom prst="rect">
            <a:avLst/>
          </a:prstGeom>
        </p:spPr>
      </p:pic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7753FA82-AC33-E7C9-EAB4-33663768EFD2}"/>
              </a:ext>
            </a:extLst>
          </p:cNvPr>
          <p:cNvSpPr/>
          <p:nvPr/>
        </p:nvSpPr>
        <p:spPr>
          <a:xfrm>
            <a:off x="3630467" y="2208963"/>
            <a:ext cx="4040706" cy="1421404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266F5-2971-BF5D-4B1F-CF8D01BAA812}"/>
              </a:ext>
            </a:extLst>
          </p:cNvPr>
          <p:cNvSpPr txBox="1"/>
          <p:nvPr/>
        </p:nvSpPr>
        <p:spPr>
          <a:xfrm>
            <a:off x="3588491" y="2215738"/>
            <a:ext cx="4106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inherent rights of a person to personal dignity and freedom in accordance with national and international human rights instruments and legislation.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7BB0D59-C3C6-07EA-40E6-8C2019364BED}"/>
              </a:ext>
            </a:extLst>
          </p:cNvPr>
          <p:cNvSpPr/>
          <p:nvPr/>
        </p:nvSpPr>
        <p:spPr>
          <a:xfrm>
            <a:off x="7832686" y="2218011"/>
            <a:ext cx="4040706" cy="1421404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C7BA697E-4955-FC6A-5660-1720E9C7E0F9}"/>
              </a:ext>
            </a:extLst>
          </p:cNvPr>
          <p:cNvSpPr/>
          <p:nvPr/>
        </p:nvSpPr>
        <p:spPr>
          <a:xfrm>
            <a:off x="7832686" y="3768485"/>
            <a:ext cx="4040706" cy="884020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6480CB2E-0A96-58A7-F90F-BE4EDE883BAC}"/>
              </a:ext>
            </a:extLst>
          </p:cNvPr>
          <p:cNvSpPr/>
          <p:nvPr/>
        </p:nvSpPr>
        <p:spPr>
          <a:xfrm>
            <a:off x="3654178" y="3766264"/>
            <a:ext cx="4040706" cy="884020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6D33A4BA-E8B2-CC25-8003-A47075F26029}"/>
              </a:ext>
            </a:extLst>
          </p:cNvPr>
          <p:cNvSpPr/>
          <p:nvPr/>
        </p:nvSpPr>
        <p:spPr>
          <a:xfrm>
            <a:off x="5722054" y="5849282"/>
            <a:ext cx="4040706" cy="884020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 algn="ctr"/>
            <a:r>
              <a:rPr lang="en-GB">
                <a:latin typeface="Calibri"/>
                <a:ea typeface="Calibri"/>
                <a:cs typeface="Calibri"/>
              </a:rPr>
              <a:t>Ban on mechanical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>
                <a:latin typeface="Calibri"/>
                <a:ea typeface="Calibri"/>
                <a:cs typeface="Calibri"/>
              </a:rPr>
              <a:t>          restraint on children </a:t>
            </a:r>
            <a:endParaRPr lang="en-GB"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E716B13D-82A5-6D81-CF8F-708F5607CFAB}"/>
              </a:ext>
            </a:extLst>
          </p:cNvPr>
          <p:cNvSpPr/>
          <p:nvPr/>
        </p:nvSpPr>
        <p:spPr>
          <a:xfrm>
            <a:off x="7854853" y="4793033"/>
            <a:ext cx="4040706" cy="884020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72362-47E5-28C8-59DA-3ABF25F8ADF1}"/>
              </a:ext>
            </a:extLst>
          </p:cNvPr>
          <p:cNvSpPr txBox="1"/>
          <p:nvPr/>
        </p:nvSpPr>
        <p:spPr>
          <a:xfrm>
            <a:off x="7899356" y="3835087"/>
            <a:ext cx="369507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Used in rare and exceptional circumstances as an emergency measure. </a:t>
            </a:r>
            <a:endParaRPr lang="en-GB" sz="1800" b="0" i="0" u="none" strike="noStrike" kern="1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A53614-6C13-4384-4224-75CC211AA082}"/>
              </a:ext>
            </a:extLst>
          </p:cNvPr>
          <p:cNvSpPr txBox="1"/>
          <p:nvPr/>
        </p:nvSpPr>
        <p:spPr>
          <a:xfrm>
            <a:off x="7899356" y="2430038"/>
            <a:ext cx="39962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Mandatory training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(including in human rights, trauma informed care)</a:t>
            </a:r>
            <a:endParaRPr lang="en-GB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E8E7CADC-431D-9B2C-CA40-401B94343B1B}"/>
              </a:ext>
            </a:extLst>
          </p:cNvPr>
          <p:cNvSpPr/>
          <p:nvPr/>
        </p:nvSpPr>
        <p:spPr>
          <a:xfrm>
            <a:off x="3640749" y="4786181"/>
            <a:ext cx="4040706" cy="884020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A845E2-3D03-7644-97B9-B40D9C9FED5E}"/>
              </a:ext>
            </a:extLst>
          </p:cNvPr>
          <p:cNvSpPr txBox="1"/>
          <p:nvPr/>
        </p:nvSpPr>
        <p:spPr>
          <a:xfrm>
            <a:off x="3340392" y="3993597"/>
            <a:ext cx="426336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Proportionate to the assessed risk</a:t>
            </a: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67509E-2DBD-D05B-E26B-67F40F10C069}"/>
              </a:ext>
            </a:extLst>
          </p:cNvPr>
          <p:cNvSpPr txBox="1"/>
          <p:nvPr/>
        </p:nvSpPr>
        <p:spPr>
          <a:xfrm>
            <a:off x="3921098" y="4866053"/>
            <a:ext cx="307130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 fontAlgn="base">
              <a:defRPr/>
            </a:pPr>
            <a:r>
              <a:rPr lang="en-GB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Least restrictive option </a:t>
            </a:r>
            <a:endParaRPr lang="en-US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lang="en-GB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     and as a last resort</a:t>
            </a:r>
            <a:endParaRPr lang="en-GB">
              <a:solidFill>
                <a:prstClr val="white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80A9A2-919B-179E-65E2-4BE1147349D6}"/>
              </a:ext>
            </a:extLst>
          </p:cNvPr>
          <p:cNvSpPr txBox="1"/>
          <p:nvPr/>
        </p:nvSpPr>
        <p:spPr>
          <a:xfrm>
            <a:off x="8440111" y="4998539"/>
            <a:ext cx="264529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Dignity and respect</a:t>
            </a:r>
            <a:endParaRPr lang="en-GB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71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FB07-2AB1-9933-D630-D0087352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99429F1-C17D-A59B-2F8D-A79BFAA59653}"/>
              </a:ext>
            </a:extLst>
          </p:cNvPr>
          <p:cNvSpPr txBox="1"/>
          <p:nvPr/>
        </p:nvSpPr>
        <p:spPr>
          <a:xfrm rot="5400000">
            <a:off x="-928982" y="3638727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8BD39-4208-1ED6-2E5C-A4E2E38559F0}"/>
              </a:ext>
            </a:extLst>
          </p:cNvPr>
          <p:cNvSpPr/>
          <p:nvPr/>
        </p:nvSpPr>
        <p:spPr>
          <a:xfrm>
            <a:off x="3378602" y="-69682"/>
            <a:ext cx="8813398" cy="6997364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F8AAD-C23E-26EB-C682-9641C4AE50F5}"/>
              </a:ext>
            </a:extLst>
          </p:cNvPr>
          <p:cNvSpPr txBox="1"/>
          <p:nvPr/>
        </p:nvSpPr>
        <p:spPr>
          <a:xfrm rot="5400000">
            <a:off x="3893705" y="3261177"/>
            <a:ext cx="76045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EE5C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-----------------------------------------------------------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89C11632-9E8E-E1CF-FEFC-79661E83701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793B47-5553-1EF9-002A-60F95C639C45}"/>
              </a:ext>
            </a:extLst>
          </p:cNvPr>
          <p:cNvSpPr txBox="1"/>
          <p:nvPr/>
        </p:nvSpPr>
        <p:spPr>
          <a:xfrm>
            <a:off x="191377" y="457708"/>
            <a:ext cx="2526584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Key changes to the rules/code: </a:t>
            </a:r>
            <a:r>
              <a:rPr lang="en-GB" sz="2400" b="1" u="sng">
                <a:latin typeface="Calibri" panose="020F0502020204030204" pitchFamily="34" charset="0"/>
                <a:cs typeface="Calibri" panose="020F0502020204030204" pitchFamily="34" charset="0"/>
              </a:rPr>
              <a:t>Involvement of the person in the review of each episode</a:t>
            </a:r>
            <a:endParaRPr lang="en-GB" sz="2400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4181E2-F7E9-F5A8-77A4-F41C487349C0}"/>
              </a:ext>
            </a:extLst>
          </p:cNvPr>
          <p:cNvSpPr/>
          <p:nvPr/>
        </p:nvSpPr>
        <p:spPr>
          <a:xfrm>
            <a:off x="3141054" y="1025912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F369A9-BE0D-E430-EA11-66602B521107}"/>
              </a:ext>
            </a:extLst>
          </p:cNvPr>
          <p:cNvSpPr/>
          <p:nvPr/>
        </p:nvSpPr>
        <p:spPr>
          <a:xfrm>
            <a:off x="3144499" y="1911592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6AEA4C11-19F9-065A-890D-C882CF7088DB}"/>
              </a:ext>
            </a:extLst>
          </p:cNvPr>
          <p:cNvSpPr/>
          <p:nvPr/>
        </p:nvSpPr>
        <p:spPr>
          <a:xfrm>
            <a:off x="3953381" y="666732"/>
            <a:ext cx="7824328" cy="1052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FDFB9-481B-802E-07F7-B26650C83BB8}"/>
              </a:ext>
            </a:extLst>
          </p:cNvPr>
          <p:cNvSpPr txBox="1"/>
          <p:nvPr/>
        </p:nvSpPr>
        <p:spPr>
          <a:xfrm>
            <a:off x="4006388" y="765852"/>
            <a:ext cx="77704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I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person-centred in-person debrief with the person who was secluded/restrained takes place within 2 working days of the episode (unless it is the preference of the person to have it outside of this timeframe).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8D9D8B5-5075-65D6-14A7-7440952DE564}"/>
              </a:ext>
            </a:extLst>
          </p:cNvPr>
          <p:cNvSpPr/>
          <p:nvPr/>
        </p:nvSpPr>
        <p:spPr>
          <a:xfrm>
            <a:off x="3931609" y="1987840"/>
            <a:ext cx="7824328" cy="736426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Optional for the person to participate. 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6B4C9D2-C91A-C47E-B3E6-82B1FEAB993F}"/>
              </a:ext>
            </a:extLst>
          </p:cNvPr>
          <p:cNvSpPr/>
          <p:nvPr/>
        </p:nvSpPr>
        <p:spPr>
          <a:xfrm>
            <a:off x="3942495" y="3629762"/>
            <a:ext cx="7824328" cy="812626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2FF7B95-4203-04BD-4371-E810D2329416}"/>
              </a:ext>
            </a:extLst>
          </p:cNvPr>
          <p:cNvSpPr/>
          <p:nvPr/>
        </p:nvSpPr>
        <p:spPr>
          <a:xfrm>
            <a:off x="3953380" y="4665588"/>
            <a:ext cx="7824328" cy="7473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D44516-04EB-821B-5D96-5515B566F4B8}"/>
              </a:ext>
            </a:extLst>
          </p:cNvPr>
          <p:cNvSpPr/>
          <p:nvPr/>
        </p:nvSpPr>
        <p:spPr>
          <a:xfrm>
            <a:off x="3146886" y="2863185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F53068E-E670-201B-CC16-C23F46F45972}"/>
              </a:ext>
            </a:extLst>
          </p:cNvPr>
          <p:cNvSpPr/>
          <p:nvPr/>
        </p:nvSpPr>
        <p:spPr>
          <a:xfrm>
            <a:off x="3914003" y="2894029"/>
            <a:ext cx="7863705" cy="60579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3DBE2-12BB-9C9D-1206-E12BE820A448}"/>
              </a:ext>
            </a:extLst>
          </p:cNvPr>
          <p:cNvSpPr txBox="1"/>
          <p:nvPr/>
        </p:nvSpPr>
        <p:spPr>
          <a:xfrm>
            <a:off x="3903970" y="3674977"/>
            <a:ext cx="78628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Discussion re person's preferences in the event where a RP is needed in the future (e.g. what RP they would not like to be used)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26CDA-3021-881B-18B5-E7FBC08AF634}"/>
              </a:ext>
            </a:extLst>
          </p:cNvPr>
          <p:cNvSpPr txBox="1"/>
          <p:nvPr/>
        </p:nvSpPr>
        <p:spPr>
          <a:xfrm>
            <a:off x="3770106" y="2876456"/>
            <a:ext cx="80667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Discussion re alternative de-escalation strategies that could </a:t>
            </a:r>
          </a:p>
          <a:p>
            <a:pPr algn="ctr"/>
            <a:r>
              <a:rPr lang="en-I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be used to avoid RPs in future.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F6701-CAC0-D5FC-61F6-B7B896E25655}"/>
              </a:ext>
            </a:extLst>
          </p:cNvPr>
          <p:cNvSpPr txBox="1"/>
          <p:nvPr/>
        </p:nvSpPr>
        <p:spPr>
          <a:xfrm>
            <a:off x="3953380" y="4745866"/>
            <a:ext cx="7830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Person has the option of having their representative or their nominated support person attend the debrief with them.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BB97D7-1739-6715-E3C5-4AA5C5D6493B}"/>
              </a:ext>
            </a:extLst>
          </p:cNvPr>
          <p:cNvSpPr/>
          <p:nvPr/>
        </p:nvSpPr>
        <p:spPr>
          <a:xfrm>
            <a:off x="3146886" y="3701385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0C4FAC-78FF-6803-3FC4-A7D4E4AEBEBA}"/>
              </a:ext>
            </a:extLst>
          </p:cNvPr>
          <p:cNvSpPr/>
          <p:nvPr/>
        </p:nvSpPr>
        <p:spPr>
          <a:xfrm>
            <a:off x="3146886" y="4702870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9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FB07-2AB1-9933-D630-D0087352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:a16="http://schemas.microsoft.com/office/drawing/2014/main" id="{D1AAE6A4-CE48-8E3B-E270-9E61837D34E1}"/>
              </a:ext>
            </a:extLst>
          </p:cNvPr>
          <p:cNvSpPr txBox="1"/>
          <p:nvPr/>
        </p:nvSpPr>
        <p:spPr>
          <a:xfrm rot="5400000">
            <a:off x="7907887" y="2753612"/>
            <a:ext cx="47501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EE5C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---------------------------------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8BD39-4208-1ED6-2E5C-A4E2E38559F0}"/>
              </a:ext>
            </a:extLst>
          </p:cNvPr>
          <p:cNvSpPr/>
          <p:nvPr/>
        </p:nvSpPr>
        <p:spPr>
          <a:xfrm>
            <a:off x="3100177" y="-261108"/>
            <a:ext cx="9110309" cy="7423907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F8AAD-C23E-26EB-C682-9641C4AE50F5}"/>
              </a:ext>
            </a:extLst>
          </p:cNvPr>
          <p:cNvSpPr txBox="1"/>
          <p:nvPr/>
        </p:nvSpPr>
        <p:spPr>
          <a:xfrm rot="5400000">
            <a:off x="3141832" y="2780193"/>
            <a:ext cx="47501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EE5C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---------------------------------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89C11632-9E8E-E1CF-FEFC-79661E83701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793B47-5553-1EF9-002A-60F95C639C45}"/>
              </a:ext>
            </a:extLst>
          </p:cNvPr>
          <p:cNvSpPr txBox="1"/>
          <p:nvPr/>
        </p:nvSpPr>
        <p:spPr>
          <a:xfrm>
            <a:off x="126388" y="666732"/>
            <a:ext cx="252658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Key changes to the rules/code: </a:t>
            </a:r>
            <a:r>
              <a:rPr lang="en-GB" sz="2800" b="1" u="sng">
                <a:latin typeface="Calibri" panose="020F0502020204030204" pitchFamily="34" charset="0"/>
                <a:cs typeface="Calibri" panose="020F0502020204030204" pitchFamily="34" charset="0"/>
              </a:rPr>
              <a:t>Governance &amp; Oversight</a:t>
            </a:r>
            <a:endParaRPr kumimoji="0" lang="en-GB" sz="3200" b="0" i="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4181E2-F7E9-F5A8-77A4-F41C487349C0}"/>
              </a:ext>
            </a:extLst>
          </p:cNvPr>
          <p:cNvSpPr/>
          <p:nvPr/>
        </p:nvSpPr>
        <p:spPr>
          <a:xfrm>
            <a:off x="7651717" y="2429358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38D24A4-62B5-BD36-805C-4ACD86FFF3CD}"/>
              </a:ext>
            </a:extLst>
          </p:cNvPr>
          <p:cNvSpPr/>
          <p:nvPr/>
        </p:nvSpPr>
        <p:spPr>
          <a:xfrm>
            <a:off x="7655332" y="3412064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0C4FAC-78FF-6803-3FC4-A7D4E4AEBEBA}"/>
              </a:ext>
            </a:extLst>
          </p:cNvPr>
          <p:cNvSpPr/>
          <p:nvPr/>
        </p:nvSpPr>
        <p:spPr>
          <a:xfrm>
            <a:off x="7648767" y="1391399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9A82A-D80B-E6AF-B705-A7E67991A00E}"/>
              </a:ext>
            </a:extLst>
          </p:cNvPr>
          <p:cNvSpPr txBox="1"/>
          <p:nvPr/>
        </p:nvSpPr>
        <p:spPr>
          <a:xfrm>
            <a:off x="4356841" y="371142"/>
            <a:ext cx="71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>
                <a:solidFill>
                  <a:schemeClr val="tx2"/>
                </a:solidFill>
                <a:ea typeface="Calibri"/>
                <a:cs typeface="Times New Roman"/>
              </a:rPr>
              <a:t>MDT REVIEW WITHIN 5 WORKING DAYS OF EACH EPISODE</a:t>
            </a:r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78A627EC-1607-6DEE-7B7C-DD512AEB847D}"/>
              </a:ext>
            </a:extLst>
          </p:cNvPr>
          <p:cNvSpPr/>
          <p:nvPr/>
        </p:nvSpPr>
        <p:spPr>
          <a:xfrm>
            <a:off x="3885568" y="1585318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4C01FF-11F7-A108-D067-4D69998F64B1}"/>
              </a:ext>
            </a:extLst>
          </p:cNvPr>
          <p:cNvSpPr/>
          <p:nvPr/>
        </p:nvSpPr>
        <p:spPr>
          <a:xfrm>
            <a:off x="3885574" y="1409052"/>
            <a:ext cx="3356510" cy="567875"/>
          </a:xfrm>
          <a:prstGeom prst="rect">
            <a:avLst/>
          </a:prstGeom>
          <a:solidFill>
            <a:srgbClr val="1F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8BCED410-BDEE-702C-BC02-3516008CF38B}"/>
              </a:ext>
            </a:extLst>
          </p:cNvPr>
          <p:cNvSpPr/>
          <p:nvPr/>
        </p:nvSpPr>
        <p:spPr>
          <a:xfrm>
            <a:off x="3885568" y="1225759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6F7D71-9751-9F48-B5CE-1EC797DDCDA2}"/>
              </a:ext>
            </a:extLst>
          </p:cNvPr>
          <p:cNvSpPr txBox="1"/>
          <p:nvPr/>
        </p:nvSpPr>
        <p:spPr>
          <a:xfrm>
            <a:off x="4084937" y="1349735"/>
            <a:ext cx="292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</a:t>
            </a:r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dentification of the trigger/antecedent events </a:t>
            </a:r>
          </a:p>
          <a:p>
            <a:pPr algn="ctr"/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ounded Rectangle 3">
            <a:extLst>
              <a:ext uri="{FF2B5EF4-FFF2-40B4-BE49-F238E27FC236}">
                <a16:creationId xmlns:a16="http://schemas.microsoft.com/office/drawing/2014/main" id="{FF9106BC-7880-F38A-050A-E05826EB603C}"/>
              </a:ext>
            </a:extLst>
          </p:cNvPr>
          <p:cNvSpPr/>
          <p:nvPr/>
        </p:nvSpPr>
        <p:spPr>
          <a:xfrm>
            <a:off x="3885568" y="2634638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85BBDB-97CD-1D60-485D-D1FE6D24E6CB}"/>
              </a:ext>
            </a:extLst>
          </p:cNvPr>
          <p:cNvSpPr/>
          <p:nvPr/>
        </p:nvSpPr>
        <p:spPr>
          <a:xfrm>
            <a:off x="3885574" y="2458372"/>
            <a:ext cx="3356510" cy="567875"/>
          </a:xfrm>
          <a:prstGeom prst="rect">
            <a:avLst/>
          </a:prstGeom>
          <a:solidFill>
            <a:srgbClr val="1F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F9BCADD9-0660-7DE7-701B-2041C9E01E57}"/>
              </a:ext>
            </a:extLst>
          </p:cNvPr>
          <p:cNvSpPr/>
          <p:nvPr/>
        </p:nvSpPr>
        <p:spPr>
          <a:xfrm>
            <a:off x="3885568" y="2275079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FBF540-8589-E12F-2FC4-C570DA807ECD}"/>
              </a:ext>
            </a:extLst>
          </p:cNvPr>
          <p:cNvSpPr txBox="1"/>
          <p:nvPr/>
        </p:nvSpPr>
        <p:spPr>
          <a:xfrm>
            <a:off x="3385038" y="2220469"/>
            <a:ext cx="391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</a:t>
            </a:r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eview of any missed opportunities for earlier intervention</a:t>
            </a:r>
          </a:p>
          <a:p>
            <a:pPr algn="ctr"/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ounded Rectangle 3">
            <a:extLst>
              <a:ext uri="{FF2B5EF4-FFF2-40B4-BE49-F238E27FC236}">
                <a16:creationId xmlns:a16="http://schemas.microsoft.com/office/drawing/2014/main" id="{3B951508-025C-946F-D590-1E440FFA0DBF}"/>
              </a:ext>
            </a:extLst>
          </p:cNvPr>
          <p:cNvSpPr/>
          <p:nvPr/>
        </p:nvSpPr>
        <p:spPr>
          <a:xfrm>
            <a:off x="3885568" y="3670861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8D31B2-65EE-861F-18B3-51822FAA3173}"/>
              </a:ext>
            </a:extLst>
          </p:cNvPr>
          <p:cNvSpPr/>
          <p:nvPr/>
        </p:nvSpPr>
        <p:spPr>
          <a:xfrm>
            <a:off x="3885574" y="3494595"/>
            <a:ext cx="3356510" cy="567875"/>
          </a:xfrm>
          <a:prstGeom prst="rect">
            <a:avLst/>
          </a:prstGeom>
          <a:solidFill>
            <a:srgbClr val="1F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D5B3E58D-B4A7-5811-A4F2-835720E0297B}"/>
              </a:ext>
            </a:extLst>
          </p:cNvPr>
          <p:cNvSpPr/>
          <p:nvPr/>
        </p:nvSpPr>
        <p:spPr>
          <a:xfrm>
            <a:off x="3885568" y="3311302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947D445A-8C94-27FF-C4A7-D8F29799AE45}"/>
              </a:ext>
            </a:extLst>
          </p:cNvPr>
          <p:cNvSpPr/>
          <p:nvPr/>
        </p:nvSpPr>
        <p:spPr>
          <a:xfrm>
            <a:off x="8504229" y="1551179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E356B9-99FC-587F-E8CF-0705280BE157}"/>
              </a:ext>
            </a:extLst>
          </p:cNvPr>
          <p:cNvSpPr/>
          <p:nvPr/>
        </p:nvSpPr>
        <p:spPr>
          <a:xfrm>
            <a:off x="8504235" y="1374913"/>
            <a:ext cx="3356510" cy="567875"/>
          </a:xfrm>
          <a:prstGeom prst="rect">
            <a:avLst/>
          </a:prstGeom>
          <a:solidFill>
            <a:srgbClr val="1F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421B2215-C834-54BB-D2D4-51D6699A4212}"/>
              </a:ext>
            </a:extLst>
          </p:cNvPr>
          <p:cNvSpPr/>
          <p:nvPr/>
        </p:nvSpPr>
        <p:spPr>
          <a:xfrm>
            <a:off x="8504229" y="1191620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B93026-9DF2-0FAB-C903-EAD1D30407E4}"/>
              </a:ext>
            </a:extLst>
          </p:cNvPr>
          <p:cNvSpPr txBox="1"/>
          <p:nvPr/>
        </p:nvSpPr>
        <p:spPr>
          <a:xfrm>
            <a:off x="8084129" y="1180762"/>
            <a:ext cx="383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duration of the episode and whether this was for the shortest possible duration</a:t>
            </a:r>
          </a:p>
          <a:p>
            <a:pPr algn="ctr"/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ounded Rectangle 3">
            <a:extLst>
              <a:ext uri="{FF2B5EF4-FFF2-40B4-BE49-F238E27FC236}">
                <a16:creationId xmlns:a16="http://schemas.microsoft.com/office/drawing/2014/main" id="{0D6DC98C-B533-150F-8AFB-6984D3E25C5B}"/>
              </a:ext>
            </a:extLst>
          </p:cNvPr>
          <p:cNvSpPr/>
          <p:nvPr/>
        </p:nvSpPr>
        <p:spPr>
          <a:xfrm>
            <a:off x="8504229" y="2605624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5579C86-C66E-103C-9944-68D1709D602F}"/>
              </a:ext>
            </a:extLst>
          </p:cNvPr>
          <p:cNvSpPr/>
          <p:nvPr/>
        </p:nvSpPr>
        <p:spPr>
          <a:xfrm>
            <a:off x="8504235" y="2429358"/>
            <a:ext cx="3356510" cy="567875"/>
          </a:xfrm>
          <a:prstGeom prst="rect">
            <a:avLst/>
          </a:prstGeom>
          <a:solidFill>
            <a:srgbClr val="1F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AEED1921-EE47-3105-3919-705EA61FF152}"/>
              </a:ext>
            </a:extLst>
          </p:cNvPr>
          <p:cNvSpPr/>
          <p:nvPr/>
        </p:nvSpPr>
        <p:spPr>
          <a:xfrm>
            <a:off x="8504229" y="2246065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F2A0E0-AEF0-D820-04B2-818E07FD54F5}"/>
              </a:ext>
            </a:extLst>
          </p:cNvPr>
          <p:cNvSpPr txBox="1"/>
          <p:nvPr/>
        </p:nvSpPr>
        <p:spPr>
          <a:xfrm>
            <a:off x="8202882" y="2355467"/>
            <a:ext cx="365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</a:t>
            </a:r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onsiderations of the outcomes of the person-centred debrief</a:t>
            </a:r>
          </a:p>
          <a:p>
            <a:pPr algn="ctr"/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ounded Rectangle 3">
            <a:extLst>
              <a:ext uri="{FF2B5EF4-FFF2-40B4-BE49-F238E27FC236}">
                <a16:creationId xmlns:a16="http://schemas.microsoft.com/office/drawing/2014/main" id="{CADE7DA7-E9AC-C669-0474-93C68C8A6FF2}"/>
              </a:ext>
            </a:extLst>
          </p:cNvPr>
          <p:cNvSpPr/>
          <p:nvPr/>
        </p:nvSpPr>
        <p:spPr>
          <a:xfrm>
            <a:off x="8504229" y="3627131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B88A3C4-04A0-E4E6-CE11-1AB65765DF66}"/>
              </a:ext>
            </a:extLst>
          </p:cNvPr>
          <p:cNvSpPr/>
          <p:nvPr/>
        </p:nvSpPr>
        <p:spPr>
          <a:xfrm>
            <a:off x="8504235" y="3450865"/>
            <a:ext cx="3356510" cy="567875"/>
          </a:xfrm>
          <a:prstGeom prst="rect">
            <a:avLst/>
          </a:prstGeom>
          <a:solidFill>
            <a:srgbClr val="1F2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CE8EF721-6A2F-F276-1446-5A1243C85649}"/>
              </a:ext>
            </a:extLst>
          </p:cNvPr>
          <p:cNvSpPr/>
          <p:nvPr/>
        </p:nvSpPr>
        <p:spPr>
          <a:xfrm>
            <a:off x="8504229" y="3267572"/>
            <a:ext cx="3356515" cy="50110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F26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EC1876-D250-D9A9-2288-2CE33EC78A6F}"/>
              </a:ext>
            </a:extLst>
          </p:cNvPr>
          <p:cNvSpPr txBox="1"/>
          <p:nvPr/>
        </p:nvSpPr>
        <p:spPr>
          <a:xfrm>
            <a:off x="8190930" y="3229874"/>
            <a:ext cx="366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</a:t>
            </a:r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sessment of the factors in the physical environment that may have contributed to the RP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888092A-8A42-86D1-1131-B54AEB48A12B}"/>
              </a:ext>
            </a:extLst>
          </p:cNvPr>
          <p:cNvSpPr txBox="1"/>
          <p:nvPr/>
        </p:nvSpPr>
        <p:spPr>
          <a:xfrm>
            <a:off x="3457099" y="3311302"/>
            <a:ext cx="382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</a:t>
            </a:r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dentification of alternative </a:t>
            </a:r>
          </a:p>
          <a:p>
            <a:pPr lvl="1" algn="ctr" fontAlgn="base"/>
            <a:r>
              <a:rPr lang="en-GB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de-escalation strategies to be used in future</a:t>
            </a:r>
          </a:p>
          <a:p>
            <a:pPr algn="ctr"/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00C00F6-8381-0D63-10AA-D86A31BC05EB}"/>
              </a:ext>
            </a:extLst>
          </p:cNvPr>
          <p:cNvSpPr txBox="1"/>
          <p:nvPr/>
        </p:nvSpPr>
        <p:spPr>
          <a:xfrm>
            <a:off x="3757466" y="4859510"/>
            <a:ext cx="7973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Establishment of a </a:t>
            </a:r>
            <a:r>
              <a:rPr lang="en-GB" sz="1800" b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multidisciplinary review and oversight committee </a:t>
            </a:r>
          </a:p>
          <a:p>
            <a:pPr algn="ctr"/>
            <a:r>
              <a:rPr lang="en-GB" sz="180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to analyse in detail every episode of seclusion/restraint:</a:t>
            </a:r>
          </a:p>
          <a:p>
            <a:pPr algn="ctr"/>
            <a:r>
              <a:rPr lang="en-GB" sz="180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- Compliance with rules/code -</a:t>
            </a:r>
            <a:endParaRPr lang="en-US" sz="1800">
              <a:solidFill>
                <a:schemeClr val="tx2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r>
              <a:rPr lang="en-GB" sz="180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- Areas for improvement - </a:t>
            </a:r>
            <a:endParaRPr lang="en-US" sz="1800">
              <a:solidFill>
                <a:schemeClr val="tx2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r>
              <a:rPr lang="en-GB" sz="180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- Report of each committee meeting -</a:t>
            </a:r>
          </a:p>
          <a:p>
            <a:pPr algn="ctr"/>
            <a:r>
              <a:rPr lang="en-GB" sz="180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(shared with staff to promote ongoing learning) and with the MHC if requested</a:t>
            </a:r>
            <a:endParaRPr lang="en-GB" sz="18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AA7F49-CFBE-2F41-DA1D-1BA31E49F50D}"/>
              </a:ext>
            </a:extLst>
          </p:cNvPr>
          <p:cNvSpPr txBox="1"/>
          <p:nvPr/>
        </p:nvSpPr>
        <p:spPr>
          <a:xfrm rot="5400000">
            <a:off x="-928982" y="3638727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14016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FB07-2AB1-9933-D630-D0087352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5881C8-2A99-DA0F-25A5-37315B961220}"/>
              </a:ext>
            </a:extLst>
          </p:cNvPr>
          <p:cNvSpPr txBox="1"/>
          <p:nvPr/>
        </p:nvSpPr>
        <p:spPr>
          <a:xfrm rot="5400000">
            <a:off x="-3002462" y="3717775"/>
            <a:ext cx="71117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EE5C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--------------------------------------------------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8BD39-4208-1ED6-2E5C-A4E2E38559F0}"/>
              </a:ext>
            </a:extLst>
          </p:cNvPr>
          <p:cNvSpPr/>
          <p:nvPr/>
        </p:nvSpPr>
        <p:spPr>
          <a:xfrm>
            <a:off x="5915025" y="0"/>
            <a:ext cx="6276975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F8AAD-C23E-26EB-C682-9641C4AE50F5}"/>
              </a:ext>
            </a:extLst>
          </p:cNvPr>
          <p:cNvSpPr txBox="1"/>
          <p:nvPr/>
        </p:nvSpPr>
        <p:spPr>
          <a:xfrm rot="5400000">
            <a:off x="5838926" y="3215385"/>
            <a:ext cx="71117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---------------------------------------------------------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89C11632-9E8E-E1CF-FEFC-79661E83701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793B47-5553-1EF9-002A-60F95C639C45}"/>
              </a:ext>
            </a:extLst>
          </p:cNvPr>
          <p:cNvSpPr txBox="1"/>
          <p:nvPr/>
        </p:nvSpPr>
        <p:spPr>
          <a:xfrm>
            <a:off x="176926" y="800433"/>
            <a:ext cx="252658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Key changes </a:t>
            </a:r>
            <a:r>
              <a:rPr lang="en-GB" sz="2800" b="1" i="0" u="none" strike="noStrike">
                <a:solidFill>
                  <a:schemeClr val="tx2"/>
                </a:solidFill>
                <a:effectLst/>
                <a:latin typeface="Calibri"/>
                <a:ea typeface="Calibri"/>
                <a:cs typeface="Calibri"/>
              </a:rPr>
              <a:t>to </a:t>
            </a:r>
            <a:r>
              <a:rPr lang="en-GB" sz="28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the rules/code: Notifications</a:t>
            </a:r>
            <a:endParaRPr lang="en-GB" sz="28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en-GB" sz="28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4181E2-F7E9-F5A8-77A4-F41C487349C0}"/>
              </a:ext>
            </a:extLst>
          </p:cNvPr>
          <p:cNvSpPr/>
          <p:nvPr/>
        </p:nvSpPr>
        <p:spPr>
          <a:xfrm>
            <a:off x="5044126" y="1734419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F369A9-BE0D-E430-EA11-66602B521107}"/>
              </a:ext>
            </a:extLst>
          </p:cNvPr>
          <p:cNvSpPr/>
          <p:nvPr/>
        </p:nvSpPr>
        <p:spPr>
          <a:xfrm>
            <a:off x="5044126" y="2662606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6AEA4C11-19F9-065A-890D-C882CF7088DB}"/>
              </a:ext>
            </a:extLst>
          </p:cNvPr>
          <p:cNvSpPr/>
          <p:nvPr/>
        </p:nvSpPr>
        <p:spPr>
          <a:xfrm>
            <a:off x="7241463" y="1554075"/>
            <a:ext cx="4325732" cy="736426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FDFB9-481B-802E-07F7-B26650C83BB8}"/>
              </a:ext>
            </a:extLst>
          </p:cNvPr>
          <p:cNvSpPr txBox="1"/>
          <p:nvPr/>
        </p:nvSpPr>
        <p:spPr>
          <a:xfrm>
            <a:off x="6816921" y="1638990"/>
            <a:ext cx="475027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IE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Every </a:t>
            </a:r>
            <a:r>
              <a:rPr lang="en-GB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episode of seclusion/physical restraint must be notified to the MHC within three working days</a:t>
            </a:r>
            <a:endParaRPr lang="en-US" sz="16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8D9D8B5-5075-65D6-14A7-7440952DE564}"/>
              </a:ext>
            </a:extLst>
          </p:cNvPr>
          <p:cNvSpPr/>
          <p:nvPr/>
        </p:nvSpPr>
        <p:spPr>
          <a:xfrm>
            <a:off x="7241463" y="2553190"/>
            <a:ext cx="4325732" cy="736426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Risk Rating, trend analysis and request for assurances more timely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2FF7B95-4203-04BD-4371-E810D2329416}"/>
              </a:ext>
            </a:extLst>
          </p:cNvPr>
          <p:cNvSpPr/>
          <p:nvPr/>
        </p:nvSpPr>
        <p:spPr>
          <a:xfrm>
            <a:off x="7263234" y="4661350"/>
            <a:ext cx="4325732" cy="7473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D44516-04EB-821B-5D96-5515B566F4B8}"/>
              </a:ext>
            </a:extLst>
          </p:cNvPr>
          <p:cNvSpPr/>
          <p:nvPr/>
        </p:nvSpPr>
        <p:spPr>
          <a:xfrm>
            <a:off x="5036170" y="3699823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F53068E-E670-201B-CC16-C23F46F45972}"/>
              </a:ext>
            </a:extLst>
          </p:cNvPr>
          <p:cNvSpPr/>
          <p:nvPr/>
        </p:nvSpPr>
        <p:spPr>
          <a:xfrm>
            <a:off x="7230578" y="3619041"/>
            <a:ext cx="4347502" cy="712885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26CDA-3021-881B-18B5-E7FBC08AF634}"/>
              </a:ext>
            </a:extLst>
          </p:cNvPr>
          <p:cNvSpPr txBox="1"/>
          <p:nvPr/>
        </p:nvSpPr>
        <p:spPr>
          <a:xfrm>
            <a:off x="7196223" y="3712747"/>
            <a:ext cx="4459754" cy="536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MHC now has real time data and can intervene, as necessary.</a:t>
            </a:r>
            <a:endParaRPr lang="en-GB" sz="1600">
              <a:solidFill>
                <a:schemeClr val="bg1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0F6701-CAC0-D5FC-61F6-B7B896E25655}"/>
              </a:ext>
            </a:extLst>
          </p:cNvPr>
          <p:cNvSpPr txBox="1"/>
          <p:nvPr/>
        </p:nvSpPr>
        <p:spPr>
          <a:xfrm>
            <a:off x="7326853" y="4765075"/>
            <a:ext cx="432912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MHC regularly request outcome of MDT reviews and other assurances.</a:t>
            </a:r>
            <a:endParaRPr lang="en-US" sz="16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BB97D7-1739-6715-E3C5-4AA5C5D6493B}"/>
              </a:ext>
            </a:extLst>
          </p:cNvPr>
          <p:cNvSpPr/>
          <p:nvPr/>
        </p:nvSpPr>
        <p:spPr>
          <a:xfrm>
            <a:off x="5036170" y="4776208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5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B45D-DCFE-B5F4-34F8-B84802B81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1885-0FC2-EFFE-498A-C955AB022B66}"/>
              </a:ext>
            </a:extLst>
          </p:cNvPr>
          <p:cNvSpPr/>
          <p:nvPr/>
        </p:nvSpPr>
        <p:spPr>
          <a:xfrm>
            <a:off x="5915025" y="0"/>
            <a:ext cx="6276975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A42CB688-BBFE-DEF2-58C9-3040C9A9BFD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F0404-F611-EE93-F8F1-7A2C07282936}"/>
              </a:ext>
            </a:extLst>
          </p:cNvPr>
          <p:cNvSpPr txBox="1"/>
          <p:nvPr/>
        </p:nvSpPr>
        <p:spPr>
          <a:xfrm>
            <a:off x="209583" y="484747"/>
            <a:ext cx="25265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latin typeface="Calibri"/>
                <a:ea typeface="Calibri"/>
                <a:cs typeface="Calibri"/>
              </a:rPr>
              <a:t>Results:</a:t>
            </a:r>
            <a:endParaRPr lang="en-GB" sz="2800">
              <a:latin typeface="Calibri"/>
              <a:ea typeface="Calibri"/>
              <a:cs typeface="Calibri"/>
            </a:endParaRPr>
          </a:p>
          <a:p>
            <a:r>
              <a:rPr lang="en-GB" sz="2800" b="1">
                <a:latin typeface="Calibri"/>
                <a:ea typeface="Calibri"/>
                <a:cs typeface="Calibri"/>
              </a:rPr>
              <a:t>Reductions in reported restrictive practices</a:t>
            </a:r>
            <a:endParaRPr lang="en-GB" sz="2800">
              <a:latin typeface="Calibri"/>
              <a:ea typeface="Calibri"/>
              <a:cs typeface="Calibri"/>
            </a:endParaRPr>
          </a:p>
          <a:p>
            <a:endParaRPr lang="en-GB" sz="2800" b="1">
              <a:latin typeface="Calibri"/>
              <a:ea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599E46-90B2-6F64-4971-A882890EF957}"/>
              </a:ext>
            </a:extLst>
          </p:cNvPr>
          <p:cNvSpPr/>
          <p:nvPr/>
        </p:nvSpPr>
        <p:spPr>
          <a:xfrm>
            <a:off x="8878820" y="441625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DCFEA7-0ADB-0596-DA05-620EA66C7FEB}"/>
              </a:ext>
            </a:extLst>
          </p:cNvPr>
          <p:cNvSpPr/>
          <p:nvPr/>
        </p:nvSpPr>
        <p:spPr>
          <a:xfrm>
            <a:off x="8878820" y="5886127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8EB21C5-3B38-2F71-9D95-C4B259203A11}"/>
              </a:ext>
            </a:extLst>
          </p:cNvPr>
          <p:cNvSpPr/>
          <p:nvPr/>
        </p:nvSpPr>
        <p:spPr>
          <a:xfrm>
            <a:off x="6734377" y="3557994"/>
            <a:ext cx="4806481" cy="200139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RP rate per 100,000 population fell by 65% since 2018 and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34% since 2022</a:t>
            </a:r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Picture 13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CF4E8125-248F-AE08-63D9-F12F1F54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13" y="4506218"/>
            <a:ext cx="1638706" cy="16387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1FA6B8-84C4-1B34-A4B6-1B2AF18F79A1}"/>
              </a:ext>
            </a:extLst>
          </p:cNvPr>
          <p:cNvSpPr txBox="1"/>
          <p:nvPr/>
        </p:nvSpPr>
        <p:spPr>
          <a:xfrm>
            <a:off x="493709" y="3429000"/>
            <a:ext cx="44849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i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"Use of restrictive practices in approved mental health centres in Ireland: Consideration of five years of data reported to the MHC from 2018 to 2022"</a:t>
            </a:r>
            <a:r>
              <a:rPr lang="en-GB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</a:t>
            </a:r>
            <a:endParaRPr lang="en-US">
              <a:solidFill>
                <a:schemeClr val="tx2"/>
              </a:solidFill>
            </a:endParaRPr>
          </a:p>
          <a:p>
            <a:pPr algn="ctr"/>
            <a:endParaRPr lang="en-GB" sz="1600">
              <a:latin typeface="Calibri"/>
              <a:ea typeface="Calibri"/>
              <a:cs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A04AE1-6427-7079-16CC-3C762B01D23D}"/>
              </a:ext>
            </a:extLst>
          </p:cNvPr>
          <p:cNvSpPr/>
          <p:nvPr/>
        </p:nvSpPr>
        <p:spPr>
          <a:xfrm>
            <a:off x="6734377" y="1258683"/>
            <a:ext cx="4806481" cy="200139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4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62% reduction in Restrictive Practices 2018-2024</a:t>
            </a:r>
            <a:endParaRPr lang="en-US" sz="2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20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B45D-DCFE-B5F4-34F8-B84802B81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A42CB688-BBFE-DEF2-58C9-3040C9A9BFD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F0404-F611-EE93-F8F1-7A2C07282936}"/>
              </a:ext>
            </a:extLst>
          </p:cNvPr>
          <p:cNvSpPr txBox="1"/>
          <p:nvPr/>
        </p:nvSpPr>
        <p:spPr>
          <a:xfrm>
            <a:off x="423093" y="1046654"/>
            <a:ext cx="176765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latin typeface="Calibri"/>
                <a:ea typeface="Calibri"/>
                <a:cs typeface="Calibri"/>
              </a:rPr>
              <a:t>Physical </a:t>
            </a:r>
          </a:p>
          <a:p>
            <a:r>
              <a:rPr lang="en-GB" sz="3200" b="1">
                <a:latin typeface="Calibri"/>
                <a:ea typeface="Calibri"/>
                <a:cs typeface="Calibri"/>
              </a:rPr>
              <a:t>Restraint</a:t>
            </a:r>
            <a:endParaRPr lang="en-GB" sz="320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42E30-9237-9CD4-D920-D53292C3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24" b="1220"/>
          <a:stretch/>
        </p:blipFill>
        <p:spPr>
          <a:xfrm>
            <a:off x="3372770" y="1447800"/>
            <a:ext cx="8385242" cy="4938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4DEB8C-3B4E-09F8-39CD-2A3040EB176E}"/>
              </a:ext>
            </a:extLst>
          </p:cNvPr>
          <p:cNvSpPr txBox="1"/>
          <p:nvPr/>
        </p:nvSpPr>
        <p:spPr>
          <a:xfrm>
            <a:off x="269637" y="6306584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3B476-2119-DA03-409C-0B81A9C9A795}"/>
              </a:ext>
            </a:extLst>
          </p:cNvPr>
          <p:cNvSpPr txBox="1"/>
          <p:nvPr/>
        </p:nvSpPr>
        <p:spPr>
          <a:xfrm rot="5400000">
            <a:off x="-928982" y="3638727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8012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B45D-DCFE-B5F4-34F8-B84802B81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A42CB688-BBFE-DEF2-58C9-3040C9A9BFD9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F0404-F611-EE93-F8F1-7A2C07282936}"/>
              </a:ext>
            </a:extLst>
          </p:cNvPr>
          <p:cNvSpPr txBox="1"/>
          <p:nvPr/>
        </p:nvSpPr>
        <p:spPr>
          <a:xfrm>
            <a:off x="269637" y="1201702"/>
            <a:ext cx="176765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>
                <a:latin typeface="Calibri"/>
                <a:ea typeface="Calibri"/>
                <a:cs typeface="Calibri"/>
              </a:rPr>
              <a:t>Seclusion</a:t>
            </a:r>
            <a:endParaRPr lang="en-GB" sz="3200"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DEB8C-3B4E-09F8-39CD-2A3040EB176E}"/>
              </a:ext>
            </a:extLst>
          </p:cNvPr>
          <p:cNvSpPr txBox="1"/>
          <p:nvPr/>
        </p:nvSpPr>
        <p:spPr>
          <a:xfrm>
            <a:off x="269637" y="6306584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11EAE-C412-97B2-03C2-8D1870907E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67"/>
          <a:stretch/>
        </p:blipFill>
        <p:spPr>
          <a:xfrm>
            <a:off x="3331828" y="1292874"/>
            <a:ext cx="8132323" cy="5013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48C404-9DBA-DE3F-E525-DF1FDBE5A8D5}"/>
              </a:ext>
            </a:extLst>
          </p:cNvPr>
          <p:cNvSpPr txBox="1"/>
          <p:nvPr/>
        </p:nvSpPr>
        <p:spPr>
          <a:xfrm rot="5400000">
            <a:off x="-928982" y="3638727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96691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F62E-28A9-E6D1-BFC7-12504F47A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0DB1CE-F97D-8EAF-1CD6-A36E6673454B}"/>
              </a:ext>
            </a:extLst>
          </p:cNvPr>
          <p:cNvSpPr txBox="1"/>
          <p:nvPr/>
        </p:nvSpPr>
        <p:spPr>
          <a:xfrm rot="5400000">
            <a:off x="-928982" y="3638727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0A971-C9EC-D77E-A7E5-DFF965123208}"/>
              </a:ext>
            </a:extLst>
          </p:cNvPr>
          <p:cNvSpPr/>
          <p:nvPr/>
        </p:nvSpPr>
        <p:spPr>
          <a:xfrm>
            <a:off x="6096000" y="0"/>
            <a:ext cx="6333101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4020E888-6ADD-732E-B966-20274DA987E7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73A6D-AEBA-68D7-F38F-65B3CFAC4AFC}"/>
              </a:ext>
            </a:extLst>
          </p:cNvPr>
          <p:cNvSpPr txBox="1"/>
          <p:nvPr/>
        </p:nvSpPr>
        <p:spPr>
          <a:xfrm>
            <a:off x="209583" y="484747"/>
            <a:ext cx="2526584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latin typeface="Calibri"/>
                <a:ea typeface="Calibri"/>
                <a:cs typeface="Calibri"/>
              </a:rPr>
              <a:t>Results: </a:t>
            </a:r>
            <a:endParaRPr lang="en-GB" sz="2800">
              <a:latin typeface="Calibri"/>
              <a:ea typeface="Calibri"/>
              <a:cs typeface="Calibri"/>
            </a:endParaRPr>
          </a:p>
          <a:p>
            <a:r>
              <a:rPr lang="en-GB" sz="2400" b="1">
                <a:latin typeface="Calibri"/>
                <a:ea typeface="Calibri"/>
                <a:cs typeface="Calibri"/>
              </a:rPr>
              <a:t>Important reductions in reported restrictive practices</a:t>
            </a:r>
            <a:endParaRPr lang="en-GB" sz="2400">
              <a:latin typeface="Calibri"/>
              <a:ea typeface="Calibri"/>
              <a:cs typeface="Calibri"/>
            </a:endParaRPr>
          </a:p>
          <a:p>
            <a:endParaRPr lang="en-GB" sz="2000" b="1">
              <a:latin typeface="Calibri"/>
              <a:ea typeface="Calibri"/>
              <a:cs typeface="Calibri"/>
            </a:endParaRPr>
          </a:p>
          <a:p>
            <a:endParaRPr lang="en-GB" sz="2000" b="1">
              <a:latin typeface="Calibri"/>
              <a:ea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A52B0E-A4B1-9677-4B42-7F36DDC5519C}"/>
              </a:ext>
            </a:extLst>
          </p:cNvPr>
          <p:cNvSpPr/>
          <p:nvPr/>
        </p:nvSpPr>
        <p:spPr>
          <a:xfrm>
            <a:off x="5045487" y="917242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C7C27B-EB8C-0D22-A3B4-13566170CCB7}"/>
              </a:ext>
            </a:extLst>
          </p:cNvPr>
          <p:cNvSpPr/>
          <p:nvPr/>
        </p:nvSpPr>
        <p:spPr>
          <a:xfrm>
            <a:off x="5045487" y="1910235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10E9A533-F6A0-E489-C1C2-4B91C588E3FC}"/>
              </a:ext>
            </a:extLst>
          </p:cNvPr>
          <p:cNvSpPr/>
          <p:nvPr/>
        </p:nvSpPr>
        <p:spPr>
          <a:xfrm>
            <a:off x="6920590" y="2311141"/>
            <a:ext cx="4815589" cy="7473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BB2292-6E01-0F24-59DF-25E0CC84508D}"/>
              </a:ext>
            </a:extLst>
          </p:cNvPr>
          <p:cNvSpPr/>
          <p:nvPr/>
        </p:nvSpPr>
        <p:spPr>
          <a:xfrm>
            <a:off x="5058760" y="2829170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E0CC421-AAA6-C673-6E53-999AA2A4CDD8}"/>
              </a:ext>
            </a:extLst>
          </p:cNvPr>
          <p:cNvSpPr/>
          <p:nvPr/>
        </p:nvSpPr>
        <p:spPr>
          <a:xfrm>
            <a:off x="6912779" y="1629050"/>
            <a:ext cx="4826475" cy="52215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42950" lvl="1" indent="-285750" algn="ctr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30395-41EE-09D1-C8D9-A5E1F53B0561}"/>
              </a:ext>
            </a:extLst>
          </p:cNvPr>
          <p:cNvSpPr txBox="1"/>
          <p:nvPr/>
        </p:nvSpPr>
        <p:spPr>
          <a:xfrm>
            <a:off x="6597094" y="1727815"/>
            <a:ext cx="5025809" cy="7104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46% reduction since 1 Jan 2023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D48289-EE51-D65B-1685-EE21F0AE2C9C}"/>
              </a:ext>
            </a:extLst>
          </p:cNvPr>
          <p:cNvSpPr/>
          <p:nvPr/>
        </p:nvSpPr>
        <p:spPr>
          <a:xfrm>
            <a:off x="5058760" y="3830656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0C5CEA-0F4C-325C-6079-5CDCE67E1431}"/>
              </a:ext>
            </a:extLst>
          </p:cNvPr>
          <p:cNvSpPr/>
          <p:nvPr/>
        </p:nvSpPr>
        <p:spPr>
          <a:xfrm>
            <a:off x="5058759" y="4777713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A0AA307-482E-D5B4-EA76-9E23966232F2}"/>
              </a:ext>
            </a:extLst>
          </p:cNvPr>
          <p:cNvSpPr/>
          <p:nvPr/>
        </p:nvSpPr>
        <p:spPr>
          <a:xfrm>
            <a:off x="6912779" y="853762"/>
            <a:ext cx="4826475" cy="681997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 sz="24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0D3DE-2AD1-5154-95AD-D42E0AD0D641}"/>
              </a:ext>
            </a:extLst>
          </p:cNvPr>
          <p:cNvSpPr txBox="1"/>
          <p:nvPr/>
        </p:nvSpPr>
        <p:spPr>
          <a:xfrm>
            <a:off x="7153626" y="846036"/>
            <a:ext cx="4105965" cy="647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59% reduction in no. of episodes during the period 2018-2024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79C20-A92A-6615-FA26-5EC7DB66FA76}"/>
              </a:ext>
            </a:extLst>
          </p:cNvPr>
          <p:cNvSpPr txBox="1"/>
          <p:nvPr/>
        </p:nvSpPr>
        <p:spPr>
          <a:xfrm>
            <a:off x="6816056" y="2389521"/>
            <a:ext cx="4633924" cy="987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30% reduction in the number of people secluded since 1 Jan 2023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CDBE7C69-16ED-BE76-7AC1-593F821C75EE}"/>
              </a:ext>
            </a:extLst>
          </p:cNvPr>
          <p:cNvSpPr/>
          <p:nvPr/>
        </p:nvSpPr>
        <p:spPr>
          <a:xfrm>
            <a:off x="6921631" y="4773674"/>
            <a:ext cx="4815589" cy="692882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CF0C1-4663-2875-AAFE-CD454C4A2CD4}"/>
              </a:ext>
            </a:extLst>
          </p:cNvPr>
          <p:cNvSpPr txBox="1"/>
          <p:nvPr/>
        </p:nvSpPr>
        <p:spPr>
          <a:xfrm>
            <a:off x="6662824" y="4837287"/>
            <a:ext cx="49250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29% reduction in the number of episodes since 1 Jan 2023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E5B6A906-8722-3872-8402-B772DAF2CA6C}"/>
              </a:ext>
            </a:extLst>
          </p:cNvPr>
          <p:cNvSpPr/>
          <p:nvPr/>
        </p:nvSpPr>
        <p:spPr>
          <a:xfrm>
            <a:off x="6912779" y="3980951"/>
            <a:ext cx="4794117" cy="681997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 sz="24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8C7E9-1750-5246-4357-BF09AB5A6536}"/>
              </a:ext>
            </a:extLst>
          </p:cNvPr>
          <p:cNvSpPr txBox="1"/>
          <p:nvPr/>
        </p:nvSpPr>
        <p:spPr>
          <a:xfrm>
            <a:off x="6157499" y="4140824"/>
            <a:ext cx="58249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63% decrease in no. of episodes since 2018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0B6656D1-8A69-7075-98CD-922696026926}"/>
              </a:ext>
            </a:extLst>
          </p:cNvPr>
          <p:cNvSpPr/>
          <p:nvPr/>
        </p:nvSpPr>
        <p:spPr>
          <a:xfrm>
            <a:off x="6943724" y="5577283"/>
            <a:ext cx="4815589" cy="7473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3D0437-F552-3980-0826-F23B826BFDB5}"/>
              </a:ext>
            </a:extLst>
          </p:cNvPr>
          <p:cNvSpPr txBox="1"/>
          <p:nvPr/>
        </p:nvSpPr>
        <p:spPr>
          <a:xfrm>
            <a:off x="6597094" y="5621801"/>
            <a:ext cx="50366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22% reduction in the number of people physically restrained since 1 Jan 2023 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DF0F01-3A35-7C24-744C-17976F50E317}"/>
              </a:ext>
            </a:extLst>
          </p:cNvPr>
          <p:cNvSpPr/>
          <p:nvPr/>
        </p:nvSpPr>
        <p:spPr>
          <a:xfrm>
            <a:off x="5058759" y="5811856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A7FA5-4172-545F-32FF-0D73E51D8EDC}"/>
              </a:ext>
            </a:extLst>
          </p:cNvPr>
          <p:cNvSpPr txBox="1"/>
          <p:nvPr/>
        </p:nvSpPr>
        <p:spPr>
          <a:xfrm>
            <a:off x="269637" y="6306584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5B4787-5587-E614-0C37-5A688C1B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24" b="1220"/>
          <a:stretch/>
        </p:blipFill>
        <p:spPr>
          <a:xfrm>
            <a:off x="2666668" y="3007264"/>
            <a:ext cx="2182826" cy="1285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723A71-EA45-10DF-9B95-84E04BED5D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267"/>
          <a:stretch/>
        </p:blipFill>
        <p:spPr>
          <a:xfrm>
            <a:off x="2736167" y="4447797"/>
            <a:ext cx="2288405" cy="141083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AA925C-F657-DBA1-193B-E4A408B92527}"/>
              </a:ext>
            </a:extLst>
          </p:cNvPr>
          <p:cNvSpPr txBox="1"/>
          <p:nvPr/>
        </p:nvSpPr>
        <p:spPr>
          <a:xfrm>
            <a:off x="8607453" y="310269"/>
            <a:ext cx="160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>
                <a:solidFill>
                  <a:schemeClr val="tx2"/>
                </a:solidFill>
                <a:ea typeface="Calibri"/>
                <a:cs typeface="Times New Roman"/>
              </a:rPr>
              <a:t>SECLUSION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00D98-A538-750C-8570-4A1841ABF96E}"/>
              </a:ext>
            </a:extLst>
          </p:cNvPr>
          <p:cNvSpPr txBox="1"/>
          <p:nvPr/>
        </p:nvSpPr>
        <p:spPr>
          <a:xfrm>
            <a:off x="7995817" y="3430546"/>
            <a:ext cx="271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>
                <a:solidFill>
                  <a:schemeClr val="tx2"/>
                </a:solidFill>
                <a:ea typeface="Calibri"/>
                <a:cs typeface="Times New Roman"/>
              </a:rPr>
              <a:t>PHYSICAL RESTRAINT</a:t>
            </a:r>
          </a:p>
        </p:txBody>
      </p:sp>
    </p:spTree>
    <p:extLst>
      <p:ext uri="{BB962C8B-B14F-4D97-AF65-F5344CB8AC3E}">
        <p14:creationId xmlns:p14="http://schemas.microsoft.com/office/powerpoint/2010/main" val="207097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65B801C-CF61-2B59-FC16-10383097F2AC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52B83-EADB-5147-A440-232FB16B8023}"/>
              </a:ext>
            </a:extLst>
          </p:cNvPr>
          <p:cNvSpPr txBox="1"/>
          <p:nvPr/>
        </p:nvSpPr>
        <p:spPr>
          <a:xfrm>
            <a:off x="365664" y="1094902"/>
            <a:ext cx="2401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Conclusion</a:t>
            </a:r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A31C7-AFF4-3E40-0A22-45EEAC786499}"/>
              </a:ext>
            </a:extLst>
          </p:cNvPr>
          <p:cNvSpPr/>
          <p:nvPr/>
        </p:nvSpPr>
        <p:spPr>
          <a:xfrm>
            <a:off x="4800600" y="0"/>
            <a:ext cx="738051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674A7-7BE0-E7EC-77CA-D21C3B116A1A}"/>
              </a:ext>
            </a:extLst>
          </p:cNvPr>
          <p:cNvSpPr txBox="1"/>
          <p:nvPr/>
        </p:nvSpPr>
        <p:spPr>
          <a:xfrm>
            <a:off x="269637" y="6306584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3F500-8B46-6E6D-12A5-E4274A4B680D}"/>
              </a:ext>
            </a:extLst>
          </p:cNvPr>
          <p:cNvSpPr txBox="1"/>
          <p:nvPr/>
        </p:nvSpPr>
        <p:spPr>
          <a:xfrm>
            <a:off x="5410200" y="579120"/>
            <a:ext cx="577596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latin typeface="Calibri"/>
                <a:ea typeface="Calibri"/>
                <a:cs typeface="Calibri"/>
              </a:rPr>
              <a:t>A human rights-based approach to mental health care is achievable and realistic.</a:t>
            </a:r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2000">
                <a:latin typeface="Calibri"/>
                <a:ea typeface="Calibri"/>
                <a:cs typeface="Calibri"/>
              </a:rPr>
              <a:t>Irish mental health services have already demonstrated the capacity to be world leaders in the area of human rights as applied to restrictive practices. </a:t>
            </a:r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2000">
                <a:latin typeface="Calibri"/>
                <a:ea typeface="Calibri"/>
                <a:cs typeface="Calibri"/>
              </a:rPr>
              <a:t>As regulators, clinicians and service providers we all have a role in protecting rights and reducing harm. </a:t>
            </a:r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2000">
                <a:latin typeface="Calibri"/>
                <a:ea typeface="Calibri"/>
                <a:cs typeface="Calibri"/>
              </a:rPr>
              <a:t>If we apply the lessons learned from the restrictive practice journey, we will be successful. </a:t>
            </a:r>
          </a:p>
          <a:p>
            <a:endParaRPr lang="en-GB" sz="2000">
              <a:latin typeface="Calibri"/>
              <a:ea typeface="Calibri"/>
              <a:cs typeface="Calibri"/>
            </a:endParaRPr>
          </a:p>
          <a:p>
            <a:r>
              <a:rPr lang="en-GB" sz="2000">
                <a:latin typeface="Calibri"/>
                <a:ea typeface="Calibri"/>
                <a:cs typeface="Calibri"/>
              </a:rPr>
              <a:t>Thanks to those in this room who are already leading the way in this field!</a:t>
            </a:r>
            <a:endParaRPr lang="en-GB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A5116-48CF-0CE1-51AA-A6A055E9C8E0}"/>
              </a:ext>
            </a:extLst>
          </p:cNvPr>
          <p:cNvSpPr txBox="1"/>
          <p:nvPr/>
        </p:nvSpPr>
        <p:spPr>
          <a:xfrm rot="5400000">
            <a:off x="-928982" y="3638727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24402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33686-A03F-B7FC-BD90-5F39E0C148BF}"/>
              </a:ext>
            </a:extLst>
          </p:cNvPr>
          <p:cNvSpPr/>
          <p:nvPr/>
        </p:nvSpPr>
        <p:spPr>
          <a:xfrm>
            <a:off x="5915025" y="0"/>
            <a:ext cx="6276975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CB5F98-7724-E9AB-9837-E31D1853EA58}"/>
              </a:ext>
            </a:extLst>
          </p:cNvPr>
          <p:cNvSpPr/>
          <p:nvPr/>
        </p:nvSpPr>
        <p:spPr>
          <a:xfrm>
            <a:off x="6403210" y="2454108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46A3EE-D59C-5DAC-1782-C981483ADCB8}"/>
              </a:ext>
            </a:extLst>
          </p:cNvPr>
          <p:cNvSpPr/>
          <p:nvPr/>
        </p:nvSpPr>
        <p:spPr>
          <a:xfrm>
            <a:off x="6403210" y="955964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7C68B-14B1-4C58-F60A-E972C3CCA4B2}"/>
              </a:ext>
            </a:extLst>
          </p:cNvPr>
          <p:cNvSpPr txBox="1"/>
          <p:nvPr/>
        </p:nvSpPr>
        <p:spPr>
          <a:xfrm rot="5400000">
            <a:off x="-631411" y="102795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AE2AB-F3A4-DD8E-EAC1-2D9505A290F4}"/>
              </a:ext>
            </a:extLst>
          </p:cNvPr>
          <p:cNvSpPr txBox="1"/>
          <p:nvPr/>
        </p:nvSpPr>
        <p:spPr>
          <a:xfrm>
            <a:off x="505230" y="6010275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D51155-3AFB-61D9-43FE-6CB98F14ADED}"/>
              </a:ext>
            </a:extLst>
          </p:cNvPr>
          <p:cNvSpPr/>
          <p:nvPr/>
        </p:nvSpPr>
        <p:spPr>
          <a:xfrm>
            <a:off x="6453291" y="4484604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A9829-80B5-AFA0-7779-579B13A39FC5}"/>
              </a:ext>
            </a:extLst>
          </p:cNvPr>
          <p:cNvSpPr txBox="1"/>
          <p:nvPr/>
        </p:nvSpPr>
        <p:spPr>
          <a:xfrm>
            <a:off x="6960445" y="827901"/>
            <a:ext cx="4724401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Human Rights Approach to 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Mental Health Regulation </a:t>
            </a:r>
            <a:r>
              <a:rPr lang="en-US" sz="2400" b="0" i="0" dirty="0">
                <a:solidFill>
                  <a:srgbClr val="09E3C2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sz="2400" b="0" i="0" dirty="0">
              <a:solidFill>
                <a:srgbClr val="09E3C2"/>
              </a:solidFill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l" rtl="0" fontAlgn="base"/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Practical Application: Reduction of Restrictive Practices in Ireland -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Compelling Argument for Adopting a Human Rights Approach </a:t>
            </a:r>
            <a:r>
              <a:rPr lang="en-US" sz="2400" b="0" i="0" dirty="0">
                <a:solidFill>
                  <a:srgbClr val="09E3C2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Conclusion </a:t>
            </a:r>
            <a:endParaRPr lang="en-US" sz="2400" b="0" i="0" dirty="0">
              <a:solidFill>
                <a:srgbClr val="09E3C2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EED53-8055-648D-A755-DD9989A03B6A}"/>
              </a:ext>
            </a:extLst>
          </p:cNvPr>
          <p:cNvSpPr txBox="1"/>
          <p:nvPr/>
        </p:nvSpPr>
        <p:spPr>
          <a:xfrm>
            <a:off x="1267801" y="827901"/>
            <a:ext cx="291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4000" b="1" i="0" spc="300">
                <a:solidFill>
                  <a:srgbClr val="09E3C2"/>
                </a:solidFill>
                <a:effectLst/>
                <a:latin typeface="Calibri" panose="020F0502020204030204" pitchFamily="34" charset="0"/>
              </a:rPr>
              <a:t>OVERVIEW</a:t>
            </a:r>
            <a:endParaRPr lang="en-GB" sz="4400" b="1" spc="3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572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65B801C-CF61-2B59-FC16-10383097F2AC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52B83-EADB-5147-A440-232FB16B8023}"/>
              </a:ext>
            </a:extLst>
          </p:cNvPr>
          <p:cNvSpPr txBox="1"/>
          <p:nvPr/>
        </p:nvSpPr>
        <p:spPr>
          <a:xfrm>
            <a:off x="269637" y="1262097"/>
            <a:ext cx="24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Thank you!</a:t>
            </a:r>
            <a:endParaRPr lang="en-GB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A31C7-AFF4-3E40-0A22-45EEAC786499}"/>
              </a:ext>
            </a:extLst>
          </p:cNvPr>
          <p:cNvSpPr/>
          <p:nvPr/>
        </p:nvSpPr>
        <p:spPr>
          <a:xfrm>
            <a:off x="4800600" y="0"/>
            <a:ext cx="738051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674A7-7BE0-E7EC-77CA-D21C3B116A1A}"/>
              </a:ext>
            </a:extLst>
          </p:cNvPr>
          <p:cNvSpPr txBox="1"/>
          <p:nvPr/>
        </p:nvSpPr>
        <p:spPr>
          <a:xfrm>
            <a:off x="269637" y="6306584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94685-2314-9A9F-55E9-BDFC45A21FC1}"/>
              </a:ext>
            </a:extLst>
          </p:cNvPr>
          <p:cNvSpPr txBox="1">
            <a:spLocks/>
          </p:cNvSpPr>
          <p:nvPr/>
        </p:nvSpPr>
        <p:spPr>
          <a:xfrm>
            <a:off x="5410200" y="3957903"/>
            <a:ext cx="4914507" cy="1696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  <a:latin typeface="Calibri"/>
                <a:cs typeface="Calibri"/>
              </a:rPr>
              <a:t>Comments/Questions to</a:t>
            </a:r>
            <a:br>
              <a:rPr lang="en-US" sz="3600" b="1">
                <a:latin typeface="Calibri"/>
                <a:cs typeface="Calibri"/>
              </a:rPr>
            </a:br>
            <a:r>
              <a:rPr lang="en-US" sz="3200">
                <a:solidFill>
                  <a:schemeClr val="tx2"/>
                </a:solidFill>
                <a:latin typeface="Calibri"/>
                <a:cs typeface="Calibri"/>
              </a:rPr>
              <a:t>standards@mhcirl.ie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09A702-2A44-ECA6-E136-4322604AEBB5}"/>
              </a:ext>
            </a:extLst>
          </p:cNvPr>
          <p:cNvSpPr/>
          <p:nvPr/>
        </p:nvSpPr>
        <p:spPr>
          <a:xfrm>
            <a:off x="5410200" y="1063607"/>
            <a:ext cx="2377440" cy="2231228"/>
          </a:xfrm>
          <a:prstGeom prst="ellipse">
            <a:avLst/>
          </a:prstGeom>
          <a:solidFill>
            <a:srgbClr val="192633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DAB0F-9A3B-B903-7D89-17CB41756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0607" y="1750083"/>
            <a:ext cx="2156626" cy="8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69E6658-AF54-A4EF-BA29-B4358E88855D}"/>
              </a:ext>
            </a:extLst>
          </p:cNvPr>
          <p:cNvSpPr txBox="1"/>
          <p:nvPr/>
        </p:nvSpPr>
        <p:spPr>
          <a:xfrm rot="5400000">
            <a:off x="5415827" y="3692936"/>
            <a:ext cx="807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---------------------------------------------------------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FA186585-35A3-8E6A-1515-07A75783417D}"/>
              </a:ext>
            </a:extLst>
          </p:cNvPr>
          <p:cNvSpPr/>
          <p:nvPr/>
        </p:nvSpPr>
        <p:spPr>
          <a:xfrm>
            <a:off x="0" y="208544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B1350-1695-06C4-E6F1-FBE7F27A2C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86500" y="0"/>
            <a:ext cx="6276975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Hands holding a group of people&#10;&#10;AI-generated content may be incorrect.">
            <a:extLst>
              <a:ext uri="{FF2B5EF4-FFF2-40B4-BE49-F238E27FC236}">
                <a16:creationId xmlns:a16="http://schemas.microsoft.com/office/drawing/2014/main" id="{FDE83A53-C43C-055D-5D4C-9F1D4B946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29664" r="6601" b="23134"/>
          <a:stretch/>
        </p:blipFill>
        <p:spPr>
          <a:xfrm>
            <a:off x="3556895" y="708308"/>
            <a:ext cx="1785447" cy="16098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35326231-F2E6-3FC0-CC7E-51EB1D22F709}"/>
              </a:ext>
            </a:extLst>
          </p:cNvPr>
          <p:cNvSpPr/>
          <p:nvPr/>
        </p:nvSpPr>
        <p:spPr>
          <a:xfrm>
            <a:off x="7266325" y="4257167"/>
            <a:ext cx="4325732" cy="133665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DFF18AEA-02E7-32F7-F801-95592443A957}"/>
              </a:ext>
            </a:extLst>
          </p:cNvPr>
          <p:cNvSpPr/>
          <p:nvPr/>
        </p:nvSpPr>
        <p:spPr>
          <a:xfrm>
            <a:off x="7300961" y="2571011"/>
            <a:ext cx="4325732" cy="133665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B8EE2D4B-F761-F59F-54BF-A66E475AB41F}"/>
              </a:ext>
            </a:extLst>
          </p:cNvPr>
          <p:cNvSpPr/>
          <p:nvPr/>
        </p:nvSpPr>
        <p:spPr>
          <a:xfrm>
            <a:off x="7326938" y="865805"/>
            <a:ext cx="4325732" cy="133665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3B055-0C5C-2287-9A1A-AD970609CA46}"/>
              </a:ext>
            </a:extLst>
          </p:cNvPr>
          <p:cNvSpPr txBox="1"/>
          <p:nvPr/>
        </p:nvSpPr>
        <p:spPr>
          <a:xfrm>
            <a:off x="239013" y="6141032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A0F667-467C-16D4-BAA7-29106C437A2C}"/>
              </a:ext>
            </a:extLst>
          </p:cNvPr>
          <p:cNvSpPr txBox="1"/>
          <p:nvPr/>
        </p:nvSpPr>
        <p:spPr>
          <a:xfrm>
            <a:off x="7695728" y="1116222"/>
            <a:ext cx="35881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Respects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dignity, autonomy, and freedom, ensuring quality care, free from discrimination or coercion</a:t>
            </a:r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76E266-5272-CF42-A9A3-595B940A9CDA}"/>
              </a:ext>
            </a:extLst>
          </p:cNvPr>
          <p:cNvSpPr/>
          <p:nvPr/>
        </p:nvSpPr>
        <p:spPr>
          <a:xfrm>
            <a:off x="6732170" y="1066919"/>
            <a:ext cx="901531" cy="901531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A8BAB1B-DB53-4148-8D11-8719A0B5E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816" y="1248324"/>
            <a:ext cx="510661" cy="5387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9A4E48-734D-26BA-7F66-2388ACF33963}"/>
              </a:ext>
            </a:extLst>
          </p:cNvPr>
          <p:cNvSpPr txBox="1"/>
          <p:nvPr/>
        </p:nvSpPr>
        <p:spPr>
          <a:xfrm>
            <a:off x="7692901" y="2680224"/>
            <a:ext cx="35650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800" b="0" i="0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Recognises the same rights and freedoms for individuals with mental health </a:t>
            </a: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difficulties </a:t>
            </a:r>
            <a:r>
              <a:rPr lang="en-GB" sz="1800" b="0" i="0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as anyone else.</a:t>
            </a:r>
            <a:endParaRPr lang="en-GB">
              <a:latin typeface="Calibri"/>
              <a:ea typeface="Calibri"/>
              <a:cs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7F55A7-B4C7-EFDC-FB19-B3A78F05C746}"/>
              </a:ext>
            </a:extLst>
          </p:cNvPr>
          <p:cNvSpPr/>
          <p:nvPr/>
        </p:nvSpPr>
        <p:spPr>
          <a:xfrm>
            <a:off x="6706193" y="2827445"/>
            <a:ext cx="901531" cy="901531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8E8314-86B7-A66C-952C-2493B660C5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39" y="3008850"/>
            <a:ext cx="510661" cy="5387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E46EBD-E4CC-EEB4-F7A7-07170BC5D36A}"/>
              </a:ext>
            </a:extLst>
          </p:cNvPr>
          <p:cNvSpPr txBox="1"/>
          <p:nvPr/>
        </p:nvSpPr>
        <p:spPr>
          <a:xfrm>
            <a:off x="7901333" y="4510944"/>
            <a:ext cx="307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1800" b="0" i="0">
                <a:solidFill>
                  <a:srgbClr val="09E3C2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sz="18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Strives to balance rights fairly while protecting safety and facilitating recovery.</a:t>
            </a:r>
            <a:endParaRPr lang="en-US" b="0" i="0">
              <a:solidFill>
                <a:srgbClr val="09E3C2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40FEF8-4E02-8CEA-D072-6C04AC5B284D}"/>
              </a:ext>
            </a:extLst>
          </p:cNvPr>
          <p:cNvSpPr/>
          <p:nvPr/>
        </p:nvSpPr>
        <p:spPr>
          <a:xfrm>
            <a:off x="6662159" y="4430736"/>
            <a:ext cx="901531" cy="901531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E6CF03-BEBB-0F56-8024-90B598035D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805" y="4612141"/>
            <a:ext cx="510661" cy="5387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162D5FB-10DE-34E5-D46C-40DA73736B2B}"/>
              </a:ext>
            </a:extLst>
          </p:cNvPr>
          <p:cNvSpPr txBox="1"/>
          <p:nvPr/>
        </p:nvSpPr>
        <p:spPr>
          <a:xfrm>
            <a:off x="183505" y="817652"/>
            <a:ext cx="2581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Human Rights Approach to Mental Health Service Provision</a:t>
            </a:r>
            <a:r>
              <a:rPr lang="en-GB" sz="24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​​</a:t>
            </a: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8091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874D4DA-E5C3-1E90-4364-8D2E35DD958C}"/>
              </a:ext>
            </a:extLst>
          </p:cNvPr>
          <p:cNvSpPr txBox="1"/>
          <p:nvPr/>
        </p:nvSpPr>
        <p:spPr>
          <a:xfrm rot="5400000">
            <a:off x="7633095" y="1394795"/>
            <a:ext cx="354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---------------------------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FA186585-35A3-8E6A-1515-07A75783417D}"/>
              </a:ext>
            </a:extLst>
          </p:cNvPr>
          <p:cNvSpPr/>
          <p:nvPr/>
        </p:nvSpPr>
        <p:spPr>
          <a:xfrm>
            <a:off x="0" y="208544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GB" sz="2400" b="1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B1350-1695-06C4-E6F1-FBE7F27A2CA8}"/>
              </a:ext>
            </a:extLst>
          </p:cNvPr>
          <p:cNvSpPr/>
          <p:nvPr/>
        </p:nvSpPr>
        <p:spPr>
          <a:xfrm>
            <a:off x="6286500" y="0"/>
            <a:ext cx="6276975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2BCE2F-598C-38EE-5075-DB306DE36123}"/>
              </a:ext>
            </a:extLst>
          </p:cNvPr>
          <p:cNvSpPr/>
          <p:nvPr/>
        </p:nvSpPr>
        <p:spPr>
          <a:xfrm>
            <a:off x="5387745" y="834716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4A9EA7-E24D-B0BD-1227-54B560AE6D4C}"/>
              </a:ext>
            </a:extLst>
          </p:cNvPr>
          <p:cNvSpPr/>
          <p:nvPr/>
        </p:nvSpPr>
        <p:spPr>
          <a:xfrm>
            <a:off x="5408416" y="2530914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99701F-0CB6-D836-BE8E-E5185904B9F6}"/>
              </a:ext>
            </a:extLst>
          </p:cNvPr>
          <p:cNvSpPr/>
          <p:nvPr/>
        </p:nvSpPr>
        <p:spPr>
          <a:xfrm>
            <a:off x="5408416" y="4436435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5DF7E-D4C9-9094-041D-23D4F6525AF5}"/>
              </a:ext>
            </a:extLst>
          </p:cNvPr>
          <p:cNvSpPr/>
          <p:nvPr/>
        </p:nvSpPr>
        <p:spPr>
          <a:xfrm>
            <a:off x="5408416" y="6013853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61F4E-7A35-9EB2-CE37-7359A3B58E67}"/>
              </a:ext>
            </a:extLst>
          </p:cNvPr>
          <p:cNvSpPr txBox="1"/>
          <p:nvPr/>
        </p:nvSpPr>
        <p:spPr>
          <a:xfrm>
            <a:off x="250587" y="6103373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87F264-6E44-4727-45B0-F7F38A3F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99" y="806708"/>
            <a:ext cx="1552885" cy="15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BE3A226-204C-D0FF-202C-0A5FD216C86E}"/>
              </a:ext>
            </a:extLst>
          </p:cNvPr>
          <p:cNvSpPr/>
          <p:nvPr/>
        </p:nvSpPr>
        <p:spPr>
          <a:xfrm>
            <a:off x="7262121" y="288565"/>
            <a:ext cx="4325732" cy="147884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B0C93-F968-517B-27D5-87A2DBB04385}"/>
              </a:ext>
            </a:extLst>
          </p:cNvPr>
          <p:cNvSpPr txBox="1"/>
          <p:nvPr/>
        </p:nvSpPr>
        <p:spPr>
          <a:xfrm>
            <a:off x="7415982" y="526212"/>
            <a:ext cx="40180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Mental health services</a:t>
            </a:r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balance individuals' rights with their own safety and that of others.</a:t>
            </a:r>
            <a:r>
              <a:rPr lang="en-US" sz="1800" b="0" i="0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>
              <a:solidFill>
                <a:schemeClr val="bg1"/>
              </a:solidFill>
              <a:effectLst/>
              <a:latin typeface="Calibri"/>
              <a:ea typeface="Calibri"/>
              <a:cs typeface="Calibri"/>
            </a:endParaRPr>
          </a:p>
          <a:p>
            <a:pPr algn="ctr"/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CE1166D-14E0-2D31-F564-C51BEF471AFC}"/>
              </a:ext>
            </a:extLst>
          </p:cNvPr>
          <p:cNvSpPr/>
          <p:nvPr/>
        </p:nvSpPr>
        <p:spPr>
          <a:xfrm>
            <a:off x="7262121" y="1888141"/>
            <a:ext cx="4325732" cy="147884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A5F09-CAD4-5B52-836F-AF2496B1FFA1}"/>
              </a:ext>
            </a:extLst>
          </p:cNvPr>
          <p:cNvSpPr txBox="1"/>
          <p:nvPr/>
        </p:nvSpPr>
        <p:spPr>
          <a:xfrm>
            <a:off x="7415982" y="2125788"/>
            <a:ext cx="401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Rights like privacy and bodily autonomy might be limited in cases of significant risk to life or well-being.</a:t>
            </a:r>
            <a:endParaRPr lang="en-GB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8B3EF-5EB8-C220-6D01-B93F7E17EC5F}"/>
              </a:ext>
            </a:extLst>
          </p:cNvPr>
          <p:cNvSpPr txBox="1"/>
          <p:nvPr/>
        </p:nvSpPr>
        <p:spPr>
          <a:xfrm>
            <a:off x="6096000" y="3531708"/>
            <a:ext cx="633135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00" b="1" i="0" u="sng" strike="noStrike" spc="300">
                <a:solidFill>
                  <a:srgbClr val="09E3C2"/>
                </a:solidFill>
                <a:effectLst/>
                <a:latin typeface="Calibri"/>
                <a:ea typeface="Calibri"/>
                <a:cs typeface="Calibri"/>
              </a:rPr>
              <a:t>CHALLENGES IN MENTAL HEALTH SETTINGS</a:t>
            </a:r>
            <a:endParaRPr lang="en-GB" u="sng" spc="300">
              <a:latin typeface="Calibri"/>
              <a:ea typeface="Calibri"/>
              <a:cs typeface="Calibri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65FA952B-5E74-BBA5-4E8D-F75B76E750D4}"/>
              </a:ext>
            </a:extLst>
          </p:cNvPr>
          <p:cNvSpPr/>
          <p:nvPr/>
        </p:nvSpPr>
        <p:spPr>
          <a:xfrm>
            <a:off x="7262121" y="4134650"/>
            <a:ext cx="4325732" cy="119979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141F0-1087-B5B3-59A2-F197593A68D0}"/>
              </a:ext>
            </a:extLst>
          </p:cNvPr>
          <p:cNvSpPr txBox="1"/>
          <p:nvPr/>
        </p:nvSpPr>
        <p:spPr>
          <a:xfrm>
            <a:off x="7471023" y="4284154"/>
            <a:ext cx="38693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Rights of individuals with mental health </a:t>
            </a:r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difficulties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are sometimes overlooked or denied.</a:t>
            </a:r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A860F19D-E878-5FE0-E606-B6DBBABE802D}"/>
              </a:ext>
            </a:extLst>
          </p:cNvPr>
          <p:cNvSpPr/>
          <p:nvPr/>
        </p:nvSpPr>
        <p:spPr>
          <a:xfrm>
            <a:off x="7262121" y="5450639"/>
            <a:ext cx="4325732" cy="119979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11C6D-94C0-414A-4CA5-E1F8FF7CC645}"/>
              </a:ext>
            </a:extLst>
          </p:cNvPr>
          <p:cNvSpPr txBox="1"/>
          <p:nvPr/>
        </p:nvSpPr>
        <p:spPr>
          <a:xfrm>
            <a:off x="7385869" y="5551710"/>
            <a:ext cx="40782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Any restriction of  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rights must</a:t>
            </a:r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be </a:t>
            </a:r>
            <a:r>
              <a:rPr lang="en-GB" sz="1800" b="0" i="1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necessary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GB" sz="1800" b="0" i="1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proportionate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, and </a:t>
            </a:r>
            <a:r>
              <a:rPr lang="en-GB" sz="1800" b="0" i="1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justified</a:t>
            </a:r>
            <a:r>
              <a:rPr lang="en-GB" sz="1800" b="0" i="0" u="none" strike="noStrike">
                <a:solidFill>
                  <a:schemeClr val="bg1"/>
                </a:solidFill>
                <a:effectLst/>
                <a:latin typeface="Calibri"/>
                <a:ea typeface="Calibri"/>
                <a:cs typeface="Calibri"/>
              </a:rPr>
              <a:t> with legal and ethical reasoning.</a:t>
            </a:r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B041D-9E5F-A6B2-2370-1BF958A45F7C}"/>
              </a:ext>
            </a:extLst>
          </p:cNvPr>
          <p:cNvSpPr txBox="1"/>
          <p:nvPr/>
        </p:nvSpPr>
        <p:spPr>
          <a:xfrm>
            <a:off x="248819" y="784995"/>
            <a:ext cx="258115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Calibri"/>
                <a:ea typeface="Calibri"/>
                <a:cs typeface="Calibri"/>
              </a:rPr>
              <a:t>Balancing </a:t>
            </a:r>
            <a:endParaRPr lang="en-US">
              <a:latin typeface="Aptos" panose="02110004020202020204"/>
              <a:ea typeface="Calibri"/>
              <a:cs typeface="Calibri"/>
            </a:endParaRPr>
          </a:p>
          <a:p>
            <a:r>
              <a:rPr lang="en-GB" sz="2400" b="1" i="0" u="none" strike="noStrike">
                <a:effectLst/>
                <a:latin typeface="Calibri"/>
                <a:ea typeface="Calibri"/>
                <a:cs typeface="Calibri"/>
              </a:rPr>
              <a:t>Mental Health </a:t>
            </a:r>
            <a:r>
              <a:rPr lang="en-GB" sz="2400" b="1">
                <a:latin typeface="Calibri"/>
                <a:ea typeface="Calibri"/>
                <a:cs typeface="Calibri"/>
              </a:rPr>
              <a:t>Care and </a:t>
            </a:r>
            <a:endParaRPr lang="en-US">
              <a:latin typeface="Aptos" panose="02110004020202020204"/>
              <a:ea typeface="Calibri"/>
              <a:cs typeface="Calibri"/>
            </a:endParaRPr>
          </a:p>
          <a:p>
            <a:r>
              <a:rPr lang="en-GB" sz="2400" b="1">
                <a:latin typeface="Calibri"/>
                <a:ea typeface="Calibri"/>
                <a:cs typeface="Calibri"/>
              </a:rPr>
              <a:t>Human Rights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6B397-1E0E-94B0-9E9C-E7131DBA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CD58E-ABE7-055E-89E1-BB88310E9630}"/>
              </a:ext>
            </a:extLst>
          </p:cNvPr>
          <p:cNvSpPr/>
          <p:nvPr/>
        </p:nvSpPr>
        <p:spPr>
          <a:xfrm>
            <a:off x="5915025" y="0"/>
            <a:ext cx="6276975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21A94-BBB9-EF08-047C-286C1F6B6F64}"/>
              </a:ext>
            </a:extLst>
          </p:cNvPr>
          <p:cNvSpPr txBox="1"/>
          <p:nvPr/>
        </p:nvSpPr>
        <p:spPr>
          <a:xfrm rot="5400000">
            <a:off x="5229869" y="3632996"/>
            <a:ext cx="837341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------------------------------------------------------------</a:t>
            </a:r>
          </a:p>
        </p:txBody>
      </p:sp>
      <p:sp>
        <p:nvSpPr>
          <p:cNvPr id="19" name="Flowchart: Delay 18">
            <a:extLst>
              <a:ext uri="{FF2B5EF4-FFF2-40B4-BE49-F238E27FC236}">
                <a16:creationId xmlns:a16="http://schemas.microsoft.com/office/drawing/2014/main" id="{3AE2D454-E7D4-CCDE-9CE0-389542EFBF18}"/>
              </a:ext>
            </a:extLst>
          </p:cNvPr>
          <p:cNvSpPr/>
          <p:nvPr/>
        </p:nvSpPr>
        <p:spPr>
          <a:xfrm>
            <a:off x="0" y="212862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3632E-AA56-6DB4-3AA8-98D0B46F376B}"/>
              </a:ext>
            </a:extLst>
          </p:cNvPr>
          <p:cNvSpPr txBox="1"/>
          <p:nvPr/>
        </p:nvSpPr>
        <p:spPr>
          <a:xfrm>
            <a:off x="176926" y="800433"/>
            <a:ext cx="252658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latin typeface="Calibri"/>
                <a:ea typeface="Calibri"/>
                <a:cs typeface="Calibri"/>
              </a:rPr>
              <a:t>Case Study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D957F72-84A8-702C-3397-A52778F77BB3}"/>
              </a:ext>
            </a:extLst>
          </p:cNvPr>
          <p:cNvSpPr/>
          <p:nvPr/>
        </p:nvSpPr>
        <p:spPr>
          <a:xfrm>
            <a:off x="7253708" y="1339850"/>
            <a:ext cx="4325732" cy="4178300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78BCE-DD64-B221-1A34-87572A263D9E}"/>
              </a:ext>
            </a:extLst>
          </p:cNvPr>
          <p:cNvSpPr txBox="1"/>
          <p:nvPr/>
        </p:nvSpPr>
        <p:spPr>
          <a:xfrm>
            <a:off x="7043760" y="1767006"/>
            <a:ext cx="4222408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GB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Regulation of Restrictive Practices: </a:t>
            </a:r>
          </a:p>
          <a:p>
            <a:pPr lvl="1" algn="ctr"/>
            <a:r>
              <a:rPr lang="en-GB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compelling argument for adopting a human rights-based approach to </a:t>
            </a:r>
          </a:p>
          <a:p>
            <a:pPr lvl="1" algn="ctr"/>
            <a:r>
              <a:rPr lang="en-GB" sz="2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mental health regulation </a:t>
            </a:r>
            <a:endParaRPr lang="en-US" sz="2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1" algn="ctr"/>
            <a:endParaRPr lang="en-GB" sz="140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2050" name="Picture 2" descr="Case Studies Icon PNG Images, Vectors Free Download - Pngtree">
            <a:extLst>
              <a:ext uri="{FF2B5EF4-FFF2-40B4-BE49-F238E27FC236}">
                <a16:creationId xmlns:a16="http://schemas.microsoft.com/office/drawing/2014/main" id="{31DCCE8F-5821-F7C2-B7B8-0E19B565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8" y="442731"/>
            <a:ext cx="2287769" cy="22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28EEB-C9F6-CB78-F945-F8DADFC5415E}"/>
              </a:ext>
            </a:extLst>
          </p:cNvPr>
          <p:cNvSpPr txBox="1"/>
          <p:nvPr/>
        </p:nvSpPr>
        <p:spPr>
          <a:xfrm>
            <a:off x="250587" y="6103373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</p:spTree>
    <p:extLst>
      <p:ext uri="{BB962C8B-B14F-4D97-AF65-F5344CB8AC3E}">
        <p14:creationId xmlns:p14="http://schemas.microsoft.com/office/powerpoint/2010/main" val="20544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0CB5F98-7724-E9AB-9837-E31D1853EA58}"/>
              </a:ext>
            </a:extLst>
          </p:cNvPr>
          <p:cNvSpPr/>
          <p:nvPr/>
        </p:nvSpPr>
        <p:spPr>
          <a:xfrm>
            <a:off x="4917694" y="5040974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7C68B-14B1-4C58-F60A-E972C3CCA4B2}"/>
              </a:ext>
            </a:extLst>
          </p:cNvPr>
          <p:cNvSpPr txBox="1"/>
          <p:nvPr/>
        </p:nvSpPr>
        <p:spPr>
          <a:xfrm rot="5400000">
            <a:off x="-894945" y="1098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AE2AB-F3A4-DD8E-EAC1-2D9505A290F4}"/>
              </a:ext>
            </a:extLst>
          </p:cNvPr>
          <p:cNvSpPr txBox="1"/>
          <p:nvPr/>
        </p:nvSpPr>
        <p:spPr>
          <a:xfrm>
            <a:off x="505230" y="6010275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80841A-0377-8F21-C872-A6248C39A7F2}"/>
              </a:ext>
            </a:extLst>
          </p:cNvPr>
          <p:cNvSpPr/>
          <p:nvPr/>
        </p:nvSpPr>
        <p:spPr>
          <a:xfrm>
            <a:off x="2092707" y="5046003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D51155-3AFB-61D9-43FE-6CB98F14ADED}"/>
              </a:ext>
            </a:extLst>
          </p:cNvPr>
          <p:cNvSpPr/>
          <p:nvPr/>
        </p:nvSpPr>
        <p:spPr>
          <a:xfrm>
            <a:off x="7594134" y="5040973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0B851E-0197-9F5A-E0E0-C973398E8FCB}"/>
              </a:ext>
            </a:extLst>
          </p:cNvPr>
          <p:cNvSpPr/>
          <p:nvPr/>
        </p:nvSpPr>
        <p:spPr>
          <a:xfrm>
            <a:off x="10283307" y="5040973"/>
            <a:ext cx="342900" cy="342900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625DD-E703-89D6-4DC1-3D55FE24B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66" y="1409701"/>
            <a:ext cx="2446182" cy="3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4568BB-9015-53B0-E14C-89456EFB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68" y="1359826"/>
            <a:ext cx="2460178" cy="34866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83206-9187-ED9E-F5EA-0BA36D9AA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615" y="1359826"/>
            <a:ext cx="2471146" cy="3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413195-0E47-6E41-BB54-5340F2CE0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349" y="1359827"/>
            <a:ext cx="2476470" cy="3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1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97ABF9-4D2B-C4FF-A0B2-133A9CC873FC}"/>
              </a:ext>
            </a:extLst>
          </p:cNvPr>
          <p:cNvSpPr txBox="1"/>
          <p:nvPr/>
        </p:nvSpPr>
        <p:spPr>
          <a:xfrm rot="5400000">
            <a:off x="-3120017" y="3686880"/>
            <a:ext cx="71117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--------------------------------------------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FA186585-35A3-8E6A-1515-07A75783417D}"/>
              </a:ext>
            </a:extLst>
          </p:cNvPr>
          <p:cNvSpPr/>
          <p:nvPr/>
        </p:nvSpPr>
        <p:spPr>
          <a:xfrm>
            <a:off x="0" y="208544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B1350-1695-06C4-E6F1-FBE7F27A2CA8}"/>
              </a:ext>
            </a:extLst>
          </p:cNvPr>
          <p:cNvSpPr/>
          <p:nvPr/>
        </p:nvSpPr>
        <p:spPr>
          <a:xfrm>
            <a:off x="5099958" y="-10887"/>
            <a:ext cx="7528831" cy="6999514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2BCE2F-598C-38EE-5075-DB306DE36123}"/>
              </a:ext>
            </a:extLst>
          </p:cNvPr>
          <p:cNvSpPr/>
          <p:nvPr/>
        </p:nvSpPr>
        <p:spPr>
          <a:xfrm>
            <a:off x="4460680" y="913278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93A3CB-D64C-F096-99AF-59CD1C80547C}"/>
              </a:ext>
            </a:extLst>
          </p:cNvPr>
          <p:cNvSpPr/>
          <p:nvPr/>
        </p:nvSpPr>
        <p:spPr>
          <a:xfrm>
            <a:off x="4462459" y="1747797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4A9EA7-E24D-B0BD-1227-54B560AE6D4C}"/>
              </a:ext>
            </a:extLst>
          </p:cNvPr>
          <p:cNvSpPr/>
          <p:nvPr/>
        </p:nvSpPr>
        <p:spPr>
          <a:xfrm>
            <a:off x="4461359" y="2549659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99701F-0CB6-D836-BE8E-E5185904B9F6}"/>
              </a:ext>
            </a:extLst>
          </p:cNvPr>
          <p:cNvSpPr/>
          <p:nvPr/>
        </p:nvSpPr>
        <p:spPr>
          <a:xfrm>
            <a:off x="4461359" y="4490864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5DF7E-D4C9-9094-041D-23D4F6525AF5}"/>
              </a:ext>
            </a:extLst>
          </p:cNvPr>
          <p:cNvSpPr/>
          <p:nvPr/>
        </p:nvSpPr>
        <p:spPr>
          <a:xfrm>
            <a:off x="4461359" y="5261006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5D1D4-1577-6D8F-8727-7C2CB300FFB3}"/>
              </a:ext>
            </a:extLst>
          </p:cNvPr>
          <p:cNvSpPr txBox="1"/>
          <p:nvPr/>
        </p:nvSpPr>
        <p:spPr>
          <a:xfrm>
            <a:off x="170844" y="425074"/>
            <a:ext cx="260628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Extensive consultation and evidence review informed the revision of the Rules/COP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A5533-E577-FFFB-27BE-2F0F74B97EAD}"/>
              </a:ext>
            </a:extLst>
          </p:cNvPr>
          <p:cNvSpPr txBox="1"/>
          <p:nvPr/>
        </p:nvSpPr>
        <p:spPr>
          <a:xfrm>
            <a:off x="5280986" y="101793"/>
            <a:ext cx="695183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spc="300">
                <a:latin typeface="Calibri"/>
                <a:ea typeface="Calibri"/>
                <a:cs typeface="Calibri"/>
              </a:rPr>
              <a:t>THE EVIDENCE REVIEW HIGHLIGHTED</a:t>
            </a:r>
          </a:p>
          <a:p>
            <a:pPr algn="ctr"/>
            <a:r>
              <a:rPr lang="en-GB" sz="2000" b="1" spc="300">
                <a:latin typeface="Calibri"/>
                <a:ea typeface="Calibri"/>
                <a:cs typeface="Calibri"/>
              </a:rPr>
              <a:t>THE USE OF SECLUSION/RESTRAINT:</a:t>
            </a:r>
            <a:endParaRPr lang="en-GB" sz="2000" b="1">
              <a:latin typeface="Calibri"/>
              <a:ea typeface="Calibri"/>
              <a:cs typeface="Calibri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B9E5183-F960-CFF4-DA82-53048D2EDBBB}"/>
              </a:ext>
            </a:extLst>
          </p:cNvPr>
          <p:cNvSpPr/>
          <p:nvPr/>
        </p:nvSpPr>
        <p:spPr>
          <a:xfrm>
            <a:off x="5795023" y="844812"/>
            <a:ext cx="6121874" cy="671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A83FF-9A0B-49B6-F4DD-7592AF2ACC92}"/>
              </a:ext>
            </a:extLst>
          </p:cNvPr>
          <p:cNvSpPr txBox="1"/>
          <p:nvPr/>
        </p:nvSpPr>
        <p:spPr>
          <a:xfrm>
            <a:off x="6044814" y="987121"/>
            <a:ext cx="5702686" cy="4005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Offers no therapeutic value and is not treatment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1288A89F-0C81-24FE-B068-F5D6E8351E26}"/>
              </a:ext>
            </a:extLst>
          </p:cNvPr>
          <p:cNvSpPr/>
          <p:nvPr/>
        </p:nvSpPr>
        <p:spPr>
          <a:xfrm>
            <a:off x="5795023" y="1672126"/>
            <a:ext cx="6121874" cy="671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FD55D-A6D0-4C15-DC06-E4BE75B9B07A}"/>
              </a:ext>
            </a:extLst>
          </p:cNvPr>
          <p:cNvSpPr txBox="1"/>
          <p:nvPr/>
        </p:nvSpPr>
        <p:spPr>
          <a:xfrm>
            <a:off x="5793702" y="1842806"/>
            <a:ext cx="611010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Can cause physical and psychological harm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5BF13F9C-0F4A-01BA-5321-CEFFDD393892}"/>
              </a:ext>
            </a:extLst>
          </p:cNvPr>
          <p:cNvSpPr/>
          <p:nvPr/>
        </p:nvSpPr>
        <p:spPr>
          <a:xfrm>
            <a:off x="5795023" y="2477668"/>
            <a:ext cx="6121874" cy="671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6FE042-22E4-1282-4F61-145B3DA98F0F}"/>
              </a:ext>
            </a:extLst>
          </p:cNvPr>
          <p:cNvSpPr txBox="1"/>
          <p:nvPr/>
        </p:nvSpPr>
        <p:spPr>
          <a:xfrm>
            <a:off x="5805275" y="2490057"/>
            <a:ext cx="58052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May increase the risk of trauma and may trigger symptoms of previous experiences of trauma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29067-7429-285E-3685-B134FF53A3E0}"/>
              </a:ext>
            </a:extLst>
          </p:cNvPr>
          <p:cNvSpPr txBox="1"/>
          <p:nvPr/>
        </p:nvSpPr>
        <p:spPr>
          <a:xfrm>
            <a:off x="5280986" y="3433276"/>
            <a:ext cx="685386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spc="3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CONSULTATION WITH PEOPLE WITH EXPERIENCE OF SECLUSION/RESTRAINT IN APPROVED CENTRES SHOWED EVIDENCE OF: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836D0687-B23D-5F73-43CF-E41ABFD79688}"/>
              </a:ext>
            </a:extLst>
          </p:cNvPr>
          <p:cNvSpPr/>
          <p:nvPr/>
        </p:nvSpPr>
        <p:spPr>
          <a:xfrm>
            <a:off x="5762366" y="4415327"/>
            <a:ext cx="6121874" cy="671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7FA8D5C0-8212-B889-D6DD-71036CB58FA0}"/>
              </a:ext>
            </a:extLst>
          </p:cNvPr>
          <p:cNvSpPr/>
          <p:nvPr/>
        </p:nvSpPr>
        <p:spPr>
          <a:xfrm>
            <a:off x="5795023" y="5188212"/>
            <a:ext cx="6121874" cy="671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89B074E8-B549-6E1A-240F-424EAA844111}"/>
              </a:ext>
            </a:extLst>
          </p:cNvPr>
          <p:cNvSpPr/>
          <p:nvPr/>
        </p:nvSpPr>
        <p:spPr>
          <a:xfrm>
            <a:off x="5795023" y="5928440"/>
            <a:ext cx="6121874" cy="6711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96211C-E059-58C6-4BB2-3E7191E62096}"/>
              </a:ext>
            </a:extLst>
          </p:cNvPr>
          <p:cNvSpPr/>
          <p:nvPr/>
        </p:nvSpPr>
        <p:spPr>
          <a:xfrm>
            <a:off x="4461359" y="6001234"/>
            <a:ext cx="517594" cy="517594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DC6403-900A-BBEB-F0FF-A637596CF887}"/>
              </a:ext>
            </a:extLst>
          </p:cNvPr>
          <p:cNvSpPr txBox="1"/>
          <p:nvPr/>
        </p:nvSpPr>
        <p:spPr>
          <a:xfrm>
            <a:off x="6318861" y="4557635"/>
            <a:ext cx="50911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Trauma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B37974-0A60-75E0-B560-5EC2413FF3FB}"/>
              </a:ext>
            </a:extLst>
          </p:cNvPr>
          <p:cNvSpPr txBox="1"/>
          <p:nvPr/>
        </p:nvSpPr>
        <p:spPr>
          <a:xfrm>
            <a:off x="5458890" y="5341407"/>
            <a:ext cx="68219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Subsequent negative impact on recovery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7374A9-7D09-57F1-FEA3-888548676EB9}"/>
              </a:ext>
            </a:extLst>
          </p:cNvPr>
          <p:cNvSpPr txBox="1"/>
          <p:nvPr/>
        </p:nvSpPr>
        <p:spPr>
          <a:xfrm>
            <a:off x="6044814" y="6003900"/>
            <a:ext cx="5839854" cy="12454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Damage to the therapeutic relationship - leading to a “lack of trust” and “a huge power imbalance”. </a:t>
            </a:r>
            <a:endParaRPr lang="en-US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2B0CB-77D8-5051-F377-3A2119D607D6}"/>
              </a:ext>
            </a:extLst>
          </p:cNvPr>
          <p:cNvSpPr txBox="1"/>
          <p:nvPr/>
        </p:nvSpPr>
        <p:spPr>
          <a:xfrm>
            <a:off x="250587" y="6103373"/>
            <a:ext cx="452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pc="300">
                <a:solidFill>
                  <a:schemeClr val="bg1">
                    <a:lumMod val="85000"/>
                  </a:schemeClr>
                </a:solidFill>
              </a:rPr>
              <a:t>MENTAL HEALTH COMMISSION</a:t>
            </a:r>
          </a:p>
        </p:txBody>
      </p:sp>
    </p:spTree>
    <p:extLst>
      <p:ext uri="{BB962C8B-B14F-4D97-AF65-F5344CB8AC3E}">
        <p14:creationId xmlns:p14="http://schemas.microsoft.com/office/powerpoint/2010/main" val="86798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ental Health Commission Restrictive Practice User Experience Quote Video (2m20s)">
            <a:hlinkClick r:id="" action="ppaction://media"/>
            <a:extLst>
              <a:ext uri="{FF2B5EF4-FFF2-40B4-BE49-F238E27FC236}">
                <a16:creationId xmlns:a16="http://schemas.microsoft.com/office/drawing/2014/main" id="{3AFFEFE9-6E04-B815-F5C9-B83507F1BB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5556" y="1035994"/>
            <a:ext cx="10058900" cy="5664282"/>
          </a:xfrm>
        </p:spPr>
      </p:pic>
    </p:spTree>
    <p:extLst>
      <p:ext uri="{BB962C8B-B14F-4D97-AF65-F5344CB8AC3E}">
        <p14:creationId xmlns:p14="http://schemas.microsoft.com/office/powerpoint/2010/main" val="10716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05BBB-5FC2-6A60-0EB9-4F34951C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6168C-B457-F49A-045D-F0EFCA62DB6F}"/>
              </a:ext>
            </a:extLst>
          </p:cNvPr>
          <p:cNvSpPr txBox="1"/>
          <p:nvPr/>
        </p:nvSpPr>
        <p:spPr>
          <a:xfrm rot="5400000">
            <a:off x="-876185" y="3218862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EE5CA"/>
                </a:solidFill>
              </a:rPr>
              <a:t>---------------------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341A9962-A0BB-4E89-6ACD-D77B562D3F2C}"/>
              </a:ext>
            </a:extLst>
          </p:cNvPr>
          <p:cNvSpPr/>
          <p:nvPr/>
        </p:nvSpPr>
        <p:spPr>
          <a:xfrm>
            <a:off x="0" y="208544"/>
            <a:ext cx="2949677" cy="2744802"/>
          </a:xfrm>
          <a:prstGeom prst="flowChartDelay">
            <a:avLst/>
          </a:prstGeom>
          <a:solidFill>
            <a:srgbClr val="7E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A7316-2908-A941-9D1E-C14F7CD72DA2}"/>
              </a:ext>
            </a:extLst>
          </p:cNvPr>
          <p:cNvSpPr/>
          <p:nvPr/>
        </p:nvSpPr>
        <p:spPr>
          <a:xfrm>
            <a:off x="5045530" y="-1"/>
            <a:ext cx="7528831" cy="6999514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D2D2C-4DF0-7886-694B-7F49AB6E30EE}"/>
              </a:ext>
            </a:extLst>
          </p:cNvPr>
          <p:cNvSpPr/>
          <p:nvPr/>
        </p:nvSpPr>
        <p:spPr>
          <a:xfrm>
            <a:off x="8348658" y="2509796"/>
            <a:ext cx="931251" cy="920367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DD2E6A-CD6A-957A-986A-C64FB904FCEF}"/>
              </a:ext>
            </a:extLst>
          </p:cNvPr>
          <p:cNvSpPr/>
          <p:nvPr/>
        </p:nvSpPr>
        <p:spPr>
          <a:xfrm>
            <a:off x="8695903" y="1852972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79D9A-DBB4-6EAF-964A-2FBDC259D756}"/>
              </a:ext>
            </a:extLst>
          </p:cNvPr>
          <p:cNvSpPr txBox="1"/>
          <p:nvPr/>
        </p:nvSpPr>
        <p:spPr>
          <a:xfrm>
            <a:off x="170844" y="708103"/>
            <a:ext cx="260628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Consultation with people with experience of seclusion/restraint in approved centres</a:t>
            </a:r>
            <a:endParaRPr lang="en-US" sz="20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3BBEC-0620-5F20-F3EF-9D575C822264}"/>
              </a:ext>
            </a:extLst>
          </p:cNvPr>
          <p:cNvSpPr txBox="1"/>
          <p:nvPr/>
        </p:nvSpPr>
        <p:spPr>
          <a:xfrm>
            <a:off x="5378958" y="330848"/>
            <a:ext cx="695183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spc="30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PEOPLE DESCRIBED FEELING: </a:t>
            </a:r>
            <a:endParaRPr lang="en-GB" sz="2400" b="1" spc="300">
              <a:latin typeface="Calibri"/>
              <a:ea typeface="Calibri"/>
              <a:cs typeface="Calibri"/>
            </a:endParaRPr>
          </a:p>
          <a:p>
            <a:pPr algn="ctr"/>
            <a:endParaRPr lang="en-GB" sz="2400" b="1" spc="300">
              <a:latin typeface="Calibri"/>
              <a:ea typeface="Calibri"/>
              <a:cs typeface="Calibri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A50DD56E-0D99-15EF-5FF9-1FC63286AD23}"/>
              </a:ext>
            </a:extLst>
          </p:cNvPr>
          <p:cNvSpPr/>
          <p:nvPr/>
        </p:nvSpPr>
        <p:spPr>
          <a:xfrm>
            <a:off x="9822738" y="1530611"/>
            <a:ext cx="1473673" cy="62756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DEE27-4D88-0832-8983-B28C3C6FC728}"/>
              </a:ext>
            </a:extLst>
          </p:cNvPr>
          <p:cNvSpPr txBox="1"/>
          <p:nvPr/>
        </p:nvSpPr>
        <p:spPr>
          <a:xfrm>
            <a:off x="9925467" y="1659187"/>
            <a:ext cx="13821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'controlled'</a:t>
            </a:r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39EB2A6-FE03-2A7A-F6D7-87371D867C02}"/>
              </a:ext>
            </a:extLst>
          </p:cNvPr>
          <p:cNvSpPr/>
          <p:nvPr/>
        </p:nvSpPr>
        <p:spPr>
          <a:xfrm>
            <a:off x="10181967" y="2336154"/>
            <a:ext cx="1473673" cy="62756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33E5C4-9EAB-2C81-77F6-4F447A305C06}"/>
              </a:ext>
            </a:extLst>
          </p:cNvPr>
          <p:cNvSpPr txBox="1"/>
          <p:nvPr/>
        </p:nvSpPr>
        <p:spPr>
          <a:xfrm>
            <a:off x="10284696" y="2442959"/>
            <a:ext cx="13821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‘abused’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8C34F731-FC89-6F20-2DC1-B9732B66A4AD}"/>
              </a:ext>
            </a:extLst>
          </p:cNvPr>
          <p:cNvSpPr/>
          <p:nvPr/>
        </p:nvSpPr>
        <p:spPr>
          <a:xfrm>
            <a:off x="9996909" y="3207010"/>
            <a:ext cx="1473673" cy="62756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1AA896-04F4-6C9A-7B78-20690B4DDC9C}"/>
              </a:ext>
            </a:extLst>
          </p:cNvPr>
          <p:cNvSpPr txBox="1"/>
          <p:nvPr/>
        </p:nvSpPr>
        <p:spPr>
          <a:xfrm>
            <a:off x="10099638" y="3335586"/>
            <a:ext cx="13821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‘frightened’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5B5531FD-431B-28C6-225B-87200F8EAB8B}"/>
              </a:ext>
            </a:extLst>
          </p:cNvPr>
          <p:cNvSpPr/>
          <p:nvPr/>
        </p:nvSpPr>
        <p:spPr>
          <a:xfrm>
            <a:off x="9692109" y="4186725"/>
            <a:ext cx="1473673" cy="62756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F602A7-B5F1-36FC-62A5-0C847EFEF76E}"/>
              </a:ext>
            </a:extLst>
          </p:cNvPr>
          <p:cNvSpPr txBox="1"/>
          <p:nvPr/>
        </p:nvSpPr>
        <p:spPr>
          <a:xfrm>
            <a:off x="9740409" y="4315301"/>
            <a:ext cx="13821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'anxious’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541ED228-FF67-F3C6-B021-A2C2E4BBAFD4}"/>
              </a:ext>
            </a:extLst>
          </p:cNvPr>
          <p:cNvSpPr/>
          <p:nvPr/>
        </p:nvSpPr>
        <p:spPr>
          <a:xfrm>
            <a:off x="7972166" y="4284697"/>
            <a:ext cx="1375703" cy="594911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F9F594-C0E2-3FCE-A398-166962A5C7BB}"/>
              </a:ext>
            </a:extLst>
          </p:cNvPr>
          <p:cNvSpPr txBox="1"/>
          <p:nvPr/>
        </p:nvSpPr>
        <p:spPr>
          <a:xfrm>
            <a:off x="7966039" y="4380615"/>
            <a:ext cx="13821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‘angry’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21FAAE62-5716-FD93-EC77-402C40E349C7}"/>
              </a:ext>
            </a:extLst>
          </p:cNvPr>
          <p:cNvSpPr/>
          <p:nvPr/>
        </p:nvSpPr>
        <p:spPr>
          <a:xfrm>
            <a:off x="6317538" y="3860153"/>
            <a:ext cx="1473673" cy="62756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CB4B39-175C-D58F-A60F-EB75E8C08521}"/>
              </a:ext>
            </a:extLst>
          </p:cNvPr>
          <p:cNvSpPr txBox="1"/>
          <p:nvPr/>
        </p:nvSpPr>
        <p:spPr>
          <a:xfrm>
            <a:off x="6365839" y="3966957"/>
            <a:ext cx="13821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‘helpless’</a:t>
            </a:r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8D94F21D-4C17-B137-B0C4-0B17234C0B03}"/>
              </a:ext>
            </a:extLst>
          </p:cNvPr>
          <p:cNvSpPr/>
          <p:nvPr/>
        </p:nvSpPr>
        <p:spPr>
          <a:xfrm>
            <a:off x="5718824" y="3011067"/>
            <a:ext cx="1538987" cy="573139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C9CE37-CA12-15DD-014E-4948B28DF5F7}"/>
              </a:ext>
            </a:extLst>
          </p:cNvPr>
          <p:cNvSpPr txBox="1"/>
          <p:nvPr/>
        </p:nvSpPr>
        <p:spPr>
          <a:xfrm>
            <a:off x="5723582" y="3161412"/>
            <a:ext cx="15672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‘disempowered’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D1EF34FB-615A-CD11-2A6F-DC88FB02D83F}"/>
              </a:ext>
            </a:extLst>
          </p:cNvPr>
          <p:cNvSpPr/>
          <p:nvPr/>
        </p:nvSpPr>
        <p:spPr>
          <a:xfrm>
            <a:off x="5980080" y="2151094"/>
            <a:ext cx="1473673" cy="627568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‘humiliated’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20B184F8-5AE5-FAAD-2B6F-BC3739E45B26}"/>
              </a:ext>
            </a:extLst>
          </p:cNvPr>
          <p:cNvSpPr/>
          <p:nvPr/>
        </p:nvSpPr>
        <p:spPr>
          <a:xfrm>
            <a:off x="6513480" y="1487065"/>
            <a:ext cx="1462788" cy="453397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‘vulnerable’</a:t>
            </a:r>
            <a:endParaRPr lang="en-GB" sz="20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E520545B-6B5A-CCEB-7319-D8787B514526}"/>
              </a:ext>
            </a:extLst>
          </p:cNvPr>
          <p:cNvSpPr/>
          <p:nvPr/>
        </p:nvSpPr>
        <p:spPr>
          <a:xfrm>
            <a:off x="8168108" y="1291122"/>
            <a:ext cx="1462788" cy="453397"/>
          </a:xfrm>
          <a:prstGeom prst="roundRect">
            <a:avLst/>
          </a:prstGeom>
          <a:solidFill>
            <a:srgbClr val="1F263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‘disrespected’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89D99A5-E171-BF59-3082-5F68917D8E96}"/>
              </a:ext>
            </a:extLst>
          </p:cNvPr>
          <p:cNvSpPr/>
          <p:nvPr/>
        </p:nvSpPr>
        <p:spPr>
          <a:xfrm>
            <a:off x="9261959" y="2038029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0C07BA-BE81-EBB3-FBD3-852B2CA6BC62}"/>
              </a:ext>
            </a:extLst>
          </p:cNvPr>
          <p:cNvSpPr/>
          <p:nvPr/>
        </p:nvSpPr>
        <p:spPr>
          <a:xfrm>
            <a:off x="9632074" y="2506114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661DE9-27C6-D819-7AB9-D0DC6E09FFA8}"/>
              </a:ext>
            </a:extLst>
          </p:cNvPr>
          <p:cNvSpPr/>
          <p:nvPr/>
        </p:nvSpPr>
        <p:spPr>
          <a:xfrm>
            <a:off x="9501445" y="3159257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E8DF36A-F582-070A-66BB-12CF64C5687E}"/>
              </a:ext>
            </a:extLst>
          </p:cNvPr>
          <p:cNvSpPr/>
          <p:nvPr/>
        </p:nvSpPr>
        <p:spPr>
          <a:xfrm>
            <a:off x="9261959" y="3703542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8DA8318-0452-2A86-943B-6F92FF35AA95}"/>
              </a:ext>
            </a:extLst>
          </p:cNvPr>
          <p:cNvSpPr/>
          <p:nvPr/>
        </p:nvSpPr>
        <p:spPr>
          <a:xfrm>
            <a:off x="8521730" y="3703542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5463DD4-7BD5-AF9C-D893-01F94B66FC55}"/>
              </a:ext>
            </a:extLst>
          </p:cNvPr>
          <p:cNvSpPr/>
          <p:nvPr/>
        </p:nvSpPr>
        <p:spPr>
          <a:xfrm>
            <a:off x="7933902" y="3464056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57A3F7-1684-4172-1787-B1A6A4642BDB}"/>
              </a:ext>
            </a:extLst>
          </p:cNvPr>
          <p:cNvSpPr/>
          <p:nvPr/>
        </p:nvSpPr>
        <p:spPr>
          <a:xfrm>
            <a:off x="7607330" y="2919770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33AEC5-F20A-7637-4D3D-C4F6B120DF98}"/>
              </a:ext>
            </a:extLst>
          </p:cNvPr>
          <p:cNvSpPr/>
          <p:nvPr/>
        </p:nvSpPr>
        <p:spPr>
          <a:xfrm>
            <a:off x="7748844" y="2277512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0364D8E-BE14-8C97-FCA3-A9F83776C1D6}"/>
              </a:ext>
            </a:extLst>
          </p:cNvPr>
          <p:cNvSpPr/>
          <p:nvPr/>
        </p:nvSpPr>
        <p:spPr>
          <a:xfrm>
            <a:off x="8140729" y="1885626"/>
            <a:ext cx="386965" cy="365195"/>
          </a:xfrm>
          <a:prstGeom prst="ellipse">
            <a:avLst/>
          </a:prstGeom>
          <a:solidFill>
            <a:srgbClr val="6AE1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FDD254-3D75-4D4E-A813-BCAB861F77F8}"/>
              </a:ext>
            </a:extLst>
          </p:cNvPr>
          <p:cNvSpPr txBox="1"/>
          <p:nvPr/>
        </p:nvSpPr>
        <p:spPr>
          <a:xfrm>
            <a:off x="5487815" y="5479791"/>
            <a:ext cx="695183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spc="30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WHEN SECLUSION OR RESTRAINT WAS USED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92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 1">
      <a:dk1>
        <a:srgbClr val="09E3C2"/>
      </a:dk1>
      <a:lt1>
        <a:srgbClr val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Url xmlns="08563208-ec23-414c-a041-e3a7c36f3ff8">
      <Url xsi:nil="true"/>
      <Description xsi:nil="true"/>
    </_dlc_DocIdUrl>
    <IconOverlay xmlns="http://schemas.microsoft.com/sharepoint/v4" xsi:nil="true"/>
    <_dlc_DocIdPersistId xmlns="08563208-ec23-414c-a041-e3a7c36f3ff8" xsi:nil="true"/>
    <_vti_ItemDeclaredRecord xmlns="http://schemas.microsoft.com/sharepoint/v3" xsi:nil="true"/>
    <_dlc_DocId xmlns="08563208-ec23-414c-a041-e3a7c36f3ff8" xsi:nil="true"/>
    <TaxCatchAll xmlns="1f585869-87c1-44b0-83bf-9a1e6f40e156" xsi:nil="true"/>
    <lcf76f155ced4ddcb4097134ff3c332f xmlns="08563208-ec23-414c-a041-e3a7c36f3ff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A3E40A2AE3D409895A1C869EBAD5B" ma:contentTypeVersion="25" ma:contentTypeDescription="Create a new document." ma:contentTypeScope="" ma:versionID="f7962a641675642c981d81605d0febc4">
  <xsd:schema xmlns:xsd="http://www.w3.org/2001/XMLSchema" xmlns:xs="http://www.w3.org/2001/XMLSchema" xmlns:p="http://schemas.microsoft.com/office/2006/metadata/properties" xmlns:ns1="http://schemas.microsoft.com/sharepoint/v3" xmlns:ns2="08563208-ec23-414c-a041-e3a7c36f3ff8" xmlns:ns3="http://schemas.microsoft.com/sharepoint/v4" xmlns:ns4="1f585869-87c1-44b0-83bf-9a1e6f40e156" targetNamespace="http://schemas.microsoft.com/office/2006/metadata/properties" ma:root="true" ma:fieldsID="9f35356c32839d5307aed742a4bcc616" ns1:_="" ns2:_="" ns3:_="" ns4:_="">
    <xsd:import namespace="http://schemas.microsoft.com/sharepoint/v3"/>
    <xsd:import namespace="08563208-ec23-414c-a041-e3a7c36f3ff8"/>
    <xsd:import namespace="http://schemas.microsoft.com/sharepoint/v4"/>
    <xsd:import namespace="1f585869-87c1-44b0-83bf-9a1e6f40e1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2" nillable="true" ma:displayName="Declared Record" ma:hidden="true" ma:internalName="_vti_ItemDeclaredRecord" ma:readOnly="false">
      <xsd:simpleType>
        <xsd:restriction base="dms:DateTime"/>
      </xsd:simpleType>
    </xsd:element>
    <xsd:element name="_vti_ItemHoldRecordStatus" ma:index="13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63208-ec23-414c-a041-e3a7c36f3f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f2b782c5-8b11-4307-aecc-7173645a85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5869-87c1-44b0-83bf-9a1e6f40e15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d1089625-0ad7-4633-8b7c-fede42261b60}" ma:internalName="TaxCatchAll" ma:showField="CatchAllData" ma:web="1f585869-87c1-44b0-83bf-9a1e6f40e1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BEFFA-DEF6-4276-BC1B-B59B0ED9A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7AFFB-2DDD-4942-B928-AB682CFE691B}">
  <ds:schemaRefs>
    <ds:schemaRef ds:uri="08563208-ec23-414c-a041-e3a7c36f3ff8"/>
    <ds:schemaRef ds:uri="1f585869-87c1-44b0-83bf-9a1e6f40e1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5BCBAB-0FCE-4B6D-A2E2-76F446E02F45}">
  <ds:schemaRefs>
    <ds:schemaRef ds:uri="08563208-ec23-414c-a041-e3a7c36f3ff8"/>
    <ds:schemaRef ds:uri="1f585869-87c1-44b0-83bf-9a1e6f40e1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311e79f-80cd-4cd9-853f-e8368d23c6ee}" enabled="0" method="" siteId="{7311e79f-80cd-4cd9-853f-e8368d23c6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1143</Words>
  <Application>Microsoft Office PowerPoint</Application>
  <PresentationFormat>Widescreen</PresentationFormat>
  <Paragraphs>178</Paragraphs>
  <Slides>20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Segoe UI</vt:lpstr>
      <vt:lpstr>Symbol</vt:lpstr>
      <vt:lpstr>Symbol,Sans-Serif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Gary Kiernan</cp:lastModifiedBy>
  <cp:revision>6</cp:revision>
  <dcterms:created xsi:type="dcterms:W3CDTF">2021-03-18T14:58:57Z</dcterms:created>
  <dcterms:modified xsi:type="dcterms:W3CDTF">2025-09-17T12:31:07Z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0x01010082CA3E40A2AE3D409895A1C869EBAD5B</vt:lpwstr>
  </property>
  <property fmtid="{D5CDD505-2E9C-101B-9397-08002B2CF9AE}" pid="3" name="MediaServiceImageTags">
    <vt:lpwstr/>
  </property>
</Properties>
</file>