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6" r:id="rId9"/>
    <p:sldId id="262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333" autoAdjust="0"/>
  </p:normalViewPr>
  <p:slideViewPr>
    <p:cSldViewPr snapToGrid="0">
      <p:cViewPr varScale="1">
        <p:scale>
          <a:sx n="70" d="100"/>
          <a:sy n="70" d="100"/>
        </p:scale>
        <p:origin x="2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C577E0-E6B0-4260-8657-47846C8EDD6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EC398C-4131-4D56-A50B-9E4F61251472}">
      <dgm:prSet/>
      <dgm:spPr/>
      <dgm:t>
        <a:bodyPr/>
        <a:lstStyle/>
        <a:p>
          <a:r>
            <a:rPr lang="en-NZ"/>
            <a:t>Open, honest and transparent flows of information incentivised</a:t>
          </a:r>
          <a:endParaRPr lang="en-US"/>
        </a:p>
      </dgm:t>
    </dgm:pt>
    <dgm:pt modelId="{EDAB8443-32AD-4155-9E01-D5A45E525CEB}" type="parTrans" cxnId="{15A9D1A5-7C49-449B-A8D4-DD1674BE3EB4}">
      <dgm:prSet/>
      <dgm:spPr/>
      <dgm:t>
        <a:bodyPr/>
        <a:lstStyle/>
        <a:p>
          <a:endParaRPr lang="en-US"/>
        </a:p>
      </dgm:t>
    </dgm:pt>
    <dgm:pt modelId="{29412B59-1160-4B00-8A16-61D54D64ECC6}" type="sibTrans" cxnId="{15A9D1A5-7C49-449B-A8D4-DD1674BE3EB4}">
      <dgm:prSet/>
      <dgm:spPr/>
      <dgm:t>
        <a:bodyPr/>
        <a:lstStyle/>
        <a:p>
          <a:endParaRPr lang="en-US"/>
        </a:p>
      </dgm:t>
    </dgm:pt>
    <dgm:pt modelId="{A47E85C4-71E4-4CF1-939F-1B59A81BA476}">
      <dgm:prSet/>
      <dgm:spPr/>
      <dgm:t>
        <a:bodyPr/>
        <a:lstStyle/>
        <a:p>
          <a:r>
            <a:rPr lang="en-NZ"/>
            <a:t>Focus on broad structural causes – more likely to resolve issues</a:t>
          </a:r>
          <a:endParaRPr lang="en-US"/>
        </a:p>
      </dgm:t>
    </dgm:pt>
    <dgm:pt modelId="{AC389243-D630-4BD7-8EC9-96D78BF85A1C}" type="parTrans" cxnId="{BCCA46CC-2B39-4694-8E7E-4F36DC3A627B}">
      <dgm:prSet/>
      <dgm:spPr/>
      <dgm:t>
        <a:bodyPr/>
        <a:lstStyle/>
        <a:p>
          <a:endParaRPr lang="en-US"/>
        </a:p>
      </dgm:t>
    </dgm:pt>
    <dgm:pt modelId="{A9282838-48EA-42F3-A575-0CA4D435503C}" type="sibTrans" cxnId="{BCCA46CC-2B39-4694-8E7E-4F36DC3A627B}">
      <dgm:prSet/>
      <dgm:spPr/>
      <dgm:t>
        <a:bodyPr/>
        <a:lstStyle/>
        <a:p>
          <a:endParaRPr lang="en-US"/>
        </a:p>
      </dgm:t>
    </dgm:pt>
    <dgm:pt modelId="{DC68F18C-B9A2-433D-8D55-259C0C2A425C}">
      <dgm:prSet/>
      <dgm:spPr/>
      <dgm:t>
        <a:bodyPr/>
        <a:lstStyle/>
        <a:p>
          <a:r>
            <a:rPr lang="en-NZ"/>
            <a:t>Self-reporting and focused quality improvement (the in-hospital falls example)</a:t>
          </a:r>
          <a:endParaRPr lang="en-US"/>
        </a:p>
      </dgm:t>
    </dgm:pt>
    <dgm:pt modelId="{929BB16E-0C4D-449E-B5C1-DE60DB6B121B}" type="parTrans" cxnId="{E8897934-132B-4462-89AD-36F11A28A5B9}">
      <dgm:prSet/>
      <dgm:spPr/>
      <dgm:t>
        <a:bodyPr/>
        <a:lstStyle/>
        <a:p>
          <a:endParaRPr lang="en-US"/>
        </a:p>
      </dgm:t>
    </dgm:pt>
    <dgm:pt modelId="{F1BD98F9-9413-4A17-BDB6-7288C66C8BB8}" type="sibTrans" cxnId="{E8897934-132B-4462-89AD-36F11A28A5B9}">
      <dgm:prSet/>
      <dgm:spPr/>
      <dgm:t>
        <a:bodyPr/>
        <a:lstStyle/>
        <a:p>
          <a:endParaRPr lang="en-US"/>
        </a:p>
      </dgm:t>
    </dgm:pt>
    <dgm:pt modelId="{41C08AA5-25DF-40FC-87FC-915D9621D808}">
      <dgm:prSet/>
      <dgm:spPr/>
      <dgm:t>
        <a:bodyPr/>
        <a:lstStyle/>
        <a:p>
          <a:r>
            <a:rPr lang="en-NZ"/>
            <a:t>Culture and safety II</a:t>
          </a:r>
          <a:endParaRPr lang="en-US"/>
        </a:p>
      </dgm:t>
    </dgm:pt>
    <dgm:pt modelId="{976AC2C5-586A-41F1-BE0A-CAFCECAF6949}" type="parTrans" cxnId="{20D08A14-4CAA-418D-A095-B44F5680148C}">
      <dgm:prSet/>
      <dgm:spPr/>
      <dgm:t>
        <a:bodyPr/>
        <a:lstStyle/>
        <a:p>
          <a:endParaRPr lang="en-US"/>
        </a:p>
      </dgm:t>
    </dgm:pt>
    <dgm:pt modelId="{0C2064BD-698C-4D99-B68B-E83096A015C5}" type="sibTrans" cxnId="{20D08A14-4CAA-418D-A095-B44F5680148C}">
      <dgm:prSet/>
      <dgm:spPr/>
      <dgm:t>
        <a:bodyPr/>
        <a:lstStyle/>
        <a:p>
          <a:endParaRPr lang="en-US"/>
        </a:p>
      </dgm:t>
    </dgm:pt>
    <dgm:pt modelId="{5F9187B2-D111-4B04-8280-49B89CA95F68}">
      <dgm:prSet/>
      <dgm:spPr/>
      <dgm:t>
        <a:bodyPr/>
        <a:lstStyle/>
        <a:p>
          <a:r>
            <a:rPr lang="en-NZ"/>
            <a:t>Focus on restoration and reparation</a:t>
          </a:r>
          <a:endParaRPr lang="en-US"/>
        </a:p>
      </dgm:t>
    </dgm:pt>
    <dgm:pt modelId="{BFBF60F2-2988-45D0-83C5-C43D55A0AD70}" type="parTrans" cxnId="{8C863ECC-C2B0-4339-89CC-ED961294833D}">
      <dgm:prSet/>
      <dgm:spPr/>
      <dgm:t>
        <a:bodyPr/>
        <a:lstStyle/>
        <a:p>
          <a:endParaRPr lang="en-US"/>
        </a:p>
      </dgm:t>
    </dgm:pt>
    <dgm:pt modelId="{DECE9909-4CC9-47A2-9867-7E2C88FF4214}" type="sibTrans" cxnId="{8C863ECC-C2B0-4339-89CC-ED961294833D}">
      <dgm:prSet/>
      <dgm:spPr/>
      <dgm:t>
        <a:bodyPr/>
        <a:lstStyle/>
        <a:p>
          <a:endParaRPr lang="en-US"/>
        </a:p>
      </dgm:t>
    </dgm:pt>
    <dgm:pt modelId="{5929895E-18E6-49E1-BAF8-D475B1DF6D39}" type="pres">
      <dgm:prSet presAssocID="{FAC577E0-E6B0-4260-8657-47846C8EDD6E}" presName="vert0" presStyleCnt="0">
        <dgm:presLayoutVars>
          <dgm:dir/>
          <dgm:animOne val="branch"/>
          <dgm:animLvl val="lvl"/>
        </dgm:presLayoutVars>
      </dgm:prSet>
      <dgm:spPr/>
    </dgm:pt>
    <dgm:pt modelId="{A7895BCE-C787-4EDB-80B4-7CA42F372889}" type="pres">
      <dgm:prSet presAssocID="{A2EC398C-4131-4D56-A50B-9E4F61251472}" presName="thickLine" presStyleLbl="alignNode1" presStyleIdx="0" presStyleCnt="5"/>
      <dgm:spPr/>
    </dgm:pt>
    <dgm:pt modelId="{5C5A4950-EC08-4CA1-82DE-44D02D0FE326}" type="pres">
      <dgm:prSet presAssocID="{A2EC398C-4131-4D56-A50B-9E4F61251472}" presName="horz1" presStyleCnt="0"/>
      <dgm:spPr/>
    </dgm:pt>
    <dgm:pt modelId="{B4F0BB0C-AEAA-414B-8BC8-68B158471C51}" type="pres">
      <dgm:prSet presAssocID="{A2EC398C-4131-4D56-A50B-9E4F61251472}" presName="tx1" presStyleLbl="revTx" presStyleIdx="0" presStyleCnt="5"/>
      <dgm:spPr/>
    </dgm:pt>
    <dgm:pt modelId="{BA06470D-59A8-4C7F-9370-3EECBD0BA6DF}" type="pres">
      <dgm:prSet presAssocID="{A2EC398C-4131-4D56-A50B-9E4F61251472}" presName="vert1" presStyleCnt="0"/>
      <dgm:spPr/>
    </dgm:pt>
    <dgm:pt modelId="{5B79855F-9CDE-4655-84F5-61692D5D04B8}" type="pres">
      <dgm:prSet presAssocID="{A47E85C4-71E4-4CF1-939F-1B59A81BA476}" presName="thickLine" presStyleLbl="alignNode1" presStyleIdx="1" presStyleCnt="5"/>
      <dgm:spPr/>
    </dgm:pt>
    <dgm:pt modelId="{3CD5685A-105A-4B31-A59E-E1BCC322329B}" type="pres">
      <dgm:prSet presAssocID="{A47E85C4-71E4-4CF1-939F-1B59A81BA476}" presName="horz1" presStyleCnt="0"/>
      <dgm:spPr/>
    </dgm:pt>
    <dgm:pt modelId="{E29FE11E-2B74-41D0-AF25-225C85FF9976}" type="pres">
      <dgm:prSet presAssocID="{A47E85C4-71E4-4CF1-939F-1B59A81BA476}" presName="tx1" presStyleLbl="revTx" presStyleIdx="1" presStyleCnt="5"/>
      <dgm:spPr/>
    </dgm:pt>
    <dgm:pt modelId="{E5E5AD93-C54F-4775-B0A9-9040A89ACCC2}" type="pres">
      <dgm:prSet presAssocID="{A47E85C4-71E4-4CF1-939F-1B59A81BA476}" presName="vert1" presStyleCnt="0"/>
      <dgm:spPr/>
    </dgm:pt>
    <dgm:pt modelId="{6ADF14B3-33EB-4DC5-8724-82FCBBE5DA9A}" type="pres">
      <dgm:prSet presAssocID="{DC68F18C-B9A2-433D-8D55-259C0C2A425C}" presName="thickLine" presStyleLbl="alignNode1" presStyleIdx="2" presStyleCnt="5"/>
      <dgm:spPr/>
    </dgm:pt>
    <dgm:pt modelId="{2877D492-8176-4E73-9F42-9530741D49BD}" type="pres">
      <dgm:prSet presAssocID="{DC68F18C-B9A2-433D-8D55-259C0C2A425C}" presName="horz1" presStyleCnt="0"/>
      <dgm:spPr/>
    </dgm:pt>
    <dgm:pt modelId="{F7468C38-CB6C-4365-9C26-AE9396210C08}" type="pres">
      <dgm:prSet presAssocID="{DC68F18C-B9A2-433D-8D55-259C0C2A425C}" presName="tx1" presStyleLbl="revTx" presStyleIdx="2" presStyleCnt="5"/>
      <dgm:spPr/>
    </dgm:pt>
    <dgm:pt modelId="{1C9462C4-CF05-4C55-BEBA-34DF5A4E6CBA}" type="pres">
      <dgm:prSet presAssocID="{DC68F18C-B9A2-433D-8D55-259C0C2A425C}" presName="vert1" presStyleCnt="0"/>
      <dgm:spPr/>
    </dgm:pt>
    <dgm:pt modelId="{50DCD8F2-30AA-4419-91B6-9E855B9232E2}" type="pres">
      <dgm:prSet presAssocID="{41C08AA5-25DF-40FC-87FC-915D9621D808}" presName="thickLine" presStyleLbl="alignNode1" presStyleIdx="3" presStyleCnt="5"/>
      <dgm:spPr/>
    </dgm:pt>
    <dgm:pt modelId="{5844D409-22DE-4FCD-B245-8604AB6A2E4F}" type="pres">
      <dgm:prSet presAssocID="{41C08AA5-25DF-40FC-87FC-915D9621D808}" presName="horz1" presStyleCnt="0"/>
      <dgm:spPr/>
    </dgm:pt>
    <dgm:pt modelId="{4B3643AF-D16D-465C-B52F-BE742E690571}" type="pres">
      <dgm:prSet presAssocID="{41C08AA5-25DF-40FC-87FC-915D9621D808}" presName="tx1" presStyleLbl="revTx" presStyleIdx="3" presStyleCnt="5"/>
      <dgm:spPr/>
    </dgm:pt>
    <dgm:pt modelId="{5F717683-F8CB-4BAF-A50A-A10C7E6F994A}" type="pres">
      <dgm:prSet presAssocID="{41C08AA5-25DF-40FC-87FC-915D9621D808}" presName="vert1" presStyleCnt="0"/>
      <dgm:spPr/>
    </dgm:pt>
    <dgm:pt modelId="{BF3D2CB0-3120-409E-B018-94A96F0393E2}" type="pres">
      <dgm:prSet presAssocID="{5F9187B2-D111-4B04-8280-49B89CA95F68}" presName="thickLine" presStyleLbl="alignNode1" presStyleIdx="4" presStyleCnt="5"/>
      <dgm:spPr/>
    </dgm:pt>
    <dgm:pt modelId="{AA54BE59-A919-407F-925B-51FB817CFEAC}" type="pres">
      <dgm:prSet presAssocID="{5F9187B2-D111-4B04-8280-49B89CA95F68}" presName="horz1" presStyleCnt="0"/>
      <dgm:spPr/>
    </dgm:pt>
    <dgm:pt modelId="{EB14E1DD-443A-4483-9E14-F09B6C43A512}" type="pres">
      <dgm:prSet presAssocID="{5F9187B2-D111-4B04-8280-49B89CA95F68}" presName="tx1" presStyleLbl="revTx" presStyleIdx="4" presStyleCnt="5"/>
      <dgm:spPr/>
    </dgm:pt>
    <dgm:pt modelId="{238E63DE-B6E0-4DCC-9B3B-1EE8C78AA025}" type="pres">
      <dgm:prSet presAssocID="{5F9187B2-D111-4B04-8280-49B89CA95F68}" presName="vert1" presStyleCnt="0"/>
      <dgm:spPr/>
    </dgm:pt>
  </dgm:ptLst>
  <dgm:cxnLst>
    <dgm:cxn modelId="{56BEC40F-349F-4C26-810C-72CC32FF5E9F}" type="presOf" srcId="{A47E85C4-71E4-4CF1-939F-1B59A81BA476}" destId="{E29FE11E-2B74-41D0-AF25-225C85FF9976}" srcOrd="0" destOrd="0" presId="urn:microsoft.com/office/officeart/2008/layout/LinedList"/>
    <dgm:cxn modelId="{20D08A14-4CAA-418D-A095-B44F5680148C}" srcId="{FAC577E0-E6B0-4260-8657-47846C8EDD6E}" destId="{41C08AA5-25DF-40FC-87FC-915D9621D808}" srcOrd="3" destOrd="0" parTransId="{976AC2C5-586A-41F1-BE0A-CAFCECAF6949}" sibTransId="{0C2064BD-698C-4D99-B68B-E83096A015C5}"/>
    <dgm:cxn modelId="{E8897934-132B-4462-89AD-36F11A28A5B9}" srcId="{FAC577E0-E6B0-4260-8657-47846C8EDD6E}" destId="{DC68F18C-B9A2-433D-8D55-259C0C2A425C}" srcOrd="2" destOrd="0" parTransId="{929BB16E-0C4D-449E-B5C1-DE60DB6B121B}" sibTransId="{F1BD98F9-9413-4A17-BDB6-7288C66C8BB8}"/>
    <dgm:cxn modelId="{DC60F24D-94D1-44BE-A85C-284E229507F1}" type="presOf" srcId="{41C08AA5-25DF-40FC-87FC-915D9621D808}" destId="{4B3643AF-D16D-465C-B52F-BE742E690571}" srcOrd="0" destOrd="0" presId="urn:microsoft.com/office/officeart/2008/layout/LinedList"/>
    <dgm:cxn modelId="{C23505A5-1797-49DD-9FD0-D0278CE413F4}" type="presOf" srcId="{DC68F18C-B9A2-433D-8D55-259C0C2A425C}" destId="{F7468C38-CB6C-4365-9C26-AE9396210C08}" srcOrd="0" destOrd="0" presId="urn:microsoft.com/office/officeart/2008/layout/LinedList"/>
    <dgm:cxn modelId="{15A9D1A5-7C49-449B-A8D4-DD1674BE3EB4}" srcId="{FAC577E0-E6B0-4260-8657-47846C8EDD6E}" destId="{A2EC398C-4131-4D56-A50B-9E4F61251472}" srcOrd="0" destOrd="0" parTransId="{EDAB8443-32AD-4155-9E01-D5A45E525CEB}" sibTransId="{29412B59-1160-4B00-8A16-61D54D64ECC6}"/>
    <dgm:cxn modelId="{F49148CB-2E8A-484B-B384-33E48F3879C8}" type="presOf" srcId="{A2EC398C-4131-4D56-A50B-9E4F61251472}" destId="{B4F0BB0C-AEAA-414B-8BC8-68B158471C51}" srcOrd="0" destOrd="0" presId="urn:microsoft.com/office/officeart/2008/layout/LinedList"/>
    <dgm:cxn modelId="{8C863ECC-C2B0-4339-89CC-ED961294833D}" srcId="{FAC577E0-E6B0-4260-8657-47846C8EDD6E}" destId="{5F9187B2-D111-4B04-8280-49B89CA95F68}" srcOrd="4" destOrd="0" parTransId="{BFBF60F2-2988-45D0-83C5-C43D55A0AD70}" sibTransId="{DECE9909-4CC9-47A2-9867-7E2C88FF4214}"/>
    <dgm:cxn modelId="{BCCA46CC-2B39-4694-8E7E-4F36DC3A627B}" srcId="{FAC577E0-E6B0-4260-8657-47846C8EDD6E}" destId="{A47E85C4-71E4-4CF1-939F-1B59A81BA476}" srcOrd="1" destOrd="0" parTransId="{AC389243-D630-4BD7-8EC9-96D78BF85A1C}" sibTransId="{A9282838-48EA-42F3-A575-0CA4D435503C}"/>
    <dgm:cxn modelId="{AD5570D5-0A1C-4FD8-90DD-6FCF15B96A11}" type="presOf" srcId="{5F9187B2-D111-4B04-8280-49B89CA95F68}" destId="{EB14E1DD-443A-4483-9E14-F09B6C43A512}" srcOrd="0" destOrd="0" presId="urn:microsoft.com/office/officeart/2008/layout/LinedList"/>
    <dgm:cxn modelId="{BF4E44EB-B080-4650-B0B4-1D75EC78F1FD}" type="presOf" srcId="{FAC577E0-E6B0-4260-8657-47846C8EDD6E}" destId="{5929895E-18E6-49E1-BAF8-D475B1DF6D39}" srcOrd="0" destOrd="0" presId="urn:microsoft.com/office/officeart/2008/layout/LinedList"/>
    <dgm:cxn modelId="{7DA4907A-18CB-4888-9EE0-5A4ACED5C0AF}" type="presParOf" srcId="{5929895E-18E6-49E1-BAF8-D475B1DF6D39}" destId="{A7895BCE-C787-4EDB-80B4-7CA42F372889}" srcOrd="0" destOrd="0" presId="urn:microsoft.com/office/officeart/2008/layout/LinedList"/>
    <dgm:cxn modelId="{09D18BD4-DCA1-4379-9C9B-4A4DB0E20F66}" type="presParOf" srcId="{5929895E-18E6-49E1-BAF8-D475B1DF6D39}" destId="{5C5A4950-EC08-4CA1-82DE-44D02D0FE326}" srcOrd="1" destOrd="0" presId="urn:microsoft.com/office/officeart/2008/layout/LinedList"/>
    <dgm:cxn modelId="{77D18507-B2CC-4A83-A3E3-271BE870D68C}" type="presParOf" srcId="{5C5A4950-EC08-4CA1-82DE-44D02D0FE326}" destId="{B4F0BB0C-AEAA-414B-8BC8-68B158471C51}" srcOrd="0" destOrd="0" presId="urn:microsoft.com/office/officeart/2008/layout/LinedList"/>
    <dgm:cxn modelId="{62114F1B-09BC-43B6-BE05-F7CCBB76F381}" type="presParOf" srcId="{5C5A4950-EC08-4CA1-82DE-44D02D0FE326}" destId="{BA06470D-59A8-4C7F-9370-3EECBD0BA6DF}" srcOrd="1" destOrd="0" presId="urn:microsoft.com/office/officeart/2008/layout/LinedList"/>
    <dgm:cxn modelId="{D93E7782-5FA9-4CD6-8212-048FB13825D3}" type="presParOf" srcId="{5929895E-18E6-49E1-BAF8-D475B1DF6D39}" destId="{5B79855F-9CDE-4655-84F5-61692D5D04B8}" srcOrd="2" destOrd="0" presId="urn:microsoft.com/office/officeart/2008/layout/LinedList"/>
    <dgm:cxn modelId="{2BD81189-1EB4-4A9B-8A2C-49E2C5A780F4}" type="presParOf" srcId="{5929895E-18E6-49E1-BAF8-D475B1DF6D39}" destId="{3CD5685A-105A-4B31-A59E-E1BCC322329B}" srcOrd="3" destOrd="0" presId="urn:microsoft.com/office/officeart/2008/layout/LinedList"/>
    <dgm:cxn modelId="{C5C385AA-8A55-4DA4-BF34-D1E28FA19488}" type="presParOf" srcId="{3CD5685A-105A-4B31-A59E-E1BCC322329B}" destId="{E29FE11E-2B74-41D0-AF25-225C85FF9976}" srcOrd="0" destOrd="0" presId="urn:microsoft.com/office/officeart/2008/layout/LinedList"/>
    <dgm:cxn modelId="{6B774F52-C949-4045-93B9-215D1B1FC806}" type="presParOf" srcId="{3CD5685A-105A-4B31-A59E-E1BCC322329B}" destId="{E5E5AD93-C54F-4775-B0A9-9040A89ACCC2}" srcOrd="1" destOrd="0" presId="urn:microsoft.com/office/officeart/2008/layout/LinedList"/>
    <dgm:cxn modelId="{4220AC38-83E5-414D-803B-EA012CDDB201}" type="presParOf" srcId="{5929895E-18E6-49E1-BAF8-D475B1DF6D39}" destId="{6ADF14B3-33EB-4DC5-8724-82FCBBE5DA9A}" srcOrd="4" destOrd="0" presId="urn:microsoft.com/office/officeart/2008/layout/LinedList"/>
    <dgm:cxn modelId="{4C0DA1AA-CE0E-4481-AD26-067DB12C4154}" type="presParOf" srcId="{5929895E-18E6-49E1-BAF8-D475B1DF6D39}" destId="{2877D492-8176-4E73-9F42-9530741D49BD}" srcOrd="5" destOrd="0" presId="urn:microsoft.com/office/officeart/2008/layout/LinedList"/>
    <dgm:cxn modelId="{3465FD77-BBFA-43B3-9556-0393EEA92B7F}" type="presParOf" srcId="{2877D492-8176-4E73-9F42-9530741D49BD}" destId="{F7468C38-CB6C-4365-9C26-AE9396210C08}" srcOrd="0" destOrd="0" presId="urn:microsoft.com/office/officeart/2008/layout/LinedList"/>
    <dgm:cxn modelId="{F61EF67D-8499-4969-929D-24FFE7F26041}" type="presParOf" srcId="{2877D492-8176-4E73-9F42-9530741D49BD}" destId="{1C9462C4-CF05-4C55-BEBA-34DF5A4E6CBA}" srcOrd="1" destOrd="0" presId="urn:microsoft.com/office/officeart/2008/layout/LinedList"/>
    <dgm:cxn modelId="{35CEAFBD-BDDA-4D2C-BB59-EFBEF9CDC43B}" type="presParOf" srcId="{5929895E-18E6-49E1-BAF8-D475B1DF6D39}" destId="{50DCD8F2-30AA-4419-91B6-9E855B9232E2}" srcOrd="6" destOrd="0" presId="urn:microsoft.com/office/officeart/2008/layout/LinedList"/>
    <dgm:cxn modelId="{BF05DEB7-56EC-45FE-8752-49AFE4FE5722}" type="presParOf" srcId="{5929895E-18E6-49E1-BAF8-D475B1DF6D39}" destId="{5844D409-22DE-4FCD-B245-8604AB6A2E4F}" srcOrd="7" destOrd="0" presId="urn:microsoft.com/office/officeart/2008/layout/LinedList"/>
    <dgm:cxn modelId="{B98899EE-F137-43E6-A008-A8FAB495CAE2}" type="presParOf" srcId="{5844D409-22DE-4FCD-B245-8604AB6A2E4F}" destId="{4B3643AF-D16D-465C-B52F-BE742E690571}" srcOrd="0" destOrd="0" presId="urn:microsoft.com/office/officeart/2008/layout/LinedList"/>
    <dgm:cxn modelId="{6E78442E-A1EB-41A7-9C6C-FFED195370BA}" type="presParOf" srcId="{5844D409-22DE-4FCD-B245-8604AB6A2E4F}" destId="{5F717683-F8CB-4BAF-A50A-A10C7E6F994A}" srcOrd="1" destOrd="0" presId="urn:microsoft.com/office/officeart/2008/layout/LinedList"/>
    <dgm:cxn modelId="{7171E634-C69A-408C-9382-67CF80897AAA}" type="presParOf" srcId="{5929895E-18E6-49E1-BAF8-D475B1DF6D39}" destId="{BF3D2CB0-3120-409E-B018-94A96F0393E2}" srcOrd="8" destOrd="0" presId="urn:microsoft.com/office/officeart/2008/layout/LinedList"/>
    <dgm:cxn modelId="{886A0A09-EFBC-4D0F-97B9-AAAD63479208}" type="presParOf" srcId="{5929895E-18E6-49E1-BAF8-D475B1DF6D39}" destId="{AA54BE59-A919-407F-925B-51FB817CFEAC}" srcOrd="9" destOrd="0" presId="urn:microsoft.com/office/officeart/2008/layout/LinedList"/>
    <dgm:cxn modelId="{5C9600FF-8EEE-4282-879D-4F3DCC4CE8C2}" type="presParOf" srcId="{AA54BE59-A919-407F-925B-51FB817CFEAC}" destId="{EB14E1DD-443A-4483-9E14-F09B6C43A512}" srcOrd="0" destOrd="0" presId="urn:microsoft.com/office/officeart/2008/layout/LinedList"/>
    <dgm:cxn modelId="{A52483E7-FA46-4B64-834E-968F527902D8}" type="presParOf" srcId="{AA54BE59-A919-407F-925B-51FB817CFEAC}" destId="{238E63DE-B6E0-4DCC-9B3B-1EE8C78AA0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A0EC55-26C3-46FE-9676-243DEB99A3F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3E1FA49-80ED-45D2-BAFF-23C857E1CD88}">
      <dgm:prSet/>
      <dgm:spPr/>
      <dgm:t>
        <a:bodyPr/>
        <a:lstStyle/>
        <a:p>
          <a:r>
            <a:rPr lang="en-NZ"/>
            <a:t>“Everyone comes to work to go a good job” is an untested proposition</a:t>
          </a:r>
          <a:endParaRPr lang="en-US"/>
        </a:p>
      </dgm:t>
    </dgm:pt>
    <dgm:pt modelId="{8C7D936F-B240-4947-8395-F5601ED94304}" type="parTrans" cxnId="{D883AC6A-B957-4B7B-A407-395ADB8EA41B}">
      <dgm:prSet/>
      <dgm:spPr/>
      <dgm:t>
        <a:bodyPr/>
        <a:lstStyle/>
        <a:p>
          <a:endParaRPr lang="en-US"/>
        </a:p>
      </dgm:t>
    </dgm:pt>
    <dgm:pt modelId="{7FAE4EDF-B098-4D92-8CD0-23A11F0F9844}" type="sibTrans" cxnId="{D883AC6A-B957-4B7B-A407-395ADB8EA41B}">
      <dgm:prSet/>
      <dgm:spPr/>
      <dgm:t>
        <a:bodyPr/>
        <a:lstStyle/>
        <a:p>
          <a:endParaRPr lang="en-US"/>
        </a:p>
      </dgm:t>
    </dgm:pt>
    <dgm:pt modelId="{874EE905-DE15-45C0-B417-8F6DEB7EF9C0}">
      <dgm:prSet/>
      <dgm:spPr/>
      <dgm:t>
        <a:bodyPr/>
        <a:lstStyle/>
        <a:p>
          <a:r>
            <a:rPr lang="en-NZ"/>
            <a:t>The limitations of air safety as an analogy</a:t>
          </a:r>
          <a:endParaRPr lang="en-US"/>
        </a:p>
      </dgm:t>
    </dgm:pt>
    <dgm:pt modelId="{0C1BFEB8-DFE8-4A3C-8E9D-4B0B2D32947F}" type="parTrans" cxnId="{55E5B114-898C-4C77-B713-7236AF3FBE30}">
      <dgm:prSet/>
      <dgm:spPr/>
      <dgm:t>
        <a:bodyPr/>
        <a:lstStyle/>
        <a:p>
          <a:endParaRPr lang="en-US"/>
        </a:p>
      </dgm:t>
    </dgm:pt>
    <dgm:pt modelId="{C777FCC9-3D8B-4DF9-BED1-4353541C352E}" type="sibTrans" cxnId="{55E5B114-898C-4C77-B713-7236AF3FBE30}">
      <dgm:prSet/>
      <dgm:spPr/>
      <dgm:t>
        <a:bodyPr/>
        <a:lstStyle/>
        <a:p>
          <a:endParaRPr lang="en-US"/>
        </a:p>
      </dgm:t>
    </dgm:pt>
    <dgm:pt modelId="{21F3A660-D567-484C-9677-44319F2D45EF}">
      <dgm:prSet/>
      <dgm:spPr/>
      <dgm:t>
        <a:bodyPr/>
        <a:lstStyle/>
        <a:p>
          <a:r>
            <a:rPr lang="en-NZ"/>
            <a:t>Resilience under pressure – does it even work as a system if the circumstances aren’t right?</a:t>
          </a:r>
          <a:endParaRPr lang="en-US"/>
        </a:p>
      </dgm:t>
    </dgm:pt>
    <dgm:pt modelId="{A8B960D3-1E77-425C-A30F-168FE724ECAA}" type="parTrans" cxnId="{7FD9A16F-D01C-46B5-89A5-23D130D5773A}">
      <dgm:prSet/>
      <dgm:spPr/>
      <dgm:t>
        <a:bodyPr/>
        <a:lstStyle/>
        <a:p>
          <a:endParaRPr lang="en-US"/>
        </a:p>
      </dgm:t>
    </dgm:pt>
    <dgm:pt modelId="{B23A49B9-007F-45A4-8E71-743C221AB86A}" type="sibTrans" cxnId="{7FD9A16F-D01C-46B5-89A5-23D130D5773A}">
      <dgm:prSet/>
      <dgm:spPr/>
      <dgm:t>
        <a:bodyPr/>
        <a:lstStyle/>
        <a:p>
          <a:endParaRPr lang="en-US"/>
        </a:p>
      </dgm:t>
    </dgm:pt>
    <dgm:pt modelId="{D63E7D67-F472-42EB-8EFD-97842D9E9121}">
      <dgm:prSet/>
      <dgm:spPr/>
      <dgm:t>
        <a:bodyPr/>
        <a:lstStyle/>
        <a:p>
          <a:r>
            <a:rPr lang="en-NZ"/>
            <a:t>Ethical fading</a:t>
          </a:r>
          <a:endParaRPr lang="en-US"/>
        </a:p>
      </dgm:t>
    </dgm:pt>
    <dgm:pt modelId="{D602E09D-BA88-453C-9DDE-12F07A75DEF1}" type="parTrans" cxnId="{519D4972-53F9-46AD-8FDE-7A201B7A70DD}">
      <dgm:prSet/>
      <dgm:spPr/>
      <dgm:t>
        <a:bodyPr/>
        <a:lstStyle/>
        <a:p>
          <a:endParaRPr lang="en-US"/>
        </a:p>
      </dgm:t>
    </dgm:pt>
    <dgm:pt modelId="{32D7DEFB-E7E5-4DCC-8240-3FC73D1E6EE5}" type="sibTrans" cxnId="{519D4972-53F9-46AD-8FDE-7A201B7A70DD}">
      <dgm:prSet/>
      <dgm:spPr/>
      <dgm:t>
        <a:bodyPr/>
        <a:lstStyle/>
        <a:p>
          <a:endParaRPr lang="en-US"/>
        </a:p>
      </dgm:t>
    </dgm:pt>
    <dgm:pt modelId="{80E7F405-2B71-45A9-947D-F138BC2E4687}">
      <dgm:prSet/>
      <dgm:spPr/>
      <dgm:t>
        <a:bodyPr/>
        <a:lstStyle/>
        <a:p>
          <a:r>
            <a:rPr lang="en-NZ"/>
            <a:t>Set of assumptions about hierarchical gradients</a:t>
          </a:r>
          <a:endParaRPr lang="en-US"/>
        </a:p>
      </dgm:t>
    </dgm:pt>
    <dgm:pt modelId="{0CD9310F-BA2B-4C40-AE90-3153EBB82826}" type="parTrans" cxnId="{D45E329E-3C5D-49F7-86B2-77C00224E331}">
      <dgm:prSet/>
      <dgm:spPr/>
      <dgm:t>
        <a:bodyPr/>
        <a:lstStyle/>
        <a:p>
          <a:endParaRPr lang="en-US"/>
        </a:p>
      </dgm:t>
    </dgm:pt>
    <dgm:pt modelId="{F82F646D-6571-43A7-8865-53C989006510}" type="sibTrans" cxnId="{D45E329E-3C5D-49F7-86B2-77C00224E331}">
      <dgm:prSet/>
      <dgm:spPr/>
      <dgm:t>
        <a:bodyPr/>
        <a:lstStyle/>
        <a:p>
          <a:endParaRPr lang="en-US"/>
        </a:p>
      </dgm:t>
    </dgm:pt>
    <dgm:pt modelId="{E482883F-66F1-4590-AA4D-C966840C9C34}" type="pres">
      <dgm:prSet presAssocID="{B7A0EC55-26C3-46FE-9676-243DEB99A3F9}" presName="vert0" presStyleCnt="0">
        <dgm:presLayoutVars>
          <dgm:dir/>
          <dgm:animOne val="branch"/>
          <dgm:animLvl val="lvl"/>
        </dgm:presLayoutVars>
      </dgm:prSet>
      <dgm:spPr/>
    </dgm:pt>
    <dgm:pt modelId="{FCF5C470-1173-4007-BDA0-D80C922E596A}" type="pres">
      <dgm:prSet presAssocID="{C3E1FA49-80ED-45D2-BAFF-23C857E1CD88}" presName="thickLine" presStyleLbl="alignNode1" presStyleIdx="0" presStyleCnt="5"/>
      <dgm:spPr/>
    </dgm:pt>
    <dgm:pt modelId="{9871BF8E-BBF6-48F7-899B-5EAC50C7E729}" type="pres">
      <dgm:prSet presAssocID="{C3E1FA49-80ED-45D2-BAFF-23C857E1CD88}" presName="horz1" presStyleCnt="0"/>
      <dgm:spPr/>
    </dgm:pt>
    <dgm:pt modelId="{BE682145-91EF-4B34-B904-DD79DC7BCF1E}" type="pres">
      <dgm:prSet presAssocID="{C3E1FA49-80ED-45D2-BAFF-23C857E1CD88}" presName="tx1" presStyleLbl="revTx" presStyleIdx="0" presStyleCnt="5"/>
      <dgm:spPr/>
    </dgm:pt>
    <dgm:pt modelId="{258A2473-629E-4984-B5DA-DC92618FAD62}" type="pres">
      <dgm:prSet presAssocID="{C3E1FA49-80ED-45D2-BAFF-23C857E1CD88}" presName="vert1" presStyleCnt="0"/>
      <dgm:spPr/>
    </dgm:pt>
    <dgm:pt modelId="{8D738D0A-F981-4F8B-B54A-065E207C1D8A}" type="pres">
      <dgm:prSet presAssocID="{874EE905-DE15-45C0-B417-8F6DEB7EF9C0}" presName="thickLine" presStyleLbl="alignNode1" presStyleIdx="1" presStyleCnt="5"/>
      <dgm:spPr/>
    </dgm:pt>
    <dgm:pt modelId="{A0D3276C-CF7E-4E26-95DD-F755711F06AD}" type="pres">
      <dgm:prSet presAssocID="{874EE905-DE15-45C0-B417-8F6DEB7EF9C0}" presName="horz1" presStyleCnt="0"/>
      <dgm:spPr/>
    </dgm:pt>
    <dgm:pt modelId="{B71F50CC-A6DB-4717-B6F0-9021BF98E36C}" type="pres">
      <dgm:prSet presAssocID="{874EE905-DE15-45C0-B417-8F6DEB7EF9C0}" presName="tx1" presStyleLbl="revTx" presStyleIdx="1" presStyleCnt="5"/>
      <dgm:spPr/>
    </dgm:pt>
    <dgm:pt modelId="{B5FB5AB2-BD24-433A-BB77-BBA5ABFC1AFC}" type="pres">
      <dgm:prSet presAssocID="{874EE905-DE15-45C0-B417-8F6DEB7EF9C0}" presName="vert1" presStyleCnt="0"/>
      <dgm:spPr/>
    </dgm:pt>
    <dgm:pt modelId="{E8DCBA42-B9C2-4DDB-86B4-2A5B7782DD1F}" type="pres">
      <dgm:prSet presAssocID="{21F3A660-D567-484C-9677-44319F2D45EF}" presName="thickLine" presStyleLbl="alignNode1" presStyleIdx="2" presStyleCnt="5"/>
      <dgm:spPr/>
    </dgm:pt>
    <dgm:pt modelId="{499C73FD-1B89-4322-89B5-F8E333A66BEA}" type="pres">
      <dgm:prSet presAssocID="{21F3A660-D567-484C-9677-44319F2D45EF}" presName="horz1" presStyleCnt="0"/>
      <dgm:spPr/>
    </dgm:pt>
    <dgm:pt modelId="{B64D1DE6-C7CA-4AD2-BA63-FC4F8F0659AC}" type="pres">
      <dgm:prSet presAssocID="{21F3A660-D567-484C-9677-44319F2D45EF}" presName="tx1" presStyleLbl="revTx" presStyleIdx="2" presStyleCnt="5"/>
      <dgm:spPr/>
    </dgm:pt>
    <dgm:pt modelId="{8F350361-8250-4229-A6A5-EE9020B56DF3}" type="pres">
      <dgm:prSet presAssocID="{21F3A660-D567-484C-9677-44319F2D45EF}" presName="vert1" presStyleCnt="0"/>
      <dgm:spPr/>
    </dgm:pt>
    <dgm:pt modelId="{5A0CFC0C-D648-4E11-AE1F-12BEF0081A5D}" type="pres">
      <dgm:prSet presAssocID="{D63E7D67-F472-42EB-8EFD-97842D9E9121}" presName="thickLine" presStyleLbl="alignNode1" presStyleIdx="3" presStyleCnt="5"/>
      <dgm:spPr/>
    </dgm:pt>
    <dgm:pt modelId="{00C766A6-2A8E-4FCC-8CCA-AE71D3D0250C}" type="pres">
      <dgm:prSet presAssocID="{D63E7D67-F472-42EB-8EFD-97842D9E9121}" presName="horz1" presStyleCnt="0"/>
      <dgm:spPr/>
    </dgm:pt>
    <dgm:pt modelId="{903B299E-EEBC-4313-8B13-BDA8B947BCD2}" type="pres">
      <dgm:prSet presAssocID="{D63E7D67-F472-42EB-8EFD-97842D9E9121}" presName="tx1" presStyleLbl="revTx" presStyleIdx="3" presStyleCnt="5"/>
      <dgm:spPr/>
    </dgm:pt>
    <dgm:pt modelId="{5AA7381A-E893-4FDB-BE37-5169474FECC0}" type="pres">
      <dgm:prSet presAssocID="{D63E7D67-F472-42EB-8EFD-97842D9E9121}" presName="vert1" presStyleCnt="0"/>
      <dgm:spPr/>
    </dgm:pt>
    <dgm:pt modelId="{9268C12E-904F-4153-A886-553E18E82FE3}" type="pres">
      <dgm:prSet presAssocID="{80E7F405-2B71-45A9-947D-F138BC2E4687}" presName="thickLine" presStyleLbl="alignNode1" presStyleIdx="4" presStyleCnt="5"/>
      <dgm:spPr/>
    </dgm:pt>
    <dgm:pt modelId="{8471C6C2-F562-4C41-811D-C8BCB359A830}" type="pres">
      <dgm:prSet presAssocID="{80E7F405-2B71-45A9-947D-F138BC2E4687}" presName="horz1" presStyleCnt="0"/>
      <dgm:spPr/>
    </dgm:pt>
    <dgm:pt modelId="{B5B84982-11E1-4857-9C33-66989537FA3B}" type="pres">
      <dgm:prSet presAssocID="{80E7F405-2B71-45A9-947D-F138BC2E4687}" presName="tx1" presStyleLbl="revTx" presStyleIdx="4" presStyleCnt="5"/>
      <dgm:spPr/>
    </dgm:pt>
    <dgm:pt modelId="{7D8BC866-CEA8-44B5-8AAB-AB007D8CAC9E}" type="pres">
      <dgm:prSet presAssocID="{80E7F405-2B71-45A9-947D-F138BC2E4687}" presName="vert1" presStyleCnt="0"/>
      <dgm:spPr/>
    </dgm:pt>
  </dgm:ptLst>
  <dgm:cxnLst>
    <dgm:cxn modelId="{55E5B114-898C-4C77-B713-7236AF3FBE30}" srcId="{B7A0EC55-26C3-46FE-9676-243DEB99A3F9}" destId="{874EE905-DE15-45C0-B417-8F6DEB7EF9C0}" srcOrd="1" destOrd="0" parTransId="{0C1BFEB8-DFE8-4A3C-8E9D-4B0B2D32947F}" sibTransId="{C777FCC9-3D8B-4DF9-BED1-4353541C352E}"/>
    <dgm:cxn modelId="{B2284E5D-35E0-4701-9049-2DDDBDDD9CBC}" type="presOf" srcId="{B7A0EC55-26C3-46FE-9676-243DEB99A3F9}" destId="{E482883F-66F1-4590-AA4D-C966840C9C34}" srcOrd="0" destOrd="0" presId="urn:microsoft.com/office/officeart/2008/layout/LinedList"/>
    <dgm:cxn modelId="{780DBA60-BC72-4E0E-B3C4-183B8FE2ADA0}" type="presOf" srcId="{C3E1FA49-80ED-45D2-BAFF-23C857E1CD88}" destId="{BE682145-91EF-4B34-B904-DD79DC7BCF1E}" srcOrd="0" destOrd="0" presId="urn:microsoft.com/office/officeart/2008/layout/LinedList"/>
    <dgm:cxn modelId="{D883AC6A-B957-4B7B-A407-395ADB8EA41B}" srcId="{B7A0EC55-26C3-46FE-9676-243DEB99A3F9}" destId="{C3E1FA49-80ED-45D2-BAFF-23C857E1CD88}" srcOrd="0" destOrd="0" parTransId="{8C7D936F-B240-4947-8395-F5601ED94304}" sibTransId="{7FAE4EDF-B098-4D92-8CD0-23A11F0F9844}"/>
    <dgm:cxn modelId="{7FD9A16F-D01C-46B5-89A5-23D130D5773A}" srcId="{B7A0EC55-26C3-46FE-9676-243DEB99A3F9}" destId="{21F3A660-D567-484C-9677-44319F2D45EF}" srcOrd="2" destOrd="0" parTransId="{A8B960D3-1E77-425C-A30F-168FE724ECAA}" sibTransId="{B23A49B9-007F-45A4-8E71-743C221AB86A}"/>
    <dgm:cxn modelId="{519D4972-53F9-46AD-8FDE-7A201B7A70DD}" srcId="{B7A0EC55-26C3-46FE-9676-243DEB99A3F9}" destId="{D63E7D67-F472-42EB-8EFD-97842D9E9121}" srcOrd="3" destOrd="0" parTransId="{D602E09D-BA88-453C-9DDE-12F07A75DEF1}" sibTransId="{32D7DEFB-E7E5-4DCC-8240-3FC73D1E6EE5}"/>
    <dgm:cxn modelId="{610F9291-5319-4E50-8F9F-84CD15CB4D7A}" type="presOf" srcId="{80E7F405-2B71-45A9-947D-F138BC2E4687}" destId="{B5B84982-11E1-4857-9C33-66989537FA3B}" srcOrd="0" destOrd="0" presId="urn:microsoft.com/office/officeart/2008/layout/LinedList"/>
    <dgm:cxn modelId="{29201895-3A16-48D9-94A0-EE5DC4ADCA10}" type="presOf" srcId="{D63E7D67-F472-42EB-8EFD-97842D9E9121}" destId="{903B299E-EEBC-4313-8B13-BDA8B947BCD2}" srcOrd="0" destOrd="0" presId="urn:microsoft.com/office/officeart/2008/layout/LinedList"/>
    <dgm:cxn modelId="{D45E329E-3C5D-49F7-86B2-77C00224E331}" srcId="{B7A0EC55-26C3-46FE-9676-243DEB99A3F9}" destId="{80E7F405-2B71-45A9-947D-F138BC2E4687}" srcOrd="4" destOrd="0" parTransId="{0CD9310F-BA2B-4C40-AE90-3153EBB82826}" sibTransId="{F82F646D-6571-43A7-8865-53C989006510}"/>
    <dgm:cxn modelId="{0D6054C6-EFD2-4FC2-ADE1-E6950CB54DC2}" type="presOf" srcId="{874EE905-DE15-45C0-B417-8F6DEB7EF9C0}" destId="{B71F50CC-A6DB-4717-B6F0-9021BF98E36C}" srcOrd="0" destOrd="0" presId="urn:microsoft.com/office/officeart/2008/layout/LinedList"/>
    <dgm:cxn modelId="{10F383F8-21CB-464A-8098-F979EC9AC01E}" type="presOf" srcId="{21F3A660-D567-484C-9677-44319F2D45EF}" destId="{B64D1DE6-C7CA-4AD2-BA63-FC4F8F0659AC}" srcOrd="0" destOrd="0" presId="urn:microsoft.com/office/officeart/2008/layout/LinedList"/>
    <dgm:cxn modelId="{379CB2A3-0DE1-407A-A04C-8B15128EE85E}" type="presParOf" srcId="{E482883F-66F1-4590-AA4D-C966840C9C34}" destId="{FCF5C470-1173-4007-BDA0-D80C922E596A}" srcOrd="0" destOrd="0" presId="urn:microsoft.com/office/officeart/2008/layout/LinedList"/>
    <dgm:cxn modelId="{365BC78A-8BE7-4E88-844D-7E8C7B094EF6}" type="presParOf" srcId="{E482883F-66F1-4590-AA4D-C966840C9C34}" destId="{9871BF8E-BBF6-48F7-899B-5EAC50C7E729}" srcOrd="1" destOrd="0" presId="urn:microsoft.com/office/officeart/2008/layout/LinedList"/>
    <dgm:cxn modelId="{42B0A96D-3ECD-47C9-A20F-6FA212FEF33E}" type="presParOf" srcId="{9871BF8E-BBF6-48F7-899B-5EAC50C7E729}" destId="{BE682145-91EF-4B34-B904-DD79DC7BCF1E}" srcOrd="0" destOrd="0" presId="urn:microsoft.com/office/officeart/2008/layout/LinedList"/>
    <dgm:cxn modelId="{0BF81DFE-C6E7-4FDC-B379-073A1A391C29}" type="presParOf" srcId="{9871BF8E-BBF6-48F7-899B-5EAC50C7E729}" destId="{258A2473-629E-4984-B5DA-DC92618FAD62}" srcOrd="1" destOrd="0" presId="urn:microsoft.com/office/officeart/2008/layout/LinedList"/>
    <dgm:cxn modelId="{B0D0A5D5-A642-4DCC-A3B6-7796B7FF14A8}" type="presParOf" srcId="{E482883F-66F1-4590-AA4D-C966840C9C34}" destId="{8D738D0A-F981-4F8B-B54A-065E207C1D8A}" srcOrd="2" destOrd="0" presId="urn:microsoft.com/office/officeart/2008/layout/LinedList"/>
    <dgm:cxn modelId="{C3417892-FE93-41C9-A1E2-D2E7365D9514}" type="presParOf" srcId="{E482883F-66F1-4590-AA4D-C966840C9C34}" destId="{A0D3276C-CF7E-4E26-95DD-F755711F06AD}" srcOrd="3" destOrd="0" presId="urn:microsoft.com/office/officeart/2008/layout/LinedList"/>
    <dgm:cxn modelId="{04DBB6C5-0505-4294-90D5-C8DCF959891E}" type="presParOf" srcId="{A0D3276C-CF7E-4E26-95DD-F755711F06AD}" destId="{B71F50CC-A6DB-4717-B6F0-9021BF98E36C}" srcOrd="0" destOrd="0" presId="urn:microsoft.com/office/officeart/2008/layout/LinedList"/>
    <dgm:cxn modelId="{F3BA98F6-6D11-4CD4-A8FB-F0BC45FC1A7B}" type="presParOf" srcId="{A0D3276C-CF7E-4E26-95DD-F755711F06AD}" destId="{B5FB5AB2-BD24-433A-BB77-BBA5ABFC1AFC}" srcOrd="1" destOrd="0" presId="urn:microsoft.com/office/officeart/2008/layout/LinedList"/>
    <dgm:cxn modelId="{FC0F1FE6-DA9B-4A66-9828-C8E51A7AC27A}" type="presParOf" srcId="{E482883F-66F1-4590-AA4D-C966840C9C34}" destId="{E8DCBA42-B9C2-4DDB-86B4-2A5B7782DD1F}" srcOrd="4" destOrd="0" presId="urn:microsoft.com/office/officeart/2008/layout/LinedList"/>
    <dgm:cxn modelId="{19D3CB9A-66AF-4880-99A2-2B4B1A486574}" type="presParOf" srcId="{E482883F-66F1-4590-AA4D-C966840C9C34}" destId="{499C73FD-1B89-4322-89B5-F8E333A66BEA}" srcOrd="5" destOrd="0" presId="urn:microsoft.com/office/officeart/2008/layout/LinedList"/>
    <dgm:cxn modelId="{4A343006-C909-468D-942E-B30A50503D1B}" type="presParOf" srcId="{499C73FD-1B89-4322-89B5-F8E333A66BEA}" destId="{B64D1DE6-C7CA-4AD2-BA63-FC4F8F0659AC}" srcOrd="0" destOrd="0" presId="urn:microsoft.com/office/officeart/2008/layout/LinedList"/>
    <dgm:cxn modelId="{78D0A7F6-5D52-42C0-96E8-578624F3D0A2}" type="presParOf" srcId="{499C73FD-1B89-4322-89B5-F8E333A66BEA}" destId="{8F350361-8250-4229-A6A5-EE9020B56DF3}" srcOrd="1" destOrd="0" presId="urn:microsoft.com/office/officeart/2008/layout/LinedList"/>
    <dgm:cxn modelId="{B9B93676-C171-44C4-A106-31C31D8C284B}" type="presParOf" srcId="{E482883F-66F1-4590-AA4D-C966840C9C34}" destId="{5A0CFC0C-D648-4E11-AE1F-12BEF0081A5D}" srcOrd="6" destOrd="0" presId="urn:microsoft.com/office/officeart/2008/layout/LinedList"/>
    <dgm:cxn modelId="{9E126EF8-9970-4A6F-8B70-3F9116507D5E}" type="presParOf" srcId="{E482883F-66F1-4590-AA4D-C966840C9C34}" destId="{00C766A6-2A8E-4FCC-8CCA-AE71D3D0250C}" srcOrd="7" destOrd="0" presId="urn:microsoft.com/office/officeart/2008/layout/LinedList"/>
    <dgm:cxn modelId="{E43431C1-9476-4631-9D15-C86FC74B185D}" type="presParOf" srcId="{00C766A6-2A8E-4FCC-8CCA-AE71D3D0250C}" destId="{903B299E-EEBC-4313-8B13-BDA8B947BCD2}" srcOrd="0" destOrd="0" presId="urn:microsoft.com/office/officeart/2008/layout/LinedList"/>
    <dgm:cxn modelId="{551B09BB-C4B8-4AAA-B047-873C68AB372C}" type="presParOf" srcId="{00C766A6-2A8E-4FCC-8CCA-AE71D3D0250C}" destId="{5AA7381A-E893-4FDB-BE37-5169474FECC0}" srcOrd="1" destOrd="0" presId="urn:microsoft.com/office/officeart/2008/layout/LinedList"/>
    <dgm:cxn modelId="{E85E0D71-4173-40BF-A402-1AE0F4780165}" type="presParOf" srcId="{E482883F-66F1-4590-AA4D-C966840C9C34}" destId="{9268C12E-904F-4153-A886-553E18E82FE3}" srcOrd="8" destOrd="0" presId="urn:microsoft.com/office/officeart/2008/layout/LinedList"/>
    <dgm:cxn modelId="{D707F5AE-19DE-47D1-8097-24B81EC8975A}" type="presParOf" srcId="{E482883F-66F1-4590-AA4D-C966840C9C34}" destId="{8471C6C2-F562-4C41-811D-C8BCB359A830}" srcOrd="9" destOrd="0" presId="urn:microsoft.com/office/officeart/2008/layout/LinedList"/>
    <dgm:cxn modelId="{79F9632C-A395-4112-9062-6D70CA2A0FBC}" type="presParOf" srcId="{8471C6C2-F562-4C41-811D-C8BCB359A830}" destId="{B5B84982-11E1-4857-9C33-66989537FA3B}" srcOrd="0" destOrd="0" presId="urn:microsoft.com/office/officeart/2008/layout/LinedList"/>
    <dgm:cxn modelId="{0ABF2379-AAF5-4A5C-8911-324633E1C711}" type="presParOf" srcId="{8471C6C2-F562-4C41-811D-C8BCB359A830}" destId="{7D8BC866-CEA8-44B5-8AAB-AB007D8CAC9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D7A26C-4575-45A6-87CC-A077BA7F2D45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346AC5-D440-4766-9D29-C658AA0E4D04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Enough learning/openness to spot early where they may be problems</a:t>
          </a:r>
          <a:endParaRPr lang="en-US"/>
        </a:p>
      </dgm:t>
    </dgm:pt>
    <dgm:pt modelId="{638B8630-5763-4C84-9B58-D808425BC9F0}" type="parTrans" cxnId="{5768D01E-F117-4F9F-9410-E0BB78F4C804}">
      <dgm:prSet/>
      <dgm:spPr/>
      <dgm:t>
        <a:bodyPr/>
        <a:lstStyle/>
        <a:p>
          <a:endParaRPr lang="en-US"/>
        </a:p>
      </dgm:t>
    </dgm:pt>
    <dgm:pt modelId="{94D1233E-ABCB-495C-BAC1-3394F1A7006F}" type="sibTrans" cxnId="{5768D01E-F117-4F9F-9410-E0BB78F4C80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856AD2A-EEFD-4752-BDDC-CCA915663868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Enough rigour to accurately diagnose potential causes</a:t>
          </a:r>
          <a:endParaRPr lang="en-US"/>
        </a:p>
      </dgm:t>
    </dgm:pt>
    <dgm:pt modelId="{8C9D1F1B-C570-4615-BBAA-F3C629CB0BB0}" type="parTrans" cxnId="{0B15F9C6-23CF-43F8-A6E3-F6D84EFCDA10}">
      <dgm:prSet/>
      <dgm:spPr/>
      <dgm:t>
        <a:bodyPr/>
        <a:lstStyle/>
        <a:p>
          <a:endParaRPr lang="en-US"/>
        </a:p>
      </dgm:t>
    </dgm:pt>
    <dgm:pt modelId="{699AE837-BAF1-491E-B88C-291B5B1EC43F}" type="sibTrans" cxnId="{0B15F9C6-23CF-43F8-A6E3-F6D84EFCDA1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2196273-5B6F-41F2-87B1-CDD304D26597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Enough accountability and teeth to robustly deal with bad and unsafe practice where that exists </a:t>
          </a:r>
          <a:endParaRPr lang="en-US"/>
        </a:p>
      </dgm:t>
    </dgm:pt>
    <dgm:pt modelId="{8FCB29A0-4591-44A3-8951-57D5271A27C2}" type="parTrans" cxnId="{2AC2D5C7-D773-4FC8-B07D-A3509787E112}">
      <dgm:prSet/>
      <dgm:spPr/>
      <dgm:t>
        <a:bodyPr/>
        <a:lstStyle/>
        <a:p>
          <a:endParaRPr lang="en-US"/>
        </a:p>
      </dgm:t>
    </dgm:pt>
    <dgm:pt modelId="{FFC0653F-8D35-4F63-B4B2-57F46467A7E3}" type="sibTrans" cxnId="{2AC2D5C7-D773-4FC8-B07D-A3509787E11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F188B63-AFCC-489B-8634-EC3E2BF3657B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Enough wisdom to balance all three</a:t>
          </a:r>
          <a:endParaRPr lang="en-US"/>
        </a:p>
      </dgm:t>
    </dgm:pt>
    <dgm:pt modelId="{92DCE7AB-5258-4389-A59A-62BB3A1B9CB6}" type="parTrans" cxnId="{A68DD573-9246-4344-90B2-9814FF08EE52}">
      <dgm:prSet/>
      <dgm:spPr/>
      <dgm:t>
        <a:bodyPr/>
        <a:lstStyle/>
        <a:p>
          <a:endParaRPr lang="en-US"/>
        </a:p>
      </dgm:t>
    </dgm:pt>
    <dgm:pt modelId="{22B33BA3-7871-4007-8D0F-C4002601E28C}" type="sibTrans" cxnId="{A68DD573-9246-4344-90B2-9814FF08EE52}">
      <dgm:prSet/>
      <dgm:spPr/>
      <dgm:t>
        <a:bodyPr/>
        <a:lstStyle/>
        <a:p>
          <a:endParaRPr lang="en-US"/>
        </a:p>
      </dgm:t>
    </dgm:pt>
    <dgm:pt modelId="{14FF519F-9B36-4A1D-9218-F3875F18871E}" type="pres">
      <dgm:prSet presAssocID="{C5D7A26C-4575-45A6-87CC-A077BA7F2D45}" presName="root" presStyleCnt="0">
        <dgm:presLayoutVars>
          <dgm:dir/>
          <dgm:resizeHandles val="exact"/>
        </dgm:presLayoutVars>
      </dgm:prSet>
      <dgm:spPr/>
    </dgm:pt>
    <dgm:pt modelId="{B5D23753-1746-4FCA-8B0B-6F633480304F}" type="pres">
      <dgm:prSet presAssocID="{C5D7A26C-4575-45A6-87CC-A077BA7F2D45}" presName="container" presStyleCnt="0">
        <dgm:presLayoutVars>
          <dgm:dir/>
          <dgm:resizeHandles val="exact"/>
        </dgm:presLayoutVars>
      </dgm:prSet>
      <dgm:spPr/>
    </dgm:pt>
    <dgm:pt modelId="{CD5FF445-4C7C-40A5-9871-A28BF1D425D1}" type="pres">
      <dgm:prSet presAssocID="{55346AC5-D440-4766-9D29-C658AA0E4D04}" presName="compNode" presStyleCnt="0"/>
      <dgm:spPr/>
    </dgm:pt>
    <dgm:pt modelId="{6B635993-4B77-4508-92B8-1945A1471686}" type="pres">
      <dgm:prSet presAssocID="{55346AC5-D440-4766-9D29-C658AA0E4D04}" presName="iconBgRect" presStyleLbl="bgShp" presStyleIdx="0" presStyleCnt="4"/>
      <dgm:spPr/>
    </dgm:pt>
    <dgm:pt modelId="{659AF984-C980-453E-A4EC-7A90F73476CA}" type="pres">
      <dgm:prSet presAssocID="{55346AC5-D440-4766-9D29-C658AA0E4D0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DAD1D34-C3CA-4FEB-B4C1-EEDBDE310F11}" type="pres">
      <dgm:prSet presAssocID="{55346AC5-D440-4766-9D29-C658AA0E4D04}" presName="spaceRect" presStyleCnt="0"/>
      <dgm:spPr/>
    </dgm:pt>
    <dgm:pt modelId="{C8ECDAE0-F08A-4EDB-8B53-71D187C80C40}" type="pres">
      <dgm:prSet presAssocID="{55346AC5-D440-4766-9D29-C658AA0E4D04}" presName="textRect" presStyleLbl="revTx" presStyleIdx="0" presStyleCnt="4">
        <dgm:presLayoutVars>
          <dgm:chMax val="1"/>
          <dgm:chPref val="1"/>
        </dgm:presLayoutVars>
      </dgm:prSet>
      <dgm:spPr/>
    </dgm:pt>
    <dgm:pt modelId="{242288CC-DA9C-4F18-9F09-DB037D49DAF1}" type="pres">
      <dgm:prSet presAssocID="{94D1233E-ABCB-495C-BAC1-3394F1A7006F}" presName="sibTrans" presStyleLbl="sibTrans2D1" presStyleIdx="0" presStyleCnt="0"/>
      <dgm:spPr/>
    </dgm:pt>
    <dgm:pt modelId="{237DF60B-1108-4572-AFF5-0B9FC0045B3C}" type="pres">
      <dgm:prSet presAssocID="{F856AD2A-EEFD-4752-BDDC-CCA915663868}" presName="compNode" presStyleCnt="0"/>
      <dgm:spPr/>
    </dgm:pt>
    <dgm:pt modelId="{E2BA3E34-3BAA-469C-8DB9-D666A66BEE55}" type="pres">
      <dgm:prSet presAssocID="{F856AD2A-EEFD-4752-BDDC-CCA915663868}" presName="iconBgRect" presStyleLbl="bgShp" presStyleIdx="1" presStyleCnt="4"/>
      <dgm:spPr/>
    </dgm:pt>
    <dgm:pt modelId="{CD380FA5-6127-47EA-9496-00655510A72F}" type="pres">
      <dgm:prSet presAssocID="{F856AD2A-EEFD-4752-BDDC-CCA91566386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0E1F413-0448-40D5-BDBD-90070429657C}" type="pres">
      <dgm:prSet presAssocID="{F856AD2A-EEFD-4752-BDDC-CCA915663868}" presName="spaceRect" presStyleCnt="0"/>
      <dgm:spPr/>
    </dgm:pt>
    <dgm:pt modelId="{8E60E0BC-00BC-4060-882D-5084BD9E0E7F}" type="pres">
      <dgm:prSet presAssocID="{F856AD2A-EEFD-4752-BDDC-CCA915663868}" presName="textRect" presStyleLbl="revTx" presStyleIdx="1" presStyleCnt="4">
        <dgm:presLayoutVars>
          <dgm:chMax val="1"/>
          <dgm:chPref val="1"/>
        </dgm:presLayoutVars>
      </dgm:prSet>
      <dgm:spPr/>
    </dgm:pt>
    <dgm:pt modelId="{1B46CB35-BCF0-4C7B-BA9E-57C02DF875E3}" type="pres">
      <dgm:prSet presAssocID="{699AE837-BAF1-491E-B88C-291B5B1EC43F}" presName="sibTrans" presStyleLbl="sibTrans2D1" presStyleIdx="0" presStyleCnt="0"/>
      <dgm:spPr/>
    </dgm:pt>
    <dgm:pt modelId="{5DABBD99-1817-4316-8CE6-394F3BABD47C}" type="pres">
      <dgm:prSet presAssocID="{A2196273-5B6F-41F2-87B1-CDD304D26597}" presName="compNode" presStyleCnt="0"/>
      <dgm:spPr/>
    </dgm:pt>
    <dgm:pt modelId="{C75B7E1B-2561-4CDD-A16A-06B0401A2E84}" type="pres">
      <dgm:prSet presAssocID="{A2196273-5B6F-41F2-87B1-CDD304D26597}" presName="iconBgRect" presStyleLbl="bgShp" presStyleIdx="2" presStyleCnt="4"/>
      <dgm:spPr/>
    </dgm:pt>
    <dgm:pt modelId="{D0EB72DD-CB82-41FE-A9FC-1B8872A81FF7}" type="pres">
      <dgm:prSet presAssocID="{A2196273-5B6F-41F2-87B1-CDD304D2659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oth"/>
        </a:ext>
      </dgm:extLst>
    </dgm:pt>
    <dgm:pt modelId="{8E9C2D8A-C84F-4EA6-A43A-3324F961FE10}" type="pres">
      <dgm:prSet presAssocID="{A2196273-5B6F-41F2-87B1-CDD304D26597}" presName="spaceRect" presStyleCnt="0"/>
      <dgm:spPr/>
    </dgm:pt>
    <dgm:pt modelId="{76B5687D-00E5-4E64-A65F-31CB532A7B02}" type="pres">
      <dgm:prSet presAssocID="{A2196273-5B6F-41F2-87B1-CDD304D26597}" presName="textRect" presStyleLbl="revTx" presStyleIdx="2" presStyleCnt="4">
        <dgm:presLayoutVars>
          <dgm:chMax val="1"/>
          <dgm:chPref val="1"/>
        </dgm:presLayoutVars>
      </dgm:prSet>
      <dgm:spPr/>
    </dgm:pt>
    <dgm:pt modelId="{D1D7FBDA-2365-4C85-A8C6-8F27BF16714D}" type="pres">
      <dgm:prSet presAssocID="{FFC0653F-8D35-4F63-B4B2-57F46467A7E3}" presName="sibTrans" presStyleLbl="sibTrans2D1" presStyleIdx="0" presStyleCnt="0"/>
      <dgm:spPr/>
    </dgm:pt>
    <dgm:pt modelId="{F57B8D6D-A3EB-45A6-9B07-D31B03F4FF82}" type="pres">
      <dgm:prSet presAssocID="{0F188B63-AFCC-489B-8634-EC3E2BF3657B}" presName="compNode" presStyleCnt="0"/>
      <dgm:spPr/>
    </dgm:pt>
    <dgm:pt modelId="{1607DD45-86ED-4059-A2F7-291D80E2DED3}" type="pres">
      <dgm:prSet presAssocID="{0F188B63-AFCC-489B-8634-EC3E2BF3657B}" presName="iconBgRect" presStyleLbl="bgShp" presStyleIdx="3" presStyleCnt="4"/>
      <dgm:spPr/>
    </dgm:pt>
    <dgm:pt modelId="{EDE5CD2E-1F37-4ADA-B7C2-294FC82BFC57}" type="pres">
      <dgm:prSet presAssocID="{0F188B63-AFCC-489B-8634-EC3E2BF3657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5D44C1D-65A4-4DA5-ACED-46D229B05A44}" type="pres">
      <dgm:prSet presAssocID="{0F188B63-AFCC-489B-8634-EC3E2BF3657B}" presName="spaceRect" presStyleCnt="0"/>
      <dgm:spPr/>
    </dgm:pt>
    <dgm:pt modelId="{DD47C381-3277-45D1-9556-ED389030A03B}" type="pres">
      <dgm:prSet presAssocID="{0F188B63-AFCC-489B-8634-EC3E2BF3657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768D01E-F117-4F9F-9410-E0BB78F4C804}" srcId="{C5D7A26C-4575-45A6-87CC-A077BA7F2D45}" destId="{55346AC5-D440-4766-9D29-C658AA0E4D04}" srcOrd="0" destOrd="0" parTransId="{638B8630-5763-4C84-9B58-D808425BC9F0}" sibTransId="{94D1233E-ABCB-495C-BAC1-3394F1A7006F}"/>
    <dgm:cxn modelId="{85D54B2C-CAF4-49D1-AD82-DF4B31278E3C}" type="presOf" srcId="{A2196273-5B6F-41F2-87B1-CDD304D26597}" destId="{76B5687D-00E5-4E64-A65F-31CB532A7B02}" srcOrd="0" destOrd="0" presId="urn:microsoft.com/office/officeart/2018/2/layout/IconCircleList"/>
    <dgm:cxn modelId="{3B3E5641-D5B2-402E-AC90-3AAD6FC2FA90}" type="presOf" srcId="{55346AC5-D440-4766-9D29-C658AA0E4D04}" destId="{C8ECDAE0-F08A-4EDB-8B53-71D187C80C40}" srcOrd="0" destOrd="0" presId="urn:microsoft.com/office/officeart/2018/2/layout/IconCircleList"/>
    <dgm:cxn modelId="{87AF134F-923F-4015-85F1-DC714DB435DA}" type="presOf" srcId="{F856AD2A-EEFD-4752-BDDC-CCA915663868}" destId="{8E60E0BC-00BC-4060-882D-5084BD9E0E7F}" srcOrd="0" destOrd="0" presId="urn:microsoft.com/office/officeart/2018/2/layout/IconCircleList"/>
    <dgm:cxn modelId="{A0208E53-A889-41AA-AA2D-A72073B90954}" type="presOf" srcId="{699AE837-BAF1-491E-B88C-291B5B1EC43F}" destId="{1B46CB35-BCF0-4C7B-BA9E-57C02DF875E3}" srcOrd="0" destOrd="0" presId="urn:microsoft.com/office/officeart/2018/2/layout/IconCircleList"/>
    <dgm:cxn modelId="{A68DD573-9246-4344-90B2-9814FF08EE52}" srcId="{C5D7A26C-4575-45A6-87CC-A077BA7F2D45}" destId="{0F188B63-AFCC-489B-8634-EC3E2BF3657B}" srcOrd="3" destOrd="0" parTransId="{92DCE7AB-5258-4389-A59A-62BB3A1B9CB6}" sibTransId="{22B33BA3-7871-4007-8D0F-C4002601E28C}"/>
    <dgm:cxn modelId="{12814392-4524-453A-BEA1-E327E553A0E3}" type="presOf" srcId="{94D1233E-ABCB-495C-BAC1-3394F1A7006F}" destId="{242288CC-DA9C-4F18-9F09-DB037D49DAF1}" srcOrd="0" destOrd="0" presId="urn:microsoft.com/office/officeart/2018/2/layout/IconCircleList"/>
    <dgm:cxn modelId="{7D2087B6-540C-4E9E-9187-32893908EDBF}" type="presOf" srcId="{FFC0653F-8D35-4F63-B4B2-57F46467A7E3}" destId="{D1D7FBDA-2365-4C85-A8C6-8F27BF16714D}" srcOrd="0" destOrd="0" presId="urn:microsoft.com/office/officeart/2018/2/layout/IconCircleList"/>
    <dgm:cxn modelId="{63B7FEBB-530B-4ABB-A98E-BA18E88EAF3E}" type="presOf" srcId="{C5D7A26C-4575-45A6-87CC-A077BA7F2D45}" destId="{14FF519F-9B36-4A1D-9218-F3875F18871E}" srcOrd="0" destOrd="0" presId="urn:microsoft.com/office/officeart/2018/2/layout/IconCircleList"/>
    <dgm:cxn modelId="{B0A8F1BC-9AED-426C-AEF8-8B3A6B7EAFE1}" type="presOf" srcId="{0F188B63-AFCC-489B-8634-EC3E2BF3657B}" destId="{DD47C381-3277-45D1-9556-ED389030A03B}" srcOrd="0" destOrd="0" presId="urn:microsoft.com/office/officeart/2018/2/layout/IconCircleList"/>
    <dgm:cxn modelId="{0B15F9C6-23CF-43F8-A6E3-F6D84EFCDA10}" srcId="{C5D7A26C-4575-45A6-87CC-A077BA7F2D45}" destId="{F856AD2A-EEFD-4752-BDDC-CCA915663868}" srcOrd="1" destOrd="0" parTransId="{8C9D1F1B-C570-4615-BBAA-F3C629CB0BB0}" sibTransId="{699AE837-BAF1-491E-B88C-291B5B1EC43F}"/>
    <dgm:cxn modelId="{2AC2D5C7-D773-4FC8-B07D-A3509787E112}" srcId="{C5D7A26C-4575-45A6-87CC-A077BA7F2D45}" destId="{A2196273-5B6F-41F2-87B1-CDD304D26597}" srcOrd="2" destOrd="0" parTransId="{8FCB29A0-4591-44A3-8951-57D5271A27C2}" sibTransId="{FFC0653F-8D35-4F63-B4B2-57F46467A7E3}"/>
    <dgm:cxn modelId="{CD75F6DA-301C-4381-B4B6-FFADD6A95ED8}" type="presParOf" srcId="{14FF519F-9B36-4A1D-9218-F3875F18871E}" destId="{B5D23753-1746-4FCA-8B0B-6F633480304F}" srcOrd="0" destOrd="0" presId="urn:microsoft.com/office/officeart/2018/2/layout/IconCircleList"/>
    <dgm:cxn modelId="{62843426-87BF-4D39-84B4-4F4794DC68D7}" type="presParOf" srcId="{B5D23753-1746-4FCA-8B0B-6F633480304F}" destId="{CD5FF445-4C7C-40A5-9871-A28BF1D425D1}" srcOrd="0" destOrd="0" presId="urn:microsoft.com/office/officeart/2018/2/layout/IconCircleList"/>
    <dgm:cxn modelId="{9FB211AD-1498-4B7E-B3BC-60208C8C6E50}" type="presParOf" srcId="{CD5FF445-4C7C-40A5-9871-A28BF1D425D1}" destId="{6B635993-4B77-4508-92B8-1945A1471686}" srcOrd="0" destOrd="0" presId="urn:microsoft.com/office/officeart/2018/2/layout/IconCircleList"/>
    <dgm:cxn modelId="{B788B7CF-4647-4FE9-A2D5-6AF27E10CD01}" type="presParOf" srcId="{CD5FF445-4C7C-40A5-9871-A28BF1D425D1}" destId="{659AF984-C980-453E-A4EC-7A90F73476CA}" srcOrd="1" destOrd="0" presId="urn:microsoft.com/office/officeart/2018/2/layout/IconCircleList"/>
    <dgm:cxn modelId="{710FE61C-D52D-406A-8C4F-68C1B0E7B0D2}" type="presParOf" srcId="{CD5FF445-4C7C-40A5-9871-A28BF1D425D1}" destId="{9DAD1D34-C3CA-4FEB-B4C1-EEDBDE310F11}" srcOrd="2" destOrd="0" presId="urn:microsoft.com/office/officeart/2018/2/layout/IconCircleList"/>
    <dgm:cxn modelId="{D33C06AD-2CFB-4DCD-A68C-5E6B9AE79A0F}" type="presParOf" srcId="{CD5FF445-4C7C-40A5-9871-A28BF1D425D1}" destId="{C8ECDAE0-F08A-4EDB-8B53-71D187C80C40}" srcOrd="3" destOrd="0" presId="urn:microsoft.com/office/officeart/2018/2/layout/IconCircleList"/>
    <dgm:cxn modelId="{EF634E18-BEA7-420E-96BF-09AFD98F30C7}" type="presParOf" srcId="{B5D23753-1746-4FCA-8B0B-6F633480304F}" destId="{242288CC-DA9C-4F18-9F09-DB037D49DAF1}" srcOrd="1" destOrd="0" presId="urn:microsoft.com/office/officeart/2018/2/layout/IconCircleList"/>
    <dgm:cxn modelId="{A3AEEEF3-C196-476F-9B50-1C0C364E8196}" type="presParOf" srcId="{B5D23753-1746-4FCA-8B0B-6F633480304F}" destId="{237DF60B-1108-4572-AFF5-0B9FC0045B3C}" srcOrd="2" destOrd="0" presId="urn:microsoft.com/office/officeart/2018/2/layout/IconCircleList"/>
    <dgm:cxn modelId="{D5F89058-1CDA-4049-B4C0-E9CFAF5C63E5}" type="presParOf" srcId="{237DF60B-1108-4572-AFF5-0B9FC0045B3C}" destId="{E2BA3E34-3BAA-469C-8DB9-D666A66BEE55}" srcOrd="0" destOrd="0" presId="urn:microsoft.com/office/officeart/2018/2/layout/IconCircleList"/>
    <dgm:cxn modelId="{D714C8F8-EE8E-4CE1-8BE3-6DCBB07DF316}" type="presParOf" srcId="{237DF60B-1108-4572-AFF5-0B9FC0045B3C}" destId="{CD380FA5-6127-47EA-9496-00655510A72F}" srcOrd="1" destOrd="0" presId="urn:microsoft.com/office/officeart/2018/2/layout/IconCircleList"/>
    <dgm:cxn modelId="{FCAB2B06-AB86-410A-9618-3A834DD3668E}" type="presParOf" srcId="{237DF60B-1108-4572-AFF5-0B9FC0045B3C}" destId="{B0E1F413-0448-40D5-BDBD-90070429657C}" srcOrd="2" destOrd="0" presId="urn:microsoft.com/office/officeart/2018/2/layout/IconCircleList"/>
    <dgm:cxn modelId="{0F86238C-F481-42E1-9FA9-1C0FA73E9C38}" type="presParOf" srcId="{237DF60B-1108-4572-AFF5-0B9FC0045B3C}" destId="{8E60E0BC-00BC-4060-882D-5084BD9E0E7F}" srcOrd="3" destOrd="0" presId="urn:microsoft.com/office/officeart/2018/2/layout/IconCircleList"/>
    <dgm:cxn modelId="{B85E3277-C352-42D6-ADB6-785392818B9D}" type="presParOf" srcId="{B5D23753-1746-4FCA-8B0B-6F633480304F}" destId="{1B46CB35-BCF0-4C7B-BA9E-57C02DF875E3}" srcOrd="3" destOrd="0" presId="urn:microsoft.com/office/officeart/2018/2/layout/IconCircleList"/>
    <dgm:cxn modelId="{33AF9C5C-A0E0-4EEF-B3DC-579BE44265B4}" type="presParOf" srcId="{B5D23753-1746-4FCA-8B0B-6F633480304F}" destId="{5DABBD99-1817-4316-8CE6-394F3BABD47C}" srcOrd="4" destOrd="0" presId="urn:microsoft.com/office/officeart/2018/2/layout/IconCircleList"/>
    <dgm:cxn modelId="{12729E22-AE16-436D-8379-68242D9F1938}" type="presParOf" srcId="{5DABBD99-1817-4316-8CE6-394F3BABD47C}" destId="{C75B7E1B-2561-4CDD-A16A-06B0401A2E84}" srcOrd="0" destOrd="0" presId="urn:microsoft.com/office/officeart/2018/2/layout/IconCircleList"/>
    <dgm:cxn modelId="{A369F325-C950-453D-87F6-103945B18E48}" type="presParOf" srcId="{5DABBD99-1817-4316-8CE6-394F3BABD47C}" destId="{D0EB72DD-CB82-41FE-A9FC-1B8872A81FF7}" srcOrd="1" destOrd="0" presId="urn:microsoft.com/office/officeart/2018/2/layout/IconCircleList"/>
    <dgm:cxn modelId="{A38F1265-0597-45E9-93E9-A84A1F80563F}" type="presParOf" srcId="{5DABBD99-1817-4316-8CE6-394F3BABD47C}" destId="{8E9C2D8A-C84F-4EA6-A43A-3324F961FE10}" srcOrd="2" destOrd="0" presId="urn:microsoft.com/office/officeart/2018/2/layout/IconCircleList"/>
    <dgm:cxn modelId="{6D53A6C6-9CF6-4238-88DA-F84CE58E4F33}" type="presParOf" srcId="{5DABBD99-1817-4316-8CE6-394F3BABD47C}" destId="{76B5687D-00E5-4E64-A65F-31CB532A7B02}" srcOrd="3" destOrd="0" presId="urn:microsoft.com/office/officeart/2018/2/layout/IconCircleList"/>
    <dgm:cxn modelId="{A236D1C9-DE93-4E89-98F5-00CB1BB2BAB4}" type="presParOf" srcId="{B5D23753-1746-4FCA-8B0B-6F633480304F}" destId="{D1D7FBDA-2365-4C85-A8C6-8F27BF16714D}" srcOrd="5" destOrd="0" presId="urn:microsoft.com/office/officeart/2018/2/layout/IconCircleList"/>
    <dgm:cxn modelId="{D41631B0-8A7A-4792-9316-34DADB7F5C0B}" type="presParOf" srcId="{B5D23753-1746-4FCA-8B0B-6F633480304F}" destId="{F57B8D6D-A3EB-45A6-9B07-D31B03F4FF82}" srcOrd="6" destOrd="0" presId="urn:microsoft.com/office/officeart/2018/2/layout/IconCircleList"/>
    <dgm:cxn modelId="{10942A6C-6C83-408A-8268-588F408A0B87}" type="presParOf" srcId="{F57B8D6D-A3EB-45A6-9B07-D31B03F4FF82}" destId="{1607DD45-86ED-4059-A2F7-291D80E2DED3}" srcOrd="0" destOrd="0" presId="urn:microsoft.com/office/officeart/2018/2/layout/IconCircleList"/>
    <dgm:cxn modelId="{992387E7-AB19-4EEC-A6D1-382E42DD4F96}" type="presParOf" srcId="{F57B8D6D-A3EB-45A6-9B07-D31B03F4FF82}" destId="{EDE5CD2E-1F37-4ADA-B7C2-294FC82BFC57}" srcOrd="1" destOrd="0" presId="urn:microsoft.com/office/officeart/2018/2/layout/IconCircleList"/>
    <dgm:cxn modelId="{5E1DE120-866E-4CEE-8E09-6B607238D7C6}" type="presParOf" srcId="{F57B8D6D-A3EB-45A6-9B07-D31B03F4FF82}" destId="{95D44C1D-65A4-4DA5-ACED-46D229B05A44}" srcOrd="2" destOrd="0" presId="urn:microsoft.com/office/officeart/2018/2/layout/IconCircleList"/>
    <dgm:cxn modelId="{8126794B-E28B-4F98-A892-B3C5A7F17758}" type="presParOf" srcId="{F57B8D6D-A3EB-45A6-9B07-D31B03F4FF82}" destId="{DD47C381-3277-45D1-9556-ED389030A03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E218F2-B92D-4793-BF12-DC26B121D07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CBF9B0-6C2D-4565-AA8E-7E3CC65DB292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What are the skills that are needed within the system to achieve a successful messy compromise?</a:t>
          </a:r>
          <a:endParaRPr lang="en-US"/>
        </a:p>
      </dgm:t>
    </dgm:pt>
    <dgm:pt modelId="{C6E6C723-9EF9-4B9C-8909-8FB2476CB30F}" type="parTrans" cxnId="{0AA031B4-CE42-46C4-BE52-C936A4B790C6}">
      <dgm:prSet/>
      <dgm:spPr/>
      <dgm:t>
        <a:bodyPr/>
        <a:lstStyle/>
        <a:p>
          <a:endParaRPr lang="en-US"/>
        </a:p>
      </dgm:t>
    </dgm:pt>
    <dgm:pt modelId="{44727B96-2264-4EE8-9347-3F42C8B4B0AE}" type="sibTrans" cxnId="{0AA031B4-CE42-46C4-BE52-C936A4B790C6}">
      <dgm:prSet/>
      <dgm:spPr/>
      <dgm:t>
        <a:bodyPr/>
        <a:lstStyle/>
        <a:p>
          <a:endParaRPr lang="en-US"/>
        </a:p>
      </dgm:t>
    </dgm:pt>
    <dgm:pt modelId="{74FAFD00-69BE-4B95-BFC0-29DDE53D740A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What are the structures and processes (organisational and system routines) that are going to be needed?</a:t>
          </a:r>
          <a:endParaRPr lang="en-US"/>
        </a:p>
      </dgm:t>
    </dgm:pt>
    <dgm:pt modelId="{C74F0698-0E8E-4A05-A716-7E322E6E46B7}" type="parTrans" cxnId="{708E918B-6CD6-47DF-8ABC-50BC0D3F9EAD}">
      <dgm:prSet/>
      <dgm:spPr/>
      <dgm:t>
        <a:bodyPr/>
        <a:lstStyle/>
        <a:p>
          <a:endParaRPr lang="en-US"/>
        </a:p>
      </dgm:t>
    </dgm:pt>
    <dgm:pt modelId="{E59D1BD3-DAEF-4B36-B891-CB94249583A3}" type="sibTrans" cxnId="{708E918B-6CD6-47DF-8ABC-50BC0D3F9EAD}">
      <dgm:prSet/>
      <dgm:spPr/>
      <dgm:t>
        <a:bodyPr/>
        <a:lstStyle/>
        <a:p>
          <a:endParaRPr lang="en-US"/>
        </a:p>
      </dgm:t>
    </dgm:pt>
    <dgm:pt modelId="{1DE892EF-8704-46D2-9A2C-D6A608E6C84C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How do we know when the messy compromises are working?</a:t>
          </a:r>
          <a:endParaRPr lang="en-US"/>
        </a:p>
      </dgm:t>
    </dgm:pt>
    <dgm:pt modelId="{138933BA-AFD1-4ABF-84C5-9A6601863CF4}" type="parTrans" cxnId="{87D16803-8C20-4CF0-872C-59741406E34A}">
      <dgm:prSet/>
      <dgm:spPr/>
      <dgm:t>
        <a:bodyPr/>
        <a:lstStyle/>
        <a:p>
          <a:endParaRPr lang="en-US"/>
        </a:p>
      </dgm:t>
    </dgm:pt>
    <dgm:pt modelId="{1BB89497-7C83-42B8-8322-E7BBB83D2B1E}" type="sibTrans" cxnId="{87D16803-8C20-4CF0-872C-59741406E34A}">
      <dgm:prSet/>
      <dgm:spPr/>
      <dgm:t>
        <a:bodyPr/>
        <a:lstStyle/>
        <a:p>
          <a:endParaRPr lang="en-US"/>
        </a:p>
      </dgm:t>
    </dgm:pt>
    <dgm:pt modelId="{ABF84972-B47E-4120-B49C-40D223014666}" type="pres">
      <dgm:prSet presAssocID="{59E218F2-B92D-4793-BF12-DC26B121D07F}" presName="root" presStyleCnt="0">
        <dgm:presLayoutVars>
          <dgm:dir/>
          <dgm:resizeHandles val="exact"/>
        </dgm:presLayoutVars>
      </dgm:prSet>
      <dgm:spPr/>
    </dgm:pt>
    <dgm:pt modelId="{D79F7D16-BF4A-4A35-B185-7B750D4881A3}" type="pres">
      <dgm:prSet presAssocID="{BFCBF9B0-6C2D-4565-AA8E-7E3CC65DB292}" presName="compNode" presStyleCnt="0"/>
      <dgm:spPr/>
    </dgm:pt>
    <dgm:pt modelId="{EC4C417C-6CAC-439F-8635-FFFAA8543E32}" type="pres">
      <dgm:prSet presAssocID="{BFCBF9B0-6C2D-4565-AA8E-7E3CC65DB292}" presName="bgRect" presStyleLbl="bgShp" presStyleIdx="0" presStyleCnt="3"/>
      <dgm:spPr/>
    </dgm:pt>
    <dgm:pt modelId="{FD47D3DC-4135-42D2-8133-335E76B530D8}" type="pres">
      <dgm:prSet presAssocID="{BFCBF9B0-6C2D-4565-AA8E-7E3CC65DB29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1BEF369E-18CE-4834-B396-742F794B6BF6}" type="pres">
      <dgm:prSet presAssocID="{BFCBF9B0-6C2D-4565-AA8E-7E3CC65DB292}" presName="spaceRect" presStyleCnt="0"/>
      <dgm:spPr/>
    </dgm:pt>
    <dgm:pt modelId="{4AB29D02-07DD-43DA-BC3E-83FECDF2CF4B}" type="pres">
      <dgm:prSet presAssocID="{BFCBF9B0-6C2D-4565-AA8E-7E3CC65DB292}" presName="parTx" presStyleLbl="revTx" presStyleIdx="0" presStyleCnt="3">
        <dgm:presLayoutVars>
          <dgm:chMax val="0"/>
          <dgm:chPref val="0"/>
        </dgm:presLayoutVars>
      </dgm:prSet>
      <dgm:spPr/>
    </dgm:pt>
    <dgm:pt modelId="{01577640-30C2-4987-8985-CC10B3DFAA49}" type="pres">
      <dgm:prSet presAssocID="{44727B96-2264-4EE8-9347-3F42C8B4B0AE}" presName="sibTrans" presStyleCnt="0"/>
      <dgm:spPr/>
    </dgm:pt>
    <dgm:pt modelId="{782CEE4D-1DC1-4CFA-A22E-16C5DB2E9A5D}" type="pres">
      <dgm:prSet presAssocID="{74FAFD00-69BE-4B95-BFC0-29DDE53D740A}" presName="compNode" presStyleCnt="0"/>
      <dgm:spPr/>
    </dgm:pt>
    <dgm:pt modelId="{89C1E453-3BC7-4B86-9586-B1BEC303ED09}" type="pres">
      <dgm:prSet presAssocID="{74FAFD00-69BE-4B95-BFC0-29DDE53D740A}" presName="bgRect" presStyleLbl="bgShp" presStyleIdx="1" presStyleCnt="3"/>
      <dgm:spPr/>
    </dgm:pt>
    <dgm:pt modelId="{D3B567B6-C1EB-4950-9B7A-B218C48E92E5}" type="pres">
      <dgm:prSet presAssocID="{74FAFD00-69BE-4B95-BFC0-29DDE53D740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F3219BC3-4DD8-44F8-848D-AC2D53C6AB99}" type="pres">
      <dgm:prSet presAssocID="{74FAFD00-69BE-4B95-BFC0-29DDE53D740A}" presName="spaceRect" presStyleCnt="0"/>
      <dgm:spPr/>
    </dgm:pt>
    <dgm:pt modelId="{43C4696E-276F-4AD8-AE1A-F5D45DDFB49E}" type="pres">
      <dgm:prSet presAssocID="{74FAFD00-69BE-4B95-BFC0-29DDE53D740A}" presName="parTx" presStyleLbl="revTx" presStyleIdx="1" presStyleCnt="3">
        <dgm:presLayoutVars>
          <dgm:chMax val="0"/>
          <dgm:chPref val="0"/>
        </dgm:presLayoutVars>
      </dgm:prSet>
      <dgm:spPr/>
    </dgm:pt>
    <dgm:pt modelId="{580699AB-46D5-4DD9-9B65-A8CCDE519FF1}" type="pres">
      <dgm:prSet presAssocID="{E59D1BD3-DAEF-4B36-B891-CB94249583A3}" presName="sibTrans" presStyleCnt="0"/>
      <dgm:spPr/>
    </dgm:pt>
    <dgm:pt modelId="{F2DB482F-BC10-4B66-825F-26406017478C}" type="pres">
      <dgm:prSet presAssocID="{1DE892EF-8704-46D2-9A2C-D6A608E6C84C}" presName="compNode" presStyleCnt="0"/>
      <dgm:spPr/>
    </dgm:pt>
    <dgm:pt modelId="{EDA8F78B-E66D-4A57-A544-18B6E14B537A}" type="pres">
      <dgm:prSet presAssocID="{1DE892EF-8704-46D2-9A2C-D6A608E6C84C}" presName="bgRect" presStyleLbl="bgShp" presStyleIdx="2" presStyleCnt="3"/>
      <dgm:spPr/>
    </dgm:pt>
    <dgm:pt modelId="{C4F43CFC-B826-4332-8AF8-72F466FF5160}" type="pres">
      <dgm:prSet presAssocID="{1DE892EF-8704-46D2-9A2C-D6A608E6C8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heelbarrow"/>
        </a:ext>
      </dgm:extLst>
    </dgm:pt>
    <dgm:pt modelId="{8159F63D-4257-45F2-B6B4-0E1C27A48AD1}" type="pres">
      <dgm:prSet presAssocID="{1DE892EF-8704-46D2-9A2C-D6A608E6C84C}" presName="spaceRect" presStyleCnt="0"/>
      <dgm:spPr/>
    </dgm:pt>
    <dgm:pt modelId="{30127A4C-1362-472E-A9BE-9995084F28AD}" type="pres">
      <dgm:prSet presAssocID="{1DE892EF-8704-46D2-9A2C-D6A608E6C84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7D16803-8C20-4CF0-872C-59741406E34A}" srcId="{59E218F2-B92D-4793-BF12-DC26B121D07F}" destId="{1DE892EF-8704-46D2-9A2C-D6A608E6C84C}" srcOrd="2" destOrd="0" parTransId="{138933BA-AFD1-4ABF-84C5-9A6601863CF4}" sibTransId="{1BB89497-7C83-42B8-8322-E7BBB83D2B1E}"/>
    <dgm:cxn modelId="{BC695D3E-B9E0-4F97-95F2-53CF44F6551E}" type="presOf" srcId="{74FAFD00-69BE-4B95-BFC0-29DDE53D740A}" destId="{43C4696E-276F-4AD8-AE1A-F5D45DDFB49E}" srcOrd="0" destOrd="0" presId="urn:microsoft.com/office/officeart/2018/2/layout/IconVerticalSolidList"/>
    <dgm:cxn modelId="{0D86E951-9E79-4E7F-A8FE-5089DE689AD7}" type="presOf" srcId="{59E218F2-B92D-4793-BF12-DC26B121D07F}" destId="{ABF84972-B47E-4120-B49C-40D223014666}" srcOrd="0" destOrd="0" presId="urn:microsoft.com/office/officeart/2018/2/layout/IconVerticalSolidList"/>
    <dgm:cxn modelId="{E1B56775-36A0-4213-A40F-B21ABE55ED7D}" type="presOf" srcId="{1DE892EF-8704-46D2-9A2C-D6A608E6C84C}" destId="{30127A4C-1362-472E-A9BE-9995084F28AD}" srcOrd="0" destOrd="0" presId="urn:microsoft.com/office/officeart/2018/2/layout/IconVerticalSolidList"/>
    <dgm:cxn modelId="{708E918B-6CD6-47DF-8ABC-50BC0D3F9EAD}" srcId="{59E218F2-B92D-4793-BF12-DC26B121D07F}" destId="{74FAFD00-69BE-4B95-BFC0-29DDE53D740A}" srcOrd="1" destOrd="0" parTransId="{C74F0698-0E8E-4A05-A716-7E322E6E46B7}" sibTransId="{E59D1BD3-DAEF-4B36-B891-CB94249583A3}"/>
    <dgm:cxn modelId="{DC2D03A6-4061-4479-8496-2422E7A142E6}" type="presOf" srcId="{BFCBF9B0-6C2D-4565-AA8E-7E3CC65DB292}" destId="{4AB29D02-07DD-43DA-BC3E-83FECDF2CF4B}" srcOrd="0" destOrd="0" presId="urn:microsoft.com/office/officeart/2018/2/layout/IconVerticalSolidList"/>
    <dgm:cxn modelId="{0AA031B4-CE42-46C4-BE52-C936A4B790C6}" srcId="{59E218F2-B92D-4793-BF12-DC26B121D07F}" destId="{BFCBF9B0-6C2D-4565-AA8E-7E3CC65DB292}" srcOrd="0" destOrd="0" parTransId="{C6E6C723-9EF9-4B9C-8909-8FB2476CB30F}" sibTransId="{44727B96-2264-4EE8-9347-3F42C8B4B0AE}"/>
    <dgm:cxn modelId="{D82834CD-FE19-4650-8F3E-CBD0C735212A}" type="presParOf" srcId="{ABF84972-B47E-4120-B49C-40D223014666}" destId="{D79F7D16-BF4A-4A35-B185-7B750D4881A3}" srcOrd="0" destOrd="0" presId="urn:microsoft.com/office/officeart/2018/2/layout/IconVerticalSolidList"/>
    <dgm:cxn modelId="{F2CE0BE2-C16C-4661-A256-0AE01FAB1775}" type="presParOf" srcId="{D79F7D16-BF4A-4A35-B185-7B750D4881A3}" destId="{EC4C417C-6CAC-439F-8635-FFFAA8543E32}" srcOrd="0" destOrd="0" presId="urn:microsoft.com/office/officeart/2018/2/layout/IconVerticalSolidList"/>
    <dgm:cxn modelId="{85D3F397-0AB3-4A3A-B1C2-04CFA76B6169}" type="presParOf" srcId="{D79F7D16-BF4A-4A35-B185-7B750D4881A3}" destId="{FD47D3DC-4135-42D2-8133-335E76B530D8}" srcOrd="1" destOrd="0" presId="urn:microsoft.com/office/officeart/2018/2/layout/IconVerticalSolidList"/>
    <dgm:cxn modelId="{9562ABC9-7880-41AA-9AD5-DA5AC7FACD05}" type="presParOf" srcId="{D79F7D16-BF4A-4A35-B185-7B750D4881A3}" destId="{1BEF369E-18CE-4834-B396-742F794B6BF6}" srcOrd="2" destOrd="0" presId="urn:microsoft.com/office/officeart/2018/2/layout/IconVerticalSolidList"/>
    <dgm:cxn modelId="{265E5EB9-93E5-48CE-8E9D-BB6DF31355F8}" type="presParOf" srcId="{D79F7D16-BF4A-4A35-B185-7B750D4881A3}" destId="{4AB29D02-07DD-43DA-BC3E-83FECDF2CF4B}" srcOrd="3" destOrd="0" presId="urn:microsoft.com/office/officeart/2018/2/layout/IconVerticalSolidList"/>
    <dgm:cxn modelId="{44CBFA68-58EB-4F0B-BB82-C5D8CDF5D72B}" type="presParOf" srcId="{ABF84972-B47E-4120-B49C-40D223014666}" destId="{01577640-30C2-4987-8985-CC10B3DFAA49}" srcOrd="1" destOrd="0" presId="urn:microsoft.com/office/officeart/2018/2/layout/IconVerticalSolidList"/>
    <dgm:cxn modelId="{A8B9D00F-9080-4358-9C4C-A0620BE062B4}" type="presParOf" srcId="{ABF84972-B47E-4120-B49C-40D223014666}" destId="{782CEE4D-1DC1-4CFA-A22E-16C5DB2E9A5D}" srcOrd="2" destOrd="0" presId="urn:microsoft.com/office/officeart/2018/2/layout/IconVerticalSolidList"/>
    <dgm:cxn modelId="{BA04FD3E-9FAB-4CAF-AB07-9DE3018D887D}" type="presParOf" srcId="{782CEE4D-1DC1-4CFA-A22E-16C5DB2E9A5D}" destId="{89C1E453-3BC7-4B86-9586-B1BEC303ED09}" srcOrd="0" destOrd="0" presId="urn:microsoft.com/office/officeart/2018/2/layout/IconVerticalSolidList"/>
    <dgm:cxn modelId="{5B6F1143-01CB-4643-9C5F-FFBE4567E69F}" type="presParOf" srcId="{782CEE4D-1DC1-4CFA-A22E-16C5DB2E9A5D}" destId="{D3B567B6-C1EB-4950-9B7A-B218C48E92E5}" srcOrd="1" destOrd="0" presId="urn:microsoft.com/office/officeart/2018/2/layout/IconVerticalSolidList"/>
    <dgm:cxn modelId="{2B0A4584-1D37-4746-B5D9-28BD1B876375}" type="presParOf" srcId="{782CEE4D-1DC1-4CFA-A22E-16C5DB2E9A5D}" destId="{F3219BC3-4DD8-44F8-848D-AC2D53C6AB99}" srcOrd="2" destOrd="0" presId="urn:microsoft.com/office/officeart/2018/2/layout/IconVerticalSolidList"/>
    <dgm:cxn modelId="{3C4626E8-99E3-439E-81D3-25564501AD4D}" type="presParOf" srcId="{782CEE4D-1DC1-4CFA-A22E-16C5DB2E9A5D}" destId="{43C4696E-276F-4AD8-AE1A-F5D45DDFB49E}" srcOrd="3" destOrd="0" presId="urn:microsoft.com/office/officeart/2018/2/layout/IconVerticalSolidList"/>
    <dgm:cxn modelId="{779FCDDF-F596-4222-96F7-EAF2076DA49F}" type="presParOf" srcId="{ABF84972-B47E-4120-B49C-40D223014666}" destId="{580699AB-46D5-4DD9-9B65-A8CCDE519FF1}" srcOrd="3" destOrd="0" presId="urn:microsoft.com/office/officeart/2018/2/layout/IconVerticalSolidList"/>
    <dgm:cxn modelId="{C5862B2C-A90C-49F6-83BC-1CA9D8D3F4EE}" type="presParOf" srcId="{ABF84972-B47E-4120-B49C-40D223014666}" destId="{F2DB482F-BC10-4B66-825F-26406017478C}" srcOrd="4" destOrd="0" presId="urn:microsoft.com/office/officeart/2018/2/layout/IconVerticalSolidList"/>
    <dgm:cxn modelId="{A4F18BD9-D308-44E3-80B7-ABA3006854A1}" type="presParOf" srcId="{F2DB482F-BC10-4B66-825F-26406017478C}" destId="{EDA8F78B-E66D-4A57-A544-18B6E14B537A}" srcOrd="0" destOrd="0" presId="urn:microsoft.com/office/officeart/2018/2/layout/IconVerticalSolidList"/>
    <dgm:cxn modelId="{30E21EB8-7E5D-44D8-85AC-97CDD4FA9AB7}" type="presParOf" srcId="{F2DB482F-BC10-4B66-825F-26406017478C}" destId="{C4F43CFC-B826-4332-8AF8-72F466FF5160}" srcOrd="1" destOrd="0" presId="urn:microsoft.com/office/officeart/2018/2/layout/IconVerticalSolidList"/>
    <dgm:cxn modelId="{50D0BFAC-1AAF-403F-AD4D-0BF2033AF8B1}" type="presParOf" srcId="{F2DB482F-BC10-4B66-825F-26406017478C}" destId="{8159F63D-4257-45F2-B6B4-0E1C27A48AD1}" srcOrd="2" destOrd="0" presId="urn:microsoft.com/office/officeart/2018/2/layout/IconVerticalSolidList"/>
    <dgm:cxn modelId="{07DB63D7-4E95-4F49-9EAA-4C67E44CF772}" type="presParOf" srcId="{F2DB482F-BC10-4B66-825F-26406017478C}" destId="{30127A4C-1362-472E-A9BE-9995084F28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895BCE-C787-4EDB-80B4-7CA42F372889}">
      <dsp:nvSpPr>
        <dsp:cNvPr id="0" name=""/>
        <dsp:cNvSpPr/>
      </dsp:nvSpPr>
      <dsp:spPr>
        <a:xfrm>
          <a:off x="0" y="5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0BB0C-AEAA-414B-8BC8-68B158471C51}">
      <dsp:nvSpPr>
        <dsp:cNvPr id="0" name=""/>
        <dsp:cNvSpPr/>
      </dsp:nvSpPr>
      <dsp:spPr>
        <a:xfrm>
          <a:off x="0" y="554"/>
          <a:ext cx="10515600" cy="908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Open, honest and transparent flows of information incentivised</a:t>
          </a:r>
          <a:endParaRPr lang="en-US" sz="2500" kern="1200"/>
        </a:p>
      </dsp:txBody>
      <dsp:txXfrm>
        <a:off x="0" y="554"/>
        <a:ext cx="10515600" cy="908599"/>
      </dsp:txXfrm>
    </dsp:sp>
    <dsp:sp modelId="{5B79855F-9CDE-4655-84F5-61692D5D04B8}">
      <dsp:nvSpPr>
        <dsp:cNvPr id="0" name=""/>
        <dsp:cNvSpPr/>
      </dsp:nvSpPr>
      <dsp:spPr>
        <a:xfrm>
          <a:off x="0" y="909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FE11E-2B74-41D0-AF25-225C85FF9976}">
      <dsp:nvSpPr>
        <dsp:cNvPr id="0" name=""/>
        <dsp:cNvSpPr/>
      </dsp:nvSpPr>
      <dsp:spPr>
        <a:xfrm>
          <a:off x="0" y="909154"/>
          <a:ext cx="10515600" cy="908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Focus on broad structural causes – more likely to resolve issues</a:t>
          </a:r>
          <a:endParaRPr lang="en-US" sz="2500" kern="1200"/>
        </a:p>
      </dsp:txBody>
      <dsp:txXfrm>
        <a:off x="0" y="909154"/>
        <a:ext cx="10515600" cy="908599"/>
      </dsp:txXfrm>
    </dsp:sp>
    <dsp:sp modelId="{6ADF14B3-33EB-4DC5-8724-82FCBBE5DA9A}">
      <dsp:nvSpPr>
        <dsp:cNvPr id="0" name=""/>
        <dsp:cNvSpPr/>
      </dsp:nvSpPr>
      <dsp:spPr>
        <a:xfrm>
          <a:off x="0" y="181775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68C38-CB6C-4365-9C26-AE9396210C08}">
      <dsp:nvSpPr>
        <dsp:cNvPr id="0" name=""/>
        <dsp:cNvSpPr/>
      </dsp:nvSpPr>
      <dsp:spPr>
        <a:xfrm>
          <a:off x="0" y="1817753"/>
          <a:ext cx="10515600" cy="908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Self-reporting and focused quality improvement (the in-hospital falls example)</a:t>
          </a:r>
          <a:endParaRPr lang="en-US" sz="2500" kern="1200"/>
        </a:p>
      </dsp:txBody>
      <dsp:txXfrm>
        <a:off x="0" y="1817753"/>
        <a:ext cx="10515600" cy="908599"/>
      </dsp:txXfrm>
    </dsp:sp>
    <dsp:sp modelId="{50DCD8F2-30AA-4419-91B6-9E855B9232E2}">
      <dsp:nvSpPr>
        <dsp:cNvPr id="0" name=""/>
        <dsp:cNvSpPr/>
      </dsp:nvSpPr>
      <dsp:spPr>
        <a:xfrm>
          <a:off x="0" y="2726352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643AF-D16D-465C-B52F-BE742E690571}">
      <dsp:nvSpPr>
        <dsp:cNvPr id="0" name=""/>
        <dsp:cNvSpPr/>
      </dsp:nvSpPr>
      <dsp:spPr>
        <a:xfrm>
          <a:off x="0" y="2726352"/>
          <a:ext cx="10515600" cy="908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Culture and safety II</a:t>
          </a:r>
          <a:endParaRPr lang="en-US" sz="2500" kern="1200"/>
        </a:p>
      </dsp:txBody>
      <dsp:txXfrm>
        <a:off x="0" y="2726352"/>
        <a:ext cx="10515600" cy="908599"/>
      </dsp:txXfrm>
    </dsp:sp>
    <dsp:sp modelId="{BF3D2CB0-3120-409E-B018-94A96F0393E2}">
      <dsp:nvSpPr>
        <dsp:cNvPr id="0" name=""/>
        <dsp:cNvSpPr/>
      </dsp:nvSpPr>
      <dsp:spPr>
        <a:xfrm>
          <a:off x="0" y="36349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14E1DD-443A-4483-9E14-F09B6C43A512}">
      <dsp:nvSpPr>
        <dsp:cNvPr id="0" name=""/>
        <dsp:cNvSpPr/>
      </dsp:nvSpPr>
      <dsp:spPr>
        <a:xfrm>
          <a:off x="0" y="3634951"/>
          <a:ext cx="10515600" cy="908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Focus on restoration and reparation</a:t>
          </a:r>
          <a:endParaRPr lang="en-US" sz="2500" kern="1200"/>
        </a:p>
      </dsp:txBody>
      <dsp:txXfrm>
        <a:off x="0" y="3634951"/>
        <a:ext cx="10515600" cy="9085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5C470-1173-4007-BDA0-D80C922E596A}">
      <dsp:nvSpPr>
        <dsp:cNvPr id="0" name=""/>
        <dsp:cNvSpPr/>
      </dsp:nvSpPr>
      <dsp:spPr>
        <a:xfrm>
          <a:off x="0" y="57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82145-91EF-4B34-B904-DD79DC7BCF1E}">
      <dsp:nvSpPr>
        <dsp:cNvPr id="0" name=""/>
        <dsp:cNvSpPr/>
      </dsp:nvSpPr>
      <dsp:spPr>
        <a:xfrm>
          <a:off x="0" y="573"/>
          <a:ext cx="10515600" cy="939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600" kern="1200"/>
            <a:t>“Everyone comes to work to go a good job” is an untested proposition</a:t>
          </a:r>
          <a:endParaRPr lang="en-US" sz="2600" kern="1200"/>
        </a:p>
      </dsp:txBody>
      <dsp:txXfrm>
        <a:off x="0" y="573"/>
        <a:ext cx="10515600" cy="939071"/>
      </dsp:txXfrm>
    </dsp:sp>
    <dsp:sp modelId="{8D738D0A-F981-4F8B-B54A-065E207C1D8A}">
      <dsp:nvSpPr>
        <dsp:cNvPr id="0" name=""/>
        <dsp:cNvSpPr/>
      </dsp:nvSpPr>
      <dsp:spPr>
        <a:xfrm>
          <a:off x="0" y="939645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F50CC-A6DB-4717-B6F0-9021BF98E36C}">
      <dsp:nvSpPr>
        <dsp:cNvPr id="0" name=""/>
        <dsp:cNvSpPr/>
      </dsp:nvSpPr>
      <dsp:spPr>
        <a:xfrm>
          <a:off x="0" y="939645"/>
          <a:ext cx="10515600" cy="939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600" kern="1200"/>
            <a:t>The limitations of air safety as an analogy</a:t>
          </a:r>
          <a:endParaRPr lang="en-US" sz="2600" kern="1200"/>
        </a:p>
      </dsp:txBody>
      <dsp:txXfrm>
        <a:off x="0" y="939645"/>
        <a:ext cx="10515600" cy="939071"/>
      </dsp:txXfrm>
    </dsp:sp>
    <dsp:sp modelId="{E8DCBA42-B9C2-4DDB-86B4-2A5B7782DD1F}">
      <dsp:nvSpPr>
        <dsp:cNvPr id="0" name=""/>
        <dsp:cNvSpPr/>
      </dsp:nvSpPr>
      <dsp:spPr>
        <a:xfrm>
          <a:off x="0" y="1878717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D1DE6-C7CA-4AD2-BA63-FC4F8F0659AC}">
      <dsp:nvSpPr>
        <dsp:cNvPr id="0" name=""/>
        <dsp:cNvSpPr/>
      </dsp:nvSpPr>
      <dsp:spPr>
        <a:xfrm>
          <a:off x="0" y="1878717"/>
          <a:ext cx="10515600" cy="939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600" kern="1200"/>
            <a:t>Resilience under pressure – does it even work as a system if the circumstances aren’t right?</a:t>
          </a:r>
          <a:endParaRPr lang="en-US" sz="2600" kern="1200"/>
        </a:p>
      </dsp:txBody>
      <dsp:txXfrm>
        <a:off x="0" y="1878717"/>
        <a:ext cx="10515600" cy="939071"/>
      </dsp:txXfrm>
    </dsp:sp>
    <dsp:sp modelId="{5A0CFC0C-D648-4E11-AE1F-12BEF0081A5D}">
      <dsp:nvSpPr>
        <dsp:cNvPr id="0" name=""/>
        <dsp:cNvSpPr/>
      </dsp:nvSpPr>
      <dsp:spPr>
        <a:xfrm>
          <a:off x="0" y="281778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B299E-EEBC-4313-8B13-BDA8B947BCD2}">
      <dsp:nvSpPr>
        <dsp:cNvPr id="0" name=""/>
        <dsp:cNvSpPr/>
      </dsp:nvSpPr>
      <dsp:spPr>
        <a:xfrm>
          <a:off x="0" y="2817788"/>
          <a:ext cx="10515600" cy="939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600" kern="1200"/>
            <a:t>Ethical fading</a:t>
          </a:r>
          <a:endParaRPr lang="en-US" sz="2600" kern="1200"/>
        </a:p>
      </dsp:txBody>
      <dsp:txXfrm>
        <a:off x="0" y="2817788"/>
        <a:ext cx="10515600" cy="939071"/>
      </dsp:txXfrm>
    </dsp:sp>
    <dsp:sp modelId="{9268C12E-904F-4153-A886-553E18E82FE3}">
      <dsp:nvSpPr>
        <dsp:cNvPr id="0" name=""/>
        <dsp:cNvSpPr/>
      </dsp:nvSpPr>
      <dsp:spPr>
        <a:xfrm>
          <a:off x="0" y="375686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84982-11E1-4857-9C33-66989537FA3B}">
      <dsp:nvSpPr>
        <dsp:cNvPr id="0" name=""/>
        <dsp:cNvSpPr/>
      </dsp:nvSpPr>
      <dsp:spPr>
        <a:xfrm>
          <a:off x="0" y="3756860"/>
          <a:ext cx="10515600" cy="939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600" kern="1200"/>
            <a:t>Set of assumptions about hierarchical gradients</a:t>
          </a:r>
          <a:endParaRPr lang="en-US" sz="2600" kern="1200"/>
        </a:p>
      </dsp:txBody>
      <dsp:txXfrm>
        <a:off x="0" y="3756860"/>
        <a:ext cx="10515600" cy="939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35993-4B77-4508-92B8-1945A1471686}">
      <dsp:nvSpPr>
        <dsp:cNvPr id="0" name=""/>
        <dsp:cNvSpPr/>
      </dsp:nvSpPr>
      <dsp:spPr>
        <a:xfrm>
          <a:off x="212335" y="631205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AF984-C980-453E-A4EC-7A90F73476CA}">
      <dsp:nvSpPr>
        <dsp:cNvPr id="0" name=""/>
        <dsp:cNvSpPr/>
      </dsp:nvSpPr>
      <dsp:spPr>
        <a:xfrm>
          <a:off x="492877" y="911747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CDAE0-F08A-4EDB-8B53-71D187C80C40}">
      <dsp:nvSpPr>
        <dsp:cNvPr id="0" name=""/>
        <dsp:cNvSpPr/>
      </dsp:nvSpPr>
      <dsp:spPr>
        <a:xfrm>
          <a:off x="1834517" y="631205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100" kern="1200"/>
            <a:t>Enough learning/openness to spot early where they may be problems</a:t>
          </a:r>
          <a:endParaRPr lang="en-US" sz="2100" kern="1200"/>
        </a:p>
      </dsp:txBody>
      <dsp:txXfrm>
        <a:off x="1834517" y="631205"/>
        <a:ext cx="3148942" cy="1335915"/>
      </dsp:txXfrm>
    </dsp:sp>
    <dsp:sp modelId="{E2BA3E34-3BAA-469C-8DB9-D666A66BEE55}">
      <dsp:nvSpPr>
        <dsp:cNvPr id="0" name=""/>
        <dsp:cNvSpPr/>
      </dsp:nvSpPr>
      <dsp:spPr>
        <a:xfrm>
          <a:off x="5532139" y="631205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80FA5-6127-47EA-9496-00655510A72F}">
      <dsp:nvSpPr>
        <dsp:cNvPr id="0" name=""/>
        <dsp:cNvSpPr/>
      </dsp:nvSpPr>
      <dsp:spPr>
        <a:xfrm>
          <a:off x="5812681" y="911747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0E0BC-00BC-4060-882D-5084BD9E0E7F}">
      <dsp:nvSpPr>
        <dsp:cNvPr id="0" name=""/>
        <dsp:cNvSpPr/>
      </dsp:nvSpPr>
      <dsp:spPr>
        <a:xfrm>
          <a:off x="7154322" y="631205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100" kern="1200"/>
            <a:t>Enough rigour to accurately diagnose potential causes</a:t>
          </a:r>
          <a:endParaRPr lang="en-US" sz="2100" kern="1200"/>
        </a:p>
      </dsp:txBody>
      <dsp:txXfrm>
        <a:off x="7154322" y="631205"/>
        <a:ext cx="3148942" cy="1335915"/>
      </dsp:txXfrm>
    </dsp:sp>
    <dsp:sp modelId="{C75B7E1B-2561-4CDD-A16A-06B0401A2E84}">
      <dsp:nvSpPr>
        <dsp:cNvPr id="0" name=""/>
        <dsp:cNvSpPr/>
      </dsp:nvSpPr>
      <dsp:spPr>
        <a:xfrm>
          <a:off x="212335" y="2772928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EB72DD-CB82-41FE-A9FC-1B8872A81FF7}">
      <dsp:nvSpPr>
        <dsp:cNvPr id="0" name=""/>
        <dsp:cNvSpPr/>
      </dsp:nvSpPr>
      <dsp:spPr>
        <a:xfrm>
          <a:off x="492877" y="3053470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5687D-00E5-4E64-A65F-31CB532A7B02}">
      <dsp:nvSpPr>
        <dsp:cNvPr id="0" name=""/>
        <dsp:cNvSpPr/>
      </dsp:nvSpPr>
      <dsp:spPr>
        <a:xfrm>
          <a:off x="1834517" y="2772928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100" kern="1200"/>
            <a:t>Enough accountability and teeth to robustly deal with bad and unsafe practice where that exists </a:t>
          </a:r>
          <a:endParaRPr lang="en-US" sz="2100" kern="1200"/>
        </a:p>
      </dsp:txBody>
      <dsp:txXfrm>
        <a:off x="1834517" y="2772928"/>
        <a:ext cx="3148942" cy="1335915"/>
      </dsp:txXfrm>
    </dsp:sp>
    <dsp:sp modelId="{1607DD45-86ED-4059-A2F7-291D80E2DED3}">
      <dsp:nvSpPr>
        <dsp:cNvPr id="0" name=""/>
        <dsp:cNvSpPr/>
      </dsp:nvSpPr>
      <dsp:spPr>
        <a:xfrm>
          <a:off x="5532139" y="2772928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5CD2E-1F37-4ADA-B7C2-294FC82BFC57}">
      <dsp:nvSpPr>
        <dsp:cNvPr id="0" name=""/>
        <dsp:cNvSpPr/>
      </dsp:nvSpPr>
      <dsp:spPr>
        <a:xfrm>
          <a:off x="5812681" y="3053470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7C381-3277-45D1-9556-ED389030A03B}">
      <dsp:nvSpPr>
        <dsp:cNvPr id="0" name=""/>
        <dsp:cNvSpPr/>
      </dsp:nvSpPr>
      <dsp:spPr>
        <a:xfrm>
          <a:off x="7154322" y="2772928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100" kern="1200"/>
            <a:t>Enough wisdom to balance all three</a:t>
          </a:r>
          <a:endParaRPr lang="en-US" sz="2100" kern="1200"/>
        </a:p>
      </dsp:txBody>
      <dsp:txXfrm>
        <a:off x="7154322" y="2772928"/>
        <a:ext cx="3148942" cy="1335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4C417C-6CAC-439F-8635-FFFAA8543E32}">
      <dsp:nvSpPr>
        <dsp:cNvPr id="0" name=""/>
        <dsp:cNvSpPr/>
      </dsp:nvSpPr>
      <dsp:spPr>
        <a:xfrm>
          <a:off x="0" y="578"/>
          <a:ext cx="10515600" cy="1353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47D3DC-4135-42D2-8133-335E76B530D8}">
      <dsp:nvSpPr>
        <dsp:cNvPr id="0" name=""/>
        <dsp:cNvSpPr/>
      </dsp:nvSpPr>
      <dsp:spPr>
        <a:xfrm>
          <a:off x="409575" y="305221"/>
          <a:ext cx="744682" cy="7446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29D02-07DD-43DA-BC3E-83FECDF2CF4B}">
      <dsp:nvSpPr>
        <dsp:cNvPr id="0" name=""/>
        <dsp:cNvSpPr/>
      </dsp:nvSpPr>
      <dsp:spPr>
        <a:xfrm>
          <a:off x="1563834" y="578"/>
          <a:ext cx="8951765" cy="1353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295" tIns="143295" rIns="143295" bIns="14329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What are the skills that are needed within the system to achieve a successful messy compromise?</a:t>
          </a:r>
          <a:endParaRPr lang="en-US" sz="2500" kern="1200"/>
        </a:p>
      </dsp:txBody>
      <dsp:txXfrm>
        <a:off x="1563834" y="578"/>
        <a:ext cx="8951765" cy="1353969"/>
      </dsp:txXfrm>
    </dsp:sp>
    <dsp:sp modelId="{89C1E453-3BC7-4B86-9586-B1BEC303ED09}">
      <dsp:nvSpPr>
        <dsp:cNvPr id="0" name=""/>
        <dsp:cNvSpPr/>
      </dsp:nvSpPr>
      <dsp:spPr>
        <a:xfrm>
          <a:off x="0" y="1693039"/>
          <a:ext cx="10515600" cy="1353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B567B6-C1EB-4950-9B7A-B218C48E92E5}">
      <dsp:nvSpPr>
        <dsp:cNvPr id="0" name=""/>
        <dsp:cNvSpPr/>
      </dsp:nvSpPr>
      <dsp:spPr>
        <a:xfrm>
          <a:off x="409575" y="1997683"/>
          <a:ext cx="744682" cy="7446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C4696E-276F-4AD8-AE1A-F5D45DDFB49E}">
      <dsp:nvSpPr>
        <dsp:cNvPr id="0" name=""/>
        <dsp:cNvSpPr/>
      </dsp:nvSpPr>
      <dsp:spPr>
        <a:xfrm>
          <a:off x="1563834" y="1693039"/>
          <a:ext cx="8951765" cy="1353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295" tIns="143295" rIns="143295" bIns="14329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What are the structures and processes (organisational and system routines) that are going to be needed?</a:t>
          </a:r>
          <a:endParaRPr lang="en-US" sz="2500" kern="1200"/>
        </a:p>
      </dsp:txBody>
      <dsp:txXfrm>
        <a:off x="1563834" y="1693039"/>
        <a:ext cx="8951765" cy="1353969"/>
      </dsp:txXfrm>
    </dsp:sp>
    <dsp:sp modelId="{EDA8F78B-E66D-4A57-A544-18B6E14B537A}">
      <dsp:nvSpPr>
        <dsp:cNvPr id="0" name=""/>
        <dsp:cNvSpPr/>
      </dsp:nvSpPr>
      <dsp:spPr>
        <a:xfrm>
          <a:off x="0" y="3385501"/>
          <a:ext cx="10515600" cy="13539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F43CFC-B826-4332-8AF8-72F466FF5160}">
      <dsp:nvSpPr>
        <dsp:cNvPr id="0" name=""/>
        <dsp:cNvSpPr/>
      </dsp:nvSpPr>
      <dsp:spPr>
        <a:xfrm>
          <a:off x="409575" y="3690144"/>
          <a:ext cx="744682" cy="7446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127A4C-1362-472E-A9BE-9995084F28AD}">
      <dsp:nvSpPr>
        <dsp:cNvPr id="0" name=""/>
        <dsp:cNvSpPr/>
      </dsp:nvSpPr>
      <dsp:spPr>
        <a:xfrm>
          <a:off x="1563834" y="3385501"/>
          <a:ext cx="8951765" cy="13539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295" tIns="143295" rIns="143295" bIns="14329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/>
            <a:t>How do we know when the messy compromises are working?</a:t>
          </a:r>
          <a:endParaRPr lang="en-US" sz="2500" kern="1200"/>
        </a:p>
      </dsp:txBody>
      <dsp:txXfrm>
        <a:off x="1563834" y="3385501"/>
        <a:ext cx="8951765" cy="135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B6E3A-EE26-4E86-B932-40F02A11378F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9A21C-DA2A-4513-ACE6-37F1C91F11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4148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 defTabSz="68580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Accident Compensation Corporation (ACC) legislation  </a:t>
            </a: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protects health practitioners from being sued.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 defTabSz="68580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en-GB" sz="12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Health &amp; Disability Commission (HDC) legislation </a:t>
            </a: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sets the  consumers rights for care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 defTabSz="68580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Criminal offences </a:t>
            </a: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dealt with through the police system.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 defTabSz="68580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"/>
            </a:pPr>
            <a:r>
              <a:rPr lang="en-GB" sz="1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reporting and improvement system by the </a:t>
            </a:r>
            <a:r>
              <a:rPr lang="en-GB" sz="1200" b="1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Health Quality and Safety Commission </a:t>
            </a:r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 New Zealand's health improvement agency)  </a:t>
            </a:r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9A21C-DA2A-4513-ACE6-37F1C91F11F5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6719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Individual psychology and linguistic encoding </a:t>
            </a:r>
          </a:p>
          <a:p>
            <a:r>
              <a:rPr lang="en-NZ" dirty="0"/>
              <a:t>“Nice” encoded words versus “nasty” ones </a:t>
            </a:r>
          </a:p>
          <a:p>
            <a:r>
              <a:rPr lang="en-NZ" dirty="0"/>
              <a:t>“Rigorous” words against “woolly” ones</a:t>
            </a:r>
          </a:p>
          <a:p>
            <a:r>
              <a:rPr lang="en-NZ" dirty="0"/>
              <a:t>“Scientific” words against 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9A21C-DA2A-4513-ACE6-37F1C91F11F5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2827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9A21C-DA2A-4513-ACE6-37F1C91F11F5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20107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9C8A8-3683-A930-EBFE-F9AA8721B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02B45-BC0C-6366-487D-2E357C6D8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D84CA-F8AB-8CD0-B7FD-DF7A07389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4631-E8E0-EC73-CEEC-A2D65BC65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54BEC-E444-E07E-3AD2-83E9D6DC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226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5F2B-0437-607C-6A29-C61D83FE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39B48-92FA-9FB9-2FB4-3B7516418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8B658-5390-C3FC-A249-8ABD7089B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D3D21-1D19-2C83-BCE7-D7734337A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CE50C-EE0B-F8E9-19A2-D9B8BACE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90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74AB8C-031A-2BE2-183B-5056ED4E2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D10E3-E699-3511-F639-C809D8C13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BC78C-86BA-3802-5AC3-AC47141D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0C7A0-F8EE-A782-236A-AE7069D79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D792F-7DF8-FD38-8882-4BBCEE542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5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92E0-DA8B-8447-6F36-805134E2A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686AB-2352-23CC-8ADA-142E0ACE0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DD1CA-7355-00F4-E675-6FA99482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E963D-132C-0D28-F180-8F328740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10E48-09AD-9CF0-A59E-1539D7D5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422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9EDEF-1BC8-76EC-B22E-0362E6AFA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B2FB1-1FC3-4214-F53B-83EE98388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39BE5-3E13-5792-1342-E1782B13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1DB23-8145-2399-E812-97CD0BCE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0B4ED-1E25-4AE0-96DC-0571544F2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655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C868D-955A-E060-CD4F-E68636912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E557C-1C78-65E6-57E2-FDAB2BBE7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D4B70-18AD-10C5-1845-F92AA5F38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92FAC-0E9E-D1C1-2528-E14BF5A3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2E803-9988-ADEC-1B9A-3D8726DF5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1D618-995E-CCE2-5117-C431D9AF9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836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D38FF-8CC8-1DFA-E7A6-E0693772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C05FA-93AC-496F-3A11-8BFCDFCE2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C7DC5-3108-F59D-7D4B-B4542512A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1CF8C-DAB0-BD51-2909-021F850E22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96D58-2CFE-8714-DFB3-027ED4B97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7B23C9-F9DB-CCE5-9C09-BF85F8C85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6255EA-CEC2-5533-32A9-A5B77ECB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04C1D8-49A5-C4B5-3F7D-4E8567608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629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4E99-441C-EF53-1FE4-0A6C12CE2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C792C8-4074-5752-8CE5-994D7899E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E8FE2A-7DC0-1E61-E2BD-3E299450A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788D5-D805-2006-A2A8-D0913EA9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129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D01DBC-52AE-B625-46A6-E9BF3D8A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CEEDC4-99B9-3AE9-F2EE-6986666A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1E31-FFDA-1BE0-0A4C-A0862D57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06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9A24B-4168-329A-E8DC-4309040C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49F3D-CBAE-293D-8A5B-D0598B0B1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63991-DD17-8C4D-C593-8832A49DD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17568-DE06-F365-992D-C9F6FB521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78C7F-E255-E1F1-50AC-4DF9D567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C11CD-85B9-014A-BFE2-58EBFC6C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732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4300-AB1B-F571-8C0B-CFC5C1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45089-B66E-9C98-E79F-7A41AC061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AB57A-9211-71A9-6151-21B878B99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7C652-702A-9003-282F-0344D6608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5D905-6DF9-D77A-CDE6-23926905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A8B19-EBF0-C37B-15B3-F43924CB6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99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51BD9-E8C0-A6C2-FACB-9C8A5870B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1F6B1-CF6F-8FBF-BC5E-A7CE37E86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228C0-D174-002F-C456-A21DBEBE82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05D34-425D-4767-9F65-AB6C4DAA0675}" type="datetimeFigureOut">
              <a:rPr lang="en-NZ" smtClean="0"/>
              <a:t>19/09/2025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4FA11-37AD-F68A-8500-54E1BE4EB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FC494-BF65-2CD3-15E1-0D526FE18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D66E9-8041-4BC4-8DE7-86417E80E7B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089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0DC892-34C9-9DD8-83B8-26E3B76E0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NZ" sz="4800">
                <a:solidFill>
                  <a:srgbClr val="FFFFFF"/>
                </a:solidFill>
              </a:rPr>
              <a:t>The regulatory dialectic? Restoration and accountability in health services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E9FD8-D478-4D49-0BD0-59DEA68C7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NZ" dirty="0">
                <a:solidFill>
                  <a:srgbClr val="FFFFFF"/>
                </a:solidFill>
              </a:rPr>
              <a:t>Richard Hamblin</a:t>
            </a:r>
          </a:p>
          <a:p>
            <a:pPr algn="r"/>
            <a:r>
              <a:rPr lang="en-NZ" dirty="0">
                <a:solidFill>
                  <a:srgbClr val="FFFFFF"/>
                </a:solidFill>
              </a:rPr>
              <a:t>New Zealand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2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C4DBC-C320-642B-28D2-0AF151B0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732"/>
          </a:xfrm>
        </p:spPr>
        <p:txBody>
          <a:bodyPr/>
          <a:lstStyle/>
          <a:p>
            <a:r>
              <a:rPr lang="en-NZ" dirty="0"/>
              <a:t>Synthesis: (or a messy set of compromises)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DDF03C-91C3-E2E5-EB89-CE046251E6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436914"/>
          <a:ext cx="10515600" cy="4740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7976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E53FD-4CC7-176A-CC13-F6C995BC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5BC9-6CEC-6E3C-4042-AD6CF2183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732"/>
          </a:xfrm>
        </p:spPr>
        <p:txBody>
          <a:bodyPr/>
          <a:lstStyle/>
          <a:p>
            <a:r>
              <a:rPr lang="en-NZ" dirty="0"/>
              <a:t>Questions that follow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D8F3FC-5CA7-F816-7A77-34DB9B8306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436914"/>
          <a:ext cx="10515600" cy="4740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0562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2EA54-A756-5DDF-7695-7C8A49604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NZ" sz="400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A2529-60B6-28BB-CEAC-DA0B77101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NZ" sz="2000"/>
              <a:t>Quick recap of NZ system</a:t>
            </a:r>
          </a:p>
          <a:p>
            <a:r>
              <a:rPr lang="en-NZ" sz="2000"/>
              <a:t>The strengths of learning approaches for a safe system</a:t>
            </a:r>
          </a:p>
          <a:p>
            <a:r>
              <a:rPr lang="en-NZ" sz="2000"/>
              <a:t>The limitations of learning approaches for a safe system</a:t>
            </a:r>
          </a:p>
          <a:p>
            <a:r>
              <a:rPr lang="en-NZ" sz="2000"/>
              <a:t>“Horses for courses” or synthesis?</a:t>
            </a:r>
          </a:p>
          <a:p>
            <a:endParaRPr lang="en-NZ" sz="2000"/>
          </a:p>
          <a:p>
            <a:endParaRPr lang="en-NZ" sz="2000"/>
          </a:p>
        </p:txBody>
      </p:sp>
    </p:spTree>
    <p:extLst>
      <p:ext uri="{BB962C8B-B14F-4D97-AF65-F5344CB8AC3E}">
        <p14:creationId xmlns:p14="http://schemas.microsoft.com/office/powerpoint/2010/main" val="2243663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26B3B-F44A-9070-1909-02CDB7488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4959603" cy="1642969"/>
          </a:xfrm>
        </p:spPr>
        <p:txBody>
          <a:bodyPr anchor="b">
            <a:normAutofit/>
          </a:bodyPr>
          <a:lstStyle/>
          <a:p>
            <a:r>
              <a:rPr lang="en-NZ" sz="4000"/>
              <a:t>NZ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938F1-16AE-CA37-9772-9014CFBE0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8"/>
            <a:ext cx="4959603" cy="3522569"/>
          </a:xfrm>
        </p:spPr>
        <p:txBody>
          <a:bodyPr anchor="t">
            <a:normAutofit/>
          </a:bodyPr>
          <a:lstStyle/>
          <a:p>
            <a:pPr marL="225421" lvl="1" defTabSz="609630"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Some characteristics : </a:t>
            </a:r>
          </a:p>
          <a:p>
            <a:pPr marL="568338" lvl="1" indent="-342917">
              <a:buAutoNum type="arabicPeriod"/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“Healing, Learning and Improving from Harm” part of a wider system and context </a:t>
            </a:r>
          </a:p>
          <a:p>
            <a:pPr marL="568338" lvl="1" indent="-342917">
              <a:buAutoNum type="arabicPeriod"/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Professional Regulation/ “Sex, drugs and rock’n’roll” offences</a:t>
            </a:r>
          </a:p>
          <a:p>
            <a:pPr marL="568338" lvl="1" indent="-342917">
              <a:buAutoNum type="arabicPeriod"/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Healthcert</a:t>
            </a:r>
          </a:p>
          <a:p>
            <a:pPr marL="568338" lvl="1" indent="-342917">
              <a:buAutoNum type="arabicPeriod"/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No suing (Govt compensation as part of broader accident compensation system)</a:t>
            </a:r>
          </a:p>
          <a:p>
            <a:pPr marL="568338" lvl="1" indent="-342917">
              <a:buAutoNum type="arabicPeriod"/>
              <a:defRPr/>
            </a:pP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Blame free learning system for improvement undertaken locally using materials developed by New Zealand’s Health Quality and Safety Commission (</a:t>
            </a:r>
            <a:r>
              <a:rPr lang="en-US" sz="1700">
                <a:latin typeface="Roboto Bold"/>
                <a:ea typeface="Roboto Bold"/>
                <a:cs typeface="Roboto Bold"/>
                <a:sym typeface="Roboto Bold"/>
              </a:rPr>
              <a:t>independent organisation)</a:t>
            </a:r>
            <a:r>
              <a:rPr lang="en-GB" sz="1700">
                <a:latin typeface="Roboto Bold"/>
                <a:ea typeface="Roboto Bold"/>
                <a:cs typeface="Roboto Bold"/>
                <a:sym typeface="Roboto Bold"/>
              </a:rPr>
              <a:t>. </a:t>
            </a:r>
          </a:p>
          <a:p>
            <a:endParaRPr lang="en-NZ" sz="17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DA305F-1909-C92C-EE4F-DD56CF0E0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2442" y="1837349"/>
            <a:ext cx="5201023" cy="276954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1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457FBA-65E6-1ABE-3EBC-39A5D3181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2" y="489508"/>
            <a:ext cx="5181597" cy="1655482"/>
          </a:xfrm>
        </p:spPr>
        <p:txBody>
          <a:bodyPr anchor="b">
            <a:normAutofit/>
          </a:bodyPr>
          <a:lstStyle/>
          <a:p>
            <a:pPr algn="r"/>
            <a:r>
              <a:rPr lang="en-NZ" sz="3700"/>
              <a:t>The illusion of moral certainty when value judgements are made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F66F0-4436-B893-DBE8-66CCA310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2" y="2418408"/>
            <a:ext cx="5181598" cy="3409898"/>
          </a:xfrm>
        </p:spPr>
        <p:txBody>
          <a:bodyPr anchor="t">
            <a:normAutofit/>
          </a:bodyPr>
          <a:lstStyle/>
          <a:p>
            <a:pPr algn="r"/>
            <a:endParaRPr lang="en-NZ" sz="2000"/>
          </a:p>
          <a:p>
            <a:pPr algn="r"/>
            <a:endParaRPr lang="en-NZ" sz="2000"/>
          </a:p>
          <a:p>
            <a:pPr marL="0" indent="0" algn="r">
              <a:buNone/>
            </a:pPr>
            <a:endParaRPr lang="en-NZ" sz="2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44AAA5-41F4-4862-97EF-688D31DC7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85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E1A62C-2AAF-4B3E-8CDB-65E237080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2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505A78-A617-5749-DECE-5ECD26772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179886"/>
              </p:ext>
            </p:extLst>
          </p:nvPr>
        </p:nvGraphicFramePr>
        <p:xfrm>
          <a:off x="6675120" y="1708184"/>
          <a:ext cx="4957638" cy="305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477">
                  <a:extLst>
                    <a:ext uri="{9D8B030D-6E8A-4147-A177-3AD203B41FA5}">
                      <a16:colId xmlns:a16="http://schemas.microsoft.com/office/drawing/2014/main" val="2254847388"/>
                    </a:ext>
                  </a:extLst>
                </a:gridCol>
                <a:gridCol w="2373161">
                  <a:extLst>
                    <a:ext uri="{9D8B030D-6E8A-4147-A177-3AD203B41FA5}">
                      <a16:colId xmlns:a16="http://schemas.microsoft.com/office/drawing/2014/main" val="3037629157"/>
                    </a:ext>
                  </a:extLst>
                </a:gridCol>
              </a:tblGrid>
              <a:tr h="479279"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Frame 1</a:t>
                      </a:r>
                    </a:p>
                  </a:txBody>
                  <a:tcPr marL="71180" marR="71180" marT="35590" marB="355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Frame 2</a:t>
                      </a:r>
                    </a:p>
                  </a:txBody>
                  <a:tcPr marL="71180" marR="71180" marT="35590" marB="35590"/>
                </a:tc>
                <a:extLst>
                  <a:ext uri="{0D108BD9-81ED-4DB2-BD59-A6C34878D82A}">
                    <a16:rowId xmlns:a16="http://schemas.microsoft.com/office/drawing/2014/main" val="2603289755"/>
                  </a:ext>
                </a:extLst>
              </a:tr>
              <a:tr h="858906"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Nice versus nasty</a:t>
                      </a:r>
                    </a:p>
                  </a:txBody>
                  <a:tcPr marL="71180" marR="71180" marT="35590" marB="355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Bold versus avoidant</a:t>
                      </a:r>
                    </a:p>
                  </a:txBody>
                  <a:tcPr marL="71180" marR="71180" marT="35590" marB="35590"/>
                </a:tc>
                <a:extLst>
                  <a:ext uri="{0D108BD9-81ED-4DB2-BD59-A6C34878D82A}">
                    <a16:rowId xmlns:a16="http://schemas.microsoft.com/office/drawing/2014/main" val="2379426865"/>
                  </a:ext>
                </a:extLst>
              </a:tr>
              <a:tr h="858906"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Sophisticated versus simplistic</a:t>
                      </a:r>
                    </a:p>
                  </a:txBody>
                  <a:tcPr marL="71180" marR="71180" marT="35590" marB="355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Definite versus woolly</a:t>
                      </a:r>
                    </a:p>
                  </a:txBody>
                  <a:tcPr marL="71180" marR="71180" marT="35590" marB="35590"/>
                </a:tc>
                <a:extLst>
                  <a:ext uri="{0D108BD9-81ED-4DB2-BD59-A6C34878D82A}">
                    <a16:rowId xmlns:a16="http://schemas.microsoft.com/office/drawing/2014/main" val="3266574362"/>
                  </a:ext>
                </a:extLst>
              </a:tr>
              <a:tr h="858906"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System thinking versus blaming</a:t>
                      </a:r>
                    </a:p>
                  </a:txBody>
                  <a:tcPr marL="71180" marR="71180" marT="35590" marB="355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500"/>
                        <a:t>Avoidant versus definite</a:t>
                      </a:r>
                    </a:p>
                  </a:txBody>
                  <a:tcPr marL="71180" marR="71180" marT="35590" marB="35590"/>
                </a:tc>
                <a:extLst>
                  <a:ext uri="{0D108BD9-81ED-4DB2-BD59-A6C34878D82A}">
                    <a16:rowId xmlns:a16="http://schemas.microsoft.com/office/drawing/2014/main" val="2597028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417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A1BEF-363E-C84F-AD24-4E86D27FD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355"/>
          </a:xfrm>
        </p:spPr>
        <p:txBody>
          <a:bodyPr/>
          <a:lstStyle/>
          <a:p>
            <a:r>
              <a:rPr lang="en-NZ" dirty="0"/>
              <a:t>Strengths of a learning system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9547F1-DC3E-69D6-E38D-CE0128AC1D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32857"/>
          <a:ext cx="10515600" cy="4544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243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78FA1-EBC0-C4B1-1C9B-54C0A483E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8504"/>
          </a:xfrm>
        </p:spPr>
        <p:txBody>
          <a:bodyPr/>
          <a:lstStyle/>
          <a:p>
            <a:r>
              <a:rPr lang="en-NZ" dirty="0"/>
              <a:t>Limitations of a learning system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06C532-1785-262F-ED72-3E5740BB54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480457"/>
          <a:ext cx="10515600" cy="4696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56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AFE14-CA32-B007-3FA9-BA2E04E9F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r>
              <a:rPr lang="en-NZ" dirty="0"/>
              <a:t>Horses for courses – towards synthesis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60E212-6FDA-5592-151D-6BED34240F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982598"/>
              </p:ext>
            </p:extLst>
          </p:nvPr>
        </p:nvGraphicFramePr>
        <p:xfrm>
          <a:off x="838200" y="2562496"/>
          <a:ext cx="10961915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383">
                  <a:extLst>
                    <a:ext uri="{9D8B030D-6E8A-4147-A177-3AD203B41FA5}">
                      <a16:colId xmlns:a16="http://schemas.microsoft.com/office/drawing/2014/main" val="2104163726"/>
                    </a:ext>
                  </a:extLst>
                </a:gridCol>
                <a:gridCol w="2192383">
                  <a:extLst>
                    <a:ext uri="{9D8B030D-6E8A-4147-A177-3AD203B41FA5}">
                      <a16:colId xmlns:a16="http://schemas.microsoft.com/office/drawing/2014/main" val="3486745904"/>
                    </a:ext>
                  </a:extLst>
                </a:gridCol>
                <a:gridCol w="2192383">
                  <a:extLst>
                    <a:ext uri="{9D8B030D-6E8A-4147-A177-3AD203B41FA5}">
                      <a16:colId xmlns:a16="http://schemas.microsoft.com/office/drawing/2014/main" val="3869944863"/>
                    </a:ext>
                  </a:extLst>
                </a:gridCol>
                <a:gridCol w="2192383">
                  <a:extLst>
                    <a:ext uri="{9D8B030D-6E8A-4147-A177-3AD203B41FA5}">
                      <a16:colId xmlns:a16="http://schemas.microsoft.com/office/drawing/2014/main" val="2683884892"/>
                    </a:ext>
                  </a:extLst>
                </a:gridCol>
                <a:gridCol w="2192383">
                  <a:extLst>
                    <a:ext uri="{9D8B030D-6E8A-4147-A177-3AD203B41FA5}">
                      <a16:colId xmlns:a16="http://schemas.microsoft.com/office/drawing/2014/main" val="4203185050"/>
                    </a:ext>
                  </a:extLst>
                </a:gridCol>
              </a:tblGrid>
              <a:tr h="337457">
                <a:tc>
                  <a:txBody>
                    <a:bodyPr/>
                    <a:lstStyle/>
                    <a:p>
                      <a:r>
                        <a:rPr lang="en-NZ" dirty="0"/>
                        <a:t>Malign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Reckless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Incompetent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>
                          <a:solidFill>
                            <a:schemeClr val="tx1"/>
                          </a:solidFill>
                        </a:rPr>
                        <a:t>Overwhelmed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NZ" dirty="0">
                          <a:solidFill>
                            <a:schemeClr val="tx1"/>
                          </a:solidFill>
                        </a:rPr>
                        <a:t>“bad luck”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54116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9B23B4C-A139-DAD6-7E0D-9C62B39662B4}"/>
              </a:ext>
            </a:extLst>
          </p:cNvPr>
          <p:cNvCxnSpPr>
            <a:cxnSpLocks/>
          </p:cNvCxnSpPr>
          <p:nvPr/>
        </p:nvCxnSpPr>
        <p:spPr>
          <a:xfrm>
            <a:off x="5236029" y="1338943"/>
            <a:ext cx="0" cy="20900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AC86745-363E-B555-9706-C50C4EEC55F9}"/>
              </a:ext>
            </a:extLst>
          </p:cNvPr>
          <p:cNvCxnSpPr>
            <a:cxnSpLocks/>
          </p:cNvCxnSpPr>
          <p:nvPr/>
        </p:nvCxnSpPr>
        <p:spPr>
          <a:xfrm>
            <a:off x="7380514" y="1420584"/>
            <a:ext cx="0" cy="21063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1224153-ED7A-B939-5D66-D0CF8AC06706}"/>
              </a:ext>
            </a:extLst>
          </p:cNvPr>
          <p:cNvSpPr txBox="1"/>
          <p:nvPr/>
        </p:nvSpPr>
        <p:spPr>
          <a:xfrm>
            <a:off x="729342" y="5890415"/>
            <a:ext cx="6760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dirty="0"/>
              <a:t>Limitation is its individual focused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B59CFF-0857-9FAE-7970-D5B0FC76CA9F}"/>
              </a:ext>
            </a:extLst>
          </p:cNvPr>
          <p:cNvSpPr txBox="1"/>
          <p:nvPr/>
        </p:nvSpPr>
        <p:spPr>
          <a:xfrm>
            <a:off x="729343" y="1679513"/>
            <a:ext cx="97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Punitive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EC83C2-B7F4-0C0E-0939-87B120B0E83A}"/>
              </a:ext>
            </a:extLst>
          </p:cNvPr>
          <p:cNvSpPr txBox="1"/>
          <p:nvPr/>
        </p:nvSpPr>
        <p:spPr>
          <a:xfrm>
            <a:off x="10169284" y="1541014"/>
            <a:ext cx="1630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NZ" dirty="0"/>
              <a:t>Support</a:t>
            </a:r>
          </a:p>
          <a:p>
            <a:pPr algn="r"/>
            <a:r>
              <a:rPr lang="en-NZ" dirty="0"/>
              <a:t>System reform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70237B-413F-400A-0CE5-78F4827669C0}"/>
              </a:ext>
            </a:extLst>
          </p:cNvPr>
          <p:cNvSpPr txBox="1"/>
          <p:nvPr/>
        </p:nvSpPr>
        <p:spPr>
          <a:xfrm>
            <a:off x="5527639" y="1572288"/>
            <a:ext cx="113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NZ" dirty="0"/>
              <a:t>Grey area</a:t>
            </a:r>
          </a:p>
        </p:txBody>
      </p:sp>
    </p:spTree>
    <p:extLst>
      <p:ext uri="{BB962C8B-B14F-4D97-AF65-F5344CB8AC3E}">
        <p14:creationId xmlns:p14="http://schemas.microsoft.com/office/powerpoint/2010/main" val="102803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A3318-F6C4-5D28-7756-843CDA950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4A13E-20FB-083C-549F-1BE5D0D67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B9F25DD-7BA2-3949-77CC-1E1C0A6BF57B}"/>
              </a:ext>
            </a:extLst>
          </p:cNvPr>
          <p:cNvSpPr/>
          <p:nvPr/>
        </p:nvSpPr>
        <p:spPr>
          <a:xfrm>
            <a:off x="1069398" y="3697146"/>
            <a:ext cx="10190808" cy="1436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  <a:p>
            <a:pPr algn="ctr"/>
            <a:endParaRPr lang="en-NZ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ED8AD27-BE61-19FB-73E3-11E56BB6919D}"/>
              </a:ext>
            </a:extLst>
          </p:cNvPr>
          <p:cNvSpPr/>
          <p:nvPr/>
        </p:nvSpPr>
        <p:spPr>
          <a:xfrm>
            <a:off x="1112626" y="1470280"/>
            <a:ext cx="9953851" cy="12465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>
                <a:solidFill>
                  <a:srgbClr val="0070C0"/>
                </a:solidFill>
              </a:rPr>
              <a:t>Sub – optimality</a:t>
            </a:r>
          </a:p>
          <a:p>
            <a:pPr algn="ctr"/>
            <a:endParaRPr lang="en-NZ" dirty="0"/>
          </a:p>
          <a:p>
            <a:pPr algn="ctr"/>
            <a:endParaRPr lang="en-NZ" dirty="0"/>
          </a:p>
          <a:p>
            <a:pPr algn="ctr"/>
            <a:endParaRPr lang="en-NZ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73A79BD-F5B5-F204-5584-6DEFF47530B7}"/>
              </a:ext>
            </a:extLst>
          </p:cNvPr>
          <p:cNvSpPr/>
          <p:nvPr/>
        </p:nvSpPr>
        <p:spPr>
          <a:xfrm>
            <a:off x="1195432" y="681037"/>
            <a:ext cx="9801136" cy="570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Social Determinants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50D230-BB1A-FC9F-964A-399B89C84CD8}"/>
              </a:ext>
            </a:extLst>
          </p:cNvPr>
          <p:cNvSpPr/>
          <p:nvPr/>
        </p:nvSpPr>
        <p:spPr>
          <a:xfrm>
            <a:off x="1218649" y="1761405"/>
            <a:ext cx="1162865" cy="50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lang="en-NZ" sz="1200" dirty="0"/>
              <a:t>Individual bad behaviour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F2F48C2-02F9-C98B-5BBC-14E7B2CA9761}"/>
              </a:ext>
            </a:extLst>
          </p:cNvPr>
          <p:cNvSpPr/>
          <p:nvPr/>
        </p:nvSpPr>
        <p:spPr>
          <a:xfrm>
            <a:off x="2675390" y="1770687"/>
            <a:ext cx="1143199" cy="505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Team lack of capability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C9D25D1-2477-776E-527F-69053C93BFC0}"/>
              </a:ext>
            </a:extLst>
          </p:cNvPr>
          <p:cNvSpPr/>
          <p:nvPr/>
        </p:nvSpPr>
        <p:spPr>
          <a:xfrm>
            <a:off x="4127045" y="1768177"/>
            <a:ext cx="993999" cy="4887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Team/Org. lack of capacity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C452693-BBC7-3D64-7ED3-93F8585039A2}"/>
              </a:ext>
            </a:extLst>
          </p:cNvPr>
          <p:cNvSpPr/>
          <p:nvPr/>
        </p:nvSpPr>
        <p:spPr>
          <a:xfrm>
            <a:off x="5620013" y="1901799"/>
            <a:ext cx="1222447" cy="359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Org. lack of capability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CBE9A7E-4DF2-CA69-4B4E-9F3BB6F4E1D3}"/>
              </a:ext>
            </a:extLst>
          </p:cNvPr>
          <p:cNvSpPr/>
          <p:nvPr/>
        </p:nvSpPr>
        <p:spPr>
          <a:xfrm>
            <a:off x="7205445" y="1784191"/>
            <a:ext cx="1071162" cy="492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System design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6600686-6BCA-0112-31FB-1C7C12275D80}"/>
              </a:ext>
            </a:extLst>
          </p:cNvPr>
          <p:cNvSpPr/>
          <p:nvPr/>
        </p:nvSpPr>
        <p:spPr>
          <a:xfrm>
            <a:off x="8665478" y="1768177"/>
            <a:ext cx="948879" cy="508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Insufficient System capacity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7A678CB-821F-F405-9639-9544E5EE927F}"/>
              </a:ext>
            </a:extLst>
          </p:cNvPr>
          <p:cNvSpPr/>
          <p:nvPr/>
        </p:nvSpPr>
        <p:spPr>
          <a:xfrm>
            <a:off x="10005540" y="1783942"/>
            <a:ext cx="871057" cy="497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Emergent risk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56A069-EFBB-773E-4BA9-749E239C88D7}"/>
              </a:ext>
            </a:extLst>
          </p:cNvPr>
          <p:cNvSpPr txBox="1"/>
          <p:nvPr/>
        </p:nvSpPr>
        <p:spPr>
          <a:xfrm>
            <a:off x="-12709" y="728428"/>
            <a:ext cx="818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solidFill>
                  <a:schemeClr val="accent1"/>
                </a:solidFill>
              </a:rPr>
              <a:t>Cause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02FDB36-3437-14C8-BF38-E0CAD3B3DB73}"/>
              </a:ext>
            </a:extLst>
          </p:cNvPr>
          <p:cNvSpPr/>
          <p:nvPr/>
        </p:nvSpPr>
        <p:spPr>
          <a:xfrm>
            <a:off x="1126230" y="4002368"/>
            <a:ext cx="1182218" cy="577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Regulatory/</a:t>
            </a:r>
          </a:p>
          <a:p>
            <a:pPr algn="ctr"/>
            <a:r>
              <a:rPr lang="en-NZ" sz="1200" dirty="0"/>
              <a:t>Disciplinary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F76DCD6-D24C-C8D5-2130-B08DB4196ED1}"/>
              </a:ext>
            </a:extLst>
          </p:cNvPr>
          <p:cNvSpPr/>
          <p:nvPr/>
        </p:nvSpPr>
        <p:spPr>
          <a:xfrm>
            <a:off x="2435494" y="4397929"/>
            <a:ext cx="556886" cy="438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Org. design</a:t>
            </a:r>
            <a:endParaRPr lang="en-NZ" sz="9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FC76DD1-36F2-23AE-CD60-11734AD72DE5}"/>
              </a:ext>
            </a:extLst>
          </p:cNvPr>
          <p:cNvSpPr/>
          <p:nvPr/>
        </p:nvSpPr>
        <p:spPr>
          <a:xfrm>
            <a:off x="3058798" y="4239317"/>
            <a:ext cx="954757" cy="2876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Replacement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6843694-3770-09A4-D712-EDF1636DA0C1}"/>
              </a:ext>
            </a:extLst>
          </p:cNvPr>
          <p:cNvSpPr/>
          <p:nvPr/>
        </p:nvSpPr>
        <p:spPr>
          <a:xfrm>
            <a:off x="2765697" y="3791414"/>
            <a:ext cx="609829" cy="350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Q.I.S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DC650F0-4822-2F42-E11D-D3849103FD7A}"/>
              </a:ext>
            </a:extLst>
          </p:cNvPr>
          <p:cNvSpPr/>
          <p:nvPr/>
        </p:nvSpPr>
        <p:spPr>
          <a:xfrm>
            <a:off x="4388824" y="4263818"/>
            <a:ext cx="700490" cy="5271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Increase Resources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4E61553-AA5A-0D00-76AD-C881FF287A2F}"/>
              </a:ext>
            </a:extLst>
          </p:cNvPr>
          <p:cNvSpPr/>
          <p:nvPr/>
        </p:nvSpPr>
        <p:spPr>
          <a:xfrm>
            <a:off x="4126819" y="3784839"/>
            <a:ext cx="644905" cy="409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Org. redesign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2FDE13D-2390-2C89-FD41-4E7286BD3949}"/>
              </a:ext>
            </a:extLst>
          </p:cNvPr>
          <p:cNvSpPr/>
          <p:nvPr/>
        </p:nvSpPr>
        <p:spPr>
          <a:xfrm>
            <a:off x="6478833" y="4448053"/>
            <a:ext cx="598208" cy="5155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Replace leaders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9A1BB68-6D34-64E5-3F9E-A46C7A6A7C49}"/>
              </a:ext>
            </a:extLst>
          </p:cNvPr>
          <p:cNvSpPr/>
          <p:nvPr/>
        </p:nvSpPr>
        <p:spPr>
          <a:xfrm>
            <a:off x="6265089" y="3881935"/>
            <a:ext cx="490759" cy="350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400" dirty="0"/>
              <a:t>Q.I.S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20FB322-39A9-C689-098B-A5CD4BFB6FA1}"/>
              </a:ext>
            </a:extLst>
          </p:cNvPr>
          <p:cNvSpPr/>
          <p:nvPr/>
        </p:nvSpPr>
        <p:spPr>
          <a:xfrm>
            <a:off x="5701330" y="4427793"/>
            <a:ext cx="737421" cy="499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Capability building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49C9B37-5098-17A3-1866-5A2C6CE00825}"/>
              </a:ext>
            </a:extLst>
          </p:cNvPr>
          <p:cNvSpPr/>
          <p:nvPr/>
        </p:nvSpPr>
        <p:spPr>
          <a:xfrm>
            <a:off x="5630352" y="3888021"/>
            <a:ext cx="522979" cy="417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Org.</a:t>
            </a:r>
          </a:p>
          <a:p>
            <a:pPr algn="ctr"/>
            <a:r>
              <a:rPr lang="en-NZ" sz="1200" dirty="0"/>
              <a:t>design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3ED4626-BFD2-71A2-A63F-B6B5A14A4AAC}"/>
              </a:ext>
            </a:extLst>
          </p:cNvPr>
          <p:cNvSpPr/>
          <p:nvPr/>
        </p:nvSpPr>
        <p:spPr>
          <a:xfrm>
            <a:off x="7569851" y="4282687"/>
            <a:ext cx="761378" cy="443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Policy change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6177351-AB7E-5E85-0027-E7CA3BE26735}"/>
              </a:ext>
            </a:extLst>
          </p:cNvPr>
          <p:cNvSpPr/>
          <p:nvPr/>
        </p:nvSpPr>
        <p:spPr>
          <a:xfrm>
            <a:off x="7235504" y="3751814"/>
            <a:ext cx="761380" cy="451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System redesign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120BE48-D9FF-2935-B8ED-C783FBECC25E}"/>
              </a:ext>
            </a:extLst>
          </p:cNvPr>
          <p:cNvSpPr/>
          <p:nvPr/>
        </p:nvSpPr>
        <p:spPr>
          <a:xfrm>
            <a:off x="10508425" y="3892549"/>
            <a:ext cx="699490" cy="615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050" dirty="0"/>
              <a:t>System redesign/ policy change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8653AF1-E408-C32A-47D1-23DDE569AD3E}"/>
              </a:ext>
            </a:extLst>
          </p:cNvPr>
          <p:cNvSpPr/>
          <p:nvPr/>
        </p:nvSpPr>
        <p:spPr>
          <a:xfrm>
            <a:off x="9968912" y="4646461"/>
            <a:ext cx="921902" cy="350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Regulatory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D0FB6CD-2350-119E-4341-9059FB214E5A}"/>
              </a:ext>
            </a:extLst>
          </p:cNvPr>
          <p:cNvSpPr/>
          <p:nvPr/>
        </p:nvSpPr>
        <p:spPr>
          <a:xfrm>
            <a:off x="8718046" y="3885345"/>
            <a:ext cx="718818" cy="431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Increase Resources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85E66E0-0693-7FC3-E963-2C9626DFCA33}"/>
              </a:ext>
            </a:extLst>
          </p:cNvPr>
          <p:cNvSpPr/>
          <p:nvPr/>
        </p:nvSpPr>
        <p:spPr>
          <a:xfrm>
            <a:off x="9857642" y="3899565"/>
            <a:ext cx="468038" cy="350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NZ" sz="1200" dirty="0"/>
              <a:t>Q.I.S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9E3AFC-F14D-3032-449C-5F792DD061CE}"/>
              </a:ext>
            </a:extLst>
          </p:cNvPr>
          <p:cNvSpPr txBox="1"/>
          <p:nvPr/>
        </p:nvSpPr>
        <p:spPr>
          <a:xfrm>
            <a:off x="-129986" y="5438458"/>
            <a:ext cx="935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dirty="0">
                <a:solidFill>
                  <a:schemeClr val="accent1"/>
                </a:solidFill>
              </a:rPr>
              <a:t>Response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B865C2E-D8F6-BD42-E5B8-ED5A43AA13BD}"/>
              </a:ext>
            </a:extLst>
          </p:cNvPr>
          <p:cNvCxnSpPr>
            <a:cxnSpLocks/>
          </p:cNvCxnSpPr>
          <p:nvPr/>
        </p:nvCxnSpPr>
        <p:spPr>
          <a:xfrm>
            <a:off x="1532563" y="2277597"/>
            <a:ext cx="0" cy="811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13AF27-6AD4-2627-E5B7-9E76B7016E0C}"/>
              </a:ext>
            </a:extLst>
          </p:cNvPr>
          <p:cNvCxnSpPr>
            <a:cxnSpLocks/>
          </p:cNvCxnSpPr>
          <p:nvPr/>
        </p:nvCxnSpPr>
        <p:spPr>
          <a:xfrm>
            <a:off x="4647503" y="2194745"/>
            <a:ext cx="0" cy="916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1E706D-6897-371A-0590-AA870CC26070}"/>
              </a:ext>
            </a:extLst>
          </p:cNvPr>
          <p:cNvCxnSpPr>
            <a:cxnSpLocks/>
          </p:cNvCxnSpPr>
          <p:nvPr/>
        </p:nvCxnSpPr>
        <p:spPr>
          <a:xfrm>
            <a:off x="3095711" y="2274258"/>
            <a:ext cx="0" cy="806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AB0934-21D3-C7D6-FD13-6590139D43E5}"/>
              </a:ext>
            </a:extLst>
          </p:cNvPr>
          <p:cNvCxnSpPr>
            <a:cxnSpLocks/>
          </p:cNvCxnSpPr>
          <p:nvPr/>
        </p:nvCxnSpPr>
        <p:spPr>
          <a:xfrm flipH="1">
            <a:off x="6231882" y="2267420"/>
            <a:ext cx="1054" cy="823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B128335-5451-8913-492B-B35B4A3DC443}"/>
              </a:ext>
            </a:extLst>
          </p:cNvPr>
          <p:cNvCxnSpPr>
            <a:cxnSpLocks/>
          </p:cNvCxnSpPr>
          <p:nvPr/>
        </p:nvCxnSpPr>
        <p:spPr>
          <a:xfrm flipH="1">
            <a:off x="7558649" y="2287762"/>
            <a:ext cx="1054" cy="823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C39844B-7C8D-6D02-DAA0-50B44FEEC62B}"/>
              </a:ext>
            </a:extLst>
          </p:cNvPr>
          <p:cNvCxnSpPr>
            <a:cxnSpLocks/>
          </p:cNvCxnSpPr>
          <p:nvPr/>
        </p:nvCxnSpPr>
        <p:spPr>
          <a:xfrm flipH="1">
            <a:off x="9088673" y="2273868"/>
            <a:ext cx="1054" cy="823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EF8D3E1-6155-A117-0508-16CE3839A5BB}"/>
              </a:ext>
            </a:extLst>
          </p:cNvPr>
          <p:cNvCxnSpPr>
            <a:cxnSpLocks/>
          </p:cNvCxnSpPr>
          <p:nvPr/>
        </p:nvCxnSpPr>
        <p:spPr>
          <a:xfrm flipH="1">
            <a:off x="10554270" y="2252940"/>
            <a:ext cx="1054" cy="823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AA5003A-E7F2-EFBC-CC61-A10EBC1A37CA}"/>
              </a:ext>
            </a:extLst>
          </p:cNvPr>
          <p:cNvSpPr/>
          <p:nvPr/>
        </p:nvSpPr>
        <p:spPr>
          <a:xfrm>
            <a:off x="1187349" y="5578681"/>
            <a:ext cx="9801136" cy="335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Consumer Voice + Choice</a:t>
            </a:r>
          </a:p>
        </p:txBody>
      </p:sp>
      <p:sp>
        <p:nvSpPr>
          <p:cNvPr id="40" name="Arrow: Curved Right 39">
            <a:extLst>
              <a:ext uri="{FF2B5EF4-FFF2-40B4-BE49-F238E27FC236}">
                <a16:creationId xmlns:a16="http://schemas.microsoft.com/office/drawing/2014/main" id="{1769F364-AA47-DEF7-992F-ED9B0E1EF763}"/>
              </a:ext>
            </a:extLst>
          </p:cNvPr>
          <p:cNvSpPr/>
          <p:nvPr/>
        </p:nvSpPr>
        <p:spPr>
          <a:xfrm>
            <a:off x="560053" y="980570"/>
            <a:ext cx="564751" cy="241028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41" name="Arrow: Curved Left 40">
            <a:extLst>
              <a:ext uri="{FF2B5EF4-FFF2-40B4-BE49-F238E27FC236}">
                <a16:creationId xmlns:a16="http://schemas.microsoft.com/office/drawing/2014/main" id="{13ECC389-7B15-11DB-FE97-5BF018679208}"/>
              </a:ext>
            </a:extLst>
          </p:cNvPr>
          <p:cNvSpPr/>
          <p:nvPr/>
        </p:nvSpPr>
        <p:spPr>
          <a:xfrm>
            <a:off x="11066478" y="980570"/>
            <a:ext cx="551571" cy="241028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sp>
        <p:nvSpPr>
          <p:cNvPr id="42" name="Arrow: Curved Left 41">
            <a:extLst>
              <a:ext uri="{FF2B5EF4-FFF2-40B4-BE49-F238E27FC236}">
                <a16:creationId xmlns:a16="http://schemas.microsoft.com/office/drawing/2014/main" id="{ADB51CB1-020B-3165-02AD-7DDE22057BD8}"/>
              </a:ext>
            </a:extLst>
          </p:cNvPr>
          <p:cNvSpPr/>
          <p:nvPr/>
        </p:nvSpPr>
        <p:spPr>
          <a:xfrm rot="10800000">
            <a:off x="582264" y="3445530"/>
            <a:ext cx="559321" cy="241028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5FDE899D-B801-F59C-0713-52A14CB85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1034248" y="3424331"/>
            <a:ext cx="666324" cy="2410283"/>
          </a:xfrm>
          <a:prstGeom prst="rect">
            <a:avLst/>
          </a:prstGeom>
        </p:spPr>
      </p:pic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A4C47EF-2A4C-398D-E375-740C874620EC}"/>
              </a:ext>
            </a:extLst>
          </p:cNvPr>
          <p:cNvCxnSpPr>
            <a:cxnSpLocks/>
          </p:cNvCxnSpPr>
          <p:nvPr/>
        </p:nvCxnSpPr>
        <p:spPr>
          <a:xfrm>
            <a:off x="1532563" y="3636093"/>
            <a:ext cx="0" cy="384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2B2A29D-BD87-BC24-9906-BD9000398A03}"/>
              </a:ext>
            </a:extLst>
          </p:cNvPr>
          <p:cNvCxnSpPr>
            <a:cxnSpLocks/>
          </p:cNvCxnSpPr>
          <p:nvPr/>
        </p:nvCxnSpPr>
        <p:spPr>
          <a:xfrm flipH="1">
            <a:off x="2715357" y="3635702"/>
            <a:ext cx="14423" cy="755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E54F81D-92D5-57B1-F8CD-2D24B3597703}"/>
              </a:ext>
            </a:extLst>
          </p:cNvPr>
          <p:cNvCxnSpPr>
            <a:cxnSpLocks/>
          </p:cNvCxnSpPr>
          <p:nvPr/>
        </p:nvCxnSpPr>
        <p:spPr>
          <a:xfrm>
            <a:off x="3095711" y="3636093"/>
            <a:ext cx="0" cy="168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9F84171-5F46-D7F9-6433-B03D88DDAF45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3521862" y="3642126"/>
            <a:ext cx="14315" cy="597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FC3F993A-9A15-2B43-9128-3CE7297F880C}"/>
              </a:ext>
            </a:extLst>
          </p:cNvPr>
          <p:cNvCxnSpPr>
            <a:cxnSpLocks/>
          </p:cNvCxnSpPr>
          <p:nvPr/>
        </p:nvCxnSpPr>
        <p:spPr>
          <a:xfrm>
            <a:off x="4356773" y="3636093"/>
            <a:ext cx="0" cy="168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97B684C-9BEC-A1C8-BF58-96E192D68AC3}"/>
              </a:ext>
            </a:extLst>
          </p:cNvPr>
          <p:cNvCxnSpPr>
            <a:cxnSpLocks/>
          </p:cNvCxnSpPr>
          <p:nvPr/>
        </p:nvCxnSpPr>
        <p:spPr>
          <a:xfrm>
            <a:off x="4828719" y="3650493"/>
            <a:ext cx="0" cy="614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9ED6D59-8A7A-A4D1-2E0A-05A30F438F9F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6510469" y="3666131"/>
            <a:ext cx="0" cy="215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13FD7BA-4B41-A218-A3AB-2DFD910E0F53}"/>
              </a:ext>
            </a:extLst>
          </p:cNvPr>
          <p:cNvCxnSpPr>
            <a:cxnSpLocks/>
          </p:cNvCxnSpPr>
          <p:nvPr/>
        </p:nvCxnSpPr>
        <p:spPr>
          <a:xfrm>
            <a:off x="5805549" y="3650493"/>
            <a:ext cx="0" cy="224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C0925DC-EEBB-3962-7AA5-3DAB71460630}"/>
              </a:ext>
            </a:extLst>
          </p:cNvPr>
          <p:cNvCxnSpPr>
            <a:cxnSpLocks/>
          </p:cNvCxnSpPr>
          <p:nvPr/>
        </p:nvCxnSpPr>
        <p:spPr>
          <a:xfrm>
            <a:off x="6193254" y="3577510"/>
            <a:ext cx="0" cy="862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262236A-3975-89E6-A795-5320A4B0385A}"/>
              </a:ext>
            </a:extLst>
          </p:cNvPr>
          <p:cNvCxnSpPr>
            <a:cxnSpLocks/>
          </p:cNvCxnSpPr>
          <p:nvPr/>
        </p:nvCxnSpPr>
        <p:spPr>
          <a:xfrm>
            <a:off x="6842460" y="3666131"/>
            <a:ext cx="0" cy="774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024B60E-B9D0-536F-AF4A-DA5FD0B858C8}"/>
              </a:ext>
            </a:extLst>
          </p:cNvPr>
          <p:cNvCxnSpPr>
            <a:cxnSpLocks/>
          </p:cNvCxnSpPr>
          <p:nvPr/>
        </p:nvCxnSpPr>
        <p:spPr>
          <a:xfrm>
            <a:off x="7559015" y="3538020"/>
            <a:ext cx="0" cy="224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E4F907C-EE8D-C555-B526-163A68EA751F}"/>
              </a:ext>
            </a:extLst>
          </p:cNvPr>
          <p:cNvCxnSpPr>
            <a:cxnSpLocks/>
          </p:cNvCxnSpPr>
          <p:nvPr/>
        </p:nvCxnSpPr>
        <p:spPr>
          <a:xfrm>
            <a:off x="8097347" y="3655837"/>
            <a:ext cx="0" cy="635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E5BB0B5-A83E-6534-20C2-D29F922E67F3}"/>
              </a:ext>
            </a:extLst>
          </p:cNvPr>
          <p:cNvCxnSpPr>
            <a:cxnSpLocks/>
          </p:cNvCxnSpPr>
          <p:nvPr/>
        </p:nvCxnSpPr>
        <p:spPr>
          <a:xfrm>
            <a:off x="9046224" y="3632122"/>
            <a:ext cx="0" cy="2181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285DEDB-666B-D1D6-E87B-C40F5F1D478A}"/>
              </a:ext>
            </a:extLst>
          </p:cNvPr>
          <p:cNvCxnSpPr>
            <a:cxnSpLocks/>
          </p:cNvCxnSpPr>
          <p:nvPr/>
        </p:nvCxnSpPr>
        <p:spPr>
          <a:xfrm>
            <a:off x="10080023" y="3400165"/>
            <a:ext cx="0" cy="500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C012EA1-77E7-6EA6-D738-2BB6607559CA}"/>
              </a:ext>
            </a:extLst>
          </p:cNvPr>
          <p:cNvCxnSpPr>
            <a:cxnSpLocks/>
          </p:cNvCxnSpPr>
          <p:nvPr/>
        </p:nvCxnSpPr>
        <p:spPr>
          <a:xfrm>
            <a:off x="10633876" y="3498752"/>
            <a:ext cx="0" cy="380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BC884CE-5CE6-89B9-3CB2-0A3269DFB20C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10429862" y="3666131"/>
            <a:ext cx="1" cy="980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2859313-0E03-F55A-2371-A481017966AB}"/>
              </a:ext>
            </a:extLst>
          </p:cNvPr>
          <p:cNvCxnSpPr>
            <a:cxnSpLocks/>
          </p:cNvCxnSpPr>
          <p:nvPr/>
        </p:nvCxnSpPr>
        <p:spPr>
          <a:xfrm>
            <a:off x="2366233" y="1507098"/>
            <a:ext cx="45097" cy="4071583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4B5C89B-EE0C-6D40-BB13-9856EDC77F56}"/>
              </a:ext>
            </a:extLst>
          </p:cNvPr>
          <p:cNvCxnSpPr/>
          <p:nvPr/>
        </p:nvCxnSpPr>
        <p:spPr>
          <a:xfrm>
            <a:off x="4000913" y="1528045"/>
            <a:ext cx="40085" cy="361911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FC8167-5F9E-490C-8425-C77E55089FC4}"/>
              </a:ext>
            </a:extLst>
          </p:cNvPr>
          <p:cNvCxnSpPr>
            <a:cxnSpLocks/>
          </p:cNvCxnSpPr>
          <p:nvPr/>
        </p:nvCxnSpPr>
        <p:spPr>
          <a:xfrm>
            <a:off x="5451703" y="1880965"/>
            <a:ext cx="6054" cy="325420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69A9143-ABDF-F005-59CE-CA5592F0D130}"/>
              </a:ext>
            </a:extLst>
          </p:cNvPr>
          <p:cNvCxnSpPr/>
          <p:nvPr/>
        </p:nvCxnSpPr>
        <p:spPr>
          <a:xfrm>
            <a:off x="7077155" y="1517682"/>
            <a:ext cx="40085" cy="361911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6122A96-F975-56EF-6666-A9D525B2F505}"/>
              </a:ext>
            </a:extLst>
          </p:cNvPr>
          <p:cNvCxnSpPr>
            <a:cxnSpLocks/>
          </p:cNvCxnSpPr>
          <p:nvPr/>
        </p:nvCxnSpPr>
        <p:spPr>
          <a:xfrm>
            <a:off x="8493065" y="1536734"/>
            <a:ext cx="26998" cy="325420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D3635EA8-1AF6-D687-210F-2403F16DC47B}"/>
              </a:ext>
            </a:extLst>
          </p:cNvPr>
          <p:cNvSpPr/>
          <p:nvPr/>
        </p:nvSpPr>
        <p:spPr>
          <a:xfrm>
            <a:off x="1195432" y="3087989"/>
            <a:ext cx="9801136" cy="570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Poor “outcome” at triple/quadruple aim level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CAFFA98-9BAA-14DD-4AF8-7FA0A5A0EB5E}"/>
              </a:ext>
            </a:extLst>
          </p:cNvPr>
          <p:cNvCxnSpPr/>
          <p:nvPr/>
        </p:nvCxnSpPr>
        <p:spPr>
          <a:xfrm>
            <a:off x="9759772" y="1542587"/>
            <a:ext cx="40085" cy="361911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357F23C1-BB48-F822-860C-68F09ACF04A9}"/>
              </a:ext>
            </a:extLst>
          </p:cNvPr>
          <p:cNvSpPr txBox="1"/>
          <p:nvPr/>
        </p:nvSpPr>
        <p:spPr>
          <a:xfrm>
            <a:off x="7484374" y="4790941"/>
            <a:ext cx="2019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>
                <a:solidFill>
                  <a:schemeClr val="accent6"/>
                </a:solidFill>
              </a:rPr>
              <a:t>Potential responses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50EE7693-30AE-2916-1376-4F2663F79A1D}"/>
              </a:ext>
            </a:extLst>
          </p:cNvPr>
          <p:cNvSpPr/>
          <p:nvPr/>
        </p:nvSpPr>
        <p:spPr>
          <a:xfrm>
            <a:off x="2506121" y="5234450"/>
            <a:ext cx="8760139" cy="2927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>
                <a:solidFill>
                  <a:schemeClr val="accent6"/>
                </a:solidFill>
              </a:rPr>
              <a:t>In some instances potential to use Performance Management as a supporting mechanism if done intelligently</a:t>
            </a:r>
          </a:p>
        </p:txBody>
      </p:sp>
    </p:spTree>
    <p:extLst>
      <p:ext uri="{BB962C8B-B14F-4D97-AF65-F5344CB8AC3E}">
        <p14:creationId xmlns:p14="http://schemas.microsoft.com/office/powerpoint/2010/main" val="3171400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C8D187-ACB1-0091-E662-6404F57B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But system operation is a hugely important context</a:t>
            </a:r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21BC2143-E551-26F3-C431-93A80968E0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7933" y="1124198"/>
            <a:ext cx="7347537" cy="4610579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CAF46-36B3-5A7F-02AA-432F2ED23EBE}"/>
              </a:ext>
            </a:extLst>
          </p:cNvPr>
          <p:cNvSpPr txBox="1">
            <a:spLocks/>
          </p:cNvSpPr>
          <p:nvPr/>
        </p:nvSpPr>
        <p:spPr>
          <a:xfrm>
            <a:off x="1651403" y="6275157"/>
            <a:ext cx="10233025" cy="3667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NZ">
                <a:latin typeface="Minion Pro"/>
              </a:rPr>
              <a:t>Amalberti R, Vincent C, Auroy Y, de Saint Maurice G. Violations and migrations in health care: a framework for understanding and management. </a:t>
            </a:r>
            <a:r>
              <a:rPr lang="en-NZ" i="1">
                <a:latin typeface="Minion Pro"/>
              </a:rPr>
              <a:t>Quality and Safety in Health Care </a:t>
            </a:r>
            <a:r>
              <a:rPr lang="en-NZ">
                <a:latin typeface="Minion Pro"/>
              </a:rPr>
              <a:t>2006;15(suppl_1), i66-71. </a:t>
            </a:r>
            <a:endParaRPr lang="en-NZ" sz="1000"/>
          </a:p>
        </p:txBody>
      </p:sp>
    </p:spTree>
    <p:extLst>
      <p:ext uri="{BB962C8B-B14F-4D97-AF65-F5344CB8AC3E}">
        <p14:creationId xmlns:p14="http://schemas.microsoft.com/office/powerpoint/2010/main" val="2325066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624</Words>
  <Application>Microsoft Office PowerPoint</Application>
  <PresentationFormat>Widescreen</PresentationFormat>
  <Paragraphs>107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Minion Pro</vt:lpstr>
      <vt:lpstr>Roboto Bold</vt:lpstr>
      <vt:lpstr>Symbol</vt:lpstr>
      <vt:lpstr>Office Theme</vt:lpstr>
      <vt:lpstr>The regulatory dialectic? Restoration and accountability in health services</vt:lpstr>
      <vt:lpstr>Agenda</vt:lpstr>
      <vt:lpstr>NZ system</vt:lpstr>
      <vt:lpstr>The illusion of moral certainty when value judgements are made</vt:lpstr>
      <vt:lpstr>Strengths of a learning system</vt:lpstr>
      <vt:lpstr>Limitations of a learning system</vt:lpstr>
      <vt:lpstr>Horses for courses – towards synthesis</vt:lpstr>
      <vt:lpstr>PowerPoint Presentation</vt:lpstr>
      <vt:lpstr>But system operation is a hugely important context</vt:lpstr>
      <vt:lpstr>Synthesis: (or a messy set of compromises)</vt:lpstr>
      <vt:lpstr>Questions that follow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Hamblin</dc:creator>
  <cp:lastModifiedBy>Richard Hamblin</cp:lastModifiedBy>
  <cp:revision>2</cp:revision>
  <dcterms:created xsi:type="dcterms:W3CDTF">2025-09-19T03:18:57Z</dcterms:created>
  <dcterms:modified xsi:type="dcterms:W3CDTF">2025-09-19T08:33:43Z</dcterms:modified>
</cp:coreProperties>
</file>