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147472802" r:id="rId6"/>
    <p:sldId id="724" r:id="rId7"/>
    <p:sldId id="2147377199" r:id="rId8"/>
    <p:sldId id="2147472791" r:id="rId9"/>
    <p:sldId id="725" r:id="rId10"/>
    <p:sldId id="726" r:id="rId11"/>
    <p:sldId id="2147472794" r:id="rId12"/>
    <p:sldId id="2147472795" r:id="rId13"/>
    <p:sldId id="2147472797" r:id="rId14"/>
    <p:sldId id="2147472798" r:id="rId15"/>
    <p:sldId id="2147472799" r:id="rId16"/>
    <p:sldId id="2147472800" r:id="rId17"/>
    <p:sldId id="2147472801" r:id="rId18"/>
    <p:sldId id="21474728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F86623-0808-387A-D5D5-3656164CBB2C}" name="Triana RIDWEN (MOH)" initials="TR(" userId="S::Triana_RIDWEN@moh.gov.sg::f37ff5c1-09d5-4794-83f6-28c7a14a515e" providerId="AD"/>
  <p188:author id="{B471E03D-CDA1-9B08-2A2F-F0213D434378}" name="Zin Aye THA (MOH)" initials="" userId="S::Zin_Aye_THA@moh.gov.sg::75ba8ff2-5aab-4e45-85d1-01405a8b2459" providerId="AD"/>
  <p188:author id="{A0FC1542-5F0B-B825-76C7-94615F50DED4}" name="Cal LEE (CSCOLLEGE)" initials="CL(" userId="S::Cal_LEE@cscollege.gov.sg::ff742187-feb6-4b0b-aba9-87b7cd2cb8b9" providerId="AD"/>
  <p188:author id="{4038A04D-17AB-FB0F-271D-F10CD1A812F5}" name="Sarah HW XING (MOH)" initials="SX" userId="S::Sarah_HW_XING@moh.gov.sg::9dc448e2-f58b-42c5-8522-98473476f1af" providerId="AD"/>
  <p188:author id="{25CC01AD-4228-1B52-7CCD-F47AD962D4B9}" name="Emma ZHANG (MOH)" initials="EZ" userId="S::Emma_ZHANG@moh.gov.sg::3e601da1-996a-421f-beb9-f11bb4bd4ec9" providerId="AD"/>
  <p188:author id="{995214C0-89E0-8B64-A020-87C388F13F0D}" name="Woon Lin LEE (MOH)" initials="W(" userId="S::lee_woon_lin@moh.gov.sg::53150470-1543-4280-82c3-e546b433ce35" providerId="AD"/>
  <p188:author id="{B2A145DD-D00D-9DD7-E156-1820DC09D87C}" name="Woon Lin LEE (MOH)" initials="WL" userId="S::LEE_Woon_Lin@moh.gov.sg::53150470-1543-4280-82c3-e546b433ce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 initials="BT" lastIdx="6" clrIdx="6">
    <p:extLst>
      <p:ext uri="{19B8F6BF-5375-455C-9EA6-DF929625EA0E}">
        <p15:presenceInfo xmlns:p15="http://schemas.microsoft.com/office/powerpoint/2012/main" userId="RA" providerId="None"/>
      </p:ext>
    </p:extLst>
  </p:cmAuthor>
  <p:cmAuthor id="1" name="Raymond CHUA (MOH)" initials="RC(" lastIdx="7" clrIdx="0">
    <p:extLst>
      <p:ext uri="{19B8F6BF-5375-455C-9EA6-DF929625EA0E}">
        <p15:presenceInfo xmlns:p15="http://schemas.microsoft.com/office/powerpoint/2012/main" userId="Raymond CHUA (MOH)" providerId="None"/>
      </p:ext>
    </p:extLst>
  </p:cmAuthor>
  <p:cmAuthor id="8" name="Low Tan Ling" initials="TLL" lastIdx="5" clrIdx="7">
    <p:extLst>
      <p:ext uri="{19B8F6BF-5375-455C-9EA6-DF929625EA0E}">
        <p15:presenceInfo xmlns:p15="http://schemas.microsoft.com/office/powerpoint/2012/main" userId="Low Tan Ling" providerId="None"/>
      </p:ext>
    </p:extLst>
  </p:cmAuthor>
  <p:cmAuthor id="2" name="Libo CHEN (MOH)" initials="LC(" lastIdx="2" clrIdx="1">
    <p:extLst>
      <p:ext uri="{19B8F6BF-5375-455C-9EA6-DF929625EA0E}">
        <p15:presenceInfo xmlns:p15="http://schemas.microsoft.com/office/powerpoint/2012/main" userId="S::CHEN_Libo@moh.gov.sg::a256ba1d-4840-457d-9c54-47c3d2d2a99b" providerId="AD"/>
      </p:ext>
    </p:extLst>
  </p:cmAuthor>
  <p:cmAuthor id="9" name="Annette CHAN (MOH)" initials="AC(" lastIdx="5" clrIdx="8">
    <p:extLst>
      <p:ext uri="{19B8F6BF-5375-455C-9EA6-DF929625EA0E}">
        <p15:presenceInfo xmlns:p15="http://schemas.microsoft.com/office/powerpoint/2012/main" userId="Annette CHAN (MOH)" providerId="None"/>
      </p:ext>
    </p:extLst>
  </p:cmAuthor>
  <p:cmAuthor id="3" name="Willson GO (MOH)" initials="WG(" lastIdx="8" clrIdx="2">
    <p:extLst>
      <p:ext uri="{19B8F6BF-5375-455C-9EA6-DF929625EA0E}">
        <p15:presenceInfo xmlns:p15="http://schemas.microsoft.com/office/powerpoint/2012/main" userId="S::Willson_GO@moh.gov.sg::13118f1b-2122-42a7-8cd3-daf98672f091" providerId="AD"/>
      </p:ext>
    </p:extLst>
  </p:cmAuthor>
  <p:cmAuthor id="10" name="Weng Chee CHAN (MOH)" initials="WCC(" lastIdx="4" clrIdx="9">
    <p:extLst>
      <p:ext uri="{19B8F6BF-5375-455C-9EA6-DF929625EA0E}">
        <p15:presenceInfo xmlns:p15="http://schemas.microsoft.com/office/powerpoint/2012/main" userId="Weng Chee CHAN (MOH)" providerId="None"/>
      </p:ext>
    </p:extLst>
  </p:cmAuthor>
  <p:cmAuthor id="4" name="Praveen RAJ KUMAR (MOH)" initials="PRK(" lastIdx="2" clrIdx="3">
    <p:extLst>
      <p:ext uri="{19B8F6BF-5375-455C-9EA6-DF929625EA0E}">
        <p15:presenceInfo xmlns:p15="http://schemas.microsoft.com/office/powerpoint/2012/main" userId="S-1-5-21-1216582894-834684500-1334827815-639144" providerId="AD"/>
      </p:ext>
    </p:extLst>
  </p:cmAuthor>
  <p:cmAuthor id="5" name="Willson GO (MOH)" initials="WG( [2]" lastIdx="1" clrIdx="4">
    <p:extLst>
      <p:ext uri="{19B8F6BF-5375-455C-9EA6-DF929625EA0E}">
        <p15:presenceInfo xmlns:p15="http://schemas.microsoft.com/office/powerpoint/2012/main" userId="S-1-5-21-1216582894-834684500-1334827815-1010207" providerId="AD"/>
      </p:ext>
    </p:extLst>
  </p:cmAuthor>
  <p:cmAuthor id="6" name="Xu Meng (MOH)" initials="XM(" lastIdx="5" clrIdx="5">
    <p:extLst>
      <p:ext uri="{19B8F6BF-5375-455C-9EA6-DF929625EA0E}">
        <p15:presenceInfo xmlns:p15="http://schemas.microsoft.com/office/powerpoint/2012/main" userId="Xu Meng (MO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866"/>
    <a:srgbClr val="7D8F93"/>
    <a:srgbClr val="F8DFDE"/>
    <a:srgbClr val="FB8383"/>
    <a:srgbClr val="FDCFCF"/>
    <a:srgbClr val="FCDAFA"/>
    <a:srgbClr val="FFFFFF"/>
    <a:srgbClr val="44546A"/>
    <a:srgbClr val="FDB9F8"/>
    <a:srgbClr val="FB8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01" autoAdjust="0"/>
  </p:normalViewPr>
  <p:slideViewPr>
    <p:cSldViewPr snapToGrid="0">
      <p:cViewPr varScale="1">
        <p:scale>
          <a:sx n="82" d="100"/>
          <a:sy n="82" d="100"/>
        </p:scale>
        <p:origin x="167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3B043-7906-435D-9A14-6E207E9C763F}"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n-SG"/>
        </a:p>
      </dgm:t>
    </dgm:pt>
    <dgm:pt modelId="{BFC8DDE6-8A5E-4802-88E1-107D105C48F0}">
      <dgm:prSet phldrT="[Text]" custT="1"/>
      <dgm:spPr/>
      <dgm:t>
        <a:bodyPr/>
        <a:lstStyle/>
        <a:p>
          <a:pPr>
            <a:buNone/>
          </a:pPr>
          <a:r>
            <a:rPr lang="en-SG" sz="1200" b="0" i="0"/>
            <a:t>HCSA Framework</a:t>
          </a:r>
          <a:endParaRPr lang="en-SG" sz="1200"/>
        </a:p>
      </dgm:t>
    </dgm:pt>
    <dgm:pt modelId="{0BBBF868-6B1F-4BAC-B1B3-6EEBF0744D3E}" type="parTrans" cxnId="{C0125BFC-5B2C-40AB-9F8F-C971DC4AC972}">
      <dgm:prSet/>
      <dgm:spPr/>
      <dgm:t>
        <a:bodyPr/>
        <a:lstStyle/>
        <a:p>
          <a:endParaRPr lang="en-SG"/>
        </a:p>
      </dgm:t>
    </dgm:pt>
    <dgm:pt modelId="{916592EA-0E94-46E4-9C29-FD472C717A66}" type="sibTrans" cxnId="{C0125BFC-5B2C-40AB-9F8F-C971DC4AC972}">
      <dgm:prSet/>
      <dgm:spPr/>
      <dgm:t>
        <a:bodyPr/>
        <a:lstStyle/>
        <a:p>
          <a:endParaRPr lang="en-SG"/>
        </a:p>
      </dgm:t>
    </dgm:pt>
    <dgm:pt modelId="{34163D25-B66F-456A-ADEA-E744AD1D608A}">
      <dgm:prSet phldrT="[Text]" custT="1"/>
      <dgm:spPr/>
      <dgm:t>
        <a:bodyPr/>
        <a:lstStyle/>
        <a:p>
          <a:pPr>
            <a:buNone/>
          </a:pPr>
          <a:r>
            <a:rPr lang="en-SG" sz="1000" b="0" i="0"/>
            <a:t>Inpatient Services</a:t>
          </a:r>
          <a:endParaRPr lang="en-SG" sz="1000"/>
        </a:p>
      </dgm:t>
    </dgm:pt>
    <dgm:pt modelId="{F3FBF487-27A5-4C09-8569-003C40A28D1F}" type="parTrans" cxnId="{7C3488B5-0DA2-47AD-A886-1467B8C4191D}">
      <dgm:prSet/>
      <dgm:spPr/>
      <dgm:t>
        <a:bodyPr/>
        <a:lstStyle/>
        <a:p>
          <a:endParaRPr lang="en-SG"/>
        </a:p>
      </dgm:t>
    </dgm:pt>
    <dgm:pt modelId="{75CEFBCE-9561-43DA-96AE-116180406F3E}" type="sibTrans" cxnId="{7C3488B5-0DA2-47AD-A886-1467B8C4191D}">
      <dgm:prSet/>
      <dgm:spPr/>
      <dgm:t>
        <a:bodyPr/>
        <a:lstStyle/>
        <a:p>
          <a:endParaRPr lang="en-SG"/>
        </a:p>
      </dgm:t>
    </dgm:pt>
    <dgm:pt modelId="{41C0E1E6-3D11-4F84-8B9E-52DDFA1B54C8}">
      <dgm:prSet phldrT="[Text]" custT="1"/>
      <dgm:spPr/>
      <dgm:t>
        <a:bodyPr/>
        <a:lstStyle/>
        <a:p>
          <a:r>
            <a:rPr lang="en-SG" sz="1000" b="0" i="0"/>
            <a:t>Outpatient Services</a:t>
          </a:r>
          <a:endParaRPr lang="en-SG" sz="1000"/>
        </a:p>
      </dgm:t>
    </dgm:pt>
    <dgm:pt modelId="{4E872C17-79AB-49CD-8E4B-751F937EAFCC}" type="parTrans" cxnId="{DA0DD569-AB0B-4BFA-A6AD-01AEA4EB6F9E}">
      <dgm:prSet/>
      <dgm:spPr/>
      <dgm:t>
        <a:bodyPr/>
        <a:lstStyle/>
        <a:p>
          <a:endParaRPr lang="en-SG"/>
        </a:p>
      </dgm:t>
    </dgm:pt>
    <dgm:pt modelId="{D690B2F0-4A03-4CFE-9A45-8AB2D47856AC}" type="sibTrans" cxnId="{DA0DD569-AB0B-4BFA-A6AD-01AEA4EB6F9E}">
      <dgm:prSet/>
      <dgm:spPr/>
      <dgm:t>
        <a:bodyPr/>
        <a:lstStyle/>
        <a:p>
          <a:endParaRPr lang="en-SG"/>
        </a:p>
      </dgm:t>
    </dgm:pt>
    <dgm:pt modelId="{DD27F7DE-510E-492D-B76B-AC01B302CA72}">
      <dgm:prSet phldrT="[Text]" custT="1"/>
      <dgm:spPr/>
      <dgm:t>
        <a:bodyPr/>
        <a:lstStyle/>
        <a:p>
          <a:r>
            <a:rPr lang="en-SG" sz="1000" b="0" i="0"/>
            <a:t>Clinical Support Services</a:t>
          </a:r>
          <a:endParaRPr lang="en-SG" sz="1000"/>
        </a:p>
      </dgm:t>
    </dgm:pt>
    <dgm:pt modelId="{FFBA1889-4E18-4C41-8278-6D873B363344}" type="parTrans" cxnId="{AE054725-0338-45E5-AFE7-CA30F71E1DF9}">
      <dgm:prSet/>
      <dgm:spPr/>
      <dgm:t>
        <a:bodyPr/>
        <a:lstStyle/>
        <a:p>
          <a:endParaRPr lang="en-SG"/>
        </a:p>
      </dgm:t>
    </dgm:pt>
    <dgm:pt modelId="{11FE5211-337F-4E47-9C11-C07CDF35C7C6}" type="sibTrans" cxnId="{AE054725-0338-45E5-AFE7-CA30F71E1DF9}">
      <dgm:prSet/>
      <dgm:spPr/>
      <dgm:t>
        <a:bodyPr/>
        <a:lstStyle/>
        <a:p>
          <a:endParaRPr lang="en-SG"/>
        </a:p>
      </dgm:t>
    </dgm:pt>
    <dgm:pt modelId="{284EFBF5-52F4-4C69-92B1-972F028CB783}">
      <dgm:prSet custT="1"/>
      <dgm:spPr/>
      <dgm:t>
        <a:bodyPr anchor="t"/>
        <a:lstStyle/>
        <a:p>
          <a:pPr algn="l"/>
          <a:r>
            <a:rPr lang="en-SG" sz="800"/>
            <a:t>1. Acute Hospital Service</a:t>
          </a:r>
        </a:p>
        <a:p>
          <a:pPr algn="l"/>
          <a:r>
            <a:rPr lang="en-SG" sz="800"/>
            <a:t>2. Community Hospital Service</a:t>
          </a:r>
        </a:p>
        <a:p>
          <a:pPr algn="l"/>
          <a:r>
            <a:rPr lang="en-SG" sz="800"/>
            <a:t>3. Nursing Home Service</a:t>
          </a:r>
        </a:p>
      </dgm:t>
    </dgm:pt>
    <dgm:pt modelId="{E1B8A727-6544-4059-99A7-F1268702448C}" type="parTrans" cxnId="{7BCD7497-E2AD-4AAE-9683-1D48D94C821B}">
      <dgm:prSet/>
      <dgm:spPr/>
      <dgm:t>
        <a:bodyPr/>
        <a:lstStyle/>
        <a:p>
          <a:endParaRPr lang="en-SG"/>
        </a:p>
      </dgm:t>
    </dgm:pt>
    <dgm:pt modelId="{D6E16301-FA44-4A23-B39A-599E9880716D}" type="sibTrans" cxnId="{7BCD7497-E2AD-4AAE-9683-1D48D94C821B}">
      <dgm:prSet/>
      <dgm:spPr/>
      <dgm:t>
        <a:bodyPr/>
        <a:lstStyle/>
        <a:p>
          <a:endParaRPr lang="en-SG"/>
        </a:p>
      </dgm:t>
    </dgm:pt>
    <dgm:pt modelId="{39713DC6-369B-4CEE-8BFC-B413A7023851}">
      <dgm:prSet custT="1"/>
      <dgm:spPr/>
      <dgm:t>
        <a:bodyPr anchor="t"/>
        <a:lstStyle/>
        <a:p>
          <a:pPr algn="l"/>
          <a:r>
            <a:rPr lang="en-SG" sz="800"/>
            <a:t>4. Ambulatory Surgical Centre Service</a:t>
          </a:r>
        </a:p>
        <a:p>
          <a:pPr algn="l"/>
          <a:r>
            <a:rPr lang="en-SG" sz="800"/>
            <a:t>5. Assisted Reproduction Service</a:t>
          </a:r>
        </a:p>
        <a:p>
          <a:pPr algn="l"/>
          <a:r>
            <a:rPr lang="en-SG" sz="800"/>
            <a:t>6. Outpatient Dental Service</a:t>
          </a:r>
        </a:p>
        <a:p>
          <a:pPr algn="l"/>
          <a:r>
            <a:rPr lang="en-SG" sz="800"/>
            <a:t>7. Outpatient Medical Service</a:t>
          </a:r>
        </a:p>
        <a:p>
          <a:pPr algn="l"/>
          <a:r>
            <a:rPr lang="fr-FR" sz="800"/>
            <a:t>8. </a:t>
          </a:r>
          <a:r>
            <a:rPr lang="fr-FR" sz="800" err="1"/>
            <a:t>Outpatient</a:t>
          </a:r>
          <a:r>
            <a:rPr lang="fr-FR" sz="800"/>
            <a:t> </a:t>
          </a:r>
          <a:r>
            <a:rPr lang="fr-FR" sz="800" err="1"/>
            <a:t>Renal</a:t>
          </a:r>
          <a:r>
            <a:rPr lang="fr-FR" sz="800"/>
            <a:t> </a:t>
          </a:r>
          <a:r>
            <a:rPr lang="fr-FR" sz="800" err="1"/>
            <a:t>Dialysis</a:t>
          </a:r>
          <a:r>
            <a:rPr lang="fr-FR" sz="800"/>
            <a:t> Service</a:t>
          </a:r>
          <a:endParaRPr lang="en-SG" sz="800"/>
        </a:p>
      </dgm:t>
    </dgm:pt>
    <dgm:pt modelId="{E9FA8AAC-63A1-474E-8B20-A60B6E59B24C}" type="parTrans" cxnId="{9A1FECB9-A586-4A2C-B4AE-ED42769B7752}">
      <dgm:prSet/>
      <dgm:spPr/>
      <dgm:t>
        <a:bodyPr/>
        <a:lstStyle/>
        <a:p>
          <a:endParaRPr lang="en-SG"/>
        </a:p>
      </dgm:t>
    </dgm:pt>
    <dgm:pt modelId="{15CFAAA8-4A87-467A-AE23-2802DB293F60}" type="sibTrans" cxnId="{9A1FECB9-A586-4A2C-B4AE-ED42769B7752}">
      <dgm:prSet/>
      <dgm:spPr/>
      <dgm:t>
        <a:bodyPr/>
        <a:lstStyle/>
        <a:p>
          <a:endParaRPr lang="en-SG"/>
        </a:p>
      </dgm:t>
    </dgm:pt>
    <dgm:pt modelId="{A8CF95E8-1BEA-4A98-8B23-3A5CA6D73DEF}">
      <dgm:prSet custT="1"/>
      <dgm:spPr/>
      <dgm:t>
        <a:bodyPr anchor="t"/>
        <a:lstStyle/>
        <a:p>
          <a:pPr algn="l"/>
          <a:r>
            <a:rPr lang="en-SG" sz="800"/>
            <a:t>9. Blood Banking Service</a:t>
          </a:r>
        </a:p>
        <a:p>
          <a:pPr algn="l"/>
          <a:r>
            <a:rPr lang="en-SG" sz="800"/>
            <a:t>10. Clinical Laboratory Service</a:t>
          </a:r>
        </a:p>
        <a:p>
          <a:pPr algn="l"/>
          <a:r>
            <a:rPr lang="en-US" sz="800"/>
            <a:t>11. Cord Blood Banking Service</a:t>
          </a:r>
          <a:endParaRPr lang="en-SG" sz="800"/>
        </a:p>
        <a:p>
          <a:pPr algn="l"/>
          <a:r>
            <a:rPr lang="en-SG" sz="800"/>
            <a:t>12. Emergency Ambulance Service</a:t>
          </a:r>
        </a:p>
        <a:p>
          <a:pPr algn="l"/>
          <a:r>
            <a:rPr lang="en-SG" sz="800"/>
            <a:t>13. Medical Transport Service</a:t>
          </a:r>
        </a:p>
        <a:p>
          <a:pPr algn="l"/>
          <a:r>
            <a:rPr lang="en-SG" sz="800"/>
            <a:t>14. Radiological Service</a:t>
          </a:r>
        </a:p>
        <a:p>
          <a:pPr algn="l"/>
          <a:r>
            <a:rPr lang="en-US" sz="800"/>
            <a:t>15. Human Tissue Banking Service</a:t>
          </a:r>
        </a:p>
        <a:p>
          <a:pPr algn="l"/>
          <a:r>
            <a:rPr lang="en-SG" sz="800"/>
            <a:t>16. Nuclear Medicine Service</a:t>
          </a:r>
        </a:p>
      </dgm:t>
    </dgm:pt>
    <dgm:pt modelId="{E628613C-2AA3-4D35-8C14-FB01A92C3206}" type="parTrans" cxnId="{DF7D2B8A-FACF-4420-A941-2011252F14F1}">
      <dgm:prSet/>
      <dgm:spPr/>
      <dgm:t>
        <a:bodyPr/>
        <a:lstStyle/>
        <a:p>
          <a:endParaRPr lang="en-SG"/>
        </a:p>
      </dgm:t>
    </dgm:pt>
    <dgm:pt modelId="{A6BA8716-1C24-48D6-BC92-EB7C895F5ACD}" type="sibTrans" cxnId="{DF7D2B8A-FACF-4420-A941-2011252F14F1}">
      <dgm:prSet/>
      <dgm:spPr/>
      <dgm:t>
        <a:bodyPr/>
        <a:lstStyle/>
        <a:p>
          <a:endParaRPr lang="en-SG"/>
        </a:p>
      </dgm:t>
    </dgm:pt>
    <dgm:pt modelId="{8F94F11D-1C97-4B0D-B6C4-102ABE5CE80C}" type="pres">
      <dgm:prSet presAssocID="{3963B043-7906-435D-9A14-6E207E9C763F}" presName="mainComposite" presStyleCnt="0">
        <dgm:presLayoutVars>
          <dgm:chPref val="1"/>
          <dgm:dir/>
          <dgm:animOne val="branch"/>
          <dgm:animLvl val="lvl"/>
          <dgm:resizeHandles val="exact"/>
        </dgm:presLayoutVars>
      </dgm:prSet>
      <dgm:spPr/>
    </dgm:pt>
    <dgm:pt modelId="{93AF0DC2-1B8E-4518-8341-4DBDA944B00B}" type="pres">
      <dgm:prSet presAssocID="{3963B043-7906-435D-9A14-6E207E9C763F}" presName="hierFlow" presStyleCnt="0"/>
      <dgm:spPr/>
    </dgm:pt>
    <dgm:pt modelId="{6E697DC3-D35B-4B39-A985-EC27B0158D54}" type="pres">
      <dgm:prSet presAssocID="{3963B043-7906-435D-9A14-6E207E9C763F}" presName="hierChild1" presStyleCnt="0">
        <dgm:presLayoutVars>
          <dgm:chPref val="1"/>
          <dgm:animOne val="branch"/>
          <dgm:animLvl val="lvl"/>
        </dgm:presLayoutVars>
      </dgm:prSet>
      <dgm:spPr/>
    </dgm:pt>
    <dgm:pt modelId="{5B22D9F4-6F29-4CD6-B9FB-80EEB9FEF9ED}" type="pres">
      <dgm:prSet presAssocID="{BFC8DDE6-8A5E-4802-88E1-107D105C48F0}" presName="Name14" presStyleCnt="0"/>
      <dgm:spPr/>
    </dgm:pt>
    <dgm:pt modelId="{107BF0F8-9942-4FF4-8B7A-71B81E5F35A4}" type="pres">
      <dgm:prSet presAssocID="{BFC8DDE6-8A5E-4802-88E1-107D105C48F0}" presName="level1Shape" presStyleLbl="node0" presStyleIdx="0" presStyleCnt="1" custScaleY="65470">
        <dgm:presLayoutVars>
          <dgm:chPref val="3"/>
        </dgm:presLayoutVars>
      </dgm:prSet>
      <dgm:spPr/>
    </dgm:pt>
    <dgm:pt modelId="{6C5DACE6-5722-4925-AFD6-0978EF991DE5}" type="pres">
      <dgm:prSet presAssocID="{BFC8DDE6-8A5E-4802-88E1-107D105C48F0}" presName="hierChild2" presStyleCnt="0"/>
      <dgm:spPr/>
    </dgm:pt>
    <dgm:pt modelId="{90AE3CA1-8EAF-4190-9A50-E6C16F05A7FA}" type="pres">
      <dgm:prSet presAssocID="{F3FBF487-27A5-4C09-8569-003C40A28D1F}" presName="Name19" presStyleLbl="parChTrans1D2" presStyleIdx="0" presStyleCnt="3"/>
      <dgm:spPr/>
    </dgm:pt>
    <dgm:pt modelId="{FDC35DB6-DE53-40EB-8DF4-CFC720C4BB43}" type="pres">
      <dgm:prSet presAssocID="{34163D25-B66F-456A-ADEA-E744AD1D608A}" presName="Name21" presStyleCnt="0"/>
      <dgm:spPr/>
    </dgm:pt>
    <dgm:pt modelId="{09137391-E525-427A-B4F0-6B14F84B82F2}" type="pres">
      <dgm:prSet presAssocID="{34163D25-B66F-456A-ADEA-E744AD1D608A}" presName="level2Shape" presStyleLbl="node2" presStyleIdx="0" presStyleCnt="3" custScaleY="52498"/>
      <dgm:spPr/>
    </dgm:pt>
    <dgm:pt modelId="{CE418414-68FD-42C2-83DE-9DB87E0401EA}" type="pres">
      <dgm:prSet presAssocID="{34163D25-B66F-456A-ADEA-E744AD1D608A}" presName="hierChild3" presStyleCnt="0"/>
      <dgm:spPr/>
    </dgm:pt>
    <dgm:pt modelId="{17ED2D72-41B8-4875-AC26-6FB8548BBB6C}" type="pres">
      <dgm:prSet presAssocID="{E1B8A727-6544-4059-99A7-F1268702448C}" presName="Name19" presStyleLbl="parChTrans1D3" presStyleIdx="0" presStyleCnt="3"/>
      <dgm:spPr/>
    </dgm:pt>
    <dgm:pt modelId="{74868BDD-B71D-4378-974A-BB749397CB3F}" type="pres">
      <dgm:prSet presAssocID="{284EFBF5-52F4-4C69-92B1-972F028CB783}" presName="Name21" presStyleCnt="0"/>
      <dgm:spPr/>
    </dgm:pt>
    <dgm:pt modelId="{1E34D3E4-F1B8-4B11-8DC2-999928D076AF}" type="pres">
      <dgm:prSet presAssocID="{284EFBF5-52F4-4C69-92B1-972F028CB783}" presName="level2Shape" presStyleLbl="node3" presStyleIdx="0" presStyleCnt="3" custScaleY="98620"/>
      <dgm:spPr/>
    </dgm:pt>
    <dgm:pt modelId="{6E5214F8-9A65-473D-832F-21451FF55303}" type="pres">
      <dgm:prSet presAssocID="{284EFBF5-52F4-4C69-92B1-972F028CB783}" presName="hierChild3" presStyleCnt="0"/>
      <dgm:spPr/>
    </dgm:pt>
    <dgm:pt modelId="{E9D55595-38FB-4524-9DA2-1C332042E562}" type="pres">
      <dgm:prSet presAssocID="{4E872C17-79AB-49CD-8E4B-751F937EAFCC}" presName="Name19" presStyleLbl="parChTrans1D2" presStyleIdx="1" presStyleCnt="3"/>
      <dgm:spPr/>
    </dgm:pt>
    <dgm:pt modelId="{3912F1CD-0316-4393-8D06-761CDD400CBE}" type="pres">
      <dgm:prSet presAssocID="{41C0E1E6-3D11-4F84-8B9E-52DDFA1B54C8}" presName="Name21" presStyleCnt="0"/>
      <dgm:spPr/>
    </dgm:pt>
    <dgm:pt modelId="{CBCE15D2-553F-4496-B418-8DDC09D22BED}" type="pres">
      <dgm:prSet presAssocID="{41C0E1E6-3D11-4F84-8B9E-52DDFA1B54C8}" presName="level2Shape" presStyleLbl="node2" presStyleIdx="1" presStyleCnt="3" custScaleY="52498"/>
      <dgm:spPr/>
    </dgm:pt>
    <dgm:pt modelId="{B5B7B261-19C4-4190-A1DE-849813DEFC71}" type="pres">
      <dgm:prSet presAssocID="{41C0E1E6-3D11-4F84-8B9E-52DDFA1B54C8}" presName="hierChild3" presStyleCnt="0"/>
      <dgm:spPr/>
    </dgm:pt>
    <dgm:pt modelId="{BEC3AC8E-967F-4F31-96D5-51C7B82E8BEE}" type="pres">
      <dgm:prSet presAssocID="{E9FA8AAC-63A1-474E-8B20-A60B6E59B24C}" presName="Name19" presStyleLbl="parChTrans1D3" presStyleIdx="1" presStyleCnt="3"/>
      <dgm:spPr/>
    </dgm:pt>
    <dgm:pt modelId="{A01EBC72-C85E-435C-B0FA-BA1291CBCFCD}" type="pres">
      <dgm:prSet presAssocID="{39713DC6-369B-4CEE-8BFC-B413A7023851}" presName="Name21" presStyleCnt="0"/>
      <dgm:spPr/>
    </dgm:pt>
    <dgm:pt modelId="{C42CCEC5-D8EA-41B3-B2C4-AAB6B3F70397}" type="pres">
      <dgm:prSet presAssocID="{39713DC6-369B-4CEE-8BFC-B413A7023851}" presName="level2Shape" presStyleLbl="node3" presStyleIdx="1" presStyleCnt="3" custScaleY="169298"/>
      <dgm:spPr/>
    </dgm:pt>
    <dgm:pt modelId="{23D196D1-4D3C-4B16-961D-5BB83873F25C}" type="pres">
      <dgm:prSet presAssocID="{39713DC6-369B-4CEE-8BFC-B413A7023851}" presName="hierChild3" presStyleCnt="0"/>
      <dgm:spPr/>
    </dgm:pt>
    <dgm:pt modelId="{84775399-FA39-4DED-B7D9-2D4EDF197EB6}" type="pres">
      <dgm:prSet presAssocID="{FFBA1889-4E18-4C41-8278-6D873B363344}" presName="Name19" presStyleLbl="parChTrans1D2" presStyleIdx="2" presStyleCnt="3"/>
      <dgm:spPr/>
    </dgm:pt>
    <dgm:pt modelId="{78167416-C5B3-4CC9-BCDC-29D2EBE3847F}" type="pres">
      <dgm:prSet presAssocID="{DD27F7DE-510E-492D-B76B-AC01B302CA72}" presName="Name21" presStyleCnt="0"/>
      <dgm:spPr/>
    </dgm:pt>
    <dgm:pt modelId="{D0CBC451-5F81-4FB3-BFBE-2AF6B163F3B4}" type="pres">
      <dgm:prSet presAssocID="{DD27F7DE-510E-492D-B76B-AC01B302CA72}" presName="level2Shape" presStyleLbl="node2" presStyleIdx="2" presStyleCnt="3" custScaleY="52498"/>
      <dgm:spPr/>
    </dgm:pt>
    <dgm:pt modelId="{5902DB15-8F70-43EC-893E-4483059FD6AE}" type="pres">
      <dgm:prSet presAssocID="{DD27F7DE-510E-492D-B76B-AC01B302CA72}" presName="hierChild3" presStyleCnt="0"/>
      <dgm:spPr/>
    </dgm:pt>
    <dgm:pt modelId="{3E68FB6C-C6D5-4035-A373-F8C73B2F1EE3}" type="pres">
      <dgm:prSet presAssocID="{E628613C-2AA3-4D35-8C14-FB01A92C3206}" presName="Name19" presStyleLbl="parChTrans1D3" presStyleIdx="2" presStyleCnt="3"/>
      <dgm:spPr/>
    </dgm:pt>
    <dgm:pt modelId="{65F72963-CDB8-47C1-99AA-CF058457AFC9}" type="pres">
      <dgm:prSet presAssocID="{A8CF95E8-1BEA-4A98-8B23-3A5CA6D73DEF}" presName="Name21" presStyleCnt="0"/>
      <dgm:spPr/>
    </dgm:pt>
    <dgm:pt modelId="{9EC1CA9F-2F7F-4AB2-983E-3CC33F52D199}" type="pres">
      <dgm:prSet presAssocID="{A8CF95E8-1BEA-4A98-8B23-3A5CA6D73DEF}" presName="level2Shape" presStyleLbl="node3" presStyleIdx="2" presStyleCnt="3" custScaleY="226273"/>
      <dgm:spPr/>
    </dgm:pt>
    <dgm:pt modelId="{F19B8322-57BF-4CF9-B0E9-FDD658AFE042}" type="pres">
      <dgm:prSet presAssocID="{A8CF95E8-1BEA-4A98-8B23-3A5CA6D73DEF}" presName="hierChild3" presStyleCnt="0"/>
      <dgm:spPr/>
    </dgm:pt>
    <dgm:pt modelId="{8D9A92F7-B6CE-4946-B6E0-DA6325DF3AE5}" type="pres">
      <dgm:prSet presAssocID="{3963B043-7906-435D-9A14-6E207E9C763F}" presName="bgShapesFlow" presStyleCnt="0"/>
      <dgm:spPr/>
    </dgm:pt>
  </dgm:ptLst>
  <dgm:cxnLst>
    <dgm:cxn modelId="{5C917A13-1394-404D-B38F-88F5D29DFDF7}" type="presOf" srcId="{BFC8DDE6-8A5E-4802-88E1-107D105C48F0}" destId="{107BF0F8-9942-4FF4-8B7A-71B81E5F35A4}" srcOrd="0" destOrd="0" presId="urn:microsoft.com/office/officeart/2005/8/layout/hierarchy6"/>
    <dgm:cxn modelId="{B7CD3123-2065-4D92-BEBD-C638E8F072D1}" type="presOf" srcId="{4E872C17-79AB-49CD-8E4B-751F937EAFCC}" destId="{E9D55595-38FB-4524-9DA2-1C332042E562}" srcOrd="0" destOrd="0" presId="urn:microsoft.com/office/officeart/2005/8/layout/hierarchy6"/>
    <dgm:cxn modelId="{AE054725-0338-45E5-AFE7-CA30F71E1DF9}" srcId="{BFC8DDE6-8A5E-4802-88E1-107D105C48F0}" destId="{DD27F7DE-510E-492D-B76B-AC01B302CA72}" srcOrd="2" destOrd="0" parTransId="{FFBA1889-4E18-4C41-8278-6D873B363344}" sibTransId="{11FE5211-337F-4E47-9C11-C07CDF35C7C6}"/>
    <dgm:cxn modelId="{A01F0533-5269-4D7E-A647-7013887FF983}" type="presOf" srcId="{34163D25-B66F-456A-ADEA-E744AD1D608A}" destId="{09137391-E525-427A-B4F0-6B14F84B82F2}" srcOrd="0" destOrd="0" presId="urn:microsoft.com/office/officeart/2005/8/layout/hierarchy6"/>
    <dgm:cxn modelId="{DA0DD569-AB0B-4BFA-A6AD-01AEA4EB6F9E}" srcId="{BFC8DDE6-8A5E-4802-88E1-107D105C48F0}" destId="{41C0E1E6-3D11-4F84-8B9E-52DDFA1B54C8}" srcOrd="1" destOrd="0" parTransId="{4E872C17-79AB-49CD-8E4B-751F937EAFCC}" sibTransId="{D690B2F0-4A03-4CFE-9A45-8AB2D47856AC}"/>
    <dgm:cxn modelId="{C716C250-D411-4921-9C04-E4DF34D5DF90}" type="presOf" srcId="{284EFBF5-52F4-4C69-92B1-972F028CB783}" destId="{1E34D3E4-F1B8-4B11-8DC2-999928D076AF}" srcOrd="0" destOrd="0" presId="urn:microsoft.com/office/officeart/2005/8/layout/hierarchy6"/>
    <dgm:cxn modelId="{910ED758-9588-4684-82EF-D1F737EDFA30}" type="presOf" srcId="{39713DC6-369B-4CEE-8BFC-B413A7023851}" destId="{C42CCEC5-D8EA-41B3-B2C4-AAB6B3F70397}" srcOrd="0" destOrd="0" presId="urn:microsoft.com/office/officeart/2005/8/layout/hierarchy6"/>
    <dgm:cxn modelId="{DF7D2B8A-FACF-4420-A941-2011252F14F1}" srcId="{DD27F7DE-510E-492D-B76B-AC01B302CA72}" destId="{A8CF95E8-1BEA-4A98-8B23-3A5CA6D73DEF}" srcOrd="0" destOrd="0" parTransId="{E628613C-2AA3-4D35-8C14-FB01A92C3206}" sibTransId="{A6BA8716-1C24-48D6-BC92-EB7C895F5ACD}"/>
    <dgm:cxn modelId="{1CCE958E-2E3C-4113-BC0A-5294EFE6B226}" type="presOf" srcId="{A8CF95E8-1BEA-4A98-8B23-3A5CA6D73DEF}" destId="{9EC1CA9F-2F7F-4AB2-983E-3CC33F52D199}" srcOrd="0" destOrd="0" presId="urn:microsoft.com/office/officeart/2005/8/layout/hierarchy6"/>
    <dgm:cxn modelId="{9C582397-4863-46F1-9C78-293960B8FCFC}" type="presOf" srcId="{41C0E1E6-3D11-4F84-8B9E-52DDFA1B54C8}" destId="{CBCE15D2-553F-4496-B418-8DDC09D22BED}" srcOrd="0" destOrd="0" presId="urn:microsoft.com/office/officeart/2005/8/layout/hierarchy6"/>
    <dgm:cxn modelId="{7BCD7497-E2AD-4AAE-9683-1D48D94C821B}" srcId="{34163D25-B66F-456A-ADEA-E744AD1D608A}" destId="{284EFBF5-52F4-4C69-92B1-972F028CB783}" srcOrd="0" destOrd="0" parTransId="{E1B8A727-6544-4059-99A7-F1268702448C}" sibTransId="{D6E16301-FA44-4A23-B39A-599E9880716D}"/>
    <dgm:cxn modelId="{E5C94BB3-6FCA-473F-8966-54599C2A2EAB}" type="presOf" srcId="{E628613C-2AA3-4D35-8C14-FB01A92C3206}" destId="{3E68FB6C-C6D5-4035-A373-F8C73B2F1EE3}" srcOrd="0" destOrd="0" presId="urn:microsoft.com/office/officeart/2005/8/layout/hierarchy6"/>
    <dgm:cxn modelId="{7C3488B5-0DA2-47AD-A886-1467B8C4191D}" srcId="{BFC8DDE6-8A5E-4802-88E1-107D105C48F0}" destId="{34163D25-B66F-456A-ADEA-E744AD1D608A}" srcOrd="0" destOrd="0" parTransId="{F3FBF487-27A5-4C09-8569-003C40A28D1F}" sibTransId="{75CEFBCE-9561-43DA-96AE-116180406F3E}"/>
    <dgm:cxn modelId="{9A1FECB9-A586-4A2C-B4AE-ED42769B7752}" srcId="{41C0E1E6-3D11-4F84-8B9E-52DDFA1B54C8}" destId="{39713DC6-369B-4CEE-8BFC-B413A7023851}" srcOrd="0" destOrd="0" parTransId="{E9FA8AAC-63A1-474E-8B20-A60B6E59B24C}" sibTransId="{15CFAAA8-4A87-467A-AE23-2802DB293F60}"/>
    <dgm:cxn modelId="{9B4D2AD2-346F-4A24-949C-290B95566DB1}" type="presOf" srcId="{DD27F7DE-510E-492D-B76B-AC01B302CA72}" destId="{D0CBC451-5F81-4FB3-BFBE-2AF6B163F3B4}" srcOrd="0" destOrd="0" presId="urn:microsoft.com/office/officeart/2005/8/layout/hierarchy6"/>
    <dgm:cxn modelId="{0A657FDD-5481-4B91-AE3D-B19ABFCD672C}" type="presOf" srcId="{FFBA1889-4E18-4C41-8278-6D873B363344}" destId="{84775399-FA39-4DED-B7D9-2D4EDF197EB6}" srcOrd="0" destOrd="0" presId="urn:microsoft.com/office/officeart/2005/8/layout/hierarchy6"/>
    <dgm:cxn modelId="{3BA482DF-6C4C-4456-8326-89775CBE825E}" type="presOf" srcId="{F3FBF487-27A5-4C09-8569-003C40A28D1F}" destId="{90AE3CA1-8EAF-4190-9A50-E6C16F05A7FA}" srcOrd="0" destOrd="0" presId="urn:microsoft.com/office/officeart/2005/8/layout/hierarchy6"/>
    <dgm:cxn modelId="{92D0A7E6-04A3-4122-9E7F-5CD4215286BB}" type="presOf" srcId="{E1B8A727-6544-4059-99A7-F1268702448C}" destId="{17ED2D72-41B8-4875-AC26-6FB8548BBB6C}" srcOrd="0" destOrd="0" presId="urn:microsoft.com/office/officeart/2005/8/layout/hierarchy6"/>
    <dgm:cxn modelId="{B97063EB-46C4-43B7-A078-466FEF1F379D}" type="presOf" srcId="{E9FA8AAC-63A1-474E-8B20-A60B6E59B24C}" destId="{BEC3AC8E-967F-4F31-96D5-51C7B82E8BEE}" srcOrd="0" destOrd="0" presId="urn:microsoft.com/office/officeart/2005/8/layout/hierarchy6"/>
    <dgm:cxn modelId="{1554AEF3-4A40-4D52-B6C1-D74B1DE060A4}" type="presOf" srcId="{3963B043-7906-435D-9A14-6E207E9C763F}" destId="{8F94F11D-1C97-4B0D-B6C4-102ABE5CE80C}" srcOrd="0" destOrd="0" presId="urn:microsoft.com/office/officeart/2005/8/layout/hierarchy6"/>
    <dgm:cxn modelId="{C0125BFC-5B2C-40AB-9F8F-C971DC4AC972}" srcId="{3963B043-7906-435D-9A14-6E207E9C763F}" destId="{BFC8DDE6-8A5E-4802-88E1-107D105C48F0}" srcOrd="0" destOrd="0" parTransId="{0BBBF868-6B1F-4BAC-B1B3-6EEBF0744D3E}" sibTransId="{916592EA-0E94-46E4-9C29-FD472C717A66}"/>
    <dgm:cxn modelId="{F302C7CB-9F3F-494F-BDB0-970C74B719E0}" type="presParOf" srcId="{8F94F11D-1C97-4B0D-B6C4-102ABE5CE80C}" destId="{93AF0DC2-1B8E-4518-8341-4DBDA944B00B}" srcOrd="0" destOrd="0" presId="urn:microsoft.com/office/officeart/2005/8/layout/hierarchy6"/>
    <dgm:cxn modelId="{E8FFD847-9063-4296-AE2A-9D440204F06B}" type="presParOf" srcId="{93AF0DC2-1B8E-4518-8341-4DBDA944B00B}" destId="{6E697DC3-D35B-4B39-A985-EC27B0158D54}" srcOrd="0" destOrd="0" presId="urn:microsoft.com/office/officeart/2005/8/layout/hierarchy6"/>
    <dgm:cxn modelId="{03B8302E-0E05-4F80-B0B8-7ED367CFC277}" type="presParOf" srcId="{6E697DC3-D35B-4B39-A985-EC27B0158D54}" destId="{5B22D9F4-6F29-4CD6-B9FB-80EEB9FEF9ED}" srcOrd="0" destOrd="0" presId="urn:microsoft.com/office/officeart/2005/8/layout/hierarchy6"/>
    <dgm:cxn modelId="{00A1AAC5-9C9A-4922-9BD5-1D26EF6CCCE5}" type="presParOf" srcId="{5B22D9F4-6F29-4CD6-B9FB-80EEB9FEF9ED}" destId="{107BF0F8-9942-4FF4-8B7A-71B81E5F35A4}" srcOrd="0" destOrd="0" presId="urn:microsoft.com/office/officeart/2005/8/layout/hierarchy6"/>
    <dgm:cxn modelId="{6FAB3042-8E36-4B04-9A74-8E2FD090B9FC}" type="presParOf" srcId="{5B22D9F4-6F29-4CD6-B9FB-80EEB9FEF9ED}" destId="{6C5DACE6-5722-4925-AFD6-0978EF991DE5}" srcOrd="1" destOrd="0" presId="urn:microsoft.com/office/officeart/2005/8/layout/hierarchy6"/>
    <dgm:cxn modelId="{AB4CF27F-C88E-4F5D-BCE8-C303DBDC90FD}" type="presParOf" srcId="{6C5DACE6-5722-4925-AFD6-0978EF991DE5}" destId="{90AE3CA1-8EAF-4190-9A50-E6C16F05A7FA}" srcOrd="0" destOrd="0" presId="urn:microsoft.com/office/officeart/2005/8/layout/hierarchy6"/>
    <dgm:cxn modelId="{A65D4A3F-284A-49E5-ADF0-B72947066BF1}" type="presParOf" srcId="{6C5DACE6-5722-4925-AFD6-0978EF991DE5}" destId="{FDC35DB6-DE53-40EB-8DF4-CFC720C4BB43}" srcOrd="1" destOrd="0" presId="urn:microsoft.com/office/officeart/2005/8/layout/hierarchy6"/>
    <dgm:cxn modelId="{4A36A6F4-21DD-4912-8358-BC7DA5B1843E}" type="presParOf" srcId="{FDC35DB6-DE53-40EB-8DF4-CFC720C4BB43}" destId="{09137391-E525-427A-B4F0-6B14F84B82F2}" srcOrd="0" destOrd="0" presId="urn:microsoft.com/office/officeart/2005/8/layout/hierarchy6"/>
    <dgm:cxn modelId="{D7E99D87-B4F5-4DC9-9521-6F7E5070A6AE}" type="presParOf" srcId="{FDC35DB6-DE53-40EB-8DF4-CFC720C4BB43}" destId="{CE418414-68FD-42C2-83DE-9DB87E0401EA}" srcOrd="1" destOrd="0" presId="urn:microsoft.com/office/officeart/2005/8/layout/hierarchy6"/>
    <dgm:cxn modelId="{18E8710F-4D99-4D3B-8987-2AD7BDD46754}" type="presParOf" srcId="{CE418414-68FD-42C2-83DE-9DB87E0401EA}" destId="{17ED2D72-41B8-4875-AC26-6FB8548BBB6C}" srcOrd="0" destOrd="0" presId="urn:microsoft.com/office/officeart/2005/8/layout/hierarchy6"/>
    <dgm:cxn modelId="{DEB2C9B0-F3A8-4135-A7F4-A9180A8A356A}" type="presParOf" srcId="{CE418414-68FD-42C2-83DE-9DB87E0401EA}" destId="{74868BDD-B71D-4378-974A-BB749397CB3F}" srcOrd="1" destOrd="0" presId="urn:microsoft.com/office/officeart/2005/8/layout/hierarchy6"/>
    <dgm:cxn modelId="{3A209098-EC26-4459-B4BF-6162E9FA34D0}" type="presParOf" srcId="{74868BDD-B71D-4378-974A-BB749397CB3F}" destId="{1E34D3E4-F1B8-4B11-8DC2-999928D076AF}" srcOrd="0" destOrd="0" presId="urn:microsoft.com/office/officeart/2005/8/layout/hierarchy6"/>
    <dgm:cxn modelId="{960DADA4-84A6-4FF6-BE2F-78E118E397D3}" type="presParOf" srcId="{74868BDD-B71D-4378-974A-BB749397CB3F}" destId="{6E5214F8-9A65-473D-832F-21451FF55303}" srcOrd="1" destOrd="0" presId="urn:microsoft.com/office/officeart/2005/8/layout/hierarchy6"/>
    <dgm:cxn modelId="{63410CF9-209D-4CF8-AE4C-BEEAD9BAE426}" type="presParOf" srcId="{6C5DACE6-5722-4925-AFD6-0978EF991DE5}" destId="{E9D55595-38FB-4524-9DA2-1C332042E562}" srcOrd="2" destOrd="0" presId="urn:microsoft.com/office/officeart/2005/8/layout/hierarchy6"/>
    <dgm:cxn modelId="{9112C1BC-D36C-451B-8D31-0DD2CEFC3182}" type="presParOf" srcId="{6C5DACE6-5722-4925-AFD6-0978EF991DE5}" destId="{3912F1CD-0316-4393-8D06-761CDD400CBE}" srcOrd="3" destOrd="0" presId="urn:microsoft.com/office/officeart/2005/8/layout/hierarchy6"/>
    <dgm:cxn modelId="{DCA45B94-1E5A-4E6B-BA46-D2FDEA2DAC61}" type="presParOf" srcId="{3912F1CD-0316-4393-8D06-761CDD400CBE}" destId="{CBCE15D2-553F-4496-B418-8DDC09D22BED}" srcOrd="0" destOrd="0" presId="urn:microsoft.com/office/officeart/2005/8/layout/hierarchy6"/>
    <dgm:cxn modelId="{C8123C45-8B1B-4940-B69B-08135B37F645}" type="presParOf" srcId="{3912F1CD-0316-4393-8D06-761CDD400CBE}" destId="{B5B7B261-19C4-4190-A1DE-849813DEFC71}" srcOrd="1" destOrd="0" presId="urn:microsoft.com/office/officeart/2005/8/layout/hierarchy6"/>
    <dgm:cxn modelId="{C5A55FC8-74F7-444D-8BF6-B440ACF651BC}" type="presParOf" srcId="{B5B7B261-19C4-4190-A1DE-849813DEFC71}" destId="{BEC3AC8E-967F-4F31-96D5-51C7B82E8BEE}" srcOrd="0" destOrd="0" presId="urn:microsoft.com/office/officeart/2005/8/layout/hierarchy6"/>
    <dgm:cxn modelId="{36DA3F0B-37B5-4091-84A6-50B3F351AAC1}" type="presParOf" srcId="{B5B7B261-19C4-4190-A1DE-849813DEFC71}" destId="{A01EBC72-C85E-435C-B0FA-BA1291CBCFCD}" srcOrd="1" destOrd="0" presId="urn:microsoft.com/office/officeart/2005/8/layout/hierarchy6"/>
    <dgm:cxn modelId="{10D83742-2540-45D4-8271-8109A9859191}" type="presParOf" srcId="{A01EBC72-C85E-435C-B0FA-BA1291CBCFCD}" destId="{C42CCEC5-D8EA-41B3-B2C4-AAB6B3F70397}" srcOrd="0" destOrd="0" presId="urn:microsoft.com/office/officeart/2005/8/layout/hierarchy6"/>
    <dgm:cxn modelId="{EA5C96F7-C4B8-497E-9EE6-061CE38BB885}" type="presParOf" srcId="{A01EBC72-C85E-435C-B0FA-BA1291CBCFCD}" destId="{23D196D1-4D3C-4B16-961D-5BB83873F25C}" srcOrd="1" destOrd="0" presId="urn:microsoft.com/office/officeart/2005/8/layout/hierarchy6"/>
    <dgm:cxn modelId="{38A03A68-6B3B-4CAA-9639-F28107C7C548}" type="presParOf" srcId="{6C5DACE6-5722-4925-AFD6-0978EF991DE5}" destId="{84775399-FA39-4DED-B7D9-2D4EDF197EB6}" srcOrd="4" destOrd="0" presId="urn:microsoft.com/office/officeart/2005/8/layout/hierarchy6"/>
    <dgm:cxn modelId="{63D9CA0A-8E94-49CF-AC33-7FB27EF9B115}" type="presParOf" srcId="{6C5DACE6-5722-4925-AFD6-0978EF991DE5}" destId="{78167416-C5B3-4CC9-BCDC-29D2EBE3847F}" srcOrd="5" destOrd="0" presId="urn:microsoft.com/office/officeart/2005/8/layout/hierarchy6"/>
    <dgm:cxn modelId="{E3E101C9-C12E-47EE-9DB8-EE1C37AE2FBD}" type="presParOf" srcId="{78167416-C5B3-4CC9-BCDC-29D2EBE3847F}" destId="{D0CBC451-5F81-4FB3-BFBE-2AF6B163F3B4}" srcOrd="0" destOrd="0" presId="urn:microsoft.com/office/officeart/2005/8/layout/hierarchy6"/>
    <dgm:cxn modelId="{0C8D317A-4256-460D-BFBB-EAA5C7BDF543}" type="presParOf" srcId="{78167416-C5B3-4CC9-BCDC-29D2EBE3847F}" destId="{5902DB15-8F70-43EC-893E-4483059FD6AE}" srcOrd="1" destOrd="0" presId="urn:microsoft.com/office/officeart/2005/8/layout/hierarchy6"/>
    <dgm:cxn modelId="{9E98A820-B2D0-48F3-9130-0771095C7216}" type="presParOf" srcId="{5902DB15-8F70-43EC-893E-4483059FD6AE}" destId="{3E68FB6C-C6D5-4035-A373-F8C73B2F1EE3}" srcOrd="0" destOrd="0" presId="urn:microsoft.com/office/officeart/2005/8/layout/hierarchy6"/>
    <dgm:cxn modelId="{71BC13C8-1D16-4A6D-8A8F-17F24FABBE6E}" type="presParOf" srcId="{5902DB15-8F70-43EC-893E-4483059FD6AE}" destId="{65F72963-CDB8-47C1-99AA-CF058457AFC9}" srcOrd="1" destOrd="0" presId="urn:microsoft.com/office/officeart/2005/8/layout/hierarchy6"/>
    <dgm:cxn modelId="{A9B8ED4E-242B-44E3-A47F-05DEEDA6A483}" type="presParOf" srcId="{65F72963-CDB8-47C1-99AA-CF058457AFC9}" destId="{9EC1CA9F-2F7F-4AB2-983E-3CC33F52D199}" srcOrd="0" destOrd="0" presId="urn:microsoft.com/office/officeart/2005/8/layout/hierarchy6"/>
    <dgm:cxn modelId="{3F4D0684-9F08-439F-9A5E-56DF4D492C50}" type="presParOf" srcId="{65F72963-CDB8-47C1-99AA-CF058457AFC9}" destId="{F19B8322-57BF-4CF9-B0E9-FDD658AFE042}" srcOrd="1" destOrd="0" presId="urn:microsoft.com/office/officeart/2005/8/layout/hierarchy6"/>
    <dgm:cxn modelId="{8872D3B1-6C6D-4743-BE82-61B34DF43D48}" type="presParOf" srcId="{8F94F11D-1C97-4B0D-B6C4-102ABE5CE80C}" destId="{8D9A92F7-B6CE-4946-B6E0-DA6325DF3AE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BF0F8-9942-4FF4-8B7A-71B81E5F35A4}">
      <dsp:nvSpPr>
        <dsp:cNvPr id="0" name=""/>
        <dsp:cNvSpPr/>
      </dsp:nvSpPr>
      <dsp:spPr>
        <a:xfrm>
          <a:off x="1745719" y="1313454"/>
          <a:ext cx="1339957" cy="5848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SG" sz="1200" b="0" i="0" kern="1200"/>
            <a:t>HCSA Framework</a:t>
          </a:r>
          <a:endParaRPr lang="en-SG" sz="1200" kern="1200"/>
        </a:p>
      </dsp:txBody>
      <dsp:txXfrm>
        <a:off x="1762849" y="1330584"/>
        <a:ext cx="1305697" cy="550586"/>
      </dsp:txXfrm>
    </dsp:sp>
    <dsp:sp modelId="{90AE3CA1-8EAF-4190-9A50-E6C16F05A7FA}">
      <dsp:nvSpPr>
        <dsp:cNvPr id="0" name=""/>
        <dsp:cNvSpPr/>
      </dsp:nvSpPr>
      <dsp:spPr>
        <a:xfrm>
          <a:off x="673753" y="1898301"/>
          <a:ext cx="1741944" cy="357321"/>
        </a:xfrm>
        <a:custGeom>
          <a:avLst/>
          <a:gdLst/>
          <a:ahLst/>
          <a:cxnLst/>
          <a:rect l="0" t="0" r="0" b="0"/>
          <a:pathLst>
            <a:path>
              <a:moveTo>
                <a:pt x="1741944" y="0"/>
              </a:moveTo>
              <a:lnTo>
                <a:pt x="1741944" y="178660"/>
              </a:lnTo>
              <a:lnTo>
                <a:pt x="0" y="178660"/>
              </a:lnTo>
              <a:lnTo>
                <a:pt x="0" y="35732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137391-E525-427A-B4F0-6B14F84B82F2}">
      <dsp:nvSpPr>
        <dsp:cNvPr id="0" name=""/>
        <dsp:cNvSpPr/>
      </dsp:nvSpPr>
      <dsp:spPr>
        <a:xfrm>
          <a:off x="3774" y="2255623"/>
          <a:ext cx="1339957" cy="4689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SG" sz="1000" b="0" i="0" kern="1200"/>
            <a:t>Inpatient Services</a:t>
          </a:r>
          <a:endParaRPr lang="en-SG" sz="1000" kern="1200"/>
        </a:p>
      </dsp:txBody>
      <dsp:txXfrm>
        <a:off x="17510" y="2269359"/>
        <a:ext cx="1312485" cy="441495"/>
      </dsp:txXfrm>
    </dsp:sp>
    <dsp:sp modelId="{17ED2D72-41B8-4875-AC26-6FB8548BBB6C}">
      <dsp:nvSpPr>
        <dsp:cNvPr id="0" name=""/>
        <dsp:cNvSpPr/>
      </dsp:nvSpPr>
      <dsp:spPr>
        <a:xfrm>
          <a:off x="628033" y="2724591"/>
          <a:ext cx="91440" cy="357321"/>
        </a:xfrm>
        <a:custGeom>
          <a:avLst/>
          <a:gdLst/>
          <a:ahLst/>
          <a:cxnLst/>
          <a:rect l="0" t="0" r="0" b="0"/>
          <a:pathLst>
            <a:path>
              <a:moveTo>
                <a:pt x="45720" y="0"/>
              </a:moveTo>
              <a:lnTo>
                <a:pt x="45720" y="3573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E34D3E4-F1B8-4B11-8DC2-999928D076AF}">
      <dsp:nvSpPr>
        <dsp:cNvPr id="0" name=""/>
        <dsp:cNvSpPr/>
      </dsp:nvSpPr>
      <dsp:spPr>
        <a:xfrm>
          <a:off x="3774" y="3081913"/>
          <a:ext cx="1339957" cy="8809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SG" sz="800" kern="1200"/>
            <a:t>1. Acute Hospital Service</a:t>
          </a:r>
        </a:p>
        <a:p>
          <a:pPr marL="0" lvl="0" indent="0" algn="l" defTabSz="355600">
            <a:lnSpc>
              <a:spcPct val="90000"/>
            </a:lnSpc>
            <a:spcBef>
              <a:spcPct val="0"/>
            </a:spcBef>
            <a:spcAft>
              <a:spcPct val="35000"/>
            </a:spcAft>
            <a:buNone/>
          </a:pPr>
          <a:r>
            <a:rPr lang="en-SG" sz="800" kern="1200"/>
            <a:t>2. Community Hospital Service</a:t>
          </a:r>
        </a:p>
        <a:p>
          <a:pPr marL="0" lvl="0" indent="0" algn="l" defTabSz="355600">
            <a:lnSpc>
              <a:spcPct val="90000"/>
            </a:lnSpc>
            <a:spcBef>
              <a:spcPct val="0"/>
            </a:spcBef>
            <a:spcAft>
              <a:spcPct val="35000"/>
            </a:spcAft>
            <a:buNone/>
          </a:pPr>
          <a:r>
            <a:rPr lang="en-SG" sz="800" kern="1200"/>
            <a:t>3. Nursing Home Service</a:t>
          </a:r>
        </a:p>
      </dsp:txBody>
      <dsp:txXfrm>
        <a:off x="29577" y="3107716"/>
        <a:ext cx="1288351" cy="829371"/>
      </dsp:txXfrm>
    </dsp:sp>
    <dsp:sp modelId="{E9D55595-38FB-4524-9DA2-1C332042E562}">
      <dsp:nvSpPr>
        <dsp:cNvPr id="0" name=""/>
        <dsp:cNvSpPr/>
      </dsp:nvSpPr>
      <dsp:spPr>
        <a:xfrm>
          <a:off x="2369978" y="1898301"/>
          <a:ext cx="91440" cy="357321"/>
        </a:xfrm>
        <a:custGeom>
          <a:avLst/>
          <a:gdLst/>
          <a:ahLst/>
          <a:cxnLst/>
          <a:rect l="0" t="0" r="0" b="0"/>
          <a:pathLst>
            <a:path>
              <a:moveTo>
                <a:pt x="45720" y="0"/>
              </a:moveTo>
              <a:lnTo>
                <a:pt x="45720" y="35732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CE15D2-553F-4496-B418-8DDC09D22BED}">
      <dsp:nvSpPr>
        <dsp:cNvPr id="0" name=""/>
        <dsp:cNvSpPr/>
      </dsp:nvSpPr>
      <dsp:spPr>
        <a:xfrm>
          <a:off x="1745719" y="2255623"/>
          <a:ext cx="1339957" cy="4689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SG" sz="1000" b="0" i="0" kern="1200"/>
            <a:t>Outpatient Services</a:t>
          </a:r>
          <a:endParaRPr lang="en-SG" sz="1000" kern="1200"/>
        </a:p>
      </dsp:txBody>
      <dsp:txXfrm>
        <a:off x="1759455" y="2269359"/>
        <a:ext cx="1312485" cy="441495"/>
      </dsp:txXfrm>
    </dsp:sp>
    <dsp:sp modelId="{BEC3AC8E-967F-4F31-96D5-51C7B82E8BEE}">
      <dsp:nvSpPr>
        <dsp:cNvPr id="0" name=""/>
        <dsp:cNvSpPr/>
      </dsp:nvSpPr>
      <dsp:spPr>
        <a:xfrm>
          <a:off x="2369978" y="2724591"/>
          <a:ext cx="91440" cy="357321"/>
        </a:xfrm>
        <a:custGeom>
          <a:avLst/>
          <a:gdLst/>
          <a:ahLst/>
          <a:cxnLst/>
          <a:rect l="0" t="0" r="0" b="0"/>
          <a:pathLst>
            <a:path>
              <a:moveTo>
                <a:pt x="45720" y="0"/>
              </a:moveTo>
              <a:lnTo>
                <a:pt x="45720" y="3573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42CCEC5-D8EA-41B3-B2C4-AAB6B3F70397}">
      <dsp:nvSpPr>
        <dsp:cNvPr id="0" name=""/>
        <dsp:cNvSpPr/>
      </dsp:nvSpPr>
      <dsp:spPr>
        <a:xfrm>
          <a:off x="1745719" y="3081913"/>
          <a:ext cx="1339957" cy="15123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SG" sz="800" kern="1200"/>
            <a:t>4. Ambulatory Surgical Centre Service</a:t>
          </a:r>
        </a:p>
        <a:p>
          <a:pPr marL="0" lvl="0" indent="0" algn="l" defTabSz="355600">
            <a:lnSpc>
              <a:spcPct val="90000"/>
            </a:lnSpc>
            <a:spcBef>
              <a:spcPct val="0"/>
            </a:spcBef>
            <a:spcAft>
              <a:spcPct val="35000"/>
            </a:spcAft>
            <a:buNone/>
          </a:pPr>
          <a:r>
            <a:rPr lang="en-SG" sz="800" kern="1200"/>
            <a:t>5. Assisted Reproduction Service</a:t>
          </a:r>
        </a:p>
        <a:p>
          <a:pPr marL="0" lvl="0" indent="0" algn="l" defTabSz="355600">
            <a:lnSpc>
              <a:spcPct val="90000"/>
            </a:lnSpc>
            <a:spcBef>
              <a:spcPct val="0"/>
            </a:spcBef>
            <a:spcAft>
              <a:spcPct val="35000"/>
            </a:spcAft>
            <a:buNone/>
          </a:pPr>
          <a:r>
            <a:rPr lang="en-SG" sz="800" kern="1200"/>
            <a:t>6. Outpatient Dental Service</a:t>
          </a:r>
        </a:p>
        <a:p>
          <a:pPr marL="0" lvl="0" indent="0" algn="l" defTabSz="355600">
            <a:lnSpc>
              <a:spcPct val="90000"/>
            </a:lnSpc>
            <a:spcBef>
              <a:spcPct val="0"/>
            </a:spcBef>
            <a:spcAft>
              <a:spcPct val="35000"/>
            </a:spcAft>
            <a:buNone/>
          </a:pPr>
          <a:r>
            <a:rPr lang="en-SG" sz="800" kern="1200"/>
            <a:t>7. Outpatient Medical Service</a:t>
          </a:r>
        </a:p>
        <a:p>
          <a:pPr marL="0" lvl="0" indent="0" algn="l" defTabSz="355600">
            <a:lnSpc>
              <a:spcPct val="90000"/>
            </a:lnSpc>
            <a:spcBef>
              <a:spcPct val="0"/>
            </a:spcBef>
            <a:spcAft>
              <a:spcPct val="35000"/>
            </a:spcAft>
            <a:buNone/>
          </a:pPr>
          <a:r>
            <a:rPr lang="fr-FR" sz="800" kern="1200"/>
            <a:t>8. </a:t>
          </a:r>
          <a:r>
            <a:rPr lang="fr-FR" sz="800" kern="1200" err="1"/>
            <a:t>Outpatient</a:t>
          </a:r>
          <a:r>
            <a:rPr lang="fr-FR" sz="800" kern="1200"/>
            <a:t> </a:t>
          </a:r>
          <a:r>
            <a:rPr lang="fr-FR" sz="800" kern="1200" err="1"/>
            <a:t>Renal</a:t>
          </a:r>
          <a:r>
            <a:rPr lang="fr-FR" sz="800" kern="1200"/>
            <a:t> </a:t>
          </a:r>
          <a:r>
            <a:rPr lang="fr-FR" sz="800" kern="1200" err="1"/>
            <a:t>Dialysis</a:t>
          </a:r>
          <a:r>
            <a:rPr lang="fr-FR" sz="800" kern="1200"/>
            <a:t> Service</a:t>
          </a:r>
          <a:endParaRPr lang="en-SG" sz="800" kern="1200"/>
        </a:p>
      </dsp:txBody>
      <dsp:txXfrm>
        <a:off x="1784965" y="3121159"/>
        <a:ext cx="1261465" cy="1433855"/>
      </dsp:txXfrm>
    </dsp:sp>
    <dsp:sp modelId="{84775399-FA39-4DED-B7D9-2D4EDF197EB6}">
      <dsp:nvSpPr>
        <dsp:cNvPr id="0" name=""/>
        <dsp:cNvSpPr/>
      </dsp:nvSpPr>
      <dsp:spPr>
        <a:xfrm>
          <a:off x="2415698" y="1898301"/>
          <a:ext cx="1741944" cy="357321"/>
        </a:xfrm>
        <a:custGeom>
          <a:avLst/>
          <a:gdLst/>
          <a:ahLst/>
          <a:cxnLst/>
          <a:rect l="0" t="0" r="0" b="0"/>
          <a:pathLst>
            <a:path>
              <a:moveTo>
                <a:pt x="0" y="0"/>
              </a:moveTo>
              <a:lnTo>
                <a:pt x="0" y="178660"/>
              </a:lnTo>
              <a:lnTo>
                <a:pt x="1741944" y="178660"/>
              </a:lnTo>
              <a:lnTo>
                <a:pt x="1741944" y="35732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CBC451-5F81-4FB3-BFBE-2AF6B163F3B4}">
      <dsp:nvSpPr>
        <dsp:cNvPr id="0" name=""/>
        <dsp:cNvSpPr/>
      </dsp:nvSpPr>
      <dsp:spPr>
        <a:xfrm>
          <a:off x="3487663" y="2255623"/>
          <a:ext cx="1339957" cy="46896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SG" sz="1000" b="0" i="0" kern="1200"/>
            <a:t>Clinical Support Services</a:t>
          </a:r>
          <a:endParaRPr lang="en-SG" sz="1000" kern="1200"/>
        </a:p>
      </dsp:txBody>
      <dsp:txXfrm>
        <a:off x="3501399" y="2269359"/>
        <a:ext cx="1312485" cy="441495"/>
      </dsp:txXfrm>
    </dsp:sp>
    <dsp:sp modelId="{3E68FB6C-C6D5-4035-A373-F8C73B2F1EE3}">
      <dsp:nvSpPr>
        <dsp:cNvPr id="0" name=""/>
        <dsp:cNvSpPr/>
      </dsp:nvSpPr>
      <dsp:spPr>
        <a:xfrm>
          <a:off x="4111922" y="2724591"/>
          <a:ext cx="91440" cy="357321"/>
        </a:xfrm>
        <a:custGeom>
          <a:avLst/>
          <a:gdLst/>
          <a:ahLst/>
          <a:cxnLst/>
          <a:rect l="0" t="0" r="0" b="0"/>
          <a:pathLst>
            <a:path>
              <a:moveTo>
                <a:pt x="45720" y="0"/>
              </a:moveTo>
              <a:lnTo>
                <a:pt x="45720" y="3573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C1CA9F-2F7F-4AB2-983E-3CC33F52D199}">
      <dsp:nvSpPr>
        <dsp:cNvPr id="0" name=""/>
        <dsp:cNvSpPr/>
      </dsp:nvSpPr>
      <dsp:spPr>
        <a:xfrm>
          <a:off x="3487663" y="3081913"/>
          <a:ext cx="1339957" cy="20213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SG" sz="800" kern="1200"/>
            <a:t>9. Blood Banking Service</a:t>
          </a:r>
        </a:p>
        <a:p>
          <a:pPr marL="0" lvl="0" indent="0" algn="l" defTabSz="355600">
            <a:lnSpc>
              <a:spcPct val="90000"/>
            </a:lnSpc>
            <a:spcBef>
              <a:spcPct val="0"/>
            </a:spcBef>
            <a:spcAft>
              <a:spcPct val="35000"/>
            </a:spcAft>
            <a:buNone/>
          </a:pPr>
          <a:r>
            <a:rPr lang="en-SG" sz="800" kern="1200"/>
            <a:t>10. Clinical Laboratory Service</a:t>
          </a:r>
        </a:p>
        <a:p>
          <a:pPr marL="0" lvl="0" indent="0" algn="l" defTabSz="355600">
            <a:lnSpc>
              <a:spcPct val="90000"/>
            </a:lnSpc>
            <a:spcBef>
              <a:spcPct val="0"/>
            </a:spcBef>
            <a:spcAft>
              <a:spcPct val="35000"/>
            </a:spcAft>
            <a:buNone/>
          </a:pPr>
          <a:r>
            <a:rPr lang="en-US" sz="800" kern="1200"/>
            <a:t>11. Cord Blood Banking Service</a:t>
          </a:r>
          <a:endParaRPr lang="en-SG" sz="800" kern="1200"/>
        </a:p>
        <a:p>
          <a:pPr marL="0" lvl="0" indent="0" algn="l" defTabSz="355600">
            <a:lnSpc>
              <a:spcPct val="90000"/>
            </a:lnSpc>
            <a:spcBef>
              <a:spcPct val="0"/>
            </a:spcBef>
            <a:spcAft>
              <a:spcPct val="35000"/>
            </a:spcAft>
            <a:buNone/>
          </a:pPr>
          <a:r>
            <a:rPr lang="en-SG" sz="800" kern="1200"/>
            <a:t>12. Emergency Ambulance Service</a:t>
          </a:r>
        </a:p>
        <a:p>
          <a:pPr marL="0" lvl="0" indent="0" algn="l" defTabSz="355600">
            <a:lnSpc>
              <a:spcPct val="90000"/>
            </a:lnSpc>
            <a:spcBef>
              <a:spcPct val="0"/>
            </a:spcBef>
            <a:spcAft>
              <a:spcPct val="35000"/>
            </a:spcAft>
            <a:buNone/>
          </a:pPr>
          <a:r>
            <a:rPr lang="en-SG" sz="800" kern="1200"/>
            <a:t>13. Medical Transport Service</a:t>
          </a:r>
        </a:p>
        <a:p>
          <a:pPr marL="0" lvl="0" indent="0" algn="l" defTabSz="355600">
            <a:lnSpc>
              <a:spcPct val="90000"/>
            </a:lnSpc>
            <a:spcBef>
              <a:spcPct val="0"/>
            </a:spcBef>
            <a:spcAft>
              <a:spcPct val="35000"/>
            </a:spcAft>
            <a:buNone/>
          </a:pPr>
          <a:r>
            <a:rPr lang="en-SG" sz="800" kern="1200"/>
            <a:t>14. Radiological Service</a:t>
          </a:r>
        </a:p>
        <a:p>
          <a:pPr marL="0" lvl="0" indent="0" algn="l" defTabSz="355600">
            <a:lnSpc>
              <a:spcPct val="90000"/>
            </a:lnSpc>
            <a:spcBef>
              <a:spcPct val="0"/>
            </a:spcBef>
            <a:spcAft>
              <a:spcPct val="35000"/>
            </a:spcAft>
            <a:buNone/>
          </a:pPr>
          <a:r>
            <a:rPr lang="en-US" sz="800" kern="1200"/>
            <a:t>15. Human Tissue Banking Service</a:t>
          </a:r>
        </a:p>
        <a:p>
          <a:pPr marL="0" lvl="0" indent="0" algn="l" defTabSz="355600">
            <a:lnSpc>
              <a:spcPct val="90000"/>
            </a:lnSpc>
            <a:spcBef>
              <a:spcPct val="0"/>
            </a:spcBef>
            <a:spcAft>
              <a:spcPct val="35000"/>
            </a:spcAft>
            <a:buNone/>
          </a:pPr>
          <a:r>
            <a:rPr lang="en-SG" sz="800" kern="1200"/>
            <a:t>16. Nuclear Medicine Service</a:t>
          </a:r>
        </a:p>
      </dsp:txBody>
      <dsp:txXfrm>
        <a:off x="3526909" y="3121159"/>
        <a:ext cx="1261465" cy="19428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847BA-808B-4522-A3FF-BDE725AC5E3D}"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5BE5B-6064-4181-AED6-4ED9DE430D4E}" type="slidenum">
              <a:rPr lang="en-US" smtClean="0"/>
              <a:t>‹#›</a:t>
            </a:fld>
            <a:endParaRPr lang="en-US"/>
          </a:p>
        </p:txBody>
      </p:sp>
    </p:spTree>
    <p:extLst>
      <p:ext uri="{BB962C8B-B14F-4D97-AF65-F5344CB8AC3E}">
        <p14:creationId xmlns:p14="http://schemas.microsoft.com/office/powerpoint/2010/main" val="205114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54953"/>
                </a:solidFill>
                <a:effectLst/>
                <a:latin typeface="Inter"/>
              </a:rPr>
              <a:t>“Good morning, everyone. I’m Ivan, </a:t>
            </a:r>
            <a:r>
              <a:rPr lang="en-US">
                <a:solidFill>
                  <a:srgbClr val="000000"/>
                </a:solidFill>
                <a:effectLst/>
                <a:latin typeface="Arial" panose="020B0604020202020204" pitchFamily="34" charset="0"/>
              </a:rPr>
              <a:t>Director (Regulatory Policy and Legislation) </a:t>
            </a:r>
            <a:r>
              <a:rPr lang="en-US" b="0" i="0">
                <a:solidFill>
                  <a:srgbClr val="454953"/>
                </a:solidFill>
                <a:effectLst/>
                <a:latin typeface="Inter"/>
              </a:rPr>
              <a:t>from Singapore's Ministry of Health, Health Regulation Group. Today I'll share Singapore's perspective on compliance and enforcement in healthcare regulation - how we've transformed our approach to meet evolving challenges while maintaining patient safety.”</a:t>
            </a:r>
          </a:p>
        </p:txBody>
      </p:sp>
      <p:sp>
        <p:nvSpPr>
          <p:cNvPr id="4" name="Slide Number Placeholder 3"/>
          <p:cNvSpPr>
            <a:spLocks noGrp="1"/>
          </p:cNvSpPr>
          <p:nvPr>
            <p:ph type="sldNum" sz="quarter" idx="5"/>
          </p:nvPr>
        </p:nvSpPr>
        <p:spPr/>
        <p:txBody>
          <a:bodyPr/>
          <a:lstStyle/>
          <a:p>
            <a:fld id="{2B95BE5B-6064-4181-AED6-4ED9DE430D4E}" type="slidenum">
              <a:rPr lang="en-US" smtClean="0"/>
              <a:t>1</a:t>
            </a:fld>
            <a:endParaRPr lang="en-US"/>
          </a:p>
        </p:txBody>
      </p:sp>
    </p:spTree>
    <p:extLst>
      <p:ext uri="{BB962C8B-B14F-4D97-AF65-F5344CB8AC3E}">
        <p14:creationId xmlns:p14="http://schemas.microsoft.com/office/powerpoint/2010/main" val="137108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196FD-DBAB-4E88-76D5-65AB659FC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2348F-8D93-BA7D-C0DD-C93D1430C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C62FE-27BD-F770-E51C-CED7CEFE2D9E}"/>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10: Online Advertisement Examples</a:t>
            </a:r>
          </a:p>
          <a:p>
            <a:pPr algn="l">
              <a:spcBef>
                <a:spcPts val="750"/>
              </a:spcBef>
              <a:buNone/>
            </a:pPr>
            <a:endParaRPr lang="en-US" b="1" i="0">
              <a:solidFill>
                <a:srgbClr val="454953"/>
              </a:solidFill>
              <a:effectLst/>
              <a:latin typeface="Inter"/>
            </a:endParaRPr>
          </a:p>
          <a:p>
            <a:pPr algn="l">
              <a:spcBef>
                <a:spcPts val="750"/>
              </a:spcBef>
              <a:buNone/>
            </a:pPr>
            <a:r>
              <a:rPr lang="en-US" b="0" i="0">
                <a:solidFill>
                  <a:srgbClr val="454953"/>
                </a:solidFill>
                <a:effectLst/>
                <a:latin typeface="Inter"/>
              </a:rPr>
              <a:t>"Problematic patterns include medical certification-driven consultations where patients can pre-select MCs. </a:t>
            </a:r>
            <a:r>
              <a:rPr lang="en-US" sz="1200"/>
              <a:t>It advertises the potential for patients to obtain an MC, which have the effect of soliciting or encouraging use of LHS provided by the Licensee.”</a:t>
            </a:r>
            <a:endParaRPr lang="en-US" b="0" i="0">
              <a:solidFill>
                <a:srgbClr val="454953"/>
              </a:solidFill>
              <a:effectLst/>
              <a:latin typeface="Inter"/>
            </a:endParaRPr>
          </a:p>
        </p:txBody>
      </p:sp>
      <p:sp>
        <p:nvSpPr>
          <p:cNvPr id="4" name="Slide Number Placeholder 3">
            <a:extLst>
              <a:ext uri="{FF2B5EF4-FFF2-40B4-BE49-F238E27FC236}">
                <a16:creationId xmlns:a16="http://schemas.microsoft.com/office/drawing/2014/main" id="{18029546-992E-972B-F893-A0AC96689D2A}"/>
              </a:ext>
            </a:extLst>
          </p:cNvPr>
          <p:cNvSpPr>
            <a:spLocks noGrp="1"/>
          </p:cNvSpPr>
          <p:nvPr>
            <p:ph type="sldNum" sz="quarter" idx="10"/>
          </p:nvPr>
        </p:nvSpPr>
        <p:spPr/>
        <p:txBody>
          <a:bodyPr/>
          <a:lstStyle/>
          <a:p>
            <a:fld id="{73D7743F-50CD-4D46-B30D-AE149044672C}" type="slidenum">
              <a:rPr lang="en-SG" smtClean="0"/>
              <a:t>10</a:t>
            </a:fld>
            <a:endParaRPr lang="en-SG"/>
          </a:p>
        </p:txBody>
      </p:sp>
    </p:spTree>
    <p:extLst>
      <p:ext uri="{BB962C8B-B14F-4D97-AF65-F5344CB8AC3E}">
        <p14:creationId xmlns:p14="http://schemas.microsoft.com/office/powerpoint/2010/main" val="251250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D6D0F-9113-F59E-BD84-C78B5CA6D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7C284-A26F-F159-F6E4-179819221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E294C-6BA8-066B-F9EC-A8936F11A556}"/>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11: Online Advertisement Examples</a:t>
            </a:r>
          </a:p>
          <a:p>
            <a:pPr algn="l">
              <a:spcBef>
                <a:spcPts val="750"/>
              </a:spcBef>
              <a:buNone/>
            </a:pPr>
            <a:endParaRPr lang="en-US" b="1" i="0">
              <a:solidFill>
                <a:srgbClr val="454953"/>
              </a:solidFill>
              <a:effectLst/>
              <a:latin typeface="Inter"/>
            </a:endParaRPr>
          </a:p>
          <a:p>
            <a:pPr algn="l">
              <a:spcBef>
                <a:spcPts val="750"/>
              </a:spcBef>
              <a:buNone/>
            </a:pPr>
            <a:r>
              <a:rPr lang="en-US" b="0" i="0">
                <a:solidFill>
                  <a:srgbClr val="454953"/>
                </a:solidFill>
                <a:effectLst/>
                <a:latin typeface="Inter"/>
              </a:rPr>
              <a:t>"Another example is prescription medicine-driven consultations where patients choose medications before clinical assessment. These undermine proper clinical evaluation and encourage inappropriate use of healthcare services.</a:t>
            </a:r>
          </a:p>
          <a:p>
            <a:pPr algn="l">
              <a:spcBef>
                <a:spcPts val="750"/>
              </a:spcBef>
            </a:pPr>
            <a:endParaRPr lang="en-US" b="0" i="0">
              <a:solidFill>
                <a:srgbClr val="454953"/>
              </a:solidFill>
              <a:effectLst/>
              <a:latin typeface="Inter"/>
            </a:endParaRPr>
          </a:p>
          <a:p>
            <a:pPr algn="l">
              <a:spcBef>
                <a:spcPts val="750"/>
              </a:spcBef>
            </a:pPr>
            <a:r>
              <a:rPr lang="en-US" b="0" i="0">
                <a:solidFill>
                  <a:srgbClr val="454953"/>
                </a:solidFill>
                <a:effectLst/>
                <a:latin typeface="Inter"/>
              </a:rPr>
              <a:t>These examples illustrate how traditional advertising rules struggle with digital innovation, requiring adaptive enforcement approaches."</a:t>
            </a:r>
          </a:p>
          <a:p>
            <a:endParaRPr lang="en-SG"/>
          </a:p>
        </p:txBody>
      </p:sp>
      <p:sp>
        <p:nvSpPr>
          <p:cNvPr id="4" name="Slide Number Placeholder 3">
            <a:extLst>
              <a:ext uri="{FF2B5EF4-FFF2-40B4-BE49-F238E27FC236}">
                <a16:creationId xmlns:a16="http://schemas.microsoft.com/office/drawing/2014/main" id="{EBCD95F5-1C8F-BBBA-92FD-A6FA12C5AD12}"/>
              </a:ext>
            </a:extLst>
          </p:cNvPr>
          <p:cNvSpPr>
            <a:spLocks noGrp="1"/>
          </p:cNvSpPr>
          <p:nvPr>
            <p:ph type="sldNum" sz="quarter" idx="10"/>
          </p:nvPr>
        </p:nvSpPr>
        <p:spPr/>
        <p:txBody>
          <a:bodyPr/>
          <a:lstStyle/>
          <a:p>
            <a:fld id="{73D7743F-50CD-4D46-B30D-AE149044672C}" type="slidenum">
              <a:rPr lang="en-SG" smtClean="0"/>
              <a:t>11</a:t>
            </a:fld>
            <a:endParaRPr lang="en-SG"/>
          </a:p>
        </p:txBody>
      </p:sp>
    </p:spTree>
    <p:extLst>
      <p:ext uri="{BB962C8B-B14F-4D97-AF65-F5344CB8AC3E}">
        <p14:creationId xmlns:p14="http://schemas.microsoft.com/office/powerpoint/2010/main" val="781392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6805-D909-2798-E2F8-89594C781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C0038-1BFD-5900-81E2-A4AC82EB4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592A5-BCAF-1990-ED7A-F0F342C4F028}"/>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12: Vaping Enforcement Background</a:t>
            </a:r>
            <a:endParaRPr lang="en-US" b="0" i="0">
              <a:solidFill>
                <a:srgbClr val="454953"/>
              </a:solidFill>
              <a:effectLst/>
              <a:latin typeface="Inter"/>
            </a:endParaRPr>
          </a:p>
          <a:p>
            <a:pPr algn="l">
              <a:spcBef>
                <a:spcPts val="750"/>
              </a:spcBef>
              <a:buNone/>
            </a:pPr>
            <a:endParaRPr lang="en-US" b="0" i="0">
              <a:solidFill>
                <a:srgbClr val="454953"/>
              </a:solidFill>
              <a:effectLst/>
              <a:latin typeface="Inter"/>
            </a:endParaRPr>
          </a:p>
          <a:p>
            <a:pPr algn="l">
              <a:spcBef>
                <a:spcPts val="750"/>
              </a:spcBef>
              <a:buNone/>
            </a:pPr>
            <a:r>
              <a:rPr lang="en-US" b="0" i="0">
                <a:solidFill>
                  <a:srgbClr val="454953"/>
                </a:solidFill>
                <a:effectLst/>
                <a:latin typeface="Inter"/>
              </a:rPr>
              <a:t>"Let me share another enforcement challenge - vaping. Singapore has a longstanding prohibition on e-</a:t>
            </a:r>
            <a:r>
              <a:rPr lang="en-US" b="0" i="0" err="1">
                <a:solidFill>
                  <a:srgbClr val="454953"/>
                </a:solidFill>
                <a:effectLst/>
                <a:latin typeface="Inter"/>
              </a:rPr>
              <a:t>vaporisers</a:t>
            </a:r>
            <a:r>
              <a:rPr lang="en-US" b="0" i="0">
                <a:solidFill>
                  <a:srgbClr val="454953"/>
                </a:solidFill>
                <a:effectLst/>
                <a:latin typeface="Inter"/>
              </a:rPr>
              <a:t> under the Tobacco Control Act, extended to cover purchase, use and possession from February 2018. This prohibition is premised on the harmful effects of e-</a:t>
            </a:r>
            <a:r>
              <a:rPr lang="en-US" b="0" i="0" err="1">
                <a:solidFill>
                  <a:srgbClr val="454953"/>
                </a:solidFill>
                <a:effectLst/>
                <a:latin typeface="Inter"/>
              </a:rPr>
              <a:t>vaporisers</a:t>
            </a:r>
            <a:r>
              <a:rPr lang="en-US" b="0" i="0">
                <a:solidFill>
                  <a:srgbClr val="454953"/>
                </a:solidFill>
                <a:effectLst/>
                <a:latin typeface="Inter"/>
              </a:rPr>
              <a:t> and preventing </a:t>
            </a:r>
            <a:r>
              <a:rPr lang="en-US" b="0" i="0" err="1">
                <a:solidFill>
                  <a:srgbClr val="454953"/>
                </a:solidFill>
                <a:effectLst/>
                <a:latin typeface="Inter"/>
              </a:rPr>
              <a:t>normalisation</a:t>
            </a:r>
            <a:r>
              <a:rPr lang="en-US" b="0" i="0">
                <a:solidFill>
                  <a:srgbClr val="454953"/>
                </a:solidFill>
                <a:effectLst/>
                <a:latin typeface="Inter"/>
              </a:rPr>
              <a:t>, particularly among youths, as part of our multi-pronged tobacco control strategy towards a nicotine-free future.</a:t>
            </a:r>
          </a:p>
          <a:p>
            <a:pPr algn="l">
              <a:spcBef>
                <a:spcPts val="750"/>
              </a:spcBef>
            </a:pPr>
            <a:endParaRPr lang="en-US" b="0" i="0">
              <a:solidFill>
                <a:srgbClr val="454953"/>
              </a:solidFill>
              <a:effectLst/>
              <a:latin typeface="Inter"/>
            </a:endParaRPr>
          </a:p>
          <a:p>
            <a:pPr algn="l">
              <a:spcBef>
                <a:spcPts val="750"/>
              </a:spcBef>
            </a:pPr>
            <a:r>
              <a:rPr lang="en-US" b="0" i="0">
                <a:solidFill>
                  <a:srgbClr val="454953"/>
                </a:solidFill>
                <a:effectLst/>
                <a:latin typeface="Inter"/>
              </a:rPr>
              <a:t>Despite the ban, Singapore faces challenges from the global rise in vaping, particularly given aggressive marketing tactics towards youths and ease of access to e-</a:t>
            </a:r>
            <a:r>
              <a:rPr lang="en-US" b="0" i="0" err="1">
                <a:solidFill>
                  <a:srgbClr val="454953"/>
                </a:solidFill>
                <a:effectLst/>
                <a:latin typeface="Inter"/>
              </a:rPr>
              <a:t>vaporisers</a:t>
            </a:r>
            <a:r>
              <a:rPr lang="en-US" b="0" i="0">
                <a:solidFill>
                  <a:srgbClr val="454953"/>
                </a:solidFill>
                <a:effectLst/>
                <a:latin typeface="Inter"/>
              </a:rPr>
              <a:t>. To mount a comprehensive enforcement response, coordinated efforts across agencies beyond MOH and HSA are required."</a:t>
            </a:r>
          </a:p>
          <a:p>
            <a:pPr>
              <a:buNone/>
            </a:pPr>
            <a:endParaRPr lang="en-SG"/>
          </a:p>
        </p:txBody>
      </p:sp>
      <p:sp>
        <p:nvSpPr>
          <p:cNvPr id="4" name="Slide Number Placeholder 3">
            <a:extLst>
              <a:ext uri="{FF2B5EF4-FFF2-40B4-BE49-F238E27FC236}">
                <a16:creationId xmlns:a16="http://schemas.microsoft.com/office/drawing/2014/main" id="{3E8C520C-24AC-6F6C-66B0-D426EDB912AF}"/>
              </a:ext>
            </a:extLst>
          </p:cNvPr>
          <p:cNvSpPr>
            <a:spLocks noGrp="1"/>
          </p:cNvSpPr>
          <p:nvPr>
            <p:ph type="sldNum" sz="quarter" idx="10"/>
          </p:nvPr>
        </p:nvSpPr>
        <p:spPr/>
        <p:txBody>
          <a:bodyPr/>
          <a:lstStyle/>
          <a:p>
            <a:fld id="{73D7743F-50CD-4D46-B30D-AE149044672C}" type="slidenum">
              <a:rPr lang="en-SG" smtClean="0"/>
              <a:t>12</a:t>
            </a:fld>
            <a:endParaRPr lang="en-SG"/>
          </a:p>
        </p:txBody>
      </p:sp>
    </p:spTree>
    <p:extLst>
      <p:ext uri="{BB962C8B-B14F-4D97-AF65-F5344CB8AC3E}">
        <p14:creationId xmlns:p14="http://schemas.microsoft.com/office/powerpoint/2010/main" val="339084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4EB73-7251-6C24-E54E-741DF20EC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06378-9C2F-FE05-C5A9-0F48FEBED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DA051-BB0E-E0FB-114B-4EEE20C8A872}"/>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13: Vaping Enforcement - Online Operations</a:t>
            </a:r>
          </a:p>
          <a:p>
            <a:pPr algn="l">
              <a:spcBef>
                <a:spcPts val="750"/>
              </a:spcBef>
              <a:buNone/>
            </a:pPr>
            <a:endParaRPr lang="en-US" b="0" i="0">
              <a:solidFill>
                <a:srgbClr val="454953"/>
              </a:solidFill>
              <a:effectLst/>
              <a:latin typeface="Inter"/>
            </a:endParaRPr>
          </a:p>
          <a:p>
            <a:pPr algn="l">
              <a:spcBef>
                <a:spcPts val="750"/>
              </a:spcBef>
              <a:buNone/>
            </a:pPr>
            <a:r>
              <a:rPr lang="en-US" b="0" i="0">
                <a:solidFill>
                  <a:srgbClr val="454953"/>
                </a:solidFill>
                <a:effectLst/>
                <a:latin typeface="Inter"/>
              </a:rPr>
              <a:t>"One key challenge area is online sales and advertisements of e-</a:t>
            </a:r>
            <a:r>
              <a:rPr lang="en-US" b="0" i="0" err="1">
                <a:solidFill>
                  <a:srgbClr val="454953"/>
                </a:solidFill>
                <a:effectLst/>
                <a:latin typeface="Inter"/>
              </a:rPr>
              <a:t>vaporisers</a:t>
            </a:r>
            <a:r>
              <a:rPr lang="en-US" b="0" i="0">
                <a:solidFill>
                  <a:srgbClr val="454953"/>
                </a:solidFill>
                <a:effectLst/>
                <a:latin typeface="Inter"/>
              </a:rPr>
              <a:t>. HSA works with the Ministry for Digital Development and Information and </a:t>
            </a:r>
            <a:r>
              <a:rPr lang="en-US" b="0" i="0" err="1">
                <a:solidFill>
                  <a:srgbClr val="454953"/>
                </a:solidFill>
                <a:effectLst/>
                <a:latin typeface="Inter"/>
              </a:rPr>
              <a:t>Infocomm</a:t>
            </a:r>
            <a:r>
              <a:rPr lang="en-US" b="0" i="0">
                <a:solidFill>
                  <a:srgbClr val="454953"/>
                </a:solidFill>
                <a:effectLst/>
                <a:latin typeface="Inter"/>
              </a:rPr>
              <a:t> Media Development Authority to block e-</a:t>
            </a:r>
            <a:r>
              <a:rPr lang="en-US" b="0" i="0" err="1">
                <a:solidFill>
                  <a:srgbClr val="454953"/>
                </a:solidFill>
                <a:effectLst/>
                <a:latin typeface="Inter"/>
              </a:rPr>
              <a:t>vaporiser</a:t>
            </a:r>
            <a:r>
              <a:rPr lang="en-US" b="0" i="0">
                <a:solidFill>
                  <a:srgbClr val="454953"/>
                </a:solidFill>
                <a:effectLst/>
                <a:latin typeface="Inter"/>
              </a:rPr>
              <a:t> peddling websites, conducts proactive surveillance across digital platforms, and engages with platform owners to better detect and remove e-</a:t>
            </a:r>
            <a:r>
              <a:rPr lang="en-US" b="0" i="0" err="1">
                <a:solidFill>
                  <a:srgbClr val="454953"/>
                </a:solidFill>
                <a:effectLst/>
                <a:latin typeface="Inter"/>
              </a:rPr>
              <a:t>vaporiser</a:t>
            </a:r>
            <a:r>
              <a:rPr lang="en-US" b="0" i="0">
                <a:solidFill>
                  <a:srgbClr val="454953"/>
                </a:solidFill>
                <a:effectLst/>
                <a:latin typeface="Inter"/>
              </a:rPr>
              <a:t>-related listings. This demonstrates our multi-agency coordination approach to tackle digital enforcement challenges."</a:t>
            </a:r>
          </a:p>
          <a:p>
            <a:pPr>
              <a:buNone/>
            </a:pPr>
            <a:br>
              <a:rPr lang="en-US"/>
            </a:br>
            <a:endParaRPr lang="en-SG"/>
          </a:p>
        </p:txBody>
      </p:sp>
      <p:sp>
        <p:nvSpPr>
          <p:cNvPr id="4" name="Slide Number Placeholder 3">
            <a:extLst>
              <a:ext uri="{FF2B5EF4-FFF2-40B4-BE49-F238E27FC236}">
                <a16:creationId xmlns:a16="http://schemas.microsoft.com/office/drawing/2014/main" id="{ECD84DED-B00B-84E2-203C-7CADA8A2098A}"/>
              </a:ext>
            </a:extLst>
          </p:cNvPr>
          <p:cNvSpPr>
            <a:spLocks noGrp="1"/>
          </p:cNvSpPr>
          <p:nvPr>
            <p:ph type="sldNum" sz="quarter" idx="10"/>
          </p:nvPr>
        </p:nvSpPr>
        <p:spPr/>
        <p:txBody>
          <a:bodyPr/>
          <a:lstStyle/>
          <a:p>
            <a:fld id="{73D7743F-50CD-4D46-B30D-AE149044672C}" type="slidenum">
              <a:rPr lang="en-SG" smtClean="0"/>
              <a:t>13</a:t>
            </a:fld>
            <a:endParaRPr lang="en-SG"/>
          </a:p>
        </p:txBody>
      </p:sp>
    </p:spTree>
    <p:extLst>
      <p:ext uri="{BB962C8B-B14F-4D97-AF65-F5344CB8AC3E}">
        <p14:creationId xmlns:p14="http://schemas.microsoft.com/office/powerpoint/2010/main" val="2099570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75772-F2CE-9CE7-D3FA-5FEB7085E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52D85-A0D8-5F49-973F-3E58A1710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EE289-E06F-9DA3-5309-D9E817CD71DA}"/>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14: Vaping Enforcement - Comprehensive Response</a:t>
            </a:r>
            <a:endParaRPr lang="en-US" b="0" i="0">
              <a:solidFill>
                <a:srgbClr val="454953"/>
              </a:solidFill>
              <a:effectLst/>
              <a:latin typeface="Inter"/>
            </a:endParaRPr>
          </a:p>
          <a:p>
            <a:pPr algn="l">
              <a:spcBef>
                <a:spcPts val="750"/>
              </a:spcBef>
              <a:buNone/>
            </a:pPr>
            <a:endParaRPr lang="en-US" b="0" i="0">
              <a:solidFill>
                <a:srgbClr val="454953"/>
              </a:solidFill>
              <a:effectLst/>
              <a:latin typeface="Inter"/>
            </a:endParaRPr>
          </a:p>
          <a:p>
            <a:pPr algn="l">
              <a:spcBef>
                <a:spcPts val="750"/>
              </a:spcBef>
              <a:buNone/>
            </a:pPr>
            <a:r>
              <a:rPr lang="en-US" b="0" i="0">
                <a:solidFill>
                  <a:srgbClr val="454953"/>
                </a:solidFill>
                <a:effectLst/>
                <a:latin typeface="Inter"/>
              </a:rPr>
              <a:t>"Our comprehensive response includes border and inland enforcement against suppliers. The Immigration &amp; Checkpoints Authority, Central Narcotics Bureau and Singapore Police Force work closely with HSA to enhance operations and investigations against smuggling and syndicated activities, and strengthen enforcement at border checkpoints. Other enforcement agencies also refer cases to HSA for enforcement.</a:t>
            </a:r>
          </a:p>
          <a:p>
            <a:pPr algn="l">
              <a:spcBef>
                <a:spcPts val="750"/>
              </a:spcBef>
            </a:pPr>
            <a:endParaRPr lang="en-US" b="0" i="0">
              <a:solidFill>
                <a:srgbClr val="454953"/>
              </a:solidFill>
              <a:effectLst/>
              <a:latin typeface="Inter"/>
            </a:endParaRPr>
          </a:p>
          <a:p>
            <a:pPr algn="l">
              <a:spcBef>
                <a:spcPts val="750"/>
              </a:spcBef>
            </a:pPr>
            <a:r>
              <a:rPr lang="en-US" b="0" i="0">
                <a:solidFill>
                  <a:srgbClr val="454953"/>
                </a:solidFill>
                <a:effectLst/>
                <a:latin typeface="Inter"/>
              </a:rPr>
              <a:t>For vaping in the community, agencies across Government have stepped up enforcement against vaping in public spaces including public transport, parks and institutional premises such as schools and Institutes of Higher Learning. This exemplifies how emerging products can strain traditional enforcement models, requiring strategic resource deployment and innovative multi-agency approaches."</a:t>
            </a:r>
          </a:p>
          <a:p>
            <a:pPr>
              <a:buNone/>
            </a:pPr>
            <a:br>
              <a:rPr lang="en-US"/>
            </a:br>
            <a:endParaRPr lang="en-SG"/>
          </a:p>
        </p:txBody>
      </p:sp>
      <p:sp>
        <p:nvSpPr>
          <p:cNvPr id="4" name="Slide Number Placeholder 3">
            <a:extLst>
              <a:ext uri="{FF2B5EF4-FFF2-40B4-BE49-F238E27FC236}">
                <a16:creationId xmlns:a16="http://schemas.microsoft.com/office/drawing/2014/main" id="{294CC431-CAFC-EEB8-4481-43287A3D2525}"/>
              </a:ext>
            </a:extLst>
          </p:cNvPr>
          <p:cNvSpPr>
            <a:spLocks noGrp="1"/>
          </p:cNvSpPr>
          <p:nvPr>
            <p:ph type="sldNum" sz="quarter" idx="10"/>
          </p:nvPr>
        </p:nvSpPr>
        <p:spPr/>
        <p:txBody>
          <a:bodyPr/>
          <a:lstStyle/>
          <a:p>
            <a:fld id="{73D7743F-50CD-4D46-B30D-AE149044672C}" type="slidenum">
              <a:rPr lang="en-SG" smtClean="0"/>
              <a:t>14</a:t>
            </a:fld>
            <a:endParaRPr lang="en-SG"/>
          </a:p>
        </p:txBody>
      </p:sp>
    </p:spTree>
    <p:extLst>
      <p:ext uri="{BB962C8B-B14F-4D97-AF65-F5344CB8AC3E}">
        <p14:creationId xmlns:p14="http://schemas.microsoft.com/office/powerpoint/2010/main" val="375771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93E87-79B1-7163-0C83-9B36E539F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BC96E-DB5A-EC26-5312-0145D41B4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3F792-85A3-48A6-8EAC-C018FCCE42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750"/>
              </a:spcBef>
              <a:spcAft>
                <a:spcPts val="0"/>
              </a:spcAft>
              <a:buClrTx/>
              <a:buSzTx/>
              <a:buFontTx/>
              <a:buNone/>
              <a:tabLst/>
              <a:defRPr/>
            </a:pPr>
            <a:r>
              <a:rPr lang="en-US" b="1" i="0">
                <a:solidFill>
                  <a:srgbClr val="454953"/>
                </a:solidFill>
                <a:effectLst/>
                <a:latin typeface="Inter"/>
              </a:rPr>
              <a:t>Slide 15: Closing</a:t>
            </a:r>
            <a:endParaRPr lang="en-US" b="0" i="0">
              <a:solidFill>
                <a:srgbClr val="454953"/>
              </a:solidFill>
              <a:effectLst/>
              <a:latin typeface="Inter"/>
            </a:endParaRPr>
          </a:p>
          <a:p>
            <a:pPr algn="l">
              <a:spcBef>
                <a:spcPts val="750"/>
              </a:spcBef>
              <a:buNone/>
            </a:pPr>
            <a:endParaRPr lang="en-US" b="1">
              <a:effectLst/>
            </a:endParaRPr>
          </a:p>
          <a:p>
            <a:pPr algn="l">
              <a:spcBef>
                <a:spcPts val="750"/>
              </a:spcBef>
              <a:buNone/>
            </a:pPr>
            <a:r>
              <a:rPr lang="en-US" b="0" i="0">
                <a:solidFill>
                  <a:srgbClr val="454953"/>
                </a:solidFill>
                <a:effectLst/>
                <a:latin typeface="Inter"/>
              </a:rPr>
              <a:t>"In conclusion, Singapore's journey shows that effective modern healthcare regulation requires fundamental paradigm shifts. We've moved from control to collaboration, from rigid to flexible frameworks, and from reactive to proactive enforcement.</a:t>
            </a:r>
          </a:p>
          <a:p>
            <a:pPr algn="l">
              <a:spcBef>
                <a:spcPts val="750"/>
              </a:spcBef>
              <a:buNone/>
            </a:pPr>
            <a:endParaRPr lang="en-US" b="0" i="0">
              <a:solidFill>
                <a:srgbClr val="454953"/>
              </a:solidFill>
              <a:effectLst/>
              <a:latin typeface="Inter"/>
            </a:endParaRPr>
          </a:p>
          <a:p>
            <a:pPr algn="l">
              <a:spcBef>
                <a:spcPts val="750"/>
              </a:spcBef>
              <a:buNone/>
            </a:pPr>
            <a:r>
              <a:rPr lang="en-US" b="0" i="0">
                <a:solidFill>
                  <a:srgbClr val="454953"/>
                </a:solidFill>
                <a:effectLst/>
                <a:latin typeface="Inter"/>
              </a:rPr>
              <a:t>Our graduated enforcement toolkit, risk-based approaches, and collaborative tools like regulatory sandboxes demonstrate that trust and control can work together. While new challenges like digital health platforms and vaping enforcement test our frameworks, our adaptive approach positions us to maintain patient safety while enabling innovation.</a:t>
            </a:r>
          </a:p>
          <a:p>
            <a:pPr algn="l">
              <a:spcBef>
                <a:spcPts val="750"/>
              </a:spcBef>
              <a:buNone/>
            </a:pPr>
            <a:endParaRPr lang="en-US" b="0" i="0">
              <a:solidFill>
                <a:srgbClr val="454953"/>
              </a:solidFill>
              <a:effectLst/>
              <a:latin typeface="Inter"/>
            </a:endParaRPr>
          </a:p>
          <a:p>
            <a:pPr algn="l">
              <a:spcBef>
                <a:spcPts val="750"/>
              </a:spcBef>
            </a:pPr>
            <a:r>
              <a:rPr lang="en-US" b="0" i="0">
                <a:solidFill>
                  <a:srgbClr val="454953"/>
                </a:solidFill>
                <a:effectLst/>
                <a:latin typeface="Inter"/>
              </a:rPr>
              <a:t>What Singapore learnt through this transformation is that regulatory effectiveness isn't about having more resources - it's about using them smarter through risk-based allocation, collaborative approaches, and graduated responses that match the challenge at hand.</a:t>
            </a:r>
          </a:p>
          <a:p>
            <a:pPr algn="l">
              <a:spcBef>
                <a:spcPts val="750"/>
              </a:spcBef>
            </a:pPr>
            <a:endParaRPr lang="en-US" b="0" i="0">
              <a:solidFill>
                <a:srgbClr val="454953"/>
              </a:solidFill>
              <a:effectLst/>
              <a:latin typeface="Inter"/>
            </a:endParaRPr>
          </a:p>
          <a:p>
            <a:pPr algn="l">
              <a:spcBef>
                <a:spcPts val="750"/>
              </a:spcBef>
            </a:pPr>
            <a:r>
              <a:rPr lang="en-US" b="0" i="0">
                <a:solidFill>
                  <a:srgbClr val="454953"/>
                </a:solidFill>
                <a:effectLst/>
                <a:latin typeface="Inter"/>
              </a:rPr>
              <a:t>Thank you.”</a:t>
            </a:r>
          </a:p>
        </p:txBody>
      </p:sp>
      <p:sp>
        <p:nvSpPr>
          <p:cNvPr id="4" name="Slide Number Placeholder 3">
            <a:extLst>
              <a:ext uri="{FF2B5EF4-FFF2-40B4-BE49-F238E27FC236}">
                <a16:creationId xmlns:a16="http://schemas.microsoft.com/office/drawing/2014/main" id="{08CDC297-B7B4-B21D-7D64-EAB0E21FF3E3}"/>
              </a:ext>
            </a:extLst>
          </p:cNvPr>
          <p:cNvSpPr>
            <a:spLocks noGrp="1"/>
          </p:cNvSpPr>
          <p:nvPr>
            <p:ph type="sldNum" sz="quarter" idx="10"/>
          </p:nvPr>
        </p:nvSpPr>
        <p:spPr/>
        <p:txBody>
          <a:bodyPr/>
          <a:lstStyle/>
          <a:p>
            <a:fld id="{73D7743F-50CD-4D46-B30D-AE149044672C}" type="slidenum">
              <a:rPr lang="en-SG" smtClean="0"/>
              <a:t>15</a:t>
            </a:fld>
            <a:endParaRPr lang="en-SG"/>
          </a:p>
        </p:txBody>
      </p:sp>
    </p:spTree>
    <p:extLst>
      <p:ext uri="{BB962C8B-B14F-4D97-AF65-F5344CB8AC3E}">
        <p14:creationId xmlns:p14="http://schemas.microsoft.com/office/powerpoint/2010/main" val="370421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01B78-6536-5129-099E-E5AD2C4C7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24BCA-48EB-F43D-E4D8-2142A3BD3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64E12-8A41-F6C9-D7D7-A08B4DF9B5D2}"/>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2: The Global Challenge</a:t>
            </a:r>
          </a:p>
          <a:p>
            <a:pPr algn="l">
              <a:spcBef>
                <a:spcPts val="750"/>
              </a:spcBef>
              <a:buNone/>
            </a:pPr>
            <a:endParaRPr lang="en-US" b="1" i="0">
              <a:solidFill>
                <a:srgbClr val="454953"/>
              </a:solidFill>
              <a:effectLst/>
              <a:latin typeface="Inter"/>
            </a:endParaRPr>
          </a:p>
          <a:p>
            <a:pPr algn="l">
              <a:spcBef>
                <a:spcPts val="750"/>
              </a:spcBef>
              <a:buNone/>
            </a:pPr>
            <a:r>
              <a:rPr lang="en-US" b="0" i="0">
                <a:solidFill>
                  <a:srgbClr val="454953"/>
                </a:solidFill>
                <a:effectLst/>
                <a:latin typeface="Inter"/>
              </a:rPr>
              <a:t>"Let me start with the universal pressures we all face as health regulators. Healthcare sectors are growing rapidly, but our regulatory resources remain constrained. Disruptive technologies like telemedicine and AI are outpacing our traditional frameworks. Meanwhile, there's rising expectation for efficient, business-friendly regulation that doesn't compromise patient safety.</a:t>
            </a:r>
          </a:p>
          <a:p>
            <a:pPr algn="l">
              <a:spcBef>
                <a:spcPts val="750"/>
              </a:spcBef>
              <a:buNone/>
            </a:pPr>
            <a:endParaRPr lang="en-US" b="0" i="0">
              <a:solidFill>
                <a:srgbClr val="454953"/>
              </a:solidFill>
              <a:effectLst/>
              <a:latin typeface="Inter"/>
            </a:endParaRPr>
          </a:p>
          <a:p>
            <a:pPr algn="l">
              <a:spcBef>
                <a:spcPts val="750"/>
              </a:spcBef>
            </a:pPr>
            <a:r>
              <a:rPr lang="en-US" b="0" i="0">
                <a:solidFill>
                  <a:srgbClr val="454953"/>
                </a:solidFill>
                <a:effectLst/>
                <a:latin typeface="Inter"/>
              </a:rPr>
              <a:t>This brings us to the central question: How do we regulate more effectively with less? This challenge led Singapore to fundamentally rethink our regulatory approach."</a:t>
            </a:r>
          </a:p>
          <a:p>
            <a:endParaRPr lang="en-SG"/>
          </a:p>
        </p:txBody>
      </p:sp>
      <p:sp>
        <p:nvSpPr>
          <p:cNvPr id="4" name="Slide Number Placeholder 3">
            <a:extLst>
              <a:ext uri="{FF2B5EF4-FFF2-40B4-BE49-F238E27FC236}">
                <a16:creationId xmlns:a16="http://schemas.microsoft.com/office/drawing/2014/main" id="{6627B973-0E62-BD4D-55A4-4DC9221B7475}"/>
              </a:ext>
            </a:extLst>
          </p:cNvPr>
          <p:cNvSpPr>
            <a:spLocks noGrp="1"/>
          </p:cNvSpPr>
          <p:nvPr>
            <p:ph type="sldNum" sz="quarter" idx="10"/>
          </p:nvPr>
        </p:nvSpPr>
        <p:spPr/>
        <p:txBody>
          <a:bodyPr/>
          <a:lstStyle/>
          <a:p>
            <a:fld id="{73D7743F-50CD-4D46-B30D-AE149044672C}" type="slidenum">
              <a:rPr lang="en-SG" smtClean="0"/>
              <a:t>2</a:t>
            </a:fld>
            <a:endParaRPr lang="en-SG"/>
          </a:p>
        </p:txBody>
      </p:sp>
    </p:spTree>
    <p:extLst>
      <p:ext uri="{BB962C8B-B14F-4D97-AF65-F5344CB8AC3E}">
        <p14:creationId xmlns:p14="http://schemas.microsoft.com/office/powerpoint/2010/main" val="276107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469E-9FCA-8246-8B13-EC3A9F0C3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14C0A-138A-28B9-C461-405C1DE57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700E7-13A3-5DF4-2CC6-C62D4F8F9ADA}"/>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3: Singapore's Paradigm Shift</a:t>
            </a:r>
          </a:p>
          <a:p>
            <a:pPr algn="l">
              <a:spcBef>
                <a:spcPts val="750"/>
              </a:spcBef>
              <a:buNone/>
            </a:pPr>
            <a:endParaRPr lang="en-US" b="1" i="0">
              <a:solidFill>
                <a:srgbClr val="454953"/>
              </a:solidFill>
              <a:effectLst/>
              <a:latin typeface="Inter"/>
            </a:endParaRPr>
          </a:p>
          <a:p>
            <a:pPr algn="l">
              <a:spcBef>
                <a:spcPts val="750"/>
              </a:spcBef>
              <a:buNone/>
            </a:pPr>
            <a:r>
              <a:rPr lang="en-US" b="0" i="0">
                <a:solidFill>
                  <a:srgbClr val="454953"/>
                </a:solidFill>
                <a:effectLst/>
                <a:latin typeface="Inter"/>
              </a:rPr>
              <a:t>"Singapore's response was a paradigm shift from control to collaboration. Traditionally, regulators acted as referees - catching failures after they occurred. We've moved to being coaches - helping licensees succeed proactively. Our philosophy is that trust and control are complementary, not opposing forces.</a:t>
            </a:r>
          </a:p>
          <a:p>
            <a:pPr algn="l">
              <a:spcBef>
                <a:spcPts val="750"/>
              </a:spcBef>
            </a:pPr>
            <a:endParaRPr lang="en-US" b="0" i="0">
              <a:solidFill>
                <a:srgbClr val="454953"/>
              </a:solidFill>
              <a:effectLst/>
              <a:latin typeface="Inter"/>
            </a:endParaRPr>
          </a:p>
          <a:p>
            <a:pPr algn="l">
              <a:spcBef>
                <a:spcPts val="750"/>
              </a:spcBef>
            </a:pPr>
            <a:r>
              <a:rPr lang="en-US" b="0" i="0">
                <a:solidFill>
                  <a:srgbClr val="454953"/>
                </a:solidFill>
                <a:effectLst/>
                <a:latin typeface="Inter"/>
              </a:rPr>
              <a:t>This shift enabled us to move from rigid, premises-based regulation to flexible, services-based frameworks. We created clear distinctions between criminal offences and regulatory breaches, and most importantly, we enabled graduated enforcement responses that match the severity of violations."</a:t>
            </a:r>
          </a:p>
          <a:p>
            <a:endParaRPr lang="en-SG"/>
          </a:p>
        </p:txBody>
      </p:sp>
      <p:sp>
        <p:nvSpPr>
          <p:cNvPr id="4" name="Slide Number Placeholder 3">
            <a:extLst>
              <a:ext uri="{FF2B5EF4-FFF2-40B4-BE49-F238E27FC236}">
                <a16:creationId xmlns:a16="http://schemas.microsoft.com/office/drawing/2014/main" id="{CFB98CF9-1856-40B4-1CB4-7E63C4F9C988}"/>
              </a:ext>
            </a:extLst>
          </p:cNvPr>
          <p:cNvSpPr>
            <a:spLocks noGrp="1"/>
          </p:cNvSpPr>
          <p:nvPr>
            <p:ph type="sldNum" sz="quarter" idx="10"/>
          </p:nvPr>
        </p:nvSpPr>
        <p:spPr/>
        <p:txBody>
          <a:bodyPr/>
          <a:lstStyle/>
          <a:p>
            <a:fld id="{73D7743F-50CD-4D46-B30D-AE149044672C}" type="slidenum">
              <a:rPr lang="en-SG" smtClean="0"/>
              <a:t>3</a:t>
            </a:fld>
            <a:endParaRPr lang="en-SG"/>
          </a:p>
        </p:txBody>
      </p:sp>
    </p:spTree>
    <p:extLst>
      <p:ext uri="{BB962C8B-B14F-4D97-AF65-F5344CB8AC3E}">
        <p14:creationId xmlns:p14="http://schemas.microsoft.com/office/powerpoint/2010/main" val="17266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750"/>
              </a:spcBef>
              <a:buNone/>
            </a:pPr>
            <a:r>
              <a:rPr lang="en-US" b="1" i="0">
                <a:solidFill>
                  <a:srgbClr val="454953"/>
                </a:solidFill>
                <a:effectLst/>
                <a:latin typeface="Inter"/>
              </a:rPr>
              <a:t>Slide 4: Regulatory Sandbox</a:t>
            </a:r>
          </a:p>
          <a:p>
            <a:pPr algn="l">
              <a:spcBef>
                <a:spcPts val="750"/>
              </a:spcBef>
              <a:buNone/>
            </a:pPr>
            <a:endParaRPr lang="en-US" b="1" i="0">
              <a:solidFill>
                <a:srgbClr val="454953"/>
              </a:solidFill>
              <a:effectLst/>
              <a:latin typeface="Inter"/>
            </a:endParaRPr>
          </a:p>
          <a:p>
            <a:pPr algn="l">
              <a:spcBef>
                <a:spcPts val="750"/>
              </a:spcBef>
              <a:buNone/>
            </a:pPr>
            <a:r>
              <a:rPr lang="en-US" b="0" i="0">
                <a:solidFill>
                  <a:srgbClr val="454953"/>
                </a:solidFill>
                <a:effectLst/>
                <a:latin typeface="Inter"/>
              </a:rPr>
              <a:t>"The regulatory sandbox exemplifies our collaborative approach. We created safe spaces to work with providers and co-create effective regulations. Our telemedicine sandbox involved 11 private providers and collected 40,000 data points.</a:t>
            </a:r>
          </a:p>
          <a:p>
            <a:pPr algn="l">
              <a:spcBef>
                <a:spcPts val="750"/>
              </a:spcBef>
            </a:pPr>
            <a:endParaRPr lang="en-US" b="0" i="0">
              <a:solidFill>
                <a:srgbClr val="454953"/>
              </a:solidFill>
              <a:effectLst/>
              <a:latin typeface="Inter"/>
            </a:endParaRPr>
          </a:p>
          <a:p>
            <a:pPr algn="l">
              <a:spcBef>
                <a:spcPts val="750"/>
              </a:spcBef>
            </a:pPr>
            <a:r>
              <a:rPr lang="en-US" b="0" i="0">
                <a:solidFill>
                  <a:srgbClr val="454953"/>
                </a:solidFill>
                <a:effectLst/>
                <a:latin typeface="Inter"/>
              </a:rPr>
              <a:t>We found no major patient safety issues, co-identified risks, and co-created mitigations. This encouraged safe growth of telemedicine. We successfully closed the sandbox in 2021, transitioning to voluntary listing of 850 providers. Learnings became free e-training for healthcare professionals during COVID-19. Telemedicine is now fully licensed under HCSA."</a:t>
            </a:r>
          </a:p>
          <a:p>
            <a:endParaRPr lang="en-S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FF4A5-AA5E-468A-BE86-895FB574D330}"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03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BC556-423C-7164-B128-8BABCEBE8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5CE01-7577-14F1-0BEA-8B7EF9855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BC684-B956-5C70-E160-006AE3102961}"/>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5: Spectrum of Regulatory Tools</a:t>
            </a:r>
          </a:p>
          <a:p>
            <a:pPr algn="l">
              <a:spcBef>
                <a:spcPts val="750"/>
              </a:spcBef>
              <a:buNone/>
            </a:pPr>
            <a:endParaRPr lang="en-US" b="1" i="0">
              <a:solidFill>
                <a:srgbClr val="454953"/>
              </a:solidFill>
              <a:effectLst/>
              <a:latin typeface="Inter"/>
            </a:endParaRPr>
          </a:p>
          <a:p>
            <a:pPr algn="l">
              <a:spcBef>
                <a:spcPts val="750"/>
              </a:spcBef>
              <a:buNone/>
            </a:pPr>
            <a:r>
              <a:rPr lang="en-US" b="0" i="0">
                <a:solidFill>
                  <a:srgbClr val="454953"/>
                </a:solidFill>
                <a:effectLst/>
                <a:latin typeface="Inter"/>
              </a:rPr>
              <a:t>"This diagram illustrates our comprehensive toolkit. We use a spectrum of regulatory tools based on compliance burden. Low-burden tools include stakeholder education, guidelines, and industry self-regulation. Higher-burden tools include formal regulations and enforcement actions.</a:t>
            </a:r>
          </a:p>
          <a:p>
            <a:pPr algn="l">
              <a:spcBef>
                <a:spcPts val="750"/>
              </a:spcBef>
              <a:buNone/>
            </a:pPr>
            <a:endParaRPr lang="en-US" b="0" i="0">
              <a:solidFill>
                <a:srgbClr val="454953"/>
              </a:solidFill>
              <a:effectLst/>
              <a:latin typeface="Inter"/>
            </a:endParaRPr>
          </a:p>
          <a:p>
            <a:pPr algn="l">
              <a:spcBef>
                <a:spcPts val="750"/>
              </a:spcBef>
            </a:pPr>
            <a:r>
              <a:rPr lang="en-US" b="0" i="0">
                <a:solidFill>
                  <a:srgbClr val="454953"/>
                </a:solidFill>
                <a:effectLst/>
                <a:latin typeface="Inter"/>
              </a:rPr>
              <a:t>The key is matching the right tool to the right situation, supported by data analytics, </a:t>
            </a:r>
            <a:r>
              <a:rPr lang="en-US" b="0" i="0" err="1">
                <a:solidFill>
                  <a:srgbClr val="454953"/>
                </a:solidFill>
                <a:effectLst/>
                <a:latin typeface="Inter"/>
              </a:rPr>
              <a:t>behavioural</a:t>
            </a:r>
            <a:r>
              <a:rPr lang="en-US" b="0" i="0">
                <a:solidFill>
                  <a:srgbClr val="454953"/>
                </a:solidFill>
                <a:effectLst/>
                <a:latin typeface="Inter"/>
              </a:rPr>
              <a:t> insights, and continuous stakeholder consultation. This approach </a:t>
            </a:r>
            <a:r>
              <a:rPr lang="en-US" b="0" i="0" err="1">
                <a:solidFill>
                  <a:srgbClr val="454953"/>
                </a:solidFill>
                <a:effectLst/>
                <a:latin typeface="Inter"/>
              </a:rPr>
              <a:t>optimises</a:t>
            </a:r>
            <a:r>
              <a:rPr lang="en-US" b="0" i="0">
                <a:solidFill>
                  <a:srgbClr val="454953"/>
                </a:solidFill>
                <a:effectLst/>
                <a:latin typeface="Inter"/>
              </a:rPr>
              <a:t> regulatory effectiveness while </a:t>
            </a:r>
            <a:r>
              <a:rPr lang="en-US" b="0" i="0" err="1">
                <a:solidFill>
                  <a:srgbClr val="454953"/>
                </a:solidFill>
                <a:effectLst/>
                <a:latin typeface="Inter"/>
              </a:rPr>
              <a:t>minimising</a:t>
            </a:r>
            <a:r>
              <a:rPr lang="en-US" b="0" i="0">
                <a:solidFill>
                  <a:srgbClr val="454953"/>
                </a:solidFill>
                <a:effectLst/>
                <a:latin typeface="Inter"/>
              </a:rPr>
              <a:t> unnecessary burden."</a:t>
            </a:r>
          </a:p>
          <a:p>
            <a:endParaRPr lang="en-SG"/>
          </a:p>
        </p:txBody>
      </p:sp>
      <p:sp>
        <p:nvSpPr>
          <p:cNvPr id="4" name="Slide Number Placeholder 3">
            <a:extLst>
              <a:ext uri="{FF2B5EF4-FFF2-40B4-BE49-F238E27FC236}">
                <a16:creationId xmlns:a16="http://schemas.microsoft.com/office/drawing/2014/main" id="{385F65A6-AA9E-8068-ECDC-A4393D5403ED}"/>
              </a:ext>
            </a:extLst>
          </p:cNvPr>
          <p:cNvSpPr>
            <a:spLocks noGrp="1"/>
          </p:cNvSpPr>
          <p:nvPr>
            <p:ph type="sldNum" sz="quarter" idx="10"/>
          </p:nvPr>
        </p:nvSpPr>
        <p:spPr/>
        <p:txBody>
          <a:bodyPr/>
          <a:lstStyle/>
          <a:p>
            <a:fld id="{73D7743F-50CD-4D46-B30D-AE149044672C}" type="slidenum">
              <a:rPr lang="en-SG" smtClean="0"/>
              <a:t>5</a:t>
            </a:fld>
            <a:endParaRPr lang="en-SG"/>
          </a:p>
        </p:txBody>
      </p:sp>
    </p:spTree>
    <p:extLst>
      <p:ext uri="{BB962C8B-B14F-4D97-AF65-F5344CB8AC3E}">
        <p14:creationId xmlns:p14="http://schemas.microsoft.com/office/powerpoint/2010/main" val="285736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6C247-C5A8-5FF1-52E2-7F0FDDBCC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B8044-4CC8-B100-1E66-568D6E372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BF0BE5-0616-2FC3-F4DF-59CD8DB7F71F}"/>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6: Risk-Based Framework</a:t>
            </a:r>
          </a:p>
          <a:p>
            <a:pPr algn="l">
              <a:spcBef>
                <a:spcPts val="750"/>
              </a:spcBef>
              <a:buNone/>
            </a:pPr>
            <a:endParaRPr lang="en-US" b="1" i="0">
              <a:solidFill>
                <a:srgbClr val="454953"/>
              </a:solidFill>
              <a:effectLst/>
              <a:latin typeface="Inter"/>
            </a:endParaRPr>
          </a:p>
          <a:p>
            <a:pPr algn="l">
              <a:spcBef>
                <a:spcPts val="750"/>
              </a:spcBef>
              <a:buNone/>
            </a:pPr>
            <a:r>
              <a:rPr lang="en-US" b="0" i="0">
                <a:solidFill>
                  <a:srgbClr val="454953"/>
                </a:solidFill>
                <a:effectLst/>
                <a:latin typeface="Inter"/>
              </a:rPr>
              <a:t>"Our risk-based regulation framework embodies smart resource allocation. Risk assessment drives regulatory intensity. Licensees with strong compliance histories get reduced oversight - less frequent inspections, longer </a:t>
            </a:r>
            <a:r>
              <a:rPr lang="en-US" b="0" i="0" err="1">
                <a:solidFill>
                  <a:srgbClr val="454953"/>
                </a:solidFill>
                <a:effectLst/>
                <a:latin typeface="Inter"/>
              </a:rPr>
              <a:t>licence</a:t>
            </a:r>
            <a:r>
              <a:rPr lang="en-US" b="0" i="0">
                <a:solidFill>
                  <a:srgbClr val="454953"/>
                </a:solidFill>
                <a:effectLst/>
                <a:latin typeface="Inter"/>
              </a:rPr>
              <a:t> tenure. Those with poor compliance face enhanced scrutiny.</a:t>
            </a:r>
          </a:p>
          <a:p>
            <a:pPr algn="l">
              <a:spcBef>
                <a:spcPts val="750"/>
              </a:spcBef>
              <a:buNone/>
            </a:pPr>
            <a:endParaRPr lang="en-US" b="0" i="0">
              <a:solidFill>
                <a:srgbClr val="454953"/>
              </a:solidFill>
              <a:effectLst/>
              <a:latin typeface="Inter"/>
            </a:endParaRPr>
          </a:p>
          <a:p>
            <a:pPr algn="l">
              <a:spcBef>
                <a:spcPts val="750"/>
              </a:spcBef>
              <a:buNone/>
            </a:pPr>
            <a:r>
              <a:rPr lang="en-US" b="0" i="0">
                <a:solidFill>
                  <a:srgbClr val="454953"/>
                </a:solidFill>
                <a:effectLst/>
                <a:latin typeface="Inter"/>
              </a:rPr>
              <a:t>This represents a cultural transformation from process-focused to outcomes-focused regulation, and from one-size-fits-all to </a:t>
            </a:r>
            <a:r>
              <a:rPr lang="en-US" b="0" i="0" err="1">
                <a:solidFill>
                  <a:srgbClr val="454953"/>
                </a:solidFill>
                <a:effectLst/>
                <a:latin typeface="Inter"/>
              </a:rPr>
              <a:t>personalised</a:t>
            </a:r>
            <a:r>
              <a:rPr lang="en-US" b="0" i="0">
                <a:solidFill>
                  <a:srgbClr val="454953"/>
                </a:solidFill>
                <a:effectLst/>
                <a:latin typeface="Inter"/>
              </a:rPr>
              <a:t> approaches. Under our previous PHMCA framework, we had a single regulatory structure applied uniformly to all healthcare providers. Now under HCSA, we have 16 distinct Licensable Healthcare Services with tailored requirements based on service type and risk profile - </a:t>
            </a:r>
            <a:r>
              <a:rPr lang="en-US" b="0" i="0" err="1">
                <a:solidFill>
                  <a:srgbClr val="454953"/>
                </a:solidFill>
                <a:effectLst/>
                <a:latin typeface="Inter"/>
              </a:rPr>
              <a:t>organised</a:t>
            </a:r>
            <a:r>
              <a:rPr lang="en-US" b="0" i="0">
                <a:solidFill>
                  <a:srgbClr val="454953"/>
                </a:solidFill>
                <a:effectLst/>
                <a:latin typeface="Inter"/>
              </a:rPr>
              <a:t> into Inpatient Services, Outpatient Services, and Clinical Support Services. Each service category has specific regulatory requirements matching its unique operational risks.”</a:t>
            </a:r>
          </a:p>
        </p:txBody>
      </p:sp>
      <p:sp>
        <p:nvSpPr>
          <p:cNvPr id="4" name="Slide Number Placeholder 3">
            <a:extLst>
              <a:ext uri="{FF2B5EF4-FFF2-40B4-BE49-F238E27FC236}">
                <a16:creationId xmlns:a16="http://schemas.microsoft.com/office/drawing/2014/main" id="{18231D4F-C968-F51B-AAD1-53133D678B05}"/>
              </a:ext>
            </a:extLst>
          </p:cNvPr>
          <p:cNvSpPr>
            <a:spLocks noGrp="1"/>
          </p:cNvSpPr>
          <p:nvPr>
            <p:ph type="sldNum" sz="quarter" idx="10"/>
          </p:nvPr>
        </p:nvSpPr>
        <p:spPr/>
        <p:txBody>
          <a:bodyPr/>
          <a:lstStyle/>
          <a:p>
            <a:fld id="{73D7743F-50CD-4D46-B30D-AE149044672C}" type="slidenum">
              <a:rPr lang="en-SG" smtClean="0"/>
              <a:t>6</a:t>
            </a:fld>
            <a:endParaRPr lang="en-SG"/>
          </a:p>
        </p:txBody>
      </p:sp>
    </p:spTree>
    <p:extLst>
      <p:ext uri="{BB962C8B-B14F-4D97-AF65-F5344CB8AC3E}">
        <p14:creationId xmlns:p14="http://schemas.microsoft.com/office/powerpoint/2010/main" val="308936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285D1-B50F-4F41-09A0-C494732F2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A9B7A-DA67-5692-24BF-4EAF7E284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0E92F-5BD2-E01E-F633-8DDD2F02F0E5}"/>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7: Expanded Enforcement Philosophy</a:t>
            </a:r>
          </a:p>
          <a:p>
            <a:endParaRPr lang="en-SG"/>
          </a:p>
          <a:p>
            <a:pPr algn="l">
              <a:spcBef>
                <a:spcPts val="750"/>
              </a:spcBef>
              <a:buNone/>
            </a:pPr>
            <a:r>
              <a:rPr lang="en-US" b="0" i="0">
                <a:solidFill>
                  <a:srgbClr val="454953"/>
                </a:solidFill>
                <a:effectLst/>
                <a:latin typeface="Inter"/>
              </a:rPr>
              <a:t>"Our enforcement philosophy has expanded dramatically. Under the old system, we had limited options - warnings, financial penalties, or prosecution. The HCSA provides a graduated toolkit matching violation severity.</a:t>
            </a:r>
          </a:p>
          <a:p>
            <a:pPr algn="l">
              <a:spcBef>
                <a:spcPts val="750"/>
              </a:spcBef>
              <a:buNone/>
            </a:pPr>
            <a:endParaRPr lang="en-US" b="0" i="0">
              <a:solidFill>
                <a:srgbClr val="454953"/>
              </a:solidFill>
              <a:effectLst/>
              <a:latin typeface="Inter"/>
            </a:endParaRPr>
          </a:p>
          <a:p>
            <a:pPr algn="l">
              <a:spcBef>
                <a:spcPts val="750"/>
              </a:spcBef>
              <a:buNone/>
            </a:pPr>
            <a:r>
              <a:rPr lang="en-US" b="0" i="0">
                <a:solidFill>
                  <a:srgbClr val="454953"/>
                </a:solidFill>
                <a:effectLst/>
                <a:latin typeface="Inter"/>
              </a:rPr>
              <a:t>Minor violations get warnings or additional </a:t>
            </a:r>
            <a:r>
              <a:rPr lang="en-US" b="0" i="0" err="1">
                <a:solidFill>
                  <a:srgbClr val="454953"/>
                </a:solidFill>
                <a:effectLst/>
                <a:latin typeface="Inter"/>
              </a:rPr>
              <a:t>licence</a:t>
            </a:r>
            <a:r>
              <a:rPr lang="en-US" b="0" i="0">
                <a:solidFill>
                  <a:srgbClr val="454953"/>
                </a:solidFill>
                <a:effectLst/>
                <a:latin typeface="Inter"/>
              </a:rPr>
              <a:t> conditions. Moderate violations face financial penalties or </a:t>
            </a:r>
            <a:r>
              <a:rPr lang="en-US" b="0" i="0" err="1">
                <a:solidFill>
                  <a:srgbClr val="454953"/>
                </a:solidFill>
                <a:effectLst/>
                <a:latin typeface="Inter"/>
              </a:rPr>
              <a:t>licence</a:t>
            </a:r>
            <a:r>
              <a:rPr lang="en-US" b="0" i="0">
                <a:solidFill>
                  <a:srgbClr val="454953"/>
                </a:solidFill>
                <a:effectLst/>
                <a:latin typeface="Inter"/>
              </a:rPr>
              <a:t> modifications. Serious violations can trigger step-in powers or </a:t>
            </a:r>
            <a:r>
              <a:rPr lang="en-US" b="0" i="0" err="1">
                <a:solidFill>
                  <a:srgbClr val="454953"/>
                </a:solidFill>
                <a:effectLst/>
                <a:latin typeface="Inter"/>
              </a:rPr>
              <a:t>licence</a:t>
            </a:r>
            <a:r>
              <a:rPr lang="en-US" b="0" i="0">
                <a:solidFill>
                  <a:srgbClr val="454953"/>
                </a:solidFill>
                <a:effectLst/>
                <a:latin typeface="Inter"/>
              </a:rPr>
              <a:t> suspension. This proportionate approach is supported by proactive intelligence systems that enable early intervention rather than purely reactive enforcement.</a:t>
            </a:r>
          </a:p>
          <a:p>
            <a:pPr algn="l">
              <a:spcBef>
                <a:spcPts val="750"/>
              </a:spcBef>
              <a:buNone/>
            </a:pPr>
            <a:endParaRPr lang="en-US" b="0" i="0">
              <a:solidFill>
                <a:srgbClr val="454953"/>
              </a:solidFill>
              <a:effectLst/>
              <a:latin typeface="Inter"/>
            </a:endParaRPr>
          </a:p>
          <a:p>
            <a:pPr algn="l">
              <a:spcBef>
                <a:spcPts val="750"/>
              </a:spcBef>
              <a:buNone/>
            </a:pPr>
            <a:r>
              <a:rPr lang="en-US" b="0" i="0">
                <a:solidFill>
                  <a:srgbClr val="454953"/>
                </a:solidFill>
                <a:effectLst/>
                <a:latin typeface="Inter"/>
              </a:rPr>
              <a:t>Our multi-source detection capabilities include proactive and routine inspections conducted based on risk profiles, complaints and whistleblowing from the public, patients, or industry stakeholders, and intelligence surveillance.</a:t>
            </a:r>
          </a:p>
          <a:p>
            <a:pPr algn="l">
              <a:spcBef>
                <a:spcPts val="750"/>
              </a:spcBef>
            </a:pPr>
            <a:endParaRPr lang="en-US" b="0" i="0">
              <a:solidFill>
                <a:srgbClr val="454953"/>
              </a:solidFill>
              <a:effectLst/>
              <a:latin typeface="Inter"/>
            </a:endParaRPr>
          </a:p>
          <a:p>
            <a:pPr algn="l">
              <a:spcBef>
                <a:spcPts val="750"/>
              </a:spcBef>
            </a:pPr>
            <a:r>
              <a:rPr lang="en-US" b="0" i="0">
                <a:solidFill>
                  <a:srgbClr val="454953"/>
                </a:solidFill>
                <a:effectLst/>
                <a:latin typeface="Inter"/>
              </a:rPr>
              <a:t>We </a:t>
            </a:r>
            <a:r>
              <a:rPr lang="en-US" b="0" i="0" err="1">
                <a:solidFill>
                  <a:srgbClr val="454953"/>
                </a:solidFill>
                <a:effectLst/>
                <a:latin typeface="Inter"/>
              </a:rPr>
              <a:t>emphasise</a:t>
            </a:r>
            <a:r>
              <a:rPr lang="en-US" b="0" i="0">
                <a:solidFill>
                  <a:srgbClr val="454953"/>
                </a:solidFill>
                <a:effectLst/>
                <a:latin typeface="Inter"/>
              </a:rPr>
              <a:t> preventive rather than purely reactive enforcement through routine inspections conducted less frequently for licensees with good track records and lower risk profiles, and more frequently for those with poor compliance history and higher risk operations. We also conduct HCSA implementation stakeholder engagement sessions to facilitate dialogue and address industry concerns, and publish regularly updated FAQs on MOH's website to address common licensee queries and emerging issues. This collaborative approach enables us to identify and address issues early."</a:t>
            </a:r>
          </a:p>
          <a:p>
            <a:endParaRPr lang="en-SG"/>
          </a:p>
        </p:txBody>
      </p:sp>
      <p:sp>
        <p:nvSpPr>
          <p:cNvPr id="4" name="Slide Number Placeholder 3">
            <a:extLst>
              <a:ext uri="{FF2B5EF4-FFF2-40B4-BE49-F238E27FC236}">
                <a16:creationId xmlns:a16="http://schemas.microsoft.com/office/drawing/2014/main" id="{FF0AC32F-C33E-AAAF-A9F3-CC4D89CC4DBD}"/>
              </a:ext>
            </a:extLst>
          </p:cNvPr>
          <p:cNvSpPr>
            <a:spLocks noGrp="1"/>
          </p:cNvSpPr>
          <p:nvPr>
            <p:ph type="sldNum" sz="quarter" idx="10"/>
          </p:nvPr>
        </p:nvSpPr>
        <p:spPr/>
        <p:txBody>
          <a:bodyPr/>
          <a:lstStyle/>
          <a:p>
            <a:fld id="{73D7743F-50CD-4D46-B30D-AE149044672C}" type="slidenum">
              <a:rPr lang="en-SG" smtClean="0"/>
              <a:t>7</a:t>
            </a:fld>
            <a:endParaRPr lang="en-SG"/>
          </a:p>
        </p:txBody>
      </p:sp>
    </p:spTree>
    <p:extLst>
      <p:ext uri="{BB962C8B-B14F-4D97-AF65-F5344CB8AC3E}">
        <p14:creationId xmlns:p14="http://schemas.microsoft.com/office/powerpoint/2010/main" val="71705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8B75C-0599-7D54-6F06-721B62488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28888-C2F0-494A-BCA6-700597C49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75736-17B3-633F-1731-642CB33FCF75}"/>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8: New Enforcement Challenges</a:t>
            </a:r>
          </a:p>
          <a:p>
            <a:pPr algn="l">
              <a:spcBef>
                <a:spcPts val="750"/>
              </a:spcBef>
              <a:buNone/>
            </a:pPr>
            <a:endParaRPr lang="en-US" b="1" i="0">
              <a:solidFill>
                <a:srgbClr val="454953"/>
              </a:solidFill>
              <a:effectLst/>
              <a:latin typeface="Inter"/>
            </a:endParaRPr>
          </a:p>
          <a:p>
            <a:pPr marL="0" indent="0">
              <a:spcBef>
                <a:spcPts val="750"/>
              </a:spcBef>
              <a:buFont typeface="Arial" panose="020B0604020202020204" pitchFamily="34" charset="0"/>
              <a:buNone/>
            </a:pPr>
            <a:r>
              <a:rPr lang="en-US" b="0" i="0">
                <a:solidFill>
                  <a:srgbClr val="454953"/>
                </a:solidFill>
                <a:effectLst/>
                <a:latin typeface="Inter"/>
              </a:rPr>
              <a:t>"However, the evolving healthcare landscape brings new enforcement challenges. Digital advertising on healthcare platforms is outpacing traditional frameworks. Health product advertising requires preventing inappropriate promotion of prescription medicines. Vaping enforcement demands resource-intensive action </a:t>
            </a:r>
            <a:r>
              <a:rPr lang="en-US" sz="1200" i="0">
                <a:solidFill>
                  <a:schemeClr val="tx1"/>
                </a:solidFill>
                <a:effectLst/>
              </a:rPr>
              <a:t>to mount comprehensive </a:t>
            </a:r>
            <a:r>
              <a:rPr lang="en-US" sz="1200">
                <a:solidFill>
                  <a:schemeClr val="tx1"/>
                </a:solidFill>
              </a:rPr>
              <a:t>response.</a:t>
            </a:r>
            <a:endParaRPr lang="en-US" sz="1200" b="1">
              <a:solidFill>
                <a:schemeClr val="tx1"/>
              </a:solidFill>
            </a:endParaRPr>
          </a:p>
          <a:p>
            <a:pPr algn="l">
              <a:spcBef>
                <a:spcPts val="750"/>
              </a:spcBef>
            </a:pPr>
            <a:endParaRPr lang="en-US" b="0" i="0">
              <a:solidFill>
                <a:srgbClr val="454953"/>
              </a:solidFill>
              <a:effectLst/>
              <a:latin typeface="Inter"/>
            </a:endParaRPr>
          </a:p>
          <a:p>
            <a:pPr algn="l">
              <a:spcBef>
                <a:spcPts val="750"/>
              </a:spcBef>
            </a:pPr>
            <a:r>
              <a:rPr lang="en-US" b="0" i="0">
                <a:solidFill>
                  <a:srgbClr val="454953"/>
                </a:solidFill>
                <a:effectLst/>
                <a:latin typeface="Inter"/>
              </a:rPr>
              <a:t>Our strategic response includes multi-agency coordination across the Ministries, adaptive enforcement for emerging healthcare models, and enhanced guidance and education for licensees and platforms. The core challenge remains maintaining patient safety while enabling innovation in our rapidly evolving digital landscape."</a:t>
            </a:r>
          </a:p>
          <a:p>
            <a:endParaRPr lang="en-SG"/>
          </a:p>
        </p:txBody>
      </p:sp>
      <p:sp>
        <p:nvSpPr>
          <p:cNvPr id="4" name="Slide Number Placeholder 3">
            <a:extLst>
              <a:ext uri="{FF2B5EF4-FFF2-40B4-BE49-F238E27FC236}">
                <a16:creationId xmlns:a16="http://schemas.microsoft.com/office/drawing/2014/main" id="{BAB196FB-F7A2-19E5-BA60-C0AF319A5EEF}"/>
              </a:ext>
            </a:extLst>
          </p:cNvPr>
          <p:cNvSpPr>
            <a:spLocks noGrp="1"/>
          </p:cNvSpPr>
          <p:nvPr>
            <p:ph type="sldNum" sz="quarter" idx="10"/>
          </p:nvPr>
        </p:nvSpPr>
        <p:spPr/>
        <p:txBody>
          <a:bodyPr/>
          <a:lstStyle/>
          <a:p>
            <a:fld id="{73D7743F-50CD-4D46-B30D-AE149044672C}" type="slidenum">
              <a:rPr lang="en-SG" smtClean="0"/>
              <a:t>8</a:t>
            </a:fld>
            <a:endParaRPr lang="en-SG"/>
          </a:p>
        </p:txBody>
      </p:sp>
    </p:spTree>
    <p:extLst>
      <p:ext uri="{BB962C8B-B14F-4D97-AF65-F5344CB8AC3E}">
        <p14:creationId xmlns:p14="http://schemas.microsoft.com/office/powerpoint/2010/main" val="60184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5CE9F-1DB8-1534-C1D0-74838EC18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93E51-0EA7-1C06-C422-9D61DE479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139AF-44A7-6E54-278A-052D04E6B7C5}"/>
              </a:ext>
            </a:extLst>
          </p:cNvPr>
          <p:cNvSpPr>
            <a:spLocks noGrp="1"/>
          </p:cNvSpPr>
          <p:nvPr>
            <p:ph type="body" idx="1"/>
          </p:nvPr>
        </p:nvSpPr>
        <p:spPr/>
        <p:txBody>
          <a:bodyPr/>
          <a:lstStyle/>
          <a:p>
            <a:pPr algn="l">
              <a:spcBef>
                <a:spcPts val="750"/>
              </a:spcBef>
              <a:buNone/>
            </a:pPr>
            <a:r>
              <a:rPr lang="en-US" b="1" i="0">
                <a:solidFill>
                  <a:srgbClr val="454953"/>
                </a:solidFill>
                <a:effectLst/>
                <a:latin typeface="Inter"/>
              </a:rPr>
              <a:t>Slide 9: Online Advertisement Examples</a:t>
            </a:r>
          </a:p>
          <a:p>
            <a:pPr algn="l">
              <a:spcBef>
                <a:spcPts val="750"/>
              </a:spcBef>
              <a:buNone/>
            </a:pPr>
            <a:endParaRPr lang="en-US" b="1" i="0">
              <a:solidFill>
                <a:srgbClr val="454953"/>
              </a:solidFill>
              <a:effectLst/>
              <a:latin typeface="Inter"/>
            </a:endParaRPr>
          </a:p>
          <a:p>
            <a:pPr algn="l">
              <a:spcBef>
                <a:spcPts val="750"/>
              </a:spcBef>
              <a:buNone/>
            </a:pPr>
            <a:r>
              <a:rPr lang="en-US" b="0" i="0">
                <a:solidFill>
                  <a:srgbClr val="454953"/>
                </a:solidFill>
                <a:effectLst/>
                <a:latin typeface="Inter"/>
              </a:rPr>
              <a:t>"Let me show you specific examples of our digital advertising challenges. We're seeing increased healthcare advertising on digital platforms - some in-house, others third-party vendors serving multiple clinics.</a:t>
            </a:r>
            <a:r>
              <a:rPr lang="en-SG" b="0" i="0">
                <a:solidFill>
                  <a:srgbClr val="454953"/>
                </a:solidFill>
                <a:effectLst/>
                <a:latin typeface="Inter"/>
              </a:rPr>
              <a:t>”</a:t>
            </a:r>
            <a:endParaRPr lang="en-US" b="0" i="0">
              <a:solidFill>
                <a:srgbClr val="454953"/>
              </a:solidFill>
              <a:effectLst/>
              <a:latin typeface="Inter"/>
            </a:endParaRPr>
          </a:p>
        </p:txBody>
      </p:sp>
      <p:sp>
        <p:nvSpPr>
          <p:cNvPr id="4" name="Slide Number Placeholder 3">
            <a:extLst>
              <a:ext uri="{FF2B5EF4-FFF2-40B4-BE49-F238E27FC236}">
                <a16:creationId xmlns:a16="http://schemas.microsoft.com/office/drawing/2014/main" id="{2F6B3BA3-4756-E85B-7AFB-94D6DA957435}"/>
              </a:ext>
            </a:extLst>
          </p:cNvPr>
          <p:cNvSpPr>
            <a:spLocks noGrp="1"/>
          </p:cNvSpPr>
          <p:nvPr>
            <p:ph type="sldNum" sz="quarter" idx="10"/>
          </p:nvPr>
        </p:nvSpPr>
        <p:spPr/>
        <p:txBody>
          <a:bodyPr/>
          <a:lstStyle/>
          <a:p>
            <a:fld id="{73D7743F-50CD-4D46-B30D-AE149044672C}" type="slidenum">
              <a:rPr lang="en-SG" smtClean="0"/>
              <a:t>9</a:t>
            </a:fld>
            <a:endParaRPr lang="en-SG"/>
          </a:p>
        </p:txBody>
      </p:sp>
    </p:spTree>
    <p:extLst>
      <p:ext uri="{BB962C8B-B14F-4D97-AF65-F5344CB8AC3E}">
        <p14:creationId xmlns:p14="http://schemas.microsoft.com/office/powerpoint/2010/main" val="243601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3348-3A88-4D32-8D20-9FDDEBE934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6B553A-C83D-493A-BCF5-ECAC34C0A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257764-2BD2-4238-8027-2AC4B9054E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059837-AD4A-4B0E-A3E8-06B3CDDE1C8E}"/>
              </a:ext>
            </a:extLst>
          </p:cNvPr>
          <p:cNvSpPr>
            <a:spLocks noGrp="1"/>
          </p:cNvSpPr>
          <p:nvPr>
            <p:ph type="ftr" sz="quarter" idx="11"/>
          </p:nvPr>
        </p:nvSpPr>
        <p:spPr/>
        <p:txBody>
          <a:bodyPr/>
          <a:lstStyle/>
          <a:p>
            <a:r>
              <a:rPr lang="en-US"/>
              <a:t>[OFFICIAL CLOSED]</a:t>
            </a:r>
          </a:p>
        </p:txBody>
      </p:sp>
      <p:sp>
        <p:nvSpPr>
          <p:cNvPr id="6" name="Slide Number Placeholder 5">
            <a:extLst>
              <a:ext uri="{FF2B5EF4-FFF2-40B4-BE49-F238E27FC236}">
                <a16:creationId xmlns:a16="http://schemas.microsoft.com/office/drawing/2014/main" id="{AA925674-BAB8-4762-A992-E2E6BE08BDF1}"/>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170367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32DE-6DAA-4335-AD2F-283F733013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C76626-5268-42F1-BE33-CA8FF5B26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9F024-8924-4768-AFAF-88A1FFEE5A6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2368F25-4D77-4218-B573-1E3F28E0574B}"/>
              </a:ext>
            </a:extLst>
          </p:cNvPr>
          <p:cNvSpPr>
            <a:spLocks noGrp="1"/>
          </p:cNvSpPr>
          <p:nvPr>
            <p:ph type="ftr" sz="quarter" idx="11"/>
          </p:nvPr>
        </p:nvSpPr>
        <p:spPr/>
        <p:txBody>
          <a:bodyPr/>
          <a:lstStyle/>
          <a:p>
            <a:r>
              <a:rPr lang="en-US"/>
              <a:t>[OFFICIAL CLOSED]</a:t>
            </a:r>
          </a:p>
        </p:txBody>
      </p:sp>
      <p:sp>
        <p:nvSpPr>
          <p:cNvPr id="6" name="Slide Number Placeholder 5">
            <a:extLst>
              <a:ext uri="{FF2B5EF4-FFF2-40B4-BE49-F238E27FC236}">
                <a16:creationId xmlns:a16="http://schemas.microsoft.com/office/drawing/2014/main" id="{04E4A5A8-92C6-41FA-8058-9E51403B2E76}"/>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86924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409AC-F302-4B0A-97CF-0A581C6802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97104-3FCE-4BD6-997C-4C595CA5A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60439-B692-4047-9316-4140B952EB1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D1EABA-0740-4600-A800-3F69686173B1}"/>
              </a:ext>
            </a:extLst>
          </p:cNvPr>
          <p:cNvSpPr>
            <a:spLocks noGrp="1"/>
          </p:cNvSpPr>
          <p:nvPr>
            <p:ph type="ftr" sz="quarter" idx="11"/>
          </p:nvPr>
        </p:nvSpPr>
        <p:spPr/>
        <p:txBody>
          <a:bodyPr/>
          <a:lstStyle/>
          <a:p>
            <a:r>
              <a:rPr lang="en-US"/>
              <a:t>[OFFICIAL CLOSED]</a:t>
            </a:r>
          </a:p>
        </p:txBody>
      </p:sp>
      <p:sp>
        <p:nvSpPr>
          <p:cNvPr id="6" name="Slide Number Placeholder 5">
            <a:extLst>
              <a:ext uri="{FF2B5EF4-FFF2-40B4-BE49-F238E27FC236}">
                <a16:creationId xmlns:a16="http://schemas.microsoft.com/office/drawing/2014/main" id="{71EA73CA-7348-46FD-8443-CFB7999805D3}"/>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347986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257CCD-F72B-42DF-9200-96561CBD9951}"/>
              </a:ext>
            </a:extLst>
          </p:cNvPr>
          <p:cNvPicPr>
            <a:picLocks noChangeAspect="1"/>
          </p:cNvPicPr>
          <p:nvPr/>
        </p:nvPicPr>
        <p:blipFill>
          <a:blip r:embed="rId2" cstate="screen">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54758" y="1476865"/>
            <a:ext cx="9427748" cy="5381135"/>
          </a:xfrm>
          <a:prstGeom prst="rect">
            <a:avLst/>
          </a:prstGeom>
        </p:spPr>
      </p:pic>
      <p:sp>
        <p:nvSpPr>
          <p:cNvPr id="10" name="Title 1"/>
          <p:cNvSpPr>
            <a:spLocks noGrp="1"/>
          </p:cNvSpPr>
          <p:nvPr>
            <p:ph type="ctrTitle"/>
          </p:nvPr>
        </p:nvSpPr>
        <p:spPr>
          <a:xfrm>
            <a:off x="3115192" y="1003821"/>
            <a:ext cx="8803758" cy="1093784"/>
          </a:xfrm>
        </p:spPr>
        <p:txBody>
          <a:bodyPr anchor="b">
            <a:normAutofit/>
          </a:bodyPr>
          <a:lstStyle>
            <a:lvl1pPr algn="ctr">
              <a:defRPr sz="4800" b="1">
                <a:solidFill>
                  <a:schemeClr val="tx1">
                    <a:lumMod val="75000"/>
                    <a:lumOff val="25000"/>
                  </a:schemeClr>
                </a:solidFill>
              </a:defRPr>
            </a:lvl1pPr>
          </a:lstStyle>
          <a:p>
            <a:r>
              <a:rPr lang="en-US"/>
              <a:t>Click to edit Master title style</a:t>
            </a:r>
          </a:p>
        </p:txBody>
      </p:sp>
      <p:pic>
        <p:nvPicPr>
          <p:cNvPr id="3" name="Picture 2">
            <a:extLst>
              <a:ext uri="{FF2B5EF4-FFF2-40B4-BE49-F238E27FC236}">
                <a16:creationId xmlns:a16="http://schemas.microsoft.com/office/drawing/2014/main" id="{C4F7DABC-252F-35D9-BD60-6BCA9D8F8F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195" y="274574"/>
            <a:ext cx="2816998" cy="763150"/>
          </a:xfrm>
          <a:prstGeom prst="rect">
            <a:avLst/>
          </a:prstGeom>
        </p:spPr>
      </p:pic>
      <p:pic>
        <p:nvPicPr>
          <p:cNvPr id="7" name="Picture 6">
            <a:extLst>
              <a:ext uri="{FF2B5EF4-FFF2-40B4-BE49-F238E27FC236}">
                <a16:creationId xmlns:a16="http://schemas.microsoft.com/office/drawing/2014/main" id="{5D0F6DB8-EBFF-6004-64E0-EE1057F91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85343" y="6158754"/>
            <a:ext cx="2151899" cy="501342"/>
          </a:xfrm>
          <a:prstGeom prst="rect">
            <a:avLst/>
          </a:prstGeom>
        </p:spPr>
      </p:pic>
    </p:spTree>
    <p:extLst>
      <p:ext uri="{BB962C8B-B14F-4D97-AF65-F5344CB8AC3E}">
        <p14:creationId xmlns:p14="http://schemas.microsoft.com/office/powerpoint/2010/main" val="1412241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35BB-BAB4-48FA-9807-588393E99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494E2-6B2A-4432-A469-BE2BE2683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3E39C-753D-4AF4-B38F-1225457F62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A57F5E-6D3A-4074-96D9-487CF96F9A13}"/>
              </a:ext>
            </a:extLst>
          </p:cNvPr>
          <p:cNvSpPr>
            <a:spLocks noGrp="1"/>
          </p:cNvSpPr>
          <p:nvPr>
            <p:ph type="ftr" sz="quarter" idx="11"/>
          </p:nvPr>
        </p:nvSpPr>
        <p:spPr/>
        <p:txBody>
          <a:bodyPr/>
          <a:lstStyle/>
          <a:p>
            <a:r>
              <a:rPr lang="en-US"/>
              <a:t>[OFFICIAL CLOSED]</a:t>
            </a:r>
          </a:p>
        </p:txBody>
      </p:sp>
      <p:sp>
        <p:nvSpPr>
          <p:cNvPr id="6" name="Slide Number Placeholder 5">
            <a:extLst>
              <a:ext uri="{FF2B5EF4-FFF2-40B4-BE49-F238E27FC236}">
                <a16:creationId xmlns:a16="http://schemas.microsoft.com/office/drawing/2014/main" id="{F64AD896-A95C-4504-9DA5-42DB70B6D796}"/>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170235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AF2E-5F3C-467C-B3ED-B2A8138A3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BD53B5-D0B5-421B-8329-825EA0C634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A0783-7A59-469B-90B9-133281FDA4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65ACD4-90DE-4488-A043-95001F4446D8}"/>
              </a:ext>
            </a:extLst>
          </p:cNvPr>
          <p:cNvSpPr>
            <a:spLocks noGrp="1"/>
          </p:cNvSpPr>
          <p:nvPr>
            <p:ph type="ftr" sz="quarter" idx="11"/>
          </p:nvPr>
        </p:nvSpPr>
        <p:spPr/>
        <p:txBody>
          <a:bodyPr/>
          <a:lstStyle/>
          <a:p>
            <a:r>
              <a:rPr lang="en-US"/>
              <a:t>[OFFICIAL CLOSED]</a:t>
            </a:r>
          </a:p>
        </p:txBody>
      </p:sp>
      <p:sp>
        <p:nvSpPr>
          <p:cNvPr id="6" name="Slide Number Placeholder 5">
            <a:extLst>
              <a:ext uri="{FF2B5EF4-FFF2-40B4-BE49-F238E27FC236}">
                <a16:creationId xmlns:a16="http://schemas.microsoft.com/office/drawing/2014/main" id="{96C5DDF2-DD76-4A26-B0FE-B223BC4567C6}"/>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254052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3C4A-8A8F-4485-AC3F-C7C0A3135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78FC0-3C57-45EF-9A07-6781A3392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EEC48F-1E53-400B-974C-49783B722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516AA-A7F8-4100-839D-22BEA506B39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6A24993-47D9-46F0-BEEC-8C1108B5C805}"/>
              </a:ext>
            </a:extLst>
          </p:cNvPr>
          <p:cNvSpPr>
            <a:spLocks noGrp="1"/>
          </p:cNvSpPr>
          <p:nvPr>
            <p:ph type="ftr" sz="quarter" idx="11"/>
          </p:nvPr>
        </p:nvSpPr>
        <p:spPr/>
        <p:txBody>
          <a:bodyPr/>
          <a:lstStyle/>
          <a:p>
            <a:r>
              <a:rPr lang="en-US"/>
              <a:t>[OFFICIAL CLOSED]</a:t>
            </a:r>
          </a:p>
        </p:txBody>
      </p:sp>
      <p:sp>
        <p:nvSpPr>
          <p:cNvPr id="7" name="Slide Number Placeholder 6">
            <a:extLst>
              <a:ext uri="{FF2B5EF4-FFF2-40B4-BE49-F238E27FC236}">
                <a16:creationId xmlns:a16="http://schemas.microsoft.com/office/drawing/2014/main" id="{DEE6C518-CECF-483F-8B59-C004366153CB}"/>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41023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DB0F-2D28-439C-A071-8DF5B0411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85537D-6F11-4C1C-BC81-DC8BFE198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7B9A1-7655-499B-BF34-8E315FB638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E7AA8D-95CD-4274-B88C-DB0FE11449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1A94E8-2074-41D5-805D-DCF2D1C468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525976-EB2E-4DE6-8F5E-410109A917E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BB01501-081F-45C9-BF6D-04E3A15B314F}"/>
              </a:ext>
            </a:extLst>
          </p:cNvPr>
          <p:cNvSpPr>
            <a:spLocks noGrp="1"/>
          </p:cNvSpPr>
          <p:nvPr>
            <p:ph type="ftr" sz="quarter" idx="11"/>
          </p:nvPr>
        </p:nvSpPr>
        <p:spPr/>
        <p:txBody>
          <a:bodyPr/>
          <a:lstStyle/>
          <a:p>
            <a:r>
              <a:rPr lang="en-US"/>
              <a:t>[OFFICIAL CLOSED]</a:t>
            </a:r>
          </a:p>
        </p:txBody>
      </p:sp>
      <p:sp>
        <p:nvSpPr>
          <p:cNvPr id="9" name="Slide Number Placeholder 8">
            <a:extLst>
              <a:ext uri="{FF2B5EF4-FFF2-40B4-BE49-F238E27FC236}">
                <a16:creationId xmlns:a16="http://schemas.microsoft.com/office/drawing/2014/main" id="{22EE9DAA-FEE9-478E-B4FA-20FBFB5D051A}"/>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261986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0D29-0556-4966-AF6A-5135B9C1C4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F04D2E-55D4-467C-B631-FACA4431D4C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80377B0-3CE6-4D49-8C2B-4E21D8DC79BB}"/>
              </a:ext>
            </a:extLst>
          </p:cNvPr>
          <p:cNvSpPr>
            <a:spLocks noGrp="1"/>
          </p:cNvSpPr>
          <p:nvPr>
            <p:ph type="ftr" sz="quarter" idx="11"/>
          </p:nvPr>
        </p:nvSpPr>
        <p:spPr/>
        <p:txBody>
          <a:bodyPr/>
          <a:lstStyle/>
          <a:p>
            <a:r>
              <a:rPr lang="en-US"/>
              <a:t>[OFFICIAL CLOSED]</a:t>
            </a:r>
          </a:p>
        </p:txBody>
      </p:sp>
      <p:sp>
        <p:nvSpPr>
          <p:cNvPr id="5" name="Slide Number Placeholder 4">
            <a:extLst>
              <a:ext uri="{FF2B5EF4-FFF2-40B4-BE49-F238E27FC236}">
                <a16:creationId xmlns:a16="http://schemas.microsoft.com/office/drawing/2014/main" id="{42A225BA-E9B1-4D0A-B906-F932D45191D4}"/>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327233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898CF-C713-4596-A02E-7E79FEF4A3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E24F50A-A645-4B28-8453-949063F4525A}"/>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7C943A15-862D-4698-8331-48E70A8233B0}"/>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135240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42E3-DBED-4F21-85FD-95C60D77B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8F39A-AC76-43F3-A4AF-F7999CD6C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16F489-6025-44B4-84AF-0E36BC10A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C343A5-53F1-4530-A656-4E78B4EC6F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A28EFA-2C0A-46E3-A3AF-3D9ED170EDFA}"/>
              </a:ext>
            </a:extLst>
          </p:cNvPr>
          <p:cNvSpPr>
            <a:spLocks noGrp="1"/>
          </p:cNvSpPr>
          <p:nvPr>
            <p:ph type="ftr" sz="quarter" idx="11"/>
          </p:nvPr>
        </p:nvSpPr>
        <p:spPr/>
        <p:txBody>
          <a:bodyPr/>
          <a:lstStyle/>
          <a:p>
            <a:r>
              <a:rPr lang="en-US"/>
              <a:t>[OFFICIAL CLOSED]</a:t>
            </a:r>
          </a:p>
        </p:txBody>
      </p:sp>
      <p:sp>
        <p:nvSpPr>
          <p:cNvPr id="7" name="Slide Number Placeholder 6">
            <a:extLst>
              <a:ext uri="{FF2B5EF4-FFF2-40B4-BE49-F238E27FC236}">
                <a16:creationId xmlns:a16="http://schemas.microsoft.com/office/drawing/2014/main" id="{00E4B739-0881-4DA6-A058-C4FFF54669D3}"/>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423139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980C-2ED6-4F4E-833D-23F698562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9D0A8E-4598-4A18-88C6-7EA9F5223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AB8141-AF22-42E5-8E88-FF4B9B05B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F8230B-993C-44ED-9F60-E1F0AE4F8BD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3B81CE-A903-4F6A-B0D2-6E036808247F}"/>
              </a:ext>
            </a:extLst>
          </p:cNvPr>
          <p:cNvSpPr>
            <a:spLocks noGrp="1"/>
          </p:cNvSpPr>
          <p:nvPr>
            <p:ph type="ftr" sz="quarter" idx="11"/>
          </p:nvPr>
        </p:nvSpPr>
        <p:spPr/>
        <p:txBody>
          <a:bodyPr/>
          <a:lstStyle/>
          <a:p>
            <a:r>
              <a:rPr lang="en-US"/>
              <a:t>[OFFICIAL CLOSED]</a:t>
            </a:r>
          </a:p>
        </p:txBody>
      </p:sp>
      <p:sp>
        <p:nvSpPr>
          <p:cNvPr id="7" name="Slide Number Placeholder 6">
            <a:extLst>
              <a:ext uri="{FF2B5EF4-FFF2-40B4-BE49-F238E27FC236}">
                <a16:creationId xmlns:a16="http://schemas.microsoft.com/office/drawing/2014/main" id="{92D4B5C1-DCD1-46A9-856F-37D965397B16}"/>
              </a:ext>
            </a:extLst>
          </p:cNvPr>
          <p:cNvSpPr>
            <a:spLocks noGrp="1"/>
          </p:cNvSpPr>
          <p:nvPr>
            <p:ph type="sldNum" sz="quarter" idx="12"/>
          </p:nvPr>
        </p:nvSpPr>
        <p:spPr/>
        <p:txBody>
          <a:bodyPr/>
          <a:lstStyle/>
          <a:p>
            <a:fld id="{7256F035-6464-4046-862E-69964D5E282C}" type="slidenum">
              <a:rPr lang="en-US" smtClean="0"/>
              <a:t>‹#›</a:t>
            </a:fld>
            <a:endParaRPr lang="en-US"/>
          </a:p>
        </p:txBody>
      </p:sp>
    </p:spTree>
    <p:extLst>
      <p:ext uri="{BB962C8B-B14F-4D97-AF65-F5344CB8AC3E}">
        <p14:creationId xmlns:p14="http://schemas.microsoft.com/office/powerpoint/2010/main" val="73512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455A5A-6155-4576-82E3-7A0882D98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CFE3A-0023-48B5-BA92-1DD3C0C09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1AF86-74BC-4E24-AFCB-510AB4D930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C4D27D0-F7C5-462E-84E4-7CF721C1C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[OFFICIAL CLOSED]</a:t>
            </a:r>
          </a:p>
        </p:txBody>
      </p:sp>
      <p:sp>
        <p:nvSpPr>
          <p:cNvPr id="6" name="Slide Number Placeholder 5">
            <a:extLst>
              <a:ext uri="{FF2B5EF4-FFF2-40B4-BE49-F238E27FC236}">
                <a16:creationId xmlns:a16="http://schemas.microsoft.com/office/drawing/2014/main" id="{8944450D-5B9E-419B-8890-2528B8B87C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6F035-6464-4046-862E-69964D5E282C}" type="slidenum">
              <a:rPr lang="en-US" smtClean="0"/>
              <a:t>‹#›</a:t>
            </a:fld>
            <a:endParaRPr lang="en-US"/>
          </a:p>
        </p:txBody>
      </p:sp>
    </p:spTree>
    <p:extLst>
      <p:ext uri="{BB962C8B-B14F-4D97-AF65-F5344CB8AC3E}">
        <p14:creationId xmlns:p14="http://schemas.microsoft.com/office/powerpoint/2010/main" val="3034902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DE3B5F-01C3-FA88-7042-2DB21ADF2C57}"/>
              </a:ext>
            </a:extLst>
          </p:cNvPr>
          <p:cNvSpPr>
            <a:spLocks noGrp="1"/>
          </p:cNvSpPr>
          <p:nvPr>
            <p:ph type="ctrTitle"/>
          </p:nvPr>
        </p:nvSpPr>
        <p:spPr>
          <a:xfrm>
            <a:off x="3423520" y="2590805"/>
            <a:ext cx="9263818" cy="1693306"/>
          </a:xfrm>
        </p:spPr>
        <p:txBody>
          <a:bodyPr>
            <a:normAutofit fontScale="90000"/>
          </a:bodyPr>
          <a:lstStyle/>
          <a:p>
            <a:r>
              <a:rPr lang="en-US" sz="4000" b="1" i="0">
                <a:solidFill>
                  <a:schemeClr val="tx1"/>
                </a:solidFill>
                <a:effectLst/>
                <a:latin typeface="+mn-lt"/>
              </a:rPr>
              <a:t>Compliance and Enforcement –</a:t>
            </a:r>
            <a:br>
              <a:rPr lang="en-US" sz="4000" b="1" i="0">
                <a:solidFill>
                  <a:schemeClr val="tx1"/>
                </a:solidFill>
                <a:effectLst/>
                <a:latin typeface="+mn-lt"/>
              </a:rPr>
            </a:br>
            <a:r>
              <a:rPr lang="en-US" sz="4000" b="1" i="0">
                <a:solidFill>
                  <a:schemeClr val="tx1"/>
                </a:solidFill>
                <a:effectLst/>
                <a:latin typeface="+mn-lt"/>
              </a:rPr>
              <a:t>a Singapore Perspective</a:t>
            </a:r>
            <a:br>
              <a:rPr lang="en-US" sz="4900">
                <a:solidFill>
                  <a:schemeClr val="tx1"/>
                </a:solidFill>
                <a:latin typeface="+mn-lt"/>
              </a:rPr>
            </a:br>
            <a:r>
              <a:rPr lang="en-US" sz="4800">
                <a:solidFill>
                  <a:schemeClr val="tx1"/>
                </a:solidFill>
                <a:latin typeface="+mn-lt"/>
              </a:rPr>
              <a:t>  </a:t>
            </a:r>
            <a:br>
              <a:rPr lang="en-US" sz="4800">
                <a:solidFill>
                  <a:schemeClr val="tx1"/>
                </a:solidFill>
                <a:latin typeface="+mn-lt"/>
              </a:rPr>
            </a:br>
            <a:r>
              <a:rPr lang="en-US" sz="3100">
                <a:solidFill>
                  <a:schemeClr val="tx1"/>
                </a:solidFill>
                <a:latin typeface="+mn-lt"/>
              </a:rPr>
              <a:t>EPSO Conference Dublin 2025</a:t>
            </a:r>
            <a:br>
              <a:rPr lang="en-US" sz="3100">
                <a:solidFill>
                  <a:schemeClr val="tx1"/>
                </a:solidFill>
                <a:latin typeface="+mn-lt"/>
              </a:rPr>
            </a:br>
            <a:br>
              <a:rPr lang="en-US" sz="3100">
                <a:solidFill>
                  <a:schemeClr val="tx1"/>
                </a:solidFill>
                <a:latin typeface="+mn-lt"/>
              </a:rPr>
            </a:br>
            <a:r>
              <a:rPr lang="en-US" sz="2700">
                <a:solidFill>
                  <a:schemeClr val="tx1"/>
                </a:solidFill>
                <a:latin typeface="+mn-lt"/>
              </a:rPr>
              <a:t>Ministry of Health, Health Regulation Group</a:t>
            </a:r>
            <a:endParaRPr lang="en-SG" sz="2400">
              <a:solidFill>
                <a:schemeClr val="tx1"/>
              </a:solidFill>
              <a:latin typeface="+mn-lt"/>
            </a:endParaRPr>
          </a:p>
        </p:txBody>
      </p:sp>
    </p:spTree>
    <p:extLst>
      <p:ext uri="{BB962C8B-B14F-4D97-AF65-F5344CB8AC3E}">
        <p14:creationId xmlns:p14="http://schemas.microsoft.com/office/powerpoint/2010/main" val="26414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9D4B7-03FE-DA31-74F5-3D85DC6CB3EF}"/>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76CD3AA-FDFA-8CBD-69FB-0638E2DC0123}"/>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t>Example: Online Advertisements</a:t>
            </a:r>
            <a:endParaRPr lang="en-US" sz="2800" b="1">
              <a:cs typeface="Calibri" panose="020F0502020204030204" pitchFamily="34" charset="0"/>
            </a:endParaRPr>
          </a:p>
        </p:txBody>
      </p:sp>
      <p:sp>
        <p:nvSpPr>
          <p:cNvPr id="8" name="Oval 7">
            <a:extLst>
              <a:ext uri="{FF2B5EF4-FFF2-40B4-BE49-F238E27FC236}">
                <a16:creationId xmlns:a16="http://schemas.microsoft.com/office/drawing/2014/main" id="{CD5052A5-B29C-A48B-04D7-004CC96B7AFF}"/>
              </a:ext>
            </a:extLst>
          </p:cNvPr>
          <p:cNvSpPr/>
          <p:nvPr/>
        </p:nvSpPr>
        <p:spPr>
          <a:xfrm>
            <a:off x="3442609" y="1616783"/>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graphicFrame>
        <p:nvGraphicFramePr>
          <p:cNvPr id="14" name="Table 27">
            <a:extLst>
              <a:ext uri="{FF2B5EF4-FFF2-40B4-BE49-F238E27FC236}">
                <a16:creationId xmlns:a16="http://schemas.microsoft.com/office/drawing/2014/main" id="{BD1D37B1-B370-6F52-0406-3A03CBD4E060}"/>
              </a:ext>
            </a:extLst>
          </p:cNvPr>
          <p:cNvGraphicFramePr>
            <a:graphicFrameLocks noGrp="1"/>
          </p:cNvGraphicFramePr>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New Enforcement Challenges</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C4B3AFB0-4C47-7C93-A29F-ADE47121131B}"/>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49899DCA-5722-1786-C66E-2577EB2DC643}"/>
              </a:ext>
            </a:extLst>
          </p:cNvPr>
          <p:cNvSpPr>
            <a:spLocks noGrp="1"/>
          </p:cNvSpPr>
          <p:nvPr>
            <p:ph type="sldNum" sz="quarter" idx="12"/>
          </p:nvPr>
        </p:nvSpPr>
        <p:spPr/>
        <p:txBody>
          <a:bodyPr/>
          <a:lstStyle/>
          <a:p>
            <a:fld id="{7256F035-6464-4046-862E-69964D5E282C}" type="slidenum">
              <a:rPr lang="en-US" smtClean="0"/>
              <a:t>10</a:t>
            </a:fld>
            <a:endParaRPr lang="en-US"/>
          </a:p>
        </p:txBody>
      </p:sp>
      <p:sp>
        <p:nvSpPr>
          <p:cNvPr id="6" name="TextBox 5">
            <a:extLst>
              <a:ext uri="{FF2B5EF4-FFF2-40B4-BE49-F238E27FC236}">
                <a16:creationId xmlns:a16="http://schemas.microsoft.com/office/drawing/2014/main" id="{32621B66-3A14-1909-D45D-516B7D7B7189}"/>
              </a:ext>
            </a:extLst>
          </p:cNvPr>
          <p:cNvSpPr txBox="1"/>
          <p:nvPr/>
        </p:nvSpPr>
        <p:spPr>
          <a:xfrm>
            <a:off x="1329267" y="1237945"/>
            <a:ext cx="9888082" cy="1015663"/>
          </a:xfrm>
          <a:prstGeom prst="rect">
            <a:avLst/>
          </a:prstGeom>
          <a:noFill/>
        </p:spPr>
        <p:txBody>
          <a:bodyPr wrap="square">
            <a:spAutoFit/>
          </a:bodyPr>
          <a:lstStyle/>
          <a:p>
            <a:r>
              <a:rPr lang="en-US" sz="2000" b="1">
                <a:solidFill>
                  <a:srgbClr val="000000"/>
                </a:solidFill>
                <a:latin typeface="Calibri" panose="020F0502020204030204" pitchFamily="34" charset="0"/>
              </a:rPr>
              <a:t>A</a:t>
            </a:r>
            <a:r>
              <a:rPr lang="en-US" sz="2000" b="1" kern="1200">
                <a:solidFill>
                  <a:srgbClr val="000000"/>
                </a:solidFill>
                <a:effectLst/>
                <a:latin typeface="Calibri" panose="020F0502020204030204" pitchFamily="34" charset="0"/>
                <a:ea typeface="+mn-ea"/>
                <a:cs typeface="+mn-cs"/>
              </a:rPr>
              <a:t>dvertisements that promote Medical Certification-driven consultations</a:t>
            </a:r>
            <a:r>
              <a:rPr lang="en-US" sz="2000"/>
              <a:t>, allow patients to pre-select MCs. It advertises the potential for patients to obtain an MC, which have the effect of soliciting or encouraging use of LHS provided by the Licensee.</a:t>
            </a:r>
          </a:p>
        </p:txBody>
      </p:sp>
      <p:sp>
        <p:nvSpPr>
          <p:cNvPr id="12" name="TextBox 11">
            <a:extLst>
              <a:ext uri="{FF2B5EF4-FFF2-40B4-BE49-F238E27FC236}">
                <a16:creationId xmlns:a16="http://schemas.microsoft.com/office/drawing/2014/main" id="{8BCD6D19-37A6-F43F-E265-A2E4F97CCC1F}"/>
              </a:ext>
            </a:extLst>
          </p:cNvPr>
          <p:cNvSpPr txBox="1"/>
          <p:nvPr/>
        </p:nvSpPr>
        <p:spPr>
          <a:xfrm>
            <a:off x="9043302" y="4078475"/>
            <a:ext cx="3154691" cy="584775"/>
          </a:xfrm>
          <a:prstGeom prst="rect">
            <a:avLst/>
          </a:prstGeom>
          <a:noFill/>
        </p:spPr>
        <p:txBody>
          <a:bodyPr wrap="square" rtlCol="0">
            <a:spAutoFit/>
          </a:bodyPr>
          <a:lstStyle/>
          <a:p>
            <a:r>
              <a:rPr lang="en-US" sz="1600" u="sng"/>
              <a:t>Figure A</a:t>
            </a:r>
            <a:r>
              <a:rPr lang="en-US" sz="1600"/>
              <a:t>. Advertisement and Pre-selection of MCs</a:t>
            </a:r>
            <a:endParaRPr lang="en-SG" sz="1600"/>
          </a:p>
        </p:txBody>
      </p:sp>
      <p:pic>
        <p:nvPicPr>
          <p:cNvPr id="13" name="Picture 12">
            <a:extLst>
              <a:ext uri="{FF2B5EF4-FFF2-40B4-BE49-F238E27FC236}">
                <a16:creationId xmlns:a16="http://schemas.microsoft.com/office/drawing/2014/main" id="{CEBBDC1B-F45B-E03D-71F3-CCAC23F0B08C}"/>
              </a:ext>
            </a:extLst>
          </p:cNvPr>
          <p:cNvPicPr>
            <a:picLocks noChangeAspect="1"/>
          </p:cNvPicPr>
          <p:nvPr/>
        </p:nvPicPr>
        <p:blipFill>
          <a:blip r:embed="rId3"/>
          <a:stretch>
            <a:fillRect/>
          </a:stretch>
        </p:blipFill>
        <p:spPr>
          <a:xfrm>
            <a:off x="662178" y="1365284"/>
            <a:ext cx="665661" cy="665661"/>
          </a:xfrm>
          <a:prstGeom prst="rect">
            <a:avLst/>
          </a:prstGeom>
        </p:spPr>
      </p:pic>
      <p:pic>
        <p:nvPicPr>
          <p:cNvPr id="7" name="Picture 6">
            <a:extLst>
              <a:ext uri="{FF2B5EF4-FFF2-40B4-BE49-F238E27FC236}">
                <a16:creationId xmlns:a16="http://schemas.microsoft.com/office/drawing/2014/main" id="{28E9AC8F-CD8E-5239-8069-37E8B58CBC40}"/>
              </a:ext>
            </a:extLst>
          </p:cNvPr>
          <p:cNvPicPr>
            <a:picLocks noChangeAspect="1"/>
          </p:cNvPicPr>
          <p:nvPr/>
        </p:nvPicPr>
        <p:blipFill>
          <a:blip r:embed="rId4"/>
          <a:stretch>
            <a:fillRect/>
          </a:stretch>
        </p:blipFill>
        <p:spPr>
          <a:xfrm>
            <a:off x="261826" y="2308190"/>
            <a:ext cx="8648700" cy="4181475"/>
          </a:xfrm>
          <a:prstGeom prst="rect">
            <a:avLst/>
          </a:prstGeom>
        </p:spPr>
      </p:pic>
    </p:spTree>
    <p:extLst>
      <p:ext uri="{BB962C8B-B14F-4D97-AF65-F5344CB8AC3E}">
        <p14:creationId xmlns:p14="http://schemas.microsoft.com/office/powerpoint/2010/main" val="304053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DD327-FDF4-4E53-E46C-F82E557C0B93}"/>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70027D97-8DDF-6E20-E893-2AE1C5A6085A}"/>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t>Example: Online Advertisements</a:t>
            </a:r>
            <a:endParaRPr lang="en-US" sz="2800" b="1">
              <a:cs typeface="Calibri" panose="020F0502020204030204" pitchFamily="34" charset="0"/>
            </a:endParaRPr>
          </a:p>
        </p:txBody>
      </p:sp>
      <p:sp>
        <p:nvSpPr>
          <p:cNvPr id="8" name="Oval 7">
            <a:extLst>
              <a:ext uri="{FF2B5EF4-FFF2-40B4-BE49-F238E27FC236}">
                <a16:creationId xmlns:a16="http://schemas.microsoft.com/office/drawing/2014/main" id="{2AB0698D-D73B-FC68-F248-0C4301BF744E}"/>
              </a:ext>
            </a:extLst>
          </p:cNvPr>
          <p:cNvSpPr/>
          <p:nvPr/>
        </p:nvSpPr>
        <p:spPr>
          <a:xfrm>
            <a:off x="3442609" y="1616783"/>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graphicFrame>
        <p:nvGraphicFramePr>
          <p:cNvPr id="14" name="Table 27">
            <a:extLst>
              <a:ext uri="{FF2B5EF4-FFF2-40B4-BE49-F238E27FC236}">
                <a16:creationId xmlns:a16="http://schemas.microsoft.com/office/drawing/2014/main" id="{6A607B10-B0C1-1827-29C4-97BD5604686A}"/>
              </a:ext>
            </a:extLst>
          </p:cNvPr>
          <p:cNvGraphicFramePr>
            <a:graphicFrameLocks noGrp="1"/>
          </p:cNvGraphicFramePr>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New Enforcement Challenges</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57CF7150-A8F2-DC3E-C410-0AC659DBAE84}"/>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90BFF0DB-733E-78AF-19FD-52FA8C1C3E4D}"/>
              </a:ext>
            </a:extLst>
          </p:cNvPr>
          <p:cNvSpPr>
            <a:spLocks noGrp="1"/>
          </p:cNvSpPr>
          <p:nvPr>
            <p:ph type="sldNum" sz="quarter" idx="12"/>
          </p:nvPr>
        </p:nvSpPr>
        <p:spPr/>
        <p:txBody>
          <a:bodyPr/>
          <a:lstStyle/>
          <a:p>
            <a:fld id="{7256F035-6464-4046-862E-69964D5E282C}" type="slidenum">
              <a:rPr lang="en-US" smtClean="0"/>
              <a:t>11</a:t>
            </a:fld>
            <a:endParaRPr lang="en-US"/>
          </a:p>
        </p:txBody>
      </p:sp>
      <p:sp>
        <p:nvSpPr>
          <p:cNvPr id="6" name="TextBox 5">
            <a:extLst>
              <a:ext uri="{FF2B5EF4-FFF2-40B4-BE49-F238E27FC236}">
                <a16:creationId xmlns:a16="http://schemas.microsoft.com/office/drawing/2014/main" id="{3CE97E53-8A0C-9963-A3A0-52F42CB89D76}"/>
              </a:ext>
            </a:extLst>
          </p:cNvPr>
          <p:cNvSpPr txBox="1"/>
          <p:nvPr/>
        </p:nvSpPr>
        <p:spPr>
          <a:xfrm>
            <a:off x="2173344" y="1516939"/>
            <a:ext cx="8915391" cy="707886"/>
          </a:xfrm>
          <a:prstGeom prst="rect">
            <a:avLst/>
          </a:prstGeom>
          <a:noFill/>
        </p:spPr>
        <p:txBody>
          <a:bodyPr wrap="square">
            <a:spAutoFit/>
          </a:bodyPr>
          <a:lstStyle/>
          <a:p>
            <a:r>
              <a:rPr lang="en-US" sz="2000" b="1">
                <a:solidFill>
                  <a:srgbClr val="000000"/>
                </a:solidFill>
                <a:latin typeface="Calibri" panose="020F0502020204030204" pitchFamily="34" charset="0"/>
              </a:rPr>
              <a:t>Advertisements that promote prescription medicines-driven consultation, </a:t>
            </a:r>
            <a:r>
              <a:rPr lang="en-US" sz="2000"/>
              <a:t>which have the effect of soliciting or encouraging use of LHS provided by the Licensee.</a:t>
            </a:r>
            <a:endParaRPr lang="en-US" sz="200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8CA7B1C5-7F8B-C8C9-7D6C-D7F4EE077A1F}"/>
              </a:ext>
            </a:extLst>
          </p:cNvPr>
          <p:cNvSpPr txBox="1"/>
          <p:nvPr/>
        </p:nvSpPr>
        <p:spPr>
          <a:xfrm>
            <a:off x="2173344" y="5575755"/>
            <a:ext cx="7858348" cy="338554"/>
          </a:xfrm>
          <a:prstGeom prst="rect">
            <a:avLst/>
          </a:prstGeom>
          <a:noFill/>
        </p:spPr>
        <p:txBody>
          <a:bodyPr wrap="square" rtlCol="0">
            <a:spAutoFit/>
          </a:bodyPr>
          <a:lstStyle/>
          <a:p>
            <a:r>
              <a:rPr lang="en-US" sz="1600" u="sng"/>
              <a:t>Figure B</a:t>
            </a:r>
            <a:r>
              <a:rPr lang="en-US" sz="1600"/>
              <a:t>. Pre-selection of prescription medicines on telemedicine service provider’s platform</a:t>
            </a:r>
            <a:endParaRPr lang="en-SG" sz="1600"/>
          </a:p>
        </p:txBody>
      </p:sp>
      <p:pic>
        <p:nvPicPr>
          <p:cNvPr id="13" name="Picture 12">
            <a:extLst>
              <a:ext uri="{FF2B5EF4-FFF2-40B4-BE49-F238E27FC236}">
                <a16:creationId xmlns:a16="http://schemas.microsoft.com/office/drawing/2014/main" id="{BABF7DC3-82F3-13DD-98C7-D71D54DF2507}"/>
              </a:ext>
            </a:extLst>
          </p:cNvPr>
          <p:cNvPicPr>
            <a:picLocks noChangeAspect="1"/>
          </p:cNvPicPr>
          <p:nvPr/>
        </p:nvPicPr>
        <p:blipFill>
          <a:blip r:embed="rId3"/>
          <a:stretch>
            <a:fillRect/>
          </a:stretch>
        </p:blipFill>
        <p:spPr>
          <a:xfrm>
            <a:off x="1052004" y="2445931"/>
            <a:ext cx="4830948" cy="2551371"/>
          </a:xfrm>
          <a:prstGeom prst="rect">
            <a:avLst/>
          </a:prstGeom>
        </p:spPr>
      </p:pic>
      <p:pic>
        <p:nvPicPr>
          <p:cNvPr id="15" name="Picture 14">
            <a:extLst>
              <a:ext uri="{FF2B5EF4-FFF2-40B4-BE49-F238E27FC236}">
                <a16:creationId xmlns:a16="http://schemas.microsoft.com/office/drawing/2014/main" id="{B32E6E29-A235-D5E2-8581-65F95F23DCA6}"/>
              </a:ext>
            </a:extLst>
          </p:cNvPr>
          <p:cNvPicPr>
            <a:picLocks noChangeAspect="1"/>
          </p:cNvPicPr>
          <p:nvPr/>
        </p:nvPicPr>
        <p:blipFill>
          <a:blip r:embed="rId4"/>
          <a:stretch>
            <a:fillRect/>
          </a:stretch>
        </p:blipFill>
        <p:spPr>
          <a:xfrm>
            <a:off x="6337723" y="2324669"/>
            <a:ext cx="4951901" cy="2809045"/>
          </a:xfrm>
          <a:prstGeom prst="rect">
            <a:avLst/>
          </a:prstGeom>
        </p:spPr>
      </p:pic>
      <p:sp>
        <p:nvSpPr>
          <p:cNvPr id="7" name="Rectangle 6">
            <a:extLst>
              <a:ext uri="{FF2B5EF4-FFF2-40B4-BE49-F238E27FC236}">
                <a16:creationId xmlns:a16="http://schemas.microsoft.com/office/drawing/2014/main" id="{729E5E91-D6D8-F1E1-3CFD-E9B8587ED012}"/>
              </a:ext>
            </a:extLst>
          </p:cNvPr>
          <p:cNvSpPr/>
          <p:nvPr/>
        </p:nvSpPr>
        <p:spPr>
          <a:xfrm>
            <a:off x="1134967" y="2485271"/>
            <a:ext cx="531575" cy="2250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sp>
        <p:nvSpPr>
          <p:cNvPr id="9" name="Rectangle 8">
            <a:extLst>
              <a:ext uri="{FF2B5EF4-FFF2-40B4-BE49-F238E27FC236}">
                <a16:creationId xmlns:a16="http://schemas.microsoft.com/office/drawing/2014/main" id="{C3E88D20-DF4D-486B-E7D3-398193B5D243}"/>
              </a:ext>
            </a:extLst>
          </p:cNvPr>
          <p:cNvSpPr/>
          <p:nvPr/>
        </p:nvSpPr>
        <p:spPr>
          <a:xfrm>
            <a:off x="6505198" y="2372761"/>
            <a:ext cx="531575" cy="2250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 name="Picture 9">
            <a:extLst>
              <a:ext uri="{FF2B5EF4-FFF2-40B4-BE49-F238E27FC236}">
                <a16:creationId xmlns:a16="http://schemas.microsoft.com/office/drawing/2014/main" id="{FA604DC2-036B-BED9-C053-99AE014C31EF}"/>
              </a:ext>
            </a:extLst>
          </p:cNvPr>
          <p:cNvPicPr>
            <a:picLocks noChangeAspect="1"/>
          </p:cNvPicPr>
          <p:nvPr/>
        </p:nvPicPr>
        <p:blipFill>
          <a:blip r:embed="rId5"/>
          <a:stretch>
            <a:fillRect/>
          </a:stretch>
        </p:blipFill>
        <p:spPr>
          <a:xfrm>
            <a:off x="1471952" y="1550157"/>
            <a:ext cx="607822" cy="607822"/>
          </a:xfrm>
          <a:prstGeom prst="rect">
            <a:avLst/>
          </a:prstGeom>
        </p:spPr>
      </p:pic>
    </p:spTree>
    <p:extLst>
      <p:ext uri="{BB962C8B-B14F-4D97-AF65-F5344CB8AC3E}">
        <p14:creationId xmlns:p14="http://schemas.microsoft.com/office/powerpoint/2010/main" val="35523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C2DDC-2D18-B024-3D4A-B878D6B5958F}"/>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D807CEEC-C2DB-ECDF-1583-8141EF865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57" t="27901" b="62346"/>
          <a:stretch/>
        </p:blipFill>
        <p:spPr bwMode="auto">
          <a:xfrm rot="5400000">
            <a:off x="8570634" y="3227306"/>
            <a:ext cx="5717004" cy="1501796"/>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a:extLst>
              <a:ext uri="{FF2B5EF4-FFF2-40B4-BE49-F238E27FC236}">
                <a16:creationId xmlns:a16="http://schemas.microsoft.com/office/drawing/2014/main" id="{FADB3236-02E0-DE65-CE8C-80901F1AD519}"/>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t>Example: Vaping Enforcement</a:t>
            </a:r>
            <a:endParaRPr lang="en-US" sz="2800" b="1">
              <a:cs typeface="Calibri" panose="020F0502020204030204" pitchFamily="34" charset="0"/>
            </a:endParaRPr>
          </a:p>
        </p:txBody>
      </p:sp>
      <p:graphicFrame>
        <p:nvGraphicFramePr>
          <p:cNvPr id="14" name="Table 27">
            <a:extLst>
              <a:ext uri="{FF2B5EF4-FFF2-40B4-BE49-F238E27FC236}">
                <a16:creationId xmlns:a16="http://schemas.microsoft.com/office/drawing/2014/main" id="{38360726-634C-084B-5D0B-2D7939CE37D4}"/>
              </a:ext>
            </a:extLst>
          </p:cNvPr>
          <p:cNvGraphicFramePr>
            <a:graphicFrameLocks noGrp="1"/>
          </p:cNvGraphicFramePr>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New Enforcement Challenges</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54DA7EAB-CC20-9B63-ACF7-4ADDCDCFDEE8}"/>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9C1CC68A-F72B-56B1-4C58-F224400B8AF5}"/>
              </a:ext>
            </a:extLst>
          </p:cNvPr>
          <p:cNvSpPr>
            <a:spLocks noGrp="1"/>
          </p:cNvSpPr>
          <p:nvPr>
            <p:ph type="sldNum" sz="quarter" idx="12"/>
          </p:nvPr>
        </p:nvSpPr>
        <p:spPr/>
        <p:txBody>
          <a:bodyPr/>
          <a:lstStyle/>
          <a:p>
            <a:fld id="{7256F035-6464-4046-862E-69964D5E282C}" type="slidenum">
              <a:rPr lang="en-US" smtClean="0"/>
              <a:t>12</a:t>
            </a:fld>
            <a:endParaRPr lang="en-US"/>
          </a:p>
        </p:txBody>
      </p:sp>
      <p:sp>
        <p:nvSpPr>
          <p:cNvPr id="6" name="Freeform 17">
            <a:extLst>
              <a:ext uri="{FF2B5EF4-FFF2-40B4-BE49-F238E27FC236}">
                <a16:creationId xmlns:a16="http://schemas.microsoft.com/office/drawing/2014/main" id="{E48C43ED-878D-5FB1-E4FC-458295B9E156}"/>
              </a:ext>
            </a:extLst>
          </p:cNvPr>
          <p:cNvSpPr/>
          <p:nvPr/>
        </p:nvSpPr>
        <p:spPr>
          <a:xfrm>
            <a:off x="526705" y="1359880"/>
            <a:ext cx="9914466" cy="5270516"/>
          </a:xfrm>
          <a:custGeom>
            <a:avLst/>
            <a:gdLst>
              <a:gd name="connsiteX0" fmla="*/ 0 w 8706568"/>
              <a:gd name="connsiteY0" fmla="*/ 162781 h 1627813"/>
              <a:gd name="connsiteX1" fmla="*/ 162781 w 8706568"/>
              <a:gd name="connsiteY1" fmla="*/ 0 h 1627813"/>
              <a:gd name="connsiteX2" fmla="*/ 8543787 w 8706568"/>
              <a:gd name="connsiteY2" fmla="*/ 0 h 1627813"/>
              <a:gd name="connsiteX3" fmla="*/ 8706568 w 8706568"/>
              <a:gd name="connsiteY3" fmla="*/ 162781 h 1627813"/>
              <a:gd name="connsiteX4" fmla="*/ 8706568 w 8706568"/>
              <a:gd name="connsiteY4" fmla="*/ 1465032 h 1627813"/>
              <a:gd name="connsiteX5" fmla="*/ 8543787 w 8706568"/>
              <a:gd name="connsiteY5" fmla="*/ 1627813 h 1627813"/>
              <a:gd name="connsiteX6" fmla="*/ 162781 w 8706568"/>
              <a:gd name="connsiteY6" fmla="*/ 1627813 h 1627813"/>
              <a:gd name="connsiteX7" fmla="*/ 0 w 8706568"/>
              <a:gd name="connsiteY7" fmla="*/ 1465032 h 1627813"/>
              <a:gd name="connsiteX8" fmla="*/ 0 w 8706568"/>
              <a:gd name="connsiteY8" fmla="*/ 162781 h 162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6568" h="1627813">
                <a:moveTo>
                  <a:pt x="0" y="162781"/>
                </a:moveTo>
                <a:cubicBezTo>
                  <a:pt x="0" y="72880"/>
                  <a:pt x="72880" y="0"/>
                  <a:pt x="162781" y="0"/>
                </a:cubicBezTo>
                <a:lnTo>
                  <a:pt x="8543787" y="0"/>
                </a:lnTo>
                <a:cubicBezTo>
                  <a:pt x="8633688" y="0"/>
                  <a:pt x="8706568" y="72880"/>
                  <a:pt x="8706568" y="162781"/>
                </a:cubicBezTo>
                <a:lnTo>
                  <a:pt x="8706568" y="1465032"/>
                </a:lnTo>
                <a:cubicBezTo>
                  <a:pt x="8706568" y="1554933"/>
                  <a:pt x="8633688" y="1627813"/>
                  <a:pt x="8543787" y="1627813"/>
                </a:cubicBezTo>
                <a:lnTo>
                  <a:pt x="162781" y="1627813"/>
                </a:lnTo>
                <a:cubicBezTo>
                  <a:pt x="72880" y="1627813"/>
                  <a:pt x="0" y="1554933"/>
                  <a:pt x="0" y="1465032"/>
                </a:cubicBezTo>
                <a:lnTo>
                  <a:pt x="0" y="162781"/>
                </a:lnTo>
                <a:close/>
              </a:path>
            </a:pathLst>
          </a:custGeom>
          <a:no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1497" tIns="131497" rIns="131497" bIns="131497" numCol="1" spcCol="1270" anchor="t" anchorCtr="0">
            <a:noAutofit/>
          </a:bodyPr>
          <a:lstStyle/>
          <a:p>
            <a:pPr marL="342900" indent="-342900">
              <a:spcBef>
                <a:spcPts val="750"/>
              </a:spcBef>
              <a:buFont typeface="Arial" panose="020B0604020202020204" pitchFamily="34" charset="0"/>
              <a:buChar char="•"/>
            </a:pPr>
            <a:r>
              <a:rPr lang="en-US" sz="2000">
                <a:solidFill>
                  <a:schemeClr val="tx1"/>
                </a:solidFill>
                <a:ea typeface="Calibri"/>
                <a:cs typeface="Calibri"/>
              </a:rPr>
              <a:t>Singapore has a </a:t>
            </a:r>
            <a:r>
              <a:rPr lang="en-US" sz="2000" b="1">
                <a:solidFill>
                  <a:schemeClr val="tx1"/>
                </a:solidFill>
                <a:ea typeface="Calibri"/>
                <a:cs typeface="Calibri"/>
              </a:rPr>
              <a:t>longstanding prohibition on the import, distribution and sale of imitation tobacco products, such as e-</a:t>
            </a:r>
            <a:r>
              <a:rPr lang="en-US" sz="2000" b="1" err="1">
                <a:solidFill>
                  <a:schemeClr val="tx1"/>
                </a:solidFill>
                <a:ea typeface="Calibri"/>
                <a:cs typeface="Calibri"/>
              </a:rPr>
              <a:t>vaporisers</a:t>
            </a:r>
            <a:r>
              <a:rPr lang="en-US" sz="2000">
                <a:solidFill>
                  <a:schemeClr val="tx1"/>
                </a:solidFill>
                <a:ea typeface="Calibri"/>
                <a:cs typeface="Calibri"/>
              </a:rPr>
              <a:t>, under the Tobacco (Control of Advertisements and Sale) Act. The prohibition was extended to cover </a:t>
            </a:r>
            <a:r>
              <a:rPr lang="en-US" sz="2000" b="1">
                <a:solidFill>
                  <a:schemeClr val="tx1"/>
                </a:solidFill>
                <a:ea typeface="Calibri"/>
                <a:cs typeface="Calibri"/>
              </a:rPr>
              <a:t>purchase, use and possession from February 2018</a:t>
            </a:r>
            <a:r>
              <a:rPr lang="en-US" sz="2000">
                <a:solidFill>
                  <a:schemeClr val="tx1"/>
                </a:solidFill>
                <a:ea typeface="Calibri"/>
                <a:cs typeface="Calibri"/>
              </a:rPr>
              <a:t>.  </a:t>
            </a:r>
            <a:endParaRPr lang="en-US" sz="2000">
              <a:solidFill>
                <a:schemeClr val="tx1"/>
              </a:solidFill>
            </a:endParaRPr>
          </a:p>
          <a:p>
            <a:pPr marL="800100" lvl="1" indent="-342900">
              <a:spcBef>
                <a:spcPts val="750"/>
              </a:spcBef>
              <a:buFont typeface="Arial" panose="020B0604020202020204" pitchFamily="34" charset="0"/>
              <a:buChar char="•"/>
            </a:pPr>
            <a:r>
              <a:rPr lang="en-US" sz="2000">
                <a:solidFill>
                  <a:schemeClr val="tx1"/>
                </a:solidFill>
                <a:ea typeface="Calibri"/>
                <a:cs typeface="Calibri"/>
              </a:rPr>
              <a:t>This prohibition is premised on the </a:t>
            </a:r>
            <a:r>
              <a:rPr lang="en-US" sz="2000" b="1">
                <a:solidFill>
                  <a:schemeClr val="tx1"/>
                </a:solidFill>
                <a:ea typeface="Calibri"/>
                <a:cs typeface="Calibri"/>
              </a:rPr>
              <a:t>harmful effects of e-</a:t>
            </a:r>
            <a:r>
              <a:rPr lang="en-US" sz="2000" b="1" err="1">
                <a:solidFill>
                  <a:schemeClr val="tx1"/>
                </a:solidFill>
                <a:ea typeface="Calibri"/>
                <a:cs typeface="Calibri"/>
              </a:rPr>
              <a:t>vaporisers</a:t>
            </a:r>
            <a:r>
              <a:rPr lang="en-US" sz="2000" b="1">
                <a:solidFill>
                  <a:schemeClr val="tx1"/>
                </a:solidFill>
                <a:ea typeface="Calibri"/>
                <a:cs typeface="Calibri"/>
              </a:rPr>
              <a:t> </a:t>
            </a:r>
            <a:r>
              <a:rPr lang="en-US" sz="2000">
                <a:solidFill>
                  <a:schemeClr val="tx1"/>
                </a:solidFill>
                <a:ea typeface="Calibri"/>
                <a:cs typeface="Calibri"/>
              </a:rPr>
              <a:t>and the need to </a:t>
            </a:r>
            <a:r>
              <a:rPr lang="en-US" sz="2000" b="1">
                <a:solidFill>
                  <a:schemeClr val="tx1"/>
                </a:solidFill>
                <a:ea typeface="Calibri"/>
                <a:cs typeface="Calibri"/>
              </a:rPr>
              <a:t>prevent e-</a:t>
            </a:r>
            <a:r>
              <a:rPr lang="en-US" sz="2000" b="1" err="1">
                <a:solidFill>
                  <a:schemeClr val="tx1"/>
                </a:solidFill>
                <a:ea typeface="Calibri"/>
                <a:cs typeface="Calibri"/>
              </a:rPr>
              <a:t>vaporisers</a:t>
            </a:r>
            <a:r>
              <a:rPr lang="en-US" sz="2000" b="1">
                <a:solidFill>
                  <a:schemeClr val="tx1"/>
                </a:solidFill>
                <a:ea typeface="Calibri"/>
                <a:cs typeface="Calibri"/>
              </a:rPr>
              <a:t> from becoming </a:t>
            </a:r>
            <a:r>
              <a:rPr lang="en-US" sz="2000" b="1" err="1">
                <a:solidFill>
                  <a:schemeClr val="tx1"/>
                </a:solidFill>
                <a:ea typeface="Calibri"/>
                <a:cs typeface="Calibri"/>
              </a:rPr>
              <a:t>normalised</a:t>
            </a:r>
            <a:r>
              <a:rPr lang="en-US" sz="2000">
                <a:solidFill>
                  <a:schemeClr val="tx1"/>
                </a:solidFill>
                <a:ea typeface="Calibri"/>
                <a:cs typeface="Calibri"/>
              </a:rPr>
              <a:t>, particularly among youths. </a:t>
            </a:r>
            <a:endParaRPr lang="en-US" sz="2000">
              <a:solidFill>
                <a:schemeClr val="tx1"/>
              </a:solidFill>
            </a:endParaRPr>
          </a:p>
          <a:p>
            <a:pPr marL="342900" indent="-342900">
              <a:spcBef>
                <a:spcPts val="750"/>
              </a:spcBef>
              <a:buFont typeface="Arial" panose="020B0604020202020204" pitchFamily="34" charset="0"/>
              <a:buChar char="•"/>
            </a:pPr>
            <a:r>
              <a:rPr lang="en-US" sz="2000">
                <a:solidFill>
                  <a:schemeClr val="tx1"/>
                </a:solidFill>
              </a:rPr>
              <a:t>The ban on e-</a:t>
            </a:r>
            <a:r>
              <a:rPr lang="en-US" sz="2000" err="1">
                <a:solidFill>
                  <a:schemeClr val="tx1"/>
                </a:solidFill>
              </a:rPr>
              <a:t>vaporisers</a:t>
            </a:r>
            <a:r>
              <a:rPr lang="en-US" sz="2000">
                <a:solidFill>
                  <a:schemeClr val="tx1"/>
                </a:solidFill>
              </a:rPr>
              <a:t> is part of Singapore's </a:t>
            </a:r>
            <a:r>
              <a:rPr lang="en-US" sz="2000" b="1">
                <a:solidFill>
                  <a:schemeClr val="tx1"/>
                </a:solidFill>
              </a:rPr>
              <a:t>multi-pronged tobacco control strategy towards a nicotine-free future</a:t>
            </a:r>
            <a:endParaRPr lang="en-US" sz="2000">
              <a:solidFill>
                <a:schemeClr val="tx1"/>
              </a:solidFill>
              <a:ea typeface="Calibri"/>
              <a:cs typeface="Calibri"/>
            </a:endParaRPr>
          </a:p>
          <a:p>
            <a:pPr marL="342900" indent="-342900">
              <a:spcBef>
                <a:spcPts val="750"/>
              </a:spcBef>
              <a:buFont typeface="Arial" panose="020B0604020202020204" pitchFamily="34" charset="0"/>
              <a:buChar char="•"/>
            </a:pPr>
            <a:r>
              <a:rPr lang="en-US" sz="2000">
                <a:solidFill>
                  <a:schemeClr val="tx1"/>
                </a:solidFill>
                <a:ea typeface="Calibri"/>
                <a:cs typeface="Calibri"/>
              </a:rPr>
              <a:t>Despite the ban, Singapore is not spared from the challenges arising from the global rise in vaping, particularly given the aggressive marketing tactics towards youths and ease of access to e-</a:t>
            </a:r>
            <a:r>
              <a:rPr lang="en-US" sz="2000" err="1">
                <a:solidFill>
                  <a:schemeClr val="tx1"/>
                </a:solidFill>
                <a:ea typeface="Calibri"/>
                <a:cs typeface="Calibri"/>
              </a:rPr>
              <a:t>vaporisers</a:t>
            </a:r>
            <a:endParaRPr lang="en-US" sz="2000">
              <a:solidFill>
                <a:schemeClr val="tx1"/>
              </a:solidFill>
              <a:ea typeface="Calibri"/>
              <a:cs typeface="Calibri"/>
            </a:endParaRPr>
          </a:p>
          <a:p>
            <a:pPr marL="342900" indent="-342900">
              <a:spcBef>
                <a:spcPts val="750"/>
              </a:spcBef>
              <a:buFont typeface="Arial" panose="020B0604020202020204" pitchFamily="34" charset="0"/>
              <a:buChar char="•"/>
            </a:pPr>
            <a:r>
              <a:rPr lang="en-US" sz="2000">
                <a:solidFill>
                  <a:schemeClr val="tx1"/>
                </a:solidFill>
                <a:ea typeface="Calibri"/>
                <a:cs typeface="Calibri"/>
              </a:rPr>
              <a:t>To mount a </a:t>
            </a:r>
            <a:r>
              <a:rPr lang="en-US" sz="2000" b="1">
                <a:solidFill>
                  <a:schemeClr val="tx1"/>
                </a:solidFill>
                <a:ea typeface="Calibri"/>
                <a:cs typeface="Calibri"/>
              </a:rPr>
              <a:t>comprehensive enforcement response </a:t>
            </a:r>
            <a:r>
              <a:rPr lang="en-US" sz="2000">
                <a:solidFill>
                  <a:schemeClr val="tx1"/>
                </a:solidFill>
                <a:ea typeface="Calibri"/>
                <a:cs typeface="Calibri"/>
              </a:rPr>
              <a:t>against e-</a:t>
            </a:r>
            <a:r>
              <a:rPr lang="en-US" sz="2000" err="1">
                <a:solidFill>
                  <a:schemeClr val="tx1"/>
                </a:solidFill>
                <a:ea typeface="Calibri"/>
                <a:cs typeface="Calibri"/>
              </a:rPr>
              <a:t>vaporisers</a:t>
            </a:r>
            <a:r>
              <a:rPr lang="en-US" sz="2000">
                <a:solidFill>
                  <a:schemeClr val="tx1"/>
                </a:solidFill>
                <a:ea typeface="Calibri"/>
                <a:cs typeface="Calibri"/>
              </a:rPr>
              <a:t>, </a:t>
            </a:r>
            <a:r>
              <a:rPr lang="en-US" sz="2000" b="1">
                <a:solidFill>
                  <a:schemeClr val="tx1"/>
                </a:solidFill>
                <a:ea typeface="Calibri"/>
                <a:cs typeface="Calibri"/>
              </a:rPr>
              <a:t>coordinated efforts across agencies</a:t>
            </a:r>
            <a:r>
              <a:rPr lang="en-US" sz="2000">
                <a:solidFill>
                  <a:schemeClr val="tx1"/>
                </a:solidFill>
                <a:ea typeface="Calibri"/>
                <a:cs typeface="Calibri"/>
              </a:rPr>
              <a:t>, beyond the Ministry of Health and Health Sciences Authority are required.  </a:t>
            </a:r>
          </a:p>
          <a:p>
            <a:pPr marL="1257300" lvl="2" indent="-342900">
              <a:spcBef>
                <a:spcPts val="750"/>
              </a:spcBef>
              <a:buFont typeface="Arial" panose="020B0604020202020204" pitchFamily="34" charset="0"/>
              <a:buChar char="•"/>
            </a:pPr>
            <a:endParaRPr lang="en-US" sz="2000" i="0">
              <a:solidFill>
                <a:schemeClr val="tx1"/>
              </a:solidFill>
              <a:effectLst/>
            </a:endParaRPr>
          </a:p>
          <a:p>
            <a:pPr marL="1257300" lvl="2" indent="-342900">
              <a:spcBef>
                <a:spcPts val="750"/>
              </a:spcBef>
              <a:buFont typeface="Arial" panose="020B0604020202020204" pitchFamily="34" charset="0"/>
              <a:buChar char="•"/>
            </a:pPr>
            <a:endParaRPr lang="en-US" sz="2000" i="0">
              <a:solidFill>
                <a:schemeClr val="tx1"/>
              </a:solidFill>
              <a:effectLst/>
            </a:endParaRPr>
          </a:p>
          <a:p>
            <a:pPr marL="1257300" lvl="2" indent="-342900">
              <a:spcBef>
                <a:spcPts val="750"/>
              </a:spcBef>
              <a:buFont typeface="Arial" panose="020B0604020202020204" pitchFamily="34" charset="0"/>
              <a:buChar char="•"/>
            </a:pPr>
            <a:endParaRPr lang="en-US" sz="2000" i="0">
              <a:solidFill>
                <a:schemeClr val="tx1"/>
              </a:solidFill>
              <a:effectLst/>
              <a:highlight>
                <a:srgbClr val="FFFF00"/>
              </a:highlight>
            </a:endParaRPr>
          </a:p>
        </p:txBody>
      </p:sp>
    </p:spTree>
    <p:extLst>
      <p:ext uri="{BB962C8B-B14F-4D97-AF65-F5344CB8AC3E}">
        <p14:creationId xmlns:p14="http://schemas.microsoft.com/office/powerpoint/2010/main" val="202446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C96ED-812E-6D8B-9E72-388840222148}"/>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204B440F-CF2F-C294-C5A0-050466447C52}"/>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t>Example: Vaping Enforcement</a:t>
            </a:r>
            <a:endParaRPr lang="en-US" sz="2800" b="1">
              <a:cs typeface="Calibri" panose="020F0502020204030204" pitchFamily="34" charset="0"/>
            </a:endParaRPr>
          </a:p>
        </p:txBody>
      </p:sp>
      <p:graphicFrame>
        <p:nvGraphicFramePr>
          <p:cNvPr id="14" name="Table 27">
            <a:extLst>
              <a:ext uri="{FF2B5EF4-FFF2-40B4-BE49-F238E27FC236}">
                <a16:creationId xmlns:a16="http://schemas.microsoft.com/office/drawing/2014/main" id="{BB380AA6-EE76-3958-8099-8FBAC692FEBD}"/>
              </a:ext>
            </a:extLst>
          </p:cNvPr>
          <p:cNvGraphicFramePr>
            <a:graphicFrameLocks noGrp="1"/>
          </p:cNvGraphicFramePr>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New Enforcement Challenges</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E3AF5C57-584C-53D1-03A5-F18799F6DD3E}"/>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A6B372D6-4FCA-E633-02A5-89BBD65FBFB2}"/>
              </a:ext>
            </a:extLst>
          </p:cNvPr>
          <p:cNvSpPr>
            <a:spLocks noGrp="1"/>
          </p:cNvSpPr>
          <p:nvPr>
            <p:ph type="sldNum" sz="quarter" idx="12"/>
          </p:nvPr>
        </p:nvSpPr>
        <p:spPr/>
        <p:txBody>
          <a:bodyPr/>
          <a:lstStyle/>
          <a:p>
            <a:fld id="{7256F035-6464-4046-862E-69964D5E282C}" type="slidenum">
              <a:rPr lang="en-US" smtClean="0"/>
              <a:t>13</a:t>
            </a:fld>
            <a:endParaRPr lang="en-US"/>
          </a:p>
        </p:txBody>
      </p:sp>
      <p:sp>
        <p:nvSpPr>
          <p:cNvPr id="6" name="Freeform 17">
            <a:extLst>
              <a:ext uri="{FF2B5EF4-FFF2-40B4-BE49-F238E27FC236}">
                <a16:creationId xmlns:a16="http://schemas.microsoft.com/office/drawing/2014/main" id="{8941E490-A42A-AA88-6C4A-8FC8108A030B}"/>
              </a:ext>
            </a:extLst>
          </p:cNvPr>
          <p:cNvSpPr/>
          <p:nvPr/>
        </p:nvSpPr>
        <p:spPr>
          <a:xfrm>
            <a:off x="148856" y="1085834"/>
            <a:ext cx="12031178" cy="5270516"/>
          </a:xfrm>
          <a:custGeom>
            <a:avLst/>
            <a:gdLst>
              <a:gd name="connsiteX0" fmla="*/ 0 w 8706568"/>
              <a:gd name="connsiteY0" fmla="*/ 162781 h 1627813"/>
              <a:gd name="connsiteX1" fmla="*/ 162781 w 8706568"/>
              <a:gd name="connsiteY1" fmla="*/ 0 h 1627813"/>
              <a:gd name="connsiteX2" fmla="*/ 8543787 w 8706568"/>
              <a:gd name="connsiteY2" fmla="*/ 0 h 1627813"/>
              <a:gd name="connsiteX3" fmla="*/ 8706568 w 8706568"/>
              <a:gd name="connsiteY3" fmla="*/ 162781 h 1627813"/>
              <a:gd name="connsiteX4" fmla="*/ 8706568 w 8706568"/>
              <a:gd name="connsiteY4" fmla="*/ 1465032 h 1627813"/>
              <a:gd name="connsiteX5" fmla="*/ 8543787 w 8706568"/>
              <a:gd name="connsiteY5" fmla="*/ 1627813 h 1627813"/>
              <a:gd name="connsiteX6" fmla="*/ 162781 w 8706568"/>
              <a:gd name="connsiteY6" fmla="*/ 1627813 h 1627813"/>
              <a:gd name="connsiteX7" fmla="*/ 0 w 8706568"/>
              <a:gd name="connsiteY7" fmla="*/ 1465032 h 1627813"/>
              <a:gd name="connsiteX8" fmla="*/ 0 w 8706568"/>
              <a:gd name="connsiteY8" fmla="*/ 162781 h 162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6568" h="1627813">
                <a:moveTo>
                  <a:pt x="0" y="162781"/>
                </a:moveTo>
                <a:cubicBezTo>
                  <a:pt x="0" y="72880"/>
                  <a:pt x="72880" y="0"/>
                  <a:pt x="162781" y="0"/>
                </a:cubicBezTo>
                <a:lnTo>
                  <a:pt x="8543787" y="0"/>
                </a:lnTo>
                <a:cubicBezTo>
                  <a:pt x="8633688" y="0"/>
                  <a:pt x="8706568" y="72880"/>
                  <a:pt x="8706568" y="162781"/>
                </a:cubicBezTo>
                <a:lnTo>
                  <a:pt x="8706568" y="1465032"/>
                </a:lnTo>
                <a:cubicBezTo>
                  <a:pt x="8706568" y="1554933"/>
                  <a:pt x="8633688" y="1627813"/>
                  <a:pt x="8543787" y="1627813"/>
                </a:cubicBezTo>
                <a:lnTo>
                  <a:pt x="162781" y="1627813"/>
                </a:lnTo>
                <a:cubicBezTo>
                  <a:pt x="72880" y="1627813"/>
                  <a:pt x="0" y="1554933"/>
                  <a:pt x="0" y="1465032"/>
                </a:cubicBezTo>
                <a:lnTo>
                  <a:pt x="0" y="162781"/>
                </a:lnTo>
                <a:close/>
              </a:path>
            </a:pathLst>
          </a:custGeom>
          <a:no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1497" tIns="131497" rIns="131497" bIns="131497" numCol="1" spcCol="1270" anchor="t" anchorCtr="0">
            <a:noAutofit/>
          </a:bodyPr>
          <a:lstStyle/>
          <a:p>
            <a:pPr marL="457200" indent="-457200">
              <a:spcBef>
                <a:spcPts val="750"/>
              </a:spcBef>
              <a:buFont typeface="+mj-lt"/>
              <a:buAutoNum type="arabicPeriod"/>
            </a:pPr>
            <a:r>
              <a:rPr lang="en-US" sz="2400" b="1" i="0">
                <a:solidFill>
                  <a:schemeClr val="tx1"/>
                </a:solidFill>
                <a:effectLst/>
              </a:rPr>
              <a:t>Online sales and advertisements of e-</a:t>
            </a:r>
            <a:r>
              <a:rPr lang="en-US" sz="2400" b="1" i="0" err="1">
                <a:solidFill>
                  <a:schemeClr val="tx1"/>
                </a:solidFill>
                <a:effectLst/>
              </a:rPr>
              <a:t>vaporisers</a:t>
            </a:r>
            <a:endParaRPr lang="en-US" sz="2400" b="1" i="0">
              <a:solidFill>
                <a:schemeClr val="tx1"/>
              </a:solidFill>
              <a:effectLst/>
            </a:endParaRPr>
          </a:p>
          <a:p>
            <a:pPr marL="800100" lvl="1" indent="-342900">
              <a:spcBef>
                <a:spcPts val="750"/>
              </a:spcBef>
              <a:buFont typeface="Arial" panose="020B0604020202020204" pitchFamily="34" charset="0"/>
              <a:buChar char="•"/>
            </a:pPr>
            <a:r>
              <a:rPr lang="en-US" sz="2200" i="0">
                <a:solidFill>
                  <a:schemeClr val="tx1"/>
                </a:solidFill>
                <a:effectLst/>
              </a:rPr>
              <a:t>HSA works with the Ministry for Digital Development and Information and </a:t>
            </a:r>
            <a:r>
              <a:rPr lang="en-US" sz="2200" i="0" err="1">
                <a:solidFill>
                  <a:schemeClr val="tx1"/>
                </a:solidFill>
                <a:effectLst/>
              </a:rPr>
              <a:t>Infocomm</a:t>
            </a:r>
            <a:r>
              <a:rPr lang="en-US" sz="2200" i="0">
                <a:solidFill>
                  <a:schemeClr val="tx1"/>
                </a:solidFill>
                <a:effectLst/>
              </a:rPr>
              <a:t> Media Development Authority to </a:t>
            </a:r>
            <a:r>
              <a:rPr lang="en-US" sz="2200" b="1" i="0">
                <a:solidFill>
                  <a:schemeClr val="tx1"/>
                </a:solidFill>
                <a:effectLst/>
              </a:rPr>
              <a:t>block e-</a:t>
            </a:r>
            <a:r>
              <a:rPr lang="en-US" sz="2200" b="1" i="0" err="1">
                <a:solidFill>
                  <a:schemeClr val="tx1"/>
                </a:solidFill>
                <a:effectLst/>
              </a:rPr>
              <a:t>vaporisers</a:t>
            </a:r>
            <a:r>
              <a:rPr lang="en-US" sz="2200" b="1" i="0">
                <a:solidFill>
                  <a:schemeClr val="tx1"/>
                </a:solidFill>
                <a:effectLst/>
              </a:rPr>
              <a:t> peddling websites </a:t>
            </a:r>
            <a:r>
              <a:rPr lang="en-US" sz="2200" i="0">
                <a:solidFill>
                  <a:schemeClr val="tx1"/>
                </a:solidFill>
                <a:effectLst/>
              </a:rPr>
              <a:t>and conducts </a:t>
            </a:r>
            <a:r>
              <a:rPr lang="en-US" sz="2200" b="1" i="0">
                <a:solidFill>
                  <a:schemeClr val="tx1"/>
                </a:solidFill>
                <a:effectLst/>
              </a:rPr>
              <a:t>proactive surveillance </a:t>
            </a:r>
            <a:r>
              <a:rPr lang="en-US" sz="2200" i="0">
                <a:solidFill>
                  <a:schemeClr val="tx1"/>
                </a:solidFill>
                <a:effectLst/>
              </a:rPr>
              <a:t>across digital platforms and </a:t>
            </a:r>
            <a:r>
              <a:rPr lang="en-US" sz="2200" b="1" i="0">
                <a:solidFill>
                  <a:schemeClr val="tx1"/>
                </a:solidFill>
                <a:effectLst/>
              </a:rPr>
              <a:t>engages with platform owners </a:t>
            </a:r>
            <a:r>
              <a:rPr lang="en-US" sz="2200" i="0">
                <a:solidFill>
                  <a:schemeClr val="tx1"/>
                </a:solidFill>
                <a:effectLst/>
              </a:rPr>
              <a:t>to better detect and remove e-</a:t>
            </a:r>
            <a:r>
              <a:rPr lang="en-US" sz="2200" i="0" err="1">
                <a:solidFill>
                  <a:schemeClr val="tx1"/>
                </a:solidFill>
                <a:effectLst/>
              </a:rPr>
              <a:t>vaporisers</a:t>
            </a:r>
            <a:r>
              <a:rPr lang="en-US" sz="2200" i="0">
                <a:solidFill>
                  <a:schemeClr val="tx1"/>
                </a:solidFill>
                <a:effectLst/>
              </a:rPr>
              <a:t>-related listings </a:t>
            </a:r>
          </a:p>
          <a:p>
            <a:pPr marL="342900" indent="-342900">
              <a:spcBef>
                <a:spcPts val="750"/>
              </a:spcBef>
              <a:buFont typeface="Arial" panose="020B0604020202020204" pitchFamily="34" charset="0"/>
              <a:buChar char="•"/>
            </a:pPr>
            <a:endParaRPr lang="en-US" sz="2200" i="0">
              <a:solidFill>
                <a:schemeClr val="tx1"/>
              </a:solidFill>
              <a:effectLst/>
            </a:endParaRPr>
          </a:p>
          <a:p>
            <a:pPr marL="342900" indent="-342900">
              <a:spcBef>
                <a:spcPts val="750"/>
              </a:spcBef>
              <a:buFont typeface="Arial" panose="020B0604020202020204" pitchFamily="34" charset="0"/>
              <a:buChar char="•"/>
            </a:pPr>
            <a:endParaRPr lang="en-US" sz="2400">
              <a:solidFill>
                <a:schemeClr val="tx1"/>
              </a:solidFill>
            </a:endParaRPr>
          </a:p>
          <a:p>
            <a:pPr marL="342900" indent="-342900">
              <a:spcBef>
                <a:spcPts val="750"/>
              </a:spcBef>
              <a:buFont typeface="Arial" panose="020B0604020202020204" pitchFamily="34" charset="0"/>
              <a:buChar char="•"/>
            </a:pPr>
            <a:endParaRPr lang="en-US" sz="2400" i="0">
              <a:solidFill>
                <a:schemeClr val="tx1"/>
              </a:solidFill>
              <a:effectLst/>
            </a:endParaRPr>
          </a:p>
          <a:p>
            <a:pPr>
              <a:spcBef>
                <a:spcPts val="750"/>
              </a:spcBef>
            </a:pPr>
            <a:endParaRPr lang="en-US" sz="2400" b="1">
              <a:solidFill>
                <a:schemeClr val="tx1"/>
              </a:solidFill>
            </a:endParaRPr>
          </a:p>
          <a:p>
            <a:pPr lvl="1">
              <a:spcBef>
                <a:spcPts val="750"/>
              </a:spcBef>
            </a:pPr>
            <a:endParaRPr lang="en-US" sz="2400" i="0">
              <a:solidFill>
                <a:schemeClr val="tx1"/>
              </a:solidFill>
              <a:effectLst/>
            </a:endParaRPr>
          </a:p>
          <a:p>
            <a:pPr lvl="1">
              <a:spcBef>
                <a:spcPts val="750"/>
              </a:spcBef>
            </a:pPr>
            <a:endParaRPr lang="en-US" sz="2400" i="0">
              <a:solidFill>
                <a:schemeClr val="tx1"/>
              </a:solidFill>
              <a:effectLst/>
            </a:endParaRPr>
          </a:p>
          <a:p>
            <a:pPr marL="800100" lvl="1" indent="-342900">
              <a:spcBef>
                <a:spcPts val="750"/>
              </a:spcBef>
              <a:buFont typeface="Arial" panose="020B0604020202020204" pitchFamily="34" charset="0"/>
              <a:buChar char="•"/>
            </a:pPr>
            <a:endParaRPr lang="en-US" sz="2400" i="0">
              <a:solidFill>
                <a:schemeClr val="tx1"/>
              </a:solidFill>
              <a:effectLst/>
              <a:highlight>
                <a:srgbClr val="FFFF00"/>
              </a:highlight>
            </a:endParaRPr>
          </a:p>
        </p:txBody>
      </p:sp>
      <p:pic>
        <p:nvPicPr>
          <p:cNvPr id="5" name="Picture 4">
            <a:extLst>
              <a:ext uri="{FF2B5EF4-FFF2-40B4-BE49-F238E27FC236}">
                <a16:creationId xmlns:a16="http://schemas.microsoft.com/office/drawing/2014/main" id="{1C19B6F0-39E2-494A-1BE3-639CCC16AD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6457" y="3396842"/>
            <a:ext cx="3910610" cy="1919754"/>
          </a:xfrm>
          <a:prstGeom prst="rect">
            <a:avLst/>
          </a:prstGeom>
        </p:spPr>
      </p:pic>
      <p:pic>
        <p:nvPicPr>
          <p:cNvPr id="7" name="Picture 6">
            <a:extLst>
              <a:ext uri="{FF2B5EF4-FFF2-40B4-BE49-F238E27FC236}">
                <a16:creationId xmlns:a16="http://schemas.microsoft.com/office/drawing/2014/main" id="{C5F29170-51D1-F8E7-8EC0-BA5740864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851" y="4201967"/>
            <a:ext cx="2708526" cy="1634506"/>
          </a:xfrm>
          <a:prstGeom prst="rect">
            <a:avLst/>
          </a:prstGeom>
          <a:ln>
            <a:solidFill>
              <a:schemeClr val="accent1"/>
            </a:solidFill>
          </a:ln>
        </p:spPr>
      </p:pic>
      <p:grpSp>
        <p:nvGrpSpPr>
          <p:cNvPr id="8" name="Group 7">
            <a:extLst>
              <a:ext uri="{FF2B5EF4-FFF2-40B4-BE49-F238E27FC236}">
                <a16:creationId xmlns:a16="http://schemas.microsoft.com/office/drawing/2014/main" id="{C2A9F8E1-0786-2B40-70F9-5078C2972BC8}"/>
              </a:ext>
            </a:extLst>
          </p:cNvPr>
          <p:cNvGrpSpPr/>
          <p:nvPr/>
        </p:nvGrpSpPr>
        <p:grpSpPr>
          <a:xfrm>
            <a:off x="6657179" y="3684198"/>
            <a:ext cx="5065467" cy="2256181"/>
            <a:chOff x="6499016" y="4235589"/>
            <a:chExt cx="4491428" cy="2024150"/>
          </a:xfrm>
        </p:grpSpPr>
        <p:pic>
          <p:nvPicPr>
            <p:cNvPr id="9" name="Picture 8">
              <a:extLst>
                <a:ext uri="{FF2B5EF4-FFF2-40B4-BE49-F238E27FC236}">
                  <a16:creationId xmlns:a16="http://schemas.microsoft.com/office/drawing/2014/main" id="{AA913932-EEDA-48A4-16DB-984C8FB9CE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9016" y="4238188"/>
              <a:ext cx="2059869" cy="1868001"/>
            </a:xfrm>
            <a:prstGeom prst="rect">
              <a:avLst/>
            </a:prstGeom>
            <a:ln>
              <a:solidFill>
                <a:schemeClr val="accent1"/>
              </a:solidFill>
            </a:ln>
          </p:spPr>
        </p:pic>
        <p:pic>
          <p:nvPicPr>
            <p:cNvPr id="10" name="Picture 9">
              <a:extLst>
                <a:ext uri="{FF2B5EF4-FFF2-40B4-BE49-F238E27FC236}">
                  <a16:creationId xmlns:a16="http://schemas.microsoft.com/office/drawing/2014/main" id="{7572CFBE-4E11-0E4C-02ED-B3D6C48134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19125" y="4235589"/>
              <a:ext cx="2171319" cy="2024150"/>
            </a:xfrm>
            <a:prstGeom prst="rect">
              <a:avLst/>
            </a:prstGeom>
            <a:ln>
              <a:solidFill>
                <a:schemeClr val="accent1"/>
              </a:solidFill>
            </a:ln>
          </p:spPr>
        </p:pic>
        <p:sp>
          <p:nvSpPr>
            <p:cNvPr id="11" name="Multiplication Sign 10">
              <a:extLst>
                <a:ext uri="{FF2B5EF4-FFF2-40B4-BE49-F238E27FC236}">
                  <a16:creationId xmlns:a16="http://schemas.microsoft.com/office/drawing/2014/main" id="{9F461695-148C-F2BD-415B-C1524C66A2AF}"/>
                </a:ext>
              </a:extLst>
            </p:cNvPr>
            <p:cNvSpPr/>
            <p:nvPr/>
          </p:nvSpPr>
          <p:spPr>
            <a:xfrm>
              <a:off x="6809626" y="4610489"/>
              <a:ext cx="1494569" cy="1106893"/>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Multiplication Sign 11">
              <a:extLst>
                <a:ext uri="{FF2B5EF4-FFF2-40B4-BE49-F238E27FC236}">
                  <a16:creationId xmlns:a16="http://schemas.microsoft.com/office/drawing/2014/main" id="{008590B6-3960-4AFE-BCE4-8BBB68BADA52}"/>
                </a:ext>
              </a:extLst>
            </p:cNvPr>
            <p:cNvSpPr/>
            <p:nvPr/>
          </p:nvSpPr>
          <p:spPr>
            <a:xfrm>
              <a:off x="9106963" y="4619581"/>
              <a:ext cx="1494569" cy="1106893"/>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454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BBEAB-D5E6-ABC6-59B8-FAF36519740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8DAE4FC0-C8B6-C1F9-038E-7991999A9515}"/>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t>Example: Vaping Enforcement</a:t>
            </a:r>
            <a:endParaRPr lang="en-US" sz="2800" b="1">
              <a:cs typeface="Calibri" panose="020F0502020204030204" pitchFamily="34" charset="0"/>
            </a:endParaRPr>
          </a:p>
        </p:txBody>
      </p:sp>
      <p:graphicFrame>
        <p:nvGraphicFramePr>
          <p:cNvPr id="14" name="Table 27">
            <a:extLst>
              <a:ext uri="{FF2B5EF4-FFF2-40B4-BE49-F238E27FC236}">
                <a16:creationId xmlns:a16="http://schemas.microsoft.com/office/drawing/2014/main" id="{61FE4950-F32B-CFA1-CBB9-017EA095A0E9}"/>
              </a:ext>
            </a:extLst>
          </p:cNvPr>
          <p:cNvGraphicFramePr>
            <a:graphicFrameLocks noGrp="1"/>
          </p:cNvGraphicFramePr>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New Enforcement Challenges</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5817D208-1886-E038-A73A-FA1D09B888BA}"/>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44E82EC3-0393-7FE9-B84B-B408DABF8777}"/>
              </a:ext>
            </a:extLst>
          </p:cNvPr>
          <p:cNvSpPr>
            <a:spLocks noGrp="1"/>
          </p:cNvSpPr>
          <p:nvPr>
            <p:ph type="sldNum" sz="quarter" idx="12"/>
          </p:nvPr>
        </p:nvSpPr>
        <p:spPr/>
        <p:txBody>
          <a:bodyPr/>
          <a:lstStyle/>
          <a:p>
            <a:fld id="{7256F035-6464-4046-862E-69964D5E282C}" type="slidenum">
              <a:rPr lang="en-US" smtClean="0"/>
              <a:t>14</a:t>
            </a:fld>
            <a:endParaRPr lang="en-US"/>
          </a:p>
        </p:txBody>
      </p:sp>
      <p:sp>
        <p:nvSpPr>
          <p:cNvPr id="6" name="Freeform 17">
            <a:extLst>
              <a:ext uri="{FF2B5EF4-FFF2-40B4-BE49-F238E27FC236}">
                <a16:creationId xmlns:a16="http://schemas.microsoft.com/office/drawing/2014/main" id="{4F0D904A-D82B-00FD-E44A-22727F8A4611}"/>
              </a:ext>
            </a:extLst>
          </p:cNvPr>
          <p:cNvSpPr/>
          <p:nvPr/>
        </p:nvSpPr>
        <p:spPr>
          <a:xfrm>
            <a:off x="584200" y="1085834"/>
            <a:ext cx="7459133" cy="5270516"/>
          </a:xfrm>
          <a:custGeom>
            <a:avLst/>
            <a:gdLst>
              <a:gd name="connsiteX0" fmla="*/ 0 w 8706568"/>
              <a:gd name="connsiteY0" fmla="*/ 162781 h 1627813"/>
              <a:gd name="connsiteX1" fmla="*/ 162781 w 8706568"/>
              <a:gd name="connsiteY1" fmla="*/ 0 h 1627813"/>
              <a:gd name="connsiteX2" fmla="*/ 8543787 w 8706568"/>
              <a:gd name="connsiteY2" fmla="*/ 0 h 1627813"/>
              <a:gd name="connsiteX3" fmla="*/ 8706568 w 8706568"/>
              <a:gd name="connsiteY3" fmla="*/ 162781 h 1627813"/>
              <a:gd name="connsiteX4" fmla="*/ 8706568 w 8706568"/>
              <a:gd name="connsiteY4" fmla="*/ 1465032 h 1627813"/>
              <a:gd name="connsiteX5" fmla="*/ 8543787 w 8706568"/>
              <a:gd name="connsiteY5" fmla="*/ 1627813 h 1627813"/>
              <a:gd name="connsiteX6" fmla="*/ 162781 w 8706568"/>
              <a:gd name="connsiteY6" fmla="*/ 1627813 h 1627813"/>
              <a:gd name="connsiteX7" fmla="*/ 0 w 8706568"/>
              <a:gd name="connsiteY7" fmla="*/ 1465032 h 1627813"/>
              <a:gd name="connsiteX8" fmla="*/ 0 w 8706568"/>
              <a:gd name="connsiteY8" fmla="*/ 162781 h 162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6568" h="1627813">
                <a:moveTo>
                  <a:pt x="0" y="162781"/>
                </a:moveTo>
                <a:cubicBezTo>
                  <a:pt x="0" y="72880"/>
                  <a:pt x="72880" y="0"/>
                  <a:pt x="162781" y="0"/>
                </a:cubicBezTo>
                <a:lnTo>
                  <a:pt x="8543787" y="0"/>
                </a:lnTo>
                <a:cubicBezTo>
                  <a:pt x="8633688" y="0"/>
                  <a:pt x="8706568" y="72880"/>
                  <a:pt x="8706568" y="162781"/>
                </a:cubicBezTo>
                <a:lnTo>
                  <a:pt x="8706568" y="1465032"/>
                </a:lnTo>
                <a:cubicBezTo>
                  <a:pt x="8706568" y="1554933"/>
                  <a:pt x="8633688" y="1627813"/>
                  <a:pt x="8543787" y="1627813"/>
                </a:cubicBezTo>
                <a:lnTo>
                  <a:pt x="162781" y="1627813"/>
                </a:lnTo>
                <a:cubicBezTo>
                  <a:pt x="72880" y="1627813"/>
                  <a:pt x="0" y="1554933"/>
                  <a:pt x="0" y="1465032"/>
                </a:cubicBezTo>
                <a:lnTo>
                  <a:pt x="0" y="162781"/>
                </a:lnTo>
                <a:close/>
              </a:path>
            </a:pathLst>
          </a:custGeom>
          <a:no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1497" tIns="131497" rIns="131497" bIns="131497" numCol="1" spcCol="1270" anchor="t" anchorCtr="0">
            <a:noAutofit/>
          </a:bodyPr>
          <a:lstStyle/>
          <a:p>
            <a:pPr marL="457200" indent="-457200" algn="just">
              <a:spcBef>
                <a:spcPts val="750"/>
              </a:spcBef>
              <a:buFont typeface="+mj-lt"/>
              <a:buAutoNum type="arabicPeriod" startAt="2"/>
            </a:pPr>
            <a:r>
              <a:rPr lang="en-US" sz="2200" b="1">
                <a:solidFill>
                  <a:schemeClr val="tx1"/>
                </a:solidFill>
              </a:rPr>
              <a:t>Border and inland enforcement against suppliers</a:t>
            </a:r>
            <a:endParaRPr lang="en-US" sz="2200" b="1" i="0">
              <a:solidFill>
                <a:schemeClr val="tx1"/>
              </a:solidFill>
              <a:effectLst/>
            </a:endParaRPr>
          </a:p>
          <a:p>
            <a:pPr marL="800100" lvl="1" indent="-342900" algn="just">
              <a:spcBef>
                <a:spcPts val="750"/>
              </a:spcBef>
              <a:buFont typeface="Arial" panose="020B0604020202020204" pitchFamily="34" charset="0"/>
              <a:buChar char="•"/>
            </a:pPr>
            <a:r>
              <a:rPr lang="en-US" sz="2000">
                <a:solidFill>
                  <a:schemeClr val="tx1"/>
                </a:solidFill>
              </a:rPr>
              <a:t>The Immigration &amp; Checkpoints Authority, Central Narcotics Bureau and Singapore Police Force work closely with HSA to enhance operations and investigations against smuggling and syndicated activities, and strengthen enforcement at border checkpoints</a:t>
            </a:r>
          </a:p>
          <a:p>
            <a:pPr marL="800100" lvl="1" indent="-342900" algn="just">
              <a:spcBef>
                <a:spcPts val="750"/>
              </a:spcBef>
              <a:buFont typeface="Arial" panose="020B0604020202020204" pitchFamily="34" charset="0"/>
              <a:buChar char="•"/>
            </a:pPr>
            <a:r>
              <a:rPr lang="en-US" sz="2000" i="0">
                <a:solidFill>
                  <a:schemeClr val="tx1"/>
                </a:solidFill>
                <a:effectLst/>
              </a:rPr>
              <a:t>On top of inland operations by HSA, other enforcement agencies also refer cases of sales and distribution of e-</a:t>
            </a:r>
            <a:r>
              <a:rPr lang="en-US" sz="2000" i="0" err="1">
                <a:solidFill>
                  <a:schemeClr val="tx1"/>
                </a:solidFill>
                <a:effectLst/>
              </a:rPr>
              <a:t>vaporisers</a:t>
            </a:r>
            <a:r>
              <a:rPr lang="en-US" sz="2000" i="0">
                <a:solidFill>
                  <a:schemeClr val="tx1"/>
                </a:solidFill>
                <a:effectLst/>
              </a:rPr>
              <a:t> to the HSA fo</a:t>
            </a:r>
            <a:r>
              <a:rPr lang="en-US" sz="2000">
                <a:solidFill>
                  <a:schemeClr val="tx1"/>
                </a:solidFill>
              </a:rPr>
              <a:t>r enforcement</a:t>
            </a:r>
          </a:p>
          <a:p>
            <a:pPr algn="just">
              <a:spcBef>
                <a:spcPts val="750"/>
              </a:spcBef>
            </a:pPr>
            <a:endParaRPr lang="en-US" sz="2000" b="1">
              <a:solidFill>
                <a:schemeClr val="tx1"/>
              </a:solidFill>
            </a:endParaRPr>
          </a:p>
          <a:p>
            <a:pPr marL="457200" indent="-457200" algn="just">
              <a:spcBef>
                <a:spcPts val="750"/>
              </a:spcBef>
              <a:buFont typeface="+mj-lt"/>
              <a:buAutoNum type="arabicPeriod" startAt="3"/>
            </a:pPr>
            <a:r>
              <a:rPr lang="en-US" sz="2200" b="1">
                <a:solidFill>
                  <a:schemeClr val="tx1"/>
                </a:solidFill>
              </a:rPr>
              <a:t>Vaping in the community</a:t>
            </a:r>
          </a:p>
          <a:p>
            <a:pPr marL="800100" lvl="1" indent="-342900" algn="just">
              <a:spcBef>
                <a:spcPts val="750"/>
              </a:spcBef>
              <a:buFont typeface="Arial" panose="020B0604020202020204" pitchFamily="34" charset="0"/>
              <a:buChar char="•"/>
            </a:pPr>
            <a:r>
              <a:rPr lang="en-US" sz="2000" i="0">
                <a:solidFill>
                  <a:schemeClr val="tx1"/>
                </a:solidFill>
                <a:effectLst/>
              </a:rPr>
              <a:t>Agencies across the Government have stepped up enforcement against vaping in public spaces including public transport, parks and institutional premises such as schools and Institutes of Higher Learning (IHLs)</a:t>
            </a:r>
          </a:p>
          <a:p>
            <a:pPr marL="800100" lvl="1" indent="-342900" algn="just">
              <a:spcBef>
                <a:spcPts val="750"/>
              </a:spcBef>
              <a:buFont typeface="Arial" panose="020B0604020202020204" pitchFamily="34" charset="0"/>
              <a:buChar char="•"/>
            </a:pPr>
            <a:endParaRPr lang="en-US" sz="2000" i="0">
              <a:solidFill>
                <a:schemeClr val="tx1"/>
              </a:solidFill>
              <a:effectLst/>
            </a:endParaRPr>
          </a:p>
          <a:p>
            <a:pPr lvl="1" algn="just">
              <a:spcBef>
                <a:spcPts val="750"/>
              </a:spcBef>
            </a:pPr>
            <a:endParaRPr lang="en-US" sz="2000" i="0">
              <a:solidFill>
                <a:schemeClr val="tx1"/>
              </a:solidFill>
              <a:effectLst/>
            </a:endParaRPr>
          </a:p>
          <a:p>
            <a:pPr marL="800100" lvl="1" indent="-342900" algn="just">
              <a:spcBef>
                <a:spcPts val="750"/>
              </a:spcBef>
              <a:buFont typeface="Arial" panose="020B0604020202020204" pitchFamily="34" charset="0"/>
              <a:buChar char="•"/>
            </a:pPr>
            <a:endParaRPr lang="en-US" sz="2400" i="0">
              <a:solidFill>
                <a:schemeClr val="tx1"/>
              </a:solidFill>
              <a:effectLst/>
              <a:highlight>
                <a:srgbClr val="FFFF00"/>
              </a:highlight>
            </a:endParaRPr>
          </a:p>
        </p:txBody>
      </p:sp>
      <p:pic>
        <p:nvPicPr>
          <p:cNvPr id="1026" name="Picture 2" descr="The Land Transport Authority is the latest to join agencies to tackle the vaping menace in Singapore.">
            <a:extLst>
              <a:ext uri="{FF2B5EF4-FFF2-40B4-BE49-F238E27FC236}">
                <a16:creationId xmlns:a16="http://schemas.microsoft.com/office/drawing/2014/main" id="{B9A21804-F08F-1EE9-D390-498019F36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52" y="4585480"/>
            <a:ext cx="2873062" cy="19153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A55AED0-51A8-7122-5205-0BC7274067F2}"/>
              </a:ext>
            </a:extLst>
          </p:cNvPr>
          <p:cNvPicPr>
            <a:picLocks noChangeAspect="1"/>
          </p:cNvPicPr>
          <p:nvPr/>
        </p:nvPicPr>
        <p:blipFill>
          <a:blip r:embed="rId4"/>
          <a:stretch>
            <a:fillRect/>
          </a:stretch>
        </p:blipFill>
        <p:spPr>
          <a:xfrm>
            <a:off x="8304251" y="1314832"/>
            <a:ext cx="3476931" cy="3051266"/>
          </a:xfrm>
          <a:prstGeom prst="rect">
            <a:avLst/>
          </a:prstGeom>
        </p:spPr>
      </p:pic>
      <p:sp>
        <p:nvSpPr>
          <p:cNvPr id="13" name="TextBox 12">
            <a:extLst>
              <a:ext uri="{FF2B5EF4-FFF2-40B4-BE49-F238E27FC236}">
                <a16:creationId xmlns:a16="http://schemas.microsoft.com/office/drawing/2014/main" id="{EC18C5E9-86C3-AFBF-932A-CB553058A16E}"/>
              </a:ext>
            </a:extLst>
          </p:cNvPr>
          <p:cNvSpPr txBox="1"/>
          <p:nvPr/>
        </p:nvSpPr>
        <p:spPr>
          <a:xfrm>
            <a:off x="8304251" y="6500855"/>
            <a:ext cx="2623930" cy="276999"/>
          </a:xfrm>
          <a:prstGeom prst="rect">
            <a:avLst/>
          </a:prstGeom>
          <a:noFill/>
        </p:spPr>
        <p:txBody>
          <a:bodyPr wrap="square" rtlCol="0">
            <a:spAutoFit/>
          </a:bodyPr>
          <a:lstStyle/>
          <a:p>
            <a:r>
              <a:rPr lang="en-US" sz="1200" i="1"/>
              <a:t>Photo from Straits Times</a:t>
            </a:r>
            <a:endParaRPr lang="en-SG" sz="1200" i="1"/>
          </a:p>
        </p:txBody>
      </p:sp>
    </p:spTree>
    <p:extLst>
      <p:ext uri="{BB962C8B-B14F-4D97-AF65-F5344CB8AC3E}">
        <p14:creationId xmlns:p14="http://schemas.microsoft.com/office/powerpoint/2010/main" val="24550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3E9CF-ECD5-39AE-DE4B-3E812070B90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EB1AA1C-707C-877B-9B46-3A91E46D0B83}"/>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cs typeface="Calibri" panose="020F0502020204030204" pitchFamily="34" charset="0"/>
              </a:rPr>
              <a:t>Key Takeaways</a:t>
            </a:r>
          </a:p>
        </p:txBody>
      </p:sp>
      <p:graphicFrame>
        <p:nvGraphicFramePr>
          <p:cNvPr id="14" name="Table 27">
            <a:extLst>
              <a:ext uri="{FF2B5EF4-FFF2-40B4-BE49-F238E27FC236}">
                <a16:creationId xmlns:a16="http://schemas.microsoft.com/office/drawing/2014/main" id="{3303184A-AF15-92BD-87D0-68B47813C206}"/>
              </a:ext>
            </a:extLst>
          </p:cNvPr>
          <p:cNvGraphicFramePr>
            <a:graphicFrameLocks noGrp="1"/>
          </p:cNvGraphicFramePr>
          <p:nvPr>
            <p:extLst>
              <p:ext uri="{D42A27DB-BD31-4B8C-83A1-F6EECF244321}">
                <p14:modId xmlns:p14="http://schemas.microsoft.com/office/powerpoint/2010/main" val="598328592"/>
              </p:ext>
            </p:extLst>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Closing - Key Takeaways</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F1D1F200-A719-C15F-55E2-0126E19E9751}"/>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86276591-CF59-511C-10FE-1899F3CFE184}"/>
              </a:ext>
            </a:extLst>
          </p:cNvPr>
          <p:cNvSpPr>
            <a:spLocks noGrp="1"/>
          </p:cNvSpPr>
          <p:nvPr>
            <p:ph type="sldNum" sz="quarter" idx="12"/>
          </p:nvPr>
        </p:nvSpPr>
        <p:spPr/>
        <p:txBody>
          <a:bodyPr/>
          <a:lstStyle/>
          <a:p>
            <a:fld id="{7256F035-6464-4046-862E-69964D5E282C}" type="slidenum">
              <a:rPr lang="en-US" smtClean="0"/>
              <a:t>15</a:t>
            </a:fld>
            <a:endParaRPr lang="en-US"/>
          </a:p>
        </p:txBody>
      </p:sp>
      <p:sp>
        <p:nvSpPr>
          <p:cNvPr id="13" name="TextBox 12">
            <a:extLst>
              <a:ext uri="{FF2B5EF4-FFF2-40B4-BE49-F238E27FC236}">
                <a16:creationId xmlns:a16="http://schemas.microsoft.com/office/drawing/2014/main" id="{E431D0A4-FA00-DE54-DE9A-2E8DEF721AB9}"/>
              </a:ext>
            </a:extLst>
          </p:cNvPr>
          <p:cNvSpPr txBox="1"/>
          <p:nvPr/>
        </p:nvSpPr>
        <p:spPr>
          <a:xfrm>
            <a:off x="8304251" y="6500855"/>
            <a:ext cx="2623930" cy="276999"/>
          </a:xfrm>
          <a:prstGeom prst="rect">
            <a:avLst/>
          </a:prstGeom>
          <a:noFill/>
        </p:spPr>
        <p:txBody>
          <a:bodyPr wrap="square" rtlCol="0">
            <a:spAutoFit/>
          </a:bodyPr>
          <a:lstStyle/>
          <a:p>
            <a:r>
              <a:rPr lang="en-US" sz="1200" i="1"/>
              <a:t>Photo from Straits Times</a:t>
            </a:r>
            <a:endParaRPr lang="en-SG" sz="1200" i="1"/>
          </a:p>
        </p:txBody>
      </p:sp>
      <p:sp>
        <p:nvSpPr>
          <p:cNvPr id="8" name="TextBox 7">
            <a:extLst>
              <a:ext uri="{FF2B5EF4-FFF2-40B4-BE49-F238E27FC236}">
                <a16:creationId xmlns:a16="http://schemas.microsoft.com/office/drawing/2014/main" id="{F1DD14B2-30D2-B8EF-F9E4-341CDBFD04F3}"/>
              </a:ext>
            </a:extLst>
          </p:cNvPr>
          <p:cNvSpPr txBox="1"/>
          <p:nvPr/>
        </p:nvSpPr>
        <p:spPr>
          <a:xfrm>
            <a:off x="586744" y="1232544"/>
            <a:ext cx="11004550" cy="830997"/>
          </a:xfrm>
          <a:prstGeom prst="rect">
            <a:avLst/>
          </a:prstGeom>
          <a:noFill/>
          <a:ln w="6350">
            <a:solidFill>
              <a:schemeClr val="tx1"/>
            </a:solidFill>
          </a:ln>
        </p:spPr>
        <p:txBody>
          <a:bodyPr wrap="square">
            <a:spAutoFit/>
          </a:bodyPr>
          <a:lstStyle/>
          <a:p>
            <a:pPr algn="l">
              <a:spcBef>
                <a:spcPts val="750"/>
              </a:spcBef>
              <a:buNone/>
            </a:pPr>
            <a:r>
              <a:rPr lang="en-US" sz="2400" b="1">
                <a:effectLst/>
              </a:rPr>
              <a:t>Paradigm Shift</a:t>
            </a:r>
            <a:r>
              <a:rPr lang="en-US" sz="2400">
                <a:effectLst/>
              </a:rPr>
              <a:t>: From control to collaboration - regulators as "coaches" not just "referees“</a:t>
            </a:r>
          </a:p>
        </p:txBody>
      </p:sp>
      <p:sp>
        <p:nvSpPr>
          <p:cNvPr id="10" name="TextBox 9">
            <a:extLst>
              <a:ext uri="{FF2B5EF4-FFF2-40B4-BE49-F238E27FC236}">
                <a16:creationId xmlns:a16="http://schemas.microsoft.com/office/drawing/2014/main" id="{01052A19-7E18-EF9D-7F5F-42ABE105A822}"/>
              </a:ext>
            </a:extLst>
          </p:cNvPr>
          <p:cNvSpPr txBox="1"/>
          <p:nvPr/>
        </p:nvSpPr>
        <p:spPr>
          <a:xfrm>
            <a:off x="600706" y="1886704"/>
            <a:ext cx="10990588" cy="3652282"/>
          </a:xfrm>
          <a:prstGeom prst="rect">
            <a:avLst/>
          </a:prstGeom>
          <a:noFill/>
        </p:spPr>
        <p:txBody>
          <a:bodyPr wrap="square">
            <a:spAutoFit/>
          </a:bodyPr>
          <a:lstStyle/>
          <a:p>
            <a:pPr algn="l">
              <a:spcBef>
                <a:spcPts val="750"/>
              </a:spcBef>
              <a:buNone/>
            </a:pPr>
            <a:endParaRPr lang="en-US" b="1">
              <a:effectLst/>
            </a:endParaRPr>
          </a:p>
          <a:p>
            <a:pPr algn="l">
              <a:spcBef>
                <a:spcPts val="750"/>
              </a:spcBef>
              <a:buNone/>
            </a:pPr>
            <a:r>
              <a:rPr lang="en-US" sz="2200" b="1" i="0">
                <a:effectLst/>
              </a:rPr>
              <a:t>Collaborative Innovation</a:t>
            </a:r>
            <a:r>
              <a:rPr lang="en-US" sz="2200" b="0" i="0">
                <a:effectLst/>
              </a:rPr>
              <a:t>: Regulatory sandboxes and stakeholder engagement enable safe innovation</a:t>
            </a:r>
          </a:p>
          <a:p>
            <a:pPr algn="l">
              <a:spcBef>
                <a:spcPts val="750"/>
              </a:spcBef>
              <a:buNone/>
            </a:pPr>
            <a:r>
              <a:rPr lang="en-US" sz="2200" b="1" i="0">
                <a:effectLst/>
              </a:rPr>
              <a:t>Adaptive Enforcement</a:t>
            </a:r>
            <a:r>
              <a:rPr lang="en-US" sz="2200" b="0" i="0">
                <a:effectLst/>
              </a:rPr>
              <a:t>: Multi-agency coordination and flexible frameworks for emerging challenges</a:t>
            </a:r>
          </a:p>
          <a:p>
            <a:pPr algn="l">
              <a:spcBef>
                <a:spcPts val="750"/>
              </a:spcBef>
              <a:buNone/>
            </a:pPr>
            <a:r>
              <a:rPr lang="en-US" sz="2200" b="1" i="0">
                <a:effectLst/>
              </a:rPr>
              <a:t>Core Philosophy</a:t>
            </a:r>
            <a:r>
              <a:rPr lang="en-US" sz="2200" b="0" i="0">
                <a:effectLst/>
              </a:rPr>
              <a:t>: Trust and control are complementary, not opposing forces</a:t>
            </a:r>
          </a:p>
          <a:p>
            <a:pPr algn="l">
              <a:spcBef>
                <a:spcPts val="750"/>
              </a:spcBef>
            </a:pPr>
            <a:endParaRPr lang="en-US" sz="2200" b="0" i="0">
              <a:effectLst/>
            </a:endParaRPr>
          </a:p>
          <a:p>
            <a:pPr algn="l">
              <a:spcBef>
                <a:spcPts val="750"/>
              </a:spcBef>
            </a:pPr>
            <a:r>
              <a:rPr lang="en-US" sz="2400" b="1" i="0">
                <a:effectLst/>
              </a:rPr>
              <a:t>What Singapore learnt: </a:t>
            </a:r>
            <a:r>
              <a:rPr lang="en-US" sz="2400" b="0" i="0">
                <a:effectLst/>
              </a:rPr>
              <a:t>Regulatory effectiveness isn't about having more resources - it's about using them smarter</a:t>
            </a:r>
          </a:p>
        </p:txBody>
      </p:sp>
      <p:pic>
        <p:nvPicPr>
          <p:cNvPr id="11" name="Picture 2" descr="Close up view of business partnership handshake concept.Photo two ...">
            <a:extLst>
              <a:ext uri="{FF2B5EF4-FFF2-40B4-BE49-F238E27FC236}">
                <a16:creationId xmlns:a16="http://schemas.microsoft.com/office/drawing/2014/main" id="{D36E90A0-EB5E-A288-F4CE-16DC3D7A9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505" y="5290201"/>
            <a:ext cx="1724759" cy="106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1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0"/>
              </a:schemeClr>
            </a:gs>
            <a:gs pos="93000">
              <a:schemeClr val="bg1"/>
            </a:gs>
            <a:gs pos="100000">
              <a:schemeClr val="bg1"/>
            </a:gs>
          </a:gsLst>
          <a:lin ang="0" scaled="1"/>
          <a:tileRect/>
        </a:gradFill>
        <a:effectLst/>
      </p:bgPr>
    </p:bg>
    <p:spTree>
      <p:nvGrpSpPr>
        <p:cNvPr id="1" name="">
          <a:extLst>
            <a:ext uri="{FF2B5EF4-FFF2-40B4-BE49-F238E27FC236}">
              <a16:creationId xmlns:a16="http://schemas.microsoft.com/office/drawing/2014/main" id="{D2E9FFAC-1D80-B003-6B8A-B80A120663A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8C57A05-AC6D-6E3C-E912-E772C410646E}"/>
              </a:ext>
            </a:extLst>
          </p:cNvPr>
          <p:cNvSpPr>
            <a:spLocks noGrp="1"/>
          </p:cNvSpPr>
          <p:nvPr>
            <p:ph type="ftr" sz="quarter" idx="11"/>
          </p:nvPr>
        </p:nvSpPr>
        <p:spPr/>
        <p:txBody>
          <a:bodyPr>
            <a:normAutofit/>
          </a:bodyPr>
          <a:lstStyle/>
          <a:p>
            <a:pPr algn="l">
              <a:spcAft>
                <a:spcPts val="600"/>
              </a:spcAft>
            </a:pPr>
            <a:r>
              <a:rPr lang="en-US">
                <a:solidFill>
                  <a:schemeClr val="tx1">
                    <a:lumMod val="50000"/>
                    <a:lumOff val="50000"/>
                  </a:schemeClr>
                </a:solidFill>
              </a:rPr>
              <a:t>[OFFICIAL CLOSED]</a:t>
            </a:r>
          </a:p>
        </p:txBody>
      </p:sp>
      <p:sp>
        <p:nvSpPr>
          <p:cNvPr id="4" name="Slide Number Placeholder 3">
            <a:extLst>
              <a:ext uri="{FF2B5EF4-FFF2-40B4-BE49-F238E27FC236}">
                <a16:creationId xmlns:a16="http://schemas.microsoft.com/office/drawing/2014/main" id="{57E35FBB-1F62-3A0D-AA5D-A3EEBA95E24C}"/>
              </a:ext>
            </a:extLst>
          </p:cNvPr>
          <p:cNvSpPr>
            <a:spLocks noGrp="1"/>
          </p:cNvSpPr>
          <p:nvPr>
            <p:ph type="sldNum" sz="quarter" idx="12"/>
          </p:nvPr>
        </p:nvSpPr>
        <p:spPr/>
        <p:txBody>
          <a:bodyPr>
            <a:normAutofit/>
          </a:bodyPr>
          <a:lstStyle/>
          <a:p>
            <a:pPr>
              <a:spcAft>
                <a:spcPts val="600"/>
              </a:spcAft>
            </a:pPr>
            <a:fld id="{7256F035-6464-4046-862E-69964D5E282C}" type="slidenum">
              <a:rPr lang="en-US" smtClean="0">
                <a:solidFill>
                  <a:schemeClr val="tx1">
                    <a:lumMod val="50000"/>
                    <a:lumOff val="50000"/>
                  </a:schemeClr>
                </a:solidFill>
              </a:rPr>
              <a:pPr>
                <a:spcAft>
                  <a:spcPts val="600"/>
                </a:spcAft>
              </a:pPr>
              <a:t>2</a:t>
            </a:fld>
            <a:endParaRPr lang="en-US">
              <a:solidFill>
                <a:schemeClr val="tx1">
                  <a:lumMod val="50000"/>
                  <a:lumOff val="50000"/>
                </a:schemeClr>
              </a:solidFill>
            </a:endParaRPr>
          </a:p>
        </p:txBody>
      </p:sp>
      <p:sp>
        <p:nvSpPr>
          <p:cNvPr id="16" name="Oval 15">
            <a:extLst>
              <a:ext uri="{FF2B5EF4-FFF2-40B4-BE49-F238E27FC236}">
                <a16:creationId xmlns:a16="http://schemas.microsoft.com/office/drawing/2014/main" id="{75474CC6-7353-CB01-0F6B-536C54E1A990}"/>
              </a:ext>
            </a:extLst>
          </p:cNvPr>
          <p:cNvSpPr/>
          <p:nvPr/>
        </p:nvSpPr>
        <p:spPr>
          <a:xfrm>
            <a:off x="-597593" y="3254177"/>
            <a:ext cx="1238663" cy="128910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0" name="Freeform 17">
            <a:extLst>
              <a:ext uri="{FF2B5EF4-FFF2-40B4-BE49-F238E27FC236}">
                <a16:creationId xmlns:a16="http://schemas.microsoft.com/office/drawing/2014/main" id="{6F67E373-D2CB-84A6-F3F2-D2AF0611509E}"/>
              </a:ext>
            </a:extLst>
          </p:cNvPr>
          <p:cNvSpPr/>
          <p:nvPr/>
        </p:nvSpPr>
        <p:spPr>
          <a:xfrm>
            <a:off x="5717492" y="2122003"/>
            <a:ext cx="6474508" cy="596916"/>
          </a:xfrm>
          <a:custGeom>
            <a:avLst/>
            <a:gdLst>
              <a:gd name="connsiteX0" fmla="*/ 0 w 8706568"/>
              <a:gd name="connsiteY0" fmla="*/ 162781 h 1627813"/>
              <a:gd name="connsiteX1" fmla="*/ 162781 w 8706568"/>
              <a:gd name="connsiteY1" fmla="*/ 0 h 1627813"/>
              <a:gd name="connsiteX2" fmla="*/ 8543787 w 8706568"/>
              <a:gd name="connsiteY2" fmla="*/ 0 h 1627813"/>
              <a:gd name="connsiteX3" fmla="*/ 8706568 w 8706568"/>
              <a:gd name="connsiteY3" fmla="*/ 162781 h 1627813"/>
              <a:gd name="connsiteX4" fmla="*/ 8706568 w 8706568"/>
              <a:gd name="connsiteY4" fmla="*/ 1465032 h 1627813"/>
              <a:gd name="connsiteX5" fmla="*/ 8543787 w 8706568"/>
              <a:gd name="connsiteY5" fmla="*/ 1627813 h 1627813"/>
              <a:gd name="connsiteX6" fmla="*/ 162781 w 8706568"/>
              <a:gd name="connsiteY6" fmla="*/ 1627813 h 1627813"/>
              <a:gd name="connsiteX7" fmla="*/ 0 w 8706568"/>
              <a:gd name="connsiteY7" fmla="*/ 1465032 h 1627813"/>
              <a:gd name="connsiteX8" fmla="*/ 0 w 8706568"/>
              <a:gd name="connsiteY8" fmla="*/ 162781 h 162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6568" h="1627813">
                <a:moveTo>
                  <a:pt x="0" y="162781"/>
                </a:moveTo>
                <a:cubicBezTo>
                  <a:pt x="0" y="72880"/>
                  <a:pt x="72880" y="0"/>
                  <a:pt x="162781" y="0"/>
                </a:cubicBezTo>
                <a:lnTo>
                  <a:pt x="8543787" y="0"/>
                </a:lnTo>
                <a:cubicBezTo>
                  <a:pt x="8633688" y="0"/>
                  <a:pt x="8706568" y="72880"/>
                  <a:pt x="8706568" y="162781"/>
                </a:cubicBezTo>
                <a:lnTo>
                  <a:pt x="8706568" y="1465032"/>
                </a:lnTo>
                <a:cubicBezTo>
                  <a:pt x="8706568" y="1554933"/>
                  <a:pt x="8633688" y="1627813"/>
                  <a:pt x="8543787" y="1627813"/>
                </a:cubicBezTo>
                <a:lnTo>
                  <a:pt x="162781" y="1627813"/>
                </a:lnTo>
                <a:cubicBezTo>
                  <a:pt x="72880" y="1627813"/>
                  <a:pt x="0" y="1554933"/>
                  <a:pt x="0" y="1465032"/>
                </a:cubicBezTo>
                <a:lnTo>
                  <a:pt x="0" y="162781"/>
                </a:lnTo>
                <a:close/>
              </a:path>
            </a:pathLst>
          </a:custGeom>
          <a:no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1497" tIns="131497" rIns="131497" bIns="131497" numCol="1" spcCol="1270" anchor="t" anchorCtr="0">
            <a:noAutofit/>
          </a:bodyPr>
          <a:lstStyle/>
          <a:p>
            <a:pPr lvl="2" algn="ctr">
              <a:spcBef>
                <a:spcPts val="750"/>
              </a:spcBef>
            </a:pPr>
            <a:r>
              <a:rPr lang="en-US" sz="3600" b="1" i="0">
                <a:solidFill>
                  <a:schemeClr val="tx1"/>
                </a:solidFill>
              </a:rPr>
              <a:t>The Central Question: </a:t>
            </a:r>
          </a:p>
          <a:p>
            <a:pPr lvl="2" algn="ctr">
              <a:spcBef>
                <a:spcPts val="750"/>
              </a:spcBef>
            </a:pPr>
            <a:r>
              <a:rPr lang="en-US" sz="3600" b="1" i="0">
                <a:solidFill>
                  <a:schemeClr val="tx1"/>
                </a:solidFill>
              </a:rPr>
              <a:t>How do we regulate more effectively with less? </a:t>
            </a:r>
          </a:p>
        </p:txBody>
      </p:sp>
      <p:grpSp>
        <p:nvGrpSpPr>
          <p:cNvPr id="32" name="Group 31">
            <a:extLst>
              <a:ext uri="{FF2B5EF4-FFF2-40B4-BE49-F238E27FC236}">
                <a16:creationId xmlns:a16="http://schemas.microsoft.com/office/drawing/2014/main" id="{2E628749-BF3C-78AB-4304-46AF6AAAD301}"/>
              </a:ext>
            </a:extLst>
          </p:cNvPr>
          <p:cNvGrpSpPr/>
          <p:nvPr/>
        </p:nvGrpSpPr>
        <p:grpSpPr>
          <a:xfrm>
            <a:off x="0" y="0"/>
            <a:ext cx="6308360" cy="6868235"/>
            <a:chOff x="1435701" y="1107277"/>
            <a:chExt cx="5064855" cy="5780196"/>
          </a:xfrm>
        </p:grpSpPr>
        <p:pic>
          <p:nvPicPr>
            <p:cNvPr id="9" name="Picture 4" descr="بين العزيمة والهزيمة حرف واحد فقط، لكنه يغير اتجاه الحياة والعاقبة ...">
              <a:extLst>
                <a:ext uri="{FF2B5EF4-FFF2-40B4-BE49-F238E27FC236}">
                  <a16:creationId xmlns:a16="http://schemas.microsoft.com/office/drawing/2014/main" id="{1F3E591D-5C53-5564-3B1C-779A79A227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85" t="2626" r="-2" b="4671"/>
            <a:stretch/>
          </p:blipFill>
          <p:spPr bwMode="auto">
            <a:xfrm flipH="1">
              <a:off x="1435701" y="1107277"/>
              <a:ext cx="5064855" cy="578019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9A272879-1C58-E9D2-29CD-9E6796F855DC}"/>
                </a:ext>
              </a:extLst>
            </p:cNvPr>
            <p:cNvSpPr/>
            <p:nvPr/>
          </p:nvSpPr>
          <p:spPr>
            <a:xfrm>
              <a:off x="3442609" y="1616783"/>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9" name="TextBox 18">
              <a:extLst>
                <a:ext uri="{FF2B5EF4-FFF2-40B4-BE49-F238E27FC236}">
                  <a16:creationId xmlns:a16="http://schemas.microsoft.com/office/drawing/2014/main" id="{6A052E0B-D314-8E1A-B1CF-05C60EBE07E4}"/>
                </a:ext>
              </a:extLst>
            </p:cNvPr>
            <p:cNvSpPr txBox="1"/>
            <p:nvPr/>
          </p:nvSpPr>
          <p:spPr>
            <a:xfrm>
              <a:off x="3317194" y="1983426"/>
              <a:ext cx="2722034" cy="388530"/>
            </a:xfrm>
            <a:prstGeom prst="rect">
              <a:avLst/>
            </a:prstGeom>
            <a:solidFill>
              <a:srgbClr val="736866">
                <a:alpha val="50000"/>
              </a:srgbClr>
            </a:solidFill>
          </p:spPr>
          <p:txBody>
            <a:bodyPr wrap="square">
              <a:spAutoFit/>
            </a:bodyPr>
            <a:lstStyle/>
            <a:p>
              <a:pPr algn="ctr"/>
              <a:r>
                <a:rPr lang="en-US" sz="2400" b="1" i="0">
                  <a:solidFill>
                    <a:schemeClr val="bg1"/>
                  </a:solidFill>
                  <a:effectLst/>
                </a:rPr>
                <a:t>Disruptive Technologies </a:t>
              </a:r>
            </a:p>
          </p:txBody>
        </p:sp>
        <p:sp>
          <p:nvSpPr>
            <p:cNvPr id="21" name="TextBox 20">
              <a:extLst>
                <a:ext uri="{FF2B5EF4-FFF2-40B4-BE49-F238E27FC236}">
                  <a16:creationId xmlns:a16="http://schemas.microsoft.com/office/drawing/2014/main" id="{38F4C068-99A6-EA70-7872-5746331416DC}"/>
                </a:ext>
              </a:extLst>
            </p:cNvPr>
            <p:cNvSpPr txBox="1"/>
            <p:nvPr/>
          </p:nvSpPr>
          <p:spPr>
            <a:xfrm>
              <a:off x="2854876" y="2597436"/>
              <a:ext cx="3237260" cy="1010178"/>
            </a:xfrm>
            <a:prstGeom prst="rect">
              <a:avLst/>
            </a:prstGeom>
            <a:solidFill>
              <a:srgbClr val="736866">
                <a:alpha val="50000"/>
              </a:srgbClr>
            </a:solidFill>
          </p:spPr>
          <p:txBody>
            <a:bodyPr wrap="square">
              <a:spAutoFit/>
            </a:bodyPr>
            <a:lstStyle/>
            <a:p>
              <a:pPr algn="ctr"/>
              <a:r>
                <a:rPr lang="en-US" sz="2400" b="1">
                  <a:solidFill>
                    <a:schemeClr val="bg1"/>
                  </a:solidFill>
                </a:rPr>
                <a:t>Rising Expectations for Efficient, Business-friendly Regulation</a:t>
              </a:r>
            </a:p>
          </p:txBody>
        </p:sp>
        <p:sp>
          <p:nvSpPr>
            <p:cNvPr id="23" name="TextBox 22">
              <a:extLst>
                <a:ext uri="{FF2B5EF4-FFF2-40B4-BE49-F238E27FC236}">
                  <a16:creationId xmlns:a16="http://schemas.microsoft.com/office/drawing/2014/main" id="{87F1A537-6E19-E0E3-042A-D35105C9E908}"/>
                </a:ext>
              </a:extLst>
            </p:cNvPr>
            <p:cNvSpPr txBox="1"/>
            <p:nvPr/>
          </p:nvSpPr>
          <p:spPr>
            <a:xfrm>
              <a:off x="3105710" y="3871118"/>
              <a:ext cx="2022466" cy="699354"/>
            </a:xfrm>
            <a:prstGeom prst="rect">
              <a:avLst/>
            </a:prstGeom>
            <a:solidFill>
              <a:srgbClr val="736866">
                <a:alpha val="50000"/>
              </a:srgbClr>
            </a:solidFill>
          </p:spPr>
          <p:txBody>
            <a:bodyPr wrap="square">
              <a:spAutoFit/>
            </a:bodyPr>
            <a:lstStyle/>
            <a:p>
              <a:pPr algn="ctr"/>
              <a:r>
                <a:rPr lang="en-US" sz="2400" b="1" i="0">
                  <a:solidFill>
                    <a:schemeClr val="bg1"/>
                  </a:solidFill>
                  <a:effectLst/>
                </a:rPr>
                <a:t>Growing Healthcare Sector </a:t>
              </a:r>
              <a:endParaRPr lang="en-SG" sz="2400" b="1">
                <a:solidFill>
                  <a:schemeClr val="bg1"/>
                </a:solidFill>
              </a:endParaRPr>
            </a:p>
          </p:txBody>
        </p:sp>
        <p:sp>
          <p:nvSpPr>
            <p:cNvPr id="29" name="TextBox 28">
              <a:extLst>
                <a:ext uri="{FF2B5EF4-FFF2-40B4-BE49-F238E27FC236}">
                  <a16:creationId xmlns:a16="http://schemas.microsoft.com/office/drawing/2014/main" id="{9405B40F-49EC-C846-0B5B-65136081225D}"/>
                </a:ext>
              </a:extLst>
            </p:cNvPr>
            <p:cNvSpPr txBox="1"/>
            <p:nvPr/>
          </p:nvSpPr>
          <p:spPr>
            <a:xfrm>
              <a:off x="1913703" y="5912737"/>
              <a:ext cx="1882347" cy="543942"/>
            </a:xfrm>
            <a:prstGeom prst="rect">
              <a:avLst/>
            </a:prstGeom>
            <a:solidFill>
              <a:schemeClr val="bg1">
                <a:alpha val="50000"/>
              </a:schemeClr>
            </a:solidFill>
          </p:spPr>
          <p:txBody>
            <a:bodyPr wrap="square">
              <a:spAutoFit/>
            </a:bodyPr>
            <a:lstStyle/>
            <a:p>
              <a:pPr algn="ctr"/>
              <a:r>
                <a:rPr lang="en-US" sz="1800" b="1" i="0">
                  <a:solidFill>
                    <a:schemeClr val="tx1"/>
                  </a:solidFill>
                  <a:effectLst/>
                </a:rPr>
                <a:t>Constrained Regulatory </a:t>
              </a:r>
              <a:r>
                <a:rPr lang="en-US" b="1"/>
                <a:t>R</a:t>
              </a:r>
              <a:r>
                <a:rPr lang="en-US" sz="1800" b="1" i="0">
                  <a:solidFill>
                    <a:schemeClr val="tx1"/>
                  </a:solidFill>
                  <a:effectLst/>
                </a:rPr>
                <a:t>esources</a:t>
              </a:r>
            </a:p>
          </p:txBody>
        </p:sp>
        <p:sp>
          <p:nvSpPr>
            <p:cNvPr id="31" name="TextBox 30">
              <a:extLst>
                <a:ext uri="{FF2B5EF4-FFF2-40B4-BE49-F238E27FC236}">
                  <a16:creationId xmlns:a16="http://schemas.microsoft.com/office/drawing/2014/main" id="{98115EC0-F6AD-A5B7-8BD9-D6EB02ED513F}"/>
                </a:ext>
              </a:extLst>
            </p:cNvPr>
            <p:cNvSpPr txBox="1"/>
            <p:nvPr/>
          </p:nvSpPr>
          <p:spPr>
            <a:xfrm>
              <a:off x="4678211" y="5833260"/>
              <a:ext cx="1730606" cy="777060"/>
            </a:xfrm>
            <a:prstGeom prst="rect">
              <a:avLst/>
            </a:prstGeom>
            <a:solidFill>
              <a:schemeClr val="bg1">
                <a:alpha val="50000"/>
              </a:schemeClr>
            </a:solidFill>
          </p:spPr>
          <p:txBody>
            <a:bodyPr wrap="square">
              <a:spAutoFit/>
            </a:bodyPr>
            <a:lstStyle/>
            <a:p>
              <a:pPr algn="ctr"/>
              <a:r>
                <a:rPr lang="en-US" b="1"/>
                <a:t>T</a:t>
              </a:r>
              <a:r>
                <a:rPr lang="en-US" sz="1800" b="1" i="0">
                  <a:solidFill>
                    <a:schemeClr val="tx1"/>
                  </a:solidFill>
                  <a:effectLst/>
                </a:rPr>
                <a:t>raditional Regulatory </a:t>
              </a:r>
              <a:r>
                <a:rPr lang="en-US" b="1"/>
                <a:t>F</a:t>
              </a:r>
              <a:r>
                <a:rPr lang="en-US" sz="1800" b="1" i="0">
                  <a:solidFill>
                    <a:schemeClr val="tx1"/>
                  </a:solidFill>
                  <a:effectLst/>
                </a:rPr>
                <a:t>rameworks</a:t>
              </a:r>
            </a:p>
          </p:txBody>
        </p:sp>
      </p:grpSp>
    </p:spTree>
    <p:extLst>
      <p:ext uri="{BB962C8B-B14F-4D97-AF65-F5344CB8AC3E}">
        <p14:creationId xmlns:p14="http://schemas.microsoft.com/office/powerpoint/2010/main" val="228373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27748-3C00-56B7-C29F-02FD11C315FF}"/>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3DD649D-C334-387B-1FAA-E4A5E35B9E25}"/>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SG" sz="2800" b="1" i="0">
                <a:effectLst/>
              </a:rPr>
              <a:t>From Control to Collaboration:  </a:t>
            </a:r>
            <a:endParaRPr lang="en-US" sz="2800" b="1">
              <a:cs typeface="Calibri" panose="020F0502020204030204" pitchFamily="34" charset="0"/>
            </a:endParaRPr>
          </a:p>
        </p:txBody>
      </p:sp>
      <p:sp>
        <p:nvSpPr>
          <p:cNvPr id="8" name="Oval 7">
            <a:extLst>
              <a:ext uri="{FF2B5EF4-FFF2-40B4-BE49-F238E27FC236}">
                <a16:creationId xmlns:a16="http://schemas.microsoft.com/office/drawing/2014/main" id="{614CB95D-D0C5-3263-A4E6-2288BC416B37}"/>
              </a:ext>
            </a:extLst>
          </p:cNvPr>
          <p:cNvSpPr/>
          <p:nvPr/>
        </p:nvSpPr>
        <p:spPr>
          <a:xfrm>
            <a:off x="3442609" y="1616783"/>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6" name="Oval 15">
            <a:extLst>
              <a:ext uri="{FF2B5EF4-FFF2-40B4-BE49-F238E27FC236}">
                <a16:creationId xmlns:a16="http://schemas.microsoft.com/office/drawing/2014/main" id="{8B6918EE-D824-17FA-03E1-28248331C595}"/>
              </a:ext>
            </a:extLst>
          </p:cNvPr>
          <p:cNvSpPr/>
          <p:nvPr/>
        </p:nvSpPr>
        <p:spPr>
          <a:xfrm>
            <a:off x="3451221" y="3857454"/>
            <a:ext cx="1238663" cy="128910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graphicFrame>
        <p:nvGraphicFramePr>
          <p:cNvPr id="14" name="Table 27">
            <a:extLst>
              <a:ext uri="{FF2B5EF4-FFF2-40B4-BE49-F238E27FC236}">
                <a16:creationId xmlns:a16="http://schemas.microsoft.com/office/drawing/2014/main" id="{01D03AD2-1E3E-D311-3F6A-1E480BCCFDBA}"/>
              </a:ext>
            </a:extLst>
          </p:cNvPr>
          <p:cNvGraphicFramePr>
            <a:graphicFrameLocks noGrp="1"/>
          </p:cNvGraphicFramePr>
          <p:nvPr>
            <p:extLst>
              <p:ext uri="{D42A27DB-BD31-4B8C-83A1-F6EECF244321}">
                <p14:modId xmlns:p14="http://schemas.microsoft.com/office/powerpoint/2010/main" val="1800249592"/>
              </p:ext>
            </p:extLst>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Singapore's Strategic Response - Paradigm Shift </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63CC27C6-0892-C2CD-726C-9B73ACC03E2E}"/>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50DBD64D-A8B4-0028-4B98-40A393FC3CCF}"/>
              </a:ext>
            </a:extLst>
          </p:cNvPr>
          <p:cNvSpPr>
            <a:spLocks noGrp="1"/>
          </p:cNvSpPr>
          <p:nvPr>
            <p:ph type="sldNum" sz="quarter" idx="12"/>
          </p:nvPr>
        </p:nvSpPr>
        <p:spPr/>
        <p:txBody>
          <a:bodyPr/>
          <a:lstStyle/>
          <a:p>
            <a:fld id="{7256F035-6464-4046-862E-69964D5E282C}" type="slidenum">
              <a:rPr lang="en-US" smtClean="0"/>
              <a:t>3</a:t>
            </a:fld>
            <a:endParaRPr lang="en-US"/>
          </a:p>
        </p:txBody>
      </p:sp>
      <p:sp>
        <p:nvSpPr>
          <p:cNvPr id="6" name="TextBox 5">
            <a:extLst>
              <a:ext uri="{FF2B5EF4-FFF2-40B4-BE49-F238E27FC236}">
                <a16:creationId xmlns:a16="http://schemas.microsoft.com/office/drawing/2014/main" id="{27A38661-F96B-694F-D253-47996403ED50}"/>
              </a:ext>
            </a:extLst>
          </p:cNvPr>
          <p:cNvSpPr txBox="1"/>
          <p:nvPr/>
        </p:nvSpPr>
        <p:spPr>
          <a:xfrm>
            <a:off x="1642535" y="4404903"/>
            <a:ext cx="9042399" cy="1938992"/>
          </a:xfrm>
          <a:prstGeom prst="rect">
            <a:avLst/>
          </a:prstGeom>
          <a:solidFill>
            <a:schemeClr val="accent3">
              <a:lumMod val="20000"/>
              <a:lumOff val="80000"/>
            </a:schemeClr>
          </a:solidFill>
          <a:ln w="12700">
            <a:solidFill>
              <a:schemeClr val="accent3">
                <a:lumMod val="50000"/>
              </a:schemeClr>
            </a:solidFill>
          </a:ln>
        </p:spPr>
        <p:txBody>
          <a:bodyPr wrap="square">
            <a:spAutoFit/>
          </a:bodyPr>
          <a:lstStyle/>
          <a:p>
            <a:pPr>
              <a:spcBef>
                <a:spcPts val="600"/>
              </a:spcBef>
            </a:pPr>
            <a:r>
              <a:rPr lang="en-US" sz="2000" b="1" i="0">
                <a:solidFill>
                  <a:schemeClr val="tx1"/>
                </a:solidFill>
                <a:effectLst/>
              </a:rPr>
              <a:t>Key Philosophy: Trust and control are complementary, not opposing forces</a:t>
            </a:r>
          </a:p>
          <a:p>
            <a:pPr>
              <a:spcBef>
                <a:spcPts val="600"/>
              </a:spcBef>
            </a:pPr>
            <a:r>
              <a:rPr lang="en-US" sz="2000" b="1"/>
              <a:t>Ways that we have shifted our philosophy and approach:  </a:t>
            </a:r>
          </a:p>
          <a:p>
            <a:pPr marL="285750" indent="-285750">
              <a:spcBef>
                <a:spcPts val="600"/>
              </a:spcBef>
              <a:buFont typeface="Arial" panose="020B0604020202020204" pitchFamily="34" charset="0"/>
              <a:buChar char="•"/>
            </a:pPr>
            <a:r>
              <a:rPr lang="en-US" sz="2000" i="0">
                <a:solidFill>
                  <a:schemeClr val="tx1"/>
                </a:solidFill>
                <a:effectLst/>
              </a:rPr>
              <a:t>Moved from rigid, premises-based regulation to flexible, services-based framework</a:t>
            </a:r>
          </a:p>
          <a:p>
            <a:pPr marL="285750" indent="-285750">
              <a:spcBef>
                <a:spcPts val="600"/>
              </a:spcBef>
              <a:buFont typeface="Arial" panose="020B0604020202020204" pitchFamily="34" charset="0"/>
              <a:buChar char="•"/>
            </a:pPr>
            <a:r>
              <a:rPr lang="en-US" sz="2000" i="0">
                <a:effectLst/>
              </a:rPr>
              <a:t>I</a:t>
            </a:r>
            <a:r>
              <a:rPr lang="en-US" sz="2000"/>
              <a:t>nvolved stakeholders in regulation setting and implementation </a:t>
            </a:r>
          </a:p>
          <a:p>
            <a:pPr marL="285750" indent="-285750">
              <a:spcBef>
                <a:spcPts val="600"/>
              </a:spcBef>
              <a:buFont typeface="Arial" panose="020B0604020202020204" pitchFamily="34" charset="0"/>
              <a:buChar char="•"/>
            </a:pPr>
            <a:r>
              <a:rPr lang="en-US" sz="2000" i="0">
                <a:effectLst/>
              </a:rPr>
              <a:t>Regularly updated FAQs on website to </a:t>
            </a:r>
            <a:r>
              <a:rPr lang="en-US" sz="2000"/>
              <a:t>guide and address common queries </a:t>
            </a:r>
            <a:endParaRPr lang="en-US" sz="2000" i="0">
              <a:effectLst/>
            </a:endParaRPr>
          </a:p>
        </p:txBody>
      </p:sp>
      <p:grpSp>
        <p:nvGrpSpPr>
          <p:cNvPr id="17" name="Group 16">
            <a:extLst>
              <a:ext uri="{FF2B5EF4-FFF2-40B4-BE49-F238E27FC236}">
                <a16:creationId xmlns:a16="http://schemas.microsoft.com/office/drawing/2014/main" id="{39735062-19E6-ABC8-3427-B83690185D12}"/>
              </a:ext>
            </a:extLst>
          </p:cNvPr>
          <p:cNvGrpSpPr/>
          <p:nvPr/>
        </p:nvGrpSpPr>
        <p:grpSpPr>
          <a:xfrm>
            <a:off x="1847804" y="1261528"/>
            <a:ext cx="8509427" cy="3109796"/>
            <a:chOff x="1164690" y="1241014"/>
            <a:chExt cx="8509427" cy="3109796"/>
          </a:xfrm>
        </p:grpSpPr>
        <p:pic>
          <p:nvPicPr>
            <p:cNvPr id="2050" name="Picture 2" descr="Soccer Player Referee Stock Photo - Download Image Now - iStock">
              <a:extLst>
                <a:ext uri="{FF2B5EF4-FFF2-40B4-BE49-F238E27FC236}">
                  <a16:creationId xmlns:a16="http://schemas.microsoft.com/office/drawing/2014/main" id="{59F4F367-6D20-7078-D0E8-0DB29D2BA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199" y="1241014"/>
              <a:ext cx="3706162" cy="24634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yalty Free Soccer Coach Pictures, Images and Stock Photos - iStock">
              <a:extLst>
                <a:ext uri="{FF2B5EF4-FFF2-40B4-BE49-F238E27FC236}">
                  <a16:creationId xmlns:a16="http://schemas.microsoft.com/office/drawing/2014/main" id="{799EC1C8-C3B5-152C-0F81-C0CF909A9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070" y="1274727"/>
              <a:ext cx="3527047" cy="2403233"/>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2E382BCA-1010-AB4E-6854-BA589B69D3F5}"/>
                </a:ext>
              </a:extLst>
            </p:cNvPr>
            <p:cNvSpPr/>
            <p:nvPr/>
          </p:nvSpPr>
          <p:spPr>
            <a:xfrm>
              <a:off x="5145785" y="2049472"/>
              <a:ext cx="956733" cy="69357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sp>
          <p:nvSpPr>
            <p:cNvPr id="12" name="TextBox 11">
              <a:extLst>
                <a:ext uri="{FF2B5EF4-FFF2-40B4-BE49-F238E27FC236}">
                  <a16:creationId xmlns:a16="http://schemas.microsoft.com/office/drawing/2014/main" id="{9B251B84-F5E0-0432-3EE4-74E2F59AE7D8}"/>
                </a:ext>
              </a:extLst>
            </p:cNvPr>
            <p:cNvSpPr txBox="1"/>
            <p:nvPr/>
          </p:nvSpPr>
          <p:spPr>
            <a:xfrm>
              <a:off x="1164690" y="3704479"/>
              <a:ext cx="3769180" cy="646331"/>
            </a:xfrm>
            <a:prstGeom prst="rect">
              <a:avLst/>
            </a:prstGeom>
            <a:noFill/>
          </p:spPr>
          <p:txBody>
            <a:bodyPr wrap="square">
              <a:spAutoFit/>
            </a:bodyPr>
            <a:lstStyle/>
            <a:p>
              <a:pPr algn="ctr">
                <a:spcBef>
                  <a:spcPts val="750"/>
                </a:spcBef>
              </a:pPr>
              <a:r>
                <a:rPr lang="en-US" sz="1800" b="1" i="0">
                  <a:solidFill>
                    <a:schemeClr val="tx1"/>
                  </a:solidFill>
                  <a:effectLst/>
                </a:rPr>
                <a:t>Traditional approach: "Referee" - catching failures after they occur</a:t>
              </a:r>
            </a:p>
          </p:txBody>
        </p:sp>
        <p:sp>
          <p:nvSpPr>
            <p:cNvPr id="15" name="TextBox 14">
              <a:extLst>
                <a:ext uri="{FF2B5EF4-FFF2-40B4-BE49-F238E27FC236}">
                  <a16:creationId xmlns:a16="http://schemas.microsoft.com/office/drawing/2014/main" id="{72B54AC4-37F8-DAE7-3CFE-CB104AB95276}"/>
                </a:ext>
              </a:extLst>
            </p:cNvPr>
            <p:cNvSpPr txBox="1"/>
            <p:nvPr/>
          </p:nvSpPr>
          <p:spPr>
            <a:xfrm>
              <a:off x="6147070" y="3704479"/>
              <a:ext cx="3527047" cy="646331"/>
            </a:xfrm>
            <a:prstGeom prst="rect">
              <a:avLst/>
            </a:prstGeom>
            <a:noFill/>
          </p:spPr>
          <p:txBody>
            <a:bodyPr wrap="square">
              <a:spAutoFit/>
            </a:bodyPr>
            <a:lstStyle/>
            <a:p>
              <a:pPr algn="ctr">
                <a:spcBef>
                  <a:spcPts val="750"/>
                </a:spcBef>
              </a:pPr>
              <a:r>
                <a:rPr lang="en-US" b="1" i="0">
                  <a:solidFill>
                    <a:schemeClr val="tx1"/>
                  </a:solidFill>
                  <a:effectLst/>
                </a:rPr>
                <a:t>New approach: "Coach" - helping licensees succeed proactively</a:t>
              </a:r>
            </a:p>
          </p:txBody>
        </p:sp>
      </p:grpSp>
    </p:spTree>
    <p:extLst>
      <p:ext uri="{BB962C8B-B14F-4D97-AF65-F5344CB8AC3E}">
        <p14:creationId xmlns:p14="http://schemas.microsoft.com/office/powerpoint/2010/main" val="410095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42C158-4248-5753-9B40-5BEEAAC63893}"/>
              </a:ext>
            </a:extLst>
          </p:cNvPr>
          <p:cNvSpPr txBox="1"/>
          <p:nvPr/>
        </p:nvSpPr>
        <p:spPr>
          <a:xfrm>
            <a:off x="5990943" y="1627108"/>
            <a:ext cx="6100411" cy="501675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a:ln>
                  <a:noFill/>
                </a:ln>
                <a:solidFill>
                  <a:prstClr val="black"/>
                </a:solidFill>
                <a:effectLst/>
                <a:uLnTx/>
                <a:uFillTx/>
                <a:ea typeface="+mn-ea"/>
                <a:cs typeface="+mn-cs"/>
              </a:rPr>
              <a:t>Telemedicine (TM) regulatory sandbox:</a:t>
            </a:r>
          </a:p>
          <a:p>
            <a:pPr marL="285750" marR="0" lvl="0" indent="-285750" algn="l" defTabSz="685800" rtl="0" eaLnBrk="1" fontAlgn="auto" latinLnBrk="0" hangingPunct="1">
              <a:lnSpc>
                <a:spcPct val="100000"/>
              </a:lnSpc>
              <a:spcBef>
                <a:spcPts val="0"/>
              </a:spcBef>
              <a:spcAft>
                <a:spcPts val="0"/>
              </a:spcAft>
              <a:buClr>
                <a:schemeClr val="accent1">
                  <a:lumMod val="75000"/>
                </a:schemeClr>
              </a:buClr>
              <a:buSzPct val="70000"/>
              <a:buFont typeface="Wingdings" panose="05000000000000000000" pitchFamily="2" charset="2"/>
              <a:buChar char="q"/>
              <a:tabLst/>
              <a:defRPr/>
            </a:pPr>
            <a:r>
              <a:rPr kumimoji="0" lang="en-SG" sz="2000" b="0" i="0" u="none" strike="noStrike" kern="1200" cap="none" spc="0" normalizeH="0" baseline="0" noProof="0">
                <a:ln>
                  <a:noFill/>
                </a:ln>
                <a:solidFill>
                  <a:prstClr val="black"/>
                </a:solidFill>
                <a:effectLst/>
                <a:uLnTx/>
                <a:uFillTx/>
                <a:ea typeface="+mn-ea"/>
                <a:cs typeface="+mn-cs"/>
              </a:rPr>
              <a:t>2018: 11 private providers, and collected 40k points of data</a:t>
            </a:r>
          </a:p>
          <a:p>
            <a:pPr marL="467916" marR="0" lvl="1" indent="-250031" algn="l" defTabSz="685800" rtl="0" eaLnBrk="1" fontAlgn="auto" latinLnBrk="0" hangingPunct="1">
              <a:lnSpc>
                <a:spcPct val="100000"/>
              </a:lnSpc>
              <a:spcBef>
                <a:spcPts val="0"/>
              </a:spcBef>
              <a:spcAft>
                <a:spcPts val="0"/>
              </a:spcAft>
              <a:buClr>
                <a:schemeClr val="accent1">
                  <a:lumMod val="75000"/>
                </a:schemeClr>
              </a:buClr>
              <a:buSzPct val="70000"/>
              <a:buFont typeface="Arial" panose="020B0604020202020204" pitchFamily="34" charset="0"/>
              <a:buChar char="•"/>
              <a:tabLst/>
              <a:defRPr/>
            </a:pPr>
            <a:r>
              <a:rPr kumimoji="0" lang="en-SG" sz="2000" b="0" i="0" u="none" strike="noStrike" kern="1200" cap="none" spc="0" normalizeH="0" baseline="0" noProof="0">
                <a:ln>
                  <a:noFill/>
                </a:ln>
                <a:solidFill>
                  <a:prstClr val="black"/>
                </a:solidFill>
                <a:effectLst/>
                <a:uLnTx/>
                <a:uFillTx/>
                <a:ea typeface="+mn-ea"/>
                <a:cs typeface="+mn-cs"/>
              </a:rPr>
              <a:t>No major patient safety/welfare issues</a:t>
            </a:r>
            <a:endParaRPr kumimoji="0" lang="en-SG" sz="2000" b="0" i="0" u="none" strike="sngStrike" kern="1200" cap="none" spc="0" normalizeH="0" baseline="0" noProof="0">
              <a:ln>
                <a:noFill/>
              </a:ln>
              <a:solidFill>
                <a:prstClr val="black"/>
              </a:solidFill>
              <a:effectLst/>
              <a:uLnTx/>
              <a:uFillTx/>
              <a:ea typeface="+mn-ea"/>
              <a:cs typeface="+mn-cs"/>
            </a:endParaRPr>
          </a:p>
          <a:p>
            <a:pPr marL="467916" marR="0" lvl="1" indent="-250031" algn="l" defTabSz="685800" rtl="0" eaLnBrk="1" fontAlgn="auto" latinLnBrk="0" hangingPunct="1">
              <a:lnSpc>
                <a:spcPct val="100000"/>
              </a:lnSpc>
              <a:spcBef>
                <a:spcPts val="0"/>
              </a:spcBef>
              <a:spcAft>
                <a:spcPts val="0"/>
              </a:spcAft>
              <a:buClr>
                <a:schemeClr val="accent1">
                  <a:lumMod val="75000"/>
                </a:schemeClr>
              </a:buClr>
              <a:buSzPct val="70000"/>
              <a:buFont typeface="Arial" panose="020B0604020202020204" pitchFamily="34" charset="0"/>
              <a:buChar char="•"/>
              <a:tabLst/>
              <a:defRPr/>
            </a:pPr>
            <a:r>
              <a:rPr kumimoji="0" lang="en-SG" sz="2000" b="0" i="0" u="none" strike="noStrike" kern="1200" cap="none" spc="0" normalizeH="0" baseline="0" noProof="0">
                <a:ln>
                  <a:noFill/>
                </a:ln>
                <a:solidFill>
                  <a:prstClr val="black"/>
                </a:solidFill>
                <a:effectLst/>
                <a:uLnTx/>
                <a:uFillTx/>
                <a:ea typeface="+mn-ea"/>
                <a:cs typeface="+mn-cs"/>
              </a:rPr>
              <a:t>Co-identified risks and co-created mitigations for TM</a:t>
            </a:r>
          </a:p>
          <a:p>
            <a:pPr marL="467916" marR="0" lvl="1" indent="-250031" algn="l" defTabSz="685800" rtl="0" eaLnBrk="1" fontAlgn="auto" latinLnBrk="0" hangingPunct="1">
              <a:lnSpc>
                <a:spcPct val="100000"/>
              </a:lnSpc>
              <a:spcBef>
                <a:spcPts val="0"/>
              </a:spcBef>
              <a:spcAft>
                <a:spcPts val="0"/>
              </a:spcAft>
              <a:buClr>
                <a:schemeClr val="accent1">
                  <a:lumMod val="75000"/>
                </a:schemeClr>
              </a:buClr>
              <a:buSzPct val="70000"/>
              <a:buFont typeface="Arial" panose="020B0604020202020204" pitchFamily="34" charset="0"/>
              <a:buChar char="•"/>
              <a:tabLst/>
              <a:defRPr/>
            </a:pPr>
            <a:r>
              <a:rPr kumimoji="0" lang="en-SG" sz="2000" b="0" i="0" u="none" strike="noStrike" kern="1200" cap="none" spc="0" normalizeH="0" baseline="0" noProof="0">
                <a:ln>
                  <a:noFill/>
                </a:ln>
                <a:solidFill>
                  <a:prstClr val="black"/>
                </a:solidFill>
                <a:effectLst/>
                <a:uLnTx/>
                <a:uFillTx/>
                <a:ea typeface="+mn-ea"/>
                <a:cs typeface="+mn-cs"/>
              </a:rPr>
              <a:t>Encouraged safe-growth of TM</a:t>
            </a:r>
          </a:p>
          <a:p>
            <a:pPr marL="217885" marR="0" lvl="1" indent="0" algn="l" defTabSz="6858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prstClr val="black"/>
              </a:solidFill>
              <a:effectLst/>
              <a:uLnTx/>
              <a:uFillTx/>
              <a:ea typeface="+mn-ea"/>
              <a:cs typeface="+mn-cs"/>
            </a:endParaRPr>
          </a:p>
          <a:p>
            <a:pPr marL="285750" marR="0" lvl="0" indent="-285750" algn="l" defTabSz="685800" rtl="0" eaLnBrk="1" fontAlgn="auto" latinLnBrk="0" hangingPunct="1">
              <a:lnSpc>
                <a:spcPct val="100000"/>
              </a:lnSpc>
              <a:spcBef>
                <a:spcPts val="0"/>
              </a:spcBef>
              <a:spcAft>
                <a:spcPts val="0"/>
              </a:spcAft>
              <a:buClr>
                <a:schemeClr val="accent1">
                  <a:lumMod val="75000"/>
                </a:schemeClr>
              </a:buClr>
              <a:buSzPct val="70000"/>
              <a:buFont typeface="Wingdings" panose="05000000000000000000" pitchFamily="2" charset="2"/>
              <a:buChar char="q"/>
              <a:tabLst/>
              <a:defRPr/>
            </a:pPr>
            <a:r>
              <a:rPr kumimoji="0" lang="en-SG" sz="2000" b="1" i="0" u="none" strike="noStrike" kern="1200" cap="none" spc="0" normalizeH="0" baseline="0" noProof="0">
                <a:ln>
                  <a:noFill/>
                </a:ln>
                <a:solidFill>
                  <a:prstClr val="black"/>
                </a:solidFill>
                <a:effectLst/>
                <a:uLnTx/>
                <a:uFillTx/>
                <a:ea typeface="+mn-ea"/>
                <a:cs typeface="+mn-cs"/>
              </a:rPr>
              <a:t>Successfully closed sandbox in Feb 2021: </a:t>
            </a:r>
          </a:p>
          <a:p>
            <a:pPr marL="475060" marR="0" lvl="1" indent="-257175" algn="l" defTabSz="685800" rtl="0" eaLnBrk="1" fontAlgn="auto" latinLnBrk="0" hangingPunct="1">
              <a:lnSpc>
                <a:spcPct val="100000"/>
              </a:lnSpc>
              <a:spcBef>
                <a:spcPts val="0"/>
              </a:spcBef>
              <a:spcAft>
                <a:spcPts val="0"/>
              </a:spcAft>
              <a:buClr>
                <a:schemeClr val="accent1">
                  <a:lumMod val="75000"/>
                </a:schemeClr>
              </a:buClr>
              <a:buSzPct val="70000"/>
              <a:buFont typeface="Arial" panose="020B0604020202020204" pitchFamily="34" charset="0"/>
              <a:buChar char="•"/>
              <a:tabLst/>
              <a:defRPr/>
            </a:pPr>
            <a:r>
              <a:rPr kumimoji="0" lang="en-SG" sz="2000" b="0" i="0" u="none" strike="noStrike" kern="1200" cap="none" spc="0" normalizeH="0" baseline="0" noProof="0">
                <a:ln>
                  <a:noFill/>
                </a:ln>
                <a:solidFill>
                  <a:prstClr val="black"/>
                </a:solidFill>
                <a:effectLst/>
                <a:uLnTx/>
                <a:uFillTx/>
                <a:ea typeface="+mn-ea"/>
                <a:cs typeface="+mn-cs"/>
              </a:rPr>
              <a:t>Transited to voluntary listing of direct TM service providers (~850 to-date)</a:t>
            </a:r>
          </a:p>
          <a:p>
            <a:pPr marL="475060" marR="0" lvl="1" indent="-257175" algn="l" defTabSz="685800" rtl="0" eaLnBrk="1" fontAlgn="auto" latinLnBrk="0" hangingPunct="1">
              <a:lnSpc>
                <a:spcPct val="100000"/>
              </a:lnSpc>
              <a:spcBef>
                <a:spcPts val="0"/>
              </a:spcBef>
              <a:spcAft>
                <a:spcPts val="0"/>
              </a:spcAft>
              <a:buClr>
                <a:schemeClr val="accent1">
                  <a:lumMod val="75000"/>
                </a:schemeClr>
              </a:buClr>
              <a:buSzPct val="70000"/>
              <a:buFont typeface="Arial" panose="020B0604020202020204" pitchFamily="34" charset="0"/>
              <a:buChar char="•"/>
              <a:tabLst/>
              <a:defRPr/>
            </a:pPr>
            <a:r>
              <a:rPr kumimoji="0" lang="en-SG" sz="2000" b="0" i="0" u="none" strike="noStrike" kern="1200" cap="none" spc="0" normalizeH="0" baseline="0" noProof="0">
                <a:ln>
                  <a:noFill/>
                </a:ln>
                <a:solidFill>
                  <a:prstClr val="black"/>
                </a:solidFill>
                <a:effectLst/>
                <a:uLnTx/>
                <a:uFillTx/>
                <a:ea typeface="+mn-ea"/>
                <a:cs typeface="+mn-cs"/>
              </a:rPr>
              <a:t>Learnings from sandbox distilled into free e-training for healthcare professionals to enable safe use of TM during COVID-19</a:t>
            </a:r>
          </a:p>
          <a:p>
            <a:pPr marL="217885" marR="0" lvl="1" indent="0" algn="l" defTabSz="6858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prstClr val="black"/>
              </a:solidFill>
              <a:effectLst/>
              <a:uLnTx/>
              <a:uFillTx/>
              <a:ea typeface="+mn-ea"/>
              <a:cs typeface="+mn-cs"/>
            </a:endParaRPr>
          </a:p>
          <a:p>
            <a:pPr marL="0" marR="0" lvl="1" algn="l" defTabSz="685800" rtl="0" eaLnBrk="1" fontAlgn="auto" latinLnBrk="0" hangingPunct="1">
              <a:lnSpc>
                <a:spcPct val="100000"/>
              </a:lnSpc>
              <a:spcBef>
                <a:spcPts val="0"/>
              </a:spcBef>
              <a:spcAft>
                <a:spcPts val="0"/>
              </a:spcAft>
              <a:buClrTx/>
              <a:buSzTx/>
              <a:tabLst/>
              <a:defRPr/>
            </a:pPr>
            <a:r>
              <a:rPr kumimoji="0" lang="en-SG" sz="2000" b="1" i="0" u="none" strike="noStrike" kern="1200" cap="none" spc="0" normalizeH="0" baseline="0" noProof="0">
                <a:ln>
                  <a:noFill/>
                </a:ln>
                <a:solidFill>
                  <a:prstClr val="black"/>
                </a:solidFill>
                <a:effectLst/>
                <a:uLnTx/>
                <a:uFillTx/>
                <a:ea typeface="+mn-ea"/>
                <a:cs typeface="+mn-cs"/>
              </a:rPr>
              <a:t>Telemedicine now licensed under HCSA from 26 Jun 2023 via the remote MOSD of certain </a:t>
            </a:r>
            <a:r>
              <a:rPr kumimoji="0" lang="en-SG" sz="2000" b="1" i="0" u="none" strike="noStrike" kern="1200" cap="none" spc="0" normalizeH="0" baseline="0" noProof="0" err="1">
                <a:ln>
                  <a:noFill/>
                </a:ln>
                <a:solidFill>
                  <a:prstClr val="black"/>
                </a:solidFill>
                <a:effectLst/>
                <a:uLnTx/>
                <a:uFillTx/>
                <a:ea typeface="+mn-ea"/>
                <a:cs typeface="+mn-cs"/>
              </a:rPr>
              <a:t>LHSes</a:t>
            </a:r>
            <a:r>
              <a:rPr kumimoji="0" lang="en-SG" sz="2000" b="1" i="0" u="none" strike="noStrike" kern="1200" cap="none" spc="0" normalizeH="0" baseline="0" noProof="0">
                <a:ln>
                  <a:noFill/>
                </a:ln>
                <a:solidFill>
                  <a:prstClr val="black"/>
                </a:solidFill>
                <a:effectLst/>
                <a:uLnTx/>
                <a:uFillTx/>
                <a:ea typeface="+mn-ea"/>
                <a:cs typeface="+mn-cs"/>
              </a:rPr>
              <a:t>.</a:t>
            </a:r>
            <a:endParaRPr kumimoji="0" lang="en-SG" sz="2000" b="0" i="0" u="none" strike="noStrike" kern="1200" cap="none" spc="0" normalizeH="0" baseline="0" noProof="0">
              <a:ln>
                <a:noFill/>
              </a:ln>
              <a:solidFill>
                <a:prstClr val="black"/>
              </a:solidFill>
              <a:effectLst/>
              <a:uLnTx/>
              <a:uFillTx/>
              <a:ea typeface="+mn-ea"/>
              <a:cs typeface="+mn-cs"/>
            </a:endParaRPr>
          </a:p>
        </p:txBody>
      </p:sp>
      <p:sp>
        <p:nvSpPr>
          <p:cNvPr id="4" name="TextBox 3">
            <a:extLst>
              <a:ext uri="{FF2B5EF4-FFF2-40B4-BE49-F238E27FC236}">
                <a16:creationId xmlns:a16="http://schemas.microsoft.com/office/drawing/2014/main" id="{659D2C6F-9B28-648B-9686-F1EDEFDA691F}"/>
              </a:ext>
            </a:extLst>
          </p:cNvPr>
          <p:cNvSpPr txBox="1"/>
          <p:nvPr/>
        </p:nvSpPr>
        <p:spPr>
          <a:xfrm>
            <a:off x="5990941" y="1223055"/>
            <a:ext cx="5958039" cy="422950"/>
          </a:xfrm>
          <a:prstGeom prst="rect">
            <a:avLst/>
          </a:prstGeom>
          <a:solidFill>
            <a:srgbClr val="589CDB"/>
          </a:solidFill>
        </p:spPr>
        <p:style>
          <a:lnRef idx="0">
            <a:schemeClr val="accent6"/>
          </a:lnRef>
          <a:fillRef idx="3">
            <a:schemeClr val="accent6"/>
          </a:fillRef>
          <a:effectRef idx="3">
            <a:schemeClr val="accent6"/>
          </a:effectRef>
          <a:fontRef idx="minor">
            <a:schemeClr val="lt1"/>
          </a:fontRef>
        </p:style>
        <p:txBody>
          <a:bodyPr wrap="square"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ea typeface="+mn-ea"/>
                <a:cs typeface="+mn-cs"/>
              </a:rPr>
              <a:t>Approach</a:t>
            </a:r>
            <a:endParaRPr kumimoji="0" lang="en-SG" sz="2200" b="1" i="0" u="none" strike="noStrike" kern="1200" cap="none" spc="0" normalizeH="0" baseline="0" noProof="0">
              <a:ln>
                <a:noFill/>
              </a:ln>
              <a:solidFill>
                <a:prstClr val="white"/>
              </a:solidFill>
              <a:effectLst/>
              <a:uLnTx/>
              <a:uFillTx/>
              <a:ea typeface="+mn-ea"/>
              <a:cs typeface="+mn-cs"/>
            </a:endParaRPr>
          </a:p>
        </p:txBody>
      </p:sp>
      <p:graphicFrame>
        <p:nvGraphicFramePr>
          <p:cNvPr id="10" name="Table 9">
            <a:extLst>
              <a:ext uri="{FF2B5EF4-FFF2-40B4-BE49-F238E27FC236}">
                <a16:creationId xmlns:a16="http://schemas.microsoft.com/office/drawing/2014/main" id="{6B3072F0-D2D9-C0E1-B1B5-E229FE105030}"/>
              </a:ext>
            </a:extLst>
          </p:cNvPr>
          <p:cNvGraphicFramePr>
            <a:graphicFrameLocks noGrp="1"/>
          </p:cNvGraphicFramePr>
          <p:nvPr>
            <p:extLst>
              <p:ext uri="{D42A27DB-BD31-4B8C-83A1-F6EECF244321}">
                <p14:modId xmlns:p14="http://schemas.microsoft.com/office/powerpoint/2010/main" val="2495790769"/>
              </p:ext>
            </p:extLst>
          </p:nvPr>
        </p:nvGraphicFramePr>
        <p:xfrm>
          <a:off x="185706" y="1220945"/>
          <a:ext cx="5302257" cy="3087698"/>
        </p:xfrm>
        <a:graphic>
          <a:graphicData uri="http://schemas.openxmlformats.org/drawingml/2006/table">
            <a:tbl>
              <a:tblPr firstRow="1" bandRow="1">
                <a:tableStyleId>{68D230F3-CF80-4859-8CE7-A43EE81993B5}</a:tableStyleId>
              </a:tblPr>
              <a:tblGrid>
                <a:gridCol w="5302257">
                  <a:extLst>
                    <a:ext uri="{9D8B030D-6E8A-4147-A177-3AD203B41FA5}">
                      <a16:colId xmlns:a16="http://schemas.microsoft.com/office/drawing/2014/main" val="20000"/>
                    </a:ext>
                  </a:extLst>
                </a:gridCol>
              </a:tblGrid>
              <a:tr h="3087698">
                <a:tc>
                  <a:txBody>
                    <a:bodyPr/>
                    <a:lstStyle/>
                    <a:p>
                      <a:pPr marL="0" lvl="0" indent="0" algn="l">
                        <a:lnSpc>
                          <a:spcPct val="100000"/>
                        </a:lnSpc>
                        <a:spcAft>
                          <a:spcPts val="0"/>
                        </a:spcAft>
                        <a:buFont typeface="Arial" panose="020B0604020202020204" pitchFamily="34" charset="0"/>
                        <a:buNone/>
                      </a:pPr>
                      <a:r>
                        <a:rPr lang="en-US" sz="2000" b="1" u="sng">
                          <a:solidFill>
                            <a:schemeClr val="tx1">
                              <a:lumMod val="50000"/>
                            </a:schemeClr>
                          </a:solidFill>
                          <a:latin typeface="+mn-lt"/>
                        </a:rPr>
                        <a:t>Context</a:t>
                      </a:r>
                    </a:p>
                    <a:p>
                      <a:pPr marL="285750" indent="-285750" algn="l">
                        <a:lnSpc>
                          <a:spcPct val="100000"/>
                        </a:lnSpc>
                        <a:buClr>
                          <a:schemeClr val="accent1">
                            <a:lumMod val="75000"/>
                          </a:schemeClr>
                        </a:buClr>
                        <a:buSzPct val="70000"/>
                        <a:buFont typeface="Wingdings" panose="05000000000000000000" pitchFamily="2" charset="2"/>
                        <a:buChar char="q"/>
                      </a:pPr>
                      <a:r>
                        <a:rPr lang="en-SG" sz="2000" b="0">
                          <a:solidFill>
                            <a:schemeClr val="tx1">
                              <a:lumMod val="50000"/>
                            </a:schemeClr>
                          </a:solidFill>
                          <a:latin typeface="+mn-lt"/>
                          <a:ea typeface="Calibri" panose="020F0502020204030204" pitchFamily="34" charset="0"/>
                        </a:rPr>
                        <a:t>Create</a:t>
                      </a:r>
                      <a:r>
                        <a:rPr lang="en-SG" sz="2000" b="0" baseline="0">
                          <a:solidFill>
                            <a:schemeClr val="tx1">
                              <a:lumMod val="50000"/>
                            </a:schemeClr>
                          </a:solidFill>
                          <a:latin typeface="+mn-lt"/>
                          <a:ea typeface="Calibri" panose="020F0502020204030204" pitchFamily="34" charset="0"/>
                        </a:rPr>
                        <a:t> </a:t>
                      </a:r>
                      <a:r>
                        <a:rPr lang="en-SG" sz="2000" b="0">
                          <a:solidFill>
                            <a:schemeClr val="tx1">
                              <a:lumMod val="50000"/>
                            </a:schemeClr>
                          </a:solidFill>
                          <a:latin typeface="+mn-lt"/>
                          <a:ea typeface="Calibri" panose="020F0502020204030204" pitchFamily="34" charset="0"/>
                        </a:rPr>
                        <a:t>a </a:t>
                      </a:r>
                      <a:r>
                        <a:rPr lang="en-SG" sz="2000" b="1">
                          <a:solidFill>
                            <a:schemeClr val="tx1">
                              <a:lumMod val="50000"/>
                            </a:schemeClr>
                          </a:solidFill>
                          <a:latin typeface="+mn-lt"/>
                          <a:ea typeface="Calibri" panose="020F0502020204030204" pitchFamily="34" charset="0"/>
                        </a:rPr>
                        <a:t>safe space </a:t>
                      </a:r>
                      <a:r>
                        <a:rPr lang="en-SG" sz="2000" b="0">
                          <a:solidFill>
                            <a:schemeClr val="tx1">
                              <a:lumMod val="50000"/>
                            </a:schemeClr>
                          </a:solidFill>
                          <a:latin typeface="+mn-lt"/>
                          <a:ea typeface="Calibri" panose="020F0502020204030204" pitchFamily="34" charset="0"/>
                        </a:rPr>
                        <a:t>for regulators</a:t>
                      </a:r>
                      <a:r>
                        <a:rPr lang="en-SG" sz="2000" b="0" baseline="0">
                          <a:solidFill>
                            <a:schemeClr val="tx1">
                              <a:lumMod val="50000"/>
                            </a:schemeClr>
                          </a:solidFill>
                          <a:latin typeface="+mn-lt"/>
                          <a:ea typeface="Calibri" panose="020F0502020204030204" pitchFamily="34" charset="0"/>
                        </a:rPr>
                        <a:t> to work with providers to </a:t>
                      </a:r>
                      <a:r>
                        <a:rPr lang="en-SG" sz="2000" b="1" baseline="0">
                          <a:solidFill>
                            <a:schemeClr val="tx1">
                              <a:lumMod val="50000"/>
                            </a:schemeClr>
                          </a:solidFill>
                          <a:latin typeface="+mn-lt"/>
                          <a:ea typeface="Calibri" panose="020F0502020204030204" pitchFamily="34" charset="0"/>
                        </a:rPr>
                        <a:t>co-create effective and efficient regulatory approaches</a:t>
                      </a:r>
                    </a:p>
                    <a:p>
                      <a:pPr marL="0" indent="0" algn="l">
                        <a:lnSpc>
                          <a:spcPct val="100000"/>
                        </a:lnSpc>
                        <a:buFont typeface="Arial" panose="020B0604020202020204" pitchFamily="34" charset="0"/>
                        <a:buNone/>
                      </a:pPr>
                      <a:endParaRPr lang="en-SG" sz="2000" u="sng" baseline="0">
                        <a:solidFill>
                          <a:schemeClr val="tx1">
                            <a:lumMod val="50000"/>
                          </a:schemeClr>
                        </a:solidFill>
                        <a:latin typeface="+mn-lt"/>
                        <a:ea typeface="Calibri" panose="020F0502020204030204" pitchFamily="34" charset="0"/>
                      </a:endParaRPr>
                    </a:p>
                    <a:p>
                      <a:pPr marL="0" indent="0" algn="l">
                        <a:lnSpc>
                          <a:spcPct val="100000"/>
                        </a:lnSpc>
                        <a:buFont typeface="Arial" panose="020B0604020202020204" pitchFamily="34" charset="0"/>
                        <a:buNone/>
                      </a:pPr>
                      <a:r>
                        <a:rPr lang="en-SG" sz="2000" b="1" u="sng" baseline="0">
                          <a:solidFill>
                            <a:schemeClr val="tx1">
                              <a:lumMod val="50000"/>
                            </a:schemeClr>
                          </a:solidFill>
                          <a:latin typeface="+mn-lt"/>
                          <a:ea typeface="Calibri" panose="020F0502020204030204" pitchFamily="34" charset="0"/>
                        </a:rPr>
                        <a:t>Objectives</a:t>
                      </a:r>
                      <a:r>
                        <a:rPr lang="en-SG" sz="2000" b="1" baseline="0">
                          <a:solidFill>
                            <a:schemeClr val="tx1">
                              <a:lumMod val="50000"/>
                            </a:schemeClr>
                          </a:solidFill>
                          <a:latin typeface="+mn-lt"/>
                          <a:ea typeface="Calibri" panose="020F0502020204030204" pitchFamily="34" charset="0"/>
                        </a:rPr>
                        <a:t> </a:t>
                      </a:r>
                    </a:p>
                    <a:p>
                      <a:pPr marL="285750" indent="-285750" algn="l">
                        <a:lnSpc>
                          <a:spcPct val="100000"/>
                        </a:lnSpc>
                        <a:buClr>
                          <a:schemeClr val="accent1">
                            <a:lumMod val="75000"/>
                          </a:schemeClr>
                        </a:buClr>
                        <a:buSzPct val="70000"/>
                        <a:buFont typeface="Wingdings" panose="05000000000000000000" pitchFamily="2" charset="2"/>
                        <a:buChar char="q"/>
                      </a:pPr>
                      <a:r>
                        <a:rPr lang="en-US" sz="2000" b="0" baseline="0">
                          <a:solidFill>
                            <a:schemeClr val="tx1">
                              <a:lumMod val="50000"/>
                            </a:schemeClr>
                          </a:solidFill>
                          <a:latin typeface="+mn-lt"/>
                          <a:ea typeface="Calibri" panose="020F0502020204030204" pitchFamily="34" charset="0"/>
                        </a:rPr>
                        <a:t>Better </a:t>
                      </a:r>
                      <a:r>
                        <a:rPr lang="en-US" sz="2000" b="1" baseline="0">
                          <a:solidFill>
                            <a:schemeClr val="tx1">
                              <a:lumMod val="50000"/>
                            </a:schemeClr>
                          </a:solidFill>
                          <a:latin typeface="+mn-lt"/>
                          <a:ea typeface="Calibri" panose="020F0502020204030204" pitchFamily="34" charset="0"/>
                        </a:rPr>
                        <a:t>understand risks of new innovations</a:t>
                      </a:r>
                    </a:p>
                    <a:p>
                      <a:pPr marL="285750" indent="-285750" algn="l">
                        <a:lnSpc>
                          <a:spcPct val="100000"/>
                        </a:lnSpc>
                        <a:buClr>
                          <a:schemeClr val="accent1">
                            <a:lumMod val="75000"/>
                          </a:schemeClr>
                        </a:buClr>
                        <a:buSzPct val="70000"/>
                        <a:buFont typeface="Wingdings" panose="05000000000000000000" pitchFamily="2" charset="2"/>
                        <a:buChar char="q"/>
                      </a:pPr>
                      <a:r>
                        <a:rPr lang="en-US" sz="2000" b="1" baseline="0">
                          <a:solidFill>
                            <a:schemeClr val="tx1">
                              <a:lumMod val="50000"/>
                            </a:schemeClr>
                          </a:solidFill>
                          <a:latin typeface="+mn-lt"/>
                          <a:ea typeface="Calibri" panose="020F0502020204030204" pitchFamily="34" charset="0"/>
                        </a:rPr>
                        <a:t>Encourage safe growth </a:t>
                      </a:r>
                      <a:r>
                        <a:rPr lang="en-US" sz="2000" b="0" baseline="0">
                          <a:solidFill>
                            <a:schemeClr val="tx1">
                              <a:lumMod val="50000"/>
                            </a:schemeClr>
                          </a:solidFill>
                          <a:latin typeface="+mn-lt"/>
                          <a:ea typeface="Calibri" panose="020F0502020204030204" pitchFamily="34" charset="0"/>
                        </a:rPr>
                        <a:t>of value-based services/ models and innovations; and</a:t>
                      </a:r>
                    </a:p>
                    <a:p>
                      <a:pPr marL="285750" indent="-285750" algn="l">
                        <a:lnSpc>
                          <a:spcPct val="100000"/>
                        </a:lnSpc>
                        <a:buClr>
                          <a:schemeClr val="accent1">
                            <a:lumMod val="75000"/>
                          </a:schemeClr>
                        </a:buClr>
                        <a:buSzPct val="70000"/>
                        <a:buFont typeface="Wingdings" panose="05000000000000000000" pitchFamily="2" charset="2"/>
                        <a:buChar char="q"/>
                      </a:pPr>
                      <a:r>
                        <a:rPr lang="en-US" sz="2000" b="1" baseline="0">
                          <a:solidFill>
                            <a:schemeClr val="tx1">
                              <a:lumMod val="50000"/>
                            </a:schemeClr>
                          </a:solidFill>
                          <a:latin typeface="+mn-lt"/>
                          <a:ea typeface="Calibri" panose="020F0502020204030204" pitchFamily="34" charset="0"/>
                        </a:rPr>
                        <a:t>Co-create regulations </a:t>
                      </a:r>
                      <a:r>
                        <a:rPr lang="en-US" sz="2000" b="0" baseline="0">
                          <a:solidFill>
                            <a:schemeClr val="tx1">
                              <a:lumMod val="50000"/>
                            </a:schemeClr>
                          </a:solidFill>
                          <a:latin typeface="+mn-lt"/>
                          <a:ea typeface="Calibri" panose="020F0502020204030204" pitchFamily="34" charset="0"/>
                        </a:rPr>
                        <a:t>with stakeholders</a:t>
                      </a:r>
                    </a:p>
                  </a:txBody>
                  <a:tcPr marL="68580" marR="0" marT="0" marB="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11" name="Picture 10">
            <a:extLst>
              <a:ext uri="{FF2B5EF4-FFF2-40B4-BE49-F238E27FC236}">
                <a16:creationId xmlns:a16="http://schemas.microsoft.com/office/drawing/2014/main" id="{8FB9A3DE-2DFF-7D73-F06E-3AE4B5B935DE}"/>
              </a:ext>
            </a:extLst>
          </p:cNvPr>
          <p:cNvPicPr>
            <a:picLocks noChangeAspect="1"/>
          </p:cNvPicPr>
          <p:nvPr/>
        </p:nvPicPr>
        <p:blipFill>
          <a:blip r:embed="rId3"/>
          <a:srcRect r="56507"/>
          <a:stretch/>
        </p:blipFill>
        <p:spPr>
          <a:xfrm>
            <a:off x="719300" y="4565368"/>
            <a:ext cx="2121391" cy="1436536"/>
          </a:xfrm>
          <a:prstGeom prst="rect">
            <a:avLst/>
          </a:prstGeom>
        </p:spPr>
      </p:pic>
      <p:sp>
        <p:nvSpPr>
          <p:cNvPr id="2" name="Subtitle 1">
            <a:extLst>
              <a:ext uri="{FF2B5EF4-FFF2-40B4-BE49-F238E27FC236}">
                <a16:creationId xmlns:a16="http://schemas.microsoft.com/office/drawing/2014/main" id="{3B19DA3D-0D16-B8B0-A9D8-E94CB093A7FA}"/>
              </a:ext>
            </a:extLst>
          </p:cNvPr>
          <p:cNvSpPr txBox="1">
            <a:spLocks/>
          </p:cNvSpPr>
          <p:nvPr/>
        </p:nvSpPr>
        <p:spPr>
          <a:xfrm>
            <a:off x="-1996" y="665089"/>
            <a:ext cx="12182030" cy="422950"/>
          </a:xfrm>
          <a:prstGeom prst="rect">
            <a:avLst/>
          </a:prstGeom>
          <a:solidFill>
            <a:srgbClr val="FDCFCF"/>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kumimoji="0" lang="en-US" b="1" i="0" u="none" strike="noStrike" kern="1200" cap="none" spc="0" normalizeH="0" baseline="0" noProof="0">
                <a:ln>
                  <a:noFill/>
                </a:ln>
                <a:effectLst/>
                <a:uLnTx/>
                <a:uFillTx/>
                <a:latin typeface="+mn-lt"/>
                <a:ea typeface="+mn-ea"/>
                <a:cs typeface="+mn-cs"/>
              </a:rPr>
              <a:t>Regulatory Sandbox: Example of Coaching and Collaboration</a:t>
            </a:r>
            <a:endParaRPr lang="en-US" b="1">
              <a:cs typeface="Calibri" panose="020F0502020204030204" pitchFamily="34" charset="0"/>
            </a:endParaRPr>
          </a:p>
        </p:txBody>
      </p:sp>
      <p:graphicFrame>
        <p:nvGraphicFramePr>
          <p:cNvPr id="6" name="Table 27">
            <a:extLst>
              <a:ext uri="{FF2B5EF4-FFF2-40B4-BE49-F238E27FC236}">
                <a16:creationId xmlns:a16="http://schemas.microsoft.com/office/drawing/2014/main" id="{0BDA3A1F-6360-43F6-020C-657177C6C10D}"/>
              </a:ext>
            </a:extLst>
          </p:cNvPr>
          <p:cNvGraphicFramePr>
            <a:graphicFrameLocks noGrp="1"/>
          </p:cNvGraphicFramePr>
          <p:nvPr>
            <p:extLst>
              <p:ext uri="{D42A27DB-BD31-4B8C-83A1-F6EECF244321}">
                <p14:modId xmlns:p14="http://schemas.microsoft.com/office/powerpoint/2010/main" val="233144725"/>
              </p:ext>
            </p:extLst>
          </p:nvPr>
        </p:nvGraphicFramePr>
        <p:xfrm>
          <a:off x="-1996" y="25009"/>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Singapore's Strategic Response - Paradigm Shift </a:t>
                      </a:r>
                    </a:p>
                  </a:txBody>
                  <a:tcPr>
                    <a:solidFill>
                      <a:srgbClr val="FB8383"/>
                    </a:solidFill>
                  </a:tcPr>
                </a:tc>
                <a:extLst>
                  <a:ext uri="{0D108BD9-81ED-4DB2-BD59-A6C34878D82A}">
                    <a16:rowId xmlns:a16="http://schemas.microsoft.com/office/drawing/2014/main" val="2097210672"/>
                  </a:ext>
                </a:extLst>
              </a:tr>
            </a:tbl>
          </a:graphicData>
        </a:graphic>
      </p:graphicFrame>
      <p:pic>
        <p:nvPicPr>
          <p:cNvPr id="5" name="Picture 4">
            <a:extLst>
              <a:ext uri="{FF2B5EF4-FFF2-40B4-BE49-F238E27FC236}">
                <a16:creationId xmlns:a16="http://schemas.microsoft.com/office/drawing/2014/main" id="{8615645A-7596-7980-7822-949E8BE366BE}"/>
              </a:ext>
            </a:extLst>
          </p:cNvPr>
          <p:cNvPicPr>
            <a:picLocks noChangeAspect="1"/>
          </p:cNvPicPr>
          <p:nvPr/>
        </p:nvPicPr>
        <p:blipFill>
          <a:blip r:embed="rId3"/>
          <a:srcRect l="70753"/>
          <a:stretch/>
        </p:blipFill>
        <p:spPr>
          <a:xfrm>
            <a:off x="3766035" y="4603918"/>
            <a:ext cx="1426562" cy="1436536"/>
          </a:xfrm>
          <a:prstGeom prst="rect">
            <a:avLst/>
          </a:prstGeom>
        </p:spPr>
      </p:pic>
      <p:pic>
        <p:nvPicPr>
          <p:cNvPr id="7" name="Picture 6">
            <a:extLst>
              <a:ext uri="{FF2B5EF4-FFF2-40B4-BE49-F238E27FC236}">
                <a16:creationId xmlns:a16="http://schemas.microsoft.com/office/drawing/2014/main" id="{FAAEFBA0-E73B-B501-6D6C-89E8C52D58FA}"/>
              </a:ext>
            </a:extLst>
          </p:cNvPr>
          <p:cNvPicPr>
            <a:picLocks noChangeAspect="1"/>
          </p:cNvPicPr>
          <p:nvPr/>
        </p:nvPicPr>
        <p:blipFill>
          <a:blip r:embed="rId3"/>
          <a:srcRect l="43922" r="28543" b="63644"/>
          <a:stretch/>
        </p:blipFill>
        <p:spPr>
          <a:xfrm>
            <a:off x="2737881" y="4565368"/>
            <a:ext cx="1343025" cy="522271"/>
          </a:xfrm>
          <a:prstGeom prst="rect">
            <a:avLst/>
          </a:prstGeom>
        </p:spPr>
      </p:pic>
      <p:pic>
        <p:nvPicPr>
          <p:cNvPr id="8" name="Picture 7">
            <a:extLst>
              <a:ext uri="{FF2B5EF4-FFF2-40B4-BE49-F238E27FC236}">
                <a16:creationId xmlns:a16="http://schemas.microsoft.com/office/drawing/2014/main" id="{EACA8CC5-EAF5-A310-3ABF-ED9EBAC82D00}"/>
              </a:ext>
            </a:extLst>
          </p:cNvPr>
          <p:cNvPicPr>
            <a:picLocks noChangeAspect="1"/>
          </p:cNvPicPr>
          <p:nvPr/>
        </p:nvPicPr>
        <p:blipFill>
          <a:blip r:embed="rId3"/>
          <a:srcRect l="47562" t="60613" r="28543"/>
          <a:stretch/>
        </p:blipFill>
        <p:spPr>
          <a:xfrm>
            <a:off x="2864081" y="5158088"/>
            <a:ext cx="1426562" cy="692566"/>
          </a:xfrm>
          <a:prstGeom prst="rect">
            <a:avLst/>
          </a:prstGeom>
        </p:spPr>
      </p:pic>
    </p:spTree>
    <p:extLst>
      <p:ext uri="{BB962C8B-B14F-4D97-AF65-F5344CB8AC3E}">
        <p14:creationId xmlns:p14="http://schemas.microsoft.com/office/powerpoint/2010/main" val="426408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ED30-2AC1-92C1-2A6D-578726068D32}"/>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FFB78510-CD19-4E48-AE32-A96B3C17C5B9}"/>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SG" sz="2800" b="1" i="0">
                <a:effectLst/>
              </a:rPr>
              <a:t>A Spectrum of Regulatory Tools Are Used To Define Regulatory Policy</a:t>
            </a:r>
            <a:endParaRPr lang="en-US" sz="2800" b="1">
              <a:cs typeface="Calibri" panose="020F0502020204030204" pitchFamily="34" charset="0"/>
            </a:endParaRPr>
          </a:p>
        </p:txBody>
      </p:sp>
      <p:sp>
        <p:nvSpPr>
          <p:cNvPr id="8" name="Oval 7">
            <a:extLst>
              <a:ext uri="{FF2B5EF4-FFF2-40B4-BE49-F238E27FC236}">
                <a16:creationId xmlns:a16="http://schemas.microsoft.com/office/drawing/2014/main" id="{54796CA8-C9A0-5926-83AF-185AD5FEB829}"/>
              </a:ext>
            </a:extLst>
          </p:cNvPr>
          <p:cNvSpPr/>
          <p:nvPr/>
        </p:nvSpPr>
        <p:spPr>
          <a:xfrm>
            <a:off x="4144358" y="1616783"/>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6" name="Oval 15">
            <a:extLst>
              <a:ext uri="{FF2B5EF4-FFF2-40B4-BE49-F238E27FC236}">
                <a16:creationId xmlns:a16="http://schemas.microsoft.com/office/drawing/2014/main" id="{162E7B08-22A9-855C-8587-B00CD27CEFEB}"/>
              </a:ext>
            </a:extLst>
          </p:cNvPr>
          <p:cNvSpPr/>
          <p:nvPr/>
        </p:nvSpPr>
        <p:spPr>
          <a:xfrm>
            <a:off x="4152970" y="3857454"/>
            <a:ext cx="1238663" cy="128910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graphicFrame>
        <p:nvGraphicFramePr>
          <p:cNvPr id="14" name="Table 27">
            <a:extLst>
              <a:ext uri="{FF2B5EF4-FFF2-40B4-BE49-F238E27FC236}">
                <a16:creationId xmlns:a16="http://schemas.microsoft.com/office/drawing/2014/main" id="{EB70E22A-4E35-9290-3608-9162A6D4C9FC}"/>
              </a:ext>
            </a:extLst>
          </p:cNvPr>
          <p:cNvGraphicFramePr>
            <a:graphicFrameLocks noGrp="1"/>
          </p:cNvGraphicFramePr>
          <p:nvPr>
            <p:extLst>
              <p:ext uri="{D42A27DB-BD31-4B8C-83A1-F6EECF244321}">
                <p14:modId xmlns:p14="http://schemas.microsoft.com/office/powerpoint/2010/main" val="4272608294"/>
              </p:ext>
            </p:extLst>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Risk-Based Regulation Framework </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E508A209-892C-7C8D-87C8-F2A91197C93D}"/>
              </a:ext>
            </a:extLst>
          </p:cNvPr>
          <p:cNvSpPr>
            <a:spLocks noGrp="1"/>
          </p:cNvSpPr>
          <p:nvPr>
            <p:ph type="ftr" sz="quarter" idx="11"/>
          </p:nvPr>
        </p:nvSpPr>
        <p:spPr>
          <a:xfrm>
            <a:off x="4740349" y="6356350"/>
            <a:ext cx="4114800" cy="365125"/>
          </a:xfrm>
        </p:spPr>
        <p:txBody>
          <a:bodyPr/>
          <a:lstStyle/>
          <a:p>
            <a:r>
              <a:rPr lang="en-US"/>
              <a:t>[OFFICIAL CLOSED]</a:t>
            </a:r>
          </a:p>
        </p:txBody>
      </p:sp>
      <p:sp>
        <p:nvSpPr>
          <p:cNvPr id="4" name="Slide Number Placeholder 3">
            <a:extLst>
              <a:ext uri="{FF2B5EF4-FFF2-40B4-BE49-F238E27FC236}">
                <a16:creationId xmlns:a16="http://schemas.microsoft.com/office/drawing/2014/main" id="{0BE626F2-4032-38B9-4D03-632B48F6C7D8}"/>
              </a:ext>
            </a:extLst>
          </p:cNvPr>
          <p:cNvSpPr>
            <a:spLocks noGrp="1"/>
          </p:cNvSpPr>
          <p:nvPr>
            <p:ph type="sldNum" sz="quarter" idx="12"/>
          </p:nvPr>
        </p:nvSpPr>
        <p:spPr>
          <a:xfrm>
            <a:off x="9312349" y="6356350"/>
            <a:ext cx="2743200" cy="365125"/>
          </a:xfrm>
        </p:spPr>
        <p:txBody>
          <a:bodyPr/>
          <a:lstStyle/>
          <a:p>
            <a:fld id="{7256F035-6464-4046-862E-69964D5E282C}" type="slidenum">
              <a:rPr lang="en-US" smtClean="0"/>
              <a:t>5</a:t>
            </a:fld>
            <a:endParaRPr lang="en-US"/>
          </a:p>
        </p:txBody>
      </p:sp>
      <p:sp>
        <p:nvSpPr>
          <p:cNvPr id="34" name="Rectangle 33">
            <a:extLst>
              <a:ext uri="{FF2B5EF4-FFF2-40B4-BE49-F238E27FC236}">
                <a16:creationId xmlns:a16="http://schemas.microsoft.com/office/drawing/2014/main" id="{97D080C0-95B1-6914-C000-68D8B0E45A84}"/>
              </a:ext>
            </a:extLst>
          </p:cNvPr>
          <p:cNvSpPr/>
          <p:nvPr/>
        </p:nvSpPr>
        <p:spPr bwMode="auto">
          <a:xfrm>
            <a:off x="777717" y="2667132"/>
            <a:ext cx="10317844" cy="2748389"/>
          </a:xfrm>
          <a:prstGeom prst="rect">
            <a:avLst/>
          </a:prstGeom>
          <a:solidFill>
            <a:srgbClr val="8064A2">
              <a:lumMod val="20000"/>
              <a:lumOff val="80000"/>
            </a:srgbClr>
          </a:solidFill>
          <a:ln w="41275" cap="flat" cmpd="sng" algn="ctr">
            <a:solidFill>
              <a:sysClr val="windowText" lastClr="000000"/>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id="{EC87E0EC-C774-16B4-4E8E-86EFE486503B}"/>
              </a:ext>
            </a:extLst>
          </p:cNvPr>
          <p:cNvSpPr txBox="1"/>
          <p:nvPr/>
        </p:nvSpPr>
        <p:spPr>
          <a:xfrm>
            <a:off x="4300901" y="3502571"/>
            <a:ext cx="1524552" cy="584775"/>
          </a:xfrm>
          <a:prstGeom prst="rect">
            <a:avLst/>
          </a:prstGeom>
          <a:solidFill>
            <a:srgbClr val="C0504D">
              <a:lumMod val="20000"/>
              <a:lumOff val="8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rPr>
              <a:t>Industry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rPr>
              <a:t>Self-Regulation</a:t>
            </a:r>
            <a:endParaRPr kumimoji="0" lang="en-SG" sz="1600" b="1"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36" name="TextBox 35">
            <a:extLst>
              <a:ext uri="{FF2B5EF4-FFF2-40B4-BE49-F238E27FC236}">
                <a16:creationId xmlns:a16="http://schemas.microsoft.com/office/drawing/2014/main" id="{CE5C7A90-B8C1-5DB4-9560-415604FE4B0A}"/>
              </a:ext>
            </a:extLst>
          </p:cNvPr>
          <p:cNvSpPr txBox="1"/>
          <p:nvPr/>
        </p:nvSpPr>
        <p:spPr>
          <a:xfrm>
            <a:off x="1134563" y="3496960"/>
            <a:ext cx="1510686" cy="584775"/>
          </a:xfrm>
          <a:prstGeom prst="rect">
            <a:avLst/>
          </a:prstGeom>
          <a:solidFill>
            <a:sysClr val="window" lastClr="FFFFFF">
              <a:lumMod val="95000"/>
            </a:sys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rPr>
              <a:t>Stakeholder Education</a:t>
            </a:r>
            <a:endParaRPr kumimoji="0" lang="en-SG" sz="1600" b="1"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37" name="TextBox 36">
            <a:extLst>
              <a:ext uri="{FF2B5EF4-FFF2-40B4-BE49-F238E27FC236}">
                <a16:creationId xmlns:a16="http://schemas.microsoft.com/office/drawing/2014/main" id="{790D1C48-FA56-3433-0C88-F7651387D2AC}"/>
              </a:ext>
            </a:extLst>
          </p:cNvPr>
          <p:cNvSpPr txBox="1"/>
          <p:nvPr/>
        </p:nvSpPr>
        <p:spPr>
          <a:xfrm>
            <a:off x="7462739" y="3496957"/>
            <a:ext cx="1535659" cy="584775"/>
          </a:xfrm>
          <a:prstGeom prst="rect">
            <a:avLst/>
          </a:prstGeom>
          <a:solidFill>
            <a:srgbClr val="C0504D">
              <a:lumMod val="60000"/>
              <a:lumOff val="40000"/>
            </a:srgbClr>
          </a:solidFill>
          <a:ln>
            <a:solidFill>
              <a:sysClr val="windowText" lastClr="000000"/>
            </a:solidFill>
          </a:ln>
        </p:spPr>
        <p:txBody>
          <a:bodyPr wrap="square"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rPr>
              <a:t>Accreditation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rPr>
              <a:t> </a:t>
            </a:r>
            <a:endParaRPr kumimoji="0" lang="en-SG" sz="1600" b="1"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38" name="TextBox 37">
            <a:extLst>
              <a:ext uri="{FF2B5EF4-FFF2-40B4-BE49-F238E27FC236}">
                <a16:creationId xmlns:a16="http://schemas.microsoft.com/office/drawing/2014/main" id="{0D2EBD6B-7A28-B8BB-DEBF-C7E76D438258}"/>
              </a:ext>
            </a:extLst>
          </p:cNvPr>
          <p:cNvSpPr txBox="1"/>
          <p:nvPr/>
        </p:nvSpPr>
        <p:spPr>
          <a:xfrm>
            <a:off x="9052546" y="3497995"/>
            <a:ext cx="1688881" cy="584775"/>
          </a:xfrm>
          <a:prstGeom prst="rect">
            <a:avLst/>
          </a:prstGeom>
          <a:solidFill>
            <a:srgbClr val="C0504D">
              <a:lumMod val="75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Tw Cen MT" panose="020B0602020104020603" pitchFamily="34" charset="0"/>
              </a:rPr>
              <a:t>Regulations/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Tw Cen MT" panose="020B0602020104020603" pitchFamily="34" charset="0"/>
              </a:rPr>
              <a:t>Legislations</a:t>
            </a:r>
            <a:endParaRPr kumimoji="0" lang="en-SG" sz="1600" b="1" i="0" u="none" strike="noStrike" kern="0" cap="none" spc="0" normalizeH="0" baseline="0" noProof="0">
              <a:ln>
                <a:noFill/>
              </a:ln>
              <a:solidFill>
                <a:prstClr val="white"/>
              </a:solidFill>
              <a:effectLst/>
              <a:uLnTx/>
              <a:uFillTx/>
              <a:latin typeface="Tw Cen MT" panose="020B0602020104020603" pitchFamily="34" charset="0"/>
            </a:endParaRPr>
          </a:p>
        </p:txBody>
      </p:sp>
      <p:sp>
        <p:nvSpPr>
          <p:cNvPr id="39" name="TextBox 38">
            <a:extLst>
              <a:ext uri="{FF2B5EF4-FFF2-40B4-BE49-F238E27FC236}">
                <a16:creationId xmlns:a16="http://schemas.microsoft.com/office/drawing/2014/main" id="{DFE95C17-0FB8-436C-15D0-37F6FAE4A87F}"/>
              </a:ext>
            </a:extLst>
          </p:cNvPr>
          <p:cNvSpPr txBox="1"/>
          <p:nvPr/>
        </p:nvSpPr>
        <p:spPr>
          <a:xfrm>
            <a:off x="5899823" y="3496416"/>
            <a:ext cx="1508768" cy="584775"/>
          </a:xfrm>
          <a:prstGeom prst="rect">
            <a:avLst/>
          </a:prstGeom>
          <a:solidFill>
            <a:srgbClr val="C0504D">
              <a:lumMod val="40000"/>
              <a:lumOff val="6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rPr>
              <a:t>Regulatory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rPr>
              <a:t>Sandbox </a:t>
            </a:r>
            <a:endParaRPr kumimoji="0" lang="en-SG" sz="1600" b="1"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40" name="TextBox 39">
            <a:extLst>
              <a:ext uri="{FF2B5EF4-FFF2-40B4-BE49-F238E27FC236}">
                <a16:creationId xmlns:a16="http://schemas.microsoft.com/office/drawing/2014/main" id="{1EBE9574-7AC5-E6EA-3628-14671853F907}"/>
              </a:ext>
            </a:extLst>
          </p:cNvPr>
          <p:cNvSpPr txBox="1"/>
          <p:nvPr/>
        </p:nvSpPr>
        <p:spPr>
          <a:xfrm>
            <a:off x="2702182" y="3496417"/>
            <a:ext cx="1524349" cy="584775"/>
          </a:xfrm>
          <a:prstGeom prst="rect">
            <a:avLst/>
          </a:prstGeom>
          <a:solidFill>
            <a:sysClr val="window" lastClr="FFFFFF">
              <a:lumMod val="95000"/>
            </a:sys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rPr>
              <a:t>Guidelines / Standards</a:t>
            </a:r>
            <a:endParaRPr kumimoji="0" lang="en-SG" sz="1600" b="1" i="0" u="none" strike="noStrike" kern="0" cap="none" spc="0" normalizeH="0" baseline="0" noProof="0">
              <a:ln>
                <a:noFill/>
              </a:ln>
              <a:solidFill>
                <a:prstClr val="black"/>
              </a:solidFill>
              <a:effectLst/>
              <a:uLnTx/>
              <a:uFillTx/>
              <a:latin typeface="Tw Cen MT" panose="020B0602020104020603" pitchFamily="34" charset="0"/>
            </a:endParaRPr>
          </a:p>
        </p:txBody>
      </p:sp>
      <p:sp>
        <p:nvSpPr>
          <p:cNvPr id="41" name="Right Brace 40">
            <a:extLst>
              <a:ext uri="{FF2B5EF4-FFF2-40B4-BE49-F238E27FC236}">
                <a16:creationId xmlns:a16="http://schemas.microsoft.com/office/drawing/2014/main" id="{198FA365-ABB0-3102-0050-FBEC1C60C381}"/>
              </a:ext>
            </a:extLst>
          </p:cNvPr>
          <p:cNvSpPr/>
          <p:nvPr/>
        </p:nvSpPr>
        <p:spPr>
          <a:xfrm rot="16200000" flipH="1">
            <a:off x="5800188" y="-499099"/>
            <a:ext cx="290564" cy="9591913"/>
          </a:xfrm>
          <a:prstGeom prst="rightBrace">
            <a:avLst>
              <a:gd name="adj1" fmla="val 4716"/>
              <a:gd name="adj2" fmla="val 49701"/>
            </a:avLst>
          </a:prstGeom>
          <a:noFill/>
          <a:ln w="285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Tw Cen MT" panose="020B0602020104020603" pitchFamily="34" charset="0"/>
              <a:ea typeface="+mn-ea"/>
              <a:cs typeface="+mn-cs"/>
            </a:endParaRPr>
          </a:p>
        </p:txBody>
      </p:sp>
      <p:sp>
        <p:nvSpPr>
          <p:cNvPr id="42" name="Rectangle 41">
            <a:extLst>
              <a:ext uri="{FF2B5EF4-FFF2-40B4-BE49-F238E27FC236}">
                <a16:creationId xmlns:a16="http://schemas.microsoft.com/office/drawing/2014/main" id="{60A12A19-0307-25FD-2DCB-A391DAEC3012}"/>
              </a:ext>
            </a:extLst>
          </p:cNvPr>
          <p:cNvSpPr/>
          <p:nvPr/>
        </p:nvSpPr>
        <p:spPr>
          <a:xfrm>
            <a:off x="1149513" y="4599597"/>
            <a:ext cx="9599374" cy="545822"/>
          </a:xfrm>
          <a:prstGeom prst="rect">
            <a:avLst/>
          </a:prstGeom>
          <a:solidFill>
            <a:srgbClr val="4F81BD">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ea typeface="+mn-ea"/>
                <a:cs typeface="+mn-cs"/>
              </a:rPr>
              <a:t>Supporting Enablers: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Tw Cen MT" panose="020B0602020104020603" pitchFamily="34" charset="0"/>
                <a:ea typeface="+mn-ea"/>
                <a:cs typeface="+mn-cs"/>
              </a:rPr>
              <a:t>Data Analytics, Behavioural Insights, Stakeholder Consultation,  Horizon Scanning </a:t>
            </a:r>
            <a:endParaRPr kumimoji="0" lang="en-SG" sz="1600" b="0" i="0" u="none" strike="noStrike" kern="0" cap="none" spc="0" normalizeH="0" baseline="0" noProof="0">
              <a:ln>
                <a:noFill/>
              </a:ln>
              <a:solidFill>
                <a:prstClr val="black"/>
              </a:solidFill>
              <a:effectLst/>
              <a:uLnTx/>
              <a:uFillTx/>
              <a:latin typeface="Tw Cen MT" panose="020B0602020104020603" pitchFamily="34" charset="0"/>
              <a:ea typeface="+mn-ea"/>
              <a:cs typeface="+mn-cs"/>
            </a:endParaRPr>
          </a:p>
        </p:txBody>
      </p:sp>
      <p:sp>
        <p:nvSpPr>
          <p:cNvPr id="43" name="Right Arrow 38">
            <a:extLst>
              <a:ext uri="{FF2B5EF4-FFF2-40B4-BE49-F238E27FC236}">
                <a16:creationId xmlns:a16="http://schemas.microsoft.com/office/drawing/2014/main" id="{327DAFD9-7CE7-1580-4A06-6DE7921396A7}"/>
              </a:ext>
            </a:extLst>
          </p:cNvPr>
          <p:cNvSpPr/>
          <p:nvPr/>
        </p:nvSpPr>
        <p:spPr>
          <a:xfrm>
            <a:off x="1139889" y="3149048"/>
            <a:ext cx="9617828" cy="294652"/>
          </a:xfrm>
          <a:prstGeom prst="rightArrow">
            <a:avLst/>
          </a:prstGeom>
          <a:gradFill flip="none" rotWithShape="1">
            <a:gsLst>
              <a:gs pos="76000">
                <a:sysClr val="window" lastClr="FFFFFF">
                  <a:lumMod val="95000"/>
                </a:sysClr>
              </a:gs>
              <a:gs pos="39000">
                <a:srgbClr val="C0504D"/>
              </a:gs>
            </a:gsLst>
            <a:path path="circle">
              <a:fillToRect l="100000" t="100000"/>
            </a:path>
            <a:tileRect r="-100000" b="-100000"/>
          </a:gra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44" name="Text Box 2">
            <a:extLst>
              <a:ext uri="{FF2B5EF4-FFF2-40B4-BE49-F238E27FC236}">
                <a16:creationId xmlns:a16="http://schemas.microsoft.com/office/drawing/2014/main" id="{F9F376F2-443D-88F4-20F5-C3E35474CF18}"/>
              </a:ext>
            </a:extLst>
          </p:cNvPr>
          <p:cNvSpPr txBox="1">
            <a:spLocks noChangeArrowheads="1"/>
          </p:cNvSpPr>
          <p:nvPr/>
        </p:nvSpPr>
        <p:spPr bwMode="auto">
          <a:xfrm>
            <a:off x="571571" y="2866805"/>
            <a:ext cx="2636669" cy="3025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defRPr/>
            </a:pPr>
            <a:r>
              <a:rPr lang="en-SG" sz="1600" b="1">
                <a:solidFill>
                  <a:prstClr val="black"/>
                </a:solidFill>
                <a:latin typeface="Tw Cen MT" panose="020B0602020104020603" pitchFamily="34" charset="0"/>
                <a:ea typeface="Calibri" panose="020F0502020204030204" pitchFamily="34" charset="0"/>
                <a:cs typeface="Times New Roman" panose="02020603050405020304" pitchFamily="18" charset="0"/>
              </a:rPr>
              <a:t>Low Compliance Burden </a:t>
            </a:r>
            <a:endParaRPr lang="en-SG" sz="160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5" name="Text Box 2">
            <a:extLst>
              <a:ext uri="{FF2B5EF4-FFF2-40B4-BE49-F238E27FC236}">
                <a16:creationId xmlns:a16="http://schemas.microsoft.com/office/drawing/2014/main" id="{9084D7FE-E58C-1FEF-CA1F-6B259F1355FE}"/>
              </a:ext>
            </a:extLst>
          </p:cNvPr>
          <p:cNvSpPr txBox="1">
            <a:spLocks noChangeArrowheads="1"/>
          </p:cNvSpPr>
          <p:nvPr/>
        </p:nvSpPr>
        <p:spPr bwMode="auto">
          <a:xfrm>
            <a:off x="8679033" y="2860826"/>
            <a:ext cx="2622674" cy="469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defRPr/>
            </a:pPr>
            <a:r>
              <a:rPr lang="en-SG" sz="1600" b="1">
                <a:solidFill>
                  <a:prstClr val="black"/>
                </a:solidFill>
                <a:latin typeface="Tw Cen MT" panose="020B0602020104020603" pitchFamily="34" charset="0"/>
                <a:ea typeface="Calibri" panose="020F0502020204030204" pitchFamily="34" charset="0"/>
                <a:cs typeface="Times New Roman" panose="02020603050405020304" pitchFamily="18" charset="0"/>
              </a:rPr>
              <a:t>High Compliance Burden </a:t>
            </a:r>
            <a:endParaRPr lang="en-SG" sz="160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D1C01A21-C85F-811A-AC18-0CB548875077}"/>
              </a:ext>
            </a:extLst>
          </p:cNvPr>
          <p:cNvSpPr/>
          <p:nvPr/>
        </p:nvSpPr>
        <p:spPr bwMode="auto">
          <a:xfrm>
            <a:off x="3065836" y="1262279"/>
            <a:ext cx="5870450" cy="862489"/>
          </a:xfrm>
          <a:prstGeom prst="rect">
            <a:avLst/>
          </a:prstGeom>
          <a:solidFill>
            <a:srgbClr val="F79646">
              <a:lumMod val="20000"/>
              <a:lumOff val="80000"/>
            </a:srgbClr>
          </a:solidFill>
          <a:ln w="41275" cap="flat" cmpd="sng" algn="ctr">
            <a:solidFill>
              <a:sysClr val="windowText" lastClr="000000"/>
            </a:solidFill>
            <a:prstDash val="solid"/>
            <a:miter lim="800000"/>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rPr>
              <a:t>Regulatory Policy</a:t>
            </a:r>
            <a:endParaRPr kumimoji="0" lang="en-GB" sz="1800" b="1" i="1"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endParaRPr>
          </a:p>
        </p:txBody>
      </p:sp>
      <p:sp>
        <p:nvSpPr>
          <p:cNvPr id="47" name="Rectangle 46">
            <a:extLst>
              <a:ext uri="{FF2B5EF4-FFF2-40B4-BE49-F238E27FC236}">
                <a16:creationId xmlns:a16="http://schemas.microsoft.com/office/drawing/2014/main" id="{96FCEF4E-6FE2-BF28-A2CF-CFE973CEBB98}"/>
              </a:ext>
            </a:extLst>
          </p:cNvPr>
          <p:cNvSpPr/>
          <p:nvPr/>
        </p:nvSpPr>
        <p:spPr bwMode="auto">
          <a:xfrm>
            <a:off x="3258145" y="1584727"/>
            <a:ext cx="2700000" cy="360000"/>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rPr>
              <a:t>Regulatory Design</a:t>
            </a:r>
          </a:p>
        </p:txBody>
      </p:sp>
      <p:sp>
        <p:nvSpPr>
          <p:cNvPr id="48" name="Rectangle 47">
            <a:extLst>
              <a:ext uri="{FF2B5EF4-FFF2-40B4-BE49-F238E27FC236}">
                <a16:creationId xmlns:a16="http://schemas.microsoft.com/office/drawing/2014/main" id="{4BE56321-EA23-BF07-8389-D70F41D5623B}"/>
              </a:ext>
            </a:extLst>
          </p:cNvPr>
          <p:cNvSpPr/>
          <p:nvPr/>
        </p:nvSpPr>
        <p:spPr bwMode="auto">
          <a:xfrm>
            <a:off x="6074941" y="1585804"/>
            <a:ext cx="2700000" cy="360000"/>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rPr>
              <a:t>Regulatory Review</a:t>
            </a:r>
            <a:endParaRPr kumimoji="0" lang="en-GB" sz="16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endParaRPr>
          </a:p>
        </p:txBody>
      </p:sp>
      <p:sp>
        <p:nvSpPr>
          <p:cNvPr id="49" name="Rectangle 48">
            <a:extLst>
              <a:ext uri="{FF2B5EF4-FFF2-40B4-BE49-F238E27FC236}">
                <a16:creationId xmlns:a16="http://schemas.microsoft.com/office/drawing/2014/main" id="{259CE135-A668-0668-0D7F-CE15A449E362}"/>
              </a:ext>
            </a:extLst>
          </p:cNvPr>
          <p:cNvSpPr/>
          <p:nvPr/>
        </p:nvSpPr>
        <p:spPr bwMode="auto">
          <a:xfrm>
            <a:off x="3065837" y="5897437"/>
            <a:ext cx="5870449" cy="836953"/>
          </a:xfrm>
          <a:prstGeom prst="rect">
            <a:avLst/>
          </a:prstGeom>
          <a:solidFill>
            <a:srgbClr val="4F81BD">
              <a:lumMod val="40000"/>
              <a:lumOff val="60000"/>
            </a:srgbClr>
          </a:solidFill>
          <a:ln w="41275" cap="flat" cmpd="sng" algn="ctr">
            <a:solidFill>
              <a:sysClr val="windowText" lastClr="000000"/>
            </a:solidFill>
            <a:prstDash val="solid"/>
            <a:miter lim="800000"/>
          </a:ln>
          <a:effectLst/>
        </p:spPr>
        <p:txBody>
          <a:bodyPr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a:ln>
                  <a:noFill/>
                </a:ln>
                <a:solidFill>
                  <a:sysClr val="windowText" lastClr="000000"/>
                </a:solidFill>
                <a:effectLst/>
                <a:uLnTx/>
                <a:uFillTx/>
                <a:latin typeface="Tw Cen MT" panose="020B0602020104020603" pitchFamily="34" charset="0"/>
                <a:ea typeface="+mn-ea"/>
                <a:cs typeface="Calibri" panose="020F0502020204030204" pitchFamily="34" charset="0"/>
              </a:rPr>
              <a:t>Regulatory Operations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w Cen MT" panose="020B0602020104020603" pitchFamily="34" charset="0"/>
              <a:ea typeface="+mn-ea"/>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Char char="-"/>
              <a:tabLst/>
              <a:defRPr/>
            </a:pPr>
            <a:endParaRPr kumimoji="0" lang="en-GB" sz="1800" b="0" i="0" u="none" strike="noStrike" kern="0" cap="none" spc="0" normalizeH="0" baseline="0" noProof="0">
              <a:ln>
                <a:noFill/>
              </a:ln>
              <a:solidFill>
                <a:srgbClr val="FFFFFF"/>
              </a:solidFill>
              <a:effectLst/>
              <a:uLnTx/>
              <a:uFillTx/>
              <a:latin typeface="Tw Cen MT" panose="020B0602020104020603" pitchFamily="34" charset="0"/>
              <a:ea typeface="+mn-ea"/>
              <a:cs typeface="Calibri" panose="020F0502020204030204" pitchFamily="34" charset="0"/>
            </a:endParaRPr>
          </a:p>
        </p:txBody>
      </p:sp>
      <p:sp>
        <p:nvSpPr>
          <p:cNvPr id="50" name="Rectangle 49">
            <a:extLst>
              <a:ext uri="{FF2B5EF4-FFF2-40B4-BE49-F238E27FC236}">
                <a16:creationId xmlns:a16="http://schemas.microsoft.com/office/drawing/2014/main" id="{23708564-C152-761C-F584-5BDB05BD565F}"/>
              </a:ext>
            </a:extLst>
          </p:cNvPr>
          <p:cNvSpPr/>
          <p:nvPr/>
        </p:nvSpPr>
        <p:spPr bwMode="auto">
          <a:xfrm>
            <a:off x="5330340" y="6272721"/>
            <a:ext cx="1323867" cy="360000"/>
          </a:xfrm>
          <a:prstGeom prst="rect">
            <a:avLst/>
          </a:prstGeom>
          <a:solidFill>
            <a:srgbClr val="4BACC6">
              <a:lumMod val="20000"/>
              <a:lumOff val="80000"/>
            </a:srgbClr>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rPr>
              <a:t>Audit</a:t>
            </a:r>
            <a:endParaRPr kumimoji="0" lang="en-GB" sz="16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endParaRPr>
          </a:p>
        </p:txBody>
      </p:sp>
      <p:sp>
        <p:nvSpPr>
          <p:cNvPr id="51" name="Rectangle 50">
            <a:extLst>
              <a:ext uri="{FF2B5EF4-FFF2-40B4-BE49-F238E27FC236}">
                <a16:creationId xmlns:a16="http://schemas.microsoft.com/office/drawing/2014/main" id="{7091FE09-19B5-E52F-CAD7-7A785F12B1C9}"/>
              </a:ext>
            </a:extLst>
          </p:cNvPr>
          <p:cNvSpPr/>
          <p:nvPr/>
        </p:nvSpPr>
        <p:spPr bwMode="auto">
          <a:xfrm>
            <a:off x="3951091" y="6275506"/>
            <a:ext cx="1323866" cy="360000"/>
          </a:xfrm>
          <a:prstGeom prst="rect">
            <a:avLst/>
          </a:prstGeom>
          <a:solidFill>
            <a:srgbClr val="4BACC6">
              <a:lumMod val="20000"/>
              <a:lumOff val="80000"/>
            </a:srgbClr>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rPr>
              <a:t>Licensing</a:t>
            </a:r>
            <a:r>
              <a:rPr kumimoji="0" lang="en-US" sz="1600" b="0" i="0" u="none" strike="noStrike" kern="0" cap="none" spc="0" normalizeH="0" baseline="0" noProof="0">
                <a:ln>
                  <a:noFill/>
                </a:ln>
                <a:solidFill>
                  <a:srgbClr val="FFFFFF"/>
                </a:solidFill>
                <a:effectLst/>
                <a:uLnTx/>
                <a:uFillTx/>
                <a:latin typeface="Tw Cen MT" panose="020B0602020104020603" pitchFamily="34" charset="0"/>
                <a:ea typeface="+mn-ea"/>
                <a:cs typeface="Calibri" panose="020F0502020204030204" pitchFamily="34" charset="0"/>
              </a:rPr>
              <a:t> </a:t>
            </a:r>
            <a:endParaRPr kumimoji="0" lang="en-GB" sz="1600" b="0" i="0" u="none" strike="noStrike" kern="0" cap="none" spc="0" normalizeH="0" baseline="0" noProof="0">
              <a:ln>
                <a:noFill/>
              </a:ln>
              <a:solidFill>
                <a:srgbClr val="FFFFFF"/>
              </a:solidFill>
              <a:effectLst/>
              <a:uLnTx/>
              <a:uFillTx/>
              <a:latin typeface="Tw Cen MT" panose="020B0602020104020603" pitchFamily="34" charset="0"/>
              <a:ea typeface="+mn-ea"/>
              <a:cs typeface="Calibri" panose="020F0502020204030204" pitchFamily="34" charset="0"/>
            </a:endParaRPr>
          </a:p>
        </p:txBody>
      </p:sp>
      <p:sp>
        <p:nvSpPr>
          <p:cNvPr id="52" name="Rectangle 51">
            <a:extLst>
              <a:ext uri="{FF2B5EF4-FFF2-40B4-BE49-F238E27FC236}">
                <a16:creationId xmlns:a16="http://schemas.microsoft.com/office/drawing/2014/main" id="{680E6BBA-59F1-19D1-A789-32ECD345FAAF}"/>
              </a:ext>
            </a:extLst>
          </p:cNvPr>
          <p:cNvSpPr/>
          <p:nvPr/>
        </p:nvSpPr>
        <p:spPr>
          <a:xfrm>
            <a:off x="6705977" y="6271864"/>
            <a:ext cx="1323867" cy="360000"/>
          </a:xfrm>
          <a:prstGeom prst="rect">
            <a:avLst/>
          </a:prstGeom>
          <a:solidFill>
            <a:srgbClr val="4BACC6">
              <a:lumMod val="20000"/>
              <a:lumOff val="80000"/>
            </a:srgbClr>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rPr>
              <a:t>Enforcement </a:t>
            </a:r>
            <a:endParaRPr kumimoji="0" lang="en-GB" sz="1600" b="1" i="0" u="none" strike="noStrike" kern="0" cap="none" spc="0" normalizeH="0" baseline="0" noProof="0">
              <a:ln>
                <a:noFill/>
              </a:ln>
              <a:solidFill>
                <a:prstClr val="black"/>
              </a:solidFill>
              <a:effectLst/>
              <a:uLnTx/>
              <a:uFillTx/>
              <a:latin typeface="Tw Cen MT" panose="020B0602020104020603" pitchFamily="34" charset="0"/>
              <a:ea typeface="+mn-ea"/>
              <a:cs typeface="Calibri" panose="020F0502020204030204" pitchFamily="34" charset="0"/>
            </a:endParaRPr>
          </a:p>
        </p:txBody>
      </p:sp>
      <p:sp>
        <p:nvSpPr>
          <p:cNvPr id="53" name="TextBox 52">
            <a:extLst>
              <a:ext uri="{FF2B5EF4-FFF2-40B4-BE49-F238E27FC236}">
                <a16:creationId xmlns:a16="http://schemas.microsoft.com/office/drawing/2014/main" id="{F4968461-8DEE-1929-8B55-B150460746BD}"/>
              </a:ext>
            </a:extLst>
          </p:cNvPr>
          <p:cNvSpPr txBox="1"/>
          <p:nvPr/>
        </p:nvSpPr>
        <p:spPr>
          <a:xfrm>
            <a:off x="4551864" y="2701469"/>
            <a:ext cx="2856634" cy="369332"/>
          </a:xfrm>
          <a:prstGeom prst="rect">
            <a:avLst/>
          </a:prstGeom>
          <a:noFill/>
        </p:spPr>
        <p:txBody>
          <a:bodyPr wrap="square" rtlCol="0">
            <a:spAutoFit/>
          </a:bodyPr>
          <a:lstStyle/>
          <a:p>
            <a:pPr algn="ctr">
              <a:defRPr/>
            </a:pPr>
            <a:r>
              <a:rPr lang="en-US" b="1" i="1">
                <a:solidFill>
                  <a:prstClr val="black"/>
                </a:solidFill>
                <a:latin typeface="Tw Cen MT" panose="020B0602020104020603" pitchFamily="34" charset="0"/>
              </a:rPr>
              <a:t>Regulatory Tools</a:t>
            </a:r>
            <a:endParaRPr lang="en-SG" b="1" i="1">
              <a:solidFill>
                <a:prstClr val="black"/>
              </a:solidFill>
              <a:latin typeface="Tw Cen MT" panose="020B0602020104020603" pitchFamily="34" charset="0"/>
            </a:endParaRPr>
          </a:p>
        </p:txBody>
      </p:sp>
      <p:sp>
        <p:nvSpPr>
          <p:cNvPr id="54" name="Left-Up Arrow 49">
            <a:extLst>
              <a:ext uri="{FF2B5EF4-FFF2-40B4-BE49-F238E27FC236}">
                <a16:creationId xmlns:a16="http://schemas.microsoft.com/office/drawing/2014/main" id="{EE17001B-10F9-51C9-05EA-4E36BFCDF030}"/>
              </a:ext>
            </a:extLst>
          </p:cNvPr>
          <p:cNvSpPr/>
          <p:nvPr/>
        </p:nvSpPr>
        <p:spPr>
          <a:xfrm rot="10800000">
            <a:off x="1786361" y="1455872"/>
            <a:ext cx="1247842" cy="1182773"/>
          </a:xfrm>
          <a:prstGeom prst="leftUpArrow">
            <a:avLst>
              <a:gd name="adj1" fmla="val 20092"/>
              <a:gd name="adj2" fmla="val 25000"/>
              <a:gd name="adj3" fmla="val 25000"/>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55" name="Left-Up Arrow 50">
            <a:extLst>
              <a:ext uri="{FF2B5EF4-FFF2-40B4-BE49-F238E27FC236}">
                <a16:creationId xmlns:a16="http://schemas.microsoft.com/office/drawing/2014/main" id="{02387848-99DD-B60B-D55E-04F59DB842B9}"/>
              </a:ext>
            </a:extLst>
          </p:cNvPr>
          <p:cNvSpPr/>
          <p:nvPr/>
        </p:nvSpPr>
        <p:spPr>
          <a:xfrm rot="5400000">
            <a:off x="1786359" y="5514176"/>
            <a:ext cx="1247842" cy="1182773"/>
          </a:xfrm>
          <a:prstGeom prst="leftUpArrow">
            <a:avLst>
              <a:gd name="adj1" fmla="val 20092"/>
              <a:gd name="adj2" fmla="val 25000"/>
              <a:gd name="adj3" fmla="val 25000"/>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56" name="Left-Up Arrow 51">
            <a:extLst>
              <a:ext uri="{FF2B5EF4-FFF2-40B4-BE49-F238E27FC236}">
                <a16:creationId xmlns:a16="http://schemas.microsoft.com/office/drawing/2014/main" id="{3030F311-B098-AC6A-09A5-E7543F2F3BE2}"/>
              </a:ext>
            </a:extLst>
          </p:cNvPr>
          <p:cNvSpPr/>
          <p:nvPr/>
        </p:nvSpPr>
        <p:spPr>
          <a:xfrm rot="16200000">
            <a:off x="8995321" y="1468741"/>
            <a:ext cx="1208513" cy="1182773"/>
          </a:xfrm>
          <a:prstGeom prst="leftUpArrow">
            <a:avLst>
              <a:gd name="adj1" fmla="val 20092"/>
              <a:gd name="adj2" fmla="val 25000"/>
              <a:gd name="adj3" fmla="val 25000"/>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Tw Cen MT" panose="020B0602020104020603" pitchFamily="34" charset="0"/>
              <a:ea typeface="+mn-ea"/>
              <a:cs typeface="+mn-cs"/>
            </a:endParaRPr>
          </a:p>
        </p:txBody>
      </p:sp>
      <p:sp>
        <p:nvSpPr>
          <p:cNvPr id="57" name="Left-Up Arrow 52">
            <a:extLst>
              <a:ext uri="{FF2B5EF4-FFF2-40B4-BE49-F238E27FC236}">
                <a16:creationId xmlns:a16="http://schemas.microsoft.com/office/drawing/2014/main" id="{50FBE324-A705-5DD4-2381-5286DE02DD57}"/>
              </a:ext>
            </a:extLst>
          </p:cNvPr>
          <p:cNvSpPr/>
          <p:nvPr/>
        </p:nvSpPr>
        <p:spPr>
          <a:xfrm>
            <a:off x="9008191" y="5489247"/>
            <a:ext cx="1172039" cy="1182773"/>
          </a:xfrm>
          <a:prstGeom prst="leftUpArrow">
            <a:avLst>
              <a:gd name="adj1" fmla="val 20092"/>
              <a:gd name="adj2" fmla="val 25000"/>
              <a:gd name="adj3" fmla="val 25000"/>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white"/>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82848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ACB32-C2B2-9577-333C-100A90F32E7C}"/>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71E20C1A-9BAA-1E2E-2F66-BF3A6F510856}"/>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cs typeface="Calibri" panose="020F0502020204030204" pitchFamily="34" charset="0"/>
              </a:rPr>
              <a:t>Core Principle: Smart Resource Allocation</a:t>
            </a:r>
          </a:p>
        </p:txBody>
      </p:sp>
      <p:sp>
        <p:nvSpPr>
          <p:cNvPr id="8" name="Oval 7">
            <a:extLst>
              <a:ext uri="{FF2B5EF4-FFF2-40B4-BE49-F238E27FC236}">
                <a16:creationId xmlns:a16="http://schemas.microsoft.com/office/drawing/2014/main" id="{69DBF178-E7C6-A9D8-A901-2F9A4370A6A5}"/>
              </a:ext>
            </a:extLst>
          </p:cNvPr>
          <p:cNvSpPr/>
          <p:nvPr/>
        </p:nvSpPr>
        <p:spPr>
          <a:xfrm>
            <a:off x="3442609" y="1616783"/>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6" name="Oval 15">
            <a:extLst>
              <a:ext uri="{FF2B5EF4-FFF2-40B4-BE49-F238E27FC236}">
                <a16:creationId xmlns:a16="http://schemas.microsoft.com/office/drawing/2014/main" id="{4DC94783-F71D-7B76-3106-A63A08ADEC85}"/>
              </a:ext>
            </a:extLst>
          </p:cNvPr>
          <p:cNvSpPr/>
          <p:nvPr/>
        </p:nvSpPr>
        <p:spPr>
          <a:xfrm>
            <a:off x="3451221" y="3857454"/>
            <a:ext cx="1238663" cy="128910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8" name="Freeform 17">
            <a:extLst>
              <a:ext uri="{FF2B5EF4-FFF2-40B4-BE49-F238E27FC236}">
                <a16:creationId xmlns:a16="http://schemas.microsoft.com/office/drawing/2014/main" id="{84A8D862-F14E-0202-B235-A9DB51902BDC}"/>
              </a:ext>
            </a:extLst>
          </p:cNvPr>
          <p:cNvSpPr/>
          <p:nvPr/>
        </p:nvSpPr>
        <p:spPr>
          <a:xfrm>
            <a:off x="-102476" y="1085834"/>
            <a:ext cx="12182030" cy="3472114"/>
          </a:xfrm>
          <a:custGeom>
            <a:avLst/>
            <a:gdLst>
              <a:gd name="connsiteX0" fmla="*/ 0 w 8706568"/>
              <a:gd name="connsiteY0" fmla="*/ 162781 h 1627813"/>
              <a:gd name="connsiteX1" fmla="*/ 162781 w 8706568"/>
              <a:gd name="connsiteY1" fmla="*/ 0 h 1627813"/>
              <a:gd name="connsiteX2" fmla="*/ 8543787 w 8706568"/>
              <a:gd name="connsiteY2" fmla="*/ 0 h 1627813"/>
              <a:gd name="connsiteX3" fmla="*/ 8706568 w 8706568"/>
              <a:gd name="connsiteY3" fmla="*/ 162781 h 1627813"/>
              <a:gd name="connsiteX4" fmla="*/ 8706568 w 8706568"/>
              <a:gd name="connsiteY4" fmla="*/ 1465032 h 1627813"/>
              <a:gd name="connsiteX5" fmla="*/ 8543787 w 8706568"/>
              <a:gd name="connsiteY5" fmla="*/ 1627813 h 1627813"/>
              <a:gd name="connsiteX6" fmla="*/ 162781 w 8706568"/>
              <a:gd name="connsiteY6" fmla="*/ 1627813 h 1627813"/>
              <a:gd name="connsiteX7" fmla="*/ 0 w 8706568"/>
              <a:gd name="connsiteY7" fmla="*/ 1465032 h 1627813"/>
              <a:gd name="connsiteX8" fmla="*/ 0 w 8706568"/>
              <a:gd name="connsiteY8" fmla="*/ 162781 h 162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6568" h="1627813">
                <a:moveTo>
                  <a:pt x="0" y="162781"/>
                </a:moveTo>
                <a:cubicBezTo>
                  <a:pt x="0" y="72880"/>
                  <a:pt x="72880" y="0"/>
                  <a:pt x="162781" y="0"/>
                </a:cubicBezTo>
                <a:lnTo>
                  <a:pt x="8543787" y="0"/>
                </a:lnTo>
                <a:cubicBezTo>
                  <a:pt x="8633688" y="0"/>
                  <a:pt x="8706568" y="72880"/>
                  <a:pt x="8706568" y="162781"/>
                </a:cubicBezTo>
                <a:lnTo>
                  <a:pt x="8706568" y="1465032"/>
                </a:lnTo>
                <a:cubicBezTo>
                  <a:pt x="8706568" y="1554933"/>
                  <a:pt x="8633688" y="1627813"/>
                  <a:pt x="8543787" y="1627813"/>
                </a:cubicBezTo>
                <a:lnTo>
                  <a:pt x="162781" y="1627813"/>
                </a:lnTo>
                <a:cubicBezTo>
                  <a:pt x="72880" y="1627813"/>
                  <a:pt x="0" y="1554933"/>
                  <a:pt x="0" y="1465032"/>
                </a:cubicBezTo>
                <a:lnTo>
                  <a:pt x="0" y="162781"/>
                </a:lnTo>
                <a:close/>
              </a:path>
            </a:pathLst>
          </a:custGeom>
          <a:no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1497" tIns="131497" rIns="131497" bIns="131497" numCol="1" spcCol="1270" anchor="t" anchorCtr="0">
            <a:noAutofit/>
          </a:bodyPr>
          <a:lstStyle/>
          <a:p>
            <a:pPr marL="1257300" lvl="2" indent="-342900">
              <a:spcBef>
                <a:spcPts val="750"/>
              </a:spcBef>
              <a:buFont typeface="Arial" panose="020B0604020202020204" pitchFamily="34" charset="0"/>
              <a:buChar char="•"/>
            </a:pPr>
            <a:r>
              <a:rPr lang="en-US" sz="2000" i="0">
                <a:solidFill>
                  <a:schemeClr val="tx1"/>
                </a:solidFill>
                <a:effectLst/>
              </a:rPr>
              <a:t>Risk assessment drives regulatory intensity:</a:t>
            </a:r>
          </a:p>
          <a:p>
            <a:pPr marL="1714500" lvl="3" indent="-342900">
              <a:spcBef>
                <a:spcPts val="750"/>
              </a:spcBef>
              <a:buFont typeface="Arial" panose="020B0604020202020204" pitchFamily="34" charset="0"/>
              <a:buChar char="•"/>
            </a:pPr>
            <a:r>
              <a:rPr lang="en-US" i="0">
                <a:solidFill>
                  <a:schemeClr val="tx1"/>
                </a:solidFill>
                <a:effectLst/>
              </a:rPr>
              <a:t>High compliance history = reduced oversight burden</a:t>
            </a:r>
          </a:p>
          <a:p>
            <a:pPr marL="2171700" lvl="4" indent="-342900">
              <a:spcBef>
                <a:spcPts val="750"/>
              </a:spcBef>
              <a:buFont typeface="Arial" panose="020B0604020202020204" pitchFamily="34" charset="0"/>
              <a:buChar char="•"/>
            </a:pPr>
            <a:r>
              <a:rPr lang="en-US" sz="1600" i="0">
                <a:solidFill>
                  <a:schemeClr val="tx1"/>
                </a:solidFill>
                <a:effectLst/>
              </a:rPr>
              <a:t>Less frequent inspections, longer </a:t>
            </a:r>
            <a:r>
              <a:rPr lang="en-US" sz="1600" i="0" err="1">
                <a:solidFill>
                  <a:schemeClr val="tx1"/>
                </a:solidFill>
                <a:effectLst/>
              </a:rPr>
              <a:t>licence</a:t>
            </a:r>
            <a:r>
              <a:rPr lang="en-US" sz="1600" i="0">
                <a:solidFill>
                  <a:schemeClr val="tx1"/>
                </a:solidFill>
                <a:effectLst/>
              </a:rPr>
              <a:t> tenure</a:t>
            </a:r>
          </a:p>
          <a:p>
            <a:pPr marL="1714500" lvl="3" indent="-342900">
              <a:spcBef>
                <a:spcPts val="750"/>
              </a:spcBef>
              <a:buFont typeface="Arial" panose="020B0604020202020204" pitchFamily="34" charset="0"/>
              <a:buChar char="•"/>
            </a:pPr>
            <a:r>
              <a:rPr lang="en-US" i="0">
                <a:solidFill>
                  <a:schemeClr val="tx1"/>
                </a:solidFill>
                <a:effectLst/>
              </a:rPr>
              <a:t>Poor compliance history = enhanced scrutiny</a:t>
            </a:r>
            <a:endParaRPr lang="en-US">
              <a:solidFill>
                <a:schemeClr val="tx1"/>
              </a:solidFill>
            </a:endParaRPr>
          </a:p>
          <a:p>
            <a:pPr marL="2171700" lvl="4" indent="-342900">
              <a:spcBef>
                <a:spcPts val="750"/>
              </a:spcBef>
              <a:buFont typeface="Arial" panose="020B0604020202020204" pitchFamily="34" charset="0"/>
              <a:buChar char="•"/>
            </a:pPr>
            <a:r>
              <a:rPr lang="en-US" sz="1600">
                <a:solidFill>
                  <a:schemeClr val="tx1"/>
                </a:solidFill>
              </a:rPr>
              <a:t>M</a:t>
            </a:r>
            <a:r>
              <a:rPr lang="en-US" sz="1600" i="0">
                <a:solidFill>
                  <a:schemeClr val="tx1"/>
                </a:solidFill>
                <a:effectLst/>
              </a:rPr>
              <a:t>ore frequent inspections, shorter </a:t>
            </a:r>
            <a:r>
              <a:rPr lang="en-US" sz="1600" i="0" err="1">
                <a:solidFill>
                  <a:schemeClr val="tx1"/>
                </a:solidFill>
                <a:effectLst/>
              </a:rPr>
              <a:t>licence</a:t>
            </a:r>
            <a:r>
              <a:rPr lang="en-US" sz="1600" i="0">
                <a:solidFill>
                  <a:schemeClr val="tx1"/>
                </a:solidFill>
                <a:effectLst/>
              </a:rPr>
              <a:t> tenure</a:t>
            </a:r>
          </a:p>
          <a:p>
            <a:pPr lvl="2">
              <a:spcBef>
                <a:spcPts val="750"/>
              </a:spcBef>
            </a:pPr>
            <a:endParaRPr lang="en-US" sz="1000" b="1" i="0">
              <a:solidFill>
                <a:schemeClr val="tx1"/>
              </a:solidFill>
              <a:effectLst/>
            </a:endParaRPr>
          </a:p>
          <a:p>
            <a:pPr lvl="2">
              <a:spcBef>
                <a:spcPts val="750"/>
              </a:spcBef>
            </a:pPr>
            <a:r>
              <a:rPr lang="en-US" sz="2800" b="1" i="0">
                <a:solidFill>
                  <a:schemeClr val="tx1"/>
                </a:solidFill>
                <a:effectLst/>
              </a:rPr>
              <a:t>Cultural Transformation: </a:t>
            </a:r>
          </a:p>
          <a:p>
            <a:pPr marL="1257300" lvl="2" indent="-342900">
              <a:spcBef>
                <a:spcPts val="750"/>
              </a:spcBef>
              <a:buFont typeface="Arial" panose="020B0604020202020204" pitchFamily="34" charset="0"/>
              <a:buChar char="•"/>
            </a:pPr>
            <a:r>
              <a:rPr lang="en-US">
                <a:solidFill>
                  <a:schemeClr val="tx1"/>
                </a:solidFill>
              </a:rPr>
              <a:t>From process-focused to outcomes-focused regulation</a:t>
            </a:r>
          </a:p>
          <a:p>
            <a:pPr marL="1257300" lvl="2" indent="-342900">
              <a:spcBef>
                <a:spcPts val="750"/>
              </a:spcBef>
              <a:buFont typeface="Arial" panose="020B0604020202020204" pitchFamily="34" charset="0"/>
              <a:buChar char="•"/>
            </a:pPr>
            <a:r>
              <a:rPr lang="en-US">
                <a:solidFill>
                  <a:schemeClr val="tx1"/>
                </a:solidFill>
              </a:rPr>
              <a:t>From one-size-fits-all to </a:t>
            </a:r>
            <a:r>
              <a:rPr lang="en-US" err="1">
                <a:solidFill>
                  <a:schemeClr val="tx1"/>
                </a:solidFill>
              </a:rPr>
              <a:t>personalised</a:t>
            </a:r>
            <a:r>
              <a:rPr lang="en-US">
                <a:solidFill>
                  <a:schemeClr val="tx1"/>
                </a:solidFill>
              </a:rPr>
              <a:t> regulatory approach</a:t>
            </a:r>
          </a:p>
          <a:p>
            <a:pPr marL="1657350" lvl="3" indent="-285750">
              <a:spcBef>
                <a:spcPts val="750"/>
              </a:spcBef>
              <a:buFont typeface="Arial" panose="020B0604020202020204" pitchFamily="34" charset="0"/>
              <a:buChar char="•"/>
            </a:pPr>
            <a:r>
              <a:rPr lang="en-US" sz="1600" b="1" i="0">
                <a:solidFill>
                  <a:schemeClr val="tx1"/>
                </a:solidFill>
                <a:effectLst/>
              </a:rPr>
              <a:t>PHMCA</a:t>
            </a:r>
            <a:r>
              <a:rPr lang="en-US" sz="1600" b="0" i="0">
                <a:solidFill>
                  <a:schemeClr val="tx1"/>
                </a:solidFill>
                <a:effectLst/>
              </a:rPr>
              <a:t>: Single regulatory framework applied uniformly to all healthcare providers</a:t>
            </a:r>
          </a:p>
          <a:p>
            <a:pPr marL="1657350" lvl="3" indent="-285750">
              <a:spcBef>
                <a:spcPts val="750"/>
              </a:spcBef>
              <a:buFont typeface="Arial" panose="020B0604020202020204" pitchFamily="34" charset="0"/>
              <a:buChar char="•"/>
            </a:pPr>
            <a:r>
              <a:rPr lang="en-US" sz="1600" b="1" i="0">
                <a:solidFill>
                  <a:schemeClr val="tx1"/>
                </a:solidFill>
                <a:effectLst/>
              </a:rPr>
              <a:t>HCSA</a:t>
            </a:r>
            <a:r>
              <a:rPr lang="en-US" sz="1600" b="0" i="0">
                <a:solidFill>
                  <a:schemeClr val="tx1"/>
                </a:solidFill>
                <a:effectLst/>
              </a:rPr>
              <a:t>: 16 distinct Licensable Healthcare Services with tailored requirements based on service type and risk profile:</a:t>
            </a:r>
          </a:p>
          <a:p>
            <a:pPr marL="2114550" lvl="4" indent="-285750">
              <a:spcBef>
                <a:spcPts val="750"/>
              </a:spcBef>
              <a:buFont typeface="Arial" panose="020B0604020202020204" pitchFamily="34" charset="0"/>
              <a:buChar char="•"/>
            </a:pPr>
            <a:r>
              <a:rPr lang="en-US" sz="1400" b="0" i="0">
                <a:solidFill>
                  <a:schemeClr val="tx1"/>
                </a:solidFill>
                <a:effectLst/>
              </a:rPr>
              <a:t>Inpatient Services (3 </a:t>
            </a:r>
            <a:r>
              <a:rPr lang="en-US" sz="1400" b="0" i="0" err="1">
                <a:solidFill>
                  <a:schemeClr val="tx1"/>
                </a:solidFill>
                <a:effectLst/>
              </a:rPr>
              <a:t>LHSes</a:t>
            </a:r>
            <a:r>
              <a:rPr lang="en-US" sz="1400">
                <a:solidFill>
                  <a:schemeClr val="tx1"/>
                </a:solidFill>
              </a:rPr>
              <a:t>)</a:t>
            </a:r>
          </a:p>
          <a:p>
            <a:pPr marL="2114550" lvl="4" indent="-285750">
              <a:spcBef>
                <a:spcPts val="750"/>
              </a:spcBef>
              <a:buFont typeface="Arial" panose="020B0604020202020204" pitchFamily="34" charset="0"/>
              <a:buChar char="•"/>
            </a:pPr>
            <a:r>
              <a:rPr lang="en-US" sz="1400" b="0" i="0">
                <a:solidFill>
                  <a:schemeClr val="tx1"/>
                </a:solidFill>
                <a:effectLst/>
              </a:rPr>
              <a:t>Outpatient Services (5 </a:t>
            </a:r>
            <a:r>
              <a:rPr lang="en-US" sz="1400" b="0" i="0" err="1">
                <a:solidFill>
                  <a:schemeClr val="tx1"/>
                </a:solidFill>
                <a:effectLst/>
              </a:rPr>
              <a:t>LHSes</a:t>
            </a:r>
            <a:r>
              <a:rPr lang="en-US" sz="1400" b="0" i="0">
                <a:solidFill>
                  <a:schemeClr val="tx1"/>
                </a:solidFill>
                <a:effectLst/>
              </a:rPr>
              <a:t>)</a:t>
            </a:r>
          </a:p>
          <a:p>
            <a:pPr marL="2114550" lvl="4" indent="-285750">
              <a:spcBef>
                <a:spcPts val="750"/>
              </a:spcBef>
              <a:buFont typeface="Arial" panose="020B0604020202020204" pitchFamily="34" charset="0"/>
              <a:buChar char="•"/>
            </a:pPr>
            <a:r>
              <a:rPr lang="en-US" sz="1400" b="0" i="0">
                <a:solidFill>
                  <a:schemeClr val="tx1"/>
                </a:solidFill>
                <a:effectLst/>
              </a:rPr>
              <a:t>Clinical Support Services (8 </a:t>
            </a:r>
            <a:r>
              <a:rPr lang="en-US" sz="1400" b="0" i="0" err="1">
                <a:solidFill>
                  <a:schemeClr val="tx1"/>
                </a:solidFill>
                <a:effectLst/>
              </a:rPr>
              <a:t>LHSes</a:t>
            </a:r>
            <a:r>
              <a:rPr lang="en-US" sz="1400" b="0" i="0">
                <a:solidFill>
                  <a:schemeClr val="tx1"/>
                </a:solidFill>
                <a:effectLst/>
              </a:rPr>
              <a:t>)</a:t>
            </a:r>
          </a:p>
          <a:p>
            <a:pPr marL="1257300" lvl="2" indent="-342900">
              <a:spcBef>
                <a:spcPts val="750"/>
              </a:spcBef>
              <a:buFont typeface="Arial" panose="020B0604020202020204" pitchFamily="34" charset="0"/>
              <a:buChar char="•"/>
            </a:pPr>
            <a:r>
              <a:rPr lang="en-US" b="0" i="0">
                <a:solidFill>
                  <a:schemeClr val="tx1"/>
                </a:solidFill>
                <a:effectLst/>
              </a:rPr>
              <a:t>Each service category has specific regulatory requirements matching its unique operational risks</a:t>
            </a:r>
          </a:p>
          <a:p>
            <a:pPr lvl="2">
              <a:spcBef>
                <a:spcPts val="750"/>
              </a:spcBef>
            </a:pPr>
            <a:endParaRPr lang="en-US" sz="2000">
              <a:solidFill>
                <a:schemeClr val="tx1"/>
              </a:solidFill>
            </a:endParaRPr>
          </a:p>
        </p:txBody>
      </p:sp>
      <p:graphicFrame>
        <p:nvGraphicFramePr>
          <p:cNvPr id="14" name="Table 27">
            <a:extLst>
              <a:ext uri="{FF2B5EF4-FFF2-40B4-BE49-F238E27FC236}">
                <a16:creationId xmlns:a16="http://schemas.microsoft.com/office/drawing/2014/main" id="{BFFCE276-3158-32FA-0931-1393B8100E26}"/>
              </a:ext>
            </a:extLst>
          </p:cNvPr>
          <p:cNvGraphicFramePr>
            <a:graphicFrameLocks noGrp="1"/>
          </p:cNvGraphicFramePr>
          <p:nvPr>
            <p:extLst>
              <p:ext uri="{D42A27DB-BD31-4B8C-83A1-F6EECF244321}">
                <p14:modId xmlns:p14="http://schemas.microsoft.com/office/powerpoint/2010/main" val="3555216457"/>
              </p:ext>
            </p:extLst>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Risk-Based Regulation Framework </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704082BD-1C1A-8445-40AF-53845525E899}"/>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0CD4C350-7165-8159-76DA-83223E472229}"/>
              </a:ext>
            </a:extLst>
          </p:cNvPr>
          <p:cNvSpPr>
            <a:spLocks noGrp="1"/>
          </p:cNvSpPr>
          <p:nvPr>
            <p:ph type="sldNum" sz="quarter" idx="12"/>
          </p:nvPr>
        </p:nvSpPr>
        <p:spPr/>
        <p:txBody>
          <a:bodyPr/>
          <a:lstStyle/>
          <a:p>
            <a:fld id="{7256F035-6464-4046-862E-69964D5E282C}" type="slidenum">
              <a:rPr lang="en-US" smtClean="0"/>
              <a:t>6</a:t>
            </a:fld>
            <a:endParaRPr lang="en-US"/>
          </a:p>
        </p:txBody>
      </p:sp>
      <p:graphicFrame>
        <p:nvGraphicFramePr>
          <p:cNvPr id="5" name="Diagram 4">
            <a:extLst>
              <a:ext uri="{FF2B5EF4-FFF2-40B4-BE49-F238E27FC236}">
                <a16:creationId xmlns:a16="http://schemas.microsoft.com/office/drawing/2014/main" id="{36CAF980-6C47-429A-3382-97E8DE197665}"/>
              </a:ext>
            </a:extLst>
          </p:cNvPr>
          <p:cNvGraphicFramePr/>
          <p:nvPr>
            <p:extLst>
              <p:ext uri="{D42A27DB-BD31-4B8C-83A1-F6EECF244321}">
                <p14:modId xmlns:p14="http://schemas.microsoft.com/office/powerpoint/2010/main" val="686445482"/>
              </p:ext>
            </p:extLst>
          </p:nvPr>
        </p:nvGraphicFramePr>
        <p:xfrm>
          <a:off x="6965130" y="-180223"/>
          <a:ext cx="4831396" cy="6416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96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ED037-C962-8641-86F5-ADF5F225CEC7}"/>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8D0AA2B-CFAA-00AC-D225-39E4E83205A1}"/>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i="0">
                <a:effectLst/>
              </a:rPr>
              <a:t>Expanded Spectrum of Enforcement and Regulatory Actions under HCSA</a:t>
            </a:r>
            <a:endParaRPr lang="en-US" sz="2800" b="1">
              <a:cs typeface="Calibri" panose="020F0502020204030204" pitchFamily="34" charset="0"/>
            </a:endParaRPr>
          </a:p>
        </p:txBody>
      </p:sp>
      <p:sp>
        <p:nvSpPr>
          <p:cNvPr id="6" name="Rectangle 5">
            <a:extLst>
              <a:ext uri="{FF2B5EF4-FFF2-40B4-BE49-F238E27FC236}">
                <a16:creationId xmlns:a16="http://schemas.microsoft.com/office/drawing/2014/main" id="{74795939-A6CC-1D7C-33D5-BDED6F9809A7}"/>
              </a:ext>
            </a:extLst>
          </p:cNvPr>
          <p:cNvSpPr/>
          <p:nvPr/>
        </p:nvSpPr>
        <p:spPr>
          <a:xfrm>
            <a:off x="3442609" y="1246604"/>
            <a:ext cx="7758460" cy="4555532"/>
          </a:xfrm>
          <a:prstGeom prst="rect">
            <a:avLst/>
          </a:prstGeom>
          <a:noFill/>
        </p:spPr>
        <p:txBody>
          <a:bodyPr/>
          <a:lstStyle/>
          <a:p>
            <a:endParaRPr lang="en-SG"/>
          </a:p>
        </p:txBody>
      </p:sp>
      <p:sp>
        <p:nvSpPr>
          <p:cNvPr id="8" name="Oval 7">
            <a:extLst>
              <a:ext uri="{FF2B5EF4-FFF2-40B4-BE49-F238E27FC236}">
                <a16:creationId xmlns:a16="http://schemas.microsoft.com/office/drawing/2014/main" id="{B3203831-7BF8-8D7F-1BF9-5CC1FEE4EC28}"/>
              </a:ext>
            </a:extLst>
          </p:cNvPr>
          <p:cNvSpPr/>
          <p:nvPr/>
        </p:nvSpPr>
        <p:spPr>
          <a:xfrm>
            <a:off x="3442609" y="1616783"/>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sp>
        <p:nvSpPr>
          <p:cNvPr id="18" name="Freeform 17">
            <a:extLst>
              <a:ext uri="{FF2B5EF4-FFF2-40B4-BE49-F238E27FC236}">
                <a16:creationId xmlns:a16="http://schemas.microsoft.com/office/drawing/2014/main" id="{B2308A65-A29E-312D-0A11-ACCDE408CD6C}"/>
              </a:ext>
            </a:extLst>
          </p:cNvPr>
          <p:cNvSpPr/>
          <p:nvPr/>
        </p:nvSpPr>
        <p:spPr>
          <a:xfrm>
            <a:off x="-352136" y="1246604"/>
            <a:ext cx="6587943" cy="5889732"/>
          </a:xfrm>
          <a:custGeom>
            <a:avLst/>
            <a:gdLst>
              <a:gd name="connsiteX0" fmla="*/ 0 w 8706568"/>
              <a:gd name="connsiteY0" fmla="*/ 162781 h 1627813"/>
              <a:gd name="connsiteX1" fmla="*/ 162781 w 8706568"/>
              <a:gd name="connsiteY1" fmla="*/ 0 h 1627813"/>
              <a:gd name="connsiteX2" fmla="*/ 8543787 w 8706568"/>
              <a:gd name="connsiteY2" fmla="*/ 0 h 1627813"/>
              <a:gd name="connsiteX3" fmla="*/ 8706568 w 8706568"/>
              <a:gd name="connsiteY3" fmla="*/ 162781 h 1627813"/>
              <a:gd name="connsiteX4" fmla="*/ 8706568 w 8706568"/>
              <a:gd name="connsiteY4" fmla="*/ 1465032 h 1627813"/>
              <a:gd name="connsiteX5" fmla="*/ 8543787 w 8706568"/>
              <a:gd name="connsiteY5" fmla="*/ 1627813 h 1627813"/>
              <a:gd name="connsiteX6" fmla="*/ 162781 w 8706568"/>
              <a:gd name="connsiteY6" fmla="*/ 1627813 h 1627813"/>
              <a:gd name="connsiteX7" fmla="*/ 0 w 8706568"/>
              <a:gd name="connsiteY7" fmla="*/ 1465032 h 1627813"/>
              <a:gd name="connsiteX8" fmla="*/ 0 w 8706568"/>
              <a:gd name="connsiteY8" fmla="*/ 162781 h 162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6568" h="1627813">
                <a:moveTo>
                  <a:pt x="0" y="162781"/>
                </a:moveTo>
                <a:cubicBezTo>
                  <a:pt x="0" y="72880"/>
                  <a:pt x="72880" y="0"/>
                  <a:pt x="162781" y="0"/>
                </a:cubicBezTo>
                <a:lnTo>
                  <a:pt x="8543787" y="0"/>
                </a:lnTo>
                <a:cubicBezTo>
                  <a:pt x="8633688" y="0"/>
                  <a:pt x="8706568" y="72880"/>
                  <a:pt x="8706568" y="162781"/>
                </a:cubicBezTo>
                <a:lnTo>
                  <a:pt x="8706568" y="1465032"/>
                </a:lnTo>
                <a:cubicBezTo>
                  <a:pt x="8706568" y="1554933"/>
                  <a:pt x="8633688" y="1627813"/>
                  <a:pt x="8543787" y="1627813"/>
                </a:cubicBezTo>
                <a:lnTo>
                  <a:pt x="162781" y="1627813"/>
                </a:lnTo>
                <a:cubicBezTo>
                  <a:pt x="72880" y="1627813"/>
                  <a:pt x="0" y="1554933"/>
                  <a:pt x="0" y="1465032"/>
                </a:cubicBezTo>
                <a:lnTo>
                  <a:pt x="0" y="162781"/>
                </a:lnTo>
                <a:close/>
              </a:path>
            </a:pathLst>
          </a:custGeom>
          <a:no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1497" tIns="131497" rIns="131497" bIns="131497" numCol="1" spcCol="1270" anchor="t" anchorCtr="0">
            <a:noAutofit/>
          </a:bodyPr>
          <a:lstStyle/>
          <a:p>
            <a:pPr marL="1257300" lvl="2" indent="-342900">
              <a:spcBef>
                <a:spcPts val="750"/>
              </a:spcBef>
              <a:buFont typeface="Arial" panose="020B0604020202020204" pitchFamily="34" charset="0"/>
              <a:buChar char="•"/>
            </a:pPr>
            <a:r>
              <a:rPr lang="en-US" sz="2000" i="0">
                <a:solidFill>
                  <a:schemeClr val="tx1"/>
                </a:solidFill>
                <a:effectLst/>
              </a:rPr>
              <a:t>PHMCA (Traditional): Limited options (warnings, financial penalties or prosecution)</a:t>
            </a:r>
          </a:p>
          <a:p>
            <a:pPr marL="1257300" lvl="2" indent="-342900">
              <a:spcBef>
                <a:spcPts val="750"/>
              </a:spcBef>
              <a:buFont typeface="Arial" panose="020B0604020202020204" pitchFamily="34" charset="0"/>
              <a:buChar char="•"/>
            </a:pPr>
            <a:r>
              <a:rPr lang="en-US" sz="2000">
                <a:solidFill>
                  <a:schemeClr val="tx1"/>
                </a:solidFill>
              </a:rPr>
              <a:t>HCSA (Modern)</a:t>
            </a:r>
            <a:r>
              <a:rPr lang="en-US" sz="2000" i="0">
                <a:solidFill>
                  <a:schemeClr val="tx1"/>
                </a:solidFill>
                <a:effectLst/>
              </a:rPr>
              <a:t>: Graduated enforcement toolkit matching severity of breach</a:t>
            </a:r>
          </a:p>
          <a:p>
            <a:pPr lvl="2">
              <a:spcBef>
                <a:spcPts val="750"/>
              </a:spcBef>
            </a:pPr>
            <a:endParaRPr lang="en-US" sz="2000" b="1" i="0">
              <a:solidFill>
                <a:schemeClr val="tx1"/>
              </a:solidFill>
              <a:effectLst/>
            </a:endParaRPr>
          </a:p>
          <a:p>
            <a:pPr lvl="2">
              <a:spcBef>
                <a:spcPts val="750"/>
              </a:spcBef>
            </a:pPr>
            <a:r>
              <a:rPr lang="en-US" sz="2400" b="1" i="0">
                <a:solidFill>
                  <a:schemeClr val="tx1"/>
                </a:solidFill>
                <a:effectLst/>
              </a:rPr>
              <a:t>Proactive Intelligence System:</a:t>
            </a:r>
          </a:p>
          <a:p>
            <a:pPr marL="1257300" lvl="2" indent="-342900">
              <a:spcBef>
                <a:spcPts val="750"/>
              </a:spcBef>
              <a:buFont typeface="Arial" panose="020B0604020202020204" pitchFamily="34" charset="0"/>
              <a:buChar char="•"/>
            </a:pPr>
            <a:r>
              <a:rPr lang="en-US" sz="2000" i="0">
                <a:solidFill>
                  <a:schemeClr val="tx1"/>
                </a:solidFill>
                <a:effectLst/>
              </a:rPr>
              <a:t>Multi-source detection and early intervention</a:t>
            </a:r>
          </a:p>
          <a:p>
            <a:pPr marL="1257300" lvl="2" indent="-342900">
              <a:spcBef>
                <a:spcPts val="750"/>
              </a:spcBef>
              <a:buFont typeface="Arial" panose="020B0604020202020204" pitchFamily="34" charset="0"/>
              <a:buChar char="•"/>
            </a:pPr>
            <a:r>
              <a:rPr lang="en-US" sz="2000" i="0">
                <a:solidFill>
                  <a:schemeClr val="tx1"/>
                </a:solidFill>
                <a:effectLst/>
              </a:rPr>
              <a:t>Collaborative approach with industry stakeholders</a:t>
            </a:r>
          </a:p>
          <a:p>
            <a:pPr marL="1257300" lvl="2" indent="-342900">
              <a:spcBef>
                <a:spcPts val="750"/>
              </a:spcBef>
              <a:buFont typeface="Arial" panose="020B0604020202020204" pitchFamily="34" charset="0"/>
              <a:buChar char="•"/>
            </a:pPr>
            <a:r>
              <a:rPr lang="en-US" sz="2000" i="0">
                <a:solidFill>
                  <a:schemeClr val="tx1"/>
                </a:solidFill>
                <a:effectLst/>
              </a:rPr>
              <a:t>Preventive rather than purely reactive enforcement</a:t>
            </a:r>
          </a:p>
        </p:txBody>
      </p:sp>
      <p:graphicFrame>
        <p:nvGraphicFramePr>
          <p:cNvPr id="14" name="Table 27">
            <a:extLst>
              <a:ext uri="{FF2B5EF4-FFF2-40B4-BE49-F238E27FC236}">
                <a16:creationId xmlns:a16="http://schemas.microsoft.com/office/drawing/2014/main" id="{6B953876-C6FA-31BF-6DDF-563877D13C10}"/>
              </a:ext>
            </a:extLst>
          </p:cNvPr>
          <p:cNvGraphicFramePr>
            <a:graphicFrameLocks noGrp="1"/>
          </p:cNvGraphicFramePr>
          <p:nvPr>
            <p:extLst>
              <p:ext uri="{D42A27DB-BD31-4B8C-83A1-F6EECF244321}">
                <p14:modId xmlns:p14="http://schemas.microsoft.com/office/powerpoint/2010/main" val="394712379"/>
              </p:ext>
            </p:extLst>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Expanded Enforcement Philosophy </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108C4CE5-2208-DEF3-9221-EA051C61BA35}"/>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2D688074-A5D9-935D-D2F0-F80586BB6F41}"/>
              </a:ext>
            </a:extLst>
          </p:cNvPr>
          <p:cNvSpPr>
            <a:spLocks noGrp="1"/>
          </p:cNvSpPr>
          <p:nvPr>
            <p:ph type="sldNum" sz="quarter" idx="12"/>
          </p:nvPr>
        </p:nvSpPr>
        <p:spPr/>
        <p:txBody>
          <a:bodyPr/>
          <a:lstStyle/>
          <a:p>
            <a:fld id="{7256F035-6464-4046-862E-69964D5E282C}" type="slidenum">
              <a:rPr lang="en-US" smtClean="0"/>
              <a:t>7</a:t>
            </a:fld>
            <a:endParaRPr lang="en-US"/>
          </a:p>
        </p:txBody>
      </p:sp>
      <p:sp>
        <p:nvSpPr>
          <p:cNvPr id="5" name="Arrow: Left-Right 4">
            <a:extLst>
              <a:ext uri="{FF2B5EF4-FFF2-40B4-BE49-F238E27FC236}">
                <a16:creationId xmlns:a16="http://schemas.microsoft.com/office/drawing/2014/main" id="{79B6BAD9-77E7-EEF4-1E31-CCD02EE7FBB3}"/>
              </a:ext>
            </a:extLst>
          </p:cNvPr>
          <p:cNvSpPr/>
          <p:nvPr/>
        </p:nvSpPr>
        <p:spPr>
          <a:xfrm rot="5400000">
            <a:off x="5455204" y="3098591"/>
            <a:ext cx="2954864" cy="831561"/>
          </a:xfrm>
          <a:prstGeom prst="leftRightArrow">
            <a:avLst/>
          </a:prstGeom>
          <a:gradFill flip="none" rotWithShape="1">
            <a:gsLst>
              <a:gs pos="0">
                <a:srgbClr val="92D050"/>
              </a:gs>
              <a:gs pos="100000">
                <a:srgbClr val="FF00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a:extLst>
              <a:ext uri="{FF2B5EF4-FFF2-40B4-BE49-F238E27FC236}">
                <a16:creationId xmlns:a16="http://schemas.microsoft.com/office/drawing/2014/main" id="{9206073C-691D-C599-D0CC-F96AB7DDA0A8}"/>
              </a:ext>
            </a:extLst>
          </p:cNvPr>
          <p:cNvSpPr txBox="1"/>
          <p:nvPr/>
        </p:nvSpPr>
        <p:spPr>
          <a:xfrm>
            <a:off x="6008458" y="2059860"/>
            <a:ext cx="5829300" cy="2790508"/>
          </a:xfrm>
          <a:prstGeom prst="rect">
            <a:avLst/>
          </a:prstGeom>
          <a:noFill/>
        </p:spPr>
        <p:txBody>
          <a:bodyPr wrap="square">
            <a:spAutoFit/>
          </a:bodyPr>
          <a:lstStyle/>
          <a:p>
            <a:pPr marL="1714500" lvl="3" indent="-342900">
              <a:spcBef>
                <a:spcPts val="750"/>
              </a:spcBef>
              <a:buFont typeface="Arial" panose="020B0604020202020204" pitchFamily="34" charset="0"/>
              <a:buChar char="•"/>
            </a:pPr>
            <a:r>
              <a:rPr lang="en-US" sz="1800" b="1" i="0">
                <a:solidFill>
                  <a:schemeClr val="tx1"/>
                </a:solidFill>
                <a:effectLst/>
              </a:rPr>
              <a:t>Minor violations: </a:t>
            </a:r>
            <a:r>
              <a:rPr lang="en-US" sz="1800">
                <a:solidFill>
                  <a:schemeClr val="tx1"/>
                </a:solidFill>
              </a:rPr>
              <a:t>W</a:t>
            </a:r>
            <a:r>
              <a:rPr lang="en-US" sz="1800" i="0">
                <a:solidFill>
                  <a:schemeClr val="tx1"/>
                </a:solidFill>
                <a:effectLst/>
              </a:rPr>
              <a:t>arnings, additional </a:t>
            </a:r>
            <a:r>
              <a:rPr lang="en-US" sz="1800" i="0" err="1">
                <a:solidFill>
                  <a:schemeClr val="tx1"/>
                </a:solidFill>
                <a:effectLst/>
              </a:rPr>
              <a:t>licence</a:t>
            </a:r>
            <a:r>
              <a:rPr lang="en-US" sz="1800" i="0">
                <a:solidFill>
                  <a:schemeClr val="tx1"/>
                </a:solidFill>
                <a:effectLst/>
              </a:rPr>
              <a:t> conditions, additional security deposits</a:t>
            </a:r>
          </a:p>
          <a:p>
            <a:pPr marL="1714500" lvl="3" indent="-342900">
              <a:spcBef>
                <a:spcPts val="750"/>
              </a:spcBef>
              <a:buFont typeface="Arial" panose="020B0604020202020204" pitchFamily="34" charset="0"/>
              <a:buChar char="•"/>
            </a:pPr>
            <a:r>
              <a:rPr lang="en-US" sz="1800" b="1" i="0">
                <a:solidFill>
                  <a:schemeClr val="tx1"/>
                </a:solidFill>
                <a:effectLst/>
              </a:rPr>
              <a:t>Moderate violations: </a:t>
            </a:r>
            <a:r>
              <a:rPr lang="en-US" sz="1800" i="0">
                <a:solidFill>
                  <a:schemeClr val="tx1"/>
                </a:solidFill>
                <a:effectLst/>
              </a:rPr>
              <a:t>Financial penalties, security deposit forfeiture, </a:t>
            </a:r>
            <a:r>
              <a:rPr lang="en-US" sz="1800" i="0" err="1">
                <a:solidFill>
                  <a:schemeClr val="tx1"/>
                </a:solidFill>
                <a:effectLst/>
              </a:rPr>
              <a:t>licence</a:t>
            </a:r>
            <a:r>
              <a:rPr lang="en-US" sz="1800" i="0">
                <a:solidFill>
                  <a:schemeClr val="tx1"/>
                </a:solidFill>
                <a:effectLst/>
              </a:rPr>
              <a:t> modifications and/or shortening</a:t>
            </a:r>
          </a:p>
          <a:p>
            <a:pPr marL="1714500" lvl="3" indent="-342900">
              <a:spcBef>
                <a:spcPts val="750"/>
              </a:spcBef>
              <a:buFont typeface="Arial" panose="020B0604020202020204" pitchFamily="34" charset="0"/>
              <a:buChar char="•"/>
            </a:pPr>
            <a:r>
              <a:rPr lang="en-US" sz="1800" b="1" i="0">
                <a:solidFill>
                  <a:schemeClr val="tx1"/>
                </a:solidFill>
                <a:effectLst/>
              </a:rPr>
              <a:t>Serious violations</a:t>
            </a:r>
            <a:r>
              <a:rPr lang="en-US" sz="1800" b="1">
                <a:solidFill>
                  <a:schemeClr val="tx1"/>
                </a:solidFill>
              </a:rPr>
              <a:t>:</a:t>
            </a:r>
            <a:r>
              <a:rPr lang="en-US" sz="1800">
                <a:solidFill>
                  <a:schemeClr val="tx1"/>
                </a:solidFill>
              </a:rPr>
              <a:t> C</a:t>
            </a:r>
            <a:r>
              <a:rPr lang="en-US" sz="1800" i="0">
                <a:solidFill>
                  <a:schemeClr val="tx1"/>
                </a:solidFill>
                <a:effectLst/>
              </a:rPr>
              <a:t>riminal prosecution, </a:t>
            </a:r>
            <a:r>
              <a:rPr lang="en-US" sz="1800">
                <a:solidFill>
                  <a:schemeClr val="tx1"/>
                </a:solidFill>
              </a:rPr>
              <a:t>s</a:t>
            </a:r>
            <a:r>
              <a:rPr lang="en-US" sz="1800" i="0">
                <a:solidFill>
                  <a:schemeClr val="tx1"/>
                </a:solidFill>
                <a:effectLst/>
              </a:rPr>
              <a:t>tep-in powers</a:t>
            </a:r>
            <a:r>
              <a:rPr lang="en-US" sz="1800">
                <a:solidFill>
                  <a:schemeClr val="tx1"/>
                </a:solidFill>
              </a:rPr>
              <a:t>, </a:t>
            </a:r>
            <a:r>
              <a:rPr lang="en-US" sz="1800" i="0">
                <a:solidFill>
                  <a:schemeClr val="tx1"/>
                </a:solidFill>
                <a:effectLst/>
              </a:rPr>
              <a:t>public disclosure, </a:t>
            </a:r>
            <a:r>
              <a:rPr lang="en-US" sz="1800" i="0" err="1">
                <a:solidFill>
                  <a:schemeClr val="tx1"/>
                </a:solidFill>
                <a:effectLst/>
              </a:rPr>
              <a:t>licence</a:t>
            </a:r>
            <a:r>
              <a:rPr lang="en-US" sz="1800" i="0">
                <a:solidFill>
                  <a:schemeClr val="tx1"/>
                </a:solidFill>
                <a:effectLst/>
              </a:rPr>
              <a:t> suspension/ revocation</a:t>
            </a:r>
          </a:p>
        </p:txBody>
      </p:sp>
    </p:spTree>
    <p:extLst>
      <p:ext uri="{BB962C8B-B14F-4D97-AF65-F5344CB8AC3E}">
        <p14:creationId xmlns:p14="http://schemas.microsoft.com/office/powerpoint/2010/main" val="283095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4C327-6111-9EA3-87DE-5B305C5AC37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4D8DE70A-0776-0B98-C636-8EB5AC61D9FC}"/>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cs typeface="Calibri" panose="020F0502020204030204" pitchFamily="34" charset="0"/>
              </a:rPr>
              <a:t>Growing enforcement challenges as healthcare landscape evolve</a:t>
            </a:r>
          </a:p>
        </p:txBody>
      </p:sp>
      <p:sp>
        <p:nvSpPr>
          <p:cNvPr id="18" name="Freeform 17">
            <a:extLst>
              <a:ext uri="{FF2B5EF4-FFF2-40B4-BE49-F238E27FC236}">
                <a16:creationId xmlns:a16="http://schemas.microsoft.com/office/drawing/2014/main" id="{F46EF8D2-41C1-2832-F46C-6E63F59564DC}"/>
              </a:ext>
            </a:extLst>
          </p:cNvPr>
          <p:cNvSpPr/>
          <p:nvPr/>
        </p:nvSpPr>
        <p:spPr>
          <a:xfrm>
            <a:off x="3818467" y="1136636"/>
            <a:ext cx="8361567" cy="5270516"/>
          </a:xfrm>
          <a:custGeom>
            <a:avLst/>
            <a:gdLst>
              <a:gd name="connsiteX0" fmla="*/ 0 w 8706568"/>
              <a:gd name="connsiteY0" fmla="*/ 162781 h 1627813"/>
              <a:gd name="connsiteX1" fmla="*/ 162781 w 8706568"/>
              <a:gd name="connsiteY1" fmla="*/ 0 h 1627813"/>
              <a:gd name="connsiteX2" fmla="*/ 8543787 w 8706568"/>
              <a:gd name="connsiteY2" fmla="*/ 0 h 1627813"/>
              <a:gd name="connsiteX3" fmla="*/ 8706568 w 8706568"/>
              <a:gd name="connsiteY3" fmla="*/ 162781 h 1627813"/>
              <a:gd name="connsiteX4" fmla="*/ 8706568 w 8706568"/>
              <a:gd name="connsiteY4" fmla="*/ 1465032 h 1627813"/>
              <a:gd name="connsiteX5" fmla="*/ 8543787 w 8706568"/>
              <a:gd name="connsiteY5" fmla="*/ 1627813 h 1627813"/>
              <a:gd name="connsiteX6" fmla="*/ 162781 w 8706568"/>
              <a:gd name="connsiteY6" fmla="*/ 1627813 h 1627813"/>
              <a:gd name="connsiteX7" fmla="*/ 0 w 8706568"/>
              <a:gd name="connsiteY7" fmla="*/ 1465032 h 1627813"/>
              <a:gd name="connsiteX8" fmla="*/ 0 w 8706568"/>
              <a:gd name="connsiteY8" fmla="*/ 162781 h 162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6568" h="1627813">
                <a:moveTo>
                  <a:pt x="0" y="162781"/>
                </a:moveTo>
                <a:cubicBezTo>
                  <a:pt x="0" y="72880"/>
                  <a:pt x="72880" y="0"/>
                  <a:pt x="162781" y="0"/>
                </a:cubicBezTo>
                <a:lnTo>
                  <a:pt x="8543787" y="0"/>
                </a:lnTo>
                <a:cubicBezTo>
                  <a:pt x="8633688" y="0"/>
                  <a:pt x="8706568" y="72880"/>
                  <a:pt x="8706568" y="162781"/>
                </a:cubicBezTo>
                <a:lnTo>
                  <a:pt x="8706568" y="1465032"/>
                </a:lnTo>
                <a:cubicBezTo>
                  <a:pt x="8706568" y="1554933"/>
                  <a:pt x="8633688" y="1627813"/>
                  <a:pt x="8543787" y="1627813"/>
                </a:cubicBezTo>
                <a:lnTo>
                  <a:pt x="162781" y="1627813"/>
                </a:lnTo>
                <a:cubicBezTo>
                  <a:pt x="72880" y="1627813"/>
                  <a:pt x="0" y="1554933"/>
                  <a:pt x="0" y="1465032"/>
                </a:cubicBezTo>
                <a:lnTo>
                  <a:pt x="0" y="162781"/>
                </a:lnTo>
                <a:close/>
              </a:path>
            </a:pathLst>
          </a:custGeom>
          <a:noFill/>
          <a:ln>
            <a:no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1497" tIns="131497" rIns="131497" bIns="131497" numCol="1" spcCol="1270" anchor="t" anchorCtr="0">
            <a:noAutofit/>
          </a:bodyPr>
          <a:lstStyle/>
          <a:p>
            <a:pPr>
              <a:spcBef>
                <a:spcPts val="750"/>
              </a:spcBef>
            </a:pPr>
            <a:r>
              <a:rPr lang="en-US" sz="2200" b="1" i="0">
                <a:solidFill>
                  <a:schemeClr val="tx1"/>
                </a:solidFill>
                <a:effectLst/>
              </a:rPr>
              <a:t>Core Challenge: </a:t>
            </a:r>
            <a:r>
              <a:rPr lang="en-US" sz="2200" i="0">
                <a:solidFill>
                  <a:schemeClr val="tx1"/>
                </a:solidFill>
                <a:effectLst/>
              </a:rPr>
              <a:t>Maintaining patient safety while enabling healthcare innovation in a rapidly evolving landscape</a:t>
            </a:r>
          </a:p>
          <a:p>
            <a:pPr>
              <a:spcBef>
                <a:spcPts val="750"/>
              </a:spcBef>
            </a:pPr>
            <a:r>
              <a:rPr lang="en-US" sz="2200" b="1" i="0">
                <a:solidFill>
                  <a:schemeClr val="tx1"/>
                </a:solidFill>
                <a:effectLst/>
              </a:rPr>
              <a:t>Key Challenge Areas:</a:t>
            </a:r>
          </a:p>
          <a:p>
            <a:pPr marL="342900" indent="-342900">
              <a:spcBef>
                <a:spcPts val="750"/>
              </a:spcBef>
              <a:buFont typeface="Arial" panose="020B0604020202020204" pitchFamily="34" charset="0"/>
              <a:buChar char="•"/>
            </a:pPr>
            <a:r>
              <a:rPr lang="en-US" sz="2200" b="1" i="0">
                <a:solidFill>
                  <a:schemeClr val="tx1"/>
                </a:solidFill>
                <a:effectLst/>
              </a:rPr>
              <a:t>Digital advertising </a:t>
            </a:r>
            <a:r>
              <a:rPr lang="en-US" sz="2200" i="0">
                <a:solidFill>
                  <a:schemeClr val="tx1"/>
                </a:solidFill>
                <a:effectLst/>
              </a:rPr>
              <a:t>- Online healthcare platforms outpacing traditional frameworks</a:t>
            </a:r>
          </a:p>
          <a:p>
            <a:pPr marL="342900" indent="-342900">
              <a:spcBef>
                <a:spcPts val="750"/>
              </a:spcBef>
              <a:buFont typeface="Arial" panose="020B0604020202020204" pitchFamily="34" charset="0"/>
              <a:buChar char="•"/>
            </a:pPr>
            <a:r>
              <a:rPr lang="en-US" sz="2200" b="1" i="0">
                <a:solidFill>
                  <a:schemeClr val="tx1"/>
                </a:solidFill>
                <a:effectLst/>
              </a:rPr>
              <a:t>Health product advertising </a:t>
            </a:r>
            <a:r>
              <a:rPr lang="en-US" sz="2200" i="0">
                <a:solidFill>
                  <a:schemeClr val="tx1"/>
                </a:solidFill>
                <a:effectLst/>
              </a:rPr>
              <a:t>- </a:t>
            </a:r>
            <a:r>
              <a:rPr lang="en-US" sz="2200">
                <a:solidFill>
                  <a:schemeClr val="tx1"/>
                </a:solidFill>
              </a:rPr>
              <a:t>I</a:t>
            </a:r>
            <a:r>
              <a:rPr lang="en-US" sz="2200" i="0">
                <a:solidFill>
                  <a:schemeClr val="tx1"/>
                </a:solidFill>
                <a:effectLst/>
              </a:rPr>
              <a:t>nappropriate promotion of prescription medicines</a:t>
            </a:r>
          </a:p>
          <a:p>
            <a:pPr marL="342900" indent="-342900">
              <a:spcBef>
                <a:spcPts val="750"/>
              </a:spcBef>
              <a:buFont typeface="Arial" panose="020B0604020202020204" pitchFamily="34" charset="0"/>
              <a:buChar char="•"/>
            </a:pPr>
            <a:r>
              <a:rPr lang="en-US" sz="2200" b="1" i="0">
                <a:solidFill>
                  <a:schemeClr val="tx1"/>
                </a:solidFill>
                <a:effectLst/>
              </a:rPr>
              <a:t>Vaping enforcement </a:t>
            </a:r>
            <a:r>
              <a:rPr lang="en-US" sz="2200" i="0">
                <a:solidFill>
                  <a:schemeClr val="tx1"/>
                </a:solidFill>
                <a:effectLst/>
              </a:rPr>
              <a:t>-Resource-intensive enforcement to mount comprehensive </a:t>
            </a:r>
            <a:r>
              <a:rPr lang="en-US" sz="2200">
                <a:solidFill>
                  <a:schemeClr val="tx1"/>
                </a:solidFill>
              </a:rPr>
              <a:t>response</a:t>
            </a:r>
            <a:endParaRPr lang="en-US" sz="2200" b="1">
              <a:solidFill>
                <a:schemeClr val="tx1"/>
              </a:solidFill>
            </a:endParaRPr>
          </a:p>
          <a:p>
            <a:pPr>
              <a:spcBef>
                <a:spcPts val="750"/>
              </a:spcBef>
            </a:pPr>
            <a:r>
              <a:rPr lang="en-US" sz="2200" b="1" err="1">
                <a:solidFill>
                  <a:schemeClr val="tx1"/>
                </a:solidFill>
              </a:rPr>
              <a:t>SStrategic</a:t>
            </a:r>
            <a:r>
              <a:rPr lang="en-US" sz="2200" b="1">
                <a:solidFill>
                  <a:schemeClr val="tx1"/>
                </a:solidFill>
              </a:rPr>
              <a:t> Response:</a:t>
            </a:r>
          </a:p>
          <a:p>
            <a:pPr marL="342900" indent="-342900">
              <a:spcBef>
                <a:spcPts val="750"/>
              </a:spcBef>
              <a:buFont typeface="Arial" panose="020B0604020202020204" pitchFamily="34" charset="0"/>
              <a:buChar char="•"/>
            </a:pPr>
            <a:r>
              <a:rPr lang="en-US" sz="2200" i="0">
                <a:solidFill>
                  <a:schemeClr val="tx1"/>
                </a:solidFill>
                <a:effectLst/>
              </a:rPr>
              <a:t>Multi-agency coordination (Cross-agency joint enforcement)</a:t>
            </a:r>
          </a:p>
          <a:p>
            <a:pPr marL="342900" indent="-342900">
              <a:spcBef>
                <a:spcPts val="750"/>
              </a:spcBef>
              <a:buFont typeface="Arial" panose="020B0604020202020204" pitchFamily="34" charset="0"/>
              <a:buChar char="•"/>
            </a:pPr>
            <a:r>
              <a:rPr lang="en-US" sz="2200" i="0">
                <a:solidFill>
                  <a:schemeClr val="tx1"/>
                </a:solidFill>
                <a:effectLst/>
              </a:rPr>
              <a:t>Adaptive enforcement for emerging healthcare models</a:t>
            </a:r>
          </a:p>
          <a:p>
            <a:pPr marL="342900" indent="-342900">
              <a:spcBef>
                <a:spcPts val="750"/>
              </a:spcBef>
              <a:buFont typeface="Arial" panose="020B0604020202020204" pitchFamily="34" charset="0"/>
              <a:buChar char="•"/>
            </a:pPr>
            <a:r>
              <a:rPr lang="en-US" sz="2200" i="0">
                <a:solidFill>
                  <a:schemeClr val="tx1"/>
                </a:solidFill>
                <a:effectLst/>
              </a:rPr>
              <a:t>Enhanced guidance and education for licensees and platforms</a:t>
            </a:r>
          </a:p>
          <a:p>
            <a:pPr marL="1257300" lvl="2" indent="-342900">
              <a:spcBef>
                <a:spcPts val="750"/>
              </a:spcBef>
              <a:buFont typeface="Arial" panose="020B0604020202020204" pitchFamily="34" charset="0"/>
              <a:buChar char="•"/>
            </a:pPr>
            <a:endParaRPr lang="en-US" sz="2200" i="0">
              <a:solidFill>
                <a:schemeClr val="tx1"/>
              </a:solidFill>
              <a:effectLst/>
            </a:endParaRPr>
          </a:p>
          <a:p>
            <a:pPr marL="1257300" lvl="2" indent="-342900">
              <a:spcBef>
                <a:spcPts val="750"/>
              </a:spcBef>
              <a:buFont typeface="Arial" panose="020B0604020202020204" pitchFamily="34" charset="0"/>
              <a:buChar char="•"/>
            </a:pPr>
            <a:endParaRPr lang="en-US" sz="2200" i="0">
              <a:solidFill>
                <a:schemeClr val="tx1"/>
              </a:solidFill>
              <a:effectLst/>
              <a:highlight>
                <a:srgbClr val="FFFF00"/>
              </a:highlight>
            </a:endParaRPr>
          </a:p>
        </p:txBody>
      </p:sp>
      <p:graphicFrame>
        <p:nvGraphicFramePr>
          <p:cNvPr id="14" name="Table 27">
            <a:extLst>
              <a:ext uri="{FF2B5EF4-FFF2-40B4-BE49-F238E27FC236}">
                <a16:creationId xmlns:a16="http://schemas.microsoft.com/office/drawing/2014/main" id="{9A40AD35-2288-E9CD-A6BC-C8EA939C8DFF}"/>
              </a:ext>
            </a:extLst>
          </p:cNvPr>
          <p:cNvGraphicFramePr>
            <a:graphicFrameLocks noGrp="1"/>
          </p:cNvGraphicFramePr>
          <p:nvPr>
            <p:extLst>
              <p:ext uri="{D42A27DB-BD31-4B8C-83A1-F6EECF244321}">
                <p14:modId xmlns:p14="http://schemas.microsoft.com/office/powerpoint/2010/main" val="2560625216"/>
              </p:ext>
            </p:extLst>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New Enforcement Challenges</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9A93C3E8-2B96-C6A1-D5CB-330792E278EA}"/>
              </a:ext>
            </a:extLst>
          </p:cNvPr>
          <p:cNvSpPr>
            <a:spLocks noGrp="1"/>
          </p:cNvSpPr>
          <p:nvPr>
            <p:ph type="ftr" sz="quarter" idx="11"/>
          </p:nvPr>
        </p:nvSpPr>
        <p:spPr>
          <a:xfrm>
            <a:off x="4038600" y="6407152"/>
            <a:ext cx="4114800" cy="365125"/>
          </a:xfrm>
        </p:spPr>
        <p:txBody>
          <a:bodyPr/>
          <a:lstStyle/>
          <a:p>
            <a:r>
              <a:rPr lang="en-US"/>
              <a:t>[OFFICIAL CLOSED]</a:t>
            </a:r>
          </a:p>
        </p:txBody>
      </p:sp>
      <p:sp>
        <p:nvSpPr>
          <p:cNvPr id="4" name="Slide Number Placeholder 3">
            <a:extLst>
              <a:ext uri="{FF2B5EF4-FFF2-40B4-BE49-F238E27FC236}">
                <a16:creationId xmlns:a16="http://schemas.microsoft.com/office/drawing/2014/main" id="{01E29BE9-E6C0-DFFE-2527-516E84BE7847}"/>
              </a:ext>
            </a:extLst>
          </p:cNvPr>
          <p:cNvSpPr>
            <a:spLocks noGrp="1"/>
          </p:cNvSpPr>
          <p:nvPr>
            <p:ph type="sldNum" sz="quarter" idx="12"/>
          </p:nvPr>
        </p:nvSpPr>
        <p:spPr/>
        <p:txBody>
          <a:bodyPr/>
          <a:lstStyle/>
          <a:p>
            <a:fld id="{7256F035-6464-4046-862E-69964D5E282C}" type="slidenum">
              <a:rPr lang="en-US" smtClean="0"/>
              <a:t>8</a:t>
            </a:fld>
            <a:endParaRPr lang="en-US"/>
          </a:p>
        </p:txBody>
      </p:sp>
      <p:pic>
        <p:nvPicPr>
          <p:cNvPr id="4098" name="Picture 2" descr="Challenges Clipart Png">
            <a:extLst>
              <a:ext uri="{FF2B5EF4-FFF2-40B4-BE49-F238E27FC236}">
                <a16:creationId xmlns:a16="http://schemas.microsoft.com/office/drawing/2014/main" id="{08C18952-16B4-8685-4DA0-BEF5978E1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6" y="2294467"/>
            <a:ext cx="4057965" cy="455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4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C6A40-ADB8-D903-5BC9-4140D958528A}"/>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72694058-4955-27BF-2D33-F6F0C290BBC7}"/>
              </a:ext>
            </a:extLst>
          </p:cNvPr>
          <p:cNvSpPr>
            <a:spLocks noGrp="1"/>
          </p:cNvSpPr>
          <p:nvPr>
            <p:ph type="subTitle" idx="1"/>
          </p:nvPr>
        </p:nvSpPr>
        <p:spPr>
          <a:xfrm>
            <a:off x="-1996" y="665089"/>
            <a:ext cx="12182030" cy="422950"/>
          </a:xfrm>
          <a:solidFill>
            <a:srgbClr val="FDCFCF"/>
          </a:solidFill>
        </p:spPr>
        <p:txBody>
          <a:bodyPr anchor="ctr">
            <a:noAutofit/>
          </a:bodyPr>
          <a:lstStyle/>
          <a:p>
            <a:pPr lvl="1" algn="l"/>
            <a:r>
              <a:rPr lang="en-US" sz="2800" b="1"/>
              <a:t>Example: Online Advertisements</a:t>
            </a:r>
            <a:endParaRPr lang="en-US" sz="2800" b="1">
              <a:cs typeface="Calibri" panose="020F0502020204030204" pitchFamily="34" charset="0"/>
            </a:endParaRPr>
          </a:p>
        </p:txBody>
      </p:sp>
      <p:sp>
        <p:nvSpPr>
          <p:cNvPr id="6" name="Rectangle 5">
            <a:extLst>
              <a:ext uri="{FF2B5EF4-FFF2-40B4-BE49-F238E27FC236}">
                <a16:creationId xmlns:a16="http://schemas.microsoft.com/office/drawing/2014/main" id="{7954C171-2F24-05B8-6CD9-57D3CA06C4D1}"/>
              </a:ext>
            </a:extLst>
          </p:cNvPr>
          <p:cNvSpPr/>
          <p:nvPr/>
        </p:nvSpPr>
        <p:spPr>
          <a:xfrm>
            <a:off x="363882" y="1234913"/>
            <a:ext cx="11321652" cy="1070648"/>
          </a:xfrm>
          <a:prstGeom prst="rect">
            <a:avLst/>
          </a:prstGeom>
          <a:noFill/>
        </p:spPr>
        <p:txBody>
          <a:bodyPr/>
          <a:lstStyle/>
          <a:p>
            <a:pPr marL="342900" indent="-342900">
              <a:buFont typeface="Arial" panose="020B0604020202020204" pitchFamily="34" charset="0"/>
              <a:buChar char="•"/>
            </a:pPr>
            <a:r>
              <a:rPr lang="en-SG" sz="2400"/>
              <a:t>Increased </a:t>
            </a:r>
            <a:r>
              <a:rPr lang="en-SG" sz="2400" b="1"/>
              <a:t>advertising of healthcare services online </a:t>
            </a:r>
            <a:r>
              <a:rPr lang="en-SG" sz="2400"/>
              <a:t>especially on digital health platforms that enable or facilitate patients’ access to telehealth consultation services provided by doctors. </a:t>
            </a:r>
          </a:p>
          <a:p>
            <a:pPr marL="342900" indent="-342900">
              <a:buFont typeface="Arial" panose="020B0604020202020204" pitchFamily="34" charset="0"/>
              <a:buChar char="•"/>
            </a:pPr>
            <a:r>
              <a:rPr lang="en-SG" sz="2400"/>
              <a:t>These platforms may be in-house or a vendor to licensed clinics.</a:t>
            </a:r>
          </a:p>
        </p:txBody>
      </p:sp>
      <p:sp>
        <p:nvSpPr>
          <p:cNvPr id="8" name="Oval 7">
            <a:extLst>
              <a:ext uri="{FF2B5EF4-FFF2-40B4-BE49-F238E27FC236}">
                <a16:creationId xmlns:a16="http://schemas.microsoft.com/office/drawing/2014/main" id="{6F0CDB0A-3D19-3D57-5630-D3AFA4AFDE3D}"/>
              </a:ext>
            </a:extLst>
          </p:cNvPr>
          <p:cNvSpPr/>
          <p:nvPr/>
        </p:nvSpPr>
        <p:spPr>
          <a:xfrm>
            <a:off x="3442609" y="1616783"/>
            <a:ext cx="1228368" cy="1276338"/>
          </a:xfrm>
          <a:prstGeom prst="ellipse">
            <a:avLst/>
          </a:prstGeom>
          <a:no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SG"/>
          </a:p>
        </p:txBody>
      </p:sp>
      <p:graphicFrame>
        <p:nvGraphicFramePr>
          <p:cNvPr id="14" name="Table 27">
            <a:extLst>
              <a:ext uri="{FF2B5EF4-FFF2-40B4-BE49-F238E27FC236}">
                <a16:creationId xmlns:a16="http://schemas.microsoft.com/office/drawing/2014/main" id="{6420A84B-FEC0-5477-2912-4260A951A988}"/>
              </a:ext>
            </a:extLst>
          </p:cNvPr>
          <p:cNvGraphicFramePr>
            <a:graphicFrameLocks noGrp="1"/>
          </p:cNvGraphicFramePr>
          <p:nvPr>
            <p:extLst>
              <p:ext uri="{D42A27DB-BD31-4B8C-83A1-F6EECF244321}">
                <p14:modId xmlns:p14="http://schemas.microsoft.com/office/powerpoint/2010/main" val="16726522"/>
              </p:ext>
            </p:extLst>
          </p:nvPr>
        </p:nvGraphicFramePr>
        <p:xfrm>
          <a:off x="13037" y="8997"/>
          <a:ext cx="12178963" cy="640080"/>
        </p:xfrm>
        <a:graphic>
          <a:graphicData uri="http://schemas.openxmlformats.org/drawingml/2006/table">
            <a:tbl>
              <a:tblPr firstRow="1" bandRow="1">
                <a:tableStyleId>{5C22544A-7EE6-4342-B048-85BDC9FD1C3A}</a:tableStyleId>
              </a:tblPr>
              <a:tblGrid>
                <a:gridCol w="12178963">
                  <a:extLst>
                    <a:ext uri="{9D8B030D-6E8A-4147-A177-3AD203B41FA5}">
                      <a16:colId xmlns:a16="http://schemas.microsoft.com/office/drawing/2014/main" val="1431365045"/>
                    </a:ext>
                  </a:extLst>
                </a:gridCol>
              </a:tblGrid>
              <a:tr h="370840">
                <a:tc>
                  <a:txBody>
                    <a:bodyPr/>
                    <a:lstStyle/>
                    <a:p>
                      <a:pPr lvl="1"/>
                      <a:r>
                        <a:rPr lang="en-US" sz="3600"/>
                        <a:t>New Enforcement Challenges</a:t>
                      </a:r>
                    </a:p>
                  </a:txBody>
                  <a:tcPr>
                    <a:solidFill>
                      <a:srgbClr val="FB8383"/>
                    </a:solidFill>
                  </a:tcPr>
                </a:tc>
                <a:extLst>
                  <a:ext uri="{0D108BD9-81ED-4DB2-BD59-A6C34878D82A}">
                    <a16:rowId xmlns:a16="http://schemas.microsoft.com/office/drawing/2014/main" val="2097210672"/>
                  </a:ext>
                </a:extLst>
              </a:tr>
            </a:tbl>
          </a:graphicData>
        </a:graphic>
      </p:graphicFrame>
      <p:sp>
        <p:nvSpPr>
          <p:cNvPr id="3" name="Footer Placeholder 2">
            <a:extLst>
              <a:ext uri="{FF2B5EF4-FFF2-40B4-BE49-F238E27FC236}">
                <a16:creationId xmlns:a16="http://schemas.microsoft.com/office/drawing/2014/main" id="{FE1CCC58-0842-4BFD-DE20-A94330BFD075}"/>
              </a:ext>
            </a:extLst>
          </p:cNvPr>
          <p:cNvSpPr>
            <a:spLocks noGrp="1"/>
          </p:cNvSpPr>
          <p:nvPr>
            <p:ph type="ftr" sz="quarter" idx="11"/>
          </p:nvPr>
        </p:nvSpPr>
        <p:spPr/>
        <p:txBody>
          <a:bodyPr/>
          <a:lstStyle/>
          <a:p>
            <a:r>
              <a:rPr lang="en-US"/>
              <a:t>[OFFICIAL CLOSED]</a:t>
            </a:r>
          </a:p>
        </p:txBody>
      </p:sp>
      <p:sp>
        <p:nvSpPr>
          <p:cNvPr id="4" name="Slide Number Placeholder 3">
            <a:extLst>
              <a:ext uri="{FF2B5EF4-FFF2-40B4-BE49-F238E27FC236}">
                <a16:creationId xmlns:a16="http://schemas.microsoft.com/office/drawing/2014/main" id="{5F4A0ABA-4904-A67F-10B9-778A25B1A4C6}"/>
              </a:ext>
            </a:extLst>
          </p:cNvPr>
          <p:cNvSpPr>
            <a:spLocks noGrp="1"/>
          </p:cNvSpPr>
          <p:nvPr>
            <p:ph type="sldNum" sz="quarter" idx="12"/>
          </p:nvPr>
        </p:nvSpPr>
        <p:spPr/>
        <p:txBody>
          <a:bodyPr/>
          <a:lstStyle/>
          <a:p>
            <a:fld id="{7256F035-6464-4046-862E-69964D5E282C}" type="slidenum">
              <a:rPr lang="en-US" smtClean="0"/>
              <a:t>9</a:t>
            </a:fld>
            <a:endParaRPr lang="en-US"/>
          </a:p>
        </p:txBody>
      </p:sp>
      <p:pic>
        <p:nvPicPr>
          <p:cNvPr id="24" name="Picture 23">
            <a:extLst>
              <a:ext uri="{FF2B5EF4-FFF2-40B4-BE49-F238E27FC236}">
                <a16:creationId xmlns:a16="http://schemas.microsoft.com/office/drawing/2014/main" id="{F3F53EFC-B0AF-45A7-DAF1-DA936BFD0766}"/>
              </a:ext>
            </a:extLst>
          </p:cNvPr>
          <p:cNvPicPr>
            <a:picLocks noChangeAspect="1"/>
          </p:cNvPicPr>
          <p:nvPr/>
        </p:nvPicPr>
        <p:blipFill>
          <a:blip r:embed="rId3"/>
          <a:stretch>
            <a:fillRect/>
          </a:stretch>
        </p:blipFill>
        <p:spPr>
          <a:xfrm>
            <a:off x="259751" y="3036213"/>
            <a:ext cx="11685534" cy="2586874"/>
          </a:xfrm>
          <a:prstGeom prst="rect">
            <a:avLst/>
          </a:prstGeom>
        </p:spPr>
      </p:pic>
    </p:spTree>
    <p:extLst>
      <p:ext uri="{BB962C8B-B14F-4D97-AF65-F5344CB8AC3E}">
        <p14:creationId xmlns:p14="http://schemas.microsoft.com/office/powerpoint/2010/main" val="1756706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0FE448A8FE54409579123214C4C887" ma:contentTypeVersion="3" ma:contentTypeDescription="Create a new document." ma:contentTypeScope="" ma:versionID="1c75fd29d8ccddbb827fc344333a9984">
  <xsd:schema xmlns:xsd="http://www.w3.org/2001/XMLSchema" xmlns:xs="http://www.w3.org/2001/XMLSchema" xmlns:p="http://schemas.microsoft.com/office/2006/metadata/properties" xmlns:ns2="fe5a682a-a3d9-4edb-8b17-ad26bde2ce38" targetNamespace="http://schemas.microsoft.com/office/2006/metadata/properties" ma:root="true" ma:fieldsID="5696be3d1da69d7884b932e3fefcade1" ns2:_="">
    <xsd:import namespace="fe5a682a-a3d9-4edb-8b17-ad26bde2ce3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a682a-a3d9-4edb-8b17-ad26bde2ce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D6AD2F-74B8-4371-8D4F-EA7F265B5609}">
  <ds:schemaRefs>
    <ds:schemaRef ds:uri="fe5a682a-a3d9-4edb-8b17-ad26bde2ce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5A742D-A25C-47BE-A3D2-F331646DAB77}">
  <ds:schemaRef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fe5a682a-a3d9-4edb-8b17-ad26bde2ce38"/>
    <ds:schemaRef ds:uri="http://purl.org/dc/dcmitype/"/>
    <ds:schemaRef ds:uri="http://purl.org/dc/term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2C8B642A-48AC-4C7A-8419-7FF19C5447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2791</Words>
  <Application>Microsoft Office PowerPoint</Application>
  <PresentationFormat>Widescreen</PresentationFormat>
  <Paragraphs>288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Inter</vt:lpstr>
      <vt:lpstr>Arial</vt:lpstr>
      <vt:lpstr>Calibri</vt:lpstr>
      <vt:lpstr>Calibri Light</vt:lpstr>
      <vt:lpstr>Tw Cen MT</vt:lpstr>
      <vt:lpstr>Wingdings</vt:lpstr>
      <vt:lpstr>Office Theme</vt:lpstr>
      <vt:lpstr>Compliance and Enforcement – a Singapore Perspective    EPSO Conference Dublin 2025  Ministry of Health, Health Regulation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Willson GO (MOH)</dc:creator>
  <cp:lastModifiedBy>Woon Lin LEE (MOH)</cp:lastModifiedBy>
  <cp:revision>4</cp:revision>
  <dcterms:created xsi:type="dcterms:W3CDTF">2021-02-26T05:29:58Z</dcterms:created>
  <dcterms:modified xsi:type="dcterms:W3CDTF">2025-09-22T03:59:48Z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0x0101007F0FE448A8FE54409579123214C4C887</vt:lpwstr>
  </property>
  <property fmtid="{D5CDD505-2E9C-101B-9397-08002B2CF9AE}" pid="3" name="MSIP_Label_770f46e1-5fba-47ae-991f-a0785d9c0dac_Enabled">
    <vt:lpwstr>true</vt:lpwstr>
  </property>
  <property fmtid="{D5CDD505-2E9C-101B-9397-08002B2CF9AE}" pid="4" name="MSIP_Label_770f46e1-5fba-47ae-991f-a0785d9c0dac_SetDate">
    <vt:lpwstr>2025-09-22T04:01:51Z</vt:lpwstr>
  </property>
  <property fmtid="{D5CDD505-2E9C-101B-9397-08002B2CF9AE}" pid="5" name="MSIP_Label_770f46e1-5fba-47ae-991f-a0785d9c0dac_Method">
    <vt:lpwstr>Privileged</vt:lpwstr>
  </property>
  <property fmtid="{D5CDD505-2E9C-101B-9397-08002B2CF9AE}" pid="6" name="MSIP_Label_770f46e1-5fba-47ae-991f-a0785d9c0dac_Name">
    <vt:lpwstr>Sensitive Normal_1</vt:lpwstr>
  </property>
  <property fmtid="{D5CDD505-2E9C-101B-9397-08002B2CF9AE}" pid="7" name="MSIP_Label_770f46e1-5fba-47ae-991f-a0785d9c0dac_SiteId">
    <vt:lpwstr>0b11c524-9a1c-4e1b-84cb-6336aefc2243</vt:lpwstr>
  </property>
  <property fmtid="{D5CDD505-2E9C-101B-9397-08002B2CF9AE}" pid="8" name="MSIP_Label_770f46e1-5fba-47ae-991f-a0785d9c0dac_ActionId">
    <vt:lpwstr>07de09b4-8b00-48e2-b3a9-c85c5ee464d4</vt:lpwstr>
  </property>
  <property fmtid="{D5CDD505-2E9C-101B-9397-08002B2CF9AE}" pid="9" name="MSIP_Label_770f46e1-5fba-47ae-991f-a0785d9c0dac_ContentBits">
    <vt:lpwstr>0</vt:lpwstr>
  </property>
</Properties>
</file>