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5.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3" r:id="rId6"/>
  </p:sldMasterIdLst>
  <p:notesMasterIdLst>
    <p:notesMasterId r:id="rId19"/>
  </p:notesMasterIdLst>
  <p:sldIdLst>
    <p:sldId id="264" r:id="rId7"/>
    <p:sldId id="260" r:id="rId8"/>
    <p:sldId id="269" r:id="rId9"/>
    <p:sldId id="258" r:id="rId10"/>
    <p:sldId id="270" r:id="rId11"/>
    <p:sldId id="259" r:id="rId12"/>
    <p:sldId id="273" r:id="rId13"/>
    <p:sldId id="272" r:id="rId14"/>
    <p:sldId id="271" r:id="rId15"/>
    <p:sldId id="263" r:id="rId16"/>
    <p:sldId id="25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C4E94E-1C82-C741-8E1E-69C273241E6B}" name="Jewell, Rebecca (COOG - Healthcare Inspectorate Wales)" initials="JR(HIW" userId="S::Rebecca.Jewell@gov.wales::41b5870f-c135-46e7-9611-8851e7cdf5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E74"/>
    <a:srgbClr val="40495A"/>
    <a:srgbClr val="C0E1D7"/>
    <a:srgbClr val="F9FCFF"/>
    <a:srgbClr val="DB652A"/>
    <a:srgbClr val="009ABE"/>
    <a:srgbClr val="188B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69" autoAdjust="0"/>
  </p:normalViewPr>
  <p:slideViewPr>
    <p:cSldViewPr snapToGrid="0">
      <p:cViewPr varScale="1">
        <p:scale>
          <a:sx n="70" d="100"/>
          <a:sy n="70" d="100"/>
        </p:scale>
        <p:origin x="2118" y="288"/>
      </p:cViewPr>
      <p:guideLst/>
    </p:cSldViewPr>
  </p:slideViewPr>
  <p:notesTextViewPr>
    <p:cViewPr>
      <p:scale>
        <a:sx n="1" d="1"/>
        <a:sy n="1" d="1"/>
      </p:scale>
      <p:origin x="0" y="-204"/>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customXml" Target="../customXml/item3.xml" Id="rId3" /><Relationship Type="http://schemas.openxmlformats.org/officeDocument/2006/relationships/viewProps" Target="viewProps.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0.xml" Id="rId16" /><Relationship Type="http://schemas.openxmlformats.org/officeDocument/2006/relationships/presProps" Target="presProps.xml" Id="rId20"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microsoft.com/office/2018/10/relationships/authors" Target="authors.xml" Id="rId24"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tableStyles" Target="tableStyles.xml" Id="rId23" /><Relationship Type="http://schemas.openxmlformats.org/officeDocument/2006/relationships/slide" Target="slides/slide4.xml" Id="rId10" /><Relationship Type="http://schemas.openxmlformats.org/officeDocument/2006/relationships/notesMaster" Target="notesMasters/notesMaster1.xml" Id="rId19"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theme" Target="theme/theme1.xml" Id="rId22" /><Relationship Type="http://schemas.openxmlformats.org/officeDocument/2006/relationships/customXml" Target="/customXml/item5.xml" Id="Reb7957d151d0458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135F3-DD12-4B98-92B2-548F30773AD4}"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75B22-A82A-4FAB-85B2-E2B9FB636C8A}" type="slidenum">
              <a:rPr lang="en-GB" smtClean="0"/>
              <a:t>‹#›</a:t>
            </a:fld>
            <a:endParaRPr lang="en-GB"/>
          </a:p>
        </p:txBody>
      </p:sp>
    </p:spTree>
    <p:extLst>
      <p:ext uri="{BB962C8B-B14F-4D97-AF65-F5344CB8AC3E}">
        <p14:creationId xmlns:p14="http://schemas.microsoft.com/office/powerpoint/2010/main" val="326437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a:t>
            </a:r>
          </a:p>
          <a:p>
            <a:endParaRPr lang="en-GB" dirty="0"/>
          </a:p>
          <a:p>
            <a:r>
              <a:rPr lang="en-GB" dirty="0"/>
              <a:t>My name is Scott Howe and I am the Head of Regulation and Escalation at Healthcare Inspectorate Wales</a:t>
            </a:r>
          </a:p>
          <a:p>
            <a:endParaRPr lang="en-GB" dirty="0"/>
          </a:p>
          <a:p>
            <a:r>
              <a:rPr lang="en-GB" dirty="0"/>
              <a:t>I am going to talk about how HIW as an inspectorate can still drive improvement even without regulatory or legal powers in the NHS / public health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0175B22-A82A-4FAB-85B2-E2B9FB636C8A}" type="slidenum">
              <a:rPr lang="en-GB" smtClean="0"/>
              <a:t>1</a:t>
            </a:fld>
            <a:endParaRPr lang="en-GB"/>
          </a:p>
        </p:txBody>
      </p:sp>
    </p:spTree>
    <p:extLst>
      <p:ext uri="{BB962C8B-B14F-4D97-AF65-F5344CB8AC3E}">
        <p14:creationId xmlns:p14="http://schemas.microsoft.com/office/powerpoint/2010/main" val="109088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srgbClr val="6D5E74"/>
                </a:solidFill>
                <a:latin typeface="Frutiger 65"/>
              </a:rPr>
              <a:t>To recap what I’ve described this afternoon</a:t>
            </a:r>
          </a:p>
          <a:p>
            <a:pPr marL="0" indent="0">
              <a:buFont typeface="Arial" panose="020B0604020202020204" pitchFamily="34" charset="0"/>
              <a:buNone/>
            </a:pPr>
            <a:endParaRPr lang="en-GB" sz="1200" dirty="0">
              <a:solidFill>
                <a:srgbClr val="6D5E74"/>
              </a:solidFill>
              <a:latin typeface="Frutiger 65"/>
            </a:endParaRPr>
          </a:p>
          <a:p>
            <a:pPr marL="0" indent="0">
              <a:buFont typeface="Arial" panose="020B0604020202020204" pitchFamily="34" charset="0"/>
              <a:buNone/>
            </a:pPr>
            <a:r>
              <a:rPr lang="en-GB" sz="1200" dirty="0">
                <a:solidFill>
                  <a:srgbClr val="6D5E74"/>
                </a:solidFill>
                <a:latin typeface="Frutiger 65"/>
              </a:rPr>
              <a:t>Our scenario and challenge was :</a:t>
            </a:r>
          </a:p>
          <a:p>
            <a:pPr marL="0" indent="0">
              <a:buFont typeface="Arial" panose="020B0604020202020204" pitchFamily="34" charset="0"/>
              <a:buNone/>
            </a:pPr>
            <a:r>
              <a:rPr lang="en-GB" sz="1200" dirty="0">
                <a:solidFill>
                  <a:srgbClr val="6D5E74"/>
                </a:solidFill>
                <a:latin typeface="Frutiger 65"/>
              </a:rPr>
              <a:t>How can we take strong action to drive improvement, without legal or regulatory powers</a:t>
            </a:r>
          </a:p>
          <a:p>
            <a:endParaRPr lang="en-GB" sz="1200" dirty="0">
              <a:solidFill>
                <a:srgbClr val="6D5E74"/>
              </a:solidFill>
              <a:latin typeface="Frutiger 65"/>
            </a:endParaRPr>
          </a:p>
          <a:p>
            <a:pPr marL="342900" indent="-342900">
              <a:buFont typeface="Arial" panose="020B0604020202020204" pitchFamily="34" charset="0"/>
              <a:buChar char="•"/>
            </a:pPr>
            <a:r>
              <a:rPr lang="en-GB" sz="1200" dirty="0">
                <a:solidFill>
                  <a:srgbClr val="6D5E74"/>
                </a:solidFill>
                <a:latin typeface="Frutiger 65"/>
              </a:rPr>
              <a:t>What we did: Introduced an escalation process for the NHS</a:t>
            </a:r>
          </a:p>
          <a:p>
            <a:endParaRPr lang="en-GB" sz="1200" dirty="0">
              <a:solidFill>
                <a:srgbClr val="6D5E74"/>
              </a:solidFill>
              <a:latin typeface="Frutiger 65"/>
            </a:endParaRPr>
          </a:p>
          <a:p>
            <a:pPr marL="342900" indent="-342900">
              <a:buFont typeface="Arial" panose="020B0604020202020204" pitchFamily="34" charset="0"/>
              <a:buChar char="•"/>
            </a:pPr>
            <a:r>
              <a:rPr lang="en-GB" sz="1200" dirty="0">
                <a:solidFill>
                  <a:srgbClr val="6D5E74"/>
                </a:solidFill>
                <a:latin typeface="Frutiger 65"/>
              </a:rPr>
              <a:t>What is does: Allows us to target services that require urgent improvement and speak with authority</a:t>
            </a:r>
          </a:p>
          <a:p>
            <a:endParaRPr lang="en-GB" sz="1200" dirty="0">
              <a:solidFill>
                <a:srgbClr val="6D5E74"/>
              </a:solidFill>
              <a:latin typeface="Frutiger 65"/>
            </a:endParaRPr>
          </a:p>
          <a:p>
            <a:pPr marL="342900" indent="-342900">
              <a:buFont typeface="Arial" panose="020B0604020202020204" pitchFamily="34" charset="0"/>
              <a:buChar char="•"/>
            </a:pPr>
            <a:r>
              <a:rPr lang="en-GB" sz="1200" dirty="0">
                <a:solidFill>
                  <a:srgbClr val="6D5E74"/>
                </a:solidFill>
                <a:latin typeface="Frutiger 65"/>
              </a:rPr>
              <a:t>Why: Enables us escalate a service, to drive standards in the interest of patient safety</a:t>
            </a:r>
          </a:p>
          <a:p>
            <a:endParaRPr lang="en-GB" dirty="0"/>
          </a:p>
        </p:txBody>
      </p:sp>
      <p:sp>
        <p:nvSpPr>
          <p:cNvPr id="4" name="Slide Number Placeholder 3"/>
          <p:cNvSpPr>
            <a:spLocks noGrp="1"/>
          </p:cNvSpPr>
          <p:nvPr>
            <p:ph type="sldNum" sz="quarter" idx="5"/>
          </p:nvPr>
        </p:nvSpPr>
        <p:spPr/>
        <p:txBody>
          <a:bodyPr/>
          <a:lstStyle/>
          <a:p>
            <a:fld id="{A0175B22-A82A-4FAB-85B2-E2B9FB636C8A}" type="slidenum">
              <a:rPr lang="en-GB" smtClean="0"/>
              <a:t>10</a:t>
            </a:fld>
            <a:endParaRPr lang="en-GB"/>
          </a:p>
        </p:txBody>
      </p:sp>
    </p:spTree>
    <p:extLst>
      <p:ext uri="{BB962C8B-B14F-4D97-AF65-F5344CB8AC3E}">
        <p14:creationId xmlns:p14="http://schemas.microsoft.com/office/powerpoint/2010/main" val="158182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you have found this helpful and I’ve been able to describe how we have been able to take strong action, even without regulatory powers</a:t>
            </a:r>
          </a:p>
          <a:p>
            <a:endParaRPr lang="en-GB" dirty="0"/>
          </a:p>
          <a:p>
            <a:r>
              <a:rPr lang="en-GB" dirty="0"/>
              <a:t>Happy to take questions or link up separately</a:t>
            </a:r>
          </a:p>
          <a:p>
            <a:endParaRPr lang="en-GB" dirty="0"/>
          </a:p>
          <a:p>
            <a:r>
              <a:rPr lang="en-GB" dirty="0" err="1"/>
              <a:t>Diolch</a:t>
            </a:r>
            <a:r>
              <a:rPr lang="en-GB" dirty="0"/>
              <a:t> </a:t>
            </a:r>
            <a:r>
              <a:rPr lang="en-GB" dirty="0" err="1"/>
              <a:t>yn</a:t>
            </a:r>
            <a:r>
              <a:rPr lang="en-GB" dirty="0"/>
              <a:t> </a:t>
            </a:r>
            <a:r>
              <a:rPr lang="en-GB" dirty="0" err="1"/>
              <a:t>fawr</a:t>
            </a:r>
            <a:r>
              <a:rPr lang="en-GB" dirty="0"/>
              <a:t> am </a:t>
            </a:r>
            <a:r>
              <a:rPr lang="en-GB" dirty="0" err="1"/>
              <a:t>wrando</a:t>
            </a:r>
            <a:r>
              <a:rPr lang="en-GB" dirty="0"/>
              <a:t> </a:t>
            </a:r>
            <a:r>
              <a:rPr lang="en-GB" dirty="0" err="1"/>
              <a:t>heddiw</a:t>
            </a:r>
            <a:endParaRPr lang="en-GB" dirty="0"/>
          </a:p>
          <a:p>
            <a:endParaRPr lang="en-GB" dirty="0"/>
          </a:p>
          <a:p>
            <a:r>
              <a:rPr lang="en-GB" dirty="0"/>
              <a:t>Many thanks for listening today!</a:t>
            </a:r>
          </a:p>
          <a:p>
            <a:endParaRPr lang="en-GB" dirty="0"/>
          </a:p>
        </p:txBody>
      </p:sp>
      <p:sp>
        <p:nvSpPr>
          <p:cNvPr id="4" name="Slide Number Placeholder 3"/>
          <p:cNvSpPr>
            <a:spLocks noGrp="1"/>
          </p:cNvSpPr>
          <p:nvPr>
            <p:ph type="sldNum" sz="quarter" idx="5"/>
          </p:nvPr>
        </p:nvSpPr>
        <p:spPr/>
        <p:txBody>
          <a:bodyPr/>
          <a:lstStyle/>
          <a:p>
            <a:fld id="{A0175B22-A82A-4FAB-85B2-E2B9FB636C8A}" type="slidenum">
              <a:rPr lang="en-GB" smtClean="0"/>
              <a:t>11</a:t>
            </a:fld>
            <a:endParaRPr lang="en-GB"/>
          </a:p>
        </p:txBody>
      </p:sp>
    </p:spTree>
    <p:extLst>
      <p:ext uri="{BB962C8B-B14F-4D97-AF65-F5344CB8AC3E}">
        <p14:creationId xmlns:p14="http://schemas.microsoft.com/office/powerpoint/2010/main" val="273457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Healthcare Inspectorate Wales is the inspectorate for the National Health Service in Wales – but for independent healthcare services, we are the REGULATOR utilising different legislation to carry out our roles in both areas.</a:t>
            </a:r>
          </a:p>
          <a:p>
            <a:endParaRPr lang="en-GB" dirty="0"/>
          </a:p>
          <a:p>
            <a:r>
              <a:rPr lang="en-GB" dirty="0"/>
              <a:t>Despite this our overall purpose is the same</a:t>
            </a:r>
          </a:p>
          <a:p>
            <a:r>
              <a:rPr lang="en-GB" dirty="0">
                <a:solidFill>
                  <a:srgbClr val="6D5E74"/>
                </a:solidFill>
              </a:rPr>
              <a:t>To check that healthcare services are provided in a way which </a:t>
            </a:r>
            <a:r>
              <a:rPr lang="en-GB" b="1" dirty="0">
                <a:solidFill>
                  <a:srgbClr val="6D5E74"/>
                </a:solidFill>
              </a:rPr>
              <a:t>maximises the health and wellbeing of people</a:t>
            </a:r>
          </a:p>
          <a:p>
            <a:r>
              <a:rPr lang="en-GB" b="1" dirty="0">
                <a:solidFill>
                  <a:srgbClr val="6D5E74"/>
                </a:solidFill>
              </a:rPr>
              <a:t>And</a:t>
            </a:r>
          </a:p>
          <a:p>
            <a:r>
              <a:rPr lang="en-GB" dirty="0">
                <a:solidFill>
                  <a:srgbClr val="6D5E74"/>
                </a:solidFill>
                <a:latin typeface="Frutiger 65"/>
              </a:rPr>
              <a:t>To be a trusted voice which </a:t>
            </a:r>
            <a:r>
              <a:rPr lang="en-GB" b="1" dirty="0">
                <a:solidFill>
                  <a:srgbClr val="6D5E74"/>
                </a:solidFill>
                <a:latin typeface="Frutiger 65"/>
              </a:rPr>
              <a:t>influences and drives improvement </a:t>
            </a:r>
            <a:r>
              <a:rPr lang="en-GB" dirty="0">
                <a:solidFill>
                  <a:srgbClr val="6D5E74"/>
                </a:solidFill>
                <a:latin typeface="Frutiger 65"/>
              </a:rPr>
              <a:t>in </a:t>
            </a:r>
          </a:p>
          <a:p>
            <a:r>
              <a:rPr lang="en-GB" dirty="0">
                <a:solidFill>
                  <a:srgbClr val="6D5E74"/>
                </a:solidFill>
                <a:latin typeface="Frutiger 65"/>
              </a:rPr>
              <a:t>healthcare. </a:t>
            </a:r>
          </a:p>
          <a:p>
            <a:endParaRPr lang="en-GB" dirty="0"/>
          </a:p>
        </p:txBody>
      </p:sp>
      <p:sp>
        <p:nvSpPr>
          <p:cNvPr id="4" name="Slide Number Placeholder 3"/>
          <p:cNvSpPr>
            <a:spLocks noGrp="1"/>
          </p:cNvSpPr>
          <p:nvPr>
            <p:ph type="sldNum" sz="quarter" idx="5"/>
          </p:nvPr>
        </p:nvSpPr>
        <p:spPr/>
        <p:txBody>
          <a:bodyPr/>
          <a:lstStyle/>
          <a:p>
            <a:fld id="{A0175B22-A82A-4FAB-85B2-E2B9FB636C8A}" type="slidenum">
              <a:rPr lang="en-GB" smtClean="0"/>
              <a:t>2</a:t>
            </a:fld>
            <a:endParaRPr lang="en-GB"/>
          </a:p>
        </p:txBody>
      </p:sp>
    </p:spTree>
    <p:extLst>
      <p:ext uri="{BB962C8B-B14F-4D97-AF65-F5344CB8AC3E}">
        <p14:creationId xmlns:p14="http://schemas.microsoft.com/office/powerpoint/2010/main" val="355832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83FB-4C53-B1E0-8B70-C70F7E37A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070D3-DDEA-4E21-928D-81F416C47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C4337-92FA-FA75-3488-0EF30F358434}"/>
              </a:ext>
            </a:extLst>
          </p:cNvPr>
          <p:cNvSpPr>
            <a:spLocks noGrp="1"/>
          </p:cNvSpPr>
          <p:nvPr>
            <p:ph type="body" idx="1"/>
          </p:nvPr>
        </p:nvSpPr>
        <p:spPr/>
        <p:txBody>
          <a:bodyPr/>
          <a:lstStyle/>
          <a:p>
            <a:r>
              <a:rPr lang="en-GB" dirty="0"/>
              <a:t>What does the difference mean in practice?</a:t>
            </a:r>
          </a:p>
          <a:p>
            <a:r>
              <a:rPr lang="en-GB" dirty="0"/>
              <a:t>As a regulator it means</a:t>
            </a:r>
          </a:p>
          <a:p>
            <a:pPr marL="285750" indent="-285750">
              <a:buFont typeface="Arial" panose="020B0604020202020204" pitchFamily="34" charset="0"/>
              <a:buChar char="•"/>
            </a:pPr>
            <a:r>
              <a:rPr lang="en-GB" dirty="0">
                <a:solidFill>
                  <a:srgbClr val="6D5E74"/>
                </a:solidFill>
                <a:latin typeface="Frutiger 65"/>
              </a:rPr>
              <a:t>We have statutory powers underpinned by legislation</a:t>
            </a:r>
          </a:p>
          <a:p>
            <a:pPr marL="285750" indent="-285750">
              <a:buFont typeface="Arial" panose="020B0604020202020204" pitchFamily="34" charset="0"/>
              <a:buChar char="•"/>
            </a:pPr>
            <a:r>
              <a:rPr lang="en-GB" dirty="0">
                <a:solidFill>
                  <a:srgbClr val="6D5E74"/>
                </a:solidFill>
                <a:latin typeface="Frutiger 65"/>
              </a:rPr>
              <a:t>Legal framework and power to act</a:t>
            </a:r>
          </a:p>
          <a:p>
            <a:pPr marL="285750" indent="-285750">
              <a:buFont typeface="Arial" panose="020B0604020202020204" pitchFamily="34" charset="0"/>
              <a:buChar char="•"/>
            </a:pPr>
            <a:r>
              <a:rPr lang="en-GB" dirty="0">
                <a:solidFill>
                  <a:srgbClr val="6D5E74"/>
                </a:solidFill>
                <a:latin typeface="Frutiger 65"/>
              </a:rPr>
              <a:t>We Regulate against clear standards</a:t>
            </a:r>
          </a:p>
          <a:p>
            <a:pPr marL="285750" indent="-285750">
              <a:buFont typeface="Arial" panose="020B0604020202020204" pitchFamily="34" charset="0"/>
              <a:buChar char="•"/>
            </a:pPr>
            <a:r>
              <a:rPr lang="en-GB" dirty="0">
                <a:solidFill>
                  <a:srgbClr val="6D5E74"/>
                </a:solidFill>
                <a:latin typeface="Frutiger 65"/>
              </a:rPr>
              <a:t>Identify Non-Compliance / breaches against regulations</a:t>
            </a:r>
          </a:p>
          <a:p>
            <a:pPr marL="285750" indent="-285750">
              <a:buFont typeface="Arial" panose="020B0604020202020204" pitchFamily="34" charset="0"/>
              <a:buChar char="•"/>
            </a:pPr>
            <a:r>
              <a:rPr lang="en-GB" dirty="0">
                <a:solidFill>
                  <a:srgbClr val="6D5E74"/>
                </a:solidFill>
                <a:latin typeface="Frutiger 65"/>
              </a:rPr>
              <a:t>Can take civil, or criminal enforcement action when standards are not met</a:t>
            </a:r>
          </a:p>
          <a:p>
            <a:endParaRPr lang="en-GB" dirty="0">
              <a:solidFill>
                <a:srgbClr val="6D5E74"/>
              </a:solidFill>
              <a:latin typeface="Frutiger 65"/>
            </a:endParaRPr>
          </a:p>
          <a:p>
            <a:r>
              <a:rPr lang="en-GB" dirty="0"/>
              <a:t>This means that we have the legal tools and remedies to:</a:t>
            </a:r>
          </a:p>
          <a:p>
            <a:pPr marL="285750" indent="-285750">
              <a:buFont typeface="Arial" panose="020B0604020202020204" pitchFamily="34" charset="0"/>
              <a:buChar char="•"/>
            </a:pPr>
            <a:r>
              <a:rPr lang="en-GB" dirty="0">
                <a:solidFill>
                  <a:srgbClr val="6D5E74"/>
                </a:solidFill>
                <a:latin typeface="Frutiger 65"/>
              </a:rPr>
              <a:t>Place conditions and restrictions</a:t>
            </a:r>
          </a:p>
          <a:p>
            <a:pPr marL="285750" indent="-285750">
              <a:buFont typeface="Arial" panose="020B0604020202020204" pitchFamily="34" charset="0"/>
              <a:buChar char="•"/>
            </a:pPr>
            <a:r>
              <a:rPr lang="en-GB" dirty="0">
                <a:solidFill>
                  <a:srgbClr val="6D5E74"/>
                </a:solidFill>
                <a:latin typeface="Frutiger 65"/>
              </a:rPr>
              <a:t>Urgently close a service</a:t>
            </a:r>
          </a:p>
          <a:p>
            <a:pPr marL="285750" indent="-285750">
              <a:buFont typeface="Arial" panose="020B0604020202020204" pitchFamily="34" charset="0"/>
              <a:buChar char="•"/>
            </a:pPr>
            <a:r>
              <a:rPr lang="en-GB" dirty="0">
                <a:solidFill>
                  <a:srgbClr val="6D5E74"/>
                </a:solidFill>
                <a:latin typeface="Frutiger 65"/>
              </a:rPr>
              <a:t>Prosecution and punishment</a:t>
            </a:r>
          </a:p>
          <a:p>
            <a:endParaRPr lang="en-GB" dirty="0"/>
          </a:p>
        </p:txBody>
      </p:sp>
      <p:sp>
        <p:nvSpPr>
          <p:cNvPr id="4" name="Slide Number Placeholder 3">
            <a:extLst>
              <a:ext uri="{FF2B5EF4-FFF2-40B4-BE49-F238E27FC236}">
                <a16:creationId xmlns:a16="http://schemas.microsoft.com/office/drawing/2014/main" id="{8A9448D6-2FED-6FB7-0B10-A0D26C416378}"/>
              </a:ext>
            </a:extLst>
          </p:cNvPr>
          <p:cNvSpPr>
            <a:spLocks noGrp="1"/>
          </p:cNvSpPr>
          <p:nvPr>
            <p:ph type="sldNum" sz="quarter" idx="5"/>
          </p:nvPr>
        </p:nvSpPr>
        <p:spPr/>
        <p:txBody>
          <a:bodyPr/>
          <a:lstStyle/>
          <a:p>
            <a:fld id="{A0175B22-A82A-4FAB-85B2-E2B9FB636C8A}" type="slidenum">
              <a:rPr lang="en-GB" smtClean="0"/>
              <a:t>3</a:t>
            </a:fld>
            <a:endParaRPr lang="en-GB"/>
          </a:p>
        </p:txBody>
      </p:sp>
    </p:spTree>
    <p:extLst>
      <p:ext uri="{BB962C8B-B14F-4D97-AF65-F5344CB8AC3E}">
        <p14:creationId xmlns:p14="http://schemas.microsoft.com/office/powerpoint/2010/main" val="427171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the NHS, how does our power differ?</a:t>
            </a:r>
          </a:p>
          <a:p>
            <a:r>
              <a:rPr lang="en-GB" dirty="0"/>
              <a:t>We have legal powers to inspect, investigate and review NHS services</a:t>
            </a:r>
          </a:p>
          <a:p>
            <a:endParaRPr lang="en-GB" dirty="0"/>
          </a:p>
          <a:p>
            <a:r>
              <a:rPr lang="en-GB" dirty="0"/>
              <a:t>We inspect against standards, as opposed to regulate</a:t>
            </a:r>
          </a:p>
          <a:p>
            <a:endParaRPr lang="en-GB" dirty="0"/>
          </a:p>
          <a:p>
            <a:r>
              <a:rPr lang="en-GB" dirty="0"/>
              <a:t>We make recommendations for improvement – but these are not ‘requirements’ that are legally binding – we do seek Immediate Assurance on patient safety risks, BUT</a:t>
            </a:r>
          </a:p>
          <a:p>
            <a:endParaRPr lang="en-GB" dirty="0"/>
          </a:p>
          <a:p>
            <a:r>
              <a:rPr lang="en-GB" dirty="0"/>
              <a:t>We don’t have the legal power or authority to close a service, or to prosecute an NHS body</a:t>
            </a:r>
          </a:p>
          <a:p>
            <a:endParaRPr lang="en-GB" dirty="0"/>
          </a:p>
          <a:p>
            <a:r>
              <a:rPr lang="en-GB" dirty="0"/>
              <a:t>So, does this impact our effectiveness and mean that we are ‘weaker’ therefore in relation to NHS services?</a:t>
            </a:r>
          </a:p>
          <a:p>
            <a:r>
              <a:rPr lang="en-GB" dirty="0"/>
              <a:t>What POWER do we have when we find significant issues of concern in the NHS?</a:t>
            </a:r>
          </a:p>
          <a:p>
            <a:endParaRPr lang="en-GB" dirty="0"/>
          </a:p>
        </p:txBody>
      </p:sp>
      <p:sp>
        <p:nvSpPr>
          <p:cNvPr id="4" name="Slide Number Placeholder 3"/>
          <p:cNvSpPr>
            <a:spLocks noGrp="1"/>
          </p:cNvSpPr>
          <p:nvPr>
            <p:ph type="sldNum" sz="quarter" idx="5"/>
          </p:nvPr>
        </p:nvSpPr>
        <p:spPr/>
        <p:txBody>
          <a:bodyPr/>
          <a:lstStyle/>
          <a:p>
            <a:fld id="{A0175B22-A82A-4FAB-85B2-E2B9FB636C8A}" type="slidenum">
              <a:rPr lang="en-GB" smtClean="0"/>
              <a:t>4</a:t>
            </a:fld>
            <a:endParaRPr lang="en-GB"/>
          </a:p>
        </p:txBody>
      </p:sp>
    </p:spTree>
    <p:extLst>
      <p:ext uri="{BB962C8B-B14F-4D97-AF65-F5344CB8AC3E}">
        <p14:creationId xmlns:p14="http://schemas.microsoft.com/office/powerpoint/2010/main" val="247984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BCADF-56DA-5636-9963-A86744E87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C2897-8231-2893-C34F-8A6C113CA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95B9A-0B1E-6009-0A81-AFB4C7303D22}"/>
              </a:ext>
            </a:extLst>
          </p:cNvPr>
          <p:cNvSpPr>
            <a:spLocks noGrp="1"/>
          </p:cNvSpPr>
          <p:nvPr>
            <p:ph type="body" idx="1"/>
          </p:nvPr>
        </p:nvSpPr>
        <p:spPr/>
        <p:txBody>
          <a:bodyPr/>
          <a:lstStyle/>
          <a:p>
            <a:r>
              <a:rPr lang="en-GB" dirty="0"/>
              <a:t>We felt we needed to take a different approach to take action for NHS services that required an urgent level of action or improvement</a:t>
            </a:r>
          </a:p>
          <a:p>
            <a:endParaRPr lang="en-GB" dirty="0"/>
          </a:p>
          <a:p>
            <a:r>
              <a:rPr lang="en-GB" dirty="0"/>
              <a:t>We wanted to mirror as best we could our regulatory enforcement process, for the NHS – to drive improvement in relation to significant areas of concern – even if only an Inspectorate lacking a legal framework</a:t>
            </a:r>
          </a:p>
          <a:p>
            <a:endParaRPr lang="en-GB" dirty="0"/>
          </a:p>
          <a:p>
            <a:r>
              <a:rPr lang="en-GB" dirty="0"/>
              <a:t>We Introduced a process in November 2021 to achieve this, called our Service of Concern process –  We engaged with health bodies prior to introduction so they understood it</a:t>
            </a:r>
          </a:p>
          <a:p>
            <a:endParaRPr lang="en-GB" dirty="0"/>
          </a:p>
          <a:p>
            <a:r>
              <a:rPr lang="en-GB" dirty="0"/>
              <a:t>This is an internal process where we consider intelligence gathered through our work, and decide whether we need to act on it and Escalate the issue. These concerns may relate to:</a:t>
            </a:r>
          </a:p>
          <a:p>
            <a:endParaRPr lang="en-GB" dirty="0"/>
          </a:p>
          <a:p>
            <a:pPr marL="285750" indent="-285750">
              <a:buFont typeface="Arial" panose="020B0604020202020204" pitchFamily="34" charset="0"/>
              <a:buChar char="•"/>
            </a:pPr>
            <a:r>
              <a:rPr lang="en-GB" sz="1200" dirty="0">
                <a:solidFill>
                  <a:srgbClr val="6D5E74"/>
                </a:solidFill>
                <a:latin typeface="Frutiger 65"/>
              </a:rPr>
              <a:t>Singular significant service failures </a:t>
            </a:r>
          </a:p>
          <a:p>
            <a:pPr marL="285750" indent="-285750">
              <a:buFont typeface="Arial" panose="020B0604020202020204" pitchFamily="34" charset="0"/>
              <a:buChar char="•"/>
            </a:pPr>
            <a:r>
              <a:rPr lang="en-GB" sz="1200" dirty="0">
                <a:solidFill>
                  <a:srgbClr val="6D5E74"/>
                </a:solidFill>
                <a:latin typeface="Frutiger 65"/>
              </a:rPr>
              <a:t>Cumulative, or systemic concerns</a:t>
            </a:r>
          </a:p>
          <a:p>
            <a:pPr marL="285750" indent="-285750">
              <a:buFont typeface="Arial" panose="020B0604020202020204" pitchFamily="34" charset="0"/>
              <a:buChar char="•"/>
            </a:pPr>
            <a:r>
              <a:rPr lang="en-GB" sz="1200" dirty="0">
                <a:solidFill>
                  <a:srgbClr val="6D5E74"/>
                </a:solidFill>
                <a:latin typeface="Frutiger 65"/>
              </a:rPr>
              <a:t>Lack of improvement</a:t>
            </a:r>
          </a:p>
          <a:p>
            <a:pPr marL="285750" indent="-285750">
              <a:buFont typeface="Arial" panose="020B0604020202020204" pitchFamily="34" charset="0"/>
              <a:buChar char="•"/>
            </a:pPr>
            <a:r>
              <a:rPr lang="en-GB" sz="1200" dirty="0">
                <a:solidFill>
                  <a:srgbClr val="6D5E74"/>
                </a:solidFill>
                <a:latin typeface="Frutiger 65"/>
              </a:rPr>
              <a:t>Credible external intelligence</a:t>
            </a:r>
          </a:p>
          <a:p>
            <a:endParaRPr lang="en-GB" dirty="0"/>
          </a:p>
        </p:txBody>
      </p:sp>
      <p:sp>
        <p:nvSpPr>
          <p:cNvPr id="4" name="Slide Number Placeholder 3">
            <a:extLst>
              <a:ext uri="{FF2B5EF4-FFF2-40B4-BE49-F238E27FC236}">
                <a16:creationId xmlns:a16="http://schemas.microsoft.com/office/drawing/2014/main" id="{536F76A6-FE77-8D2A-47D2-3C127495C584}"/>
              </a:ext>
            </a:extLst>
          </p:cNvPr>
          <p:cNvSpPr>
            <a:spLocks noGrp="1"/>
          </p:cNvSpPr>
          <p:nvPr>
            <p:ph type="sldNum" sz="quarter" idx="5"/>
          </p:nvPr>
        </p:nvSpPr>
        <p:spPr/>
        <p:txBody>
          <a:bodyPr/>
          <a:lstStyle/>
          <a:p>
            <a:fld id="{A0175B22-A82A-4FAB-85B2-E2B9FB636C8A}" type="slidenum">
              <a:rPr lang="en-GB" smtClean="0"/>
              <a:t>5</a:t>
            </a:fld>
            <a:endParaRPr lang="en-GB"/>
          </a:p>
        </p:txBody>
      </p:sp>
    </p:spTree>
    <p:extLst>
      <p:ext uri="{BB962C8B-B14F-4D97-AF65-F5344CB8AC3E}">
        <p14:creationId xmlns:p14="http://schemas.microsoft.com/office/powerpoint/2010/main" val="264949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relation to WHY we would seek to use such a process?</a:t>
            </a:r>
          </a:p>
          <a:p>
            <a:endParaRPr lang="en-GB" dirty="0"/>
          </a:p>
          <a:p>
            <a:r>
              <a:rPr lang="en-GB" dirty="0"/>
              <a:t>Escalating an issue that we are worried about, helps the public understand about our role</a:t>
            </a:r>
          </a:p>
          <a:p>
            <a:r>
              <a:rPr lang="en-GB" dirty="0"/>
              <a:t>It Draws Attention, and can serve as a driver and catalyst for improvement</a:t>
            </a:r>
          </a:p>
          <a:p>
            <a:r>
              <a:rPr lang="en-GB" dirty="0"/>
              <a:t>And can also help identify whether or what additional support is needed for that service</a:t>
            </a:r>
          </a:p>
          <a:p>
            <a:endParaRPr lang="en-GB" dirty="0"/>
          </a:p>
          <a:p>
            <a:r>
              <a:rPr lang="en-GB" dirty="0"/>
              <a:t>So what is the outcome? </a:t>
            </a:r>
          </a:p>
          <a:p>
            <a:endParaRPr lang="en-GB" dirty="0"/>
          </a:p>
          <a:p>
            <a:r>
              <a:rPr lang="en-GB" dirty="0"/>
              <a:t>If we feel that lack of progress is demonstrated, then we will designate a service as a </a:t>
            </a:r>
            <a:r>
              <a:rPr lang="en-GB" b="1" dirty="0"/>
              <a:t>Service Requiring Significant Improvement</a:t>
            </a:r>
          </a:p>
          <a:p>
            <a:r>
              <a:rPr lang="en-GB" dirty="0"/>
              <a:t>A Public ‘label’ if you like–  and we communicate this to public, stakeholders and the media</a:t>
            </a:r>
          </a:p>
          <a:p>
            <a:r>
              <a:rPr lang="en-GB" dirty="0"/>
              <a:t>Making this designation drives and informs further engagement with the health body and Welsh Government</a:t>
            </a:r>
          </a:p>
          <a:p>
            <a:r>
              <a:rPr lang="en-GB" dirty="0"/>
              <a:t>Can help target additional support</a:t>
            </a:r>
          </a:p>
          <a:p>
            <a:r>
              <a:rPr lang="en-GB" dirty="0"/>
              <a:t>Can inform follow-up activity</a:t>
            </a:r>
          </a:p>
          <a:p>
            <a:endParaRPr lang="en-GB" dirty="0"/>
          </a:p>
          <a:p>
            <a:r>
              <a:rPr lang="en-GB" dirty="0"/>
              <a:t>It’s a signal that we feel enough is enough, we need more action and urgency – all in the interest of patient safety</a:t>
            </a:r>
          </a:p>
          <a:p>
            <a:r>
              <a:rPr lang="en-GB" dirty="0"/>
              <a:t>Again – no legal underpinning – it is just words – but these carry weight</a:t>
            </a:r>
          </a:p>
        </p:txBody>
      </p:sp>
      <p:sp>
        <p:nvSpPr>
          <p:cNvPr id="4" name="Slide Number Placeholder 3"/>
          <p:cNvSpPr>
            <a:spLocks noGrp="1"/>
          </p:cNvSpPr>
          <p:nvPr>
            <p:ph type="sldNum" sz="quarter" idx="5"/>
          </p:nvPr>
        </p:nvSpPr>
        <p:spPr/>
        <p:txBody>
          <a:bodyPr/>
          <a:lstStyle/>
          <a:p>
            <a:fld id="{A0175B22-A82A-4FAB-85B2-E2B9FB636C8A}" type="slidenum">
              <a:rPr lang="en-GB" smtClean="0"/>
              <a:t>6</a:t>
            </a:fld>
            <a:endParaRPr lang="en-GB"/>
          </a:p>
        </p:txBody>
      </p:sp>
    </p:spTree>
    <p:extLst>
      <p:ext uri="{BB962C8B-B14F-4D97-AF65-F5344CB8AC3E}">
        <p14:creationId xmlns:p14="http://schemas.microsoft.com/office/powerpoint/2010/main" val="428839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F55D-0787-748D-63EB-85C492B0B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E4654-C3E2-7632-5017-8639CC4EB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8E963-FB70-66B7-DFA9-22F46EBF6508}"/>
              </a:ext>
            </a:extLst>
          </p:cNvPr>
          <p:cNvSpPr>
            <a:spLocks noGrp="1"/>
          </p:cNvSpPr>
          <p:nvPr>
            <p:ph type="body" idx="1"/>
          </p:nvPr>
        </p:nvSpPr>
        <p:spPr/>
        <p:txBody>
          <a:bodyPr/>
          <a:lstStyle/>
          <a:p>
            <a:r>
              <a:rPr lang="en-GB" dirty="0"/>
              <a:t>Once a service has been escalated, the obvious question is how to de-escalate?</a:t>
            </a:r>
          </a:p>
          <a:p>
            <a:r>
              <a:rPr lang="en-GB" dirty="0"/>
              <a:t>Health bodies are keen to understand this! It’s generally the first thing they ask!</a:t>
            </a:r>
          </a:p>
          <a:p>
            <a:endParaRPr lang="en-GB" dirty="0"/>
          </a:p>
          <a:p>
            <a:r>
              <a:rPr lang="en-GB" dirty="0"/>
              <a:t>Not a precise science, but ultimately, for any service that has been escalated, we need to objectively assess whether </a:t>
            </a:r>
            <a:r>
              <a:rPr lang="en-GB" dirty="0">
                <a:solidFill>
                  <a:srgbClr val="6D5E74"/>
                </a:solidFill>
                <a:latin typeface="Frutiger 65"/>
              </a:rPr>
              <a:t>sufficient progress made to address the required improvements</a:t>
            </a:r>
          </a:p>
          <a:p>
            <a:endParaRPr lang="en-GB" dirty="0">
              <a:solidFill>
                <a:srgbClr val="6D5E74"/>
              </a:solidFill>
              <a:latin typeface="Frutiger 65"/>
            </a:endParaRPr>
          </a:p>
          <a:p>
            <a:r>
              <a:rPr lang="en-GB" dirty="0">
                <a:solidFill>
                  <a:srgbClr val="6D5E74"/>
                </a:solidFill>
                <a:latin typeface="Frutiger 65"/>
              </a:rPr>
              <a:t>Our principle is that Services do not have to be ‘perfect’ to be de-escalated – all the issues do not have to be 100% resolved</a:t>
            </a:r>
          </a:p>
          <a:p>
            <a:endParaRPr lang="en-GB" dirty="0">
              <a:solidFill>
                <a:srgbClr val="6D5E74"/>
              </a:solidFill>
              <a:latin typeface="Frutiger 65"/>
            </a:endParaRPr>
          </a:p>
          <a:p>
            <a:r>
              <a:rPr lang="en-GB" dirty="0">
                <a:solidFill>
                  <a:srgbClr val="6D5E74"/>
                </a:solidFill>
                <a:latin typeface="Frutiger 65"/>
              </a:rPr>
              <a:t>We need to be confident that the improvements are sustainable</a:t>
            </a:r>
          </a:p>
          <a:p>
            <a:endParaRPr lang="en-GB" dirty="0">
              <a:solidFill>
                <a:srgbClr val="6D5E74"/>
              </a:solidFill>
              <a:latin typeface="Frutiger 65"/>
            </a:endParaRPr>
          </a:p>
          <a:p>
            <a:r>
              <a:rPr lang="en-GB" dirty="0">
                <a:solidFill>
                  <a:srgbClr val="6D5E74"/>
                </a:solidFill>
                <a:latin typeface="Frutiger 65"/>
              </a:rPr>
              <a:t>And that we have trust and confidence in that service</a:t>
            </a:r>
          </a:p>
          <a:p>
            <a:endParaRPr lang="en-GB" dirty="0">
              <a:solidFill>
                <a:srgbClr val="6D5E74"/>
              </a:solidFill>
              <a:latin typeface="Frutiger 65"/>
            </a:endParaRPr>
          </a:p>
          <a:p>
            <a:r>
              <a:rPr lang="en-GB" dirty="0">
                <a:solidFill>
                  <a:srgbClr val="6D5E74"/>
                </a:solidFill>
                <a:latin typeface="Frutiger 65"/>
              </a:rPr>
              <a:t>Whilst not a direct reason for de-escalation, in challenging times, it is important to recognise where improvements are made and how de-escalation is a motivational factor and recognition of efforts by staff </a:t>
            </a:r>
          </a:p>
          <a:p>
            <a:endParaRPr lang="en-GB" dirty="0">
              <a:solidFill>
                <a:srgbClr val="6D5E74"/>
              </a:solidFill>
              <a:latin typeface="Frutiger 65"/>
            </a:endParaRPr>
          </a:p>
          <a:p>
            <a:r>
              <a:rPr lang="en-GB" dirty="0">
                <a:solidFill>
                  <a:srgbClr val="6D5E74"/>
                </a:solidFill>
                <a:latin typeface="Frutiger 65"/>
              </a:rPr>
              <a:t>Once we feel de-escalation can be justified – we will publicly say this and communicate it to the health body, stakeholders, media and the public</a:t>
            </a:r>
          </a:p>
          <a:p>
            <a:endParaRPr lang="en-GB" dirty="0"/>
          </a:p>
        </p:txBody>
      </p:sp>
      <p:sp>
        <p:nvSpPr>
          <p:cNvPr id="4" name="Slide Number Placeholder 3">
            <a:extLst>
              <a:ext uri="{FF2B5EF4-FFF2-40B4-BE49-F238E27FC236}">
                <a16:creationId xmlns:a16="http://schemas.microsoft.com/office/drawing/2014/main" id="{29A806A3-2F35-4355-7E87-B5184B634598}"/>
              </a:ext>
            </a:extLst>
          </p:cNvPr>
          <p:cNvSpPr>
            <a:spLocks noGrp="1"/>
          </p:cNvSpPr>
          <p:nvPr>
            <p:ph type="sldNum" sz="quarter" idx="5"/>
          </p:nvPr>
        </p:nvSpPr>
        <p:spPr/>
        <p:txBody>
          <a:bodyPr/>
          <a:lstStyle/>
          <a:p>
            <a:fld id="{A0175B22-A82A-4FAB-85B2-E2B9FB636C8A}" type="slidenum">
              <a:rPr lang="en-GB" smtClean="0"/>
              <a:t>7</a:t>
            </a:fld>
            <a:endParaRPr lang="en-GB"/>
          </a:p>
        </p:txBody>
      </p:sp>
    </p:spTree>
    <p:extLst>
      <p:ext uri="{BB962C8B-B14F-4D97-AF65-F5344CB8AC3E}">
        <p14:creationId xmlns:p14="http://schemas.microsoft.com/office/powerpoint/2010/main" val="11368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CB8AE-11E7-91A4-8B0A-5A8394DE8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1F4C8-5ACC-6B56-D22B-ACFE63B51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EE22C-CC91-353E-1722-4AF2D4AA5C72}"/>
              </a:ext>
            </a:extLst>
          </p:cNvPr>
          <p:cNvSpPr>
            <a:spLocks noGrp="1"/>
          </p:cNvSpPr>
          <p:nvPr>
            <p:ph type="body" idx="1"/>
          </p:nvPr>
        </p:nvSpPr>
        <p:spPr/>
        <p:txBody>
          <a:bodyPr/>
          <a:lstStyle/>
          <a:p>
            <a:r>
              <a:rPr lang="en-GB" dirty="0"/>
              <a:t>Here are some examples of where we have used the Service of Concern process</a:t>
            </a:r>
          </a:p>
          <a:p>
            <a:endParaRPr lang="en-GB" dirty="0"/>
          </a:p>
          <a:p>
            <a:r>
              <a:rPr lang="en-GB" dirty="0"/>
              <a:t>One emergency dept – we did initial remote work, reviewed clinical cases – identified numerous issues and sought Immediate Assurances</a:t>
            </a:r>
          </a:p>
          <a:p>
            <a:endParaRPr lang="en-GB" dirty="0"/>
          </a:p>
          <a:p>
            <a:r>
              <a:rPr lang="en-GB" dirty="0"/>
              <a:t>On site inspection, found more issues and deterioration </a:t>
            </a:r>
            <a:r>
              <a:rPr lang="en-GB" dirty="0">
                <a:sym typeface="Wingdings" panose="05000000000000000000" pitchFamily="2" charset="2"/>
              </a:rPr>
              <a:t> Triggered escalation as we had not seen progress and we were not confident health body had grip</a:t>
            </a:r>
          </a:p>
          <a:p>
            <a:endParaRPr lang="en-GB" dirty="0">
              <a:sym typeface="Wingdings" panose="05000000000000000000" pitchFamily="2" charset="2"/>
            </a:endParaRPr>
          </a:p>
          <a:p>
            <a:r>
              <a:rPr lang="en-GB" dirty="0">
                <a:sym typeface="Wingdings" panose="05000000000000000000" pitchFamily="2" charset="2"/>
              </a:rPr>
              <a:t>Another example, took a reputable external source – very concerning findings about a service</a:t>
            </a:r>
          </a:p>
          <a:p>
            <a:r>
              <a:rPr lang="en-GB" dirty="0">
                <a:sym typeface="Wingdings" panose="05000000000000000000" pitchFamily="2" charset="2"/>
              </a:rPr>
              <a:t>Decided concerns enough to escalate</a:t>
            </a:r>
          </a:p>
          <a:p>
            <a:r>
              <a:rPr lang="en-GB" dirty="0">
                <a:sym typeface="Wingdings" panose="05000000000000000000" pitchFamily="2" charset="2"/>
              </a:rPr>
              <a:t>Then reviewed the service ourselves  - and found that the health body had acted well on the issues – even if they hadn’t completed all actions – done enough to de-escalate and important to recognise it</a:t>
            </a:r>
          </a:p>
          <a:p>
            <a:endParaRPr lang="en-GB" dirty="0">
              <a:sym typeface="Wingdings" panose="05000000000000000000" pitchFamily="2" charset="2"/>
            </a:endParaRPr>
          </a:p>
          <a:p>
            <a:r>
              <a:rPr lang="en-GB" dirty="0">
                <a:sym typeface="Wingdings" panose="05000000000000000000" pitchFamily="2" charset="2"/>
              </a:rPr>
              <a:t>Last example a service where an internal review had been commissioned by the HB. Significant number of failings and improvements required. Met with HB within this process although designation not given. Ongoing oversight whilst the improvements are made. Further formal discussions to be held</a:t>
            </a:r>
            <a:endParaRPr lang="en-GB" dirty="0"/>
          </a:p>
          <a:p>
            <a:endParaRPr lang="en-GB" dirty="0"/>
          </a:p>
        </p:txBody>
      </p:sp>
      <p:sp>
        <p:nvSpPr>
          <p:cNvPr id="4" name="Slide Number Placeholder 3">
            <a:extLst>
              <a:ext uri="{FF2B5EF4-FFF2-40B4-BE49-F238E27FC236}">
                <a16:creationId xmlns:a16="http://schemas.microsoft.com/office/drawing/2014/main" id="{4975E62F-B705-7632-B80B-ED187C1AF7A3}"/>
              </a:ext>
            </a:extLst>
          </p:cNvPr>
          <p:cNvSpPr>
            <a:spLocks noGrp="1"/>
          </p:cNvSpPr>
          <p:nvPr>
            <p:ph type="sldNum" sz="quarter" idx="5"/>
          </p:nvPr>
        </p:nvSpPr>
        <p:spPr/>
        <p:txBody>
          <a:bodyPr/>
          <a:lstStyle/>
          <a:p>
            <a:fld id="{A0175B22-A82A-4FAB-85B2-E2B9FB636C8A}" type="slidenum">
              <a:rPr lang="en-GB" smtClean="0"/>
              <a:t>8</a:t>
            </a:fld>
            <a:endParaRPr lang="en-GB"/>
          </a:p>
        </p:txBody>
      </p:sp>
    </p:spTree>
    <p:extLst>
      <p:ext uri="{BB962C8B-B14F-4D97-AF65-F5344CB8AC3E}">
        <p14:creationId xmlns:p14="http://schemas.microsoft.com/office/powerpoint/2010/main" val="180495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8D7E-C8B0-81F4-8047-86540EC2C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D8D-7427-E31D-A01D-67AF7E873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CF511-F3E8-A25D-7F10-35BBBADC1DD1}"/>
              </a:ext>
            </a:extLst>
          </p:cNvPr>
          <p:cNvSpPr>
            <a:spLocks noGrp="1"/>
          </p:cNvSpPr>
          <p:nvPr>
            <p:ph type="body" idx="1"/>
          </p:nvPr>
        </p:nvSpPr>
        <p:spPr/>
        <p:txBody>
          <a:bodyPr/>
          <a:lstStyle/>
          <a:p>
            <a:r>
              <a:rPr lang="en-GB" dirty="0"/>
              <a:t>In terms of reflection on how it has been used, nearly four years on</a:t>
            </a:r>
          </a:p>
          <a:p>
            <a:endParaRPr lang="en-GB" dirty="0"/>
          </a:p>
          <a:p>
            <a:r>
              <a:rPr lang="en-GB" dirty="0"/>
              <a:t>We introduced this process, as an inspectorate, to mirror our enforcement process – still a relatively new process that we are understanding</a:t>
            </a:r>
          </a:p>
          <a:p>
            <a:r>
              <a:rPr lang="en-GB" dirty="0"/>
              <a:t>We have found it to be an effective method internally to track those NHS services we are worried about + also to target constructive engagement with services of concerns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6D5E74"/>
                </a:solidFill>
                <a:latin typeface="Frutiger 65"/>
              </a:rPr>
              <a:t>Using too often would </a:t>
            </a:r>
            <a:r>
              <a:rPr lang="en-GB" sz="1200" b="1" dirty="0">
                <a:solidFill>
                  <a:srgbClr val="6D5E74"/>
                </a:solidFill>
                <a:latin typeface="Frutiger 65"/>
              </a:rPr>
              <a:t>diminish</a:t>
            </a:r>
            <a:r>
              <a:rPr lang="en-GB" sz="1200" dirty="0">
                <a:solidFill>
                  <a:srgbClr val="6D5E74"/>
                </a:solidFill>
                <a:latin typeface="Frutiger 65"/>
              </a:rPr>
              <a:t> its impact</a:t>
            </a:r>
          </a:p>
          <a:p>
            <a:endParaRPr lang="en-GB" dirty="0"/>
          </a:p>
          <a:p>
            <a:r>
              <a:rPr lang="en-GB" dirty="0"/>
              <a:t>Having the SRSI designation, enables us to speak with authority about a service that needs urgent improvement – not intended to be punitive, but clearly there is reputational impact of being escalated</a:t>
            </a:r>
          </a:p>
          <a:p>
            <a:endParaRPr lang="en-GB" dirty="0"/>
          </a:p>
          <a:p>
            <a:r>
              <a:rPr lang="en-GB" dirty="0"/>
              <a:t>We have not needed a legal framework to underpin this other than our powers to inspect and investigate</a:t>
            </a:r>
          </a:p>
          <a:p>
            <a:endParaRPr lang="en-GB" dirty="0"/>
          </a:p>
          <a:p>
            <a:r>
              <a:rPr lang="en-GB" dirty="0"/>
              <a:t>Our </a:t>
            </a:r>
            <a:r>
              <a:rPr lang="en-GB" b="1" dirty="0"/>
              <a:t>VOICE</a:t>
            </a:r>
            <a:r>
              <a:rPr lang="en-GB" dirty="0"/>
              <a:t> holds weight with HB’s, The public, Welsh Government and Ministers</a:t>
            </a:r>
          </a:p>
          <a:p>
            <a:r>
              <a:rPr lang="en-GB" dirty="0"/>
              <a:t>How and when we use it is important and can be a driving factor</a:t>
            </a:r>
          </a:p>
        </p:txBody>
      </p:sp>
      <p:sp>
        <p:nvSpPr>
          <p:cNvPr id="4" name="Slide Number Placeholder 3">
            <a:extLst>
              <a:ext uri="{FF2B5EF4-FFF2-40B4-BE49-F238E27FC236}">
                <a16:creationId xmlns:a16="http://schemas.microsoft.com/office/drawing/2014/main" id="{296C9B5D-31D1-BDE1-FB51-06EFCEDE7958}"/>
              </a:ext>
            </a:extLst>
          </p:cNvPr>
          <p:cNvSpPr>
            <a:spLocks noGrp="1"/>
          </p:cNvSpPr>
          <p:nvPr>
            <p:ph type="sldNum" sz="quarter" idx="5"/>
          </p:nvPr>
        </p:nvSpPr>
        <p:spPr/>
        <p:txBody>
          <a:bodyPr/>
          <a:lstStyle/>
          <a:p>
            <a:fld id="{A0175B22-A82A-4FAB-85B2-E2B9FB636C8A}" type="slidenum">
              <a:rPr lang="en-GB" smtClean="0"/>
              <a:t>9</a:t>
            </a:fld>
            <a:endParaRPr lang="en-GB"/>
          </a:p>
        </p:txBody>
      </p:sp>
    </p:spTree>
    <p:extLst>
      <p:ext uri="{BB962C8B-B14F-4D97-AF65-F5344CB8AC3E}">
        <p14:creationId xmlns:p14="http://schemas.microsoft.com/office/powerpoint/2010/main" val="229664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6F62-6ED6-53ED-F036-A6BCE39590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765699-B23F-E057-5F4A-C1F623BCC6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099E17-2008-2E94-C25A-E338AF81DE0F}"/>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5" name="Footer Placeholder 4">
            <a:extLst>
              <a:ext uri="{FF2B5EF4-FFF2-40B4-BE49-F238E27FC236}">
                <a16:creationId xmlns:a16="http://schemas.microsoft.com/office/drawing/2014/main" id="{FC5D3D5A-F791-B63D-D61C-69B63F7B8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668F4D-341B-F572-06BE-3C788BD8B52F}"/>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81992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DCEB-FDA1-9FCF-3B44-81F49943AE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B403E3-000A-5D6A-9C84-12E6547164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687F2-8384-923A-7989-A667BF02B19D}"/>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5" name="Footer Placeholder 4">
            <a:extLst>
              <a:ext uri="{FF2B5EF4-FFF2-40B4-BE49-F238E27FC236}">
                <a16:creationId xmlns:a16="http://schemas.microsoft.com/office/drawing/2014/main" id="{1E326212-0908-8B84-E7AE-5B1C54328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D0591E-CF76-5151-6077-82BB31FABCF9}"/>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76475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62DA6-D8B1-827F-1065-669F0F5CE4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FC5F-BB7F-0299-461D-6C1F925AA1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07984-E9CE-D89B-E607-40D847A9894D}"/>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5" name="Footer Placeholder 4">
            <a:extLst>
              <a:ext uri="{FF2B5EF4-FFF2-40B4-BE49-F238E27FC236}">
                <a16:creationId xmlns:a16="http://schemas.microsoft.com/office/drawing/2014/main" id="{8AB9AE2A-2538-A909-4286-F90CD8B5C1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23A1A-C8ED-CCED-436A-159A6C1D30B4}"/>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91054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534" y="1196430"/>
            <a:ext cx="10777925" cy="1966494"/>
          </a:xfrm>
        </p:spPr>
        <p:txBody>
          <a:bodyPr anchor="b">
            <a:normAutofit/>
          </a:bodyPr>
          <a:lstStyle>
            <a:lvl1pPr algn="l">
              <a:defRPr sz="4200" b="1" i="0">
                <a:solidFill>
                  <a:srgbClr val="6D5E74"/>
                </a:solidFill>
                <a:latin typeface="Frutiger 65" pitchFamily="2" charset="0"/>
              </a:defRPr>
            </a:lvl1pPr>
          </a:lstStyle>
          <a:p>
            <a:r>
              <a:rPr lang="en-GB" dirty="0"/>
              <a:t>Title here</a:t>
            </a:r>
            <a:endParaRPr lang="en-US" dirty="0"/>
          </a:p>
        </p:txBody>
      </p:sp>
      <p:sp>
        <p:nvSpPr>
          <p:cNvPr id="7" name="Rectangle 6">
            <a:extLst>
              <a:ext uri="{FF2B5EF4-FFF2-40B4-BE49-F238E27FC236}">
                <a16:creationId xmlns:a16="http://schemas.microsoft.com/office/drawing/2014/main" id="{F38258AD-24B5-394C-A914-0A9ECB27A306}"/>
              </a:ext>
            </a:extLst>
          </p:cNvPr>
          <p:cNvSpPr/>
          <p:nvPr userDrawn="1"/>
        </p:nvSpPr>
        <p:spPr>
          <a:xfrm>
            <a:off x="0" y="5005010"/>
            <a:ext cx="12192000" cy="185536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4705DE2-675B-AD4A-AA27-96D19B71D9FA}"/>
              </a:ext>
            </a:extLst>
          </p:cNvPr>
          <p:cNvSpPr/>
          <p:nvPr userDrawn="1"/>
        </p:nvSpPr>
        <p:spPr>
          <a:xfrm>
            <a:off x="0" y="4881106"/>
            <a:ext cx="12192000" cy="151515"/>
          </a:xfrm>
          <a:prstGeom prst="rect">
            <a:avLst/>
          </a:prstGeom>
          <a:solidFill>
            <a:srgbClr val="188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2">
            <a:extLst>
              <a:ext uri="{FF2B5EF4-FFF2-40B4-BE49-F238E27FC236}">
                <a16:creationId xmlns:a16="http://schemas.microsoft.com/office/drawing/2014/main" id="{47FBA148-F42F-B341-8A46-B8911050CB88}"/>
              </a:ext>
            </a:extLst>
          </p:cNvPr>
          <p:cNvSpPr>
            <a:spLocks noGrp="1"/>
          </p:cNvSpPr>
          <p:nvPr>
            <p:ph type="body" idx="10" hasCustomPrompt="1"/>
          </p:nvPr>
        </p:nvSpPr>
        <p:spPr>
          <a:xfrm>
            <a:off x="714534" y="796702"/>
            <a:ext cx="10777925" cy="259784"/>
          </a:xfrm>
        </p:spPr>
        <p:txBody>
          <a:bodyPr>
            <a:normAutofit/>
          </a:bodyPr>
          <a:lstStyle>
            <a:lvl1pPr marL="0" indent="0">
              <a:buNone/>
              <a:defRPr sz="18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dirty="0">
                <a:solidFill>
                  <a:srgbClr val="6D5E74"/>
                </a:solidFill>
              </a:rPr>
              <a:t>Document type</a:t>
            </a:r>
            <a:endParaRPr lang="en-US" dirty="0">
              <a:solidFill>
                <a:srgbClr val="6D5E74"/>
              </a:solidFill>
            </a:endParaRPr>
          </a:p>
        </p:txBody>
      </p:sp>
      <p:sp>
        <p:nvSpPr>
          <p:cNvPr id="14" name="Text Placeholder 2">
            <a:extLst>
              <a:ext uri="{FF2B5EF4-FFF2-40B4-BE49-F238E27FC236}">
                <a16:creationId xmlns:a16="http://schemas.microsoft.com/office/drawing/2014/main" id="{07A9F477-F610-7747-BA53-60AE39E38FB6}"/>
              </a:ext>
            </a:extLst>
          </p:cNvPr>
          <p:cNvSpPr>
            <a:spLocks noGrp="1"/>
          </p:cNvSpPr>
          <p:nvPr>
            <p:ph type="body" idx="11" hasCustomPrompt="1"/>
          </p:nvPr>
        </p:nvSpPr>
        <p:spPr>
          <a:xfrm>
            <a:off x="714532" y="5414066"/>
            <a:ext cx="6500733" cy="276577"/>
          </a:xfrm>
        </p:spPr>
        <p:txBody>
          <a:bodyPr>
            <a:normAutofit/>
          </a:bodyPr>
          <a:lstStyle>
            <a:lvl1pPr marL="0" indent="0">
              <a:lnSpc>
                <a:spcPct val="100000"/>
              </a:lnSpc>
              <a:buNone/>
              <a:defRPr sz="1800" b="1" i="0">
                <a:solidFill>
                  <a:srgbClr val="0CA4D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Author</a:t>
            </a:r>
          </a:p>
        </p:txBody>
      </p:sp>
      <p:sp>
        <p:nvSpPr>
          <p:cNvPr id="15" name="Text Placeholder 2">
            <a:extLst>
              <a:ext uri="{FF2B5EF4-FFF2-40B4-BE49-F238E27FC236}">
                <a16:creationId xmlns:a16="http://schemas.microsoft.com/office/drawing/2014/main" id="{209E4BF1-6846-444D-8424-6D313F23945F}"/>
              </a:ext>
            </a:extLst>
          </p:cNvPr>
          <p:cNvSpPr>
            <a:spLocks noGrp="1"/>
          </p:cNvSpPr>
          <p:nvPr>
            <p:ph type="body" idx="12" hasCustomPrompt="1"/>
          </p:nvPr>
        </p:nvSpPr>
        <p:spPr>
          <a:xfrm>
            <a:off x="714532" y="5679059"/>
            <a:ext cx="6500733" cy="276577"/>
          </a:xfrm>
        </p:spPr>
        <p:txBody>
          <a:bodyPr>
            <a:normAutofit/>
          </a:bodyPr>
          <a:lstStyle>
            <a:lvl1pPr marL="0" indent="0">
              <a:lnSpc>
                <a:spcPct val="100000"/>
              </a:lnSpc>
              <a:buNone/>
              <a:defRPr sz="18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a:t>
            </a:r>
          </a:p>
        </p:txBody>
      </p:sp>
      <p:sp>
        <p:nvSpPr>
          <p:cNvPr id="16" name="Text Placeholder 2">
            <a:extLst>
              <a:ext uri="{FF2B5EF4-FFF2-40B4-BE49-F238E27FC236}">
                <a16:creationId xmlns:a16="http://schemas.microsoft.com/office/drawing/2014/main" id="{44BFD52D-81D6-4742-AB8F-871A7150584A}"/>
              </a:ext>
            </a:extLst>
          </p:cNvPr>
          <p:cNvSpPr>
            <a:spLocks noGrp="1"/>
          </p:cNvSpPr>
          <p:nvPr>
            <p:ph type="body" idx="13" hasCustomPrompt="1"/>
          </p:nvPr>
        </p:nvSpPr>
        <p:spPr>
          <a:xfrm>
            <a:off x="714532" y="6161002"/>
            <a:ext cx="6500733" cy="276577"/>
          </a:xfrm>
        </p:spPr>
        <p:txBody>
          <a:bodyPr>
            <a:normAutofit/>
          </a:bodyPr>
          <a:lstStyle>
            <a:lvl1pPr marL="0" indent="0">
              <a:lnSpc>
                <a:spcPct val="100000"/>
              </a:lnSpc>
              <a:buNone/>
              <a:defRPr sz="1800" b="0" i="0">
                <a:solidFill>
                  <a:schemeClr val="bg1"/>
                </a:solidFill>
                <a:latin typeface="Frutiger 55 Roman"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Date</a:t>
            </a:r>
          </a:p>
        </p:txBody>
      </p:sp>
      <p:sp>
        <p:nvSpPr>
          <p:cNvPr id="24" name="Subtitle 2">
            <a:extLst>
              <a:ext uri="{FF2B5EF4-FFF2-40B4-BE49-F238E27FC236}">
                <a16:creationId xmlns:a16="http://schemas.microsoft.com/office/drawing/2014/main" id="{228A6045-F5D3-3646-84B1-4D812D1348B0}"/>
              </a:ext>
            </a:extLst>
          </p:cNvPr>
          <p:cNvSpPr txBox="1">
            <a:spLocks/>
          </p:cNvSpPr>
          <p:nvPr userDrawn="1"/>
        </p:nvSpPr>
        <p:spPr>
          <a:xfrm>
            <a:off x="707038" y="534026"/>
            <a:ext cx="10777925"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4" name="Picture 3" descr="A picture containing red&#10;&#10;Description automatically generated">
            <a:extLst>
              <a:ext uri="{FF2B5EF4-FFF2-40B4-BE49-F238E27FC236}">
                <a16:creationId xmlns:a16="http://schemas.microsoft.com/office/drawing/2014/main" id="{099CBF0B-6DE1-8347-A422-69868D2F9837}"/>
              </a:ext>
            </a:extLst>
          </p:cNvPr>
          <p:cNvPicPr>
            <a:picLocks noChangeAspect="1"/>
          </p:cNvPicPr>
          <p:nvPr userDrawn="1"/>
        </p:nvPicPr>
        <p:blipFill>
          <a:blip r:embed="rId2"/>
          <a:stretch>
            <a:fillRect/>
          </a:stretch>
        </p:blipFill>
        <p:spPr>
          <a:xfrm>
            <a:off x="7814819" y="5620758"/>
            <a:ext cx="3852576" cy="582401"/>
          </a:xfrm>
          <a:prstGeom prst="rect">
            <a:avLst/>
          </a:prstGeom>
        </p:spPr>
      </p:pic>
      <p:pic>
        <p:nvPicPr>
          <p:cNvPr id="13" name="Picture 12">
            <a:extLst>
              <a:ext uri="{FF2B5EF4-FFF2-40B4-BE49-F238E27FC236}">
                <a16:creationId xmlns:a16="http://schemas.microsoft.com/office/drawing/2014/main" id="{52F1F7F8-FAFD-BF4A-AD14-0346ABC581EB}"/>
              </a:ext>
            </a:extLst>
          </p:cNvPr>
          <p:cNvPicPr>
            <a:picLocks noChangeAspect="1"/>
          </p:cNvPicPr>
          <p:nvPr userDrawn="1"/>
        </p:nvPicPr>
        <p:blipFill>
          <a:blip r:embed="rId3"/>
          <a:srcRect/>
          <a:stretch/>
        </p:blipFill>
        <p:spPr>
          <a:xfrm>
            <a:off x="1" y="3953055"/>
            <a:ext cx="12192000" cy="1045029"/>
          </a:xfrm>
          <a:prstGeom prst="rect">
            <a:avLst/>
          </a:prstGeom>
        </p:spPr>
      </p:pic>
    </p:spTree>
    <p:extLst>
      <p:ext uri="{BB962C8B-B14F-4D97-AF65-F5344CB8AC3E}">
        <p14:creationId xmlns:p14="http://schemas.microsoft.com/office/powerpoint/2010/main" val="292371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2E50-0761-4C5B-ACC3-BBF99D9BA13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B044961-596A-07EF-E285-13C9CAEE54F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DF7279-6F36-1AA8-84D0-B219D1450A09}"/>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5" name="Footer Placeholder 4">
            <a:extLst>
              <a:ext uri="{FF2B5EF4-FFF2-40B4-BE49-F238E27FC236}">
                <a16:creationId xmlns:a16="http://schemas.microsoft.com/office/drawing/2014/main" id="{BDD6BD54-2239-DBD3-7186-8A5430D63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A29FB-9306-AD9F-D521-F10E6E47B2CC}"/>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415567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C349-9BC5-25E6-732D-A82C842284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75C5A9-E487-7942-678C-572BF116DA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891090-9E9F-07F4-DBC7-2B7A8202BB30}"/>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5" name="Footer Placeholder 4">
            <a:extLst>
              <a:ext uri="{FF2B5EF4-FFF2-40B4-BE49-F238E27FC236}">
                <a16:creationId xmlns:a16="http://schemas.microsoft.com/office/drawing/2014/main" id="{4C119F0B-4CCA-49B5-37B7-97965589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A1DE6-5EA8-CDBF-B20B-9F1D581DE484}"/>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53133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92F8-D614-2166-56D3-6DA837FEF2E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BCB3A6-8A11-A167-92DA-642DCC8EC93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D2FA5-84EC-832A-1473-2F53382BF251}"/>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5" name="Footer Placeholder 4">
            <a:extLst>
              <a:ext uri="{FF2B5EF4-FFF2-40B4-BE49-F238E27FC236}">
                <a16:creationId xmlns:a16="http://schemas.microsoft.com/office/drawing/2014/main" id="{EFC66D76-65E8-807C-724A-F205585DC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C0D3E-6B46-7747-99B9-A78883AFF977}"/>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3613553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4D0E-F43A-17C2-204F-8F6C92455E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721546-8BFC-5D34-796E-27894E0404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20814-5D68-52E7-3544-1C3ED24410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427C0E-4A5F-6DB2-5EB1-5EBD4E09EF3D}"/>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6" name="Footer Placeholder 5">
            <a:extLst>
              <a:ext uri="{FF2B5EF4-FFF2-40B4-BE49-F238E27FC236}">
                <a16:creationId xmlns:a16="http://schemas.microsoft.com/office/drawing/2014/main" id="{96B58231-81DB-D0DF-F6F1-CBB9D1374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ED4CD-DF7E-1C52-33D0-198CE6B2CEFA}"/>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1999801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0845-DDEC-1DF8-6CA9-E348AAA8434D}"/>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5BDB69-BCF6-D3E1-E13E-D13A945609C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E17F65-D1EE-B825-6DF3-72BD19AD63D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8F193-B470-B30B-7E2B-FAAF340C767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8F3E6-452F-0D3E-5882-3AD248850AF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0E69AA-F2A1-4DEA-1D96-62876265F18A}"/>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8" name="Footer Placeholder 7">
            <a:extLst>
              <a:ext uri="{FF2B5EF4-FFF2-40B4-BE49-F238E27FC236}">
                <a16:creationId xmlns:a16="http://schemas.microsoft.com/office/drawing/2014/main" id="{6D06E398-C5AC-1EDE-A936-FED505870F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D1F68B-48B4-3E67-B806-5464B2441E32}"/>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1620492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403B-921C-7082-2CBD-FDB52B2C4D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FAB8DC-5F7E-CDD2-709F-0233ACB75D88}"/>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4" name="Footer Placeholder 3">
            <a:extLst>
              <a:ext uri="{FF2B5EF4-FFF2-40B4-BE49-F238E27FC236}">
                <a16:creationId xmlns:a16="http://schemas.microsoft.com/office/drawing/2014/main" id="{0D3FC6ED-E42B-161E-072C-237CFD8EDA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EFE9B4-64C9-8353-861F-01B7F786EE4D}"/>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2727883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70E80-B037-699D-D310-C0B99D726DBC}"/>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3" name="Footer Placeholder 2">
            <a:extLst>
              <a:ext uri="{FF2B5EF4-FFF2-40B4-BE49-F238E27FC236}">
                <a16:creationId xmlns:a16="http://schemas.microsoft.com/office/drawing/2014/main" id="{5D80A988-3CB1-7239-C200-4F5DC7DEA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1F857E-2AE7-9AD0-124B-42B2FDC61CDC}"/>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97684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3A2D-29CA-850E-B7C9-573C8DC2D0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159AA8-6708-20AF-44AD-1A7AC73204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2EE9B-70F9-3B0E-8FCD-83DCC6AC5295}"/>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5" name="Footer Placeholder 4">
            <a:extLst>
              <a:ext uri="{FF2B5EF4-FFF2-40B4-BE49-F238E27FC236}">
                <a16:creationId xmlns:a16="http://schemas.microsoft.com/office/drawing/2014/main" id="{AE0C2356-0FBB-EF6A-1D1D-36B60FCF8D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CDADB-D233-222D-C369-7DE9C656B229}"/>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4047236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CBE6-2283-A2B8-79A7-EC6D3F514AA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0BD2DB-A04A-AE55-7CAE-05C1E933693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478656-C9C4-6308-8DCC-36BBB0E5AE9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A928C9-E2F7-44C2-65AA-FB16BC7D9DDC}"/>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6" name="Footer Placeholder 5">
            <a:extLst>
              <a:ext uri="{FF2B5EF4-FFF2-40B4-BE49-F238E27FC236}">
                <a16:creationId xmlns:a16="http://schemas.microsoft.com/office/drawing/2014/main" id="{146FD023-2BE2-5F3D-5D98-2CE0F5B95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C17D3-46BE-8AB1-55AC-679BC7E316CC}"/>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2049807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04EA-3CFA-DF66-2F55-7EED160ED66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863C77-3EC0-CE48-4493-01A569D3D02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BB1D709-873A-3F2A-FEC3-13EE3F5D132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E4AB3CE-832B-BBEE-5F4A-CA85ABBBC0FA}"/>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6" name="Footer Placeholder 5">
            <a:extLst>
              <a:ext uri="{FF2B5EF4-FFF2-40B4-BE49-F238E27FC236}">
                <a16:creationId xmlns:a16="http://schemas.microsoft.com/office/drawing/2014/main" id="{1BD27AFE-F323-77EE-6B5F-36D284693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FF746-A483-8858-0419-F45476BDC9DE}"/>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5093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B606-97E3-6BC7-1D6F-2A0446A6F8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03F553-6130-1E2F-B778-C4FA6C606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F78E20-9C6A-7602-E6BA-B1C8987A6C2B}"/>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5" name="Footer Placeholder 4">
            <a:extLst>
              <a:ext uri="{FF2B5EF4-FFF2-40B4-BE49-F238E27FC236}">
                <a16:creationId xmlns:a16="http://schemas.microsoft.com/office/drawing/2014/main" id="{AB8BB262-6423-3B3C-7DA8-79CA7BE02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9871D-89ED-891A-FB6E-EF1E83E5EEE5}"/>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1813515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F6395E-977E-80ED-30CD-122A37006B81}"/>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52FB32-E3CA-6271-CF50-83E71F3CBE1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EFA01-C78A-FF55-7AE6-42D5A8C3461E}"/>
              </a:ext>
            </a:extLst>
          </p:cNvPr>
          <p:cNvSpPr>
            <a:spLocks noGrp="1"/>
          </p:cNvSpPr>
          <p:nvPr>
            <p:ph type="dt" sz="half" idx="10"/>
          </p:nvPr>
        </p:nvSpPr>
        <p:spPr/>
        <p:txBody>
          <a:bodyPr/>
          <a:lstStyle/>
          <a:p>
            <a:fld id="{94791650-8866-4046-948F-00706F12929D}" type="datetimeFigureOut">
              <a:rPr lang="en-US" smtClean="0"/>
              <a:t>9/22/2025</a:t>
            </a:fld>
            <a:endParaRPr lang="en-US"/>
          </a:p>
        </p:txBody>
      </p:sp>
      <p:sp>
        <p:nvSpPr>
          <p:cNvPr id="5" name="Footer Placeholder 4">
            <a:extLst>
              <a:ext uri="{FF2B5EF4-FFF2-40B4-BE49-F238E27FC236}">
                <a16:creationId xmlns:a16="http://schemas.microsoft.com/office/drawing/2014/main" id="{6A1EE342-9490-9614-2437-2EA8D9BCF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A2E18-2306-3D0B-0BEA-87C3BB574986}"/>
              </a:ext>
            </a:extLst>
          </p:cNvPr>
          <p:cNvSpPr>
            <a:spLocks noGrp="1"/>
          </p:cNvSpPr>
          <p:nvPr>
            <p:ph type="sldNum" sz="quarter" idx="12"/>
          </p:nvPr>
        </p:nvSpPr>
        <p:spPr/>
        <p:txBody>
          <a:bodyPr/>
          <a:lstStyle/>
          <a:p>
            <a:fld id="{DAAF32E8-69E7-BF40-B280-DE090FAB4167}" type="slidenum">
              <a:rPr lang="en-US" smtClean="0"/>
              <a:t>‹#›</a:t>
            </a:fld>
            <a:endParaRPr lang="en-US"/>
          </a:p>
        </p:txBody>
      </p:sp>
    </p:spTree>
    <p:extLst>
      <p:ext uri="{BB962C8B-B14F-4D97-AF65-F5344CB8AC3E}">
        <p14:creationId xmlns:p14="http://schemas.microsoft.com/office/powerpoint/2010/main" val="310606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534" y="1196430"/>
            <a:ext cx="10777925" cy="1966494"/>
          </a:xfrm>
        </p:spPr>
        <p:txBody>
          <a:bodyPr anchor="b">
            <a:normAutofit/>
          </a:bodyPr>
          <a:lstStyle>
            <a:lvl1pPr algn="l">
              <a:defRPr sz="4200" b="1" i="0">
                <a:solidFill>
                  <a:srgbClr val="6D5E74"/>
                </a:solidFill>
                <a:latin typeface="Frutiger 65" pitchFamily="2" charset="0"/>
              </a:defRPr>
            </a:lvl1pPr>
          </a:lstStyle>
          <a:p>
            <a:r>
              <a:rPr lang="en-GB" dirty="0"/>
              <a:t>Title here</a:t>
            </a:r>
            <a:endParaRPr lang="en-US" dirty="0"/>
          </a:p>
        </p:txBody>
      </p:sp>
      <p:sp>
        <p:nvSpPr>
          <p:cNvPr id="7" name="Rectangle 6">
            <a:extLst>
              <a:ext uri="{FF2B5EF4-FFF2-40B4-BE49-F238E27FC236}">
                <a16:creationId xmlns:a16="http://schemas.microsoft.com/office/drawing/2014/main" id="{F38258AD-24B5-394C-A914-0A9ECB27A306}"/>
              </a:ext>
            </a:extLst>
          </p:cNvPr>
          <p:cNvSpPr/>
          <p:nvPr userDrawn="1"/>
        </p:nvSpPr>
        <p:spPr>
          <a:xfrm>
            <a:off x="0" y="5005010"/>
            <a:ext cx="12192000" cy="185536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74705DE2-675B-AD4A-AA27-96D19B71D9FA}"/>
              </a:ext>
            </a:extLst>
          </p:cNvPr>
          <p:cNvSpPr/>
          <p:nvPr userDrawn="1"/>
        </p:nvSpPr>
        <p:spPr>
          <a:xfrm>
            <a:off x="0" y="4881106"/>
            <a:ext cx="12192000" cy="151515"/>
          </a:xfrm>
          <a:prstGeom prst="rect">
            <a:avLst/>
          </a:prstGeom>
          <a:solidFill>
            <a:srgbClr val="188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2">
            <a:extLst>
              <a:ext uri="{FF2B5EF4-FFF2-40B4-BE49-F238E27FC236}">
                <a16:creationId xmlns:a16="http://schemas.microsoft.com/office/drawing/2014/main" id="{47FBA148-F42F-B341-8A46-B8911050CB88}"/>
              </a:ext>
            </a:extLst>
          </p:cNvPr>
          <p:cNvSpPr>
            <a:spLocks noGrp="1"/>
          </p:cNvSpPr>
          <p:nvPr>
            <p:ph type="body" idx="10" hasCustomPrompt="1"/>
          </p:nvPr>
        </p:nvSpPr>
        <p:spPr>
          <a:xfrm>
            <a:off x="714534" y="796702"/>
            <a:ext cx="10777925" cy="259784"/>
          </a:xfrm>
        </p:spPr>
        <p:txBody>
          <a:bodyPr>
            <a:normAutofit/>
          </a:bodyPr>
          <a:lstStyle>
            <a:lvl1pPr marL="0" indent="0">
              <a:buNone/>
              <a:defRPr sz="18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dirty="0">
                <a:solidFill>
                  <a:srgbClr val="6D5E74"/>
                </a:solidFill>
              </a:rPr>
              <a:t>Document type</a:t>
            </a:r>
            <a:endParaRPr lang="en-US" dirty="0">
              <a:solidFill>
                <a:srgbClr val="6D5E74"/>
              </a:solidFill>
            </a:endParaRPr>
          </a:p>
        </p:txBody>
      </p:sp>
      <p:sp>
        <p:nvSpPr>
          <p:cNvPr id="14" name="Text Placeholder 2">
            <a:extLst>
              <a:ext uri="{FF2B5EF4-FFF2-40B4-BE49-F238E27FC236}">
                <a16:creationId xmlns:a16="http://schemas.microsoft.com/office/drawing/2014/main" id="{07A9F477-F610-7747-BA53-60AE39E38FB6}"/>
              </a:ext>
            </a:extLst>
          </p:cNvPr>
          <p:cNvSpPr>
            <a:spLocks noGrp="1"/>
          </p:cNvSpPr>
          <p:nvPr>
            <p:ph type="body" idx="11" hasCustomPrompt="1"/>
          </p:nvPr>
        </p:nvSpPr>
        <p:spPr>
          <a:xfrm>
            <a:off x="714532" y="5414066"/>
            <a:ext cx="6500733" cy="276577"/>
          </a:xfrm>
        </p:spPr>
        <p:txBody>
          <a:bodyPr>
            <a:normAutofit/>
          </a:bodyPr>
          <a:lstStyle>
            <a:lvl1pPr marL="0" indent="0">
              <a:lnSpc>
                <a:spcPct val="100000"/>
              </a:lnSpc>
              <a:buNone/>
              <a:defRPr sz="1800" b="1" i="0">
                <a:solidFill>
                  <a:srgbClr val="0CA4D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Author</a:t>
            </a:r>
          </a:p>
        </p:txBody>
      </p:sp>
      <p:sp>
        <p:nvSpPr>
          <p:cNvPr id="15" name="Text Placeholder 2">
            <a:extLst>
              <a:ext uri="{FF2B5EF4-FFF2-40B4-BE49-F238E27FC236}">
                <a16:creationId xmlns:a16="http://schemas.microsoft.com/office/drawing/2014/main" id="{209E4BF1-6846-444D-8424-6D313F23945F}"/>
              </a:ext>
            </a:extLst>
          </p:cNvPr>
          <p:cNvSpPr>
            <a:spLocks noGrp="1"/>
          </p:cNvSpPr>
          <p:nvPr>
            <p:ph type="body" idx="12" hasCustomPrompt="1"/>
          </p:nvPr>
        </p:nvSpPr>
        <p:spPr>
          <a:xfrm>
            <a:off x="714532" y="5679059"/>
            <a:ext cx="6500733" cy="276577"/>
          </a:xfrm>
        </p:spPr>
        <p:txBody>
          <a:bodyPr>
            <a:normAutofit/>
          </a:bodyPr>
          <a:lstStyle>
            <a:lvl1pPr marL="0" indent="0">
              <a:lnSpc>
                <a:spcPct val="100000"/>
              </a:lnSpc>
              <a:buNone/>
              <a:defRPr sz="18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Title</a:t>
            </a:r>
          </a:p>
        </p:txBody>
      </p:sp>
      <p:sp>
        <p:nvSpPr>
          <p:cNvPr id="16" name="Text Placeholder 2">
            <a:extLst>
              <a:ext uri="{FF2B5EF4-FFF2-40B4-BE49-F238E27FC236}">
                <a16:creationId xmlns:a16="http://schemas.microsoft.com/office/drawing/2014/main" id="{44BFD52D-81D6-4742-AB8F-871A7150584A}"/>
              </a:ext>
            </a:extLst>
          </p:cNvPr>
          <p:cNvSpPr>
            <a:spLocks noGrp="1"/>
          </p:cNvSpPr>
          <p:nvPr>
            <p:ph type="body" idx="13" hasCustomPrompt="1"/>
          </p:nvPr>
        </p:nvSpPr>
        <p:spPr>
          <a:xfrm>
            <a:off x="714532" y="6161002"/>
            <a:ext cx="6500733" cy="276577"/>
          </a:xfrm>
        </p:spPr>
        <p:txBody>
          <a:bodyPr>
            <a:normAutofit/>
          </a:bodyPr>
          <a:lstStyle>
            <a:lvl1pPr marL="0" indent="0">
              <a:lnSpc>
                <a:spcPct val="100000"/>
              </a:lnSpc>
              <a:buNone/>
              <a:defRPr sz="1800" b="0" i="0">
                <a:solidFill>
                  <a:schemeClr val="bg1"/>
                </a:solidFill>
                <a:latin typeface="Frutiger 55 Roman"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Date</a:t>
            </a:r>
          </a:p>
        </p:txBody>
      </p:sp>
      <p:sp>
        <p:nvSpPr>
          <p:cNvPr id="24" name="Subtitle 2">
            <a:extLst>
              <a:ext uri="{FF2B5EF4-FFF2-40B4-BE49-F238E27FC236}">
                <a16:creationId xmlns:a16="http://schemas.microsoft.com/office/drawing/2014/main" id="{228A6045-F5D3-3646-84B1-4D812D1348B0}"/>
              </a:ext>
            </a:extLst>
          </p:cNvPr>
          <p:cNvSpPr txBox="1">
            <a:spLocks/>
          </p:cNvSpPr>
          <p:nvPr userDrawn="1"/>
        </p:nvSpPr>
        <p:spPr>
          <a:xfrm>
            <a:off x="707038" y="534026"/>
            <a:ext cx="10777925"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4" name="Picture 3" descr="A picture containing red&#10;&#10;Description automatically generated">
            <a:extLst>
              <a:ext uri="{FF2B5EF4-FFF2-40B4-BE49-F238E27FC236}">
                <a16:creationId xmlns:a16="http://schemas.microsoft.com/office/drawing/2014/main" id="{099CBF0B-6DE1-8347-A422-69868D2F9837}"/>
              </a:ext>
            </a:extLst>
          </p:cNvPr>
          <p:cNvPicPr>
            <a:picLocks noChangeAspect="1"/>
          </p:cNvPicPr>
          <p:nvPr userDrawn="1"/>
        </p:nvPicPr>
        <p:blipFill>
          <a:blip r:embed="rId2"/>
          <a:stretch>
            <a:fillRect/>
          </a:stretch>
        </p:blipFill>
        <p:spPr>
          <a:xfrm>
            <a:off x="7814819" y="5620758"/>
            <a:ext cx="3852576" cy="582401"/>
          </a:xfrm>
          <a:prstGeom prst="rect">
            <a:avLst/>
          </a:prstGeom>
        </p:spPr>
      </p:pic>
      <p:pic>
        <p:nvPicPr>
          <p:cNvPr id="13" name="Picture 12">
            <a:extLst>
              <a:ext uri="{FF2B5EF4-FFF2-40B4-BE49-F238E27FC236}">
                <a16:creationId xmlns:a16="http://schemas.microsoft.com/office/drawing/2014/main" id="{52F1F7F8-FAFD-BF4A-AD14-0346ABC581EB}"/>
              </a:ext>
            </a:extLst>
          </p:cNvPr>
          <p:cNvPicPr>
            <a:picLocks noChangeAspect="1"/>
          </p:cNvPicPr>
          <p:nvPr userDrawn="1"/>
        </p:nvPicPr>
        <p:blipFill>
          <a:blip r:embed="rId3"/>
          <a:srcRect/>
          <a:stretch/>
        </p:blipFill>
        <p:spPr>
          <a:xfrm>
            <a:off x="1" y="3953055"/>
            <a:ext cx="12192000" cy="1045029"/>
          </a:xfrm>
          <a:prstGeom prst="rect">
            <a:avLst/>
          </a:prstGeom>
        </p:spPr>
      </p:pic>
    </p:spTree>
    <p:extLst>
      <p:ext uri="{BB962C8B-B14F-4D97-AF65-F5344CB8AC3E}">
        <p14:creationId xmlns:p14="http://schemas.microsoft.com/office/powerpoint/2010/main" val="2726613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A close up of a logo&#10;&#10;Description automatically generated">
            <a:extLst>
              <a:ext uri="{FF2B5EF4-FFF2-40B4-BE49-F238E27FC236}">
                <a16:creationId xmlns:a16="http://schemas.microsoft.com/office/drawing/2014/main" id="{942EAB7A-6EDB-9E45-9637-FA4C49FDA9A0}"/>
              </a:ext>
            </a:extLst>
          </p:cNvPr>
          <p:cNvPicPr>
            <a:picLocks noChangeAspect="1"/>
          </p:cNvPicPr>
          <p:nvPr userDrawn="1"/>
        </p:nvPicPr>
        <p:blipFill>
          <a:blip r:embed="rId2"/>
          <a:stretch>
            <a:fillRect/>
          </a:stretch>
        </p:blipFill>
        <p:spPr>
          <a:xfrm>
            <a:off x="8745391" y="5968857"/>
            <a:ext cx="2807027" cy="616270"/>
          </a:xfrm>
          <a:prstGeom prst="rect">
            <a:avLst/>
          </a:prstGeom>
        </p:spPr>
      </p:pic>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16" name="Text Placeholder 2">
            <a:extLst>
              <a:ext uri="{FF2B5EF4-FFF2-40B4-BE49-F238E27FC236}">
                <a16:creationId xmlns:a16="http://schemas.microsoft.com/office/drawing/2014/main" id="{E13E6865-9D42-7C47-872B-23E7E42025E9}"/>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19" name="Subtitle 2">
            <a:extLst>
              <a:ext uri="{FF2B5EF4-FFF2-40B4-BE49-F238E27FC236}">
                <a16:creationId xmlns:a16="http://schemas.microsoft.com/office/drawing/2014/main" id="{3BD51B40-4A81-5344-8B5B-A18598B528BE}"/>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spTree>
    <p:extLst>
      <p:ext uri="{BB962C8B-B14F-4D97-AF65-F5344CB8AC3E}">
        <p14:creationId xmlns:p14="http://schemas.microsoft.com/office/powerpoint/2010/main" val="100693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list - Design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2">
            <a:extLst>
              <a:ext uri="{FF2B5EF4-FFF2-40B4-BE49-F238E27FC236}">
                <a16:creationId xmlns:a16="http://schemas.microsoft.com/office/drawing/2014/main" id="{D9EFD82A-F058-8348-B678-9C7397C0E2F4}"/>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1289326"/>
            <a:ext cx="5381468" cy="3248038"/>
          </a:xfrm>
        </p:spPr>
        <p:txBody>
          <a:bodyPr>
            <a:normAutofit/>
          </a:bodyPr>
          <a:lstStyle>
            <a:lvl1pPr marL="285750" indent="-285750">
              <a:buFont typeface="Arial" panose="020B0604020202020204" pitchFamily="34" charset="0"/>
              <a:buChar char="•"/>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pic>
        <p:nvPicPr>
          <p:cNvPr id="35" name="Picture 34" descr="A picture containing light&#10;&#10;Description automatically generated">
            <a:extLst>
              <a:ext uri="{FF2B5EF4-FFF2-40B4-BE49-F238E27FC236}">
                <a16:creationId xmlns:a16="http://schemas.microsoft.com/office/drawing/2014/main" id="{5E76CD44-334C-384B-ADFE-1387E467A38C}"/>
              </a:ext>
            </a:extLst>
          </p:cNvPr>
          <p:cNvPicPr>
            <a:picLocks noChangeAspect="1"/>
          </p:cNvPicPr>
          <p:nvPr userDrawn="1"/>
        </p:nvPicPr>
        <p:blipFill>
          <a:blip r:embed="rId2"/>
          <a:stretch>
            <a:fillRect/>
          </a:stretch>
        </p:blipFill>
        <p:spPr>
          <a:xfrm>
            <a:off x="6609276" y="3148445"/>
            <a:ext cx="4607427" cy="2070801"/>
          </a:xfrm>
          <a:prstGeom prst="rect">
            <a:avLst/>
          </a:prstGeom>
        </p:spPr>
      </p:pic>
      <p:sp>
        <p:nvSpPr>
          <p:cNvPr id="37" name="Subtitle 2">
            <a:extLst>
              <a:ext uri="{FF2B5EF4-FFF2-40B4-BE49-F238E27FC236}">
                <a16:creationId xmlns:a16="http://schemas.microsoft.com/office/drawing/2014/main" id="{C68FFD51-E22F-2345-954B-7DFC00414ECA}"/>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9" name="Picture 8" descr="A picture containing red&#10;&#10;Description automatically generated">
            <a:extLst>
              <a:ext uri="{FF2B5EF4-FFF2-40B4-BE49-F238E27FC236}">
                <a16:creationId xmlns:a16="http://schemas.microsoft.com/office/drawing/2014/main" id="{E546D502-5158-8F48-BDCD-2795804D41FE}"/>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2768985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list - Desig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2">
            <a:extLst>
              <a:ext uri="{FF2B5EF4-FFF2-40B4-BE49-F238E27FC236}">
                <a16:creationId xmlns:a16="http://schemas.microsoft.com/office/drawing/2014/main" id="{D9EFD82A-F058-8348-B678-9C7397C0E2F4}"/>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1289326"/>
            <a:ext cx="5381468" cy="3248038"/>
          </a:xfrm>
        </p:spPr>
        <p:txBody>
          <a:bodyPr>
            <a:normAutofit/>
          </a:bodyPr>
          <a:lstStyle>
            <a:lvl1pPr marL="285750" indent="-285750">
              <a:buFont typeface="Arial" panose="020B0604020202020204" pitchFamily="34" charset="0"/>
              <a:buChar char="•"/>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37" name="Subtitle 2">
            <a:extLst>
              <a:ext uri="{FF2B5EF4-FFF2-40B4-BE49-F238E27FC236}">
                <a16:creationId xmlns:a16="http://schemas.microsoft.com/office/drawing/2014/main" id="{C68FFD51-E22F-2345-954B-7DFC00414ECA}"/>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12" name="Picture 11" descr="A picture containing window&#10;&#10;Description automatically generated">
            <a:extLst>
              <a:ext uri="{FF2B5EF4-FFF2-40B4-BE49-F238E27FC236}">
                <a16:creationId xmlns:a16="http://schemas.microsoft.com/office/drawing/2014/main" id="{E7F226BB-3EBA-8D48-A0C8-471683DB8008}"/>
              </a:ext>
            </a:extLst>
          </p:cNvPr>
          <p:cNvPicPr>
            <a:picLocks noChangeAspect="1"/>
          </p:cNvPicPr>
          <p:nvPr userDrawn="1"/>
        </p:nvPicPr>
        <p:blipFill>
          <a:blip r:embed="rId2"/>
          <a:stretch>
            <a:fillRect/>
          </a:stretch>
        </p:blipFill>
        <p:spPr>
          <a:xfrm>
            <a:off x="6575856" y="3708306"/>
            <a:ext cx="4916603" cy="1723221"/>
          </a:xfrm>
          <a:prstGeom prst="rect">
            <a:avLst/>
          </a:prstGeom>
        </p:spPr>
      </p:pic>
      <p:pic>
        <p:nvPicPr>
          <p:cNvPr id="9" name="Picture 8" descr="A picture containing red&#10;&#10;Description automatically generated">
            <a:extLst>
              <a:ext uri="{FF2B5EF4-FFF2-40B4-BE49-F238E27FC236}">
                <a16:creationId xmlns:a16="http://schemas.microsoft.com/office/drawing/2014/main" id="{05283263-13A2-D243-A93F-666719E97218}"/>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2173461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list - Design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2">
            <a:extLst>
              <a:ext uri="{FF2B5EF4-FFF2-40B4-BE49-F238E27FC236}">
                <a16:creationId xmlns:a16="http://schemas.microsoft.com/office/drawing/2014/main" id="{D9EFD82A-F058-8348-B678-9C7397C0E2F4}"/>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1289326"/>
            <a:ext cx="5381468" cy="3248038"/>
          </a:xfrm>
        </p:spPr>
        <p:txBody>
          <a:bodyPr>
            <a:normAutofit/>
          </a:bodyPr>
          <a:lstStyle>
            <a:lvl1pPr marL="285750" indent="-285750">
              <a:buFont typeface="Arial" panose="020B0604020202020204" pitchFamily="34" charset="0"/>
              <a:buChar char="•"/>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37" name="Subtitle 2">
            <a:extLst>
              <a:ext uri="{FF2B5EF4-FFF2-40B4-BE49-F238E27FC236}">
                <a16:creationId xmlns:a16="http://schemas.microsoft.com/office/drawing/2014/main" id="{C68FFD51-E22F-2345-954B-7DFC00414ECA}"/>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3" name="Picture 2" descr="A picture containing light&#10;&#10;Description automatically generated">
            <a:extLst>
              <a:ext uri="{FF2B5EF4-FFF2-40B4-BE49-F238E27FC236}">
                <a16:creationId xmlns:a16="http://schemas.microsoft.com/office/drawing/2014/main" id="{49CAF87A-4FE6-AC4A-B113-898B957BAB2D}"/>
              </a:ext>
            </a:extLst>
          </p:cNvPr>
          <p:cNvPicPr>
            <a:picLocks noChangeAspect="1"/>
          </p:cNvPicPr>
          <p:nvPr userDrawn="1"/>
        </p:nvPicPr>
        <p:blipFill>
          <a:blip r:embed="rId2"/>
          <a:stretch>
            <a:fillRect/>
          </a:stretch>
        </p:blipFill>
        <p:spPr>
          <a:xfrm>
            <a:off x="7735351" y="3429000"/>
            <a:ext cx="3346141" cy="2024682"/>
          </a:xfrm>
          <a:prstGeom prst="rect">
            <a:avLst/>
          </a:prstGeom>
        </p:spPr>
      </p:pic>
      <p:pic>
        <p:nvPicPr>
          <p:cNvPr id="9" name="Picture 8" descr="A picture containing red&#10;&#10;Description automatically generated">
            <a:extLst>
              <a:ext uri="{FF2B5EF4-FFF2-40B4-BE49-F238E27FC236}">
                <a16:creationId xmlns:a16="http://schemas.microsoft.com/office/drawing/2014/main" id="{3A06069E-2434-1248-AB86-5EC6B90A524F}"/>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262305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aragraph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1289326"/>
            <a:ext cx="5381468" cy="301212"/>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Paragraph title</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1655308"/>
            <a:ext cx="5381468" cy="513203"/>
          </a:xfrm>
        </p:spPr>
        <p:txBody>
          <a:bodyPr>
            <a:normAutofit/>
          </a:bodyPr>
          <a:lstStyle>
            <a:lvl1pPr marL="0" indent="0">
              <a:buNone/>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28" name="Text Placeholder 2">
            <a:extLst>
              <a:ext uri="{FF2B5EF4-FFF2-40B4-BE49-F238E27FC236}">
                <a16:creationId xmlns:a16="http://schemas.microsoft.com/office/drawing/2014/main" id="{8088C00F-FC52-0849-BACD-DFFD31DE5E10}"/>
              </a:ext>
            </a:extLst>
          </p:cNvPr>
          <p:cNvSpPr>
            <a:spLocks noGrp="1"/>
          </p:cNvSpPr>
          <p:nvPr>
            <p:ph type="body" idx="15" hasCustomPrompt="1"/>
          </p:nvPr>
        </p:nvSpPr>
        <p:spPr>
          <a:xfrm>
            <a:off x="714534" y="2432139"/>
            <a:ext cx="5381468" cy="301212"/>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Paragraph title</a:t>
            </a:r>
          </a:p>
        </p:txBody>
      </p:sp>
      <p:sp>
        <p:nvSpPr>
          <p:cNvPr id="19" name="Text Placeholder 2">
            <a:extLst>
              <a:ext uri="{FF2B5EF4-FFF2-40B4-BE49-F238E27FC236}">
                <a16:creationId xmlns:a16="http://schemas.microsoft.com/office/drawing/2014/main" id="{0E79FCE2-6879-D348-9F13-350FD5A8200E}"/>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20" name="Subtitle 2">
            <a:extLst>
              <a:ext uri="{FF2B5EF4-FFF2-40B4-BE49-F238E27FC236}">
                <a16:creationId xmlns:a16="http://schemas.microsoft.com/office/drawing/2014/main" id="{4C60A0B1-8055-4F48-B5A1-16E90297E9C9}"/>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sp>
        <p:nvSpPr>
          <p:cNvPr id="24" name="Text Placeholder 2">
            <a:extLst>
              <a:ext uri="{FF2B5EF4-FFF2-40B4-BE49-F238E27FC236}">
                <a16:creationId xmlns:a16="http://schemas.microsoft.com/office/drawing/2014/main" id="{105B21E7-C1CB-9B4E-9A12-95EF2302E140}"/>
              </a:ext>
            </a:extLst>
          </p:cNvPr>
          <p:cNvSpPr>
            <a:spLocks noGrp="1"/>
          </p:cNvSpPr>
          <p:nvPr>
            <p:ph type="body" idx="20" hasCustomPrompt="1"/>
          </p:nvPr>
        </p:nvSpPr>
        <p:spPr>
          <a:xfrm>
            <a:off x="714533" y="2795372"/>
            <a:ext cx="5381468" cy="513203"/>
          </a:xfrm>
        </p:spPr>
        <p:txBody>
          <a:bodyPr>
            <a:normAutofit/>
          </a:bodyPr>
          <a:lstStyle>
            <a:lvl1pPr marL="0" indent="0">
              <a:buNone/>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25" name="Text Placeholder 2">
            <a:extLst>
              <a:ext uri="{FF2B5EF4-FFF2-40B4-BE49-F238E27FC236}">
                <a16:creationId xmlns:a16="http://schemas.microsoft.com/office/drawing/2014/main" id="{18A7E5E2-7291-544B-9776-415180D00B2A}"/>
              </a:ext>
            </a:extLst>
          </p:cNvPr>
          <p:cNvSpPr>
            <a:spLocks noGrp="1"/>
          </p:cNvSpPr>
          <p:nvPr>
            <p:ph type="body" idx="21" hasCustomPrompt="1"/>
          </p:nvPr>
        </p:nvSpPr>
        <p:spPr>
          <a:xfrm>
            <a:off x="714534" y="3569452"/>
            <a:ext cx="5381468" cy="301212"/>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Paragraph title</a:t>
            </a:r>
          </a:p>
        </p:txBody>
      </p:sp>
      <p:sp>
        <p:nvSpPr>
          <p:cNvPr id="27" name="Text Placeholder 2">
            <a:extLst>
              <a:ext uri="{FF2B5EF4-FFF2-40B4-BE49-F238E27FC236}">
                <a16:creationId xmlns:a16="http://schemas.microsoft.com/office/drawing/2014/main" id="{86B7F66E-4847-8E4C-B835-6871C43C6BD3}"/>
              </a:ext>
            </a:extLst>
          </p:cNvPr>
          <p:cNvSpPr>
            <a:spLocks noGrp="1"/>
          </p:cNvSpPr>
          <p:nvPr>
            <p:ph type="body" idx="22" hasCustomPrompt="1"/>
          </p:nvPr>
        </p:nvSpPr>
        <p:spPr>
          <a:xfrm>
            <a:off x="714533" y="3932684"/>
            <a:ext cx="5381468" cy="513203"/>
          </a:xfrm>
        </p:spPr>
        <p:txBody>
          <a:bodyPr>
            <a:normAutofit/>
          </a:bodyPr>
          <a:lstStyle>
            <a:lvl1pPr marL="0" indent="0">
              <a:buNone/>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32" name="Text Placeholder 2">
            <a:extLst>
              <a:ext uri="{FF2B5EF4-FFF2-40B4-BE49-F238E27FC236}">
                <a16:creationId xmlns:a16="http://schemas.microsoft.com/office/drawing/2014/main" id="{FFE3CB4A-57B1-DE44-9831-270193D2F919}"/>
              </a:ext>
            </a:extLst>
          </p:cNvPr>
          <p:cNvSpPr>
            <a:spLocks noGrp="1"/>
          </p:cNvSpPr>
          <p:nvPr>
            <p:ph type="body" idx="23" hasCustomPrompt="1"/>
          </p:nvPr>
        </p:nvSpPr>
        <p:spPr>
          <a:xfrm>
            <a:off x="699542" y="4689490"/>
            <a:ext cx="5381468" cy="301212"/>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Paragraph title</a:t>
            </a:r>
          </a:p>
        </p:txBody>
      </p:sp>
      <p:sp>
        <p:nvSpPr>
          <p:cNvPr id="33" name="Text Placeholder 2">
            <a:extLst>
              <a:ext uri="{FF2B5EF4-FFF2-40B4-BE49-F238E27FC236}">
                <a16:creationId xmlns:a16="http://schemas.microsoft.com/office/drawing/2014/main" id="{47ABF5EC-543C-E346-8A21-4B2C6EC5D958}"/>
              </a:ext>
            </a:extLst>
          </p:cNvPr>
          <p:cNvSpPr>
            <a:spLocks noGrp="1"/>
          </p:cNvSpPr>
          <p:nvPr>
            <p:ph type="body" idx="24" hasCustomPrompt="1"/>
          </p:nvPr>
        </p:nvSpPr>
        <p:spPr>
          <a:xfrm>
            <a:off x="699541" y="5052723"/>
            <a:ext cx="5381468" cy="513203"/>
          </a:xfrm>
        </p:spPr>
        <p:txBody>
          <a:bodyPr>
            <a:normAutofit/>
          </a:bodyPr>
          <a:lstStyle>
            <a:lvl1pPr marL="0" indent="0">
              <a:buNone/>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pic>
        <p:nvPicPr>
          <p:cNvPr id="16" name="Picture 15" descr="A picture containing red&#10;&#10;Description automatically generated">
            <a:extLst>
              <a:ext uri="{FF2B5EF4-FFF2-40B4-BE49-F238E27FC236}">
                <a16:creationId xmlns:a16="http://schemas.microsoft.com/office/drawing/2014/main" id="{6B8DD0CE-74CB-9342-B3A9-252B0A3CB6AB}"/>
              </a:ext>
            </a:extLst>
          </p:cNvPr>
          <p:cNvPicPr>
            <a:picLocks noChangeAspect="1"/>
          </p:cNvPicPr>
          <p:nvPr userDrawn="1"/>
        </p:nvPicPr>
        <p:blipFill>
          <a:blip r:embed="rId2"/>
          <a:stretch>
            <a:fillRect/>
          </a:stretch>
        </p:blipFill>
        <p:spPr>
          <a:xfrm>
            <a:off x="8578449" y="6078222"/>
            <a:ext cx="3053481" cy="461600"/>
          </a:xfrm>
          <a:prstGeom prst="rect">
            <a:avLst/>
          </a:prstGeom>
        </p:spPr>
      </p:pic>
      <p:pic>
        <p:nvPicPr>
          <p:cNvPr id="17" name="Picture 16">
            <a:extLst>
              <a:ext uri="{FF2B5EF4-FFF2-40B4-BE49-F238E27FC236}">
                <a16:creationId xmlns:a16="http://schemas.microsoft.com/office/drawing/2014/main" id="{30F39001-D763-2541-AB37-9CE92E13C2C1}"/>
              </a:ext>
            </a:extLst>
          </p:cNvPr>
          <p:cNvPicPr>
            <a:picLocks noChangeAspect="1"/>
          </p:cNvPicPr>
          <p:nvPr userDrawn="1"/>
        </p:nvPicPr>
        <p:blipFill>
          <a:blip r:embed="rId3"/>
          <a:srcRect/>
          <a:stretch/>
        </p:blipFill>
        <p:spPr>
          <a:xfrm>
            <a:off x="6884598" y="3578790"/>
            <a:ext cx="4330545" cy="1794002"/>
          </a:xfrm>
          <a:prstGeom prst="rect">
            <a:avLst/>
          </a:prstGeom>
        </p:spPr>
      </p:pic>
    </p:spTree>
    <p:extLst>
      <p:ext uri="{BB962C8B-B14F-4D97-AF65-F5344CB8AC3E}">
        <p14:creationId xmlns:p14="http://schemas.microsoft.com/office/powerpoint/2010/main" val="330881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B11B-616F-1063-5E5D-CFE2993363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A6210C-60E5-F6BA-F145-7FDD073A8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45D5EA-044C-0FB4-D107-81A0871F201B}"/>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5" name="Footer Placeholder 4">
            <a:extLst>
              <a:ext uri="{FF2B5EF4-FFF2-40B4-BE49-F238E27FC236}">
                <a16:creationId xmlns:a16="http://schemas.microsoft.com/office/drawing/2014/main" id="{AED983B8-118D-6598-CE36-C6F70BFECB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C76EA-EFBB-DFD8-B85E-B3795B5CA4BD}"/>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2032077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aragraph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1289326"/>
            <a:ext cx="5381468" cy="301212"/>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Paragraph title</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1655308"/>
            <a:ext cx="5381468" cy="513203"/>
          </a:xfrm>
        </p:spPr>
        <p:txBody>
          <a:bodyPr>
            <a:normAutofit/>
          </a:bodyPr>
          <a:lstStyle>
            <a:lvl1pPr marL="0" indent="0">
              <a:buNone/>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28" name="Text Placeholder 2">
            <a:extLst>
              <a:ext uri="{FF2B5EF4-FFF2-40B4-BE49-F238E27FC236}">
                <a16:creationId xmlns:a16="http://schemas.microsoft.com/office/drawing/2014/main" id="{8088C00F-FC52-0849-BACD-DFFD31DE5E10}"/>
              </a:ext>
            </a:extLst>
          </p:cNvPr>
          <p:cNvSpPr>
            <a:spLocks noGrp="1"/>
          </p:cNvSpPr>
          <p:nvPr>
            <p:ph type="body" idx="15" hasCustomPrompt="1"/>
          </p:nvPr>
        </p:nvSpPr>
        <p:spPr>
          <a:xfrm>
            <a:off x="714534" y="2432139"/>
            <a:ext cx="5381468" cy="301212"/>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Paragraph title</a:t>
            </a:r>
          </a:p>
        </p:txBody>
      </p:sp>
      <p:sp>
        <p:nvSpPr>
          <p:cNvPr id="29" name="Text Placeholder 2">
            <a:extLst>
              <a:ext uri="{FF2B5EF4-FFF2-40B4-BE49-F238E27FC236}">
                <a16:creationId xmlns:a16="http://schemas.microsoft.com/office/drawing/2014/main" id="{4C086863-E7B2-454B-8553-C0EA407A8406}"/>
              </a:ext>
            </a:extLst>
          </p:cNvPr>
          <p:cNvSpPr>
            <a:spLocks noGrp="1"/>
          </p:cNvSpPr>
          <p:nvPr>
            <p:ph type="body" idx="16" hasCustomPrompt="1"/>
          </p:nvPr>
        </p:nvSpPr>
        <p:spPr>
          <a:xfrm>
            <a:off x="714533" y="2798120"/>
            <a:ext cx="5381468" cy="927360"/>
          </a:xfrm>
        </p:spPr>
        <p:txBody>
          <a:bodyPr>
            <a:normAutofit/>
          </a:bodyPr>
          <a:lstStyle>
            <a:lvl1pPr marL="0" indent="0">
              <a:buNone/>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30" name="Text Placeholder 2">
            <a:extLst>
              <a:ext uri="{FF2B5EF4-FFF2-40B4-BE49-F238E27FC236}">
                <a16:creationId xmlns:a16="http://schemas.microsoft.com/office/drawing/2014/main" id="{FCD05193-E77A-C74E-A3AD-7BCCC9A2582C}"/>
              </a:ext>
            </a:extLst>
          </p:cNvPr>
          <p:cNvSpPr>
            <a:spLocks noGrp="1"/>
          </p:cNvSpPr>
          <p:nvPr>
            <p:ph type="body" idx="17" hasCustomPrompt="1"/>
          </p:nvPr>
        </p:nvSpPr>
        <p:spPr>
          <a:xfrm>
            <a:off x="714534" y="3986419"/>
            <a:ext cx="5381468" cy="301212"/>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Paragraph title</a:t>
            </a:r>
          </a:p>
        </p:txBody>
      </p:sp>
      <p:sp>
        <p:nvSpPr>
          <p:cNvPr id="31" name="Text Placeholder 2">
            <a:extLst>
              <a:ext uri="{FF2B5EF4-FFF2-40B4-BE49-F238E27FC236}">
                <a16:creationId xmlns:a16="http://schemas.microsoft.com/office/drawing/2014/main" id="{200371A0-F766-D346-832C-D7178AAE794D}"/>
              </a:ext>
            </a:extLst>
          </p:cNvPr>
          <p:cNvSpPr>
            <a:spLocks noGrp="1"/>
          </p:cNvSpPr>
          <p:nvPr>
            <p:ph type="body" idx="18" hasCustomPrompt="1"/>
          </p:nvPr>
        </p:nvSpPr>
        <p:spPr>
          <a:xfrm>
            <a:off x="714533" y="4352400"/>
            <a:ext cx="5381468" cy="1017616"/>
          </a:xfrm>
        </p:spPr>
        <p:txBody>
          <a:bodyPr>
            <a:normAutofit/>
          </a:bodyPr>
          <a:lstStyle>
            <a:lvl1pPr marL="0" indent="0">
              <a:buNone/>
              <a:defRPr sz="14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19" name="Text Placeholder 2">
            <a:extLst>
              <a:ext uri="{FF2B5EF4-FFF2-40B4-BE49-F238E27FC236}">
                <a16:creationId xmlns:a16="http://schemas.microsoft.com/office/drawing/2014/main" id="{0E79FCE2-6879-D348-9F13-350FD5A8200E}"/>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20" name="Subtitle 2">
            <a:extLst>
              <a:ext uri="{FF2B5EF4-FFF2-40B4-BE49-F238E27FC236}">
                <a16:creationId xmlns:a16="http://schemas.microsoft.com/office/drawing/2014/main" id="{4C60A0B1-8055-4F48-B5A1-16E90297E9C9}"/>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15" name="Picture 14" descr="A picture containing red&#10;&#10;Description automatically generated">
            <a:extLst>
              <a:ext uri="{FF2B5EF4-FFF2-40B4-BE49-F238E27FC236}">
                <a16:creationId xmlns:a16="http://schemas.microsoft.com/office/drawing/2014/main" id="{9FDA652C-0DB7-9B41-8B13-D6690240FCA3}"/>
              </a:ext>
            </a:extLst>
          </p:cNvPr>
          <p:cNvPicPr>
            <a:picLocks noChangeAspect="1"/>
          </p:cNvPicPr>
          <p:nvPr userDrawn="1"/>
        </p:nvPicPr>
        <p:blipFill>
          <a:blip r:embed="rId2"/>
          <a:stretch>
            <a:fillRect/>
          </a:stretch>
        </p:blipFill>
        <p:spPr>
          <a:xfrm>
            <a:off x="8578449" y="6078222"/>
            <a:ext cx="3053481" cy="461600"/>
          </a:xfrm>
          <a:prstGeom prst="rect">
            <a:avLst/>
          </a:prstGeom>
        </p:spPr>
      </p:pic>
      <p:pic>
        <p:nvPicPr>
          <p:cNvPr id="16" name="Picture 15">
            <a:extLst>
              <a:ext uri="{FF2B5EF4-FFF2-40B4-BE49-F238E27FC236}">
                <a16:creationId xmlns:a16="http://schemas.microsoft.com/office/drawing/2014/main" id="{65822814-9342-6D4C-BD6C-211263F7D91E}"/>
              </a:ext>
            </a:extLst>
          </p:cNvPr>
          <p:cNvPicPr>
            <a:picLocks noChangeAspect="1"/>
          </p:cNvPicPr>
          <p:nvPr userDrawn="1"/>
        </p:nvPicPr>
        <p:blipFill>
          <a:blip r:embed="rId3"/>
          <a:srcRect/>
          <a:stretch/>
        </p:blipFill>
        <p:spPr>
          <a:xfrm>
            <a:off x="6884598" y="3578790"/>
            <a:ext cx="4330545" cy="1794002"/>
          </a:xfrm>
          <a:prstGeom prst="rect">
            <a:avLst/>
          </a:prstGeom>
        </p:spPr>
      </p:pic>
    </p:spTree>
    <p:extLst>
      <p:ext uri="{BB962C8B-B14F-4D97-AF65-F5344CB8AC3E}">
        <p14:creationId xmlns:p14="http://schemas.microsoft.com/office/powerpoint/2010/main" val="401963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 - Design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1289326"/>
            <a:ext cx="8045848" cy="622601"/>
          </a:xfrm>
        </p:spPr>
        <p:txBody>
          <a:bodyPr/>
          <a:lstStyle>
            <a:lvl1pPr marL="0" indent="0">
              <a:buFont typeface="+mj-lt"/>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 Question</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2062138"/>
            <a:ext cx="5381468" cy="2384438"/>
          </a:xfrm>
        </p:spPr>
        <p:txBody>
          <a:bodyPr>
            <a:normAutofit/>
          </a:bodyPr>
          <a:lstStyle>
            <a:lvl1pPr marL="342900" indent="-342900">
              <a:buFont typeface="+mj-lt"/>
              <a:buAutoNum type="alphaUcPeriod"/>
              <a:defRPr sz="16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16" name="Text Placeholder 2">
            <a:extLst>
              <a:ext uri="{FF2B5EF4-FFF2-40B4-BE49-F238E27FC236}">
                <a16:creationId xmlns:a16="http://schemas.microsoft.com/office/drawing/2014/main" id="{FECA5945-85A9-4742-988D-88BEC53D64F7}"/>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19" name="Subtitle 2">
            <a:extLst>
              <a:ext uri="{FF2B5EF4-FFF2-40B4-BE49-F238E27FC236}">
                <a16:creationId xmlns:a16="http://schemas.microsoft.com/office/drawing/2014/main" id="{444434ED-A60A-8B42-8CAD-834CF6402D3A}"/>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4" name="Picture 3" descr="A picture containing toy, computer&#10;&#10;Description automatically generated">
            <a:extLst>
              <a:ext uri="{FF2B5EF4-FFF2-40B4-BE49-F238E27FC236}">
                <a16:creationId xmlns:a16="http://schemas.microsoft.com/office/drawing/2014/main" id="{602BF2D9-9AE5-2142-9F09-04D8B4DFA3E7}"/>
              </a:ext>
            </a:extLst>
          </p:cNvPr>
          <p:cNvPicPr>
            <a:picLocks noChangeAspect="1"/>
          </p:cNvPicPr>
          <p:nvPr userDrawn="1"/>
        </p:nvPicPr>
        <p:blipFill>
          <a:blip r:embed="rId2"/>
          <a:stretch>
            <a:fillRect/>
          </a:stretch>
        </p:blipFill>
        <p:spPr>
          <a:xfrm>
            <a:off x="6081010" y="3183635"/>
            <a:ext cx="6751253" cy="2226102"/>
          </a:xfrm>
          <a:prstGeom prst="rect">
            <a:avLst/>
          </a:prstGeom>
        </p:spPr>
      </p:pic>
      <p:pic>
        <p:nvPicPr>
          <p:cNvPr id="10" name="Picture 9" descr="A picture containing red&#10;&#10;Description automatically generated">
            <a:extLst>
              <a:ext uri="{FF2B5EF4-FFF2-40B4-BE49-F238E27FC236}">
                <a16:creationId xmlns:a16="http://schemas.microsoft.com/office/drawing/2014/main" id="{92DA0D88-C64D-8F4B-9650-9335D2484D30}"/>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2001881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 - Desig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1289326"/>
            <a:ext cx="8045848" cy="622601"/>
          </a:xfrm>
        </p:spPr>
        <p:txBody>
          <a:bodyPr/>
          <a:lstStyle>
            <a:lvl1pPr marL="0" indent="0">
              <a:buFont typeface="+mj-lt"/>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 Question</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2062138"/>
            <a:ext cx="5381468" cy="2384438"/>
          </a:xfrm>
        </p:spPr>
        <p:txBody>
          <a:bodyPr>
            <a:normAutofit/>
          </a:bodyPr>
          <a:lstStyle>
            <a:lvl1pPr marL="342900" indent="-342900">
              <a:buFont typeface="+mj-lt"/>
              <a:buAutoNum type="alphaUcPeriod"/>
              <a:defRPr sz="16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16" name="Text Placeholder 2">
            <a:extLst>
              <a:ext uri="{FF2B5EF4-FFF2-40B4-BE49-F238E27FC236}">
                <a16:creationId xmlns:a16="http://schemas.microsoft.com/office/drawing/2014/main" id="{FECA5945-85A9-4742-988D-88BEC53D64F7}"/>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19" name="Subtitle 2">
            <a:extLst>
              <a:ext uri="{FF2B5EF4-FFF2-40B4-BE49-F238E27FC236}">
                <a16:creationId xmlns:a16="http://schemas.microsoft.com/office/drawing/2014/main" id="{444434ED-A60A-8B42-8CAD-834CF6402D3A}"/>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10" name="Picture 9" descr="A picture containing light&#10;&#10;Description automatically generated">
            <a:extLst>
              <a:ext uri="{FF2B5EF4-FFF2-40B4-BE49-F238E27FC236}">
                <a16:creationId xmlns:a16="http://schemas.microsoft.com/office/drawing/2014/main" id="{27F8B8D4-9F26-034A-94A0-1D5D1A68C6BD}"/>
              </a:ext>
            </a:extLst>
          </p:cNvPr>
          <p:cNvPicPr>
            <a:picLocks noChangeAspect="1"/>
          </p:cNvPicPr>
          <p:nvPr userDrawn="1"/>
        </p:nvPicPr>
        <p:blipFill>
          <a:blip r:embed="rId2"/>
          <a:stretch>
            <a:fillRect/>
          </a:stretch>
        </p:blipFill>
        <p:spPr>
          <a:xfrm>
            <a:off x="6609276" y="3148445"/>
            <a:ext cx="4607427" cy="2070801"/>
          </a:xfrm>
          <a:prstGeom prst="rect">
            <a:avLst/>
          </a:prstGeom>
        </p:spPr>
      </p:pic>
      <p:pic>
        <p:nvPicPr>
          <p:cNvPr id="11" name="Picture 10" descr="A picture containing red&#10;&#10;Description automatically generated">
            <a:extLst>
              <a:ext uri="{FF2B5EF4-FFF2-40B4-BE49-F238E27FC236}">
                <a16:creationId xmlns:a16="http://schemas.microsoft.com/office/drawing/2014/main" id="{23416105-21F0-3C49-A370-1ABD6DC894C5}"/>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232805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 - Design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1289326"/>
            <a:ext cx="8045848" cy="622601"/>
          </a:xfrm>
        </p:spPr>
        <p:txBody>
          <a:bodyPr/>
          <a:lstStyle>
            <a:lvl1pPr marL="0" indent="0">
              <a:buFont typeface="+mj-lt"/>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 Question</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2062138"/>
            <a:ext cx="5381468" cy="2384438"/>
          </a:xfrm>
        </p:spPr>
        <p:txBody>
          <a:bodyPr>
            <a:normAutofit/>
          </a:bodyPr>
          <a:lstStyle>
            <a:lvl1pPr marL="342900" indent="-342900">
              <a:buFont typeface="+mj-lt"/>
              <a:buAutoNum type="alphaUcPeriod"/>
              <a:defRPr sz="16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16" name="Text Placeholder 2">
            <a:extLst>
              <a:ext uri="{FF2B5EF4-FFF2-40B4-BE49-F238E27FC236}">
                <a16:creationId xmlns:a16="http://schemas.microsoft.com/office/drawing/2014/main" id="{FECA5945-85A9-4742-988D-88BEC53D64F7}"/>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19" name="Subtitle 2">
            <a:extLst>
              <a:ext uri="{FF2B5EF4-FFF2-40B4-BE49-F238E27FC236}">
                <a16:creationId xmlns:a16="http://schemas.microsoft.com/office/drawing/2014/main" id="{444434ED-A60A-8B42-8CAD-834CF6402D3A}"/>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10" name="Picture 9" descr="A picture containing red&#10;&#10;Description automatically generated">
            <a:extLst>
              <a:ext uri="{FF2B5EF4-FFF2-40B4-BE49-F238E27FC236}">
                <a16:creationId xmlns:a16="http://schemas.microsoft.com/office/drawing/2014/main" id="{A770B6EF-42BE-AC4B-90D3-1BC12E57AF5D}"/>
              </a:ext>
            </a:extLst>
          </p:cNvPr>
          <p:cNvPicPr>
            <a:picLocks noChangeAspect="1"/>
          </p:cNvPicPr>
          <p:nvPr userDrawn="1"/>
        </p:nvPicPr>
        <p:blipFill>
          <a:blip r:embed="rId2"/>
          <a:stretch>
            <a:fillRect/>
          </a:stretch>
        </p:blipFill>
        <p:spPr>
          <a:xfrm>
            <a:off x="8578449" y="6078222"/>
            <a:ext cx="3053481" cy="461600"/>
          </a:xfrm>
          <a:prstGeom prst="rect">
            <a:avLst/>
          </a:prstGeom>
        </p:spPr>
      </p:pic>
      <p:pic>
        <p:nvPicPr>
          <p:cNvPr id="12" name="Picture 11">
            <a:extLst>
              <a:ext uri="{FF2B5EF4-FFF2-40B4-BE49-F238E27FC236}">
                <a16:creationId xmlns:a16="http://schemas.microsoft.com/office/drawing/2014/main" id="{681C6C28-4981-034C-B741-74B3EF2B3E0F}"/>
              </a:ext>
            </a:extLst>
          </p:cNvPr>
          <p:cNvPicPr>
            <a:picLocks noChangeAspect="1"/>
          </p:cNvPicPr>
          <p:nvPr userDrawn="1"/>
        </p:nvPicPr>
        <p:blipFill>
          <a:blip r:embed="rId3"/>
          <a:srcRect/>
          <a:stretch/>
        </p:blipFill>
        <p:spPr>
          <a:xfrm>
            <a:off x="6884598" y="3578790"/>
            <a:ext cx="4330545" cy="1794002"/>
          </a:xfrm>
          <a:prstGeom prst="rect">
            <a:avLst/>
          </a:prstGeom>
        </p:spPr>
      </p:pic>
    </p:spTree>
    <p:extLst>
      <p:ext uri="{BB962C8B-B14F-4D97-AF65-F5344CB8AC3E}">
        <p14:creationId xmlns:p14="http://schemas.microsoft.com/office/powerpoint/2010/main" val="2106438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 - Design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1289326"/>
            <a:ext cx="8045848" cy="622601"/>
          </a:xfrm>
        </p:spPr>
        <p:txBody>
          <a:bodyPr/>
          <a:lstStyle>
            <a:lvl1pPr marL="0" indent="0">
              <a:buFont typeface="+mj-lt"/>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1. Question</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26" name="Text Placeholder 2">
            <a:extLst>
              <a:ext uri="{FF2B5EF4-FFF2-40B4-BE49-F238E27FC236}">
                <a16:creationId xmlns:a16="http://schemas.microsoft.com/office/drawing/2014/main" id="{8C9C0D98-A169-4645-B9F5-6085F32B6194}"/>
              </a:ext>
            </a:extLst>
          </p:cNvPr>
          <p:cNvSpPr>
            <a:spLocks noGrp="1"/>
          </p:cNvSpPr>
          <p:nvPr>
            <p:ph type="body" idx="14" hasCustomPrompt="1"/>
          </p:nvPr>
        </p:nvSpPr>
        <p:spPr>
          <a:xfrm>
            <a:off x="699542" y="2062138"/>
            <a:ext cx="5381468" cy="2384438"/>
          </a:xfrm>
        </p:spPr>
        <p:txBody>
          <a:bodyPr>
            <a:normAutofit/>
          </a:bodyPr>
          <a:lstStyle>
            <a:lvl1pPr marL="342900" indent="-342900">
              <a:buFont typeface="+mj-lt"/>
              <a:buAutoNum type="alphaUcPeriod"/>
              <a:defRPr sz="1600" b="1" i="0">
                <a:solidFill>
                  <a:srgbClr val="6D5E74"/>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Text</a:t>
            </a:r>
          </a:p>
        </p:txBody>
      </p:sp>
      <p:sp>
        <p:nvSpPr>
          <p:cNvPr id="16" name="Text Placeholder 2">
            <a:extLst>
              <a:ext uri="{FF2B5EF4-FFF2-40B4-BE49-F238E27FC236}">
                <a16:creationId xmlns:a16="http://schemas.microsoft.com/office/drawing/2014/main" id="{FECA5945-85A9-4742-988D-88BEC53D64F7}"/>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19" name="Subtitle 2">
            <a:extLst>
              <a:ext uri="{FF2B5EF4-FFF2-40B4-BE49-F238E27FC236}">
                <a16:creationId xmlns:a16="http://schemas.microsoft.com/office/drawing/2014/main" id="{444434ED-A60A-8B42-8CAD-834CF6402D3A}"/>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10" name="Picture 9" descr="A picture containing window&#10;&#10;Description automatically generated">
            <a:extLst>
              <a:ext uri="{FF2B5EF4-FFF2-40B4-BE49-F238E27FC236}">
                <a16:creationId xmlns:a16="http://schemas.microsoft.com/office/drawing/2014/main" id="{064978F1-56DE-9749-B778-1E0916786CE3}"/>
              </a:ext>
            </a:extLst>
          </p:cNvPr>
          <p:cNvPicPr>
            <a:picLocks noChangeAspect="1"/>
          </p:cNvPicPr>
          <p:nvPr userDrawn="1"/>
        </p:nvPicPr>
        <p:blipFill>
          <a:blip r:embed="rId2"/>
          <a:stretch>
            <a:fillRect/>
          </a:stretch>
        </p:blipFill>
        <p:spPr>
          <a:xfrm>
            <a:off x="6575856" y="3708306"/>
            <a:ext cx="4916603" cy="1723221"/>
          </a:xfrm>
          <a:prstGeom prst="rect">
            <a:avLst/>
          </a:prstGeom>
        </p:spPr>
      </p:pic>
      <p:pic>
        <p:nvPicPr>
          <p:cNvPr id="11" name="Picture 10" descr="A picture containing red&#10;&#10;Description automatically generated">
            <a:extLst>
              <a:ext uri="{FF2B5EF4-FFF2-40B4-BE49-F238E27FC236}">
                <a16:creationId xmlns:a16="http://schemas.microsoft.com/office/drawing/2014/main" id="{D2044097-262F-5444-9E67-36EFE2751724}"/>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3507711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 Design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2996492"/>
            <a:ext cx="4143391" cy="391935"/>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Diagram title</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16" name="Text Placeholder 2">
            <a:extLst>
              <a:ext uri="{FF2B5EF4-FFF2-40B4-BE49-F238E27FC236}">
                <a16:creationId xmlns:a16="http://schemas.microsoft.com/office/drawing/2014/main" id="{E13E6865-9D42-7C47-872B-23E7E42025E9}"/>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19" name="Subtitle 2">
            <a:extLst>
              <a:ext uri="{FF2B5EF4-FFF2-40B4-BE49-F238E27FC236}">
                <a16:creationId xmlns:a16="http://schemas.microsoft.com/office/drawing/2014/main" id="{3BD51B40-4A81-5344-8B5B-A18598B528BE}"/>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4" name="Picture 3">
            <a:extLst>
              <a:ext uri="{FF2B5EF4-FFF2-40B4-BE49-F238E27FC236}">
                <a16:creationId xmlns:a16="http://schemas.microsoft.com/office/drawing/2014/main" id="{F6D1A19D-EB28-F34F-A81C-3C8FD1978903}"/>
              </a:ext>
            </a:extLst>
          </p:cNvPr>
          <p:cNvPicPr>
            <a:picLocks noChangeAspect="1"/>
          </p:cNvPicPr>
          <p:nvPr userDrawn="1"/>
        </p:nvPicPr>
        <p:blipFill>
          <a:blip r:embed="rId2"/>
          <a:stretch>
            <a:fillRect/>
          </a:stretch>
        </p:blipFill>
        <p:spPr>
          <a:xfrm>
            <a:off x="699543" y="4080436"/>
            <a:ext cx="2318725" cy="1406478"/>
          </a:xfrm>
          <a:prstGeom prst="rect">
            <a:avLst/>
          </a:prstGeom>
        </p:spPr>
      </p:pic>
      <p:pic>
        <p:nvPicPr>
          <p:cNvPr id="9" name="Picture 8" descr="A picture containing red&#10;&#10;Description automatically generated">
            <a:extLst>
              <a:ext uri="{FF2B5EF4-FFF2-40B4-BE49-F238E27FC236}">
                <a16:creationId xmlns:a16="http://schemas.microsoft.com/office/drawing/2014/main" id="{D7EADA70-AA5C-FA44-AB95-15FE82267AC9}"/>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2832312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 Desig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EE05DC-11C1-B34F-A850-6DFD6A830213}"/>
              </a:ext>
            </a:extLst>
          </p:cNvPr>
          <p:cNvSpPr/>
          <p:nvPr userDrawn="1"/>
        </p:nvSpPr>
        <p:spPr>
          <a:xfrm>
            <a:off x="0" y="5753100"/>
            <a:ext cx="12192000" cy="1107270"/>
          </a:xfrm>
          <a:prstGeom prst="rect">
            <a:avLst/>
          </a:prstGeom>
          <a:solidFill>
            <a:srgbClr val="6D5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 Placeholder 2">
            <a:extLst>
              <a:ext uri="{FF2B5EF4-FFF2-40B4-BE49-F238E27FC236}">
                <a16:creationId xmlns:a16="http://schemas.microsoft.com/office/drawing/2014/main" id="{D5B8462F-0127-D64D-9232-38D7769BEE23}"/>
              </a:ext>
            </a:extLst>
          </p:cNvPr>
          <p:cNvSpPr>
            <a:spLocks noGrp="1"/>
          </p:cNvSpPr>
          <p:nvPr>
            <p:ph type="body" idx="13" hasCustomPrompt="1"/>
          </p:nvPr>
        </p:nvSpPr>
        <p:spPr>
          <a:xfrm>
            <a:off x="699543" y="2996492"/>
            <a:ext cx="4143391" cy="391935"/>
          </a:xfrm>
        </p:spPr>
        <p:txBody>
          <a:bodyPr/>
          <a:lstStyle>
            <a:lvl1pPr marL="0" indent="0">
              <a:buNone/>
              <a:defRPr sz="1800" b="1" i="0">
                <a:solidFill>
                  <a:srgbClr val="DC6529"/>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Diagram title</a:t>
            </a:r>
          </a:p>
        </p:txBody>
      </p:sp>
      <p:sp>
        <p:nvSpPr>
          <p:cNvPr id="21" name="Title 1">
            <a:extLst>
              <a:ext uri="{FF2B5EF4-FFF2-40B4-BE49-F238E27FC236}">
                <a16:creationId xmlns:a16="http://schemas.microsoft.com/office/drawing/2014/main" id="{1F1F8528-BA31-4C47-BFFC-2A2C408A0D4D}"/>
              </a:ext>
            </a:extLst>
          </p:cNvPr>
          <p:cNvSpPr>
            <a:spLocks noGrp="1"/>
          </p:cNvSpPr>
          <p:nvPr>
            <p:ph type="title" hasCustomPrompt="1"/>
          </p:nvPr>
        </p:nvSpPr>
        <p:spPr>
          <a:xfrm>
            <a:off x="699543" y="541099"/>
            <a:ext cx="10515600" cy="391935"/>
          </a:xfrm>
        </p:spPr>
        <p:txBody>
          <a:bodyPr>
            <a:normAutofit/>
          </a:bodyPr>
          <a:lstStyle>
            <a:lvl1pPr>
              <a:defRPr sz="2800" b="1" i="0" u="none">
                <a:solidFill>
                  <a:srgbClr val="DC6529"/>
                </a:solidFill>
                <a:latin typeface="Frutiger 65" pitchFamily="2" charset="0"/>
              </a:defRPr>
            </a:lvl1pPr>
          </a:lstStyle>
          <a:p>
            <a:r>
              <a:rPr lang="en-GB" dirty="0"/>
              <a:t>Title</a:t>
            </a:r>
            <a:endParaRPr lang="en-US" dirty="0"/>
          </a:p>
        </p:txBody>
      </p:sp>
      <p:sp>
        <p:nvSpPr>
          <p:cNvPr id="16" name="Text Placeholder 2">
            <a:extLst>
              <a:ext uri="{FF2B5EF4-FFF2-40B4-BE49-F238E27FC236}">
                <a16:creationId xmlns:a16="http://schemas.microsoft.com/office/drawing/2014/main" id="{E13E6865-9D42-7C47-872B-23E7E42025E9}"/>
              </a:ext>
            </a:extLst>
          </p:cNvPr>
          <p:cNvSpPr>
            <a:spLocks noGrp="1"/>
          </p:cNvSpPr>
          <p:nvPr>
            <p:ph type="body" idx="12" hasCustomPrompt="1"/>
          </p:nvPr>
        </p:nvSpPr>
        <p:spPr>
          <a:xfrm>
            <a:off x="714532" y="6289753"/>
            <a:ext cx="6500733" cy="276577"/>
          </a:xfrm>
        </p:spPr>
        <p:txBody>
          <a:bodyPr>
            <a:noAutofit/>
          </a:bodyPr>
          <a:lstStyle>
            <a:lvl1pPr marL="0" indent="0">
              <a:lnSpc>
                <a:spcPct val="100000"/>
              </a:lnSpc>
              <a:buNone/>
              <a:defRPr sz="1400" b="1" i="0">
                <a:solidFill>
                  <a:schemeClr val="bg1"/>
                </a:solidFill>
                <a:latin typeface="Frutiger 65"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Document type</a:t>
            </a:r>
          </a:p>
        </p:txBody>
      </p:sp>
      <p:sp>
        <p:nvSpPr>
          <p:cNvPr id="19" name="Subtitle 2">
            <a:extLst>
              <a:ext uri="{FF2B5EF4-FFF2-40B4-BE49-F238E27FC236}">
                <a16:creationId xmlns:a16="http://schemas.microsoft.com/office/drawing/2014/main" id="{3BD51B40-4A81-5344-8B5B-A18598B528BE}"/>
              </a:ext>
            </a:extLst>
          </p:cNvPr>
          <p:cNvSpPr txBox="1">
            <a:spLocks/>
          </p:cNvSpPr>
          <p:nvPr userDrawn="1"/>
        </p:nvSpPr>
        <p:spPr>
          <a:xfrm>
            <a:off x="714532" y="6040359"/>
            <a:ext cx="6500733" cy="259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0CA4D1"/>
                </a:solidFill>
                <a:latin typeface="Frutiger 65"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HEALTHCARE INSPECTORATE WALES</a:t>
            </a:r>
            <a:endParaRPr lang="en-US" sz="1800" dirty="0"/>
          </a:p>
        </p:txBody>
      </p:sp>
      <p:pic>
        <p:nvPicPr>
          <p:cNvPr id="11" name="Picture 10" descr="A close up of a logo&#10;&#10;Description automatically generated">
            <a:extLst>
              <a:ext uri="{FF2B5EF4-FFF2-40B4-BE49-F238E27FC236}">
                <a16:creationId xmlns:a16="http://schemas.microsoft.com/office/drawing/2014/main" id="{41F38C8A-9CCA-6C40-9E28-DDAE360E39E6}"/>
              </a:ext>
            </a:extLst>
          </p:cNvPr>
          <p:cNvPicPr>
            <a:picLocks noChangeAspect="1"/>
          </p:cNvPicPr>
          <p:nvPr userDrawn="1"/>
        </p:nvPicPr>
        <p:blipFill>
          <a:blip r:embed="rId2"/>
          <a:stretch>
            <a:fillRect/>
          </a:stretch>
        </p:blipFill>
        <p:spPr>
          <a:xfrm>
            <a:off x="524742" y="4045406"/>
            <a:ext cx="2668327" cy="1406478"/>
          </a:xfrm>
          <a:prstGeom prst="rect">
            <a:avLst/>
          </a:prstGeom>
        </p:spPr>
      </p:pic>
      <p:pic>
        <p:nvPicPr>
          <p:cNvPr id="9" name="Picture 8" descr="A picture containing red&#10;&#10;Description automatically generated">
            <a:extLst>
              <a:ext uri="{FF2B5EF4-FFF2-40B4-BE49-F238E27FC236}">
                <a16:creationId xmlns:a16="http://schemas.microsoft.com/office/drawing/2014/main" id="{DC13E481-6ECC-B64C-9025-18B9F312E500}"/>
              </a:ext>
            </a:extLst>
          </p:cNvPr>
          <p:cNvPicPr>
            <a:picLocks noChangeAspect="1"/>
          </p:cNvPicPr>
          <p:nvPr userDrawn="1"/>
        </p:nvPicPr>
        <p:blipFill>
          <a:blip r:embed="rId3"/>
          <a:stretch>
            <a:fillRect/>
          </a:stretch>
        </p:blipFill>
        <p:spPr>
          <a:xfrm>
            <a:off x="8578449" y="6078222"/>
            <a:ext cx="3053481" cy="461600"/>
          </a:xfrm>
          <a:prstGeom prst="rect">
            <a:avLst/>
          </a:prstGeom>
        </p:spPr>
      </p:pic>
    </p:spTree>
    <p:extLst>
      <p:ext uri="{BB962C8B-B14F-4D97-AF65-F5344CB8AC3E}">
        <p14:creationId xmlns:p14="http://schemas.microsoft.com/office/powerpoint/2010/main" val="145990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77A0-803E-A67A-45ED-6AA5F7DBB1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1E8419-CF91-FD6A-2C90-40936C4DEB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F2DE8D-8FF6-AE52-1D20-1657D7269F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6FF4D5-67CD-188E-A1B4-25137AD0DD0B}"/>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6" name="Footer Placeholder 5">
            <a:extLst>
              <a:ext uri="{FF2B5EF4-FFF2-40B4-BE49-F238E27FC236}">
                <a16:creationId xmlns:a16="http://schemas.microsoft.com/office/drawing/2014/main" id="{43BF2590-D51F-947A-B7C8-4F73ADAD70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17A88-CBBE-E5E8-8D93-5950943190BF}"/>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131240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AF9E-649E-E454-9E4C-681A6DE4C3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85827-8BB4-92ED-7EEA-298D1BBE4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2AC08-E2C4-1117-FCAE-009D55026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BA3AE8-85C2-7F74-6134-1965C85F0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4A871F-5D50-E8FD-F2FD-A8C7CE8D0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71B8A1-0846-F82C-03BD-5560DAEAFD94}"/>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8" name="Footer Placeholder 7">
            <a:extLst>
              <a:ext uri="{FF2B5EF4-FFF2-40B4-BE49-F238E27FC236}">
                <a16:creationId xmlns:a16="http://schemas.microsoft.com/office/drawing/2014/main" id="{884FBC92-EB57-3602-9E2E-18D3B3595B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1E6162-6FC9-02CA-FB5A-B5E9EACCE11F}"/>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86703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B306-EB1C-9CC3-D2A3-45C760B793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6FFAF6-3242-77D2-08F6-AB223B4A0964}"/>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4" name="Footer Placeholder 3">
            <a:extLst>
              <a:ext uri="{FF2B5EF4-FFF2-40B4-BE49-F238E27FC236}">
                <a16:creationId xmlns:a16="http://schemas.microsoft.com/office/drawing/2014/main" id="{2EC6331B-13D4-B259-C842-B7E565C398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F990AC-1736-B289-5671-E62743D06635}"/>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324192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0A206-BB30-DE7D-5309-B99B3FF34600}"/>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3" name="Footer Placeholder 2">
            <a:extLst>
              <a:ext uri="{FF2B5EF4-FFF2-40B4-BE49-F238E27FC236}">
                <a16:creationId xmlns:a16="http://schemas.microsoft.com/office/drawing/2014/main" id="{5BA0A985-B6CE-435C-6602-CCD2F9D18E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9D6834-A27D-12CD-99D1-E82FE19F4096}"/>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240864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7CA0-57F9-3182-404C-2BA878ADA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383782-D2FF-2CC8-B8BF-ADC3BC960E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750FA2-3F2F-414B-8D0D-CC06A22B7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998CC-31FE-141D-6617-990A1D211934}"/>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6" name="Footer Placeholder 5">
            <a:extLst>
              <a:ext uri="{FF2B5EF4-FFF2-40B4-BE49-F238E27FC236}">
                <a16:creationId xmlns:a16="http://schemas.microsoft.com/office/drawing/2014/main" id="{37CF088F-7028-D0D2-B7B6-341D66FD8A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390775-994B-AA67-2EC5-76C285890A60}"/>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3720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DE18-2716-C6E5-31C3-E69A91BA4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777E46-DA1C-CDC5-33D3-75C3CF7AD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0F49C1-E5D3-1878-663B-AD8C6D78E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84579-B75E-91A6-9439-E0F2CA1EDCF7}"/>
              </a:ext>
            </a:extLst>
          </p:cNvPr>
          <p:cNvSpPr>
            <a:spLocks noGrp="1"/>
          </p:cNvSpPr>
          <p:nvPr>
            <p:ph type="dt" sz="half" idx="10"/>
          </p:nvPr>
        </p:nvSpPr>
        <p:spPr/>
        <p:txBody>
          <a:bodyPr/>
          <a:lstStyle/>
          <a:p>
            <a:fld id="{A89A921E-1632-4D45-8E99-4A1B435B1E57}" type="datetimeFigureOut">
              <a:rPr lang="en-GB" smtClean="0"/>
              <a:t>22/09/2025</a:t>
            </a:fld>
            <a:endParaRPr lang="en-GB"/>
          </a:p>
        </p:txBody>
      </p:sp>
      <p:sp>
        <p:nvSpPr>
          <p:cNvPr id="6" name="Footer Placeholder 5">
            <a:extLst>
              <a:ext uri="{FF2B5EF4-FFF2-40B4-BE49-F238E27FC236}">
                <a16:creationId xmlns:a16="http://schemas.microsoft.com/office/drawing/2014/main" id="{031D2122-A124-F14A-70B3-810FC850DF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6F8D96-A792-576C-1C82-EAC1B25E2ED1}"/>
              </a:ext>
            </a:extLst>
          </p:cNvPr>
          <p:cNvSpPr>
            <a:spLocks noGrp="1"/>
          </p:cNvSpPr>
          <p:nvPr>
            <p:ph type="sldNum" sz="quarter" idx="12"/>
          </p:nvPr>
        </p:nvSpPr>
        <p:spPr/>
        <p:txBody>
          <a:bodyPr/>
          <a:lstStyle/>
          <a:p>
            <a:fld id="{DBB39646-62D9-48A3-9D53-D5575F0A640C}" type="slidenum">
              <a:rPr lang="en-GB" smtClean="0"/>
              <a:t>‹#›</a:t>
            </a:fld>
            <a:endParaRPr lang="en-GB"/>
          </a:p>
        </p:txBody>
      </p:sp>
    </p:spTree>
    <p:extLst>
      <p:ext uri="{BB962C8B-B14F-4D97-AF65-F5344CB8AC3E}">
        <p14:creationId xmlns:p14="http://schemas.microsoft.com/office/powerpoint/2010/main" val="426280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A5673-45E9-05D6-B7CD-308134E85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D54DB3-15BE-41DD-C14E-D7040566D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638FC-B131-15AA-FE84-B97F39435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A921E-1632-4D45-8E99-4A1B435B1E57}" type="datetimeFigureOut">
              <a:rPr lang="en-GB" smtClean="0"/>
              <a:t>22/09/2025</a:t>
            </a:fld>
            <a:endParaRPr lang="en-GB"/>
          </a:p>
        </p:txBody>
      </p:sp>
      <p:sp>
        <p:nvSpPr>
          <p:cNvPr id="5" name="Footer Placeholder 4">
            <a:extLst>
              <a:ext uri="{FF2B5EF4-FFF2-40B4-BE49-F238E27FC236}">
                <a16:creationId xmlns:a16="http://schemas.microsoft.com/office/drawing/2014/main" id="{508150FA-1691-E056-EDB9-A04B19212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CC4EF8-B0D0-C7B5-D7EA-0F7C31F00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39646-62D9-48A3-9D53-D5575F0A640C}" type="slidenum">
              <a:rPr lang="en-GB" smtClean="0"/>
              <a:t>‹#›</a:t>
            </a:fld>
            <a:endParaRPr lang="en-GB"/>
          </a:p>
        </p:txBody>
      </p:sp>
    </p:spTree>
    <p:extLst>
      <p:ext uri="{BB962C8B-B14F-4D97-AF65-F5344CB8AC3E}">
        <p14:creationId xmlns:p14="http://schemas.microsoft.com/office/powerpoint/2010/main" val="3999424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E0A3A-1172-81DA-283A-0500951A17B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125290-434E-0447-28D1-A30C57B57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DC6D59-4C59-68F4-1059-929CB06158E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791650-8866-4046-948F-00706F12929D}" type="datetimeFigureOut">
              <a:rPr lang="en-US" smtClean="0"/>
              <a:t>9/22/2025</a:t>
            </a:fld>
            <a:endParaRPr lang="en-US"/>
          </a:p>
        </p:txBody>
      </p:sp>
      <p:sp>
        <p:nvSpPr>
          <p:cNvPr id="5" name="Footer Placeholder 4">
            <a:extLst>
              <a:ext uri="{FF2B5EF4-FFF2-40B4-BE49-F238E27FC236}">
                <a16:creationId xmlns:a16="http://schemas.microsoft.com/office/drawing/2014/main" id="{1DEF2D97-9213-D2AB-6DA3-2BB968CB3F9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425DF5-B950-02FB-853D-5AA1E561EA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AF32E8-69E7-BF40-B280-DE090FAB4167}" type="slidenum">
              <a:rPr lang="en-US" smtClean="0"/>
              <a:t>‹#›</a:t>
            </a:fld>
            <a:endParaRPr lang="en-US"/>
          </a:p>
        </p:txBody>
      </p:sp>
    </p:spTree>
    <p:extLst>
      <p:ext uri="{BB962C8B-B14F-4D97-AF65-F5344CB8AC3E}">
        <p14:creationId xmlns:p14="http://schemas.microsoft.com/office/powerpoint/2010/main" val="8460091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62" r:id="rId14"/>
    <p:sldLayoutId id="2147483678" r:id="rId15"/>
    <p:sldLayoutId id="2147483681" r:id="rId16"/>
    <p:sldLayoutId id="2147483673" r:id="rId17"/>
    <p:sldLayoutId id="2147483677" r:id="rId18"/>
    <p:sldLayoutId id="2147483674" r:id="rId19"/>
    <p:sldLayoutId id="2147483675" r:id="rId20"/>
    <p:sldLayoutId id="2147483676" r:id="rId21"/>
    <p:sldLayoutId id="2147483680" r:id="rId22"/>
    <p:sldLayoutId id="2147483672" r:id="rId23"/>
    <p:sldLayoutId id="2147483682"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hiw@gov.wales" TargetMode="Externa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4E2A-BDA6-06A9-E13E-ED662B2BDBE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E66A7DA-C04E-FC32-CA6B-BEB0F74DE1E8}"/>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A82DD02F-E0DF-C33D-47E1-D856C21444B4}"/>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B4FE9A30-59B8-E4D9-B5F8-B9454FC3F863}"/>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4" name="Picture 3" descr="A screenshot of a computer&#10;&#10;AI-generated content may be incorrect.">
            <a:extLst>
              <a:ext uri="{FF2B5EF4-FFF2-40B4-BE49-F238E27FC236}">
                <a16:creationId xmlns:a16="http://schemas.microsoft.com/office/drawing/2014/main" id="{7A3E7C90-B411-C3F0-306B-07BF0EEA1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7" y="0"/>
            <a:ext cx="12192000" cy="6858000"/>
          </a:xfrm>
          <a:prstGeom prst="rect">
            <a:avLst/>
          </a:prstGeom>
        </p:spPr>
      </p:pic>
      <p:sp>
        <p:nvSpPr>
          <p:cNvPr id="5" name="TextBox 4">
            <a:extLst>
              <a:ext uri="{FF2B5EF4-FFF2-40B4-BE49-F238E27FC236}">
                <a16:creationId xmlns:a16="http://schemas.microsoft.com/office/drawing/2014/main" id="{AFC29C35-0C2A-0FCA-F484-53F3E0EF2FB7}"/>
              </a:ext>
            </a:extLst>
          </p:cNvPr>
          <p:cNvSpPr txBox="1"/>
          <p:nvPr/>
        </p:nvSpPr>
        <p:spPr>
          <a:xfrm>
            <a:off x="629944" y="2545751"/>
            <a:ext cx="6658305" cy="1200329"/>
          </a:xfrm>
          <a:prstGeom prst="rect">
            <a:avLst/>
          </a:prstGeom>
          <a:noFill/>
        </p:spPr>
        <p:txBody>
          <a:bodyPr wrap="square" lIns="91440" tIns="45720" rIns="91440" bIns="45720" rtlCol="0" anchor="t">
            <a:spAutoFit/>
          </a:bodyPr>
          <a:lstStyle/>
          <a:p>
            <a:r>
              <a:rPr lang="en-GB" sz="3600" b="1" dirty="0">
                <a:solidFill>
                  <a:srgbClr val="6D5E74"/>
                </a:solidFill>
                <a:latin typeface="Frutiger 65"/>
                <a:ea typeface="+mn-lt"/>
                <a:cs typeface="+mn-lt"/>
              </a:rPr>
              <a:t>Inspectorate or Regulator: </a:t>
            </a:r>
            <a:br>
              <a:rPr lang="en-GB" sz="3600" b="1" dirty="0">
                <a:solidFill>
                  <a:srgbClr val="6D5E74"/>
                </a:solidFill>
                <a:latin typeface="Frutiger 65"/>
                <a:ea typeface="+mn-lt"/>
                <a:cs typeface="+mn-lt"/>
              </a:rPr>
            </a:br>
            <a:r>
              <a:rPr lang="en-GB" sz="3600" b="1" dirty="0">
                <a:solidFill>
                  <a:srgbClr val="6D5E74"/>
                </a:solidFill>
                <a:latin typeface="Frutiger 65"/>
                <a:ea typeface="+mn-lt"/>
                <a:cs typeface="+mn-lt"/>
              </a:rPr>
              <a:t>How to drive improvement? </a:t>
            </a:r>
            <a:endParaRPr lang="en-US" sz="3600" dirty="0">
              <a:solidFill>
                <a:srgbClr val="6D5E74"/>
              </a:solidFill>
              <a:latin typeface="Frutiger 65"/>
            </a:endParaRPr>
          </a:p>
        </p:txBody>
      </p:sp>
      <p:sp>
        <p:nvSpPr>
          <p:cNvPr id="7" name="TextBox 6">
            <a:extLst>
              <a:ext uri="{FF2B5EF4-FFF2-40B4-BE49-F238E27FC236}">
                <a16:creationId xmlns:a16="http://schemas.microsoft.com/office/drawing/2014/main" id="{99F15FAC-5676-4428-0952-DE09BB9EAEB6}"/>
              </a:ext>
            </a:extLst>
          </p:cNvPr>
          <p:cNvSpPr txBox="1"/>
          <p:nvPr/>
        </p:nvSpPr>
        <p:spPr>
          <a:xfrm>
            <a:off x="803323" y="4804184"/>
            <a:ext cx="3316614" cy="523220"/>
          </a:xfrm>
          <a:prstGeom prst="rect">
            <a:avLst/>
          </a:prstGeom>
          <a:noFill/>
        </p:spPr>
        <p:txBody>
          <a:bodyPr wrap="square" lIns="91440" tIns="45720" rIns="91440" bIns="45720" rtlCol="0" anchor="t">
            <a:spAutoFit/>
          </a:bodyPr>
          <a:lstStyle/>
          <a:p>
            <a:pPr algn="ctr"/>
            <a:r>
              <a:rPr lang="en-GB" sz="2800" dirty="0">
                <a:solidFill>
                  <a:schemeClr val="bg1"/>
                </a:solidFill>
                <a:latin typeface="Trebuchet MS"/>
              </a:rPr>
              <a:t>24 September 2025</a:t>
            </a:r>
            <a:endParaRPr lang="en-GB" sz="4000" dirty="0">
              <a:solidFill>
                <a:schemeClr val="bg1"/>
              </a:solidFill>
              <a:latin typeface="Trebuchet MS" panose="020B0603020202020204" pitchFamily="34" charset="0"/>
            </a:endParaRPr>
          </a:p>
        </p:txBody>
      </p:sp>
      <p:sp>
        <p:nvSpPr>
          <p:cNvPr id="3" name="TextBox 2">
            <a:extLst>
              <a:ext uri="{FF2B5EF4-FFF2-40B4-BE49-F238E27FC236}">
                <a16:creationId xmlns:a16="http://schemas.microsoft.com/office/drawing/2014/main" id="{D72492BA-39EC-16C7-3719-68A6F86B9355}"/>
              </a:ext>
            </a:extLst>
          </p:cNvPr>
          <p:cNvSpPr txBox="1"/>
          <p:nvPr/>
        </p:nvSpPr>
        <p:spPr>
          <a:xfrm flipH="1">
            <a:off x="803323" y="5631461"/>
            <a:ext cx="3943271" cy="646331"/>
          </a:xfrm>
          <a:prstGeom prst="rect">
            <a:avLst/>
          </a:prstGeom>
          <a:noFill/>
        </p:spPr>
        <p:txBody>
          <a:bodyPr wrap="square" rtlCol="0">
            <a:spAutoFit/>
          </a:bodyPr>
          <a:lstStyle/>
          <a:p>
            <a:r>
              <a:rPr lang="en-GB" dirty="0">
                <a:solidFill>
                  <a:srgbClr val="6D5E74"/>
                </a:solidFill>
                <a:latin typeface="Frutiger 65"/>
              </a:rPr>
              <a:t>Scott Howe</a:t>
            </a:r>
          </a:p>
          <a:p>
            <a:r>
              <a:rPr lang="en-GB" dirty="0">
                <a:solidFill>
                  <a:srgbClr val="6D5E74"/>
                </a:solidFill>
                <a:latin typeface="Frutiger 65"/>
              </a:rPr>
              <a:t>Head of Regulation and Escalation</a:t>
            </a:r>
          </a:p>
        </p:txBody>
      </p:sp>
    </p:spTree>
    <p:extLst>
      <p:ext uri="{BB962C8B-B14F-4D97-AF65-F5344CB8AC3E}">
        <p14:creationId xmlns:p14="http://schemas.microsoft.com/office/powerpoint/2010/main" val="222546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E4B9-9E22-04D7-2A67-7F7B1DC467B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50C06DA-CF24-3D35-4EFE-7E3A56622EF4}"/>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6E1814B7-2535-8C0D-B9F2-B534C4455B07}"/>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BDFDA52B-7526-A689-3885-444AE947191C}"/>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6" name="Picture 5" descr="A screenshot of a cell phone&#10;&#10;AI-generated content may be incorrect.">
            <a:extLst>
              <a:ext uri="{FF2B5EF4-FFF2-40B4-BE49-F238E27FC236}">
                <a16:creationId xmlns:a16="http://schemas.microsoft.com/office/drawing/2014/main" id="{B183B48D-592A-6560-41CA-21B3F61B7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3305711-42AB-6CF1-ACA7-DE6147C72DC8}"/>
              </a:ext>
            </a:extLst>
          </p:cNvPr>
          <p:cNvSpPr txBox="1"/>
          <p:nvPr/>
        </p:nvSpPr>
        <p:spPr>
          <a:xfrm>
            <a:off x="549079" y="167259"/>
            <a:ext cx="5546921" cy="769441"/>
          </a:xfrm>
          <a:prstGeom prst="rect">
            <a:avLst/>
          </a:prstGeom>
          <a:noFill/>
        </p:spPr>
        <p:txBody>
          <a:bodyPr wrap="square" rtlCol="0">
            <a:spAutoFit/>
          </a:bodyPr>
          <a:lstStyle/>
          <a:p>
            <a:r>
              <a:rPr lang="en-GB" sz="4400" dirty="0">
                <a:solidFill>
                  <a:srgbClr val="6D5E74"/>
                </a:solidFill>
                <a:latin typeface="Frutiger 65"/>
              </a:rPr>
              <a:t>Recap</a:t>
            </a:r>
            <a:endParaRPr lang="en-GB" sz="4400" b="1" dirty="0">
              <a:solidFill>
                <a:srgbClr val="6D5E74"/>
              </a:solidFill>
              <a:latin typeface="Frutiger 65"/>
            </a:endParaRPr>
          </a:p>
        </p:txBody>
      </p:sp>
      <p:sp>
        <p:nvSpPr>
          <p:cNvPr id="9" name="TextBox 8">
            <a:extLst>
              <a:ext uri="{FF2B5EF4-FFF2-40B4-BE49-F238E27FC236}">
                <a16:creationId xmlns:a16="http://schemas.microsoft.com/office/drawing/2014/main" id="{1C896C2A-0911-E0F1-6592-477BBA53AF35}"/>
              </a:ext>
            </a:extLst>
          </p:cNvPr>
          <p:cNvSpPr txBox="1"/>
          <p:nvPr/>
        </p:nvSpPr>
        <p:spPr>
          <a:xfrm>
            <a:off x="531237" y="1379849"/>
            <a:ext cx="5440755" cy="4401205"/>
          </a:xfrm>
          <a:prstGeom prst="rect">
            <a:avLst/>
          </a:prstGeom>
          <a:noFill/>
        </p:spPr>
        <p:txBody>
          <a:bodyPr wrap="square" rtlCol="0">
            <a:spAutoFit/>
          </a:bodyPr>
          <a:lstStyle/>
          <a:p>
            <a:r>
              <a:rPr lang="en-GB" sz="2000" b="1" dirty="0">
                <a:solidFill>
                  <a:srgbClr val="DC6529"/>
                </a:solidFill>
                <a:latin typeface="Frutiger 65"/>
              </a:rPr>
              <a:t>Scenario:</a:t>
            </a:r>
          </a:p>
          <a:p>
            <a:r>
              <a:rPr lang="en-GB" sz="2000" dirty="0">
                <a:solidFill>
                  <a:srgbClr val="6D5E74"/>
                </a:solidFill>
                <a:latin typeface="Frutiger 65"/>
              </a:rPr>
              <a:t>How can we take strong action to drive improvement, without legal or regulatory powers</a:t>
            </a:r>
          </a:p>
          <a:p>
            <a:endParaRPr lang="en-GB" sz="2000" dirty="0">
              <a:solidFill>
                <a:srgbClr val="6D5E74"/>
              </a:solidFill>
              <a:latin typeface="Frutiger 65"/>
            </a:endParaRPr>
          </a:p>
          <a:p>
            <a:r>
              <a:rPr lang="en-GB" sz="2000" b="1" dirty="0">
                <a:solidFill>
                  <a:srgbClr val="DC6529"/>
                </a:solidFill>
                <a:latin typeface="Frutiger 65"/>
              </a:rPr>
              <a:t>What we did: </a:t>
            </a:r>
          </a:p>
          <a:p>
            <a:r>
              <a:rPr lang="en-GB" sz="2000" dirty="0">
                <a:solidFill>
                  <a:srgbClr val="6D5E74"/>
                </a:solidFill>
                <a:latin typeface="Frutiger 65"/>
              </a:rPr>
              <a:t>Introduced an escalation process for the NHS</a:t>
            </a:r>
          </a:p>
          <a:p>
            <a:endParaRPr lang="en-GB" sz="2000" dirty="0">
              <a:solidFill>
                <a:srgbClr val="6D5E74"/>
              </a:solidFill>
              <a:latin typeface="Frutiger 65"/>
            </a:endParaRPr>
          </a:p>
          <a:p>
            <a:r>
              <a:rPr lang="en-GB" sz="2000" b="1" dirty="0">
                <a:solidFill>
                  <a:srgbClr val="DC6529"/>
                </a:solidFill>
                <a:latin typeface="Frutiger 65"/>
              </a:rPr>
              <a:t>What is does: </a:t>
            </a:r>
          </a:p>
          <a:p>
            <a:r>
              <a:rPr lang="en-GB" sz="2000" dirty="0">
                <a:solidFill>
                  <a:srgbClr val="6D5E74"/>
                </a:solidFill>
                <a:latin typeface="Frutiger 65"/>
              </a:rPr>
              <a:t>Allows us to target services that require urgent improvement</a:t>
            </a:r>
          </a:p>
          <a:p>
            <a:endParaRPr lang="en-GB" sz="2000" dirty="0">
              <a:solidFill>
                <a:srgbClr val="6D5E74"/>
              </a:solidFill>
              <a:latin typeface="Frutiger 65"/>
            </a:endParaRPr>
          </a:p>
          <a:p>
            <a:r>
              <a:rPr lang="en-GB" sz="2000" b="1" dirty="0">
                <a:solidFill>
                  <a:srgbClr val="DC6529"/>
                </a:solidFill>
                <a:latin typeface="Frutiger 65"/>
              </a:rPr>
              <a:t>Why:</a:t>
            </a:r>
          </a:p>
          <a:p>
            <a:r>
              <a:rPr lang="en-GB" sz="2000" dirty="0">
                <a:solidFill>
                  <a:srgbClr val="6D5E74"/>
                </a:solidFill>
                <a:latin typeface="Frutiger 65"/>
              </a:rPr>
              <a:t>Enables us to drive standards in the interest of patient safety</a:t>
            </a:r>
          </a:p>
        </p:txBody>
      </p:sp>
      <p:sp>
        <p:nvSpPr>
          <p:cNvPr id="10" name="Slide Number Placeholder 13">
            <a:extLst>
              <a:ext uri="{FF2B5EF4-FFF2-40B4-BE49-F238E27FC236}">
                <a16:creationId xmlns:a16="http://schemas.microsoft.com/office/drawing/2014/main" id="{69D96E4E-B831-6F7B-A028-3CFF8514EAB9}"/>
              </a:ext>
            </a:extLst>
          </p:cNvPr>
          <p:cNvSpPr>
            <a:spLocks noGrp="1"/>
          </p:cNvSpPr>
          <p:nvPr>
            <p:ph type="sldNum" sz="quarter" idx="12"/>
          </p:nvPr>
        </p:nvSpPr>
        <p:spPr>
          <a:xfrm>
            <a:off x="11250202" y="6356350"/>
            <a:ext cx="390759" cy="365125"/>
          </a:xfrm>
        </p:spPr>
        <p:txBody>
          <a:bodyPr/>
          <a:lstStyle/>
          <a:p>
            <a:fld id="{DBB39646-62D9-48A3-9D53-D5575F0A640C}" type="slidenum">
              <a:rPr lang="en-GB" smtClean="0">
                <a:solidFill>
                  <a:schemeClr val="bg1"/>
                </a:solidFill>
                <a:latin typeface="Trebuchet MS" panose="020B0603020202020204" pitchFamily="34" charset="0"/>
              </a:rPr>
              <a:t>10</a:t>
            </a:fld>
            <a:endParaRPr lang="en-GB">
              <a:solidFill>
                <a:schemeClr val="bg1"/>
              </a:solidFill>
              <a:latin typeface="Trebuchet MS" panose="020B0603020202020204" pitchFamily="34" charset="0"/>
            </a:endParaRPr>
          </a:p>
        </p:txBody>
      </p:sp>
    </p:spTree>
    <p:extLst>
      <p:ext uri="{BB962C8B-B14F-4D97-AF65-F5344CB8AC3E}">
        <p14:creationId xmlns:p14="http://schemas.microsoft.com/office/powerpoint/2010/main" val="114074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8AA8-14C8-D3BE-9EB8-ED0C2AD2BF9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05B3DB1-EA52-E200-3F01-7DEC33F1D962}"/>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F619E53D-247B-0784-B737-068448E996F1}"/>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7CB18C2C-ED7A-1AF7-A6AC-0C6A5586955E}"/>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8" name="Picture 7" descr="A blue rectangle with white text&#10;&#10;AI-generated content may be incorrect.">
            <a:extLst>
              <a:ext uri="{FF2B5EF4-FFF2-40B4-BE49-F238E27FC236}">
                <a16:creationId xmlns:a16="http://schemas.microsoft.com/office/drawing/2014/main" id="{4BDC1ABB-FBEB-1595-5A43-450EE254F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lide Number Placeholder 13">
            <a:extLst>
              <a:ext uri="{FF2B5EF4-FFF2-40B4-BE49-F238E27FC236}">
                <a16:creationId xmlns:a16="http://schemas.microsoft.com/office/drawing/2014/main" id="{499F9889-9AA3-53A0-600B-B1552E3BF95A}"/>
              </a:ext>
            </a:extLst>
          </p:cNvPr>
          <p:cNvSpPr>
            <a:spLocks noGrp="1"/>
          </p:cNvSpPr>
          <p:nvPr>
            <p:ph type="sldNum" sz="quarter" idx="12"/>
          </p:nvPr>
        </p:nvSpPr>
        <p:spPr>
          <a:xfrm>
            <a:off x="11250202" y="6356350"/>
            <a:ext cx="390759" cy="365125"/>
          </a:xfrm>
        </p:spPr>
        <p:txBody>
          <a:bodyPr/>
          <a:lstStyle/>
          <a:p>
            <a:fld id="{DBB39646-62D9-48A3-9D53-D5575F0A640C}" type="slidenum">
              <a:rPr lang="en-GB" smtClean="0">
                <a:solidFill>
                  <a:srgbClr val="40495A"/>
                </a:solidFill>
                <a:latin typeface="Trebuchet MS" panose="020B0603020202020204" pitchFamily="34" charset="0"/>
              </a:rPr>
              <a:t>11</a:t>
            </a:fld>
            <a:endParaRPr lang="en-GB">
              <a:solidFill>
                <a:srgbClr val="40495A"/>
              </a:solidFill>
              <a:latin typeface="Trebuchet MS" panose="020B0603020202020204" pitchFamily="34" charset="0"/>
            </a:endParaRPr>
          </a:p>
        </p:txBody>
      </p:sp>
      <p:sp>
        <p:nvSpPr>
          <p:cNvPr id="13" name="TextBox 12">
            <a:extLst>
              <a:ext uri="{FF2B5EF4-FFF2-40B4-BE49-F238E27FC236}">
                <a16:creationId xmlns:a16="http://schemas.microsoft.com/office/drawing/2014/main" id="{986BF0EF-DADA-1DC2-3970-49165B4B575A}"/>
              </a:ext>
            </a:extLst>
          </p:cNvPr>
          <p:cNvSpPr txBox="1"/>
          <p:nvPr/>
        </p:nvSpPr>
        <p:spPr>
          <a:xfrm>
            <a:off x="1491779" y="2367171"/>
            <a:ext cx="9601788" cy="2123658"/>
          </a:xfrm>
          <a:prstGeom prst="rect">
            <a:avLst/>
          </a:prstGeom>
          <a:noFill/>
        </p:spPr>
        <p:txBody>
          <a:bodyPr wrap="square" rtlCol="0">
            <a:spAutoFit/>
          </a:bodyPr>
          <a:lstStyle/>
          <a:p>
            <a:pPr algn="ctr"/>
            <a:r>
              <a:rPr lang="en-US" sz="4400" dirty="0" err="1">
                <a:solidFill>
                  <a:schemeClr val="bg2">
                    <a:lumMod val="90000"/>
                  </a:schemeClr>
                </a:solidFill>
                <a:latin typeface="Frutiger 65"/>
              </a:rPr>
              <a:t>Diolch</a:t>
            </a:r>
            <a:r>
              <a:rPr lang="en-US" sz="4400" dirty="0">
                <a:solidFill>
                  <a:schemeClr val="bg2">
                    <a:lumMod val="90000"/>
                  </a:schemeClr>
                </a:solidFill>
                <a:latin typeface="Frutiger 65"/>
              </a:rPr>
              <a:t> </a:t>
            </a:r>
            <a:r>
              <a:rPr lang="en-US" sz="4400" dirty="0" err="1">
                <a:solidFill>
                  <a:schemeClr val="bg2">
                    <a:lumMod val="90000"/>
                  </a:schemeClr>
                </a:solidFill>
                <a:latin typeface="Frutiger 65"/>
              </a:rPr>
              <a:t>yn</a:t>
            </a:r>
            <a:r>
              <a:rPr lang="en-US" sz="4400" dirty="0">
                <a:solidFill>
                  <a:schemeClr val="bg2">
                    <a:lumMod val="90000"/>
                  </a:schemeClr>
                </a:solidFill>
                <a:latin typeface="Frutiger 65"/>
              </a:rPr>
              <a:t> </a:t>
            </a:r>
            <a:r>
              <a:rPr lang="en-US" sz="4400" dirty="0" err="1">
                <a:solidFill>
                  <a:schemeClr val="bg2">
                    <a:lumMod val="90000"/>
                  </a:schemeClr>
                </a:solidFill>
                <a:latin typeface="Frutiger 65"/>
              </a:rPr>
              <a:t>fawr</a:t>
            </a:r>
            <a:r>
              <a:rPr lang="en-US" sz="4400" dirty="0">
                <a:solidFill>
                  <a:schemeClr val="bg2">
                    <a:lumMod val="90000"/>
                  </a:schemeClr>
                </a:solidFill>
                <a:latin typeface="Frutiger 65"/>
              </a:rPr>
              <a:t> am </a:t>
            </a:r>
            <a:r>
              <a:rPr lang="en-US" sz="4400" dirty="0" err="1">
                <a:solidFill>
                  <a:schemeClr val="bg2">
                    <a:lumMod val="90000"/>
                  </a:schemeClr>
                </a:solidFill>
                <a:latin typeface="Frutiger 65"/>
              </a:rPr>
              <a:t>wrando</a:t>
            </a:r>
            <a:br>
              <a:rPr lang="en-US" sz="4400" dirty="0">
                <a:solidFill>
                  <a:schemeClr val="bg2">
                    <a:lumMod val="90000"/>
                  </a:schemeClr>
                </a:solidFill>
                <a:latin typeface="Frutiger 65"/>
              </a:rPr>
            </a:br>
            <a:br>
              <a:rPr lang="en-US" sz="4400" dirty="0">
                <a:solidFill>
                  <a:schemeClr val="bg2">
                    <a:lumMod val="90000"/>
                  </a:schemeClr>
                </a:solidFill>
                <a:latin typeface="Frutiger 65"/>
              </a:rPr>
            </a:br>
            <a:r>
              <a:rPr lang="en-US" sz="4400" dirty="0">
                <a:solidFill>
                  <a:schemeClr val="bg2">
                    <a:lumMod val="90000"/>
                  </a:schemeClr>
                </a:solidFill>
                <a:latin typeface="Frutiger 65"/>
              </a:rPr>
              <a:t>Thank you for listening</a:t>
            </a:r>
            <a:endParaRPr lang="en-GB" sz="4400" b="1" dirty="0">
              <a:solidFill>
                <a:schemeClr val="bg2">
                  <a:lumMod val="90000"/>
                </a:schemeClr>
              </a:solidFill>
              <a:latin typeface="Frutiger 65"/>
            </a:endParaRPr>
          </a:p>
        </p:txBody>
      </p:sp>
    </p:spTree>
    <p:extLst>
      <p:ext uri="{BB962C8B-B14F-4D97-AF65-F5344CB8AC3E}">
        <p14:creationId xmlns:p14="http://schemas.microsoft.com/office/powerpoint/2010/main" val="299866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870CF-A791-6292-DC88-0D3B9706DB8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D61B3D7-5EBD-462D-607F-1C771480C9EF}"/>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7C6F8E4F-32AE-CB6F-091C-2DECE959E192}"/>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19EE8CAD-92CB-E176-4D71-312174F08185}"/>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8" name="Picture 7" descr="A blue square with white dots&#10;&#10;AI-generated content may be incorrect.">
            <a:extLst>
              <a:ext uri="{FF2B5EF4-FFF2-40B4-BE49-F238E27FC236}">
                <a16:creationId xmlns:a16="http://schemas.microsoft.com/office/drawing/2014/main" id="{CEE19CD2-93FE-7AD2-9539-79C966005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F4096836-9F11-9F4A-6B38-B73707A26D7A}"/>
              </a:ext>
            </a:extLst>
          </p:cNvPr>
          <p:cNvSpPr txBox="1"/>
          <p:nvPr/>
        </p:nvSpPr>
        <p:spPr>
          <a:xfrm>
            <a:off x="441008" y="2165218"/>
            <a:ext cx="11390082" cy="769441"/>
          </a:xfrm>
          <a:prstGeom prst="rect">
            <a:avLst/>
          </a:prstGeom>
          <a:noFill/>
        </p:spPr>
        <p:txBody>
          <a:bodyPr wrap="square" rtlCol="0">
            <a:spAutoFit/>
          </a:bodyPr>
          <a:lstStyle/>
          <a:p>
            <a:pPr algn="ctr"/>
            <a:r>
              <a:rPr lang="en-GB" sz="4400" b="1">
                <a:solidFill>
                  <a:schemeClr val="bg1"/>
                </a:solidFill>
                <a:latin typeface="Trebuchet MS" panose="020B0603020202020204" pitchFamily="34" charset="0"/>
              </a:rPr>
              <a:t>Any Questions?</a:t>
            </a:r>
          </a:p>
        </p:txBody>
      </p:sp>
      <p:sp>
        <p:nvSpPr>
          <p:cNvPr id="15" name="TextBox 14">
            <a:extLst>
              <a:ext uri="{FF2B5EF4-FFF2-40B4-BE49-F238E27FC236}">
                <a16:creationId xmlns:a16="http://schemas.microsoft.com/office/drawing/2014/main" id="{9F5A8BAF-3650-B187-37E4-B95B46068D8B}"/>
              </a:ext>
            </a:extLst>
          </p:cNvPr>
          <p:cNvSpPr txBox="1"/>
          <p:nvPr/>
        </p:nvSpPr>
        <p:spPr>
          <a:xfrm>
            <a:off x="441008" y="4730235"/>
            <a:ext cx="11019528" cy="400110"/>
          </a:xfrm>
          <a:prstGeom prst="rect">
            <a:avLst/>
          </a:prstGeom>
          <a:noFill/>
        </p:spPr>
        <p:txBody>
          <a:bodyPr wrap="square">
            <a:spAutoFit/>
          </a:bodyPr>
          <a:lstStyle/>
          <a:p>
            <a:pPr algn="l">
              <a:spcBef>
                <a:spcPts val="3000"/>
              </a:spcBef>
              <a:spcAft>
                <a:spcPts val="750"/>
              </a:spcAft>
              <a:buNone/>
            </a:pPr>
            <a:r>
              <a:rPr lang="en-GB" sz="2000" b="1" i="0">
                <a:solidFill>
                  <a:schemeClr val="bg1"/>
                </a:solidFill>
                <a:effectLst/>
                <a:latin typeface="Trebuchet MS" panose="020B0603020202020204" pitchFamily="34" charset="0"/>
              </a:rPr>
              <a:t>Contact </a:t>
            </a:r>
            <a:r>
              <a:rPr lang="en-GB" sz="2000" b="1">
                <a:solidFill>
                  <a:schemeClr val="bg1"/>
                </a:solidFill>
                <a:latin typeface="Trebuchet MS" panose="020B0603020202020204" pitchFamily="34" charset="0"/>
              </a:rPr>
              <a:t>Us</a:t>
            </a:r>
            <a:endParaRPr lang="en-GB" sz="2000" b="0" i="0">
              <a:solidFill>
                <a:schemeClr val="bg1"/>
              </a:solidFill>
              <a:effectLst/>
              <a:latin typeface="Trebuchet MS" panose="020B0603020202020204" pitchFamily="34" charset="0"/>
            </a:endParaRPr>
          </a:p>
        </p:txBody>
      </p:sp>
      <p:cxnSp>
        <p:nvCxnSpPr>
          <p:cNvPr id="17" name="Straight Connector 16">
            <a:extLst>
              <a:ext uri="{FF2B5EF4-FFF2-40B4-BE49-F238E27FC236}">
                <a16:creationId xmlns:a16="http://schemas.microsoft.com/office/drawing/2014/main" id="{45AE3FBB-A697-523B-3F1C-4E904F377F2B}"/>
              </a:ext>
            </a:extLst>
          </p:cNvPr>
          <p:cNvCxnSpPr/>
          <p:nvPr/>
        </p:nvCxnSpPr>
        <p:spPr>
          <a:xfrm>
            <a:off x="441008" y="4633643"/>
            <a:ext cx="11390082" cy="0"/>
          </a:xfrm>
          <a:prstGeom prst="line">
            <a:avLst/>
          </a:prstGeom>
          <a:ln>
            <a:solidFill>
              <a:srgbClr val="C0E1D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24E742-0BA1-84C8-0C1F-0BFB7A42118A}"/>
              </a:ext>
            </a:extLst>
          </p:cNvPr>
          <p:cNvSpPr txBox="1"/>
          <p:nvPr/>
        </p:nvSpPr>
        <p:spPr>
          <a:xfrm>
            <a:off x="437125" y="5231113"/>
            <a:ext cx="2743199" cy="14260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50"/>
              </a:spcAft>
            </a:pPr>
            <a:r>
              <a:rPr lang="en-GB" sz="1600" b="1">
                <a:solidFill>
                  <a:schemeClr val="bg1"/>
                </a:solidFill>
                <a:latin typeface="Trebuchet MS"/>
              </a:rPr>
              <a:t>By Post</a:t>
            </a:r>
            <a:endParaRPr lang="en-US" sz="1600" b="1">
              <a:solidFill>
                <a:schemeClr val="bg1"/>
              </a:solidFill>
              <a:latin typeface="Trebuchet MS"/>
            </a:endParaRPr>
          </a:p>
          <a:p>
            <a:pPr>
              <a:spcAft>
                <a:spcPts val="750"/>
              </a:spcAft>
            </a:pPr>
            <a:r>
              <a:rPr lang="en-GB" sz="1600">
                <a:solidFill>
                  <a:schemeClr val="bg1"/>
                </a:solidFill>
                <a:latin typeface="Trebuchet MS"/>
              </a:rPr>
              <a:t>Welsh Government</a:t>
            </a:r>
            <a:br>
              <a:rPr lang="en-GB" sz="1600">
                <a:solidFill>
                  <a:schemeClr val="bg1"/>
                </a:solidFill>
                <a:latin typeface="Trebuchet MS"/>
              </a:rPr>
            </a:br>
            <a:r>
              <a:rPr lang="en-GB" sz="1600" err="1">
                <a:solidFill>
                  <a:schemeClr val="bg1"/>
                </a:solidFill>
                <a:latin typeface="Trebuchet MS"/>
              </a:rPr>
              <a:t>Rhydycar</a:t>
            </a:r>
            <a:r>
              <a:rPr lang="en-GB" sz="1600">
                <a:solidFill>
                  <a:schemeClr val="bg1"/>
                </a:solidFill>
                <a:latin typeface="Trebuchet MS"/>
              </a:rPr>
              <a:t> Business Park</a:t>
            </a:r>
            <a:br>
              <a:rPr lang="en-GB" sz="1600">
                <a:solidFill>
                  <a:schemeClr val="bg1"/>
                </a:solidFill>
                <a:latin typeface="Trebuchet MS"/>
              </a:rPr>
            </a:br>
            <a:r>
              <a:rPr lang="en-GB" sz="1600">
                <a:solidFill>
                  <a:schemeClr val="bg1"/>
                </a:solidFill>
                <a:latin typeface="Trebuchet MS"/>
              </a:rPr>
              <a:t>Merthyr Tydfil</a:t>
            </a:r>
            <a:br>
              <a:rPr lang="en-GB" sz="1600">
                <a:solidFill>
                  <a:schemeClr val="bg1"/>
                </a:solidFill>
                <a:latin typeface="Trebuchet MS"/>
              </a:rPr>
            </a:br>
            <a:r>
              <a:rPr lang="en-GB" sz="1600">
                <a:solidFill>
                  <a:schemeClr val="bg1"/>
                </a:solidFill>
                <a:latin typeface="Trebuchet MS"/>
              </a:rPr>
              <a:t>CF48 1UZ</a:t>
            </a:r>
            <a:endParaRPr lang="en-US" sz="1600" b="1">
              <a:solidFill>
                <a:schemeClr val="bg1"/>
              </a:solidFill>
              <a:latin typeface="Trebuchet MS"/>
            </a:endParaRPr>
          </a:p>
        </p:txBody>
      </p:sp>
      <p:sp>
        <p:nvSpPr>
          <p:cNvPr id="6" name="TextBox 5">
            <a:extLst>
              <a:ext uri="{FF2B5EF4-FFF2-40B4-BE49-F238E27FC236}">
                <a16:creationId xmlns:a16="http://schemas.microsoft.com/office/drawing/2014/main" id="{61F41A68-3121-4E26-E3A2-4A4BD2E2F54B}"/>
              </a:ext>
            </a:extLst>
          </p:cNvPr>
          <p:cNvSpPr txBox="1"/>
          <p:nvPr/>
        </p:nvSpPr>
        <p:spPr>
          <a:xfrm>
            <a:off x="3388669" y="5231112"/>
            <a:ext cx="2743199" cy="687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50"/>
              </a:spcAft>
            </a:pPr>
            <a:r>
              <a:rPr lang="en-GB" sz="1600" b="1">
                <a:solidFill>
                  <a:schemeClr val="bg1"/>
                </a:solidFill>
                <a:latin typeface="Trebuchet MS"/>
              </a:rPr>
              <a:t>By Email</a:t>
            </a:r>
            <a:endParaRPr lang="en-US" sz="1600" b="1">
              <a:solidFill>
                <a:schemeClr val="bg1"/>
              </a:solidFill>
              <a:latin typeface="Trebuchet MS"/>
            </a:endParaRPr>
          </a:p>
          <a:p>
            <a:pPr>
              <a:spcAft>
                <a:spcPts val="750"/>
              </a:spcAft>
            </a:pPr>
            <a:r>
              <a:rPr lang="en-GB" sz="1600">
                <a:solidFill>
                  <a:schemeClr val="bg1"/>
                </a:solidFill>
                <a:latin typeface="Trebuchet MS"/>
                <a:hlinkClick r:id="rId3">
                  <a:extLst>
                    <a:ext uri="{A12FA001-AC4F-418D-AE19-62706E023703}">
                      <ahyp:hlinkClr xmlns:ahyp="http://schemas.microsoft.com/office/drawing/2018/hyperlinkcolor" val="tx"/>
                    </a:ext>
                  </a:extLst>
                </a:hlinkClick>
              </a:rPr>
              <a:t>hiw@gov.wales</a:t>
            </a:r>
            <a:r>
              <a:rPr lang="en-GB" sz="1600">
                <a:solidFill>
                  <a:srgbClr val="000000"/>
                </a:solidFill>
                <a:latin typeface="Trebuchet MS"/>
              </a:rPr>
              <a:t> </a:t>
            </a:r>
            <a:endParaRPr lang="en-US"/>
          </a:p>
        </p:txBody>
      </p:sp>
      <p:sp>
        <p:nvSpPr>
          <p:cNvPr id="7" name="TextBox 6">
            <a:extLst>
              <a:ext uri="{FF2B5EF4-FFF2-40B4-BE49-F238E27FC236}">
                <a16:creationId xmlns:a16="http://schemas.microsoft.com/office/drawing/2014/main" id="{FCC51AFE-DE36-C768-908A-1C6219DC0B1E}"/>
              </a:ext>
            </a:extLst>
          </p:cNvPr>
          <p:cNvSpPr txBox="1"/>
          <p:nvPr/>
        </p:nvSpPr>
        <p:spPr>
          <a:xfrm>
            <a:off x="6340213" y="5231111"/>
            <a:ext cx="2743199" cy="687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50"/>
              </a:spcAft>
            </a:pPr>
            <a:r>
              <a:rPr lang="en-GB" sz="1600" b="1">
                <a:solidFill>
                  <a:schemeClr val="bg1"/>
                </a:solidFill>
                <a:latin typeface="Trebuchet MS"/>
              </a:rPr>
              <a:t>By Phone</a:t>
            </a:r>
            <a:endParaRPr lang="en-US" sz="1600" b="1">
              <a:solidFill>
                <a:schemeClr val="bg1"/>
              </a:solidFill>
              <a:latin typeface="Trebuchet MS"/>
            </a:endParaRPr>
          </a:p>
          <a:p>
            <a:pPr>
              <a:spcAft>
                <a:spcPts val="750"/>
              </a:spcAft>
            </a:pPr>
            <a:r>
              <a:rPr lang="en-GB" sz="1600">
                <a:solidFill>
                  <a:schemeClr val="bg1"/>
                </a:solidFill>
                <a:latin typeface="Trebuchet MS"/>
              </a:rPr>
              <a:t>0300 062 8163</a:t>
            </a:r>
            <a:r>
              <a:rPr lang="en-US" sz="1600">
                <a:solidFill>
                  <a:srgbClr val="000000"/>
                </a:solidFill>
                <a:latin typeface="Trebuchet MS"/>
              </a:rPr>
              <a:t> </a:t>
            </a:r>
            <a:endParaRPr lang="en-US"/>
          </a:p>
        </p:txBody>
      </p:sp>
      <p:sp>
        <p:nvSpPr>
          <p:cNvPr id="10" name="TextBox 9">
            <a:extLst>
              <a:ext uri="{FF2B5EF4-FFF2-40B4-BE49-F238E27FC236}">
                <a16:creationId xmlns:a16="http://schemas.microsoft.com/office/drawing/2014/main" id="{8D5C4565-DEA7-83E9-D7DA-3D992265BF70}"/>
              </a:ext>
            </a:extLst>
          </p:cNvPr>
          <p:cNvSpPr txBox="1"/>
          <p:nvPr/>
        </p:nvSpPr>
        <p:spPr>
          <a:xfrm>
            <a:off x="8992744" y="5231110"/>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50"/>
              </a:spcAft>
            </a:pPr>
            <a:r>
              <a:rPr lang="en-GB" sz="1600" b="1">
                <a:solidFill>
                  <a:schemeClr val="bg1"/>
                </a:solidFill>
                <a:latin typeface="Trebuchet MS"/>
              </a:rPr>
              <a:t>Follow Us on Social Media</a:t>
            </a:r>
            <a:endParaRPr lang="en-US">
              <a:ea typeface="Calibri"/>
              <a:cs typeface="Calibri"/>
            </a:endParaRPr>
          </a:p>
        </p:txBody>
      </p:sp>
      <p:pic>
        <p:nvPicPr>
          <p:cNvPr id="14" name="Picture 13" descr="A blue circle with a white letter f in it&#10;&#10;AI-generated content may be incorrect.">
            <a:extLst>
              <a:ext uri="{FF2B5EF4-FFF2-40B4-BE49-F238E27FC236}">
                <a16:creationId xmlns:a16="http://schemas.microsoft.com/office/drawing/2014/main" id="{2AC27368-6421-43E8-604D-D60BFA25E25E}"/>
              </a:ext>
            </a:extLst>
          </p:cNvPr>
          <p:cNvPicPr>
            <a:picLocks noChangeAspect="1"/>
          </p:cNvPicPr>
          <p:nvPr/>
        </p:nvPicPr>
        <p:blipFill>
          <a:blip r:embed="rId4"/>
          <a:stretch>
            <a:fillRect/>
          </a:stretch>
        </p:blipFill>
        <p:spPr>
          <a:xfrm>
            <a:off x="9090950" y="5700532"/>
            <a:ext cx="462989" cy="434051"/>
          </a:xfrm>
          <a:prstGeom prst="rect">
            <a:avLst/>
          </a:prstGeom>
        </p:spPr>
      </p:pic>
      <p:pic>
        <p:nvPicPr>
          <p:cNvPr id="16" name="Picture 15" descr="A white x in a black circle&#10;&#10;AI-generated content may be incorrect.">
            <a:extLst>
              <a:ext uri="{FF2B5EF4-FFF2-40B4-BE49-F238E27FC236}">
                <a16:creationId xmlns:a16="http://schemas.microsoft.com/office/drawing/2014/main" id="{94BC2D25-E6A9-3156-8328-DEC24CF4692A}"/>
              </a:ext>
            </a:extLst>
          </p:cNvPr>
          <p:cNvPicPr>
            <a:picLocks noChangeAspect="1"/>
          </p:cNvPicPr>
          <p:nvPr/>
        </p:nvPicPr>
        <p:blipFill>
          <a:blip r:embed="rId5"/>
          <a:stretch>
            <a:fillRect/>
          </a:stretch>
        </p:blipFill>
        <p:spPr>
          <a:xfrm>
            <a:off x="9531774" y="5642657"/>
            <a:ext cx="767743" cy="549798"/>
          </a:xfrm>
          <a:prstGeom prst="rect">
            <a:avLst/>
          </a:prstGeom>
        </p:spPr>
      </p:pic>
      <p:pic>
        <p:nvPicPr>
          <p:cNvPr id="18" name="Picture 17" descr="A blue square with white letters&#10;&#10;AI-generated content may be incorrect.">
            <a:extLst>
              <a:ext uri="{FF2B5EF4-FFF2-40B4-BE49-F238E27FC236}">
                <a16:creationId xmlns:a16="http://schemas.microsoft.com/office/drawing/2014/main" id="{81BBD021-0EAA-02C7-3863-38AC805144F1}"/>
              </a:ext>
            </a:extLst>
          </p:cNvPr>
          <p:cNvPicPr>
            <a:picLocks noChangeAspect="1"/>
          </p:cNvPicPr>
          <p:nvPr/>
        </p:nvPicPr>
        <p:blipFill>
          <a:blip r:embed="rId6"/>
          <a:stretch>
            <a:fillRect/>
          </a:stretch>
        </p:blipFill>
        <p:spPr>
          <a:xfrm>
            <a:off x="10306291" y="5700533"/>
            <a:ext cx="453343" cy="443697"/>
          </a:xfrm>
          <a:prstGeom prst="rect">
            <a:avLst/>
          </a:prstGeom>
        </p:spPr>
      </p:pic>
    </p:spTree>
    <p:extLst>
      <p:ext uri="{BB962C8B-B14F-4D97-AF65-F5344CB8AC3E}">
        <p14:creationId xmlns:p14="http://schemas.microsoft.com/office/powerpoint/2010/main" val="22037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E970-0AA2-7969-60CF-5A0F696B1A2E}"/>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C11B5E4-352C-4F09-1E89-5933BBDCACF3}"/>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D8E47B2C-2DD5-B7F4-FE02-0840B4F1A005}"/>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29EFF327-CB95-A236-1FD8-60BE305E9AD5}"/>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6" name="Picture 5" descr="A green rectangular object with a white background&#10;&#10;AI-generated content may be incorrect.">
            <a:extLst>
              <a:ext uri="{FF2B5EF4-FFF2-40B4-BE49-F238E27FC236}">
                <a16:creationId xmlns:a16="http://schemas.microsoft.com/office/drawing/2014/main" id="{F2673678-C2A6-555D-A997-ED1C76C5C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13">
            <a:extLst>
              <a:ext uri="{FF2B5EF4-FFF2-40B4-BE49-F238E27FC236}">
                <a16:creationId xmlns:a16="http://schemas.microsoft.com/office/drawing/2014/main" id="{383379B2-9C80-6B58-65E6-A720F5E3E194}"/>
              </a:ext>
            </a:extLst>
          </p:cNvPr>
          <p:cNvSpPr>
            <a:spLocks noGrp="1"/>
          </p:cNvSpPr>
          <p:nvPr>
            <p:ph type="sldNum" sz="quarter" idx="12"/>
          </p:nvPr>
        </p:nvSpPr>
        <p:spPr>
          <a:xfrm>
            <a:off x="11250202" y="6356350"/>
            <a:ext cx="390759" cy="365125"/>
          </a:xfrm>
        </p:spPr>
        <p:txBody>
          <a:bodyPr/>
          <a:lstStyle/>
          <a:p>
            <a:fld id="{DBB39646-62D9-48A3-9D53-D5575F0A640C}" type="slidenum">
              <a:rPr lang="en-GB" smtClean="0">
                <a:solidFill>
                  <a:srgbClr val="40495A"/>
                </a:solidFill>
                <a:latin typeface="Trebuchet MS" panose="020B0603020202020204" pitchFamily="34" charset="0"/>
              </a:rPr>
              <a:t>2</a:t>
            </a:fld>
            <a:endParaRPr lang="en-GB">
              <a:solidFill>
                <a:srgbClr val="40495A"/>
              </a:solidFill>
              <a:latin typeface="Trebuchet MS" panose="020B0603020202020204" pitchFamily="34" charset="0"/>
            </a:endParaRPr>
          </a:p>
        </p:txBody>
      </p:sp>
      <p:sp>
        <p:nvSpPr>
          <p:cNvPr id="8" name="TextBox 7">
            <a:extLst>
              <a:ext uri="{FF2B5EF4-FFF2-40B4-BE49-F238E27FC236}">
                <a16:creationId xmlns:a16="http://schemas.microsoft.com/office/drawing/2014/main" id="{0EFE93B1-003B-0000-BE42-8F2360E542D2}"/>
              </a:ext>
            </a:extLst>
          </p:cNvPr>
          <p:cNvSpPr txBox="1"/>
          <p:nvPr/>
        </p:nvSpPr>
        <p:spPr>
          <a:xfrm>
            <a:off x="549078" y="167259"/>
            <a:ext cx="9930561" cy="707886"/>
          </a:xfrm>
          <a:prstGeom prst="rect">
            <a:avLst/>
          </a:prstGeom>
          <a:noFill/>
        </p:spPr>
        <p:txBody>
          <a:bodyPr wrap="square" rtlCol="0">
            <a:spAutoFit/>
          </a:bodyPr>
          <a:lstStyle/>
          <a:p>
            <a:r>
              <a:rPr lang="en-GB" sz="4000" dirty="0">
                <a:solidFill>
                  <a:srgbClr val="6D5E74"/>
                </a:solidFill>
                <a:latin typeface="Frutiger 65"/>
                <a:ea typeface="+mn-lt"/>
                <a:cs typeface="+mn-lt"/>
              </a:rPr>
              <a:t>About Healthcare Inspectorate Wales (HIW)</a:t>
            </a:r>
            <a:endParaRPr lang="en-US" sz="4000" dirty="0">
              <a:solidFill>
                <a:srgbClr val="6D5E74"/>
              </a:solidFill>
              <a:latin typeface="Frutiger 65"/>
            </a:endParaRPr>
          </a:p>
        </p:txBody>
      </p:sp>
      <p:sp>
        <p:nvSpPr>
          <p:cNvPr id="13" name="TextBox 12">
            <a:extLst>
              <a:ext uri="{FF2B5EF4-FFF2-40B4-BE49-F238E27FC236}">
                <a16:creationId xmlns:a16="http://schemas.microsoft.com/office/drawing/2014/main" id="{2551ABB1-8F20-7CE7-75D9-DA266E6751BC}"/>
              </a:ext>
            </a:extLst>
          </p:cNvPr>
          <p:cNvSpPr txBox="1"/>
          <p:nvPr/>
        </p:nvSpPr>
        <p:spPr>
          <a:xfrm>
            <a:off x="3092224" y="1819858"/>
            <a:ext cx="8383710" cy="4278094"/>
          </a:xfrm>
          <a:prstGeom prst="rect">
            <a:avLst/>
          </a:prstGeom>
          <a:noFill/>
        </p:spPr>
        <p:txBody>
          <a:bodyPr wrap="square" rtlCol="0">
            <a:spAutoFit/>
          </a:bodyPr>
          <a:lstStyle/>
          <a:p>
            <a:pPr>
              <a:buClr>
                <a:srgbClr val="009ABE"/>
              </a:buClr>
              <a:buSzPct val="150000"/>
            </a:pPr>
            <a:r>
              <a:rPr lang="en-GB" sz="2000" b="1" dirty="0">
                <a:solidFill>
                  <a:srgbClr val="DC6529"/>
                </a:solidFill>
                <a:latin typeface="Frutiger 65"/>
                <a:ea typeface="+mn-lt"/>
                <a:cs typeface="+mn-lt"/>
              </a:rPr>
              <a:t>Who we are</a:t>
            </a:r>
            <a:endParaRPr lang="en-US" sz="2000" dirty="0">
              <a:latin typeface="Frutiger 65"/>
            </a:endParaRPr>
          </a:p>
          <a:p>
            <a:pPr>
              <a:buClr>
                <a:srgbClr val="009ABE"/>
              </a:buClr>
              <a:buSzPct val="150000"/>
            </a:pPr>
            <a:r>
              <a:rPr lang="en-GB" sz="2000" dirty="0">
                <a:solidFill>
                  <a:srgbClr val="6D5E74"/>
                </a:solidFill>
                <a:latin typeface="Frutiger 65"/>
                <a:ea typeface="+mn-lt"/>
                <a:cs typeface="+mn-lt"/>
              </a:rPr>
              <a:t>We are the independent </a:t>
            </a:r>
            <a:r>
              <a:rPr lang="en-GB" sz="2000" b="1" dirty="0">
                <a:solidFill>
                  <a:srgbClr val="6D5E74"/>
                </a:solidFill>
                <a:latin typeface="Frutiger 65"/>
                <a:ea typeface="+mn-lt"/>
                <a:cs typeface="+mn-lt"/>
              </a:rPr>
              <a:t>inspectorate</a:t>
            </a:r>
            <a:r>
              <a:rPr lang="en-GB" sz="2000" dirty="0">
                <a:solidFill>
                  <a:srgbClr val="6D5E74"/>
                </a:solidFill>
                <a:latin typeface="Frutiger 65"/>
                <a:ea typeface="+mn-lt"/>
                <a:cs typeface="+mn-lt"/>
              </a:rPr>
              <a:t> for NHS provided care in Wales, and the </a:t>
            </a:r>
            <a:r>
              <a:rPr lang="en-GB" sz="2000" b="1" dirty="0">
                <a:solidFill>
                  <a:srgbClr val="6D5E74"/>
                </a:solidFill>
                <a:latin typeface="Frutiger 65"/>
                <a:ea typeface="+mn-lt"/>
                <a:cs typeface="+mn-lt"/>
              </a:rPr>
              <a:t>regulator</a:t>
            </a:r>
            <a:r>
              <a:rPr lang="en-GB" sz="2000" dirty="0">
                <a:solidFill>
                  <a:srgbClr val="6D5E74"/>
                </a:solidFill>
                <a:latin typeface="Frutiger 65"/>
                <a:ea typeface="+mn-lt"/>
                <a:cs typeface="+mn-lt"/>
              </a:rPr>
              <a:t> for independent healthcare.</a:t>
            </a:r>
            <a:endParaRPr lang="en-GB" sz="2000" dirty="0">
              <a:latin typeface="Frutiger 65"/>
            </a:endParaRPr>
          </a:p>
          <a:p>
            <a:pPr>
              <a:buClr>
                <a:srgbClr val="009ABE"/>
              </a:buClr>
              <a:buSzPct val="150000"/>
            </a:pPr>
            <a:endParaRPr lang="en-GB" sz="2000" b="1" dirty="0">
              <a:solidFill>
                <a:srgbClr val="DC6529"/>
              </a:solidFill>
              <a:latin typeface="Frutiger 65"/>
              <a:ea typeface="+mn-lt"/>
              <a:cs typeface="+mn-lt"/>
            </a:endParaRPr>
          </a:p>
          <a:p>
            <a:pPr>
              <a:buClr>
                <a:srgbClr val="009ABE"/>
              </a:buClr>
              <a:buSzPct val="150000"/>
            </a:pPr>
            <a:endParaRPr lang="en-GB" sz="2000" b="1" dirty="0">
              <a:solidFill>
                <a:srgbClr val="DC6529"/>
              </a:solidFill>
              <a:latin typeface="Frutiger 65"/>
              <a:ea typeface="+mn-lt"/>
              <a:cs typeface="+mn-lt"/>
            </a:endParaRPr>
          </a:p>
          <a:p>
            <a:pPr>
              <a:buClr>
                <a:srgbClr val="009ABE"/>
              </a:buClr>
              <a:buSzPct val="150000"/>
            </a:pPr>
            <a:endParaRPr lang="en-GB" sz="800" b="1" dirty="0">
              <a:solidFill>
                <a:srgbClr val="DC6529"/>
              </a:solidFill>
              <a:latin typeface="Frutiger 65"/>
              <a:ea typeface="+mn-lt"/>
              <a:cs typeface="+mn-lt"/>
            </a:endParaRPr>
          </a:p>
          <a:p>
            <a:pPr>
              <a:buClr>
                <a:srgbClr val="009ABE"/>
              </a:buClr>
              <a:buSzPct val="150000"/>
            </a:pPr>
            <a:r>
              <a:rPr lang="en-GB" sz="2000" b="1" dirty="0">
                <a:solidFill>
                  <a:srgbClr val="DC6529"/>
                </a:solidFill>
                <a:latin typeface="Frutiger 65"/>
                <a:ea typeface="+mn-lt"/>
                <a:cs typeface="+mn-lt"/>
              </a:rPr>
              <a:t>Our purpose</a:t>
            </a:r>
            <a:endParaRPr lang="en-GB" sz="2000" dirty="0">
              <a:latin typeface="Frutiger 65"/>
            </a:endParaRPr>
          </a:p>
          <a:p>
            <a:pPr>
              <a:buClr>
                <a:srgbClr val="009ABE"/>
              </a:buClr>
              <a:buSzPct val="150000"/>
            </a:pPr>
            <a:r>
              <a:rPr lang="en-GB" sz="2000" dirty="0">
                <a:solidFill>
                  <a:srgbClr val="6D5E74"/>
                </a:solidFill>
                <a:latin typeface="Frutiger 65"/>
                <a:ea typeface="Calibri"/>
                <a:cs typeface="Calibri"/>
              </a:rPr>
              <a:t>To check that healthcare services are provided in a way which </a:t>
            </a:r>
            <a:r>
              <a:rPr lang="en-GB" sz="2000" b="1" dirty="0">
                <a:solidFill>
                  <a:srgbClr val="6D5E74"/>
                </a:solidFill>
                <a:latin typeface="Frutiger 65"/>
                <a:ea typeface="Calibri"/>
                <a:cs typeface="Calibri"/>
              </a:rPr>
              <a:t>maximises the health and wellbeing of people</a:t>
            </a:r>
            <a:r>
              <a:rPr lang="en-GB" sz="2000" dirty="0">
                <a:solidFill>
                  <a:srgbClr val="6D5E74"/>
                </a:solidFill>
                <a:latin typeface="Frutiger 65"/>
                <a:ea typeface="Calibri"/>
                <a:cs typeface="Calibri"/>
              </a:rPr>
              <a:t>.</a:t>
            </a:r>
            <a:endParaRPr lang="en-GB" sz="2000" dirty="0">
              <a:latin typeface="Frutiger 65"/>
            </a:endParaRPr>
          </a:p>
          <a:p>
            <a:pPr>
              <a:buClr>
                <a:srgbClr val="009ABE"/>
              </a:buClr>
              <a:buSzPct val="150000"/>
            </a:pPr>
            <a:endParaRPr lang="en-GB" sz="2000" b="1" dirty="0">
              <a:solidFill>
                <a:srgbClr val="DC6529"/>
              </a:solidFill>
              <a:latin typeface="Frutiger 65"/>
              <a:ea typeface="+mn-lt"/>
              <a:cs typeface="+mn-lt"/>
            </a:endParaRPr>
          </a:p>
          <a:p>
            <a:pPr>
              <a:buClr>
                <a:srgbClr val="009ABE"/>
              </a:buClr>
              <a:buSzPct val="150000"/>
            </a:pPr>
            <a:endParaRPr lang="en-GB" sz="2400" b="1" dirty="0">
              <a:solidFill>
                <a:srgbClr val="DC6529"/>
              </a:solidFill>
              <a:latin typeface="Frutiger 65"/>
              <a:ea typeface="+mn-lt"/>
              <a:cs typeface="+mn-lt"/>
            </a:endParaRPr>
          </a:p>
          <a:p>
            <a:pPr>
              <a:buClr>
                <a:srgbClr val="009ABE"/>
              </a:buClr>
              <a:buSzPct val="150000"/>
            </a:pPr>
            <a:r>
              <a:rPr lang="en-GB" sz="2000" b="1" dirty="0">
                <a:solidFill>
                  <a:srgbClr val="DC6529"/>
                </a:solidFill>
                <a:latin typeface="Frutiger 65"/>
                <a:ea typeface="+mn-lt"/>
                <a:cs typeface="+mn-lt"/>
              </a:rPr>
              <a:t>Our goal</a:t>
            </a:r>
            <a:endParaRPr lang="en-GB" sz="2000" dirty="0">
              <a:latin typeface="Frutiger 65"/>
            </a:endParaRPr>
          </a:p>
          <a:p>
            <a:pPr>
              <a:buClr>
                <a:srgbClr val="009ABE"/>
              </a:buClr>
              <a:buSzPct val="150000"/>
            </a:pPr>
            <a:r>
              <a:rPr lang="en-GB" sz="2000" dirty="0">
                <a:solidFill>
                  <a:srgbClr val="6D5E74"/>
                </a:solidFill>
                <a:latin typeface="Frutiger 65"/>
                <a:ea typeface="+mn-lt"/>
                <a:cs typeface="+mn-lt"/>
              </a:rPr>
              <a:t>To be a trusted voice which </a:t>
            </a:r>
            <a:r>
              <a:rPr lang="en-GB" sz="2000" b="1" dirty="0">
                <a:solidFill>
                  <a:srgbClr val="6D5E74"/>
                </a:solidFill>
                <a:latin typeface="Frutiger 65"/>
                <a:ea typeface="+mn-lt"/>
                <a:cs typeface="+mn-lt"/>
              </a:rPr>
              <a:t>influences and drives improvement </a:t>
            </a:r>
            <a:r>
              <a:rPr lang="en-GB" sz="2000" dirty="0">
                <a:solidFill>
                  <a:srgbClr val="6D5E74"/>
                </a:solidFill>
                <a:latin typeface="Frutiger 65"/>
                <a:ea typeface="+mn-lt"/>
                <a:cs typeface="+mn-lt"/>
              </a:rPr>
              <a:t>in </a:t>
            </a:r>
            <a:endParaRPr lang="en-GB" sz="2000" dirty="0">
              <a:latin typeface="Frutiger 65"/>
            </a:endParaRPr>
          </a:p>
          <a:p>
            <a:pPr>
              <a:buClr>
                <a:srgbClr val="009ABE"/>
              </a:buClr>
              <a:buSzPct val="150000"/>
            </a:pPr>
            <a:r>
              <a:rPr lang="en-GB" sz="2000" dirty="0">
                <a:solidFill>
                  <a:srgbClr val="6D5E74"/>
                </a:solidFill>
                <a:latin typeface="Frutiger 65"/>
                <a:ea typeface="+mn-lt"/>
                <a:cs typeface="+mn-lt"/>
              </a:rPr>
              <a:t>healthcare.</a:t>
            </a:r>
            <a:endParaRPr lang="en-GB" sz="2000" dirty="0">
              <a:solidFill>
                <a:srgbClr val="40495A"/>
              </a:solidFill>
              <a:latin typeface="Trebuchet MS" panose="020B0603020202020204" pitchFamily="34" charset="0"/>
            </a:endParaRPr>
          </a:p>
        </p:txBody>
      </p:sp>
    </p:spTree>
    <p:extLst>
      <p:ext uri="{BB962C8B-B14F-4D97-AF65-F5344CB8AC3E}">
        <p14:creationId xmlns:p14="http://schemas.microsoft.com/office/powerpoint/2010/main" val="350643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8888C-9B4F-E934-24F5-5B663CC4109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4E1F194-2E4C-312B-4D6D-4668E72A2648}"/>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5A0F094E-442C-3C08-FA65-A423FF7F2E07}"/>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25DDFE97-00DC-D9ED-D330-D36CFEFE734F}"/>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7" name="Picture 6" descr="A white background with black dots&#10;&#10;AI-generated content may be incorrect.">
            <a:extLst>
              <a:ext uri="{FF2B5EF4-FFF2-40B4-BE49-F238E27FC236}">
                <a16:creationId xmlns:a16="http://schemas.microsoft.com/office/drawing/2014/main" id="{14708F77-ADED-2C54-DBBD-58AF76121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16"/>
            <a:ext cx="12192000" cy="6858000"/>
          </a:xfrm>
          <a:prstGeom prst="rect">
            <a:avLst/>
          </a:prstGeom>
        </p:spPr>
      </p:pic>
      <p:sp>
        <p:nvSpPr>
          <p:cNvPr id="8" name="TextBox 7">
            <a:extLst>
              <a:ext uri="{FF2B5EF4-FFF2-40B4-BE49-F238E27FC236}">
                <a16:creationId xmlns:a16="http://schemas.microsoft.com/office/drawing/2014/main" id="{013EF088-EB5C-32F0-DE86-FEBE6650FD57}"/>
              </a:ext>
            </a:extLst>
          </p:cNvPr>
          <p:cNvSpPr txBox="1"/>
          <p:nvPr/>
        </p:nvSpPr>
        <p:spPr>
          <a:xfrm>
            <a:off x="549078" y="167259"/>
            <a:ext cx="9930561" cy="584775"/>
          </a:xfrm>
          <a:prstGeom prst="rect">
            <a:avLst/>
          </a:prstGeom>
          <a:noFill/>
        </p:spPr>
        <p:txBody>
          <a:bodyPr wrap="square" lIns="91440" tIns="45720" rIns="91440" bIns="45720" rtlCol="0" anchor="t">
            <a:spAutoFit/>
          </a:bodyPr>
          <a:lstStyle/>
          <a:p>
            <a:r>
              <a:rPr lang="en-GB" sz="3200" dirty="0">
                <a:solidFill>
                  <a:srgbClr val="6D5E74"/>
                </a:solidFill>
                <a:latin typeface="Frutiger 65"/>
              </a:rPr>
              <a:t>Inspectorate vs Regulator: What is the difference?</a:t>
            </a:r>
            <a:endParaRPr lang="en-US" sz="3200" dirty="0">
              <a:solidFill>
                <a:srgbClr val="6D5E74"/>
              </a:solidFill>
              <a:latin typeface="Frutiger 65"/>
            </a:endParaRPr>
          </a:p>
        </p:txBody>
      </p:sp>
      <p:sp>
        <p:nvSpPr>
          <p:cNvPr id="14" name="Slide Number Placeholder 13">
            <a:extLst>
              <a:ext uri="{FF2B5EF4-FFF2-40B4-BE49-F238E27FC236}">
                <a16:creationId xmlns:a16="http://schemas.microsoft.com/office/drawing/2014/main" id="{0244690F-5B8D-1876-4562-75F6E4D8E691}"/>
              </a:ext>
            </a:extLst>
          </p:cNvPr>
          <p:cNvSpPr>
            <a:spLocks noGrp="1"/>
          </p:cNvSpPr>
          <p:nvPr>
            <p:ph type="sldNum" sz="quarter" idx="12"/>
          </p:nvPr>
        </p:nvSpPr>
        <p:spPr>
          <a:xfrm>
            <a:off x="11250202" y="6356350"/>
            <a:ext cx="616450" cy="365125"/>
          </a:xfrm>
        </p:spPr>
        <p:txBody>
          <a:bodyPr/>
          <a:lstStyle/>
          <a:p>
            <a:fld id="{DBB39646-62D9-48A3-9D53-D5575F0A640C}" type="slidenum">
              <a:rPr lang="en-GB" smtClean="0">
                <a:solidFill>
                  <a:srgbClr val="40495A"/>
                </a:solidFill>
                <a:latin typeface="Trebuchet MS" panose="020B0603020202020204" pitchFamily="34" charset="0"/>
              </a:rPr>
              <a:t>3</a:t>
            </a:fld>
            <a:endParaRPr lang="en-GB">
              <a:solidFill>
                <a:srgbClr val="40495A"/>
              </a:solidFill>
              <a:latin typeface="Trebuchet MS" panose="020B0603020202020204" pitchFamily="34" charset="0"/>
            </a:endParaRPr>
          </a:p>
        </p:txBody>
      </p:sp>
      <p:sp>
        <p:nvSpPr>
          <p:cNvPr id="16" name="Slide Number Placeholder 13">
            <a:extLst>
              <a:ext uri="{FF2B5EF4-FFF2-40B4-BE49-F238E27FC236}">
                <a16:creationId xmlns:a16="http://schemas.microsoft.com/office/drawing/2014/main" id="{6B0CB2E5-8795-FD68-1486-7168A634995D}"/>
              </a:ext>
            </a:extLst>
          </p:cNvPr>
          <p:cNvSpPr txBox="1">
            <a:spLocks/>
          </p:cNvSpPr>
          <p:nvPr/>
        </p:nvSpPr>
        <p:spPr>
          <a:xfrm>
            <a:off x="11250202" y="7125791"/>
            <a:ext cx="6164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B39646-62D9-48A3-9D53-D5575F0A640C}" type="slidenum">
              <a:rPr lang="en-GB" smtClean="0">
                <a:solidFill>
                  <a:srgbClr val="40495A"/>
                </a:solidFill>
                <a:latin typeface="Trebuchet MS" panose="020B0603020202020204" pitchFamily="34" charset="0"/>
              </a:rPr>
              <a:pPr/>
              <a:t>3</a:t>
            </a:fld>
            <a:endParaRPr lang="en-GB">
              <a:solidFill>
                <a:srgbClr val="40495A"/>
              </a:solidFill>
              <a:latin typeface="Trebuchet MS" panose="020B0603020202020204" pitchFamily="34" charset="0"/>
            </a:endParaRPr>
          </a:p>
        </p:txBody>
      </p:sp>
      <p:sp>
        <p:nvSpPr>
          <p:cNvPr id="17" name="TextBox 16">
            <a:extLst>
              <a:ext uri="{FF2B5EF4-FFF2-40B4-BE49-F238E27FC236}">
                <a16:creationId xmlns:a16="http://schemas.microsoft.com/office/drawing/2014/main" id="{1E7A4B11-B939-367E-0E16-E4B9D7C7A984}"/>
              </a:ext>
            </a:extLst>
          </p:cNvPr>
          <p:cNvSpPr txBox="1"/>
          <p:nvPr/>
        </p:nvSpPr>
        <p:spPr>
          <a:xfrm>
            <a:off x="483448" y="1174866"/>
            <a:ext cx="11225104" cy="4062651"/>
          </a:xfrm>
          <a:prstGeom prst="rect">
            <a:avLst/>
          </a:prstGeom>
          <a:noFill/>
        </p:spPr>
        <p:txBody>
          <a:bodyPr wrap="square" lIns="91440" tIns="45720" rIns="91440" bIns="45720" rtlCol="0" anchor="t">
            <a:spAutoFit/>
          </a:bodyPr>
          <a:lstStyle/>
          <a:p>
            <a:r>
              <a:rPr lang="en-GB" sz="2000" b="1" dirty="0">
                <a:solidFill>
                  <a:srgbClr val="DC6529"/>
                </a:solidFill>
                <a:latin typeface="Frutiger 65"/>
              </a:rPr>
              <a:t>Our </a:t>
            </a:r>
            <a:r>
              <a:rPr lang="en-GB" sz="2000" b="1" i="1" dirty="0">
                <a:solidFill>
                  <a:srgbClr val="DC6529"/>
                </a:solidFill>
                <a:latin typeface="Frutiger 65"/>
              </a:rPr>
              <a:t>Regulatory</a:t>
            </a:r>
            <a:r>
              <a:rPr lang="en-GB" sz="2000" b="1" dirty="0">
                <a:solidFill>
                  <a:srgbClr val="DC6529"/>
                </a:solidFill>
                <a:latin typeface="Frutiger 65"/>
              </a:rPr>
              <a:t> role means:</a:t>
            </a:r>
          </a:p>
          <a:p>
            <a:pPr marL="285750" indent="-285750">
              <a:buFont typeface="Arial" panose="020B0604020202020204" pitchFamily="34" charset="0"/>
              <a:buChar char="•"/>
            </a:pPr>
            <a:r>
              <a:rPr lang="en-GB" sz="2000" b="1" dirty="0">
                <a:solidFill>
                  <a:srgbClr val="6D5E74"/>
                </a:solidFill>
                <a:latin typeface="Frutiger 65"/>
              </a:rPr>
              <a:t>Statutory</a:t>
            </a:r>
            <a:r>
              <a:rPr lang="en-GB" sz="2000" dirty="0">
                <a:solidFill>
                  <a:srgbClr val="6D5E74"/>
                </a:solidFill>
                <a:latin typeface="Frutiger 65"/>
              </a:rPr>
              <a:t> powers underpinned by legislation</a:t>
            </a:r>
          </a:p>
          <a:p>
            <a:pPr marL="285750" indent="-285750">
              <a:buFont typeface="Arial" panose="020B0604020202020204" pitchFamily="34" charset="0"/>
              <a:buChar char="•"/>
            </a:pPr>
            <a:r>
              <a:rPr lang="en-GB" sz="2000" dirty="0">
                <a:solidFill>
                  <a:srgbClr val="6D5E74"/>
                </a:solidFill>
                <a:latin typeface="Frutiger 65"/>
              </a:rPr>
              <a:t>Legal framework and </a:t>
            </a:r>
            <a:r>
              <a:rPr lang="en-GB" sz="2000" b="1" dirty="0">
                <a:solidFill>
                  <a:srgbClr val="6D5E74"/>
                </a:solidFill>
                <a:latin typeface="Frutiger 65"/>
              </a:rPr>
              <a:t>power</a:t>
            </a:r>
            <a:r>
              <a:rPr lang="en-GB" sz="2000" dirty="0">
                <a:solidFill>
                  <a:srgbClr val="6D5E74"/>
                </a:solidFill>
                <a:latin typeface="Frutiger 65"/>
              </a:rPr>
              <a:t> to act</a:t>
            </a:r>
          </a:p>
          <a:p>
            <a:pPr marL="285750" indent="-285750">
              <a:buFont typeface="Arial" panose="020B0604020202020204" pitchFamily="34" charset="0"/>
              <a:buChar char="•"/>
            </a:pPr>
            <a:r>
              <a:rPr lang="en-GB" sz="2000" b="1" dirty="0">
                <a:solidFill>
                  <a:srgbClr val="6D5E74"/>
                </a:solidFill>
                <a:latin typeface="Frutiger 65"/>
              </a:rPr>
              <a:t>Regulate</a:t>
            </a:r>
            <a:r>
              <a:rPr lang="en-GB" sz="2000" dirty="0">
                <a:solidFill>
                  <a:srgbClr val="6D5E74"/>
                </a:solidFill>
                <a:latin typeface="Frutiger 65"/>
              </a:rPr>
              <a:t> against clear standards</a:t>
            </a:r>
          </a:p>
          <a:p>
            <a:pPr marL="285750" indent="-285750">
              <a:buFont typeface="Arial" panose="020B0604020202020204" pitchFamily="34" charset="0"/>
              <a:buChar char="•"/>
            </a:pPr>
            <a:r>
              <a:rPr lang="en-GB" sz="2000" dirty="0">
                <a:solidFill>
                  <a:srgbClr val="6D5E74"/>
                </a:solidFill>
                <a:latin typeface="Frutiger 65"/>
              </a:rPr>
              <a:t>Identify </a:t>
            </a:r>
            <a:r>
              <a:rPr lang="en-GB" sz="2000" b="1" dirty="0">
                <a:solidFill>
                  <a:srgbClr val="6D5E74"/>
                </a:solidFill>
                <a:latin typeface="Frutiger 65"/>
              </a:rPr>
              <a:t>Non-Compliance</a:t>
            </a:r>
            <a:r>
              <a:rPr lang="en-GB" sz="2000" dirty="0">
                <a:solidFill>
                  <a:srgbClr val="6D5E74"/>
                </a:solidFill>
                <a:latin typeface="Frutiger 65"/>
              </a:rPr>
              <a:t> / breaches against regulations</a:t>
            </a:r>
          </a:p>
          <a:p>
            <a:pPr marL="285750" indent="-285750">
              <a:buFont typeface="Arial" panose="020B0604020202020204" pitchFamily="34" charset="0"/>
              <a:buChar char="•"/>
            </a:pPr>
            <a:r>
              <a:rPr lang="en-GB" sz="2000" dirty="0">
                <a:solidFill>
                  <a:srgbClr val="6D5E74"/>
                </a:solidFill>
                <a:latin typeface="Frutiger 65"/>
              </a:rPr>
              <a:t>Can take </a:t>
            </a:r>
            <a:r>
              <a:rPr lang="en-GB" sz="2000" b="1" dirty="0">
                <a:solidFill>
                  <a:srgbClr val="6D5E74"/>
                </a:solidFill>
                <a:latin typeface="Frutiger 65"/>
              </a:rPr>
              <a:t>civil, or criminal enforcement </a:t>
            </a:r>
            <a:r>
              <a:rPr lang="en-GB" sz="2000" dirty="0">
                <a:solidFill>
                  <a:srgbClr val="6D5E74"/>
                </a:solidFill>
                <a:latin typeface="Frutiger 65"/>
              </a:rPr>
              <a:t>action when standards are not met</a:t>
            </a:r>
          </a:p>
          <a:p>
            <a:endParaRPr lang="en-GB" sz="2000" dirty="0">
              <a:solidFill>
                <a:srgbClr val="6D5E74"/>
              </a:solidFill>
              <a:latin typeface="Frutiger 65"/>
            </a:endParaRPr>
          </a:p>
          <a:p>
            <a:r>
              <a:rPr lang="en-GB" sz="2000" b="1" dirty="0">
                <a:solidFill>
                  <a:srgbClr val="DC6529"/>
                </a:solidFill>
                <a:latin typeface="Frutiger 65"/>
              </a:rPr>
              <a:t>Consequences and actions:</a:t>
            </a:r>
          </a:p>
          <a:p>
            <a:r>
              <a:rPr lang="en-GB" sz="2000" dirty="0">
                <a:solidFill>
                  <a:srgbClr val="6D5E74"/>
                </a:solidFill>
                <a:latin typeface="Frutiger 65"/>
              </a:rPr>
              <a:t>In urgent situations, we can:</a:t>
            </a:r>
          </a:p>
          <a:p>
            <a:pPr marL="285750" indent="-285750">
              <a:buFont typeface="Arial" panose="020B0604020202020204" pitchFamily="34" charset="0"/>
              <a:buChar char="•"/>
            </a:pPr>
            <a:r>
              <a:rPr lang="en-GB" sz="2000" dirty="0">
                <a:solidFill>
                  <a:srgbClr val="6D5E74"/>
                </a:solidFill>
                <a:latin typeface="Frutiger 65"/>
              </a:rPr>
              <a:t>Place conditions and restrictions</a:t>
            </a:r>
          </a:p>
          <a:p>
            <a:pPr marL="285750" indent="-285750">
              <a:buFont typeface="Arial" panose="020B0604020202020204" pitchFamily="34" charset="0"/>
              <a:buChar char="•"/>
            </a:pPr>
            <a:r>
              <a:rPr lang="en-GB" sz="2000" dirty="0">
                <a:solidFill>
                  <a:srgbClr val="6D5E74"/>
                </a:solidFill>
                <a:latin typeface="Frutiger 65"/>
              </a:rPr>
              <a:t>Urgently close a service</a:t>
            </a:r>
          </a:p>
          <a:p>
            <a:pPr marL="285750" indent="-285750">
              <a:buFont typeface="Arial" panose="020B0604020202020204" pitchFamily="34" charset="0"/>
              <a:buChar char="•"/>
            </a:pPr>
            <a:r>
              <a:rPr lang="en-GB" sz="2000" dirty="0">
                <a:solidFill>
                  <a:srgbClr val="6D5E74"/>
                </a:solidFill>
                <a:latin typeface="Frutiger 65"/>
              </a:rPr>
              <a:t>Prosecution and punishment</a:t>
            </a:r>
          </a:p>
          <a:p>
            <a:pPr>
              <a:buClr>
                <a:srgbClr val="009ABE"/>
              </a:buClr>
              <a:buSzPct val="150000"/>
            </a:pPr>
            <a:endParaRPr lang="en-GB" dirty="0"/>
          </a:p>
        </p:txBody>
      </p:sp>
      <p:pic>
        <p:nvPicPr>
          <p:cNvPr id="3" name="Picture 2">
            <a:extLst>
              <a:ext uri="{FF2B5EF4-FFF2-40B4-BE49-F238E27FC236}">
                <a16:creationId xmlns:a16="http://schemas.microsoft.com/office/drawing/2014/main" id="{8C0AF5A6-F7F0-5516-1829-719513DEC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851" y="3616669"/>
            <a:ext cx="2402832" cy="2402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356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15F5-C9C7-1F39-20A3-C68AA82C207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686BC6B-D64B-B97D-AF95-63EDCA1FDE30}"/>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DB1D7773-EA73-E857-CDAE-8D1836BD972D}"/>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08BAA09B-DE98-A8EC-B3C6-103E4DB762E3}"/>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6" name="Picture 5" descr="A cartoon of a person giving a thumbs up&#10;&#10;AI-generated content may be incorrect.">
            <a:extLst>
              <a:ext uri="{FF2B5EF4-FFF2-40B4-BE49-F238E27FC236}">
                <a16:creationId xmlns:a16="http://schemas.microsoft.com/office/drawing/2014/main" id="{2FFCD546-3FC9-0CE4-B4A6-D1DF9F34C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E681339-752E-3046-9F00-D25A4DB29110}"/>
              </a:ext>
            </a:extLst>
          </p:cNvPr>
          <p:cNvSpPr txBox="1"/>
          <p:nvPr/>
        </p:nvSpPr>
        <p:spPr>
          <a:xfrm>
            <a:off x="549079" y="167259"/>
            <a:ext cx="9951110" cy="584775"/>
          </a:xfrm>
          <a:prstGeom prst="rect">
            <a:avLst/>
          </a:prstGeom>
          <a:noFill/>
        </p:spPr>
        <p:txBody>
          <a:bodyPr wrap="square" rtlCol="0">
            <a:spAutoFit/>
          </a:bodyPr>
          <a:lstStyle/>
          <a:p>
            <a:r>
              <a:rPr lang="en-GB" sz="3200" dirty="0">
                <a:solidFill>
                  <a:srgbClr val="6D5E74"/>
                </a:solidFill>
                <a:latin typeface="Frutiger 65"/>
              </a:rPr>
              <a:t>Inspectorate vs Regulator: What is the difference?</a:t>
            </a:r>
            <a:endParaRPr lang="en-GB" sz="3200" b="1" dirty="0">
              <a:solidFill>
                <a:srgbClr val="6D5E74"/>
              </a:solidFill>
              <a:latin typeface="Frutiger 65"/>
            </a:endParaRPr>
          </a:p>
        </p:txBody>
      </p:sp>
      <p:sp>
        <p:nvSpPr>
          <p:cNvPr id="8" name="Slide Number Placeholder 13">
            <a:extLst>
              <a:ext uri="{FF2B5EF4-FFF2-40B4-BE49-F238E27FC236}">
                <a16:creationId xmlns:a16="http://schemas.microsoft.com/office/drawing/2014/main" id="{44F342E3-BE5F-851C-FF58-3BA6D12AEE0C}"/>
              </a:ext>
            </a:extLst>
          </p:cNvPr>
          <p:cNvSpPr>
            <a:spLocks noGrp="1"/>
          </p:cNvSpPr>
          <p:nvPr>
            <p:ph type="sldNum" sz="quarter" idx="12"/>
          </p:nvPr>
        </p:nvSpPr>
        <p:spPr>
          <a:xfrm>
            <a:off x="11250202" y="6356350"/>
            <a:ext cx="390759" cy="365125"/>
          </a:xfrm>
        </p:spPr>
        <p:txBody>
          <a:bodyPr/>
          <a:lstStyle/>
          <a:p>
            <a:fld id="{DBB39646-62D9-48A3-9D53-D5575F0A640C}" type="slidenum">
              <a:rPr lang="en-GB" smtClean="0">
                <a:solidFill>
                  <a:srgbClr val="40495A"/>
                </a:solidFill>
                <a:latin typeface="Trebuchet MS" panose="020B0603020202020204" pitchFamily="34" charset="0"/>
              </a:rPr>
              <a:t>4</a:t>
            </a:fld>
            <a:endParaRPr lang="en-GB">
              <a:solidFill>
                <a:srgbClr val="40495A"/>
              </a:solidFill>
              <a:latin typeface="Trebuchet MS" panose="020B0603020202020204" pitchFamily="34" charset="0"/>
            </a:endParaRPr>
          </a:p>
        </p:txBody>
      </p:sp>
      <p:sp>
        <p:nvSpPr>
          <p:cNvPr id="9" name="TextBox 8">
            <a:extLst>
              <a:ext uri="{FF2B5EF4-FFF2-40B4-BE49-F238E27FC236}">
                <a16:creationId xmlns:a16="http://schemas.microsoft.com/office/drawing/2014/main" id="{69C2FD68-4BBA-2E3A-4E8E-AA67B3AA0526}"/>
              </a:ext>
            </a:extLst>
          </p:cNvPr>
          <p:cNvSpPr txBox="1"/>
          <p:nvPr/>
        </p:nvSpPr>
        <p:spPr>
          <a:xfrm>
            <a:off x="549079" y="1011626"/>
            <a:ext cx="7421214" cy="400110"/>
          </a:xfrm>
          <a:prstGeom prst="rect">
            <a:avLst/>
          </a:prstGeom>
          <a:noFill/>
        </p:spPr>
        <p:txBody>
          <a:bodyPr wrap="square" rtlCol="0">
            <a:spAutoFit/>
          </a:bodyPr>
          <a:lstStyle/>
          <a:p>
            <a:r>
              <a:rPr lang="en-GB" sz="2000" b="1" dirty="0">
                <a:solidFill>
                  <a:srgbClr val="DC6529"/>
                </a:solidFill>
                <a:latin typeface="Frutiger 65"/>
              </a:rPr>
              <a:t>For the NHS HIW is the </a:t>
            </a:r>
            <a:r>
              <a:rPr lang="en-GB" sz="2000" b="1" i="1" dirty="0">
                <a:solidFill>
                  <a:srgbClr val="DC6529"/>
                </a:solidFill>
                <a:latin typeface="Frutiger 65"/>
              </a:rPr>
              <a:t>Inspectorate</a:t>
            </a:r>
            <a:r>
              <a:rPr lang="en-GB" sz="2000" b="1" dirty="0">
                <a:solidFill>
                  <a:srgbClr val="DC6529"/>
                </a:solidFill>
                <a:latin typeface="Frutiger 65"/>
              </a:rPr>
              <a:t> – What does this mean?</a:t>
            </a:r>
          </a:p>
        </p:txBody>
      </p:sp>
      <p:sp>
        <p:nvSpPr>
          <p:cNvPr id="10" name="TextBox 9">
            <a:extLst>
              <a:ext uri="{FF2B5EF4-FFF2-40B4-BE49-F238E27FC236}">
                <a16:creationId xmlns:a16="http://schemas.microsoft.com/office/drawing/2014/main" id="{0FC2AE74-FA1B-4E56-F6A0-F19DB02DFB50}"/>
              </a:ext>
            </a:extLst>
          </p:cNvPr>
          <p:cNvSpPr txBox="1"/>
          <p:nvPr/>
        </p:nvSpPr>
        <p:spPr>
          <a:xfrm>
            <a:off x="549079" y="1671328"/>
            <a:ext cx="7600310"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6D5E74"/>
                </a:solidFill>
                <a:latin typeface="Frutiger 65"/>
              </a:rPr>
              <a:t>Legal powers to carry out </a:t>
            </a:r>
            <a:r>
              <a:rPr lang="en-GB" sz="2000" b="1" dirty="0">
                <a:solidFill>
                  <a:srgbClr val="6D5E74"/>
                </a:solidFill>
                <a:latin typeface="Frutiger 65"/>
              </a:rPr>
              <a:t>inspections</a:t>
            </a:r>
            <a:r>
              <a:rPr lang="en-GB" sz="2000" dirty="0">
                <a:solidFill>
                  <a:srgbClr val="6D5E74"/>
                </a:solidFill>
                <a:latin typeface="Frutiger 65"/>
              </a:rPr>
              <a:t>, </a:t>
            </a:r>
            <a:r>
              <a:rPr lang="en-GB" sz="2000" b="1" dirty="0">
                <a:solidFill>
                  <a:srgbClr val="6D5E74"/>
                </a:solidFill>
                <a:latin typeface="Frutiger 65"/>
              </a:rPr>
              <a:t>reviews</a:t>
            </a:r>
            <a:r>
              <a:rPr lang="en-GB" sz="2000" dirty="0">
                <a:solidFill>
                  <a:srgbClr val="6D5E74"/>
                </a:solidFill>
                <a:latin typeface="Frutiger 65"/>
              </a:rPr>
              <a:t> and </a:t>
            </a:r>
            <a:r>
              <a:rPr lang="en-GB" sz="2000" b="1" dirty="0">
                <a:solidFill>
                  <a:srgbClr val="6D5E74"/>
                </a:solidFill>
                <a:latin typeface="Frutiger 65"/>
              </a:rPr>
              <a:t>investigations</a:t>
            </a:r>
            <a:r>
              <a:rPr lang="en-GB" sz="2000" dirty="0">
                <a:solidFill>
                  <a:srgbClr val="6D5E74"/>
                </a:solidFill>
                <a:latin typeface="Frutiger 65"/>
              </a:rPr>
              <a:t> </a:t>
            </a:r>
          </a:p>
          <a:p>
            <a:pPr marL="285750" indent="-285750">
              <a:buFont typeface="Arial" panose="020B0604020202020204" pitchFamily="34" charset="0"/>
              <a:buChar char="•"/>
            </a:pPr>
            <a:endParaRPr lang="en-GB" sz="2000" b="1" dirty="0">
              <a:solidFill>
                <a:srgbClr val="6D5E74"/>
              </a:solidFill>
              <a:latin typeface="Frutiger 65"/>
            </a:endParaRPr>
          </a:p>
          <a:p>
            <a:pPr marL="285750" indent="-285750">
              <a:buFont typeface="Arial" panose="020B0604020202020204" pitchFamily="34" charset="0"/>
              <a:buChar char="•"/>
            </a:pPr>
            <a:r>
              <a:rPr lang="en-GB" sz="2000" b="1" dirty="0">
                <a:solidFill>
                  <a:srgbClr val="6D5E74"/>
                </a:solidFill>
                <a:latin typeface="Frutiger 65"/>
              </a:rPr>
              <a:t>Inspect</a:t>
            </a:r>
            <a:r>
              <a:rPr lang="en-GB" sz="2000" dirty="0">
                <a:solidFill>
                  <a:srgbClr val="6D5E74"/>
                </a:solidFill>
                <a:latin typeface="Frutiger 65"/>
              </a:rPr>
              <a:t> against standards</a:t>
            </a:r>
          </a:p>
          <a:p>
            <a:pPr marL="285750" indent="-285750">
              <a:buFont typeface="Arial" panose="020B0604020202020204" pitchFamily="34" charset="0"/>
              <a:buChar char="•"/>
            </a:pPr>
            <a:endParaRPr lang="en-GB" sz="2000" dirty="0">
              <a:solidFill>
                <a:srgbClr val="6D5E74"/>
              </a:solidFill>
              <a:latin typeface="Frutiger 65"/>
            </a:endParaRPr>
          </a:p>
          <a:p>
            <a:pPr marL="285750" indent="-285750">
              <a:buFont typeface="Arial" panose="020B0604020202020204" pitchFamily="34" charset="0"/>
              <a:buChar char="•"/>
            </a:pPr>
            <a:r>
              <a:rPr lang="en-GB" sz="2000" dirty="0">
                <a:solidFill>
                  <a:srgbClr val="6D5E74"/>
                </a:solidFill>
                <a:latin typeface="Frutiger 65"/>
              </a:rPr>
              <a:t>We make </a:t>
            </a:r>
            <a:r>
              <a:rPr lang="en-GB" sz="2000" b="1" dirty="0">
                <a:solidFill>
                  <a:srgbClr val="6D5E74"/>
                </a:solidFill>
                <a:latin typeface="Frutiger 65"/>
              </a:rPr>
              <a:t>recommendations</a:t>
            </a:r>
            <a:r>
              <a:rPr lang="en-GB" sz="2000" dirty="0">
                <a:solidFill>
                  <a:srgbClr val="6D5E74"/>
                </a:solidFill>
                <a:latin typeface="Frutiger 65"/>
              </a:rPr>
              <a:t> for improvement </a:t>
            </a:r>
          </a:p>
          <a:p>
            <a:r>
              <a:rPr lang="en-GB" sz="2000" dirty="0">
                <a:solidFill>
                  <a:srgbClr val="6D5E74"/>
                </a:solidFill>
                <a:latin typeface="Frutiger 65"/>
              </a:rPr>
              <a:t>	</a:t>
            </a:r>
            <a:r>
              <a:rPr lang="en-GB" sz="2000" dirty="0">
                <a:solidFill>
                  <a:srgbClr val="6D5E74"/>
                </a:solidFill>
                <a:latin typeface="Frutiger 65"/>
                <a:sym typeface="Wingdings" panose="05000000000000000000" pitchFamily="2" charset="2"/>
              </a:rPr>
              <a:t> N</a:t>
            </a:r>
            <a:r>
              <a:rPr lang="en-GB" sz="2000" dirty="0">
                <a:solidFill>
                  <a:srgbClr val="6D5E74"/>
                </a:solidFill>
                <a:latin typeface="Frutiger 65"/>
              </a:rPr>
              <a:t>ot legally binding</a:t>
            </a:r>
          </a:p>
          <a:p>
            <a:r>
              <a:rPr lang="en-GB" sz="2000" dirty="0">
                <a:solidFill>
                  <a:srgbClr val="6D5E74"/>
                </a:solidFill>
                <a:latin typeface="Frutiger 65"/>
              </a:rPr>
              <a:t>	</a:t>
            </a:r>
            <a:r>
              <a:rPr lang="en-GB" sz="2000" dirty="0">
                <a:solidFill>
                  <a:srgbClr val="6D5E74"/>
                </a:solidFill>
                <a:latin typeface="Frutiger 65"/>
                <a:sym typeface="Wingdings" panose="05000000000000000000" pitchFamily="2" charset="2"/>
              </a:rPr>
              <a:t> </a:t>
            </a:r>
            <a:r>
              <a:rPr lang="en-GB" sz="2000" dirty="0">
                <a:solidFill>
                  <a:srgbClr val="6D5E74"/>
                </a:solidFill>
                <a:latin typeface="Frutiger 65"/>
              </a:rPr>
              <a:t>Seek </a:t>
            </a:r>
            <a:r>
              <a:rPr lang="en-GB" sz="2000" b="1" dirty="0">
                <a:solidFill>
                  <a:srgbClr val="6D5E74"/>
                </a:solidFill>
                <a:latin typeface="Frutiger 65"/>
              </a:rPr>
              <a:t>Immediate Assurance </a:t>
            </a:r>
            <a:r>
              <a:rPr lang="en-GB" sz="2000" dirty="0">
                <a:solidFill>
                  <a:srgbClr val="6D5E74"/>
                </a:solidFill>
                <a:latin typeface="Frutiger 65"/>
              </a:rPr>
              <a:t>on patient safety risk</a:t>
            </a:r>
          </a:p>
          <a:p>
            <a:endParaRPr lang="en-GB" sz="2000" dirty="0">
              <a:solidFill>
                <a:srgbClr val="6D5E74"/>
              </a:solidFill>
              <a:latin typeface="Frutiger 65"/>
            </a:endParaRPr>
          </a:p>
          <a:p>
            <a:pPr marL="285750" indent="-285750">
              <a:buFont typeface="Arial" panose="020B0604020202020204" pitchFamily="34" charset="0"/>
              <a:buChar char="•"/>
            </a:pPr>
            <a:r>
              <a:rPr lang="en-GB" sz="2000" dirty="0">
                <a:solidFill>
                  <a:srgbClr val="6D5E74"/>
                </a:solidFill>
                <a:latin typeface="Frutiger 65"/>
              </a:rPr>
              <a:t>No legal power to </a:t>
            </a:r>
            <a:r>
              <a:rPr lang="en-GB" sz="2000" b="1" dirty="0">
                <a:solidFill>
                  <a:srgbClr val="6D5E74"/>
                </a:solidFill>
                <a:latin typeface="Frutiger 65"/>
              </a:rPr>
              <a:t>enforce</a:t>
            </a:r>
            <a:r>
              <a:rPr lang="en-GB" sz="2000" dirty="0">
                <a:solidFill>
                  <a:srgbClr val="6D5E74"/>
                </a:solidFill>
                <a:latin typeface="Frutiger 65"/>
              </a:rPr>
              <a:t>, to </a:t>
            </a:r>
            <a:r>
              <a:rPr lang="en-GB" sz="2000" b="1" dirty="0">
                <a:solidFill>
                  <a:srgbClr val="6D5E74"/>
                </a:solidFill>
                <a:latin typeface="Frutiger 65"/>
              </a:rPr>
              <a:t>close</a:t>
            </a:r>
            <a:r>
              <a:rPr lang="en-GB" sz="2000" dirty="0">
                <a:solidFill>
                  <a:srgbClr val="6D5E74"/>
                </a:solidFill>
                <a:latin typeface="Frutiger 65"/>
              </a:rPr>
              <a:t> a service, to </a:t>
            </a:r>
            <a:r>
              <a:rPr lang="en-GB" sz="2000" b="1" dirty="0">
                <a:solidFill>
                  <a:srgbClr val="6D5E74"/>
                </a:solidFill>
                <a:latin typeface="Frutiger 65"/>
              </a:rPr>
              <a:t>prosecute</a:t>
            </a:r>
          </a:p>
          <a:p>
            <a:pPr marL="285750" indent="-285750">
              <a:buFont typeface="Arial" panose="020B0604020202020204" pitchFamily="34" charset="0"/>
              <a:buChar char="•"/>
            </a:pPr>
            <a:endParaRPr lang="en-GB" sz="2000" dirty="0">
              <a:solidFill>
                <a:srgbClr val="6D5E74"/>
              </a:solidFill>
              <a:latin typeface="Frutiger 65"/>
            </a:endParaRPr>
          </a:p>
          <a:p>
            <a:pPr marL="285750" indent="-285750">
              <a:buFont typeface="Arial" panose="020B0604020202020204" pitchFamily="34" charset="0"/>
              <a:buChar char="•"/>
            </a:pPr>
            <a:r>
              <a:rPr lang="en-GB" sz="2000" dirty="0">
                <a:solidFill>
                  <a:srgbClr val="6D5E74"/>
                </a:solidFill>
                <a:latin typeface="Frutiger 65"/>
              </a:rPr>
              <a:t>Does this impair our ability to seek action and improvement on </a:t>
            </a:r>
            <a:r>
              <a:rPr lang="en-GB" sz="2000" b="1" dirty="0">
                <a:solidFill>
                  <a:srgbClr val="6D5E74"/>
                </a:solidFill>
                <a:latin typeface="Frutiger 65"/>
              </a:rPr>
              <a:t>serious issues of concern</a:t>
            </a:r>
            <a:r>
              <a:rPr lang="en-GB" sz="2000" dirty="0">
                <a:solidFill>
                  <a:srgbClr val="6D5E74"/>
                </a:solidFill>
                <a:latin typeface="Frutiger 65"/>
              </a:rPr>
              <a:t>? </a:t>
            </a:r>
          </a:p>
        </p:txBody>
      </p:sp>
    </p:spTree>
    <p:extLst>
      <p:ext uri="{BB962C8B-B14F-4D97-AF65-F5344CB8AC3E}">
        <p14:creationId xmlns:p14="http://schemas.microsoft.com/office/powerpoint/2010/main" val="113963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986F-DA7C-3A88-397C-6CDE4989AFD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8EF981E-5C62-7E77-3488-062ABE1AA580}"/>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4E4DE375-90FC-D327-49C9-5D9FB887D778}"/>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89D51294-E705-830C-9D2F-5DE9A5696235}"/>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7" name="Picture 6" descr="A white background with black dots&#10;&#10;AI-generated content may be incorrect.">
            <a:extLst>
              <a:ext uri="{FF2B5EF4-FFF2-40B4-BE49-F238E27FC236}">
                <a16:creationId xmlns:a16="http://schemas.microsoft.com/office/drawing/2014/main" id="{4E4E63B5-40E0-FBC5-A358-5A48CD9D9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9EB41FCD-E72A-B841-C3D8-96EA8AE268FE}"/>
              </a:ext>
            </a:extLst>
          </p:cNvPr>
          <p:cNvSpPr txBox="1"/>
          <p:nvPr/>
        </p:nvSpPr>
        <p:spPr>
          <a:xfrm>
            <a:off x="549078" y="167259"/>
            <a:ext cx="9930561" cy="769441"/>
          </a:xfrm>
          <a:prstGeom prst="rect">
            <a:avLst/>
          </a:prstGeom>
          <a:noFill/>
        </p:spPr>
        <p:txBody>
          <a:bodyPr wrap="square" lIns="91440" tIns="45720" rIns="91440" bIns="45720" rtlCol="0" anchor="t">
            <a:spAutoFit/>
          </a:bodyPr>
          <a:lstStyle/>
          <a:p>
            <a:r>
              <a:rPr lang="en-GB" sz="4400" dirty="0">
                <a:solidFill>
                  <a:srgbClr val="6D5E74"/>
                </a:solidFill>
                <a:latin typeface="Frutiger 65"/>
              </a:rPr>
              <a:t>Our ambition and aim</a:t>
            </a:r>
            <a:endParaRPr lang="en-US" dirty="0">
              <a:solidFill>
                <a:srgbClr val="6D5E74"/>
              </a:solidFill>
              <a:latin typeface="Frutiger 65"/>
            </a:endParaRPr>
          </a:p>
        </p:txBody>
      </p:sp>
      <p:sp>
        <p:nvSpPr>
          <p:cNvPr id="14" name="Slide Number Placeholder 13">
            <a:extLst>
              <a:ext uri="{FF2B5EF4-FFF2-40B4-BE49-F238E27FC236}">
                <a16:creationId xmlns:a16="http://schemas.microsoft.com/office/drawing/2014/main" id="{DA6B8BB7-09F1-E05A-E60B-215C704CF7A3}"/>
              </a:ext>
            </a:extLst>
          </p:cNvPr>
          <p:cNvSpPr>
            <a:spLocks noGrp="1"/>
          </p:cNvSpPr>
          <p:nvPr>
            <p:ph type="sldNum" sz="quarter" idx="12"/>
          </p:nvPr>
        </p:nvSpPr>
        <p:spPr>
          <a:xfrm>
            <a:off x="11250202" y="6356350"/>
            <a:ext cx="616450" cy="365125"/>
          </a:xfrm>
        </p:spPr>
        <p:txBody>
          <a:bodyPr/>
          <a:lstStyle/>
          <a:p>
            <a:fld id="{DBB39646-62D9-48A3-9D53-D5575F0A640C}" type="slidenum">
              <a:rPr lang="en-GB" smtClean="0">
                <a:solidFill>
                  <a:srgbClr val="40495A"/>
                </a:solidFill>
                <a:latin typeface="Trebuchet MS" panose="020B0603020202020204" pitchFamily="34" charset="0"/>
              </a:rPr>
              <a:t>5</a:t>
            </a:fld>
            <a:endParaRPr lang="en-GB">
              <a:solidFill>
                <a:srgbClr val="40495A"/>
              </a:solidFill>
              <a:latin typeface="Trebuchet MS" panose="020B0603020202020204" pitchFamily="34" charset="0"/>
            </a:endParaRPr>
          </a:p>
        </p:txBody>
      </p:sp>
      <p:sp>
        <p:nvSpPr>
          <p:cNvPr id="16" name="Slide Number Placeholder 13">
            <a:extLst>
              <a:ext uri="{FF2B5EF4-FFF2-40B4-BE49-F238E27FC236}">
                <a16:creationId xmlns:a16="http://schemas.microsoft.com/office/drawing/2014/main" id="{F9466728-4D02-453D-9DDD-A6447DE6AC65}"/>
              </a:ext>
            </a:extLst>
          </p:cNvPr>
          <p:cNvSpPr txBox="1">
            <a:spLocks/>
          </p:cNvSpPr>
          <p:nvPr/>
        </p:nvSpPr>
        <p:spPr>
          <a:xfrm>
            <a:off x="11250202" y="7125791"/>
            <a:ext cx="6164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B39646-62D9-48A3-9D53-D5575F0A640C}" type="slidenum">
              <a:rPr lang="en-GB" smtClean="0">
                <a:solidFill>
                  <a:srgbClr val="40495A"/>
                </a:solidFill>
                <a:latin typeface="Trebuchet MS" panose="020B0603020202020204" pitchFamily="34" charset="0"/>
              </a:rPr>
              <a:pPr/>
              <a:t>5</a:t>
            </a:fld>
            <a:endParaRPr lang="en-GB">
              <a:solidFill>
                <a:srgbClr val="40495A"/>
              </a:solidFill>
              <a:latin typeface="Trebuchet MS" panose="020B0603020202020204" pitchFamily="34" charset="0"/>
            </a:endParaRPr>
          </a:p>
        </p:txBody>
      </p:sp>
      <p:sp>
        <p:nvSpPr>
          <p:cNvPr id="17" name="TextBox 16">
            <a:extLst>
              <a:ext uri="{FF2B5EF4-FFF2-40B4-BE49-F238E27FC236}">
                <a16:creationId xmlns:a16="http://schemas.microsoft.com/office/drawing/2014/main" id="{9FA11921-E519-27C5-2573-0ED820541F8A}"/>
              </a:ext>
            </a:extLst>
          </p:cNvPr>
          <p:cNvSpPr txBox="1"/>
          <p:nvPr/>
        </p:nvSpPr>
        <p:spPr>
          <a:xfrm>
            <a:off x="477192" y="1714460"/>
            <a:ext cx="11225104" cy="3170099"/>
          </a:xfrm>
          <a:prstGeom prst="rect">
            <a:avLst/>
          </a:prstGeom>
          <a:noFill/>
        </p:spPr>
        <p:txBody>
          <a:bodyPr wrap="square" lIns="91440" tIns="45720" rIns="91440" bIns="45720" rtlCol="0" anchor="t">
            <a:spAutoFit/>
          </a:bodyPr>
          <a:lstStyle/>
          <a:p>
            <a:pPr lvl="0"/>
            <a:r>
              <a:rPr lang="en-GB" sz="2000" b="1" dirty="0">
                <a:solidFill>
                  <a:srgbClr val="DC6529"/>
                </a:solidFill>
                <a:latin typeface="Frutiger 65"/>
              </a:rPr>
              <a:t>We wanted to mirror our enforcement power, to drive improvement</a:t>
            </a:r>
          </a:p>
          <a:p>
            <a:pPr lvl="0"/>
            <a:r>
              <a:rPr lang="en-GB" sz="2000" dirty="0">
                <a:solidFill>
                  <a:srgbClr val="6D5E74"/>
                </a:solidFill>
                <a:latin typeface="Frutiger 65"/>
              </a:rPr>
              <a:t>In November 2021 we introduced a </a:t>
            </a:r>
            <a:r>
              <a:rPr lang="en-GB" sz="2000" b="1" dirty="0">
                <a:solidFill>
                  <a:srgbClr val="6D5E74"/>
                </a:solidFill>
                <a:latin typeface="Frutiger 65"/>
              </a:rPr>
              <a:t>Service of Concern </a:t>
            </a:r>
            <a:r>
              <a:rPr lang="en-GB" sz="2000" dirty="0">
                <a:solidFill>
                  <a:srgbClr val="6D5E74"/>
                </a:solidFill>
                <a:latin typeface="Frutiger 65"/>
              </a:rPr>
              <a:t>process for the NHS, to support this aim </a:t>
            </a:r>
          </a:p>
          <a:p>
            <a:endParaRPr lang="en-GB" sz="2000" dirty="0">
              <a:solidFill>
                <a:srgbClr val="6D5E74"/>
              </a:solidFill>
              <a:latin typeface="Frutiger 65"/>
            </a:endParaRPr>
          </a:p>
          <a:p>
            <a:r>
              <a:rPr lang="en-GB" sz="2000" b="1" dirty="0">
                <a:solidFill>
                  <a:srgbClr val="DC6529"/>
                </a:solidFill>
                <a:latin typeface="Frutiger 65"/>
              </a:rPr>
              <a:t>When would we act?</a:t>
            </a:r>
          </a:p>
          <a:p>
            <a:r>
              <a:rPr lang="en-GB" sz="2000" dirty="0">
                <a:solidFill>
                  <a:srgbClr val="6D5E74"/>
                </a:solidFill>
                <a:latin typeface="Frutiger 65"/>
              </a:rPr>
              <a:t>Intelligence gathered through </a:t>
            </a:r>
            <a:r>
              <a:rPr lang="en-GB" sz="2000" b="1" dirty="0">
                <a:solidFill>
                  <a:srgbClr val="6D5E74"/>
                </a:solidFill>
                <a:latin typeface="Frutiger 65"/>
              </a:rPr>
              <a:t>inspections</a:t>
            </a:r>
            <a:r>
              <a:rPr lang="en-GB" sz="2000" dirty="0">
                <a:solidFill>
                  <a:srgbClr val="6D5E74"/>
                </a:solidFill>
                <a:latin typeface="Frutiger 65"/>
              </a:rPr>
              <a:t>, </a:t>
            </a:r>
            <a:r>
              <a:rPr lang="en-GB" sz="2000" b="1" dirty="0">
                <a:solidFill>
                  <a:srgbClr val="6D5E74"/>
                </a:solidFill>
                <a:latin typeface="Frutiger 65"/>
              </a:rPr>
              <a:t>reviews</a:t>
            </a:r>
            <a:r>
              <a:rPr lang="en-GB" sz="2000" dirty="0">
                <a:solidFill>
                  <a:srgbClr val="6D5E74"/>
                </a:solidFill>
                <a:latin typeface="Frutiger 65"/>
              </a:rPr>
              <a:t>, </a:t>
            </a:r>
            <a:r>
              <a:rPr lang="en-GB" sz="2000" b="1" dirty="0">
                <a:solidFill>
                  <a:srgbClr val="6D5E74"/>
                </a:solidFill>
                <a:latin typeface="Frutiger 65"/>
              </a:rPr>
              <a:t>concerns</a:t>
            </a:r>
            <a:r>
              <a:rPr lang="en-GB" sz="2000" dirty="0">
                <a:solidFill>
                  <a:srgbClr val="6D5E74"/>
                </a:solidFill>
                <a:latin typeface="Frutiger 65"/>
              </a:rPr>
              <a:t>, and/or other bodies. Relating to:</a:t>
            </a:r>
          </a:p>
          <a:p>
            <a:endParaRPr lang="en-GB" sz="2000" b="1" dirty="0">
              <a:solidFill>
                <a:srgbClr val="6D5E74"/>
              </a:solidFill>
              <a:latin typeface="Frutiger 65"/>
            </a:endParaRPr>
          </a:p>
          <a:p>
            <a:pPr marL="285750" indent="-285750">
              <a:buFont typeface="Arial" panose="020B0604020202020204" pitchFamily="34" charset="0"/>
              <a:buChar char="•"/>
            </a:pPr>
            <a:r>
              <a:rPr lang="en-GB" sz="2000" dirty="0">
                <a:solidFill>
                  <a:srgbClr val="6D5E74"/>
                </a:solidFill>
                <a:latin typeface="Frutiger 65"/>
              </a:rPr>
              <a:t>Singular significant service failures </a:t>
            </a:r>
          </a:p>
          <a:p>
            <a:pPr marL="285750" indent="-285750">
              <a:buFont typeface="Arial" panose="020B0604020202020204" pitchFamily="34" charset="0"/>
              <a:buChar char="•"/>
            </a:pPr>
            <a:r>
              <a:rPr lang="en-GB" sz="2000" dirty="0">
                <a:solidFill>
                  <a:srgbClr val="6D5E74"/>
                </a:solidFill>
                <a:latin typeface="Frutiger 65"/>
              </a:rPr>
              <a:t>Cumulative, or systemic concerns</a:t>
            </a:r>
          </a:p>
          <a:p>
            <a:pPr marL="285750" indent="-285750">
              <a:buFont typeface="Arial" panose="020B0604020202020204" pitchFamily="34" charset="0"/>
              <a:buChar char="•"/>
            </a:pPr>
            <a:r>
              <a:rPr lang="en-GB" sz="2000" dirty="0">
                <a:solidFill>
                  <a:srgbClr val="6D5E74"/>
                </a:solidFill>
                <a:latin typeface="Frutiger 65"/>
              </a:rPr>
              <a:t>Lack of improvement</a:t>
            </a:r>
          </a:p>
          <a:p>
            <a:pPr marL="285750" indent="-285750">
              <a:buFont typeface="Arial" panose="020B0604020202020204" pitchFamily="34" charset="0"/>
              <a:buChar char="•"/>
            </a:pPr>
            <a:r>
              <a:rPr lang="en-GB" sz="2000" dirty="0">
                <a:solidFill>
                  <a:srgbClr val="6D5E74"/>
                </a:solidFill>
                <a:latin typeface="Frutiger 65"/>
              </a:rPr>
              <a:t>Credible external intelligence</a:t>
            </a:r>
          </a:p>
        </p:txBody>
      </p:sp>
      <p:pic>
        <p:nvPicPr>
          <p:cNvPr id="3" name="Picture 2" descr="A white arrow in a green circle&#10;&#10;Description automatically generated">
            <a:extLst>
              <a:ext uri="{FF2B5EF4-FFF2-40B4-BE49-F238E27FC236}">
                <a16:creationId xmlns:a16="http://schemas.microsoft.com/office/drawing/2014/main" id="{F2582B40-3452-2E37-1876-C00A73184DC7}"/>
              </a:ext>
            </a:extLst>
          </p:cNvPr>
          <p:cNvPicPr>
            <a:picLocks noChangeAspect="1"/>
          </p:cNvPicPr>
          <p:nvPr/>
        </p:nvPicPr>
        <p:blipFill>
          <a:blip r:embed="rId4"/>
          <a:stretch>
            <a:fillRect/>
          </a:stretch>
        </p:blipFill>
        <p:spPr>
          <a:xfrm rot="16200000">
            <a:off x="5534366" y="3762404"/>
            <a:ext cx="1811841" cy="1811841"/>
          </a:xfrm>
          <a:prstGeom prst="rect">
            <a:avLst/>
          </a:prstGeom>
          <a:ln>
            <a:noFill/>
          </a:ln>
          <a:effectLst>
            <a:outerShdw blurRad="292100" dist="139700" dir="2700000" algn="tl" rotWithShape="0">
              <a:srgbClr val="333333">
                <a:alpha val="65000"/>
              </a:srgbClr>
            </a:outerShdw>
          </a:effectLst>
        </p:spPr>
      </p:pic>
      <p:pic>
        <p:nvPicPr>
          <p:cNvPr id="4" name="Picture 3" descr="A white arrow in a green circle&#10;&#10;Description automatically generated">
            <a:extLst>
              <a:ext uri="{FF2B5EF4-FFF2-40B4-BE49-F238E27FC236}">
                <a16:creationId xmlns:a16="http://schemas.microsoft.com/office/drawing/2014/main" id="{439C575A-9757-F568-0955-67DFE416549F}"/>
              </a:ext>
            </a:extLst>
          </p:cNvPr>
          <p:cNvPicPr>
            <a:picLocks noChangeAspect="1"/>
          </p:cNvPicPr>
          <p:nvPr/>
        </p:nvPicPr>
        <p:blipFill>
          <a:blip r:embed="rId4"/>
          <a:stretch>
            <a:fillRect/>
          </a:stretch>
        </p:blipFill>
        <p:spPr>
          <a:xfrm rot="16200000">
            <a:off x="8463931" y="3762403"/>
            <a:ext cx="1811841" cy="1811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185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C670D-11D8-8E34-FBB9-85581D9C7695}"/>
            </a:ext>
          </a:extLst>
        </p:cNvPr>
        <p:cNvGrpSpPr/>
        <p:nvPr/>
      </p:nvGrpSpPr>
      <p:grpSpPr>
        <a:xfrm>
          <a:off x="0" y="0"/>
          <a:ext cx="0" cy="0"/>
          <a:chOff x="0" y="0"/>
          <a:chExt cx="0" cy="0"/>
        </a:xfrm>
      </p:grpSpPr>
      <p:pic>
        <p:nvPicPr>
          <p:cNvPr id="14" name="Picture 13" descr="A person standing next to another person&#10;&#10;AI-generated content may be incorrect.">
            <a:extLst>
              <a:ext uri="{FF2B5EF4-FFF2-40B4-BE49-F238E27FC236}">
                <a16:creationId xmlns:a16="http://schemas.microsoft.com/office/drawing/2014/main" id="{1658099A-C8A0-FC51-0886-8C1DD123D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ABB7577D-E52E-490D-CC6C-366CC08E0D22}"/>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2" name="Title 1">
            <a:extLst>
              <a:ext uri="{FF2B5EF4-FFF2-40B4-BE49-F238E27FC236}">
                <a16:creationId xmlns:a16="http://schemas.microsoft.com/office/drawing/2014/main" id="{AC8678E1-1CF7-E759-A648-400664AA9C02}"/>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sp>
        <p:nvSpPr>
          <p:cNvPr id="7" name="TextBox 6">
            <a:extLst>
              <a:ext uri="{FF2B5EF4-FFF2-40B4-BE49-F238E27FC236}">
                <a16:creationId xmlns:a16="http://schemas.microsoft.com/office/drawing/2014/main" id="{3F7B52BA-CE63-5A9B-5CBE-BCF3C855F0DA}"/>
              </a:ext>
            </a:extLst>
          </p:cNvPr>
          <p:cNvSpPr txBox="1"/>
          <p:nvPr/>
        </p:nvSpPr>
        <p:spPr>
          <a:xfrm>
            <a:off x="442909" y="167259"/>
            <a:ext cx="5653091" cy="1200329"/>
          </a:xfrm>
          <a:prstGeom prst="rect">
            <a:avLst/>
          </a:prstGeom>
          <a:noFill/>
        </p:spPr>
        <p:txBody>
          <a:bodyPr wrap="square" rtlCol="0">
            <a:spAutoFit/>
          </a:bodyPr>
          <a:lstStyle/>
          <a:p>
            <a:r>
              <a:rPr lang="en-GB" sz="3600" dirty="0">
                <a:solidFill>
                  <a:srgbClr val="6D5E74"/>
                </a:solidFill>
                <a:latin typeface="Frutiger 65"/>
              </a:rPr>
              <a:t>Service of Concern process for the NHS</a:t>
            </a:r>
            <a:endParaRPr lang="en-GB" sz="3600" b="1" dirty="0">
              <a:solidFill>
                <a:srgbClr val="6D5E74"/>
              </a:solidFill>
              <a:latin typeface="Frutiger 65"/>
            </a:endParaRPr>
          </a:p>
        </p:txBody>
      </p:sp>
      <p:sp>
        <p:nvSpPr>
          <p:cNvPr id="9" name="TextBox 8">
            <a:extLst>
              <a:ext uri="{FF2B5EF4-FFF2-40B4-BE49-F238E27FC236}">
                <a16:creationId xmlns:a16="http://schemas.microsoft.com/office/drawing/2014/main" id="{DAFFBD8E-DF89-5349-DA9D-9636C4252FD0}"/>
              </a:ext>
            </a:extLst>
          </p:cNvPr>
          <p:cNvSpPr txBox="1"/>
          <p:nvPr/>
        </p:nvSpPr>
        <p:spPr>
          <a:xfrm>
            <a:off x="549077" y="2050135"/>
            <a:ext cx="5440755" cy="4093428"/>
          </a:xfrm>
          <a:prstGeom prst="rect">
            <a:avLst/>
          </a:prstGeom>
          <a:noFill/>
        </p:spPr>
        <p:txBody>
          <a:bodyPr wrap="square" rtlCol="0">
            <a:spAutoFit/>
          </a:bodyPr>
          <a:lstStyle/>
          <a:p>
            <a:r>
              <a:rPr lang="en-GB" sz="2000" b="1" dirty="0">
                <a:solidFill>
                  <a:srgbClr val="DC6529"/>
                </a:solidFill>
                <a:latin typeface="Frutiger 65"/>
              </a:rPr>
              <a:t>Why</a:t>
            </a:r>
          </a:p>
          <a:p>
            <a:pPr marL="285750" indent="-285750">
              <a:buFont typeface="Arial" panose="020B0604020202020204" pitchFamily="34" charset="0"/>
              <a:buChar char="•"/>
            </a:pPr>
            <a:r>
              <a:rPr lang="en-GB" sz="2000" dirty="0">
                <a:solidFill>
                  <a:srgbClr val="6D5E74"/>
                </a:solidFill>
                <a:latin typeface="Frutiger 65"/>
              </a:rPr>
              <a:t>Draw attention and </a:t>
            </a:r>
            <a:r>
              <a:rPr lang="en-GB" sz="2000" b="1" dirty="0">
                <a:solidFill>
                  <a:srgbClr val="6D5E74"/>
                </a:solidFill>
                <a:latin typeface="Frutiger 65"/>
              </a:rPr>
              <a:t>focus</a:t>
            </a:r>
            <a:r>
              <a:rPr lang="en-GB" sz="2000" dirty="0">
                <a:solidFill>
                  <a:srgbClr val="6D5E74"/>
                </a:solidFill>
                <a:latin typeface="Frutiger 65"/>
              </a:rPr>
              <a:t> to the issues</a:t>
            </a:r>
          </a:p>
          <a:p>
            <a:pPr marL="285750" indent="-285750">
              <a:buFont typeface="Arial" panose="020B0604020202020204" pitchFamily="34" charset="0"/>
              <a:buChar char="•"/>
            </a:pPr>
            <a:r>
              <a:rPr lang="en-GB" sz="2000" dirty="0">
                <a:solidFill>
                  <a:srgbClr val="6D5E74"/>
                </a:solidFill>
                <a:latin typeface="Frutiger 65"/>
              </a:rPr>
              <a:t>Increases </a:t>
            </a:r>
            <a:r>
              <a:rPr lang="en-GB" sz="2000" b="1" dirty="0">
                <a:solidFill>
                  <a:srgbClr val="6D5E74"/>
                </a:solidFill>
                <a:latin typeface="Frutiger 65"/>
              </a:rPr>
              <a:t>transparency</a:t>
            </a:r>
            <a:r>
              <a:rPr lang="en-GB" sz="2000" dirty="0">
                <a:solidFill>
                  <a:srgbClr val="6D5E74"/>
                </a:solidFill>
                <a:latin typeface="Frutiger 65"/>
              </a:rPr>
              <a:t> about our role</a:t>
            </a:r>
          </a:p>
          <a:p>
            <a:pPr marL="285750" indent="-285750">
              <a:buFont typeface="Arial" panose="020B0604020202020204" pitchFamily="34" charset="0"/>
              <a:buChar char="•"/>
            </a:pPr>
            <a:r>
              <a:rPr lang="en-GB" sz="2000" dirty="0">
                <a:solidFill>
                  <a:srgbClr val="6D5E74"/>
                </a:solidFill>
                <a:latin typeface="Frutiger 65"/>
              </a:rPr>
              <a:t>Helps identify what </a:t>
            </a:r>
            <a:r>
              <a:rPr lang="en-GB" sz="2000" b="1" dirty="0">
                <a:solidFill>
                  <a:srgbClr val="6D5E74"/>
                </a:solidFill>
                <a:latin typeface="Frutiger 65"/>
              </a:rPr>
              <a:t>support</a:t>
            </a:r>
            <a:r>
              <a:rPr lang="en-GB" sz="2000" dirty="0">
                <a:solidFill>
                  <a:srgbClr val="6D5E74"/>
                </a:solidFill>
                <a:latin typeface="Frutiger 65"/>
              </a:rPr>
              <a:t> is needed</a:t>
            </a:r>
          </a:p>
          <a:p>
            <a:pPr marL="285750" indent="-285750">
              <a:buFont typeface="Arial" panose="020B0604020202020204" pitchFamily="34" charset="0"/>
              <a:buChar char="•"/>
            </a:pPr>
            <a:r>
              <a:rPr lang="en-GB" sz="2000" dirty="0">
                <a:solidFill>
                  <a:srgbClr val="6D5E74"/>
                </a:solidFill>
                <a:latin typeface="Frutiger 65"/>
              </a:rPr>
              <a:t>Catalyst for </a:t>
            </a:r>
            <a:r>
              <a:rPr lang="en-GB" sz="2000" b="1" dirty="0">
                <a:solidFill>
                  <a:srgbClr val="6D5E74"/>
                </a:solidFill>
                <a:latin typeface="Frutiger 65"/>
              </a:rPr>
              <a:t>improvement</a:t>
            </a:r>
          </a:p>
          <a:p>
            <a:endParaRPr lang="en-GB" sz="2000" b="1" dirty="0">
              <a:solidFill>
                <a:srgbClr val="DC6529"/>
              </a:solidFill>
              <a:latin typeface="Frutiger 65"/>
            </a:endParaRPr>
          </a:p>
          <a:p>
            <a:r>
              <a:rPr lang="en-GB" sz="2000" b="1" dirty="0">
                <a:solidFill>
                  <a:srgbClr val="DC6529"/>
                </a:solidFill>
                <a:latin typeface="Frutiger 65"/>
              </a:rPr>
              <a:t>What it leads to?</a:t>
            </a:r>
          </a:p>
          <a:p>
            <a:pPr marL="285750" indent="-285750">
              <a:buFont typeface="Arial" panose="020B0604020202020204" pitchFamily="34" charset="0"/>
              <a:buChar char="•"/>
            </a:pPr>
            <a:r>
              <a:rPr lang="en-GB" sz="2000" b="1" dirty="0">
                <a:solidFill>
                  <a:srgbClr val="6D5E74"/>
                </a:solidFill>
                <a:latin typeface="Frutiger 65"/>
              </a:rPr>
              <a:t>Service Requiring Significant Improvement </a:t>
            </a:r>
            <a:r>
              <a:rPr lang="en-GB" sz="2000" dirty="0">
                <a:solidFill>
                  <a:srgbClr val="6D5E74"/>
                </a:solidFill>
                <a:latin typeface="Frutiger 65"/>
              </a:rPr>
              <a:t>(</a:t>
            </a:r>
            <a:r>
              <a:rPr lang="en-GB" sz="2000" b="1" dirty="0">
                <a:solidFill>
                  <a:srgbClr val="6D5E74"/>
                </a:solidFill>
                <a:latin typeface="Frutiger 65"/>
              </a:rPr>
              <a:t>SRSI</a:t>
            </a:r>
            <a:r>
              <a:rPr lang="en-GB" sz="2000" dirty="0">
                <a:solidFill>
                  <a:srgbClr val="6D5E74"/>
                </a:solidFill>
                <a:latin typeface="Frutiger 65"/>
              </a:rPr>
              <a:t>) designation / ‘label’</a:t>
            </a:r>
          </a:p>
          <a:p>
            <a:pPr marL="285750" indent="-285750">
              <a:buFont typeface="Arial" panose="020B0604020202020204" pitchFamily="34" charset="0"/>
              <a:buChar char="•"/>
            </a:pPr>
            <a:r>
              <a:rPr lang="en-GB" sz="2000" dirty="0">
                <a:solidFill>
                  <a:srgbClr val="6D5E74"/>
                </a:solidFill>
                <a:latin typeface="Frutiger 65"/>
              </a:rPr>
              <a:t>Reputational impact</a:t>
            </a:r>
          </a:p>
          <a:p>
            <a:pPr marL="285750" indent="-285750">
              <a:buFont typeface="Arial" panose="020B0604020202020204" pitchFamily="34" charset="0"/>
              <a:buChar char="•"/>
            </a:pPr>
            <a:r>
              <a:rPr lang="en-GB" sz="2000" dirty="0">
                <a:solidFill>
                  <a:srgbClr val="6D5E74"/>
                </a:solidFill>
                <a:latin typeface="Frutiger 65"/>
              </a:rPr>
              <a:t>Engagement, with health bodies, and Welsh Government </a:t>
            </a:r>
          </a:p>
          <a:p>
            <a:pPr marL="285750" indent="-285750">
              <a:buFont typeface="Arial" panose="020B0604020202020204" pitchFamily="34" charset="0"/>
              <a:buChar char="•"/>
            </a:pPr>
            <a:r>
              <a:rPr lang="en-GB" sz="2000" dirty="0">
                <a:solidFill>
                  <a:srgbClr val="6D5E74"/>
                </a:solidFill>
                <a:latin typeface="Frutiger 65"/>
              </a:rPr>
              <a:t>Targeted follow-up activity</a:t>
            </a:r>
          </a:p>
        </p:txBody>
      </p:sp>
      <p:sp>
        <p:nvSpPr>
          <p:cNvPr id="10" name="Slide Number Placeholder 13">
            <a:extLst>
              <a:ext uri="{FF2B5EF4-FFF2-40B4-BE49-F238E27FC236}">
                <a16:creationId xmlns:a16="http://schemas.microsoft.com/office/drawing/2014/main" id="{D6184C30-40B7-EE96-CFEB-762B111F133D}"/>
              </a:ext>
            </a:extLst>
          </p:cNvPr>
          <p:cNvSpPr>
            <a:spLocks noGrp="1"/>
          </p:cNvSpPr>
          <p:nvPr>
            <p:ph type="sldNum" sz="quarter" idx="12"/>
          </p:nvPr>
        </p:nvSpPr>
        <p:spPr>
          <a:xfrm>
            <a:off x="11250202" y="6356350"/>
            <a:ext cx="390759" cy="365125"/>
          </a:xfrm>
        </p:spPr>
        <p:txBody>
          <a:bodyPr/>
          <a:lstStyle/>
          <a:p>
            <a:fld id="{DBB39646-62D9-48A3-9D53-D5575F0A640C}" type="slidenum">
              <a:rPr lang="en-GB" smtClean="0">
                <a:solidFill>
                  <a:srgbClr val="40495A"/>
                </a:solidFill>
                <a:latin typeface="Trebuchet MS" panose="020B0603020202020204" pitchFamily="34" charset="0"/>
              </a:rPr>
              <a:t>6</a:t>
            </a:fld>
            <a:endParaRPr lang="en-GB">
              <a:solidFill>
                <a:srgbClr val="40495A"/>
              </a:solidFill>
              <a:latin typeface="Trebuchet MS" panose="020B0603020202020204" pitchFamily="34" charset="0"/>
            </a:endParaRPr>
          </a:p>
        </p:txBody>
      </p:sp>
    </p:spTree>
    <p:extLst>
      <p:ext uri="{BB962C8B-B14F-4D97-AF65-F5344CB8AC3E}">
        <p14:creationId xmlns:p14="http://schemas.microsoft.com/office/powerpoint/2010/main" val="12180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A01C-F8F2-03E4-5931-7B2FF49B9C8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B944031-1F0C-3D18-382D-EB4C8988AEB0}"/>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22DEDDA5-6ADC-9AE0-506D-C5833C1DBF44}"/>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E4F33795-5ED4-F293-A1F9-3F77B5D66BF1}"/>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7" name="Picture 6" descr="A white background with black dots&#10;&#10;AI-generated content may be incorrect.">
            <a:extLst>
              <a:ext uri="{FF2B5EF4-FFF2-40B4-BE49-F238E27FC236}">
                <a16:creationId xmlns:a16="http://schemas.microsoft.com/office/drawing/2014/main" id="{5794F4A3-A010-2500-3C2A-8999D7A25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 y="-59003"/>
            <a:ext cx="12192000" cy="6858000"/>
          </a:xfrm>
          <a:prstGeom prst="rect">
            <a:avLst/>
          </a:prstGeom>
        </p:spPr>
      </p:pic>
      <p:sp>
        <p:nvSpPr>
          <p:cNvPr id="8" name="TextBox 7">
            <a:extLst>
              <a:ext uri="{FF2B5EF4-FFF2-40B4-BE49-F238E27FC236}">
                <a16:creationId xmlns:a16="http://schemas.microsoft.com/office/drawing/2014/main" id="{D338A438-9A75-550F-4E34-382AADAD4281}"/>
              </a:ext>
            </a:extLst>
          </p:cNvPr>
          <p:cNvSpPr txBox="1"/>
          <p:nvPr/>
        </p:nvSpPr>
        <p:spPr>
          <a:xfrm>
            <a:off x="549078" y="167259"/>
            <a:ext cx="9930561" cy="769441"/>
          </a:xfrm>
          <a:prstGeom prst="rect">
            <a:avLst/>
          </a:prstGeom>
          <a:noFill/>
        </p:spPr>
        <p:txBody>
          <a:bodyPr wrap="square" lIns="91440" tIns="45720" rIns="91440" bIns="45720" rtlCol="0" anchor="t">
            <a:spAutoFit/>
          </a:bodyPr>
          <a:lstStyle/>
          <a:p>
            <a:r>
              <a:rPr lang="en-GB" sz="4400" dirty="0">
                <a:solidFill>
                  <a:srgbClr val="6D5E74"/>
                </a:solidFill>
                <a:latin typeface="Frutiger 65"/>
              </a:rPr>
              <a:t>How do we de-escalate?</a:t>
            </a:r>
            <a:endParaRPr lang="en-US" dirty="0">
              <a:solidFill>
                <a:srgbClr val="6D5E74"/>
              </a:solidFill>
              <a:latin typeface="Frutiger 65"/>
            </a:endParaRPr>
          </a:p>
        </p:txBody>
      </p:sp>
      <p:sp>
        <p:nvSpPr>
          <p:cNvPr id="14" name="Slide Number Placeholder 13">
            <a:extLst>
              <a:ext uri="{FF2B5EF4-FFF2-40B4-BE49-F238E27FC236}">
                <a16:creationId xmlns:a16="http://schemas.microsoft.com/office/drawing/2014/main" id="{93372FD5-78EF-F0C6-D86A-0FC15DB52EC9}"/>
              </a:ext>
            </a:extLst>
          </p:cNvPr>
          <p:cNvSpPr>
            <a:spLocks noGrp="1"/>
          </p:cNvSpPr>
          <p:nvPr>
            <p:ph type="sldNum" sz="quarter" idx="12"/>
          </p:nvPr>
        </p:nvSpPr>
        <p:spPr>
          <a:xfrm>
            <a:off x="11250202" y="6356350"/>
            <a:ext cx="616450" cy="365125"/>
          </a:xfrm>
        </p:spPr>
        <p:txBody>
          <a:bodyPr/>
          <a:lstStyle/>
          <a:p>
            <a:fld id="{DBB39646-62D9-48A3-9D53-D5575F0A640C}" type="slidenum">
              <a:rPr lang="en-GB" smtClean="0">
                <a:solidFill>
                  <a:srgbClr val="40495A"/>
                </a:solidFill>
                <a:latin typeface="Trebuchet MS" panose="020B0603020202020204" pitchFamily="34" charset="0"/>
              </a:rPr>
              <a:t>7</a:t>
            </a:fld>
            <a:endParaRPr lang="en-GB">
              <a:solidFill>
                <a:srgbClr val="40495A"/>
              </a:solidFill>
              <a:latin typeface="Trebuchet MS" panose="020B0603020202020204" pitchFamily="34" charset="0"/>
            </a:endParaRPr>
          </a:p>
        </p:txBody>
      </p:sp>
      <p:sp>
        <p:nvSpPr>
          <p:cNvPr id="16" name="Slide Number Placeholder 13">
            <a:extLst>
              <a:ext uri="{FF2B5EF4-FFF2-40B4-BE49-F238E27FC236}">
                <a16:creationId xmlns:a16="http://schemas.microsoft.com/office/drawing/2014/main" id="{E6C5D517-6B2D-1367-255F-7C2D86F12185}"/>
              </a:ext>
            </a:extLst>
          </p:cNvPr>
          <p:cNvSpPr txBox="1">
            <a:spLocks/>
          </p:cNvSpPr>
          <p:nvPr/>
        </p:nvSpPr>
        <p:spPr>
          <a:xfrm>
            <a:off x="11250202" y="7125791"/>
            <a:ext cx="6164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B39646-62D9-48A3-9D53-D5575F0A640C}" type="slidenum">
              <a:rPr lang="en-GB" smtClean="0">
                <a:solidFill>
                  <a:srgbClr val="40495A"/>
                </a:solidFill>
                <a:latin typeface="Trebuchet MS" panose="020B0603020202020204" pitchFamily="34" charset="0"/>
              </a:rPr>
              <a:pPr/>
              <a:t>7</a:t>
            </a:fld>
            <a:endParaRPr lang="en-GB">
              <a:solidFill>
                <a:srgbClr val="40495A"/>
              </a:solidFill>
              <a:latin typeface="Trebuchet MS" panose="020B0603020202020204" pitchFamily="34" charset="0"/>
            </a:endParaRPr>
          </a:p>
        </p:txBody>
      </p:sp>
      <p:sp>
        <p:nvSpPr>
          <p:cNvPr id="17" name="TextBox 16">
            <a:extLst>
              <a:ext uri="{FF2B5EF4-FFF2-40B4-BE49-F238E27FC236}">
                <a16:creationId xmlns:a16="http://schemas.microsoft.com/office/drawing/2014/main" id="{1AC04BDB-5877-F82C-BE82-D1F068F3ABCB}"/>
              </a:ext>
            </a:extLst>
          </p:cNvPr>
          <p:cNvSpPr txBox="1"/>
          <p:nvPr/>
        </p:nvSpPr>
        <p:spPr>
          <a:xfrm>
            <a:off x="549078" y="1247185"/>
            <a:ext cx="11225104" cy="1938992"/>
          </a:xfrm>
          <a:prstGeom prst="rect">
            <a:avLst/>
          </a:prstGeom>
          <a:noFill/>
        </p:spPr>
        <p:txBody>
          <a:bodyPr wrap="square" lIns="91440" tIns="45720" rIns="91440" bIns="45720" rtlCol="0" anchor="t">
            <a:spAutoFit/>
          </a:bodyPr>
          <a:lstStyle/>
          <a:p>
            <a:r>
              <a:rPr lang="en-GB" sz="2000" b="1" dirty="0">
                <a:solidFill>
                  <a:srgbClr val="DC6529"/>
                </a:solidFill>
                <a:latin typeface="Frutiger 65"/>
              </a:rPr>
              <a:t>De-escalation from a SRSI</a:t>
            </a:r>
          </a:p>
          <a:p>
            <a:pPr marL="285750" indent="-285750">
              <a:buFont typeface="Arial" panose="020B0604020202020204" pitchFamily="34" charset="0"/>
              <a:buChar char="•"/>
            </a:pPr>
            <a:r>
              <a:rPr lang="en-GB" sz="2000" dirty="0">
                <a:solidFill>
                  <a:srgbClr val="6D5E74"/>
                </a:solidFill>
                <a:latin typeface="Frutiger 65"/>
              </a:rPr>
              <a:t>Satisfied </a:t>
            </a:r>
            <a:r>
              <a:rPr lang="en-GB" sz="2000" b="1" dirty="0">
                <a:solidFill>
                  <a:srgbClr val="6D5E74"/>
                </a:solidFill>
                <a:latin typeface="Frutiger 65"/>
              </a:rPr>
              <a:t>sufficient progress </a:t>
            </a:r>
            <a:r>
              <a:rPr lang="en-GB" sz="2000" dirty="0">
                <a:solidFill>
                  <a:srgbClr val="6D5E74"/>
                </a:solidFill>
                <a:latin typeface="Frutiger 65"/>
              </a:rPr>
              <a:t>made to address the required improvements</a:t>
            </a:r>
          </a:p>
          <a:p>
            <a:pPr marL="285750" indent="-285750">
              <a:buFont typeface="Arial" panose="020B0604020202020204" pitchFamily="34" charset="0"/>
              <a:buChar char="•"/>
            </a:pPr>
            <a:r>
              <a:rPr lang="en-GB" sz="2000" dirty="0">
                <a:solidFill>
                  <a:srgbClr val="6D5E74"/>
                </a:solidFill>
                <a:latin typeface="Frutiger 65"/>
              </a:rPr>
              <a:t>Do not let perfect be the enemy of </a:t>
            </a:r>
            <a:r>
              <a:rPr lang="en-GB" sz="2000" b="1" dirty="0">
                <a:solidFill>
                  <a:srgbClr val="6D5E74"/>
                </a:solidFill>
                <a:latin typeface="Frutiger 65"/>
              </a:rPr>
              <a:t>good</a:t>
            </a:r>
          </a:p>
          <a:p>
            <a:pPr marL="285750" indent="-285750">
              <a:buFont typeface="Arial" panose="020B0604020202020204" pitchFamily="34" charset="0"/>
              <a:buChar char="•"/>
            </a:pPr>
            <a:r>
              <a:rPr lang="en-GB" sz="2000" dirty="0">
                <a:solidFill>
                  <a:srgbClr val="6D5E74"/>
                </a:solidFill>
                <a:latin typeface="Frutiger 65"/>
              </a:rPr>
              <a:t>Evidence of </a:t>
            </a:r>
            <a:r>
              <a:rPr lang="en-GB" sz="2000" b="1" dirty="0">
                <a:solidFill>
                  <a:srgbClr val="6D5E74"/>
                </a:solidFill>
                <a:latin typeface="Frutiger 65"/>
              </a:rPr>
              <a:t>sustainable</a:t>
            </a:r>
            <a:r>
              <a:rPr lang="en-GB" sz="2000" dirty="0">
                <a:solidFill>
                  <a:srgbClr val="6D5E74"/>
                </a:solidFill>
                <a:latin typeface="Frutiger 65"/>
              </a:rPr>
              <a:t> improvement</a:t>
            </a:r>
          </a:p>
          <a:p>
            <a:pPr marL="285750" indent="-285750">
              <a:buFont typeface="Arial" panose="020B0604020202020204" pitchFamily="34" charset="0"/>
              <a:buChar char="•"/>
            </a:pPr>
            <a:r>
              <a:rPr lang="en-GB" sz="2000" b="1" dirty="0">
                <a:solidFill>
                  <a:srgbClr val="6D5E74"/>
                </a:solidFill>
                <a:latin typeface="Frutiger 65"/>
              </a:rPr>
              <a:t>Trust</a:t>
            </a:r>
            <a:r>
              <a:rPr lang="en-GB" sz="2000" dirty="0">
                <a:solidFill>
                  <a:srgbClr val="6D5E74"/>
                </a:solidFill>
                <a:latin typeface="Frutiger 65"/>
              </a:rPr>
              <a:t> and confidence</a:t>
            </a:r>
          </a:p>
          <a:p>
            <a:pPr marL="285750" indent="-285750">
              <a:buFont typeface="Arial" panose="020B0604020202020204" pitchFamily="34" charset="0"/>
              <a:buChar char="•"/>
            </a:pPr>
            <a:r>
              <a:rPr lang="en-GB" sz="2000" dirty="0">
                <a:solidFill>
                  <a:srgbClr val="6D5E74"/>
                </a:solidFill>
                <a:latin typeface="Frutiger 65"/>
              </a:rPr>
              <a:t>Benefits of motivational factor / recognition of efforts</a:t>
            </a:r>
          </a:p>
        </p:txBody>
      </p:sp>
      <p:pic>
        <p:nvPicPr>
          <p:cNvPr id="3" name="Picture 2" descr="A white arrow in a green circle&#10;&#10;Description automatically generated">
            <a:extLst>
              <a:ext uri="{FF2B5EF4-FFF2-40B4-BE49-F238E27FC236}">
                <a16:creationId xmlns:a16="http://schemas.microsoft.com/office/drawing/2014/main" id="{6577944B-ED25-7F5D-E6D7-EF972D42E7F3}"/>
              </a:ext>
            </a:extLst>
          </p:cNvPr>
          <p:cNvPicPr>
            <a:picLocks noChangeAspect="1"/>
          </p:cNvPicPr>
          <p:nvPr/>
        </p:nvPicPr>
        <p:blipFill>
          <a:blip r:embed="rId4"/>
          <a:stretch>
            <a:fillRect/>
          </a:stretch>
        </p:blipFill>
        <p:spPr>
          <a:xfrm rot="5400000">
            <a:off x="806221" y="4048305"/>
            <a:ext cx="1881302" cy="1881302"/>
          </a:xfrm>
          <a:prstGeom prst="rect">
            <a:avLst/>
          </a:prstGeom>
          <a:ln>
            <a:noFill/>
          </a:ln>
          <a:effectLst>
            <a:outerShdw blurRad="292100" dist="139700" dir="2700000" algn="tl" rotWithShape="0">
              <a:srgbClr val="333333">
                <a:alpha val="65000"/>
              </a:srgbClr>
            </a:outerShdw>
          </a:effectLst>
        </p:spPr>
      </p:pic>
      <p:pic>
        <p:nvPicPr>
          <p:cNvPr id="4" name="Picture 3" descr="A white arrow in a green circle&#10;&#10;Description automatically generated">
            <a:extLst>
              <a:ext uri="{FF2B5EF4-FFF2-40B4-BE49-F238E27FC236}">
                <a16:creationId xmlns:a16="http://schemas.microsoft.com/office/drawing/2014/main" id="{746EDD53-1F6E-E83C-8AD4-4447D98BE77B}"/>
              </a:ext>
            </a:extLst>
          </p:cNvPr>
          <p:cNvPicPr>
            <a:picLocks noChangeAspect="1"/>
          </p:cNvPicPr>
          <p:nvPr/>
        </p:nvPicPr>
        <p:blipFill>
          <a:blip r:embed="rId4"/>
          <a:stretch>
            <a:fillRect/>
          </a:stretch>
        </p:blipFill>
        <p:spPr>
          <a:xfrm rot="5400000">
            <a:off x="3493744" y="4050662"/>
            <a:ext cx="1881302" cy="188130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5109072-157F-DCE3-54D5-46D4CF52DA97}"/>
              </a:ext>
            </a:extLst>
          </p:cNvPr>
          <p:cNvPicPr>
            <a:picLocks noChangeAspect="1"/>
          </p:cNvPicPr>
          <p:nvPr/>
        </p:nvPicPr>
        <p:blipFill>
          <a:blip r:embed="rId5"/>
          <a:stretch>
            <a:fillRect/>
          </a:stretch>
        </p:blipFill>
        <p:spPr>
          <a:xfrm>
            <a:off x="7152716" y="4063263"/>
            <a:ext cx="3251515" cy="1957613"/>
          </a:xfrm>
          <a:prstGeom prst="snip2DiagRect">
            <a:avLst>
              <a:gd name="adj1" fmla="val 2025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086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55FD3-ABB4-562A-4670-4731889211A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2DD80EF-3EA0-839A-8E9C-0FCBD22D97FC}"/>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C44CE6DD-5187-3281-5454-DEF5A0DB05C9}"/>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A84F55CD-3FE7-FA33-EBD2-045337EF189F}"/>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7" name="Picture 6" descr="A white background with black dots&#10;&#10;AI-generated content may be incorrect.">
            <a:extLst>
              <a:ext uri="{FF2B5EF4-FFF2-40B4-BE49-F238E27FC236}">
                <a16:creationId xmlns:a16="http://schemas.microsoft.com/office/drawing/2014/main" id="{AC48658E-DF9C-AC7D-50BC-EE8CEE5F7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077D5D5-54CC-2F27-AEA9-918EF0B47FCB}"/>
              </a:ext>
            </a:extLst>
          </p:cNvPr>
          <p:cNvSpPr txBox="1"/>
          <p:nvPr/>
        </p:nvSpPr>
        <p:spPr>
          <a:xfrm>
            <a:off x="549078" y="167259"/>
            <a:ext cx="9930561" cy="1446550"/>
          </a:xfrm>
          <a:prstGeom prst="rect">
            <a:avLst/>
          </a:prstGeom>
          <a:noFill/>
        </p:spPr>
        <p:txBody>
          <a:bodyPr wrap="square" lIns="91440" tIns="45720" rIns="91440" bIns="45720" rtlCol="0" anchor="t">
            <a:spAutoFit/>
          </a:bodyPr>
          <a:lstStyle/>
          <a:p>
            <a:r>
              <a:rPr lang="en-GB" sz="4400" dirty="0">
                <a:solidFill>
                  <a:srgbClr val="6D5E74"/>
                </a:solidFill>
                <a:latin typeface="Frutiger 65"/>
              </a:rPr>
              <a:t>How have we used the Service of Concern process?</a:t>
            </a:r>
            <a:endParaRPr lang="en-US" dirty="0">
              <a:solidFill>
                <a:srgbClr val="6D5E74"/>
              </a:solidFill>
              <a:latin typeface="Frutiger 65"/>
            </a:endParaRPr>
          </a:p>
        </p:txBody>
      </p:sp>
      <p:sp>
        <p:nvSpPr>
          <p:cNvPr id="14" name="Slide Number Placeholder 13">
            <a:extLst>
              <a:ext uri="{FF2B5EF4-FFF2-40B4-BE49-F238E27FC236}">
                <a16:creationId xmlns:a16="http://schemas.microsoft.com/office/drawing/2014/main" id="{F3D9179B-1998-7922-ECF7-628017D76DEE}"/>
              </a:ext>
            </a:extLst>
          </p:cNvPr>
          <p:cNvSpPr>
            <a:spLocks noGrp="1"/>
          </p:cNvSpPr>
          <p:nvPr>
            <p:ph type="sldNum" sz="quarter" idx="12"/>
          </p:nvPr>
        </p:nvSpPr>
        <p:spPr>
          <a:xfrm>
            <a:off x="11250202" y="6356350"/>
            <a:ext cx="616450" cy="365125"/>
          </a:xfrm>
        </p:spPr>
        <p:txBody>
          <a:bodyPr/>
          <a:lstStyle/>
          <a:p>
            <a:fld id="{DBB39646-62D9-48A3-9D53-D5575F0A640C}" type="slidenum">
              <a:rPr lang="en-GB" smtClean="0">
                <a:solidFill>
                  <a:srgbClr val="40495A"/>
                </a:solidFill>
                <a:latin typeface="Trebuchet MS" panose="020B0603020202020204" pitchFamily="34" charset="0"/>
              </a:rPr>
              <a:t>8</a:t>
            </a:fld>
            <a:endParaRPr lang="en-GB">
              <a:solidFill>
                <a:srgbClr val="40495A"/>
              </a:solidFill>
              <a:latin typeface="Trebuchet MS" panose="020B0603020202020204" pitchFamily="34" charset="0"/>
            </a:endParaRPr>
          </a:p>
        </p:txBody>
      </p:sp>
      <p:sp>
        <p:nvSpPr>
          <p:cNvPr id="16" name="Slide Number Placeholder 13">
            <a:extLst>
              <a:ext uri="{FF2B5EF4-FFF2-40B4-BE49-F238E27FC236}">
                <a16:creationId xmlns:a16="http://schemas.microsoft.com/office/drawing/2014/main" id="{5AA4B8E6-56F4-0101-24D3-97671C948463}"/>
              </a:ext>
            </a:extLst>
          </p:cNvPr>
          <p:cNvSpPr txBox="1">
            <a:spLocks/>
          </p:cNvSpPr>
          <p:nvPr/>
        </p:nvSpPr>
        <p:spPr>
          <a:xfrm>
            <a:off x="11250202" y="7125791"/>
            <a:ext cx="6164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B39646-62D9-48A3-9D53-D5575F0A640C}" type="slidenum">
              <a:rPr lang="en-GB" smtClean="0">
                <a:solidFill>
                  <a:srgbClr val="40495A"/>
                </a:solidFill>
                <a:latin typeface="Trebuchet MS" panose="020B0603020202020204" pitchFamily="34" charset="0"/>
              </a:rPr>
              <a:pPr/>
              <a:t>8</a:t>
            </a:fld>
            <a:endParaRPr lang="en-GB">
              <a:solidFill>
                <a:srgbClr val="40495A"/>
              </a:solidFill>
              <a:latin typeface="Trebuchet MS" panose="020B0603020202020204" pitchFamily="34" charset="0"/>
            </a:endParaRPr>
          </a:p>
        </p:txBody>
      </p:sp>
      <p:sp>
        <p:nvSpPr>
          <p:cNvPr id="17" name="TextBox 16">
            <a:extLst>
              <a:ext uri="{FF2B5EF4-FFF2-40B4-BE49-F238E27FC236}">
                <a16:creationId xmlns:a16="http://schemas.microsoft.com/office/drawing/2014/main" id="{781B2155-4EFF-C7C1-B01D-D7B2F29E2ED0}"/>
              </a:ext>
            </a:extLst>
          </p:cNvPr>
          <p:cNvSpPr txBox="1"/>
          <p:nvPr/>
        </p:nvSpPr>
        <p:spPr>
          <a:xfrm>
            <a:off x="477192" y="1714460"/>
            <a:ext cx="11225104" cy="4401205"/>
          </a:xfrm>
          <a:prstGeom prst="rect">
            <a:avLst/>
          </a:prstGeom>
          <a:noFill/>
        </p:spPr>
        <p:txBody>
          <a:bodyPr wrap="square" lIns="91440" tIns="45720" rIns="91440" bIns="45720" rtlCol="0" anchor="t">
            <a:spAutoFit/>
          </a:bodyPr>
          <a:lstStyle/>
          <a:p>
            <a:r>
              <a:rPr lang="en-GB" sz="2000" b="1" dirty="0">
                <a:solidFill>
                  <a:srgbClr val="DC6529"/>
                </a:solidFill>
                <a:latin typeface="Frutiger 65"/>
              </a:rPr>
              <a:t>Emergency Department: Lack of progress, or worsening picture</a:t>
            </a:r>
          </a:p>
          <a:p>
            <a:pPr marL="285750" indent="-285750">
              <a:buFont typeface="Arial" panose="020B0604020202020204" pitchFamily="34" charset="0"/>
              <a:buChar char="•"/>
            </a:pPr>
            <a:r>
              <a:rPr lang="en-GB" sz="2000" dirty="0">
                <a:solidFill>
                  <a:srgbClr val="6D5E74"/>
                </a:solidFill>
                <a:latin typeface="Frutiger 65"/>
              </a:rPr>
              <a:t>Remote check </a:t>
            </a:r>
            <a:r>
              <a:rPr lang="en-GB" sz="2000" dirty="0">
                <a:solidFill>
                  <a:srgbClr val="6D5E74"/>
                </a:solidFill>
                <a:latin typeface="Frutiger 65"/>
                <a:sym typeface="Wingdings" panose="05000000000000000000" pitchFamily="2" charset="2"/>
              </a:rPr>
              <a:t> </a:t>
            </a:r>
            <a:r>
              <a:rPr lang="en-GB" sz="2000" dirty="0">
                <a:solidFill>
                  <a:srgbClr val="6D5E74"/>
                </a:solidFill>
                <a:latin typeface="Frutiger 65"/>
              </a:rPr>
              <a:t>Immediate Assurance</a:t>
            </a:r>
          </a:p>
          <a:p>
            <a:pPr marL="285750" indent="-285750">
              <a:buFont typeface="Arial" panose="020B0604020202020204" pitchFamily="34" charset="0"/>
              <a:buChar char="•"/>
            </a:pPr>
            <a:r>
              <a:rPr lang="en-GB" sz="2000" dirty="0">
                <a:solidFill>
                  <a:srgbClr val="6D5E74"/>
                </a:solidFill>
                <a:latin typeface="Frutiger 65"/>
              </a:rPr>
              <a:t>Unannounced Inspection </a:t>
            </a:r>
            <a:r>
              <a:rPr lang="en-GB" sz="2000" dirty="0">
                <a:solidFill>
                  <a:srgbClr val="6D5E74"/>
                </a:solidFill>
                <a:latin typeface="Frutiger 65"/>
                <a:sym typeface="Wingdings" panose="05000000000000000000" pitchFamily="2" charset="2"/>
              </a:rPr>
              <a:t> </a:t>
            </a:r>
            <a:r>
              <a:rPr lang="en-GB" sz="2000" dirty="0">
                <a:solidFill>
                  <a:srgbClr val="6D5E74"/>
                </a:solidFill>
                <a:latin typeface="Frutiger 65"/>
              </a:rPr>
              <a:t>More issues </a:t>
            </a:r>
            <a:r>
              <a:rPr lang="en-GB" sz="2000" dirty="0">
                <a:solidFill>
                  <a:srgbClr val="6D5E74"/>
                </a:solidFill>
                <a:latin typeface="Frutiger 65"/>
                <a:sym typeface="Wingdings" panose="05000000000000000000" pitchFamily="2" charset="2"/>
              </a:rPr>
              <a:t> </a:t>
            </a:r>
            <a:r>
              <a:rPr lang="en-GB" sz="2000" b="1" dirty="0">
                <a:solidFill>
                  <a:srgbClr val="6D5E74"/>
                </a:solidFill>
                <a:latin typeface="Frutiger 65"/>
                <a:sym typeface="Wingdings" panose="05000000000000000000" pitchFamily="2" charset="2"/>
              </a:rPr>
              <a:t>SRSI</a:t>
            </a:r>
            <a:r>
              <a:rPr lang="en-GB" sz="2000" dirty="0">
                <a:solidFill>
                  <a:srgbClr val="6D5E74"/>
                </a:solidFill>
                <a:latin typeface="Frutiger 65"/>
                <a:sym typeface="Wingdings" panose="05000000000000000000" pitchFamily="2" charset="2"/>
              </a:rPr>
              <a:t> </a:t>
            </a:r>
            <a:r>
              <a:rPr lang="en-GB" sz="2000" b="1" dirty="0">
                <a:solidFill>
                  <a:srgbClr val="6D5E74"/>
                </a:solidFill>
                <a:latin typeface="Frutiger 65"/>
                <a:sym typeface="Wingdings" panose="05000000000000000000" pitchFamily="2" charset="2"/>
              </a:rPr>
              <a:t>Designation</a:t>
            </a:r>
            <a:endParaRPr lang="en-GB" sz="2000" b="1" dirty="0">
              <a:solidFill>
                <a:srgbClr val="6D5E74"/>
              </a:solidFill>
              <a:latin typeface="Frutiger 65"/>
            </a:endParaRPr>
          </a:p>
          <a:p>
            <a:pPr marL="285750" indent="-285750">
              <a:buFont typeface="Arial" panose="020B0604020202020204" pitchFamily="34" charset="0"/>
              <a:buChar char="•"/>
            </a:pPr>
            <a:endParaRPr lang="en-GB" sz="2000" dirty="0">
              <a:solidFill>
                <a:srgbClr val="DC6529"/>
              </a:solidFill>
              <a:latin typeface="Frutiger 65"/>
            </a:endParaRPr>
          </a:p>
          <a:p>
            <a:r>
              <a:rPr lang="en-GB" sz="2000" b="1" dirty="0">
                <a:solidFill>
                  <a:srgbClr val="DC6529"/>
                </a:solidFill>
                <a:latin typeface="Frutiger 65"/>
              </a:rPr>
              <a:t>External reputable source: Royal College report</a:t>
            </a:r>
          </a:p>
          <a:p>
            <a:pPr marL="285750" indent="-285750">
              <a:buFont typeface="Arial" panose="020B0604020202020204" pitchFamily="34" charset="0"/>
              <a:buChar char="•"/>
            </a:pPr>
            <a:r>
              <a:rPr lang="en-GB" sz="2000" dirty="0">
                <a:solidFill>
                  <a:srgbClr val="6D5E74"/>
                </a:solidFill>
                <a:latin typeface="Frutiger 65"/>
              </a:rPr>
              <a:t>Report findings </a:t>
            </a:r>
            <a:r>
              <a:rPr lang="en-GB" sz="2000" dirty="0">
                <a:solidFill>
                  <a:srgbClr val="6D5E74"/>
                </a:solidFill>
                <a:latin typeface="Frutiger 65"/>
                <a:sym typeface="Wingdings" panose="05000000000000000000" pitchFamily="2" charset="2"/>
              </a:rPr>
              <a:t> D</a:t>
            </a:r>
            <a:r>
              <a:rPr lang="en-GB" sz="2000" dirty="0">
                <a:solidFill>
                  <a:srgbClr val="6D5E74"/>
                </a:solidFill>
                <a:latin typeface="Frutiger 65"/>
              </a:rPr>
              <a:t>esignated as a SRSI</a:t>
            </a:r>
          </a:p>
          <a:p>
            <a:pPr marL="285750" indent="-285750">
              <a:buFont typeface="Arial" panose="020B0604020202020204" pitchFamily="34" charset="0"/>
              <a:buChar char="•"/>
            </a:pPr>
            <a:r>
              <a:rPr lang="en-GB" sz="2000" dirty="0">
                <a:solidFill>
                  <a:srgbClr val="6D5E74"/>
                </a:solidFill>
                <a:latin typeface="Frutiger 65"/>
              </a:rPr>
              <a:t>HIW Review focusing on progress </a:t>
            </a:r>
            <a:r>
              <a:rPr lang="en-GB" sz="2000" dirty="0">
                <a:solidFill>
                  <a:srgbClr val="6D5E74"/>
                </a:solidFill>
                <a:latin typeface="Frutiger 65"/>
                <a:sym typeface="Wingdings" panose="05000000000000000000" pitchFamily="2" charset="2"/>
              </a:rPr>
              <a:t> Positive </a:t>
            </a:r>
            <a:endParaRPr lang="en-GB" sz="2000" dirty="0">
              <a:solidFill>
                <a:srgbClr val="6D5E74"/>
              </a:solidFill>
              <a:latin typeface="Frutiger 65"/>
            </a:endParaRPr>
          </a:p>
          <a:p>
            <a:pPr marL="285750" indent="-285750">
              <a:buFont typeface="Arial" panose="020B0604020202020204" pitchFamily="34" charset="0"/>
              <a:buChar char="•"/>
            </a:pPr>
            <a:r>
              <a:rPr lang="en-GB" sz="2000" dirty="0">
                <a:solidFill>
                  <a:srgbClr val="6D5E74"/>
                </a:solidFill>
                <a:latin typeface="Frutiger 65"/>
              </a:rPr>
              <a:t>Led to </a:t>
            </a:r>
            <a:r>
              <a:rPr lang="en-GB" sz="2000" b="1" dirty="0">
                <a:solidFill>
                  <a:srgbClr val="6D5E74"/>
                </a:solidFill>
                <a:latin typeface="Frutiger 65"/>
              </a:rPr>
              <a:t>de-escalation</a:t>
            </a:r>
          </a:p>
          <a:p>
            <a:endParaRPr lang="en-GB" sz="2000" b="1" dirty="0">
              <a:solidFill>
                <a:srgbClr val="DC6529"/>
              </a:solidFill>
              <a:latin typeface="Frutiger 65"/>
            </a:endParaRPr>
          </a:p>
          <a:p>
            <a:r>
              <a:rPr lang="en-GB" sz="2000" b="1" dirty="0">
                <a:solidFill>
                  <a:srgbClr val="DC6529"/>
                </a:solidFill>
                <a:latin typeface="Frutiger 65"/>
              </a:rPr>
              <a:t>Internal review identifying extensive failings</a:t>
            </a:r>
          </a:p>
          <a:p>
            <a:pPr marL="285750" indent="-285750">
              <a:buFont typeface="Arial" panose="020B0604020202020204" pitchFamily="34" charset="0"/>
              <a:buChar char="•"/>
            </a:pPr>
            <a:r>
              <a:rPr lang="en-GB" sz="2000" dirty="0">
                <a:solidFill>
                  <a:srgbClr val="6D5E74"/>
                </a:solidFill>
                <a:latin typeface="Frutiger 65"/>
              </a:rPr>
              <a:t>Significant amount of work required</a:t>
            </a:r>
          </a:p>
          <a:p>
            <a:pPr marL="285750" indent="-285750">
              <a:buFont typeface="Arial" panose="020B0604020202020204" pitchFamily="34" charset="0"/>
              <a:buChar char="•"/>
            </a:pPr>
            <a:r>
              <a:rPr lang="en-GB" sz="2000" dirty="0">
                <a:solidFill>
                  <a:srgbClr val="6D5E74"/>
                </a:solidFill>
                <a:latin typeface="Frutiger 65"/>
              </a:rPr>
              <a:t>Engagement with the </a:t>
            </a:r>
            <a:r>
              <a:rPr lang="en-GB" sz="2000" dirty="0" err="1">
                <a:solidFill>
                  <a:srgbClr val="6D5E74"/>
                </a:solidFill>
                <a:latin typeface="Frutiger 65"/>
              </a:rPr>
              <a:t>healthboard</a:t>
            </a:r>
            <a:r>
              <a:rPr lang="en-GB" sz="2000" dirty="0">
                <a:solidFill>
                  <a:srgbClr val="6D5E74"/>
                </a:solidFill>
                <a:latin typeface="Frutiger 65"/>
              </a:rPr>
              <a:t> to understand the response</a:t>
            </a:r>
          </a:p>
          <a:p>
            <a:pPr marL="285750" indent="-285750">
              <a:buFont typeface="Arial" panose="020B0604020202020204" pitchFamily="34" charset="0"/>
              <a:buChar char="•"/>
            </a:pPr>
            <a:r>
              <a:rPr lang="en-GB" sz="2000" dirty="0">
                <a:solidFill>
                  <a:srgbClr val="6D5E74"/>
                </a:solidFill>
                <a:latin typeface="Frutiger 65"/>
              </a:rPr>
              <a:t>Told the health board we had considered escalation, to focus attention</a:t>
            </a:r>
          </a:p>
          <a:p>
            <a:pPr marL="285750" indent="-285750">
              <a:buFont typeface="Arial" panose="020B0604020202020204" pitchFamily="34" charset="0"/>
              <a:buChar char="•"/>
            </a:pPr>
            <a:r>
              <a:rPr lang="en-GB" sz="2000" dirty="0">
                <a:solidFill>
                  <a:srgbClr val="6D5E74"/>
                </a:solidFill>
                <a:latin typeface="Frutiger 65"/>
              </a:rPr>
              <a:t>Ongoing engagement whilst work is carried out to achieve the improvements</a:t>
            </a:r>
          </a:p>
        </p:txBody>
      </p:sp>
      <p:pic>
        <p:nvPicPr>
          <p:cNvPr id="3" name="Picture 2">
            <a:extLst>
              <a:ext uri="{FF2B5EF4-FFF2-40B4-BE49-F238E27FC236}">
                <a16:creationId xmlns:a16="http://schemas.microsoft.com/office/drawing/2014/main" id="{73858AF4-51C5-6F8F-7329-3521A6A59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807" y="2431617"/>
            <a:ext cx="2402832" cy="2402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625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C015B-8A56-1389-891F-4999BCBD3C1A}"/>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E69C79B-386E-408A-AAD7-188D8F1C3F8A}"/>
              </a:ext>
            </a:extLst>
          </p:cNvPr>
          <p:cNvSpPr txBox="1">
            <a:spLocks/>
          </p:cNvSpPr>
          <p:nvPr/>
        </p:nvSpPr>
        <p:spPr>
          <a:xfrm>
            <a:off x="201473" y="4940662"/>
            <a:ext cx="2040232" cy="175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800">
              <a:solidFill>
                <a:schemeClr val="bg1"/>
              </a:solidFill>
              <a:latin typeface="Trebuchet MS" panose="020B0603020202020204" pitchFamily="34" charset="0"/>
            </a:endParaRPr>
          </a:p>
          <a:p>
            <a:pPr algn="l"/>
            <a:br>
              <a:rPr lang="en-US" sz="1800">
                <a:latin typeface="Trebuchet MS" panose="020B0603020202020204" pitchFamily="34" charset="0"/>
              </a:rPr>
            </a:br>
            <a:br>
              <a:rPr lang="en-US" sz="1800">
                <a:latin typeface="Trebuchet MS" panose="020B0603020202020204" pitchFamily="34" charset="0"/>
              </a:rPr>
            </a:br>
            <a:br>
              <a:rPr lang="en-US" sz="1800">
                <a:latin typeface="Trebuchet MS" panose="020B0603020202020204" pitchFamily="34" charset="0"/>
              </a:rPr>
            </a:br>
            <a:endParaRPr lang="en-US" sz="1800">
              <a:solidFill>
                <a:schemeClr val="bg1"/>
              </a:solidFill>
              <a:latin typeface="Trebuchet MS"/>
            </a:endParaRPr>
          </a:p>
        </p:txBody>
      </p:sp>
      <p:sp>
        <p:nvSpPr>
          <p:cNvPr id="12" name="Rectangle 11">
            <a:extLst>
              <a:ext uri="{FF2B5EF4-FFF2-40B4-BE49-F238E27FC236}">
                <a16:creationId xmlns:a16="http://schemas.microsoft.com/office/drawing/2014/main" id="{1828CC72-7469-F64B-0A08-F9A11CC95476}"/>
              </a:ext>
            </a:extLst>
          </p:cNvPr>
          <p:cNvSpPr/>
          <p:nvPr/>
        </p:nvSpPr>
        <p:spPr>
          <a:xfrm>
            <a:off x="2358317" y="5388959"/>
            <a:ext cx="9851524" cy="1493557"/>
          </a:xfrm>
          <a:prstGeom prst="rect">
            <a:avLst/>
          </a:prstGeom>
          <a:solidFill>
            <a:schemeClr val="bg1">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188B83"/>
              </a:solidFill>
            </a:endParaRPr>
          </a:p>
        </p:txBody>
      </p:sp>
      <p:sp>
        <p:nvSpPr>
          <p:cNvPr id="2" name="Title 1">
            <a:extLst>
              <a:ext uri="{FF2B5EF4-FFF2-40B4-BE49-F238E27FC236}">
                <a16:creationId xmlns:a16="http://schemas.microsoft.com/office/drawing/2014/main" id="{140A0F11-6236-DA51-D959-9FC23A754E55}"/>
              </a:ext>
            </a:extLst>
          </p:cNvPr>
          <p:cNvSpPr>
            <a:spLocks noGrp="1"/>
          </p:cNvSpPr>
          <p:nvPr>
            <p:ph type="ctrTitle"/>
          </p:nvPr>
        </p:nvSpPr>
        <p:spPr>
          <a:xfrm>
            <a:off x="5638229" y="5948313"/>
            <a:ext cx="7463247" cy="1308271"/>
          </a:xfrm>
        </p:spPr>
        <p:txBody>
          <a:bodyPr>
            <a:normAutofit fontScale="90000"/>
          </a:bodyPr>
          <a:lstStyle/>
          <a:p>
            <a:br>
              <a:rPr lang="en-US" sz="5400">
                <a:latin typeface="+mn-lt"/>
              </a:rPr>
            </a:br>
            <a:br>
              <a:rPr lang="en-US" sz="5300">
                <a:latin typeface="Trebuchet MS"/>
              </a:rPr>
            </a:br>
            <a:endParaRPr lang="en-GB" sz="5400">
              <a:latin typeface="Trebuchet MS" panose="020B0603020202020204" pitchFamily="34" charset="0"/>
            </a:endParaRPr>
          </a:p>
        </p:txBody>
      </p:sp>
      <p:pic>
        <p:nvPicPr>
          <p:cNvPr id="7" name="Picture 6" descr="A white background with black dots&#10;&#10;AI-generated content may be incorrect.">
            <a:extLst>
              <a:ext uri="{FF2B5EF4-FFF2-40B4-BE49-F238E27FC236}">
                <a16:creationId xmlns:a16="http://schemas.microsoft.com/office/drawing/2014/main" id="{89F678BA-6E07-DA7C-B152-AFD4BF6EA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0CF3BFC-AD4F-AFCC-6916-E9687B125C7E}"/>
              </a:ext>
            </a:extLst>
          </p:cNvPr>
          <p:cNvSpPr txBox="1"/>
          <p:nvPr/>
        </p:nvSpPr>
        <p:spPr>
          <a:xfrm>
            <a:off x="549078" y="167259"/>
            <a:ext cx="9930561" cy="769441"/>
          </a:xfrm>
          <a:prstGeom prst="rect">
            <a:avLst/>
          </a:prstGeom>
          <a:noFill/>
        </p:spPr>
        <p:txBody>
          <a:bodyPr wrap="square" lIns="91440" tIns="45720" rIns="91440" bIns="45720" rtlCol="0" anchor="t">
            <a:spAutoFit/>
          </a:bodyPr>
          <a:lstStyle/>
          <a:p>
            <a:r>
              <a:rPr lang="en-GB" sz="4400" dirty="0">
                <a:solidFill>
                  <a:srgbClr val="6D5E74"/>
                </a:solidFill>
                <a:latin typeface="Frutiger 65"/>
              </a:rPr>
              <a:t>Reflections</a:t>
            </a:r>
            <a:endParaRPr lang="en-US" dirty="0">
              <a:solidFill>
                <a:srgbClr val="6D5E74"/>
              </a:solidFill>
              <a:latin typeface="Frutiger 65"/>
            </a:endParaRPr>
          </a:p>
        </p:txBody>
      </p:sp>
      <p:sp>
        <p:nvSpPr>
          <p:cNvPr id="14" name="Slide Number Placeholder 13">
            <a:extLst>
              <a:ext uri="{FF2B5EF4-FFF2-40B4-BE49-F238E27FC236}">
                <a16:creationId xmlns:a16="http://schemas.microsoft.com/office/drawing/2014/main" id="{DFFECDE5-26B6-89FF-2967-5F3F476B5A5E}"/>
              </a:ext>
            </a:extLst>
          </p:cNvPr>
          <p:cNvSpPr>
            <a:spLocks noGrp="1"/>
          </p:cNvSpPr>
          <p:nvPr>
            <p:ph type="sldNum" sz="quarter" idx="12"/>
          </p:nvPr>
        </p:nvSpPr>
        <p:spPr>
          <a:xfrm>
            <a:off x="11250202" y="6356350"/>
            <a:ext cx="616450" cy="365125"/>
          </a:xfrm>
        </p:spPr>
        <p:txBody>
          <a:bodyPr/>
          <a:lstStyle/>
          <a:p>
            <a:fld id="{DBB39646-62D9-48A3-9D53-D5575F0A640C}" type="slidenum">
              <a:rPr lang="en-GB" smtClean="0">
                <a:solidFill>
                  <a:srgbClr val="40495A"/>
                </a:solidFill>
                <a:latin typeface="Trebuchet MS" panose="020B0603020202020204" pitchFamily="34" charset="0"/>
              </a:rPr>
              <a:t>9</a:t>
            </a:fld>
            <a:endParaRPr lang="en-GB">
              <a:solidFill>
                <a:srgbClr val="40495A"/>
              </a:solidFill>
              <a:latin typeface="Trebuchet MS" panose="020B0603020202020204" pitchFamily="34" charset="0"/>
            </a:endParaRPr>
          </a:p>
        </p:txBody>
      </p:sp>
      <p:sp>
        <p:nvSpPr>
          <p:cNvPr id="16" name="Slide Number Placeholder 13">
            <a:extLst>
              <a:ext uri="{FF2B5EF4-FFF2-40B4-BE49-F238E27FC236}">
                <a16:creationId xmlns:a16="http://schemas.microsoft.com/office/drawing/2014/main" id="{78E0C094-4066-2B94-6B84-28C9DD5C13DF}"/>
              </a:ext>
            </a:extLst>
          </p:cNvPr>
          <p:cNvSpPr txBox="1">
            <a:spLocks/>
          </p:cNvSpPr>
          <p:nvPr/>
        </p:nvSpPr>
        <p:spPr>
          <a:xfrm>
            <a:off x="11250202" y="7125791"/>
            <a:ext cx="6164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B39646-62D9-48A3-9D53-D5575F0A640C}" type="slidenum">
              <a:rPr lang="en-GB" smtClean="0">
                <a:solidFill>
                  <a:srgbClr val="40495A"/>
                </a:solidFill>
                <a:latin typeface="Trebuchet MS" panose="020B0603020202020204" pitchFamily="34" charset="0"/>
              </a:rPr>
              <a:pPr/>
              <a:t>9</a:t>
            </a:fld>
            <a:endParaRPr lang="en-GB">
              <a:solidFill>
                <a:srgbClr val="40495A"/>
              </a:solidFill>
              <a:latin typeface="Trebuchet MS" panose="020B0603020202020204" pitchFamily="34" charset="0"/>
            </a:endParaRPr>
          </a:p>
        </p:txBody>
      </p:sp>
      <p:sp>
        <p:nvSpPr>
          <p:cNvPr id="17" name="TextBox 16">
            <a:extLst>
              <a:ext uri="{FF2B5EF4-FFF2-40B4-BE49-F238E27FC236}">
                <a16:creationId xmlns:a16="http://schemas.microsoft.com/office/drawing/2014/main" id="{ECB28AF6-23DB-9939-3477-5C794EE2D7B1}"/>
              </a:ext>
            </a:extLst>
          </p:cNvPr>
          <p:cNvSpPr txBox="1"/>
          <p:nvPr/>
        </p:nvSpPr>
        <p:spPr>
          <a:xfrm>
            <a:off x="477192" y="1714460"/>
            <a:ext cx="11225104" cy="3170099"/>
          </a:xfrm>
          <a:prstGeom prst="rect">
            <a:avLst/>
          </a:prstGeom>
          <a:noFill/>
        </p:spPr>
        <p:txBody>
          <a:bodyPr wrap="square" lIns="91440" tIns="45720" rIns="91440" bIns="45720" rtlCol="0" anchor="t">
            <a:spAutoFit/>
          </a:bodyPr>
          <a:lstStyle/>
          <a:p>
            <a:r>
              <a:rPr lang="en-GB" sz="2000" dirty="0">
                <a:solidFill>
                  <a:srgbClr val="6D5E74"/>
                </a:solidFill>
                <a:latin typeface="Frutiger 65"/>
              </a:rPr>
              <a:t>Since introducing our Service of Concern process, we have found that we:</a:t>
            </a:r>
          </a:p>
          <a:p>
            <a:pPr marL="285750" indent="-285750">
              <a:buFont typeface="Arial" panose="020B0604020202020204" pitchFamily="34" charset="0"/>
              <a:buChar char="•"/>
            </a:pPr>
            <a:r>
              <a:rPr lang="en-GB" sz="2000" dirty="0">
                <a:solidFill>
                  <a:srgbClr val="6D5E74"/>
                </a:solidFill>
                <a:latin typeface="Frutiger 65"/>
              </a:rPr>
              <a:t>Used the process </a:t>
            </a:r>
            <a:r>
              <a:rPr lang="en-GB" sz="2000" b="1" dirty="0">
                <a:solidFill>
                  <a:srgbClr val="6D5E74"/>
                </a:solidFill>
                <a:latin typeface="Frutiger 65"/>
              </a:rPr>
              <a:t>regularly</a:t>
            </a:r>
            <a:r>
              <a:rPr lang="en-GB" sz="2000" dirty="0">
                <a:solidFill>
                  <a:srgbClr val="6D5E74"/>
                </a:solidFill>
                <a:latin typeface="Frutiger 65"/>
              </a:rPr>
              <a:t> – but </a:t>
            </a:r>
            <a:r>
              <a:rPr lang="en-GB" sz="2000" b="1" dirty="0">
                <a:solidFill>
                  <a:srgbClr val="6D5E74"/>
                </a:solidFill>
                <a:latin typeface="Frutiger 65"/>
              </a:rPr>
              <a:t>Escalate wisely</a:t>
            </a:r>
          </a:p>
          <a:p>
            <a:pPr marL="285750" indent="-285750">
              <a:buFont typeface="Arial" panose="020B0604020202020204" pitchFamily="34" charset="0"/>
              <a:buChar char="•"/>
            </a:pPr>
            <a:r>
              <a:rPr lang="en-GB" sz="2000" dirty="0">
                <a:solidFill>
                  <a:srgbClr val="6D5E74"/>
                </a:solidFill>
                <a:latin typeface="Frutiger 65"/>
              </a:rPr>
              <a:t>Using too often would </a:t>
            </a:r>
            <a:r>
              <a:rPr lang="en-GB" sz="2000" b="1" dirty="0">
                <a:solidFill>
                  <a:srgbClr val="6D5E74"/>
                </a:solidFill>
                <a:latin typeface="Frutiger 65"/>
              </a:rPr>
              <a:t>diminish</a:t>
            </a:r>
            <a:r>
              <a:rPr lang="en-GB" sz="2000" dirty="0">
                <a:solidFill>
                  <a:srgbClr val="6D5E74"/>
                </a:solidFill>
                <a:latin typeface="Frutiger 65"/>
              </a:rPr>
              <a:t> its impact</a:t>
            </a:r>
          </a:p>
          <a:p>
            <a:pPr marL="285750" indent="-285750">
              <a:buFont typeface="Arial" panose="020B0604020202020204" pitchFamily="34" charset="0"/>
              <a:buChar char="•"/>
            </a:pPr>
            <a:r>
              <a:rPr lang="en-GB" sz="2000" dirty="0">
                <a:solidFill>
                  <a:srgbClr val="6D5E74"/>
                </a:solidFill>
                <a:latin typeface="Frutiger 65"/>
              </a:rPr>
              <a:t>It does enable HIW to speak with </a:t>
            </a:r>
            <a:r>
              <a:rPr lang="en-GB" sz="2000" b="1" dirty="0">
                <a:solidFill>
                  <a:srgbClr val="6D5E74"/>
                </a:solidFill>
                <a:latin typeface="Frutiger 65"/>
              </a:rPr>
              <a:t>authority</a:t>
            </a:r>
          </a:p>
          <a:p>
            <a:pPr marL="285750" indent="-285750">
              <a:buFont typeface="Arial" panose="020B0604020202020204" pitchFamily="34" charset="0"/>
              <a:buChar char="•"/>
            </a:pPr>
            <a:r>
              <a:rPr lang="en-GB" sz="2000" dirty="0">
                <a:solidFill>
                  <a:srgbClr val="6D5E74"/>
                </a:solidFill>
                <a:latin typeface="Frutiger 65"/>
              </a:rPr>
              <a:t>Aim of </a:t>
            </a:r>
            <a:r>
              <a:rPr lang="en-GB" sz="2000" b="1" dirty="0">
                <a:solidFill>
                  <a:srgbClr val="6D5E74"/>
                </a:solidFill>
                <a:latin typeface="Frutiger 65"/>
              </a:rPr>
              <a:t>driving improvement </a:t>
            </a:r>
            <a:r>
              <a:rPr lang="en-GB" sz="2000" dirty="0">
                <a:solidFill>
                  <a:srgbClr val="6D5E74"/>
                </a:solidFill>
                <a:latin typeface="Frutiger 65"/>
              </a:rPr>
              <a:t>– have not needed the legal framework to achieve this</a:t>
            </a:r>
          </a:p>
          <a:p>
            <a:endParaRPr lang="en-GB" sz="2000" dirty="0">
              <a:solidFill>
                <a:srgbClr val="6D5E74"/>
              </a:solidFill>
              <a:latin typeface="Frutiger 65"/>
            </a:endParaRPr>
          </a:p>
          <a:p>
            <a:r>
              <a:rPr lang="en-GB" sz="2000" dirty="0">
                <a:solidFill>
                  <a:srgbClr val="6D5E74"/>
                </a:solidFill>
                <a:latin typeface="Frutiger 65"/>
              </a:rPr>
              <a:t>Being an inspectorate has not impeded our ability to act when required</a:t>
            </a:r>
          </a:p>
          <a:p>
            <a:endParaRPr lang="en-GB" sz="2000" dirty="0">
              <a:solidFill>
                <a:srgbClr val="6D5E74"/>
              </a:solidFill>
              <a:latin typeface="Frutiger 65"/>
            </a:endParaRPr>
          </a:p>
          <a:p>
            <a:r>
              <a:rPr lang="en-GB" sz="2000" dirty="0">
                <a:solidFill>
                  <a:srgbClr val="6D5E74"/>
                </a:solidFill>
                <a:latin typeface="Frutiger 65"/>
              </a:rPr>
              <a:t>Our </a:t>
            </a:r>
            <a:r>
              <a:rPr lang="en-GB" sz="2000" b="1" dirty="0">
                <a:solidFill>
                  <a:srgbClr val="6D5E74"/>
                </a:solidFill>
                <a:latin typeface="Frutiger 65"/>
              </a:rPr>
              <a:t>voice</a:t>
            </a:r>
            <a:r>
              <a:rPr lang="en-GB" sz="2000" dirty="0">
                <a:solidFill>
                  <a:srgbClr val="6D5E74"/>
                </a:solidFill>
                <a:latin typeface="Frutiger 65"/>
              </a:rPr>
              <a:t> can be a driving factor</a:t>
            </a:r>
          </a:p>
          <a:p>
            <a:pPr>
              <a:buClr>
                <a:srgbClr val="009ABE"/>
              </a:buClr>
              <a:buSzPct val="150000"/>
            </a:pPr>
            <a:r>
              <a:rPr lang="en-GB" sz="2000" dirty="0">
                <a:solidFill>
                  <a:srgbClr val="6D5E74"/>
                </a:solidFill>
                <a:ea typeface="+mn-lt"/>
                <a:cs typeface="+mn-lt"/>
              </a:rPr>
              <a:t>healthcare. </a:t>
            </a:r>
            <a:endParaRPr lang="en-GB" dirty="0"/>
          </a:p>
        </p:txBody>
      </p:sp>
    </p:spTree>
    <p:extLst>
      <p:ext uri="{BB962C8B-B14F-4D97-AF65-F5344CB8AC3E}">
        <p14:creationId xmlns:p14="http://schemas.microsoft.com/office/powerpoint/2010/main" val="235689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c7c69b-caff-4838-a5b5-e3929ef55376">
      <Terms xmlns="http://schemas.microsoft.com/office/infopath/2007/PartnerControls"/>
    </lcf76f155ced4ddcb4097134ff3c332f>
    <TaxCatchAll xmlns="36d4d5b2-8ddf-4020-b676-3b5bca1375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0808A7D770754B9B58EDD0D87176B1" ma:contentTypeVersion="15" ma:contentTypeDescription="Create a new document." ma:contentTypeScope="" ma:versionID="75978bca04ca25cb6ebebac606a7f6ca">
  <xsd:schema xmlns:xsd="http://www.w3.org/2001/XMLSchema" xmlns:xs="http://www.w3.org/2001/XMLSchema" xmlns:p="http://schemas.microsoft.com/office/2006/metadata/properties" xmlns:ns2="43c7c69b-caff-4838-a5b5-e3929ef55376" xmlns:ns3="36d4d5b2-8ddf-4020-b676-3b5bca1375e3" targetNamespace="http://schemas.microsoft.com/office/2006/metadata/properties" ma:root="true" ma:fieldsID="a92497f40d27b588b836668b06e26ddb" ns2:_="" ns3:_="">
    <xsd:import namespace="43c7c69b-caff-4838-a5b5-e3929ef55376"/>
    <xsd:import namespace="36d4d5b2-8ddf-4020-b676-3b5bca1375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7c69b-caff-4838-a5b5-e3929ef553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15016f6-ea79-4cdf-9b69-3276e0076f9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d4d5b2-8ddf-4020-b676-3b5bca1375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d31fdad-992c-4776-853f-322913166d5a}" ma:internalName="TaxCatchAll" ma:showField="CatchAllData" ma:web="36d4d5b2-8ddf-4020-b676-3b5bca1375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etadata xmlns="http://www.objective.com/ecm/document/metadata/FF3C5B18883D4E21973B57C2EEED7FD1" version="1.0.0">
  <systemFields>
    <field name="Objective-Id">
      <value order="0">A59686420</value>
    </field>
    <field name="Objective-Title">
      <value order="0">2025 HIW PowerPoint EPSO 2025</value>
    </field>
    <field name="Objective-Description">
      <value order="0"/>
    </field>
    <field name="Objective-CreationStamp">
      <value order="0">2025-09-19T08:27:58Z</value>
    </field>
    <field name="Objective-IsApproved">
      <value order="0">false</value>
    </field>
    <field name="Objective-IsPublished">
      <value order="0">true</value>
    </field>
    <field name="Objective-DatePublished">
      <value order="0">2025-09-22T10:26:12Z</value>
    </field>
    <field name="Objective-ModificationStamp">
      <value order="0">2025-09-22T10:26:12Z</value>
    </field>
    <field name="Objective-Owner">
      <value order="0">Howe, Scott (CSI - Healthcare Inspectorate Wales)</value>
    </field>
    <field name="Objective-Path">
      <value order="0">Objective Global Folder:Classified Object:Howe, Scott (CSI - Healthcare Inspectorate Wales):Special Folder - Howe, Scott (CSI - Healthcare Inspectorate Wales):Handy - Howe, Scott (CSI - Healthcare Inspectorate Wales):Personal</value>
    </field>
    <field name="Objective-Parent">
      <value order="0">Personal</value>
    </field>
    <field name="Objective-State">
      <value order="0">Published</value>
    </field>
    <field name="Objective-VersionId">
      <value order="0">vA107940666</value>
    </field>
    <field name="Objective-Version">
      <value order="0">3.0</value>
    </field>
    <field name="Objective-VersionNumber">
      <value order="0">4</value>
    </field>
    <field name="Objective-VersionComment">
      <value order="0"/>
    </field>
    <field name="Objective-FileNumber">
      <value order="0"/>
    </field>
    <field name="Objective-Classification">
      <value order="0">Official - Sensitive</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96A2E278-FFB7-46FF-A118-D3761E09446D}">
  <ds:schemaRefs>
    <ds:schemaRef ds:uri="36d4d5b2-8ddf-4020-b676-3b5bca1375e3"/>
    <ds:schemaRef ds:uri="43c7c69b-caff-4838-a5b5-e3929ef553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95E285-702E-4424-93E0-20AE4F4ABBEC}">
  <ds:schemaRefs>
    <ds:schemaRef ds:uri="36d4d5b2-8ddf-4020-b676-3b5bca1375e3"/>
    <ds:schemaRef ds:uri="43c7c69b-caff-4838-a5b5-e3929ef553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DAD2C00-76B1-49FF-8475-AE72391505F2}">
  <ds:schemaRefs>
    <ds:schemaRef ds:uri="http://schemas.microsoft.com/sharepoint/v3/contenttype/forms"/>
  </ds:schemaRefs>
</ds:datastoreItem>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295</TotalTime>
  <Words>2005</Words>
  <Application>Microsoft Office PowerPoint</Application>
  <PresentationFormat>Widescreen</PresentationFormat>
  <Paragraphs>301</Paragraphs>
  <Slides>12</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vt:lpstr>
      <vt:lpstr>Arial</vt:lpstr>
      <vt:lpstr>Calibri</vt:lpstr>
      <vt:lpstr>Calibri Light</vt:lpstr>
      <vt:lpstr>Frutiger 55 Roman</vt:lpstr>
      <vt:lpstr>Frutiger 65</vt:lpstr>
      <vt:lpstr>Trebuchet MS</vt:lpstr>
      <vt:lpstr>Wingdings</vt:lpstr>
      <vt:lpstr>Office Theme</vt:lpstr>
      <vt:lpstr>Office Theme</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HIW Annual Findings 2021-2022  [Health Board Name]</dc:title>
  <dc:creator>Dee, Daisy (COOG - Healthcare Inspectorate Wales)</dc:creator>
  <cp:lastModifiedBy>Howe, Scott (CSI - Healthcare Inspectorate Wales)</cp:lastModifiedBy>
  <cp:revision>36</cp:revision>
  <dcterms:created xsi:type="dcterms:W3CDTF">2022-08-15T11:59:25Z</dcterms:created>
  <dcterms:modified xsi:type="dcterms:W3CDTF">2025-09-22T10:26:06Z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hecked by">
    <vt:lpwstr>32123</vt:lpwstr>
  </op:property>
  <op:property fmtid="{D5CDD505-2E9C-101B-9397-08002B2CF9AE}" pid="3" name="Objective-Comment">
    <vt:lpwstr/>
  </op:property>
  <op:property fmtid="{D5CDD505-2E9C-101B-9397-08002B2CF9AE}" pid="4" name="ContentTypeId">
    <vt:lpwstr>0x0101009E0808A7D770754B9B58EDD0D87176B1</vt:lpwstr>
  </op:property>
  <op:property fmtid="{D5CDD505-2E9C-101B-9397-08002B2CF9AE}" pid="5" name="MediaServiceImageTags">
    <vt:lpwstr/>
  </op:property>
  <op:property fmtid="{D5CDD505-2E9C-101B-9397-08002B2CF9AE}" pid="6" name="Customer-Id">
    <vt:lpwstr>FF3C5B18883D4E21973B57C2EEED7FD1</vt:lpwstr>
  </op:property>
  <op:property fmtid="{D5CDD505-2E9C-101B-9397-08002B2CF9AE}" pid="7" name="Objective-Id">
    <vt:lpwstr>A59686420</vt:lpwstr>
  </op:property>
  <op:property fmtid="{D5CDD505-2E9C-101B-9397-08002B2CF9AE}" pid="8" name="Objective-Title">
    <vt:lpwstr>2025 HIW PowerPoint EPSO 2025</vt:lpwstr>
  </op:property>
  <op:property fmtid="{D5CDD505-2E9C-101B-9397-08002B2CF9AE}" pid="9" name="Objective-Description">
    <vt:lpwstr/>
  </op:property>
  <op:property fmtid="{D5CDD505-2E9C-101B-9397-08002B2CF9AE}" pid="10" name="Objective-CreationStamp">
    <vt:filetime>2025-09-19T08:27:58Z</vt:filetime>
  </op:property>
  <op:property fmtid="{D5CDD505-2E9C-101B-9397-08002B2CF9AE}" pid="11" name="Objective-IsApproved">
    <vt:bool>false</vt:bool>
  </op:property>
  <op:property fmtid="{D5CDD505-2E9C-101B-9397-08002B2CF9AE}" pid="12" name="Objective-IsPublished">
    <vt:bool>true</vt:bool>
  </op:property>
  <op:property fmtid="{D5CDD505-2E9C-101B-9397-08002B2CF9AE}" pid="13" name="Objective-DatePublished">
    <vt:filetime>2025-09-22T10:26:12Z</vt:filetime>
  </op:property>
  <op:property fmtid="{D5CDD505-2E9C-101B-9397-08002B2CF9AE}" pid="14" name="Objective-ModificationStamp">
    <vt:filetime>2025-09-22T10:26:12Z</vt:filetime>
  </op:property>
  <op:property fmtid="{D5CDD505-2E9C-101B-9397-08002B2CF9AE}" pid="15" name="Objective-Owner">
    <vt:lpwstr>Howe, Scott (CSI - Healthcare Inspectorate Wales)</vt:lpwstr>
  </op:property>
  <op:property fmtid="{D5CDD505-2E9C-101B-9397-08002B2CF9AE}" pid="16" name="Objective-Path">
    <vt:lpwstr>Howe, Scott (CSI - Healthcare Inspectorate Wales):Special Folder - Howe, Scott (CSI - Healthcare Inspectorate Wales):Handy - Howe, Scott (CSI - Healthcare Inspectorate Wales):Personal:</vt:lpwstr>
  </op:property>
  <op:property fmtid="{D5CDD505-2E9C-101B-9397-08002B2CF9AE}" pid="17" name="Objective-Parent">
    <vt:lpwstr>Personal</vt:lpwstr>
  </op:property>
  <op:property fmtid="{D5CDD505-2E9C-101B-9397-08002B2CF9AE}" pid="18" name="Objective-State">
    <vt:lpwstr>Published</vt:lpwstr>
  </op:property>
  <op:property fmtid="{D5CDD505-2E9C-101B-9397-08002B2CF9AE}" pid="19" name="Objective-VersionId">
    <vt:lpwstr>vA107940666</vt:lpwstr>
  </op:property>
  <op:property fmtid="{D5CDD505-2E9C-101B-9397-08002B2CF9AE}" pid="20" name="Objective-Version">
    <vt:lpwstr>3.0</vt:lpwstr>
  </op:property>
  <op:property fmtid="{D5CDD505-2E9C-101B-9397-08002B2CF9AE}" pid="21" name="Objective-VersionNumber">
    <vt:r8>4</vt:r8>
  </op:property>
  <op:property fmtid="{D5CDD505-2E9C-101B-9397-08002B2CF9AE}" pid="22" name="Objective-VersionComment">
    <vt:lpwstr/>
  </op:property>
  <op:property fmtid="{D5CDD505-2E9C-101B-9397-08002B2CF9AE}" pid="23" name="Objective-FileNumber">
    <vt:lpwstr/>
  </op:property>
  <op:property fmtid="{D5CDD505-2E9C-101B-9397-08002B2CF9AE}" pid="24" name="Objective-Classification">
    <vt:lpwstr>[Inherited - Official - Sensitive]</vt:lpwstr>
  </op:property>
  <op:property fmtid="{D5CDD505-2E9C-101B-9397-08002B2CF9AE}" pid="25" name="Objective-Caveats">
    <vt:lpwstr/>
  </op:property>
  <op:property fmtid="{D5CDD505-2E9C-101B-9397-08002B2CF9AE}" pid="26" name="Objective-Date Acquired">
    <vt:lpwstr/>
  </op:property>
  <op:property fmtid="{D5CDD505-2E9C-101B-9397-08002B2CF9AE}" pid="27" name="Objective-Official Translation">
    <vt:lpwstr/>
  </op:property>
  <op:property fmtid="{D5CDD505-2E9C-101B-9397-08002B2CF9AE}" pid="28" name="Objective-Connect Creator">
    <vt:lpwstr/>
  </op:property>
</op:Properties>
</file>