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  <p:sldMasterId id="2147483680" r:id="rId3"/>
    <p:sldMasterId id="2147483690" r:id="rId4"/>
    <p:sldMasterId id="2147483700" r:id="rId5"/>
    <p:sldMasterId id="2147483710" r:id="rId6"/>
    <p:sldMasterId id="2147483720" r:id="rId7"/>
  </p:sld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6.png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6.png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6.png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707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217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000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74048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50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944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8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05524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34148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5376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4"/>
            <a:ext cx="4919664" cy="3648075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3109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1771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2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69396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033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10345738" cy="4556125"/>
          </a:xfrm>
          <a:prstGeom prst="rect">
            <a:avLst/>
          </a:prstGeom>
        </p:spPr>
        <p:txBody>
          <a:bodyPr lIns="90000" rIns="900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88709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537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8052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151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36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9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26094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537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537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1208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5376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5"/>
            <a:ext cx="4919664" cy="3635376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3041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2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1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75101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7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1912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890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000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76751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 hasCustomPrompt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11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4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74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8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59467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pic>
        <p:nvPicPr>
          <p:cNvPr id="10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4384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5376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5"/>
            <a:ext cx="4919664" cy="3635376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367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2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2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72639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09518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63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000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44057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95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658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72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8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47253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74208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5"/>
            <a:ext cx="4919664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5376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2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2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04369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1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91731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41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000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45036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422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751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  <p:sp>
        <p:nvSpPr>
          <p:cNvPr id="5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81147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9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0836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71795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5"/>
            <a:ext cx="4919664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7410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1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2960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7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6888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4" y="1376363"/>
            <a:ext cx="5489574" cy="15446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29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  <p:sp>
        <p:nvSpPr>
          <p:cNvPr id="9" name="Content Placeholder"/>
          <p:cNvSpPr>
            <a:spLocks noGrp="1"/>
          </p:cNvSpPr>
          <p:nvPr>
            <p:ph sz="quarter" idx="13"/>
          </p:nvPr>
        </p:nvSpPr>
        <p:spPr>
          <a:xfrm>
            <a:off x="923924" y="1376363"/>
            <a:ext cx="10345739" cy="4554000"/>
          </a:xfrm>
          <a:prstGeom prst="rect">
            <a:avLst/>
          </a:prstGeom>
        </p:spPr>
        <p:txBody>
          <a:bodyPr lIns="93600" rIns="93600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9527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al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ann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25" y="1376363"/>
            <a:ext cx="6848475" cy="1828800"/>
          </a:xfrm>
          <a:prstGeom prst="rect">
            <a:avLst/>
          </a:prstGeom>
        </p:spPr>
      </p:pic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240464" y="2921000"/>
            <a:ext cx="5489574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00" tIns="0" rIns="9360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>
              <a:buNone/>
              <a:defRPr lang="en-US" sz="14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57175" lvl="0" indent="-257175" algn="l" defTabSz="342900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0463" y="1376363"/>
            <a:ext cx="5489575" cy="15446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chemeClr val="bg1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Slog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244" y="6023769"/>
            <a:ext cx="1576388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9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64275" y="1410511"/>
            <a:ext cx="5465763" cy="15104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defTabSz="342900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2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076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4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Date Placeholder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l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8" name="Picture Placeholder"/>
          <p:cNvSpPr>
            <a:spLocks noGrp="1"/>
          </p:cNvSpPr>
          <p:nvPr>
            <p:ph type="pic" sz="quarter" idx="17"/>
          </p:nvPr>
        </p:nvSpPr>
        <p:spPr>
          <a:xfrm>
            <a:off x="-8708" y="0"/>
            <a:ext cx="12200708" cy="5931928"/>
          </a:xfrm>
          <a:custGeom>
            <a:avLst/>
            <a:gdLst>
              <a:gd name="connsiteX0" fmla="*/ 0 w 12192000"/>
              <a:gd name="connsiteY0" fmla="*/ 0 h 5029200"/>
              <a:gd name="connsiteX1" fmla="*/ 12192000 w 12192000"/>
              <a:gd name="connsiteY1" fmla="*/ 0 h 5029200"/>
              <a:gd name="connsiteX2" fmla="*/ 12192000 w 12192000"/>
              <a:gd name="connsiteY2" fmla="*/ 5029200 h 5029200"/>
              <a:gd name="connsiteX3" fmla="*/ 0 w 12192000"/>
              <a:gd name="connsiteY3" fmla="*/ 5029200 h 5029200"/>
              <a:gd name="connsiteX4" fmla="*/ 0 w 12192000"/>
              <a:gd name="connsiteY4" fmla="*/ 0 h 5029200"/>
              <a:gd name="connsiteX0" fmla="*/ 0 w 12192000"/>
              <a:gd name="connsiteY0" fmla="*/ 2666 h 5031866"/>
              <a:gd name="connsiteX1" fmla="*/ 919732 w 12192000"/>
              <a:gd name="connsiteY1" fmla="*/ 0 h 5031866"/>
              <a:gd name="connsiteX2" fmla="*/ 12192000 w 12192000"/>
              <a:gd name="connsiteY2" fmla="*/ 2666 h 5031866"/>
              <a:gd name="connsiteX3" fmla="*/ 12192000 w 12192000"/>
              <a:gd name="connsiteY3" fmla="*/ 5031866 h 5031866"/>
              <a:gd name="connsiteX4" fmla="*/ 0 w 12192000"/>
              <a:gd name="connsiteY4" fmla="*/ 5031866 h 5031866"/>
              <a:gd name="connsiteX5" fmla="*/ 0 w 12192000"/>
              <a:gd name="connsiteY5" fmla="*/ 2666 h 5031866"/>
              <a:gd name="connsiteX0" fmla="*/ 0 w 12192000"/>
              <a:gd name="connsiteY0" fmla="*/ 2666 h 5031866"/>
              <a:gd name="connsiteX1" fmla="*/ 463865 w 12192000"/>
              <a:gd name="connsiteY1" fmla="*/ 2666 h 5031866"/>
              <a:gd name="connsiteX2" fmla="*/ 919732 w 12192000"/>
              <a:gd name="connsiteY2" fmla="*/ 0 h 5031866"/>
              <a:gd name="connsiteX3" fmla="*/ 12192000 w 12192000"/>
              <a:gd name="connsiteY3" fmla="*/ 2666 h 5031866"/>
              <a:gd name="connsiteX4" fmla="*/ 12192000 w 12192000"/>
              <a:gd name="connsiteY4" fmla="*/ 5031866 h 5031866"/>
              <a:gd name="connsiteX5" fmla="*/ 0 w 12192000"/>
              <a:gd name="connsiteY5" fmla="*/ 5031866 h 5031866"/>
              <a:gd name="connsiteX6" fmla="*/ 0 w 12192000"/>
              <a:gd name="connsiteY6" fmla="*/ 2666 h 5031866"/>
              <a:gd name="connsiteX0" fmla="*/ 0 w 12192000"/>
              <a:gd name="connsiteY0" fmla="*/ 0 h 5946266"/>
              <a:gd name="connsiteX1" fmla="*/ 463865 w 12192000"/>
              <a:gd name="connsiteY1" fmla="*/ 917066 h 5946266"/>
              <a:gd name="connsiteX2" fmla="*/ 919732 w 12192000"/>
              <a:gd name="connsiteY2" fmla="*/ 914400 h 5946266"/>
              <a:gd name="connsiteX3" fmla="*/ 12192000 w 12192000"/>
              <a:gd name="connsiteY3" fmla="*/ 917066 h 5946266"/>
              <a:gd name="connsiteX4" fmla="*/ 12192000 w 12192000"/>
              <a:gd name="connsiteY4" fmla="*/ 5946266 h 5946266"/>
              <a:gd name="connsiteX5" fmla="*/ 0 w 12192000"/>
              <a:gd name="connsiteY5" fmla="*/ 5946266 h 5946266"/>
              <a:gd name="connsiteX6" fmla="*/ 0 w 12192000"/>
              <a:gd name="connsiteY6" fmla="*/ 0 h 5946266"/>
              <a:gd name="connsiteX0" fmla="*/ 0 w 12192000"/>
              <a:gd name="connsiteY0" fmla="*/ 0 h 5946266"/>
              <a:gd name="connsiteX1" fmla="*/ 205273 w 12192000"/>
              <a:gd name="connsiteY1" fmla="*/ 407881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917066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5 w 12192000"/>
              <a:gd name="connsiteY2" fmla="*/ 463865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68021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55552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72177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59708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59708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8021 w 12192000"/>
              <a:gd name="connsiteY2" fmla="*/ 447239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192000"/>
              <a:gd name="connsiteY0" fmla="*/ 0 h 5946266"/>
              <a:gd name="connsiteX1" fmla="*/ 463864 w 12192000"/>
              <a:gd name="connsiteY1" fmla="*/ 0 h 5946266"/>
              <a:gd name="connsiteX2" fmla="*/ 463864 w 12192000"/>
              <a:gd name="connsiteY2" fmla="*/ 443083 h 5946266"/>
              <a:gd name="connsiteX3" fmla="*/ 919732 w 12192000"/>
              <a:gd name="connsiteY3" fmla="*/ 914400 h 5946266"/>
              <a:gd name="connsiteX4" fmla="*/ 12192000 w 12192000"/>
              <a:gd name="connsiteY4" fmla="*/ 917066 h 5946266"/>
              <a:gd name="connsiteX5" fmla="*/ 12192000 w 12192000"/>
              <a:gd name="connsiteY5" fmla="*/ 5946266 h 5946266"/>
              <a:gd name="connsiteX6" fmla="*/ 0 w 12192000"/>
              <a:gd name="connsiteY6" fmla="*/ 5946266 h 5946266"/>
              <a:gd name="connsiteX7" fmla="*/ 0 w 12192000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21223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0004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9732 w 12208626"/>
              <a:gd name="connsiteY3" fmla="*/ 914400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12911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6266"/>
              <a:gd name="connsiteX1" fmla="*/ 463864 w 12208626"/>
              <a:gd name="connsiteY1" fmla="*/ 0 h 5946266"/>
              <a:gd name="connsiteX2" fmla="*/ 463864 w 12208626"/>
              <a:gd name="connsiteY2" fmla="*/ 443083 h 5946266"/>
              <a:gd name="connsiteX3" fmla="*/ 916653 w 12208626"/>
              <a:gd name="connsiteY3" fmla="*/ 908243 h 5946266"/>
              <a:gd name="connsiteX4" fmla="*/ 12208626 w 12208626"/>
              <a:gd name="connsiteY4" fmla="*/ 909832 h 5946266"/>
              <a:gd name="connsiteX5" fmla="*/ 12192000 w 12208626"/>
              <a:gd name="connsiteY5" fmla="*/ 5946266 h 5946266"/>
              <a:gd name="connsiteX6" fmla="*/ 0 w 12208626"/>
              <a:gd name="connsiteY6" fmla="*/ 5946266 h 5946266"/>
              <a:gd name="connsiteX7" fmla="*/ 0 w 12208626"/>
              <a:gd name="connsiteY7" fmla="*/ 0 h 5946266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63864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3864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3083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16653 w 12208626"/>
              <a:gd name="connsiteY3" fmla="*/ 908243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9832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70021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70022 w 12208626"/>
              <a:gd name="connsiteY2" fmla="*/ 449241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67637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2868 w 12208626"/>
              <a:gd name="connsiteY2" fmla="*/ 456385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22810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0 w 12208626"/>
              <a:gd name="connsiteY0" fmla="*/ 0 h 5949345"/>
              <a:gd name="connsiteX1" fmla="*/ 458099 w 12208626"/>
              <a:gd name="connsiteY1" fmla="*/ 0 h 5949345"/>
              <a:gd name="connsiteX2" fmla="*/ 460484 w 12208626"/>
              <a:gd name="connsiteY2" fmla="*/ 454004 h 5949345"/>
              <a:gd name="connsiteX3" fmla="*/ 915656 w 12208626"/>
              <a:gd name="connsiteY3" fmla="*/ 905164 h 5949345"/>
              <a:gd name="connsiteX4" fmla="*/ 12208626 w 12208626"/>
              <a:gd name="connsiteY4" fmla="*/ 903675 h 5949345"/>
              <a:gd name="connsiteX5" fmla="*/ 12207394 w 12208626"/>
              <a:gd name="connsiteY5" fmla="*/ 5949345 h 5949345"/>
              <a:gd name="connsiteX6" fmla="*/ 0 w 12208626"/>
              <a:gd name="connsiteY6" fmla="*/ 5946266 h 5949345"/>
              <a:gd name="connsiteX7" fmla="*/ 0 w 12208626"/>
              <a:gd name="connsiteY7" fmla="*/ 0 h 5949345"/>
              <a:gd name="connsiteX0" fmla="*/ 8720 w 12217346"/>
              <a:gd name="connsiteY0" fmla="*/ 0 h 5949345"/>
              <a:gd name="connsiteX1" fmla="*/ 466819 w 12217346"/>
              <a:gd name="connsiteY1" fmla="*/ 0 h 5949345"/>
              <a:gd name="connsiteX2" fmla="*/ 469204 w 12217346"/>
              <a:gd name="connsiteY2" fmla="*/ 454004 h 5949345"/>
              <a:gd name="connsiteX3" fmla="*/ 924376 w 12217346"/>
              <a:gd name="connsiteY3" fmla="*/ 905164 h 5949345"/>
              <a:gd name="connsiteX4" fmla="*/ 12217346 w 12217346"/>
              <a:gd name="connsiteY4" fmla="*/ 903675 h 5949345"/>
              <a:gd name="connsiteX5" fmla="*/ 12216114 w 12217346"/>
              <a:gd name="connsiteY5" fmla="*/ 5949345 h 5949345"/>
              <a:gd name="connsiteX6" fmla="*/ 0 w 12217346"/>
              <a:gd name="connsiteY6" fmla="*/ 5928849 h 5949345"/>
              <a:gd name="connsiteX7" fmla="*/ 8720 w 12217346"/>
              <a:gd name="connsiteY7" fmla="*/ 0 h 5949345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  <a:gd name="connsiteX0" fmla="*/ 8720 w 12217346"/>
              <a:gd name="connsiteY0" fmla="*/ 0 h 5931928"/>
              <a:gd name="connsiteX1" fmla="*/ 466819 w 12217346"/>
              <a:gd name="connsiteY1" fmla="*/ 0 h 5931928"/>
              <a:gd name="connsiteX2" fmla="*/ 469204 w 12217346"/>
              <a:gd name="connsiteY2" fmla="*/ 454004 h 5931928"/>
              <a:gd name="connsiteX3" fmla="*/ 924376 w 12217346"/>
              <a:gd name="connsiteY3" fmla="*/ 905164 h 5931928"/>
              <a:gd name="connsiteX4" fmla="*/ 12217346 w 12217346"/>
              <a:gd name="connsiteY4" fmla="*/ 903675 h 5931928"/>
              <a:gd name="connsiteX5" fmla="*/ 12216114 w 12217346"/>
              <a:gd name="connsiteY5" fmla="*/ 5931928 h 5931928"/>
              <a:gd name="connsiteX6" fmla="*/ 0 w 12217346"/>
              <a:gd name="connsiteY6" fmla="*/ 5928849 h 5931928"/>
              <a:gd name="connsiteX7" fmla="*/ 8720 w 12217346"/>
              <a:gd name="connsiteY7" fmla="*/ 0 h 593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7346" h="5931928">
                <a:moveTo>
                  <a:pt x="8720" y="0"/>
                </a:moveTo>
                <a:lnTo>
                  <a:pt x="466819" y="0"/>
                </a:lnTo>
                <a:cubicBezTo>
                  <a:pt x="466819" y="305689"/>
                  <a:pt x="469816" y="280886"/>
                  <a:pt x="469204" y="454004"/>
                </a:cubicBezTo>
                <a:lnTo>
                  <a:pt x="924376" y="905164"/>
                </a:lnTo>
                <a:lnTo>
                  <a:pt x="12217346" y="903675"/>
                </a:lnTo>
                <a:cubicBezTo>
                  <a:pt x="12216935" y="2583513"/>
                  <a:pt x="12216525" y="4252090"/>
                  <a:pt x="12216114" y="5931928"/>
                </a:cubicBezTo>
                <a:lnTo>
                  <a:pt x="0" y="5928849"/>
                </a:lnTo>
                <a:cubicBezTo>
                  <a:pt x="2907" y="3952566"/>
                  <a:pt x="5813" y="1976283"/>
                  <a:pt x="872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70526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3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6125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76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67674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  <p:sp>
        <p:nvSpPr>
          <p:cNvPr id="7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1376363"/>
            <a:ext cx="4921250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 lIns="72000" rIns="72000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36972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4"/>
            <a:ext cx="4921250" cy="3636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4"/>
            <a:ext cx="4919664" cy="3636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66797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4" cy="4554000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2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29482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D8C83-81C1-4276-B7A6-9AAEA0DC8AD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8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50" y="-4762"/>
            <a:ext cx="11739543" cy="91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546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12" name="Footer Placehold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5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  <p:sp>
        <p:nvSpPr>
          <p:cNvPr id="5" name="Column 2"/>
          <p:cNvSpPr>
            <a:spLocks noGrp="1"/>
          </p:cNvSpPr>
          <p:nvPr>
            <p:ph sz="quarter" idx="14"/>
          </p:nvPr>
        </p:nvSpPr>
        <p:spPr>
          <a:xfrm>
            <a:off x="6348413" y="2295525"/>
            <a:ext cx="4921250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1" name="Title column 2"/>
          <p:cNvSpPr>
            <a:spLocks noGrp="1"/>
          </p:cNvSpPr>
          <p:nvPr>
            <p:ph type="body" sz="quarter" idx="16"/>
          </p:nvPr>
        </p:nvSpPr>
        <p:spPr>
          <a:xfrm>
            <a:off x="6348413" y="1376363"/>
            <a:ext cx="4921251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2295525"/>
            <a:ext cx="4919663" cy="3636964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itle column 1"/>
          <p:cNvSpPr>
            <a:spLocks noGrp="1"/>
          </p:cNvSpPr>
          <p:nvPr>
            <p:ph type="body" sz="quarter" idx="15"/>
          </p:nvPr>
        </p:nvSpPr>
        <p:spPr>
          <a:xfrm>
            <a:off x="923925" y="1376363"/>
            <a:ext cx="4919662" cy="745558"/>
          </a:xfrm>
        </p:spPr>
        <p:txBody>
          <a:bodyPr lIns="93600" rIns="93600" anchor="ctr" anchorCtr="0"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6001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6">
          <p15:clr>
            <a:srgbClr val="FBAE40"/>
          </p15:clr>
        </p15:guide>
        <p15:guide id="2" orient="horz" pos="144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7" name="Date Placeholder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8" name="Footer Placeholder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3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  <p:sp>
        <p:nvSpPr>
          <p:cNvPr id="6" name="Picture Placeholder"/>
          <p:cNvSpPr>
            <a:spLocks noGrp="1"/>
          </p:cNvSpPr>
          <p:nvPr>
            <p:ph type="pic" sz="quarter" idx="14"/>
          </p:nvPr>
        </p:nvSpPr>
        <p:spPr>
          <a:xfrm>
            <a:off x="6348413" y="914400"/>
            <a:ext cx="5843587" cy="5013734"/>
          </a:xfrm>
          <a:custGeom>
            <a:avLst/>
            <a:gdLst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0 w 5843587"/>
              <a:gd name="connsiteY3" fmla="*/ 5029200 h 5029200"/>
              <a:gd name="connsiteX4" fmla="*/ 0 w 5843587"/>
              <a:gd name="connsiteY4" fmla="*/ 0 h 5029200"/>
              <a:gd name="connsiteX0" fmla="*/ 0 w 5843587"/>
              <a:gd name="connsiteY0" fmla="*/ 0 h 5029200"/>
              <a:gd name="connsiteX1" fmla="*/ 5843587 w 5843587"/>
              <a:gd name="connsiteY1" fmla="*/ 0 h 5029200"/>
              <a:gd name="connsiteX2" fmla="*/ 5843587 w 5843587"/>
              <a:gd name="connsiteY2" fmla="*/ 5029200 h 5029200"/>
              <a:gd name="connsiteX3" fmla="*/ 456677 w 5843587"/>
              <a:gd name="connsiteY3" fmla="*/ 5027843 h 5029200"/>
              <a:gd name="connsiteX4" fmla="*/ 0 w 5843587"/>
              <a:gd name="connsiteY4" fmla="*/ 5029200 h 5029200"/>
              <a:gd name="connsiteX5" fmla="*/ 0 w 5843587"/>
              <a:gd name="connsiteY5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1880 w 5845467"/>
              <a:gd name="connsiteY4" fmla="*/ 5029200 h 5029200"/>
              <a:gd name="connsiteX5" fmla="*/ 0 w 5845467"/>
              <a:gd name="connsiteY5" fmla="*/ 4569287 h 5029200"/>
              <a:gd name="connsiteX6" fmla="*/ 1880 w 5845467"/>
              <a:gd name="connsiteY6" fmla="*/ 0 h 5029200"/>
              <a:gd name="connsiteX0" fmla="*/ 1880 w 5845467"/>
              <a:gd name="connsiteY0" fmla="*/ 0 h 5029200"/>
              <a:gd name="connsiteX1" fmla="*/ 5845467 w 5845467"/>
              <a:gd name="connsiteY1" fmla="*/ 0 h 5029200"/>
              <a:gd name="connsiteX2" fmla="*/ 5845467 w 5845467"/>
              <a:gd name="connsiteY2" fmla="*/ 5029200 h 5029200"/>
              <a:gd name="connsiteX3" fmla="*/ 458557 w 5845467"/>
              <a:gd name="connsiteY3" fmla="*/ 5027843 h 5029200"/>
              <a:gd name="connsiteX4" fmla="*/ 0 w 5845467"/>
              <a:gd name="connsiteY4" fmla="*/ 4569287 h 5029200"/>
              <a:gd name="connsiteX5" fmla="*/ 1880 w 5845467"/>
              <a:gd name="connsiteY5" fmla="*/ 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5467" h="5029200">
                <a:moveTo>
                  <a:pt x="1880" y="0"/>
                </a:moveTo>
                <a:lnTo>
                  <a:pt x="5845467" y="0"/>
                </a:lnTo>
                <a:lnTo>
                  <a:pt x="5845467" y="5029200"/>
                </a:lnTo>
                <a:lnTo>
                  <a:pt x="458557" y="5027843"/>
                </a:lnTo>
                <a:lnTo>
                  <a:pt x="0" y="4569287"/>
                </a:lnTo>
                <a:cubicBezTo>
                  <a:pt x="627" y="3046191"/>
                  <a:pt x="1253" y="1523096"/>
                  <a:pt x="1880" y="0"/>
                </a:cubicBezTo>
                <a:close/>
              </a:path>
            </a:pathLst>
          </a:custGeo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nl-NL" dirty="0"/>
          </a:p>
        </p:txBody>
      </p:sp>
      <p:sp>
        <p:nvSpPr>
          <p:cNvPr id="9" name="Column 1"/>
          <p:cNvSpPr>
            <a:spLocks noGrp="1"/>
          </p:cNvSpPr>
          <p:nvPr>
            <p:ph sz="quarter" idx="13"/>
          </p:nvPr>
        </p:nvSpPr>
        <p:spPr>
          <a:xfrm>
            <a:off x="923925" y="1376363"/>
            <a:ext cx="4919663" cy="4556125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20669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3" name="Date Placeholder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Title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44" y="-4762"/>
            <a:ext cx="11739556" cy="91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32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1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0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9.xml"/><Relationship Id="rId10" Type="http://schemas.openxmlformats.org/officeDocument/2006/relationships/theme" Target="../theme/theme7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0807BFC-0147-4018-BA83-7121BA56935D}" type="slidenum">
              <a:rPr lang="nl-NL" smtClean="0"/>
              <a:t>‹#›</a:t>
            </a:fld>
            <a:endParaRPr lang="nl-NL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3F881D7-AEA2-4E7C-B157-0BBC06E0B011}" type="datetimeFigureOut">
              <a:rPr lang="nl-NL" smtClean="0"/>
              <a:t>21-9-2025</a:t>
            </a:fld>
            <a:endParaRPr lang="nl-NL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2724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78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7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2724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6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4000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4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0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6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4537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3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6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4000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19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7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4000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1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37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erospac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8" y="5940000"/>
            <a:ext cx="12240008" cy="918000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11344275" y="6210980"/>
            <a:ext cx="385763" cy="365125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FD8C83-81C1-4276-B7A6-9AAEA0DC8ADB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Date Placeholder"/>
          <p:cNvSpPr>
            <a:spLocks noGrp="1"/>
          </p:cNvSpPr>
          <p:nvPr>
            <p:ph type="dt" sz="half" idx="2"/>
          </p:nvPr>
        </p:nvSpPr>
        <p:spPr>
          <a:xfrm>
            <a:off x="8816975" y="6210981"/>
            <a:ext cx="2452688" cy="365125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"/>
          </p:nvPr>
        </p:nvSpPr>
        <p:spPr>
          <a:xfrm>
            <a:off x="6361113" y="6210981"/>
            <a:ext cx="2459037" cy="36512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 vert="horz" lIns="10800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ext Placeholder"/>
          <p:cNvSpPr>
            <a:spLocks noGrp="1"/>
          </p:cNvSpPr>
          <p:nvPr>
            <p:ph type="body" idx="1"/>
          </p:nvPr>
        </p:nvSpPr>
        <p:spPr>
          <a:xfrm>
            <a:off x="923925" y="1376363"/>
            <a:ext cx="10345737" cy="4554000"/>
          </a:xfrm>
          <a:prstGeom prst="rect">
            <a:avLst/>
          </a:prstGeom>
        </p:spPr>
        <p:txBody>
          <a:bodyPr vert="horz" lIns="93600" tIns="0" rIns="9360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026" name="Title Placeholder"/>
          <p:cNvSpPr>
            <a:spLocks noGrp="1"/>
          </p:cNvSpPr>
          <p:nvPr>
            <p:ph type="title"/>
          </p:nvPr>
        </p:nvSpPr>
        <p:spPr bwMode="auto">
          <a:xfrm>
            <a:off x="923925" y="0"/>
            <a:ext cx="10345739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</p:sldLayoutIdLst>
  <p:hf sldNum="0" hdr="0" ftr="0" dt="0"/>
  <p:txStyles>
    <p:titleStyle>
      <a:lvl1pPr algn="l" defTabSz="3429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  <a:cs typeface="ScalaSans" pitchFamily="34" charset="0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ScalaSans" pitchFamily="-109" charset="0"/>
          <a:ea typeface="ヒラギノ角ゴ Pro W3" pitchFamily="-109" charset="-128"/>
        </a:defRPr>
      </a:lvl9pPr>
    </p:titleStyle>
    <p:bodyStyle>
      <a:lvl1pPr marL="257175" indent="-257175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4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1pPr>
      <a:lvl2pPr marL="557213" indent="-214313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20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2pPr>
      <a:lvl3pPr marL="8572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rgbClr val="003366"/>
          </a:solidFill>
          <a:latin typeface="Arial" pitchFamily="34" charset="0"/>
          <a:ea typeface="ヒラギノ角ゴ Pro W3" pitchFamily="-109" charset="-128"/>
          <a:cs typeface="Arial" pitchFamily="34" charset="0"/>
        </a:defRPr>
      </a:lvl3pPr>
      <a:lvl4pPr marL="12001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4pPr>
      <a:lvl5pPr marL="1543050" indent="-171450" algn="l" defTabSz="342900" rtl="0" eaLnBrk="1" fontAlgn="base" hangingPunct="1">
        <a:spcBef>
          <a:spcPts val="8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 kern="1200">
          <a:solidFill>
            <a:srgbClr val="003366"/>
          </a:solidFill>
          <a:latin typeface="ScalaSans"/>
          <a:ea typeface="ヒラギノ角ゴ Pro W3" pitchFamily="-109" charset="-128"/>
          <a:cs typeface="ScalaSan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1">
          <p15:clr>
            <a:srgbClr val="F26B43"/>
          </p15:clr>
        </p15:guide>
        <p15:guide id="2" pos="7099">
          <p15:clr>
            <a:srgbClr val="F26B43"/>
          </p15:clr>
        </p15:guide>
        <p15:guide id="3" orient="horz" pos="576">
          <p15:clr>
            <a:srgbClr val="F26B43"/>
          </p15:clr>
        </p15:guide>
        <p15:guide id="4" orient="horz" pos="867">
          <p15:clr>
            <a:srgbClr val="F26B43"/>
          </p15:clr>
        </p15:guide>
        <p15:guide id="5" orient="horz" pos="3744">
          <p15:clr>
            <a:srgbClr val="F26B43"/>
          </p15:clr>
        </p15:guide>
        <p15:guide id="6" pos="3999">
          <p15:clr>
            <a:srgbClr val="F26B43"/>
          </p15:clr>
        </p15:guide>
        <p15:guide id="7" pos="3681">
          <p15:clr>
            <a:srgbClr val="F26B43"/>
          </p15:clr>
        </p15:guide>
        <p15:guide id="8" orient="horz" pos="4030">
          <p15:clr>
            <a:srgbClr val="F26B43"/>
          </p15:clr>
        </p15:guide>
        <p15:guide id="9" pos="5548">
          <p15:clr>
            <a:srgbClr val="F26B43"/>
          </p15:clr>
        </p15:guide>
        <p15:guide id="10" pos="582">
          <p15:clr>
            <a:srgbClr val="F26B43"/>
          </p15:clr>
        </p15:guide>
        <p15:guide id="11" pos="7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E909867-D8C7-4C5A-1FF2-4C926F8C36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Stavros Zouridis, Tilburg University, the Netherlands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54F96-C2C3-7C44-FAB9-690E0EA9F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Trust is good, control is better (?)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739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39009B-1897-AB15-235F-821EDECDD0F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  <a:p>
            <a:r>
              <a:rPr lang="nl-NL" dirty="0"/>
              <a:t>Dutch </a:t>
            </a:r>
            <a:r>
              <a:rPr lang="nl-NL" dirty="0" err="1"/>
              <a:t>association</a:t>
            </a:r>
            <a:r>
              <a:rPr lang="nl-NL" dirty="0"/>
              <a:t> of </a:t>
            </a:r>
            <a:r>
              <a:rPr lang="nl-NL" dirty="0" err="1"/>
              <a:t>lawyers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 err="1"/>
              <a:t>Explosion</a:t>
            </a:r>
            <a:r>
              <a:rPr lang="nl-NL" dirty="0"/>
              <a:t> of control </a:t>
            </a:r>
            <a:r>
              <a:rPr lang="nl-NL" dirty="0" err="1"/>
              <a:t>mechanisms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 err="1"/>
              <a:t>Underlying</a:t>
            </a:r>
            <a:r>
              <a:rPr lang="nl-NL" dirty="0"/>
              <a:t> </a:t>
            </a:r>
            <a:r>
              <a:rPr lang="nl-NL" dirty="0" err="1"/>
              <a:t>ideology</a:t>
            </a:r>
            <a:r>
              <a:rPr lang="nl-NL" dirty="0"/>
              <a:t>: trust is important but </a:t>
            </a:r>
            <a:r>
              <a:rPr lang="nl-NL" dirty="0" err="1"/>
              <a:t>it</a:t>
            </a:r>
            <a:r>
              <a:rPr lang="nl-NL" dirty="0"/>
              <a:t> is </a:t>
            </a:r>
            <a:r>
              <a:rPr lang="nl-NL" dirty="0" err="1"/>
              <a:t>better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formalized</a:t>
            </a:r>
            <a:r>
              <a:rPr lang="nl-NL" dirty="0"/>
              <a:t> control (= </a:t>
            </a:r>
            <a:r>
              <a:rPr lang="nl-NL" dirty="0" err="1"/>
              <a:t>law</a:t>
            </a:r>
            <a:r>
              <a:rPr lang="nl-NL" dirty="0"/>
              <a:t>/</a:t>
            </a:r>
            <a:r>
              <a:rPr lang="nl-NL" dirty="0" err="1"/>
              <a:t>legislation</a:t>
            </a:r>
            <a:r>
              <a:rPr lang="nl-NL" dirty="0"/>
              <a:t>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AB442A-546E-72BE-4077-D6329C63A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background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269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68E3C9-1F72-4ABA-FD01-A08B38A12A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  <a:p>
            <a:endParaRPr lang="nl-NL" dirty="0"/>
          </a:p>
          <a:p>
            <a:r>
              <a:rPr lang="nl-NL" dirty="0"/>
              <a:t>A </a:t>
            </a:r>
            <a:r>
              <a:rPr lang="nl-NL" dirty="0" err="1"/>
              <a:t>literature</a:t>
            </a:r>
            <a:r>
              <a:rPr lang="nl-NL" dirty="0"/>
              <a:t> review</a:t>
            </a:r>
          </a:p>
          <a:p>
            <a:endParaRPr lang="nl-NL" dirty="0"/>
          </a:p>
          <a:p>
            <a:r>
              <a:rPr lang="nl-NL" dirty="0" err="1"/>
              <a:t>Focusing</a:t>
            </a:r>
            <a:r>
              <a:rPr lang="nl-NL" dirty="0"/>
              <a:t> on </a:t>
            </a:r>
            <a:r>
              <a:rPr lang="nl-NL" dirty="0" err="1"/>
              <a:t>empirical</a:t>
            </a:r>
            <a:r>
              <a:rPr lang="nl-NL" dirty="0"/>
              <a:t> research (on </a:t>
            </a:r>
            <a:r>
              <a:rPr lang="nl-NL" dirty="0" err="1"/>
              <a:t>the</a:t>
            </a:r>
            <a:r>
              <a:rPr lang="nl-NL" dirty="0"/>
              <a:t> trust-control </a:t>
            </a:r>
            <a:r>
              <a:rPr lang="nl-NL" dirty="0" err="1"/>
              <a:t>nexus</a:t>
            </a:r>
            <a:r>
              <a:rPr lang="nl-NL" dirty="0"/>
              <a:t>)</a:t>
            </a:r>
          </a:p>
          <a:p>
            <a:endParaRPr lang="nl-NL" dirty="0"/>
          </a:p>
          <a:p>
            <a:r>
              <a:rPr lang="nl-NL" dirty="0"/>
              <a:t>In </a:t>
            </a:r>
            <a:r>
              <a:rPr lang="nl-NL" dirty="0" err="1"/>
              <a:t>many</a:t>
            </a:r>
            <a:r>
              <a:rPr lang="nl-NL" dirty="0"/>
              <a:t> different </a:t>
            </a:r>
            <a:r>
              <a:rPr lang="nl-NL" dirty="0" err="1"/>
              <a:t>contexts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Unfortunately</a:t>
            </a:r>
            <a:r>
              <a:rPr lang="nl-NL" dirty="0"/>
              <a:t>: </a:t>
            </a:r>
            <a:r>
              <a:rPr lang="nl-NL" dirty="0" err="1"/>
              <a:t>fragmented</a:t>
            </a:r>
            <a:r>
              <a:rPr lang="nl-NL" dirty="0"/>
              <a:t> research and </a:t>
            </a:r>
            <a:r>
              <a:rPr lang="nl-NL" dirty="0" err="1"/>
              <a:t>fragmented</a:t>
            </a:r>
            <a:r>
              <a:rPr lang="nl-NL" dirty="0"/>
              <a:t> </a:t>
            </a:r>
            <a:r>
              <a:rPr lang="nl-NL" dirty="0" err="1"/>
              <a:t>findings</a:t>
            </a:r>
            <a:endParaRPr lang="nl-N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791968-B907-2E4F-55D4-E4666527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perspective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2257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10BA70-AE18-922A-181E-E93FF65A6AE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Trust and control are </a:t>
            </a:r>
            <a:r>
              <a:rPr lang="nl-NL" dirty="0" err="1"/>
              <a:t>functional</a:t>
            </a:r>
            <a:r>
              <a:rPr lang="nl-NL" dirty="0"/>
              <a:t> </a:t>
            </a:r>
            <a:r>
              <a:rPr lang="nl-NL" dirty="0" err="1"/>
              <a:t>equivalents</a:t>
            </a:r>
            <a:r>
              <a:rPr lang="nl-NL" dirty="0"/>
              <a:t>: </a:t>
            </a:r>
            <a:r>
              <a:rPr lang="nl-NL" dirty="0" err="1"/>
              <a:t>both</a:t>
            </a:r>
            <a:r>
              <a:rPr lang="nl-NL" dirty="0"/>
              <a:t> </a:t>
            </a:r>
            <a:r>
              <a:rPr lang="nl-NL" dirty="0" err="1"/>
              <a:t>aim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reduce</a:t>
            </a:r>
            <a:r>
              <a:rPr lang="nl-NL" dirty="0"/>
              <a:t> </a:t>
            </a:r>
            <a:r>
              <a:rPr lang="nl-NL" dirty="0" err="1"/>
              <a:t>uncertainty</a:t>
            </a:r>
            <a:endParaRPr lang="nl-NL" dirty="0"/>
          </a:p>
          <a:p>
            <a:endParaRPr lang="nl-NL" dirty="0"/>
          </a:p>
          <a:p>
            <a:r>
              <a:rPr lang="nl-NL" dirty="0"/>
              <a:t>Trust and control trigger different </a:t>
            </a:r>
            <a:r>
              <a:rPr lang="nl-NL" dirty="0" err="1"/>
              <a:t>social</a:t>
            </a:r>
            <a:r>
              <a:rPr lang="nl-NL" dirty="0"/>
              <a:t> </a:t>
            </a:r>
            <a:r>
              <a:rPr lang="nl-NL" dirty="0" err="1"/>
              <a:t>dynamics</a:t>
            </a:r>
            <a:endParaRPr lang="nl-NL" dirty="0"/>
          </a:p>
          <a:p>
            <a:endParaRPr lang="nl-NL" dirty="0"/>
          </a:p>
          <a:p>
            <a:r>
              <a:rPr lang="nl-NL" dirty="0"/>
              <a:t>Trust and control </a:t>
            </a:r>
            <a:r>
              <a:rPr lang="nl-NL" dirty="0" err="1"/>
              <a:t>cannot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separated</a:t>
            </a:r>
            <a:r>
              <a:rPr lang="nl-NL" dirty="0"/>
              <a:t> in </a:t>
            </a:r>
            <a:r>
              <a:rPr lang="nl-NL" dirty="0" err="1"/>
              <a:t>practice</a:t>
            </a:r>
            <a:r>
              <a:rPr lang="nl-NL" dirty="0"/>
              <a:t>: </a:t>
            </a:r>
            <a:r>
              <a:rPr lang="nl-NL" dirty="0" err="1"/>
              <a:t>both</a:t>
            </a:r>
            <a:r>
              <a:rPr lang="nl-NL" dirty="0"/>
              <a:t> co-</a:t>
            </a:r>
            <a:r>
              <a:rPr lang="nl-NL" dirty="0" err="1"/>
              <a:t>evolution</a:t>
            </a:r>
            <a:r>
              <a:rPr lang="nl-NL" dirty="0"/>
              <a:t> in </a:t>
            </a:r>
            <a:r>
              <a:rPr lang="nl-NL" dirty="0" err="1"/>
              <a:t>virtuous</a:t>
            </a:r>
            <a:r>
              <a:rPr lang="nl-NL" dirty="0"/>
              <a:t> and </a:t>
            </a:r>
            <a:r>
              <a:rPr lang="nl-NL" dirty="0" err="1"/>
              <a:t>vicious</a:t>
            </a:r>
            <a:r>
              <a:rPr lang="nl-NL" dirty="0"/>
              <a:t> </a:t>
            </a:r>
            <a:r>
              <a:rPr lang="nl-NL" dirty="0" err="1"/>
              <a:t>spirals</a:t>
            </a:r>
            <a:r>
              <a:rPr lang="nl-NL" dirty="0"/>
              <a:t> has been found in research</a:t>
            </a:r>
          </a:p>
          <a:p>
            <a:endParaRPr lang="nl-NL" dirty="0"/>
          </a:p>
          <a:p>
            <a:r>
              <a:rPr lang="nl-NL" dirty="0" err="1"/>
              <a:t>If</a:t>
            </a:r>
            <a:r>
              <a:rPr lang="nl-NL" dirty="0"/>
              <a:t> trust and control are </a:t>
            </a:r>
            <a:r>
              <a:rPr lang="nl-NL" dirty="0" err="1"/>
              <a:t>separated</a:t>
            </a:r>
            <a:r>
              <a:rPr lang="nl-NL" dirty="0"/>
              <a:t>,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circumstances</a:t>
            </a:r>
            <a:r>
              <a:rPr lang="nl-NL" dirty="0"/>
              <a:t> in </a:t>
            </a:r>
            <a:r>
              <a:rPr lang="nl-NL" dirty="0" err="1"/>
              <a:t>which</a:t>
            </a:r>
            <a:r>
              <a:rPr lang="nl-NL" dirty="0"/>
              <a:t>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works</a:t>
            </a:r>
            <a:r>
              <a:rPr lang="nl-NL" dirty="0"/>
              <a:t> </a:t>
            </a:r>
            <a:r>
              <a:rPr lang="nl-NL" dirty="0" err="1"/>
              <a:t>differ</a:t>
            </a:r>
            <a:r>
              <a:rPr lang="nl-NL" dirty="0"/>
              <a:t> </a:t>
            </a:r>
            <a:r>
              <a:rPr lang="nl-NL" dirty="0" err="1"/>
              <a:t>substantially</a:t>
            </a:r>
            <a:endParaRPr lang="nl-NL" dirty="0"/>
          </a:p>
          <a:p>
            <a:endParaRPr lang="nl-NL" dirty="0"/>
          </a:p>
          <a:p>
            <a:r>
              <a:rPr lang="nl-NL" dirty="0"/>
              <a:t>Trust and control are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‘</a:t>
            </a:r>
            <a:r>
              <a:rPr lang="nl-NL" dirty="0" err="1"/>
              <a:t>either</a:t>
            </a:r>
            <a:r>
              <a:rPr lang="nl-NL" dirty="0"/>
              <a:t>… or…’ but </a:t>
            </a:r>
            <a:r>
              <a:rPr lang="nl-NL" dirty="0" err="1"/>
              <a:t>should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regarded</a:t>
            </a:r>
            <a:r>
              <a:rPr lang="nl-NL" dirty="0"/>
              <a:t> as a package: </a:t>
            </a:r>
            <a:r>
              <a:rPr lang="nl-NL" dirty="0" err="1"/>
              <a:t>hardly</a:t>
            </a:r>
            <a:r>
              <a:rPr lang="nl-NL" dirty="0"/>
              <a:t> research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focuses</a:t>
            </a:r>
            <a:r>
              <a:rPr lang="nl-NL" dirty="0"/>
              <a:t> on </a:t>
            </a:r>
            <a:r>
              <a:rPr lang="nl-NL" dirty="0" err="1"/>
              <a:t>good</a:t>
            </a:r>
            <a:r>
              <a:rPr lang="nl-NL" dirty="0"/>
              <a:t> and bad cocktails of trust and control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E7D597-D563-2B9A-F3E9-606A01EF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285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DA2CB9-4D0E-7669-A285-8EE4BA672FA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endParaRPr lang="nl-NL" dirty="0"/>
          </a:p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extent</a:t>
            </a:r>
            <a:r>
              <a:rPr lang="nl-NL" dirty="0"/>
              <a:t> does (</a:t>
            </a:r>
            <a:r>
              <a:rPr lang="nl-NL" dirty="0" err="1"/>
              <a:t>your</a:t>
            </a:r>
            <a:r>
              <a:rPr lang="nl-NL" dirty="0"/>
              <a:t>) </a:t>
            </a:r>
            <a:r>
              <a:rPr lang="nl-NL" dirty="0" err="1"/>
              <a:t>supervision</a:t>
            </a:r>
            <a:r>
              <a:rPr lang="nl-NL" dirty="0"/>
              <a:t> </a:t>
            </a:r>
            <a:r>
              <a:rPr lang="nl-NL" dirty="0" err="1"/>
              <a:t>assume</a:t>
            </a:r>
            <a:r>
              <a:rPr lang="nl-NL" dirty="0"/>
              <a:t> or </a:t>
            </a:r>
            <a:r>
              <a:rPr lang="nl-NL" dirty="0" err="1"/>
              <a:t>require</a:t>
            </a:r>
            <a:r>
              <a:rPr lang="nl-NL" dirty="0"/>
              <a:t> trust? </a:t>
            </a:r>
            <a:r>
              <a:rPr lang="nl-NL" dirty="0" err="1"/>
              <a:t>Shirking</a:t>
            </a:r>
            <a:r>
              <a:rPr lang="nl-NL" dirty="0"/>
              <a:t>, </a:t>
            </a:r>
            <a:r>
              <a:rPr lang="nl-NL" dirty="0" err="1"/>
              <a:t>ticking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boxes</a:t>
            </a:r>
            <a:r>
              <a:rPr lang="nl-NL" dirty="0"/>
              <a:t>, </a:t>
            </a:r>
            <a:r>
              <a:rPr lang="nl-NL" dirty="0" err="1"/>
              <a:t>meaningless</a:t>
            </a:r>
            <a:r>
              <a:rPr lang="nl-NL" dirty="0"/>
              <a:t> </a:t>
            </a:r>
            <a:r>
              <a:rPr lang="nl-NL" dirty="0" err="1"/>
              <a:t>bureaucracy</a:t>
            </a:r>
            <a:r>
              <a:rPr lang="nl-NL" dirty="0"/>
              <a:t>…</a:t>
            </a:r>
          </a:p>
          <a:p>
            <a:endParaRPr lang="nl-NL" dirty="0"/>
          </a:p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extent</a:t>
            </a:r>
            <a:r>
              <a:rPr lang="nl-NL" dirty="0"/>
              <a:t> do (</a:t>
            </a:r>
            <a:r>
              <a:rPr lang="nl-NL" dirty="0" err="1"/>
              <a:t>your</a:t>
            </a:r>
            <a:r>
              <a:rPr lang="nl-NL" dirty="0"/>
              <a:t>) </a:t>
            </a:r>
            <a:r>
              <a:rPr lang="nl-NL" dirty="0" err="1"/>
              <a:t>supervisory</a:t>
            </a:r>
            <a:r>
              <a:rPr lang="nl-NL" dirty="0"/>
              <a:t> </a:t>
            </a:r>
            <a:r>
              <a:rPr lang="nl-NL" dirty="0" err="1"/>
              <a:t>strategies</a:t>
            </a:r>
            <a:r>
              <a:rPr lang="nl-NL" dirty="0"/>
              <a:t> and tools </a:t>
            </a:r>
            <a:r>
              <a:rPr lang="nl-NL" dirty="0" err="1"/>
              <a:t>really</a:t>
            </a:r>
            <a:r>
              <a:rPr lang="nl-NL" dirty="0"/>
              <a:t> </a:t>
            </a:r>
            <a:r>
              <a:rPr lang="nl-NL" dirty="0" err="1"/>
              <a:t>promote</a:t>
            </a:r>
            <a:r>
              <a:rPr lang="nl-NL" dirty="0"/>
              <a:t> or trigger </a:t>
            </a:r>
            <a:r>
              <a:rPr lang="nl-NL" dirty="0" err="1"/>
              <a:t>mutual</a:t>
            </a:r>
            <a:r>
              <a:rPr lang="nl-NL" dirty="0"/>
              <a:t> trust?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works</a:t>
            </a:r>
            <a:r>
              <a:rPr lang="nl-NL" dirty="0"/>
              <a:t> (and </a:t>
            </a:r>
            <a:r>
              <a:rPr lang="nl-NL" dirty="0" err="1"/>
              <a:t>why</a:t>
            </a:r>
            <a:r>
              <a:rPr lang="nl-NL" dirty="0"/>
              <a:t> does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work</a:t>
            </a:r>
            <a:r>
              <a:rPr lang="nl-NL" dirty="0"/>
              <a:t>) </a:t>
            </a:r>
            <a:r>
              <a:rPr lang="nl-NL" dirty="0" err="1"/>
              <a:t>to</a:t>
            </a:r>
            <a:r>
              <a:rPr lang="nl-NL" dirty="0"/>
              <a:t> trigger </a:t>
            </a:r>
            <a:r>
              <a:rPr lang="nl-NL" dirty="0" err="1"/>
              <a:t>mutual</a:t>
            </a:r>
            <a:r>
              <a:rPr lang="nl-NL" dirty="0"/>
              <a:t> trust?</a:t>
            </a:r>
          </a:p>
          <a:p>
            <a:endParaRPr lang="nl-NL" dirty="0"/>
          </a:p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extent</a:t>
            </a:r>
            <a:r>
              <a:rPr lang="nl-NL" dirty="0"/>
              <a:t> does (</a:t>
            </a:r>
            <a:r>
              <a:rPr lang="nl-NL" dirty="0" err="1"/>
              <a:t>your</a:t>
            </a:r>
            <a:r>
              <a:rPr lang="nl-NL" dirty="0"/>
              <a:t>) </a:t>
            </a:r>
            <a:r>
              <a:rPr lang="nl-NL" dirty="0" err="1"/>
              <a:t>supervision</a:t>
            </a:r>
            <a:r>
              <a:rPr lang="nl-NL" dirty="0"/>
              <a:t> </a:t>
            </a:r>
            <a:r>
              <a:rPr lang="nl-NL" dirty="0" err="1"/>
              <a:t>undermine</a:t>
            </a:r>
            <a:r>
              <a:rPr lang="nl-NL" dirty="0"/>
              <a:t> </a:t>
            </a:r>
            <a:r>
              <a:rPr lang="nl-NL" dirty="0" err="1"/>
              <a:t>mutual</a:t>
            </a:r>
            <a:r>
              <a:rPr lang="nl-NL" dirty="0"/>
              <a:t> trust? </a:t>
            </a:r>
            <a:r>
              <a:rPr lang="nl-NL" dirty="0" err="1"/>
              <a:t>What</a:t>
            </a:r>
            <a:r>
              <a:rPr lang="nl-NL" dirty="0"/>
              <a:t> are </a:t>
            </a:r>
            <a:r>
              <a:rPr lang="nl-NL" dirty="0" err="1"/>
              <a:t>supervisory</a:t>
            </a:r>
            <a:r>
              <a:rPr lang="nl-NL" dirty="0"/>
              <a:t> </a:t>
            </a:r>
            <a:r>
              <a:rPr lang="nl-NL" dirty="0" err="1"/>
              <a:t>strategies</a:t>
            </a:r>
            <a:r>
              <a:rPr lang="nl-NL" dirty="0"/>
              <a:t> and tools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undermine</a:t>
            </a:r>
            <a:r>
              <a:rPr lang="nl-NL" dirty="0"/>
              <a:t> </a:t>
            </a:r>
            <a:r>
              <a:rPr lang="nl-NL" dirty="0" err="1"/>
              <a:t>mutual</a:t>
            </a:r>
            <a:r>
              <a:rPr lang="nl-NL" dirty="0"/>
              <a:t> trust (and </a:t>
            </a:r>
            <a:r>
              <a:rPr lang="nl-NL" dirty="0" err="1"/>
              <a:t>why</a:t>
            </a:r>
            <a:r>
              <a:rPr lang="nl-NL" dirty="0"/>
              <a:t>)?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A1A3D1-F06A-D264-A8EF-37019A5FB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your conference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190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B65196-3CE3-9B19-3A76-CF8DF7695F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3200" dirty="0" err="1"/>
              <a:t>Thank</a:t>
            </a:r>
            <a:r>
              <a:rPr lang="nl-NL" sz="3200" dirty="0"/>
              <a:t> </a:t>
            </a:r>
            <a:r>
              <a:rPr lang="nl-NL" sz="3200" dirty="0" err="1"/>
              <a:t>you</a:t>
            </a:r>
            <a:r>
              <a:rPr lang="nl-NL" sz="3200" dirty="0"/>
              <a:t> and have a </a:t>
            </a:r>
            <a:r>
              <a:rPr lang="nl-NL" sz="3200" dirty="0" err="1"/>
              <a:t>great</a:t>
            </a:r>
            <a:r>
              <a:rPr lang="nl-NL" sz="3200" dirty="0"/>
              <a:t> conference!</a:t>
            </a:r>
          </a:p>
        </p:txBody>
      </p:sp>
    </p:spTree>
    <p:extLst>
      <p:ext uri="{BB962C8B-B14F-4D97-AF65-F5344CB8AC3E}">
        <p14:creationId xmlns:p14="http://schemas.microsoft.com/office/powerpoint/2010/main" val="2379359862"/>
      </p:ext>
    </p:extLst>
  </p:cSld>
  <p:clrMapOvr>
    <a:masterClrMapping/>
  </p:clrMapOvr>
</p:sld>
</file>

<file path=ppt/theme/theme1.xml><?xml version="1.0" encoding="utf-8"?>
<a:theme xmlns:a="http://schemas.openxmlformats.org/drawingml/2006/main" name="tiu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iu" id="{E1D39884-1A79-4B96-99FF-F5069122470D}" vid="{1D2A7B95-3085-43BB-98A1-A644521DF5C1}"/>
    </a:ext>
  </a:extLst>
</a:theme>
</file>

<file path=ppt/theme/theme2.xml><?xml version="1.0" encoding="utf-8"?>
<a:theme xmlns:a="http://schemas.openxmlformats.org/drawingml/2006/main" name="_TilburgUniversity Blue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A28840AE-8054-41A4-B4BA-43D2766DF150}"/>
    </a:ext>
  </a:extLst>
</a:theme>
</file>

<file path=ppt/theme/theme3.xml><?xml version="1.0" encoding="utf-8"?>
<a:theme xmlns:a="http://schemas.openxmlformats.org/drawingml/2006/main" name="_TilburgUniversity Green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67BB1965-7F26-4B11-A708-3B6C6B585A19}"/>
    </a:ext>
  </a:extLst>
</a:theme>
</file>

<file path=ppt/theme/theme4.xml><?xml version="1.0" encoding="utf-8"?>
<a:theme xmlns:a="http://schemas.openxmlformats.org/drawingml/2006/main" name="_TilburgUniversity Light Brass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6D573B7D-5A6D-43BE-B622-FA17F8802A76}"/>
    </a:ext>
  </a:extLst>
</a:theme>
</file>

<file path=ppt/theme/theme5.xml><?xml version="1.0" encoding="utf-8"?>
<a:theme xmlns:a="http://schemas.openxmlformats.org/drawingml/2006/main" name="_TilburgUniversity Light Blue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44F0AE8C-0DF6-4186-BA9D-01BBB7D9DAD3}"/>
    </a:ext>
  </a:extLst>
</a:theme>
</file>

<file path=ppt/theme/theme6.xml><?xml version="1.0" encoding="utf-8"?>
<a:theme xmlns:a="http://schemas.openxmlformats.org/drawingml/2006/main" name="_TilburgUniversity Light Green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B36880EA-D15B-4A81-9FBD-11B4B0D8BED4}"/>
    </a:ext>
  </a:extLst>
</a:theme>
</file>

<file path=ppt/theme/theme7.xml><?xml version="1.0" encoding="utf-8"?>
<a:theme xmlns:a="http://schemas.openxmlformats.org/drawingml/2006/main" name="_TilburgUniversity Grey">
  <a:themeElements>
    <a:clrScheme name="Universiteit van Tilburg">
      <a:dk1>
        <a:sysClr val="windowText" lastClr="000000"/>
      </a:dk1>
      <a:lt1>
        <a:sysClr val="window" lastClr="FFFFFF"/>
      </a:lt1>
      <a:dk2>
        <a:srgbClr val="003366"/>
      </a:dk2>
      <a:lt2>
        <a:srgbClr val="EEECE1"/>
      </a:lt2>
      <a:accent1>
        <a:srgbClr val="CC9933"/>
      </a:accent1>
      <a:accent2>
        <a:srgbClr val="339900"/>
      </a:accent2>
      <a:accent3>
        <a:srgbClr val="C3BCB2"/>
      </a:accent3>
      <a:accent4>
        <a:srgbClr val="008EC6"/>
      </a:accent4>
      <a:accent5>
        <a:srgbClr val="D9BC74"/>
      </a:accent5>
      <a:accent6>
        <a:srgbClr val="66CC33"/>
      </a:accent6>
      <a:hlink>
        <a:srgbClr val="003366"/>
      </a:hlink>
      <a:folHlink>
        <a:srgbClr val="CC993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3F196BC3-C0A5-495D-A4BB-1DFBC6870C70}" vid="{71C123E7-A243-48CA-BC70-032C966F88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tiu</Template>
  <TotalTime>273</TotalTime>
  <Words>251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ScalaSans</vt:lpstr>
      <vt:lpstr>tiu</vt:lpstr>
      <vt:lpstr>_TilburgUniversity Blue</vt:lpstr>
      <vt:lpstr>_TilburgUniversity Green</vt:lpstr>
      <vt:lpstr>_TilburgUniversity Light Brass</vt:lpstr>
      <vt:lpstr>_TilburgUniversity Light Blue</vt:lpstr>
      <vt:lpstr>_TilburgUniversity Light Green</vt:lpstr>
      <vt:lpstr>_TilburgUniversity Grey</vt:lpstr>
      <vt:lpstr>Trust is good, control is better (?)</vt:lpstr>
      <vt:lpstr>Some background</vt:lpstr>
      <vt:lpstr>My perspective</vt:lpstr>
      <vt:lpstr>Findings</vt:lpstr>
      <vt:lpstr>Questions for your conference</vt:lpstr>
      <vt:lpstr>PowerPoint Presentation</vt:lpstr>
    </vt:vector>
  </TitlesOfParts>
  <Company>Tilburg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Stavros Zouridis</dc:creator>
  <cp:lastModifiedBy>Stavros Zouridis</cp:lastModifiedBy>
  <cp:revision>1</cp:revision>
  <dcterms:created xsi:type="dcterms:W3CDTF">2025-09-21T07:33:27Z</dcterms:created>
  <dcterms:modified xsi:type="dcterms:W3CDTF">2025-09-21T12:06:38Z</dcterms:modified>
</cp:coreProperties>
</file>