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142535951" r:id="rId2"/>
    <p:sldId id="309" r:id="rId3"/>
    <p:sldId id="311" r:id="rId4"/>
    <p:sldId id="2147483248" r:id="rId5"/>
    <p:sldId id="2142535947" r:id="rId6"/>
    <p:sldId id="2142535948" r:id="rId7"/>
    <p:sldId id="2147483249" r:id="rId8"/>
    <p:sldId id="2142535952" r:id="rId9"/>
    <p:sldId id="275" r:id="rId10"/>
    <p:sldId id="264" r:id="rId11"/>
    <p:sldId id="261" r:id="rId12"/>
    <p:sldId id="258" r:id="rId13"/>
    <p:sldId id="276" r:id="rId14"/>
    <p:sldId id="2142535950" r:id="rId15"/>
    <p:sldId id="2142535954" r:id="rId16"/>
    <p:sldId id="279" r:id="rId17"/>
    <p:sldId id="2147483237" r:id="rId18"/>
    <p:sldId id="2147483238" r:id="rId19"/>
    <p:sldId id="2147483247" r:id="rId20"/>
    <p:sldId id="5525" r:id="rId21"/>
    <p:sldId id="2142535942" r:id="rId22"/>
    <p:sldId id="214253593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1" i="0" u="none" strike="noStrike" kern="1200" spc="0" baseline="0">
                <a:solidFill>
                  <a:sysClr val="windowText" lastClr="000000">
                    <a:lumMod val="65000"/>
                    <a:lumOff val="35000"/>
                  </a:sysClr>
                </a:solidFill>
                <a:effectLst/>
                <a:latin typeface="Arial" panose="020B0604020202020204" pitchFamily="34" charset="0"/>
                <a:cs typeface="Arial" panose="020B0604020202020204" pitchFamily="34" charset="0"/>
              </a:rPr>
              <a:t>Public/private UK weight management uptake</a:t>
            </a:r>
            <a:endParaRPr lang="en-US" sz="1800">
              <a:latin typeface="Arial" panose="020B0604020202020204" pitchFamily="34" charset="0"/>
              <a:cs typeface="Arial" panose="020B0604020202020204" pitchFamily="34" charset="0"/>
            </a:endParaRPr>
          </a:p>
        </c:rich>
      </c:tx>
      <c:layout>
        <c:manualLayout>
          <c:xMode val="edge"/>
          <c:yMode val="edge"/>
          <c:x val="1.9995006910472134E-2"/>
          <c:y val="1.7667844522968199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4957845233716337E-2"/>
          <c:y val="0.10912698412698413"/>
          <c:w val="0.89294573530644383"/>
          <c:h val="0.75741376922479298"/>
        </c:manualLayout>
      </c:layout>
      <c:barChart>
        <c:barDir val="col"/>
        <c:grouping val="stacked"/>
        <c:varyColors val="0"/>
        <c:ser>
          <c:idx val="0"/>
          <c:order val="0"/>
          <c:tx>
            <c:strRef>
              <c:f>Calculation!$B$16</c:f>
              <c:strCache>
                <c:ptCount val="1"/>
                <c:pt idx="0">
                  <c:v>NHS reimbursed (primary care)</c:v>
                </c:pt>
              </c:strCache>
            </c:strRef>
          </c:tx>
          <c:spPr>
            <a:solidFill>
              <a:srgbClr val="005587"/>
            </a:solidFill>
            <a:ln>
              <a:noFill/>
            </a:ln>
            <a:effectLst/>
          </c:spPr>
          <c:invertIfNegative val="0"/>
          <c:cat>
            <c:numRef>
              <c:f>Calculation!$C$7:$U$7</c:f>
              <c:numCache>
                <c:formatCode>mmm\-yy</c:formatCode>
                <c:ptCount val="19"/>
                <c:pt idx="0">
                  <c:v>45170</c:v>
                </c:pt>
                <c:pt idx="1">
                  <c:v>45200</c:v>
                </c:pt>
                <c:pt idx="2">
                  <c:v>45231</c:v>
                </c:pt>
                <c:pt idx="3">
                  <c:v>45261</c:v>
                </c:pt>
                <c:pt idx="4">
                  <c:v>45292</c:v>
                </c:pt>
                <c:pt idx="5">
                  <c:v>45323</c:v>
                </c:pt>
                <c:pt idx="6">
                  <c:v>45352</c:v>
                </c:pt>
                <c:pt idx="7">
                  <c:v>45383</c:v>
                </c:pt>
                <c:pt idx="8">
                  <c:v>45413</c:v>
                </c:pt>
                <c:pt idx="9">
                  <c:v>45444</c:v>
                </c:pt>
                <c:pt idx="10">
                  <c:v>45474</c:v>
                </c:pt>
                <c:pt idx="11">
                  <c:v>45505</c:v>
                </c:pt>
                <c:pt idx="12">
                  <c:v>45536</c:v>
                </c:pt>
                <c:pt idx="13">
                  <c:v>45566</c:v>
                </c:pt>
                <c:pt idx="14">
                  <c:v>45597</c:v>
                </c:pt>
                <c:pt idx="15">
                  <c:v>45627</c:v>
                </c:pt>
                <c:pt idx="16">
                  <c:v>45658</c:v>
                </c:pt>
                <c:pt idx="17">
                  <c:v>45689</c:v>
                </c:pt>
                <c:pt idx="18">
                  <c:v>45717</c:v>
                </c:pt>
              </c:numCache>
            </c:numRef>
          </c:cat>
          <c:val>
            <c:numRef>
              <c:f>Calculation!$C$16:$U$16</c:f>
              <c:numCache>
                <c:formatCode>_-* #,##0_-;\-* #,##0_-;_-* "-"??_-;_-@_-</c:formatCode>
                <c:ptCount val="19"/>
                <c:pt idx="0">
                  <c:v>4</c:v>
                </c:pt>
                <c:pt idx="1">
                  <c:v>22</c:v>
                </c:pt>
                <c:pt idx="2">
                  <c:v>90</c:v>
                </c:pt>
                <c:pt idx="3">
                  <c:v>170</c:v>
                </c:pt>
                <c:pt idx="4">
                  <c:v>365</c:v>
                </c:pt>
                <c:pt idx="5">
                  <c:v>848</c:v>
                </c:pt>
                <c:pt idx="6">
                  <c:v>3496</c:v>
                </c:pt>
                <c:pt idx="7">
                  <c:v>12839</c:v>
                </c:pt>
                <c:pt idx="8">
                  <c:v>26834</c:v>
                </c:pt>
                <c:pt idx="9">
                  <c:v>41608</c:v>
                </c:pt>
                <c:pt idx="10">
                  <c:v>63334</c:v>
                </c:pt>
                <c:pt idx="11">
                  <c:v>76977</c:v>
                </c:pt>
                <c:pt idx="12">
                  <c:v>89797</c:v>
                </c:pt>
                <c:pt idx="13">
                  <c:v>113876</c:v>
                </c:pt>
                <c:pt idx="14">
                  <c:v>124462</c:v>
                </c:pt>
                <c:pt idx="15">
                  <c:v>139560</c:v>
                </c:pt>
                <c:pt idx="16">
                  <c:v>155661</c:v>
                </c:pt>
              </c:numCache>
            </c:numRef>
          </c:val>
          <c:extLst>
            <c:ext xmlns:c16="http://schemas.microsoft.com/office/drawing/2014/chart" uri="{C3380CC4-5D6E-409C-BE32-E72D297353CC}">
              <c16:uniqueId val="{00000000-7599-46D9-A0D2-A957B0ED606C}"/>
            </c:ext>
          </c:extLst>
        </c:ser>
        <c:ser>
          <c:idx val="1"/>
          <c:order val="1"/>
          <c:tx>
            <c:strRef>
              <c:f>Calculation!$B$17</c:f>
              <c:strCache>
                <c:ptCount val="1"/>
                <c:pt idx="0">
                  <c:v>NHS reimbursed (secondary care)</c:v>
                </c:pt>
              </c:strCache>
            </c:strRef>
          </c:tx>
          <c:spPr>
            <a:solidFill>
              <a:schemeClr val="accent2"/>
            </a:solidFill>
            <a:ln>
              <a:noFill/>
            </a:ln>
            <a:effectLst/>
          </c:spPr>
          <c:invertIfNegative val="0"/>
          <c:cat>
            <c:numRef>
              <c:f>Calculation!$C$7:$U$7</c:f>
              <c:numCache>
                <c:formatCode>mmm\-yy</c:formatCode>
                <c:ptCount val="19"/>
                <c:pt idx="0">
                  <c:v>45170</c:v>
                </c:pt>
                <c:pt idx="1">
                  <c:v>45200</c:v>
                </c:pt>
                <c:pt idx="2">
                  <c:v>45231</c:v>
                </c:pt>
                <c:pt idx="3">
                  <c:v>45261</c:v>
                </c:pt>
                <c:pt idx="4">
                  <c:v>45292</c:v>
                </c:pt>
                <c:pt idx="5">
                  <c:v>45323</c:v>
                </c:pt>
                <c:pt idx="6">
                  <c:v>45352</c:v>
                </c:pt>
                <c:pt idx="7">
                  <c:v>45383</c:v>
                </c:pt>
                <c:pt idx="8">
                  <c:v>45413</c:v>
                </c:pt>
                <c:pt idx="9">
                  <c:v>45444</c:v>
                </c:pt>
                <c:pt idx="10">
                  <c:v>45474</c:v>
                </c:pt>
                <c:pt idx="11">
                  <c:v>45505</c:v>
                </c:pt>
                <c:pt idx="12">
                  <c:v>45536</c:v>
                </c:pt>
                <c:pt idx="13">
                  <c:v>45566</c:v>
                </c:pt>
                <c:pt idx="14">
                  <c:v>45597</c:v>
                </c:pt>
                <c:pt idx="15">
                  <c:v>45627</c:v>
                </c:pt>
                <c:pt idx="16">
                  <c:v>45658</c:v>
                </c:pt>
                <c:pt idx="17">
                  <c:v>45689</c:v>
                </c:pt>
                <c:pt idx="18">
                  <c:v>45717</c:v>
                </c:pt>
              </c:numCache>
            </c:numRef>
          </c:cat>
          <c:val>
            <c:numRef>
              <c:f>Calculation!$C$17:$U$17</c:f>
              <c:numCache>
                <c:formatCode>_-* #,##0_-;\-* #,##0_-;_-* "-"??_-;_-@_-</c:formatCode>
                <c:ptCount val="19"/>
                <c:pt idx="0">
                  <c:v>0</c:v>
                </c:pt>
                <c:pt idx="1">
                  <c:v>101.03</c:v>
                </c:pt>
                <c:pt idx="2">
                  <c:v>265.55</c:v>
                </c:pt>
                <c:pt idx="3">
                  <c:v>457.56</c:v>
                </c:pt>
                <c:pt idx="4">
                  <c:v>710.39999999999986</c:v>
                </c:pt>
                <c:pt idx="5">
                  <c:v>982.72</c:v>
                </c:pt>
                <c:pt idx="6">
                  <c:v>1527.43</c:v>
                </c:pt>
                <c:pt idx="7">
                  <c:v>2493.0800000000004</c:v>
                </c:pt>
                <c:pt idx="8">
                  <c:v>2979.5324999999998</c:v>
                </c:pt>
                <c:pt idx="9">
                  <c:v>3207.9524999999994</c:v>
                </c:pt>
                <c:pt idx="10">
                  <c:v>4207.9549999999999</c:v>
                </c:pt>
                <c:pt idx="11">
                  <c:v>3711.8625000000002</c:v>
                </c:pt>
                <c:pt idx="12">
                  <c:v>4937.0175000000008</c:v>
                </c:pt>
                <c:pt idx="13">
                  <c:v>5978.3224999999993</c:v>
                </c:pt>
                <c:pt idx="14">
                  <c:v>5480.9025000000001</c:v>
                </c:pt>
                <c:pt idx="15">
                  <c:v>5776.7000000000007</c:v>
                </c:pt>
                <c:pt idx="16">
                  <c:v>7062.6200000000008</c:v>
                </c:pt>
                <c:pt idx="17">
                  <c:v>6341.9875000000002</c:v>
                </c:pt>
                <c:pt idx="18">
                  <c:v>0</c:v>
                </c:pt>
              </c:numCache>
            </c:numRef>
          </c:val>
          <c:extLst>
            <c:ext xmlns:c16="http://schemas.microsoft.com/office/drawing/2014/chart" uri="{C3380CC4-5D6E-409C-BE32-E72D297353CC}">
              <c16:uniqueId val="{00000001-7599-46D9-A0D2-A957B0ED606C}"/>
            </c:ext>
          </c:extLst>
        </c:ser>
        <c:ser>
          <c:idx val="2"/>
          <c:order val="2"/>
          <c:tx>
            <c:strRef>
              <c:f>Calculation!$B$18</c:f>
              <c:strCache>
                <c:ptCount val="1"/>
                <c:pt idx="0">
                  <c:v>Private market</c:v>
                </c:pt>
              </c:strCache>
            </c:strRef>
          </c:tx>
          <c:spPr>
            <a:solidFill>
              <a:srgbClr val="43B02A"/>
            </a:solidFill>
            <a:ln>
              <a:noFill/>
            </a:ln>
            <a:effectLst/>
          </c:spPr>
          <c:invertIfNegative val="0"/>
          <c:dLbls>
            <c:dLbl>
              <c:idx val="0"/>
              <c:layout>
                <c:manualLayout>
                  <c:x val="0"/>
                  <c:y val="-3.5609053726941481E-2"/>
                </c:manualLayout>
              </c:layout>
              <c:tx>
                <c:strRef>
                  <c:f>Calculation!$C$19</c:f>
                  <c:strCache>
                    <c:ptCount val="1"/>
                    <c:pt idx="0">
                      <c:v> 36k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{933214D7-09BF-A34B-A778-3B7162785399}</c15:txfldGUID>
                      <c15:f>Calculation!$C$19</c15:f>
                      <c15:dlblFieldTableCache>
                        <c:ptCount val="1"/>
                        <c:pt idx="0">
                          <c:v> 36k </c:v>
                        </c:pt>
                      </c15:dlblFieldTableCache>
                    </c15:dlblFTEntry>
                  </c15:dlblFieldTable>
                  <c15:showDataLabelsRange val="0"/>
                </c:ext>
                <c:ext xmlns:c16="http://schemas.microsoft.com/office/drawing/2014/chart" uri="{C3380CC4-5D6E-409C-BE32-E72D297353CC}">
                  <c16:uniqueId val="{00000002-7599-46D9-A0D2-A957B0ED606C}"/>
                </c:ext>
              </c:extLst>
            </c:dLbl>
            <c:dLbl>
              <c:idx val="1"/>
              <c:layout>
                <c:manualLayout>
                  <c:x val="-1.7076505028358429E-3"/>
                  <c:y val="-4.4302699795034456E-2"/>
                </c:manualLayout>
              </c:layout>
              <c:tx>
                <c:strRef>
                  <c:f>Calculation!$D$19</c:f>
                  <c:strCache>
                    <c:ptCount val="1"/>
                    <c:pt idx="0">
                      <c:v> 59k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{25904DD5-45E5-DE45-AEB1-50522FBCB556}</c15:txfldGUID>
                      <c15:f>Calculation!$D$19</c15:f>
                      <c15:dlblFieldTableCache>
                        <c:ptCount val="1"/>
                        <c:pt idx="0">
                          <c:v> 59k </c:v>
                        </c:pt>
                      </c15:dlblFieldTableCache>
                    </c15:dlblFTEntry>
                  </c15:dlblFieldTable>
                  <c15:showDataLabelsRange val="0"/>
                </c:ext>
                <c:ext xmlns:c16="http://schemas.microsoft.com/office/drawing/2014/chart" uri="{C3380CC4-5D6E-409C-BE32-E72D297353CC}">
                  <c16:uniqueId val="{00000003-7599-46D9-A0D2-A957B0ED606C}"/>
                </c:ext>
              </c:extLst>
            </c:dLbl>
            <c:dLbl>
              <c:idx val="2"/>
              <c:layout>
                <c:manualLayout>
                  <c:x val="1.7076505028358114E-3"/>
                  <c:y val="-5.4136640605436687E-2"/>
                </c:manualLayout>
              </c:layout>
              <c:tx>
                <c:strRef>
                  <c:f>Calculation!$E$19</c:f>
                  <c:strCache>
                    <c:ptCount val="1"/>
                    <c:pt idx="0">
                      <c:v> 98k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{39A30117-100E-8849-94D2-9148FAB1C6B6}</c15:txfldGUID>
                      <c15:f>Calculation!$E$19</c15:f>
                      <c15:dlblFieldTableCache>
                        <c:ptCount val="1"/>
                        <c:pt idx="0">
                          <c:v> 98k </c:v>
                        </c:pt>
                      </c15:dlblFieldTableCache>
                    </c15:dlblFTEntry>
                  </c15:dlblFieldTable>
                  <c15:showDataLabelsRange val="0"/>
                </c:ext>
                <c:ext xmlns:c16="http://schemas.microsoft.com/office/drawing/2014/chart" uri="{C3380CC4-5D6E-409C-BE32-E72D297353CC}">
                  <c16:uniqueId val="{00000004-7599-46D9-A0D2-A957B0ED606C}"/>
                </c:ext>
              </c:extLst>
            </c:dLbl>
            <c:dLbl>
              <c:idx val="3"/>
              <c:layout>
                <c:manualLayout>
                  <c:x val="1.7076505028358429E-3"/>
                  <c:y val="-4.8575674948758613E-2"/>
                </c:manualLayout>
              </c:layout>
              <c:tx>
                <c:strRef>
                  <c:f>Calculation!$F$19</c:f>
                  <c:strCache>
                    <c:ptCount val="1"/>
                    <c:pt idx="0">
                      <c:v> 99k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{44EE7BD2-F38A-B04E-9361-70460AF976A3}</c15:txfldGUID>
                      <c15:f>Calculation!$F$19</c15:f>
                      <c15:dlblFieldTableCache>
                        <c:ptCount val="1"/>
                        <c:pt idx="0">
                          <c:v> 99k </c:v>
                        </c:pt>
                      </c15:dlblFieldTableCache>
                    </c15:dlblFTEntry>
                  </c15:dlblFieldTable>
                  <c15:showDataLabelsRange val="0"/>
                </c:ext>
                <c:ext xmlns:c16="http://schemas.microsoft.com/office/drawing/2014/chart" uri="{C3380CC4-5D6E-409C-BE32-E72D297353CC}">
                  <c16:uniqueId val="{00000005-7599-46D9-A0D2-A957B0ED606C}"/>
                </c:ext>
              </c:extLst>
            </c:dLbl>
            <c:dLbl>
              <c:idx val="4"/>
              <c:layout>
                <c:manualLayout>
                  <c:x val="3.4153010056716228E-3"/>
                  <c:y val="-5.4422989529135823E-2"/>
                </c:manualLayout>
              </c:layout>
              <c:tx>
                <c:strRef>
                  <c:f>Calculation!$G$19</c:f>
                  <c:strCache>
                    <c:ptCount val="1"/>
                    <c:pt idx="0">
                      <c:v> 111k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{512FA53B-76CD-0A47-B8A6-CBFB06F2FCCA}</c15:txfldGUID>
                      <c15:f>Calculation!$G$19</c15:f>
                      <c15:dlblFieldTableCache>
                        <c:ptCount val="1"/>
                        <c:pt idx="0">
                          <c:v> 111k </c:v>
                        </c:pt>
                      </c15:dlblFieldTableCache>
                    </c15:dlblFTEntry>
                  </c15:dlblFieldTable>
                  <c15:showDataLabelsRange val="0"/>
                </c:ext>
                <c:ext xmlns:c16="http://schemas.microsoft.com/office/drawing/2014/chart" uri="{C3380CC4-5D6E-409C-BE32-E72D297353CC}">
                  <c16:uniqueId val="{00000006-7599-46D9-A0D2-A957B0ED606C}"/>
                </c:ext>
              </c:extLst>
            </c:dLbl>
            <c:dLbl>
              <c:idx val="5"/>
              <c:layout>
                <c:manualLayout>
                  <c:x val="0"/>
                  <c:y val="-5.9166643480518998E-2"/>
                </c:manualLayout>
              </c:layout>
              <c:tx>
                <c:strRef>
                  <c:f>Calculation!$H$19</c:f>
                  <c:strCache>
                    <c:ptCount val="1"/>
                    <c:pt idx="0">
                      <c:v> 129k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{7EABF0AF-FE70-6E46-9B7F-CF2981082D58}</c15:txfldGUID>
                      <c15:f>Calculation!$H$19</c15:f>
                      <c15:dlblFieldTableCache>
                        <c:ptCount val="1"/>
                        <c:pt idx="0">
                          <c:v> 129k </c:v>
                        </c:pt>
                      </c15:dlblFieldTableCache>
                    </c15:dlblFTEntry>
                  </c15:dlblFieldTable>
                  <c15:showDataLabelsRange val="0"/>
                </c:ext>
                <c:ext xmlns:c16="http://schemas.microsoft.com/office/drawing/2014/chart" uri="{C3380CC4-5D6E-409C-BE32-E72D297353CC}">
                  <c16:uniqueId val="{00000007-7599-46D9-A0D2-A957B0ED606C}"/>
                </c:ext>
              </c:extLst>
            </c:dLbl>
            <c:dLbl>
              <c:idx val="6"/>
              <c:layout>
                <c:manualLayout>
                  <c:x val="0"/>
                  <c:y val="-5.7650965007465943E-2"/>
                </c:manualLayout>
              </c:layout>
              <c:tx>
                <c:strRef>
                  <c:f>Calculation!$I$19</c:f>
                  <c:strCache>
                    <c:ptCount val="1"/>
                    <c:pt idx="0">
                      <c:v> 158k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{0DC2F190-2C89-E144-9479-D9131CCEFCE1}</c15:txfldGUID>
                      <c15:f>Calculation!$I$19</c15:f>
                      <c15:dlblFieldTableCache>
                        <c:ptCount val="1"/>
                        <c:pt idx="0">
                          <c:v> 158k </c:v>
                        </c:pt>
                      </c15:dlblFieldTableCache>
                    </c15:dlblFTEntry>
                  </c15:dlblFieldTable>
                  <c15:showDataLabelsRange val="0"/>
                </c:ext>
                <c:ext xmlns:c16="http://schemas.microsoft.com/office/drawing/2014/chart" uri="{C3380CC4-5D6E-409C-BE32-E72D297353CC}">
                  <c16:uniqueId val="{00000008-7599-46D9-A0D2-A957B0ED606C}"/>
                </c:ext>
              </c:extLst>
            </c:dLbl>
            <c:dLbl>
              <c:idx val="7"/>
              <c:layout>
                <c:manualLayout>
                  <c:x val="0"/>
                  <c:y val="-7.9909203045732471E-2"/>
                </c:manualLayout>
              </c:layout>
              <c:tx>
                <c:strRef>
                  <c:f>Calculation!$J$19</c:f>
                  <c:strCache>
                    <c:ptCount val="1"/>
                    <c:pt idx="0">
                      <c:v> 235k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{C24EF17B-C752-7043-9721-E48157A8DD63}</c15:txfldGUID>
                      <c15:f>Calculation!$J$19</c15:f>
                      <c15:dlblFieldTableCache>
                        <c:ptCount val="1"/>
                        <c:pt idx="0">
                          <c:v> 235k </c:v>
                        </c:pt>
                      </c15:dlblFieldTableCache>
                    </c15:dlblFTEntry>
                  </c15:dlblFieldTable>
                  <c15:showDataLabelsRange val="0"/>
                </c:ext>
                <c:ext xmlns:c16="http://schemas.microsoft.com/office/drawing/2014/chart" uri="{C3380CC4-5D6E-409C-BE32-E72D297353CC}">
                  <c16:uniqueId val="{00000009-7599-46D9-A0D2-A957B0ED606C}"/>
                </c:ext>
              </c:extLst>
            </c:dLbl>
            <c:dLbl>
              <c:idx val="8"/>
              <c:layout>
                <c:manualLayout>
                  <c:x val="1.7076505028357802E-3"/>
                  <c:y val="-0.11200555540098124"/>
                </c:manualLayout>
              </c:layout>
              <c:tx>
                <c:strRef>
                  <c:f>Calculation!$K$19</c:f>
                  <c:strCache>
                    <c:ptCount val="1"/>
                    <c:pt idx="0">
                      <c:v> 315k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{F012D467-F706-BC4B-A1A0-37AC6FF5291E}</c15:txfldGUID>
                      <c15:f>Calculation!$K$19</c15:f>
                      <c15:dlblFieldTableCache>
                        <c:ptCount val="1"/>
                        <c:pt idx="0">
                          <c:v> 315k </c:v>
                        </c:pt>
                      </c15:dlblFieldTableCache>
                    </c15:dlblFTEntry>
                  </c15:dlblFieldTable>
                  <c15:showDataLabelsRange val="0"/>
                </c:ext>
                <c:ext xmlns:c16="http://schemas.microsoft.com/office/drawing/2014/chart" uri="{C3380CC4-5D6E-409C-BE32-E72D297353CC}">
                  <c16:uniqueId val="{0000000A-7599-46D9-A0D2-A957B0ED606C}"/>
                </c:ext>
              </c:extLst>
            </c:dLbl>
            <c:dLbl>
              <c:idx val="9"/>
              <c:layout>
                <c:manualLayout>
                  <c:x val="0"/>
                  <c:y val="-0.11916358290902683"/>
                </c:manualLayout>
              </c:layout>
              <c:tx>
                <c:strRef>
                  <c:f>Calculation!$L$19</c:f>
                  <c:strCache>
                    <c:ptCount val="1"/>
                    <c:pt idx="0">
                      <c:v> 367k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{5C511DD6-F8AD-144A-8DFD-97095348014C}</c15:txfldGUID>
                      <c15:f>Calculation!$L$19</c15:f>
                      <c15:dlblFieldTableCache>
                        <c:ptCount val="1"/>
                        <c:pt idx="0">
                          <c:v> 367k </c:v>
                        </c:pt>
                      </c15:dlblFieldTableCache>
                    </c15:dlblFTEntry>
                  </c15:dlblFieldTable>
                  <c15:showDataLabelsRange val="0"/>
                </c:ext>
                <c:ext xmlns:c16="http://schemas.microsoft.com/office/drawing/2014/chart" uri="{C3380CC4-5D6E-409C-BE32-E72D297353CC}">
                  <c16:uniqueId val="{0000000B-7599-46D9-A0D2-A957B0ED606C}"/>
                </c:ext>
              </c:extLst>
            </c:dLbl>
            <c:dLbl>
              <c:idx val="10"/>
              <c:layout>
                <c:manualLayout>
                  <c:x val="0"/>
                  <c:y val="-0.13703291311559029"/>
                </c:manualLayout>
              </c:layout>
              <c:tx>
                <c:strRef>
                  <c:f>Calculation!$M$19</c:f>
                  <c:strCache>
                    <c:ptCount val="1"/>
                    <c:pt idx="0">
                      <c:v> 513k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{6914C182-ADA6-0A4E-A7C9-1ADAEB819670}</c15:txfldGUID>
                      <c15:f>Calculation!$M$19</c15:f>
                      <c15:dlblFieldTableCache>
                        <c:ptCount val="1"/>
                        <c:pt idx="0">
                          <c:v> 513k </c:v>
                        </c:pt>
                      </c15:dlblFieldTableCache>
                    </c15:dlblFTEntry>
                  </c15:dlblFieldTable>
                  <c15:showDataLabelsRange val="0"/>
                </c:ext>
                <c:ext xmlns:c16="http://schemas.microsoft.com/office/drawing/2014/chart" uri="{C3380CC4-5D6E-409C-BE32-E72D297353CC}">
                  <c16:uniqueId val="{0000000C-7599-46D9-A0D2-A957B0ED606C}"/>
                </c:ext>
              </c:extLst>
            </c:dLbl>
            <c:dLbl>
              <c:idx val="11"/>
              <c:layout>
                <c:manualLayout>
                  <c:x val="2.8072871532388616E-3"/>
                  <c:y val="-0.14752906731253188"/>
                </c:manualLayout>
              </c:layout>
              <c:tx>
                <c:strRef>
                  <c:f>Calculation!$N$19</c:f>
                  <c:strCache>
                    <c:ptCount val="1"/>
                    <c:pt idx="0">
                      <c:v> 543k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{7C190819-F84D-6041-A8D6-80DD8485AC3A}</c15:txfldGUID>
                      <c15:f>Calculation!$N$19</c15:f>
                      <c15:dlblFieldTableCache>
                        <c:ptCount val="1"/>
                        <c:pt idx="0">
                          <c:v> 543k </c:v>
                        </c:pt>
                      </c15:dlblFieldTableCache>
                    </c15:dlblFTEntry>
                  </c15:dlblFieldTable>
                  <c15:showDataLabelsRange val="0"/>
                </c:ext>
                <c:ext xmlns:c16="http://schemas.microsoft.com/office/drawing/2014/chart" uri="{C3380CC4-5D6E-409C-BE32-E72D297353CC}">
                  <c16:uniqueId val="{0000000D-7599-46D9-A0D2-A957B0ED606C}"/>
                </c:ext>
              </c:extLst>
            </c:dLbl>
            <c:dLbl>
              <c:idx val="12"/>
              <c:layout>
                <c:manualLayout>
                  <c:x val="1.0996744963489194E-3"/>
                  <c:y val="-0.16348991004502825"/>
                </c:manualLayout>
              </c:layout>
              <c:tx>
                <c:strRef>
                  <c:f>Calculation!$O$19</c:f>
                  <c:strCache>
                    <c:ptCount val="1"/>
                    <c:pt idx="0">
                      <c:v> 651k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{D7F87F7A-B281-454E-9489-DF88E7529083}</c15:txfldGUID>
                      <c15:f>Calculation!$O$19</c15:f>
                      <c15:dlblFieldTableCache>
                        <c:ptCount val="1"/>
                        <c:pt idx="0">
                          <c:v> 651k </c:v>
                        </c:pt>
                      </c15:dlblFieldTableCache>
                    </c15:dlblFTEntry>
                  </c15:dlblFieldTable>
                  <c15:showDataLabelsRange val="0"/>
                </c:ext>
                <c:ext xmlns:c16="http://schemas.microsoft.com/office/drawing/2014/chart" uri="{C3380CC4-5D6E-409C-BE32-E72D297353CC}">
                  <c16:uniqueId val="{0000000E-7599-46D9-A0D2-A957B0ED606C}"/>
                </c:ext>
              </c:extLst>
            </c:dLbl>
            <c:dLbl>
              <c:idx val="13"/>
              <c:layout>
                <c:manualLayout>
                  <c:x val="1.0996744963490807E-3"/>
                  <c:y val="-0.19583003982610292"/>
                </c:manualLayout>
              </c:layout>
              <c:tx>
                <c:strRef>
                  <c:f>Calculation!$P$19</c:f>
                  <c:strCache>
                    <c:ptCount val="1"/>
                    <c:pt idx="0">
                      <c:v> 854k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{5CF98D14-7EDD-4647-8C7F-4D1A842F4E63}</c15:txfldGUID>
                      <c15:f>Calculation!$P$19</c15:f>
                      <c15:dlblFieldTableCache>
                        <c:ptCount val="1"/>
                        <c:pt idx="0">
                          <c:v> 854k </c:v>
                        </c:pt>
                      </c15:dlblFieldTableCache>
                    </c15:dlblFTEntry>
                  </c15:dlblFieldTable>
                  <c15:showDataLabelsRange val="0"/>
                </c:ext>
                <c:ext xmlns:c16="http://schemas.microsoft.com/office/drawing/2014/chart" uri="{C3380CC4-5D6E-409C-BE32-E72D297353CC}">
                  <c16:uniqueId val="{0000000F-7599-46D9-A0D2-A957B0ED606C}"/>
                </c:ext>
              </c:extLst>
            </c:dLbl>
            <c:dLbl>
              <c:idx val="14"/>
              <c:layout>
                <c:manualLayout>
                  <c:x val="3.4081250532519539E-4"/>
                  <c:y val="-0.21437903032391226"/>
                </c:manualLayout>
              </c:layout>
              <c:tx>
                <c:strRef>
                  <c:f>Calculation!$Q$19</c:f>
                  <c:strCache>
                    <c:ptCount val="1"/>
                    <c:pt idx="0">
                      <c:v> 926k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{A3CE0E90-BCB8-C343-90F9-9159AF4BB627}</c15:txfldGUID>
                      <c15:f>Calculation!$Q$19</c15:f>
                      <c15:dlblFieldTableCache>
                        <c:ptCount val="1"/>
                        <c:pt idx="0">
                          <c:v> 926k </c:v>
                        </c:pt>
                      </c15:dlblFieldTableCache>
                    </c15:dlblFTEntry>
                  </c15:dlblFieldTable>
                  <c15:showDataLabelsRange val="0"/>
                </c:ext>
                <c:ext xmlns:c16="http://schemas.microsoft.com/office/drawing/2014/chart" uri="{C3380CC4-5D6E-409C-BE32-E72D297353CC}">
                  <c16:uniqueId val="{00000010-7599-46D9-A0D2-A957B0ED606C}"/>
                </c:ext>
              </c:extLst>
            </c:dLbl>
            <c:dLbl>
              <c:idx val="15"/>
              <c:layout>
                <c:manualLayout>
                  <c:x val="-1.7317708604083814E-5"/>
                  <c:y val="-0.19866245604434576"/>
                </c:manualLayout>
              </c:layout>
              <c:tx>
                <c:strRef>
                  <c:f>Calculation!$R$19</c:f>
                  <c:strCache>
                    <c:ptCount val="1"/>
                    <c:pt idx="0">
                      <c:v> 892k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{5A0982A5-3082-DC4F-96C8-9470F3303B15}</c15:txfldGUID>
                      <c15:f>Calculation!$R$19</c15:f>
                      <c15:dlblFieldTableCache>
                        <c:ptCount val="1"/>
                        <c:pt idx="0">
                          <c:v> 892k </c:v>
                        </c:pt>
                      </c15:dlblFieldTableCache>
                    </c15:dlblFTEntry>
                  </c15:dlblFieldTable>
                  <c15:showDataLabelsRange val="0"/>
                </c:ext>
                <c:ext xmlns:c16="http://schemas.microsoft.com/office/drawing/2014/chart" uri="{C3380CC4-5D6E-409C-BE32-E72D297353CC}">
                  <c16:uniqueId val="{00000011-7599-46D9-A0D2-A957B0ED606C}"/>
                </c:ext>
              </c:extLst>
            </c:dLbl>
            <c:dLbl>
              <c:idx val="16"/>
              <c:layout>
                <c:manualLayout>
                  <c:x val="-1.0996744963490807E-3"/>
                  <c:y val="-0.2693415434557167"/>
                </c:manualLayout>
              </c:layout>
              <c:tx>
                <c:strRef>
                  <c:f>Calculation!$S$19</c:f>
                  <c:strCache>
                    <c:ptCount val="1"/>
                    <c:pt idx="0">
                      <c:v> 1209k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{B435713F-9BDC-0144-B60D-76775E399A2E}</c15:txfldGUID>
                      <c15:f>Calculation!$S$19</c15:f>
                      <c15:dlblFieldTableCache>
                        <c:ptCount val="1"/>
                        <c:pt idx="0">
                          <c:v> 1209k </c:v>
                        </c:pt>
                      </c15:dlblFieldTableCache>
                    </c15:dlblFTEntry>
                  </c15:dlblFieldTable>
                  <c15:showDataLabelsRange val="0"/>
                </c:ext>
                <c:ext xmlns:c16="http://schemas.microsoft.com/office/drawing/2014/chart" uri="{C3380CC4-5D6E-409C-BE32-E72D297353CC}">
                  <c16:uniqueId val="{00000012-7599-46D9-A0D2-A957B0ED606C}"/>
                </c:ext>
              </c:extLst>
            </c:dLbl>
            <c:dLbl>
              <c:idx val="17"/>
              <c:layout>
                <c:manualLayout>
                  <c:x val="0"/>
                  <c:y val="-0.316150726091671"/>
                </c:manualLayout>
              </c:layout>
              <c:tx>
                <c:strRef>
                  <c:f>Calculation!$T$19</c:f>
                  <c:strCache>
                    <c:ptCount val="1"/>
                    <c:pt idx="0">
                      <c:v> 1254k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{4FF11108-98B1-8449-A242-F9CB8F4EC23A}</c15:txfldGUID>
                      <c15:f>Calculation!$T$19</c15:f>
                      <c15:dlblFieldTableCache>
                        <c:ptCount val="1"/>
                        <c:pt idx="0">
                          <c:v> 1254k </c:v>
                        </c:pt>
                      </c15:dlblFieldTableCache>
                    </c15:dlblFTEntry>
                  </c15:dlblFieldTable>
                  <c15:showDataLabelsRange val="0"/>
                </c:ext>
                <c:ext xmlns:c16="http://schemas.microsoft.com/office/drawing/2014/chart" uri="{C3380CC4-5D6E-409C-BE32-E72D297353CC}">
                  <c16:uniqueId val="{00000013-7599-46D9-A0D2-A957B0ED606C}"/>
                </c:ext>
              </c:extLst>
            </c:dLbl>
            <c:dLbl>
              <c:idx val="18"/>
              <c:layout>
                <c:manualLayout>
                  <c:x val="-2.1993489926981614E-3"/>
                  <c:y val="-0.36486296476453955"/>
                </c:manualLayout>
              </c:layout>
              <c:tx>
                <c:strRef>
                  <c:f>Calculation!$U$19</c:f>
                  <c:strCache>
                    <c:ptCount val="1"/>
                    <c:pt idx="0">
                      <c:v> 1527k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{1FA912DC-D01A-DB4B-9390-955BE0CE490D}</c15:txfldGUID>
                      <c15:f>Calculation!$U$19</c15:f>
                      <c15:dlblFieldTableCache>
                        <c:ptCount val="1"/>
                        <c:pt idx="0">
                          <c:v> 1527k </c:v>
                        </c:pt>
                      </c15:dlblFieldTableCache>
                    </c15:dlblFTEntry>
                  </c15:dlblFieldTable>
                  <c15:showDataLabelsRange val="0"/>
                </c:ext>
                <c:ext xmlns:c16="http://schemas.microsoft.com/office/drawing/2014/chart" uri="{C3380CC4-5D6E-409C-BE32-E72D297353CC}">
                  <c16:uniqueId val="{00000014-7599-46D9-A0D2-A957B0ED606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Calculation!$C$7:$U$7</c:f>
              <c:numCache>
                <c:formatCode>mmm\-yy</c:formatCode>
                <c:ptCount val="19"/>
                <c:pt idx="0">
                  <c:v>45170</c:v>
                </c:pt>
                <c:pt idx="1">
                  <c:v>45200</c:v>
                </c:pt>
                <c:pt idx="2">
                  <c:v>45231</c:v>
                </c:pt>
                <c:pt idx="3">
                  <c:v>45261</c:v>
                </c:pt>
                <c:pt idx="4">
                  <c:v>45292</c:v>
                </c:pt>
                <c:pt idx="5">
                  <c:v>45323</c:v>
                </c:pt>
                <c:pt idx="6">
                  <c:v>45352</c:v>
                </c:pt>
                <c:pt idx="7">
                  <c:v>45383</c:v>
                </c:pt>
                <c:pt idx="8">
                  <c:v>45413</c:v>
                </c:pt>
                <c:pt idx="9">
                  <c:v>45444</c:v>
                </c:pt>
                <c:pt idx="10">
                  <c:v>45474</c:v>
                </c:pt>
                <c:pt idx="11">
                  <c:v>45505</c:v>
                </c:pt>
                <c:pt idx="12">
                  <c:v>45536</c:v>
                </c:pt>
                <c:pt idx="13">
                  <c:v>45566</c:v>
                </c:pt>
                <c:pt idx="14">
                  <c:v>45597</c:v>
                </c:pt>
                <c:pt idx="15">
                  <c:v>45627</c:v>
                </c:pt>
                <c:pt idx="16">
                  <c:v>45658</c:v>
                </c:pt>
                <c:pt idx="17">
                  <c:v>45689</c:v>
                </c:pt>
                <c:pt idx="18">
                  <c:v>45717</c:v>
                </c:pt>
              </c:numCache>
            </c:numRef>
          </c:cat>
          <c:val>
            <c:numRef>
              <c:f>Calculation!$C$18:$U$18</c:f>
              <c:numCache>
                <c:formatCode>_-* #,##0_-;\-* #,##0_-;_-* "-"??_-;_-@_-</c:formatCode>
                <c:ptCount val="19"/>
                <c:pt idx="0">
                  <c:v>36009</c:v>
                </c:pt>
                <c:pt idx="1">
                  <c:v>58677.97</c:v>
                </c:pt>
                <c:pt idx="2">
                  <c:v>97426.45</c:v>
                </c:pt>
                <c:pt idx="3">
                  <c:v>98455.44</c:v>
                </c:pt>
                <c:pt idx="4">
                  <c:v>109513.60000000001</c:v>
                </c:pt>
                <c:pt idx="5">
                  <c:v>127561.28</c:v>
                </c:pt>
                <c:pt idx="6">
                  <c:v>153377.57</c:v>
                </c:pt>
                <c:pt idx="7">
                  <c:v>219624.92</c:v>
                </c:pt>
                <c:pt idx="8">
                  <c:v>285680.46750000003</c:v>
                </c:pt>
                <c:pt idx="9">
                  <c:v>322396.04749999999</c:v>
                </c:pt>
                <c:pt idx="10">
                  <c:v>445943.04499999998</c:v>
                </c:pt>
                <c:pt idx="11">
                  <c:v>462729.13750000001</c:v>
                </c:pt>
                <c:pt idx="12">
                  <c:v>556550.98250000004</c:v>
                </c:pt>
                <c:pt idx="13">
                  <c:v>734020.67749999999</c:v>
                </c:pt>
                <c:pt idx="14">
                  <c:v>796413.09750000003</c:v>
                </c:pt>
                <c:pt idx="15">
                  <c:v>746429.3</c:v>
                </c:pt>
                <c:pt idx="16">
                  <c:v>1046396.38</c:v>
                </c:pt>
                <c:pt idx="17">
                  <c:v>1248125.0125</c:v>
                </c:pt>
                <c:pt idx="18">
                  <c:v>1526730</c:v>
                </c:pt>
              </c:numCache>
            </c:numRef>
          </c:val>
          <c:extLst>
            <c:ext xmlns:c16="http://schemas.microsoft.com/office/drawing/2014/chart" uri="{C3380CC4-5D6E-409C-BE32-E72D297353CC}">
              <c16:uniqueId val="{00000015-7599-46D9-A0D2-A957B0ED606C}"/>
            </c:ext>
          </c:extLst>
        </c:ser>
        <c:dLbls>
          <c:showLegendKey val="0"/>
          <c:showVal val="0"/>
          <c:showCatName val="0"/>
          <c:showSerName val="0"/>
          <c:showPercent val="0"/>
          <c:showBubbleSize val="0"/>
        </c:dLbls>
        <c:gapWidth val="150"/>
        <c:overlap val="100"/>
        <c:axId val="663711744"/>
        <c:axId val="663735744"/>
      </c:barChart>
      <c:dateAx>
        <c:axId val="663711744"/>
        <c:scaling>
          <c:orientation val="minMax"/>
        </c:scaling>
        <c:delete val="0"/>
        <c:axPos val="b"/>
        <c:numFmt formatCode="mmm\-yy" sourceLinked="1"/>
        <c:majorTickMark val="out"/>
        <c:minorTickMark val="none"/>
        <c:tickLblPos val="nextTo"/>
        <c:spPr>
          <a:noFill/>
          <a:ln w="19050" cap="flat" cmpd="sng" algn="ctr">
            <a:solidFill>
              <a:schemeClr val="bg1">
                <a:lumMod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3735744"/>
        <c:crosses val="autoZero"/>
        <c:auto val="1"/>
        <c:lblOffset val="100"/>
        <c:baseTimeUnit val="months"/>
      </c:dateAx>
      <c:valAx>
        <c:axId val="663735744"/>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0" i="0" u="none" strike="noStrike" kern="1200" spc="50" baseline="0">
                    <a:solidFill>
                      <a:srgbClr val="606B71"/>
                    </a:solidFill>
                    <a:effectLst/>
                  </a:rPr>
                  <a:t>Units (number of </a:t>
                </a:r>
                <a:r>
                  <a:rPr lang="en-US" sz="1000" b="0" i="0" u="none" strike="noStrike" kern="1200" spc="50" baseline="0">
                    <a:solidFill>
                      <a:srgbClr val="606B71"/>
                    </a:solidFill>
                    <a:effectLst/>
                    <a:latin typeface="Arial" panose="020B0604020202020204" pitchFamily="34" charset="0"/>
                    <a:cs typeface="Arial" panose="020B0604020202020204" pitchFamily="34" charset="0"/>
                  </a:rPr>
                  <a:t>packs</a:t>
                </a:r>
                <a:r>
                  <a:rPr lang="en-US" sz="1000" b="0" i="0" u="none" strike="noStrike" kern="1200" spc="50" baseline="0">
                    <a:solidFill>
                      <a:srgbClr val="606B71"/>
                    </a:solidFill>
                    <a:effectLst/>
                  </a:rPr>
                  <a:t>/items dispensed)</a:t>
                </a:r>
                <a:endParaRPr lang="en-US" sz="800" b="0" i="0" u="none" strike="noStrike" kern="1200" spc="50" baseline="0">
                  <a:solidFill>
                    <a:srgbClr val="606B71"/>
                  </a:solidFill>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_-* #,##0_-;\-* #,##0_-;_-* &quot;-&quot;??_-;_-@_-" sourceLinked="1"/>
        <c:majorTickMark val="none"/>
        <c:minorTickMark val="none"/>
        <c:tickLblPos val="nextTo"/>
        <c:spPr>
          <a:noFill/>
          <a:ln w="22225">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371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hyperlink" Target="mailto:james.kingsland@btinternet.com" TargetMode="External"/><Relationship Id="rId1" Type="http://schemas.openxmlformats.org/officeDocument/2006/relationships/hyperlink" Target="mailto:James.Kingsland@nhs.net"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mailto:james.kingsland@btinternet.com" TargetMode="External"/><Relationship Id="rId1" Type="http://schemas.openxmlformats.org/officeDocument/2006/relationships/hyperlink" Target="mailto:James.Kingsland@nhs.ne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85995-1AD4-4291-B526-D293D06D9A9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B3CD734-A75E-4261-9952-D57BCBE5C738}">
      <dgm:prSet custT="1"/>
      <dgm:spPr/>
      <dgm:t>
        <a:bodyPr/>
        <a:lstStyle/>
        <a:p>
          <a:r>
            <a:rPr lang="en-GB" sz="1200" dirty="0">
              <a:hlinkClick xmlns:r="http://schemas.openxmlformats.org/officeDocument/2006/relationships" r:id="rId1"/>
            </a:rPr>
            <a:t>James.Kingsland@nhs.net</a:t>
          </a:r>
          <a:endParaRPr lang="en-US" sz="1200" dirty="0"/>
        </a:p>
      </dgm:t>
    </dgm:pt>
    <dgm:pt modelId="{10659305-90EA-4349-9E01-C449E5C0477C}" type="parTrans" cxnId="{EFBF36DF-585E-498C-82A5-FB61CF63909D}">
      <dgm:prSet/>
      <dgm:spPr/>
      <dgm:t>
        <a:bodyPr/>
        <a:lstStyle/>
        <a:p>
          <a:endParaRPr lang="en-US"/>
        </a:p>
      </dgm:t>
    </dgm:pt>
    <dgm:pt modelId="{1BD81568-1093-40F1-8F95-E9D2AFBBB294}" type="sibTrans" cxnId="{EFBF36DF-585E-498C-82A5-FB61CF63909D}">
      <dgm:prSet/>
      <dgm:spPr/>
      <dgm:t>
        <a:bodyPr/>
        <a:lstStyle/>
        <a:p>
          <a:endParaRPr lang="en-US"/>
        </a:p>
      </dgm:t>
    </dgm:pt>
    <dgm:pt modelId="{94001467-C805-4F21-B0BD-D8468D1052AA}">
      <dgm:prSet custT="1"/>
      <dgm:spPr/>
      <dgm:t>
        <a:bodyPr/>
        <a:lstStyle/>
        <a:p>
          <a:r>
            <a:rPr lang="en-GB" sz="1200" dirty="0">
              <a:hlinkClick xmlns:r="http://schemas.openxmlformats.org/officeDocument/2006/relationships" r:id="rId2"/>
            </a:rPr>
            <a:t>james.kingsland@btinternet.com</a:t>
          </a:r>
          <a:endParaRPr lang="en-US" sz="1200" dirty="0"/>
        </a:p>
      </dgm:t>
    </dgm:pt>
    <dgm:pt modelId="{CEAF7ACB-C74A-41A7-A864-800550B677B7}" type="parTrans" cxnId="{8D026C6D-A266-49DD-A94A-553DD663CFBD}">
      <dgm:prSet/>
      <dgm:spPr/>
      <dgm:t>
        <a:bodyPr/>
        <a:lstStyle/>
        <a:p>
          <a:endParaRPr lang="en-US"/>
        </a:p>
      </dgm:t>
    </dgm:pt>
    <dgm:pt modelId="{D2A1170B-D0A9-4AD9-BE42-B85F152B0D83}" type="sibTrans" cxnId="{8D026C6D-A266-49DD-A94A-553DD663CFBD}">
      <dgm:prSet/>
      <dgm:spPr/>
      <dgm:t>
        <a:bodyPr/>
        <a:lstStyle/>
        <a:p>
          <a:endParaRPr lang="en-US"/>
        </a:p>
      </dgm:t>
    </dgm:pt>
    <dgm:pt modelId="{0C36DB6E-38CF-4C45-AFC8-7CA1398622E7}">
      <dgm:prSet custT="1"/>
      <dgm:spPr/>
      <dgm:t>
        <a:bodyPr/>
        <a:lstStyle/>
        <a:p>
          <a:r>
            <a:rPr lang="en-GB" sz="1200" dirty="0"/>
            <a:t>X	@</a:t>
          </a:r>
          <a:r>
            <a:rPr lang="en-GB" sz="1200" dirty="0" err="1"/>
            <a:t>JamesPKingsland</a:t>
          </a:r>
          <a:endParaRPr lang="en-US" sz="1200" dirty="0"/>
        </a:p>
      </dgm:t>
    </dgm:pt>
    <dgm:pt modelId="{A57EFFB6-5567-4674-BF01-C7768DBC2F64}" type="parTrans" cxnId="{FF509BA0-91FE-44EA-9318-9E95F8CA1058}">
      <dgm:prSet/>
      <dgm:spPr/>
      <dgm:t>
        <a:bodyPr/>
        <a:lstStyle/>
        <a:p>
          <a:endParaRPr lang="en-US"/>
        </a:p>
      </dgm:t>
    </dgm:pt>
    <dgm:pt modelId="{527AECAF-CCD9-41D5-9A23-A8DDBACDF974}" type="sibTrans" cxnId="{FF509BA0-91FE-44EA-9318-9E95F8CA1058}">
      <dgm:prSet/>
      <dgm:spPr/>
      <dgm:t>
        <a:bodyPr/>
        <a:lstStyle/>
        <a:p>
          <a:endParaRPr lang="en-US"/>
        </a:p>
      </dgm:t>
    </dgm:pt>
    <dgm:pt modelId="{485EF483-B215-4625-B2D2-BE2F7EBC25B9}">
      <dgm:prSet custT="1"/>
      <dgm:spPr/>
      <dgm:t>
        <a:bodyPr/>
        <a:lstStyle/>
        <a:p>
          <a:r>
            <a:rPr lang="en-GB" sz="1200" dirty="0" err="1"/>
            <a:t>LinkedIn:James</a:t>
          </a:r>
          <a:r>
            <a:rPr lang="en-GB" sz="1200" dirty="0"/>
            <a:t> Kingsland OBE </a:t>
          </a:r>
          <a:endParaRPr lang="en-US" sz="1200" dirty="0"/>
        </a:p>
      </dgm:t>
    </dgm:pt>
    <dgm:pt modelId="{12A637C2-C44D-4C02-9FEB-C7832C90E151}" type="parTrans" cxnId="{00D613D0-785F-4F95-ABDE-8E91E5D5F71D}">
      <dgm:prSet/>
      <dgm:spPr/>
      <dgm:t>
        <a:bodyPr/>
        <a:lstStyle/>
        <a:p>
          <a:endParaRPr lang="en-US"/>
        </a:p>
      </dgm:t>
    </dgm:pt>
    <dgm:pt modelId="{63D5B1DB-5E69-4267-A50D-1AF37A95C743}" type="sibTrans" cxnId="{00D613D0-785F-4F95-ABDE-8E91E5D5F71D}">
      <dgm:prSet/>
      <dgm:spPr/>
      <dgm:t>
        <a:bodyPr/>
        <a:lstStyle/>
        <a:p>
          <a:endParaRPr lang="en-US"/>
        </a:p>
      </dgm:t>
    </dgm:pt>
    <dgm:pt modelId="{5B9FF692-88D7-904C-A209-D567C1DFA1E6}" type="pres">
      <dgm:prSet presAssocID="{48C85995-1AD4-4291-B526-D293D06D9A91}" presName="hierChild1" presStyleCnt="0">
        <dgm:presLayoutVars>
          <dgm:chPref val="1"/>
          <dgm:dir/>
          <dgm:animOne val="branch"/>
          <dgm:animLvl val="lvl"/>
          <dgm:resizeHandles/>
        </dgm:presLayoutVars>
      </dgm:prSet>
      <dgm:spPr/>
    </dgm:pt>
    <dgm:pt modelId="{2C53FBA7-C2D8-484E-8D0F-97A517C2E416}" type="pres">
      <dgm:prSet presAssocID="{8B3CD734-A75E-4261-9952-D57BCBE5C738}" presName="hierRoot1" presStyleCnt="0"/>
      <dgm:spPr/>
    </dgm:pt>
    <dgm:pt modelId="{6710F5A2-6C00-EE41-9AC1-2F67679576FE}" type="pres">
      <dgm:prSet presAssocID="{8B3CD734-A75E-4261-9952-D57BCBE5C738}" presName="composite" presStyleCnt="0"/>
      <dgm:spPr/>
    </dgm:pt>
    <dgm:pt modelId="{4A3CFD13-37BB-F444-BED5-41098446BA59}" type="pres">
      <dgm:prSet presAssocID="{8B3CD734-A75E-4261-9952-D57BCBE5C738}" presName="background" presStyleLbl="node0" presStyleIdx="0" presStyleCnt="4"/>
      <dgm:spPr/>
    </dgm:pt>
    <dgm:pt modelId="{6267B45F-C6F3-8D4C-8734-89D3AD447233}" type="pres">
      <dgm:prSet presAssocID="{8B3CD734-A75E-4261-9952-D57BCBE5C738}" presName="text" presStyleLbl="fgAcc0" presStyleIdx="0" presStyleCnt="4" custScaleY="110155" custLinFactNeighborX="-1945">
        <dgm:presLayoutVars>
          <dgm:chPref val="3"/>
        </dgm:presLayoutVars>
      </dgm:prSet>
      <dgm:spPr/>
    </dgm:pt>
    <dgm:pt modelId="{F152A6F3-8755-5B4A-939D-228C11012AB7}" type="pres">
      <dgm:prSet presAssocID="{8B3CD734-A75E-4261-9952-D57BCBE5C738}" presName="hierChild2" presStyleCnt="0"/>
      <dgm:spPr/>
    </dgm:pt>
    <dgm:pt modelId="{6E11E120-093C-594C-9B6A-2D92BF81FF92}" type="pres">
      <dgm:prSet presAssocID="{94001467-C805-4F21-B0BD-D8468D1052AA}" presName="hierRoot1" presStyleCnt="0"/>
      <dgm:spPr/>
    </dgm:pt>
    <dgm:pt modelId="{B35CB807-617B-3C47-8644-BE3EF743D85F}" type="pres">
      <dgm:prSet presAssocID="{94001467-C805-4F21-B0BD-D8468D1052AA}" presName="composite" presStyleCnt="0"/>
      <dgm:spPr/>
    </dgm:pt>
    <dgm:pt modelId="{93C65357-FF20-5C40-B130-AB3A1AD46E03}" type="pres">
      <dgm:prSet presAssocID="{94001467-C805-4F21-B0BD-D8468D1052AA}" presName="background" presStyleLbl="node0" presStyleIdx="1" presStyleCnt="4"/>
      <dgm:spPr/>
    </dgm:pt>
    <dgm:pt modelId="{50401381-1AB8-1C42-AA75-4D86ADED15DD}" type="pres">
      <dgm:prSet presAssocID="{94001467-C805-4F21-B0BD-D8468D1052AA}" presName="text" presStyleLbl="fgAcc0" presStyleIdx="1" presStyleCnt="4">
        <dgm:presLayoutVars>
          <dgm:chPref val="3"/>
        </dgm:presLayoutVars>
      </dgm:prSet>
      <dgm:spPr/>
    </dgm:pt>
    <dgm:pt modelId="{0061A977-89B1-7F4E-9D37-C81FCFFC766A}" type="pres">
      <dgm:prSet presAssocID="{94001467-C805-4F21-B0BD-D8468D1052AA}" presName="hierChild2" presStyleCnt="0"/>
      <dgm:spPr/>
    </dgm:pt>
    <dgm:pt modelId="{123EDE96-9960-5D4B-B6F1-5DD10411AF1E}" type="pres">
      <dgm:prSet presAssocID="{0C36DB6E-38CF-4C45-AFC8-7CA1398622E7}" presName="hierRoot1" presStyleCnt="0"/>
      <dgm:spPr/>
    </dgm:pt>
    <dgm:pt modelId="{1914BF29-4856-EF4E-A895-BA82280CBD12}" type="pres">
      <dgm:prSet presAssocID="{0C36DB6E-38CF-4C45-AFC8-7CA1398622E7}" presName="composite" presStyleCnt="0"/>
      <dgm:spPr/>
    </dgm:pt>
    <dgm:pt modelId="{36EB3319-3AAF-4A47-B406-BF256C007E62}" type="pres">
      <dgm:prSet presAssocID="{0C36DB6E-38CF-4C45-AFC8-7CA1398622E7}" presName="background" presStyleLbl="node0" presStyleIdx="2" presStyleCnt="4"/>
      <dgm:spPr/>
    </dgm:pt>
    <dgm:pt modelId="{BB654F79-5C1F-2740-9DF8-6233A8CEFED8}" type="pres">
      <dgm:prSet presAssocID="{0C36DB6E-38CF-4C45-AFC8-7CA1398622E7}" presName="text" presStyleLbl="fgAcc0" presStyleIdx="2" presStyleCnt="4">
        <dgm:presLayoutVars>
          <dgm:chPref val="3"/>
        </dgm:presLayoutVars>
      </dgm:prSet>
      <dgm:spPr/>
    </dgm:pt>
    <dgm:pt modelId="{C3DF0021-32BD-4749-8E7B-5212FD8195DA}" type="pres">
      <dgm:prSet presAssocID="{0C36DB6E-38CF-4C45-AFC8-7CA1398622E7}" presName="hierChild2" presStyleCnt="0"/>
      <dgm:spPr/>
    </dgm:pt>
    <dgm:pt modelId="{ABC7DE12-4A0F-B64F-BF90-E483A441E843}" type="pres">
      <dgm:prSet presAssocID="{485EF483-B215-4625-B2D2-BE2F7EBC25B9}" presName="hierRoot1" presStyleCnt="0"/>
      <dgm:spPr/>
    </dgm:pt>
    <dgm:pt modelId="{85B0B308-69B0-BF44-862C-7EAC260FBDE4}" type="pres">
      <dgm:prSet presAssocID="{485EF483-B215-4625-B2D2-BE2F7EBC25B9}" presName="composite" presStyleCnt="0"/>
      <dgm:spPr/>
    </dgm:pt>
    <dgm:pt modelId="{421CCF8A-D21A-8744-8487-B65CE1179103}" type="pres">
      <dgm:prSet presAssocID="{485EF483-B215-4625-B2D2-BE2F7EBC25B9}" presName="background" presStyleLbl="node0" presStyleIdx="3" presStyleCnt="4"/>
      <dgm:spPr/>
    </dgm:pt>
    <dgm:pt modelId="{3926926D-CE67-8149-B96C-A011238B2B14}" type="pres">
      <dgm:prSet presAssocID="{485EF483-B215-4625-B2D2-BE2F7EBC25B9}" presName="text" presStyleLbl="fgAcc0" presStyleIdx="3" presStyleCnt="4">
        <dgm:presLayoutVars>
          <dgm:chPref val="3"/>
        </dgm:presLayoutVars>
      </dgm:prSet>
      <dgm:spPr/>
    </dgm:pt>
    <dgm:pt modelId="{5753C638-470C-E046-8A37-B6E7043B7EC0}" type="pres">
      <dgm:prSet presAssocID="{485EF483-B215-4625-B2D2-BE2F7EBC25B9}" presName="hierChild2" presStyleCnt="0"/>
      <dgm:spPr/>
    </dgm:pt>
  </dgm:ptLst>
  <dgm:cxnLst>
    <dgm:cxn modelId="{8D026C6D-A266-49DD-A94A-553DD663CFBD}" srcId="{48C85995-1AD4-4291-B526-D293D06D9A91}" destId="{94001467-C805-4F21-B0BD-D8468D1052AA}" srcOrd="1" destOrd="0" parTransId="{CEAF7ACB-C74A-41A7-A864-800550B677B7}" sibTransId="{D2A1170B-D0A9-4AD9-BE42-B85F152B0D83}"/>
    <dgm:cxn modelId="{27BAB26D-2E08-D147-B7E5-D87DCDFEE920}" type="presOf" srcId="{48C85995-1AD4-4291-B526-D293D06D9A91}" destId="{5B9FF692-88D7-904C-A209-D567C1DFA1E6}" srcOrd="0" destOrd="0" presId="urn:microsoft.com/office/officeart/2005/8/layout/hierarchy1"/>
    <dgm:cxn modelId="{1F72F09D-E341-BD45-BCD8-097D2C3A18C0}" type="presOf" srcId="{485EF483-B215-4625-B2D2-BE2F7EBC25B9}" destId="{3926926D-CE67-8149-B96C-A011238B2B14}" srcOrd="0" destOrd="0" presId="urn:microsoft.com/office/officeart/2005/8/layout/hierarchy1"/>
    <dgm:cxn modelId="{BBDEB79E-77DE-124B-AF11-BE9D55CA9045}" type="presOf" srcId="{8B3CD734-A75E-4261-9952-D57BCBE5C738}" destId="{6267B45F-C6F3-8D4C-8734-89D3AD447233}" srcOrd="0" destOrd="0" presId="urn:microsoft.com/office/officeart/2005/8/layout/hierarchy1"/>
    <dgm:cxn modelId="{FF509BA0-91FE-44EA-9318-9E95F8CA1058}" srcId="{48C85995-1AD4-4291-B526-D293D06D9A91}" destId="{0C36DB6E-38CF-4C45-AFC8-7CA1398622E7}" srcOrd="2" destOrd="0" parTransId="{A57EFFB6-5567-4674-BF01-C7768DBC2F64}" sibTransId="{527AECAF-CCD9-41D5-9A23-A8DDBACDF974}"/>
    <dgm:cxn modelId="{00D613D0-785F-4F95-ABDE-8E91E5D5F71D}" srcId="{48C85995-1AD4-4291-B526-D293D06D9A91}" destId="{485EF483-B215-4625-B2D2-BE2F7EBC25B9}" srcOrd="3" destOrd="0" parTransId="{12A637C2-C44D-4C02-9FEB-C7832C90E151}" sibTransId="{63D5B1DB-5E69-4267-A50D-1AF37A95C743}"/>
    <dgm:cxn modelId="{EFBF36DF-585E-498C-82A5-FB61CF63909D}" srcId="{48C85995-1AD4-4291-B526-D293D06D9A91}" destId="{8B3CD734-A75E-4261-9952-D57BCBE5C738}" srcOrd="0" destOrd="0" parTransId="{10659305-90EA-4349-9E01-C449E5C0477C}" sibTransId="{1BD81568-1093-40F1-8F95-E9D2AFBBB294}"/>
    <dgm:cxn modelId="{4FA85AE0-315B-7842-B25A-09A7DBDAEA26}" type="presOf" srcId="{94001467-C805-4F21-B0BD-D8468D1052AA}" destId="{50401381-1AB8-1C42-AA75-4D86ADED15DD}" srcOrd="0" destOrd="0" presId="urn:microsoft.com/office/officeart/2005/8/layout/hierarchy1"/>
    <dgm:cxn modelId="{193A90FF-EC50-AE42-9B8C-3EF05098C7E1}" type="presOf" srcId="{0C36DB6E-38CF-4C45-AFC8-7CA1398622E7}" destId="{BB654F79-5C1F-2740-9DF8-6233A8CEFED8}" srcOrd="0" destOrd="0" presId="urn:microsoft.com/office/officeart/2005/8/layout/hierarchy1"/>
    <dgm:cxn modelId="{DA2CBEC7-1842-AD4D-8F9C-CD4644E9DC50}" type="presParOf" srcId="{5B9FF692-88D7-904C-A209-D567C1DFA1E6}" destId="{2C53FBA7-C2D8-484E-8D0F-97A517C2E416}" srcOrd="0" destOrd="0" presId="urn:microsoft.com/office/officeart/2005/8/layout/hierarchy1"/>
    <dgm:cxn modelId="{37D4C806-B664-3A47-AD7C-6EBE3E23FA34}" type="presParOf" srcId="{2C53FBA7-C2D8-484E-8D0F-97A517C2E416}" destId="{6710F5A2-6C00-EE41-9AC1-2F67679576FE}" srcOrd="0" destOrd="0" presId="urn:microsoft.com/office/officeart/2005/8/layout/hierarchy1"/>
    <dgm:cxn modelId="{301B9281-6ACE-4742-989A-1361856298B8}" type="presParOf" srcId="{6710F5A2-6C00-EE41-9AC1-2F67679576FE}" destId="{4A3CFD13-37BB-F444-BED5-41098446BA59}" srcOrd="0" destOrd="0" presId="urn:microsoft.com/office/officeart/2005/8/layout/hierarchy1"/>
    <dgm:cxn modelId="{B7DB2CF4-9B0A-5444-9A47-CFB18694FCC4}" type="presParOf" srcId="{6710F5A2-6C00-EE41-9AC1-2F67679576FE}" destId="{6267B45F-C6F3-8D4C-8734-89D3AD447233}" srcOrd="1" destOrd="0" presId="urn:microsoft.com/office/officeart/2005/8/layout/hierarchy1"/>
    <dgm:cxn modelId="{1ACE83DC-6F3B-664C-9F43-3114194C1E72}" type="presParOf" srcId="{2C53FBA7-C2D8-484E-8D0F-97A517C2E416}" destId="{F152A6F3-8755-5B4A-939D-228C11012AB7}" srcOrd="1" destOrd="0" presId="urn:microsoft.com/office/officeart/2005/8/layout/hierarchy1"/>
    <dgm:cxn modelId="{A40A82B0-E38B-D643-9813-3540E28FC80C}" type="presParOf" srcId="{5B9FF692-88D7-904C-A209-D567C1DFA1E6}" destId="{6E11E120-093C-594C-9B6A-2D92BF81FF92}" srcOrd="1" destOrd="0" presId="urn:microsoft.com/office/officeart/2005/8/layout/hierarchy1"/>
    <dgm:cxn modelId="{5323D7EF-1626-EE4E-A3FA-AE092A150357}" type="presParOf" srcId="{6E11E120-093C-594C-9B6A-2D92BF81FF92}" destId="{B35CB807-617B-3C47-8644-BE3EF743D85F}" srcOrd="0" destOrd="0" presId="urn:microsoft.com/office/officeart/2005/8/layout/hierarchy1"/>
    <dgm:cxn modelId="{17C979B7-A759-2345-A96E-875934235105}" type="presParOf" srcId="{B35CB807-617B-3C47-8644-BE3EF743D85F}" destId="{93C65357-FF20-5C40-B130-AB3A1AD46E03}" srcOrd="0" destOrd="0" presId="urn:microsoft.com/office/officeart/2005/8/layout/hierarchy1"/>
    <dgm:cxn modelId="{599A6CBA-EE76-E24A-8DAB-F910172BECE1}" type="presParOf" srcId="{B35CB807-617B-3C47-8644-BE3EF743D85F}" destId="{50401381-1AB8-1C42-AA75-4D86ADED15DD}" srcOrd="1" destOrd="0" presId="urn:microsoft.com/office/officeart/2005/8/layout/hierarchy1"/>
    <dgm:cxn modelId="{45BB03C0-8CA2-224C-8724-FD0B661AC0DF}" type="presParOf" srcId="{6E11E120-093C-594C-9B6A-2D92BF81FF92}" destId="{0061A977-89B1-7F4E-9D37-C81FCFFC766A}" srcOrd="1" destOrd="0" presId="urn:microsoft.com/office/officeart/2005/8/layout/hierarchy1"/>
    <dgm:cxn modelId="{32C34768-4935-8E4A-ACDA-F0545353AFB3}" type="presParOf" srcId="{5B9FF692-88D7-904C-A209-D567C1DFA1E6}" destId="{123EDE96-9960-5D4B-B6F1-5DD10411AF1E}" srcOrd="2" destOrd="0" presId="urn:microsoft.com/office/officeart/2005/8/layout/hierarchy1"/>
    <dgm:cxn modelId="{31115477-0131-CC4D-8166-A2328DF3E34A}" type="presParOf" srcId="{123EDE96-9960-5D4B-B6F1-5DD10411AF1E}" destId="{1914BF29-4856-EF4E-A895-BA82280CBD12}" srcOrd="0" destOrd="0" presId="urn:microsoft.com/office/officeart/2005/8/layout/hierarchy1"/>
    <dgm:cxn modelId="{E60628FF-6FDE-F942-B06E-5B9972F55AD8}" type="presParOf" srcId="{1914BF29-4856-EF4E-A895-BA82280CBD12}" destId="{36EB3319-3AAF-4A47-B406-BF256C007E62}" srcOrd="0" destOrd="0" presId="urn:microsoft.com/office/officeart/2005/8/layout/hierarchy1"/>
    <dgm:cxn modelId="{AE48659B-DA6B-0044-BC35-2F609BC0B383}" type="presParOf" srcId="{1914BF29-4856-EF4E-A895-BA82280CBD12}" destId="{BB654F79-5C1F-2740-9DF8-6233A8CEFED8}" srcOrd="1" destOrd="0" presId="urn:microsoft.com/office/officeart/2005/8/layout/hierarchy1"/>
    <dgm:cxn modelId="{A95A4FF9-4E4E-814D-97B7-3671A99F9F53}" type="presParOf" srcId="{123EDE96-9960-5D4B-B6F1-5DD10411AF1E}" destId="{C3DF0021-32BD-4749-8E7B-5212FD8195DA}" srcOrd="1" destOrd="0" presId="urn:microsoft.com/office/officeart/2005/8/layout/hierarchy1"/>
    <dgm:cxn modelId="{8BC73A1A-020A-5A4B-8309-380F8ED880B1}" type="presParOf" srcId="{5B9FF692-88D7-904C-A209-D567C1DFA1E6}" destId="{ABC7DE12-4A0F-B64F-BF90-E483A441E843}" srcOrd="3" destOrd="0" presId="urn:microsoft.com/office/officeart/2005/8/layout/hierarchy1"/>
    <dgm:cxn modelId="{66636B6B-C87C-C449-A2C0-2F1F45B70B72}" type="presParOf" srcId="{ABC7DE12-4A0F-B64F-BF90-E483A441E843}" destId="{85B0B308-69B0-BF44-862C-7EAC260FBDE4}" srcOrd="0" destOrd="0" presId="urn:microsoft.com/office/officeart/2005/8/layout/hierarchy1"/>
    <dgm:cxn modelId="{BBB68E64-8D11-5146-B997-D515AD3123E4}" type="presParOf" srcId="{85B0B308-69B0-BF44-862C-7EAC260FBDE4}" destId="{421CCF8A-D21A-8744-8487-B65CE1179103}" srcOrd="0" destOrd="0" presId="urn:microsoft.com/office/officeart/2005/8/layout/hierarchy1"/>
    <dgm:cxn modelId="{91663389-0E8D-2645-B6E0-B9A01A3E06B8}" type="presParOf" srcId="{85B0B308-69B0-BF44-862C-7EAC260FBDE4}" destId="{3926926D-CE67-8149-B96C-A011238B2B14}" srcOrd="1" destOrd="0" presId="urn:microsoft.com/office/officeart/2005/8/layout/hierarchy1"/>
    <dgm:cxn modelId="{5183E2F1-CD2A-A84F-8404-B12F70912200}" type="presParOf" srcId="{ABC7DE12-4A0F-B64F-BF90-E483A441E843}" destId="{5753C638-470C-E046-8A37-B6E7043B7EC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CFD13-37BB-F444-BED5-41098446BA59}">
      <dsp:nvSpPr>
        <dsp:cNvPr id="0" name=""/>
        <dsp:cNvSpPr/>
      </dsp:nvSpPr>
      <dsp:spPr>
        <a:xfrm>
          <a:off x="-39021" y="1162989"/>
          <a:ext cx="2161945" cy="15122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67B45F-C6F3-8D4C-8734-89D3AD447233}">
      <dsp:nvSpPr>
        <dsp:cNvPr id="0" name=""/>
        <dsp:cNvSpPr/>
      </dsp:nvSpPr>
      <dsp:spPr>
        <a:xfrm>
          <a:off x="201194" y="1391194"/>
          <a:ext cx="2161945" cy="15122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hlinkClick xmlns:r="http://schemas.openxmlformats.org/officeDocument/2006/relationships" r:id="rId1"/>
            </a:rPr>
            <a:t>James.Kingsland@nhs.net</a:t>
          </a:r>
          <a:endParaRPr lang="en-US" sz="1200" kern="1200" dirty="0"/>
        </a:p>
      </dsp:txBody>
      <dsp:txXfrm>
        <a:off x="245486" y="1435486"/>
        <a:ext cx="2073361" cy="1423662"/>
      </dsp:txXfrm>
    </dsp:sp>
    <dsp:sp modelId="{93C65357-FF20-5C40-B130-AB3A1AD46E03}">
      <dsp:nvSpPr>
        <dsp:cNvPr id="0" name=""/>
        <dsp:cNvSpPr/>
      </dsp:nvSpPr>
      <dsp:spPr>
        <a:xfrm>
          <a:off x="2645405" y="1162989"/>
          <a:ext cx="2161945" cy="13728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01381-1AB8-1C42-AA75-4D86ADED15DD}">
      <dsp:nvSpPr>
        <dsp:cNvPr id="0" name=""/>
        <dsp:cNvSpPr/>
      </dsp:nvSpPr>
      <dsp:spPr>
        <a:xfrm>
          <a:off x="2885621" y="1391194"/>
          <a:ext cx="2161945" cy="137283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hlinkClick xmlns:r="http://schemas.openxmlformats.org/officeDocument/2006/relationships" r:id="rId2"/>
            </a:rPr>
            <a:t>james.kingsland@btinternet.com</a:t>
          </a:r>
          <a:endParaRPr lang="en-US" sz="1200" kern="1200" dirty="0"/>
        </a:p>
      </dsp:txBody>
      <dsp:txXfrm>
        <a:off x="2925830" y="1431403"/>
        <a:ext cx="2081527" cy="1292417"/>
      </dsp:txXfrm>
    </dsp:sp>
    <dsp:sp modelId="{36EB3319-3AAF-4A47-B406-BF256C007E62}">
      <dsp:nvSpPr>
        <dsp:cNvPr id="0" name=""/>
        <dsp:cNvSpPr/>
      </dsp:nvSpPr>
      <dsp:spPr>
        <a:xfrm>
          <a:off x="5287783" y="1162989"/>
          <a:ext cx="2161945" cy="13728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654F79-5C1F-2740-9DF8-6233A8CEFED8}">
      <dsp:nvSpPr>
        <dsp:cNvPr id="0" name=""/>
        <dsp:cNvSpPr/>
      </dsp:nvSpPr>
      <dsp:spPr>
        <a:xfrm>
          <a:off x="5527999" y="1391194"/>
          <a:ext cx="2161945" cy="137283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X	@</a:t>
          </a:r>
          <a:r>
            <a:rPr lang="en-GB" sz="1200" kern="1200" dirty="0" err="1"/>
            <a:t>JamesPKingsland</a:t>
          </a:r>
          <a:endParaRPr lang="en-US" sz="1200" kern="1200" dirty="0"/>
        </a:p>
      </dsp:txBody>
      <dsp:txXfrm>
        <a:off x="5568208" y="1431403"/>
        <a:ext cx="2081527" cy="1292417"/>
      </dsp:txXfrm>
    </dsp:sp>
    <dsp:sp modelId="{421CCF8A-D21A-8744-8487-B65CE1179103}">
      <dsp:nvSpPr>
        <dsp:cNvPr id="0" name=""/>
        <dsp:cNvSpPr/>
      </dsp:nvSpPr>
      <dsp:spPr>
        <a:xfrm>
          <a:off x="7930160" y="1162989"/>
          <a:ext cx="2161945" cy="13728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26926D-CE67-8149-B96C-A011238B2B14}">
      <dsp:nvSpPr>
        <dsp:cNvPr id="0" name=""/>
        <dsp:cNvSpPr/>
      </dsp:nvSpPr>
      <dsp:spPr>
        <a:xfrm>
          <a:off x="8170376" y="1391194"/>
          <a:ext cx="2161945" cy="137283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err="1"/>
            <a:t>LinkedIn:James</a:t>
          </a:r>
          <a:r>
            <a:rPr lang="en-GB" sz="1200" kern="1200" dirty="0"/>
            <a:t> Kingsland OBE </a:t>
          </a:r>
          <a:endParaRPr lang="en-US" sz="1200" kern="1200" dirty="0"/>
        </a:p>
      </dsp:txBody>
      <dsp:txXfrm>
        <a:off x="8210585" y="1431403"/>
        <a:ext cx="2081527" cy="12924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5DCBF-543D-FA46-8F54-F092E78B73D3}" type="datetimeFigureOut">
              <a:rPr lang="en-GB" smtClean="0"/>
              <a:t>15/06/2025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4EC29-63DB-4846-A5EC-B2A859CE23FC}" type="slidenum">
              <a:rPr lang="en-GB" smtClean="0"/>
              <a:t>‹#›</a:t>
            </a:fld>
            <a:endParaRPr lang="en-GB"/>
          </a:p>
        </p:txBody>
      </p:sp>
    </p:spTree>
    <p:extLst>
      <p:ext uri="{BB962C8B-B14F-4D97-AF65-F5344CB8AC3E}">
        <p14:creationId xmlns:p14="http://schemas.microsoft.com/office/powerpoint/2010/main" val="3574592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overmagazine.co.uk/news/4192220/7m-awaiting-nhs-treatment?utm_medium=email&amp;_hsenc=p2ANqtz--ZT0WyHHdUWmaJmWFqee5sAX7VIEMPA32IMziJG6tyIrdcGNjzn49mPnu3MUEVYAWG91MlYEIEU7L84gE3oz7c3DIxNzjhP5LbvlSnWWyjvLH8-jU&amp;_hsmi=85435819&amp;utm_content=85435819&amp;utm_source=hs_email"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usaycompare.co.uk/blog/everything-you-need-to-know-about-digital-gps" TargetMode="External"/><Relationship Id="rId4" Type="http://schemas.openxmlformats.org/officeDocument/2006/relationships/hyperlink" Target="https://www.usaycompare.co.uk/blog/new-nhs-wait-times-reveale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considerations about digital healthcare and its regulation</a:t>
            </a:r>
          </a:p>
        </p:txBody>
      </p:sp>
      <p:sp>
        <p:nvSpPr>
          <p:cNvPr id="4" name="Slide Number Placeholder 3"/>
          <p:cNvSpPr>
            <a:spLocks noGrp="1"/>
          </p:cNvSpPr>
          <p:nvPr>
            <p:ph type="sldNum" sz="quarter" idx="5"/>
          </p:nvPr>
        </p:nvSpPr>
        <p:spPr/>
        <p:txBody>
          <a:bodyPr/>
          <a:lstStyle/>
          <a:p>
            <a:fld id="{D303A062-2F2A-4C59-979B-48871D2C9C5A}" type="slidenum">
              <a:rPr lang="en-GB" smtClean="0"/>
              <a:t>1</a:t>
            </a:fld>
            <a:endParaRPr lang="en-GB" dirty="0"/>
          </a:p>
        </p:txBody>
      </p:sp>
    </p:spTree>
    <p:extLst>
      <p:ext uri="{BB962C8B-B14F-4D97-AF65-F5344CB8AC3E}">
        <p14:creationId xmlns:p14="http://schemas.microsoft.com/office/powerpoint/2010/main" val="290180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Case study of leadership. Controversy in UK about online weight management. Poor leadership in debate. </a:t>
            </a:r>
            <a:r>
              <a:rPr lang="en-GB" dirty="0" err="1"/>
              <a:t>DiCE</a:t>
            </a:r>
            <a:r>
              <a:rPr lang="en-GB" dirty="0"/>
              <a:t> showing leadership in solution focussed approach.</a:t>
            </a:r>
          </a:p>
        </p:txBody>
      </p:sp>
      <p:sp>
        <p:nvSpPr>
          <p:cNvPr id="4" name="Slide Number Placeholder 3"/>
          <p:cNvSpPr>
            <a:spLocks noGrp="1"/>
          </p:cNvSpPr>
          <p:nvPr>
            <p:ph type="sldNum" sz="quarter" idx="5"/>
          </p:nvPr>
        </p:nvSpPr>
        <p:spPr/>
        <p:txBody>
          <a:bodyPr/>
          <a:lstStyle/>
          <a:p>
            <a:fld id="{D303A062-2F2A-4C59-979B-48871D2C9C5A}" type="slidenum">
              <a:rPr lang="en-GB" smtClean="0"/>
              <a:t>15</a:t>
            </a:fld>
            <a:endParaRPr lang="en-GB" dirty="0"/>
          </a:p>
        </p:txBody>
      </p:sp>
    </p:spTree>
    <p:extLst>
      <p:ext uri="{BB962C8B-B14F-4D97-AF65-F5344CB8AC3E}">
        <p14:creationId xmlns:p14="http://schemas.microsoft.com/office/powerpoint/2010/main" val="3312912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732BA4-4296-4A76-96B2-E74440F146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341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Fundamental principles, internationally recognised but rarely enacted.</a:t>
            </a:r>
          </a:p>
          <a:p>
            <a:r>
              <a:rPr lang="en-GB" dirty="0"/>
              <a:t>The reason why transition to more community based (primary care-led) services is so difficult.</a:t>
            </a:r>
          </a:p>
          <a:p>
            <a:r>
              <a:rPr lang="en-GB" dirty="0"/>
              <a:t>Most healthcare systems are intuitively, emotionally, historically in modern times, and politically driven to focus on hospitals. It is also driven by hierarchy, risk, indemnity, media and public perception of what is most important. </a:t>
            </a:r>
          </a:p>
        </p:txBody>
      </p:sp>
      <p:sp>
        <p:nvSpPr>
          <p:cNvPr id="4" name="Slide Number Placeholder 3"/>
          <p:cNvSpPr>
            <a:spLocks noGrp="1"/>
          </p:cNvSpPr>
          <p:nvPr>
            <p:ph type="sldNum" sz="quarter" idx="5"/>
          </p:nvPr>
        </p:nvSpPr>
        <p:spPr/>
        <p:txBody>
          <a:bodyPr/>
          <a:lstStyle/>
          <a:p>
            <a:fld id="{03228CD8-9511-0849-9030-17269ABB2C7B}" type="slidenum">
              <a:rPr lang="en-US" smtClean="0"/>
              <a:t>21</a:t>
            </a:fld>
            <a:endParaRPr lang="en-US"/>
          </a:p>
        </p:txBody>
      </p:sp>
    </p:spTree>
    <p:extLst>
      <p:ext uri="{BB962C8B-B14F-4D97-AF65-F5344CB8AC3E}">
        <p14:creationId xmlns:p14="http://schemas.microsoft.com/office/powerpoint/2010/main" val="2604150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51D573-33DB-4BB8-ADE2-557AFE7D9B27}" type="slidenum">
              <a:rPr lang="en-GB" smtClean="0"/>
              <a:t>22</a:t>
            </a:fld>
            <a:endParaRPr lang="en-GB" dirty="0"/>
          </a:p>
        </p:txBody>
      </p:sp>
    </p:spTree>
    <p:extLst>
      <p:ext uri="{BB962C8B-B14F-4D97-AF65-F5344CB8AC3E}">
        <p14:creationId xmlns:p14="http://schemas.microsoft.com/office/powerpoint/2010/main" val="400893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different demographics. Up to 2010 there were 6 defined generations living now in a rapidly changing world. Regulation may have to be dynamic and responsive to different age groups and their needs and </a:t>
            </a:r>
            <a:r>
              <a:rPr lang="en-US" dirty="0" err="1"/>
              <a:t>rislks</a:t>
            </a:r>
            <a:r>
              <a:rPr lang="en-US" dirty="0"/>
              <a:t>. </a:t>
            </a:r>
          </a:p>
          <a:p>
            <a:r>
              <a:rPr lang="en-US" dirty="0"/>
              <a:t>Most of the following data about generational trends comes from US and Australian research… there’s been little done on this in Europe. </a:t>
            </a:r>
          </a:p>
          <a:p>
            <a:r>
              <a:rPr lang="en-US" dirty="0"/>
              <a:t>Planning services and their </a:t>
            </a:r>
            <a:r>
              <a:rPr lang="en-US" dirty="0" err="1"/>
              <a:t>regulaltion</a:t>
            </a:r>
            <a:r>
              <a:rPr lang="en-US" dirty="0"/>
              <a:t> for the future should be based on a deep understanding of the customer (person who becomes a patient) need/want. </a:t>
            </a:r>
          </a:p>
          <a:p>
            <a:r>
              <a:rPr lang="en-US" dirty="0"/>
              <a:t>We need to be careful about generalizing a ‘new normal’ for all as some provision may revert as well as moving to a combination of AI and genomics axis. we just need to know how much.</a:t>
            </a:r>
          </a:p>
        </p:txBody>
      </p:sp>
      <p:sp>
        <p:nvSpPr>
          <p:cNvPr id="4" name="Slide Number Placeholder 3"/>
          <p:cNvSpPr>
            <a:spLocks noGrp="1"/>
          </p:cNvSpPr>
          <p:nvPr>
            <p:ph type="sldNum" sz="quarter" idx="5"/>
          </p:nvPr>
        </p:nvSpPr>
        <p:spPr/>
        <p:txBody>
          <a:bodyPr/>
          <a:lstStyle/>
          <a:p>
            <a:fld id="{63CC853E-667F-9344-8797-1F51C67F2F98}" type="slidenum">
              <a:rPr lang="en-US" smtClean="0"/>
              <a:t>2</a:t>
            </a:fld>
            <a:endParaRPr lang="en-US" dirty="0"/>
          </a:p>
        </p:txBody>
      </p:sp>
    </p:spTree>
    <p:extLst>
      <p:ext uri="{BB962C8B-B14F-4D97-AF65-F5344CB8AC3E}">
        <p14:creationId xmlns:p14="http://schemas.microsoft.com/office/powerpoint/2010/main" val="3078359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hopes, fears and expectations of the current generations. The ‘greatest generation (1901 -24) is an ever-decreasing number. However still some living who remember life without </a:t>
            </a:r>
            <a:r>
              <a:rPr lang="en-US" dirty="0" err="1"/>
              <a:t>aeroplanes</a:t>
            </a:r>
            <a:r>
              <a:rPr lang="en-US" dirty="0"/>
              <a:t>, TV (and radio), electricity &amp; </a:t>
            </a:r>
            <a:r>
              <a:rPr lang="en-US" dirty="0" err="1"/>
              <a:t>refridgerators</a:t>
            </a:r>
            <a:r>
              <a:rPr lang="en-US" dirty="0"/>
              <a:t>. </a:t>
            </a:r>
          </a:p>
          <a:p>
            <a:r>
              <a:rPr lang="en-US" dirty="0"/>
              <a:t>The silent generation (1924 -45) which make up the ‘</a:t>
            </a:r>
            <a:r>
              <a:rPr lang="en-US" dirty="0" err="1"/>
              <a:t>Maturists</a:t>
            </a:r>
            <a:r>
              <a:rPr lang="en-US" dirty="0"/>
              <a:t>’ who are still alive but born before the end of the second WW number more than 5.5 million who are over 75, 1.5 million over 85 and 0.5 million &gt;90. It is unlikely that this generation will adapt to the digital age of medicine and still expect the care delivery in the form they’ve had since the NHS was created. They incorporate stay-at-home mothers, children who were seen but not heard, had jobs for life and largely encourage to conform with the social norms, despite the rise of civil rights leaders. They have little or no experience of utilizing technology in the home or work and will have great difficult in adapting.</a:t>
            </a:r>
          </a:p>
          <a:p>
            <a:r>
              <a:rPr lang="en-US" dirty="0"/>
              <a:t>The Baby Boomers post 2</a:t>
            </a:r>
            <a:r>
              <a:rPr lang="en-US" baseline="30000" dirty="0"/>
              <a:t>nd</a:t>
            </a:r>
            <a:r>
              <a:rPr lang="en-US" dirty="0"/>
              <a:t> WW, tuned in, got high and dropped out and became the swinging sixties and hippy seventies. They used slide rules and then early calculators at school and still have variable adoption of technology. </a:t>
            </a:r>
          </a:p>
          <a:p>
            <a:r>
              <a:rPr lang="en-US" dirty="0"/>
              <a:t>Generation X – street smart but more isolated. Yuppies, but most still remember being at school without computers. Regular career changes unlike previous generations and late to marry, early to divorce. The MTV generation, often in debt and digital immigrants.</a:t>
            </a:r>
          </a:p>
          <a:p>
            <a:r>
              <a:rPr lang="en-US" dirty="0"/>
              <a:t>Generation Y – the millennials have delayed steps into housing and marriage and living with parents for longer. They have come of age during this technological time of globalization and economic disruption. Technology wise they are the first generation of digital natives which defines the way they shop and use healthcare (when they are relatively well and want rapid information about early symptomatology)</a:t>
            </a:r>
          </a:p>
          <a:p>
            <a:r>
              <a:rPr lang="en-US" dirty="0"/>
              <a:t>Generation Z born after 1995 have never known a world without technology, computers and </a:t>
            </a:r>
            <a:r>
              <a:rPr lang="en-US" dirty="0" err="1"/>
              <a:t>moile</a:t>
            </a:r>
            <a:r>
              <a:rPr lang="en-US" dirty="0"/>
              <a:t> phones. They don’t know who Elvis is. Expecting digital consultations (over 16 </a:t>
            </a:r>
            <a:r>
              <a:rPr lang="en-US" dirty="0" err="1"/>
              <a:t>yr</a:t>
            </a:r>
            <a:r>
              <a:rPr lang="en-US" dirty="0"/>
              <a:t> </a:t>
            </a:r>
            <a:r>
              <a:rPr lang="en-US" dirty="0" err="1"/>
              <a:t>olds</a:t>
            </a:r>
            <a:r>
              <a:rPr lang="en-US" dirty="0"/>
              <a:t>) but only make up 10-115 of the population. Globally focused, virtually engaged, educationally transformed and experiment with nano computing, 3d printing and driverless care. </a:t>
            </a:r>
            <a:r>
              <a:rPr lang="en-US" dirty="0" err="1"/>
              <a:t>Technoholics</a:t>
            </a:r>
            <a:r>
              <a:rPr lang="en-US" dirty="0"/>
              <a:t> entirely dependent on IT…. But is that their only future? What happens when they age, become chronically ill and then may want (need) the humanistic skills of a healer?</a:t>
            </a:r>
          </a:p>
          <a:p>
            <a:r>
              <a:rPr lang="en-US" dirty="0"/>
              <a:t>And now Gen Alpha. The first to be born entirely in the 21</a:t>
            </a:r>
            <a:r>
              <a:rPr lang="en-US" baseline="30000" dirty="0"/>
              <a:t>st</a:t>
            </a:r>
            <a:r>
              <a:rPr lang="en-US" dirty="0"/>
              <a:t> C and born at a time of falling fertility. Children of the millennials or younger siblings of Gen Z. Born from 2010 -2024, children during the covid-19 pandemic and dominated by electronic technology, social media networks and streaming services. By 2025 possibly 25% of the world population and majority living in Asia and Africa. Europe and Americas tend to have too few children to replace themselves.</a:t>
            </a:r>
          </a:p>
          <a:p>
            <a:r>
              <a:rPr lang="en-US" dirty="0"/>
              <a:t>Generation Alpha – born between 2010 – 2024. Children of Generation Y. First generation entirely born in 21</a:t>
            </a:r>
            <a:r>
              <a:rPr lang="en-US" baseline="30000" dirty="0"/>
              <a:t>st</a:t>
            </a:r>
            <a:r>
              <a:rPr lang="en-US" dirty="0"/>
              <a:t> Century with deep immersion in technology from a young age. Digitally native and highly adaptable to new technologies. Globally connected, relying on technology, redefining education, careers and health </a:t>
            </a:r>
            <a:r>
              <a:rPr lang="en-US" dirty="0" err="1"/>
              <a:t>need..and</a:t>
            </a:r>
            <a:r>
              <a:rPr lang="en-US" dirty="0"/>
              <a:t> as of today </a:t>
            </a:r>
            <a:r>
              <a:rPr lang="en-US"/>
              <a:t>there’s approximately </a:t>
            </a:r>
            <a:r>
              <a:rPr lang="en-US" dirty="0"/>
              <a:t>2 billion of them worldwide.</a:t>
            </a:r>
          </a:p>
          <a:p>
            <a:r>
              <a:rPr lang="en-US" dirty="0"/>
              <a:t>Generation Beta from 1 January 2025. A cohort born up to 2039. What will be their needs and expectations…particularly from health care provision.</a:t>
            </a:r>
          </a:p>
        </p:txBody>
      </p:sp>
      <p:sp>
        <p:nvSpPr>
          <p:cNvPr id="4" name="Slide Number Placeholder 3"/>
          <p:cNvSpPr>
            <a:spLocks noGrp="1"/>
          </p:cNvSpPr>
          <p:nvPr>
            <p:ph type="sldNum" sz="quarter" idx="5"/>
          </p:nvPr>
        </p:nvSpPr>
        <p:spPr/>
        <p:txBody>
          <a:bodyPr/>
          <a:lstStyle/>
          <a:p>
            <a:fld id="{63CC853E-667F-9344-8797-1F51C67F2F98}" type="slidenum">
              <a:rPr lang="en-US" smtClean="0"/>
              <a:t>3</a:t>
            </a:fld>
            <a:endParaRPr lang="en-US" dirty="0"/>
          </a:p>
        </p:txBody>
      </p:sp>
    </p:spTree>
    <p:extLst>
      <p:ext uri="{BB962C8B-B14F-4D97-AF65-F5344CB8AC3E}">
        <p14:creationId xmlns:p14="http://schemas.microsoft.com/office/powerpoint/2010/main" val="400064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It's common knowledge in the UK that the NHS is under pressure and this is one of the main reasons more people are deciding to take out health insurance or self-paying for private healthcare.</a:t>
            </a:r>
          </a:p>
          <a:p>
            <a:r>
              <a:rPr lang="en-GB" sz="1200" b="0" i="0" kern="1200" dirty="0">
                <a:solidFill>
                  <a:schemeClr val="tx1"/>
                </a:solidFill>
                <a:effectLst/>
                <a:latin typeface="+mn-lt"/>
                <a:ea typeface="+mn-ea"/>
                <a:cs typeface="+mn-cs"/>
              </a:rPr>
              <a:t>Statistics from the</a:t>
            </a:r>
            <a:r>
              <a:rPr lang="en-GB" sz="1200" b="1" i="0" kern="1200" dirty="0">
                <a:solidFill>
                  <a:schemeClr val="tx1"/>
                </a:solidFill>
                <a:effectLst/>
                <a:latin typeface="+mn-lt"/>
                <a:ea typeface="+mn-ea"/>
                <a:cs typeface="+mn-cs"/>
              </a:rPr>
              <a:t> Office for National Statistics (ONS) </a:t>
            </a:r>
            <a:r>
              <a:rPr lang="en-GB" sz="1200" b="0" i="0" kern="1200" dirty="0">
                <a:solidFill>
                  <a:schemeClr val="tx1"/>
                </a:solidFill>
                <a:effectLst/>
                <a:latin typeface="+mn-lt"/>
                <a:ea typeface="+mn-ea"/>
                <a:cs typeface="+mn-cs"/>
              </a:rPr>
              <a:t>released last year (2024) revealed </a:t>
            </a:r>
            <a:r>
              <a:rPr lang="en-GB" sz="1200" b="1" i="0" u="none" strike="noStrike" kern="1200" dirty="0">
                <a:solidFill>
                  <a:schemeClr val="tx1"/>
                </a:solidFill>
                <a:effectLst/>
                <a:latin typeface="+mn-lt"/>
                <a:ea typeface="+mn-ea"/>
                <a:cs typeface="+mn-cs"/>
                <a:hlinkClick r:id="rId3"/>
              </a:rPr>
              <a:t>1.4 million people wait longer than a year for an appointment</a:t>
            </a:r>
            <a:r>
              <a:rPr lang="en-GB" sz="1200" b="0" i="0" kern="1200" dirty="0">
                <a:solidFill>
                  <a:schemeClr val="tx1"/>
                </a:solidFill>
                <a:effectLst/>
                <a:latin typeface="+mn-lt"/>
                <a:ea typeface="+mn-ea"/>
                <a:cs typeface="+mn-cs"/>
              </a:rPr>
              <a:t> and one in five people in England are stuck on a waiting list.</a:t>
            </a:r>
          </a:p>
          <a:p>
            <a:r>
              <a:rPr lang="en-GB" sz="1200" b="1" i="0" u="none" strike="noStrike" kern="1200" dirty="0">
                <a:solidFill>
                  <a:schemeClr val="tx1"/>
                </a:solidFill>
                <a:effectLst/>
                <a:latin typeface="+mn-lt"/>
                <a:ea typeface="+mn-ea"/>
                <a:cs typeface="+mn-cs"/>
                <a:hlinkClick r:id="rId4"/>
              </a:rPr>
              <a:t>Being on a long NHS waiting list</a:t>
            </a:r>
            <a:r>
              <a:rPr lang="en-GB" sz="1200" b="0" i="0" kern="1200" dirty="0">
                <a:solidFill>
                  <a:schemeClr val="tx1"/>
                </a:solidFill>
                <a:effectLst/>
                <a:latin typeface="+mn-lt"/>
                <a:ea typeface="+mn-ea"/>
                <a:cs typeface="+mn-cs"/>
              </a:rPr>
              <a:t> can have a knock-on effect on our health when suffering with injuries or illnesses; injuries can worsen, diseases can progress, and the emotional stress can impact quality of life.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There are many benefits of health insurance policies.</a:t>
            </a:r>
          </a:p>
          <a:p>
            <a:r>
              <a:rPr lang="en-GB" sz="1200" b="0" i="0" kern="1200" dirty="0">
                <a:solidFill>
                  <a:schemeClr val="tx1"/>
                </a:solidFill>
                <a:effectLst/>
                <a:latin typeface="+mn-lt"/>
                <a:ea typeface="+mn-ea"/>
                <a:cs typeface="+mn-cs"/>
              </a:rPr>
              <a:t>These vary among health insurance providers but most do offer:</a:t>
            </a:r>
          </a:p>
          <a:p>
            <a:r>
              <a:rPr lang="en-GB" sz="1200" b="0" i="0" kern="1200" dirty="0">
                <a:solidFill>
                  <a:schemeClr val="tx1"/>
                </a:solidFill>
                <a:effectLst/>
                <a:latin typeface="+mn-lt"/>
                <a:ea typeface="+mn-ea"/>
                <a:cs typeface="+mn-cs"/>
              </a:rPr>
              <a:t>A </a:t>
            </a:r>
            <a:r>
              <a:rPr lang="en-GB" sz="1200" b="1" i="0" u="none" strike="noStrike" kern="1200" dirty="0">
                <a:solidFill>
                  <a:schemeClr val="tx1"/>
                </a:solidFill>
                <a:effectLst/>
                <a:latin typeface="+mn-lt"/>
                <a:ea typeface="+mn-ea"/>
                <a:cs typeface="+mn-cs"/>
                <a:hlinkClick r:id="rId5"/>
              </a:rPr>
              <a:t>digital GP with 24/7 access</a:t>
            </a:r>
            <a:r>
              <a:rPr lang="en-GB" sz="1200" b="0" i="0" kern="1200" dirty="0">
                <a:solidFill>
                  <a:schemeClr val="tx1"/>
                </a:solidFill>
                <a:effectLst/>
                <a:latin typeface="+mn-lt"/>
                <a:ea typeface="+mn-ea"/>
                <a:cs typeface="+mn-cs"/>
              </a:rPr>
              <a:t> to telephone and video support</a:t>
            </a:r>
          </a:p>
          <a:p>
            <a:r>
              <a:rPr lang="en-GB" sz="1200" b="0" i="0" kern="1200" dirty="0">
                <a:solidFill>
                  <a:schemeClr val="tx1"/>
                </a:solidFill>
                <a:effectLst/>
                <a:latin typeface="+mn-lt"/>
                <a:ea typeface="+mn-ea"/>
                <a:cs typeface="+mn-cs"/>
              </a:rPr>
              <a:t>Mental health and well-being support</a:t>
            </a:r>
          </a:p>
          <a:p>
            <a:r>
              <a:rPr lang="en-GB" sz="1200" b="0" i="0" kern="1200" dirty="0">
                <a:solidFill>
                  <a:schemeClr val="tx1"/>
                </a:solidFill>
                <a:effectLst/>
                <a:latin typeface="+mn-lt"/>
                <a:ea typeface="+mn-ea"/>
                <a:cs typeface="+mn-cs"/>
              </a:rPr>
              <a:t>Gym membership discount and discounted fitness products</a:t>
            </a:r>
          </a:p>
          <a:p>
            <a:r>
              <a:rPr lang="en-GB" sz="1200" b="0" i="0" kern="1200" dirty="0">
                <a:solidFill>
                  <a:schemeClr val="tx1"/>
                </a:solidFill>
                <a:effectLst/>
                <a:latin typeface="+mn-lt"/>
                <a:ea typeface="+mn-ea"/>
                <a:cs typeface="+mn-cs"/>
              </a:rPr>
              <a:t>Lifestyle and nutrition consultations</a:t>
            </a:r>
          </a:p>
          <a:p>
            <a:r>
              <a:rPr lang="en-GB" sz="1200" b="0" i="0" kern="1200" dirty="0">
                <a:solidFill>
                  <a:schemeClr val="tx1"/>
                </a:solidFill>
                <a:effectLst/>
                <a:latin typeface="+mn-lt"/>
                <a:ea typeface="+mn-ea"/>
                <a:cs typeface="+mn-cs"/>
              </a:rPr>
              <a:t>Cancer cover</a:t>
            </a:r>
          </a:p>
          <a:p>
            <a:r>
              <a:rPr lang="en-GB" sz="1200" b="0" i="0" kern="1200" dirty="0">
                <a:solidFill>
                  <a:schemeClr val="tx1"/>
                </a:solidFill>
                <a:effectLst/>
                <a:latin typeface="+mn-lt"/>
                <a:ea typeface="+mn-ea"/>
                <a:cs typeface="+mn-cs"/>
              </a:rPr>
              <a:t>These additional benefits can be a contributing factor to taking out private health insurance and help to create or maintain a healthy lifestyle.</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364EC29-63DB-4846-A5EC-B2A859CE23FC}" type="slidenum">
              <a:rPr lang="en-GB" smtClean="0"/>
              <a:t>4</a:t>
            </a:fld>
            <a:endParaRPr lang="en-GB"/>
          </a:p>
        </p:txBody>
      </p:sp>
    </p:spTree>
    <p:extLst>
      <p:ext uri="{BB962C8B-B14F-4D97-AF65-F5344CB8AC3E}">
        <p14:creationId xmlns:p14="http://schemas.microsoft.com/office/powerpoint/2010/main" val="3257301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move towards patient-centred and value-based care models, patient needs (which are usually wants) remain largely unchanged over time, but vary slightly with demographics. These are unlikely to change in a more digitally orientated future. Tony Blair said…when there was ‘only 24 hours to save the NHS’, that the public’s top concern about the NHS was waiting and access.. And so it remains. Covid 19 has undoubtedly worsened this. Non clinical, humanistic factors remain vitally important; compassion, personality, bedside manner, listening and patience. The continuity of care may now be through a comprehensive patient care record, easily transferred and accessible between health and care professionals. Whilst valuing clinical quality of care, technical competence is rarely at the top of the list.. As Edwards Deming famously said… 97% of what’s important in most organisations isn’t measured.</a:t>
            </a:r>
          </a:p>
          <a:p>
            <a:endParaRPr lang="en-GB" dirty="0"/>
          </a:p>
        </p:txBody>
      </p:sp>
      <p:sp>
        <p:nvSpPr>
          <p:cNvPr id="4" name="Slide Number Placeholder 3"/>
          <p:cNvSpPr>
            <a:spLocks noGrp="1"/>
          </p:cNvSpPr>
          <p:nvPr>
            <p:ph type="sldNum" sz="quarter" idx="5"/>
          </p:nvPr>
        </p:nvSpPr>
        <p:spPr/>
        <p:txBody>
          <a:bodyPr/>
          <a:lstStyle/>
          <a:p>
            <a:fld id="{03228CD8-9511-0849-9030-17269ABB2C7B}" type="slidenum">
              <a:rPr lang="en-US" smtClean="0"/>
              <a:t>5</a:t>
            </a:fld>
            <a:endParaRPr lang="en-US" dirty="0"/>
          </a:p>
        </p:txBody>
      </p:sp>
    </p:spTree>
    <p:extLst>
      <p:ext uri="{BB962C8B-B14F-4D97-AF65-F5344CB8AC3E}">
        <p14:creationId xmlns:p14="http://schemas.microsoft.com/office/powerpoint/2010/main" val="2957367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80808"/>
                </a:solidFill>
                <a:effectLst/>
                <a:latin typeface="Helvetica" pitchFamily="2" charset="0"/>
              </a:rPr>
              <a:t>Terminology often used interchangeably. Definitions complex and multifaceted.</a:t>
            </a:r>
          </a:p>
          <a:p>
            <a:r>
              <a:rPr lang="en-GB" b="0" i="0" dirty="0">
                <a:solidFill>
                  <a:srgbClr val="080808"/>
                </a:solidFill>
                <a:effectLst/>
                <a:latin typeface="Helvetica" pitchFamily="2" charset="0"/>
              </a:rPr>
              <a:t>Telehealth is the use of digital information and communication technologies to access health care services at distance and remotely manage an individual’s healthcare needs.</a:t>
            </a:r>
          </a:p>
          <a:p>
            <a:r>
              <a:rPr lang="en-GB" b="0" i="0" dirty="0">
                <a:solidFill>
                  <a:srgbClr val="080808"/>
                </a:solidFill>
                <a:effectLst/>
                <a:latin typeface="Helvetica" pitchFamily="2" charset="0"/>
              </a:rPr>
              <a:t>Covid-19 realisation how to keep safe if individual has infectious disease</a:t>
            </a:r>
          </a:p>
          <a:p>
            <a:r>
              <a:rPr lang="en-GB" b="0" i="0" dirty="0">
                <a:solidFill>
                  <a:srgbClr val="080808"/>
                </a:solidFill>
                <a:effectLst/>
                <a:latin typeface="Helvetica" pitchFamily="2" charset="0"/>
              </a:rPr>
              <a:t>Satellites to connect healthcare professional remotely, especially in disaster zones. Track spread of diseases and identifying risks. Disaster management and co-ordinating relief efforts. Space technologies to test therapies before applied in practice – digital twins of patients. Social distancing (avoiding crowds) – crowdless app.</a:t>
            </a:r>
            <a:endParaRPr lang="en-GB" dirty="0"/>
          </a:p>
        </p:txBody>
      </p:sp>
      <p:sp>
        <p:nvSpPr>
          <p:cNvPr id="4" name="Slide Number Placeholder 3"/>
          <p:cNvSpPr>
            <a:spLocks noGrp="1"/>
          </p:cNvSpPr>
          <p:nvPr>
            <p:ph type="sldNum" sz="quarter" idx="5"/>
          </p:nvPr>
        </p:nvSpPr>
        <p:spPr/>
        <p:txBody>
          <a:bodyPr/>
          <a:lstStyle/>
          <a:p>
            <a:fld id="{03228CD8-9511-0849-9030-17269ABB2C7B}" type="slidenum">
              <a:rPr lang="en-US" smtClean="0"/>
              <a:t>6</a:t>
            </a:fld>
            <a:endParaRPr lang="en-US" dirty="0"/>
          </a:p>
        </p:txBody>
      </p:sp>
    </p:spTree>
    <p:extLst>
      <p:ext uri="{BB962C8B-B14F-4D97-AF65-F5344CB8AC3E}">
        <p14:creationId xmlns:p14="http://schemas.microsoft.com/office/powerpoint/2010/main" val="2960082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EHDS came into force in the European Union on 26 March 2025</a:t>
            </a:r>
          </a:p>
          <a:p>
            <a:r>
              <a:rPr lang="en-GB" sz="1200" b="0" i="0" kern="1200" dirty="0">
                <a:solidFill>
                  <a:schemeClr val="tx1"/>
                </a:solidFill>
                <a:effectLst/>
                <a:latin typeface="+mn-lt"/>
                <a:ea typeface="+mn-ea"/>
                <a:cs typeface="+mn-cs"/>
              </a:rPr>
              <a:t>The infographic visually represents the key aspects of the European Health Data Space. At the centre, different sources of health data, including electronic health records, medical apps, and registries, are highlighted. Various groups benefit from the EHDS: individuals gaining more control over their data, health professionals accessing relevant patient information, policymakers utilising health data for decision-making, and researchers benefiting from improved data access. The overall aim is to enhance healthcare outcomes, foster innovation, and create more efficient health policies across the EU.</a:t>
            </a:r>
            <a:endParaRPr lang="en-GB" dirty="0"/>
          </a:p>
        </p:txBody>
      </p:sp>
      <p:sp>
        <p:nvSpPr>
          <p:cNvPr id="4" name="Slide Number Placeholder 3"/>
          <p:cNvSpPr>
            <a:spLocks noGrp="1"/>
          </p:cNvSpPr>
          <p:nvPr>
            <p:ph type="sldNum" sz="quarter" idx="5"/>
          </p:nvPr>
        </p:nvSpPr>
        <p:spPr/>
        <p:txBody>
          <a:bodyPr/>
          <a:lstStyle/>
          <a:p>
            <a:fld id="{A364EC29-63DB-4846-A5EC-B2A859CE23FC}" type="slidenum">
              <a:rPr lang="en-GB" smtClean="0"/>
              <a:t>7</a:t>
            </a:fld>
            <a:endParaRPr lang="en-GB"/>
          </a:p>
        </p:txBody>
      </p:sp>
    </p:spTree>
    <p:extLst>
      <p:ext uri="{BB962C8B-B14F-4D97-AF65-F5344CB8AC3E}">
        <p14:creationId xmlns:p14="http://schemas.microsoft.com/office/powerpoint/2010/main" val="2871342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E5E5E"/>
                </a:solidFill>
                <a:effectLst/>
                <a:latin typeface="Open Sans" panose="020B0606030504020204" pitchFamily="34" charset="0"/>
              </a:rPr>
              <a:t>This forum for Digital Clinical Excellence '</a:t>
            </a:r>
            <a:r>
              <a:rPr lang="en-GB" b="0" i="0" dirty="0" err="1">
                <a:solidFill>
                  <a:srgbClr val="5E5E5E"/>
                </a:solidFill>
                <a:effectLst/>
                <a:latin typeface="Open Sans" panose="020B0606030504020204" pitchFamily="34" charset="0"/>
              </a:rPr>
              <a:t>DiCE</a:t>
            </a:r>
            <a:r>
              <a:rPr lang="en-GB" b="0" i="0" dirty="0">
                <a:solidFill>
                  <a:srgbClr val="5E5E5E"/>
                </a:solidFill>
                <a:effectLst/>
                <a:latin typeface="Open Sans" panose="020B0606030504020204" pitchFamily="34" charset="0"/>
              </a:rPr>
              <a:t>', is a network whose aim it is to drive excellence and improve quality and safety in digital healthcare. Created in March 2019, it provides a collective clinical voice for the growing community of digital healthcare providers. It benefits from a depth and strength of construct through the alignment of three stakeholders; </a:t>
            </a:r>
            <a:r>
              <a:rPr lang="en-GB" b="0" i="0" dirty="0" err="1">
                <a:solidFill>
                  <a:srgbClr val="5E5E5E"/>
                </a:solidFill>
                <a:effectLst/>
                <a:latin typeface="Open Sans" panose="020B0606030504020204" pitchFamily="34" charset="0"/>
              </a:rPr>
              <a:t>DiCE</a:t>
            </a:r>
            <a:r>
              <a:rPr lang="en-GB" b="0" i="0" dirty="0">
                <a:solidFill>
                  <a:srgbClr val="5E5E5E"/>
                </a:solidFill>
                <a:effectLst/>
                <a:latin typeface="Open Sans" panose="020B0606030504020204" pitchFamily="34" charset="0"/>
              </a:rPr>
              <a:t> central PMO team; network participants; professional and regulatory bodies (CQC, </a:t>
            </a:r>
            <a:r>
              <a:rPr lang="en-GB" b="0" i="0" dirty="0" err="1">
                <a:solidFill>
                  <a:srgbClr val="5E5E5E"/>
                </a:solidFill>
                <a:effectLst/>
                <a:latin typeface="Open Sans" panose="020B0606030504020204" pitchFamily="34" charset="0"/>
              </a:rPr>
              <a:t>GPhC</a:t>
            </a:r>
            <a:r>
              <a:rPr lang="en-GB" b="0" i="0" dirty="0">
                <a:solidFill>
                  <a:srgbClr val="5E5E5E"/>
                </a:solidFill>
                <a:effectLst/>
                <a:latin typeface="Open Sans" panose="020B0606030504020204" pitchFamily="34" charset="0"/>
              </a:rPr>
              <a:t>, GMC, HFMA, Royal Colleges as well as DHSC and NHSE and NHS Scotland.   </a:t>
            </a:r>
            <a:endParaRPr lang="en-GB" dirty="0"/>
          </a:p>
        </p:txBody>
      </p:sp>
      <p:sp>
        <p:nvSpPr>
          <p:cNvPr id="4" name="Slide Number Placeholder 3"/>
          <p:cNvSpPr>
            <a:spLocks noGrp="1"/>
          </p:cNvSpPr>
          <p:nvPr>
            <p:ph type="sldNum" sz="quarter" idx="5"/>
          </p:nvPr>
        </p:nvSpPr>
        <p:spPr/>
        <p:txBody>
          <a:bodyPr/>
          <a:lstStyle/>
          <a:p>
            <a:fld id="{D303A062-2F2A-4C59-979B-48871D2C9C5A}" type="slidenum">
              <a:rPr lang="en-GB" smtClean="0"/>
              <a:t>8</a:t>
            </a:fld>
            <a:endParaRPr lang="en-GB" dirty="0"/>
          </a:p>
        </p:txBody>
      </p:sp>
    </p:spTree>
    <p:extLst>
      <p:ext uri="{BB962C8B-B14F-4D97-AF65-F5344CB8AC3E}">
        <p14:creationId xmlns:p14="http://schemas.microsoft.com/office/powerpoint/2010/main" val="1850080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Doctor is say physically based in Singapore but patient is in the UK</a:t>
            </a:r>
          </a:p>
          <a:p>
            <a:pPr marL="228600" indent="-228600">
              <a:buAutoNum type="arabicPeriod"/>
            </a:pPr>
            <a:r>
              <a:rPr lang="en-GB" dirty="0"/>
              <a:t>Training, qualifications, experience, code of conduct, scope of individual’s practice, fitness to practice</a:t>
            </a:r>
          </a:p>
          <a:p>
            <a:r>
              <a:rPr lang="en-GB" dirty="0"/>
              <a:t>3. Quality in treatment of a patient should be independent of consulting environment</a:t>
            </a:r>
          </a:p>
          <a:p>
            <a:r>
              <a:rPr lang="en-GB" dirty="0"/>
              <a:t>4. May help promote universal EPR – but access may be a problem</a:t>
            </a:r>
          </a:p>
          <a:p>
            <a:r>
              <a:rPr lang="en-GB" dirty="0"/>
              <a:t>5. UK has several regulators; Medicines and Healthcare Products Regulatory Agency (MHRA), CQC (England) HIS, GPhC, GMC, NICE, Healthwatch</a:t>
            </a:r>
          </a:p>
          <a:p>
            <a:r>
              <a:rPr lang="en-GB" dirty="0"/>
              <a:t>6. Financial services, engineering or surveying, airlines</a:t>
            </a:r>
          </a:p>
          <a:p>
            <a:r>
              <a:rPr lang="en-GB" dirty="0"/>
              <a:t>7. In some jurisdictions telemedicine has been practiced for many years and relatively common – but new applications of telemedicine bring new challenges and risks so relevant regulation may need to evolve.</a:t>
            </a:r>
          </a:p>
          <a:p>
            <a:endParaRPr lang="en-GB" dirty="0"/>
          </a:p>
        </p:txBody>
      </p:sp>
      <p:sp>
        <p:nvSpPr>
          <p:cNvPr id="4" name="Slide Number Placeholder 3"/>
          <p:cNvSpPr>
            <a:spLocks noGrp="1"/>
          </p:cNvSpPr>
          <p:nvPr>
            <p:ph type="sldNum" sz="quarter" idx="5"/>
          </p:nvPr>
        </p:nvSpPr>
        <p:spPr/>
        <p:txBody>
          <a:bodyPr/>
          <a:lstStyle/>
          <a:p>
            <a:fld id="{03228CD8-9511-0849-9030-17269ABB2C7B}" type="slidenum">
              <a:rPr lang="en-US" smtClean="0"/>
              <a:t>14</a:t>
            </a:fld>
            <a:endParaRPr lang="en-US" dirty="0"/>
          </a:p>
        </p:txBody>
      </p:sp>
    </p:spTree>
    <p:extLst>
      <p:ext uri="{BB962C8B-B14F-4D97-AF65-F5344CB8AC3E}">
        <p14:creationId xmlns:p14="http://schemas.microsoft.com/office/powerpoint/2010/main" val="3772516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F9D69-DA9E-00D1-E51A-0BD555ACB8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A37C834-FACD-491E-356C-AC9A780520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356E7A5-E17A-EB9D-9DF7-492B9D2A1523}"/>
              </a:ext>
            </a:extLst>
          </p:cNvPr>
          <p:cNvSpPr>
            <a:spLocks noGrp="1"/>
          </p:cNvSpPr>
          <p:nvPr>
            <p:ph type="dt" sz="half" idx="10"/>
          </p:nvPr>
        </p:nvSpPr>
        <p:spPr/>
        <p:txBody>
          <a:bodyPr/>
          <a:lstStyle/>
          <a:p>
            <a:fld id="{18D3B56F-1389-9443-A6FC-0095C4C610B5}" type="datetimeFigureOut">
              <a:rPr lang="en-GB" smtClean="0"/>
              <a:t>15/06/2025</a:t>
            </a:fld>
            <a:endParaRPr lang="en-GB"/>
          </a:p>
        </p:txBody>
      </p:sp>
      <p:sp>
        <p:nvSpPr>
          <p:cNvPr id="5" name="Footer Placeholder 4">
            <a:extLst>
              <a:ext uri="{FF2B5EF4-FFF2-40B4-BE49-F238E27FC236}">
                <a16:creationId xmlns:a16="http://schemas.microsoft.com/office/drawing/2014/main" id="{33B36D26-2D25-83B0-7D7D-27454491B3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5FDD7D-01E0-2DFA-668E-1C605A9A31C4}"/>
              </a:ext>
            </a:extLst>
          </p:cNvPr>
          <p:cNvSpPr>
            <a:spLocks noGrp="1"/>
          </p:cNvSpPr>
          <p:nvPr>
            <p:ph type="sldNum" sz="quarter" idx="12"/>
          </p:nvPr>
        </p:nvSpPr>
        <p:spPr/>
        <p:txBody>
          <a:bodyPr/>
          <a:lstStyle/>
          <a:p>
            <a:fld id="{0C866E3E-37EB-2C4D-95CA-98EC6E41E56C}" type="slidenum">
              <a:rPr lang="en-GB" smtClean="0"/>
              <a:t>‹#›</a:t>
            </a:fld>
            <a:endParaRPr lang="en-GB"/>
          </a:p>
        </p:txBody>
      </p:sp>
    </p:spTree>
    <p:extLst>
      <p:ext uri="{BB962C8B-B14F-4D97-AF65-F5344CB8AC3E}">
        <p14:creationId xmlns:p14="http://schemas.microsoft.com/office/powerpoint/2010/main" val="406713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19BA-8DE7-655E-0578-B3620ABE6C0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3F25837-69AE-927E-0795-BDFA46E65FC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0471738-CA29-BE7E-E216-86E6E5612242}"/>
              </a:ext>
            </a:extLst>
          </p:cNvPr>
          <p:cNvSpPr>
            <a:spLocks noGrp="1"/>
          </p:cNvSpPr>
          <p:nvPr>
            <p:ph type="dt" sz="half" idx="10"/>
          </p:nvPr>
        </p:nvSpPr>
        <p:spPr/>
        <p:txBody>
          <a:bodyPr/>
          <a:lstStyle/>
          <a:p>
            <a:fld id="{18D3B56F-1389-9443-A6FC-0095C4C610B5}" type="datetimeFigureOut">
              <a:rPr lang="en-GB" smtClean="0"/>
              <a:t>15/06/2025</a:t>
            </a:fld>
            <a:endParaRPr lang="en-GB"/>
          </a:p>
        </p:txBody>
      </p:sp>
      <p:sp>
        <p:nvSpPr>
          <p:cNvPr id="5" name="Footer Placeholder 4">
            <a:extLst>
              <a:ext uri="{FF2B5EF4-FFF2-40B4-BE49-F238E27FC236}">
                <a16:creationId xmlns:a16="http://schemas.microsoft.com/office/drawing/2014/main" id="{87A371A3-CBD8-B588-0632-C15F2C5DCB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A03C47-528A-EB4D-EE4A-F042B0B0F0D4}"/>
              </a:ext>
            </a:extLst>
          </p:cNvPr>
          <p:cNvSpPr>
            <a:spLocks noGrp="1"/>
          </p:cNvSpPr>
          <p:nvPr>
            <p:ph type="sldNum" sz="quarter" idx="12"/>
          </p:nvPr>
        </p:nvSpPr>
        <p:spPr/>
        <p:txBody>
          <a:bodyPr/>
          <a:lstStyle/>
          <a:p>
            <a:fld id="{0C866E3E-37EB-2C4D-95CA-98EC6E41E56C}" type="slidenum">
              <a:rPr lang="en-GB" smtClean="0"/>
              <a:t>‹#›</a:t>
            </a:fld>
            <a:endParaRPr lang="en-GB"/>
          </a:p>
        </p:txBody>
      </p:sp>
    </p:spTree>
    <p:extLst>
      <p:ext uri="{BB962C8B-B14F-4D97-AF65-F5344CB8AC3E}">
        <p14:creationId xmlns:p14="http://schemas.microsoft.com/office/powerpoint/2010/main" val="166004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D8B02-B65F-85F2-DC11-D9F112183D8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ECDEC4C-06E7-CA75-A9E1-32CC6874DD1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686D92F-E8AC-88D1-B778-D2C08A71B70A}"/>
              </a:ext>
            </a:extLst>
          </p:cNvPr>
          <p:cNvSpPr>
            <a:spLocks noGrp="1"/>
          </p:cNvSpPr>
          <p:nvPr>
            <p:ph type="dt" sz="half" idx="10"/>
          </p:nvPr>
        </p:nvSpPr>
        <p:spPr/>
        <p:txBody>
          <a:bodyPr/>
          <a:lstStyle/>
          <a:p>
            <a:fld id="{18D3B56F-1389-9443-A6FC-0095C4C610B5}" type="datetimeFigureOut">
              <a:rPr lang="en-GB" smtClean="0"/>
              <a:t>15/06/2025</a:t>
            </a:fld>
            <a:endParaRPr lang="en-GB"/>
          </a:p>
        </p:txBody>
      </p:sp>
      <p:sp>
        <p:nvSpPr>
          <p:cNvPr id="5" name="Footer Placeholder 4">
            <a:extLst>
              <a:ext uri="{FF2B5EF4-FFF2-40B4-BE49-F238E27FC236}">
                <a16:creationId xmlns:a16="http://schemas.microsoft.com/office/drawing/2014/main" id="{FCB20B05-76D8-D04A-840E-297E6E453F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797A08-3719-B817-3565-A21CDAE36C36}"/>
              </a:ext>
            </a:extLst>
          </p:cNvPr>
          <p:cNvSpPr>
            <a:spLocks noGrp="1"/>
          </p:cNvSpPr>
          <p:nvPr>
            <p:ph type="sldNum" sz="quarter" idx="12"/>
          </p:nvPr>
        </p:nvSpPr>
        <p:spPr/>
        <p:txBody>
          <a:bodyPr/>
          <a:lstStyle/>
          <a:p>
            <a:fld id="{0C866E3E-37EB-2C4D-95CA-98EC6E41E56C}" type="slidenum">
              <a:rPr lang="en-GB" smtClean="0"/>
              <a:t>‹#›</a:t>
            </a:fld>
            <a:endParaRPr lang="en-GB"/>
          </a:p>
        </p:txBody>
      </p:sp>
    </p:spTree>
    <p:extLst>
      <p:ext uri="{BB962C8B-B14F-4D97-AF65-F5344CB8AC3E}">
        <p14:creationId xmlns:p14="http://schemas.microsoft.com/office/powerpoint/2010/main" val="152991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5378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06920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98133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our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a:t>Arial 10pt bullet level 1</a:t>
            </a:r>
          </a:p>
          <a:p>
            <a:pPr lvl="1"/>
            <a:r>
              <a:rPr lang="en-US"/>
              <a:t>Arial 10pt bullet level 2</a:t>
            </a:r>
          </a:p>
          <a:p>
            <a:pPr lvl="2"/>
            <a:r>
              <a:rPr lang="en-US"/>
              <a:t>Arial 10pt bullet level 3</a:t>
            </a:r>
          </a:p>
          <a:p>
            <a:pPr lvl="3"/>
            <a:r>
              <a:rPr lang="en-US"/>
              <a:t>Arial 10pt bullet level 4</a:t>
            </a:r>
          </a:p>
          <a:p>
            <a:pPr lvl="4"/>
            <a:r>
              <a:rPr lang="en-US"/>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mn-ea"/>
              <a:cs typeface="+mn-cs"/>
            </a:endParaRPr>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C5C7A9E-C6A9-4A9D-A8BC-E29E91AD59EE}" type="slidenum">
              <a:rPr kumimoji="0" lang="en-US" sz="800" b="0" i="0" u="none" strike="noStrike" kern="1200" cap="none" spc="0" normalizeH="0" baseline="0" noProof="0" smtClean="0">
                <a:ln>
                  <a:noFill/>
                </a:ln>
                <a:solidFill>
                  <a:srgbClr val="959CA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959CA0"/>
              </a:solidFill>
              <a:effectLst/>
              <a:uLnTx/>
              <a:uFillTx/>
              <a:latin typeface="Arial" panose="020B0604020202020204"/>
              <a:ea typeface="+mn-ea"/>
              <a:cs typeface="+mn-cs"/>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id="{214D20CB-6BD9-3344-8B42-A798B20AE4C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id="{DEEB4378-05D6-A943-9F14-62F7C1ADACC0}"/>
              </a:ext>
            </a:extLst>
          </p:cNvPr>
          <p:cNvSpPr>
            <a:spLocks noGrp="1"/>
          </p:cNvSpPr>
          <p:nvPr>
            <p:ph idx="19" hasCustomPrompt="1"/>
          </p:nvPr>
        </p:nvSpPr>
        <p:spPr>
          <a:xfrm>
            <a:off x="324981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a:t>Arial 10pt bullet level 1</a:t>
            </a:r>
          </a:p>
          <a:p>
            <a:pPr lvl="1"/>
            <a:r>
              <a:rPr lang="en-US"/>
              <a:t>Arial 10pt bullet level 2</a:t>
            </a:r>
          </a:p>
          <a:p>
            <a:pPr lvl="2"/>
            <a:r>
              <a:rPr lang="en-US"/>
              <a:t>Arial 10pt bullet level 3</a:t>
            </a:r>
          </a:p>
          <a:p>
            <a:pPr lvl="3"/>
            <a:r>
              <a:rPr lang="en-US"/>
              <a:t>Arial 10pt bullet level 4</a:t>
            </a:r>
          </a:p>
          <a:p>
            <a:pPr lvl="4"/>
            <a:r>
              <a:rPr lang="en-US"/>
              <a:t>Arial 10pt bullet level 5</a:t>
            </a:r>
          </a:p>
        </p:txBody>
      </p:sp>
      <p:sp>
        <p:nvSpPr>
          <p:cNvPr id="17" name="Content Placeholder 2">
            <a:extLst>
              <a:ext uri="{FF2B5EF4-FFF2-40B4-BE49-F238E27FC236}">
                <a16:creationId xmlns:a16="http://schemas.microsoft.com/office/drawing/2014/main" id="{5ACE087C-DC43-984F-B43C-C76ECE14247B}"/>
              </a:ext>
            </a:extLst>
          </p:cNvPr>
          <p:cNvSpPr>
            <a:spLocks noGrp="1"/>
          </p:cNvSpPr>
          <p:nvPr>
            <p:ph idx="20" hasCustomPrompt="1"/>
          </p:nvPr>
        </p:nvSpPr>
        <p:spPr>
          <a:xfrm>
            <a:off x="611493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a:t>Arial 10pt bullet level 1</a:t>
            </a:r>
          </a:p>
          <a:p>
            <a:pPr lvl="1"/>
            <a:r>
              <a:rPr lang="en-US"/>
              <a:t>Arial 10pt bullet level 2</a:t>
            </a:r>
          </a:p>
          <a:p>
            <a:pPr lvl="2"/>
            <a:r>
              <a:rPr lang="en-US"/>
              <a:t>Arial 10pt bullet level 3</a:t>
            </a:r>
          </a:p>
          <a:p>
            <a:pPr lvl="3"/>
            <a:r>
              <a:rPr lang="en-US"/>
              <a:t>Arial 10pt bullet level 4</a:t>
            </a:r>
          </a:p>
          <a:p>
            <a:pPr lvl="4"/>
            <a:r>
              <a:rPr lang="en-US"/>
              <a:t>Arial 10pt bullet level 5</a:t>
            </a:r>
          </a:p>
        </p:txBody>
      </p:sp>
      <p:sp>
        <p:nvSpPr>
          <p:cNvPr id="18" name="Content Placeholder 2">
            <a:extLst>
              <a:ext uri="{FF2B5EF4-FFF2-40B4-BE49-F238E27FC236}">
                <a16:creationId xmlns:a16="http://schemas.microsoft.com/office/drawing/2014/main" id="{609C138C-4451-3B45-A6CA-4A8422616640}"/>
              </a:ext>
            </a:extLst>
          </p:cNvPr>
          <p:cNvSpPr>
            <a:spLocks noGrp="1"/>
          </p:cNvSpPr>
          <p:nvPr>
            <p:ph idx="21" hasCustomPrompt="1"/>
          </p:nvPr>
        </p:nvSpPr>
        <p:spPr>
          <a:xfrm>
            <a:off x="898005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a:t>Arial 10pt bullet level 1</a:t>
            </a:r>
          </a:p>
          <a:p>
            <a:pPr lvl="1"/>
            <a:r>
              <a:rPr lang="en-US"/>
              <a:t>Arial 10pt bullet level 2</a:t>
            </a:r>
          </a:p>
          <a:p>
            <a:pPr lvl="2"/>
            <a:r>
              <a:rPr lang="en-US"/>
              <a:t>Arial 10pt bullet level 3</a:t>
            </a:r>
          </a:p>
          <a:p>
            <a:pPr lvl="3"/>
            <a:r>
              <a:rPr lang="en-US"/>
              <a:t>Arial 10pt bullet level 4</a:t>
            </a:r>
          </a:p>
          <a:p>
            <a:pPr lvl="4"/>
            <a:r>
              <a:rPr lang="en-US"/>
              <a:t>Arial 10pt bullet level 5</a:t>
            </a:r>
          </a:p>
        </p:txBody>
      </p:sp>
    </p:spTree>
    <p:extLst>
      <p:ext uri="{BB962C8B-B14F-4D97-AF65-F5344CB8AC3E}">
        <p14:creationId xmlns:p14="http://schemas.microsoft.com/office/powerpoint/2010/main" val="346403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702155"/>
            <a:ext cx="8608180" cy="1101549"/>
          </a:xfrm>
          <a:prstGeom prst="rect">
            <a:avLst/>
          </a:prstGeom>
          <a:solidFill>
            <a:srgbClr val="334B9A"/>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840828"/>
            <a:ext cx="8467274" cy="875128"/>
          </a:xfrm>
        </p:spPr>
        <p:txBody>
          <a:bodyPr anchor="t" anchorCtr="0"/>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581192" y="1891862"/>
            <a:ext cx="11029615" cy="4340064"/>
          </a:xfrm>
        </p:spPr>
        <p:txBody>
          <a:bodyPr anchor="t" anchorCtr="0">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083137E-426D-47A0-8068-2A3843828468}"/>
              </a:ext>
            </a:extLst>
          </p:cNvPr>
          <p:cNvSpPr>
            <a:spLocks noGrp="1"/>
          </p:cNvSpPr>
          <p:nvPr>
            <p:ph type="dt" sz="half" idx="10"/>
          </p:nvPr>
        </p:nvSpPr>
        <p:spPr>
          <a:xfrm>
            <a:off x="7605951" y="6324000"/>
            <a:ext cx="2844799" cy="365125"/>
          </a:xfrm>
          <a:prstGeom prst="rect">
            <a:avLst/>
          </a:prstGeom>
        </p:spPr>
        <p:txBody>
          <a:bodyPr/>
          <a:lstStyle/>
          <a:p>
            <a:fld id="{B293B75A-8BBF-447E-8419-B15767ECF0CE}" type="datetime1">
              <a:rPr lang="en-US" smtClean="0"/>
              <a:t>6/15/25</a:t>
            </a:fld>
            <a:endParaRPr lang="en-US" dirty="0"/>
          </a:p>
        </p:txBody>
      </p:sp>
      <p:sp>
        <p:nvSpPr>
          <p:cNvPr id="9" name="Footer Placeholder 8">
            <a:extLst>
              <a:ext uri="{FF2B5EF4-FFF2-40B4-BE49-F238E27FC236}">
                <a16:creationId xmlns:a16="http://schemas.microsoft.com/office/drawing/2014/main" id="{4DE14CF2-1AD3-4810-BEC2-9703226BA677}"/>
              </a:ext>
            </a:extLst>
          </p:cNvPr>
          <p:cNvSpPr>
            <a:spLocks noGrp="1"/>
          </p:cNvSpPr>
          <p:nvPr>
            <p:ph type="ftr" sz="quarter" idx="11"/>
          </p:nvPr>
        </p:nvSpPr>
        <p:spPr>
          <a:xfrm>
            <a:off x="581192" y="6319674"/>
            <a:ext cx="6917210" cy="365125"/>
          </a:xfrm>
          <a:prstGeom prst="rect">
            <a:avLst/>
          </a:prstGeom>
        </p:spPr>
        <p:txBody>
          <a:bodyPr/>
          <a:lstStyle/>
          <a:p>
            <a:endParaRPr lang="en-US" dirty="0"/>
          </a:p>
        </p:txBody>
      </p:sp>
    </p:spTree>
    <p:extLst>
      <p:ext uri="{BB962C8B-B14F-4D97-AF65-F5344CB8AC3E}">
        <p14:creationId xmlns:p14="http://schemas.microsoft.com/office/powerpoint/2010/main" val="3757830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descr="A blue and white gradient&#10;&#10;Description automatically generated">
            <a:extLst>
              <a:ext uri="{FF2B5EF4-FFF2-40B4-BE49-F238E27FC236}">
                <a16:creationId xmlns:a16="http://schemas.microsoft.com/office/drawing/2014/main" id="{B9F2237C-3C89-2960-FF0F-4D3E7DBF8280}"/>
              </a:ext>
            </a:extLst>
          </p:cNvPr>
          <p:cNvPicPr/>
          <p:nvPr userDrawn="1"/>
        </p:nvPicPr>
        <p:blipFill>
          <a:blip r:embed="rId2"/>
          <a:stretch>
            <a:fillRect/>
          </a:stretch>
        </p:blipFill>
        <p:spPr>
          <a:xfrm>
            <a:off x="0" y="948701"/>
            <a:ext cx="12192000" cy="5909300"/>
          </a:xfrm>
          <a:prstGeom prst="rect">
            <a:avLst/>
          </a:prstGeom>
        </p:spPr>
      </p:pic>
      <p:sp>
        <p:nvSpPr>
          <p:cNvPr id="4" name="Rectangle 3">
            <a:extLst>
              <a:ext uri="{FF2B5EF4-FFF2-40B4-BE49-F238E27FC236}">
                <a16:creationId xmlns:a16="http://schemas.microsoft.com/office/drawing/2014/main" id="{753D21E8-7755-245C-A7CC-EBA09D86F78D}"/>
              </a:ext>
            </a:extLst>
          </p:cNvPr>
          <p:cNvSpPr/>
          <p:nvPr userDrawn="1"/>
        </p:nvSpPr>
        <p:spPr>
          <a:xfrm>
            <a:off x="0" y="854863"/>
            <a:ext cx="12192000" cy="118872"/>
          </a:xfrm>
          <a:prstGeom prst="rect">
            <a:avLst/>
          </a:prstGeom>
          <a:solidFill>
            <a:srgbClr val="EC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Logo&#10;&#10;Description automatically generated">
            <a:extLst>
              <a:ext uri="{FF2B5EF4-FFF2-40B4-BE49-F238E27FC236}">
                <a16:creationId xmlns:a16="http://schemas.microsoft.com/office/drawing/2014/main" id="{50CCE1A0-0963-4469-153B-8CE8A3743F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75152" y="-29433"/>
            <a:ext cx="4326499" cy="982667"/>
          </a:xfrm>
          <a:prstGeom prst="rect">
            <a:avLst/>
          </a:prstGeom>
        </p:spPr>
      </p:pic>
    </p:spTree>
    <p:extLst>
      <p:ext uri="{BB962C8B-B14F-4D97-AF65-F5344CB8AC3E}">
        <p14:creationId xmlns:p14="http://schemas.microsoft.com/office/powerpoint/2010/main" val="799945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blue and white gradient&#10;&#10;Description automatically generated">
            <a:extLst>
              <a:ext uri="{FF2B5EF4-FFF2-40B4-BE49-F238E27FC236}">
                <a16:creationId xmlns:a16="http://schemas.microsoft.com/office/drawing/2014/main" id="{E1554D6C-5A97-1BAB-5F95-339124A24FF5}"/>
              </a:ext>
            </a:extLst>
          </p:cNvPr>
          <p:cNvPicPr>
            <a:picLocks noChangeAspect="1"/>
          </p:cNvPicPr>
          <p:nvPr userDrawn="1"/>
        </p:nvPicPr>
        <p:blipFill>
          <a:blip r:embed="rId2"/>
          <a:stretch>
            <a:fillRect/>
          </a:stretch>
        </p:blipFill>
        <p:spPr>
          <a:xfrm>
            <a:off x="0" y="949493"/>
            <a:ext cx="12192000" cy="5895444"/>
          </a:xfrm>
          <a:prstGeom prst="rect">
            <a:avLst/>
          </a:prstGeom>
        </p:spPr>
      </p:pic>
      <p:grpSp>
        <p:nvGrpSpPr>
          <p:cNvPr id="2" name="Group 1">
            <a:extLst>
              <a:ext uri="{FF2B5EF4-FFF2-40B4-BE49-F238E27FC236}">
                <a16:creationId xmlns:a16="http://schemas.microsoft.com/office/drawing/2014/main" id="{3BBA41AD-F684-6105-BACA-90C34C3EE0CE}"/>
              </a:ext>
            </a:extLst>
          </p:cNvPr>
          <p:cNvGrpSpPr/>
          <p:nvPr userDrawn="1"/>
        </p:nvGrpSpPr>
        <p:grpSpPr>
          <a:xfrm>
            <a:off x="9977377" y="4704920"/>
            <a:ext cx="2214623" cy="2153081"/>
            <a:chOff x="9977377" y="4704920"/>
            <a:chExt cx="2214623" cy="2153081"/>
          </a:xfrm>
        </p:grpSpPr>
        <p:pic>
          <p:nvPicPr>
            <p:cNvPr id="3" name="Picture 2" descr="A black and white globe with dots and lines&#10;&#10;Description automatically generated">
              <a:extLst>
                <a:ext uri="{FF2B5EF4-FFF2-40B4-BE49-F238E27FC236}">
                  <a16:creationId xmlns:a16="http://schemas.microsoft.com/office/drawing/2014/main" id="{ED8ADC4F-BE11-3127-EC56-D701FC023EAD}"/>
                </a:ext>
              </a:extLst>
            </p:cNvPr>
            <p:cNvPicPr>
              <a:picLocks noChangeAspect="1"/>
            </p:cNvPicPr>
            <p:nvPr/>
          </p:nvPicPr>
          <p:blipFill rotWithShape="1">
            <a:blip r:embed="rId3"/>
            <a:srcRect t="-1" r="43849" b="50538"/>
            <a:stretch/>
          </p:blipFill>
          <p:spPr>
            <a:xfrm>
              <a:off x="9977377" y="4979467"/>
              <a:ext cx="2214623" cy="1878534"/>
            </a:xfrm>
            <a:prstGeom prst="rect">
              <a:avLst/>
            </a:prstGeom>
          </p:spPr>
        </p:pic>
        <p:pic>
          <p:nvPicPr>
            <p:cNvPr id="4" name="Picture 3" descr="A bright light in the dark&#10;&#10;Description automatically generated">
              <a:extLst>
                <a:ext uri="{FF2B5EF4-FFF2-40B4-BE49-F238E27FC236}">
                  <a16:creationId xmlns:a16="http://schemas.microsoft.com/office/drawing/2014/main" id="{289F89FD-5DA3-BA20-0269-B8643C64CB1C}"/>
                </a:ext>
              </a:extLst>
            </p:cNvPr>
            <p:cNvPicPr>
              <a:picLocks noChangeAspect="1"/>
            </p:cNvPicPr>
            <p:nvPr userDrawn="1"/>
          </p:nvPicPr>
          <p:blipFill>
            <a:blip r:embed="rId4"/>
            <a:stretch>
              <a:fillRect/>
            </a:stretch>
          </p:blipFill>
          <p:spPr>
            <a:xfrm>
              <a:off x="11580438" y="4704920"/>
              <a:ext cx="564805" cy="549090"/>
            </a:xfrm>
            <a:prstGeom prst="rect">
              <a:avLst/>
            </a:prstGeom>
          </p:spPr>
        </p:pic>
        <p:pic>
          <p:nvPicPr>
            <p:cNvPr id="5" name="Picture 4" descr="A bright light in the dark&#10;&#10;Description automatically generated">
              <a:extLst>
                <a:ext uri="{FF2B5EF4-FFF2-40B4-BE49-F238E27FC236}">
                  <a16:creationId xmlns:a16="http://schemas.microsoft.com/office/drawing/2014/main" id="{6A1D81EE-6F7C-5DE4-0394-B30FBAB47E83}"/>
                </a:ext>
              </a:extLst>
            </p:cNvPr>
            <p:cNvPicPr>
              <a:picLocks noChangeAspect="1"/>
            </p:cNvPicPr>
            <p:nvPr userDrawn="1"/>
          </p:nvPicPr>
          <p:blipFill>
            <a:blip r:embed="rId4"/>
            <a:stretch>
              <a:fillRect/>
            </a:stretch>
          </p:blipFill>
          <p:spPr>
            <a:xfrm>
              <a:off x="10080305" y="5975030"/>
              <a:ext cx="755111" cy="734100"/>
            </a:xfrm>
            <a:prstGeom prst="rect">
              <a:avLst/>
            </a:prstGeom>
          </p:spPr>
        </p:pic>
        <p:pic>
          <p:nvPicPr>
            <p:cNvPr id="6" name="Picture 5" descr="A bright light in the dark&#10;&#10;Description automatically generated">
              <a:extLst>
                <a:ext uri="{FF2B5EF4-FFF2-40B4-BE49-F238E27FC236}">
                  <a16:creationId xmlns:a16="http://schemas.microsoft.com/office/drawing/2014/main" id="{66A6F700-BAEF-620A-0CB0-5304E6744496}"/>
                </a:ext>
              </a:extLst>
            </p:cNvPr>
            <p:cNvPicPr>
              <a:picLocks noChangeAspect="1"/>
            </p:cNvPicPr>
            <p:nvPr userDrawn="1"/>
          </p:nvPicPr>
          <p:blipFill>
            <a:blip r:embed="rId4"/>
            <a:stretch>
              <a:fillRect/>
            </a:stretch>
          </p:blipFill>
          <p:spPr>
            <a:xfrm>
              <a:off x="10268388" y="5230136"/>
              <a:ext cx="542636" cy="527537"/>
            </a:xfrm>
            <a:prstGeom prst="rect">
              <a:avLst/>
            </a:prstGeom>
          </p:spPr>
        </p:pic>
      </p:grpSp>
      <p:pic>
        <p:nvPicPr>
          <p:cNvPr id="7" name="Picture 6" descr="A bright light in the dark&#10;&#10;Description automatically generated">
            <a:extLst>
              <a:ext uri="{FF2B5EF4-FFF2-40B4-BE49-F238E27FC236}">
                <a16:creationId xmlns:a16="http://schemas.microsoft.com/office/drawing/2014/main" id="{5E5737EB-7CE5-AF0B-65EA-3423DC171C5B}"/>
              </a:ext>
            </a:extLst>
          </p:cNvPr>
          <p:cNvPicPr>
            <a:picLocks noChangeAspect="1"/>
          </p:cNvPicPr>
          <p:nvPr userDrawn="1"/>
        </p:nvPicPr>
        <p:blipFill>
          <a:blip r:embed="rId4"/>
          <a:stretch>
            <a:fillRect/>
          </a:stretch>
        </p:blipFill>
        <p:spPr>
          <a:xfrm rot="1073261">
            <a:off x="10985134" y="4350401"/>
            <a:ext cx="698791" cy="682910"/>
          </a:xfrm>
          <a:prstGeom prst="rect">
            <a:avLst/>
          </a:prstGeom>
        </p:spPr>
      </p:pic>
      <p:sp>
        <p:nvSpPr>
          <p:cNvPr id="9" name="Rectangle 8">
            <a:extLst>
              <a:ext uri="{FF2B5EF4-FFF2-40B4-BE49-F238E27FC236}">
                <a16:creationId xmlns:a16="http://schemas.microsoft.com/office/drawing/2014/main" id="{AF65C3BA-E90A-AA2B-2A6A-19EA33CA1B3F}"/>
              </a:ext>
            </a:extLst>
          </p:cNvPr>
          <p:cNvSpPr/>
          <p:nvPr userDrawn="1"/>
        </p:nvSpPr>
        <p:spPr>
          <a:xfrm>
            <a:off x="0" y="854863"/>
            <a:ext cx="12192000" cy="118872"/>
          </a:xfrm>
          <a:prstGeom prst="rect">
            <a:avLst/>
          </a:prstGeom>
          <a:solidFill>
            <a:srgbClr val="EC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2C35A356-4FEA-719C-948B-CFFC974DC88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75152" y="-29433"/>
            <a:ext cx="4326499" cy="982667"/>
          </a:xfrm>
          <a:prstGeom prst="rect">
            <a:avLst/>
          </a:prstGeom>
        </p:spPr>
      </p:pic>
    </p:spTree>
    <p:extLst>
      <p:ext uri="{BB962C8B-B14F-4D97-AF65-F5344CB8AC3E}">
        <p14:creationId xmlns:p14="http://schemas.microsoft.com/office/powerpoint/2010/main" val="46034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D7CB-74C7-146C-9F5F-240AB0F1557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58E4B78-07A2-2696-4135-FECD9C94480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9459A76-1D42-494F-9FDE-E613E937EEA2}"/>
              </a:ext>
            </a:extLst>
          </p:cNvPr>
          <p:cNvSpPr>
            <a:spLocks noGrp="1"/>
          </p:cNvSpPr>
          <p:nvPr>
            <p:ph type="dt" sz="half" idx="10"/>
          </p:nvPr>
        </p:nvSpPr>
        <p:spPr/>
        <p:txBody>
          <a:bodyPr/>
          <a:lstStyle/>
          <a:p>
            <a:fld id="{18D3B56F-1389-9443-A6FC-0095C4C610B5}" type="datetimeFigureOut">
              <a:rPr lang="en-GB" smtClean="0"/>
              <a:t>15/06/2025</a:t>
            </a:fld>
            <a:endParaRPr lang="en-GB"/>
          </a:p>
        </p:txBody>
      </p:sp>
      <p:sp>
        <p:nvSpPr>
          <p:cNvPr id="5" name="Footer Placeholder 4">
            <a:extLst>
              <a:ext uri="{FF2B5EF4-FFF2-40B4-BE49-F238E27FC236}">
                <a16:creationId xmlns:a16="http://schemas.microsoft.com/office/drawing/2014/main" id="{BCDD17C1-A59C-6BF8-28DC-FD1D5C0A99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0F6314-B0BF-818F-78C7-F2F5FABCDDA1}"/>
              </a:ext>
            </a:extLst>
          </p:cNvPr>
          <p:cNvSpPr>
            <a:spLocks noGrp="1"/>
          </p:cNvSpPr>
          <p:nvPr>
            <p:ph type="sldNum" sz="quarter" idx="12"/>
          </p:nvPr>
        </p:nvSpPr>
        <p:spPr/>
        <p:txBody>
          <a:bodyPr/>
          <a:lstStyle/>
          <a:p>
            <a:fld id="{0C866E3E-37EB-2C4D-95CA-98EC6E41E56C}" type="slidenum">
              <a:rPr lang="en-GB" smtClean="0"/>
              <a:t>‹#›</a:t>
            </a:fld>
            <a:endParaRPr lang="en-GB"/>
          </a:p>
        </p:txBody>
      </p:sp>
    </p:spTree>
    <p:extLst>
      <p:ext uri="{BB962C8B-B14F-4D97-AF65-F5344CB8AC3E}">
        <p14:creationId xmlns:p14="http://schemas.microsoft.com/office/powerpoint/2010/main" val="21468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4D8B-A7FA-3749-B2FC-2707D0999AF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BAC8915-B955-A5E5-6A37-BC267EF854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0E0C3D0-1BCE-8063-1670-893A512247AB}"/>
              </a:ext>
            </a:extLst>
          </p:cNvPr>
          <p:cNvSpPr>
            <a:spLocks noGrp="1"/>
          </p:cNvSpPr>
          <p:nvPr>
            <p:ph type="dt" sz="half" idx="10"/>
          </p:nvPr>
        </p:nvSpPr>
        <p:spPr/>
        <p:txBody>
          <a:bodyPr/>
          <a:lstStyle/>
          <a:p>
            <a:fld id="{18D3B56F-1389-9443-A6FC-0095C4C610B5}" type="datetimeFigureOut">
              <a:rPr lang="en-GB" smtClean="0"/>
              <a:t>15/06/2025</a:t>
            </a:fld>
            <a:endParaRPr lang="en-GB"/>
          </a:p>
        </p:txBody>
      </p:sp>
      <p:sp>
        <p:nvSpPr>
          <p:cNvPr id="5" name="Footer Placeholder 4">
            <a:extLst>
              <a:ext uri="{FF2B5EF4-FFF2-40B4-BE49-F238E27FC236}">
                <a16:creationId xmlns:a16="http://schemas.microsoft.com/office/drawing/2014/main" id="{1AFA7C99-2F1F-9ACF-3697-3B6469FB61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26B7E1-5A18-454E-E25E-A8683754A782}"/>
              </a:ext>
            </a:extLst>
          </p:cNvPr>
          <p:cNvSpPr>
            <a:spLocks noGrp="1"/>
          </p:cNvSpPr>
          <p:nvPr>
            <p:ph type="sldNum" sz="quarter" idx="12"/>
          </p:nvPr>
        </p:nvSpPr>
        <p:spPr/>
        <p:txBody>
          <a:bodyPr/>
          <a:lstStyle/>
          <a:p>
            <a:fld id="{0C866E3E-37EB-2C4D-95CA-98EC6E41E56C}" type="slidenum">
              <a:rPr lang="en-GB" smtClean="0"/>
              <a:t>‹#›</a:t>
            </a:fld>
            <a:endParaRPr lang="en-GB"/>
          </a:p>
        </p:txBody>
      </p:sp>
    </p:spTree>
    <p:extLst>
      <p:ext uri="{BB962C8B-B14F-4D97-AF65-F5344CB8AC3E}">
        <p14:creationId xmlns:p14="http://schemas.microsoft.com/office/powerpoint/2010/main" val="885339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8EF4-4F81-D48D-409C-D37F604973D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99EB45-0F36-D7D1-6231-FC0C0C06BF0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A51FC37-D314-3C4C-6021-B20681AC453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44EA524-3B41-9453-3FFD-362F07ACB5F1}"/>
              </a:ext>
            </a:extLst>
          </p:cNvPr>
          <p:cNvSpPr>
            <a:spLocks noGrp="1"/>
          </p:cNvSpPr>
          <p:nvPr>
            <p:ph type="dt" sz="half" idx="10"/>
          </p:nvPr>
        </p:nvSpPr>
        <p:spPr/>
        <p:txBody>
          <a:bodyPr/>
          <a:lstStyle/>
          <a:p>
            <a:fld id="{18D3B56F-1389-9443-A6FC-0095C4C610B5}" type="datetimeFigureOut">
              <a:rPr lang="en-GB" smtClean="0"/>
              <a:t>15/06/2025</a:t>
            </a:fld>
            <a:endParaRPr lang="en-GB"/>
          </a:p>
        </p:txBody>
      </p:sp>
      <p:sp>
        <p:nvSpPr>
          <p:cNvPr id="6" name="Footer Placeholder 5">
            <a:extLst>
              <a:ext uri="{FF2B5EF4-FFF2-40B4-BE49-F238E27FC236}">
                <a16:creationId xmlns:a16="http://schemas.microsoft.com/office/drawing/2014/main" id="{B5966506-8001-0006-FB56-63F7BA9FF4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781429-9627-32FC-AFA0-E1E5ECFA54BA}"/>
              </a:ext>
            </a:extLst>
          </p:cNvPr>
          <p:cNvSpPr>
            <a:spLocks noGrp="1"/>
          </p:cNvSpPr>
          <p:nvPr>
            <p:ph type="sldNum" sz="quarter" idx="12"/>
          </p:nvPr>
        </p:nvSpPr>
        <p:spPr/>
        <p:txBody>
          <a:bodyPr/>
          <a:lstStyle/>
          <a:p>
            <a:fld id="{0C866E3E-37EB-2C4D-95CA-98EC6E41E56C}" type="slidenum">
              <a:rPr lang="en-GB" smtClean="0"/>
              <a:t>‹#›</a:t>
            </a:fld>
            <a:endParaRPr lang="en-GB"/>
          </a:p>
        </p:txBody>
      </p:sp>
    </p:spTree>
    <p:extLst>
      <p:ext uri="{BB962C8B-B14F-4D97-AF65-F5344CB8AC3E}">
        <p14:creationId xmlns:p14="http://schemas.microsoft.com/office/powerpoint/2010/main" val="59921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CE76-B9BC-1FE8-E08E-427808E1236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7991ABA-C46D-4480-0035-3BE86F0A7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99FA96-A53D-AEE0-B218-A0A93E8B496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A8D858A-B845-506E-6DB1-A6620899A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15DDB00-08A5-3A90-3FAD-24E94D9DBD8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3912885-ECC6-2418-4BE9-2DC1BB2DE43D}"/>
              </a:ext>
            </a:extLst>
          </p:cNvPr>
          <p:cNvSpPr>
            <a:spLocks noGrp="1"/>
          </p:cNvSpPr>
          <p:nvPr>
            <p:ph type="dt" sz="half" idx="10"/>
          </p:nvPr>
        </p:nvSpPr>
        <p:spPr/>
        <p:txBody>
          <a:bodyPr/>
          <a:lstStyle/>
          <a:p>
            <a:fld id="{18D3B56F-1389-9443-A6FC-0095C4C610B5}" type="datetimeFigureOut">
              <a:rPr lang="en-GB" smtClean="0"/>
              <a:t>15/06/2025</a:t>
            </a:fld>
            <a:endParaRPr lang="en-GB"/>
          </a:p>
        </p:txBody>
      </p:sp>
      <p:sp>
        <p:nvSpPr>
          <p:cNvPr id="8" name="Footer Placeholder 7">
            <a:extLst>
              <a:ext uri="{FF2B5EF4-FFF2-40B4-BE49-F238E27FC236}">
                <a16:creationId xmlns:a16="http://schemas.microsoft.com/office/drawing/2014/main" id="{5D1BE9BB-CEA5-3F5A-7321-DD7F23124C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209FC3-B578-F025-B80B-92041153FA5F}"/>
              </a:ext>
            </a:extLst>
          </p:cNvPr>
          <p:cNvSpPr>
            <a:spLocks noGrp="1"/>
          </p:cNvSpPr>
          <p:nvPr>
            <p:ph type="sldNum" sz="quarter" idx="12"/>
          </p:nvPr>
        </p:nvSpPr>
        <p:spPr/>
        <p:txBody>
          <a:bodyPr/>
          <a:lstStyle/>
          <a:p>
            <a:fld id="{0C866E3E-37EB-2C4D-95CA-98EC6E41E56C}" type="slidenum">
              <a:rPr lang="en-GB" smtClean="0"/>
              <a:t>‹#›</a:t>
            </a:fld>
            <a:endParaRPr lang="en-GB"/>
          </a:p>
        </p:txBody>
      </p:sp>
    </p:spTree>
    <p:extLst>
      <p:ext uri="{BB962C8B-B14F-4D97-AF65-F5344CB8AC3E}">
        <p14:creationId xmlns:p14="http://schemas.microsoft.com/office/powerpoint/2010/main" val="172643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6A687-4015-C481-4F97-CD489E44E54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5466F2D-826E-8299-C3FB-3C30B1F05835}"/>
              </a:ext>
            </a:extLst>
          </p:cNvPr>
          <p:cNvSpPr>
            <a:spLocks noGrp="1"/>
          </p:cNvSpPr>
          <p:nvPr>
            <p:ph type="dt" sz="half" idx="10"/>
          </p:nvPr>
        </p:nvSpPr>
        <p:spPr/>
        <p:txBody>
          <a:bodyPr/>
          <a:lstStyle/>
          <a:p>
            <a:fld id="{18D3B56F-1389-9443-A6FC-0095C4C610B5}" type="datetimeFigureOut">
              <a:rPr lang="en-GB" smtClean="0"/>
              <a:t>15/06/2025</a:t>
            </a:fld>
            <a:endParaRPr lang="en-GB"/>
          </a:p>
        </p:txBody>
      </p:sp>
      <p:sp>
        <p:nvSpPr>
          <p:cNvPr id="4" name="Footer Placeholder 3">
            <a:extLst>
              <a:ext uri="{FF2B5EF4-FFF2-40B4-BE49-F238E27FC236}">
                <a16:creationId xmlns:a16="http://schemas.microsoft.com/office/drawing/2014/main" id="{F6644350-222D-92E4-C5A8-5F7A0E029A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9051D7F-74CE-0CE0-3B53-E74057D0D6F5}"/>
              </a:ext>
            </a:extLst>
          </p:cNvPr>
          <p:cNvSpPr>
            <a:spLocks noGrp="1"/>
          </p:cNvSpPr>
          <p:nvPr>
            <p:ph type="sldNum" sz="quarter" idx="12"/>
          </p:nvPr>
        </p:nvSpPr>
        <p:spPr/>
        <p:txBody>
          <a:bodyPr/>
          <a:lstStyle/>
          <a:p>
            <a:fld id="{0C866E3E-37EB-2C4D-95CA-98EC6E41E56C}" type="slidenum">
              <a:rPr lang="en-GB" smtClean="0"/>
              <a:t>‹#›</a:t>
            </a:fld>
            <a:endParaRPr lang="en-GB"/>
          </a:p>
        </p:txBody>
      </p:sp>
    </p:spTree>
    <p:extLst>
      <p:ext uri="{BB962C8B-B14F-4D97-AF65-F5344CB8AC3E}">
        <p14:creationId xmlns:p14="http://schemas.microsoft.com/office/powerpoint/2010/main" val="3510424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C47D05-99DA-CA84-2960-AFB955E080C1}"/>
              </a:ext>
            </a:extLst>
          </p:cNvPr>
          <p:cNvSpPr>
            <a:spLocks noGrp="1"/>
          </p:cNvSpPr>
          <p:nvPr>
            <p:ph type="dt" sz="half" idx="10"/>
          </p:nvPr>
        </p:nvSpPr>
        <p:spPr/>
        <p:txBody>
          <a:bodyPr/>
          <a:lstStyle/>
          <a:p>
            <a:fld id="{18D3B56F-1389-9443-A6FC-0095C4C610B5}" type="datetimeFigureOut">
              <a:rPr lang="en-GB" smtClean="0"/>
              <a:t>15/06/2025</a:t>
            </a:fld>
            <a:endParaRPr lang="en-GB"/>
          </a:p>
        </p:txBody>
      </p:sp>
      <p:sp>
        <p:nvSpPr>
          <p:cNvPr id="3" name="Footer Placeholder 2">
            <a:extLst>
              <a:ext uri="{FF2B5EF4-FFF2-40B4-BE49-F238E27FC236}">
                <a16:creationId xmlns:a16="http://schemas.microsoft.com/office/drawing/2014/main" id="{023C8D47-B731-E105-F756-77C71BB197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A4A829-EFD0-533F-5666-8C3DFEF8A72F}"/>
              </a:ext>
            </a:extLst>
          </p:cNvPr>
          <p:cNvSpPr>
            <a:spLocks noGrp="1"/>
          </p:cNvSpPr>
          <p:nvPr>
            <p:ph type="sldNum" sz="quarter" idx="12"/>
          </p:nvPr>
        </p:nvSpPr>
        <p:spPr/>
        <p:txBody>
          <a:bodyPr/>
          <a:lstStyle/>
          <a:p>
            <a:fld id="{0C866E3E-37EB-2C4D-95CA-98EC6E41E56C}" type="slidenum">
              <a:rPr lang="en-GB" smtClean="0"/>
              <a:t>‹#›</a:t>
            </a:fld>
            <a:endParaRPr lang="en-GB"/>
          </a:p>
        </p:txBody>
      </p:sp>
    </p:spTree>
    <p:extLst>
      <p:ext uri="{BB962C8B-B14F-4D97-AF65-F5344CB8AC3E}">
        <p14:creationId xmlns:p14="http://schemas.microsoft.com/office/powerpoint/2010/main" val="149227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7A7A-5155-088E-06FD-00034B705F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AC10AB3-C466-8FAE-9777-9E6274DC94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BD02705-B808-1979-A970-A317EBBA1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887274-75A9-85CD-75E1-612FCA06ECE5}"/>
              </a:ext>
            </a:extLst>
          </p:cNvPr>
          <p:cNvSpPr>
            <a:spLocks noGrp="1"/>
          </p:cNvSpPr>
          <p:nvPr>
            <p:ph type="dt" sz="half" idx="10"/>
          </p:nvPr>
        </p:nvSpPr>
        <p:spPr/>
        <p:txBody>
          <a:bodyPr/>
          <a:lstStyle/>
          <a:p>
            <a:fld id="{18D3B56F-1389-9443-A6FC-0095C4C610B5}" type="datetimeFigureOut">
              <a:rPr lang="en-GB" smtClean="0"/>
              <a:t>15/06/2025</a:t>
            </a:fld>
            <a:endParaRPr lang="en-GB"/>
          </a:p>
        </p:txBody>
      </p:sp>
      <p:sp>
        <p:nvSpPr>
          <p:cNvPr id="6" name="Footer Placeholder 5">
            <a:extLst>
              <a:ext uri="{FF2B5EF4-FFF2-40B4-BE49-F238E27FC236}">
                <a16:creationId xmlns:a16="http://schemas.microsoft.com/office/drawing/2014/main" id="{39B90D9B-4905-E384-52FF-3520D88102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B25966-79B7-B3FF-3A47-8766FC2512DB}"/>
              </a:ext>
            </a:extLst>
          </p:cNvPr>
          <p:cNvSpPr>
            <a:spLocks noGrp="1"/>
          </p:cNvSpPr>
          <p:nvPr>
            <p:ph type="sldNum" sz="quarter" idx="12"/>
          </p:nvPr>
        </p:nvSpPr>
        <p:spPr/>
        <p:txBody>
          <a:bodyPr/>
          <a:lstStyle/>
          <a:p>
            <a:fld id="{0C866E3E-37EB-2C4D-95CA-98EC6E41E56C}" type="slidenum">
              <a:rPr lang="en-GB" smtClean="0"/>
              <a:t>‹#›</a:t>
            </a:fld>
            <a:endParaRPr lang="en-GB"/>
          </a:p>
        </p:txBody>
      </p:sp>
    </p:spTree>
    <p:extLst>
      <p:ext uri="{BB962C8B-B14F-4D97-AF65-F5344CB8AC3E}">
        <p14:creationId xmlns:p14="http://schemas.microsoft.com/office/powerpoint/2010/main" val="314769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1B7FF-4E37-177F-94AA-DC49B6A099D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2EA4346-C90F-9C1D-5584-0C1519086A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F6F1F4-E271-396F-26D6-6F6196642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600F97-30B1-CC23-CECC-79C7C49F8C39}"/>
              </a:ext>
            </a:extLst>
          </p:cNvPr>
          <p:cNvSpPr>
            <a:spLocks noGrp="1"/>
          </p:cNvSpPr>
          <p:nvPr>
            <p:ph type="dt" sz="half" idx="10"/>
          </p:nvPr>
        </p:nvSpPr>
        <p:spPr/>
        <p:txBody>
          <a:bodyPr/>
          <a:lstStyle/>
          <a:p>
            <a:fld id="{18D3B56F-1389-9443-A6FC-0095C4C610B5}" type="datetimeFigureOut">
              <a:rPr lang="en-GB" smtClean="0"/>
              <a:t>15/06/2025</a:t>
            </a:fld>
            <a:endParaRPr lang="en-GB"/>
          </a:p>
        </p:txBody>
      </p:sp>
      <p:sp>
        <p:nvSpPr>
          <p:cNvPr id="6" name="Footer Placeholder 5">
            <a:extLst>
              <a:ext uri="{FF2B5EF4-FFF2-40B4-BE49-F238E27FC236}">
                <a16:creationId xmlns:a16="http://schemas.microsoft.com/office/drawing/2014/main" id="{64523E61-B43E-6D32-ED30-AE94DCB273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653900-556C-0A0F-DD9E-AB27EE19F61D}"/>
              </a:ext>
            </a:extLst>
          </p:cNvPr>
          <p:cNvSpPr>
            <a:spLocks noGrp="1"/>
          </p:cNvSpPr>
          <p:nvPr>
            <p:ph type="sldNum" sz="quarter" idx="12"/>
          </p:nvPr>
        </p:nvSpPr>
        <p:spPr/>
        <p:txBody>
          <a:bodyPr/>
          <a:lstStyle/>
          <a:p>
            <a:fld id="{0C866E3E-37EB-2C4D-95CA-98EC6E41E56C}" type="slidenum">
              <a:rPr lang="en-GB" smtClean="0"/>
              <a:t>‹#›</a:t>
            </a:fld>
            <a:endParaRPr lang="en-GB"/>
          </a:p>
        </p:txBody>
      </p:sp>
    </p:spTree>
    <p:extLst>
      <p:ext uri="{BB962C8B-B14F-4D97-AF65-F5344CB8AC3E}">
        <p14:creationId xmlns:p14="http://schemas.microsoft.com/office/powerpoint/2010/main" val="134712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37470-BA25-B997-7A93-EDBC99150B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78B7425-4768-FFB4-487F-AB6A0F572E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BCC9BC-75FD-D384-5F3A-D9D7C11D77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D3B56F-1389-9443-A6FC-0095C4C610B5}" type="datetimeFigureOut">
              <a:rPr lang="en-GB" smtClean="0"/>
              <a:t>15/06/2025</a:t>
            </a:fld>
            <a:endParaRPr lang="en-GB"/>
          </a:p>
        </p:txBody>
      </p:sp>
      <p:sp>
        <p:nvSpPr>
          <p:cNvPr id="5" name="Footer Placeholder 4">
            <a:extLst>
              <a:ext uri="{FF2B5EF4-FFF2-40B4-BE49-F238E27FC236}">
                <a16:creationId xmlns:a16="http://schemas.microsoft.com/office/drawing/2014/main" id="{2B1BC096-B441-6970-AA05-D79F8F2FF3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5822D13-CAEF-CBF8-00DD-E0D9D443B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866E3E-37EB-2C4D-95CA-98EC6E41E56C}" type="slidenum">
              <a:rPr lang="en-GB" smtClean="0"/>
              <a:t>‹#›</a:t>
            </a:fld>
            <a:endParaRPr lang="en-GB"/>
          </a:p>
        </p:txBody>
      </p:sp>
    </p:spTree>
    <p:extLst>
      <p:ext uri="{BB962C8B-B14F-4D97-AF65-F5344CB8AC3E}">
        <p14:creationId xmlns:p14="http://schemas.microsoft.com/office/powerpoint/2010/main" val="1392532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pso-net.e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File:MOH_Logo.svg"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chart" Target="../charts/chart1.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1.xml"/><Relationship Id="rId7" Type="http://schemas.openxmlformats.org/officeDocument/2006/relationships/image" Target="../media/image39.sv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emf"/><Relationship Id="rId10" Type="http://schemas.openxmlformats.org/officeDocument/2006/relationships/image" Target="../media/image42.png"/><Relationship Id="rId4" Type="http://schemas.openxmlformats.org/officeDocument/2006/relationships/oleObject" Target="../embeddings/oleObject3.bin"/><Relationship Id="rId9" Type="http://schemas.openxmlformats.org/officeDocument/2006/relationships/image" Target="../media/image41.sv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37.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371/journal.pone.0227845"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ile:MOH_Logo.svg"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CC92-DBA6-6BC8-2A5E-92D5CA9925BD}"/>
              </a:ext>
            </a:extLst>
          </p:cNvPr>
          <p:cNvSpPr>
            <a:spLocks noGrp="1"/>
          </p:cNvSpPr>
          <p:nvPr>
            <p:ph type="title"/>
          </p:nvPr>
        </p:nvSpPr>
        <p:spPr>
          <a:xfrm>
            <a:off x="10726754" y="-1905110"/>
            <a:ext cx="3822189" cy="1899912"/>
          </a:xfrm>
        </p:spPr>
        <p:txBody>
          <a:bodyPr>
            <a:normAutofit fontScale="90000"/>
          </a:bodyPr>
          <a:lstStyle/>
          <a:p>
            <a:br>
              <a:rPr lang="en-GB" sz="2400" dirty="0">
                <a:effectLst/>
                <a:latin typeface="Times New Roman" panose="02020603050405020304" pitchFamily="18" charset="0"/>
              </a:rPr>
            </a:br>
            <a:br>
              <a:rPr lang="en-GB" sz="2400" dirty="0">
                <a:effectLst/>
                <a:latin typeface="Times New Roman" panose="02020603050405020304" pitchFamily="18" charset="0"/>
              </a:rPr>
            </a:br>
            <a:br>
              <a:rPr lang="en-GB" sz="2400" dirty="0">
                <a:effectLst/>
                <a:latin typeface="Times New Roman" panose="02020603050405020304" pitchFamily="18" charset="0"/>
              </a:rPr>
            </a:br>
            <a:br>
              <a:rPr lang="en-GB" sz="2400" dirty="0">
                <a:effectLst/>
                <a:latin typeface="Times New Roman" panose="02020603050405020304" pitchFamily="18" charset="0"/>
              </a:rPr>
            </a:br>
            <a:endParaRPr lang="en-GB" sz="4000" dirty="0"/>
          </a:p>
        </p:txBody>
      </p:sp>
      <p:sp>
        <p:nvSpPr>
          <p:cNvPr id="8" name="Content Placeholder 7">
            <a:extLst>
              <a:ext uri="{FF2B5EF4-FFF2-40B4-BE49-F238E27FC236}">
                <a16:creationId xmlns:a16="http://schemas.microsoft.com/office/drawing/2014/main" id="{F0BB7E20-DB82-566A-7F45-AB331466899C}"/>
              </a:ext>
            </a:extLst>
          </p:cNvPr>
          <p:cNvSpPr>
            <a:spLocks noGrp="1"/>
          </p:cNvSpPr>
          <p:nvPr>
            <p:ph idx="1"/>
          </p:nvPr>
        </p:nvSpPr>
        <p:spPr>
          <a:xfrm>
            <a:off x="7531610" y="1660634"/>
            <a:ext cx="3822189" cy="1618593"/>
          </a:xfrm>
        </p:spPr>
        <p:txBody>
          <a:bodyPr>
            <a:normAutofit fontScale="55000" lnSpcReduction="20000"/>
          </a:bodyPr>
          <a:lstStyle/>
          <a:p>
            <a:pPr marL="0" indent="0">
              <a:buNone/>
            </a:pPr>
            <a:r>
              <a:rPr lang="en-US" sz="2900" b="1" dirty="0">
                <a:latin typeface="Calibri" panose="020F0502020204030204" pitchFamily="34" charset="0"/>
                <a:cs typeface="Calibri" panose="020F0502020204030204" pitchFamily="34" charset="0"/>
              </a:rPr>
              <a:t>Professor James Kingsland OBE</a:t>
            </a:r>
          </a:p>
          <a:p>
            <a:pPr marL="0" indent="0">
              <a:lnSpc>
                <a:spcPct val="120000"/>
              </a:lnSpc>
              <a:buNone/>
            </a:pPr>
            <a:r>
              <a:rPr lang="en-US" sz="1600" dirty="0">
                <a:latin typeface="Calibri" panose="020F0502020204030204" pitchFamily="34" charset="0"/>
                <a:cs typeface="Calibri" panose="020F0502020204030204" pitchFamily="34" charset="0"/>
              </a:rPr>
              <a:t>Primary Care Physician</a:t>
            </a:r>
          </a:p>
          <a:p>
            <a:pPr marL="0" indent="0">
              <a:lnSpc>
                <a:spcPct val="120000"/>
              </a:lnSpc>
              <a:buNone/>
            </a:pPr>
            <a:r>
              <a:rPr lang="en-US" sz="1600" dirty="0">
                <a:latin typeface="Calibri" panose="020F0502020204030204" pitchFamily="34" charset="0"/>
                <a:cs typeface="Calibri" panose="020F0502020204030204" pitchFamily="34" charset="0"/>
              </a:rPr>
              <a:t>Clinical Professor, School of Medicine, </a:t>
            </a:r>
            <a:r>
              <a:rPr lang="en-US" sz="1600" dirty="0" err="1">
                <a:latin typeface="Calibri" panose="020F0502020204030204" pitchFamily="34" charset="0"/>
                <a:cs typeface="Calibri" panose="020F0502020204030204" pitchFamily="34" charset="0"/>
              </a:rPr>
              <a:t>UCLan</a:t>
            </a:r>
            <a:endParaRPr lang="en-US" sz="1600" dirty="0">
              <a:latin typeface="Calibri" panose="020F0502020204030204" pitchFamily="34" charset="0"/>
              <a:cs typeface="Calibri" panose="020F0502020204030204" pitchFamily="34" charset="0"/>
            </a:endParaRPr>
          </a:p>
          <a:p>
            <a:pPr marL="0" indent="0">
              <a:lnSpc>
                <a:spcPct val="120000"/>
              </a:lnSpc>
              <a:buNone/>
            </a:pPr>
            <a:r>
              <a:rPr lang="en-US" sz="1600" dirty="0">
                <a:latin typeface="Calibri" panose="020F0502020204030204" pitchFamily="34" charset="0"/>
                <a:cs typeface="Calibri" panose="020F0502020204030204" pitchFamily="34" charset="0"/>
              </a:rPr>
              <a:t>Visiting Professor, Tribhuvan University, Nepal</a:t>
            </a:r>
          </a:p>
          <a:p>
            <a:pPr marL="0" indent="0">
              <a:lnSpc>
                <a:spcPct val="120000"/>
              </a:lnSpc>
              <a:buNone/>
            </a:pPr>
            <a:r>
              <a:rPr lang="en-US" sz="1600" dirty="0">
                <a:latin typeface="Calibri" panose="020F0502020204030204" pitchFamily="34" charset="0"/>
                <a:cs typeface="Calibri" panose="020F0502020204030204" pitchFamily="34" charset="0"/>
              </a:rPr>
              <a:t>Chair, Digital Clinical Excellence Forum (</a:t>
            </a:r>
            <a:r>
              <a:rPr lang="en-US" sz="1600" dirty="0" err="1">
                <a:latin typeface="Calibri" panose="020F0502020204030204" pitchFamily="34" charset="0"/>
                <a:cs typeface="Calibri" panose="020F0502020204030204" pitchFamily="34" charset="0"/>
              </a:rPr>
              <a:t>DiCE</a:t>
            </a:r>
            <a:r>
              <a:rPr lang="en-US" sz="1600" dirty="0">
                <a:latin typeface="Calibri" panose="020F0502020204030204" pitchFamily="34" charset="0"/>
                <a:cs typeface="Calibri" panose="020F0502020204030204" pitchFamily="34" charset="0"/>
              </a:rPr>
              <a:t>) UK</a:t>
            </a:r>
          </a:p>
          <a:p>
            <a:pPr marL="0" indent="0">
              <a:lnSpc>
                <a:spcPct val="120000"/>
              </a:lnSpc>
              <a:buNone/>
            </a:pPr>
            <a:r>
              <a:rPr lang="en-US" sz="1600" dirty="0">
                <a:latin typeface="Calibri" panose="020F0502020204030204" pitchFamily="34" charset="0"/>
                <a:cs typeface="Calibri" panose="020F0502020204030204" pitchFamily="34" charset="0"/>
              </a:rPr>
              <a:t>Clinical Advisor, MoH, Singapore</a:t>
            </a:r>
          </a:p>
        </p:txBody>
      </p:sp>
      <p:pic>
        <p:nvPicPr>
          <p:cNvPr id="1026" name="Picture 2" descr="EPSO">
            <a:hlinkClick r:id="rId3"/>
            <a:extLst>
              <a:ext uri="{FF2B5EF4-FFF2-40B4-BE49-F238E27FC236}">
                <a16:creationId xmlns:a16="http://schemas.microsoft.com/office/drawing/2014/main" id="{0ED046D5-08E1-D087-FE31-B54D3EC85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7244" y="803165"/>
            <a:ext cx="14478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2D98CD3-1025-7322-4FC4-3BA349752D89}"/>
              </a:ext>
            </a:extLst>
          </p:cNvPr>
          <p:cNvPicPr>
            <a:picLocks noChangeAspect="1"/>
          </p:cNvPicPr>
          <p:nvPr/>
        </p:nvPicPr>
        <p:blipFill>
          <a:blip r:embed="rId5"/>
          <a:stretch>
            <a:fillRect/>
          </a:stretch>
        </p:blipFill>
        <p:spPr>
          <a:xfrm>
            <a:off x="506627" y="160637"/>
            <a:ext cx="6660291" cy="6586151"/>
          </a:xfrm>
          <a:prstGeom prst="rect">
            <a:avLst/>
          </a:prstGeom>
        </p:spPr>
      </p:pic>
      <p:pic>
        <p:nvPicPr>
          <p:cNvPr id="7" name="Picture 2" descr="A single voice, a united message and a single settled purpose” - LOCSU">
            <a:extLst>
              <a:ext uri="{FF2B5EF4-FFF2-40B4-BE49-F238E27FC236}">
                <a16:creationId xmlns:a16="http://schemas.microsoft.com/office/drawing/2014/main" id="{A7E30071-E513-CF58-2BEE-A835FB9EB1A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165" r="17415"/>
          <a:stretch/>
        </p:blipFill>
        <p:spPr bwMode="auto">
          <a:xfrm>
            <a:off x="7644178" y="3499069"/>
            <a:ext cx="3316265" cy="3224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748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A4752-8927-EC16-226F-A32542C1BCB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6A4B3B4-13D8-F0E5-902E-27071F3B3263}"/>
              </a:ext>
            </a:extLst>
          </p:cNvPr>
          <p:cNvSpPr/>
          <p:nvPr/>
        </p:nvSpPr>
        <p:spPr>
          <a:xfrm>
            <a:off x="-1" y="0"/>
            <a:ext cx="12250271" cy="467833"/>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98AC244-2C71-DE88-9C01-4F53E0C734AF}"/>
              </a:ext>
            </a:extLst>
          </p:cNvPr>
          <p:cNvSpPr/>
          <p:nvPr/>
        </p:nvSpPr>
        <p:spPr>
          <a:xfrm>
            <a:off x="0" y="2935941"/>
            <a:ext cx="555813" cy="3922059"/>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ue and grey logo&#10;&#10;AI-generated content may be incorrect.">
            <a:extLst>
              <a:ext uri="{FF2B5EF4-FFF2-40B4-BE49-F238E27FC236}">
                <a16:creationId xmlns:a16="http://schemas.microsoft.com/office/drawing/2014/main" id="{77651409-0BC2-B086-EDFC-0AB8E5F9C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082" y="6050792"/>
            <a:ext cx="1608210" cy="625549"/>
          </a:xfrm>
          <a:prstGeom prst="rect">
            <a:avLst/>
          </a:prstGeom>
        </p:spPr>
      </p:pic>
      <p:sp>
        <p:nvSpPr>
          <p:cNvPr id="2" name="TextBox 1">
            <a:extLst>
              <a:ext uri="{FF2B5EF4-FFF2-40B4-BE49-F238E27FC236}">
                <a16:creationId xmlns:a16="http://schemas.microsoft.com/office/drawing/2014/main" id="{3EDFD2A7-91CC-81E8-117D-A44FBE5AD052}"/>
              </a:ext>
            </a:extLst>
          </p:cNvPr>
          <p:cNvSpPr txBox="1"/>
          <p:nvPr/>
        </p:nvSpPr>
        <p:spPr>
          <a:xfrm>
            <a:off x="641699" y="868357"/>
            <a:ext cx="4900803" cy="523220"/>
          </a:xfrm>
          <a:prstGeom prst="rect">
            <a:avLst/>
          </a:prstGeom>
          <a:noFill/>
        </p:spPr>
        <p:txBody>
          <a:bodyPr wrap="square" rtlCol="0">
            <a:spAutoFit/>
          </a:bodyPr>
          <a:lstStyle/>
          <a:p>
            <a:r>
              <a:rPr lang="en-US" sz="2800" b="1" dirty="0"/>
              <a:t>Assurances</a:t>
            </a:r>
            <a:endParaRPr lang="en-GB" sz="2800" b="1" dirty="0"/>
          </a:p>
        </p:txBody>
      </p:sp>
      <p:sp>
        <p:nvSpPr>
          <p:cNvPr id="10" name="TextBox 9">
            <a:extLst>
              <a:ext uri="{FF2B5EF4-FFF2-40B4-BE49-F238E27FC236}">
                <a16:creationId xmlns:a16="http://schemas.microsoft.com/office/drawing/2014/main" id="{E4AD2D52-21E3-525A-5E58-3EC3F32805CC}"/>
              </a:ext>
            </a:extLst>
          </p:cNvPr>
          <p:cNvSpPr txBox="1"/>
          <p:nvPr/>
        </p:nvSpPr>
        <p:spPr>
          <a:xfrm>
            <a:off x="1378891" y="1834039"/>
            <a:ext cx="4717109" cy="2862322"/>
          </a:xfrm>
          <a:prstGeom prst="rect">
            <a:avLst/>
          </a:prstGeom>
          <a:noFill/>
        </p:spPr>
        <p:txBody>
          <a:bodyPr wrap="square" rtlCol="0">
            <a:spAutoFit/>
          </a:bodyPr>
          <a:lstStyle/>
          <a:p>
            <a:r>
              <a:rPr lang="en-US" sz="2000" b="1" dirty="0"/>
              <a:t>Application form</a:t>
            </a:r>
          </a:p>
          <a:p>
            <a:pPr marL="457200" indent="-457200">
              <a:buFont typeface="Arial" panose="020B0604020202020204" pitchFamily="34" charset="0"/>
              <a:buChar char="•"/>
            </a:pPr>
            <a:r>
              <a:rPr lang="en-US" sz="2000" dirty="0"/>
              <a:t>Company’s House checks</a:t>
            </a:r>
          </a:p>
          <a:p>
            <a:pPr marL="457200" indent="-457200">
              <a:buFont typeface="Arial" panose="020B0604020202020204" pitchFamily="34" charset="0"/>
              <a:buChar char="•"/>
            </a:pPr>
            <a:r>
              <a:rPr lang="en-US" sz="2000" dirty="0"/>
              <a:t>Who is your regulator?</a:t>
            </a:r>
          </a:p>
          <a:p>
            <a:pPr marL="457200" indent="-457200">
              <a:buFont typeface="Arial" panose="020B0604020202020204" pitchFamily="34" charset="0"/>
              <a:buChar char="•"/>
            </a:pPr>
            <a:r>
              <a:rPr lang="en-US" sz="2000" dirty="0"/>
              <a:t>Roles and responsibilities </a:t>
            </a:r>
          </a:p>
          <a:p>
            <a:pPr marL="457200" indent="-457200">
              <a:buFont typeface="Arial" panose="020B0604020202020204" pitchFamily="34" charset="0"/>
              <a:buChar char="•"/>
            </a:pPr>
            <a:r>
              <a:rPr lang="en-US" sz="2000" dirty="0"/>
              <a:t>Declarations</a:t>
            </a:r>
          </a:p>
          <a:p>
            <a:pPr marL="457200" indent="-457200">
              <a:buFont typeface="Arial" panose="020B0604020202020204" pitchFamily="34" charset="0"/>
              <a:buChar char="•"/>
            </a:pPr>
            <a:r>
              <a:rPr lang="en-US" sz="2000" dirty="0"/>
              <a:t>Inspection reports</a:t>
            </a:r>
          </a:p>
          <a:p>
            <a:pPr marL="457200" indent="-457200">
              <a:buFont typeface="Arial" panose="020B0604020202020204" pitchFamily="34" charset="0"/>
              <a:buChar char="•"/>
            </a:pPr>
            <a:r>
              <a:rPr lang="en-US" sz="2000" dirty="0"/>
              <a:t>Reason for joining DiCE</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p:txBody>
      </p:sp>
      <p:sp>
        <p:nvSpPr>
          <p:cNvPr id="4" name="TextBox 3">
            <a:extLst>
              <a:ext uri="{FF2B5EF4-FFF2-40B4-BE49-F238E27FC236}">
                <a16:creationId xmlns:a16="http://schemas.microsoft.com/office/drawing/2014/main" id="{A1A2DB60-BE98-555F-D55F-23C0DE3F6C28}"/>
              </a:ext>
            </a:extLst>
          </p:cNvPr>
          <p:cNvSpPr txBox="1"/>
          <p:nvPr/>
        </p:nvSpPr>
        <p:spPr>
          <a:xfrm>
            <a:off x="1408628" y="4692903"/>
            <a:ext cx="3973404" cy="2246769"/>
          </a:xfrm>
          <a:prstGeom prst="rect">
            <a:avLst/>
          </a:prstGeom>
          <a:noFill/>
        </p:spPr>
        <p:txBody>
          <a:bodyPr wrap="square" rtlCol="0">
            <a:spAutoFit/>
          </a:bodyPr>
          <a:lstStyle/>
          <a:p>
            <a:r>
              <a:rPr lang="en-US" sz="2000" b="1" dirty="0"/>
              <a:t>Social media checks</a:t>
            </a:r>
          </a:p>
          <a:p>
            <a:pPr marL="457200" indent="-457200">
              <a:buFont typeface="Arial" panose="020B0604020202020204" pitchFamily="34" charset="0"/>
              <a:buChar char="•"/>
            </a:pPr>
            <a:r>
              <a:rPr lang="en-US" sz="2000" dirty="0"/>
              <a:t>List of channels</a:t>
            </a:r>
          </a:p>
          <a:p>
            <a:pPr marL="457200" indent="-457200">
              <a:buFont typeface="Arial" panose="020B0604020202020204" pitchFamily="34" charset="0"/>
              <a:buChar char="•"/>
            </a:pPr>
            <a:r>
              <a:rPr lang="en-US" sz="2000" dirty="0"/>
              <a:t>Spot check on a sample from each channel</a:t>
            </a:r>
          </a:p>
          <a:p>
            <a:pPr marL="457200" indent="-457200">
              <a:buFont typeface="Arial" panose="020B0604020202020204" pitchFamily="34" charset="0"/>
              <a:buChar char="•"/>
            </a:pPr>
            <a:r>
              <a:rPr lang="en-US" sz="2000" dirty="0"/>
              <a:t>Advertising compliance</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p:txBody>
      </p:sp>
      <p:pic>
        <p:nvPicPr>
          <p:cNvPr id="11" name="Picture 10" descr="A close-up of a smart phone&#10;&#10;AI-generated content may be incorrect.">
            <a:extLst>
              <a:ext uri="{FF2B5EF4-FFF2-40B4-BE49-F238E27FC236}">
                <a16:creationId xmlns:a16="http://schemas.microsoft.com/office/drawing/2014/main" id="{ECFDACA0-3AC4-7BE4-5BF9-E308F6CF6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651" y="1792102"/>
            <a:ext cx="4373536" cy="3173188"/>
          </a:xfrm>
          <a:prstGeom prst="rect">
            <a:avLst/>
          </a:prstGeom>
        </p:spPr>
      </p:pic>
    </p:spTree>
    <p:extLst>
      <p:ext uri="{BB962C8B-B14F-4D97-AF65-F5344CB8AC3E}">
        <p14:creationId xmlns:p14="http://schemas.microsoft.com/office/powerpoint/2010/main" val="480996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9B8E0-EEA0-5E13-EAB5-E98988BEE68F}"/>
            </a:ext>
          </a:extLst>
        </p:cNvPr>
        <p:cNvGrpSpPr/>
        <p:nvPr/>
      </p:nvGrpSpPr>
      <p:grpSpPr>
        <a:xfrm>
          <a:off x="0" y="0"/>
          <a:ext cx="0" cy="0"/>
          <a:chOff x="0" y="0"/>
          <a:chExt cx="0" cy="0"/>
        </a:xfrm>
      </p:grpSpPr>
      <p:pic>
        <p:nvPicPr>
          <p:cNvPr id="5" name="Picture 4" descr="A blue and grey logo&#10;&#10;AI-generated content may be incorrect.">
            <a:extLst>
              <a:ext uri="{FF2B5EF4-FFF2-40B4-BE49-F238E27FC236}">
                <a16:creationId xmlns:a16="http://schemas.microsoft.com/office/drawing/2014/main" id="{742FF4B9-1467-BFF8-73B2-CDA57935B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082" y="6050792"/>
            <a:ext cx="1608210" cy="625549"/>
          </a:xfrm>
          <a:prstGeom prst="rect">
            <a:avLst/>
          </a:prstGeom>
        </p:spPr>
      </p:pic>
      <p:sp>
        <p:nvSpPr>
          <p:cNvPr id="6" name="Rectangle 5">
            <a:extLst>
              <a:ext uri="{FF2B5EF4-FFF2-40B4-BE49-F238E27FC236}">
                <a16:creationId xmlns:a16="http://schemas.microsoft.com/office/drawing/2014/main" id="{1F9CCA8F-3416-B7DB-1C61-3F3A6449D24B}"/>
              </a:ext>
            </a:extLst>
          </p:cNvPr>
          <p:cNvSpPr/>
          <p:nvPr/>
        </p:nvSpPr>
        <p:spPr>
          <a:xfrm>
            <a:off x="-1" y="0"/>
            <a:ext cx="12192001" cy="467833"/>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2A46718-D6CF-434E-AE03-722348068FDE}"/>
              </a:ext>
            </a:extLst>
          </p:cNvPr>
          <p:cNvSpPr/>
          <p:nvPr/>
        </p:nvSpPr>
        <p:spPr>
          <a:xfrm>
            <a:off x="0" y="2935941"/>
            <a:ext cx="555813" cy="3922059"/>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A25233-45D0-3361-E3F7-DA50BCAC5E6B}"/>
              </a:ext>
            </a:extLst>
          </p:cNvPr>
          <p:cNvSpPr txBox="1"/>
          <p:nvPr/>
        </p:nvSpPr>
        <p:spPr>
          <a:xfrm>
            <a:off x="1219199" y="986602"/>
            <a:ext cx="10529047" cy="5878532"/>
          </a:xfrm>
          <a:prstGeom prst="rect">
            <a:avLst/>
          </a:prstGeom>
          <a:noFill/>
        </p:spPr>
        <p:txBody>
          <a:bodyPr wrap="square" rtlCol="0">
            <a:spAutoFit/>
          </a:bodyPr>
          <a:lstStyle/>
          <a:p>
            <a:r>
              <a:rPr lang="en-GB" sz="2800" dirty="0"/>
              <a:t>Quality assurance </a:t>
            </a:r>
          </a:p>
          <a:p>
            <a:r>
              <a:rPr lang="en-GB" sz="2800" dirty="0"/>
              <a:t>Best Practice Guidelines</a:t>
            </a:r>
          </a:p>
          <a:p>
            <a:r>
              <a:rPr lang="en-GB" sz="2800" b="1" dirty="0"/>
              <a:t>BPGs</a:t>
            </a:r>
          </a:p>
          <a:p>
            <a:endParaRPr lang="en-GB" sz="2800" dirty="0"/>
          </a:p>
          <a:p>
            <a:r>
              <a:rPr lang="en-GB" sz="2800" dirty="0"/>
              <a:t>5 active </a:t>
            </a:r>
          </a:p>
          <a:p>
            <a:r>
              <a:rPr lang="en-GB" sz="2800" dirty="0"/>
              <a:t>Dynamic working documents – </a:t>
            </a:r>
          </a:p>
          <a:p>
            <a:r>
              <a:rPr lang="en-GB" sz="2000" i="1" dirty="0"/>
              <a:t>in the style of NICE guidance</a:t>
            </a:r>
          </a:p>
          <a:p>
            <a:endParaRPr lang="en-GB" sz="2800" i="1" dirty="0"/>
          </a:p>
          <a:p>
            <a:r>
              <a:rPr lang="en-GB" sz="2800" dirty="0"/>
              <a:t>Review and Updating – </a:t>
            </a:r>
          </a:p>
          <a:p>
            <a:r>
              <a:rPr lang="en-GB" sz="2000" i="1" dirty="0"/>
              <a:t>Sub-group monitoring</a:t>
            </a:r>
          </a:p>
          <a:p>
            <a:endParaRPr lang="en-GB" sz="2800" dirty="0"/>
          </a:p>
          <a:p>
            <a:r>
              <a:rPr lang="en-GB" sz="2800" dirty="0"/>
              <a:t>Future BPGs – more generic</a:t>
            </a:r>
          </a:p>
          <a:p>
            <a:r>
              <a:rPr lang="en-GB" sz="2000" i="1" dirty="0"/>
              <a:t>1 in preparation </a:t>
            </a:r>
          </a:p>
          <a:p>
            <a:endParaRPr lang="en-GB" sz="2800" dirty="0"/>
          </a:p>
        </p:txBody>
      </p:sp>
      <p:pic>
        <p:nvPicPr>
          <p:cNvPr id="3" name="Picture 2">
            <a:extLst>
              <a:ext uri="{FF2B5EF4-FFF2-40B4-BE49-F238E27FC236}">
                <a16:creationId xmlns:a16="http://schemas.microsoft.com/office/drawing/2014/main" id="{263074C8-1A86-1967-03DD-937EAF6895F9}"/>
              </a:ext>
            </a:extLst>
          </p:cNvPr>
          <p:cNvPicPr>
            <a:picLocks noChangeAspect="1"/>
          </p:cNvPicPr>
          <p:nvPr/>
        </p:nvPicPr>
        <p:blipFill>
          <a:blip r:embed="rId3"/>
          <a:stretch>
            <a:fillRect/>
          </a:stretch>
        </p:blipFill>
        <p:spPr>
          <a:xfrm>
            <a:off x="7249664" y="635210"/>
            <a:ext cx="4244298" cy="5965761"/>
          </a:xfrm>
          <a:prstGeom prst="rect">
            <a:avLst/>
          </a:prstGeom>
        </p:spPr>
      </p:pic>
    </p:spTree>
    <p:extLst>
      <p:ext uri="{BB962C8B-B14F-4D97-AF65-F5344CB8AC3E}">
        <p14:creationId xmlns:p14="http://schemas.microsoft.com/office/powerpoint/2010/main" val="146907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170E7-2837-1DF9-71FA-3F0ED87F58D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FFF8EF2-6C2C-F183-C3CF-275AEAA65C48}"/>
              </a:ext>
            </a:extLst>
          </p:cNvPr>
          <p:cNvSpPr/>
          <p:nvPr/>
        </p:nvSpPr>
        <p:spPr>
          <a:xfrm>
            <a:off x="-1" y="0"/>
            <a:ext cx="12250271" cy="467833"/>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B90CB5C-6C99-5BF2-BC86-E9690FFE64F1}"/>
              </a:ext>
            </a:extLst>
          </p:cNvPr>
          <p:cNvSpPr/>
          <p:nvPr/>
        </p:nvSpPr>
        <p:spPr>
          <a:xfrm>
            <a:off x="0" y="2935941"/>
            <a:ext cx="555813" cy="3922059"/>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logo for a company&#10;&#10;AI-generated content may be incorrect.">
            <a:extLst>
              <a:ext uri="{FF2B5EF4-FFF2-40B4-BE49-F238E27FC236}">
                <a16:creationId xmlns:a16="http://schemas.microsoft.com/office/drawing/2014/main" id="{E3EF2967-6872-217B-B046-265FD6DA6132}"/>
              </a:ext>
            </a:extLst>
          </p:cNvPr>
          <p:cNvPicPr>
            <a:picLocks noChangeAspect="1"/>
          </p:cNvPicPr>
          <p:nvPr/>
        </p:nvPicPr>
        <p:blipFill>
          <a:blip r:embed="rId2">
            <a:extLst>
              <a:ext uri="{28A0092B-C50C-407E-A947-70E740481C1C}">
                <a14:useLocalDpi xmlns:a14="http://schemas.microsoft.com/office/drawing/2010/main" val="0"/>
              </a:ext>
            </a:extLst>
          </a:blip>
          <a:srcRect t="15330" b="14904"/>
          <a:stretch/>
        </p:blipFill>
        <p:spPr>
          <a:xfrm>
            <a:off x="1744430" y="824309"/>
            <a:ext cx="8070256" cy="5630279"/>
          </a:xfrm>
          <a:prstGeom prst="rect">
            <a:avLst/>
          </a:prstGeom>
        </p:spPr>
      </p:pic>
      <p:pic>
        <p:nvPicPr>
          <p:cNvPr id="8" name="Picture 7" descr="A blue and grey logo&#10;&#10;AI-generated content may be incorrect.">
            <a:extLst>
              <a:ext uri="{FF2B5EF4-FFF2-40B4-BE49-F238E27FC236}">
                <a16:creationId xmlns:a16="http://schemas.microsoft.com/office/drawing/2014/main" id="{7CFEF889-FCE0-8CA4-1C32-F8F4F94A7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4082" y="6050792"/>
            <a:ext cx="1608210" cy="625549"/>
          </a:xfrm>
          <a:prstGeom prst="rect">
            <a:avLst/>
          </a:prstGeom>
        </p:spPr>
      </p:pic>
      <p:sp>
        <p:nvSpPr>
          <p:cNvPr id="2" name="TextBox 1">
            <a:extLst>
              <a:ext uri="{FF2B5EF4-FFF2-40B4-BE49-F238E27FC236}">
                <a16:creationId xmlns:a16="http://schemas.microsoft.com/office/drawing/2014/main" id="{6002D13D-92C1-3565-54CA-3E6C2A4AAB3C}"/>
              </a:ext>
            </a:extLst>
          </p:cNvPr>
          <p:cNvSpPr txBox="1"/>
          <p:nvPr/>
        </p:nvSpPr>
        <p:spPr>
          <a:xfrm>
            <a:off x="349623" y="824309"/>
            <a:ext cx="2989730" cy="523220"/>
          </a:xfrm>
          <a:prstGeom prst="rect">
            <a:avLst/>
          </a:prstGeom>
          <a:noFill/>
        </p:spPr>
        <p:txBody>
          <a:bodyPr wrap="square" rtlCol="0">
            <a:spAutoFit/>
          </a:bodyPr>
          <a:lstStyle/>
          <a:p>
            <a:r>
              <a:rPr lang="en-GB" sz="2800" b="1" dirty="0"/>
              <a:t>The </a:t>
            </a:r>
            <a:r>
              <a:rPr lang="en-GB" sz="2800" b="1" dirty="0" err="1"/>
              <a:t>DiCEMark</a:t>
            </a:r>
            <a:r>
              <a:rPr lang="en-GB" sz="2800" b="1" dirty="0">
                <a:latin typeface="+mj-lt"/>
                <a:cs typeface="Times New Roman" panose="02020603050405020304" pitchFamily="18" charset="0"/>
              </a:rPr>
              <a:t>™</a:t>
            </a:r>
            <a:endParaRPr lang="en-GB" sz="2800" b="1" dirty="0">
              <a:latin typeface="+mj-lt"/>
            </a:endParaRPr>
          </a:p>
        </p:txBody>
      </p:sp>
    </p:spTree>
    <p:extLst>
      <p:ext uri="{BB962C8B-B14F-4D97-AF65-F5344CB8AC3E}">
        <p14:creationId xmlns:p14="http://schemas.microsoft.com/office/powerpoint/2010/main" val="332555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EDC20-4EC0-E9F2-904B-6128AC253B6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9181FCF-824A-D086-94BC-0D95DA783EE4}"/>
              </a:ext>
            </a:extLst>
          </p:cNvPr>
          <p:cNvSpPr/>
          <p:nvPr/>
        </p:nvSpPr>
        <p:spPr>
          <a:xfrm>
            <a:off x="-1" y="0"/>
            <a:ext cx="12250271" cy="467833"/>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9265272-2F86-4061-2CEC-C5B80737A186}"/>
              </a:ext>
            </a:extLst>
          </p:cNvPr>
          <p:cNvSpPr/>
          <p:nvPr/>
        </p:nvSpPr>
        <p:spPr>
          <a:xfrm>
            <a:off x="0" y="2935941"/>
            <a:ext cx="555813" cy="3922059"/>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ue and grey logo&#10;&#10;AI-generated content may be incorrect.">
            <a:extLst>
              <a:ext uri="{FF2B5EF4-FFF2-40B4-BE49-F238E27FC236}">
                <a16:creationId xmlns:a16="http://schemas.microsoft.com/office/drawing/2014/main" id="{6844C930-14A0-4E54-9992-6AFF8CDC5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082" y="6050792"/>
            <a:ext cx="1608210" cy="625549"/>
          </a:xfrm>
          <a:prstGeom prst="rect">
            <a:avLst/>
          </a:prstGeom>
        </p:spPr>
      </p:pic>
      <p:sp>
        <p:nvSpPr>
          <p:cNvPr id="2" name="TextBox 1">
            <a:extLst>
              <a:ext uri="{FF2B5EF4-FFF2-40B4-BE49-F238E27FC236}">
                <a16:creationId xmlns:a16="http://schemas.microsoft.com/office/drawing/2014/main" id="{86BA5BE7-1FCF-7E2A-7FAE-3CA0560B2923}"/>
              </a:ext>
            </a:extLst>
          </p:cNvPr>
          <p:cNvSpPr txBox="1"/>
          <p:nvPr/>
        </p:nvSpPr>
        <p:spPr>
          <a:xfrm>
            <a:off x="703047" y="787119"/>
            <a:ext cx="8433204" cy="523220"/>
          </a:xfrm>
          <a:prstGeom prst="rect">
            <a:avLst/>
          </a:prstGeom>
          <a:noFill/>
        </p:spPr>
        <p:txBody>
          <a:bodyPr wrap="square" rtlCol="0">
            <a:spAutoFit/>
          </a:bodyPr>
          <a:lstStyle/>
          <a:p>
            <a:r>
              <a:rPr lang="en-US" sz="2800" b="1" dirty="0"/>
              <a:t>DiCE Mark Governance Framework - </a:t>
            </a:r>
            <a:r>
              <a:rPr lang="en-US" sz="2800" i="1" dirty="0"/>
              <a:t>Discussion</a:t>
            </a:r>
            <a:endParaRPr lang="en-GB" sz="2800" i="1" dirty="0"/>
          </a:p>
        </p:txBody>
      </p:sp>
      <p:sp>
        <p:nvSpPr>
          <p:cNvPr id="3" name="TextBox 2">
            <a:extLst>
              <a:ext uri="{FF2B5EF4-FFF2-40B4-BE49-F238E27FC236}">
                <a16:creationId xmlns:a16="http://schemas.microsoft.com/office/drawing/2014/main" id="{23A96EAA-1E06-4D27-F7C8-4617D52A8817}"/>
              </a:ext>
            </a:extLst>
          </p:cNvPr>
          <p:cNvSpPr txBox="1"/>
          <p:nvPr/>
        </p:nvSpPr>
        <p:spPr>
          <a:xfrm>
            <a:off x="1347009" y="1964712"/>
            <a:ext cx="4654713" cy="3539430"/>
          </a:xfrm>
          <a:prstGeom prst="rect">
            <a:avLst/>
          </a:prstGeom>
          <a:noFill/>
        </p:spPr>
        <p:txBody>
          <a:bodyPr wrap="square" rtlCol="0">
            <a:spAutoFit/>
          </a:bodyPr>
          <a:lstStyle/>
          <a:p>
            <a:r>
              <a:rPr lang="en-US" sz="2800" b="1" dirty="0"/>
              <a:t>Challenges</a:t>
            </a:r>
          </a:p>
          <a:p>
            <a:pPr marL="457200" indent="-457200">
              <a:buFont typeface="Arial" panose="020B0604020202020204" pitchFamily="34" charset="0"/>
              <a:buChar char="•"/>
            </a:pPr>
            <a:r>
              <a:rPr lang="en-US" sz="2000" dirty="0" err="1"/>
              <a:t>DiCE</a:t>
            </a:r>
            <a:r>
              <a:rPr lang="en-US" sz="2000" dirty="0"/>
              <a:t> is not a regulator </a:t>
            </a:r>
            <a:r>
              <a:rPr lang="en-US" sz="1600" i="1" dirty="0"/>
              <a:t>(nor aims to be!)</a:t>
            </a:r>
          </a:p>
          <a:p>
            <a:pPr marL="457200" indent="-457200">
              <a:buFont typeface="Arial" panose="020B0604020202020204" pitchFamily="34" charset="0"/>
              <a:buChar char="•"/>
            </a:pPr>
            <a:r>
              <a:rPr lang="en-US" sz="2000" dirty="0"/>
              <a:t>Proportionality of governance </a:t>
            </a:r>
            <a:r>
              <a:rPr lang="en-US" sz="1600" i="1" dirty="0"/>
              <a:t>(productive not onerous) </a:t>
            </a:r>
          </a:p>
          <a:p>
            <a:pPr marL="457200" indent="-457200">
              <a:buFont typeface="Arial" panose="020B0604020202020204" pitchFamily="34" charset="0"/>
              <a:buChar char="•"/>
            </a:pPr>
            <a:r>
              <a:rPr lang="en-US" sz="2000" dirty="0"/>
              <a:t>Applicable to both GPhC and CQC registered providers </a:t>
            </a:r>
          </a:p>
          <a:p>
            <a:pPr marL="457200" indent="-457200">
              <a:buFont typeface="Arial" panose="020B0604020202020204" pitchFamily="34" charset="0"/>
              <a:buChar char="•"/>
            </a:pPr>
            <a:r>
              <a:rPr lang="en-US" sz="2000" dirty="0"/>
              <a:t>Obtainable for both small and large </a:t>
            </a:r>
            <a:r>
              <a:rPr lang="en-US" sz="2000" dirty="0" err="1"/>
              <a:t>organisations</a:t>
            </a:r>
            <a:endParaRPr lang="en-US" sz="2000" dirty="0"/>
          </a:p>
          <a:p>
            <a:pPr marL="457200" indent="-457200">
              <a:buFont typeface="Arial" panose="020B0604020202020204" pitchFamily="34" charset="0"/>
              <a:buChar char="•"/>
            </a:pPr>
            <a:r>
              <a:rPr lang="en-US" sz="2000" dirty="0"/>
              <a:t>Manageable for both </a:t>
            </a:r>
            <a:r>
              <a:rPr lang="en-US" sz="2000" dirty="0" err="1"/>
              <a:t>organisation</a:t>
            </a:r>
            <a:r>
              <a:rPr lang="en-US" sz="2000" dirty="0"/>
              <a:t> and peer reviewers </a:t>
            </a:r>
            <a:r>
              <a:rPr lang="en-US" sz="1600" i="1" dirty="0"/>
              <a:t>(not too </a:t>
            </a:r>
            <a:r>
              <a:rPr lang="en-US" sz="1600" i="1" dirty="0" err="1"/>
              <a:t>labour</a:t>
            </a:r>
            <a:r>
              <a:rPr lang="en-US" sz="1600" i="1" dirty="0"/>
              <a:t> intensive or expensive)</a:t>
            </a:r>
          </a:p>
        </p:txBody>
      </p:sp>
      <p:sp>
        <p:nvSpPr>
          <p:cNvPr id="4" name="TextBox 3">
            <a:extLst>
              <a:ext uri="{FF2B5EF4-FFF2-40B4-BE49-F238E27FC236}">
                <a16:creationId xmlns:a16="http://schemas.microsoft.com/office/drawing/2014/main" id="{FE6D14ED-47F1-FFDA-AE7F-3EFE7CDB13AF}"/>
              </a:ext>
            </a:extLst>
          </p:cNvPr>
          <p:cNvSpPr txBox="1"/>
          <p:nvPr/>
        </p:nvSpPr>
        <p:spPr>
          <a:xfrm>
            <a:off x="6946480" y="1797168"/>
            <a:ext cx="4654713" cy="4216539"/>
          </a:xfrm>
          <a:prstGeom prst="rect">
            <a:avLst/>
          </a:prstGeom>
          <a:noFill/>
        </p:spPr>
        <p:txBody>
          <a:bodyPr wrap="square" rtlCol="0">
            <a:spAutoFit/>
          </a:bodyPr>
          <a:lstStyle/>
          <a:p>
            <a:r>
              <a:rPr lang="en-US" sz="2800" b="1" dirty="0"/>
              <a:t>Key elements</a:t>
            </a:r>
          </a:p>
          <a:p>
            <a:pPr marL="457200" indent="-457200">
              <a:buFont typeface="Arial" panose="020B0604020202020204" pitchFamily="34" charset="0"/>
              <a:buChar char="•"/>
            </a:pPr>
            <a:r>
              <a:rPr lang="en-US" sz="2000" dirty="0"/>
              <a:t>Understanding the business and the use of digital technology</a:t>
            </a:r>
          </a:p>
          <a:p>
            <a:pPr marL="457200" indent="-457200">
              <a:buFont typeface="Arial" panose="020B0604020202020204" pitchFamily="34" charset="0"/>
              <a:buChar char="•"/>
            </a:pPr>
            <a:r>
              <a:rPr lang="en-US" sz="2000" dirty="0"/>
              <a:t>Previous inspection reports</a:t>
            </a:r>
          </a:p>
          <a:p>
            <a:pPr marL="457200" indent="-457200">
              <a:buFont typeface="Arial" panose="020B0604020202020204" pitchFamily="34" charset="0"/>
              <a:buChar char="•"/>
            </a:pPr>
            <a:r>
              <a:rPr lang="en-US" sz="2000" dirty="0"/>
              <a:t>Clinical safety</a:t>
            </a:r>
          </a:p>
          <a:p>
            <a:pPr marL="457200" indent="-457200">
              <a:buFont typeface="Arial" panose="020B0604020202020204" pitchFamily="34" charset="0"/>
              <a:buChar char="•"/>
            </a:pPr>
            <a:r>
              <a:rPr lang="en-US" sz="2000" dirty="0"/>
              <a:t>Data protection</a:t>
            </a:r>
          </a:p>
          <a:p>
            <a:pPr marL="457200" indent="-457200">
              <a:buFont typeface="Arial" panose="020B0604020202020204" pitchFamily="34" charset="0"/>
              <a:buChar char="•"/>
            </a:pPr>
            <a:r>
              <a:rPr lang="en-US" sz="2000" dirty="0"/>
              <a:t>Cyber security </a:t>
            </a:r>
          </a:p>
          <a:p>
            <a:pPr marL="457200" indent="-457200">
              <a:buFont typeface="Arial" panose="020B0604020202020204" pitchFamily="34" charset="0"/>
              <a:buChar char="•"/>
            </a:pPr>
            <a:r>
              <a:rPr lang="en-US" sz="2000" dirty="0"/>
              <a:t>Reviews, Marketing, Google search</a:t>
            </a:r>
          </a:p>
          <a:p>
            <a:pPr marL="457200" indent="-457200">
              <a:buFont typeface="Arial" panose="020B0604020202020204" pitchFamily="34" charset="0"/>
              <a:buChar char="•"/>
            </a:pPr>
            <a:r>
              <a:rPr lang="en-US" sz="2000" dirty="0" err="1"/>
              <a:t>Utilisation</a:t>
            </a:r>
            <a:r>
              <a:rPr lang="en-US" sz="2000" dirty="0"/>
              <a:t> of BPGs</a:t>
            </a:r>
          </a:p>
          <a:p>
            <a:pPr marL="457200" indent="-457200">
              <a:buFont typeface="Arial" panose="020B0604020202020204" pitchFamily="34" charset="0"/>
              <a:buChar char="•"/>
            </a:pPr>
            <a:r>
              <a:rPr lang="en-US" sz="2000" dirty="0"/>
              <a:t>How to be </a:t>
            </a:r>
            <a:r>
              <a:rPr lang="en-US" sz="2000" dirty="0" err="1"/>
              <a:t>recognised</a:t>
            </a:r>
            <a:r>
              <a:rPr lang="en-US" sz="2000" dirty="0"/>
              <a:t> as a quality marker by regulators and public</a:t>
            </a:r>
          </a:p>
          <a:p>
            <a:pPr marL="457200" indent="-457200">
              <a:buFont typeface="Arial" panose="020B0604020202020204" pitchFamily="34" charset="0"/>
              <a:buChar char="•"/>
            </a:pPr>
            <a:r>
              <a:rPr lang="en-US" sz="2000" dirty="0"/>
              <a:t>ASA compliance</a:t>
            </a:r>
          </a:p>
          <a:p>
            <a:pPr marL="457200" indent="-45720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6096D304-9056-8847-DDF1-FC5DB66804BE}"/>
              </a:ext>
            </a:extLst>
          </p:cNvPr>
          <p:cNvPicPr>
            <a:picLocks noChangeAspect="1"/>
          </p:cNvPicPr>
          <p:nvPr/>
        </p:nvPicPr>
        <p:blipFill>
          <a:blip r:embed="rId3"/>
          <a:stretch>
            <a:fillRect/>
          </a:stretch>
        </p:blipFill>
        <p:spPr>
          <a:xfrm>
            <a:off x="1348307" y="5398154"/>
            <a:ext cx="4328535" cy="929721"/>
          </a:xfrm>
          <a:prstGeom prst="rect">
            <a:avLst/>
          </a:prstGeom>
        </p:spPr>
      </p:pic>
    </p:spTree>
    <p:extLst>
      <p:ext uri="{BB962C8B-B14F-4D97-AF65-F5344CB8AC3E}">
        <p14:creationId xmlns:p14="http://schemas.microsoft.com/office/powerpoint/2010/main" val="3858838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8CE9C-596C-01D4-D349-68172795B3F2}"/>
            </a:ext>
          </a:extLst>
        </p:cNvPr>
        <p:cNvGrpSpPr/>
        <p:nvPr/>
      </p:nvGrpSpPr>
      <p:grpSpPr>
        <a:xfrm>
          <a:off x="0" y="0"/>
          <a:ext cx="0" cy="0"/>
          <a:chOff x="0" y="0"/>
          <a:chExt cx="0" cy="0"/>
        </a:xfrm>
      </p:grpSpPr>
      <p:pic>
        <p:nvPicPr>
          <p:cNvPr id="1027" name="Picture 3">
            <a:hlinkClick r:id="rId3"/>
            <a:extLst>
              <a:ext uri="{FF2B5EF4-FFF2-40B4-BE49-F238E27FC236}">
                <a16:creationId xmlns:a16="http://schemas.microsoft.com/office/drawing/2014/main" id="{A09C0EED-176D-C2D5-5A01-FA3A1EB044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9959" y="1093075"/>
            <a:ext cx="1127095" cy="6424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B439AE0-3EF7-7F96-CDA8-2B0774C33498}"/>
              </a:ext>
            </a:extLst>
          </p:cNvPr>
          <p:cNvSpPr txBox="1"/>
          <p:nvPr/>
        </p:nvSpPr>
        <p:spPr>
          <a:xfrm>
            <a:off x="1807779" y="2259724"/>
            <a:ext cx="9135567" cy="323165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Licensing in the jurisdiction of the patient as well as the clinician’s own jurisdiction</a:t>
            </a: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Individual, provider organisation or system as a whole</a:t>
            </a: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Maintaining the same standards of care through telemedicine as when face to face</a:t>
            </a: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Maintaining patient records and maintaining confidentiality</a:t>
            </a: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Consistency between regulators both nationally and internationally</a:t>
            </a: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Comparison with other industry approaches</a:t>
            </a: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Dynamic approach</a:t>
            </a:r>
          </a:p>
          <a:p>
            <a:endParaRPr lang="en-GB"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Assurance in patient safety</a:t>
            </a:r>
          </a:p>
          <a:p>
            <a:endParaRPr lang="en-GB"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02EEF18-75B8-98C0-DEDC-29198F73AEF9}"/>
              </a:ext>
            </a:extLst>
          </p:cNvPr>
          <p:cNvSpPr txBox="1"/>
          <p:nvPr/>
        </p:nvSpPr>
        <p:spPr>
          <a:xfrm>
            <a:off x="1303020" y="422910"/>
            <a:ext cx="1790555" cy="369332"/>
          </a:xfrm>
          <a:prstGeom prst="rect">
            <a:avLst/>
          </a:prstGeom>
          <a:noFill/>
        </p:spPr>
        <p:txBody>
          <a:bodyPr wrap="none" rtlCol="0">
            <a:spAutoFit/>
          </a:bodyPr>
          <a:lstStyle/>
          <a:p>
            <a:r>
              <a:rPr lang="en-GB" b="1" dirty="0"/>
              <a:t>Considerations</a:t>
            </a:r>
          </a:p>
        </p:txBody>
      </p:sp>
    </p:spTree>
    <p:extLst>
      <p:ext uri="{BB962C8B-B14F-4D97-AF65-F5344CB8AC3E}">
        <p14:creationId xmlns:p14="http://schemas.microsoft.com/office/powerpoint/2010/main" val="335920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4197E-92DA-D6CA-9633-4EBD65DBD3E5}"/>
              </a:ext>
            </a:extLst>
          </p:cNvPr>
          <p:cNvSpPr>
            <a:spLocks noGrp="1"/>
          </p:cNvSpPr>
          <p:nvPr>
            <p:ph type="title"/>
          </p:nvPr>
        </p:nvSpPr>
        <p:spPr/>
        <p:txBody>
          <a:bodyPr>
            <a:normAutofit fontScale="90000"/>
          </a:bodyPr>
          <a:lstStyle/>
          <a:p>
            <a:r>
              <a:rPr lang="en-GB" dirty="0">
                <a:solidFill>
                  <a:schemeClr val="bg1"/>
                </a:solidFill>
              </a:rPr>
              <a:t>Regulating asynchronous digital health</a:t>
            </a:r>
          </a:p>
        </p:txBody>
      </p:sp>
      <p:sp>
        <p:nvSpPr>
          <p:cNvPr id="3" name="Content Placeholder 2">
            <a:extLst>
              <a:ext uri="{FF2B5EF4-FFF2-40B4-BE49-F238E27FC236}">
                <a16:creationId xmlns:a16="http://schemas.microsoft.com/office/drawing/2014/main" id="{741D9672-48DA-9A43-BBD6-966B841E0A69}"/>
              </a:ext>
            </a:extLst>
          </p:cNvPr>
          <p:cNvSpPr>
            <a:spLocks noGrp="1"/>
          </p:cNvSpPr>
          <p:nvPr>
            <p:ph idx="1"/>
          </p:nvPr>
        </p:nvSpPr>
        <p:spPr/>
        <p:txBody>
          <a:bodyPr>
            <a:normAutofit lnSpcReduction="10000"/>
          </a:bodyPr>
          <a:lstStyle/>
          <a:p>
            <a:pPr marL="342900" lvl="0" indent="-342900">
              <a:buFont typeface="Symbol" pitchFamily="2"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identity verification (patient and practitioner)</a:t>
            </a:r>
          </a:p>
          <a:p>
            <a:pPr marL="342900" lvl="0" indent="-342900">
              <a:buFont typeface="Symbol" pitchFamily="2"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Informed consent process and capacity assessment </a:t>
            </a:r>
          </a:p>
          <a:p>
            <a:pPr marL="342900" lvl="0" indent="-342900">
              <a:buFont typeface="Symbol" pitchFamily="2"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Validity of assessment tools (including form-based assessments) detailing past medical history and current clinical picture </a:t>
            </a:r>
          </a:p>
          <a:p>
            <a:pPr marL="342900" lvl="0" indent="-342900">
              <a:buFont typeface="Symbol" pitchFamily="2"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Access to patient’s long-term medical records. Privacy, confidentiality and security of personal data and medical records</a:t>
            </a:r>
          </a:p>
          <a:p>
            <a:pPr marL="342900" lvl="0" indent="-342900">
              <a:buFont typeface="Symbol" pitchFamily="2"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Clinical decision-making support systems and their accuracy</a:t>
            </a:r>
          </a:p>
          <a:p>
            <a:pPr marL="342900" lvl="0" indent="-342900">
              <a:buFont typeface="Symbol" pitchFamily="2"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Process for determining risk/benefit analysis, scientifically evidenced to inform viable and effective treatment options</a:t>
            </a:r>
          </a:p>
          <a:p>
            <a:pPr marL="342900" lvl="0" indent="-342900">
              <a:buFont typeface="Symbol" pitchFamily="2"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Ability to diagnose and treat without physical examination or low-quality images</a:t>
            </a:r>
          </a:p>
          <a:p>
            <a:pPr marL="342900" lvl="0" indent="-342900">
              <a:buFont typeface="Symbol" pitchFamily="2"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Follow up arrangements and further support plus any additional educational materials for patients,</a:t>
            </a:r>
          </a:p>
          <a:p>
            <a:pPr marL="0" indent="0">
              <a:buNone/>
              <a:tabLst>
                <a:tab pos="457200" algn="l"/>
              </a:tabLst>
            </a:pPr>
            <a:r>
              <a:rPr lang="en-GB" sz="1800" kern="100" dirty="0">
                <a:latin typeface="Aptos" panose="020B0004020202020204" pitchFamily="34" charset="0"/>
                <a:ea typeface="Aptos" panose="020B0004020202020204" pitchFamily="34" charset="0"/>
                <a:cs typeface="Times New Roman" panose="02020603050405020304" pitchFamily="18" charset="0"/>
              </a:rPr>
              <a:t>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including the reporting of side effects and adverse reactions</a:t>
            </a:r>
          </a:p>
          <a:p>
            <a:pPr marL="342900" lvl="0" indent="-342900">
              <a:buFont typeface="Symbol" pitchFamily="2"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Referral policies to/from telemedicine practitioner </a:t>
            </a:r>
          </a:p>
          <a:p>
            <a:pPr marL="0" indent="0">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61916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hink-cell data - do not delete" hidden="1">
            <a:extLst>
              <a:ext uri="{FF2B5EF4-FFF2-40B4-BE49-F238E27FC236}">
                <a16:creationId xmlns:a16="http://schemas.microsoft.com/office/drawing/2014/main" id="{1EF0E35E-F341-1773-350C-1B55D918225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31" name="think-cell data - do not delete" hidden="1">
                        <a:extLst>
                          <a:ext uri="{FF2B5EF4-FFF2-40B4-BE49-F238E27FC236}">
                            <a16:creationId xmlns:a16="http://schemas.microsoft.com/office/drawing/2014/main" id="{1EF0E35E-F341-1773-350C-1B55D91822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1" name="Chart 10">
            <a:extLst>
              <a:ext uri="{FF2B5EF4-FFF2-40B4-BE49-F238E27FC236}">
                <a16:creationId xmlns:a16="http://schemas.microsoft.com/office/drawing/2014/main" id="{37A7A638-1420-4578-8502-C5592561B003}"/>
              </a:ext>
            </a:extLst>
          </p:cNvPr>
          <p:cNvGraphicFramePr>
            <a:graphicFrameLocks/>
          </p:cNvGraphicFramePr>
          <p:nvPr/>
        </p:nvGraphicFramePr>
        <p:xfrm>
          <a:off x="254524" y="1390649"/>
          <a:ext cx="11615912" cy="4736592"/>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 Placeholder 6">
            <a:extLst>
              <a:ext uri="{FF2B5EF4-FFF2-40B4-BE49-F238E27FC236}">
                <a16:creationId xmlns:a16="http://schemas.microsoft.com/office/drawing/2014/main" id="{2188C67E-4763-607E-DB00-58EEBF1E52DE}"/>
              </a:ext>
            </a:extLst>
          </p:cNvPr>
          <p:cNvSpPr>
            <a:spLocks noGrp="1"/>
          </p:cNvSpPr>
          <p:nvPr>
            <p:ph type="body" sz="quarter" idx="16"/>
          </p:nvPr>
        </p:nvSpPr>
        <p:spPr/>
        <p:txBody>
          <a:bodyPr/>
          <a:lstStyle/>
          <a:p>
            <a:r>
              <a:rPr lang="en-GB"/>
              <a:t>Growth driven by GLP1’s being used to treat weight management</a:t>
            </a:r>
          </a:p>
        </p:txBody>
      </p:sp>
      <p:sp>
        <p:nvSpPr>
          <p:cNvPr id="6" name="Title 5">
            <a:extLst>
              <a:ext uri="{FF2B5EF4-FFF2-40B4-BE49-F238E27FC236}">
                <a16:creationId xmlns:a16="http://schemas.microsoft.com/office/drawing/2014/main" id="{0B14B90B-A542-B8F0-BDFD-BEF7AE1FAFCB}"/>
              </a:ext>
            </a:extLst>
          </p:cNvPr>
          <p:cNvSpPr>
            <a:spLocks noGrp="1"/>
          </p:cNvSpPr>
          <p:nvPr>
            <p:ph type="title"/>
          </p:nvPr>
        </p:nvSpPr>
        <p:spPr/>
        <p:txBody>
          <a:bodyPr vert="horz">
            <a:normAutofit fontScale="90000"/>
          </a:bodyPr>
          <a:lstStyle/>
          <a:p>
            <a:r>
              <a:rPr lang="en-GB" b="1" i="0">
                <a:solidFill>
                  <a:srgbClr val="242424"/>
                </a:solidFill>
                <a:effectLst/>
              </a:rPr>
              <a:t>The UK public is opting for weight management medications through digital healthcare providers</a:t>
            </a:r>
            <a:endParaRPr lang="en-GB"/>
          </a:p>
        </p:txBody>
      </p:sp>
      <p:sp>
        <p:nvSpPr>
          <p:cNvPr id="2" name="TextBox 1">
            <a:extLst>
              <a:ext uri="{FF2B5EF4-FFF2-40B4-BE49-F238E27FC236}">
                <a16:creationId xmlns:a16="http://schemas.microsoft.com/office/drawing/2014/main" id="{873DC2AA-58CD-2CD0-6F59-DE7EBB3A5E92}"/>
              </a:ext>
            </a:extLst>
          </p:cNvPr>
          <p:cNvSpPr txBox="1"/>
          <p:nvPr/>
        </p:nvSpPr>
        <p:spPr>
          <a:xfrm>
            <a:off x="8315297" y="1408512"/>
            <a:ext cx="3442460" cy="553998"/>
          </a:xfrm>
          <a:prstGeom prst="rect">
            <a:avLst/>
          </a:prstGeom>
          <a:no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606B71"/>
                </a:solidFill>
                <a:effectLst/>
                <a:uLnTx/>
                <a:uFillTx/>
                <a:latin typeface="Arial" panose="020B0604020202020204"/>
                <a:ea typeface="+mn-ea"/>
                <a:cs typeface="+mn-cs"/>
              </a:rPr>
              <a:t>1,527k packs in March 2025</a:t>
            </a:r>
            <a:r>
              <a:rPr kumimoji="0" lang="en-GB" sz="1000" b="0" i="0" u="none" strike="noStrike" kern="1200" cap="none" spc="0" normalizeH="0" baseline="0" noProof="0">
                <a:ln>
                  <a:noFill/>
                </a:ln>
                <a:solidFill>
                  <a:srgbClr val="606B71"/>
                </a:solidFill>
                <a:effectLst/>
                <a:uLnTx/>
                <a:uFillTx/>
                <a:latin typeface="Arial" panose="020B0604020202020204"/>
                <a:ea typeface="+mn-ea"/>
                <a:cs typeface="+mn-cs"/>
              </a:rPr>
              <a:t>, </a:t>
            </a:r>
            <a:r>
              <a:rPr kumimoji="0" lang="en-US" sz="1000" b="0" i="0" u="none" strike="noStrike" kern="1200" cap="none" spc="0" normalizeH="0" baseline="0" noProof="0">
                <a:ln>
                  <a:noFill/>
                </a:ln>
                <a:solidFill>
                  <a:srgbClr val="606B71"/>
                </a:solidFill>
                <a:effectLst/>
                <a:uLnTx/>
                <a:uFillTx/>
                <a:latin typeface="Arial" panose="020B0604020202020204"/>
                <a:ea typeface="+mn-ea"/>
                <a:cs typeface="+mn-cs"/>
              </a:rPr>
              <a:t>Mounjaro and Wegovy packs contain 1x Pre-filled syringe with 4 doses for once weekly administration (i.e. 1 pack per patient)</a:t>
            </a:r>
            <a:endParaRPr kumimoji="0" lang="en-GB" sz="1000" b="0" i="0" u="none" strike="noStrike" kern="1200" cap="none" spc="0" normalizeH="0" baseline="0" noProof="0">
              <a:ln>
                <a:noFill/>
              </a:ln>
              <a:solidFill>
                <a:srgbClr val="606B71"/>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D2E541BC-802D-47EB-01B5-3329EB94DBFA}"/>
              </a:ext>
            </a:extLst>
          </p:cNvPr>
          <p:cNvSpPr/>
          <p:nvPr/>
        </p:nvSpPr>
        <p:spPr>
          <a:xfrm>
            <a:off x="11177752" y="2164176"/>
            <a:ext cx="556043" cy="3611998"/>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3837189B-5732-B191-029D-5A639248DB86}"/>
              </a:ext>
            </a:extLst>
          </p:cNvPr>
          <p:cNvSpPr txBox="1"/>
          <p:nvPr/>
        </p:nvSpPr>
        <p:spPr>
          <a:xfrm>
            <a:off x="1658253" y="2103153"/>
            <a:ext cx="3442460" cy="707886"/>
          </a:xfrm>
          <a:prstGeom prst="rect">
            <a:avLst/>
          </a:prstGeom>
          <a:noFill/>
          <a:ln>
            <a:solidFill>
              <a:schemeClr val="bg1">
                <a:lumMod val="65000"/>
              </a:schemeClr>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a:ln>
                  <a:noFill/>
                </a:ln>
                <a:solidFill>
                  <a:srgbClr val="606B71"/>
                </a:solidFill>
                <a:effectLst/>
                <a:uLnTx/>
                <a:uFillTx/>
                <a:latin typeface="Arial" panose="020B0604020202020204"/>
                <a:ea typeface="+mn-ea"/>
                <a:cs typeface="+mn-cs"/>
              </a:rPr>
              <a:t>Mounjaro – </a:t>
            </a:r>
            <a:r>
              <a:rPr kumimoji="0" lang="en-GB" sz="1000" b="0" i="0" u="none" strike="noStrike" kern="1200" cap="none" spc="0" normalizeH="0" baseline="0" noProof="0">
                <a:ln>
                  <a:noFill/>
                </a:ln>
                <a:solidFill>
                  <a:srgbClr val="606B71"/>
                </a:solidFill>
                <a:effectLst/>
                <a:uLnTx/>
                <a:uFillTx/>
                <a:latin typeface="Arial" panose="020B0604020202020204"/>
                <a:ea typeface="+mn-ea"/>
                <a:cs typeface="+mn-cs"/>
              </a:rPr>
              <a:t>indicated for Type 2 diabetes and weight management. Recent growth in NHS usage assumed usage for Mounjaro’s diabetes indication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a:ln>
                  <a:noFill/>
                </a:ln>
                <a:solidFill>
                  <a:srgbClr val="606B71"/>
                </a:solidFill>
                <a:effectLst/>
                <a:uLnTx/>
                <a:uFillTx/>
                <a:latin typeface="Arial" panose="020B0604020202020204"/>
                <a:ea typeface="+mn-ea"/>
                <a:cs typeface="+mn-cs"/>
              </a:rPr>
              <a:t>Wegovy</a:t>
            </a:r>
            <a:r>
              <a:rPr kumimoji="0" lang="en-GB" sz="1000" b="0" i="0" u="none" strike="noStrike" kern="1200" cap="none" spc="0" normalizeH="0" baseline="0" noProof="0">
                <a:ln>
                  <a:noFill/>
                </a:ln>
                <a:solidFill>
                  <a:srgbClr val="606B71"/>
                </a:solidFill>
                <a:effectLst/>
                <a:uLnTx/>
                <a:uFillTx/>
                <a:latin typeface="Arial" panose="020B0604020202020204"/>
                <a:ea typeface="+mn-ea"/>
                <a:cs typeface="+mn-cs"/>
              </a:rPr>
              <a:t> – indicated for weight management only</a:t>
            </a:r>
            <a:endParaRPr kumimoji="0" lang="en-GB" sz="1000" b="1" i="0" u="none" strike="noStrike" kern="1200" cap="none" spc="0" normalizeH="0" baseline="0" noProof="0">
              <a:ln>
                <a:noFill/>
              </a:ln>
              <a:solidFill>
                <a:srgbClr val="606B71"/>
              </a:solidFill>
              <a:effectLst/>
              <a:uLnTx/>
              <a:uFillTx/>
              <a:latin typeface="Arial" panose="020B0604020202020204"/>
              <a:ea typeface="+mn-ea"/>
              <a:cs typeface="+mn-cs"/>
            </a:endParaRPr>
          </a:p>
        </p:txBody>
      </p:sp>
      <p:pic>
        <p:nvPicPr>
          <p:cNvPr id="27" name="Picture 26">
            <a:extLst>
              <a:ext uri="{FF2B5EF4-FFF2-40B4-BE49-F238E27FC236}">
                <a16:creationId xmlns:a16="http://schemas.microsoft.com/office/drawing/2014/main" id="{774D29CE-3ABB-6D4A-6469-DEA3175933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19176" y="96601"/>
            <a:ext cx="685800" cy="685800"/>
          </a:xfrm>
          <a:prstGeom prst="rect">
            <a:avLst/>
          </a:prstGeom>
        </p:spPr>
      </p:pic>
      <p:sp>
        <p:nvSpPr>
          <p:cNvPr id="3" name="TextBox 2">
            <a:extLst>
              <a:ext uri="{FF2B5EF4-FFF2-40B4-BE49-F238E27FC236}">
                <a16:creationId xmlns:a16="http://schemas.microsoft.com/office/drawing/2014/main" id="{98D28581-F752-405E-0AC8-B7BD853E2CFD}"/>
              </a:ext>
            </a:extLst>
          </p:cNvPr>
          <p:cNvSpPr txBox="1"/>
          <p:nvPr/>
        </p:nvSpPr>
        <p:spPr>
          <a:xfrm>
            <a:off x="9753878" y="5798925"/>
            <a:ext cx="2183598" cy="707886"/>
          </a:xfrm>
          <a:prstGeom prst="rect">
            <a:avLst/>
          </a:prstGeom>
          <a:noFill/>
          <a:ln>
            <a:solidFill>
              <a:schemeClr val="bg1">
                <a:lumMod val="6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606B71"/>
                </a:solidFill>
                <a:effectLst/>
                <a:uLnTx/>
                <a:uFillTx/>
                <a:latin typeface="Arial" panose="020B0604020202020204"/>
                <a:ea typeface="+mn-ea"/>
                <a:cs typeface="+mn-cs"/>
              </a:rPr>
              <a:t>NHSBSA data only available up to January 2025 (Scotland Dec 2024). Private market reflects </a:t>
            </a:r>
            <a:r>
              <a:rPr kumimoji="0" lang="en-GB" sz="1000" b="1" i="0" u="none" strike="noStrike" kern="1200" cap="none" spc="0" normalizeH="0" baseline="0" noProof="0">
                <a:ln>
                  <a:noFill/>
                </a:ln>
                <a:solidFill>
                  <a:srgbClr val="606B71"/>
                </a:solidFill>
                <a:effectLst/>
                <a:uLnTx/>
                <a:uFillTx/>
                <a:latin typeface="Arial" panose="020B0604020202020204"/>
                <a:ea typeface="+mn-ea"/>
                <a:cs typeface="+mn-cs"/>
              </a:rPr>
              <a:t>all supply</a:t>
            </a:r>
            <a:r>
              <a:rPr kumimoji="0" lang="en-GB" sz="1000" b="0" i="0" u="none" strike="noStrike" kern="1200" cap="none" spc="0" normalizeH="0" baseline="0" noProof="0">
                <a:ln>
                  <a:noFill/>
                </a:ln>
                <a:solidFill>
                  <a:srgbClr val="606B71"/>
                </a:solidFill>
                <a:effectLst/>
                <a:uLnTx/>
                <a:uFillTx/>
                <a:latin typeface="Arial" panose="020B0604020202020204"/>
                <a:ea typeface="+mn-ea"/>
                <a:cs typeface="+mn-cs"/>
              </a:rPr>
              <a:t> for these months </a:t>
            </a:r>
          </a:p>
        </p:txBody>
      </p:sp>
      <p:cxnSp>
        <p:nvCxnSpPr>
          <p:cNvPr id="36" name="Straight Arrow Connector 35">
            <a:extLst>
              <a:ext uri="{FF2B5EF4-FFF2-40B4-BE49-F238E27FC236}">
                <a16:creationId xmlns:a16="http://schemas.microsoft.com/office/drawing/2014/main" id="{7668B628-E648-2109-DB76-9A79040E4591}"/>
              </a:ext>
            </a:extLst>
          </p:cNvPr>
          <p:cNvCxnSpPr>
            <a:cxnSpLocks/>
          </p:cNvCxnSpPr>
          <p:nvPr/>
        </p:nvCxnSpPr>
        <p:spPr>
          <a:xfrm>
            <a:off x="11455774" y="1971937"/>
            <a:ext cx="0" cy="1545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3893D8F-8357-102E-C986-06C754351E39}"/>
              </a:ext>
            </a:extLst>
          </p:cNvPr>
          <p:cNvSpPr>
            <a:spLocks noGrp="1"/>
          </p:cNvSpPr>
          <p:nvPr>
            <p:ph type="ftr" sz="quarter" idx="3"/>
          </p:nvPr>
        </p:nvSpPr>
        <p:spPr>
          <a:xfrm>
            <a:off x="376079" y="6362331"/>
            <a:ext cx="10127608" cy="43826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mn-ea"/>
                <a:cs typeface="+mn-cs"/>
              </a:rPr>
              <a:t>* Weight Management defined as combined dispensing/purchasing of </a:t>
            </a:r>
            <a:r>
              <a:rPr kumimoji="0" lang="en-US" sz="800" b="0" i="0" u="none" strike="noStrike" kern="1200" cap="none" spc="0" normalizeH="0" baseline="0" noProof="0" err="1">
                <a:ln>
                  <a:noFill/>
                </a:ln>
                <a:solidFill>
                  <a:srgbClr val="2B3A42"/>
                </a:solidFill>
                <a:effectLst/>
                <a:uLnTx/>
                <a:uFillTx/>
                <a:latin typeface="Arial Narrow" panose="020B0606020202030204" pitchFamily="34" charset="0"/>
                <a:ea typeface="+mn-ea"/>
                <a:cs typeface="+mn-cs"/>
              </a:rPr>
              <a:t>Mounjaro</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mn-ea"/>
                <a:cs typeface="+mn-cs"/>
              </a:rPr>
              <a:t> and </a:t>
            </a:r>
            <a:r>
              <a:rPr kumimoji="0" lang="en-US" sz="800" b="0" i="0" u="none" strike="noStrike" kern="1200" cap="none" spc="0" normalizeH="0" baseline="0" noProof="0" err="1">
                <a:ln>
                  <a:noFill/>
                </a:ln>
                <a:solidFill>
                  <a:srgbClr val="2B3A42"/>
                </a:solidFill>
                <a:effectLst/>
                <a:uLnTx/>
                <a:uFillTx/>
                <a:latin typeface="Arial Narrow" panose="020B0606020202030204" pitchFamily="34" charset="0"/>
                <a:ea typeface="+mn-ea"/>
                <a:cs typeface="+mn-cs"/>
              </a:rPr>
              <a:t>Wegovy</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mn-ea"/>
                <a:cs typeface="+mn-cs"/>
              </a:rPr>
              <a:t>, does not include off-label use of Ozempic (licensed for diabetes) in the private market which may be for weight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mn-ea"/>
                <a:cs typeface="+mn-cs"/>
              </a:rPr>
              <a:t>Source: NHS reimbursed (primary care): NHSBSA data, Items dispensed, January 2025 (Scotland Dec 2024), NHS reimbursed (secondary care): IQVIA Hospital Pharmacy Audit (HPA), units, February 2025, Private market: IQVIA Supply Chain Manager (SCM), units, March 2025</a:t>
            </a:r>
          </a:p>
        </p:txBody>
      </p:sp>
    </p:spTree>
    <p:extLst>
      <p:ext uri="{BB962C8B-B14F-4D97-AF65-F5344CB8AC3E}">
        <p14:creationId xmlns:p14="http://schemas.microsoft.com/office/powerpoint/2010/main" val="319596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981FC8-DC2B-9EFD-0388-ED8ACB489E1C}"/>
              </a:ext>
            </a:extLst>
          </p:cNvPr>
          <p:cNvSpPr>
            <a:spLocks noGrp="1"/>
          </p:cNvSpPr>
          <p:nvPr>
            <p:ph type="title"/>
          </p:nvPr>
        </p:nvSpPr>
        <p:spPr>
          <a:xfrm>
            <a:off x="384694" y="444563"/>
            <a:ext cx="11338560" cy="768263"/>
          </a:xfrm>
        </p:spPr>
        <p:txBody>
          <a:bodyPr>
            <a:normAutofit fontScale="90000"/>
          </a:bodyPr>
          <a:lstStyle/>
          <a:p>
            <a:r>
              <a:rPr lang="en-GB"/>
              <a:t>The digital healthcare provision of Wegovy and Mounjaro is disrupting conventional NHS access to medicines-causing tensions </a:t>
            </a:r>
          </a:p>
        </p:txBody>
      </p:sp>
      <p:grpSp>
        <p:nvGrpSpPr>
          <p:cNvPr id="27" name="Group 26">
            <a:extLst>
              <a:ext uri="{FF2B5EF4-FFF2-40B4-BE49-F238E27FC236}">
                <a16:creationId xmlns:a16="http://schemas.microsoft.com/office/drawing/2014/main" id="{51F58C0E-74FE-D92B-41B5-56842985CB1D}"/>
              </a:ext>
            </a:extLst>
          </p:cNvPr>
          <p:cNvGrpSpPr/>
          <p:nvPr/>
        </p:nvGrpSpPr>
        <p:grpSpPr>
          <a:xfrm>
            <a:off x="626776" y="1110685"/>
            <a:ext cx="10854396" cy="5277173"/>
            <a:chOff x="174949" y="357457"/>
            <a:chExt cx="12035694" cy="5851495"/>
          </a:xfrm>
        </p:grpSpPr>
        <p:pic>
          <p:nvPicPr>
            <p:cNvPr id="28" name="Picture 27">
              <a:extLst>
                <a:ext uri="{FF2B5EF4-FFF2-40B4-BE49-F238E27FC236}">
                  <a16:creationId xmlns:a16="http://schemas.microsoft.com/office/drawing/2014/main" id="{189E24A1-B84F-2B6D-F518-DD127FAD0447}"/>
                </a:ext>
              </a:extLst>
            </p:cNvPr>
            <p:cNvPicPr>
              <a:picLocks noChangeAspect="1"/>
            </p:cNvPicPr>
            <p:nvPr/>
          </p:nvPicPr>
          <p:blipFill rotWithShape="1">
            <a:blip r:embed="rId2"/>
            <a:srcRect r="9023"/>
            <a:stretch/>
          </p:blipFill>
          <p:spPr>
            <a:xfrm>
              <a:off x="5036351" y="1938907"/>
              <a:ext cx="3883109" cy="1429385"/>
            </a:xfrm>
            <a:prstGeom prst="rect">
              <a:avLst/>
            </a:prstGeom>
            <a:ln>
              <a:noFill/>
            </a:ln>
            <a:effectLst>
              <a:outerShdw blurRad="292100" dist="139700" dir="2700000" algn="tl" rotWithShape="0">
                <a:srgbClr val="333333">
                  <a:alpha val="65000"/>
                </a:srgbClr>
              </a:outerShdw>
            </a:effectLst>
          </p:spPr>
        </p:pic>
        <p:grpSp>
          <p:nvGrpSpPr>
            <p:cNvPr id="29" name="Group 28">
              <a:extLst>
                <a:ext uri="{FF2B5EF4-FFF2-40B4-BE49-F238E27FC236}">
                  <a16:creationId xmlns:a16="http://schemas.microsoft.com/office/drawing/2014/main" id="{B84D2A56-97DF-6E20-6FF4-03ED573C72EA}"/>
                </a:ext>
              </a:extLst>
            </p:cNvPr>
            <p:cNvGrpSpPr/>
            <p:nvPr/>
          </p:nvGrpSpPr>
          <p:grpSpPr>
            <a:xfrm>
              <a:off x="5840136" y="3411787"/>
              <a:ext cx="4174925" cy="1419411"/>
              <a:chOff x="4568057" y="3192759"/>
              <a:chExt cx="7374201" cy="2402454"/>
            </a:xfrm>
          </p:grpSpPr>
          <p:pic>
            <p:nvPicPr>
              <p:cNvPr id="45" name="Picture 44">
                <a:extLst>
                  <a:ext uri="{FF2B5EF4-FFF2-40B4-BE49-F238E27FC236}">
                    <a16:creationId xmlns:a16="http://schemas.microsoft.com/office/drawing/2014/main" id="{332D6F71-06F9-12D7-76C3-2BBFAEAB430E}"/>
                  </a:ext>
                </a:extLst>
              </p:cNvPr>
              <p:cNvPicPr>
                <a:picLocks noChangeAspect="1"/>
              </p:cNvPicPr>
              <p:nvPr/>
            </p:nvPicPr>
            <p:blipFill>
              <a:blip r:embed="rId3"/>
              <a:stretch>
                <a:fillRect/>
              </a:stretch>
            </p:blipFill>
            <p:spPr>
              <a:xfrm>
                <a:off x="4568057" y="3192759"/>
                <a:ext cx="3055885" cy="472481"/>
              </a:xfrm>
              <a:prstGeom prst="rect">
                <a:avLst/>
              </a:prstGeom>
              <a:ln>
                <a:noFill/>
              </a:ln>
              <a:effectLst>
                <a:outerShdw blurRad="292100" dist="139700" dir="2700000" algn="tl" rotWithShape="0">
                  <a:srgbClr val="333333">
                    <a:alpha val="65000"/>
                  </a:srgbClr>
                </a:outerShdw>
              </a:effectLst>
            </p:spPr>
          </p:pic>
          <p:pic>
            <p:nvPicPr>
              <p:cNvPr id="46" name="Picture 45">
                <a:extLst>
                  <a:ext uri="{FF2B5EF4-FFF2-40B4-BE49-F238E27FC236}">
                    <a16:creationId xmlns:a16="http://schemas.microsoft.com/office/drawing/2014/main" id="{B0118BF6-03BD-3FB8-9DFE-C7EEEBBBC828}"/>
                  </a:ext>
                </a:extLst>
              </p:cNvPr>
              <p:cNvPicPr>
                <a:picLocks noChangeAspect="1"/>
              </p:cNvPicPr>
              <p:nvPr/>
            </p:nvPicPr>
            <p:blipFill>
              <a:blip r:embed="rId4"/>
              <a:stretch>
                <a:fillRect/>
              </a:stretch>
            </p:blipFill>
            <p:spPr>
              <a:xfrm>
                <a:off x="4573079" y="3758634"/>
                <a:ext cx="7369179" cy="1836579"/>
              </a:xfrm>
              <a:prstGeom prst="rect">
                <a:avLst/>
              </a:prstGeom>
              <a:ln>
                <a:noFill/>
              </a:ln>
              <a:effectLst>
                <a:outerShdw blurRad="292100" dist="139700" dir="2700000" algn="tl" rotWithShape="0">
                  <a:srgbClr val="333333">
                    <a:alpha val="65000"/>
                  </a:srgbClr>
                </a:outerShdw>
              </a:effectLst>
            </p:spPr>
          </p:pic>
        </p:grpSp>
        <p:pic>
          <p:nvPicPr>
            <p:cNvPr id="30" name="Picture 29">
              <a:extLst>
                <a:ext uri="{FF2B5EF4-FFF2-40B4-BE49-F238E27FC236}">
                  <a16:creationId xmlns:a16="http://schemas.microsoft.com/office/drawing/2014/main" id="{F1E9B097-4A4B-A536-C5F7-CA05399AA87C}"/>
                </a:ext>
              </a:extLst>
            </p:cNvPr>
            <p:cNvPicPr>
              <a:picLocks noChangeAspect="1"/>
            </p:cNvPicPr>
            <p:nvPr/>
          </p:nvPicPr>
          <p:blipFill rotWithShape="1">
            <a:blip r:embed="rId5"/>
            <a:srcRect r="4529"/>
            <a:stretch/>
          </p:blipFill>
          <p:spPr>
            <a:xfrm>
              <a:off x="255470" y="1790891"/>
              <a:ext cx="4521803" cy="1545174"/>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09C4A19B-0CAA-2C63-C519-EFFD9D66A1DD}"/>
                </a:ext>
              </a:extLst>
            </p:cNvPr>
            <p:cNvPicPr>
              <a:picLocks noChangeAspect="1"/>
            </p:cNvPicPr>
            <p:nvPr/>
          </p:nvPicPr>
          <p:blipFill rotWithShape="1">
            <a:blip r:embed="rId6"/>
            <a:srcRect l="280" t="-10903" r="-280" b="13642"/>
            <a:stretch/>
          </p:blipFill>
          <p:spPr>
            <a:xfrm>
              <a:off x="174949" y="3348906"/>
              <a:ext cx="5231501" cy="1545175"/>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371A93A3-7EFC-9DF2-CFFA-CBEEC39BF25A}"/>
                </a:ext>
              </a:extLst>
            </p:cNvPr>
            <p:cNvPicPr>
              <a:picLocks noChangeAspect="1"/>
            </p:cNvPicPr>
            <p:nvPr/>
          </p:nvPicPr>
          <p:blipFill>
            <a:blip r:embed="rId7"/>
            <a:stretch>
              <a:fillRect/>
            </a:stretch>
          </p:blipFill>
          <p:spPr>
            <a:xfrm>
              <a:off x="4507969" y="487158"/>
              <a:ext cx="3062265" cy="1405783"/>
            </a:xfrm>
            <a:prstGeom prst="rect">
              <a:avLst/>
            </a:prstGeom>
            <a:ln>
              <a:noFill/>
            </a:ln>
            <a:effectLst>
              <a:outerShdw blurRad="292100" dist="139700" dir="2700000" algn="tl" rotWithShape="0">
                <a:srgbClr val="333333">
                  <a:alpha val="65000"/>
                </a:srgbClr>
              </a:outerShdw>
            </a:effectLst>
          </p:spPr>
        </p:pic>
        <p:grpSp>
          <p:nvGrpSpPr>
            <p:cNvPr id="33" name="Group 32">
              <a:extLst>
                <a:ext uri="{FF2B5EF4-FFF2-40B4-BE49-F238E27FC236}">
                  <a16:creationId xmlns:a16="http://schemas.microsoft.com/office/drawing/2014/main" id="{EACFA065-7F95-2B96-3E14-CFEC26B4D342}"/>
                </a:ext>
              </a:extLst>
            </p:cNvPr>
            <p:cNvGrpSpPr/>
            <p:nvPr/>
          </p:nvGrpSpPr>
          <p:grpSpPr>
            <a:xfrm>
              <a:off x="258798" y="724405"/>
              <a:ext cx="3895974" cy="1066488"/>
              <a:chOff x="7376735" y="4664025"/>
              <a:chExt cx="3688925" cy="964336"/>
            </a:xfrm>
          </p:grpSpPr>
          <p:pic>
            <p:nvPicPr>
              <p:cNvPr id="43" name="Picture 42">
                <a:extLst>
                  <a:ext uri="{FF2B5EF4-FFF2-40B4-BE49-F238E27FC236}">
                    <a16:creationId xmlns:a16="http://schemas.microsoft.com/office/drawing/2014/main" id="{50222AAE-57B8-B7AB-7D3D-5DB4CB288A8A}"/>
                  </a:ext>
                </a:extLst>
              </p:cNvPr>
              <p:cNvPicPr>
                <a:picLocks noChangeAspect="1"/>
              </p:cNvPicPr>
              <p:nvPr/>
            </p:nvPicPr>
            <p:blipFill>
              <a:blip r:embed="rId8"/>
              <a:stretch>
                <a:fillRect/>
              </a:stretch>
            </p:blipFill>
            <p:spPr>
              <a:xfrm>
                <a:off x="7385589" y="4664025"/>
                <a:ext cx="1484801" cy="429811"/>
              </a:xfrm>
              <a:prstGeom prst="rect">
                <a:avLst/>
              </a:prstGeom>
              <a:ln>
                <a:noFill/>
              </a:ln>
              <a:effectLst>
                <a:outerShdw blurRad="292100" dist="139700" dir="2700000" algn="tl" rotWithShape="0">
                  <a:srgbClr val="333333">
                    <a:alpha val="65000"/>
                  </a:srgbClr>
                </a:outerShdw>
              </a:effectLst>
            </p:spPr>
          </p:pic>
          <p:pic>
            <p:nvPicPr>
              <p:cNvPr id="44" name="Picture 43">
                <a:extLst>
                  <a:ext uri="{FF2B5EF4-FFF2-40B4-BE49-F238E27FC236}">
                    <a16:creationId xmlns:a16="http://schemas.microsoft.com/office/drawing/2014/main" id="{AC348148-E605-6649-E17F-98CFB2DF7F2F}"/>
                  </a:ext>
                </a:extLst>
              </p:cNvPr>
              <p:cNvPicPr>
                <a:picLocks noChangeAspect="1"/>
              </p:cNvPicPr>
              <p:nvPr/>
            </p:nvPicPr>
            <p:blipFill>
              <a:blip r:embed="rId9"/>
              <a:stretch>
                <a:fillRect/>
              </a:stretch>
            </p:blipFill>
            <p:spPr>
              <a:xfrm>
                <a:off x="7376735" y="5077357"/>
                <a:ext cx="3688925" cy="551004"/>
              </a:xfrm>
              <a:prstGeom prst="rect">
                <a:avLst/>
              </a:prstGeom>
              <a:ln>
                <a:noFill/>
              </a:ln>
              <a:effectLst>
                <a:outerShdw blurRad="292100" dist="139700" dir="2700000" algn="tl" rotWithShape="0">
                  <a:srgbClr val="333333">
                    <a:alpha val="65000"/>
                  </a:srgbClr>
                </a:outerShdw>
              </a:effectLst>
            </p:spPr>
          </p:pic>
        </p:grpSp>
        <p:grpSp>
          <p:nvGrpSpPr>
            <p:cNvPr id="34" name="Group 33">
              <a:extLst>
                <a:ext uri="{FF2B5EF4-FFF2-40B4-BE49-F238E27FC236}">
                  <a16:creationId xmlns:a16="http://schemas.microsoft.com/office/drawing/2014/main" id="{8791D4EE-3078-9DD1-B6DD-357BCE47D279}"/>
                </a:ext>
              </a:extLst>
            </p:cNvPr>
            <p:cNvGrpSpPr/>
            <p:nvPr/>
          </p:nvGrpSpPr>
          <p:grpSpPr>
            <a:xfrm>
              <a:off x="8038561" y="357457"/>
              <a:ext cx="4172082" cy="1488474"/>
              <a:chOff x="5516967" y="2915973"/>
              <a:chExt cx="5326806" cy="1893790"/>
            </a:xfrm>
          </p:grpSpPr>
          <p:pic>
            <p:nvPicPr>
              <p:cNvPr id="41" name="Picture 40">
                <a:extLst>
                  <a:ext uri="{FF2B5EF4-FFF2-40B4-BE49-F238E27FC236}">
                    <a16:creationId xmlns:a16="http://schemas.microsoft.com/office/drawing/2014/main" id="{72305E02-2DD2-6894-AC37-E3B39A231585}"/>
                  </a:ext>
                </a:extLst>
              </p:cNvPr>
              <p:cNvPicPr>
                <a:picLocks noChangeAspect="1"/>
              </p:cNvPicPr>
              <p:nvPr/>
            </p:nvPicPr>
            <p:blipFill>
              <a:blip r:embed="rId10"/>
              <a:stretch>
                <a:fillRect/>
              </a:stretch>
            </p:blipFill>
            <p:spPr>
              <a:xfrm>
                <a:off x="5516967" y="2915973"/>
                <a:ext cx="1775614" cy="1074513"/>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04D29FF6-71E9-C7F6-4FB3-6BECD19D1665}"/>
                  </a:ext>
                </a:extLst>
              </p:cNvPr>
              <p:cNvPicPr>
                <a:picLocks noChangeAspect="1"/>
              </p:cNvPicPr>
              <p:nvPr/>
            </p:nvPicPr>
            <p:blipFill>
              <a:blip r:embed="rId11"/>
              <a:stretch>
                <a:fillRect/>
              </a:stretch>
            </p:blipFill>
            <p:spPr>
              <a:xfrm>
                <a:off x="5829378" y="3956249"/>
                <a:ext cx="5014395" cy="853514"/>
              </a:xfrm>
              <a:prstGeom prst="rect">
                <a:avLst/>
              </a:prstGeom>
              <a:ln>
                <a:noFill/>
              </a:ln>
              <a:effectLst>
                <a:outerShdw blurRad="292100" dist="139700" dir="2700000" algn="tl" rotWithShape="0">
                  <a:srgbClr val="333333">
                    <a:alpha val="65000"/>
                  </a:srgbClr>
                </a:outerShdw>
              </a:effectLst>
            </p:spPr>
          </p:pic>
        </p:grpSp>
        <p:pic>
          <p:nvPicPr>
            <p:cNvPr id="35" name="Picture 34">
              <a:extLst>
                <a:ext uri="{FF2B5EF4-FFF2-40B4-BE49-F238E27FC236}">
                  <a16:creationId xmlns:a16="http://schemas.microsoft.com/office/drawing/2014/main" id="{64364A5B-4B4F-EE48-7D32-99CA470FA2B9}"/>
                </a:ext>
              </a:extLst>
            </p:cNvPr>
            <p:cNvPicPr>
              <a:picLocks noChangeAspect="1"/>
            </p:cNvPicPr>
            <p:nvPr/>
          </p:nvPicPr>
          <p:blipFill>
            <a:blip r:embed="rId12"/>
            <a:stretch>
              <a:fillRect/>
            </a:stretch>
          </p:blipFill>
          <p:spPr>
            <a:xfrm>
              <a:off x="7463268" y="4894081"/>
              <a:ext cx="4608027" cy="1314871"/>
            </a:xfrm>
            <a:prstGeom prst="rect">
              <a:avLst/>
            </a:prstGeom>
            <a:ln>
              <a:noFill/>
            </a:ln>
            <a:effectLst>
              <a:outerShdw blurRad="292100" dist="139700" dir="2700000" algn="tl" rotWithShape="0">
                <a:srgbClr val="333333">
                  <a:alpha val="65000"/>
                </a:srgbClr>
              </a:outerShdw>
            </a:effectLst>
          </p:spPr>
        </p:pic>
        <p:grpSp>
          <p:nvGrpSpPr>
            <p:cNvPr id="36" name="Group 35">
              <a:extLst>
                <a:ext uri="{FF2B5EF4-FFF2-40B4-BE49-F238E27FC236}">
                  <a16:creationId xmlns:a16="http://schemas.microsoft.com/office/drawing/2014/main" id="{B9F68118-B264-8AA3-9D09-7F174EA9D75E}"/>
                </a:ext>
              </a:extLst>
            </p:cNvPr>
            <p:cNvGrpSpPr/>
            <p:nvPr/>
          </p:nvGrpSpPr>
          <p:grpSpPr>
            <a:xfrm>
              <a:off x="193252" y="4999456"/>
              <a:ext cx="5771410" cy="1155528"/>
              <a:chOff x="-762273" y="5672937"/>
              <a:chExt cx="5771410" cy="1155528"/>
            </a:xfrm>
          </p:grpSpPr>
          <p:pic>
            <p:nvPicPr>
              <p:cNvPr id="39" name="Picture 38">
                <a:extLst>
                  <a:ext uri="{FF2B5EF4-FFF2-40B4-BE49-F238E27FC236}">
                    <a16:creationId xmlns:a16="http://schemas.microsoft.com/office/drawing/2014/main" id="{6DD5D91C-37B8-132E-C0B1-D95FC766E600}"/>
                  </a:ext>
                </a:extLst>
              </p:cNvPr>
              <p:cNvPicPr>
                <a:picLocks noChangeAspect="1"/>
              </p:cNvPicPr>
              <p:nvPr/>
            </p:nvPicPr>
            <p:blipFill>
              <a:blip r:embed="rId13"/>
              <a:stretch>
                <a:fillRect/>
              </a:stretch>
            </p:blipFill>
            <p:spPr>
              <a:xfrm>
                <a:off x="-762273" y="5672937"/>
                <a:ext cx="1615580" cy="434378"/>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C29D043A-CA04-F399-0506-45E1929D35B9}"/>
                  </a:ext>
                </a:extLst>
              </p:cNvPr>
              <p:cNvPicPr>
                <a:picLocks noChangeAspect="1"/>
              </p:cNvPicPr>
              <p:nvPr/>
            </p:nvPicPr>
            <p:blipFill>
              <a:blip r:embed="rId14"/>
              <a:stretch>
                <a:fillRect/>
              </a:stretch>
            </p:blipFill>
            <p:spPr>
              <a:xfrm>
                <a:off x="-700055" y="6099632"/>
                <a:ext cx="5709192" cy="728833"/>
              </a:xfrm>
              <a:prstGeom prst="rect">
                <a:avLst/>
              </a:prstGeom>
              <a:ln>
                <a:noFill/>
              </a:ln>
              <a:effectLst>
                <a:outerShdw blurRad="292100" dist="139700" dir="2700000" algn="tl" rotWithShape="0">
                  <a:srgbClr val="333333">
                    <a:alpha val="65000"/>
                  </a:srgbClr>
                </a:outerShdw>
              </a:effectLst>
            </p:spPr>
          </p:pic>
        </p:grpSp>
        <p:pic>
          <p:nvPicPr>
            <p:cNvPr id="37" name="Picture 36">
              <a:extLst>
                <a:ext uri="{FF2B5EF4-FFF2-40B4-BE49-F238E27FC236}">
                  <a16:creationId xmlns:a16="http://schemas.microsoft.com/office/drawing/2014/main" id="{2C4D6012-5A71-0915-3D48-8CA536EAA08B}"/>
                </a:ext>
              </a:extLst>
            </p:cNvPr>
            <p:cNvPicPr>
              <a:picLocks noChangeAspect="1"/>
            </p:cNvPicPr>
            <p:nvPr/>
          </p:nvPicPr>
          <p:blipFill>
            <a:blip r:embed="rId15"/>
            <a:stretch>
              <a:fillRect/>
            </a:stretch>
          </p:blipFill>
          <p:spPr>
            <a:xfrm>
              <a:off x="9068972" y="1930596"/>
              <a:ext cx="3002323" cy="363918"/>
            </a:xfrm>
            <a:prstGeom prst="rect">
              <a:avLst/>
            </a:prstGeom>
            <a:ln>
              <a:noFill/>
            </a:ln>
            <a:effectLst>
              <a:outerShdw blurRad="292100" dist="139700" dir="2700000" algn="tl" rotWithShape="0">
                <a:srgbClr val="333333">
                  <a:alpha val="65000"/>
                </a:srgbClr>
              </a:outerShdw>
            </a:effectLst>
          </p:spPr>
        </p:pic>
        <p:pic>
          <p:nvPicPr>
            <p:cNvPr id="38" name="Picture 37">
              <a:extLst>
                <a:ext uri="{FF2B5EF4-FFF2-40B4-BE49-F238E27FC236}">
                  <a16:creationId xmlns:a16="http://schemas.microsoft.com/office/drawing/2014/main" id="{75550CC0-74A8-5DB1-1AC6-1626AE174004}"/>
                </a:ext>
              </a:extLst>
            </p:cNvPr>
            <p:cNvPicPr>
              <a:picLocks noChangeAspect="1"/>
            </p:cNvPicPr>
            <p:nvPr/>
          </p:nvPicPr>
          <p:blipFill>
            <a:blip r:embed="rId16"/>
            <a:stretch>
              <a:fillRect/>
            </a:stretch>
          </p:blipFill>
          <p:spPr>
            <a:xfrm>
              <a:off x="10124602" y="2338021"/>
              <a:ext cx="1330280" cy="134087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64877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hink-cell data - do not delete" hidden="1">
            <a:extLst>
              <a:ext uri="{FF2B5EF4-FFF2-40B4-BE49-F238E27FC236}">
                <a16:creationId xmlns:a16="http://schemas.microsoft.com/office/drawing/2014/main" id="{5D73B8CC-55F9-8056-579C-9BF707465A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4" name="think-cell data - do not delete" hidden="1">
                        <a:extLst>
                          <a:ext uri="{FF2B5EF4-FFF2-40B4-BE49-F238E27FC236}">
                            <a16:creationId xmlns:a16="http://schemas.microsoft.com/office/drawing/2014/main" id="{5D73B8CC-55F9-8056-579C-9BF707465A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69C835DE-8A9F-8666-CC20-D24E338BB5CE}"/>
              </a:ext>
            </a:extLst>
          </p:cNvPr>
          <p:cNvSpPr/>
          <p:nvPr/>
        </p:nvSpPr>
        <p:spPr>
          <a:xfrm>
            <a:off x="192347" y="1808762"/>
            <a:ext cx="11807305" cy="998930"/>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1CA1D34E-AD64-97C6-4D0A-F389AF296306}"/>
              </a:ext>
            </a:extLst>
          </p:cNvPr>
          <p:cNvSpPr/>
          <p:nvPr/>
        </p:nvSpPr>
        <p:spPr>
          <a:xfrm>
            <a:off x="192347" y="2957804"/>
            <a:ext cx="11807305" cy="1319556"/>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092A0F6D-72B8-6243-ED1E-FBFAAB8EFFC1}"/>
              </a:ext>
            </a:extLst>
          </p:cNvPr>
          <p:cNvSpPr/>
          <p:nvPr/>
        </p:nvSpPr>
        <p:spPr>
          <a:xfrm>
            <a:off x="192347" y="4427383"/>
            <a:ext cx="11807305" cy="567348"/>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90E02BD9-555F-58F0-60BB-A5E05184A51D}"/>
              </a:ext>
            </a:extLst>
          </p:cNvPr>
          <p:cNvSpPr/>
          <p:nvPr/>
        </p:nvSpPr>
        <p:spPr>
          <a:xfrm>
            <a:off x="192347" y="5186272"/>
            <a:ext cx="11807305" cy="1205560"/>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616EE48C-5EFA-0004-BDC0-FDBCC0D4A722}"/>
              </a:ext>
            </a:extLst>
          </p:cNvPr>
          <p:cNvSpPr>
            <a:spLocks noGrp="1"/>
          </p:cNvSpPr>
          <p:nvPr>
            <p:ph type="body" sz="quarter" idx="16"/>
          </p:nvPr>
        </p:nvSpPr>
        <p:spPr>
          <a:xfrm>
            <a:off x="384694" y="1020000"/>
            <a:ext cx="11338560" cy="402336"/>
          </a:xfrm>
        </p:spPr>
        <p:txBody>
          <a:bodyPr>
            <a:normAutofit fontScale="77500" lnSpcReduction="20000"/>
          </a:bodyPr>
          <a:lstStyle/>
          <a:p>
            <a:r>
              <a:rPr lang="en-GB" sz="1800" b="1"/>
              <a:t>Reputable digital healthcare providers are being collectively criticised, irrespective of their compliance with Good Practice Guidelines for Independent Prescribing and the quality of their patient support programmes</a:t>
            </a:r>
          </a:p>
        </p:txBody>
      </p:sp>
      <p:sp>
        <p:nvSpPr>
          <p:cNvPr id="5" name="Title 4">
            <a:extLst>
              <a:ext uri="{FF2B5EF4-FFF2-40B4-BE49-F238E27FC236}">
                <a16:creationId xmlns:a16="http://schemas.microsoft.com/office/drawing/2014/main" id="{1260C47C-2D61-8439-30C6-F723494F45CD}"/>
              </a:ext>
            </a:extLst>
          </p:cNvPr>
          <p:cNvSpPr>
            <a:spLocks noGrp="1"/>
          </p:cNvSpPr>
          <p:nvPr>
            <p:ph type="title"/>
          </p:nvPr>
        </p:nvSpPr>
        <p:spPr/>
        <p:txBody>
          <a:bodyPr vert="horz">
            <a:normAutofit fontScale="90000"/>
          </a:bodyPr>
          <a:lstStyle/>
          <a:p>
            <a:r>
              <a:rPr lang="en-GB"/>
              <a:t>The digital healthcare provision of Wegovy and Mounjaro is disrupting traditional NHS models and causing tensions</a:t>
            </a:r>
          </a:p>
        </p:txBody>
      </p:sp>
      <p:sp>
        <p:nvSpPr>
          <p:cNvPr id="3" name="Content Placeholder 6">
            <a:extLst>
              <a:ext uri="{FF2B5EF4-FFF2-40B4-BE49-F238E27FC236}">
                <a16:creationId xmlns:a16="http://schemas.microsoft.com/office/drawing/2014/main" id="{B474FBF2-BD45-EC38-5D4A-8D65306D26F9}"/>
              </a:ext>
            </a:extLst>
          </p:cNvPr>
          <p:cNvSpPr txBox="1">
            <a:spLocks/>
          </p:cNvSpPr>
          <p:nvPr/>
        </p:nvSpPr>
        <p:spPr>
          <a:xfrm>
            <a:off x="384695" y="1898992"/>
            <a:ext cx="5365866" cy="921886"/>
          </a:xfrm>
          <a:prstGeom prst="rect">
            <a:avLst/>
          </a:prstGeom>
        </p:spPr>
        <p:txBody>
          <a:bodyPr/>
          <a:lstStyle>
            <a:lvl1pPr marL="182880" indent="-18288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05587"/>
                </a:solidFill>
                <a:effectLst/>
                <a:uLnTx/>
                <a:uFillTx/>
                <a:latin typeface="Arial" panose="020B0604020202020204"/>
                <a:ea typeface="+mn-ea"/>
                <a:cs typeface="+mn-cs"/>
              </a:rPr>
              <a:t>Over 1.5 million UK citizens a months access </a:t>
            </a:r>
            <a:r>
              <a:rPr kumimoji="0" lang="en-GB" sz="1600" b="0" i="0" u="none" strike="noStrike" kern="1200" cap="none" spc="0" normalizeH="0" baseline="0" noProof="0" err="1">
                <a:ln>
                  <a:noFill/>
                </a:ln>
                <a:solidFill>
                  <a:srgbClr val="005587"/>
                </a:solidFill>
                <a:effectLst/>
                <a:uLnTx/>
                <a:uFillTx/>
                <a:latin typeface="Arial" panose="020B0604020202020204"/>
                <a:ea typeface="+mn-ea"/>
                <a:cs typeface="+mn-cs"/>
              </a:rPr>
              <a:t>Mounjaro</a:t>
            </a:r>
            <a:r>
              <a:rPr kumimoji="0" lang="en-GB" sz="1600" b="0" i="0" u="none" strike="noStrike" kern="1200" cap="none" spc="0" normalizeH="0" baseline="0" noProof="0">
                <a:ln>
                  <a:noFill/>
                </a:ln>
                <a:solidFill>
                  <a:srgbClr val="005587"/>
                </a:solidFill>
                <a:effectLst/>
                <a:uLnTx/>
                <a:uFillTx/>
                <a:latin typeface="Arial" panose="020B0604020202020204"/>
                <a:ea typeface="+mn-ea"/>
                <a:cs typeface="+mn-cs"/>
              </a:rPr>
              <a:t> and </a:t>
            </a:r>
            <a:r>
              <a:rPr kumimoji="0" lang="en-GB" sz="1600" b="0" i="0" u="none" strike="noStrike" kern="1200" cap="none" spc="0" normalizeH="0" baseline="0" noProof="0" err="1">
                <a:ln>
                  <a:noFill/>
                </a:ln>
                <a:solidFill>
                  <a:srgbClr val="005587"/>
                </a:solidFill>
                <a:effectLst/>
                <a:uLnTx/>
                <a:uFillTx/>
                <a:latin typeface="Arial" panose="020B0604020202020204"/>
                <a:ea typeface="+mn-ea"/>
                <a:cs typeface="+mn-cs"/>
              </a:rPr>
              <a:t>Wegovy</a:t>
            </a:r>
            <a:r>
              <a:rPr kumimoji="0" lang="en-GB" sz="1600" b="0" i="0" u="none" strike="noStrike" kern="1200" cap="none" spc="0" normalizeH="0" baseline="0" noProof="0">
                <a:ln>
                  <a:noFill/>
                </a:ln>
                <a:solidFill>
                  <a:srgbClr val="005587"/>
                </a:solidFill>
                <a:effectLst/>
                <a:uLnTx/>
                <a:uFillTx/>
                <a:latin typeface="Arial" panose="020B0604020202020204"/>
                <a:ea typeface="+mn-ea"/>
                <a:cs typeface="+mn-cs"/>
              </a:rPr>
              <a:t> via Online Digital Providers - taking proactive control of their weight management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005587"/>
              </a:solidFill>
              <a:effectLst/>
              <a:uLnTx/>
              <a:uFillTx/>
              <a:latin typeface="Arial" panose="020B0604020202020204"/>
              <a:ea typeface="+mn-ea"/>
              <a:cs typeface="+mn-cs"/>
            </a:endParaRPr>
          </a:p>
        </p:txBody>
      </p:sp>
      <p:sp>
        <p:nvSpPr>
          <p:cNvPr id="4" name="Content Placeholder 6">
            <a:extLst>
              <a:ext uri="{FF2B5EF4-FFF2-40B4-BE49-F238E27FC236}">
                <a16:creationId xmlns:a16="http://schemas.microsoft.com/office/drawing/2014/main" id="{DD9E0B5C-3BAB-7893-285C-09E2D6A50DC3}"/>
              </a:ext>
            </a:extLst>
          </p:cNvPr>
          <p:cNvSpPr txBox="1">
            <a:spLocks/>
          </p:cNvSpPr>
          <p:nvPr/>
        </p:nvSpPr>
        <p:spPr>
          <a:xfrm>
            <a:off x="5749174" y="1815355"/>
            <a:ext cx="6190212" cy="1129801"/>
          </a:xfrm>
          <a:prstGeom prst="rect">
            <a:avLst/>
          </a:prstGeom>
        </p:spPr>
        <p:txBody>
          <a:bodyPr/>
          <a:lstStyle>
            <a:lvl1pPr marL="182880" indent="-18288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marR="0" lvl="1"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B3A42"/>
                </a:solidFill>
                <a:effectLst/>
                <a:uLnTx/>
                <a:uFillTx/>
                <a:latin typeface="Arial" panose="020B0604020202020204"/>
                <a:ea typeface="+mn-ea"/>
                <a:cs typeface="+mn-cs"/>
              </a:rPr>
              <a:t>Digital Healthcare Providers being positioned by the Professional Bodies, NHS leadership as putting patients at risk</a:t>
            </a:r>
          </a:p>
          <a:p>
            <a:pPr marL="365760" marR="0" lvl="1"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B3A42"/>
                </a:solidFill>
                <a:effectLst/>
                <a:uLnTx/>
                <a:uFillTx/>
                <a:latin typeface="Arial" panose="020B0604020202020204"/>
                <a:ea typeface="+mn-ea"/>
                <a:cs typeface="+mn-cs"/>
              </a:rPr>
              <a:t>Digital Health Providers of GLP1s are </a:t>
            </a:r>
            <a:r>
              <a:rPr kumimoji="0" lang="en-GB" sz="1400" b="1" i="0" u="none" strike="noStrike" kern="1200" cap="none" spc="0" normalizeH="0" baseline="0" noProof="0">
                <a:ln>
                  <a:noFill/>
                </a:ln>
                <a:solidFill>
                  <a:srgbClr val="2B3A42"/>
                </a:solidFill>
                <a:effectLst/>
                <a:uLnTx/>
                <a:uFillTx/>
                <a:latin typeface="Arial" panose="020B0604020202020204"/>
                <a:ea typeface="+mn-ea"/>
                <a:cs typeface="+mn-cs"/>
              </a:rPr>
              <a:t>disrupting the traditional NHS model </a:t>
            </a:r>
            <a:r>
              <a:rPr kumimoji="0" lang="en-GB" sz="1400" b="0" i="0" u="none" strike="noStrike" kern="1200" cap="none" spc="0" normalizeH="0" baseline="0" noProof="0">
                <a:ln>
                  <a:noFill/>
                </a:ln>
                <a:solidFill>
                  <a:srgbClr val="2B3A42"/>
                </a:solidFill>
                <a:effectLst/>
                <a:uLnTx/>
                <a:uFillTx/>
                <a:latin typeface="Arial" panose="020B0604020202020204"/>
                <a:ea typeface="+mn-ea"/>
                <a:cs typeface="+mn-cs"/>
              </a:rPr>
              <a:t>of doctors as ‘gatekeepers’ to innovative medicine and care</a:t>
            </a:r>
          </a:p>
        </p:txBody>
      </p:sp>
      <p:sp>
        <p:nvSpPr>
          <p:cNvPr id="9" name="Content Placeholder 6">
            <a:extLst>
              <a:ext uri="{FF2B5EF4-FFF2-40B4-BE49-F238E27FC236}">
                <a16:creationId xmlns:a16="http://schemas.microsoft.com/office/drawing/2014/main" id="{86A152B7-085D-7523-8B65-4021BE3CFA3F}"/>
              </a:ext>
            </a:extLst>
          </p:cNvPr>
          <p:cNvSpPr txBox="1">
            <a:spLocks/>
          </p:cNvSpPr>
          <p:nvPr/>
        </p:nvSpPr>
        <p:spPr>
          <a:xfrm>
            <a:off x="384695" y="3192704"/>
            <a:ext cx="5365866" cy="921886"/>
          </a:xfrm>
          <a:prstGeom prst="rect">
            <a:avLst/>
          </a:prstGeom>
        </p:spPr>
        <p:txBody>
          <a:bodyPr/>
          <a:lstStyle>
            <a:lvl1pPr marL="182880" indent="-18288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05587"/>
                </a:solidFill>
                <a:effectLst/>
                <a:uLnTx/>
                <a:uFillTx/>
                <a:latin typeface="Arial" panose="020B0604020202020204"/>
                <a:ea typeface="+mn-ea"/>
                <a:cs typeface="+mn-cs"/>
              </a:rPr>
              <a:t>Pharmacy and clinician organisations are increasingly vocal about their concerns regarding the safety and governance of GLP1 provision by independent providers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005587"/>
              </a:solidFill>
              <a:effectLst/>
              <a:uLnTx/>
              <a:uFillTx/>
              <a:latin typeface="Arial" panose="020B0604020202020204"/>
              <a:ea typeface="+mn-ea"/>
              <a:cs typeface="+mn-cs"/>
            </a:endParaRPr>
          </a:p>
        </p:txBody>
      </p:sp>
      <p:sp>
        <p:nvSpPr>
          <p:cNvPr id="10" name="Content Placeholder 6">
            <a:extLst>
              <a:ext uri="{FF2B5EF4-FFF2-40B4-BE49-F238E27FC236}">
                <a16:creationId xmlns:a16="http://schemas.microsoft.com/office/drawing/2014/main" id="{9A0651CD-E6FE-6EF1-2D4A-1E3C56F8699B}"/>
              </a:ext>
            </a:extLst>
          </p:cNvPr>
          <p:cNvSpPr txBox="1">
            <a:spLocks/>
          </p:cNvSpPr>
          <p:nvPr/>
        </p:nvSpPr>
        <p:spPr>
          <a:xfrm>
            <a:off x="5749174" y="3000964"/>
            <a:ext cx="6190212" cy="1129801"/>
          </a:xfrm>
          <a:prstGeom prst="rect">
            <a:avLst/>
          </a:prstGeom>
        </p:spPr>
        <p:txBody>
          <a:bodyPr/>
          <a:lstStyle>
            <a:lvl1pPr marL="182880" indent="-18288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marR="0" lvl="1"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B3A42"/>
                </a:solidFill>
                <a:effectLst/>
                <a:uLnTx/>
                <a:uFillTx/>
                <a:latin typeface="Arial" panose="020B0604020202020204"/>
                <a:ea typeface="+mn-ea"/>
                <a:cs typeface="+mn-cs"/>
              </a:rPr>
              <a:t>The </a:t>
            </a:r>
            <a:r>
              <a:rPr kumimoji="0" lang="en-GB" sz="1400" b="1" i="0" u="none" strike="noStrike" kern="1200" cap="none" spc="0" normalizeH="0" baseline="0" noProof="0">
                <a:ln>
                  <a:noFill/>
                </a:ln>
                <a:solidFill>
                  <a:srgbClr val="2B3A42"/>
                </a:solidFill>
                <a:effectLst/>
                <a:uLnTx/>
                <a:uFillTx/>
                <a:latin typeface="Arial" panose="020B0604020202020204"/>
                <a:ea typeface="+mn-ea"/>
                <a:cs typeface="+mn-cs"/>
              </a:rPr>
              <a:t>NPA</a:t>
            </a:r>
            <a:r>
              <a:rPr kumimoji="0" lang="en-GB" sz="1400" b="0" i="0" u="none" strike="noStrike" kern="1200" cap="none" spc="0" normalizeH="0" baseline="0" noProof="0">
                <a:ln>
                  <a:noFill/>
                </a:ln>
                <a:solidFill>
                  <a:srgbClr val="2B3A42"/>
                </a:solidFill>
                <a:effectLst/>
                <a:uLnTx/>
                <a:uFillTx/>
                <a:latin typeface="Arial" panose="020B0604020202020204"/>
                <a:ea typeface="+mn-ea"/>
                <a:cs typeface="+mn-cs"/>
              </a:rPr>
              <a:t> has written to the General Pharmaceutical Council (</a:t>
            </a:r>
            <a:r>
              <a:rPr kumimoji="0" lang="en-GB" sz="1400" b="0" i="0" u="none" strike="noStrike" kern="1200" cap="none" spc="0" normalizeH="0" baseline="0" noProof="0" err="1">
                <a:ln>
                  <a:noFill/>
                </a:ln>
                <a:solidFill>
                  <a:srgbClr val="2B3A42"/>
                </a:solidFill>
                <a:effectLst/>
                <a:uLnTx/>
                <a:uFillTx/>
                <a:latin typeface="Arial" panose="020B0604020202020204"/>
                <a:ea typeface="+mn-ea"/>
                <a:cs typeface="+mn-cs"/>
              </a:rPr>
              <a:t>GPhC</a:t>
            </a:r>
            <a:r>
              <a:rPr kumimoji="0" lang="en-GB" sz="1400" b="0" i="0" u="none" strike="noStrike" kern="1200" cap="none" spc="0" normalizeH="0" baseline="0" noProof="0">
                <a:ln>
                  <a:noFill/>
                </a:ln>
                <a:solidFill>
                  <a:srgbClr val="2B3A42"/>
                </a:solidFill>
                <a:effectLst/>
                <a:uLnTx/>
                <a:uFillTx/>
                <a:latin typeface="Arial" panose="020B0604020202020204"/>
                <a:ea typeface="+mn-ea"/>
                <a:cs typeface="+mn-cs"/>
              </a:rPr>
              <a:t>) calling out </a:t>
            </a:r>
            <a:r>
              <a:rPr kumimoji="0" lang="en-GB" sz="1400" b="1" i="0" u="none" strike="noStrike" kern="1200" cap="none" spc="0" normalizeH="0" baseline="0" noProof="0">
                <a:ln>
                  <a:noFill/>
                </a:ln>
                <a:solidFill>
                  <a:srgbClr val="2B3A42"/>
                </a:solidFill>
                <a:effectLst/>
                <a:uLnTx/>
                <a:uFillTx/>
                <a:latin typeface="Arial" panose="020B0604020202020204"/>
                <a:ea typeface="+mn-ea"/>
                <a:cs typeface="+mn-cs"/>
              </a:rPr>
              <a:t>safety concerns </a:t>
            </a:r>
            <a:r>
              <a:rPr kumimoji="0" lang="en-GB" sz="1400" b="0" i="0" u="none" strike="noStrike" kern="1200" cap="none" spc="0" normalizeH="0" baseline="0" noProof="0">
                <a:ln>
                  <a:noFill/>
                </a:ln>
                <a:solidFill>
                  <a:srgbClr val="2B3A42"/>
                </a:solidFill>
                <a:effectLst/>
                <a:uLnTx/>
                <a:uFillTx/>
                <a:latin typeface="Arial" panose="020B0604020202020204"/>
                <a:ea typeface="+mn-ea"/>
                <a:cs typeface="+mn-cs"/>
              </a:rPr>
              <a:t>and demanding </a:t>
            </a:r>
            <a:r>
              <a:rPr kumimoji="0" lang="en-GB" sz="1400" b="1" i="0" u="none" strike="noStrike" kern="1200" cap="none" spc="0" normalizeH="0" baseline="0" noProof="0">
                <a:ln>
                  <a:noFill/>
                </a:ln>
                <a:solidFill>
                  <a:srgbClr val="2B3A42"/>
                </a:solidFill>
                <a:effectLst/>
                <a:uLnTx/>
                <a:uFillTx/>
                <a:latin typeface="Arial" panose="020B0604020202020204"/>
                <a:ea typeface="+mn-ea"/>
                <a:cs typeface="+mn-cs"/>
              </a:rPr>
              <a:t>tougher controls </a:t>
            </a:r>
          </a:p>
          <a:p>
            <a:pPr marL="365760" marR="0" lvl="1"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2B3A42"/>
                </a:solidFill>
                <a:effectLst/>
                <a:uLnTx/>
                <a:uFillTx/>
                <a:latin typeface="Arial" panose="020B0604020202020204"/>
                <a:ea typeface="+mn-ea"/>
                <a:cs typeface="+mn-cs"/>
              </a:rPr>
              <a:t>Society for Acute Medicine</a:t>
            </a:r>
            <a:r>
              <a:rPr kumimoji="0" lang="en-GB" sz="1400" b="0" i="0" u="none" strike="noStrike" kern="1200" cap="none" spc="0" normalizeH="0" baseline="0" noProof="0">
                <a:ln>
                  <a:noFill/>
                </a:ln>
                <a:solidFill>
                  <a:srgbClr val="2B3A42"/>
                </a:solidFill>
                <a:effectLst/>
                <a:uLnTx/>
                <a:uFillTx/>
                <a:latin typeface="Arial" panose="020B0604020202020204"/>
                <a:ea typeface="+mn-ea"/>
                <a:cs typeface="+mn-cs"/>
              </a:rPr>
              <a:t>-calling out inappropriate use; </a:t>
            </a:r>
            <a:r>
              <a:rPr kumimoji="0" lang="en-GB" sz="1400" b="1" i="0" u="none" strike="noStrike" kern="1200" cap="none" spc="0" normalizeH="0" baseline="0" noProof="0">
                <a:ln>
                  <a:noFill/>
                </a:ln>
                <a:solidFill>
                  <a:srgbClr val="2B3A42"/>
                </a:solidFill>
                <a:effectLst/>
                <a:uLnTx/>
                <a:uFillTx/>
                <a:latin typeface="Arial" panose="020B0604020202020204"/>
                <a:ea typeface="+mn-ea"/>
                <a:cs typeface="+mn-cs"/>
              </a:rPr>
              <a:t>RCGP</a:t>
            </a:r>
            <a:r>
              <a:rPr kumimoji="0" lang="en-GB" sz="1400" b="0" i="0" u="none" strike="noStrike" kern="1200" cap="none" spc="0" normalizeH="0" baseline="0" noProof="0">
                <a:ln>
                  <a:noFill/>
                </a:ln>
                <a:solidFill>
                  <a:srgbClr val="2B3A42"/>
                </a:solidFill>
                <a:effectLst/>
                <a:uLnTx/>
                <a:uFillTx/>
                <a:latin typeface="Arial" panose="020B0604020202020204"/>
                <a:ea typeface="+mn-ea"/>
                <a:cs typeface="+mn-cs"/>
              </a:rPr>
              <a:t> call out on use without clinical supervision; </a:t>
            </a:r>
            <a:r>
              <a:rPr kumimoji="0" lang="en-GB" sz="1400" b="1" i="0" u="none" strike="noStrike" kern="1200" cap="none" spc="0" normalizeH="0" baseline="0" noProof="0">
                <a:ln>
                  <a:noFill/>
                </a:ln>
                <a:solidFill>
                  <a:srgbClr val="2B3A42"/>
                </a:solidFill>
                <a:effectLst/>
                <a:uLnTx/>
                <a:uFillTx/>
                <a:latin typeface="Arial" panose="020B0604020202020204"/>
                <a:ea typeface="+mn-ea"/>
                <a:cs typeface="+mn-cs"/>
              </a:rPr>
              <a:t>NHSE CMO </a:t>
            </a:r>
            <a:r>
              <a:rPr kumimoji="0" lang="en-GB" sz="1400" b="0" i="0" u="none" strike="noStrike" kern="1200" cap="none" spc="0" normalizeH="0" baseline="0" noProof="0">
                <a:ln>
                  <a:noFill/>
                </a:ln>
                <a:solidFill>
                  <a:srgbClr val="2B3A42"/>
                </a:solidFill>
                <a:effectLst/>
                <a:uLnTx/>
                <a:uFillTx/>
                <a:latin typeface="Arial" panose="020B0604020202020204"/>
                <a:ea typeface="+mn-ea"/>
                <a:cs typeface="+mn-cs"/>
              </a:rPr>
              <a:t>highlighted the  dangers of GLP! use without clinical supervision</a:t>
            </a:r>
          </a:p>
        </p:txBody>
      </p:sp>
      <p:sp>
        <p:nvSpPr>
          <p:cNvPr id="11" name="Content Placeholder 6">
            <a:extLst>
              <a:ext uri="{FF2B5EF4-FFF2-40B4-BE49-F238E27FC236}">
                <a16:creationId xmlns:a16="http://schemas.microsoft.com/office/drawing/2014/main" id="{B0CFA695-3DBB-3BC7-F828-6E1B60FCBC17}"/>
              </a:ext>
            </a:extLst>
          </p:cNvPr>
          <p:cNvSpPr txBox="1">
            <a:spLocks/>
          </p:cNvSpPr>
          <p:nvPr/>
        </p:nvSpPr>
        <p:spPr>
          <a:xfrm>
            <a:off x="384695" y="4443972"/>
            <a:ext cx="5365866" cy="921886"/>
          </a:xfrm>
          <a:prstGeom prst="rect">
            <a:avLst/>
          </a:prstGeom>
        </p:spPr>
        <p:txBody>
          <a:bodyPr/>
          <a:lstStyle>
            <a:lvl1pPr marL="182880" indent="-18288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05587"/>
                </a:solidFill>
                <a:effectLst/>
                <a:uLnTx/>
                <a:uFillTx/>
                <a:latin typeface="Arial" panose="020B0604020202020204"/>
                <a:ea typeface="+mn-ea"/>
                <a:cs typeface="+mn-cs"/>
              </a:rPr>
              <a:t>Obesity impacts underserved populations disproportionately, many of whom are not in employment</a:t>
            </a:r>
          </a:p>
        </p:txBody>
      </p:sp>
      <p:sp>
        <p:nvSpPr>
          <p:cNvPr id="12" name="Content Placeholder 6">
            <a:extLst>
              <a:ext uri="{FF2B5EF4-FFF2-40B4-BE49-F238E27FC236}">
                <a16:creationId xmlns:a16="http://schemas.microsoft.com/office/drawing/2014/main" id="{FCAA9523-3696-878F-2E02-723B907609DA}"/>
              </a:ext>
            </a:extLst>
          </p:cNvPr>
          <p:cNvSpPr txBox="1">
            <a:spLocks/>
          </p:cNvSpPr>
          <p:nvPr/>
        </p:nvSpPr>
        <p:spPr>
          <a:xfrm>
            <a:off x="5749174" y="4443972"/>
            <a:ext cx="6190212" cy="540599"/>
          </a:xfrm>
          <a:prstGeom prst="rect">
            <a:avLst/>
          </a:prstGeom>
        </p:spPr>
        <p:txBody>
          <a:bodyPr/>
          <a:lstStyle>
            <a:lvl1pPr marL="182880" indent="-18288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marR="0" lvl="1"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B3A42"/>
                </a:solidFill>
                <a:effectLst/>
                <a:uLnTx/>
                <a:uFillTx/>
                <a:latin typeface="Arial" panose="020B0604020202020204"/>
                <a:ea typeface="+mn-ea"/>
                <a:cs typeface="+mn-cs"/>
              </a:rPr>
              <a:t>Digital healthcare providers are seen by some in the NHS as </a:t>
            </a:r>
            <a:r>
              <a:rPr kumimoji="0" lang="en-GB" sz="1400" b="1" i="0" u="none" strike="noStrike" kern="1200" cap="none" spc="0" normalizeH="0" baseline="0" noProof="0">
                <a:ln>
                  <a:noFill/>
                </a:ln>
                <a:solidFill>
                  <a:srgbClr val="2B3A42"/>
                </a:solidFill>
                <a:effectLst/>
                <a:uLnTx/>
                <a:uFillTx/>
                <a:latin typeface="Arial" panose="020B0604020202020204"/>
                <a:ea typeface="+mn-ea"/>
                <a:cs typeface="+mn-cs"/>
              </a:rPr>
              <a:t>exacerbating health inequalities </a:t>
            </a:r>
            <a:r>
              <a:rPr kumimoji="0" lang="en-GB" sz="1400" b="0" i="0" u="none" strike="noStrike" kern="1200" cap="none" spc="0" normalizeH="0" baseline="0" noProof="0">
                <a:ln>
                  <a:noFill/>
                </a:ln>
                <a:solidFill>
                  <a:srgbClr val="2B3A42"/>
                </a:solidFill>
                <a:effectLst/>
                <a:uLnTx/>
                <a:uFillTx/>
                <a:latin typeface="Arial" panose="020B0604020202020204"/>
                <a:ea typeface="+mn-ea"/>
                <a:cs typeface="+mn-cs"/>
              </a:rPr>
              <a:t>that impact deprived populations</a:t>
            </a:r>
          </a:p>
        </p:txBody>
      </p:sp>
      <p:sp>
        <p:nvSpPr>
          <p:cNvPr id="13" name="Content Placeholder 6">
            <a:extLst>
              <a:ext uri="{FF2B5EF4-FFF2-40B4-BE49-F238E27FC236}">
                <a16:creationId xmlns:a16="http://schemas.microsoft.com/office/drawing/2014/main" id="{2861871F-D793-4C34-D090-5E138F544BA2}"/>
              </a:ext>
            </a:extLst>
          </p:cNvPr>
          <p:cNvSpPr txBox="1">
            <a:spLocks/>
          </p:cNvSpPr>
          <p:nvPr/>
        </p:nvSpPr>
        <p:spPr>
          <a:xfrm>
            <a:off x="384695" y="5398826"/>
            <a:ext cx="5365866" cy="921886"/>
          </a:xfrm>
          <a:prstGeom prst="rect">
            <a:avLst/>
          </a:prstGeom>
        </p:spPr>
        <p:txBody>
          <a:bodyPr/>
          <a:lstStyle>
            <a:lvl1pPr marL="182880" indent="-18288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05587"/>
                </a:solidFill>
                <a:effectLst/>
                <a:uLnTx/>
                <a:uFillTx/>
                <a:latin typeface="Arial" panose="020B0604020202020204"/>
                <a:ea typeface="+mn-ea"/>
                <a:cs typeface="+mn-cs"/>
              </a:rPr>
              <a:t>Wegovy and Mounjaro are ‘Black Triangle’ drugs –as such they require intensive monitoring post license</a:t>
            </a:r>
          </a:p>
        </p:txBody>
      </p:sp>
      <p:sp>
        <p:nvSpPr>
          <p:cNvPr id="14" name="Content Placeholder 6">
            <a:extLst>
              <a:ext uri="{FF2B5EF4-FFF2-40B4-BE49-F238E27FC236}">
                <a16:creationId xmlns:a16="http://schemas.microsoft.com/office/drawing/2014/main" id="{E2713798-B2F4-9645-27BF-74937FCB7163}"/>
              </a:ext>
            </a:extLst>
          </p:cNvPr>
          <p:cNvSpPr txBox="1">
            <a:spLocks/>
          </p:cNvSpPr>
          <p:nvPr/>
        </p:nvSpPr>
        <p:spPr>
          <a:xfrm>
            <a:off x="5749174" y="5254888"/>
            <a:ext cx="6190212" cy="540599"/>
          </a:xfrm>
          <a:prstGeom prst="rect">
            <a:avLst/>
          </a:prstGeom>
        </p:spPr>
        <p:txBody>
          <a:bodyPr/>
          <a:lstStyle>
            <a:lvl1pPr marL="182880" indent="-18288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marR="0" lvl="1"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B3A42"/>
                </a:solidFill>
                <a:effectLst/>
                <a:uLnTx/>
                <a:uFillTx/>
                <a:latin typeface="Arial" panose="020B0604020202020204"/>
                <a:ea typeface="+mn-ea"/>
                <a:cs typeface="+mn-cs"/>
              </a:rPr>
              <a:t>HCPs are encouraged to report all suspected AEs to these medicines through the Yellow Card Scheme</a:t>
            </a:r>
          </a:p>
          <a:p>
            <a:pPr marL="365760" marR="0" lvl="1"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B3A42"/>
                </a:solidFill>
                <a:effectLst/>
                <a:uLnTx/>
                <a:uFillTx/>
                <a:latin typeface="Arial" panose="020B0604020202020204"/>
                <a:ea typeface="+mn-ea"/>
                <a:cs typeface="+mn-cs"/>
              </a:rPr>
              <a:t>There is </a:t>
            </a:r>
            <a:r>
              <a:rPr kumimoji="0" lang="en-GB" sz="1400" b="1" i="0" u="none" strike="noStrike" kern="1200" cap="none" spc="0" normalizeH="0" baseline="0" noProof="0">
                <a:ln>
                  <a:noFill/>
                </a:ln>
                <a:solidFill>
                  <a:srgbClr val="2B3A42"/>
                </a:solidFill>
                <a:effectLst/>
                <a:uLnTx/>
                <a:uFillTx/>
                <a:latin typeface="Arial" panose="020B0604020202020204"/>
                <a:ea typeface="+mn-ea"/>
                <a:cs typeface="+mn-cs"/>
              </a:rPr>
              <a:t>concern that digital healthcare providers may compromise the principles </a:t>
            </a:r>
            <a:r>
              <a:rPr kumimoji="0" lang="en-GB" sz="1400" b="0" i="0" u="none" strike="noStrike" kern="1200" cap="none" spc="0" normalizeH="0" baseline="0" noProof="0">
                <a:ln>
                  <a:noFill/>
                </a:ln>
                <a:solidFill>
                  <a:srgbClr val="2B3A42"/>
                </a:solidFill>
                <a:effectLst/>
                <a:uLnTx/>
                <a:uFillTx/>
                <a:latin typeface="Arial" panose="020B0604020202020204"/>
                <a:ea typeface="+mn-ea"/>
                <a:cs typeface="+mn-cs"/>
              </a:rPr>
              <a:t>of the Black Triangle scheme</a:t>
            </a:r>
          </a:p>
        </p:txBody>
      </p:sp>
      <p:sp>
        <p:nvSpPr>
          <p:cNvPr id="25" name="Isosceles Triangle 24">
            <a:extLst>
              <a:ext uri="{FF2B5EF4-FFF2-40B4-BE49-F238E27FC236}">
                <a16:creationId xmlns:a16="http://schemas.microsoft.com/office/drawing/2014/main" id="{A5B793A6-DE0F-8C04-2FA9-ECC65B42C082}"/>
              </a:ext>
            </a:extLst>
          </p:cNvPr>
          <p:cNvSpPr/>
          <p:nvPr/>
        </p:nvSpPr>
        <p:spPr>
          <a:xfrm rot="5400000">
            <a:off x="5473952" y="2262926"/>
            <a:ext cx="772853" cy="7889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6" name="Isosceles Triangle 25">
            <a:extLst>
              <a:ext uri="{FF2B5EF4-FFF2-40B4-BE49-F238E27FC236}">
                <a16:creationId xmlns:a16="http://schemas.microsoft.com/office/drawing/2014/main" id="{A667C73C-75A5-4441-DCDA-0E233D00BAB2}"/>
              </a:ext>
            </a:extLst>
          </p:cNvPr>
          <p:cNvSpPr/>
          <p:nvPr/>
        </p:nvSpPr>
        <p:spPr>
          <a:xfrm rot="5400000">
            <a:off x="5473952" y="3565107"/>
            <a:ext cx="772853" cy="7889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7" name="Isosceles Triangle 26">
            <a:extLst>
              <a:ext uri="{FF2B5EF4-FFF2-40B4-BE49-F238E27FC236}">
                <a16:creationId xmlns:a16="http://schemas.microsoft.com/office/drawing/2014/main" id="{5BE6240A-809F-FD8F-0CBD-605F6EB0AAB0}"/>
              </a:ext>
            </a:extLst>
          </p:cNvPr>
          <p:cNvSpPr/>
          <p:nvPr/>
        </p:nvSpPr>
        <p:spPr>
          <a:xfrm rot="5400000">
            <a:off x="5473952" y="5756041"/>
            <a:ext cx="772853" cy="7889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8" name="Isosceles Triangle 27">
            <a:extLst>
              <a:ext uri="{FF2B5EF4-FFF2-40B4-BE49-F238E27FC236}">
                <a16:creationId xmlns:a16="http://schemas.microsoft.com/office/drawing/2014/main" id="{5EFE1D2E-E1B8-7F39-4D3B-D2597EB4B211}"/>
              </a:ext>
            </a:extLst>
          </p:cNvPr>
          <p:cNvSpPr/>
          <p:nvPr/>
        </p:nvSpPr>
        <p:spPr>
          <a:xfrm rot="5400000">
            <a:off x="5662378" y="4677043"/>
            <a:ext cx="396000" cy="7889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4858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2E49A7D-3E5D-E800-6F78-7E60A5276DB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4" name="think-cell data - do not delete" hidden="1">
                        <a:extLst>
                          <a:ext uri="{FF2B5EF4-FFF2-40B4-BE49-F238E27FC236}">
                            <a16:creationId xmlns:a16="http://schemas.microsoft.com/office/drawing/2014/main" id="{02E49A7D-3E5D-E800-6F78-7E60A5276D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2">
            <a:extLst>
              <a:ext uri="{FF2B5EF4-FFF2-40B4-BE49-F238E27FC236}">
                <a16:creationId xmlns:a16="http://schemas.microsoft.com/office/drawing/2014/main" id="{662A0F05-8ED6-2F66-5EDB-A05B476E5475}"/>
              </a:ext>
            </a:extLst>
          </p:cNvPr>
          <p:cNvSpPr>
            <a:spLocks noGrp="1"/>
          </p:cNvSpPr>
          <p:nvPr>
            <p:ph type="body" sz="quarter" idx="16"/>
          </p:nvPr>
        </p:nvSpPr>
        <p:spPr>
          <a:xfrm>
            <a:off x="384694" y="1178100"/>
            <a:ext cx="11338560" cy="402336"/>
          </a:xfrm>
        </p:spPr>
        <p:txBody>
          <a:bodyPr/>
          <a:lstStyle/>
          <a:p>
            <a:r>
              <a:rPr lang="en-US" err="1"/>
              <a:t>DiCE</a:t>
            </a:r>
            <a:r>
              <a:rPr lang="en-US"/>
              <a:t> Study: Primary and Secondary Research Objectives</a:t>
            </a:r>
            <a:endParaRPr lang="en-GB"/>
          </a:p>
        </p:txBody>
      </p:sp>
      <p:sp>
        <p:nvSpPr>
          <p:cNvPr id="15" name="Title 3">
            <a:extLst>
              <a:ext uri="{FF2B5EF4-FFF2-40B4-BE49-F238E27FC236}">
                <a16:creationId xmlns:a16="http://schemas.microsoft.com/office/drawing/2014/main" id="{C9B14AC4-B1C3-AF78-F92B-C3F14AA16760}"/>
              </a:ext>
            </a:extLst>
          </p:cNvPr>
          <p:cNvSpPr>
            <a:spLocks noGrp="1"/>
          </p:cNvSpPr>
          <p:nvPr>
            <p:ph type="title"/>
          </p:nvPr>
        </p:nvSpPr>
        <p:spPr>
          <a:xfrm>
            <a:off x="384694" y="297600"/>
            <a:ext cx="11909502" cy="768263"/>
          </a:xfrm>
        </p:spPr>
        <p:txBody>
          <a:bodyPr vert="horz"/>
          <a:lstStyle/>
          <a:p>
            <a:r>
              <a:rPr lang="en-US" sz="2400"/>
              <a:t>The study will evaluate real-world treatment efficacy, safety &amp; clinical outcomes in participants receiving weight management medication through </a:t>
            </a:r>
            <a:r>
              <a:rPr lang="en-US" sz="2400" err="1"/>
              <a:t>DiCE</a:t>
            </a:r>
            <a:r>
              <a:rPr lang="en-US" sz="2400"/>
              <a:t> network</a:t>
            </a:r>
            <a:endParaRPr lang="en-GB" sz="2400"/>
          </a:p>
        </p:txBody>
      </p:sp>
      <p:sp>
        <p:nvSpPr>
          <p:cNvPr id="16" name="TextBox 15">
            <a:extLst>
              <a:ext uri="{FF2B5EF4-FFF2-40B4-BE49-F238E27FC236}">
                <a16:creationId xmlns:a16="http://schemas.microsoft.com/office/drawing/2014/main" id="{8D70FA51-B1B9-2832-F21F-9CF1C1D168FE}"/>
              </a:ext>
            </a:extLst>
          </p:cNvPr>
          <p:cNvSpPr txBox="1"/>
          <p:nvPr/>
        </p:nvSpPr>
        <p:spPr>
          <a:xfrm>
            <a:off x="6214653" y="2855683"/>
            <a:ext cx="5362756" cy="358151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lIns="180000" tIns="180000" rIns="180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Primary objectives aims to:</a:t>
            </a:r>
            <a:endParaRPr kumimoji="0" lang="en-GB" sz="1300" b="0" i="0" u="none" strike="noStrike" kern="1200" cap="none" spc="0" normalizeH="0" baseline="0" noProof="0">
              <a:ln>
                <a:noFill/>
              </a:ln>
              <a:solidFill>
                <a:prstClr val="black"/>
              </a:solidFill>
              <a:effectLst/>
              <a:uLnTx/>
              <a:uFillTx/>
              <a:latin typeface="Arial" panose="020B0604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Demonstrate </a:t>
            </a: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efficacy, safety, adherence and governance</a:t>
            </a: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 of digital first wrap-around care</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Illustrate </a:t>
            </a: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effectiveness of digital health interventions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Showcase </a:t>
            </a: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best-in-class</a:t>
            </a: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 digital weight management tools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Secondary objectives:</a:t>
            </a: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Investigate socio-economic impact</a:t>
            </a: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 Does digital delivery reduce barriers to access, particularly among lower-income and mobility-limited populations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Explore system-level safeguards ensuring </a:t>
            </a: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safe prescribing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Impact on </a:t>
            </a: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healthcare resource utilisation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0AD4190-15D2-6658-B543-280D81BB46C9}"/>
              </a:ext>
            </a:extLst>
          </p:cNvPr>
          <p:cNvSpPr>
            <a:spLocks/>
          </p:cNvSpPr>
          <p:nvPr/>
        </p:nvSpPr>
        <p:spPr>
          <a:xfrm>
            <a:off x="507502" y="2891905"/>
            <a:ext cx="5362756" cy="3556258"/>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5587"/>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5587"/>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a:ln>
                <a:noFill/>
              </a:ln>
              <a:solidFill>
                <a:srgbClr val="005587"/>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a:ln>
                <a:noFill/>
              </a:ln>
              <a:solidFill>
                <a:srgbClr val="005587"/>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a:ln>
                <a:noFill/>
              </a:ln>
              <a:solidFill>
                <a:srgbClr val="005587"/>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Type</a:t>
            </a: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	  Retrospective real-</a:t>
            </a:r>
            <a:r>
              <a:rPr kumimoji="0" lang="en-GB" sz="1300" b="0" i="0" u="none" strike="noStrike" kern="1200" cap="none" spc="0" normalizeH="0" baseline="0" noProof="0" err="1">
                <a:ln>
                  <a:noFill/>
                </a:ln>
                <a:solidFill>
                  <a:prstClr val="black"/>
                </a:solidFill>
                <a:effectLst/>
                <a:uLnTx/>
                <a:uFillTx/>
                <a:latin typeface="Arial" panose="020B0604020202020204"/>
                <a:ea typeface="+mn-ea"/>
                <a:cs typeface="+mn-cs"/>
              </a:rPr>
              <a:t>worl</a:t>
            </a: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d study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Focus</a:t>
            </a: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 Participants using digital health platforms to access anti-obesity medications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Scope</a:t>
            </a: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 Demonstrate benefits of digital-first, wrap-around care models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Key Features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Emphasis on </a:t>
            </a: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improved patient outcomes </a:t>
            </a: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through digital care pathways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Demonstrates the viability of digital-first care models, </a:t>
            </a: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informing future regulatory frameworks</a:t>
            </a: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 for digital therapeutics and remote prescribing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Showcase </a:t>
            </a: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system-level safeguards </a:t>
            </a:r>
            <a:r>
              <a:rPr kumimoji="0" lang="en-GB" sz="1300" b="0" i="0" u="none" strike="noStrike" kern="1200" cap="none" spc="0" normalizeH="0" baseline="0" noProof="0">
                <a:ln>
                  <a:noFill/>
                </a:ln>
                <a:solidFill>
                  <a:prstClr val="black"/>
                </a:solidFill>
                <a:effectLst/>
                <a:uLnTx/>
                <a:uFillTx/>
                <a:latin typeface="Arial" panose="020B0604020202020204"/>
                <a:ea typeface="+mn-ea"/>
                <a:cs typeface="+mn-cs"/>
              </a:rPr>
              <a:t>in place to ensure patient safety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9" name="Graphic 18">
            <a:extLst>
              <a:ext uri="{FF2B5EF4-FFF2-40B4-BE49-F238E27FC236}">
                <a16:creationId xmlns:a16="http://schemas.microsoft.com/office/drawing/2014/main" id="{B83D49C0-04DD-2FB0-D29C-D079798869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46574" y="2756667"/>
            <a:ext cx="640080" cy="640080"/>
          </a:xfrm>
          <a:prstGeom prst="rect">
            <a:avLst/>
          </a:prstGeom>
        </p:spPr>
      </p:pic>
      <p:sp>
        <p:nvSpPr>
          <p:cNvPr id="3" name="TextBox 2">
            <a:extLst>
              <a:ext uri="{FF2B5EF4-FFF2-40B4-BE49-F238E27FC236}">
                <a16:creationId xmlns:a16="http://schemas.microsoft.com/office/drawing/2014/main" id="{AB47B42A-3EA3-9EC7-FE94-2A7931F6ED85}"/>
              </a:ext>
            </a:extLst>
          </p:cNvPr>
          <p:cNvSpPr txBox="1">
            <a:spLocks/>
          </p:cNvSpPr>
          <p:nvPr/>
        </p:nvSpPr>
        <p:spPr>
          <a:xfrm>
            <a:off x="6861070" y="2907813"/>
            <a:ext cx="6600824" cy="307777"/>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3B02A"/>
                </a:solidFill>
                <a:effectLst/>
                <a:uLnTx/>
                <a:uFillTx/>
                <a:latin typeface="Arial" panose="020B0604020202020204"/>
                <a:ea typeface="+mn-ea"/>
                <a:cs typeface="+mn-cs"/>
              </a:rPr>
              <a:t> What are the objectives?</a:t>
            </a:r>
            <a:endParaRPr kumimoji="0" lang="en-GB" sz="14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919EEACC-EE73-015A-7B43-8475F5A03B1F}"/>
              </a:ext>
            </a:extLst>
          </p:cNvPr>
          <p:cNvSpPr txBox="1">
            <a:spLocks/>
          </p:cNvSpPr>
          <p:nvPr/>
        </p:nvSpPr>
        <p:spPr>
          <a:xfrm>
            <a:off x="782069" y="2891905"/>
            <a:ext cx="4399531" cy="307777"/>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0B323"/>
                </a:solidFill>
                <a:effectLst/>
                <a:uLnTx/>
                <a:uFillTx/>
                <a:latin typeface="Arial" panose="020B0604020202020204"/>
                <a:ea typeface="+mn-ea"/>
                <a:cs typeface="+mn-cs"/>
              </a:rPr>
              <a:t>What is the aim?</a:t>
            </a:r>
          </a:p>
        </p:txBody>
      </p:sp>
      <p:pic>
        <p:nvPicPr>
          <p:cNvPr id="18" name="Graphic 17">
            <a:extLst>
              <a:ext uri="{FF2B5EF4-FFF2-40B4-BE49-F238E27FC236}">
                <a16:creationId xmlns:a16="http://schemas.microsoft.com/office/drawing/2014/main" id="{793588BE-15AC-055C-E19E-270C017558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5793" y="2820595"/>
            <a:ext cx="640080" cy="640080"/>
          </a:xfrm>
          <a:prstGeom prst="rect">
            <a:avLst/>
          </a:prstGeom>
        </p:spPr>
      </p:pic>
      <p:sp>
        <p:nvSpPr>
          <p:cNvPr id="7" name="Rectangle: Rounded Corners 6">
            <a:extLst>
              <a:ext uri="{FF2B5EF4-FFF2-40B4-BE49-F238E27FC236}">
                <a16:creationId xmlns:a16="http://schemas.microsoft.com/office/drawing/2014/main" id="{935546AF-ECDD-83DA-9C09-4227B9BC0DF0}"/>
              </a:ext>
            </a:extLst>
          </p:cNvPr>
          <p:cNvSpPr/>
          <p:nvPr/>
        </p:nvSpPr>
        <p:spPr>
          <a:xfrm>
            <a:off x="625793" y="5519200"/>
            <a:ext cx="10899457" cy="1157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grpSp>
        <p:nvGrpSpPr>
          <p:cNvPr id="10" name="Group 9">
            <a:extLst>
              <a:ext uri="{FF2B5EF4-FFF2-40B4-BE49-F238E27FC236}">
                <a16:creationId xmlns:a16="http://schemas.microsoft.com/office/drawing/2014/main" id="{968320B1-C155-5A05-224F-3759A0FA8FA7}"/>
              </a:ext>
            </a:extLst>
          </p:cNvPr>
          <p:cNvGrpSpPr/>
          <p:nvPr/>
        </p:nvGrpSpPr>
        <p:grpSpPr>
          <a:xfrm>
            <a:off x="448627" y="1689027"/>
            <a:ext cx="11238480" cy="1158189"/>
            <a:chOff x="450466" y="5597267"/>
            <a:chExt cx="11238480" cy="1158189"/>
          </a:xfrm>
        </p:grpSpPr>
        <p:sp>
          <p:nvSpPr>
            <p:cNvPr id="2" name="Rectangle 1">
              <a:extLst>
                <a:ext uri="{FF2B5EF4-FFF2-40B4-BE49-F238E27FC236}">
                  <a16:creationId xmlns:a16="http://schemas.microsoft.com/office/drawing/2014/main" id="{58E264ED-9C05-0FC8-B931-400750E063F6}"/>
                </a:ext>
              </a:extLst>
            </p:cNvPr>
            <p:cNvSpPr>
              <a:spLocks/>
            </p:cNvSpPr>
            <p:nvPr/>
          </p:nvSpPr>
          <p:spPr>
            <a:xfrm>
              <a:off x="1386003" y="5909247"/>
              <a:ext cx="9533551" cy="8462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180000" tIns="180000" rIns="18000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0B323"/>
                  </a:solidFill>
                  <a:effectLst/>
                  <a:uLnTx/>
                  <a:uFillTx/>
                  <a:latin typeface="Arial" panose="020B0604020202020204"/>
                  <a:ea typeface="+mn-ea"/>
                  <a:cs typeface="+mn-cs"/>
                </a:rPr>
                <a:t>         </a:t>
              </a:r>
              <a:endParaRPr kumimoji="0" lang="en-GB"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a:ea typeface="+mn-ea"/>
                  <a:cs typeface="+mn-cs"/>
                </a:rPr>
                <a:t>Capture broader patient experience  |  Greater Statistical Power  | Improved Data Quality  |  Richer Insights</a:t>
              </a: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C74581EF-9491-26BF-62A2-39C364ECD4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0466" y="5597267"/>
              <a:ext cx="640080" cy="640080"/>
            </a:xfrm>
            <a:prstGeom prst="rect">
              <a:avLst/>
            </a:prstGeom>
          </p:spPr>
        </p:pic>
        <p:sp>
          <p:nvSpPr>
            <p:cNvPr id="8" name="TextBox 7">
              <a:extLst>
                <a:ext uri="{FF2B5EF4-FFF2-40B4-BE49-F238E27FC236}">
                  <a16:creationId xmlns:a16="http://schemas.microsoft.com/office/drawing/2014/main" id="{54FA0D78-BA13-133D-9B3A-B7E29BB8209C}"/>
                </a:ext>
              </a:extLst>
            </p:cNvPr>
            <p:cNvSpPr txBox="1">
              <a:spLocks/>
            </p:cNvSpPr>
            <p:nvPr/>
          </p:nvSpPr>
          <p:spPr>
            <a:xfrm>
              <a:off x="492391" y="5777069"/>
              <a:ext cx="11196555" cy="323165"/>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005587"/>
                  </a:solidFill>
                  <a:effectLst/>
                  <a:uLnTx/>
                  <a:uFillTx/>
                  <a:latin typeface="Arial" panose="020B0604020202020204"/>
                  <a:ea typeface="+mn-ea"/>
                  <a:cs typeface="+mn-cs"/>
                </a:rPr>
                <a:t>Unified data: a foundation for generating robust, nationally representative, clinically meaningful real-world insights</a:t>
              </a:r>
            </a:p>
          </p:txBody>
        </p:sp>
        <p:sp>
          <p:nvSpPr>
            <p:cNvPr id="9" name="Rectangle 8">
              <a:extLst>
                <a:ext uri="{FF2B5EF4-FFF2-40B4-BE49-F238E27FC236}">
                  <a16:creationId xmlns:a16="http://schemas.microsoft.com/office/drawing/2014/main" id="{CC76244F-4EF4-46A1-3042-8FB00BD59749}"/>
                </a:ext>
              </a:extLst>
            </p:cNvPr>
            <p:cNvSpPr/>
            <p:nvPr/>
          </p:nvSpPr>
          <p:spPr>
            <a:xfrm>
              <a:off x="506732" y="5638014"/>
              <a:ext cx="11098162" cy="1050074"/>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69375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CA7F-FD3A-CF4C-8A33-17904A18622A}"/>
              </a:ext>
            </a:extLst>
          </p:cNvPr>
          <p:cNvSpPr>
            <a:spLocks noGrp="1"/>
          </p:cNvSpPr>
          <p:nvPr>
            <p:ph type="title"/>
          </p:nvPr>
        </p:nvSpPr>
        <p:spPr>
          <a:xfrm>
            <a:off x="838200" y="365126"/>
            <a:ext cx="10515600" cy="1137854"/>
          </a:xfrm>
        </p:spPr>
        <p:txBody>
          <a:bodyPr>
            <a:normAutofit fontScale="90000"/>
          </a:bodyPr>
          <a:lstStyle/>
          <a:p>
            <a:pPr algn="ctr"/>
            <a:r>
              <a:rPr lang="en-US" dirty="0">
                <a:solidFill>
                  <a:schemeClr val="accent1"/>
                </a:solidFill>
                <a:latin typeface="Book Antiqua" panose="02040602050305030304" pitchFamily="18" charset="0"/>
              </a:rPr>
              <a:t>             </a:t>
            </a:r>
            <a:br>
              <a:rPr lang="en-US" dirty="0">
                <a:solidFill>
                  <a:schemeClr val="accent1"/>
                </a:solidFill>
                <a:latin typeface="Book Antiqua" panose="02040602050305030304" pitchFamily="18" charset="0"/>
              </a:rPr>
            </a:br>
            <a:r>
              <a:rPr lang="en-US" dirty="0">
                <a:solidFill>
                  <a:schemeClr val="accent1"/>
                </a:solidFill>
                <a:latin typeface="Book Antiqua" panose="02040602050305030304" pitchFamily="18" charset="0"/>
              </a:rPr>
              <a:t>	</a:t>
            </a:r>
            <a:r>
              <a:rPr lang="en-US" sz="3100" dirty="0">
                <a:solidFill>
                  <a:schemeClr val="accent1"/>
                </a:solidFill>
                <a:latin typeface="Book Antiqua" panose="02040602050305030304" pitchFamily="18" charset="0"/>
              </a:rPr>
              <a:t>Healthy Ageing and access to healthcare</a:t>
            </a:r>
            <a:br>
              <a:rPr lang="en-US" sz="3100" dirty="0">
                <a:solidFill>
                  <a:schemeClr val="accent1"/>
                </a:solidFill>
                <a:latin typeface="Book Antiqua" panose="02040602050305030304" pitchFamily="18" charset="0"/>
              </a:rPr>
            </a:br>
            <a:r>
              <a:rPr lang="en-US" sz="3100" dirty="0">
                <a:solidFill>
                  <a:schemeClr val="accent1"/>
                </a:solidFill>
                <a:latin typeface="Book Antiqua" panose="02040602050305030304" pitchFamily="18" charset="0"/>
              </a:rPr>
              <a:t> Is it DOB dependent?</a:t>
            </a:r>
          </a:p>
        </p:txBody>
      </p:sp>
      <p:pic>
        <p:nvPicPr>
          <p:cNvPr id="1026" name="Picture 2">
            <a:extLst>
              <a:ext uri="{FF2B5EF4-FFF2-40B4-BE49-F238E27FC236}">
                <a16:creationId xmlns:a16="http://schemas.microsoft.com/office/drawing/2014/main" id="{8E2EAC1F-213A-FE48-92AC-2936209F88A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6184" y="1690687"/>
            <a:ext cx="10194324" cy="480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288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97811AB-AC1D-8FA2-7E53-2A2FF3F44C7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797811AB-AC1D-8FA2-7E53-2A2FF3F44C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02037F69-C175-7D40-BFE5-14C272BE9F77}"/>
              </a:ext>
            </a:extLst>
          </p:cNvPr>
          <p:cNvSpPr>
            <a:spLocks noGrp="1"/>
          </p:cNvSpPr>
          <p:nvPr>
            <p:ph idx="18"/>
          </p:nvPr>
        </p:nvSpPr>
        <p:spPr>
          <a:xfrm>
            <a:off x="384694" y="1802395"/>
            <a:ext cx="2865120" cy="3780925"/>
          </a:xfrm>
        </p:spPr>
        <p:txBody>
          <a:bodyPr>
            <a:normAutofit fontScale="92500" lnSpcReduction="10000"/>
          </a:bodyPr>
          <a:lstStyle/>
          <a:p>
            <a:pPr marL="285750" indent="-285750">
              <a:buFontTx/>
              <a:buChar char="-"/>
            </a:pPr>
            <a:r>
              <a:rPr lang="en-GB" sz="1200"/>
              <a:t>Demonstrating excellence in digital provision of innovative medicines</a:t>
            </a:r>
          </a:p>
          <a:p>
            <a:pPr marL="285750" indent="-285750">
              <a:buFontTx/>
              <a:buChar char="-"/>
            </a:pPr>
            <a:r>
              <a:rPr lang="en-GB" sz="1200"/>
              <a:t>Demonstrating </a:t>
            </a:r>
            <a:r>
              <a:rPr lang="en-GB" sz="1200" b="1"/>
              <a:t>commitment to research</a:t>
            </a:r>
          </a:p>
          <a:p>
            <a:pPr marL="285750" indent="-285750">
              <a:buFontTx/>
              <a:buChar char="-"/>
            </a:pPr>
            <a:r>
              <a:rPr lang="en-GB" sz="1200" b="1"/>
              <a:t>Enhancing reputation with NHS institutional bodies </a:t>
            </a:r>
            <a:r>
              <a:rPr lang="en-GB" sz="1200"/>
              <a:t>that they are trusted providers with patient interest at heart</a:t>
            </a:r>
          </a:p>
          <a:p>
            <a:pPr marL="285750" indent="-285750">
              <a:buFontTx/>
              <a:buChar char="-"/>
            </a:pPr>
            <a:r>
              <a:rPr lang="en-GB" sz="1200" b="1"/>
              <a:t>Enhancing visibility and reputation with government ministers </a:t>
            </a:r>
            <a:r>
              <a:rPr lang="en-GB" sz="1200"/>
              <a:t>about contribution DHPs are making to obesity crisis and potentially economic growth </a:t>
            </a:r>
            <a:r>
              <a:rPr lang="en-GB" sz="1200" b="1"/>
              <a:t>Regulatory authorities</a:t>
            </a:r>
            <a:r>
              <a:rPr lang="en-GB" sz="1200"/>
              <a:t> (e.g. MHRA) to provide useful insights on side effects, dosing etc</a:t>
            </a:r>
          </a:p>
          <a:p>
            <a:pPr marL="285750" indent="-285750">
              <a:buFontTx/>
              <a:buChar char="-"/>
            </a:pPr>
            <a:r>
              <a:rPr lang="en-GB" sz="1200" b="1"/>
              <a:t>Assurance to NHS </a:t>
            </a:r>
            <a:r>
              <a:rPr lang="en-GB" sz="1200"/>
              <a:t>- demonstrate clinical excellence. Most citizens have positive outcomes when taking medications prescribed by DHPs</a:t>
            </a:r>
          </a:p>
        </p:txBody>
      </p:sp>
      <p:sp>
        <p:nvSpPr>
          <p:cNvPr id="4" name="Title 3">
            <a:extLst>
              <a:ext uri="{FF2B5EF4-FFF2-40B4-BE49-F238E27FC236}">
                <a16:creationId xmlns:a16="http://schemas.microsoft.com/office/drawing/2014/main" id="{597A2BFC-A258-944E-B574-0ECD7C3368B4}"/>
              </a:ext>
            </a:extLst>
          </p:cNvPr>
          <p:cNvSpPr>
            <a:spLocks noGrp="1"/>
          </p:cNvSpPr>
          <p:nvPr>
            <p:ph type="title"/>
          </p:nvPr>
        </p:nvSpPr>
        <p:spPr>
          <a:xfrm>
            <a:off x="323734" y="412846"/>
            <a:ext cx="11338560" cy="768263"/>
          </a:xfrm>
        </p:spPr>
        <p:txBody>
          <a:bodyPr vert="horz" lIns="91440" tIns="45720" rIns="91440" bIns="45720" anchor="b" anchorCtr="0">
            <a:normAutofit fontScale="90000"/>
          </a:bodyPr>
          <a:lstStyle/>
          <a:p>
            <a:r>
              <a:rPr lang="en-US"/>
              <a:t>This RWE Study will enhance the Reputation for Clinical Excellence and Leadership of </a:t>
            </a:r>
            <a:r>
              <a:rPr lang="en-US" err="1"/>
              <a:t>DiCE</a:t>
            </a:r>
            <a:r>
              <a:rPr lang="en-US"/>
              <a:t> Alternative Model of Care</a:t>
            </a:r>
            <a:endParaRPr lang="en-US">
              <a:cs typeface="Arial"/>
            </a:endParaRPr>
          </a:p>
        </p:txBody>
      </p:sp>
      <p:sp>
        <p:nvSpPr>
          <p:cNvPr id="6" name="Content Placeholder 5">
            <a:extLst>
              <a:ext uri="{FF2B5EF4-FFF2-40B4-BE49-F238E27FC236}">
                <a16:creationId xmlns:a16="http://schemas.microsoft.com/office/drawing/2014/main" id="{8A835128-C622-C24A-92D4-338BBC235F50}"/>
              </a:ext>
            </a:extLst>
          </p:cNvPr>
          <p:cNvSpPr>
            <a:spLocks noGrp="1"/>
          </p:cNvSpPr>
          <p:nvPr>
            <p:ph idx="19"/>
          </p:nvPr>
        </p:nvSpPr>
        <p:spPr>
          <a:xfrm>
            <a:off x="3249814" y="1756904"/>
            <a:ext cx="2788692" cy="4508804"/>
          </a:xfrm>
        </p:spPr>
        <p:txBody>
          <a:bodyPr lIns="91440" tIns="45720" rIns="91440" bIns="45720" anchor="t">
            <a:normAutofit fontScale="92500"/>
          </a:bodyPr>
          <a:lstStyle/>
          <a:p>
            <a:pPr marL="285750" indent="-285750">
              <a:buFontTx/>
              <a:buChar char="-"/>
            </a:pPr>
            <a:r>
              <a:rPr lang="en-GB" sz="1200"/>
              <a:t>Reach to </a:t>
            </a:r>
            <a:r>
              <a:rPr lang="en-GB" sz="1200" b="1"/>
              <a:t>senior policy makers </a:t>
            </a:r>
            <a:r>
              <a:rPr lang="en-GB" sz="1200"/>
              <a:t>(obesity and prevention policy makers), </a:t>
            </a:r>
          </a:p>
          <a:p>
            <a:pPr marL="285750" indent="-285750">
              <a:buFontTx/>
              <a:buChar char="-"/>
            </a:pPr>
            <a:r>
              <a:rPr lang="en-GB" sz="1200" b="1"/>
              <a:t>Government</a:t>
            </a:r>
            <a:r>
              <a:rPr lang="en-GB" sz="1200"/>
              <a:t> demonstrating contribution to NHS goals (analogue to digital, sickness to prevention, hospital to community) and economic productivity</a:t>
            </a:r>
            <a:endParaRPr lang="en-GB" sz="1200">
              <a:cs typeface="Arial"/>
            </a:endParaRPr>
          </a:p>
          <a:p>
            <a:pPr marL="285750" indent="-285750">
              <a:buFontTx/>
              <a:buChar char="-"/>
            </a:pPr>
            <a:r>
              <a:rPr lang="en-GB" sz="1200">
                <a:cs typeface="Arial"/>
              </a:rPr>
              <a:t>Cost of Provision &amp; Clinical Cost Effectiveness with a new Model of Care-NICE/NHSE  agenda</a:t>
            </a:r>
            <a:endParaRPr lang="en-GB" sz="1200"/>
          </a:p>
          <a:p>
            <a:pPr marL="285750" indent="-285750">
              <a:buFontTx/>
              <a:buChar char="-"/>
            </a:pPr>
            <a:r>
              <a:rPr lang="en-GB" sz="1200"/>
              <a:t>Reach to </a:t>
            </a:r>
            <a:r>
              <a:rPr lang="en-GB" sz="1200" b="1"/>
              <a:t>manufacturers</a:t>
            </a:r>
            <a:r>
              <a:rPr lang="en-GB" sz="1200"/>
              <a:t> who will have even greater appreciation of the DHPs in generating access and innovative medical evidence generation</a:t>
            </a:r>
            <a:endParaRPr lang="en-GB" sz="1200">
              <a:cs typeface="Arial"/>
            </a:endParaRPr>
          </a:p>
          <a:p>
            <a:pPr marL="285750" indent="-285750">
              <a:buFontTx/>
              <a:buChar char="-"/>
            </a:pPr>
            <a:r>
              <a:rPr lang="en-GB" sz="1200" b="1"/>
              <a:t>Becoming trusted partners </a:t>
            </a:r>
            <a:r>
              <a:rPr lang="en-GB" sz="1200"/>
              <a:t>within the institutional pharmacy community of the NHS and NHS clinicians</a:t>
            </a:r>
            <a:endParaRPr lang="en-GB" sz="1200">
              <a:cs typeface="Arial"/>
            </a:endParaRPr>
          </a:p>
          <a:p>
            <a:pPr marL="285750" indent="-285750">
              <a:buFontTx/>
              <a:buChar char="-"/>
            </a:pPr>
            <a:r>
              <a:rPr lang="en-GB" sz="1200"/>
              <a:t>Positive publicity – balance negative coverage by having accurate info</a:t>
            </a:r>
            <a:endParaRPr lang="en-GB" sz="1200">
              <a:cs typeface="Arial"/>
            </a:endParaRPr>
          </a:p>
          <a:p>
            <a:pPr marL="0" indent="0">
              <a:buNone/>
            </a:pPr>
            <a:endParaRPr lang="en-US"/>
          </a:p>
          <a:p>
            <a:pPr marL="0" indent="0">
              <a:buNone/>
            </a:pPr>
            <a:endParaRPr lang="en-US"/>
          </a:p>
        </p:txBody>
      </p:sp>
      <p:sp>
        <p:nvSpPr>
          <p:cNvPr id="7" name="Content Placeholder 6">
            <a:extLst>
              <a:ext uri="{FF2B5EF4-FFF2-40B4-BE49-F238E27FC236}">
                <a16:creationId xmlns:a16="http://schemas.microsoft.com/office/drawing/2014/main" id="{BDA46096-3E3C-E547-B0FF-1CE07D7A425B}"/>
              </a:ext>
            </a:extLst>
          </p:cNvPr>
          <p:cNvSpPr>
            <a:spLocks noGrp="1"/>
          </p:cNvSpPr>
          <p:nvPr>
            <p:ph idx="20"/>
          </p:nvPr>
        </p:nvSpPr>
        <p:spPr>
          <a:xfrm>
            <a:off x="6114934" y="1802396"/>
            <a:ext cx="2743200" cy="3780924"/>
          </a:xfrm>
        </p:spPr>
        <p:txBody>
          <a:bodyPr/>
          <a:lstStyle/>
          <a:p>
            <a:pPr marL="285750" indent="-285750">
              <a:buFontTx/>
              <a:buChar char="-"/>
            </a:pPr>
            <a:r>
              <a:rPr lang="en-GB" sz="1200"/>
              <a:t>UK citizens will prefer a provider that has taken part in evidence-based research approach than a simple provider of drug</a:t>
            </a:r>
          </a:p>
          <a:p>
            <a:pPr marL="285750" indent="-285750">
              <a:buFontTx/>
              <a:buChar char="-"/>
            </a:pPr>
            <a:r>
              <a:rPr lang="en-GB" sz="1200"/>
              <a:t>Pharmaceutical industry will apply </a:t>
            </a:r>
            <a:r>
              <a:rPr lang="en-GB" sz="1200" b="1"/>
              <a:t>value to obesity data across multiple providers </a:t>
            </a:r>
            <a:r>
              <a:rPr lang="en-GB" sz="1200"/>
              <a:t>to perform ongoing research</a:t>
            </a:r>
          </a:p>
          <a:p>
            <a:pPr marL="285750" indent="-285750">
              <a:buFontTx/>
              <a:buChar char="-"/>
            </a:pPr>
            <a:r>
              <a:rPr lang="en-GB" sz="1200"/>
              <a:t>Pharmaceutical industry will see private providers as a </a:t>
            </a:r>
            <a:r>
              <a:rPr lang="en-GB" sz="1200" b="1"/>
              <a:t>new means of improving access</a:t>
            </a:r>
            <a:r>
              <a:rPr lang="en-GB" sz="1200"/>
              <a:t> to innovative medicines that the NHS phase are not affordable e.g. dementia treatments</a:t>
            </a:r>
          </a:p>
          <a:p>
            <a:pPr marL="285750" indent="-285750">
              <a:buFontTx/>
              <a:buChar char="-"/>
            </a:pPr>
            <a:r>
              <a:rPr lang="en-GB" sz="1200"/>
              <a:t>Investors – </a:t>
            </a:r>
            <a:r>
              <a:rPr lang="en-GB" sz="1200" b="1"/>
              <a:t>disruptor to current treatment landscape</a:t>
            </a:r>
          </a:p>
          <a:p>
            <a:pPr marL="182880" lvl="1" indent="0">
              <a:buNone/>
            </a:pPr>
            <a:endParaRPr lang="en-US"/>
          </a:p>
          <a:p>
            <a:pPr marL="0" indent="0">
              <a:buNone/>
            </a:pPr>
            <a:endParaRPr lang="en-US"/>
          </a:p>
        </p:txBody>
      </p:sp>
      <p:sp>
        <p:nvSpPr>
          <p:cNvPr id="8" name="Content Placeholder 7">
            <a:extLst>
              <a:ext uri="{FF2B5EF4-FFF2-40B4-BE49-F238E27FC236}">
                <a16:creationId xmlns:a16="http://schemas.microsoft.com/office/drawing/2014/main" id="{3167F178-73F5-1547-A4B7-59FBCE298693}"/>
              </a:ext>
            </a:extLst>
          </p:cNvPr>
          <p:cNvSpPr>
            <a:spLocks noGrp="1"/>
          </p:cNvSpPr>
          <p:nvPr>
            <p:ph idx="21"/>
          </p:nvPr>
        </p:nvSpPr>
        <p:spPr>
          <a:xfrm>
            <a:off x="8980054" y="1802395"/>
            <a:ext cx="2743200" cy="3780925"/>
          </a:xfrm>
        </p:spPr>
        <p:txBody>
          <a:bodyPr/>
          <a:lstStyle/>
          <a:p>
            <a:pPr>
              <a:buFontTx/>
              <a:buChar char="-"/>
            </a:pPr>
            <a:r>
              <a:rPr lang="en-US" sz="1200" b="1"/>
              <a:t>Governance</a:t>
            </a:r>
            <a:r>
              <a:rPr lang="en-US" sz="1200"/>
              <a:t> of weight management</a:t>
            </a:r>
          </a:p>
          <a:p>
            <a:pPr>
              <a:buFontTx/>
              <a:buChar char="-"/>
            </a:pPr>
            <a:r>
              <a:rPr lang="en-US" sz="1200"/>
              <a:t>Establish evidence to </a:t>
            </a:r>
            <a:r>
              <a:rPr lang="en-US" sz="1200" b="1"/>
              <a:t>influence policy</a:t>
            </a:r>
            <a:r>
              <a:rPr lang="en-US" sz="1200"/>
              <a:t> and governance</a:t>
            </a:r>
          </a:p>
          <a:p>
            <a:pPr>
              <a:buFontTx/>
              <a:buChar char="-"/>
            </a:pPr>
            <a:r>
              <a:rPr lang="en-US" sz="1200"/>
              <a:t>Rules by which </a:t>
            </a:r>
            <a:r>
              <a:rPr lang="en-US" sz="1200" b="1"/>
              <a:t>deliver care</a:t>
            </a:r>
          </a:p>
          <a:p>
            <a:pPr>
              <a:buFontTx/>
              <a:buChar char="-"/>
            </a:pPr>
            <a:r>
              <a:rPr lang="en-US" sz="1200"/>
              <a:t>Publications</a:t>
            </a:r>
          </a:p>
          <a:p>
            <a:pPr>
              <a:buFontTx/>
              <a:buChar char="-"/>
            </a:pPr>
            <a:r>
              <a:rPr lang="en-US" sz="1200"/>
              <a:t>Reporting </a:t>
            </a:r>
            <a:r>
              <a:rPr lang="en-US" sz="1200" b="1"/>
              <a:t>accurate information</a:t>
            </a:r>
            <a:endParaRPr lang="en-US" b="1"/>
          </a:p>
        </p:txBody>
      </p:sp>
      <p:pic>
        <p:nvPicPr>
          <p:cNvPr id="10" name="Graphic 9">
            <a:extLst>
              <a:ext uri="{FF2B5EF4-FFF2-40B4-BE49-F238E27FC236}">
                <a16:creationId xmlns:a16="http://schemas.microsoft.com/office/drawing/2014/main" id="{C217FFB1-D402-334D-B220-1ECB35A472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4694" y="1201028"/>
            <a:ext cx="431515" cy="431515"/>
          </a:xfrm>
          <a:prstGeom prst="rect">
            <a:avLst/>
          </a:prstGeom>
        </p:spPr>
      </p:pic>
      <p:sp>
        <p:nvSpPr>
          <p:cNvPr id="11" name="TextBox 10">
            <a:extLst>
              <a:ext uri="{FF2B5EF4-FFF2-40B4-BE49-F238E27FC236}">
                <a16:creationId xmlns:a16="http://schemas.microsoft.com/office/drawing/2014/main" id="{12AAE4E9-AE54-3F45-BCE5-7542A98D6E2B}"/>
              </a:ext>
            </a:extLst>
          </p:cNvPr>
          <p:cNvSpPr txBox="1"/>
          <p:nvPr/>
        </p:nvSpPr>
        <p:spPr>
          <a:xfrm>
            <a:off x="812688" y="1304847"/>
            <a:ext cx="11176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5587"/>
                </a:solidFill>
                <a:effectLst/>
                <a:uLnTx/>
                <a:uFillTx/>
                <a:latin typeface="Arial" panose="020B0604020202020204"/>
                <a:ea typeface="+mn-ea"/>
                <a:cs typeface="+mn-cs"/>
              </a:rPr>
              <a:t>Reputation</a:t>
            </a:r>
          </a:p>
        </p:txBody>
      </p:sp>
      <p:pic>
        <p:nvPicPr>
          <p:cNvPr id="16" name="Graphic 15">
            <a:extLst>
              <a:ext uri="{FF2B5EF4-FFF2-40B4-BE49-F238E27FC236}">
                <a16:creationId xmlns:a16="http://schemas.microsoft.com/office/drawing/2014/main" id="{4855979A-343E-C94B-9DAE-B6BC8A8611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49814" y="1201028"/>
            <a:ext cx="431515" cy="431515"/>
          </a:xfrm>
          <a:prstGeom prst="rect">
            <a:avLst/>
          </a:prstGeom>
        </p:spPr>
      </p:pic>
      <p:sp>
        <p:nvSpPr>
          <p:cNvPr id="17" name="TextBox 16">
            <a:extLst>
              <a:ext uri="{FF2B5EF4-FFF2-40B4-BE49-F238E27FC236}">
                <a16:creationId xmlns:a16="http://schemas.microsoft.com/office/drawing/2014/main" id="{081B74A6-DB72-5D44-A1DB-772B3F6DAA62}"/>
              </a:ext>
            </a:extLst>
          </p:cNvPr>
          <p:cNvSpPr txBox="1"/>
          <p:nvPr/>
        </p:nvSpPr>
        <p:spPr>
          <a:xfrm>
            <a:off x="3677806" y="1304847"/>
            <a:ext cx="7216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5587"/>
                </a:solidFill>
                <a:effectLst/>
                <a:uLnTx/>
                <a:uFillTx/>
                <a:latin typeface="Arial" panose="020B0604020202020204"/>
                <a:ea typeface="+mn-ea"/>
                <a:cs typeface="+mn-cs"/>
              </a:rPr>
              <a:t>Reach</a:t>
            </a:r>
          </a:p>
        </p:txBody>
      </p:sp>
      <p:pic>
        <p:nvPicPr>
          <p:cNvPr id="18" name="Graphic 17">
            <a:extLst>
              <a:ext uri="{FF2B5EF4-FFF2-40B4-BE49-F238E27FC236}">
                <a16:creationId xmlns:a16="http://schemas.microsoft.com/office/drawing/2014/main" id="{CDBC40C7-D703-D94E-B070-F729CC3D45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4934" y="1201028"/>
            <a:ext cx="431515" cy="431515"/>
          </a:xfrm>
          <a:prstGeom prst="rect">
            <a:avLst/>
          </a:prstGeom>
        </p:spPr>
      </p:pic>
      <p:sp>
        <p:nvSpPr>
          <p:cNvPr id="19" name="TextBox 18">
            <a:extLst>
              <a:ext uri="{FF2B5EF4-FFF2-40B4-BE49-F238E27FC236}">
                <a16:creationId xmlns:a16="http://schemas.microsoft.com/office/drawing/2014/main" id="{CE748577-922B-7D4A-9C58-E11DEEFE8270}"/>
              </a:ext>
            </a:extLst>
          </p:cNvPr>
          <p:cNvSpPr txBox="1"/>
          <p:nvPr/>
        </p:nvSpPr>
        <p:spPr>
          <a:xfrm>
            <a:off x="6550546" y="1304847"/>
            <a:ext cx="93006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5587"/>
                </a:solidFill>
                <a:effectLst/>
                <a:uLnTx/>
                <a:uFillTx/>
                <a:latin typeface="Arial" panose="020B0604020202020204"/>
                <a:ea typeface="+mn-ea"/>
                <a:cs typeface="+mn-cs"/>
              </a:rPr>
              <a:t>Revenue</a:t>
            </a:r>
          </a:p>
        </p:txBody>
      </p:sp>
      <p:pic>
        <p:nvPicPr>
          <p:cNvPr id="20" name="Graphic 19">
            <a:extLst>
              <a:ext uri="{FF2B5EF4-FFF2-40B4-BE49-F238E27FC236}">
                <a16:creationId xmlns:a16="http://schemas.microsoft.com/office/drawing/2014/main" id="{99C37F8C-DCD7-A44F-9DCB-26D4C274D2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80054" y="1201028"/>
            <a:ext cx="431515" cy="431515"/>
          </a:xfrm>
          <a:prstGeom prst="rect">
            <a:avLst/>
          </a:prstGeom>
        </p:spPr>
      </p:pic>
      <p:sp>
        <p:nvSpPr>
          <p:cNvPr id="21" name="TextBox 20">
            <a:extLst>
              <a:ext uri="{FF2B5EF4-FFF2-40B4-BE49-F238E27FC236}">
                <a16:creationId xmlns:a16="http://schemas.microsoft.com/office/drawing/2014/main" id="{1579BFD2-BB36-7E40-996D-4873FE0C6466}"/>
              </a:ext>
            </a:extLst>
          </p:cNvPr>
          <p:cNvSpPr txBox="1"/>
          <p:nvPr/>
        </p:nvSpPr>
        <p:spPr>
          <a:xfrm>
            <a:off x="9381376" y="1304847"/>
            <a:ext cx="6719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5587"/>
                </a:solidFill>
                <a:effectLst/>
                <a:uLnTx/>
                <a:uFillTx/>
                <a:latin typeface="Arial" panose="020B0604020202020204"/>
                <a:ea typeface="+mn-ea"/>
                <a:cs typeface="+mn-cs"/>
              </a:rPr>
              <a:t>Rules</a:t>
            </a:r>
          </a:p>
        </p:txBody>
      </p:sp>
      <p:cxnSp>
        <p:nvCxnSpPr>
          <p:cNvPr id="22" name="Straight Connector 21">
            <a:extLst>
              <a:ext uri="{FF2B5EF4-FFF2-40B4-BE49-F238E27FC236}">
                <a16:creationId xmlns:a16="http://schemas.microsoft.com/office/drawing/2014/main" id="{54D1824E-1A0F-0C46-B22E-2F66A1590F45}"/>
              </a:ext>
            </a:extLst>
          </p:cNvPr>
          <p:cNvCxnSpPr>
            <a:cxnSpLocks/>
          </p:cNvCxnSpPr>
          <p:nvPr/>
        </p:nvCxnSpPr>
        <p:spPr>
          <a:xfrm>
            <a:off x="384694" y="1744452"/>
            <a:ext cx="256032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36099BA-9FA5-1346-98A8-83FBF28308AA}"/>
              </a:ext>
            </a:extLst>
          </p:cNvPr>
          <p:cNvCxnSpPr>
            <a:cxnSpLocks/>
          </p:cNvCxnSpPr>
          <p:nvPr/>
        </p:nvCxnSpPr>
        <p:spPr>
          <a:xfrm>
            <a:off x="3249814" y="1744452"/>
            <a:ext cx="256032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349540-F93D-5A4F-A8A4-4D076F0D6127}"/>
              </a:ext>
            </a:extLst>
          </p:cNvPr>
          <p:cNvCxnSpPr>
            <a:cxnSpLocks/>
          </p:cNvCxnSpPr>
          <p:nvPr/>
        </p:nvCxnSpPr>
        <p:spPr>
          <a:xfrm>
            <a:off x="6114934" y="1744452"/>
            <a:ext cx="256032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73915C-A8ED-F041-8CE2-3E599BC35949}"/>
              </a:ext>
            </a:extLst>
          </p:cNvPr>
          <p:cNvCxnSpPr>
            <a:cxnSpLocks/>
          </p:cNvCxnSpPr>
          <p:nvPr/>
        </p:nvCxnSpPr>
        <p:spPr>
          <a:xfrm>
            <a:off x="8980054" y="1744452"/>
            <a:ext cx="256032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C3EF7D6-5654-DB03-4E11-D5AEDA32D4F7}"/>
              </a:ext>
            </a:extLst>
          </p:cNvPr>
          <p:cNvSpPr/>
          <p:nvPr/>
        </p:nvSpPr>
        <p:spPr>
          <a:xfrm>
            <a:off x="384694" y="6285210"/>
            <a:ext cx="11338560" cy="5566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The study output will be a comprehensive whitepaper showcasing the value of digital health solutions, officially launched to the UK government to help inform positive policy change within the healthcare system.</a:t>
            </a:r>
            <a:endParaRPr kumimoji="0" lang="en-GB" sz="1400" b="1" i="0" u="none" strike="noStrike" kern="1200" cap="none" spc="0" normalizeH="0" baseline="0" noProof="0" err="1">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3241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6B72-86E1-1AA5-42D0-4217B0D16BE4}"/>
              </a:ext>
            </a:extLst>
          </p:cNvPr>
          <p:cNvSpPr>
            <a:spLocks noGrp="1"/>
          </p:cNvSpPr>
          <p:nvPr>
            <p:ph type="title"/>
          </p:nvPr>
        </p:nvSpPr>
        <p:spPr>
          <a:xfrm>
            <a:off x="393291" y="840828"/>
            <a:ext cx="9822764" cy="1219200"/>
          </a:xfrm>
        </p:spPr>
        <p:txBody>
          <a:bodyPr>
            <a:normAutofit/>
          </a:bodyPr>
          <a:lstStyle/>
          <a:p>
            <a:pPr algn="ctr"/>
            <a:r>
              <a:rPr lang="en-GB" sz="2800" b="1" dirty="0">
                <a:solidFill>
                  <a:schemeClr val="bg1"/>
                </a:solidFill>
                <a:latin typeface="Arial" panose="020B0604020202020204" pitchFamily="34" charset="0"/>
                <a:cs typeface="Arial" panose="020B0604020202020204" pitchFamily="34" charset="0"/>
              </a:rPr>
              <a:t>Sustainability</a:t>
            </a:r>
            <a:r>
              <a:rPr lang="en-GB" sz="2000" dirty="0">
                <a:solidFill>
                  <a:schemeClr val="bg1"/>
                </a:solidFill>
                <a:latin typeface="Arial" panose="020B0604020202020204" pitchFamily="34" charset="0"/>
                <a:cs typeface="Arial" panose="020B0604020202020204" pitchFamily="34" charset="0"/>
              </a:rPr>
              <a:t> – </a:t>
            </a:r>
            <a:r>
              <a:rPr lang="en-GB" sz="1800" dirty="0">
                <a:solidFill>
                  <a:schemeClr val="bg1"/>
                </a:solidFill>
                <a:latin typeface="Arial" panose="020B0604020202020204" pitchFamily="34" charset="0"/>
                <a:cs typeface="Arial" panose="020B0604020202020204" pitchFamily="34" charset="0"/>
              </a:rPr>
              <a:t>why reforms often fail, particularly in relation </a:t>
            </a:r>
            <a:br>
              <a:rPr lang="en-GB" sz="1800" dirty="0">
                <a:solidFill>
                  <a:schemeClr val="bg1"/>
                </a:solidFill>
                <a:latin typeface="Arial" panose="020B0604020202020204" pitchFamily="34" charset="0"/>
                <a:cs typeface="Arial" panose="020B0604020202020204" pitchFamily="34" charset="0"/>
              </a:rPr>
            </a:br>
            <a:r>
              <a:rPr lang="en-GB" sz="1800" dirty="0">
                <a:solidFill>
                  <a:schemeClr val="bg1"/>
                </a:solidFill>
                <a:latin typeface="Arial" panose="020B0604020202020204" pitchFamily="34" charset="0"/>
                <a:cs typeface="Arial" panose="020B0604020202020204" pitchFamily="34" charset="0"/>
              </a:rPr>
              <a:t>to the transition to more community or digitally delivered </a:t>
            </a:r>
            <a:br>
              <a:rPr lang="en-GB" sz="1800" dirty="0">
                <a:solidFill>
                  <a:schemeClr val="bg1"/>
                </a:solidFill>
                <a:latin typeface="Arial" panose="020B0604020202020204" pitchFamily="34" charset="0"/>
                <a:cs typeface="Arial" panose="020B0604020202020204" pitchFamily="34" charset="0"/>
              </a:rPr>
            </a:br>
            <a:r>
              <a:rPr lang="en-GB" sz="1800" dirty="0">
                <a:solidFill>
                  <a:schemeClr val="bg1"/>
                </a:solidFill>
                <a:latin typeface="Arial" panose="020B0604020202020204" pitchFamily="34" charset="0"/>
                <a:cs typeface="Arial" panose="020B0604020202020204" pitchFamily="34" charset="0"/>
              </a:rPr>
              <a:t>services?</a:t>
            </a:r>
          </a:p>
        </p:txBody>
      </p:sp>
      <p:sp>
        <p:nvSpPr>
          <p:cNvPr id="3" name="Content Placeholder 2">
            <a:extLst>
              <a:ext uri="{FF2B5EF4-FFF2-40B4-BE49-F238E27FC236}">
                <a16:creationId xmlns:a16="http://schemas.microsoft.com/office/drawing/2014/main" id="{D5938834-5060-E9B5-5765-CAFB9A272DE5}"/>
              </a:ext>
            </a:extLst>
          </p:cNvPr>
          <p:cNvSpPr>
            <a:spLocks noGrp="1"/>
          </p:cNvSpPr>
          <p:nvPr>
            <p:ph idx="1"/>
          </p:nvPr>
        </p:nvSpPr>
        <p:spPr>
          <a:xfrm>
            <a:off x="395744" y="1786123"/>
            <a:ext cx="11402965" cy="4643706"/>
          </a:xfrm>
        </p:spPr>
        <p:txBody>
          <a:bodyPr>
            <a:normAutofit fontScale="92500"/>
          </a:bodyPr>
          <a:lstStyle/>
          <a:p>
            <a:pPr marL="0" indent="0" algn="ctr">
              <a:buNone/>
            </a:pPr>
            <a:endParaRPr lang="en-GB" sz="4800" dirty="0">
              <a:solidFill>
                <a:srgbClr val="002060"/>
              </a:solidFill>
              <a:latin typeface="Cambria" panose="02040503050406030204" pitchFamily="18" charset="0"/>
            </a:endParaRPr>
          </a:p>
          <a:p>
            <a:pPr marL="0" indent="0" algn="ctr">
              <a:buNone/>
            </a:pPr>
            <a:r>
              <a:rPr lang="en-GB" sz="4800" dirty="0">
                <a:solidFill>
                  <a:srgbClr val="002060"/>
                </a:solidFill>
                <a:latin typeface="Arial" panose="020B0604020202020204" pitchFamily="34" charset="0"/>
                <a:cs typeface="Arial" panose="020B0604020202020204" pitchFamily="34" charset="0"/>
              </a:rPr>
              <a:t>Care reform cannot ultimately be sustained </a:t>
            </a:r>
          </a:p>
          <a:p>
            <a:pPr marL="0" indent="0" algn="ctr">
              <a:buNone/>
            </a:pPr>
            <a:r>
              <a:rPr lang="en-GB" sz="4000" i="1" dirty="0">
                <a:latin typeface="Arial" panose="020B0604020202020204" pitchFamily="34" charset="0"/>
                <a:cs typeface="Arial" panose="020B0604020202020204" pitchFamily="34" charset="0"/>
              </a:rPr>
              <a:t>without</a:t>
            </a:r>
            <a:r>
              <a:rPr lang="en-GB" sz="4800" i="1" dirty="0">
                <a:latin typeface="Arial" panose="020B0604020202020204" pitchFamily="34" charset="0"/>
                <a:cs typeface="Arial" panose="020B0604020202020204" pitchFamily="34" charset="0"/>
              </a:rPr>
              <a:t> </a:t>
            </a:r>
          </a:p>
          <a:p>
            <a:pPr marL="0" indent="0" algn="ctr">
              <a:buNone/>
            </a:pPr>
            <a:r>
              <a:rPr lang="en-GB" sz="4800" dirty="0">
                <a:solidFill>
                  <a:srgbClr val="002060"/>
                </a:solidFill>
                <a:latin typeface="Arial" panose="020B0604020202020204" pitchFamily="34" charset="0"/>
                <a:cs typeface="Arial" panose="020B0604020202020204" pitchFamily="34" charset="0"/>
              </a:rPr>
              <a:t>payment reform</a:t>
            </a:r>
          </a:p>
          <a:p>
            <a:pPr marL="0" indent="0" algn="ctr">
              <a:buNone/>
            </a:pPr>
            <a:r>
              <a:rPr lang="en-GB" sz="4000" i="1" dirty="0">
                <a:latin typeface="Arial" panose="020B0604020202020204" pitchFamily="34" charset="0"/>
                <a:cs typeface="Arial" panose="020B0604020202020204" pitchFamily="34" charset="0"/>
              </a:rPr>
              <a:t>resulting in</a:t>
            </a:r>
            <a:r>
              <a:rPr lang="en-GB" sz="4800" i="1" dirty="0">
                <a:latin typeface="Arial" panose="020B0604020202020204" pitchFamily="34" charset="0"/>
                <a:cs typeface="Arial" panose="020B0604020202020204" pitchFamily="34" charset="0"/>
              </a:rPr>
              <a:t> </a:t>
            </a:r>
          </a:p>
          <a:p>
            <a:pPr marL="0" indent="0" algn="ctr">
              <a:buNone/>
            </a:pPr>
            <a:r>
              <a:rPr lang="en-GB" sz="4800" dirty="0">
                <a:solidFill>
                  <a:srgbClr val="002060"/>
                </a:solidFill>
                <a:latin typeface="Arial" panose="020B0604020202020204" pitchFamily="34" charset="0"/>
                <a:cs typeface="Arial" panose="020B0604020202020204" pitchFamily="34" charset="0"/>
              </a:rPr>
              <a:t>institutional reform</a:t>
            </a:r>
          </a:p>
          <a:p>
            <a:pPr marL="0" indent="0">
              <a:buNone/>
            </a:pPr>
            <a:endParaRPr lang="en-GB" dirty="0"/>
          </a:p>
        </p:txBody>
      </p:sp>
    </p:spTree>
    <p:extLst>
      <p:ext uri="{BB962C8B-B14F-4D97-AF65-F5344CB8AC3E}">
        <p14:creationId xmlns:p14="http://schemas.microsoft.com/office/powerpoint/2010/main" val="3287379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8AC4A4A-CA8A-F9A2-AFD6-5E44A990D3BE}"/>
              </a:ext>
            </a:extLst>
          </p:cNvPr>
          <p:cNvSpPr>
            <a:spLocks noGrp="1"/>
          </p:cNvSpPr>
          <p:nvPr>
            <p:ph type="title"/>
          </p:nvPr>
        </p:nvSpPr>
        <p:spPr>
          <a:xfrm>
            <a:off x="1524000" y="548640"/>
            <a:ext cx="9160475" cy="1132258"/>
          </a:xfrm>
        </p:spPr>
        <p:txBody>
          <a:bodyPr anchor="ctr">
            <a:normAutofit/>
          </a:bodyPr>
          <a:lstStyle/>
          <a:p>
            <a:pPr algn="ctr"/>
            <a:r>
              <a:rPr lang="en-GB">
                <a:latin typeface="Arial" panose="020B0604020202020204" pitchFamily="34" charset="0"/>
                <a:cs typeface="Arial" panose="020B0604020202020204" pitchFamily="34" charset="0"/>
              </a:rPr>
              <a:t>Thank you</a:t>
            </a:r>
          </a:p>
        </p:txBody>
      </p:sp>
      <p:graphicFrame>
        <p:nvGraphicFramePr>
          <p:cNvPr id="7" name="Content Placeholder 4">
            <a:extLst>
              <a:ext uri="{FF2B5EF4-FFF2-40B4-BE49-F238E27FC236}">
                <a16:creationId xmlns:a16="http://schemas.microsoft.com/office/drawing/2014/main" id="{A0501CB2-B55A-0AA2-E92B-83133367EAE9}"/>
              </a:ext>
            </a:extLst>
          </p:cNvPr>
          <p:cNvGraphicFramePr>
            <a:graphicFrameLocks noGrp="1"/>
          </p:cNvGraphicFramePr>
          <p:nvPr>
            <p:ph idx="1"/>
            <p:extLst>
              <p:ext uri="{D42A27DB-BD31-4B8C-83A1-F6EECF244321}">
                <p14:modId xmlns:p14="http://schemas.microsoft.com/office/powerpoint/2010/main" val="1077280574"/>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309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87A3-5C33-D44B-98AD-04CD5F6D930D}"/>
              </a:ext>
            </a:extLst>
          </p:cNvPr>
          <p:cNvSpPr>
            <a:spLocks noGrp="1"/>
          </p:cNvSpPr>
          <p:nvPr>
            <p:ph type="title"/>
          </p:nvPr>
        </p:nvSpPr>
        <p:spPr>
          <a:xfrm>
            <a:off x="838200" y="365126"/>
            <a:ext cx="10515600" cy="734626"/>
          </a:xfrm>
        </p:spPr>
        <p:txBody>
          <a:bodyPr/>
          <a:lstStyle/>
          <a:p>
            <a:pPr algn="ctr"/>
            <a:r>
              <a:rPr lang="en-US" sz="3200" dirty="0">
                <a:solidFill>
                  <a:schemeClr val="accent1"/>
                </a:solidFill>
                <a:latin typeface="Arial" panose="020B0604020202020204" pitchFamily="34" charset="0"/>
                <a:cs typeface="Arial" panose="020B0604020202020204" pitchFamily="34" charset="0"/>
              </a:rPr>
              <a:t>..and now…Generation Alpha</a:t>
            </a:r>
          </a:p>
        </p:txBody>
      </p:sp>
      <p:pic>
        <p:nvPicPr>
          <p:cNvPr id="1026" name="Picture 2">
            <a:extLst>
              <a:ext uri="{FF2B5EF4-FFF2-40B4-BE49-F238E27FC236}">
                <a16:creationId xmlns:a16="http://schemas.microsoft.com/office/drawing/2014/main" id="{8D589FC1-2A17-6648-8AD4-359A5C61C1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3357" y="1186249"/>
            <a:ext cx="10960443" cy="530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56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3F27-282B-5283-4131-DC84904D3C9C}"/>
              </a:ext>
            </a:extLst>
          </p:cNvPr>
          <p:cNvSpPr>
            <a:spLocks noGrp="1"/>
          </p:cNvSpPr>
          <p:nvPr>
            <p:ph type="title"/>
          </p:nvPr>
        </p:nvSpPr>
        <p:spPr/>
        <p:txBody>
          <a:bodyPr>
            <a:normAutofit/>
          </a:bodyPr>
          <a:lstStyle/>
          <a:p>
            <a:pPr algn="ctr"/>
            <a:r>
              <a:rPr lang="en-GB" sz="2800" i="1" dirty="0">
                <a:solidFill>
                  <a:schemeClr val="tx2">
                    <a:lumMod val="90000"/>
                    <a:lumOff val="10000"/>
                  </a:schemeClr>
                </a:solidFill>
                <a:latin typeface="Calibri" panose="020F0502020204030204" pitchFamily="34" charset="0"/>
                <a:cs typeface="Calibri" panose="020F0502020204030204" pitchFamily="34" charset="0"/>
              </a:rPr>
              <a:t>‘Free at the point of need and not based on anyone’s ability to pay’</a:t>
            </a:r>
          </a:p>
        </p:txBody>
      </p:sp>
      <p:sp>
        <p:nvSpPr>
          <p:cNvPr id="3" name="Content Placeholder 2">
            <a:extLst>
              <a:ext uri="{FF2B5EF4-FFF2-40B4-BE49-F238E27FC236}">
                <a16:creationId xmlns:a16="http://schemas.microsoft.com/office/drawing/2014/main" id="{CEFF1339-8B81-BAAD-1847-121F87BDFF7D}"/>
              </a:ext>
            </a:extLst>
          </p:cNvPr>
          <p:cNvSpPr>
            <a:spLocks noGrp="1"/>
          </p:cNvSpPr>
          <p:nvPr>
            <p:ph idx="1"/>
          </p:nvPr>
        </p:nvSpPr>
        <p:spPr/>
        <p:txBody>
          <a:bodyPr>
            <a:normAutofit fontScale="85000" lnSpcReduction="10000"/>
          </a:bodyPr>
          <a:lstStyle/>
          <a:p>
            <a:r>
              <a:rPr lang="en-GB" sz="1600" dirty="0">
                <a:solidFill>
                  <a:schemeClr val="tx2">
                    <a:lumMod val="75000"/>
                    <a:lumOff val="25000"/>
                  </a:schemeClr>
                </a:solidFill>
                <a:latin typeface="Calibri" panose="020F0502020204030204" pitchFamily="34" charset="0"/>
                <a:cs typeface="Calibri" panose="020F0502020204030204" pitchFamily="34" charset="0"/>
              </a:rPr>
              <a:t>Figures from the Association of British Insurers (ABI) reveal that a record 4.7 </a:t>
            </a:r>
            <a:r>
              <a:rPr lang="en-GB" sz="1600">
                <a:solidFill>
                  <a:schemeClr val="tx2">
                    <a:lumMod val="75000"/>
                    <a:lumOff val="25000"/>
                  </a:schemeClr>
                </a:solidFill>
                <a:latin typeface="Calibri" panose="020F0502020204030204" pitchFamily="34" charset="0"/>
                <a:cs typeface="Calibri" panose="020F0502020204030204" pitchFamily="34" charset="0"/>
              </a:rPr>
              <a:t>million citizens </a:t>
            </a:r>
            <a:r>
              <a:rPr lang="en-GB" sz="1600" dirty="0">
                <a:solidFill>
                  <a:schemeClr val="tx2">
                    <a:lumMod val="75000"/>
                    <a:lumOff val="25000"/>
                  </a:schemeClr>
                </a:solidFill>
                <a:latin typeface="Calibri" panose="020F0502020204030204" pitchFamily="34" charset="0"/>
                <a:cs typeface="Calibri" panose="020F0502020204030204" pitchFamily="34" charset="0"/>
              </a:rPr>
              <a:t>were covered by Private Medical Insurance (PMI) through their employer in 2023 – the highest in more than 30 years of data collection. There is a year-on-year linear increase.</a:t>
            </a:r>
          </a:p>
          <a:p>
            <a:r>
              <a:rPr lang="en-GB" sz="1600" dirty="0">
                <a:solidFill>
                  <a:schemeClr val="tx2">
                    <a:lumMod val="75000"/>
                    <a:lumOff val="25000"/>
                  </a:schemeClr>
                </a:solidFill>
                <a:latin typeface="Calibri" panose="020F0502020204030204" pitchFamily="34" charset="0"/>
                <a:cs typeface="Calibri" panose="020F0502020204030204" pitchFamily="34" charset="0"/>
              </a:rPr>
              <a:t>Around 53% of people say that they would like to invest in some form of health insurance scheme for their employees or themselves and their families.</a:t>
            </a:r>
          </a:p>
          <a:p>
            <a:r>
              <a:rPr lang="en-GB" sz="1600" dirty="0">
                <a:solidFill>
                  <a:schemeClr val="tx2">
                    <a:lumMod val="75000"/>
                    <a:lumOff val="25000"/>
                  </a:schemeClr>
                </a:solidFill>
                <a:latin typeface="Calibri" panose="020F0502020204030204" pitchFamily="34" charset="0"/>
                <a:cs typeface="Calibri" panose="020F0502020204030204" pitchFamily="34" charset="0"/>
              </a:rPr>
              <a:t>The Independent Healthcare Providers Network (IHPN)’s UK Going Private 2024 report – which takes a comprehensive look at public attitudes and behaviours around private healthcare – found that almost seven in ten of people (67%) say that they would consider using private healthcare, with over one third (34%) saying they would pay for treatment in the next 12 months if they needed it. This rises to almost half (44%) of 25-34-year-olds who expect to use private healthcare in the coming year.</a:t>
            </a:r>
          </a:p>
          <a:p>
            <a:pPr fontAlgn="base"/>
            <a:r>
              <a:rPr lang="en-GB" sz="1600" dirty="0">
                <a:solidFill>
                  <a:schemeClr val="tx2">
                    <a:lumMod val="75000"/>
                    <a:lumOff val="25000"/>
                  </a:schemeClr>
                </a:solidFill>
                <a:latin typeface="Calibri" panose="020F0502020204030204" pitchFamily="34" charset="0"/>
                <a:cs typeface="Calibri" panose="020F0502020204030204" pitchFamily="34" charset="0"/>
              </a:rPr>
              <a:t>There are roughly 8 million people in the UK with active private health insurance policies in 2024, which is around 13% of the British population.</a:t>
            </a:r>
          </a:p>
          <a:p>
            <a:pPr fontAlgn="base"/>
            <a:r>
              <a:rPr lang="en-GB" sz="1600" dirty="0">
                <a:solidFill>
                  <a:schemeClr val="tx2">
                    <a:lumMod val="75000"/>
                    <a:lumOff val="25000"/>
                  </a:schemeClr>
                </a:solidFill>
                <a:latin typeface="Calibri" panose="020F0502020204030204" pitchFamily="34" charset="0"/>
                <a:cs typeface="Calibri" panose="020F0502020204030204" pitchFamily="34" charset="0"/>
              </a:rPr>
              <a:t>It is estimated that in 2024, 25% of the British public sourced treatment from the private healthcare sector.</a:t>
            </a:r>
          </a:p>
          <a:p>
            <a:pPr fontAlgn="base"/>
            <a:r>
              <a:rPr lang="en-GB" sz="1700" b="1" dirty="0">
                <a:solidFill>
                  <a:schemeClr val="tx2">
                    <a:lumMod val="75000"/>
                    <a:lumOff val="25000"/>
                  </a:schemeClr>
                </a:solidFill>
                <a:latin typeface="Calibri" panose="020F0502020204030204" pitchFamily="34" charset="0"/>
                <a:cs typeface="Calibri" panose="020F0502020204030204" pitchFamily="34" charset="0"/>
              </a:rPr>
              <a:t>Why	</a:t>
            </a:r>
            <a:r>
              <a:rPr lang="en-GB" sz="1700" dirty="0">
                <a:solidFill>
                  <a:schemeClr val="tx2">
                    <a:lumMod val="75000"/>
                    <a:lumOff val="25000"/>
                  </a:schemeClr>
                </a:solidFill>
                <a:latin typeface="Calibri" panose="020F0502020204030204" pitchFamily="34" charset="0"/>
                <a:cs typeface="Calibri" panose="020F0502020204030204" pitchFamily="34" charset="0"/>
              </a:rPr>
              <a:t>Faster access to treatment. Shorter waiting times for all services. Increasing NHS waiting times (1.4M &gt; 1 year ONS 2024).</a:t>
            </a:r>
          </a:p>
          <a:p>
            <a:pPr marL="0" indent="0" fontAlgn="base">
              <a:buNone/>
            </a:pPr>
            <a:r>
              <a:rPr lang="en-GB" sz="1700" dirty="0">
                <a:solidFill>
                  <a:schemeClr val="tx2">
                    <a:lumMod val="75000"/>
                    <a:lumOff val="25000"/>
                  </a:schemeClr>
                </a:solidFill>
                <a:latin typeface="Calibri" panose="020F0502020204030204" pitchFamily="34" charset="0"/>
                <a:cs typeface="Calibri" panose="020F0502020204030204" pitchFamily="34" charset="0"/>
              </a:rPr>
              <a:t>	Clinic or consultant choice. Seniority of clinician and decision making.</a:t>
            </a:r>
          </a:p>
          <a:p>
            <a:pPr marL="0" indent="0" fontAlgn="base">
              <a:buNone/>
            </a:pPr>
            <a:r>
              <a:rPr lang="en-GB" sz="1700" dirty="0">
                <a:solidFill>
                  <a:schemeClr val="tx2">
                    <a:lumMod val="75000"/>
                    <a:lumOff val="25000"/>
                  </a:schemeClr>
                </a:solidFill>
                <a:latin typeface="Calibri" panose="020F0502020204030204" pitchFamily="34" charset="0"/>
                <a:cs typeface="Calibri" panose="020F0502020204030204" pitchFamily="34" charset="0"/>
              </a:rPr>
              <a:t>	More intimate, confidential, personalised and courteous. </a:t>
            </a:r>
          </a:p>
          <a:p>
            <a:pPr marL="0" indent="0" fontAlgn="base">
              <a:buNone/>
            </a:pPr>
            <a:r>
              <a:rPr lang="en-GB" sz="1700" dirty="0">
                <a:solidFill>
                  <a:schemeClr val="tx2">
                    <a:lumMod val="75000"/>
                    <a:lumOff val="25000"/>
                  </a:schemeClr>
                </a:solidFill>
                <a:latin typeface="Calibri" panose="020F0502020204030204" pitchFamily="34" charset="0"/>
                <a:cs typeface="Calibri" panose="020F0502020204030204" pitchFamily="34" charset="0"/>
              </a:rPr>
              <a:t>	Private rooms.</a:t>
            </a:r>
          </a:p>
          <a:p>
            <a:pPr marL="0" indent="0" fontAlgn="base">
              <a:buNone/>
            </a:pPr>
            <a:r>
              <a:rPr lang="en-GB" sz="1700" dirty="0">
                <a:solidFill>
                  <a:schemeClr val="tx2">
                    <a:lumMod val="75000"/>
                    <a:lumOff val="25000"/>
                  </a:schemeClr>
                </a:solidFill>
                <a:latin typeface="Calibri" panose="020F0502020204030204" pitchFamily="34" charset="0"/>
                <a:cs typeface="Calibri" panose="020F0502020204030204" pitchFamily="34" charset="0"/>
              </a:rPr>
              <a:t>	Insurance good for large medical bills</a:t>
            </a:r>
          </a:p>
          <a:p>
            <a:pPr marL="0" indent="0" fontAlgn="base">
              <a:buNone/>
            </a:pPr>
            <a:r>
              <a:rPr lang="en-GB" sz="1700" dirty="0">
                <a:solidFill>
                  <a:schemeClr val="tx2">
                    <a:lumMod val="75000"/>
                    <a:lumOff val="25000"/>
                  </a:schemeClr>
                </a:solidFill>
                <a:latin typeface="Calibri" panose="020F0502020204030204" pitchFamily="34" charset="0"/>
                <a:cs typeface="Calibri" panose="020F0502020204030204" pitchFamily="34" charset="0"/>
              </a:rPr>
              <a:t>	Other perks and benefits</a:t>
            </a:r>
          </a:p>
          <a:p>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585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1C2C66-E85A-B396-04F8-1B8707A15C4F}"/>
              </a:ext>
            </a:extLst>
          </p:cNvPr>
          <p:cNvSpPr txBox="1"/>
          <p:nvPr/>
        </p:nvSpPr>
        <p:spPr>
          <a:xfrm>
            <a:off x="1229710" y="1334814"/>
            <a:ext cx="7304690" cy="1077218"/>
          </a:xfrm>
          <a:prstGeom prst="rect">
            <a:avLst/>
          </a:prstGeom>
          <a:noFill/>
        </p:spPr>
        <p:txBody>
          <a:bodyPr wrap="square" rtlCol="0">
            <a:spAutoFit/>
          </a:bodyPr>
          <a:lstStyle/>
          <a:p>
            <a:pPr algn="ctr"/>
            <a:r>
              <a:rPr lang="en-GB" sz="3200" dirty="0">
                <a:solidFill>
                  <a:schemeClr val="bg1"/>
                </a:solidFill>
                <a:latin typeface="Arial" panose="020B0604020202020204" pitchFamily="34" charset="0"/>
                <a:cs typeface="Arial" panose="020B0604020202020204" pitchFamily="34" charset="0"/>
              </a:rPr>
              <a:t>Service Quality – What matters to patients </a:t>
            </a:r>
            <a:r>
              <a:rPr lang="en-GB" sz="1400" dirty="0">
                <a:solidFill>
                  <a:schemeClr val="bg1"/>
                </a:solidFill>
                <a:latin typeface="Arial" panose="020B0604020202020204" pitchFamily="34" charset="0"/>
                <a:cs typeface="Arial" panose="020B0604020202020204" pitchFamily="34" charset="0"/>
              </a:rPr>
              <a:t>hierarchical value</a:t>
            </a:r>
          </a:p>
        </p:txBody>
      </p:sp>
      <p:sp>
        <p:nvSpPr>
          <p:cNvPr id="5" name="TextBox 4">
            <a:extLst>
              <a:ext uri="{FF2B5EF4-FFF2-40B4-BE49-F238E27FC236}">
                <a16:creationId xmlns:a16="http://schemas.microsoft.com/office/drawing/2014/main" id="{FC9B43CC-CEBB-39F7-73A3-2FD5CB164122}"/>
              </a:ext>
            </a:extLst>
          </p:cNvPr>
          <p:cNvSpPr txBox="1"/>
          <p:nvPr/>
        </p:nvSpPr>
        <p:spPr>
          <a:xfrm>
            <a:off x="83762" y="2596617"/>
            <a:ext cx="11545172" cy="3693319"/>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Availability and accessibility – waiting and access is the public’s top concern. Flexibility of provision.</a:t>
            </a: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Local and Responsive – largely provided in their community</a:t>
            </a: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Communication skills – ‘bed-side manner’</a:t>
            </a: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Interpersonal attributes of care – listening, empathy, patience, time management</a:t>
            </a: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Continuity of care – consistency in their trusted healer</a:t>
            </a: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Range of on-site services – ability to have comprehensive and timely assessments</a:t>
            </a: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Technical competence – surprisingly low on the list!....or is it?</a:t>
            </a:r>
          </a:p>
          <a:p>
            <a:endParaRPr lang="en-GB" sz="1600" dirty="0">
              <a:solidFill>
                <a:schemeClr val="bg1"/>
              </a:solidFill>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What matters to patients? A timely question for value-based care	     July 9, 2020</a:t>
            </a:r>
          </a:p>
          <a:p>
            <a:pPr marL="0" indent="0">
              <a:buNone/>
            </a:pPr>
            <a:r>
              <a:rPr lang="en-GB" sz="1200" dirty="0">
                <a:latin typeface="Arial" panose="020B0604020202020204" pitchFamily="34" charset="0"/>
                <a:cs typeface="Arial" panose="020B0604020202020204" pitchFamily="34" charset="0"/>
                <a:hlinkClick r:id="rId3"/>
              </a:rPr>
              <a:t>							https://doi.org/10.1371/journal.pone.0227845</a:t>
            </a: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22351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hlinkClick r:id="rId3"/>
            <a:extLst>
              <a:ext uri="{FF2B5EF4-FFF2-40B4-BE49-F238E27FC236}">
                <a16:creationId xmlns:a16="http://schemas.microsoft.com/office/drawing/2014/main" id="{8BC9F0E1-CB60-21E2-3251-EE796E729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9959" y="1093075"/>
            <a:ext cx="1127095" cy="6424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6D5F71-A84F-0B65-DFB7-1C5A00EA3FCA}"/>
              </a:ext>
            </a:extLst>
          </p:cNvPr>
          <p:cNvSpPr txBox="1"/>
          <p:nvPr/>
        </p:nvSpPr>
        <p:spPr>
          <a:xfrm>
            <a:off x="1008994" y="1786759"/>
            <a:ext cx="10161670" cy="3970318"/>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Telemedicine  </a:t>
            </a:r>
          </a:p>
          <a:p>
            <a:r>
              <a:rPr lang="en-GB" dirty="0">
                <a:solidFill>
                  <a:schemeClr val="bg1"/>
                </a:solidFill>
                <a:latin typeface="Arial" panose="020B0604020202020204" pitchFamily="34" charset="0"/>
                <a:cs typeface="Arial" panose="020B0604020202020204" pitchFamily="34" charset="0"/>
              </a:rPr>
              <a:t>Telehealth –  e-health – m-health - digital health</a:t>
            </a:r>
          </a:p>
          <a:p>
            <a:r>
              <a:rPr lang="en-GB" dirty="0">
                <a:solidFill>
                  <a:schemeClr val="bg1"/>
                </a:solidFill>
                <a:latin typeface="Arial" panose="020B0604020202020204" pitchFamily="34" charset="0"/>
                <a:cs typeface="Arial" panose="020B0604020202020204" pitchFamily="34" charset="0"/>
              </a:rPr>
              <a:t>Telecare - Telemonitoring – Teleconsultation (real-time vs asynchronous approaches)</a:t>
            </a:r>
          </a:p>
          <a:p>
            <a:endParaRPr lang="en-GB"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Technology enabled healthcare – telehealth teams (retaining humanistic factors)</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Connectivity </a:t>
            </a:r>
          </a:p>
          <a:p>
            <a:r>
              <a:rPr lang="en-GB" dirty="0">
                <a:solidFill>
                  <a:schemeClr val="bg1"/>
                </a:solidFill>
                <a:latin typeface="Arial" panose="020B0604020202020204" pitchFamily="34" charset="0"/>
                <a:cs typeface="Arial" panose="020B0604020202020204" pitchFamily="34" charset="0"/>
              </a:rPr>
              <a:t>Satellite technology</a:t>
            </a:r>
          </a:p>
          <a:p>
            <a:endParaRPr lang="en-GB"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r>
              <a:rPr lang="en-GB" i="1" dirty="0">
                <a:solidFill>
                  <a:schemeClr val="bg1"/>
                </a:solidFill>
                <a:latin typeface="Arial" panose="020B0604020202020204" pitchFamily="34" charset="0"/>
                <a:cs typeface="Arial" panose="020B0604020202020204" pitchFamily="34" charset="0"/>
              </a:rPr>
              <a:t>Most recent accelerator – Covid-19 pandemic</a:t>
            </a:r>
          </a:p>
          <a:p>
            <a:endParaRPr lang="en-GB" i="1" dirty="0">
              <a:solidFill>
                <a:schemeClr val="bg1"/>
              </a:solidFill>
              <a:latin typeface="Arial" panose="020B0604020202020204" pitchFamily="34" charset="0"/>
              <a:cs typeface="Arial" panose="020B0604020202020204" pitchFamily="34" charset="0"/>
            </a:endParaRPr>
          </a:p>
          <a:p>
            <a:r>
              <a:rPr lang="en-GB" i="1" dirty="0">
                <a:solidFill>
                  <a:schemeClr val="bg1"/>
                </a:solidFill>
                <a:latin typeface="Arial" panose="020B0604020202020204" pitchFamily="34" charset="0"/>
                <a:cs typeface="Arial" panose="020B0604020202020204" pitchFamily="34" charset="0"/>
              </a:rPr>
              <a:t>Health Inequalities – digital exclusion</a:t>
            </a:r>
          </a:p>
        </p:txBody>
      </p:sp>
      <p:sp>
        <p:nvSpPr>
          <p:cNvPr id="7" name="TextBox 6">
            <a:extLst>
              <a:ext uri="{FF2B5EF4-FFF2-40B4-BE49-F238E27FC236}">
                <a16:creationId xmlns:a16="http://schemas.microsoft.com/office/drawing/2014/main" id="{2D107C1B-B9AB-FECB-EA0B-13627BE87050}"/>
              </a:ext>
            </a:extLst>
          </p:cNvPr>
          <p:cNvSpPr txBox="1"/>
          <p:nvPr/>
        </p:nvSpPr>
        <p:spPr>
          <a:xfrm>
            <a:off x="1376855" y="367862"/>
            <a:ext cx="1891861" cy="369332"/>
          </a:xfrm>
          <a:prstGeom prst="rect">
            <a:avLst/>
          </a:prstGeom>
          <a:noFill/>
        </p:spPr>
        <p:txBody>
          <a:bodyPr wrap="square" rtlCol="0">
            <a:spAutoFit/>
          </a:bodyPr>
          <a:lstStyle/>
          <a:p>
            <a:r>
              <a:rPr lang="en-GB" b="1" dirty="0"/>
              <a:t>Care modelling </a:t>
            </a:r>
          </a:p>
        </p:txBody>
      </p:sp>
    </p:spTree>
    <p:extLst>
      <p:ext uri="{BB962C8B-B14F-4D97-AF65-F5344CB8AC3E}">
        <p14:creationId xmlns:p14="http://schemas.microsoft.com/office/powerpoint/2010/main" val="4138128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23277-BB53-FBE9-A1D9-184A3B85F846}"/>
              </a:ext>
            </a:extLst>
          </p:cNvPr>
          <p:cNvSpPr>
            <a:spLocks noGrp="1"/>
          </p:cNvSpPr>
          <p:nvPr>
            <p:ph type="title"/>
          </p:nvPr>
        </p:nvSpPr>
        <p:spPr/>
        <p:txBody>
          <a:bodyPr/>
          <a:lstStyle/>
          <a:p>
            <a:pPr algn="ctr"/>
            <a:r>
              <a:rPr lang="en-GB" dirty="0">
                <a:solidFill>
                  <a:schemeClr val="tx2">
                    <a:lumMod val="75000"/>
                    <a:lumOff val="25000"/>
                  </a:schemeClr>
                </a:solidFill>
              </a:rPr>
              <a:t>European Health Data Space</a:t>
            </a:r>
          </a:p>
        </p:txBody>
      </p:sp>
      <p:sp>
        <p:nvSpPr>
          <p:cNvPr id="3" name="Content Placeholder 2">
            <a:extLst>
              <a:ext uri="{FF2B5EF4-FFF2-40B4-BE49-F238E27FC236}">
                <a16:creationId xmlns:a16="http://schemas.microsoft.com/office/drawing/2014/main" id="{5C0776D1-B2BA-4B8D-2E77-74169F352883}"/>
              </a:ext>
            </a:extLst>
          </p:cNvPr>
          <p:cNvSpPr>
            <a:spLocks noGrp="1"/>
          </p:cNvSpPr>
          <p:nvPr>
            <p:ph idx="1"/>
          </p:nvPr>
        </p:nvSpPr>
        <p:spPr>
          <a:xfrm>
            <a:off x="599089" y="1690688"/>
            <a:ext cx="11004331" cy="4899298"/>
          </a:xfrm>
        </p:spPr>
        <p:txBody>
          <a:bodyPr/>
          <a:lstStyle/>
          <a:p>
            <a:pPr marL="0" indent="0">
              <a:buNone/>
            </a:pPr>
            <a:endParaRPr lang="en-GB" dirty="0"/>
          </a:p>
        </p:txBody>
      </p:sp>
      <p:pic>
        <p:nvPicPr>
          <p:cNvPr id="4" name="Picture 3">
            <a:extLst>
              <a:ext uri="{FF2B5EF4-FFF2-40B4-BE49-F238E27FC236}">
                <a16:creationId xmlns:a16="http://schemas.microsoft.com/office/drawing/2014/main" id="{F21B69F5-D696-4DA6-CCAA-26613CF76DF3}"/>
              </a:ext>
            </a:extLst>
          </p:cNvPr>
          <p:cNvPicPr>
            <a:picLocks noChangeAspect="1"/>
          </p:cNvPicPr>
          <p:nvPr/>
        </p:nvPicPr>
        <p:blipFill>
          <a:blip r:embed="rId3"/>
          <a:stretch>
            <a:fillRect/>
          </a:stretch>
        </p:blipFill>
        <p:spPr>
          <a:xfrm>
            <a:off x="2209800" y="1551094"/>
            <a:ext cx="7772400" cy="5172247"/>
          </a:xfrm>
          <a:prstGeom prst="rect">
            <a:avLst/>
          </a:prstGeom>
        </p:spPr>
      </p:pic>
    </p:spTree>
    <p:extLst>
      <p:ext uri="{BB962C8B-B14F-4D97-AF65-F5344CB8AC3E}">
        <p14:creationId xmlns:p14="http://schemas.microsoft.com/office/powerpoint/2010/main" val="88251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8D11-9168-5B80-B1F8-5158C71448D9}"/>
              </a:ext>
            </a:extLst>
          </p:cNvPr>
          <p:cNvSpPr>
            <a:spLocks noGrp="1"/>
          </p:cNvSpPr>
          <p:nvPr>
            <p:ph type="title" idx="4294967295"/>
          </p:nvPr>
        </p:nvSpPr>
        <p:spPr>
          <a:xfrm>
            <a:off x="0" y="365125"/>
            <a:ext cx="10515600" cy="1325563"/>
          </a:xfrm>
        </p:spPr>
        <p:txBody>
          <a:bodyPr>
            <a:normAutofit/>
          </a:bodyPr>
          <a:lstStyle/>
          <a:p>
            <a:r>
              <a:rPr lang="en-GB" b="1" dirty="0">
                <a:solidFill>
                  <a:schemeClr val="bg1"/>
                </a:solidFill>
              </a:rPr>
              <a:t>Digital Clinical Excellence</a:t>
            </a:r>
            <a:br>
              <a:rPr lang="en-GB" dirty="0"/>
            </a:br>
            <a:r>
              <a:rPr lang="en-GB" sz="2200" dirty="0">
                <a:solidFill>
                  <a:schemeClr val="accent4"/>
                </a:solidFill>
                <a:latin typeface="Arial" panose="020B0604020202020204" pitchFamily="34" charset="0"/>
                <a:cs typeface="Arial" panose="020B0604020202020204" pitchFamily="34" charset="0"/>
              </a:rPr>
              <a:t>https://</a:t>
            </a:r>
            <a:r>
              <a:rPr lang="en-GB" sz="2200" dirty="0" err="1">
                <a:solidFill>
                  <a:schemeClr val="accent4"/>
                </a:solidFill>
                <a:latin typeface="Arial" panose="020B0604020202020204" pitchFamily="34" charset="0"/>
                <a:cs typeface="Arial" panose="020B0604020202020204" pitchFamily="34" charset="0"/>
              </a:rPr>
              <a:t>digitalclinicalexcellence.com</a:t>
            </a:r>
            <a:r>
              <a:rPr lang="en-GB" sz="2200" dirty="0">
                <a:solidFill>
                  <a:schemeClr val="accent4"/>
                </a:solidFill>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8BC9A8D4-3F8E-2BBD-8C1F-6416FFC98A1F}"/>
              </a:ext>
            </a:extLst>
          </p:cNvPr>
          <p:cNvSpPr>
            <a:spLocks noGrp="1"/>
          </p:cNvSpPr>
          <p:nvPr>
            <p:ph sz="half" idx="4294967295"/>
          </p:nvPr>
        </p:nvSpPr>
        <p:spPr>
          <a:xfrm>
            <a:off x="7010400" y="1825625"/>
            <a:ext cx="5181600" cy="4351338"/>
          </a:xfrm>
        </p:spPr>
        <p:txBody>
          <a:bodyPr/>
          <a:lstStyle/>
          <a:p>
            <a:pPr marL="0" indent="0">
              <a:buNone/>
            </a:pPr>
            <a:r>
              <a:rPr lang="en-GB" b="0" i="0" dirty="0">
                <a:solidFill>
                  <a:srgbClr val="575757"/>
                </a:solidFill>
                <a:effectLst/>
                <a:latin typeface="Arial" panose="020B0604020202020204" pitchFamily="34" charset="0"/>
                <a:cs typeface="Arial" panose="020B0604020202020204" pitchFamily="34" charset="0"/>
              </a:rPr>
              <a:t>Supporting service quality, clinical care improvement and safety in digital healthcare to develop excellence in digital care standards. </a:t>
            </a:r>
          </a:p>
          <a:p>
            <a:pPr marL="0" indent="0">
              <a:buNone/>
            </a:pPr>
            <a:r>
              <a:rPr lang="en-GB" dirty="0">
                <a:solidFill>
                  <a:srgbClr val="575757"/>
                </a:solidFill>
                <a:latin typeface="Arial" panose="020B0604020202020204" pitchFamily="34" charset="0"/>
                <a:cs typeface="Arial" panose="020B0604020202020204" pitchFamily="34" charset="0"/>
              </a:rPr>
              <a:t>To also build public trust in </a:t>
            </a:r>
            <a:r>
              <a:rPr lang="en-GB">
                <a:solidFill>
                  <a:srgbClr val="575757"/>
                </a:solidFill>
                <a:latin typeface="Arial" panose="020B0604020202020204" pitchFamily="34" charset="0"/>
                <a:cs typeface="Arial" panose="020B0604020202020204" pitchFamily="34" charset="0"/>
              </a:rPr>
              <a:t>online healthcare.</a:t>
            </a: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1E9EC43-FDC8-C87A-7534-2B9604734AC8}"/>
              </a:ext>
            </a:extLst>
          </p:cNvPr>
          <p:cNvPicPr>
            <a:picLocks noChangeAspect="1"/>
          </p:cNvPicPr>
          <p:nvPr/>
        </p:nvPicPr>
        <p:blipFill>
          <a:blip r:embed="rId3"/>
          <a:stretch>
            <a:fillRect/>
          </a:stretch>
        </p:blipFill>
        <p:spPr>
          <a:xfrm>
            <a:off x="581191" y="3289738"/>
            <a:ext cx="4957761" cy="2354317"/>
          </a:xfrm>
          <a:prstGeom prst="rect">
            <a:avLst/>
          </a:prstGeom>
        </p:spPr>
      </p:pic>
    </p:spTree>
    <p:extLst>
      <p:ext uri="{BB962C8B-B14F-4D97-AF65-F5344CB8AC3E}">
        <p14:creationId xmlns:p14="http://schemas.microsoft.com/office/powerpoint/2010/main" val="27311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7BFA2-710D-109A-939F-9BF10EFA4DC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136DD0D-DEB2-85F8-6064-624FE4693201}"/>
              </a:ext>
            </a:extLst>
          </p:cNvPr>
          <p:cNvSpPr/>
          <p:nvPr/>
        </p:nvSpPr>
        <p:spPr>
          <a:xfrm>
            <a:off x="-1" y="0"/>
            <a:ext cx="12250271" cy="467833"/>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DC95DFB-7776-6F0E-91AE-5A984DF66665}"/>
              </a:ext>
            </a:extLst>
          </p:cNvPr>
          <p:cNvSpPr/>
          <p:nvPr/>
        </p:nvSpPr>
        <p:spPr>
          <a:xfrm>
            <a:off x="0" y="2935941"/>
            <a:ext cx="555813" cy="3922059"/>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ue and grey logo&#10;&#10;AI-generated content may be incorrect.">
            <a:extLst>
              <a:ext uri="{FF2B5EF4-FFF2-40B4-BE49-F238E27FC236}">
                <a16:creationId xmlns:a16="http://schemas.microsoft.com/office/drawing/2014/main" id="{1799A27F-A613-11E5-6B56-45FD77013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082" y="6050792"/>
            <a:ext cx="1608210" cy="625549"/>
          </a:xfrm>
          <a:prstGeom prst="rect">
            <a:avLst/>
          </a:prstGeom>
        </p:spPr>
      </p:pic>
      <p:sp>
        <p:nvSpPr>
          <p:cNvPr id="2" name="TextBox 1">
            <a:extLst>
              <a:ext uri="{FF2B5EF4-FFF2-40B4-BE49-F238E27FC236}">
                <a16:creationId xmlns:a16="http://schemas.microsoft.com/office/drawing/2014/main" id="{035F6D51-7AC5-666F-F2B9-22E62D7FDA4E}"/>
              </a:ext>
            </a:extLst>
          </p:cNvPr>
          <p:cNvSpPr txBox="1"/>
          <p:nvPr/>
        </p:nvSpPr>
        <p:spPr>
          <a:xfrm>
            <a:off x="1170313" y="900040"/>
            <a:ext cx="5454300" cy="954107"/>
          </a:xfrm>
          <a:prstGeom prst="rect">
            <a:avLst/>
          </a:prstGeom>
          <a:noFill/>
        </p:spPr>
        <p:txBody>
          <a:bodyPr wrap="square" rtlCol="0">
            <a:spAutoFit/>
          </a:bodyPr>
          <a:lstStyle/>
          <a:p>
            <a:r>
              <a:rPr lang="en-US" sz="2800" b="1" dirty="0"/>
              <a:t>J</a:t>
            </a:r>
            <a:r>
              <a:rPr lang="en-GB" sz="2800" b="1" dirty="0" err="1"/>
              <a:t>oining</a:t>
            </a:r>
            <a:r>
              <a:rPr lang="en-GB" sz="2800" b="1" dirty="0"/>
              <a:t> DiCE and onboarding with Credentially</a:t>
            </a:r>
          </a:p>
        </p:txBody>
      </p:sp>
      <p:sp>
        <p:nvSpPr>
          <p:cNvPr id="3" name="TextBox 2">
            <a:extLst>
              <a:ext uri="{FF2B5EF4-FFF2-40B4-BE49-F238E27FC236}">
                <a16:creationId xmlns:a16="http://schemas.microsoft.com/office/drawing/2014/main" id="{92638E91-C204-4FDA-1EFD-8B6A4C0039DA}"/>
              </a:ext>
            </a:extLst>
          </p:cNvPr>
          <p:cNvSpPr txBox="1"/>
          <p:nvPr/>
        </p:nvSpPr>
        <p:spPr>
          <a:xfrm>
            <a:off x="1238854" y="2495654"/>
            <a:ext cx="4654713" cy="2369880"/>
          </a:xfrm>
          <a:prstGeom prst="rect">
            <a:avLst/>
          </a:prstGeom>
          <a:noFill/>
        </p:spPr>
        <p:txBody>
          <a:bodyPr wrap="square" rtlCol="0">
            <a:spAutoFit/>
          </a:bodyPr>
          <a:lstStyle/>
          <a:p>
            <a:r>
              <a:rPr lang="en-US" sz="2800" b="1" dirty="0"/>
              <a:t>Process</a:t>
            </a:r>
          </a:p>
          <a:p>
            <a:pPr marL="457200" indent="-457200">
              <a:buFont typeface="Arial" panose="020B0604020202020204" pitchFamily="34" charset="0"/>
              <a:buChar char="•"/>
            </a:pPr>
            <a:r>
              <a:rPr lang="en-US" sz="2000" dirty="0"/>
              <a:t>Updated terms of reference</a:t>
            </a:r>
          </a:p>
          <a:p>
            <a:pPr marL="457200" indent="-457200">
              <a:buFont typeface="Arial" panose="020B0604020202020204" pitchFamily="34" charset="0"/>
              <a:buChar char="•"/>
            </a:pPr>
            <a:r>
              <a:rPr lang="en-US" sz="2000" dirty="0"/>
              <a:t>Added assurance checks</a:t>
            </a:r>
          </a:p>
          <a:p>
            <a:pPr marL="457200" indent="-457200">
              <a:buFont typeface="Arial" panose="020B0604020202020204" pitchFamily="34" charset="0"/>
              <a:buChar char="•"/>
            </a:pPr>
            <a:r>
              <a:rPr lang="en-US" sz="2000" dirty="0"/>
              <a:t>Digitalised and streamlined process through Credentially </a:t>
            </a:r>
          </a:p>
          <a:p>
            <a:pPr marL="457200" indent="-457200">
              <a:buFont typeface="Arial" panose="020B0604020202020204" pitchFamily="34" charset="0"/>
              <a:buChar char="•"/>
            </a:pPr>
            <a:r>
              <a:rPr lang="en-US" sz="2000" dirty="0"/>
              <a:t>Piloted with 4 new business</a:t>
            </a:r>
          </a:p>
          <a:p>
            <a:pPr marL="457200" indent="-457200">
              <a:buFont typeface="Arial" panose="020B0604020202020204" pitchFamily="34" charset="0"/>
              <a:buChar char="•"/>
            </a:pPr>
            <a:r>
              <a:rPr lang="en-US" sz="2000" dirty="0"/>
              <a:t>Used feedback to drive improvement</a:t>
            </a:r>
            <a:endParaRPr lang="en-GB" sz="2000" dirty="0"/>
          </a:p>
        </p:txBody>
      </p:sp>
      <p:pic>
        <p:nvPicPr>
          <p:cNvPr id="9" name="Picture 8">
            <a:extLst>
              <a:ext uri="{FF2B5EF4-FFF2-40B4-BE49-F238E27FC236}">
                <a16:creationId xmlns:a16="http://schemas.microsoft.com/office/drawing/2014/main" id="{855CC981-8842-1410-E50C-09F880D8D297}"/>
              </a:ext>
            </a:extLst>
          </p:cNvPr>
          <p:cNvPicPr>
            <a:picLocks noChangeAspect="1"/>
          </p:cNvPicPr>
          <p:nvPr/>
        </p:nvPicPr>
        <p:blipFill>
          <a:blip r:embed="rId3"/>
          <a:stretch>
            <a:fillRect/>
          </a:stretch>
        </p:blipFill>
        <p:spPr>
          <a:xfrm>
            <a:off x="1238853" y="5274828"/>
            <a:ext cx="4328535" cy="929721"/>
          </a:xfrm>
          <a:prstGeom prst="rect">
            <a:avLst/>
          </a:prstGeom>
        </p:spPr>
      </p:pic>
      <p:sp>
        <p:nvSpPr>
          <p:cNvPr id="10" name="TextBox 9">
            <a:extLst>
              <a:ext uri="{FF2B5EF4-FFF2-40B4-BE49-F238E27FC236}">
                <a16:creationId xmlns:a16="http://schemas.microsoft.com/office/drawing/2014/main" id="{2ECFC6FC-863A-E8D5-0451-7D27C25E54AD}"/>
              </a:ext>
            </a:extLst>
          </p:cNvPr>
          <p:cNvSpPr txBox="1"/>
          <p:nvPr/>
        </p:nvSpPr>
        <p:spPr>
          <a:xfrm>
            <a:off x="6624613" y="2467731"/>
            <a:ext cx="4387500" cy="3600986"/>
          </a:xfrm>
          <a:prstGeom prst="rect">
            <a:avLst/>
          </a:prstGeom>
          <a:noFill/>
        </p:spPr>
        <p:txBody>
          <a:bodyPr wrap="square" rtlCol="0">
            <a:spAutoFit/>
          </a:bodyPr>
          <a:lstStyle/>
          <a:p>
            <a:r>
              <a:rPr lang="en-US" sz="2800" b="1" dirty="0"/>
              <a:t>Protecting our reputation</a:t>
            </a:r>
          </a:p>
          <a:p>
            <a:pPr marL="457200" indent="-457200">
              <a:buFont typeface="Arial" panose="020B0604020202020204" pitchFamily="34" charset="0"/>
              <a:buChar char="•"/>
            </a:pPr>
            <a:r>
              <a:rPr lang="en-US" sz="2000" dirty="0"/>
              <a:t>Company profile </a:t>
            </a:r>
          </a:p>
          <a:p>
            <a:pPr marL="457200" indent="-457200">
              <a:buFont typeface="Arial" panose="020B0604020202020204" pitchFamily="34" charset="0"/>
              <a:buChar char="•"/>
            </a:pPr>
            <a:r>
              <a:rPr lang="en-US" sz="2000" dirty="0"/>
              <a:t>Questionnaires</a:t>
            </a:r>
          </a:p>
          <a:p>
            <a:pPr lvl="1"/>
            <a:r>
              <a:rPr lang="en-US" sz="2000" dirty="0"/>
              <a:t> - Application form</a:t>
            </a:r>
          </a:p>
          <a:p>
            <a:pPr lvl="1"/>
            <a:r>
              <a:rPr lang="en-US" sz="2000" dirty="0"/>
              <a:t> - Social media </a:t>
            </a:r>
          </a:p>
          <a:p>
            <a:pPr marL="457200" indent="-457200">
              <a:buFont typeface="Arial" panose="020B0604020202020204" pitchFamily="34" charset="0"/>
              <a:buChar char="•"/>
            </a:pPr>
            <a:r>
              <a:rPr lang="en-US" sz="2000" dirty="0"/>
              <a:t>Terms of reference</a:t>
            </a:r>
          </a:p>
          <a:p>
            <a:pPr marL="457200" indent="-457200">
              <a:buFont typeface="Arial" panose="020B0604020202020204" pitchFamily="34" charset="0"/>
              <a:buChar char="•"/>
            </a:pPr>
            <a:r>
              <a:rPr lang="en-US" sz="2000" dirty="0"/>
              <a:t>Optional</a:t>
            </a:r>
          </a:p>
          <a:p>
            <a:pPr lvl="1"/>
            <a:r>
              <a:rPr lang="en-US" sz="2000" dirty="0"/>
              <a:t>- Real time registration and DBS checks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p:txBody>
      </p:sp>
    </p:spTree>
    <p:extLst>
      <p:ext uri="{BB962C8B-B14F-4D97-AF65-F5344CB8AC3E}">
        <p14:creationId xmlns:p14="http://schemas.microsoft.com/office/powerpoint/2010/main" val="10603258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2918</TotalTime>
  <Words>3713</Words>
  <Application>Microsoft Macintosh PowerPoint</Application>
  <PresentationFormat>Widescreen</PresentationFormat>
  <Paragraphs>282</Paragraphs>
  <Slides>22</Slides>
  <Notes>13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6" baseType="lpstr">
      <vt:lpstr>Aptos</vt:lpstr>
      <vt:lpstr>Aptos Display</vt:lpstr>
      <vt:lpstr>Arial</vt:lpstr>
      <vt:lpstr>Arial Narrow</vt:lpstr>
      <vt:lpstr>Book Antiqua</vt:lpstr>
      <vt:lpstr>Calibri</vt:lpstr>
      <vt:lpstr>Cambria</vt:lpstr>
      <vt:lpstr>Helvetica</vt:lpstr>
      <vt:lpstr>Open Sans</vt:lpstr>
      <vt:lpstr>Symbol</vt:lpstr>
      <vt:lpstr>Times New Roman</vt:lpstr>
      <vt:lpstr>Wingdings</vt:lpstr>
      <vt:lpstr>Office Theme</vt:lpstr>
      <vt:lpstr>think-cell Slide</vt:lpstr>
      <vt:lpstr>    </vt:lpstr>
      <vt:lpstr>               Healthy Ageing and access to healthcare  Is it DOB dependent?</vt:lpstr>
      <vt:lpstr>..and now…Generation Alpha</vt:lpstr>
      <vt:lpstr>‘Free at the point of need and not based on anyone’s ability to pay’</vt:lpstr>
      <vt:lpstr>PowerPoint Presentation</vt:lpstr>
      <vt:lpstr>PowerPoint Presentation</vt:lpstr>
      <vt:lpstr>European Health Data Space</vt:lpstr>
      <vt:lpstr>Digital Clinical Excellence https://digitalclinicalexcellence.com/</vt:lpstr>
      <vt:lpstr>PowerPoint Presentation</vt:lpstr>
      <vt:lpstr>PowerPoint Presentation</vt:lpstr>
      <vt:lpstr>PowerPoint Presentation</vt:lpstr>
      <vt:lpstr>PowerPoint Presentation</vt:lpstr>
      <vt:lpstr>PowerPoint Presentation</vt:lpstr>
      <vt:lpstr>PowerPoint Presentation</vt:lpstr>
      <vt:lpstr>Regulating asynchronous digital health</vt:lpstr>
      <vt:lpstr>The UK public is opting for weight management medications through digital healthcare providers</vt:lpstr>
      <vt:lpstr>The digital healthcare provision of Wegovy and Mounjaro is disrupting conventional NHS access to medicines-causing tensions </vt:lpstr>
      <vt:lpstr>The digital healthcare provision of Wegovy and Mounjaro is disrupting traditional NHS models and causing tensions</vt:lpstr>
      <vt:lpstr>The study will evaluate real-world treatment efficacy, safety &amp; clinical outcomes in participants receiving weight management medication through DiCE network</vt:lpstr>
      <vt:lpstr>This RWE Study will enhance the Reputation for Clinical Excellence and Leadership of DiCE Alternative Model of Care</vt:lpstr>
      <vt:lpstr>Sustainability – why reforms often fail, particularly in relation  to the transition to more community or digitally delivered  services?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Kingsland (Staff)</dc:creator>
  <cp:lastModifiedBy>James Kingsland (Staff)</cp:lastModifiedBy>
  <cp:revision>13</cp:revision>
  <dcterms:created xsi:type="dcterms:W3CDTF">2025-06-12T16:57:17Z</dcterms:created>
  <dcterms:modified xsi:type="dcterms:W3CDTF">2025-06-15T08:42:47Z</dcterms:modified>
</cp:coreProperties>
</file>