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91" r:id="rId6"/>
    <p:sldId id="286" r:id="rId7"/>
    <p:sldId id="288" r:id="rId8"/>
    <p:sldId id="289" r:id="rId9"/>
    <p:sldId id="269" r:id="rId10"/>
    <p:sldId id="270" r:id="rId11"/>
    <p:sldId id="298" r:id="rId12"/>
    <p:sldId id="304" r:id="rId13"/>
    <p:sldId id="305" r:id="rId14"/>
    <p:sldId id="302" r:id="rId15"/>
    <p:sldId id="303" r:id="rId16"/>
    <p:sldId id="297" r:id="rId17"/>
    <p:sldId id="294" r:id="rId18"/>
    <p:sldId id="299" r:id="rId19"/>
    <p:sldId id="281" r:id="rId20"/>
    <p:sldId id="267" r:id="rId21"/>
    <p:sldId id="278" r:id="rId22"/>
    <p:sldId id="306" r:id="rId23"/>
    <p:sldId id="280" r:id="rId24"/>
    <p:sldId id="26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BB2A81"/>
    <a:srgbClr val="6A277E"/>
    <a:srgbClr val="B31B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14"/>
    <p:restoredTop sz="96327"/>
  </p:normalViewPr>
  <p:slideViewPr>
    <p:cSldViewPr snapToGrid="0">
      <p:cViewPr varScale="1">
        <p:scale>
          <a:sx n="75" d="100"/>
          <a:sy n="75" d="100"/>
        </p:scale>
        <p:origin x="5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7D8671-921F-F4BE-EA59-4E8B987A54EE}"/>
              </a:ext>
            </a:extLst>
          </p:cNvPr>
          <p:cNvSpPr/>
          <p:nvPr userDrawn="1"/>
        </p:nvSpPr>
        <p:spPr>
          <a:xfrm>
            <a:off x="0" y="6220581"/>
            <a:ext cx="12192000" cy="63741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D698-E16A-F251-979F-7DCAE1AB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F2149-2CF8-74C8-D1CC-B06CD254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AC6480A-50CA-5DDC-CFC2-BE8A3AE463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04402" y="439641"/>
            <a:ext cx="2143042" cy="63741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70FD276-4F79-213E-3F1C-4673BB5E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B31B7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153E224-80CD-19F7-2481-3E70FED2D6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1946D22-277D-A680-BD61-0EE4391E71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66371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4DE98-2743-0C74-838C-491B23C94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9F9036-B0EA-5DDD-EC4A-D52C4FE14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77679-AFA1-6518-3EB7-234F99190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5A01E-2079-020D-3101-FC2A9314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63FDA-28F7-1396-38E4-4437E127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1851CD-C549-A3B9-E55F-8AC9B54FC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7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0BDDF-970A-DAD3-0A58-DE3C3DD4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172A8-0B48-4169-63AC-6C92E0F25D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E696B2-760E-769D-C1AD-9753C2CF3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228412-08C7-6A65-325F-1D5A35F1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A7E74-6522-5F7E-E391-061E812B8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98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B32D8E-3E33-16B6-27FA-B7270FBF5C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C7D251-9E58-D32A-B128-781B3433AA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EB0E5-D73F-392E-463C-DBB56297C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C3714A-8C8D-A9B8-B9D5-A2EB6606C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30880-4985-DDFB-BF64-C3BD07A5D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C4648C-B76F-A226-3978-62A511203786}"/>
              </a:ext>
            </a:extLst>
          </p:cNvPr>
          <p:cNvSpPr/>
          <p:nvPr userDrawn="1"/>
        </p:nvSpPr>
        <p:spPr>
          <a:xfrm>
            <a:off x="0" y="6220581"/>
            <a:ext cx="12192000" cy="637418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FD698-E16A-F251-979F-7DCAE1ABA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AF2149-2CF8-74C8-D1CC-B06CD2545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text, sign, clipart&#10;&#10;Description automatically generated">
            <a:extLst>
              <a:ext uri="{FF2B5EF4-FFF2-40B4-BE49-F238E27FC236}">
                <a16:creationId xmlns:a16="http://schemas.microsoft.com/office/drawing/2014/main" id="{FAC6480A-50CA-5DDC-CFC2-BE8A3AE463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0124"/>
          <a:stretch/>
        </p:blipFill>
        <p:spPr>
          <a:xfrm>
            <a:off x="11151539" y="439641"/>
            <a:ext cx="640245" cy="637418"/>
          </a:xfrm>
          <a:prstGeom prst="rect">
            <a:avLst/>
          </a:prstGeom>
        </p:spPr>
      </p:pic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A962F323-8858-D1EF-56DC-DB27EB2E1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="1">
                <a:solidFill>
                  <a:srgbClr val="B31B7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DFBEADE-0112-A32F-5CDD-40DD9EFCB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AF88426-9B46-5F84-0889-EDA6BE9AFD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00" y="6466371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D0E51AB0-F73C-E705-C870-142F74B463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78890" y="-32508"/>
            <a:ext cx="12349779" cy="6926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3C03FD-291A-A9AF-D033-01D054DD6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108" y="2816088"/>
            <a:ext cx="5966129" cy="199454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4C8E00-756F-927C-1933-572100D94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335" y="4962663"/>
            <a:ext cx="6096663" cy="11359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1B7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E6109-DD44-0BB9-6F7D-F6B05EB9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7B8E8EC-0CB9-5312-E105-054C3E7431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5963" y="468527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92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amp&#10;&#10;Description automatically generated">
            <a:extLst>
              <a:ext uri="{FF2B5EF4-FFF2-40B4-BE49-F238E27FC236}">
                <a16:creationId xmlns:a16="http://schemas.microsoft.com/office/drawing/2014/main" id="{6DE8F035-F00D-F297-06BE-65752B5B0B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853" y="-23853"/>
            <a:ext cx="12376878" cy="694148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E5CCD0-AC41-80A3-8E6D-A22939518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95586F8-EF93-8A28-1CEC-95459D87C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108" y="2816088"/>
            <a:ext cx="5966129" cy="199454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7A8467-4D08-A083-1B32-B60D533FB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335" y="4962663"/>
            <a:ext cx="6096663" cy="11359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31B7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9090FD-D583-B63F-8271-12C677B1291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5963" y="468527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782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, background pattern&#10;&#10;Description automatically generated">
            <a:extLst>
              <a:ext uri="{FF2B5EF4-FFF2-40B4-BE49-F238E27FC236}">
                <a16:creationId xmlns:a16="http://schemas.microsoft.com/office/drawing/2014/main" id="{8902A374-0649-A3E6-5CA6-E8C2EA397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6336"/>
            <a:ext cx="12292802" cy="689433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F511-28AE-D846-B0F1-559DAADE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FBD773-F56C-F0FF-38B6-4A3BAAE12B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108" y="2816088"/>
            <a:ext cx="5966129" cy="1994548"/>
          </a:xfrm>
        </p:spPr>
        <p:txBody>
          <a:bodyPr anchor="b">
            <a:normAutofit/>
          </a:bodyPr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51F9C92F-ABE2-F837-4403-AA340811CF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0335" y="4962663"/>
            <a:ext cx="6096663" cy="113598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88CF-2E47-707B-B81A-E1A7FF34811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65963" y="468526"/>
            <a:ext cx="1890587" cy="14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41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6CFA6-DA85-D2A2-9A5D-3D8017A16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6758C-0C8C-DFEA-E80B-F17D83C397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A894A-018C-2A50-2BB0-899AD3F5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12EDA-AE7D-30AB-0DA7-776744CD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44C35-071A-F4DA-FDBF-CA79878B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C7E34-58CF-6ECA-4B68-E77E13B60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57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41D8-B91A-C23B-1793-63B7BA678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0BB0-38DA-7513-4B3A-9427867DFE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739278-26D4-3516-8196-181A9199E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5918AB-BE0B-C4F4-59DD-47700C7FF8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DD037-485F-1C33-0035-00DE973D66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3F81D-E428-894F-CB45-4E04AB116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9BCA85-C3E3-5FA1-3328-FF835C94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A901D5-1EF8-3A6A-0656-B01B9502C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3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8DCDA-B9B9-B720-31A0-EE00E217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071783-9347-7CC1-52D0-80FB0C156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E28B0-588A-CF9B-7CA8-663B03042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68F93E-FC48-521F-9B40-744C63A6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54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7C7A-0F87-F928-4B71-39AD37E36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D0730C-127D-FF83-34DF-EB6FCDF45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BB57A-F817-6BFC-3115-F0E0A636D2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5DC62B-86FE-A60E-97F2-8CCC8C8C8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568B2-9E52-FCB8-3E99-1EBDB69A3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1913E-552E-2D6A-D839-ABEA137C3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B941A-8043-A330-641D-F053DF57B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CFB13-9A0F-85C1-3E12-BA463499E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99001-8C82-551B-8313-545484F081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33C70-35C2-2F46-B584-DA3F16BCD007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27DA0C-9E42-561A-ABD3-F5AA1AEE24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4D0603-19BA-823A-9257-1ADC3826A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5F24-28DA-444C-8FAD-056E8200D5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8EE83-7DBF-B7EB-9B7C-60EA281CE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0919" y="3529929"/>
            <a:ext cx="9060066" cy="1994548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>
                <a:solidFill>
                  <a:srgbClr val="7030A0"/>
                </a:solidFill>
              </a:rPr>
              <a:t>The importance of regulation in ensuring high quality care, building better and sustainable regulatory practice with a focus on learning (including patients and stakeholders)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90DA13C0-5C5E-14DF-4BC6-CA817A951C2A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6860952" y="5613156"/>
            <a:ext cx="6096663" cy="113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000" b="1" dirty="0">
                <a:solidFill>
                  <a:srgbClr val="4B4B4D"/>
                </a:solidFill>
              </a:rPr>
              <a:t>Nigel Acheson MD FRCOG</a:t>
            </a:r>
          </a:p>
          <a:p>
            <a:r>
              <a:rPr lang="en-US" altLang="en-US" sz="2000" b="1" dirty="0">
                <a:solidFill>
                  <a:srgbClr val="4B4B4D"/>
                </a:solidFill>
              </a:rPr>
              <a:t>Chair, Jersey Care Commission</a:t>
            </a:r>
          </a:p>
          <a:p>
            <a:r>
              <a:rPr lang="en-US" altLang="en-US" sz="2000" b="1" dirty="0">
                <a:solidFill>
                  <a:srgbClr val="4B4B4D"/>
                </a:solidFill>
              </a:rPr>
              <a:t>16</a:t>
            </a:r>
            <a:r>
              <a:rPr lang="en-US" altLang="en-US" sz="2000" b="1" baseline="30000" dirty="0">
                <a:solidFill>
                  <a:srgbClr val="4B4B4D"/>
                </a:solidFill>
              </a:rPr>
              <a:t>th</a:t>
            </a:r>
            <a:r>
              <a:rPr lang="en-US" altLang="en-US" sz="2000" b="1" dirty="0">
                <a:solidFill>
                  <a:srgbClr val="4B4B4D"/>
                </a:solidFill>
              </a:rPr>
              <a:t> June 2025</a:t>
            </a:r>
            <a:endParaRPr lang="en-US" altLang="en-US" sz="1600" i="1" dirty="0">
              <a:solidFill>
                <a:srgbClr val="4B4B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3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81A2-183C-E24E-833D-AAD4315C6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ED1FE-DCAC-144B-9980-C404D39AC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251905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High reliability </a:t>
            </a:r>
            <a:r>
              <a:rPr lang="en-US" dirty="0"/>
              <a:t>– impacted by vested interest of hospitals, health care professionals, professional representative </a:t>
            </a:r>
            <a:r>
              <a:rPr lang="en-US" dirty="0" err="1"/>
              <a:t>organisations</a:t>
            </a:r>
            <a:r>
              <a:rPr lang="en-US" dirty="0"/>
              <a:t>, commissioners</a:t>
            </a:r>
          </a:p>
          <a:p>
            <a:pPr marL="0" indent="0" algn="r">
              <a:buNone/>
            </a:pPr>
            <a:r>
              <a:rPr lang="en-US" sz="2600" dirty="0" err="1"/>
              <a:t>Chassin</a:t>
            </a:r>
            <a:r>
              <a:rPr lang="en-US" sz="2600" dirty="0"/>
              <a:t> and Loeb. “High reliability health care: getting there from here”. Millbank Q; 2013; 91: 459-490</a:t>
            </a:r>
          </a:p>
          <a:p>
            <a:pPr marL="0" indent="0" algn="r">
              <a:buNone/>
            </a:pPr>
            <a:endParaRPr lang="en-US" sz="2600" dirty="0"/>
          </a:p>
          <a:p>
            <a:pPr marL="0" indent="0">
              <a:lnSpc>
                <a:spcPct val="16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Can regulatory practice support the delivery of high quality care with high reliability?</a:t>
            </a:r>
          </a:p>
          <a:p>
            <a:pPr marL="0" indent="0">
              <a:buNone/>
            </a:pPr>
            <a:endParaRPr lang="en-US" sz="2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23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33E43-6E0D-594C-A690-D362798E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142" y="397783"/>
            <a:ext cx="7641771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Need regulation to show value and effectiveness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CA10E5-81C7-1F4C-B76C-9CDADC5E6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09785" y="97971"/>
            <a:ext cx="3481565" cy="590005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819D09-0604-AE40-B7CE-7993AF513B03}"/>
              </a:ext>
            </a:extLst>
          </p:cNvPr>
          <p:cNvSpPr txBox="1"/>
          <p:nvPr/>
        </p:nvSpPr>
        <p:spPr>
          <a:xfrm>
            <a:off x="653142" y="1721761"/>
            <a:ext cx="6096000" cy="3901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Tiering and risk assessing regulated providers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Proactive assessment of risk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Data – harnessing and work with others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Patients as partners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“Don’t fight regulation,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reprogramme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it”</a:t>
            </a:r>
            <a:b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			Bill Gates, Microsoft</a:t>
            </a:r>
          </a:p>
        </p:txBody>
      </p:sp>
    </p:spTree>
    <p:extLst>
      <p:ext uri="{BB962C8B-B14F-4D97-AF65-F5344CB8AC3E}">
        <p14:creationId xmlns:p14="http://schemas.microsoft.com/office/powerpoint/2010/main" val="1906022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AF113-06E1-184F-BC6E-23341EEBA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9671"/>
            <a:ext cx="10515600" cy="13255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Tiering and risk assessing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providers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010855D-1CC6-144B-A60B-407B06F02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49985" y="0"/>
            <a:ext cx="4605108" cy="619873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D24A7B-C0DF-D159-CE0D-425E5A3135C8}"/>
              </a:ext>
            </a:extLst>
          </p:cNvPr>
          <p:cNvSpPr txBox="1"/>
          <p:nvPr/>
        </p:nvSpPr>
        <p:spPr>
          <a:xfrm>
            <a:off x="737970" y="1681382"/>
            <a:ext cx="58122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It is possible to assess the risk/complexity of the regulated activity being undertaken and the capacity and capability of the leadership in the regulated provider.</a:t>
            </a:r>
          </a:p>
          <a:p>
            <a:endParaRPr lang="en-GB" sz="2400" dirty="0"/>
          </a:p>
          <a:p>
            <a:r>
              <a:rPr lang="en-GB" sz="2400" dirty="0"/>
              <a:t>Using this information a matrix can be constructed to guide the types/frequency of regulatory activity  </a:t>
            </a:r>
          </a:p>
        </p:txBody>
      </p:sp>
    </p:spTree>
    <p:extLst>
      <p:ext uri="{BB962C8B-B14F-4D97-AF65-F5344CB8AC3E}">
        <p14:creationId xmlns:p14="http://schemas.microsoft.com/office/powerpoint/2010/main" val="3476137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7152B-AADB-CB4D-A402-6887337F5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15" y="241074"/>
            <a:ext cx="5399742" cy="827314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Proactive assessment of risk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4ADD90-0840-2E4E-9199-F36BF4D9A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D8C6A4-FA6A-1140-B72B-3188CF78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03" y="1068388"/>
            <a:ext cx="6894757" cy="27107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E134589-A4BA-DC47-56A3-CB783EB55C80}"/>
              </a:ext>
            </a:extLst>
          </p:cNvPr>
          <p:cNvSpPr txBox="1"/>
          <p:nvPr/>
        </p:nvSpPr>
        <p:spPr>
          <a:xfrm>
            <a:off x="594255" y="4144810"/>
            <a:ext cx="22749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Maternity</a:t>
            </a:r>
          </a:p>
          <a:p>
            <a:endParaRPr lang="en-GB" dirty="0"/>
          </a:p>
          <a:p>
            <a:r>
              <a:rPr lang="en-GB" dirty="0"/>
              <a:t>Artificial intelligence </a:t>
            </a:r>
          </a:p>
        </p:txBody>
      </p:sp>
    </p:spTree>
    <p:extLst>
      <p:ext uri="{BB962C8B-B14F-4D97-AF65-F5344CB8AC3E}">
        <p14:creationId xmlns:p14="http://schemas.microsoft.com/office/powerpoint/2010/main" val="2729027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6F58B-97A8-2443-A5E9-F45E00E1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9970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Harness and work with others:</a:t>
            </a:r>
            <a:br>
              <a:rPr lang="en-US" dirty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7C935-E9B3-5747-9131-B8D8E5D20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National clinical audit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CQC outlier </a:t>
            </a:r>
            <a:r>
              <a:rPr lang="en-US" dirty="0" err="1"/>
              <a:t>programme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Identifies and supports </a:t>
            </a:r>
          </a:p>
          <a:p>
            <a:pPr marL="0" indent="0">
              <a:buNone/>
            </a:pPr>
            <a:r>
              <a:rPr lang="en-US" dirty="0"/>
              <a:t>improvement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CD567-E565-9243-ACD9-6D0BFC9E5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84" y="2233045"/>
            <a:ext cx="6319132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7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F602-5DA0-DE47-BADE-89067BAA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7229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1A88-ABCD-8046-8E2E-FD92FE7C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B6B0864-DE2A-5D40-8C7C-B2E9FCAD61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CB6B0864-DE2A-5D40-8C7C-B2E9FCAD61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6D7E702-0964-A44A-A2F1-A335241A8FD6}"/>
              </a:ext>
            </a:extLst>
          </p:cNvPr>
          <p:cNvSpPr/>
          <p:nvPr/>
        </p:nvSpPr>
        <p:spPr>
          <a:xfrm>
            <a:off x="10755086" y="365125"/>
            <a:ext cx="1110342" cy="11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B5773C-0F5B-7448-BB13-6A8E179ABDC1}"/>
              </a:ext>
            </a:extLst>
          </p:cNvPr>
          <p:cNvSpPr/>
          <p:nvPr/>
        </p:nvSpPr>
        <p:spPr>
          <a:xfrm>
            <a:off x="838199" y="6411686"/>
            <a:ext cx="685801" cy="239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91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FA382-C9E8-B24C-8939-9544B0966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01E765-3F48-B242-AB84-A7066F30C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29" y="-14711"/>
            <a:ext cx="48450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DE2562C4-4AA6-AA4F-B011-301725446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38733" y="0"/>
            <a:ext cx="4521151" cy="6828579"/>
          </a:xfrm>
        </p:spPr>
      </p:pic>
    </p:spTree>
    <p:extLst>
      <p:ext uri="{BB962C8B-B14F-4D97-AF65-F5344CB8AC3E}">
        <p14:creationId xmlns:p14="http://schemas.microsoft.com/office/powerpoint/2010/main" val="124657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5955D-23DA-D3C6-3C43-8089AE414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295" y="761268"/>
            <a:ext cx="3903361" cy="1325563"/>
          </a:xfrm>
        </p:spPr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Patients as partners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FB139-96C0-2F73-6049-547A432E0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295" y="2221768"/>
            <a:ext cx="3990447" cy="39009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Enhanced recovery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Co-design at end of life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Maternity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Picture 9" descr="Two people sitting on a couch&#10;&#10;Description automatically generated with medium confidence">
            <a:extLst>
              <a:ext uri="{FF2B5EF4-FFF2-40B4-BE49-F238E27FC236}">
                <a16:creationId xmlns:a16="http://schemas.microsoft.com/office/drawing/2014/main" id="{1CEBB56E-D37F-C504-0FB5-F0A8A228E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"/>
            <a:ext cx="6096001" cy="4070350"/>
          </a:xfrm>
          <a:prstGeom prst="rect">
            <a:avLst/>
          </a:prstGeom>
          <a:ln w="57150">
            <a:noFill/>
          </a:ln>
        </p:spPr>
      </p:pic>
      <p:pic>
        <p:nvPicPr>
          <p:cNvPr id="12" name="Picture 11" descr="A picture containing person, indoor, person&#10;&#10;Description automatically generated">
            <a:extLst>
              <a:ext uri="{FF2B5EF4-FFF2-40B4-BE49-F238E27FC236}">
                <a16:creationId xmlns:a16="http://schemas.microsoft.com/office/drawing/2014/main" id="{86723FB7-0192-D9C0-CC96-7DCEA59DE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145797"/>
            <a:ext cx="3010312" cy="2010011"/>
          </a:xfrm>
          <a:prstGeom prst="rect">
            <a:avLst/>
          </a:prstGeom>
          <a:ln w="57150">
            <a:noFill/>
          </a:ln>
        </p:spPr>
      </p:pic>
      <p:pic>
        <p:nvPicPr>
          <p:cNvPr id="6" name="Picture 5" descr="A doctor attending to a patient&#10;&#10;Description automatically generated with low confidence">
            <a:extLst>
              <a:ext uri="{FF2B5EF4-FFF2-40B4-BE49-F238E27FC236}">
                <a16:creationId xmlns:a16="http://schemas.microsoft.com/office/drawing/2014/main" id="{03B325AA-8CD0-812E-6A26-1DBC091D5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1688" y="4145797"/>
            <a:ext cx="3010312" cy="2010011"/>
          </a:xfrm>
          <a:prstGeom prst="rect">
            <a:avLst/>
          </a:prstGeom>
          <a:ln w="57150">
            <a:noFill/>
          </a:ln>
        </p:spPr>
      </p:pic>
    </p:spTree>
    <p:extLst>
      <p:ext uri="{BB962C8B-B14F-4D97-AF65-F5344CB8AC3E}">
        <p14:creationId xmlns:p14="http://schemas.microsoft.com/office/powerpoint/2010/main" val="536809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CF602-5DA0-DE47-BADE-89067BAAF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27229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21A88-ABCD-8046-8E2E-FD92FE7C9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CB6B0864-DE2A-5D40-8C7C-B2E9FCAD61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905069"/>
              </p:ext>
            </p:extLst>
          </p:nvPr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2" imgW="4572000" imgH="3429000" progId="PowerPoint.Slide.8">
                  <p:embed/>
                </p:oleObj>
              </mc:Choice>
              <mc:Fallback>
                <p:oleObj name="Slide" r:id="rId2" imgW="4572000" imgH="3429000" progId="PowerPoint.Slide.8">
                  <p:embed/>
                  <p:pic>
                    <p:nvPicPr>
                      <p:cNvPr id="252932" name="Object 4">
                        <a:extLst>
                          <a:ext uri="{FF2B5EF4-FFF2-40B4-BE49-F238E27FC236}">
                            <a16:creationId xmlns:a16="http://schemas.microsoft.com/office/drawing/2014/main" id="{3A068EFD-363A-F146-8983-00E78E7F443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6D7E702-0964-A44A-A2F1-A335241A8FD6}"/>
              </a:ext>
            </a:extLst>
          </p:cNvPr>
          <p:cNvSpPr/>
          <p:nvPr/>
        </p:nvSpPr>
        <p:spPr>
          <a:xfrm>
            <a:off x="10755086" y="365125"/>
            <a:ext cx="1110342" cy="118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EB5773C-0F5B-7448-BB13-6A8E179ABDC1}"/>
              </a:ext>
            </a:extLst>
          </p:cNvPr>
          <p:cNvSpPr/>
          <p:nvPr/>
        </p:nvSpPr>
        <p:spPr>
          <a:xfrm>
            <a:off x="838199" y="6411686"/>
            <a:ext cx="685801" cy="23948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8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3F461-02DA-D443-8ECB-8D2659827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B23EA-5245-C340-849F-D30CD0E31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sz="4400" kern="1200" dirty="0">
                <a:solidFill>
                  <a:srgbClr val="7030A0"/>
                </a:solidFill>
              </a:rPr>
              <a:t>([patients + staff] X kindness) + curiosity </a:t>
            </a:r>
          </a:p>
          <a:p>
            <a:pPr marL="0" indent="0">
              <a:buNone/>
            </a:pPr>
            <a:endParaRPr lang="en-GB" altLang="en-US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altLang="en-US" sz="4400" kern="1200" dirty="0">
                <a:solidFill>
                  <a:srgbClr val="7030A0"/>
                </a:solidFill>
              </a:rPr>
              <a:t>= outstanding quality </a:t>
            </a:r>
            <a:r>
              <a:rPr lang="en-GB" altLang="en-US" sz="4400" dirty="0">
                <a:solidFill>
                  <a:srgbClr val="7030A0"/>
                </a:solidFill>
              </a:rPr>
              <a:t>care</a:t>
            </a:r>
            <a:endParaRPr lang="en-GB" altLang="en-US" sz="4400" kern="1200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268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59015-D04C-AF42-AF3C-6CEEA576B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7030A0"/>
                </a:solidFill>
              </a:rPr>
              <a:t>How regulation supports delivery of high quality care</a:t>
            </a:r>
            <a:br>
              <a:rPr lang="en-US" dirty="0">
                <a:solidFill>
                  <a:srgbClr val="7030A0"/>
                </a:solidFill>
              </a:rPr>
            </a:b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785D0-24AF-3648-B748-7ED2D4132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368"/>
            <a:ext cx="10515600" cy="4351338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/>
              <a:t>Regulation implemented, which leads to changes in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/>
              <a:t>The </a:t>
            </a:r>
            <a:r>
              <a:rPr lang="en-US" dirty="0" err="1"/>
              <a:t>behaviour</a:t>
            </a:r>
            <a:r>
              <a:rPr lang="en-US" dirty="0"/>
              <a:t> of individuals or entities targeted or affected by regulation, which ultimately leads to changes in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dirty="0"/>
              <a:t>Outcomes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400" dirty="0"/>
              <a:t>(Cary </a:t>
            </a:r>
            <a:r>
              <a:rPr lang="en-US" sz="2400" dirty="0" err="1"/>
              <a:t>Coglianese</a:t>
            </a:r>
            <a:r>
              <a:rPr lang="en-US" sz="2400" dirty="0"/>
              <a:t>, Evaluating Regulatory Performance, University of Pennsylvania Carey Law School, 2023) </a:t>
            </a:r>
          </a:p>
        </p:txBody>
      </p:sp>
    </p:spTree>
    <p:extLst>
      <p:ext uri="{BB962C8B-B14F-4D97-AF65-F5344CB8AC3E}">
        <p14:creationId xmlns:p14="http://schemas.microsoft.com/office/powerpoint/2010/main" val="3480006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0C55-443A-5246-9D96-5BFDB2898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596863-03D2-334B-9971-54A274E7A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altLang="en-US" sz="4400" kern="1200" dirty="0">
                <a:solidFill>
                  <a:srgbClr val="7030A0"/>
                </a:solidFill>
              </a:rPr>
              <a:t>([patients + staff] X kindness) + curiosity </a:t>
            </a:r>
          </a:p>
          <a:p>
            <a:pPr marL="0" indent="0">
              <a:buNone/>
            </a:pPr>
            <a:endParaRPr lang="en-GB" altLang="en-US" sz="44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GB" altLang="en-US" sz="4400" kern="1200" dirty="0">
                <a:solidFill>
                  <a:srgbClr val="7030A0"/>
                </a:solidFill>
              </a:rPr>
              <a:t>= outstanding quality </a:t>
            </a:r>
            <a:r>
              <a:rPr lang="en-GB" altLang="en-US" sz="4400" dirty="0">
                <a:solidFill>
                  <a:srgbClr val="7030A0"/>
                </a:solidFill>
              </a:rPr>
              <a:t>care</a:t>
            </a:r>
            <a:r>
              <a:rPr lang="en-GB" altLang="en-US" sz="4400" kern="1200" dirty="0">
                <a:solidFill>
                  <a:srgbClr val="7030A0"/>
                </a:solidFill>
              </a:rPr>
              <a:t> &amp; regulation</a:t>
            </a:r>
          </a:p>
          <a:p>
            <a:pPr marL="0" indent="0" algn="r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en-US" sz="2400" dirty="0">
              <a:solidFill>
                <a:srgbClr val="7030A0"/>
              </a:solidFill>
            </a:endParaRP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7518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3AE70-BE5E-8645-53C6-ACFE21851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7679" y="898063"/>
            <a:ext cx="5966129" cy="199454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Thank you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DC4CAC-7E5B-84A5-F121-51EE4FFE75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71278" y="4833070"/>
            <a:ext cx="6096663" cy="163550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Nigel Acheson MD FRCOG</a:t>
            </a:r>
          </a:p>
          <a:p>
            <a:r>
              <a:rPr lang="en-US" dirty="0">
                <a:solidFill>
                  <a:srgbClr val="7030A0"/>
                </a:solidFill>
              </a:rPr>
              <a:t>Chair, Jersey Care Commission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r>
              <a:rPr lang="en-US" dirty="0" err="1">
                <a:solidFill>
                  <a:srgbClr val="7030A0"/>
                </a:solidFill>
              </a:rPr>
              <a:t>n.acheson@carecommission.je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060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F148-AF88-D045-BC34-DB383F894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F08F0-C9E1-FA47-AA03-9F4496E6E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23.png">
            <a:extLst>
              <a:ext uri="{FF2B5EF4-FFF2-40B4-BE49-F238E27FC236}">
                <a16:creationId xmlns:a16="http://schemas.microsoft.com/office/drawing/2014/main" id="{D396D73A-4D87-8E45-B1EA-E947A37B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2430" r="-112430"/>
          <a:stretch>
            <a:fillRect/>
          </a:stretch>
        </p:blipFill>
        <p:spPr bwMode="auto">
          <a:xfrm>
            <a:off x="-4724741" y="-2"/>
            <a:ext cx="15926313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58A2B2D2-951C-BD49-975A-17EC3B54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424" y="-370451"/>
            <a:ext cx="5172490" cy="73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66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2FD8F-1B0B-5046-8D4F-6FE656D8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A promise to learn, a commitment to act, Berwick, 2013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58154-4790-A448-B040-9D8AA6E5D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“For [all] staff: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/>
              <a:t>Participate actively in the improvement of systems of care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Acquire the skills to do so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Speak up when things go wrong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800" dirty="0"/>
              <a:t>Involve patients as active partners and co-producers of their own care”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31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4551-EB0A-BA41-9E34-3C63995D9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7030A0"/>
                </a:solidFill>
              </a:rPr>
              <a:t>A promise to learn, a commitment to act, Berwick, 2013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CFBEA-BCBA-6A43-AA01-F8BCCCBF0D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854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“For patients and carers: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As far as you are able, become active partners in your healthcare and always expect to be treated as such by those providing your healthcare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800" dirty="0"/>
              <a:t>Speak up about what you see – right and wrong. You have extraordinarily valuable information on the basis of which to make [services] better”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271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2163-E0B9-3CDA-8EE3-D93213A2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168CEBF-3041-E842-A19B-D3F1E4BC60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72543" y="0"/>
            <a:ext cx="4898571" cy="62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4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C05-0CE3-D04E-82A4-5A90F8594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EF2F2-2680-234C-A31C-58C9C32092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GB" sz="2800" dirty="0">
                <a:solidFill>
                  <a:srgbClr val="7030A0"/>
                </a:solidFill>
              </a:rPr>
              <a:t>“The prime responsibility for ensuring the safety of clinical services rests with the clinicians who provide them.”</a:t>
            </a:r>
          </a:p>
          <a:p>
            <a:pPr marL="0" indent="0" algn="just">
              <a:buNone/>
            </a:pPr>
            <a:endParaRPr lang="en-GB" sz="2800" dirty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en-GB" sz="2800" dirty="0">
                <a:solidFill>
                  <a:srgbClr val="7030A0"/>
                </a:solidFill>
              </a:rPr>
              <a:t>“The prime responsibility for ensuring that they provide safe services, and that the warning signs of departure from standards are picked up and acted upon, lies with the trust.”</a:t>
            </a:r>
          </a:p>
          <a:p>
            <a:pPr marL="0" indent="0" algn="r">
              <a:buNone/>
            </a:pPr>
            <a:endParaRPr lang="en-GB" dirty="0"/>
          </a:p>
          <a:p>
            <a:pPr marL="0" indent="0" algn="r">
              <a:buNone/>
            </a:pPr>
            <a:r>
              <a:rPr lang="en-GB" dirty="0"/>
              <a:t>The Report of the Morecambe Bay Investigation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961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470C-B868-E843-AA59-4F827CF7E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030A0"/>
                </a:solidFill>
              </a:rPr>
              <a:t>CQC publication, March 2020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Getting safer faster: key areas for improvement in maternity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C062A-4068-AC4B-8365-92EACC70A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Governance, leadership and risk management</a:t>
            </a:r>
          </a:p>
          <a:p>
            <a:r>
              <a:rPr lang="en-US" dirty="0"/>
              <a:t>Individual staff competencies, team-working and </a:t>
            </a:r>
            <a:r>
              <a:rPr lang="en-US" dirty="0" err="1"/>
              <a:t>multiprofessional</a:t>
            </a:r>
            <a:r>
              <a:rPr lang="en-US" dirty="0"/>
              <a:t> training</a:t>
            </a:r>
          </a:p>
          <a:p>
            <a:r>
              <a:rPr lang="en-US" dirty="0"/>
              <a:t>Active engagement with women using maternity services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“It is particularly concerning that some of our inspections have found that issues identified in the </a:t>
            </a:r>
            <a:r>
              <a:rPr lang="en-US" dirty="0" err="1"/>
              <a:t>Kirkup</a:t>
            </a:r>
            <a:r>
              <a:rPr lang="en-US" dirty="0"/>
              <a:t> report 5 years ago are still affecting the safety of maternity care today”</a:t>
            </a:r>
          </a:p>
          <a:p>
            <a:pPr marL="0" indent="0" algn="r">
              <a:buNone/>
            </a:pPr>
            <a:r>
              <a:rPr lang="en-US" sz="2000" dirty="0"/>
              <a:t>Nigel Acheson, deputy chief inspector and lead for maternity</a:t>
            </a:r>
          </a:p>
        </p:txBody>
      </p:sp>
    </p:spTree>
    <p:extLst>
      <p:ext uri="{BB962C8B-B14F-4D97-AF65-F5344CB8AC3E}">
        <p14:creationId xmlns:p14="http://schemas.microsoft.com/office/powerpoint/2010/main" val="1605202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80603-01FF-404A-9CCF-370AF22C3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A4F612-132B-A94A-AF0D-3FC3F51CE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marL="0" indent="0">
              <a:lnSpc>
                <a:spcPct val="170000"/>
              </a:lnSpc>
              <a:buNone/>
            </a:pPr>
            <a:r>
              <a:rPr lang="en-US" b="1" dirty="0"/>
              <a:t>High reliability </a:t>
            </a:r>
            <a:r>
              <a:rPr lang="en-US" dirty="0"/>
              <a:t>– impacted by vested interest of hospitals, health care professionals, professional representative </a:t>
            </a:r>
            <a:r>
              <a:rPr lang="en-US" dirty="0" err="1"/>
              <a:t>organisations</a:t>
            </a:r>
            <a:r>
              <a:rPr lang="en-US" dirty="0"/>
              <a:t>, commissioners</a:t>
            </a:r>
          </a:p>
          <a:p>
            <a:pPr marL="0" indent="0" algn="r">
              <a:buNone/>
            </a:pPr>
            <a:r>
              <a:rPr lang="en-US" sz="2600" dirty="0" err="1"/>
              <a:t>Chassin</a:t>
            </a:r>
            <a:r>
              <a:rPr lang="en-US" sz="2600" dirty="0"/>
              <a:t> and Loeb. “High reliability health care: getting there from here”. Millbank Q; 2013; 91: 459-490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208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CC-Powerpoint-Template 2023.potx" id="{697656FE-A8C7-46DE-997A-A900AFC158CC}" vid="{B45EC5AA-9EAB-49A9-8DAB-7CB1AFE4A1E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d9d5b48-9d10-4125-a089-13588dba182d">
      <Terms xmlns="http://schemas.microsoft.com/office/infopath/2007/PartnerControls"/>
    </lcf76f155ced4ddcb4097134ff3c332f>
    <TaxCatchAll xmlns="8853ee2b-cd38-4fe6-83c2-f6fb1c4113b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196911E82B9940A2FA33A01AA84284" ma:contentTypeVersion="13" ma:contentTypeDescription="Create a new document." ma:contentTypeScope="" ma:versionID="87718b30b45220606e904dbe21236e54">
  <xsd:schema xmlns:xsd="http://www.w3.org/2001/XMLSchema" xmlns:xs="http://www.w3.org/2001/XMLSchema" xmlns:p="http://schemas.microsoft.com/office/2006/metadata/properties" xmlns:ns2="5d9d5b48-9d10-4125-a089-13588dba182d" xmlns:ns3="8853ee2b-cd38-4fe6-83c2-f6fb1c4113bb" targetNamespace="http://schemas.microsoft.com/office/2006/metadata/properties" ma:root="true" ma:fieldsID="bfebd50a73702bd91168321a4b4bfbf5" ns2:_="" ns3:_="">
    <xsd:import namespace="5d9d5b48-9d10-4125-a089-13588dba182d"/>
    <xsd:import namespace="8853ee2b-cd38-4fe6-83c2-f6fb1c4113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9d5b48-9d10-4125-a089-13588dba18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d51de4b-dbbc-4cb2-a294-3983c1b893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3ee2b-cd38-4fe6-83c2-f6fb1c4113b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3845b31b-a510-4769-93d4-84f145e3b6b4}" ma:internalName="TaxCatchAll" ma:showField="CatchAllData" ma:web="8853ee2b-cd38-4fe6-83c2-f6fb1c4113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2463A6-8A47-4835-8B4A-A8C412BE583F}">
  <ds:schemaRefs>
    <ds:schemaRef ds:uri="5d9d5b48-9d10-4125-a089-13588dba182d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853ee2b-cd38-4fe6-83c2-f6fb1c4113b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DEE4F02-4E33-41AD-BDD1-9D4C7E7E86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9d5b48-9d10-4125-a089-13588dba182d"/>
    <ds:schemaRef ds:uri="8853ee2b-cd38-4fe6-83c2-f6fb1c4113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2ECA11B-B639-45DE-AB66-28FE434E24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23242</TotalTime>
  <Words>635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Office Theme</vt:lpstr>
      <vt:lpstr>Slide</vt:lpstr>
      <vt:lpstr>The importance of regulation in ensuring high quality care, building better and sustainable regulatory practice with a focus on learning (including patients and stakeholders)</vt:lpstr>
      <vt:lpstr>How regulation supports delivery of high quality care </vt:lpstr>
      <vt:lpstr>PowerPoint Presentation</vt:lpstr>
      <vt:lpstr>A promise to learn, a commitment to act, Berwick, 2013</vt:lpstr>
      <vt:lpstr>A promise to learn, a commitment to act, Berwick, 2013</vt:lpstr>
      <vt:lpstr>PowerPoint Presentation</vt:lpstr>
      <vt:lpstr>PowerPoint Presentation</vt:lpstr>
      <vt:lpstr>CQC publication, March 2020 Getting safer faster: key areas for improvement in maternity services</vt:lpstr>
      <vt:lpstr>PowerPoint Presentation</vt:lpstr>
      <vt:lpstr>PowerPoint Presentation</vt:lpstr>
      <vt:lpstr>Need regulation to show value and effectiveness</vt:lpstr>
      <vt:lpstr>Tiering and risk assessing providers  </vt:lpstr>
      <vt:lpstr>Proactive assessment of risk</vt:lpstr>
      <vt:lpstr>Harness and work with others: </vt:lpstr>
      <vt:lpstr>PowerPoint Presentation</vt:lpstr>
      <vt:lpstr>PowerPoint Presentation</vt:lpstr>
      <vt:lpstr>Patients as partners</vt:lpstr>
      <vt:lpstr>PowerPoint Presentation</vt:lpstr>
      <vt:lpstr>PowerPoint Presentation</vt:lpstr>
      <vt:lpstr>PowerPoint Presentation</vt:lpstr>
      <vt:lpstr>Thank you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Nigel Acheson</dc:creator>
  <cp:lastModifiedBy>Nigel Acheson</cp:lastModifiedBy>
  <cp:revision>21</cp:revision>
  <dcterms:created xsi:type="dcterms:W3CDTF">2025-04-24T15:37:15Z</dcterms:created>
  <dcterms:modified xsi:type="dcterms:W3CDTF">2025-06-11T11:54:45Z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0x01010072196911E82B9940A2FA33A01AA84284</vt:lpwstr>
  </property>
  <property fmtid="{D5CDD505-2E9C-101B-9397-08002B2CF9AE}" pid="3" name="MediaServiceImageTags">
    <vt:lpwstr/>
  </property>
</Properties>
</file>