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40" r:id="rId4"/>
    <p:sldMasterId id="2147483660" r:id="rId5"/>
    <p:sldMasterId id="2147483701" r:id="rId6"/>
  </p:sldMasterIdLst>
  <p:notesMasterIdLst>
    <p:notesMasterId r:id="rId16"/>
  </p:notesMasterIdLst>
  <p:sldIdLst>
    <p:sldId id="1035" r:id="rId7"/>
    <p:sldId id="2145706624" r:id="rId8"/>
    <p:sldId id="1154" r:id="rId9"/>
    <p:sldId id="2145706623" r:id="rId10"/>
    <p:sldId id="2145706625" r:id="rId11"/>
    <p:sldId id="2145706626" r:id="rId12"/>
    <p:sldId id="2145706627" r:id="rId13"/>
    <p:sldId id="2145706620" r:id="rId14"/>
    <p:sldId id="199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4C5775F-5ABE-2B85-6776-1930B76798B6}" name="Ketcher, Helen" initials="KH" userId="S::helen.ketcher@cqc.org.uk::b95f1546-0a35-4d9a-a56a-3368443449e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13F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687951-C26F-4317-83C9-42DB9D696AE0}" v="15" dt="2025-06-13T11:24:17.2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46" autoAdjust="0"/>
    <p:restoredTop sz="67857" autoAdjust="0"/>
  </p:normalViewPr>
  <p:slideViewPr>
    <p:cSldViewPr snapToGrid="0">
      <p:cViewPr varScale="1">
        <p:scale>
          <a:sx n="62" d="100"/>
          <a:sy n="62" d="100"/>
        </p:scale>
        <p:origin x="304"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8/10/relationships/authors" Target="authors.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Hayton" userId="53de11ec-ecd9-4695-8d26-6d0900c36e72" providerId="ADAL" clId="{73687951-C26F-4317-83C9-42DB9D696AE0}"/>
    <pc:docChg chg="undo custSel modSld">
      <pc:chgData name="Helen Hayton" userId="53de11ec-ecd9-4695-8d26-6d0900c36e72" providerId="ADAL" clId="{73687951-C26F-4317-83C9-42DB9D696AE0}" dt="2025-06-13T11:25:00.625" v="401" actId="12"/>
      <pc:docMkLst>
        <pc:docMk/>
      </pc:docMkLst>
      <pc:sldChg chg="modSp mod modNotesTx">
        <pc:chgData name="Helen Hayton" userId="53de11ec-ecd9-4695-8d26-6d0900c36e72" providerId="ADAL" clId="{73687951-C26F-4317-83C9-42DB9D696AE0}" dt="2025-06-13T11:25:00.625" v="401" actId="12"/>
        <pc:sldMkLst>
          <pc:docMk/>
          <pc:sldMk cId="2043706214" sldId="1035"/>
        </pc:sldMkLst>
        <pc:spChg chg="mod">
          <ac:chgData name="Helen Hayton" userId="53de11ec-ecd9-4695-8d26-6d0900c36e72" providerId="ADAL" clId="{73687951-C26F-4317-83C9-42DB9D696AE0}" dt="2025-06-13T10:43:38.773" v="3" actId="20577"/>
          <ac:spMkLst>
            <pc:docMk/>
            <pc:sldMk cId="2043706214" sldId="1035"/>
            <ac:spMk id="4" creationId="{9B3F739F-60C9-49CE-8AFE-67376DCC8BED}"/>
          </ac:spMkLst>
        </pc:spChg>
      </pc:sldChg>
      <pc:sldChg chg="modAnim">
        <pc:chgData name="Helen Hayton" userId="53de11ec-ecd9-4695-8d26-6d0900c36e72" providerId="ADAL" clId="{73687951-C26F-4317-83C9-42DB9D696AE0}" dt="2025-06-13T11:22:34.419" v="315"/>
        <pc:sldMkLst>
          <pc:docMk/>
          <pc:sldMk cId="1590456896" sldId="2145706620"/>
        </pc:sldMkLst>
      </pc:sldChg>
      <pc:sldChg chg="modSp modNotesTx">
        <pc:chgData name="Helen Hayton" userId="53de11ec-ecd9-4695-8d26-6d0900c36e72" providerId="ADAL" clId="{73687951-C26F-4317-83C9-42DB9D696AE0}" dt="2025-06-13T11:01:34.261" v="259" actId="20577"/>
        <pc:sldMkLst>
          <pc:docMk/>
          <pc:sldMk cId="2157484" sldId="2145706623"/>
        </pc:sldMkLst>
        <pc:graphicFrameChg chg="mod">
          <ac:chgData name="Helen Hayton" userId="53de11ec-ecd9-4695-8d26-6d0900c36e72" providerId="ADAL" clId="{73687951-C26F-4317-83C9-42DB9D696AE0}" dt="2025-06-13T10:57:13.976" v="4" actId="20577"/>
          <ac:graphicFrameMkLst>
            <pc:docMk/>
            <pc:sldMk cId="2157484" sldId="2145706623"/>
            <ac:graphicFrameMk id="28" creationId="{7EF6976B-A61E-1280-8ECD-CCC35D540771}"/>
          </ac:graphicFrameMkLst>
        </pc:graphicFrameChg>
      </pc:sldChg>
      <pc:sldChg chg="modSp mod">
        <pc:chgData name="Helen Hayton" userId="53de11ec-ecd9-4695-8d26-6d0900c36e72" providerId="ADAL" clId="{73687951-C26F-4317-83C9-42DB9D696AE0}" dt="2025-06-13T11:24:17.223" v="396" actId="20578"/>
        <pc:sldMkLst>
          <pc:docMk/>
          <pc:sldMk cId="1996607547" sldId="2145706627"/>
        </pc:sldMkLst>
        <pc:spChg chg="mod">
          <ac:chgData name="Helen Hayton" userId="53de11ec-ecd9-4695-8d26-6d0900c36e72" providerId="ADAL" clId="{73687951-C26F-4317-83C9-42DB9D696AE0}" dt="2025-06-13T11:24:17.223" v="396" actId="20578"/>
          <ac:spMkLst>
            <pc:docMk/>
            <pc:sldMk cId="1996607547" sldId="2145706627"/>
            <ac:spMk id="3" creationId="{706130CB-CDB8-2146-2A19-1AFB16B7D477}"/>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baseline="0" dirty="0">
                <a:solidFill>
                  <a:schemeClr val="tx1"/>
                </a:solidFill>
              </a:rPr>
              <a:t>Percentage of people in the UK who think Assisted Dying should be allowed</a:t>
            </a:r>
          </a:p>
          <a:p>
            <a:pPr>
              <a:defRPr/>
            </a:pPr>
            <a:r>
              <a:rPr lang="en-GB" sz="1600" baseline="0" dirty="0">
                <a:solidFill>
                  <a:schemeClr val="tx1"/>
                </a:solidFill>
              </a:rPr>
              <a:t>(British Social Attitudes Survey 1995-2024)</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Sheet1!$A$2</c:f>
              <c:strCache>
                <c:ptCount val="1"/>
                <c:pt idx="0">
                  <c:v>Definitely or probably should be allowed</c:v>
                </c:pt>
              </c:strCache>
            </c:strRef>
          </c:tx>
          <c:spPr>
            <a:ln w="38100" cap="rnd">
              <a:solidFill>
                <a:schemeClr val="accent1"/>
              </a:solidFill>
              <a:round/>
            </a:ln>
            <a:effectLst/>
          </c:spPr>
          <c:marker>
            <c:symbol val="circle"/>
            <c:size val="5"/>
            <c:spPr>
              <a:solidFill>
                <a:schemeClr val="accent1"/>
              </a:solidFill>
              <a:ln w="38100">
                <a:solidFill>
                  <a:schemeClr val="accent1"/>
                </a:solidFill>
              </a:ln>
              <a:effectLst/>
            </c:spPr>
          </c:marker>
          <c:cat>
            <c:numRef>
              <c:f>Sheet1!$B$1:$E$1</c:f>
              <c:numCache>
                <c:formatCode>General</c:formatCode>
                <c:ptCount val="4"/>
                <c:pt idx="0">
                  <c:v>1995</c:v>
                </c:pt>
                <c:pt idx="1">
                  <c:v>2005</c:v>
                </c:pt>
                <c:pt idx="2">
                  <c:v>2016</c:v>
                </c:pt>
                <c:pt idx="3">
                  <c:v>2024</c:v>
                </c:pt>
              </c:numCache>
            </c:numRef>
          </c:cat>
          <c:val>
            <c:numRef>
              <c:f>Sheet1!$B$2:$E$2</c:f>
              <c:numCache>
                <c:formatCode>General</c:formatCode>
                <c:ptCount val="4"/>
                <c:pt idx="0">
                  <c:v>80</c:v>
                </c:pt>
                <c:pt idx="1">
                  <c:v>81</c:v>
                </c:pt>
                <c:pt idx="2">
                  <c:v>79</c:v>
                </c:pt>
                <c:pt idx="3">
                  <c:v>79</c:v>
                </c:pt>
              </c:numCache>
            </c:numRef>
          </c:val>
          <c:smooth val="0"/>
          <c:extLst>
            <c:ext xmlns:c16="http://schemas.microsoft.com/office/drawing/2014/chart" uri="{C3380CC4-5D6E-409C-BE32-E72D297353CC}">
              <c16:uniqueId val="{00000000-8F9A-4D57-9004-AA2A35252D90}"/>
            </c:ext>
          </c:extLst>
        </c:ser>
        <c:ser>
          <c:idx val="1"/>
          <c:order val="1"/>
          <c:tx>
            <c:strRef>
              <c:f>Sheet1!$A$3</c:f>
              <c:strCache>
                <c:ptCount val="1"/>
                <c:pt idx="0">
                  <c:v>Definitely or probably should not be allowed</c:v>
                </c:pt>
              </c:strCache>
            </c:strRef>
          </c:tx>
          <c:spPr>
            <a:ln w="38100" cap="rnd">
              <a:solidFill>
                <a:schemeClr val="accent2"/>
              </a:solidFill>
              <a:round/>
            </a:ln>
            <a:effectLst/>
          </c:spPr>
          <c:marker>
            <c:symbol val="circle"/>
            <c:size val="5"/>
            <c:spPr>
              <a:solidFill>
                <a:schemeClr val="accent2"/>
              </a:solidFill>
              <a:ln w="38100">
                <a:solidFill>
                  <a:schemeClr val="accent2"/>
                </a:solidFill>
              </a:ln>
              <a:effectLst/>
            </c:spPr>
          </c:marker>
          <c:cat>
            <c:numRef>
              <c:f>Sheet1!$B$1:$E$1</c:f>
              <c:numCache>
                <c:formatCode>General</c:formatCode>
                <c:ptCount val="4"/>
                <c:pt idx="0">
                  <c:v>1995</c:v>
                </c:pt>
                <c:pt idx="1">
                  <c:v>2005</c:v>
                </c:pt>
                <c:pt idx="2">
                  <c:v>2016</c:v>
                </c:pt>
                <c:pt idx="3">
                  <c:v>2024</c:v>
                </c:pt>
              </c:numCache>
            </c:numRef>
          </c:cat>
          <c:val>
            <c:numRef>
              <c:f>Sheet1!$B$3:$E$3</c:f>
              <c:numCache>
                <c:formatCode>General</c:formatCode>
                <c:ptCount val="4"/>
                <c:pt idx="0">
                  <c:v>17</c:v>
                </c:pt>
                <c:pt idx="1">
                  <c:v>16</c:v>
                </c:pt>
                <c:pt idx="2">
                  <c:v>20</c:v>
                </c:pt>
                <c:pt idx="3">
                  <c:v>17</c:v>
                </c:pt>
              </c:numCache>
            </c:numRef>
          </c:val>
          <c:smooth val="0"/>
          <c:extLst>
            <c:ext xmlns:c16="http://schemas.microsoft.com/office/drawing/2014/chart" uri="{C3380CC4-5D6E-409C-BE32-E72D297353CC}">
              <c16:uniqueId val="{00000001-8F9A-4D57-9004-AA2A35252D90}"/>
            </c:ext>
          </c:extLst>
        </c:ser>
        <c:dLbls>
          <c:showLegendKey val="0"/>
          <c:showVal val="0"/>
          <c:showCatName val="0"/>
          <c:showSerName val="0"/>
          <c:showPercent val="0"/>
          <c:showBubbleSize val="0"/>
        </c:dLbls>
        <c:marker val="1"/>
        <c:smooth val="0"/>
        <c:axId val="84532960"/>
        <c:axId val="84539200"/>
      </c:lineChart>
      <c:catAx>
        <c:axId val="8453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539200"/>
        <c:crosses val="autoZero"/>
        <c:auto val="1"/>
        <c:lblAlgn val="ctr"/>
        <c:lblOffset val="100"/>
        <c:noMultiLvlLbl val="0"/>
      </c:catAx>
      <c:valAx>
        <c:axId val="84539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532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8804DF3A-C6F6-463D-8A65-392437D88B71}">
      <dgm:prSet phldrT="[Text]"/>
      <dgm:spPr/>
      <dgm:t>
        <a:bodyPr/>
        <a:lstStyle/>
        <a:p>
          <a:r>
            <a:rPr lang="en-US" dirty="0"/>
            <a:t>Preliminary discussion</a:t>
          </a:r>
          <a:endParaRPr lang="en-GB" dirty="0"/>
        </a:p>
      </dgm:t>
    </dgm:pt>
    <dgm:pt modelId="{1D61ADB1-6FB3-4F69-BAE6-4C69DFD8977D}" type="parTrans" cxnId="{AB37004D-D8F0-4B82-9D2E-E8F6C190831E}">
      <dgm:prSet/>
      <dgm:spPr/>
      <dgm:t>
        <a:bodyPr/>
        <a:lstStyle/>
        <a:p>
          <a:endParaRPr lang="en-GB"/>
        </a:p>
      </dgm:t>
    </dgm:pt>
    <dgm:pt modelId="{4C277558-F869-4FB4-A4A0-FA81C0FD58F3}" type="sibTrans" cxnId="{AB37004D-D8F0-4B82-9D2E-E8F6C190831E}">
      <dgm:prSet/>
      <dgm:spPr/>
      <dgm:t>
        <a:bodyPr/>
        <a:lstStyle/>
        <a:p>
          <a:endParaRPr lang="en-GB"/>
        </a:p>
      </dgm:t>
    </dgm:pt>
    <dgm:pt modelId="{4DE709FA-C5A2-4696-AD9B-5585CF532D5D}">
      <dgm:prSet phldrT="[Text]"/>
      <dgm:spPr/>
      <dgm:t>
        <a:bodyPr/>
        <a:lstStyle/>
        <a:p>
          <a:r>
            <a:rPr lang="en-US" dirty="0"/>
            <a:t>First declaration</a:t>
          </a:r>
          <a:endParaRPr lang="en-GB" dirty="0"/>
        </a:p>
      </dgm:t>
    </dgm:pt>
    <dgm:pt modelId="{3FA66631-0251-4C96-BD21-C1F8298D7FEC}" type="parTrans" cxnId="{3AF03193-50DF-4DDF-B87C-2A639F4582D3}">
      <dgm:prSet/>
      <dgm:spPr/>
      <dgm:t>
        <a:bodyPr/>
        <a:lstStyle/>
        <a:p>
          <a:endParaRPr lang="en-GB"/>
        </a:p>
      </dgm:t>
    </dgm:pt>
    <dgm:pt modelId="{A86CD774-B870-40F3-AD77-E34E6AB9232D}" type="sibTrans" cxnId="{3AF03193-50DF-4DDF-B87C-2A639F4582D3}">
      <dgm:prSet/>
      <dgm:spPr/>
      <dgm:t>
        <a:bodyPr/>
        <a:lstStyle/>
        <a:p>
          <a:endParaRPr lang="en-GB"/>
        </a:p>
      </dgm:t>
    </dgm:pt>
    <dgm:pt modelId="{3D2CFFAB-7DCA-4CE9-9432-40179810B1AA}">
      <dgm:prSet phldrT="[Text]"/>
      <dgm:spPr/>
      <dgm:t>
        <a:bodyPr/>
        <a:lstStyle/>
        <a:p>
          <a:r>
            <a:rPr lang="en-US" dirty="0"/>
            <a:t>First doctor’s assessment</a:t>
          </a:r>
          <a:endParaRPr lang="en-GB" dirty="0"/>
        </a:p>
      </dgm:t>
    </dgm:pt>
    <dgm:pt modelId="{34B9806E-1CDD-4723-B609-C45FAFE89C32}" type="parTrans" cxnId="{30AEFC2F-2189-44EA-90D4-C0E1EC8F2B4E}">
      <dgm:prSet/>
      <dgm:spPr/>
      <dgm:t>
        <a:bodyPr/>
        <a:lstStyle/>
        <a:p>
          <a:endParaRPr lang="en-GB"/>
        </a:p>
      </dgm:t>
    </dgm:pt>
    <dgm:pt modelId="{DA97705E-5D5C-42F0-9270-0B90830663FB}" type="sibTrans" cxnId="{30AEFC2F-2189-44EA-90D4-C0E1EC8F2B4E}">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602330AA-08F0-446B-A102-CB8611235F53}" type="pres">
      <dgm:prSet presAssocID="{8804DF3A-C6F6-463D-8A65-392437D88B71}" presName="node" presStyleLbl="node1" presStyleIdx="0" presStyleCnt="3">
        <dgm:presLayoutVars>
          <dgm:bulletEnabled val="1"/>
        </dgm:presLayoutVars>
      </dgm:prSet>
      <dgm:spPr/>
    </dgm:pt>
    <dgm:pt modelId="{81D1C2A6-4276-4374-AB12-CAFFF0475BBC}" type="pres">
      <dgm:prSet presAssocID="{4C277558-F869-4FB4-A4A0-FA81C0FD58F3}" presName="sibTrans" presStyleLbl="sibTrans2D1" presStyleIdx="0" presStyleCnt="2"/>
      <dgm:spPr/>
    </dgm:pt>
    <dgm:pt modelId="{C16D2C36-3ECF-411A-B664-260A6FDAB95A}" type="pres">
      <dgm:prSet presAssocID="{4C277558-F869-4FB4-A4A0-FA81C0FD58F3}" presName="connectorText" presStyleLbl="sibTrans2D1" presStyleIdx="0" presStyleCnt="2"/>
      <dgm:spPr/>
    </dgm:pt>
    <dgm:pt modelId="{9CD4FF7F-FB94-4246-94F7-202F73972EEC}" type="pres">
      <dgm:prSet presAssocID="{4DE709FA-C5A2-4696-AD9B-5585CF532D5D}" presName="node" presStyleLbl="node1" presStyleIdx="1" presStyleCnt="3">
        <dgm:presLayoutVars>
          <dgm:bulletEnabled val="1"/>
        </dgm:presLayoutVars>
      </dgm:prSet>
      <dgm:spPr/>
    </dgm:pt>
    <dgm:pt modelId="{B53FF6E0-37BC-4626-92C4-33F895D0D77F}" type="pres">
      <dgm:prSet presAssocID="{A86CD774-B870-40F3-AD77-E34E6AB9232D}" presName="sibTrans" presStyleLbl="sibTrans2D1" presStyleIdx="1" presStyleCnt="2"/>
      <dgm:spPr/>
    </dgm:pt>
    <dgm:pt modelId="{D4461582-051A-4AC0-997B-2B5F9DB6297A}" type="pres">
      <dgm:prSet presAssocID="{A86CD774-B870-40F3-AD77-E34E6AB9232D}" presName="connectorText" presStyleLbl="sibTrans2D1" presStyleIdx="1" presStyleCnt="2"/>
      <dgm:spPr/>
    </dgm:pt>
    <dgm:pt modelId="{05CEC353-2C61-411B-8BAB-86AD1CEBC8B2}" type="pres">
      <dgm:prSet presAssocID="{3D2CFFAB-7DCA-4CE9-9432-40179810B1AA}" presName="node" presStyleLbl="node1" presStyleIdx="2" presStyleCnt="3">
        <dgm:presLayoutVars>
          <dgm:bulletEnabled val="1"/>
        </dgm:presLayoutVars>
      </dgm:prSet>
      <dgm:spPr/>
    </dgm:pt>
  </dgm:ptLst>
  <dgm:cxnLst>
    <dgm:cxn modelId="{D37F2F28-2354-4919-94B9-5199C588BE1E}" type="presOf" srcId="{4DE709FA-C5A2-4696-AD9B-5585CF532D5D}" destId="{9CD4FF7F-FB94-4246-94F7-202F73972EEC}" srcOrd="0" destOrd="0" presId="urn:microsoft.com/office/officeart/2005/8/layout/process1"/>
    <dgm:cxn modelId="{30AEFC2F-2189-44EA-90D4-C0E1EC8F2B4E}" srcId="{22D7E40C-0406-42DE-98B5-4E40C35E77BA}" destId="{3D2CFFAB-7DCA-4CE9-9432-40179810B1AA}" srcOrd="2" destOrd="0" parTransId="{34B9806E-1CDD-4723-B609-C45FAFE89C32}" sibTransId="{DA97705E-5D5C-42F0-9270-0B90830663FB}"/>
    <dgm:cxn modelId="{FEEA8563-99F1-4370-8C0F-B40888A97664}" type="presOf" srcId="{A86CD774-B870-40F3-AD77-E34E6AB9232D}" destId="{B53FF6E0-37BC-4626-92C4-33F895D0D77F}" srcOrd="0" destOrd="0" presId="urn:microsoft.com/office/officeart/2005/8/layout/process1"/>
    <dgm:cxn modelId="{96D3F569-DD7B-4DFA-BD06-6C50CD03FEE2}" type="presOf" srcId="{4C277558-F869-4FB4-A4A0-FA81C0FD58F3}" destId="{81D1C2A6-4276-4374-AB12-CAFFF0475BBC}" srcOrd="0" destOrd="0" presId="urn:microsoft.com/office/officeart/2005/8/layout/process1"/>
    <dgm:cxn modelId="{3BF2206C-FA00-4CAB-8AFF-5691837D9701}" type="presOf" srcId="{A86CD774-B870-40F3-AD77-E34E6AB9232D}" destId="{D4461582-051A-4AC0-997B-2B5F9DB6297A}" srcOrd="1" destOrd="0" presId="urn:microsoft.com/office/officeart/2005/8/layout/process1"/>
    <dgm:cxn modelId="{AB37004D-D8F0-4B82-9D2E-E8F6C190831E}" srcId="{22D7E40C-0406-42DE-98B5-4E40C35E77BA}" destId="{8804DF3A-C6F6-463D-8A65-392437D88B71}" srcOrd="0" destOrd="0" parTransId="{1D61ADB1-6FB3-4F69-BAE6-4C69DFD8977D}" sibTransId="{4C277558-F869-4FB4-A4A0-FA81C0FD58F3}"/>
    <dgm:cxn modelId="{DF417758-1453-41B4-9352-6AB13032DE52}" type="presOf" srcId="{22D7E40C-0406-42DE-98B5-4E40C35E77BA}" destId="{EC1A4512-8CC9-4FA8-B752-EF68D1D1CF07}" srcOrd="0" destOrd="0" presId="urn:microsoft.com/office/officeart/2005/8/layout/process1"/>
    <dgm:cxn modelId="{3AF03193-50DF-4DDF-B87C-2A639F4582D3}" srcId="{22D7E40C-0406-42DE-98B5-4E40C35E77BA}" destId="{4DE709FA-C5A2-4696-AD9B-5585CF532D5D}" srcOrd="1" destOrd="0" parTransId="{3FA66631-0251-4C96-BD21-C1F8298D7FEC}" sibTransId="{A86CD774-B870-40F3-AD77-E34E6AB9232D}"/>
    <dgm:cxn modelId="{0D43CCA2-DC32-4C0E-98B0-0C82ACEA3D75}" type="presOf" srcId="{4C277558-F869-4FB4-A4A0-FA81C0FD58F3}" destId="{C16D2C36-3ECF-411A-B664-260A6FDAB95A}" srcOrd="1" destOrd="0" presId="urn:microsoft.com/office/officeart/2005/8/layout/process1"/>
    <dgm:cxn modelId="{F3FEFEE2-6400-425C-93DA-799A087CF4BF}" type="presOf" srcId="{8804DF3A-C6F6-463D-8A65-392437D88B71}" destId="{602330AA-08F0-446B-A102-CB8611235F53}" srcOrd="0" destOrd="0" presId="urn:microsoft.com/office/officeart/2005/8/layout/process1"/>
    <dgm:cxn modelId="{0DACB0EF-8621-4D70-B20A-A26F4F1FE5F8}" type="presOf" srcId="{3D2CFFAB-7DCA-4CE9-9432-40179810B1AA}" destId="{05CEC353-2C61-411B-8BAB-86AD1CEBC8B2}" srcOrd="0" destOrd="0" presId="urn:microsoft.com/office/officeart/2005/8/layout/process1"/>
    <dgm:cxn modelId="{943A6D2F-D929-40B7-A4E3-918A7922A643}" type="presParOf" srcId="{EC1A4512-8CC9-4FA8-B752-EF68D1D1CF07}" destId="{602330AA-08F0-446B-A102-CB8611235F53}" srcOrd="0" destOrd="0" presId="urn:microsoft.com/office/officeart/2005/8/layout/process1"/>
    <dgm:cxn modelId="{D4735346-C5F8-42F9-AD44-D859DC8FADE4}" type="presParOf" srcId="{EC1A4512-8CC9-4FA8-B752-EF68D1D1CF07}" destId="{81D1C2A6-4276-4374-AB12-CAFFF0475BBC}" srcOrd="1" destOrd="0" presId="urn:microsoft.com/office/officeart/2005/8/layout/process1"/>
    <dgm:cxn modelId="{ECC998BD-1D22-46AE-A0AC-FE08CDA22076}" type="presParOf" srcId="{81D1C2A6-4276-4374-AB12-CAFFF0475BBC}" destId="{C16D2C36-3ECF-411A-B664-260A6FDAB95A}" srcOrd="0" destOrd="0" presId="urn:microsoft.com/office/officeart/2005/8/layout/process1"/>
    <dgm:cxn modelId="{8F67D5B7-9733-47D0-B217-98BA37B44CCD}" type="presParOf" srcId="{EC1A4512-8CC9-4FA8-B752-EF68D1D1CF07}" destId="{9CD4FF7F-FB94-4246-94F7-202F73972EEC}" srcOrd="2" destOrd="0" presId="urn:microsoft.com/office/officeart/2005/8/layout/process1"/>
    <dgm:cxn modelId="{0B58E4EF-33AC-42F4-9391-D54865AD81DB}" type="presParOf" srcId="{EC1A4512-8CC9-4FA8-B752-EF68D1D1CF07}" destId="{B53FF6E0-37BC-4626-92C4-33F895D0D77F}" srcOrd="3" destOrd="0" presId="urn:microsoft.com/office/officeart/2005/8/layout/process1"/>
    <dgm:cxn modelId="{4D823255-A9BA-435F-9695-E5EC8AA4986F}" type="presParOf" srcId="{B53FF6E0-37BC-4626-92C4-33F895D0D77F}" destId="{D4461582-051A-4AC0-997B-2B5F9DB6297A}" srcOrd="0" destOrd="0" presId="urn:microsoft.com/office/officeart/2005/8/layout/process1"/>
    <dgm:cxn modelId="{FBA1D683-2E2B-4DF3-A560-CACDBBA46A97}" type="presParOf" srcId="{EC1A4512-8CC9-4FA8-B752-EF68D1D1CF07}" destId="{05CEC353-2C61-411B-8BAB-86AD1CEBC8B2}"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4DE709FA-C5A2-4696-AD9B-5585CF532D5D}">
      <dgm:prSet phldrT="[Text]"/>
      <dgm:spPr>
        <a:solidFill>
          <a:schemeClr val="accent5">
            <a:lumMod val="50000"/>
          </a:schemeClr>
        </a:solidFill>
        <a:ln>
          <a:solidFill>
            <a:srgbClr val="FFFFFF"/>
          </a:solidFill>
          <a:extLst>
            <a:ext uri="{C807C97D-BFC1-408E-A445-0C87EB9F89A2}">
              <ask:lineSketchStyleProps xmlns:ask="http://schemas.microsoft.com/office/drawing/2018/sketchyshapes">
                <ask:type>
                  <ask:lineSketchScribble/>
                </ask:type>
              </ask:lineSketchStyleProps>
            </a:ext>
          </a:extLst>
        </a:ln>
      </dgm:spPr>
      <dgm:t>
        <a:bodyPr/>
        <a:lstStyle/>
        <a:p>
          <a:r>
            <a:rPr lang="en-US" dirty="0"/>
            <a:t>Second  period of reflection (14 days)</a:t>
          </a:r>
          <a:endParaRPr lang="en-GB" dirty="0"/>
        </a:p>
      </dgm:t>
    </dgm:pt>
    <dgm:pt modelId="{3FA66631-0251-4C96-BD21-C1F8298D7FEC}" type="parTrans" cxnId="{3AF03193-50DF-4DDF-B87C-2A639F4582D3}">
      <dgm:prSet/>
      <dgm:spPr/>
      <dgm:t>
        <a:bodyPr/>
        <a:lstStyle/>
        <a:p>
          <a:endParaRPr lang="en-GB"/>
        </a:p>
      </dgm:t>
    </dgm:pt>
    <dgm:pt modelId="{A86CD774-B870-40F3-AD77-E34E6AB9232D}" type="sibTrans" cxnId="{3AF03193-50DF-4DDF-B87C-2A639F4582D3}">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9CD4FF7F-FB94-4246-94F7-202F73972EEC}" type="pres">
      <dgm:prSet presAssocID="{4DE709FA-C5A2-4696-AD9B-5585CF532D5D}" presName="node" presStyleLbl="node1" presStyleIdx="0" presStyleCnt="1" custLinFactNeighborX="49" custLinFactNeighborY="-1413">
        <dgm:presLayoutVars>
          <dgm:bulletEnabled val="1"/>
        </dgm:presLayoutVars>
      </dgm:prSet>
      <dgm:spPr/>
    </dgm:pt>
  </dgm:ptLst>
  <dgm:cxnLst>
    <dgm:cxn modelId="{D37F2F28-2354-4919-94B9-5199C588BE1E}" type="presOf" srcId="{4DE709FA-C5A2-4696-AD9B-5585CF532D5D}" destId="{9CD4FF7F-FB94-4246-94F7-202F73972EEC}" srcOrd="0" destOrd="0" presId="urn:microsoft.com/office/officeart/2005/8/layout/process1"/>
    <dgm:cxn modelId="{DF417758-1453-41B4-9352-6AB13032DE52}" type="presOf" srcId="{22D7E40C-0406-42DE-98B5-4E40C35E77BA}" destId="{EC1A4512-8CC9-4FA8-B752-EF68D1D1CF07}" srcOrd="0" destOrd="0" presId="urn:microsoft.com/office/officeart/2005/8/layout/process1"/>
    <dgm:cxn modelId="{3AF03193-50DF-4DDF-B87C-2A639F4582D3}" srcId="{22D7E40C-0406-42DE-98B5-4E40C35E77BA}" destId="{4DE709FA-C5A2-4696-AD9B-5585CF532D5D}" srcOrd="0" destOrd="0" parTransId="{3FA66631-0251-4C96-BD21-C1F8298D7FEC}" sibTransId="{A86CD774-B870-40F3-AD77-E34E6AB9232D}"/>
    <dgm:cxn modelId="{8F67D5B7-9733-47D0-B217-98BA37B44CCD}" type="presParOf" srcId="{EC1A4512-8CC9-4FA8-B752-EF68D1D1CF07}" destId="{9CD4FF7F-FB94-4246-94F7-202F73972EEC}" srcOrd="0" destOrd="0" presId="urn:microsoft.com/office/officeart/2005/8/layout/process1"/>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6BB8BBB3-0CEC-4FA7-8F48-EFD9AD4E978D}">
      <dgm:prSet/>
      <dgm:spPr/>
      <dgm:t>
        <a:bodyPr/>
        <a:lstStyle/>
        <a:p>
          <a:r>
            <a:rPr lang="en-US" dirty="0"/>
            <a:t>Provision of assistance</a:t>
          </a:r>
          <a:endParaRPr lang="en-GB" dirty="0"/>
        </a:p>
      </dgm:t>
    </dgm:pt>
    <dgm:pt modelId="{395BA23C-1136-4EFC-ADC6-1FABA5D6CC95}" type="parTrans" cxnId="{797B0071-07B8-4F8D-8B1C-49A81FB3D0E0}">
      <dgm:prSet/>
      <dgm:spPr/>
      <dgm:t>
        <a:bodyPr/>
        <a:lstStyle/>
        <a:p>
          <a:endParaRPr lang="en-GB"/>
        </a:p>
      </dgm:t>
    </dgm:pt>
    <dgm:pt modelId="{C1595A2B-88DA-4FF4-B22E-5D2CB109A938}" type="sibTrans" cxnId="{797B0071-07B8-4F8D-8B1C-49A81FB3D0E0}">
      <dgm:prSet/>
      <dgm:spPr/>
      <dgm:t>
        <a:bodyPr/>
        <a:lstStyle/>
        <a:p>
          <a:endParaRPr lang="en-GB"/>
        </a:p>
      </dgm:t>
    </dgm:pt>
    <dgm:pt modelId="{F4867472-3FF4-4AE7-8034-33C63B4F5393}">
      <dgm:prSet/>
      <dgm:spPr/>
      <dgm:t>
        <a:bodyPr/>
        <a:lstStyle/>
        <a:p>
          <a:r>
            <a:rPr lang="en-US" dirty="0"/>
            <a:t>Final statement submitted to Commissioner</a:t>
          </a:r>
          <a:endParaRPr lang="en-GB" dirty="0"/>
        </a:p>
      </dgm:t>
    </dgm:pt>
    <dgm:pt modelId="{C842557C-7CD1-41F4-89C3-7A036751F983}" type="parTrans" cxnId="{6578C2D2-DD76-4D3D-9538-2715313CBFF1}">
      <dgm:prSet/>
      <dgm:spPr/>
      <dgm:t>
        <a:bodyPr/>
        <a:lstStyle/>
        <a:p>
          <a:endParaRPr lang="en-GB"/>
        </a:p>
      </dgm:t>
    </dgm:pt>
    <dgm:pt modelId="{3879936A-6540-48BE-A5C5-99A150BA619D}" type="sibTrans" cxnId="{6578C2D2-DD76-4D3D-9538-2715313CBFF1}">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61D7C871-315A-4453-B6FD-D9B048117FFD}" type="pres">
      <dgm:prSet presAssocID="{6BB8BBB3-0CEC-4FA7-8F48-EFD9AD4E978D}" presName="node" presStyleLbl="node1" presStyleIdx="0" presStyleCnt="2">
        <dgm:presLayoutVars>
          <dgm:bulletEnabled val="1"/>
        </dgm:presLayoutVars>
      </dgm:prSet>
      <dgm:spPr/>
    </dgm:pt>
    <dgm:pt modelId="{6F3200A0-7495-4BDF-AF5C-2E3FE008AEF4}" type="pres">
      <dgm:prSet presAssocID="{C1595A2B-88DA-4FF4-B22E-5D2CB109A938}" presName="sibTrans" presStyleLbl="sibTrans2D1" presStyleIdx="0" presStyleCnt="1"/>
      <dgm:spPr/>
    </dgm:pt>
    <dgm:pt modelId="{58C1DBAE-1D22-4974-967A-6412810FB35F}" type="pres">
      <dgm:prSet presAssocID="{C1595A2B-88DA-4FF4-B22E-5D2CB109A938}" presName="connectorText" presStyleLbl="sibTrans2D1" presStyleIdx="0" presStyleCnt="1"/>
      <dgm:spPr/>
    </dgm:pt>
    <dgm:pt modelId="{55C3AEB1-0C61-457C-AB6F-00310D7BA019}" type="pres">
      <dgm:prSet presAssocID="{F4867472-3FF4-4AE7-8034-33C63B4F5393}" presName="node" presStyleLbl="node1" presStyleIdx="1" presStyleCnt="2">
        <dgm:presLayoutVars>
          <dgm:bulletEnabled val="1"/>
        </dgm:presLayoutVars>
      </dgm:prSet>
      <dgm:spPr/>
    </dgm:pt>
  </dgm:ptLst>
  <dgm:cxnLst>
    <dgm:cxn modelId="{22E72240-9E08-4A09-8821-3A4B1B8E1E31}" type="presOf" srcId="{C1595A2B-88DA-4FF4-B22E-5D2CB109A938}" destId="{58C1DBAE-1D22-4974-967A-6412810FB35F}" srcOrd="1" destOrd="0" presId="urn:microsoft.com/office/officeart/2005/8/layout/process1"/>
    <dgm:cxn modelId="{3667F269-8867-4D4D-B33C-9E6705EC9890}" type="presOf" srcId="{F4867472-3FF4-4AE7-8034-33C63B4F5393}" destId="{55C3AEB1-0C61-457C-AB6F-00310D7BA019}" srcOrd="0" destOrd="0" presId="urn:microsoft.com/office/officeart/2005/8/layout/process1"/>
    <dgm:cxn modelId="{797B0071-07B8-4F8D-8B1C-49A81FB3D0E0}" srcId="{22D7E40C-0406-42DE-98B5-4E40C35E77BA}" destId="{6BB8BBB3-0CEC-4FA7-8F48-EFD9AD4E978D}" srcOrd="0" destOrd="0" parTransId="{395BA23C-1136-4EFC-ADC6-1FABA5D6CC95}" sibTransId="{C1595A2B-88DA-4FF4-B22E-5D2CB109A938}"/>
    <dgm:cxn modelId="{52AC9674-4B46-4706-A7C9-BCB61DD1027B}" type="presOf" srcId="{C1595A2B-88DA-4FF4-B22E-5D2CB109A938}" destId="{6F3200A0-7495-4BDF-AF5C-2E3FE008AEF4}" srcOrd="0" destOrd="0" presId="urn:microsoft.com/office/officeart/2005/8/layout/process1"/>
    <dgm:cxn modelId="{2F20AF77-8D03-46D8-9E1A-7D0F2CA309D3}" type="presOf" srcId="{6BB8BBB3-0CEC-4FA7-8F48-EFD9AD4E978D}" destId="{61D7C871-315A-4453-B6FD-D9B048117FFD}" srcOrd="0" destOrd="0" presId="urn:microsoft.com/office/officeart/2005/8/layout/process1"/>
    <dgm:cxn modelId="{DF417758-1453-41B4-9352-6AB13032DE52}" type="presOf" srcId="{22D7E40C-0406-42DE-98B5-4E40C35E77BA}" destId="{EC1A4512-8CC9-4FA8-B752-EF68D1D1CF07}" srcOrd="0" destOrd="0" presId="urn:microsoft.com/office/officeart/2005/8/layout/process1"/>
    <dgm:cxn modelId="{6578C2D2-DD76-4D3D-9538-2715313CBFF1}" srcId="{22D7E40C-0406-42DE-98B5-4E40C35E77BA}" destId="{F4867472-3FF4-4AE7-8034-33C63B4F5393}" srcOrd="1" destOrd="0" parTransId="{C842557C-7CD1-41F4-89C3-7A036751F983}" sibTransId="{3879936A-6540-48BE-A5C5-99A150BA619D}"/>
    <dgm:cxn modelId="{A642BE76-6552-46C5-9FED-FEC665052E88}" type="presParOf" srcId="{EC1A4512-8CC9-4FA8-B752-EF68D1D1CF07}" destId="{61D7C871-315A-4453-B6FD-D9B048117FFD}" srcOrd="0" destOrd="0" presId="urn:microsoft.com/office/officeart/2005/8/layout/process1"/>
    <dgm:cxn modelId="{067BAA5A-A35F-48BE-8413-E037AF491922}" type="presParOf" srcId="{EC1A4512-8CC9-4FA8-B752-EF68D1D1CF07}" destId="{6F3200A0-7495-4BDF-AF5C-2E3FE008AEF4}" srcOrd="1" destOrd="0" presId="urn:microsoft.com/office/officeart/2005/8/layout/process1"/>
    <dgm:cxn modelId="{B264E8EB-376E-4FB8-9C39-D2788D79E800}" type="presParOf" srcId="{6F3200A0-7495-4BDF-AF5C-2E3FE008AEF4}" destId="{58C1DBAE-1D22-4974-967A-6412810FB35F}" srcOrd="0" destOrd="0" presId="urn:microsoft.com/office/officeart/2005/8/layout/process1"/>
    <dgm:cxn modelId="{D9E9ED12-6AC3-4823-9772-26D61257F614}" type="presParOf" srcId="{EC1A4512-8CC9-4FA8-B752-EF68D1D1CF07}" destId="{55C3AEB1-0C61-457C-AB6F-00310D7BA019}" srcOrd="2"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8804DF3A-C6F6-463D-8A65-392437D88B71}">
      <dgm:prSet phldrT="[Text]"/>
      <dgm:spPr/>
      <dgm:t>
        <a:bodyPr/>
        <a:lstStyle/>
        <a:p>
          <a:r>
            <a:rPr lang="en-US" dirty="0"/>
            <a:t>Second doctor’s assessment</a:t>
          </a:r>
          <a:endParaRPr lang="en-GB" dirty="0"/>
        </a:p>
      </dgm:t>
    </dgm:pt>
    <dgm:pt modelId="{1D61ADB1-6FB3-4F69-BAE6-4C69DFD8977D}" type="parTrans" cxnId="{AB37004D-D8F0-4B82-9D2E-E8F6C190831E}">
      <dgm:prSet/>
      <dgm:spPr/>
      <dgm:t>
        <a:bodyPr/>
        <a:lstStyle/>
        <a:p>
          <a:endParaRPr lang="en-GB"/>
        </a:p>
      </dgm:t>
    </dgm:pt>
    <dgm:pt modelId="{4C277558-F869-4FB4-A4A0-FA81C0FD58F3}" type="sibTrans" cxnId="{AB37004D-D8F0-4B82-9D2E-E8F6C190831E}">
      <dgm:prSet/>
      <dgm:spPr/>
      <dgm:t>
        <a:bodyPr/>
        <a:lstStyle/>
        <a:p>
          <a:endParaRPr lang="en-GB"/>
        </a:p>
      </dgm:t>
    </dgm:pt>
    <dgm:pt modelId="{4DE709FA-C5A2-4696-AD9B-5585CF532D5D}">
      <dgm:prSet phldrT="[Text]"/>
      <dgm:spPr/>
      <dgm:t>
        <a:bodyPr/>
        <a:lstStyle/>
        <a:p>
          <a:r>
            <a:rPr lang="en-US" dirty="0"/>
            <a:t>Referral to Commissioner</a:t>
          </a:r>
          <a:endParaRPr lang="en-GB" dirty="0"/>
        </a:p>
      </dgm:t>
    </dgm:pt>
    <dgm:pt modelId="{3FA66631-0251-4C96-BD21-C1F8298D7FEC}" type="parTrans" cxnId="{3AF03193-50DF-4DDF-B87C-2A639F4582D3}">
      <dgm:prSet/>
      <dgm:spPr/>
      <dgm:t>
        <a:bodyPr/>
        <a:lstStyle/>
        <a:p>
          <a:endParaRPr lang="en-GB"/>
        </a:p>
      </dgm:t>
    </dgm:pt>
    <dgm:pt modelId="{A86CD774-B870-40F3-AD77-E34E6AB9232D}" type="sibTrans" cxnId="{3AF03193-50DF-4DDF-B87C-2A639F4582D3}">
      <dgm:prSet/>
      <dgm:spPr/>
      <dgm:t>
        <a:bodyPr/>
        <a:lstStyle/>
        <a:p>
          <a:endParaRPr lang="en-GB"/>
        </a:p>
      </dgm:t>
    </dgm:pt>
    <dgm:pt modelId="{6BB8BBB3-0CEC-4FA7-8F48-EFD9AD4E978D}">
      <dgm:prSet/>
      <dgm:spPr/>
      <dgm:t>
        <a:bodyPr/>
        <a:lstStyle/>
        <a:p>
          <a:r>
            <a:rPr lang="en-US" dirty="0"/>
            <a:t>Assisted Dying Review Panel</a:t>
          </a:r>
          <a:endParaRPr lang="en-GB" dirty="0"/>
        </a:p>
      </dgm:t>
    </dgm:pt>
    <dgm:pt modelId="{395BA23C-1136-4EFC-ADC6-1FABA5D6CC95}" type="parTrans" cxnId="{797B0071-07B8-4F8D-8B1C-49A81FB3D0E0}">
      <dgm:prSet/>
      <dgm:spPr/>
      <dgm:t>
        <a:bodyPr/>
        <a:lstStyle/>
        <a:p>
          <a:endParaRPr lang="en-GB"/>
        </a:p>
      </dgm:t>
    </dgm:pt>
    <dgm:pt modelId="{C1595A2B-88DA-4FF4-B22E-5D2CB109A938}" type="sibTrans" cxnId="{797B0071-07B8-4F8D-8B1C-49A81FB3D0E0}">
      <dgm:prSet/>
      <dgm:spPr/>
      <dgm:t>
        <a:bodyPr/>
        <a:lstStyle/>
        <a:p>
          <a:endParaRPr lang="en-GB"/>
        </a:p>
      </dgm:t>
    </dgm:pt>
    <dgm:pt modelId="{F4867472-3FF4-4AE7-8034-33C63B4F5393}">
      <dgm:prSet/>
      <dgm:spPr/>
      <dgm:t>
        <a:bodyPr/>
        <a:lstStyle/>
        <a:p>
          <a:r>
            <a:rPr lang="en-US" dirty="0"/>
            <a:t>Certificate of Eligibility</a:t>
          </a:r>
          <a:endParaRPr lang="en-GB" dirty="0"/>
        </a:p>
      </dgm:t>
    </dgm:pt>
    <dgm:pt modelId="{C842557C-7CD1-41F4-89C3-7A036751F983}" type="parTrans" cxnId="{6578C2D2-DD76-4D3D-9538-2715313CBFF1}">
      <dgm:prSet/>
      <dgm:spPr/>
      <dgm:t>
        <a:bodyPr/>
        <a:lstStyle/>
        <a:p>
          <a:endParaRPr lang="en-GB"/>
        </a:p>
      </dgm:t>
    </dgm:pt>
    <dgm:pt modelId="{3879936A-6540-48BE-A5C5-99A150BA619D}" type="sibTrans" cxnId="{6578C2D2-DD76-4D3D-9538-2715313CBFF1}">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602330AA-08F0-446B-A102-CB8611235F53}" type="pres">
      <dgm:prSet presAssocID="{8804DF3A-C6F6-463D-8A65-392437D88B71}" presName="node" presStyleLbl="node1" presStyleIdx="0" presStyleCnt="4" custLinFactNeighborY="1233">
        <dgm:presLayoutVars>
          <dgm:bulletEnabled val="1"/>
        </dgm:presLayoutVars>
      </dgm:prSet>
      <dgm:spPr/>
    </dgm:pt>
    <dgm:pt modelId="{81D1C2A6-4276-4374-AB12-CAFFF0475BBC}" type="pres">
      <dgm:prSet presAssocID="{4C277558-F869-4FB4-A4A0-FA81C0FD58F3}" presName="sibTrans" presStyleLbl="sibTrans2D1" presStyleIdx="0" presStyleCnt="3"/>
      <dgm:spPr/>
    </dgm:pt>
    <dgm:pt modelId="{C16D2C36-3ECF-411A-B664-260A6FDAB95A}" type="pres">
      <dgm:prSet presAssocID="{4C277558-F869-4FB4-A4A0-FA81C0FD58F3}" presName="connectorText" presStyleLbl="sibTrans2D1" presStyleIdx="0" presStyleCnt="3"/>
      <dgm:spPr/>
    </dgm:pt>
    <dgm:pt modelId="{9CD4FF7F-FB94-4246-94F7-202F73972EEC}" type="pres">
      <dgm:prSet presAssocID="{4DE709FA-C5A2-4696-AD9B-5585CF532D5D}" presName="node" presStyleLbl="node1" presStyleIdx="1" presStyleCnt="4">
        <dgm:presLayoutVars>
          <dgm:bulletEnabled val="1"/>
        </dgm:presLayoutVars>
      </dgm:prSet>
      <dgm:spPr/>
    </dgm:pt>
    <dgm:pt modelId="{B53FF6E0-37BC-4626-92C4-33F895D0D77F}" type="pres">
      <dgm:prSet presAssocID="{A86CD774-B870-40F3-AD77-E34E6AB9232D}" presName="sibTrans" presStyleLbl="sibTrans2D1" presStyleIdx="1" presStyleCnt="3"/>
      <dgm:spPr/>
    </dgm:pt>
    <dgm:pt modelId="{D4461582-051A-4AC0-997B-2B5F9DB6297A}" type="pres">
      <dgm:prSet presAssocID="{A86CD774-B870-40F3-AD77-E34E6AB9232D}" presName="connectorText" presStyleLbl="sibTrans2D1" presStyleIdx="1" presStyleCnt="3"/>
      <dgm:spPr/>
    </dgm:pt>
    <dgm:pt modelId="{61D7C871-315A-4453-B6FD-D9B048117FFD}" type="pres">
      <dgm:prSet presAssocID="{6BB8BBB3-0CEC-4FA7-8F48-EFD9AD4E978D}" presName="node" presStyleLbl="node1" presStyleIdx="2" presStyleCnt="4">
        <dgm:presLayoutVars>
          <dgm:bulletEnabled val="1"/>
        </dgm:presLayoutVars>
      </dgm:prSet>
      <dgm:spPr/>
    </dgm:pt>
    <dgm:pt modelId="{6F3200A0-7495-4BDF-AF5C-2E3FE008AEF4}" type="pres">
      <dgm:prSet presAssocID="{C1595A2B-88DA-4FF4-B22E-5D2CB109A938}" presName="sibTrans" presStyleLbl="sibTrans2D1" presStyleIdx="2" presStyleCnt="3"/>
      <dgm:spPr/>
    </dgm:pt>
    <dgm:pt modelId="{58C1DBAE-1D22-4974-967A-6412810FB35F}" type="pres">
      <dgm:prSet presAssocID="{C1595A2B-88DA-4FF4-B22E-5D2CB109A938}" presName="connectorText" presStyleLbl="sibTrans2D1" presStyleIdx="2" presStyleCnt="3"/>
      <dgm:spPr/>
    </dgm:pt>
    <dgm:pt modelId="{55C3AEB1-0C61-457C-AB6F-00310D7BA019}" type="pres">
      <dgm:prSet presAssocID="{F4867472-3FF4-4AE7-8034-33C63B4F5393}" presName="node" presStyleLbl="node1" presStyleIdx="3" presStyleCnt="4">
        <dgm:presLayoutVars>
          <dgm:bulletEnabled val="1"/>
        </dgm:presLayoutVars>
      </dgm:prSet>
      <dgm:spPr/>
    </dgm:pt>
  </dgm:ptLst>
  <dgm:cxnLst>
    <dgm:cxn modelId="{D37F2F28-2354-4919-94B9-5199C588BE1E}" type="presOf" srcId="{4DE709FA-C5A2-4696-AD9B-5585CF532D5D}" destId="{9CD4FF7F-FB94-4246-94F7-202F73972EEC}" srcOrd="0" destOrd="0" presId="urn:microsoft.com/office/officeart/2005/8/layout/process1"/>
    <dgm:cxn modelId="{22E72240-9E08-4A09-8821-3A4B1B8E1E31}" type="presOf" srcId="{C1595A2B-88DA-4FF4-B22E-5D2CB109A938}" destId="{58C1DBAE-1D22-4974-967A-6412810FB35F}" srcOrd="1" destOrd="0" presId="urn:microsoft.com/office/officeart/2005/8/layout/process1"/>
    <dgm:cxn modelId="{FEEA8563-99F1-4370-8C0F-B40888A97664}" type="presOf" srcId="{A86CD774-B870-40F3-AD77-E34E6AB9232D}" destId="{B53FF6E0-37BC-4626-92C4-33F895D0D77F}" srcOrd="0" destOrd="0" presId="urn:microsoft.com/office/officeart/2005/8/layout/process1"/>
    <dgm:cxn modelId="{3667F269-8867-4D4D-B33C-9E6705EC9890}" type="presOf" srcId="{F4867472-3FF4-4AE7-8034-33C63B4F5393}" destId="{55C3AEB1-0C61-457C-AB6F-00310D7BA019}" srcOrd="0" destOrd="0" presId="urn:microsoft.com/office/officeart/2005/8/layout/process1"/>
    <dgm:cxn modelId="{96D3F569-DD7B-4DFA-BD06-6C50CD03FEE2}" type="presOf" srcId="{4C277558-F869-4FB4-A4A0-FA81C0FD58F3}" destId="{81D1C2A6-4276-4374-AB12-CAFFF0475BBC}" srcOrd="0" destOrd="0" presId="urn:microsoft.com/office/officeart/2005/8/layout/process1"/>
    <dgm:cxn modelId="{3BF2206C-FA00-4CAB-8AFF-5691837D9701}" type="presOf" srcId="{A86CD774-B870-40F3-AD77-E34E6AB9232D}" destId="{D4461582-051A-4AC0-997B-2B5F9DB6297A}" srcOrd="1" destOrd="0" presId="urn:microsoft.com/office/officeart/2005/8/layout/process1"/>
    <dgm:cxn modelId="{AB37004D-D8F0-4B82-9D2E-E8F6C190831E}" srcId="{22D7E40C-0406-42DE-98B5-4E40C35E77BA}" destId="{8804DF3A-C6F6-463D-8A65-392437D88B71}" srcOrd="0" destOrd="0" parTransId="{1D61ADB1-6FB3-4F69-BAE6-4C69DFD8977D}" sibTransId="{4C277558-F869-4FB4-A4A0-FA81C0FD58F3}"/>
    <dgm:cxn modelId="{797B0071-07B8-4F8D-8B1C-49A81FB3D0E0}" srcId="{22D7E40C-0406-42DE-98B5-4E40C35E77BA}" destId="{6BB8BBB3-0CEC-4FA7-8F48-EFD9AD4E978D}" srcOrd="2" destOrd="0" parTransId="{395BA23C-1136-4EFC-ADC6-1FABA5D6CC95}" sibTransId="{C1595A2B-88DA-4FF4-B22E-5D2CB109A938}"/>
    <dgm:cxn modelId="{52AC9674-4B46-4706-A7C9-BCB61DD1027B}" type="presOf" srcId="{C1595A2B-88DA-4FF4-B22E-5D2CB109A938}" destId="{6F3200A0-7495-4BDF-AF5C-2E3FE008AEF4}" srcOrd="0" destOrd="0" presId="urn:microsoft.com/office/officeart/2005/8/layout/process1"/>
    <dgm:cxn modelId="{2F20AF77-8D03-46D8-9E1A-7D0F2CA309D3}" type="presOf" srcId="{6BB8BBB3-0CEC-4FA7-8F48-EFD9AD4E978D}" destId="{61D7C871-315A-4453-B6FD-D9B048117FFD}" srcOrd="0" destOrd="0" presId="urn:microsoft.com/office/officeart/2005/8/layout/process1"/>
    <dgm:cxn modelId="{DF417758-1453-41B4-9352-6AB13032DE52}" type="presOf" srcId="{22D7E40C-0406-42DE-98B5-4E40C35E77BA}" destId="{EC1A4512-8CC9-4FA8-B752-EF68D1D1CF07}" srcOrd="0" destOrd="0" presId="urn:microsoft.com/office/officeart/2005/8/layout/process1"/>
    <dgm:cxn modelId="{3AF03193-50DF-4DDF-B87C-2A639F4582D3}" srcId="{22D7E40C-0406-42DE-98B5-4E40C35E77BA}" destId="{4DE709FA-C5A2-4696-AD9B-5585CF532D5D}" srcOrd="1" destOrd="0" parTransId="{3FA66631-0251-4C96-BD21-C1F8298D7FEC}" sibTransId="{A86CD774-B870-40F3-AD77-E34E6AB9232D}"/>
    <dgm:cxn modelId="{0D43CCA2-DC32-4C0E-98B0-0C82ACEA3D75}" type="presOf" srcId="{4C277558-F869-4FB4-A4A0-FA81C0FD58F3}" destId="{C16D2C36-3ECF-411A-B664-260A6FDAB95A}" srcOrd="1" destOrd="0" presId="urn:microsoft.com/office/officeart/2005/8/layout/process1"/>
    <dgm:cxn modelId="{6578C2D2-DD76-4D3D-9538-2715313CBFF1}" srcId="{22D7E40C-0406-42DE-98B5-4E40C35E77BA}" destId="{F4867472-3FF4-4AE7-8034-33C63B4F5393}" srcOrd="3" destOrd="0" parTransId="{C842557C-7CD1-41F4-89C3-7A036751F983}" sibTransId="{3879936A-6540-48BE-A5C5-99A150BA619D}"/>
    <dgm:cxn modelId="{F3FEFEE2-6400-425C-93DA-799A087CF4BF}" type="presOf" srcId="{8804DF3A-C6F6-463D-8A65-392437D88B71}" destId="{602330AA-08F0-446B-A102-CB8611235F53}" srcOrd="0" destOrd="0" presId="urn:microsoft.com/office/officeart/2005/8/layout/process1"/>
    <dgm:cxn modelId="{943A6D2F-D929-40B7-A4E3-918A7922A643}" type="presParOf" srcId="{EC1A4512-8CC9-4FA8-B752-EF68D1D1CF07}" destId="{602330AA-08F0-446B-A102-CB8611235F53}" srcOrd="0" destOrd="0" presId="urn:microsoft.com/office/officeart/2005/8/layout/process1"/>
    <dgm:cxn modelId="{D4735346-C5F8-42F9-AD44-D859DC8FADE4}" type="presParOf" srcId="{EC1A4512-8CC9-4FA8-B752-EF68D1D1CF07}" destId="{81D1C2A6-4276-4374-AB12-CAFFF0475BBC}" srcOrd="1" destOrd="0" presId="urn:microsoft.com/office/officeart/2005/8/layout/process1"/>
    <dgm:cxn modelId="{ECC998BD-1D22-46AE-A0AC-FE08CDA22076}" type="presParOf" srcId="{81D1C2A6-4276-4374-AB12-CAFFF0475BBC}" destId="{C16D2C36-3ECF-411A-B664-260A6FDAB95A}" srcOrd="0" destOrd="0" presId="urn:microsoft.com/office/officeart/2005/8/layout/process1"/>
    <dgm:cxn modelId="{8F67D5B7-9733-47D0-B217-98BA37B44CCD}" type="presParOf" srcId="{EC1A4512-8CC9-4FA8-B752-EF68D1D1CF07}" destId="{9CD4FF7F-FB94-4246-94F7-202F73972EEC}" srcOrd="2" destOrd="0" presId="urn:microsoft.com/office/officeart/2005/8/layout/process1"/>
    <dgm:cxn modelId="{0B58E4EF-33AC-42F4-9391-D54865AD81DB}" type="presParOf" srcId="{EC1A4512-8CC9-4FA8-B752-EF68D1D1CF07}" destId="{B53FF6E0-37BC-4626-92C4-33F895D0D77F}" srcOrd="3" destOrd="0" presId="urn:microsoft.com/office/officeart/2005/8/layout/process1"/>
    <dgm:cxn modelId="{4D823255-A9BA-435F-9695-E5EC8AA4986F}" type="presParOf" srcId="{B53FF6E0-37BC-4626-92C4-33F895D0D77F}" destId="{D4461582-051A-4AC0-997B-2B5F9DB6297A}" srcOrd="0" destOrd="0" presId="urn:microsoft.com/office/officeart/2005/8/layout/process1"/>
    <dgm:cxn modelId="{A642BE76-6552-46C5-9FED-FEC665052E88}" type="presParOf" srcId="{EC1A4512-8CC9-4FA8-B752-EF68D1D1CF07}" destId="{61D7C871-315A-4453-B6FD-D9B048117FFD}" srcOrd="4" destOrd="0" presId="urn:microsoft.com/office/officeart/2005/8/layout/process1"/>
    <dgm:cxn modelId="{067BAA5A-A35F-48BE-8413-E037AF491922}" type="presParOf" srcId="{EC1A4512-8CC9-4FA8-B752-EF68D1D1CF07}" destId="{6F3200A0-7495-4BDF-AF5C-2E3FE008AEF4}" srcOrd="5" destOrd="0" presId="urn:microsoft.com/office/officeart/2005/8/layout/process1"/>
    <dgm:cxn modelId="{B264E8EB-376E-4FB8-9C39-D2788D79E800}" type="presParOf" srcId="{6F3200A0-7495-4BDF-AF5C-2E3FE008AEF4}" destId="{58C1DBAE-1D22-4974-967A-6412810FB35F}" srcOrd="0" destOrd="0" presId="urn:microsoft.com/office/officeart/2005/8/layout/process1"/>
    <dgm:cxn modelId="{D9E9ED12-6AC3-4823-9772-26D61257F614}" type="presParOf" srcId="{EC1A4512-8CC9-4FA8-B752-EF68D1D1CF07}" destId="{55C3AEB1-0C61-457C-AB6F-00310D7BA019}" srcOrd="6"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4DE709FA-C5A2-4696-AD9B-5585CF532D5D}">
      <dgm:prSet phldrT="[Text]"/>
      <dgm:spPr>
        <a:solidFill>
          <a:schemeClr val="accent5">
            <a:lumMod val="50000"/>
          </a:schemeClr>
        </a:solidFill>
        <a:ln>
          <a:solidFill>
            <a:schemeClr val="bg1"/>
          </a:solidFill>
          <a:prstDash val="solid"/>
          <a:extLst>
            <a:ext uri="{C807C97D-BFC1-408E-A445-0C87EB9F89A2}">
              <ask:lineSketchStyleProps xmlns:ask="http://schemas.microsoft.com/office/drawing/2018/sketchyshapes">
                <ask:type>
                  <ask:lineSketchScribble/>
                </ask:type>
              </ask:lineSketchStyleProps>
            </a:ext>
          </a:extLst>
        </a:ln>
      </dgm:spPr>
      <dgm:t>
        <a:bodyPr/>
        <a:lstStyle/>
        <a:p>
          <a:r>
            <a:rPr lang="en-US" dirty="0"/>
            <a:t>First period of reflection (7 days)</a:t>
          </a:r>
          <a:endParaRPr lang="en-GB" dirty="0"/>
        </a:p>
      </dgm:t>
    </dgm:pt>
    <dgm:pt modelId="{3FA66631-0251-4C96-BD21-C1F8298D7FEC}" type="parTrans" cxnId="{3AF03193-50DF-4DDF-B87C-2A639F4582D3}">
      <dgm:prSet/>
      <dgm:spPr/>
      <dgm:t>
        <a:bodyPr/>
        <a:lstStyle/>
        <a:p>
          <a:endParaRPr lang="en-GB"/>
        </a:p>
      </dgm:t>
    </dgm:pt>
    <dgm:pt modelId="{A86CD774-B870-40F3-AD77-E34E6AB9232D}" type="sibTrans" cxnId="{3AF03193-50DF-4DDF-B87C-2A639F4582D3}">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9CD4FF7F-FB94-4246-94F7-202F73972EEC}" type="pres">
      <dgm:prSet presAssocID="{4DE709FA-C5A2-4696-AD9B-5585CF532D5D}" presName="node" presStyleLbl="node1" presStyleIdx="0" presStyleCnt="1" custLinFactNeighborX="-3952" custLinFactNeighborY="-3170">
        <dgm:presLayoutVars>
          <dgm:bulletEnabled val="1"/>
        </dgm:presLayoutVars>
      </dgm:prSet>
      <dgm:spPr/>
    </dgm:pt>
  </dgm:ptLst>
  <dgm:cxnLst>
    <dgm:cxn modelId="{D37F2F28-2354-4919-94B9-5199C588BE1E}" type="presOf" srcId="{4DE709FA-C5A2-4696-AD9B-5585CF532D5D}" destId="{9CD4FF7F-FB94-4246-94F7-202F73972EEC}" srcOrd="0" destOrd="0" presId="urn:microsoft.com/office/officeart/2005/8/layout/process1"/>
    <dgm:cxn modelId="{DF417758-1453-41B4-9352-6AB13032DE52}" type="presOf" srcId="{22D7E40C-0406-42DE-98B5-4E40C35E77BA}" destId="{EC1A4512-8CC9-4FA8-B752-EF68D1D1CF07}" srcOrd="0" destOrd="0" presId="urn:microsoft.com/office/officeart/2005/8/layout/process1"/>
    <dgm:cxn modelId="{3AF03193-50DF-4DDF-B87C-2A639F4582D3}" srcId="{22D7E40C-0406-42DE-98B5-4E40C35E77BA}" destId="{4DE709FA-C5A2-4696-AD9B-5585CF532D5D}" srcOrd="0" destOrd="0" parTransId="{3FA66631-0251-4C96-BD21-C1F8298D7FEC}" sibTransId="{A86CD774-B870-40F3-AD77-E34E6AB9232D}"/>
    <dgm:cxn modelId="{8F67D5B7-9733-47D0-B217-98BA37B44CCD}" type="presParOf" srcId="{EC1A4512-8CC9-4FA8-B752-EF68D1D1CF07}" destId="{9CD4FF7F-FB94-4246-94F7-202F73972EEC}" srcOrd="0" destOrd="0" presId="urn:microsoft.com/office/officeart/2005/8/layout/process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4DE709FA-C5A2-4696-AD9B-5585CF532D5D}">
      <dgm:prSet phldrT="[Text]"/>
      <dgm:spPr>
        <a:solidFill>
          <a:schemeClr val="accent5">
            <a:lumMod val="50000"/>
          </a:schemeClr>
        </a:solidFill>
        <a:ln>
          <a:solidFill>
            <a:srgbClr val="FFFFFF"/>
          </a:solidFill>
          <a:extLst>
            <a:ext uri="{C807C97D-BFC1-408E-A445-0C87EB9F89A2}">
              <ask:lineSketchStyleProps xmlns:ask="http://schemas.microsoft.com/office/drawing/2018/sketchyshapes">
                <ask:type>
                  <ask:lineSketchScribble/>
                </ask:type>
              </ask:lineSketchStyleProps>
            </a:ext>
          </a:extLst>
        </a:ln>
      </dgm:spPr>
      <dgm:t>
        <a:bodyPr/>
        <a:lstStyle/>
        <a:p>
          <a:r>
            <a:rPr lang="en-US" dirty="0"/>
            <a:t>Second  period of reflection (14 days)</a:t>
          </a:r>
          <a:endParaRPr lang="en-GB" dirty="0"/>
        </a:p>
      </dgm:t>
    </dgm:pt>
    <dgm:pt modelId="{3FA66631-0251-4C96-BD21-C1F8298D7FEC}" type="parTrans" cxnId="{3AF03193-50DF-4DDF-B87C-2A639F4582D3}">
      <dgm:prSet/>
      <dgm:spPr/>
      <dgm:t>
        <a:bodyPr/>
        <a:lstStyle/>
        <a:p>
          <a:endParaRPr lang="en-GB"/>
        </a:p>
      </dgm:t>
    </dgm:pt>
    <dgm:pt modelId="{A86CD774-B870-40F3-AD77-E34E6AB9232D}" type="sibTrans" cxnId="{3AF03193-50DF-4DDF-B87C-2A639F4582D3}">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9CD4FF7F-FB94-4246-94F7-202F73972EEC}" type="pres">
      <dgm:prSet presAssocID="{4DE709FA-C5A2-4696-AD9B-5585CF532D5D}" presName="node" presStyleLbl="node1" presStyleIdx="0" presStyleCnt="1" custLinFactNeighborX="49" custLinFactNeighborY="-1413">
        <dgm:presLayoutVars>
          <dgm:bulletEnabled val="1"/>
        </dgm:presLayoutVars>
      </dgm:prSet>
      <dgm:spPr/>
    </dgm:pt>
  </dgm:ptLst>
  <dgm:cxnLst>
    <dgm:cxn modelId="{D37F2F28-2354-4919-94B9-5199C588BE1E}" type="presOf" srcId="{4DE709FA-C5A2-4696-AD9B-5585CF532D5D}" destId="{9CD4FF7F-FB94-4246-94F7-202F73972EEC}" srcOrd="0" destOrd="0" presId="urn:microsoft.com/office/officeart/2005/8/layout/process1"/>
    <dgm:cxn modelId="{DF417758-1453-41B4-9352-6AB13032DE52}" type="presOf" srcId="{22D7E40C-0406-42DE-98B5-4E40C35E77BA}" destId="{EC1A4512-8CC9-4FA8-B752-EF68D1D1CF07}" srcOrd="0" destOrd="0" presId="urn:microsoft.com/office/officeart/2005/8/layout/process1"/>
    <dgm:cxn modelId="{3AF03193-50DF-4DDF-B87C-2A639F4582D3}" srcId="{22D7E40C-0406-42DE-98B5-4E40C35E77BA}" destId="{4DE709FA-C5A2-4696-AD9B-5585CF532D5D}" srcOrd="0" destOrd="0" parTransId="{3FA66631-0251-4C96-BD21-C1F8298D7FEC}" sibTransId="{A86CD774-B870-40F3-AD77-E34E6AB9232D}"/>
    <dgm:cxn modelId="{8F67D5B7-9733-47D0-B217-98BA37B44CCD}" type="presParOf" srcId="{EC1A4512-8CC9-4FA8-B752-EF68D1D1CF07}" destId="{9CD4FF7F-FB94-4246-94F7-202F73972EEC}" srcOrd="0" destOrd="0" presId="urn:microsoft.com/office/officeart/2005/8/layout/process1"/>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8804DF3A-C6F6-463D-8A65-392437D88B71}">
      <dgm:prSet phldrT="[Text]"/>
      <dgm:spPr/>
      <dgm:t>
        <a:bodyPr/>
        <a:lstStyle/>
        <a:p>
          <a:r>
            <a:rPr lang="en-US" dirty="0"/>
            <a:t>Preliminary discussion</a:t>
          </a:r>
          <a:endParaRPr lang="en-GB" dirty="0"/>
        </a:p>
      </dgm:t>
    </dgm:pt>
    <dgm:pt modelId="{1D61ADB1-6FB3-4F69-BAE6-4C69DFD8977D}" type="parTrans" cxnId="{AB37004D-D8F0-4B82-9D2E-E8F6C190831E}">
      <dgm:prSet/>
      <dgm:spPr/>
      <dgm:t>
        <a:bodyPr/>
        <a:lstStyle/>
        <a:p>
          <a:endParaRPr lang="en-GB"/>
        </a:p>
      </dgm:t>
    </dgm:pt>
    <dgm:pt modelId="{4C277558-F869-4FB4-A4A0-FA81C0FD58F3}" type="sibTrans" cxnId="{AB37004D-D8F0-4B82-9D2E-E8F6C190831E}">
      <dgm:prSet/>
      <dgm:spPr/>
      <dgm:t>
        <a:bodyPr/>
        <a:lstStyle/>
        <a:p>
          <a:endParaRPr lang="en-GB"/>
        </a:p>
      </dgm:t>
    </dgm:pt>
    <dgm:pt modelId="{4DE709FA-C5A2-4696-AD9B-5585CF532D5D}">
      <dgm:prSet phldrT="[Text]"/>
      <dgm:spPr/>
      <dgm:t>
        <a:bodyPr/>
        <a:lstStyle/>
        <a:p>
          <a:r>
            <a:rPr lang="en-US" dirty="0"/>
            <a:t>First declaration</a:t>
          </a:r>
          <a:endParaRPr lang="en-GB" dirty="0"/>
        </a:p>
      </dgm:t>
    </dgm:pt>
    <dgm:pt modelId="{3FA66631-0251-4C96-BD21-C1F8298D7FEC}" type="parTrans" cxnId="{3AF03193-50DF-4DDF-B87C-2A639F4582D3}">
      <dgm:prSet/>
      <dgm:spPr/>
      <dgm:t>
        <a:bodyPr/>
        <a:lstStyle/>
        <a:p>
          <a:endParaRPr lang="en-GB"/>
        </a:p>
      </dgm:t>
    </dgm:pt>
    <dgm:pt modelId="{A86CD774-B870-40F3-AD77-E34E6AB9232D}" type="sibTrans" cxnId="{3AF03193-50DF-4DDF-B87C-2A639F4582D3}">
      <dgm:prSet/>
      <dgm:spPr/>
      <dgm:t>
        <a:bodyPr/>
        <a:lstStyle/>
        <a:p>
          <a:endParaRPr lang="en-GB"/>
        </a:p>
      </dgm:t>
    </dgm:pt>
    <dgm:pt modelId="{3D2CFFAB-7DCA-4CE9-9432-40179810B1AA}">
      <dgm:prSet phldrT="[Text]"/>
      <dgm:spPr/>
      <dgm:t>
        <a:bodyPr/>
        <a:lstStyle/>
        <a:p>
          <a:r>
            <a:rPr lang="en-US" dirty="0"/>
            <a:t>First doctor’s assessment</a:t>
          </a:r>
          <a:endParaRPr lang="en-GB" dirty="0"/>
        </a:p>
      </dgm:t>
    </dgm:pt>
    <dgm:pt modelId="{34B9806E-1CDD-4723-B609-C45FAFE89C32}" type="parTrans" cxnId="{30AEFC2F-2189-44EA-90D4-C0E1EC8F2B4E}">
      <dgm:prSet/>
      <dgm:spPr/>
      <dgm:t>
        <a:bodyPr/>
        <a:lstStyle/>
        <a:p>
          <a:endParaRPr lang="en-GB"/>
        </a:p>
      </dgm:t>
    </dgm:pt>
    <dgm:pt modelId="{DA97705E-5D5C-42F0-9270-0B90830663FB}" type="sibTrans" cxnId="{30AEFC2F-2189-44EA-90D4-C0E1EC8F2B4E}">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602330AA-08F0-446B-A102-CB8611235F53}" type="pres">
      <dgm:prSet presAssocID="{8804DF3A-C6F6-463D-8A65-392437D88B71}" presName="node" presStyleLbl="node1" presStyleIdx="0" presStyleCnt="3">
        <dgm:presLayoutVars>
          <dgm:bulletEnabled val="1"/>
        </dgm:presLayoutVars>
      </dgm:prSet>
      <dgm:spPr/>
    </dgm:pt>
    <dgm:pt modelId="{81D1C2A6-4276-4374-AB12-CAFFF0475BBC}" type="pres">
      <dgm:prSet presAssocID="{4C277558-F869-4FB4-A4A0-FA81C0FD58F3}" presName="sibTrans" presStyleLbl="sibTrans2D1" presStyleIdx="0" presStyleCnt="2"/>
      <dgm:spPr/>
    </dgm:pt>
    <dgm:pt modelId="{C16D2C36-3ECF-411A-B664-260A6FDAB95A}" type="pres">
      <dgm:prSet presAssocID="{4C277558-F869-4FB4-A4A0-FA81C0FD58F3}" presName="connectorText" presStyleLbl="sibTrans2D1" presStyleIdx="0" presStyleCnt="2"/>
      <dgm:spPr/>
    </dgm:pt>
    <dgm:pt modelId="{9CD4FF7F-FB94-4246-94F7-202F73972EEC}" type="pres">
      <dgm:prSet presAssocID="{4DE709FA-C5A2-4696-AD9B-5585CF532D5D}" presName="node" presStyleLbl="node1" presStyleIdx="1" presStyleCnt="3">
        <dgm:presLayoutVars>
          <dgm:bulletEnabled val="1"/>
        </dgm:presLayoutVars>
      </dgm:prSet>
      <dgm:spPr/>
    </dgm:pt>
    <dgm:pt modelId="{B53FF6E0-37BC-4626-92C4-33F895D0D77F}" type="pres">
      <dgm:prSet presAssocID="{A86CD774-B870-40F3-AD77-E34E6AB9232D}" presName="sibTrans" presStyleLbl="sibTrans2D1" presStyleIdx="1" presStyleCnt="2"/>
      <dgm:spPr/>
    </dgm:pt>
    <dgm:pt modelId="{D4461582-051A-4AC0-997B-2B5F9DB6297A}" type="pres">
      <dgm:prSet presAssocID="{A86CD774-B870-40F3-AD77-E34E6AB9232D}" presName="connectorText" presStyleLbl="sibTrans2D1" presStyleIdx="1" presStyleCnt="2"/>
      <dgm:spPr/>
    </dgm:pt>
    <dgm:pt modelId="{05CEC353-2C61-411B-8BAB-86AD1CEBC8B2}" type="pres">
      <dgm:prSet presAssocID="{3D2CFFAB-7DCA-4CE9-9432-40179810B1AA}" presName="node" presStyleLbl="node1" presStyleIdx="2" presStyleCnt="3">
        <dgm:presLayoutVars>
          <dgm:bulletEnabled val="1"/>
        </dgm:presLayoutVars>
      </dgm:prSet>
      <dgm:spPr/>
    </dgm:pt>
  </dgm:ptLst>
  <dgm:cxnLst>
    <dgm:cxn modelId="{D37F2F28-2354-4919-94B9-5199C588BE1E}" type="presOf" srcId="{4DE709FA-C5A2-4696-AD9B-5585CF532D5D}" destId="{9CD4FF7F-FB94-4246-94F7-202F73972EEC}" srcOrd="0" destOrd="0" presId="urn:microsoft.com/office/officeart/2005/8/layout/process1"/>
    <dgm:cxn modelId="{30AEFC2F-2189-44EA-90D4-C0E1EC8F2B4E}" srcId="{22D7E40C-0406-42DE-98B5-4E40C35E77BA}" destId="{3D2CFFAB-7DCA-4CE9-9432-40179810B1AA}" srcOrd="2" destOrd="0" parTransId="{34B9806E-1CDD-4723-B609-C45FAFE89C32}" sibTransId="{DA97705E-5D5C-42F0-9270-0B90830663FB}"/>
    <dgm:cxn modelId="{FEEA8563-99F1-4370-8C0F-B40888A97664}" type="presOf" srcId="{A86CD774-B870-40F3-AD77-E34E6AB9232D}" destId="{B53FF6E0-37BC-4626-92C4-33F895D0D77F}" srcOrd="0" destOrd="0" presId="urn:microsoft.com/office/officeart/2005/8/layout/process1"/>
    <dgm:cxn modelId="{96D3F569-DD7B-4DFA-BD06-6C50CD03FEE2}" type="presOf" srcId="{4C277558-F869-4FB4-A4A0-FA81C0FD58F3}" destId="{81D1C2A6-4276-4374-AB12-CAFFF0475BBC}" srcOrd="0" destOrd="0" presId="urn:microsoft.com/office/officeart/2005/8/layout/process1"/>
    <dgm:cxn modelId="{3BF2206C-FA00-4CAB-8AFF-5691837D9701}" type="presOf" srcId="{A86CD774-B870-40F3-AD77-E34E6AB9232D}" destId="{D4461582-051A-4AC0-997B-2B5F9DB6297A}" srcOrd="1" destOrd="0" presId="urn:microsoft.com/office/officeart/2005/8/layout/process1"/>
    <dgm:cxn modelId="{AB37004D-D8F0-4B82-9D2E-E8F6C190831E}" srcId="{22D7E40C-0406-42DE-98B5-4E40C35E77BA}" destId="{8804DF3A-C6F6-463D-8A65-392437D88B71}" srcOrd="0" destOrd="0" parTransId="{1D61ADB1-6FB3-4F69-BAE6-4C69DFD8977D}" sibTransId="{4C277558-F869-4FB4-A4A0-FA81C0FD58F3}"/>
    <dgm:cxn modelId="{DF417758-1453-41B4-9352-6AB13032DE52}" type="presOf" srcId="{22D7E40C-0406-42DE-98B5-4E40C35E77BA}" destId="{EC1A4512-8CC9-4FA8-B752-EF68D1D1CF07}" srcOrd="0" destOrd="0" presId="urn:microsoft.com/office/officeart/2005/8/layout/process1"/>
    <dgm:cxn modelId="{3AF03193-50DF-4DDF-B87C-2A639F4582D3}" srcId="{22D7E40C-0406-42DE-98B5-4E40C35E77BA}" destId="{4DE709FA-C5A2-4696-AD9B-5585CF532D5D}" srcOrd="1" destOrd="0" parTransId="{3FA66631-0251-4C96-BD21-C1F8298D7FEC}" sibTransId="{A86CD774-B870-40F3-AD77-E34E6AB9232D}"/>
    <dgm:cxn modelId="{0D43CCA2-DC32-4C0E-98B0-0C82ACEA3D75}" type="presOf" srcId="{4C277558-F869-4FB4-A4A0-FA81C0FD58F3}" destId="{C16D2C36-3ECF-411A-B664-260A6FDAB95A}" srcOrd="1" destOrd="0" presId="urn:microsoft.com/office/officeart/2005/8/layout/process1"/>
    <dgm:cxn modelId="{F3FEFEE2-6400-425C-93DA-799A087CF4BF}" type="presOf" srcId="{8804DF3A-C6F6-463D-8A65-392437D88B71}" destId="{602330AA-08F0-446B-A102-CB8611235F53}" srcOrd="0" destOrd="0" presId="urn:microsoft.com/office/officeart/2005/8/layout/process1"/>
    <dgm:cxn modelId="{0DACB0EF-8621-4D70-B20A-A26F4F1FE5F8}" type="presOf" srcId="{3D2CFFAB-7DCA-4CE9-9432-40179810B1AA}" destId="{05CEC353-2C61-411B-8BAB-86AD1CEBC8B2}" srcOrd="0" destOrd="0" presId="urn:microsoft.com/office/officeart/2005/8/layout/process1"/>
    <dgm:cxn modelId="{943A6D2F-D929-40B7-A4E3-918A7922A643}" type="presParOf" srcId="{EC1A4512-8CC9-4FA8-B752-EF68D1D1CF07}" destId="{602330AA-08F0-446B-A102-CB8611235F53}" srcOrd="0" destOrd="0" presId="urn:microsoft.com/office/officeart/2005/8/layout/process1"/>
    <dgm:cxn modelId="{D4735346-C5F8-42F9-AD44-D859DC8FADE4}" type="presParOf" srcId="{EC1A4512-8CC9-4FA8-B752-EF68D1D1CF07}" destId="{81D1C2A6-4276-4374-AB12-CAFFF0475BBC}" srcOrd="1" destOrd="0" presId="urn:microsoft.com/office/officeart/2005/8/layout/process1"/>
    <dgm:cxn modelId="{ECC998BD-1D22-46AE-A0AC-FE08CDA22076}" type="presParOf" srcId="{81D1C2A6-4276-4374-AB12-CAFFF0475BBC}" destId="{C16D2C36-3ECF-411A-B664-260A6FDAB95A}" srcOrd="0" destOrd="0" presId="urn:microsoft.com/office/officeart/2005/8/layout/process1"/>
    <dgm:cxn modelId="{8F67D5B7-9733-47D0-B217-98BA37B44CCD}" type="presParOf" srcId="{EC1A4512-8CC9-4FA8-B752-EF68D1D1CF07}" destId="{9CD4FF7F-FB94-4246-94F7-202F73972EEC}" srcOrd="2" destOrd="0" presId="urn:microsoft.com/office/officeart/2005/8/layout/process1"/>
    <dgm:cxn modelId="{0B58E4EF-33AC-42F4-9391-D54865AD81DB}" type="presParOf" srcId="{EC1A4512-8CC9-4FA8-B752-EF68D1D1CF07}" destId="{B53FF6E0-37BC-4626-92C4-33F895D0D77F}" srcOrd="3" destOrd="0" presId="urn:microsoft.com/office/officeart/2005/8/layout/process1"/>
    <dgm:cxn modelId="{4D823255-A9BA-435F-9695-E5EC8AA4986F}" type="presParOf" srcId="{B53FF6E0-37BC-4626-92C4-33F895D0D77F}" destId="{D4461582-051A-4AC0-997B-2B5F9DB6297A}" srcOrd="0" destOrd="0" presId="urn:microsoft.com/office/officeart/2005/8/layout/process1"/>
    <dgm:cxn modelId="{FBA1D683-2E2B-4DF3-A560-CACDBBA46A97}" type="presParOf" srcId="{EC1A4512-8CC9-4FA8-B752-EF68D1D1CF07}" destId="{05CEC353-2C61-411B-8BAB-86AD1CEBC8B2}"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6BB8BBB3-0CEC-4FA7-8F48-EFD9AD4E978D}">
      <dgm:prSet/>
      <dgm:spPr/>
      <dgm:t>
        <a:bodyPr/>
        <a:lstStyle/>
        <a:p>
          <a:r>
            <a:rPr lang="en-US" dirty="0"/>
            <a:t>Provision of assistance</a:t>
          </a:r>
          <a:endParaRPr lang="en-GB" dirty="0"/>
        </a:p>
      </dgm:t>
    </dgm:pt>
    <dgm:pt modelId="{395BA23C-1136-4EFC-ADC6-1FABA5D6CC95}" type="parTrans" cxnId="{797B0071-07B8-4F8D-8B1C-49A81FB3D0E0}">
      <dgm:prSet/>
      <dgm:spPr/>
      <dgm:t>
        <a:bodyPr/>
        <a:lstStyle/>
        <a:p>
          <a:endParaRPr lang="en-GB"/>
        </a:p>
      </dgm:t>
    </dgm:pt>
    <dgm:pt modelId="{C1595A2B-88DA-4FF4-B22E-5D2CB109A938}" type="sibTrans" cxnId="{797B0071-07B8-4F8D-8B1C-49A81FB3D0E0}">
      <dgm:prSet/>
      <dgm:spPr/>
      <dgm:t>
        <a:bodyPr/>
        <a:lstStyle/>
        <a:p>
          <a:endParaRPr lang="en-GB"/>
        </a:p>
      </dgm:t>
    </dgm:pt>
    <dgm:pt modelId="{F4867472-3FF4-4AE7-8034-33C63B4F5393}">
      <dgm:prSet/>
      <dgm:spPr/>
      <dgm:t>
        <a:bodyPr/>
        <a:lstStyle/>
        <a:p>
          <a:r>
            <a:rPr lang="en-US" dirty="0"/>
            <a:t>Final statement submitted to Commissioner</a:t>
          </a:r>
          <a:endParaRPr lang="en-GB" dirty="0"/>
        </a:p>
      </dgm:t>
    </dgm:pt>
    <dgm:pt modelId="{C842557C-7CD1-41F4-89C3-7A036751F983}" type="parTrans" cxnId="{6578C2D2-DD76-4D3D-9538-2715313CBFF1}">
      <dgm:prSet/>
      <dgm:spPr/>
      <dgm:t>
        <a:bodyPr/>
        <a:lstStyle/>
        <a:p>
          <a:endParaRPr lang="en-GB"/>
        </a:p>
      </dgm:t>
    </dgm:pt>
    <dgm:pt modelId="{3879936A-6540-48BE-A5C5-99A150BA619D}" type="sibTrans" cxnId="{6578C2D2-DD76-4D3D-9538-2715313CBFF1}">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61D7C871-315A-4453-B6FD-D9B048117FFD}" type="pres">
      <dgm:prSet presAssocID="{6BB8BBB3-0CEC-4FA7-8F48-EFD9AD4E978D}" presName="node" presStyleLbl="node1" presStyleIdx="0" presStyleCnt="2">
        <dgm:presLayoutVars>
          <dgm:bulletEnabled val="1"/>
        </dgm:presLayoutVars>
      </dgm:prSet>
      <dgm:spPr/>
    </dgm:pt>
    <dgm:pt modelId="{6F3200A0-7495-4BDF-AF5C-2E3FE008AEF4}" type="pres">
      <dgm:prSet presAssocID="{C1595A2B-88DA-4FF4-B22E-5D2CB109A938}" presName="sibTrans" presStyleLbl="sibTrans2D1" presStyleIdx="0" presStyleCnt="1"/>
      <dgm:spPr/>
    </dgm:pt>
    <dgm:pt modelId="{58C1DBAE-1D22-4974-967A-6412810FB35F}" type="pres">
      <dgm:prSet presAssocID="{C1595A2B-88DA-4FF4-B22E-5D2CB109A938}" presName="connectorText" presStyleLbl="sibTrans2D1" presStyleIdx="0" presStyleCnt="1"/>
      <dgm:spPr/>
    </dgm:pt>
    <dgm:pt modelId="{55C3AEB1-0C61-457C-AB6F-00310D7BA019}" type="pres">
      <dgm:prSet presAssocID="{F4867472-3FF4-4AE7-8034-33C63B4F5393}" presName="node" presStyleLbl="node1" presStyleIdx="1" presStyleCnt="2">
        <dgm:presLayoutVars>
          <dgm:bulletEnabled val="1"/>
        </dgm:presLayoutVars>
      </dgm:prSet>
      <dgm:spPr/>
    </dgm:pt>
  </dgm:ptLst>
  <dgm:cxnLst>
    <dgm:cxn modelId="{22E72240-9E08-4A09-8821-3A4B1B8E1E31}" type="presOf" srcId="{C1595A2B-88DA-4FF4-B22E-5D2CB109A938}" destId="{58C1DBAE-1D22-4974-967A-6412810FB35F}" srcOrd="1" destOrd="0" presId="urn:microsoft.com/office/officeart/2005/8/layout/process1"/>
    <dgm:cxn modelId="{3667F269-8867-4D4D-B33C-9E6705EC9890}" type="presOf" srcId="{F4867472-3FF4-4AE7-8034-33C63B4F5393}" destId="{55C3AEB1-0C61-457C-AB6F-00310D7BA019}" srcOrd="0" destOrd="0" presId="urn:microsoft.com/office/officeart/2005/8/layout/process1"/>
    <dgm:cxn modelId="{797B0071-07B8-4F8D-8B1C-49A81FB3D0E0}" srcId="{22D7E40C-0406-42DE-98B5-4E40C35E77BA}" destId="{6BB8BBB3-0CEC-4FA7-8F48-EFD9AD4E978D}" srcOrd="0" destOrd="0" parTransId="{395BA23C-1136-4EFC-ADC6-1FABA5D6CC95}" sibTransId="{C1595A2B-88DA-4FF4-B22E-5D2CB109A938}"/>
    <dgm:cxn modelId="{52AC9674-4B46-4706-A7C9-BCB61DD1027B}" type="presOf" srcId="{C1595A2B-88DA-4FF4-B22E-5D2CB109A938}" destId="{6F3200A0-7495-4BDF-AF5C-2E3FE008AEF4}" srcOrd="0" destOrd="0" presId="urn:microsoft.com/office/officeart/2005/8/layout/process1"/>
    <dgm:cxn modelId="{2F20AF77-8D03-46D8-9E1A-7D0F2CA309D3}" type="presOf" srcId="{6BB8BBB3-0CEC-4FA7-8F48-EFD9AD4E978D}" destId="{61D7C871-315A-4453-B6FD-D9B048117FFD}" srcOrd="0" destOrd="0" presId="urn:microsoft.com/office/officeart/2005/8/layout/process1"/>
    <dgm:cxn modelId="{DF417758-1453-41B4-9352-6AB13032DE52}" type="presOf" srcId="{22D7E40C-0406-42DE-98B5-4E40C35E77BA}" destId="{EC1A4512-8CC9-4FA8-B752-EF68D1D1CF07}" srcOrd="0" destOrd="0" presId="urn:microsoft.com/office/officeart/2005/8/layout/process1"/>
    <dgm:cxn modelId="{6578C2D2-DD76-4D3D-9538-2715313CBFF1}" srcId="{22D7E40C-0406-42DE-98B5-4E40C35E77BA}" destId="{F4867472-3FF4-4AE7-8034-33C63B4F5393}" srcOrd="1" destOrd="0" parTransId="{C842557C-7CD1-41F4-89C3-7A036751F983}" sibTransId="{3879936A-6540-48BE-A5C5-99A150BA619D}"/>
    <dgm:cxn modelId="{A642BE76-6552-46C5-9FED-FEC665052E88}" type="presParOf" srcId="{EC1A4512-8CC9-4FA8-B752-EF68D1D1CF07}" destId="{61D7C871-315A-4453-B6FD-D9B048117FFD}" srcOrd="0" destOrd="0" presId="urn:microsoft.com/office/officeart/2005/8/layout/process1"/>
    <dgm:cxn modelId="{067BAA5A-A35F-48BE-8413-E037AF491922}" type="presParOf" srcId="{EC1A4512-8CC9-4FA8-B752-EF68D1D1CF07}" destId="{6F3200A0-7495-4BDF-AF5C-2E3FE008AEF4}" srcOrd="1" destOrd="0" presId="urn:microsoft.com/office/officeart/2005/8/layout/process1"/>
    <dgm:cxn modelId="{B264E8EB-376E-4FB8-9C39-D2788D79E800}" type="presParOf" srcId="{6F3200A0-7495-4BDF-AF5C-2E3FE008AEF4}" destId="{58C1DBAE-1D22-4974-967A-6412810FB35F}" srcOrd="0" destOrd="0" presId="urn:microsoft.com/office/officeart/2005/8/layout/process1"/>
    <dgm:cxn modelId="{D9E9ED12-6AC3-4823-9772-26D61257F614}" type="presParOf" srcId="{EC1A4512-8CC9-4FA8-B752-EF68D1D1CF07}" destId="{55C3AEB1-0C61-457C-AB6F-00310D7BA019}" srcOrd="2"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8804DF3A-C6F6-463D-8A65-392437D88B71}">
      <dgm:prSet phldrT="[Text]"/>
      <dgm:spPr/>
      <dgm:t>
        <a:bodyPr/>
        <a:lstStyle/>
        <a:p>
          <a:r>
            <a:rPr lang="en-US" dirty="0"/>
            <a:t>Second doctor’s assessment</a:t>
          </a:r>
          <a:endParaRPr lang="en-GB" dirty="0"/>
        </a:p>
      </dgm:t>
    </dgm:pt>
    <dgm:pt modelId="{1D61ADB1-6FB3-4F69-BAE6-4C69DFD8977D}" type="parTrans" cxnId="{AB37004D-D8F0-4B82-9D2E-E8F6C190831E}">
      <dgm:prSet/>
      <dgm:spPr/>
      <dgm:t>
        <a:bodyPr/>
        <a:lstStyle/>
        <a:p>
          <a:endParaRPr lang="en-GB"/>
        </a:p>
      </dgm:t>
    </dgm:pt>
    <dgm:pt modelId="{4C277558-F869-4FB4-A4A0-FA81C0FD58F3}" type="sibTrans" cxnId="{AB37004D-D8F0-4B82-9D2E-E8F6C190831E}">
      <dgm:prSet/>
      <dgm:spPr/>
      <dgm:t>
        <a:bodyPr/>
        <a:lstStyle/>
        <a:p>
          <a:endParaRPr lang="en-GB"/>
        </a:p>
      </dgm:t>
    </dgm:pt>
    <dgm:pt modelId="{4DE709FA-C5A2-4696-AD9B-5585CF532D5D}">
      <dgm:prSet phldrT="[Text]"/>
      <dgm:spPr/>
      <dgm:t>
        <a:bodyPr/>
        <a:lstStyle/>
        <a:p>
          <a:r>
            <a:rPr lang="en-US" dirty="0"/>
            <a:t>Referral to Commissioner</a:t>
          </a:r>
          <a:endParaRPr lang="en-GB" dirty="0"/>
        </a:p>
      </dgm:t>
    </dgm:pt>
    <dgm:pt modelId="{3FA66631-0251-4C96-BD21-C1F8298D7FEC}" type="parTrans" cxnId="{3AF03193-50DF-4DDF-B87C-2A639F4582D3}">
      <dgm:prSet/>
      <dgm:spPr/>
      <dgm:t>
        <a:bodyPr/>
        <a:lstStyle/>
        <a:p>
          <a:endParaRPr lang="en-GB"/>
        </a:p>
      </dgm:t>
    </dgm:pt>
    <dgm:pt modelId="{A86CD774-B870-40F3-AD77-E34E6AB9232D}" type="sibTrans" cxnId="{3AF03193-50DF-4DDF-B87C-2A639F4582D3}">
      <dgm:prSet/>
      <dgm:spPr/>
      <dgm:t>
        <a:bodyPr/>
        <a:lstStyle/>
        <a:p>
          <a:endParaRPr lang="en-GB"/>
        </a:p>
      </dgm:t>
    </dgm:pt>
    <dgm:pt modelId="{6BB8BBB3-0CEC-4FA7-8F48-EFD9AD4E978D}">
      <dgm:prSet/>
      <dgm:spPr/>
      <dgm:t>
        <a:bodyPr/>
        <a:lstStyle/>
        <a:p>
          <a:r>
            <a:rPr lang="en-US" dirty="0"/>
            <a:t>Assisted Dying Review Panel</a:t>
          </a:r>
          <a:endParaRPr lang="en-GB" dirty="0"/>
        </a:p>
      </dgm:t>
    </dgm:pt>
    <dgm:pt modelId="{395BA23C-1136-4EFC-ADC6-1FABA5D6CC95}" type="parTrans" cxnId="{797B0071-07B8-4F8D-8B1C-49A81FB3D0E0}">
      <dgm:prSet/>
      <dgm:spPr/>
      <dgm:t>
        <a:bodyPr/>
        <a:lstStyle/>
        <a:p>
          <a:endParaRPr lang="en-GB"/>
        </a:p>
      </dgm:t>
    </dgm:pt>
    <dgm:pt modelId="{C1595A2B-88DA-4FF4-B22E-5D2CB109A938}" type="sibTrans" cxnId="{797B0071-07B8-4F8D-8B1C-49A81FB3D0E0}">
      <dgm:prSet/>
      <dgm:spPr/>
      <dgm:t>
        <a:bodyPr/>
        <a:lstStyle/>
        <a:p>
          <a:endParaRPr lang="en-GB"/>
        </a:p>
      </dgm:t>
    </dgm:pt>
    <dgm:pt modelId="{F4867472-3FF4-4AE7-8034-33C63B4F5393}">
      <dgm:prSet/>
      <dgm:spPr/>
      <dgm:t>
        <a:bodyPr/>
        <a:lstStyle/>
        <a:p>
          <a:r>
            <a:rPr lang="en-US" dirty="0"/>
            <a:t>Certificate of Eligibility</a:t>
          </a:r>
          <a:endParaRPr lang="en-GB" dirty="0"/>
        </a:p>
      </dgm:t>
    </dgm:pt>
    <dgm:pt modelId="{C842557C-7CD1-41F4-89C3-7A036751F983}" type="parTrans" cxnId="{6578C2D2-DD76-4D3D-9538-2715313CBFF1}">
      <dgm:prSet/>
      <dgm:spPr/>
      <dgm:t>
        <a:bodyPr/>
        <a:lstStyle/>
        <a:p>
          <a:endParaRPr lang="en-GB"/>
        </a:p>
      </dgm:t>
    </dgm:pt>
    <dgm:pt modelId="{3879936A-6540-48BE-A5C5-99A150BA619D}" type="sibTrans" cxnId="{6578C2D2-DD76-4D3D-9538-2715313CBFF1}">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602330AA-08F0-446B-A102-CB8611235F53}" type="pres">
      <dgm:prSet presAssocID="{8804DF3A-C6F6-463D-8A65-392437D88B71}" presName="node" presStyleLbl="node1" presStyleIdx="0" presStyleCnt="4" custLinFactNeighborY="1233">
        <dgm:presLayoutVars>
          <dgm:bulletEnabled val="1"/>
        </dgm:presLayoutVars>
      </dgm:prSet>
      <dgm:spPr/>
    </dgm:pt>
    <dgm:pt modelId="{81D1C2A6-4276-4374-AB12-CAFFF0475BBC}" type="pres">
      <dgm:prSet presAssocID="{4C277558-F869-4FB4-A4A0-FA81C0FD58F3}" presName="sibTrans" presStyleLbl="sibTrans2D1" presStyleIdx="0" presStyleCnt="3"/>
      <dgm:spPr/>
    </dgm:pt>
    <dgm:pt modelId="{C16D2C36-3ECF-411A-B664-260A6FDAB95A}" type="pres">
      <dgm:prSet presAssocID="{4C277558-F869-4FB4-A4A0-FA81C0FD58F3}" presName="connectorText" presStyleLbl="sibTrans2D1" presStyleIdx="0" presStyleCnt="3"/>
      <dgm:spPr/>
    </dgm:pt>
    <dgm:pt modelId="{9CD4FF7F-FB94-4246-94F7-202F73972EEC}" type="pres">
      <dgm:prSet presAssocID="{4DE709FA-C5A2-4696-AD9B-5585CF532D5D}" presName="node" presStyleLbl="node1" presStyleIdx="1" presStyleCnt="4">
        <dgm:presLayoutVars>
          <dgm:bulletEnabled val="1"/>
        </dgm:presLayoutVars>
      </dgm:prSet>
      <dgm:spPr/>
    </dgm:pt>
    <dgm:pt modelId="{B53FF6E0-37BC-4626-92C4-33F895D0D77F}" type="pres">
      <dgm:prSet presAssocID="{A86CD774-B870-40F3-AD77-E34E6AB9232D}" presName="sibTrans" presStyleLbl="sibTrans2D1" presStyleIdx="1" presStyleCnt="3"/>
      <dgm:spPr/>
    </dgm:pt>
    <dgm:pt modelId="{D4461582-051A-4AC0-997B-2B5F9DB6297A}" type="pres">
      <dgm:prSet presAssocID="{A86CD774-B870-40F3-AD77-E34E6AB9232D}" presName="connectorText" presStyleLbl="sibTrans2D1" presStyleIdx="1" presStyleCnt="3"/>
      <dgm:spPr/>
    </dgm:pt>
    <dgm:pt modelId="{61D7C871-315A-4453-B6FD-D9B048117FFD}" type="pres">
      <dgm:prSet presAssocID="{6BB8BBB3-0CEC-4FA7-8F48-EFD9AD4E978D}" presName="node" presStyleLbl="node1" presStyleIdx="2" presStyleCnt="4">
        <dgm:presLayoutVars>
          <dgm:bulletEnabled val="1"/>
        </dgm:presLayoutVars>
      </dgm:prSet>
      <dgm:spPr/>
    </dgm:pt>
    <dgm:pt modelId="{6F3200A0-7495-4BDF-AF5C-2E3FE008AEF4}" type="pres">
      <dgm:prSet presAssocID="{C1595A2B-88DA-4FF4-B22E-5D2CB109A938}" presName="sibTrans" presStyleLbl="sibTrans2D1" presStyleIdx="2" presStyleCnt="3"/>
      <dgm:spPr/>
    </dgm:pt>
    <dgm:pt modelId="{58C1DBAE-1D22-4974-967A-6412810FB35F}" type="pres">
      <dgm:prSet presAssocID="{C1595A2B-88DA-4FF4-B22E-5D2CB109A938}" presName="connectorText" presStyleLbl="sibTrans2D1" presStyleIdx="2" presStyleCnt="3"/>
      <dgm:spPr/>
    </dgm:pt>
    <dgm:pt modelId="{55C3AEB1-0C61-457C-AB6F-00310D7BA019}" type="pres">
      <dgm:prSet presAssocID="{F4867472-3FF4-4AE7-8034-33C63B4F5393}" presName="node" presStyleLbl="node1" presStyleIdx="3" presStyleCnt="4">
        <dgm:presLayoutVars>
          <dgm:bulletEnabled val="1"/>
        </dgm:presLayoutVars>
      </dgm:prSet>
      <dgm:spPr/>
    </dgm:pt>
  </dgm:ptLst>
  <dgm:cxnLst>
    <dgm:cxn modelId="{D37F2F28-2354-4919-94B9-5199C588BE1E}" type="presOf" srcId="{4DE709FA-C5A2-4696-AD9B-5585CF532D5D}" destId="{9CD4FF7F-FB94-4246-94F7-202F73972EEC}" srcOrd="0" destOrd="0" presId="urn:microsoft.com/office/officeart/2005/8/layout/process1"/>
    <dgm:cxn modelId="{22E72240-9E08-4A09-8821-3A4B1B8E1E31}" type="presOf" srcId="{C1595A2B-88DA-4FF4-B22E-5D2CB109A938}" destId="{58C1DBAE-1D22-4974-967A-6412810FB35F}" srcOrd="1" destOrd="0" presId="urn:microsoft.com/office/officeart/2005/8/layout/process1"/>
    <dgm:cxn modelId="{FEEA8563-99F1-4370-8C0F-B40888A97664}" type="presOf" srcId="{A86CD774-B870-40F3-AD77-E34E6AB9232D}" destId="{B53FF6E0-37BC-4626-92C4-33F895D0D77F}" srcOrd="0" destOrd="0" presId="urn:microsoft.com/office/officeart/2005/8/layout/process1"/>
    <dgm:cxn modelId="{3667F269-8867-4D4D-B33C-9E6705EC9890}" type="presOf" srcId="{F4867472-3FF4-4AE7-8034-33C63B4F5393}" destId="{55C3AEB1-0C61-457C-AB6F-00310D7BA019}" srcOrd="0" destOrd="0" presId="urn:microsoft.com/office/officeart/2005/8/layout/process1"/>
    <dgm:cxn modelId="{96D3F569-DD7B-4DFA-BD06-6C50CD03FEE2}" type="presOf" srcId="{4C277558-F869-4FB4-A4A0-FA81C0FD58F3}" destId="{81D1C2A6-4276-4374-AB12-CAFFF0475BBC}" srcOrd="0" destOrd="0" presId="urn:microsoft.com/office/officeart/2005/8/layout/process1"/>
    <dgm:cxn modelId="{3BF2206C-FA00-4CAB-8AFF-5691837D9701}" type="presOf" srcId="{A86CD774-B870-40F3-AD77-E34E6AB9232D}" destId="{D4461582-051A-4AC0-997B-2B5F9DB6297A}" srcOrd="1" destOrd="0" presId="urn:microsoft.com/office/officeart/2005/8/layout/process1"/>
    <dgm:cxn modelId="{AB37004D-D8F0-4B82-9D2E-E8F6C190831E}" srcId="{22D7E40C-0406-42DE-98B5-4E40C35E77BA}" destId="{8804DF3A-C6F6-463D-8A65-392437D88B71}" srcOrd="0" destOrd="0" parTransId="{1D61ADB1-6FB3-4F69-BAE6-4C69DFD8977D}" sibTransId="{4C277558-F869-4FB4-A4A0-FA81C0FD58F3}"/>
    <dgm:cxn modelId="{797B0071-07B8-4F8D-8B1C-49A81FB3D0E0}" srcId="{22D7E40C-0406-42DE-98B5-4E40C35E77BA}" destId="{6BB8BBB3-0CEC-4FA7-8F48-EFD9AD4E978D}" srcOrd="2" destOrd="0" parTransId="{395BA23C-1136-4EFC-ADC6-1FABA5D6CC95}" sibTransId="{C1595A2B-88DA-4FF4-B22E-5D2CB109A938}"/>
    <dgm:cxn modelId="{52AC9674-4B46-4706-A7C9-BCB61DD1027B}" type="presOf" srcId="{C1595A2B-88DA-4FF4-B22E-5D2CB109A938}" destId="{6F3200A0-7495-4BDF-AF5C-2E3FE008AEF4}" srcOrd="0" destOrd="0" presId="urn:microsoft.com/office/officeart/2005/8/layout/process1"/>
    <dgm:cxn modelId="{2F20AF77-8D03-46D8-9E1A-7D0F2CA309D3}" type="presOf" srcId="{6BB8BBB3-0CEC-4FA7-8F48-EFD9AD4E978D}" destId="{61D7C871-315A-4453-B6FD-D9B048117FFD}" srcOrd="0" destOrd="0" presId="urn:microsoft.com/office/officeart/2005/8/layout/process1"/>
    <dgm:cxn modelId="{DF417758-1453-41B4-9352-6AB13032DE52}" type="presOf" srcId="{22D7E40C-0406-42DE-98B5-4E40C35E77BA}" destId="{EC1A4512-8CC9-4FA8-B752-EF68D1D1CF07}" srcOrd="0" destOrd="0" presId="urn:microsoft.com/office/officeart/2005/8/layout/process1"/>
    <dgm:cxn modelId="{3AF03193-50DF-4DDF-B87C-2A639F4582D3}" srcId="{22D7E40C-0406-42DE-98B5-4E40C35E77BA}" destId="{4DE709FA-C5A2-4696-AD9B-5585CF532D5D}" srcOrd="1" destOrd="0" parTransId="{3FA66631-0251-4C96-BD21-C1F8298D7FEC}" sibTransId="{A86CD774-B870-40F3-AD77-E34E6AB9232D}"/>
    <dgm:cxn modelId="{0D43CCA2-DC32-4C0E-98B0-0C82ACEA3D75}" type="presOf" srcId="{4C277558-F869-4FB4-A4A0-FA81C0FD58F3}" destId="{C16D2C36-3ECF-411A-B664-260A6FDAB95A}" srcOrd="1" destOrd="0" presId="urn:microsoft.com/office/officeart/2005/8/layout/process1"/>
    <dgm:cxn modelId="{6578C2D2-DD76-4D3D-9538-2715313CBFF1}" srcId="{22D7E40C-0406-42DE-98B5-4E40C35E77BA}" destId="{F4867472-3FF4-4AE7-8034-33C63B4F5393}" srcOrd="3" destOrd="0" parTransId="{C842557C-7CD1-41F4-89C3-7A036751F983}" sibTransId="{3879936A-6540-48BE-A5C5-99A150BA619D}"/>
    <dgm:cxn modelId="{F3FEFEE2-6400-425C-93DA-799A087CF4BF}" type="presOf" srcId="{8804DF3A-C6F6-463D-8A65-392437D88B71}" destId="{602330AA-08F0-446B-A102-CB8611235F53}" srcOrd="0" destOrd="0" presId="urn:microsoft.com/office/officeart/2005/8/layout/process1"/>
    <dgm:cxn modelId="{943A6D2F-D929-40B7-A4E3-918A7922A643}" type="presParOf" srcId="{EC1A4512-8CC9-4FA8-B752-EF68D1D1CF07}" destId="{602330AA-08F0-446B-A102-CB8611235F53}" srcOrd="0" destOrd="0" presId="urn:microsoft.com/office/officeart/2005/8/layout/process1"/>
    <dgm:cxn modelId="{D4735346-C5F8-42F9-AD44-D859DC8FADE4}" type="presParOf" srcId="{EC1A4512-8CC9-4FA8-B752-EF68D1D1CF07}" destId="{81D1C2A6-4276-4374-AB12-CAFFF0475BBC}" srcOrd="1" destOrd="0" presId="urn:microsoft.com/office/officeart/2005/8/layout/process1"/>
    <dgm:cxn modelId="{ECC998BD-1D22-46AE-A0AC-FE08CDA22076}" type="presParOf" srcId="{81D1C2A6-4276-4374-AB12-CAFFF0475BBC}" destId="{C16D2C36-3ECF-411A-B664-260A6FDAB95A}" srcOrd="0" destOrd="0" presId="urn:microsoft.com/office/officeart/2005/8/layout/process1"/>
    <dgm:cxn modelId="{8F67D5B7-9733-47D0-B217-98BA37B44CCD}" type="presParOf" srcId="{EC1A4512-8CC9-4FA8-B752-EF68D1D1CF07}" destId="{9CD4FF7F-FB94-4246-94F7-202F73972EEC}" srcOrd="2" destOrd="0" presId="urn:microsoft.com/office/officeart/2005/8/layout/process1"/>
    <dgm:cxn modelId="{0B58E4EF-33AC-42F4-9391-D54865AD81DB}" type="presParOf" srcId="{EC1A4512-8CC9-4FA8-B752-EF68D1D1CF07}" destId="{B53FF6E0-37BC-4626-92C4-33F895D0D77F}" srcOrd="3" destOrd="0" presId="urn:microsoft.com/office/officeart/2005/8/layout/process1"/>
    <dgm:cxn modelId="{4D823255-A9BA-435F-9695-E5EC8AA4986F}" type="presParOf" srcId="{B53FF6E0-37BC-4626-92C4-33F895D0D77F}" destId="{D4461582-051A-4AC0-997B-2B5F9DB6297A}" srcOrd="0" destOrd="0" presId="urn:microsoft.com/office/officeart/2005/8/layout/process1"/>
    <dgm:cxn modelId="{A642BE76-6552-46C5-9FED-FEC665052E88}" type="presParOf" srcId="{EC1A4512-8CC9-4FA8-B752-EF68D1D1CF07}" destId="{61D7C871-315A-4453-B6FD-D9B048117FFD}" srcOrd="4" destOrd="0" presId="urn:microsoft.com/office/officeart/2005/8/layout/process1"/>
    <dgm:cxn modelId="{067BAA5A-A35F-48BE-8413-E037AF491922}" type="presParOf" srcId="{EC1A4512-8CC9-4FA8-B752-EF68D1D1CF07}" destId="{6F3200A0-7495-4BDF-AF5C-2E3FE008AEF4}" srcOrd="5" destOrd="0" presId="urn:microsoft.com/office/officeart/2005/8/layout/process1"/>
    <dgm:cxn modelId="{B264E8EB-376E-4FB8-9C39-D2788D79E800}" type="presParOf" srcId="{6F3200A0-7495-4BDF-AF5C-2E3FE008AEF4}" destId="{58C1DBAE-1D22-4974-967A-6412810FB35F}" srcOrd="0" destOrd="0" presId="urn:microsoft.com/office/officeart/2005/8/layout/process1"/>
    <dgm:cxn modelId="{D9E9ED12-6AC3-4823-9772-26D61257F614}" type="presParOf" srcId="{EC1A4512-8CC9-4FA8-B752-EF68D1D1CF07}" destId="{55C3AEB1-0C61-457C-AB6F-00310D7BA019}" srcOrd="6"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D7E40C-0406-42DE-98B5-4E40C35E77BA}" type="doc">
      <dgm:prSet loTypeId="urn:microsoft.com/office/officeart/2005/8/layout/process1" loCatId="process" qsTypeId="urn:microsoft.com/office/officeart/2005/8/quickstyle/simple1" qsCatId="simple" csTypeId="urn:microsoft.com/office/officeart/2005/8/colors/accent1_2" csCatId="accent1" phldr="1"/>
      <dgm:spPr/>
    </dgm:pt>
    <dgm:pt modelId="{4DE709FA-C5A2-4696-AD9B-5585CF532D5D}">
      <dgm:prSet phldrT="[Text]"/>
      <dgm:spPr>
        <a:solidFill>
          <a:schemeClr val="accent5">
            <a:lumMod val="50000"/>
          </a:schemeClr>
        </a:solidFill>
        <a:ln>
          <a:solidFill>
            <a:schemeClr val="bg1"/>
          </a:solidFill>
          <a:prstDash val="solid"/>
          <a:extLst>
            <a:ext uri="{C807C97D-BFC1-408E-A445-0C87EB9F89A2}">
              <ask:lineSketchStyleProps xmlns:ask="http://schemas.microsoft.com/office/drawing/2018/sketchyshapes">
                <ask:type>
                  <ask:lineSketchScribble/>
                </ask:type>
              </ask:lineSketchStyleProps>
            </a:ext>
          </a:extLst>
        </a:ln>
      </dgm:spPr>
      <dgm:t>
        <a:bodyPr/>
        <a:lstStyle/>
        <a:p>
          <a:r>
            <a:rPr lang="en-US" dirty="0"/>
            <a:t>First period of reflection (7 days</a:t>
          </a:r>
          <a:endParaRPr lang="en-GB" dirty="0"/>
        </a:p>
      </dgm:t>
    </dgm:pt>
    <dgm:pt modelId="{3FA66631-0251-4C96-BD21-C1F8298D7FEC}" type="parTrans" cxnId="{3AF03193-50DF-4DDF-B87C-2A639F4582D3}">
      <dgm:prSet/>
      <dgm:spPr/>
      <dgm:t>
        <a:bodyPr/>
        <a:lstStyle/>
        <a:p>
          <a:endParaRPr lang="en-GB"/>
        </a:p>
      </dgm:t>
    </dgm:pt>
    <dgm:pt modelId="{A86CD774-B870-40F3-AD77-E34E6AB9232D}" type="sibTrans" cxnId="{3AF03193-50DF-4DDF-B87C-2A639F4582D3}">
      <dgm:prSet/>
      <dgm:spPr/>
      <dgm:t>
        <a:bodyPr/>
        <a:lstStyle/>
        <a:p>
          <a:endParaRPr lang="en-GB"/>
        </a:p>
      </dgm:t>
    </dgm:pt>
    <dgm:pt modelId="{EC1A4512-8CC9-4FA8-B752-EF68D1D1CF07}" type="pres">
      <dgm:prSet presAssocID="{22D7E40C-0406-42DE-98B5-4E40C35E77BA}" presName="Name0" presStyleCnt="0">
        <dgm:presLayoutVars>
          <dgm:dir/>
          <dgm:resizeHandles val="exact"/>
        </dgm:presLayoutVars>
      </dgm:prSet>
      <dgm:spPr/>
    </dgm:pt>
    <dgm:pt modelId="{9CD4FF7F-FB94-4246-94F7-202F73972EEC}" type="pres">
      <dgm:prSet presAssocID="{4DE709FA-C5A2-4696-AD9B-5585CF532D5D}" presName="node" presStyleLbl="node1" presStyleIdx="0" presStyleCnt="1" custLinFactNeighborX="-5741" custLinFactNeighborY="-14599">
        <dgm:presLayoutVars>
          <dgm:bulletEnabled val="1"/>
        </dgm:presLayoutVars>
      </dgm:prSet>
      <dgm:spPr/>
    </dgm:pt>
  </dgm:ptLst>
  <dgm:cxnLst>
    <dgm:cxn modelId="{D37F2F28-2354-4919-94B9-5199C588BE1E}" type="presOf" srcId="{4DE709FA-C5A2-4696-AD9B-5585CF532D5D}" destId="{9CD4FF7F-FB94-4246-94F7-202F73972EEC}" srcOrd="0" destOrd="0" presId="urn:microsoft.com/office/officeart/2005/8/layout/process1"/>
    <dgm:cxn modelId="{DF417758-1453-41B4-9352-6AB13032DE52}" type="presOf" srcId="{22D7E40C-0406-42DE-98B5-4E40C35E77BA}" destId="{EC1A4512-8CC9-4FA8-B752-EF68D1D1CF07}" srcOrd="0" destOrd="0" presId="urn:microsoft.com/office/officeart/2005/8/layout/process1"/>
    <dgm:cxn modelId="{3AF03193-50DF-4DDF-B87C-2A639F4582D3}" srcId="{22D7E40C-0406-42DE-98B5-4E40C35E77BA}" destId="{4DE709FA-C5A2-4696-AD9B-5585CF532D5D}" srcOrd="0" destOrd="0" parTransId="{3FA66631-0251-4C96-BD21-C1F8298D7FEC}" sibTransId="{A86CD774-B870-40F3-AD77-E34E6AB9232D}"/>
    <dgm:cxn modelId="{8F67D5B7-9733-47D0-B217-98BA37B44CCD}" type="presParOf" srcId="{EC1A4512-8CC9-4FA8-B752-EF68D1D1CF07}" destId="{9CD4FF7F-FB94-4246-94F7-202F73972EEC}" srcOrd="0" destOrd="0" presId="urn:microsoft.com/office/officeart/2005/8/layout/process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330AA-08F0-446B-A102-CB8611235F53}">
      <dsp:nvSpPr>
        <dsp:cNvPr id="0" name=""/>
        <dsp:cNvSpPr/>
      </dsp:nvSpPr>
      <dsp:spPr>
        <a:xfrm>
          <a:off x="9786" y="0"/>
          <a:ext cx="2924933" cy="7078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Preliminary discussion</a:t>
          </a:r>
          <a:endParaRPr lang="en-GB" sz="1900" kern="1200" dirty="0"/>
        </a:p>
      </dsp:txBody>
      <dsp:txXfrm>
        <a:off x="30519" y="20733"/>
        <a:ext cx="2883467" cy="666420"/>
      </dsp:txXfrm>
    </dsp:sp>
    <dsp:sp modelId="{81D1C2A6-4276-4374-AB12-CAFFF0475BBC}">
      <dsp:nvSpPr>
        <dsp:cNvPr id="0" name=""/>
        <dsp:cNvSpPr/>
      </dsp:nvSpPr>
      <dsp:spPr>
        <a:xfrm>
          <a:off x="3227213" y="0"/>
          <a:ext cx="620085" cy="7078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3227213" y="141577"/>
        <a:ext cx="434060" cy="424732"/>
      </dsp:txXfrm>
    </dsp:sp>
    <dsp:sp modelId="{9CD4FF7F-FB94-4246-94F7-202F73972EEC}">
      <dsp:nvSpPr>
        <dsp:cNvPr id="0" name=""/>
        <dsp:cNvSpPr/>
      </dsp:nvSpPr>
      <dsp:spPr>
        <a:xfrm>
          <a:off x="4104693" y="0"/>
          <a:ext cx="2924933" cy="7078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First declaration</a:t>
          </a:r>
          <a:endParaRPr lang="en-GB" sz="1900" kern="1200" dirty="0"/>
        </a:p>
      </dsp:txBody>
      <dsp:txXfrm>
        <a:off x="4125426" y="20733"/>
        <a:ext cx="2883467" cy="666420"/>
      </dsp:txXfrm>
    </dsp:sp>
    <dsp:sp modelId="{B53FF6E0-37BC-4626-92C4-33F895D0D77F}">
      <dsp:nvSpPr>
        <dsp:cNvPr id="0" name=""/>
        <dsp:cNvSpPr/>
      </dsp:nvSpPr>
      <dsp:spPr>
        <a:xfrm>
          <a:off x="7322120" y="0"/>
          <a:ext cx="620085" cy="7078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7322120" y="141577"/>
        <a:ext cx="434060" cy="424732"/>
      </dsp:txXfrm>
    </dsp:sp>
    <dsp:sp modelId="{05CEC353-2C61-411B-8BAB-86AD1CEBC8B2}">
      <dsp:nvSpPr>
        <dsp:cNvPr id="0" name=""/>
        <dsp:cNvSpPr/>
      </dsp:nvSpPr>
      <dsp:spPr>
        <a:xfrm>
          <a:off x="8199600" y="0"/>
          <a:ext cx="2924933" cy="7078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First doctor’s assessment</a:t>
          </a:r>
          <a:endParaRPr lang="en-GB" sz="1900" kern="1200" dirty="0"/>
        </a:p>
      </dsp:txBody>
      <dsp:txXfrm>
        <a:off x="8220333" y="20733"/>
        <a:ext cx="2883467" cy="6664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4FF7F-FB94-4246-94F7-202F73972EEC}">
      <dsp:nvSpPr>
        <dsp:cNvPr id="0" name=""/>
        <dsp:cNvSpPr/>
      </dsp:nvSpPr>
      <dsp:spPr>
        <a:xfrm>
          <a:off x="6132" y="0"/>
          <a:ext cx="6273204" cy="422512"/>
        </a:xfrm>
        <a:prstGeom prst="roundRect">
          <a:avLst>
            <a:gd name="adj" fmla="val 10000"/>
          </a:avLst>
        </a:prstGeom>
        <a:solidFill>
          <a:schemeClr val="accent5">
            <a:lumMod val="50000"/>
          </a:schemeClr>
        </a:solidFill>
        <a:ln w="25400" cap="flat" cmpd="sng" algn="ctr">
          <a:solidFill>
            <a:srgbClr val="FFFFFF"/>
          </a:solidFill>
          <a:prstDash val="solid"/>
          <a:extLst>
            <a:ext uri="{C807C97D-BFC1-408E-A445-0C87EB9F89A2}">
              <ask:lineSketchStyleProps xmlns:ask="http://schemas.microsoft.com/office/drawing/2018/sketchyshapes">
                <ask:type>
                  <ask:lineSketchScribble/>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Second  period of reflection (14 days)</a:t>
          </a:r>
          <a:endParaRPr lang="en-GB" sz="1900" kern="1200" dirty="0"/>
        </a:p>
      </dsp:txBody>
      <dsp:txXfrm>
        <a:off x="18507" y="12375"/>
        <a:ext cx="6248454" cy="3977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D7C871-315A-4453-B6FD-D9B048117FFD}">
      <dsp:nvSpPr>
        <dsp:cNvPr id="0" name=""/>
        <dsp:cNvSpPr/>
      </dsp:nvSpPr>
      <dsp:spPr>
        <a:xfrm>
          <a:off x="2174" y="0"/>
          <a:ext cx="4637487" cy="713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Provision of assistance</a:t>
          </a:r>
          <a:endParaRPr lang="en-GB" sz="1900" kern="1200" dirty="0"/>
        </a:p>
      </dsp:txBody>
      <dsp:txXfrm>
        <a:off x="23080" y="20906"/>
        <a:ext cx="4595675" cy="671966"/>
      </dsp:txXfrm>
    </dsp:sp>
    <dsp:sp modelId="{6F3200A0-7495-4BDF-AF5C-2E3FE008AEF4}">
      <dsp:nvSpPr>
        <dsp:cNvPr id="0" name=""/>
        <dsp:cNvSpPr/>
      </dsp:nvSpPr>
      <dsp:spPr>
        <a:xfrm>
          <a:off x="5103411" y="0"/>
          <a:ext cx="983147" cy="7137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p>
      </dsp:txBody>
      <dsp:txXfrm>
        <a:off x="5103411" y="142756"/>
        <a:ext cx="769014" cy="428266"/>
      </dsp:txXfrm>
    </dsp:sp>
    <dsp:sp modelId="{55C3AEB1-0C61-457C-AB6F-00310D7BA019}">
      <dsp:nvSpPr>
        <dsp:cNvPr id="0" name=""/>
        <dsp:cNvSpPr/>
      </dsp:nvSpPr>
      <dsp:spPr>
        <a:xfrm>
          <a:off x="6494657" y="0"/>
          <a:ext cx="4637487" cy="713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Final statement submitted to Commissioner</a:t>
          </a:r>
          <a:endParaRPr lang="en-GB" sz="1900" kern="1200" dirty="0"/>
        </a:p>
      </dsp:txBody>
      <dsp:txXfrm>
        <a:off x="6515563" y="20906"/>
        <a:ext cx="4595675" cy="6719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330AA-08F0-446B-A102-CB8611235F53}">
      <dsp:nvSpPr>
        <dsp:cNvPr id="0" name=""/>
        <dsp:cNvSpPr/>
      </dsp:nvSpPr>
      <dsp:spPr>
        <a:xfrm>
          <a:off x="4893" y="0"/>
          <a:ext cx="2139333" cy="6744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Second doctor’s assessment</a:t>
          </a:r>
          <a:endParaRPr lang="en-GB" sz="1800" kern="1200" dirty="0"/>
        </a:p>
      </dsp:txBody>
      <dsp:txXfrm>
        <a:off x="24646" y="19753"/>
        <a:ext cx="2099827" cy="634928"/>
      </dsp:txXfrm>
    </dsp:sp>
    <dsp:sp modelId="{81D1C2A6-4276-4374-AB12-CAFFF0475BBC}">
      <dsp:nvSpPr>
        <dsp:cNvPr id="0" name=""/>
        <dsp:cNvSpPr/>
      </dsp:nvSpPr>
      <dsp:spPr>
        <a:xfrm>
          <a:off x="2358159" y="71939"/>
          <a:ext cx="453538" cy="5305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2358159" y="178050"/>
        <a:ext cx="317477" cy="318332"/>
      </dsp:txXfrm>
    </dsp:sp>
    <dsp:sp modelId="{9CD4FF7F-FB94-4246-94F7-202F73972EEC}">
      <dsp:nvSpPr>
        <dsp:cNvPr id="0" name=""/>
        <dsp:cNvSpPr/>
      </dsp:nvSpPr>
      <dsp:spPr>
        <a:xfrm>
          <a:off x="2999959" y="0"/>
          <a:ext cx="2139333" cy="6744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Referral to Commissioner</a:t>
          </a:r>
          <a:endParaRPr lang="en-GB" sz="1800" kern="1200" dirty="0"/>
        </a:p>
      </dsp:txBody>
      <dsp:txXfrm>
        <a:off x="3019712" y="19753"/>
        <a:ext cx="2099827" cy="634928"/>
      </dsp:txXfrm>
    </dsp:sp>
    <dsp:sp modelId="{B53FF6E0-37BC-4626-92C4-33F895D0D77F}">
      <dsp:nvSpPr>
        <dsp:cNvPr id="0" name=""/>
        <dsp:cNvSpPr/>
      </dsp:nvSpPr>
      <dsp:spPr>
        <a:xfrm>
          <a:off x="5353226" y="71939"/>
          <a:ext cx="453538" cy="5305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353226" y="178050"/>
        <a:ext cx="317477" cy="318332"/>
      </dsp:txXfrm>
    </dsp:sp>
    <dsp:sp modelId="{61D7C871-315A-4453-B6FD-D9B048117FFD}">
      <dsp:nvSpPr>
        <dsp:cNvPr id="0" name=""/>
        <dsp:cNvSpPr/>
      </dsp:nvSpPr>
      <dsp:spPr>
        <a:xfrm>
          <a:off x="5995026" y="0"/>
          <a:ext cx="2139333" cy="6744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Assisted Dying Review Panel</a:t>
          </a:r>
          <a:endParaRPr lang="en-GB" sz="1800" kern="1200" dirty="0"/>
        </a:p>
      </dsp:txBody>
      <dsp:txXfrm>
        <a:off x="6014779" y="19753"/>
        <a:ext cx="2099827" cy="634928"/>
      </dsp:txXfrm>
    </dsp:sp>
    <dsp:sp modelId="{6F3200A0-7495-4BDF-AF5C-2E3FE008AEF4}">
      <dsp:nvSpPr>
        <dsp:cNvPr id="0" name=""/>
        <dsp:cNvSpPr/>
      </dsp:nvSpPr>
      <dsp:spPr>
        <a:xfrm>
          <a:off x="8348293" y="71939"/>
          <a:ext cx="453538" cy="5305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8348293" y="178050"/>
        <a:ext cx="317477" cy="318332"/>
      </dsp:txXfrm>
    </dsp:sp>
    <dsp:sp modelId="{55C3AEB1-0C61-457C-AB6F-00310D7BA019}">
      <dsp:nvSpPr>
        <dsp:cNvPr id="0" name=""/>
        <dsp:cNvSpPr/>
      </dsp:nvSpPr>
      <dsp:spPr>
        <a:xfrm>
          <a:off x="8990093" y="0"/>
          <a:ext cx="2139333" cy="6744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Certificate of Eligibility</a:t>
          </a:r>
          <a:endParaRPr lang="en-GB" sz="1800" kern="1200" dirty="0"/>
        </a:p>
      </dsp:txBody>
      <dsp:txXfrm>
        <a:off x="9009846" y="19753"/>
        <a:ext cx="2099827" cy="6349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4FF7F-FB94-4246-94F7-202F73972EEC}">
      <dsp:nvSpPr>
        <dsp:cNvPr id="0" name=""/>
        <dsp:cNvSpPr/>
      </dsp:nvSpPr>
      <dsp:spPr>
        <a:xfrm>
          <a:off x="0" y="0"/>
          <a:ext cx="9112690" cy="453538"/>
        </a:xfrm>
        <a:prstGeom prst="roundRect">
          <a:avLst>
            <a:gd name="adj" fmla="val 10000"/>
          </a:avLst>
        </a:prstGeom>
        <a:solidFill>
          <a:schemeClr val="accent5">
            <a:lumMod val="50000"/>
          </a:schemeClr>
        </a:solidFill>
        <a:ln w="25400" cap="flat" cmpd="sng" algn="ctr">
          <a:solidFill>
            <a:schemeClr val="bg1"/>
          </a:solidFill>
          <a:prstDash val="solid"/>
          <a:extLst>
            <a:ext uri="{C807C97D-BFC1-408E-A445-0C87EB9F89A2}">
              <ask:lineSketchStyleProps xmlns:ask="http://schemas.microsoft.com/office/drawing/2018/sketchyshapes">
                <ask:type>
                  <ask:lineSketchScribble/>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First period of reflection (7 days)</a:t>
          </a:r>
          <a:endParaRPr lang="en-GB" sz="2000" kern="1200" dirty="0"/>
        </a:p>
      </dsp:txBody>
      <dsp:txXfrm>
        <a:off x="13284" y="13284"/>
        <a:ext cx="9086122" cy="4269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4FF7F-FB94-4246-94F7-202F73972EEC}">
      <dsp:nvSpPr>
        <dsp:cNvPr id="0" name=""/>
        <dsp:cNvSpPr/>
      </dsp:nvSpPr>
      <dsp:spPr>
        <a:xfrm>
          <a:off x="8907" y="0"/>
          <a:ext cx="9112690" cy="422512"/>
        </a:xfrm>
        <a:prstGeom prst="roundRect">
          <a:avLst>
            <a:gd name="adj" fmla="val 10000"/>
          </a:avLst>
        </a:prstGeom>
        <a:solidFill>
          <a:schemeClr val="accent5">
            <a:lumMod val="50000"/>
          </a:schemeClr>
        </a:solidFill>
        <a:ln w="25400" cap="flat" cmpd="sng" algn="ctr">
          <a:solidFill>
            <a:srgbClr val="FFFFFF"/>
          </a:solidFill>
          <a:prstDash val="solid"/>
          <a:extLst>
            <a:ext uri="{C807C97D-BFC1-408E-A445-0C87EB9F89A2}">
              <ask:lineSketchStyleProps xmlns:ask="http://schemas.microsoft.com/office/drawing/2018/sketchyshapes">
                <ask:type>
                  <ask:lineSketchScribble/>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Second  period of reflection (14 days)</a:t>
          </a:r>
          <a:endParaRPr lang="en-GB" sz="1900" kern="1200" dirty="0"/>
        </a:p>
      </dsp:txBody>
      <dsp:txXfrm>
        <a:off x="21282" y="12375"/>
        <a:ext cx="9087940" cy="3977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330AA-08F0-446B-A102-CB8611235F53}">
      <dsp:nvSpPr>
        <dsp:cNvPr id="0" name=""/>
        <dsp:cNvSpPr/>
      </dsp:nvSpPr>
      <dsp:spPr>
        <a:xfrm>
          <a:off x="6531" y="0"/>
          <a:ext cx="1952240" cy="7078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Preliminary discussion</a:t>
          </a:r>
          <a:endParaRPr lang="en-GB" sz="1900" kern="1200" dirty="0"/>
        </a:p>
      </dsp:txBody>
      <dsp:txXfrm>
        <a:off x="27264" y="20733"/>
        <a:ext cx="1910774" cy="666420"/>
      </dsp:txXfrm>
    </dsp:sp>
    <dsp:sp modelId="{81D1C2A6-4276-4374-AB12-CAFFF0475BBC}">
      <dsp:nvSpPr>
        <dsp:cNvPr id="0" name=""/>
        <dsp:cNvSpPr/>
      </dsp:nvSpPr>
      <dsp:spPr>
        <a:xfrm>
          <a:off x="2153996" y="111865"/>
          <a:ext cx="413875" cy="48415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2153996" y="208696"/>
        <a:ext cx="289713" cy="290493"/>
      </dsp:txXfrm>
    </dsp:sp>
    <dsp:sp modelId="{9CD4FF7F-FB94-4246-94F7-202F73972EEC}">
      <dsp:nvSpPr>
        <dsp:cNvPr id="0" name=""/>
        <dsp:cNvSpPr/>
      </dsp:nvSpPr>
      <dsp:spPr>
        <a:xfrm>
          <a:off x="2739668" y="0"/>
          <a:ext cx="1952240" cy="7078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First declaration</a:t>
          </a:r>
          <a:endParaRPr lang="en-GB" sz="1900" kern="1200" dirty="0"/>
        </a:p>
      </dsp:txBody>
      <dsp:txXfrm>
        <a:off x="2760401" y="20733"/>
        <a:ext cx="1910774" cy="666420"/>
      </dsp:txXfrm>
    </dsp:sp>
    <dsp:sp modelId="{B53FF6E0-37BC-4626-92C4-33F895D0D77F}">
      <dsp:nvSpPr>
        <dsp:cNvPr id="0" name=""/>
        <dsp:cNvSpPr/>
      </dsp:nvSpPr>
      <dsp:spPr>
        <a:xfrm>
          <a:off x="4887133" y="111865"/>
          <a:ext cx="413875" cy="48415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4887133" y="208696"/>
        <a:ext cx="289713" cy="290493"/>
      </dsp:txXfrm>
    </dsp:sp>
    <dsp:sp modelId="{05CEC353-2C61-411B-8BAB-86AD1CEBC8B2}">
      <dsp:nvSpPr>
        <dsp:cNvPr id="0" name=""/>
        <dsp:cNvSpPr/>
      </dsp:nvSpPr>
      <dsp:spPr>
        <a:xfrm>
          <a:off x="5472805" y="0"/>
          <a:ext cx="1952240" cy="7078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First doctor’s assessment</a:t>
          </a:r>
          <a:endParaRPr lang="en-GB" sz="1900" kern="1200" dirty="0"/>
        </a:p>
      </dsp:txBody>
      <dsp:txXfrm>
        <a:off x="5493538" y="20733"/>
        <a:ext cx="1910774" cy="6664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D7C871-315A-4453-B6FD-D9B048117FFD}">
      <dsp:nvSpPr>
        <dsp:cNvPr id="0" name=""/>
        <dsp:cNvSpPr/>
      </dsp:nvSpPr>
      <dsp:spPr>
        <a:xfrm>
          <a:off x="1482" y="0"/>
          <a:ext cx="3161534" cy="713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Provision of assistance</a:t>
          </a:r>
          <a:endParaRPr lang="en-GB" sz="1900" kern="1200" dirty="0"/>
        </a:p>
      </dsp:txBody>
      <dsp:txXfrm>
        <a:off x="22388" y="20906"/>
        <a:ext cx="3119722" cy="671966"/>
      </dsp:txXfrm>
    </dsp:sp>
    <dsp:sp modelId="{6F3200A0-7495-4BDF-AF5C-2E3FE008AEF4}">
      <dsp:nvSpPr>
        <dsp:cNvPr id="0" name=""/>
        <dsp:cNvSpPr/>
      </dsp:nvSpPr>
      <dsp:spPr>
        <a:xfrm>
          <a:off x="3479171" y="0"/>
          <a:ext cx="670245" cy="7137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p>
      </dsp:txBody>
      <dsp:txXfrm>
        <a:off x="3479171" y="142756"/>
        <a:ext cx="469172" cy="428266"/>
      </dsp:txXfrm>
    </dsp:sp>
    <dsp:sp modelId="{55C3AEB1-0C61-457C-AB6F-00310D7BA019}">
      <dsp:nvSpPr>
        <dsp:cNvPr id="0" name=""/>
        <dsp:cNvSpPr/>
      </dsp:nvSpPr>
      <dsp:spPr>
        <a:xfrm>
          <a:off x="4427631" y="0"/>
          <a:ext cx="3161534" cy="713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Final statement submitted to Commissioner</a:t>
          </a:r>
          <a:endParaRPr lang="en-GB" sz="1900" kern="1200" dirty="0"/>
        </a:p>
      </dsp:txBody>
      <dsp:txXfrm>
        <a:off x="4448537" y="20906"/>
        <a:ext cx="3119722" cy="6719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330AA-08F0-446B-A102-CB8611235F53}">
      <dsp:nvSpPr>
        <dsp:cNvPr id="0" name=""/>
        <dsp:cNvSpPr/>
      </dsp:nvSpPr>
      <dsp:spPr>
        <a:xfrm>
          <a:off x="3265" y="0"/>
          <a:ext cx="1427893" cy="6744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Second doctor’s assessment</a:t>
          </a:r>
          <a:endParaRPr lang="en-GB" sz="1400" kern="1200" dirty="0"/>
        </a:p>
      </dsp:txBody>
      <dsp:txXfrm>
        <a:off x="23018" y="19753"/>
        <a:ext cx="1388387" cy="634928"/>
      </dsp:txXfrm>
    </dsp:sp>
    <dsp:sp modelId="{81D1C2A6-4276-4374-AB12-CAFFF0475BBC}">
      <dsp:nvSpPr>
        <dsp:cNvPr id="0" name=""/>
        <dsp:cNvSpPr/>
      </dsp:nvSpPr>
      <dsp:spPr>
        <a:xfrm>
          <a:off x="1573948" y="160158"/>
          <a:ext cx="302713" cy="3541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a:off x="1573948" y="230981"/>
        <a:ext cx="211899" cy="212471"/>
      </dsp:txXfrm>
    </dsp:sp>
    <dsp:sp modelId="{9CD4FF7F-FB94-4246-94F7-202F73972EEC}">
      <dsp:nvSpPr>
        <dsp:cNvPr id="0" name=""/>
        <dsp:cNvSpPr/>
      </dsp:nvSpPr>
      <dsp:spPr>
        <a:xfrm>
          <a:off x="2002316" y="0"/>
          <a:ext cx="1427893" cy="6744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Referral to Commissioner</a:t>
          </a:r>
          <a:endParaRPr lang="en-GB" sz="1400" kern="1200" dirty="0"/>
        </a:p>
      </dsp:txBody>
      <dsp:txXfrm>
        <a:off x="2022069" y="19753"/>
        <a:ext cx="1388387" cy="634928"/>
      </dsp:txXfrm>
    </dsp:sp>
    <dsp:sp modelId="{B53FF6E0-37BC-4626-92C4-33F895D0D77F}">
      <dsp:nvSpPr>
        <dsp:cNvPr id="0" name=""/>
        <dsp:cNvSpPr/>
      </dsp:nvSpPr>
      <dsp:spPr>
        <a:xfrm>
          <a:off x="3572999" y="160158"/>
          <a:ext cx="302713" cy="3541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a:off x="3572999" y="230981"/>
        <a:ext cx="211899" cy="212471"/>
      </dsp:txXfrm>
    </dsp:sp>
    <dsp:sp modelId="{61D7C871-315A-4453-B6FD-D9B048117FFD}">
      <dsp:nvSpPr>
        <dsp:cNvPr id="0" name=""/>
        <dsp:cNvSpPr/>
      </dsp:nvSpPr>
      <dsp:spPr>
        <a:xfrm>
          <a:off x="4001367" y="0"/>
          <a:ext cx="1427893" cy="6744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Assisted Dying Review Panel</a:t>
          </a:r>
          <a:endParaRPr lang="en-GB" sz="1400" kern="1200" dirty="0"/>
        </a:p>
      </dsp:txBody>
      <dsp:txXfrm>
        <a:off x="4021120" y="19753"/>
        <a:ext cx="1388387" cy="634928"/>
      </dsp:txXfrm>
    </dsp:sp>
    <dsp:sp modelId="{6F3200A0-7495-4BDF-AF5C-2E3FE008AEF4}">
      <dsp:nvSpPr>
        <dsp:cNvPr id="0" name=""/>
        <dsp:cNvSpPr/>
      </dsp:nvSpPr>
      <dsp:spPr>
        <a:xfrm>
          <a:off x="5572050" y="160158"/>
          <a:ext cx="302713" cy="3541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a:off x="5572050" y="230981"/>
        <a:ext cx="211899" cy="212471"/>
      </dsp:txXfrm>
    </dsp:sp>
    <dsp:sp modelId="{55C3AEB1-0C61-457C-AB6F-00310D7BA019}">
      <dsp:nvSpPr>
        <dsp:cNvPr id="0" name=""/>
        <dsp:cNvSpPr/>
      </dsp:nvSpPr>
      <dsp:spPr>
        <a:xfrm>
          <a:off x="6000418" y="0"/>
          <a:ext cx="1427893" cy="6744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Certificate of Eligibility</a:t>
          </a:r>
          <a:endParaRPr lang="en-GB" sz="1400" kern="1200" dirty="0"/>
        </a:p>
      </dsp:txBody>
      <dsp:txXfrm>
        <a:off x="6020171" y="19753"/>
        <a:ext cx="1388387" cy="63492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4FF7F-FB94-4246-94F7-202F73972EEC}">
      <dsp:nvSpPr>
        <dsp:cNvPr id="0" name=""/>
        <dsp:cNvSpPr/>
      </dsp:nvSpPr>
      <dsp:spPr>
        <a:xfrm>
          <a:off x="0" y="0"/>
          <a:ext cx="6273204" cy="453538"/>
        </a:xfrm>
        <a:prstGeom prst="roundRect">
          <a:avLst>
            <a:gd name="adj" fmla="val 10000"/>
          </a:avLst>
        </a:prstGeom>
        <a:solidFill>
          <a:schemeClr val="accent5">
            <a:lumMod val="50000"/>
          </a:schemeClr>
        </a:solidFill>
        <a:ln w="25400" cap="flat" cmpd="sng" algn="ctr">
          <a:solidFill>
            <a:schemeClr val="bg1"/>
          </a:solidFill>
          <a:prstDash val="solid"/>
          <a:extLst>
            <a:ext uri="{C807C97D-BFC1-408E-A445-0C87EB9F89A2}">
              <ask:lineSketchStyleProps xmlns:ask="http://schemas.microsoft.com/office/drawing/2018/sketchyshapes">
                <ask:type>
                  <ask:lineSketchScribble/>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First period of reflection (7 days</a:t>
          </a:r>
          <a:endParaRPr lang="en-GB" sz="2000" kern="1200" dirty="0"/>
        </a:p>
      </dsp:txBody>
      <dsp:txXfrm>
        <a:off x="13284" y="13284"/>
        <a:ext cx="6246636" cy="42697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CC6B27-082F-4616-83F0-7A72426CD92B}" type="datetimeFigureOut">
              <a:rPr lang="en-GB" smtClean="0"/>
              <a:t>13/06/2025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20DB58-527D-472F-820E-7A47FD910590}" type="slidenum">
              <a:rPr lang="en-GB" smtClean="0"/>
              <a:t>‹#›</a:t>
            </a:fld>
            <a:endParaRPr lang="en-GB"/>
          </a:p>
        </p:txBody>
      </p:sp>
    </p:spTree>
    <p:extLst>
      <p:ext uri="{BB962C8B-B14F-4D97-AF65-F5344CB8AC3E}">
        <p14:creationId xmlns:p14="http://schemas.microsoft.com/office/powerpoint/2010/main" val="499469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ea typeface="Calibri"/>
                <a:cs typeface="Calibri"/>
              </a:rPr>
              <a:t>Intro</a:t>
            </a:r>
          </a:p>
          <a:p>
            <a:endParaRPr lang="en-US" dirty="0">
              <a:ea typeface="Calibri"/>
              <a:cs typeface="Calibri"/>
            </a:endParaRPr>
          </a:p>
          <a:p>
            <a:pPr marL="171450" indent="-171450">
              <a:buFont typeface="Arial" panose="020B0604020202020204" pitchFamily="34" charset="0"/>
              <a:buChar char="•"/>
            </a:pPr>
            <a:r>
              <a:rPr lang="en-US" dirty="0">
                <a:ea typeface="Calibri"/>
                <a:cs typeface="Calibri"/>
              </a:rPr>
              <a:t>progress on the bill in England and Wales and also some of our initial thinking about regulation of this area</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A6573E-1E7D-441B-8D40-64ABC0C1695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3154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83175-9B67-E91F-09A7-6A700CCD56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8D8E27-54E0-763F-CB0D-D679532411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7AF940-263B-3D26-7910-FFECA4948D5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1000"/>
              </a:spcBef>
              <a:spcAft>
                <a:spcPts val="0"/>
              </a:spcAft>
              <a:buClrTx/>
              <a:buSzTx/>
              <a:buFont typeface="Arial"/>
              <a:buNone/>
              <a:tabLst/>
              <a:defRPr/>
            </a:pPr>
            <a:r>
              <a:rPr lang="en-GB" sz="1200" b="1" kern="0" dirty="0">
                <a:cs typeface="Arial"/>
              </a:rPr>
              <a:t>Context</a:t>
            </a:r>
            <a:endParaRPr lang="en-GB" sz="1200" kern="0" dirty="0">
              <a:cs typeface="Arial"/>
            </a:endParaRPr>
          </a:p>
          <a:p>
            <a:pPr marL="171450" marR="0" lvl="0" indent="-1714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GB" sz="1200" kern="0" dirty="0">
                <a:cs typeface="Arial"/>
              </a:rPr>
              <a:t>There </a:t>
            </a:r>
            <a:r>
              <a:rPr lang="en-US" sz="1200" kern="0" dirty="0">
                <a:cs typeface="Arial"/>
              </a:rPr>
              <a:t>have been three previous attempts to introduce assisted dying in England and Wales between 2014 and 2021, all of which failed to get through to the final stages.</a:t>
            </a:r>
          </a:p>
          <a:p>
            <a:pPr marL="171450" marR="0" lvl="0" indent="-1714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sz="1200" kern="0" dirty="0">
                <a:cs typeface="Arial"/>
              </a:rPr>
              <a:t>However, the Isle of Man has already approved legislation to introduce assisted dying, Jersey is also drafting an assisted dying law and it looks likely that similar legislation will pass in Scotland.</a:t>
            </a:r>
          </a:p>
          <a:p>
            <a:pPr marL="171450" marR="0" lvl="0" indent="-1714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endParaRPr lang="en-US" sz="1200" kern="0" dirty="0">
              <a:cs typeface="Arial"/>
            </a:endParaRPr>
          </a:p>
          <a:p>
            <a:pPr marL="0" marR="0" lvl="0" indent="0" algn="l" defTabSz="914400" rtl="0" eaLnBrk="1" fontAlgn="auto" latinLnBrk="0" hangingPunct="1">
              <a:lnSpc>
                <a:spcPct val="100000"/>
              </a:lnSpc>
              <a:spcBef>
                <a:spcPts val="1000"/>
              </a:spcBef>
              <a:spcAft>
                <a:spcPts val="0"/>
              </a:spcAft>
              <a:buClrTx/>
              <a:buSzTx/>
              <a:buFont typeface="Arial"/>
              <a:buNone/>
              <a:tabLst/>
              <a:defRPr/>
            </a:pPr>
            <a:r>
              <a:rPr lang="en-GB" sz="1200" b="1" kern="0" dirty="0">
                <a:cs typeface="Arial"/>
              </a:rPr>
              <a:t>Current status in England and Wales</a:t>
            </a:r>
          </a:p>
          <a:p>
            <a:pPr marL="171450" marR="0" lvl="0" indent="-1714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GB" sz="1200" kern="0" dirty="0">
                <a:cs typeface="Arial"/>
              </a:rPr>
              <a:t>The bill is currently at the report stage in the House of Commons which gives members of parliament an opportunity to consider further amendments. </a:t>
            </a:r>
          </a:p>
          <a:p>
            <a:pPr marL="0" indent="0">
              <a:spcBef>
                <a:spcPts val="1000"/>
              </a:spcBef>
              <a:buFont typeface="Arial"/>
              <a:buNone/>
            </a:pPr>
            <a:endParaRPr lang="en-GB" sz="1200" kern="0" dirty="0">
              <a:cs typeface="Arial"/>
            </a:endParaRPr>
          </a:p>
          <a:p>
            <a:pPr marL="0" indent="0">
              <a:spcBef>
                <a:spcPts val="1000"/>
              </a:spcBef>
              <a:buFont typeface="Arial"/>
              <a:buNone/>
            </a:pPr>
            <a:r>
              <a:rPr lang="en-GB" sz="1200" b="1" kern="0" dirty="0">
                <a:cs typeface="Arial"/>
              </a:rPr>
              <a:t>Private members’ Bill</a:t>
            </a:r>
            <a:endParaRPr lang="en-GB" sz="1200" kern="0" dirty="0">
              <a:cs typeface="Arial"/>
            </a:endParaRPr>
          </a:p>
          <a:p>
            <a:pPr marL="171450" indent="-171450">
              <a:spcBef>
                <a:spcPts val="1000"/>
              </a:spcBef>
              <a:buFont typeface="Arial" panose="020B0604020202020204" pitchFamily="34" charset="0"/>
              <a:buChar char="•"/>
            </a:pPr>
            <a:r>
              <a:rPr lang="en-GB" sz="1200" kern="0" dirty="0">
                <a:cs typeface="Arial"/>
              </a:rPr>
              <a:t>This means that it’s proposed by an individual MP or member of the House of Lords, not by the government</a:t>
            </a:r>
          </a:p>
          <a:p>
            <a:pPr marL="171450" indent="-171450">
              <a:spcBef>
                <a:spcPts val="1000"/>
              </a:spcBef>
              <a:buFont typeface="Arial" panose="020B0604020202020204" pitchFamily="34" charset="0"/>
              <a:buChar char="•"/>
            </a:pPr>
            <a:r>
              <a:rPr lang="en-GB" sz="1200" kern="0" dirty="0">
                <a:cs typeface="Arial"/>
              </a:rPr>
              <a:t>It can make it challenging for government departments to prepare to implement the bill -  less engagement/ discussion with us about its content/ implications/ feasibility, however government do have a duty to ensure that any legislation is workable, effective and enforceable. </a:t>
            </a:r>
          </a:p>
          <a:p>
            <a:pPr marL="171450" indent="-171450">
              <a:spcBef>
                <a:spcPts val="1000"/>
              </a:spcBef>
              <a:buFont typeface="Arial" panose="020B0604020202020204" pitchFamily="34" charset="0"/>
              <a:buChar char="•"/>
            </a:pPr>
            <a:r>
              <a:rPr lang="en-GB" sz="1200" kern="0" dirty="0">
                <a:cs typeface="Arial"/>
              </a:rPr>
              <a:t>MPs have free vote (emotive topic)</a:t>
            </a:r>
            <a:endParaRPr lang="en-GB" sz="1200" b="0"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Tx/>
              <a:buNone/>
              <a:tabLst/>
              <a:defRPr/>
            </a:pPr>
            <a:endParaRPr lang="en-GB" sz="1200" b="0"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Tx/>
              <a:buNone/>
              <a:tabLst/>
              <a:defRPr/>
            </a:pPr>
            <a:endParaRPr lang="en-GB" sz="1200" b="0" dirty="0">
              <a:ea typeface="Calibri"/>
              <a:cs typeface="Calibri"/>
            </a:endParaRPr>
          </a:p>
        </p:txBody>
      </p:sp>
      <p:sp>
        <p:nvSpPr>
          <p:cNvPr id="4" name="Slide Number Placeholder 3">
            <a:extLst>
              <a:ext uri="{FF2B5EF4-FFF2-40B4-BE49-F238E27FC236}">
                <a16:creationId xmlns:a16="http://schemas.microsoft.com/office/drawing/2014/main" id="{11103246-1EA8-EDA8-A4D7-559580BF1F9F}"/>
              </a:ext>
            </a:extLst>
          </p:cNvPr>
          <p:cNvSpPr>
            <a:spLocks noGrp="1"/>
          </p:cNvSpPr>
          <p:nvPr>
            <p:ph type="sldNum" sz="quarter" idx="5"/>
          </p:nvPr>
        </p:nvSpPr>
        <p:spPr/>
        <p:txBody>
          <a:bodyPr/>
          <a:lstStyle/>
          <a:p>
            <a:fld id="{2B5178E8-B173-4775-9C0A-8CEC22C148C3}" type="slidenum">
              <a:rPr lang="en-GB" smtClean="0"/>
              <a:t>2</a:t>
            </a:fld>
            <a:endParaRPr lang="en-GB"/>
          </a:p>
        </p:txBody>
      </p:sp>
    </p:spTree>
    <p:extLst>
      <p:ext uri="{BB962C8B-B14F-4D97-AF65-F5344CB8AC3E}">
        <p14:creationId xmlns:p14="http://schemas.microsoft.com/office/powerpoint/2010/main" val="2794006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1000"/>
              </a:spcBef>
              <a:buFont typeface="Arial"/>
              <a:buNone/>
            </a:pPr>
            <a:r>
              <a:rPr lang="en-GB" sz="1800" b="1" kern="0" dirty="0">
                <a:cs typeface="Arial"/>
              </a:rPr>
              <a:t>Eligibility </a:t>
            </a:r>
          </a:p>
          <a:p>
            <a:pPr marL="285750" indent="-285750">
              <a:spcBef>
                <a:spcPts val="1000"/>
              </a:spcBef>
              <a:buFont typeface="Arial" panose="020B0604020202020204" pitchFamily="34" charset="0"/>
              <a:buChar char="•"/>
            </a:pPr>
            <a:r>
              <a:rPr lang="en-GB" sz="1800" kern="0" dirty="0">
                <a:cs typeface="Arial"/>
              </a:rPr>
              <a:t>Aged 18 or over, resident of England or Wales for at least 12 months and registered with a GP there</a:t>
            </a:r>
          </a:p>
          <a:p>
            <a:pPr marL="285750" indent="-285750">
              <a:spcBef>
                <a:spcPts val="1000"/>
              </a:spcBef>
              <a:buFont typeface="Arial" panose="020B0604020202020204" pitchFamily="34" charset="0"/>
              <a:buChar char="•"/>
            </a:pPr>
            <a:r>
              <a:rPr lang="en-GB" sz="1800" kern="0" dirty="0">
                <a:cs typeface="Arial"/>
              </a:rPr>
              <a:t>Has an inevitably progressive illness or disease which cannot be reversed by treatment, and the person’s death in consequence of that illness or disease can reasonably be expected within six months</a:t>
            </a:r>
          </a:p>
          <a:p>
            <a:pPr marL="285750" indent="-285750">
              <a:spcBef>
                <a:spcPts val="1000"/>
              </a:spcBef>
              <a:buFont typeface="Arial" panose="020B0604020202020204" pitchFamily="34" charset="0"/>
              <a:buChar char="•"/>
            </a:pPr>
            <a:r>
              <a:rPr lang="en-GB" sz="1800" kern="0" dirty="0">
                <a:cs typeface="Arial"/>
              </a:rPr>
              <a:t>Has a clear, settled and informed wish to end their own life</a:t>
            </a:r>
          </a:p>
          <a:p>
            <a:pPr marL="285750" indent="-285750">
              <a:spcBef>
                <a:spcPts val="1000"/>
              </a:spcBef>
              <a:buFont typeface="Arial" panose="020B0604020202020204" pitchFamily="34" charset="0"/>
              <a:buChar char="•"/>
            </a:pPr>
            <a:r>
              <a:rPr lang="en-GB" sz="1800" kern="0" dirty="0">
                <a:cs typeface="Arial"/>
              </a:rPr>
              <a:t>Has not been coerced</a:t>
            </a: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lang="en-GB" sz="1800" kern="0" dirty="0">
              <a:cs typeface="Arial"/>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GB" sz="1800" b="1" kern="0" dirty="0">
                <a:cs typeface="Arial"/>
              </a:rPr>
              <a:t>Safeguards</a:t>
            </a:r>
          </a:p>
          <a:p>
            <a:pPr marL="285750" marR="0" lvl="0" indent="-2857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GB" sz="1800" kern="0" dirty="0">
                <a:cs typeface="Arial"/>
              </a:rPr>
              <a:t>Two independent doctors must assess plus independent panel consisting of a legal representative, a psychiatrist and a social worker</a:t>
            </a:r>
          </a:p>
          <a:p>
            <a:pPr marL="285750" marR="0" lvl="0" indent="-2857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GB" sz="1800" kern="0" dirty="0">
                <a:cs typeface="Arial"/>
              </a:rPr>
              <a:t>Two separate ‘periods of reflection’ that must take place</a:t>
            </a:r>
          </a:p>
          <a:p>
            <a:pPr marL="285750" marR="0" lvl="0" indent="-28575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GB" sz="1800" kern="0" dirty="0">
                <a:cs typeface="Arial"/>
              </a:rPr>
              <a:t>New offences</a:t>
            </a: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lang="en-GB" sz="1800" kern="0" dirty="0">
              <a:cs typeface="Arial"/>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GB" sz="1800" b="1" kern="0" dirty="0">
                <a:cs typeface="Arial"/>
              </a:rPr>
              <a:t>No obligation </a:t>
            </a:r>
            <a:r>
              <a:rPr lang="en-GB" sz="1800" kern="0" dirty="0">
                <a:cs typeface="Arial"/>
              </a:rPr>
              <a:t>for doctors or other healthcare professions to take any part in assisted dying</a:t>
            </a:r>
          </a:p>
          <a:p>
            <a:pPr marL="342900" lvl="0" indent="-342900">
              <a:buFont typeface="Symbol" panose="05050102010706020507" pitchFamily="18" charset="2"/>
              <a:buChar char=""/>
            </a:pPr>
            <a:endParaRPr lang="en-GB" sz="1800" dirty="0">
              <a:solidFill>
                <a:srgbClr val="000000"/>
              </a:solidFill>
              <a:effectLst/>
              <a:latin typeface="Arial" panose="020B0604020202020204" pitchFamily="34" charset="0"/>
              <a:ea typeface="Times New Roman" panose="02020603050405020304" pitchFamily="18" charset="0"/>
              <a:cs typeface="Aptos" panose="020B0004020202020204" pitchFamily="34" charset="0"/>
            </a:endParaRPr>
          </a:p>
          <a:p>
            <a:pPr marL="0" lvl="0" indent="0">
              <a:buFont typeface="Symbol" panose="05050102010706020507" pitchFamily="18" charset="2"/>
              <a:buNone/>
            </a:pPr>
            <a:r>
              <a:rPr lang="en-GB" sz="1800" b="1" dirty="0">
                <a:solidFill>
                  <a:srgbClr val="000000"/>
                </a:solidFill>
                <a:effectLst/>
                <a:latin typeface="Arial" panose="020B0604020202020204" pitchFamily="34" charset="0"/>
                <a:ea typeface="Times New Roman" panose="02020603050405020304" pitchFamily="18" charset="0"/>
                <a:cs typeface="Aptos" panose="020B0004020202020204" pitchFamily="34" charset="0"/>
              </a:rPr>
              <a:t>Role of regulation</a:t>
            </a:r>
            <a:r>
              <a:rPr lang="en-GB" sz="1800" b="0" dirty="0">
                <a:solidFill>
                  <a:srgbClr val="000000"/>
                </a:solidFill>
                <a:effectLst/>
                <a:latin typeface="Arial" panose="020B0604020202020204" pitchFamily="34" charset="0"/>
                <a:ea typeface="Times New Roman" panose="02020603050405020304" pitchFamily="18" charset="0"/>
                <a:cs typeface="Aptos" panose="020B0004020202020204" pitchFamily="34" charset="0"/>
              </a:rPr>
              <a:t> – bill sets out a number of areas where secondary legislation will set out standards, including training, qualifications and experience of staff; details of medications; information collection. No clear steer on how regulation against these standards will be conducted.</a:t>
            </a:r>
            <a:endParaRPr lang="en-GB" sz="1800" b="1" dirty="0">
              <a:solidFill>
                <a:srgbClr val="000000"/>
              </a:solidFill>
              <a:effectLst/>
              <a:latin typeface="Arial" panose="020B0604020202020204" pitchFamily="34" charset="0"/>
              <a:ea typeface="Times New Roman" panose="02020603050405020304" pitchFamily="18" charset="0"/>
              <a:cs typeface="Aptos" panose="020B0004020202020204" pitchFamily="34" charset="0"/>
            </a:endParaRPr>
          </a:p>
          <a:p>
            <a:pPr marL="0" lvl="0" indent="0">
              <a:buFont typeface="Symbol" panose="05050102010706020507" pitchFamily="18" charset="2"/>
              <a:buNone/>
            </a:pPr>
            <a:endParaRPr lang="en-GB" sz="1800" b="1" dirty="0">
              <a:solidFill>
                <a:srgbClr val="000000"/>
              </a:solidFill>
              <a:effectLst/>
              <a:latin typeface="Arial" panose="020B0604020202020204" pitchFamily="34" charset="0"/>
              <a:ea typeface="Times New Roman" panose="02020603050405020304" pitchFamily="18" charset="0"/>
              <a:cs typeface="Aptos" panose="020B0004020202020204" pitchFamily="34" charset="0"/>
            </a:endParaRPr>
          </a:p>
          <a:p>
            <a:pPr marL="0" marR="0" lvl="0" indent="0" algn="l" defTabSz="914400" rtl="0" eaLnBrk="1" fontAlgn="auto" latinLnBrk="0" hangingPunct="1">
              <a:lnSpc>
                <a:spcPct val="90000"/>
              </a:lnSpc>
              <a:spcBef>
                <a:spcPct val="60000"/>
              </a:spcBef>
              <a:spcAft>
                <a:spcPct val="0"/>
              </a:spcAft>
              <a:buClrTx/>
              <a:buSzTx/>
              <a:buFontTx/>
              <a:buNone/>
              <a:tabLst/>
              <a:defRPr/>
            </a:pPr>
            <a:r>
              <a:rPr lang="en-GB" sz="1800" b="1" dirty="0">
                <a:ea typeface="Calibri"/>
                <a:cs typeface="Calibri"/>
              </a:rPr>
              <a:t>Anticipated timelines</a:t>
            </a:r>
          </a:p>
          <a:p>
            <a:pPr marL="0" marR="0" lvl="0" indent="0" algn="l" defTabSz="914400" rtl="0" eaLnBrk="1" fontAlgn="auto" latinLnBrk="0" hangingPunct="1">
              <a:lnSpc>
                <a:spcPct val="90000"/>
              </a:lnSpc>
              <a:spcBef>
                <a:spcPct val="60000"/>
              </a:spcBef>
              <a:spcAft>
                <a:spcPct val="0"/>
              </a:spcAft>
              <a:buClrTx/>
              <a:buSzTx/>
              <a:buFontTx/>
              <a:buNone/>
              <a:tabLst/>
              <a:defRPr/>
            </a:pPr>
            <a:r>
              <a:rPr lang="en-GB" sz="1800" b="0" dirty="0">
                <a:ea typeface="Calibri"/>
                <a:cs typeface="Calibri"/>
              </a:rPr>
              <a:t>Bill sets out a back stop of 4 years from the bill being passed until implementation</a:t>
            </a:r>
          </a:p>
          <a:p>
            <a:pPr marL="0" marR="0" lvl="0" indent="0" algn="l" defTabSz="914400" rtl="0" eaLnBrk="1" fontAlgn="auto" latinLnBrk="0" hangingPunct="1">
              <a:lnSpc>
                <a:spcPct val="90000"/>
              </a:lnSpc>
              <a:spcBef>
                <a:spcPct val="60000"/>
              </a:spcBef>
              <a:spcAft>
                <a:spcPct val="0"/>
              </a:spcAft>
              <a:buClrTx/>
              <a:buSzTx/>
              <a:buFontTx/>
              <a:buNone/>
              <a:tabLst/>
              <a:defRPr/>
            </a:pPr>
            <a:endParaRPr lang="en-GB" sz="1800" b="0"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Tx/>
              <a:buNone/>
              <a:tabLst/>
              <a:defRPr/>
            </a:pPr>
            <a:r>
              <a:rPr lang="en-GB" sz="1800" b="0" dirty="0">
                <a:effectLst/>
                <a:latin typeface="Arial" panose="020B0604020202020204" pitchFamily="34" charset="0"/>
                <a:ea typeface="Times New Roman" panose="02020603050405020304" pitchFamily="18" charset="0"/>
              </a:rPr>
              <a:t>Bill brings in the term </a:t>
            </a:r>
            <a:r>
              <a:rPr lang="en-GB" sz="1800" b="1" dirty="0">
                <a:effectLst/>
                <a:latin typeface="Arial" panose="020B0604020202020204" pitchFamily="34" charset="0"/>
                <a:ea typeface="Times New Roman" panose="02020603050405020304" pitchFamily="18" charset="0"/>
              </a:rPr>
              <a:t>“Voluntary Assisted Dying” (VAD) services </a:t>
            </a:r>
            <a:r>
              <a:rPr lang="en-GB" sz="1800" b="0" dirty="0">
                <a:effectLst/>
                <a:latin typeface="Arial" panose="020B0604020202020204" pitchFamily="34" charset="0"/>
                <a:ea typeface="Times New Roman" panose="02020603050405020304" pitchFamily="18" charset="0"/>
              </a:rPr>
              <a:t>but it is unclear whether these will be separate services or delivered as part of a doctor’s usual work (e.g. a GP or a palliative care doctor)</a:t>
            </a:r>
            <a:endParaRPr lang="en-GB" sz="1800" b="1" dirty="0">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90000"/>
              </a:lnSpc>
              <a:spcBef>
                <a:spcPct val="60000"/>
              </a:spcBef>
              <a:spcAft>
                <a:spcPct val="0"/>
              </a:spcAft>
              <a:buClrTx/>
              <a:buSzTx/>
              <a:buFontTx/>
              <a:buNone/>
              <a:tabLst/>
              <a:defRPr/>
            </a:pPr>
            <a:endParaRPr lang="en-GB" sz="1800" b="1" dirty="0">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90000"/>
              </a:lnSpc>
              <a:spcBef>
                <a:spcPct val="60000"/>
              </a:spcBef>
              <a:spcAft>
                <a:spcPct val="0"/>
              </a:spcAft>
              <a:buClrTx/>
              <a:buSzTx/>
              <a:buFontTx/>
              <a:buNone/>
              <a:tabLst/>
              <a:defRPr/>
            </a:pPr>
            <a:r>
              <a:rPr lang="en-GB" sz="1800" dirty="0">
                <a:effectLst/>
                <a:latin typeface="Arial" panose="020B0604020202020204" pitchFamily="34" charset="0"/>
                <a:ea typeface="Times New Roman" panose="02020603050405020304" pitchFamily="18" charset="0"/>
              </a:rPr>
              <a:t>This poses a number of challenges for CQC and others when trying to assess what impact the introduction of the Act for our operations. </a:t>
            </a:r>
            <a:r>
              <a:rPr lang="en-GB" sz="1800" dirty="0" err="1">
                <a:effectLst/>
                <a:latin typeface="Arial" panose="020B0604020202020204" pitchFamily="34" charset="0"/>
                <a:ea typeface="Times New Roman" panose="02020603050405020304" pitchFamily="18" charset="0"/>
              </a:rPr>
              <a:t>ie</a:t>
            </a:r>
            <a:endParaRPr lang="en-GB" sz="1800" dirty="0">
              <a:effectLst/>
              <a:latin typeface="Arial" panose="020B0604020202020204" pitchFamily="34" charset="0"/>
              <a:ea typeface="Times New Roman" panose="02020603050405020304" pitchFamily="18" charset="0"/>
            </a:endParaRPr>
          </a:p>
          <a:p>
            <a:pPr marL="285750" marR="0" lvl="0" indent="-2857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endParaRPr lang="en-GB" sz="1800" dirty="0">
              <a:effectLst/>
              <a:latin typeface="Arial" panose="020B0604020202020204" pitchFamily="34" charset="0"/>
              <a:ea typeface="Times New Roman" panose="02020603050405020304" pitchFamily="18" charset="0"/>
            </a:endParaRPr>
          </a:p>
          <a:p>
            <a:pPr marL="285750" marR="0" lvl="0" indent="-2857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GB" sz="1800" dirty="0">
                <a:effectLst/>
                <a:latin typeface="Arial" panose="020B0604020202020204" pitchFamily="34" charset="0"/>
                <a:ea typeface="Times New Roman" panose="02020603050405020304" pitchFamily="18" charset="0"/>
              </a:rPr>
              <a:t>To what extent regulation should focus on service delivery (so led by CQC) or on individual registered practitioners (led by professional regulators, e.g. the GMC). </a:t>
            </a:r>
            <a:endParaRPr lang="en-GB" sz="1800" b="0" dirty="0">
              <a:ea typeface="Calibri"/>
              <a:cs typeface="Calibri"/>
            </a:endParaRPr>
          </a:p>
          <a:p>
            <a:pPr marL="285750" marR="0" lvl="0" indent="-2857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size and distribution of the workforce responsible for delivering VAD services is uncertain. </a:t>
            </a:r>
          </a:p>
          <a:p>
            <a:pPr marL="285750" marR="0" lvl="0" indent="-2857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Bill does not specify where in England and Wales VAD services must be delivered</a:t>
            </a:r>
          </a:p>
          <a:p>
            <a:pPr marL="285750" marR="0" lvl="0" indent="-2857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training, qualification and experience required of those responsible for delivering VAD services are to be specified through future regulations. “While the Bill states that a registered medical practitioner must undergo certain training, the level, content, and format of training is anticipated to vary according to the role and responsibilities of each practitioner. </a:t>
            </a:r>
          </a:p>
          <a:p>
            <a:pPr marL="285750" marR="0" lvl="0" indent="-2857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GB" sz="1800" dirty="0">
                <a:effectLst/>
                <a:latin typeface="Arial" panose="020B0604020202020204" pitchFamily="34" charset="0"/>
                <a:ea typeface="Times New Roman" panose="02020603050405020304" pitchFamily="18" charset="0"/>
                <a:cs typeface="Arial" panose="020B0604020202020204" pitchFamily="34" charset="0"/>
              </a:rPr>
              <a:t>It will be important to understand whether assisted dying will be delivered only by existing registered providers or whether there are likely to be any new providers set up solely to deliver this service. </a:t>
            </a:r>
          </a:p>
          <a:p>
            <a:pPr marL="0" marR="0" lvl="0" indent="0" algn="l" defTabSz="914400" rtl="0" eaLnBrk="1" fontAlgn="auto" latinLnBrk="0" hangingPunct="1">
              <a:lnSpc>
                <a:spcPct val="90000"/>
              </a:lnSpc>
              <a:spcBef>
                <a:spcPct val="60000"/>
              </a:spcBef>
              <a:spcAft>
                <a:spcPct val="0"/>
              </a:spcAft>
              <a:buClrTx/>
              <a:buSzTx/>
              <a:buFont typeface="Arial" panose="020B0604020202020204" pitchFamily="34" charset="0"/>
              <a:buNone/>
              <a:tabLst/>
              <a:defRPr/>
            </a:pPr>
            <a:endParaRPr lang="en-GB" sz="18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90000"/>
              </a:lnSpc>
              <a:spcBef>
                <a:spcPct val="60000"/>
              </a:spcBef>
              <a:spcAft>
                <a:spcPct val="0"/>
              </a:spcAft>
              <a:buClrTx/>
              <a:buSzTx/>
              <a:buFont typeface="Arial" panose="020B0604020202020204" pitchFamily="34" charset="0"/>
              <a:buNone/>
              <a:tabLst/>
              <a:defRPr/>
            </a:pPr>
            <a:r>
              <a:rPr lang="en-GB" sz="1800" dirty="0">
                <a:effectLst/>
                <a:latin typeface="Arial" panose="020B0604020202020204" pitchFamily="34" charset="0"/>
                <a:ea typeface="Times New Roman" panose="02020603050405020304" pitchFamily="18" charset="0"/>
                <a:cs typeface="Arial" panose="020B0604020202020204" pitchFamily="34" charset="0"/>
              </a:rPr>
              <a:t>In Jersey, for example, there will be one separate provider which will deliver this service and will be regulated by the Jersey Care Commission. In other countries where assisted dying is more established it is often delivered as an extension of services offered by existing providers. </a:t>
            </a:r>
          </a:p>
          <a:p>
            <a:pPr marL="0" marR="0" lvl="0" indent="0" algn="l" defTabSz="914400" rtl="0" eaLnBrk="1" fontAlgn="auto" latinLnBrk="0" hangingPunct="1">
              <a:lnSpc>
                <a:spcPct val="90000"/>
              </a:lnSpc>
              <a:spcBef>
                <a:spcPct val="60000"/>
              </a:spcBef>
              <a:spcAft>
                <a:spcPct val="0"/>
              </a:spcAft>
              <a:buClrTx/>
              <a:buSzTx/>
              <a:buFontTx/>
              <a:buNone/>
              <a:tabLst/>
              <a:defRPr/>
            </a:pP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ct val="60000"/>
              </a:spcBef>
              <a:spcAft>
                <a:spcPct val="0"/>
              </a:spcAft>
              <a:buClrTx/>
              <a:buSzTx/>
              <a:buFontTx/>
              <a:buNone/>
              <a:tabLst/>
              <a:defRPr/>
            </a:pP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ct val="60000"/>
              </a:spcBef>
              <a:spcAft>
                <a:spcPct val="0"/>
              </a:spcAft>
              <a:buClrTx/>
              <a:buSzTx/>
              <a:buFontTx/>
              <a:buNone/>
              <a:tabLst/>
              <a:defRPr/>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Time would be needed to develop the content of CQC regulations with relevant stakeholders (including regulators responsible for setting professional standards independently of government), lay affirmative regulations, design the training, and deliver the training.” </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gn="just" fontAlgn="base">
              <a:buSzPts val="1000"/>
              <a:buFont typeface="Symbol" panose="05050102010706020507" pitchFamily="18" charset="2"/>
              <a:buChar char=""/>
              <a:tabLst>
                <a:tab pos="457200" algn="l"/>
              </a:tabLst>
            </a:pPr>
            <a:r>
              <a:rPr lang="en-GB" sz="1800" dirty="0">
                <a:effectLst/>
                <a:ea typeface="Times New Roman" panose="02020603050405020304" pitchFamily="18" charset="0"/>
                <a:cs typeface="Arial" panose="020B0604020202020204" pitchFamily="34" charset="0"/>
              </a:rPr>
              <a:t>A possible change to the regulations to introduce a new regulated activity of assisted dying </a:t>
            </a:r>
            <a:endParaRPr lang="en-GB" sz="1800" dirty="0">
              <a:effectLst/>
              <a:ea typeface="Times New Roman" panose="02020603050405020304" pitchFamily="18" charset="0"/>
              <a:cs typeface="Times New Roman" panose="02020603050405020304" pitchFamily="18" charset="0"/>
            </a:endParaRPr>
          </a:p>
          <a:p>
            <a:pPr marL="342900" lvl="0" indent="-342900" algn="just" fontAlgn="base">
              <a:buSzPts val="1000"/>
              <a:buFont typeface="Symbol" panose="05050102010706020507" pitchFamily="18" charset="2"/>
              <a:buChar char=""/>
              <a:tabLst>
                <a:tab pos="457200" algn="l"/>
              </a:tabLst>
            </a:pPr>
            <a:r>
              <a:rPr lang="en-GB" sz="1800" dirty="0">
                <a:effectLst/>
                <a:ea typeface="Times New Roman" panose="02020603050405020304" pitchFamily="18" charset="0"/>
                <a:cs typeface="Arial" panose="020B0604020202020204" pitchFamily="34" charset="0"/>
              </a:rPr>
              <a:t>Coproduction and formal consultation on how we regulate assisted dying </a:t>
            </a:r>
            <a:endParaRPr lang="en-GB" sz="1800" dirty="0">
              <a:effectLst/>
              <a:ea typeface="Times New Roman" panose="02020603050405020304" pitchFamily="18" charset="0"/>
              <a:cs typeface="Times New Roman" panose="02020603050405020304" pitchFamily="18" charset="0"/>
            </a:endParaRPr>
          </a:p>
          <a:p>
            <a:pPr marL="342900" lvl="0" indent="-342900" algn="just" fontAlgn="base">
              <a:buSzPts val="1000"/>
              <a:buFont typeface="Symbol" panose="05050102010706020507" pitchFamily="18" charset="2"/>
              <a:buChar char=""/>
              <a:tabLst>
                <a:tab pos="457200" algn="l"/>
              </a:tabLst>
            </a:pPr>
            <a:r>
              <a:rPr lang="en-GB" sz="1800" dirty="0">
                <a:effectLst/>
                <a:ea typeface="Times New Roman" panose="02020603050405020304" pitchFamily="18" charset="0"/>
                <a:cs typeface="Arial" panose="020B0604020202020204" pitchFamily="34" charset="0"/>
              </a:rPr>
              <a:t>Consideration of resources (which would have implications for provider fees) </a:t>
            </a:r>
            <a:endParaRPr lang="en-GB" sz="1800" dirty="0">
              <a:effectLst/>
              <a:ea typeface="Times New Roman" panose="02020603050405020304" pitchFamily="18" charset="0"/>
              <a:cs typeface="Times New Roman" panose="02020603050405020304" pitchFamily="18" charset="0"/>
            </a:endParaRPr>
          </a:p>
          <a:p>
            <a:pPr marL="342900" lvl="0" indent="-342900" algn="just" fontAlgn="base">
              <a:buSzPts val="1000"/>
              <a:buFont typeface="Symbol" panose="05050102010706020507" pitchFamily="18" charset="2"/>
              <a:buChar char=""/>
              <a:tabLst>
                <a:tab pos="457200" algn="l"/>
              </a:tabLst>
            </a:pPr>
            <a:r>
              <a:rPr lang="en-GB" sz="1800" dirty="0">
                <a:effectLst/>
                <a:ea typeface="Times New Roman" panose="02020603050405020304" pitchFamily="18" charset="0"/>
                <a:cs typeface="Arial" panose="020B0604020202020204" pitchFamily="34" charset="0"/>
              </a:rPr>
              <a:t>Recruitment and training of staff </a:t>
            </a:r>
          </a:p>
          <a:p>
            <a:pPr marL="0" marR="0" lvl="0" indent="0" algn="l" defTabSz="914400" rtl="0" eaLnBrk="1" fontAlgn="auto" latinLnBrk="0" hangingPunct="1">
              <a:lnSpc>
                <a:spcPct val="90000"/>
              </a:lnSpc>
              <a:spcBef>
                <a:spcPct val="60000"/>
              </a:spcBef>
              <a:spcAft>
                <a:spcPct val="0"/>
              </a:spcAft>
              <a:buClrTx/>
              <a:buSzTx/>
              <a:buFontTx/>
              <a:buNone/>
              <a:tabLst/>
              <a:defRPr/>
            </a:pPr>
            <a:endParaRPr lang="en-GB" sz="1800" b="0"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Tx/>
              <a:buNone/>
              <a:tabLst/>
              <a:defRPr/>
            </a:pPr>
            <a:endParaRPr lang="en-GB" sz="1800" b="0"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Tx/>
              <a:buNone/>
              <a:tabLst/>
              <a:defRPr/>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“To enable monitoring and reporting as set out in Clauses 43 to 46 of the Bill, a national data strategy for England and Wales would need to be developed. This would need to include, for example: what data and insights are to be collected (including in relation to protected and other key characteristics), who is responsible for collecting it, how it is to be reported and collated, whether this would be through existing or new IT systems (or a combination of both), the interoperability of these systems, compliance with data protection legislation and data sharing agreements, compliance with the protections and safeguards set out in the Bill, and associated resourcing and cost implications. The level of oversight and regulation varies across jurisdictions, which may impact time from legalisation of VAD service provision to implementation.”</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a:defRPr/>
            </a:pPr>
            <a:endParaRPr lang="en-US" sz="1800" dirty="0">
              <a:ea typeface="Calibri"/>
              <a:cs typeface="Calibri"/>
            </a:endParaRPr>
          </a:p>
          <a:p>
            <a:pPr algn="just" fontAlgn="base">
              <a:buNone/>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fontAlgn="base"/>
            <a:r>
              <a:rPr lang="en-GB" sz="1800" dirty="0">
                <a:effectLst/>
                <a:latin typeface="Arial" panose="020B0604020202020204" pitchFamily="34" charset="0"/>
                <a:ea typeface="Times New Roman" panose="02020603050405020304" pitchFamily="18" charset="0"/>
                <a:cs typeface="Arial" panose="020B0604020202020204" pitchFamily="34" charset="0"/>
              </a:rPr>
              <a:t>We also advised that CQC’s ability to develop and establish a regulatory regime for assisted dying services would also be fully dependent on full cost recovery via additional grant in aid funding from DHSC.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a:defRPr/>
            </a:pPr>
            <a:endParaRPr lang="en-US" sz="1800" dirty="0">
              <a:ea typeface="Calibri"/>
              <a:cs typeface="Calibri"/>
            </a:endParaRPr>
          </a:p>
          <a:p>
            <a:pPr marL="0" lvl="0" indent="0">
              <a:buFont typeface="Symbol" panose="05050102010706020507" pitchFamily="18" charset="2"/>
              <a:buNone/>
            </a:pPr>
            <a:endParaRPr lang="en-GB" sz="1800" b="1" dirty="0">
              <a:solidFill>
                <a:srgbClr val="000000"/>
              </a:solidFill>
              <a:effectLst/>
              <a:latin typeface="Arial" panose="020B0604020202020204" pitchFamily="34" charset="0"/>
              <a:ea typeface="Times New Roman" panose="02020603050405020304" pitchFamily="18" charset="0"/>
              <a:cs typeface="Aptos" panose="020B0004020202020204" pitchFamily="34" charset="0"/>
            </a:endParaRPr>
          </a:p>
          <a:p>
            <a:pPr marL="0" marR="0" lvl="0" indent="0" algn="l" defTabSz="914400" rtl="0" eaLnBrk="1" fontAlgn="auto" latinLnBrk="0" hangingPunct="1">
              <a:lnSpc>
                <a:spcPct val="90000"/>
              </a:lnSpc>
              <a:spcBef>
                <a:spcPct val="60000"/>
              </a:spcBef>
              <a:spcAft>
                <a:spcPct val="0"/>
              </a:spcAft>
              <a:buClrTx/>
              <a:buSzTx/>
              <a:buFontTx/>
              <a:buNone/>
              <a:tabLst/>
              <a:defRPr/>
            </a:pPr>
            <a:endParaRPr lang="en-GB" sz="1200" b="1" dirty="0">
              <a:ea typeface="Calibri"/>
              <a:cs typeface="Calibri"/>
            </a:endParaRPr>
          </a:p>
        </p:txBody>
      </p:sp>
      <p:sp>
        <p:nvSpPr>
          <p:cNvPr id="4" name="Slide Number Placeholder 3"/>
          <p:cNvSpPr>
            <a:spLocks noGrp="1"/>
          </p:cNvSpPr>
          <p:nvPr>
            <p:ph type="sldNum" sz="quarter" idx="5"/>
          </p:nvPr>
        </p:nvSpPr>
        <p:spPr/>
        <p:txBody>
          <a:bodyPr/>
          <a:lstStyle/>
          <a:p>
            <a:fld id="{2B5178E8-B173-4775-9C0A-8CEC22C148C3}" type="slidenum">
              <a:rPr lang="en-GB" smtClean="0"/>
              <a:t>3</a:t>
            </a:fld>
            <a:endParaRPr lang="en-GB"/>
          </a:p>
        </p:txBody>
      </p:sp>
    </p:spTree>
    <p:extLst>
      <p:ext uri="{BB962C8B-B14F-4D97-AF65-F5344CB8AC3E}">
        <p14:creationId xmlns:p14="http://schemas.microsoft.com/office/powerpoint/2010/main" val="2384518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89F40-ACF6-60D1-B75B-1FA6408BDD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2B36E7-A079-AAFA-909F-85C5966940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D964C9-471B-037E-D231-18B20E580773}"/>
              </a:ext>
            </a:extLst>
          </p:cNvPr>
          <p:cNvSpPr>
            <a:spLocks noGrp="1"/>
          </p:cNvSpPr>
          <p:nvPr>
            <p:ph type="body" idx="1"/>
          </p:nvPr>
        </p:nvSpPr>
        <p:spPr/>
        <p:txBody>
          <a:bodyPr/>
          <a:lstStyle/>
          <a:p>
            <a:pPr marL="0" marR="0" lvl="0" indent="0" algn="l" defTabSz="914400" rtl="0" eaLnBrk="1" fontAlgn="auto" latinLnBrk="0" hangingPunct="1">
              <a:lnSpc>
                <a:spcPct val="90000"/>
              </a:lnSpc>
              <a:spcBef>
                <a:spcPct val="60000"/>
              </a:spcBef>
              <a:spcAft>
                <a:spcPct val="0"/>
              </a:spcAft>
              <a:buClrTx/>
              <a:buSzTx/>
              <a:buFontTx/>
              <a:buNone/>
              <a:tabLst/>
              <a:defRPr/>
            </a:pPr>
            <a:r>
              <a:rPr lang="en-US" sz="1200" b="1" dirty="0">
                <a:ea typeface="Calibri"/>
                <a:cs typeface="Calibri"/>
              </a:rPr>
              <a:t>First declaration</a:t>
            </a:r>
          </a:p>
          <a:p>
            <a:pPr marL="171450" marR="0" lvl="0"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Signed document</a:t>
            </a:r>
          </a:p>
          <a:p>
            <a:pPr marL="171450" marR="0" lvl="0"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Must be witnessed by the coordinating doctor and another person</a:t>
            </a:r>
          </a:p>
          <a:p>
            <a:pPr marL="0" marR="0" lvl="0" indent="0" algn="l" defTabSz="914400" rtl="0" eaLnBrk="1" fontAlgn="auto" latinLnBrk="0" hangingPunct="1">
              <a:lnSpc>
                <a:spcPct val="90000"/>
              </a:lnSpc>
              <a:spcBef>
                <a:spcPct val="60000"/>
              </a:spcBef>
              <a:spcAft>
                <a:spcPct val="0"/>
              </a:spcAft>
              <a:buClrTx/>
              <a:buSzTx/>
              <a:buFontTx/>
              <a:buNone/>
              <a:tabLst/>
              <a:defRPr/>
            </a:pPr>
            <a:endParaRPr lang="en-US" sz="1200" b="1"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Tx/>
              <a:buNone/>
              <a:tabLst/>
              <a:defRPr/>
            </a:pPr>
            <a:r>
              <a:rPr lang="en-US" sz="1200" b="1" dirty="0">
                <a:ea typeface="Calibri"/>
                <a:cs typeface="Calibri"/>
              </a:rPr>
              <a:t>First doctor’s assessment</a:t>
            </a:r>
          </a:p>
          <a:p>
            <a:pPr marL="171450" marR="0" lvl="0"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Coordinating doctor assesses that criteria is met</a:t>
            </a:r>
          </a:p>
          <a:p>
            <a:pPr marL="0" marR="0" lvl="0" indent="0" algn="l" defTabSz="914400" rtl="0" eaLnBrk="1" fontAlgn="auto" latinLnBrk="0" hangingPunct="1">
              <a:lnSpc>
                <a:spcPct val="90000"/>
              </a:lnSpc>
              <a:spcBef>
                <a:spcPct val="60000"/>
              </a:spcBef>
              <a:spcAft>
                <a:spcPct val="0"/>
              </a:spcAft>
              <a:buClrTx/>
              <a:buSzTx/>
              <a:buFontTx/>
              <a:buNone/>
              <a:tabLst/>
              <a:defRPr/>
            </a:pPr>
            <a:endParaRPr lang="en-US" sz="1200" b="1"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Tx/>
              <a:buNone/>
              <a:tabLst/>
              <a:defRPr/>
            </a:pPr>
            <a:r>
              <a:rPr lang="en-US" sz="1200" b="1" dirty="0">
                <a:ea typeface="Calibri"/>
                <a:cs typeface="Calibri"/>
              </a:rPr>
              <a:t>Panel must consist of:</a:t>
            </a:r>
          </a:p>
          <a:p>
            <a:pPr marL="171450" marR="0" lvl="0"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Legal member (chair)</a:t>
            </a:r>
          </a:p>
          <a:p>
            <a:pPr marL="171450" marR="0" lvl="0"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Psychiatrist member</a:t>
            </a:r>
          </a:p>
          <a:p>
            <a:pPr marL="171450" marR="0" lvl="0"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Social Work member</a:t>
            </a:r>
          </a:p>
        </p:txBody>
      </p:sp>
      <p:sp>
        <p:nvSpPr>
          <p:cNvPr id="4" name="Slide Number Placeholder 3">
            <a:extLst>
              <a:ext uri="{FF2B5EF4-FFF2-40B4-BE49-F238E27FC236}">
                <a16:creationId xmlns:a16="http://schemas.microsoft.com/office/drawing/2014/main" id="{EBDD6EFB-AA7C-E90C-2E48-0FA8F8FC14DF}"/>
              </a:ext>
            </a:extLst>
          </p:cNvPr>
          <p:cNvSpPr>
            <a:spLocks noGrp="1"/>
          </p:cNvSpPr>
          <p:nvPr>
            <p:ph type="sldNum" sz="quarter" idx="5"/>
          </p:nvPr>
        </p:nvSpPr>
        <p:spPr/>
        <p:txBody>
          <a:bodyPr/>
          <a:lstStyle/>
          <a:p>
            <a:fld id="{2B5178E8-B173-4775-9C0A-8CEC22C148C3}" type="slidenum">
              <a:rPr lang="en-GB" smtClean="0"/>
              <a:t>4</a:t>
            </a:fld>
            <a:endParaRPr lang="en-GB"/>
          </a:p>
        </p:txBody>
      </p:sp>
    </p:spTree>
    <p:extLst>
      <p:ext uri="{BB962C8B-B14F-4D97-AF65-F5344CB8AC3E}">
        <p14:creationId xmlns:p14="http://schemas.microsoft.com/office/powerpoint/2010/main" val="2933811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52C40-A11F-E740-0834-51F203B39A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62E215-8A0D-0C32-52D8-EC1EDF925C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991F524-72C1-A08C-01F1-C5ABF76EDA9A}"/>
              </a:ext>
            </a:extLst>
          </p:cNvPr>
          <p:cNvSpPr>
            <a:spLocks noGrp="1"/>
          </p:cNvSpPr>
          <p:nvPr>
            <p:ph type="body" idx="1"/>
          </p:nvPr>
        </p:nvSpPr>
        <p:spPr/>
        <p:txBody>
          <a:bodyPr/>
          <a:lstStyle/>
          <a:p>
            <a:pPr marL="0" marR="0" lvl="0" indent="0" algn="l" defTabSz="914400" rtl="0" eaLnBrk="1" fontAlgn="auto" latinLnBrk="0" hangingPunct="1">
              <a:lnSpc>
                <a:spcPct val="90000"/>
              </a:lnSpc>
              <a:spcBef>
                <a:spcPct val="60000"/>
              </a:spcBef>
              <a:spcAft>
                <a:spcPct val="0"/>
              </a:spcAft>
              <a:buClrTx/>
              <a:buSzTx/>
              <a:buFontTx/>
              <a:buNone/>
              <a:tabLst/>
              <a:defRPr/>
            </a:pPr>
            <a:r>
              <a:rPr lang="en-US" sz="1200" b="0" dirty="0">
                <a:ea typeface="Calibri"/>
                <a:cs typeface="Calibri"/>
              </a:rPr>
              <a:t>I</a:t>
            </a:r>
            <a:r>
              <a:rPr lang="en-GB" sz="1200" b="0" dirty="0">
                <a:ea typeface="Calibri"/>
                <a:cs typeface="Calibri"/>
              </a:rPr>
              <a:t>’m starting with the social context not because I think it’s different for England but because I think that looking at the drivers for change and the opposition to hit helps to identify where there is a role for regulation in </a:t>
            </a:r>
          </a:p>
        </p:txBody>
      </p:sp>
      <p:sp>
        <p:nvSpPr>
          <p:cNvPr id="4" name="Slide Number Placeholder 3">
            <a:extLst>
              <a:ext uri="{FF2B5EF4-FFF2-40B4-BE49-F238E27FC236}">
                <a16:creationId xmlns:a16="http://schemas.microsoft.com/office/drawing/2014/main" id="{AEDDB264-626D-AEC4-8655-FB1F9BA004A1}"/>
              </a:ext>
            </a:extLst>
          </p:cNvPr>
          <p:cNvSpPr>
            <a:spLocks noGrp="1"/>
          </p:cNvSpPr>
          <p:nvPr>
            <p:ph type="sldNum" sz="quarter" idx="5"/>
          </p:nvPr>
        </p:nvSpPr>
        <p:spPr/>
        <p:txBody>
          <a:bodyPr/>
          <a:lstStyle/>
          <a:p>
            <a:fld id="{2B5178E8-B173-4775-9C0A-8CEC22C148C3}" type="slidenum">
              <a:rPr lang="en-GB" smtClean="0"/>
              <a:t>5</a:t>
            </a:fld>
            <a:endParaRPr lang="en-GB"/>
          </a:p>
        </p:txBody>
      </p:sp>
    </p:spTree>
    <p:extLst>
      <p:ext uri="{BB962C8B-B14F-4D97-AF65-F5344CB8AC3E}">
        <p14:creationId xmlns:p14="http://schemas.microsoft.com/office/powerpoint/2010/main" val="2830956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36B331-A930-B813-D4EA-89266EA28B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C84B40-45C3-9853-92A5-879D3EA0E8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93EEBA-0EDA-CFD8-02E4-BEE9567EE0E4}"/>
              </a:ext>
            </a:extLst>
          </p:cNvPr>
          <p:cNvSpPr>
            <a:spLocks noGrp="1"/>
          </p:cNvSpPr>
          <p:nvPr>
            <p:ph type="body" idx="1"/>
          </p:nvPr>
        </p:nvSpPr>
        <p:spPr/>
        <p:txBody>
          <a:bodyPr/>
          <a:lstStyle/>
          <a:p>
            <a:pPr marL="228600" marR="0" lvl="0" indent="-228600" algn="l" defTabSz="914400" rtl="0" eaLnBrk="1" fontAlgn="auto" latinLnBrk="0" hangingPunct="1">
              <a:lnSpc>
                <a:spcPct val="90000"/>
              </a:lnSpc>
              <a:spcBef>
                <a:spcPct val="60000"/>
              </a:spcBef>
              <a:spcAft>
                <a:spcPct val="0"/>
              </a:spcAft>
              <a:buClrTx/>
              <a:buSzTx/>
              <a:buFontTx/>
              <a:buAutoNum type="arabicParenR"/>
              <a:tabLst/>
              <a:defRPr/>
            </a:pPr>
            <a:r>
              <a:rPr lang="en-US" sz="1200" b="1" dirty="0">
                <a:ea typeface="Calibri"/>
                <a:cs typeface="Calibri"/>
              </a:rPr>
              <a:t>Potential for abuse </a:t>
            </a:r>
            <a:r>
              <a:rPr lang="en-US" sz="1200" b="0" dirty="0">
                <a:ea typeface="Calibri"/>
                <a:cs typeface="Calibri"/>
              </a:rPr>
              <a:t>is a significant concern for people and for government. Focusing on the </a:t>
            </a:r>
            <a:r>
              <a:rPr lang="en-US" sz="1200" b="1" dirty="0">
                <a:ea typeface="Calibri"/>
                <a:cs typeface="Calibri"/>
              </a:rPr>
              <a:t>early stages of the process </a:t>
            </a:r>
            <a:r>
              <a:rPr lang="en-US" sz="1200" b="0" dirty="0">
                <a:ea typeface="Calibri"/>
                <a:cs typeface="Calibri"/>
              </a:rPr>
              <a:t>(the preliminary discussion, first declaration and doctor’s assessments) would support a consideration of this. For example:</a:t>
            </a:r>
          </a:p>
          <a:p>
            <a:pPr marL="0" marR="0" lvl="0" indent="0" algn="l" defTabSz="914400" rtl="0" eaLnBrk="1" fontAlgn="auto" latinLnBrk="0" hangingPunct="1">
              <a:lnSpc>
                <a:spcPct val="90000"/>
              </a:lnSpc>
              <a:spcBef>
                <a:spcPct val="60000"/>
              </a:spcBef>
              <a:spcAft>
                <a:spcPct val="0"/>
              </a:spcAft>
              <a:buClrTx/>
              <a:buSzTx/>
              <a:buFontTx/>
              <a:buNone/>
              <a:tabLst/>
              <a:defRPr/>
            </a:pPr>
            <a:endParaRPr lang="en-US" sz="1200" b="0" dirty="0">
              <a:ea typeface="Calibri"/>
              <a:cs typeface="Calibri"/>
            </a:endParaRPr>
          </a:p>
          <a:p>
            <a:pPr marL="628650" marR="0" lvl="1"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How do conversations happen, are people provided with advocates where needed, translation where needed</a:t>
            </a:r>
          </a:p>
          <a:p>
            <a:pPr marL="628650" marR="0" lvl="1"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What training do doctors have? What support and supervision is in place?</a:t>
            </a:r>
          </a:p>
          <a:p>
            <a:pPr marL="628650" marR="0" lvl="1"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Are conversations appropriately documented in patient notes?</a:t>
            </a:r>
          </a:p>
          <a:p>
            <a:pPr marL="171450" marR="0" lvl="0" indent="-171450" algn="l" defTabSz="914400" rtl="0" eaLnBrk="1" fontAlgn="auto" latinLnBrk="0" hangingPunct="1">
              <a:lnSpc>
                <a:spcPct val="90000"/>
              </a:lnSpc>
              <a:spcBef>
                <a:spcPct val="60000"/>
              </a:spcBef>
              <a:spcAft>
                <a:spcPct val="0"/>
              </a:spcAft>
              <a:buClrTx/>
              <a:buSzTx/>
              <a:buFontTx/>
              <a:buChar char="-"/>
              <a:tabLst/>
              <a:defRPr/>
            </a:pPr>
            <a:endParaRPr lang="en-US" sz="1200" b="0" dirty="0">
              <a:ea typeface="Calibri"/>
              <a:cs typeface="Calibri"/>
            </a:endParaRPr>
          </a:p>
          <a:p>
            <a:pPr marL="171450" marR="0" lvl="0" indent="-171450" algn="l" defTabSz="914400" rtl="0" eaLnBrk="1" fontAlgn="auto" latinLnBrk="0" hangingPunct="1">
              <a:lnSpc>
                <a:spcPct val="90000"/>
              </a:lnSpc>
              <a:spcBef>
                <a:spcPct val="60000"/>
              </a:spcBef>
              <a:spcAft>
                <a:spcPct val="0"/>
              </a:spcAft>
              <a:buClrTx/>
              <a:buSzTx/>
              <a:buFontTx/>
              <a:buChar char="-"/>
              <a:tabLst/>
              <a:defRPr/>
            </a:pPr>
            <a:r>
              <a:rPr lang="en-US" sz="1200" b="0" dirty="0">
                <a:ea typeface="Calibri"/>
                <a:cs typeface="Calibri"/>
              </a:rPr>
              <a:t>Some of this is being assessed at the panel but focus may be slightly different</a:t>
            </a:r>
          </a:p>
          <a:p>
            <a:pPr marL="0" marR="0" lvl="0" indent="0" algn="l" defTabSz="914400" rtl="0" eaLnBrk="1" fontAlgn="auto" latinLnBrk="0" hangingPunct="1">
              <a:lnSpc>
                <a:spcPct val="90000"/>
              </a:lnSpc>
              <a:spcBef>
                <a:spcPct val="60000"/>
              </a:spcBef>
              <a:spcAft>
                <a:spcPct val="0"/>
              </a:spcAft>
              <a:buClrTx/>
              <a:buSzTx/>
              <a:buFontTx/>
              <a:buNone/>
              <a:tabLst/>
              <a:defRPr/>
            </a:pPr>
            <a:endParaRPr lang="en-US" sz="1200" b="0"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Tx/>
              <a:buNone/>
              <a:tabLst/>
              <a:defRPr/>
            </a:pPr>
            <a:r>
              <a:rPr lang="en-US" sz="1200" b="0" dirty="0">
                <a:ea typeface="Calibri"/>
                <a:cs typeface="Calibri"/>
              </a:rPr>
              <a:t>2) We could also look at the actual </a:t>
            </a:r>
            <a:r>
              <a:rPr lang="en-US" sz="1200" b="1" dirty="0">
                <a:ea typeface="Calibri"/>
                <a:cs typeface="Calibri"/>
              </a:rPr>
              <a:t>provision of assistance</a:t>
            </a:r>
            <a:r>
              <a:rPr lang="en-US" sz="1200" b="0" dirty="0">
                <a:ea typeface="Calibri"/>
                <a:cs typeface="Calibri"/>
              </a:rPr>
              <a:t>. Again, this would support with potential for abuse. Areas we could look at could include:</a:t>
            </a:r>
          </a:p>
          <a:p>
            <a:pPr marL="0" marR="0" lvl="0" indent="0" algn="l" defTabSz="914400" rtl="0" eaLnBrk="1" fontAlgn="auto" latinLnBrk="0" hangingPunct="1">
              <a:lnSpc>
                <a:spcPct val="90000"/>
              </a:lnSpc>
              <a:spcBef>
                <a:spcPct val="60000"/>
              </a:spcBef>
              <a:spcAft>
                <a:spcPct val="0"/>
              </a:spcAft>
              <a:buClrTx/>
              <a:buSzTx/>
              <a:buFontTx/>
              <a:buNone/>
              <a:tabLst/>
              <a:defRPr/>
            </a:pPr>
            <a:endParaRPr lang="en-US" sz="1200" b="0" dirty="0">
              <a:ea typeface="Calibri"/>
              <a:cs typeface="Calibri"/>
            </a:endParaRPr>
          </a:p>
          <a:p>
            <a:pPr marL="628650" marR="0" lvl="1"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How medications are stored, delivered </a:t>
            </a:r>
            <a:r>
              <a:rPr lang="en-US" sz="1200" b="0" dirty="0" err="1">
                <a:ea typeface="Calibri"/>
                <a:cs typeface="Calibri"/>
              </a:rPr>
              <a:t>etc</a:t>
            </a:r>
            <a:endParaRPr lang="en-US" sz="1200" b="0" dirty="0">
              <a:ea typeface="Calibri"/>
              <a:cs typeface="Calibri"/>
            </a:endParaRPr>
          </a:p>
          <a:p>
            <a:pPr marL="628650" marR="0" lvl="1"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Dignity, person-</a:t>
            </a:r>
            <a:r>
              <a:rPr lang="en-US" sz="1200" b="0" dirty="0" err="1">
                <a:ea typeface="Calibri"/>
                <a:cs typeface="Calibri"/>
              </a:rPr>
              <a:t>centred</a:t>
            </a:r>
            <a:r>
              <a:rPr lang="en-US" sz="1200" b="0" dirty="0">
                <a:ea typeface="Calibri"/>
                <a:cs typeface="Calibri"/>
              </a:rPr>
              <a:t> care, compassionate</a:t>
            </a:r>
          </a:p>
          <a:p>
            <a:pPr marL="628650" marR="0" lvl="1"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Training</a:t>
            </a:r>
          </a:p>
          <a:p>
            <a:pPr marL="628650" marR="0" lvl="1"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r>
              <a:rPr lang="en-US" sz="1200" b="0" dirty="0">
                <a:ea typeface="Calibri"/>
                <a:cs typeface="Calibri"/>
              </a:rPr>
              <a:t>How deaths are documented</a:t>
            </a:r>
          </a:p>
          <a:p>
            <a:pPr marL="628650" marR="0" lvl="1" indent="-171450" algn="l" defTabSz="914400" rtl="0" eaLnBrk="1" fontAlgn="auto" latinLnBrk="0" hangingPunct="1">
              <a:lnSpc>
                <a:spcPct val="90000"/>
              </a:lnSpc>
              <a:spcBef>
                <a:spcPct val="60000"/>
              </a:spcBef>
              <a:spcAft>
                <a:spcPct val="0"/>
              </a:spcAft>
              <a:buClrTx/>
              <a:buSzTx/>
              <a:buFont typeface="Arial" panose="020B0604020202020204" pitchFamily="34" charset="0"/>
              <a:buChar char="•"/>
              <a:tabLst/>
              <a:defRPr/>
            </a:pPr>
            <a:endParaRPr lang="en-US" sz="1200" b="0"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 typeface="Arial" panose="020B0604020202020204" pitchFamily="34" charset="0"/>
              <a:buNone/>
              <a:tabLst/>
              <a:defRPr/>
            </a:pPr>
            <a:r>
              <a:rPr lang="en-US" sz="1200" b="0" dirty="0">
                <a:ea typeface="Calibri"/>
                <a:cs typeface="Calibri"/>
              </a:rPr>
              <a:t>3) Or we could focus on reviewing notifications around assisted dying and use these to identify potential issues with individual providers as well as national trends, for example diagnoses, age, gender, ethnicity </a:t>
            </a:r>
            <a:r>
              <a:rPr lang="en-US" sz="1200" b="0" dirty="0" err="1">
                <a:ea typeface="Calibri"/>
                <a:cs typeface="Calibri"/>
              </a:rPr>
              <a:t>etc</a:t>
            </a:r>
            <a:endParaRPr lang="en-US" sz="1200" b="0" dirty="0">
              <a:ea typeface="Calibri"/>
              <a:cs typeface="Calibri"/>
            </a:endParaRPr>
          </a:p>
          <a:p>
            <a:pPr marL="0" marR="0" lvl="0" indent="0" algn="l" defTabSz="914400" rtl="0" eaLnBrk="1" fontAlgn="auto" latinLnBrk="0" hangingPunct="1">
              <a:lnSpc>
                <a:spcPct val="90000"/>
              </a:lnSpc>
              <a:spcBef>
                <a:spcPct val="60000"/>
              </a:spcBef>
              <a:spcAft>
                <a:spcPct val="0"/>
              </a:spcAft>
              <a:buClrTx/>
              <a:buSzTx/>
              <a:buFont typeface="Arial" panose="020B0604020202020204" pitchFamily="34" charset="0"/>
              <a:buNone/>
              <a:tabLst/>
              <a:defRPr/>
            </a:pPr>
            <a:endParaRPr lang="en-US" sz="1200" b="0" dirty="0">
              <a:ea typeface="Calibri"/>
              <a:cs typeface="Calibri"/>
            </a:endParaRPr>
          </a:p>
          <a:p>
            <a:pPr>
              <a:defRPr/>
            </a:pPr>
            <a:r>
              <a:rPr lang="en-US" b="1" dirty="0">
                <a:ea typeface="Calibri"/>
                <a:cs typeface="Calibri"/>
              </a:rPr>
              <a:t>Potential Model one</a:t>
            </a:r>
          </a:p>
          <a:p>
            <a:pPr>
              <a:defRPr/>
            </a:pPr>
            <a:endParaRPr lang="en-US" b="1" dirty="0">
              <a:ea typeface="Calibri"/>
              <a:cs typeface="Calibri"/>
            </a:endParaRPr>
          </a:p>
          <a:p>
            <a:pPr>
              <a:defRPr/>
            </a:pPr>
            <a:r>
              <a:rPr lang="en-US" b="0" dirty="0">
                <a:ea typeface="Calibri"/>
                <a:cs typeface="Calibri"/>
              </a:rPr>
              <a:t>Specific RA could specify where it’s actually happening? Or under TDDI – follow same methodology? </a:t>
            </a:r>
            <a:r>
              <a:rPr lang="en-US" b="1" dirty="0">
                <a:ea typeface="Calibri"/>
                <a:cs typeface="Calibri"/>
              </a:rPr>
              <a:t>Would we really want to rate?</a:t>
            </a:r>
          </a:p>
          <a:p>
            <a:pPr algn="just" fontAlgn="base">
              <a:buNone/>
            </a:pPr>
            <a:r>
              <a:rPr lang="en-GB" sz="1200" dirty="0">
                <a:effectLst/>
                <a:latin typeface="Arial" panose="020B0604020202020204" pitchFamily="34" charset="0"/>
                <a:ea typeface="Times New Roman" panose="02020603050405020304" pitchFamily="18" charset="0"/>
                <a:cs typeface="Arial" panose="020B0604020202020204" pitchFamily="34" charset="0"/>
              </a:rPr>
              <a:t>One model would be that providers have to register with an additional regulated activity as described above. We could then provide regulation and oversight of the delivery of this regulated activity in the way that we do for other regulated activities. However, the </a:t>
            </a:r>
            <a:r>
              <a:rPr lang="en-GB" sz="1200" b="1" dirty="0">
                <a:effectLst/>
                <a:latin typeface="Arial" panose="020B0604020202020204" pitchFamily="34" charset="0"/>
                <a:ea typeface="Times New Roman" panose="02020603050405020304" pitchFamily="18" charset="0"/>
                <a:cs typeface="Arial" panose="020B0604020202020204" pitchFamily="34" charset="0"/>
              </a:rPr>
              <a:t>assessment methodology would need careful consideration</a:t>
            </a:r>
            <a:r>
              <a:rPr lang="en-GB" sz="1200" dirty="0">
                <a:effectLst/>
                <a:latin typeface="Arial" panose="020B0604020202020204" pitchFamily="34" charset="0"/>
                <a:ea typeface="Times New Roman" panose="02020603050405020304" pitchFamily="18" charset="0"/>
                <a:cs typeface="Arial" panose="020B0604020202020204" pitchFamily="34" charset="0"/>
              </a:rPr>
              <a:t> due to several factors including: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fontAlgn="base">
              <a:buNone/>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fontAlgn="base">
              <a:buSzPts val="1000"/>
              <a:buFont typeface="Symbol" panose="05050102010706020507" pitchFamily="18" charset="2"/>
              <a:buChar char=""/>
              <a:tabLst>
                <a:tab pos="45720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the likely small numbers of people receiving the service (some providers could register for assisted dying to ensure they could carry out assisted dying if needed but never actually deliver it).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fontAlgn="base">
              <a:buSzPts val="1000"/>
              <a:buFont typeface="Symbol" panose="05050102010706020507" pitchFamily="18" charset="2"/>
              <a:buChar char=""/>
              <a:tabLst>
                <a:tab pos="45720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the sensitive nature of this service, e.g. rating would be unlikely to be appropriate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fontAlgn="base">
              <a:buNone/>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fontAlgn="base">
              <a:buNone/>
            </a:pPr>
            <a:r>
              <a:rPr lang="en-GB" sz="1200" b="1" dirty="0">
                <a:effectLst/>
                <a:latin typeface="Arial" panose="020B0604020202020204" pitchFamily="34" charset="0"/>
                <a:ea typeface="Times New Roman" panose="02020603050405020304" pitchFamily="18" charset="0"/>
                <a:cs typeface="Arial" panose="020B0604020202020204" pitchFamily="34" charset="0"/>
              </a:rPr>
              <a:t>Assessment activity would focus on areas such as staff training, safeguarding processes, documentation, consent and governance and medicines. It would not be appropriate for the regulator to observe deaths by assisted dying. </a:t>
            </a:r>
            <a:endParaRPr lang="en-GB" sz="1200" b="1" dirty="0">
              <a:effectLst/>
              <a:latin typeface="Arial" panose="020B0604020202020204" pitchFamily="34" charset="0"/>
              <a:ea typeface="Times New Roman" panose="02020603050405020304" pitchFamily="18" charset="0"/>
              <a:cs typeface="Times New Roman" panose="02020603050405020304" pitchFamily="18" charset="0"/>
            </a:endParaRPr>
          </a:p>
          <a:p>
            <a:pPr algn="just" fontAlgn="base">
              <a:buNone/>
            </a:pPr>
            <a:r>
              <a:rPr lang="en-GB" sz="1200"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fontAlgn="base"/>
            <a:r>
              <a:rPr lang="en-GB" sz="1200" b="1" dirty="0">
                <a:effectLst/>
                <a:latin typeface="Arial" panose="020B0604020202020204" pitchFamily="34" charset="0"/>
                <a:ea typeface="Times New Roman" panose="02020603050405020304" pitchFamily="18" charset="0"/>
                <a:cs typeface="Arial" panose="020B0604020202020204" pitchFamily="34" charset="0"/>
              </a:rPr>
              <a:t>New RA would need new regulation</a:t>
            </a:r>
          </a:p>
          <a:p>
            <a:pPr algn="just" fontAlgn="base"/>
            <a:endParaRPr lang="en-GB" sz="1200" b="1" dirty="0">
              <a:effectLst/>
              <a:latin typeface="Arial" panose="020B0604020202020204" pitchFamily="34" charset="0"/>
              <a:ea typeface="Times New Roman" panose="02020603050405020304" pitchFamily="18" charset="0"/>
              <a:cs typeface="Arial" panose="020B0604020202020204" pitchFamily="34" charset="0"/>
            </a:endParaRPr>
          </a:p>
          <a:p>
            <a:pPr algn="just" fontAlgn="base"/>
            <a:r>
              <a:rPr lang="en-GB" sz="1200" b="1" dirty="0">
                <a:effectLst/>
                <a:latin typeface="Arial" panose="020B0604020202020204" pitchFamily="34" charset="0"/>
                <a:ea typeface="Times New Roman" panose="02020603050405020304" pitchFamily="18" charset="0"/>
                <a:cs typeface="Arial" panose="020B0604020202020204" pitchFamily="34" charset="0"/>
              </a:rPr>
              <a:t>Potential Model two</a:t>
            </a:r>
          </a:p>
          <a:p>
            <a:pPr marL="0" marR="0" lvl="0" indent="0" algn="just" defTabSz="914400" rtl="0" eaLnBrk="1" fontAlgn="base" latinLnBrk="0" hangingPunct="1">
              <a:lnSpc>
                <a:spcPct val="100000"/>
              </a:lnSpc>
              <a:spcBef>
                <a:spcPts val="0"/>
              </a:spcBef>
              <a:spcAft>
                <a:spcPts val="0"/>
              </a:spcAft>
              <a:buClrTx/>
              <a:buSzTx/>
              <a:buFontTx/>
              <a:buNone/>
              <a:tabLst/>
              <a:defRPr/>
            </a:pPr>
            <a:r>
              <a:rPr lang="en-GB" sz="1200" dirty="0">
                <a:effectLst/>
                <a:latin typeface="Arial" panose="020B0604020202020204" pitchFamily="34" charset="0"/>
                <a:ea typeface="Times New Roman" panose="02020603050405020304" pitchFamily="18" charset="0"/>
                <a:cs typeface="Arial" panose="020B0604020202020204" pitchFamily="34" charset="0"/>
              </a:rPr>
              <a:t>An alternative model could be that instead of requiring registration of a new regulated activity we </a:t>
            </a:r>
            <a:r>
              <a:rPr lang="en-GB" sz="1200" b="1" dirty="0">
                <a:effectLst/>
                <a:latin typeface="Arial" panose="020B0604020202020204" pitchFamily="34" charset="0"/>
                <a:ea typeface="Times New Roman" panose="02020603050405020304" pitchFamily="18" charset="0"/>
                <a:cs typeface="Arial" panose="020B0604020202020204" pitchFamily="34" charset="0"/>
              </a:rPr>
              <a:t>focus on notifications to monitor how assisted dying is delivered</a:t>
            </a:r>
            <a:r>
              <a:rPr lang="en-GB" sz="1200" dirty="0">
                <a:effectLst/>
                <a:latin typeface="Arial" panose="020B0604020202020204" pitchFamily="34" charset="0"/>
                <a:ea typeface="Times New Roman" panose="02020603050405020304" pitchFamily="18" charset="0"/>
                <a:cs typeface="Arial" panose="020B0604020202020204" pitchFamily="34" charset="0"/>
              </a:rPr>
              <a:t>. The draft bill describes notifications of assisted deaths from registered medical practitioners to the relevant Chief Medical Officer. CQC would expect to receive these notifications. </a:t>
            </a:r>
          </a:p>
          <a:p>
            <a:pPr marL="0" marR="0" lvl="0" indent="0" algn="just" defTabSz="914400" rtl="0" eaLnBrk="1" fontAlgn="base" latinLnBrk="0" hangingPunct="1">
              <a:lnSpc>
                <a:spcPct val="100000"/>
              </a:lnSpc>
              <a:spcBef>
                <a:spcPts val="0"/>
              </a:spcBef>
              <a:spcAft>
                <a:spcPts val="0"/>
              </a:spcAft>
              <a:buClrTx/>
              <a:buSzTx/>
              <a:buFontTx/>
              <a:buNone/>
              <a:tabLst/>
              <a:defRPr/>
            </a:pP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lang="en-GB" sz="1200" dirty="0">
                <a:effectLst/>
                <a:latin typeface="Arial" panose="020B0604020202020204" pitchFamily="34" charset="0"/>
                <a:ea typeface="Times New Roman" panose="02020603050405020304" pitchFamily="18" charset="0"/>
                <a:cs typeface="Arial" panose="020B0604020202020204" pitchFamily="34" charset="0"/>
              </a:rPr>
              <a:t>We may also want to consider an additional, specific notification or a change to the information we already request on notifications of death. </a:t>
            </a:r>
          </a:p>
          <a:p>
            <a:pPr marL="0" marR="0" lvl="0" indent="0" algn="just" defTabSz="914400" rtl="0" eaLnBrk="1" fontAlgn="base" latinLnBrk="0" hangingPunct="1">
              <a:lnSpc>
                <a:spcPct val="100000"/>
              </a:lnSpc>
              <a:spcBef>
                <a:spcPts val="0"/>
              </a:spcBef>
              <a:spcAft>
                <a:spcPts val="0"/>
              </a:spcAft>
              <a:buClrTx/>
              <a:buSzTx/>
              <a:buFontTx/>
              <a:buNone/>
              <a:tabLst/>
              <a:defRPr/>
            </a:pP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lang="en-GB" sz="1200" dirty="0">
                <a:effectLst/>
                <a:latin typeface="Arial" panose="020B0604020202020204" pitchFamily="34" charset="0"/>
                <a:ea typeface="Times New Roman" panose="02020603050405020304" pitchFamily="18" charset="0"/>
                <a:cs typeface="Arial" panose="020B0604020202020204" pitchFamily="34" charset="0"/>
              </a:rPr>
              <a:t>Regulatory activity could then focus on monitoring notifications and making links with the provider where there are concerns. Monitoring of these notification either on its own or alongside other assessment activity might be able to provide some reassurance about the issues of coercion (e.g. variation between areas; place of death etc).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fontAlgn="base"/>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lang="en-GB" sz="1200" b="1" dirty="0">
                <a:effectLst/>
                <a:latin typeface="Arial" panose="020B0604020202020204" pitchFamily="34" charset="0"/>
                <a:ea typeface="Times New Roman" panose="02020603050405020304" pitchFamily="18" charset="0"/>
                <a:cs typeface="Arial" panose="020B0604020202020204" pitchFamily="34" charset="0"/>
              </a:rPr>
              <a:t>DHSC could support rewording of death notification to go through quickly </a:t>
            </a:r>
          </a:p>
          <a:p>
            <a:pPr algn="just" fontAlgn="base"/>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algn="just" fontAlgn="base"/>
            <a:r>
              <a:rPr lang="en-GB" sz="1200" b="1" dirty="0">
                <a:effectLst/>
                <a:latin typeface="Arial" panose="020B0604020202020204" pitchFamily="34" charset="0"/>
                <a:ea typeface="Times New Roman" panose="02020603050405020304" pitchFamily="18" charset="0"/>
                <a:cs typeface="Arial" panose="020B0604020202020204" pitchFamily="34" charset="0"/>
              </a:rPr>
              <a:t>National reporting role</a:t>
            </a:r>
          </a:p>
          <a:p>
            <a:pPr marL="0" marR="0" lvl="0" indent="0" algn="just" defTabSz="914400" rtl="0" eaLnBrk="1" fontAlgn="base" latinLnBrk="0" hangingPunct="1">
              <a:lnSpc>
                <a:spcPct val="100000"/>
              </a:lnSpc>
              <a:spcBef>
                <a:spcPts val="0"/>
              </a:spcBef>
              <a:spcAft>
                <a:spcPts val="0"/>
              </a:spcAft>
              <a:buClrTx/>
              <a:buSzTx/>
              <a:buFontTx/>
              <a:buNone/>
              <a:tabLst/>
              <a:defRPr/>
            </a:pPr>
            <a:r>
              <a:rPr lang="en-GB" sz="1200" dirty="0">
                <a:effectLst/>
                <a:latin typeface="Arial" panose="020B0604020202020204" pitchFamily="34" charset="0"/>
                <a:ea typeface="Times New Roman" panose="02020603050405020304" pitchFamily="18" charset="0"/>
                <a:cs typeface="Arial" panose="020B0604020202020204" pitchFamily="34" charset="0"/>
              </a:rPr>
              <a:t>In addition to provider level regulation, it is possible that government and public interest would mean that it was appropriate for us to consider a regular national report on delivery of assisted dying in a similar way to our how we report annual on monitoring of the Mental Health Act. This could have resource implications across every part of the organisation. </a:t>
            </a:r>
          </a:p>
          <a:p>
            <a:pPr marL="0" marR="0" lvl="0" indent="0" algn="just" defTabSz="914400" rtl="0" eaLnBrk="1" fontAlgn="base" latinLnBrk="0" hangingPunct="1">
              <a:lnSpc>
                <a:spcPct val="100000"/>
              </a:lnSpc>
              <a:spcBef>
                <a:spcPts val="0"/>
              </a:spcBef>
              <a:spcAft>
                <a:spcPts val="0"/>
              </a:spcAft>
              <a:buClrTx/>
              <a:buSzTx/>
              <a:buFontTx/>
              <a:buNone/>
              <a:tabLst/>
              <a:defRPr/>
            </a:pP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lang="en-GB" sz="1200" dirty="0">
                <a:effectLst/>
                <a:latin typeface="Arial" panose="020B0604020202020204" pitchFamily="34" charset="0"/>
                <a:ea typeface="Times New Roman" panose="02020603050405020304" pitchFamily="18" charset="0"/>
                <a:cs typeface="Arial" panose="020B0604020202020204" pitchFamily="34" charset="0"/>
              </a:rPr>
              <a:t>Would need some form of monitoring of numbers/ providers</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ct val="60000"/>
              </a:spcBef>
              <a:spcAft>
                <a:spcPct val="0"/>
              </a:spcAft>
              <a:buClrTx/>
              <a:buSzTx/>
              <a:buFont typeface="Arial" panose="020B0604020202020204" pitchFamily="34" charset="0"/>
              <a:buNone/>
              <a:tabLst/>
              <a:defRPr/>
            </a:pPr>
            <a:endParaRPr lang="en-US" sz="1200" b="0" dirty="0">
              <a:ea typeface="Calibri"/>
              <a:cs typeface="Calibri"/>
            </a:endParaRPr>
          </a:p>
        </p:txBody>
      </p:sp>
      <p:sp>
        <p:nvSpPr>
          <p:cNvPr id="4" name="Slide Number Placeholder 3">
            <a:extLst>
              <a:ext uri="{FF2B5EF4-FFF2-40B4-BE49-F238E27FC236}">
                <a16:creationId xmlns:a16="http://schemas.microsoft.com/office/drawing/2014/main" id="{547BC496-D536-DE68-8BEC-5F67B18EEFEE}"/>
              </a:ext>
            </a:extLst>
          </p:cNvPr>
          <p:cNvSpPr>
            <a:spLocks noGrp="1"/>
          </p:cNvSpPr>
          <p:nvPr>
            <p:ph type="sldNum" sz="quarter" idx="5"/>
          </p:nvPr>
        </p:nvSpPr>
        <p:spPr/>
        <p:txBody>
          <a:bodyPr/>
          <a:lstStyle/>
          <a:p>
            <a:fld id="{2B5178E8-B173-4775-9C0A-8CEC22C148C3}" type="slidenum">
              <a:rPr lang="en-GB" smtClean="0"/>
              <a:t>6</a:t>
            </a:fld>
            <a:endParaRPr lang="en-GB"/>
          </a:p>
        </p:txBody>
      </p:sp>
    </p:spTree>
    <p:extLst>
      <p:ext uri="{BB962C8B-B14F-4D97-AF65-F5344CB8AC3E}">
        <p14:creationId xmlns:p14="http://schemas.microsoft.com/office/powerpoint/2010/main" val="1432431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9CF7D-F8CA-5C08-DA95-2BA6CBDADC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6506B5-2438-A82D-777E-BD333F4E9B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EA4826-52B1-DCD4-F777-126E0EADC18F}"/>
              </a:ext>
            </a:extLst>
          </p:cNvPr>
          <p:cNvSpPr>
            <a:spLocks noGrp="1"/>
          </p:cNvSpPr>
          <p:nvPr>
            <p:ph type="body" idx="1"/>
          </p:nvPr>
        </p:nvSpPr>
        <p:spPr/>
        <p:txBody>
          <a:bodyPr/>
          <a:lstStyle/>
          <a:p>
            <a:pPr algn="just" fontAlgn="base"/>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a:buNone/>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Government Impact Assessment (IA) based on a range of assumptions predicts that:</a:t>
            </a:r>
          </a:p>
          <a:p>
            <a:pPr>
              <a:buNone/>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mj-lt"/>
              <a:buAutoNum type="romanLcParenBoth"/>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 number of applicants would range from between 273 to 1,311 in Year 1 (half-year), to between 1,737 to 7,598 in Year 10; </a:t>
            </a:r>
          </a:p>
          <a:p>
            <a:pPr marL="342900" lvl="0" indent="-342900">
              <a:buFont typeface="+mj-lt"/>
              <a:buAutoNum type="romanLcParenBoth"/>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60% of applicants would complete the process, resulting in between 164 to 787 assisted deaths in Year 1 (half-year), to between 1,042 to 4,559 assisted deaths in Year 10; </a:t>
            </a:r>
          </a:p>
          <a:p>
            <a:pPr>
              <a:defRPr/>
            </a:pPr>
            <a:endParaRPr lang="en-US" dirty="0">
              <a:ea typeface="Calibri"/>
              <a:cs typeface="Calibri"/>
            </a:endParaRPr>
          </a:p>
        </p:txBody>
      </p:sp>
      <p:sp>
        <p:nvSpPr>
          <p:cNvPr id="4" name="Slide Number Placeholder 3">
            <a:extLst>
              <a:ext uri="{FF2B5EF4-FFF2-40B4-BE49-F238E27FC236}">
                <a16:creationId xmlns:a16="http://schemas.microsoft.com/office/drawing/2014/main" id="{92A312B8-C691-42E2-396F-B69093CADB6B}"/>
              </a:ext>
            </a:extLst>
          </p:cNvPr>
          <p:cNvSpPr>
            <a:spLocks noGrp="1"/>
          </p:cNvSpPr>
          <p:nvPr>
            <p:ph type="sldNum" sz="quarter" idx="5"/>
          </p:nvPr>
        </p:nvSpPr>
        <p:spPr/>
        <p:txBody>
          <a:bodyPr/>
          <a:lstStyle/>
          <a:p>
            <a:fld id="{2B5178E8-B173-4775-9C0A-8CEC22C148C3}" type="slidenum">
              <a:rPr lang="en-GB" smtClean="0"/>
              <a:t>7</a:t>
            </a:fld>
            <a:endParaRPr lang="en-GB"/>
          </a:p>
        </p:txBody>
      </p:sp>
    </p:spTree>
    <p:extLst>
      <p:ext uri="{BB962C8B-B14F-4D97-AF65-F5344CB8AC3E}">
        <p14:creationId xmlns:p14="http://schemas.microsoft.com/office/powerpoint/2010/main" val="3055251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fontAlgn="base">
              <a:buNone/>
            </a:pPr>
            <a:r>
              <a:rPr lang="en-GB" sz="1800" b="1" u="none" dirty="0">
                <a:effectLst/>
                <a:latin typeface="Arial" panose="020B0604020202020204" pitchFamily="34" charset="0"/>
                <a:ea typeface="Times New Roman" panose="02020603050405020304" pitchFamily="18" charset="0"/>
                <a:cs typeface="Arial" panose="020B0604020202020204" pitchFamily="34" charset="0"/>
              </a:rPr>
              <a:t>Next steps</a:t>
            </a:r>
            <a:r>
              <a:rPr lang="en-GB" sz="1800" u="none" dirty="0">
                <a:effectLst/>
                <a:latin typeface="Arial" panose="020B0604020202020204" pitchFamily="34" charset="0"/>
                <a:ea typeface="Times New Roman" panose="02020603050405020304" pitchFamily="18" charset="0"/>
                <a:cs typeface="Arial" panose="020B0604020202020204" pitchFamily="34" charset="0"/>
              </a:rPr>
              <a:t> </a:t>
            </a:r>
            <a:endParaRPr lang="en-GB" sz="1800" u="none" dirty="0">
              <a:effectLst/>
              <a:latin typeface="Arial" panose="020B0604020202020204" pitchFamily="34" charset="0"/>
              <a:ea typeface="Times New Roman" panose="02020603050405020304" pitchFamily="18" charset="0"/>
              <a:cs typeface="Times New Roman" panose="02020603050405020304" pitchFamily="18" charset="0"/>
            </a:endParaRPr>
          </a:p>
          <a:p>
            <a:pPr algn="just" fontAlgn="base">
              <a:buNone/>
            </a:pPr>
            <a:endParaRPr lang="en-GB" sz="1800" dirty="0">
              <a:effectLst/>
              <a:latin typeface="Arial" panose="020B0604020202020204" pitchFamily="34" charset="0"/>
              <a:ea typeface="Times New Roman" panose="02020603050405020304" pitchFamily="18" charset="0"/>
              <a:cs typeface="Arial" panose="020B0604020202020204" pitchFamily="34" charset="0"/>
            </a:endParaRPr>
          </a:p>
          <a:p>
            <a:pPr algn="just" fontAlgn="base">
              <a:buNone/>
            </a:pPr>
            <a:r>
              <a:rPr lang="en-GB" sz="1800" dirty="0">
                <a:effectLst/>
                <a:latin typeface="Arial" panose="020B0604020202020204" pitchFamily="34" charset="0"/>
                <a:ea typeface="Times New Roman" panose="02020603050405020304" pitchFamily="18" charset="0"/>
                <a:cs typeface="Arial" panose="020B0604020202020204" pitchFamily="34" charset="0"/>
              </a:rPr>
              <a:t>Colleagues will monitor the Bill as it develops to understand any implications for CQC. We continue to seek more detailed engagement with DHSC on potential implications for CQC’s involvement. We have also started to engage with the GMC (the professional regulator for doctors) and we are interested to talk to other regulators about how they are regulating or planning to regulate assisted dying. Internally we’ve delivered a briefing paper to our Executive Team to raise awareness and will continue to update them as things progress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Arial" panose="020B0604020202020204" pitchFamily="34" charset="0"/>
              <a:ea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E820DB58-527D-472F-820E-7A47FD910590}" type="slidenum">
              <a:rPr lang="en-GB" smtClean="0"/>
              <a:t>8</a:t>
            </a:fld>
            <a:endParaRPr lang="en-GB"/>
          </a:p>
        </p:txBody>
      </p:sp>
    </p:spTree>
    <p:extLst>
      <p:ext uri="{BB962C8B-B14F-4D97-AF65-F5344CB8AC3E}">
        <p14:creationId xmlns:p14="http://schemas.microsoft.com/office/powerpoint/2010/main" val="1634244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D9A7E2-0C34-4FC6-8631-9A56D811172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Generic ASC deck (June Final)</a:t>
            </a:r>
          </a:p>
        </p:txBody>
      </p:sp>
    </p:spTree>
    <p:extLst>
      <p:ext uri="{BB962C8B-B14F-4D97-AF65-F5344CB8AC3E}">
        <p14:creationId xmlns:p14="http://schemas.microsoft.com/office/powerpoint/2010/main" val="175155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urple detai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FEF2EA-1063-4E84-98D8-1EC3C0F80F25}"/>
              </a:ext>
            </a:extLst>
          </p:cNvPr>
          <p:cNvSpPr>
            <a:spLocks noGrp="1"/>
          </p:cNvSpPr>
          <p:nvPr>
            <p:ph type="title"/>
          </p:nvPr>
        </p:nvSpPr>
        <p:spPr>
          <a:xfrm>
            <a:off x="609843" y="436524"/>
            <a:ext cx="10972319" cy="1325033"/>
          </a:xfrm>
          <a:prstGeom prst="rect">
            <a:avLst/>
          </a:prstGeom>
        </p:spPr>
        <p:txBody>
          <a:bodyPr/>
          <a:lstStyle>
            <a:lvl1pPr>
              <a:defRPr sz="5333" b="1">
                <a:latin typeface="+mj-lt"/>
              </a:defRPr>
            </a:lvl1pPr>
          </a:lstStyle>
          <a:p>
            <a:r>
              <a:rPr lang="en-US"/>
              <a:t>Click to edit Master title style</a:t>
            </a:r>
            <a:endParaRPr lang="en-GB"/>
          </a:p>
        </p:txBody>
      </p:sp>
      <p:sp>
        <p:nvSpPr>
          <p:cNvPr id="3" name="Shape 8">
            <a:extLst>
              <a:ext uri="{FF2B5EF4-FFF2-40B4-BE49-F238E27FC236}">
                <a16:creationId xmlns:a16="http://schemas.microsoft.com/office/drawing/2014/main" id="{628A8322-546D-4F39-A2EF-5E9FF2B148A5}"/>
              </a:ext>
            </a:extLst>
          </p:cNvPr>
          <p:cNvSpPr txBox="1">
            <a:spLocks noGrp="1"/>
          </p:cNvSpPr>
          <p:nvPr>
            <p:ph idx="1" hasCustomPrompt="1"/>
          </p:nvPr>
        </p:nvSpPr>
        <p:spPr>
          <a:xfrm>
            <a:off x="609843" y="2900863"/>
            <a:ext cx="10972319" cy="1056276"/>
          </a:xfrm>
          <a:prstGeom prst="rect">
            <a:avLst/>
          </a:prstGeom>
          <a:noFill/>
          <a:ln>
            <a:noFill/>
          </a:ln>
        </p:spPr>
        <p:txBody>
          <a:bodyPr lIns="91425" tIns="91425" rIns="91425" bIns="91425" anchor="t" anchorCtr="0"/>
          <a:lstStyle>
            <a:lvl1pPr marL="0" marR="0" indent="0" algn="l" rtl="0">
              <a:spcBef>
                <a:spcPts val="0"/>
              </a:spcBef>
              <a:defRPr sz="4267" b="0" i="0"/>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pPr lvl="0"/>
            <a:r>
              <a:rPr lang="en-US"/>
              <a:t>Key points here</a:t>
            </a:r>
          </a:p>
        </p:txBody>
      </p:sp>
    </p:spTree>
    <p:extLst>
      <p:ext uri="{BB962C8B-B14F-4D97-AF65-F5344CB8AC3E}">
        <p14:creationId xmlns:p14="http://schemas.microsoft.com/office/powerpoint/2010/main" val="3921150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id="{8E0FA063-6F47-4A24-B0B3-CB5EF3F2CC9C}"/>
              </a:ext>
            </a:extLst>
          </p:cNvPr>
          <p:cNvSpPr>
            <a:spLocks noGrp="1" noChangeArrowheads="1"/>
          </p:cNvSpPr>
          <p:nvPr>
            <p:ph type="sldNum" sz="quarter" idx="10"/>
          </p:nvPr>
        </p:nvSpPr>
        <p:spPr>
          <a:ln/>
        </p:spPr>
        <p:txBody>
          <a:bodyPr/>
          <a:lstStyle>
            <a:lvl1pPr>
              <a:defRPr/>
            </a:lvl1pPr>
          </a:lstStyle>
          <a:p>
            <a:fld id="{1B7B8D4F-F706-435D-8253-D1E0E8487669}"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2690150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EC7EFDEA-483C-4EB7-B7F3-313BB3026B45}"/>
              </a:ext>
            </a:extLst>
          </p:cNvPr>
          <p:cNvSpPr>
            <a:spLocks noGrp="1" noChangeArrowheads="1"/>
          </p:cNvSpPr>
          <p:nvPr>
            <p:ph type="sldNum" sz="quarter" idx="10"/>
          </p:nvPr>
        </p:nvSpPr>
        <p:spPr>
          <a:ln/>
        </p:spPr>
        <p:txBody>
          <a:bodyPr/>
          <a:lstStyle>
            <a:lvl1pPr>
              <a:defRPr/>
            </a:lvl1pPr>
          </a:lstStyle>
          <a:p>
            <a:fld id="{70530BB8-F7BD-4ABE-839B-1C0981B4EBBF}"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1356078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a:extLst>
              <a:ext uri="{FF2B5EF4-FFF2-40B4-BE49-F238E27FC236}">
                <a16:creationId xmlns:a16="http://schemas.microsoft.com/office/drawing/2014/main" id="{36725FC4-2257-4F7C-986D-C2CA7A49517D}"/>
              </a:ext>
            </a:extLst>
          </p:cNvPr>
          <p:cNvSpPr>
            <a:spLocks noGrp="1" noChangeArrowheads="1"/>
          </p:cNvSpPr>
          <p:nvPr>
            <p:ph type="sldNum" sz="quarter" idx="10"/>
          </p:nvPr>
        </p:nvSpPr>
        <p:spPr>
          <a:ln/>
        </p:spPr>
        <p:txBody>
          <a:bodyPr/>
          <a:lstStyle>
            <a:lvl1pPr>
              <a:defRPr/>
            </a:lvl1pPr>
          </a:lstStyle>
          <a:p>
            <a:fld id="{B56A0AA8-8188-4680-A5ED-3B4E6E221DBC}"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378536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a:extLst>
              <a:ext uri="{FF2B5EF4-FFF2-40B4-BE49-F238E27FC236}">
                <a16:creationId xmlns:a16="http://schemas.microsoft.com/office/drawing/2014/main" id="{171981F7-B2D8-49E2-A90F-A8B6C41D08B7}"/>
              </a:ext>
            </a:extLst>
          </p:cNvPr>
          <p:cNvSpPr>
            <a:spLocks noGrp="1" noChangeArrowheads="1"/>
          </p:cNvSpPr>
          <p:nvPr>
            <p:ph type="sldNum" sz="quarter" idx="10"/>
          </p:nvPr>
        </p:nvSpPr>
        <p:spPr>
          <a:ln/>
        </p:spPr>
        <p:txBody>
          <a:bodyPr/>
          <a:lstStyle>
            <a:lvl1pPr>
              <a:defRPr/>
            </a:lvl1pPr>
          </a:lstStyle>
          <a:p>
            <a:fld id="{666A3B5E-6C42-4CF2-A859-1723CDAC8725}"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3295251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A7D12C73-6BE5-4CEB-A60C-7E886811DDA0}"/>
              </a:ext>
            </a:extLst>
          </p:cNvPr>
          <p:cNvSpPr>
            <a:spLocks noGrp="1" noChangeArrowheads="1"/>
          </p:cNvSpPr>
          <p:nvPr>
            <p:ph type="sldNum" sz="quarter" idx="10"/>
          </p:nvPr>
        </p:nvSpPr>
        <p:spPr>
          <a:ln/>
        </p:spPr>
        <p:txBody>
          <a:bodyPr/>
          <a:lstStyle>
            <a:lvl1pPr>
              <a:defRPr/>
            </a:lvl1pPr>
          </a:lstStyle>
          <a:p>
            <a:fld id="{A18FAACC-44EA-4B5D-AF61-119001C60782}"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57069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02135" y="485778"/>
            <a:ext cx="2578100" cy="56308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63600" y="485778"/>
            <a:ext cx="7535333" cy="56308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C61E7707-DA36-4EDA-9382-DC41AB5137B7}"/>
              </a:ext>
            </a:extLst>
          </p:cNvPr>
          <p:cNvSpPr>
            <a:spLocks noGrp="1" noChangeArrowheads="1"/>
          </p:cNvSpPr>
          <p:nvPr>
            <p:ph type="sldNum" sz="quarter" idx="10"/>
          </p:nvPr>
        </p:nvSpPr>
        <p:spPr>
          <a:ln/>
        </p:spPr>
        <p:txBody>
          <a:bodyPr/>
          <a:lstStyle>
            <a:lvl1pPr>
              <a:defRPr/>
            </a:lvl1pPr>
          </a:lstStyle>
          <a:p>
            <a:fld id="{E676DDD0-4CD0-43E0-880D-7C3C7BBEF966}"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12184344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Purpl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5D2C-D0CC-42E8-9949-5A5502952ACE}"/>
              </a:ext>
            </a:extLst>
          </p:cNvPr>
          <p:cNvSpPr>
            <a:spLocks noGrp="1"/>
          </p:cNvSpPr>
          <p:nvPr>
            <p:ph type="title" hasCustomPrompt="1"/>
          </p:nvPr>
        </p:nvSpPr>
        <p:spPr>
          <a:xfrm>
            <a:off x="750948" y="326066"/>
            <a:ext cx="10515600" cy="3102935"/>
          </a:xfrm>
          <a:prstGeom prst="rect">
            <a:avLst/>
          </a:prstGeom>
        </p:spPr>
        <p:txBody>
          <a:bodyPr/>
          <a:lstStyle>
            <a:lvl1pPr>
              <a:defRPr sz="9600" b="1">
                <a:latin typeface="+mj-lt"/>
                <a:cs typeface="Calibri" panose="020F0502020204030204" pitchFamily="34" charset="0"/>
              </a:defRPr>
            </a:lvl1pPr>
          </a:lstStyle>
          <a:p>
            <a:r>
              <a:rPr lang="en-US"/>
              <a:t>Presentation title</a:t>
            </a:r>
            <a:endParaRPr lang="en-GB"/>
          </a:p>
        </p:txBody>
      </p:sp>
      <p:sp>
        <p:nvSpPr>
          <p:cNvPr id="8" name="Text Placeholder 7">
            <a:extLst>
              <a:ext uri="{FF2B5EF4-FFF2-40B4-BE49-F238E27FC236}">
                <a16:creationId xmlns:a16="http://schemas.microsoft.com/office/drawing/2014/main" id="{CDA207B9-1364-4BEE-9442-FB1C2F89B78C}"/>
              </a:ext>
            </a:extLst>
          </p:cNvPr>
          <p:cNvSpPr>
            <a:spLocks noGrp="1"/>
          </p:cNvSpPr>
          <p:nvPr>
            <p:ph type="body" sz="quarter" idx="10" hasCustomPrompt="1"/>
          </p:nvPr>
        </p:nvSpPr>
        <p:spPr>
          <a:xfrm>
            <a:off x="750948" y="3910212"/>
            <a:ext cx="10515600" cy="960801"/>
          </a:xfrm>
        </p:spPr>
        <p:txBody>
          <a:bodyPr/>
          <a:lstStyle>
            <a:lvl1pPr>
              <a:defRPr b="0"/>
            </a:lvl1pPr>
          </a:lstStyle>
          <a:p>
            <a:pPr lvl="0"/>
            <a:r>
              <a:rPr lang="en-US"/>
              <a:t>Presenter name</a:t>
            </a:r>
          </a:p>
        </p:txBody>
      </p:sp>
      <p:sp>
        <p:nvSpPr>
          <p:cNvPr id="10" name="Text Placeholder 9">
            <a:extLst>
              <a:ext uri="{FF2B5EF4-FFF2-40B4-BE49-F238E27FC236}">
                <a16:creationId xmlns:a16="http://schemas.microsoft.com/office/drawing/2014/main" id="{8D2ABC5F-BF6D-4627-96BB-0F1F89C800F0}"/>
              </a:ext>
            </a:extLst>
          </p:cNvPr>
          <p:cNvSpPr>
            <a:spLocks noGrp="1"/>
          </p:cNvSpPr>
          <p:nvPr>
            <p:ph type="body" sz="quarter" idx="11" hasCustomPrompt="1"/>
          </p:nvPr>
        </p:nvSpPr>
        <p:spPr>
          <a:xfrm>
            <a:off x="750948" y="5168443"/>
            <a:ext cx="10515600" cy="767655"/>
          </a:xfrm>
        </p:spPr>
        <p:txBody>
          <a:bodyPr/>
          <a:lstStyle>
            <a:lvl1pPr>
              <a:defRPr sz="4267" b="0">
                <a:latin typeface="+mn-lt"/>
                <a:cs typeface="Calibri" panose="020F0502020204030204" pitchFamily="34" charset="0"/>
              </a:defRPr>
            </a:lvl1pPr>
          </a:lstStyle>
          <a:p>
            <a:pPr lvl="0"/>
            <a:r>
              <a:rPr lang="en-US"/>
              <a:t>Month, Year</a:t>
            </a:r>
          </a:p>
        </p:txBody>
      </p:sp>
    </p:spTree>
    <p:extLst>
      <p:ext uri="{BB962C8B-B14F-4D97-AF65-F5344CB8AC3E}">
        <p14:creationId xmlns:p14="http://schemas.microsoft.com/office/powerpoint/2010/main" val="23864016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urple detai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FEF2EA-1063-4E84-98D8-1EC3C0F80F25}"/>
              </a:ext>
            </a:extLst>
          </p:cNvPr>
          <p:cNvSpPr>
            <a:spLocks noGrp="1"/>
          </p:cNvSpPr>
          <p:nvPr>
            <p:ph type="title"/>
          </p:nvPr>
        </p:nvSpPr>
        <p:spPr>
          <a:xfrm>
            <a:off x="609842" y="436522"/>
            <a:ext cx="10972319" cy="1325033"/>
          </a:xfrm>
          <a:prstGeom prst="rect">
            <a:avLst/>
          </a:prstGeom>
        </p:spPr>
        <p:txBody>
          <a:bodyPr/>
          <a:lstStyle>
            <a:lvl1pPr>
              <a:defRPr sz="5333" b="1">
                <a:latin typeface="+mj-lt"/>
              </a:defRPr>
            </a:lvl1pPr>
          </a:lstStyle>
          <a:p>
            <a:r>
              <a:rPr lang="en-US"/>
              <a:t>Click to edit Master title style</a:t>
            </a:r>
            <a:endParaRPr lang="en-GB"/>
          </a:p>
        </p:txBody>
      </p:sp>
      <p:sp>
        <p:nvSpPr>
          <p:cNvPr id="3" name="Shape 8">
            <a:extLst>
              <a:ext uri="{FF2B5EF4-FFF2-40B4-BE49-F238E27FC236}">
                <a16:creationId xmlns:a16="http://schemas.microsoft.com/office/drawing/2014/main" id="{628A8322-546D-4F39-A2EF-5E9FF2B148A5}"/>
              </a:ext>
            </a:extLst>
          </p:cNvPr>
          <p:cNvSpPr txBox="1">
            <a:spLocks noGrp="1"/>
          </p:cNvSpPr>
          <p:nvPr>
            <p:ph idx="1" hasCustomPrompt="1"/>
          </p:nvPr>
        </p:nvSpPr>
        <p:spPr>
          <a:xfrm>
            <a:off x="609842" y="2900863"/>
            <a:ext cx="10972319" cy="1056276"/>
          </a:xfrm>
          <a:prstGeom prst="rect">
            <a:avLst/>
          </a:prstGeom>
          <a:noFill/>
          <a:ln>
            <a:noFill/>
          </a:ln>
        </p:spPr>
        <p:txBody>
          <a:bodyPr lIns="91425" tIns="91425" rIns="91425" bIns="91425" anchor="t" anchorCtr="0"/>
          <a:lstStyle>
            <a:lvl1pPr marL="0" marR="0" indent="0" algn="l" rtl="0">
              <a:spcBef>
                <a:spcPts val="0"/>
              </a:spcBef>
              <a:defRPr sz="4267" b="0" i="0"/>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pPr lvl="0"/>
            <a:r>
              <a:rPr lang="en-US"/>
              <a:t>Key points here</a:t>
            </a:r>
          </a:p>
        </p:txBody>
      </p:sp>
    </p:spTree>
    <p:extLst>
      <p:ext uri="{BB962C8B-B14F-4D97-AF65-F5344CB8AC3E}">
        <p14:creationId xmlns:p14="http://schemas.microsoft.com/office/powerpoint/2010/main" val="41729308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58AE29E-1597-4A94-8CEE-81C720C2A132}" type="slidenum">
              <a:rPr lang="en-US"/>
              <a:pPr>
                <a:defRPr/>
              </a:pPr>
              <a:t>‹#›</a:t>
            </a:fld>
            <a:endParaRPr lang="en-US" sz="1400">
              <a:solidFill>
                <a:srgbClr val="6D2E69"/>
              </a:solidFill>
            </a:endParaRPr>
          </a:p>
        </p:txBody>
      </p:sp>
    </p:spTree>
    <p:extLst>
      <p:ext uri="{BB962C8B-B14F-4D97-AF65-F5344CB8AC3E}">
        <p14:creationId xmlns:p14="http://schemas.microsoft.com/office/powerpoint/2010/main" val="20151888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89936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58AE29E-1597-4A94-8CEE-81C720C2A132}" type="slidenum">
              <a:rPr lang="en-US"/>
              <a:pPr>
                <a:defRPr/>
              </a:pPr>
              <a:t>‹#›</a:t>
            </a:fld>
            <a:endParaRPr lang="en-US" sz="1400">
              <a:solidFill>
                <a:srgbClr val="6D2E69"/>
              </a:solidFill>
            </a:endParaRPr>
          </a:p>
        </p:txBody>
      </p:sp>
    </p:spTree>
    <p:extLst>
      <p:ext uri="{BB962C8B-B14F-4D97-AF65-F5344CB8AC3E}">
        <p14:creationId xmlns:p14="http://schemas.microsoft.com/office/powerpoint/2010/main" val="3308259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B8198-F8ED-449F-B340-2AE4E5D5B9C1}"/>
              </a:ext>
            </a:extLst>
          </p:cNvPr>
          <p:cNvSpPr>
            <a:spLocks noGrp="1"/>
          </p:cNvSpPr>
          <p:nvPr>
            <p:ph type="dt" sz="half" idx="10"/>
          </p:nvPr>
        </p:nvSpPr>
        <p:spPr/>
        <p:txBody>
          <a:bodyPr/>
          <a:lstStyle/>
          <a:p>
            <a:fld id="{EBF7C2A4-DC53-49E6-BFC0-03AAF2C6B453}" type="datetimeFigureOut">
              <a:rPr lang="en-GB" smtClean="0"/>
              <a:t>13/06/2025</a:t>
            </a:fld>
            <a:endParaRPr lang="en-GB"/>
          </a:p>
        </p:txBody>
      </p:sp>
      <p:sp>
        <p:nvSpPr>
          <p:cNvPr id="3" name="Footer Placeholder 2">
            <a:extLst>
              <a:ext uri="{FF2B5EF4-FFF2-40B4-BE49-F238E27FC236}">
                <a16:creationId xmlns:a16="http://schemas.microsoft.com/office/drawing/2014/main" id="{248DA579-BF9A-4A30-AF31-A68A98703BD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5C5224D-9F6D-4251-A8B6-6B604C86DA69}"/>
              </a:ext>
            </a:extLst>
          </p:cNvPr>
          <p:cNvSpPr>
            <a:spLocks noGrp="1"/>
          </p:cNvSpPr>
          <p:nvPr>
            <p:ph type="sldNum" sz="quarter" idx="12"/>
          </p:nvPr>
        </p:nvSpPr>
        <p:spPr/>
        <p:txBody>
          <a:bodyPr/>
          <a:lstStyle/>
          <a:p>
            <a:fld id="{E8B45FD9-5CB0-4E54-83E4-67345CC3CC17}" type="slidenum">
              <a:rPr lang="en-GB" smtClean="0"/>
              <a:t>‹#›</a:t>
            </a:fld>
            <a:endParaRPr lang="en-GB"/>
          </a:p>
        </p:txBody>
      </p:sp>
    </p:spTree>
    <p:extLst>
      <p:ext uri="{BB962C8B-B14F-4D97-AF65-F5344CB8AC3E}">
        <p14:creationId xmlns:p14="http://schemas.microsoft.com/office/powerpoint/2010/main" val="191605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urpl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5D2C-D0CC-42E8-9949-5A5502952ACE}"/>
              </a:ext>
            </a:extLst>
          </p:cNvPr>
          <p:cNvSpPr>
            <a:spLocks noGrp="1"/>
          </p:cNvSpPr>
          <p:nvPr>
            <p:ph type="title" hasCustomPrompt="1"/>
          </p:nvPr>
        </p:nvSpPr>
        <p:spPr>
          <a:xfrm>
            <a:off x="750948" y="326067"/>
            <a:ext cx="10515600" cy="3102935"/>
          </a:xfrm>
          <a:prstGeom prst="rect">
            <a:avLst/>
          </a:prstGeom>
        </p:spPr>
        <p:txBody>
          <a:bodyPr/>
          <a:lstStyle>
            <a:lvl1pPr>
              <a:defRPr sz="9600" b="1">
                <a:latin typeface="+mj-lt"/>
                <a:cs typeface="Calibri" panose="020F0502020204030204" pitchFamily="34" charset="0"/>
              </a:defRPr>
            </a:lvl1pPr>
          </a:lstStyle>
          <a:p>
            <a:r>
              <a:rPr lang="en-US"/>
              <a:t>Presentation title</a:t>
            </a:r>
            <a:endParaRPr lang="en-GB"/>
          </a:p>
        </p:txBody>
      </p:sp>
      <p:sp>
        <p:nvSpPr>
          <p:cNvPr id="8" name="Text Placeholder 7">
            <a:extLst>
              <a:ext uri="{FF2B5EF4-FFF2-40B4-BE49-F238E27FC236}">
                <a16:creationId xmlns:a16="http://schemas.microsoft.com/office/drawing/2014/main" id="{CDA207B9-1364-4BEE-9442-FB1C2F89B78C}"/>
              </a:ext>
            </a:extLst>
          </p:cNvPr>
          <p:cNvSpPr>
            <a:spLocks noGrp="1"/>
          </p:cNvSpPr>
          <p:nvPr>
            <p:ph type="body" sz="quarter" idx="10" hasCustomPrompt="1"/>
          </p:nvPr>
        </p:nvSpPr>
        <p:spPr>
          <a:xfrm>
            <a:off x="750948" y="3910213"/>
            <a:ext cx="10515600" cy="960801"/>
          </a:xfrm>
        </p:spPr>
        <p:txBody>
          <a:bodyPr/>
          <a:lstStyle>
            <a:lvl1pPr>
              <a:defRPr b="0"/>
            </a:lvl1pPr>
          </a:lstStyle>
          <a:p>
            <a:pPr lvl="0"/>
            <a:r>
              <a:rPr lang="en-US"/>
              <a:t>Presenter name</a:t>
            </a:r>
          </a:p>
        </p:txBody>
      </p:sp>
      <p:sp>
        <p:nvSpPr>
          <p:cNvPr id="10" name="Text Placeholder 9">
            <a:extLst>
              <a:ext uri="{FF2B5EF4-FFF2-40B4-BE49-F238E27FC236}">
                <a16:creationId xmlns:a16="http://schemas.microsoft.com/office/drawing/2014/main" id="{8D2ABC5F-BF6D-4627-96BB-0F1F89C800F0}"/>
              </a:ext>
            </a:extLst>
          </p:cNvPr>
          <p:cNvSpPr>
            <a:spLocks noGrp="1"/>
          </p:cNvSpPr>
          <p:nvPr>
            <p:ph type="body" sz="quarter" idx="11" hasCustomPrompt="1"/>
          </p:nvPr>
        </p:nvSpPr>
        <p:spPr>
          <a:xfrm>
            <a:off x="750948" y="5168445"/>
            <a:ext cx="10515600" cy="767655"/>
          </a:xfrm>
        </p:spPr>
        <p:txBody>
          <a:bodyPr/>
          <a:lstStyle>
            <a:lvl1pPr>
              <a:defRPr sz="4267" b="0">
                <a:latin typeface="+mn-lt"/>
                <a:cs typeface="Calibri" panose="020F0502020204030204" pitchFamily="34" charset="0"/>
              </a:defRPr>
            </a:lvl1pPr>
          </a:lstStyle>
          <a:p>
            <a:pPr lvl="0"/>
            <a:r>
              <a:rPr lang="en-US"/>
              <a:t>Month, Year</a:t>
            </a:r>
          </a:p>
        </p:txBody>
      </p:sp>
    </p:spTree>
    <p:extLst>
      <p:ext uri="{BB962C8B-B14F-4D97-AF65-F5344CB8AC3E}">
        <p14:creationId xmlns:p14="http://schemas.microsoft.com/office/powerpoint/2010/main" val="3384386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a:extLst>
              <a:ext uri="{FF2B5EF4-FFF2-40B4-BE49-F238E27FC236}">
                <a16:creationId xmlns:a16="http://schemas.microsoft.com/office/drawing/2014/main" id="{744B5B3A-23BC-4DD5-9D79-8DB114EF59E8}"/>
              </a:ext>
            </a:extLst>
          </p:cNvPr>
          <p:cNvSpPr>
            <a:spLocks noChangeArrowheads="1"/>
          </p:cNvSpPr>
          <p:nvPr/>
        </p:nvSpPr>
        <p:spPr bwMode="auto">
          <a:xfrm flipV="1">
            <a:off x="599020" y="1528763"/>
            <a:ext cx="8157633" cy="2159000"/>
          </a:xfrm>
          <a:prstGeom prst="roundRect">
            <a:avLst>
              <a:gd name="adj" fmla="val 4407"/>
            </a:avLst>
          </a:prstGeom>
          <a:solidFill>
            <a:srgbClr val="5F286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lvl1pPr>
              <a:defRPr sz="2400">
                <a:solidFill>
                  <a:schemeClr val="tx1"/>
                </a:solidFill>
                <a:latin typeface="Arial" charset="0"/>
                <a:ea typeface="ヒラギノ角ゴ Pro W3" pitchFamily="-16" charset="-128"/>
              </a:defRPr>
            </a:lvl1pPr>
            <a:lvl2pPr marL="742950" indent="-285750">
              <a:defRPr sz="2400">
                <a:solidFill>
                  <a:schemeClr val="tx1"/>
                </a:solidFill>
                <a:latin typeface="Arial" charset="0"/>
                <a:ea typeface="ヒラギノ角ゴ Pro W3" pitchFamily="-16" charset="-128"/>
              </a:defRPr>
            </a:lvl2pPr>
            <a:lvl3pPr marL="1143000" indent="-228600">
              <a:defRPr sz="2400">
                <a:solidFill>
                  <a:schemeClr val="tx1"/>
                </a:solidFill>
                <a:latin typeface="Arial" charset="0"/>
                <a:ea typeface="ヒラギノ角ゴ Pro W3" pitchFamily="-16" charset="-128"/>
              </a:defRPr>
            </a:lvl3pPr>
            <a:lvl4pPr marL="1600200" indent="-228600">
              <a:defRPr sz="2400">
                <a:solidFill>
                  <a:schemeClr val="tx1"/>
                </a:solidFill>
                <a:latin typeface="Arial" charset="0"/>
                <a:ea typeface="ヒラギノ角ゴ Pro W3" pitchFamily="-16" charset="-128"/>
              </a:defRPr>
            </a:lvl4pPr>
            <a:lvl5pPr marL="2057400" indent="-228600">
              <a:defRPr sz="2400">
                <a:solidFill>
                  <a:schemeClr val="tx1"/>
                </a:solidFill>
                <a:latin typeface="Arial"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6" charset="-128"/>
              </a:defRPr>
            </a:lvl9pPr>
          </a:lstStyle>
          <a:p>
            <a:pPr>
              <a:defRPr/>
            </a:pPr>
            <a:endParaRPr lang="en-GB" altLang="en-US" sz="1800"/>
          </a:p>
        </p:txBody>
      </p:sp>
      <p:pic>
        <p:nvPicPr>
          <p:cNvPr id="5" name="Picture 8" descr="CQC_logo_CMYK">
            <a:extLst>
              <a:ext uri="{FF2B5EF4-FFF2-40B4-BE49-F238E27FC236}">
                <a16:creationId xmlns:a16="http://schemas.microsoft.com/office/drawing/2014/main" id="{8E94E42D-7075-46E0-A702-EF87527ED6F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3600" y="457200"/>
            <a:ext cx="36068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863600" y="1676400"/>
            <a:ext cx="7620000" cy="990600"/>
          </a:xfrm>
        </p:spPr>
        <p:txBody>
          <a:bodyPr anchor="t"/>
          <a:lstStyle>
            <a:lvl1pPr>
              <a:defRPr sz="2625"/>
            </a:lvl1pPr>
          </a:lstStyle>
          <a:p>
            <a:pPr lvl="0"/>
            <a:r>
              <a:rPr lang="en-US" altLang="en-US" noProof="0"/>
              <a:t>Click to edit Master title style</a:t>
            </a:r>
          </a:p>
        </p:txBody>
      </p:sp>
      <p:sp>
        <p:nvSpPr>
          <p:cNvPr id="7173" name="Rectangle 5"/>
          <p:cNvSpPr>
            <a:spLocks noGrp="1" noChangeArrowheads="1"/>
          </p:cNvSpPr>
          <p:nvPr>
            <p:ph type="subTitle" sz="quarter" idx="1"/>
          </p:nvPr>
        </p:nvSpPr>
        <p:spPr>
          <a:xfrm>
            <a:off x="863600" y="2895600"/>
            <a:ext cx="4876800" cy="3810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bg1"/>
                </a:solidFill>
              </a:defRPr>
            </a:lvl1pPr>
          </a:lstStyle>
          <a:p>
            <a:pPr lvl="0"/>
            <a:r>
              <a:rPr lang="en-US" altLang="en-US" noProof="0"/>
              <a:t>Click to edit Master subtitle style</a:t>
            </a:r>
          </a:p>
        </p:txBody>
      </p:sp>
    </p:spTree>
    <p:extLst>
      <p:ext uri="{BB962C8B-B14F-4D97-AF65-F5344CB8AC3E}">
        <p14:creationId xmlns:p14="http://schemas.microsoft.com/office/powerpoint/2010/main" val="219129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3AE66E2B-7F55-474E-B889-06FDC4AE44F3}"/>
              </a:ext>
            </a:extLst>
          </p:cNvPr>
          <p:cNvSpPr>
            <a:spLocks noGrp="1" noChangeArrowheads="1"/>
          </p:cNvSpPr>
          <p:nvPr>
            <p:ph type="sldNum" sz="quarter" idx="10"/>
          </p:nvPr>
        </p:nvSpPr>
        <p:spPr>
          <a:ln/>
        </p:spPr>
        <p:txBody>
          <a:bodyPr/>
          <a:lstStyle>
            <a:lvl1pPr>
              <a:defRPr/>
            </a:lvl1pPr>
          </a:lstStyle>
          <a:p>
            <a:fld id="{AC2F3DFE-CE7B-47DD-9B8A-FFE03B5EF008}"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233426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5">
            <a:extLst>
              <a:ext uri="{FF2B5EF4-FFF2-40B4-BE49-F238E27FC236}">
                <a16:creationId xmlns:a16="http://schemas.microsoft.com/office/drawing/2014/main" id="{E86474D7-E506-4EEC-A4D3-40E250266237}"/>
              </a:ext>
            </a:extLst>
          </p:cNvPr>
          <p:cNvSpPr>
            <a:spLocks noGrp="1" noChangeArrowheads="1"/>
          </p:cNvSpPr>
          <p:nvPr>
            <p:ph type="sldNum" sz="quarter" idx="10"/>
          </p:nvPr>
        </p:nvSpPr>
        <p:spPr>
          <a:ln/>
        </p:spPr>
        <p:txBody>
          <a:bodyPr/>
          <a:lstStyle>
            <a:lvl1pPr>
              <a:defRPr/>
            </a:lvl1pPr>
          </a:lstStyle>
          <a:p>
            <a:fld id="{2A02887E-96DD-44DA-BC8B-741C223030F0}"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33628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63600" y="1798638"/>
            <a:ext cx="5056717" cy="43180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23519" y="1798638"/>
            <a:ext cx="5056716" cy="43180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id="{146A1743-DF58-4E1D-A18E-046EA1842EB3}"/>
              </a:ext>
            </a:extLst>
          </p:cNvPr>
          <p:cNvSpPr>
            <a:spLocks noGrp="1" noChangeArrowheads="1"/>
          </p:cNvSpPr>
          <p:nvPr>
            <p:ph type="sldNum" sz="quarter" idx="10"/>
          </p:nvPr>
        </p:nvSpPr>
        <p:spPr>
          <a:ln/>
        </p:spPr>
        <p:txBody>
          <a:bodyPr/>
          <a:lstStyle>
            <a:lvl1pPr>
              <a:defRPr/>
            </a:lvl1pPr>
          </a:lstStyle>
          <a:p>
            <a:fld id="{CDEF6901-6BA7-4DAA-A5AF-F4455BC22313}"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2319052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id="{3F08D977-7EEC-4EBC-A764-40389FDF517A}"/>
              </a:ext>
            </a:extLst>
          </p:cNvPr>
          <p:cNvSpPr>
            <a:spLocks noGrp="1" noChangeArrowheads="1"/>
          </p:cNvSpPr>
          <p:nvPr>
            <p:ph type="sldNum" sz="quarter" idx="10"/>
          </p:nvPr>
        </p:nvSpPr>
        <p:spPr>
          <a:ln/>
        </p:spPr>
        <p:txBody>
          <a:bodyPr/>
          <a:lstStyle>
            <a:lvl1pPr>
              <a:defRPr/>
            </a:lvl1pPr>
          </a:lstStyle>
          <a:p>
            <a:fld id="{68621B0F-03FA-46B7-886A-80F76AF7DAD1}" type="slidenum">
              <a:rPr lang="en-US" altLang="en-US"/>
              <a:pPr/>
              <a:t>‹#›</a:t>
            </a:fld>
            <a:endParaRPr lang="en-US" altLang="en-US" sz="1050">
              <a:solidFill>
                <a:srgbClr val="6D2E69"/>
              </a:solidFill>
            </a:endParaRPr>
          </a:p>
        </p:txBody>
      </p:sp>
    </p:spTree>
    <p:extLst>
      <p:ext uri="{BB962C8B-B14F-4D97-AF65-F5344CB8AC3E}">
        <p14:creationId xmlns:p14="http://schemas.microsoft.com/office/powerpoint/2010/main" val="6107196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emf"/><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Shape 4"/>
        <p:cNvGrpSpPr/>
        <p:nvPr/>
      </p:nvGrpSpPr>
      <p:grpSpPr>
        <a:xfrm>
          <a:off x="0" y="0"/>
          <a:ext cx="0" cy="0"/>
          <a:chOff x="0" y="0"/>
          <a:chExt cx="0" cy="0"/>
        </a:xfrm>
      </p:grpSpPr>
      <p:sp>
        <p:nvSpPr>
          <p:cNvPr id="8" name="Shape 8"/>
          <p:cNvSpPr txBox="1">
            <a:spLocks noGrp="1"/>
          </p:cNvSpPr>
          <p:nvPr>
            <p:ph type="body" idx="1"/>
          </p:nvPr>
        </p:nvSpPr>
        <p:spPr>
          <a:xfrm>
            <a:off x="609602" y="1604641"/>
            <a:ext cx="10972319" cy="3977279"/>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r>
              <a:rPr lang="en-GB"/>
              <a:t>Key points here</a:t>
            </a:r>
            <a:br>
              <a:rPr lang="en-GB"/>
            </a:br>
            <a:r>
              <a:rPr lang="en-GB"/>
              <a:t>(minimum font size 32)</a:t>
            </a:r>
            <a:endParaRPr/>
          </a:p>
        </p:txBody>
      </p:sp>
      <p:sp>
        <p:nvSpPr>
          <p:cNvPr id="5" name="Shape 5">
            <a:extLst>
              <a:ext uri="{C183D7F6-B498-43B3-948B-1728B52AA6E4}">
                <adec:decorative xmlns:adec="http://schemas.microsoft.com/office/drawing/2017/decorative" val="1"/>
              </a:ext>
            </a:extLst>
          </p:cNvPr>
          <p:cNvSpPr/>
          <p:nvPr/>
        </p:nvSpPr>
        <p:spPr>
          <a:xfrm rot="10800000" flipH="1">
            <a:off x="1" y="6309322"/>
            <a:ext cx="12192000" cy="561879"/>
          </a:xfrm>
          <a:prstGeom prst="rect">
            <a:avLst/>
          </a:prstGeom>
          <a:solidFill>
            <a:srgbClr val="5F2861"/>
          </a:solidFill>
          <a:ln>
            <a:noFill/>
          </a:ln>
        </p:spPr>
        <p:txBody>
          <a:bodyPr lIns="121900" tIns="121900" rIns="121900" bIns="121900" anchor="ctr" anchorCtr="0">
            <a:noAutofit/>
          </a:bodyPr>
          <a:lstStyle/>
          <a:p>
            <a:pPr>
              <a:spcBef>
                <a:spcPts val="0"/>
              </a:spcBef>
              <a:buNone/>
            </a:pPr>
            <a:endParaRPr sz="2400"/>
          </a:p>
        </p:txBody>
      </p:sp>
      <p:pic>
        <p:nvPicPr>
          <p:cNvPr id="3" name="Picture 2">
            <a:extLst>
              <a:ext uri="{FF2B5EF4-FFF2-40B4-BE49-F238E27FC236}">
                <a16:creationId xmlns:a16="http://schemas.microsoft.com/office/drawing/2014/main" id="{07A978B9-95F6-4A52-A7AD-8F58E33528D8}"/>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10704512" y="6405331"/>
            <a:ext cx="1344149" cy="425364"/>
          </a:xfrm>
          <a:prstGeom prst="rect">
            <a:avLst/>
          </a:prstGeom>
        </p:spPr>
      </p:pic>
    </p:spTree>
    <p:extLst>
      <p:ext uri="{BB962C8B-B14F-4D97-AF65-F5344CB8AC3E}">
        <p14:creationId xmlns:p14="http://schemas.microsoft.com/office/powerpoint/2010/main" val="324756938"/>
      </p:ext>
    </p:extLst>
  </p:cSld>
  <p:clrMap bg1="lt1" tx1="dk1" bg2="dk2" tx2="lt2" accent1="accent1" accent2="accent2" accent3="accent3" accent4="accent4" accent5="accent5" accent6="accent6" hlink="hlink" folHlink="folHlink"/>
  <p:sldLayoutIdLst>
    <p:sldLayoutId id="2147484442" r:id="rId1"/>
    <p:sldLayoutId id="2147483700" r:id="rId2"/>
    <p:sldLayoutId id="2147483708" r:id="rId3"/>
    <p:sldLayoutId id="2147484441" r:id="rId4"/>
  </p:sldLayoutIdLst>
  <p:hf sldNum="0" hdr="0" ftr="0" dt="0"/>
  <p:txStyles>
    <p:title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7110" b="1"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1pPr>
      <a:lvl2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2489"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2">
            <a:extLst>
              <a:ext uri="{FF2B5EF4-FFF2-40B4-BE49-F238E27FC236}">
                <a16:creationId xmlns:a16="http://schemas.microsoft.com/office/drawing/2014/main" id="{E4FA0018-B90C-44D1-A3FE-CAD51AFC325F}"/>
              </a:ext>
            </a:extLst>
          </p:cNvPr>
          <p:cNvSpPr>
            <a:spLocks noChangeArrowheads="1"/>
          </p:cNvSpPr>
          <p:nvPr/>
        </p:nvSpPr>
        <p:spPr bwMode="auto">
          <a:xfrm>
            <a:off x="599019" y="449263"/>
            <a:ext cx="11036300" cy="990600"/>
          </a:xfrm>
          <a:prstGeom prst="roundRect">
            <a:avLst>
              <a:gd name="adj" fmla="val 7213"/>
            </a:avLst>
          </a:prstGeom>
          <a:solidFill>
            <a:srgbClr val="5F286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lvl1pPr>
              <a:defRPr sz="2400">
                <a:solidFill>
                  <a:schemeClr val="tx1"/>
                </a:solidFill>
                <a:latin typeface="Arial" charset="0"/>
                <a:ea typeface="ヒラギノ角ゴ Pro W3" pitchFamily="-16" charset="-128"/>
              </a:defRPr>
            </a:lvl1pPr>
            <a:lvl2pPr marL="742950" indent="-285750">
              <a:defRPr sz="2400">
                <a:solidFill>
                  <a:schemeClr val="tx1"/>
                </a:solidFill>
                <a:latin typeface="Arial" charset="0"/>
                <a:ea typeface="ヒラギノ角ゴ Pro W3" pitchFamily="-16" charset="-128"/>
              </a:defRPr>
            </a:lvl2pPr>
            <a:lvl3pPr marL="1143000" indent="-228600">
              <a:defRPr sz="2400">
                <a:solidFill>
                  <a:schemeClr val="tx1"/>
                </a:solidFill>
                <a:latin typeface="Arial" charset="0"/>
                <a:ea typeface="ヒラギノ角ゴ Pro W3" pitchFamily="-16" charset="-128"/>
              </a:defRPr>
            </a:lvl3pPr>
            <a:lvl4pPr marL="1600200" indent="-228600">
              <a:defRPr sz="2400">
                <a:solidFill>
                  <a:schemeClr val="tx1"/>
                </a:solidFill>
                <a:latin typeface="Arial" charset="0"/>
                <a:ea typeface="ヒラギノ角ゴ Pro W3" pitchFamily="-16" charset="-128"/>
              </a:defRPr>
            </a:lvl4pPr>
            <a:lvl5pPr marL="2057400" indent="-228600">
              <a:defRPr sz="2400">
                <a:solidFill>
                  <a:schemeClr val="tx1"/>
                </a:solidFill>
                <a:latin typeface="Arial"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6" charset="-128"/>
              </a:defRPr>
            </a:lvl9pPr>
          </a:lstStyle>
          <a:p>
            <a:pPr>
              <a:defRPr/>
            </a:pPr>
            <a:endParaRPr lang="en-GB" altLang="en-US" sz="1800"/>
          </a:p>
        </p:txBody>
      </p:sp>
      <p:sp>
        <p:nvSpPr>
          <p:cNvPr id="1027" name="Rectangle 3">
            <a:extLst>
              <a:ext uri="{FF2B5EF4-FFF2-40B4-BE49-F238E27FC236}">
                <a16:creationId xmlns:a16="http://schemas.microsoft.com/office/drawing/2014/main" id="{4E7305A1-2B0D-4CE3-BAB3-5FF2114F89F8}"/>
              </a:ext>
            </a:extLst>
          </p:cNvPr>
          <p:cNvSpPr>
            <a:spLocks noGrp="1" noChangeArrowheads="1"/>
          </p:cNvSpPr>
          <p:nvPr>
            <p:ph type="title"/>
          </p:nvPr>
        </p:nvSpPr>
        <p:spPr bwMode="auto">
          <a:xfrm>
            <a:off x="863602" y="485775"/>
            <a:ext cx="7437967" cy="906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8" name="Rectangle 4">
            <a:extLst>
              <a:ext uri="{FF2B5EF4-FFF2-40B4-BE49-F238E27FC236}">
                <a16:creationId xmlns:a16="http://schemas.microsoft.com/office/drawing/2014/main" id="{2246CC52-FEAD-4666-9B57-5B32FFB29DDD}"/>
              </a:ext>
            </a:extLst>
          </p:cNvPr>
          <p:cNvSpPr>
            <a:spLocks noGrp="1" noChangeArrowheads="1"/>
          </p:cNvSpPr>
          <p:nvPr>
            <p:ph type="body" idx="1"/>
          </p:nvPr>
        </p:nvSpPr>
        <p:spPr bwMode="auto">
          <a:xfrm>
            <a:off x="863602" y="1798638"/>
            <a:ext cx="10316633" cy="431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6149" name="Rectangle 5">
            <a:extLst>
              <a:ext uri="{FF2B5EF4-FFF2-40B4-BE49-F238E27FC236}">
                <a16:creationId xmlns:a16="http://schemas.microsoft.com/office/drawing/2014/main" id="{BD99AE2D-DCC9-4D28-AEA4-897F80CFCDF8}"/>
              </a:ext>
            </a:extLst>
          </p:cNvPr>
          <p:cNvSpPr>
            <a:spLocks noGrp="1" noChangeArrowheads="1"/>
          </p:cNvSpPr>
          <p:nvPr>
            <p:ph type="sldNum" sz="quarter" idx="4"/>
          </p:nvPr>
        </p:nvSpPr>
        <p:spPr bwMode="auto">
          <a:xfrm>
            <a:off x="9095317"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defRPr sz="675">
                <a:solidFill>
                  <a:srgbClr val="5F2861"/>
                </a:solidFill>
                <a:ea typeface="ＭＳ Ｐゴシック" panose="020B0600070205080204" pitchFamily="34" charset="-128"/>
              </a:defRPr>
            </a:lvl1pPr>
          </a:lstStyle>
          <a:p>
            <a:fld id="{E45BD9BA-DA3C-4C69-B8CC-32DB71076599}" type="slidenum">
              <a:rPr lang="en-US" altLang="en-US"/>
              <a:pPr/>
              <a:t>‹#›</a:t>
            </a:fld>
            <a:endParaRPr lang="en-US" altLang="en-US" sz="1050">
              <a:solidFill>
                <a:srgbClr val="6D2E69"/>
              </a:solidFill>
            </a:endParaRPr>
          </a:p>
        </p:txBody>
      </p:sp>
      <p:sp>
        <p:nvSpPr>
          <p:cNvPr id="1030" name="Line 6">
            <a:extLst>
              <a:ext uri="{FF2B5EF4-FFF2-40B4-BE49-F238E27FC236}">
                <a16:creationId xmlns:a16="http://schemas.microsoft.com/office/drawing/2014/main" id="{7AD7E02B-5B03-4DC3-AAD1-6B2CE9F01FBB}"/>
              </a:ext>
            </a:extLst>
          </p:cNvPr>
          <p:cNvSpPr>
            <a:spLocks noChangeShapeType="1"/>
          </p:cNvSpPr>
          <p:nvPr/>
        </p:nvSpPr>
        <p:spPr bwMode="auto">
          <a:xfrm flipH="1">
            <a:off x="599019" y="6505575"/>
            <a:ext cx="11036300" cy="0"/>
          </a:xfrm>
          <a:prstGeom prst="line">
            <a:avLst/>
          </a:prstGeom>
          <a:noFill/>
          <a:ln w="12700">
            <a:solidFill>
              <a:srgbClr val="5F2861"/>
            </a:solidFill>
            <a:round/>
            <a:headEnd/>
            <a:tailEnd/>
          </a:ln>
          <a:extLst>
            <a:ext uri="{909E8E84-426E-40DD-AFC4-6F175D3DCCD1}">
              <a14:hiddenFill xmlns:a14="http://schemas.microsoft.com/office/drawing/2010/main">
                <a:noFill/>
              </a14:hiddenFill>
            </a:ext>
          </a:extLst>
        </p:spPr>
        <p:txBody>
          <a:bodyPr wrap="none" anchor="ctr"/>
          <a:lstStyle/>
          <a:p>
            <a:endParaRPr lang="en-GB" sz="1350"/>
          </a:p>
        </p:txBody>
      </p:sp>
      <p:pic>
        <p:nvPicPr>
          <p:cNvPr id="1031" name="Picture 4">
            <a:extLst>
              <a:ext uri="{FF2B5EF4-FFF2-40B4-BE49-F238E27FC236}">
                <a16:creationId xmlns:a16="http://schemas.microsoft.com/office/drawing/2014/main" id="{8482661E-F2FD-4E1F-BA4E-530BEE4047D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t="-4266"/>
          <a:stretch>
            <a:fillRect/>
          </a:stretch>
        </p:blipFill>
        <p:spPr bwMode="auto">
          <a:xfrm>
            <a:off x="8707969" y="620713"/>
            <a:ext cx="2662767"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8576291"/>
      </p:ext>
    </p:extLst>
  </p:cSld>
  <p:clrMap bg1="lt1" tx1="dk1" bg2="lt2" tx2="dk2" accent1="accent1" accent2="accent2" accent3="accent3" accent4="accent4" accent5="accent5" accent6="accent6" hlink="hlink" folHlink="folHlink"/>
  <p:sldLayoutIdLst>
    <p:sldLayoutId id="2147483674" r:id="rId1"/>
    <p:sldLayoutId id="2147483672" r:id="rId2"/>
    <p:sldLayoutId id="2147484443" r:id="rId3"/>
    <p:sldLayoutId id="2147484444" r:id="rId4"/>
    <p:sldLayoutId id="2147483665" r:id="rId5"/>
    <p:sldLayoutId id="2147483673"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85000"/>
        </a:lnSpc>
        <a:spcBef>
          <a:spcPct val="0"/>
        </a:spcBef>
        <a:spcAft>
          <a:spcPct val="0"/>
        </a:spcAft>
        <a:defRPr sz="1950">
          <a:solidFill>
            <a:schemeClr val="bg1"/>
          </a:solidFill>
          <a:latin typeface="+mj-lt"/>
          <a:ea typeface="+mj-ea"/>
          <a:cs typeface="+mj-cs"/>
        </a:defRPr>
      </a:lvl1pPr>
      <a:lvl2pPr algn="l" rtl="0" eaLnBrk="0" fontAlgn="base" hangingPunct="0">
        <a:lnSpc>
          <a:spcPct val="85000"/>
        </a:lnSpc>
        <a:spcBef>
          <a:spcPct val="0"/>
        </a:spcBef>
        <a:spcAft>
          <a:spcPct val="0"/>
        </a:spcAft>
        <a:defRPr sz="1950">
          <a:solidFill>
            <a:schemeClr val="bg1"/>
          </a:solidFill>
          <a:latin typeface="Arial" charset="0"/>
          <a:ea typeface="ＭＳ Ｐゴシック" pitchFamily="-16" charset="-128"/>
        </a:defRPr>
      </a:lvl2pPr>
      <a:lvl3pPr algn="l" rtl="0" eaLnBrk="0" fontAlgn="base" hangingPunct="0">
        <a:lnSpc>
          <a:spcPct val="85000"/>
        </a:lnSpc>
        <a:spcBef>
          <a:spcPct val="0"/>
        </a:spcBef>
        <a:spcAft>
          <a:spcPct val="0"/>
        </a:spcAft>
        <a:defRPr sz="1950">
          <a:solidFill>
            <a:schemeClr val="bg1"/>
          </a:solidFill>
          <a:latin typeface="Arial" charset="0"/>
          <a:ea typeface="ＭＳ Ｐゴシック" pitchFamily="-16" charset="-128"/>
        </a:defRPr>
      </a:lvl3pPr>
      <a:lvl4pPr algn="l" rtl="0" eaLnBrk="0" fontAlgn="base" hangingPunct="0">
        <a:lnSpc>
          <a:spcPct val="85000"/>
        </a:lnSpc>
        <a:spcBef>
          <a:spcPct val="0"/>
        </a:spcBef>
        <a:spcAft>
          <a:spcPct val="0"/>
        </a:spcAft>
        <a:defRPr sz="1950">
          <a:solidFill>
            <a:schemeClr val="bg1"/>
          </a:solidFill>
          <a:latin typeface="Arial" charset="0"/>
          <a:ea typeface="ＭＳ Ｐゴシック" pitchFamily="-16" charset="-128"/>
        </a:defRPr>
      </a:lvl4pPr>
      <a:lvl5pPr algn="l" rtl="0" eaLnBrk="0" fontAlgn="base" hangingPunct="0">
        <a:lnSpc>
          <a:spcPct val="85000"/>
        </a:lnSpc>
        <a:spcBef>
          <a:spcPct val="0"/>
        </a:spcBef>
        <a:spcAft>
          <a:spcPct val="0"/>
        </a:spcAft>
        <a:defRPr sz="1950">
          <a:solidFill>
            <a:schemeClr val="bg1"/>
          </a:solidFill>
          <a:latin typeface="Arial" charset="0"/>
          <a:ea typeface="ＭＳ Ｐゴシック" pitchFamily="-16" charset="-128"/>
        </a:defRPr>
      </a:lvl5pPr>
      <a:lvl6pPr marL="342900" algn="l" rtl="0" fontAlgn="base">
        <a:lnSpc>
          <a:spcPct val="85000"/>
        </a:lnSpc>
        <a:spcBef>
          <a:spcPct val="0"/>
        </a:spcBef>
        <a:spcAft>
          <a:spcPct val="0"/>
        </a:spcAft>
        <a:defRPr sz="1950">
          <a:solidFill>
            <a:schemeClr val="bg1"/>
          </a:solidFill>
          <a:latin typeface="Arial" charset="0"/>
          <a:ea typeface="ＭＳ Ｐゴシック" pitchFamily="-16" charset="-128"/>
        </a:defRPr>
      </a:lvl6pPr>
      <a:lvl7pPr marL="685800" algn="l" rtl="0" fontAlgn="base">
        <a:lnSpc>
          <a:spcPct val="85000"/>
        </a:lnSpc>
        <a:spcBef>
          <a:spcPct val="0"/>
        </a:spcBef>
        <a:spcAft>
          <a:spcPct val="0"/>
        </a:spcAft>
        <a:defRPr sz="1950">
          <a:solidFill>
            <a:schemeClr val="bg1"/>
          </a:solidFill>
          <a:latin typeface="Arial" charset="0"/>
          <a:ea typeface="ＭＳ Ｐゴシック" pitchFamily="-16" charset="-128"/>
        </a:defRPr>
      </a:lvl7pPr>
      <a:lvl8pPr marL="1028700" algn="l" rtl="0" fontAlgn="base">
        <a:lnSpc>
          <a:spcPct val="85000"/>
        </a:lnSpc>
        <a:spcBef>
          <a:spcPct val="0"/>
        </a:spcBef>
        <a:spcAft>
          <a:spcPct val="0"/>
        </a:spcAft>
        <a:defRPr sz="1950">
          <a:solidFill>
            <a:schemeClr val="bg1"/>
          </a:solidFill>
          <a:latin typeface="Arial" charset="0"/>
          <a:ea typeface="ＭＳ Ｐゴシック" pitchFamily="-16" charset="-128"/>
        </a:defRPr>
      </a:lvl8pPr>
      <a:lvl9pPr marL="1371600" algn="l" rtl="0" fontAlgn="base">
        <a:lnSpc>
          <a:spcPct val="85000"/>
        </a:lnSpc>
        <a:spcBef>
          <a:spcPct val="0"/>
        </a:spcBef>
        <a:spcAft>
          <a:spcPct val="0"/>
        </a:spcAft>
        <a:defRPr sz="1950">
          <a:solidFill>
            <a:schemeClr val="bg1"/>
          </a:solidFill>
          <a:latin typeface="Arial" charset="0"/>
          <a:ea typeface="ＭＳ Ｐゴシック" pitchFamily="-16" charset="-128"/>
        </a:defRPr>
      </a:lvl9pPr>
    </p:titleStyle>
    <p:bodyStyle>
      <a:lvl1pPr algn="l" rtl="0" eaLnBrk="0" fontAlgn="base" hangingPunct="0">
        <a:lnSpc>
          <a:spcPct val="90000"/>
        </a:lnSpc>
        <a:spcBef>
          <a:spcPct val="60000"/>
        </a:spcBef>
        <a:spcAft>
          <a:spcPct val="0"/>
        </a:spcAft>
        <a:buClr>
          <a:srgbClr val="5F2861"/>
        </a:buClr>
        <a:buSzPct val="120000"/>
        <a:tabLst>
          <a:tab pos="196454" algn="l"/>
        </a:tabLst>
        <a:defRPr sz="1500">
          <a:solidFill>
            <a:schemeClr val="tx1"/>
          </a:solidFill>
          <a:latin typeface="+mn-lt"/>
          <a:ea typeface="+mn-ea"/>
          <a:cs typeface="+mn-cs"/>
        </a:defRPr>
      </a:lvl1pPr>
      <a:lvl2pPr marL="525066" indent="-194072" algn="l" rtl="0" eaLnBrk="0" fontAlgn="base" hangingPunct="0">
        <a:lnSpc>
          <a:spcPct val="90000"/>
        </a:lnSpc>
        <a:spcBef>
          <a:spcPct val="50000"/>
        </a:spcBef>
        <a:spcAft>
          <a:spcPct val="0"/>
        </a:spcAft>
        <a:buClr>
          <a:srgbClr val="5F2861"/>
        </a:buClr>
        <a:buSzPct val="120000"/>
        <a:buChar char="•"/>
        <a:tabLst>
          <a:tab pos="196454" algn="l"/>
        </a:tabLst>
        <a:defRPr sz="1500">
          <a:solidFill>
            <a:schemeClr val="tx1"/>
          </a:solidFill>
          <a:latin typeface="+mn-lt"/>
          <a:ea typeface="+mn-ea"/>
        </a:defRPr>
      </a:lvl2pPr>
      <a:lvl3pPr marL="871538" indent="-211931" algn="l" rtl="0" eaLnBrk="0" fontAlgn="base" hangingPunct="0">
        <a:lnSpc>
          <a:spcPct val="90000"/>
        </a:lnSpc>
        <a:spcBef>
          <a:spcPct val="50000"/>
        </a:spcBef>
        <a:spcAft>
          <a:spcPct val="0"/>
        </a:spcAft>
        <a:buFont typeface="Arial" panose="020B0604020202020204" pitchFamily="34" charset="0"/>
        <a:buChar char="-"/>
        <a:tabLst>
          <a:tab pos="196454" algn="l"/>
        </a:tabLst>
        <a:defRPr sz="1500">
          <a:solidFill>
            <a:schemeClr val="tx1"/>
          </a:solidFill>
          <a:latin typeface="+mn-lt"/>
          <a:ea typeface="+mn-ea"/>
        </a:defRPr>
      </a:lvl3pPr>
      <a:lvl4pPr marL="1220391" indent="-214313" algn="l" rtl="0" eaLnBrk="0" fontAlgn="base" hangingPunct="0">
        <a:lnSpc>
          <a:spcPct val="90000"/>
        </a:lnSpc>
        <a:spcBef>
          <a:spcPct val="50000"/>
        </a:spcBef>
        <a:spcAft>
          <a:spcPct val="0"/>
        </a:spcAft>
        <a:buFont typeface="Wingdings 2" panose="05020102010507070707" pitchFamily="18" charset="2"/>
        <a:buChar char=""/>
        <a:tabLst>
          <a:tab pos="196454" algn="l"/>
        </a:tabLst>
        <a:defRPr sz="1500">
          <a:solidFill>
            <a:schemeClr val="tx1"/>
          </a:solidFill>
          <a:latin typeface="+mn-lt"/>
          <a:ea typeface="+mn-ea"/>
        </a:defRPr>
      </a:lvl4pPr>
      <a:lvl5pPr marL="1565672" indent="-210741" algn="l" rtl="0" eaLnBrk="0" fontAlgn="base" hangingPunct="0">
        <a:lnSpc>
          <a:spcPct val="90000"/>
        </a:lnSpc>
        <a:spcBef>
          <a:spcPct val="50000"/>
        </a:spcBef>
        <a:spcAft>
          <a:spcPct val="0"/>
        </a:spcAft>
        <a:buFont typeface="Wingdings 2" panose="05020102010507070707" pitchFamily="18" charset="2"/>
        <a:buChar char=""/>
        <a:tabLst>
          <a:tab pos="196454" algn="l"/>
        </a:tabLst>
        <a:defRPr sz="1500">
          <a:solidFill>
            <a:schemeClr val="tx1"/>
          </a:solidFill>
          <a:latin typeface="+mn-lt"/>
          <a:ea typeface="+mn-ea"/>
        </a:defRPr>
      </a:lvl5pPr>
      <a:lvl6pPr marL="1908572" indent="-210741" algn="l" rtl="0" fontAlgn="base">
        <a:lnSpc>
          <a:spcPct val="90000"/>
        </a:lnSpc>
        <a:spcBef>
          <a:spcPct val="50000"/>
        </a:spcBef>
        <a:spcAft>
          <a:spcPct val="0"/>
        </a:spcAft>
        <a:buFont typeface="Wingdings 2" pitchFamily="18" charset="2"/>
        <a:buChar char=""/>
        <a:tabLst>
          <a:tab pos="196454" algn="l"/>
        </a:tabLst>
        <a:defRPr sz="1500">
          <a:solidFill>
            <a:schemeClr val="tx1"/>
          </a:solidFill>
          <a:latin typeface="+mn-lt"/>
          <a:ea typeface="+mn-ea"/>
        </a:defRPr>
      </a:lvl6pPr>
      <a:lvl7pPr marL="2251472" indent="-210741" algn="l" rtl="0" fontAlgn="base">
        <a:lnSpc>
          <a:spcPct val="90000"/>
        </a:lnSpc>
        <a:spcBef>
          <a:spcPct val="50000"/>
        </a:spcBef>
        <a:spcAft>
          <a:spcPct val="0"/>
        </a:spcAft>
        <a:buFont typeface="Wingdings 2" pitchFamily="18" charset="2"/>
        <a:buChar char=""/>
        <a:tabLst>
          <a:tab pos="196454" algn="l"/>
        </a:tabLst>
        <a:defRPr sz="1500">
          <a:solidFill>
            <a:schemeClr val="tx1"/>
          </a:solidFill>
          <a:latin typeface="+mn-lt"/>
          <a:ea typeface="+mn-ea"/>
        </a:defRPr>
      </a:lvl7pPr>
      <a:lvl8pPr marL="2594372" indent="-210741" algn="l" rtl="0" fontAlgn="base">
        <a:lnSpc>
          <a:spcPct val="90000"/>
        </a:lnSpc>
        <a:spcBef>
          <a:spcPct val="50000"/>
        </a:spcBef>
        <a:spcAft>
          <a:spcPct val="0"/>
        </a:spcAft>
        <a:buFont typeface="Wingdings 2" pitchFamily="18" charset="2"/>
        <a:buChar char=""/>
        <a:tabLst>
          <a:tab pos="196454" algn="l"/>
        </a:tabLst>
        <a:defRPr sz="1500">
          <a:solidFill>
            <a:schemeClr val="tx1"/>
          </a:solidFill>
          <a:latin typeface="+mn-lt"/>
          <a:ea typeface="+mn-ea"/>
        </a:defRPr>
      </a:lvl8pPr>
      <a:lvl9pPr marL="2937272" indent="-210741" algn="l" rtl="0" fontAlgn="base">
        <a:lnSpc>
          <a:spcPct val="90000"/>
        </a:lnSpc>
        <a:spcBef>
          <a:spcPct val="50000"/>
        </a:spcBef>
        <a:spcAft>
          <a:spcPct val="0"/>
        </a:spcAft>
        <a:buFont typeface="Wingdings 2" pitchFamily="18" charset="2"/>
        <a:buChar char=""/>
        <a:tabLst>
          <a:tab pos="196454" algn="l"/>
        </a:tabLst>
        <a:defRPr sz="15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
        <p:cNvGrpSpPr/>
        <p:nvPr/>
      </p:nvGrpSpPr>
      <p:grpSpPr>
        <a:xfrm>
          <a:off x="0" y="0"/>
          <a:ext cx="0" cy="0"/>
          <a:chOff x="0" y="0"/>
          <a:chExt cx="0" cy="0"/>
        </a:xfrm>
      </p:grpSpPr>
      <p:sp>
        <p:nvSpPr>
          <p:cNvPr id="8" name="Shape 8"/>
          <p:cNvSpPr txBox="1">
            <a:spLocks noGrp="1"/>
          </p:cNvSpPr>
          <p:nvPr>
            <p:ph type="body" idx="1"/>
          </p:nvPr>
        </p:nvSpPr>
        <p:spPr>
          <a:xfrm>
            <a:off x="609601" y="1604639"/>
            <a:ext cx="10972319" cy="3977279"/>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r>
              <a:rPr lang="en-GB"/>
              <a:t>Key points here</a:t>
            </a:r>
            <a:br>
              <a:rPr lang="en-GB"/>
            </a:br>
            <a:r>
              <a:rPr lang="en-GB"/>
              <a:t>(minimum font size 32)</a:t>
            </a:r>
            <a:endParaRPr/>
          </a:p>
        </p:txBody>
      </p:sp>
      <p:sp>
        <p:nvSpPr>
          <p:cNvPr id="5" name="Shape 5">
            <a:extLst>
              <a:ext uri="{C183D7F6-B498-43B3-948B-1728B52AA6E4}">
                <adec:decorative xmlns:adec="http://schemas.microsoft.com/office/drawing/2017/decorative" val="1"/>
              </a:ext>
            </a:extLst>
          </p:cNvPr>
          <p:cNvSpPr/>
          <p:nvPr/>
        </p:nvSpPr>
        <p:spPr>
          <a:xfrm rot="10800000" flipH="1">
            <a:off x="1" y="6309321"/>
            <a:ext cx="12192000" cy="561879"/>
          </a:xfrm>
          <a:prstGeom prst="rect">
            <a:avLst/>
          </a:prstGeom>
          <a:solidFill>
            <a:srgbClr val="5F2861"/>
          </a:solidFill>
          <a:ln>
            <a:noFill/>
          </a:ln>
        </p:spPr>
        <p:txBody>
          <a:bodyPr lIns="121900" tIns="121900" rIns="121900" bIns="121900" anchor="ctr" anchorCtr="0">
            <a:noAutofit/>
          </a:bodyPr>
          <a:lstStyle/>
          <a:p>
            <a:pPr>
              <a:spcBef>
                <a:spcPts val="0"/>
              </a:spcBef>
              <a:buNone/>
            </a:pPr>
            <a:endParaRPr sz="2400"/>
          </a:p>
        </p:txBody>
      </p:sp>
      <p:pic>
        <p:nvPicPr>
          <p:cNvPr id="3" name="Picture 2">
            <a:extLst>
              <a:ext uri="{FF2B5EF4-FFF2-40B4-BE49-F238E27FC236}">
                <a16:creationId xmlns:a16="http://schemas.microsoft.com/office/drawing/2014/main" id="{07A978B9-95F6-4A52-A7AD-8F58E33528D8}"/>
              </a:ex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704512" y="6405331"/>
            <a:ext cx="1344149" cy="425364"/>
          </a:xfrm>
          <a:prstGeom prst="rect">
            <a:avLst/>
          </a:prstGeom>
        </p:spPr>
      </p:pic>
    </p:spTree>
    <p:extLst>
      <p:ext uri="{BB962C8B-B14F-4D97-AF65-F5344CB8AC3E}">
        <p14:creationId xmlns:p14="http://schemas.microsoft.com/office/powerpoint/2010/main" val="2727378091"/>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ftr="0" dt="0"/>
  <p:txStyles>
    <p:title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5333" b="1"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1pPr>
      <a:lvl2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2pPr>
      <a:lvl3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3pPr>
      <a:lvl4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4pPr>
      <a:lvl5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5pPr>
      <a:lvl6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6pPr>
      <a:lvl7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7pPr>
      <a:lvl8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8pPr>
      <a:lvl9pPr marR="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4.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17.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18" Type="http://schemas.openxmlformats.org/officeDocument/2006/relationships/diagramData" Target="../diagrams/data9.xml"/><Relationship Id="rId26" Type="http://schemas.openxmlformats.org/officeDocument/2006/relationships/diagramColors" Target="../diagrams/colors10.xml"/><Relationship Id="rId3" Type="http://schemas.openxmlformats.org/officeDocument/2006/relationships/diagramData" Target="../diagrams/data6.xml"/><Relationship Id="rId21" Type="http://schemas.openxmlformats.org/officeDocument/2006/relationships/diagramColors" Target="../diagrams/colors9.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5" Type="http://schemas.openxmlformats.org/officeDocument/2006/relationships/diagramQuickStyle" Target="../diagrams/quickStyle10.xml"/><Relationship Id="rId2" Type="http://schemas.openxmlformats.org/officeDocument/2006/relationships/notesSlide" Target="../notesSlides/notesSlide6.xml"/><Relationship Id="rId16" Type="http://schemas.openxmlformats.org/officeDocument/2006/relationships/diagramColors" Target="../diagrams/colors8.xml"/><Relationship Id="rId20" Type="http://schemas.openxmlformats.org/officeDocument/2006/relationships/diagramQuickStyle" Target="../diagrams/quickStyle9.xml"/><Relationship Id="rId1" Type="http://schemas.openxmlformats.org/officeDocument/2006/relationships/slideLayout" Target="../slideLayouts/slideLayout17.xml"/><Relationship Id="rId6" Type="http://schemas.openxmlformats.org/officeDocument/2006/relationships/diagramColors" Target="../diagrams/colors6.xml"/><Relationship Id="rId11" Type="http://schemas.openxmlformats.org/officeDocument/2006/relationships/diagramColors" Target="../diagrams/colors7.xml"/><Relationship Id="rId24" Type="http://schemas.openxmlformats.org/officeDocument/2006/relationships/diagramLayout" Target="../diagrams/layout10.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23" Type="http://schemas.openxmlformats.org/officeDocument/2006/relationships/diagramData" Target="../diagrams/data10.xml"/><Relationship Id="rId10" Type="http://schemas.openxmlformats.org/officeDocument/2006/relationships/diagramQuickStyle" Target="../diagrams/quickStyle7.xml"/><Relationship Id="rId19" Type="http://schemas.openxmlformats.org/officeDocument/2006/relationships/diagramLayout" Target="../diagrams/layout9.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 Id="rId22" Type="http://schemas.microsoft.com/office/2007/relationships/diagramDrawing" Target="../diagrams/drawing9.xml"/><Relationship Id="rId27" Type="http://schemas.microsoft.com/office/2007/relationships/diagramDrawing" Target="../diagrams/drawing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openxmlformats.org/officeDocument/2006/relationships/hyperlink" Target="https://freepngimg.com/png/88444-animation-question-red-mark-png-free-phot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3F739F-60C9-49CE-8AFE-67376DCC8BED}"/>
              </a:ext>
              <a:ext uri="{C183D7F6-B498-43B3-948B-1728B52AA6E4}">
                <adec:decorative xmlns:adec="http://schemas.microsoft.com/office/drawing/2017/decorative" val="1"/>
              </a:ext>
            </a:extLst>
          </p:cNvPr>
          <p:cNvSpPr>
            <a:spLocks noGrp="1"/>
          </p:cNvSpPr>
          <p:nvPr>
            <p:ph type="ctrTitle"/>
          </p:nvPr>
        </p:nvSpPr>
        <p:spPr>
          <a:xfrm>
            <a:off x="547939" y="1294485"/>
            <a:ext cx="8106853" cy="5054626"/>
          </a:xfrm>
        </p:spPr>
        <p:txBody>
          <a:bodyPr/>
          <a:lstStyle/>
          <a:p>
            <a:pPr algn="ctr"/>
            <a:br>
              <a:rPr lang="en-GB" sz="3200" b="1" dirty="0"/>
            </a:br>
            <a:br>
              <a:rPr lang="en-GB" sz="3200" b="1" dirty="0"/>
            </a:br>
            <a:r>
              <a:rPr lang="en-GB" sz="3200" b="1" dirty="0"/>
              <a:t> New Developments in the Regulation of Assisted Dying - England</a:t>
            </a:r>
            <a:br>
              <a:rPr lang="en-GB" sz="3200" b="1" dirty="0"/>
            </a:br>
            <a:br>
              <a:rPr lang="en-GB" sz="3200" b="1" dirty="0"/>
            </a:br>
            <a:endParaRPr lang="en-GB" sz="2800" b="1" dirty="0"/>
          </a:p>
        </p:txBody>
      </p:sp>
      <p:sp>
        <p:nvSpPr>
          <p:cNvPr id="3" name="TextBox 2">
            <a:extLst>
              <a:ext uri="{FF2B5EF4-FFF2-40B4-BE49-F238E27FC236}">
                <a16:creationId xmlns:a16="http://schemas.microsoft.com/office/drawing/2014/main" id="{DA86D5F4-E871-EC96-9EF2-D5A1F82BEA2D}"/>
              </a:ext>
            </a:extLst>
          </p:cNvPr>
          <p:cNvSpPr txBox="1"/>
          <p:nvPr/>
        </p:nvSpPr>
        <p:spPr>
          <a:xfrm>
            <a:off x="685800" y="4359728"/>
            <a:ext cx="10540014" cy="1938992"/>
          </a:xfrm>
          <a:prstGeom prst="rect">
            <a:avLst/>
          </a:prstGeom>
          <a:noFill/>
        </p:spPr>
        <p:txBody>
          <a:bodyPr wrap="square" lIns="91440" tIns="45720" rIns="91440" bIns="45720" rtlCol="0" anchor="t">
            <a:spAutoFit/>
          </a:bodyPr>
          <a:lstStyle/>
          <a:p>
            <a:r>
              <a:rPr lang="en-GB" sz="2800" b="1" dirty="0">
                <a:cs typeface="Arial"/>
              </a:rPr>
              <a:t>Helen Hayton, Policy Manager, CQC</a:t>
            </a:r>
          </a:p>
          <a:p>
            <a:endParaRPr lang="en-GB" sz="2800" b="1" dirty="0">
              <a:cs typeface="Arial"/>
            </a:endParaRPr>
          </a:p>
          <a:p>
            <a:r>
              <a:rPr lang="en-GB" sz="2800" b="1" dirty="0">
                <a:cs typeface="Arial"/>
              </a:rPr>
              <a:t>EPSO Conference, Jersey, Tuesday 17</a:t>
            </a:r>
            <a:r>
              <a:rPr lang="en-GB" sz="2800" b="1" baseline="30000" dirty="0">
                <a:cs typeface="Arial"/>
              </a:rPr>
              <a:t>th</a:t>
            </a:r>
            <a:r>
              <a:rPr lang="en-GB" sz="2800" b="1" dirty="0">
                <a:cs typeface="Arial"/>
              </a:rPr>
              <a:t> June 2025</a:t>
            </a:r>
          </a:p>
          <a:p>
            <a:endParaRPr lang="en-GB" dirty="0">
              <a:cs typeface="Arial"/>
            </a:endParaRPr>
          </a:p>
          <a:p>
            <a:endParaRPr lang="en-GB" dirty="0">
              <a:cs typeface="Arial"/>
            </a:endParaRPr>
          </a:p>
        </p:txBody>
      </p:sp>
    </p:spTree>
    <p:extLst>
      <p:ext uri="{BB962C8B-B14F-4D97-AF65-F5344CB8AC3E}">
        <p14:creationId xmlns:p14="http://schemas.microsoft.com/office/powerpoint/2010/main" val="204370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BC54A-B83B-1C36-BF34-7972344AA7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BCEF5C-B8ED-2A30-69B6-4556E1732AD9}"/>
              </a:ext>
            </a:extLst>
          </p:cNvPr>
          <p:cNvSpPr>
            <a:spLocks noGrp="1"/>
          </p:cNvSpPr>
          <p:nvPr>
            <p:ph type="title"/>
          </p:nvPr>
        </p:nvSpPr>
        <p:spPr>
          <a:xfrm>
            <a:off x="218727" y="74627"/>
            <a:ext cx="10972319" cy="670927"/>
          </a:xfrm>
        </p:spPr>
        <p:txBody>
          <a:bodyPr lIns="91440" tIns="45720" rIns="91440" bIns="45720" anchor="t"/>
          <a:lstStyle/>
          <a:p>
            <a:pPr defTabSz="457200"/>
            <a:r>
              <a:rPr lang="en-GB" sz="3800" dirty="0">
                <a:solidFill>
                  <a:srgbClr val="5F2861"/>
                </a:solidFill>
              </a:rPr>
              <a:t>Terminally Ill Adults (End of Life) Bill</a:t>
            </a:r>
            <a:endParaRPr lang="en-GB" sz="3800" i="1" dirty="0">
              <a:solidFill>
                <a:srgbClr val="5F2861"/>
              </a:solidFill>
              <a:highlight>
                <a:srgbClr val="FFFF00"/>
              </a:highlight>
            </a:endParaRPr>
          </a:p>
        </p:txBody>
      </p:sp>
      <p:sp>
        <p:nvSpPr>
          <p:cNvPr id="3" name="Content Placeholder 2">
            <a:extLst>
              <a:ext uri="{FF2B5EF4-FFF2-40B4-BE49-F238E27FC236}">
                <a16:creationId xmlns:a16="http://schemas.microsoft.com/office/drawing/2014/main" id="{468D3F14-469B-0B68-EB8B-259EC2C4F4E4}"/>
              </a:ext>
            </a:extLst>
          </p:cNvPr>
          <p:cNvSpPr>
            <a:spLocks noGrp="1"/>
          </p:cNvSpPr>
          <p:nvPr>
            <p:ph idx="1"/>
          </p:nvPr>
        </p:nvSpPr>
        <p:spPr>
          <a:xfrm>
            <a:off x="-3551" y="747965"/>
            <a:ext cx="12091645" cy="5513955"/>
          </a:xfrm>
        </p:spPr>
        <p:txBody>
          <a:bodyPr numCol="1"/>
          <a:lstStyle/>
          <a:p>
            <a:pPr>
              <a:lnSpc>
                <a:spcPct val="90000"/>
              </a:lnSpc>
              <a:spcBef>
                <a:spcPct val="60000"/>
              </a:spcBef>
              <a:spcAft>
                <a:spcPct val="0"/>
              </a:spcAft>
            </a:pPr>
            <a:endParaRPr lang="en-GB" sz="3200" dirty="0">
              <a:ea typeface="Calibri"/>
              <a:cs typeface="Arial"/>
            </a:endParaRPr>
          </a:p>
          <a:p>
            <a:pPr>
              <a:spcBef>
                <a:spcPts val="1000"/>
              </a:spcBef>
            </a:pPr>
            <a:endParaRPr lang="en-US" sz="3200" dirty="0">
              <a:ea typeface="Calibri"/>
              <a:cs typeface="Arial"/>
            </a:endParaRPr>
          </a:p>
        </p:txBody>
      </p:sp>
      <p:sp>
        <p:nvSpPr>
          <p:cNvPr id="4" name="Content Placeholder 2">
            <a:extLst>
              <a:ext uri="{FF2B5EF4-FFF2-40B4-BE49-F238E27FC236}">
                <a16:creationId xmlns:a16="http://schemas.microsoft.com/office/drawing/2014/main" id="{6F6DE99B-169B-6761-3006-F8A4F625692C}"/>
              </a:ext>
            </a:extLst>
          </p:cNvPr>
          <p:cNvSpPr txBox="1">
            <a:spLocks/>
          </p:cNvSpPr>
          <p:nvPr/>
        </p:nvSpPr>
        <p:spPr>
          <a:xfrm>
            <a:off x="426854" y="1097280"/>
            <a:ext cx="11019771" cy="2111433"/>
          </a:xfrm>
          <a:prstGeom prst="rect">
            <a:avLst/>
          </a:prstGeom>
          <a:noFill/>
          <a:ln>
            <a:noFill/>
          </a:ln>
        </p:spPr>
        <p:txBody>
          <a:bodyPr lIns="91425" tIns="91425" rIns="91425" bIns="91425" numCol="1" anchor="t" anchorCtr="0"/>
          <a:lstStyle>
            <a:defPPr marR="0" algn="l" rtl="0">
              <a:lnSpc>
                <a:spcPct val="100000"/>
              </a:lnSpc>
              <a:spcBef>
                <a:spcPts val="0"/>
              </a:spcBef>
              <a:spcAft>
                <a:spcPts val="0"/>
              </a:spcAft>
            </a:defPPr>
            <a:lvl1pPr marL="0" marR="0" indent="0" algn="l" rtl="0" eaLnBrk="1" hangingPunct="1">
              <a:lnSpc>
                <a:spcPct val="100000"/>
              </a:lnSpc>
              <a:spcBef>
                <a:spcPts val="0"/>
              </a:spcBef>
              <a:spcAft>
                <a:spcPts val="0"/>
              </a:spcAft>
              <a:buNone/>
              <a:defRPr sz="4267" b="0"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2pPr>
            <a:lvl3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3pPr>
            <a:lvl4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4pPr>
            <a:lvl5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5pPr>
            <a:lvl6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6pPr>
            <a:lvl7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7pPr>
            <a:lvl8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8pPr>
            <a:lvl9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9pPr>
          </a:lstStyle>
          <a:p>
            <a:pPr marL="457200" indent="-457200">
              <a:spcBef>
                <a:spcPts val="1000"/>
              </a:spcBef>
              <a:buFont typeface="Arial"/>
              <a:buChar char="•"/>
            </a:pPr>
            <a:r>
              <a:rPr lang="en-GB" sz="3200" kern="0" dirty="0">
                <a:cs typeface="Arial"/>
              </a:rPr>
              <a:t>Currently passing through parliament</a:t>
            </a:r>
          </a:p>
          <a:p>
            <a:pPr marL="457200" indent="-457200">
              <a:spcBef>
                <a:spcPts val="1000"/>
              </a:spcBef>
              <a:buFont typeface="Arial"/>
              <a:buChar char="•"/>
            </a:pPr>
            <a:r>
              <a:rPr lang="en-GB" sz="3200" kern="0" dirty="0">
                <a:cs typeface="Arial"/>
              </a:rPr>
              <a:t>Private Members’ Bill </a:t>
            </a:r>
          </a:p>
          <a:p>
            <a:pPr marL="457200" indent="-457200">
              <a:spcBef>
                <a:spcPts val="1000"/>
              </a:spcBef>
              <a:buFont typeface="Arial"/>
              <a:buChar char="•"/>
            </a:pPr>
            <a:r>
              <a:rPr lang="en-GB" sz="3200" kern="0" dirty="0">
                <a:cs typeface="Arial"/>
              </a:rPr>
              <a:t>MPs have free vote</a:t>
            </a:r>
          </a:p>
        </p:txBody>
      </p:sp>
      <p:pic>
        <p:nvPicPr>
          <p:cNvPr id="5" name="Picture 4" descr="A screenshot of a computer screen&#10;&#10;AI-generated content may be incorrect.">
            <a:extLst>
              <a:ext uri="{FF2B5EF4-FFF2-40B4-BE49-F238E27FC236}">
                <a16:creationId xmlns:a16="http://schemas.microsoft.com/office/drawing/2014/main" id="{A3BB06F5-6271-888B-4454-3421861F56B2}"/>
              </a:ext>
            </a:extLst>
          </p:cNvPr>
          <p:cNvPicPr>
            <a:picLocks noChangeAspect="1"/>
          </p:cNvPicPr>
          <p:nvPr/>
        </p:nvPicPr>
        <p:blipFill>
          <a:blip r:embed="rId3"/>
          <a:srcRect t="10466" b="14294"/>
          <a:stretch/>
        </p:blipFill>
        <p:spPr>
          <a:xfrm>
            <a:off x="806335" y="3208713"/>
            <a:ext cx="8051347" cy="2856605"/>
          </a:xfrm>
          <a:prstGeom prst="rect">
            <a:avLst/>
          </a:prstGeom>
        </p:spPr>
      </p:pic>
    </p:spTree>
    <p:extLst>
      <p:ext uri="{BB962C8B-B14F-4D97-AF65-F5344CB8AC3E}">
        <p14:creationId xmlns:p14="http://schemas.microsoft.com/office/powerpoint/2010/main" val="266736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1EA532-F7CB-A9F1-9E2E-930CBDBEE47E}"/>
              </a:ext>
            </a:extLst>
          </p:cNvPr>
          <p:cNvSpPr>
            <a:spLocks noGrp="1"/>
          </p:cNvSpPr>
          <p:nvPr>
            <p:ph idx="1"/>
          </p:nvPr>
        </p:nvSpPr>
        <p:spPr>
          <a:xfrm>
            <a:off x="302937" y="1288473"/>
            <a:ext cx="11526074" cy="4473698"/>
          </a:xfrm>
        </p:spPr>
        <p:txBody>
          <a:bodyPr numCol="1"/>
          <a:lstStyle/>
          <a:p>
            <a:pPr marL="457200" indent="-457200">
              <a:spcBef>
                <a:spcPts val="1000"/>
              </a:spcBef>
              <a:buFont typeface="Arial" panose="020B0604020202020204" pitchFamily="34" charset="0"/>
              <a:buChar char="•"/>
            </a:pPr>
            <a:r>
              <a:rPr lang="en-US" sz="3200" dirty="0">
                <a:ea typeface="Calibri"/>
              </a:rPr>
              <a:t>Eligibility criteria</a:t>
            </a:r>
          </a:p>
          <a:p>
            <a:pPr marL="457200" indent="-457200">
              <a:spcBef>
                <a:spcPts val="1000"/>
              </a:spcBef>
              <a:buFont typeface="Arial" panose="020B0604020202020204" pitchFamily="34" charset="0"/>
              <a:buChar char="•"/>
            </a:pPr>
            <a:r>
              <a:rPr lang="en-US" sz="3200" dirty="0">
                <a:ea typeface="Calibri"/>
              </a:rPr>
              <a:t>Safeguards</a:t>
            </a:r>
          </a:p>
          <a:p>
            <a:pPr marL="457200" indent="-457200">
              <a:spcBef>
                <a:spcPts val="1000"/>
              </a:spcBef>
              <a:buFont typeface="Arial" panose="020B0604020202020204" pitchFamily="34" charset="0"/>
              <a:buChar char="•"/>
            </a:pPr>
            <a:r>
              <a:rPr lang="en-US" sz="3200" dirty="0">
                <a:ea typeface="Calibri"/>
              </a:rPr>
              <a:t>No obligation to provide assisted dying service</a:t>
            </a:r>
          </a:p>
          <a:p>
            <a:pPr marL="457200" indent="-457200">
              <a:spcBef>
                <a:spcPts val="1000"/>
              </a:spcBef>
              <a:buFont typeface="Arial" panose="020B0604020202020204" pitchFamily="34" charset="0"/>
              <a:buChar char="•"/>
            </a:pPr>
            <a:r>
              <a:rPr lang="en-GB" sz="3200" dirty="0">
                <a:latin typeface="Arial" panose="020B0604020202020204" pitchFamily="34" charset="0"/>
                <a:ea typeface="Times New Roman" panose="02020603050405020304" pitchFamily="18" charset="0"/>
                <a:cs typeface="Arial" panose="020B0604020202020204" pitchFamily="34" charset="0"/>
              </a:rPr>
              <a:t>Role of regulation – secondary legislation will set out detail</a:t>
            </a:r>
          </a:p>
          <a:p>
            <a:pPr marL="457200" indent="-457200">
              <a:spcBef>
                <a:spcPts val="1000"/>
              </a:spcBef>
              <a:buFont typeface="Arial" panose="020B0604020202020204" pitchFamily="34" charset="0"/>
              <a:buChar char="•"/>
            </a:pPr>
            <a:r>
              <a:rPr lang="en-GB" sz="3200" dirty="0">
                <a:latin typeface="Arial" panose="020B0604020202020204" pitchFamily="34" charset="0"/>
                <a:ea typeface="Times New Roman" panose="02020603050405020304" pitchFamily="18" charset="0"/>
                <a:cs typeface="Arial" panose="020B0604020202020204" pitchFamily="34" charset="0"/>
              </a:rPr>
              <a:t>Voluntary Assisted Dying (VAD) services</a:t>
            </a:r>
          </a:p>
          <a:p>
            <a:pPr marL="457200" indent="-457200">
              <a:spcBef>
                <a:spcPts val="1000"/>
              </a:spcBef>
              <a:buFont typeface="Arial" panose="020B0604020202020204" pitchFamily="34" charset="0"/>
              <a:buChar char="•"/>
            </a:pPr>
            <a:r>
              <a:rPr lang="en-GB" sz="3200" dirty="0">
                <a:latin typeface="Arial" panose="020B0604020202020204" pitchFamily="34" charset="0"/>
                <a:ea typeface="Times New Roman" panose="02020603050405020304" pitchFamily="18" charset="0"/>
                <a:cs typeface="Arial" panose="020B0604020202020204" pitchFamily="34" charset="0"/>
              </a:rPr>
              <a:t>Implementation timeline</a:t>
            </a:r>
            <a:endParaRPr lang="en-GB" sz="32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TextBox 5">
            <a:extLst>
              <a:ext uri="{FF2B5EF4-FFF2-40B4-BE49-F238E27FC236}">
                <a16:creationId xmlns:a16="http://schemas.microsoft.com/office/drawing/2014/main" id="{3A56E46A-487E-A8E8-B350-8A860FCECD68}"/>
              </a:ext>
            </a:extLst>
          </p:cNvPr>
          <p:cNvSpPr txBox="1"/>
          <p:nvPr/>
        </p:nvSpPr>
        <p:spPr>
          <a:xfrm>
            <a:off x="302938" y="188687"/>
            <a:ext cx="11134320" cy="707886"/>
          </a:xfrm>
          <a:prstGeom prst="rect">
            <a:avLst/>
          </a:prstGeom>
          <a:noFill/>
        </p:spPr>
        <p:txBody>
          <a:bodyPr wrap="square">
            <a:spAutoFit/>
          </a:bodyPr>
          <a:lstStyle/>
          <a:p>
            <a:r>
              <a:rPr lang="en-GB" sz="4000" b="1" dirty="0">
                <a:solidFill>
                  <a:srgbClr val="5F2861"/>
                </a:solidFill>
              </a:rPr>
              <a:t>Key features of the Bill</a:t>
            </a:r>
            <a:endParaRPr lang="en-GB" sz="4000" b="1" dirty="0">
              <a:highlight>
                <a:srgbClr val="FFFF00"/>
              </a:highlight>
            </a:endParaRPr>
          </a:p>
        </p:txBody>
      </p:sp>
    </p:spTree>
    <p:extLst>
      <p:ext uri="{BB962C8B-B14F-4D97-AF65-F5344CB8AC3E}">
        <p14:creationId xmlns:p14="http://schemas.microsoft.com/office/powerpoint/2010/main" val="23834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6D661-5F59-762B-3EEF-DCFD7F9FCDD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33D840C9-4D44-22B7-8DAD-42FFB0A00422}"/>
              </a:ext>
            </a:extLst>
          </p:cNvPr>
          <p:cNvSpPr txBox="1"/>
          <p:nvPr/>
        </p:nvSpPr>
        <p:spPr>
          <a:xfrm>
            <a:off x="302938" y="188687"/>
            <a:ext cx="11134320" cy="707886"/>
          </a:xfrm>
          <a:prstGeom prst="rect">
            <a:avLst/>
          </a:prstGeom>
          <a:noFill/>
        </p:spPr>
        <p:txBody>
          <a:bodyPr wrap="square">
            <a:spAutoFit/>
          </a:bodyPr>
          <a:lstStyle/>
          <a:p>
            <a:r>
              <a:rPr lang="en-US" sz="4000" b="1" dirty="0">
                <a:solidFill>
                  <a:srgbClr val="5F2861"/>
                </a:solidFill>
                <a:highlight>
                  <a:srgbClr val="FFFFFF"/>
                </a:highlight>
              </a:rPr>
              <a:t>Proposed process</a:t>
            </a:r>
            <a:endParaRPr lang="en-GB" sz="4000" b="1" dirty="0">
              <a:highlight>
                <a:srgbClr val="FFFFFF"/>
              </a:highlight>
            </a:endParaRPr>
          </a:p>
        </p:txBody>
      </p:sp>
      <p:graphicFrame>
        <p:nvGraphicFramePr>
          <p:cNvPr id="11" name="Diagram 10">
            <a:extLst>
              <a:ext uri="{FF2B5EF4-FFF2-40B4-BE49-F238E27FC236}">
                <a16:creationId xmlns:a16="http://schemas.microsoft.com/office/drawing/2014/main" id="{940C451A-D2F8-415D-CB7C-DD5DA450B188}"/>
              </a:ext>
            </a:extLst>
          </p:cNvPr>
          <p:cNvGraphicFramePr/>
          <p:nvPr>
            <p:extLst>
              <p:ext uri="{D42A27DB-BD31-4B8C-83A1-F6EECF244321}">
                <p14:modId xmlns:p14="http://schemas.microsoft.com/office/powerpoint/2010/main" val="1747444512"/>
              </p:ext>
            </p:extLst>
          </p:nvPr>
        </p:nvGraphicFramePr>
        <p:xfrm>
          <a:off x="432262" y="1172095"/>
          <a:ext cx="11134320" cy="7078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Diagram 11">
            <a:extLst>
              <a:ext uri="{FF2B5EF4-FFF2-40B4-BE49-F238E27FC236}">
                <a16:creationId xmlns:a16="http://schemas.microsoft.com/office/drawing/2014/main" id="{EBCA4618-52DD-AE0E-4AC5-8745EC9B6216}"/>
              </a:ext>
            </a:extLst>
          </p:cNvPr>
          <p:cNvGraphicFramePr/>
          <p:nvPr>
            <p:extLst>
              <p:ext uri="{D42A27DB-BD31-4B8C-83A1-F6EECF244321}">
                <p14:modId xmlns:p14="http://schemas.microsoft.com/office/powerpoint/2010/main" val="1004222505"/>
              </p:ext>
            </p:extLst>
          </p:nvPr>
        </p:nvGraphicFramePr>
        <p:xfrm>
          <a:off x="429945" y="5463376"/>
          <a:ext cx="11134320" cy="71377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7" name="Diagram 26">
            <a:extLst>
              <a:ext uri="{FF2B5EF4-FFF2-40B4-BE49-F238E27FC236}">
                <a16:creationId xmlns:a16="http://schemas.microsoft.com/office/drawing/2014/main" id="{D7460072-E24B-EA55-705C-164CF8DAF216}"/>
              </a:ext>
            </a:extLst>
          </p:cNvPr>
          <p:cNvGraphicFramePr/>
          <p:nvPr>
            <p:extLst>
              <p:ext uri="{D42A27DB-BD31-4B8C-83A1-F6EECF244321}">
                <p14:modId xmlns:p14="http://schemas.microsoft.com/office/powerpoint/2010/main" val="237900195"/>
              </p:ext>
            </p:extLst>
          </p:nvPr>
        </p:nvGraphicFramePr>
        <p:xfrm>
          <a:off x="429945" y="3372817"/>
          <a:ext cx="11134320" cy="674434"/>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28" name="Diagram 27">
            <a:extLst>
              <a:ext uri="{FF2B5EF4-FFF2-40B4-BE49-F238E27FC236}">
                <a16:creationId xmlns:a16="http://schemas.microsoft.com/office/drawing/2014/main" id="{7EF6976B-A61E-1280-8ECD-CCC35D540771}"/>
              </a:ext>
            </a:extLst>
          </p:cNvPr>
          <p:cNvGraphicFramePr/>
          <p:nvPr>
            <p:extLst>
              <p:ext uri="{D42A27DB-BD31-4B8C-83A1-F6EECF244321}">
                <p14:modId xmlns:p14="http://schemas.microsoft.com/office/powerpoint/2010/main" val="3452244314"/>
              </p:ext>
            </p:extLst>
          </p:nvPr>
        </p:nvGraphicFramePr>
        <p:xfrm>
          <a:off x="1244869" y="2389409"/>
          <a:ext cx="9121598" cy="45353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29" name="Diagram 28">
            <a:extLst>
              <a:ext uri="{FF2B5EF4-FFF2-40B4-BE49-F238E27FC236}">
                <a16:creationId xmlns:a16="http://schemas.microsoft.com/office/drawing/2014/main" id="{884942F9-6CB5-3D40-67F8-02EA60944AD0}"/>
              </a:ext>
            </a:extLst>
          </p:cNvPr>
          <p:cNvGraphicFramePr/>
          <p:nvPr>
            <p:extLst>
              <p:ext uri="{D42A27DB-BD31-4B8C-83A1-F6EECF244321}">
                <p14:modId xmlns:p14="http://schemas.microsoft.com/office/powerpoint/2010/main" val="3838684332"/>
              </p:ext>
            </p:extLst>
          </p:nvPr>
        </p:nvGraphicFramePr>
        <p:xfrm>
          <a:off x="1244869" y="4556493"/>
          <a:ext cx="9121598" cy="422512"/>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pSp>
        <p:nvGrpSpPr>
          <p:cNvPr id="30" name="Group 29">
            <a:extLst>
              <a:ext uri="{FF2B5EF4-FFF2-40B4-BE49-F238E27FC236}">
                <a16:creationId xmlns:a16="http://schemas.microsoft.com/office/drawing/2014/main" id="{F38F2D41-5BE8-1362-2105-689C3DA19EEA}"/>
              </a:ext>
            </a:extLst>
          </p:cNvPr>
          <p:cNvGrpSpPr/>
          <p:nvPr/>
        </p:nvGrpSpPr>
        <p:grpSpPr>
          <a:xfrm rot="5400000">
            <a:off x="9874421" y="1864431"/>
            <a:ext cx="453538" cy="530554"/>
            <a:chOff x="8348293" y="71939"/>
            <a:chExt cx="453538" cy="530554"/>
          </a:xfrm>
        </p:grpSpPr>
        <p:sp>
          <p:nvSpPr>
            <p:cNvPr id="31" name="Arrow: Right 30">
              <a:extLst>
                <a:ext uri="{FF2B5EF4-FFF2-40B4-BE49-F238E27FC236}">
                  <a16:creationId xmlns:a16="http://schemas.microsoft.com/office/drawing/2014/main" id="{17649DD0-81C1-6FBD-C302-8AD0687070D6}"/>
                </a:ext>
              </a:extLst>
            </p:cNvPr>
            <p:cNvSpPr/>
            <p:nvPr/>
          </p:nvSpPr>
          <p:spPr>
            <a:xfrm>
              <a:off x="8348293" y="71939"/>
              <a:ext cx="453538" cy="53055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32" name="Arrow: Right 4">
              <a:extLst>
                <a:ext uri="{FF2B5EF4-FFF2-40B4-BE49-F238E27FC236}">
                  <a16:creationId xmlns:a16="http://schemas.microsoft.com/office/drawing/2014/main" id="{B4BE7BAE-5D99-E263-FEC0-181BAFA3A70D}"/>
                </a:ext>
              </a:extLst>
            </p:cNvPr>
            <p:cNvSpPr txBox="1"/>
            <p:nvPr/>
          </p:nvSpPr>
          <p:spPr>
            <a:xfrm>
              <a:off x="8348293" y="178050"/>
              <a:ext cx="317477" cy="3183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p:txBody>
        </p:sp>
      </p:grpSp>
      <p:grpSp>
        <p:nvGrpSpPr>
          <p:cNvPr id="33" name="Group 32">
            <a:extLst>
              <a:ext uri="{FF2B5EF4-FFF2-40B4-BE49-F238E27FC236}">
                <a16:creationId xmlns:a16="http://schemas.microsoft.com/office/drawing/2014/main" id="{D03C6CD7-B239-81FB-1A42-0A592D6BC1F6}"/>
              </a:ext>
            </a:extLst>
          </p:cNvPr>
          <p:cNvGrpSpPr/>
          <p:nvPr/>
        </p:nvGrpSpPr>
        <p:grpSpPr>
          <a:xfrm rot="5400000">
            <a:off x="1283377" y="2880771"/>
            <a:ext cx="453538" cy="530554"/>
            <a:chOff x="8348293" y="71939"/>
            <a:chExt cx="453538" cy="530554"/>
          </a:xfrm>
        </p:grpSpPr>
        <p:sp>
          <p:nvSpPr>
            <p:cNvPr id="34" name="Arrow: Right 33">
              <a:extLst>
                <a:ext uri="{FF2B5EF4-FFF2-40B4-BE49-F238E27FC236}">
                  <a16:creationId xmlns:a16="http://schemas.microsoft.com/office/drawing/2014/main" id="{23FC7D21-FFC0-F336-6792-4F60D6B119CA}"/>
                </a:ext>
              </a:extLst>
            </p:cNvPr>
            <p:cNvSpPr/>
            <p:nvPr/>
          </p:nvSpPr>
          <p:spPr>
            <a:xfrm>
              <a:off x="8348293" y="71939"/>
              <a:ext cx="453538" cy="53055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35" name="Arrow: Right 4">
              <a:extLst>
                <a:ext uri="{FF2B5EF4-FFF2-40B4-BE49-F238E27FC236}">
                  <a16:creationId xmlns:a16="http://schemas.microsoft.com/office/drawing/2014/main" id="{CE4DEC1F-916F-D49E-6115-3DC15DD15658}"/>
                </a:ext>
              </a:extLst>
            </p:cNvPr>
            <p:cNvSpPr txBox="1"/>
            <p:nvPr/>
          </p:nvSpPr>
          <p:spPr>
            <a:xfrm>
              <a:off x="8348293" y="178050"/>
              <a:ext cx="317477" cy="3183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p:txBody>
        </p:sp>
      </p:grpSp>
      <p:grpSp>
        <p:nvGrpSpPr>
          <p:cNvPr id="36" name="Group 35">
            <a:extLst>
              <a:ext uri="{FF2B5EF4-FFF2-40B4-BE49-F238E27FC236}">
                <a16:creationId xmlns:a16="http://schemas.microsoft.com/office/drawing/2014/main" id="{85B5A3A9-66E2-567E-B825-BB0247A9BB04}"/>
              </a:ext>
            </a:extLst>
          </p:cNvPr>
          <p:cNvGrpSpPr/>
          <p:nvPr/>
        </p:nvGrpSpPr>
        <p:grpSpPr>
          <a:xfrm rot="5400000">
            <a:off x="9874421" y="4049031"/>
            <a:ext cx="453538" cy="530554"/>
            <a:chOff x="8348293" y="71939"/>
            <a:chExt cx="453538" cy="530554"/>
          </a:xfrm>
        </p:grpSpPr>
        <p:sp>
          <p:nvSpPr>
            <p:cNvPr id="37" name="Arrow: Right 36">
              <a:extLst>
                <a:ext uri="{FF2B5EF4-FFF2-40B4-BE49-F238E27FC236}">
                  <a16:creationId xmlns:a16="http://schemas.microsoft.com/office/drawing/2014/main" id="{1E8F91F4-BDF3-DDA0-A47C-E2984FBB8562}"/>
                </a:ext>
              </a:extLst>
            </p:cNvPr>
            <p:cNvSpPr/>
            <p:nvPr/>
          </p:nvSpPr>
          <p:spPr>
            <a:xfrm>
              <a:off x="8348293" y="71939"/>
              <a:ext cx="453538" cy="53055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38" name="Arrow: Right 4">
              <a:extLst>
                <a:ext uri="{FF2B5EF4-FFF2-40B4-BE49-F238E27FC236}">
                  <a16:creationId xmlns:a16="http://schemas.microsoft.com/office/drawing/2014/main" id="{3D915D91-4236-DA52-D036-9CB666E25851}"/>
                </a:ext>
              </a:extLst>
            </p:cNvPr>
            <p:cNvSpPr txBox="1"/>
            <p:nvPr/>
          </p:nvSpPr>
          <p:spPr>
            <a:xfrm>
              <a:off x="8348293" y="178050"/>
              <a:ext cx="317477" cy="3183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p:txBody>
        </p:sp>
      </p:grpSp>
      <p:grpSp>
        <p:nvGrpSpPr>
          <p:cNvPr id="39" name="Group 38">
            <a:extLst>
              <a:ext uri="{FF2B5EF4-FFF2-40B4-BE49-F238E27FC236}">
                <a16:creationId xmlns:a16="http://schemas.microsoft.com/office/drawing/2014/main" id="{D151666D-14D4-B527-1DBF-119B5F575C6E}"/>
              </a:ext>
            </a:extLst>
          </p:cNvPr>
          <p:cNvGrpSpPr/>
          <p:nvPr/>
        </p:nvGrpSpPr>
        <p:grpSpPr>
          <a:xfrm rot="5400000">
            <a:off x="1294956" y="4955913"/>
            <a:ext cx="453538" cy="530554"/>
            <a:chOff x="8348293" y="71939"/>
            <a:chExt cx="453538" cy="530554"/>
          </a:xfrm>
        </p:grpSpPr>
        <p:sp>
          <p:nvSpPr>
            <p:cNvPr id="40" name="Arrow: Right 39">
              <a:extLst>
                <a:ext uri="{FF2B5EF4-FFF2-40B4-BE49-F238E27FC236}">
                  <a16:creationId xmlns:a16="http://schemas.microsoft.com/office/drawing/2014/main" id="{74817553-55EF-0AF3-4BD7-25B85F63DB32}"/>
                </a:ext>
              </a:extLst>
            </p:cNvPr>
            <p:cNvSpPr/>
            <p:nvPr/>
          </p:nvSpPr>
          <p:spPr>
            <a:xfrm>
              <a:off x="8348293" y="71939"/>
              <a:ext cx="453538" cy="53055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41" name="Arrow: Right 4">
              <a:extLst>
                <a:ext uri="{FF2B5EF4-FFF2-40B4-BE49-F238E27FC236}">
                  <a16:creationId xmlns:a16="http://schemas.microsoft.com/office/drawing/2014/main" id="{EEA6CF91-CE88-5CAF-33C8-6D777DD633C2}"/>
                </a:ext>
              </a:extLst>
            </p:cNvPr>
            <p:cNvSpPr txBox="1"/>
            <p:nvPr/>
          </p:nvSpPr>
          <p:spPr>
            <a:xfrm>
              <a:off x="8348293" y="178050"/>
              <a:ext cx="317477" cy="3183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p:txBody>
        </p:sp>
      </p:grpSp>
    </p:spTree>
    <p:extLst>
      <p:ext uri="{BB962C8B-B14F-4D97-AF65-F5344CB8AC3E}">
        <p14:creationId xmlns:p14="http://schemas.microsoft.com/office/powerpoint/2010/main" val="215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Graphic spid="12" grpId="0">
        <p:bldAsOne/>
      </p:bldGraphic>
      <p:bldGraphic spid="27" grpId="0">
        <p:bldAsOne/>
      </p:bldGraphic>
      <p:bldGraphic spid="28" grpId="0">
        <p:bldAsOne/>
      </p:bldGraphic>
      <p:bldGraphic spid="29"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36E47-5463-680B-1892-DB65974B3E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B5E505-5B73-D6C1-967E-2333B0A00780}"/>
              </a:ext>
            </a:extLst>
          </p:cNvPr>
          <p:cNvSpPr>
            <a:spLocks noGrp="1"/>
          </p:cNvSpPr>
          <p:nvPr>
            <p:ph type="title"/>
          </p:nvPr>
        </p:nvSpPr>
        <p:spPr>
          <a:xfrm>
            <a:off x="218727" y="74627"/>
            <a:ext cx="10972319" cy="670927"/>
          </a:xfrm>
        </p:spPr>
        <p:txBody>
          <a:bodyPr lIns="91440" tIns="45720" rIns="91440" bIns="45720" anchor="t"/>
          <a:lstStyle/>
          <a:p>
            <a:pPr defTabSz="457200"/>
            <a:r>
              <a:rPr lang="en-GB" sz="3800" dirty="0">
                <a:solidFill>
                  <a:srgbClr val="5F2861"/>
                </a:solidFill>
              </a:rPr>
              <a:t>What matters to people?</a:t>
            </a:r>
            <a:endParaRPr lang="en-GB" sz="3800" i="1" dirty="0">
              <a:solidFill>
                <a:srgbClr val="5F2861"/>
              </a:solidFill>
              <a:highlight>
                <a:srgbClr val="FFFF00"/>
              </a:highlight>
            </a:endParaRPr>
          </a:p>
        </p:txBody>
      </p:sp>
      <p:sp>
        <p:nvSpPr>
          <p:cNvPr id="3" name="Content Placeholder 2">
            <a:extLst>
              <a:ext uri="{FF2B5EF4-FFF2-40B4-BE49-F238E27FC236}">
                <a16:creationId xmlns:a16="http://schemas.microsoft.com/office/drawing/2014/main" id="{698017CB-39FF-B78B-592E-8897DF2FB0D0}"/>
              </a:ext>
            </a:extLst>
          </p:cNvPr>
          <p:cNvSpPr>
            <a:spLocks noGrp="1"/>
          </p:cNvSpPr>
          <p:nvPr>
            <p:ph idx="1"/>
          </p:nvPr>
        </p:nvSpPr>
        <p:spPr>
          <a:xfrm>
            <a:off x="-3551" y="747965"/>
            <a:ext cx="12091645" cy="5513955"/>
          </a:xfrm>
        </p:spPr>
        <p:txBody>
          <a:bodyPr numCol="1"/>
          <a:lstStyle/>
          <a:p>
            <a:pPr>
              <a:lnSpc>
                <a:spcPct val="90000"/>
              </a:lnSpc>
              <a:spcBef>
                <a:spcPct val="60000"/>
              </a:spcBef>
              <a:spcAft>
                <a:spcPct val="0"/>
              </a:spcAft>
            </a:pPr>
            <a:endParaRPr lang="en-GB" sz="3200" dirty="0">
              <a:ea typeface="Calibri"/>
              <a:cs typeface="Arial"/>
            </a:endParaRPr>
          </a:p>
          <a:p>
            <a:pPr>
              <a:spcBef>
                <a:spcPts val="1000"/>
              </a:spcBef>
            </a:pPr>
            <a:endParaRPr lang="en-US" sz="3200" dirty="0">
              <a:ea typeface="Calibri"/>
              <a:cs typeface="Arial"/>
            </a:endParaRPr>
          </a:p>
        </p:txBody>
      </p:sp>
      <p:sp>
        <p:nvSpPr>
          <p:cNvPr id="4" name="Content Placeholder 2">
            <a:extLst>
              <a:ext uri="{FF2B5EF4-FFF2-40B4-BE49-F238E27FC236}">
                <a16:creationId xmlns:a16="http://schemas.microsoft.com/office/drawing/2014/main" id="{D083A29E-9E5F-9932-F3AA-550C7C47F3DD}"/>
              </a:ext>
            </a:extLst>
          </p:cNvPr>
          <p:cNvSpPr txBox="1">
            <a:spLocks/>
          </p:cNvSpPr>
          <p:nvPr/>
        </p:nvSpPr>
        <p:spPr>
          <a:xfrm>
            <a:off x="426855" y="745554"/>
            <a:ext cx="6131888" cy="5364482"/>
          </a:xfrm>
          <a:prstGeom prst="rect">
            <a:avLst/>
          </a:prstGeom>
          <a:noFill/>
          <a:ln>
            <a:noFill/>
          </a:ln>
        </p:spPr>
        <p:txBody>
          <a:bodyPr lIns="91425" tIns="91425" rIns="91425" bIns="91425" numCol="1" anchor="t" anchorCtr="0"/>
          <a:lstStyle>
            <a:defPPr marR="0" algn="l" rtl="0">
              <a:lnSpc>
                <a:spcPct val="100000"/>
              </a:lnSpc>
              <a:spcBef>
                <a:spcPts val="0"/>
              </a:spcBef>
              <a:spcAft>
                <a:spcPts val="0"/>
              </a:spcAft>
            </a:defPPr>
            <a:lvl1pPr marL="0" marR="0" indent="0" algn="l" rtl="0" eaLnBrk="1" hangingPunct="1">
              <a:lnSpc>
                <a:spcPct val="100000"/>
              </a:lnSpc>
              <a:spcBef>
                <a:spcPts val="0"/>
              </a:spcBef>
              <a:spcAft>
                <a:spcPts val="0"/>
              </a:spcAft>
              <a:buNone/>
              <a:defRPr sz="4267" b="0"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2pPr>
            <a:lvl3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3pPr>
            <a:lvl4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4pPr>
            <a:lvl5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5pPr>
            <a:lvl6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6pPr>
            <a:lvl7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7pPr>
            <a:lvl8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8pPr>
            <a:lvl9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9pPr>
          </a:lstStyle>
          <a:p>
            <a:pPr>
              <a:spcBef>
                <a:spcPts val="1000"/>
              </a:spcBef>
            </a:pPr>
            <a:r>
              <a:rPr lang="en-GB" sz="2200" b="1" dirty="0">
                <a:effectLst/>
                <a:latin typeface="Arial" panose="020B0604020202020204" pitchFamily="34" charset="0"/>
                <a:ea typeface="Times New Roman" panose="02020603050405020304" pitchFamily="18" charset="0"/>
                <a:cs typeface="Arial" panose="020B0604020202020204" pitchFamily="34" charset="0"/>
              </a:rPr>
              <a:t>Drivers for change</a:t>
            </a:r>
          </a:p>
          <a:p>
            <a:pPr marL="457200" indent="-457200">
              <a:spcBef>
                <a:spcPts val="1000"/>
              </a:spcBef>
              <a:buFont typeface="Arial" panose="020B0604020202020204" pitchFamily="34" charset="0"/>
              <a:buChar char="•"/>
            </a:pPr>
            <a:r>
              <a:rPr lang="en-GB" sz="2200" dirty="0">
                <a:latin typeface="Arial" panose="020B0604020202020204" pitchFamily="34" charset="0"/>
                <a:ea typeface="Times New Roman" panose="02020603050405020304" pitchFamily="18" charset="0"/>
                <a:cs typeface="Arial" panose="020B0604020202020204" pitchFamily="34" charset="0"/>
              </a:rPr>
              <a:t>Increased dignity, choice and control</a:t>
            </a:r>
          </a:p>
          <a:p>
            <a:pPr marL="457200" indent="-457200">
              <a:spcBef>
                <a:spcPts val="1000"/>
              </a:spcBef>
              <a:buFont typeface="Arial" panose="020B0604020202020204" pitchFamily="34" charset="0"/>
              <a:buChar char="•"/>
            </a:pPr>
            <a:r>
              <a:rPr lang="en-GB" sz="2200" dirty="0">
                <a:effectLst/>
                <a:latin typeface="Arial" panose="020B0604020202020204" pitchFamily="34" charset="0"/>
                <a:ea typeface="Times New Roman" panose="02020603050405020304" pitchFamily="18" charset="0"/>
                <a:cs typeface="Arial" panose="020B0604020202020204" pitchFamily="34" charset="0"/>
              </a:rPr>
              <a:t>Fear of poor </a:t>
            </a:r>
            <a:r>
              <a:rPr lang="en-GB" sz="2200" dirty="0">
                <a:latin typeface="Arial" panose="020B0604020202020204" pitchFamily="34" charset="0"/>
                <a:ea typeface="Times New Roman" panose="02020603050405020304" pitchFamily="18" charset="0"/>
                <a:cs typeface="Arial" panose="020B0604020202020204" pitchFamily="34" charset="0"/>
              </a:rPr>
              <a:t>palliative care provision</a:t>
            </a:r>
          </a:p>
          <a:p>
            <a:pPr marL="457200" indent="-457200">
              <a:spcBef>
                <a:spcPts val="1000"/>
              </a:spcBef>
              <a:buFont typeface="Arial" panose="020B0604020202020204" pitchFamily="34" charset="0"/>
              <a:buChar char="•"/>
            </a:pPr>
            <a:r>
              <a:rPr lang="en-GB" sz="2200" dirty="0">
                <a:effectLst/>
                <a:latin typeface="Arial" panose="020B0604020202020204" pitchFamily="34" charset="0"/>
                <a:ea typeface="Times New Roman" panose="02020603050405020304" pitchFamily="18" charset="0"/>
                <a:cs typeface="Arial" panose="020B0604020202020204" pitchFamily="34" charset="0"/>
              </a:rPr>
              <a:t>Public support</a:t>
            </a:r>
          </a:p>
          <a:p>
            <a:pPr>
              <a:spcBef>
                <a:spcPts val="1000"/>
              </a:spcBef>
            </a:pPr>
            <a:endParaRPr lang="en-GB" sz="2200" dirty="0">
              <a:latin typeface="Arial" panose="020B0604020202020204" pitchFamily="34" charset="0"/>
              <a:ea typeface="Calibri"/>
              <a:cs typeface="Arial" panose="020B0604020202020204" pitchFamily="34" charset="0"/>
            </a:endParaRPr>
          </a:p>
          <a:p>
            <a:pPr>
              <a:spcBef>
                <a:spcPts val="1000"/>
              </a:spcBef>
            </a:pPr>
            <a:r>
              <a:rPr lang="en-GB" sz="2200" b="1" dirty="0">
                <a:latin typeface="Arial" panose="020B0604020202020204" pitchFamily="34" charset="0"/>
                <a:ea typeface="Calibri"/>
                <a:cs typeface="Arial" panose="020B0604020202020204" pitchFamily="34" charset="0"/>
              </a:rPr>
              <a:t>Opposition to change</a:t>
            </a:r>
          </a:p>
          <a:p>
            <a:pPr marL="457200" indent="-457200">
              <a:spcBef>
                <a:spcPts val="1000"/>
              </a:spcBef>
              <a:buFont typeface="Arial" panose="020B0604020202020204" pitchFamily="34" charset="0"/>
              <a:buChar char="•"/>
            </a:pPr>
            <a:r>
              <a:rPr lang="en-US" sz="2200" dirty="0">
                <a:ea typeface="Calibri"/>
              </a:rPr>
              <a:t>Potential for abuse</a:t>
            </a:r>
          </a:p>
          <a:p>
            <a:pPr marL="457200" indent="-457200">
              <a:spcBef>
                <a:spcPts val="1000"/>
              </a:spcBef>
              <a:buFont typeface="Arial" panose="020B0604020202020204" pitchFamily="34" charset="0"/>
              <a:buChar char="•"/>
            </a:pPr>
            <a:r>
              <a:rPr lang="en-US" sz="2200" dirty="0">
                <a:ea typeface="Calibri"/>
              </a:rPr>
              <a:t>Impact on palliative care</a:t>
            </a:r>
          </a:p>
          <a:p>
            <a:pPr marL="457200" indent="-457200">
              <a:spcBef>
                <a:spcPts val="1000"/>
              </a:spcBef>
              <a:buFont typeface="Arial" panose="020B0604020202020204" pitchFamily="34" charset="0"/>
              <a:buChar char="•"/>
            </a:pPr>
            <a:r>
              <a:rPr lang="en-US" sz="2200" dirty="0">
                <a:ea typeface="Calibri"/>
              </a:rPr>
              <a:t>Devaluing human life (particularly for vulnerable groups such as those living with illness or disability) </a:t>
            </a:r>
          </a:p>
          <a:p>
            <a:pPr marL="457200" indent="-457200">
              <a:spcBef>
                <a:spcPts val="1000"/>
              </a:spcBef>
              <a:buFont typeface="Arial" panose="020B0604020202020204" pitchFamily="34" charset="0"/>
              <a:buChar char="•"/>
            </a:pPr>
            <a:r>
              <a:rPr lang="en-US" sz="2200" dirty="0">
                <a:ea typeface="Calibri"/>
              </a:rPr>
              <a:t>‘Slippery slope’</a:t>
            </a:r>
          </a:p>
          <a:p>
            <a:pPr marL="457200" indent="-457200">
              <a:spcBef>
                <a:spcPts val="1000"/>
              </a:spcBef>
              <a:buFont typeface="Arial"/>
              <a:buChar char="•"/>
            </a:pPr>
            <a:endParaRPr lang="en-GB" sz="2400" kern="0" dirty="0">
              <a:cs typeface="Arial"/>
            </a:endParaRPr>
          </a:p>
        </p:txBody>
      </p:sp>
      <p:graphicFrame>
        <p:nvGraphicFramePr>
          <p:cNvPr id="5" name="Chart 4">
            <a:extLst>
              <a:ext uri="{FF2B5EF4-FFF2-40B4-BE49-F238E27FC236}">
                <a16:creationId xmlns:a16="http://schemas.microsoft.com/office/drawing/2014/main" id="{3A18D1BC-C758-211D-0972-F4F360A7D083}"/>
              </a:ext>
            </a:extLst>
          </p:cNvPr>
          <p:cNvGraphicFramePr>
            <a:graphicFrameLocks/>
          </p:cNvGraphicFramePr>
          <p:nvPr>
            <p:extLst>
              <p:ext uri="{D42A27DB-BD31-4B8C-83A1-F6EECF244321}">
                <p14:modId xmlns:p14="http://schemas.microsoft.com/office/powerpoint/2010/main" val="2122313003"/>
              </p:ext>
            </p:extLst>
          </p:nvPr>
        </p:nvGraphicFramePr>
        <p:xfrm>
          <a:off x="6342611" y="976745"/>
          <a:ext cx="5145578" cy="35952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414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2A321-DEDB-6629-B45B-5789A4C1C068}"/>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380F42EA-7820-1B46-C08B-165F40B21940}"/>
              </a:ext>
            </a:extLst>
          </p:cNvPr>
          <p:cNvSpPr/>
          <p:nvPr/>
        </p:nvSpPr>
        <p:spPr>
          <a:xfrm>
            <a:off x="4772297" y="5312229"/>
            <a:ext cx="3361509" cy="931817"/>
          </a:xfrm>
          <a:custGeom>
            <a:avLst/>
            <a:gdLst>
              <a:gd name="connsiteX0" fmla="*/ 0 w 3361509"/>
              <a:gd name="connsiteY0" fmla="*/ 0 h 931817"/>
              <a:gd name="connsiteX1" fmla="*/ 8709 w 3361509"/>
              <a:gd name="connsiteY1" fmla="*/ 931817 h 931817"/>
              <a:gd name="connsiteX2" fmla="*/ 3361509 w 3361509"/>
              <a:gd name="connsiteY2" fmla="*/ 914400 h 931817"/>
              <a:gd name="connsiteX3" fmla="*/ 3361509 w 3361509"/>
              <a:gd name="connsiteY3" fmla="*/ 8708 h 931817"/>
              <a:gd name="connsiteX4" fmla="*/ 0 w 3361509"/>
              <a:gd name="connsiteY4" fmla="*/ 0 h 931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1509" h="931817">
                <a:moveTo>
                  <a:pt x="0" y="0"/>
                </a:moveTo>
                <a:lnTo>
                  <a:pt x="8709" y="931817"/>
                </a:lnTo>
                <a:lnTo>
                  <a:pt x="3361509" y="914400"/>
                </a:lnTo>
                <a:lnTo>
                  <a:pt x="3361509" y="8708"/>
                </a:lnTo>
                <a:lnTo>
                  <a:pt x="0" y="0"/>
                </a:lnTo>
                <a:close/>
              </a:path>
            </a:pathLst>
          </a:custGeom>
          <a:solidFill>
            <a:schemeClr val="accent3">
              <a:lumMod val="60000"/>
              <a:lumOff val="40000"/>
            </a:schemeClr>
          </a:solidFill>
          <a:ln>
            <a:solidFill>
              <a:schemeClr val="accent3">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reeform: Shape 8">
            <a:extLst>
              <a:ext uri="{FF2B5EF4-FFF2-40B4-BE49-F238E27FC236}">
                <a16:creationId xmlns:a16="http://schemas.microsoft.com/office/drawing/2014/main" id="{E563C8C4-DC68-F0B9-9E1F-71894296EB21}"/>
              </a:ext>
            </a:extLst>
          </p:cNvPr>
          <p:cNvSpPr/>
          <p:nvPr/>
        </p:nvSpPr>
        <p:spPr>
          <a:xfrm>
            <a:off x="4223657" y="3248297"/>
            <a:ext cx="3840480" cy="896983"/>
          </a:xfrm>
          <a:custGeom>
            <a:avLst/>
            <a:gdLst>
              <a:gd name="connsiteX0" fmla="*/ 0 w 3840480"/>
              <a:gd name="connsiteY0" fmla="*/ 0 h 896983"/>
              <a:gd name="connsiteX1" fmla="*/ 17417 w 3840480"/>
              <a:gd name="connsiteY1" fmla="*/ 896983 h 896983"/>
              <a:gd name="connsiteX2" fmla="*/ 3840480 w 3840480"/>
              <a:gd name="connsiteY2" fmla="*/ 896983 h 896983"/>
              <a:gd name="connsiteX3" fmla="*/ 3823063 w 3840480"/>
              <a:gd name="connsiteY3" fmla="*/ 43543 h 896983"/>
              <a:gd name="connsiteX4" fmla="*/ 0 w 3840480"/>
              <a:gd name="connsiteY4" fmla="*/ 0 h 89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40480" h="896983">
                <a:moveTo>
                  <a:pt x="0" y="0"/>
                </a:moveTo>
                <a:lnTo>
                  <a:pt x="17417" y="896983"/>
                </a:lnTo>
                <a:lnTo>
                  <a:pt x="3840480" y="896983"/>
                </a:lnTo>
                <a:lnTo>
                  <a:pt x="3823063" y="43543"/>
                </a:lnTo>
                <a:lnTo>
                  <a:pt x="0" y="0"/>
                </a:lnTo>
                <a:close/>
              </a:path>
            </a:pathLst>
          </a:custGeom>
          <a:solidFill>
            <a:schemeClr val="accent3">
              <a:lumMod val="60000"/>
              <a:lumOff val="40000"/>
            </a:schemeClr>
          </a:solidFill>
          <a:ln>
            <a:solidFill>
              <a:schemeClr val="accent3">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reeform: Shape 4">
            <a:extLst>
              <a:ext uri="{FF2B5EF4-FFF2-40B4-BE49-F238E27FC236}">
                <a16:creationId xmlns:a16="http://schemas.microsoft.com/office/drawing/2014/main" id="{86DE538E-A506-7682-5CE1-A77C6E118E58}"/>
              </a:ext>
            </a:extLst>
          </p:cNvPr>
          <p:cNvSpPr/>
          <p:nvPr/>
        </p:nvSpPr>
        <p:spPr>
          <a:xfrm>
            <a:off x="365760" y="4319451"/>
            <a:ext cx="7750629" cy="1889760"/>
          </a:xfrm>
          <a:custGeom>
            <a:avLst/>
            <a:gdLst>
              <a:gd name="connsiteX0" fmla="*/ 8709 w 7750629"/>
              <a:gd name="connsiteY0" fmla="*/ 60960 h 1889760"/>
              <a:gd name="connsiteX1" fmla="*/ 0 w 7750629"/>
              <a:gd name="connsiteY1" fmla="*/ 1889760 h 1889760"/>
              <a:gd name="connsiteX2" fmla="*/ 4249783 w 7750629"/>
              <a:gd name="connsiteY2" fmla="*/ 1889760 h 1889760"/>
              <a:gd name="connsiteX3" fmla="*/ 4258491 w 7750629"/>
              <a:gd name="connsiteY3" fmla="*/ 879566 h 1889760"/>
              <a:gd name="connsiteX4" fmla="*/ 7750629 w 7750629"/>
              <a:gd name="connsiteY4" fmla="*/ 879566 h 1889760"/>
              <a:gd name="connsiteX5" fmla="*/ 7741920 w 7750629"/>
              <a:gd name="connsiteY5" fmla="*/ 0 h 1889760"/>
              <a:gd name="connsiteX6" fmla="*/ 8709 w 7750629"/>
              <a:gd name="connsiteY6" fmla="*/ 60960 h 1889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50629" h="1889760">
                <a:moveTo>
                  <a:pt x="8709" y="60960"/>
                </a:moveTo>
                <a:lnTo>
                  <a:pt x="0" y="1889760"/>
                </a:lnTo>
                <a:lnTo>
                  <a:pt x="4249783" y="1889760"/>
                </a:lnTo>
                <a:cubicBezTo>
                  <a:pt x="4252686" y="1553029"/>
                  <a:pt x="4255588" y="1216297"/>
                  <a:pt x="4258491" y="879566"/>
                </a:cubicBezTo>
                <a:lnTo>
                  <a:pt x="7750629" y="879566"/>
                </a:lnTo>
                <a:lnTo>
                  <a:pt x="7741920" y="0"/>
                </a:lnTo>
                <a:lnTo>
                  <a:pt x="8709" y="60960"/>
                </a:lnTo>
                <a:close/>
              </a:path>
            </a:pathLst>
          </a:custGeom>
          <a:solidFill>
            <a:schemeClr val="accent4">
              <a:lumMod val="60000"/>
              <a:lumOff val="40000"/>
            </a:schemeClr>
          </a:solidFill>
          <a:ln>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Shape 3">
            <a:extLst>
              <a:ext uri="{FF2B5EF4-FFF2-40B4-BE49-F238E27FC236}">
                <a16:creationId xmlns:a16="http://schemas.microsoft.com/office/drawing/2014/main" id="{D96E54FA-C26A-B5EA-9ED0-27EBBCDB1D3C}"/>
              </a:ext>
            </a:extLst>
          </p:cNvPr>
          <p:cNvSpPr/>
          <p:nvPr/>
        </p:nvSpPr>
        <p:spPr>
          <a:xfrm>
            <a:off x="374469" y="1053737"/>
            <a:ext cx="7680960" cy="3039292"/>
          </a:xfrm>
          <a:custGeom>
            <a:avLst/>
            <a:gdLst>
              <a:gd name="connsiteX0" fmla="*/ 0 w 7680960"/>
              <a:gd name="connsiteY0" fmla="*/ 0 h 3039292"/>
              <a:gd name="connsiteX1" fmla="*/ 8708 w 7680960"/>
              <a:gd name="connsiteY1" fmla="*/ 3039292 h 3039292"/>
              <a:gd name="connsiteX2" fmla="*/ 3553097 w 7680960"/>
              <a:gd name="connsiteY2" fmla="*/ 3030583 h 3039292"/>
              <a:gd name="connsiteX3" fmla="*/ 3544388 w 7680960"/>
              <a:gd name="connsiteY3" fmla="*/ 2037806 h 3039292"/>
              <a:gd name="connsiteX4" fmla="*/ 7680960 w 7680960"/>
              <a:gd name="connsiteY4" fmla="*/ 2055223 h 3039292"/>
              <a:gd name="connsiteX5" fmla="*/ 7672251 w 7680960"/>
              <a:gd name="connsiteY5" fmla="*/ 17417 h 3039292"/>
              <a:gd name="connsiteX6" fmla="*/ 0 w 7680960"/>
              <a:gd name="connsiteY6" fmla="*/ 0 h 3039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80960" h="3039292">
                <a:moveTo>
                  <a:pt x="0" y="0"/>
                </a:moveTo>
                <a:cubicBezTo>
                  <a:pt x="2903" y="1013097"/>
                  <a:pt x="5805" y="2026195"/>
                  <a:pt x="8708" y="3039292"/>
                </a:cubicBezTo>
                <a:lnTo>
                  <a:pt x="3553097" y="3030583"/>
                </a:lnTo>
                <a:lnTo>
                  <a:pt x="3544388" y="2037806"/>
                </a:lnTo>
                <a:lnTo>
                  <a:pt x="7680960" y="2055223"/>
                </a:lnTo>
                <a:lnTo>
                  <a:pt x="7672251" y="17417"/>
                </a:lnTo>
                <a:lnTo>
                  <a:pt x="0" y="0"/>
                </a:lnTo>
                <a:close/>
              </a:path>
            </a:pathLst>
          </a:custGeom>
          <a:solidFill>
            <a:schemeClr val="accent4">
              <a:lumMod val="60000"/>
              <a:lumOff val="40000"/>
            </a:schemeClr>
          </a:solidFill>
          <a:ln>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9861DEBE-89EE-689A-FB41-14DA03A82D21}"/>
              </a:ext>
            </a:extLst>
          </p:cNvPr>
          <p:cNvSpPr txBox="1"/>
          <p:nvPr/>
        </p:nvSpPr>
        <p:spPr>
          <a:xfrm>
            <a:off x="302938" y="188687"/>
            <a:ext cx="11134320" cy="707886"/>
          </a:xfrm>
          <a:prstGeom prst="rect">
            <a:avLst/>
          </a:prstGeom>
          <a:noFill/>
        </p:spPr>
        <p:txBody>
          <a:bodyPr wrap="square">
            <a:spAutoFit/>
          </a:bodyPr>
          <a:lstStyle/>
          <a:p>
            <a:r>
              <a:rPr lang="en-US" sz="4000" b="1" dirty="0">
                <a:solidFill>
                  <a:srgbClr val="5F2861"/>
                </a:solidFill>
                <a:highlight>
                  <a:srgbClr val="FFFFFF"/>
                </a:highlight>
              </a:rPr>
              <a:t>Where can regulation have most impact?</a:t>
            </a:r>
            <a:endParaRPr lang="en-GB" sz="4000" b="1" dirty="0">
              <a:highlight>
                <a:srgbClr val="FFFFFF"/>
              </a:highlight>
            </a:endParaRPr>
          </a:p>
        </p:txBody>
      </p:sp>
      <p:graphicFrame>
        <p:nvGraphicFramePr>
          <p:cNvPr id="11" name="Diagram 10">
            <a:extLst>
              <a:ext uri="{FF2B5EF4-FFF2-40B4-BE49-F238E27FC236}">
                <a16:creationId xmlns:a16="http://schemas.microsoft.com/office/drawing/2014/main" id="{A3DE78BE-52F5-D647-62C4-9848D0540425}"/>
              </a:ext>
            </a:extLst>
          </p:cNvPr>
          <p:cNvGraphicFramePr/>
          <p:nvPr>
            <p:extLst>
              <p:ext uri="{D42A27DB-BD31-4B8C-83A1-F6EECF244321}">
                <p14:modId xmlns:p14="http://schemas.microsoft.com/office/powerpoint/2010/main" val="385419365"/>
              </p:ext>
            </p:extLst>
          </p:nvPr>
        </p:nvGraphicFramePr>
        <p:xfrm>
          <a:off x="432262" y="1172095"/>
          <a:ext cx="7431578" cy="7078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Diagram 11">
            <a:extLst>
              <a:ext uri="{FF2B5EF4-FFF2-40B4-BE49-F238E27FC236}">
                <a16:creationId xmlns:a16="http://schemas.microsoft.com/office/drawing/2014/main" id="{A80BCE77-AB51-F4D1-0748-3383C6591118}"/>
              </a:ext>
            </a:extLst>
          </p:cNvPr>
          <p:cNvGraphicFramePr/>
          <p:nvPr>
            <p:extLst>
              <p:ext uri="{D42A27DB-BD31-4B8C-83A1-F6EECF244321}">
                <p14:modId xmlns:p14="http://schemas.microsoft.com/office/powerpoint/2010/main" val="3408346586"/>
              </p:ext>
            </p:extLst>
          </p:nvPr>
        </p:nvGraphicFramePr>
        <p:xfrm>
          <a:off x="429945" y="5463376"/>
          <a:ext cx="7590649" cy="71377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7" name="Diagram 26">
            <a:extLst>
              <a:ext uri="{FF2B5EF4-FFF2-40B4-BE49-F238E27FC236}">
                <a16:creationId xmlns:a16="http://schemas.microsoft.com/office/drawing/2014/main" id="{DEE11BA6-9A1D-C152-A522-7EF3874DA001}"/>
              </a:ext>
            </a:extLst>
          </p:cNvPr>
          <p:cNvGraphicFramePr/>
          <p:nvPr>
            <p:extLst>
              <p:ext uri="{D42A27DB-BD31-4B8C-83A1-F6EECF244321}">
                <p14:modId xmlns:p14="http://schemas.microsoft.com/office/powerpoint/2010/main" val="1720407662"/>
              </p:ext>
            </p:extLst>
          </p:nvPr>
        </p:nvGraphicFramePr>
        <p:xfrm>
          <a:off x="429945" y="3372817"/>
          <a:ext cx="7431578" cy="674434"/>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28" name="Diagram 27">
            <a:extLst>
              <a:ext uri="{FF2B5EF4-FFF2-40B4-BE49-F238E27FC236}">
                <a16:creationId xmlns:a16="http://schemas.microsoft.com/office/drawing/2014/main" id="{E2987DE9-BCCE-5F95-5DF5-86657C79E2A8}"/>
              </a:ext>
            </a:extLst>
          </p:cNvPr>
          <p:cNvGraphicFramePr/>
          <p:nvPr>
            <p:extLst>
              <p:ext uri="{D42A27DB-BD31-4B8C-83A1-F6EECF244321}">
                <p14:modId xmlns:p14="http://schemas.microsoft.com/office/powerpoint/2010/main" val="1391295290"/>
              </p:ext>
            </p:extLst>
          </p:nvPr>
        </p:nvGraphicFramePr>
        <p:xfrm>
          <a:off x="1244869" y="2389409"/>
          <a:ext cx="6279337" cy="45353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29" name="Diagram 28">
            <a:extLst>
              <a:ext uri="{FF2B5EF4-FFF2-40B4-BE49-F238E27FC236}">
                <a16:creationId xmlns:a16="http://schemas.microsoft.com/office/drawing/2014/main" id="{319C71ED-EE8A-D45C-A15C-51401D3FB76D}"/>
              </a:ext>
            </a:extLst>
          </p:cNvPr>
          <p:cNvGraphicFramePr/>
          <p:nvPr>
            <p:extLst>
              <p:ext uri="{D42A27DB-BD31-4B8C-83A1-F6EECF244321}">
                <p14:modId xmlns:p14="http://schemas.microsoft.com/office/powerpoint/2010/main" val="2867349840"/>
              </p:ext>
            </p:extLst>
          </p:nvPr>
        </p:nvGraphicFramePr>
        <p:xfrm>
          <a:off x="1244869" y="4556493"/>
          <a:ext cx="6279337" cy="422512"/>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pSp>
        <p:nvGrpSpPr>
          <p:cNvPr id="30" name="Group 29">
            <a:extLst>
              <a:ext uri="{FF2B5EF4-FFF2-40B4-BE49-F238E27FC236}">
                <a16:creationId xmlns:a16="http://schemas.microsoft.com/office/drawing/2014/main" id="{DF87D859-D319-FDB2-030F-975473C01DD7}"/>
              </a:ext>
            </a:extLst>
          </p:cNvPr>
          <p:cNvGrpSpPr/>
          <p:nvPr/>
        </p:nvGrpSpPr>
        <p:grpSpPr>
          <a:xfrm rot="5400000">
            <a:off x="6583334" y="1889426"/>
            <a:ext cx="453538" cy="530554"/>
            <a:chOff x="8348293" y="71939"/>
            <a:chExt cx="453538" cy="530554"/>
          </a:xfrm>
        </p:grpSpPr>
        <p:sp>
          <p:nvSpPr>
            <p:cNvPr id="31" name="Arrow: Right 30">
              <a:extLst>
                <a:ext uri="{FF2B5EF4-FFF2-40B4-BE49-F238E27FC236}">
                  <a16:creationId xmlns:a16="http://schemas.microsoft.com/office/drawing/2014/main" id="{BA8FD124-7416-8958-DED8-EFEBAA037640}"/>
                </a:ext>
              </a:extLst>
            </p:cNvPr>
            <p:cNvSpPr/>
            <p:nvPr/>
          </p:nvSpPr>
          <p:spPr>
            <a:xfrm>
              <a:off x="8348293" y="71939"/>
              <a:ext cx="453538" cy="53055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32" name="Arrow: Right 4">
              <a:extLst>
                <a:ext uri="{FF2B5EF4-FFF2-40B4-BE49-F238E27FC236}">
                  <a16:creationId xmlns:a16="http://schemas.microsoft.com/office/drawing/2014/main" id="{AEBD335A-745A-7D49-B56C-FE1BF2D98468}"/>
                </a:ext>
              </a:extLst>
            </p:cNvPr>
            <p:cNvSpPr txBox="1"/>
            <p:nvPr/>
          </p:nvSpPr>
          <p:spPr>
            <a:xfrm>
              <a:off x="8348293" y="178050"/>
              <a:ext cx="317477" cy="3183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p:txBody>
        </p:sp>
      </p:grpSp>
      <p:grpSp>
        <p:nvGrpSpPr>
          <p:cNvPr id="33" name="Group 32">
            <a:extLst>
              <a:ext uri="{FF2B5EF4-FFF2-40B4-BE49-F238E27FC236}">
                <a16:creationId xmlns:a16="http://schemas.microsoft.com/office/drawing/2014/main" id="{52F7A8F6-FD50-3BF3-E100-586A40CB3BA7}"/>
              </a:ext>
            </a:extLst>
          </p:cNvPr>
          <p:cNvGrpSpPr/>
          <p:nvPr/>
        </p:nvGrpSpPr>
        <p:grpSpPr>
          <a:xfrm rot="5400000">
            <a:off x="1283377" y="2880771"/>
            <a:ext cx="453538" cy="530554"/>
            <a:chOff x="8348293" y="71939"/>
            <a:chExt cx="453538" cy="530554"/>
          </a:xfrm>
        </p:grpSpPr>
        <p:sp>
          <p:nvSpPr>
            <p:cNvPr id="34" name="Arrow: Right 33">
              <a:extLst>
                <a:ext uri="{FF2B5EF4-FFF2-40B4-BE49-F238E27FC236}">
                  <a16:creationId xmlns:a16="http://schemas.microsoft.com/office/drawing/2014/main" id="{970F8AE1-C62A-A69B-A5FC-AACBBB8F9FA8}"/>
                </a:ext>
              </a:extLst>
            </p:cNvPr>
            <p:cNvSpPr/>
            <p:nvPr/>
          </p:nvSpPr>
          <p:spPr>
            <a:xfrm>
              <a:off x="8348293" y="71939"/>
              <a:ext cx="453538" cy="53055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35" name="Arrow: Right 4">
              <a:extLst>
                <a:ext uri="{FF2B5EF4-FFF2-40B4-BE49-F238E27FC236}">
                  <a16:creationId xmlns:a16="http://schemas.microsoft.com/office/drawing/2014/main" id="{BB03AD52-FD75-07F0-318B-00B6D4F3D904}"/>
                </a:ext>
              </a:extLst>
            </p:cNvPr>
            <p:cNvSpPr txBox="1"/>
            <p:nvPr/>
          </p:nvSpPr>
          <p:spPr>
            <a:xfrm>
              <a:off x="8348293" y="178050"/>
              <a:ext cx="317477" cy="3183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p:txBody>
        </p:sp>
      </p:grpSp>
      <p:grpSp>
        <p:nvGrpSpPr>
          <p:cNvPr id="36" name="Group 35">
            <a:extLst>
              <a:ext uri="{FF2B5EF4-FFF2-40B4-BE49-F238E27FC236}">
                <a16:creationId xmlns:a16="http://schemas.microsoft.com/office/drawing/2014/main" id="{6265F632-FCAC-FD62-4886-8B2903031767}"/>
              </a:ext>
            </a:extLst>
          </p:cNvPr>
          <p:cNvGrpSpPr/>
          <p:nvPr/>
        </p:nvGrpSpPr>
        <p:grpSpPr>
          <a:xfrm rot="5400000">
            <a:off x="6583334" y="4064447"/>
            <a:ext cx="453538" cy="530554"/>
            <a:chOff x="8348293" y="71939"/>
            <a:chExt cx="453538" cy="530554"/>
          </a:xfrm>
        </p:grpSpPr>
        <p:sp>
          <p:nvSpPr>
            <p:cNvPr id="37" name="Arrow: Right 36">
              <a:extLst>
                <a:ext uri="{FF2B5EF4-FFF2-40B4-BE49-F238E27FC236}">
                  <a16:creationId xmlns:a16="http://schemas.microsoft.com/office/drawing/2014/main" id="{45F07A45-4070-A850-6410-252504A67F5A}"/>
                </a:ext>
              </a:extLst>
            </p:cNvPr>
            <p:cNvSpPr/>
            <p:nvPr/>
          </p:nvSpPr>
          <p:spPr>
            <a:xfrm>
              <a:off x="8348293" y="71939"/>
              <a:ext cx="453538" cy="53055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38" name="Arrow: Right 4">
              <a:extLst>
                <a:ext uri="{FF2B5EF4-FFF2-40B4-BE49-F238E27FC236}">
                  <a16:creationId xmlns:a16="http://schemas.microsoft.com/office/drawing/2014/main" id="{2B0F6A60-003B-38C5-B343-93D9D37CA4C3}"/>
                </a:ext>
              </a:extLst>
            </p:cNvPr>
            <p:cNvSpPr txBox="1"/>
            <p:nvPr/>
          </p:nvSpPr>
          <p:spPr>
            <a:xfrm>
              <a:off x="8348293" y="178050"/>
              <a:ext cx="317477" cy="3183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p:txBody>
        </p:sp>
      </p:grpSp>
      <p:grpSp>
        <p:nvGrpSpPr>
          <p:cNvPr id="39" name="Group 38">
            <a:extLst>
              <a:ext uri="{FF2B5EF4-FFF2-40B4-BE49-F238E27FC236}">
                <a16:creationId xmlns:a16="http://schemas.microsoft.com/office/drawing/2014/main" id="{0983BE88-CC1B-0EAF-4918-066AA8EE85AC}"/>
              </a:ext>
            </a:extLst>
          </p:cNvPr>
          <p:cNvGrpSpPr/>
          <p:nvPr/>
        </p:nvGrpSpPr>
        <p:grpSpPr>
          <a:xfrm rot="5400000">
            <a:off x="1294956" y="4955913"/>
            <a:ext cx="453538" cy="530554"/>
            <a:chOff x="8348293" y="71939"/>
            <a:chExt cx="453538" cy="530554"/>
          </a:xfrm>
        </p:grpSpPr>
        <p:sp>
          <p:nvSpPr>
            <p:cNvPr id="40" name="Arrow: Right 39">
              <a:extLst>
                <a:ext uri="{FF2B5EF4-FFF2-40B4-BE49-F238E27FC236}">
                  <a16:creationId xmlns:a16="http://schemas.microsoft.com/office/drawing/2014/main" id="{537169AE-EAE2-D202-499E-73F66CB1C96D}"/>
                </a:ext>
              </a:extLst>
            </p:cNvPr>
            <p:cNvSpPr/>
            <p:nvPr/>
          </p:nvSpPr>
          <p:spPr>
            <a:xfrm>
              <a:off x="8348293" y="71939"/>
              <a:ext cx="453538" cy="53055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41" name="Arrow: Right 4">
              <a:extLst>
                <a:ext uri="{FF2B5EF4-FFF2-40B4-BE49-F238E27FC236}">
                  <a16:creationId xmlns:a16="http://schemas.microsoft.com/office/drawing/2014/main" id="{570AEC9F-45F4-3300-5B32-879D8C98268A}"/>
                </a:ext>
              </a:extLst>
            </p:cNvPr>
            <p:cNvSpPr txBox="1"/>
            <p:nvPr/>
          </p:nvSpPr>
          <p:spPr>
            <a:xfrm>
              <a:off x="8348293" y="178050"/>
              <a:ext cx="317477" cy="3183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p:txBody>
        </p:sp>
      </p:grpSp>
      <p:sp>
        <p:nvSpPr>
          <p:cNvPr id="7" name="TextBox 6">
            <a:extLst>
              <a:ext uri="{FF2B5EF4-FFF2-40B4-BE49-F238E27FC236}">
                <a16:creationId xmlns:a16="http://schemas.microsoft.com/office/drawing/2014/main" id="{24193FE5-106D-ECDF-40C4-C35DE0A640E3}"/>
              </a:ext>
            </a:extLst>
          </p:cNvPr>
          <p:cNvSpPr txBox="1"/>
          <p:nvPr/>
        </p:nvSpPr>
        <p:spPr>
          <a:xfrm>
            <a:off x="8403315" y="1135779"/>
            <a:ext cx="3527428" cy="2862322"/>
          </a:xfrm>
          <a:prstGeom prst="rect">
            <a:avLst/>
          </a:prstGeom>
          <a:noFill/>
          <a:ln w="127000">
            <a:solidFill>
              <a:schemeClr val="accent4">
                <a:lumMod val="60000"/>
                <a:lumOff val="40000"/>
              </a:schemeClr>
            </a:solidFill>
          </a:ln>
        </p:spPr>
        <p:txBody>
          <a:bodyPr wrap="square" rtlCol="0">
            <a:spAutoFit/>
          </a:bodyPr>
          <a:lstStyle/>
          <a:p>
            <a:pPr marL="285750" indent="-285750">
              <a:buFont typeface="Arial" panose="020B0604020202020204" pitchFamily="34" charset="0"/>
              <a:buChar char="•"/>
            </a:pPr>
            <a:r>
              <a:rPr lang="en-US" sz="2000" dirty="0"/>
              <a:t>New regulated activity of assisted dying?</a:t>
            </a:r>
          </a:p>
          <a:p>
            <a:pPr marL="285750" indent="-285750">
              <a:buFont typeface="Arial" panose="020B0604020202020204" pitchFamily="34" charset="0"/>
              <a:buChar char="•"/>
            </a:pPr>
            <a:r>
              <a:rPr lang="en-US" sz="2000" dirty="0"/>
              <a:t>Focus on CQC’s five key question</a:t>
            </a:r>
          </a:p>
          <a:p>
            <a:pPr marL="285750" indent="-285750">
              <a:buFont typeface="Arial" panose="020B0604020202020204" pitchFamily="34" charset="0"/>
              <a:buChar char="•"/>
            </a:pPr>
            <a:r>
              <a:rPr lang="en-US" sz="2000" dirty="0"/>
              <a:t>Methodology likely to differ: no rating; small numbers</a:t>
            </a:r>
          </a:p>
          <a:p>
            <a:pPr marL="285750" indent="-285750">
              <a:buFont typeface="Arial" panose="020B0604020202020204" pitchFamily="34" charset="0"/>
              <a:buChar char="•"/>
            </a:pPr>
            <a:r>
              <a:rPr lang="en-US" sz="2000" dirty="0"/>
              <a:t>Importance of people’s experience</a:t>
            </a:r>
            <a:endParaRPr lang="en-GB" sz="2000" dirty="0"/>
          </a:p>
        </p:txBody>
      </p:sp>
      <p:sp>
        <p:nvSpPr>
          <p:cNvPr id="8" name="TextBox 7">
            <a:extLst>
              <a:ext uri="{FF2B5EF4-FFF2-40B4-BE49-F238E27FC236}">
                <a16:creationId xmlns:a16="http://schemas.microsoft.com/office/drawing/2014/main" id="{EB64FB90-DD42-F06A-7CCB-7F97DC5199A0}"/>
              </a:ext>
            </a:extLst>
          </p:cNvPr>
          <p:cNvSpPr txBox="1"/>
          <p:nvPr/>
        </p:nvSpPr>
        <p:spPr>
          <a:xfrm>
            <a:off x="8403314" y="4230320"/>
            <a:ext cx="3527429" cy="1938992"/>
          </a:xfrm>
          <a:prstGeom prst="rect">
            <a:avLst/>
          </a:prstGeom>
          <a:noFill/>
          <a:ln w="127000">
            <a:solidFill>
              <a:schemeClr val="accent3">
                <a:lumMod val="60000"/>
                <a:lumOff val="40000"/>
              </a:schemeClr>
            </a:solidFill>
          </a:ln>
        </p:spPr>
        <p:txBody>
          <a:bodyPr wrap="square" rtlCol="0">
            <a:spAutoFit/>
          </a:bodyPr>
          <a:lstStyle/>
          <a:p>
            <a:pPr marL="285750" indent="-285750">
              <a:buFont typeface="Arial" panose="020B0604020202020204" pitchFamily="34" charset="0"/>
              <a:buChar char="•"/>
            </a:pPr>
            <a:r>
              <a:rPr lang="en-US" sz="2000" dirty="0"/>
              <a:t>Role in reviewing notifications?</a:t>
            </a:r>
          </a:p>
          <a:p>
            <a:pPr marL="285750" indent="-285750">
              <a:buFont typeface="Arial" panose="020B0604020202020204" pitchFamily="34" charset="0"/>
              <a:buChar char="•"/>
            </a:pPr>
            <a:r>
              <a:rPr lang="en-US" sz="2000" dirty="0"/>
              <a:t>Could link back to individual provider where there was an issue</a:t>
            </a:r>
          </a:p>
          <a:p>
            <a:pPr marL="285750" indent="-285750">
              <a:buFont typeface="Arial" panose="020B0604020202020204" pitchFamily="34" charset="0"/>
              <a:buChar char="•"/>
            </a:pPr>
            <a:r>
              <a:rPr lang="en-GB" sz="2000" dirty="0"/>
              <a:t>Annual national reporting?</a:t>
            </a:r>
          </a:p>
        </p:txBody>
      </p:sp>
    </p:spTree>
    <p:extLst>
      <p:ext uri="{BB962C8B-B14F-4D97-AF65-F5344CB8AC3E}">
        <p14:creationId xmlns:p14="http://schemas.microsoft.com/office/powerpoint/2010/main" val="56367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5" grpId="0" animBg="1"/>
      <p:bldP spid="4"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DD7C0-58BD-29FC-43BB-75C92E8BEC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48499F-E147-6779-16A9-F90653B7F6DC}"/>
              </a:ext>
            </a:extLst>
          </p:cNvPr>
          <p:cNvSpPr>
            <a:spLocks noGrp="1"/>
          </p:cNvSpPr>
          <p:nvPr>
            <p:ph type="title"/>
          </p:nvPr>
        </p:nvSpPr>
        <p:spPr>
          <a:xfrm>
            <a:off x="430245" y="275770"/>
            <a:ext cx="10760801" cy="928915"/>
          </a:xfrm>
        </p:spPr>
        <p:txBody>
          <a:bodyPr lIns="91440" tIns="45720" rIns="91440" bIns="45720" anchor="t"/>
          <a:lstStyle/>
          <a:p>
            <a:pPr defTabSz="457200"/>
            <a:r>
              <a:rPr lang="en-GB" sz="3800" dirty="0">
                <a:solidFill>
                  <a:srgbClr val="5F2861"/>
                </a:solidFill>
              </a:rPr>
              <a:t>Uncertainties</a:t>
            </a:r>
          </a:p>
        </p:txBody>
      </p:sp>
      <p:sp>
        <p:nvSpPr>
          <p:cNvPr id="3" name="Content Placeholder 2">
            <a:extLst>
              <a:ext uri="{FF2B5EF4-FFF2-40B4-BE49-F238E27FC236}">
                <a16:creationId xmlns:a16="http://schemas.microsoft.com/office/drawing/2014/main" id="{706130CB-CDB8-2146-2A19-1AFB16B7D477}"/>
              </a:ext>
            </a:extLst>
          </p:cNvPr>
          <p:cNvSpPr>
            <a:spLocks noGrp="1"/>
          </p:cNvSpPr>
          <p:nvPr>
            <p:ph idx="1"/>
          </p:nvPr>
        </p:nvSpPr>
        <p:spPr>
          <a:xfrm>
            <a:off x="430246" y="1346663"/>
            <a:ext cx="11348889" cy="4607824"/>
          </a:xfrm>
        </p:spPr>
        <p:txBody>
          <a:bodyPr numCol="1"/>
          <a:lstStyle/>
          <a:p>
            <a:pPr marL="457200" indent="-457200">
              <a:spcBef>
                <a:spcPts val="1000"/>
              </a:spcBef>
              <a:buFont typeface="Arial" panose="020B0604020202020204" pitchFamily="34" charset="0"/>
              <a:buChar char="•"/>
            </a:pPr>
            <a:r>
              <a:rPr lang="en-US" sz="3200" dirty="0">
                <a:ea typeface="Calibri"/>
                <a:cs typeface="Arial"/>
              </a:rPr>
              <a:t>Timeline – bill and implementation</a:t>
            </a:r>
          </a:p>
          <a:p>
            <a:pPr marL="457200" indent="-457200">
              <a:spcBef>
                <a:spcPts val="1000"/>
              </a:spcBef>
              <a:buFont typeface="Arial" panose="020B0604020202020204" pitchFamily="34" charset="0"/>
              <a:buChar char="•"/>
            </a:pPr>
            <a:r>
              <a:rPr lang="en-US" sz="3200" dirty="0">
                <a:ea typeface="Calibri"/>
                <a:cs typeface="Arial"/>
              </a:rPr>
              <a:t>Number of people who would use the service</a:t>
            </a:r>
          </a:p>
          <a:p>
            <a:pPr marL="457200" indent="-457200">
              <a:spcBef>
                <a:spcPts val="1000"/>
              </a:spcBef>
              <a:buFont typeface="Arial" panose="020B0604020202020204" pitchFamily="34" charset="0"/>
              <a:buChar char="•"/>
            </a:pPr>
            <a:r>
              <a:rPr lang="en-US" sz="3200" dirty="0">
                <a:ea typeface="Calibri"/>
                <a:cs typeface="Arial"/>
              </a:rPr>
              <a:t>Voluntary Assisted Dying services</a:t>
            </a:r>
          </a:p>
          <a:p>
            <a:pPr marL="457200" indent="-457200">
              <a:spcBef>
                <a:spcPts val="1000"/>
              </a:spcBef>
              <a:buFont typeface="Arial" panose="020B0604020202020204" pitchFamily="34" charset="0"/>
              <a:buChar char="•"/>
            </a:pPr>
            <a:r>
              <a:rPr lang="en-US" sz="3200" dirty="0">
                <a:ea typeface="Calibri"/>
                <a:cs typeface="Arial"/>
              </a:rPr>
              <a:t>Balance of professional regulation and provider level regulation</a:t>
            </a:r>
          </a:p>
          <a:p>
            <a:pPr marL="457200" indent="-457200">
              <a:spcBef>
                <a:spcPts val="1000"/>
              </a:spcBef>
              <a:buFont typeface="Arial" panose="020B0604020202020204" pitchFamily="34" charset="0"/>
              <a:buChar char="•"/>
            </a:pPr>
            <a:r>
              <a:rPr lang="en-US" sz="3200" dirty="0">
                <a:ea typeface="Calibri"/>
                <a:cs typeface="Arial"/>
              </a:rPr>
              <a:t>Role of CQC in national reporting and reviewing final statements/ notifications</a:t>
            </a:r>
          </a:p>
          <a:p>
            <a:pPr>
              <a:spcBef>
                <a:spcPts val="1000"/>
              </a:spcBef>
            </a:pPr>
            <a:endParaRPr lang="en-US" sz="3200" dirty="0">
              <a:ea typeface="Calibri"/>
              <a:cs typeface="Arial"/>
            </a:endParaRPr>
          </a:p>
          <a:p>
            <a:pPr marL="457200" indent="-457200">
              <a:spcBef>
                <a:spcPts val="1000"/>
              </a:spcBef>
              <a:buFont typeface="Arial" panose="020B0604020202020204" pitchFamily="34" charset="0"/>
              <a:buChar char="•"/>
            </a:pPr>
            <a:endParaRPr lang="en-US" sz="3200" dirty="0">
              <a:ea typeface="Calibri"/>
              <a:cs typeface="Arial"/>
            </a:endParaRPr>
          </a:p>
        </p:txBody>
      </p:sp>
    </p:spTree>
    <p:extLst>
      <p:ext uri="{BB962C8B-B14F-4D97-AF65-F5344CB8AC3E}">
        <p14:creationId xmlns:p14="http://schemas.microsoft.com/office/powerpoint/2010/main" val="1996607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6B1FB2-DE39-73B1-71E3-491B60F9274A}"/>
              </a:ext>
            </a:extLst>
          </p:cNvPr>
          <p:cNvSpPr>
            <a:spLocks noGrp="1"/>
          </p:cNvSpPr>
          <p:nvPr>
            <p:ph idx="1"/>
          </p:nvPr>
        </p:nvSpPr>
        <p:spPr>
          <a:xfrm>
            <a:off x="609840" y="1123720"/>
            <a:ext cx="10972319" cy="2103120"/>
          </a:xfrm>
        </p:spPr>
        <p:txBody>
          <a:bodyPr/>
          <a:lstStyle/>
          <a:p>
            <a:pPr marL="571500" indent="-571500">
              <a:buFont typeface="Arial" panose="020B0604020202020204" pitchFamily="34" charset="0"/>
              <a:buChar char="•"/>
            </a:pPr>
            <a:r>
              <a:rPr lang="en-GB" sz="3200" dirty="0"/>
              <a:t>Monitor and raise awareness</a:t>
            </a:r>
          </a:p>
          <a:p>
            <a:pPr marL="571500" indent="-571500">
              <a:buFont typeface="Arial" panose="020B0604020202020204" pitchFamily="34" charset="0"/>
              <a:buChar char="•"/>
            </a:pPr>
            <a:r>
              <a:rPr lang="en-GB" sz="3200" dirty="0"/>
              <a:t>Engage</a:t>
            </a:r>
          </a:p>
          <a:p>
            <a:pPr marL="571500" indent="-571500">
              <a:buFont typeface="Arial" panose="020B0604020202020204" pitchFamily="34" charset="0"/>
              <a:buChar char="•"/>
            </a:pPr>
            <a:r>
              <a:rPr lang="en-GB" sz="3200" dirty="0"/>
              <a:t>Develop and plan</a:t>
            </a:r>
          </a:p>
          <a:p>
            <a:pPr marL="571500" indent="-571500">
              <a:buFont typeface="Arial" panose="020B0604020202020204" pitchFamily="34" charset="0"/>
              <a:buChar char="•"/>
            </a:pPr>
            <a:r>
              <a:rPr lang="en-GB" sz="3200" dirty="0"/>
              <a:t>Consult</a:t>
            </a:r>
          </a:p>
        </p:txBody>
      </p:sp>
      <p:sp>
        <p:nvSpPr>
          <p:cNvPr id="7" name="TextBox 6">
            <a:extLst>
              <a:ext uri="{FF2B5EF4-FFF2-40B4-BE49-F238E27FC236}">
                <a16:creationId xmlns:a16="http://schemas.microsoft.com/office/drawing/2014/main" id="{0B34C6CD-3FEC-86C3-9276-2C5726012973}"/>
              </a:ext>
            </a:extLst>
          </p:cNvPr>
          <p:cNvSpPr txBox="1"/>
          <p:nvPr/>
        </p:nvSpPr>
        <p:spPr>
          <a:xfrm>
            <a:off x="322217" y="252548"/>
            <a:ext cx="9478071" cy="707886"/>
          </a:xfrm>
          <a:prstGeom prst="rect">
            <a:avLst/>
          </a:prstGeom>
          <a:noFill/>
        </p:spPr>
        <p:txBody>
          <a:bodyPr wrap="square">
            <a:spAutoFit/>
          </a:bodyPr>
          <a:lstStyle/>
          <a:p>
            <a:r>
              <a:rPr lang="en-GB" sz="4000" b="1" dirty="0">
                <a:solidFill>
                  <a:srgbClr val="5F2861"/>
                </a:solidFill>
              </a:rPr>
              <a:t>Next Steps</a:t>
            </a:r>
            <a:endParaRPr lang="en-GB" sz="4000" b="1" dirty="0"/>
          </a:p>
        </p:txBody>
      </p:sp>
      <p:sp>
        <p:nvSpPr>
          <p:cNvPr id="2" name="TextBox 1">
            <a:extLst>
              <a:ext uri="{FF2B5EF4-FFF2-40B4-BE49-F238E27FC236}">
                <a16:creationId xmlns:a16="http://schemas.microsoft.com/office/drawing/2014/main" id="{9150B0F9-28FE-6168-53C7-68192B3F61BA}"/>
              </a:ext>
            </a:extLst>
          </p:cNvPr>
          <p:cNvSpPr txBox="1"/>
          <p:nvPr/>
        </p:nvSpPr>
        <p:spPr>
          <a:xfrm>
            <a:off x="322217" y="3631161"/>
            <a:ext cx="9478071" cy="707886"/>
          </a:xfrm>
          <a:prstGeom prst="rect">
            <a:avLst/>
          </a:prstGeom>
          <a:noFill/>
        </p:spPr>
        <p:txBody>
          <a:bodyPr wrap="square">
            <a:spAutoFit/>
          </a:bodyPr>
          <a:lstStyle/>
          <a:p>
            <a:r>
              <a:rPr lang="en-US" sz="4000" b="1" dirty="0">
                <a:solidFill>
                  <a:srgbClr val="5F2861"/>
                </a:solidFill>
              </a:rPr>
              <a:t>C</a:t>
            </a:r>
            <a:r>
              <a:rPr lang="en-GB" sz="4000" b="1" dirty="0">
                <a:solidFill>
                  <a:srgbClr val="5F2861"/>
                </a:solidFill>
              </a:rPr>
              <a:t>losing thought…</a:t>
            </a:r>
            <a:endParaRPr lang="en-GB" sz="4000" b="1" dirty="0"/>
          </a:p>
        </p:txBody>
      </p:sp>
      <p:sp>
        <p:nvSpPr>
          <p:cNvPr id="4" name="Content Placeholder 2">
            <a:extLst>
              <a:ext uri="{FF2B5EF4-FFF2-40B4-BE49-F238E27FC236}">
                <a16:creationId xmlns:a16="http://schemas.microsoft.com/office/drawing/2014/main" id="{56E52C59-4FC0-8A0C-F4FF-6B6CB5016DC2}"/>
              </a:ext>
            </a:extLst>
          </p:cNvPr>
          <p:cNvSpPr txBox="1">
            <a:spLocks/>
          </p:cNvSpPr>
          <p:nvPr/>
        </p:nvSpPr>
        <p:spPr>
          <a:xfrm>
            <a:off x="609839" y="4398144"/>
            <a:ext cx="10972319" cy="2103120"/>
          </a:xfrm>
          <a:prstGeom prst="rect">
            <a:avLst/>
          </a:prstGeom>
          <a:noFill/>
          <a:ln>
            <a:noFill/>
          </a:ln>
        </p:spPr>
        <p:txBody>
          <a:bodyPr lIns="91425" tIns="91425" rIns="91425" bIns="91425" anchor="t" anchorCtr="0"/>
          <a:lstStyle>
            <a:defPPr marR="0" algn="l" rtl="0">
              <a:lnSpc>
                <a:spcPct val="100000"/>
              </a:lnSpc>
              <a:spcBef>
                <a:spcPts val="0"/>
              </a:spcBef>
              <a:spcAft>
                <a:spcPts val="0"/>
              </a:spcAft>
            </a:defPPr>
            <a:lvl1pPr marL="0" marR="0" indent="0" algn="l" rtl="0" eaLnBrk="1" hangingPunct="1">
              <a:lnSpc>
                <a:spcPct val="100000"/>
              </a:lnSpc>
              <a:spcBef>
                <a:spcPts val="0"/>
              </a:spcBef>
              <a:spcAft>
                <a:spcPts val="0"/>
              </a:spcAft>
              <a:buNone/>
              <a:defRPr sz="4267" b="0" i="0" u="none" strike="noStrike" cap="none" baseline="0">
                <a:solidFill>
                  <a:schemeClr val="tx1"/>
                </a:solidFill>
                <a:latin typeface="+mn-lt"/>
                <a:ea typeface="Calibri" panose="020F0502020204030204" pitchFamily="34" charset="0"/>
                <a:cs typeface="Calibri" panose="020F0502020204030204" pitchFamily="34" charset="0"/>
                <a:sym typeface="Arial"/>
                <a:rtl val="0"/>
              </a:defRPr>
            </a:lvl1pPr>
            <a:lvl2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2pPr>
            <a:lvl3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3pPr>
            <a:lvl4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4pPr>
            <a:lvl5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5pPr>
            <a:lvl6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6pPr>
            <a:lvl7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7pPr>
            <a:lvl8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8pPr>
            <a:lvl9pPr marL="0" marR="0" indent="0" algn="l" rtl="0" eaLnBrk="1" hangingPunct="1">
              <a:lnSpc>
                <a:spcPct val="100000"/>
              </a:lnSpc>
              <a:spcBef>
                <a:spcPts val="0"/>
              </a:spcBef>
              <a:spcAft>
                <a:spcPts val="0"/>
              </a:spcAft>
              <a:buNone/>
              <a:defRPr sz="1867" b="0" i="0" u="none" strike="noStrike" cap="none" baseline="0">
                <a:solidFill>
                  <a:srgbClr val="000000"/>
                </a:solidFill>
                <a:latin typeface="Arial"/>
                <a:ea typeface="Arial"/>
                <a:cs typeface="Arial"/>
                <a:sym typeface="Arial"/>
                <a:rtl val="0"/>
              </a:defRPr>
            </a:lvl9pPr>
          </a:lstStyle>
          <a:p>
            <a:pPr marL="571500" indent="-571500">
              <a:buFont typeface="Arial" panose="020B0604020202020204" pitchFamily="34" charset="0"/>
              <a:buChar char="•"/>
            </a:pPr>
            <a:r>
              <a:rPr lang="en-GB" sz="3200" kern="0" dirty="0"/>
              <a:t>How can we use the energy around the assisted dying debate to drive wider improvements in end of life care?</a:t>
            </a:r>
          </a:p>
        </p:txBody>
      </p:sp>
    </p:spTree>
    <p:extLst>
      <p:ext uri="{BB962C8B-B14F-4D97-AF65-F5344CB8AC3E}">
        <p14:creationId xmlns:p14="http://schemas.microsoft.com/office/powerpoint/2010/main" val="159045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Grp="1" noChangeArrowheads="1"/>
          </p:cNvSpPr>
          <p:nvPr>
            <p:ph type="title" idx="4294967295"/>
          </p:nvPr>
        </p:nvSpPr>
        <p:spPr bwMode="auto">
          <a:xfrm>
            <a:off x="923430" y="688975"/>
            <a:ext cx="5832475" cy="64452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0000" tIns="46800" rIns="90000" bIns="46800" numCol="1" spcCol="0" rtlCol="0" fromWordArt="0" anchor="t" anchorCtr="0" forceAA="0" compatLnSpc="1">
            <a:prstTxWarp prst="textNoShape">
              <a:avLst/>
            </a:prstTxWarp>
            <a:noAutofit/>
          </a:bodyPr>
          <a:lstStyle>
            <a:lvl1pPr marL="342900" indent="-342900" eaLnBrk="0" hangingPunct="0">
              <a:lnSpc>
                <a:spcPct val="90000"/>
              </a:lnSpc>
              <a:spcBef>
                <a:spcPct val="60000"/>
              </a:spcBef>
              <a:buClr>
                <a:srgbClr val="5F2861"/>
              </a:buClr>
              <a:buSzPct val="120000"/>
              <a:buChar char="•"/>
              <a:defRPr sz="2000">
                <a:solidFill>
                  <a:schemeClr val="tx1"/>
                </a:solidFill>
                <a:latin typeface="Arial" pitchFamily="34" charset="0"/>
                <a:ea typeface="ＭＳ Ｐゴシック" pitchFamily="34" charset="-128"/>
              </a:defRPr>
            </a:lvl1pPr>
            <a:lvl2pPr eaLnBrk="0" hangingPunct="0">
              <a:lnSpc>
                <a:spcPct val="90000"/>
              </a:lnSpc>
              <a:spcBef>
                <a:spcPct val="50000"/>
              </a:spcBef>
              <a:buClr>
                <a:srgbClr val="5F2861"/>
              </a:buClr>
              <a:buSzPct val="120000"/>
              <a:buChar char="•"/>
              <a:defRPr sz="2000">
                <a:solidFill>
                  <a:schemeClr val="tx1"/>
                </a:solidFill>
                <a:latin typeface="Arial" pitchFamily="34" charset="0"/>
                <a:ea typeface="ＭＳ Ｐゴシック" pitchFamily="34" charset="-128"/>
              </a:defRPr>
            </a:lvl2pPr>
            <a:lvl3pPr marL="1143000" indent="-228600" eaLnBrk="0" hangingPunct="0">
              <a:lnSpc>
                <a:spcPct val="90000"/>
              </a:lnSpc>
              <a:spcBef>
                <a:spcPct val="50000"/>
              </a:spcBef>
              <a:buFont typeface="Arial" pitchFamily="34" charset="0"/>
              <a:buChar char="-"/>
              <a:defRPr sz="2000">
                <a:solidFill>
                  <a:schemeClr val="tx1"/>
                </a:solidFill>
                <a:latin typeface="Arial" pitchFamily="34"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pitchFamily="34"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pitchFamily="34" charset="0"/>
                <a:ea typeface="ＭＳ Ｐゴシック" pitchFamily="34" charset="-128"/>
              </a:defRPr>
            </a:lvl9pPr>
          </a:lstStyle>
          <a:p>
            <a:pPr marL="0" marR="0" lvl="1" indent="0" algn="l" defTabSz="914400" rtl="0" eaLnBrk="1" fontAlgn="auto" latinLnBrk="0" hangingPunct="1">
              <a:lnSpc>
                <a:spcPct val="100000"/>
              </a:lnSpc>
              <a:spcBef>
                <a:spcPct val="0"/>
              </a:spcBef>
              <a:spcAft>
                <a:spcPts val="900"/>
              </a:spcAft>
              <a:buClrTx/>
              <a:buSzTx/>
              <a:buFontTx/>
              <a:buNone/>
              <a:tabLst/>
              <a:defRPr/>
            </a:pPr>
            <a:r>
              <a:rPr kumimoji="0" lang="en-GB" altLang="en-US" sz="2800" b="0" i="0" u="none" strike="noStrike" kern="1200" cap="none" spc="0" normalizeH="0" baseline="0" noProof="0">
                <a:ln>
                  <a:noFill/>
                </a:ln>
                <a:solidFill>
                  <a:srgbClr val="FFFFFF"/>
                </a:solidFill>
                <a:effectLst/>
                <a:uLnTx/>
                <a:uFillTx/>
                <a:latin typeface="Arial Rounded MT Bold"/>
                <a:ea typeface="ヒラギノ角ゴ Pro W3"/>
                <a:cs typeface="+mn-cs"/>
              </a:rPr>
              <a:t>Any questions</a:t>
            </a:r>
            <a:r>
              <a:rPr lang="en-GB" altLang="en-US" sz="2800" kern="1200">
                <a:solidFill>
                  <a:srgbClr val="FFFFFF"/>
                </a:solidFill>
                <a:latin typeface="Arial Rounded MT Bold"/>
                <a:ea typeface="ヒラギノ角ゴ Pro W3"/>
                <a:cs typeface="+mn-cs"/>
              </a:rPr>
              <a:t>?</a:t>
            </a:r>
            <a:endParaRPr kumimoji="0" lang="en-GB" altLang="en-US" sz="2800" b="0" i="0" u="none" strike="noStrike" kern="1200" cap="none" spc="0" normalizeH="0" baseline="0" noProof="0">
              <a:ln>
                <a:noFill/>
              </a:ln>
              <a:solidFill>
                <a:srgbClr val="FFFFFF"/>
              </a:solidFill>
              <a:effectLst/>
              <a:uLnTx/>
              <a:uFillTx/>
              <a:latin typeface="Arial Rounded MT Bold"/>
              <a:ea typeface="ヒラギノ角ゴ Pro W3"/>
              <a:cs typeface="+mn-cs"/>
            </a:endParaRPr>
          </a:p>
        </p:txBody>
      </p:sp>
      <p:pic>
        <p:nvPicPr>
          <p:cNvPr id="9" name="Picture 8" descr="A cartoon character sitting on a red question mark">
            <a:extLst>
              <a:ext uri="{FF2B5EF4-FFF2-40B4-BE49-F238E27FC236}">
                <a16:creationId xmlns:a16="http://schemas.microsoft.com/office/drawing/2014/main" id="{FB8EF179-18B4-4A75-B282-EE19537E5DD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072743" y="2722956"/>
            <a:ext cx="1920352" cy="2199493"/>
          </a:xfrm>
          <a:prstGeom prst="rect">
            <a:avLst/>
          </a:prstGeom>
        </p:spPr>
      </p:pic>
    </p:spTree>
    <p:extLst>
      <p:ext uri="{BB962C8B-B14F-4D97-AF65-F5344CB8AC3E}">
        <p14:creationId xmlns:p14="http://schemas.microsoft.com/office/powerpoint/2010/main" val="25098877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heme/theme1.xml><?xml version="1.0" encoding="utf-8"?>
<a:theme xmlns:a="http://schemas.openxmlformats.org/drawingml/2006/main" name="GDS style presentation template (letterbox versio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3" id="{5384C888-AC54-45D8-8A09-45E34B9E2D03}" vid="{0CD51092-7938-41E1-8020-29856681787F}"/>
    </a:ext>
  </a:extLst>
</a:theme>
</file>

<file path=ppt/theme/theme2.xml><?xml version="1.0" encoding="utf-8"?>
<a:theme xmlns:a="http://schemas.openxmlformats.org/drawingml/2006/main" name="20205_CQC_Template">
  <a:themeElements>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0205_CQC_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6" charset="-128"/>
          </a:defRPr>
        </a:defPPr>
      </a:lstStyle>
    </a:lnDef>
  </a:objectDefaults>
  <a:extraClrSchemeLst>
    <a:extraClrScheme>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0205_CQ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0205_CQ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0205_CQ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0205_CQ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0205_CQ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0205_CQC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0205_CQ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0205_CQ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0205_CQ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0205_CQ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0205_CQ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GDS style presentation template (letterbox versio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3" id="{5384C888-AC54-45D8-8A09-45E34B9E2D03}" vid="{0CD51092-7938-41E1-8020-29856681787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16" ma:contentTypeDescription="Create a new document." ma:contentTypeScope="" ma:versionID="1e80843a8877e70a9bb294e0d66b1c1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fc621e26d60bcd46375acb5faaf26deb"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8162a567-bee3-49e5-a013-144f6437978c}"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97441b-d3fe-4788-8629-aff52d38f515">
      <Terms xmlns="http://schemas.microsoft.com/office/infopath/2007/PartnerControls"/>
    </lcf76f155ced4ddcb4097134ff3c332f>
    <TaxCatchAll xmlns="1d162527-c308-4a98-98b8-9e726c57dd8b" xsi:nil="true"/>
    <SharedWithUsers xmlns="1d162527-c308-4a98-98b8-9e726c57dd8b">
      <UserInfo>
        <DisplayName>Claire Land</DisplayName>
        <AccountId>55</AccountId>
        <AccountType/>
      </UserInfo>
      <UserInfo>
        <DisplayName>Shelley Hallam</DisplayName>
        <AccountId>219</AccountId>
        <AccountType/>
      </UserInfo>
      <UserInfo>
        <DisplayName>Philip Boyce</DisplayName>
        <AccountId>227</AccountId>
        <AccountType/>
      </UserInfo>
      <UserInfo>
        <DisplayName>Christopher Dzikiti</DisplayName>
        <AccountId>64</AccountId>
        <AccountType/>
      </UserInfo>
      <UserInfo>
        <DisplayName>Paul Bingham</DisplayName>
        <AccountId>308</AccountId>
        <AccountType/>
      </UserInfo>
      <UserInfo>
        <DisplayName>Nicola Collins</DisplayName>
        <AccountId>416</AccountId>
        <AccountType/>
      </UserInfo>
      <UserInfo>
        <DisplayName>Jenny Wilkes</DisplayName>
        <AccountId>417</AccountId>
        <AccountType/>
      </UserInfo>
      <UserInfo>
        <DisplayName>Katharine Cromey</DisplayName>
        <AccountId>159</AccountId>
        <AccountType/>
      </UserInfo>
      <UserInfo>
        <DisplayName>Evan Humphries</DisplayName>
        <AccountId>390</AccountId>
        <AccountType/>
      </UserInfo>
      <UserInfo>
        <DisplayName>Greg Rielly</DisplayName>
        <AccountId>593</AccountId>
        <AccountType/>
      </UserInfo>
      <UserInfo>
        <DisplayName>Gemma Berry</DisplayName>
        <AccountId>594</AccountId>
        <AccountType/>
      </UserInfo>
      <UserInfo>
        <DisplayName>Guy Cross</DisplayName>
        <AccountId>595</AccountId>
        <AccountType/>
      </UserInfo>
      <UserInfo>
        <DisplayName>Jackie Wilson</DisplayName>
        <AccountId>596</AccountId>
        <AccountType/>
      </UserInfo>
      <UserInfo>
        <DisplayName>Ewan Mearns</DisplayName>
        <AccountId>597</AccountId>
        <AccountType/>
      </UserInfo>
      <UserInfo>
        <DisplayName>Lisa Duncan</DisplayName>
        <AccountId>62</AccountId>
        <AccountType/>
      </UserInfo>
      <UserInfo>
        <DisplayName>Ceri Morris-Williams</DisplayName>
        <AccountId>599</AccountId>
        <AccountType/>
      </UserInfo>
      <UserInfo>
        <DisplayName>Brian Burke</DisplayName>
        <AccountId>316</AccountId>
        <AccountType/>
      </UserInfo>
      <UserInfo>
        <DisplayName>Lucy Wilkinson</DisplayName>
        <AccountId>442</AccountId>
        <AccountType/>
      </UserInfo>
      <UserInfo>
        <DisplayName>Helen Ketcher</DisplayName>
        <AccountId>441</AccountId>
        <AccountType/>
      </UserInfo>
    </SharedWithUsers>
  </documentManagement>
</p:properties>
</file>

<file path=customXml/itemProps1.xml><?xml version="1.0" encoding="utf-8"?>
<ds:datastoreItem xmlns:ds="http://schemas.openxmlformats.org/officeDocument/2006/customXml" ds:itemID="{F5FD2195-4910-4F1A-9837-D00C6CA2409D}">
  <ds:schemaRefs>
    <ds:schemaRef ds:uri="http://schemas.microsoft.com/sharepoint/v3/contenttype/forms"/>
  </ds:schemaRefs>
</ds:datastoreItem>
</file>

<file path=customXml/itemProps2.xml><?xml version="1.0" encoding="utf-8"?>
<ds:datastoreItem xmlns:ds="http://schemas.openxmlformats.org/officeDocument/2006/customXml" ds:itemID="{EB71978C-724A-4DEF-9AF9-1C3B9711F044}">
  <ds:schemaRefs>
    <ds:schemaRef ds:uri="1d162527-c308-4a98-98b8-9e726c57dd8b"/>
    <ds:schemaRef ds:uri="c497441b-d3fe-4788-8629-aff52d38f5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A9F6C27-4949-4B9F-B4DB-F3EC7445D0C4}">
  <ds:schemaRefs>
    <ds:schemaRef ds:uri="http://purl.org/dc/dcmitype/"/>
    <ds:schemaRef ds:uri="http://www.w3.org/XML/1998/namespace"/>
    <ds:schemaRef ds:uri="http://purl.org/dc/elements/1.1/"/>
    <ds:schemaRef ds:uri="c497441b-d3fe-4788-8629-aff52d38f515"/>
    <ds:schemaRef ds:uri="http://schemas.microsoft.com/office/2006/documentManagement/types"/>
    <ds:schemaRef ds:uri="http://purl.org/dc/terms/"/>
    <ds:schemaRef ds:uri="1d162527-c308-4a98-98b8-9e726c57dd8b"/>
    <ds:schemaRef ds:uri="http://schemas.microsoft.com/office/2006/metadata/properti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1275</TotalTime>
  <Words>2167</Words>
  <Application>Microsoft Office PowerPoint</Application>
  <PresentationFormat>Widescreen</PresentationFormat>
  <Paragraphs>202</Paragraphs>
  <Slides>9</Slides>
  <Notes>9</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9</vt:i4>
      </vt:variant>
    </vt:vector>
  </HeadingPairs>
  <TitlesOfParts>
    <vt:vector size="20" baseType="lpstr">
      <vt:lpstr>Aptos</vt:lpstr>
      <vt:lpstr>Arial</vt:lpstr>
      <vt:lpstr>Arial Rounded MT Bold</vt:lpstr>
      <vt:lpstr>Calibri</vt:lpstr>
      <vt:lpstr>Symbol</vt:lpstr>
      <vt:lpstr>Times New Roman</vt:lpstr>
      <vt:lpstr>Verdana</vt:lpstr>
      <vt:lpstr>Wingdings 2</vt:lpstr>
      <vt:lpstr>GDS style presentation template (letterbox version)</vt:lpstr>
      <vt:lpstr>20205_CQC_Template</vt:lpstr>
      <vt:lpstr>GDS style presentation template (letterbox version)</vt:lpstr>
      <vt:lpstr>   New Developments in the Regulation of Assisted Dying - England  </vt:lpstr>
      <vt:lpstr>Terminally Ill Adults (End of Life) Bill</vt:lpstr>
      <vt:lpstr>PowerPoint Presentation</vt:lpstr>
      <vt:lpstr>PowerPoint Presentation</vt:lpstr>
      <vt:lpstr>What matters to people?</vt:lpstr>
      <vt:lpstr>PowerPoint Presentation</vt:lpstr>
      <vt:lpstr>Uncertainties</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Noble, Drew</dc:creator>
  <cp:lastModifiedBy>Helen Hayton</cp:lastModifiedBy>
  <cp:revision>20</cp:revision>
  <dcterms:created xsi:type="dcterms:W3CDTF">2022-05-23T10:19:24Z</dcterms:created>
  <dcterms:modified xsi:type="dcterms:W3CDTF">2025-06-13T11:25:07Z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y fmtid="{D5CDD505-2E9C-101B-9397-08002B2CF9AE}" pid="3" name="MediaServiceImageTags">
    <vt:lpwstr/>
  </property>
</Properties>
</file>