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1"/>
  </p:sldMasterIdLst>
  <p:notesMasterIdLst>
    <p:notesMasterId r:id="rId16"/>
  </p:notesMasterIdLst>
  <p:handoutMasterIdLst>
    <p:handoutMasterId r:id="rId17"/>
  </p:handoutMasterIdLst>
  <p:sldIdLst>
    <p:sldId id="256" r:id="rId2"/>
    <p:sldId id="363" r:id="rId3"/>
    <p:sldId id="362" r:id="rId4"/>
    <p:sldId id="359" r:id="rId5"/>
    <p:sldId id="360" r:id="rId6"/>
    <p:sldId id="353" r:id="rId7"/>
    <p:sldId id="355" r:id="rId8"/>
    <p:sldId id="356" r:id="rId9"/>
    <p:sldId id="361" r:id="rId10"/>
    <p:sldId id="358" r:id="rId11"/>
    <p:sldId id="364" r:id="rId12"/>
    <p:sldId id="365" r:id="rId13"/>
    <p:sldId id="366" r:id="rId14"/>
    <p:sldId id="367" r:id="rId15"/>
  </p:sldIdLst>
  <p:sldSz cx="9144000" cy="5143500" type="screen16x9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EE1C31B-D781-0261-3B01-4BB9B3308910}" name="DIEULEVEUX, Thierry (IGAS/INSPECTANTS)" initials="DT(" userId="S::thierry.dieuleveux@igas.gouv.fr::466517b7-c53d-4293-93bb-5d74b180aef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howGuides="1">
      <p:cViewPr varScale="1">
        <p:scale>
          <a:sx n="89" d="100"/>
          <a:sy n="89" d="100"/>
        </p:scale>
        <p:origin x="102" y="132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1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A0347-8AC1-4CB4-92F7-149DBA7741BE}" type="datetimeFigureOut">
              <a:rPr lang="fr-FR" smtClean="0"/>
              <a:t>15/06/2025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E685C-023E-4390-BA02-AD2B88495A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3257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15/06/2025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9525" indent="85725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0099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850" y="1707654"/>
            <a:ext cx="8424334" cy="2880320"/>
          </a:xfrm>
        </p:spPr>
        <p:txBody>
          <a:bodyPr>
            <a:normAutofit/>
          </a:bodyPr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24193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2418" y="699542"/>
            <a:ext cx="8424863" cy="539991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2865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527" y="1563638"/>
            <a:ext cx="8425185" cy="288032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>
                <a:solidFill>
                  <a:srgbClr val="000099"/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288813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528" y="1707654"/>
            <a:ext cx="2556471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75856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69134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1840" y="1707654"/>
            <a:ext cx="5616624" cy="288032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207718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23528" y="1707654"/>
            <a:ext cx="5761038" cy="2879725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204411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829DF172-12F0-D244-8F51-E16DC0507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23850" y="264516"/>
            <a:ext cx="1440000" cy="1440000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0" y="2139702"/>
            <a:ext cx="8424000" cy="2293224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>
                <a:solidFill>
                  <a:srgbClr val="000099"/>
                </a:solidFill>
              </a:defRPr>
            </a:lvl1pPr>
            <a:lvl2pPr marL="92075" indent="0">
              <a:spcBef>
                <a:spcPts val="500"/>
              </a:spcBef>
              <a:spcAft>
                <a:spcPts val="0"/>
              </a:spcAft>
              <a:buNone/>
              <a:tabLst/>
              <a:defRPr sz="185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0B5534E2-19C3-C848-AD92-C2BA62CED42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884368" y="485709"/>
            <a:ext cx="957600" cy="9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738000"/>
            <a:ext cx="9144000" cy="4443958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65294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noFill/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654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AA456506-B875-0447-AE4C-DB90090465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115616" y="1383318"/>
            <a:ext cx="2592288" cy="2592288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802052"/>
            <a:ext cx="1754820" cy="1754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07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8B17-DDA6-4AC9-82CE-F3300743C2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8968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23850" y="1707654"/>
            <a:ext cx="8424863" cy="295232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82801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5C7551C4-641A-D343-AA7E-79AE4711BFA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385412" y="197939"/>
            <a:ext cx="361341" cy="361341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921EE98-A0EA-AE49-A902-478042AA6CF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08000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</p:sldLayoutIdLst>
  <p:hf hdr="0" ftr="0" dt="0"/>
  <p:txStyles>
    <p:titleStyle>
      <a:lvl1pPr marL="14288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2500" b="1" kern="1200">
          <a:solidFill>
            <a:srgbClr val="000099"/>
          </a:solidFill>
          <a:latin typeface="Marianne" panose="02000000000000000000" pitchFamily="2" charset="0"/>
          <a:ea typeface="+mj-ea"/>
          <a:cs typeface="+mj-cs"/>
        </a:defRPr>
      </a:lvl1pPr>
    </p:titleStyle>
    <p:bodyStyle>
      <a:lvl1pPr marL="92075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tabLst/>
        <a:defRPr sz="1400" b="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1pPr>
      <a:lvl2pPr marL="351450" indent="-1714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2pPr>
      <a:lvl3pPr marL="53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10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3pPr>
      <a:lvl4pPr marL="71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4pPr>
      <a:lvl5pPr marL="927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7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sz="3600" dirty="0"/>
              <a:t>New </a:t>
            </a:r>
            <a:r>
              <a:rPr lang="fr-FR" sz="3600" dirty="0" err="1"/>
              <a:t>developments</a:t>
            </a:r>
            <a:r>
              <a:rPr lang="fr-FR" sz="3600" dirty="0"/>
              <a:t> </a:t>
            </a:r>
            <a:r>
              <a:rPr lang="fr-FR" sz="3600" dirty="0" err="1"/>
              <a:t>around</a:t>
            </a:r>
            <a:r>
              <a:rPr lang="fr-FR" sz="3600" dirty="0"/>
              <a:t> </a:t>
            </a:r>
            <a:r>
              <a:rPr lang="fr-FR" sz="3600" dirty="0" err="1"/>
              <a:t>regulation</a:t>
            </a:r>
            <a:r>
              <a:rPr lang="fr-FR" sz="3600" dirty="0"/>
              <a:t> of end of life/palliative care in France</a:t>
            </a:r>
            <a:br>
              <a:rPr lang="fr-FR" sz="3600" dirty="0"/>
            </a:b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958454"/>
          </a:xfrm>
        </p:spPr>
        <p:txBody>
          <a:bodyPr>
            <a:normAutofit/>
          </a:bodyPr>
          <a:lstStyle/>
          <a:p>
            <a:endParaRPr lang="fr-FR" dirty="0"/>
          </a:p>
          <a:p>
            <a:r>
              <a:rPr lang="fr-FR" dirty="0"/>
              <a:t>Louis-Charles </a:t>
            </a:r>
            <a:r>
              <a:rPr lang="fr-FR" dirty="0" err="1"/>
              <a:t>Viossat,</a:t>
            </a:r>
            <a:r>
              <a:rPr lang="fr-FR" dirty="0"/>
              <a:t> IGAS</a:t>
            </a:r>
          </a:p>
          <a:p>
            <a:endParaRPr lang="fr-FR" dirty="0"/>
          </a:p>
          <a:p>
            <a:r>
              <a:rPr lang="fr-FR" dirty="0"/>
              <a:t>EPSO Jersey </a:t>
            </a:r>
            <a:r>
              <a:rPr lang="fr-FR" dirty="0" err="1"/>
              <a:t>Conference</a:t>
            </a:r>
            <a:endParaRPr lang="fr-FR" dirty="0"/>
          </a:p>
          <a:p>
            <a:r>
              <a:rPr lang="fr-FR" dirty="0"/>
              <a:t>June 17, 2025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11E2404-6F28-EA57-E0DA-866EC7E0D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8B17-DDA6-4AC9-82CE-F3300743C2E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5859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A146C3-B87D-89BC-689F-FDCDFEBD6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Draft Bill on End-of-life </a:t>
            </a:r>
            <a:r>
              <a:rPr lang="fr-FR" dirty="0" err="1"/>
              <a:t>Discussed</a:t>
            </a:r>
            <a:r>
              <a:rPr lang="fr-FR" dirty="0"/>
              <a:t> in 2024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42BD19-0935-419F-FDEC-B0010601175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 err="1"/>
              <a:t>Prepared</a:t>
            </a:r>
            <a:r>
              <a:rPr lang="fr-FR" dirty="0"/>
              <a:t> by </a:t>
            </a:r>
            <a:r>
              <a:rPr lang="fr-FR" dirty="0" err="1"/>
              <a:t>Deputy</a:t>
            </a:r>
            <a:r>
              <a:rPr lang="fr-FR" dirty="0"/>
              <a:t> </a:t>
            </a:r>
            <a:r>
              <a:rPr lang="fr-FR" dirty="0" err="1"/>
              <a:t>Minister</a:t>
            </a:r>
            <a:r>
              <a:rPr lang="fr-FR" dirty="0"/>
              <a:t> of </a:t>
            </a:r>
            <a:r>
              <a:rPr lang="fr-FR" dirty="0" err="1"/>
              <a:t>Health</a:t>
            </a:r>
            <a:r>
              <a:rPr lang="fr-FR" dirty="0"/>
              <a:t>, </a:t>
            </a:r>
            <a:r>
              <a:rPr lang="fr-FR" dirty="0" err="1"/>
              <a:t>tasked</a:t>
            </a:r>
            <a:r>
              <a:rPr lang="fr-FR" dirty="0"/>
              <a:t> by </a:t>
            </a:r>
            <a:r>
              <a:rPr lang="fr-FR" dirty="0" err="1"/>
              <a:t>President</a:t>
            </a:r>
            <a:r>
              <a:rPr lang="fr-FR" dirty="0"/>
              <a:t> Macron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 err="1"/>
              <a:t>Discussed</a:t>
            </a:r>
            <a:r>
              <a:rPr lang="fr-FR" dirty="0"/>
              <a:t> in first </a:t>
            </a:r>
            <a:r>
              <a:rPr lang="fr-FR" dirty="0" err="1"/>
              <a:t>semester</a:t>
            </a:r>
            <a:r>
              <a:rPr lang="fr-FR" dirty="0"/>
              <a:t> 2024 at National </a:t>
            </a:r>
            <a:r>
              <a:rPr lang="fr-FR" dirty="0" err="1"/>
              <a:t>Assembly</a:t>
            </a:r>
            <a:endParaRPr lang="fr-FR" dirty="0"/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 err="1"/>
              <a:t>Parliamentary</a:t>
            </a:r>
            <a:r>
              <a:rPr lang="fr-FR" dirty="0"/>
              <a:t> </a:t>
            </a:r>
            <a:r>
              <a:rPr lang="fr-FR" dirty="0" err="1"/>
              <a:t>debate</a:t>
            </a:r>
            <a:r>
              <a:rPr lang="fr-FR" dirty="0"/>
              <a:t> </a:t>
            </a:r>
            <a:r>
              <a:rPr lang="fr-FR" dirty="0" err="1"/>
              <a:t>suddenly</a:t>
            </a:r>
            <a:r>
              <a:rPr lang="fr-FR" dirty="0"/>
              <a:t> </a:t>
            </a:r>
            <a:r>
              <a:rPr lang="fr-FR" dirty="0" err="1"/>
              <a:t>interrupted</a:t>
            </a:r>
            <a:r>
              <a:rPr lang="fr-FR" dirty="0"/>
              <a:t> by </a:t>
            </a:r>
            <a:r>
              <a:rPr lang="fr-FR" dirty="0" err="1"/>
              <a:t>general</a:t>
            </a:r>
            <a:r>
              <a:rPr lang="fr-FR" dirty="0"/>
              <a:t> </a:t>
            </a:r>
            <a:r>
              <a:rPr lang="fr-FR" dirty="0" err="1"/>
              <a:t>elections</a:t>
            </a:r>
            <a:r>
              <a:rPr lang="fr-FR" dirty="0"/>
              <a:t> (June 9, 2024)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/>
              <a:t>A unique bill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very</a:t>
            </a:r>
            <a:r>
              <a:rPr lang="fr-FR" dirty="0"/>
              <a:t> </a:t>
            </a:r>
            <a:r>
              <a:rPr lang="fr-FR" dirty="0" err="1"/>
              <a:t>different</a:t>
            </a:r>
            <a:r>
              <a:rPr lang="fr-FR" dirty="0"/>
              <a:t> parts: </a:t>
            </a:r>
          </a:p>
          <a:p>
            <a:pPr marL="637200" lvl="1" indent="-285750"/>
            <a:r>
              <a:rPr lang="fr-FR" dirty="0"/>
              <a:t>Palliative care</a:t>
            </a:r>
          </a:p>
          <a:p>
            <a:pPr marL="637200" lvl="1" indent="-285750"/>
            <a:r>
              <a:rPr lang="fr-FR" dirty="0" err="1"/>
              <a:t>Aid</a:t>
            </a:r>
            <a:r>
              <a:rPr lang="fr-FR" dirty="0"/>
              <a:t> in </a:t>
            </a:r>
            <a:r>
              <a:rPr lang="fr-FR" dirty="0" err="1"/>
              <a:t>dying</a:t>
            </a: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1C22B2E-850C-FDF9-DF22-6B30F8732E6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77825" indent="-285750">
              <a:buFont typeface="Arial" panose="020B0604020202020204" pitchFamily="34" charset="0"/>
              <a:buChar char="•"/>
            </a:pPr>
            <a:r>
              <a:rPr lang="en-US" dirty="0"/>
              <a:t>Palliative care</a:t>
            </a:r>
          </a:p>
          <a:p>
            <a:pPr marL="637200" lvl="1" indent="-285750"/>
            <a:r>
              <a:rPr lang="en-US" dirty="0"/>
              <a:t>Creation of one pediatric palliative care unit per region</a:t>
            </a:r>
          </a:p>
          <a:p>
            <a:pPr marL="637200" lvl="1" indent="-285750"/>
            <a:r>
              <a:rPr lang="en-US" dirty="0"/>
              <a:t>At least one adult palliative care unit in every département</a:t>
            </a:r>
          </a:p>
          <a:p>
            <a:pPr marL="637200" lvl="1" indent="-285750"/>
            <a:r>
              <a:rPr lang="en-US" dirty="0"/>
              <a:t>Expansion of territorial mobile palliative care teams</a:t>
            </a:r>
          </a:p>
          <a:p>
            <a:pPr marL="637200" lvl="1" indent="-285750"/>
            <a:r>
              <a:rPr lang="en-US" dirty="0"/>
              <a:t>Establishment of “supportive care homes” for seriously ill patients unable to remain at home</a:t>
            </a:r>
          </a:p>
          <a:p>
            <a:pPr marL="637200" lvl="1" indent="-285750"/>
            <a:r>
              <a:rPr lang="en-US" dirty="0"/>
              <a:t>Creation of a university track in palliative and supportive medicine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298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A146C3-B87D-89BC-689F-FDCDFEBD6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Draft Bill on End-of-life </a:t>
            </a:r>
            <a:r>
              <a:rPr lang="fr-FR" dirty="0" err="1"/>
              <a:t>Discussed</a:t>
            </a:r>
            <a:r>
              <a:rPr lang="fr-FR" dirty="0"/>
              <a:t> in 2024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42BD19-0935-419F-FDEC-B001060117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943350" cy="377428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Assisted dying, available under strict conditions. The patient must:</a:t>
            </a:r>
          </a:p>
          <a:p>
            <a:pPr marL="377825" indent="-285750">
              <a:buFontTx/>
              <a:buChar char="-"/>
            </a:pPr>
            <a:r>
              <a:rPr lang="en-US" dirty="0"/>
              <a:t>Be an adult</a:t>
            </a:r>
          </a:p>
          <a:p>
            <a:pPr marL="377825" indent="-285750">
              <a:buFontTx/>
              <a:buChar char="-"/>
            </a:pPr>
            <a:r>
              <a:rPr lang="en-US" dirty="0"/>
              <a:t>Be born in France or a long-term resident</a:t>
            </a:r>
          </a:p>
          <a:p>
            <a:pPr marL="377825" indent="-285750">
              <a:buFontTx/>
              <a:buChar char="-"/>
            </a:pPr>
            <a:r>
              <a:rPr lang="en-US" dirty="0"/>
              <a:t>Be capable of expressing a clear and informed request</a:t>
            </a:r>
          </a:p>
          <a:p>
            <a:pPr marL="377825" indent="-285750">
              <a:buFontTx/>
              <a:buChar char="-"/>
            </a:pPr>
            <a:r>
              <a:rPr lang="en-US" dirty="0"/>
              <a:t>Suffer from a serious, incurable illness with a life-threatening prognosis in the short or medium term</a:t>
            </a:r>
          </a:p>
          <a:p>
            <a:pPr marL="377825" indent="-285750">
              <a:buFontTx/>
              <a:buChar char="-"/>
            </a:pPr>
            <a:r>
              <a:rPr lang="en-US" dirty="0"/>
              <a:t>Experience unbearable suffering unrelieved by treatment</a:t>
            </a:r>
          </a:p>
          <a:p>
            <a:endParaRPr lang="en-US" dirty="0"/>
          </a:p>
          <a:p>
            <a:r>
              <a:rPr lang="en-US" dirty="0"/>
              <a:t>The request must be submitted to a physician, who will assess eligibility with input from a specialist colleague and a nurse.</a:t>
            </a:r>
          </a:p>
          <a:p>
            <a:r>
              <a:rPr lang="en-US" dirty="0"/>
              <a:t>If deemed eligible, the patient must reconfirm the request after a mandatory reflection period. The authorization remains valid for three months.</a:t>
            </a: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1C22B2E-850C-FDF9-DF22-6B30F8732E6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/>
              <a:t>Divisive </a:t>
            </a:r>
            <a:r>
              <a:rPr lang="fr-FR" dirty="0" err="1"/>
              <a:t>parliament</a:t>
            </a:r>
            <a:r>
              <a:rPr lang="fr-FR" dirty="0"/>
              <a:t> </a:t>
            </a:r>
            <a:r>
              <a:rPr lang="fr-FR" dirty="0" err="1"/>
              <a:t>debates</a:t>
            </a:r>
            <a:endParaRPr lang="fr-FR" dirty="0"/>
          </a:p>
          <a:p>
            <a:endParaRPr lang="fr-FR" dirty="0"/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 err="1"/>
              <a:t>Contentious</a:t>
            </a:r>
            <a:r>
              <a:rPr lang="fr-FR" dirty="0"/>
              <a:t> points </a:t>
            </a:r>
            <a:r>
              <a:rPr lang="fr-FR" dirty="0" err="1"/>
              <a:t>added</a:t>
            </a:r>
            <a:r>
              <a:rPr lang="fr-FR" dirty="0"/>
              <a:t> by </a:t>
            </a:r>
            <a:r>
              <a:rPr lang="fr-FR" dirty="0" err="1"/>
              <a:t>Parliament</a:t>
            </a:r>
            <a:r>
              <a:rPr lang="fr-FR" dirty="0"/>
              <a:t> </a:t>
            </a:r>
            <a:r>
              <a:rPr lang="fr-FR" dirty="0" err="1"/>
              <a:t>special</a:t>
            </a:r>
            <a:r>
              <a:rPr lang="fr-FR" dirty="0"/>
              <a:t> </a:t>
            </a:r>
            <a:r>
              <a:rPr lang="fr-FR" dirty="0" err="1"/>
              <a:t>committee</a:t>
            </a:r>
            <a:r>
              <a:rPr lang="fr-FR" dirty="0"/>
              <a:t> (MP </a:t>
            </a:r>
            <a:r>
              <a:rPr lang="fr-FR" dirty="0" err="1"/>
              <a:t>Falorni</a:t>
            </a:r>
            <a:r>
              <a:rPr lang="fr-FR" dirty="0"/>
              <a:t>)</a:t>
            </a:r>
          </a:p>
          <a:p>
            <a:pPr marL="637200" lvl="1" indent="-285750"/>
            <a:r>
              <a:rPr lang="fr-FR" dirty="0" err="1"/>
              <a:t>Aid</a:t>
            </a:r>
            <a:r>
              <a:rPr lang="fr-FR" dirty="0"/>
              <a:t> in </a:t>
            </a:r>
            <a:r>
              <a:rPr lang="fr-FR" dirty="0" err="1"/>
              <a:t>dying</a:t>
            </a:r>
            <a:r>
              <a:rPr lang="fr-FR" dirty="0"/>
              <a:t> open to « patients </a:t>
            </a:r>
            <a:r>
              <a:rPr lang="fr-FR" dirty="0" err="1"/>
              <a:t>suffering</a:t>
            </a:r>
            <a:r>
              <a:rPr lang="fr-FR" dirty="0"/>
              <a:t> </a:t>
            </a:r>
            <a:r>
              <a:rPr lang="en-US" dirty="0"/>
              <a:t>from a serious and incurable illness “at an advanced or terminal stage”?</a:t>
            </a:r>
          </a:p>
          <a:p>
            <a:pPr marL="637200" lvl="1" indent="-285750"/>
            <a:r>
              <a:rPr lang="en-US" dirty="0"/>
              <a:t>Aid in dying based on advance directive?</a:t>
            </a:r>
          </a:p>
          <a:p>
            <a:pPr marL="637200" lvl="1" indent="-285750"/>
            <a:r>
              <a:rPr lang="en-US" dirty="0"/>
              <a:t>Possibility for the act to be carried out by a third party (doctor or healthcare professional) if the patient is unable to do so, having clearly expressed their choice beforehand?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en-US" dirty="0"/>
              <a:t>Debates abruptly interrupted by call to general elections two days before vote!</a:t>
            </a:r>
          </a:p>
          <a:p>
            <a:pPr marL="637200" lvl="1" indent="-28575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2893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544B7BAD-20BA-2030-45CC-285E4C26E8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F57CE336-0567-DE38-A9D0-5706AB374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New Bills </a:t>
            </a:r>
            <a:r>
              <a:rPr lang="fr-FR" dirty="0" err="1"/>
              <a:t>Adopted</a:t>
            </a:r>
            <a:r>
              <a:rPr lang="fr-FR" dirty="0"/>
              <a:t> in May 2025 by National </a:t>
            </a:r>
            <a:r>
              <a:rPr lang="fr-FR" dirty="0" err="1"/>
              <a:t>Assembly</a:t>
            </a:r>
            <a:endParaRPr lang="fr-FR" dirty="0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9A1B1595-ED2C-4A7D-9646-9DA1F8AEBA9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/>
              <a:t>2 </a:t>
            </a:r>
            <a:r>
              <a:rPr lang="fr-FR" dirty="0" err="1"/>
              <a:t>separate</a:t>
            </a:r>
            <a:r>
              <a:rPr lang="fr-FR" dirty="0"/>
              <a:t> draft bills, </a:t>
            </a:r>
            <a:r>
              <a:rPr lang="fr-FR" dirty="0" err="1"/>
              <a:t>tabled</a:t>
            </a:r>
            <a:r>
              <a:rPr lang="fr-FR" dirty="0"/>
              <a:t> by </a:t>
            </a:r>
            <a:r>
              <a:rPr lang="fr-FR" dirty="0" err="1"/>
              <a:t>MPs</a:t>
            </a:r>
            <a:r>
              <a:rPr lang="fr-FR" dirty="0"/>
              <a:t> and not </a:t>
            </a:r>
            <a:r>
              <a:rPr lang="fr-FR" dirty="0" err="1"/>
              <a:t>Government</a:t>
            </a:r>
            <a:endParaRPr lang="fr-FR" dirty="0"/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 err="1"/>
              <a:t>Thousands</a:t>
            </a:r>
            <a:r>
              <a:rPr lang="fr-FR" dirty="0"/>
              <a:t> of </a:t>
            </a:r>
            <a:r>
              <a:rPr lang="fr-FR" dirty="0" err="1"/>
              <a:t>amendments</a:t>
            </a:r>
            <a:endParaRPr lang="fr-FR" dirty="0"/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/>
              <a:t>Final vote at National </a:t>
            </a:r>
            <a:r>
              <a:rPr lang="fr-FR" dirty="0" err="1"/>
              <a:t>Assembly</a:t>
            </a:r>
            <a:r>
              <a:rPr lang="fr-FR" dirty="0"/>
              <a:t> in May: 305 vs. 199 and 59 abstentions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 err="1"/>
              <a:t>Only</a:t>
            </a:r>
            <a:r>
              <a:rPr lang="fr-FR" dirty="0"/>
              <a:t> the </a:t>
            </a:r>
            <a:r>
              <a:rPr lang="fr-FR" dirty="0" err="1"/>
              <a:t>beginning</a:t>
            </a:r>
            <a:r>
              <a:rPr lang="fr-FR" dirty="0"/>
              <a:t> of a long </a:t>
            </a:r>
            <a:r>
              <a:rPr lang="fr-FR" dirty="0" err="1"/>
              <a:t>parliamentary</a:t>
            </a:r>
            <a:r>
              <a:rPr lang="fr-FR" dirty="0"/>
              <a:t> process: 1 vote in Senat in 2025 + 1 new vote in National </a:t>
            </a:r>
            <a:r>
              <a:rPr lang="fr-FR" dirty="0" err="1"/>
              <a:t>Assembly</a:t>
            </a:r>
            <a:r>
              <a:rPr lang="fr-FR" dirty="0"/>
              <a:t> and 1 </a:t>
            </a:r>
            <a:r>
              <a:rPr lang="fr-FR" dirty="0" err="1"/>
              <a:t>other</a:t>
            </a:r>
            <a:r>
              <a:rPr lang="fr-FR" dirty="0"/>
              <a:t> in </a:t>
            </a:r>
            <a:r>
              <a:rPr lang="fr-FR" dirty="0" err="1"/>
              <a:t>Senate</a:t>
            </a:r>
            <a:r>
              <a:rPr lang="fr-FR" dirty="0"/>
              <a:t> + 1 joint vote by National </a:t>
            </a:r>
            <a:r>
              <a:rPr lang="fr-FR" dirty="0" err="1"/>
              <a:t>Assembly</a:t>
            </a:r>
            <a:r>
              <a:rPr lang="fr-FR" dirty="0"/>
              <a:t>/</a:t>
            </a:r>
            <a:r>
              <a:rPr lang="fr-FR" dirty="0" err="1"/>
              <a:t>Senate</a:t>
            </a:r>
            <a:r>
              <a:rPr lang="fr-FR" dirty="0"/>
              <a:t> </a:t>
            </a:r>
            <a:r>
              <a:rPr lang="fr-FR" dirty="0" err="1"/>
              <a:t>committee</a:t>
            </a:r>
            <a:endParaRPr lang="fr-FR" dirty="0"/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 err="1"/>
              <a:t>Uncertain</a:t>
            </a:r>
            <a:r>
              <a:rPr lang="fr-FR" dirty="0"/>
              <a:t> </a:t>
            </a:r>
            <a:r>
              <a:rPr lang="fr-FR" dirty="0" err="1"/>
              <a:t>schedule</a:t>
            </a:r>
            <a:r>
              <a:rPr lang="fr-FR" dirty="0"/>
              <a:t>: </a:t>
            </a:r>
            <a:r>
              <a:rPr lang="fr-FR" dirty="0" err="1"/>
              <a:t>may</a:t>
            </a:r>
            <a:r>
              <a:rPr lang="fr-FR" dirty="0"/>
              <a:t> not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adopted</a:t>
            </a:r>
            <a:r>
              <a:rPr lang="fr-FR" dirty="0"/>
              <a:t> </a:t>
            </a:r>
            <a:r>
              <a:rPr lang="fr-FR" dirty="0" err="1"/>
              <a:t>before</a:t>
            </a:r>
            <a:r>
              <a:rPr lang="fr-FR" dirty="0"/>
              <a:t> </a:t>
            </a:r>
            <a:r>
              <a:rPr lang="fr-FR" dirty="0" err="1"/>
              <a:t>Presidential</a:t>
            </a:r>
            <a:r>
              <a:rPr lang="fr-FR" dirty="0"/>
              <a:t> </a:t>
            </a:r>
            <a:r>
              <a:rPr lang="fr-FR" dirty="0" err="1"/>
              <a:t>elections</a:t>
            </a:r>
            <a:r>
              <a:rPr lang="fr-FR" dirty="0"/>
              <a:t> in 2027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6092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>
            <a:extLst>
              <a:ext uri="{FF2B5EF4-FFF2-40B4-BE49-F238E27FC236}">
                <a16:creationId xmlns:a16="http://schemas.microsoft.com/office/drawing/2014/main" id="{569A3531-7DE6-A587-21FD-4DC470189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Right to </a:t>
            </a:r>
            <a:r>
              <a:rPr lang="fr-FR" dirty="0" err="1"/>
              <a:t>Assisted</a:t>
            </a:r>
            <a:r>
              <a:rPr lang="fr-FR" dirty="0"/>
              <a:t> </a:t>
            </a:r>
            <a:r>
              <a:rPr lang="fr-FR" dirty="0" err="1"/>
              <a:t>Dying</a:t>
            </a:r>
            <a:r>
              <a:rPr lang="fr-FR" dirty="0"/>
              <a:t>: Key Provisions of the Law</a:t>
            </a:r>
          </a:p>
        </p:txBody>
      </p:sp>
      <p:sp>
        <p:nvSpPr>
          <p:cNvPr id="14" name="Espace réservé du contenu 13">
            <a:extLst>
              <a:ext uri="{FF2B5EF4-FFF2-40B4-BE49-F238E27FC236}">
                <a16:creationId xmlns:a16="http://schemas.microsoft.com/office/drawing/2014/main" id="{E7C03DED-A360-12B5-4FD3-714EF1B4CD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943350" cy="3506787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b="1" dirty="0"/>
              <a:t>Assisted dying is authorized under strict conditions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Patients may self-administer a lethal substance; if physically unable, a doctor or nurse may administer it. </a:t>
            </a:r>
            <a:r>
              <a:rPr lang="en-US" b="1" dirty="0"/>
              <a:t>Self-administration is the rule, third-party administration the exception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 Eligibility criteria</a:t>
            </a:r>
            <a:r>
              <a:rPr lang="en-US" dirty="0"/>
              <a:t> (all five must be met):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Be at least 18 years old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Be a French national or a stable, regular resident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Have a serious, incurable illness with a life-threatening prognosis in an </a:t>
            </a:r>
            <a:r>
              <a:rPr lang="en-US" i="1" dirty="0"/>
              <a:t>advanced or terminal stage</a:t>
            </a:r>
            <a:r>
              <a:rPr lang="en-US" dirty="0"/>
              <a:t> (as defined by the HAS: </a:t>
            </a:r>
            <a:r>
              <a:rPr lang="en-US" i="1" dirty="0"/>
              <a:t>characterized by the onset of an irreversible process marked by the deterioration of the patient’s health condition, affecting their quality of life</a:t>
            </a:r>
            <a:r>
              <a:rPr lang="en-US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Suffer from constant, treatment-resistant physical or psychological pain — or unbearable suffering if they have refused or discontinued treatment </a:t>
            </a:r>
            <a:r>
              <a:rPr lang="en-US" i="1" dirty="0"/>
              <a:t>(purely psychological suffering is not sufficient)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Be capable of expressing a free and informed decision, with full awareness of its implications</a:t>
            </a:r>
          </a:p>
          <a:p>
            <a:endParaRPr lang="fr-FR" dirty="0"/>
          </a:p>
        </p:txBody>
      </p:sp>
      <p:sp>
        <p:nvSpPr>
          <p:cNvPr id="15" name="Espace réservé du contenu 14">
            <a:extLst>
              <a:ext uri="{FF2B5EF4-FFF2-40B4-BE49-F238E27FC236}">
                <a16:creationId xmlns:a16="http://schemas.microsoft.com/office/drawing/2014/main" id="{E020214F-8AC2-C25E-03A7-5FCBF95671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9" y="1369218"/>
            <a:ext cx="4098131" cy="341392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Procedure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request must be submitted in writing or any adapted form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 patient cannot travel, the physician must visit them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doctor must inform the patient of palliative care options and access, and propose psychological support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multidisciplinary team — including a specialist and a care provider — will assess the request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trusted person (if designated) may be included in the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Decision must be made within 15 days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mandatory reflection period of at least two days is required before final confirmation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patient may withdraw their request at any time</a:t>
            </a:r>
          </a:p>
          <a:p>
            <a:endParaRPr lang="fr-FR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9A86F35-DA66-C99E-6534-C98171D21BE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794625" y="4783138"/>
            <a:ext cx="1349375" cy="360362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6724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21C860-6AB8-BF1A-9B01-9C52BDAC5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Right to </a:t>
            </a:r>
            <a:r>
              <a:rPr lang="fr-FR" dirty="0" err="1"/>
              <a:t>Assisted</a:t>
            </a:r>
            <a:r>
              <a:rPr lang="fr-FR" dirty="0"/>
              <a:t> </a:t>
            </a:r>
            <a:r>
              <a:rPr lang="fr-FR" dirty="0" err="1"/>
              <a:t>Dying</a:t>
            </a:r>
            <a:r>
              <a:rPr lang="fr-FR" dirty="0"/>
              <a:t>: Key Provisions of the Law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9939EC-CC1E-D80F-0CC7-F5C0F9D60A6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Rights and conditions of death:</a:t>
            </a:r>
          </a:p>
          <a:p>
            <a:pPr marL="377825" indent="-285750">
              <a:buFontTx/>
              <a:buChar char="-"/>
            </a:pPr>
            <a:r>
              <a:rPr lang="en-US" dirty="0"/>
              <a:t>Patients may choose the date and place of death (outside the home if desired)</a:t>
            </a:r>
          </a:p>
          <a:p>
            <a:pPr marL="377825" indent="-285750">
              <a:buFontTx/>
              <a:buChar char="-"/>
            </a:pPr>
            <a:r>
              <a:rPr lang="en-US" dirty="0"/>
              <a:t>Death in public spaces (e.g., streets, parks, forests) is strictly prohibited</a:t>
            </a:r>
          </a:p>
          <a:p>
            <a:pPr marL="377825" indent="-285750">
              <a:buFontTx/>
              <a:buChar char="-"/>
            </a:pPr>
            <a:r>
              <a:rPr lang="en-US" dirty="0"/>
              <a:t>Medical staff need not remain constantly present during administration but must be nearby and within direct sight</a:t>
            </a:r>
          </a:p>
          <a:p>
            <a:r>
              <a:rPr lang="en-US" b="1" dirty="0"/>
              <a:t>Coverage and costs:</a:t>
            </a:r>
          </a:p>
          <a:p>
            <a:pPr marL="377825" indent="-285750">
              <a:buFontTx/>
              <a:buChar char="-"/>
            </a:pPr>
            <a:r>
              <a:rPr lang="en-US" dirty="0"/>
              <a:t>All expenses related to assisted dying will be fully covered by the national health insurance system</a:t>
            </a:r>
          </a:p>
          <a:p>
            <a:r>
              <a:rPr lang="en-US" b="1" dirty="0"/>
              <a:t>Legal recourse:</a:t>
            </a:r>
          </a:p>
          <a:p>
            <a:pPr marL="377825" indent="-285750">
              <a:buFontTx/>
              <a:buChar char="-"/>
            </a:pPr>
            <a:r>
              <a:rPr lang="en-US" dirty="0"/>
              <a:t>Only the patient (except for protected adults) may challenge a doctor's decision to deny or halt the procedure, before an administrative judge</a:t>
            </a:r>
          </a:p>
          <a:p>
            <a:r>
              <a:rPr lang="en-US" b="1" dirty="0"/>
              <a:t>Conscientious objection:</a:t>
            </a:r>
          </a:p>
          <a:p>
            <a:pPr marL="377825" indent="-285750">
              <a:buFontTx/>
              <a:buChar char="-"/>
            </a:pPr>
            <a:r>
              <a:rPr lang="en-US" dirty="0"/>
              <a:t>Health professionals may refuse to participate, but must refer the patient to a willing colleague</a:t>
            </a: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085B10-61E1-3900-EDAA-19B79E50D48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Oversight and regulation:</a:t>
            </a:r>
          </a:p>
          <a:p>
            <a:pPr marL="377825" indent="-285750">
              <a:buFontTx/>
              <a:buChar char="-"/>
            </a:pPr>
            <a:r>
              <a:rPr lang="en-US" dirty="0"/>
              <a:t>A new national commission under the Ministry of Health will register participating professionals and oversee the system’s implementation and annual evaluation</a:t>
            </a:r>
          </a:p>
          <a:p>
            <a:pPr marL="377825" indent="-285750">
              <a:buFontTx/>
              <a:buChar char="-"/>
            </a:pPr>
            <a:r>
              <a:rPr lang="en-US" dirty="0"/>
              <a:t>HAS and ANSM will define approved lethal substances and issue best practice guidelines</a:t>
            </a:r>
          </a:p>
          <a:p>
            <a:r>
              <a:rPr lang="en-US" b="1" dirty="0"/>
              <a:t>Criminal penalties:</a:t>
            </a:r>
          </a:p>
          <a:p>
            <a:pPr marL="377825" indent="-285750">
              <a:buFontTx/>
              <a:buChar char="-"/>
            </a:pPr>
            <a:r>
              <a:rPr lang="en-US" dirty="0"/>
              <a:t>A new offense for obstructing assisted dying is created, modeled on the law for abortion access</a:t>
            </a:r>
          </a:p>
          <a:p>
            <a:pPr marL="377825" indent="-285750">
              <a:buFontTx/>
              <a:buChar char="-"/>
            </a:pPr>
            <a:r>
              <a:rPr lang="en-US" dirty="0"/>
              <a:t>Obstruction includes interference, intimidation, or online harassment</a:t>
            </a:r>
          </a:p>
          <a:p>
            <a:pPr marL="377825" indent="-285750">
              <a:buFontTx/>
              <a:buChar char="-"/>
            </a:pPr>
            <a:r>
              <a:rPr lang="en-US" dirty="0"/>
              <a:t>Penalties: up to 2 years’ imprisonment and €30,000 fine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56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0007C28-89D0-6F25-4B64-58281CABD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8B17-DDA6-4AC9-82CE-F3300743C2EA}" type="slidenum">
              <a:rPr lang="fr-FR" smtClean="0"/>
              <a:t>2</a:t>
            </a:fld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2611A1C-BE74-541C-8113-5E21A2FFFC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3608" y="1563638"/>
            <a:ext cx="7705104" cy="288032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 err="1"/>
              <a:t>Overview</a:t>
            </a:r>
            <a:r>
              <a:rPr lang="fr-FR" sz="1800" dirty="0"/>
              <a:t> of </a:t>
            </a:r>
            <a:r>
              <a:rPr lang="fr-FR" sz="1800" dirty="0" err="1"/>
              <a:t>Current</a:t>
            </a:r>
            <a:r>
              <a:rPr lang="fr-FR" sz="1800" dirty="0"/>
              <a:t> Legal Framework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/>
              <a:t>National </a:t>
            </a:r>
            <a:r>
              <a:rPr lang="fr-FR" sz="1800" dirty="0" err="1"/>
              <a:t>Ethics</a:t>
            </a:r>
            <a:r>
              <a:rPr lang="fr-FR" sz="1800" dirty="0"/>
              <a:t> </a:t>
            </a:r>
            <a:r>
              <a:rPr lang="fr-FR" sz="1800" dirty="0" err="1"/>
              <a:t>Committee</a:t>
            </a:r>
            <a:r>
              <a:rPr lang="fr-FR" sz="1800" dirty="0"/>
              <a:t> Opinion, </a:t>
            </a:r>
            <a:r>
              <a:rPr lang="fr-FR" sz="1800" dirty="0" err="1"/>
              <a:t>Citizens</a:t>
            </a:r>
            <a:r>
              <a:rPr lang="fr-FR" sz="1800" dirty="0"/>
              <a:t> Convention Report and </a:t>
            </a:r>
            <a:r>
              <a:rPr lang="fr-FR" sz="1800" dirty="0" err="1"/>
              <a:t>Committee</a:t>
            </a:r>
            <a:r>
              <a:rPr lang="fr-FR" sz="1800" dirty="0"/>
              <a:t> Report on Palliative Care </a:t>
            </a:r>
            <a:r>
              <a:rPr lang="fr-FR" sz="1800" dirty="0" err="1"/>
              <a:t>Strategy</a:t>
            </a:r>
            <a:endParaRPr lang="fr-FR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/>
              <a:t>Draft Bill </a:t>
            </a:r>
            <a:r>
              <a:rPr lang="fr-FR" sz="1800" dirty="0" err="1"/>
              <a:t>discussed</a:t>
            </a:r>
            <a:r>
              <a:rPr lang="fr-FR" sz="1800" dirty="0"/>
              <a:t> in 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/>
              <a:t>Bills </a:t>
            </a:r>
            <a:r>
              <a:rPr lang="fr-FR" sz="1800" dirty="0" err="1"/>
              <a:t>adopted</a:t>
            </a:r>
            <a:r>
              <a:rPr lang="fr-FR" sz="1800" dirty="0"/>
              <a:t> on first </a:t>
            </a:r>
            <a:r>
              <a:rPr lang="fr-FR" sz="1800" dirty="0" err="1"/>
              <a:t>reading</a:t>
            </a:r>
            <a:r>
              <a:rPr lang="fr-FR" sz="1800" dirty="0"/>
              <a:t> in May 2025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/>
              <a:t>Right to </a:t>
            </a:r>
            <a:r>
              <a:rPr lang="fr-FR" sz="1800" dirty="0" err="1"/>
              <a:t>Assisted</a:t>
            </a:r>
            <a:r>
              <a:rPr lang="fr-FR" sz="1800" dirty="0"/>
              <a:t> </a:t>
            </a:r>
            <a:r>
              <a:rPr lang="fr-FR" sz="1800" dirty="0" err="1"/>
              <a:t>Dying</a:t>
            </a:r>
            <a:r>
              <a:rPr lang="fr-FR" sz="1800" dirty="0"/>
              <a:t>: Key Provisions of the Law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A334816C-A82D-0FFD-6571-3863483DB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682801"/>
            <a:ext cx="7705105" cy="539991"/>
          </a:xfrm>
        </p:spPr>
        <p:txBody>
          <a:bodyPr/>
          <a:lstStyle/>
          <a:p>
            <a:r>
              <a:rPr lang="fr-FR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276832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94CC19-3149-59A3-685B-176DC7880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Overview</a:t>
            </a:r>
            <a:r>
              <a:rPr lang="fr-FR" dirty="0"/>
              <a:t> of </a:t>
            </a:r>
            <a:r>
              <a:rPr lang="fr-FR" dirty="0" err="1"/>
              <a:t>Current</a:t>
            </a:r>
            <a:r>
              <a:rPr lang="fr-FR" dirty="0"/>
              <a:t> Legal Framework on End-of-Life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503126-4E66-80AD-C58E-F1A15F95128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/>
              <a:t>Suicide not </a:t>
            </a:r>
            <a:r>
              <a:rPr lang="fr-FR" dirty="0" err="1"/>
              <a:t>criminalized</a:t>
            </a:r>
            <a:r>
              <a:rPr lang="fr-FR" dirty="0"/>
              <a:t> (1810) but </a:t>
            </a:r>
            <a:r>
              <a:rPr lang="fr-FR" dirty="0" err="1"/>
              <a:t>criminalization</a:t>
            </a:r>
            <a:r>
              <a:rPr lang="fr-FR" dirty="0"/>
              <a:t> of:</a:t>
            </a:r>
          </a:p>
          <a:p>
            <a:pPr marL="637200" lvl="1" indent="-285750"/>
            <a:r>
              <a:rPr lang="fr-FR" sz="1400" dirty="0" err="1"/>
              <a:t>Incitement</a:t>
            </a:r>
            <a:r>
              <a:rPr lang="fr-FR" sz="1400" dirty="0"/>
              <a:t> to suicide</a:t>
            </a:r>
          </a:p>
          <a:p>
            <a:pPr marL="637200" lvl="1" indent="-285750"/>
            <a:r>
              <a:rPr lang="fr-FR" sz="1400" dirty="0" err="1"/>
              <a:t>Assisted</a:t>
            </a:r>
            <a:r>
              <a:rPr lang="fr-FR" sz="1400" dirty="0"/>
              <a:t> suicide and euthanasia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sz="1500" dirty="0"/>
              <a:t>1986 : « Laroque </a:t>
            </a:r>
            <a:r>
              <a:rPr lang="fr-FR" sz="1500" dirty="0" err="1"/>
              <a:t>circulary</a:t>
            </a:r>
            <a:r>
              <a:rPr lang="fr-FR" sz="1500" dirty="0"/>
              <a:t> » (first palliative care </a:t>
            </a:r>
            <a:r>
              <a:rPr lang="fr-FR" sz="1500" dirty="0" err="1"/>
              <a:t>organization</a:t>
            </a:r>
            <a:r>
              <a:rPr lang="fr-FR" sz="1500" dirty="0"/>
              <a:t>)</a:t>
            </a:r>
            <a:endParaRPr lang="fr-FR" sz="1600" dirty="0"/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/>
              <a:t>1999 </a:t>
            </a:r>
            <a:r>
              <a:rPr lang="fr-FR" dirty="0" err="1"/>
              <a:t>law</a:t>
            </a:r>
            <a:r>
              <a:rPr lang="fr-FR" dirty="0"/>
              <a:t> on </a:t>
            </a:r>
            <a:r>
              <a:rPr lang="fr-FR" dirty="0" err="1"/>
              <a:t>hospitals</a:t>
            </a:r>
            <a:endParaRPr lang="fr-FR" sz="1600" dirty="0"/>
          </a:p>
          <a:p>
            <a:pPr marL="637200" lvl="1" indent="-285750"/>
            <a:r>
              <a:rPr lang="fr-FR" sz="1400" dirty="0"/>
              <a:t>Right to palliative care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/>
              <a:t>2002 </a:t>
            </a:r>
            <a:r>
              <a:rPr lang="fr-FR" dirty="0" err="1"/>
              <a:t>law</a:t>
            </a:r>
            <a:r>
              <a:rPr lang="fr-FR" dirty="0"/>
              <a:t> on patients </a:t>
            </a:r>
            <a:r>
              <a:rPr lang="fr-FR" dirty="0" err="1"/>
              <a:t>rights</a:t>
            </a:r>
            <a:endParaRPr lang="fr-FR" dirty="0"/>
          </a:p>
          <a:p>
            <a:pPr marL="637200" lvl="1" indent="-285750"/>
            <a:r>
              <a:rPr lang="fr-FR" sz="1400" dirty="0"/>
              <a:t>Advanced directives</a:t>
            </a:r>
          </a:p>
          <a:p>
            <a:pPr marL="637200" lvl="1" indent="-285750"/>
            <a:r>
              <a:rPr lang="fr-FR" sz="1400" dirty="0" err="1"/>
              <a:t>Refusal</a:t>
            </a:r>
            <a:r>
              <a:rPr lang="fr-FR" sz="1400" dirty="0"/>
              <a:t> of </a:t>
            </a:r>
            <a:r>
              <a:rPr lang="fr-FR" sz="1400" dirty="0" err="1"/>
              <a:t>unreasonable</a:t>
            </a:r>
            <a:r>
              <a:rPr lang="fr-FR" sz="1400" dirty="0"/>
              <a:t> </a:t>
            </a:r>
            <a:r>
              <a:rPr lang="fr-FR" sz="1400" dirty="0" err="1"/>
              <a:t>obstinacy</a:t>
            </a:r>
            <a:endParaRPr lang="fr-FR" sz="1400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01860AF-FD76-EB43-2499-87C01956A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240" y="1369219"/>
            <a:ext cx="3886200" cy="3263504"/>
          </a:xfrm>
        </p:spPr>
        <p:txBody>
          <a:bodyPr>
            <a:normAutofit fontScale="92500" lnSpcReduction="20000"/>
          </a:bodyPr>
          <a:lstStyle/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/>
              <a:t>2005 on patients </a:t>
            </a:r>
            <a:r>
              <a:rPr lang="fr-FR" dirty="0" err="1"/>
              <a:t>rights</a:t>
            </a:r>
            <a:r>
              <a:rPr lang="fr-FR" dirty="0"/>
              <a:t> and end of life</a:t>
            </a:r>
          </a:p>
          <a:p>
            <a:pPr marL="637200" lvl="1" indent="-285750"/>
            <a:r>
              <a:rPr lang="en-US" sz="1400" dirty="0"/>
              <a:t>Right to autonomy and dignity of the individual in end-of-life</a:t>
            </a:r>
          </a:p>
          <a:p>
            <a:pPr marL="637200" lvl="1" indent="-285750"/>
            <a:r>
              <a:rPr lang="en-US" sz="1400" dirty="0"/>
              <a:t>Right to refuse futile and aggressive therapy or “unreasonable obstinacy”</a:t>
            </a:r>
          </a:p>
          <a:p>
            <a:pPr marL="637200" lvl="1" indent="-285750"/>
            <a:r>
              <a:rPr lang="en-US" sz="1400" dirty="0"/>
              <a:t>Recognition of the “double effect”</a:t>
            </a:r>
          </a:p>
          <a:p>
            <a:pPr marL="637200" lvl="1" indent="-285750"/>
            <a:r>
              <a:rPr lang="en-US" sz="1400" dirty="0"/>
              <a:t>Prevailing opinion of the trusted person on opinions of family and persons close to the patient</a:t>
            </a:r>
          </a:p>
          <a:p>
            <a:pPr marL="637200" lvl="1" indent="-285750"/>
            <a:r>
              <a:rPr lang="en-US" sz="1400" dirty="0"/>
              <a:t>Establishment of non-binding and reversible advance directives</a:t>
            </a:r>
          </a:p>
          <a:p>
            <a:pPr marL="637200" lvl="1" indent="-285750"/>
            <a:r>
              <a:rPr lang="en-US" sz="1400" dirty="0"/>
              <a:t>Collegial procedure for limitations or withdrawal of treatments</a:t>
            </a:r>
            <a:endParaRPr lang="en-US" dirty="0"/>
          </a:p>
          <a:p>
            <a:pPr marL="377825" indent="-285750">
              <a:buFont typeface="Arial" panose="020B0604020202020204" pitchFamily="34" charset="0"/>
              <a:buChar char="•"/>
            </a:pPr>
            <a:endParaRPr lang="fr-FR" dirty="0"/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318571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94CC19-3149-59A3-685B-176DC7880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Overview</a:t>
            </a:r>
            <a:r>
              <a:rPr lang="fr-FR" dirty="0"/>
              <a:t> of </a:t>
            </a:r>
            <a:r>
              <a:rPr lang="fr-FR" dirty="0" err="1"/>
              <a:t>Current</a:t>
            </a:r>
            <a:r>
              <a:rPr lang="fr-FR" dirty="0"/>
              <a:t> Legal Framework on End-of-Life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503126-4E66-80AD-C58E-F1A15F95128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/>
              <a:t>2016 </a:t>
            </a:r>
            <a:r>
              <a:rPr lang="fr-FR" dirty="0" err="1"/>
              <a:t>law</a:t>
            </a:r>
            <a:r>
              <a:rPr lang="fr-FR" dirty="0"/>
              <a:t> on patients </a:t>
            </a:r>
            <a:r>
              <a:rPr lang="fr-FR" dirty="0" err="1"/>
              <a:t>rights</a:t>
            </a:r>
            <a:r>
              <a:rPr lang="fr-FR" dirty="0"/>
              <a:t> and end of life</a:t>
            </a:r>
          </a:p>
          <a:p>
            <a:pPr marL="637200" lvl="1" indent="-285750"/>
            <a:r>
              <a:rPr lang="en-US" dirty="0"/>
              <a:t>Two major innovations</a:t>
            </a:r>
          </a:p>
          <a:p>
            <a:pPr marL="817200" lvl="2" indent="-285750"/>
            <a:r>
              <a:rPr lang="en-US" dirty="0"/>
              <a:t>Binding advanced directives</a:t>
            </a:r>
          </a:p>
          <a:p>
            <a:pPr marL="817200" lvl="2" indent="-285750"/>
            <a:r>
              <a:rPr lang="en-US" dirty="0"/>
              <a:t>Right of the patient to request deep and continuous sedation until death (DCSD), in hospitals or at home</a:t>
            </a:r>
          </a:p>
          <a:p>
            <a:pPr marL="637200" lvl="1" indent="-285750"/>
            <a:r>
              <a:rPr lang="en-US" dirty="0"/>
              <a:t>Other key items</a:t>
            </a:r>
          </a:p>
          <a:p>
            <a:pPr marL="817200" lvl="2" indent="-285750"/>
            <a:r>
              <a:rPr lang="en-US" dirty="0"/>
              <a:t>Right to dignity in end-of-life for every individual </a:t>
            </a:r>
          </a:p>
          <a:p>
            <a:pPr marL="817200" lvl="2" indent="-285750"/>
            <a:r>
              <a:rPr lang="en-US" dirty="0"/>
              <a:t>Right for every individual to benefit from the most appropriate care and treatments everywhere in France</a:t>
            </a:r>
          </a:p>
          <a:p>
            <a:pPr marL="817200" lvl="2" indent="-285750"/>
            <a:r>
              <a:rPr lang="en-US" dirty="0"/>
              <a:t>Recognition of artificial nutrition and hydration as treatments</a:t>
            </a:r>
          </a:p>
          <a:p>
            <a:pPr marL="817200" lvl="2" indent="-285750"/>
            <a:r>
              <a:rPr lang="en-US" dirty="0"/>
              <a:t>Reinforcement of the right to refuse unreasonable obstinacy</a:t>
            </a: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01860AF-FD76-EB43-2499-87C01956A52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sz="1200" b="1" dirty="0"/>
              <a:t>In practice</a:t>
            </a:r>
          </a:p>
          <a:p>
            <a:endParaRPr lang="fr-FR" sz="1200" dirty="0"/>
          </a:p>
          <a:p>
            <a:pPr marL="263525" indent="-171450">
              <a:buFont typeface="Arial" panose="020B0604020202020204" pitchFamily="34" charset="0"/>
              <a:buChar char="•"/>
            </a:pPr>
            <a:r>
              <a:rPr lang="fr-FR" sz="1200" dirty="0"/>
              <a:t>Very few DCSD, </a:t>
            </a:r>
            <a:r>
              <a:rPr lang="fr-FR" sz="1200" dirty="0" err="1"/>
              <a:t>almost</a:t>
            </a:r>
            <a:r>
              <a:rPr lang="fr-FR" sz="1200" dirty="0"/>
              <a:t> </a:t>
            </a:r>
            <a:r>
              <a:rPr lang="fr-FR" sz="1200" dirty="0" err="1"/>
              <a:t>only</a:t>
            </a:r>
            <a:r>
              <a:rPr lang="fr-FR" sz="1200" dirty="0"/>
              <a:t> in </a:t>
            </a:r>
            <a:r>
              <a:rPr lang="fr-FR" sz="1200" dirty="0" err="1"/>
              <a:t>hospitals</a:t>
            </a:r>
            <a:endParaRPr lang="fr-FR" sz="1200" dirty="0"/>
          </a:p>
          <a:p>
            <a:pPr marL="263525" indent="-171450">
              <a:buFont typeface="Arial" panose="020B0604020202020204" pitchFamily="34" charset="0"/>
              <a:buChar char="•"/>
            </a:pPr>
            <a:r>
              <a:rPr lang="fr-FR" sz="1200" dirty="0"/>
              <a:t>DCSD </a:t>
            </a:r>
            <a:r>
              <a:rPr lang="fr-FR" sz="1200" dirty="0" err="1"/>
              <a:t>only</a:t>
            </a:r>
            <a:r>
              <a:rPr lang="fr-FR" sz="1200" dirty="0"/>
              <a:t> for short </a:t>
            </a:r>
            <a:r>
              <a:rPr lang="fr-FR" sz="1200" dirty="0" err="1"/>
              <a:t>term</a:t>
            </a:r>
            <a:r>
              <a:rPr lang="fr-FR" sz="1200" dirty="0"/>
              <a:t> </a:t>
            </a:r>
            <a:r>
              <a:rPr lang="fr-FR" sz="1200" dirty="0" err="1"/>
              <a:t>prognostic</a:t>
            </a:r>
            <a:r>
              <a:rPr lang="fr-FR" sz="1200" dirty="0"/>
              <a:t> (a few </a:t>
            </a:r>
            <a:r>
              <a:rPr lang="fr-FR" sz="1200" dirty="0" err="1"/>
              <a:t>hours</a:t>
            </a:r>
            <a:r>
              <a:rPr lang="fr-FR" sz="1200" dirty="0"/>
              <a:t> to a few </a:t>
            </a:r>
            <a:r>
              <a:rPr lang="fr-FR" sz="1200" dirty="0" err="1"/>
              <a:t>days</a:t>
            </a:r>
            <a:r>
              <a:rPr lang="fr-FR" sz="1200" dirty="0"/>
              <a:t>)</a:t>
            </a:r>
          </a:p>
          <a:p>
            <a:pPr marL="263525" indent="-171450">
              <a:buFont typeface="Arial" panose="020B0604020202020204" pitchFamily="34" charset="0"/>
              <a:buChar char="•"/>
            </a:pPr>
            <a:r>
              <a:rPr lang="fr-FR" sz="1200" dirty="0" err="1"/>
              <a:t>Some</a:t>
            </a:r>
            <a:r>
              <a:rPr lang="fr-FR" sz="1200" dirty="0"/>
              <a:t> situations not </a:t>
            </a:r>
            <a:r>
              <a:rPr lang="fr-FR" sz="1200" dirty="0" err="1"/>
              <a:t>covered</a:t>
            </a:r>
            <a:r>
              <a:rPr lang="fr-FR" sz="1200" dirty="0"/>
              <a:t> (vital </a:t>
            </a:r>
            <a:r>
              <a:rPr lang="fr-FR" sz="1200" dirty="0" err="1"/>
              <a:t>prognosis</a:t>
            </a:r>
            <a:r>
              <a:rPr lang="fr-FR" sz="1200" dirty="0"/>
              <a:t> not </a:t>
            </a:r>
            <a:r>
              <a:rPr lang="fr-FR" sz="1200" dirty="0" err="1"/>
              <a:t>engaged</a:t>
            </a:r>
            <a:r>
              <a:rPr lang="fr-FR" sz="1200" dirty="0"/>
              <a:t> in the short </a:t>
            </a:r>
            <a:r>
              <a:rPr lang="fr-FR" sz="1200" dirty="0" err="1"/>
              <a:t>term</a:t>
            </a:r>
            <a:r>
              <a:rPr lang="fr-FR" sz="1200" dirty="0"/>
              <a:t>) : Charcot </a:t>
            </a:r>
            <a:r>
              <a:rPr lang="fr-FR" sz="1200" dirty="0" err="1"/>
              <a:t>disease</a:t>
            </a:r>
            <a:r>
              <a:rPr lang="fr-FR" sz="1200" dirty="0"/>
              <a:t> patients (Anne Bert…), cancer patients in terminal phase, </a:t>
            </a:r>
            <a:r>
              <a:rPr lang="fr-FR" sz="1200" dirty="0" err="1"/>
              <a:t>psychological</a:t>
            </a:r>
            <a:r>
              <a:rPr lang="fr-FR" sz="1200" dirty="0"/>
              <a:t> </a:t>
            </a:r>
            <a:r>
              <a:rPr lang="fr-FR" sz="1200" dirty="0" err="1"/>
              <a:t>suffering</a:t>
            </a:r>
            <a:endParaRPr lang="fr-FR" sz="1200" dirty="0"/>
          </a:p>
          <a:p>
            <a:pPr marL="263525" indent="-171450">
              <a:buFont typeface="Arial" panose="020B0604020202020204" pitchFamily="34" charset="0"/>
              <a:buChar char="•"/>
            </a:pPr>
            <a:r>
              <a:rPr lang="fr-FR" sz="1200" dirty="0"/>
              <a:t>Active </a:t>
            </a:r>
            <a:r>
              <a:rPr lang="fr-FR" sz="1200" dirty="0" err="1"/>
              <a:t>proponents</a:t>
            </a:r>
            <a:r>
              <a:rPr lang="fr-FR" sz="1200" dirty="0"/>
              <a:t> of </a:t>
            </a:r>
            <a:r>
              <a:rPr lang="fr-FR" sz="1200" dirty="0" err="1"/>
              <a:t>aid</a:t>
            </a:r>
            <a:r>
              <a:rPr lang="fr-FR" sz="1200" dirty="0"/>
              <a:t> in </a:t>
            </a:r>
            <a:r>
              <a:rPr lang="fr-FR" sz="1200" dirty="0" err="1"/>
              <a:t>dying</a:t>
            </a:r>
            <a:r>
              <a:rPr lang="fr-FR" sz="1200" dirty="0"/>
              <a:t> (MP </a:t>
            </a:r>
            <a:r>
              <a:rPr lang="fr-FR" sz="1200" dirty="0" err="1"/>
              <a:t>Falorni</a:t>
            </a:r>
            <a:r>
              <a:rPr lang="fr-FR" sz="1200" dirty="0"/>
              <a:t>…)</a:t>
            </a:r>
          </a:p>
        </p:txBody>
      </p:sp>
    </p:spTree>
    <p:extLst>
      <p:ext uri="{BB962C8B-B14F-4D97-AF65-F5344CB8AC3E}">
        <p14:creationId xmlns:p14="http://schemas.microsoft.com/office/powerpoint/2010/main" val="579089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7CCBD6-D2FA-951B-DDA9-564620CFA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National </a:t>
            </a:r>
            <a:r>
              <a:rPr lang="fr-FR" dirty="0" err="1"/>
              <a:t>Ethics</a:t>
            </a:r>
            <a:r>
              <a:rPr lang="fr-FR" dirty="0"/>
              <a:t> </a:t>
            </a:r>
            <a:r>
              <a:rPr lang="fr-FR" dirty="0" err="1"/>
              <a:t>Committee</a:t>
            </a:r>
            <a:r>
              <a:rPr lang="fr-FR" dirty="0"/>
              <a:t> Opinion n° 139 (</a:t>
            </a:r>
            <a:r>
              <a:rPr lang="fr-FR" dirty="0" err="1"/>
              <a:t>september</a:t>
            </a:r>
            <a:r>
              <a:rPr lang="fr-FR" dirty="0"/>
              <a:t> 2022)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03F1D8-982A-4B59-C0B4-930B877C8A8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 err="1"/>
              <a:t>Third</a:t>
            </a:r>
            <a:r>
              <a:rPr lang="fr-FR" dirty="0"/>
              <a:t> opinion </a:t>
            </a:r>
            <a:r>
              <a:rPr lang="fr-FR" dirty="0" err="1"/>
              <a:t>since</a:t>
            </a:r>
            <a:r>
              <a:rPr lang="fr-FR" dirty="0"/>
              <a:t> 2000 by NEC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 err="1"/>
              <a:t>Highlighted</a:t>
            </a:r>
            <a:r>
              <a:rPr lang="fr-FR" dirty="0"/>
              <a:t> key trends</a:t>
            </a:r>
          </a:p>
          <a:p>
            <a:pPr marL="637200" lvl="1" indent="-285750"/>
            <a:r>
              <a:rPr lang="fr-FR" dirty="0" err="1"/>
              <a:t>rising</a:t>
            </a:r>
            <a:r>
              <a:rPr lang="fr-FR" dirty="0"/>
              <a:t> </a:t>
            </a:r>
            <a:r>
              <a:rPr lang="fr-FR" dirty="0" err="1"/>
              <a:t>ethical</a:t>
            </a:r>
            <a:r>
              <a:rPr lang="fr-FR" dirty="0"/>
              <a:t> issues due to </a:t>
            </a:r>
            <a:r>
              <a:rPr lang="fr-FR" dirty="0" err="1"/>
              <a:t>medicalization</a:t>
            </a:r>
            <a:r>
              <a:rPr lang="fr-FR" dirty="0"/>
              <a:t> of end-of-life</a:t>
            </a:r>
          </a:p>
          <a:p>
            <a:pPr marL="637200" lvl="1" indent="-285750"/>
            <a:r>
              <a:rPr lang="fr-FR" dirty="0"/>
              <a:t>new </a:t>
            </a:r>
            <a:r>
              <a:rPr lang="fr-FR" dirty="0" err="1"/>
              <a:t>forms</a:t>
            </a:r>
            <a:r>
              <a:rPr lang="fr-FR" dirty="0"/>
              <a:t> of end-of-life and longer end-of-life </a:t>
            </a:r>
            <a:r>
              <a:rPr lang="fr-FR" dirty="0" err="1"/>
              <a:t>period</a:t>
            </a:r>
            <a:endParaRPr lang="fr-FR" dirty="0"/>
          </a:p>
          <a:p>
            <a:pPr marL="637200" lvl="1" indent="-285750"/>
            <a:r>
              <a:rPr lang="fr-FR" dirty="0"/>
              <a:t>importance of </a:t>
            </a:r>
            <a:r>
              <a:rPr lang="fr-FR" dirty="0" err="1"/>
              <a:t>wellbeing</a:t>
            </a:r>
            <a:r>
              <a:rPr lang="fr-FR" dirty="0"/>
              <a:t> in modern society</a:t>
            </a:r>
          </a:p>
          <a:p>
            <a:pPr marL="637200" lvl="1" indent="-285750"/>
            <a:r>
              <a:rPr lang="fr-FR" dirty="0" err="1"/>
              <a:t>societal</a:t>
            </a:r>
            <a:r>
              <a:rPr lang="fr-FR" dirty="0"/>
              <a:t> </a:t>
            </a:r>
            <a:r>
              <a:rPr lang="fr-FR" dirty="0" err="1"/>
              <a:t>demands</a:t>
            </a:r>
            <a:r>
              <a:rPr lang="fr-FR" dirty="0"/>
              <a:t> for </a:t>
            </a:r>
            <a:r>
              <a:rPr lang="fr-FR" dirty="0" err="1"/>
              <a:t>assisted</a:t>
            </a:r>
            <a:r>
              <a:rPr lang="fr-FR" dirty="0"/>
              <a:t> </a:t>
            </a:r>
            <a:r>
              <a:rPr lang="fr-FR" dirty="0" err="1"/>
              <a:t>dying</a:t>
            </a:r>
            <a:endParaRPr lang="fr-FR" dirty="0"/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 err="1"/>
              <a:t>Underlined</a:t>
            </a:r>
            <a:r>
              <a:rPr lang="fr-FR" dirty="0"/>
              <a:t>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ethical</a:t>
            </a:r>
            <a:r>
              <a:rPr lang="fr-FR" dirty="0"/>
              <a:t> </a:t>
            </a:r>
            <a:r>
              <a:rPr lang="fr-FR" dirty="0" err="1"/>
              <a:t>principles</a:t>
            </a:r>
            <a:r>
              <a:rPr lang="fr-FR" dirty="0"/>
              <a:t>: </a:t>
            </a:r>
            <a:r>
              <a:rPr lang="fr-FR" dirty="0" err="1"/>
              <a:t>solidarity</a:t>
            </a:r>
            <a:r>
              <a:rPr lang="fr-FR" dirty="0"/>
              <a:t> and </a:t>
            </a:r>
            <a:r>
              <a:rPr lang="fr-FR" dirty="0" err="1"/>
              <a:t>autonomy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A99AAC4-3328-F272-A67B-6E674E738A9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sz="1200" dirty="0"/>
              <a:t>Mixed opinion </a:t>
            </a:r>
            <a:r>
              <a:rPr lang="fr-FR" sz="1200" dirty="0" err="1"/>
              <a:t>with</a:t>
            </a:r>
            <a:r>
              <a:rPr lang="fr-FR" sz="1200" dirty="0"/>
              <a:t> no </a:t>
            </a:r>
            <a:r>
              <a:rPr lang="fr-FR" sz="1200" dirty="0" err="1"/>
              <a:t>firm</a:t>
            </a:r>
            <a:r>
              <a:rPr lang="fr-FR" sz="1200" dirty="0"/>
              <a:t> conclusion but « if </a:t>
            </a:r>
            <a:r>
              <a:rPr lang="fr-FR" sz="1200" dirty="0" err="1"/>
              <a:t>ever</a:t>
            </a:r>
            <a:r>
              <a:rPr lang="fr-FR" sz="1200" dirty="0"/>
              <a:t> </a:t>
            </a:r>
            <a:r>
              <a:rPr lang="fr-FR" sz="1200" dirty="0" err="1"/>
              <a:t>Parliament</a:t>
            </a:r>
            <a:r>
              <a:rPr lang="fr-FR" sz="1200" dirty="0"/>
              <a:t> </a:t>
            </a:r>
            <a:r>
              <a:rPr lang="fr-FR" sz="1200" dirty="0" err="1"/>
              <a:t>wants</a:t>
            </a:r>
            <a:r>
              <a:rPr lang="fr-FR" sz="1200" dirty="0"/>
              <a:t> to </a:t>
            </a:r>
            <a:r>
              <a:rPr lang="fr-FR" sz="1200" dirty="0" err="1"/>
              <a:t>pass</a:t>
            </a:r>
            <a:r>
              <a:rPr lang="fr-FR" sz="1200" dirty="0"/>
              <a:t> a </a:t>
            </a:r>
            <a:r>
              <a:rPr lang="fr-FR" sz="1200" dirty="0" err="1"/>
              <a:t>law</a:t>
            </a:r>
            <a:r>
              <a:rPr lang="fr-FR" sz="1200" dirty="0"/>
              <a:t> », </a:t>
            </a:r>
            <a:r>
              <a:rPr lang="fr-FR" sz="1200" dirty="0" err="1"/>
              <a:t>several</a:t>
            </a:r>
            <a:r>
              <a:rPr lang="fr-FR" sz="1200" dirty="0"/>
              <a:t> </a:t>
            </a:r>
            <a:r>
              <a:rPr lang="fr-FR" sz="1200" dirty="0" err="1"/>
              <a:t>recommendations</a:t>
            </a:r>
            <a:r>
              <a:rPr lang="fr-FR" sz="1200" dirty="0"/>
              <a:t>:</a:t>
            </a:r>
          </a:p>
          <a:p>
            <a:pPr marL="637200" lvl="1" indent="-285750">
              <a:buFontTx/>
              <a:buChar char="-"/>
            </a:pPr>
            <a:r>
              <a:rPr lang="fr-FR" sz="1000" dirty="0" err="1"/>
              <a:t>Reinforce</a:t>
            </a:r>
            <a:r>
              <a:rPr lang="fr-FR" sz="1000" dirty="0"/>
              <a:t> palliative care</a:t>
            </a:r>
          </a:p>
          <a:p>
            <a:pPr marL="637200" lvl="1" indent="-285750">
              <a:buFontTx/>
              <a:buChar char="-"/>
            </a:pPr>
            <a:r>
              <a:rPr lang="fr-FR" sz="1000" dirty="0" err="1"/>
              <a:t>Assisted</a:t>
            </a:r>
            <a:r>
              <a:rPr lang="fr-FR" sz="1000" dirty="0"/>
              <a:t> suicide for </a:t>
            </a:r>
            <a:r>
              <a:rPr lang="fr-FR" sz="1000" dirty="0" err="1"/>
              <a:t>adults</a:t>
            </a:r>
            <a:r>
              <a:rPr lang="fr-FR" sz="1000" dirty="0"/>
              <a:t> </a:t>
            </a:r>
            <a:r>
              <a:rPr lang="fr-FR" sz="1000" dirty="0" err="1"/>
              <a:t>with</a:t>
            </a:r>
            <a:r>
              <a:rPr lang="fr-FR" sz="1000" dirty="0"/>
              <a:t> </a:t>
            </a:r>
            <a:r>
              <a:rPr lang="fr-FR" sz="1000" dirty="0" err="1"/>
              <a:t>severe</a:t>
            </a:r>
            <a:r>
              <a:rPr lang="fr-FR" sz="1000" dirty="0"/>
              <a:t> and non curable </a:t>
            </a:r>
            <a:r>
              <a:rPr lang="fr-FR" sz="1000" dirty="0" err="1"/>
              <a:t>diseases</a:t>
            </a:r>
            <a:r>
              <a:rPr lang="fr-FR" sz="1000" dirty="0"/>
              <a:t>, </a:t>
            </a:r>
            <a:r>
              <a:rPr lang="fr-FR" sz="1000" dirty="0" err="1"/>
              <a:t>refractory</a:t>
            </a:r>
            <a:r>
              <a:rPr lang="fr-FR" sz="1000" dirty="0"/>
              <a:t> </a:t>
            </a:r>
            <a:r>
              <a:rPr lang="fr-FR" sz="1000" dirty="0" err="1"/>
              <a:t>physical</a:t>
            </a:r>
            <a:r>
              <a:rPr lang="fr-FR" sz="1000" dirty="0"/>
              <a:t> or </a:t>
            </a:r>
            <a:r>
              <a:rPr lang="fr-FR" sz="1000" dirty="0" err="1"/>
              <a:t>psychological</a:t>
            </a:r>
            <a:r>
              <a:rPr lang="fr-FR" sz="1000" dirty="0"/>
              <a:t> </a:t>
            </a:r>
            <a:r>
              <a:rPr lang="fr-FR" sz="1000" dirty="0" err="1"/>
              <a:t>suffering</a:t>
            </a:r>
            <a:r>
              <a:rPr lang="fr-FR" sz="1000" dirty="0"/>
              <a:t> and a vital </a:t>
            </a:r>
            <a:r>
              <a:rPr lang="fr-FR" sz="1000" dirty="0" err="1"/>
              <a:t>prognosis</a:t>
            </a:r>
            <a:r>
              <a:rPr lang="fr-FR" sz="1000" dirty="0"/>
              <a:t> </a:t>
            </a:r>
            <a:r>
              <a:rPr lang="fr-FR" sz="1000" dirty="0" err="1"/>
              <a:t>engaged</a:t>
            </a:r>
            <a:r>
              <a:rPr lang="fr-FR" sz="1000" dirty="0"/>
              <a:t> in the medium </a:t>
            </a:r>
            <a:r>
              <a:rPr lang="fr-FR" sz="1000" dirty="0" err="1"/>
              <a:t>term</a:t>
            </a:r>
            <a:endParaRPr lang="fr-FR" sz="1000" dirty="0"/>
          </a:p>
          <a:p>
            <a:pPr marL="637200" lvl="1" indent="-285750">
              <a:buFontTx/>
              <a:buChar char="-"/>
            </a:pPr>
            <a:r>
              <a:rPr lang="fr-FR" sz="1000" dirty="0"/>
              <a:t>Possible euthanasia by exception for </a:t>
            </a:r>
            <a:r>
              <a:rPr lang="fr-FR" sz="1000" dirty="0" err="1"/>
              <a:t>persons</a:t>
            </a:r>
            <a:r>
              <a:rPr lang="fr-FR" sz="1000" dirty="0"/>
              <a:t> </a:t>
            </a:r>
            <a:r>
              <a:rPr lang="fr-FR" sz="1000" dirty="0" err="1"/>
              <a:t>who</a:t>
            </a:r>
            <a:r>
              <a:rPr lang="fr-FR" sz="1000" dirty="0"/>
              <a:t> </a:t>
            </a:r>
            <a:r>
              <a:rPr lang="fr-FR" sz="1000" dirty="0" err="1"/>
              <a:t>can’t</a:t>
            </a:r>
            <a:r>
              <a:rPr lang="fr-FR" sz="1000" dirty="0"/>
              <a:t> have </a:t>
            </a:r>
            <a:r>
              <a:rPr lang="fr-FR" sz="1000" dirty="0" err="1"/>
              <a:t>access</a:t>
            </a:r>
            <a:r>
              <a:rPr lang="fr-FR" sz="1000" dirty="0"/>
              <a:t> to </a:t>
            </a:r>
            <a:r>
              <a:rPr lang="fr-FR" sz="1000" dirty="0" err="1"/>
              <a:t>assisted</a:t>
            </a:r>
            <a:r>
              <a:rPr lang="fr-FR" sz="1000" dirty="0"/>
              <a:t> suicide</a:t>
            </a:r>
          </a:p>
          <a:p>
            <a:pPr marL="637200" lvl="1" indent="-285750">
              <a:buFontTx/>
              <a:buChar char="-"/>
            </a:pPr>
            <a:r>
              <a:rPr lang="fr-FR" sz="1000" dirty="0"/>
              <a:t>Need of a national </a:t>
            </a:r>
            <a:r>
              <a:rPr lang="fr-FR" sz="1000" dirty="0" err="1"/>
              <a:t>debate</a:t>
            </a:r>
            <a:r>
              <a:rPr lang="fr-FR" sz="1000" dirty="0"/>
              <a:t> </a:t>
            </a:r>
            <a:r>
              <a:rPr lang="fr-FR" sz="1000" dirty="0" err="1"/>
              <a:t>before</a:t>
            </a:r>
            <a:r>
              <a:rPr lang="fr-FR" sz="1000" dirty="0"/>
              <a:t> </a:t>
            </a:r>
            <a:r>
              <a:rPr lang="fr-FR" sz="1000" dirty="0" err="1"/>
              <a:t>legislating</a:t>
            </a:r>
            <a:endParaRPr lang="fr-FR" sz="1000" dirty="0"/>
          </a:p>
          <a:p>
            <a:pPr marL="263525" indent="-171450">
              <a:buFont typeface="Arial" panose="020B0604020202020204" pitchFamily="34" charset="0"/>
              <a:buChar char="•"/>
            </a:pPr>
            <a:r>
              <a:rPr lang="fr-FR" sz="1200" dirty="0"/>
              <a:t>Dissent </a:t>
            </a:r>
            <a:r>
              <a:rPr lang="fr-FR" sz="1200" dirty="0" err="1"/>
              <a:t>signed</a:t>
            </a:r>
            <a:r>
              <a:rPr lang="fr-FR" sz="1200" dirty="0"/>
              <a:t> by 8 </a:t>
            </a:r>
            <a:r>
              <a:rPr lang="fr-FR" sz="1200" dirty="0" err="1"/>
              <a:t>members</a:t>
            </a:r>
            <a:r>
              <a:rPr lang="fr-FR" sz="1200" dirty="0"/>
              <a:t> </a:t>
            </a:r>
            <a:r>
              <a:rPr lang="fr-FR" sz="1200" dirty="0" err="1"/>
              <a:t>requiring</a:t>
            </a:r>
            <a:r>
              <a:rPr lang="fr-FR" sz="1200" dirty="0"/>
              <a:t> full </a:t>
            </a:r>
            <a:r>
              <a:rPr lang="fr-FR" sz="1200" dirty="0" err="1"/>
              <a:t>access</a:t>
            </a:r>
            <a:r>
              <a:rPr lang="fr-FR" sz="1200" dirty="0"/>
              <a:t> to palliative care </a:t>
            </a:r>
            <a:r>
              <a:rPr lang="fr-FR" sz="1200" dirty="0" err="1"/>
              <a:t>before</a:t>
            </a:r>
            <a:r>
              <a:rPr lang="fr-FR" sz="1200" dirty="0"/>
              <a:t> </a:t>
            </a:r>
            <a:r>
              <a:rPr lang="fr-FR" sz="1200" dirty="0" err="1"/>
              <a:t>legislating</a:t>
            </a:r>
            <a:endParaRPr lang="fr-FR" sz="1200" dirty="0"/>
          </a:p>
          <a:p>
            <a:endParaRPr lang="fr-FR" sz="1200" dirty="0"/>
          </a:p>
          <a:p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507979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AD4DDB-173C-AFF0-8CF0-BDD4F8274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Citizens</a:t>
            </a:r>
            <a:r>
              <a:rPr lang="fr-FR" dirty="0"/>
              <a:t> Convention (</a:t>
            </a:r>
            <a:r>
              <a:rPr lang="fr-FR" dirty="0" err="1"/>
              <a:t>December</a:t>
            </a:r>
            <a:r>
              <a:rPr lang="fr-FR" dirty="0"/>
              <a:t> 22-April 23)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E29D3A-EC89-6E5F-1A38-C096D02A780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/>
              <a:t>Second </a:t>
            </a:r>
            <a:r>
              <a:rPr lang="fr-FR" dirty="0" err="1"/>
              <a:t>example</a:t>
            </a:r>
            <a:r>
              <a:rPr lang="fr-FR" dirty="0"/>
              <a:t> of </a:t>
            </a:r>
            <a:r>
              <a:rPr lang="fr-FR" dirty="0" err="1"/>
              <a:t>Citizens</a:t>
            </a:r>
            <a:r>
              <a:rPr lang="fr-FR" dirty="0"/>
              <a:t> Convention in France (1st convention on </a:t>
            </a:r>
            <a:r>
              <a:rPr lang="fr-FR" dirty="0" err="1"/>
              <a:t>climate</a:t>
            </a:r>
            <a:r>
              <a:rPr lang="fr-FR" dirty="0"/>
              <a:t> in 2019-2020)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/>
              <a:t>184 </a:t>
            </a:r>
            <a:r>
              <a:rPr lang="fr-FR" dirty="0" err="1"/>
              <a:t>members</a:t>
            </a:r>
            <a:r>
              <a:rPr lang="fr-FR" dirty="0"/>
              <a:t> </a:t>
            </a:r>
            <a:r>
              <a:rPr lang="fr-FR" dirty="0" err="1"/>
              <a:t>chosen</a:t>
            </a:r>
            <a:r>
              <a:rPr lang="fr-FR" dirty="0"/>
              <a:t> by lot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/>
              <a:t>27 </a:t>
            </a:r>
            <a:r>
              <a:rPr lang="fr-FR" dirty="0" err="1"/>
              <a:t>days</a:t>
            </a:r>
            <a:r>
              <a:rPr lang="fr-FR" dirty="0"/>
              <a:t> of meetings </a:t>
            </a:r>
            <a:r>
              <a:rPr lang="fr-FR" dirty="0" err="1"/>
              <a:t>during</a:t>
            </a:r>
            <a:r>
              <a:rPr lang="fr-FR" dirty="0"/>
              <a:t> 9 sessions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/>
              <a:t>Discussions </a:t>
            </a:r>
            <a:r>
              <a:rPr lang="fr-FR" dirty="0" err="1"/>
              <a:t>opened</a:t>
            </a:r>
            <a:r>
              <a:rPr lang="fr-FR" dirty="0"/>
              <a:t> to the public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377825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0B0E5D00-7E27-B878-1514-DE11E12E9F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24470"/>
            <a:ext cx="3886200" cy="3263504"/>
          </a:xfrm>
        </p:spPr>
        <p:txBody>
          <a:bodyPr>
            <a:normAutofit fontScale="92500" lnSpcReduction="20000"/>
          </a:bodyPr>
          <a:lstStyle/>
          <a:p>
            <a:pPr marL="522900" lvl="1"/>
            <a:r>
              <a:rPr lang="fr-FR" sz="1500" dirty="0"/>
              <a:t>65 </a:t>
            </a:r>
            <a:r>
              <a:rPr lang="fr-FR" sz="1500" dirty="0" err="1"/>
              <a:t>recommendations</a:t>
            </a:r>
            <a:endParaRPr lang="fr-FR" sz="1500" dirty="0"/>
          </a:p>
          <a:p>
            <a:pPr marL="737825" lvl="3" indent="-285750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sz="1200" dirty="0"/>
              <a:t>Respect </a:t>
            </a:r>
            <a:r>
              <a:rPr lang="fr-FR" sz="1200" dirty="0" err="1"/>
              <a:t>patient’s</a:t>
            </a:r>
            <a:r>
              <a:rPr lang="fr-FR" sz="1200" dirty="0"/>
              <a:t> </a:t>
            </a:r>
            <a:r>
              <a:rPr lang="fr-FR" sz="1200" dirty="0" err="1"/>
              <a:t>choice</a:t>
            </a:r>
            <a:r>
              <a:rPr lang="fr-FR" sz="1200" dirty="0"/>
              <a:t> </a:t>
            </a:r>
            <a:r>
              <a:rPr lang="fr-FR" sz="1200" dirty="0" err="1"/>
              <a:t>even</a:t>
            </a:r>
            <a:r>
              <a:rPr lang="fr-FR" sz="1200" dirty="0"/>
              <a:t> </a:t>
            </a:r>
            <a:r>
              <a:rPr lang="fr-FR" sz="1200" dirty="0" err="1"/>
              <a:t>contrary</a:t>
            </a:r>
            <a:r>
              <a:rPr lang="fr-FR" sz="1200" dirty="0"/>
              <a:t> to </a:t>
            </a:r>
            <a:r>
              <a:rPr lang="fr-FR" sz="1200" dirty="0" err="1"/>
              <a:t>doctor’s</a:t>
            </a:r>
            <a:r>
              <a:rPr lang="fr-FR" sz="1200" dirty="0"/>
              <a:t> </a:t>
            </a:r>
            <a:r>
              <a:rPr lang="fr-FR" sz="1200" dirty="0" err="1"/>
              <a:t>advice</a:t>
            </a:r>
            <a:r>
              <a:rPr lang="fr-FR" sz="1200" dirty="0"/>
              <a:t> (82%) and </a:t>
            </a:r>
            <a:r>
              <a:rPr lang="fr-FR" sz="1200" dirty="0" err="1"/>
              <a:t>his</a:t>
            </a:r>
            <a:r>
              <a:rPr lang="fr-FR" sz="1200" dirty="0"/>
              <a:t>/</a:t>
            </a:r>
            <a:r>
              <a:rPr lang="fr-FR" sz="1200" dirty="0" err="1"/>
              <a:t>her</a:t>
            </a:r>
            <a:r>
              <a:rPr lang="fr-FR" sz="1200" dirty="0"/>
              <a:t> free </a:t>
            </a:r>
            <a:r>
              <a:rPr lang="fr-FR" sz="1200" dirty="0" err="1"/>
              <a:t>will</a:t>
            </a:r>
            <a:r>
              <a:rPr lang="fr-FR" sz="1200" dirty="0"/>
              <a:t> of end-of-life location (91%)</a:t>
            </a:r>
          </a:p>
          <a:p>
            <a:pPr marL="737825" lvl="3" indent="-285750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sz="1200" dirty="0" err="1"/>
              <a:t>Develop</a:t>
            </a:r>
            <a:r>
              <a:rPr lang="fr-FR" sz="1200" dirty="0"/>
              <a:t> support and care in home settings (91%)</a:t>
            </a:r>
          </a:p>
          <a:p>
            <a:pPr marL="737825" lvl="3" indent="-285750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sz="1200" dirty="0"/>
              <a:t>Secure </a:t>
            </a:r>
            <a:r>
              <a:rPr lang="fr-FR" sz="1200" dirty="0" err="1"/>
              <a:t>financing</a:t>
            </a:r>
            <a:r>
              <a:rPr lang="fr-FR" sz="1200" dirty="0"/>
              <a:t> of palliative care (94%)</a:t>
            </a:r>
          </a:p>
          <a:p>
            <a:pPr marL="737825" lvl="3" indent="-285750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sz="1200" dirty="0" err="1"/>
              <a:t>Grow</a:t>
            </a:r>
            <a:r>
              <a:rPr lang="fr-FR" sz="1200" dirty="0"/>
              <a:t> palliative care </a:t>
            </a:r>
            <a:r>
              <a:rPr lang="fr-FR" sz="1200" dirty="0" err="1"/>
              <a:t>everywhere</a:t>
            </a:r>
            <a:r>
              <a:rPr lang="fr-FR" sz="1200" dirty="0"/>
              <a:t> (94%)</a:t>
            </a:r>
          </a:p>
          <a:p>
            <a:pPr marL="737825" lvl="3" indent="-285750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sz="1200" dirty="0" err="1"/>
              <a:t>Implement</a:t>
            </a:r>
            <a:r>
              <a:rPr lang="fr-FR" sz="1200" dirty="0"/>
              <a:t> Claeys-Leonetti </a:t>
            </a:r>
            <a:r>
              <a:rPr lang="fr-FR" sz="1200" dirty="0" err="1"/>
              <a:t>law</a:t>
            </a:r>
            <a:r>
              <a:rPr lang="fr-FR" sz="1200" dirty="0"/>
              <a:t> </a:t>
            </a:r>
            <a:r>
              <a:rPr lang="fr-FR" sz="1200" dirty="0" err="1"/>
              <a:t>fully</a:t>
            </a:r>
            <a:r>
              <a:rPr lang="fr-FR" sz="1200" dirty="0"/>
              <a:t> (92%)</a:t>
            </a:r>
          </a:p>
          <a:p>
            <a:pPr marL="737825" lvl="3" indent="-285750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sz="1200" dirty="0" err="1"/>
              <a:t>Ensure</a:t>
            </a:r>
            <a:r>
              <a:rPr lang="fr-FR" sz="1200" dirty="0"/>
              <a:t> </a:t>
            </a:r>
            <a:r>
              <a:rPr lang="fr-FR" sz="1200" dirty="0" err="1"/>
              <a:t>equal</a:t>
            </a:r>
            <a:r>
              <a:rPr lang="fr-FR" sz="1200" dirty="0"/>
              <a:t> </a:t>
            </a:r>
            <a:r>
              <a:rPr lang="fr-FR" sz="1200" dirty="0" err="1"/>
              <a:t>access</a:t>
            </a:r>
            <a:r>
              <a:rPr lang="fr-FR" sz="1200" dirty="0"/>
              <a:t> to end-of-life support (92%)</a:t>
            </a:r>
          </a:p>
          <a:p>
            <a:pPr marL="737825" lvl="3" indent="-285750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sz="1200" dirty="0" err="1"/>
              <a:t>Inform</a:t>
            </a:r>
            <a:r>
              <a:rPr lang="fr-FR" sz="1200" dirty="0"/>
              <a:t> the public on </a:t>
            </a:r>
            <a:r>
              <a:rPr lang="fr-FR" sz="1200" dirty="0" err="1"/>
              <a:t>advanced</a:t>
            </a:r>
            <a:r>
              <a:rPr lang="fr-FR" sz="1200" dirty="0"/>
              <a:t> care planning (85%)</a:t>
            </a:r>
          </a:p>
          <a:p>
            <a:pPr marL="737825" lvl="3" indent="-285750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sz="1200" dirty="0" err="1"/>
              <a:t>Improve</a:t>
            </a:r>
            <a:r>
              <a:rPr lang="fr-FR" sz="1200" dirty="0"/>
              <a:t> training of </a:t>
            </a:r>
            <a:r>
              <a:rPr lang="fr-FR" sz="1200" dirty="0" err="1"/>
              <a:t>professionals</a:t>
            </a:r>
            <a:r>
              <a:rPr lang="fr-FR" sz="1200" dirty="0"/>
              <a:t> (88%)</a:t>
            </a:r>
          </a:p>
          <a:p>
            <a:pPr marL="737825" lvl="3" indent="-285750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sz="1200" dirty="0" err="1"/>
              <a:t>Intensify</a:t>
            </a:r>
            <a:r>
              <a:rPr lang="fr-FR" sz="1200" dirty="0"/>
              <a:t> R&amp;D (89%)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B3B65B4-C88A-4176-C733-6BEFC0167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643758"/>
            <a:ext cx="1849002" cy="2307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149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E2FF84-270E-D66D-D2E4-5B1663591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Citizens</a:t>
            </a:r>
            <a:r>
              <a:rPr lang="fr-FR" dirty="0"/>
              <a:t> Convention and </a:t>
            </a:r>
            <a:r>
              <a:rPr lang="fr-FR" dirty="0" err="1"/>
              <a:t>Assisted</a:t>
            </a:r>
            <a:r>
              <a:rPr lang="fr-FR" dirty="0"/>
              <a:t> </a:t>
            </a:r>
            <a:r>
              <a:rPr lang="fr-FR" dirty="0" err="1"/>
              <a:t>Dying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577FF6-E10D-1F97-2B9D-BD8A1E789D0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sz="1500" dirty="0"/>
              <a:t>76% of </a:t>
            </a:r>
            <a:r>
              <a:rPr lang="fr-FR" sz="1500" dirty="0" err="1"/>
              <a:t>citizens</a:t>
            </a:r>
            <a:r>
              <a:rPr lang="fr-FR" sz="1500" dirty="0"/>
              <a:t> in </a:t>
            </a:r>
            <a:r>
              <a:rPr lang="fr-FR" sz="1500" dirty="0" err="1"/>
              <a:t>favor</a:t>
            </a:r>
            <a:r>
              <a:rPr lang="fr-FR" sz="1500" dirty="0"/>
              <a:t> of </a:t>
            </a:r>
            <a:r>
              <a:rPr lang="fr-FR" sz="1500" dirty="0" err="1"/>
              <a:t>assisted</a:t>
            </a:r>
            <a:r>
              <a:rPr lang="fr-FR" sz="1500" dirty="0"/>
              <a:t> </a:t>
            </a:r>
            <a:r>
              <a:rPr lang="fr-FR" sz="1500" dirty="0" err="1"/>
              <a:t>dying</a:t>
            </a:r>
            <a:r>
              <a:rPr lang="fr-FR" sz="1500" dirty="0"/>
              <a:t> </a:t>
            </a:r>
          </a:p>
          <a:p>
            <a:pPr marL="557825" lvl="2" indent="-285750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sz="1200" dirty="0" err="1"/>
              <a:t>Assisted</a:t>
            </a:r>
            <a:r>
              <a:rPr lang="fr-FR" sz="1200" dirty="0"/>
              <a:t> suicide </a:t>
            </a:r>
            <a:r>
              <a:rPr lang="fr-FR" sz="1200" dirty="0" err="1"/>
              <a:t>alone</a:t>
            </a:r>
            <a:r>
              <a:rPr lang="fr-FR" sz="1200" dirty="0"/>
              <a:t>: 10%</a:t>
            </a:r>
          </a:p>
          <a:p>
            <a:pPr marL="557825" lvl="2" indent="-285750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sz="1200" dirty="0"/>
              <a:t>Euthanasia </a:t>
            </a:r>
            <a:r>
              <a:rPr lang="fr-FR" sz="1200" dirty="0" err="1"/>
              <a:t>alone</a:t>
            </a:r>
            <a:r>
              <a:rPr lang="fr-FR" sz="1200" dirty="0"/>
              <a:t>: 10%</a:t>
            </a:r>
          </a:p>
          <a:p>
            <a:pPr marL="557825" lvl="2" indent="-285750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sz="1200" dirty="0" err="1"/>
              <a:t>Assisted</a:t>
            </a:r>
            <a:r>
              <a:rPr lang="fr-FR" sz="1200" dirty="0"/>
              <a:t> suicide, </a:t>
            </a:r>
            <a:r>
              <a:rPr lang="fr-FR" sz="1200" dirty="0" err="1"/>
              <a:t>with</a:t>
            </a:r>
            <a:r>
              <a:rPr lang="fr-FR" sz="1200" dirty="0"/>
              <a:t> euthanasia by exception: 28%</a:t>
            </a:r>
          </a:p>
          <a:p>
            <a:pPr marL="557825" lvl="2" indent="-285750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sz="1200" dirty="0" err="1"/>
              <a:t>Assisted</a:t>
            </a:r>
            <a:r>
              <a:rPr lang="fr-FR" sz="1200" dirty="0"/>
              <a:t> suicide or euthanasia: 40%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endParaRPr lang="fr-FR" sz="1500" dirty="0"/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sz="1500" dirty="0"/>
              <a:t>23% of </a:t>
            </a:r>
            <a:r>
              <a:rPr lang="fr-FR" sz="1500" dirty="0" err="1"/>
              <a:t>citizens</a:t>
            </a:r>
            <a:r>
              <a:rPr lang="fr-FR" sz="1500" dirty="0"/>
              <a:t> </a:t>
            </a:r>
            <a:r>
              <a:rPr lang="fr-FR" sz="1500" dirty="0" err="1"/>
              <a:t>against</a:t>
            </a:r>
            <a:r>
              <a:rPr lang="fr-FR" sz="1500" dirty="0"/>
              <a:t> </a:t>
            </a:r>
            <a:r>
              <a:rPr lang="fr-FR" sz="1500" dirty="0" err="1"/>
              <a:t>assisted</a:t>
            </a:r>
            <a:r>
              <a:rPr lang="fr-FR" sz="1500" dirty="0"/>
              <a:t> </a:t>
            </a:r>
            <a:r>
              <a:rPr lang="fr-FR" sz="1500" dirty="0" err="1"/>
              <a:t>dying</a:t>
            </a:r>
            <a:endParaRPr lang="fr-FR" sz="1500" dirty="0"/>
          </a:p>
          <a:p>
            <a:pPr lvl="1" indent="0">
              <a:buNone/>
            </a:pPr>
            <a:endParaRPr lang="fr-FR" sz="900" dirty="0"/>
          </a:p>
          <a:p>
            <a:pPr marL="377825" indent="-285750">
              <a:buFont typeface="Arial" panose="020B0604020202020204" pitchFamily="34" charset="0"/>
              <a:buChar char="•"/>
            </a:pPr>
            <a:endParaRPr lang="fr-FR" sz="1100" dirty="0"/>
          </a:p>
          <a:p>
            <a:pPr marL="377825" indent="-285750">
              <a:buFont typeface="Arial" panose="020B0604020202020204" pitchFamily="34" charset="0"/>
              <a:buChar char="•"/>
            </a:pPr>
            <a:endParaRPr lang="fr-FR" sz="1100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35E732B-612E-CB22-EFF8-886C659429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650803"/>
          </a:xfrm>
        </p:spPr>
        <p:txBody>
          <a:bodyPr>
            <a:normAutofit lnSpcReduction="10000"/>
          </a:bodyPr>
          <a:lstStyle/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sz="1100" dirty="0"/>
              <a:t>Key </a:t>
            </a:r>
            <a:r>
              <a:rPr lang="fr-FR" sz="1100" dirty="0" err="1"/>
              <a:t>reasons</a:t>
            </a:r>
            <a:r>
              <a:rPr lang="fr-FR" sz="1100" dirty="0"/>
              <a:t> in </a:t>
            </a:r>
            <a:r>
              <a:rPr lang="fr-FR" sz="1100" dirty="0" err="1"/>
              <a:t>favor</a:t>
            </a:r>
            <a:r>
              <a:rPr lang="fr-FR" sz="1100" dirty="0"/>
              <a:t> of </a:t>
            </a:r>
            <a:r>
              <a:rPr lang="fr-FR" sz="1100" dirty="0" err="1"/>
              <a:t>assisted</a:t>
            </a:r>
            <a:r>
              <a:rPr lang="fr-FR" sz="1100" dirty="0"/>
              <a:t> </a:t>
            </a:r>
            <a:r>
              <a:rPr lang="fr-FR" sz="1100" dirty="0" err="1"/>
              <a:t>dying</a:t>
            </a:r>
            <a:endParaRPr lang="fr-FR" sz="1100" dirty="0"/>
          </a:p>
          <a:p>
            <a:pPr marL="557825" lvl="2" indent="-285750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dirty="0"/>
              <a:t>A </a:t>
            </a:r>
            <a:r>
              <a:rPr lang="fr-FR" dirty="0" err="1"/>
              <a:t>response</a:t>
            </a:r>
            <a:r>
              <a:rPr lang="fr-FR" dirty="0"/>
              <a:t> to </a:t>
            </a:r>
            <a:r>
              <a:rPr lang="en-US" dirty="0"/>
              <a:t>situations of suffering inadequately covered by the current framework</a:t>
            </a:r>
          </a:p>
          <a:p>
            <a:pPr marL="557825" lvl="2" indent="-285750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/>
              <a:t>A response complementary to palliative care</a:t>
            </a:r>
          </a:p>
          <a:p>
            <a:pPr marL="557825" lvl="2" indent="-285750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/>
              <a:t>A response to limits of deep and continuous sedation until death</a:t>
            </a:r>
          </a:p>
          <a:p>
            <a:pPr marL="557825" lvl="2" indent="-285750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dirty="0"/>
              <a:t>Respects </a:t>
            </a:r>
            <a:r>
              <a:rPr lang="fr-FR" dirty="0" err="1"/>
              <a:t>freedom</a:t>
            </a:r>
            <a:r>
              <a:rPr lang="fr-FR" dirty="0"/>
              <a:t> of </a:t>
            </a:r>
            <a:r>
              <a:rPr lang="fr-FR" dirty="0" err="1"/>
              <a:t>will</a:t>
            </a:r>
            <a:r>
              <a:rPr lang="fr-FR" dirty="0"/>
              <a:t> of </a:t>
            </a:r>
            <a:r>
              <a:rPr lang="fr-FR" dirty="0" err="1"/>
              <a:t>persons</a:t>
            </a:r>
            <a:endParaRPr lang="fr-FR" dirty="0"/>
          </a:p>
          <a:p>
            <a:pPr marL="557825" lvl="2" indent="-285750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dirty="0" err="1"/>
              <a:t>Puts</a:t>
            </a:r>
            <a:r>
              <a:rPr lang="fr-FR" dirty="0"/>
              <a:t> an end to </a:t>
            </a:r>
            <a:r>
              <a:rPr lang="fr-FR" dirty="0" err="1"/>
              <a:t>hypocrisy</a:t>
            </a:r>
            <a:endParaRPr lang="fr-FR" dirty="0"/>
          </a:p>
          <a:p>
            <a:pPr marL="557825" lvl="2" indent="-285750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dirty="0" err="1"/>
              <a:t>Reassures</a:t>
            </a:r>
            <a:r>
              <a:rPr lang="fr-FR" dirty="0"/>
              <a:t> </a:t>
            </a:r>
            <a:r>
              <a:rPr lang="fr-FR" dirty="0" err="1"/>
              <a:t>persons</a:t>
            </a:r>
            <a:r>
              <a:rPr lang="fr-FR" dirty="0"/>
              <a:t> in end-of-life situation</a:t>
            </a:r>
            <a:endParaRPr lang="fr-FR" sz="900" dirty="0"/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sz="1100" dirty="0"/>
              <a:t>Key </a:t>
            </a:r>
            <a:r>
              <a:rPr lang="fr-FR" sz="1100" dirty="0" err="1"/>
              <a:t>reasons</a:t>
            </a:r>
            <a:r>
              <a:rPr lang="fr-FR" sz="1100" dirty="0"/>
              <a:t> </a:t>
            </a:r>
            <a:r>
              <a:rPr lang="fr-FR" sz="1100" dirty="0" err="1"/>
              <a:t>against</a:t>
            </a:r>
            <a:r>
              <a:rPr lang="fr-FR" sz="1100" dirty="0"/>
              <a:t> </a:t>
            </a:r>
            <a:r>
              <a:rPr lang="fr-FR" sz="1100" dirty="0" err="1"/>
              <a:t>assisted</a:t>
            </a:r>
            <a:r>
              <a:rPr lang="fr-FR" sz="1100" dirty="0"/>
              <a:t> </a:t>
            </a:r>
            <a:r>
              <a:rPr lang="fr-FR" sz="1100" dirty="0" err="1"/>
              <a:t>dying</a:t>
            </a:r>
            <a:endParaRPr lang="fr-FR" sz="1100" dirty="0"/>
          </a:p>
          <a:p>
            <a:pPr marL="557825" lvl="2" indent="-285750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dirty="0"/>
              <a:t>Claeys-Leonetti </a:t>
            </a:r>
            <a:r>
              <a:rPr lang="fr-FR" dirty="0" err="1"/>
              <a:t>legislation</a:t>
            </a:r>
            <a:r>
              <a:rPr lang="fr-FR" dirty="0"/>
              <a:t> not </a:t>
            </a:r>
            <a:r>
              <a:rPr lang="fr-FR" dirty="0" err="1"/>
              <a:t>fully</a:t>
            </a:r>
            <a:r>
              <a:rPr lang="fr-FR" dirty="0"/>
              <a:t> </a:t>
            </a:r>
            <a:r>
              <a:rPr lang="fr-FR" dirty="0" err="1"/>
              <a:t>known</a:t>
            </a:r>
            <a:r>
              <a:rPr lang="fr-FR" dirty="0"/>
              <a:t> </a:t>
            </a:r>
            <a:r>
              <a:rPr lang="fr-FR" dirty="0" err="1"/>
              <a:t>nor</a:t>
            </a:r>
            <a:r>
              <a:rPr lang="fr-FR" dirty="0"/>
              <a:t> </a:t>
            </a:r>
            <a:r>
              <a:rPr lang="fr-FR" dirty="0" err="1"/>
              <a:t>implemented</a:t>
            </a:r>
            <a:endParaRPr lang="fr-FR" dirty="0"/>
          </a:p>
          <a:p>
            <a:pPr marL="557825" lvl="2" indent="-285750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dirty="0"/>
              <a:t>A </a:t>
            </a:r>
            <a:r>
              <a:rPr lang="fr-FR" dirty="0" err="1"/>
              <a:t>risk</a:t>
            </a:r>
            <a:r>
              <a:rPr lang="fr-FR" dirty="0"/>
              <a:t> to </a:t>
            </a:r>
            <a:r>
              <a:rPr lang="fr-FR" dirty="0" err="1"/>
              <a:t>vulnerable</a:t>
            </a:r>
            <a:r>
              <a:rPr lang="fr-FR" dirty="0"/>
              <a:t> </a:t>
            </a:r>
            <a:r>
              <a:rPr lang="fr-FR" dirty="0" err="1"/>
              <a:t>persons</a:t>
            </a:r>
            <a:endParaRPr lang="fr-FR" dirty="0"/>
          </a:p>
          <a:p>
            <a:pPr marL="557825" lvl="2" indent="-285750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dirty="0"/>
              <a:t>A danger for </a:t>
            </a:r>
            <a:r>
              <a:rPr lang="fr-FR" dirty="0" err="1"/>
              <a:t>our</a:t>
            </a:r>
            <a:r>
              <a:rPr lang="fr-FR" dirty="0"/>
              <a:t> </a:t>
            </a:r>
            <a:r>
              <a:rPr lang="fr-FR" dirty="0" err="1"/>
              <a:t>health</a:t>
            </a:r>
            <a:r>
              <a:rPr lang="fr-FR" dirty="0"/>
              <a:t> system</a:t>
            </a:r>
          </a:p>
          <a:p>
            <a:pPr marL="557825" lvl="2" indent="-285750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dirty="0"/>
              <a:t>A danger for </a:t>
            </a:r>
            <a:r>
              <a:rPr lang="fr-FR" dirty="0" err="1"/>
              <a:t>our</a:t>
            </a:r>
            <a:r>
              <a:rPr lang="fr-FR" dirty="0"/>
              <a:t> model of society and to the spirit of </a:t>
            </a:r>
            <a:r>
              <a:rPr lang="fr-FR" dirty="0" err="1"/>
              <a:t>solidarity</a:t>
            </a:r>
            <a:endParaRPr lang="fr-FR" dirty="0"/>
          </a:p>
          <a:p>
            <a:pPr marL="557825" lvl="2" indent="-285750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dirty="0"/>
              <a:t>A new </a:t>
            </a:r>
            <a:r>
              <a:rPr lang="fr-FR" dirty="0" err="1"/>
              <a:t>legislation</a:t>
            </a:r>
            <a:r>
              <a:rPr lang="fr-FR" dirty="0"/>
              <a:t>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difficult</a:t>
            </a:r>
            <a:r>
              <a:rPr lang="fr-FR" dirty="0"/>
              <a:t> to </a:t>
            </a:r>
            <a:r>
              <a:rPr lang="fr-FR" dirty="0" err="1"/>
              <a:t>implement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8491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E2FF84-270E-D66D-D2E4-5B1663591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Citizens</a:t>
            </a:r>
            <a:r>
              <a:rPr lang="fr-FR" dirty="0"/>
              <a:t> Convention and </a:t>
            </a:r>
            <a:r>
              <a:rPr lang="fr-FR" dirty="0" err="1"/>
              <a:t>Assisted</a:t>
            </a:r>
            <a:r>
              <a:rPr lang="fr-FR" dirty="0"/>
              <a:t> </a:t>
            </a:r>
            <a:r>
              <a:rPr lang="fr-FR" dirty="0" err="1"/>
              <a:t>Dying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577FF6-E10D-1F97-2B9D-BD8A1E789D0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/>
              <a:t>Key </a:t>
            </a:r>
            <a:r>
              <a:rPr lang="fr-FR" dirty="0" err="1"/>
              <a:t>steps</a:t>
            </a:r>
            <a:r>
              <a:rPr lang="fr-FR" dirty="0"/>
              <a:t> for an </a:t>
            </a:r>
            <a:r>
              <a:rPr lang="fr-FR" dirty="0" err="1"/>
              <a:t>assisted</a:t>
            </a:r>
            <a:r>
              <a:rPr lang="fr-FR" dirty="0"/>
              <a:t> </a:t>
            </a:r>
            <a:r>
              <a:rPr lang="fr-FR" dirty="0" err="1"/>
              <a:t>dying</a:t>
            </a:r>
            <a:r>
              <a:rPr lang="fr-FR" dirty="0"/>
              <a:t> </a:t>
            </a:r>
            <a:r>
              <a:rPr lang="fr-FR" dirty="0" err="1"/>
              <a:t>pathway</a:t>
            </a:r>
            <a:endParaRPr lang="fr-FR" dirty="0"/>
          </a:p>
          <a:p>
            <a:pPr marL="557825" lvl="2" indent="-285750">
              <a:spcBef>
                <a:spcPts val="0"/>
              </a:spcBef>
              <a:spcAft>
                <a:spcPts val="500"/>
              </a:spcAft>
            </a:pPr>
            <a:r>
              <a:rPr lang="en-US" sz="1200" dirty="0"/>
              <a:t>An expression of a free, informed, and revocable request at any time.</a:t>
            </a:r>
          </a:p>
          <a:p>
            <a:pPr marL="557825" lvl="2" indent="-285750">
              <a:spcBef>
                <a:spcPts val="0"/>
              </a:spcBef>
              <a:spcAft>
                <a:spcPts val="500"/>
              </a:spcAft>
            </a:pPr>
            <a:r>
              <a:rPr lang="en-US" sz="1200" dirty="0"/>
              <a:t>A comprehensive medical and psychological support</a:t>
            </a:r>
          </a:p>
          <a:p>
            <a:pPr marL="557825" lvl="2" indent="-285750">
              <a:spcBef>
                <a:spcPts val="0"/>
              </a:spcBef>
              <a:spcAft>
                <a:spcPts val="500"/>
              </a:spcAft>
            </a:pPr>
            <a:r>
              <a:rPr lang="en-US" sz="1200" dirty="0"/>
              <a:t>An assessment of the essential discernment required prior to approval for entry into the assisted dying pathway</a:t>
            </a:r>
          </a:p>
          <a:p>
            <a:pPr marL="557825" lvl="2" indent="-285750">
              <a:spcBef>
                <a:spcPts val="0"/>
              </a:spcBef>
              <a:spcAft>
                <a:spcPts val="500"/>
              </a:spcAft>
            </a:pPr>
            <a:r>
              <a:rPr lang="en-US" sz="1200" dirty="0"/>
              <a:t>Approval for entry into the assisted dying pathway subject to a collegial and multidisciplinary procedure</a:t>
            </a:r>
          </a:p>
          <a:p>
            <a:pPr marL="557825" lvl="2" indent="-285750">
              <a:spcBef>
                <a:spcPts val="0"/>
              </a:spcBef>
              <a:spcAft>
                <a:spcPts val="500"/>
              </a:spcAft>
            </a:pPr>
            <a:r>
              <a:rPr lang="en-US" sz="1200" dirty="0"/>
              <a:t>The execution of the act supervised by the medical profession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endParaRPr lang="fr-FR" sz="1600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35E732B-612E-CB22-EFF8-886C6594295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377825" lvl="1" indent="-285750">
              <a:spcBef>
                <a:spcPts val="0"/>
              </a:spcBef>
              <a:spcAft>
                <a:spcPts val="500"/>
              </a:spcAft>
            </a:pPr>
            <a:r>
              <a:rPr lang="en-US" sz="1400" dirty="0"/>
              <a:t>Key conditions</a:t>
            </a:r>
          </a:p>
          <a:p>
            <a:pPr marL="557825" lvl="2" indent="-285750">
              <a:spcBef>
                <a:spcPts val="0"/>
              </a:spcBef>
              <a:spcAft>
                <a:spcPts val="500"/>
              </a:spcAft>
            </a:pPr>
            <a:r>
              <a:rPr lang="en-US" sz="1200" dirty="0"/>
              <a:t>Incurability</a:t>
            </a:r>
          </a:p>
          <a:p>
            <a:pPr marL="557825" lvl="2" indent="-285750">
              <a:spcBef>
                <a:spcPts val="0"/>
              </a:spcBef>
              <a:spcAft>
                <a:spcPts val="500"/>
              </a:spcAft>
            </a:pPr>
            <a:r>
              <a:rPr lang="en-US" sz="1200" dirty="0"/>
              <a:t>Refractory suffering</a:t>
            </a:r>
          </a:p>
          <a:p>
            <a:pPr marL="557825" lvl="2" indent="-285750">
              <a:spcBef>
                <a:spcPts val="0"/>
              </a:spcBef>
              <a:spcAft>
                <a:spcPts val="500"/>
              </a:spcAft>
            </a:pPr>
            <a:r>
              <a:rPr lang="en-US" sz="1200" dirty="0"/>
              <a:t>Physical suffering</a:t>
            </a:r>
          </a:p>
          <a:p>
            <a:pPr marL="557825" lvl="2" indent="-285750">
              <a:spcBef>
                <a:spcPts val="0"/>
              </a:spcBef>
              <a:spcAft>
                <a:spcPts val="500"/>
              </a:spcAft>
            </a:pPr>
            <a:r>
              <a:rPr lang="en-US" sz="1200" dirty="0"/>
              <a:t>Life-threatening prognosis. </a:t>
            </a:r>
          </a:p>
          <a:p>
            <a:pPr marL="557825" lvl="2" indent="-285750">
              <a:spcBef>
                <a:spcPts val="0"/>
              </a:spcBef>
              <a:spcAft>
                <a:spcPts val="500"/>
              </a:spcAft>
            </a:pPr>
            <a:r>
              <a:rPr lang="en-US" sz="1200" dirty="0"/>
              <a:t>Divided views on access to minor/majors</a:t>
            </a:r>
          </a:p>
          <a:p>
            <a:pPr marL="377825" lvl="1" indent="-285750">
              <a:spcBef>
                <a:spcPts val="0"/>
              </a:spcBef>
              <a:spcAft>
                <a:spcPts val="500"/>
              </a:spcAft>
            </a:pPr>
            <a:r>
              <a:rPr lang="en-US" sz="1400" dirty="0"/>
              <a:t>A conscience clause for health professionals</a:t>
            </a:r>
          </a:p>
          <a:p>
            <a:pPr marL="377825" lvl="1" indent="-285750">
              <a:spcBef>
                <a:spcPts val="0"/>
              </a:spcBef>
              <a:spcAft>
                <a:spcPts val="500"/>
              </a:spcAft>
            </a:pPr>
            <a:r>
              <a:rPr lang="en-US" sz="1400" dirty="0"/>
              <a:t>A monitoring and control scheme of the assisted dying pathway</a:t>
            </a:r>
          </a:p>
          <a:p>
            <a:pPr marL="377825" lvl="1" indent="-285750">
              <a:spcBef>
                <a:spcPts val="0"/>
              </a:spcBef>
              <a:spcAft>
                <a:spcPts val="500"/>
              </a:spcAft>
            </a:pPr>
            <a:r>
              <a:rPr lang="en-US" sz="1400" dirty="0"/>
              <a:t>A control commission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01665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363630-AE88-F44A-43BC-C66BAEB79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Strategic </a:t>
            </a:r>
            <a:r>
              <a:rPr lang="fr-FR" dirty="0" err="1"/>
              <a:t>Committee</a:t>
            </a:r>
            <a:r>
              <a:rPr lang="fr-FR" dirty="0"/>
              <a:t> on Palliative Care Recommandations (Chauvin Report)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267E7B-FB6A-1450-48F6-1A534E0FBFF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285750" lvl="0" indent="-285750" algn="just" fontAlgn="base">
              <a:lnSpc>
                <a:spcPct val="107000"/>
              </a:lnSpc>
              <a:spcBef>
                <a:spcPts val="900"/>
              </a:spcBef>
              <a:spcAft>
                <a:spcPts val="900"/>
              </a:spcAft>
              <a:buClr>
                <a:srgbClr val="808080"/>
              </a:buClr>
              <a:buSzPts val="1000"/>
              <a:buFont typeface="Arial" panose="020B0604020202020204" pitchFamily="34" charset="0"/>
              <a:buChar char="•"/>
            </a:pPr>
            <a:r>
              <a:rPr lang="fr-FR" sz="1400" u="none" strike="noStrike" kern="0" spc="0" dirty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Broad </a:t>
            </a:r>
            <a:r>
              <a:rPr lang="fr-FR" sz="1400" u="none" strike="noStrike" kern="0" spc="0" dirty="0" err="1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approach</a:t>
            </a:r>
            <a:r>
              <a:rPr lang="fr-FR" sz="1400" u="none" strike="noStrike" kern="0" spc="0" dirty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of palliative care as support care</a:t>
            </a:r>
          </a:p>
          <a:p>
            <a:pPr marL="285750" lvl="0" indent="-285750" algn="just" fontAlgn="base">
              <a:lnSpc>
                <a:spcPct val="107000"/>
              </a:lnSpc>
              <a:spcBef>
                <a:spcPts val="900"/>
              </a:spcBef>
              <a:spcAft>
                <a:spcPts val="900"/>
              </a:spcAft>
              <a:buClr>
                <a:srgbClr val="808080"/>
              </a:buClr>
              <a:buSzPts val="1000"/>
              <a:buFont typeface="Arial" panose="020B0604020202020204" pitchFamily="34" charset="0"/>
              <a:buChar char="•"/>
            </a:pPr>
            <a:r>
              <a:rPr lang="fr-FR" sz="1400" u="none" strike="noStrike" kern="0" spc="0" dirty="0" err="1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Creation</a:t>
            </a:r>
            <a:r>
              <a:rPr lang="fr-FR" sz="1400" u="none" strike="noStrike" kern="0" spc="0" dirty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of « local </a:t>
            </a:r>
            <a:r>
              <a:rPr lang="fr-FR" sz="1400" u="none" strike="noStrike" kern="0" spc="0" dirty="0" err="1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communities</a:t>
            </a:r>
            <a:r>
              <a:rPr lang="fr-FR" kern="0" dirty="0">
                <a:effectLst>
                  <a:outerShdw sx="0" sy="0">
                    <a:srgbClr val="000000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/teams » </a:t>
            </a:r>
            <a:r>
              <a:rPr lang="fr-FR" kern="0" dirty="0" err="1">
                <a:effectLst>
                  <a:outerShdw sx="0" sy="0">
                    <a:srgbClr val="000000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including</a:t>
            </a:r>
            <a:r>
              <a:rPr lang="fr-FR" kern="0" dirty="0">
                <a:effectLst>
                  <a:outerShdw sx="0" sy="0">
                    <a:srgbClr val="000000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kern="0" dirty="0" err="1">
                <a:effectLst>
                  <a:outerShdw sx="0" sy="0">
                    <a:srgbClr val="000000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health</a:t>
            </a:r>
            <a:r>
              <a:rPr lang="fr-FR" kern="0" dirty="0">
                <a:effectLst>
                  <a:outerShdw sx="0" sy="0">
                    <a:srgbClr val="000000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, home care and social care</a:t>
            </a:r>
          </a:p>
          <a:p>
            <a:pPr marL="285750" lvl="0" indent="-285750" algn="just" fontAlgn="base">
              <a:lnSpc>
                <a:spcPct val="107000"/>
              </a:lnSpc>
              <a:spcBef>
                <a:spcPts val="900"/>
              </a:spcBef>
              <a:spcAft>
                <a:spcPts val="900"/>
              </a:spcAft>
              <a:buClr>
                <a:srgbClr val="808080"/>
              </a:buClr>
              <a:buSzPts val="1000"/>
              <a:buFont typeface="Arial" panose="020B0604020202020204" pitchFamily="34" charset="0"/>
              <a:buChar char="•"/>
            </a:pPr>
            <a:r>
              <a:rPr lang="fr-FR" sz="1400" u="none" strike="noStrike" kern="0" spc="0" dirty="0" err="1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Creation</a:t>
            </a:r>
            <a:r>
              <a:rPr lang="fr-FR" sz="1400" u="none" strike="noStrike" kern="0" spc="0" dirty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r-FR" sz="1400" u="none" strike="noStrike" kern="0" spc="0" dirty="0" err="1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personalized</a:t>
            </a:r>
            <a:r>
              <a:rPr lang="fr-FR" sz="1400" u="none" strike="noStrike" kern="0" spc="0" dirty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support care plans</a:t>
            </a:r>
          </a:p>
          <a:p>
            <a:pPr marL="285750" lvl="0" indent="-285750" algn="just" fontAlgn="base">
              <a:lnSpc>
                <a:spcPct val="107000"/>
              </a:lnSpc>
              <a:spcBef>
                <a:spcPts val="900"/>
              </a:spcBef>
              <a:spcAft>
                <a:spcPts val="900"/>
              </a:spcAft>
              <a:buClr>
                <a:srgbClr val="808080"/>
              </a:buClr>
              <a:buSzPts val="1000"/>
              <a:buFont typeface="Arial" panose="020B0604020202020204" pitchFamily="34" charset="0"/>
              <a:buChar char="•"/>
            </a:pPr>
            <a:r>
              <a:rPr lang="fr-FR" sz="1400" u="none" strike="noStrike" kern="0" spc="0" dirty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More binding </a:t>
            </a:r>
            <a:r>
              <a:rPr lang="fr-FR" sz="1400" u="none" strike="noStrike" kern="0" spc="0" dirty="0" err="1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advanced</a:t>
            </a:r>
            <a:r>
              <a:rPr lang="fr-FR" sz="1400" u="none" strike="noStrike" kern="0" spc="0" dirty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directive</a:t>
            </a:r>
          </a:p>
          <a:p>
            <a:pPr marL="285750" lvl="0" indent="-285750" algn="just" fontAlgn="base">
              <a:lnSpc>
                <a:spcPct val="107000"/>
              </a:lnSpc>
              <a:spcBef>
                <a:spcPts val="900"/>
              </a:spcBef>
              <a:spcAft>
                <a:spcPts val="900"/>
              </a:spcAft>
              <a:buClr>
                <a:srgbClr val="808080"/>
              </a:buClr>
              <a:buSzPts val="1000"/>
              <a:buFont typeface="Arial" panose="020B0604020202020204" pitchFamily="34" charset="0"/>
              <a:buChar char="•"/>
            </a:pPr>
            <a:r>
              <a:rPr lang="fr-FR" kern="0" dirty="0">
                <a:effectLst>
                  <a:outerShdw sx="0" sy="0">
                    <a:srgbClr val="000000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New structures </a:t>
            </a:r>
            <a:r>
              <a:rPr lang="fr-FR" kern="0" dirty="0" err="1">
                <a:effectLst>
                  <a:outerShdw sx="0" sy="0">
                    <a:srgbClr val="000000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inspired</a:t>
            </a:r>
            <a:r>
              <a:rPr lang="fr-FR" kern="0" dirty="0">
                <a:effectLst>
                  <a:outerShdw sx="0" sy="0">
                    <a:srgbClr val="000000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by hospices (</a:t>
            </a:r>
            <a:r>
              <a:rPr lang="fr-FR" kern="0" dirty="0" err="1">
                <a:effectLst>
                  <a:outerShdw sx="0" sy="0">
                    <a:srgbClr val="000000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supportive</a:t>
            </a:r>
            <a:r>
              <a:rPr lang="fr-FR" kern="0" dirty="0">
                <a:effectLst>
                  <a:outerShdw sx="0" sy="0">
                    <a:srgbClr val="000000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care homes)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9561B0-22E6-5702-9BE5-21F3E87C0C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47614"/>
            <a:ext cx="3886200" cy="3263504"/>
          </a:xfrm>
        </p:spPr>
        <p:txBody>
          <a:bodyPr>
            <a:normAutofit/>
          </a:bodyPr>
          <a:lstStyle/>
          <a:p>
            <a:pPr marL="285750" lvl="0" indent="-285750" algn="just" fontAlgn="base">
              <a:lnSpc>
                <a:spcPct val="107000"/>
              </a:lnSpc>
              <a:spcBef>
                <a:spcPts val="900"/>
              </a:spcBef>
              <a:spcAft>
                <a:spcPts val="900"/>
              </a:spcAft>
              <a:buClr>
                <a:srgbClr val="808080"/>
              </a:buClr>
              <a:buSzPts val="1000"/>
              <a:buFont typeface="Arial" panose="020B0604020202020204" pitchFamily="34" charset="0"/>
              <a:buChar char="•"/>
            </a:pPr>
            <a:r>
              <a:rPr lang="fr-FR" kern="0" dirty="0">
                <a:effectLst>
                  <a:outerShdw sx="0" sy="0">
                    <a:srgbClr val="000000"/>
                  </a:outerShdw>
                </a:effectLst>
                <a:cs typeface="Times New Roman" panose="02020603050405020304" pitchFamily="18" charset="0"/>
              </a:rPr>
              <a:t>Support of helpers/</a:t>
            </a:r>
            <a:r>
              <a:rPr lang="fr-FR" kern="0" dirty="0" err="1">
                <a:effectLst>
                  <a:outerShdw sx="0" sy="0">
                    <a:srgbClr val="000000"/>
                  </a:outerShdw>
                </a:effectLst>
                <a:cs typeface="Times New Roman" panose="02020603050405020304" pitchFamily="18" charset="0"/>
              </a:rPr>
              <a:t>carers</a:t>
            </a:r>
            <a:endParaRPr lang="fr-FR" kern="0" dirty="0">
              <a:effectLst>
                <a:outerShdw sx="0" sy="0">
                  <a:srgbClr val="000000"/>
                </a:outerShdw>
              </a:effectLst>
              <a:cs typeface="Times New Roman" panose="02020603050405020304" pitchFamily="18" charset="0"/>
            </a:endParaRPr>
          </a:p>
          <a:p>
            <a:pPr marL="285750" lvl="0" indent="-285750" algn="just" fontAlgn="base">
              <a:lnSpc>
                <a:spcPct val="107000"/>
              </a:lnSpc>
              <a:spcBef>
                <a:spcPts val="900"/>
              </a:spcBef>
              <a:spcAft>
                <a:spcPts val="900"/>
              </a:spcAft>
              <a:buClr>
                <a:srgbClr val="808080"/>
              </a:buClr>
              <a:buSzPts val="1000"/>
              <a:buFont typeface="Arial" panose="020B0604020202020204" pitchFamily="34" charset="0"/>
              <a:buChar char="•"/>
            </a:pPr>
            <a:r>
              <a:rPr lang="fr-FR" kern="0" dirty="0" err="1">
                <a:effectLst>
                  <a:outerShdw sx="0" sy="0">
                    <a:srgbClr val="000000"/>
                  </a:outerShdw>
                </a:effectLst>
                <a:cs typeface="Times New Roman" panose="02020603050405020304" pitchFamily="18" charset="0"/>
              </a:rPr>
              <a:t>Reinforce</a:t>
            </a:r>
            <a:r>
              <a:rPr lang="fr-FR" kern="0" dirty="0">
                <a:effectLst>
                  <a:outerShdw sx="0" sy="0">
                    <a:srgbClr val="000000"/>
                  </a:outerShdw>
                </a:effectLst>
                <a:cs typeface="Times New Roman" panose="02020603050405020304" pitchFamily="18" charset="0"/>
              </a:rPr>
              <a:t> initial and </a:t>
            </a:r>
            <a:r>
              <a:rPr lang="fr-FR" kern="0" dirty="0" err="1">
                <a:effectLst>
                  <a:outerShdw sx="0" sy="0">
                    <a:srgbClr val="000000"/>
                  </a:outerShdw>
                </a:effectLst>
                <a:cs typeface="Times New Roman" panose="02020603050405020304" pitchFamily="18" charset="0"/>
              </a:rPr>
              <a:t>vocational</a:t>
            </a:r>
            <a:r>
              <a:rPr lang="fr-FR" kern="0" dirty="0">
                <a:effectLst>
                  <a:outerShdw sx="0" sy="0">
                    <a:srgbClr val="000000"/>
                  </a:outerShdw>
                </a:effectLst>
                <a:cs typeface="Times New Roman" panose="02020603050405020304" pitchFamily="18" charset="0"/>
              </a:rPr>
              <a:t> training and </a:t>
            </a:r>
            <a:r>
              <a:rPr lang="fr-FR" kern="0" dirty="0" err="1">
                <a:effectLst>
                  <a:outerShdw sx="0" sy="0">
                    <a:srgbClr val="000000"/>
                  </a:outerShdw>
                </a:effectLst>
                <a:cs typeface="Times New Roman" panose="02020603050405020304" pitchFamily="18" charset="0"/>
              </a:rPr>
              <a:t>give</a:t>
            </a:r>
            <a:r>
              <a:rPr lang="fr-FR" kern="0" dirty="0">
                <a:effectLst>
                  <a:outerShdw sx="0" sy="0">
                    <a:srgbClr val="00000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fr-FR" kern="0" dirty="0" err="1">
                <a:effectLst>
                  <a:outerShdw sx="0" sy="0">
                    <a:srgbClr val="000000"/>
                  </a:outerShdw>
                </a:effectLst>
                <a:cs typeface="Times New Roman" panose="02020603050405020304" pitchFamily="18" charset="0"/>
              </a:rPr>
              <a:t>academic</a:t>
            </a:r>
            <a:r>
              <a:rPr lang="fr-FR" kern="0" dirty="0">
                <a:effectLst>
                  <a:outerShdw sx="0" sy="0">
                    <a:srgbClr val="000000"/>
                  </a:outerShdw>
                </a:effectLst>
                <a:cs typeface="Times New Roman" panose="02020603050405020304" pitchFamily="18" charset="0"/>
              </a:rPr>
              <a:t> recognition to palliative care</a:t>
            </a:r>
          </a:p>
          <a:p>
            <a:pPr marL="285750" lvl="0" indent="-285750" algn="just" fontAlgn="base">
              <a:lnSpc>
                <a:spcPct val="107000"/>
              </a:lnSpc>
              <a:spcBef>
                <a:spcPts val="900"/>
              </a:spcBef>
              <a:spcAft>
                <a:spcPts val="900"/>
              </a:spcAft>
              <a:buClr>
                <a:srgbClr val="808080"/>
              </a:buClr>
              <a:buSzPts val="1000"/>
              <a:buFont typeface="Arial" panose="020B0604020202020204" pitchFamily="34" charset="0"/>
              <a:buChar char="•"/>
            </a:pPr>
            <a:r>
              <a:rPr lang="fr-FR" kern="0" dirty="0">
                <a:effectLst>
                  <a:outerShdw sx="0" sy="0">
                    <a:srgbClr val="000000"/>
                  </a:outerShdw>
                </a:effectLst>
                <a:cs typeface="Times New Roman" panose="02020603050405020304" pitchFamily="18" charset="0"/>
              </a:rPr>
              <a:t>Finance </a:t>
            </a:r>
            <a:r>
              <a:rPr lang="fr-FR" kern="0" dirty="0" err="1">
                <a:effectLst>
                  <a:outerShdw sx="0" sy="0">
                    <a:srgbClr val="000000"/>
                  </a:outerShdw>
                </a:effectLst>
                <a:cs typeface="Times New Roman" panose="02020603050405020304" pitchFamily="18" charset="0"/>
              </a:rPr>
              <a:t>research</a:t>
            </a:r>
            <a:r>
              <a:rPr lang="fr-FR" kern="0" dirty="0">
                <a:effectLst>
                  <a:outerShdw sx="0" sy="0">
                    <a:srgbClr val="000000"/>
                  </a:outerShdw>
                </a:effectLst>
                <a:cs typeface="Times New Roman" panose="02020603050405020304" pitchFamily="18" charset="0"/>
              </a:rPr>
              <a:t> programs</a:t>
            </a:r>
          </a:p>
          <a:p>
            <a:pPr marL="285750" lvl="0" indent="-285750" algn="just" fontAlgn="base">
              <a:lnSpc>
                <a:spcPct val="107000"/>
              </a:lnSpc>
              <a:spcBef>
                <a:spcPts val="900"/>
              </a:spcBef>
              <a:spcAft>
                <a:spcPts val="900"/>
              </a:spcAft>
              <a:buClr>
                <a:srgbClr val="808080"/>
              </a:buClr>
              <a:buSzPts val="1000"/>
              <a:buFont typeface="Arial" panose="020B0604020202020204" pitchFamily="34" charset="0"/>
              <a:buChar char="•"/>
            </a:pPr>
            <a:r>
              <a:rPr lang="fr-FR" kern="0" dirty="0" err="1">
                <a:effectLst>
                  <a:outerShdw sx="0" sy="0">
                    <a:srgbClr val="000000"/>
                  </a:outerShdw>
                </a:effectLst>
                <a:cs typeface="Times New Roman" panose="02020603050405020304" pitchFamily="18" charset="0"/>
              </a:rPr>
              <a:t>Create</a:t>
            </a:r>
            <a:r>
              <a:rPr lang="fr-FR" kern="0" dirty="0">
                <a:effectLst>
                  <a:outerShdw sx="0" sy="0">
                    <a:srgbClr val="000000"/>
                  </a:outerShdw>
                </a:effectLst>
                <a:cs typeface="Times New Roman" panose="02020603050405020304" pitchFamily="18" charset="0"/>
              </a:rPr>
              <a:t> a national </a:t>
            </a:r>
            <a:r>
              <a:rPr lang="fr-FR" kern="0" dirty="0" err="1">
                <a:effectLst>
                  <a:outerShdw sx="0" sy="0">
                    <a:srgbClr val="000000"/>
                  </a:outerShdw>
                </a:effectLst>
                <a:cs typeface="Times New Roman" panose="02020603050405020304" pitchFamily="18" charset="0"/>
              </a:rPr>
              <a:t>institute</a:t>
            </a:r>
            <a:r>
              <a:rPr lang="fr-FR" kern="0" dirty="0">
                <a:effectLst>
                  <a:outerShdw sx="0" sy="0">
                    <a:srgbClr val="000000"/>
                  </a:outerShdw>
                </a:effectLst>
                <a:cs typeface="Times New Roman" panose="02020603050405020304" pitchFamily="18" charset="0"/>
              </a:rPr>
              <a:t> of support care</a:t>
            </a:r>
          </a:p>
          <a:p>
            <a:pPr marL="285750" lvl="0" indent="-285750" algn="just" fontAlgn="base">
              <a:lnSpc>
                <a:spcPct val="107000"/>
              </a:lnSpc>
              <a:spcBef>
                <a:spcPts val="900"/>
              </a:spcBef>
              <a:spcAft>
                <a:spcPts val="900"/>
              </a:spcAft>
              <a:buClr>
                <a:srgbClr val="808080"/>
              </a:buClr>
              <a:buSzPts val="1000"/>
              <a:buFont typeface="Arial" panose="020B0604020202020204" pitchFamily="34" charset="0"/>
              <a:buChar char="•"/>
            </a:pPr>
            <a:r>
              <a:rPr lang="fr-FR" kern="0" dirty="0">
                <a:effectLst>
                  <a:outerShdw sx="0" sy="0">
                    <a:srgbClr val="000000"/>
                  </a:outerShdw>
                </a:effectLst>
                <a:cs typeface="Times New Roman" panose="02020603050405020304" pitchFamily="18" charset="0"/>
              </a:rPr>
              <a:t>&gt; </a:t>
            </a:r>
            <a:r>
              <a:rPr lang="fr-FR" kern="0" dirty="0" err="1">
                <a:effectLst>
                  <a:outerShdw sx="0" sy="0">
                    <a:srgbClr val="000000"/>
                  </a:outerShdw>
                </a:effectLst>
                <a:cs typeface="Times New Roman" panose="02020603050405020304" pitchFamily="18" charset="0"/>
              </a:rPr>
              <a:t>additional</a:t>
            </a:r>
            <a:r>
              <a:rPr lang="fr-FR" kern="0" dirty="0">
                <a:effectLst>
                  <a:outerShdw sx="0" sy="0">
                    <a:srgbClr val="000000"/>
                  </a:outerShdw>
                </a:effectLst>
                <a:cs typeface="Times New Roman" panose="02020603050405020304" pitchFamily="18" charset="0"/>
              </a:rPr>
              <a:t> 1 billion € </a:t>
            </a:r>
            <a:endParaRPr lang="fr-FR" dirty="0"/>
          </a:p>
          <a:p>
            <a:pPr marL="377825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8991066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DARES 16-9">
  <a:themeElements>
    <a:clrScheme name="Personnalisé 1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009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Marianne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>
        <a:norm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PLATE_IGAS 16-9.potx" id="{F0BF0DAA-8C08-4F93-89D8-4DB94C98FC34}" vid="{84EDEDC2-48F1-4334-9027-9CCAC593394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TEMPLATE_IGAS 16-9</Template>
  <TotalTime>2144</TotalTime>
  <Words>1825</Words>
  <Application>Microsoft Office PowerPoint</Application>
  <PresentationFormat>Affichage à l'écran (16:9)</PresentationFormat>
  <Paragraphs>198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Calibri</vt:lpstr>
      <vt:lpstr>Marianne</vt:lpstr>
      <vt:lpstr>Times New Roman</vt:lpstr>
      <vt:lpstr>Wingdings</vt:lpstr>
      <vt:lpstr>TEMPLATE_DARES 16-9</vt:lpstr>
      <vt:lpstr>New developments around regulation of end of life/palliative care in France </vt:lpstr>
      <vt:lpstr>Agenda</vt:lpstr>
      <vt:lpstr>Overview of Current Legal Framework on End-of-Life</vt:lpstr>
      <vt:lpstr>Overview of Current Legal Framework on End-of-Life</vt:lpstr>
      <vt:lpstr>National Ethics Committee Opinion n° 139 (september 2022)</vt:lpstr>
      <vt:lpstr>Citizens Convention (December 22-April 23)</vt:lpstr>
      <vt:lpstr>Citizens Convention and Assisted Dying</vt:lpstr>
      <vt:lpstr>Citizens Convention and Assisted Dying</vt:lpstr>
      <vt:lpstr>Strategic Committee on Palliative Care Recommandations (Chauvin Report)</vt:lpstr>
      <vt:lpstr>Draft Bill on End-of-life Discussed in 2024</vt:lpstr>
      <vt:lpstr>Draft Bill on End-of-life Discussed in 2024</vt:lpstr>
      <vt:lpstr>New Bills Adopted in May 2025 by National Assembly</vt:lpstr>
      <vt:lpstr>Right to Assisted Dying: Key Provisions of the Law</vt:lpstr>
      <vt:lpstr>Right to Assisted Dying: Key Provisions of the Law</vt:lpstr>
    </vt:vector>
  </TitlesOfParts>
  <Manager>Client</Manager>
  <Company>PPT/DSI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MOUNIER, Patricia (IGAS/COMMUNICATION)</dc:creator>
  <cp:lastModifiedBy>VIOSSAT, Louis-Charles (IGAS/INSPECTANTS)</cp:lastModifiedBy>
  <cp:revision>98</cp:revision>
  <cp:lastPrinted>2023-10-03T15:53:49Z</cp:lastPrinted>
  <dcterms:created xsi:type="dcterms:W3CDTF">2022-03-11T16:34:43Z</dcterms:created>
  <dcterms:modified xsi:type="dcterms:W3CDTF">2025-06-15T13:10:41Z</dcterms:modified>
</cp:coreProperties>
</file>