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5"/>
  </p:sldMasterIdLst>
  <p:notesMasterIdLst>
    <p:notesMasterId r:id="rId22"/>
  </p:notesMasterIdLst>
  <p:sldIdLst>
    <p:sldId id="256" r:id="rId6"/>
    <p:sldId id="262" r:id="rId7"/>
    <p:sldId id="263" r:id="rId8"/>
    <p:sldId id="264" r:id="rId9"/>
    <p:sldId id="270" r:id="rId10"/>
    <p:sldId id="271" r:id="rId11"/>
    <p:sldId id="274" r:id="rId12"/>
    <p:sldId id="273" r:id="rId13"/>
    <p:sldId id="278" r:id="rId14"/>
    <p:sldId id="276" r:id="rId15"/>
    <p:sldId id="277" r:id="rId16"/>
    <p:sldId id="258" r:id="rId17"/>
    <p:sldId id="266" r:id="rId18"/>
    <p:sldId id="267" r:id="rId19"/>
    <p:sldId id="268" r:id="rId20"/>
    <p:sldId id="269" r:id="rId2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603" autoAdjust="0"/>
    <p:restoredTop sz="94660"/>
  </p:normalViewPr>
  <p:slideViewPr>
    <p:cSldViewPr snapToGrid="0">
      <p:cViewPr>
        <p:scale>
          <a:sx n="114" d="100"/>
          <a:sy n="114" d="100"/>
        </p:scale>
        <p:origin x="726" y="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tableStyles" Target="tableStyles.xml"/><Relationship Id="rId3" Type="http://schemas.openxmlformats.org/officeDocument/2006/relationships/customXml" Target="../customXml/item3.xml"/><Relationship Id="rId21" Type="http://schemas.openxmlformats.org/officeDocument/2006/relationships/slide" Target="slides/slide16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viewProps" Target="viewProps.xml"/><Relationship Id="rId5" Type="http://schemas.openxmlformats.org/officeDocument/2006/relationships/slideMaster" Target="slideMasters/slideMaster1.xml"/><Relationship Id="rId15" Type="http://schemas.openxmlformats.org/officeDocument/2006/relationships/slide" Target="slides/slide10.xml"/><Relationship Id="rId23" Type="http://schemas.openxmlformats.org/officeDocument/2006/relationships/presProps" Target="presProps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notesMaster" Target="notesMasters/notesMaster1.xml"/><Relationship Id="rId27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ristin Good" userId="60d25782-3852-4c02-8c59-edab529e3055" providerId="ADAL" clId="{B3058040-8674-454E-98D6-44C3349F4A17}"/>
    <pc:docChg chg="custSel modSld">
      <pc:chgData name="Kristin Good" userId="60d25782-3852-4c02-8c59-edab529e3055" providerId="ADAL" clId="{B3058040-8674-454E-98D6-44C3349F4A17}" dt="2025-06-17T06:39:28.406" v="369" actId="20577"/>
      <pc:docMkLst>
        <pc:docMk/>
      </pc:docMkLst>
      <pc:sldChg chg="modSp mod">
        <pc:chgData name="Kristin Good" userId="60d25782-3852-4c02-8c59-edab529e3055" providerId="ADAL" clId="{B3058040-8674-454E-98D6-44C3349F4A17}" dt="2025-06-17T06:26:51.748" v="156" actId="255"/>
        <pc:sldMkLst>
          <pc:docMk/>
          <pc:sldMk cId="1666236281" sldId="273"/>
        </pc:sldMkLst>
        <pc:spChg chg="mod">
          <ac:chgData name="Kristin Good" userId="60d25782-3852-4c02-8c59-edab529e3055" providerId="ADAL" clId="{B3058040-8674-454E-98D6-44C3349F4A17}" dt="2025-06-17T06:26:51.748" v="156" actId="255"/>
          <ac:spMkLst>
            <pc:docMk/>
            <pc:sldMk cId="1666236281" sldId="273"/>
            <ac:spMk id="5" creationId="{F15AADDE-DB55-C0AE-9354-2B25202CC71C}"/>
          </ac:spMkLst>
        </pc:spChg>
        <pc:spChg chg="mod">
          <ac:chgData name="Kristin Good" userId="60d25782-3852-4c02-8c59-edab529e3055" providerId="ADAL" clId="{B3058040-8674-454E-98D6-44C3349F4A17}" dt="2025-06-17T06:26:40.442" v="153" actId="14100"/>
          <ac:spMkLst>
            <pc:docMk/>
            <pc:sldMk cId="1666236281" sldId="273"/>
            <ac:spMk id="6" creationId="{F2958E44-10CB-0FAA-2D31-A43430267CC2}"/>
          </ac:spMkLst>
        </pc:spChg>
      </pc:sldChg>
      <pc:sldChg chg="modSp mod">
        <pc:chgData name="Kristin Good" userId="60d25782-3852-4c02-8c59-edab529e3055" providerId="ADAL" clId="{B3058040-8674-454E-98D6-44C3349F4A17}" dt="2025-06-17T06:37:50.119" v="333" actId="20577"/>
        <pc:sldMkLst>
          <pc:docMk/>
          <pc:sldMk cId="1882056333" sldId="274"/>
        </pc:sldMkLst>
        <pc:spChg chg="mod">
          <ac:chgData name="Kristin Good" userId="60d25782-3852-4c02-8c59-edab529e3055" providerId="ADAL" clId="{B3058040-8674-454E-98D6-44C3349F4A17}" dt="2025-06-17T06:37:50.119" v="333" actId="20577"/>
          <ac:spMkLst>
            <pc:docMk/>
            <pc:sldMk cId="1882056333" sldId="274"/>
            <ac:spMk id="5" creationId="{B59EAF2B-678D-49EB-9ACA-5715748C8D79}"/>
          </ac:spMkLst>
        </pc:spChg>
        <pc:spChg chg="mod">
          <ac:chgData name="Kristin Good" userId="60d25782-3852-4c02-8c59-edab529e3055" providerId="ADAL" clId="{B3058040-8674-454E-98D6-44C3349F4A17}" dt="2025-06-17T06:22:47.495" v="4" actId="14100"/>
          <ac:spMkLst>
            <pc:docMk/>
            <pc:sldMk cId="1882056333" sldId="274"/>
            <ac:spMk id="6" creationId="{6524D982-40AD-8350-C4DF-C9BFE75B788D}"/>
          </ac:spMkLst>
        </pc:spChg>
      </pc:sldChg>
      <pc:sldChg chg="modSp mod">
        <pc:chgData name="Kristin Good" userId="60d25782-3852-4c02-8c59-edab529e3055" providerId="ADAL" clId="{B3058040-8674-454E-98D6-44C3349F4A17}" dt="2025-06-17T06:28:23.660" v="183" actId="20577"/>
        <pc:sldMkLst>
          <pc:docMk/>
          <pc:sldMk cId="3721012965" sldId="276"/>
        </pc:sldMkLst>
        <pc:spChg chg="mod">
          <ac:chgData name="Kristin Good" userId="60d25782-3852-4c02-8c59-edab529e3055" providerId="ADAL" clId="{B3058040-8674-454E-98D6-44C3349F4A17}" dt="2025-06-17T06:28:23.660" v="183" actId="20577"/>
          <ac:spMkLst>
            <pc:docMk/>
            <pc:sldMk cId="3721012965" sldId="276"/>
            <ac:spMk id="5" creationId="{69D4A217-A217-80DE-1C05-DB2644F79008}"/>
          </ac:spMkLst>
        </pc:spChg>
      </pc:sldChg>
      <pc:sldChg chg="modSp mod">
        <pc:chgData name="Kristin Good" userId="60d25782-3852-4c02-8c59-edab529e3055" providerId="ADAL" clId="{B3058040-8674-454E-98D6-44C3349F4A17}" dt="2025-06-17T06:33:21.995" v="287" actId="20577"/>
        <pc:sldMkLst>
          <pc:docMk/>
          <pc:sldMk cId="2024970670" sldId="277"/>
        </pc:sldMkLst>
        <pc:spChg chg="mod">
          <ac:chgData name="Kristin Good" userId="60d25782-3852-4c02-8c59-edab529e3055" providerId="ADAL" clId="{B3058040-8674-454E-98D6-44C3349F4A17}" dt="2025-06-17T06:33:21.995" v="287" actId="20577"/>
          <ac:spMkLst>
            <pc:docMk/>
            <pc:sldMk cId="2024970670" sldId="277"/>
            <ac:spMk id="5" creationId="{22CE7337-1698-AB85-7D43-EE3587DCEE4C}"/>
          </ac:spMkLst>
        </pc:spChg>
      </pc:sldChg>
      <pc:sldChg chg="modSp mod">
        <pc:chgData name="Kristin Good" userId="60d25782-3852-4c02-8c59-edab529e3055" providerId="ADAL" clId="{B3058040-8674-454E-98D6-44C3349F4A17}" dt="2025-06-17T06:39:28.406" v="369" actId="20577"/>
        <pc:sldMkLst>
          <pc:docMk/>
          <pc:sldMk cId="249619197" sldId="278"/>
        </pc:sldMkLst>
        <pc:spChg chg="mod">
          <ac:chgData name="Kristin Good" userId="60d25782-3852-4c02-8c59-edab529e3055" providerId="ADAL" clId="{B3058040-8674-454E-98D6-44C3349F4A17}" dt="2025-06-17T06:39:28.406" v="369" actId="20577"/>
          <ac:spMkLst>
            <pc:docMk/>
            <pc:sldMk cId="249619197" sldId="278"/>
            <ac:spMk id="5" creationId="{2978A0F6-3DB7-8C0F-1B44-454097493F34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NZ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67F5E51-508A-47F9-9800-9080111F54E7}" type="datetimeFigureOut">
              <a:rPr lang="en-NZ" smtClean="0"/>
              <a:t>17/06/2025</a:t>
            </a:fld>
            <a:endParaRPr lang="en-NZ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NZ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033C35F-A8EE-4241-9029-4B8B6C2C0AA4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3409160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- Blue Kōwhaiwha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Background pattern&#10;&#10;Description automatically generated">
            <a:extLst>
              <a:ext uri="{FF2B5EF4-FFF2-40B4-BE49-F238E27FC236}">
                <a16:creationId xmlns:a16="http://schemas.microsoft.com/office/drawing/2014/main" id="{F289F6F5-F44D-034C-A5E9-5F74EF8EB77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0C7B0F52-763C-4D33-90B0-24ABAE6FFE8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00000" y="385010"/>
            <a:ext cx="6549015" cy="3780000"/>
          </a:xfrm>
        </p:spPr>
        <p:txBody>
          <a:bodyPr lIns="0" anchor="b"/>
          <a:lstStyle>
            <a:lvl1pPr algn="l">
              <a:defRPr sz="6000" b="1" i="0" baseline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NZ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E6ADF5F-C629-4F88-851F-EA60C6B8E29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00000" y="4140000"/>
            <a:ext cx="4913659" cy="1223737"/>
          </a:xfrm>
        </p:spPr>
        <p:txBody>
          <a:bodyPr lIns="0">
            <a:normAutofit/>
          </a:bodyPr>
          <a:lstStyle>
            <a:lvl1pPr marL="0" indent="0" algn="l">
              <a:buNone/>
              <a:defRPr sz="3600" spc="10" baseline="0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NZ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B5BAE34A-7BBA-544C-A9DB-911F10CE2C22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-1" y="6221650"/>
            <a:ext cx="12191999" cy="628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76321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page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8211FA33-C40E-47B7-869A-EEC1A0A76983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2192000" cy="6858000"/>
          </a:xfrm>
        </p:spPr>
        <p:txBody>
          <a:bodyPr/>
          <a:lstStyle/>
          <a:p>
            <a:r>
              <a:rPr lang="en-US"/>
              <a:t>Click icon to add picture</a:t>
            </a:r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9307077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page me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edia Placeholder 2">
            <a:extLst>
              <a:ext uri="{FF2B5EF4-FFF2-40B4-BE49-F238E27FC236}">
                <a16:creationId xmlns:a16="http://schemas.microsoft.com/office/drawing/2014/main" id="{A6D20C93-701F-4C99-BA21-1BB5BF853658}"/>
              </a:ext>
            </a:extLst>
          </p:cNvPr>
          <p:cNvSpPr>
            <a:spLocks noGrp="1"/>
          </p:cNvSpPr>
          <p:nvPr>
            <p:ph type="media" sz="quarter" idx="10"/>
          </p:nvPr>
        </p:nvSpPr>
        <p:spPr>
          <a:xfrm>
            <a:off x="0" y="0"/>
            <a:ext cx="12192000" cy="6858000"/>
          </a:xfrm>
        </p:spPr>
        <p:txBody>
          <a:bodyPr/>
          <a:lstStyle/>
          <a:p>
            <a:r>
              <a:rPr lang="en-US"/>
              <a:t>Click icon to add media</a:t>
            </a:r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3201771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- Blue Kōwhaiwhai Block Revers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5A5A4316-F818-E541-80C5-B324351E5C6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300" b="7300"/>
          <a:stretch/>
        </p:blipFill>
        <p:spPr>
          <a:xfrm>
            <a:off x="180000" y="180000"/>
            <a:ext cx="11833200" cy="5684400"/>
          </a:xfrm>
          <a:prstGeom prst="rect">
            <a:avLst/>
          </a:prstGeom>
        </p:spPr>
      </p:pic>
      <p:sp>
        <p:nvSpPr>
          <p:cNvPr id="8" name="Title 1">
            <a:extLst>
              <a:ext uri="{FF2B5EF4-FFF2-40B4-BE49-F238E27FC236}">
                <a16:creationId xmlns:a16="http://schemas.microsoft.com/office/drawing/2014/main" id="{72BF73D1-DB44-7546-969B-044024684B4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0000" y="1080000"/>
            <a:ext cx="5400000" cy="2700000"/>
          </a:xfrm>
          <a:solidFill>
            <a:schemeClr val="bg1"/>
          </a:solidFill>
        </p:spPr>
        <p:txBody>
          <a:bodyPr lIns="360000" tIns="180000" rIns="180000" bIns="180000" anchor="ctr" anchorCtr="0">
            <a:normAutofit/>
          </a:bodyPr>
          <a:lstStyle>
            <a:lvl1pPr algn="l">
              <a:defRPr sz="6000" b="1" i="0" baseline="0"/>
            </a:lvl1pPr>
          </a:lstStyle>
          <a:p>
            <a:r>
              <a:rPr lang="en-US"/>
              <a:t>Click to edit Master title style</a:t>
            </a:r>
            <a:endParaRPr lang="en-NZ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A35F824B-FB06-9743-91F4-AA755B93F021}"/>
              </a:ext>
            </a:extLst>
          </p:cNvPr>
          <p:cNvSpPr/>
          <p:nvPr userDrawn="1"/>
        </p:nvSpPr>
        <p:spPr>
          <a:xfrm>
            <a:off x="0" y="1080000"/>
            <a:ext cx="180000" cy="2700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50F91B06-285D-F112-F78D-B7D9AC8CC045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-1" y="6221650"/>
            <a:ext cx="12191999" cy="628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30500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- Blue Bloc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4">
            <a:extLst>
              <a:ext uri="{FF2B5EF4-FFF2-40B4-BE49-F238E27FC236}">
                <a16:creationId xmlns:a16="http://schemas.microsoft.com/office/drawing/2014/main" id="{B785FCBA-B14F-8E4C-9254-3BDD1A59675B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180000" y="180000"/>
            <a:ext cx="11833200" cy="5684400"/>
          </a:xfrm>
          <a:solidFill>
            <a:schemeClr val="bg1">
              <a:lumMod val="95000"/>
            </a:schemeClr>
          </a:solidFill>
        </p:spPr>
        <p:txBody>
          <a:bodyPr/>
          <a:lstStyle/>
          <a:p>
            <a:r>
              <a:rPr lang="en-US" dirty="0"/>
              <a:t>Click on icon to add picture</a:t>
            </a: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0C4179F7-082B-A04E-8425-A6F20A460B0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1080000"/>
            <a:ext cx="5580000" cy="2700000"/>
          </a:xfrm>
          <a:solidFill>
            <a:schemeClr val="accent1"/>
          </a:solidFill>
        </p:spPr>
        <p:txBody>
          <a:bodyPr lIns="360000" tIns="180000" rIns="180000" bIns="180000" anchor="ctr" anchorCtr="0">
            <a:normAutofit/>
          </a:bodyPr>
          <a:lstStyle>
            <a:lvl1pPr algn="l">
              <a:defRPr sz="6000" b="1" i="0" baseline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NZ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48EF481B-443C-B6EE-EA24-26C3853EBB6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-1" y="6221650"/>
            <a:ext cx="12191999" cy="628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07604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no bra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3B14EE-D74C-4D87-BEBB-C5A6B0F343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00000" y="880946"/>
            <a:ext cx="7416000" cy="529601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E19F0C0-6EA2-408B-8B27-88092E9E38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65CFC-2D4E-433A-B6EF-956563D3A29C}" type="datetime1">
              <a:rPr lang="en-NZ" smtClean="0"/>
              <a:t>17/06/2025</a:t>
            </a:fld>
            <a:endParaRPr lang="en-N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6BFAE05-EAF8-497D-878D-87DE9E4916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NZ"/>
              <a:t>Option to include details in footer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D5E1CEB-3E0A-4C25-91D5-DE8F522DA0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A30AC-EEC2-45DD-BBF1-71D2CA05A494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0031995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brand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3B14EE-D74C-4D87-BEBB-C5A6B0F343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00001" y="880946"/>
            <a:ext cx="7416000" cy="485630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23F3F7C5-E6CC-C692-B351-4774CA4DEDE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-1" y="6221650"/>
            <a:ext cx="12191999" cy="628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31770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no bra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E19F0C0-6EA2-408B-8B27-88092E9E38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64D3F4-1BC3-4A70-B670-3DFA2076134A}" type="datetime1">
              <a:rPr lang="en-NZ" smtClean="0"/>
              <a:t>17/06/2025</a:t>
            </a:fld>
            <a:endParaRPr lang="en-N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6BFAE05-EAF8-497D-878D-87DE9E4916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NZ"/>
              <a:t>Option to include details in footer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D5E1CEB-3E0A-4C25-91D5-DE8F522DA0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A30AC-EEC2-45DD-BBF1-71D2CA05A494}" type="slidenum">
              <a:rPr lang="en-NZ" smtClean="0"/>
              <a:t>‹#›</a:t>
            </a:fld>
            <a:endParaRPr lang="en-NZ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46B81A23-23A4-4E68-BA84-12F9ED1368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00000" y="1953928"/>
            <a:ext cx="7416000" cy="422303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 dirty="0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4C427A84-7B0E-446A-9F95-9204FAD4BE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0000" y="878081"/>
            <a:ext cx="10515600" cy="950719"/>
          </a:xfrm>
        </p:spPr>
        <p:txBody>
          <a:bodyPr anchor="t" anchorCtr="0"/>
          <a:lstStyle>
            <a:lvl1pPr>
              <a:defRPr sz="3600" baseline="0"/>
            </a:lvl1pPr>
          </a:lstStyle>
          <a:p>
            <a:r>
              <a:rPr lang="en-US"/>
              <a:t>Click to edit Master title style</a:t>
            </a:r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14017459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two column content no bra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E19F0C0-6EA2-408B-8B27-88092E9E38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64D3F4-1BC3-4A70-B670-3DFA2076134A}" type="datetime1">
              <a:rPr lang="en-NZ" smtClean="0"/>
              <a:t>17/06/2025</a:t>
            </a:fld>
            <a:endParaRPr lang="en-N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6BFAE05-EAF8-497D-878D-87DE9E4916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NZ"/>
              <a:t>Option to include details in footer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D5E1CEB-3E0A-4C25-91D5-DE8F522DA0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A30AC-EEC2-45DD-BBF1-71D2CA05A494}" type="slidenum">
              <a:rPr lang="en-NZ" smtClean="0"/>
              <a:t>‹#›</a:t>
            </a:fld>
            <a:endParaRPr lang="en-NZ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46B81A23-23A4-4E68-BA84-12F9ED1368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99999" y="1953928"/>
            <a:ext cx="10515599" cy="4223035"/>
          </a:xfrm>
        </p:spPr>
        <p:txBody>
          <a:bodyPr numCol="2" spcCol="36000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 dirty="0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4C427A84-7B0E-446A-9F95-9204FAD4BE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0000" y="878081"/>
            <a:ext cx="10515600" cy="950719"/>
          </a:xfrm>
        </p:spPr>
        <p:txBody>
          <a:bodyPr anchor="t" anchorCtr="0"/>
          <a:lstStyle>
            <a:lvl1pPr>
              <a:defRPr sz="3600" baseline="0"/>
            </a:lvl1pPr>
          </a:lstStyle>
          <a:p>
            <a:r>
              <a:rPr lang="en-US"/>
              <a:t>Click to edit Master title style</a:t>
            </a:r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38504285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brand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70DF2241-ACC7-4417-B99A-74635A268F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00000" y="1953929"/>
            <a:ext cx="7416000" cy="3904706"/>
          </a:xfrm>
        </p:spPr>
        <p:txBody>
          <a:bodyPr/>
          <a:lstStyle>
            <a:lvl1pPr>
              <a:lnSpc>
                <a:spcPct val="110000"/>
              </a:lnSpc>
              <a:defRPr/>
            </a:lvl1pPr>
            <a:lvl2pPr>
              <a:lnSpc>
                <a:spcPct val="110000"/>
              </a:lnSpc>
              <a:defRPr/>
            </a:lvl2pPr>
            <a:lvl3pPr>
              <a:lnSpc>
                <a:spcPct val="110000"/>
              </a:lnSpc>
              <a:defRPr/>
            </a:lvl3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 dirty="0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4C35AE45-ACCA-45CA-926A-77F5DBCFF1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0000" y="878081"/>
            <a:ext cx="10515600" cy="950719"/>
          </a:xfrm>
        </p:spPr>
        <p:txBody>
          <a:bodyPr anchor="t" anchorCtr="0"/>
          <a:lstStyle>
            <a:lvl1pPr>
              <a:defRPr sz="3600" baseline="0"/>
            </a:lvl1pPr>
          </a:lstStyle>
          <a:p>
            <a:r>
              <a:rPr lang="en-US"/>
              <a:t>Click to edit Master title style</a:t>
            </a:r>
            <a:endParaRPr lang="en-NZ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C1FACDAA-65E6-B448-44A5-B2EE8FA9C8A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-1" y="6221650"/>
            <a:ext cx="12191999" cy="628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4586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, two column content, bra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>
            <a:extLst>
              <a:ext uri="{FF2B5EF4-FFF2-40B4-BE49-F238E27FC236}">
                <a16:creationId xmlns:a16="http://schemas.microsoft.com/office/drawing/2014/main" id="{4C35AE45-ACCA-45CA-926A-77F5DBCFF1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0000" y="878081"/>
            <a:ext cx="10515600" cy="950719"/>
          </a:xfrm>
        </p:spPr>
        <p:txBody>
          <a:bodyPr anchor="t" anchorCtr="0"/>
          <a:lstStyle>
            <a:lvl1pPr>
              <a:defRPr sz="3600" baseline="0"/>
            </a:lvl1pPr>
          </a:lstStyle>
          <a:p>
            <a:r>
              <a:rPr lang="en-US"/>
              <a:t>Click to edit Master title style</a:t>
            </a:r>
            <a:endParaRPr lang="en-NZ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B6897288-61A1-48CC-AB6C-A1DAFBF329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99999" y="1953928"/>
            <a:ext cx="10515599" cy="4223035"/>
          </a:xfrm>
        </p:spPr>
        <p:txBody>
          <a:bodyPr numCol="2" spcCol="36000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19C79FE9-C5F5-803E-C2A1-262C349294F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-1" y="6221650"/>
            <a:ext cx="12191999" cy="628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83694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D5CB5D3-7F4A-49D0-8BE3-4E1A67609D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0000" y="365125"/>
            <a:ext cx="10515600" cy="1325563"/>
          </a:xfrm>
          <a:prstGeom prst="rect">
            <a:avLst/>
          </a:prstGeom>
        </p:spPr>
        <p:txBody>
          <a:bodyPr vert="horz" lIns="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NZ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BD1F753-635F-4ECB-B90D-B5E13473B7E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00000" y="1825625"/>
            <a:ext cx="10515600" cy="4351338"/>
          </a:xfrm>
          <a:prstGeom prst="rect">
            <a:avLst/>
          </a:prstGeom>
        </p:spPr>
        <p:txBody>
          <a:bodyPr vert="horz" lIns="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716E486-67A1-4706-B7B6-657C890F62C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900000" y="6356350"/>
            <a:ext cx="2743200" cy="365125"/>
          </a:xfrm>
          <a:prstGeom prst="rect">
            <a:avLst/>
          </a:prstGeom>
        </p:spPr>
        <p:txBody>
          <a:bodyPr vert="horz" lIns="0" tIns="45720" rIns="91440" bIns="45720" rtlCol="0" anchor="ctr"/>
          <a:lstStyle>
            <a:lvl1pPr algn="l">
              <a:defRPr sz="900" baseline="0">
                <a:solidFill>
                  <a:schemeClr val="tx2"/>
                </a:solidFill>
              </a:defRPr>
            </a:lvl1pPr>
          </a:lstStyle>
          <a:p>
            <a:fld id="{E12153F2-FADF-4363-B2D5-26B80714151E}" type="datetime1">
              <a:rPr lang="en-NZ" smtClean="0"/>
              <a:t>17/06/2025</a:t>
            </a:fld>
            <a:endParaRPr lang="en-NZ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CA89AF1-1C84-4CAF-BB49-3C8853195AF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958683" y="6356350"/>
            <a:ext cx="4348975" cy="365125"/>
          </a:xfrm>
          <a:prstGeom prst="rect">
            <a:avLst/>
          </a:prstGeom>
        </p:spPr>
        <p:txBody>
          <a:bodyPr vert="horz" lIns="0" tIns="45720" rIns="91440" bIns="45720" rtlCol="0" anchor="ctr"/>
          <a:lstStyle>
            <a:lvl1pPr algn="ctr">
              <a:defRPr sz="900" baseline="0">
                <a:solidFill>
                  <a:schemeClr val="tx2"/>
                </a:solidFill>
              </a:defRPr>
            </a:lvl1pPr>
          </a:lstStyle>
          <a:p>
            <a:r>
              <a:rPr lang="en-NZ"/>
              <a:t>Option to include details in footer</a:t>
            </a:r>
            <a:endParaRPr lang="en-NZ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E813920-3077-470B-B10D-A60EAB1E246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76000" y="6356350"/>
            <a:ext cx="2743200" cy="365125"/>
          </a:xfrm>
          <a:prstGeom prst="rect">
            <a:avLst/>
          </a:prstGeom>
        </p:spPr>
        <p:txBody>
          <a:bodyPr vert="horz" lIns="0" tIns="45720" rIns="91440" bIns="45720" rtlCol="0" anchor="ctr"/>
          <a:lstStyle>
            <a:lvl1pPr algn="r">
              <a:defRPr sz="900" baseline="0">
                <a:solidFill>
                  <a:schemeClr val="tx2"/>
                </a:solidFill>
              </a:defRPr>
            </a:lvl1pPr>
          </a:lstStyle>
          <a:p>
            <a:fld id="{867A30AC-EEC2-45DD-BBF1-71D2CA05A494}" type="slidenum">
              <a:rPr lang="en-NZ" smtClean="0"/>
              <a:pPr/>
              <a:t>‹#›</a:t>
            </a:fld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31691352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6" r:id="rId2"/>
    <p:sldLayoutId id="2147483670" r:id="rId3"/>
    <p:sldLayoutId id="2147483650" r:id="rId4"/>
    <p:sldLayoutId id="2147483663" r:id="rId5"/>
    <p:sldLayoutId id="2147483662" r:id="rId6"/>
    <p:sldLayoutId id="2147483673" r:id="rId7"/>
    <p:sldLayoutId id="2147483661" r:id="rId8"/>
    <p:sldLayoutId id="2147483674" r:id="rId9"/>
    <p:sldLayoutId id="2147483654" r:id="rId10"/>
    <p:sldLayoutId id="2147483672" r:id="rId1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000" b="1" i="0" kern="1200" baseline="0">
          <a:solidFill>
            <a:schemeClr val="tx2"/>
          </a:solidFill>
          <a:latin typeface="Arial" panose="020B0604020202020204" pitchFamily="34" charset="0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10000"/>
        </a:lnSpc>
        <a:spcBef>
          <a:spcPts val="0"/>
        </a:spcBef>
        <a:spcAft>
          <a:spcPts val="1000"/>
        </a:spcAft>
        <a:buFont typeface="Arial" panose="020B0604020202020204" pitchFamily="34" charset="0"/>
        <a:buNone/>
        <a:defRPr sz="3200" b="1" i="0" kern="1200" baseline="0">
          <a:solidFill>
            <a:schemeClr val="tx2"/>
          </a:solidFill>
          <a:latin typeface="+mj-lt"/>
          <a:ea typeface="+mn-ea"/>
          <a:cs typeface="+mn-cs"/>
        </a:defRPr>
      </a:lvl1pPr>
      <a:lvl2pPr marL="0" indent="0" algn="l" defTabSz="914400" rtl="0" eaLnBrk="1" latinLnBrk="0" hangingPunct="1">
        <a:lnSpc>
          <a:spcPct val="110000"/>
        </a:lnSpc>
        <a:spcBef>
          <a:spcPts val="0"/>
        </a:spcBef>
        <a:spcAft>
          <a:spcPts val="1000"/>
        </a:spcAft>
        <a:buFont typeface="Arial" panose="020B0604020202020204" pitchFamily="34" charset="0"/>
        <a:buNone/>
        <a:defRPr sz="3200" b="1" i="0" kern="1200" baseline="0">
          <a:solidFill>
            <a:schemeClr val="accent1"/>
          </a:solidFill>
          <a:latin typeface="+mj-lt"/>
          <a:ea typeface="+mn-ea"/>
          <a:cs typeface="+mn-cs"/>
        </a:defRPr>
      </a:lvl2pPr>
      <a:lvl3pPr marL="0" indent="0" algn="l" defTabSz="914400" rtl="0" eaLnBrk="1" latinLnBrk="0" hangingPunct="1">
        <a:lnSpc>
          <a:spcPct val="110000"/>
        </a:lnSpc>
        <a:spcBef>
          <a:spcPts val="0"/>
        </a:spcBef>
        <a:spcAft>
          <a:spcPts val="1000"/>
        </a:spcAft>
        <a:buFont typeface="Arial" panose="020B0604020202020204" pitchFamily="34" charset="0"/>
        <a:buNone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285750" indent="-285750" algn="l" defTabSz="914400" rtl="0" eaLnBrk="1" latinLnBrk="0" hangingPunct="1">
        <a:lnSpc>
          <a:spcPct val="110000"/>
        </a:lnSpc>
        <a:spcBef>
          <a:spcPts val="0"/>
        </a:spcBef>
        <a:spcAft>
          <a:spcPts val="1000"/>
        </a:spcAft>
        <a:buClr>
          <a:schemeClr val="tx2"/>
        </a:buClr>
        <a:buSzPct val="50000"/>
        <a:buFont typeface="Wingdings 2" panose="05020102010507070707" pitchFamily="18" charset="2"/>
        <a:buChar char="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85750" indent="-285750" algn="l" defTabSz="914400" rtl="0" eaLnBrk="1" latinLnBrk="0" hangingPunct="1">
        <a:lnSpc>
          <a:spcPct val="110000"/>
        </a:lnSpc>
        <a:spcBef>
          <a:spcPts val="0"/>
        </a:spcBef>
        <a:spcAft>
          <a:spcPts val="1000"/>
        </a:spcAft>
        <a:buClr>
          <a:schemeClr val="accent1"/>
        </a:buClr>
        <a:buSzPct val="50000"/>
        <a:buFont typeface="Wingdings 2" panose="05020102010507070707" pitchFamily="18" charset="2"/>
        <a:buChar char="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0" indent="0" algn="l" defTabSz="914400" rtl="0" eaLnBrk="1" latinLnBrk="0" hangingPunct="1">
        <a:lnSpc>
          <a:spcPct val="90000"/>
        </a:lnSpc>
        <a:spcBef>
          <a:spcPts val="0"/>
        </a:spcBef>
        <a:spcAft>
          <a:spcPts val="700"/>
        </a:spcAft>
        <a:buFont typeface="Arial" panose="020B0604020202020204" pitchFamily="34" charset="0"/>
        <a:buNone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0" indent="0" algn="l" defTabSz="914400" rtl="0" eaLnBrk="1" latinLnBrk="0" hangingPunct="1">
        <a:lnSpc>
          <a:spcPct val="90000"/>
        </a:lnSpc>
        <a:spcBef>
          <a:spcPts val="0"/>
        </a:spcBef>
        <a:spcAft>
          <a:spcPts val="800"/>
        </a:spcAft>
        <a:buFont typeface="Arial" panose="020B0604020202020204" pitchFamily="34" charset="0"/>
        <a:buNone/>
        <a:defRPr sz="1000" kern="1200" cap="all" spc="400" baseline="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>
            <a:extLst>
              <a:ext uri="{FF2B5EF4-FFF2-40B4-BE49-F238E27FC236}">
                <a16:creationId xmlns:a16="http://schemas.microsoft.com/office/drawing/2014/main" id="{97BB941F-8934-4F88-BBD3-E2082B27538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00001" y="385010"/>
            <a:ext cx="6348088" cy="1762571"/>
          </a:xfrm>
        </p:spPr>
        <p:txBody>
          <a:bodyPr/>
          <a:lstStyle/>
          <a:p>
            <a:r>
              <a:rPr lang="en-NZ" dirty="0"/>
              <a:t>Regulation of Assisted Dying</a:t>
            </a:r>
          </a:p>
        </p:txBody>
      </p:sp>
      <p:sp>
        <p:nvSpPr>
          <p:cNvPr id="9" name="Subtitle 8">
            <a:extLst>
              <a:ext uri="{FF2B5EF4-FFF2-40B4-BE49-F238E27FC236}">
                <a16:creationId xmlns:a16="http://schemas.microsoft.com/office/drawing/2014/main" id="{D45858C0-86FB-4AEE-A089-41A5BF02A6A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00000" y="2617366"/>
            <a:ext cx="4913659" cy="2746372"/>
          </a:xfrm>
        </p:spPr>
        <p:txBody>
          <a:bodyPr>
            <a:normAutofit/>
          </a:bodyPr>
          <a:lstStyle/>
          <a:p>
            <a:r>
              <a:rPr lang="en-NZ" dirty="0"/>
              <a:t>EPSO 2025</a:t>
            </a:r>
          </a:p>
          <a:p>
            <a:endParaRPr lang="en-NZ" dirty="0"/>
          </a:p>
          <a:p>
            <a:r>
              <a:rPr lang="en-NZ" dirty="0"/>
              <a:t>Dr Kristin Good</a:t>
            </a:r>
          </a:p>
        </p:txBody>
      </p:sp>
    </p:spTree>
    <p:extLst>
      <p:ext uri="{BB962C8B-B14F-4D97-AF65-F5344CB8AC3E}">
        <p14:creationId xmlns:p14="http://schemas.microsoft.com/office/powerpoint/2010/main" val="348319262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92432F5-D5AE-69B1-FA29-1595FC3BCE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64D3F4-1BC3-4A70-B670-3DFA2076134A}" type="datetime1">
              <a:rPr lang="en-NZ" smtClean="0"/>
              <a:t>17/06/2025</a:t>
            </a:fld>
            <a:endParaRPr lang="en-NZ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8E244A2-14FF-326B-5F36-61867F0F75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NZ"/>
              <a:t>Option to include details in footer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8A04DF9-6463-D584-340C-8D24179E6B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A30AC-EEC2-45DD-BBF1-71D2CA05A494}" type="slidenum">
              <a:rPr lang="en-NZ" smtClean="0"/>
              <a:t>10</a:t>
            </a:fld>
            <a:endParaRPr lang="en-NZ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69D4A217-A217-80DE-1C05-DB2644F790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99999" y="1367406"/>
            <a:ext cx="10383193" cy="4809558"/>
          </a:xfrm>
        </p:spPr>
        <p:txBody>
          <a:bodyPr>
            <a:normAutofit fontScale="85000" lnSpcReduction="20000"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NZ" dirty="0"/>
              <a:t>Regulators taking an educative approach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NZ" dirty="0"/>
              <a:t>Punitive measures available if needed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NZ" dirty="0"/>
              <a:t>Regulation that is clear and provides protection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NZ" dirty="0"/>
              <a:t>Doctors perceive regulation as acceptable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NZ" dirty="0"/>
              <a:t>Understanding the “why” and “how”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NZ" dirty="0"/>
              <a:t>Regulation designed in consultation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NZ" dirty="0"/>
              <a:t>Regulation is nimble and responsive to need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NZ" dirty="0"/>
              <a:t>“Motivators” used to guide behaviour – risk or positive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NZ" dirty="0"/>
              <a:t>Regulatory pyramid </a:t>
            </a:r>
          </a:p>
          <a:p>
            <a:endParaRPr lang="en-NZ" dirty="0"/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0385E27E-FB7C-A56A-1C40-4680E20343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0000" y="444618"/>
            <a:ext cx="10515600" cy="679508"/>
          </a:xfrm>
        </p:spPr>
        <p:txBody>
          <a:bodyPr/>
          <a:lstStyle/>
          <a:p>
            <a:r>
              <a:rPr lang="en-NZ" dirty="0"/>
              <a:t>Features of effective regulation include</a:t>
            </a:r>
            <a:br>
              <a:rPr lang="en-NZ" dirty="0"/>
            </a:br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372101296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BB42251-1DAD-AA0A-F819-FA7DA53C88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64D3F4-1BC3-4A70-B670-3DFA2076134A}" type="datetime1">
              <a:rPr lang="en-NZ" smtClean="0"/>
              <a:t>17/06/2025</a:t>
            </a:fld>
            <a:endParaRPr lang="en-NZ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F76B9CC-F962-6D13-5D60-755FB63A19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NZ"/>
              <a:t>Option to include details in footer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2ECF1A7-59BC-41E9-579C-41CFAD8166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A30AC-EEC2-45DD-BBF1-71D2CA05A494}" type="slidenum">
              <a:rPr lang="en-NZ" smtClean="0"/>
              <a:t>11</a:t>
            </a:fld>
            <a:endParaRPr lang="en-NZ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22CE7337-1698-AB85-7D43-EE3587DCEE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00000" y="1384184"/>
            <a:ext cx="10515600" cy="4792780"/>
          </a:xfrm>
        </p:spPr>
        <p:txBody>
          <a:bodyPr>
            <a:normAutofit lnSpcReduction="10000"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NZ" sz="2800" dirty="0"/>
              <a:t>Conscientious objection vs patient rights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NZ" sz="2800" dirty="0"/>
              <a:t>Rigidity of regulation vs clinical variability and complexity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NZ" sz="2800" dirty="0"/>
              <a:t>Vigorous regulation vs reducing challenges for doctors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NZ" sz="2800" dirty="0"/>
              <a:t>Rigidity of regulation vs practitioner autonomy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NZ" sz="2800" dirty="0"/>
              <a:t>AD provision vs workplace safety obligations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NZ" sz="2800" dirty="0"/>
              <a:t>Inability to raise AD vs need to explain all options of care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NZ" sz="2800" dirty="0"/>
              <a:t>Conflicts with other legislation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NZ" sz="2800" dirty="0"/>
              <a:t>Managing breaches including over time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NZ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NZ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NZ" sz="2800" dirty="0"/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FAD66ECE-B8FF-D2D7-91CC-DB0D6913B0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0000" y="461395"/>
            <a:ext cx="10515600" cy="587229"/>
          </a:xfrm>
        </p:spPr>
        <p:txBody>
          <a:bodyPr/>
          <a:lstStyle/>
          <a:p>
            <a:r>
              <a:rPr lang="en-NZ" dirty="0"/>
              <a:t>Tensions</a:t>
            </a:r>
          </a:p>
        </p:txBody>
      </p:sp>
    </p:spTree>
    <p:extLst>
      <p:ext uri="{BB962C8B-B14F-4D97-AF65-F5344CB8AC3E}">
        <p14:creationId xmlns:p14="http://schemas.microsoft.com/office/powerpoint/2010/main" val="202497067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92035A-9E0B-4275-ABA2-E215D6CF2EB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9999" y="1501629"/>
            <a:ext cx="10885079" cy="2625753"/>
          </a:xfrm>
        </p:spPr>
        <p:txBody>
          <a:bodyPr/>
          <a:lstStyle/>
          <a:p>
            <a:r>
              <a:rPr lang="en-NZ" dirty="0"/>
              <a:t>Where to from here? </a:t>
            </a:r>
          </a:p>
        </p:txBody>
      </p:sp>
    </p:spTree>
    <p:extLst>
      <p:ext uri="{BB962C8B-B14F-4D97-AF65-F5344CB8AC3E}">
        <p14:creationId xmlns:p14="http://schemas.microsoft.com/office/powerpoint/2010/main" val="34911047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14421CD5-41E8-4FE1-AD0A-99A4F6CBAB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0B463643-CB15-43C4-8132-A7AE1D9440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90685971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E52E49DB-4921-4E7B-A46F-228768F9A0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581D51D3-D86E-457B-BE53-D2AB155A78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403259811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1">
            <a:extLst>
              <a:ext uri="{FF2B5EF4-FFF2-40B4-BE49-F238E27FC236}">
                <a16:creationId xmlns:a16="http://schemas.microsoft.com/office/drawing/2014/main" id="{9EB7D276-A0A8-40A2-BCD4-B45E4EA47264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840411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dia Placeholder 1">
            <a:extLst>
              <a:ext uri="{FF2B5EF4-FFF2-40B4-BE49-F238E27FC236}">
                <a16:creationId xmlns:a16="http://schemas.microsoft.com/office/drawing/2014/main" id="{E19777B3-16B9-445F-94A8-3807AB8970CB}"/>
              </a:ext>
            </a:extLst>
          </p:cNvPr>
          <p:cNvSpPr>
            <a:spLocks noGrp="1"/>
          </p:cNvSpPr>
          <p:nvPr>
            <p:ph type="media" sz="quarter" idx="10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783717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CF902386-EE95-477D-980E-D9AA05210D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00000" y="612396"/>
            <a:ext cx="10519200" cy="5564567"/>
          </a:xfrm>
        </p:spPr>
        <p:txBody>
          <a:bodyPr>
            <a:normAutofit/>
          </a:bodyPr>
          <a:lstStyle/>
          <a:p>
            <a:r>
              <a:rPr lang="en-NZ" dirty="0"/>
              <a:t>New Zealand context</a:t>
            </a:r>
            <a:endParaRPr lang="en-NZ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NZ" sz="2800" dirty="0"/>
              <a:t>Members Bill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NZ" sz="2800" dirty="0"/>
              <a:t>Referendum at 2020 General Election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NZ" sz="2800" dirty="0"/>
              <a:t>Over 65% voter support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NZ" sz="2800" dirty="0"/>
              <a:t>One year to implement the Act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NZ" sz="2800" dirty="0"/>
              <a:t>Came in to force 7 November 2021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NZ" sz="2800" dirty="0"/>
              <a:t>Review year one and legislated review at 3 years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NZ" sz="2800" dirty="0"/>
              <a:t>Act is working well – achieving its purpose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NZ" sz="2800" dirty="0"/>
              <a:t>Review recommendations under Ministerial consideration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NZ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NZ" sz="2800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F152DC7-BC2C-4D28-AAC3-AF62C1358B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65CFC-2D4E-433A-B6EF-956563D3A29C}" type="datetime1">
              <a:rPr lang="en-NZ" smtClean="0"/>
              <a:t>17/06/2025</a:t>
            </a:fld>
            <a:endParaRPr lang="en-NZ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0800194-6E06-4357-B1A6-9B64C248F0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NZ"/>
              <a:t>Option to include details in footer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50B50EE-4E26-4DE6-9497-5D107B5452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A30AC-EEC2-45DD-BBF1-71D2CA05A494}" type="slidenum">
              <a:rPr lang="en-NZ" smtClean="0"/>
              <a:t>2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7564360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DE726294-859D-4E34-9193-90D4CB5773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00001" y="880946"/>
            <a:ext cx="10299302" cy="4856307"/>
          </a:xfrm>
        </p:spPr>
        <p:txBody>
          <a:bodyPr>
            <a:normAutofit lnSpcReduction="10000"/>
          </a:bodyPr>
          <a:lstStyle/>
          <a:p>
            <a:r>
              <a:rPr lang="en-NZ" dirty="0"/>
              <a:t>Data from last year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NZ" dirty="0"/>
              <a:t>1,066 new formal applications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NZ" dirty="0"/>
              <a:t>Increase of 20%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NZ" dirty="0"/>
              <a:t>472 people had an assisted death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NZ" dirty="0"/>
              <a:t>Represents 1.2% of total deaths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NZ" dirty="0"/>
              <a:t>594 did not progress because not compliant, application withdrawn, died in process, not competent mentally</a:t>
            </a:r>
          </a:p>
        </p:txBody>
      </p:sp>
    </p:spTree>
    <p:extLst>
      <p:ext uri="{BB962C8B-B14F-4D97-AF65-F5344CB8AC3E}">
        <p14:creationId xmlns:p14="http://schemas.microsoft.com/office/powerpoint/2010/main" val="39061111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62F7E37-9549-4768-8A02-F7AA2804C2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64D3F4-1BC3-4A70-B670-3DFA2076134A}" type="datetime1">
              <a:rPr lang="en-NZ" smtClean="0"/>
              <a:t>17/06/2025</a:t>
            </a:fld>
            <a:endParaRPr lang="en-NZ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6F9C155-2F99-4E25-ADF7-B1164C8483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NZ"/>
              <a:t>Option to include details in footer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9A4BE08-A86D-4B92-8B92-F513D7349B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A30AC-EEC2-45DD-BBF1-71D2CA05A494}" type="slidenum">
              <a:rPr lang="en-NZ" smtClean="0"/>
              <a:t>4</a:t>
            </a:fld>
            <a:endParaRPr lang="en-NZ"/>
          </a:p>
        </p:txBody>
      </p:sp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918AF259-F856-4729-A874-EA5FF23DC6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00000" y="1644242"/>
            <a:ext cx="7416000" cy="4532721"/>
          </a:xfrm>
        </p:spPr>
        <p:txBody>
          <a:bodyPr>
            <a:normAutofit lnSpcReduction="10000"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NZ" dirty="0"/>
              <a:t>50:50 male:female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NZ" dirty="0"/>
              <a:t>80% New Zealand European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NZ" dirty="0"/>
              <a:t>5% Maori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NZ" dirty="0"/>
              <a:t>79% 65+ years of age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NZ" dirty="0"/>
              <a:t>78% receiving palliative care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NZ" dirty="0"/>
              <a:t>65% diagnosis cancer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NZ" dirty="0"/>
              <a:t>11% identified as having disability</a:t>
            </a:r>
          </a:p>
        </p:txBody>
      </p:sp>
      <p:sp>
        <p:nvSpPr>
          <p:cNvPr id="9" name="Title 8">
            <a:extLst>
              <a:ext uri="{FF2B5EF4-FFF2-40B4-BE49-F238E27FC236}">
                <a16:creationId xmlns:a16="http://schemas.microsoft.com/office/drawing/2014/main" id="{5C151093-21CB-4980-BD62-DC9DCFF52A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/>
              <a:t>Demographics</a:t>
            </a:r>
          </a:p>
        </p:txBody>
      </p:sp>
    </p:spTree>
    <p:extLst>
      <p:ext uri="{BB962C8B-B14F-4D97-AF65-F5344CB8AC3E}">
        <p14:creationId xmlns:p14="http://schemas.microsoft.com/office/powerpoint/2010/main" val="34722500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0B45556-69A1-36AA-A9A6-AE7B24B887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64D3F4-1BC3-4A70-B670-3DFA2076134A}" type="datetime1">
              <a:rPr lang="en-NZ" smtClean="0"/>
              <a:t>17/06/2025</a:t>
            </a:fld>
            <a:endParaRPr lang="en-NZ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51F89F6-9DDD-66EA-1094-8207CB4720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NZ"/>
              <a:t>Option to include details in footer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E957BC2-FFDC-CB05-1BCE-123119A20F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A30AC-EEC2-45DD-BBF1-71D2CA05A494}" type="slidenum">
              <a:rPr lang="en-NZ" smtClean="0"/>
              <a:t>5</a:t>
            </a:fld>
            <a:endParaRPr lang="en-NZ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E3FA6184-8CE0-ADA2-E804-5C2B4BCC4E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00000" y="1317072"/>
            <a:ext cx="10515600" cy="5039278"/>
          </a:xfrm>
        </p:spPr>
        <p:txBody>
          <a:bodyPr>
            <a:norm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NZ" sz="2800" dirty="0"/>
              <a:t>All countries have clear regulatory processes to govern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NZ" sz="2800" dirty="0"/>
              <a:t>Mostly statute to make it lawful with supporting framework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NZ" sz="2800" dirty="0"/>
              <a:t>Broad spectrum of legislation and practice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NZ" sz="2800" dirty="0"/>
              <a:t>Some jurisdictions more restrictive others permissive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NZ" sz="2800" dirty="0"/>
              <a:t>Variable within jurisdictions – hard to categorise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NZ" sz="2800" dirty="0"/>
              <a:t>Safeguards and requirements vary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NZ" sz="2800" dirty="0"/>
              <a:t>Monitoring and compliance systems vary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NZ" dirty="0"/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NZ" dirty="0"/>
          </a:p>
          <a:p>
            <a:endParaRPr lang="en-NZ" dirty="0"/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31E36827-CC78-48AE-5F5F-86521A4A41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0000" y="402673"/>
            <a:ext cx="10515600" cy="528505"/>
          </a:xfrm>
        </p:spPr>
        <p:txBody>
          <a:bodyPr/>
          <a:lstStyle/>
          <a:p>
            <a:r>
              <a:rPr lang="en-NZ" dirty="0"/>
              <a:t>International experience</a:t>
            </a:r>
          </a:p>
        </p:txBody>
      </p:sp>
    </p:spTree>
    <p:extLst>
      <p:ext uri="{BB962C8B-B14F-4D97-AF65-F5344CB8AC3E}">
        <p14:creationId xmlns:p14="http://schemas.microsoft.com/office/powerpoint/2010/main" val="35038380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70F5AC1-9C92-2DC1-1211-2907FD7C70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64D3F4-1BC3-4A70-B670-3DFA2076134A}" type="datetime1">
              <a:rPr lang="en-NZ" smtClean="0"/>
              <a:t>17/06/2025</a:t>
            </a:fld>
            <a:endParaRPr lang="en-NZ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993EE5E-4B0C-1EA8-4D28-15E323BD9B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NZ"/>
              <a:t>Option to include details in footer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73D4F60-39B9-7F78-C2CB-C3832F1BEA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A30AC-EEC2-45DD-BBF1-71D2CA05A494}" type="slidenum">
              <a:rPr lang="en-NZ" smtClean="0"/>
              <a:t>6</a:t>
            </a:fld>
            <a:endParaRPr lang="en-NZ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D1469711-85BC-A50B-4124-431688BD2E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00000" y="1300294"/>
            <a:ext cx="10392000" cy="4876669"/>
          </a:xfrm>
        </p:spPr>
        <p:txBody>
          <a:bodyPr>
            <a:normAutofit/>
          </a:bodyPr>
          <a:lstStyle/>
          <a:p>
            <a:r>
              <a:rPr lang="en-NZ" sz="2800" dirty="0"/>
              <a:t>Some things are the same across countries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NZ" sz="2800" dirty="0"/>
              <a:t>All countries have clear regulatory processes to govern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NZ" sz="2800" dirty="0"/>
              <a:t>All publicly funded and integrated into health system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NZ" sz="2800" dirty="0"/>
              <a:t>Proportion of assisted deaths increased over time in all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NZ" sz="2800" dirty="0"/>
              <a:t>Eligibility criteria never contracted - expanded for some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NZ" sz="2800" dirty="0"/>
              <a:t>Policies change and adapt over time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NZ" sz="2800" dirty="0"/>
              <a:t>Critical learning opportunity from diverse experience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NZ" dirty="0"/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8E98574D-7F13-09E9-D08D-60676C24B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0000" y="444618"/>
            <a:ext cx="10515600" cy="595618"/>
          </a:xfrm>
        </p:spPr>
        <p:txBody>
          <a:bodyPr/>
          <a:lstStyle/>
          <a:p>
            <a:r>
              <a:rPr lang="en-NZ" dirty="0"/>
              <a:t>International experience </a:t>
            </a:r>
          </a:p>
        </p:txBody>
      </p:sp>
    </p:spTree>
    <p:extLst>
      <p:ext uri="{BB962C8B-B14F-4D97-AF65-F5344CB8AC3E}">
        <p14:creationId xmlns:p14="http://schemas.microsoft.com/office/powerpoint/2010/main" val="18132354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E373F1D-22EE-B427-EFF7-9F924BA88F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64D3F4-1BC3-4A70-B670-3DFA2076134A}" type="datetime1">
              <a:rPr lang="en-NZ" smtClean="0"/>
              <a:t>17/06/2025</a:t>
            </a:fld>
            <a:endParaRPr lang="en-NZ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3D80FFA-137D-7173-DFAF-46C2121975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NZ"/>
              <a:t>Option to include details in footer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0AE5321-C946-F41E-C049-4BDCD7F035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A30AC-EEC2-45DD-BBF1-71D2CA05A494}" type="slidenum">
              <a:rPr lang="en-NZ" smtClean="0"/>
              <a:t>7</a:t>
            </a:fld>
            <a:endParaRPr lang="en-NZ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B59EAF2B-678D-49EB-9ACA-5715748C8D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00000" y="1493240"/>
            <a:ext cx="10668418" cy="4683724"/>
          </a:xfrm>
        </p:spPr>
        <p:txBody>
          <a:bodyPr>
            <a:normAutofit fontScale="92500" lnSpcReduction="10000"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NZ" sz="2800" dirty="0"/>
              <a:t>Gravity and newness of AD requires special regulation - stricter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NZ" sz="2800" dirty="0"/>
              <a:t>Useful to remove ethical complexity, rules to assess, safety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NZ" sz="2800" dirty="0"/>
              <a:t>May seem excessive - driving doctors away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NZ" sz="2800" dirty="0"/>
              <a:t>AD regulation is unique in medicine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NZ" sz="2800" dirty="0"/>
              <a:t>Regulations impacts practitioner autonomy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NZ" sz="2800" dirty="0"/>
              <a:t>Tensions between strict rules of regulation versus need to be adaptable to complex varied clinical contexts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NZ" sz="2800" dirty="0"/>
          </a:p>
          <a:p>
            <a:r>
              <a:rPr lang="en-NZ" sz="2600" i="1" dirty="0"/>
              <a:t>      Medical Law Review, 2025, 33, 1-33</a:t>
            </a:r>
            <a:endParaRPr lang="en-NZ" sz="2600" dirty="0"/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6524D982-40AD-8350-C4DF-C9BFE75B78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0000" y="419450"/>
            <a:ext cx="10668418" cy="637563"/>
          </a:xfrm>
        </p:spPr>
        <p:txBody>
          <a:bodyPr/>
          <a:lstStyle/>
          <a:p>
            <a:r>
              <a:rPr lang="en-NZ" sz="3200" dirty="0"/>
              <a:t>Perceptions on regulation – Prof. Ben White </a:t>
            </a:r>
            <a:br>
              <a:rPr lang="en-NZ" sz="3200" dirty="0"/>
            </a:br>
            <a:endParaRPr lang="en-NZ" sz="2400" i="1" dirty="0"/>
          </a:p>
        </p:txBody>
      </p:sp>
    </p:spTree>
    <p:extLst>
      <p:ext uri="{BB962C8B-B14F-4D97-AF65-F5344CB8AC3E}">
        <p14:creationId xmlns:p14="http://schemas.microsoft.com/office/powerpoint/2010/main" val="18820563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0EAC1E9-85EA-4BF7-31B4-5B3203B1BD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64D3F4-1BC3-4A70-B670-3DFA2076134A}" type="datetime1">
              <a:rPr lang="en-NZ" smtClean="0"/>
              <a:t>17/06/2025</a:t>
            </a:fld>
            <a:endParaRPr lang="en-NZ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81ABF97-08AA-4A59-8A9A-6E3C731C21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NZ"/>
              <a:t>Option to include details in footer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9E3F81F-D4F9-8026-8160-0F068B8B18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A30AC-EEC2-45DD-BBF1-71D2CA05A494}" type="slidenum">
              <a:rPr lang="en-NZ" smtClean="0"/>
              <a:t>8</a:t>
            </a:fld>
            <a:endParaRPr lang="en-NZ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F15AADDE-DB55-C0AE-9354-2B25202CC7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00000" y="1249960"/>
            <a:ext cx="10802642" cy="4927003"/>
          </a:xfrm>
        </p:spPr>
        <p:txBody>
          <a:bodyPr>
            <a:normAutofit/>
          </a:bodyPr>
          <a:lstStyle/>
          <a:p>
            <a:r>
              <a:rPr lang="en-NZ" sz="2800" dirty="0"/>
              <a:t>Regulation goes beyond the law and includes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NZ" sz="2800" dirty="0"/>
              <a:t>Policies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NZ" sz="2800" dirty="0"/>
              <a:t>Guidelines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NZ" sz="2800" dirty="0"/>
              <a:t>Ethical codes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NZ" sz="2800" dirty="0"/>
              <a:t>Training and education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NZ" sz="2800" dirty="0"/>
              <a:t>Funding (for resources and providers)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NZ" sz="2800" dirty="0"/>
              <a:t>Needs to be holistic and understand how behaviour is guided</a:t>
            </a:r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F2958E44-10CB-0FAA-2D31-A43430267C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0000" y="402673"/>
            <a:ext cx="10515600" cy="667900"/>
          </a:xfrm>
        </p:spPr>
        <p:txBody>
          <a:bodyPr/>
          <a:lstStyle/>
          <a:p>
            <a:r>
              <a:rPr lang="en-NZ" dirty="0"/>
              <a:t>Regulatory instruments</a:t>
            </a:r>
          </a:p>
        </p:txBody>
      </p:sp>
    </p:spTree>
    <p:extLst>
      <p:ext uri="{BB962C8B-B14F-4D97-AF65-F5344CB8AC3E}">
        <p14:creationId xmlns:p14="http://schemas.microsoft.com/office/powerpoint/2010/main" val="166623628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6E030B6-5914-4085-78B2-CCD79F269E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64D3F4-1BC3-4A70-B670-3DFA2076134A}" type="datetime1">
              <a:rPr lang="en-NZ" smtClean="0"/>
              <a:t>17/06/2025</a:t>
            </a:fld>
            <a:endParaRPr lang="en-NZ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D84B9C9-4F89-D49F-14A9-FEF3BC29E0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NZ"/>
              <a:t>Option to include details in footer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A98D897-C7F8-64F5-91DB-604E67765B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A30AC-EEC2-45DD-BBF1-71D2CA05A494}" type="slidenum">
              <a:rPr lang="en-NZ" smtClean="0"/>
              <a:t>9</a:t>
            </a:fld>
            <a:endParaRPr lang="en-NZ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2978A0F6-3DB7-8C0F-1B44-454097493F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00000" y="1459684"/>
            <a:ext cx="10515600" cy="4717279"/>
          </a:xfrm>
        </p:spPr>
        <p:txBody>
          <a:bodyPr>
            <a:normAutofit lnSpcReduction="10000"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NZ" sz="3000" dirty="0"/>
              <a:t>Accessible trusted individuals to consult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NZ" sz="3000" dirty="0"/>
              <a:t>Online information management systems - portal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NZ" sz="3000" dirty="0"/>
              <a:t>Forms </a:t>
            </a:r>
            <a:r>
              <a:rPr lang="en-NZ" sz="3000"/>
              <a:t>– guide decision making</a:t>
            </a:r>
            <a:endParaRPr lang="en-NZ" sz="30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NZ" sz="3000" dirty="0"/>
              <a:t>Contracts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NZ" sz="3000" dirty="0"/>
              <a:t>Research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NZ" sz="3000" dirty="0"/>
              <a:t>Peer opinion and professional norms how medicine works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NZ" sz="3000" dirty="0"/>
              <a:t>Multifaceted layered approach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NZ" sz="3000" dirty="0"/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NZ" dirty="0"/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015615A2-D24B-E47E-7BE3-73F07C944D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0000" y="545285"/>
            <a:ext cx="10515600" cy="671119"/>
          </a:xfrm>
        </p:spPr>
        <p:txBody>
          <a:bodyPr/>
          <a:lstStyle/>
          <a:p>
            <a:r>
              <a:rPr lang="en-NZ" dirty="0"/>
              <a:t>Additional regulatory tools</a:t>
            </a:r>
          </a:p>
        </p:txBody>
      </p:sp>
    </p:spTree>
    <p:extLst>
      <p:ext uri="{BB962C8B-B14F-4D97-AF65-F5344CB8AC3E}">
        <p14:creationId xmlns:p14="http://schemas.microsoft.com/office/powerpoint/2010/main" val="2496191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Theme">
      <a:dk1>
        <a:srgbClr val="181F1B"/>
      </a:dk1>
      <a:lt1>
        <a:srgbClr val="FFFFFF"/>
      </a:lt1>
      <a:dk2>
        <a:srgbClr val="5D6260"/>
      </a:dk2>
      <a:lt2>
        <a:srgbClr val="FFFFFF"/>
      </a:lt2>
      <a:accent1>
        <a:srgbClr val="1B83A0"/>
      </a:accent1>
      <a:accent2>
        <a:srgbClr val="1F8069"/>
      </a:accent2>
      <a:accent3>
        <a:srgbClr val="F7D345"/>
      </a:accent3>
      <a:accent4>
        <a:srgbClr val="ED6C77"/>
      </a:accent4>
      <a:accent5>
        <a:srgbClr val="002069"/>
      </a:accent5>
      <a:accent6>
        <a:srgbClr val="F18A00"/>
      </a:accent6>
      <a:hlink>
        <a:srgbClr val="922F35"/>
      </a:hlink>
      <a:folHlink>
        <a:srgbClr val="57585A"/>
      </a:folHlink>
    </a:clrScheme>
    <a:fontScheme name="Health">
      <a:majorFont>
        <a:latin typeface="Arial Bold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HP8064 - Powerpoint template_JUNE22" id="{5045567F-1A78-AF41-868D-123C04A68DA5}" vid="{3987B57D-1612-6B4F-9F8D-CE794C31E31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ubactivity xmlns="4f9c820c-e7e2-444d-97ee-45f2b3485c1d">NA</Subactivity>
    <BusinessValue xmlns="4f9c820c-e7e2-444d-97ee-45f2b3485c1d" xsi:nil="true"/>
    <PRADateDisposal xmlns="4f9c820c-e7e2-444d-97ee-45f2b3485c1d" xsi:nil="true"/>
    <KeyWords xmlns="15ffb055-6eb4-45a1-bc20-bf2ac0d420da" xsi:nil="true"/>
    <SecurityClassification xmlns="15ffb055-6eb4-45a1-bc20-bf2ac0d420da">UNCLASSIFIED</SecurityClassification>
    <PRADate3 xmlns="4f9c820c-e7e2-444d-97ee-45f2b3485c1d" xsi:nil="true"/>
    <PRAText5 xmlns="4f9c820c-e7e2-444d-97ee-45f2b3485c1d" xsi:nil="true"/>
    <Level2 xmlns="c91a514c-9034-4fa3-897a-8352025b26ed">NA</Level2>
    <CopiedFrom xmlns="184c05c4-c568-455d-94a4-7e009b164348" xsi:nil="true"/>
    <Activity xmlns="4f9c820c-e7e2-444d-97ee-45f2b3485c1d">NA</Activity>
    <AggregationStatus xmlns="4f9c820c-e7e2-444d-97ee-45f2b3485c1d">Normal</AggregationStatus>
    <CategoryValue xmlns="4f9c820c-e7e2-444d-97ee-45f2b3485c1d">NA</CategoryValue>
    <PRADate2 xmlns="4f9c820c-e7e2-444d-97ee-45f2b3485c1d" xsi:nil="true"/>
    <zLegacyJSON xmlns="184c05c4-c568-455d-94a4-7e009b164348" xsi:nil="true"/>
    <Case xmlns="4f9c820c-e7e2-444d-97ee-45f2b3485c1d">NA</Case>
    <PRAText1 xmlns="4f9c820c-e7e2-444d-97ee-45f2b3485c1d" xsi:nil="true"/>
    <PRAText4 xmlns="4f9c820c-e7e2-444d-97ee-45f2b3485c1d" xsi:nil="true"/>
    <Level3 xmlns="c91a514c-9034-4fa3-897a-8352025b26ed">NA</Level3>
    <Endorsements xmlns="184c05c4-c568-455d-94a4-7e009b164348">N/A</Endorsements>
    <Team xmlns="c91a514c-9034-4fa3-897a-8352025b26ed">NA</Team>
    <Project xmlns="4f9c820c-e7e2-444d-97ee-45f2b3485c1d">NA</Project>
    <HasNHI xmlns="184c05c4-c568-455d-94a4-7e009b164348">false</HasNHI>
    <FunctionGroup xmlns="4f9c820c-e7e2-444d-97ee-45f2b3485c1d">NA</FunctionGroup>
    <Function xmlns="4f9c820c-e7e2-444d-97ee-45f2b3485c1d">NA</Function>
    <RelatedPeople xmlns="4f9c820c-e7e2-444d-97ee-45f2b3485c1d">
      <UserInfo>
        <DisplayName/>
        <AccountId xsi:nil="true"/>
        <AccountType/>
      </UserInfo>
    </RelatedPeople>
    <AggregationNarrative xmlns="725c79e5-42ce-4aa0-ac78-b6418001f0d2" xsi:nil="true"/>
    <Channel xmlns="c91a514c-9034-4fa3-897a-8352025b26ed">NA</Channel>
    <PRAType xmlns="4f9c820c-e7e2-444d-97ee-45f2b3485c1d">Doc</PRAType>
    <PRADate1 xmlns="4f9c820c-e7e2-444d-97ee-45f2b3485c1d" xsi:nil="true"/>
    <DocumentType xmlns="4f9c820c-e7e2-444d-97ee-45f2b3485c1d" xsi:nil="true"/>
    <PRAText3 xmlns="4f9c820c-e7e2-444d-97ee-45f2b3485c1d" xsi:nil="true"/>
    <zLegacy xmlns="184c05c4-c568-455d-94a4-7e009b164348" xsi:nil="true"/>
    <Year xmlns="c91a514c-9034-4fa3-897a-8352025b26ed">NA</Year>
    <Narrative xmlns="4f9c820c-e7e2-444d-97ee-45f2b3485c1d" xsi:nil="true"/>
    <CategoryName xmlns="4f9c820c-e7e2-444d-97ee-45f2b3485c1d">NA</CategoryName>
    <PRADateTrigger xmlns="4f9c820c-e7e2-444d-97ee-45f2b3485c1d" xsi:nil="true"/>
    <PRAText2 xmlns="4f9c820c-e7e2-444d-97ee-45f2b3485c1d" xsi:nil="true"/>
    <zLegacyID xmlns="184c05c4-c568-455d-94a4-7e009b164348" xsi:nil="true"/>
    <TaxCatchAll xmlns="ae6286d3-d275-4646-bfa4-fea4f0262c14">
      <Value>1</Value>
    </TaxCatchAll>
    <SetLabel xmlns="c91a514c-9034-4fa3-897a-8352025b26ed">Retain</SetLabel>
    <OverrideLabel xmlns="c91a514c-9034-4fa3-897a-8352025b26ed" xsi:nil="true"/>
    <SharedWithUsers xmlns="ae6286d3-d275-4646-bfa4-fea4f0262c14">
      <UserInfo>
        <DisplayName>Aleisha Edwards</DisplayName>
        <AccountId>448</AccountId>
        <AccountType/>
      </UserInfo>
      <UserInfo>
        <DisplayName>Chanel Williams</DisplayName>
        <AccountId>634</AccountId>
        <AccountType/>
      </UserInfo>
      <UserInfo>
        <DisplayName>Waikohu Winikeri</DisplayName>
        <AccountId>1211</AccountId>
        <AccountType/>
      </UserInfo>
    </SharedWithUsers>
    <lcf76f155ced4ddcb4097134ff3c332f xmlns="4bc94a7c-7569-4fbb-8659-844ab51341fc">
      <Terms xmlns="http://schemas.microsoft.com/office/infopath/2007/PartnerControls"/>
    </lcf76f155ced4ddcb4097134ff3c332f>
    <jf3577cde54c4b7a82c1417aad6abab0 xmlns="4bc94a7c-7569-4fbb-8659-844ab51341fc">
      <Terms xmlns="http://schemas.microsoft.com/office/infopath/2007/PartnerControls">
        <TermInfo xmlns="http://schemas.microsoft.com/office/infopath/2007/PartnerControls">
          <TermName xmlns="http://schemas.microsoft.com/office/infopath/2007/PartnerControls">Communications</TermName>
          <TermId xmlns="http://schemas.microsoft.com/office/infopath/2007/PartnerControls">f0db3d6e-3c55-4f91-87a7-4a2a61e04b31</TermId>
        </TermInfo>
      </Terms>
    </jf3577cde54c4b7a82c1417aad6abab0>
    <ReviewDate xmlns="4bc94a7c-7569-4fbb-8659-844ab51341fc">2023-11-27T11:00:00+00:00</ReviewDate>
    <Grouping2 xmlns="4bc94a7c-7569-4fbb-8659-844ab51341fc" xsi:nil="true"/>
    <Grouping3 xmlns="4bc94a7c-7569-4fbb-8659-844ab51341fc" xsi:nil="true"/>
    <Grouping1 xmlns="4bc94a7c-7569-4fbb-8659-844ab51341fc">Communications</Grouping1>
    <TeWhare xmlns="4bc94a7c-7569-4fbb-8659-844ab51341fc">true</TeWhare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eDocument" ma:contentTypeID="0x0101001E94C3B72383DE4DAA17349E0BBF25260069126225D93D7541A2EFB409E3B58C8E" ma:contentTypeVersion="103" ma:contentTypeDescription="Create a new document." ma:contentTypeScope="" ma:versionID="799fa5275d53ee0752c04e02c046eb12">
  <xsd:schema xmlns:xsd="http://www.w3.org/2001/XMLSchema" xmlns:xs="http://www.w3.org/2001/XMLSchema" xmlns:p="http://schemas.microsoft.com/office/2006/metadata/properties" xmlns:ns2="4f9c820c-e7e2-444d-97ee-45f2b3485c1d" xmlns:ns3="15ffb055-6eb4-45a1-bc20-bf2ac0d420da" xmlns:ns4="725c79e5-42ce-4aa0-ac78-b6418001f0d2" xmlns:ns5="c91a514c-9034-4fa3-897a-8352025b26ed" xmlns:ns6="184c05c4-c568-455d-94a4-7e009b164348" xmlns:ns7="4bc94a7c-7569-4fbb-8659-844ab51341fc" xmlns:ns8="ae6286d3-d275-4646-bfa4-fea4f0262c14" targetNamespace="http://schemas.microsoft.com/office/2006/metadata/properties" ma:root="true" ma:fieldsID="3000dd77e6e41afedd7bae92f6a28ca0" ns2:_="" ns3:_="" ns4:_="" ns5:_="" ns6:_="" ns7:_="" ns8:_="">
    <xsd:import namespace="4f9c820c-e7e2-444d-97ee-45f2b3485c1d"/>
    <xsd:import namespace="15ffb055-6eb4-45a1-bc20-bf2ac0d420da"/>
    <xsd:import namespace="725c79e5-42ce-4aa0-ac78-b6418001f0d2"/>
    <xsd:import namespace="c91a514c-9034-4fa3-897a-8352025b26ed"/>
    <xsd:import namespace="184c05c4-c568-455d-94a4-7e009b164348"/>
    <xsd:import namespace="4bc94a7c-7569-4fbb-8659-844ab51341fc"/>
    <xsd:import namespace="ae6286d3-d275-4646-bfa4-fea4f0262c14"/>
    <xsd:element name="properties">
      <xsd:complexType>
        <xsd:sequence>
          <xsd:element name="documentManagement">
            <xsd:complexType>
              <xsd:all>
                <xsd:element ref="ns2:DocumentType" minOccurs="0"/>
                <xsd:element ref="ns3:KeyWords" minOccurs="0"/>
                <xsd:element ref="ns2:Narrative" minOccurs="0"/>
                <xsd:element ref="ns3:SecurityClassification" minOccurs="0"/>
                <xsd:element ref="ns2:Subactivity" minOccurs="0"/>
                <xsd:element ref="ns2:Case" minOccurs="0"/>
                <xsd:element ref="ns2:RelatedPeople" minOccurs="0"/>
                <xsd:element ref="ns2:CategoryName" minOccurs="0"/>
                <xsd:element ref="ns2:CategoryValue" minOccurs="0"/>
                <xsd:element ref="ns2:BusinessValue" minOccurs="0"/>
                <xsd:element ref="ns2:FunctionGroup" minOccurs="0"/>
                <xsd:element ref="ns2:Function" minOccurs="0"/>
                <xsd:element ref="ns2:PRAType" minOccurs="0"/>
                <xsd:element ref="ns2:PRADate1" minOccurs="0"/>
                <xsd:element ref="ns2:PRADate2" minOccurs="0"/>
                <xsd:element ref="ns2:PRADate3" minOccurs="0"/>
                <xsd:element ref="ns2:PRADateDisposal" minOccurs="0"/>
                <xsd:element ref="ns2:PRADateTrigger" minOccurs="0"/>
                <xsd:element ref="ns2:PRAText1" minOccurs="0"/>
                <xsd:element ref="ns2:PRAText2" minOccurs="0"/>
                <xsd:element ref="ns2:PRAText3" minOccurs="0"/>
                <xsd:element ref="ns2:PRAText4" minOccurs="0"/>
                <xsd:element ref="ns2:PRAText5" minOccurs="0"/>
                <xsd:element ref="ns2:AggregationStatus" minOccurs="0"/>
                <xsd:element ref="ns2:Project" minOccurs="0"/>
                <xsd:element ref="ns2:Activity" minOccurs="0"/>
                <xsd:element ref="ns4:AggregationNarrative" minOccurs="0"/>
                <xsd:element ref="ns5:Channel" minOccurs="0"/>
                <xsd:element ref="ns5:Team" minOccurs="0"/>
                <xsd:element ref="ns5:Level2" minOccurs="0"/>
                <xsd:element ref="ns5:Level3" minOccurs="0"/>
                <xsd:element ref="ns5:Year" minOccurs="0"/>
                <xsd:element ref="ns5:OverrideLabel" minOccurs="0"/>
                <xsd:element ref="ns5:SetLabel" minOccurs="0"/>
                <xsd:element ref="ns6:HasNHI" minOccurs="0"/>
                <xsd:element ref="ns6:zLegacy" minOccurs="0"/>
                <xsd:element ref="ns6:zLegacyID" minOccurs="0"/>
                <xsd:element ref="ns6:zLegacyJSON" minOccurs="0"/>
                <xsd:element ref="ns6:CopiedFrom" minOccurs="0"/>
                <xsd:element ref="ns6:Endorsements" minOccurs="0"/>
                <xsd:element ref="ns7:Grouping1" minOccurs="0"/>
                <xsd:element ref="ns7:Grouping2" minOccurs="0"/>
                <xsd:element ref="ns7:Grouping3" minOccurs="0"/>
                <xsd:element ref="ns7:MediaServiceMetadata" minOccurs="0"/>
                <xsd:element ref="ns7:MediaServiceFastMetadata" minOccurs="0"/>
                <xsd:element ref="ns7:MediaServiceAutoKeyPoints" minOccurs="0"/>
                <xsd:element ref="ns7:MediaServiceKeyPoints" minOccurs="0"/>
                <xsd:element ref="ns7:jf3577cde54c4b7a82c1417aad6abab0" minOccurs="0"/>
                <xsd:element ref="ns8:TaxCatchAll" minOccurs="0"/>
                <xsd:element ref="ns7:ReviewDate" minOccurs="0"/>
                <xsd:element ref="ns7:TeWhare"/>
                <xsd:element ref="ns8:SharedWithUsers" minOccurs="0"/>
                <xsd:element ref="ns8:SharedWithDetails" minOccurs="0"/>
                <xsd:element ref="ns7:MediaServiceObjectDetectorVersions" minOccurs="0"/>
                <xsd:element ref="ns7:MediaServiceSearchProperties" minOccurs="0"/>
                <xsd:element ref="ns7:lcf76f155ced4ddcb4097134ff3c332f" minOccurs="0"/>
                <xsd:element ref="ns7:MediaServiceDateTaken" minOccurs="0"/>
                <xsd:element ref="ns7:MediaServiceGenerationTime" minOccurs="0"/>
                <xsd:element ref="ns7:MediaServiceEventHashCode" minOccurs="0"/>
                <xsd:element ref="ns7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f9c820c-e7e2-444d-97ee-45f2b3485c1d" elementFormDefault="qualified">
    <xsd:import namespace="http://schemas.microsoft.com/office/2006/documentManagement/types"/>
    <xsd:import namespace="http://schemas.microsoft.com/office/infopath/2007/PartnerControls"/>
    <xsd:element name="DocumentType" ma:index="8" nillable="true" ma:displayName="Document Type" ma:format="Dropdown" ma:hidden="true" ma:internalName="DocumentType" ma:readOnly="false">
      <xsd:simpleType>
        <xsd:restriction base="dms:Choice">
          <xsd:enumeration value="APPLICATION, certificate, consent related"/>
          <xsd:enumeration value="CONTRACT, Variation, Agreement"/>
          <xsd:enumeration value="CORRESPONDENCE"/>
          <xsd:enumeration value="DRAWING, Plan, Map"/>
          <xsd:enumeration value="EMPLOYMENT related"/>
          <xsd:enumeration value="FINANCIAL related"/>
          <xsd:enumeration value="KNOWLEDGE article"/>
          <xsd:enumeration value="MEETING related"/>
          <xsd:enumeration value="MEMO, Filenote, Email"/>
          <xsd:enumeration value="MODEL, Calculation, Working"/>
          <xsd:enumeration value="PHOTO, Image or Multi-media"/>
          <xsd:enumeration value="PRESENTATION"/>
          <xsd:enumeration value="PUBLICATION material"/>
          <xsd:enumeration value="PURCHASING related"/>
          <xsd:enumeration value="REPORT, or planning related"/>
          <xsd:enumeration value="RULES, Policy, Bylaw, procedure"/>
          <xsd:enumeration value="SERVICE REQUEST related"/>
          <xsd:enumeration value="SPECIFICATION or standard"/>
          <xsd:enumeration value="SUPPLIER PRODUCT Info"/>
          <xsd:enumeration value="TEMPLATE, Checklist or Form"/>
        </xsd:restriction>
      </xsd:simpleType>
    </xsd:element>
    <xsd:element name="Narrative" ma:index="10" nillable="true" ma:displayName="Narrative" ma:hidden="true" ma:internalName="Narrative" ma:readOnly="false">
      <xsd:simpleType>
        <xsd:restriction base="dms:Note"/>
      </xsd:simpleType>
    </xsd:element>
    <xsd:element name="Subactivity" ma:index="12" nillable="true" ma:displayName="Subactivity" ma:default="NA" ma:hidden="true" ma:internalName="Subactivity" ma:readOnly="false">
      <xsd:simpleType>
        <xsd:restriction base="dms:Text">
          <xsd:maxLength value="255"/>
        </xsd:restriction>
      </xsd:simpleType>
    </xsd:element>
    <xsd:element name="Case" ma:index="13" nillable="true" ma:displayName="Case" ma:default="NA" ma:hidden="true" ma:internalName="Case" ma:readOnly="false">
      <xsd:simpleType>
        <xsd:restriction base="dms:Text">
          <xsd:maxLength value="255"/>
        </xsd:restriction>
      </xsd:simpleType>
    </xsd:element>
    <xsd:element name="RelatedPeople" ma:index="14" nillable="true" ma:displayName="Related People" ma:hidden="true" ma:list="UserInfo" ma:SharePointGroup="0" ma:internalName="RelatedPeople" ma:readOnly="false" ma:showField="ImnNam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CategoryName" ma:index="15" nillable="true" ma:displayName="Category 1" ma:default="NA" ma:hidden="true" ma:internalName="CategoryName" ma:readOnly="false">
      <xsd:simpleType>
        <xsd:restriction base="dms:Text">
          <xsd:maxLength value="255"/>
        </xsd:restriction>
      </xsd:simpleType>
    </xsd:element>
    <xsd:element name="CategoryValue" ma:index="16" nillable="true" ma:displayName="Category 2" ma:default="NA" ma:hidden="true" ma:internalName="CategoryValue" ma:readOnly="false">
      <xsd:simpleType>
        <xsd:restriction base="dms:Text">
          <xsd:maxLength value="255"/>
        </xsd:restriction>
      </xsd:simpleType>
    </xsd:element>
    <xsd:element name="BusinessValue" ma:index="17" nillable="true" ma:displayName="Business Value" ma:hidden="true" ma:internalName="BusinessValue" ma:readOnly="false">
      <xsd:simpleType>
        <xsd:restriction base="dms:Text">
          <xsd:maxLength value="255"/>
        </xsd:restriction>
      </xsd:simpleType>
    </xsd:element>
    <xsd:element name="FunctionGroup" ma:index="18" nillable="true" ma:displayName="Function Group" ma:default="NA" ma:hidden="true" ma:internalName="FunctionGroup" ma:readOnly="false">
      <xsd:simpleType>
        <xsd:restriction base="dms:Text">
          <xsd:maxLength value="255"/>
        </xsd:restriction>
      </xsd:simpleType>
    </xsd:element>
    <xsd:element name="Function" ma:index="19" nillable="true" ma:displayName="Function" ma:default="NA" ma:hidden="true" ma:internalName="Function" ma:readOnly="false">
      <xsd:simpleType>
        <xsd:restriction base="dms:Text">
          <xsd:maxLength value="255"/>
        </xsd:restriction>
      </xsd:simpleType>
    </xsd:element>
    <xsd:element name="PRAType" ma:index="20" nillable="true" ma:displayName="PRA Type" ma:default="Doc" ma:hidden="true" ma:indexed="true" ma:internalName="PRAType" ma:readOnly="false">
      <xsd:simpleType>
        <xsd:restriction base="dms:Text">
          <xsd:maxLength value="255"/>
        </xsd:restriction>
      </xsd:simpleType>
    </xsd:element>
    <xsd:element name="PRADate1" ma:index="21" nillable="true" ma:displayName="PRA Date 1" ma:format="DateOnly" ma:hidden="true" ma:internalName="PRADate1" ma:readOnly="false">
      <xsd:simpleType>
        <xsd:restriction base="dms:DateTime"/>
      </xsd:simpleType>
    </xsd:element>
    <xsd:element name="PRADate2" ma:index="22" nillable="true" ma:displayName="PRA Date 2" ma:format="DateOnly" ma:hidden="true" ma:internalName="PRADate2" ma:readOnly="false">
      <xsd:simpleType>
        <xsd:restriction base="dms:DateTime"/>
      </xsd:simpleType>
    </xsd:element>
    <xsd:element name="PRADate3" ma:index="23" nillable="true" ma:displayName="PRA Date 3" ma:format="DateOnly" ma:hidden="true" ma:internalName="PRADate3" ma:readOnly="false">
      <xsd:simpleType>
        <xsd:restriction base="dms:DateTime"/>
      </xsd:simpleType>
    </xsd:element>
    <xsd:element name="PRADateDisposal" ma:index="24" nillable="true" ma:displayName="PRA Date Disposal" ma:format="DateOnly" ma:hidden="true" ma:internalName="PRADateDisposal" ma:readOnly="false">
      <xsd:simpleType>
        <xsd:restriction base="dms:DateTime"/>
      </xsd:simpleType>
    </xsd:element>
    <xsd:element name="PRADateTrigger" ma:index="25" nillable="true" ma:displayName="PRA Date Trigger" ma:format="DateOnly" ma:hidden="true" ma:internalName="PRADateTrigger" ma:readOnly="false">
      <xsd:simpleType>
        <xsd:restriction base="dms:DateTime"/>
      </xsd:simpleType>
    </xsd:element>
    <xsd:element name="PRAText1" ma:index="26" nillable="true" ma:displayName="PRA Text 1" ma:hidden="true" ma:internalName="PRAText1" ma:readOnly="false">
      <xsd:simpleType>
        <xsd:restriction base="dms:Text">
          <xsd:maxLength value="255"/>
        </xsd:restriction>
      </xsd:simpleType>
    </xsd:element>
    <xsd:element name="PRAText2" ma:index="27" nillable="true" ma:displayName="PRA Text 2" ma:hidden="true" ma:internalName="PRAText2" ma:readOnly="false">
      <xsd:simpleType>
        <xsd:restriction base="dms:Text">
          <xsd:maxLength value="255"/>
        </xsd:restriction>
      </xsd:simpleType>
    </xsd:element>
    <xsd:element name="PRAText3" ma:index="28" nillable="true" ma:displayName="PRA Text 3" ma:hidden="true" ma:internalName="PRAText3" ma:readOnly="false">
      <xsd:simpleType>
        <xsd:restriction base="dms:Text">
          <xsd:maxLength value="255"/>
        </xsd:restriction>
      </xsd:simpleType>
    </xsd:element>
    <xsd:element name="PRAText4" ma:index="29" nillable="true" ma:displayName="PRA Text 4" ma:hidden="true" ma:internalName="PRAText4" ma:readOnly="false">
      <xsd:simpleType>
        <xsd:restriction base="dms:Text">
          <xsd:maxLength value="255"/>
        </xsd:restriction>
      </xsd:simpleType>
    </xsd:element>
    <xsd:element name="PRAText5" ma:index="30" nillable="true" ma:displayName="PRA Text 5" ma:hidden="true" ma:internalName="PRAText5" ma:readOnly="false">
      <xsd:simpleType>
        <xsd:restriction base="dms:Text">
          <xsd:maxLength value="255"/>
        </xsd:restriction>
      </xsd:simpleType>
    </xsd:element>
    <xsd:element name="AggregationStatus" ma:index="31" nillable="true" ma:displayName="Aggregation Status" ma:default="Normal" ma:format="Dropdown" ma:hidden="true" ma:internalName="AggregationStatus" ma:readOnly="false">
      <xsd:simpleType>
        <xsd:union memberTypes="dms:Text">
          <xsd:simpleType>
            <xsd:restriction base="dms:Choice">
              <xsd:enumeration value="Delete Soon"/>
              <xsd:enumeration value="Transfer Soon"/>
              <xsd:enumeration value="Appraise Soon"/>
              <xsd:enumeration value="Delete"/>
              <xsd:enumeration value="Transfer"/>
              <xsd:enumeration value="Appraise"/>
              <xsd:enumeration value="Hold"/>
              <xsd:enumeration value="Normal"/>
              <xsd:enumeration value="Archive"/>
            </xsd:restriction>
          </xsd:simpleType>
        </xsd:union>
      </xsd:simpleType>
    </xsd:element>
    <xsd:element name="Project" ma:index="32" nillable="true" ma:displayName="Project" ma:default="NA" ma:hidden="true" ma:internalName="Project" ma:readOnly="false">
      <xsd:simpleType>
        <xsd:restriction base="dms:Text">
          <xsd:maxLength value="255"/>
        </xsd:restriction>
      </xsd:simpleType>
    </xsd:element>
    <xsd:element name="Activity" ma:index="33" nillable="true" ma:displayName="Activity" ma:default="NA" ma:hidden="true" ma:internalName="Activity" ma:readOnly="false">
      <xsd:simpleType>
        <xsd:restriction base="dms:Text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5ffb055-6eb4-45a1-bc20-bf2ac0d420da" elementFormDefault="qualified">
    <xsd:import namespace="http://schemas.microsoft.com/office/2006/documentManagement/types"/>
    <xsd:import namespace="http://schemas.microsoft.com/office/infopath/2007/PartnerControls"/>
    <xsd:element name="KeyWords" ma:index="9" nillable="true" ma:displayName="Key Words" ma:hidden="true" ma:internalName="KeyWords" ma:readOnly="false">
      <xsd:simpleType>
        <xsd:restriction base="dms:Note"/>
      </xsd:simpleType>
    </xsd:element>
    <xsd:element name="SecurityClassification" ma:index="11" nillable="true" ma:displayName="Security Classification" ma:default="UNCLASSIFIED" ma:format="Dropdown" ma:internalName="SecurityClassification" ma:readOnly="false">
      <xsd:simpleType>
        <xsd:restriction base="dms:Choice">
          <xsd:enumeration value="UNCLASSIFIED"/>
          <xsd:enumeration value="IN-CONFIDENCE"/>
          <xsd:enumeration value="SENSITIVE"/>
          <xsd:enumeration value="RESTRICTED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25c79e5-42ce-4aa0-ac78-b6418001f0d2" elementFormDefault="qualified">
    <xsd:import namespace="http://schemas.microsoft.com/office/2006/documentManagement/types"/>
    <xsd:import namespace="http://schemas.microsoft.com/office/infopath/2007/PartnerControls"/>
    <xsd:element name="AggregationNarrative" ma:index="34" nillable="true" ma:displayName="Aggregation Narrative" ma:hidden="true" ma:internalName="AggregationNarrative" ma:readOnly="false">
      <xsd:simpleType>
        <xsd:restriction base="dms:Text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91a514c-9034-4fa3-897a-8352025b26ed" elementFormDefault="qualified">
    <xsd:import namespace="http://schemas.microsoft.com/office/2006/documentManagement/types"/>
    <xsd:import namespace="http://schemas.microsoft.com/office/infopath/2007/PartnerControls"/>
    <xsd:element name="Channel" ma:index="35" nillable="true" ma:displayName="Channel" ma:default="NA" ma:hidden="true" ma:internalName="Channel" ma:readOnly="false">
      <xsd:simpleType>
        <xsd:restriction base="dms:Text">
          <xsd:maxLength value="255"/>
        </xsd:restriction>
      </xsd:simpleType>
    </xsd:element>
    <xsd:element name="Team" ma:index="36" nillable="true" ma:displayName="Team" ma:default="NA" ma:hidden="true" ma:internalName="Team" ma:readOnly="false">
      <xsd:simpleType>
        <xsd:restriction base="dms:Text">
          <xsd:maxLength value="255"/>
        </xsd:restriction>
      </xsd:simpleType>
    </xsd:element>
    <xsd:element name="Level2" ma:index="37" nillable="true" ma:displayName="Level 2" ma:default="NA" ma:hidden="true" ma:internalName="Level2" ma:readOnly="false">
      <xsd:simpleType>
        <xsd:restriction base="dms:Text">
          <xsd:maxLength value="255"/>
        </xsd:restriction>
      </xsd:simpleType>
    </xsd:element>
    <xsd:element name="Level3" ma:index="38" nillable="true" ma:displayName="Level 3" ma:default="NA" ma:hidden="true" ma:internalName="Level3" ma:readOnly="false">
      <xsd:simpleType>
        <xsd:restriction base="dms:Text">
          <xsd:maxLength value="255"/>
        </xsd:restriction>
      </xsd:simpleType>
    </xsd:element>
    <xsd:element name="Year" ma:index="39" nillable="true" ma:displayName="Year" ma:default="NA" ma:hidden="true" ma:internalName="Year" ma:readOnly="false">
      <xsd:simpleType>
        <xsd:restriction base="dms:Text">
          <xsd:maxLength value="255"/>
        </xsd:restriction>
      </xsd:simpleType>
    </xsd:element>
    <xsd:element name="OverrideLabel" ma:index="40" nillable="true" ma:displayName="Override Label" ma:hidden="true" ma:indexed="true" ma:internalName="OverrideLabel" ma:readOnly="false">
      <xsd:simpleType>
        <xsd:restriction base="dms:Text">
          <xsd:maxLength value="255"/>
        </xsd:restriction>
      </xsd:simpleType>
    </xsd:element>
    <xsd:element name="SetLabel" ma:index="41" nillable="true" ma:displayName="Set Label" ma:default="Retain" ma:hidden="true" ma:indexed="true" ma:internalName="SetLabel" ma:readOnly="false">
      <xsd:simpleType>
        <xsd:restriction base="dms:Text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84c05c4-c568-455d-94a4-7e009b164348" elementFormDefault="qualified">
    <xsd:import namespace="http://schemas.microsoft.com/office/2006/documentManagement/types"/>
    <xsd:import namespace="http://schemas.microsoft.com/office/infopath/2007/PartnerControls"/>
    <xsd:element name="HasNHI" ma:index="42" nillable="true" ma:displayName="Has NHI" ma:default="0" ma:internalName="HasNHI" ma:readOnly="false">
      <xsd:simpleType>
        <xsd:restriction base="dms:Boolean"/>
      </xsd:simpleType>
    </xsd:element>
    <xsd:element name="zLegacy" ma:index="43" nillable="true" ma:displayName="zLegacy" ma:hidden="true" ma:internalName="zLegacy" ma:readOnly="false">
      <xsd:simpleType>
        <xsd:restriction base="dms:Note"/>
      </xsd:simpleType>
    </xsd:element>
    <xsd:element name="zLegacyID" ma:index="44" nillable="true" ma:displayName="zLegacyID" ma:hidden="true" ma:indexed="true" ma:internalName="zLegacyID" ma:readOnly="false">
      <xsd:simpleType>
        <xsd:restriction base="dms:Text">
          <xsd:maxLength value="255"/>
        </xsd:restriction>
      </xsd:simpleType>
    </xsd:element>
    <xsd:element name="zLegacyJSON" ma:index="45" nillable="true" ma:displayName="zLegacyJSON" ma:hidden="true" ma:internalName="zLegacyJSON" ma:readOnly="false">
      <xsd:simpleType>
        <xsd:restriction base="dms:Note"/>
      </xsd:simpleType>
    </xsd:element>
    <xsd:element name="CopiedFrom" ma:index="46" nillable="true" ma:displayName="Copied From" ma:hidden="true" ma:internalName="CopiedFrom" ma:readOnly="false">
      <xsd:simpleType>
        <xsd:restriction base="dms:Text">
          <xsd:maxLength value="255"/>
        </xsd:restriction>
      </xsd:simpleType>
    </xsd:element>
    <xsd:element name="Endorsements" ma:index="47" nillable="true" ma:displayName="Endorsements" ma:default="N/A" ma:format="Dropdown" ma:internalName="Endorsements" ma:readOnly="false">
      <xsd:simpleType>
        <xsd:restriction base="dms:Choice">
          <xsd:enumeration value="N/A"/>
          <xsd:enumeration value="APPOINTMENTS"/>
          <xsd:enumeration value="BUDGET"/>
          <xsd:enumeration value="CABINET"/>
          <xsd:enumeration value="COMMERCIAL"/>
          <xsd:enumeration value="[DEPARTMENT] USE ONLY"/>
          <xsd:enumeration value="EMBARGOED FOR RELEASE"/>
          <xsd:enumeration value="EVALUATIVE"/>
          <xsd:enumeration value="HONOURS"/>
          <xsd:enumeration value="LEGAL PRIVILEGE"/>
          <xsd:enumeration value="MEDICAL"/>
          <xsd:enumeration value="NEW ZEALAND EYES ONLY (NZEO)"/>
          <xsd:enumeration value="STAFF"/>
          <xsd:enumeration value="POLICY"/>
          <xsd:enumeration value="TO BE REVIEWED ON"/>
          <xsd:enumeration value="RELEASEABLE TO (REL)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bc94a7c-7569-4fbb-8659-844ab51341fc" elementFormDefault="qualified">
    <xsd:import namespace="http://schemas.microsoft.com/office/2006/documentManagement/types"/>
    <xsd:import namespace="http://schemas.microsoft.com/office/infopath/2007/PartnerControls"/>
    <xsd:element name="Grouping1" ma:index="48" nillable="true" ma:displayName="Grouping 1" ma:hidden="true" ma:internalName="Grouping1" ma:readOnly="false">
      <xsd:simpleType>
        <xsd:restriction base="dms:Text">
          <xsd:maxLength value="255"/>
        </xsd:restriction>
      </xsd:simpleType>
    </xsd:element>
    <xsd:element name="Grouping2" ma:index="49" nillable="true" ma:displayName="Grouping 2" ma:hidden="true" ma:internalName="Grouping2" ma:readOnly="false">
      <xsd:simpleType>
        <xsd:restriction base="dms:Text">
          <xsd:maxLength value="255"/>
        </xsd:restriction>
      </xsd:simpleType>
    </xsd:element>
    <xsd:element name="Grouping3" ma:index="50" nillable="true" ma:displayName="Grouping 3" ma:hidden="true" ma:internalName="Grouping3" ma:readOnly="false">
      <xsd:simpleType>
        <xsd:restriction base="dms:Text">
          <xsd:maxLength value="255"/>
        </xsd:restriction>
      </xsd:simpleType>
    </xsd:element>
    <xsd:element name="MediaServiceMetadata" ma:index="5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5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5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5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jf3577cde54c4b7a82c1417aad6abab0" ma:index="56" nillable="true" ma:taxonomy="true" ma:internalName="jf3577cde54c4b7a82c1417aad6abab0" ma:taxonomyFieldName="Template_x0020_Owner" ma:displayName="Template Owner" ma:default="" ma:fieldId="{3f3577cd-e54c-4b7a-82c1-417aad6abab0}" ma:sspId="0413e039-5297-4392-bfce-c6182202c714" ma:termSetId="8ed8c9ea-7052-4c1d-a4d7-b9c10bffea6f" ma:anchorId="00000000-0000-0000-0000-000000000000" ma:open="true" ma:isKeyword="false">
      <xsd:complexType>
        <xsd:sequence>
          <xsd:element ref="pc:Terms" minOccurs="0" maxOccurs="1"/>
        </xsd:sequence>
      </xsd:complexType>
    </xsd:element>
    <xsd:element name="ReviewDate" ma:index="58" nillable="true" ma:displayName="Review Date" ma:format="DateOnly" ma:internalName="ReviewDate">
      <xsd:simpleType>
        <xsd:restriction base="dms:DateTime"/>
      </xsd:simpleType>
    </xsd:element>
    <xsd:element name="TeWhare" ma:index="59" ma:displayName="Te Whare" ma:default="1" ma:description="Is the template required to be published on Te Whare" ma:format="Dropdown" ma:internalName="TeWhare">
      <xsd:simpleType>
        <xsd:restriction base="dms:Boolean"/>
      </xsd:simpleType>
    </xsd:element>
    <xsd:element name="MediaServiceObjectDetectorVersions" ma:index="6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63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65" nillable="true" ma:taxonomy="true" ma:internalName="lcf76f155ced4ddcb4097134ff3c332f" ma:taxonomyFieldName="MediaServiceImageTags" ma:displayName="Image Tags" ma:readOnly="false" ma:fieldId="{5cf76f15-5ced-4ddc-b409-7134ff3c332f}" ma:taxonomyMulti="true" ma:sspId="0413e039-5297-4392-bfce-c6182202c71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66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6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6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6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e6286d3-d275-4646-bfa4-fea4f0262c14" elementFormDefault="qualified">
    <xsd:import namespace="http://schemas.microsoft.com/office/2006/documentManagement/types"/>
    <xsd:import namespace="http://schemas.microsoft.com/office/infopath/2007/PartnerControls"/>
    <xsd:element name="TaxCatchAll" ma:index="57" nillable="true" ma:displayName="Taxonomy Catch All Column" ma:hidden="true" ma:list="{4117140f-ac7f-4cc6-a192-63a9af5fde82}" ma:internalName="TaxCatchAll" ma:showField="CatchAllData" ma:web="ae6286d3-d275-4646-bfa4-fea4f0262c1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6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6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4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D5547B1E-2C04-48AD-B766-140D9777FB06}">
  <ds:schemaRefs>
    <ds:schemaRef ds:uri="http://schemas.microsoft.com/office/2006/metadata/properties"/>
    <ds:schemaRef ds:uri="http://schemas.microsoft.com/office/infopath/2007/PartnerControls"/>
    <ds:schemaRef ds:uri="830898e5-6eb5-4634-a363-05335a582eba"/>
    <ds:schemaRef ds:uri="00a4df5b-51f4-4e7a-b755-8a381a6dfbc5"/>
    <ds:schemaRef ds:uri="bb5c1b14-0667-457c-a0b4-25eadbb95f9b"/>
    <ds:schemaRef ds:uri="ae6286d3-d275-4646-bfa4-fea4f0262c14"/>
    <ds:schemaRef ds:uri="90b2b6c6-592f-4f0d-8bce-000f01aebe9a"/>
    <ds:schemaRef ds:uri="4f9c820c-e7e2-444d-97ee-45f2b3485c1d"/>
    <ds:schemaRef ds:uri="15ffb055-6eb4-45a1-bc20-bf2ac0d420da"/>
    <ds:schemaRef ds:uri="c91a514c-9034-4fa3-897a-8352025b26ed"/>
    <ds:schemaRef ds:uri="184c05c4-c568-455d-94a4-7e009b164348"/>
    <ds:schemaRef ds:uri="725c79e5-42ce-4aa0-ac78-b6418001f0d2"/>
    <ds:schemaRef ds:uri="4bc94a7c-7569-4fbb-8659-844ab51341fc"/>
  </ds:schemaRefs>
</ds:datastoreItem>
</file>

<file path=customXml/itemProps2.xml><?xml version="1.0" encoding="utf-8"?>
<ds:datastoreItem xmlns:ds="http://schemas.openxmlformats.org/officeDocument/2006/customXml" ds:itemID="{F98117A3-2AE4-427E-A6CB-A1D1A4A3AEF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f9c820c-e7e2-444d-97ee-45f2b3485c1d"/>
    <ds:schemaRef ds:uri="15ffb055-6eb4-45a1-bc20-bf2ac0d420da"/>
    <ds:schemaRef ds:uri="725c79e5-42ce-4aa0-ac78-b6418001f0d2"/>
    <ds:schemaRef ds:uri="c91a514c-9034-4fa3-897a-8352025b26ed"/>
    <ds:schemaRef ds:uri="184c05c4-c568-455d-94a4-7e009b164348"/>
    <ds:schemaRef ds:uri="4bc94a7c-7569-4fbb-8659-844ab51341fc"/>
    <ds:schemaRef ds:uri="ae6286d3-d275-4646-bfa4-fea4f0262c1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43CB2023-B478-4043-88B0-6D263E4A1D22}">
  <ds:schemaRefs>
    <ds:schemaRef ds:uri="http://schemas.microsoft.com/sharepoint/events"/>
  </ds:schemaRefs>
</ds:datastoreItem>
</file>

<file path=customXml/itemProps4.xml><?xml version="1.0" encoding="utf-8"?>
<ds:datastoreItem xmlns:ds="http://schemas.openxmlformats.org/officeDocument/2006/customXml" ds:itemID="{9487227B-590F-41C1-A8BB-5DDD0AABDD2D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powerpoint-template-mh</Template>
  <TotalTime>181</TotalTime>
  <Words>567</Words>
  <Application>Microsoft Office PowerPoint</Application>
  <PresentationFormat>Widescreen</PresentationFormat>
  <Paragraphs>117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1" baseType="lpstr">
      <vt:lpstr>Arial</vt:lpstr>
      <vt:lpstr>Arial Bold</vt:lpstr>
      <vt:lpstr>Calibri</vt:lpstr>
      <vt:lpstr>Wingdings 2</vt:lpstr>
      <vt:lpstr>Office Theme</vt:lpstr>
      <vt:lpstr>Regulation of Assisted Dying</vt:lpstr>
      <vt:lpstr>PowerPoint Presentation</vt:lpstr>
      <vt:lpstr>PowerPoint Presentation</vt:lpstr>
      <vt:lpstr>Demographics</vt:lpstr>
      <vt:lpstr>International experience</vt:lpstr>
      <vt:lpstr>International experience </vt:lpstr>
      <vt:lpstr>Perceptions on regulation – Prof. Ben White  </vt:lpstr>
      <vt:lpstr>Regulatory instruments</vt:lpstr>
      <vt:lpstr>Additional regulatory tools</vt:lpstr>
      <vt:lpstr>Features of effective regulation include </vt:lpstr>
      <vt:lpstr>Tensions</vt:lpstr>
      <vt:lpstr>Where to from here? </vt:lpstr>
      <vt:lpstr>PowerPoint Presentation</vt:lpstr>
      <vt:lpstr>PowerPoint Presentation</vt:lpstr>
      <vt:lpstr>PowerPoint Presentation</vt:lpstr>
      <vt:lpstr>PowerPoint Presentation</vt:lpstr>
    </vt:vector>
  </TitlesOfParts>
  <Company>Ministry of Health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Template - Ministry of Health</dc:title>
  <dc:creator>Lindsay Wright</dc:creator>
  <cp:lastModifiedBy>Kristin Good</cp:lastModifiedBy>
  <cp:revision>4</cp:revision>
  <dcterms:created xsi:type="dcterms:W3CDTF">2022-11-28T01:55:14Z</dcterms:created>
  <dcterms:modified xsi:type="dcterms:W3CDTF">2025-06-17T06:39:34Z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0x0101001E94C3B72383DE4DAA17349E0BBF25260069126225D93D7541A2EFB409E3B58C8E</vt:lpwstr>
  </property>
  <property fmtid="{D5CDD505-2E9C-101B-9397-08002B2CF9AE}" pid="3" name="_dlc_DocIdItemGuid">
    <vt:lpwstr>28e09fc4-5d7e-4673-9fce-e099403034d2</vt:lpwstr>
  </property>
  <property fmtid="{D5CDD505-2E9C-101B-9397-08002B2CF9AE}" pid="4" name="TaxKeyword">
    <vt:lpwstr/>
  </property>
  <property fmtid="{D5CDD505-2E9C-101B-9397-08002B2CF9AE}" pid="5" name="MediaServiceImageTags">
    <vt:lpwstr/>
  </property>
  <property fmtid="{D5CDD505-2E9C-101B-9397-08002B2CF9AE}" pid="6" name="_dlc_DocId">
    <vt:lpwstr>U5RCTUST6MMN-1850277579-527</vt:lpwstr>
  </property>
  <property fmtid="{D5CDD505-2E9C-101B-9397-08002B2CF9AE}" pid="7" name="_dlc_DocIdUrl">
    <vt:lpwstr>https://mohgovtnz.sharepoint.com/sites/moh-ecm-TemplateCentral/_layouts/15/DocIdRedir.aspx?ID=U5RCTUST6MMN-1850277579-527, U5RCTUST6MMN-1850277579-527</vt:lpwstr>
  </property>
  <property fmtid="{D5CDD505-2E9C-101B-9397-08002B2CF9AE}" pid="8" name="jf3577cde54c4b7a82c1417aad6abab0">
    <vt:lpwstr>Communications|f0db3d6e-3c55-4f91-87a7-4a2a61e04b31</vt:lpwstr>
  </property>
  <property fmtid="{D5CDD505-2E9C-101B-9397-08002B2CF9AE}" pid="9" name="Template Owner">
    <vt:lpwstr>1;#Communications|f0db3d6e-3c55-4f91-87a7-4a2a61e04b31</vt:lpwstr>
  </property>
  <property fmtid="{D5CDD505-2E9C-101B-9397-08002B2CF9AE}" pid="10" name="ReviewPeriod">
    <vt:lpwstr>12</vt:lpwstr>
  </property>
  <property fmtid="{D5CDD505-2E9C-101B-9397-08002B2CF9AE}" pid="11" name="TemplatePublishDate">
    <vt:filetime>2022-11-27T11:00:00Z</vt:filetime>
  </property>
  <property fmtid="{D5CDD505-2E9C-101B-9397-08002B2CF9AE}" pid="12" name="TemplateOwner(Person)">
    <vt:lpwstr/>
  </property>
  <property fmtid="{D5CDD505-2E9C-101B-9397-08002B2CF9AE}" pid="13" name="TemplateApprover">
    <vt:lpwstr/>
  </property>
  <property fmtid="{D5CDD505-2E9C-101B-9397-08002B2CF9AE}" pid="14" name="IntranetSite">
    <vt:lpwstr>Communications</vt:lpwstr>
  </property>
  <property fmtid="{D5CDD505-2E9C-101B-9397-08002B2CF9AE}" pid="15" name="Status">
    <vt:lpwstr>Published</vt:lpwstr>
  </property>
  <property fmtid="{D5CDD505-2E9C-101B-9397-08002B2CF9AE}" pid="16" name="Chnage">
    <vt:bool>false</vt:bool>
  </property>
  <property fmtid="{D5CDD505-2E9C-101B-9397-08002B2CF9AE}" pid="17" name="TeWharePage">
    <vt:lpwstr>https://mohgovtnz.sharepoint.com/sites/forms-templates/SitePages/PowerPoint-template.aspx, PowerPoint templates</vt:lpwstr>
  </property>
  <property fmtid="{D5CDD505-2E9C-101B-9397-08002B2CF9AE}" pid="18" name="TemplateOwner(Position)">
    <vt:lpwstr>Communications</vt:lpwstr>
  </property>
  <property fmtid="{D5CDD505-2E9C-101B-9397-08002B2CF9AE}" pid="19" name="Template_x0020_Owner">
    <vt:lpwstr>1;#Communications|f0db3d6e-3c55-4f91-87a7-4a2a61e04b31</vt:lpwstr>
  </property>
</Properties>
</file>