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3"/>
  </p:notesMasterIdLst>
  <p:sldIdLst>
    <p:sldId id="256" r:id="rId6"/>
    <p:sldId id="313" r:id="rId7"/>
    <p:sldId id="296" r:id="rId8"/>
    <p:sldId id="310" r:id="rId9"/>
    <p:sldId id="311" r:id="rId10"/>
    <p:sldId id="314" r:id="rId11"/>
    <p:sldId id="312" r:id="rId12"/>
  </p:sldIdLst>
  <p:sldSz cx="12152313" cy="6832600"/>
  <p:notesSz cx="6858000" cy="9144000"/>
  <p:defaultTextStyle>
    <a:defPPr>
      <a:defRPr lang="et-EE"/>
    </a:defPPr>
    <a:lvl1pPr marL="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482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496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445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9927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7408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489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2371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985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38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B5"/>
    <a:srgbClr val="0064B9"/>
    <a:srgbClr val="4F81BD"/>
    <a:srgbClr val="007BD1"/>
    <a:srgbClr val="B9B9B9"/>
    <a:srgbClr val="003087"/>
    <a:srgbClr val="89B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73" autoAdjust="0"/>
    <p:restoredTop sz="94660"/>
  </p:normalViewPr>
  <p:slideViewPr>
    <p:cSldViewPr>
      <p:cViewPr>
        <p:scale>
          <a:sx n="80" d="100"/>
          <a:sy n="80" d="100"/>
        </p:scale>
        <p:origin x="67" y="456"/>
      </p:cViewPr>
      <p:guideLst>
        <p:guide orient="horz" pos="2152"/>
        <p:guide pos="38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11DD8-E7A9-4B7F-924E-249F3EBED262}" type="datetimeFigureOut">
              <a:rPr lang="et-EE" smtClean="0"/>
              <a:t>04.06.2025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84B2-7D45-46A9-AA10-C2234E88C9BE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1</a:t>
            </a:fld>
            <a:endParaRPr lang="et-E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2AAE3-EB89-4E78-B793-A79B49F00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0" cy="13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52313" cy="6832600"/>
          </a:xfrm>
          <a:prstGeom prst="rect">
            <a:avLst/>
          </a:prstGeom>
          <a:solidFill>
            <a:srgbClr val="003087">
              <a:alpha val="6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9532700" cy="1368152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Vaheslaidide taustaks võib kasutada </a:t>
            </a:r>
            <a:br>
              <a:rPr lang="et-EE" dirty="0"/>
            </a:br>
            <a:r>
              <a:rPr lang="et-EE" dirty="0"/>
              <a:t>temaatilisi koloreeritud fotosid</a:t>
            </a:r>
          </a:p>
        </p:txBody>
      </p:sp>
    </p:spTree>
    <p:extLst>
      <p:ext uri="{BB962C8B-B14F-4D97-AF65-F5344CB8AC3E}">
        <p14:creationId xmlns:p14="http://schemas.microsoft.com/office/powerpoint/2010/main" val="412699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52313" cy="6724316"/>
          </a:xfrm>
        </p:spPr>
        <p:txBody>
          <a:bodyPr/>
          <a:lstStyle>
            <a:lvl1pPr marL="0" indent="0">
              <a:buNone/>
              <a:defRPr sz="4300"/>
            </a:lvl1pPr>
            <a:lvl2pPr marL="607482" indent="0">
              <a:buNone/>
              <a:defRPr sz="3700"/>
            </a:lvl2pPr>
            <a:lvl3pPr marL="1214963" indent="0">
              <a:buNone/>
              <a:defRPr sz="3200"/>
            </a:lvl3pPr>
            <a:lvl4pPr marL="1822445" indent="0">
              <a:buNone/>
              <a:defRPr sz="2700"/>
            </a:lvl4pPr>
            <a:lvl5pPr marL="2429927" indent="0">
              <a:buNone/>
              <a:defRPr sz="2700"/>
            </a:lvl5pPr>
            <a:lvl6pPr marL="3037408" indent="0">
              <a:buNone/>
              <a:defRPr sz="2700"/>
            </a:lvl6pPr>
            <a:lvl7pPr marL="3644890" indent="0">
              <a:buNone/>
              <a:defRPr sz="2700"/>
            </a:lvl7pPr>
            <a:lvl8pPr marL="4252371" indent="0">
              <a:buNone/>
              <a:defRPr sz="2700"/>
            </a:lvl8pPr>
            <a:lvl9pPr marL="4859853" indent="0">
              <a:buNone/>
              <a:defRPr sz="2700"/>
            </a:lvl9pPr>
          </a:lstStyle>
          <a:p>
            <a:r>
              <a:rPr lang="et-EE"/>
              <a:t>Pildi lisamiseks klõpsake ikooni</a:t>
            </a:r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9064" y="1760116"/>
            <a:ext cx="9235604" cy="1572752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9064" y="3332867"/>
            <a:ext cx="9235604" cy="80188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r>
              <a:rPr lang="et-EE" dirty="0"/>
              <a:t>Vaheslaide võib kasutada ka ühe mõtte või idee rõhutamiseks!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Esitlusslaidide</a:t>
            </a:r>
            <a:r>
              <a:rPr lang="en-US" dirty="0"/>
              <a:t> </a:t>
            </a:r>
            <a:r>
              <a:rPr lang="en-US" dirty="0" err="1"/>
              <a:t>kujundamine</a:t>
            </a:r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4" y="1594275"/>
            <a:ext cx="10937083" cy="4735800"/>
          </a:xfrm>
        </p:spPr>
        <p:txBody>
          <a:bodyPr/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 baseline="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/>
              <a:t>Lähtuda</a:t>
            </a:r>
            <a:r>
              <a:rPr lang="en-US" dirty="0"/>
              <a:t> </a:t>
            </a:r>
            <a:r>
              <a:rPr lang="en-US" dirty="0" err="1"/>
              <a:t>stiiliraamatust</a:t>
            </a:r>
            <a:endParaRPr lang="en-US" dirty="0"/>
          </a:p>
          <a:p>
            <a:pPr lvl="1"/>
            <a:r>
              <a:rPr lang="en-US" dirty="0"/>
              <a:t>Font </a:t>
            </a:r>
            <a:r>
              <a:rPr lang="en-US" dirty="0" err="1"/>
              <a:t>Roboto</a:t>
            </a:r>
            <a:r>
              <a:rPr lang="en-US" dirty="0"/>
              <a:t> Condensed</a:t>
            </a:r>
            <a:r>
              <a:rPr lang="et-EE" dirty="0"/>
              <a:t> või </a:t>
            </a:r>
            <a:r>
              <a:rPr lang="et-EE" dirty="0" err="1"/>
              <a:t>Arial</a:t>
            </a:r>
            <a:r>
              <a:rPr lang="et-EE" dirty="0"/>
              <a:t> </a:t>
            </a:r>
            <a:r>
              <a:rPr lang="et-EE" dirty="0" err="1"/>
              <a:t>Narrow</a:t>
            </a:r>
            <a:endParaRPr lang="en-US" dirty="0"/>
          </a:p>
          <a:p>
            <a:pPr lvl="3"/>
            <a:r>
              <a:rPr lang="en-US" dirty="0" err="1"/>
              <a:t>Pealkirjad</a:t>
            </a:r>
            <a:r>
              <a:rPr lang="en-US" dirty="0"/>
              <a:t> on 48pt Light, </a:t>
            </a:r>
            <a:r>
              <a:rPr lang="en-US" dirty="0" err="1"/>
              <a:t>sisutekstid</a:t>
            </a:r>
            <a:r>
              <a:rPr lang="en-US" dirty="0"/>
              <a:t> 24pt </a:t>
            </a:r>
            <a:r>
              <a:rPr lang="en-US" dirty="0" err="1"/>
              <a:t>või</a:t>
            </a:r>
            <a:r>
              <a:rPr lang="en-US" dirty="0"/>
              <a:t> 18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 err="1"/>
              <a:t>Igale</a:t>
            </a:r>
            <a:r>
              <a:rPr lang="en-US" dirty="0"/>
              <a:t> </a:t>
            </a:r>
            <a:r>
              <a:rPr lang="en-US" dirty="0" err="1"/>
              <a:t>slaidile</a:t>
            </a:r>
            <a:r>
              <a:rPr lang="en-US" dirty="0"/>
              <a:t> </a:t>
            </a:r>
            <a:r>
              <a:rPr lang="en-US" dirty="0" err="1"/>
              <a:t>paigutada</a:t>
            </a:r>
            <a:r>
              <a:rPr lang="en-US" dirty="0"/>
              <a:t> </a:t>
            </a:r>
            <a:r>
              <a:rPr lang="en-US" dirty="0" err="1"/>
              <a:t>mõõdukas</a:t>
            </a:r>
            <a:r>
              <a:rPr lang="en-US" dirty="0"/>
              <a:t> </a:t>
            </a:r>
            <a:r>
              <a:rPr lang="en-US" dirty="0" err="1"/>
              <a:t>kogus</a:t>
            </a:r>
            <a:r>
              <a:rPr lang="en-US" dirty="0"/>
              <a:t> </a:t>
            </a:r>
            <a:r>
              <a:rPr lang="en-US" dirty="0" err="1"/>
              <a:t>infot</a:t>
            </a:r>
            <a:endParaRPr lang="et-E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5" y="1594275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189485" y="1605263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22912" y="158174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20373" y="159427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7616" y="1591541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3258377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1" y="1412388"/>
            <a:ext cx="12152313" cy="542021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616" y="1529428"/>
            <a:ext cx="5369382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66818"/>
            <a:ext cx="6012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209" y="1529428"/>
            <a:ext cx="5371490" cy="63739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3208" y="2191847"/>
            <a:ext cx="5976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3642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540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64828" y="2166819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82414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1161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2157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37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7614" y="273621"/>
            <a:ext cx="11877253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Graafikutes on ka laiendatud värvipalett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8" y="272038"/>
            <a:ext cx="3998027" cy="1157747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17" y="272040"/>
            <a:ext cx="6793481" cy="64417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618" y="1429786"/>
            <a:ext cx="3998027" cy="5266795"/>
          </a:xfrm>
        </p:spPr>
        <p:txBody>
          <a:bodyPr/>
          <a:lstStyle>
            <a:lvl1pPr marL="0" indent="0">
              <a:buNone/>
              <a:defRPr sz="19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E0CC28-327B-401F-B224-26FCF9A0D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5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D0C06-02E0-4CD8-991E-60DFBD725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36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09780-5A1B-4E10-AEF3-6E6036393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41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737C18-BC7F-481C-A8FC-30377075D9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5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D1B14A-0CA4-4EB5-BF6F-6ED907835C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86978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6" y="273621"/>
            <a:ext cx="11328416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 dirty="0"/>
              <a:t>Lühikese loeteluga võib kasutada ikoone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24478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2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147537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-114"/>
          <a:stretch/>
        </p:blipFill>
        <p:spPr>
          <a:xfrm>
            <a:off x="7880400" y="-40084"/>
            <a:ext cx="4316436" cy="6912768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 </a:t>
            </a:r>
          </a:p>
        </p:txBody>
      </p:sp>
    </p:spTree>
    <p:extLst>
      <p:ext uri="{BB962C8B-B14F-4D97-AF65-F5344CB8AC3E}">
        <p14:creationId xmlns:p14="http://schemas.microsoft.com/office/powerpoint/2010/main" val="64492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94275"/>
            <a:ext cx="10937082" cy="441431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t-E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2041" y="6332809"/>
            <a:ext cx="384823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732" y="6332809"/>
            <a:ext cx="64807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25A551D-654A-4A19-8D78-C05E5488DAD8}" type="slidenum">
              <a:rPr lang="et-EE" smtClean="0"/>
              <a:pPr algn="l"/>
              <a:t>‹#›</a:t>
            </a:fld>
            <a:endParaRPr lang="et-E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76" r:id="rId5"/>
    <p:sldLayoutId id="2147483669" r:id="rId6"/>
    <p:sldLayoutId id="2147483664" r:id="rId7"/>
    <p:sldLayoutId id="2147483665" r:id="rId8"/>
    <p:sldLayoutId id="2147483666" r:id="rId9"/>
    <p:sldLayoutId id="2147483668" r:id="rId10"/>
    <p:sldLayoutId id="2147483657" r:id="rId11"/>
    <p:sldLayoutId id="2147483654" r:id="rId12"/>
    <p:sldLayoutId id="2147483652" r:id="rId13"/>
    <p:sldLayoutId id="2147483667" r:id="rId14"/>
    <p:sldLayoutId id="2147483653" r:id="rId15"/>
    <p:sldLayoutId id="2147483675" r:id="rId16"/>
    <p:sldLayoutId id="2147483674" r:id="rId17"/>
    <p:sldLayoutId id="2147483655" r:id="rId18"/>
    <p:sldLayoutId id="2147483656" r:id="rId19"/>
    <p:sldLayoutId id="2147483681" r:id="rId20"/>
    <p:sldLayoutId id="2147483683" r:id="rId21"/>
    <p:sldLayoutId id="2147483685" r:id="rId22"/>
  </p:sldLayoutIdLst>
  <p:txStyles>
    <p:titleStyle>
      <a:lvl1pPr algn="l" defTabSz="1214963" rtl="0" eaLnBrk="1" latinLnBrk="0" hangingPunct="1">
        <a:spcBef>
          <a:spcPct val="0"/>
        </a:spcBef>
        <a:buNone/>
        <a:defRPr sz="5800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5611" indent="-45561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87158" indent="-379676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18704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26186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33667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41149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8631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112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594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96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45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927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408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89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371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85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lHN1sRukms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30500" y="2876240"/>
            <a:ext cx="6868404" cy="1080120"/>
          </a:xfrm>
        </p:spPr>
        <p:txBody>
          <a:bodyPr/>
          <a:lstStyle/>
          <a:p>
            <a:br>
              <a:rPr lang="et-EE" dirty="0">
                <a:latin typeface="+mn-lt"/>
              </a:rPr>
            </a:br>
            <a:r>
              <a:rPr lang="et-EE" dirty="0">
                <a:latin typeface="+mn-lt"/>
              </a:rPr>
              <a:t>Digitalised </a:t>
            </a:r>
            <a:r>
              <a:rPr lang="et-EE" dirty="0" err="1">
                <a:latin typeface="+mn-lt"/>
              </a:rPr>
              <a:t>ambulance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care</a:t>
            </a:r>
            <a:endParaRPr lang="et-EE" dirty="0">
              <a:latin typeface="+mn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430500" y="5449023"/>
            <a:ext cx="7012420" cy="522436"/>
          </a:xfrm>
        </p:spPr>
        <p:txBody>
          <a:bodyPr/>
          <a:lstStyle/>
          <a:p>
            <a:r>
              <a:rPr lang="et-EE" dirty="0" err="1"/>
              <a:t>Director</a:t>
            </a:r>
            <a:r>
              <a:rPr lang="et-EE" dirty="0"/>
              <a:t> General of Estonian Health </a:t>
            </a:r>
            <a:r>
              <a:rPr lang="et-EE" dirty="0" err="1"/>
              <a:t>Board</a:t>
            </a:r>
            <a:endParaRPr lang="et-E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Birgit Lao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67ABD9A-7264-44D7-BEF0-2D762CA961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err="1"/>
              <a:t>Short</a:t>
            </a:r>
            <a:r>
              <a:rPr lang="et-EE" dirty="0"/>
              <a:t> </a:t>
            </a:r>
            <a:r>
              <a:rPr lang="et-EE" dirty="0" err="1"/>
              <a:t>intro</a:t>
            </a:r>
            <a:r>
              <a:rPr lang="et-EE" dirty="0"/>
              <a:t> video: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C539A0B3-7A10-475A-BDE8-4A01CCA06B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>
                <a:hlinkClick r:id="rId2"/>
              </a:rPr>
              <a:t>e-</a:t>
            </a:r>
            <a:r>
              <a:rPr lang="et-EE" dirty="0" err="1">
                <a:hlinkClick r:id="rId2"/>
              </a:rPr>
              <a:t>Ambulance</a:t>
            </a:r>
            <a:r>
              <a:rPr lang="et-EE" dirty="0">
                <a:hlinkClick r:id="rId2"/>
              </a:rPr>
              <a:t> Solution in Estonia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4982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6D45A8B-AE66-4EE8-9EA9-D0255BF8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50" y="175940"/>
            <a:ext cx="10937082" cy="1138767"/>
          </a:xfrm>
        </p:spPr>
        <p:txBody>
          <a:bodyPr/>
          <a:lstStyle/>
          <a:p>
            <a:r>
              <a:rPr lang="et-EE" sz="4000" b="1" dirty="0" err="1">
                <a:solidFill>
                  <a:srgbClr val="0064B9"/>
                </a:solidFill>
                <a:latin typeface="+mn-lt"/>
              </a:rPr>
              <a:t>eAmbulance</a:t>
            </a:r>
            <a:endParaRPr lang="et-EE" sz="5400" dirty="0">
              <a:solidFill>
                <a:srgbClr val="0064B9"/>
              </a:solidFill>
              <a:latin typeface="+mn-l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651AFBB-576F-48A0-BA5B-326184B578C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181134" y="1184052"/>
            <a:ext cx="6039038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t-E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GB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Receiving dispatch and incident information</a:t>
            </a: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GB" altLang="et-E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GB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 to the patient’s previous health data</a:t>
            </a: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GB" altLang="et-E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GB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Documentation of the patient’s condition, medical staff actions, and administered medications</a:t>
            </a: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GB" altLang="et-E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GB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Reviewing ambulance operation guidelines</a:t>
            </a: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GB" altLang="et-E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GB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 transmission to the Health Information System</a:t>
            </a: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GB" altLang="et-E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GB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Collection and analysis of quality and statistical data</a:t>
            </a:r>
            <a:r>
              <a:rPr kumimoji="0" lang="et-EE" altLang="et-E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GB" altLang="et-E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CF2B3E5-88B9-487D-98BE-F5754C960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97" y="190892"/>
            <a:ext cx="5356882" cy="394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12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6D45A8B-AE66-4EE8-9EA9-D0255BF8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50" y="175940"/>
            <a:ext cx="10937082" cy="1138767"/>
          </a:xfrm>
        </p:spPr>
        <p:txBody>
          <a:bodyPr/>
          <a:lstStyle/>
          <a:p>
            <a:r>
              <a:rPr lang="et-EE" sz="4000" b="1" dirty="0" err="1">
                <a:solidFill>
                  <a:srgbClr val="0064B9"/>
                </a:solidFill>
                <a:latin typeface="+mn-lt"/>
              </a:rPr>
              <a:t>Not</a:t>
            </a:r>
            <a:r>
              <a:rPr lang="et-EE" sz="4000" b="1" dirty="0">
                <a:solidFill>
                  <a:srgbClr val="0064B9"/>
                </a:solidFill>
                <a:latin typeface="+mn-lt"/>
              </a:rPr>
              <a:t> </a:t>
            </a:r>
            <a:r>
              <a:rPr lang="et-EE" sz="4000" b="1" dirty="0" err="1">
                <a:solidFill>
                  <a:srgbClr val="0064B9"/>
                </a:solidFill>
                <a:latin typeface="+mn-lt"/>
              </a:rPr>
              <a:t>enough</a:t>
            </a:r>
            <a:endParaRPr lang="et-EE" sz="5400" dirty="0">
              <a:solidFill>
                <a:srgbClr val="0064B9"/>
              </a:solidFill>
              <a:latin typeface="+mn-l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651AFBB-576F-48A0-BA5B-326184B578C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181134" y="1522607"/>
            <a:ext cx="5612557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t-E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Background Challenges</a:t>
            </a: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31547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Aging Population</a:t>
            </a:r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547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chronically ill individuals</a:t>
            </a:r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547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Fewer healthcare workers and resources </a:t>
            </a:r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547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Rising Healthcare Costs</a:t>
            </a:r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547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Key Challenges</a:t>
            </a:r>
            <a:endParaRPr lang="et-E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547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Understaffed and overburdened services</a:t>
            </a:r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547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Inadequate primary care access</a:t>
            </a:r>
            <a:endParaRPr kumimoji="0" lang="en-GB" altLang="et-E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BEDF2D0-BF39-4577-A81E-7600D8612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20" y="175940"/>
            <a:ext cx="543066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3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6D45A8B-AE66-4EE8-9EA9-D0255BF8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50" y="175940"/>
            <a:ext cx="10937082" cy="1138767"/>
          </a:xfrm>
        </p:spPr>
        <p:txBody>
          <a:bodyPr/>
          <a:lstStyle/>
          <a:p>
            <a:r>
              <a:rPr lang="en-US" sz="4000" b="1" dirty="0"/>
              <a:t>From Reactive to Proactive</a:t>
            </a:r>
            <a:endParaRPr lang="et-EE" sz="4000" b="1" dirty="0">
              <a:solidFill>
                <a:srgbClr val="0064B9"/>
              </a:solidFill>
              <a:latin typeface="+mn-l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651AFBB-576F-48A0-BA5B-326184B578C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181134" y="1060944"/>
            <a:ext cx="561255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t-EE" sz="2400" dirty="0"/>
              <a:t>      </a:t>
            </a:r>
            <a:r>
              <a:rPr lang="en-US" sz="2400" dirty="0"/>
              <a:t>Weather &amp; Environment:</a:t>
            </a:r>
            <a:endParaRPr lang="et-EE" sz="2400" dirty="0"/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/>
              <a:t>Use forecasts to plan resources proactively</a:t>
            </a:r>
            <a:endParaRPr lang="et-EE" sz="2400" dirty="0"/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/>
              <a:t>Pre-deploy crews based on conditions </a:t>
            </a:r>
            <a:endParaRPr lang="et-EE" sz="2400" dirty="0"/>
          </a:p>
          <a:p>
            <a:pPr marL="533135" indent="-45720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/>
              <a:t>Mobile Data: </a:t>
            </a:r>
            <a:endParaRPr lang="et-EE" sz="2400" dirty="0"/>
          </a:p>
          <a:p>
            <a:pPr marL="1064682" lvl="1" indent="-45720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/>
              <a:t>Factor in crowd movement and seasonal migration </a:t>
            </a:r>
            <a:endParaRPr lang="et-EE" sz="2400" dirty="0"/>
          </a:p>
          <a:p>
            <a:pPr marL="1064682" lvl="1" indent="-45720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/>
              <a:t>Position ambulances where people actually are </a:t>
            </a:r>
            <a:endParaRPr lang="et-EE" sz="2400" dirty="0"/>
          </a:p>
          <a:p>
            <a:pPr marL="533135" indent="-45720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/>
              <a:t>Regional Health Profiles: </a:t>
            </a:r>
            <a:endParaRPr lang="et-EE" sz="2400" dirty="0"/>
          </a:p>
          <a:p>
            <a:pPr marL="1064682" lvl="1" indent="-45720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/>
              <a:t>Combine current and historical data Predict emergency demand with date/time accuracy </a:t>
            </a:r>
            <a:endParaRPr lang="et-EE" sz="2400" dirty="0"/>
          </a:p>
          <a:p>
            <a:pPr marL="1064682" lvl="1" indent="-45720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/>
              <a:t>Position resources accordingly</a:t>
            </a:r>
            <a:endParaRPr kumimoji="0" lang="en-GB" altLang="et-E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8A944FA1-8DBF-45D9-89E1-2A47218EF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549" y="247948"/>
            <a:ext cx="550861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4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>
            <a:extLst>
              <a:ext uri="{FF2B5EF4-FFF2-40B4-BE49-F238E27FC236}">
                <a16:creationId xmlns:a16="http://schemas.microsoft.com/office/drawing/2014/main" id="{40E484FE-F2A2-4ED1-8A96-24FAAB7E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782" y="0"/>
            <a:ext cx="7448748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38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040963E-0CC0-416E-A536-D17397E43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Tänan!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CF084CEB-392E-402A-97EF-98F287BE14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birgit.lao@terviseamet.ee</a:t>
            </a:r>
          </a:p>
        </p:txBody>
      </p:sp>
    </p:spTree>
    <p:extLst>
      <p:ext uri="{BB962C8B-B14F-4D97-AF65-F5344CB8AC3E}">
        <p14:creationId xmlns:p14="http://schemas.microsoft.com/office/powerpoint/2010/main" val="3437700892"/>
      </p:ext>
    </p:extLst>
  </p:cSld>
  <p:clrMapOvr>
    <a:masterClrMapping/>
  </p:clrMapOvr>
</p:sld>
</file>

<file path=ppt/theme/theme1.xml><?xml version="1.0" encoding="utf-8"?>
<a:theme xmlns:a="http://schemas.openxmlformats.org/drawingml/2006/main" name="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slaidid_2.0" id="{F79D94D4-7318-46D5-B69E-3797256D7263}" vid="{80B8DB8B-CB66-4BAA-824C-FBE97BF2F5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94e6162-1848-4f9c-bba1-650917c7f882">R7HF3VFN7XHC-573541935-91</_dlc_DocId>
    <_dlc_DocIdUrl xmlns="c94e6162-1848-4f9c-bba1-650917c7f882">
      <Url>http://siseveebta/uusmaja/_layouts/15/DocIdRedir.aspx?ID=R7HF3VFN7XHC-573541935-91</Url>
      <Description>R7HF3VFN7XHC-573541935-91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1CB094FDC1034E9A76AE2896BCBCAF" ma:contentTypeVersion="0" ma:contentTypeDescription="Loo uus dokument" ma:contentTypeScope="" ma:versionID="2bcb5ec4634699fb616ea3a1678d12c8">
  <xsd:schema xmlns:xsd="http://www.w3.org/2001/XMLSchema" xmlns:xs="http://www.w3.org/2001/XMLSchema" xmlns:p="http://schemas.microsoft.com/office/2006/metadata/properties" xmlns:ns2="c94e6162-1848-4f9c-bba1-650917c7f882" targetNamespace="http://schemas.microsoft.com/office/2006/metadata/properties" ma:root="true" ma:fieldsID="ace2731c888b166880feb07e35acdb2a" ns2:_="">
    <xsd:import namespace="c94e6162-1848-4f9c-bba1-650917c7f88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e6162-1848-4f9c-bba1-650917c7f88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di ID väärtus" ma:description="Sellele üksusele määratud dokumendi ID väärtus." ma:internalName="_dlc_DocId" ma:readOnly="true">
      <xsd:simpleType>
        <xsd:restriction base="dms:Text"/>
      </xsd:simpleType>
    </xsd:element>
    <xsd:element name="_dlc_DocIdUrl" ma:index="9" nillable="true" ma:displayName="Dokumendi ID" ma:description="Püsilink sellele dokumendile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üsi-ID" ma:description="Saate lisamisel ID alles jätta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4BF67C-C08F-41D8-BAA2-03DE76647972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c94e6162-1848-4f9c-bba1-650917c7f882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2841E20-7800-4C4E-B76D-740841FDF9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622BEE-2A80-423A-AFC3-8F760D5FA6DA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B8A6CDB-6AFD-4784-A7B6-25346D0361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4e6162-1848-4f9c-bba1-650917c7f8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esitlusslaidid_2.0_3lovi (1)</Template>
  <TotalTime>17335</TotalTime>
  <Words>180</Words>
  <Application>Microsoft Office PowerPoint</Application>
  <PresentationFormat>Kohandatud</PresentationFormat>
  <Paragraphs>35</Paragraphs>
  <Slides>7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7</vt:i4>
      </vt:variant>
    </vt:vector>
  </HeadingPairs>
  <TitlesOfParts>
    <vt:vector size="12" baseType="lpstr">
      <vt:lpstr>Arial</vt:lpstr>
      <vt:lpstr>Arial Narrow</vt:lpstr>
      <vt:lpstr>Calibri</vt:lpstr>
      <vt:lpstr>Roboto Condensed</vt:lpstr>
      <vt:lpstr>val.vis.id_esitlus_2018</vt:lpstr>
      <vt:lpstr> Digitalised ambulance care</vt:lpstr>
      <vt:lpstr>Short intro video:</vt:lpstr>
      <vt:lpstr>eAmbulance</vt:lpstr>
      <vt:lpstr>Not enough</vt:lpstr>
      <vt:lpstr>From Reactive to Proactive</vt:lpstr>
      <vt:lpstr>PowerPointi esitlus</vt:lpstr>
      <vt:lpstr>Tänan!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Triin Vasli</dc:creator>
  <cp:lastModifiedBy>Birgit Lao</cp:lastModifiedBy>
  <cp:revision>143</cp:revision>
  <dcterms:created xsi:type="dcterms:W3CDTF">2023-02-13T10:01:55Z</dcterms:created>
  <dcterms:modified xsi:type="dcterms:W3CDTF">2025-06-05T14:45:03Z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758113117</vt:i4>
  </property>
  <property fmtid="{D5CDD505-2E9C-101B-9397-08002B2CF9AE}" pid="3" name="_NewReviewCycle">
    <vt:lpwstr/>
  </property>
  <property fmtid="{D5CDD505-2E9C-101B-9397-08002B2CF9AE}" pid="4" name="_EmailSubject">
    <vt:lpwstr>Friendly Reminder: EPSO Conference – Bio Submission &amp; Registration</vt:lpwstr>
  </property>
  <property fmtid="{D5CDD505-2E9C-101B-9397-08002B2CF9AE}" pid="5" name="_AuthorEmail">
    <vt:lpwstr>birgit.lao@terviseamet.ee</vt:lpwstr>
  </property>
  <property fmtid="{D5CDD505-2E9C-101B-9397-08002B2CF9AE}" pid="6" name="_AuthorEmailDisplayName">
    <vt:lpwstr>Birgit Lao</vt:lpwstr>
  </property>
  <property fmtid="{D5CDD505-2E9C-101B-9397-08002B2CF9AE}" pid="7" name="ContentTypeId">
    <vt:lpwstr>0x0101003F1CB094FDC1034E9A76AE2896BCBCAF</vt:lpwstr>
  </property>
  <property fmtid="{D5CDD505-2E9C-101B-9397-08002B2CF9AE}" pid="8" name="_dlc_DocIdItemGuid">
    <vt:lpwstr>9ee3950d-7cc4-49c9-b9a0-82838f6d3ad3</vt:lpwstr>
  </property>
  <property fmtid="{D5CDD505-2E9C-101B-9397-08002B2CF9AE}" pid="9" name="_PreviousAdHocReviewCycleID">
    <vt:i4>-1014718532</vt:i4>
  </property>
</Properties>
</file>