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0" r:id="rId3"/>
    <p:sldId id="287" r:id="rId4"/>
    <p:sldId id="288" r:id="rId5"/>
    <p:sldId id="277" r:id="rId6"/>
    <p:sldId id="257" r:id="rId7"/>
    <p:sldId id="268" r:id="rId8"/>
    <p:sldId id="285" r:id="rId9"/>
    <p:sldId id="272" r:id="rId10"/>
    <p:sldId id="278" r:id="rId11"/>
    <p:sldId id="279" r:id="rId12"/>
    <p:sldId id="269" r:id="rId13"/>
    <p:sldId id="282" r:id="rId14"/>
    <p:sldId id="274" r:id="rId15"/>
    <p:sldId id="281" r:id="rId16"/>
    <p:sldId id="284" r:id="rId17"/>
    <p:sldId id="286" r:id="rId18"/>
    <p:sldId id="283" r:id="rId19"/>
    <p:sldId id="271" r:id="rId20"/>
    <p:sldId id="270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87"/>
    <p:restoredTop sz="94452"/>
  </p:normalViewPr>
  <p:slideViewPr>
    <p:cSldViewPr snapToGrid="0">
      <p:cViewPr varScale="1">
        <p:scale>
          <a:sx n="97" d="100"/>
          <a:sy n="97" d="100"/>
        </p:scale>
        <p:origin x="22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83FA-7BC1-464D-BDEA-12A29D8D5917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775B7-D8E4-6344-B946-BF3DEBFFD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makes us, by far the busiest emergency department in the state</a:t>
            </a:r>
          </a:p>
          <a:p>
            <a:r>
              <a:rPr lang="en-US" dirty="0"/>
              <a:t>We are now reaching 1000 per day with an equal split between children, adults and +65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57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Decreased transport of croup from 93% to 23%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3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FEA8A-A197-604D-E01E-1D034638A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AFB728-512D-286B-3A12-1B8FA82257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B1F615-7CC4-3A1F-17AC-5089C43E1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93DD9-3BC6-4A3A-9068-0C44332DF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0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0445B-6590-C598-04CC-BC4371F3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72CCC4-A45D-EA52-4115-10CC6BFC1D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CA773D-0464-C6A4-FA4B-747EAF9710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15BC2-FE18-FEF6-D486-8B63C5A62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60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B498D-D463-B16F-7205-D61067449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147D75-67B2-CCBD-2608-6CCC95214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7089FD-D2C6-CEB7-4C5F-285FA7BCA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&lt; 28 have to be seen by VVED if they are deemed safe to be left at home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FE6A3-2B1E-AD98-C4F2-A45816D17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67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AC21C-CD94-C95D-8A85-86E75F547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5BFD6B-34DD-97F3-8CBD-10A0D3DD8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939175-B780-9DC9-FEB6-A6E51D607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BDE78-DAAB-17B9-9238-170441307F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48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 memorandum of understanding between AV and NH (VVED), this is reviewed yearly. </a:t>
            </a:r>
          </a:p>
          <a:p>
            <a:r>
              <a:rPr lang="en-US" dirty="0"/>
              <a:t>For shared case reviews VVED work closely with the AV patient review team </a:t>
            </a:r>
          </a:p>
          <a:p>
            <a:r>
              <a:rPr lang="en-US" dirty="0"/>
              <a:t>So far we have had no serious adverse patient events </a:t>
            </a:r>
          </a:p>
          <a:p>
            <a:r>
              <a:rPr lang="en-US" dirty="0"/>
              <a:t>CPG design is a codesign process between the 2 services </a:t>
            </a:r>
          </a:p>
          <a:p>
            <a:r>
              <a:rPr lang="en-US" dirty="0"/>
              <a:t>IT is very fast paced </a:t>
            </a:r>
          </a:p>
          <a:p>
            <a:endParaRPr lang="en-US" dirty="0"/>
          </a:p>
          <a:p>
            <a:r>
              <a:rPr lang="en-US" dirty="0"/>
              <a:t>We have had 1 ISR 2 incidents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1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AHPRA registered – under the direction of the office of the medical director – use of CPGs</a:t>
            </a:r>
          </a:p>
          <a:p>
            <a:r>
              <a:rPr lang="en-US" dirty="0"/>
              <a:t>Each has a different scope of practice </a:t>
            </a:r>
          </a:p>
          <a:p>
            <a:r>
              <a:rPr lang="en-US" dirty="0"/>
              <a:t>Paramedic practitioners – will have prescribing rights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32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 per patient is 250-300 – 170 euro </a:t>
            </a:r>
          </a:p>
          <a:p>
            <a:r>
              <a:rPr lang="en-US" dirty="0"/>
              <a:t>Cost for patient in ED is about $750  - 426 euro </a:t>
            </a:r>
          </a:p>
          <a:p>
            <a:r>
              <a:rPr lang="en-US" dirty="0"/>
              <a:t>Border towns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81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7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Interpreter services available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91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 paramedics all have their own </a:t>
            </a:r>
            <a:r>
              <a:rPr lang="en-US" dirty="0" err="1"/>
              <a:t>ipads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doctors work from all different locations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2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ramping rimes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9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596F0-83C9-C770-D3E7-80F3E87C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B32DFC-8496-988F-17D4-DDB782A241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91194-647F-A9D1-5CB9-FE93D51A1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B3A85-90B1-C8DC-F030-518170368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775B7-D8E4-6344-B946-BF3DEBFFDE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1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29838-8B9F-861A-CE73-2E61F8164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5AFFC-66B7-582D-3C06-DC7554BD9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4C7893-D9E9-C84C-EEEC-D4DD06E3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5A3D-A4E1-6340-8ADA-0539B31F13EE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74290-79DE-C3C0-1C11-FDA2CB26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F2CEA-F5C5-6CBF-8D08-7AAFA235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F7E-AFBF-7743-9745-7DC87277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4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429EA-D86A-B889-1874-ECB09227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AB9CE-20ED-7AEC-AFAC-10E006B70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FBCD1-4E82-B285-BCE9-7653D671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5A3D-A4E1-6340-8ADA-0539B31F13EE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D726F-C9BC-5C13-C45D-F98DE13E9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4D024-F24A-952F-F50D-B0365D343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F7E-AFBF-7743-9745-7DC87277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4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A4E3A-9980-2259-6A6B-4D545F879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5A143-7A67-07D0-A30D-AFEC5A4F4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7D75E-A117-21D2-8955-7B2A5B97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5A3D-A4E1-6340-8ADA-0539B31F13EE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E4508-88A9-977B-E18B-C883FD12D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A37E-78E1-B0FB-F23E-FBDACC0B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F7E-AFBF-7743-9745-7DC87277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2860-A159-D7D3-5D53-B75255EBE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4ECEB-4F36-928F-E991-38EADA0D3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B9B26-F19F-D68A-A7F8-CF2CA6BA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5A3D-A4E1-6340-8ADA-0539B31F13EE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040FA-6CF7-1727-7823-91735473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97CD1-3212-FEED-126B-BA7DFADC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F7E-AFBF-7743-9745-7DC87277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3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3458-08C9-A0B5-97B1-CD69B90E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35A47-6CF8-F7C2-7311-C67F5D15A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2DD1B-290B-1F3C-C40A-0EF95B45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5A3D-A4E1-6340-8ADA-0539B31F13EE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4EBC4-3E98-60E0-6F1B-6C4B2A52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9B116-D9EB-B714-80E7-6512C2EF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F7E-AFBF-7743-9745-7DC87277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6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96F86-D26E-6FB4-F5A1-8C24B0069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396AB-A613-166C-666E-52C6A03BD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4A5057-35EA-D7BC-1C99-BFD1C8E5D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E3F95-82EF-9783-DC19-D174B5FC5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5A3D-A4E1-6340-8ADA-0539B31F13EE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4A7B5-2F13-F41B-4A81-9E97175B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AFDE9-A765-5C39-7165-DAE5CC5CC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F7E-AFBF-7743-9745-7DC87277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8985-5D89-8E9D-D3C7-01E90AA5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1F753-1991-8533-E42C-E2E0FEA84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D4536-8B87-A506-E822-AA90417C0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75DA3-2D71-21E3-62DB-8F5D3ECDE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3EE04-5293-0AE0-BCBC-F3EE25954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EF013-9ABF-C5DD-DDB2-D6EEC95E1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5A3D-A4E1-6340-8ADA-0539B31F13EE}" type="datetimeFigureOut">
              <a:rPr lang="en-US" smtClean="0"/>
              <a:t>6/5/25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D3988-2C83-461E-1735-6EA7C40F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A5168-A51E-F9F3-D54E-5FC83E9E3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F7E-AFBF-7743-9745-7DC87277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1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EFD4-E847-47B4-50CD-01DE6BE1F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769399-0159-FC33-3BE4-FFA27AC1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5A3D-A4E1-6340-8ADA-0539B31F13EE}" type="datetimeFigureOut">
              <a:rPr lang="en-US" smtClean="0"/>
              <a:t>6/5/25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CD389-631E-4BB6-24B4-B03AE0598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32D24-181F-E86A-C27E-9FB41179E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F7E-AFBF-7743-9745-7DC87277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9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10941A-BC1C-61EB-1E73-5308358D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5A3D-A4E1-6340-8ADA-0539B31F13EE}" type="datetimeFigureOut">
              <a:rPr lang="en-US" smtClean="0"/>
              <a:t>6/5/25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C2743-03F3-6EAC-7BEF-FEBCFE90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F42AB-0201-5E8B-96D3-F7275A3D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F7E-AFBF-7743-9745-7DC87277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20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90C0-B38C-EE18-55CB-DBC196EF9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1C9D2-D158-F059-4988-0FC003664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06861-0282-EEF0-BF87-88D51E79F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320945-B962-64DD-4390-CFCACFD9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5A3D-A4E1-6340-8ADA-0539B31F13EE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0DF2A-3B0B-C3B5-70B2-7A80B622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C782A-E71B-AA99-67F0-9C49EF5B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F7E-AFBF-7743-9745-7DC87277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9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E684-FB69-68F4-92E6-39A43D1F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F1C92-CE79-F883-C418-016C0B0F7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25806-D491-785C-E4DD-37135E66E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E363D-9378-9B8C-78EB-8CA90EAF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95A3D-A4E1-6340-8ADA-0539B31F13EE}" type="datetimeFigureOut">
              <a:rPr lang="en-US" smtClean="0"/>
              <a:t>6/5/25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C52AF-C97A-95F6-ACAF-093A5182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584FE-775B-FC05-7B94-1AD6CE14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17F7E-AFBF-7743-9745-7DC87277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7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F0E663-0321-287E-D117-84C188A87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0D8334-4D7A-4AFC-AF53-55DD50986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2B039-EF0D-268F-7D78-125AAA8AB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F95A3D-A4E1-6340-8ADA-0539B31F13EE}" type="datetimeFigureOut">
              <a:rPr lang="en-US" smtClean="0"/>
              <a:t>6/5/25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D9893-53E2-2F4C-2005-13D16963D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4A9B0-3AF5-1200-8531-E13797CFE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B17F7E-AFBF-7743-9745-7DC87277A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6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burnside@nh.org.a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B195FD8-A8D2-A364-2DE4-16EC10B4A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916" y="309650"/>
            <a:ext cx="8579967" cy="24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63198FF-316A-E8C5-3AF8-DBF55CAE5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807" y="4997820"/>
            <a:ext cx="9144000" cy="1655762"/>
          </a:xfrm>
        </p:spPr>
        <p:txBody>
          <a:bodyPr>
            <a:normAutofit fontScale="47500" lnSpcReduction="20000"/>
          </a:bodyPr>
          <a:lstStyle/>
          <a:p>
            <a:pPr algn="r"/>
            <a:r>
              <a:rPr lang="en-A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Amanda Burnside </a:t>
            </a:r>
            <a:r>
              <a:rPr lang="en-A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MBBS, </a:t>
            </a:r>
            <a:r>
              <a:rPr lang="en-AU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BSci</a:t>
            </a:r>
            <a:r>
              <a:rPr lang="en-A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AU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MedSci</a:t>
            </a:r>
            <a:r>
              <a:rPr lang="en-AU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FRACGP, AFRACMA</a:t>
            </a:r>
          </a:p>
          <a:p>
            <a:pPr algn="r"/>
            <a:r>
              <a:rPr lang="en-A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Practitioner (Deputy Director Quality and Safety) </a:t>
            </a:r>
            <a:r>
              <a:rPr lang="en-A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Victorian Virtual Emergency Department</a:t>
            </a:r>
          </a:p>
          <a:p>
            <a:pPr algn="r"/>
            <a:r>
              <a:rPr lang="en-A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Medical Advisor</a:t>
            </a:r>
            <a:r>
              <a:rPr lang="en-A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Ambulance Victoria </a:t>
            </a:r>
          </a:p>
          <a:p>
            <a:pPr algn="r"/>
            <a:r>
              <a:rPr lang="en-A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Associate </a:t>
            </a:r>
            <a:r>
              <a:rPr lang="en-A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Monash University, Department of Paramedicine</a:t>
            </a:r>
          </a:p>
          <a:p>
            <a:pPr algn="r"/>
            <a:r>
              <a:rPr lang="en-A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Affiliate Senior Clinical Lecturer </a:t>
            </a:r>
            <a:r>
              <a:rPr lang="en-A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Deakin University, School of Medicine</a:t>
            </a:r>
          </a:p>
          <a:p>
            <a:r>
              <a:rPr lang="en-US" b="1" dirty="0">
                <a:solidFill>
                  <a:srgbClr val="0070C0"/>
                </a:solidFill>
              </a:rPr>
              <a:t>				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3E446-A887-5CAB-645B-88BEC0365ACD}"/>
              </a:ext>
            </a:extLst>
          </p:cNvPr>
          <p:cNvSpPr txBox="1"/>
          <p:nvPr/>
        </p:nvSpPr>
        <p:spPr>
          <a:xfrm>
            <a:off x="482433" y="6007251"/>
            <a:ext cx="60977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  <a:hlinkClick r:id="rId3"/>
              </a:rPr>
              <a:t>amanda.burnside@nh.org.au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rgbClr val="92D050"/>
                </a:solidFill>
              </a:rPr>
              <a:t>+61 431 479 363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F1A016B-C565-BD47-DCB5-45E4F4A47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60" y="611609"/>
            <a:ext cx="7551472" cy="153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DD5DFD-2C9C-B044-19B2-6B7E3D10AAE9}"/>
              </a:ext>
            </a:extLst>
          </p:cNvPr>
          <p:cNvSpPr txBox="1"/>
          <p:nvPr/>
        </p:nvSpPr>
        <p:spPr>
          <a:xfrm>
            <a:off x="842794" y="3152757"/>
            <a:ext cx="10555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Virtual Emergency Department and Ambulance Victoria Care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169933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B923D-6D91-3994-E7BA-5D858A2F7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F054-47E8-3444-C400-D04D170CE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How it works …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B50C318-F948-3064-1204-22360ED1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5182" y="2090530"/>
            <a:ext cx="5978387" cy="398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8C1084-FA6E-BB3C-5CCA-14A31F1D8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029" y="1615623"/>
            <a:ext cx="2660650" cy="49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57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5141D-3781-2505-E5D2-9732DD227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B484-3C2C-D95E-69A2-FE1453FB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How it works …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8B10F9C-B0FB-3751-2802-468C657DE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339" y="1949680"/>
            <a:ext cx="5215766" cy="40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C4370A-63EC-03DB-2E8F-507434D807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9270" y="1949680"/>
            <a:ext cx="6050513" cy="40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1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EACB4-CF03-24D0-A6E9-8FE3D8762E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AD6AB-D437-97A5-51E4-6973F0437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77" y="365126"/>
            <a:ext cx="12000923" cy="1324887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Referral Streams from Ambulance Victoria (AV)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F0D0D-C32E-E878-6318-901224B39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8009" y="1690688"/>
            <a:ext cx="6097926" cy="4667250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In-field referrals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Approximately 70 per day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Wait time, average 9 minutes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80% </a:t>
            </a:r>
            <a:r>
              <a:rPr lang="en-US" dirty="0">
                <a:solidFill>
                  <a:srgbClr val="0070C0"/>
                </a:solidFill>
              </a:rPr>
              <a:t>kept at home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5-10% </a:t>
            </a:r>
            <a:r>
              <a:rPr lang="en-US" dirty="0">
                <a:solidFill>
                  <a:srgbClr val="0070C0"/>
                </a:solidFill>
              </a:rPr>
              <a:t>deemed to be ok for private transport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Ambulance Victoria Secondary Triage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Approximately 40 patients per day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88% </a:t>
            </a:r>
            <a:r>
              <a:rPr lang="en-US" dirty="0">
                <a:solidFill>
                  <a:srgbClr val="0070C0"/>
                </a:solidFill>
              </a:rPr>
              <a:t>diversion away from Emergency Ambulance 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79% </a:t>
            </a:r>
            <a:r>
              <a:rPr lang="en-US" dirty="0">
                <a:solidFill>
                  <a:srgbClr val="0070C0"/>
                </a:solidFill>
              </a:rPr>
              <a:t>diversion from Emergency department </a:t>
            </a:r>
          </a:p>
        </p:txBody>
      </p:sp>
      <p:pic>
        <p:nvPicPr>
          <p:cNvPr id="7170" name="Picture 2" descr="A male paramedic stands in front of an ambulance with messages warning of emergency service delays.">
            <a:extLst>
              <a:ext uri="{FF2B5EF4-FFF2-40B4-BE49-F238E27FC236}">
                <a16:creationId xmlns:a16="http://schemas.microsoft.com/office/drawing/2014/main" id="{01672CD7-D14F-14EB-8A5D-DB4A6457A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428" y="2313428"/>
            <a:ext cx="4690551" cy="26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35D6F9-ACE6-2930-A4F1-118F47179A0B}"/>
              </a:ext>
            </a:extLst>
          </p:cNvPr>
          <p:cNvSpPr txBox="1"/>
          <p:nvPr/>
        </p:nvSpPr>
        <p:spPr>
          <a:xfrm>
            <a:off x="191077" y="4952543"/>
            <a:ext cx="67453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https://</a:t>
            </a:r>
            <a:r>
              <a:rPr lang="en-US" sz="800" dirty="0" err="1"/>
              <a:t>www.abc.net.au</a:t>
            </a:r>
            <a:r>
              <a:rPr lang="en-US" sz="800" dirty="0"/>
              <a:t>/news/2024-09-09/ambulance-ramping-leaves-</a:t>
            </a:r>
            <a:r>
              <a:rPr lang="en-US" sz="800" dirty="0" err="1"/>
              <a:t>victorians</a:t>
            </a:r>
            <a:r>
              <a:rPr lang="en-US" sz="800" dirty="0"/>
              <a:t>-without-paramedics/104289358</a:t>
            </a:r>
          </a:p>
        </p:txBody>
      </p:sp>
    </p:spTree>
    <p:extLst>
      <p:ext uri="{BB962C8B-B14F-4D97-AF65-F5344CB8AC3E}">
        <p14:creationId xmlns:p14="http://schemas.microsoft.com/office/powerpoint/2010/main" val="3609324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937F4-874C-3D66-1726-FB03DF71A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5D76-FB26-3135-BA62-C57518E8C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The presentations from AV…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C3DBD-1227-7FBA-0F66-796D9CB79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835" y="1690688"/>
            <a:ext cx="7689022" cy="471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0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6FA1B-58D0-892F-0E4D-AA34652E6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7436-49FB-7998-06C1-CEB0E86EB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The presentations from AV…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C2444D-AAAA-BFB3-3661-EADEADE35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730" y="1590675"/>
            <a:ext cx="6045200" cy="490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CDA268-24A9-2F4C-89E6-91F4A7E9F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144" y="2035175"/>
            <a:ext cx="34798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9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D3036-6CC1-1ADF-321F-CA868F59A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52CE8-DF96-FDF0-94B8-8A31E455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The presentations from AV…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F54B0-841C-285D-CAB6-6B829646F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16" y="1425575"/>
            <a:ext cx="4508500" cy="506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BC61DA-7D7C-2AE9-5A8A-88E7CF8B6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348" y="2612231"/>
            <a:ext cx="59436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9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1967B-8DFE-B939-03D8-65BDDBBF4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3D7F-4A73-A23B-36B3-C0299C338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The presentations from AV…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C724A6-BAD8-A933-133B-A695177F5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7" y="1529477"/>
            <a:ext cx="2671141" cy="496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02BB45-024D-12D7-6EB6-C8BB4A997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411" y="1529477"/>
            <a:ext cx="61849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13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D58D5-793C-68E8-49DE-0D9FD1D95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18D8-5C94-B33F-A208-2B488D3C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The presentations from AV…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3126E3-4D77-5CD0-498A-67C6DA236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233" y="1690688"/>
            <a:ext cx="60579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09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17D89-1B19-0AB1-6B82-024A9DD78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E2510-4D62-4C07-4CC2-97004731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4" y="35449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The presentations from AV…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47A74-2B34-2CC0-4BEC-1DA4D5FDBAA1}"/>
              </a:ext>
            </a:extLst>
          </p:cNvPr>
          <p:cNvSpPr txBox="1"/>
          <p:nvPr/>
        </p:nvSpPr>
        <p:spPr>
          <a:xfrm>
            <a:off x="1371600" y="1988288"/>
            <a:ext cx="609173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Falls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Capacity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AV at Aged Care Facility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Infections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End of life care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Advice when diagnosis unclear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The list goes on! </a:t>
            </a:r>
          </a:p>
        </p:txBody>
      </p:sp>
      <p:pic>
        <p:nvPicPr>
          <p:cNvPr id="5" name="Picture 2" descr="Victorian Virtual Emergency Department">
            <a:extLst>
              <a:ext uri="{FF2B5EF4-FFF2-40B4-BE49-F238E27FC236}">
                <a16:creationId xmlns:a16="http://schemas.microsoft.com/office/drawing/2014/main" id="{9848AC47-8A95-8E84-2E59-93FAB8C62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639" y="5206782"/>
            <a:ext cx="3816834" cy="15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9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534BE-3B9B-256D-0DE0-75228F2A9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C859-212C-BB33-E878-CA353E85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Regulation and Governance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E92C4-51D4-EB64-C90D-0E15B5263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Memorandum of understanding</a:t>
            </a:r>
          </a:p>
          <a:p>
            <a:r>
              <a:rPr lang="en-US" dirty="0">
                <a:solidFill>
                  <a:srgbClr val="0070C0"/>
                </a:solidFill>
              </a:rPr>
              <a:t>Data sharing in line with health privacy acts</a:t>
            </a:r>
          </a:p>
          <a:p>
            <a:r>
              <a:rPr lang="en-US" dirty="0">
                <a:solidFill>
                  <a:srgbClr val="0070C0"/>
                </a:solidFill>
              </a:rPr>
              <a:t>Shared clinical reviews and shared attendance at morbidity and mortality meetings</a:t>
            </a:r>
          </a:p>
          <a:p>
            <a:r>
              <a:rPr lang="en-US" dirty="0">
                <a:solidFill>
                  <a:srgbClr val="0070C0"/>
                </a:solidFill>
              </a:rPr>
              <a:t>Monthly meetings to discuss quality and processes </a:t>
            </a:r>
          </a:p>
          <a:p>
            <a:r>
              <a:rPr lang="en-US" dirty="0">
                <a:solidFill>
                  <a:srgbClr val="0070C0"/>
                </a:solidFill>
              </a:rPr>
              <a:t>Shared clinical practice guideline review and development </a:t>
            </a:r>
          </a:p>
        </p:txBody>
      </p:sp>
      <p:pic>
        <p:nvPicPr>
          <p:cNvPr id="4" name="Picture 2" descr="Victorian Virtual Emergency Department">
            <a:extLst>
              <a:ext uri="{FF2B5EF4-FFF2-40B4-BE49-F238E27FC236}">
                <a16:creationId xmlns:a16="http://schemas.microsoft.com/office/drawing/2014/main" id="{609F3601-5E83-D959-1101-3899E6B77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873" y="5160216"/>
            <a:ext cx="3816834" cy="15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7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E0210-E696-EA1A-A186-BB5474788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3190-A97D-0F3C-CF3F-5BBDD9AA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The Journey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4AD60B-1DA5-6C96-7EAE-91E99446A60A}"/>
              </a:ext>
            </a:extLst>
          </p:cNvPr>
          <p:cNvSpPr txBox="1"/>
          <p:nvPr/>
        </p:nvSpPr>
        <p:spPr>
          <a:xfrm>
            <a:off x="2411438" y="6273225"/>
            <a:ext cx="7369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Over 500,000 patients seen since 2020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8EB66E0-3AFA-ED75-9461-4F7D47346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893" y="1551928"/>
            <a:ext cx="10720377" cy="40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7DDF98B-3F3C-9C66-4C0C-BC5FA027C1B5}"/>
              </a:ext>
            </a:extLst>
          </p:cNvPr>
          <p:cNvSpPr txBox="1"/>
          <p:nvPr/>
        </p:nvSpPr>
        <p:spPr>
          <a:xfrm>
            <a:off x="3813544" y="576101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Jason Talevski, Adam I. </a:t>
            </a:r>
            <a:r>
              <a:rPr lang="en-US" sz="600" dirty="0" err="1"/>
              <a:t>Semciw</a:t>
            </a:r>
            <a:r>
              <a:rPr lang="en-US" sz="600" dirty="0"/>
              <a:t>, James H. Boyd, Rebecca L. Jessup, Suzanne M. Miller, Jennie Hutton, Joanna Lawrence, Loren Sher,</a:t>
            </a:r>
          </a:p>
          <a:p>
            <a:r>
              <a:rPr lang="en-US" sz="600" dirty="0"/>
              <a:t>From concept to reality: A comprehensive exploration into the development and evolution of a virtual emergency department,</a:t>
            </a:r>
          </a:p>
          <a:p>
            <a:r>
              <a:rPr lang="en-US" sz="600" dirty="0"/>
              <a:t>ACEP </a:t>
            </a:r>
            <a:r>
              <a:rPr lang="en-US" sz="600" dirty="0" err="1"/>
              <a:t>Open,Volume</a:t>
            </a:r>
            <a:r>
              <a:rPr lang="en-US" sz="600" dirty="0"/>
              <a:t> 5, Issue 4,2024,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AC6B2FA-36BB-8114-B9C6-06186E0CA965}"/>
              </a:ext>
            </a:extLst>
          </p:cNvPr>
          <p:cNvSpPr/>
          <p:nvPr/>
        </p:nvSpPr>
        <p:spPr>
          <a:xfrm>
            <a:off x="2411438" y="3009014"/>
            <a:ext cx="1267427" cy="12333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8870429-129E-2993-CB31-A5C154EAAC86}"/>
              </a:ext>
            </a:extLst>
          </p:cNvPr>
          <p:cNvSpPr/>
          <p:nvPr/>
        </p:nvSpPr>
        <p:spPr>
          <a:xfrm>
            <a:off x="6353960" y="2421033"/>
            <a:ext cx="1267427" cy="12333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EBD82B2-2C49-3DE2-EB9A-120E5B7962A4}"/>
              </a:ext>
            </a:extLst>
          </p:cNvPr>
          <p:cNvSpPr/>
          <p:nvPr/>
        </p:nvSpPr>
        <p:spPr>
          <a:xfrm>
            <a:off x="8625783" y="1551928"/>
            <a:ext cx="1267427" cy="123337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52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A8EEC-DFB1-352D-F3DC-A7D8EF97E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748F-B351-A894-4694-9D9D05FF1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To the future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BF0E3-C33D-3F3D-26D2-9BC461970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Low risk chest pain trial </a:t>
            </a:r>
          </a:p>
          <a:p>
            <a:r>
              <a:rPr lang="en-US" dirty="0">
                <a:solidFill>
                  <a:srgbClr val="0070C0"/>
                </a:solidFill>
              </a:rPr>
              <a:t>Community paramedics and paramedic practitioners </a:t>
            </a:r>
          </a:p>
          <a:p>
            <a:r>
              <a:rPr lang="en-US" dirty="0">
                <a:solidFill>
                  <a:srgbClr val="0070C0"/>
                </a:solidFill>
              </a:rPr>
              <a:t>Enhanced use of technology and monitoring </a:t>
            </a:r>
          </a:p>
        </p:txBody>
      </p:sp>
      <p:pic>
        <p:nvPicPr>
          <p:cNvPr id="4" name="Picture 2" descr="Victorian Virtual Emergency Department">
            <a:extLst>
              <a:ext uri="{FF2B5EF4-FFF2-40B4-BE49-F238E27FC236}">
                <a16:creationId xmlns:a16="http://schemas.microsoft.com/office/drawing/2014/main" id="{7C1D35E1-50F1-DA4A-6DCF-64987C6C0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8481" y="4691270"/>
            <a:ext cx="5244512" cy="20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81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FE2F7-EAF3-6FFC-7267-3288AFCB9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2244-8E64-5CDC-5D20-5D0AE8FC4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2047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92D050"/>
                </a:solidFill>
              </a:rPr>
              <a:t>Questions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DC427C-9978-06AF-F209-2CCE30D23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4400" dirty="0">
                <a:solidFill>
                  <a:srgbClr val="0070C0"/>
                </a:solidFill>
              </a:rPr>
              <a:t>?</a:t>
            </a:r>
          </a:p>
        </p:txBody>
      </p:sp>
      <p:pic>
        <p:nvPicPr>
          <p:cNvPr id="6" name="Picture 2" descr="Victorian Virtual Emergency Department">
            <a:extLst>
              <a:ext uri="{FF2B5EF4-FFF2-40B4-BE49-F238E27FC236}">
                <a16:creationId xmlns:a16="http://schemas.microsoft.com/office/drawing/2014/main" id="{906B26E3-666A-6072-29DD-DF4068D42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412" y="5199972"/>
            <a:ext cx="3816834" cy="15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8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04AB4-8594-B96B-07A7-CDC04BBFE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837F2B-F597-3A37-B5E7-C1C56CBD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The clinical staff – VVED</a:t>
            </a:r>
          </a:p>
        </p:txBody>
      </p:sp>
      <p:pic>
        <p:nvPicPr>
          <p:cNvPr id="4" name="Picture 2" descr="Victorian Virtual Emergency Department">
            <a:extLst>
              <a:ext uri="{FF2B5EF4-FFF2-40B4-BE49-F238E27FC236}">
                <a16:creationId xmlns:a16="http://schemas.microsoft.com/office/drawing/2014/main" id="{26261350-8425-F277-0A96-7453E7B85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648" y="2519948"/>
            <a:ext cx="4681506" cy="184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01AC-98EB-DEF0-DFFC-206786764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 numCol="2">
            <a:norm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Nurses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Nurse Practitioners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Emergency Physicians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General Practitioners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Paediatric Emergency Physicians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Paediatricians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Geriatricians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Physiotherapists</a:t>
            </a:r>
          </a:p>
          <a:p>
            <a:r>
              <a:rPr lang="en-US" sz="1800" dirty="0">
                <a:solidFill>
                  <a:srgbClr val="0070C0"/>
                </a:solidFill>
              </a:rPr>
              <a:t>Pharmacists </a:t>
            </a:r>
          </a:p>
        </p:txBody>
      </p:sp>
    </p:spTree>
    <p:extLst>
      <p:ext uri="{BB962C8B-B14F-4D97-AF65-F5344CB8AC3E}">
        <p14:creationId xmlns:p14="http://schemas.microsoft.com/office/powerpoint/2010/main" val="95623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2BCEC-D356-8514-C0F6-9C46AEBF0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B5C99-FD56-13ED-814E-05E28036D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1" y="603665"/>
            <a:ext cx="10515600" cy="1325563"/>
          </a:xfrm>
        </p:spPr>
        <p:txBody>
          <a:bodyPr>
            <a:noAutofit/>
          </a:bodyPr>
          <a:lstStyle/>
          <a:p>
            <a:r>
              <a:rPr lang="en-US" sz="6000" b="1">
                <a:solidFill>
                  <a:srgbClr val="92D050"/>
                </a:solidFill>
              </a:rPr>
              <a:t>The clinical staff – Ambulance Victoria </a:t>
            </a:r>
            <a:endParaRPr lang="en-US" sz="6000" b="1" dirty="0">
              <a:solidFill>
                <a:srgbClr val="92D050"/>
              </a:solidFill>
            </a:endParaRPr>
          </a:p>
        </p:txBody>
      </p:sp>
      <p:pic>
        <p:nvPicPr>
          <p:cNvPr id="4" name="Picture 2" descr="Victorian Virtual Emergency Department">
            <a:extLst>
              <a:ext uri="{FF2B5EF4-FFF2-40B4-BE49-F238E27FC236}">
                <a16:creationId xmlns:a16="http://schemas.microsoft.com/office/drawing/2014/main" id="{55919202-AEF9-7A76-4E7C-8A34AD190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639" y="5206782"/>
            <a:ext cx="3816834" cy="15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00DFA-1DE1-C708-C611-D65B49801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4877"/>
            <a:ext cx="10515600" cy="2931905"/>
          </a:xfrm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Advanced life support paramedics </a:t>
            </a:r>
          </a:p>
          <a:p>
            <a:r>
              <a:rPr lang="en-US">
                <a:solidFill>
                  <a:srgbClr val="0070C0"/>
                </a:solidFill>
              </a:rPr>
              <a:t>Mobile intensive care ambulance paramedics (road and flight)</a:t>
            </a:r>
          </a:p>
          <a:p>
            <a:r>
              <a:rPr lang="en-US">
                <a:solidFill>
                  <a:srgbClr val="0070C0"/>
                </a:solidFill>
              </a:rPr>
              <a:t>Triage practitioners (nurses and paramedics)</a:t>
            </a:r>
          </a:p>
          <a:p>
            <a:r>
              <a:rPr lang="en-US">
                <a:solidFill>
                  <a:srgbClr val="0070C0"/>
                </a:solidFill>
              </a:rPr>
              <a:t>Nonemergency transport officers</a:t>
            </a:r>
          </a:p>
          <a:p>
            <a:r>
              <a:rPr lang="en-US">
                <a:solidFill>
                  <a:srgbClr val="0070C0"/>
                </a:solidFill>
              </a:rPr>
              <a:t>Ambulance community officers</a:t>
            </a:r>
          </a:p>
          <a:p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BA7052A-6992-8EDB-6462-E56EE01A4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5549" y="3429000"/>
            <a:ext cx="6718361" cy="19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1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6DCAE-CF43-8509-0833-F0B7E1F00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The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F1511-2C4C-FBF8-7893-B1E210495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96061" cy="43498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Acute management </a:t>
            </a:r>
          </a:p>
          <a:p>
            <a:r>
              <a:rPr lang="en-US" dirty="0">
                <a:solidFill>
                  <a:srgbClr val="0070C0"/>
                </a:solidFill>
              </a:rPr>
              <a:t>Reviews </a:t>
            </a:r>
          </a:p>
          <a:p>
            <a:r>
              <a:rPr lang="en-US" dirty="0">
                <a:solidFill>
                  <a:srgbClr val="0070C0"/>
                </a:solidFill>
              </a:rPr>
              <a:t>Referral to appropriate in person care</a:t>
            </a:r>
          </a:p>
          <a:p>
            <a:r>
              <a:rPr lang="en-US" dirty="0">
                <a:solidFill>
                  <a:srgbClr val="0070C0"/>
                </a:solidFill>
              </a:rPr>
              <a:t>Specialist's clinics</a:t>
            </a:r>
          </a:p>
          <a:p>
            <a:r>
              <a:rPr lang="en-US" dirty="0">
                <a:solidFill>
                  <a:srgbClr val="0070C0"/>
                </a:solidFill>
              </a:rPr>
              <a:t>Observation wards </a:t>
            </a:r>
          </a:p>
          <a:p>
            <a:r>
              <a:rPr lang="en-US" dirty="0">
                <a:solidFill>
                  <a:srgbClr val="0070C0"/>
                </a:solidFill>
              </a:rPr>
              <a:t>Co-ordination for direct admission to hospital</a:t>
            </a:r>
          </a:p>
          <a:p>
            <a:r>
              <a:rPr lang="en-US" dirty="0">
                <a:solidFill>
                  <a:srgbClr val="0070C0"/>
                </a:solidFill>
              </a:rPr>
              <a:t>Co-ordination with Adult Retrieval Victoria and Ambulance Victoria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92D050"/>
                </a:solidFill>
              </a:rPr>
              <a:t>COST TO PATIENT: </a:t>
            </a:r>
            <a:r>
              <a:rPr lang="en-US" b="1" dirty="0">
                <a:solidFill>
                  <a:srgbClr val="92D050"/>
                </a:solidFill>
              </a:rPr>
              <a:t>FREE </a:t>
            </a:r>
            <a:r>
              <a:rPr lang="en-US" dirty="0">
                <a:solidFill>
                  <a:srgbClr val="92D050"/>
                </a:solidFill>
              </a:rPr>
              <a:t>to anyone physically located in Victoria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7ADB04-D255-6E0A-E648-18DFA7C3A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6" y="365125"/>
            <a:ext cx="4217519" cy="3139466"/>
          </a:xfrm>
          <a:prstGeom prst="rect">
            <a:avLst/>
          </a:prstGeom>
        </p:spPr>
      </p:pic>
      <p:pic>
        <p:nvPicPr>
          <p:cNvPr id="10242" name="Picture 2" descr="Victoria (state) - Simple English ...">
            <a:extLst>
              <a:ext uri="{FF2B5EF4-FFF2-40B4-BE49-F238E27FC236}">
                <a16:creationId xmlns:a16="http://schemas.microsoft.com/office/drawing/2014/main" id="{4ADDBF77-72F1-9CA0-6020-FF875E588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2474" y="365125"/>
            <a:ext cx="2056398" cy="191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92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21F5-EA16-3528-C6E6-9E6B014AB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VVED additional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8BDE7-9F00-2C4C-8E76-AE8C27A38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Virtual Observation Ward </a:t>
            </a:r>
            <a:r>
              <a:rPr lang="en-US" b="1" dirty="0">
                <a:solidFill>
                  <a:srgbClr val="0070C0"/>
                </a:solidFill>
              </a:rPr>
              <a:t>(VOW)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K-VOW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A-VOW</a:t>
            </a:r>
          </a:p>
          <a:p>
            <a:r>
              <a:rPr lang="en-US" dirty="0">
                <a:solidFill>
                  <a:srgbClr val="0070C0"/>
                </a:solidFill>
              </a:rPr>
              <a:t>Rapid Access Clinic </a:t>
            </a:r>
            <a:r>
              <a:rPr lang="en-US" b="1" dirty="0">
                <a:solidFill>
                  <a:srgbClr val="0070C0"/>
                </a:solidFill>
              </a:rPr>
              <a:t>(RAC)</a:t>
            </a:r>
          </a:p>
          <a:p>
            <a:r>
              <a:rPr lang="en-US" dirty="0">
                <a:solidFill>
                  <a:srgbClr val="0070C0"/>
                </a:solidFill>
              </a:rPr>
              <a:t>Victorian Virtual Specialist Clinics </a:t>
            </a:r>
            <a:r>
              <a:rPr lang="en-US" b="1" dirty="0">
                <a:solidFill>
                  <a:srgbClr val="0070C0"/>
                </a:solidFill>
              </a:rPr>
              <a:t>(VVSC)</a:t>
            </a:r>
          </a:p>
          <a:p>
            <a:r>
              <a:rPr lang="en-US" dirty="0">
                <a:solidFill>
                  <a:srgbClr val="0070C0"/>
                </a:solidFill>
              </a:rPr>
              <a:t>Advanced Practice Physiotherapists</a:t>
            </a:r>
          </a:p>
          <a:p>
            <a:r>
              <a:rPr lang="en-US" dirty="0">
                <a:solidFill>
                  <a:srgbClr val="0070C0"/>
                </a:solidFill>
              </a:rPr>
              <a:t>Diabetes Nurse Practitioners</a:t>
            </a:r>
          </a:p>
          <a:p>
            <a:r>
              <a:rPr lang="en-US" dirty="0">
                <a:solidFill>
                  <a:srgbClr val="0070C0"/>
                </a:solidFill>
              </a:rPr>
              <a:t>Aged Care Nurse Practitioners</a:t>
            </a:r>
          </a:p>
          <a:p>
            <a:r>
              <a:rPr lang="en-US" dirty="0">
                <a:solidFill>
                  <a:srgbClr val="0070C0"/>
                </a:solidFill>
              </a:rPr>
              <a:t>Palliative Care Nurse Practitioners </a:t>
            </a:r>
          </a:p>
        </p:txBody>
      </p:sp>
      <p:pic>
        <p:nvPicPr>
          <p:cNvPr id="4" name="Picture 2" descr="Victorian Virtual Emergency Department">
            <a:extLst>
              <a:ext uri="{FF2B5EF4-FFF2-40B4-BE49-F238E27FC236}">
                <a16:creationId xmlns:a16="http://schemas.microsoft.com/office/drawing/2014/main" id="{7F93203D-9F1A-A8C5-7892-438DAF71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639" y="5206782"/>
            <a:ext cx="3816834" cy="15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8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7DFB1-8C68-0F66-56ED-B359135AC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AAC3503-516A-3BF1-2DC4-97B9BF272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346" y="1521999"/>
            <a:ext cx="6572989" cy="508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331ECC3-0911-6DED-4957-5BFC829BC111}"/>
              </a:ext>
            </a:extLst>
          </p:cNvPr>
          <p:cNvSpPr/>
          <p:nvPr/>
        </p:nvSpPr>
        <p:spPr>
          <a:xfrm>
            <a:off x="3299790" y="4558747"/>
            <a:ext cx="1092841" cy="1101471"/>
          </a:xfrm>
          <a:prstGeom prst="ellipse">
            <a:avLst/>
          </a:prstGeom>
          <a:noFill/>
          <a:ln w="889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E914FC-602C-E93B-F330-0D562E21EB26}"/>
              </a:ext>
            </a:extLst>
          </p:cNvPr>
          <p:cNvSpPr/>
          <p:nvPr/>
        </p:nvSpPr>
        <p:spPr>
          <a:xfrm>
            <a:off x="3299791" y="3142053"/>
            <a:ext cx="1092841" cy="1006395"/>
          </a:xfrm>
          <a:prstGeom prst="ellipse">
            <a:avLst/>
          </a:prstGeom>
          <a:noFill/>
          <a:ln w="889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90F758-564E-723D-0165-645FA213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The referral pathways</a:t>
            </a:r>
          </a:p>
        </p:txBody>
      </p:sp>
    </p:spTree>
    <p:extLst>
      <p:ext uri="{BB962C8B-B14F-4D97-AF65-F5344CB8AC3E}">
        <p14:creationId xmlns:p14="http://schemas.microsoft.com/office/powerpoint/2010/main" val="60176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DEFB67-D20F-0F80-3C9F-F37E70983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A263D73-4A20-81EA-E7E5-EA825760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The numbers …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7302B032-3CAC-105E-25C2-322F2A27A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0129489" cy="475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66FB06-F178-CB59-044E-C3B5B3B2ABED}"/>
              </a:ext>
            </a:extLst>
          </p:cNvPr>
          <p:cNvSpPr txBox="1"/>
          <p:nvPr/>
        </p:nvSpPr>
        <p:spPr>
          <a:xfrm>
            <a:off x="6609753" y="630820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dirty="0"/>
              <a:t>Jason Talevski, Adam I. </a:t>
            </a:r>
            <a:r>
              <a:rPr lang="en-US" sz="600" dirty="0" err="1"/>
              <a:t>Semciw</a:t>
            </a:r>
            <a:r>
              <a:rPr lang="en-US" sz="600" dirty="0"/>
              <a:t>, James H. Boyd, Rebecca L. Jessup, Suzanne M. Miller, Jennie Hutton, Joanna Lawrence, Loren Sher,</a:t>
            </a:r>
          </a:p>
          <a:p>
            <a:r>
              <a:rPr lang="en-US" sz="600" dirty="0"/>
              <a:t>From concept to reality: A comprehensive exploration into the development and evolution of a virtual emergency department,</a:t>
            </a:r>
          </a:p>
          <a:p>
            <a:r>
              <a:rPr lang="en-US" sz="600" dirty="0"/>
              <a:t>ACEP </a:t>
            </a:r>
            <a:r>
              <a:rPr lang="en-US" sz="600" dirty="0" err="1"/>
              <a:t>Open,Volume</a:t>
            </a:r>
            <a:r>
              <a:rPr lang="en-US" sz="600" dirty="0"/>
              <a:t> 5, Issue 4,2024,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A5C253-3CFE-3D04-DE4B-148F7751EE31}"/>
              </a:ext>
            </a:extLst>
          </p:cNvPr>
          <p:cNvSpPr txBox="1"/>
          <p:nvPr/>
        </p:nvSpPr>
        <p:spPr>
          <a:xfrm>
            <a:off x="7554640" y="180459"/>
            <a:ext cx="399221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0" i="0" dirty="0">
                <a:solidFill>
                  <a:srgbClr val="1F1F1F"/>
                </a:solidFill>
                <a:effectLst/>
                <a:latin typeface="ElsevierGulliver"/>
              </a:rPr>
              <a:t>FIGURE 3. Key Victorian Virtual Emergency Department (VVED) milestones and monthly patient presentations from October 2020 to May 2024 (average/day). AV, ambulance Victoria; ED, emergency department; HCP, health care provider; RACER, residential aged care enhanced response; RACF, residential aged care facility.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68791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1AC2A-FB9C-75CC-37AF-1A4D002BD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953F9-E2A5-3C85-AAD9-C770ED415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rgbClr val="92D050"/>
                </a:solidFill>
              </a:rPr>
              <a:t>How it works …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254DC-922B-0EAD-43DE-A33EA83135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051" y="2261022"/>
            <a:ext cx="4668721" cy="3933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1DC722-DFE4-7255-0ACA-A826C78D79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02" y="1537540"/>
            <a:ext cx="6665145" cy="37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17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11693</TotalTime>
  <Words>811</Words>
  <Application>Microsoft Macintosh PowerPoint</Application>
  <PresentationFormat>Widescreen</PresentationFormat>
  <Paragraphs>133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ElsevierGulliver</vt:lpstr>
      <vt:lpstr>Office Theme</vt:lpstr>
      <vt:lpstr>PowerPoint Presentation</vt:lpstr>
      <vt:lpstr>The Journey</vt:lpstr>
      <vt:lpstr>The clinical staff – VVED</vt:lpstr>
      <vt:lpstr>The clinical staff – Ambulance Victoria </vt:lpstr>
      <vt:lpstr>The services </vt:lpstr>
      <vt:lpstr>VVED additional services </vt:lpstr>
      <vt:lpstr>The referral pathways</vt:lpstr>
      <vt:lpstr>The numbers …</vt:lpstr>
      <vt:lpstr>How it works … </vt:lpstr>
      <vt:lpstr>How it works … </vt:lpstr>
      <vt:lpstr>How it works … </vt:lpstr>
      <vt:lpstr>Referral Streams from Ambulance Victoria (AV) </vt:lpstr>
      <vt:lpstr>The presentations from AV…</vt:lpstr>
      <vt:lpstr>The presentations from AV…</vt:lpstr>
      <vt:lpstr>The presentations from AV…</vt:lpstr>
      <vt:lpstr>The presentations from AV…</vt:lpstr>
      <vt:lpstr>The presentations from AV…</vt:lpstr>
      <vt:lpstr>The presentations from AV…</vt:lpstr>
      <vt:lpstr>Regulation and Governance</vt:lpstr>
      <vt:lpstr>To the future … 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Burnside</dc:creator>
  <cp:lastModifiedBy>Amanda Burnside</cp:lastModifiedBy>
  <cp:revision>32</cp:revision>
  <dcterms:created xsi:type="dcterms:W3CDTF">2025-04-04T00:26:07Z</dcterms:created>
  <dcterms:modified xsi:type="dcterms:W3CDTF">2025-06-06T01:12:54Z</dcterms:modified>
</cp:coreProperties>
</file>