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440" r:id="rId4"/>
    <p:sldMasterId id="2147483660" r:id="rId5"/>
    <p:sldMasterId id="2147483701" r:id="rId6"/>
  </p:sldMasterIdLst>
  <p:notesMasterIdLst>
    <p:notesMasterId r:id="rId16"/>
  </p:notesMasterIdLst>
  <p:sldIdLst>
    <p:sldId id="1035" r:id="rId7"/>
    <p:sldId id="2145706619" r:id="rId8"/>
    <p:sldId id="1154" r:id="rId9"/>
    <p:sldId id="2145706620" r:id="rId10"/>
    <p:sldId id="2145706624" r:id="rId11"/>
    <p:sldId id="2145706623" r:id="rId12"/>
    <p:sldId id="2145706627" r:id="rId13"/>
    <p:sldId id="2145706625" r:id="rId14"/>
    <p:sldId id="1991"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4C5775F-5ABE-2B85-6776-1930B76798B6}" name="Ketcher, Helen" initials="KH" userId="S::helen.ketcher@cqc.org.uk::b95f1546-0a35-4d9a-a56a-3368443449e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3F45"/>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CEB6FCB-BF39-4F1C-A1D1-B5B49078D036}" v="12" dt="2025-06-10T13:16:19.68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1343" autoAdjust="0"/>
  </p:normalViewPr>
  <p:slideViewPr>
    <p:cSldViewPr snapToGrid="0">
      <p:cViewPr varScale="1">
        <p:scale>
          <a:sx n="97" d="100"/>
          <a:sy n="97" d="100"/>
        </p:scale>
        <p:origin x="1411"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slide" Target="slides/slide9.xml"/><Relationship Id="rId10" Type="http://schemas.openxmlformats.org/officeDocument/2006/relationships/slide" Target="slides/slide4.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CC6B27-082F-4616-83F0-7A72426CD92B}" type="datetimeFigureOut">
              <a:rPr lang="en-GB" smtClean="0"/>
              <a:t>12/06/2025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20DB58-527D-472F-820E-7A47FD910590}" type="slidenum">
              <a:rPr lang="en-GB" smtClean="0"/>
              <a:t>‹#›</a:t>
            </a:fld>
            <a:endParaRPr lang="en-GB"/>
          </a:p>
        </p:txBody>
      </p:sp>
    </p:spTree>
    <p:extLst>
      <p:ext uri="{BB962C8B-B14F-4D97-AF65-F5344CB8AC3E}">
        <p14:creationId xmlns:p14="http://schemas.microsoft.com/office/powerpoint/2010/main" val="4994690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A6573E-1E7D-441B-8D40-64ABC0C1695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331546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873370-250A-324F-D075-59925C3C0A2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4C59F70-6007-C991-AA03-66B67ADAFA0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E1F7BF0-E9E9-E24A-0FEA-533E122C05DC}"/>
              </a:ext>
            </a:extLst>
          </p:cNvPr>
          <p:cNvSpPr>
            <a:spLocks noGrp="1"/>
          </p:cNvSpPr>
          <p:nvPr>
            <p:ph type="body" idx="1"/>
          </p:nvPr>
        </p:nvSpPr>
        <p:spPr/>
        <p:txBody>
          <a:bodyPr/>
          <a:lstStyle/>
          <a:p>
            <a:pPr marL="0" marR="0" lvl="0" indent="0" algn="l" defTabSz="914400" rtl="0" eaLnBrk="1" fontAlgn="auto" latinLnBrk="0" hangingPunct="1">
              <a:lnSpc>
                <a:spcPct val="90000"/>
              </a:lnSpc>
              <a:spcBef>
                <a:spcPct val="60000"/>
              </a:spcBef>
              <a:spcAft>
                <a:spcPct val="0"/>
              </a:spcAft>
              <a:buClrTx/>
              <a:buSzTx/>
              <a:buFontTx/>
              <a:buNone/>
              <a:tabLst/>
              <a:defRPr/>
            </a:pPr>
            <a:r>
              <a:rPr lang="en-GB" sz="1200" b="0" dirty="0">
                <a:ea typeface="Calibri"/>
                <a:cs typeface="Calibri"/>
              </a:rPr>
              <a:t>National Ambulance Trusts (Isle of Wight NHS Trust provide ambulance service on the island as part of the integrated trust.):</a:t>
            </a:r>
          </a:p>
          <a:p>
            <a:pPr marL="171450" marR="0" lvl="0" indent="-171450" algn="l" defTabSz="914400" rtl="0" eaLnBrk="1" fontAlgn="auto" latinLnBrk="0" hangingPunct="1">
              <a:lnSpc>
                <a:spcPct val="90000"/>
              </a:lnSpc>
              <a:spcBef>
                <a:spcPct val="60000"/>
              </a:spcBef>
              <a:spcAft>
                <a:spcPct val="0"/>
              </a:spcAft>
              <a:buClrTx/>
              <a:buSzTx/>
              <a:buFont typeface="Arial" panose="020B0604020202020204" pitchFamily="34" charset="0"/>
              <a:buChar char="•"/>
              <a:tabLst/>
              <a:defRPr/>
            </a:pPr>
            <a:r>
              <a:rPr lang="en-GB" sz="1200" b="0" dirty="0">
                <a:ea typeface="Calibri"/>
                <a:cs typeface="Calibri"/>
              </a:rPr>
              <a:t>Provide emergency ambulance service, the emergency operations centre (the call handling and dispatch function) and many also provide a patient transport service (PTS).</a:t>
            </a:r>
          </a:p>
          <a:p>
            <a:pPr marL="171450" marR="0" lvl="0" indent="-171450" algn="l" defTabSz="914400" rtl="0" eaLnBrk="1" fontAlgn="auto" latinLnBrk="0" hangingPunct="1">
              <a:lnSpc>
                <a:spcPct val="90000"/>
              </a:lnSpc>
              <a:spcBef>
                <a:spcPct val="60000"/>
              </a:spcBef>
              <a:spcAft>
                <a:spcPct val="0"/>
              </a:spcAft>
              <a:buClrTx/>
              <a:buSzTx/>
              <a:buFont typeface="Arial" panose="020B0604020202020204" pitchFamily="34" charset="0"/>
              <a:buChar char="•"/>
              <a:tabLst/>
              <a:defRPr/>
            </a:pPr>
            <a:r>
              <a:rPr lang="en-GB" sz="1200" b="0" dirty="0">
                <a:ea typeface="Calibri"/>
                <a:cs typeface="Calibri"/>
              </a:rPr>
              <a:t>Very variable geographical spread and population coverage. The map shows the geographical patch of the full and associate members of the Association of Ambulance Chief Executives . AACE provides the statutory ambulance services with an organisation that can support them in the implementation of nationally agreed policy. The darker green areas show the geographical spread of the 10 English ambulance services who are full members of AACE (along with Wales – not regulated by CQC). Other areas of the UK are associate members. </a:t>
            </a:r>
          </a:p>
          <a:p>
            <a:pPr marL="171450" marR="0" lvl="0" indent="-171450" algn="l" defTabSz="914400" rtl="0" eaLnBrk="1" fontAlgn="auto" latinLnBrk="0" hangingPunct="1">
              <a:lnSpc>
                <a:spcPct val="90000"/>
              </a:lnSpc>
              <a:spcBef>
                <a:spcPct val="60000"/>
              </a:spcBef>
              <a:spcAft>
                <a:spcPct val="0"/>
              </a:spcAft>
              <a:buClrTx/>
              <a:buSzTx/>
              <a:buFont typeface="Arial" panose="020B0604020202020204" pitchFamily="34" charset="0"/>
              <a:buChar char="•"/>
              <a:tabLst/>
              <a:defRPr/>
            </a:pPr>
            <a:r>
              <a:rPr lang="en-GB" sz="1200" b="0" dirty="0">
                <a:ea typeface="Calibri"/>
                <a:cs typeface="Calibri"/>
              </a:rPr>
              <a:t>Whilst London has the smallest geographical patch, it serves the largest population – approx. 8.6million. Aside from the Isle of Wight, the North East Ambulance Trust serves the smallest population - 2.6 million but over a much larger geography. So -  they have different challenges. </a:t>
            </a:r>
          </a:p>
          <a:p>
            <a:pPr marL="0" marR="0" lvl="0" indent="0" algn="l" defTabSz="914400" rtl="0" eaLnBrk="1" fontAlgn="auto" latinLnBrk="0" hangingPunct="1">
              <a:lnSpc>
                <a:spcPct val="90000"/>
              </a:lnSpc>
              <a:spcBef>
                <a:spcPct val="60000"/>
              </a:spcBef>
              <a:spcAft>
                <a:spcPct val="0"/>
              </a:spcAft>
              <a:buClrTx/>
              <a:buSzTx/>
              <a:buFontTx/>
              <a:buNone/>
              <a:tabLst/>
              <a:defRPr/>
            </a:pPr>
            <a:endParaRPr lang="en-GB" sz="1200" b="0" dirty="0">
              <a:ea typeface="Calibri"/>
              <a:cs typeface="Calibri"/>
            </a:endParaRPr>
          </a:p>
          <a:p>
            <a:pPr marL="0" marR="0" lvl="0" indent="0" algn="l" defTabSz="914400" rtl="0" eaLnBrk="1" fontAlgn="auto" latinLnBrk="0" hangingPunct="1">
              <a:lnSpc>
                <a:spcPct val="90000"/>
              </a:lnSpc>
              <a:spcBef>
                <a:spcPct val="60000"/>
              </a:spcBef>
              <a:spcAft>
                <a:spcPct val="0"/>
              </a:spcAft>
              <a:buClrTx/>
              <a:buSzTx/>
              <a:buFontTx/>
              <a:buNone/>
              <a:tabLst/>
              <a:defRPr/>
            </a:pPr>
            <a:r>
              <a:rPr lang="en-GB" sz="1200" b="0" dirty="0">
                <a:ea typeface="Calibri"/>
                <a:cs typeface="Calibri"/>
              </a:rPr>
              <a:t>Independent ambulance provision:</a:t>
            </a:r>
          </a:p>
          <a:p>
            <a:pPr marL="171450" marR="0" lvl="0" indent="-171450" algn="l" defTabSz="914400" rtl="0" eaLnBrk="1" fontAlgn="auto" latinLnBrk="0" hangingPunct="1">
              <a:lnSpc>
                <a:spcPct val="90000"/>
              </a:lnSpc>
              <a:spcBef>
                <a:spcPct val="60000"/>
              </a:spcBef>
              <a:spcAft>
                <a:spcPct val="0"/>
              </a:spcAft>
              <a:buClrTx/>
              <a:buSzTx/>
              <a:buFont typeface="Arial" panose="020B0604020202020204" pitchFamily="34" charset="0"/>
              <a:buChar char="•"/>
              <a:tabLst/>
              <a:defRPr/>
            </a:pPr>
            <a:r>
              <a:rPr lang="en-GB" sz="1200" b="0" dirty="0">
                <a:ea typeface="Calibri"/>
                <a:cs typeface="Calibri"/>
              </a:rPr>
              <a:t>Many provide additional capacity for the emergency service by subcontracting from the NHS Ambulance Trusts</a:t>
            </a:r>
          </a:p>
          <a:p>
            <a:pPr marL="171450" marR="0" lvl="0" indent="-171450" algn="l" defTabSz="914400" rtl="0" eaLnBrk="1" fontAlgn="auto" latinLnBrk="0" hangingPunct="1">
              <a:lnSpc>
                <a:spcPct val="90000"/>
              </a:lnSpc>
              <a:spcBef>
                <a:spcPct val="60000"/>
              </a:spcBef>
              <a:spcAft>
                <a:spcPct val="0"/>
              </a:spcAft>
              <a:buClrTx/>
              <a:buSzTx/>
              <a:buFont typeface="Arial" panose="020B0604020202020204" pitchFamily="34" charset="0"/>
              <a:buChar char="•"/>
              <a:tabLst/>
              <a:defRPr/>
            </a:pPr>
            <a:r>
              <a:rPr lang="en-GB" sz="1200" b="0" dirty="0">
                <a:ea typeface="Calibri"/>
                <a:cs typeface="Calibri"/>
              </a:rPr>
              <a:t>Some only provide patient transport services </a:t>
            </a:r>
          </a:p>
          <a:p>
            <a:pPr marL="171450" marR="0" lvl="0" indent="-171450" algn="l" defTabSz="914400" rtl="0" eaLnBrk="1" fontAlgn="auto" latinLnBrk="0" hangingPunct="1">
              <a:lnSpc>
                <a:spcPct val="90000"/>
              </a:lnSpc>
              <a:spcBef>
                <a:spcPct val="60000"/>
              </a:spcBef>
              <a:spcAft>
                <a:spcPct val="0"/>
              </a:spcAft>
              <a:buClrTx/>
              <a:buSzTx/>
              <a:buFont typeface="Arial" panose="020B0604020202020204" pitchFamily="34" charset="0"/>
              <a:buChar char="•"/>
              <a:tabLst/>
              <a:defRPr/>
            </a:pPr>
            <a:r>
              <a:rPr lang="en-GB" sz="1200" b="0" dirty="0">
                <a:ea typeface="Calibri"/>
                <a:cs typeface="Calibri"/>
              </a:rPr>
              <a:t>England has a relatively lower reliance on IH provision than in many other countries. </a:t>
            </a:r>
          </a:p>
          <a:p>
            <a:pPr marL="0" marR="0" lvl="0" indent="0" algn="l" defTabSz="914400" rtl="0" eaLnBrk="1" fontAlgn="auto" latinLnBrk="0" hangingPunct="1">
              <a:lnSpc>
                <a:spcPct val="90000"/>
              </a:lnSpc>
              <a:spcBef>
                <a:spcPct val="60000"/>
              </a:spcBef>
              <a:spcAft>
                <a:spcPct val="0"/>
              </a:spcAft>
              <a:buClrTx/>
              <a:buSzTx/>
              <a:buFontTx/>
              <a:buNone/>
              <a:tabLst/>
              <a:defRPr/>
            </a:pPr>
            <a:endParaRPr lang="en-GB" sz="1200" b="0" dirty="0">
              <a:ea typeface="Calibri"/>
              <a:cs typeface="Calibri"/>
            </a:endParaRPr>
          </a:p>
          <a:p>
            <a:pPr marL="0" marR="0" lvl="0" indent="0" algn="l" defTabSz="914400" rtl="0" eaLnBrk="1" fontAlgn="auto" latinLnBrk="0" hangingPunct="1">
              <a:lnSpc>
                <a:spcPct val="90000"/>
              </a:lnSpc>
              <a:spcBef>
                <a:spcPct val="60000"/>
              </a:spcBef>
              <a:spcAft>
                <a:spcPct val="0"/>
              </a:spcAft>
              <a:buClrTx/>
              <a:buSzTx/>
              <a:buFontTx/>
              <a:buNone/>
              <a:tabLst/>
              <a:defRPr/>
            </a:pPr>
            <a:r>
              <a:rPr lang="en-GB" sz="1200" b="0" dirty="0">
                <a:ea typeface="Calibri"/>
                <a:cs typeface="Calibri"/>
              </a:rPr>
              <a:t>Specialist provision:</a:t>
            </a:r>
          </a:p>
          <a:p>
            <a:pPr marL="171450" marR="0" lvl="0" indent="-171450" algn="l" defTabSz="914400" rtl="0" eaLnBrk="1" fontAlgn="auto" latinLnBrk="0" hangingPunct="1">
              <a:lnSpc>
                <a:spcPct val="90000"/>
              </a:lnSpc>
              <a:spcBef>
                <a:spcPct val="60000"/>
              </a:spcBef>
              <a:spcAft>
                <a:spcPct val="0"/>
              </a:spcAft>
              <a:buClrTx/>
              <a:buSzTx/>
              <a:buFont typeface="Arial" panose="020B0604020202020204" pitchFamily="34" charset="0"/>
              <a:buChar char="•"/>
              <a:tabLst/>
              <a:defRPr/>
            </a:pPr>
            <a:r>
              <a:rPr lang="en-GB" sz="1200" b="0" dirty="0">
                <a:ea typeface="Calibri"/>
                <a:cs typeface="Calibri"/>
              </a:rPr>
              <a:t>Air ambulances only need to register with CQC if they employ clinical staff who provide a regulated activity. A small number (for example London Air Ambulance) are not CQC registered as they only provide the flight operations, and it is local acute NHS Trusts, or the local NHS Ambulance Trust, who provide the clinical staff and are responsible for the clinical care / regulated activity. </a:t>
            </a:r>
          </a:p>
          <a:p>
            <a:pPr marL="171450" marR="0" lvl="0" indent="-171450" algn="l" defTabSz="914400" rtl="0" eaLnBrk="1" fontAlgn="auto" latinLnBrk="0" hangingPunct="1">
              <a:lnSpc>
                <a:spcPct val="90000"/>
              </a:lnSpc>
              <a:spcBef>
                <a:spcPct val="60000"/>
              </a:spcBef>
              <a:spcAft>
                <a:spcPct val="0"/>
              </a:spcAft>
              <a:buClrTx/>
              <a:buSzTx/>
              <a:buFont typeface="Arial" panose="020B0604020202020204" pitchFamily="34" charset="0"/>
              <a:buChar char="•"/>
              <a:tabLst/>
              <a:defRPr/>
            </a:pPr>
            <a:r>
              <a:rPr lang="en-GB" sz="1200" b="0" dirty="0">
                <a:ea typeface="Calibri"/>
                <a:cs typeface="Calibri"/>
              </a:rPr>
              <a:t>Secure patient transport service – for patients detained under the Mental Health Act. This is private / independent provision. </a:t>
            </a:r>
          </a:p>
          <a:p>
            <a:pPr marL="171450" marR="0" lvl="0" indent="-171450" algn="l" defTabSz="914400" rtl="0" eaLnBrk="1" fontAlgn="auto" latinLnBrk="0" hangingPunct="1">
              <a:lnSpc>
                <a:spcPct val="90000"/>
              </a:lnSpc>
              <a:spcBef>
                <a:spcPct val="60000"/>
              </a:spcBef>
              <a:spcAft>
                <a:spcPct val="0"/>
              </a:spcAft>
              <a:buClrTx/>
              <a:buSzTx/>
              <a:buFont typeface="Arial" panose="020B0604020202020204" pitchFamily="34" charset="0"/>
              <a:buChar char="•"/>
              <a:tabLst/>
              <a:defRPr/>
            </a:pPr>
            <a:r>
              <a:rPr lang="en-GB" sz="1200" b="0" dirty="0">
                <a:ea typeface="Calibri"/>
                <a:cs typeface="Calibri"/>
              </a:rPr>
              <a:t>Hazardous Area Response Teams are specialist teams within NHS Trusts, attending certain call outs including Mass Casualties and Chemical, Biological, Radiological or Nuclear (CBRN). They are protected in terms of resource. </a:t>
            </a:r>
          </a:p>
          <a:p>
            <a:pPr marL="0" marR="0" lvl="0" indent="0" algn="l" defTabSz="914400" rtl="0" eaLnBrk="1" fontAlgn="auto" latinLnBrk="0" hangingPunct="1">
              <a:lnSpc>
                <a:spcPct val="90000"/>
              </a:lnSpc>
              <a:spcBef>
                <a:spcPct val="60000"/>
              </a:spcBef>
              <a:spcAft>
                <a:spcPct val="0"/>
              </a:spcAft>
              <a:buClrTx/>
              <a:buSzTx/>
              <a:buFontTx/>
              <a:buNone/>
              <a:tabLst/>
              <a:defRPr/>
            </a:pPr>
            <a:endParaRPr lang="en-GB" sz="1200" b="0" dirty="0">
              <a:ea typeface="Calibri"/>
              <a:cs typeface="Calibri"/>
            </a:endParaRPr>
          </a:p>
        </p:txBody>
      </p:sp>
      <p:sp>
        <p:nvSpPr>
          <p:cNvPr id="4" name="Slide Number Placeholder 3">
            <a:extLst>
              <a:ext uri="{FF2B5EF4-FFF2-40B4-BE49-F238E27FC236}">
                <a16:creationId xmlns:a16="http://schemas.microsoft.com/office/drawing/2014/main" id="{18AC10A3-F914-0BD3-2AB4-D86199B302CC}"/>
              </a:ext>
            </a:extLst>
          </p:cNvPr>
          <p:cNvSpPr>
            <a:spLocks noGrp="1"/>
          </p:cNvSpPr>
          <p:nvPr>
            <p:ph type="sldNum" sz="quarter" idx="5"/>
          </p:nvPr>
        </p:nvSpPr>
        <p:spPr/>
        <p:txBody>
          <a:bodyPr/>
          <a:lstStyle/>
          <a:p>
            <a:fld id="{2B5178E8-B173-4775-9C0A-8CEC22C148C3}" type="slidenum">
              <a:rPr lang="en-GB" smtClean="0"/>
              <a:t>2</a:t>
            </a:fld>
            <a:endParaRPr lang="en-GB"/>
          </a:p>
        </p:txBody>
      </p:sp>
    </p:spTree>
    <p:extLst>
      <p:ext uri="{BB962C8B-B14F-4D97-AF65-F5344CB8AC3E}">
        <p14:creationId xmlns:p14="http://schemas.microsoft.com/office/powerpoint/2010/main" val="9619393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90000"/>
              </a:lnSpc>
              <a:spcBef>
                <a:spcPct val="60000"/>
              </a:spcBef>
              <a:spcAft>
                <a:spcPct val="0"/>
              </a:spcAft>
              <a:buClrTx/>
              <a:buSzTx/>
              <a:buFontTx/>
              <a:buNone/>
              <a:tabLst/>
              <a:defRPr/>
            </a:pPr>
            <a:r>
              <a:rPr lang="en-GB" sz="1200" b="0" dirty="0">
                <a:ea typeface="Calibri"/>
                <a:cs typeface="Calibri"/>
              </a:rPr>
              <a:t>Like any provider, it is the Regulated Activities that determine whether a provider needs to register with CQC. Typically, a service providing an emergency response will need to be registered for:</a:t>
            </a:r>
          </a:p>
          <a:p>
            <a:pPr marL="171450" marR="0" lvl="0" indent="-171450" algn="l" defTabSz="914400" rtl="0" eaLnBrk="1" fontAlgn="auto" latinLnBrk="0" hangingPunct="1">
              <a:lnSpc>
                <a:spcPct val="90000"/>
              </a:lnSpc>
              <a:spcBef>
                <a:spcPct val="60000"/>
              </a:spcBef>
              <a:spcAft>
                <a:spcPct val="0"/>
              </a:spcAft>
              <a:buClrTx/>
              <a:buSzTx/>
              <a:buFont typeface="Arial" panose="020B0604020202020204" pitchFamily="34" charset="0"/>
              <a:buChar char="•"/>
              <a:tabLst/>
              <a:defRPr/>
            </a:pPr>
            <a:r>
              <a:rPr lang="en-GB" sz="1200" b="0" dirty="0">
                <a:ea typeface="Calibri"/>
                <a:cs typeface="Calibri"/>
              </a:rPr>
              <a:t>Transport services, triage and medical advice provided remotely</a:t>
            </a:r>
          </a:p>
          <a:p>
            <a:pPr marL="171450" marR="0" lvl="0" indent="-171450" algn="l" defTabSz="914400" rtl="0" eaLnBrk="1" fontAlgn="auto" latinLnBrk="0" hangingPunct="1">
              <a:lnSpc>
                <a:spcPct val="90000"/>
              </a:lnSpc>
              <a:spcBef>
                <a:spcPct val="60000"/>
              </a:spcBef>
              <a:spcAft>
                <a:spcPct val="0"/>
              </a:spcAft>
              <a:buClrTx/>
              <a:buSzTx/>
              <a:buFont typeface="Arial" panose="020B0604020202020204" pitchFamily="34" charset="0"/>
              <a:buChar char="•"/>
              <a:tabLst/>
              <a:defRPr/>
            </a:pPr>
            <a:r>
              <a:rPr lang="en-GB" sz="1200" b="0" dirty="0">
                <a:ea typeface="Calibri"/>
                <a:cs typeface="Calibri"/>
              </a:rPr>
              <a:t>Treatment of Disease, Disorder or Injury</a:t>
            </a:r>
          </a:p>
          <a:p>
            <a:pPr marL="171450" marR="0" lvl="0" indent="-171450" algn="l" defTabSz="914400" rtl="0" eaLnBrk="1" fontAlgn="auto" latinLnBrk="0" hangingPunct="1">
              <a:lnSpc>
                <a:spcPct val="90000"/>
              </a:lnSpc>
              <a:spcBef>
                <a:spcPct val="60000"/>
              </a:spcBef>
              <a:spcAft>
                <a:spcPct val="0"/>
              </a:spcAft>
              <a:buClrTx/>
              <a:buSzTx/>
              <a:buFont typeface="Arial" panose="020B0604020202020204" pitchFamily="34" charset="0"/>
              <a:buChar char="•"/>
              <a:tabLst/>
              <a:defRPr/>
            </a:pPr>
            <a:r>
              <a:rPr lang="en-GB" sz="1200" b="0" dirty="0">
                <a:ea typeface="Calibri"/>
                <a:cs typeface="Calibri"/>
              </a:rPr>
              <a:t>Most NHS Ambulance Trusts, and Air Ambulances will also be registered for Surgical Procedures </a:t>
            </a:r>
          </a:p>
          <a:p>
            <a:pPr marL="171450" marR="0" lvl="0" indent="-171450" algn="l" defTabSz="914400" rtl="0" eaLnBrk="1" fontAlgn="auto" latinLnBrk="0" hangingPunct="1">
              <a:lnSpc>
                <a:spcPct val="90000"/>
              </a:lnSpc>
              <a:spcBef>
                <a:spcPct val="60000"/>
              </a:spcBef>
              <a:spcAft>
                <a:spcPct val="0"/>
              </a:spcAft>
              <a:buClrTx/>
              <a:buSzTx/>
              <a:buFont typeface="Arial" panose="020B0604020202020204" pitchFamily="34" charset="0"/>
              <a:buChar char="•"/>
              <a:tabLst/>
              <a:defRPr/>
            </a:pPr>
            <a:endParaRPr lang="en-GB" sz="1200" b="0" dirty="0">
              <a:ea typeface="Calibri"/>
              <a:cs typeface="Calibri"/>
            </a:endParaRPr>
          </a:p>
          <a:p>
            <a:pPr marL="0" marR="0" lvl="0" indent="0" algn="l" defTabSz="914400" rtl="0" eaLnBrk="1" fontAlgn="auto" latinLnBrk="0" hangingPunct="1">
              <a:lnSpc>
                <a:spcPct val="90000"/>
              </a:lnSpc>
              <a:spcBef>
                <a:spcPct val="60000"/>
              </a:spcBef>
              <a:spcAft>
                <a:spcPct val="0"/>
              </a:spcAft>
              <a:buClrTx/>
              <a:buSzTx/>
              <a:buFont typeface="Arial" panose="020B0604020202020204" pitchFamily="34" charset="0"/>
              <a:buNone/>
              <a:tabLst/>
              <a:defRPr/>
            </a:pPr>
            <a:r>
              <a:rPr lang="en-GB" sz="1200" b="0" dirty="0">
                <a:ea typeface="Calibri"/>
                <a:cs typeface="Calibri"/>
              </a:rPr>
              <a:t>For providers who only have a patient transport service, it is only the transport regulated activity that will be relevant. </a:t>
            </a:r>
          </a:p>
          <a:p>
            <a:pPr marL="0" marR="0" lvl="0" indent="0" algn="l" defTabSz="914400" rtl="0" eaLnBrk="1" fontAlgn="auto" latinLnBrk="0" hangingPunct="1">
              <a:lnSpc>
                <a:spcPct val="90000"/>
              </a:lnSpc>
              <a:spcBef>
                <a:spcPct val="60000"/>
              </a:spcBef>
              <a:spcAft>
                <a:spcPct val="0"/>
              </a:spcAft>
              <a:buClrTx/>
              <a:buSzTx/>
              <a:buFontTx/>
              <a:buNone/>
              <a:tabLst/>
              <a:defRPr/>
            </a:pPr>
            <a:endParaRPr lang="en-GB" sz="1200" b="1" dirty="0">
              <a:ea typeface="Calibri"/>
              <a:cs typeface="Calibri"/>
            </a:endParaRPr>
          </a:p>
        </p:txBody>
      </p:sp>
      <p:sp>
        <p:nvSpPr>
          <p:cNvPr id="4" name="Slide Number Placeholder 3"/>
          <p:cNvSpPr>
            <a:spLocks noGrp="1"/>
          </p:cNvSpPr>
          <p:nvPr>
            <p:ph type="sldNum" sz="quarter" idx="5"/>
          </p:nvPr>
        </p:nvSpPr>
        <p:spPr/>
        <p:txBody>
          <a:bodyPr/>
          <a:lstStyle/>
          <a:p>
            <a:fld id="{2B5178E8-B173-4775-9C0A-8CEC22C148C3}" type="slidenum">
              <a:rPr lang="en-GB" smtClean="0"/>
              <a:t>3</a:t>
            </a:fld>
            <a:endParaRPr lang="en-GB"/>
          </a:p>
        </p:txBody>
      </p:sp>
    </p:spTree>
    <p:extLst>
      <p:ext uri="{BB962C8B-B14F-4D97-AF65-F5344CB8AC3E}">
        <p14:creationId xmlns:p14="http://schemas.microsoft.com/office/powerpoint/2010/main" val="23845180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66E644-7097-07B1-0FE4-8ADD9B9366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74C921F-C80D-EC1E-A818-4A09AD31C28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965A0D5-4E0D-EC38-EB2F-07DBCA672B6E}"/>
              </a:ext>
            </a:extLst>
          </p:cNvPr>
          <p:cNvSpPr>
            <a:spLocks noGrp="1"/>
          </p:cNvSpPr>
          <p:nvPr>
            <p:ph type="body" idx="1"/>
          </p:nvPr>
        </p:nvSpPr>
        <p:spPr/>
        <p:txBody>
          <a:bodyPr/>
          <a:lstStyle/>
          <a:p>
            <a:pPr marL="0" marR="0" lvl="0" indent="0" algn="l" defTabSz="914400" rtl="0" eaLnBrk="1" fontAlgn="auto" latinLnBrk="0" hangingPunct="1">
              <a:lnSpc>
                <a:spcPct val="90000"/>
              </a:lnSpc>
              <a:spcBef>
                <a:spcPct val="60000"/>
              </a:spcBef>
              <a:spcAft>
                <a:spcPct val="0"/>
              </a:spcAft>
              <a:buClrTx/>
              <a:buSzTx/>
              <a:buFontTx/>
              <a:buNone/>
              <a:tabLst/>
              <a:defRPr/>
            </a:pPr>
            <a:r>
              <a:rPr lang="en-GB" sz="1200" b="0" dirty="0">
                <a:ea typeface="Calibri"/>
                <a:cs typeface="Calibri"/>
              </a:rPr>
              <a:t>Note to Becky: The second half of this report is useful in explaining the challenges of what is in and out scope: https://www.cqc.org.uk/sites/default/files/20190304%20The%20state%20of%20care%20in%20independent%20ambulance%20services%20FINAL.pdf</a:t>
            </a:r>
          </a:p>
          <a:p>
            <a:pPr marL="0" marR="0" lvl="0" indent="0" algn="l" defTabSz="914400" rtl="0" eaLnBrk="1" fontAlgn="auto" latinLnBrk="0" hangingPunct="1">
              <a:lnSpc>
                <a:spcPct val="90000"/>
              </a:lnSpc>
              <a:spcBef>
                <a:spcPct val="60000"/>
              </a:spcBef>
              <a:spcAft>
                <a:spcPct val="0"/>
              </a:spcAft>
              <a:buClrTx/>
              <a:buSzTx/>
              <a:buFontTx/>
              <a:buNone/>
              <a:tabLst/>
              <a:defRPr/>
            </a:pPr>
            <a:endParaRPr lang="en-GB" sz="1200" b="0" dirty="0">
              <a:ea typeface="Calibri"/>
              <a:cs typeface="Calibri"/>
            </a:endParaRPr>
          </a:p>
          <a:p>
            <a:pPr marL="0" marR="0" lvl="0" indent="0" algn="l" defTabSz="914400" rtl="0" eaLnBrk="1" fontAlgn="auto" latinLnBrk="0" hangingPunct="1">
              <a:lnSpc>
                <a:spcPct val="90000"/>
              </a:lnSpc>
              <a:spcBef>
                <a:spcPct val="60000"/>
              </a:spcBef>
              <a:spcAft>
                <a:spcPct val="0"/>
              </a:spcAft>
              <a:buClrTx/>
              <a:buSzTx/>
              <a:buFontTx/>
              <a:buNone/>
              <a:tabLst/>
              <a:defRPr/>
            </a:pPr>
            <a:r>
              <a:rPr lang="en-GB" sz="1200" b="0" dirty="0">
                <a:ea typeface="Calibri"/>
                <a:cs typeface="Calibri"/>
              </a:rPr>
              <a:t>What is in scope</a:t>
            </a:r>
          </a:p>
          <a:p>
            <a:pPr marL="171450" marR="0" lvl="0" indent="-171450" algn="l" defTabSz="914400" rtl="0" eaLnBrk="1" fontAlgn="auto" latinLnBrk="0" hangingPunct="1">
              <a:lnSpc>
                <a:spcPct val="90000"/>
              </a:lnSpc>
              <a:spcBef>
                <a:spcPct val="60000"/>
              </a:spcBef>
              <a:spcAft>
                <a:spcPct val="0"/>
              </a:spcAft>
              <a:buClrTx/>
              <a:buSzTx/>
              <a:buFont typeface="Arial" panose="020B0604020202020204" pitchFamily="34" charset="0"/>
              <a:buChar char="•"/>
              <a:tabLst/>
              <a:defRPr/>
            </a:pPr>
            <a:r>
              <a:rPr lang="en-GB" sz="1200" b="0" dirty="0">
                <a:ea typeface="Calibri"/>
                <a:cs typeface="Calibri"/>
              </a:rPr>
              <a:t>The transport regulation is based on the design of the vehicle which states it ”</a:t>
            </a:r>
            <a:r>
              <a:rPr lang="en-US" dirty="0"/>
              <a:t>includes services that involve a vehicle that was designed for the primary purpose of transporting people who need treatment”. This means that providers using taxis, volunteers in private cars, or mortuary vehicles do not need to be registered with CQC, unless the vehicles have been modified to be made suitable for transporting patients. It is up to providers to establish whether any of their vehicles would meet this definition, which has led to the following inconsistencies: </a:t>
            </a:r>
          </a:p>
          <a:p>
            <a:pPr marL="457200" marR="0" lvl="1" indent="0" algn="l" defTabSz="914400" rtl="0" eaLnBrk="1" fontAlgn="auto" latinLnBrk="0" hangingPunct="1">
              <a:lnSpc>
                <a:spcPct val="90000"/>
              </a:lnSpc>
              <a:spcBef>
                <a:spcPct val="60000"/>
              </a:spcBef>
              <a:spcAft>
                <a:spcPct val="0"/>
              </a:spcAft>
              <a:buClrTx/>
              <a:buSzTx/>
              <a:buFont typeface="Arial" panose="020B0604020202020204" pitchFamily="34" charset="0"/>
              <a:buNone/>
              <a:tabLst/>
              <a:defRPr/>
            </a:pPr>
            <a:r>
              <a:rPr lang="en-US" dirty="0"/>
              <a:t>1. Some providers have tried to gain CQC registration to give themselves a greater advantage when tendering for contracts. For example, some contracts and tenders require CQC registration, even when they are not actually commissioning for a regulated activity, but rather a pure transport service. Commissioners understanding of what is a Regulated Activity can be poor and they look to CQC as a Quality Mark rather than a Regulator. </a:t>
            </a:r>
          </a:p>
          <a:p>
            <a:pPr marL="457200" marR="0" lvl="1" indent="0" algn="l" defTabSz="914400" rtl="0" eaLnBrk="1" fontAlgn="auto" latinLnBrk="0" hangingPunct="1">
              <a:lnSpc>
                <a:spcPct val="90000"/>
              </a:lnSpc>
              <a:spcBef>
                <a:spcPct val="60000"/>
              </a:spcBef>
              <a:spcAft>
                <a:spcPct val="0"/>
              </a:spcAft>
              <a:buClrTx/>
              <a:buSzTx/>
              <a:buFont typeface="Arial" panose="020B0604020202020204" pitchFamily="34" charset="0"/>
              <a:buNone/>
              <a:tabLst/>
              <a:defRPr/>
            </a:pPr>
            <a:r>
              <a:rPr lang="en-US" dirty="0"/>
              <a:t>2. Other providers have used the wording of the regulated activity to ensure that they are out of scope by using vehicles that do not meet the scope of registration. As a result, there are potentially vulnerable people accessing unsafe services, without fully understanding who is caring for them, and with no regulatory oversight of these providers.</a:t>
            </a:r>
          </a:p>
          <a:p>
            <a:pPr marL="457200" marR="0" lvl="1" indent="0" algn="l" defTabSz="914400" rtl="0" eaLnBrk="1" fontAlgn="auto" latinLnBrk="0" hangingPunct="1">
              <a:lnSpc>
                <a:spcPct val="90000"/>
              </a:lnSpc>
              <a:spcBef>
                <a:spcPct val="60000"/>
              </a:spcBef>
              <a:spcAft>
                <a:spcPct val="0"/>
              </a:spcAft>
              <a:buClrTx/>
              <a:buSzTx/>
              <a:buFont typeface="Arial" panose="020B0604020202020204" pitchFamily="34" charset="0"/>
              <a:buNone/>
              <a:tabLst/>
              <a:defRPr/>
            </a:pPr>
            <a:endParaRPr lang="en-US" dirty="0"/>
          </a:p>
          <a:p>
            <a:pPr marL="457200" marR="0" lvl="1" indent="0" algn="l" defTabSz="914400" rtl="0" eaLnBrk="1" fontAlgn="auto" latinLnBrk="0" hangingPunct="1">
              <a:lnSpc>
                <a:spcPct val="90000"/>
              </a:lnSpc>
              <a:spcBef>
                <a:spcPct val="60000"/>
              </a:spcBef>
              <a:spcAft>
                <a:spcPct val="0"/>
              </a:spcAft>
              <a:buClrTx/>
              <a:buSzTx/>
              <a:buFont typeface="Arial" panose="020B0604020202020204" pitchFamily="34" charset="0"/>
              <a:buNone/>
              <a:tabLst/>
              <a:defRPr/>
            </a:pPr>
            <a:r>
              <a:rPr lang="en-US" dirty="0"/>
              <a:t>Top picture – clearly within scope</a:t>
            </a:r>
          </a:p>
          <a:p>
            <a:pPr marL="457200" marR="0" lvl="1" indent="0" algn="l" defTabSz="914400" rtl="0" eaLnBrk="1" fontAlgn="auto" latinLnBrk="0" hangingPunct="1">
              <a:lnSpc>
                <a:spcPct val="90000"/>
              </a:lnSpc>
              <a:spcBef>
                <a:spcPct val="60000"/>
              </a:spcBef>
              <a:spcAft>
                <a:spcPct val="0"/>
              </a:spcAft>
              <a:buClrTx/>
              <a:buSzTx/>
              <a:buFont typeface="Arial" panose="020B0604020202020204" pitchFamily="34" charset="0"/>
              <a:buNone/>
              <a:tabLst/>
              <a:defRPr/>
            </a:pPr>
            <a:r>
              <a:rPr lang="en-US" dirty="0"/>
              <a:t>Bottom picture – what do you think? This type of vehicle can be owned privately. </a:t>
            </a:r>
          </a:p>
          <a:p>
            <a:pPr marL="457200" marR="0" lvl="1" indent="0" algn="l" defTabSz="914400" rtl="0" eaLnBrk="1" fontAlgn="auto" latinLnBrk="0" hangingPunct="1">
              <a:lnSpc>
                <a:spcPct val="90000"/>
              </a:lnSpc>
              <a:spcBef>
                <a:spcPct val="60000"/>
              </a:spcBef>
              <a:spcAft>
                <a:spcPct val="0"/>
              </a:spcAft>
              <a:buClrTx/>
              <a:buSzTx/>
              <a:buFont typeface="Arial" panose="020B0604020202020204" pitchFamily="34" charset="0"/>
              <a:buNone/>
              <a:tabLst/>
              <a:defRPr/>
            </a:pPr>
            <a:endParaRPr lang="en-US" sz="1200" b="0" dirty="0">
              <a:ea typeface="Calibri"/>
              <a:cs typeface="Calibri"/>
            </a:endParaRPr>
          </a:p>
          <a:p>
            <a:pPr marL="171450" marR="0" lvl="0" indent="-171450" algn="l" defTabSz="914400" rtl="0" eaLnBrk="1" fontAlgn="auto" latinLnBrk="0" hangingPunct="1">
              <a:lnSpc>
                <a:spcPct val="90000"/>
              </a:lnSpc>
              <a:spcBef>
                <a:spcPct val="60000"/>
              </a:spcBef>
              <a:spcAft>
                <a:spcPct val="0"/>
              </a:spcAft>
              <a:buClrTx/>
              <a:buSzTx/>
              <a:buFont typeface="Arial" panose="020B0604020202020204" pitchFamily="34" charset="0"/>
              <a:buChar char="•"/>
              <a:tabLst/>
              <a:defRPr/>
            </a:pPr>
            <a:r>
              <a:rPr lang="en-US" sz="1200" b="0" dirty="0">
                <a:ea typeface="Calibri"/>
                <a:cs typeface="Calibri"/>
              </a:rPr>
              <a:t>Medical repatriation is largely out of scope due to a general exemption that applies to all Regulated Activties and excludes services provided under travel insurance (which most medical repatriation is). However, if it were funded privately, then legally that </a:t>
            </a:r>
            <a:r>
              <a:rPr lang="en-US" sz="1200" b="0" i="1" dirty="0">
                <a:ea typeface="Calibri"/>
                <a:cs typeface="Calibri"/>
              </a:rPr>
              <a:t>is </a:t>
            </a:r>
            <a:r>
              <a:rPr lang="en-US" sz="1200" b="0" i="0" dirty="0">
                <a:ea typeface="Calibri"/>
                <a:cs typeface="Calibri"/>
              </a:rPr>
              <a:t>a regulated activity.</a:t>
            </a:r>
          </a:p>
          <a:p>
            <a:pPr marL="628650" marR="0" lvl="1" indent="-171450" algn="l" defTabSz="914400" rtl="0" eaLnBrk="1" fontAlgn="auto" latinLnBrk="0" hangingPunct="1">
              <a:lnSpc>
                <a:spcPct val="90000"/>
              </a:lnSpc>
              <a:spcBef>
                <a:spcPct val="60000"/>
              </a:spcBef>
              <a:spcAft>
                <a:spcPct val="0"/>
              </a:spcAft>
              <a:buClrTx/>
              <a:buSzTx/>
              <a:buFont typeface="Arial" panose="020B0604020202020204" pitchFamily="34" charset="0"/>
              <a:buChar char="•"/>
              <a:tabLst/>
              <a:defRPr/>
            </a:pPr>
            <a:r>
              <a:rPr lang="en-US" sz="1200" b="0" i="0" dirty="0">
                <a:ea typeface="Calibri"/>
                <a:cs typeface="Calibri"/>
              </a:rPr>
              <a:t>Many medical repatriation services don’t know how a particular journey is being funded </a:t>
            </a:r>
          </a:p>
          <a:p>
            <a:pPr marL="628650" marR="0" lvl="1" indent="-171450" algn="l" defTabSz="914400" rtl="0" eaLnBrk="1" fontAlgn="auto" latinLnBrk="0" hangingPunct="1">
              <a:lnSpc>
                <a:spcPct val="90000"/>
              </a:lnSpc>
              <a:spcBef>
                <a:spcPct val="60000"/>
              </a:spcBef>
              <a:spcAft>
                <a:spcPct val="0"/>
              </a:spcAft>
              <a:buClrTx/>
              <a:buSzTx/>
              <a:buFont typeface="Arial" panose="020B0604020202020204" pitchFamily="34" charset="0"/>
              <a:buChar char="•"/>
              <a:tabLst/>
              <a:defRPr/>
            </a:pPr>
            <a:r>
              <a:rPr lang="en-US" sz="1200" b="0" i="0" dirty="0">
                <a:ea typeface="Calibri"/>
                <a:cs typeface="Calibri"/>
              </a:rPr>
              <a:t>Even where it is regulated, CCQ’s remit is for England only…and there is no such thing as English Airspace (only UK airspace)….so, where does the regulated activity begin?</a:t>
            </a:r>
            <a:endParaRPr lang="en-GB" sz="1200" b="0" dirty="0">
              <a:ea typeface="Calibri"/>
              <a:cs typeface="Calibri"/>
            </a:endParaRPr>
          </a:p>
          <a:p>
            <a:pPr marL="0" marR="0" lvl="0" indent="0" algn="l" defTabSz="914400" rtl="0" eaLnBrk="1" fontAlgn="auto" latinLnBrk="0" hangingPunct="1">
              <a:lnSpc>
                <a:spcPct val="90000"/>
              </a:lnSpc>
              <a:spcBef>
                <a:spcPct val="60000"/>
              </a:spcBef>
              <a:spcAft>
                <a:spcPct val="0"/>
              </a:spcAft>
              <a:buClrTx/>
              <a:buSzTx/>
              <a:buFontTx/>
              <a:buNone/>
              <a:tabLst/>
              <a:defRPr/>
            </a:pPr>
            <a:endParaRPr lang="en-GB" sz="1200" b="0" dirty="0">
              <a:ea typeface="Calibri"/>
              <a:cs typeface="Calibri"/>
            </a:endParaRPr>
          </a:p>
          <a:p>
            <a:pPr marL="171450" marR="0" lvl="0" indent="-171450" algn="l" defTabSz="914400" rtl="0" eaLnBrk="1" fontAlgn="auto" latinLnBrk="0" hangingPunct="1">
              <a:lnSpc>
                <a:spcPct val="90000"/>
              </a:lnSpc>
              <a:spcBef>
                <a:spcPct val="60000"/>
              </a:spcBef>
              <a:spcAft>
                <a:spcPct val="0"/>
              </a:spcAft>
              <a:buClrTx/>
              <a:buSzTx/>
              <a:buFont typeface="Arial" panose="020B0604020202020204" pitchFamily="34" charset="0"/>
              <a:buChar char="•"/>
              <a:tabLst/>
              <a:defRPr/>
            </a:pPr>
            <a:r>
              <a:rPr lang="en-GB" sz="1200" b="0" dirty="0">
                <a:ea typeface="Calibri"/>
                <a:cs typeface="Calibri"/>
              </a:rPr>
              <a:t>There is an exemption for both transport and TDDI for any medical event services provided within an event site:</a:t>
            </a:r>
          </a:p>
          <a:p>
            <a:pPr marL="628650" marR="0" lvl="1" indent="-171450" algn="l" defTabSz="914400" rtl="0" eaLnBrk="1" fontAlgn="auto" latinLnBrk="0" hangingPunct="1">
              <a:lnSpc>
                <a:spcPct val="90000"/>
              </a:lnSpc>
              <a:spcBef>
                <a:spcPct val="60000"/>
              </a:spcBef>
              <a:spcAft>
                <a:spcPct val="0"/>
              </a:spcAft>
              <a:buClrTx/>
              <a:buSzTx/>
              <a:buFont typeface="Arial" panose="020B0604020202020204" pitchFamily="34" charset="0"/>
              <a:buChar char="•"/>
              <a:tabLst/>
              <a:defRPr/>
            </a:pPr>
            <a:r>
              <a:rPr lang="en-GB" sz="1200" b="0" dirty="0">
                <a:ea typeface="Calibri"/>
                <a:cs typeface="Calibri"/>
              </a:rPr>
              <a:t>Defining what an event is can be complex</a:t>
            </a:r>
          </a:p>
          <a:p>
            <a:pPr marL="628650" marR="0" lvl="1" indent="-171450" algn="l" defTabSz="914400" rtl="0" eaLnBrk="1" fontAlgn="auto" latinLnBrk="0" hangingPunct="1">
              <a:lnSpc>
                <a:spcPct val="90000"/>
              </a:lnSpc>
              <a:spcBef>
                <a:spcPct val="60000"/>
              </a:spcBef>
              <a:spcAft>
                <a:spcPct val="0"/>
              </a:spcAft>
              <a:buClrTx/>
              <a:buSzTx/>
              <a:buFont typeface="Arial" panose="020B0604020202020204" pitchFamily="34" charset="0"/>
              <a:buChar char="•"/>
              <a:tabLst/>
              <a:defRPr/>
            </a:pPr>
            <a:r>
              <a:rPr lang="en-GB" sz="1200" b="0" dirty="0">
                <a:ea typeface="Calibri"/>
                <a:cs typeface="Calibri"/>
              </a:rPr>
              <a:t>If they convey a patient off an event site to hospital that </a:t>
            </a:r>
            <a:r>
              <a:rPr lang="en-GB" sz="1200" b="0" i="1" dirty="0">
                <a:ea typeface="Calibri"/>
                <a:cs typeface="Calibri"/>
              </a:rPr>
              <a:t>is </a:t>
            </a:r>
            <a:r>
              <a:rPr lang="en-GB" sz="1200" b="0" i="0" dirty="0">
                <a:ea typeface="Calibri"/>
                <a:cs typeface="Calibri"/>
              </a:rPr>
              <a:t>regulated, so sometimes if they have done that once in a year, we are regulating based on a single journey </a:t>
            </a:r>
          </a:p>
          <a:p>
            <a:pPr marL="628650" marR="0" lvl="1" indent="-171450" algn="l" defTabSz="914400" rtl="0" eaLnBrk="1" fontAlgn="auto" latinLnBrk="0" hangingPunct="1">
              <a:lnSpc>
                <a:spcPct val="90000"/>
              </a:lnSpc>
              <a:spcBef>
                <a:spcPct val="60000"/>
              </a:spcBef>
              <a:spcAft>
                <a:spcPct val="0"/>
              </a:spcAft>
              <a:buClrTx/>
              <a:buSzTx/>
              <a:buFont typeface="Arial" panose="020B0604020202020204" pitchFamily="34" charset="0"/>
              <a:buChar char="•"/>
              <a:tabLst/>
              <a:defRPr/>
            </a:pPr>
            <a:r>
              <a:rPr lang="en-GB" sz="1200" b="0" i="0" dirty="0">
                <a:ea typeface="Calibri"/>
                <a:cs typeface="Calibri"/>
              </a:rPr>
              <a:t>More importantly, there are significant risks within the event medical services and CQC have often been notified of concerns by people who </a:t>
            </a:r>
            <a:r>
              <a:rPr lang="en-GB" sz="1200" b="0" i="1" dirty="0">
                <a:ea typeface="Calibri"/>
                <a:cs typeface="Calibri"/>
              </a:rPr>
              <a:t>think</a:t>
            </a:r>
            <a:r>
              <a:rPr lang="en-GB" sz="1200" b="0" i="0" dirty="0">
                <a:ea typeface="Calibri"/>
                <a:cs typeface="Calibri"/>
              </a:rPr>
              <a:t> they are within our remit. As a result of the Manchester Arena Bombing Inquiry, a recommendation was made to bring this sector within CQC’s regulation – something we have been calling for, for some time. We expect this to </a:t>
            </a:r>
            <a:r>
              <a:rPr lang="en-GB" sz="1200" b="0" i="0">
                <a:ea typeface="Calibri"/>
                <a:cs typeface="Calibri"/>
              </a:rPr>
              <a:t>happen shortly. </a:t>
            </a:r>
            <a:endParaRPr lang="en-GB" sz="1200" b="0" dirty="0">
              <a:ea typeface="Calibri"/>
              <a:cs typeface="Calibri"/>
            </a:endParaRPr>
          </a:p>
          <a:p>
            <a:pPr marL="0" marR="0" lvl="0" indent="0" algn="l" defTabSz="914400" rtl="0" eaLnBrk="1" fontAlgn="auto" latinLnBrk="0" hangingPunct="1">
              <a:lnSpc>
                <a:spcPct val="90000"/>
              </a:lnSpc>
              <a:spcBef>
                <a:spcPct val="60000"/>
              </a:spcBef>
              <a:spcAft>
                <a:spcPct val="0"/>
              </a:spcAft>
              <a:buClrTx/>
              <a:buSzTx/>
              <a:buFont typeface="Arial" panose="020B0604020202020204" pitchFamily="34" charset="0"/>
              <a:buNone/>
              <a:tabLst/>
              <a:defRPr/>
            </a:pPr>
            <a:endParaRPr lang="en-GB" sz="1200" b="0" dirty="0">
              <a:ea typeface="Calibri"/>
              <a:cs typeface="Calibri"/>
            </a:endParaRPr>
          </a:p>
          <a:p>
            <a:pPr marL="0" marR="0" lvl="0" indent="0" algn="l" defTabSz="914400" rtl="0" eaLnBrk="1" fontAlgn="auto" latinLnBrk="0" hangingPunct="1">
              <a:lnSpc>
                <a:spcPct val="90000"/>
              </a:lnSpc>
              <a:spcBef>
                <a:spcPct val="60000"/>
              </a:spcBef>
              <a:spcAft>
                <a:spcPct val="0"/>
              </a:spcAft>
              <a:buClrTx/>
              <a:buSzTx/>
              <a:buFont typeface="Arial" panose="020B0604020202020204" pitchFamily="34" charset="0"/>
              <a:buNone/>
              <a:tabLst/>
              <a:defRPr/>
            </a:pPr>
            <a:r>
              <a:rPr lang="en-GB" sz="1200" b="0" dirty="0">
                <a:ea typeface="Calibri"/>
                <a:cs typeface="Calibri"/>
              </a:rPr>
              <a:t>Provision of services across borders in UK</a:t>
            </a:r>
          </a:p>
          <a:p>
            <a:pPr marL="171450" marR="0" lvl="0" indent="-171450" algn="l" defTabSz="914400" rtl="0" eaLnBrk="1" fontAlgn="auto" latinLnBrk="0" hangingPunct="1">
              <a:lnSpc>
                <a:spcPct val="90000"/>
              </a:lnSpc>
              <a:spcBef>
                <a:spcPct val="60000"/>
              </a:spcBef>
              <a:spcAft>
                <a:spcPct val="0"/>
              </a:spcAft>
              <a:buClrTx/>
              <a:buSzTx/>
              <a:buFont typeface="Arial" panose="020B0604020202020204" pitchFamily="34" charset="0"/>
              <a:buChar char="•"/>
              <a:tabLst/>
              <a:defRPr/>
            </a:pPr>
            <a:r>
              <a:rPr lang="en-GB" sz="1200" b="0" dirty="0">
                <a:ea typeface="Calibri"/>
                <a:cs typeface="Calibri"/>
              </a:rPr>
              <a:t>Anectodal evidence of independent providers setting up headquarters in Wales or Scotland to avoid registration in England despite operating in England. No regulation of IH ambulance sector in Wales.</a:t>
            </a:r>
          </a:p>
          <a:p>
            <a:pPr marL="171450" marR="0" lvl="0" indent="-171450" algn="l" defTabSz="914400" rtl="0" eaLnBrk="1" fontAlgn="auto" latinLnBrk="0" hangingPunct="1">
              <a:lnSpc>
                <a:spcPct val="90000"/>
              </a:lnSpc>
              <a:spcBef>
                <a:spcPct val="60000"/>
              </a:spcBef>
              <a:spcAft>
                <a:spcPct val="0"/>
              </a:spcAft>
              <a:buClrTx/>
              <a:buSzTx/>
              <a:buFont typeface="Arial" panose="020B0604020202020204" pitchFamily="34" charset="0"/>
              <a:buChar char="•"/>
              <a:tabLst/>
              <a:defRPr/>
            </a:pPr>
            <a:endParaRPr lang="en-GB" sz="1200" b="0" dirty="0">
              <a:ea typeface="Calibri"/>
              <a:cs typeface="Calibri"/>
            </a:endParaRPr>
          </a:p>
          <a:p>
            <a:pPr marL="0" marR="0" lvl="0" indent="0" algn="l" defTabSz="914400" rtl="0" eaLnBrk="1" fontAlgn="auto" latinLnBrk="0" hangingPunct="1">
              <a:lnSpc>
                <a:spcPct val="90000"/>
              </a:lnSpc>
              <a:spcBef>
                <a:spcPct val="60000"/>
              </a:spcBef>
              <a:spcAft>
                <a:spcPct val="0"/>
              </a:spcAft>
              <a:buClrTx/>
              <a:buSzTx/>
              <a:buFontTx/>
              <a:buNone/>
              <a:tabLst/>
              <a:defRPr/>
            </a:pPr>
            <a:endParaRPr lang="en-GB" sz="1200" b="0" dirty="0">
              <a:ea typeface="Calibri"/>
              <a:cs typeface="Calibri"/>
            </a:endParaRPr>
          </a:p>
          <a:p>
            <a:pPr marL="0" marR="0" lvl="0" indent="0" algn="l" defTabSz="914400" rtl="0" eaLnBrk="1" fontAlgn="auto" latinLnBrk="0" hangingPunct="1">
              <a:lnSpc>
                <a:spcPct val="90000"/>
              </a:lnSpc>
              <a:spcBef>
                <a:spcPct val="60000"/>
              </a:spcBef>
              <a:spcAft>
                <a:spcPct val="0"/>
              </a:spcAft>
              <a:buClrTx/>
              <a:buSzTx/>
              <a:buFontTx/>
              <a:buNone/>
              <a:tabLst/>
              <a:defRPr/>
            </a:pPr>
            <a:r>
              <a:rPr lang="en-GB" sz="1200" b="0" dirty="0">
                <a:ea typeface="Calibri"/>
                <a:cs typeface="Calibri"/>
              </a:rPr>
              <a:t>Dual registration with other regulators:</a:t>
            </a:r>
          </a:p>
          <a:p>
            <a:pPr marL="171450" marR="0" lvl="0" indent="-171450" algn="l" defTabSz="914400" rtl="0" eaLnBrk="1" fontAlgn="auto" latinLnBrk="0" hangingPunct="1">
              <a:lnSpc>
                <a:spcPct val="90000"/>
              </a:lnSpc>
              <a:spcBef>
                <a:spcPct val="60000"/>
              </a:spcBef>
              <a:spcAft>
                <a:spcPct val="0"/>
              </a:spcAft>
              <a:buClrTx/>
              <a:buSzTx/>
              <a:buFont typeface="Arial" panose="020B0604020202020204" pitchFamily="34" charset="0"/>
              <a:buChar char="•"/>
              <a:tabLst/>
              <a:defRPr/>
            </a:pPr>
            <a:r>
              <a:rPr lang="en-GB" sz="1200" b="0" dirty="0">
                <a:ea typeface="Calibri"/>
                <a:cs typeface="Calibri"/>
              </a:rPr>
              <a:t>For example, we have an MoU with the Civil Aviation Authority for Air Ambulances (because they regulate all the flight operations) </a:t>
            </a:r>
          </a:p>
          <a:p>
            <a:pPr marL="171450" marR="0" lvl="0" indent="-171450" algn="l" defTabSz="914400" rtl="0" eaLnBrk="1" fontAlgn="auto" latinLnBrk="0" hangingPunct="1">
              <a:lnSpc>
                <a:spcPct val="90000"/>
              </a:lnSpc>
              <a:spcBef>
                <a:spcPct val="60000"/>
              </a:spcBef>
              <a:spcAft>
                <a:spcPct val="0"/>
              </a:spcAft>
              <a:buClrTx/>
              <a:buSzTx/>
              <a:buFont typeface="Arial" panose="020B0604020202020204" pitchFamily="34" charset="0"/>
              <a:buChar char="•"/>
              <a:tabLst/>
              <a:defRPr/>
            </a:pPr>
            <a:endParaRPr lang="en-GB" sz="1200" b="0" dirty="0">
              <a:ea typeface="Calibri"/>
              <a:cs typeface="Calibri"/>
            </a:endParaRPr>
          </a:p>
          <a:p>
            <a:pPr marL="0" marR="0" lvl="0" indent="0" algn="l" defTabSz="914400" rtl="0" eaLnBrk="1" fontAlgn="auto" latinLnBrk="0" hangingPunct="1">
              <a:lnSpc>
                <a:spcPct val="90000"/>
              </a:lnSpc>
              <a:spcBef>
                <a:spcPct val="60000"/>
              </a:spcBef>
              <a:spcAft>
                <a:spcPct val="0"/>
              </a:spcAft>
              <a:buClrTx/>
              <a:buSzTx/>
              <a:buFont typeface="Arial" panose="020B0604020202020204" pitchFamily="34" charset="0"/>
              <a:buNone/>
              <a:tabLst/>
              <a:defRPr/>
            </a:pPr>
            <a:r>
              <a:rPr lang="en-GB" sz="1200" b="0" dirty="0">
                <a:ea typeface="Calibri"/>
                <a:cs typeface="Calibri"/>
              </a:rPr>
              <a:t>Difficult to apply some aspects of the assessment framework to some areas of the provision:</a:t>
            </a:r>
          </a:p>
          <a:p>
            <a:pPr marL="171450" marR="0" lvl="0" indent="-171450" algn="l" defTabSz="914400" rtl="0" eaLnBrk="1" fontAlgn="auto" latinLnBrk="0" hangingPunct="1">
              <a:lnSpc>
                <a:spcPct val="90000"/>
              </a:lnSpc>
              <a:spcBef>
                <a:spcPct val="60000"/>
              </a:spcBef>
              <a:spcAft>
                <a:spcPct val="0"/>
              </a:spcAft>
              <a:buClrTx/>
              <a:buSzTx/>
              <a:buFont typeface="Arial" panose="020B0604020202020204" pitchFamily="34" charset="0"/>
              <a:buChar char="•"/>
              <a:tabLst/>
              <a:defRPr/>
            </a:pPr>
            <a:r>
              <a:rPr lang="en-GB" sz="1200" b="0" dirty="0">
                <a:ea typeface="Calibri"/>
                <a:cs typeface="Calibri"/>
              </a:rPr>
              <a:t>For example, what does IPC mean when it is an emergency operation centre (i.e. the call handling and dispatch function) where there are no physical patients?</a:t>
            </a:r>
          </a:p>
          <a:p>
            <a:pPr marL="171450" marR="0" lvl="0" indent="-171450" algn="l" defTabSz="914400" rtl="0" eaLnBrk="1" fontAlgn="auto" latinLnBrk="0" hangingPunct="1">
              <a:lnSpc>
                <a:spcPct val="90000"/>
              </a:lnSpc>
              <a:spcBef>
                <a:spcPct val="60000"/>
              </a:spcBef>
              <a:spcAft>
                <a:spcPct val="0"/>
              </a:spcAft>
              <a:buClrTx/>
              <a:buSzTx/>
              <a:buFont typeface="Arial" panose="020B0604020202020204" pitchFamily="34" charset="0"/>
              <a:buChar char="•"/>
              <a:tabLst/>
              <a:defRPr/>
            </a:pPr>
            <a:endParaRPr lang="en-GB" sz="1200" b="1" dirty="0">
              <a:ea typeface="Calibri"/>
              <a:cs typeface="Calibri"/>
            </a:endParaRPr>
          </a:p>
          <a:p>
            <a:pPr marL="0" marR="0" lvl="0" indent="0" algn="l" defTabSz="914400" rtl="0" eaLnBrk="1" fontAlgn="auto" latinLnBrk="0" hangingPunct="1">
              <a:lnSpc>
                <a:spcPct val="90000"/>
              </a:lnSpc>
              <a:spcBef>
                <a:spcPct val="60000"/>
              </a:spcBef>
              <a:spcAft>
                <a:spcPct val="0"/>
              </a:spcAft>
              <a:buClrTx/>
              <a:buSzTx/>
              <a:buFontTx/>
              <a:buNone/>
              <a:tabLst/>
              <a:defRPr/>
            </a:pPr>
            <a:endParaRPr lang="en-GB" sz="1200" b="1" dirty="0">
              <a:ea typeface="Calibri"/>
              <a:cs typeface="Calibri"/>
            </a:endParaRPr>
          </a:p>
          <a:p>
            <a:pPr marL="0" marR="0" lvl="0" indent="0" algn="l" defTabSz="914400" rtl="0" eaLnBrk="1" fontAlgn="auto" latinLnBrk="0" hangingPunct="1">
              <a:lnSpc>
                <a:spcPct val="90000"/>
              </a:lnSpc>
              <a:spcBef>
                <a:spcPct val="60000"/>
              </a:spcBef>
              <a:spcAft>
                <a:spcPct val="0"/>
              </a:spcAft>
              <a:buClrTx/>
              <a:buSzTx/>
              <a:buFontTx/>
              <a:buNone/>
              <a:tabLst/>
              <a:defRPr/>
            </a:pPr>
            <a:endParaRPr lang="en-GB" sz="1200" b="1" dirty="0">
              <a:ea typeface="Calibri"/>
              <a:cs typeface="Calibri"/>
            </a:endParaRPr>
          </a:p>
          <a:p>
            <a:pPr marL="0" marR="0" lvl="0" indent="0" algn="l" defTabSz="914400" rtl="0" eaLnBrk="1" fontAlgn="auto" latinLnBrk="0" hangingPunct="1">
              <a:lnSpc>
                <a:spcPct val="90000"/>
              </a:lnSpc>
              <a:spcBef>
                <a:spcPct val="60000"/>
              </a:spcBef>
              <a:spcAft>
                <a:spcPct val="0"/>
              </a:spcAft>
              <a:buClrTx/>
              <a:buSzTx/>
              <a:buFontTx/>
              <a:buNone/>
              <a:tabLst/>
              <a:defRPr/>
            </a:pPr>
            <a:endParaRPr lang="en-GB" sz="1200" b="1" dirty="0">
              <a:ea typeface="Calibri"/>
              <a:cs typeface="Calibri"/>
            </a:endParaRPr>
          </a:p>
          <a:p>
            <a:pPr marL="0" marR="0" lvl="0" indent="0" algn="l" defTabSz="914400" rtl="0" eaLnBrk="1" fontAlgn="auto" latinLnBrk="0" hangingPunct="1">
              <a:lnSpc>
                <a:spcPct val="90000"/>
              </a:lnSpc>
              <a:spcBef>
                <a:spcPct val="60000"/>
              </a:spcBef>
              <a:spcAft>
                <a:spcPct val="0"/>
              </a:spcAft>
              <a:buClrTx/>
              <a:buSzTx/>
              <a:buFontTx/>
              <a:buNone/>
              <a:tabLst/>
              <a:defRPr/>
            </a:pPr>
            <a:endParaRPr lang="en-GB" sz="1200" b="1" dirty="0">
              <a:ea typeface="Calibri"/>
              <a:cs typeface="Calibri"/>
            </a:endParaRPr>
          </a:p>
          <a:p>
            <a:pPr marL="0" marR="0" lvl="0" indent="0" algn="l" defTabSz="914400" rtl="0" eaLnBrk="1" fontAlgn="auto" latinLnBrk="0" hangingPunct="1">
              <a:lnSpc>
                <a:spcPct val="90000"/>
              </a:lnSpc>
              <a:spcBef>
                <a:spcPct val="60000"/>
              </a:spcBef>
              <a:spcAft>
                <a:spcPct val="0"/>
              </a:spcAft>
              <a:buClrTx/>
              <a:buSzTx/>
              <a:buFontTx/>
              <a:buNone/>
              <a:tabLst/>
              <a:defRPr/>
            </a:pPr>
            <a:endParaRPr lang="en-GB" sz="1200" b="1" dirty="0">
              <a:ea typeface="Calibri"/>
              <a:cs typeface="Calibri"/>
            </a:endParaRPr>
          </a:p>
          <a:p>
            <a:pPr marL="0" marR="0" lvl="0" indent="0" algn="l" defTabSz="914400" rtl="0" eaLnBrk="1" fontAlgn="auto" latinLnBrk="0" hangingPunct="1">
              <a:lnSpc>
                <a:spcPct val="90000"/>
              </a:lnSpc>
              <a:spcBef>
                <a:spcPct val="60000"/>
              </a:spcBef>
              <a:spcAft>
                <a:spcPct val="0"/>
              </a:spcAft>
              <a:buClrTx/>
              <a:buSzTx/>
              <a:buFontTx/>
              <a:buNone/>
              <a:tabLst/>
              <a:defRPr/>
            </a:pPr>
            <a:endParaRPr lang="en-GB" sz="1200" b="1" dirty="0">
              <a:ea typeface="Calibri"/>
              <a:cs typeface="Calibri"/>
            </a:endParaRPr>
          </a:p>
          <a:p>
            <a:pPr marL="0" marR="0" lvl="0" indent="0" algn="l" defTabSz="914400" rtl="0" eaLnBrk="1" fontAlgn="auto" latinLnBrk="0" hangingPunct="1">
              <a:lnSpc>
                <a:spcPct val="90000"/>
              </a:lnSpc>
              <a:spcBef>
                <a:spcPct val="60000"/>
              </a:spcBef>
              <a:spcAft>
                <a:spcPct val="0"/>
              </a:spcAft>
              <a:buClrTx/>
              <a:buSzTx/>
              <a:buFontTx/>
              <a:buNone/>
              <a:tabLst/>
              <a:defRPr/>
            </a:pPr>
            <a:endParaRPr lang="en-GB" sz="1200" b="1" dirty="0">
              <a:ea typeface="Calibri"/>
              <a:cs typeface="Calibri"/>
            </a:endParaRPr>
          </a:p>
        </p:txBody>
      </p:sp>
      <p:sp>
        <p:nvSpPr>
          <p:cNvPr id="4" name="Slide Number Placeholder 3">
            <a:extLst>
              <a:ext uri="{FF2B5EF4-FFF2-40B4-BE49-F238E27FC236}">
                <a16:creationId xmlns:a16="http://schemas.microsoft.com/office/drawing/2014/main" id="{31820E60-36AA-F0F5-538A-38E47A95C1E2}"/>
              </a:ext>
            </a:extLst>
          </p:cNvPr>
          <p:cNvSpPr>
            <a:spLocks noGrp="1"/>
          </p:cNvSpPr>
          <p:nvPr>
            <p:ph type="sldNum" sz="quarter" idx="5"/>
          </p:nvPr>
        </p:nvSpPr>
        <p:spPr/>
        <p:txBody>
          <a:bodyPr/>
          <a:lstStyle/>
          <a:p>
            <a:fld id="{2B5178E8-B173-4775-9C0A-8CEC22C148C3}" type="slidenum">
              <a:rPr lang="en-GB" smtClean="0"/>
              <a:t>4</a:t>
            </a:fld>
            <a:endParaRPr lang="en-GB"/>
          </a:p>
        </p:txBody>
      </p:sp>
    </p:spTree>
    <p:extLst>
      <p:ext uri="{BB962C8B-B14F-4D97-AF65-F5344CB8AC3E}">
        <p14:creationId xmlns:p14="http://schemas.microsoft.com/office/powerpoint/2010/main" val="25400499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4FD1C0-0EB4-B385-D62D-8BA3C55797F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708E95-6262-AFB4-3494-CC6F55F8E1E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5B472D6-8AA2-23C2-F799-C10D74116DA3}"/>
              </a:ext>
            </a:extLst>
          </p:cNvPr>
          <p:cNvSpPr>
            <a:spLocks noGrp="1"/>
          </p:cNvSpPr>
          <p:nvPr>
            <p:ph type="body" idx="1"/>
          </p:nvPr>
        </p:nvSpPr>
        <p:spPr/>
        <p:txBody>
          <a:bodyPr/>
          <a:lstStyle/>
          <a:p>
            <a:pPr marL="0" marR="0" lvl="0" indent="0" algn="l" defTabSz="914400" rtl="0" eaLnBrk="1" fontAlgn="auto" latinLnBrk="0" hangingPunct="1">
              <a:lnSpc>
                <a:spcPct val="90000"/>
              </a:lnSpc>
              <a:spcBef>
                <a:spcPct val="60000"/>
              </a:spcBef>
              <a:spcAft>
                <a:spcPct val="0"/>
              </a:spcAft>
              <a:buClrTx/>
              <a:buSzTx/>
              <a:buFontTx/>
              <a:buNone/>
              <a:tabLst/>
              <a:defRPr/>
            </a:pPr>
            <a:r>
              <a:rPr lang="en-GB" sz="1200" b="1" dirty="0">
                <a:ea typeface="Calibri"/>
                <a:cs typeface="Calibri"/>
              </a:rPr>
              <a:t>Inspection logistics</a:t>
            </a:r>
          </a:p>
          <a:p>
            <a:pPr marL="171450" marR="0" lvl="0" indent="-171450" algn="l" defTabSz="914400" rtl="0" eaLnBrk="1" fontAlgn="auto" latinLnBrk="0" hangingPunct="1">
              <a:lnSpc>
                <a:spcPct val="90000"/>
              </a:lnSpc>
              <a:spcBef>
                <a:spcPct val="60000"/>
              </a:spcBef>
              <a:spcAft>
                <a:spcPct val="0"/>
              </a:spcAft>
              <a:buClrTx/>
              <a:buSzTx/>
              <a:buFont typeface="Arial" panose="020B0604020202020204" pitchFamily="34" charset="0"/>
              <a:buChar char="•"/>
              <a:tabLst/>
              <a:defRPr/>
            </a:pPr>
            <a:r>
              <a:rPr lang="en-GB" sz="1200" b="0" dirty="0">
                <a:ea typeface="Calibri"/>
                <a:cs typeface="Calibri"/>
              </a:rPr>
              <a:t>Resourcing - Inspection teams may need to go to multiple sites – consider staffing, station, resources, provision of ambulances, ride out, plus visit to local ED to talk to patients’ experience about ambulances</a:t>
            </a:r>
          </a:p>
          <a:p>
            <a:pPr marL="171450" marR="0" lvl="0" indent="-171450" algn="l" defTabSz="914400" rtl="0" eaLnBrk="1" fontAlgn="auto" latinLnBrk="0" hangingPunct="1">
              <a:lnSpc>
                <a:spcPct val="90000"/>
              </a:lnSpc>
              <a:spcBef>
                <a:spcPct val="60000"/>
              </a:spcBef>
              <a:spcAft>
                <a:spcPct val="0"/>
              </a:spcAft>
              <a:buClrTx/>
              <a:buSzTx/>
              <a:buFont typeface="Arial" panose="020B0604020202020204" pitchFamily="34" charset="0"/>
              <a:buChar char="•"/>
              <a:tabLst/>
              <a:defRPr/>
            </a:pPr>
            <a:r>
              <a:rPr lang="en-GB" sz="1200" b="0" dirty="0">
                <a:ea typeface="Calibri"/>
                <a:cs typeface="Calibri"/>
              </a:rPr>
              <a:t>Training – overall it’s a reasonably small sector in terms of registered providers and this means inconsistencies in judgements can be more obvious, especially across the 10 NHS Ambulance Trusts. There are also training challenges for niche services such as air ambulances. </a:t>
            </a:r>
          </a:p>
          <a:p>
            <a:pPr marL="171450" marR="0" lvl="0" indent="-171450" algn="l" defTabSz="914400" rtl="0" eaLnBrk="1" fontAlgn="auto" latinLnBrk="0" hangingPunct="1">
              <a:lnSpc>
                <a:spcPct val="90000"/>
              </a:lnSpc>
              <a:spcBef>
                <a:spcPct val="60000"/>
              </a:spcBef>
              <a:spcAft>
                <a:spcPct val="0"/>
              </a:spcAft>
              <a:buClrTx/>
              <a:buSzTx/>
              <a:buFont typeface="Arial" panose="020B0604020202020204" pitchFamily="34" charset="0"/>
              <a:buChar char="•"/>
              <a:tabLst/>
              <a:defRPr/>
            </a:pPr>
            <a:r>
              <a:rPr lang="en-GB" sz="1200" b="0" dirty="0">
                <a:ea typeface="Calibri"/>
                <a:cs typeface="Calibri"/>
              </a:rPr>
              <a:t>Involving patients – will visit the ED to speak to patients who have been conveyed by ambulance. But if they have been conveyed by an independent provider who is subcontracting from the NHS Ambulance Trust, the patient may well not even realise this – they won’t necessarily know which provider they are talking about and will presume it was an NHS ambulance.  It is possible to ask the service if they can ask patients for permission to share their details with the inspection team to speak at a later time, but this has to be done in compliance with data protection laws. </a:t>
            </a:r>
          </a:p>
          <a:p>
            <a:pPr marL="0" marR="0" lvl="0" indent="0" algn="l" defTabSz="914400" rtl="0" eaLnBrk="1" fontAlgn="auto" latinLnBrk="0" hangingPunct="1">
              <a:lnSpc>
                <a:spcPct val="90000"/>
              </a:lnSpc>
              <a:spcBef>
                <a:spcPct val="60000"/>
              </a:spcBef>
              <a:spcAft>
                <a:spcPct val="0"/>
              </a:spcAft>
              <a:buClrTx/>
              <a:buSzTx/>
              <a:buFontTx/>
              <a:buNone/>
              <a:tabLst/>
              <a:defRPr/>
            </a:pPr>
            <a:endParaRPr lang="en-GB" sz="1200" b="1" dirty="0">
              <a:ea typeface="Calibri"/>
              <a:cs typeface="Calibri"/>
            </a:endParaRPr>
          </a:p>
          <a:p>
            <a:pPr marL="0" marR="0" lvl="0" indent="0" algn="l" defTabSz="914400" rtl="0" eaLnBrk="1" fontAlgn="auto" latinLnBrk="0" hangingPunct="1">
              <a:lnSpc>
                <a:spcPct val="90000"/>
              </a:lnSpc>
              <a:spcBef>
                <a:spcPct val="60000"/>
              </a:spcBef>
              <a:spcAft>
                <a:spcPct val="0"/>
              </a:spcAft>
              <a:buClrTx/>
              <a:buSzTx/>
              <a:buFontTx/>
              <a:buNone/>
              <a:tabLst/>
              <a:defRPr/>
            </a:pPr>
            <a:r>
              <a:rPr lang="en-GB" sz="1200" b="1" dirty="0">
                <a:ea typeface="Calibri"/>
                <a:cs typeface="Calibri"/>
              </a:rPr>
              <a:t>Making judgements</a:t>
            </a:r>
          </a:p>
          <a:p>
            <a:pPr marL="171450" marR="0" lvl="0" indent="-171450" algn="l" defTabSz="914400" rtl="0" eaLnBrk="1" fontAlgn="auto" latinLnBrk="0" hangingPunct="1">
              <a:lnSpc>
                <a:spcPct val="90000"/>
              </a:lnSpc>
              <a:spcBef>
                <a:spcPct val="60000"/>
              </a:spcBef>
              <a:spcAft>
                <a:spcPct val="0"/>
              </a:spcAft>
              <a:buClrTx/>
              <a:buSzTx/>
              <a:buFont typeface="Arial" panose="020B0604020202020204" pitchFamily="34" charset="0"/>
              <a:buChar char="•"/>
              <a:tabLst/>
              <a:defRPr/>
            </a:pPr>
            <a:r>
              <a:rPr lang="en-GB" sz="1200" b="0" dirty="0">
                <a:ea typeface="Calibri"/>
                <a:cs typeface="Calibri"/>
              </a:rPr>
              <a:t>Many issues are beyond the control of an ambulance service. They bear the brunt of flow issues – if there is not enough capacity to get people out of hospital into social care beds, then wards are too full to transfer ED patients into them. The ED becomes a holding area, and ambulances are made to wait outside with long handover waits, with the rationale that patients are safer given the ambulance crew can look after them. But this has a knock-on effect on response rates to patients in the community who face lengthy waits. This is a big safety issue – the patient outside ED might be safer, but the patient in the community waiting for an ambulance  isn’t.  The limitations of provider-based regulation seem really apparent in this sector. </a:t>
            </a:r>
          </a:p>
          <a:p>
            <a:pPr marL="171450" marR="0" lvl="0" indent="-171450" algn="l" defTabSz="914400" rtl="0" eaLnBrk="1" fontAlgn="auto" latinLnBrk="0" hangingPunct="1">
              <a:lnSpc>
                <a:spcPct val="90000"/>
              </a:lnSpc>
              <a:spcBef>
                <a:spcPct val="60000"/>
              </a:spcBef>
              <a:spcAft>
                <a:spcPct val="0"/>
              </a:spcAft>
              <a:buClrTx/>
              <a:buSzTx/>
              <a:buFont typeface="Arial" panose="020B0604020202020204" pitchFamily="34" charset="0"/>
              <a:buChar char="•"/>
              <a:tabLst/>
              <a:defRPr/>
            </a:pPr>
            <a:r>
              <a:rPr lang="en-GB" sz="1200" b="0" dirty="0">
                <a:ea typeface="Calibri"/>
                <a:cs typeface="Calibri"/>
              </a:rPr>
              <a:t>How do you bring context into the judgements – if all 10 Trusts are not meeting the response times, do you still recognise that some are doing better than others? </a:t>
            </a:r>
          </a:p>
          <a:p>
            <a:pPr marL="0" marR="0" lvl="0" indent="0" algn="l" defTabSz="914400" rtl="0" eaLnBrk="1" fontAlgn="auto" latinLnBrk="0" hangingPunct="1">
              <a:lnSpc>
                <a:spcPct val="90000"/>
              </a:lnSpc>
              <a:spcBef>
                <a:spcPct val="60000"/>
              </a:spcBef>
              <a:spcAft>
                <a:spcPct val="0"/>
              </a:spcAft>
              <a:buClrTx/>
              <a:buSzTx/>
              <a:buFontTx/>
              <a:buNone/>
              <a:tabLst/>
              <a:defRPr/>
            </a:pPr>
            <a:endParaRPr lang="en-GB" sz="1200" b="1" dirty="0">
              <a:ea typeface="Calibri"/>
              <a:cs typeface="Calibri"/>
            </a:endParaRPr>
          </a:p>
          <a:p>
            <a:pPr marL="0" marR="0" lvl="0" indent="0" algn="l" defTabSz="914400" rtl="0" eaLnBrk="1" fontAlgn="auto" latinLnBrk="0" hangingPunct="1">
              <a:lnSpc>
                <a:spcPct val="90000"/>
              </a:lnSpc>
              <a:spcBef>
                <a:spcPct val="60000"/>
              </a:spcBef>
              <a:spcAft>
                <a:spcPct val="0"/>
              </a:spcAft>
              <a:buClrTx/>
              <a:buSzTx/>
              <a:buFontTx/>
              <a:buNone/>
              <a:tabLst/>
              <a:defRPr/>
            </a:pPr>
            <a:endParaRPr lang="en-GB" sz="1200" b="1" dirty="0">
              <a:ea typeface="Calibri"/>
              <a:cs typeface="Calibri"/>
            </a:endParaRPr>
          </a:p>
          <a:p>
            <a:pPr marL="0" marR="0" lvl="0" indent="0" algn="l" defTabSz="914400" rtl="0" eaLnBrk="1" fontAlgn="auto" latinLnBrk="0" hangingPunct="1">
              <a:lnSpc>
                <a:spcPct val="90000"/>
              </a:lnSpc>
              <a:spcBef>
                <a:spcPct val="60000"/>
              </a:spcBef>
              <a:spcAft>
                <a:spcPct val="0"/>
              </a:spcAft>
              <a:buClrTx/>
              <a:buSzTx/>
              <a:buFontTx/>
              <a:buNone/>
              <a:tabLst/>
              <a:defRPr/>
            </a:pPr>
            <a:endParaRPr lang="en-GB" sz="1200" b="1" dirty="0">
              <a:ea typeface="Calibri"/>
              <a:cs typeface="Calibri"/>
            </a:endParaRPr>
          </a:p>
          <a:p>
            <a:pPr marL="0" marR="0" lvl="0" indent="0" algn="l" defTabSz="914400" rtl="0" eaLnBrk="1" fontAlgn="auto" latinLnBrk="0" hangingPunct="1">
              <a:lnSpc>
                <a:spcPct val="90000"/>
              </a:lnSpc>
              <a:spcBef>
                <a:spcPct val="60000"/>
              </a:spcBef>
              <a:spcAft>
                <a:spcPct val="0"/>
              </a:spcAft>
              <a:buClrTx/>
              <a:buSzTx/>
              <a:buFontTx/>
              <a:buNone/>
              <a:tabLst/>
              <a:defRPr/>
            </a:pPr>
            <a:endParaRPr lang="en-GB" sz="1200" b="1" dirty="0">
              <a:ea typeface="Calibri"/>
              <a:cs typeface="Calibri"/>
            </a:endParaRPr>
          </a:p>
        </p:txBody>
      </p:sp>
      <p:sp>
        <p:nvSpPr>
          <p:cNvPr id="4" name="Slide Number Placeholder 3">
            <a:extLst>
              <a:ext uri="{FF2B5EF4-FFF2-40B4-BE49-F238E27FC236}">
                <a16:creationId xmlns:a16="http://schemas.microsoft.com/office/drawing/2014/main" id="{7001BF0F-9342-955E-7C98-5E4C2987205C}"/>
              </a:ext>
            </a:extLst>
          </p:cNvPr>
          <p:cNvSpPr>
            <a:spLocks noGrp="1"/>
          </p:cNvSpPr>
          <p:nvPr>
            <p:ph type="sldNum" sz="quarter" idx="5"/>
          </p:nvPr>
        </p:nvSpPr>
        <p:spPr/>
        <p:txBody>
          <a:bodyPr/>
          <a:lstStyle/>
          <a:p>
            <a:fld id="{2B5178E8-B173-4775-9C0A-8CEC22C148C3}" type="slidenum">
              <a:rPr lang="en-GB" smtClean="0"/>
              <a:t>5</a:t>
            </a:fld>
            <a:endParaRPr lang="en-GB"/>
          </a:p>
        </p:txBody>
      </p:sp>
    </p:spTree>
    <p:extLst>
      <p:ext uri="{BB962C8B-B14F-4D97-AF65-F5344CB8AC3E}">
        <p14:creationId xmlns:p14="http://schemas.microsoft.com/office/powerpoint/2010/main" val="7658371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BB161B-ED8C-2529-F0A9-6AE127E28F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78792DE-14A0-F1C5-891E-FCF589828A9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3E90D30-A7D3-5F2A-142B-E68C658C228A}"/>
              </a:ext>
            </a:extLst>
          </p:cNvPr>
          <p:cNvSpPr>
            <a:spLocks noGrp="1"/>
          </p:cNvSpPr>
          <p:nvPr>
            <p:ph type="body" idx="1"/>
          </p:nvPr>
        </p:nvSpPr>
        <p:spPr/>
        <p:txBody>
          <a:bodyPr/>
          <a:lstStyle/>
          <a:p>
            <a:pPr marL="0" marR="0" lvl="0" indent="0" algn="l" defTabSz="914400" rtl="0" eaLnBrk="1" fontAlgn="auto" latinLnBrk="0" hangingPunct="1">
              <a:lnSpc>
                <a:spcPct val="90000"/>
              </a:lnSpc>
              <a:spcBef>
                <a:spcPct val="60000"/>
              </a:spcBef>
              <a:spcAft>
                <a:spcPct val="0"/>
              </a:spcAft>
              <a:buClrTx/>
              <a:buSzTx/>
              <a:buFontTx/>
              <a:buNone/>
              <a:tabLst/>
              <a:defRPr/>
            </a:pPr>
            <a:r>
              <a:rPr lang="en-GB" sz="1200" b="0" dirty="0">
                <a:ea typeface="Calibri"/>
                <a:cs typeface="Calibri"/>
              </a:rPr>
              <a:t>The NHS Ambulance sector is largely good, although there are some issues around culture that seem to affect this sector. This may be because the workforce is dispersed and this limits support to frontline workers. It may also because the sector has tended to come from a more command and control, military type background.</a:t>
            </a:r>
          </a:p>
          <a:p>
            <a:pPr algn="l" fontAlgn="base">
              <a:spcAft>
                <a:spcPts val="1125"/>
              </a:spcAft>
              <a:buFont typeface="+mj-lt"/>
              <a:buNone/>
            </a:pPr>
            <a:endParaRPr lang="en-GB" sz="1200" b="0" dirty="0">
              <a:ea typeface="Calibri"/>
              <a:cs typeface="Calibri"/>
            </a:endParaRPr>
          </a:p>
          <a:p>
            <a:pPr algn="l" fontAlgn="base">
              <a:spcAft>
                <a:spcPts val="1125"/>
              </a:spcAft>
              <a:buFont typeface="+mj-lt"/>
              <a:buNone/>
            </a:pPr>
            <a:r>
              <a:rPr lang="en-GB" sz="1200" b="0" dirty="0">
                <a:ea typeface="Calibri"/>
                <a:cs typeface="Calibri"/>
              </a:rPr>
              <a:t>The National Guardian’s Office carried out a speak out review for the sector and the ‘speaking up culture’ box is a quote from that report. The sector along performs poorly on the ‘People Promise’ elements of the National Safety survey, scoring worse than the national NHS average on every element. </a:t>
            </a:r>
            <a:endParaRPr lang="en-US" b="0" i="0" dirty="0">
              <a:solidFill>
                <a:srgbClr val="202A30"/>
              </a:solidFill>
              <a:effectLst/>
              <a:latin typeface="-apple-system"/>
            </a:endParaRPr>
          </a:p>
          <a:p>
            <a:pPr algn="l" fontAlgn="base">
              <a:spcAft>
                <a:spcPts val="1125"/>
              </a:spcAft>
              <a:buFont typeface="+mj-lt"/>
              <a:buNone/>
            </a:pPr>
            <a:endParaRPr lang="en-US" b="0" i="0" dirty="0">
              <a:solidFill>
                <a:srgbClr val="202A30"/>
              </a:solidFill>
              <a:effectLst/>
              <a:latin typeface="-apple-system"/>
            </a:endParaRPr>
          </a:p>
          <a:p>
            <a:pPr algn="l" fontAlgn="base">
              <a:spcAft>
                <a:spcPts val="1125"/>
              </a:spcAft>
              <a:buFont typeface="+mj-lt"/>
              <a:buNone/>
            </a:pPr>
            <a:r>
              <a:rPr lang="en-US" b="0" i="0" dirty="0">
                <a:solidFill>
                  <a:srgbClr val="202A30"/>
                </a:solidFill>
                <a:effectLst/>
                <a:latin typeface="-apple-system"/>
              </a:rPr>
              <a:t>CQC have used its enforcement powers in regards to this issue. In 2020 we referred The East of England Ambulance Service to the Equality and Human Rights Commission for failing to address serious incidents of sexual abuse against both patients and staff, which resulted in them signing a legally binding agreement.  Its worth noting that across all services, both NHS and independent, we have had concerns about sexual safety of patients. Ambulance staff are in a privileged position, uniformed, and able to see patients, who will be in a very vulnerable state, in a closed environment in the back of ambulance.  This is something to be aware of. </a:t>
            </a:r>
          </a:p>
          <a:p>
            <a:pPr marL="0" marR="0" lvl="0" indent="0" algn="l" defTabSz="914400" rtl="0" eaLnBrk="1" fontAlgn="auto" latinLnBrk="0" hangingPunct="1">
              <a:lnSpc>
                <a:spcPct val="90000"/>
              </a:lnSpc>
              <a:spcBef>
                <a:spcPct val="60000"/>
              </a:spcBef>
              <a:spcAft>
                <a:spcPct val="0"/>
              </a:spcAft>
              <a:buClrTx/>
              <a:buSzTx/>
              <a:buFontTx/>
              <a:buNone/>
              <a:tabLst/>
              <a:defRPr/>
            </a:pPr>
            <a:endParaRPr lang="en-GB" sz="1200" b="0" dirty="0">
              <a:ea typeface="Calibri"/>
              <a:cs typeface="Calibri"/>
            </a:endParaRPr>
          </a:p>
          <a:p>
            <a:pPr marL="0" marR="0" lvl="0" indent="0" algn="l" defTabSz="914400" rtl="0" eaLnBrk="1" fontAlgn="auto" latinLnBrk="0" hangingPunct="1">
              <a:lnSpc>
                <a:spcPct val="90000"/>
              </a:lnSpc>
              <a:spcBef>
                <a:spcPct val="60000"/>
              </a:spcBef>
              <a:spcAft>
                <a:spcPct val="0"/>
              </a:spcAft>
              <a:buClrTx/>
              <a:buSzTx/>
              <a:buFontTx/>
              <a:buNone/>
              <a:tabLst/>
              <a:defRPr/>
            </a:pPr>
            <a:endParaRPr lang="en-GB" sz="1200" b="0" dirty="0">
              <a:ea typeface="Calibri"/>
              <a:cs typeface="Calibri"/>
            </a:endParaRPr>
          </a:p>
          <a:p>
            <a:pPr marL="0" marR="0" lvl="0" indent="0" algn="l" defTabSz="914400" rtl="0" eaLnBrk="1" fontAlgn="auto" latinLnBrk="0" hangingPunct="1">
              <a:lnSpc>
                <a:spcPct val="90000"/>
              </a:lnSpc>
              <a:spcBef>
                <a:spcPct val="60000"/>
              </a:spcBef>
              <a:spcAft>
                <a:spcPct val="0"/>
              </a:spcAft>
              <a:buClrTx/>
              <a:buSzTx/>
              <a:buFontTx/>
              <a:buNone/>
              <a:tabLst/>
              <a:defRPr/>
            </a:pPr>
            <a:r>
              <a:rPr lang="en-GB" sz="1200" b="0" dirty="0">
                <a:ea typeface="Calibri"/>
                <a:cs typeface="Calibri"/>
              </a:rPr>
              <a:t>Combined, these prompted a 2024 Culture review of ambulance trusts from NHS England. The review highlighted 6 key recommendations:</a:t>
            </a:r>
          </a:p>
          <a:p>
            <a:pPr algn="l" fontAlgn="base">
              <a:spcAft>
                <a:spcPts val="1125"/>
              </a:spcAft>
              <a:buFont typeface="+mj-lt"/>
              <a:buAutoNum type="arabicPeriod"/>
            </a:pPr>
            <a:r>
              <a:rPr lang="en-US" b="0" i="0" dirty="0">
                <a:solidFill>
                  <a:srgbClr val="202A30"/>
                </a:solidFill>
                <a:effectLst/>
                <a:latin typeface="-apple-system"/>
              </a:rPr>
              <a:t>Balance operational performance with people performance at all levels.</a:t>
            </a:r>
          </a:p>
          <a:p>
            <a:pPr algn="l" fontAlgn="base">
              <a:spcAft>
                <a:spcPts val="1125"/>
              </a:spcAft>
              <a:buFont typeface="+mj-lt"/>
              <a:buAutoNum type="arabicPeriod"/>
            </a:pPr>
            <a:r>
              <a:rPr lang="en-US" b="0" i="0" dirty="0">
                <a:solidFill>
                  <a:srgbClr val="202A30"/>
                </a:solidFill>
                <a:effectLst/>
                <a:latin typeface="-apple-system"/>
              </a:rPr>
              <a:t>Focus on leadership and management culture and develop the ambulance workforce.</a:t>
            </a:r>
          </a:p>
          <a:p>
            <a:pPr algn="l" fontAlgn="base">
              <a:spcAft>
                <a:spcPts val="1125"/>
              </a:spcAft>
              <a:buFont typeface="+mj-lt"/>
              <a:buAutoNum type="arabicPeriod"/>
            </a:pPr>
            <a:r>
              <a:rPr lang="en-US" b="0" i="0" dirty="0">
                <a:solidFill>
                  <a:srgbClr val="202A30"/>
                </a:solidFill>
                <a:effectLst/>
                <a:latin typeface="-apple-system"/>
              </a:rPr>
              <a:t>Improve the operational environment, line management and undergraduate training.</a:t>
            </a:r>
          </a:p>
          <a:p>
            <a:pPr algn="l" fontAlgn="base">
              <a:spcAft>
                <a:spcPts val="1125"/>
              </a:spcAft>
              <a:buFont typeface="+mj-lt"/>
              <a:buAutoNum type="arabicPeriod"/>
            </a:pPr>
            <a:r>
              <a:rPr lang="en-US" b="0" i="0" dirty="0">
                <a:solidFill>
                  <a:srgbClr val="202A30"/>
                </a:solidFill>
                <a:effectLst/>
                <a:latin typeface="-apple-system"/>
              </a:rPr>
              <a:t>Translate the NHS equality, diversity, and inclusion improvement plan into a bespoke plan for the sector.</a:t>
            </a:r>
          </a:p>
          <a:p>
            <a:pPr algn="l" fontAlgn="base">
              <a:spcAft>
                <a:spcPts val="1125"/>
              </a:spcAft>
              <a:buFont typeface="+mj-lt"/>
              <a:buAutoNum type="arabicPeriod"/>
            </a:pPr>
            <a:r>
              <a:rPr lang="en-US" b="0" i="0" dirty="0">
                <a:solidFill>
                  <a:srgbClr val="202A30"/>
                </a:solidFill>
                <a:effectLst/>
                <a:latin typeface="-apple-system"/>
              </a:rPr>
              <a:t>Target bullying and harassment, including sexual harassment and enable freedom to speak up.</a:t>
            </a:r>
          </a:p>
          <a:p>
            <a:pPr algn="l" fontAlgn="base">
              <a:spcAft>
                <a:spcPts val="1125"/>
              </a:spcAft>
              <a:buFont typeface="+mj-lt"/>
              <a:buAutoNum type="arabicPeriod"/>
            </a:pPr>
            <a:r>
              <a:rPr lang="en-US" b="0" i="0" dirty="0" err="1">
                <a:solidFill>
                  <a:srgbClr val="202A30"/>
                </a:solidFill>
                <a:effectLst/>
                <a:latin typeface="-apple-system"/>
              </a:rPr>
              <a:t>Prioritise</a:t>
            </a:r>
            <a:r>
              <a:rPr lang="en-US" b="0" i="0" dirty="0">
                <a:solidFill>
                  <a:srgbClr val="202A30"/>
                </a:solidFill>
                <a:effectLst/>
                <a:latin typeface="-apple-system"/>
              </a:rPr>
              <a:t>, support and develop human resources and organisational development functions.</a:t>
            </a:r>
          </a:p>
          <a:p>
            <a:pPr algn="l" fontAlgn="base">
              <a:spcAft>
                <a:spcPts val="1125"/>
              </a:spcAft>
              <a:buFont typeface="+mj-lt"/>
              <a:buAutoNum type="arabicPeriod"/>
            </a:pPr>
            <a:endParaRPr lang="en-US" b="0" i="0" dirty="0">
              <a:solidFill>
                <a:srgbClr val="202A30"/>
              </a:solidFill>
              <a:effectLst/>
              <a:latin typeface="-apple-system"/>
            </a:endParaRPr>
          </a:p>
          <a:p>
            <a:pPr marL="0" marR="0" lvl="0" indent="0" algn="l" defTabSz="914400" rtl="0" eaLnBrk="1" fontAlgn="auto" latinLnBrk="0" hangingPunct="1">
              <a:lnSpc>
                <a:spcPct val="90000"/>
              </a:lnSpc>
              <a:spcBef>
                <a:spcPct val="60000"/>
              </a:spcBef>
              <a:spcAft>
                <a:spcPct val="0"/>
              </a:spcAft>
              <a:buClrTx/>
              <a:buSzTx/>
              <a:buFontTx/>
              <a:buNone/>
              <a:tabLst/>
              <a:defRPr/>
            </a:pPr>
            <a:endParaRPr lang="en-GB" sz="1200" b="1" dirty="0">
              <a:ea typeface="Calibri"/>
              <a:cs typeface="Calibri"/>
            </a:endParaRPr>
          </a:p>
          <a:p>
            <a:pPr marL="0" marR="0" lvl="0" indent="0" algn="l" defTabSz="914400" rtl="0" eaLnBrk="1" fontAlgn="auto" latinLnBrk="0" hangingPunct="1">
              <a:lnSpc>
                <a:spcPct val="90000"/>
              </a:lnSpc>
              <a:spcBef>
                <a:spcPct val="60000"/>
              </a:spcBef>
              <a:spcAft>
                <a:spcPct val="0"/>
              </a:spcAft>
              <a:buClrTx/>
              <a:buSzTx/>
              <a:buFontTx/>
              <a:buNone/>
              <a:tabLst/>
              <a:defRPr/>
            </a:pPr>
            <a:endParaRPr lang="en-GB" sz="1200" b="1" dirty="0">
              <a:ea typeface="Calibri"/>
              <a:cs typeface="Calibri"/>
            </a:endParaRPr>
          </a:p>
          <a:p>
            <a:pPr marL="0" marR="0" lvl="0" indent="0" algn="l" defTabSz="914400" rtl="0" eaLnBrk="1" fontAlgn="auto" latinLnBrk="0" hangingPunct="1">
              <a:lnSpc>
                <a:spcPct val="90000"/>
              </a:lnSpc>
              <a:spcBef>
                <a:spcPct val="60000"/>
              </a:spcBef>
              <a:spcAft>
                <a:spcPct val="0"/>
              </a:spcAft>
              <a:buClrTx/>
              <a:buSzTx/>
              <a:buFontTx/>
              <a:buNone/>
              <a:tabLst/>
              <a:defRPr/>
            </a:pPr>
            <a:endParaRPr lang="en-GB" sz="1200" b="1" dirty="0">
              <a:ea typeface="Calibri"/>
              <a:cs typeface="Calibri"/>
            </a:endParaRPr>
          </a:p>
        </p:txBody>
      </p:sp>
      <p:sp>
        <p:nvSpPr>
          <p:cNvPr id="4" name="Slide Number Placeholder 3">
            <a:extLst>
              <a:ext uri="{FF2B5EF4-FFF2-40B4-BE49-F238E27FC236}">
                <a16:creationId xmlns:a16="http://schemas.microsoft.com/office/drawing/2014/main" id="{936FA0D2-0E0E-C615-D8CF-663906811A45}"/>
              </a:ext>
            </a:extLst>
          </p:cNvPr>
          <p:cNvSpPr>
            <a:spLocks noGrp="1"/>
          </p:cNvSpPr>
          <p:nvPr>
            <p:ph type="sldNum" sz="quarter" idx="5"/>
          </p:nvPr>
        </p:nvSpPr>
        <p:spPr/>
        <p:txBody>
          <a:bodyPr/>
          <a:lstStyle/>
          <a:p>
            <a:fld id="{2B5178E8-B173-4775-9C0A-8CEC22C148C3}" type="slidenum">
              <a:rPr lang="en-GB" smtClean="0"/>
              <a:t>6</a:t>
            </a:fld>
            <a:endParaRPr lang="en-GB"/>
          </a:p>
        </p:txBody>
      </p:sp>
    </p:spTree>
    <p:extLst>
      <p:ext uri="{BB962C8B-B14F-4D97-AF65-F5344CB8AC3E}">
        <p14:creationId xmlns:p14="http://schemas.microsoft.com/office/powerpoint/2010/main" val="546523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90000"/>
              </a:lnSpc>
              <a:spcBef>
                <a:spcPct val="60000"/>
              </a:spcBef>
              <a:spcAft>
                <a:spcPct val="0"/>
              </a:spcAft>
              <a:buClrTx/>
              <a:buSzTx/>
              <a:buFontTx/>
              <a:buNone/>
              <a:tabLst/>
              <a:defRPr/>
            </a:pPr>
            <a:r>
              <a:rPr lang="en-GB" sz="1200" b="0" dirty="0">
                <a:ea typeface="Calibri"/>
                <a:cs typeface="Calibri"/>
              </a:rPr>
              <a:t>Note to Becky: The first half of this report is useful in explaining the types of issues we initially came across in the sector https://www.cqc.org.uk/sites/default/files/20190304%20The%20state%20of%20care%20in%20independent%20ambulance%20services%20FINAL.pdf</a:t>
            </a:r>
          </a:p>
          <a:p>
            <a:pPr marL="0" marR="0" lvl="0" indent="0" algn="l" defTabSz="914400" rtl="0" eaLnBrk="1" fontAlgn="auto" latinLnBrk="0" hangingPunct="1">
              <a:lnSpc>
                <a:spcPct val="90000"/>
              </a:lnSpc>
              <a:spcBef>
                <a:spcPct val="60000"/>
              </a:spcBef>
              <a:spcAft>
                <a:spcPct val="0"/>
              </a:spcAft>
              <a:buClrTx/>
              <a:buSzTx/>
              <a:buFontTx/>
              <a:buNone/>
              <a:tabLst/>
              <a:defRPr/>
            </a:pPr>
            <a:endParaRPr lang="en-US" dirty="0"/>
          </a:p>
          <a:p>
            <a:pPr marL="0" marR="0" lvl="0" indent="0" algn="l" defTabSz="914400" rtl="0" eaLnBrk="1" fontAlgn="auto" latinLnBrk="0" hangingPunct="1">
              <a:lnSpc>
                <a:spcPct val="90000"/>
              </a:lnSpc>
              <a:spcBef>
                <a:spcPct val="60000"/>
              </a:spcBef>
              <a:spcAft>
                <a:spcPct val="0"/>
              </a:spcAft>
              <a:buClrTx/>
              <a:buSzTx/>
              <a:buFontTx/>
              <a:buNone/>
              <a:tabLst/>
              <a:defRPr/>
            </a:pPr>
            <a:endParaRPr lang="en-US" dirty="0"/>
          </a:p>
          <a:p>
            <a:pPr marL="0" marR="0" lvl="0" indent="0" algn="l" defTabSz="914400" rtl="0" eaLnBrk="1" fontAlgn="auto" latinLnBrk="0" hangingPunct="1">
              <a:lnSpc>
                <a:spcPct val="90000"/>
              </a:lnSpc>
              <a:spcBef>
                <a:spcPct val="60000"/>
              </a:spcBef>
              <a:spcAft>
                <a:spcPct val="0"/>
              </a:spcAft>
              <a:buClrTx/>
              <a:buSzTx/>
              <a:buFontTx/>
              <a:buNone/>
              <a:tabLst/>
              <a:defRPr/>
            </a:pPr>
            <a:r>
              <a:rPr lang="en-US" dirty="0"/>
              <a:t>We had significant concerns about how safely and effectively independent ambulance services cared for their patients. We found ongoing issues with poor recruitment, training and safeguarding processes, with evidence of incidents of serious harm to people from staff that had not been properly recruited and vetted. Patients were put at risk from inadequate or poorly maintained vehicles and equipment, and the inappropriate use of restraining equipment. We had concerns about medicines management, including how providers manage controlled drugs, with some providers not holding the required Home Office </a:t>
            </a:r>
            <a:r>
              <a:rPr lang="en-US" dirty="0" err="1"/>
              <a:t>licence</a:t>
            </a:r>
            <a:r>
              <a:rPr lang="en-US" dirty="0"/>
              <a:t>. Findings from our inspections show that many providers do not understand what it means to be a regulated organisation, and the requirements they must meet. </a:t>
            </a:r>
          </a:p>
          <a:p>
            <a:pPr marL="0" marR="0" lvl="0" indent="0" algn="l" defTabSz="914400" rtl="0" eaLnBrk="1" fontAlgn="auto" latinLnBrk="0" hangingPunct="1">
              <a:lnSpc>
                <a:spcPct val="90000"/>
              </a:lnSpc>
              <a:spcBef>
                <a:spcPct val="60000"/>
              </a:spcBef>
              <a:spcAft>
                <a:spcPct val="0"/>
              </a:spcAft>
              <a:buClrTx/>
              <a:buSzTx/>
              <a:buFontTx/>
              <a:buNone/>
              <a:tabLst/>
              <a:defRPr/>
            </a:pPr>
            <a:endParaRPr lang="en-US" sz="1200" b="1" dirty="0">
              <a:ea typeface="Calibri"/>
              <a:cs typeface="Calibri"/>
            </a:endParaRPr>
          </a:p>
          <a:p>
            <a:pPr marL="0" marR="0" lvl="0" indent="0" algn="l" defTabSz="914400" rtl="0" eaLnBrk="1" fontAlgn="auto" latinLnBrk="0" hangingPunct="1">
              <a:lnSpc>
                <a:spcPct val="90000"/>
              </a:lnSpc>
              <a:spcBef>
                <a:spcPct val="60000"/>
              </a:spcBef>
              <a:spcAft>
                <a:spcPct val="0"/>
              </a:spcAft>
              <a:buClrTx/>
              <a:buSzTx/>
              <a:buFontTx/>
              <a:buNone/>
              <a:tabLst/>
              <a:defRPr/>
            </a:pPr>
            <a:endParaRPr lang="en-GB" sz="1200" b="1" dirty="0">
              <a:ea typeface="Calibri"/>
              <a:cs typeface="Calibri"/>
            </a:endParaRPr>
          </a:p>
          <a:p>
            <a:pPr marL="0" marR="0" lvl="0" indent="0" algn="l" defTabSz="914400" rtl="0" eaLnBrk="1" fontAlgn="auto" latinLnBrk="0" hangingPunct="1">
              <a:lnSpc>
                <a:spcPct val="90000"/>
              </a:lnSpc>
              <a:spcBef>
                <a:spcPct val="60000"/>
              </a:spcBef>
              <a:spcAft>
                <a:spcPct val="0"/>
              </a:spcAft>
              <a:buClrTx/>
              <a:buSzTx/>
              <a:buFontTx/>
              <a:buNone/>
              <a:tabLst/>
              <a:defRPr/>
            </a:pPr>
            <a:r>
              <a:rPr lang="en-GB" sz="1200" b="0" dirty="0">
                <a:ea typeface="Calibri"/>
                <a:cs typeface="Calibri"/>
              </a:rPr>
              <a:t>A comprehensive inspection programme was put in place to inspect all independent ambulance services. The Chef Inspectors of Hospitals wrote to all services outlining his concerns and more rigorous registration processes were implemented in the sector. This has started to have an impact, as the improvements in the ratings profiles between 2020 and 2024 illustrate – although please note that the 2024 ratings include a number of air ambulances, which skews the figures. The air ambulance providers are an outstanding sector. Every single location is rated as outstanding overall, with 11/12 rated outstanding for safety (and the 12</a:t>
            </a:r>
            <a:r>
              <a:rPr lang="en-GB" sz="1200" b="0" baseline="30000" dirty="0">
                <a:ea typeface="Calibri"/>
                <a:cs typeface="Calibri"/>
              </a:rPr>
              <a:t>th</a:t>
            </a:r>
            <a:r>
              <a:rPr lang="en-GB" sz="1200" b="0" dirty="0">
                <a:ea typeface="Calibri"/>
                <a:cs typeface="Calibri"/>
              </a:rPr>
              <a:t> rated good). It may be that there is learning from the aviation side of the business – its widely acknowledged that aviation has a much more mature approach to safety management than healthcare. This is something we are exploring within our safety portfolio. </a:t>
            </a:r>
          </a:p>
          <a:p>
            <a:endParaRPr lang="en-GB" dirty="0"/>
          </a:p>
        </p:txBody>
      </p:sp>
      <p:sp>
        <p:nvSpPr>
          <p:cNvPr id="4" name="Slide Number Placeholder 3"/>
          <p:cNvSpPr>
            <a:spLocks noGrp="1"/>
          </p:cNvSpPr>
          <p:nvPr>
            <p:ph type="sldNum" sz="quarter" idx="5"/>
          </p:nvPr>
        </p:nvSpPr>
        <p:spPr/>
        <p:txBody>
          <a:bodyPr/>
          <a:lstStyle/>
          <a:p>
            <a:fld id="{E820DB58-527D-472F-820E-7A47FD910590}" type="slidenum">
              <a:rPr lang="en-GB" smtClean="0"/>
              <a:t>7</a:t>
            </a:fld>
            <a:endParaRPr lang="en-GB"/>
          </a:p>
        </p:txBody>
      </p:sp>
    </p:spTree>
    <p:extLst>
      <p:ext uri="{BB962C8B-B14F-4D97-AF65-F5344CB8AC3E}">
        <p14:creationId xmlns:p14="http://schemas.microsoft.com/office/powerpoint/2010/main" val="26669391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649575-CF20-BE2B-429C-511AB67DBD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7661D7-12B4-0427-4AC0-CBD3C59E170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87AEE73-E4F4-D792-019C-30825F274E98}"/>
              </a:ext>
            </a:extLst>
          </p:cNvPr>
          <p:cNvSpPr>
            <a:spLocks noGrp="1"/>
          </p:cNvSpPr>
          <p:nvPr>
            <p:ph type="body" idx="1"/>
          </p:nvPr>
        </p:nvSpPr>
        <p:spPr/>
        <p:txBody>
          <a:bodyPr/>
          <a:lstStyle/>
          <a:p>
            <a:pPr marL="0" marR="0" lvl="0" indent="0" algn="l" defTabSz="914400" rtl="0" eaLnBrk="1" fontAlgn="auto" latinLnBrk="0" hangingPunct="1">
              <a:lnSpc>
                <a:spcPct val="90000"/>
              </a:lnSpc>
              <a:spcBef>
                <a:spcPct val="60000"/>
              </a:spcBef>
              <a:spcAft>
                <a:spcPct val="0"/>
              </a:spcAft>
              <a:buClrTx/>
              <a:buSzTx/>
              <a:buFontTx/>
              <a:buNone/>
              <a:tabLst/>
              <a:defRPr/>
            </a:pPr>
            <a:r>
              <a:rPr lang="en-GB" sz="1200" b="0" dirty="0">
                <a:ea typeface="Calibri"/>
                <a:cs typeface="Calibri"/>
              </a:rPr>
              <a:t>This side is just a closing thought. </a:t>
            </a:r>
          </a:p>
          <a:p>
            <a:pPr marL="0" marR="0" lvl="0" indent="0" algn="l" defTabSz="914400" rtl="0" eaLnBrk="1" fontAlgn="auto" latinLnBrk="0" hangingPunct="1">
              <a:lnSpc>
                <a:spcPct val="90000"/>
              </a:lnSpc>
              <a:spcBef>
                <a:spcPct val="60000"/>
              </a:spcBef>
              <a:spcAft>
                <a:spcPct val="0"/>
              </a:spcAft>
              <a:buClrTx/>
              <a:buSzTx/>
              <a:buFontTx/>
              <a:buNone/>
              <a:tabLst/>
              <a:defRPr/>
            </a:pPr>
            <a:endParaRPr lang="en-GB" sz="1200" b="0" dirty="0">
              <a:ea typeface="Calibri"/>
              <a:cs typeface="Calibri"/>
            </a:endParaRPr>
          </a:p>
          <a:p>
            <a:pPr marL="0" marR="0" lvl="0" indent="0" algn="l" defTabSz="914400" rtl="0" eaLnBrk="1" fontAlgn="auto" latinLnBrk="0" hangingPunct="1">
              <a:lnSpc>
                <a:spcPct val="90000"/>
              </a:lnSpc>
              <a:spcBef>
                <a:spcPct val="60000"/>
              </a:spcBef>
              <a:spcAft>
                <a:spcPct val="0"/>
              </a:spcAft>
              <a:buClrTx/>
              <a:buSzTx/>
              <a:buFontTx/>
              <a:buNone/>
              <a:tabLst/>
              <a:defRPr/>
            </a:pPr>
            <a:r>
              <a:rPr lang="en-GB" sz="1200" b="0" dirty="0">
                <a:ea typeface="Calibri"/>
                <a:cs typeface="Calibri"/>
              </a:rPr>
              <a:t>We found the insight of the ambulance sector invaluable during COVID. A national ambulance control centre is stood at to deal with high profile incidents, and COVID was an example of this. They had real-time insight into handover waits at every ED, for example, as well as how many calls were waiting at each ambulance service.  They are very data driven and tend to innovate – for example introducing Hospital Ambulance Liaison Officers into EDs to help with the flow of patients. </a:t>
            </a:r>
          </a:p>
        </p:txBody>
      </p:sp>
      <p:sp>
        <p:nvSpPr>
          <p:cNvPr id="4" name="Slide Number Placeholder 3">
            <a:extLst>
              <a:ext uri="{FF2B5EF4-FFF2-40B4-BE49-F238E27FC236}">
                <a16:creationId xmlns:a16="http://schemas.microsoft.com/office/drawing/2014/main" id="{CFDCF37C-9C09-5438-BEEE-20C70377CDBB}"/>
              </a:ext>
            </a:extLst>
          </p:cNvPr>
          <p:cNvSpPr>
            <a:spLocks noGrp="1"/>
          </p:cNvSpPr>
          <p:nvPr>
            <p:ph type="sldNum" sz="quarter" idx="5"/>
          </p:nvPr>
        </p:nvSpPr>
        <p:spPr/>
        <p:txBody>
          <a:bodyPr/>
          <a:lstStyle/>
          <a:p>
            <a:fld id="{2B5178E8-B173-4775-9C0A-8CEC22C148C3}" type="slidenum">
              <a:rPr lang="en-GB" smtClean="0"/>
              <a:t>8</a:t>
            </a:fld>
            <a:endParaRPr lang="en-GB"/>
          </a:p>
        </p:txBody>
      </p:sp>
    </p:spTree>
    <p:extLst>
      <p:ext uri="{BB962C8B-B14F-4D97-AF65-F5344CB8AC3E}">
        <p14:creationId xmlns:p14="http://schemas.microsoft.com/office/powerpoint/2010/main" val="8389940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D9A7E2-0C34-4FC6-8631-9A56D811172E}"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a:ea typeface="+mn-ea"/>
                <a:cs typeface="+mn-cs"/>
              </a:rPr>
              <a:t>Generic ASC deck (June Final)</a:t>
            </a:r>
          </a:p>
        </p:txBody>
      </p:sp>
    </p:spTree>
    <p:extLst>
      <p:ext uri="{BB962C8B-B14F-4D97-AF65-F5344CB8AC3E}">
        <p14:creationId xmlns:p14="http://schemas.microsoft.com/office/powerpoint/2010/main" val="17515523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urple detail">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DFEF2EA-1063-4E84-98D8-1EC3C0F80F25}"/>
              </a:ext>
            </a:extLst>
          </p:cNvPr>
          <p:cNvSpPr>
            <a:spLocks noGrp="1"/>
          </p:cNvSpPr>
          <p:nvPr>
            <p:ph type="title"/>
          </p:nvPr>
        </p:nvSpPr>
        <p:spPr>
          <a:xfrm>
            <a:off x="609843" y="436524"/>
            <a:ext cx="10972319" cy="1325033"/>
          </a:xfrm>
          <a:prstGeom prst="rect">
            <a:avLst/>
          </a:prstGeom>
        </p:spPr>
        <p:txBody>
          <a:bodyPr/>
          <a:lstStyle>
            <a:lvl1pPr>
              <a:defRPr sz="5333" b="1">
                <a:latin typeface="+mj-lt"/>
              </a:defRPr>
            </a:lvl1pPr>
          </a:lstStyle>
          <a:p>
            <a:r>
              <a:rPr lang="en-US"/>
              <a:t>Click to edit Master title style</a:t>
            </a:r>
            <a:endParaRPr lang="en-GB"/>
          </a:p>
        </p:txBody>
      </p:sp>
      <p:sp>
        <p:nvSpPr>
          <p:cNvPr id="3" name="Shape 8">
            <a:extLst>
              <a:ext uri="{FF2B5EF4-FFF2-40B4-BE49-F238E27FC236}">
                <a16:creationId xmlns:a16="http://schemas.microsoft.com/office/drawing/2014/main" id="{628A8322-546D-4F39-A2EF-5E9FF2B148A5}"/>
              </a:ext>
            </a:extLst>
          </p:cNvPr>
          <p:cNvSpPr txBox="1">
            <a:spLocks noGrp="1"/>
          </p:cNvSpPr>
          <p:nvPr>
            <p:ph idx="1" hasCustomPrompt="1"/>
          </p:nvPr>
        </p:nvSpPr>
        <p:spPr>
          <a:xfrm>
            <a:off x="609843" y="2900863"/>
            <a:ext cx="10972319" cy="1056276"/>
          </a:xfrm>
          <a:prstGeom prst="rect">
            <a:avLst/>
          </a:prstGeom>
          <a:noFill/>
          <a:ln>
            <a:noFill/>
          </a:ln>
        </p:spPr>
        <p:txBody>
          <a:bodyPr lIns="91425" tIns="91425" rIns="91425" bIns="91425" anchor="t" anchorCtr="0"/>
          <a:lstStyle>
            <a:lvl1pPr marL="0" marR="0" indent="0" algn="l" rtl="0">
              <a:spcBef>
                <a:spcPts val="0"/>
              </a:spcBef>
              <a:defRPr sz="4267" b="0" i="0"/>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pPr lvl="0"/>
            <a:r>
              <a:rPr lang="en-US"/>
              <a:t>Key points here</a:t>
            </a:r>
          </a:p>
        </p:txBody>
      </p:sp>
    </p:spTree>
    <p:extLst>
      <p:ext uri="{BB962C8B-B14F-4D97-AF65-F5344CB8AC3E}">
        <p14:creationId xmlns:p14="http://schemas.microsoft.com/office/powerpoint/2010/main" val="39211505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5">
            <a:extLst>
              <a:ext uri="{FF2B5EF4-FFF2-40B4-BE49-F238E27FC236}">
                <a16:creationId xmlns:a16="http://schemas.microsoft.com/office/drawing/2014/main" id="{8E0FA063-6F47-4A24-B0B3-CB5EF3F2CC9C}"/>
              </a:ext>
            </a:extLst>
          </p:cNvPr>
          <p:cNvSpPr>
            <a:spLocks noGrp="1" noChangeArrowheads="1"/>
          </p:cNvSpPr>
          <p:nvPr>
            <p:ph type="sldNum" sz="quarter" idx="10"/>
          </p:nvPr>
        </p:nvSpPr>
        <p:spPr>
          <a:ln/>
        </p:spPr>
        <p:txBody>
          <a:bodyPr/>
          <a:lstStyle>
            <a:lvl1pPr>
              <a:defRPr/>
            </a:lvl1pPr>
          </a:lstStyle>
          <a:p>
            <a:fld id="{1B7B8D4F-F706-435D-8253-D1E0E8487669}" type="slidenum">
              <a:rPr lang="en-US" altLang="en-US"/>
              <a:pPr/>
              <a:t>‹#›</a:t>
            </a:fld>
            <a:endParaRPr lang="en-US" altLang="en-US" sz="1050">
              <a:solidFill>
                <a:srgbClr val="6D2E69"/>
              </a:solidFill>
            </a:endParaRPr>
          </a:p>
        </p:txBody>
      </p:sp>
    </p:spTree>
    <p:extLst>
      <p:ext uri="{BB962C8B-B14F-4D97-AF65-F5344CB8AC3E}">
        <p14:creationId xmlns:p14="http://schemas.microsoft.com/office/powerpoint/2010/main" val="26901501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EC7EFDEA-483C-4EB7-B7F3-313BB3026B45}"/>
              </a:ext>
            </a:extLst>
          </p:cNvPr>
          <p:cNvSpPr>
            <a:spLocks noGrp="1" noChangeArrowheads="1"/>
          </p:cNvSpPr>
          <p:nvPr>
            <p:ph type="sldNum" sz="quarter" idx="10"/>
          </p:nvPr>
        </p:nvSpPr>
        <p:spPr>
          <a:ln/>
        </p:spPr>
        <p:txBody>
          <a:bodyPr/>
          <a:lstStyle>
            <a:lvl1pPr>
              <a:defRPr/>
            </a:lvl1pPr>
          </a:lstStyle>
          <a:p>
            <a:fld id="{70530BB8-F7BD-4ABE-839B-1C0981B4EBBF}" type="slidenum">
              <a:rPr lang="en-US" altLang="en-US"/>
              <a:pPr/>
              <a:t>‹#›</a:t>
            </a:fld>
            <a:endParaRPr lang="en-US" altLang="en-US" sz="1050">
              <a:solidFill>
                <a:srgbClr val="6D2E69"/>
              </a:solidFill>
            </a:endParaRPr>
          </a:p>
        </p:txBody>
      </p:sp>
    </p:spTree>
    <p:extLst>
      <p:ext uri="{BB962C8B-B14F-4D97-AF65-F5344CB8AC3E}">
        <p14:creationId xmlns:p14="http://schemas.microsoft.com/office/powerpoint/2010/main" val="13560784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1500" b="1"/>
            </a:lvl1pPr>
          </a:lstStyle>
          <a:p>
            <a:r>
              <a:rPr lang="en-US"/>
              <a:t>Click to edit Master title style</a:t>
            </a:r>
            <a:endParaRPr lang="en-GB"/>
          </a:p>
        </p:txBody>
      </p:sp>
      <p:sp>
        <p:nvSpPr>
          <p:cNvPr id="3" name="Content Placeholder 2"/>
          <p:cNvSpPr>
            <a:spLocks noGrp="1"/>
          </p:cNvSpPr>
          <p:nvPr>
            <p:ph idx="1"/>
          </p:nvPr>
        </p:nvSpPr>
        <p:spPr>
          <a:xfrm>
            <a:off x="4766733" y="273053"/>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5">
            <a:extLst>
              <a:ext uri="{FF2B5EF4-FFF2-40B4-BE49-F238E27FC236}">
                <a16:creationId xmlns:a16="http://schemas.microsoft.com/office/drawing/2014/main" id="{36725FC4-2257-4F7C-986D-C2CA7A49517D}"/>
              </a:ext>
            </a:extLst>
          </p:cNvPr>
          <p:cNvSpPr>
            <a:spLocks noGrp="1" noChangeArrowheads="1"/>
          </p:cNvSpPr>
          <p:nvPr>
            <p:ph type="sldNum" sz="quarter" idx="10"/>
          </p:nvPr>
        </p:nvSpPr>
        <p:spPr>
          <a:ln/>
        </p:spPr>
        <p:txBody>
          <a:bodyPr/>
          <a:lstStyle>
            <a:lvl1pPr>
              <a:defRPr/>
            </a:lvl1pPr>
          </a:lstStyle>
          <a:p>
            <a:fld id="{B56A0AA8-8188-4680-A5ED-3B4E6E221DBC}" type="slidenum">
              <a:rPr lang="en-US" altLang="en-US"/>
              <a:pPr/>
              <a:t>‹#›</a:t>
            </a:fld>
            <a:endParaRPr lang="en-US" altLang="en-US" sz="1050">
              <a:solidFill>
                <a:srgbClr val="6D2E69"/>
              </a:solidFill>
            </a:endParaRPr>
          </a:p>
        </p:txBody>
      </p:sp>
    </p:spTree>
    <p:extLst>
      <p:ext uri="{BB962C8B-B14F-4D97-AF65-F5344CB8AC3E}">
        <p14:creationId xmlns:p14="http://schemas.microsoft.com/office/powerpoint/2010/main" val="3785367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5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5">
            <a:extLst>
              <a:ext uri="{FF2B5EF4-FFF2-40B4-BE49-F238E27FC236}">
                <a16:creationId xmlns:a16="http://schemas.microsoft.com/office/drawing/2014/main" id="{171981F7-B2D8-49E2-A90F-A8B6C41D08B7}"/>
              </a:ext>
            </a:extLst>
          </p:cNvPr>
          <p:cNvSpPr>
            <a:spLocks noGrp="1" noChangeArrowheads="1"/>
          </p:cNvSpPr>
          <p:nvPr>
            <p:ph type="sldNum" sz="quarter" idx="10"/>
          </p:nvPr>
        </p:nvSpPr>
        <p:spPr>
          <a:ln/>
        </p:spPr>
        <p:txBody>
          <a:bodyPr/>
          <a:lstStyle>
            <a:lvl1pPr>
              <a:defRPr/>
            </a:lvl1pPr>
          </a:lstStyle>
          <a:p>
            <a:fld id="{666A3B5E-6C42-4CF2-A859-1723CDAC8725}" type="slidenum">
              <a:rPr lang="en-US" altLang="en-US"/>
              <a:pPr/>
              <a:t>‹#›</a:t>
            </a:fld>
            <a:endParaRPr lang="en-US" altLang="en-US" sz="1050">
              <a:solidFill>
                <a:srgbClr val="6D2E69"/>
              </a:solidFill>
            </a:endParaRPr>
          </a:p>
        </p:txBody>
      </p:sp>
    </p:spTree>
    <p:extLst>
      <p:ext uri="{BB962C8B-B14F-4D97-AF65-F5344CB8AC3E}">
        <p14:creationId xmlns:p14="http://schemas.microsoft.com/office/powerpoint/2010/main" val="3295251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a:extLst>
              <a:ext uri="{FF2B5EF4-FFF2-40B4-BE49-F238E27FC236}">
                <a16:creationId xmlns:a16="http://schemas.microsoft.com/office/drawing/2014/main" id="{A7D12C73-6BE5-4CEB-A60C-7E886811DDA0}"/>
              </a:ext>
            </a:extLst>
          </p:cNvPr>
          <p:cNvSpPr>
            <a:spLocks noGrp="1" noChangeArrowheads="1"/>
          </p:cNvSpPr>
          <p:nvPr>
            <p:ph type="sldNum" sz="quarter" idx="10"/>
          </p:nvPr>
        </p:nvSpPr>
        <p:spPr>
          <a:ln/>
        </p:spPr>
        <p:txBody>
          <a:bodyPr/>
          <a:lstStyle>
            <a:lvl1pPr>
              <a:defRPr/>
            </a:lvl1pPr>
          </a:lstStyle>
          <a:p>
            <a:fld id="{A18FAACC-44EA-4B5D-AF61-119001C60782}" type="slidenum">
              <a:rPr lang="en-US" altLang="en-US"/>
              <a:pPr/>
              <a:t>‹#›</a:t>
            </a:fld>
            <a:endParaRPr lang="en-US" altLang="en-US" sz="1050">
              <a:solidFill>
                <a:srgbClr val="6D2E69"/>
              </a:solidFill>
            </a:endParaRPr>
          </a:p>
        </p:txBody>
      </p:sp>
    </p:spTree>
    <p:extLst>
      <p:ext uri="{BB962C8B-B14F-4D97-AF65-F5344CB8AC3E}">
        <p14:creationId xmlns:p14="http://schemas.microsoft.com/office/powerpoint/2010/main" val="570691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02135" y="485778"/>
            <a:ext cx="2578100" cy="563086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63600" y="485778"/>
            <a:ext cx="7535333" cy="56308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a:extLst>
              <a:ext uri="{FF2B5EF4-FFF2-40B4-BE49-F238E27FC236}">
                <a16:creationId xmlns:a16="http://schemas.microsoft.com/office/drawing/2014/main" id="{C61E7707-DA36-4EDA-9382-DC41AB5137B7}"/>
              </a:ext>
            </a:extLst>
          </p:cNvPr>
          <p:cNvSpPr>
            <a:spLocks noGrp="1" noChangeArrowheads="1"/>
          </p:cNvSpPr>
          <p:nvPr>
            <p:ph type="sldNum" sz="quarter" idx="10"/>
          </p:nvPr>
        </p:nvSpPr>
        <p:spPr>
          <a:ln/>
        </p:spPr>
        <p:txBody>
          <a:bodyPr/>
          <a:lstStyle>
            <a:lvl1pPr>
              <a:defRPr/>
            </a:lvl1pPr>
          </a:lstStyle>
          <a:p>
            <a:fld id="{E676DDD0-4CD0-43E0-880D-7C3C7BBEF966}" type="slidenum">
              <a:rPr lang="en-US" altLang="en-US"/>
              <a:pPr/>
              <a:t>‹#›</a:t>
            </a:fld>
            <a:endParaRPr lang="en-US" altLang="en-US" sz="1050">
              <a:solidFill>
                <a:srgbClr val="6D2E69"/>
              </a:solidFill>
            </a:endParaRPr>
          </a:p>
        </p:txBody>
      </p:sp>
    </p:spTree>
    <p:extLst>
      <p:ext uri="{BB962C8B-B14F-4D97-AF65-F5344CB8AC3E}">
        <p14:creationId xmlns:p14="http://schemas.microsoft.com/office/powerpoint/2010/main" val="12184344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Purple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05D2C-D0CC-42E8-9949-5A5502952ACE}"/>
              </a:ext>
            </a:extLst>
          </p:cNvPr>
          <p:cNvSpPr>
            <a:spLocks noGrp="1"/>
          </p:cNvSpPr>
          <p:nvPr>
            <p:ph type="title" hasCustomPrompt="1"/>
          </p:nvPr>
        </p:nvSpPr>
        <p:spPr>
          <a:xfrm>
            <a:off x="750948" y="326066"/>
            <a:ext cx="10515600" cy="3102935"/>
          </a:xfrm>
          <a:prstGeom prst="rect">
            <a:avLst/>
          </a:prstGeom>
        </p:spPr>
        <p:txBody>
          <a:bodyPr/>
          <a:lstStyle>
            <a:lvl1pPr>
              <a:defRPr sz="9600" b="1">
                <a:latin typeface="+mj-lt"/>
                <a:cs typeface="Calibri" panose="020F0502020204030204" pitchFamily="34" charset="0"/>
              </a:defRPr>
            </a:lvl1pPr>
          </a:lstStyle>
          <a:p>
            <a:r>
              <a:rPr lang="en-US"/>
              <a:t>Presentation title</a:t>
            </a:r>
            <a:endParaRPr lang="en-GB"/>
          </a:p>
        </p:txBody>
      </p:sp>
      <p:sp>
        <p:nvSpPr>
          <p:cNvPr id="8" name="Text Placeholder 7">
            <a:extLst>
              <a:ext uri="{FF2B5EF4-FFF2-40B4-BE49-F238E27FC236}">
                <a16:creationId xmlns:a16="http://schemas.microsoft.com/office/drawing/2014/main" id="{CDA207B9-1364-4BEE-9442-FB1C2F89B78C}"/>
              </a:ext>
            </a:extLst>
          </p:cNvPr>
          <p:cNvSpPr>
            <a:spLocks noGrp="1"/>
          </p:cNvSpPr>
          <p:nvPr>
            <p:ph type="body" sz="quarter" idx="10" hasCustomPrompt="1"/>
          </p:nvPr>
        </p:nvSpPr>
        <p:spPr>
          <a:xfrm>
            <a:off x="750948" y="3910212"/>
            <a:ext cx="10515600" cy="960801"/>
          </a:xfrm>
        </p:spPr>
        <p:txBody>
          <a:bodyPr/>
          <a:lstStyle>
            <a:lvl1pPr>
              <a:defRPr b="0"/>
            </a:lvl1pPr>
          </a:lstStyle>
          <a:p>
            <a:pPr lvl="0"/>
            <a:r>
              <a:rPr lang="en-US"/>
              <a:t>Presenter name</a:t>
            </a:r>
          </a:p>
        </p:txBody>
      </p:sp>
      <p:sp>
        <p:nvSpPr>
          <p:cNvPr id="10" name="Text Placeholder 9">
            <a:extLst>
              <a:ext uri="{FF2B5EF4-FFF2-40B4-BE49-F238E27FC236}">
                <a16:creationId xmlns:a16="http://schemas.microsoft.com/office/drawing/2014/main" id="{8D2ABC5F-BF6D-4627-96BB-0F1F89C800F0}"/>
              </a:ext>
            </a:extLst>
          </p:cNvPr>
          <p:cNvSpPr>
            <a:spLocks noGrp="1"/>
          </p:cNvSpPr>
          <p:nvPr>
            <p:ph type="body" sz="quarter" idx="11" hasCustomPrompt="1"/>
          </p:nvPr>
        </p:nvSpPr>
        <p:spPr>
          <a:xfrm>
            <a:off x="750948" y="5168443"/>
            <a:ext cx="10515600" cy="767655"/>
          </a:xfrm>
        </p:spPr>
        <p:txBody>
          <a:bodyPr/>
          <a:lstStyle>
            <a:lvl1pPr>
              <a:defRPr sz="4267" b="0">
                <a:latin typeface="+mn-lt"/>
                <a:cs typeface="Calibri" panose="020F0502020204030204" pitchFamily="34" charset="0"/>
              </a:defRPr>
            </a:lvl1pPr>
          </a:lstStyle>
          <a:p>
            <a:pPr lvl="0"/>
            <a:r>
              <a:rPr lang="en-US"/>
              <a:t>Month, Year</a:t>
            </a:r>
          </a:p>
        </p:txBody>
      </p:sp>
    </p:spTree>
    <p:extLst>
      <p:ext uri="{BB962C8B-B14F-4D97-AF65-F5344CB8AC3E}">
        <p14:creationId xmlns:p14="http://schemas.microsoft.com/office/powerpoint/2010/main" val="23864016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urple detail">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DFEF2EA-1063-4E84-98D8-1EC3C0F80F25}"/>
              </a:ext>
            </a:extLst>
          </p:cNvPr>
          <p:cNvSpPr>
            <a:spLocks noGrp="1"/>
          </p:cNvSpPr>
          <p:nvPr>
            <p:ph type="title"/>
          </p:nvPr>
        </p:nvSpPr>
        <p:spPr>
          <a:xfrm>
            <a:off x="609842" y="436522"/>
            <a:ext cx="10972319" cy="1325033"/>
          </a:xfrm>
          <a:prstGeom prst="rect">
            <a:avLst/>
          </a:prstGeom>
        </p:spPr>
        <p:txBody>
          <a:bodyPr/>
          <a:lstStyle>
            <a:lvl1pPr>
              <a:defRPr sz="5333" b="1">
                <a:latin typeface="+mj-lt"/>
              </a:defRPr>
            </a:lvl1pPr>
          </a:lstStyle>
          <a:p>
            <a:r>
              <a:rPr lang="en-US"/>
              <a:t>Click to edit Master title style</a:t>
            </a:r>
            <a:endParaRPr lang="en-GB"/>
          </a:p>
        </p:txBody>
      </p:sp>
      <p:sp>
        <p:nvSpPr>
          <p:cNvPr id="3" name="Shape 8">
            <a:extLst>
              <a:ext uri="{FF2B5EF4-FFF2-40B4-BE49-F238E27FC236}">
                <a16:creationId xmlns:a16="http://schemas.microsoft.com/office/drawing/2014/main" id="{628A8322-546D-4F39-A2EF-5E9FF2B148A5}"/>
              </a:ext>
            </a:extLst>
          </p:cNvPr>
          <p:cNvSpPr txBox="1">
            <a:spLocks noGrp="1"/>
          </p:cNvSpPr>
          <p:nvPr>
            <p:ph idx="1" hasCustomPrompt="1"/>
          </p:nvPr>
        </p:nvSpPr>
        <p:spPr>
          <a:xfrm>
            <a:off x="609842" y="2900863"/>
            <a:ext cx="10972319" cy="1056276"/>
          </a:xfrm>
          <a:prstGeom prst="rect">
            <a:avLst/>
          </a:prstGeom>
          <a:noFill/>
          <a:ln>
            <a:noFill/>
          </a:ln>
        </p:spPr>
        <p:txBody>
          <a:bodyPr lIns="91425" tIns="91425" rIns="91425" bIns="91425" anchor="t" anchorCtr="0"/>
          <a:lstStyle>
            <a:lvl1pPr marL="0" marR="0" indent="0" algn="l" rtl="0">
              <a:spcBef>
                <a:spcPts val="0"/>
              </a:spcBef>
              <a:defRPr sz="4267" b="0" i="0"/>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pPr lvl="0"/>
            <a:r>
              <a:rPr lang="en-US"/>
              <a:t>Key points here</a:t>
            </a:r>
          </a:p>
        </p:txBody>
      </p:sp>
    </p:spTree>
    <p:extLst>
      <p:ext uri="{BB962C8B-B14F-4D97-AF65-F5344CB8AC3E}">
        <p14:creationId xmlns:p14="http://schemas.microsoft.com/office/powerpoint/2010/main" val="41729308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258AE29E-1597-4A94-8CEE-81C720C2A132}" type="slidenum">
              <a:rPr lang="en-US"/>
              <a:pPr>
                <a:defRPr/>
              </a:pPr>
              <a:t>‹#›</a:t>
            </a:fld>
            <a:endParaRPr lang="en-US" sz="1400">
              <a:solidFill>
                <a:srgbClr val="6D2E69"/>
              </a:solidFill>
            </a:endParaRPr>
          </a:p>
        </p:txBody>
      </p:sp>
    </p:spTree>
    <p:extLst>
      <p:ext uri="{BB962C8B-B14F-4D97-AF65-F5344CB8AC3E}">
        <p14:creationId xmlns:p14="http://schemas.microsoft.com/office/powerpoint/2010/main" val="20151888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6/12/2025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89936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258AE29E-1597-4A94-8CEE-81C720C2A132}" type="slidenum">
              <a:rPr lang="en-US"/>
              <a:pPr>
                <a:defRPr/>
              </a:pPr>
              <a:t>‹#›</a:t>
            </a:fld>
            <a:endParaRPr lang="en-US" sz="1400">
              <a:solidFill>
                <a:srgbClr val="6D2E69"/>
              </a:solidFill>
            </a:endParaRPr>
          </a:p>
        </p:txBody>
      </p:sp>
    </p:spTree>
    <p:extLst>
      <p:ext uri="{BB962C8B-B14F-4D97-AF65-F5344CB8AC3E}">
        <p14:creationId xmlns:p14="http://schemas.microsoft.com/office/powerpoint/2010/main" val="33082593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7AB8198-F8ED-449F-B340-2AE4E5D5B9C1}"/>
              </a:ext>
            </a:extLst>
          </p:cNvPr>
          <p:cNvSpPr>
            <a:spLocks noGrp="1"/>
          </p:cNvSpPr>
          <p:nvPr>
            <p:ph type="dt" sz="half" idx="10"/>
          </p:nvPr>
        </p:nvSpPr>
        <p:spPr/>
        <p:txBody>
          <a:bodyPr/>
          <a:lstStyle/>
          <a:p>
            <a:fld id="{EBF7C2A4-DC53-49E6-BFC0-03AAF2C6B453}" type="datetimeFigureOut">
              <a:rPr lang="en-GB" smtClean="0"/>
              <a:t>12/06/2025</a:t>
            </a:fld>
            <a:endParaRPr lang="en-GB"/>
          </a:p>
        </p:txBody>
      </p:sp>
      <p:sp>
        <p:nvSpPr>
          <p:cNvPr id="3" name="Footer Placeholder 2">
            <a:extLst>
              <a:ext uri="{FF2B5EF4-FFF2-40B4-BE49-F238E27FC236}">
                <a16:creationId xmlns:a16="http://schemas.microsoft.com/office/drawing/2014/main" id="{248DA579-BF9A-4A30-AF31-A68A98703BD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5C5224D-9F6D-4251-A8B6-6B604C86DA69}"/>
              </a:ext>
            </a:extLst>
          </p:cNvPr>
          <p:cNvSpPr>
            <a:spLocks noGrp="1"/>
          </p:cNvSpPr>
          <p:nvPr>
            <p:ph type="sldNum" sz="quarter" idx="12"/>
          </p:nvPr>
        </p:nvSpPr>
        <p:spPr/>
        <p:txBody>
          <a:bodyPr/>
          <a:lstStyle/>
          <a:p>
            <a:fld id="{E8B45FD9-5CB0-4E54-83E4-67345CC3CC17}" type="slidenum">
              <a:rPr lang="en-GB" smtClean="0"/>
              <a:t>‹#›</a:t>
            </a:fld>
            <a:endParaRPr lang="en-GB"/>
          </a:p>
        </p:txBody>
      </p:sp>
    </p:spTree>
    <p:extLst>
      <p:ext uri="{BB962C8B-B14F-4D97-AF65-F5344CB8AC3E}">
        <p14:creationId xmlns:p14="http://schemas.microsoft.com/office/powerpoint/2010/main" val="19160516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Purple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05D2C-D0CC-42E8-9949-5A5502952ACE}"/>
              </a:ext>
            </a:extLst>
          </p:cNvPr>
          <p:cNvSpPr>
            <a:spLocks noGrp="1"/>
          </p:cNvSpPr>
          <p:nvPr>
            <p:ph type="title" hasCustomPrompt="1"/>
          </p:nvPr>
        </p:nvSpPr>
        <p:spPr>
          <a:xfrm>
            <a:off x="750948" y="326067"/>
            <a:ext cx="10515600" cy="3102935"/>
          </a:xfrm>
          <a:prstGeom prst="rect">
            <a:avLst/>
          </a:prstGeom>
        </p:spPr>
        <p:txBody>
          <a:bodyPr/>
          <a:lstStyle>
            <a:lvl1pPr>
              <a:defRPr sz="9600" b="1">
                <a:latin typeface="+mj-lt"/>
                <a:cs typeface="Calibri" panose="020F0502020204030204" pitchFamily="34" charset="0"/>
              </a:defRPr>
            </a:lvl1pPr>
          </a:lstStyle>
          <a:p>
            <a:r>
              <a:rPr lang="en-US"/>
              <a:t>Presentation title</a:t>
            </a:r>
            <a:endParaRPr lang="en-GB"/>
          </a:p>
        </p:txBody>
      </p:sp>
      <p:sp>
        <p:nvSpPr>
          <p:cNvPr id="8" name="Text Placeholder 7">
            <a:extLst>
              <a:ext uri="{FF2B5EF4-FFF2-40B4-BE49-F238E27FC236}">
                <a16:creationId xmlns:a16="http://schemas.microsoft.com/office/drawing/2014/main" id="{CDA207B9-1364-4BEE-9442-FB1C2F89B78C}"/>
              </a:ext>
            </a:extLst>
          </p:cNvPr>
          <p:cNvSpPr>
            <a:spLocks noGrp="1"/>
          </p:cNvSpPr>
          <p:nvPr>
            <p:ph type="body" sz="quarter" idx="10" hasCustomPrompt="1"/>
          </p:nvPr>
        </p:nvSpPr>
        <p:spPr>
          <a:xfrm>
            <a:off x="750948" y="3910213"/>
            <a:ext cx="10515600" cy="960801"/>
          </a:xfrm>
        </p:spPr>
        <p:txBody>
          <a:bodyPr/>
          <a:lstStyle>
            <a:lvl1pPr>
              <a:defRPr b="0"/>
            </a:lvl1pPr>
          </a:lstStyle>
          <a:p>
            <a:pPr lvl="0"/>
            <a:r>
              <a:rPr lang="en-US"/>
              <a:t>Presenter name</a:t>
            </a:r>
          </a:p>
        </p:txBody>
      </p:sp>
      <p:sp>
        <p:nvSpPr>
          <p:cNvPr id="10" name="Text Placeholder 9">
            <a:extLst>
              <a:ext uri="{FF2B5EF4-FFF2-40B4-BE49-F238E27FC236}">
                <a16:creationId xmlns:a16="http://schemas.microsoft.com/office/drawing/2014/main" id="{8D2ABC5F-BF6D-4627-96BB-0F1F89C800F0}"/>
              </a:ext>
            </a:extLst>
          </p:cNvPr>
          <p:cNvSpPr>
            <a:spLocks noGrp="1"/>
          </p:cNvSpPr>
          <p:nvPr>
            <p:ph type="body" sz="quarter" idx="11" hasCustomPrompt="1"/>
          </p:nvPr>
        </p:nvSpPr>
        <p:spPr>
          <a:xfrm>
            <a:off x="750948" y="5168445"/>
            <a:ext cx="10515600" cy="767655"/>
          </a:xfrm>
        </p:spPr>
        <p:txBody>
          <a:bodyPr/>
          <a:lstStyle>
            <a:lvl1pPr>
              <a:defRPr sz="4267" b="0">
                <a:latin typeface="+mn-lt"/>
                <a:cs typeface="Calibri" panose="020F0502020204030204" pitchFamily="34" charset="0"/>
              </a:defRPr>
            </a:lvl1pPr>
          </a:lstStyle>
          <a:p>
            <a:pPr lvl="0"/>
            <a:r>
              <a:rPr lang="en-US"/>
              <a:t>Month, Year</a:t>
            </a:r>
          </a:p>
        </p:txBody>
      </p:sp>
    </p:spTree>
    <p:extLst>
      <p:ext uri="{BB962C8B-B14F-4D97-AF65-F5344CB8AC3E}">
        <p14:creationId xmlns:p14="http://schemas.microsoft.com/office/powerpoint/2010/main" val="3384386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utoShape 2">
            <a:extLst>
              <a:ext uri="{FF2B5EF4-FFF2-40B4-BE49-F238E27FC236}">
                <a16:creationId xmlns:a16="http://schemas.microsoft.com/office/drawing/2014/main" id="{744B5B3A-23BC-4DD5-9D79-8DB114EF59E8}"/>
              </a:ext>
            </a:extLst>
          </p:cNvPr>
          <p:cNvSpPr>
            <a:spLocks noChangeArrowheads="1"/>
          </p:cNvSpPr>
          <p:nvPr/>
        </p:nvSpPr>
        <p:spPr bwMode="auto">
          <a:xfrm flipV="1">
            <a:off x="599020" y="1528763"/>
            <a:ext cx="8157633" cy="2159000"/>
          </a:xfrm>
          <a:prstGeom prst="roundRect">
            <a:avLst>
              <a:gd name="adj" fmla="val 4407"/>
            </a:avLst>
          </a:prstGeom>
          <a:solidFill>
            <a:srgbClr val="5F286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16" charset="-128"/>
              </a:defRPr>
            </a:lvl1pPr>
            <a:lvl2pPr marL="742950" indent="-285750">
              <a:defRPr sz="2400">
                <a:solidFill>
                  <a:schemeClr val="tx1"/>
                </a:solidFill>
                <a:latin typeface="Arial" charset="0"/>
                <a:ea typeface="ヒラギノ角ゴ Pro W3" pitchFamily="-16" charset="-128"/>
              </a:defRPr>
            </a:lvl2pPr>
            <a:lvl3pPr marL="1143000" indent="-228600">
              <a:defRPr sz="2400">
                <a:solidFill>
                  <a:schemeClr val="tx1"/>
                </a:solidFill>
                <a:latin typeface="Arial" charset="0"/>
                <a:ea typeface="ヒラギノ角ゴ Pro W3" pitchFamily="-16" charset="-128"/>
              </a:defRPr>
            </a:lvl3pPr>
            <a:lvl4pPr marL="1600200" indent="-228600">
              <a:defRPr sz="2400">
                <a:solidFill>
                  <a:schemeClr val="tx1"/>
                </a:solidFill>
                <a:latin typeface="Arial" charset="0"/>
                <a:ea typeface="ヒラギノ角ゴ Pro W3" pitchFamily="-16" charset="-128"/>
              </a:defRPr>
            </a:lvl4pPr>
            <a:lvl5pPr marL="2057400" indent="-228600">
              <a:defRPr sz="2400">
                <a:solidFill>
                  <a:schemeClr val="tx1"/>
                </a:solidFill>
                <a:latin typeface="Arial" charset="0"/>
                <a:ea typeface="ヒラギノ角ゴ Pro W3" pitchFamily="-16"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16"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16"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16"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16" charset="-128"/>
              </a:defRPr>
            </a:lvl9pPr>
          </a:lstStyle>
          <a:p>
            <a:pPr>
              <a:defRPr/>
            </a:pPr>
            <a:endParaRPr lang="en-GB" altLang="en-US" sz="1800"/>
          </a:p>
        </p:txBody>
      </p:sp>
      <p:pic>
        <p:nvPicPr>
          <p:cNvPr id="5" name="Picture 8" descr="CQC_logo_CMYK">
            <a:extLst>
              <a:ext uri="{FF2B5EF4-FFF2-40B4-BE49-F238E27FC236}">
                <a16:creationId xmlns:a16="http://schemas.microsoft.com/office/drawing/2014/main" id="{8E94E42D-7075-46E0-A702-EF87527ED6F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3600" y="457200"/>
            <a:ext cx="360680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3"/>
          <p:cNvSpPr>
            <a:spLocks noGrp="1" noChangeArrowheads="1"/>
          </p:cNvSpPr>
          <p:nvPr>
            <p:ph type="ctrTitle"/>
          </p:nvPr>
        </p:nvSpPr>
        <p:spPr>
          <a:xfrm>
            <a:off x="863600" y="1676400"/>
            <a:ext cx="7620000" cy="990600"/>
          </a:xfrm>
        </p:spPr>
        <p:txBody>
          <a:bodyPr anchor="t"/>
          <a:lstStyle>
            <a:lvl1pPr>
              <a:defRPr sz="2625"/>
            </a:lvl1pPr>
          </a:lstStyle>
          <a:p>
            <a:pPr lvl="0"/>
            <a:r>
              <a:rPr lang="en-US" altLang="en-US" noProof="0"/>
              <a:t>Click to edit Master title style</a:t>
            </a:r>
          </a:p>
        </p:txBody>
      </p:sp>
      <p:sp>
        <p:nvSpPr>
          <p:cNvPr id="7173" name="Rectangle 5"/>
          <p:cNvSpPr>
            <a:spLocks noGrp="1" noChangeArrowheads="1"/>
          </p:cNvSpPr>
          <p:nvPr>
            <p:ph type="subTitle" sz="quarter" idx="1"/>
          </p:nvPr>
        </p:nvSpPr>
        <p:spPr>
          <a:xfrm>
            <a:off x="863600" y="2895600"/>
            <a:ext cx="4876800" cy="381000"/>
          </a:xfrm>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bg1"/>
                </a:solidFill>
              </a:defRPr>
            </a:lvl1pPr>
          </a:lstStyle>
          <a:p>
            <a:pPr lvl="0"/>
            <a:r>
              <a:rPr lang="en-US" altLang="en-US" noProof="0"/>
              <a:t>Click to edit Master subtitle style</a:t>
            </a:r>
          </a:p>
        </p:txBody>
      </p:sp>
    </p:spTree>
    <p:extLst>
      <p:ext uri="{BB962C8B-B14F-4D97-AF65-F5344CB8AC3E}">
        <p14:creationId xmlns:p14="http://schemas.microsoft.com/office/powerpoint/2010/main" val="21912934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a:extLst>
              <a:ext uri="{FF2B5EF4-FFF2-40B4-BE49-F238E27FC236}">
                <a16:creationId xmlns:a16="http://schemas.microsoft.com/office/drawing/2014/main" id="{3AE66E2B-7F55-474E-B889-06FDC4AE44F3}"/>
              </a:ext>
            </a:extLst>
          </p:cNvPr>
          <p:cNvSpPr>
            <a:spLocks noGrp="1" noChangeArrowheads="1"/>
          </p:cNvSpPr>
          <p:nvPr>
            <p:ph type="sldNum" sz="quarter" idx="10"/>
          </p:nvPr>
        </p:nvSpPr>
        <p:spPr>
          <a:ln/>
        </p:spPr>
        <p:txBody>
          <a:bodyPr/>
          <a:lstStyle>
            <a:lvl1pPr>
              <a:defRPr/>
            </a:lvl1pPr>
          </a:lstStyle>
          <a:p>
            <a:fld id="{AC2F3DFE-CE7B-47DD-9B8A-FFE03B5EF008}" type="slidenum">
              <a:rPr lang="en-US" altLang="en-US"/>
              <a:pPr/>
              <a:t>‹#›</a:t>
            </a:fld>
            <a:endParaRPr lang="en-US" altLang="en-US" sz="1050">
              <a:solidFill>
                <a:srgbClr val="6D2E69"/>
              </a:solidFill>
            </a:endParaRPr>
          </a:p>
        </p:txBody>
      </p:sp>
    </p:spTree>
    <p:extLst>
      <p:ext uri="{BB962C8B-B14F-4D97-AF65-F5344CB8AC3E}">
        <p14:creationId xmlns:p14="http://schemas.microsoft.com/office/powerpoint/2010/main" val="2334266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3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5">
            <a:extLst>
              <a:ext uri="{FF2B5EF4-FFF2-40B4-BE49-F238E27FC236}">
                <a16:creationId xmlns:a16="http://schemas.microsoft.com/office/drawing/2014/main" id="{E86474D7-E506-4EEC-A4D3-40E250266237}"/>
              </a:ext>
            </a:extLst>
          </p:cNvPr>
          <p:cNvSpPr>
            <a:spLocks noGrp="1" noChangeArrowheads="1"/>
          </p:cNvSpPr>
          <p:nvPr>
            <p:ph type="sldNum" sz="quarter" idx="10"/>
          </p:nvPr>
        </p:nvSpPr>
        <p:spPr>
          <a:ln/>
        </p:spPr>
        <p:txBody>
          <a:bodyPr/>
          <a:lstStyle>
            <a:lvl1pPr>
              <a:defRPr/>
            </a:lvl1pPr>
          </a:lstStyle>
          <a:p>
            <a:fld id="{2A02887E-96DD-44DA-BC8B-741C223030F0}" type="slidenum">
              <a:rPr lang="en-US" altLang="en-US"/>
              <a:pPr/>
              <a:t>‹#›</a:t>
            </a:fld>
            <a:endParaRPr lang="en-US" altLang="en-US" sz="1050">
              <a:solidFill>
                <a:srgbClr val="6D2E69"/>
              </a:solidFill>
            </a:endParaRPr>
          </a:p>
        </p:txBody>
      </p:sp>
    </p:spTree>
    <p:extLst>
      <p:ext uri="{BB962C8B-B14F-4D97-AF65-F5344CB8AC3E}">
        <p14:creationId xmlns:p14="http://schemas.microsoft.com/office/powerpoint/2010/main" val="3362875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63600" y="1798638"/>
            <a:ext cx="5056717" cy="43180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23519" y="1798638"/>
            <a:ext cx="5056716" cy="43180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5">
            <a:extLst>
              <a:ext uri="{FF2B5EF4-FFF2-40B4-BE49-F238E27FC236}">
                <a16:creationId xmlns:a16="http://schemas.microsoft.com/office/drawing/2014/main" id="{146A1743-DF58-4E1D-A18E-046EA1842EB3}"/>
              </a:ext>
            </a:extLst>
          </p:cNvPr>
          <p:cNvSpPr>
            <a:spLocks noGrp="1" noChangeArrowheads="1"/>
          </p:cNvSpPr>
          <p:nvPr>
            <p:ph type="sldNum" sz="quarter" idx="10"/>
          </p:nvPr>
        </p:nvSpPr>
        <p:spPr>
          <a:ln/>
        </p:spPr>
        <p:txBody>
          <a:bodyPr/>
          <a:lstStyle>
            <a:lvl1pPr>
              <a:defRPr/>
            </a:lvl1pPr>
          </a:lstStyle>
          <a:p>
            <a:fld id="{CDEF6901-6BA7-4DAA-A5AF-F4455BC22313}" type="slidenum">
              <a:rPr lang="en-US" altLang="en-US"/>
              <a:pPr/>
              <a:t>‹#›</a:t>
            </a:fld>
            <a:endParaRPr lang="en-US" altLang="en-US" sz="1050">
              <a:solidFill>
                <a:srgbClr val="6D2E69"/>
              </a:solidFill>
            </a:endParaRPr>
          </a:p>
        </p:txBody>
      </p:sp>
    </p:spTree>
    <p:extLst>
      <p:ext uri="{BB962C8B-B14F-4D97-AF65-F5344CB8AC3E}">
        <p14:creationId xmlns:p14="http://schemas.microsoft.com/office/powerpoint/2010/main" val="23190526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5">
            <a:extLst>
              <a:ext uri="{FF2B5EF4-FFF2-40B4-BE49-F238E27FC236}">
                <a16:creationId xmlns:a16="http://schemas.microsoft.com/office/drawing/2014/main" id="{3F08D977-7EEC-4EBC-A764-40389FDF517A}"/>
              </a:ext>
            </a:extLst>
          </p:cNvPr>
          <p:cNvSpPr>
            <a:spLocks noGrp="1" noChangeArrowheads="1"/>
          </p:cNvSpPr>
          <p:nvPr>
            <p:ph type="sldNum" sz="quarter" idx="10"/>
          </p:nvPr>
        </p:nvSpPr>
        <p:spPr>
          <a:ln/>
        </p:spPr>
        <p:txBody>
          <a:bodyPr/>
          <a:lstStyle>
            <a:lvl1pPr>
              <a:defRPr/>
            </a:lvl1pPr>
          </a:lstStyle>
          <a:p>
            <a:fld id="{68621B0F-03FA-46B7-886A-80F76AF7DAD1}" type="slidenum">
              <a:rPr lang="en-US" altLang="en-US"/>
              <a:pPr/>
              <a:t>‹#›</a:t>
            </a:fld>
            <a:endParaRPr lang="en-US" altLang="en-US" sz="1050">
              <a:solidFill>
                <a:srgbClr val="6D2E69"/>
              </a:solidFill>
            </a:endParaRPr>
          </a:p>
        </p:txBody>
      </p:sp>
    </p:spTree>
    <p:extLst>
      <p:ext uri="{BB962C8B-B14F-4D97-AF65-F5344CB8AC3E}">
        <p14:creationId xmlns:p14="http://schemas.microsoft.com/office/powerpoint/2010/main" val="61071963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image" Target="../media/image2.emf"/><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image" Target="../media/image1.png"/><Relationship Id="rId5" Type="http://schemas.openxmlformats.org/officeDocument/2006/relationships/theme" Target="../theme/theme3.xml"/><Relationship Id="rId4"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4"/>
        <p:cNvGrpSpPr/>
        <p:nvPr/>
      </p:nvGrpSpPr>
      <p:grpSpPr>
        <a:xfrm>
          <a:off x="0" y="0"/>
          <a:ext cx="0" cy="0"/>
          <a:chOff x="0" y="0"/>
          <a:chExt cx="0" cy="0"/>
        </a:xfrm>
      </p:grpSpPr>
      <p:sp>
        <p:nvSpPr>
          <p:cNvPr id="8" name="Shape 8"/>
          <p:cNvSpPr txBox="1">
            <a:spLocks noGrp="1"/>
          </p:cNvSpPr>
          <p:nvPr>
            <p:ph type="body" idx="1"/>
          </p:nvPr>
        </p:nvSpPr>
        <p:spPr>
          <a:xfrm>
            <a:off x="609602" y="1604641"/>
            <a:ext cx="10972319" cy="3977279"/>
          </a:xfrm>
          <a:prstGeom prst="rect">
            <a:avLst/>
          </a:prstGeom>
          <a:noFill/>
          <a:ln>
            <a:noFill/>
          </a:ln>
        </p:spPr>
        <p:txBody>
          <a:bodyPr lIns="91425" tIns="91425" rIns="91425" bIns="91425" anchor="t" anchorCtr="0"/>
          <a:lstStyle>
            <a:lvl1pPr marL="0" marR="0" indent="0" algn="l" rtl="0">
              <a:spcBef>
                <a:spcPts val="0"/>
              </a:spcBef>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r>
              <a:rPr lang="en-GB"/>
              <a:t>Key points here</a:t>
            </a:r>
            <a:br>
              <a:rPr lang="en-GB"/>
            </a:br>
            <a:r>
              <a:rPr lang="en-GB"/>
              <a:t>(minimum font size 32)</a:t>
            </a:r>
            <a:endParaRPr/>
          </a:p>
        </p:txBody>
      </p:sp>
      <p:sp>
        <p:nvSpPr>
          <p:cNvPr id="5" name="Shape 5">
            <a:extLst>
              <a:ext uri="{C183D7F6-B498-43B3-948B-1728B52AA6E4}">
                <adec:decorative xmlns:adec="http://schemas.microsoft.com/office/drawing/2017/decorative" val="1"/>
              </a:ext>
            </a:extLst>
          </p:cNvPr>
          <p:cNvSpPr/>
          <p:nvPr/>
        </p:nvSpPr>
        <p:spPr>
          <a:xfrm rot="10800000" flipH="1">
            <a:off x="1" y="6309322"/>
            <a:ext cx="12192000" cy="561879"/>
          </a:xfrm>
          <a:prstGeom prst="rect">
            <a:avLst/>
          </a:prstGeom>
          <a:solidFill>
            <a:srgbClr val="5F2861"/>
          </a:solidFill>
          <a:ln>
            <a:noFill/>
          </a:ln>
        </p:spPr>
        <p:txBody>
          <a:bodyPr lIns="121900" tIns="121900" rIns="121900" bIns="121900" anchor="ctr" anchorCtr="0">
            <a:noAutofit/>
          </a:bodyPr>
          <a:lstStyle/>
          <a:p>
            <a:pPr>
              <a:spcBef>
                <a:spcPts val="0"/>
              </a:spcBef>
              <a:buNone/>
            </a:pPr>
            <a:endParaRPr sz="2400"/>
          </a:p>
        </p:txBody>
      </p:sp>
      <p:pic>
        <p:nvPicPr>
          <p:cNvPr id="3" name="Picture 2">
            <a:extLst>
              <a:ext uri="{FF2B5EF4-FFF2-40B4-BE49-F238E27FC236}">
                <a16:creationId xmlns:a16="http://schemas.microsoft.com/office/drawing/2014/main" id="{07A978B9-95F6-4A52-A7AD-8F58E33528D8}"/>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10704512" y="6405331"/>
            <a:ext cx="1344149" cy="425364"/>
          </a:xfrm>
          <a:prstGeom prst="rect">
            <a:avLst/>
          </a:prstGeom>
        </p:spPr>
      </p:pic>
    </p:spTree>
    <p:extLst>
      <p:ext uri="{BB962C8B-B14F-4D97-AF65-F5344CB8AC3E}">
        <p14:creationId xmlns:p14="http://schemas.microsoft.com/office/powerpoint/2010/main" val="324756938"/>
      </p:ext>
    </p:extLst>
  </p:cSld>
  <p:clrMap bg1="lt1" tx1="dk1" bg2="dk2" tx2="lt2" accent1="accent1" accent2="accent2" accent3="accent3" accent4="accent4" accent5="accent5" accent6="accent6" hlink="hlink" folHlink="folHlink"/>
  <p:sldLayoutIdLst>
    <p:sldLayoutId id="2147484442" r:id="rId1"/>
    <p:sldLayoutId id="2147483700" r:id="rId2"/>
    <p:sldLayoutId id="2147483708" r:id="rId3"/>
    <p:sldLayoutId id="2147484441" r:id="rId4"/>
  </p:sldLayoutIdLst>
  <p:hf sldNum="0" hdr="0" ftr="0" dt="0"/>
  <p:txStyles>
    <p:titleStyle>
      <a:defPPr marR="0" algn="l" rtl="0">
        <a:lnSpc>
          <a:spcPct val="100000"/>
        </a:lnSpc>
        <a:spcBef>
          <a:spcPts val="0"/>
        </a:spcBef>
        <a:spcAft>
          <a:spcPts val="0"/>
        </a:spcAft>
      </a:defPPr>
      <a:lvl1pPr marR="0" algn="l" rtl="0" eaLnBrk="1" hangingPunct="1">
        <a:lnSpc>
          <a:spcPct val="100000"/>
        </a:lnSpc>
        <a:spcBef>
          <a:spcPts val="0"/>
        </a:spcBef>
        <a:spcAft>
          <a:spcPts val="0"/>
        </a:spcAft>
        <a:buNone/>
        <a:defRPr sz="2489"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eaLnBrk="1" hangingPunct="1">
        <a:lnSpc>
          <a:spcPct val="100000"/>
        </a:lnSpc>
        <a:spcBef>
          <a:spcPts val="0"/>
        </a:spcBef>
        <a:spcAft>
          <a:spcPts val="0"/>
        </a:spcAft>
        <a:buNone/>
        <a:defRPr sz="7110" b="1" i="0" u="none" strike="noStrike" cap="none" baseline="0">
          <a:solidFill>
            <a:schemeClr val="tx1"/>
          </a:solidFill>
          <a:latin typeface="+mn-lt"/>
          <a:ea typeface="Calibri" panose="020F0502020204030204" pitchFamily="34" charset="0"/>
          <a:cs typeface="Calibri" panose="020F0502020204030204" pitchFamily="34" charset="0"/>
          <a:sym typeface="Arial"/>
          <a:rtl val="0"/>
        </a:defRPr>
      </a:lvl1pPr>
      <a:lvl2pPr marR="0" algn="l" rtl="0" eaLnBrk="1" hangingPunct="1">
        <a:lnSpc>
          <a:spcPct val="100000"/>
        </a:lnSpc>
        <a:spcBef>
          <a:spcPts val="0"/>
        </a:spcBef>
        <a:spcAft>
          <a:spcPts val="0"/>
        </a:spcAft>
        <a:buNone/>
        <a:defRPr sz="2489" b="0" i="0" u="none" strike="noStrike" cap="none" baseline="0">
          <a:solidFill>
            <a:srgbClr val="000000"/>
          </a:solidFill>
          <a:latin typeface="Arial"/>
          <a:ea typeface="Arial"/>
          <a:cs typeface="Arial"/>
          <a:sym typeface="Arial"/>
          <a:rtl val="0"/>
        </a:defRPr>
      </a:lvl2pPr>
      <a:lvl3pPr marR="0" algn="l" rtl="0" eaLnBrk="1" hangingPunct="1">
        <a:lnSpc>
          <a:spcPct val="100000"/>
        </a:lnSpc>
        <a:spcBef>
          <a:spcPts val="0"/>
        </a:spcBef>
        <a:spcAft>
          <a:spcPts val="0"/>
        </a:spcAft>
        <a:buNone/>
        <a:defRPr sz="2489" b="0" i="0" u="none" strike="noStrike" cap="none" baseline="0">
          <a:solidFill>
            <a:srgbClr val="000000"/>
          </a:solidFill>
          <a:latin typeface="Arial"/>
          <a:ea typeface="Arial"/>
          <a:cs typeface="Arial"/>
          <a:sym typeface="Arial"/>
          <a:rtl val="0"/>
        </a:defRPr>
      </a:lvl3pPr>
      <a:lvl4pPr marR="0" algn="l" rtl="0" eaLnBrk="1" hangingPunct="1">
        <a:lnSpc>
          <a:spcPct val="100000"/>
        </a:lnSpc>
        <a:spcBef>
          <a:spcPts val="0"/>
        </a:spcBef>
        <a:spcAft>
          <a:spcPts val="0"/>
        </a:spcAft>
        <a:buNone/>
        <a:defRPr sz="2489" b="0" i="0" u="none" strike="noStrike" cap="none" baseline="0">
          <a:solidFill>
            <a:srgbClr val="000000"/>
          </a:solidFill>
          <a:latin typeface="Arial"/>
          <a:ea typeface="Arial"/>
          <a:cs typeface="Arial"/>
          <a:sym typeface="Arial"/>
          <a:rtl val="0"/>
        </a:defRPr>
      </a:lvl4pPr>
      <a:lvl5pPr marR="0" algn="l" rtl="0" eaLnBrk="1" hangingPunct="1">
        <a:lnSpc>
          <a:spcPct val="100000"/>
        </a:lnSpc>
        <a:spcBef>
          <a:spcPts val="0"/>
        </a:spcBef>
        <a:spcAft>
          <a:spcPts val="0"/>
        </a:spcAft>
        <a:buNone/>
        <a:defRPr sz="2489" b="0" i="0" u="none" strike="noStrike" cap="none" baseline="0">
          <a:solidFill>
            <a:srgbClr val="000000"/>
          </a:solidFill>
          <a:latin typeface="Arial"/>
          <a:ea typeface="Arial"/>
          <a:cs typeface="Arial"/>
          <a:sym typeface="Arial"/>
          <a:rtl val="0"/>
        </a:defRPr>
      </a:lvl5pPr>
      <a:lvl6pPr marR="0" algn="l" rtl="0" eaLnBrk="1" hangingPunct="1">
        <a:lnSpc>
          <a:spcPct val="100000"/>
        </a:lnSpc>
        <a:spcBef>
          <a:spcPts val="0"/>
        </a:spcBef>
        <a:spcAft>
          <a:spcPts val="0"/>
        </a:spcAft>
        <a:buNone/>
        <a:defRPr sz="2489" b="0" i="0" u="none" strike="noStrike" cap="none" baseline="0">
          <a:solidFill>
            <a:srgbClr val="000000"/>
          </a:solidFill>
          <a:latin typeface="Arial"/>
          <a:ea typeface="Arial"/>
          <a:cs typeface="Arial"/>
          <a:sym typeface="Arial"/>
          <a:rtl val="0"/>
        </a:defRPr>
      </a:lvl6pPr>
      <a:lvl7pPr marR="0" algn="l" rtl="0" eaLnBrk="1" hangingPunct="1">
        <a:lnSpc>
          <a:spcPct val="100000"/>
        </a:lnSpc>
        <a:spcBef>
          <a:spcPts val="0"/>
        </a:spcBef>
        <a:spcAft>
          <a:spcPts val="0"/>
        </a:spcAft>
        <a:buNone/>
        <a:defRPr sz="2489" b="0" i="0" u="none" strike="noStrike" cap="none" baseline="0">
          <a:solidFill>
            <a:srgbClr val="000000"/>
          </a:solidFill>
          <a:latin typeface="Arial"/>
          <a:ea typeface="Arial"/>
          <a:cs typeface="Arial"/>
          <a:sym typeface="Arial"/>
          <a:rtl val="0"/>
        </a:defRPr>
      </a:lvl7pPr>
      <a:lvl8pPr marR="0" algn="l" rtl="0" eaLnBrk="1" hangingPunct="1">
        <a:lnSpc>
          <a:spcPct val="100000"/>
        </a:lnSpc>
        <a:spcBef>
          <a:spcPts val="0"/>
        </a:spcBef>
        <a:spcAft>
          <a:spcPts val="0"/>
        </a:spcAft>
        <a:buNone/>
        <a:defRPr sz="2489" b="0" i="0" u="none" strike="noStrike" cap="none" baseline="0">
          <a:solidFill>
            <a:srgbClr val="000000"/>
          </a:solidFill>
          <a:latin typeface="Arial"/>
          <a:ea typeface="Arial"/>
          <a:cs typeface="Arial"/>
          <a:sym typeface="Arial"/>
          <a:rtl val="0"/>
        </a:defRPr>
      </a:lvl8pPr>
      <a:lvl9pPr marR="0" algn="l" rtl="0" eaLnBrk="1" hangingPunct="1">
        <a:lnSpc>
          <a:spcPct val="100000"/>
        </a:lnSpc>
        <a:spcBef>
          <a:spcPts val="0"/>
        </a:spcBef>
        <a:spcAft>
          <a:spcPts val="0"/>
        </a:spcAft>
        <a:buNone/>
        <a:defRPr sz="2489"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eaLnBrk="1" hangingPunct="1">
        <a:lnSpc>
          <a:spcPct val="100000"/>
        </a:lnSpc>
        <a:spcBef>
          <a:spcPts val="0"/>
        </a:spcBef>
        <a:spcAft>
          <a:spcPts val="0"/>
        </a:spcAft>
        <a:buNone/>
        <a:defRPr sz="2489" b="0" i="0" u="none" strike="noStrike" cap="none" baseline="0">
          <a:solidFill>
            <a:srgbClr val="000000"/>
          </a:solidFill>
          <a:latin typeface="Arial"/>
          <a:ea typeface="Arial"/>
          <a:cs typeface="Arial"/>
          <a:sym typeface="Arial"/>
          <a:rtl val="0"/>
        </a:defRPr>
      </a:lvl1pPr>
      <a:lvl2pPr marR="0" algn="l" rtl="0" eaLnBrk="1" hangingPunct="1">
        <a:lnSpc>
          <a:spcPct val="100000"/>
        </a:lnSpc>
        <a:spcBef>
          <a:spcPts val="0"/>
        </a:spcBef>
        <a:spcAft>
          <a:spcPts val="0"/>
        </a:spcAft>
        <a:buNone/>
        <a:defRPr sz="2489" b="0" i="0" u="none" strike="noStrike" cap="none" baseline="0">
          <a:solidFill>
            <a:srgbClr val="000000"/>
          </a:solidFill>
          <a:latin typeface="Arial"/>
          <a:ea typeface="Arial"/>
          <a:cs typeface="Arial"/>
          <a:sym typeface="Arial"/>
          <a:rtl val="0"/>
        </a:defRPr>
      </a:lvl2pPr>
      <a:lvl3pPr marR="0" algn="l" rtl="0" eaLnBrk="1" hangingPunct="1">
        <a:lnSpc>
          <a:spcPct val="100000"/>
        </a:lnSpc>
        <a:spcBef>
          <a:spcPts val="0"/>
        </a:spcBef>
        <a:spcAft>
          <a:spcPts val="0"/>
        </a:spcAft>
        <a:buNone/>
        <a:defRPr sz="2489" b="0" i="0" u="none" strike="noStrike" cap="none" baseline="0">
          <a:solidFill>
            <a:srgbClr val="000000"/>
          </a:solidFill>
          <a:latin typeface="Arial"/>
          <a:ea typeface="Arial"/>
          <a:cs typeface="Arial"/>
          <a:sym typeface="Arial"/>
          <a:rtl val="0"/>
        </a:defRPr>
      </a:lvl3pPr>
      <a:lvl4pPr marR="0" algn="l" rtl="0" eaLnBrk="1" hangingPunct="1">
        <a:lnSpc>
          <a:spcPct val="100000"/>
        </a:lnSpc>
        <a:spcBef>
          <a:spcPts val="0"/>
        </a:spcBef>
        <a:spcAft>
          <a:spcPts val="0"/>
        </a:spcAft>
        <a:buNone/>
        <a:defRPr sz="2489" b="0" i="0" u="none" strike="noStrike" cap="none" baseline="0">
          <a:solidFill>
            <a:srgbClr val="000000"/>
          </a:solidFill>
          <a:latin typeface="Arial"/>
          <a:ea typeface="Arial"/>
          <a:cs typeface="Arial"/>
          <a:sym typeface="Arial"/>
          <a:rtl val="0"/>
        </a:defRPr>
      </a:lvl4pPr>
      <a:lvl5pPr marR="0" algn="l" rtl="0" eaLnBrk="1" hangingPunct="1">
        <a:lnSpc>
          <a:spcPct val="100000"/>
        </a:lnSpc>
        <a:spcBef>
          <a:spcPts val="0"/>
        </a:spcBef>
        <a:spcAft>
          <a:spcPts val="0"/>
        </a:spcAft>
        <a:buNone/>
        <a:defRPr sz="2489" b="0" i="0" u="none" strike="noStrike" cap="none" baseline="0">
          <a:solidFill>
            <a:srgbClr val="000000"/>
          </a:solidFill>
          <a:latin typeface="Arial"/>
          <a:ea typeface="Arial"/>
          <a:cs typeface="Arial"/>
          <a:sym typeface="Arial"/>
          <a:rtl val="0"/>
        </a:defRPr>
      </a:lvl5pPr>
      <a:lvl6pPr marR="0" algn="l" rtl="0" eaLnBrk="1" hangingPunct="1">
        <a:lnSpc>
          <a:spcPct val="100000"/>
        </a:lnSpc>
        <a:spcBef>
          <a:spcPts val="0"/>
        </a:spcBef>
        <a:spcAft>
          <a:spcPts val="0"/>
        </a:spcAft>
        <a:buNone/>
        <a:defRPr sz="2489" b="0" i="0" u="none" strike="noStrike" cap="none" baseline="0">
          <a:solidFill>
            <a:srgbClr val="000000"/>
          </a:solidFill>
          <a:latin typeface="Arial"/>
          <a:ea typeface="Arial"/>
          <a:cs typeface="Arial"/>
          <a:sym typeface="Arial"/>
          <a:rtl val="0"/>
        </a:defRPr>
      </a:lvl6pPr>
      <a:lvl7pPr marR="0" algn="l" rtl="0" eaLnBrk="1" hangingPunct="1">
        <a:lnSpc>
          <a:spcPct val="100000"/>
        </a:lnSpc>
        <a:spcBef>
          <a:spcPts val="0"/>
        </a:spcBef>
        <a:spcAft>
          <a:spcPts val="0"/>
        </a:spcAft>
        <a:buNone/>
        <a:defRPr sz="2489" b="0" i="0" u="none" strike="noStrike" cap="none" baseline="0">
          <a:solidFill>
            <a:srgbClr val="000000"/>
          </a:solidFill>
          <a:latin typeface="Arial"/>
          <a:ea typeface="Arial"/>
          <a:cs typeface="Arial"/>
          <a:sym typeface="Arial"/>
          <a:rtl val="0"/>
        </a:defRPr>
      </a:lvl7pPr>
      <a:lvl8pPr marR="0" algn="l" rtl="0" eaLnBrk="1" hangingPunct="1">
        <a:lnSpc>
          <a:spcPct val="100000"/>
        </a:lnSpc>
        <a:spcBef>
          <a:spcPts val="0"/>
        </a:spcBef>
        <a:spcAft>
          <a:spcPts val="0"/>
        </a:spcAft>
        <a:buNone/>
        <a:defRPr sz="2489" b="0" i="0" u="none" strike="noStrike" cap="none" baseline="0">
          <a:solidFill>
            <a:srgbClr val="000000"/>
          </a:solidFill>
          <a:latin typeface="Arial"/>
          <a:ea typeface="Arial"/>
          <a:cs typeface="Arial"/>
          <a:sym typeface="Arial"/>
          <a:rtl val="0"/>
        </a:defRPr>
      </a:lvl8pPr>
      <a:lvl9pPr marR="0" algn="l" rtl="0" eaLnBrk="1" hangingPunct="1">
        <a:lnSpc>
          <a:spcPct val="100000"/>
        </a:lnSpc>
        <a:spcBef>
          <a:spcPts val="0"/>
        </a:spcBef>
        <a:spcAft>
          <a:spcPts val="0"/>
        </a:spcAft>
        <a:buNone/>
        <a:defRPr sz="2489" b="0" i="0" u="none" strike="noStrike" cap="none" baseline="0">
          <a:solidFill>
            <a:srgbClr val="000000"/>
          </a:solidFill>
          <a:latin typeface="Arial"/>
          <a:ea typeface="Arial"/>
          <a:cs typeface="Arial"/>
          <a:sym typeface="Arial"/>
          <a:rtl val="0"/>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AutoShape 2">
            <a:extLst>
              <a:ext uri="{FF2B5EF4-FFF2-40B4-BE49-F238E27FC236}">
                <a16:creationId xmlns:a16="http://schemas.microsoft.com/office/drawing/2014/main" id="{E4FA0018-B90C-44D1-A3FE-CAD51AFC325F}"/>
              </a:ext>
            </a:extLst>
          </p:cNvPr>
          <p:cNvSpPr>
            <a:spLocks noChangeArrowheads="1"/>
          </p:cNvSpPr>
          <p:nvPr/>
        </p:nvSpPr>
        <p:spPr bwMode="auto">
          <a:xfrm>
            <a:off x="599019" y="449263"/>
            <a:ext cx="11036300" cy="990600"/>
          </a:xfrm>
          <a:prstGeom prst="roundRect">
            <a:avLst>
              <a:gd name="adj" fmla="val 7213"/>
            </a:avLst>
          </a:prstGeom>
          <a:solidFill>
            <a:srgbClr val="5F286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16" charset="-128"/>
              </a:defRPr>
            </a:lvl1pPr>
            <a:lvl2pPr marL="742950" indent="-285750">
              <a:defRPr sz="2400">
                <a:solidFill>
                  <a:schemeClr val="tx1"/>
                </a:solidFill>
                <a:latin typeface="Arial" charset="0"/>
                <a:ea typeface="ヒラギノ角ゴ Pro W3" pitchFamily="-16" charset="-128"/>
              </a:defRPr>
            </a:lvl2pPr>
            <a:lvl3pPr marL="1143000" indent="-228600">
              <a:defRPr sz="2400">
                <a:solidFill>
                  <a:schemeClr val="tx1"/>
                </a:solidFill>
                <a:latin typeface="Arial" charset="0"/>
                <a:ea typeface="ヒラギノ角ゴ Pro W3" pitchFamily="-16" charset="-128"/>
              </a:defRPr>
            </a:lvl3pPr>
            <a:lvl4pPr marL="1600200" indent="-228600">
              <a:defRPr sz="2400">
                <a:solidFill>
                  <a:schemeClr val="tx1"/>
                </a:solidFill>
                <a:latin typeface="Arial" charset="0"/>
                <a:ea typeface="ヒラギノ角ゴ Pro W3" pitchFamily="-16" charset="-128"/>
              </a:defRPr>
            </a:lvl4pPr>
            <a:lvl5pPr marL="2057400" indent="-228600">
              <a:defRPr sz="2400">
                <a:solidFill>
                  <a:schemeClr val="tx1"/>
                </a:solidFill>
                <a:latin typeface="Arial" charset="0"/>
                <a:ea typeface="ヒラギノ角ゴ Pro W3" pitchFamily="-16"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16"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16"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16"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16" charset="-128"/>
              </a:defRPr>
            </a:lvl9pPr>
          </a:lstStyle>
          <a:p>
            <a:pPr>
              <a:defRPr/>
            </a:pPr>
            <a:endParaRPr lang="en-GB" altLang="en-US" sz="1800"/>
          </a:p>
        </p:txBody>
      </p:sp>
      <p:sp>
        <p:nvSpPr>
          <p:cNvPr id="1027" name="Rectangle 3">
            <a:extLst>
              <a:ext uri="{FF2B5EF4-FFF2-40B4-BE49-F238E27FC236}">
                <a16:creationId xmlns:a16="http://schemas.microsoft.com/office/drawing/2014/main" id="{4E7305A1-2B0D-4CE3-BAB3-5FF2114F89F8}"/>
              </a:ext>
            </a:extLst>
          </p:cNvPr>
          <p:cNvSpPr>
            <a:spLocks noGrp="1" noChangeArrowheads="1"/>
          </p:cNvSpPr>
          <p:nvPr>
            <p:ph type="title"/>
          </p:nvPr>
        </p:nvSpPr>
        <p:spPr bwMode="auto">
          <a:xfrm>
            <a:off x="863602" y="485775"/>
            <a:ext cx="7437967" cy="9064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en-US"/>
              <a:t>Click to edit Master title style</a:t>
            </a:r>
          </a:p>
        </p:txBody>
      </p:sp>
      <p:sp>
        <p:nvSpPr>
          <p:cNvPr id="1028" name="Rectangle 4">
            <a:extLst>
              <a:ext uri="{FF2B5EF4-FFF2-40B4-BE49-F238E27FC236}">
                <a16:creationId xmlns:a16="http://schemas.microsoft.com/office/drawing/2014/main" id="{2246CC52-FEAD-4666-9B57-5B32FFB29DDD}"/>
              </a:ext>
            </a:extLst>
          </p:cNvPr>
          <p:cNvSpPr>
            <a:spLocks noGrp="1" noChangeArrowheads="1"/>
          </p:cNvSpPr>
          <p:nvPr>
            <p:ph type="body" idx="1"/>
          </p:nvPr>
        </p:nvSpPr>
        <p:spPr bwMode="auto">
          <a:xfrm>
            <a:off x="863602" y="1798638"/>
            <a:ext cx="10316633" cy="431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p:txBody>
      </p:sp>
      <p:sp>
        <p:nvSpPr>
          <p:cNvPr id="6149" name="Rectangle 5">
            <a:extLst>
              <a:ext uri="{FF2B5EF4-FFF2-40B4-BE49-F238E27FC236}">
                <a16:creationId xmlns:a16="http://schemas.microsoft.com/office/drawing/2014/main" id="{BD99AE2D-DCC9-4D28-AEA4-897F80CFCDF8}"/>
              </a:ext>
            </a:extLst>
          </p:cNvPr>
          <p:cNvSpPr>
            <a:spLocks noGrp="1" noChangeArrowheads="1"/>
          </p:cNvSpPr>
          <p:nvPr>
            <p:ph type="sldNum" sz="quarter" idx="4"/>
          </p:nvPr>
        </p:nvSpPr>
        <p:spPr bwMode="auto">
          <a:xfrm>
            <a:off x="9095317" y="6248400"/>
            <a:ext cx="2540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b" anchorCtr="0" compatLnSpc="1">
            <a:prstTxWarp prst="textNoShape">
              <a:avLst/>
            </a:prstTxWarp>
          </a:bodyPr>
          <a:lstStyle>
            <a:lvl1pPr algn="r">
              <a:defRPr sz="675">
                <a:solidFill>
                  <a:srgbClr val="5F2861"/>
                </a:solidFill>
                <a:ea typeface="ＭＳ Ｐゴシック" panose="020B0600070205080204" pitchFamily="34" charset="-128"/>
              </a:defRPr>
            </a:lvl1pPr>
          </a:lstStyle>
          <a:p>
            <a:fld id="{E45BD9BA-DA3C-4C69-B8CC-32DB71076599}" type="slidenum">
              <a:rPr lang="en-US" altLang="en-US"/>
              <a:pPr/>
              <a:t>‹#›</a:t>
            </a:fld>
            <a:endParaRPr lang="en-US" altLang="en-US" sz="1050">
              <a:solidFill>
                <a:srgbClr val="6D2E69"/>
              </a:solidFill>
            </a:endParaRPr>
          </a:p>
        </p:txBody>
      </p:sp>
      <p:sp>
        <p:nvSpPr>
          <p:cNvPr id="1030" name="Line 6">
            <a:extLst>
              <a:ext uri="{FF2B5EF4-FFF2-40B4-BE49-F238E27FC236}">
                <a16:creationId xmlns:a16="http://schemas.microsoft.com/office/drawing/2014/main" id="{7AD7E02B-5B03-4DC3-AAD1-6B2CE9F01FBB}"/>
              </a:ext>
            </a:extLst>
          </p:cNvPr>
          <p:cNvSpPr>
            <a:spLocks noChangeShapeType="1"/>
          </p:cNvSpPr>
          <p:nvPr/>
        </p:nvSpPr>
        <p:spPr bwMode="auto">
          <a:xfrm flipH="1">
            <a:off x="599019" y="6505575"/>
            <a:ext cx="11036300" cy="0"/>
          </a:xfrm>
          <a:prstGeom prst="line">
            <a:avLst/>
          </a:prstGeom>
          <a:noFill/>
          <a:ln w="12700">
            <a:solidFill>
              <a:srgbClr val="5F2861"/>
            </a:solidFill>
            <a:round/>
            <a:headEnd/>
            <a:tailEnd/>
          </a:ln>
          <a:extLst>
            <a:ext uri="{909E8E84-426E-40DD-AFC4-6F175D3DCCD1}">
              <a14:hiddenFill xmlns:a14="http://schemas.microsoft.com/office/drawing/2010/main">
                <a:noFill/>
              </a14:hiddenFill>
            </a:ext>
          </a:extLst>
        </p:spPr>
        <p:txBody>
          <a:bodyPr wrap="none" anchor="ctr"/>
          <a:lstStyle/>
          <a:p>
            <a:endParaRPr lang="en-GB" sz="1350"/>
          </a:p>
        </p:txBody>
      </p:sp>
      <p:pic>
        <p:nvPicPr>
          <p:cNvPr id="1031" name="Picture 4">
            <a:extLst>
              <a:ext uri="{FF2B5EF4-FFF2-40B4-BE49-F238E27FC236}">
                <a16:creationId xmlns:a16="http://schemas.microsoft.com/office/drawing/2014/main" id="{8482661E-F2FD-4E1F-BA4E-530BEE4047D9}"/>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t="-4266"/>
          <a:stretch>
            <a:fillRect/>
          </a:stretch>
        </p:blipFill>
        <p:spPr bwMode="auto">
          <a:xfrm>
            <a:off x="8707969" y="620713"/>
            <a:ext cx="2662767"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8576291"/>
      </p:ext>
    </p:extLst>
  </p:cSld>
  <p:clrMap bg1="lt1" tx1="dk1" bg2="lt2" tx2="dk2" accent1="accent1" accent2="accent2" accent3="accent3" accent4="accent4" accent5="accent5" accent6="accent6" hlink="hlink" folHlink="folHlink"/>
  <p:sldLayoutIdLst>
    <p:sldLayoutId id="2147483674" r:id="rId1"/>
    <p:sldLayoutId id="2147483672" r:id="rId2"/>
    <p:sldLayoutId id="2147484443" r:id="rId3"/>
    <p:sldLayoutId id="2147484444" r:id="rId4"/>
    <p:sldLayoutId id="2147483665" r:id="rId5"/>
    <p:sldLayoutId id="2147483673" r:id="rId6"/>
    <p:sldLayoutId id="2147483667" r:id="rId7"/>
    <p:sldLayoutId id="2147483668" r:id="rId8"/>
    <p:sldLayoutId id="2147483669" r:id="rId9"/>
    <p:sldLayoutId id="2147483670" r:id="rId10"/>
    <p:sldLayoutId id="2147483671" r:id="rId11"/>
  </p:sldLayoutIdLst>
  <p:hf hdr="0" ftr="0" dt="0"/>
  <p:txStyles>
    <p:titleStyle>
      <a:lvl1pPr algn="l" rtl="0" eaLnBrk="0" fontAlgn="base" hangingPunct="0">
        <a:lnSpc>
          <a:spcPct val="85000"/>
        </a:lnSpc>
        <a:spcBef>
          <a:spcPct val="0"/>
        </a:spcBef>
        <a:spcAft>
          <a:spcPct val="0"/>
        </a:spcAft>
        <a:defRPr sz="1950">
          <a:solidFill>
            <a:schemeClr val="bg1"/>
          </a:solidFill>
          <a:latin typeface="+mj-lt"/>
          <a:ea typeface="+mj-ea"/>
          <a:cs typeface="+mj-cs"/>
        </a:defRPr>
      </a:lvl1pPr>
      <a:lvl2pPr algn="l" rtl="0" eaLnBrk="0" fontAlgn="base" hangingPunct="0">
        <a:lnSpc>
          <a:spcPct val="85000"/>
        </a:lnSpc>
        <a:spcBef>
          <a:spcPct val="0"/>
        </a:spcBef>
        <a:spcAft>
          <a:spcPct val="0"/>
        </a:spcAft>
        <a:defRPr sz="1950">
          <a:solidFill>
            <a:schemeClr val="bg1"/>
          </a:solidFill>
          <a:latin typeface="Arial" charset="0"/>
          <a:ea typeface="ＭＳ Ｐゴシック" pitchFamily="-16" charset="-128"/>
        </a:defRPr>
      </a:lvl2pPr>
      <a:lvl3pPr algn="l" rtl="0" eaLnBrk="0" fontAlgn="base" hangingPunct="0">
        <a:lnSpc>
          <a:spcPct val="85000"/>
        </a:lnSpc>
        <a:spcBef>
          <a:spcPct val="0"/>
        </a:spcBef>
        <a:spcAft>
          <a:spcPct val="0"/>
        </a:spcAft>
        <a:defRPr sz="1950">
          <a:solidFill>
            <a:schemeClr val="bg1"/>
          </a:solidFill>
          <a:latin typeface="Arial" charset="0"/>
          <a:ea typeface="ＭＳ Ｐゴシック" pitchFamily="-16" charset="-128"/>
        </a:defRPr>
      </a:lvl3pPr>
      <a:lvl4pPr algn="l" rtl="0" eaLnBrk="0" fontAlgn="base" hangingPunct="0">
        <a:lnSpc>
          <a:spcPct val="85000"/>
        </a:lnSpc>
        <a:spcBef>
          <a:spcPct val="0"/>
        </a:spcBef>
        <a:spcAft>
          <a:spcPct val="0"/>
        </a:spcAft>
        <a:defRPr sz="1950">
          <a:solidFill>
            <a:schemeClr val="bg1"/>
          </a:solidFill>
          <a:latin typeface="Arial" charset="0"/>
          <a:ea typeface="ＭＳ Ｐゴシック" pitchFamily="-16" charset="-128"/>
        </a:defRPr>
      </a:lvl4pPr>
      <a:lvl5pPr algn="l" rtl="0" eaLnBrk="0" fontAlgn="base" hangingPunct="0">
        <a:lnSpc>
          <a:spcPct val="85000"/>
        </a:lnSpc>
        <a:spcBef>
          <a:spcPct val="0"/>
        </a:spcBef>
        <a:spcAft>
          <a:spcPct val="0"/>
        </a:spcAft>
        <a:defRPr sz="1950">
          <a:solidFill>
            <a:schemeClr val="bg1"/>
          </a:solidFill>
          <a:latin typeface="Arial" charset="0"/>
          <a:ea typeface="ＭＳ Ｐゴシック" pitchFamily="-16" charset="-128"/>
        </a:defRPr>
      </a:lvl5pPr>
      <a:lvl6pPr marL="342900" algn="l" rtl="0" fontAlgn="base">
        <a:lnSpc>
          <a:spcPct val="85000"/>
        </a:lnSpc>
        <a:spcBef>
          <a:spcPct val="0"/>
        </a:spcBef>
        <a:spcAft>
          <a:spcPct val="0"/>
        </a:spcAft>
        <a:defRPr sz="1950">
          <a:solidFill>
            <a:schemeClr val="bg1"/>
          </a:solidFill>
          <a:latin typeface="Arial" charset="0"/>
          <a:ea typeface="ＭＳ Ｐゴシック" pitchFamily="-16" charset="-128"/>
        </a:defRPr>
      </a:lvl6pPr>
      <a:lvl7pPr marL="685800" algn="l" rtl="0" fontAlgn="base">
        <a:lnSpc>
          <a:spcPct val="85000"/>
        </a:lnSpc>
        <a:spcBef>
          <a:spcPct val="0"/>
        </a:spcBef>
        <a:spcAft>
          <a:spcPct val="0"/>
        </a:spcAft>
        <a:defRPr sz="1950">
          <a:solidFill>
            <a:schemeClr val="bg1"/>
          </a:solidFill>
          <a:latin typeface="Arial" charset="0"/>
          <a:ea typeface="ＭＳ Ｐゴシック" pitchFamily="-16" charset="-128"/>
        </a:defRPr>
      </a:lvl7pPr>
      <a:lvl8pPr marL="1028700" algn="l" rtl="0" fontAlgn="base">
        <a:lnSpc>
          <a:spcPct val="85000"/>
        </a:lnSpc>
        <a:spcBef>
          <a:spcPct val="0"/>
        </a:spcBef>
        <a:spcAft>
          <a:spcPct val="0"/>
        </a:spcAft>
        <a:defRPr sz="1950">
          <a:solidFill>
            <a:schemeClr val="bg1"/>
          </a:solidFill>
          <a:latin typeface="Arial" charset="0"/>
          <a:ea typeface="ＭＳ Ｐゴシック" pitchFamily="-16" charset="-128"/>
        </a:defRPr>
      </a:lvl8pPr>
      <a:lvl9pPr marL="1371600" algn="l" rtl="0" fontAlgn="base">
        <a:lnSpc>
          <a:spcPct val="85000"/>
        </a:lnSpc>
        <a:spcBef>
          <a:spcPct val="0"/>
        </a:spcBef>
        <a:spcAft>
          <a:spcPct val="0"/>
        </a:spcAft>
        <a:defRPr sz="1950">
          <a:solidFill>
            <a:schemeClr val="bg1"/>
          </a:solidFill>
          <a:latin typeface="Arial" charset="0"/>
          <a:ea typeface="ＭＳ Ｐゴシック" pitchFamily="-16" charset="-128"/>
        </a:defRPr>
      </a:lvl9pPr>
    </p:titleStyle>
    <p:bodyStyle>
      <a:lvl1pPr algn="l" rtl="0" eaLnBrk="0" fontAlgn="base" hangingPunct="0">
        <a:lnSpc>
          <a:spcPct val="90000"/>
        </a:lnSpc>
        <a:spcBef>
          <a:spcPct val="60000"/>
        </a:spcBef>
        <a:spcAft>
          <a:spcPct val="0"/>
        </a:spcAft>
        <a:buClr>
          <a:srgbClr val="5F2861"/>
        </a:buClr>
        <a:buSzPct val="120000"/>
        <a:tabLst>
          <a:tab pos="196454" algn="l"/>
        </a:tabLst>
        <a:defRPr sz="1500">
          <a:solidFill>
            <a:schemeClr val="tx1"/>
          </a:solidFill>
          <a:latin typeface="+mn-lt"/>
          <a:ea typeface="+mn-ea"/>
          <a:cs typeface="+mn-cs"/>
        </a:defRPr>
      </a:lvl1pPr>
      <a:lvl2pPr marL="525066" indent="-194072" algn="l" rtl="0" eaLnBrk="0" fontAlgn="base" hangingPunct="0">
        <a:lnSpc>
          <a:spcPct val="90000"/>
        </a:lnSpc>
        <a:spcBef>
          <a:spcPct val="50000"/>
        </a:spcBef>
        <a:spcAft>
          <a:spcPct val="0"/>
        </a:spcAft>
        <a:buClr>
          <a:srgbClr val="5F2861"/>
        </a:buClr>
        <a:buSzPct val="120000"/>
        <a:buChar char="•"/>
        <a:tabLst>
          <a:tab pos="196454" algn="l"/>
        </a:tabLst>
        <a:defRPr sz="1500">
          <a:solidFill>
            <a:schemeClr val="tx1"/>
          </a:solidFill>
          <a:latin typeface="+mn-lt"/>
          <a:ea typeface="+mn-ea"/>
        </a:defRPr>
      </a:lvl2pPr>
      <a:lvl3pPr marL="871538" indent="-211931" algn="l" rtl="0" eaLnBrk="0" fontAlgn="base" hangingPunct="0">
        <a:lnSpc>
          <a:spcPct val="90000"/>
        </a:lnSpc>
        <a:spcBef>
          <a:spcPct val="50000"/>
        </a:spcBef>
        <a:spcAft>
          <a:spcPct val="0"/>
        </a:spcAft>
        <a:buFont typeface="Arial" panose="020B0604020202020204" pitchFamily="34" charset="0"/>
        <a:buChar char="-"/>
        <a:tabLst>
          <a:tab pos="196454" algn="l"/>
        </a:tabLst>
        <a:defRPr sz="1500">
          <a:solidFill>
            <a:schemeClr val="tx1"/>
          </a:solidFill>
          <a:latin typeface="+mn-lt"/>
          <a:ea typeface="+mn-ea"/>
        </a:defRPr>
      </a:lvl3pPr>
      <a:lvl4pPr marL="1220391" indent="-214313" algn="l" rtl="0" eaLnBrk="0" fontAlgn="base" hangingPunct="0">
        <a:lnSpc>
          <a:spcPct val="90000"/>
        </a:lnSpc>
        <a:spcBef>
          <a:spcPct val="50000"/>
        </a:spcBef>
        <a:spcAft>
          <a:spcPct val="0"/>
        </a:spcAft>
        <a:buFont typeface="Wingdings 2" panose="05020102010507070707" pitchFamily="18" charset="2"/>
        <a:buChar char=""/>
        <a:tabLst>
          <a:tab pos="196454" algn="l"/>
        </a:tabLst>
        <a:defRPr sz="1500">
          <a:solidFill>
            <a:schemeClr val="tx1"/>
          </a:solidFill>
          <a:latin typeface="+mn-lt"/>
          <a:ea typeface="+mn-ea"/>
        </a:defRPr>
      </a:lvl4pPr>
      <a:lvl5pPr marL="1565672" indent="-210741" algn="l" rtl="0" eaLnBrk="0" fontAlgn="base" hangingPunct="0">
        <a:lnSpc>
          <a:spcPct val="90000"/>
        </a:lnSpc>
        <a:spcBef>
          <a:spcPct val="50000"/>
        </a:spcBef>
        <a:spcAft>
          <a:spcPct val="0"/>
        </a:spcAft>
        <a:buFont typeface="Wingdings 2" panose="05020102010507070707" pitchFamily="18" charset="2"/>
        <a:buChar char=""/>
        <a:tabLst>
          <a:tab pos="196454" algn="l"/>
        </a:tabLst>
        <a:defRPr sz="1500">
          <a:solidFill>
            <a:schemeClr val="tx1"/>
          </a:solidFill>
          <a:latin typeface="+mn-lt"/>
          <a:ea typeface="+mn-ea"/>
        </a:defRPr>
      </a:lvl5pPr>
      <a:lvl6pPr marL="1908572" indent="-210741" algn="l" rtl="0" fontAlgn="base">
        <a:lnSpc>
          <a:spcPct val="90000"/>
        </a:lnSpc>
        <a:spcBef>
          <a:spcPct val="50000"/>
        </a:spcBef>
        <a:spcAft>
          <a:spcPct val="0"/>
        </a:spcAft>
        <a:buFont typeface="Wingdings 2" pitchFamily="18" charset="2"/>
        <a:buChar char=""/>
        <a:tabLst>
          <a:tab pos="196454" algn="l"/>
        </a:tabLst>
        <a:defRPr sz="1500">
          <a:solidFill>
            <a:schemeClr val="tx1"/>
          </a:solidFill>
          <a:latin typeface="+mn-lt"/>
          <a:ea typeface="+mn-ea"/>
        </a:defRPr>
      </a:lvl6pPr>
      <a:lvl7pPr marL="2251472" indent="-210741" algn="l" rtl="0" fontAlgn="base">
        <a:lnSpc>
          <a:spcPct val="90000"/>
        </a:lnSpc>
        <a:spcBef>
          <a:spcPct val="50000"/>
        </a:spcBef>
        <a:spcAft>
          <a:spcPct val="0"/>
        </a:spcAft>
        <a:buFont typeface="Wingdings 2" pitchFamily="18" charset="2"/>
        <a:buChar char=""/>
        <a:tabLst>
          <a:tab pos="196454" algn="l"/>
        </a:tabLst>
        <a:defRPr sz="1500">
          <a:solidFill>
            <a:schemeClr val="tx1"/>
          </a:solidFill>
          <a:latin typeface="+mn-lt"/>
          <a:ea typeface="+mn-ea"/>
        </a:defRPr>
      </a:lvl7pPr>
      <a:lvl8pPr marL="2594372" indent="-210741" algn="l" rtl="0" fontAlgn="base">
        <a:lnSpc>
          <a:spcPct val="90000"/>
        </a:lnSpc>
        <a:spcBef>
          <a:spcPct val="50000"/>
        </a:spcBef>
        <a:spcAft>
          <a:spcPct val="0"/>
        </a:spcAft>
        <a:buFont typeface="Wingdings 2" pitchFamily="18" charset="2"/>
        <a:buChar char=""/>
        <a:tabLst>
          <a:tab pos="196454" algn="l"/>
        </a:tabLst>
        <a:defRPr sz="1500">
          <a:solidFill>
            <a:schemeClr val="tx1"/>
          </a:solidFill>
          <a:latin typeface="+mn-lt"/>
          <a:ea typeface="+mn-ea"/>
        </a:defRPr>
      </a:lvl8pPr>
      <a:lvl9pPr marL="2937272" indent="-210741" algn="l" rtl="0" fontAlgn="base">
        <a:lnSpc>
          <a:spcPct val="90000"/>
        </a:lnSpc>
        <a:spcBef>
          <a:spcPct val="50000"/>
        </a:spcBef>
        <a:spcAft>
          <a:spcPct val="0"/>
        </a:spcAft>
        <a:buFont typeface="Wingdings 2" pitchFamily="18" charset="2"/>
        <a:buChar char=""/>
        <a:tabLst>
          <a:tab pos="196454" algn="l"/>
        </a:tabLst>
        <a:defRPr sz="1500">
          <a:solidFill>
            <a:schemeClr val="tx1"/>
          </a:solidFill>
          <a:latin typeface="+mn-lt"/>
          <a:ea typeface="+mn-ea"/>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4"/>
        <p:cNvGrpSpPr/>
        <p:nvPr/>
      </p:nvGrpSpPr>
      <p:grpSpPr>
        <a:xfrm>
          <a:off x="0" y="0"/>
          <a:ext cx="0" cy="0"/>
          <a:chOff x="0" y="0"/>
          <a:chExt cx="0" cy="0"/>
        </a:xfrm>
      </p:grpSpPr>
      <p:sp>
        <p:nvSpPr>
          <p:cNvPr id="8" name="Shape 8"/>
          <p:cNvSpPr txBox="1">
            <a:spLocks noGrp="1"/>
          </p:cNvSpPr>
          <p:nvPr>
            <p:ph type="body" idx="1"/>
          </p:nvPr>
        </p:nvSpPr>
        <p:spPr>
          <a:xfrm>
            <a:off x="609601" y="1604639"/>
            <a:ext cx="10972319" cy="3977279"/>
          </a:xfrm>
          <a:prstGeom prst="rect">
            <a:avLst/>
          </a:prstGeom>
          <a:noFill/>
          <a:ln>
            <a:noFill/>
          </a:ln>
        </p:spPr>
        <p:txBody>
          <a:bodyPr lIns="91425" tIns="91425" rIns="91425" bIns="91425" anchor="t" anchorCtr="0"/>
          <a:lstStyle>
            <a:lvl1pPr marL="0" marR="0" indent="0" algn="l" rtl="0">
              <a:spcBef>
                <a:spcPts val="0"/>
              </a:spcBef>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r>
              <a:rPr lang="en-GB"/>
              <a:t>Key points here</a:t>
            </a:r>
            <a:br>
              <a:rPr lang="en-GB"/>
            </a:br>
            <a:r>
              <a:rPr lang="en-GB"/>
              <a:t>(minimum font size 32)</a:t>
            </a:r>
            <a:endParaRPr/>
          </a:p>
        </p:txBody>
      </p:sp>
      <p:sp>
        <p:nvSpPr>
          <p:cNvPr id="5" name="Shape 5">
            <a:extLst>
              <a:ext uri="{C183D7F6-B498-43B3-948B-1728B52AA6E4}">
                <adec:decorative xmlns:adec="http://schemas.microsoft.com/office/drawing/2017/decorative" val="1"/>
              </a:ext>
            </a:extLst>
          </p:cNvPr>
          <p:cNvSpPr/>
          <p:nvPr/>
        </p:nvSpPr>
        <p:spPr>
          <a:xfrm rot="10800000" flipH="1">
            <a:off x="1" y="6309321"/>
            <a:ext cx="12192000" cy="561879"/>
          </a:xfrm>
          <a:prstGeom prst="rect">
            <a:avLst/>
          </a:prstGeom>
          <a:solidFill>
            <a:srgbClr val="5F2861"/>
          </a:solidFill>
          <a:ln>
            <a:noFill/>
          </a:ln>
        </p:spPr>
        <p:txBody>
          <a:bodyPr lIns="121900" tIns="121900" rIns="121900" bIns="121900" anchor="ctr" anchorCtr="0">
            <a:noAutofit/>
          </a:bodyPr>
          <a:lstStyle/>
          <a:p>
            <a:pPr>
              <a:spcBef>
                <a:spcPts val="0"/>
              </a:spcBef>
              <a:buNone/>
            </a:pPr>
            <a:endParaRPr sz="2400"/>
          </a:p>
        </p:txBody>
      </p:sp>
      <p:pic>
        <p:nvPicPr>
          <p:cNvPr id="3" name="Picture 2">
            <a:extLst>
              <a:ext uri="{FF2B5EF4-FFF2-40B4-BE49-F238E27FC236}">
                <a16:creationId xmlns:a16="http://schemas.microsoft.com/office/drawing/2014/main" id="{07A978B9-95F6-4A52-A7AD-8F58E33528D8}"/>
              </a:ext>
              <a:ext uri="{C183D7F6-B498-43B3-948B-1728B52AA6E4}">
                <adec:decorative xmlns:adec="http://schemas.microsoft.com/office/drawing/2017/decorative" val="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704512" y="6405331"/>
            <a:ext cx="1344149" cy="425364"/>
          </a:xfrm>
          <a:prstGeom prst="rect">
            <a:avLst/>
          </a:prstGeom>
        </p:spPr>
      </p:pic>
    </p:spTree>
    <p:extLst>
      <p:ext uri="{BB962C8B-B14F-4D97-AF65-F5344CB8AC3E}">
        <p14:creationId xmlns:p14="http://schemas.microsoft.com/office/powerpoint/2010/main" val="2727378091"/>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hf sldNum="0" hdr="0" ftr="0" dt="0"/>
  <p:txStyles>
    <p:titleStyle>
      <a:defPPr marR="0" algn="l" rtl="0">
        <a:lnSpc>
          <a:spcPct val="100000"/>
        </a:lnSpc>
        <a:spcBef>
          <a:spcPts val="0"/>
        </a:spcBef>
        <a:spcAft>
          <a:spcPts val="0"/>
        </a:spcAft>
      </a:defPPr>
      <a:lvl1pPr marR="0" algn="l" rtl="0" eaLnBrk="1" hangingPunct="1">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eaLnBrk="1" hangingPunct="1">
        <a:lnSpc>
          <a:spcPct val="100000"/>
        </a:lnSpc>
        <a:spcBef>
          <a:spcPts val="0"/>
        </a:spcBef>
        <a:spcAft>
          <a:spcPts val="0"/>
        </a:spcAft>
        <a:buNone/>
        <a:defRPr sz="5333" b="1" i="0" u="none" strike="noStrike" cap="none" baseline="0">
          <a:solidFill>
            <a:schemeClr val="tx1"/>
          </a:solidFill>
          <a:latin typeface="+mn-lt"/>
          <a:ea typeface="Calibri" panose="020F0502020204030204" pitchFamily="34" charset="0"/>
          <a:cs typeface="Calibri" panose="020F0502020204030204" pitchFamily="34" charset="0"/>
          <a:sym typeface="Arial"/>
          <a:rtl val="0"/>
        </a:defRPr>
      </a:lvl1pPr>
      <a:lvl2pPr marR="0" algn="l" rtl="0" eaLnBrk="1" hangingPunct="1">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2pPr>
      <a:lvl3pPr marR="0" algn="l" rtl="0" eaLnBrk="1" hangingPunct="1">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3pPr>
      <a:lvl4pPr marR="0" algn="l" rtl="0" eaLnBrk="1" hangingPunct="1">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4pPr>
      <a:lvl5pPr marR="0" algn="l" rtl="0" eaLnBrk="1" hangingPunct="1">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5pPr>
      <a:lvl6pPr marR="0" algn="l" rtl="0" eaLnBrk="1" hangingPunct="1">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6pPr>
      <a:lvl7pPr marR="0" algn="l" rtl="0" eaLnBrk="1" hangingPunct="1">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7pPr>
      <a:lvl8pPr marR="0" algn="l" rtl="0" eaLnBrk="1" hangingPunct="1">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8pPr>
      <a:lvl9pPr marR="0" algn="l" rtl="0" eaLnBrk="1" hangingPunct="1">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eaLnBrk="1" hangingPunct="1">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1pPr>
      <a:lvl2pPr marR="0" algn="l" rtl="0" eaLnBrk="1" hangingPunct="1">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2pPr>
      <a:lvl3pPr marR="0" algn="l" rtl="0" eaLnBrk="1" hangingPunct="1">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3pPr>
      <a:lvl4pPr marR="0" algn="l" rtl="0" eaLnBrk="1" hangingPunct="1">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4pPr>
      <a:lvl5pPr marR="0" algn="l" rtl="0" eaLnBrk="1" hangingPunct="1">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5pPr>
      <a:lvl6pPr marR="0" algn="l" rtl="0" eaLnBrk="1" hangingPunct="1">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6pPr>
      <a:lvl7pPr marR="0" algn="l" rtl="0" eaLnBrk="1" hangingPunct="1">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7pPr>
      <a:lvl8pPr marR="0" algn="l" rtl="0" eaLnBrk="1" hangingPunct="1">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8pPr>
      <a:lvl9pPr marR="0" algn="l" rtl="0" eaLnBrk="1" hangingPunct="1">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7.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7.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openxmlformats.org/officeDocument/2006/relationships/hyperlink" Target="https://freepngimg.com/png/88444-animation-question-red-mark-png-free-photo"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B3F739F-60C9-49CE-8AFE-67376DCC8BED}"/>
              </a:ext>
              <a:ext uri="{C183D7F6-B498-43B3-948B-1728B52AA6E4}">
                <adec:decorative xmlns:adec="http://schemas.microsoft.com/office/drawing/2017/decorative" val="1"/>
              </a:ext>
            </a:extLst>
          </p:cNvPr>
          <p:cNvSpPr>
            <a:spLocks noGrp="1"/>
          </p:cNvSpPr>
          <p:nvPr>
            <p:ph type="ctrTitle"/>
          </p:nvPr>
        </p:nvSpPr>
        <p:spPr>
          <a:xfrm>
            <a:off x="613253" y="1588399"/>
            <a:ext cx="8106853" cy="5054626"/>
          </a:xfrm>
        </p:spPr>
        <p:txBody>
          <a:bodyPr/>
          <a:lstStyle/>
          <a:p>
            <a:pPr algn="ctr"/>
            <a:br>
              <a:rPr lang="en-GB" sz="3200" b="1" dirty="0"/>
            </a:br>
            <a:br>
              <a:rPr lang="en-GB" sz="3200" b="1" dirty="0"/>
            </a:br>
            <a:r>
              <a:rPr lang="en-GB" sz="3200" b="1" dirty="0"/>
              <a:t> Regulation of Ambulance Care - England</a:t>
            </a:r>
            <a:br>
              <a:rPr lang="en-GB" sz="3200" b="1" dirty="0"/>
            </a:br>
            <a:br>
              <a:rPr lang="en-GB" sz="3200" b="1" dirty="0"/>
            </a:br>
            <a:endParaRPr lang="en-GB" sz="2800" b="1" dirty="0"/>
          </a:p>
        </p:txBody>
      </p:sp>
      <p:sp>
        <p:nvSpPr>
          <p:cNvPr id="3" name="TextBox 2">
            <a:extLst>
              <a:ext uri="{FF2B5EF4-FFF2-40B4-BE49-F238E27FC236}">
                <a16:creationId xmlns:a16="http://schemas.microsoft.com/office/drawing/2014/main" id="{DA86D5F4-E871-EC96-9EF2-D5A1F82BEA2D}"/>
              </a:ext>
            </a:extLst>
          </p:cNvPr>
          <p:cNvSpPr txBox="1"/>
          <p:nvPr/>
        </p:nvSpPr>
        <p:spPr>
          <a:xfrm>
            <a:off x="1356375" y="4346271"/>
            <a:ext cx="10045308" cy="1015663"/>
          </a:xfrm>
          <a:prstGeom prst="rect">
            <a:avLst/>
          </a:prstGeom>
          <a:noFill/>
        </p:spPr>
        <p:txBody>
          <a:bodyPr wrap="square" lIns="91440" tIns="45720" rIns="91440" bIns="45720" rtlCol="0" anchor="t">
            <a:spAutoFit/>
          </a:bodyPr>
          <a:lstStyle/>
          <a:p>
            <a:r>
              <a:rPr lang="en-GB" sz="2000" b="1">
                <a:cs typeface="Arial"/>
              </a:rPr>
              <a:t>Laura English, Policy Manager. CQC</a:t>
            </a:r>
          </a:p>
          <a:p>
            <a:endParaRPr lang="en-GB" sz="2000" b="1">
              <a:cs typeface="Arial"/>
            </a:endParaRPr>
          </a:p>
          <a:p>
            <a:r>
              <a:rPr lang="en-GB" sz="2000" b="1">
                <a:cs typeface="Arial"/>
              </a:rPr>
              <a:t>EPSO Conference, Jersey, 17</a:t>
            </a:r>
            <a:r>
              <a:rPr lang="en-GB" sz="2000" b="1" baseline="30000">
                <a:cs typeface="Arial"/>
              </a:rPr>
              <a:t>th</a:t>
            </a:r>
            <a:r>
              <a:rPr lang="en-GB" sz="2000" b="1">
                <a:cs typeface="Arial"/>
              </a:rPr>
              <a:t> June 2025</a:t>
            </a:r>
            <a:endParaRPr lang="en-GB" sz="2000" b="1" dirty="0">
              <a:cs typeface="Arial"/>
            </a:endParaRPr>
          </a:p>
        </p:txBody>
      </p:sp>
    </p:spTree>
    <p:extLst>
      <p:ext uri="{BB962C8B-B14F-4D97-AF65-F5344CB8AC3E}">
        <p14:creationId xmlns:p14="http://schemas.microsoft.com/office/powerpoint/2010/main" val="20437062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3E4D8B-641D-FA79-8D7D-0C278D64A5E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577E71F-6A5B-294B-B4AF-A55F96487B24}"/>
              </a:ext>
            </a:extLst>
          </p:cNvPr>
          <p:cNvSpPr>
            <a:spLocks noGrp="1"/>
          </p:cNvSpPr>
          <p:nvPr>
            <p:ph type="title"/>
          </p:nvPr>
        </p:nvSpPr>
        <p:spPr>
          <a:xfrm>
            <a:off x="218727" y="74627"/>
            <a:ext cx="10972319" cy="670927"/>
          </a:xfrm>
        </p:spPr>
        <p:txBody>
          <a:bodyPr lIns="91440" tIns="45720" rIns="91440" bIns="45720" anchor="t"/>
          <a:lstStyle/>
          <a:p>
            <a:pPr defTabSz="457200"/>
            <a:r>
              <a:rPr lang="en-GB" sz="3800" dirty="0">
                <a:solidFill>
                  <a:srgbClr val="5F2861"/>
                </a:solidFill>
              </a:rPr>
              <a:t> Ambulance provision in England</a:t>
            </a:r>
          </a:p>
        </p:txBody>
      </p:sp>
      <p:sp>
        <p:nvSpPr>
          <p:cNvPr id="3" name="Content Placeholder 2">
            <a:extLst>
              <a:ext uri="{FF2B5EF4-FFF2-40B4-BE49-F238E27FC236}">
                <a16:creationId xmlns:a16="http://schemas.microsoft.com/office/drawing/2014/main" id="{A0C0B20E-1660-EA58-AA00-20635E19A48D}"/>
              </a:ext>
            </a:extLst>
          </p:cNvPr>
          <p:cNvSpPr>
            <a:spLocks noGrp="1"/>
          </p:cNvSpPr>
          <p:nvPr>
            <p:ph idx="1"/>
          </p:nvPr>
        </p:nvSpPr>
        <p:spPr>
          <a:xfrm>
            <a:off x="-3551" y="747965"/>
            <a:ext cx="12091645" cy="5513955"/>
          </a:xfrm>
        </p:spPr>
        <p:txBody>
          <a:bodyPr numCol="1"/>
          <a:lstStyle/>
          <a:p>
            <a:pPr>
              <a:lnSpc>
                <a:spcPct val="90000"/>
              </a:lnSpc>
              <a:spcBef>
                <a:spcPct val="60000"/>
              </a:spcBef>
              <a:spcAft>
                <a:spcPct val="0"/>
              </a:spcAft>
            </a:pPr>
            <a:endParaRPr lang="en-GB" sz="3200" dirty="0">
              <a:ea typeface="Calibri"/>
              <a:cs typeface="Arial"/>
            </a:endParaRPr>
          </a:p>
          <a:p>
            <a:pPr>
              <a:spcBef>
                <a:spcPts val="1000"/>
              </a:spcBef>
            </a:pPr>
            <a:endParaRPr lang="en-US" sz="3200" dirty="0">
              <a:ea typeface="Calibri"/>
              <a:cs typeface="Arial"/>
            </a:endParaRPr>
          </a:p>
        </p:txBody>
      </p:sp>
      <p:sp>
        <p:nvSpPr>
          <p:cNvPr id="4" name="Content Placeholder 2">
            <a:extLst>
              <a:ext uri="{FF2B5EF4-FFF2-40B4-BE49-F238E27FC236}">
                <a16:creationId xmlns:a16="http://schemas.microsoft.com/office/drawing/2014/main" id="{1C197A36-A77F-56C8-1858-64CC7A5027A7}"/>
              </a:ext>
            </a:extLst>
          </p:cNvPr>
          <p:cNvSpPr txBox="1">
            <a:spLocks/>
          </p:cNvSpPr>
          <p:nvPr/>
        </p:nvSpPr>
        <p:spPr>
          <a:xfrm>
            <a:off x="103906" y="809769"/>
            <a:ext cx="7108686" cy="5238461"/>
          </a:xfrm>
          <a:prstGeom prst="rect">
            <a:avLst/>
          </a:prstGeom>
          <a:noFill/>
          <a:ln>
            <a:noFill/>
          </a:ln>
        </p:spPr>
        <p:txBody>
          <a:bodyPr lIns="91425" tIns="91425" rIns="91425" bIns="91425" numCol="1" anchor="t" anchorCtr="0"/>
          <a:lstStyle>
            <a:defPPr marR="0" algn="l" rtl="0">
              <a:lnSpc>
                <a:spcPct val="100000"/>
              </a:lnSpc>
              <a:spcBef>
                <a:spcPts val="0"/>
              </a:spcBef>
              <a:spcAft>
                <a:spcPts val="0"/>
              </a:spcAft>
            </a:defPPr>
            <a:lvl1pPr marL="0" marR="0" indent="0" algn="l" rtl="0" eaLnBrk="1" hangingPunct="1">
              <a:lnSpc>
                <a:spcPct val="100000"/>
              </a:lnSpc>
              <a:spcBef>
                <a:spcPts val="0"/>
              </a:spcBef>
              <a:spcAft>
                <a:spcPts val="0"/>
              </a:spcAft>
              <a:buNone/>
              <a:defRPr sz="4267" b="0" i="0" u="none" strike="noStrike" cap="none" baseline="0">
                <a:solidFill>
                  <a:schemeClr val="tx1"/>
                </a:solidFill>
                <a:latin typeface="+mn-lt"/>
                <a:ea typeface="Calibri" panose="020F0502020204030204" pitchFamily="34" charset="0"/>
                <a:cs typeface="Calibri" panose="020F0502020204030204" pitchFamily="34" charset="0"/>
                <a:sym typeface="Arial"/>
                <a:rtl val="0"/>
              </a:defRPr>
            </a:lvl1pPr>
            <a:lvl2pPr marL="0" marR="0" indent="0" algn="l" rtl="0" eaLnBrk="1" hangingPunct="1">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2pPr>
            <a:lvl3pPr marL="0" marR="0" indent="0" algn="l" rtl="0" eaLnBrk="1" hangingPunct="1">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3pPr>
            <a:lvl4pPr marL="0" marR="0" indent="0" algn="l" rtl="0" eaLnBrk="1" hangingPunct="1">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4pPr>
            <a:lvl5pPr marL="0" marR="0" indent="0" algn="l" rtl="0" eaLnBrk="1" hangingPunct="1">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5pPr>
            <a:lvl6pPr marL="0" marR="0" indent="0" algn="l" rtl="0" eaLnBrk="1" hangingPunct="1">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6pPr>
            <a:lvl7pPr marL="0" marR="0" indent="0" algn="l" rtl="0" eaLnBrk="1" hangingPunct="1">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7pPr>
            <a:lvl8pPr marL="0" marR="0" indent="0" algn="l" rtl="0" eaLnBrk="1" hangingPunct="1">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8pPr>
            <a:lvl9pPr marL="0" marR="0" indent="0" algn="l" rtl="0" eaLnBrk="1" hangingPunct="1">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9pPr>
          </a:lstStyle>
          <a:p>
            <a:pPr marL="457200" indent="-457200">
              <a:spcBef>
                <a:spcPts val="1000"/>
              </a:spcBef>
              <a:buFont typeface="Arial" panose="020B0604020202020204" pitchFamily="34" charset="0"/>
              <a:buChar char="•"/>
            </a:pPr>
            <a:r>
              <a:rPr lang="en-GB" sz="2800" kern="0" dirty="0">
                <a:cs typeface="Arial"/>
              </a:rPr>
              <a:t>10 NHS National Ambulance Trusts, plus Isle of Wight</a:t>
            </a:r>
          </a:p>
          <a:p>
            <a:pPr marL="457200" indent="-457200">
              <a:spcBef>
                <a:spcPts val="1000"/>
              </a:spcBef>
              <a:buFont typeface="Arial" panose="020B0604020202020204" pitchFamily="34" charset="0"/>
              <a:buChar char="•"/>
            </a:pPr>
            <a:r>
              <a:rPr lang="en-GB" sz="2800" kern="0" dirty="0">
                <a:cs typeface="Arial"/>
              </a:rPr>
              <a:t>Independent Ambulance provision – approx. 300 locations</a:t>
            </a:r>
          </a:p>
          <a:p>
            <a:pPr marL="457200" indent="-457200">
              <a:spcBef>
                <a:spcPts val="1000"/>
              </a:spcBef>
              <a:buFont typeface="Arial" panose="020B0604020202020204" pitchFamily="34" charset="0"/>
              <a:buChar char="•"/>
            </a:pPr>
            <a:r>
              <a:rPr lang="en-GB" sz="2800" kern="0" dirty="0">
                <a:cs typeface="Arial"/>
              </a:rPr>
              <a:t>Specialist Ambulance provision </a:t>
            </a:r>
          </a:p>
          <a:p>
            <a:pPr marL="989013" indent="-544513">
              <a:spcBef>
                <a:spcPts val="1000"/>
              </a:spcBef>
              <a:buFont typeface="Wingdings" panose="05000000000000000000" pitchFamily="2" charset="2"/>
              <a:buChar char="§"/>
            </a:pPr>
            <a:r>
              <a:rPr lang="en-GB" sz="2800" kern="0" dirty="0">
                <a:cs typeface="Arial"/>
              </a:rPr>
              <a:t>Air Ambulance (12 locations over 9 providers</a:t>
            </a:r>
          </a:p>
          <a:p>
            <a:pPr marL="989013" indent="-544513">
              <a:spcBef>
                <a:spcPts val="1000"/>
              </a:spcBef>
              <a:buFont typeface="Wingdings" panose="05000000000000000000" pitchFamily="2" charset="2"/>
              <a:buChar char="§"/>
            </a:pPr>
            <a:r>
              <a:rPr lang="en-GB" sz="2800" kern="0" dirty="0">
                <a:cs typeface="Arial"/>
              </a:rPr>
              <a:t>Secure Patient Transport</a:t>
            </a:r>
          </a:p>
          <a:p>
            <a:pPr marL="989013" indent="-544513">
              <a:spcBef>
                <a:spcPts val="1000"/>
              </a:spcBef>
              <a:buFont typeface="Wingdings" panose="05000000000000000000" pitchFamily="2" charset="2"/>
              <a:buChar char="§"/>
            </a:pPr>
            <a:r>
              <a:rPr lang="en-GB" sz="2800" kern="0" dirty="0">
                <a:cs typeface="Arial"/>
              </a:rPr>
              <a:t>HART (Hazardous Area Response Team with NHS Ambulance Trusts)</a:t>
            </a:r>
          </a:p>
        </p:txBody>
      </p:sp>
      <p:pic>
        <p:nvPicPr>
          <p:cNvPr id="6" name="Picture 5">
            <a:extLst>
              <a:ext uri="{FF2B5EF4-FFF2-40B4-BE49-F238E27FC236}">
                <a16:creationId xmlns:a16="http://schemas.microsoft.com/office/drawing/2014/main" id="{25E70D94-08A4-D1A1-77CB-FB62071C21F1}"/>
              </a:ext>
            </a:extLst>
          </p:cNvPr>
          <p:cNvPicPr>
            <a:picLocks noChangeAspect="1"/>
          </p:cNvPicPr>
          <p:nvPr/>
        </p:nvPicPr>
        <p:blipFill>
          <a:blip r:embed="rId3"/>
          <a:stretch>
            <a:fillRect/>
          </a:stretch>
        </p:blipFill>
        <p:spPr>
          <a:xfrm>
            <a:off x="7996439" y="805869"/>
            <a:ext cx="3804264" cy="4775008"/>
          </a:xfrm>
          <a:prstGeom prst="rect">
            <a:avLst/>
          </a:prstGeom>
        </p:spPr>
      </p:pic>
    </p:spTree>
    <p:extLst>
      <p:ext uri="{BB962C8B-B14F-4D97-AF65-F5344CB8AC3E}">
        <p14:creationId xmlns:p14="http://schemas.microsoft.com/office/powerpoint/2010/main" val="34325828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82C9C-F456-389B-8FCE-E4C4D1CB3455}"/>
              </a:ext>
            </a:extLst>
          </p:cNvPr>
          <p:cNvSpPr>
            <a:spLocks noGrp="1"/>
          </p:cNvSpPr>
          <p:nvPr>
            <p:ph type="title"/>
          </p:nvPr>
        </p:nvSpPr>
        <p:spPr>
          <a:xfrm>
            <a:off x="2827" y="80977"/>
            <a:ext cx="10972319" cy="1081073"/>
          </a:xfrm>
        </p:spPr>
        <p:txBody>
          <a:bodyPr lIns="91440" tIns="45720" rIns="91440" bIns="45720" anchor="t"/>
          <a:lstStyle/>
          <a:p>
            <a:pPr defTabSz="457200"/>
            <a:r>
              <a:rPr lang="en-GB" sz="4000" dirty="0">
                <a:solidFill>
                  <a:srgbClr val="5F2861"/>
                </a:solidFill>
              </a:rPr>
              <a:t> What is in scope for CQC regulation? </a:t>
            </a:r>
            <a:endParaRPr lang="en-US" sz="4000" dirty="0"/>
          </a:p>
        </p:txBody>
      </p:sp>
      <p:sp>
        <p:nvSpPr>
          <p:cNvPr id="6" name="Content Placeholder 5">
            <a:extLst>
              <a:ext uri="{FF2B5EF4-FFF2-40B4-BE49-F238E27FC236}">
                <a16:creationId xmlns:a16="http://schemas.microsoft.com/office/drawing/2014/main" id="{D94F01C8-5466-5C6F-F30E-5FBE242DF4A8}"/>
              </a:ext>
            </a:extLst>
          </p:cNvPr>
          <p:cNvSpPr>
            <a:spLocks noGrp="1"/>
          </p:cNvSpPr>
          <p:nvPr>
            <p:ph idx="1"/>
          </p:nvPr>
        </p:nvSpPr>
        <p:spPr>
          <a:xfrm>
            <a:off x="171450" y="901700"/>
            <a:ext cx="11830050" cy="5499100"/>
          </a:xfrm>
        </p:spPr>
        <p:txBody>
          <a:bodyPr/>
          <a:lstStyle/>
          <a:p>
            <a:pPr marL="0" marR="0" lvl="0" indent="0" algn="l" defTabSz="914400" rtl="0" eaLnBrk="1" fontAlgn="auto" latinLnBrk="0" hangingPunct="1">
              <a:lnSpc>
                <a:spcPct val="90000"/>
              </a:lnSpc>
              <a:spcBef>
                <a:spcPct val="60000"/>
              </a:spcBef>
              <a:spcAft>
                <a:spcPct val="0"/>
              </a:spcAft>
              <a:buClrTx/>
              <a:buSzTx/>
              <a:buFontTx/>
              <a:buNone/>
              <a:tabLst/>
              <a:defRPr/>
            </a:pPr>
            <a:r>
              <a:rPr lang="en-GB" sz="3200" b="0" dirty="0">
                <a:ea typeface="Calibri"/>
                <a:cs typeface="Calibri"/>
              </a:rPr>
              <a:t>Typically, a service providing an emergency response will need to be registered for:</a:t>
            </a:r>
          </a:p>
          <a:p>
            <a:pPr marL="457200" marR="0" lvl="0" indent="-457200" algn="l" defTabSz="914400" rtl="0" eaLnBrk="1" fontAlgn="auto" latinLnBrk="0" hangingPunct="1">
              <a:lnSpc>
                <a:spcPct val="90000"/>
              </a:lnSpc>
              <a:spcBef>
                <a:spcPct val="60000"/>
              </a:spcBef>
              <a:spcAft>
                <a:spcPct val="0"/>
              </a:spcAft>
              <a:buClrTx/>
              <a:buSzTx/>
              <a:buFont typeface="Arial" panose="020B0604020202020204" pitchFamily="34" charset="0"/>
              <a:buChar char="•"/>
              <a:tabLst/>
              <a:defRPr/>
            </a:pPr>
            <a:r>
              <a:rPr lang="en-GB" sz="3200" b="0" dirty="0">
                <a:ea typeface="Calibri"/>
                <a:cs typeface="Calibri"/>
              </a:rPr>
              <a:t>Transport services, triage and medical advice provided remotely</a:t>
            </a:r>
          </a:p>
          <a:p>
            <a:pPr marL="457200" marR="0" lvl="0" indent="-457200" algn="l" defTabSz="914400" rtl="0" eaLnBrk="1" fontAlgn="auto" latinLnBrk="0" hangingPunct="1">
              <a:lnSpc>
                <a:spcPct val="90000"/>
              </a:lnSpc>
              <a:spcBef>
                <a:spcPct val="60000"/>
              </a:spcBef>
              <a:spcAft>
                <a:spcPct val="0"/>
              </a:spcAft>
              <a:buClrTx/>
              <a:buSzTx/>
              <a:buFont typeface="Arial" panose="020B0604020202020204" pitchFamily="34" charset="0"/>
              <a:buChar char="•"/>
              <a:tabLst/>
              <a:defRPr/>
            </a:pPr>
            <a:r>
              <a:rPr lang="en-GB" sz="3200" b="0" dirty="0">
                <a:ea typeface="Calibri"/>
                <a:cs typeface="Calibri"/>
              </a:rPr>
              <a:t>Treatment of Disease, Disorder or Injury</a:t>
            </a:r>
          </a:p>
          <a:p>
            <a:pPr marL="457200" marR="0" lvl="0" indent="-457200" algn="l" defTabSz="914400" rtl="0" eaLnBrk="1" fontAlgn="auto" latinLnBrk="0" hangingPunct="1">
              <a:lnSpc>
                <a:spcPct val="90000"/>
              </a:lnSpc>
              <a:spcBef>
                <a:spcPct val="60000"/>
              </a:spcBef>
              <a:spcAft>
                <a:spcPct val="0"/>
              </a:spcAft>
              <a:buClrTx/>
              <a:buSzTx/>
              <a:buFont typeface="Arial" panose="020B0604020202020204" pitchFamily="34" charset="0"/>
              <a:buChar char="•"/>
              <a:tabLst/>
              <a:defRPr/>
            </a:pPr>
            <a:r>
              <a:rPr lang="en-GB" sz="3200" b="0" dirty="0">
                <a:ea typeface="Calibri"/>
                <a:cs typeface="Calibri"/>
              </a:rPr>
              <a:t>Most NHS Ambulance Trusts, and Air Ambulances will also be registered for Surgical Procedures </a:t>
            </a:r>
          </a:p>
          <a:p>
            <a:pPr marL="0" marR="0" lvl="0" indent="0" algn="l" defTabSz="914400" rtl="0" eaLnBrk="1" fontAlgn="auto" latinLnBrk="0" hangingPunct="1">
              <a:lnSpc>
                <a:spcPct val="90000"/>
              </a:lnSpc>
              <a:spcBef>
                <a:spcPct val="60000"/>
              </a:spcBef>
              <a:spcAft>
                <a:spcPct val="0"/>
              </a:spcAft>
              <a:buClrTx/>
              <a:buSzTx/>
              <a:buFont typeface="Arial" panose="020B0604020202020204" pitchFamily="34" charset="0"/>
              <a:buNone/>
              <a:tabLst/>
              <a:defRPr/>
            </a:pPr>
            <a:r>
              <a:rPr lang="en-GB" sz="3200" b="0" dirty="0">
                <a:ea typeface="Calibri"/>
                <a:cs typeface="Calibri"/>
              </a:rPr>
              <a:t>For providers who only have a patient transport service (PTS), it is only the transport regulated activity that will be relevant. </a:t>
            </a:r>
            <a:endParaRPr lang="en-GB" sz="3200" dirty="0"/>
          </a:p>
        </p:txBody>
      </p:sp>
    </p:spTree>
    <p:extLst>
      <p:ext uri="{BB962C8B-B14F-4D97-AF65-F5344CB8AC3E}">
        <p14:creationId xmlns:p14="http://schemas.microsoft.com/office/powerpoint/2010/main" val="238349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AC2A95-0E9E-EA74-1B7E-194223536F7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50C315C-E858-8964-C3D8-4A451085FBC5}"/>
              </a:ext>
            </a:extLst>
          </p:cNvPr>
          <p:cNvSpPr>
            <a:spLocks noGrp="1"/>
          </p:cNvSpPr>
          <p:nvPr>
            <p:ph type="title"/>
          </p:nvPr>
        </p:nvSpPr>
        <p:spPr>
          <a:xfrm>
            <a:off x="2827" y="80977"/>
            <a:ext cx="10972319" cy="1100123"/>
          </a:xfrm>
        </p:spPr>
        <p:txBody>
          <a:bodyPr lIns="91440" tIns="45720" rIns="91440" bIns="45720" anchor="t"/>
          <a:lstStyle/>
          <a:p>
            <a:pPr defTabSz="457200"/>
            <a:r>
              <a:rPr lang="en-GB" sz="4000" dirty="0">
                <a:solidFill>
                  <a:srgbClr val="5F2861"/>
                </a:solidFill>
              </a:rPr>
              <a:t> Regulatory complexities</a:t>
            </a:r>
            <a:endParaRPr lang="en-US" sz="4000" dirty="0"/>
          </a:p>
        </p:txBody>
      </p:sp>
      <p:sp>
        <p:nvSpPr>
          <p:cNvPr id="6" name="Content Placeholder 5">
            <a:extLst>
              <a:ext uri="{FF2B5EF4-FFF2-40B4-BE49-F238E27FC236}">
                <a16:creationId xmlns:a16="http://schemas.microsoft.com/office/drawing/2014/main" id="{BD729E39-32C1-C65A-5F2A-F46EC760B1AE}"/>
              </a:ext>
            </a:extLst>
          </p:cNvPr>
          <p:cNvSpPr>
            <a:spLocks noGrp="1"/>
          </p:cNvSpPr>
          <p:nvPr>
            <p:ph idx="1"/>
          </p:nvPr>
        </p:nvSpPr>
        <p:spPr>
          <a:xfrm>
            <a:off x="171450" y="1009650"/>
            <a:ext cx="8502650" cy="5251450"/>
          </a:xfrm>
        </p:spPr>
        <p:txBody>
          <a:bodyPr/>
          <a:lstStyle/>
          <a:p>
            <a:pPr marL="457200" indent="-457200">
              <a:buFont typeface="Arial" panose="020B0604020202020204" pitchFamily="34" charset="0"/>
              <a:buChar char="•"/>
            </a:pPr>
            <a:r>
              <a:rPr lang="en-GB" sz="2800" dirty="0"/>
              <a:t>Consistency of what is in scope:</a:t>
            </a:r>
          </a:p>
          <a:p>
            <a:pPr marL="901700" indent="-368300">
              <a:buFont typeface="Wingdings" panose="05000000000000000000" pitchFamily="2" charset="2"/>
              <a:buChar char="§"/>
            </a:pPr>
            <a:r>
              <a:rPr lang="en-GB" sz="2800" dirty="0"/>
              <a:t>Transport regulation based on design of vehicle</a:t>
            </a:r>
          </a:p>
          <a:p>
            <a:pPr marL="901700" indent="-368300">
              <a:buFont typeface="Wingdings" panose="05000000000000000000" pitchFamily="2" charset="2"/>
              <a:buChar char="§"/>
            </a:pPr>
            <a:r>
              <a:rPr lang="en-GB" sz="2800" dirty="0"/>
              <a:t>Medical Repatriation</a:t>
            </a:r>
          </a:p>
          <a:p>
            <a:pPr marL="901700" indent="-368300">
              <a:buFont typeface="Wingdings" panose="05000000000000000000" pitchFamily="2" charset="2"/>
              <a:buChar char="§"/>
            </a:pPr>
            <a:r>
              <a:rPr lang="en-GB" sz="2800" dirty="0"/>
              <a:t>Event Medical Services </a:t>
            </a:r>
          </a:p>
          <a:p>
            <a:endParaRPr lang="en-GB" sz="2800" dirty="0"/>
          </a:p>
          <a:p>
            <a:pPr marL="457200" indent="-457200">
              <a:buFont typeface="Arial" panose="020B0604020202020204" pitchFamily="34" charset="0"/>
              <a:buChar char="•"/>
            </a:pPr>
            <a:r>
              <a:rPr lang="en-GB" sz="2800" dirty="0"/>
              <a:t>Provision of services across borders in UK</a:t>
            </a:r>
          </a:p>
          <a:p>
            <a:pPr marL="457200" indent="-457200">
              <a:buFont typeface="Arial" panose="020B0604020202020204" pitchFamily="34" charset="0"/>
              <a:buChar char="•"/>
            </a:pPr>
            <a:endParaRPr lang="en-GB" sz="2800" dirty="0"/>
          </a:p>
          <a:p>
            <a:pPr marL="457200" indent="-457200">
              <a:buFont typeface="Arial" panose="020B0604020202020204" pitchFamily="34" charset="0"/>
              <a:buChar char="•"/>
            </a:pPr>
            <a:r>
              <a:rPr lang="en-GB" sz="2800" dirty="0"/>
              <a:t>Dual registration with other regulators</a:t>
            </a:r>
          </a:p>
          <a:p>
            <a:pPr marL="457200" indent="-457200">
              <a:buFont typeface="Arial" panose="020B0604020202020204" pitchFamily="34" charset="0"/>
              <a:buChar char="•"/>
            </a:pPr>
            <a:endParaRPr lang="en-GB" sz="2800" dirty="0"/>
          </a:p>
          <a:p>
            <a:pPr marL="457200" indent="-457200">
              <a:buFont typeface="Arial" panose="020B0604020202020204" pitchFamily="34" charset="0"/>
              <a:buChar char="•"/>
            </a:pPr>
            <a:r>
              <a:rPr lang="en-GB" sz="2800" dirty="0"/>
              <a:t>Difficult to apply some aspects of the assessment framework to some ambulance functions</a:t>
            </a:r>
          </a:p>
          <a:p>
            <a:pPr marL="457200" indent="-457200">
              <a:buFont typeface="Arial" panose="020B0604020202020204" pitchFamily="34" charset="0"/>
              <a:buChar char="•"/>
            </a:pPr>
            <a:endParaRPr lang="en-GB" sz="2800" dirty="0"/>
          </a:p>
          <a:p>
            <a:endParaRPr lang="en-GB" sz="3200" dirty="0"/>
          </a:p>
          <a:p>
            <a:endParaRPr lang="en-GB" sz="3200" dirty="0"/>
          </a:p>
        </p:txBody>
      </p:sp>
      <p:pic>
        <p:nvPicPr>
          <p:cNvPr id="4" name="Picture 3">
            <a:extLst>
              <a:ext uri="{FF2B5EF4-FFF2-40B4-BE49-F238E27FC236}">
                <a16:creationId xmlns:a16="http://schemas.microsoft.com/office/drawing/2014/main" id="{D6997A6F-A9E4-C877-CD55-0649BD25400D}"/>
              </a:ext>
            </a:extLst>
          </p:cNvPr>
          <p:cNvPicPr>
            <a:picLocks noChangeAspect="1"/>
          </p:cNvPicPr>
          <p:nvPr/>
        </p:nvPicPr>
        <p:blipFill>
          <a:blip r:embed="rId3"/>
          <a:stretch>
            <a:fillRect/>
          </a:stretch>
        </p:blipFill>
        <p:spPr>
          <a:xfrm>
            <a:off x="8469008" y="3255358"/>
            <a:ext cx="3402586" cy="2030762"/>
          </a:xfrm>
          <a:prstGeom prst="rect">
            <a:avLst/>
          </a:prstGeom>
          <a:ln>
            <a:solidFill>
              <a:schemeClr val="tx1"/>
            </a:solidFill>
          </a:ln>
        </p:spPr>
      </p:pic>
      <p:pic>
        <p:nvPicPr>
          <p:cNvPr id="7" name="Picture 6">
            <a:extLst>
              <a:ext uri="{FF2B5EF4-FFF2-40B4-BE49-F238E27FC236}">
                <a16:creationId xmlns:a16="http://schemas.microsoft.com/office/drawing/2014/main" id="{83638875-0E9E-0466-C0E1-CCF4C867C08F}"/>
              </a:ext>
            </a:extLst>
          </p:cNvPr>
          <p:cNvPicPr>
            <a:picLocks noChangeAspect="1"/>
          </p:cNvPicPr>
          <p:nvPr/>
        </p:nvPicPr>
        <p:blipFill>
          <a:blip r:embed="rId4"/>
          <a:stretch>
            <a:fillRect/>
          </a:stretch>
        </p:blipFill>
        <p:spPr>
          <a:xfrm>
            <a:off x="8469008" y="864522"/>
            <a:ext cx="3304883" cy="2119663"/>
          </a:xfrm>
          <a:prstGeom prst="rect">
            <a:avLst/>
          </a:prstGeom>
          <a:ln>
            <a:solidFill>
              <a:schemeClr val="tx1"/>
            </a:solidFill>
          </a:ln>
        </p:spPr>
      </p:pic>
    </p:spTree>
    <p:extLst>
      <p:ext uri="{BB962C8B-B14F-4D97-AF65-F5344CB8AC3E}">
        <p14:creationId xmlns:p14="http://schemas.microsoft.com/office/powerpoint/2010/main" val="27592931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E683DD-6F08-EB1D-1E95-A93E4100EFD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7434A18-25AD-024A-4013-EF3C0903F104}"/>
              </a:ext>
            </a:extLst>
          </p:cNvPr>
          <p:cNvSpPr>
            <a:spLocks noGrp="1"/>
          </p:cNvSpPr>
          <p:nvPr>
            <p:ph type="title"/>
          </p:nvPr>
        </p:nvSpPr>
        <p:spPr>
          <a:xfrm>
            <a:off x="2827" y="80977"/>
            <a:ext cx="10972319" cy="1100123"/>
          </a:xfrm>
        </p:spPr>
        <p:txBody>
          <a:bodyPr lIns="91440" tIns="45720" rIns="91440" bIns="45720" anchor="t"/>
          <a:lstStyle/>
          <a:p>
            <a:pPr defTabSz="457200"/>
            <a:r>
              <a:rPr lang="en-GB" sz="4000" dirty="0">
                <a:solidFill>
                  <a:srgbClr val="5F2861"/>
                </a:solidFill>
              </a:rPr>
              <a:t> Regulatory complexities</a:t>
            </a:r>
            <a:endParaRPr lang="en-US" sz="4000" dirty="0"/>
          </a:p>
        </p:txBody>
      </p:sp>
      <p:sp>
        <p:nvSpPr>
          <p:cNvPr id="6" name="Content Placeholder 5">
            <a:extLst>
              <a:ext uri="{FF2B5EF4-FFF2-40B4-BE49-F238E27FC236}">
                <a16:creationId xmlns:a16="http://schemas.microsoft.com/office/drawing/2014/main" id="{E8ED3782-C491-87BC-9A89-D6F5DA5929AC}"/>
              </a:ext>
            </a:extLst>
          </p:cNvPr>
          <p:cNvSpPr>
            <a:spLocks noGrp="1"/>
          </p:cNvSpPr>
          <p:nvPr>
            <p:ph idx="1"/>
          </p:nvPr>
        </p:nvSpPr>
        <p:spPr>
          <a:xfrm>
            <a:off x="171450" y="819150"/>
            <a:ext cx="11830050" cy="4648200"/>
          </a:xfrm>
        </p:spPr>
        <p:txBody>
          <a:bodyPr/>
          <a:lstStyle/>
          <a:p>
            <a:pPr marL="457200" indent="-457200">
              <a:buFont typeface="Arial" panose="020B0604020202020204" pitchFamily="34" charset="0"/>
              <a:buChar char="•"/>
            </a:pPr>
            <a:r>
              <a:rPr lang="en-GB" sz="3200" dirty="0"/>
              <a:t>Inspection logistics</a:t>
            </a:r>
          </a:p>
          <a:p>
            <a:pPr marL="901700" indent="-457200">
              <a:buFont typeface="Wingdings" panose="05000000000000000000" pitchFamily="2" charset="2"/>
              <a:buChar char="§"/>
            </a:pPr>
            <a:r>
              <a:rPr lang="en-GB" sz="3200" dirty="0"/>
              <a:t>Resourcing</a:t>
            </a:r>
          </a:p>
          <a:p>
            <a:pPr marL="901700" indent="-457200">
              <a:buFont typeface="Wingdings" panose="05000000000000000000" pitchFamily="2" charset="2"/>
              <a:buChar char="§"/>
            </a:pPr>
            <a:r>
              <a:rPr lang="en-GB" sz="3200" dirty="0"/>
              <a:t>Training</a:t>
            </a:r>
          </a:p>
          <a:p>
            <a:pPr marL="901700" indent="-457200">
              <a:buFont typeface="Wingdings" panose="05000000000000000000" pitchFamily="2" charset="2"/>
              <a:buChar char="§"/>
            </a:pPr>
            <a:r>
              <a:rPr lang="en-GB" sz="3200" dirty="0"/>
              <a:t>Involving patients</a:t>
            </a:r>
          </a:p>
          <a:p>
            <a:pPr marL="457200" indent="-457200">
              <a:buFont typeface="Arial" panose="020B0604020202020204" pitchFamily="34" charset="0"/>
              <a:buChar char="•"/>
            </a:pPr>
            <a:endParaRPr lang="en-GB" sz="3200" dirty="0"/>
          </a:p>
          <a:p>
            <a:pPr marL="457200" indent="-457200">
              <a:buFont typeface="Arial" panose="020B0604020202020204" pitchFamily="34" charset="0"/>
              <a:buChar char="•"/>
            </a:pPr>
            <a:r>
              <a:rPr lang="en-GB" sz="3200" dirty="0"/>
              <a:t>Making judgements</a:t>
            </a:r>
          </a:p>
          <a:p>
            <a:pPr marL="901700" indent="-457200">
              <a:buFont typeface="Wingdings" panose="05000000000000000000" pitchFamily="2" charset="2"/>
              <a:buChar char="§"/>
            </a:pPr>
            <a:r>
              <a:rPr lang="en-GB" sz="3200" dirty="0"/>
              <a:t>Many issues beyond control of the emergency ambulance service </a:t>
            </a:r>
          </a:p>
          <a:p>
            <a:pPr marL="901700" indent="-457200">
              <a:buFont typeface="Wingdings" panose="05000000000000000000" pitchFamily="2" charset="2"/>
              <a:buChar char="§"/>
            </a:pPr>
            <a:r>
              <a:rPr lang="en-GB" sz="3200" dirty="0"/>
              <a:t>Not meeting targets – risk generally around response time</a:t>
            </a:r>
          </a:p>
          <a:p>
            <a:endParaRPr lang="en-GB" sz="3200" dirty="0"/>
          </a:p>
          <a:p>
            <a:pPr marL="457200" indent="-457200">
              <a:buFont typeface="Arial" panose="020B0604020202020204" pitchFamily="34" charset="0"/>
              <a:buChar char="•"/>
            </a:pPr>
            <a:endParaRPr lang="en-GB" sz="3200" dirty="0"/>
          </a:p>
          <a:p>
            <a:endParaRPr lang="en-GB" sz="3200" dirty="0"/>
          </a:p>
          <a:p>
            <a:endParaRPr lang="en-GB" sz="3200" dirty="0"/>
          </a:p>
          <a:p>
            <a:r>
              <a:rPr lang="en-GB" sz="3200" dirty="0"/>
              <a:t>I</a:t>
            </a:r>
          </a:p>
        </p:txBody>
      </p:sp>
    </p:spTree>
    <p:extLst>
      <p:ext uri="{BB962C8B-B14F-4D97-AF65-F5344CB8AC3E}">
        <p14:creationId xmlns:p14="http://schemas.microsoft.com/office/powerpoint/2010/main" val="27778102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9A961F-38DA-650B-F59F-E58FA7E0A9C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DA85C84-EC54-443F-CE53-35D5F276C0CC}"/>
              </a:ext>
            </a:extLst>
          </p:cNvPr>
          <p:cNvSpPr>
            <a:spLocks noGrp="1"/>
          </p:cNvSpPr>
          <p:nvPr>
            <p:ph type="title"/>
          </p:nvPr>
        </p:nvSpPr>
        <p:spPr>
          <a:xfrm>
            <a:off x="2827" y="80977"/>
            <a:ext cx="11668473" cy="1100123"/>
          </a:xfrm>
        </p:spPr>
        <p:txBody>
          <a:bodyPr lIns="91440" tIns="45720" rIns="91440" bIns="45720" anchor="t"/>
          <a:lstStyle/>
          <a:p>
            <a:pPr defTabSz="457200"/>
            <a:r>
              <a:rPr lang="en-GB" sz="4000" dirty="0">
                <a:solidFill>
                  <a:srgbClr val="5F2861"/>
                </a:solidFill>
              </a:rPr>
              <a:t>Quality of provision – NHS ambulance services </a:t>
            </a:r>
            <a:endParaRPr lang="en-US" sz="4000" dirty="0"/>
          </a:p>
        </p:txBody>
      </p:sp>
      <p:sp>
        <p:nvSpPr>
          <p:cNvPr id="6" name="Content Placeholder 5">
            <a:extLst>
              <a:ext uri="{FF2B5EF4-FFF2-40B4-BE49-F238E27FC236}">
                <a16:creationId xmlns:a16="http://schemas.microsoft.com/office/drawing/2014/main" id="{69EED5D8-E2E4-544F-0275-F02A19815CBD}"/>
              </a:ext>
            </a:extLst>
          </p:cNvPr>
          <p:cNvSpPr>
            <a:spLocks noGrp="1"/>
          </p:cNvSpPr>
          <p:nvPr>
            <p:ph idx="1"/>
          </p:nvPr>
        </p:nvSpPr>
        <p:spPr>
          <a:xfrm>
            <a:off x="177813" y="864653"/>
            <a:ext cx="5924550" cy="2442980"/>
          </a:xfrm>
        </p:spPr>
        <p:txBody>
          <a:bodyPr/>
          <a:lstStyle/>
          <a:p>
            <a:r>
              <a:rPr lang="en-GB" sz="2400" b="1" dirty="0"/>
              <a:t>Generally good…</a:t>
            </a:r>
          </a:p>
          <a:p>
            <a:r>
              <a:rPr lang="en-US" sz="2400" b="1" dirty="0"/>
              <a:t>…..but some issues with culture</a:t>
            </a:r>
          </a:p>
          <a:p>
            <a:endParaRPr lang="en-US" sz="2400" dirty="0"/>
          </a:p>
          <a:p>
            <a:pPr marL="457200" indent="-457200">
              <a:buFont typeface="Arial" panose="020B0604020202020204" pitchFamily="34" charset="0"/>
              <a:buChar char="•"/>
            </a:pPr>
            <a:r>
              <a:rPr lang="en-GB" sz="2400" dirty="0"/>
              <a:t>National Guardian’s Office report</a:t>
            </a:r>
          </a:p>
          <a:p>
            <a:pPr marL="457200" indent="-457200">
              <a:buFont typeface="Arial" panose="020B0604020202020204" pitchFamily="34" charset="0"/>
              <a:buChar char="•"/>
            </a:pPr>
            <a:r>
              <a:rPr lang="en-GB" sz="2400" dirty="0"/>
              <a:t>NHS Staff Survey shows the ambulance sector is below the NHS national average score on all seven of the People Promise elements</a:t>
            </a:r>
          </a:p>
          <a:p>
            <a:endParaRPr lang="en-GB" sz="1800" b="1" dirty="0"/>
          </a:p>
          <a:p>
            <a:pPr marL="457200" indent="-457200">
              <a:buFont typeface="Arial" panose="020B0604020202020204" pitchFamily="34" charset="0"/>
              <a:buChar char="•"/>
            </a:pPr>
            <a:endParaRPr lang="en-GB" sz="1800" dirty="0"/>
          </a:p>
          <a:p>
            <a:endParaRPr lang="en-GB" sz="1800" b="1" dirty="0"/>
          </a:p>
          <a:p>
            <a:pPr marL="457200" indent="-457200">
              <a:buFont typeface="Arial" panose="020B0604020202020204" pitchFamily="34" charset="0"/>
              <a:buChar char="•"/>
            </a:pPr>
            <a:endParaRPr lang="en-GB" sz="1800" b="1" dirty="0"/>
          </a:p>
          <a:p>
            <a:endParaRPr lang="en-GB" sz="1800" dirty="0"/>
          </a:p>
          <a:p>
            <a:endParaRPr lang="en-GB" sz="3200" dirty="0"/>
          </a:p>
        </p:txBody>
      </p:sp>
      <p:pic>
        <p:nvPicPr>
          <p:cNvPr id="8" name="Picture 7">
            <a:extLst>
              <a:ext uri="{FF2B5EF4-FFF2-40B4-BE49-F238E27FC236}">
                <a16:creationId xmlns:a16="http://schemas.microsoft.com/office/drawing/2014/main" id="{9A19E308-A683-A940-7E1E-A9BFA9BEA8BF}"/>
              </a:ext>
            </a:extLst>
          </p:cNvPr>
          <p:cNvPicPr>
            <a:picLocks noChangeAspect="1"/>
          </p:cNvPicPr>
          <p:nvPr/>
        </p:nvPicPr>
        <p:blipFill>
          <a:blip r:embed="rId3"/>
          <a:stretch>
            <a:fillRect/>
          </a:stretch>
        </p:blipFill>
        <p:spPr>
          <a:xfrm>
            <a:off x="6102363" y="5320042"/>
            <a:ext cx="5301226" cy="673305"/>
          </a:xfrm>
          <a:prstGeom prst="rect">
            <a:avLst/>
          </a:prstGeom>
        </p:spPr>
      </p:pic>
      <p:pic>
        <p:nvPicPr>
          <p:cNvPr id="10" name="Picture 9">
            <a:extLst>
              <a:ext uri="{FF2B5EF4-FFF2-40B4-BE49-F238E27FC236}">
                <a16:creationId xmlns:a16="http://schemas.microsoft.com/office/drawing/2014/main" id="{5972478D-3A5F-1F4A-4DF0-D0021160FD21}"/>
              </a:ext>
            </a:extLst>
          </p:cNvPr>
          <p:cNvPicPr>
            <a:picLocks noChangeAspect="1"/>
          </p:cNvPicPr>
          <p:nvPr/>
        </p:nvPicPr>
        <p:blipFill>
          <a:blip r:embed="rId4"/>
          <a:stretch>
            <a:fillRect/>
          </a:stretch>
        </p:blipFill>
        <p:spPr>
          <a:xfrm>
            <a:off x="535836" y="5158564"/>
            <a:ext cx="5014065" cy="996259"/>
          </a:xfrm>
          <a:prstGeom prst="rect">
            <a:avLst/>
          </a:prstGeom>
          <a:ln>
            <a:solidFill>
              <a:schemeClr val="tx1"/>
            </a:solidFill>
          </a:ln>
        </p:spPr>
      </p:pic>
      <p:pic>
        <p:nvPicPr>
          <p:cNvPr id="12" name="Picture 11">
            <a:extLst>
              <a:ext uri="{FF2B5EF4-FFF2-40B4-BE49-F238E27FC236}">
                <a16:creationId xmlns:a16="http://schemas.microsoft.com/office/drawing/2014/main" id="{841B6EF4-092B-796D-F7D2-BBDA30BBCCDC}"/>
              </a:ext>
            </a:extLst>
          </p:cNvPr>
          <p:cNvPicPr>
            <a:picLocks noChangeAspect="1"/>
          </p:cNvPicPr>
          <p:nvPr/>
        </p:nvPicPr>
        <p:blipFill>
          <a:blip r:embed="rId5"/>
          <a:stretch>
            <a:fillRect/>
          </a:stretch>
        </p:blipFill>
        <p:spPr>
          <a:xfrm>
            <a:off x="535837" y="4091309"/>
            <a:ext cx="5014064" cy="949227"/>
          </a:xfrm>
          <a:prstGeom prst="rect">
            <a:avLst/>
          </a:prstGeom>
          <a:ln>
            <a:solidFill>
              <a:schemeClr val="tx1"/>
            </a:solidFill>
          </a:ln>
        </p:spPr>
      </p:pic>
      <p:pic>
        <p:nvPicPr>
          <p:cNvPr id="14" name="Picture 13">
            <a:extLst>
              <a:ext uri="{FF2B5EF4-FFF2-40B4-BE49-F238E27FC236}">
                <a16:creationId xmlns:a16="http://schemas.microsoft.com/office/drawing/2014/main" id="{A8A85830-A7F2-D61B-6447-A97DAF9DC46F}"/>
              </a:ext>
            </a:extLst>
          </p:cNvPr>
          <p:cNvPicPr>
            <a:picLocks noChangeAspect="1"/>
          </p:cNvPicPr>
          <p:nvPr/>
        </p:nvPicPr>
        <p:blipFill>
          <a:blip r:embed="rId6"/>
          <a:stretch>
            <a:fillRect/>
          </a:stretch>
        </p:blipFill>
        <p:spPr>
          <a:xfrm>
            <a:off x="6096000" y="941261"/>
            <a:ext cx="5014064" cy="4205564"/>
          </a:xfrm>
          <a:prstGeom prst="rect">
            <a:avLst/>
          </a:prstGeom>
          <a:ln>
            <a:solidFill>
              <a:schemeClr val="tx1"/>
            </a:solidFill>
          </a:ln>
        </p:spPr>
      </p:pic>
    </p:spTree>
    <p:extLst>
      <p:ext uri="{BB962C8B-B14F-4D97-AF65-F5344CB8AC3E}">
        <p14:creationId xmlns:p14="http://schemas.microsoft.com/office/powerpoint/2010/main" val="9442247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E5DCD30-AEF2-8B33-3E0C-3415CDF269FD}"/>
              </a:ext>
            </a:extLst>
          </p:cNvPr>
          <p:cNvSpPr>
            <a:spLocks noGrp="1"/>
          </p:cNvSpPr>
          <p:nvPr>
            <p:ph idx="1"/>
          </p:nvPr>
        </p:nvSpPr>
        <p:spPr>
          <a:xfrm>
            <a:off x="609843" y="1187457"/>
            <a:ext cx="5486157" cy="4318000"/>
          </a:xfrm>
        </p:spPr>
        <p:txBody>
          <a:bodyPr/>
          <a:lstStyle/>
          <a:p>
            <a:r>
              <a:rPr lang="en-US" sz="3200" dirty="0"/>
              <a:t>Initial inspections very concerning:</a:t>
            </a:r>
          </a:p>
          <a:p>
            <a:pPr marL="457200" indent="-457200">
              <a:buFont typeface="Arial" panose="020B0604020202020204" pitchFamily="34" charset="0"/>
              <a:buChar char="•"/>
            </a:pPr>
            <a:r>
              <a:rPr lang="en-US" sz="3200" dirty="0"/>
              <a:t>Poor recruitment, training &amp; safeguarding processes</a:t>
            </a:r>
          </a:p>
          <a:p>
            <a:pPr marL="457200" indent="-457200">
              <a:buFont typeface="Arial" panose="020B0604020202020204" pitchFamily="34" charset="0"/>
              <a:buChar char="•"/>
            </a:pPr>
            <a:r>
              <a:rPr lang="en-US" sz="3200" dirty="0"/>
              <a:t>Inadequate or poorly maintained vehicles and equipment</a:t>
            </a:r>
          </a:p>
          <a:p>
            <a:pPr marL="457200" indent="-457200">
              <a:buFont typeface="Arial" panose="020B0604020202020204" pitchFamily="34" charset="0"/>
              <a:buChar char="•"/>
            </a:pPr>
            <a:r>
              <a:rPr lang="en-US" sz="3200" dirty="0"/>
              <a:t>Medicines management</a:t>
            </a:r>
          </a:p>
          <a:p>
            <a:pPr marL="457200" indent="-457200">
              <a:buFont typeface="Arial" panose="020B0604020202020204" pitchFamily="34" charset="0"/>
              <a:buChar char="•"/>
            </a:pPr>
            <a:r>
              <a:rPr lang="en-US" sz="3200" dirty="0"/>
              <a:t>Inappropriate use of restraint</a:t>
            </a:r>
          </a:p>
          <a:p>
            <a:endParaRPr lang="en-GB" sz="3200" dirty="0"/>
          </a:p>
        </p:txBody>
      </p:sp>
      <p:sp>
        <p:nvSpPr>
          <p:cNvPr id="4" name="Title 1">
            <a:extLst>
              <a:ext uri="{FF2B5EF4-FFF2-40B4-BE49-F238E27FC236}">
                <a16:creationId xmlns:a16="http://schemas.microsoft.com/office/drawing/2014/main" id="{20CA4390-827A-E44D-0541-C1DA621C98C3}"/>
              </a:ext>
            </a:extLst>
          </p:cNvPr>
          <p:cNvSpPr>
            <a:spLocks noGrp="1"/>
          </p:cNvSpPr>
          <p:nvPr>
            <p:ph type="title"/>
          </p:nvPr>
        </p:nvSpPr>
        <p:spPr>
          <a:xfrm>
            <a:off x="609600" y="436563"/>
            <a:ext cx="10972800" cy="1325562"/>
          </a:xfrm>
        </p:spPr>
        <p:txBody>
          <a:bodyPr lIns="91440" tIns="45720" rIns="91440" bIns="45720" anchor="t"/>
          <a:lstStyle/>
          <a:p>
            <a:pPr defTabSz="457200"/>
            <a:r>
              <a:rPr lang="en-GB" sz="4000" dirty="0">
                <a:solidFill>
                  <a:srgbClr val="5F2861"/>
                </a:solidFill>
              </a:rPr>
              <a:t>Quality of provision – independent services</a:t>
            </a:r>
            <a:endParaRPr lang="en-US" sz="4000" dirty="0"/>
          </a:p>
        </p:txBody>
      </p:sp>
      <p:sp>
        <p:nvSpPr>
          <p:cNvPr id="5" name="Content Placeholder 2">
            <a:extLst>
              <a:ext uri="{FF2B5EF4-FFF2-40B4-BE49-F238E27FC236}">
                <a16:creationId xmlns:a16="http://schemas.microsoft.com/office/drawing/2014/main" id="{48401FFD-4A82-E945-CEA7-25AA96C3E224}"/>
              </a:ext>
            </a:extLst>
          </p:cNvPr>
          <p:cNvSpPr txBox="1">
            <a:spLocks/>
          </p:cNvSpPr>
          <p:nvPr/>
        </p:nvSpPr>
        <p:spPr>
          <a:xfrm>
            <a:off x="6096000" y="1180313"/>
            <a:ext cx="5486157" cy="736600"/>
          </a:xfrm>
          <a:prstGeom prst="rect">
            <a:avLst/>
          </a:prstGeom>
          <a:noFill/>
          <a:ln>
            <a:noFill/>
          </a:ln>
        </p:spPr>
        <p:txBody>
          <a:bodyPr lIns="91425" tIns="91425" rIns="91425" bIns="91425" anchor="t" anchorCtr="0"/>
          <a:lstStyle>
            <a:defPPr marR="0" algn="l" rtl="0">
              <a:lnSpc>
                <a:spcPct val="100000"/>
              </a:lnSpc>
              <a:spcBef>
                <a:spcPts val="0"/>
              </a:spcBef>
              <a:spcAft>
                <a:spcPts val="0"/>
              </a:spcAft>
            </a:defPPr>
            <a:lvl1pPr marL="0" marR="0" indent="0" algn="l" rtl="0" eaLnBrk="1" hangingPunct="1">
              <a:lnSpc>
                <a:spcPct val="100000"/>
              </a:lnSpc>
              <a:spcBef>
                <a:spcPts val="0"/>
              </a:spcBef>
              <a:spcAft>
                <a:spcPts val="0"/>
              </a:spcAft>
              <a:buNone/>
              <a:defRPr sz="4267" b="0" i="0" u="none" strike="noStrike" cap="none" baseline="0">
                <a:solidFill>
                  <a:schemeClr val="tx1"/>
                </a:solidFill>
                <a:latin typeface="+mn-lt"/>
                <a:ea typeface="Calibri" panose="020F0502020204030204" pitchFamily="34" charset="0"/>
                <a:cs typeface="Calibri" panose="020F0502020204030204" pitchFamily="34" charset="0"/>
                <a:sym typeface="Arial"/>
                <a:rtl val="0"/>
              </a:defRPr>
            </a:lvl1pPr>
            <a:lvl2pPr marL="0" marR="0" indent="0" algn="l" rtl="0" eaLnBrk="1" hangingPunct="1">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2pPr>
            <a:lvl3pPr marL="0" marR="0" indent="0" algn="l" rtl="0" eaLnBrk="1" hangingPunct="1">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3pPr>
            <a:lvl4pPr marL="0" marR="0" indent="0" algn="l" rtl="0" eaLnBrk="1" hangingPunct="1">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4pPr>
            <a:lvl5pPr marL="0" marR="0" indent="0" algn="l" rtl="0" eaLnBrk="1" hangingPunct="1">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5pPr>
            <a:lvl6pPr marL="0" marR="0" indent="0" algn="l" rtl="0" eaLnBrk="1" hangingPunct="1">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6pPr>
            <a:lvl7pPr marL="0" marR="0" indent="0" algn="l" rtl="0" eaLnBrk="1" hangingPunct="1">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7pPr>
            <a:lvl8pPr marL="0" marR="0" indent="0" algn="l" rtl="0" eaLnBrk="1" hangingPunct="1">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8pPr>
            <a:lvl9pPr marL="0" marR="0" indent="0" algn="l" rtl="0" eaLnBrk="1" hangingPunct="1">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9pPr>
          </a:lstStyle>
          <a:p>
            <a:r>
              <a:rPr lang="en-US" sz="3200" kern="0" dirty="0"/>
              <a:t>But signs of improvement:</a:t>
            </a:r>
          </a:p>
          <a:p>
            <a:endParaRPr lang="en-GB" sz="3200" kern="0" dirty="0"/>
          </a:p>
        </p:txBody>
      </p:sp>
      <p:pic>
        <p:nvPicPr>
          <p:cNvPr id="7" name="Picture 6">
            <a:extLst>
              <a:ext uri="{FF2B5EF4-FFF2-40B4-BE49-F238E27FC236}">
                <a16:creationId xmlns:a16="http://schemas.microsoft.com/office/drawing/2014/main" id="{25215FA8-3314-4F1D-D19B-6639D5F69ECA}"/>
              </a:ext>
            </a:extLst>
          </p:cNvPr>
          <p:cNvPicPr>
            <a:picLocks noChangeAspect="1"/>
          </p:cNvPicPr>
          <p:nvPr/>
        </p:nvPicPr>
        <p:blipFill>
          <a:blip r:embed="rId3"/>
          <a:stretch>
            <a:fillRect/>
          </a:stretch>
        </p:blipFill>
        <p:spPr>
          <a:xfrm>
            <a:off x="6959121" y="3915862"/>
            <a:ext cx="3245474" cy="2050452"/>
          </a:xfrm>
          <a:prstGeom prst="rect">
            <a:avLst/>
          </a:prstGeom>
          <a:ln>
            <a:solidFill>
              <a:schemeClr val="tx1"/>
            </a:solidFill>
          </a:ln>
        </p:spPr>
      </p:pic>
      <p:pic>
        <p:nvPicPr>
          <p:cNvPr id="11" name="Picture 10">
            <a:extLst>
              <a:ext uri="{FF2B5EF4-FFF2-40B4-BE49-F238E27FC236}">
                <a16:creationId xmlns:a16="http://schemas.microsoft.com/office/drawing/2014/main" id="{4BDB3E5D-2690-8B17-476D-840BE19BC1AB}"/>
              </a:ext>
            </a:extLst>
          </p:cNvPr>
          <p:cNvPicPr>
            <a:picLocks noChangeAspect="1"/>
          </p:cNvPicPr>
          <p:nvPr/>
        </p:nvPicPr>
        <p:blipFill>
          <a:blip r:embed="rId4"/>
          <a:stretch>
            <a:fillRect/>
          </a:stretch>
        </p:blipFill>
        <p:spPr>
          <a:xfrm>
            <a:off x="6954442" y="1885176"/>
            <a:ext cx="3245474" cy="1843674"/>
          </a:xfrm>
          <a:prstGeom prst="rect">
            <a:avLst/>
          </a:prstGeom>
          <a:ln>
            <a:solidFill>
              <a:schemeClr val="tx1"/>
            </a:solidFill>
          </a:ln>
        </p:spPr>
      </p:pic>
    </p:spTree>
    <p:extLst>
      <p:ext uri="{BB962C8B-B14F-4D97-AF65-F5344CB8AC3E}">
        <p14:creationId xmlns:p14="http://schemas.microsoft.com/office/powerpoint/2010/main" val="12001582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B59C39-1D50-1427-3F9A-A2B5AD9D12F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F7E25E7-BFD6-A5A4-5C74-A49DF2B9F849}"/>
              </a:ext>
            </a:extLst>
          </p:cNvPr>
          <p:cNvSpPr>
            <a:spLocks noGrp="1"/>
          </p:cNvSpPr>
          <p:nvPr>
            <p:ph type="title"/>
          </p:nvPr>
        </p:nvSpPr>
        <p:spPr>
          <a:xfrm>
            <a:off x="171450" y="0"/>
            <a:ext cx="10972319" cy="1100123"/>
          </a:xfrm>
        </p:spPr>
        <p:txBody>
          <a:bodyPr lIns="91440" tIns="45720" rIns="91440" bIns="45720" anchor="t"/>
          <a:lstStyle/>
          <a:p>
            <a:pPr defTabSz="457200"/>
            <a:r>
              <a:rPr lang="en-GB" sz="4000" dirty="0">
                <a:solidFill>
                  <a:srgbClr val="5F2861"/>
                </a:solidFill>
              </a:rPr>
              <a:t>Some closing thoughts</a:t>
            </a:r>
            <a:endParaRPr lang="en-US" sz="4000" dirty="0"/>
          </a:p>
        </p:txBody>
      </p:sp>
      <p:sp>
        <p:nvSpPr>
          <p:cNvPr id="6" name="Content Placeholder 5">
            <a:extLst>
              <a:ext uri="{FF2B5EF4-FFF2-40B4-BE49-F238E27FC236}">
                <a16:creationId xmlns:a16="http://schemas.microsoft.com/office/drawing/2014/main" id="{A804EF53-F332-9FDD-A1A2-E029AF53BBCE}"/>
              </a:ext>
            </a:extLst>
          </p:cNvPr>
          <p:cNvSpPr>
            <a:spLocks noGrp="1"/>
          </p:cNvSpPr>
          <p:nvPr>
            <p:ph idx="1"/>
          </p:nvPr>
        </p:nvSpPr>
        <p:spPr>
          <a:xfrm>
            <a:off x="171450" y="819150"/>
            <a:ext cx="11830050" cy="4648200"/>
          </a:xfrm>
        </p:spPr>
        <p:txBody>
          <a:bodyPr/>
          <a:lstStyle/>
          <a:p>
            <a:endParaRPr lang="en-GB" sz="3200" dirty="0"/>
          </a:p>
          <a:p>
            <a:r>
              <a:rPr lang="en-GB" sz="3200" dirty="0"/>
              <a:t>The ambulances services are a great source of information about the health and social care sector as a whole.</a:t>
            </a:r>
          </a:p>
          <a:p>
            <a:endParaRPr lang="en-GB" sz="3200" dirty="0"/>
          </a:p>
          <a:p>
            <a:r>
              <a:rPr lang="en-GB" sz="3200" dirty="0"/>
              <a:t>They see the whole system and have great insight into the capacity pressures, and where blockages in flow are.</a:t>
            </a:r>
          </a:p>
          <a:p>
            <a:endParaRPr lang="en-GB" sz="3200" dirty="0"/>
          </a:p>
          <a:p>
            <a:r>
              <a:rPr lang="en-GB" sz="3200" dirty="0"/>
              <a:t>They also tend to innovate.</a:t>
            </a:r>
          </a:p>
          <a:p>
            <a:endParaRPr lang="en-GB" sz="3200" dirty="0"/>
          </a:p>
          <a:p>
            <a:endParaRPr lang="en-GB" sz="3200" dirty="0"/>
          </a:p>
          <a:p>
            <a:endParaRPr lang="en-GB" sz="3200" dirty="0"/>
          </a:p>
          <a:p>
            <a:endParaRPr lang="en-GB" sz="3200" dirty="0"/>
          </a:p>
          <a:p>
            <a:r>
              <a:rPr lang="en-GB" sz="3200" dirty="0"/>
              <a:t>I</a:t>
            </a:r>
          </a:p>
        </p:txBody>
      </p:sp>
    </p:spTree>
    <p:extLst>
      <p:ext uri="{BB962C8B-B14F-4D97-AF65-F5344CB8AC3E}">
        <p14:creationId xmlns:p14="http://schemas.microsoft.com/office/powerpoint/2010/main" val="27817945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Grp="1" noChangeArrowheads="1"/>
          </p:cNvSpPr>
          <p:nvPr>
            <p:ph type="title" idx="4294967295"/>
          </p:nvPr>
        </p:nvSpPr>
        <p:spPr bwMode="auto">
          <a:xfrm>
            <a:off x="923430" y="688975"/>
            <a:ext cx="5832475" cy="644525"/>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0000" tIns="46800" rIns="90000" bIns="46800" numCol="1" spcCol="0" rtlCol="0" fromWordArt="0" anchor="t" anchorCtr="0" forceAA="0" compatLnSpc="1">
            <a:prstTxWarp prst="textNoShape">
              <a:avLst/>
            </a:prstTxWarp>
            <a:noAutofit/>
          </a:bodyPr>
          <a:lstStyle>
            <a:lvl1pPr marL="342900" indent="-342900" eaLnBrk="0" hangingPunct="0">
              <a:lnSpc>
                <a:spcPct val="90000"/>
              </a:lnSpc>
              <a:spcBef>
                <a:spcPct val="60000"/>
              </a:spcBef>
              <a:buClr>
                <a:srgbClr val="5F2861"/>
              </a:buClr>
              <a:buSzPct val="120000"/>
              <a:buChar char="•"/>
              <a:defRPr sz="2000">
                <a:solidFill>
                  <a:schemeClr val="tx1"/>
                </a:solidFill>
                <a:latin typeface="Arial" pitchFamily="34" charset="0"/>
                <a:ea typeface="ＭＳ Ｐゴシック" pitchFamily="34" charset="-128"/>
              </a:defRPr>
            </a:lvl1pPr>
            <a:lvl2pPr eaLnBrk="0" hangingPunct="0">
              <a:lnSpc>
                <a:spcPct val="90000"/>
              </a:lnSpc>
              <a:spcBef>
                <a:spcPct val="50000"/>
              </a:spcBef>
              <a:buClr>
                <a:srgbClr val="5F2861"/>
              </a:buClr>
              <a:buSzPct val="120000"/>
              <a:buChar char="•"/>
              <a:defRPr sz="2000">
                <a:solidFill>
                  <a:schemeClr val="tx1"/>
                </a:solidFill>
                <a:latin typeface="Arial" pitchFamily="34" charset="0"/>
                <a:ea typeface="ＭＳ Ｐゴシック" pitchFamily="34" charset="-128"/>
              </a:defRPr>
            </a:lvl2pPr>
            <a:lvl3pPr marL="1143000" indent="-228600" eaLnBrk="0" hangingPunct="0">
              <a:lnSpc>
                <a:spcPct val="90000"/>
              </a:lnSpc>
              <a:spcBef>
                <a:spcPct val="50000"/>
              </a:spcBef>
              <a:buFont typeface="Arial" pitchFamily="34" charset="0"/>
              <a:buChar char="-"/>
              <a:defRPr sz="2000">
                <a:solidFill>
                  <a:schemeClr val="tx1"/>
                </a:solidFill>
                <a:latin typeface="Arial" pitchFamily="34" charset="0"/>
                <a:ea typeface="ＭＳ Ｐゴシック" pitchFamily="34" charset="-128"/>
              </a:defRPr>
            </a:lvl3pPr>
            <a:lvl4pPr marL="1600200" indent="-228600" eaLnBrk="0" hangingPunct="0">
              <a:lnSpc>
                <a:spcPct val="90000"/>
              </a:lnSpc>
              <a:spcBef>
                <a:spcPct val="50000"/>
              </a:spcBef>
              <a:buFont typeface="Wingdings 2" pitchFamily="18" charset="2"/>
              <a:buChar char=""/>
              <a:defRPr sz="2000">
                <a:solidFill>
                  <a:schemeClr val="tx1"/>
                </a:solidFill>
                <a:latin typeface="Arial" pitchFamily="34" charset="0"/>
                <a:ea typeface="ＭＳ Ｐゴシック" pitchFamily="34" charset="-128"/>
              </a:defRPr>
            </a:lvl4pPr>
            <a:lvl5pPr marL="2057400" indent="-228600" eaLnBrk="0" hangingPunct="0">
              <a:lnSpc>
                <a:spcPct val="90000"/>
              </a:lnSpc>
              <a:spcBef>
                <a:spcPct val="50000"/>
              </a:spcBef>
              <a:buFont typeface="Wingdings 2" pitchFamily="18" charset="2"/>
              <a:buChar char=""/>
              <a:defRPr sz="2000">
                <a:solidFill>
                  <a:schemeClr val="tx1"/>
                </a:solidFill>
                <a:latin typeface="Arial" pitchFamily="34" charset="0"/>
                <a:ea typeface="ＭＳ Ｐゴシック" pitchFamily="34" charset="-128"/>
              </a:defRPr>
            </a:lvl5pPr>
            <a:lvl6pPr marL="2514600" indent="-228600" eaLnBrk="0" fontAlgn="base" hangingPunct="0">
              <a:lnSpc>
                <a:spcPct val="90000"/>
              </a:lnSpc>
              <a:spcBef>
                <a:spcPct val="50000"/>
              </a:spcBef>
              <a:spcAft>
                <a:spcPct val="0"/>
              </a:spcAft>
              <a:buFont typeface="Wingdings 2" pitchFamily="18" charset="2"/>
              <a:buChar char=""/>
              <a:defRPr sz="2000">
                <a:solidFill>
                  <a:schemeClr val="tx1"/>
                </a:solidFill>
                <a:latin typeface="Arial" pitchFamily="34" charset="0"/>
                <a:ea typeface="ＭＳ Ｐゴシック" pitchFamily="34" charset="-128"/>
              </a:defRPr>
            </a:lvl6pPr>
            <a:lvl7pPr marL="2971800" indent="-228600" eaLnBrk="0" fontAlgn="base" hangingPunct="0">
              <a:lnSpc>
                <a:spcPct val="90000"/>
              </a:lnSpc>
              <a:spcBef>
                <a:spcPct val="50000"/>
              </a:spcBef>
              <a:spcAft>
                <a:spcPct val="0"/>
              </a:spcAft>
              <a:buFont typeface="Wingdings 2" pitchFamily="18" charset="2"/>
              <a:buChar char=""/>
              <a:defRPr sz="2000">
                <a:solidFill>
                  <a:schemeClr val="tx1"/>
                </a:solidFill>
                <a:latin typeface="Arial" pitchFamily="34" charset="0"/>
                <a:ea typeface="ＭＳ Ｐゴシック" pitchFamily="34" charset="-128"/>
              </a:defRPr>
            </a:lvl7pPr>
            <a:lvl8pPr marL="3429000" indent="-228600" eaLnBrk="0" fontAlgn="base" hangingPunct="0">
              <a:lnSpc>
                <a:spcPct val="90000"/>
              </a:lnSpc>
              <a:spcBef>
                <a:spcPct val="50000"/>
              </a:spcBef>
              <a:spcAft>
                <a:spcPct val="0"/>
              </a:spcAft>
              <a:buFont typeface="Wingdings 2" pitchFamily="18" charset="2"/>
              <a:buChar char=""/>
              <a:defRPr sz="2000">
                <a:solidFill>
                  <a:schemeClr val="tx1"/>
                </a:solidFill>
                <a:latin typeface="Arial" pitchFamily="34" charset="0"/>
                <a:ea typeface="ＭＳ Ｐゴシック" pitchFamily="34" charset="-128"/>
              </a:defRPr>
            </a:lvl8pPr>
            <a:lvl9pPr marL="3886200" indent="-228600" eaLnBrk="0" fontAlgn="base" hangingPunct="0">
              <a:lnSpc>
                <a:spcPct val="90000"/>
              </a:lnSpc>
              <a:spcBef>
                <a:spcPct val="50000"/>
              </a:spcBef>
              <a:spcAft>
                <a:spcPct val="0"/>
              </a:spcAft>
              <a:buFont typeface="Wingdings 2" pitchFamily="18" charset="2"/>
              <a:buChar char=""/>
              <a:defRPr sz="2000">
                <a:solidFill>
                  <a:schemeClr val="tx1"/>
                </a:solidFill>
                <a:latin typeface="Arial" pitchFamily="34" charset="0"/>
                <a:ea typeface="ＭＳ Ｐゴシック" pitchFamily="34" charset="-128"/>
              </a:defRPr>
            </a:lvl9pPr>
          </a:lstStyle>
          <a:p>
            <a:pPr marL="0" marR="0" lvl="1" indent="0" algn="l" defTabSz="914400" rtl="0" eaLnBrk="1" fontAlgn="auto" latinLnBrk="0" hangingPunct="1">
              <a:lnSpc>
                <a:spcPct val="100000"/>
              </a:lnSpc>
              <a:spcBef>
                <a:spcPct val="0"/>
              </a:spcBef>
              <a:spcAft>
                <a:spcPts val="900"/>
              </a:spcAft>
              <a:buClrTx/>
              <a:buSzTx/>
              <a:buFontTx/>
              <a:buNone/>
              <a:tabLst/>
              <a:defRPr/>
            </a:pPr>
            <a:r>
              <a:rPr kumimoji="0" lang="en-GB" altLang="en-US" sz="2800" b="0" i="0" u="none" strike="noStrike" kern="1200" cap="none" spc="0" normalizeH="0" baseline="0" noProof="0">
                <a:ln>
                  <a:noFill/>
                </a:ln>
                <a:solidFill>
                  <a:srgbClr val="FFFFFF"/>
                </a:solidFill>
                <a:effectLst/>
                <a:uLnTx/>
                <a:uFillTx/>
                <a:latin typeface="Arial Rounded MT Bold"/>
                <a:ea typeface="ヒラギノ角ゴ Pro W3"/>
                <a:cs typeface="+mn-cs"/>
              </a:rPr>
              <a:t>Any questions</a:t>
            </a:r>
            <a:r>
              <a:rPr lang="en-GB" altLang="en-US" sz="2800" kern="1200">
                <a:solidFill>
                  <a:srgbClr val="FFFFFF"/>
                </a:solidFill>
                <a:latin typeface="Arial Rounded MT Bold"/>
                <a:ea typeface="ヒラギノ角ゴ Pro W3"/>
                <a:cs typeface="+mn-cs"/>
              </a:rPr>
              <a:t>?</a:t>
            </a:r>
            <a:endParaRPr kumimoji="0" lang="en-GB" altLang="en-US" sz="2800" b="0" i="0" u="none" strike="noStrike" kern="1200" cap="none" spc="0" normalizeH="0" baseline="0" noProof="0">
              <a:ln>
                <a:noFill/>
              </a:ln>
              <a:solidFill>
                <a:srgbClr val="FFFFFF"/>
              </a:solidFill>
              <a:effectLst/>
              <a:uLnTx/>
              <a:uFillTx/>
              <a:latin typeface="Arial Rounded MT Bold"/>
              <a:ea typeface="ヒラギノ角ゴ Pro W3"/>
              <a:cs typeface="+mn-cs"/>
            </a:endParaRPr>
          </a:p>
        </p:txBody>
      </p:sp>
      <p:pic>
        <p:nvPicPr>
          <p:cNvPr id="9" name="Picture 8" descr="A cartoon character sitting on a red question mark">
            <a:extLst>
              <a:ext uri="{FF2B5EF4-FFF2-40B4-BE49-F238E27FC236}">
                <a16:creationId xmlns:a16="http://schemas.microsoft.com/office/drawing/2014/main" id="{FB8EF179-18B4-4A75-B282-EE19537E5DDC}"/>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463143" y="2139482"/>
            <a:ext cx="1920352" cy="2199493"/>
          </a:xfrm>
          <a:prstGeom prst="rect">
            <a:avLst/>
          </a:prstGeom>
        </p:spPr>
      </p:pic>
    </p:spTree>
    <p:extLst>
      <p:ext uri="{BB962C8B-B14F-4D97-AF65-F5344CB8AC3E}">
        <p14:creationId xmlns:p14="http://schemas.microsoft.com/office/powerpoint/2010/main" val="25098877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theme/theme1.xml><?xml version="1.0" encoding="utf-8"?>
<a:theme xmlns:a="http://schemas.openxmlformats.org/drawingml/2006/main" name="GDS style presentation template (letterbox versio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3" id="{5384C888-AC54-45D8-8A09-45E34B9E2D03}" vid="{0CD51092-7938-41E1-8020-29856681787F}"/>
    </a:ext>
  </a:extLst>
</a:theme>
</file>

<file path=ppt/theme/theme2.xml><?xml version="1.0" encoding="utf-8"?>
<a:theme xmlns:a="http://schemas.openxmlformats.org/drawingml/2006/main" name="20205_CQC_Template">
  <a:themeElements>
    <a:clrScheme name="20205_CQC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0205_CQC_Templat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charset="0"/>
            <a:ea typeface="ヒラギノ角ゴ Pro W3" pitchFamily="-1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charset="0"/>
            <a:ea typeface="ヒラギノ角ゴ Pro W3" pitchFamily="-16" charset="-128"/>
          </a:defRPr>
        </a:defPPr>
      </a:lstStyle>
    </a:lnDef>
  </a:objectDefaults>
  <a:extraClrSchemeLst>
    <a:extraClrScheme>
      <a:clrScheme name="20205_CQC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0205_CQC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0205_CQC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0205_CQC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0205_CQC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0205_CQC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0205_CQC_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0205_CQC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0205_CQC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0205_CQC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0205_CQC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0205_CQC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GDS style presentation template (letterbox versio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3" id="{5384C888-AC54-45D8-8A09-45E34B9E2D03}" vid="{0CD51092-7938-41E1-8020-29856681787F}"/>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16" ma:contentTypeDescription="Create a new document." ma:contentTypeScope="" ma:versionID="1e80843a8877e70a9bb294e0d66b1c1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fc621e26d60bcd46375acb5faaf26deb"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LengthInSeconds" minOccurs="0"/>
                <xsd:element ref="ns2:lcf76f155ced4ddcb4097134ff3c332f" minOccurs="0"/>
                <xsd:element ref="ns3:TaxCatchAll" minOccurs="0"/>
                <xsd:element ref="ns2:MediaServiceObjectDetectorVersions" minOccurs="0"/>
                <xsd:element ref="ns2:MediaServiceOCR" minOccurs="0"/>
                <xsd:element ref="ns2:MediaServiceGenerationTime" minOccurs="0"/>
                <xsd:element ref="ns2:MediaServiceEventHashCode"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8162a567-bee3-49e5-a013-144f6437978c}"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497441b-d3fe-4788-8629-aff52d38f515">
      <Terms xmlns="http://schemas.microsoft.com/office/infopath/2007/PartnerControls"/>
    </lcf76f155ced4ddcb4097134ff3c332f>
    <TaxCatchAll xmlns="1d162527-c308-4a98-98b8-9e726c57dd8b" xsi:nil="true"/>
    <SharedWithUsers xmlns="1d162527-c308-4a98-98b8-9e726c57dd8b">
      <UserInfo>
        <DisplayName>Claire Land</DisplayName>
        <AccountId>55</AccountId>
        <AccountType/>
      </UserInfo>
      <UserInfo>
        <DisplayName>Shelley Hallam</DisplayName>
        <AccountId>219</AccountId>
        <AccountType/>
      </UserInfo>
      <UserInfo>
        <DisplayName>Philip Boyce</DisplayName>
        <AccountId>227</AccountId>
        <AccountType/>
      </UserInfo>
      <UserInfo>
        <DisplayName>Christopher Dzikiti</DisplayName>
        <AccountId>64</AccountId>
        <AccountType/>
      </UserInfo>
      <UserInfo>
        <DisplayName>Paul Bingham</DisplayName>
        <AccountId>308</AccountId>
        <AccountType/>
      </UserInfo>
      <UserInfo>
        <DisplayName>Nicola Collins</DisplayName>
        <AccountId>416</AccountId>
        <AccountType/>
      </UserInfo>
      <UserInfo>
        <DisplayName>Jenny Wilkes</DisplayName>
        <AccountId>417</AccountId>
        <AccountType/>
      </UserInfo>
      <UserInfo>
        <DisplayName>Katharine Cromey</DisplayName>
        <AccountId>159</AccountId>
        <AccountType/>
      </UserInfo>
      <UserInfo>
        <DisplayName>Evan Humphries</DisplayName>
        <AccountId>390</AccountId>
        <AccountType/>
      </UserInfo>
      <UserInfo>
        <DisplayName>Greg Rielly</DisplayName>
        <AccountId>593</AccountId>
        <AccountType/>
      </UserInfo>
      <UserInfo>
        <DisplayName>Gemma Berry</DisplayName>
        <AccountId>594</AccountId>
        <AccountType/>
      </UserInfo>
      <UserInfo>
        <DisplayName>Guy Cross</DisplayName>
        <AccountId>595</AccountId>
        <AccountType/>
      </UserInfo>
      <UserInfo>
        <DisplayName>Jackie Wilson</DisplayName>
        <AccountId>596</AccountId>
        <AccountType/>
      </UserInfo>
      <UserInfo>
        <DisplayName>Ewan Mearns</DisplayName>
        <AccountId>597</AccountId>
        <AccountType/>
      </UserInfo>
      <UserInfo>
        <DisplayName>Lisa Duncan</DisplayName>
        <AccountId>62</AccountId>
        <AccountType/>
      </UserInfo>
      <UserInfo>
        <DisplayName>Ceri Morris-Williams</DisplayName>
        <AccountId>599</AccountId>
        <AccountType/>
      </UserInfo>
      <UserInfo>
        <DisplayName>Brian Burke</DisplayName>
        <AccountId>316</AccountId>
        <AccountType/>
      </UserInfo>
      <UserInfo>
        <DisplayName>Lucy Wilkinson</DisplayName>
        <AccountId>442</AccountId>
        <AccountType/>
      </UserInfo>
      <UserInfo>
        <DisplayName>Helen Ketcher</DisplayName>
        <AccountId>441</AccountId>
        <AccountType/>
      </UserInfo>
    </SharedWithUsers>
  </documentManagement>
</p:properties>
</file>

<file path=customXml/itemProps1.xml><?xml version="1.0" encoding="utf-8"?>
<ds:datastoreItem xmlns:ds="http://schemas.openxmlformats.org/officeDocument/2006/customXml" ds:itemID="{EB71978C-724A-4DEF-9AF9-1C3B9711F044}">
  <ds:schemaRefs>
    <ds:schemaRef ds:uri="1d162527-c308-4a98-98b8-9e726c57dd8b"/>
    <ds:schemaRef ds:uri="c497441b-d3fe-4788-8629-aff52d38f51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F5FD2195-4910-4F1A-9837-D00C6CA2409D}">
  <ds:schemaRefs>
    <ds:schemaRef ds:uri="http://schemas.microsoft.com/sharepoint/v3/contenttype/forms"/>
  </ds:schemaRefs>
</ds:datastoreItem>
</file>

<file path=customXml/itemProps3.xml><?xml version="1.0" encoding="utf-8"?>
<ds:datastoreItem xmlns:ds="http://schemas.openxmlformats.org/officeDocument/2006/customXml" ds:itemID="{7A9F6C27-4949-4B9F-B4DB-F3EC7445D0C4}">
  <ds:schemaRefs>
    <ds:schemaRef ds:uri="http://schemas.openxmlformats.org/package/2006/metadata/core-properties"/>
    <ds:schemaRef ds:uri="http://schemas.microsoft.com/office/infopath/2007/PartnerControls"/>
    <ds:schemaRef ds:uri="http://schemas.microsoft.com/office/2006/metadata/properties"/>
    <ds:schemaRef ds:uri="http://www.w3.org/XML/1998/namespace"/>
    <ds:schemaRef ds:uri="http://purl.org/dc/elements/1.1/"/>
    <ds:schemaRef ds:uri="http://purl.org/dc/dcmitype/"/>
    <ds:schemaRef ds:uri="http://schemas.microsoft.com/office/2006/documentManagement/types"/>
    <ds:schemaRef ds:uri="1d162527-c308-4a98-98b8-9e726c57dd8b"/>
    <ds:schemaRef ds:uri="c497441b-d3fe-4788-8629-aff52d38f515"/>
    <ds:schemaRef ds:uri="http://purl.org/dc/terms/"/>
  </ds:schemaRefs>
</ds:datastoreItem>
</file>

<file path=docProps/app.xml><?xml version="1.0" encoding="utf-8"?>
<Properties xmlns="http://schemas.openxmlformats.org/officeDocument/2006/extended-properties" xmlns:vt="http://schemas.openxmlformats.org/officeDocument/2006/docPropsVTypes">
  <TotalTime>639</TotalTime>
  <Words>2636</Words>
  <Application>Microsoft Office PowerPoint</Application>
  <PresentationFormat>Widescreen</PresentationFormat>
  <Paragraphs>173</Paragraphs>
  <Slides>9</Slides>
  <Notes>9</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9</vt:i4>
      </vt:variant>
    </vt:vector>
  </HeadingPairs>
  <TitlesOfParts>
    <vt:vector size="18" baseType="lpstr">
      <vt:lpstr>-apple-system</vt:lpstr>
      <vt:lpstr>Arial</vt:lpstr>
      <vt:lpstr>Arial Rounded MT Bold</vt:lpstr>
      <vt:lpstr>Calibri</vt:lpstr>
      <vt:lpstr>Wingdings</vt:lpstr>
      <vt:lpstr>Wingdings 2</vt:lpstr>
      <vt:lpstr>GDS style presentation template (letterbox version)</vt:lpstr>
      <vt:lpstr>20205_CQC_Template</vt:lpstr>
      <vt:lpstr>GDS style presentation template (letterbox version)</vt:lpstr>
      <vt:lpstr>   Regulation of Ambulance Care - England  </vt:lpstr>
      <vt:lpstr> Ambulance provision in England</vt:lpstr>
      <vt:lpstr> What is in scope for CQC regulation? </vt:lpstr>
      <vt:lpstr> Regulatory complexities</vt:lpstr>
      <vt:lpstr> Regulatory complexities</vt:lpstr>
      <vt:lpstr>Quality of provision – NHS ambulance services </vt:lpstr>
      <vt:lpstr>Quality of provision – independent services</vt:lpstr>
      <vt:lpstr>Some closing thoughts</vt:lpstr>
      <vt:lpstr>Any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Noble, Drew</dc:creator>
  <cp:lastModifiedBy>Helen Hayton</cp:lastModifiedBy>
  <cp:revision>301</cp:revision>
  <dcterms:created xsi:type="dcterms:W3CDTF">2022-05-23T10:19:24Z</dcterms:created>
  <dcterms:modified xsi:type="dcterms:W3CDTF">2025-06-12T13:22:52Z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