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8288000" cy="10287000"/>
  <p:notesSz cx="6858000" cy="9144000"/>
  <p:embeddedFontLst>
    <p:embeddedFont>
      <p:font typeface="League Spartan" panose="020B0604020202020204" charset="0"/>
      <p:regular r:id="rId8"/>
    </p:embeddedFont>
    <p:embeddedFont>
      <p:font typeface="Roboto" panose="02000000000000000000" pitchFamily="2" charset="0"/>
      <p:regular r:id="rId9"/>
      <p:bold r:id="rId10"/>
    </p:embeddedFont>
    <p:embeddedFont>
      <p:font typeface="Roboto Bold" panose="02000000000000000000" charset="0"/>
      <p:regular r:id="rId11"/>
    </p:embeddedFont>
    <p:embeddedFont>
      <p:font typeface="Roboto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0E8CF-C3E2-4A0D-B527-82A0A015630A}" v="15" dt="2025-06-01T15:41:1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721A79-7451-EC2B-33EB-22C4C3B99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V="1">
            <a:off x="5699350" y="3825409"/>
            <a:ext cx="0" cy="2359949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11140579" y="5145966"/>
            <a:ext cx="4996445" cy="1047796"/>
            <a:chOff x="0" y="0"/>
            <a:chExt cx="2241023" cy="4699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1023" cy="469961"/>
            </a:xfrm>
            <a:custGeom>
              <a:avLst/>
              <a:gdLst/>
              <a:ahLst/>
              <a:cxnLst/>
              <a:rect l="l" t="t" r="r" b="b"/>
              <a:pathLst>
                <a:path w="2241023" h="469961">
                  <a:moveTo>
                    <a:pt x="13945" y="0"/>
                  </a:moveTo>
                  <a:lnTo>
                    <a:pt x="2227078" y="0"/>
                  </a:lnTo>
                  <a:cubicBezTo>
                    <a:pt x="2234779" y="0"/>
                    <a:pt x="2241023" y="6244"/>
                    <a:pt x="2241023" y="13945"/>
                  </a:cubicBezTo>
                  <a:lnTo>
                    <a:pt x="2241023" y="456016"/>
                  </a:lnTo>
                  <a:cubicBezTo>
                    <a:pt x="2241023" y="459714"/>
                    <a:pt x="2239554" y="463261"/>
                    <a:pt x="2236938" y="465877"/>
                  </a:cubicBezTo>
                  <a:cubicBezTo>
                    <a:pt x="2234323" y="468492"/>
                    <a:pt x="2230776" y="469961"/>
                    <a:pt x="2227078" y="469961"/>
                  </a:cubicBezTo>
                  <a:lnTo>
                    <a:pt x="13945" y="469961"/>
                  </a:lnTo>
                  <a:cubicBezTo>
                    <a:pt x="10247" y="469961"/>
                    <a:pt x="6700" y="468492"/>
                    <a:pt x="4085" y="465877"/>
                  </a:cubicBezTo>
                  <a:cubicBezTo>
                    <a:pt x="1469" y="463261"/>
                    <a:pt x="0" y="459714"/>
                    <a:pt x="0" y="456016"/>
                  </a:cubicBezTo>
                  <a:lnTo>
                    <a:pt x="0" y="13945"/>
                  </a:lnTo>
                  <a:cubicBezTo>
                    <a:pt x="0" y="10247"/>
                    <a:pt x="1469" y="6700"/>
                    <a:pt x="4085" y="4085"/>
                  </a:cubicBezTo>
                  <a:cubicBezTo>
                    <a:pt x="6700" y="1469"/>
                    <a:pt x="10247" y="0"/>
                    <a:pt x="1394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241023" cy="469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"/>
                </a:lnSpc>
              </a:pPr>
              <a:endParaRPr lang="en-GB" noProof="0" dirty="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941686" y="3825409"/>
            <a:ext cx="2996449" cy="1460581"/>
          </a:xfrm>
          <a:custGeom>
            <a:avLst/>
            <a:gdLst/>
            <a:ahLst/>
            <a:cxnLst/>
            <a:rect l="l" t="t" r="r" b="b"/>
            <a:pathLst>
              <a:path w="2996449" h="1460581">
                <a:moveTo>
                  <a:pt x="0" y="0"/>
                </a:moveTo>
                <a:lnTo>
                  <a:pt x="2996449" y="0"/>
                </a:lnTo>
                <a:lnTo>
                  <a:pt x="2996449" y="1460580"/>
                </a:lnTo>
                <a:lnTo>
                  <a:pt x="0" y="1460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/>
          <p:cNvSpPr/>
          <p:nvPr/>
        </p:nvSpPr>
        <p:spPr>
          <a:xfrm>
            <a:off x="1941686" y="5430616"/>
            <a:ext cx="2996449" cy="883953"/>
          </a:xfrm>
          <a:custGeom>
            <a:avLst/>
            <a:gdLst/>
            <a:ahLst/>
            <a:cxnLst/>
            <a:rect l="l" t="t" r="r" b="b"/>
            <a:pathLst>
              <a:path w="2996449" h="883953">
                <a:moveTo>
                  <a:pt x="0" y="0"/>
                </a:moveTo>
                <a:lnTo>
                  <a:pt x="2996449" y="0"/>
                </a:lnTo>
                <a:lnTo>
                  <a:pt x="2996449" y="883952"/>
                </a:lnTo>
                <a:lnTo>
                  <a:pt x="0" y="8839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/>
          <p:cNvSpPr txBox="1"/>
          <p:nvPr/>
        </p:nvSpPr>
        <p:spPr>
          <a:xfrm>
            <a:off x="6199664" y="4054009"/>
            <a:ext cx="10023085" cy="90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GB" sz="7950" spc="-492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 EPSO CONFERENCE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44355" y="9117810"/>
            <a:ext cx="4992669" cy="40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15"/>
              </a:lnSpc>
            </a:pPr>
            <a:r>
              <a:rPr lang="en-GB" sz="3482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#EPSOJersey2025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93185" y="5483780"/>
            <a:ext cx="6291232" cy="50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4"/>
              </a:lnSpc>
            </a:pPr>
            <a:r>
              <a:rPr lang="en-GB" sz="4429" noProof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JUNE 16-17  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99664" y="4916205"/>
            <a:ext cx="4542830" cy="335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44"/>
              </a:lnSpc>
            </a:pPr>
            <a:r>
              <a:rPr lang="en-GB" sz="9531" b="1" noProof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League Spartan"/>
              </a:rPr>
              <a:t>JERSEY</a:t>
            </a:r>
          </a:p>
          <a:p>
            <a:pPr marL="0" lvl="0" indent="0" algn="ctr">
              <a:lnSpc>
                <a:spcPts val="13344"/>
              </a:lnSpc>
              <a:spcBef>
                <a:spcPct val="0"/>
              </a:spcBef>
            </a:pPr>
            <a:endParaRPr lang="en-GB" sz="9531" noProof="0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11746" y="3930184"/>
            <a:ext cx="483571" cy="32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1"/>
              </a:lnSpc>
            </a:pPr>
            <a:r>
              <a:rPr lang="en-GB" sz="2796" b="1" spc="-173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CB57B5D1-A6F2-DF6F-4265-86E396E63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94" y="0"/>
            <a:ext cx="18288000" cy="102870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1371600" y="6134100"/>
            <a:ext cx="14954524" cy="3344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r>
              <a:rPr lang="en-GB" sz="3132" b="1" noProof="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Some  characteristics </a:t>
            </a:r>
          </a:p>
          <a:p>
            <a:pPr marL="676231" lvl="1" indent="-338116">
              <a:lnSpc>
                <a:spcPts val="4385"/>
              </a:lnSpc>
              <a:buFont typeface="Arial"/>
              <a:buChar char="•"/>
            </a:pPr>
            <a:r>
              <a:rPr lang="en-GB" sz="3132" b="1" noProof="0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Questions for discussion</a:t>
            </a: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676231" lvl="1" indent="-338116" algn="l">
              <a:lnSpc>
                <a:spcPts val="4385"/>
              </a:lnSpc>
              <a:buFont typeface="Arial"/>
              <a:buChar char="•"/>
            </a:pPr>
            <a:endParaRPr lang="en-GB" sz="3132" b="1" noProof="0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/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10214" y="9372600"/>
            <a:ext cx="4992669" cy="36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81"/>
              </a:lnSpc>
            </a:pPr>
            <a:r>
              <a:rPr lang="en-GB" sz="3182" i="1" noProof="0" dirty="0">
                <a:solidFill>
                  <a:srgbClr val="283782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#EPSOJersey2025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43594" y="3221084"/>
            <a:ext cx="9281606" cy="1953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3732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Learning from Adverse Events </a:t>
            </a: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endParaRPr lang="en-GB" sz="3732" b="1" dirty="0">
              <a:solidFill>
                <a:srgbClr val="283782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0" lvl="0" indent="0">
              <a:lnSpc>
                <a:spcPts val="5224"/>
              </a:lnSpc>
              <a:spcBef>
                <a:spcPct val="0"/>
              </a:spcBef>
            </a:pPr>
            <a:r>
              <a:rPr lang="en-GB" sz="3732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about the  New Zealand Model ?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C8C22-EB93-8FA5-5565-93013C69E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C5767973-4478-4539-1019-06BB2314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424D73D7-AA96-10DF-F820-60DB5AA2F92A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669D379-E3D4-9008-025C-69120E3D18BD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B5FF541-824A-6A00-6380-07993AC86164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6CD783A-EA15-89B4-68E7-C9E5FB00409F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B6B60-7531-AFF8-4977-61CB1F5D77A3}"/>
              </a:ext>
            </a:extLst>
          </p:cNvPr>
          <p:cNvSpPr txBox="1"/>
          <p:nvPr/>
        </p:nvSpPr>
        <p:spPr>
          <a:xfrm>
            <a:off x="609600" y="3653079"/>
            <a:ext cx="10515600" cy="6258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115" marR="0" lvl="1" indent="0" algn="l" defTabSz="914400" rtl="0" eaLnBrk="1" fontAlgn="auto" latinLnBrk="0" hangingPunct="1">
              <a:lnSpc>
                <a:spcPts val="4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3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Some characteristics : </a:t>
            </a:r>
          </a:p>
          <a:p>
            <a:pPr marL="852465" lvl="1" indent="-514350">
              <a:lnSpc>
                <a:spcPts val="4385"/>
              </a:lnSpc>
              <a:buAutoNum type="arabicPeriod"/>
              <a:defRPr/>
            </a:pPr>
            <a:r>
              <a:rPr kumimoji="0" lang="en-GB" sz="313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“Healing, Learning and Improving from Harm” part of a wider system </a:t>
            </a: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and context </a:t>
            </a:r>
          </a:p>
          <a:p>
            <a:pPr marL="852465" lvl="1" indent="-514350">
              <a:lnSpc>
                <a:spcPts val="4385"/>
              </a:lnSpc>
              <a:buAutoNum type="arabicPeriod"/>
              <a:defRPr/>
            </a:pPr>
            <a:r>
              <a:rPr lang="en-GB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Professional Regulation/ “Sex, drugs and rock’n’roll” disciplinary </a:t>
            </a:r>
          </a:p>
          <a:p>
            <a:pPr marL="852465" lvl="1" indent="-514350">
              <a:lnSpc>
                <a:spcPts val="4385"/>
              </a:lnSpc>
              <a:buAutoNum type="arabicPeriod"/>
              <a:defRPr/>
            </a:pPr>
            <a:r>
              <a:rPr kumimoji="0" lang="en-GB" sz="313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No suing (Govt compensation as part of broader accident compensation system)</a:t>
            </a:r>
          </a:p>
          <a:p>
            <a:pPr marL="852465" lvl="1" indent="-514350">
              <a:lnSpc>
                <a:spcPts val="4385"/>
              </a:lnSpc>
              <a:buAutoNum type="arabicPeriod"/>
              <a:defRPr/>
            </a:pPr>
            <a:r>
              <a:rPr kumimoji="0" lang="en-GB" sz="313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Blame free learning system for improvement undertaken locally using materials developed by New Zealand’s Health Quality and Safety Commission (</a:t>
            </a:r>
            <a:r>
              <a:rPr lang="en-US" sz="3132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independent organisation)</a:t>
            </a:r>
            <a:r>
              <a:rPr kumimoji="0" lang="en-GB" sz="3132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. 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5E6E9680-1DBA-5378-603F-138F044B458B}"/>
              </a:ext>
            </a:extLst>
          </p:cNvPr>
          <p:cNvSpPr txBox="1"/>
          <p:nvPr/>
        </p:nvSpPr>
        <p:spPr>
          <a:xfrm>
            <a:off x="766278" y="2095500"/>
            <a:ext cx="8748206" cy="1286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24"/>
              </a:lnSpc>
              <a:spcBef>
                <a:spcPct val="0"/>
              </a:spcBef>
            </a:pPr>
            <a:r>
              <a:rPr lang="en-GB" sz="3732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Learning from Adverse Events </a:t>
            </a:r>
          </a:p>
          <a:p>
            <a:pPr marL="0" lvl="0" indent="0" algn="ctr">
              <a:lnSpc>
                <a:spcPts val="5224"/>
              </a:lnSpc>
              <a:spcBef>
                <a:spcPct val="0"/>
              </a:spcBef>
            </a:pPr>
            <a:r>
              <a:rPr lang="en-GB" sz="3732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What about the  New Zealand Model ?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96726-6B73-2198-B93A-35DA93C23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7900" y="1943100"/>
            <a:ext cx="6942198" cy="369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2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F85C-649D-D203-89E5-514AB4F60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FA9441F1-697C-1EFF-AAEA-EF6762C2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E4E81890-FA89-45F4-9ABB-DBFA102B733D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3871923-CBD4-F24E-89B8-C32D18EAF9C4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449D76C-551A-7D3B-A893-C3B38362DD2F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C7688A6-BE4D-3C41-A5F0-8C3F164606EE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EEF5161C-8EB6-E05A-B2DF-4F9B0076D368}"/>
              </a:ext>
            </a:extLst>
          </p:cNvPr>
          <p:cNvSpPr txBox="1"/>
          <p:nvPr/>
        </p:nvSpPr>
        <p:spPr>
          <a:xfrm>
            <a:off x="2057400" y="2341045"/>
            <a:ext cx="8748206" cy="619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24"/>
              </a:lnSpc>
              <a:spcBef>
                <a:spcPct val="0"/>
              </a:spcBef>
            </a:pPr>
            <a:r>
              <a:rPr lang="en-GB" sz="3732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Overview of NZ System </a:t>
            </a: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03FBA2A9-5892-EC37-332D-7B755AC65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90901"/>
            <a:ext cx="10139991" cy="617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5732" tIns="66675" rIns="135732" bIns="66675"/>
          <a:lstStyle/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Accident Compensation Corporation (ACC) legislation  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protects health practitioners from being sued.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27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GB" sz="27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&amp; Disability Commission (HDC) legislation 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sets the  consumers rights for care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27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Criminal offences 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dealt with through the police system.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27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reporting and improvement system by the </a:t>
            </a:r>
            <a:r>
              <a:rPr lang="en-GB" sz="27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 Quality and Safety Commission 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 New Zealand's health improvement agency)  </a:t>
            </a:r>
            <a:endParaRPr lang="en-GB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E40CB-928F-882E-183B-5ED37B66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C0D6A832-EE13-362D-C30E-DD4DCFE50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8830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637F38BA-62EA-31E2-B21E-8530194683E4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FD8A003-FD74-D73D-33E8-B4DFA0F7C848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4B1ADF4-FB9F-FE3D-B83C-3598C7463585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4F4AED9-36D5-283F-BE1D-2D32F8464967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903EF182-04DC-5FE0-2FF9-99C26B0AEE41}"/>
              </a:ext>
            </a:extLst>
          </p:cNvPr>
          <p:cNvSpPr txBox="1"/>
          <p:nvPr/>
        </p:nvSpPr>
        <p:spPr>
          <a:xfrm>
            <a:off x="2133600" y="1647673"/>
            <a:ext cx="13487400" cy="619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24"/>
              </a:lnSpc>
              <a:spcBef>
                <a:spcPct val="0"/>
              </a:spcBef>
            </a:pPr>
            <a:r>
              <a:rPr lang="en-GB" sz="3732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How does the system work ? </a:t>
            </a:r>
          </a:p>
        </p:txBody>
      </p:sp>
      <p:sp>
        <p:nvSpPr>
          <p:cNvPr id="2" name="Rectangle 1027">
            <a:extLst>
              <a:ext uri="{FF2B5EF4-FFF2-40B4-BE49-F238E27FC236}">
                <a16:creationId xmlns:a16="http://schemas.microsoft.com/office/drawing/2014/main" id="{B240DD17-4C5A-7F3E-25AB-FDAA345E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10" y="2897458"/>
            <a:ext cx="12968868" cy="57418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5732" tIns="66675" rIns="135732" bIns="66675"/>
          <a:lstStyle/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Consumers complain about their care to the 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Provider </a:t>
            </a: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to the 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 &amp; Disability Commission  (HDC </a:t>
            </a: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 who assess their concerns against the H&amp;D Commission legislation. </a:t>
            </a:r>
          </a:p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Both ACC &amp; HDC are 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required to find if the clinician is at fault but … New Zealand has been actively working with time to focus on system change rather than individual blame. </a:t>
            </a:r>
          </a:p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3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Zealand's Health Quality and Safety Commission </a:t>
            </a: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works 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with the Health &amp; Disability sector </a:t>
            </a: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providers to address opportunities for shared learnings through 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reporting, analysing and learning from all adverse events to help improve safety culture at a local and national level</a:t>
            </a: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 defTabSz="685800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Reporting of patterns in </a:t>
            </a:r>
            <a:r>
              <a:rPr lang="en-GB" sz="3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adverse events </a:t>
            </a: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by  the Health Quality and Safety Commission (since 2012 and 2017).</a:t>
            </a:r>
          </a:p>
        </p:txBody>
      </p:sp>
    </p:spTree>
    <p:extLst>
      <p:ext uri="{BB962C8B-B14F-4D97-AF65-F5344CB8AC3E}">
        <p14:creationId xmlns:p14="http://schemas.microsoft.com/office/powerpoint/2010/main" val="359092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C994D-7900-B273-34DA-F317EB60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stilstaand, schermopname, Rechthoek&#10;&#10;Door AI gegenereerde inhoud is mogelijk onjuist.">
            <a:extLst>
              <a:ext uri="{FF2B5EF4-FFF2-40B4-BE49-F238E27FC236}">
                <a16:creationId xmlns:a16="http://schemas.microsoft.com/office/drawing/2014/main" id="{7804D344-18D5-799C-4067-8F9ACC12B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79" y="-22285"/>
            <a:ext cx="18288000" cy="10287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A4C680E4-758D-392F-B530-AED8A4A32AE1}"/>
              </a:ext>
            </a:extLst>
          </p:cNvPr>
          <p:cNvSpPr/>
          <p:nvPr/>
        </p:nvSpPr>
        <p:spPr>
          <a:xfrm>
            <a:off x="1843594" y="309070"/>
            <a:ext cx="1797546" cy="876191"/>
          </a:xfrm>
          <a:custGeom>
            <a:avLst/>
            <a:gdLst/>
            <a:ahLst/>
            <a:cxnLst/>
            <a:rect l="l" t="t" r="r" b="b"/>
            <a:pathLst>
              <a:path w="1797546" h="876191">
                <a:moveTo>
                  <a:pt x="0" y="0"/>
                </a:moveTo>
                <a:lnTo>
                  <a:pt x="1797546" y="0"/>
                </a:lnTo>
                <a:lnTo>
                  <a:pt x="1797546" y="876190"/>
                </a:lnTo>
                <a:lnTo>
                  <a:pt x="0" y="8761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5DD55E5-3164-8E31-13B3-A5913C335D02}"/>
              </a:ext>
            </a:extLst>
          </p:cNvPr>
          <p:cNvSpPr/>
          <p:nvPr/>
        </p:nvSpPr>
        <p:spPr>
          <a:xfrm>
            <a:off x="14602799" y="443581"/>
            <a:ext cx="2401159" cy="708342"/>
          </a:xfrm>
          <a:custGeom>
            <a:avLst/>
            <a:gdLst/>
            <a:ahLst/>
            <a:cxnLst/>
            <a:rect l="l" t="t" r="r" b="b"/>
            <a:pathLst>
              <a:path w="2401159" h="708342">
                <a:moveTo>
                  <a:pt x="0" y="0"/>
                </a:moveTo>
                <a:lnTo>
                  <a:pt x="2401160" y="0"/>
                </a:lnTo>
                <a:lnTo>
                  <a:pt x="2401160" y="708342"/>
                </a:lnTo>
                <a:lnTo>
                  <a:pt x="0" y="7083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7565F1F-8D06-53D6-A7F7-59616EC0E504}"/>
              </a:ext>
            </a:extLst>
          </p:cNvPr>
          <p:cNvSpPr txBox="1"/>
          <p:nvPr/>
        </p:nvSpPr>
        <p:spPr>
          <a:xfrm>
            <a:off x="4130500" y="291181"/>
            <a:ext cx="11217979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20"/>
              </a:lnSpc>
              <a:spcBef>
                <a:spcPct val="0"/>
              </a:spcBef>
            </a:pP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38   </a:t>
            </a:r>
            <a:r>
              <a:rPr lang="en-GB" sz="5300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EPSO</a:t>
            </a:r>
            <a:r>
              <a:rPr lang="en-GB" sz="5300" noProof="0" dirty="0">
                <a:solidFill>
                  <a:srgbClr val="283782"/>
                </a:solidFill>
                <a:latin typeface="Roboto"/>
                <a:ea typeface="Roboto"/>
                <a:cs typeface="Roboto"/>
                <a:sym typeface="Roboto"/>
              </a:rPr>
              <a:t> CONFERENCE, JERSEY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A29094A-18E0-9328-9555-64AEBEBB039C}"/>
              </a:ext>
            </a:extLst>
          </p:cNvPr>
          <p:cNvSpPr txBox="1"/>
          <p:nvPr/>
        </p:nvSpPr>
        <p:spPr>
          <a:xfrm>
            <a:off x="4898596" y="543708"/>
            <a:ext cx="483571" cy="27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69"/>
              </a:lnSpc>
            </a:pPr>
            <a:r>
              <a:rPr lang="en-GB" sz="2396" b="1" spc="-148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9D86B-D591-E2B3-B616-3535CE99C549}"/>
              </a:ext>
            </a:extLst>
          </p:cNvPr>
          <p:cNvSpPr txBox="1"/>
          <p:nvPr/>
        </p:nvSpPr>
        <p:spPr>
          <a:xfrm>
            <a:off x="1843594" y="4508732"/>
            <a:ext cx="11958670" cy="615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115" marR="0" lvl="1" indent="0" algn="l" defTabSz="914400" rtl="0" eaLnBrk="1" fontAlgn="auto" latinLnBrk="0" hangingPunct="1">
              <a:lnSpc>
                <a:spcPts val="4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13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F40A0F90-6348-9565-9CB0-2D4816612131}"/>
              </a:ext>
            </a:extLst>
          </p:cNvPr>
          <p:cNvSpPr txBox="1"/>
          <p:nvPr/>
        </p:nvSpPr>
        <p:spPr>
          <a:xfrm>
            <a:off x="3276600" y="1456839"/>
            <a:ext cx="10210800" cy="619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224"/>
              </a:lnSpc>
              <a:spcBef>
                <a:spcPct val="0"/>
              </a:spcBef>
            </a:pPr>
            <a:r>
              <a:rPr lang="en-GB" sz="3732" b="1" noProof="0" dirty="0">
                <a:solidFill>
                  <a:srgbClr val="283782"/>
                </a:solidFill>
                <a:latin typeface="Roboto Bold"/>
                <a:ea typeface="Roboto Bold"/>
                <a:cs typeface="Roboto Bold"/>
                <a:sym typeface="Roboto Bold"/>
              </a:rPr>
              <a:t>Some questions for discussion in groups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8E450AE5-FE98-D956-D157-FD4E366F97AF}"/>
              </a:ext>
            </a:extLst>
          </p:cNvPr>
          <p:cNvSpPr txBox="1"/>
          <p:nvPr/>
        </p:nvSpPr>
        <p:spPr>
          <a:xfrm>
            <a:off x="838200" y="2348202"/>
            <a:ext cx="16535400" cy="7746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the healthcare provider the best organisation to investigate or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would  it be better to have an independent organisation at a certain distance of the healthcare provider involved? </a:t>
            </a:r>
          </a:p>
          <a:p>
            <a:pPr lvl="0">
              <a:lnSpc>
                <a:spcPct val="115000"/>
              </a:lnSpc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are the most important perspectives after an adverse event ?</a:t>
            </a:r>
          </a:p>
          <a:p>
            <a:pPr marL="800100" lvl="1" indent="-342900">
              <a:lnSpc>
                <a:spcPct val="115000"/>
              </a:lnSpc>
              <a:buAutoNum type="alphaLcPeriod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 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attention for the victim (patient) </a:t>
            </a:r>
          </a:p>
          <a:p>
            <a:pPr marL="800100" lvl="1" indent="-342900">
              <a:lnSpc>
                <a:spcPct val="115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for possible shortcomings in the system; </a:t>
            </a:r>
          </a:p>
          <a:p>
            <a:pPr marL="800100" lvl="1" indent="-342900">
              <a:lnSpc>
                <a:spcPct val="115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for necessary improvements to help Doctors, nurses, and medical staff to prevent from future  failure and; </a:t>
            </a:r>
          </a:p>
          <a:p>
            <a:pPr marL="800100" lvl="1" indent="-342900">
              <a:lnSpc>
                <a:spcPct val="115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individual health institution to analyse improvement to prevent future failure</a:t>
            </a:r>
          </a:p>
          <a:p>
            <a:pPr marL="800100" lvl="1" indent="-342900">
              <a:lnSpc>
                <a:spcPct val="115000"/>
              </a:lnSpc>
              <a:buAutoNum type="alphaL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system as a whole  for their role and for possible improvements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therein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move from accountability towards another more restorative process? Does the New Zealand system offer some help here ? ( financial  compensation by NZ government – no focus on individual but a focus on system changes and a Team approach after failure – independent organisation involved in learning and reporting anonymously)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Repair and prevention measures including system change seems to be effective for improvement  than finding the exact root causes and accountability and responsibility ?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that true in your country as well?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Could we learn here from the New Zealand system 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8115" lvl="1">
              <a:lnSpc>
                <a:spcPts val="4385"/>
              </a:lnSpc>
            </a:pPr>
            <a:endParaRPr lang="en-US" sz="32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14989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540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Symbol</vt:lpstr>
      <vt:lpstr>Arial</vt:lpstr>
      <vt:lpstr>Roboto Bold</vt:lpstr>
      <vt:lpstr>Roboto Italics</vt:lpstr>
      <vt:lpstr>Calibri</vt:lpstr>
      <vt:lpstr>Roboto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Conference Jersey 2025</dc:title>
  <dc:creator>Gebruiker</dc:creator>
  <cp:lastModifiedBy>Jooske Vos</cp:lastModifiedBy>
  <cp:revision>8</cp:revision>
  <dcterms:created xsi:type="dcterms:W3CDTF">2006-08-16T00:00:00Z</dcterms:created>
  <dcterms:modified xsi:type="dcterms:W3CDTF">2025-06-15T15:05:13Z</dcterms:modified>
  <dc:identifier>DAGnOy0AXqI</dc:identifier>
</cp:coreProperties>
</file>