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147476343" r:id="rId2"/>
    <p:sldId id="263" r:id="rId3"/>
    <p:sldId id="2147476345" r:id="rId4"/>
    <p:sldId id="2147476304" r:id="rId5"/>
    <p:sldId id="2147476306" r:id="rId6"/>
    <p:sldId id="2147476273" r:id="rId7"/>
    <p:sldId id="2147476344" r:id="rId8"/>
    <p:sldId id="2147476348" r:id="rId9"/>
    <p:sldId id="2147476350" r:id="rId10"/>
    <p:sldId id="2147476352" r:id="rId11"/>
    <p:sldId id="2147476354" r:id="rId12"/>
    <p:sldId id="713" r:id="rId13"/>
    <p:sldId id="2147376398" r:id="rId14"/>
    <p:sldId id="2147476342" r:id="rId15"/>
    <p:sldId id="2147377259" r:id="rId16"/>
    <p:sldId id="2147476349" r:id="rId17"/>
    <p:sldId id="2147476268" r:id="rId18"/>
    <p:sldId id="2147476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53" autoAdjust="0"/>
  </p:normalViewPr>
  <p:slideViewPr>
    <p:cSldViewPr snapToGrid="0">
      <p:cViewPr varScale="1">
        <p:scale>
          <a:sx n="53" d="100"/>
          <a:sy n="53" d="100"/>
        </p:scale>
        <p:origin x="11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D31F5-A629-4B77-94D2-9D2BBFE6C715}" type="doc">
      <dgm:prSet loTypeId="urn:microsoft.com/office/officeart/2005/8/layout/chevron1" loCatId="process" qsTypeId="urn:microsoft.com/office/officeart/2005/8/quickstyle/simple1" qsCatId="simple" csTypeId="urn:microsoft.com/office/officeart/2005/8/colors/colorful5" csCatId="colorful" phldr="1"/>
      <dgm:spPr/>
    </dgm:pt>
    <dgm:pt modelId="{0EDBCC2C-29F6-4E33-AB0B-5190BFE278EA}">
      <dgm:prSet phldrT="[Text]" custT="1"/>
      <dgm:spPr/>
      <dgm:t>
        <a:bodyPr/>
        <a:lstStyle/>
        <a:p>
          <a:pPr>
            <a:buClrTx/>
            <a:buSzTx/>
            <a:buFontTx/>
            <a:buNone/>
          </a:pPr>
          <a:r>
            <a:rPr kumimoji="0" lang="en-SG" sz="1800" b="1" i="0" u="none" strike="noStrike" cap="none" spc="0" normalizeH="0" baseline="0" noProof="0">
              <a:ln/>
              <a:effectLst/>
              <a:uLnTx/>
              <a:uFillTx/>
              <a:ea typeface="+mn-ea"/>
              <a:cs typeface="+mn-cs"/>
            </a:rPr>
            <a:t>HCSA Phase 1 </a:t>
          </a:r>
        </a:p>
        <a:p>
          <a:pPr>
            <a:buClrTx/>
            <a:buSzTx/>
            <a:buFontTx/>
            <a:buNone/>
          </a:pPr>
          <a:r>
            <a:rPr lang="en-SG" sz="1800" b="1"/>
            <a:t>(3 Jan 2022</a:t>
          </a:r>
          <a:r>
            <a:rPr lang="en-SG" sz="1800" b="1" i="1"/>
            <a:t>)</a:t>
          </a:r>
          <a:endParaRPr lang="en-SG" sz="1800"/>
        </a:p>
      </dgm:t>
    </dgm:pt>
    <dgm:pt modelId="{833A386C-98A9-4A86-86EC-C2CD96D5AF5C}" type="parTrans" cxnId="{8F432F56-83E1-4232-B10F-701789A13BD7}">
      <dgm:prSet/>
      <dgm:spPr/>
      <dgm:t>
        <a:bodyPr/>
        <a:lstStyle/>
        <a:p>
          <a:endParaRPr lang="en-SG" sz="1800"/>
        </a:p>
      </dgm:t>
    </dgm:pt>
    <dgm:pt modelId="{8099ADB8-417F-41D4-B3F4-4ED12CE2E611}" type="sibTrans" cxnId="{8F432F56-83E1-4232-B10F-701789A13BD7}">
      <dgm:prSet/>
      <dgm:spPr/>
      <dgm:t>
        <a:bodyPr/>
        <a:lstStyle/>
        <a:p>
          <a:endParaRPr lang="en-SG" sz="1800"/>
        </a:p>
      </dgm:t>
    </dgm:pt>
    <dgm:pt modelId="{8C911FEC-093D-4D4E-BB85-37E5A0E52BB5}">
      <dgm:prSet phldrT="[Text]" custT="1"/>
      <dgm:spPr/>
      <dgm:t>
        <a:bodyPr/>
        <a:lstStyle/>
        <a:p>
          <a:pPr>
            <a:buClrTx/>
            <a:buSzTx/>
            <a:buFontTx/>
            <a:buNone/>
          </a:pPr>
          <a:r>
            <a:rPr kumimoji="0" lang="en-US" sz="1800" b="1" i="0" u="none" strike="noStrike" cap="none" spc="0" normalizeH="0" baseline="0" noProof="0">
              <a:ln/>
              <a:effectLst/>
              <a:uLnTx/>
              <a:uFillTx/>
              <a:ea typeface="+mn-ea"/>
              <a:cs typeface="+mn-cs"/>
            </a:rPr>
            <a:t>HCSA Phase 2 </a:t>
          </a:r>
        </a:p>
        <a:p>
          <a:pPr>
            <a:buClrTx/>
            <a:buSzTx/>
            <a:buFontTx/>
            <a:buNone/>
          </a:pPr>
          <a:r>
            <a:rPr kumimoji="0" lang="en-US" sz="1800" b="1" i="0" u="none" strike="noStrike" cap="none" spc="0" normalizeH="0" baseline="0" noProof="0">
              <a:ln/>
              <a:effectLst/>
              <a:uLnTx/>
              <a:uFillTx/>
              <a:ea typeface="+mn-ea"/>
              <a:cs typeface="+mn-cs"/>
            </a:rPr>
            <a:t>(26 Jun 2023) </a:t>
          </a:r>
          <a:endParaRPr lang="en-SG" sz="1800"/>
        </a:p>
      </dgm:t>
    </dgm:pt>
    <dgm:pt modelId="{70486E55-30E2-4109-8825-DF26F7C9D1B4}" type="parTrans" cxnId="{C3E752D1-E09F-4C06-A5DF-9AF7E27F8A14}">
      <dgm:prSet/>
      <dgm:spPr/>
      <dgm:t>
        <a:bodyPr/>
        <a:lstStyle/>
        <a:p>
          <a:endParaRPr lang="en-SG" sz="1800"/>
        </a:p>
      </dgm:t>
    </dgm:pt>
    <dgm:pt modelId="{49F323B8-E867-4CAF-9082-11FC36DB8DB7}" type="sibTrans" cxnId="{C3E752D1-E09F-4C06-A5DF-9AF7E27F8A14}">
      <dgm:prSet/>
      <dgm:spPr/>
      <dgm:t>
        <a:bodyPr/>
        <a:lstStyle/>
        <a:p>
          <a:endParaRPr lang="en-SG" sz="1800"/>
        </a:p>
      </dgm:t>
    </dgm:pt>
    <dgm:pt modelId="{DD371991-4BC7-457E-AD01-EE350B546271}">
      <dgm:prSet phldrT="[Text]" custT="1"/>
      <dgm:spPr/>
      <dgm:t>
        <a:bodyPr/>
        <a:lstStyle/>
        <a:p>
          <a:pPr>
            <a:buClrTx/>
            <a:buSzTx/>
            <a:buFontTx/>
            <a:buNone/>
          </a:pPr>
          <a:r>
            <a:rPr kumimoji="0" lang="en-US" sz="1800" b="1" i="0" u="none" strike="noStrike" cap="none" spc="0" normalizeH="0" baseline="0" noProof="0">
              <a:ln/>
              <a:effectLst/>
              <a:uLnTx/>
              <a:uFillTx/>
              <a:ea typeface="+mn-ea"/>
              <a:cs typeface="+mn-cs"/>
            </a:rPr>
            <a:t>HCSA Phase 3 </a:t>
          </a:r>
        </a:p>
        <a:p>
          <a:pPr>
            <a:buClrTx/>
            <a:buSzTx/>
            <a:buFontTx/>
            <a:buNone/>
          </a:pPr>
          <a:r>
            <a:rPr kumimoji="0" lang="en-US" sz="1800" b="1" i="0" u="none" strike="noStrike" cap="none" spc="0" normalizeH="0" baseline="0" noProof="0">
              <a:ln/>
              <a:effectLst/>
              <a:uLnTx/>
              <a:uFillTx/>
              <a:ea typeface="+mn-ea"/>
              <a:cs typeface="+mn-cs"/>
            </a:rPr>
            <a:t>(18 Dec 2023)</a:t>
          </a:r>
          <a:endParaRPr lang="en-SG" sz="1800"/>
        </a:p>
      </dgm:t>
    </dgm:pt>
    <dgm:pt modelId="{5EC62AB7-FAE4-4970-AFFA-B128741E4A95}" type="parTrans" cxnId="{56DD7F92-02B5-4D60-A4BC-396DD46AC279}">
      <dgm:prSet/>
      <dgm:spPr/>
      <dgm:t>
        <a:bodyPr/>
        <a:lstStyle/>
        <a:p>
          <a:endParaRPr lang="en-SG" sz="1800"/>
        </a:p>
      </dgm:t>
    </dgm:pt>
    <dgm:pt modelId="{E5DA823B-988F-47B5-AD50-DA868A915B1E}" type="sibTrans" cxnId="{56DD7F92-02B5-4D60-A4BC-396DD46AC279}">
      <dgm:prSet/>
      <dgm:spPr/>
      <dgm:t>
        <a:bodyPr/>
        <a:lstStyle/>
        <a:p>
          <a:endParaRPr lang="en-SG" sz="1800"/>
        </a:p>
      </dgm:t>
    </dgm:pt>
    <dgm:pt modelId="{39057E76-CF3F-4C79-B213-14AFAE8E87AC}" type="pres">
      <dgm:prSet presAssocID="{1C8D31F5-A629-4B77-94D2-9D2BBFE6C715}" presName="Name0" presStyleCnt="0">
        <dgm:presLayoutVars>
          <dgm:dir/>
          <dgm:animLvl val="lvl"/>
          <dgm:resizeHandles val="exact"/>
        </dgm:presLayoutVars>
      </dgm:prSet>
      <dgm:spPr/>
    </dgm:pt>
    <dgm:pt modelId="{8DEC69BC-77DB-4C5C-9EB9-88669184112C}" type="pres">
      <dgm:prSet presAssocID="{0EDBCC2C-29F6-4E33-AB0B-5190BFE278EA}" presName="parTxOnly" presStyleLbl="node1" presStyleIdx="0" presStyleCnt="3">
        <dgm:presLayoutVars>
          <dgm:chMax val="0"/>
          <dgm:chPref val="0"/>
          <dgm:bulletEnabled val="1"/>
        </dgm:presLayoutVars>
      </dgm:prSet>
      <dgm:spPr/>
    </dgm:pt>
    <dgm:pt modelId="{D7DA4B85-811B-4F43-8178-3A3AEB3BE075}" type="pres">
      <dgm:prSet presAssocID="{8099ADB8-417F-41D4-B3F4-4ED12CE2E611}" presName="parTxOnlySpace" presStyleCnt="0"/>
      <dgm:spPr/>
    </dgm:pt>
    <dgm:pt modelId="{E9B8489A-2750-40BC-9CF6-B561D52A97A3}" type="pres">
      <dgm:prSet presAssocID="{8C911FEC-093D-4D4E-BB85-37E5A0E52BB5}" presName="parTxOnly" presStyleLbl="node1" presStyleIdx="1" presStyleCnt="3">
        <dgm:presLayoutVars>
          <dgm:chMax val="0"/>
          <dgm:chPref val="0"/>
          <dgm:bulletEnabled val="1"/>
        </dgm:presLayoutVars>
      </dgm:prSet>
      <dgm:spPr/>
    </dgm:pt>
    <dgm:pt modelId="{7D670152-794D-4E33-BC21-465FCC1209B8}" type="pres">
      <dgm:prSet presAssocID="{49F323B8-E867-4CAF-9082-11FC36DB8DB7}" presName="parTxOnlySpace" presStyleCnt="0"/>
      <dgm:spPr/>
    </dgm:pt>
    <dgm:pt modelId="{C68A76B0-02CE-4DA6-A058-D9E90FAC6683}" type="pres">
      <dgm:prSet presAssocID="{DD371991-4BC7-457E-AD01-EE350B546271}" presName="parTxOnly" presStyleLbl="node1" presStyleIdx="2" presStyleCnt="3" custLinFactNeighborX="57110" custLinFactNeighborY="-80250">
        <dgm:presLayoutVars>
          <dgm:chMax val="0"/>
          <dgm:chPref val="0"/>
          <dgm:bulletEnabled val="1"/>
        </dgm:presLayoutVars>
      </dgm:prSet>
      <dgm:spPr/>
    </dgm:pt>
  </dgm:ptLst>
  <dgm:cxnLst>
    <dgm:cxn modelId="{8F432F56-83E1-4232-B10F-701789A13BD7}" srcId="{1C8D31F5-A629-4B77-94D2-9D2BBFE6C715}" destId="{0EDBCC2C-29F6-4E33-AB0B-5190BFE278EA}" srcOrd="0" destOrd="0" parTransId="{833A386C-98A9-4A86-86EC-C2CD96D5AF5C}" sibTransId="{8099ADB8-417F-41D4-B3F4-4ED12CE2E611}"/>
    <dgm:cxn modelId="{A4C70D59-3604-4AA4-B22F-1267A1C76BDC}" type="presOf" srcId="{0EDBCC2C-29F6-4E33-AB0B-5190BFE278EA}" destId="{8DEC69BC-77DB-4C5C-9EB9-88669184112C}" srcOrd="0" destOrd="0" presId="urn:microsoft.com/office/officeart/2005/8/layout/chevron1"/>
    <dgm:cxn modelId="{56DD7F92-02B5-4D60-A4BC-396DD46AC279}" srcId="{1C8D31F5-A629-4B77-94D2-9D2BBFE6C715}" destId="{DD371991-4BC7-457E-AD01-EE350B546271}" srcOrd="2" destOrd="0" parTransId="{5EC62AB7-FAE4-4970-AFFA-B128741E4A95}" sibTransId="{E5DA823B-988F-47B5-AD50-DA868A915B1E}"/>
    <dgm:cxn modelId="{AEF35D9E-7355-4438-A981-1053984ADD4C}" type="presOf" srcId="{8C911FEC-093D-4D4E-BB85-37E5A0E52BB5}" destId="{E9B8489A-2750-40BC-9CF6-B561D52A97A3}" srcOrd="0" destOrd="0" presId="urn:microsoft.com/office/officeart/2005/8/layout/chevron1"/>
    <dgm:cxn modelId="{055B2AA4-8BB0-4FA8-8E36-2961B909586D}" type="presOf" srcId="{1C8D31F5-A629-4B77-94D2-9D2BBFE6C715}" destId="{39057E76-CF3F-4C79-B213-14AFAE8E87AC}" srcOrd="0" destOrd="0" presId="urn:microsoft.com/office/officeart/2005/8/layout/chevron1"/>
    <dgm:cxn modelId="{A7D78BBD-CDA7-49E0-8D0B-E275E7878064}" type="presOf" srcId="{DD371991-4BC7-457E-AD01-EE350B546271}" destId="{C68A76B0-02CE-4DA6-A058-D9E90FAC6683}" srcOrd="0" destOrd="0" presId="urn:microsoft.com/office/officeart/2005/8/layout/chevron1"/>
    <dgm:cxn modelId="{C3E752D1-E09F-4C06-A5DF-9AF7E27F8A14}" srcId="{1C8D31F5-A629-4B77-94D2-9D2BBFE6C715}" destId="{8C911FEC-093D-4D4E-BB85-37E5A0E52BB5}" srcOrd="1" destOrd="0" parTransId="{70486E55-30E2-4109-8825-DF26F7C9D1B4}" sibTransId="{49F323B8-E867-4CAF-9082-11FC36DB8DB7}"/>
    <dgm:cxn modelId="{2C96DF42-271A-4BC6-83F4-267997490C02}" type="presParOf" srcId="{39057E76-CF3F-4C79-B213-14AFAE8E87AC}" destId="{8DEC69BC-77DB-4C5C-9EB9-88669184112C}" srcOrd="0" destOrd="0" presId="urn:microsoft.com/office/officeart/2005/8/layout/chevron1"/>
    <dgm:cxn modelId="{ADA0D0E3-F9C0-4B61-AD89-26692565441E}" type="presParOf" srcId="{39057E76-CF3F-4C79-B213-14AFAE8E87AC}" destId="{D7DA4B85-811B-4F43-8178-3A3AEB3BE075}" srcOrd="1" destOrd="0" presId="urn:microsoft.com/office/officeart/2005/8/layout/chevron1"/>
    <dgm:cxn modelId="{FF778E67-1350-4AA8-8E83-998EA3017715}" type="presParOf" srcId="{39057E76-CF3F-4C79-B213-14AFAE8E87AC}" destId="{E9B8489A-2750-40BC-9CF6-B561D52A97A3}" srcOrd="2" destOrd="0" presId="urn:microsoft.com/office/officeart/2005/8/layout/chevron1"/>
    <dgm:cxn modelId="{CB18FB4A-5A88-4007-A5D2-998AFF980D76}" type="presParOf" srcId="{39057E76-CF3F-4C79-B213-14AFAE8E87AC}" destId="{7D670152-794D-4E33-BC21-465FCC1209B8}" srcOrd="3" destOrd="0" presId="urn:microsoft.com/office/officeart/2005/8/layout/chevron1"/>
    <dgm:cxn modelId="{696BD228-D3D6-4CB9-AE85-2E3A66BE66AA}" type="presParOf" srcId="{39057E76-CF3F-4C79-B213-14AFAE8E87AC}" destId="{C68A76B0-02CE-4DA6-A058-D9E90FAC668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8C40B-9B84-4575-9AEE-1CACFDD6CC4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SG"/>
        </a:p>
      </dgm:t>
    </dgm:pt>
    <dgm:pt modelId="{98E8179C-A9AC-4FFC-9CD9-480EF32E093A}">
      <dgm:prSet phldrT="[Text]" custT="1"/>
      <dgm:spPr/>
      <dgm:t>
        <a:bodyPr/>
        <a:lstStyle/>
        <a:p>
          <a:r>
            <a:rPr lang="en-US" sz="4400" dirty="0"/>
            <a:t>Analytics</a:t>
          </a:r>
          <a:endParaRPr lang="en-SG" sz="4400" dirty="0"/>
        </a:p>
      </dgm:t>
    </dgm:pt>
    <dgm:pt modelId="{7655A24F-AD4C-4E2B-8CE2-F0517044CC2B}" type="parTrans" cxnId="{65E9D5ED-0F5C-4BBA-A6BB-FA1064C7A279}">
      <dgm:prSet/>
      <dgm:spPr/>
      <dgm:t>
        <a:bodyPr/>
        <a:lstStyle/>
        <a:p>
          <a:endParaRPr lang="en-SG" sz="1600"/>
        </a:p>
      </dgm:t>
    </dgm:pt>
    <dgm:pt modelId="{EDE886A6-4699-43EB-872C-1F038FEE3C6C}" type="sibTrans" cxnId="{65E9D5ED-0F5C-4BBA-A6BB-FA1064C7A279}">
      <dgm:prSet/>
      <dgm:spPr/>
      <dgm:t>
        <a:bodyPr/>
        <a:lstStyle/>
        <a:p>
          <a:endParaRPr lang="en-SG" sz="1600"/>
        </a:p>
      </dgm:t>
    </dgm:pt>
    <dgm:pt modelId="{27DC8C1C-BB14-4C80-854B-D64C653B1FA1}">
      <dgm:prSet phldrT="[Text]" custT="1"/>
      <dgm:spPr/>
      <dgm:t>
        <a:bodyPr/>
        <a:lstStyle/>
        <a:p>
          <a:r>
            <a:rPr lang="en-US" sz="2400" u="none" dirty="0">
              <a:solidFill>
                <a:schemeClr val="tx1"/>
              </a:solidFill>
              <a:latin typeface="Calibri" panose="020F0502020204030204"/>
            </a:rPr>
            <a:t>Risk-based approach </a:t>
          </a:r>
          <a:r>
            <a:rPr lang="en-US" sz="2400" dirty="0">
              <a:solidFill>
                <a:schemeClr val="tx1"/>
              </a:solidFill>
              <a:latin typeface="Calibri" panose="020F0502020204030204"/>
            </a:rPr>
            <a:t>to inspection, where inspection frequency is based on past compliance history, and the risk profile of the licensee. </a:t>
          </a:r>
          <a:endParaRPr lang="en-SG" sz="2400" dirty="0"/>
        </a:p>
      </dgm:t>
    </dgm:pt>
    <dgm:pt modelId="{B3E303DF-3C80-4D06-93B1-C1272DF91398}" type="parTrans" cxnId="{D8A6F156-24E8-490F-98C8-E5C894A2B659}">
      <dgm:prSet/>
      <dgm:spPr/>
      <dgm:t>
        <a:bodyPr/>
        <a:lstStyle/>
        <a:p>
          <a:endParaRPr lang="en-SG" sz="1600"/>
        </a:p>
      </dgm:t>
    </dgm:pt>
    <dgm:pt modelId="{AA66D6BB-496B-4DB8-B24D-5E1472A8C40F}" type="sibTrans" cxnId="{D8A6F156-24E8-490F-98C8-E5C894A2B659}">
      <dgm:prSet/>
      <dgm:spPr/>
      <dgm:t>
        <a:bodyPr/>
        <a:lstStyle/>
        <a:p>
          <a:endParaRPr lang="en-SG" sz="1600"/>
        </a:p>
      </dgm:t>
    </dgm:pt>
    <dgm:pt modelId="{988180F2-77FF-4070-AE1F-6206CCD69712}">
      <dgm:prSet phldrT="[Text]" custT="1"/>
      <dgm:spPr/>
      <dgm:t>
        <a:bodyPr/>
        <a:lstStyle/>
        <a:p>
          <a:r>
            <a:rPr lang="en-US" sz="4400" dirty="0"/>
            <a:t>Horizon scanning</a:t>
          </a:r>
          <a:endParaRPr lang="en-SG" sz="4400" dirty="0"/>
        </a:p>
      </dgm:t>
    </dgm:pt>
    <dgm:pt modelId="{F1BAF22D-8AE7-4C16-A03D-EF4D85538849}" type="parTrans" cxnId="{5D197719-43C5-4677-8263-A9A66326AAA6}">
      <dgm:prSet/>
      <dgm:spPr/>
      <dgm:t>
        <a:bodyPr/>
        <a:lstStyle/>
        <a:p>
          <a:endParaRPr lang="en-SG" sz="1600"/>
        </a:p>
      </dgm:t>
    </dgm:pt>
    <dgm:pt modelId="{6C6EE716-7FD4-491F-A2C2-D116E4C6BE45}" type="sibTrans" cxnId="{5D197719-43C5-4677-8263-A9A66326AAA6}">
      <dgm:prSet/>
      <dgm:spPr/>
      <dgm:t>
        <a:bodyPr/>
        <a:lstStyle/>
        <a:p>
          <a:endParaRPr lang="en-SG" sz="1600"/>
        </a:p>
      </dgm:t>
    </dgm:pt>
    <dgm:pt modelId="{BDAB7D7C-52A9-46C7-81F5-EFAD93B5C230}">
      <dgm:prSet phldrT="[Text]" custT="1"/>
      <dgm:spPr/>
      <dgm:t>
        <a:bodyPr/>
        <a:lstStyle/>
        <a:p>
          <a:r>
            <a:rPr lang="en-US" sz="2400" dirty="0"/>
            <a:t>Identify emerging healthcare services and regulatory areas of concern (telemedicine, AI, etc.)</a:t>
          </a:r>
          <a:endParaRPr lang="en-SG" sz="2400" dirty="0"/>
        </a:p>
      </dgm:t>
    </dgm:pt>
    <dgm:pt modelId="{B6ABFDB8-DC84-4858-8AC2-D33F26A0AE4E}" type="parTrans" cxnId="{12A06A75-A3F1-4458-832F-FDA6B35BA2D9}">
      <dgm:prSet/>
      <dgm:spPr/>
      <dgm:t>
        <a:bodyPr/>
        <a:lstStyle/>
        <a:p>
          <a:endParaRPr lang="en-SG" sz="1600"/>
        </a:p>
      </dgm:t>
    </dgm:pt>
    <dgm:pt modelId="{6BF34162-A586-4FC7-AA69-CB6BBF129683}" type="sibTrans" cxnId="{12A06A75-A3F1-4458-832F-FDA6B35BA2D9}">
      <dgm:prSet/>
      <dgm:spPr/>
      <dgm:t>
        <a:bodyPr/>
        <a:lstStyle/>
        <a:p>
          <a:endParaRPr lang="en-SG" sz="1600"/>
        </a:p>
      </dgm:t>
    </dgm:pt>
    <dgm:pt modelId="{59E72B47-3149-42C0-B732-5C7A38D78561}">
      <dgm:prSet phldrT="[Text]" custT="1"/>
      <dgm:spPr/>
      <dgm:t>
        <a:bodyPr/>
        <a:lstStyle/>
        <a:p>
          <a:r>
            <a:rPr lang="en-US" sz="4400" dirty="0"/>
            <a:t>Engagement and sensing</a:t>
          </a:r>
          <a:endParaRPr lang="en-SG" sz="4400" dirty="0"/>
        </a:p>
      </dgm:t>
    </dgm:pt>
    <dgm:pt modelId="{9CB24066-AE67-41C4-9399-2529BB12420B}" type="parTrans" cxnId="{BEBC4D03-E23D-45B4-894B-BF2ED73073BF}">
      <dgm:prSet/>
      <dgm:spPr/>
      <dgm:t>
        <a:bodyPr/>
        <a:lstStyle/>
        <a:p>
          <a:endParaRPr lang="en-SG" sz="1600"/>
        </a:p>
      </dgm:t>
    </dgm:pt>
    <dgm:pt modelId="{E44590FA-80B4-413A-AB72-5E901242D149}" type="sibTrans" cxnId="{BEBC4D03-E23D-45B4-894B-BF2ED73073BF}">
      <dgm:prSet/>
      <dgm:spPr/>
      <dgm:t>
        <a:bodyPr/>
        <a:lstStyle/>
        <a:p>
          <a:endParaRPr lang="en-SG" sz="1600"/>
        </a:p>
      </dgm:t>
    </dgm:pt>
    <dgm:pt modelId="{5838384D-955C-41F7-B656-BB8F12671553}">
      <dgm:prSet phldrT="[Text]" custT="1"/>
      <dgm:spPr/>
      <dgm:t>
        <a:bodyPr/>
        <a:lstStyle/>
        <a:p>
          <a:r>
            <a:rPr lang="en-US" sz="2400" dirty="0"/>
            <a:t>Regular engagement with professional boards, healthcare professionals, licensees and other organisations and international regulators </a:t>
          </a:r>
          <a:endParaRPr lang="en-SG" sz="2400" dirty="0"/>
        </a:p>
      </dgm:t>
    </dgm:pt>
    <dgm:pt modelId="{9DAF9F02-B550-4784-BA2F-456F1F59146E}" type="parTrans" cxnId="{3D5D468E-38E1-4A28-9D37-C64FFA9B1729}">
      <dgm:prSet/>
      <dgm:spPr/>
      <dgm:t>
        <a:bodyPr/>
        <a:lstStyle/>
        <a:p>
          <a:endParaRPr lang="en-SG" sz="1600"/>
        </a:p>
      </dgm:t>
    </dgm:pt>
    <dgm:pt modelId="{CC9DD343-D036-4119-A533-6242E71D88A0}" type="sibTrans" cxnId="{3D5D468E-38E1-4A28-9D37-C64FFA9B1729}">
      <dgm:prSet/>
      <dgm:spPr/>
      <dgm:t>
        <a:bodyPr/>
        <a:lstStyle/>
        <a:p>
          <a:endParaRPr lang="en-SG" sz="1600"/>
        </a:p>
      </dgm:t>
    </dgm:pt>
    <dgm:pt modelId="{0A3CCE6B-9FAE-4BAE-AD42-06D705A23FFC}" type="pres">
      <dgm:prSet presAssocID="{5238C40B-9B84-4575-9AEE-1CACFDD6CC40}" presName="Name0" presStyleCnt="0">
        <dgm:presLayoutVars>
          <dgm:dir/>
          <dgm:animLvl val="lvl"/>
          <dgm:resizeHandles val="exact"/>
        </dgm:presLayoutVars>
      </dgm:prSet>
      <dgm:spPr/>
    </dgm:pt>
    <dgm:pt modelId="{718AE018-EA20-4D45-A300-49571B389171}" type="pres">
      <dgm:prSet presAssocID="{98E8179C-A9AC-4FFC-9CD9-480EF32E093A}" presName="linNode" presStyleCnt="0"/>
      <dgm:spPr/>
    </dgm:pt>
    <dgm:pt modelId="{2AA822C6-8CC4-4093-BEB5-66EB28E9A5DC}" type="pres">
      <dgm:prSet presAssocID="{98E8179C-A9AC-4FFC-9CD9-480EF32E093A}" presName="parentText" presStyleLbl="node1" presStyleIdx="0" presStyleCnt="3">
        <dgm:presLayoutVars>
          <dgm:chMax val="1"/>
          <dgm:bulletEnabled val="1"/>
        </dgm:presLayoutVars>
      </dgm:prSet>
      <dgm:spPr/>
    </dgm:pt>
    <dgm:pt modelId="{FE709E82-2BB9-4F07-B24E-C2FAAABFCE82}" type="pres">
      <dgm:prSet presAssocID="{98E8179C-A9AC-4FFC-9CD9-480EF32E093A}" presName="descendantText" presStyleLbl="alignAccFollowNode1" presStyleIdx="0" presStyleCnt="3">
        <dgm:presLayoutVars>
          <dgm:bulletEnabled val="1"/>
        </dgm:presLayoutVars>
      </dgm:prSet>
      <dgm:spPr/>
    </dgm:pt>
    <dgm:pt modelId="{93614A4B-9425-45B1-80A7-FA9B75689D5F}" type="pres">
      <dgm:prSet presAssocID="{EDE886A6-4699-43EB-872C-1F038FEE3C6C}" presName="sp" presStyleCnt="0"/>
      <dgm:spPr/>
    </dgm:pt>
    <dgm:pt modelId="{8BB60266-B676-4824-B01C-16A0F32FB96E}" type="pres">
      <dgm:prSet presAssocID="{988180F2-77FF-4070-AE1F-6206CCD69712}" presName="linNode" presStyleCnt="0"/>
      <dgm:spPr/>
    </dgm:pt>
    <dgm:pt modelId="{AB330334-453D-433E-B25C-EA2058BD7911}" type="pres">
      <dgm:prSet presAssocID="{988180F2-77FF-4070-AE1F-6206CCD69712}" presName="parentText" presStyleLbl="node1" presStyleIdx="1" presStyleCnt="3">
        <dgm:presLayoutVars>
          <dgm:chMax val="1"/>
          <dgm:bulletEnabled val="1"/>
        </dgm:presLayoutVars>
      </dgm:prSet>
      <dgm:spPr/>
    </dgm:pt>
    <dgm:pt modelId="{56466113-C498-42B0-9EB0-F3DBAF7BC85B}" type="pres">
      <dgm:prSet presAssocID="{988180F2-77FF-4070-AE1F-6206CCD69712}" presName="descendantText" presStyleLbl="alignAccFollowNode1" presStyleIdx="1" presStyleCnt="3">
        <dgm:presLayoutVars>
          <dgm:bulletEnabled val="1"/>
        </dgm:presLayoutVars>
      </dgm:prSet>
      <dgm:spPr/>
    </dgm:pt>
    <dgm:pt modelId="{F855A90D-A38B-4D90-99B0-F24F6F7FBD47}" type="pres">
      <dgm:prSet presAssocID="{6C6EE716-7FD4-491F-A2C2-D116E4C6BE45}" presName="sp" presStyleCnt="0"/>
      <dgm:spPr/>
    </dgm:pt>
    <dgm:pt modelId="{3F33841F-B08A-435F-80AC-95DFE8702E15}" type="pres">
      <dgm:prSet presAssocID="{59E72B47-3149-42C0-B732-5C7A38D78561}" presName="linNode" presStyleCnt="0"/>
      <dgm:spPr/>
    </dgm:pt>
    <dgm:pt modelId="{E38C68E0-6ED2-4C3C-A768-C430FFA0ADF2}" type="pres">
      <dgm:prSet presAssocID="{59E72B47-3149-42C0-B732-5C7A38D78561}" presName="parentText" presStyleLbl="node1" presStyleIdx="2" presStyleCnt="3">
        <dgm:presLayoutVars>
          <dgm:chMax val="1"/>
          <dgm:bulletEnabled val="1"/>
        </dgm:presLayoutVars>
      </dgm:prSet>
      <dgm:spPr/>
    </dgm:pt>
    <dgm:pt modelId="{D39357B1-168C-4331-B33E-C275F65A7FA8}" type="pres">
      <dgm:prSet presAssocID="{59E72B47-3149-42C0-B732-5C7A38D78561}" presName="descendantText" presStyleLbl="alignAccFollowNode1" presStyleIdx="2" presStyleCnt="3">
        <dgm:presLayoutVars>
          <dgm:bulletEnabled val="1"/>
        </dgm:presLayoutVars>
      </dgm:prSet>
      <dgm:spPr/>
    </dgm:pt>
  </dgm:ptLst>
  <dgm:cxnLst>
    <dgm:cxn modelId="{BEBC4D03-E23D-45B4-894B-BF2ED73073BF}" srcId="{5238C40B-9B84-4575-9AEE-1CACFDD6CC40}" destId="{59E72B47-3149-42C0-B732-5C7A38D78561}" srcOrd="2" destOrd="0" parTransId="{9CB24066-AE67-41C4-9399-2529BB12420B}" sibTransId="{E44590FA-80B4-413A-AB72-5E901242D149}"/>
    <dgm:cxn modelId="{5D197719-43C5-4677-8263-A9A66326AAA6}" srcId="{5238C40B-9B84-4575-9AEE-1CACFDD6CC40}" destId="{988180F2-77FF-4070-AE1F-6206CCD69712}" srcOrd="1" destOrd="0" parTransId="{F1BAF22D-8AE7-4C16-A03D-EF4D85538849}" sibTransId="{6C6EE716-7FD4-491F-A2C2-D116E4C6BE45}"/>
    <dgm:cxn modelId="{A00FA520-CFD3-493C-B8F9-04C9AA4647DB}" type="presOf" srcId="{59E72B47-3149-42C0-B732-5C7A38D78561}" destId="{E38C68E0-6ED2-4C3C-A768-C430FFA0ADF2}" srcOrd="0" destOrd="0" presId="urn:microsoft.com/office/officeart/2005/8/layout/vList5"/>
    <dgm:cxn modelId="{92733D28-1592-42F9-BBB5-FE846451821E}" type="presOf" srcId="{27DC8C1C-BB14-4C80-854B-D64C653B1FA1}" destId="{FE709E82-2BB9-4F07-B24E-C2FAAABFCE82}" srcOrd="0" destOrd="0" presId="urn:microsoft.com/office/officeart/2005/8/layout/vList5"/>
    <dgm:cxn modelId="{5CDDD667-4B9C-4956-B3A4-EE4584015EEF}" type="presOf" srcId="{5838384D-955C-41F7-B656-BB8F12671553}" destId="{D39357B1-168C-4331-B33E-C275F65A7FA8}" srcOrd="0" destOrd="0" presId="urn:microsoft.com/office/officeart/2005/8/layout/vList5"/>
    <dgm:cxn modelId="{623AB068-C2C6-4A77-9334-3C90EF525849}" type="presOf" srcId="{988180F2-77FF-4070-AE1F-6206CCD69712}" destId="{AB330334-453D-433E-B25C-EA2058BD7911}" srcOrd="0" destOrd="0" presId="urn:microsoft.com/office/officeart/2005/8/layout/vList5"/>
    <dgm:cxn modelId="{12A06A75-A3F1-4458-832F-FDA6B35BA2D9}" srcId="{988180F2-77FF-4070-AE1F-6206CCD69712}" destId="{BDAB7D7C-52A9-46C7-81F5-EFAD93B5C230}" srcOrd="0" destOrd="0" parTransId="{B6ABFDB8-DC84-4858-8AC2-D33F26A0AE4E}" sibTransId="{6BF34162-A586-4FC7-AA69-CB6BBF129683}"/>
    <dgm:cxn modelId="{D8A6F156-24E8-490F-98C8-E5C894A2B659}" srcId="{98E8179C-A9AC-4FFC-9CD9-480EF32E093A}" destId="{27DC8C1C-BB14-4C80-854B-D64C653B1FA1}" srcOrd="0" destOrd="0" parTransId="{B3E303DF-3C80-4D06-93B1-C1272DF91398}" sibTransId="{AA66D6BB-496B-4DB8-B24D-5E1472A8C40F}"/>
    <dgm:cxn modelId="{3D5D468E-38E1-4A28-9D37-C64FFA9B1729}" srcId="{59E72B47-3149-42C0-B732-5C7A38D78561}" destId="{5838384D-955C-41F7-B656-BB8F12671553}" srcOrd="0" destOrd="0" parTransId="{9DAF9F02-B550-4784-BA2F-456F1F59146E}" sibTransId="{CC9DD343-D036-4119-A533-6242E71D88A0}"/>
    <dgm:cxn modelId="{AB42939E-8261-4C34-85E7-C0FBC7B6A540}" type="presOf" srcId="{98E8179C-A9AC-4FFC-9CD9-480EF32E093A}" destId="{2AA822C6-8CC4-4093-BEB5-66EB28E9A5DC}" srcOrd="0" destOrd="0" presId="urn:microsoft.com/office/officeart/2005/8/layout/vList5"/>
    <dgm:cxn modelId="{CDFFB4AE-A57D-493D-837D-0E4725941AF8}" type="presOf" srcId="{5238C40B-9B84-4575-9AEE-1CACFDD6CC40}" destId="{0A3CCE6B-9FAE-4BAE-AD42-06D705A23FFC}" srcOrd="0" destOrd="0" presId="urn:microsoft.com/office/officeart/2005/8/layout/vList5"/>
    <dgm:cxn modelId="{657B21DC-3FE1-43F8-B4B8-01E650CEB36D}" type="presOf" srcId="{BDAB7D7C-52A9-46C7-81F5-EFAD93B5C230}" destId="{56466113-C498-42B0-9EB0-F3DBAF7BC85B}" srcOrd="0" destOrd="0" presId="urn:microsoft.com/office/officeart/2005/8/layout/vList5"/>
    <dgm:cxn modelId="{65E9D5ED-0F5C-4BBA-A6BB-FA1064C7A279}" srcId="{5238C40B-9B84-4575-9AEE-1CACFDD6CC40}" destId="{98E8179C-A9AC-4FFC-9CD9-480EF32E093A}" srcOrd="0" destOrd="0" parTransId="{7655A24F-AD4C-4E2B-8CE2-F0517044CC2B}" sibTransId="{EDE886A6-4699-43EB-872C-1F038FEE3C6C}"/>
    <dgm:cxn modelId="{8A927197-23F0-410B-AE0E-0A2777A42887}" type="presParOf" srcId="{0A3CCE6B-9FAE-4BAE-AD42-06D705A23FFC}" destId="{718AE018-EA20-4D45-A300-49571B389171}" srcOrd="0" destOrd="0" presId="urn:microsoft.com/office/officeart/2005/8/layout/vList5"/>
    <dgm:cxn modelId="{C736A8E0-492A-4B28-948C-0B9B4FE78645}" type="presParOf" srcId="{718AE018-EA20-4D45-A300-49571B389171}" destId="{2AA822C6-8CC4-4093-BEB5-66EB28E9A5DC}" srcOrd="0" destOrd="0" presId="urn:microsoft.com/office/officeart/2005/8/layout/vList5"/>
    <dgm:cxn modelId="{9157B415-154C-4481-900F-079D96548F92}" type="presParOf" srcId="{718AE018-EA20-4D45-A300-49571B389171}" destId="{FE709E82-2BB9-4F07-B24E-C2FAAABFCE82}" srcOrd="1" destOrd="0" presId="urn:microsoft.com/office/officeart/2005/8/layout/vList5"/>
    <dgm:cxn modelId="{DCAD9A60-7B53-4113-B99B-C84058DDA5E2}" type="presParOf" srcId="{0A3CCE6B-9FAE-4BAE-AD42-06D705A23FFC}" destId="{93614A4B-9425-45B1-80A7-FA9B75689D5F}" srcOrd="1" destOrd="0" presId="urn:microsoft.com/office/officeart/2005/8/layout/vList5"/>
    <dgm:cxn modelId="{47179267-57A4-4255-88C3-DC66E228EF4A}" type="presParOf" srcId="{0A3CCE6B-9FAE-4BAE-AD42-06D705A23FFC}" destId="{8BB60266-B676-4824-B01C-16A0F32FB96E}" srcOrd="2" destOrd="0" presId="urn:microsoft.com/office/officeart/2005/8/layout/vList5"/>
    <dgm:cxn modelId="{B06A00EC-91BE-4AFF-87AF-990C5368A2AE}" type="presParOf" srcId="{8BB60266-B676-4824-B01C-16A0F32FB96E}" destId="{AB330334-453D-433E-B25C-EA2058BD7911}" srcOrd="0" destOrd="0" presId="urn:microsoft.com/office/officeart/2005/8/layout/vList5"/>
    <dgm:cxn modelId="{00E0539D-F0F0-4D12-9C6D-3C42BB9CFCCE}" type="presParOf" srcId="{8BB60266-B676-4824-B01C-16A0F32FB96E}" destId="{56466113-C498-42B0-9EB0-F3DBAF7BC85B}" srcOrd="1" destOrd="0" presId="urn:microsoft.com/office/officeart/2005/8/layout/vList5"/>
    <dgm:cxn modelId="{3FB6DE06-2FFB-4BEB-984E-C52BBC9A8E3F}" type="presParOf" srcId="{0A3CCE6B-9FAE-4BAE-AD42-06D705A23FFC}" destId="{F855A90D-A38B-4D90-99B0-F24F6F7FBD47}" srcOrd="3" destOrd="0" presId="urn:microsoft.com/office/officeart/2005/8/layout/vList5"/>
    <dgm:cxn modelId="{FE6DF027-0335-4E8E-8B36-C8EABC647B49}" type="presParOf" srcId="{0A3CCE6B-9FAE-4BAE-AD42-06D705A23FFC}" destId="{3F33841F-B08A-435F-80AC-95DFE8702E15}" srcOrd="4" destOrd="0" presId="urn:microsoft.com/office/officeart/2005/8/layout/vList5"/>
    <dgm:cxn modelId="{21E7D77E-9E6E-4311-B7D8-5C80192A08A0}" type="presParOf" srcId="{3F33841F-B08A-435F-80AC-95DFE8702E15}" destId="{E38C68E0-6ED2-4C3C-A768-C430FFA0ADF2}" srcOrd="0" destOrd="0" presId="urn:microsoft.com/office/officeart/2005/8/layout/vList5"/>
    <dgm:cxn modelId="{7493CB60-908D-418B-9775-70378B8D37BD}" type="presParOf" srcId="{3F33841F-B08A-435F-80AC-95DFE8702E15}" destId="{D39357B1-168C-4331-B33E-C275F65A7F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B2C57-668C-4DF4-835B-0B520F3967FD}" type="doc">
      <dgm:prSet loTypeId="urn:microsoft.com/office/officeart/2011/layout/HexagonRadial" loCatId="officeonline" qsTypeId="urn:microsoft.com/office/officeart/2005/8/quickstyle/simple1" qsCatId="simple" csTypeId="urn:microsoft.com/office/officeart/2005/8/colors/accent5_2" csCatId="accent5" phldr="1"/>
      <dgm:spPr/>
      <dgm:t>
        <a:bodyPr/>
        <a:lstStyle/>
        <a:p>
          <a:endParaRPr lang="en-SG"/>
        </a:p>
      </dgm:t>
    </dgm:pt>
    <dgm:pt modelId="{FA6561CA-8634-45AD-8892-5AE1E7B1F3D7}">
      <dgm:prSet phldrT="[Text]"/>
      <dgm:spPr>
        <a:solidFill>
          <a:schemeClr val="accent5">
            <a:lumMod val="75000"/>
          </a:schemeClr>
        </a:solidFill>
      </dgm:spPr>
      <dgm:t>
        <a:bodyPr/>
        <a:lstStyle/>
        <a:p>
          <a:r>
            <a:rPr lang="en-US" b="1">
              <a:latin typeface="Aptos" panose="020B0004020202020204" pitchFamily="34" charset="0"/>
            </a:rPr>
            <a:t>“One-Stop”</a:t>
          </a:r>
        </a:p>
        <a:p>
          <a:r>
            <a:rPr lang="en-US" b="1">
              <a:latin typeface="Aptos" panose="020B0004020202020204" pitchFamily="34" charset="0"/>
            </a:rPr>
            <a:t>Health Regulatory</a:t>
          </a:r>
        </a:p>
        <a:p>
          <a:r>
            <a:rPr lang="en-US" b="1">
              <a:latin typeface="Aptos" panose="020B0004020202020204" pitchFamily="34" charset="0"/>
            </a:rPr>
            <a:t>Hub</a:t>
          </a:r>
          <a:endParaRPr lang="en-SG" b="1">
            <a:latin typeface="Aptos" panose="020B0004020202020204" pitchFamily="34" charset="0"/>
          </a:endParaRPr>
        </a:p>
      </dgm:t>
    </dgm:pt>
    <dgm:pt modelId="{0162C04E-E041-4165-9D40-86C8E79BEDDF}" type="parTrans" cxnId="{0002B7AB-8934-4A4B-8488-E69B5A72EA89}">
      <dgm:prSet/>
      <dgm:spPr/>
      <dgm:t>
        <a:bodyPr/>
        <a:lstStyle/>
        <a:p>
          <a:endParaRPr lang="en-SG" b="1"/>
        </a:p>
      </dgm:t>
    </dgm:pt>
    <dgm:pt modelId="{CEDEB902-2468-4406-AA47-148A9AF8249A}" type="sibTrans" cxnId="{0002B7AB-8934-4A4B-8488-E69B5A72EA89}">
      <dgm:prSet/>
      <dgm:spPr/>
      <dgm:t>
        <a:bodyPr/>
        <a:lstStyle/>
        <a:p>
          <a:endParaRPr lang="en-SG" b="1"/>
        </a:p>
      </dgm:t>
    </dgm:pt>
    <dgm:pt modelId="{FDDA8929-0AB7-4186-B692-C3DDAC964643}">
      <dgm:prSet phldrT="[Text]"/>
      <dgm:spPr>
        <a:ln>
          <a:noFill/>
        </a:ln>
      </dgm:spPr>
      <dgm:t>
        <a:bodyPr/>
        <a:lstStyle/>
        <a:p>
          <a:r>
            <a:rPr lang="en-US" b="1">
              <a:latin typeface="Aptos" panose="020B0004020202020204" pitchFamily="34" charset="0"/>
            </a:rPr>
            <a:t>Health Services</a:t>
          </a:r>
          <a:endParaRPr lang="en-SG" b="1">
            <a:latin typeface="Aptos" panose="020B0004020202020204" pitchFamily="34" charset="0"/>
          </a:endParaRPr>
        </a:p>
      </dgm:t>
    </dgm:pt>
    <dgm:pt modelId="{D797551C-CEF0-464D-9A54-798EC5E9A130}" type="parTrans" cxnId="{8C06F4AA-177A-4669-BE10-3188EE11E8A4}">
      <dgm:prSet/>
      <dgm:spPr/>
      <dgm:t>
        <a:bodyPr/>
        <a:lstStyle/>
        <a:p>
          <a:endParaRPr lang="en-SG" b="1"/>
        </a:p>
      </dgm:t>
    </dgm:pt>
    <dgm:pt modelId="{B94D7061-0D76-46E3-9BFF-8F53A552C030}" type="sibTrans" cxnId="{8C06F4AA-177A-4669-BE10-3188EE11E8A4}">
      <dgm:prSet/>
      <dgm:spPr/>
      <dgm:t>
        <a:bodyPr/>
        <a:lstStyle/>
        <a:p>
          <a:endParaRPr lang="en-SG" b="1"/>
        </a:p>
      </dgm:t>
    </dgm:pt>
    <dgm:pt modelId="{BEA35ECB-5E50-42FF-B1FB-1D27C60CE2C0}">
      <dgm:prSet phldrT="[Text]"/>
      <dgm:spPr>
        <a:ln>
          <a:noFill/>
        </a:ln>
      </dgm:spPr>
      <dgm:t>
        <a:bodyPr/>
        <a:lstStyle/>
        <a:p>
          <a:r>
            <a:rPr lang="en-US" b="1">
              <a:latin typeface="Aptos" panose="020B0004020202020204" pitchFamily="34" charset="0"/>
            </a:rPr>
            <a:t>Health Products</a:t>
          </a:r>
          <a:endParaRPr lang="en-SG" b="1">
            <a:latin typeface="Aptos" panose="020B0004020202020204" pitchFamily="34" charset="0"/>
          </a:endParaRPr>
        </a:p>
      </dgm:t>
    </dgm:pt>
    <dgm:pt modelId="{489D905A-C82F-44F0-9472-EBA224AFB89E}" type="parTrans" cxnId="{73C1DD66-F337-4FD9-BF92-1C6400E58E0D}">
      <dgm:prSet/>
      <dgm:spPr/>
      <dgm:t>
        <a:bodyPr/>
        <a:lstStyle/>
        <a:p>
          <a:endParaRPr lang="en-SG" b="1"/>
        </a:p>
      </dgm:t>
    </dgm:pt>
    <dgm:pt modelId="{902D0053-59FA-4BD4-9273-BAA8350C738D}" type="sibTrans" cxnId="{73C1DD66-F337-4FD9-BF92-1C6400E58E0D}">
      <dgm:prSet/>
      <dgm:spPr/>
      <dgm:t>
        <a:bodyPr/>
        <a:lstStyle/>
        <a:p>
          <a:endParaRPr lang="en-SG" b="1"/>
        </a:p>
      </dgm:t>
    </dgm:pt>
    <dgm:pt modelId="{1495B34A-31EB-4252-9BC3-30AA0E6A5075}">
      <dgm:prSet phldrT="[Text]"/>
      <dgm:spPr>
        <a:ln>
          <a:noFill/>
        </a:ln>
      </dgm:spPr>
      <dgm:t>
        <a:bodyPr/>
        <a:lstStyle/>
        <a:p>
          <a:r>
            <a:rPr lang="en-US" b="1">
              <a:latin typeface="Aptos" panose="020B0004020202020204" pitchFamily="34" charset="0"/>
            </a:rPr>
            <a:t>Health Professionals</a:t>
          </a:r>
          <a:endParaRPr lang="en-SG" b="1">
            <a:latin typeface="Aptos" panose="020B0004020202020204" pitchFamily="34" charset="0"/>
          </a:endParaRPr>
        </a:p>
      </dgm:t>
    </dgm:pt>
    <dgm:pt modelId="{5792A397-42E7-4F0D-81B4-1610B89CEA5C}" type="parTrans" cxnId="{9C86A7FE-AC05-442D-B7A3-ABB2E62AD737}">
      <dgm:prSet/>
      <dgm:spPr/>
      <dgm:t>
        <a:bodyPr/>
        <a:lstStyle/>
        <a:p>
          <a:endParaRPr lang="en-SG" b="1"/>
        </a:p>
      </dgm:t>
    </dgm:pt>
    <dgm:pt modelId="{AB1DF139-41EC-440C-A70D-9C13668407F7}" type="sibTrans" cxnId="{9C86A7FE-AC05-442D-B7A3-ABB2E62AD737}">
      <dgm:prSet/>
      <dgm:spPr/>
      <dgm:t>
        <a:bodyPr/>
        <a:lstStyle/>
        <a:p>
          <a:endParaRPr lang="en-SG" b="1"/>
        </a:p>
      </dgm:t>
    </dgm:pt>
    <dgm:pt modelId="{E7C0BE06-5F9A-4712-AEA6-AB6CB07147C4}">
      <dgm:prSet phldrT="[Text]"/>
      <dgm:spPr>
        <a:noFill/>
      </dgm:spPr>
      <dgm:t>
        <a:bodyPr/>
        <a:lstStyle/>
        <a:p>
          <a:endParaRPr lang="en-SG" b="1">
            <a:latin typeface="Aptos" panose="020B0004020202020204" pitchFamily="34" charset="0"/>
          </a:endParaRPr>
        </a:p>
      </dgm:t>
    </dgm:pt>
    <dgm:pt modelId="{04AADC4B-37A3-4451-874A-6F5932203FE7}" type="parTrans" cxnId="{23ED2505-25A1-4AE1-984C-A9CECED2F5E6}">
      <dgm:prSet/>
      <dgm:spPr/>
      <dgm:t>
        <a:bodyPr/>
        <a:lstStyle/>
        <a:p>
          <a:endParaRPr lang="en-SG" b="1"/>
        </a:p>
      </dgm:t>
    </dgm:pt>
    <dgm:pt modelId="{4FA649C1-193D-4045-937E-591DBD557D15}" type="sibTrans" cxnId="{23ED2505-25A1-4AE1-984C-A9CECED2F5E6}">
      <dgm:prSet/>
      <dgm:spPr/>
      <dgm:t>
        <a:bodyPr/>
        <a:lstStyle/>
        <a:p>
          <a:endParaRPr lang="en-SG" b="1"/>
        </a:p>
      </dgm:t>
    </dgm:pt>
    <dgm:pt modelId="{E9961CD0-1B99-4AB4-9AD1-094BDF361905}">
      <dgm:prSet phldrT="[Text]"/>
      <dgm:spPr>
        <a:ln>
          <a:noFill/>
        </a:ln>
      </dgm:spPr>
      <dgm:t>
        <a:bodyPr/>
        <a:lstStyle/>
        <a:p>
          <a:r>
            <a:rPr lang="en-US" b="1" strike="noStrike">
              <a:latin typeface="Aptos" panose="020B0004020202020204" pitchFamily="34" charset="0"/>
            </a:rPr>
            <a:t>Enforcement</a:t>
          </a:r>
          <a:endParaRPr lang="en-SG" b="1" strike="noStrike">
            <a:latin typeface="Aptos" panose="020B0004020202020204" pitchFamily="34" charset="0"/>
          </a:endParaRPr>
        </a:p>
      </dgm:t>
    </dgm:pt>
    <dgm:pt modelId="{76063E8C-05ED-4333-A75C-D67DC4C73597}" type="parTrans" cxnId="{DD4F5D83-356D-4719-A5B6-90709B998349}">
      <dgm:prSet/>
      <dgm:spPr/>
      <dgm:t>
        <a:bodyPr/>
        <a:lstStyle/>
        <a:p>
          <a:endParaRPr lang="en-SG" b="1"/>
        </a:p>
      </dgm:t>
    </dgm:pt>
    <dgm:pt modelId="{96104537-435F-46BA-A351-A2861A7FC92D}" type="sibTrans" cxnId="{DD4F5D83-356D-4719-A5B6-90709B998349}">
      <dgm:prSet/>
      <dgm:spPr/>
      <dgm:t>
        <a:bodyPr/>
        <a:lstStyle/>
        <a:p>
          <a:endParaRPr lang="en-SG" b="1"/>
        </a:p>
      </dgm:t>
    </dgm:pt>
    <dgm:pt modelId="{FB6CDA49-4D21-460E-8242-73FF34280F64}">
      <dgm:prSet phldrT="[Text]"/>
      <dgm:spPr>
        <a:ln>
          <a:noFill/>
        </a:ln>
      </dgm:spPr>
      <dgm:t>
        <a:bodyPr/>
        <a:lstStyle/>
        <a:p>
          <a:r>
            <a:rPr lang="en-US" b="1">
              <a:latin typeface="Aptos" panose="020B0004020202020204" pitchFamily="34" charset="0"/>
            </a:rPr>
            <a:t>Health Data Protection</a:t>
          </a:r>
          <a:endParaRPr lang="en-SG" b="1">
            <a:latin typeface="Aptos" panose="020B0004020202020204" pitchFamily="34" charset="0"/>
          </a:endParaRPr>
        </a:p>
      </dgm:t>
    </dgm:pt>
    <dgm:pt modelId="{5B8E357F-C038-45F9-93D1-237559ACB441}" type="parTrans" cxnId="{505DA97A-9FDA-45F1-975C-95BDE124FE11}">
      <dgm:prSet/>
      <dgm:spPr/>
      <dgm:t>
        <a:bodyPr/>
        <a:lstStyle/>
        <a:p>
          <a:endParaRPr lang="en-SG" b="1"/>
        </a:p>
      </dgm:t>
    </dgm:pt>
    <dgm:pt modelId="{96F9A7E1-01DC-45A6-9668-A01C5D1CD0B1}" type="sibTrans" cxnId="{505DA97A-9FDA-45F1-975C-95BDE124FE11}">
      <dgm:prSet/>
      <dgm:spPr/>
      <dgm:t>
        <a:bodyPr/>
        <a:lstStyle/>
        <a:p>
          <a:endParaRPr lang="en-SG" b="1"/>
        </a:p>
      </dgm:t>
    </dgm:pt>
    <dgm:pt modelId="{D45459FA-FF85-46F4-AF7A-046F025E8658}" type="pres">
      <dgm:prSet presAssocID="{734B2C57-668C-4DF4-835B-0B520F3967FD}" presName="Name0" presStyleCnt="0">
        <dgm:presLayoutVars>
          <dgm:chMax val="1"/>
          <dgm:chPref val="1"/>
          <dgm:dir/>
          <dgm:animOne val="branch"/>
          <dgm:animLvl val="lvl"/>
        </dgm:presLayoutVars>
      </dgm:prSet>
      <dgm:spPr/>
    </dgm:pt>
    <dgm:pt modelId="{72B20F88-1227-4E8B-B621-7F73337B8FA7}" type="pres">
      <dgm:prSet presAssocID="{FA6561CA-8634-45AD-8892-5AE1E7B1F3D7}" presName="Parent" presStyleLbl="node0" presStyleIdx="0" presStyleCnt="1" custScaleY="92813">
        <dgm:presLayoutVars>
          <dgm:chMax val="6"/>
          <dgm:chPref val="6"/>
        </dgm:presLayoutVars>
      </dgm:prSet>
      <dgm:spPr/>
    </dgm:pt>
    <dgm:pt modelId="{835F1E75-2015-43E8-9235-52268C20BE92}" type="pres">
      <dgm:prSet presAssocID="{FDDA8929-0AB7-4186-B692-C3DDAC964643}" presName="Accent1" presStyleCnt="0"/>
      <dgm:spPr/>
    </dgm:pt>
    <dgm:pt modelId="{186D1141-AA8C-4AC6-8760-EF7C97E4EDE6}" type="pres">
      <dgm:prSet presAssocID="{FDDA8929-0AB7-4186-B692-C3DDAC964643}" presName="Accent" presStyleLbl="bgShp" presStyleIdx="0" presStyleCnt="6"/>
      <dgm:spPr/>
    </dgm:pt>
    <dgm:pt modelId="{3226F0E8-B461-4E70-9AFF-615877D89418}" type="pres">
      <dgm:prSet presAssocID="{FDDA8929-0AB7-4186-B692-C3DDAC964643}" presName="Child1" presStyleLbl="node1" presStyleIdx="0" presStyleCnt="6" custScaleX="118629" custScaleY="110386" custLinFactNeighborX="-36" custLinFactNeighborY="8622">
        <dgm:presLayoutVars>
          <dgm:chMax val="0"/>
          <dgm:chPref val="0"/>
          <dgm:bulletEnabled val="1"/>
        </dgm:presLayoutVars>
      </dgm:prSet>
      <dgm:spPr/>
    </dgm:pt>
    <dgm:pt modelId="{E150E181-6B09-4D15-9D76-33E85F8BF284}" type="pres">
      <dgm:prSet presAssocID="{BEA35ECB-5E50-42FF-B1FB-1D27C60CE2C0}" presName="Accent2" presStyleCnt="0"/>
      <dgm:spPr/>
    </dgm:pt>
    <dgm:pt modelId="{10355A8F-35F2-448D-B795-17A751745ED3}" type="pres">
      <dgm:prSet presAssocID="{BEA35ECB-5E50-42FF-B1FB-1D27C60CE2C0}" presName="Accent" presStyleLbl="bgShp" presStyleIdx="1" presStyleCnt="6"/>
      <dgm:spPr>
        <a:noFill/>
      </dgm:spPr>
    </dgm:pt>
    <dgm:pt modelId="{B02A7971-8938-46C4-8E2B-0BF5BB026FB2}" type="pres">
      <dgm:prSet presAssocID="{BEA35ECB-5E50-42FF-B1FB-1D27C60CE2C0}" presName="Child2" presStyleLbl="node1" presStyleIdx="1" presStyleCnt="6" custScaleX="113093" custScaleY="110386" custLinFactNeighborX="-832" custLinFactNeighborY="3221">
        <dgm:presLayoutVars>
          <dgm:chMax val="0"/>
          <dgm:chPref val="0"/>
          <dgm:bulletEnabled val="1"/>
        </dgm:presLayoutVars>
      </dgm:prSet>
      <dgm:spPr/>
    </dgm:pt>
    <dgm:pt modelId="{C23BD486-1EA9-4E64-80F3-480274D8DD43}" type="pres">
      <dgm:prSet presAssocID="{1495B34A-31EB-4252-9BC3-30AA0E6A5075}" presName="Accent3" presStyleCnt="0"/>
      <dgm:spPr/>
    </dgm:pt>
    <dgm:pt modelId="{650EA6A4-0818-495F-B766-65A01EC4941D}" type="pres">
      <dgm:prSet presAssocID="{1495B34A-31EB-4252-9BC3-30AA0E6A5075}" presName="Accent" presStyleLbl="bgShp" presStyleIdx="2" presStyleCnt="6"/>
      <dgm:spPr>
        <a:noFill/>
      </dgm:spPr>
    </dgm:pt>
    <dgm:pt modelId="{12C31EA4-E905-484D-8D13-D1B6F8E86831}" type="pres">
      <dgm:prSet presAssocID="{1495B34A-31EB-4252-9BC3-30AA0E6A5075}" presName="Child3" presStyleLbl="node1" presStyleIdx="2" presStyleCnt="6" custScaleX="113093" custScaleY="110386" custLinFactNeighborX="-144" custLinFactNeighborY="-3221">
        <dgm:presLayoutVars>
          <dgm:chMax val="0"/>
          <dgm:chPref val="0"/>
          <dgm:bulletEnabled val="1"/>
        </dgm:presLayoutVars>
      </dgm:prSet>
      <dgm:spPr/>
    </dgm:pt>
    <dgm:pt modelId="{04343201-05F4-412B-9EFC-DDD80CBC0ED0}" type="pres">
      <dgm:prSet presAssocID="{E7C0BE06-5F9A-4712-AEA6-AB6CB07147C4}" presName="Accent4" presStyleCnt="0"/>
      <dgm:spPr/>
    </dgm:pt>
    <dgm:pt modelId="{FBA350CD-7500-4635-824E-714F5A159571}" type="pres">
      <dgm:prSet presAssocID="{E7C0BE06-5F9A-4712-AEA6-AB6CB07147C4}" presName="Accent" presStyleLbl="bgShp" presStyleIdx="3" presStyleCnt="6"/>
      <dgm:spPr>
        <a:noFill/>
      </dgm:spPr>
    </dgm:pt>
    <dgm:pt modelId="{FD862C56-C755-404B-9C25-A34A7F7CEF2A}" type="pres">
      <dgm:prSet presAssocID="{E7C0BE06-5F9A-4712-AEA6-AB6CB07147C4}" presName="Child4" presStyleLbl="node1" presStyleIdx="3" presStyleCnt="6">
        <dgm:presLayoutVars>
          <dgm:chMax val="0"/>
          <dgm:chPref val="0"/>
          <dgm:bulletEnabled val="1"/>
        </dgm:presLayoutVars>
      </dgm:prSet>
      <dgm:spPr/>
    </dgm:pt>
    <dgm:pt modelId="{AB77058C-32EE-42C5-AB19-D504DB3D8A4C}" type="pres">
      <dgm:prSet presAssocID="{E9961CD0-1B99-4AB4-9AD1-094BDF361905}" presName="Accent5" presStyleCnt="0"/>
      <dgm:spPr/>
    </dgm:pt>
    <dgm:pt modelId="{D372277A-9582-4A7C-BD12-16A0337E546B}" type="pres">
      <dgm:prSet presAssocID="{E9961CD0-1B99-4AB4-9AD1-094BDF361905}" presName="Accent" presStyleLbl="bgShp" presStyleIdx="4" presStyleCnt="6"/>
      <dgm:spPr>
        <a:noFill/>
      </dgm:spPr>
    </dgm:pt>
    <dgm:pt modelId="{0D72D013-6F83-40E9-AE0D-2622E1B917D8}" type="pres">
      <dgm:prSet presAssocID="{E9961CD0-1B99-4AB4-9AD1-094BDF361905}" presName="Child5" presStyleLbl="node1" presStyleIdx="4" presStyleCnt="6" custScaleX="113074" custScaleY="110325" custLinFactNeighborX="216" custLinFactNeighborY="-3934">
        <dgm:presLayoutVars>
          <dgm:chMax val="0"/>
          <dgm:chPref val="0"/>
          <dgm:bulletEnabled val="1"/>
        </dgm:presLayoutVars>
      </dgm:prSet>
      <dgm:spPr/>
    </dgm:pt>
    <dgm:pt modelId="{B847012C-EC43-45DA-A6D5-AB5394B955CC}" type="pres">
      <dgm:prSet presAssocID="{FB6CDA49-4D21-460E-8242-73FF34280F64}" presName="Accent6" presStyleCnt="0"/>
      <dgm:spPr/>
    </dgm:pt>
    <dgm:pt modelId="{6909141D-D56F-4FBA-A1D8-5303909C9785}" type="pres">
      <dgm:prSet presAssocID="{FB6CDA49-4D21-460E-8242-73FF34280F64}" presName="Accent" presStyleLbl="bgShp" presStyleIdx="5" presStyleCnt="6"/>
      <dgm:spPr>
        <a:noFill/>
      </dgm:spPr>
    </dgm:pt>
    <dgm:pt modelId="{CA3E37DE-68C0-43DF-9F4E-CE4C8CE0674E}" type="pres">
      <dgm:prSet presAssocID="{FB6CDA49-4D21-460E-8242-73FF34280F64}" presName="Child6" presStyleLbl="node1" presStyleIdx="5" presStyleCnt="6" custScaleX="113093" custScaleY="110386" custLinFactNeighborX="832" custLinFactNeighborY="3262">
        <dgm:presLayoutVars>
          <dgm:chMax val="0"/>
          <dgm:chPref val="0"/>
          <dgm:bulletEnabled val="1"/>
        </dgm:presLayoutVars>
      </dgm:prSet>
      <dgm:spPr/>
    </dgm:pt>
  </dgm:ptLst>
  <dgm:cxnLst>
    <dgm:cxn modelId="{23ED2505-25A1-4AE1-984C-A9CECED2F5E6}" srcId="{FA6561CA-8634-45AD-8892-5AE1E7B1F3D7}" destId="{E7C0BE06-5F9A-4712-AEA6-AB6CB07147C4}" srcOrd="3" destOrd="0" parTransId="{04AADC4B-37A3-4451-874A-6F5932203FE7}" sibTransId="{4FA649C1-193D-4045-937E-591DBD557D15}"/>
    <dgm:cxn modelId="{098D2208-28FA-4B1D-9249-5C91E94CE4A2}" type="presOf" srcId="{1495B34A-31EB-4252-9BC3-30AA0E6A5075}" destId="{12C31EA4-E905-484D-8D13-D1B6F8E86831}" srcOrd="0" destOrd="0" presId="urn:microsoft.com/office/officeart/2011/layout/HexagonRadial"/>
    <dgm:cxn modelId="{692C1829-FA73-400F-BE36-9B9514095A61}" type="presOf" srcId="{BEA35ECB-5E50-42FF-B1FB-1D27C60CE2C0}" destId="{B02A7971-8938-46C4-8E2B-0BF5BB026FB2}" srcOrd="0" destOrd="0" presId="urn:microsoft.com/office/officeart/2011/layout/HexagonRadial"/>
    <dgm:cxn modelId="{A565F53E-61B4-4363-A991-24D7DF87CAAA}" type="presOf" srcId="{734B2C57-668C-4DF4-835B-0B520F3967FD}" destId="{D45459FA-FF85-46F4-AF7A-046F025E8658}" srcOrd="0" destOrd="0" presId="urn:microsoft.com/office/officeart/2011/layout/HexagonRadial"/>
    <dgm:cxn modelId="{DF385344-4288-4EF8-97A3-D63319203BA3}" type="presOf" srcId="{E7C0BE06-5F9A-4712-AEA6-AB6CB07147C4}" destId="{FD862C56-C755-404B-9C25-A34A7F7CEF2A}" srcOrd="0" destOrd="0" presId="urn:microsoft.com/office/officeart/2011/layout/HexagonRadial"/>
    <dgm:cxn modelId="{73C1DD66-F337-4FD9-BF92-1C6400E58E0D}" srcId="{FA6561CA-8634-45AD-8892-5AE1E7B1F3D7}" destId="{BEA35ECB-5E50-42FF-B1FB-1D27C60CE2C0}" srcOrd="1" destOrd="0" parTransId="{489D905A-C82F-44F0-9472-EBA224AFB89E}" sibTransId="{902D0053-59FA-4BD4-9273-BAA8350C738D}"/>
    <dgm:cxn modelId="{863C7E56-14BF-4E76-873B-F97E126E6130}" type="presOf" srcId="{FB6CDA49-4D21-460E-8242-73FF34280F64}" destId="{CA3E37DE-68C0-43DF-9F4E-CE4C8CE0674E}" srcOrd="0" destOrd="0" presId="urn:microsoft.com/office/officeart/2011/layout/HexagonRadial"/>
    <dgm:cxn modelId="{505DA97A-9FDA-45F1-975C-95BDE124FE11}" srcId="{FA6561CA-8634-45AD-8892-5AE1E7B1F3D7}" destId="{FB6CDA49-4D21-460E-8242-73FF34280F64}" srcOrd="5" destOrd="0" parTransId="{5B8E357F-C038-45F9-93D1-237559ACB441}" sibTransId="{96F9A7E1-01DC-45A6-9668-A01C5D1CD0B1}"/>
    <dgm:cxn modelId="{DD00C47F-8062-4AA2-96AE-40F676028266}" type="presOf" srcId="{E9961CD0-1B99-4AB4-9AD1-094BDF361905}" destId="{0D72D013-6F83-40E9-AE0D-2622E1B917D8}" srcOrd="0" destOrd="0" presId="urn:microsoft.com/office/officeart/2011/layout/HexagonRadial"/>
    <dgm:cxn modelId="{DD4F5D83-356D-4719-A5B6-90709B998349}" srcId="{FA6561CA-8634-45AD-8892-5AE1E7B1F3D7}" destId="{E9961CD0-1B99-4AB4-9AD1-094BDF361905}" srcOrd="4" destOrd="0" parTransId="{76063E8C-05ED-4333-A75C-D67DC4C73597}" sibTransId="{96104537-435F-46BA-A351-A2861A7FC92D}"/>
    <dgm:cxn modelId="{CC9A99A7-BA26-41FC-8B2E-82A10938A9FD}" type="presOf" srcId="{FDDA8929-0AB7-4186-B692-C3DDAC964643}" destId="{3226F0E8-B461-4E70-9AFF-615877D89418}" srcOrd="0" destOrd="0" presId="urn:microsoft.com/office/officeart/2011/layout/HexagonRadial"/>
    <dgm:cxn modelId="{8C06F4AA-177A-4669-BE10-3188EE11E8A4}" srcId="{FA6561CA-8634-45AD-8892-5AE1E7B1F3D7}" destId="{FDDA8929-0AB7-4186-B692-C3DDAC964643}" srcOrd="0" destOrd="0" parTransId="{D797551C-CEF0-464D-9A54-798EC5E9A130}" sibTransId="{B94D7061-0D76-46E3-9BFF-8F53A552C030}"/>
    <dgm:cxn modelId="{0002B7AB-8934-4A4B-8488-E69B5A72EA89}" srcId="{734B2C57-668C-4DF4-835B-0B520F3967FD}" destId="{FA6561CA-8634-45AD-8892-5AE1E7B1F3D7}" srcOrd="0" destOrd="0" parTransId="{0162C04E-E041-4165-9D40-86C8E79BEDDF}" sibTransId="{CEDEB902-2468-4406-AA47-148A9AF8249A}"/>
    <dgm:cxn modelId="{C3C4C3F5-ED3C-4DC1-B148-91CF5BC6B827}" type="presOf" srcId="{FA6561CA-8634-45AD-8892-5AE1E7B1F3D7}" destId="{72B20F88-1227-4E8B-B621-7F73337B8FA7}" srcOrd="0" destOrd="0" presId="urn:microsoft.com/office/officeart/2011/layout/HexagonRadial"/>
    <dgm:cxn modelId="{9C86A7FE-AC05-442D-B7A3-ABB2E62AD737}" srcId="{FA6561CA-8634-45AD-8892-5AE1E7B1F3D7}" destId="{1495B34A-31EB-4252-9BC3-30AA0E6A5075}" srcOrd="2" destOrd="0" parTransId="{5792A397-42E7-4F0D-81B4-1610B89CEA5C}" sibTransId="{AB1DF139-41EC-440C-A70D-9C13668407F7}"/>
    <dgm:cxn modelId="{DCED79BA-0F68-46C5-9FDC-5A9F847B0056}" type="presParOf" srcId="{D45459FA-FF85-46F4-AF7A-046F025E8658}" destId="{72B20F88-1227-4E8B-B621-7F73337B8FA7}" srcOrd="0" destOrd="0" presId="urn:microsoft.com/office/officeart/2011/layout/HexagonRadial"/>
    <dgm:cxn modelId="{F4807F8D-88A2-4092-9508-99186B68E6C6}" type="presParOf" srcId="{D45459FA-FF85-46F4-AF7A-046F025E8658}" destId="{835F1E75-2015-43E8-9235-52268C20BE92}" srcOrd="1" destOrd="0" presId="urn:microsoft.com/office/officeart/2011/layout/HexagonRadial"/>
    <dgm:cxn modelId="{17E2A77E-9A85-43EB-AF96-82A5A38194BB}" type="presParOf" srcId="{835F1E75-2015-43E8-9235-52268C20BE92}" destId="{186D1141-AA8C-4AC6-8760-EF7C97E4EDE6}" srcOrd="0" destOrd="0" presId="urn:microsoft.com/office/officeart/2011/layout/HexagonRadial"/>
    <dgm:cxn modelId="{FE81B5F2-C93D-4A24-BFC3-739F475B214B}" type="presParOf" srcId="{D45459FA-FF85-46F4-AF7A-046F025E8658}" destId="{3226F0E8-B461-4E70-9AFF-615877D89418}" srcOrd="2" destOrd="0" presId="urn:microsoft.com/office/officeart/2011/layout/HexagonRadial"/>
    <dgm:cxn modelId="{202ADF6C-7228-49A1-BD92-3FAB8AF0FB62}" type="presParOf" srcId="{D45459FA-FF85-46F4-AF7A-046F025E8658}" destId="{E150E181-6B09-4D15-9D76-33E85F8BF284}" srcOrd="3" destOrd="0" presId="urn:microsoft.com/office/officeart/2011/layout/HexagonRadial"/>
    <dgm:cxn modelId="{F31A067E-C30E-469D-BDDE-05E74A0BD8E0}" type="presParOf" srcId="{E150E181-6B09-4D15-9D76-33E85F8BF284}" destId="{10355A8F-35F2-448D-B795-17A751745ED3}" srcOrd="0" destOrd="0" presId="urn:microsoft.com/office/officeart/2011/layout/HexagonRadial"/>
    <dgm:cxn modelId="{545F4B03-EA2C-4833-8731-1EBC3EF0D1EE}" type="presParOf" srcId="{D45459FA-FF85-46F4-AF7A-046F025E8658}" destId="{B02A7971-8938-46C4-8E2B-0BF5BB026FB2}" srcOrd="4" destOrd="0" presId="urn:microsoft.com/office/officeart/2011/layout/HexagonRadial"/>
    <dgm:cxn modelId="{94F8322D-4654-47C5-AE2A-D3E81CCCDB04}" type="presParOf" srcId="{D45459FA-FF85-46F4-AF7A-046F025E8658}" destId="{C23BD486-1EA9-4E64-80F3-480274D8DD43}" srcOrd="5" destOrd="0" presId="urn:microsoft.com/office/officeart/2011/layout/HexagonRadial"/>
    <dgm:cxn modelId="{96432B34-3D60-4CC1-B692-29221A958D53}" type="presParOf" srcId="{C23BD486-1EA9-4E64-80F3-480274D8DD43}" destId="{650EA6A4-0818-495F-B766-65A01EC4941D}" srcOrd="0" destOrd="0" presId="urn:microsoft.com/office/officeart/2011/layout/HexagonRadial"/>
    <dgm:cxn modelId="{FB311F0C-EA87-4EB9-A7B0-6BDEF0307373}" type="presParOf" srcId="{D45459FA-FF85-46F4-AF7A-046F025E8658}" destId="{12C31EA4-E905-484D-8D13-D1B6F8E86831}" srcOrd="6" destOrd="0" presId="urn:microsoft.com/office/officeart/2011/layout/HexagonRadial"/>
    <dgm:cxn modelId="{C9E7C154-02EA-4AC2-BE03-213A40A4A16B}" type="presParOf" srcId="{D45459FA-FF85-46F4-AF7A-046F025E8658}" destId="{04343201-05F4-412B-9EFC-DDD80CBC0ED0}" srcOrd="7" destOrd="0" presId="urn:microsoft.com/office/officeart/2011/layout/HexagonRadial"/>
    <dgm:cxn modelId="{680BB5FE-CAC6-4657-AFE2-6041E2C9407E}" type="presParOf" srcId="{04343201-05F4-412B-9EFC-DDD80CBC0ED0}" destId="{FBA350CD-7500-4635-824E-714F5A159571}" srcOrd="0" destOrd="0" presId="urn:microsoft.com/office/officeart/2011/layout/HexagonRadial"/>
    <dgm:cxn modelId="{C39DB291-7E00-45EB-A304-4AB286C04BBE}" type="presParOf" srcId="{D45459FA-FF85-46F4-AF7A-046F025E8658}" destId="{FD862C56-C755-404B-9C25-A34A7F7CEF2A}" srcOrd="8" destOrd="0" presId="urn:microsoft.com/office/officeart/2011/layout/HexagonRadial"/>
    <dgm:cxn modelId="{53A02A65-2908-4383-AA54-E27D3B8FB8E4}" type="presParOf" srcId="{D45459FA-FF85-46F4-AF7A-046F025E8658}" destId="{AB77058C-32EE-42C5-AB19-D504DB3D8A4C}" srcOrd="9" destOrd="0" presId="urn:microsoft.com/office/officeart/2011/layout/HexagonRadial"/>
    <dgm:cxn modelId="{E67C75CA-A3BA-4E77-AB2B-A1C20C7F0C8F}" type="presParOf" srcId="{AB77058C-32EE-42C5-AB19-D504DB3D8A4C}" destId="{D372277A-9582-4A7C-BD12-16A0337E546B}" srcOrd="0" destOrd="0" presId="urn:microsoft.com/office/officeart/2011/layout/HexagonRadial"/>
    <dgm:cxn modelId="{4EE34E29-B1AD-4619-8BE0-7B2A9A645473}" type="presParOf" srcId="{D45459FA-FF85-46F4-AF7A-046F025E8658}" destId="{0D72D013-6F83-40E9-AE0D-2622E1B917D8}" srcOrd="10" destOrd="0" presId="urn:microsoft.com/office/officeart/2011/layout/HexagonRadial"/>
    <dgm:cxn modelId="{C41D2FFF-4B01-47EC-9F2D-2E8A32314624}" type="presParOf" srcId="{D45459FA-FF85-46F4-AF7A-046F025E8658}" destId="{B847012C-EC43-45DA-A6D5-AB5394B955CC}" srcOrd="11" destOrd="0" presId="urn:microsoft.com/office/officeart/2011/layout/HexagonRadial"/>
    <dgm:cxn modelId="{4356F4BE-C05A-44C4-B67D-B2D3F4F669E4}" type="presParOf" srcId="{B847012C-EC43-45DA-A6D5-AB5394B955CC}" destId="{6909141D-D56F-4FBA-A1D8-5303909C9785}" srcOrd="0" destOrd="0" presId="urn:microsoft.com/office/officeart/2011/layout/HexagonRadial"/>
    <dgm:cxn modelId="{957CB038-5469-4264-A33B-ACCE4EDC72FA}" type="presParOf" srcId="{D45459FA-FF85-46F4-AF7A-046F025E8658}" destId="{CA3E37DE-68C0-43DF-9F4E-CE4C8CE0674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C69BC-77DB-4C5C-9EB9-88669184112C}">
      <dsp:nvSpPr>
        <dsp:cNvPr id="0" name=""/>
        <dsp:cNvSpPr/>
      </dsp:nvSpPr>
      <dsp:spPr>
        <a:xfrm>
          <a:off x="3057" y="0"/>
          <a:ext cx="3725095" cy="738570"/>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ClrTx/>
            <a:buSzTx/>
            <a:buFontTx/>
            <a:buNone/>
          </a:pPr>
          <a:r>
            <a:rPr kumimoji="0" lang="en-SG" sz="1800" b="1" i="0" u="none" strike="noStrike" kern="1200" cap="none" spc="0" normalizeH="0" baseline="0" noProof="0">
              <a:ln/>
              <a:effectLst/>
              <a:uLnTx/>
              <a:uFillTx/>
              <a:ea typeface="+mn-ea"/>
              <a:cs typeface="+mn-cs"/>
            </a:rPr>
            <a:t>HCSA Phase 1 </a:t>
          </a:r>
        </a:p>
        <a:p>
          <a:pPr marL="0" lvl="0" indent="0" algn="ctr" defTabSz="800100">
            <a:lnSpc>
              <a:spcPct val="90000"/>
            </a:lnSpc>
            <a:spcBef>
              <a:spcPct val="0"/>
            </a:spcBef>
            <a:spcAft>
              <a:spcPct val="35000"/>
            </a:spcAft>
            <a:buClrTx/>
            <a:buSzTx/>
            <a:buFontTx/>
            <a:buNone/>
          </a:pPr>
          <a:r>
            <a:rPr lang="en-SG" sz="1800" b="1" kern="1200"/>
            <a:t>(3 Jan 2022</a:t>
          </a:r>
          <a:r>
            <a:rPr lang="en-SG" sz="1800" b="1" i="1" kern="1200"/>
            <a:t>)</a:t>
          </a:r>
          <a:endParaRPr lang="en-SG" sz="1800" kern="1200"/>
        </a:p>
      </dsp:txBody>
      <dsp:txXfrm>
        <a:off x="372342" y="0"/>
        <a:ext cx="2986525" cy="738570"/>
      </dsp:txXfrm>
    </dsp:sp>
    <dsp:sp modelId="{E9B8489A-2750-40BC-9CF6-B561D52A97A3}">
      <dsp:nvSpPr>
        <dsp:cNvPr id="0" name=""/>
        <dsp:cNvSpPr/>
      </dsp:nvSpPr>
      <dsp:spPr>
        <a:xfrm>
          <a:off x="3355643" y="0"/>
          <a:ext cx="3725095" cy="738570"/>
        </a:xfrm>
        <a:prstGeom prst="chevron">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1" i="0" u="none" strike="noStrike" kern="1200" cap="none" spc="0" normalizeH="0" baseline="0" noProof="0">
              <a:ln/>
              <a:effectLst/>
              <a:uLnTx/>
              <a:uFillTx/>
              <a:ea typeface="+mn-ea"/>
              <a:cs typeface="+mn-cs"/>
            </a:rPr>
            <a:t>HCSA Phase 2 </a:t>
          </a:r>
        </a:p>
        <a:p>
          <a:pPr marL="0" lvl="0" indent="0" algn="ctr" defTabSz="800100">
            <a:lnSpc>
              <a:spcPct val="90000"/>
            </a:lnSpc>
            <a:spcBef>
              <a:spcPct val="0"/>
            </a:spcBef>
            <a:spcAft>
              <a:spcPct val="35000"/>
            </a:spcAft>
            <a:buClrTx/>
            <a:buSzTx/>
            <a:buFontTx/>
            <a:buNone/>
          </a:pPr>
          <a:r>
            <a:rPr kumimoji="0" lang="en-US" sz="1800" b="1" i="0" u="none" strike="noStrike" kern="1200" cap="none" spc="0" normalizeH="0" baseline="0" noProof="0">
              <a:ln/>
              <a:effectLst/>
              <a:uLnTx/>
              <a:uFillTx/>
              <a:ea typeface="+mn-ea"/>
              <a:cs typeface="+mn-cs"/>
            </a:rPr>
            <a:t>(26 Jun 2023) </a:t>
          </a:r>
          <a:endParaRPr lang="en-SG" sz="1800" kern="1200"/>
        </a:p>
      </dsp:txBody>
      <dsp:txXfrm>
        <a:off x="3724928" y="0"/>
        <a:ext cx="2986525" cy="738570"/>
      </dsp:txXfrm>
    </dsp:sp>
    <dsp:sp modelId="{C68A76B0-02CE-4DA6-A058-D9E90FAC6683}">
      <dsp:nvSpPr>
        <dsp:cNvPr id="0" name=""/>
        <dsp:cNvSpPr/>
      </dsp:nvSpPr>
      <dsp:spPr>
        <a:xfrm>
          <a:off x="6711287" y="0"/>
          <a:ext cx="3725095" cy="738570"/>
        </a:xfrm>
        <a:prstGeom prst="chevron">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1" i="0" u="none" strike="noStrike" kern="1200" cap="none" spc="0" normalizeH="0" baseline="0" noProof="0">
              <a:ln/>
              <a:effectLst/>
              <a:uLnTx/>
              <a:uFillTx/>
              <a:ea typeface="+mn-ea"/>
              <a:cs typeface="+mn-cs"/>
            </a:rPr>
            <a:t>HCSA Phase 3 </a:t>
          </a:r>
        </a:p>
        <a:p>
          <a:pPr marL="0" lvl="0" indent="0" algn="ctr" defTabSz="800100">
            <a:lnSpc>
              <a:spcPct val="90000"/>
            </a:lnSpc>
            <a:spcBef>
              <a:spcPct val="0"/>
            </a:spcBef>
            <a:spcAft>
              <a:spcPct val="35000"/>
            </a:spcAft>
            <a:buClrTx/>
            <a:buSzTx/>
            <a:buFontTx/>
            <a:buNone/>
          </a:pPr>
          <a:r>
            <a:rPr kumimoji="0" lang="en-US" sz="1800" b="1" i="0" u="none" strike="noStrike" kern="1200" cap="none" spc="0" normalizeH="0" baseline="0" noProof="0">
              <a:ln/>
              <a:effectLst/>
              <a:uLnTx/>
              <a:uFillTx/>
              <a:ea typeface="+mn-ea"/>
              <a:cs typeface="+mn-cs"/>
            </a:rPr>
            <a:t>(18 Dec 2023)</a:t>
          </a:r>
          <a:endParaRPr lang="en-SG" sz="1800" kern="1200"/>
        </a:p>
      </dsp:txBody>
      <dsp:txXfrm>
        <a:off x="7080572" y="0"/>
        <a:ext cx="2986525" cy="738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09E82-2BB9-4F07-B24E-C2FAAABFCE82}">
      <dsp:nvSpPr>
        <dsp:cNvPr id="0" name=""/>
        <dsp:cNvSpPr/>
      </dsp:nvSpPr>
      <dsp:spPr>
        <a:xfrm rot="5400000">
          <a:off x="7129819" y="-2823725"/>
          <a:ext cx="1357210" cy="7349105"/>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u="none" kern="1200" dirty="0">
              <a:solidFill>
                <a:schemeClr val="tx1"/>
              </a:solidFill>
              <a:latin typeface="Calibri" panose="020F0502020204030204"/>
            </a:rPr>
            <a:t>Risk-based approach </a:t>
          </a:r>
          <a:r>
            <a:rPr lang="en-US" sz="2400" kern="1200" dirty="0">
              <a:solidFill>
                <a:schemeClr val="tx1"/>
              </a:solidFill>
              <a:latin typeface="Calibri" panose="020F0502020204030204"/>
            </a:rPr>
            <a:t>to inspection, where inspection frequency is based on past compliance history, and the risk profile of the licensee. </a:t>
          </a:r>
          <a:endParaRPr lang="en-SG" sz="2400" kern="1200" dirty="0"/>
        </a:p>
      </dsp:txBody>
      <dsp:txXfrm rot="-5400000">
        <a:off x="4133872" y="238476"/>
        <a:ext cx="7282851" cy="1224702"/>
      </dsp:txXfrm>
    </dsp:sp>
    <dsp:sp modelId="{2AA822C6-8CC4-4093-BEB5-66EB28E9A5DC}">
      <dsp:nvSpPr>
        <dsp:cNvPr id="0" name=""/>
        <dsp:cNvSpPr/>
      </dsp:nvSpPr>
      <dsp:spPr>
        <a:xfrm>
          <a:off x="0" y="2570"/>
          <a:ext cx="4133871" cy="16965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Analytics</a:t>
          </a:r>
          <a:endParaRPr lang="en-SG" sz="4400" kern="1200" dirty="0"/>
        </a:p>
      </dsp:txBody>
      <dsp:txXfrm>
        <a:off x="82817" y="85387"/>
        <a:ext cx="3968237" cy="1530878"/>
      </dsp:txXfrm>
    </dsp:sp>
    <dsp:sp modelId="{56466113-C498-42B0-9EB0-F3DBAF7BC85B}">
      <dsp:nvSpPr>
        <dsp:cNvPr id="0" name=""/>
        <dsp:cNvSpPr/>
      </dsp:nvSpPr>
      <dsp:spPr>
        <a:xfrm rot="5400000">
          <a:off x="7129819" y="-1042387"/>
          <a:ext cx="1357210" cy="7349105"/>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Identify emerging healthcare services and regulatory areas of concern (telemedicine, AI, etc.)</a:t>
          </a:r>
          <a:endParaRPr lang="en-SG" sz="2400" kern="1200" dirty="0"/>
        </a:p>
      </dsp:txBody>
      <dsp:txXfrm rot="-5400000">
        <a:off x="4133872" y="2019814"/>
        <a:ext cx="7282851" cy="1224702"/>
      </dsp:txXfrm>
    </dsp:sp>
    <dsp:sp modelId="{AB330334-453D-433E-B25C-EA2058BD7911}">
      <dsp:nvSpPr>
        <dsp:cNvPr id="0" name=""/>
        <dsp:cNvSpPr/>
      </dsp:nvSpPr>
      <dsp:spPr>
        <a:xfrm>
          <a:off x="0" y="1783909"/>
          <a:ext cx="4133871" cy="169651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Horizon scanning</a:t>
          </a:r>
          <a:endParaRPr lang="en-SG" sz="4400" kern="1200" dirty="0"/>
        </a:p>
      </dsp:txBody>
      <dsp:txXfrm>
        <a:off x="82817" y="1866726"/>
        <a:ext cx="3968237" cy="1530878"/>
      </dsp:txXfrm>
    </dsp:sp>
    <dsp:sp modelId="{D39357B1-168C-4331-B33E-C275F65A7FA8}">
      <dsp:nvSpPr>
        <dsp:cNvPr id="0" name=""/>
        <dsp:cNvSpPr/>
      </dsp:nvSpPr>
      <dsp:spPr>
        <a:xfrm rot="5400000">
          <a:off x="7129819" y="738951"/>
          <a:ext cx="1357210" cy="7349105"/>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Regular engagement with professional boards, healthcare professionals, licensees and other organisations and international regulators </a:t>
          </a:r>
          <a:endParaRPr lang="en-SG" sz="2400" kern="1200" dirty="0"/>
        </a:p>
      </dsp:txBody>
      <dsp:txXfrm rot="-5400000">
        <a:off x="4133872" y="3801152"/>
        <a:ext cx="7282851" cy="1224702"/>
      </dsp:txXfrm>
    </dsp:sp>
    <dsp:sp modelId="{E38C68E0-6ED2-4C3C-A768-C430FFA0ADF2}">
      <dsp:nvSpPr>
        <dsp:cNvPr id="0" name=""/>
        <dsp:cNvSpPr/>
      </dsp:nvSpPr>
      <dsp:spPr>
        <a:xfrm>
          <a:off x="0" y="3565247"/>
          <a:ext cx="4133871" cy="169651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Engagement and sensing</a:t>
          </a:r>
          <a:endParaRPr lang="en-SG" sz="4400" kern="1200" dirty="0"/>
        </a:p>
      </dsp:txBody>
      <dsp:txXfrm>
        <a:off x="82817" y="3648064"/>
        <a:ext cx="3968237" cy="1530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20F88-1227-4E8B-B621-7F73337B8FA7}">
      <dsp:nvSpPr>
        <dsp:cNvPr id="0" name=""/>
        <dsp:cNvSpPr/>
      </dsp:nvSpPr>
      <dsp:spPr>
        <a:xfrm>
          <a:off x="2952810" y="1858029"/>
          <a:ext cx="2221862" cy="1783866"/>
        </a:xfrm>
        <a:prstGeom prst="hexagon">
          <a:avLst>
            <a:gd name="adj" fmla="val 28570"/>
            <a:gd name="vf" fmla="val 11547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ptos" panose="020B0004020202020204" pitchFamily="34" charset="0"/>
            </a:rPr>
            <a:t>“One-Stop”</a:t>
          </a:r>
        </a:p>
        <a:p>
          <a:pPr marL="0" lvl="0" indent="0" algn="ctr" defTabSz="711200">
            <a:lnSpc>
              <a:spcPct val="90000"/>
            </a:lnSpc>
            <a:spcBef>
              <a:spcPct val="0"/>
            </a:spcBef>
            <a:spcAft>
              <a:spcPct val="35000"/>
            </a:spcAft>
            <a:buNone/>
          </a:pPr>
          <a:r>
            <a:rPr lang="en-US" sz="1600" b="1" kern="1200">
              <a:latin typeface="Aptos" panose="020B0004020202020204" pitchFamily="34" charset="0"/>
            </a:rPr>
            <a:t>Health Regulatory</a:t>
          </a:r>
        </a:p>
        <a:p>
          <a:pPr marL="0" lvl="0" indent="0" algn="ctr" defTabSz="711200">
            <a:lnSpc>
              <a:spcPct val="90000"/>
            </a:lnSpc>
            <a:spcBef>
              <a:spcPct val="0"/>
            </a:spcBef>
            <a:spcAft>
              <a:spcPct val="35000"/>
            </a:spcAft>
            <a:buNone/>
          </a:pPr>
          <a:r>
            <a:rPr lang="en-US" sz="1600" b="1" kern="1200">
              <a:latin typeface="Aptos" panose="020B0004020202020204" pitchFamily="34" charset="0"/>
            </a:rPr>
            <a:t>Hub</a:t>
          </a:r>
          <a:endParaRPr lang="en-SG" sz="1600" b="1" kern="1200">
            <a:latin typeface="Aptos" panose="020B0004020202020204" pitchFamily="34" charset="0"/>
          </a:endParaRPr>
        </a:p>
      </dsp:txBody>
      <dsp:txXfrm>
        <a:off x="3307849" y="2143079"/>
        <a:ext cx="1511784" cy="1213766"/>
      </dsp:txXfrm>
    </dsp:sp>
    <dsp:sp modelId="{10355A8F-35F2-448D-B795-17A751745ED3}">
      <dsp:nvSpPr>
        <dsp:cNvPr id="0" name=""/>
        <dsp:cNvSpPr/>
      </dsp:nvSpPr>
      <dsp:spPr>
        <a:xfrm>
          <a:off x="4344123" y="869414"/>
          <a:ext cx="838302" cy="72230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3226F0E8-B461-4E70-9AFF-615877D89418}">
      <dsp:nvSpPr>
        <dsp:cNvPr id="0" name=""/>
        <dsp:cNvSpPr/>
      </dsp:nvSpPr>
      <dsp:spPr>
        <a:xfrm>
          <a:off x="2987221" y="94914"/>
          <a:ext cx="2159997" cy="1738807"/>
        </a:xfrm>
        <a:prstGeom prst="hexagon">
          <a:avLst>
            <a:gd name="adj" fmla="val 28570"/>
            <a:gd name="vf" fmla="val 115470"/>
          </a:avLst>
        </a:prstGeom>
        <a:solidFill>
          <a:schemeClr val="accent5">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ptos" panose="020B0004020202020204" pitchFamily="34" charset="0"/>
            </a:rPr>
            <a:t>Health Services</a:t>
          </a:r>
          <a:endParaRPr lang="en-SG" sz="1600" b="1" kern="1200">
            <a:latin typeface="Aptos" panose="020B0004020202020204" pitchFamily="34" charset="0"/>
          </a:endParaRPr>
        </a:p>
      </dsp:txBody>
      <dsp:txXfrm>
        <a:off x="3332813" y="373117"/>
        <a:ext cx="1468813" cy="1182401"/>
      </dsp:txXfrm>
    </dsp:sp>
    <dsp:sp modelId="{650EA6A4-0818-495F-B766-65A01EC4941D}">
      <dsp:nvSpPr>
        <dsp:cNvPr id="0" name=""/>
        <dsp:cNvSpPr/>
      </dsp:nvSpPr>
      <dsp:spPr>
        <a:xfrm>
          <a:off x="5322487" y="2219746"/>
          <a:ext cx="838302" cy="72230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B02A7971-8938-46C4-8E2B-0BF5BB026FB2}">
      <dsp:nvSpPr>
        <dsp:cNvPr id="0" name=""/>
        <dsp:cNvSpPr/>
      </dsp:nvSpPr>
      <dsp:spPr>
        <a:xfrm>
          <a:off x="4693013" y="978694"/>
          <a:ext cx="2059198" cy="1738807"/>
        </a:xfrm>
        <a:prstGeom prst="hexagon">
          <a:avLst>
            <a:gd name="adj" fmla="val 28570"/>
            <a:gd name="vf" fmla="val 115470"/>
          </a:avLst>
        </a:prstGeom>
        <a:solidFill>
          <a:schemeClr val="accent5">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ptos" panose="020B0004020202020204" pitchFamily="34" charset="0"/>
            </a:rPr>
            <a:t>Health Products</a:t>
          </a:r>
          <a:endParaRPr lang="en-SG" sz="1600" b="1" kern="1200">
            <a:latin typeface="Aptos" panose="020B0004020202020204" pitchFamily="34" charset="0"/>
          </a:endParaRPr>
        </a:p>
      </dsp:txBody>
      <dsp:txXfrm>
        <a:off x="5030205" y="1263422"/>
        <a:ext cx="1384814" cy="1169351"/>
      </dsp:txXfrm>
    </dsp:sp>
    <dsp:sp modelId="{FBA350CD-7500-4635-824E-714F5A159571}">
      <dsp:nvSpPr>
        <dsp:cNvPr id="0" name=""/>
        <dsp:cNvSpPr/>
      </dsp:nvSpPr>
      <dsp:spPr>
        <a:xfrm>
          <a:off x="4642852" y="3744017"/>
          <a:ext cx="838302" cy="72230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12C31EA4-E905-484D-8D13-D1B6F8E86831}">
      <dsp:nvSpPr>
        <dsp:cNvPr id="0" name=""/>
        <dsp:cNvSpPr/>
      </dsp:nvSpPr>
      <dsp:spPr>
        <a:xfrm>
          <a:off x="4705540" y="2781881"/>
          <a:ext cx="2059198" cy="1738807"/>
        </a:xfrm>
        <a:prstGeom prst="hexagon">
          <a:avLst>
            <a:gd name="adj" fmla="val 28570"/>
            <a:gd name="vf" fmla="val 115470"/>
          </a:avLst>
        </a:prstGeom>
        <a:solidFill>
          <a:schemeClr val="accent5">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ptos" panose="020B0004020202020204" pitchFamily="34" charset="0"/>
            </a:rPr>
            <a:t>Health Professionals</a:t>
          </a:r>
          <a:endParaRPr lang="en-SG" sz="1500" b="1" kern="1200">
            <a:latin typeface="Aptos" panose="020B0004020202020204" pitchFamily="34" charset="0"/>
          </a:endParaRPr>
        </a:p>
      </dsp:txBody>
      <dsp:txXfrm>
        <a:off x="5042732" y="3066609"/>
        <a:ext cx="1384814" cy="1169351"/>
      </dsp:txXfrm>
    </dsp:sp>
    <dsp:sp modelId="{D372277A-9582-4A7C-BD12-16A0337E546B}">
      <dsp:nvSpPr>
        <dsp:cNvPr id="0" name=""/>
        <dsp:cNvSpPr/>
      </dsp:nvSpPr>
      <dsp:spPr>
        <a:xfrm>
          <a:off x="2956944" y="3902242"/>
          <a:ext cx="838302" cy="72230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FD862C56-C755-404B-9C25-A34A7F7CEF2A}">
      <dsp:nvSpPr>
        <dsp:cNvPr id="0" name=""/>
        <dsp:cNvSpPr/>
      </dsp:nvSpPr>
      <dsp:spPr>
        <a:xfrm>
          <a:off x="3157475" y="3884360"/>
          <a:ext cx="1820800" cy="1575206"/>
        </a:xfrm>
        <a:prstGeom prst="hexagon">
          <a:avLst>
            <a:gd name="adj" fmla="val 28570"/>
            <a:gd name="vf" fmla="val 115470"/>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SG" sz="1500" b="1" kern="1200">
            <a:latin typeface="Aptos" panose="020B0004020202020204" pitchFamily="34" charset="0"/>
          </a:endParaRPr>
        </a:p>
      </dsp:txBody>
      <dsp:txXfrm>
        <a:off x="3459220" y="4145405"/>
        <a:ext cx="1217310" cy="1053116"/>
      </dsp:txXfrm>
    </dsp:sp>
    <dsp:sp modelId="{6909141D-D56F-4FBA-A1D8-5303909C9785}">
      <dsp:nvSpPr>
        <dsp:cNvPr id="0" name=""/>
        <dsp:cNvSpPr/>
      </dsp:nvSpPr>
      <dsp:spPr>
        <a:xfrm>
          <a:off x="1962559" y="2552452"/>
          <a:ext cx="838302" cy="72230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0D72D013-6F83-40E9-AE0D-2622E1B917D8}">
      <dsp:nvSpPr>
        <dsp:cNvPr id="0" name=""/>
        <dsp:cNvSpPr/>
      </dsp:nvSpPr>
      <dsp:spPr>
        <a:xfrm>
          <a:off x="1364744" y="2772214"/>
          <a:ext cx="2058852" cy="1737846"/>
        </a:xfrm>
        <a:prstGeom prst="hexagon">
          <a:avLst>
            <a:gd name="adj" fmla="val 28570"/>
            <a:gd name="vf" fmla="val 115470"/>
          </a:avLst>
        </a:prstGeom>
        <a:solidFill>
          <a:schemeClr val="accent5">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strike="noStrike" kern="1200">
              <a:latin typeface="Aptos" panose="020B0004020202020204" pitchFamily="34" charset="0"/>
            </a:rPr>
            <a:t>Enforcement</a:t>
          </a:r>
          <a:endParaRPr lang="en-SG" sz="1500" b="1" strike="noStrike" kern="1200">
            <a:latin typeface="Aptos" panose="020B0004020202020204" pitchFamily="34" charset="0"/>
          </a:endParaRPr>
        </a:p>
      </dsp:txBody>
      <dsp:txXfrm>
        <a:off x="1701816" y="3056731"/>
        <a:ext cx="1384708" cy="1168812"/>
      </dsp:txXfrm>
    </dsp:sp>
    <dsp:sp modelId="{CA3E37DE-68C0-43DF-9F4E-CE4C8CE0674E}">
      <dsp:nvSpPr>
        <dsp:cNvPr id="0" name=""/>
        <dsp:cNvSpPr/>
      </dsp:nvSpPr>
      <dsp:spPr>
        <a:xfrm>
          <a:off x="1375788" y="977173"/>
          <a:ext cx="2059198" cy="1738807"/>
        </a:xfrm>
        <a:prstGeom prst="hexagon">
          <a:avLst>
            <a:gd name="adj" fmla="val 28570"/>
            <a:gd name="vf" fmla="val 115470"/>
          </a:avLst>
        </a:prstGeom>
        <a:solidFill>
          <a:schemeClr val="accent5">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ptos" panose="020B0004020202020204" pitchFamily="34" charset="0"/>
            </a:rPr>
            <a:t>Health Data Protection</a:t>
          </a:r>
          <a:endParaRPr lang="en-SG" sz="1500" b="1" kern="1200">
            <a:latin typeface="Aptos" panose="020B0004020202020204" pitchFamily="34" charset="0"/>
          </a:endParaRPr>
        </a:p>
      </dsp:txBody>
      <dsp:txXfrm>
        <a:off x="1712980" y="1261901"/>
        <a:ext cx="1384814" cy="11693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B7E52-10A7-47EE-A3BD-29A3D0BCD853}" type="datetimeFigureOut">
              <a:rPr lang="en-SG" smtClean="0"/>
              <a:t>13/6/2025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6D42C-8A22-4085-AF9E-1184C01E52F3}" type="slidenum">
              <a:rPr lang="en-SG" smtClean="0"/>
              <a:t>‹#›</a:t>
            </a:fld>
            <a:endParaRPr lang="en-SG"/>
          </a:p>
        </p:txBody>
      </p:sp>
    </p:spTree>
    <p:extLst>
      <p:ext uri="{BB962C8B-B14F-4D97-AF65-F5344CB8AC3E}">
        <p14:creationId xmlns:p14="http://schemas.microsoft.com/office/powerpoint/2010/main" val="174520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73D7743F-50CD-4D46-B30D-AE149044672C}" type="slidenum">
              <a:rPr lang="en-SG" smtClean="0"/>
              <a:t>2</a:t>
            </a:fld>
            <a:endParaRPr lang="en-SG"/>
          </a:p>
        </p:txBody>
      </p:sp>
    </p:spTree>
    <p:extLst>
      <p:ext uri="{BB962C8B-B14F-4D97-AF65-F5344CB8AC3E}">
        <p14:creationId xmlns:p14="http://schemas.microsoft.com/office/powerpoint/2010/main" val="311104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1B59-FD3D-56E4-3818-3DF5008A9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821BE-A49D-2F68-4431-E9BE5EF2D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67BCC-E9BA-C05E-25FE-72AD1795030E}"/>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5F73A021-3866-223A-E5BE-F32F5974622B}"/>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E5F587-B732-446C-B980-61E05F10C8B0}" type="slidenum">
              <a:rPr kumimoji="0" lang="en-SG"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S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736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1541469D-DD05-4FE0-A4DF-D8836770AC63}" type="slidenum">
              <a:rPr lang="en-SG" smtClean="0"/>
              <a:t>17</a:t>
            </a:fld>
            <a:endParaRPr lang="en-SG"/>
          </a:p>
        </p:txBody>
      </p:sp>
    </p:spTree>
    <p:extLst>
      <p:ext uri="{BB962C8B-B14F-4D97-AF65-F5344CB8AC3E}">
        <p14:creationId xmlns:p14="http://schemas.microsoft.com/office/powerpoint/2010/main" val="320373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1469D-DD05-4FE0-A4DF-D8836770AC6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92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SG" sz="1800" dirty="0">
                <a:solidFill>
                  <a:srgbClr val="000000"/>
                </a:solidFill>
                <a:effectLst/>
                <a:latin typeface="Times New Roman" panose="02020603050405020304" pitchFamily="18" charset="0"/>
                <a:ea typeface="SimSun" panose="02010600030101010101" pitchFamily="2" charset="-122"/>
              </a:rPr>
              <a:t>At present, HCSA licensees are only required to notify MOH before providing any specialised services - these are higher risk services which are related to the underlying LHS but have distinct requirements. This implicitly assumes that the licensee can safely deliver all specialised services within the underlying LHS. While there are broad requirements common across the various specialised services, it is noted that there may be differing requirements across some. An approval regime would allow MOH to better determine the licensee’s ability to provide any specialised service upfront. </a:t>
            </a:r>
            <a:r>
              <a:rPr lang="en-SG" sz="1800" dirty="0">
                <a:effectLst/>
                <a:latin typeface="Times New Roman" panose="02020603050405020304" pitchFamily="18" charset="0"/>
                <a:ea typeface="SimSun" panose="02010600030101010101" pitchFamily="2" charset="-122"/>
                <a:cs typeface="Times New Roman" panose="02020603050405020304" pitchFamily="18" charset="0"/>
              </a:rPr>
              <a:t>Examples include laboratory disciplines or specified tests such as immunology under the Clinical Laboratory Service, or liposuction under the Medical Service.</a:t>
            </a:r>
          </a:p>
          <a:p>
            <a:pPr marL="0" marR="0" algn="just">
              <a:spcBef>
                <a:spcPts val="0"/>
              </a:spcBef>
              <a:spcAft>
                <a:spcPts val="0"/>
              </a:spcAft>
            </a:pPr>
            <a:endParaRPr lang="en-SG"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algn="just">
              <a:spcBef>
                <a:spcPts val="0"/>
              </a:spcBef>
              <a:spcAft>
                <a:spcPts val="0"/>
              </a:spcAft>
            </a:pPr>
            <a:r>
              <a:rPr lang="en-SG"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For example, the equipment and personnel requirements to safely perform x-rays and Magnetic Resonance Imaging differ, although a licence for Radiological Services would be applicable to both imaging modalities.</a:t>
            </a:r>
            <a:endParaRPr lang="en-SG" sz="1800" dirty="0">
              <a:effectLst/>
              <a:latin typeface="Arial" panose="020B0604020202020204" pitchFamily="34" charset="0"/>
              <a:ea typeface="SimSun" panose="02010600030101010101" pitchFamily="2" charset="-122"/>
              <a:cs typeface="Times New Roman" panose="02020603050405020304" pitchFamily="18" charset="0"/>
            </a:endParaRPr>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1469D-DD05-4FE0-A4DF-D8836770AC6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54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C46D42C-8A22-4085-AF9E-1184C01E52F3}" type="slidenum">
              <a:rPr lang="en-SG" smtClean="0"/>
              <a:t>8</a:t>
            </a:fld>
            <a:endParaRPr lang="en-SG"/>
          </a:p>
        </p:txBody>
      </p:sp>
    </p:spTree>
    <p:extLst>
      <p:ext uri="{BB962C8B-B14F-4D97-AF65-F5344CB8AC3E}">
        <p14:creationId xmlns:p14="http://schemas.microsoft.com/office/powerpoint/2010/main" val="239236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C46D42C-8A22-4085-AF9E-1184C01E52F3}" type="slidenum">
              <a:rPr lang="en-SG" smtClean="0"/>
              <a:t>9</a:t>
            </a:fld>
            <a:endParaRPr lang="en-SG"/>
          </a:p>
        </p:txBody>
      </p:sp>
    </p:spTree>
    <p:extLst>
      <p:ext uri="{BB962C8B-B14F-4D97-AF65-F5344CB8AC3E}">
        <p14:creationId xmlns:p14="http://schemas.microsoft.com/office/powerpoint/2010/main" val="233772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4677-43CC-E322-38FA-6EF9D60FE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91923-1533-5E92-3766-F34E85F5E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DA4C2-A89C-4DB8-20D3-0B4783665DD9}"/>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7FFD9E21-E4A2-E6A1-1858-378200B335C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1469D-DD05-4FE0-A4DF-D8836770AC6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55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73054-42A8-EB20-5B1B-CB9172BFC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CFEBF-8671-CB8B-2EF0-07F7BC286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FDFBE-6BF5-0F5E-B8F9-490C57D0CE4A}"/>
              </a:ext>
            </a:extLst>
          </p:cNvPr>
          <p:cNvSpPr>
            <a:spLocks noGrp="1"/>
          </p:cNvSpPr>
          <p:nvPr>
            <p:ph type="body" idx="1"/>
          </p:nvPr>
        </p:nvSpPr>
        <p:spPr/>
        <p:txBody>
          <a:bodyPr/>
          <a:lstStyle/>
          <a:p>
            <a:pPr marL="0" marR="0">
              <a:lnSpc>
                <a:spcPts val="1650"/>
              </a:lnSpc>
            </a:pPr>
            <a:r>
              <a:rPr lang="en-SG" sz="12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We have established a Regulatory Advisory Panel, or RAP, comprises a distinguished group of international and local experts who will provide us with invaluable insights and guidance on regulatory policy, and assist in risk evaluation and management of new and innovative care models. </a:t>
            </a:r>
          </a:p>
          <a:p>
            <a:pPr marL="0" marR="0">
              <a:lnSpc>
                <a:spcPts val="1650"/>
              </a:lnSpc>
            </a:pPr>
            <a:endParaRPr lang="en-SG" sz="1200" dirty="0">
              <a:effectLst/>
              <a:latin typeface="Aptos" panose="020B0004020202020204" pitchFamily="34" charset="0"/>
              <a:ea typeface="DengXian" panose="02010600030101010101" pitchFamily="2" charset="-122"/>
              <a:cs typeface="Aptos" panose="020B0004020202020204" pitchFamily="34" charset="0"/>
            </a:endParaRPr>
          </a:p>
          <a:p>
            <a:pPr marL="0" marR="0">
              <a:lnSpc>
                <a:spcPts val="1650"/>
              </a:lnSpc>
            </a:pPr>
            <a:r>
              <a:rPr lang="en-SG" sz="1200" dirty="0">
                <a:effectLst/>
                <a:latin typeface="Aptos" panose="020B0004020202020204" pitchFamily="34" charset="0"/>
                <a:ea typeface="DengXian" panose="02010600030101010101" pitchFamily="2" charset="-122"/>
                <a:cs typeface="Aptos" panose="020B0004020202020204" pitchFamily="34" charset="0"/>
              </a:rPr>
              <a:t>Similarly, </a:t>
            </a:r>
            <a:r>
              <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we have the Healthcare Cybersecurity Advisory Panel, or HCAP, to advise us especially </a:t>
            </a:r>
            <a:r>
              <a:rPr lang="en-SG" sz="1200" dirty="0">
                <a:effectLst/>
                <a:latin typeface="Aptos" panose="020B0004020202020204" pitchFamily="34" charset="0"/>
                <a:ea typeface="DengXian" panose="02010600030101010101" pitchFamily="2" charset="-122"/>
                <a:cs typeface="Aptos" panose="020B0004020202020204" pitchFamily="34" charset="0"/>
              </a:rPr>
              <a:t>in the realm of cybersecurity. </a:t>
            </a:r>
          </a:p>
          <a:p>
            <a:pPr marL="0" marR="0">
              <a:lnSpc>
                <a:spcPts val="1650"/>
              </a:lnSpc>
            </a:pPr>
            <a:endParaRPr lang="en-SG" sz="1200" dirty="0">
              <a:effectLst/>
              <a:latin typeface="Aptos" panose="020B0004020202020204" pitchFamily="34" charset="0"/>
              <a:ea typeface="DengXian" panose="02010600030101010101" pitchFamily="2" charset="-122"/>
              <a:cs typeface="Aptos" panose="020B0004020202020204" pitchFamily="34" charset="0"/>
            </a:endParaRPr>
          </a:p>
          <a:p>
            <a:pPr marL="0" marR="0">
              <a:lnSpc>
                <a:spcPts val="1650"/>
              </a:lnSpc>
            </a:pPr>
            <a:r>
              <a:rPr lang="en-SG" sz="1200" dirty="0">
                <a:effectLst/>
                <a:latin typeface="Aptos" panose="020B0004020202020204" pitchFamily="34" charset="0"/>
                <a:ea typeface="DengXian" panose="02010600030101010101" pitchFamily="2" charset="-122"/>
                <a:cs typeface="Aptos" panose="020B0004020202020204" pitchFamily="34" charset="0"/>
              </a:rPr>
              <a:t>In terms of international regulators, we engage in regular conversations with health regulators in the UK and Europe through the European Partnership of Supervisory Organisations in Healthcare Services and Social Care (EPSO). </a:t>
            </a:r>
          </a:p>
          <a:p>
            <a:pPr marL="0" marR="0">
              <a:lnSpc>
                <a:spcPts val="1650"/>
              </a:lnSpc>
            </a:pPr>
            <a:endParaRPr lang="en-SG" sz="1200" dirty="0">
              <a:effectLst/>
              <a:latin typeface="Aptos" panose="020B0004020202020204" pitchFamily="34" charset="0"/>
              <a:ea typeface="DengXian" panose="02010600030101010101" pitchFamily="2" charset="-122"/>
              <a:cs typeface="Aptos" panose="020B0004020202020204" pitchFamily="34" charset="0"/>
            </a:endParaRPr>
          </a:p>
          <a:p>
            <a:pPr marL="0" marR="0">
              <a:lnSpc>
                <a:spcPts val="1650"/>
              </a:lnSpc>
            </a:pPr>
            <a:r>
              <a:rPr lang="en-SG" sz="1200" dirty="0">
                <a:effectLst/>
                <a:latin typeface="Aptos" panose="020B0004020202020204" pitchFamily="34" charset="0"/>
                <a:ea typeface="DengXian" panose="02010600030101010101" pitchFamily="2" charset="-122"/>
                <a:cs typeface="Aptos" panose="020B0004020202020204" pitchFamily="34" charset="0"/>
              </a:rPr>
              <a:t>Apart from other regulators, we also collaborate closely with academia and industry via our collaboration with the Duke-NUS Centre of Regulatory Excellence, </a:t>
            </a:r>
            <a:r>
              <a:rPr lang="en-SG" sz="1200" dirty="0" err="1">
                <a:effectLst/>
                <a:latin typeface="Aptos" panose="020B0004020202020204" pitchFamily="34" charset="0"/>
                <a:ea typeface="DengXian" panose="02010600030101010101" pitchFamily="2" charset="-122"/>
                <a:cs typeface="Aptos" panose="020B0004020202020204" pitchFamily="34" charset="0"/>
              </a:rPr>
              <a:t>CoRE</a:t>
            </a:r>
            <a:r>
              <a:rPr lang="en-SG" sz="1200" dirty="0">
                <a:effectLst/>
                <a:latin typeface="Aptos" panose="020B0004020202020204" pitchFamily="34" charset="0"/>
                <a:ea typeface="DengXian" panose="02010600030101010101" pitchFamily="2" charset="-122"/>
                <a:cs typeface="Aptos" panose="020B0004020202020204" pitchFamily="34" charset="0"/>
              </a:rPr>
              <a:t>. </a:t>
            </a:r>
            <a:r>
              <a:rPr lang="en-SG" sz="1200" dirty="0" err="1">
                <a:effectLst/>
                <a:latin typeface="Aptos" panose="020B0004020202020204" pitchFamily="34" charset="0"/>
                <a:ea typeface="DengXian" panose="02010600030101010101" pitchFamily="2" charset="-122"/>
                <a:cs typeface="Aptos" panose="020B0004020202020204" pitchFamily="34" charset="0"/>
              </a:rPr>
              <a:t>CoRE</a:t>
            </a:r>
            <a:r>
              <a:rPr lang="en-SG" sz="1200" dirty="0">
                <a:effectLst/>
                <a:latin typeface="Aptos" panose="020B0004020202020204" pitchFamily="34" charset="0"/>
                <a:ea typeface="DengXian" panose="02010600030101010101" pitchFamily="2" charset="-122"/>
                <a:cs typeface="Aptos" panose="020B0004020202020204" pitchFamily="34" charset="0"/>
              </a:rPr>
              <a:t> helped us conduct research for international best practices, and also horizon scanning to stay ahead of the curve in regulating new health services. </a:t>
            </a:r>
            <a:endParaRPr lang="en-SG" b="0" dirty="0"/>
          </a:p>
        </p:txBody>
      </p:sp>
      <p:sp>
        <p:nvSpPr>
          <p:cNvPr id="4" name="Slide Number Placeholder 3">
            <a:extLst>
              <a:ext uri="{FF2B5EF4-FFF2-40B4-BE49-F238E27FC236}">
                <a16:creationId xmlns:a16="http://schemas.microsoft.com/office/drawing/2014/main" id="{F1F95B1B-0FE8-F23A-E621-288FAFAED9F1}"/>
              </a:ext>
            </a:extLst>
          </p:cNvPr>
          <p:cNvSpPr>
            <a:spLocks noGrp="1"/>
          </p:cNvSpPr>
          <p:nvPr>
            <p:ph type="sldNum" sz="quarter" idx="10"/>
          </p:nvPr>
        </p:nvSpPr>
        <p:spPr/>
        <p:txBody>
          <a:bodyPr/>
          <a:lstStyle/>
          <a:p>
            <a:fld id="{1541469D-DD05-4FE0-A4DF-D8836770AC63}" type="slidenum">
              <a:rPr lang="en-SG" smtClean="0"/>
              <a:t>11</a:t>
            </a:fld>
            <a:endParaRPr lang="en-SG"/>
          </a:p>
        </p:txBody>
      </p:sp>
    </p:spTree>
    <p:extLst>
      <p:ext uri="{BB962C8B-B14F-4D97-AF65-F5344CB8AC3E}">
        <p14:creationId xmlns:p14="http://schemas.microsoft.com/office/powerpoint/2010/main" val="315554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together, </a:t>
            </a:r>
            <a:r>
              <a:rPr lang="en-US" dirty="0" err="1"/>
              <a:t>Hreg</a:t>
            </a:r>
            <a:r>
              <a:rPr lang="en-US" dirty="0"/>
              <a:t> has been dedicated to not just improving our existing operations, but also laying the groundwork for the future. </a:t>
            </a:r>
            <a:r>
              <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Our regulatory ethos has undergone a transformative shift, moving from a process-oriented approach to one that's focused on outcomes. To licensees, we are not referees to find fault with them, but rather coaches to seek improvement together with them in patient safety and welfare. </a:t>
            </a:r>
          </a:p>
          <a:p>
            <a:endParaRPr lang="en-SG" sz="1800" spc="-5" dirty="0">
              <a:solidFill>
                <a:srgbClr val="0D0D0D"/>
              </a:solidFill>
              <a:effectLst/>
              <a:latin typeface="Aptos" panose="020B0004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Over the past five years, our strategy has been </a:t>
            </a:r>
            <a:r>
              <a:rPr lang="en-SG" sz="1800" spc="-5" dirty="0" err="1">
                <a:solidFill>
                  <a:srgbClr val="0D0D0D"/>
                </a:solidFill>
                <a:effectLst/>
                <a:latin typeface="Aptos" panose="020B0004020202020204" pitchFamily="34" charset="0"/>
                <a:ea typeface="DengXian" panose="02010600030101010101" pitchFamily="2" charset="-122"/>
                <a:cs typeface="Aptos" panose="020B0004020202020204" pitchFamily="34" charset="0"/>
              </a:rPr>
              <a:t>centered</a:t>
            </a:r>
            <a:r>
              <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 on three main pillars:</a:t>
            </a:r>
            <a:endParaRPr lang="en-SG" sz="1800" dirty="0">
              <a:effectLst/>
              <a:latin typeface="Aptos" panose="020B0004020202020204" pitchFamily="34" charset="0"/>
              <a:ea typeface="DengXian" panose="02010600030101010101" pitchFamily="2" charset="-122"/>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To streamline and enhance our core regulatory operations. (By adopting a risk-based framework, we've been able to better inform our priorities and sharpen our focus on patient safety outcomes throughout the licensing, audit, and inspection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While, successfully implemented the Healthcare Services Act. (which is equipped with key features designed to elevate standards for patient safety, welfare, and continuity of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rPr>
              <a:t>Meanwhile, we are also proactively strengthening and developing policies for emerging regulatory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spc="-5" dirty="0">
              <a:solidFill>
                <a:srgbClr val="0D0D0D"/>
              </a:solidFill>
              <a:effectLst/>
              <a:latin typeface="Aptos" panose="020B0004020202020204" pitchFamily="34" charset="0"/>
              <a:ea typeface="DengXian" panose="02010600030101010101" pitchFamily="2" charset="-122"/>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Aptos" panose="020B0004020202020204" pitchFamily="34" charset="0"/>
              <a:ea typeface="DengXian" panose="02010600030101010101" pitchFamily="2" charset="-122"/>
              <a:cs typeface="Aptos" panose="020B0004020202020204" pitchFamily="34" charset="0"/>
            </a:endParaRPr>
          </a:p>
          <a:p>
            <a:pPr algn="l"/>
            <a:r>
              <a:rPr lang="en-US" b="0" i="0" dirty="0">
                <a:solidFill>
                  <a:srgbClr val="000000"/>
                </a:solidFill>
                <a:effectLst/>
                <a:latin typeface="Times New Roman" panose="02020603050405020304" pitchFamily="18" charset="0"/>
              </a:rPr>
              <a:t>OBR allows for simpler, less detailed rules. This potentially leads to swifter regulatory assessments, which could in turn reduce regulators’</a:t>
            </a:r>
          </a:p>
          <a:p>
            <a:pPr algn="l"/>
            <a:r>
              <a:rPr lang="en-US" b="0" i="0" dirty="0">
                <a:solidFill>
                  <a:srgbClr val="000000"/>
                </a:solidFill>
                <a:effectLst/>
                <a:latin typeface="Times New Roman" panose="02020603050405020304" pitchFamily="18" charset="0"/>
              </a:rPr>
              <a:t>Workloads. However, while OBR may be cheaper to develop, they can be costlier to enforce if standards are not clearly defined. Furthermore, in order for OBR to be effective, regulators will need to garner additional expertise — whether in-house or outsourced — in order to properly assess and enforce outcomes.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The three themes with the highest proportion of outcomes-based content were: Premises and Equipment (42%), Infection Control (18%), and Safety and Efficacy of Services (14%).</a:t>
            </a:r>
          </a:p>
          <a:p>
            <a:endParaRPr lang="en-SG" dirty="0"/>
          </a:p>
        </p:txBody>
      </p:sp>
      <p:sp>
        <p:nvSpPr>
          <p:cNvPr id="4" name="Slide Number Placeholder 3"/>
          <p:cNvSpPr>
            <a:spLocks noGrp="1"/>
          </p:cNvSpPr>
          <p:nvPr>
            <p:ph type="sldNum" sz="quarter" idx="5"/>
          </p:nvPr>
        </p:nvSpPr>
        <p:spPr/>
        <p:txBody>
          <a:bodyPr/>
          <a:lstStyle/>
          <a:p>
            <a:fld id="{1541469D-DD05-4FE0-A4DF-D8836770AC63}" type="slidenum">
              <a:rPr lang="en-SG" smtClean="0"/>
              <a:t>12</a:t>
            </a:fld>
            <a:endParaRPr lang="en-SG"/>
          </a:p>
        </p:txBody>
      </p:sp>
    </p:spTree>
    <p:extLst>
      <p:ext uri="{BB962C8B-B14F-4D97-AF65-F5344CB8AC3E}">
        <p14:creationId xmlns:p14="http://schemas.microsoft.com/office/powerpoint/2010/main" val="415332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D13D5-CCB3-441C-9A7A-8E149A9F091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17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E5F587-B732-446C-B980-61E05F10C8B0}" type="slidenum">
              <a:rPr kumimoji="0" lang="en-SG"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S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897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8B3E-9C16-1B03-A8A2-E4B067B35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54D93B0-F451-27E8-B6EF-7E577639A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5085D1A1-3148-2D01-859C-565F40C63CF7}"/>
              </a:ext>
            </a:extLst>
          </p:cNvPr>
          <p:cNvSpPr>
            <a:spLocks noGrp="1"/>
          </p:cNvSpPr>
          <p:nvPr>
            <p:ph type="dt" sz="half" idx="10"/>
          </p:nvPr>
        </p:nvSpPr>
        <p:spPr/>
        <p:txBody>
          <a:bodyPr/>
          <a:lstStyle/>
          <a:p>
            <a:fld id="{EA75DF86-440E-4E98-9E33-CD05EBBCED59}" type="datetime1">
              <a:rPr lang="en-SG" smtClean="0"/>
              <a:t>13/6/2025</a:t>
            </a:fld>
            <a:endParaRPr lang="en-SG"/>
          </a:p>
        </p:txBody>
      </p:sp>
      <p:sp>
        <p:nvSpPr>
          <p:cNvPr id="5" name="Footer Placeholder 4">
            <a:extLst>
              <a:ext uri="{FF2B5EF4-FFF2-40B4-BE49-F238E27FC236}">
                <a16:creationId xmlns:a16="http://schemas.microsoft.com/office/drawing/2014/main" id="{BFE837E6-BFBB-D139-7190-35AF7A2A408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D340527-D819-B847-C4D0-9753D8568744}"/>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330751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915A-2D5E-7220-F7F3-2041F0D2CC1F}"/>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02EACD0-69F6-A971-5178-C0139D920C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56B1363-D8B7-966A-9979-641DB5D841ED}"/>
              </a:ext>
            </a:extLst>
          </p:cNvPr>
          <p:cNvSpPr>
            <a:spLocks noGrp="1"/>
          </p:cNvSpPr>
          <p:nvPr>
            <p:ph type="dt" sz="half" idx="10"/>
          </p:nvPr>
        </p:nvSpPr>
        <p:spPr/>
        <p:txBody>
          <a:bodyPr/>
          <a:lstStyle/>
          <a:p>
            <a:fld id="{16A4FA57-EAA8-4CFA-887E-003492A9F1B9}" type="datetime1">
              <a:rPr lang="en-SG" smtClean="0"/>
              <a:t>13/6/2025</a:t>
            </a:fld>
            <a:endParaRPr lang="en-SG"/>
          </a:p>
        </p:txBody>
      </p:sp>
      <p:sp>
        <p:nvSpPr>
          <p:cNvPr id="5" name="Footer Placeholder 4">
            <a:extLst>
              <a:ext uri="{FF2B5EF4-FFF2-40B4-BE49-F238E27FC236}">
                <a16:creationId xmlns:a16="http://schemas.microsoft.com/office/drawing/2014/main" id="{95D1C104-9F80-06A9-8E77-8865FBDA90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181E0CE-6AE6-2C71-03DA-4CEB631FD01C}"/>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299952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277F5-B9FA-70A6-0E0A-068901890F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670424F-ECA1-3AC4-2B28-9CAAF4899C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0E7C4D1-E61F-26B7-BE5F-B0E5DF2F2D41}"/>
              </a:ext>
            </a:extLst>
          </p:cNvPr>
          <p:cNvSpPr>
            <a:spLocks noGrp="1"/>
          </p:cNvSpPr>
          <p:nvPr>
            <p:ph type="dt" sz="half" idx="10"/>
          </p:nvPr>
        </p:nvSpPr>
        <p:spPr/>
        <p:txBody>
          <a:bodyPr/>
          <a:lstStyle/>
          <a:p>
            <a:fld id="{378C5EA9-2EFA-4A43-BBF1-699967071939}" type="datetime1">
              <a:rPr lang="en-SG" smtClean="0"/>
              <a:t>13/6/2025</a:t>
            </a:fld>
            <a:endParaRPr lang="en-SG"/>
          </a:p>
        </p:txBody>
      </p:sp>
      <p:sp>
        <p:nvSpPr>
          <p:cNvPr id="5" name="Footer Placeholder 4">
            <a:extLst>
              <a:ext uri="{FF2B5EF4-FFF2-40B4-BE49-F238E27FC236}">
                <a16:creationId xmlns:a16="http://schemas.microsoft.com/office/drawing/2014/main" id="{E58F9358-8D78-EF72-59A4-AACA96289BB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DAF8B0B-7D44-01E2-5E4C-E21EB559D428}"/>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1322287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257CCD-F72B-42DF-9200-96561CBD9951}"/>
              </a:ext>
            </a:extLst>
          </p:cNvPr>
          <p:cNvPicPr>
            <a:picLocks noChangeAspect="1"/>
          </p:cNvPicPr>
          <p:nvPr/>
        </p:nvPicPr>
        <p:blipFill>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54758" y="1476865"/>
            <a:ext cx="9427748" cy="5381135"/>
          </a:xfrm>
          <a:prstGeom prst="rect">
            <a:avLst/>
          </a:prstGeom>
        </p:spPr>
      </p:pic>
      <p:sp>
        <p:nvSpPr>
          <p:cNvPr id="10" name="Title 1"/>
          <p:cNvSpPr>
            <a:spLocks noGrp="1"/>
          </p:cNvSpPr>
          <p:nvPr>
            <p:ph type="ctrTitle"/>
          </p:nvPr>
        </p:nvSpPr>
        <p:spPr>
          <a:xfrm>
            <a:off x="3115192" y="1003821"/>
            <a:ext cx="8803758" cy="1093784"/>
          </a:xfrm>
        </p:spPr>
        <p:txBody>
          <a:bodyPr anchor="b">
            <a:normAutofit/>
          </a:bodyPr>
          <a:lstStyle>
            <a:lvl1pPr algn="ctr">
              <a:defRPr sz="4800" b="1">
                <a:solidFill>
                  <a:schemeClr val="tx1">
                    <a:lumMod val="75000"/>
                    <a:lumOff val="25000"/>
                  </a:schemeClr>
                </a:solidFill>
              </a:defRPr>
            </a:lvl1pPr>
          </a:lstStyle>
          <a:p>
            <a:r>
              <a:rPr lang="en-US" dirty="0"/>
              <a:t>Click to edit Master title style</a:t>
            </a:r>
          </a:p>
        </p:txBody>
      </p:sp>
      <p:pic>
        <p:nvPicPr>
          <p:cNvPr id="3" name="Picture 2">
            <a:extLst>
              <a:ext uri="{FF2B5EF4-FFF2-40B4-BE49-F238E27FC236}">
                <a16:creationId xmlns:a16="http://schemas.microsoft.com/office/drawing/2014/main" id="{C4F7DABC-252F-35D9-BD60-6BCA9D8F8F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195" y="274574"/>
            <a:ext cx="2816998" cy="763150"/>
          </a:xfrm>
          <a:prstGeom prst="rect">
            <a:avLst/>
          </a:prstGeom>
        </p:spPr>
      </p:pic>
      <p:pic>
        <p:nvPicPr>
          <p:cNvPr id="7" name="Picture 6">
            <a:extLst>
              <a:ext uri="{FF2B5EF4-FFF2-40B4-BE49-F238E27FC236}">
                <a16:creationId xmlns:a16="http://schemas.microsoft.com/office/drawing/2014/main" id="{5D0F6DB8-EBFF-6004-64E0-EE1057F91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85343" y="6158754"/>
            <a:ext cx="2151899" cy="501342"/>
          </a:xfrm>
          <a:prstGeom prst="rect">
            <a:avLst/>
          </a:prstGeom>
        </p:spPr>
      </p:pic>
    </p:spTree>
    <p:extLst>
      <p:ext uri="{BB962C8B-B14F-4D97-AF65-F5344CB8AC3E}">
        <p14:creationId xmlns:p14="http://schemas.microsoft.com/office/powerpoint/2010/main" val="2046439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AAEC-3BC0-98D8-E9A1-EC10E385613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5E61DF2-1B5A-81B3-48C7-17DFE7C50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ED5206D-0249-52DA-B2A2-C78D9AE97C9F}"/>
              </a:ext>
            </a:extLst>
          </p:cNvPr>
          <p:cNvSpPr>
            <a:spLocks noGrp="1"/>
          </p:cNvSpPr>
          <p:nvPr>
            <p:ph type="dt" sz="half" idx="10"/>
          </p:nvPr>
        </p:nvSpPr>
        <p:spPr/>
        <p:txBody>
          <a:bodyPr/>
          <a:lstStyle/>
          <a:p>
            <a:fld id="{1E33ECD6-360A-4931-B3BB-82D40AB5BA48}" type="datetime1">
              <a:rPr lang="en-SG" smtClean="0"/>
              <a:t>13/6/2025</a:t>
            </a:fld>
            <a:endParaRPr lang="en-SG"/>
          </a:p>
        </p:txBody>
      </p:sp>
      <p:sp>
        <p:nvSpPr>
          <p:cNvPr id="5" name="Footer Placeholder 4">
            <a:extLst>
              <a:ext uri="{FF2B5EF4-FFF2-40B4-BE49-F238E27FC236}">
                <a16:creationId xmlns:a16="http://schemas.microsoft.com/office/drawing/2014/main" id="{47CA9DC0-0821-99D1-65AE-EEAE7A32878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205B60E-0E28-3E50-5FA3-18BAD00F9807}"/>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396423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AAE2-00FF-D7CB-8302-99451DB29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33D583A-86F4-F160-027E-0700E1D8A4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074E9-D665-0549-5658-87AC3968F6F9}"/>
              </a:ext>
            </a:extLst>
          </p:cNvPr>
          <p:cNvSpPr>
            <a:spLocks noGrp="1"/>
          </p:cNvSpPr>
          <p:nvPr>
            <p:ph type="dt" sz="half" idx="10"/>
          </p:nvPr>
        </p:nvSpPr>
        <p:spPr/>
        <p:txBody>
          <a:bodyPr/>
          <a:lstStyle/>
          <a:p>
            <a:fld id="{78B97A7A-E0B9-475E-BE5D-1FC0C96EBE5F}" type="datetime1">
              <a:rPr lang="en-SG" smtClean="0"/>
              <a:t>13/6/2025</a:t>
            </a:fld>
            <a:endParaRPr lang="en-SG"/>
          </a:p>
        </p:txBody>
      </p:sp>
      <p:sp>
        <p:nvSpPr>
          <p:cNvPr id="5" name="Footer Placeholder 4">
            <a:extLst>
              <a:ext uri="{FF2B5EF4-FFF2-40B4-BE49-F238E27FC236}">
                <a16:creationId xmlns:a16="http://schemas.microsoft.com/office/drawing/2014/main" id="{26EC9B63-CA2D-B910-9A89-A45362902F9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69E6DCD-2ED2-B7A2-6507-80906018C1CD}"/>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159340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6255-28CE-317A-7C90-C4D2D2E5CD9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53C4410-4005-29F3-5B6D-425CA92EE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38C0868-7486-BD4C-16F7-3A1239CFA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B1B8B02-F11E-BA1C-FA20-91A20E747840}"/>
              </a:ext>
            </a:extLst>
          </p:cNvPr>
          <p:cNvSpPr>
            <a:spLocks noGrp="1"/>
          </p:cNvSpPr>
          <p:nvPr>
            <p:ph type="dt" sz="half" idx="10"/>
          </p:nvPr>
        </p:nvSpPr>
        <p:spPr/>
        <p:txBody>
          <a:bodyPr/>
          <a:lstStyle/>
          <a:p>
            <a:fld id="{9D48B117-F314-411C-9603-E4426B274F10}" type="datetime1">
              <a:rPr lang="en-SG" smtClean="0"/>
              <a:t>13/6/2025</a:t>
            </a:fld>
            <a:endParaRPr lang="en-SG"/>
          </a:p>
        </p:txBody>
      </p:sp>
      <p:sp>
        <p:nvSpPr>
          <p:cNvPr id="6" name="Footer Placeholder 5">
            <a:extLst>
              <a:ext uri="{FF2B5EF4-FFF2-40B4-BE49-F238E27FC236}">
                <a16:creationId xmlns:a16="http://schemas.microsoft.com/office/drawing/2014/main" id="{66C9B5D5-C85C-A852-F0DF-9D42FA499DC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D59C60D-C1E0-8CFB-1499-A30CAFE3AF7F}"/>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170432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6FD8-DE76-552C-AE0E-EA3103852B6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A38BAFE-0CE5-5FAC-3C93-3109B6D3D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F4070-5957-6FEB-D53C-B79769E82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5070E505-3F17-3351-D0B0-CF6496C0E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BAE31-0026-424A-283A-FA39E4D111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7EBA6359-FA1F-B7AD-EDAC-3BD07DE8DF6A}"/>
              </a:ext>
            </a:extLst>
          </p:cNvPr>
          <p:cNvSpPr>
            <a:spLocks noGrp="1"/>
          </p:cNvSpPr>
          <p:nvPr>
            <p:ph type="dt" sz="half" idx="10"/>
          </p:nvPr>
        </p:nvSpPr>
        <p:spPr/>
        <p:txBody>
          <a:bodyPr/>
          <a:lstStyle/>
          <a:p>
            <a:fld id="{6F007672-C1D6-43D8-8BF1-F077D5F3307F}" type="datetime1">
              <a:rPr lang="en-SG" smtClean="0"/>
              <a:t>13/6/2025</a:t>
            </a:fld>
            <a:endParaRPr lang="en-SG"/>
          </a:p>
        </p:txBody>
      </p:sp>
      <p:sp>
        <p:nvSpPr>
          <p:cNvPr id="8" name="Footer Placeholder 7">
            <a:extLst>
              <a:ext uri="{FF2B5EF4-FFF2-40B4-BE49-F238E27FC236}">
                <a16:creationId xmlns:a16="http://schemas.microsoft.com/office/drawing/2014/main" id="{092A06C0-897F-C5E1-3813-6A9B5C25F06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DAA45B4B-B833-5611-3976-1C727A734C20}"/>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50362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AD4D-1E56-8CE8-D9F5-8DC889B9CD4C}"/>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6629D0A-37E9-DE5E-9F6F-BF69193EEAEA}"/>
              </a:ext>
            </a:extLst>
          </p:cNvPr>
          <p:cNvSpPr>
            <a:spLocks noGrp="1"/>
          </p:cNvSpPr>
          <p:nvPr>
            <p:ph type="dt" sz="half" idx="10"/>
          </p:nvPr>
        </p:nvSpPr>
        <p:spPr/>
        <p:txBody>
          <a:bodyPr/>
          <a:lstStyle/>
          <a:p>
            <a:fld id="{00D4A29D-8336-42CE-B3D8-F1D9B79E9C86}" type="datetime1">
              <a:rPr lang="en-SG" smtClean="0"/>
              <a:t>13/6/2025</a:t>
            </a:fld>
            <a:endParaRPr lang="en-SG"/>
          </a:p>
        </p:txBody>
      </p:sp>
      <p:sp>
        <p:nvSpPr>
          <p:cNvPr id="4" name="Footer Placeholder 3">
            <a:extLst>
              <a:ext uri="{FF2B5EF4-FFF2-40B4-BE49-F238E27FC236}">
                <a16:creationId xmlns:a16="http://schemas.microsoft.com/office/drawing/2014/main" id="{8E1384B2-606E-6488-C984-C0B91A1844E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DC194846-1BDD-4A91-35A7-5F7A6BF8A0D3}"/>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234289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051E4-6CE8-36B2-EA93-753272649AB8}"/>
              </a:ext>
            </a:extLst>
          </p:cNvPr>
          <p:cNvSpPr>
            <a:spLocks noGrp="1"/>
          </p:cNvSpPr>
          <p:nvPr>
            <p:ph type="dt" sz="half" idx="10"/>
          </p:nvPr>
        </p:nvSpPr>
        <p:spPr/>
        <p:txBody>
          <a:bodyPr/>
          <a:lstStyle/>
          <a:p>
            <a:fld id="{20EE4FBB-593A-4028-A4A5-34844AF06BB5}" type="datetime1">
              <a:rPr lang="en-SG" smtClean="0"/>
              <a:t>13/6/2025</a:t>
            </a:fld>
            <a:endParaRPr lang="en-SG"/>
          </a:p>
        </p:txBody>
      </p:sp>
      <p:sp>
        <p:nvSpPr>
          <p:cNvPr id="3" name="Footer Placeholder 2">
            <a:extLst>
              <a:ext uri="{FF2B5EF4-FFF2-40B4-BE49-F238E27FC236}">
                <a16:creationId xmlns:a16="http://schemas.microsoft.com/office/drawing/2014/main" id="{B6FBFDE6-D1CF-F1CA-1593-685048AE363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43200AFB-74B8-B3C2-D250-4D9EB5C186B1}"/>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280640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1993-5042-2BDF-2EBE-B1F24BAAD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C9275F0C-E047-4F4F-3366-5E8D35CC5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0979CE37-2292-5555-B2CF-BAC51A9F1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80EDA-7680-C41A-BD0F-8121FE1AF330}"/>
              </a:ext>
            </a:extLst>
          </p:cNvPr>
          <p:cNvSpPr>
            <a:spLocks noGrp="1"/>
          </p:cNvSpPr>
          <p:nvPr>
            <p:ph type="dt" sz="half" idx="10"/>
          </p:nvPr>
        </p:nvSpPr>
        <p:spPr/>
        <p:txBody>
          <a:bodyPr/>
          <a:lstStyle/>
          <a:p>
            <a:fld id="{799F9721-E424-476F-9F96-B28455AA8152}" type="datetime1">
              <a:rPr lang="en-SG" smtClean="0"/>
              <a:t>13/6/2025</a:t>
            </a:fld>
            <a:endParaRPr lang="en-SG"/>
          </a:p>
        </p:txBody>
      </p:sp>
      <p:sp>
        <p:nvSpPr>
          <p:cNvPr id="6" name="Footer Placeholder 5">
            <a:extLst>
              <a:ext uri="{FF2B5EF4-FFF2-40B4-BE49-F238E27FC236}">
                <a16:creationId xmlns:a16="http://schemas.microsoft.com/office/drawing/2014/main" id="{2D6A8D75-D24E-1317-E978-A90578155B8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74AE6D5-55F1-8D20-6468-6357044D1FBD}"/>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373517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26C-7506-AE14-37C1-9AF0CD8C5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1C5DDA9-7A2A-A8BF-0903-59867492F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9BC5D75-F50C-4808-145B-D946771E2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F1512-3429-E268-7386-79176BEE16C2}"/>
              </a:ext>
            </a:extLst>
          </p:cNvPr>
          <p:cNvSpPr>
            <a:spLocks noGrp="1"/>
          </p:cNvSpPr>
          <p:nvPr>
            <p:ph type="dt" sz="half" idx="10"/>
          </p:nvPr>
        </p:nvSpPr>
        <p:spPr/>
        <p:txBody>
          <a:bodyPr/>
          <a:lstStyle/>
          <a:p>
            <a:fld id="{7F4E027F-9DD2-4F5D-82FB-5838A3D5130B}" type="datetime1">
              <a:rPr lang="en-SG" smtClean="0"/>
              <a:t>13/6/2025</a:t>
            </a:fld>
            <a:endParaRPr lang="en-SG"/>
          </a:p>
        </p:txBody>
      </p:sp>
      <p:sp>
        <p:nvSpPr>
          <p:cNvPr id="6" name="Footer Placeholder 5">
            <a:extLst>
              <a:ext uri="{FF2B5EF4-FFF2-40B4-BE49-F238E27FC236}">
                <a16:creationId xmlns:a16="http://schemas.microsoft.com/office/drawing/2014/main" id="{0EACE51A-FB60-E855-E4F9-55CBAD3ACC6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2A1B9DF-A960-60A3-DDCE-7D32FCB79C17}"/>
              </a:ext>
            </a:extLst>
          </p:cNvPr>
          <p:cNvSpPr>
            <a:spLocks noGrp="1"/>
          </p:cNvSpPr>
          <p:nvPr>
            <p:ph type="sldNum" sz="quarter" idx="12"/>
          </p:nvPr>
        </p:nvSpPr>
        <p:spPr/>
        <p:txBody>
          <a:bodyPr/>
          <a:lstStyle/>
          <a:p>
            <a:fld id="{2ED2935A-295D-43EF-A461-BFBA306AC1AE}" type="slidenum">
              <a:rPr lang="en-SG" smtClean="0"/>
              <a:t>‹#›</a:t>
            </a:fld>
            <a:endParaRPr lang="en-SG"/>
          </a:p>
        </p:txBody>
      </p:sp>
    </p:spTree>
    <p:extLst>
      <p:ext uri="{BB962C8B-B14F-4D97-AF65-F5344CB8AC3E}">
        <p14:creationId xmlns:p14="http://schemas.microsoft.com/office/powerpoint/2010/main" val="242091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C41B2-93B0-F122-CCBC-BF9D927D4F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626835C-585B-729A-FDBA-CE43CA74E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C2352A1-1F64-E43F-B4D4-CF668FBF6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6E94D9-1D38-45F6-8776-6EC5C7B0F166}" type="datetime1">
              <a:rPr lang="en-SG" smtClean="0"/>
              <a:t>13/6/2025</a:t>
            </a:fld>
            <a:endParaRPr lang="en-SG"/>
          </a:p>
        </p:txBody>
      </p:sp>
      <p:sp>
        <p:nvSpPr>
          <p:cNvPr id="5" name="Footer Placeholder 4">
            <a:extLst>
              <a:ext uri="{FF2B5EF4-FFF2-40B4-BE49-F238E27FC236}">
                <a16:creationId xmlns:a16="http://schemas.microsoft.com/office/drawing/2014/main" id="{B14ABC68-B6A7-192B-2BB5-F34C2DBA1C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A6FCA621-80C0-BDB8-9019-EB9E46D53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2935A-295D-43EF-A461-BFBA306AC1AE}" type="slidenum">
              <a:rPr lang="en-SG" smtClean="0"/>
              <a:t>‹#›</a:t>
            </a:fld>
            <a:endParaRPr lang="en-SG"/>
          </a:p>
        </p:txBody>
      </p:sp>
    </p:spTree>
    <p:extLst>
      <p:ext uri="{BB962C8B-B14F-4D97-AF65-F5344CB8AC3E}">
        <p14:creationId xmlns:p14="http://schemas.microsoft.com/office/powerpoint/2010/main" val="143171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E518-805A-F3B5-E562-AFCE265CB9BA}"/>
              </a:ext>
            </a:extLst>
          </p:cNvPr>
          <p:cNvSpPr>
            <a:spLocks noGrp="1"/>
          </p:cNvSpPr>
          <p:nvPr>
            <p:ph type="ctrTitle"/>
          </p:nvPr>
        </p:nvSpPr>
        <p:spPr>
          <a:xfrm>
            <a:off x="3115192" y="1003820"/>
            <a:ext cx="8803758" cy="1307579"/>
          </a:xfrm>
        </p:spPr>
        <p:txBody>
          <a:bodyPr>
            <a:normAutofit fontScale="90000"/>
          </a:bodyPr>
          <a:lstStyle/>
          <a:p>
            <a:r>
              <a:rPr lang="en-SG" dirty="0"/>
              <a:t>Regulation With a Broader Focus – </a:t>
            </a:r>
            <a:br>
              <a:rPr lang="en-SG" dirty="0"/>
            </a:br>
            <a:r>
              <a:rPr lang="en-SG" dirty="0"/>
              <a:t>The Singapore Journey</a:t>
            </a:r>
          </a:p>
        </p:txBody>
      </p:sp>
      <p:sp>
        <p:nvSpPr>
          <p:cNvPr id="3" name="TextBox 2">
            <a:extLst>
              <a:ext uri="{FF2B5EF4-FFF2-40B4-BE49-F238E27FC236}">
                <a16:creationId xmlns:a16="http://schemas.microsoft.com/office/drawing/2014/main" id="{259D3D72-7E27-C9C6-9D78-0753E49B2DE1}"/>
              </a:ext>
            </a:extLst>
          </p:cNvPr>
          <p:cNvSpPr txBox="1"/>
          <p:nvPr/>
        </p:nvSpPr>
        <p:spPr>
          <a:xfrm>
            <a:off x="5721292" y="5006895"/>
            <a:ext cx="6470708" cy="1015663"/>
          </a:xfrm>
          <a:prstGeom prst="rect">
            <a:avLst/>
          </a:prstGeom>
          <a:noFill/>
        </p:spPr>
        <p:txBody>
          <a:bodyPr wrap="square" rtlCol="0">
            <a:spAutoFit/>
          </a:bodyPr>
          <a:lstStyle/>
          <a:p>
            <a:pPr algn="r"/>
            <a:r>
              <a:rPr lang="en-US" sz="2000" b="1" dirty="0" err="1">
                <a:latin typeface="Aptos" panose="020B0004020202020204" pitchFamily="34" charset="0"/>
              </a:rPr>
              <a:t>Mr</a:t>
            </a:r>
            <a:r>
              <a:rPr lang="en-US" sz="2000" b="1" dirty="0">
                <a:latin typeface="Aptos" panose="020B0004020202020204" pitchFamily="34" charset="0"/>
              </a:rPr>
              <a:t> Dharmendran Gopal</a:t>
            </a:r>
          </a:p>
          <a:p>
            <a:pPr algn="r"/>
            <a:r>
              <a:rPr lang="en-SG" sz="2000" dirty="0">
                <a:latin typeface="Aptos" panose="020B0004020202020204" pitchFamily="34" charset="0"/>
              </a:rPr>
              <a:t>Deputy-Director, Hospital and Ambulatory Care Regulations, MOH</a:t>
            </a:r>
          </a:p>
        </p:txBody>
      </p:sp>
    </p:spTree>
    <p:extLst>
      <p:ext uri="{BB962C8B-B14F-4D97-AF65-F5344CB8AC3E}">
        <p14:creationId xmlns:p14="http://schemas.microsoft.com/office/powerpoint/2010/main" val="250208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7E372-9D7C-297E-87E2-461E569312AD}"/>
            </a:ext>
          </a:extLst>
        </p:cNvPr>
        <p:cNvGrpSpPr/>
        <p:nvPr/>
      </p:nvGrpSpPr>
      <p:grpSpPr>
        <a:xfrm>
          <a:off x="0" y="0"/>
          <a:ext cx="0" cy="0"/>
          <a:chOff x="0" y="0"/>
          <a:chExt cx="0" cy="0"/>
        </a:xfrm>
      </p:grpSpPr>
      <p:sp>
        <p:nvSpPr>
          <p:cNvPr id="24" name="Subtitle 1">
            <a:extLst>
              <a:ext uri="{FF2B5EF4-FFF2-40B4-BE49-F238E27FC236}">
                <a16:creationId xmlns:a16="http://schemas.microsoft.com/office/drawing/2014/main" id="{93A65922-8842-891E-C87E-25C6525C10EE}"/>
              </a:ext>
            </a:extLst>
          </p:cNvPr>
          <p:cNvSpPr txBox="1">
            <a:spLocks/>
          </p:cNvSpPr>
          <p:nvPr/>
        </p:nvSpPr>
        <p:spPr>
          <a:xfrm>
            <a:off x="-2521" y="342007"/>
            <a:ext cx="12194521" cy="769766"/>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We work with multiple parties given the cross-cutting nature of regulatory work </a:t>
            </a:r>
            <a:endParaRPr kumimoji="0" lang="en-SG" sz="2400" b="1"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endParaRPr>
          </a:p>
        </p:txBody>
      </p:sp>
      <p:sp>
        <p:nvSpPr>
          <p:cNvPr id="10" name="Slide Number Placeholder 9">
            <a:extLst>
              <a:ext uri="{FF2B5EF4-FFF2-40B4-BE49-F238E27FC236}">
                <a16:creationId xmlns:a16="http://schemas.microsoft.com/office/drawing/2014/main" id="{78450DBF-2261-0C64-2FDD-114D98A09867}"/>
              </a:ext>
            </a:extLst>
          </p:cNvPr>
          <p:cNvSpPr>
            <a:spLocks noGrp="1"/>
          </p:cNvSpPr>
          <p:nvPr>
            <p:ph type="sldNum" sz="quarter" idx="12"/>
          </p:nvPr>
        </p:nvSpPr>
        <p:spPr>
          <a:xfrm>
            <a:off x="9448800" y="647113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8740-624D-44EF-B6B6-1156110CF374}"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Rounded Rectangle 101">
            <a:extLst>
              <a:ext uri="{FF2B5EF4-FFF2-40B4-BE49-F238E27FC236}">
                <a16:creationId xmlns:a16="http://schemas.microsoft.com/office/drawing/2014/main" id="{FBD6C466-59E2-E903-8D6F-A95D524F2DE4}"/>
              </a:ext>
            </a:extLst>
          </p:cNvPr>
          <p:cNvSpPr/>
          <p:nvPr/>
        </p:nvSpPr>
        <p:spPr>
          <a:xfrm>
            <a:off x="139593" y="4249343"/>
            <a:ext cx="2884879" cy="2548765"/>
          </a:xfrm>
          <a:prstGeom prst="roundRect">
            <a:avLst/>
          </a:prstGeom>
          <a:solidFill>
            <a:srgbClr val="FBE2D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1"/>
                </a:solidFill>
                <a:effectLst/>
                <a:uLnTx/>
                <a:uFillTx/>
                <a:latin typeface="Calibri" panose="020F0502020204030204"/>
                <a:ea typeface="+mn-ea"/>
                <a:cs typeface="+mn-cs"/>
              </a:rPr>
              <a:t>Cyber and data-related work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err="1">
                <a:ln>
                  <a:noFill/>
                </a:ln>
                <a:solidFill>
                  <a:schemeClr val="tx1"/>
                </a:solidFill>
                <a:effectLst/>
                <a:uLnTx/>
                <a:uFillTx/>
                <a:latin typeface="Calibri" panose="020F0502020204030204"/>
                <a:ea typeface="+mn-ea"/>
                <a:cs typeface="+mn-cs"/>
              </a:rPr>
              <a:t>InfoComm</a:t>
            </a:r>
            <a:r>
              <a:rPr kumimoji="0" lang="en-SG" sz="1400" b="0" i="0" u="none" strike="noStrike" kern="1200" cap="none" spc="0" normalizeH="0" baseline="0" noProof="0" dirty="0">
                <a:ln>
                  <a:noFill/>
                </a:ln>
                <a:solidFill>
                  <a:schemeClr val="tx1"/>
                </a:solidFill>
                <a:effectLst/>
                <a:uLnTx/>
                <a:uFillTx/>
                <a:latin typeface="Calibri" panose="020F0502020204030204"/>
                <a:ea typeface="+mn-ea"/>
                <a:cs typeface="+mn-cs"/>
              </a:rPr>
              <a:t> Technology and Data Group (ITDG)</a:t>
            </a:r>
            <a:endParaRPr lang="en-SG" sz="1400" b="0" i="0" u="none" strike="noStrike" kern="1200" cap="none" spc="0" normalizeH="0" baseline="0" noProof="0" dirty="0">
              <a:ln>
                <a:noFill/>
              </a:ln>
              <a:solidFill>
                <a:schemeClr val="tx1"/>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schemeClr val="tx1"/>
                </a:solidFill>
                <a:effectLst/>
                <a:uLnTx/>
                <a:uFillTx/>
                <a:latin typeface="Calibri" panose="020F0502020204030204"/>
                <a:ea typeface="+mn-ea"/>
                <a:cs typeface="+mn-cs"/>
              </a:rPr>
              <a:t>Cyber Security Agency (CSA)</a:t>
            </a:r>
            <a:endParaRPr lang="en-SG" sz="1400" b="0" i="0" u="none" strike="noStrike" kern="1200" cap="none" spc="0" normalizeH="0" baseline="0" noProof="0" dirty="0">
              <a:ln>
                <a:noFill/>
              </a:ln>
              <a:solidFill>
                <a:schemeClr val="tx1"/>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schemeClr val="tx1"/>
                </a:solidFill>
                <a:effectLst/>
                <a:uLnTx/>
                <a:uFillTx/>
                <a:latin typeface="Calibri" panose="020F0502020204030204"/>
                <a:ea typeface="+mn-ea"/>
                <a:cs typeface="+mn-cs"/>
              </a:rPr>
              <a:t>Personal Data Protection Commission (PDPC)</a:t>
            </a:r>
            <a:endParaRPr lang="en-SG" sz="1400" b="0" i="0" u="none" strike="noStrike" kern="1200" cap="none" spc="0" normalizeH="0" baseline="0" noProof="0" dirty="0">
              <a:ln>
                <a:noFill/>
              </a:ln>
              <a:solidFill>
                <a:schemeClr val="tx1"/>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schemeClr val="tx1"/>
                </a:solidFill>
                <a:effectLst/>
                <a:uLnTx/>
                <a:uFillTx/>
                <a:latin typeface="Calibri" panose="020F0502020204030204"/>
                <a:ea typeface="+mn-ea"/>
                <a:cs typeface="+mn-cs"/>
              </a:rPr>
              <a:t>Synapxe</a:t>
            </a:r>
          </a:p>
        </p:txBody>
      </p:sp>
      <p:sp>
        <p:nvSpPr>
          <p:cNvPr id="16" name="Rounded Rectangle 95">
            <a:extLst>
              <a:ext uri="{FF2B5EF4-FFF2-40B4-BE49-F238E27FC236}">
                <a16:creationId xmlns:a16="http://schemas.microsoft.com/office/drawing/2014/main" id="{1EAE564B-EF19-BDC8-0ABC-F321EE445DCB}"/>
              </a:ext>
            </a:extLst>
          </p:cNvPr>
          <p:cNvSpPr/>
          <p:nvPr/>
        </p:nvSpPr>
        <p:spPr>
          <a:xfrm>
            <a:off x="7891994" y="4204766"/>
            <a:ext cx="1941164" cy="1993400"/>
          </a:xfrm>
          <a:prstGeom prst="round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Clinical research work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rPr>
              <a:t>National Medical Research Council (NMRC)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rPr>
              <a:t>Health Sciences Authority (HSA) – Clinical Trials Branch</a:t>
            </a:r>
          </a:p>
        </p:txBody>
      </p:sp>
      <p:sp>
        <p:nvSpPr>
          <p:cNvPr id="17" name="Rounded Rectangle 97">
            <a:extLst>
              <a:ext uri="{FF2B5EF4-FFF2-40B4-BE49-F238E27FC236}">
                <a16:creationId xmlns:a16="http://schemas.microsoft.com/office/drawing/2014/main" id="{539EF711-7121-BACC-05DC-75032F4A92B4}"/>
              </a:ext>
            </a:extLst>
          </p:cNvPr>
          <p:cNvSpPr/>
          <p:nvPr/>
        </p:nvSpPr>
        <p:spPr>
          <a:xfrm>
            <a:off x="9876540" y="4249343"/>
            <a:ext cx="2245920" cy="1590888"/>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a:ln>
                  <a:noFill/>
                </a:ln>
                <a:solidFill>
                  <a:schemeClr val="tx1"/>
                </a:solidFill>
                <a:effectLst/>
                <a:uLnTx/>
                <a:uFillTx/>
                <a:latin typeface="Calibri" panose="020F0502020204030204"/>
                <a:ea typeface="+mn-ea"/>
                <a:cs typeface="+mn-cs"/>
              </a:rPr>
              <a:t>Licences &amp; regulations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a:ln>
                  <a:noFill/>
                </a:ln>
                <a:solidFill>
                  <a:schemeClr val="tx1"/>
                </a:solidFill>
                <a:effectLst/>
                <a:uLnTx/>
                <a:uFillTx/>
                <a:latin typeface="Calibri" panose="020F0502020204030204"/>
                <a:ea typeface="+mn-ea"/>
                <a:cs typeface="+mn-cs"/>
              </a:rPr>
              <a:t>MHA – Protected Place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a:ln>
                  <a:noFill/>
                </a:ln>
                <a:solidFill>
                  <a:schemeClr val="tx1"/>
                </a:solidFill>
                <a:effectLst/>
                <a:uLnTx/>
                <a:uFillTx/>
                <a:latin typeface="Calibri" panose="020F0502020204030204"/>
                <a:ea typeface="+mn-ea"/>
                <a:cs typeface="+mn-cs"/>
              </a:rPr>
              <a:t>MOM – Pressure Vessels</a:t>
            </a:r>
            <a:endParaRPr kumimoji="0" lang="en-SG" sz="1200" b="0" i="0" u="none" strike="noStrike" kern="1200" cap="none" spc="0" normalizeH="0" baseline="0" noProof="0">
              <a:ln>
                <a:noFill/>
              </a:ln>
              <a:solidFill>
                <a:schemeClr val="tx1"/>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a:ln>
                  <a:noFill/>
                </a:ln>
                <a:solidFill>
                  <a:schemeClr val="tx1"/>
                </a:solidFill>
                <a:effectLst/>
                <a:uLnTx/>
                <a:uFillTx/>
                <a:latin typeface="Calibri" panose="020F0502020204030204"/>
                <a:ea typeface="+mn-ea"/>
                <a:cs typeface="+mn-cs"/>
              </a:rPr>
              <a:t>NEA – Radiation Safety</a:t>
            </a:r>
            <a:endParaRPr kumimoji="0" lang="en-SG" sz="1200" b="0" i="0" u="none" strike="noStrike" kern="1200" cap="none" spc="0" normalizeH="0" baseline="0" noProof="0">
              <a:ln>
                <a:noFill/>
              </a:ln>
              <a:solidFill>
                <a:schemeClr val="tx1"/>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a:ln>
                  <a:noFill/>
                </a:ln>
                <a:solidFill>
                  <a:schemeClr val="tx1"/>
                </a:solidFill>
                <a:effectLst/>
                <a:uLnTx/>
                <a:uFillTx/>
                <a:latin typeface="Calibri" panose="020F0502020204030204"/>
                <a:ea typeface="+mn-ea"/>
                <a:cs typeface="+mn-cs"/>
              </a:rPr>
              <a:t>SCDF – Fire Safety</a:t>
            </a:r>
            <a:endParaRPr kumimoji="0" lang="en-SG" sz="1200" b="0" i="0" u="none" strike="noStrike" kern="1200" cap="none" spc="0" normalizeH="0" baseline="0" noProof="0">
              <a:ln>
                <a:noFill/>
              </a:ln>
              <a:solidFill>
                <a:schemeClr val="tx1"/>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a:ln>
                  <a:noFill/>
                </a:ln>
                <a:solidFill>
                  <a:schemeClr val="tx1"/>
                </a:solidFill>
                <a:effectLst/>
                <a:uLnTx/>
                <a:uFillTx/>
                <a:latin typeface="Calibri" panose="020F0502020204030204"/>
                <a:ea typeface="+mn-ea"/>
                <a:cs typeface="+mn-cs"/>
              </a:rPr>
              <a:t>SFA – Food Handling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a:ln>
                  <a:noFill/>
                </a:ln>
                <a:solidFill>
                  <a:schemeClr val="tx1"/>
                </a:solidFill>
                <a:effectLst/>
                <a:uLnTx/>
                <a:uFillTx/>
                <a:latin typeface="Calibri" panose="020F0502020204030204"/>
                <a:ea typeface="+mn-ea"/>
                <a:cs typeface="+mn-cs"/>
              </a:rPr>
              <a:t>HSA – Health Products </a:t>
            </a:r>
            <a:endParaRPr kumimoji="0" lang="en-SG" sz="1200" b="0" i="0" u="none" strike="noStrike" kern="1200" cap="none" spc="0" normalizeH="0" baseline="0" noProof="0">
              <a:ln>
                <a:noFill/>
              </a:ln>
              <a:solidFill>
                <a:schemeClr val="tx1"/>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200" b="0" i="0" u="none" strike="noStrike" kern="1200" cap="none" spc="0" normalizeH="0" baseline="0" noProof="0">
                <a:ln>
                  <a:noFill/>
                </a:ln>
                <a:solidFill>
                  <a:schemeClr val="tx1"/>
                </a:solidFill>
                <a:effectLst/>
                <a:uLnTx/>
                <a:uFillTx/>
                <a:latin typeface="Calibri" panose="020F0502020204030204"/>
                <a:ea typeface="+mn-ea"/>
                <a:cs typeface="+mn-cs"/>
              </a:rPr>
              <a:t>MCCY – Health Charities</a:t>
            </a:r>
            <a:endParaRPr kumimoji="0" lang="en-SG" sz="1400" b="0" i="0" u="none" strike="noStrike" kern="1200" cap="none" spc="0" normalizeH="0" baseline="0" noProof="0">
              <a:ln>
                <a:noFill/>
              </a:ln>
              <a:solidFill>
                <a:schemeClr val="tx1"/>
              </a:solidFill>
              <a:effectLst/>
              <a:uLnTx/>
              <a:uFillTx/>
              <a:latin typeface="Calibri" panose="020F0502020204030204"/>
              <a:ea typeface="+mn-ea"/>
              <a:cs typeface="Calibri"/>
            </a:endParaRPr>
          </a:p>
        </p:txBody>
      </p:sp>
      <p:sp>
        <p:nvSpPr>
          <p:cNvPr id="18" name="Rounded Rectangle 29">
            <a:extLst>
              <a:ext uri="{FF2B5EF4-FFF2-40B4-BE49-F238E27FC236}">
                <a16:creationId xmlns:a16="http://schemas.microsoft.com/office/drawing/2014/main" id="{69477BFC-AA3C-CFC7-4D4C-7446BFE1C864}"/>
              </a:ext>
            </a:extLst>
          </p:cNvPr>
          <p:cNvSpPr/>
          <p:nvPr/>
        </p:nvSpPr>
        <p:spPr>
          <a:xfrm>
            <a:off x="154377" y="2812024"/>
            <a:ext cx="3503223" cy="1220226"/>
          </a:xfrm>
          <a:prstGeom prst="roundRect">
            <a:avLst/>
          </a:prstGeom>
          <a:solidFill>
            <a:srgbClr val="D1EFE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Legislation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Attorney-General’s Chambers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Legal Office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SG" sz="1400" dirty="0" err="1">
                <a:solidFill>
                  <a:prstClr val="black"/>
                </a:solidFill>
                <a:latin typeface="Calibri" panose="020F0502020204030204"/>
              </a:rPr>
              <a:t>MinLaw</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ounded Rectangle 97">
            <a:extLst>
              <a:ext uri="{FF2B5EF4-FFF2-40B4-BE49-F238E27FC236}">
                <a16:creationId xmlns:a16="http://schemas.microsoft.com/office/drawing/2014/main" id="{3AE4A716-DEC7-B2E7-E353-8AA50BC8D641}"/>
              </a:ext>
            </a:extLst>
          </p:cNvPr>
          <p:cNvSpPr/>
          <p:nvPr/>
        </p:nvSpPr>
        <p:spPr>
          <a:xfrm>
            <a:off x="150256" y="1233677"/>
            <a:ext cx="3886334" cy="693427"/>
          </a:xfrm>
          <a:prstGeom prst="roundRect">
            <a:avLst/>
          </a:prstGeom>
          <a:solidFill>
            <a:srgbClr val="D1EFE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Whole Of Government (WOG) </a:t>
            </a:r>
          </a:p>
          <a:p>
            <a:pPr marR="0" lvl="0" algn="l" defTabSz="914400" rtl="0" eaLnBrk="1" fontAlgn="auto" latinLnBrk="0" hangingPunct="1">
              <a:lnSpc>
                <a:spcPct val="100000"/>
              </a:lnSpc>
              <a:spcBef>
                <a:spcPts val="0"/>
              </a:spcBef>
              <a:spcAft>
                <a:spcPts val="0"/>
              </a:spcAft>
              <a:buClrTx/>
              <a:buSzTx/>
              <a:tabLst/>
              <a:defRPr/>
            </a:pP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ounded Rectangle 96">
            <a:extLst>
              <a:ext uri="{FF2B5EF4-FFF2-40B4-BE49-F238E27FC236}">
                <a16:creationId xmlns:a16="http://schemas.microsoft.com/office/drawing/2014/main" id="{E7DF9DF1-8F21-7748-40E7-8CA09509765B}"/>
              </a:ext>
            </a:extLst>
          </p:cNvPr>
          <p:cNvSpPr/>
          <p:nvPr/>
        </p:nvSpPr>
        <p:spPr>
          <a:xfrm>
            <a:off x="150256" y="2014120"/>
            <a:ext cx="3886333" cy="719013"/>
          </a:xfrm>
          <a:prstGeom prst="roundRect">
            <a:avLst/>
          </a:prstGeom>
          <a:solidFill>
            <a:srgbClr val="D1EFE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Pro-enterprise environment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Ministry of Trade and Industry</a:t>
            </a:r>
          </a:p>
        </p:txBody>
      </p:sp>
      <p:sp>
        <p:nvSpPr>
          <p:cNvPr id="22" name="Rounded Rectangle 28">
            <a:extLst>
              <a:ext uri="{FF2B5EF4-FFF2-40B4-BE49-F238E27FC236}">
                <a16:creationId xmlns:a16="http://schemas.microsoft.com/office/drawing/2014/main" id="{AC1420DB-712B-045D-5402-A2AA44C5FE84}"/>
              </a:ext>
            </a:extLst>
          </p:cNvPr>
          <p:cNvSpPr/>
          <p:nvPr/>
        </p:nvSpPr>
        <p:spPr>
          <a:xfrm>
            <a:off x="6086992" y="5918945"/>
            <a:ext cx="1761620" cy="880187"/>
          </a:xfrm>
          <a:prstGeom prst="round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Incident escalation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SG" sz="1400" dirty="0">
                <a:solidFill>
                  <a:prstClr val="black"/>
                </a:solidFill>
                <a:latin typeface="Calibri" panose="020F0502020204030204"/>
              </a:rPr>
              <a:t>Integrated Operations Hub</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SG" sz="1400" dirty="0">
              <a:solidFill>
                <a:prstClr val="black"/>
              </a:solidFill>
              <a:latin typeface="Calibri" panose="020F0502020204030204"/>
            </a:endParaRPr>
          </a:p>
        </p:txBody>
      </p:sp>
      <p:sp>
        <p:nvSpPr>
          <p:cNvPr id="23" name="Rounded Rectangle 91">
            <a:extLst>
              <a:ext uri="{FF2B5EF4-FFF2-40B4-BE49-F238E27FC236}">
                <a16:creationId xmlns:a16="http://schemas.microsoft.com/office/drawing/2014/main" id="{F50FEFB8-A37D-7C25-7DCA-3B804EF398B1}"/>
              </a:ext>
            </a:extLst>
          </p:cNvPr>
          <p:cNvSpPr/>
          <p:nvPr/>
        </p:nvSpPr>
        <p:spPr>
          <a:xfrm>
            <a:off x="7488455" y="2010847"/>
            <a:ext cx="4591571" cy="719013"/>
          </a:xfrm>
          <a:prstGeom prst="round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New technologies &amp; care models in public sector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Health Services Group (HSG)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MOH – Office of Healthcare Transformation (MOHT)</a:t>
            </a:r>
          </a:p>
        </p:txBody>
      </p:sp>
      <p:sp>
        <p:nvSpPr>
          <p:cNvPr id="25" name="Rounded Rectangle 93">
            <a:extLst>
              <a:ext uri="{FF2B5EF4-FFF2-40B4-BE49-F238E27FC236}">
                <a16:creationId xmlns:a16="http://schemas.microsoft.com/office/drawing/2014/main" id="{86CCACB6-CC31-3670-3AF7-5994E719C9DF}"/>
              </a:ext>
            </a:extLst>
          </p:cNvPr>
          <p:cNvSpPr/>
          <p:nvPr/>
        </p:nvSpPr>
        <p:spPr>
          <a:xfrm>
            <a:off x="9168078" y="1240954"/>
            <a:ext cx="2911948" cy="6861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Ageing-related care models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Ageing Planning Office (APO)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Agency for Integrated Care (AIC)</a:t>
            </a:r>
          </a:p>
        </p:txBody>
      </p:sp>
      <p:sp>
        <p:nvSpPr>
          <p:cNvPr id="26" name="Rounded Rectangle 25">
            <a:extLst>
              <a:ext uri="{FF2B5EF4-FFF2-40B4-BE49-F238E27FC236}">
                <a16:creationId xmlns:a16="http://schemas.microsoft.com/office/drawing/2014/main" id="{8CC60B0A-352F-D743-DF0C-850555A0D839}"/>
              </a:ext>
            </a:extLst>
          </p:cNvPr>
          <p:cNvSpPr/>
          <p:nvPr/>
        </p:nvSpPr>
        <p:spPr>
          <a:xfrm>
            <a:off x="4090965" y="1233676"/>
            <a:ext cx="4984456" cy="719014"/>
          </a:xfrm>
          <a:prstGeom prst="round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Professional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Professional Boards, Academy of Medicine, Singapore Medical Association, College of Family Physicians</a:t>
            </a:r>
          </a:p>
        </p:txBody>
      </p:sp>
      <p:sp>
        <p:nvSpPr>
          <p:cNvPr id="27" name="Rounded Rectangle 27">
            <a:extLst>
              <a:ext uri="{FF2B5EF4-FFF2-40B4-BE49-F238E27FC236}">
                <a16:creationId xmlns:a16="http://schemas.microsoft.com/office/drawing/2014/main" id="{7F16AF76-6CCE-2591-D022-B1973B549F37}"/>
              </a:ext>
            </a:extLst>
          </p:cNvPr>
          <p:cNvSpPr/>
          <p:nvPr/>
        </p:nvSpPr>
        <p:spPr>
          <a:xfrm>
            <a:off x="8114125" y="2834631"/>
            <a:ext cx="1509268" cy="1029420"/>
          </a:xfrm>
          <a:prstGeom prst="round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Financing schemes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Healthcare Finance </a:t>
            </a:r>
          </a:p>
        </p:txBody>
      </p:sp>
      <p:sp>
        <p:nvSpPr>
          <p:cNvPr id="28" name="Rounded Rectangle 30">
            <a:extLst>
              <a:ext uri="{FF2B5EF4-FFF2-40B4-BE49-F238E27FC236}">
                <a16:creationId xmlns:a16="http://schemas.microsoft.com/office/drawing/2014/main" id="{A74F82DB-D0DE-9F27-6B50-B57724711AB7}"/>
              </a:ext>
            </a:extLst>
          </p:cNvPr>
          <p:cNvSpPr/>
          <p:nvPr/>
        </p:nvSpPr>
        <p:spPr>
          <a:xfrm>
            <a:off x="3171461" y="5840231"/>
            <a:ext cx="2569946" cy="1036861"/>
          </a:xfrm>
          <a:prstGeom prst="round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Private sector commissioning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rPr>
              <a:t>Finance Partnerships &amp; Governance Division </a:t>
            </a:r>
          </a:p>
        </p:txBody>
      </p:sp>
      <p:sp>
        <p:nvSpPr>
          <p:cNvPr id="29" name="Rounded Rectangle 31">
            <a:extLst>
              <a:ext uri="{FF2B5EF4-FFF2-40B4-BE49-F238E27FC236}">
                <a16:creationId xmlns:a16="http://schemas.microsoft.com/office/drawing/2014/main" id="{CE367857-1435-660C-0C73-FF84F123192C}"/>
              </a:ext>
            </a:extLst>
          </p:cNvPr>
          <p:cNvSpPr/>
          <p:nvPr/>
        </p:nvSpPr>
        <p:spPr>
          <a:xfrm>
            <a:off x="9806487" y="2924524"/>
            <a:ext cx="2245920" cy="1107726"/>
          </a:xfrm>
          <a:prstGeom prst="roundRect">
            <a:avLst/>
          </a:prstGeom>
          <a:solidFill>
            <a:srgbClr val="DEEBF7"/>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Calibri" panose="020F0502020204030204"/>
                <a:ea typeface="+mn-ea"/>
                <a:cs typeface="+mn-cs"/>
              </a:rPr>
              <a:t>Quality and safety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rPr>
              <a:t>Agency for Care Effectiveness (ACE)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400" b="0" i="0" u="none" strike="noStrike" kern="1200" cap="none" spc="0" normalizeH="0" baseline="0" noProof="0" dirty="0">
                <a:ln>
                  <a:noFill/>
                </a:ln>
                <a:solidFill>
                  <a:schemeClr val="tx1"/>
                </a:solidFill>
                <a:effectLst/>
                <a:uLnTx/>
                <a:uFillTx/>
                <a:latin typeface="Calibri" panose="020F0502020204030204"/>
                <a:ea typeface="+mn-ea"/>
                <a:cs typeface="+mn-cs"/>
              </a:rPr>
              <a:t>Health Services Group (HSG)</a:t>
            </a:r>
          </a:p>
        </p:txBody>
      </p:sp>
      <p:pic>
        <p:nvPicPr>
          <p:cNvPr id="4" name="Picture 3" descr="A diagram of various colored circles&#10;&#10;AI-generated content may be incorrect.">
            <a:extLst>
              <a:ext uri="{FF2B5EF4-FFF2-40B4-BE49-F238E27FC236}">
                <a16:creationId xmlns:a16="http://schemas.microsoft.com/office/drawing/2014/main" id="{97C6C8D8-C88F-D9D8-61E2-82139F3DD879}"/>
              </a:ext>
            </a:extLst>
          </p:cNvPr>
          <p:cNvPicPr>
            <a:picLocks noChangeAspect="1"/>
          </p:cNvPicPr>
          <p:nvPr/>
        </p:nvPicPr>
        <p:blipFill>
          <a:blip r:embed="rId3"/>
          <a:stretch>
            <a:fillRect/>
          </a:stretch>
        </p:blipFill>
        <p:spPr>
          <a:xfrm>
            <a:off x="2588871" y="2019300"/>
            <a:ext cx="6087157" cy="4025900"/>
          </a:xfrm>
          <a:prstGeom prst="rect">
            <a:avLst/>
          </a:prstGeom>
        </p:spPr>
      </p:pic>
    </p:spTree>
    <p:extLst>
      <p:ext uri="{BB962C8B-B14F-4D97-AF65-F5344CB8AC3E}">
        <p14:creationId xmlns:p14="http://schemas.microsoft.com/office/powerpoint/2010/main" val="212262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93D3E-136B-32E8-DCCB-224861DF7EAC}"/>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3353281-1CC9-0989-F470-4DBC2FA89E55}"/>
              </a:ext>
            </a:extLst>
          </p:cNvPr>
          <p:cNvSpPr txBox="1">
            <a:spLocks/>
          </p:cNvSpPr>
          <p:nvPr/>
        </p:nvSpPr>
        <p:spPr>
          <a:xfrm>
            <a:off x="6844378" y="5104224"/>
            <a:ext cx="4484830" cy="1396475"/>
          </a:xfrm>
          <a:prstGeom prst="rect">
            <a:avLst/>
          </a:prstGeom>
          <a:solidFill>
            <a:schemeClr val="accent4">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1" dirty="0"/>
          </a:p>
          <a:p>
            <a:pPr marL="0" indent="0">
              <a:buNone/>
            </a:pPr>
            <a:r>
              <a:rPr lang="en-US" sz="1800" dirty="0"/>
              <a:t>Panel of international and local experts on cybersecurity from various sectors.</a:t>
            </a:r>
            <a:endParaRPr lang="en-US" sz="1800" dirty="0">
              <a:cs typeface="Calibri"/>
            </a:endParaRPr>
          </a:p>
          <a:p>
            <a:pPr marL="0" indent="0">
              <a:buNone/>
            </a:pPr>
            <a:endParaRPr lang="en-US" sz="1800" b="1" dirty="0"/>
          </a:p>
        </p:txBody>
      </p:sp>
      <p:sp>
        <p:nvSpPr>
          <p:cNvPr id="12" name="Title 1">
            <a:extLst>
              <a:ext uri="{FF2B5EF4-FFF2-40B4-BE49-F238E27FC236}">
                <a16:creationId xmlns:a16="http://schemas.microsoft.com/office/drawing/2014/main" id="{14FD4503-3898-5A56-0A22-98951991A715}"/>
              </a:ext>
            </a:extLst>
          </p:cNvPr>
          <p:cNvSpPr txBox="1">
            <a:spLocks/>
          </p:cNvSpPr>
          <p:nvPr/>
        </p:nvSpPr>
        <p:spPr>
          <a:xfrm>
            <a:off x="0" y="391224"/>
            <a:ext cx="12191999" cy="523176"/>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2400" b="1" dirty="0">
                <a:latin typeface="Calibri" panose="020F0502020204030204"/>
              </a:rPr>
              <a:t>We also learn from other organisations and international regulators</a:t>
            </a:r>
            <a:endParaRPr lang="en-SG" sz="2400" b="1" dirty="0">
              <a:latin typeface="Calibri" panose="020F0502020204030204"/>
            </a:endParaRPr>
          </a:p>
        </p:txBody>
      </p:sp>
      <p:sp>
        <p:nvSpPr>
          <p:cNvPr id="9" name="Content Placeholder 2">
            <a:extLst>
              <a:ext uri="{FF2B5EF4-FFF2-40B4-BE49-F238E27FC236}">
                <a16:creationId xmlns:a16="http://schemas.microsoft.com/office/drawing/2014/main" id="{F7A728B5-B0A8-B11B-AFE0-5875988768FC}"/>
              </a:ext>
            </a:extLst>
          </p:cNvPr>
          <p:cNvSpPr txBox="1">
            <a:spLocks/>
          </p:cNvSpPr>
          <p:nvPr/>
        </p:nvSpPr>
        <p:spPr>
          <a:xfrm>
            <a:off x="6830171" y="2161768"/>
            <a:ext cx="4484830" cy="1396475"/>
          </a:xfrm>
          <a:prstGeom prst="rect">
            <a:avLst/>
          </a:prstGeom>
          <a:solidFill>
            <a:schemeClr val="accent6">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sz="1800" b="1" dirty="0">
              <a:solidFill>
                <a:srgbClr val="FF0000"/>
              </a:solidFill>
            </a:endParaRPr>
          </a:p>
          <a:p>
            <a:pPr marL="0" indent="0">
              <a:buNone/>
            </a:pPr>
            <a:r>
              <a:rPr lang="en-NZ" sz="1800" dirty="0"/>
              <a:t>Regular meetings with health services regulators across UK and Europe.</a:t>
            </a:r>
            <a:endParaRPr lang="en-NZ" sz="1800" i="1" dirty="0"/>
          </a:p>
          <a:p>
            <a:pPr marL="0" indent="0">
              <a:buNone/>
            </a:pPr>
            <a:endParaRPr lang="en-NZ" sz="1800" i="1" dirty="0"/>
          </a:p>
          <a:p>
            <a:pPr marL="0" indent="0">
              <a:buNone/>
            </a:pPr>
            <a:endParaRPr lang="en-NZ" sz="1800" i="1" dirty="0"/>
          </a:p>
        </p:txBody>
      </p:sp>
      <p:sp>
        <p:nvSpPr>
          <p:cNvPr id="8" name="Content Placeholder 2">
            <a:extLst>
              <a:ext uri="{FF2B5EF4-FFF2-40B4-BE49-F238E27FC236}">
                <a16:creationId xmlns:a16="http://schemas.microsoft.com/office/drawing/2014/main" id="{D52F47A4-8023-19B3-BC86-DC8274015399}"/>
              </a:ext>
            </a:extLst>
          </p:cNvPr>
          <p:cNvSpPr txBox="1">
            <a:spLocks/>
          </p:cNvSpPr>
          <p:nvPr/>
        </p:nvSpPr>
        <p:spPr>
          <a:xfrm>
            <a:off x="497615" y="2161119"/>
            <a:ext cx="4484831" cy="1586421"/>
          </a:xfrm>
          <a:prstGeom prst="rect">
            <a:avLst/>
          </a:prstGeom>
          <a:solidFill>
            <a:schemeClr val="accent1">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1" dirty="0">
              <a:solidFill>
                <a:srgbClr val="FF0000"/>
              </a:solidFill>
            </a:endParaRPr>
          </a:p>
          <a:p>
            <a:pPr marL="0" indent="0">
              <a:buNone/>
            </a:pPr>
            <a:r>
              <a:rPr lang="en-US" sz="1800" dirty="0"/>
              <a:t>Panel of international &amp; local experts to guide on regulatory policy and management of new innovative care models</a:t>
            </a:r>
            <a:endParaRPr lang="en-US" sz="1800" dirty="0">
              <a:ea typeface="Calibri"/>
              <a:cs typeface="Calibri"/>
            </a:endParaRPr>
          </a:p>
        </p:txBody>
      </p:sp>
      <p:sp>
        <p:nvSpPr>
          <p:cNvPr id="3" name="Rectangle 2">
            <a:extLst>
              <a:ext uri="{FF2B5EF4-FFF2-40B4-BE49-F238E27FC236}">
                <a16:creationId xmlns:a16="http://schemas.microsoft.com/office/drawing/2014/main" id="{661BECE8-F486-B261-3899-BC8111E48927}"/>
              </a:ext>
            </a:extLst>
          </p:cNvPr>
          <p:cNvSpPr/>
          <p:nvPr/>
        </p:nvSpPr>
        <p:spPr>
          <a:xfrm>
            <a:off x="497616" y="1426930"/>
            <a:ext cx="4484830" cy="10225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b="1" dirty="0"/>
          </a:p>
          <a:p>
            <a:pPr algn="ctr"/>
            <a:endParaRPr lang="en-NZ" b="1" dirty="0"/>
          </a:p>
          <a:p>
            <a:pPr algn="ctr"/>
            <a:r>
              <a:rPr lang="en-NZ" b="1" dirty="0" err="1"/>
              <a:t>HReg’s</a:t>
            </a:r>
            <a:r>
              <a:rPr lang="en-NZ" b="1" dirty="0"/>
              <a:t> Regulatory Advisory Panel (RAP) </a:t>
            </a:r>
          </a:p>
          <a:p>
            <a:pPr algn="ctr"/>
            <a:endParaRPr lang="en-NZ" b="1" dirty="0"/>
          </a:p>
          <a:p>
            <a:pPr algn="ctr"/>
            <a:endParaRPr lang="en-NZ" b="1" dirty="0"/>
          </a:p>
        </p:txBody>
      </p:sp>
      <p:sp>
        <p:nvSpPr>
          <p:cNvPr id="5" name="Rectangle 4">
            <a:extLst>
              <a:ext uri="{FF2B5EF4-FFF2-40B4-BE49-F238E27FC236}">
                <a16:creationId xmlns:a16="http://schemas.microsoft.com/office/drawing/2014/main" id="{E55E1CEF-72F4-21ED-FFC4-99E4FE1738B8}"/>
              </a:ext>
            </a:extLst>
          </p:cNvPr>
          <p:cNvSpPr/>
          <p:nvPr/>
        </p:nvSpPr>
        <p:spPr>
          <a:xfrm>
            <a:off x="6830171" y="1426930"/>
            <a:ext cx="4484831" cy="102251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NZ" b="1" dirty="0"/>
              <a:t>European Partnership of Supervisory Organisations in Healthcare Services and Social Care (EPSO)</a:t>
            </a:r>
          </a:p>
        </p:txBody>
      </p:sp>
      <p:sp>
        <p:nvSpPr>
          <p:cNvPr id="16" name="Content Placeholder 2">
            <a:extLst>
              <a:ext uri="{FF2B5EF4-FFF2-40B4-BE49-F238E27FC236}">
                <a16:creationId xmlns:a16="http://schemas.microsoft.com/office/drawing/2014/main" id="{E0E4CCF0-ACFB-1BC6-32C0-AA45C3770EAC}"/>
              </a:ext>
            </a:extLst>
          </p:cNvPr>
          <p:cNvSpPr txBox="1">
            <a:spLocks/>
          </p:cNvSpPr>
          <p:nvPr/>
        </p:nvSpPr>
        <p:spPr>
          <a:xfrm>
            <a:off x="497616" y="5069971"/>
            <a:ext cx="4509099" cy="1396475"/>
          </a:xfrm>
          <a:prstGeom prst="rect">
            <a:avLst/>
          </a:prstGeom>
          <a:solidFill>
            <a:srgbClr val="FFCCFF"/>
          </a:solidFill>
          <a:ln>
            <a:noFill/>
            <a:prstDash val="sysDash"/>
          </a:ln>
        </p:spPr>
        <p:txBody>
          <a:bodyPr lIns="3600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endParaRPr lang="en-NZ" sz="1800" b="1" dirty="0">
              <a:solidFill>
                <a:srgbClr val="FF0000"/>
              </a:solidFill>
            </a:endParaRPr>
          </a:p>
          <a:p>
            <a:pPr marL="0" lvl="0" indent="0">
              <a:lnSpc>
                <a:spcPct val="107000"/>
              </a:lnSpc>
              <a:buNone/>
            </a:pPr>
            <a:r>
              <a:rPr lang="en-SG" sz="1800" dirty="0">
                <a:effectLst/>
                <a:ea typeface="Calibri"/>
                <a:cs typeface="Times New Roman"/>
              </a:rPr>
              <a:t>Collaborate with academia for research on international best practices and horizon scanning</a:t>
            </a:r>
            <a:endParaRPr lang="en-NZ" sz="1800" i="1" dirty="0">
              <a:ea typeface="Calibri"/>
              <a:cs typeface="Times New Roman"/>
            </a:endParaRPr>
          </a:p>
        </p:txBody>
      </p:sp>
      <p:sp>
        <p:nvSpPr>
          <p:cNvPr id="17" name="Rectangle 16">
            <a:extLst>
              <a:ext uri="{FF2B5EF4-FFF2-40B4-BE49-F238E27FC236}">
                <a16:creationId xmlns:a16="http://schemas.microsoft.com/office/drawing/2014/main" id="{A0E55E75-0B30-F7CB-EE8B-B4BD2F59A6FF}"/>
              </a:ext>
            </a:extLst>
          </p:cNvPr>
          <p:cNvSpPr/>
          <p:nvPr/>
        </p:nvSpPr>
        <p:spPr>
          <a:xfrm>
            <a:off x="511824" y="4335133"/>
            <a:ext cx="4484832" cy="995826"/>
          </a:xfrm>
          <a:prstGeom prst="rect">
            <a:avLst/>
          </a:prstGeom>
          <a:solidFill>
            <a:srgbClr val="7030A0"/>
          </a:solidFill>
          <a:ln>
            <a:prstDash val="sysDash"/>
          </a:ln>
        </p:spPr>
        <p:style>
          <a:lnRef idx="0">
            <a:schemeClr val="accent6"/>
          </a:lnRef>
          <a:fillRef idx="3">
            <a:schemeClr val="accent6"/>
          </a:fillRef>
          <a:effectRef idx="3">
            <a:schemeClr val="accent6"/>
          </a:effectRef>
          <a:fontRef idx="minor">
            <a:schemeClr val="lt1"/>
          </a:fontRef>
        </p:style>
        <p:txBody>
          <a:bodyPr rtlCol="0" anchor="ctr"/>
          <a:lstStyle/>
          <a:p>
            <a:r>
              <a:rPr lang="en-NZ" b="1">
                <a:solidFill>
                  <a:schemeClr val="bg1"/>
                </a:solidFill>
              </a:rPr>
              <a:t>HReg &amp; Duke-NUS Centre of Regulatory Excellence (CoRE) Collaboration</a:t>
            </a:r>
          </a:p>
        </p:txBody>
      </p:sp>
      <p:sp>
        <p:nvSpPr>
          <p:cNvPr id="4" name="Slide Number Placeholder 3">
            <a:extLst>
              <a:ext uri="{FF2B5EF4-FFF2-40B4-BE49-F238E27FC236}">
                <a16:creationId xmlns:a16="http://schemas.microsoft.com/office/drawing/2014/main" id="{FC64E5C4-3168-F568-9C94-AB515FD0CD9F}"/>
              </a:ext>
            </a:extLst>
          </p:cNvPr>
          <p:cNvSpPr>
            <a:spLocks noGrp="1"/>
          </p:cNvSpPr>
          <p:nvPr>
            <p:ph type="sldNum" sz="quarter" idx="12"/>
          </p:nvPr>
        </p:nvSpPr>
        <p:spPr>
          <a:xfrm>
            <a:off x="9514033" y="6590610"/>
            <a:ext cx="2743200" cy="365125"/>
          </a:xfrm>
        </p:spPr>
        <p:txBody>
          <a:bodyPr/>
          <a:lstStyle/>
          <a:p>
            <a:fld id="{BC2C8740-624D-44EF-B6B6-1156110CF374}" type="slidenum">
              <a:rPr lang="en-SG" smtClean="0"/>
              <a:t>11</a:t>
            </a:fld>
            <a:endParaRPr lang="en-SG"/>
          </a:p>
        </p:txBody>
      </p:sp>
      <p:sp>
        <p:nvSpPr>
          <p:cNvPr id="6" name="Rectangle 5">
            <a:extLst>
              <a:ext uri="{FF2B5EF4-FFF2-40B4-BE49-F238E27FC236}">
                <a16:creationId xmlns:a16="http://schemas.microsoft.com/office/drawing/2014/main" id="{E18B9262-A00A-EE44-CC1A-E1C3CDC26E31}"/>
              </a:ext>
            </a:extLst>
          </p:cNvPr>
          <p:cNvSpPr/>
          <p:nvPr/>
        </p:nvSpPr>
        <p:spPr>
          <a:xfrm>
            <a:off x="6830171" y="4299120"/>
            <a:ext cx="4484828" cy="1031839"/>
          </a:xfrm>
          <a:prstGeom prst="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endParaRPr lang="en-NZ" b="1">
              <a:solidFill>
                <a:schemeClr val="bg1"/>
              </a:solidFill>
            </a:endParaRPr>
          </a:p>
          <a:p>
            <a:pPr algn="ctr"/>
            <a:r>
              <a:rPr lang="en-NZ" b="1">
                <a:solidFill>
                  <a:schemeClr val="bg1"/>
                </a:solidFill>
              </a:rPr>
              <a:t>Healthcare Cybersecurity Advisory Panel (HCAP)</a:t>
            </a:r>
            <a:endParaRPr lang="en-NZ">
              <a:solidFill>
                <a:schemeClr val="bg1"/>
              </a:solidFill>
            </a:endParaRPr>
          </a:p>
          <a:p>
            <a:pPr algn="ctr"/>
            <a:endParaRPr lang="en-NZ" b="1">
              <a:solidFill>
                <a:schemeClr val="bg1"/>
              </a:solidFill>
            </a:endParaRPr>
          </a:p>
        </p:txBody>
      </p:sp>
      <p:sp>
        <p:nvSpPr>
          <p:cNvPr id="2" name="TextBox 1">
            <a:extLst>
              <a:ext uri="{FF2B5EF4-FFF2-40B4-BE49-F238E27FC236}">
                <a16:creationId xmlns:a16="http://schemas.microsoft.com/office/drawing/2014/main" id="{993A5C2C-DFCD-9F3B-16D0-9E06AF54435A}"/>
              </a:ext>
            </a:extLst>
          </p:cNvPr>
          <p:cNvSpPr txBox="1"/>
          <p:nvPr/>
        </p:nvSpPr>
        <p:spPr>
          <a:xfrm>
            <a:off x="0" y="1058779"/>
            <a:ext cx="2153653" cy="369332"/>
          </a:xfrm>
          <a:prstGeom prst="rect">
            <a:avLst/>
          </a:prstGeom>
          <a:noFill/>
        </p:spPr>
        <p:txBody>
          <a:bodyPr wrap="square" rtlCol="0">
            <a:spAutoFit/>
          </a:bodyPr>
          <a:lstStyle/>
          <a:p>
            <a:r>
              <a:rPr lang="en-US" dirty="0"/>
              <a:t>Examples:</a:t>
            </a:r>
            <a:endParaRPr lang="en-SG" dirty="0"/>
          </a:p>
        </p:txBody>
      </p:sp>
    </p:spTree>
    <p:extLst>
      <p:ext uri="{BB962C8B-B14F-4D97-AF65-F5344CB8AC3E}">
        <p14:creationId xmlns:p14="http://schemas.microsoft.com/office/powerpoint/2010/main" val="204306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676D1E-E16D-7400-E761-A9143C759221}"/>
              </a:ext>
            </a:extLst>
          </p:cNvPr>
          <p:cNvSpPr/>
          <p:nvPr/>
        </p:nvSpPr>
        <p:spPr>
          <a:xfrm>
            <a:off x="0" y="403346"/>
            <a:ext cx="12257233" cy="769441"/>
          </a:xfrm>
          <a:prstGeom prst="rect">
            <a:avLst/>
          </a:prstGeom>
          <a:solidFill>
            <a:schemeClr val="accent6">
              <a:lumMod val="20000"/>
              <a:lumOff val="80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Our Regulatory Ethos has evolved from: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Processes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Wingdings" panose="05000000000000000000" pitchFamily="2" charset="2"/>
              </a:rPr>
              <a:t> Outcomes | from ‘Referee’  ‘Coach’</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B596580-CF50-018C-52F6-B1031F18F087}"/>
              </a:ext>
            </a:extLst>
          </p:cNvPr>
          <p:cNvSpPr/>
          <p:nvPr/>
        </p:nvSpPr>
        <p:spPr>
          <a:xfrm>
            <a:off x="707562" y="1915840"/>
            <a:ext cx="3409603" cy="4538814"/>
          </a:xfrm>
          <a:prstGeom prst="rect">
            <a:avLst/>
          </a:prstGeom>
          <a:solidFill>
            <a:srgbClr val="FCEAF9"/>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Streamline and improve </a:t>
            </a:r>
            <a:r>
              <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existing core regulatory operations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enhancing risk-based framework to inform priorities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Sharpen efforts on </a:t>
            </a:r>
            <a:r>
              <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patient safety outcomes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the licensing, audit and inspection journey</a:t>
            </a:r>
          </a:p>
        </p:txBody>
      </p:sp>
      <p:sp>
        <p:nvSpPr>
          <p:cNvPr id="6" name="Rectangle 5">
            <a:extLst>
              <a:ext uri="{FF2B5EF4-FFF2-40B4-BE49-F238E27FC236}">
                <a16:creationId xmlns:a16="http://schemas.microsoft.com/office/drawing/2014/main" id="{35EE169B-1075-EA70-6539-3187200EA90F}"/>
              </a:ext>
            </a:extLst>
          </p:cNvPr>
          <p:cNvSpPr/>
          <p:nvPr/>
        </p:nvSpPr>
        <p:spPr>
          <a:xfrm>
            <a:off x="4169402" y="1915840"/>
            <a:ext cx="3640340" cy="4538814"/>
          </a:xfrm>
          <a:prstGeom prst="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Empowered with key features to </a:t>
            </a:r>
            <a:r>
              <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raise standards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for patient safety, welfare, and continuity of care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Ensure </a:t>
            </a:r>
            <a:r>
              <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fidelity of implementation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ensuring the regulations are outcomes-based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BA910138-6EB4-E853-E7FF-439FA9CF413E}"/>
              </a:ext>
            </a:extLst>
          </p:cNvPr>
          <p:cNvSpPr/>
          <p:nvPr/>
        </p:nvSpPr>
        <p:spPr>
          <a:xfrm>
            <a:off x="7809742" y="1910295"/>
            <a:ext cx="3920704" cy="4538813"/>
          </a:xfrm>
          <a:prstGeom prst="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Engage stakeholders to </a:t>
            </a:r>
            <a:r>
              <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identify and assess emerging healthcare service models and technologies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pitchFamily="34" charset="0"/>
                <a:cs typeface="Calibri" panose="020F0502020204030204" pitchFamily="34" charset="0"/>
              </a:rPr>
              <a:t>Review of governance </a:t>
            </a:r>
            <a:r>
              <a:rPr lang="en-US" sz="2000" u="sng" dirty="0">
                <a:solidFill>
                  <a:prstClr val="black"/>
                </a:solidFill>
                <a:latin typeface="Calibri" panose="020F0502020204030204" pitchFamily="34" charset="0"/>
                <a:cs typeface="Calibri" panose="020F0502020204030204" pitchFamily="34" charset="0"/>
              </a:rPr>
              <a:t>for </a:t>
            </a:r>
            <a:r>
              <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emerging actors and care models </a:t>
            </a:r>
            <a:r>
              <a:rPr kumimoji="0" lang="en-US" sz="2000" b="0"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the healthcare landscape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Strengthen and develop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policies/guidelines for digital health (e.g. HIB, Cyber, AI,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etc</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en-US" sz="20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18FDBE9-A9B7-6EED-6418-9A9470E328C7}"/>
              </a:ext>
            </a:extLst>
          </p:cNvPr>
          <p:cNvSpPr/>
          <p:nvPr/>
        </p:nvSpPr>
        <p:spPr>
          <a:xfrm>
            <a:off x="4200073" y="1950618"/>
            <a:ext cx="3564000" cy="65314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Rolling 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Healthcare Services Act (HCSA)</a:t>
            </a:r>
          </a:p>
        </p:txBody>
      </p:sp>
      <p:sp>
        <p:nvSpPr>
          <p:cNvPr id="9" name="Rectangle 8">
            <a:extLst>
              <a:ext uri="{FF2B5EF4-FFF2-40B4-BE49-F238E27FC236}">
                <a16:creationId xmlns:a16="http://schemas.microsoft.com/office/drawing/2014/main" id="{0EE0A62D-8FA5-7520-5F11-8152951F5105}"/>
              </a:ext>
            </a:extLst>
          </p:cNvPr>
          <p:cNvSpPr/>
          <p:nvPr/>
        </p:nvSpPr>
        <p:spPr>
          <a:xfrm>
            <a:off x="742027" y="1931685"/>
            <a:ext cx="3340672" cy="691015"/>
          </a:xfrm>
          <a:prstGeom prst="rect">
            <a:avLst/>
          </a:prstGeom>
          <a:solidFill>
            <a:srgbClr val="F8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Core Inspection &amp; Enforcement Operations</a:t>
            </a:r>
          </a:p>
        </p:txBody>
      </p:sp>
      <p:sp>
        <p:nvSpPr>
          <p:cNvPr id="10" name="Rectangle 9">
            <a:extLst>
              <a:ext uri="{FF2B5EF4-FFF2-40B4-BE49-F238E27FC236}">
                <a16:creationId xmlns:a16="http://schemas.microsoft.com/office/drawing/2014/main" id="{69F83426-2A67-AA27-1F59-7C98D6CAB16A}"/>
              </a:ext>
            </a:extLst>
          </p:cNvPr>
          <p:cNvSpPr/>
          <p:nvPr/>
        </p:nvSpPr>
        <p:spPr>
          <a:xfrm>
            <a:off x="7841641" y="1931685"/>
            <a:ext cx="3934473" cy="6771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New Regulatory Areas</a:t>
            </a:r>
          </a:p>
        </p:txBody>
      </p:sp>
      <p:sp>
        <p:nvSpPr>
          <p:cNvPr id="3" name="Slide Number Placeholder 3">
            <a:extLst>
              <a:ext uri="{FF2B5EF4-FFF2-40B4-BE49-F238E27FC236}">
                <a16:creationId xmlns:a16="http://schemas.microsoft.com/office/drawing/2014/main" id="{FD845FD4-82E2-0192-1F0F-B2DE1F6E2CDB}"/>
              </a:ext>
            </a:extLst>
          </p:cNvPr>
          <p:cNvSpPr>
            <a:spLocks noGrp="1"/>
          </p:cNvSpPr>
          <p:nvPr>
            <p:ph type="sldNum" sz="quarter" idx="12"/>
          </p:nvPr>
        </p:nvSpPr>
        <p:spPr>
          <a:xfrm>
            <a:off x="9514033" y="6590610"/>
            <a:ext cx="2743200" cy="365125"/>
          </a:xfrm>
        </p:spPr>
        <p:txBody>
          <a:bodyPr/>
          <a:lstStyle/>
          <a:p>
            <a:fld id="{BC2C8740-624D-44EF-B6B6-1156110CF374}" type="slidenum">
              <a:rPr lang="en-SG" smtClean="0"/>
              <a:t>12</a:t>
            </a:fld>
            <a:endParaRPr lang="en-SG"/>
          </a:p>
        </p:txBody>
      </p:sp>
    </p:spTree>
    <p:extLst>
      <p:ext uri="{BB962C8B-B14F-4D97-AF65-F5344CB8AC3E}">
        <p14:creationId xmlns:p14="http://schemas.microsoft.com/office/powerpoint/2010/main" val="121756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E2A8-6CC7-7D81-6FFD-AE68960AEF5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068C144-96AE-18CF-C8AE-90388E30108F}"/>
              </a:ext>
            </a:extLst>
          </p:cNvPr>
          <p:cNvSpPr>
            <a:spLocks noGrp="1"/>
          </p:cNvSpPr>
          <p:nvPr>
            <p:ph idx="1"/>
          </p:nvPr>
        </p:nvSpPr>
        <p:spPr>
          <a:xfrm>
            <a:off x="0" y="1140486"/>
            <a:ext cx="6562418" cy="5592691"/>
          </a:xfrm>
        </p:spPr>
        <p:txBody>
          <a:bodyPr>
            <a:normAutofit lnSpcReduction="10000"/>
          </a:bodyPr>
          <a:lstStyle/>
          <a:p>
            <a:pPr marL="158750" lvl="1" indent="0" algn="just">
              <a:lnSpc>
                <a:spcPct val="110000"/>
              </a:lnSpc>
              <a:spcBef>
                <a:spcPts val="1200"/>
              </a:spcBef>
              <a:spcAft>
                <a:spcPts val="600"/>
              </a:spcAft>
              <a:buNone/>
              <a:tabLst>
                <a:tab pos="457200" algn="l"/>
              </a:tabLst>
            </a:pPr>
            <a:r>
              <a:rPr lang="en-SG" sz="1800" dirty="0">
                <a:latin typeface="Aptos" panose="020B0004020202020204" pitchFamily="34" charset="0"/>
                <a:ea typeface="SimSun"/>
              </a:rPr>
              <a:t>Regulatory transformation to enhance </a:t>
            </a:r>
            <a:r>
              <a:rPr lang="en-US" sz="1800" dirty="0">
                <a:latin typeface="Aptos" panose="020B0004020202020204" pitchFamily="34" charset="0"/>
                <a:ea typeface="SimSun"/>
              </a:rPr>
              <a:t>synergies in regulatory activities across health services, products, information and professionals; </a:t>
            </a:r>
          </a:p>
          <a:p>
            <a:pPr marL="884238" lvl="2" indent="-457200" algn="just">
              <a:lnSpc>
                <a:spcPct val="110000"/>
              </a:lnSpc>
              <a:spcBef>
                <a:spcPts val="1200"/>
              </a:spcBef>
              <a:spcAft>
                <a:spcPts val="600"/>
              </a:spcAft>
              <a:buFont typeface="Wingdings" panose="05000000000000000000" pitchFamily="2" charset="2"/>
              <a:buChar char="ü"/>
              <a:tabLst>
                <a:tab pos="457200" algn="l"/>
              </a:tabLst>
            </a:pPr>
            <a:r>
              <a:rPr lang="en-SG" sz="1800" b="1" i="1" dirty="0">
                <a:solidFill>
                  <a:schemeClr val="accent5">
                    <a:lumMod val="50000"/>
                  </a:schemeClr>
                </a:solidFill>
                <a:latin typeface="Aptos" panose="020B0004020202020204" pitchFamily="34" charset="0"/>
                <a:ea typeface="SimSun"/>
              </a:rPr>
              <a:t>Our Stakeholders </a:t>
            </a:r>
          </a:p>
          <a:p>
            <a:pPr marL="427038" lvl="2" indent="0" algn="just">
              <a:lnSpc>
                <a:spcPct val="110000"/>
              </a:lnSpc>
              <a:spcBef>
                <a:spcPts val="1200"/>
              </a:spcBef>
              <a:spcAft>
                <a:spcPts val="600"/>
              </a:spcAft>
              <a:buNone/>
              <a:tabLst>
                <a:tab pos="457200" algn="l"/>
              </a:tabLst>
            </a:pPr>
            <a:r>
              <a:rPr lang="en-SG" sz="1600" dirty="0">
                <a:latin typeface="Aptos" panose="020B0004020202020204" pitchFamily="34" charset="0"/>
                <a:ea typeface="SimSun"/>
              </a:rPr>
              <a:t>Streamline stakeholder journeys with a </a:t>
            </a:r>
            <a:r>
              <a:rPr lang="en-SG" sz="1600" b="1" dirty="0">
                <a:latin typeface="Aptos" panose="020B0004020202020204" pitchFamily="34" charset="0"/>
                <a:ea typeface="SimSun"/>
              </a:rPr>
              <a:t>s</a:t>
            </a:r>
            <a:r>
              <a:rPr lang="en-SG" sz="1600" b="1" dirty="0">
                <a:latin typeface="Aptos" panose="020B0004020202020204" pitchFamily="34" charset="0"/>
                <a:ea typeface="SimSun" panose="02010600030101010101" pitchFamily="2" charset="-122"/>
              </a:rPr>
              <a:t>ingle regulatory touch point </a:t>
            </a:r>
            <a:r>
              <a:rPr lang="en-SG" sz="1600" dirty="0">
                <a:latin typeface="Aptos" panose="020B0004020202020204" pitchFamily="34" charset="0"/>
                <a:ea typeface="SimSun" panose="02010600030101010101" pitchFamily="2" charset="-122"/>
              </a:rPr>
              <a:t>for our stakeholders (e.g. licensees, registrants, citizens)</a:t>
            </a:r>
          </a:p>
          <a:p>
            <a:pPr marL="884238" lvl="2" indent="-457200" algn="just">
              <a:lnSpc>
                <a:spcPct val="110000"/>
              </a:lnSpc>
              <a:spcBef>
                <a:spcPts val="1200"/>
              </a:spcBef>
              <a:spcAft>
                <a:spcPts val="600"/>
              </a:spcAft>
              <a:buFont typeface="Wingdings" panose="05000000000000000000" pitchFamily="2" charset="2"/>
              <a:buChar char="ü"/>
              <a:tabLst>
                <a:tab pos="457200" algn="l"/>
              </a:tabLst>
            </a:pPr>
            <a:r>
              <a:rPr lang="en-SG" sz="1800" b="1" i="1" dirty="0">
                <a:solidFill>
                  <a:schemeClr val="accent5">
                    <a:lumMod val="50000"/>
                  </a:schemeClr>
                </a:solidFill>
                <a:latin typeface="Aptos" panose="020B0004020202020204" pitchFamily="34" charset="0"/>
                <a:ea typeface="SimSun"/>
              </a:rPr>
              <a:t>Our Partners</a:t>
            </a:r>
          </a:p>
          <a:p>
            <a:pPr marL="427038" lvl="2" indent="0" algn="just">
              <a:lnSpc>
                <a:spcPct val="110000"/>
              </a:lnSpc>
              <a:spcBef>
                <a:spcPts val="1200"/>
              </a:spcBef>
              <a:spcAft>
                <a:spcPts val="600"/>
              </a:spcAft>
              <a:buNone/>
              <a:tabLst>
                <a:tab pos="457200" algn="l"/>
              </a:tabLst>
            </a:pPr>
            <a:r>
              <a:rPr lang="en-SG" sz="1600" b="1" dirty="0">
                <a:latin typeface="Aptos" panose="020B0004020202020204" pitchFamily="34" charset="0"/>
                <a:ea typeface="SimSun"/>
              </a:rPr>
              <a:t>Single touchpoint </a:t>
            </a:r>
            <a:r>
              <a:rPr lang="en-SG" sz="1600" dirty="0">
                <a:latin typeface="Aptos" panose="020B0004020202020204" pitchFamily="34" charset="0"/>
                <a:ea typeface="SimSun"/>
              </a:rPr>
              <a:t>for our partners (i.e. other government agencies &amp; statutory boards) for all health regulatory matters.</a:t>
            </a:r>
          </a:p>
          <a:p>
            <a:pPr marL="884238" lvl="2" indent="-457200" algn="just">
              <a:lnSpc>
                <a:spcPct val="110000"/>
              </a:lnSpc>
              <a:spcBef>
                <a:spcPts val="1200"/>
              </a:spcBef>
              <a:spcAft>
                <a:spcPts val="600"/>
              </a:spcAft>
              <a:buFont typeface="Wingdings" panose="05000000000000000000" pitchFamily="2" charset="2"/>
              <a:buChar char="ü"/>
              <a:tabLst>
                <a:tab pos="457200" algn="l"/>
              </a:tabLst>
            </a:pPr>
            <a:r>
              <a:rPr lang="en-SG" sz="1800" b="1" i="1" dirty="0">
                <a:solidFill>
                  <a:schemeClr val="accent5">
                    <a:lumMod val="50000"/>
                  </a:schemeClr>
                </a:solidFill>
                <a:latin typeface="Aptos" panose="020B0004020202020204" pitchFamily="34" charset="0"/>
                <a:ea typeface="SimSun"/>
              </a:rPr>
              <a:t>Our People </a:t>
            </a:r>
          </a:p>
          <a:p>
            <a:pPr marL="427038" lvl="2" indent="0" algn="just">
              <a:lnSpc>
                <a:spcPct val="110000"/>
              </a:lnSpc>
              <a:spcBef>
                <a:spcPts val="1200"/>
              </a:spcBef>
              <a:spcAft>
                <a:spcPts val="600"/>
              </a:spcAft>
              <a:buNone/>
              <a:tabLst>
                <a:tab pos="457200" algn="l"/>
              </a:tabLst>
            </a:pPr>
            <a:r>
              <a:rPr lang="en-SG" sz="1600" b="1" dirty="0">
                <a:latin typeface="Aptos" panose="020B0004020202020204" pitchFamily="34" charset="0"/>
                <a:ea typeface="SimSun"/>
              </a:rPr>
              <a:t>Greater opportunities </a:t>
            </a:r>
            <a:r>
              <a:rPr lang="en-SG" sz="1600" dirty="0">
                <a:latin typeface="Aptos" panose="020B0004020202020204" pitchFamily="34" charset="0"/>
                <a:ea typeface="SimSun"/>
              </a:rPr>
              <a:t>to take on new roles, develop new skills and access a wider range of resources</a:t>
            </a:r>
            <a:r>
              <a:rPr lang="en-SG" sz="1600" b="1" dirty="0">
                <a:latin typeface="Aptos" panose="020B0004020202020204" pitchFamily="34" charset="0"/>
                <a:ea typeface="SimSun"/>
              </a:rPr>
              <a:t> </a:t>
            </a:r>
            <a:r>
              <a:rPr lang="en-SG" sz="1600" dirty="0">
                <a:latin typeface="Aptos" panose="020B0004020202020204" pitchFamily="34" charset="0"/>
                <a:ea typeface="SimSun"/>
              </a:rPr>
              <a:t>for professional growth and career progression as regulatory specialists and leaders.</a:t>
            </a:r>
          </a:p>
          <a:p>
            <a:pPr marL="427038" lvl="2" indent="0" algn="just">
              <a:lnSpc>
                <a:spcPct val="110000"/>
              </a:lnSpc>
              <a:spcBef>
                <a:spcPts val="1200"/>
              </a:spcBef>
              <a:spcAft>
                <a:spcPts val="600"/>
              </a:spcAft>
              <a:buNone/>
              <a:tabLst>
                <a:tab pos="457200" algn="l"/>
              </a:tabLst>
            </a:pPr>
            <a:r>
              <a:rPr lang="en-SG" sz="1600" b="1" dirty="0">
                <a:latin typeface="Aptos" panose="020B0004020202020204" pitchFamily="34" charset="0"/>
                <a:ea typeface="SimSun"/>
              </a:rPr>
              <a:t>Greater ease of collaboration and cooperation across regulatory domains </a:t>
            </a:r>
            <a:r>
              <a:rPr lang="en-SG" sz="1600" dirty="0">
                <a:latin typeface="Aptos" panose="020B0004020202020204" pitchFamily="34" charset="0"/>
                <a:ea typeface="SimSun"/>
              </a:rPr>
              <a:t>to tackle complex regulatory issues holistically</a:t>
            </a:r>
          </a:p>
        </p:txBody>
      </p:sp>
      <p:grpSp>
        <p:nvGrpSpPr>
          <p:cNvPr id="7" name="Group 6">
            <a:extLst>
              <a:ext uri="{FF2B5EF4-FFF2-40B4-BE49-F238E27FC236}">
                <a16:creationId xmlns:a16="http://schemas.microsoft.com/office/drawing/2014/main" id="{1BB8B50C-2C4A-DFE0-C0A6-02C249642E07}"/>
              </a:ext>
            </a:extLst>
          </p:cNvPr>
          <p:cNvGrpSpPr/>
          <p:nvPr/>
        </p:nvGrpSpPr>
        <p:grpSpPr>
          <a:xfrm>
            <a:off x="5410566" y="1140486"/>
            <a:ext cx="8128000" cy="5418667"/>
            <a:chOff x="5326345" y="889348"/>
            <a:chExt cx="8128000" cy="5418667"/>
          </a:xfrm>
        </p:grpSpPr>
        <p:graphicFrame>
          <p:nvGraphicFramePr>
            <p:cNvPr id="6" name="Diagram 5">
              <a:extLst>
                <a:ext uri="{FF2B5EF4-FFF2-40B4-BE49-F238E27FC236}">
                  <a16:creationId xmlns:a16="http://schemas.microsoft.com/office/drawing/2014/main" id="{70E711F7-AD3B-7D81-953A-CA49395D6D2E}"/>
                </a:ext>
              </a:extLst>
            </p:cNvPr>
            <p:cNvGraphicFramePr/>
            <p:nvPr/>
          </p:nvGraphicFramePr>
          <p:xfrm>
            <a:off x="5326345" y="8893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Hospital outline">
              <a:extLst>
                <a:ext uri="{FF2B5EF4-FFF2-40B4-BE49-F238E27FC236}">
                  <a16:creationId xmlns:a16="http://schemas.microsoft.com/office/drawing/2014/main" id="{3266C8DF-0BE9-982A-9435-30D021071E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31268" y="4395632"/>
              <a:ext cx="1718154" cy="1718154"/>
            </a:xfrm>
            <a:prstGeom prst="rect">
              <a:avLst/>
            </a:prstGeom>
          </p:spPr>
        </p:pic>
      </p:grpSp>
      <p:sp>
        <p:nvSpPr>
          <p:cNvPr id="3" name="Title 1">
            <a:extLst>
              <a:ext uri="{FF2B5EF4-FFF2-40B4-BE49-F238E27FC236}">
                <a16:creationId xmlns:a16="http://schemas.microsoft.com/office/drawing/2014/main" id="{46AB2492-EB7E-8D0B-3A68-D4693B05D9ED}"/>
              </a:ext>
            </a:extLst>
          </p:cNvPr>
          <p:cNvSpPr txBox="1">
            <a:spLocks/>
          </p:cNvSpPr>
          <p:nvPr/>
        </p:nvSpPr>
        <p:spPr>
          <a:xfrm>
            <a:off x="0" y="391224"/>
            <a:ext cx="12191999" cy="523176"/>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2400" b="1" dirty="0">
                <a:latin typeface="Calibri" panose="020F0502020204030204"/>
              </a:rPr>
              <a:t>We are restructuring to develop a “one-stop” future ready </a:t>
            </a:r>
            <a:r>
              <a:rPr lang="en-US" sz="2400" b="1" dirty="0" err="1">
                <a:latin typeface="Calibri" panose="020F0502020204030204"/>
              </a:rPr>
              <a:t>centre</a:t>
            </a:r>
            <a:r>
              <a:rPr lang="en-US" sz="2400" b="1" dirty="0">
                <a:latin typeface="Calibri" panose="020F0502020204030204"/>
              </a:rPr>
              <a:t> of regulatory excellence</a:t>
            </a:r>
            <a:endParaRPr lang="en-SG" sz="2400" b="1" dirty="0">
              <a:latin typeface="Calibri" panose="020F0502020204030204"/>
            </a:endParaRPr>
          </a:p>
        </p:txBody>
      </p:sp>
    </p:spTree>
    <p:extLst>
      <p:ext uri="{BB962C8B-B14F-4D97-AF65-F5344CB8AC3E}">
        <p14:creationId xmlns:p14="http://schemas.microsoft.com/office/powerpoint/2010/main" val="356552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Oval 575">
            <a:extLst>
              <a:ext uri="{FF2B5EF4-FFF2-40B4-BE49-F238E27FC236}">
                <a16:creationId xmlns:a16="http://schemas.microsoft.com/office/drawing/2014/main" id="{A7D346AA-16AA-9AFB-E964-30DF6DA37977}"/>
              </a:ext>
            </a:extLst>
          </p:cNvPr>
          <p:cNvSpPr/>
          <p:nvPr/>
        </p:nvSpPr>
        <p:spPr>
          <a:xfrm>
            <a:off x="4619401" y="558808"/>
            <a:ext cx="2989714" cy="167202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91" name="TextBox 590">
            <a:extLst>
              <a:ext uri="{FF2B5EF4-FFF2-40B4-BE49-F238E27FC236}">
                <a16:creationId xmlns:a16="http://schemas.microsoft.com/office/drawing/2014/main" id="{186AB6DB-B5EF-B7E9-F9B6-22E28EAB01D6}"/>
              </a:ext>
            </a:extLst>
          </p:cNvPr>
          <p:cNvSpPr txBox="1"/>
          <p:nvPr/>
        </p:nvSpPr>
        <p:spPr>
          <a:xfrm>
            <a:off x="558800" y="1718333"/>
            <a:ext cx="10617200"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50000"/>
                  </a:prstClr>
                </a:solidFill>
                <a:effectLst/>
                <a:uLnTx/>
                <a:uFillTx/>
                <a:latin typeface="Segoe UI"/>
                <a:ea typeface="+mn-ea"/>
                <a:cs typeface="+mn-cs"/>
              </a:rPr>
              <a:t>There is </a:t>
            </a:r>
            <a:r>
              <a:rPr kumimoji="0" lang="en-US" sz="2800" b="1" i="0" u="none" strike="noStrike" kern="1200" cap="none" spc="0" normalizeH="0" baseline="0" noProof="0" dirty="0">
                <a:ln>
                  <a:noFill/>
                </a:ln>
                <a:solidFill>
                  <a:prstClr val="black">
                    <a:lumMod val="50000"/>
                  </a:prstClr>
                </a:solidFill>
                <a:effectLst/>
                <a:uLnTx/>
                <a:uFillTx/>
                <a:latin typeface="Segoe UI"/>
                <a:ea typeface="+mn-ea"/>
                <a:cs typeface="+mn-cs"/>
              </a:rPr>
              <a:t>no one-size-fits-all solution </a:t>
            </a:r>
            <a:r>
              <a:rPr kumimoji="0" lang="en-US" sz="2800" b="0" i="0" u="none" strike="noStrike" kern="1200" cap="none" spc="0" normalizeH="0" baseline="0" noProof="0" dirty="0">
                <a:ln>
                  <a:noFill/>
                </a:ln>
                <a:solidFill>
                  <a:prstClr val="black">
                    <a:lumMod val="50000"/>
                  </a:prstClr>
                </a:solidFill>
                <a:effectLst/>
                <a:uLnTx/>
                <a:uFillTx/>
                <a:latin typeface="Segoe UI"/>
                <a:ea typeface="+mn-ea"/>
                <a:cs typeface="+mn-cs"/>
              </a:rPr>
              <a:t>to regulating healthcare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50000"/>
                  </a:prstClr>
                </a:solidFill>
                <a:effectLst/>
                <a:uLnTx/>
                <a:uFillTx/>
                <a:latin typeface="Segoe UI"/>
                <a:ea typeface="+mn-ea"/>
                <a:cs typeface="+mn-cs"/>
              </a:rPr>
              <a:t>Always </a:t>
            </a:r>
            <a:r>
              <a:rPr kumimoji="0" lang="en-US" sz="2800" b="1" i="0" u="none" strike="noStrike" kern="1200" cap="none" spc="0" normalizeH="0" baseline="0" noProof="0" dirty="0">
                <a:ln>
                  <a:noFill/>
                </a:ln>
                <a:solidFill>
                  <a:prstClr val="black">
                    <a:lumMod val="50000"/>
                  </a:prstClr>
                </a:solidFill>
                <a:effectLst/>
                <a:uLnTx/>
                <a:uFillTx/>
                <a:latin typeface="Segoe UI"/>
                <a:ea typeface="+mn-ea"/>
                <a:cs typeface="+mn-cs"/>
              </a:rPr>
              <a:t>be agile and be prepared for change </a:t>
            </a:r>
            <a:r>
              <a:rPr kumimoji="0" lang="en-US" sz="2800" b="0" i="0" u="none" strike="noStrike" kern="1200" cap="none" spc="0" normalizeH="0" baseline="0" noProof="0" dirty="0">
                <a:ln>
                  <a:noFill/>
                </a:ln>
                <a:solidFill>
                  <a:prstClr val="black">
                    <a:lumMod val="50000"/>
                  </a:prstClr>
                </a:solidFill>
                <a:effectLst/>
                <a:uLnTx/>
                <a:uFillTx/>
                <a:latin typeface="Segoe UI"/>
                <a:ea typeface="+mn-ea"/>
                <a:cs typeface="+mn-cs"/>
              </a:rPr>
              <a:t>as the healthcare landscape will continue to evolve at a rapid pace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50000"/>
                  </a:prstClr>
                </a:solidFill>
                <a:effectLst/>
                <a:uLnTx/>
                <a:uFillTx/>
                <a:latin typeface="Segoe UI"/>
                <a:ea typeface="+mn-ea"/>
                <a:cs typeface="+mn-cs"/>
              </a:rPr>
              <a:t>It is important to </a:t>
            </a:r>
            <a:r>
              <a:rPr kumimoji="0" lang="en-US" sz="2800" b="1" i="0" u="none" strike="noStrike" kern="1200" cap="none" spc="0" normalizeH="0" baseline="0" noProof="0" dirty="0">
                <a:ln>
                  <a:noFill/>
                </a:ln>
                <a:solidFill>
                  <a:prstClr val="black">
                    <a:lumMod val="50000"/>
                  </a:prstClr>
                </a:solidFill>
                <a:effectLst/>
                <a:uLnTx/>
                <a:uFillTx/>
                <a:latin typeface="Segoe UI"/>
                <a:ea typeface="+mn-ea"/>
                <a:cs typeface="+mn-cs"/>
              </a:rPr>
              <a:t>continue engaging and collaborating with various stakeholders </a:t>
            </a:r>
            <a:r>
              <a:rPr kumimoji="0" lang="en-US" sz="2800" b="0" i="0" u="none" strike="noStrike" kern="1200" cap="none" spc="0" normalizeH="0" baseline="0" noProof="0" dirty="0">
                <a:ln>
                  <a:noFill/>
                </a:ln>
                <a:solidFill>
                  <a:prstClr val="black">
                    <a:lumMod val="50000"/>
                  </a:prstClr>
                </a:solidFill>
                <a:effectLst/>
                <a:uLnTx/>
                <a:uFillTx/>
                <a:latin typeface="Segoe UI"/>
                <a:ea typeface="+mn-ea"/>
                <a:cs typeface="+mn-cs"/>
              </a:rPr>
              <a:t>to co-create policies, regulations and tools while safeguarding patient safety and welfare</a:t>
            </a:r>
            <a:endParaRPr kumimoji="0" lang="en-SG" sz="2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15" name="Slide Number Placeholder 2">
            <a:extLst>
              <a:ext uri="{FF2B5EF4-FFF2-40B4-BE49-F238E27FC236}">
                <a16:creationId xmlns:a16="http://schemas.microsoft.com/office/drawing/2014/main" id="{CBA0AFF2-DE10-FAEC-ABFE-4AC812206A2A}"/>
              </a:ext>
            </a:extLst>
          </p:cNvPr>
          <p:cNvSpPr>
            <a:spLocks noGrp="1"/>
          </p:cNvSpPr>
          <p:nvPr>
            <p:ph type="sldNum" sz="quarter" idx="12"/>
          </p:nvPr>
        </p:nvSpPr>
        <p:spPr>
          <a:xfrm>
            <a:off x="8610600" y="6356350"/>
            <a:ext cx="2743200" cy="365125"/>
          </a:xfrm>
        </p:spPr>
        <p:txBody>
          <a:bodyPr/>
          <a:lstStyle/>
          <a:p>
            <a:fld id="{18E977C8-4787-4CAA-85A8-7A2789DB2BA6}" type="slidenum">
              <a:rPr lang="en-SG" smtClean="0"/>
              <a:t>14</a:t>
            </a:fld>
            <a:endParaRPr lang="en-SG"/>
          </a:p>
        </p:txBody>
      </p:sp>
      <p:sp>
        <p:nvSpPr>
          <p:cNvPr id="516" name="Rectangle 515">
            <a:extLst>
              <a:ext uri="{FF2B5EF4-FFF2-40B4-BE49-F238E27FC236}">
                <a16:creationId xmlns:a16="http://schemas.microsoft.com/office/drawing/2014/main" id="{356F6942-D926-2100-A9D7-B48771648449}"/>
              </a:ext>
            </a:extLst>
          </p:cNvPr>
          <p:cNvSpPr/>
          <p:nvPr/>
        </p:nvSpPr>
        <p:spPr>
          <a:xfrm>
            <a:off x="0" y="403346"/>
            <a:ext cx="12257233" cy="461665"/>
          </a:xfrm>
          <a:prstGeom prst="rect">
            <a:avLst/>
          </a:prstGeom>
          <a:solidFill>
            <a:schemeClr val="accent6">
              <a:lumMod val="20000"/>
              <a:lumOff val="80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t>We Need a Collective Approach Towards Transforming Regulation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552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05C9-443A-8AB0-7681-78A68D4861B7}"/>
              </a:ext>
            </a:extLst>
          </p:cNvPr>
          <p:cNvSpPr>
            <a:spLocks noGrp="1"/>
          </p:cNvSpPr>
          <p:nvPr>
            <p:ph type="title"/>
          </p:nvPr>
        </p:nvSpPr>
        <p:spPr>
          <a:xfrm>
            <a:off x="838200" y="2904197"/>
            <a:ext cx="10515600" cy="1049607"/>
          </a:xfrm>
        </p:spPr>
        <p:txBody>
          <a:bodyPr/>
          <a:lstStyle/>
          <a:p>
            <a:pPr algn="ctr"/>
            <a:r>
              <a:rPr lang="en-US" b="1" dirty="0">
                <a:solidFill>
                  <a:schemeClr val="accent5">
                    <a:lumMod val="75000"/>
                  </a:schemeClr>
                </a:solidFill>
              </a:rPr>
              <a:t>Q&amp;A</a:t>
            </a:r>
            <a:endParaRPr lang="en-SG" b="1" dirty="0">
              <a:solidFill>
                <a:schemeClr val="accent5">
                  <a:lumMod val="75000"/>
                </a:schemeClr>
              </a:solidFill>
            </a:endParaRPr>
          </a:p>
        </p:txBody>
      </p:sp>
    </p:spTree>
    <p:extLst>
      <p:ext uri="{BB962C8B-B14F-4D97-AF65-F5344CB8AC3E}">
        <p14:creationId xmlns:p14="http://schemas.microsoft.com/office/powerpoint/2010/main" val="185830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E162-F01A-FC6F-C4E2-11A12014F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AB585-3D9E-C57D-AF16-23ACF728648B}"/>
              </a:ext>
            </a:extLst>
          </p:cNvPr>
          <p:cNvSpPr>
            <a:spLocks noGrp="1"/>
          </p:cNvSpPr>
          <p:nvPr>
            <p:ph type="title"/>
          </p:nvPr>
        </p:nvSpPr>
        <p:spPr>
          <a:xfrm>
            <a:off x="838200" y="2904197"/>
            <a:ext cx="10515600" cy="1049607"/>
          </a:xfrm>
        </p:spPr>
        <p:txBody>
          <a:bodyPr/>
          <a:lstStyle/>
          <a:p>
            <a:pPr algn="ctr"/>
            <a:r>
              <a:rPr lang="en-US" b="1" dirty="0">
                <a:solidFill>
                  <a:schemeClr val="accent5">
                    <a:lumMod val="75000"/>
                  </a:schemeClr>
                </a:solidFill>
              </a:rPr>
              <a:t>Thank You</a:t>
            </a:r>
            <a:endParaRPr lang="en-SG" b="1" dirty="0">
              <a:solidFill>
                <a:schemeClr val="accent5">
                  <a:lumMod val="75000"/>
                </a:schemeClr>
              </a:solidFill>
            </a:endParaRPr>
          </a:p>
        </p:txBody>
      </p:sp>
    </p:spTree>
    <p:extLst>
      <p:ext uri="{BB962C8B-B14F-4D97-AF65-F5344CB8AC3E}">
        <p14:creationId xmlns:p14="http://schemas.microsoft.com/office/powerpoint/2010/main" val="179983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1"/>
          <p:cNvSpPr txBox="1">
            <a:spLocks/>
          </p:cNvSpPr>
          <p:nvPr/>
        </p:nvSpPr>
        <p:spPr>
          <a:xfrm>
            <a:off x="0" y="358454"/>
            <a:ext cx="12192000" cy="730230"/>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The HCSA enables regulations, </a:t>
            </a:r>
            <a:r>
              <a:rPr lang="en-US" sz="2400" b="1" err="1"/>
              <a:t>licence</a:t>
            </a:r>
            <a:r>
              <a:rPr lang="en-US" sz="2400" b="1"/>
              <a:t> conditions and codes of practices to be promulgated and enforced  </a:t>
            </a:r>
          </a:p>
        </p:txBody>
      </p:sp>
      <p:sp>
        <p:nvSpPr>
          <p:cNvPr id="2" name="Slide Number Placeholder 1"/>
          <p:cNvSpPr>
            <a:spLocks noGrp="1"/>
          </p:cNvSpPr>
          <p:nvPr>
            <p:ph type="sldNum" sz="quarter" idx="12"/>
          </p:nvPr>
        </p:nvSpPr>
        <p:spPr/>
        <p:txBody>
          <a:bodyPr/>
          <a:lstStyle/>
          <a:p>
            <a:fld id="{18E977C8-4787-4CAA-85A8-7A2789DB2BA6}" type="slidenum">
              <a:rPr lang="en-SG" smtClean="0"/>
              <a:t>17</a:t>
            </a:fld>
            <a:endParaRPr lang="en-SG"/>
          </a:p>
        </p:txBody>
      </p:sp>
      <p:sp>
        <p:nvSpPr>
          <p:cNvPr id="6" name="TextBox 5">
            <a:extLst>
              <a:ext uri="{FF2B5EF4-FFF2-40B4-BE49-F238E27FC236}">
                <a16:creationId xmlns:a16="http://schemas.microsoft.com/office/drawing/2014/main" id="{C8AA376D-B9EB-4C86-D3A5-2E21BB560743}"/>
              </a:ext>
            </a:extLst>
          </p:cNvPr>
          <p:cNvSpPr txBox="1"/>
          <p:nvPr/>
        </p:nvSpPr>
        <p:spPr>
          <a:xfrm>
            <a:off x="1453564" y="1345923"/>
            <a:ext cx="1652186" cy="430887"/>
          </a:xfrm>
          <a:prstGeom prst="rect">
            <a:avLst/>
          </a:prstGeom>
          <a:noFill/>
        </p:spPr>
        <p:txBody>
          <a:bodyPr wrap="square" rtlCol="0">
            <a:spAutoFit/>
          </a:bodyPr>
          <a:lstStyle/>
          <a:p>
            <a:r>
              <a:rPr lang="en-US" sz="2200" b="1">
                <a:latin typeface="Calibri" panose="020F0502020204030204" pitchFamily="34" charset="0"/>
                <a:cs typeface="Calibri" panose="020F0502020204030204" pitchFamily="34" charset="0"/>
              </a:rPr>
              <a:t>The Act</a:t>
            </a:r>
            <a:endParaRPr lang="en-SG" sz="2200" b="1">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FA1AEAB-4DBF-907F-8178-E0C33E463219}"/>
              </a:ext>
            </a:extLst>
          </p:cNvPr>
          <p:cNvSpPr txBox="1"/>
          <p:nvPr/>
        </p:nvSpPr>
        <p:spPr>
          <a:xfrm>
            <a:off x="1453564" y="1918025"/>
            <a:ext cx="2301891" cy="430887"/>
          </a:xfrm>
          <a:prstGeom prst="rect">
            <a:avLst/>
          </a:prstGeom>
          <a:noFill/>
        </p:spPr>
        <p:txBody>
          <a:bodyPr wrap="square" rtlCol="0">
            <a:spAutoFit/>
          </a:bodyPr>
          <a:lstStyle/>
          <a:p>
            <a:r>
              <a:rPr lang="en-US" sz="2200" b="1">
                <a:latin typeface="Calibri" panose="020F0502020204030204" pitchFamily="34" charset="0"/>
                <a:cs typeface="Calibri" panose="020F0502020204030204" pitchFamily="34" charset="0"/>
              </a:rPr>
              <a:t>Regulations </a:t>
            </a:r>
            <a:endParaRPr lang="en-SG" sz="2200" b="1">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70B04BE-F6B1-91A9-FB7C-2FE98AA52B45}"/>
              </a:ext>
            </a:extLst>
          </p:cNvPr>
          <p:cNvSpPr txBox="1"/>
          <p:nvPr/>
        </p:nvSpPr>
        <p:spPr>
          <a:xfrm>
            <a:off x="1442263" y="4750789"/>
            <a:ext cx="3495535" cy="430887"/>
          </a:xfrm>
          <a:prstGeom prst="rect">
            <a:avLst/>
          </a:prstGeom>
          <a:noFill/>
        </p:spPr>
        <p:txBody>
          <a:bodyPr wrap="square" rtlCol="0">
            <a:spAutoFit/>
          </a:bodyPr>
          <a:lstStyle/>
          <a:p>
            <a:r>
              <a:rPr lang="en-US" sz="2200" b="1">
                <a:latin typeface="Calibri" panose="020F0502020204030204" pitchFamily="34" charset="0"/>
                <a:cs typeface="Calibri" panose="020F0502020204030204" pitchFamily="34" charset="0"/>
              </a:rPr>
              <a:t>Licence Conditions  </a:t>
            </a:r>
            <a:endParaRPr lang="en-SG" sz="2200" b="1">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47657BD-5D7F-65A6-CAEB-01F1C45A0569}"/>
              </a:ext>
            </a:extLst>
          </p:cNvPr>
          <p:cNvSpPr txBox="1"/>
          <p:nvPr/>
        </p:nvSpPr>
        <p:spPr>
          <a:xfrm>
            <a:off x="1860471" y="2506022"/>
            <a:ext cx="2776762" cy="369332"/>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General Regulations</a:t>
            </a:r>
            <a:endParaRPr lang="en-SG">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F80676F-010E-3778-D452-DEC58C5A0171}"/>
              </a:ext>
            </a:extLst>
          </p:cNvPr>
          <p:cNvSpPr txBox="1"/>
          <p:nvPr/>
        </p:nvSpPr>
        <p:spPr>
          <a:xfrm>
            <a:off x="1860471" y="2910317"/>
            <a:ext cx="3081424" cy="369332"/>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Advertisement Regulations</a:t>
            </a:r>
            <a:endParaRPr lang="en-SG">
              <a:latin typeface="Calibri" panose="020F0502020204030204" pitchFamily="34" charset="0"/>
              <a:cs typeface="Calibri" panose="020F0502020204030204" pitchFamily="34" charset="0"/>
            </a:endParaRPr>
          </a:p>
        </p:txBody>
      </p:sp>
      <p:pic>
        <p:nvPicPr>
          <p:cNvPr id="11" name="Graphic 10" descr="Checkbox Checked with solid fill">
            <a:extLst>
              <a:ext uri="{FF2B5EF4-FFF2-40B4-BE49-F238E27FC236}">
                <a16:creationId xmlns:a16="http://schemas.microsoft.com/office/drawing/2014/main" id="{B570287F-DC8E-134F-C28B-CA3BFDB46B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849" y="3251392"/>
            <a:ext cx="442824" cy="442824"/>
          </a:xfrm>
          <a:prstGeom prst="rect">
            <a:avLst/>
          </a:prstGeom>
        </p:spPr>
      </p:pic>
      <p:sp>
        <p:nvSpPr>
          <p:cNvPr id="13" name="TextBox 12">
            <a:extLst>
              <a:ext uri="{FF2B5EF4-FFF2-40B4-BE49-F238E27FC236}">
                <a16:creationId xmlns:a16="http://schemas.microsoft.com/office/drawing/2014/main" id="{490BEA5C-23B6-A797-07A6-ADDCD6865F57}"/>
              </a:ext>
            </a:extLst>
          </p:cNvPr>
          <p:cNvSpPr txBox="1"/>
          <p:nvPr/>
        </p:nvSpPr>
        <p:spPr>
          <a:xfrm>
            <a:off x="1860471" y="3324144"/>
            <a:ext cx="2199736" cy="369332"/>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Fees Regulations</a:t>
            </a:r>
            <a:endParaRPr lang="en-SG">
              <a:latin typeface="Calibri" panose="020F0502020204030204" pitchFamily="34" charset="0"/>
              <a:cs typeface="Calibri" panose="020F0502020204030204" pitchFamily="34" charset="0"/>
            </a:endParaRPr>
          </a:p>
        </p:txBody>
      </p:sp>
      <p:pic>
        <p:nvPicPr>
          <p:cNvPr id="14" name="Graphic 13" descr="Checkbox Checked with solid fill">
            <a:extLst>
              <a:ext uri="{FF2B5EF4-FFF2-40B4-BE49-F238E27FC236}">
                <a16:creationId xmlns:a16="http://schemas.microsoft.com/office/drawing/2014/main" id="{B645893B-EFB1-EC6B-E6C1-B7F28C3A3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224" y="2465195"/>
            <a:ext cx="442824" cy="442824"/>
          </a:xfrm>
          <a:prstGeom prst="rect">
            <a:avLst/>
          </a:prstGeom>
        </p:spPr>
      </p:pic>
      <p:pic>
        <p:nvPicPr>
          <p:cNvPr id="15" name="Graphic 14" descr="Checkbox Checked with solid fill">
            <a:extLst>
              <a:ext uri="{FF2B5EF4-FFF2-40B4-BE49-F238E27FC236}">
                <a16:creationId xmlns:a16="http://schemas.microsoft.com/office/drawing/2014/main" id="{CC145DCA-C206-589E-7DE4-836EDF1AFD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8849" y="4103731"/>
            <a:ext cx="442824" cy="442824"/>
          </a:xfrm>
          <a:prstGeom prst="rect">
            <a:avLst/>
          </a:prstGeom>
        </p:spPr>
      </p:pic>
      <p:sp>
        <p:nvSpPr>
          <p:cNvPr id="16" name="TextBox 15">
            <a:extLst>
              <a:ext uri="{FF2B5EF4-FFF2-40B4-BE49-F238E27FC236}">
                <a16:creationId xmlns:a16="http://schemas.microsoft.com/office/drawing/2014/main" id="{B442A171-63E5-6971-7916-0418E3A09C88}"/>
              </a:ext>
            </a:extLst>
          </p:cNvPr>
          <p:cNvSpPr txBox="1"/>
          <p:nvPr/>
        </p:nvSpPr>
        <p:spPr>
          <a:xfrm>
            <a:off x="1871143" y="3725911"/>
            <a:ext cx="3081424" cy="369332"/>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Appeals Regulations</a:t>
            </a:r>
            <a:endParaRPr lang="en-SG">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3E738B5-F76C-377F-F98B-E3DB72739D26}"/>
              </a:ext>
            </a:extLst>
          </p:cNvPr>
          <p:cNvSpPr txBox="1"/>
          <p:nvPr/>
        </p:nvSpPr>
        <p:spPr>
          <a:xfrm>
            <a:off x="1872185" y="4150840"/>
            <a:ext cx="3081423" cy="369332"/>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Service Specific Regulations</a:t>
            </a:r>
            <a:endParaRPr lang="en-SG">
              <a:latin typeface="Calibri" panose="020F0502020204030204" pitchFamily="34" charset="0"/>
              <a:cs typeface="Calibri" panose="020F0502020204030204" pitchFamily="34" charset="0"/>
            </a:endParaRPr>
          </a:p>
        </p:txBody>
      </p:sp>
      <p:pic>
        <p:nvPicPr>
          <p:cNvPr id="18" name="Graphic 17" descr="Checkbox Checked with solid fill">
            <a:extLst>
              <a:ext uri="{FF2B5EF4-FFF2-40B4-BE49-F238E27FC236}">
                <a16:creationId xmlns:a16="http://schemas.microsoft.com/office/drawing/2014/main" id="{CBCA941C-DAE2-C379-3248-3D773388E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849" y="3681361"/>
            <a:ext cx="442824" cy="442824"/>
          </a:xfrm>
          <a:prstGeom prst="rect">
            <a:avLst/>
          </a:prstGeom>
        </p:spPr>
      </p:pic>
      <p:sp>
        <p:nvSpPr>
          <p:cNvPr id="19" name="TextBox 18">
            <a:extLst>
              <a:ext uri="{FF2B5EF4-FFF2-40B4-BE49-F238E27FC236}">
                <a16:creationId xmlns:a16="http://schemas.microsoft.com/office/drawing/2014/main" id="{B02A6425-20C6-2A55-138B-1C9250FF9D05}"/>
              </a:ext>
            </a:extLst>
          </p:cNvPr>
          <p:cNvSpPr txBox="1"/>
          <p:nvPr/>
        </p:nvSpPr>
        <p:spPr>
          <a:xfrm>
            <a:off x="5366678" y="1875634"/>
            <a:ext cx="618685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Calibri" panose="020F0502020204030204" pitchFamily="34" charset="0"/>
                <a:cs typeface="Calibri" panose="020F0502020204030204" pitchFamily="34" charset="0"/>
              </a:rPr>
              <a:t>Sets out </a:t>
            </a:r>
            <a:r>
              <a:rPr lang="en-US" b="1">
                <a:latin typeface="Calibri" panose="020F0502020204030204" pitchFamily="34" charset="0"/>
                <a:cs typeface="Calibri" panose="020F0502020204030204" pitchFamily="34" charset="0"/>
              </a:rPr>
              <a:t>requirements </a:t>
            </a:r>
            <a:r>
              <a:rPr lang="en-US">
                <a:latin typeface="Calibri" panose="020F0502020204030204" pitchFamily="34" charset="0"/>
                <a:cs typeface="Calibri" panose="020F0502020204030204" pitchFamily="34" charset="0"/>
              </a:rPr>
              <a:t>to be met when providing licensable healthcare services. </a:t>
            </a:r>
            <a:endParaRPr lang="en-SG" strike="sngStrike">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EAEA8115-A4A2-DF93-D425-D5D0F227617E}"/>
              </a:ext>
            </a:extLst>
          </p:cNvPr>
          <p:cNvSpPr txBox="1"/>
          <p:nvPr/>
        </p:nvSpPr>
        <p:spPr>
          <a:xfrm>
            <a:off x="5378902" y="4815317"/>
            <a:ext cx="61990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Calibri" panose="020F0502020204030204" pitchFamily="34" charset="0"/>
                <a:cs typeface="Calibri" panose="020F0502020204030204" pitchFamily="34" charset="0"/>
              </a:rPr>
              <a:t>Sets out </a:t>
            </a:r>
            <a:r>
              <a:rPr lang="en-US" b="1">
                <a:latin typeface="Calibri" panose="020F0502020204030204" pitchFamily="34" charset="0"/>
                <a:cs typeface="Calibri" panose="020F0502020204030204" pitchFamily="34" charset="0"/>
              </a:rPr>
              <a:t>specific technical requirements for each LHS</a:t>
            </a:r>
            <a:endParaRPr lang="en-SG">
              <a:latin typeface="Calibri" panose="020F0502020204030204" pitchFamily="34" charset="0"/>
              <a:cs typeface="Calibri" panose="020F0502020204030204" pitchFamily="34" charset="0"/>
            </a:endParaRPr>
          </a:p>
        </p:txBody>
      </p:sp>
      <p:sp>
        <p:nvSpPr>
          <p:cNvPr id="21" name="Right Brace 20">
            <a:extLst>
              <a:ext uri="{FF2B5EF4-FFF2-40B4-BE49-F238E27FC236}">
                <a16:creationId xmlns:a16="http://schemas.microsoft.com/office/drawing/2014/main" id="{0054F2A4-8553-E3D3-0CB4-A05CE4C838E6}"/>
              </a:ext>
            </a:extLst>
          </p:cNvPr>
          <p:cNvSpPr/>
          <p:nvPr/>
        </p:nvSpPr>
        <p:spPr>
          <a:xfrm>
            <a:off x="4920649" y="2601560"/>
            <a:ext cx="330628" cy="1493054"/>
          </a:xfrm>
          <a:prstGeom prst="rightBrace">
            <a:avLst>
              <a:gd name="adj1" fmla="val 8333"/>
              <a:gd name="adj2" fmla="val 51612"/>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B5024F-048C-4C80-66E3-3A3692721E98}"/>
              </a:ext>
            </a:extLst>
          </p:cNvPr>
          <p:cNvSpPr txBox="1"/>
          <p:nvPr/>
        </p:nvSpPr>
        <p:spPr>
          <a:xfrm>
            <a:off x="5378900" y="3141422"/>
            <a:ext cx="618685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a:latin typeface="Calibri" panose="020F0502020204030204" pitchFamily="34" charset="0"/>
                <a:cs typeface="Calibri" panose="020F0502020204030204" pitchFamily="34" charset="0"/>
              </a:rPr>
              <a:t>Sets out the </a:t>
            </a:r>
            <a:r>
              <a:rPr lang="en-US" b="1">
                <a:latin typeface="Calibri" panose="020F0502020204030204" pitchFamily="34" charset="0"/>
                <a:cs typeface="Calibri" panose="020F0502020204030204" pitchFamily="34" charset="0"/>
              </a:rPr>
              <a:t>general requirements </a:t>
            </a:r>
            <a:r>
              <a:rPr lang="en-US">
                <a:latin typeface="Calibri" panose="020F0502020204030204" pitchFamily="34" charset="0"/>
                <a:cs typeface="Calibri" panose="020F0502020204030204" pitchFamily="34" charset="0"/>
              </a:rPr>
              <a:t>applicable to </a:t>
            </a:r>
            <a:r>
              <a:rPr lang="en-US" b="1">
                <a:latin typeface="Calibri" panose="020F0502020204030204" pitchFamily="34" charset="0"/>
                <a:cs typeface="Calibri" panose="020F0502020204030204" pitchFamily="34" charset="0"/>
              </a:rPr>
              <a:t>all licensees.  </a:t>
            </a:r>
            <a:endParaRPr lang="en-SG" b="1">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6A5CABA-50B9-08FE-F91D-3824B5E122BF}"/>
              </a:ext>
            </a:extLst>
          </p:cNvPr>
          <p:cNvSpPr txBox="1"/>
          <p:nvPr/>
        </p:nvSpPr>
        <p:spPr>
          <a:xfrm>
            <a:off x="5366679" y="3955996"/>
            <a:ext cx="619907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a:latin typeface="Calibri" panose="020F0502020204030204" pitchFamily="34" charset="0"/>
                <a:cs typeface="Calibri" panose="020F0502020204030204" pitchFamily="34" charset="0"/>
              </a:rPr>
              <a:t>Sets out the </a:t>
            </a:r>
            <a:r>
              <a:rPr lang="en-US" b="1">
                <a:latin typeface="Calibri" panose="020F0502020204030204" pitchFamily="34" charset="0"/>
                <a:cs typeface="Calibri" panose="020F0502020204030204" pitchFamily="34" charset="0"/>
              </a:rPr>
              <a:t>requirements</a:t>
            </a:r>
            <a:r>
              <a:rPr lang="en-US">
                <a:latin typeface="Calibri" panose="020F0502020204030204" pitchFamily="34" charset="0"/>
                <a:cs typeface="Calibri" panose="020F0502020204030204" pitchFamily="34" charset="0"/>
              </a:rPr>
              <a:t> </a:t>
            </a:r>
            <a:r>
              <a:rPr lang="en-US" b="1">
                <a:latin typeface="Calibri" panose="020F0502020204030204" pitchFamily="34" charset="0"/>
                <a:cs typeface="Calibri" panose="020F0502020204030204" pitchFamily="34" charset="0"/>
              </a:rPr>
              <a:t>unique to each licensable healthcare service (LHS). </a:t>
            </a:r>
            <a:endParaRPr lang="en-SG">
              <a:latin typeface="Calibri" panose="020F0502020204030204" pitchFamily="34" charset="0"/>
              <a:cs typeface="Calibri" panose="020F0502020204030204" pitchFamily="34" charset="0"/>
            </a:endParaRPr>
          </a:p>
        </p:txBody>
      </p:sp>
      <p:sp>
        <p:nvSpPr>
          <p:cNvPr id="24" name="Right Brace 23">
            <a:extLst>
              <a:ext uri="{FF2B5EF4-FFF2-40B4-BE49-F238E27FC236}">
                <a16:creationId xmlns:a16="http://schemas.microsoft.com/office/drawing/2014/main" id="{2FA6434E-B38B-2B4C-64E2-0E622F94B356}"/>
              </a:ext>
            </a:extLst>
          </p:cNvPr>
          <p:cNvSpPr/>
          <p:nvPr/>
        </p:nvSpPr>
        <p:spPr>
          <a:xfrm>
            <a:off x="4920649" y="4202728"/>
            <a:ext cx="330628" cy="394666"/>
          </a:xfrm>
          <a:prstGeom prst="rightBrace">
            <a:avLst>
              <a:gd name="adj1" fmla="val 8333"/>
              <a:gd name="adj2" fmla="val 528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5986808-4D0F-4C67-C469-7CEA3FCB482D}"/>
              </a:ext>
            </a:extLst>
          </p:cNvPr>
          <p:cNvSpPr txBox="1"/>
          <p:nvPr/>
        </p:nvSpPr>
        <p:spPr>
          <a:xfrm>
            <a:off x="5378900" y="1414203"/>
            <a:ext cx="617463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Calibri" panose="020F0502020204030204" pitchFamily="34" charset="0"/>
                <a:cs typeface="Calibri" panose="020F0502020204030204" pitchFamily="34" charset="0"/>
              </a:rPr>
              <a:t>Sets out the powers, </a:t>
            </a:r>
            <a:r>
              <a:rPr lang="en-US" b="1">
                <a:latin typeface="Calibri" panose="020F0502020204030204" pitchFamily="34" charset="0"/>
                <a:cs typeface="Calibri" panose="020F0502020204030204" pitchFamily="34" charset="0"/>
              </a:rPr>
              <a:t>broad requirements </a:t>
            </a:r>
            <a:r>
              <a:rPr lang="en-US">
                <a:latin typeface="Calibri" panose="020F0502020204030204" pitchFamily="34" charset="0"/>
                <a:cs typeface="Calibri" panose="020F0502020204030204" pitchFamily="34" charset="0"/>
              </a:rPr>
              <a:t>and obligations  </a:t>
            </a:r>
            <a:endParaRPr lang="en-SG">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51E1EFD-1F09-5DAB-83A8-B835378B828E}"/>
              </a:ext>
            </a:extLst>
          </p:cNvPr>
          <p:cNvSpPr txBox="1"/>
          <p:nvPr/>
        </p:nvSpPr>
        <p:spPr>
          <a:xfrm>
            <a:off x="132249" y="6350054"/>
            <a:ext cx="11400174" cy="523220"/>
          </a:xfrm>
          <a:prstGeom prst="rect">
            <a:avLst/>
          </a:prstGeom>
          <a:noFill/>
        </p:spPr>
        <p:txBody>
          <a:bodyPr wrap="square" rtlCol="0">
            <a:spAutoFit/>
          </a:bodyPr>
          <a:lstStyle/>
          <a:p>
            <a:r>
              <a:rPr lang="en-US" sz="1400" b="1" i="1" u="none" strike="noStrike" baseline="0">
                <a:solidFill>
                  <a:srgbClr val="000000"/>
                </a:solidFill>
                <a:latin typeface="Calibri" panose="020F0502020204030204" pitchFamily="34" charset="0"/>
                <a:cs typeface="Calibri" panose="020F0502020204030204" pitchFamily="34" charset="0"/>
              </a:rPr>
              <a:t>*FAQs/Guidance</a:t>
            </a:r>
            <a:r>
              <a:rPr lang="en-US" sz="1400" b="0" i="1" u="none" strike="noStrike" baseline="0">
                <a:solidFill>
                  <a:srgbClr val="000000"/>
                </a:solidFill>
                <a:latin typeface="Calibri" panose="020F0502020204030204" pitchFamily="34" charset="0"/>
                <a:cs typeface="Calibri" panose="020F0502020204030204" pitchFamily="34" charset="0"/>
              </a:rPr>
              <a:t> carry illustrations of good practices to help licensees interpret and meet the requirements in the Regulations and LCs, and are not enforceable.</a:t>
            </a:r>
            <a:endParaRPr lang="en-US" sz="1400" i="1">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FC58A79-43DF-ABA1-6A58-AC849D7D0169}"/>
              </a:ext>
            </a:extLst>
          </p:cNvPr>
          <p:cNvSpPr txBox="1"/>
          <p:nvPr/>
        </p:nvSpPr>
        <p:spPr>
          <a:xfrm>
            <a:off x="1442262" y="5225520"/>
            <a:ext cx="3495535" cy="707886"/>
          </a:xfrm>
          <a:prstGeom prst="rect">
            <a:avLst/>
          </a:prstGeom>
          <a:noFill/>
        </p:spPr>
        <p:txBody>
          <a:bodyPr wrap="square" rtlCol="0">
            <a:spAutoFit/>
          </a:bodyPr>
          <a:lstStyle/>
          <a:p>
            <a:r>
              <a:rPr lang="en-US" sz="2200" b="1">
                <a:latin typeface="Calibri" panose="020F0502020204030204" pitchFamily="34" charset="0"/>
                <a:cs typeface="Calibri" panose="020F0502020204030204" pitchFamily="34" charset="0"/>
              </a:rPr>
              <a:t>Code of Practice (COP)</a:t>
            </a:r>
          </a:p>
          <a:p>
            <a:r>
              <a:rPr lang="en-US" i="1">
                <a:latin typeface="Calibri" panose="020F0502020204030204" pitchFamily="34" charset="0"/>
                <a:cs typeface="Calibri" panose="020F0502020204030204" pitchFamily="34" charset="0"/>
              </a:rPr>
              <a:t>(e.g. COP for Key Office Holders)</a:t>
            </a:r>
            <a:endParaRPr lang="en-SG" i="1">
              <a:latin typeface="Calibri" panose="020F0502020204030204" pitchFamily="34" charset="0"/>
              <a:cs typeface="Calibri" panose="020F0502020204030204" pitchFamily="34" charset="0"/>
            </a:endParaRPr>
          </a:p>
        </p:txBody>
      </p:sp>
      <p:pic>
        <p:nvPicPr>
          <p:cNvPr id="28" name="Graphic 27" descr="Checkbox Checked with solid fill">
            <a:extLst>
              <a:ext uri="{FF2B5EF4-FFF2-40B4-BE49-F238E27FC236}">
                <a16:creationId xmlns:a16="http://schemas.microsoft.com/office/drawing/2014/main" id="{CF3E6AA1-D521-F577-C669-2BFAE95982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881" y="1229898"/>
            <a:ext cx="624305" cy="624305"/>
          </a:xfrm>
          <a:prstGeom prst="rect">
            <a:avLst/>
          </a:prstGeom>
        </p:spPr>
      </p:pic>
      <p:sp>
        <p:nvSpPr>
          <p:cNvPr id="29" name="TextBox 28">
            <a:extLst>
              <a:ext uri="{FF2B5EF4-FFF2-40B4-BE49-F238E27FC236}">
                <a16:creationId xmlns:a16="http://schemas.microsoft.com/office/drawing/2014/main" id="{01A92CE5-1078-336A-7D3C-4CEEE3ACD7E5}"/>
              </a:ext>
            </a:extLst>
          </p:cNvPr>
          <p:cNvSpPr txBox="1"/>
          <p:nvPr/>
        </p:nvSpPr>
        <p:spPr>
          <a:xfrm>
            <a:off x="5366678" y="5383127"/>
            <a:ext cx="62112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Calibri" panose="020F0502020204030204" pitchFamily="34" charset="0"/>
                <a:cs typeface="Calibri" panose="020F0502020204030204" pitchFamily="34" charset="0"/>
              </a:rPr>
              <a:t>Sets out </a:t>
            </a:r>
            <a:r>
              <a:rPr lang="en-US" b="1">
                <a:latin typeface="Calibri" panose="020F0502020204030204" pitchFamily="34" charset="0"/>
                <a:cs typeface="Calibri" panose="020F0502020204030204" pitchFamily="34" charset="0"/>
              </a:rPr>
              <a:t>governance related requirements </a:t>
            </a:r>
            <a:r>
              <a:rPr lang="en-US">
                <a:latin typeface="Calibri" panose="020F0502020204030204" pitchFamily="34" charset="0"/>
                <a:cs typeface="Calibri" panose="020F0502020204030204" pitchFamily="34" charset="0"/>
              </a:rPr>
              <a:t>for all or specific LHS. </a:t>
            </a:r>
            <a:endParaRPr lang="en-SG">
              <a:latin typeface="Calibri" panose="020F0502020204030204" pitchFamily="34" charset="0"/>
              <a:cs typeface="Calibri" panose="020F0502020204030204" pitchFamily="34" charset="0"/>
            </a:endParaRPr>
          </a:p>
        </p:txBody>
      </p:sp>
      <p:pic>
        <p:nvPicPr>
          <p:cNvPr id="30" name="Graphic 29" descr="Checkbox Checked with solid fill">
            <a:extLst>
              <a:ext uri="{FF2B5EF4-FFF2-40B4-BE49-F238E27FC236}">
                <a16:creationId xmlns:a16="http://schemas.microsoft.com/office/drawing/2014/main" id="{4BBC15E6-1FEA-6905-2A79-DA45CD9FAC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881" y="1836514"/>
            <a:ext cx="624305" cy="624305"/>
          </a:xfrm>
          <a:prstGeom prst="rect">
            <a:avLst/>
          </a:prstGeom>
        </p:spPr>
      </p:pic>
      <p:pic>
        <p:nvPicPr>
          <p:cNvPr id="31" name="Graphic 30" descr="Checkbox Checked with solid fill">
            <a:extLst>
              <a:ext uri="{FF2B5EF4-FFF2-40B4-BE49-F238E27FC236}">
                <a16:creationId xmlns:a16="http://schemas.microsoft.com/office/drawing/2014/main" id="{BC6B965A-F6B3-F2A0-E33F-BC3F8D6D7D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657" y="4595481"/>
            <a:ext cx="624305" cy="624305"/>
          </a:xfrm>
          <a:prstGeom prst="rect">
            <a:avLst/>
          </a:prstGeom>
        </p:spPr>
      </p:pic>
      <p:pic>
        <p:nvPicPr>
          <p:cNvPr id="32" name="Graphic 31" descr="Checkbox Checked with solid fill">
            <a:extLst>
              <a:ext uri="{FF2B5EF4-FFF2-40B4-BE49-F238E27FC236}">
                <a16:creationId xmlns:a16="http://schemas.microsoft.com/office/drawing/2014/main" id="{D904355D-9E58-1969-20D3-A70A729ACD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728" y="5135667"/>
            <a:ext cx="624305" cy="624305"/>
          </a:xfrm>
          <a:prstGeom prst="rect">
            <a:avLst/>
          </a:prstGeom>
        </p:spPr>
      </p:pic>
      <p:cxnSp>
        <p:nvCxnSpPr>
          <p:cNvPr id="33" name="Straight Arrow Connector 32">
            <a:extLst>
              <a:ext uri="{FF2B5EF4-FFF2-40B4-BE49-F238E27FC236}">
                <a16:creationId xmlns:a16="http://schemas.microsoft.com/office/drawing/2014/main" id="{9A56512A-3F31-9866-CC84-6EC38412CF87}"/>
              </a:ext>
            </a:extLst>
          </p:cNvPr>
          <p:cNvCxnSpPr>
            <a:cxnSpLocks/>
          </p:cNvCxnSpPr>
          <p:nvPr/>
        </p:nvCxnSpPr>
        <p:spPr>
          <a:xfrm>
            <a:off x="3401183" y="1583085"/>
            <a:ext cx="167410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897608D-382A-9CE1-EAE7-AA5B60752A14}"/>
              </a:ext>
            </a:extLst>
          </p:cNvPr>
          <p:cNvCxnSpPr>
            <a:cxnSpLocks/>
          </p:cNvCxnSpPr>
          <p:nvPr/>
        </p:nvCxnSpPr>
        <p:spPr>
          <a:xfrm>
            <a:off x="3401183" y="2126288"/>
            <a:ext cx="167410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B261ACD-40C8-EE3D-EE68-D1E34985CD91}"/>
              </a:ext>
            </a:extLst>
          </p:cNvPr>
          <p:cNvCxnSpPr>
            <a:cxnSpLocks/>
          </p:cNvCxnSpPr>
          <p:nvPr/>
        </p:nvCxnSpPr>
        <p:spPr>
          <a:xfrm>
            <a:off x="4238237" y="4996108"/>
            <a:ext cx="847726"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485F528-0BE7-296D-1181-D6680AF4DF39}"/>
              </a:ext>
            </a:extLst>
          </p:cNvPr>
          <p:cNvCxnSpPr>
            <a:cxnSpLocks/>
          </p:cNvCxnSpPr>
          <p:nvPr/>
        </p:nvCxnSpPr>
        <p:spPr>
          <a:xfrm>
            <a:off x="4466930" y="5513933"/>
            <a:ext cx="608361"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Checkbox Checked with solid fill">
            <a:extLst>
              <a:ext uri="{FF2B5EF4-FFF2-40B4-BE49-F238E27FC236}">
                <a16:creationId xmlns:a16="http://schemas.microsoft.com/office/drawing/2014/main" id="{93C47785-C872-1E05-4E35-5EE77149E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1229" y="2878012"/>
            <a:ext cx="442824" cy="442824"/>
          </a:xfrm>
          <a:prstGeom prst="rect">
            <a:avLst/>
          </a:prstGeom>
        </p:spPr>
      </p:pic>
      <p:sp>
        <p:nvSpPr>
          <p:cNvPr id="37" name="TextBox 36">
            <a:extLst>
              <a:ext uri="{FF2B5EF4-FFF2-40B4-BE49-F238E27FC236}">
                <a16:creationId xmlns:a16="http://schemas.microsoft.com/office/drawing/2014/main" id="{79866F70-A939-53F7-02C3-BB74F9DFB033}"/>
              </a:ext>
            </a:extLst>
          </p:cNvPr>
          <p:cNvSpPr txBox="1"/>
          <p:nvPr/>
        </p:nvSpPr>
        <p:spPr>
          <a:xfrm>
            <a:off x="1457032" y="5941374"/>
            <a:ext cx="3495535" cy="430887"/>
          </a:xfrm>
          <a:prstGeom prst="rect">
            <a:avLst/>
          </a:prstGeom>
          <a:noFill/>
        </p:spPr>
        <p:txBody>
          <a:bodyPr wrap="square" rtlCol="0">
            <a:spAutoFit/>
          </a:bodyPr>
          <a:lstStyle/>
          <a:p>
            <a:r>
              <a:rPr lang="en-US" sz="2200" b="1">
                <a:latin typeface="Calibri" panose="020F0502020204030204" pitchFamily="34" charset="0"/>
                <a:cs typeface="Calibri" panose="020F0502020204030204" pitchFamily="34" charset="0"/>
              </a:rPr>
              <a:t>Guidance/FAQs*</a:t>
            </a:r>
          </a:p>
        </p:txBody>
      </p:sp>
      <p:sp>
        <p:nvSpPr>
          <p:cNvPr id="38" name="TextBox 37">
            <a:extLst>
              <a:ext uri="{FF2B5EF4-FFF2-40B4-BE49-F238E27FC236}">
                <a16:creationId xmlns:a16="http://schemas.microsoft.com/office/drawing/2014/main" id="{1868A392-3F2E-BABC-1F46-D7DE06C702F7}"/>
              </a:ext>
            </a:extLst>
          </p:cNvPr>
          <p:cNvSpPr txBox="1"/>
          <p:nvPr/>
        </p:nvSpPr>
        <p:spPr>
          <a:xfrm>
            <a:off x="5378900" y="5926401"/>
            <a:ext cx="62112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Calibri" panose="020F0502020204030204" pitchFamily="34" charset="0"/>
                <a:cs typeface="Calibri" panose="020F0502020204030204" pitchFamily="34" charset="0"/>
              </a:rPr>
              <a:t>Provides</a:t>
            </a:r>
            <a:r>
              <a:rPr lang="en-US" b="1">
                <a:latin typeface="Calibri" panose="020F0502020204030204" pitchFamily="34" charset="0"/>
                <a:cs typeface="Calibri" panose="020F0502020204030204" pitchFamily="34" charset="0"/>
              </a:rPr>
              <a:t> guidance </a:t>
            </a:r>
            <a:r>
              <a:rPr lang="en-US">
                <a:latin typeface="Calibri" panose="020F0502020204030204" pitchFamily="34" charset="0"/>
                <a:cs typeface="Calibri" panose="020F0502020204030204" pitchFamily="34" charset="0"/>
              </a:rPr>
              <a:t>to licensees on minimum standards. </a:t>
            </a:r>
            <a:endParaRPr lang="en-SG">
              <a:latin typeface="Calibri" panose="020F0502020204030204" pitchFamily="34" charset="0"/>
              <a:cs typeface="Calibri" panose="020F0502020204030204" pitchFamily="34" charset="0"/>
            </a:endParaRPr>
          </a:p>
        </p:txBody>
      </p:sp>
      <p:cxnSp>
        <p:nvCxnSpPr>
          <p:cNvPr id="39" name="Straight Arrow Connector 38">
            <a:extLst>
              <a:ext uri="{FF2B5EF4-FFF2-40B4-BE49-F238E27FC236}">
                <a16:creationId xmlns:a16="http://schemas.microsoft.com/office/drawing/2014/main" id="{34ADE0FD-F386-031E-E7F3-B73BE720BD8F}"/>
              </a:ext>
            </a:extLst>
          </p:cNvPr>
          <p:cNvCxnSpPr>
            <a:cxnSpLocks/>
          </p:cNvCxnSpPr>
          <p:nvPr/>
        </p:nvCxnSpPr>
        <p:spPr>
          <a:xfrm>
            <a:off x="4479152" y="6091932"/>
            <a:ext cx="608361"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Checkbox Checked with solid fill">
            <a:extLst>
              <a:ext uri="{FF2B5EF4-FFF2-40B4-BE49-F238E27FC236}">
                <a16:creationId xmlns:a16="http://schemas.microsoft.com/office/drawing/2014/main" id="{E9DEE0E7-B1E3-13F6-FC69-C58D0EF600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3639" y="5799440"/>
            <a:ext cx="624305" cy="624305"/>
          </a:xfrm>
          <a:prstGeom prst="rect">
            <a:avLst/>
          </a:prstGeom>
        </p:spPr>
      </p:pic>
    </p:spTree>
    <p:extLst>
      <p:ext uri="{BB962C8B-B14F-4D97-AF65-F5344CB8AC3E}">
        <p14:creationId xmlns:p14="http://schemas.microsoft.com/office/powerpoint/2010/main" val="155827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Subtitle 1"/>
          <p:cNvSpPr txBox="1">
            <a:spLocks/>
          </p:cNvSpPr>
          <p:nvPr/>
        </p:nvSpPr>
        <p:spPr>
          <a:xfrm>
            <a:off x="9970" y="348827"/>
            <a:ext cx="12182030" cy="811379"/>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a:t>Enhanced</a:t>
            </a:r>
            <a:r>
              <a:rPr lang="en-US" sz="2400" b="1" i="0">
                <a:effectLst/>
              </a:rPr>
              <a:t> safeguards </a:t>
            </a:r>
            <a:r>
              <a:rPr lang="en-US" sz="2400" b="1"/>
              <a:t>and</a:t>
            </a:r>
            <a:r>
              <a:rPr lang="en-US" sz="2400" b="1" i="0">
                <a:effectLst/>
              </a:rPr>
              <a:t> </a:t>
            </a:r>
            <a:r>
              <a:rPr lang="en-US" sz="2400" b="1"/>
              <a:t>strengthened</a:t>
            </a:r>
            <a:r>
              <a:rPr lang="en-US" sz="2400" b="1" i="0">
                <a:effectLst/>
              </a:rPr>
              <a:t> regulatory ability</a:t>
            </a:r>
            <a:r>
              <a:rPr lang="en-US" sz="2400" b="1"/>
              <a:t> under HCSA</a:t>
            </a:r>
            <a:endParaRPr kumimoji="0" lang="en-SG" sz="3600" b="1" i="0" u="none" strike="sngStrike" kern="1200" cap="none" spc="0" normalizeH="0" baseline="0" noProof="0">
              <a:ln>
                <a:noFill/>
              </a:ln>
              <a:effectLst/>
              <a:uLnTx/>
              <a:uFillTx/>
              <a:ea typeface="+mn-ea"/>
              <a:cs typeface="+mn-cs"/>
            </a:endParaRPr>
          </a:p>
        </p:txBody>
      </p:sp>
      <p:sp>
        <p:nvSpPr>
          <p:cNvPr id="3" name="Slide Number Placeholder 2"/>
          <p:cNvSpPr>
            <a:spLocks noGrp="1"/>
          </p:cNvSpPr>
          <p:nvPr>
            <p:ph type="sldNum" sz="quarter" idx="12"/>
          </p:nvPr>
        </p:nvSpPr>
        <p:spPr>
          <a:xfrm>
            <a:off x="8598074" y="64064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977C8-4787-4CAA-85A8-7A2789DB2BA6}"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1E9DA10-EC6B-AC00-AA8E-8A130AA28360}"/>
              </a:ext>
            </a:extLst>
          </p:cNvPr>
          <p:cNvSpPr txBox="1"/>
          <p:nvPr/>
        </p:nvSpPr>
        <p:spPr>
          <a:xfrm>
            <a:off x="235527" y="1776505"/>
            <a:ext cx="11720946" cy="3170099"/>
          </a:xfrm>
          <a:prstGeom prst="rect">
            <a:avLst/>
          </a:prstGeom>
          <a:noFill/>
        </p:spPr>
        <p:txBody>
          <a:bodyPr wrap="square" lIns="91440" tIns="45720" rIns="91440" bIns="45720" anchor="t">
            <a:spAutoFit/>
          </a:bodyPr>
          <a:lstStyle/>
          <a:p>
            <a:pPr marL="342900" indent="-342900" algn="just">
              <a:buClr>
                <a:srgbClr val="00B050"/>
              </a:buClr>
              <a:buSzPct val="150000"/>
              <a:buFont typeface="Wingdings" panose="05000000000000000000" pitchFamily="2" charset="2"/>
              <a:buChar char="ü"/>
              <a:defRPr/>
            </a:pPr>
            <a:r>
              <a:rPr lang="en-US" sz="2000" b="1" dirty="0">
                <a:cs typeface="Calibri"/>
              </a:rPr>
              <a:t>Strengthened Governance over Licensees </a:t>
            </a:r>
            <a:r>
              <a:rPr lang="en-US" sz="2000" dirty="0">
                <a:cs typeface="Calibri"/>
              </a:rPr>
              <a:t>through measures such as </a:t>
            </a:r>
            <a:r>
              <a:rPr lang="en-US" sz="2000" b="0" i="0" dirty="0">
                <a:effectLst/>
              </a:rPr>
              <a:t>mandatory appointments of Quality Assurance teams, Service Review Committees, and Clinical Ethics Committees, alongside stricter oversight of key office holders.</a:t>
            </a:r>
            <a:endParaRPr lang="en-US" sz="2000" b="0" i="0" dirty="0">
              <a:effectLst/>
              <a:ea typeface="Calibri"/>
              <a:cs typeface="Calibri"/>
            </a:endParaRPr>
          </a:p>
          <a:p>
            <a:pPr marL="342900" marR="0" lvl="0" indent="-342900" algn="just" defTabSz="914400" rtl="0" eaLnBrk="1" fontAlgn="auto" latinLnBrk="0" hangingPunct="1">
              <a:buClr>
                <a:srgbClr val="00B050"/>
              </a:buClr>
              <a:buSzPct val="150000"/>
              <a:buFont typeface="Wingdings" panose="05000000000000000000" pitchFamily="2" charset="2"/>
              <a:buChar char="ü"/>
              <a:tabLst/>
              <a:defRPr/>
            </a:pPr>
            <a:r>
              <a:rPr lang="en-US" sz="2000" b="1" dirty="0">
                <a:cs typeface="Calibri"/>
              </a:rPr>
              <a:t>Measures to safeguard patient safety and welfare </a:t>
            </a:r>
            <a:r>
              <a:rPr lang="en-US" sz="2000" b="0" i="0" dirty="0">
                <a:effectLst/>
              </a:rPr>
              <a:t>through record-keeping requirements, employment restrictions in high-risk settings, and regulations on healthcare advertising.</a:t>
            </a:r>
            <a:endParaRPr lang="en-US" sz="2000" b="1" dirty="0">
              <a:ea typeface="Calibri"/>
              <a:cs typeface="Calibri"/>
            </a:endParaRPr>
          </a:p>
          <a:p>
            <a:pPr marL="342900" indent="-342900" algn="just">
              <a:buClr>
                <a:srgbClr val="00B050"/>
              </a:buClr>
              <a:buSzPct val="150000"/>
              <a:buFont typeface="Wingdings" panose="05000000000000000000" pitchFamily="2" charset="2"/>
              <a:buChar char="ü"/>
              <a:defRPr/>
            </a:pPr>
            <a:r>
              <a:rPr kumimoji="0" lang="en-US" sz="2000" b="1" i="0" u="none" strike="noStrike" kern="1200" cap="none" spc="0" normalizeH="0" baseline="0" noProof="0" dirty="0">
                <a:ln>
                  <a:noFill/>
                </a:ln>
                <a:effectLst/>
                <a:uLnTx/>
                <a:uFillTx/>
                <a:ea typeface="+mn-ea"/>
                <a:cs typeface="+mn-cs"/>
              </a:rPr>
              <a:t>Enhanced price transparency</a:t>
            </a:r>
            <a:r>
              <a:rPr lang="en-US" sz="2000" b="1" dirty="0"/>
              <a:t> </a:t>
            </a:r>
            <a:r>
              <a:rPr kumimoji="0" lang="en-US" sz="2000" i="0" u="none" strike="noStrike" kern="1200" cap="none" spc="0" normalizeH="0" baseline="0" noProof="0" dirty="0">
                <a:ln>
                  <a:noFill/>
                </a:ln>
                <a:effectLst/>
                <a:uLnTx/>
                <a:uFillTx/>
                <a:ea typeface="+mn-ea"/>
                <a:cs typeface="+mn-cs"/>
              </a:rPr>
              <a:t>such as</a:t>
            </a:r>
            <a:r>
              <a:rPr kumimoji="0" lang="en-US" sz="2000" b="1" i="0" u="none" strike="noStrike" kern="1200" cap="none" spc="0" normalizeH="0" baseline="0" noProof="0" dirty="0">
                <a:ln>
                  <a:noFill/>
                </a:ln>
                <a:effectLst/>
                <a:uLnTx/>
                <a:uFillTx/>
                <a:ea typeface="+mn-ea"/>
                <a:cs typeface="+mn-cs"/>
              </a:rPr>
              <a:t> </a:t>
            </a:r>
            <a:r>
              <a:rPr lang="en-US" sz="2000" b="0" i="0" dirty="0">
                <a:effectLst/>
              </a:rPr>
              <a:t>mandating the display of common charges, and</a:t>
            </a:r>
            <a:r>
              <a:rPr lang="en-US" sz="2000" dirty="0"/>
              <a:t> </a:t>
            </a:r>
            <a:r>
              <a:rPr lang="en-US" sz="2000" b="0" i="0" dirty="0">
                <a:effectLst/>
              </a:rPr>
              <a:t>financial counselling requirements for prescribed licensees.</a:t>
            </a:r>
            <a:endParaRPr lang="en-US" sz="2000" b="1" i="0" u="none" strike="noStrike" kern="1200" cap="none" spc="0" normalizeH="0" baseline="0" noProof="0" dirty="0">
              <a:ln>
                <a:noFill/>
              </a:ln>
              <a:effectLst/>
              <a:uLnTx/>
              <a:uFillTx/>
              <a:ea typeface="Calibri"/>
              <a:cs typeface="Calibri"/>
            </a:endParaRPr>
          </a:p>
          <a:p>
            <a:pPr marL="342900" indent="-342900" algn="just">
              <a:buClr>
                <a:srgbClr val="00B050"/>
              </a:buClr>
              <a:buSzPct val="150000"/>
              <a:buFont typeface="Wingdings" panose="05000000000000000000" pitchFamily="2" charset="2"/>
              <a:buChar char="ü"/>
              <a:defRPr/>
            </a:pPr>
            <a:r>
              <a:rPr kumimoji="0" lang="en-US" sz="2000" b="1" i="0" u="none" strike="noStrike" kern="1200" cap="none" spc="0" normalizeH="0" baseline="0" noProof="0" dirty="0">
                <a:ln>
                  <a:noFill/>
                </a:ln>
                <a:effectLst/>
                <a:uLnTx/>
                <a:uFillTx/>
                <a:ea typeface="+mn-ea"/>
                <a:cs typeface="+mn-cs"/>
              </a:rPr>
              <a:t>Enhanced regulatory </a:t>
            </a:r>
            <a:r>
              <a:rPr lang="en-US" sz="2000" b="1" dirty="0"/>
              <a:t>power</a:t>
            </a:r>
            <a:r>
              <a:rPr kumimoji="0" lang="en-US" sz="2000" b="1" i="0" u="none" strike="noStrike" kern="1200" cap="none" spc="0" normalizeH="0" baseline="0" noProof="0" dirty="0">
                <a:ln>
                  <a:noFill/>
                </a:ln>
                <a:effectLst/>
                <a:uLnTx/>
                <a:uFillTx/>
                <a:ea typeface="+mn-ea"/>
                <a:cs typeface="+mn-cs"/>
              </a:rPr>
              <a:t> </a:t>
            </a:r>
            <a:r>
              <a:rPr kumimoji="0" lang="en-US" sz="2000" i="0" u="none" strike="noStrike" kern="1200" cap="none" spc="0" normalizeH="0" baseline="0" noProof="0" dirty="0">
                <a:ln>
                  <a:noFill/>
                </a:ln>
                <a:effectLst/>
                <a:uLnTx/>
                <a:uFillTx/>
                <a:ea typeface="+mn-ea"/>
                <a:cs typeface="+mn-cs"/>
              </a:rPr>
              <a:t>including</a:t>
            </a:r>
            <a:r>
              <a:rPr kumimoji="0" lang="en-US" sz="2000" b="1" i="0" u="none" strike="noStrike" kern="1200" cap="none" spc="0" normalizeH="0" baseline="0" noProof="0" dirty="0">
                <a:ln>
                  <a:noFill/>
                </a:ln>
                <a:effectLst/>
                <a:uLnTx/>
                <a:uFillTx/>
                <a:ea typeface="+mn-ea"/>
                <a:cs typeface="+mn-cs"/>
              </a:rPr>
              <a:t> </a:t>
            </a:r>
            <a:r>
              <a:rPr lang="en-US" sz="2000" dirty="0"/>
              <a:t>‘step-in’ powers to allow MOH to temporarily take over residential providers who are failing, stop orders for inappropriate/risky services and</a:t>
            </a:r>
            <a:r>
              <a:rPr lang="en-US" sz="2000" b="0" i="0" dirty="0">
                <a:effectLst/>
              </a:rPr>
              <a:t> a broader range of </a:t>
            </a:r>
            <a:r>
              <a:rPr lang="en-US" sz="2000" dirty="0"/>
              <a:t>regulatory sanctions</a:t>
            </a:r>
            <a:r>
              <a:rPr lang="en-US" sz="2000" b="0" i="0" dirty="0">
                <a:effectLst/>
              </a:rPr>
              <a:t>.</a:t>
            </a:r>
            <a:endParaRPr lang="en-US" sz="2000" b="0" i="0" u="none" strike="noStrike" kern="1200" cap="none" spc="0" normalizeH="0" baseline="0" noProof="0" dirty="0">
              <a:ln>
                <a:noFill/>
              </a:ln>
              <a:effectLst/>
              <a:uLnTx/>
              <a:uFillTx/>
              <a:ea typeface="Calibri"/>
              <a:cs typeface="Calibri"/>
            </a:endParaRPr>
          </a:p>
        </p:txBody>
      </p:sp>
    </p:spTree>
    <p:extLst>
      <p:ext uri="{BB962C8B-B14F-4D97-AF65-F5344CB8AC3E}">
        <p14:creationId xmlns:p14="http://schemas.microsoft.com/office/powerpoint/2010/main" val="106519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42609" y="1246604"/>
            <a:ext cx="7758460" cy="4555532"/>
          </a:xfrm>
          <a:prstGeom prst="rect">
            <a:avLst/>
          </a:prstGeom>
          <a:noFill/>
        </p:spPr>
        <p:txBody>
          <a:bodyPr/>
          <a:lstStyle/>
          <a:p>
            <a:endParaRPr lang="en-SG"/>
          </a:p>
        </p:txBody>
      </p:sp>
      <p:sp>
        <p:nvSpPr>
          <p:cNvPr id="8" name="Oval 7"/>
          <p:cNvSpPr/>
          <p:nvPr/>
        </p:nvSpPr>
        <p:spPr>
          <a:xfrm>
            <a:off x="3442609" y="1318400"/>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6" name="Oval 15"/>
          <p:cNvSpPr/>
          <p:nvPr/>
        </p:nvSpPr>
        <p:spPr>
          <a:xfrm>
            <a:off x="3451221" y="3857454"/>
            <a:ext cx="1238663" cy="128910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8" name="Freeform 17"/>
          <p:cNvSpPr/>
          <p:nvPr/>
        </p:nvSpPr>
        <p:spPr>
          <a:xfrm>
            <a:off x="-126227" y="692390"/>
            <a:ext cx="12182030" cy="2242164"/>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ctr" anchorCtr="0">
            <a:noAutofit/>
          </a:bodyPr>
          <a:lstStyle/>
          <a:p>
            <a:pPr algn="ctr" defTabSz="977900">
              <a:lnSpc>
                <a:spcPct val="90000"/>
              </a:lnSpc>
              <a:spcBef>
                <a:spcPct val="0"/>
              </a:spcBef>
              <a:spcAft>
                <a:spcPct val="35000"/>
              </a:spcAft>
            </a:pPr>
            <a:r>
              <a:rPr lang="en-US" altLang="zh-CN" sz="4800" b="1" dirty="0"/>
              <a:t>Health Regulation Mission</a:t>
            </a:r>
            <a:endParaRPr lang="en-US" sz="4800" b="1" dirty="0"/>
          </a:p>
          <a:p>
            <a:pPr algn="ctr" defTabSz="977900">
              <a:lnSpc>
                <a:spcPct val="90000"/>
              </a:lnSpc>
              <a:spcBef>
                <a:spcPct val="0"/>
              </a:spcBef>
              <a:spcAft>
                <a:spcPct val="35000"/>
              </a:spcAft>
            </a:pPr>
            <a:r>
              <a:rPr lang="en-US" sz="3200" dirty="0"/>
              <a:t>To </a:t>
            </a:r>
            <a:r>
              <a:rPr lang="en-US" sz="3200" u="sng" dirty="0"/>
              <a:t>safeguard and improve</a:t>
            </a:r>
            <a:r>
              <a:rPr lang="en-US" sz="3200" dirty="0"/>
              <a:t> the </a:t>
            </a:r>
            <a:r>
              <a:rPr lang="en-US" sz="3200" u="sng" dirty="0"/>
              <a:t>safety and welfare</a:t>
            </a:r>
            <a:r>
              <a:rPr lang="en-US" sz="3200" dirty="0"/>
              <a:t> of the public in our evolving healthcare landscape, through an </a:t>
            </a:r>
            <a:r>
              <a:rPr lang="en-US" sz="3200" u="sng" dirty="0"/>
              <a:t>effective and efficient regulatory regime</a:t>
            </a:r>
            <a:r>
              <a:rPr lang="en-US" sz="3200" dirty="0"/>
              <a:t> </a:t>
            </a:r>
            <a:endParaRPr lang="en-US" sz="3200" b="1" dirty="0"/>
          </a:p>
        </p:txBody>
      </p:sp>
      <p:pic>
        <p:nvPicPr>
          <p:cNvPr id="1026" name="Picture 2" descr="noun_protection_2766190.png"/>
          <p:cNvPicPr>
            <a:picLocks noChangeAspect="1" noChangeArrowheads="1"/>
          </p:cNvPicPr>
          <p:nvPr/>
        </p:nvPicPr>
        <p:blipFill rotWithShape="1">
          <a:blip r:embed="rId3">
            <a:extLst>
              <a:ext uri="{28A0092B-C50C-407E-A947-70E740481C1C}">
                <a14:useLocalDpi xmlns:a14="http://schemas.microsoft.com/office/drawing/2010/main" val="0"/>
              </a:ext>
            </a:extLst>
          </a:blip>
          <a:srcRect l="8297" t="4913" r="8269" b="17479"/>
          <a:stretch/>
        </p:blipFill>
        <p:spPr bwMode="auto">
          <a:xfrm>
            <a:off x="4670977" y="3710159"/>
            <a:ext cx="3116325" cy="289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8E977C8-4787-4CAA-85A8-7A2789DB2BA6}" type="slidenum">
              <a:rPr lang="en-SG" smtClean="0"/>
              <a:t>2</a:t>
            </a:fld>
            <a:endParaRPr lang="en-SG"/>
          </a:p>
        </p:txBody>
      </p:sp>
    </p:spTree>
    <p:extLst>
      <p:ext uri="{BB962C8B-B14F-4D97-AF65-F5344CB8AC3E}">
        <p14:creationId xmlns:p14="http://schemas.microsoft.com/office/powerpoint/2010/main" val="96282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098ED-40BC-B574-5F07-67F80C18558E}"/>
              </a:ext>
            </a:extLst>
          </p:cNvPr>
          <p:cNvSpPr/>
          <p:nvPr/>
        </p:nvSpPr>
        <p:spPr>
          <a:xfrm>
            <a:off x="1061092" y="5338160"/>
            <a:ext cx="3040083" cy="7825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Process</a:t>
            </a:r>
            <a:endParaRPr lang="en-SG" sz="3200" dirty="0"/>
          </a:p>
        </p:txBody>
      </p:sp>
      <p:sp>
        <p:nvSpPr>
          <p:cNvPr id="5" name="Arrow: Right 4">
            <a:extLst>
              <a:ext uri="{FF2B5EF4-FFF2-40B4-BE49-F238E27FC236}">
                <a16:creationId xmlns:a16="http://schemas.microsoft.com/office/drawing/2014/main" id="{BCFCFDF0-1AE9-570D-316B-A7956641C95C}"/>
              </a:ext>
            </a:extLst>
          </p:cNvPr>
          <p:cNvSpPr/>
          <p:nvPr/>
        </p:nvSpPr>
        <p:spPr>
          <a:xfrm>
            <a:off x="5123640" y="5331450"/>
            <a:ext cx="1686296" cy="7184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2000"/>
          </a:p>
        </p:txBody>
      </p:sp>
      <p:sp>
        <p:nvSpPr>
          <p:cNvPr id="6" name="Rectangle 5">
            <a:extLst>
              <a:ext uri="{FF2B5EF4-FFF2-40B4-BE49-F238E27FC236}">
                <a16:creationId xmlns:a16="http://schemas.microsoft.com/office/drawing/2014/main" id="{43CBB98C-4E4A-FB30-0B93-A515BBD567A1}"/>
              </a:ext>
            </a:extLst>
          </p:cNvPr>
          <p:cNvSpPr/>
          <p:nvPr/>
        </p:nvSpPr>
        <p:spPr>
          <a:xfrm>
            <a:off x="7688710" y="5250641"/>
            <a:ext cx="3321132" cy="7825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Outcome</a:t>
            </a:r>
            <a:endParaRPr lang="en-SG" sz="3200" dirty="0"/>
          </a:p>
        </p:txBody>
      </p:sp>
      <p:sp>
        <p:nvSpPr>
          <p:cNvPr id="7" name="Rectangle 6">
            <a:extLst>
              <a:ext uri="{FF2B5EF4-FFF2-40B4-BE49-F238E27FC236}">
                <a16:creationId xmlns:a16="http://schemas.microsoft.com/office/drawing/2014/main" id="{3F63EBB4-D529-E36D-1A2F-90E60A860C07}"/>
              </a:ext>
            </a:extLst>
          </p:cNvPr>
          <p:cNvSpPr/>
          <p:nvPr/>
        </p:nvSpPr>
        <p:spPr>
          <a:xfrm>
            <a:off x="1074155" y="2980748"/>
            <a:ext cx="3040083" cy="7825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Disease</a:t>
            </a:r>
            <a:endParaRPr lang="en-SG" sz="3200" dirty="0"/>
          </a:p>
        </p:txBody>
      </p:sp>
      <p:sp>
        <p:nvSpPr>
          <p:cNvPr id="8" name="Arrow: Right 7">
            <a:extLst>
              <a:ext uri="{FF2B5EF4-FFF2-40B4-BE49-F238E27FC236}">
                <a16:creationId xmlns:a16="http://schemas.microsoft.com/office/drawing/2014/main" id="{A9CFF792-AEC9-35A8-A295-412C0F31F993}"/>
              </a:ext>
            </a:extLst>
          </p:cNvPr>
          <p:cNvSpPr/>
          <p:nvPr/>
        </p:nvSpPr>
        <p:spPr>
          <a:xfrm>
            <a:off x="5123640" y="2991474"/>
            <a:ext cx="1686296" cy="7184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2000"/>
          </a:p>
        </p:txBody>
      </p:sp>
      <p:sp>
        <p:nvSpPr>
          <p:cNvPr id="9" name="Rectangle 8">
            <a:extLst>
              <a:ext uri="{FF2B5EF4-FFF2-40B4-BE49-F238E27FC236}">
                <a16:creationId xmlns:a16="http://schemas.microsoft.com/office/drawing/2014/main" id="{D3B1E08C-0502-DCAF-61C0-05B9A0C724DD}"/>
              </a:ext>
            </a:extLst>
          </p:cNvPr>
          <p:cNvSpPr/>
          <p:nvPr/>
        </p:nvSpPr>
        <p:spPr>
          <a:xfrm>
            <a:off x="7688710" y="2827713"/>
            <a:ext cx="3321132" cy="8480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Preventive care and wellbeing</a:t>
            </a:r>
            <a:endParaRPr lang="en-SG" sz="3200" dirty="0"/>
          </a:p>
        </p:txBody>
      </p:sp>
      <p:sp>
        <p:nvSpPr>
          <p:cNvPr id="10" name="Rectangle 9">
            <a:extLst>
              <a:ext uri="{FF2B5EF4-FFF2-40B4-BE49-F238E27FC236}">
                <a16:creationId xmlns:a16="http://schemas.microsoft.com/office/drawing/2014/main" id="{40C5E5A2-1D3C-FC68-280E-3CEE429BE8F6}"/>
              </a:ext>
            </a:extLst>
          </p:cNvPr>
          <p:cNvSpPr/>
          <p:nvPr/>
        </p:nvSpPr>
        <p:spPr>
          <a:xfrm>
            <a:off x="1074155" y="4124169"/>
            <a:ext cx="3040083" cy="7825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Reactive</a:t>
            </a:r>
            <a:endParaRPr lang="en-SG" sz="3200" dirty="0"/>
          </a:p>
        </p:txBody>
      </p:sp>
      <p:sp>
        <p:nvSpPr>
          <p:cNvPr id="11" name="Arrow: Right 10">
            <a:extLst>
              <a:ext uri="{FF2B5EF4-FFF2-40B4-BE49-F238E27FC236}">
                <a16:creationId xmlns:a16="http://schemas.microsoft.com/office/drawing/2014/main" id="{83586E0B-F933-79E4-2BF1-5567A8373F40}"/>
              </a:ext>
            </a:extLst>
          </p:cNvPr>
          <p:cNvSpPr/>
          <p:nvPr/>
        </p:nvSpPr>
        <p:spPr>
          <a:xfrm>
            <a:off x="5123640" y="4134895"/>
            <a:ext cx="1686296" cy="7184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2000"/>
          </a:p>
        </p:txBody>
      </p:sp>
      <p:sp>
        <p:nvSpPr>
          <p:cNvPr id="12" name="Rectangle 11">
            <a:extLst>
              <a:ext uri="{FF2B5EF4-FFF2-40B4-BE49-F238E27FC236}">
                <a16:creationId xmlns:a16="http://schemas.microsoft.com/office/drawing/2014/main" id="{1401869B-5248-7222-CF35-31D0C51FFE2A}"/>
              </a:ext>
            </a:extLst>
          </p:cNvPr>
          <p:cNvSpPr/>
          <p:nvPr/>
        </p:nvSpPr>
        <p:spPr>
          <a:xfrm>
            <a:off x="7688710" y="4036650"/>
            <a:ext cx="3321132" cy="7825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Proactive</a:t>
            </a:r>
            <a:endParaRPr lang="en-SG" sz="3200" dirty="0"/>
          </a:p>
        </p:txBody>
      </p:sp>
      <p:sp>
        <p:nvSpPr>
          <p:cNvPr id="16" name="Slide Number Placeholder 15">
            <a:extLst>
              <a:ext uri="{FF2B5EF4-FFF2-40B4-BE49-F238E27FC236}">
                <a16:creationId xmlns:a16="http://schemas.microsoft.com/office/drawing/2014/main" id="{7C9706EC-7C81-E0BD-5449-11552DA005B9}"/>
              </a:ext>
            </a:extLst>
          </p:cNvPr>
          <p:cNvSpPr>
            <a:spLocks noGrp="1"/>
          </p:cNvSpPr>
          <p:nvPr>
            <p:ph type="sldNum" sz="quarter" idx="12"/>
          </p:nvPr>
        </p:nvSpPr>
        <p:spPr/>
        <p:txBody>
          <a:bodyPr/>
          <a:lstStyle/>
          <a:p>
            <a:fld id="{2ED2935A-295D-43EF-A461-BFBA306AC1AE}" type="slidenum">
              <a:rPr lang="en-SG" smtClean="0"/>
              <a:t>3</a:t>
            </a:fld>
            <a:endParaRPr lang="en-SG"/>
          </a:p>
        </p:txBody>
      </p:sp>
      <p:sp>
        <p:nvSpPr>
          <p:cNvPr id="17" name="Rectangle 16">
            <a:extLst>
              <a:ext uri="{FF2B5EF4-FFF2-40B4-BE49-F238E27FC236}">
                <a16:creationId xmlns:a16="http://schemas.microsoft.com/office/drawing/2014/main" id="{2B556D91-2A83-701F-3203-2D7C9A5739C5}"/>
              </a:ext>
            </a:extLst>
          </p:cNvPr>
          <p:cNvSpPr/>
          <p:nvPr/>
        </p:nvSpPr>
        <p:spPr>
          <a:xfrm>
            <a:off x="1074155" y="1809523"/>
            <a:ext cx="3040083" cy="7825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Premise</a:t>
            </a:r>
            <a:endParaRPr lang="en-SG" sz="3200" dirty="0"/>
          </a:p>
        </p:txBody>
      </p:sp>
      <p:sp>
        <p:nvSpPr>
          <p:cNvPr id="18" name="Arrow: Right 17">
            <a:extLst>
              <a:ext uri="{FF2B5EF4-FFF2-40B4-BE49-F238E27FC236}">
                <a16:creationId xmlns:a16="http://schemas.microsoft.com/office/drawing/2014/main" id="{18211212-74FA-BBD6-367D-BDA9F310691E}"/>
              </a:ext>
            </a:extLst>
          </p:cNvPr>
          <p:cNvSpPr/>
          <p:nvPr/>
        </p:nvSpPr>
        <p:spPr>
          <a:xfrm>
            <a:off x="5123640" y="1802813"/>
            <a:ext cx="1686296" cy="7184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2000"/>
          </a:p>
        </p:txBody>
      </p:sp>
      <p:sp>
        <p:nvSpPr>
          <p:cNvPr id="19" name="Rectangle 18">
            <a:extLst>
              <a:ext uri="{FF2B5EF4-FFF2-40B4-BE49-F238E27FC236}">
                <a16:creationId xmlns:a16="http://schemas.microsoft.com/office/drawing/2014/main" id="{39A04123-BA92-FE3F-1C74-250AEFA07014}"/>
              </a:ext>
            </a:extLst>
          </p:cNvPr>
          <p:cNvSpPr/>
          <p:nvPr/>
        </p:nvSpPr>
        <p:spPr>
          <a:xfrm>
            <a:off x="7688710" y="1722004"/>
            <a:ext cx="3321132" cy="7825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Service</a:t>
            </a:r>
            <a:endParaRPr lang="en-SG" sz="3200" dirty="0"/>
          </a:p>
        </p:txBody>
      </p:sp>
      <p:sp>
        <p:nvSpPr>
          <p:cNvPr id="21" name="Subtitle 1">
            <a:extLst>
              <a:ext uri="{FF2B5EF4-FFF2-40B4-BE49-F238E27FC236}">
                <a16:creationId xmlns:a16="http://schemas.microsoft.com/office/drawing/2014/main" id="{E28DC270-6B95-A270-B184-ED5EBF59AFF4}"/>
              </a:ext>
            </a:extLst>
          </p:cNvPr>
          <p:cNvSpPr txBox="1">
            <a:spLocks/>
          </p:cNvSpPr>
          <p:nvPr/>
        </p:nvSpPr>
        <p:spPr>
          <a:xfrm>
            <a:off x="-12348" y="361428"/>
            <a:ext cx="12192000" cy="775278"/>
          </a:xfrm>
          <a:prstGeom prst="rect">
            <a:avLst/>
          </a:prstGeom>
          <a:solidFill>
            <a:srgbClr val="E2F0D9"/>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Calibri"/>
                <a:ea typeface="Calibri"/>
                <a:cs typeface="Calibri"/>
              </a:rPr>
              <a:t>We have or are in the process of making qualitative shifts to regulate more effectively and with a broader focus</a:t>
            </a:r>
          </a:p>
          <a:p>
            <a:pPr marL="0" indent="0">
              <a:buNone/>
            </a:pPr>
            <a:endParaRPr lang="en-US" dirty="0">
              <a:solidFill>
                <a:schemeClr val="accent2"/>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34593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1BE69-930C-D18F-0902-798EFB1594B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EB108F-0187-7C20-4DF4-6E9FACFDA7FA}"/>
              </a:ext>
            </a:extLst>
          </p:cNvPr>
          <p:cNvSpPr>
            <a:spLocks noGrp="1"/>
          </p:cNvSpPr>
          <p:nvPr>
            <p:ph type="sldNum" sz="quarter" idx="12"/>
          </p:nvPr>
        </p:nvSpPr>
        <p:spPr/>
        <p:txBody>
          <a:bodyPr/>
          <a:lstStyle/>
          <a:p>
            <a:fld id="{BC2C8740-624D-44EF-B6B6-1156110CF374}" type="slidenum">
              <a:rPr lang="en-SG" smtClean="0"/>
              <a:t>4</a:t>
            </a:fld>
            <a:endParaRPr lang="en-SG"/>
          </a:p>
        </p:txBody>
      </p:sp>
      <p:sp>
        <p:nvSpPr>
          <p:cNvPr id="11" name="Subtitle 1">
            <a:extLst>
              <a:ext uri="{FF2B5EF4-FFF2-40B4-BE49-F238E27FC236}">
                <a16:creationId xmlns:a16="http://schemas.microsoft.com/office/drawing/2014/main" id="{F9B761DE-2B63-8527-C061-264BDBE6A02E}"/>
              </a:ext>
            </a:extLst>
          </p:cNvPr>
          <p:cNvSpPr txBox="1">
            <a:spLocks/>
          </p:cNvSpPr>
          <p:nvPr/>
        </p:nvSpPr>
        <p:spPr>
          <a:xfrm>
            <a:off x="-12348" y="361428"/>
            <a:ext cx="12192000" cy="775278"/>
          </a:xfrm>
          <a:prstGeom prst="rect">
            <a:avLst/>
          </a:prstGeom>
          <a:solidFill>
            <a:srgbClr val="E2F0D9"/>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Calibri"/>
                <a:ea typeface="Calibri"/>
                <a:cs typeface="Calibri"/>
              </a:rPr>
              <a:t>The Healthcare Services Act (HCSA) replaced the Private Hospitals and Medical Clinics Act (PHMCA) to allow a more flexible and future-proof regulatory regime focused on services</a:t>
            </a:r>
          </a:p>
          <a:p>
            <a:pPr marL="0" indent="0">
              <a:buNone/>
            </a:pPr>
            <a:endParaRPr lang="en-US" dirty="0">
              <a:solidFill>
                <a:schemeClr val="accent2"/>
              </a:solidFill>
              <a:latin typeface="Calibri" panose="020F0502020204030204" pitchFamily="34" charset="0"/>
              <a:ea typeface="Calibri"/>
              <a:cs typeface="Calibri" panose="020F0502020204030204" pitchFamily="34" charset="0"/>
            </a:endParaRPr>
          </a:p>
        </p:txBody>
      </p:sp>
      <p:sp>
        <p:nvSpPr>
          <p:cNvPr id="2" name="TextBox 1">
            <a:extLst>
              <a:ext uri="{FF2B5EF4-FFF2-40B4-BE49-F238E27FC236}">
                <a16:creationId xmlns:a16="http://schemas.microsoft.com/office/drawing/2014/main" id="{3DA0B7AC-F4EB-D53F-7232-D719CC984940}"/>
              </a:ext>
            </a:extLst>
          </p:cNvPr>
          <p:cNvSpPr txBox="1"/>
          <p:nvPr/>
        </p:nvSpPr>
        <p:spPr>
          <a:xfrm>
            <a:off x="380276" y="1167915"/>
            <a:ext cx="11407635" cy="2246769"/>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defRPr/>
            </a:pPr>
            <a:r>
              <a:rPr lang="en-SG" sz="2000">
                <a:solidFill>
                  <a:prstClr val="black"/>
                </a:solidFill>
                <a:latin typeface="Calibri" panose="020F0502020204030204"/>
              </a:rPr>
              <a:t>HC</a:t>
            </a:r>
            <a:r>
              <a:rPr lang="en-SG" sz="2000">
                <a:latin typeface="Calibri" panose="020F0502020204030204"/>
              </a:rPr>
              <a:t>SA took effect in</a:t>
            </a:r>
            <a:r>
              <a:rPr lang="en-SG" sz="2000" b="1">
                <a:latin typeface="Calibri" panose="020F0502020204030204"/>
              </a:rPr>
              <a:t> </a:t>
            </a:r>
            <a:r>
              <a:rPr lang="en-SG" sz="2000">
                <a:latin typeface="Calibri" panose="020F0502020204030204"/>
              </a:rPr>
              <a:t>Jan 2020; amended in 2023</a:t>
            </a:r>
            <a:endParaRPr lang="en-SG" sz="2000" i="0" u="none" strike="noStrike" kern="1200" cap="none" spc="0" normalizeH="0" baseline="0" noProof="0">
              <a:ln>
                <a:noFill/>
              </a:ln>
              <a:effectLst/>
              <a:uLnTx/>
              <a:uFillTx/>
              <a:latin typeface="Calibri" panose="020F0502020204030204"/>
              <a:ea typeface="Calibri"/>
              <a:cs typeface="Calibri"/>
            </a:endParaRPr>
          </a:p>
          <a:p>
            <a:pPr marL="285750" indent="-285750" algn="just">
              <a:buFont typeface="Arial" panose="020B0604020202020204" pitchFamily="34" charset="0"/>
              <a:buChar char="•"/>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Background: </a:t>
            </a:r>
            <a:endParaRPr lang="en-US" sz="20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lvl="1" indent="-285750" algn="just">
              <a:buFont typeface="Arial" panose="020B0604020202020204" pitchFamily="34" charset="0"/>
              <a:buChar char="•"/>
              <a:defRPr/>
            </a:pPr>
            <a:r>
              <a:rPr lang="en-US" sz="2000">
                <a:solidFill>
                  <a:prstClr val="black"/>
                </a:solidFill>
                <a:latin typeface="Calibri" panose="020F0502020204030204"/>
              </a:rPr>
              <a:t>PHMCA was enacted in 1980. Since then, new</a:t>
            </a:r>
            <a:r>
              <a:rPr kumimoji="0" lang="en-US" sz="2000" i="0" u="none" strike="noStrike" kern="1200" cap="none" spc="0" normalizeH="0" baseline="0" noProof="0">
                <a:ln>
                  <a:noFill/>
                </a:ln>
                <a:solidFill>
                  <a:prstClr val="black"/>
                </a:solidFill>
                <a:effectLst/>
                <a:uLnTx/>
                <a:uFillTx/>
                <a:latin typeface="Calibri" panose="020F0502020204030204"/>
                <a:ea typeface="+mn-ea"/>
                <a:cs typeface="+mn-cs"/>
              </a:rPr>
              <a:t> care models have emerged, and healthcare services are increasingly delivered through different modes, such as mobile and online channels. </a:t>
            </a:r>
            <a:endParaRPr lang="en-US" sz="200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Key Objectives: </a:t>
            </a:r>
            <a:endParaRPr lang="en-US" sz="20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1200150" lvl="2" indent="-285750" algn="just">
              <a:buFont typeface="Arial" panose="020B0604020202020204" pitchFamily="34" charset="0"/>
              <a:buChar char="•"/>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Better safeguard patient safety and well-being; </a:t>
            </a:r>
            <a:endParaRPr lang="en-US" sz="20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1200150" lvl="2" indent="-285750" algn="just">
              <a:buFont typeface="Arial" panose="020B0604020202020204" pitchFamily="34" charset="0"/>
              <a:buChar char="•"/>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Enable the development of new and innovative healthcare services.</a:t>
            </a:r>
            <a:endParaRPr kumimoji="0" lang="en-SG"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C2F0D13-F4E0-EA97-8D51-1196C5911ABD}"/>
              </a:ext>
            </a:extLst>
          </p:cNvPr>
          <p:cNvPicPr>
            <a:picLocks noChangeAspect="1"/>
          </p:cNvPicPr>
          <p:nvPr/>
        </p:nvPicPr>
        <p:blipFill>
          <a:blip r:embed="rId2"/>
          <a:stretch>
            <a:fillRect/>
          </a:stretch>
        </p:blipFill>
        <p:spPr>
          <a:xfrm>
            <a:off x="910414" y="3712300"/>
            <a:ext cx="10346476" cy="3145700"/>
          </a:xfrm>
          <a:prstGeom prst="rect">
            <a:avLst/>
          </a:prstGeom>
        </p:spPr>
      </p:pic>
      <p:sp>
        <p:nvSpPr>
          <p:cNvPr id="7" name="Arrow: Right 6">
            <a:extLst>
              <a:ext uri="{FF2B5EF4-FFF2-40B4-BE49-F238E27FC236}">
                <a16:creationId xmlns:a16="http://schemas.microsoft.com/office/drawing/2014/main" id="{7562E005-C807-69D7-CC38-904FA4256F08}"/>
              </a:ext>
            </a:extLst>
          </p:cNvPr>
          <p:cNvSpPr/>
          <p:nvPr/>
        </p:nvSpPr>
        <p:spPr>
          <a:xfrm>
            <a:off x="5518298" y="4859079"/>
            <a:ext cx="818707" cy="56352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09698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EB1A0CC1-BFBB-CC7E-44BD-6CFC5F3B2D57}"/>
              </a:ext>
            </a:extLst>
          </p:cNvPr>
          <p:cNvGraphicFramePr>
            <a:graphicFrameLocks noGrp="1"/>
          </p:cNvGraphicFramePr>
          <p:nvPr/>
        </p:nvGraphicFramePr>
        <p:xfrm>
          <a:off x="277090" y="1255143"/>
          <a:ext cx="7620001" cy="5279783"/>
        </p:xfrm>
        <a:graphic>
          <a:graphicData uri="http://schemas.openxmlformats.org/drawingml/2006/table">
            <a:tbl>
              <a:tblPr bandRow="1">
                <a:tableStyleId>{5C22544A-7EE6-4342-B048-85BDC9FD1C3A}</a:tableStyleId>
              </a:tblPr>
              <a:tblGrid>
                <a:gridCol w="7620001">
                  <a:extLst>
                    <a:ext uri="{9D8B030D-6E8A-4147-A177-3AD203B41FA5}">
                      <a16:colId xmlns:a16="http://schemas.microsoft.com/office/drawing/2014/main" val="2463238168"/>
                    </a:ext>
                  </a:extLst>
                </a:gridCol>
              </a:tblGrid>
              <a:tr h="145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b="1" dirty="0">
                          <a:latin typeface="Calibri"/>
                          <a:cs typeface="Calibri"/>
                        </a:rPr>
                        <a:t>Licensable Healthcare Service (LHS)</a:t>
                      </a:r>
                    </a:p>
                    <a:p>
                      <a:pPr marL="285750" indent="-285750" algn="just">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a:ea typeface="+mn-ea"/>
                          <a:cs typeface="Calibri"/>
                        </a:rPr>
                        <a:t>MOH adopts a risk-based regulatory approach to determine the types of licensable services under HCSA.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There are 17 </a:t>
                      </a:r>
                      <a:r>
                        <a:rPr kumimoji="0" lang="en-US" sz="1800" b="0" i="0" u="none" strike="noStrike" kern="1200" cap="none" spc="0" normalizeH="0" baseline="0" noProof="0" dirty="0" err="1">
                          <a:ln>
                            <a:noFill/>
                          </a:ln>
                          <a:solidFill>
                            <a:prstClr val="black"/>
                          </a:solidFill>
                          <a:effectLst/>
                          <a:uLnTx/>
                          <a:uFillTx/>
                          <a:latin typeface="Calibri"/>
                          <a:ea typeface="+mn-ea"/>
                          <a:cs typeface="Calibri"/>
                        </a:rPr>
                        <a:t>LHSes</a:t>
                      </a:r>
                      <a:r>
                        <a:rPr kumimoji="0" lang="en-US" sz="1800" b="0" i="0" u="none" strike="noStrike" kern="1200" cap="none" spc="0" normalizeH="0" baseline="0" noProof="0" dirty="0">
                          <a:ln>
                            <a:noFill/>
                          </a:ln>
                          <a:solidFill>
                            <a:prstClr val="black"/>
                          </a:solidFill>
                          <a:effectLst/>
                          <a:uLnTx/>
                          <a:uFillTx/>
                          <a:latin typeface="Calibri"/>
                          <a:ea typeface="+mn-ea"/>
                          <a:cs typeface="Calibri"/>
                        </a:rPr>
                        <a:t>, split into 3 categories (inpatient, outpatient and clinical support services). </a:t>
                      </a:r>
                    </a:p>
                  </a:txBody>
                  <a:tcPr/>
                </a:tc>
                <a:extLst>
                  <a:ext uri="{0D108BD9-81ED-4DB2-BD59-A6C34878D82A}">
                    <a16:rowId xmlns:a16="http://schemas.microsoft.com/office/drawing/2014/main" val="3178089878"/>
                  </a:ext>
                </a:extLst>
              </a:tr>
              <a:tr h="1256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b="1" dirty="0">
                          <a:latin typeface="Calibri"/>
                          <a:cs typeface="Calibri"/>
                        </a:rPr>
                        <a:t>Specified Services (SS)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b="0" i="0" kern="1200" dirty="0">
                          <a:solidFill>
                            <a:schemeClr val="tx1"/>
                          </a:solidFill>
                          <a:effectLst/>
                          <a:latin typeface="Calibri"/>
                          <a:ea typeface="+mn-ea"/>
                          <a:cs typeface="Calibri"/>
                        </a:rPr>
                        <a:t>Some LHS have Spe</a:t>
                      </a:r>
                      <a:r>
                        <a:rPr lang="en-US" sz="1800" b="0" i="0" kern="1200" dirty="0">
                          <a:solidFill>
                            <a:schemeClr val="dk1"/>
                          </a:solidFill>
                          <a:effectLst/>
                          <a:latin typeface="Calibri"/>
                          <a:ea typeface="+mn-ea"/>
                          <a:cs typeface="Calibri"/>
                        </a:rPr>
                        <a:t>cified Services (</a:t>
                      </a:r>
                      <a:r>
                        <a:rPr lang="en-US" sz="1800" b="0" i="0" kern="1200" dirty="0" err="1">
                          <a:solidFill>
                            <a:schemeClr val="dk1"/>
                          </a:solidFill>
                          <a:effectLst/>
                          <a:latin typeface="Calibri"/>
                          <a:ea typeface="+mn-ea"/>
                          <a:cs typeface="Calibri"/>
                        </a:rPr>
                        <a:t>SSes</a:t>
                      </a:r>
                      <a:r>
                        <a:rPr lang="en-US" sz="1800" b="0" i="0" kern="1200" dirty="0">
                          <a:solidFill>
                            <a:schemeClr val="dk1"/>
                          </a:solidFill>
                          <a:effectLst/>
                          <a:latin typeface="Calibri"/>
                          <a:ea typeface="+mn-ea"/>
                          <a:cs typeface="Calibri"/>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baseline="0" dirty="0" err="1">
                          <a:solidFill>
                            <a:schemeClr val="dk1"/>
                          </a:solidFill>
                          <a:effectLst/>
                          <a:latin typeface="Calibri"/>
                          <a:ea typeface="+mn-ea"/>
                          <a:cs typeface="Calibri"/>
                        </a:rPr>
                        <a:t>SSes</a:t>
                      </a:r>
                      <a:r>
                        <a:rPr lang="en-US" sz="1800" b="0" i="0" kern="1200" baseline="0" dirty="0">
                          <a:solidFill>
                            <a:schemeClr val="dk1"/>
                          </a:solidFill>
                          <a:effectLst/>
                          <a:latin typeface="Calibri"/>
                          <a:ea typeface="+mn-ea"/>
                          <a:cs typeface="Calibri"/>
                        </a:rPr>
                        <a:t> generally involve complex or higher risk procedures provided in a LHS and have </a:t>
                      </a:r>
                      <a:r>
                        <a:rPr lang="en-US" sz="1800" b="1" i="0" kern="1200" baseline="0" dirty="0">
                          <a:solidFill>
                            <a:schemeClr val="dk1"/>
                          </a:solidFill>
                          <a:effectLst/>
                          <a:latin typeface="Calibri"/>
                          <a:ea typeface="+mn-ea"/>
                          <a:cs typeface="Calibri"/>
                        </a:rPr>
                        <a:t>distinct requirements for patient safety</a:t>
                      </a:r>
                      <a:r>
                        <a:rPr lang="en-US" sz="1800" b="0" i="0" kern="1200" baseline="0" dirty="0">
                          <a:solidFill>
                            <a:schemeClr val="dk1"/>
                          </a:solidFill>
                          <a:effectLst/>
                          <a:latin typeface="Calibri"/>
                          <a:ea typeface="+mn-ea"/>
                          <a:cs typeface="Calibri"/>
                        </a:rPr>
                        <a:t>. </a:t>
                      </a:r>
                      <a:endParaRPr lang="en-SG" sz="1800" dirty="0">
                        <a:latin typeface="Calibri"/>
                        <a:cs typeface="Calibri"/>
                      </a:endParaRPr>
                    </a:p>
                  </a:txBody>
                  <a:tcPr/>
                </a:tc>
                <a:extLst>
                  <a:ext uri="{0D108BD9-81ED-4DB2-BD59-A6C34878D82A}">
                    <a16:rowId xmlns:a16="http://schemas.microsoft.com/office/drawing/2014/main" val="48461315"/>
                  </a:ext>
                </a:extLst>
              </a:tr>
              <a:tr h="2537806">
                <a:tc>
                  <a:txBody>
                    <a:bodyPr/>
                    <a:lstStyle/>
                    <a:p>
                      <a:r>
                        <a:rPr lang="en-US" sz="1800" b="1" dirty="0">
                          <a:latin typeface="Calibri"/>
                          <a:ea typeface="Calibri"/>
                          <a:cs typeface="Calibri"/>
                        </a:rPr>
                        <a:t>Modes of Service Delivery (MOSD)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To better cater for emerging models of care and to future-proof HCSA, four different modes of service delivery were also introduced.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SG"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44044672"/>
                  </a:ext>
                </a:extLst>
              </a:tr>
            </a:tbl>
          </a:graphicData>
        </a:graphic>
      </p:graphicFrame>
      <p:pic>
        <p:nvPicPr>
          <p:cNvPr id="2050" name="Picture 2" descr="Figure 2: Mode of Service Delivery under HCSA">
            <a:extLst>
              <a:ext uri="{FF2B5EF4-FFF2-40B4-BE49-F238E27FC236}">
                <a16:creationId xmlns:a16="http://schemas.microsoft.com/office/drawing/2014/main" id="{15666C76-F149-8794-5247-F31D8BFF6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402" y="4885198"/>
            <a:ext cx="6065375" cy="143531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73C2599-3717-5FCC-097A-145ECB225368}"/>
              </a:ext>
            </a:extLst>
          </p:cNvPr>
          <p:cNvSpPr txBox="1"/>
          <p:nvPr/>
        </p:nvSpPr>
        <p:spPr>
          <a:xfrm>
            <a:off x="8049490" y="1255143"/>
            <a:ext cx="3740728" cy="646331"/>
          </a:xfrm>
          <a:prstGeom prst="rect">
            <a:avLst/>
          </a:prstGeom>
          <a:noFill/>
        </p:spPr>
        <p:txBody>
          <a:bodyPr wrap="square">
            <a:spAutoFit/>
          </a:bodyPr>
          <a:lstStyle/>
          <a:p>
            <a:pPr marL="0" indent="0">
              <a:buNone/>
            </a:pPr>
            <a:r>
              <a:rPr lang="en-US" sz="1800" b="1">
                <a:latin typeface="Calibri" panose="020F0502020204030204" pitchFamily="34" charset="0"/>
                <a:cs typeface="Calibri" panose="020F0502020204030204" pitchFamily="34" charset="0"/>
              </a:rPr>
              <a:t>Example: SS and MOSD for Outpatient Medical Service</a:t>
            </a:r>
            <a:endParaRPr lang="en-US" sz="1800" b="1" strike="sngStrike">
              <a:latin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E6FD3EE2-B91B-B1C5-4FC8-2BB237923781}"/>
              </a:ext>
            </a:extLst>
          </p:cNvPr>
          <p:cNvPicPr>
            <a:picLocks noChangeAspect="1"/>
          </p:cNvPicPr>
          <p:nvPr/>
        </p:nvPicPr>
        <p:blipFill>
          <a:blip r:embed="rId4"/>
          <a:stretch>
            <a:fillRect/>
          </a:stretch>
        </p:blipFill>
        <p:spPr>
          <a:xfrm>
            <a:off x="8084830" y="2006755"/>
            <a:ext cx="4010100" cy="4753562"/>
          </a:xfrm>
          <a:prstGeom prst="rect">
            <a:avLst/>
          </a:prstGeom>
          <a:ln>
            <a:noFill/>
          </a:ln>
          <a:effectLst>
            <a:outerShdw blurRad="292100" dist="139700" dir="2700000" algn="tl" rotWithShape="0">
              <a:srgbClr val="333333">
                <a:alpha val="65000"/>
              </a:srgbClr>
            </a:outerShdw>
          </a:effectLst>
        </p:spPr>
      </p:pic>
      <p:sp>
        <p:nvSpPr>
          <p:cNvPr id="4" name="Subtitle 1">
            <a:extLst>
              <a:ext uri="{FF2B5EF4-FFF2-40B4-BE49-F238E27FC236}">
                <a16:creationId xmlns:a16="http://schemas.microsoft.com/office/drawing/2014/main" id="{A1EF42AB-178A-D7A4-1CE0-3F9EF14BF31E}"/>
              </a:ext>
            </a:extLst>
          </p:cNvPr>
          <p:cNvSpPr txBox="1">
            <a:spLocks/>
          </p:cNvSpPr>
          <p:nvPr/>
        </p:nvSpPr>
        <p:spPr>
          <a:xfrm>
            <a:off x="0" y="358454"/>
            <a:ext cx="12192000" cy="815863"/>
          </a:xfrm>
          <a:prstGeom prst="rect">
            <a:avLst/>
          </a:prstGeom>
          <a:solidFill>
            <a:srgbClr val="70AD47">
              <a:lumMod val="20000"/>
              <a:lumOff val="80000"/>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Calibri"/>
                <a:ea typeface="Calibri"/>
                <a:cs typeface="+mn-cs"/>
              </a:rPr>
              <a:t>The Licensing Framework under HCSA comprises of Licensable Healthcare Services</a:t>
            </a:r>
            <a:r>
              <a:rPr lang="en-US" sz="2400" b="1">
                <a:solidFill>
                  <a:prstClr val="black"/>
                </a:solidFill>
                <a:latin typeface="Calibri"/>
                <a:ea typeface="Calibri"/>
              </a:rPr>
              <a:t>,</a:t>
            </a:r>
            <a:r>
              <a:rPr kumimoji="0" lang="en-US" sz="2400" b="1" i="0" u="none" strike="noStrike" kern="1200" cap="none" spc="0" normalizeH="0" baseline="0" noProof="0">
                <a:ln>
                  <a:noFill/>
                </a:ln>
                <a:solidFill>
                  <a:prstClr val="black"/>
                </a:solidFill>
                <a:effectLst/>
                <a:uLnTx/>
                <a:uFillTx/>
                <a:latin typeface="Calibri"/>
                <a:ea typeface="Calibri"/>
                <a:cs typeface="+mn-cs"/>
              </a:rPr>
              <a:t> Specified Services</a:t>
            </a:r>
            <a:r>
              <a:rPr lang="en-US" sz="2400" b="1">
                <a:solidFill>
                  <a:prstClr val="black"/>
                </a:solidFill>
                <a:latin typeface="Calibri"/>
                <a:ea typeface="Calibri"/>
              </a:rPr>
              <a:t>,</a:t>
            </a:r>
            <a:r>
              <a:rPr kumimoji="0" lang="en-US" sz="2400" b="1" i="0" u="none" strike="noStrike" kern="1200" cap="none" spc="0" normalizeH="0" baseline="0" noProof="0">
                <a:ln>
                  <a:noFill/>
                </a:ln>
                <a:solidFill>
                  <a:prstClr val="black"/>
                </a:solidFill>
                <a:effectLst/>
                <a:uLnTx/>
                <a:uFillTx/>
                <a:latin typeface="Calibri"/>
                <a:ea typeface="Calibri"/>
                <a:cs typeface="+mn-cs"/>
              </a:rPr>
              <a:t> and Modes of Service Delivery </a:t>
            </a:r>
            <a:endParaRPr lang="en-US" sz="2400" b="1" i="0" u="none" strike="sng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2" name="Slide Number Placeholder 1">
            <a:extLst>
              <a:ext uri="{FF2B5EF4-FFF2-40B4-BE49-F238E27FC236}">
                <a16:creationId xmlns:a16="http://schemas.microsoft.com/office/drawing/2014/main" id="{BA47A9AE-75BB-0C19-91CE-630F54441C30}"/>
              </a:ext>
            </a:extLst>
          </p:cNvPr>
          <p:cNvSpPr>
            <a:spLocks noGrp="1"/>
          </p:cNvSpPr>
          <p:nvPr>
            <p:ph type="sldNum" sz="quarter" idx="12"/>
          </p:nvPr>
        </p:nvSpPr>
        <p:spPr/>
        <p:txBody>
          <a:bodyPr/>
          <a:lstStyle/>
          <a:p>
            <a:fld id="{2ED2935A-295D-43EF-A461-BFBA306AC1AE}" type="slidenum">
              <a:rPr lang="en-SG" smtClean="0"/>
              <a:t>5</a:t>
            </a:fld>
            <a:endParaRPr lang="en-SG"/>
          </a:p>
        </p:txBody>
      </p:sp>
    </p:spTree>
    <p:extLst>
      <p:ext uri="{BB962C8B-B14F-4D97-AF65-F5344CB8AC3E}">
        <p14:creationId xmlns:p14="http://schemas.microsoft.com/office/powerpoint/2010/main" val="346106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DFC1CC-6AB0-1F61-CA3D-CCDF690C109E}"/>
              </a:ext>
            </a:extLst>
          </p:cNvPr>
          <p:cNvSpPr>
            <a:spLocks noGrp="1"/>
          </p:cNvSpPr>
          <p:nvPr>
            <p:ph type="sldNum" sz="quarter" idx="12"/>
          </p:nvPr>
        </p:nvSpPr>
        <p:spPr/>
        <p:txBody>
          <a:bodyPr/>
          <a:lstStyle/>
          <a:p>
            <a:fld id="{BC2C8740-624D-44EF-B6B6-1156110CF374}" type="slidenum">
              <a:rPr lang="en-SG" smtClean="0"/>
              <a:t>6</a:t>
            </a:fld>
            <a:endParaRPr lang="en-SG"/>
          </a:p>
        </p:txBody>
      </p:sp>
      <p:grpSp>
        <p:nvGrpSpPr>
          <p:cNvPr id="3" name="Group 2">
            <a:extLst>
              <a:ext uri="{FF2B5EF4-FFF2-40B4-BE49-F238E27FC236}">
                <a16:creationId xmlns:a16="http://schemas.microsoft.com/office/drawing/2014/main" id="{A4C08254-E2B2-2CAC-C3BF-BC0677D5B55D}"/>
              </a:ext>
            </a:extLst>
          </p:cNvPr>
          <p:cNvGrpSpPr/>
          <p:nvPr/>
        </p:nvGrpSpPr>
        <p:grpSpPr>
          <a:xfrm>
            <a:off x="902970" y="1174318"/>
            <a:ext cx="10436383" cy="5325228"/>
            <a:chOff x="833708" y="1169960"/>
            <a:chExt cx="9304702" cy="4360774"/>
          </a:xfrm>
        </p:grpSpPr>
        <p:graphicFrame>
          <p:nvGraphicFramePr>
            <p:cNvPr id="5" name="Diagram 4">
              <a:extLst>
                <a:ext uri="{FF2B5EF4-FFF2-40B4-BE49-F238E27FC236}">
                  <a16:creationId xmlns:a16="http://schemas.microsoft.com/office/drawing/2014/main" id="{EC193B57-F034-B8C5-86BF-7E41F263C9BE}"/>
                </a:ext>
              </a:extLst>
            </p:cNvPr>
            <p:cNvGraphicFramePr/>
            <p:nvPr/>
          </p:nvGraphicFramePr>
          <p:xfrm>
            <a:off x="833708" y="1169960"/>
            <a:ext cx="9304702" cy="604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D4697B1-D102-7DC7-C4E5-A61CD8F1581E}"/>
                </a:ext>
              </a:extLst>
            </p:cNvPr>
            <p:cNvSpPr txBox="1"/>
            <p:nvPr/>
          </p:nvSpPr>
          <p:spPr>
            <a:xfrm>
              <a:off x="833708" y="1897936"/>
              <a:ext cx="3034959" cy="3632798"/>
            </a:xfrm>
            <a:prstGeom prst="rect">
              <a:avLst/>
            </a:prstGeom>
            <a:solidFill>
              <a:schemeClr val="bg1"/>
            </a:solidFill>
            <a:ln>
              <a:solidFill>
                <a:schemeClr val="tx1"/>
              </a:solidFill>
              <a:prstDash val="solid"/>
            </a:ln>
          </p:spPr>
          <p:txBody>
            <a:bodyPr wrap="square" rtlCol="0">
              <a:spAutoFit/>
            </a:body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ea typeface="+mn-ea"/>
                  <a:cs typeface="Arial" charset="0"/>
                </a:rPr>
                <a:t>General Regulations</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ea typeface="+mn-ea"/>
                  <a:cs typeface="Arial" charset="0"/>
                </a:rPr>
                <a:t>Advertisement Regulations</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defRPr/>
              </a:pPr>
              <a:r>
                <a:rPr lang="en-US" sz="1600">
                  <a:solidFill>
                    <a:prstClr val="black"/>
                  </a:solidFill>
                  <a:cs typeface="Arial" charset="0"/>
                </a:rPr>
                <a:t>Fees Regulations</a:t>
              </a:r>
              <a:endParaRPr kumimoji="0" lang="en-US" sz="1600" b="0" i="0" u="none" strike="noStrike" kern="1200" cap="none" spc="0" normalizeH="0" baseline="0" noProof="0">
                <a:ln>
                  <a:noFill/>
                </a:ln>
                <a:solidFill>
                  <a:prstClr val="black"/>
                </a:solidFill>
                <a:effectLst/>
                <a:uLnTx/>
                <a:uFillTx/>
                <a:ea typeface="+mn-ea"/>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defRPr/>
              </a:pPr>
              <a:endParaRPr kumimoji="0" lang="en-US" sz="1600" b="1" i="0" u="sng" strike="noStrike" kern="1200" cap="none" spc="0" normalizeH="0" baseline="0" noProof="0">
                <a:ln>
                  <a:noFill/>
                </a:ln>
                <a:solidFill>
                  <a:prstClr val="black"/>
                </a:solidFill>
                <a:effectLst/>
                <a:uLnTx/>
                <a:uFillTx/>
                <a:ea typeface="+mn-ea"/>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a:ln>
                    <a:noFill/>
                  </a:ln>
                  <a:solidFill>
                    <a:prstClr val="black"/>
                  </a:solidFill>
                  <a:effectLst/>
                  <a:uLnTx/>
                  <a:uFillTx/>
                  <a:ea typeface="+mn-ea"/>
                  <a:cs typeface="Arial" charset="0"/>
                </a:rPr>
                <a:t>Clinical Support </a:t>
              </a:r>
              <a:r>
                <a:rPr kumimoji="0" lang="en-US" sz="1600" b="1" i="0" u="sng" strike="noStrike" kern="1200" cap="none" spc="0" normalizeH="0" baseline="0" noProof="0" err="1">
                  <a:ln>
                    <a:noFill/>
                  </a:ln>
                  <a:solidFill>
                    <a:prstClr val="black"/>
                  </a:solidFill>
                  <a:effectLst/>
                  <a:uLnTx/>
                  <a:uFillTx/>
                  <a:ea typeface="+mn-ea"/>
                  <a:cs typeface="Arial" charset="0"/>
                </a:rPr>
                <a:t>LHSes</a:t>
              </a:r>
              <a:endParaRPr kumimoji="0" lang="en-US" sz="1600" b="1" i="0" u="sng" strike="noStrike" kern="1200" cap="none" spc="0" normalizeH="0" baseline="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r>
                <a:rPr kumimoji="0" lang="en-US" sz="1600" b="0" i="0" u="none" strike="noStrike" kern="1200" cap="none" spc="0" normalizeH="0" baseline="0" noProof="0">
                  <a:ln>
                    <a:noFill/>
                  </a:ln>
                  <a:solidFill>
                    <a:prstClr val="black"/>
                  </a:solidFill>
                  <a:effectLst/>
                  <a:uLnTx/>
                  <a:uFillTx/>
                  <a:ea typeface="+mn-ea"/>
                  <a:cs typeface="Arial" charset="0"/>
                </a:rPr>
                <a:t>Clinical Laboratory Service</a:t>
              </a:r>
              <a:endParaRPr kumimoji="0" lang="en-US" sz="1600" b="0" i="0" u="none" strike="noStrike" kern="1200" cap="none" spc="0" normalizeH="0" baseline="3000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r>
                <a:rPr kumimoji="0" lang="en-US" sz="1600" b="0" i="0" u="none" strike="noStrike" kern="1200" cap="none" spc="0" normalizeH="0" baseline="0" noProof="0">
                  <a:ln>
                    <a:noFill/>
                  </a:ln>
                  <a:solidFill>
                    <a:prstClr val="black"/>
                  </a:solidFill>
                  <a:effectLst/>
                  <a:uLnTx/>
                  <a:uFillTx/>
                  <a:ea typeface="+mn-ea"/>
                  <a:cs typeface="Arial" charset="0"/>
                </a:rPr>
                <a:t>Radiological Service</a:t>
              </a:r>
              <a:endParaRPr kumimoji="0" lang="en-US" sz="1600" b="0" i="0" u="none" strike="noStrike" kern="1200" cap="none" spc="0" normalizeH="0" baseline="3000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r>
                <a:rPr kumimoji="0" lang="en-US" sz="1600" b="0" i="0" u="none" strike="noStrike" kern="1200" cap="none" spc="0" normalizeH="0" baseline="0" noProof="0">
                  <a:ln>
                    <a:noFill/>
                  </a:ln>
                  <a:solidFill>
                    <a:prstClr val="black"/>
                  </a:solidFill>
                  <a:effectLst/>
                  <a:uLnTx/>
                  <a:uFillTx/>
                  <a:ea typeface="+mn-ea"/>
                  <a:cs typeface="Arial" charset="0"/>
                </a:rPr>
                <a:t>Blood Banking Service</a:t>
              </a:r>
              <a:endParaRPr kumimoji="0" lang="en-US" sz="1600" b="0" i="0" u="none" strike="noStrike" kern="1200" cap="none" spc="0" normalizeH="0" baseline="3000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r>
                <a:rPr kumimoji="0" lang="en-US" sz="1600" b="0" i="0" u="none" strike="noStrike" kern="1200" cap="none" spc="0" normalizeH="0" baseline="0" noProof="0">
                  <a:ln>
                    <a:noFill/>
                  </a:ln>
                  <a:solidFill>
                    <a:prstClr val="black"/>
                  </a:solidFill>
                  <a:effectLst/>
                  <a:uLnTx/>
                  <a:uFillTx/>
                  <a:ea typeface="+mn-ea"/>
                  <a:cs typeface="Arial" charset="0"/>
                </a:rPr>
                <a:t>Cord Blood Banking Service</a:t>
              </a:r>
              <a:endParaRPr kumimoji="0" lang="en-US" sz="1600" b="1" i="0" u="sng" strike="noStrike" kern="1200" cap="none" spc="0" normalizeH="0" baseline="3000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r>
                <a:rPr kumimoji="0" lang="en-US" sz="1600" b="0" i="0" u="none" strike="noStrike" kern="1200" cap="none" spc="0" normalizeH="0" baseline="0" noProof="0">
                  <a:ln>
                    <a:noFill/>
                  </a:ln>
                  <a:solidFill>
                    <a:prstClr val="black"/>
                  </a:solidFill>
                  <a:effectLst/>
                  <a:uLnTx/>
                  <a:uFillTx/>
                  <a:ea typeface="+mn-ea"/>
                  <a:cs typeface="Arial" charset="0"/>
                </a:rPr>
                <a:t>Emergency Ambulance Service</a:t>
              </a:r>
              <a:endParaRPr kumimoji="0" lang="en-US" sz="1600" b="0" i="0" u="none" strike="noStrike" kern="1200" cap="none" spc="0" normalizeH="0" baseline="3000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r>
                <a:rPr kumimoji="0" lang="en-US" sz="1600" b="0" i="0" u="none" strike="noStrike" kern="1200" cap="none" spc="0" normalizeH="0" baseline="0" noProof="0">
                  <a:ln>
                    <a:noFill/>
                  </a:ln>
                  <a:solidFill>
                    <a:prstClr val="black"/>
                  </a:solidFill>
                  <a:effectLst/>
                  <a:uLnTx/>
                  <a:uFillTx/>
                  <a:ea typeface="+mn-ea"/>
                  <a:cs typeface="Arial" charset="0"/>
                </a:rPr>
                <a:t>Medical Transport Service</a:t>
              </a: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endParaRPr lang="en-US" sz="1600">
                <a:solidFill>
                  <a:prstClr val="black"/>
                </a:solidFill>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endParaRPr kumimoji="0" lang="en-US" sz="1600" b="0" i="0" u="none" strike="noStrike" kern="1200" cap="none" spc="0" normalizeH="0" baseline="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endParaRPr lang="en-US" sz="1600">
                <a:solidFill>
                  <a:prstClr val="black"/>
                </a:solidFill>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endParaRPr kumimoji="0" lang="en-US" sz="1600" b="0" i="0" u="none" strike="noStrike" kern="1200" cap="none" spc="0" normalizeH="0" baseline="0" noProof="0">
                <a:ln>
                  <a:noFill/>
                </a:ln>
                <a:solidFill>
                  <a:prstClr val="black"/>
                </a:solidFill>
                <a:effectLst/>
                <a:uLnTx/>
                <a:uFillTx/>
                <a:ea typeface="+mn-ea"/>
                <a:cs typeface="Arial" charset="0"/>
              </a:endParaRPr>
            </a:p>
            <a:p>
              <a:pPr marL="342900" marR="0" lvl="0" indent="-342900" algn="l" defTabSz="914400" rtl="0" eaLnBrk="1" fontAlgn="t" latinLnBrk="0" hangingPunct="1">
                <a:lnSpc>
                  <a:spcPct val="100000"/>
                </a:lnSpc>
                <a:spcBef>
                  <a:spcPct val="0"/>
                </a:spcBef>
                <a:spcAft>
                  <a:spcPct val="0"/>
                </a:spcAft>
                <a:buClrTx/>
                <a:buSzTx/>
                <a:buFont typeface="+mj-lt"/>
                <a:buAutoNum type="arabicPeriod" startAt="4"/>
                <a:tabLst/>
                <a:defRPr/>
              </a:pPr>
              <a:endParaRPr kumimoji="0" lang="en-US" sz="1600" b="0" i="0" u="none" strike="noStrike" kern="1200" cap="none" spc="0" normalizeH="0" baseline="0" noProof="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72EF4DCE-DB83-794F-6C87-26E779AA312A}"/>
                </a:ext>
              </a:extLst>
            </p:cNvPr>
            <p:cNvSpPr txBox="1"/>
            <p:nvPr/>
          </p:nvSpPr>
          <p:spPr>
            <a:xfrm>
              <a:off x="6934016" y="1897936"/>
              <a:ext cx="2913317" cy="3632798"/>
            </a:xfrm>
            <a:prstGeom prst="rect">
              <a:avLst/>
            </a:prstGeom>
            <a:noFill/>
            <a:ln>
              <a:solidFill>
                <a:schemeClr val="tx1"/>
              </a:solidFill>
            </a:ln>
          </p:spPr>
          <p:txBody>
            <a:bodyPr wrap="square" rtlCol="0">
              <a:spAutoFit/>
            </a:bodyPr>
            <a:lstStyle/>
            <a:p>
              <a:pPr marL="0" marR="0" lvl="0" indent="0" algn="l" defTabSz="914400" rtl="0" eaLnBrk="1" fontAlgn="t" latinLnBrk="0" hangingPunct="1">
                <a:spcBef>
                  <a:spcPct val="0"/>
                </a:spcBef>
                <a:spcAft>
                  <a:spcPct val="0"/>
                </a:spcAft>
                <a:buClrTx/>
                <a:buSzTx/>
                <a:buFontTx/>
                <a:buNone/>
                <a:tabLst/>
                <a:defRPr/>
              </a:pPr>
              <a:r>
                <a:rPr kumimoji="0" lang="en-SG" sz="1600" b="1" i="0" u="sng" strike="noStrike" kern="1200" cap="none" spc="0" normalizeH="0" baseline="0" noProof="0">
                  <a:ln>
                    <a:noFill/>
                  </a:ln>
                  <a:solidFill>
                    <a:prstClr val="black"/>
                  </a:solidFill>
                  <a:effectLst/>
                  <a:uLnTx/>
                  <a:uFillTx/>
                  <a:ea typeface="+mn-ea"/>
                  <a:cs typeface="Arial" panose="020B0604020202020204" pitchFamily="34" charset="0"/>
                </a:rPr>
                <a:t>Inpatient </a:t>
              </a:r>
              <a:r>
                <a:rPr kumimoji="0" lang="en-SG" sz="1600" b="1" i="0" u="sng" strike="noStrike" kern="1200" cap="none" spc="0" normalizeH="0" baseline="0" noProof="0" err="1">
                  <a:ln>
                    <a:noFill/>
                  </a:ln>
                  <a:solidFill>
                    <a:prstClr val="black"/>
                  </a:solidFill>
                  <a:effectLst/>
                  <a:uLnTx/>
                  <a:uFillTx/>
                  <a:ea typeface="+mn-ea"/>
                  <a:cs typeface="Arial" panose="020B0604020202020204" pitchFamily="34" charset="0"/>
                </a:rPr>
                <a:t>LHSes</a:t>
              </a:r>
              <a:endParaRPr kumimoji="0" lang="en-SG" sz="1600" b="1" i="0" u="sng" strike="noStrike" kern="1200" cap="none" spc="0" normalizeH="0" baseline="0" noProof="0">
                <a:ln>
                  <a:noFill/>
                </a:ln>
                <a:solidFill>
                  <a:prstClr val="black"/>
                </a:solidFill>
                <a:effectLst/>
                <a:uLnTx/>
                <a:uFillTx/>
                <a:ea typeface="+mn-ea"/>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r>
                <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rPr>
                <a:t>Nursing Home Service</a:t>
              </a: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lang="en-SG" sz="1600">
                <a:solidFill>
                  <a:prstClr val="black"/>
                </a:solidFill>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lang="en-SG" sz="1600">
                <a:solidFill>
                  <a:prstClr val="black"/>
                </a:solidFill>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lang="en-SG" sz="1600">
                <a:solidFill>
                  <a:prstClr val="black"/>
                </a:solidFill>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lang="en-SG" sz="1600">
                <a:solidFill>
                  <a:prstClr val="black"/>
                </a:solidFill>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lang="en-SG" sz="1600">
                <a:solidFill>
                  <a:prstClr val="black"/>
                </a:solidFill>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lang="en-SG" sz="1600">
                <a:solidFill>
                  <a:prstClr val="black"/>
                </a:solidFill>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lang="en-SG" sz="1600">
                <a:solidFill>
                  <a:prstClr val="black"/>
                </a:solidFill>
                <a:cs typeface="Arial" panose="020B0604020202020204" pitchFamily="34" charset="0"/>
              </a:endParaRPr>
            </a:p>
            <a:p>
              <a:pPr marL="342900" marR="0" lvl="0" indent="-342900" algn="l" defTabSz="914400" rtl="0" eaLnBrk="1" fontAlgn="t" latinLnBrk="0" hangingPunct="1">
                <a:spcBef>
                  <a:spcPct val="0"/>
                </a:spcBef>
                <a:spcAft>
                  <a:spcPct val="0"/>
                </a:spcAft>
                <a:buClrTx/>
                <a:buSzTx/>
                <a:buFont typeface="+mj-lt"/>
                <a:buAutoNum type="arabicPeriod" startAt="20"/>
                <a:tabLst/>
                <a:defRPr/>
              </a:pPr>
              <a:endParaRPr kumimoji="0" lang="en-SG" sz="16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8" name="TextBox 7">
              <a:extLst>
                <a:ext uri="{FF2B5EF4-FFF2-40B4-BE49-F238E27FC236}">
                  <a16:creationId xmlns:a16="http://schemas.microsoft.com/office/drawing/2014/main" id="{C30B24E9-A90F-48CE-8F8D-46A6BE7C4369}"/>
                </a:ext>
              </a:extLst>
            </p:cNvPr>
            <p:cNvSpPr txBox="1"/>
            <p:nvPr/>
          </p:nvSpPr>
          <p:spPr>
            <a:xfrm>
              <a:off x="3944683" y="1897936"/>
              <a:ext cx="2913317" cy="3632798"/>
            </a:xfrm>
            <a:prstGeom prst="rect">
              <a:avLst/>
            </a:prstGeom>
            <a:solidFill>
              <a:schemeClr val="bg1"/>
            </a:solidFill>
            <a:ln>
              <a:solidFill>
                <a:schemeClr val="tx1"/>
              </a:solidFill>
            </a:ln>
          </p:spPr>
          <p:txBody>
            <a:bodyPr wrap="square" lIns="91440" tIns="45720" rIns="91440" bIns="45720" rtlCol="0" anchor="t">
              <a:spAutoFit/>
            </a:bodyPr>
            <a:lstStyle/>
            <a:p>
              <a:pPr marL="0" marR="0" lvl="0" indent="0" algn="l" defTabSz="914400" rtl="0" eaLnBrk="1" fontAlgn="t" latinLnBrk="0" hangingPunct="1">
                <a:spcBef>
                  <a:spcPct val="0"/>
                </a:spcBef>
                <a:spcAft>
                  <a:spcPct val="0"/>
                </a:spcAft>
                <a:buClrTx/>
                <a:buSzTx/>
                <a:buFontTx/>
                <a:buNone/>
                <a:tabLst/>
                <a:defRPr/>
              </a:pPr>
              <a:r>
                <a:rPr kumimoji="0" lang="en-SG" sz="1600" b="1" i="0" u="sng" strike="noStrike" kern="1200" cap="none" spc="0" normalizeH="0" baseline="0" noProof="0">
                  <a:ln>
                    <a:noFill/>
                  </a:ln>
                  <a:effectLst/>
                  <a:uLnTx/>
                  <a:uFillTx/>
                  <a:ea typeface="+mn-ea"/>
                  <a:cs typeface="Arial"/>
                </a:rPr>
                <a:t>Inpatient </a:t>
              </a:r>
              <a:r>
                <a:rPr kumimoji="0" lang="en-SG" sz="1600" b="1" i="0" u="sng" strike="noStrike" kern="1200" cap="none" spc="0" normalizeH="0" baseline="0" noProof="0" err="1">
                  <a:ln>
                    <a:noFill/>
                  </a:ln>
                  <a:effectLst/>
                  <a:uLnTx/>
                  <a:uFillTx/>
                  <a:ea typeface="+mn-ea"/>
                  <a:cs typeface="Arial"/>
                </a:rPr>
                <a:t>LHSes</a:t>
              </a:r>
              <a:endParaRPr lang="en-SG" sz="1600" b="1" i="0" u="sng" strike="noStrike" kern="1200" cap="none" spc="0" normalizeH="0" baseline="0" noProof="0">
                <a:ln>
                  <a:noFill/>
                </a:ln>
                <a:effectLst/>
                <a:uLnTx/>
                <a:uFillTx/>
                <a:cs typeface="Arial"/>
              </a:endParaRPr>
            </a:p>
            <a:p>
              <a:pPr marL="342900" marR="0" lvl="0" indent="-342900" algn="l" defTabSz="914400" rtl="0" eaLnBrk="1" fontAlgn="t" latinLnBrk="0" hangingPunct="1">
                <a:spcBef>
                  <a:spcPct val="0"/>
                </a:spcBef>
                <a:spcAft>
                  <a:spcPct val="0"/>
                </a:spcAft>
                <a:buClrTx/>
                <a:buSzTx/>
                <a:buFont typeface="+mj-lt"/>
                <a:buAutoNum type="arabicPeriod" startAt="10"/>
                <a:tabLst/>
                <a:defRPr/>
              </a:pPr>
              <a:r>
                <a:rPr kumimoji="0" lang="en-SG" sz="1600" b="0" i="0" u="none" strike="noStrike" kern="1200" cap="none" spc="0" normalizeH="0" baseline="0" noProof="0">
                  <a:ln>
                    <a:noFill/>
                  </a:ln>
                  <a:effectLst/>
                  <a:uLnTx/>
                  <a:uFillTx/>
                  <a:ea typeface="+mn-ea"/>
                  <a:cs typeface="Arial"/>
                </a:rPr>
                <a:t>Acute Hospital Service</a:t>
              </a:r>
              <a:endParaRPr lang="en-SG" sz="1600" b="0" i="0" u="none" strike="noStrike" kern="1200" cap="none" spc="0" normalizeH="0" baseline="0" noProof="0">
                <a:ln>
                  <a:noFill/>
                </a:ln>
                <a:effectLst/>
                <a:uLnTx/>
                <a:uFillTx/>
                <a:cs typeface="Arial"/>
              </a:endParaRPr>
            </a:p>
            <a:p>
              <a:pPr marL="342900" marR="0" lvl="0" indent="-342900" algn="l" defTabSz="914400" rtl="0" eaLnBrk="1" fontAlgn="t" latinLnBrk="0" hangingPunct="1">
                <a:spcBef>
                  <a:spcPct val="0"/>
                </a:spcBef>
                <a:spcAft>
                  <a:spcPct val="0"/>
                </a:spcAft>
                <a:buClrTx/>
                <a:buSzTx/>
                <a:buFont typeface="+mj-lt"/>
                <a:buAutoNum type="arabicPeriod" startAt="10"/>
                <a:tabLst/>
                <a:defRPr/>
              </a:pPr>
              <a:r>
                <a:rPr kumimoji="0" lang="en-SG" sz="1600" b="0" i="0" u="none" strike="noStrike" kern="1200" cap="none" spc="0" normalizeH="0" baseline="0" noProof="0">
                  <a:ln>
                    <a:noFill/>
                  </a:ln>
                  <a:effectLst/>
                  <a:uLnTx/>
                  <a:uFillTx/>
                  <a:ea typeface="+mn-ea"/>
                  <a:cs typeface="Arial"/>
                </a:rPr>
                <a:t>Community Hospital Service</a:t>
              </a:r>
              <a:endParaRPr lang="en-SG" sz="1600" b="0" i="0" u="none" strike="noStrike" kern="1200" cap="none" spc="0" normalizeH="0" baseline="0" noProof="0">
                <a:ln>
                  <a:noFill/>
                </a:ln>
                <a:effectLst/>
                <a:uLnTx/>
                <a:uFillTx/>
                <a:cs typeface="Arial"/>
              </a:endParaRPr>
            </a:p>
            <a:p>
              <a:pPr marL="342900" indent="-342900">
                <a:spcBef>
                  <a:spcPct val="0"/>
                </a:spcBef>
                <a:spcAft>
                  <a:spcPct val="0"/>
                </a:spcAft>
                <a:buFont typeface="+mj-lt"/>
                <a:buAutoNum type="arabicPeriod" startAt="10"/>
                <a:defRPr/>
              </a:pPr>
              <a:r>
                <a:rPr lang="en-SG" sz="1600">
                  <a:cs typeface="Arial"/>
                </a:rPr>
                <a:t>Contingency Care Service</a:t>
              </a:r>
              <a:endParaRPr lang="en-SG" sz="1600" b="0" i="0" u="none" strike="noStrike" kern="1200" cap="none" spc="0" normalizeH="0" baseline="0" noProof="0">
                <a:ln>
                  <a:noFill/>
                </a:ln>
                <a:effectLst/>
                <a:uLnTx/>
                <a:uFillTx/>
                <a:cs typeface="Arial" panose="020B0604020202020204" pitchFamily="34" charset="0"/>
              </a:endParaRPr>
            </a:p>
            <a:p>
              <a:pPr fontAlgn="t">
                <a:spcBef>
                  <a:spcPct val="0"/>
                </a:spcBef>
                <a:spcAft>
                  <a:spcPct val="0"/>
                </a:spcAft>
                <a:defRPr/>
              </a:pPr>
              <a:endParaRPr lang="en-SG" sz="1600">
                <a:solidFill>
                  <a:prstClr val="black"/>
                </a:solidFill>
                <a:cs typeface="Arial" panose="020B0604020202020204" pitchFamily="34" charset="0"/>
              </a:endParaRPr>
            </a:p>
            <a:p>
              <a:pPr marL="0" marR="0" lvl="0" indent="0" algn="l" defTabSz="914400" rtl="0" eaLnBrk="1" fontAlgn="t" latinLnBrk="0" hangingPunct="1">
                <a:spcBef>
                  <a:spcPct val="0"/>
                </a:spcBef>
                <a:spcAft>
                  <a:spcPct val="0"/>
                </a:spcAft>
                <a:buClrTx/>
                <a:buSzTx/>
                <a:buFontTx/>
                <a:buNone/>
                <a:tabLst/>
                <a:defRPr/>
              </a:pPr>
              <a:r>
                <a:rPr kumimoji="0" lang="en-SG" sz="1600" b="1" i="0" u="sng" strike="noStrike" kern="1200" cap="none" spc="0" normalizeH="0" baseline="0" noProof="0">
                  <a:ln>
                    <a:noFill/>
                  </a:ln>
                  <a:effectLst/>
                  <a:uLnTx/>
                  <a:uFillTx/>
                  <a:ea typeface="+mn-ea"/>
                  <a:cs typeface="Arial"/>
                </a:rPr>
                <a:t>Outpatient </a:t>
              </a:r>
              <a:r>
                <a:rPr kumimoji="0" lang="en-SG" sz="1600" b="1" i="0" u="sng" strike="noStrike" kern="1200" cap="none" spc="0" normalizeH="0" baseline="0" noProof="0" err="1">
                  <a:ln>
                    <a:noFill/>
                  </a:ln>
                  <a:effectLst/>
                  <a:uLnTx/>
                  <a:uFillTx/>
                  <a:ea typeface="+mn-ea"/>
                  <a:cs typeface="Arial"/>
                </a:rPr>
                <a:t>LHSes</a:t>
              </a:r>
              <a:endParaRPr lang="en-SG" sz="1600" b="1" i="0" u="sng" strike="noStrike" kern="1200" cap="none" spc="0" normalizeH="0" baseline="0" noProof="0">
                <a:ln>
                  <a:noFill/>
                </a:ln>
                <a:effectLst/>
                <a:uLnTx/>
                <a:uFillTx/>
                <a:cs typeface="Arial"/>
              </a:endParaRPr>
            </a:p>
            <a:p>
              <a:pPr marL="342900" marR="0" lvl="0" indent="-342900" algn="l" defTabSz="914400" rtl="0" eaLnBrk="1" fontAlgn="t" latinLnBrk="0" hangingPunct="1">
                <a:spcBef>
                  <a:spcPct val="0"/>
                </a:spcBef>
                <a:spcAft>
                  <a:spcPct val="0"/>
                </a:spcAft>
                <a:buClrTx/>
                <a:buSzTx/>
                <a:buFont typeface="+mj-lt"/>
                <a:buAutoNum type="arabicPeriod" startAt="13"/>
                <a:tabLst/>
                <a:defRPr/>
              </a:pPr>
              <a:r>
                <a:rPr kumimoji="0" lang="en-SG" sz="1600" b="0" i="0" u="none" strike="noStrike" kern="1200" cap="none" spc="0" normalizeH="0" baseline="0" noProof="0">
                  <a:ln>
                    <a:noFill/>
                  </a:ln>
                  <a:effectLst/>
                  <a:uLnTx/>
                  <a:uFillTx/>
                  <a:ea typeface="+mn-ea"/>
                  <a:cs typeface="Arial"/>
                </a:rPr>
                <a:t>Outpatient Medical Service</a:t>
              </a:r>
              <a:endParaRPr lang="en-SG" sz="1600" baseline="30000">
                <a:cs typeface="Arial"/>
              </a:endParaRPr>
            </a:p>
            <a:p>
              <a:pPr marL="342900" marR="0" lvl="0" indent="-342900" algn="l" defTabSz="914400" rtl="0" eaLnBrk="1" fontAlgn="t" latinLnBrk="0" hangingPunct="1">
                <a:spcBef>
                  <a:spcPct val="0"/>
                </a:spcBef>
                <a:spcAft>
                  <a:spcPct val="0"/>
                </a:spcAft>
                <a:buClrTx/>
                <a:buSzTx/>
                <a:buFont typeface="+mj-lt"/>
                <a:buAutoNum type="arabicPeriod" startAt="13"/>
                <a:tabLst/>
                <a:defRPr/>
              </a:pPr>
              <a:r>
                <a:rPr lang="en-SG" sz="1600">
                  <a:cs typeface="Arial"/>
                </a:rPr>
                <a:t>Outpatient </a:t>
              </a:r>
              <a:r>
                <a:rPr kumimoji="0" lang="en-SG" sz="1600" b="0" i="0" u="none" strike="noStrike" kern="1200" cap="none" spc="0" normalizeH="0" baseline="0" noProof="0">
                  <a:ln>
                    <a:noFill/>
                  </a:ln>
                  <a:effectLst/>
                  <a:uLnTx/>
                  <a:uFillTx/>
                  <a:ea typeface="+mn-ea"/>
                  <a:cs typeface="Arial"/>
                </a:rPr>
                <a:t>Dental Service</a:t>
              </a:r>
              <a:endParaRPr lang="en-SG" sz="1600" baseline="30000">
                <a:cs typeface="Arial"/>
              </a:endParaRPr>
            </a:p>
            <a:p>
              <a:pPr marL="342900" marR="0" lvl="0" indent="-342900" algn="l" defTabSz="914400" rtl="0" eaLnBrk="1" fontAlgn="t" latinLnBrk="0" hangingPunct="1">
                <a:spcBef>
                  <a:spcPct val="0"/>
                </a:spcBef>
                <a:spcAft>
                  <a:spcPct val="0"/>
                </a:spcAft>
                <a:buClrTx/>
                <a:buSzTx/>
                <a:buFont typeface="+mj-lt"/>
                <a:buAutoNum type="arabicPeriod" startAt="13"/>
                <a:tabLst/>
                <a:defRPr/>
              </a:pPr>
              <a:r>
                <a:rPr kumimoji="0" lang="en-US" sz="1600" b="0" i="0" u="none" strike="noStrike" kern="1200" cap="none" spc="0" normalizeH="0" baseline="0" noProof="0">
                  <a:ln>
                    <a:noFill/>
                  </a:ln>
                  <a:effectLst/>
                  <a:uLnTx/>
                  <a:uFillTx/>
                  <a:ea typeface="+mn-ea"/>
                  <a:cs typeface="+mn-cs"/>
                </a:rPr>
                <a:t>Ambulatory Surgical Centre Service</a:t>
              </a:r>
              <a:endParaRPr lang="en-SG" sz="1600" baseline="30000"/>
            </a:p>
            <a:p>
              <a:pPr marL="342900" marR="0" lvl="0" indent="-342900" algn="l" defTabSz="914400" rtl="0" eaLnBrk="1" fontAlgn="t" latinLnBrk="0" hangingPunct="1">
                <a:spcBef>
                  <a:spcPct val="0"/>
                </a:spcBef>
                <a:spcAft>
                  <a:spcPct val="0"/>
                </a:spcAft>
                <a:buClrTx/>
                <a:buSzTx/>
                <a:buFont typeface="+mj-lt"/>
                <a:buAutoNum type="arabicPeriod" startAt="13"/>
                <a:tabLst/>
                <a:defRPr/>
              </a:pPr>
              <a:r>
                <a:rPr kumimoji="0" lang="en-US" sz="1600" b="0" i="0" u="none" strike="noStrike" kern="1200" cap="none" spc="0" normalizeH="0" baseline="0" noProof="0">
                  <a:ln>
                    <a:noFill/>
                  </a:ln>
                  <a:effectLst/>
                  <a:uLnTx/>
                  <a:uFillTx/>
                  <a:ea typeface="+mn-ea"/>
                  <a:cs typeface="+mn-cs"/>
                </a:rPr>
                <a:t>Outpatient Renal Dialysis Service</a:t>
              </a:r>
              <a:endParaRPr lang="en-US" sz="1600" baseline="30000"/>
            </a:p>
            <a:p>
              <a:pPr marL="342900" marR="0" lvl="0" indent="-342900" algn="l" defTabSz="914400" rtl="0" eaLnBrk="1" fontAlgn="t" latinLnBrk="0" hangingPunct="1">
                <a:spcBef>
                  <a:spcPct val="0"/>
                </a:spcBef>
                <a:spcAft>
                  <a:spcPct val="0"/>
                </a:spcAft>
                <a:buClrTx/>
                <a:buSzTx/>
                <a:buFont typeface="+mj-lt"/>
                <a:buAutoNum type="arabicPeriod" startAt="13"/>
                <a:tabLst/>
                <a:defRPr/>
              </a:pPr>
              <a:r>
                <a:rPr kumimoji="0" lang="en-US" sz="1600" b="0" i="0" u="none" strike="noStrike" kern="1200" cap="none" spc="0" normalizeH="0" baseline="0" noProof="0">
                  <a:ln>
                    <a:noFill/>
                  </a:ln>
                  <a:effectLst/>
                  <a:uLnTx/>
                  <a:uFillTx/>
                  <a:ea typeface="+mn-ea"/>
                  <a:cs typeface="+mn-cs"/>
                </a:rPr>
                <a:t>Assisted Reproduction Service</a:t>
              </a:r>
              <a:endParaRPr kumimoji="0" lang="en-US" sz="1600" b="0" i="0" u="none" strike="noStrike" kern="1200" cap="none" spc="0" normalizeH="0" baseline="30000" noProof="0">
                <a:ln>
                  <a:noFill/>
                </a:ln>
                <a:effectLst/>
                <a:uLnTx/>
                <a:uFillTx/>
                <a:ea typeface="+mn-ea"/>
                <a:cs typeface="+mn-cs"/>
              </a:endParaRPr>
            </a:p>
            <a:p>
              <a:pPr marL="0" marR="0" lvl="0" indent="0" algn="l" defTabSz="914400" rtl="0" eaLnBrk="1" fontAlgn="t" latinLnBrk="0" hangingPunct="1">
                <a:spcBef>
                  <a:spcPct val="0"/>
                </a:spcBef>
                <a:spcAft>
                  <a:spcPct val="0"/>
                </a:spcAft>
                <a:buClrTx/>
                <a:buSzTx/>
                <a:buFontTx/>
                <a:buNone/>
                <a:tabLst/>
                <a:defRPr/>
              </a:pPr>
              <a:endParaRPr kumimoji="0" lang="en-US" sz="1600" b="0" i="0" u="sng" strike="noStrike" kern="1200" cap="none" spc="0" normalizeH="0" baseline="0" noProof="0">
                <a:ln>
                  <a:noFill/>
                </a:ln>
                <a:solidFill>
                  <a:prstClr val="black"/>
                </a:solidFill>
                <a:effectLst/>
                <a:uLnTx/>
                <a:uFillTx/>
                <a:ea typeface="+mn-ea"/>
                <a:cs typeface="Arial" charset="0"/>
              </a:endParaRPr>
            </a:p>
            <a:p>
              <a:pPr marL="0" marR="0" lvl="0" indent="0" algn="l" defTabSz="914400" rtl="0" eaLnBrk="1" fontAlgn="t" latinLnBrk="0" hangingPunct="1">
                <a:spcBef>
                  <a:spcPct val="0"/>
                </a:spcBef>
                <a:spcAft>
                  <a:spcPct val="0"/>
                </a:spcAft>
                <a:buClrTx/>
                <a:buSzTx/>
                <a:buFontTx/>
                <a:buNone/>
                <a:tabLst/>
                <a:defRPr/>
              </a:pPr>
              <a:r>
                <a:rPr kumimoji="0" lang="en-US" sz="1600" b="1" i="0" u="sng" strike="noStrike" kern="1200" cap="none" spc="0" normalizeH="0" baseline="0" noProof="0">
                  <a:ln>
                    <a:noFill/>
                  </a:ln>
                  <a:effectLst/>
                  <a:uLnTx/>
                  <a:uFillTx/>
                  <a:ea typeface="+mn-ea"/>
                  <a:cs typeface="Arial"/>
                </a:rPr>
                <a:t>Clinical Support </a:t>
              </a:r>
              <a:r>
                <a:rPr kumimoji="0" lang="en-US" sz="1600" b="1" i="0" u="sng" strike="noStrike" kern="1200" cap="none" spc="0" normalizeH="0" baseline="0" noProof="0" err="1">
                  <a:ln>
                    <a:noFill/>
                  </a:ln>
                  <a:effectLst/>
                  <a:uLnTx/>
                  <a:uFillTx/>
                  <a:ea typeface="+mn-ea"/>
                  <a:cs typeface="Arial"/>
                </a:rPr>
                <a:t>LHSes</a:t>
              </a:r>
              <a:endParaRPr kumimoji="0" lang="en-SG" sz="1600" b="1" i="0" u="none" strike="noStrike" kern="1200" cap="none" spc="0" normalizeH="0" baseline="0" noProof="0">
                <a:ln>
                  <a:noFill/>
                </a:ln>
                <a:effectLst/>
                <a:uLnTx/>
                <a:uFillTx/>
                <a:ea typeface="+mn-ea"/>
                <a:cs typeface="Arial"/>
              </a:endParaRPr>
            </a:p>
            <a:p>
              <a:pPr marL="342900" marR="0" lvl="0" indent="-342900" algn="l" defTabSz="914400" rtl="0" eaLnBrk="1" fontAlgn="t" latinLnBrk="0" hangingPunct="1">
                <a:spcBef>
                  <a:spcPct val="0"/>
                </a:spcBef>
                <a:spcAft>
                  <a:spcPct val="0"/>
                </a:spcAft>
                <a:buClrTx/>
                <a:buSzTx/>
                <a:buFont typeface="+mj-lt"/>
                <a:buAutoNum type="arabicPeriod" startAt="18"/>
                <a:tabLst/>
                <a:defRPr/>
              </a:pPr>
              <a:r>
                <a:rPr kumimoji="0" lang="en-US" sz="1600" b="0" i="0" u="none" strike="noStrike" kern="1200" cap="none" spc="0" normalizeH="0" baseline="0" noProof="0">
                  <a:ln>
                    <a:noFill/>
                  </a:ln>
                  <a:effectLst/>
                  <a:uLnTx/>
                  <a:uFillTx/>
                  <a:ea typeface="+mn-ea"/>
                  <a:cs typeface="+mn-cs"/>
                </a:rPr>
                <a:t>Human Tissue Banking Service</a:t>
              </a:r>
              <a:endParaRPr lang="en-US" sz="1600" baseline="30000"/>
            </a:p>
            <a:p>
              <a:pPr marL="342900" marR="0" lvl="0" indent="-342900" algn="l" defTabSz="914400" rtl="0" eaLnBrk="1" fontAlgn="t" latinLnBrk="0" hangingPunct="1">
                <a:spcBef>
                  <a:spcPct val="0"/>
                </a:spcBef>
                <a:spcAft>
                  <a:spcPct val="0"/>
                </a:spcAft>
                <a:buClrTx/>
                <a:buSzTx/>
                <a:buFont typeface="+mj-lt"/>
                <a:buAutoNum type="arabicPeriod" startAt="18"/>
                <a:tabLst/>
                <a:defRPr/>
              </a:pPr>
              <a:r>
                <a:rPr kumimoji="0" lang="en-US" sz="1600" b="0" i="0" u="none" strike="noStrike" kern="1200" cap="none" spc="0" normalizeH="0" baseline="0" noProof="0">
                  <a:ln>
                    <a:noFill/>
                  </a:ln>
                  <a:effectLst/>
                  <a:uLnTx/>
                  <a:uFillTx/>
                  <a:ea typeface="+mn-ea"/>
                  <a:cs typeface="+mn-cs"/>
                </a:rPr>
                <a:t>Nuclear Medicine Service</a:t>
              </a:r>
            </a:p>
          </p:txBody>
        </p:sp>
      </p:grpSp>
      <p:sp>
        <p:nvSpPr>
          <p:cNvPr id="9" name="Subtitle 1">
            <a:extLst>
              <a:ext uri="{FF2B5EF4-FFF2-40B4-BE49-F238E27FC236}">
                <a16:creationId xmlns:a16="http://schemas.microsoft.com/office/drawing/2014/main" id="{688C61C6-5A9A-6FC0-BFB3-19328330DB03}"/>
              </a:ext>
            </a:extLst>
          </p:cNvPr>
          <p:cNvSpPr txBox="1">
            <a:spLocks/>
          </p:cNvSpPr>
          <p:nvPr/>
        </p:nvSpPr>
        <p:spPr>
          <a:xfrm>
            <a:off x="0" y="358454"/>
            <a:ext cx="12192000" cy="671886"/>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a:ln>
                  <a:noFill/>
                </a:ln>
                <a:effectLst/>
                <a:uLnTx/>
                <a:uFillTx/>
                <a:latin typeface="Calibri" panose="020F0502020204030204"/>
                <a:ea typeface="+mn-ea"/>
                <a:cs typeface="+mn-cs"/>
              </a:rPr>
              <a:t>The HCSA was implemented in 3 Phases over 2022 – 2023 involving over </a:t>
            </a:r>
            <a:r>
              <a:rPr lang="en-US" sz="2400" b="1">
                <a:latin typeface="Calibri" panose="020F0502020204030204"/>
              </a:rPr>
              <a:t>5,000 </a:t>
            </a:r>
            <a:r>
              <a:rPr kumimoji="0" lang="en-US" sz="2400" b="1" i="0" u="none" strike="noStrike" kern="1200" cap="none" spc="0" normalizeH="0" baseline="0" noProof="0">
                <a:ln>
                  <a:noFill/>
                </a:ln>
                <a:effectLst/>
                <a:uLnTx/>
                <a:uFillTx/>
                <a:latin typeface="Calibri" panose="020F0502020204030204"/>
                <a:ea typeface="+mn-ea"/>
                <a:cs typeface="+mn-cs"/>
              </a:rPr>
              <a:t>licensees and </a:t>
            </a:r>
            <a:r>
              <a:rPr lang="en-US" sz="2400" b="1">
                <a:latin typeface="Calibri" panose="020F0502020204030204"/>
              </a:rPr>
              <a:t>over 10,000 </a:t>
            </a:r>
            <a:r>
              <a:rPr kumimoji="0" lang="en-US" sz="2400" b="1" i="0" u="none" strike="noStrike" kern="1200" cap="none" spc="0" normalizeH="0" baseline="0" noProof="0" err="1">
                <a:ln>
                  <a:noFill/>
                </a:ln>
                <a:effectLst/>
                <a:uLnTx/>
                <a:uFillTx/>
                <a:latin typeface="Calibri" panose="020F0502020204030204"/>
                <a:ea typeface="+mn-ea"/>
                <a:cs typeface="+mn-cs"/>
              </a:rPr>
              <a:t>licences</a:t>
            </a:r>
            <a:r>
              <a:rPr kumimoji="0" lang="en-US" sz="2400" b="1" i="0" u="none" strike="noStrike" kern="1200" cap="none" spc="0" normalizeH="0" baseline="0" noProof="0">
                <a:ln>
                  <a:noFill/>
                </a:ln>
                <a:effectLst/>
                <a:uLnTx/>
                <a:uFillTx/>
                <a:latin typeface="Calibri" panose="020F0502020204030204"/>
                <a:ea typeface="+mn-ea"/>
                <a:cs typeface="+mn-cs"/>
              </a:rPr>
              <a:t> across 17 Licensable Healthcare Services</a:t>
            </a:r>
          </a:p>
        </p:txBody>
      </p:sp>
    </p:spTree>
    <p:extLst>
      <p:ext uri="{BB962C8B-B14F-4D97-AF65-F5344CB8AC3E}">
        <p14:creationId xmlns:p14="http://schemas.microsoft.com/office/powerpoint/2010/main" val="63863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AF8D23-C329-0A4D-16CC-213720ABDB5B}"/>
              </a:ext>
            </a:extLst>
          </p:cNvPr>
          <p:cNvSpPr>
            <a:spLocks noGrp="1"/>
          </p:cNvSpPr>
          <p:nvPr>
            <p:ph type="sldNum" sz="quarter" idx="12"/>
          </p:nvPr>
        </p:nvSpPr>
        <p:spPr/>
        <p:txBody>
          <a:bodyPr/>
          <a:lstStyle/>
          <a:p>
            <a:fld id="{2ED2935A-295D-43EF-A461-BFBA306AC1AE}" type="slidenum">
              <a:rPr lang="en-SG" smtClean="0"/>
              <a:t>7</a:t>
            </a:fld>
            <a:endParaRPr lang="en-SG"/>
          </a:p>
        </p:txBody>
      </p:sp>
      <p:sp>
        <p:nvSpPr>
          <p:cNvPr id="5" name="Subtitle 1">
            <a:extLst>
              <a:ext uri="{FF2B5EF4-FFF2-40B4-BE49-F238E27FC236}">
                <a16:creationId xmlns:a16="http://schemas.microsoft.com/office/drawing/2014/main" id="{69855418-E44D-E1CC-1755-DD8D2738A87C}"/>
              </a:ext>
            </a:extLst>
          </p:cNvPr>
          <p:cNvSpPr txBox="1">
            <a:spLocks/>
          </p:cNvSpPr>
          <p:nvPr/>
        </p:nvSpPr>
        <p:spPr>
          <a:xfrm>
            <a:off x="0" y="358454"/>
            <a:ext cx="12192000" cy="671886"/>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dirty="0">
                <a:ln>
                  <a:noFill/>
                </a:ln>
                <a:effectLst/>
                <a:uLnTx/>
                <a:uFillTx/>
                <a:latin typeface="Calibri" panose="020F0502020204030204"/>
                <a:ea typeface="+mn-ea"/>
                <a:cs typeface="+mn-cs"/>
              </a:rPr>
              <a:t>Healthcare is moving upstream, with a greater focus on preventive health</a:t>
            </a:r>
          </a:p>
        </p:txBody>
      </p:sp>
      <p:sp>
        <p:nvSpPr>
          <p:cNvPr id="8" name="TextBox 7">
            <a:extLst>
              <a:ext uri="{FF2B5EF4-FFF2-40B4-BE49-F238E27FC236}">
                <a16:creationId xmlns:a16="http://schemas.microsoft.com/office/drawing/2014/main" id="{32A32158-A407-9FA9-0FF2-5208C9250964}"/>
              </a:ext>
            </a:extLst>
          </p:cNvPr>
          <p:cNvSpPr txBox="1"/>
          <p:nvPr/>
        </p:nvSpPr>
        <p:spPr>
          <a:xfrm>
            <a:off x="5600642" y="1412395"/>
            <a:ext cx="6266505" cy="2554545"/>
          </a:xfrm>
          <a:prstGeom prst="rect">
            <a:avLst/>
          </a:prstGeom>
          <a:noFill/>
        </p:spPr>
        <p:txBody>
          <a:bodyPr wrap="square" rtlCol="0">
            <a:spAutoFit/>
          </a:bodyPr>
          <a:lstStyle/>
          <a:p>
            <a:r>
              <a:rPr lang="en-US" sz="2000" dirty="0"/>
              <a:t>Healthier SG is a national initiative to help all Singaporeans take steps towards better health and quality of life, by focusing on:</a:t>
            </a:r>
          </a:p>
          <a:p>
            <a:pPr marL="514350" indent="-514350">
              <a:buAutoNum type="romanLcParenR"/>
            </a:pPr>
            <a:r>
              <a:rPr lang="en-US" sz="2000" dirty="0"/>
              <a:t>Preventive care, </a:t>
            </a:r>
          </a:p>
          <a:p>
            <a:pPr marL="514350" indent="-514350">
              <a:buAutoNum type="romanLcParenR"/>
            </a:pPr>
            <a:r>
              <a:rPr lang="en-US" sz="2000" dirty="0"/>
              <a:t>Enrolling with a family doctor </a:t>
            </a:r>
          </a:p>
          <a:p>
            <a:pPr marL="514350" indent="-514350">
              <a:buAutoNum type="romanLcParenR"/>
            </a:pPr>
            <a:r>
              <a:rPr lang="en-US" sz="2000" dirty="0"/>
              <a:t>Personalized Health Plan</a:t>
            </a:r>
          </a:p>
          <a:p>
            <a:pPr marL="514350" indent="-514350">
              <a:buAutoNum type="romanLcParenR"/>
            </a:pPr>
            <a:r>
              <a:rPr lang="en-US" sz="2000" dirty="0"/>
              <a:t>Connecting to a wide range of healthy lifestyle activities</a:t>
            </a:r>
            <a:endParaRPr lang="en-SG" sz="2000" dirty="0"/>
          </a:p>
        </p:txBody>
      </p:sp>
      <p:sp>
        <p:nvSpPr>
          <p:cNvPr id="9" name="TextBox 8">
            <a:extLst>
              <a:ext uri="{FF2B5EF4-FFF2-40B4-BE49-F238E27FC236}">
                <a16:creationId xmlns:a16="http://schemas.microsoft.com/office/drawing/2014/main" id="{F20E684D-225B-7F5D-8861-CF080D7D7552}"/>
              </a:ext>
            </a:extLst>
          </p:cNvPr>
          <p:cNvSpPr txBox="1"/>
          <p:nvPr/>
        </p:nvSpPr>
        <p:spPr>
          <a:xfrm>
            <a:off x="3187337" y="1998617"/>
            <a:ext cx="3435532" cy="369332"/>
          </a:xfrm>
          <a:prstGeom prst="rect">
            <a:avLst/>
          </a:prstGeom>
          <a:noFill/>
        </p:spPr>
        <p:txBody>
          <a:bodyPr wrap="square" rtlCol="0">
            <a:spAutoFit/>
          </a:bodyPr>
          <a:lstStyle/>
          <a:p>
            <a:r>
              <a:rPr lang="en-US" dirty="0"/>
              <a:t>Insert HSG pic</a:t>
            </a:r>
            <a:endParaRPr lang="en-SG" dirty="0"/>
          </a:p>
        </p:txBody>
      </p:sp>
      <p:pic>
        <p:nvPicPr>
          <p:cNvPr id="1026" name="Picture 2" descr="Image">
            <a:extLst>
              <a:ext uri="{FF2B5EF4-FFF2-40B4-BE49-F238E27FC236}">
                <a16:creationId xmlns:a16="http://schemas.microsoft.com/office/drawing/2014/main" id="{9F9EE77D-1006-78DD-6118-10EC83FCE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60" y="1072748"/>
            <a:ext cx="4672724" cy="5785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38487D-FE4C-5C19-7BA6-606071CCEB71}"/>
              </a:ext>
            </a:extLst>
          </p:cNvPr>
          <p:cNvPicPr>
            <a:picLocks noChangeAspect="1"/>
          </p:cNvPicPr>
          <p:nvPr/>
        </p:nvPicPr>
        <p:blipFill>
          <a:blip r:embed="rId3"/>
          <a:srcRect l="8233" r="7945"/>
          <a:stretch>
            <a:fillRect/>
          </a:stretch>
        </p:blipFill>
        <p:spPr>
          <a:xfrm>
            <a:off x="5035158" y="3965373"/>
            <a:ext cx="4102767" cy="2868260"/>
          </a:xfrm>
          <a:prstGeom prst="rect">
            <a:avLst/>
          </a:prstGeom>
        </p:spPr>
      </p:pic>
      <p:pic>
        <p:nvPicPr>
          <p:cNvPr id="3" name="Picture 2">
            <a:extLst>
              <a:ext uri="{FF2B5EF4-FFF2-40B4-BE49-F238E27FC236}">
                <a16:creationId xmlns:a16="http://schemas.microsoft.com/office/drawing/2014/main" id="{DF12750D-223F-9769-D199-B63495807D8A}"/>
              </a:ext>
            </a:extLst>
          </p:cNvPr>
          <p:cNvPicPr>
            <a:picLocks noChangeAspect="1"/>
          </p:cNvPicPr>
          <p:nvPr/>
        </p:nvPicPr>
        <p:blipFill>
          <a:blip r:embed="rId4"/>
          <a:stretch>
            <a:fillRect/>
          </a:stretch>
        </p:blipFill>
        <p:spPr>
          <a:xfrm>
            <a:off x="9260025" y="4004357"/>
            <a:ext cx="2266228" cy="2457910"/>
          </a:xfrm>
          <a:prstGeom prst="rect">
            <a:avLst/>
          </a:prstGeom>
        </p:spPr>
      </p:pic>
    </p:spTree>
    <p:extLst>
      <p:ext uri="{BB962C8B-B14F-4D97-AF65-F5344CB8AC3E}">
        <p14:creationId xmlns:p14="http://schemas.microsoft.com/office/powerpoint/2010/main" val="289883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39E0E8-A5AE-72C4-F617-C45286C606B6}"/>
              </a:ext>
            </a:extLst>
          </p:cNvPr>
          <p:cNvSpPr>
            <a:spLocks noGrp="1"/>
          </p:cNvSpPr>
          <p:nvPr>
            <p:ph type="sldNum" sz="quarter" idx="12"/>
          </p:nvPr>
        </p:nvSpPr>
        <p:spPr/>
        <p:txBody>
          <a:bodyPr/>
          <a:lstStyle/>
          <a:p>
            <a:fld id="{2ED2935A-295D-43EF-A461-BFBA306AC1AE}" type="slidenum">
              <a:rPr lang="en-SG" smtClean="0"/>
              <a:t>8</a:t>
            </a:fld>
            <a:endParaRPr lang="en-SG"/>
          </a:p>
        </p:txBody>
      </p:sp>
      <p:sp>
        <p:nvSpPr>
          <p:cNvPr id="5" name="Subtitle 1">
            <a:extLst>
              <a:ext uri="{FF2B5EF4-FFF2-40B4-BE49-F238E27FC236}">
                <a16:creationId xmlns:a16="http://schemas.microsoft.com/office/drawing/2014/main" id="{7D1C39CF-4F39-D54F-1C7B-D208FBA4992B}"/>
              </a:ext>
            </a:extLst>
          </p:cNvPr>
          <p:cNvSpPr txBox="1">
            <a:spLocks/>
          </p:cNvSpPr>
          <p:nvPr/>
        </p:nvSpPr>
        <p:spPr>
          <a:xfrm>
            <a:off x="0" y="358454"/>
            <a:ext cx="12192000" cy="671886"/>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dirty="0">
                <a:ln>
                  <a:noFill/>
                </a:ln>
                <a:effectLst/>
                <a:uLnTx/>
                <a:uFillTx/>
                <a:latin typeface="Calibri" panose="020F0502020204030204"/>
                <a:ea typeface="+mn-ea"/>
                <a:cs typeface="+mn-cs"/>
              </a:rPr>
              <a:t>Evolving healthcare landscape has also resulted in emergence of healthcare services beyond traditional disease diagnosis and treatment</a:t>
            </a:r>
          </a:p>
        </p:txBody>
      </p:sp>
      <p:sp>
        <p:nvSpPr>
          <p:cNvPr id="6" name="TextBox 5">
            <a:extLst>
              <a:ext uri="{FF2B5EF4-FFF2-40B4-BE49-F238E27FC236}">
                <a16:creationId xmlns:a16="http://schemas.microsoft.com/office/drawing/2014/main" id="{618320D1-B1D7-2C56-0264-A678DAA831A3}"/>
              </a:ext>
            </a:extLst>
          </p:cNvPr>
          <p:cNvSpPr txBox="1"/>
          <p:nvPr/>
        </p:nvSpPr>
        <p:spPr>
          <a:xfrm>
            <a:off x="433251" y="5705684"/>
            <a:ext cx="11325498" cy="1015663"/>
          </a:xfrm>
          <a:prstGeom prst="rect">
            <a:avLst/>
          </a:prstGeom>
          <a:noFill/>
        </p:spPr>
        <p:txBody>
          <a:bodyPr wrap="square" rtlCol="0">
            <a:spAutoFit/>
          </a:bodyPr>
          <a:lstStyle/>
          <a:p>
            <a:r>
              <a:rPr lang="en-US" sz="2000" dirty="0"/>
              <a:t>Longevity and wellness services are more common, and we need to review our regulatory approach to balance patient safety with pro-enterprise considerations. We similarly need to review aesthetic procedures and guidelines.</a:t>
            </a:r>
            <a:endParaRPr lang="en-SG" sz="2000" dirty="0"/>
          </a:p>
        </p:txBody>
      </p:sp>
      <p:pic>
        <p:nvPicPr>
          <p:cNvPr id="2050" name="Picture 2" descr="The Straits Times: Collagen banking: New treatment helps stimulate skin's  collagen to keep you looking younger for longer - Ozhean Zoey | Korean  Collagen Aesthetic Clinic in Singapore">
            <a:extLst>
              <a:ext uri="{FF2B5EF4-FFF2-40B4-BE49-F238E27FC236}">
                <a16:creationId xmlns:a16="http://schemas.microsoft.com/office/drawing/2014/main" id="{7BFFD163-2401-B408-BE04-0C6EF0AB3E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6" r="12082"/>
          <a:stretch>
            <a:fillRect/>
          </a:stretch>
        </p:blipFill>
        <p:spPr bwMode="auto">
          <a:xfrm>
            <a:off x="8734704" y="1144360"/>
            <a:ext cx="2837902" cy="2284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6F938E4-D8CD-1315-436D-384D44042BF0}"/>
              </a:ext>
            </a:extLst>
          </p:cNvPr>
          <p:cNvPicPr>
            <a:picLocks noChangeAspect="1"/>
          </p:cNvPicPr>
          <p:nvPr/>
        </p:nvPicPr>
        <p:blipFill>
          <a:blip r:embed="rId4"/>
          <a:stretch>
            <a:fillRect/>
          </a:stretch>
        </p:blipFill>
        <p:spPr>
          <a:xfrm>
            <a:off x="75956" y="1164941"/>
            <a:ext cx="4556202" cy="3179217"/>
          </a:xfrm>
          <a:prstGeom prst="rect">
            <a:avLst/>
          </a:prstGeom>
        </p:spPr>
      </p:pic>
      <p:pic>
        <p:nvPicPr>
          <p:cNvPr id="2060" name="Picture 12" descr="Chi Longevity">
            <a:extLst>
              <a:ext uri="{FF2B5EF4-FFF2-40B4-BE49-F238E27FC236}">
                <a16:creationId xmlns:a16="http://schemas.microsoft.com/office/drawing/2014/main" id="{A1A7AA02-B6E1-610A-0A2A-878F6703F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056" y="1172897"/>
            <a:ext cx="17621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04C2281-2AFF-015F-B3BC-DC899D31C0FC}"/>
              </a:ext>
            </a:extLst>
          </p:cNvPr>
          <p:cNvPicPr>
            <a:picLocks noChangeAspect="1"/>
          </p:cNvPicPr>
          <p:nvPr/>
        </p:nvPicPr>
        <p:blipFill>
          <a:blip r:embed="rId6"/>
          <a:srcRect l="2059" r="5593"/>
          <a:stretch>
            <a:fillRect/>
          </a:stretch>
        </p:blipFill>
        <p:spPr>
          <a:xfrm>
            <a:off x="2550695" y="1741774"/>
            <a:ext cx="3886200" cy="3735867"/>
          </a:xfrm>
          <a:prstGeom prst="rect">
            <a:avLst/>
          </a:prstGeom>
        </p:spPr>
      </p:pic>
      <p:pic>
        <p:nvPicPr>
          <p:cNvPr id="2052" name="Picture 4" descr="Nexus Aesthetic Clinic Featured in Straits Times | Nexus Aesthetic Clinic">
            <a:extLst>
              <a:ext uri="{FF2B5EF4-FFF2-40B4-BE49-F238E27FC236}">
                <a16:creationId xmlns:a16="http://schemas.microsoft.com/office/drawing/2014/main" id="{2246E27E-CF75-1B59-0124-1BB15A4B38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900" t="43640" r="21833" b="1"/>
          <a:stretch>
            <a:fillRect/>
          </a:stretch>
        </p:blipFill>
        <p:spPr bwMode="auto">
          <a:xfrm>
            <a:off x="7011291" y="3429000"/>
            <a:ext cx="4342509" cy="214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2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E78-7E8F-F331-6793-F35A941655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324D79-28E2-BF4D-7329-3F333BA1A161}"/>
              </a:ext>
            </a:extLst>
          </p:cNvPr>
          <p:cNvSpPr>
            <a:spLocks noGrp="1"/>
          </p:cNvSpPr>
          <p:nvPr>
            <p:ph type="sldNum" sz="quarter" idx="12"/>
          </p:nvPr>
        </p:nvSpPr>
        <p:spPr/>
        <p:txBody>
          <a:bodyPr/>
          <a:lstStyle/>
          <a:p>
            <a:fld id="{2ED2935A-295D-43EF-A461-BFBA306AC1AE}" type="slidenum">
              <a:rPr lang="en-SG" smtClean="0"/>
              <a:t>9</a:t>
            </a:fld>
            <a:endParaRPr lang="en-SG"/>
          </a:p>
        </p:txBody>
      </p:sp>
      <p:sp>
        <p:nvSpPr>
          <p:cNvPr id="3" name="Subtitle 1">
            <a:extLst>
              <a:ext uri="{FF2B5EF4-FFF2-40B4-BE49-F238E27FC236}">
                <a16:creationId xmlns:a16="http://schemas.microsoft.com/office/drawing/2014/main" id="{62741DB7-BD77-F2E8-4DDB-7274E2076FB1}"/>
              </a:ext>
            </a:extLst>
          </p:cNvPr>
          <p:cNvSpPr txBox="1">
            <a:spLocks/>
          </p:cNvSpPr>
          <p:nvPr/>
        </p:nvSpPr>
        <p:spPr>
          <a:xfrm>
            <a:off x="0" y="358454"/>
            <a:ext cx="12192000" cy="671886"/>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dirty="0">
                <a:ln>
                  <a:noFill/>
                </a:ln>
                <a:effectLst/>
                <a:uLnTx/>
                <a:uFillTx/>
                <a:latin typeface="Calibri" panose="020F0502020204030204"/>
                <a:ea typeface="+mn-ea"/>
                <a:cs typeface="+mn-cs"/>
              </a:rPr>
              <a:t>We are proactive in our regulatory approach, by keeping abreast of changes in healthcare practice, using data, engagement and horizon scans</a:t>
            </a:r>
          </a:p>
        </p:txBody>
      </p:sp>
      <p:graphicFrame>
        <p:nvGraphicFramePr>
          <p:cNvPr id="2" name="Diagram 1">
            <a:extLst>
              <a:ext uri="{FF2B5EF4-FFF2-40B4-BE49-F238E27FC236}">
                <a16:creationId xmlns:a16="http://schemas.microsoft.com/office/drawing/2014/main" id="{46C76577-FF3F-C73F-74DD-1BA5C932D080}"/>
              </a:ext>
            </a:extLst>
          </p:cNvPr>
          <p:cNvGraphicFramePr/>
          <p:nvPr>
            <p:extLst>
              <p:ext uri="{D42A27DB-BD31-4B8C-83A1-F6EECF244321}">
                <p14:modId xmlns:p14="http://schemas.microsoft.com/office/powerpoint/2010/main" val="984718693"/>
              </p:ext>
            </p:extLst>
          </p:nvPr>
        </p:nvGraphicFramePr>
        <p:xfrm>
          <a:off x="469536" y="1274581"/>
          <a:ext cx="11482977" cy="5264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092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TotalTime>
  <Words>2162</Words>
  <Application>Microsoft Office PowerPoint</Application>
  <PresentationFormat>Widescreen</PresentationFormat>
  <Paragraphs>280</Paragraphs>
  <Slides>18</Slides>
  <Notes>12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Calibri</vt:lpstr>
      <vt:lpstr>Segoe UI</vt:lpstr>
      <vt:lpstr>Times New Roman</vt:lpstr>
      <vt:lpstr>Wingdings</vt:lpstr>
      <vt:lpstr>Office Theme</vt:lpstr>
      <vt:lpstr>Regulation With a Broader Focus –  The Singapore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Dharmendran GOPAL (MOH)</dc:creator>
  <cp:lastModifiedBy>Dharmendran GOPAL (MOH)</cp:lastModifiedBy>
  <cp:revision>36</cp:revision>
  <dcterms:created xsi:type="dcterms:W3CDTF">2025-06-12T09:21:54Z</dcterms:created>
  <dcterms:modified xsi:type="dcterms:W3CDTF">2025-06-13T10:21:36Z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803508-8490-4252-b331-d9b72689e942_Enabled">
    <vt:lpwstr>true</vt:lpwstr>
  </property>
  <property fmtid="{D5CDD505-2E9C-101B-9397-08002B2CF9AE}" pid="3" name="MSIP_Label_54803508-8490-4252-b331-d9b72689e942_SetDate">
    <vt:lpwstr>2025-06-12T09:21:54Z</vt:lpwstr>
  </property>
  <property fmtid="{D5CDD505-2E9C-101B-9397-08002B2CF9AE}" pid="4" name="MSIP_Label_54803508-8490-4252-b331-d9b72689e942_Method">
    <vt:lpwstr>Privileged</vt:lpwstr>
  </property>
  <property fmtid="{D5CDD505-2E9C-101B-9397-08002B2CF9AE}" pid="5" name="MSIP_Label_54803508-8490-4252-b331-d9b72689e942_Name">
    <vt:lpwstr>Non Sensitive_0</vt:lpwstr>
  </property>
  <property fmtid="{D5CDD505-2E9C-101B-9397-08002B2CF9AE}" pid="6" name="MSIP_Label_54803508-8490-4252-b331-d9b72689e942_SiteId">
    <vt:lpwstr>0b11c524-9a1c-4e1b-84cb-6336aefc2243</vt:lpwstr>
  </property>
  <property fmtid="{D5CDD505-2E9C-101B-9397-08002B2CF9AE}" pid="7" name="MSIP_Label_54803508-8490-4252-b331-d9b72689e942_ActionId">
    <vt:lpwstr>99e81487-e127-4cf1-bee7-60e596b409dd</vt:lpwstr>
  </property>
  <property fmtid="{D5CDD505-2E9C-101B-9397-08002B2CF9AE}" pid="8" name="MSIP_Label_54803508-8490-4252-b331-d9b72689e942_ContentBits">
    <vt:lpwstr>0</vt:lpwstr>
  </property>
  <property fmtid="{D5CDD505-2E9C-101B-9397-08002B2CF9AE}" pid="9" name="MSIP_Label_54803508-8490-4252-b331-d9b72689e942_Tag">
    <vt:lpwstr>10, 0, 1, 1</vt:lpwstr>
  </property>
</Properties>
</file>