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72"/>
    <p:sldMasterId id="2147483684" r:id="rId173"/>
  </p:sldMasterIdLst>
  <p:notesMasterIdLst>
    <p:notesMasterId r:id="rId187"/>
  </p:notesMasterIdLst>
  <p:handoutMasterIdLst>
    <p:handoutMasterId r:id="rId188"/>
  </p:handoutMasterIdLst>
  <p:sldIdLst>
    <p:sldId id="296" r:id="rId174"/>
    <p:sldId id="1336" r:id="rId175"/>
    <p:sldId id="305" r:id="rId176"/>
    <p:sldId id="1361" r:id="rId177"/>
    <p:sldId id="2147472588" r:id="rId178"/>
    <p:sldId id="2147472589" r:id="rId179"/>
    <p:sldId id="2147472587" r:id="rId180"/>
    <p:sldId id="2147472595" r:id="rId181"/>
    <p:sldId id="2147472580" r:id="rId182"/>
    <p:sldId id="2147472592" r:id="rId183"/>
    <p:sldId id="2147472593" r:id="rId184"/>
    <p:sldId id="764" r:id="rId185"/>
    <p:sldId id="2134806647" r:id="rId186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D95EC-3659-4958-8697-97AA6940AA94}" v="644" dt="2025-06-06T19:01:36.580"/>
  </p1510:revLst>
</p1510:revInfo>
</file>

<file path=ppt/tableStyles.xml><?xml version="1.0" encoding="utf-8"?>
<a:tblStyleLst xmlns:a="http://schemas.openxmlformats.org/drawingml/2006/main" def="{04021C7F-4D4E-49A4-A66B-63683BE91913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4021C7F-4D4E-49A4-A66B-63683BE91913}" styleName="Tabelstijl Vilans">
    <a:wholeTbl>
      <a:tcTxStyle b="off" i="off">
        <a:font>
          <a:latin typeface="Georgia"/>
          <a:ea typeface="Georgia"/>
          <a:cs typeface="Georgia"/>
        </a:font>
        <a:srgbClr val="5E356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C4E6F6"/>
          </a:solidFill>
        </a:fill>
      </a:tcStyle>
    </a:band1H>
    <a:band2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7F5FC"/>
          </a:solidFill>
        </a:fill>
      </a:tcStyle>
    </a:band2H>
    <a:firstRow>
      <a:tcTxStyle b="off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5E356F"/>
          </a:solidFill>
        </a:fill>
      </a:tcStyle>
    </a:firstRow>
    <a:nwCell>
      <a:tcTxStyle b="off" i="off">
        <a:font>
          <a:latin typeface="Georgia"/>
          <a:ea typeface="Georgia"/>
          <a:cs typeface="Georgia"/>
        </a:font>
        <a:srgbClr val="C4C700"/>
      </a:tcTxStyle>
      <a:tcStyle>
        <a:tcBdr/>
        <a:fill>
          <a:solidFill>
            <a:srgbClr val="5E356F"/>
          </a:solidFill>
        </a:fill>
      </a:tcStyle>
    </a:nwCell>
    <a:extLst>
      <a:ext uri="http://www.joulesunlimited.com/pptTableStyle"/>
    </a:extLst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6" autoAdjust="0"/>
    <p:restoredTop sz="94660"/>
  </p:normalViewPr>
  <p:slideViewPr>
    <p:cSldViewPr snapToGrid="0">
      <p:cViewPr>
        <p:scale>
          <a:sx n="53" d="100"/>
          <a:sy n="53" d="100"/>
        </p:scale>
        <p:origin x="0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slide" Target="slides/slide8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slide" Target="slides/slide9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Master" Target="slideMasters/slideMaster1.xml"/><Relationship Id="rId193" Type="http://schemas.microsoft.com/office/2015/10/relationships/revisionInfo" Target="revisionInfo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1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Master" Target="slideMasters/slideMaster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slide" Target="slides/slide11.xml"/><Relationship Id="rId189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.xml"/><Relationship Id="rId179" Type="http://schemas.openxmlformats.org/officeDocument/2006/relationships/slide" Target="slides/slide6.xml"/><Relationship Id="rId190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7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2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slide" Target="slides/slide13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3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01A61-5014-48BD-9030-B65FBB6447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C447936-4781-4503-A542-8223C076DE00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b="1" i="1" dirty="0">
              <a:solidFill>
                <a:schemeClr val="bg1"/>
              </a:solidFill>
            </a:rPr>
            <a:t>2023:</a:t>
          </a:r>
          <a:r>
            <a:rPr lang="nl-NL" sz="1800" i="1" dirty="0">
              <a:solidFill>
                <a:schemeClr val="bg1"/>
              </a:solidFill>
            </a:rPr>
            <a:t> </a:t>
          </a:r>
          <a:r>
            <a:rPr lang="nl-NL" sz="1800" i="1" dirty="0" err="1">
              <a:solidFill>
                <a:schemeClr val="bg1"/>
              </a:solidFill>
            </a:rPr>
            <a:t>researching</a:t>
          </a:r>
          <a:r>
            <a:rPr lang="nl-NL" sz="1800" i="1" dirty="0">
              <a:solidFill>
                <a:schemeClr val="bg1"/>
              </a:solidFill>
            </a:rPr>
            <a:t> the </a:t>
          </a:r>
          <a:r>
            <a:rPr lang="nl-NL" sz="1800" i="1" dirty="0" err="1">
              <a:solidFill>
                <a:schemeClr val="bg1"/>
              </a:solidFill>
            </a:rPr>
            <a:t>functioning</a:t>
          </a:r>
          <a:r>
            <a:rPr lang="nl-NL" sz="1800" i="1" dirty="0">
              <a:solidFill>
                <a:schemeClr val="bg1"/>
              </a:solidFill>
            </a:rPr>
            <a:t> </a:t>
          </a:r>
          <a:r>
            <a:rPr lang="nl-NL" sz="1800" i="1" dirty="0" err="1">
              <a:solidFill>
                <a:schemeClr val="bg1"/>
              </a:solidFill>
            </a:rPr>
            <a:t>and</a:t>
          </a:r>
          <a:r>
            <a:rPr lang="nl-NL" sz="1800" i="1" dirty="0">
              <a:solidFill>
                <a:schemeClr val="bg1"/>
              </a:solidFill>
            </a:rPr>
            <a:t> </a:t>
          </a:r>
          <a:r>
            <a:rPr lang="nl-NL" sz="1800" i="1" dirty="0" err="1">
              <a:solidFill>
                <a:schemeClr val="bg1"/>
              </a:solidFill>
            </a:rPr>
            <a:t>existing</a:t>
          </a:r>
          <a:r>
            <a:rPr lang="nl-NL" sz="1800" i="1" dirty="0">
              <a:solidFill>
                <a:schemeClr val="bg1"/>
              </a:solidFill>
            </a:rPr>
            <a:t> </a:t>
          </a:r>
          <a:r>
            <a:rPr lang="nl-NL" sz="1800" i="1" dirty="0" err="1">
              <a:solidFill>
                <a:schemeClr val="bg1"/>
              </a:solidFill>
            </a:rPr>
            <a:t>supervision</a:t>
          </a:r>
          <a:r>
            <a:rPr lang="nl-NL" sz="1800" i="1" dirty="0">
              <a:solidFill>
                <a:schemeClr val="bg1"/>
              </a:solidFill>
            </a:rPr>
            <a:t> of networks</a:t>
          </a:r>
          <a:endParaRPr lang="nl-NL" sz="1800" dirty="0">
            <a:solidFill>
              <a:schemeClr val="bg1"/>
            </a:solidFill>
          </a:endParaRPr>
        </a:p>
      </dgm:t>
    </dgm:pt>
    <dgm:pt modelId="{CCCED82F-E103-473F-A939-7B35A550F215}" type="parTrans" cxnId="{F2CBF920-24EA-411E-A1F0-35063E536D6D}">
      <dgm:prSet/>
      <dgm:spPr/>
      <dgm:t>
        <a:bodyPr/>
        <a:lstStyle/>
        <a:p>
          <a:endParaRPr lang="nl-NL"/>
        </a:p>
      </dgm:t>
    </dgm:pt>
    <dgm:pt modelId="{7B1369CA-6722-42AB-B142-1249C6CCD551}" type="sibTrans" cxnId="{F2CBF920-24EA-411E-A1F0-35063E536D6D}">
      <dgm:prSet/>
      <dgm:spPr/>
      <dgm:t>
        <a:bodyPr/>
        <a:lstStyle/>
        <a:p>
          <a:endParaRPr lang="nl-NL"/>
        </a:p>
      </dgm:t>
    </dgm:pt>
    <dgm:pt modelId="{C8A98014-5E0C-4138-BC88-34A8B35AF780}">
      <dgm:prSet phldrT="[Tekst]"/>
      <dgm:spPr/>
      <dgm:t>
        <a:bodyPr/>
        <a:lstStyle/>
        <a:p>
          <a:r>
            <a:rPr lang="nl-NL" b="1" i="1" dirty="0"/>
            <a:t>2024:</a:t>
          </a:r>
          <a:r>
            <a:rPr lang="nl-NL" i="1" dirty="0"/>
            <a:t> Focus </a:t>
          </a:r>
          <a:r>
            <a:rPr lang="nl-NL" i="1" dirty="0" err="1"/>
            <a:t>groups</a:t>
          </a:r>
          <a:r>
            <a:rPr lang="nl-NL" i="1" dirty="0"/>
            <a:t> </a:t>
          </a:r>
          <a:r>
            <a:rPr lang="nl-NL" i="1" dirty="0" err="1"/>
            <a:t>and</a:t>
          </a:r>
          <a:r>
            <a:rPr lang="nl-NL" i="1" dirty="0"/>
            <a:t> </a:t>
          </a:r>
          <a:r>
            <a:rPr lang="nl-NL" i="1" dirty="0" err="1"/>
            <a:t>developing</a:t>
          </a:r>
          <a:r>
            <a:rPr lang="nl-NL" i="1" dirty="0"/>
            <a:t> </a:t>
          </a:r>
          <a:r>
            <a:rPr lang="nl-NL" i="1" dirty="0" err="1"/>
            <a:t>potential</a:t>
          </a:r>
          <a:r>
            <a:rPr lang="nl-NL" i="1" dirty="0"/>
            <a:t> </a:t>
          </a:r>
          <a:r>
            <a:rPr lang="nl-NL" i="1" dirty="0" err="1"/>
            <a:t>innovative</a:t>
          </a:r>
          <a:r>
            <a:rPr lang="nl-NL" i="1" dirty="0"/>
            <a:t> building </a:t>
          </a:r>
          <a:r>
            <a:rPr lang="nl-NL" i="1" dirty="0" err="1"/>
            <a:t>blocks</a:t>
          </a:r>
          <a:r>
            <a:rPr lang="nl-NL" i="1" dirty="0"/>
            <a:t> for network </a:t>
          </a:r>
          <a:r>
            <a:rPr lang="nl-NL" i="1" dirty="0" err="1"/>
            <a:t>supervision</a:t>
          </a:r>
          <a:endParaRPr lang="nl-NL" i="1" dirty="0"/>
        </a:p>
      </dgm:t>
    </dgm:pt>
    <dgm:pt modelId="{C7529C64-16C2-490F-B78F-2CD5E5F88D2F}" type="parTrans" cxnId="{8DDC9A7C-5567-49CC-9161-C4CB2B08E05E}">
      <dgm:prSet/>
      <dgm:spPr/>
      <dgm:t>
        <a:bodyPr/>
        <a:lstStyle/>
        <a:p>
          <a:endParaRPr lang="nl-NL"/>
        </a:p>
      </dgm:t>
    </dgm:pt>
    <dgm:pt modelId="{8FCD7D4C-EB33-4607-B137-7962394EA363}" type="sibTrans" cxnId="{8DDC9A7C-5567-49CC-9161-C4CB2B08E05E}">
      <dgm:prSet/>
      <dgm:spPr/>
      <dgm:t>
        <a:bodyPr/>
        <a:lstStyle/>
        <a:p>
          <a:endParaRPr lang="nl-NL"/>
        </a:p>
      </dgm:t>
    </dgm:pt>
    <dgm:pt modelId="{30C5E463-2A0E-46AC-A76B-FED1C7B3261B}">
      <dgm:prSet phldrT="[Tekst]"/>
      <dgm:spPr/>
      <dgm:t>
        <a:bodyPr/>
        <a:lstStyle/>
        <a:p>
          <a:r>
            <a:rPr lang="nl-NL" b="1" i="1" dirty="0"/>
            <a:t>2025: </a:t>
          </a:r>
          <a:r>
            <a:rPr lang="nl-NL" b="1" i="1" dirty="0" err="1"/>
            <a:t>defining</a:t>
          </a:r>
          <a:r>
            <a:rPr lang="nl-NL" b="1" i="1" dirty="0"/>
            <a:t> ‘design challenges’ of networks </a:t>
          </a:r>
          <a:r>
            <a:rPr lang="nl-NL" b="1" i="1" dirty="0" err="1"/>
            <a:t>and</a:t>
          </a:r>
          <a:r>
            <a:rPr lang="nl-NL" b="1" i="1" dirty="0"/>
            <a:t> </a:t>
          </a:r>
          <a:r>
            <a:rPr lang="nl-NL" b="1" i="1" dirty="0" err="1"/>
            <a:t>designing</a:t>
          </a:r>
          <a:r>
            <a:rPr lang="nl-NL" b="1" i="1" dirty="0"/>
            <a:t> </a:t>
          </a:r>
          <a:r>
            <a:rPr lang="nl-NL" b="1" i="1" dirty="0" err="1"/>
            <a:t>supervisory</a:t>
          </a:r>
          <a:r>
            <a:rPr lang="nl-NL" b="1" i="1" dirty="0"/>
            <a:t> </a:t>
          </a:r>
          <a:r>
            <a:rPr lang="nl-NL" b="1" i="1" dirty="0" err="1"/>
            <a:t>arrangements</a:t>
          </a:r>
          <a:r>
            <a:rPr lang="nl-NL" b="1" i="1" dirty="0"/>
            <a:t> for </a:t>
          </a:r>
          <a:r>
            <a:rPr lang="nl-NL" b="1" i="1" dirty="0" err="1"/>
            <a:t>experimentation</a:t>
          </a:r>
          <a:endParaRPr lang="nl-NL" b="1" i="1" dirty="0"/>
        </a:p>
      </dgm:t>
    </dgm:pt>
    <dgm:pt modelId="{D619EFF4-E819-4654-8EE3-8D96473F70B0}" type="parTrans" cxnId="{8EEC0E2A-6A46-4500-97B4-E3AAA1029A1A}">
      <dgm:prSet/>
      <dgm:spPr/>
      <dgm:t>
        <a:bodyPr/>
        <a:lstStyle/>
        <a:p>
          <a:endParaRPr lang="nl-NL"/>
        </a:p>
      </dgm:t>
    </dgm:pt>
    <dgm:pt modelId="{F4E6B6BC-C7AD-4729-BCD5-74EFA9D394E9}" type="sibTrans" cxnId="{8EEC0E2A-6A46-4500-97B4-E3AAA1029A1A}">
      <dgm:prSet/>
      <dgm:spPr/>
      <dgm:t>
        <a:bodyPr/>
        <a:lstStyle/>
        <a:p>
          <a:endParaRPr lang="nl-NL"/>
        </a:p>
      </dgm:t>
    </dgm:pt>
    <dgm:pt modelId="{DBAE0CDE-BBE4-454C-B0F8-1696626904BB}">
      <dgm:prSet phldrT="[Tekst]"/>
      <dgm:spPr/>
      <dgm:t>
        <a:bodyPr/>
        <a:lstStyle/>
        <a:p>
          <a:r>
            <a:rPr lang="nl-NL" b="1" dirty="0"/>
            <a:t>2025/2026: </a:t>
          </a:r>
          <a:r>
            <a:rPr lang="nl-NL" dirty="0" err="1"/>
            <a:t>Experimenting</a:t>
          </a:r>
          <a:r>
            <a:rPr lang="nl-NL" dirty="0"/>
            <a:t> </a:t>
          </a:r>
          <a:r>
            <a:rPr lang="nl-NL" dirty="0" err="1"/>
            <a:t>with</a:t>
          </a:r>
          <a:r>
            <a:rPr lang="nl-NL" dirty="0"/>
            <a:t> </a:t>
          </a:r>
          <a:r>
            <a:rPr lang="nl-NL" dirty="0" err="1"/>
            <a:t>innovative</a:t>
          </a:r>
          <a:r>
            <a:rPr lang="nl-NL" dirty="0"/>
            <a:t> </a:t>
          </a:r>
          <a:r>
            <a:rPr lang="nl-NL" dirty="0" err="1"/>
            <a:t>buidling</a:t>
          </a:r>
          <a:r>
            <a:rPr lang="nl-NL" dirty="0"/>
            <a:t> </a:t>
          </a:r>
          <a:r>
            <a:rPr lang="nl-NL" dirty="0" err="1"/>
            <a:t>blocks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arrangements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evaluating</a:t>
          </a:r>
          <a:r>
            <a:rPr lang="nl-NL" dirty="0"/>
            <a:t> outcome </a:t>
          </a:r>
        </a:p>
      </dgm:t>
    </dgm:pt>
    <dgm:pt modelId="{C99A5DDB-090C-46EF-ABC8-0B3BF81E8BB5}" type="parTrans" cxnId="{6034A071-707D-434E-8234-FB79E7455E6B}">
      <dgm:prSet/>
      <dgm:spPr/>
      <dgm:t>
        <a:bodyPr/>
        <a:lstStyle/>
        <a:p>
          <a:endParaRPr lang="nl-NL"/>
        </a:p>
      </dgm:t>
    </dgm:pt>
    <dgm:pt modelId="{5E9D902E-779E-457E-AF2A-7A52C3E745D5}" type="sibTrans" cxnId="{6034A071-707D-434E-8234-FB79E7455E6B}">
      <dgm:prSet/>
      <dgm:spPr/>
      <dgm:t>
        <a:bodyPr/>
        <a:lstStyle/>
        <a:p>
          <a:endParaRPr lang="nl-NL"/>
        </a:p>
      </dgm:t>
    </dgm:pt>
    <dgm:pt modelId="{7834A4BF-370D-4034-BA3E-CEADD068CAF0}" type="pres">
      <dgm:prSet presAssocID="{28901A61-5014-48BD-9030-B65FBB64478C}" presName="CompostProcess" presStyleCnt="0">
        <dgm:presLayoutVars>
          <dgm:dir/>
          <dgm:resizeHandles val="exact"/>
        </dgm:presLayoutVars>
      </dgm:prSet>
      <dgm:spPr/>
    </dgm:pt>
    <dgm:pt modelId="{5748BF02-06AC-4EA9-9AF6-4F825676E759}" type="pres">
      <dgm:prSet presAssocID="{28901A61-5014-48BD-9030-B65FBB64478C}" presName="arrow" presStyleLbl="bgShp" presStyleIdx="0" presStyleCnt="1" custScaleX="117647"/>
      <dgm:spPr/>
    </dgm:pt>
    <dgm:pt modelId="{8C97BB36-AEBF-4A37-BFDF-163363CCAFD4}" type="pres">
      <dgm:prSet presAssocID="{28901A61-5014-48BD-9030-B65FBB64478C}" presName="linearProcess" presStyleCnt="0"/>
      <dgm:spPr/>
    </dgm:pt>
    <dgm:pt modelId="{AC4AD7F7-CC12-4225-B0AD-0B665D39A1D3}" type="pres">
      <dgm:prSet presAssocID="{AC447936-4781-4503-A542-8223C076DE00}" presName="textNode" presStyleLbl="node1" presStyleIdx="0" presStyleCnt="4">
        <dgm:presLayoutVars>
          <dgm:bulletEnabled val="1"/>
        </dgm:presLayoutVars>
      </dgm:prSet>
      <dgm:spPr/>
    </dgm:pt>
    <dgm:pt modelId="{BA6DC4B0-06D7-4B07-A158-D01B8500BB97}" type="pres">
      <dgm:prSet presAssocID="{7B1369CA-6722-42AB-B142-1249C6CCD551}" presName="sibTrans" presStyleCnt="0"/>
      <dgm:spPr/>
    </dgm:pt>
    <dgm:pt modelId="{DC25A2CC-7489-4862-8E58-5FE6ED91AF1D}" type="pres">
      <dgm:prSet presAssocID="{C8A98014-5E0C-4138-BC88-34A8B35AF780}" presName="textNode" presStyleLbl="node1" presStyleIdx="1" presStyleCnt="4" custScaleX="108502">
        <dgm:presLayoutVars>
          <dgm:bulletEnabled val="1"/>
        </dgm:presLayoutVars>
      </dgm:prSet>
      <dgm:spPr/>
    </dgm:pt>
    <dgm:pt modelId="{EA46049A-45FC-49A9-8B90-F9ACDD0B2274}" type="pres">
      <dgm:prSet presAssocID="{8FCD7D4C-EB33-4607-B137-7962394EA363}" presName="sibTrans" presStyleCnt="0"/>
      <dgm:spPr/>
    </dgm:pt>
    <dgm:pt modelId="{B092EFF5-4416-4F7F-987C-DEF483FB2683}" type="pres">
      <dgm:prSet presAssocID="{30C5E463-2A0E-46AC-A76B-FED1C7B3261B}" presName="textNode" presStyleLbl="node1" presStyleIdx="2" presStyleCnt="4">
        <dgm:presLayoutVars>
          <dgm:bulletEnabled val="1"/>
        </dgm:presLayoutVars>
      </dgm:prSet>
      <dgm:spPr/>
    </dgm:pt>
    <dgm:pt modelId="{607B604E-6D03-44FE-830A-11B3F68B0ED9}" type="pres">
      <dgm:prSet presAssocID="{F4E6B6BC-C7AD-4729-BCD5-74EFA9D394E9}" presName="sibTrans" presStyleCnt="0"/>
      <dgm:spPr/>
    </dgm:pt>
    <dgm:pt modelId="{724B3108-77CF-4BF8-A2C0-F38744A2F4F5}" type="pres">
      <dgm:prSet presAssocID="{DBAE0CDE-BBE4-454C-B0F8-1696626904B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2CBF920-24EA-411E-A1F0-35063E536D6D}" srcId="{28901A61-5014-48BD-9030-B65FBB64478C}" destId="{AC447936-4781-4503-A542-8223C076DE00}" srcOrd="0" destOrd="0" parTransId="{CCCED82F-E103-473F-A939-7B35A550F215}" sibTransId="{7B1369CA-6722-42AB-B142-1249C6CCD551}"/>
    <dgm:cxn modelId="{1A803221-32EA-45A1-AF5B-8C0C35D1EA72}" type="presOf" srcId="{AC447936-4781-4503-A542-8223C076DE00}" destId="{AC4AD7F7-CC12-4225-B0AD-0B665D39A1D3}" srcOrd="0" destOrd="0" presId="urn:microsoft.com/office/officeart/2005/8/layout/hProcess9"/>
    <dgm:cxn modelId="{8EEC0E2A-6A46-4500-97B4-E3AAA1029A1A}" srcId="{28901A61-5014-48BD-9030-B65FBB64478C}" destId="{30C5E463-2A0E-46AC-A76B-FED1C7B3261B}" srcOrd="2" destOrd="0" parTransId="{D619EFF4-E819-4654-8EE3-8D96473F70B0}" sibTransId="{F4E6B6BC-C7AD-4729-BCD5-74EFA9D394E9}"/>
    <dgm:cxn modelId="{4212B163-BDE8-4687-BD36-79584513E512}" type="presOf" srcId="{C8A98014-5E0C-4138-BC88-34A8B35AF780}" destId="{DC25A2CC-7489-4862-8E58-5FE6ED91AF1D}" srcOrd="0" destOrd="0" presId="urn:microsoft.com/office/officeart/2005/8/layout/hProcess9"/>
    <dgm:cxn modelId="{3EEABC4F-E63C-4DF5-A2EB-9C43506FEEDC}" type="presOf" srcId="{28901A61-5014-48BD-9030-B65FBB64478C}" destId="{7834A4BF-370D-4034-BA3E-CEADD068CAF0}" srcOrd="0" destOrd="0" presId="urn:microsoft.com/office/officeart/2005/8/layout/hProcess9"/>
    <dgm:cxn modelId="{6034A071-707D-434E-8234-FB79E7455E6B}" srcId="{28901A61-5014-48BD-9030-B65FBB64478C}" destId="{DBAE0CDE-BBE4-454C-B0F8-1696626904BB}" srcOrd="3" destOrd="0" parTransId="{C99A5DDB-090C-46EF-ABC8-0B3BF81E8BB5}" sibTransId="{5E9D902E-779E-457E-AF2A-7A52C3E745D5}"/>
    <dgm:cxn modelId="{8DDC9A7C-5567-49CC-9161-C4CB2B08E05E}" srcId="{28901A61-5014-48BD-9030-B65FBB64478C}" destId="{C8A98014-5E0C-4138-BC88-34A8B35AF780}" srcOrd="1" destOrd="0" parTransId="{C7529C64-16C2-490F-B78F-2CD5E5F88D2F}" sibTransId="{8FCD7D4C-EB33-4607-B137-7962394EA363}"/>
    <dgm:cxn modelId="{A923B0CE-86B7-48AB-89AE-FC0E5E0C723E}" type="presOf" srcId="{DBAE0CDE-BBE4-454C-B0F8-1696626904BB}" destId="{724B3108-77CF-4BF8-A2C0-F38744A2F4F5}" srcOrd="0" destOrd="0" presId="urn:microsoft.com/office/officeart/2005/8/layout/hProcess9"/>
    <dgm:cxn modelId="{B932C7FF-427F-4589-8B4E-A6EE47EAE4C1}" type="presOf" srcId="{30C5E463-2A0E-46AC-A76B-FED1C7B3261B}" destId="{B092EFF5-4416-4F7F-987C-DEF483FB2683}" srcOrd="0" destOrd="0" presId="urn:microsoft.com/office/officeart/2005/8/layout/hProcess9"/>
    <dgm:cxn modelId="{6977C9CF-A627-440F-8040-B4201B3D1C1F}" type="presParOf" srcId="{7834A4BF-370D-4034-BA3E-CEADD068CAF0}" destId="{5748BF02-06AC-4EA9-9AF6-4F825676E759}" srcOrd="0" destOrd="0" presId="urn:microsoft.com/office/officeart/2005/8/layout/hProcess9"/>
    <dgm:cxn modelId="{00381985-6473-403B-A370-47DBBF6EEAE6}" type="presParOf" srcId="{7834A4BF-370D-4034-BA3E-CEADD068CAF0}" destId="{8C97BB36-AEBF-4A37-BFDF-163363CCAFD4}" srcOrd="1" destOrd="0" presId="urn:microsoft.com/office/officeart/2005/8/layout/hProcess9"/>
    <dgm:cxn modelId="{D36B052E-DF03-4197-9A8C-96ECB5CD14BE}" type="presParOf" srcId="{8C97BB36-AEBF-4A37-BFDF-163363CCAFD4}" destId="{AC4AD7F7-CC12-4225-B0AD-0B665D39A1D3}" srcOrd="0" destOrd="0" presId="urn:microsoft.com/office/officeart/2005/8/layout/hProcess9"/>
    <dgm:cxn modelId="{E659BFCD-A293-430D-ADF5-9DA87E8F2009}" type="presParOf" srcId="{8C97BB36-AEBF-4A37-BFDF-163363CCAFD4}" destId="{BA6DC4B0-06D7-4B07-A158-D01B8500BB97}" srcOrd="1" destOrd="0" presId="urn:microsoft.com/office/officeart/2005/8/layout/hProcess9"/>
    <dgm:cxn modelId="{1238434F-FAEB-437E-90E8-DD277CE701E1}" type="presParOf" srcId="{8C97BB36-AEBF-4A37-BFDF-163363CCAFD4}" destId="{DC25A2CC-7489-4862-8E58-5FE6ED91AF1D}" srcOrd="2" destOrd="0" presId="urn:microsoft.com/office/officeart/2005/8/layout/hProcess9"/>
    <dgm:cxn modelId="{86FAEEE9-309B-4B88-9C88-1FAAE06245CC}" type="presParOf" srcId="{8C97BB36-AEBF-4A37-BFDF-163363CCAFD4}" destId="{EA46049A-45FC-49A9-8B90-F9ACDD0B2274}" srcOrd="3" destOrd="0" presId="urn:microsoft.com/office/officeart/2005/8/layout/hProcess9"/>
    <dgm:cxn modelId="{15EA9322-2B3A-4056-9997-20A48573E781}" type="presParOf" srcId="{8C97BB36-AEBF-4A37-BFDF-163363CCAFD4}" destId="{B092EFF5-4416-4F7F-987C-DEF483FB2683}" srcOrd="4" destOrd="0" presId="urn:microsoft.com/office/officeart/2005/8/layout/hProcess9"/>
    <dgm:cxn modelId="{D26DD175-6779-496B-8969-A7BE09317EF2}" type="presParOf" srcId="{8C97BB36-AEBF-4A37-BFDF-163363CCAFD4}" destId="{607B604E-6D03-44FE-830A-11B3F68B0ED9}" srcOrd="5" destOrd="0" presId="urn:microsoft.com/office/officeart/2005/8/layout/hProcess9"/>
    <dgm:cxn modelId="{A18DB5DD-D95B-407F-92FA-EEC3F0BA38C9}" type="presParOf" srcId="{8C97BB36-AEBF-4A37-BFDF-163363CCAFD4}" destId="{724B3108-77CF-4BF8-A2C0-F38744A2F4F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8BF02-06AC-4EA9-9AF6-4F825676E759}">
      <dsp:nvSpPr>
        <dsp:cNvPr id="0" name=""/>
        <dsp:cNvSpPr/>
      </dsp:nvSpPr>
      <dsp:spPr>
        <a:xfrm>
          <a:off x="2" y="0"/>
          <a:ext cx="10530682" cy="475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AD7F7-CC12-4225-B0AD-0B665D39A1D3}">
      <dsp:nvSpPr>
        <dsp:cNvPr id="0" name=""/>
        <dsp:cNvSpPr/>
      </dsp:nvSpPr>
      <dsp:spPr>
        <a:xfrm>
          <a:off x="945" y="1427554"/>
          <a:ext cx="2486126" cy="190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b="1" i="1" kern="1200" dirty="0">
              <a:solidFill>
                <a:schemeClr val="bg1"/>
              </a:solidFill>
            </a:rPr>
            <a:t>2023:</a:t>
          </a:r>
          <a:r>
            <a:rPr lang="nl-NL" sz="1800" i="1" kern="1200" dirty="0">
              <a:solidFill>
                <a:schemeClr val="bg1"/>
              </a:solidFill>
            </a:rPr>
            <a:t> </a:t>
          </a:r>
          <a:r>
            <a:rPr lang="nl-NL" sz="1800" i="1" kern="1200" dirty="0" err="1">
              <a:solidFill>
                <a:schemeClr val="bg1"/>
              </a:solidFill>
            </a:rPr>
            <a:t>researching</a:t>
          </a:r>
          <a:r>
            <a:rPr lang="nl-NL" sz="1800" i="1" kern="1200" dirty="0">
              <a:solidFill>
                <a:schemeClr val="bg1"/>
              </a:solidFill>
            </a:rPr>
            <a:t> the </a:t>
          </a:r>
          <a:r>
            <a:rPr lang="nl-NL" sz="1800" i="1" kern="1200" dirty="0" err="1">
              <a:solidFill>
                <a:schemeClr val="bg1"/>
              </a:solidFill>
            </a:rPr>
            <a:t>functioning</a:t>
          </a:r>
          <a:r>
            <a:rPr lang="nl-NL" sz="1800" i="1" kern="1200" dirty="0">
              <a:solidFill>
                <a:schemeClr val="bg1"/>
              </a:solidFill>
            </a:rPr>
            <a:t> </a:t>
          </a:r>
          <a:r>
            <a:rPr lang="nl-NL" sz="1800" i="1" kern="1200" dirty="0" err="1">
              <a:solidFill>
                <a:schemeClr val="bg1"/>
              </a:solidFill>
            </a:rPr>
            <a:t>and</a:t>
          </a:r>
          <a:r>
            <a:rPr lang="nl-NL" sz="1800" i="1" kern="1200" dirty="0">
              <a:solidFill>
                <a:schemeClr val="bg1"/>
              </a:solidFill>
            </a:rPr>
            <a:t> </a:t>
          </a:r>
          <a:r>
            <a:rPr lang="nl-NL" sz="1800" i="1" kern="1200" dirty="0" err="1">
              <a:solidFill>
                <a:schemeClr val="bg1"/>
              </a:solidFill>
            </a:rPr>
            <a:t>existing</a:t>
          </a:r>
          <a:r>
            <a:rPr lang="nl-NL" sz="1800" i="1" kern="1200" dirty="0">
              <a:solidFill>
                <a:schemeClr val="bg1"/>
              </a:solidFill>
            </a:rPr>
            <a:t> </a:t>
          </a:r>
          <a:r>
            <a:rPr lang="nl-NL" sz="1800" i="1" kern="1200" dirty="0" err="1">
              <a:solidFill>
                <a:schemeClr val="bg1"/>
              </a:solidFill>
            </a:rPr>
            <a:t>supervision</a:t>
          </a:r>
          <a:r>
            <a:rPr lang="nl-NL" sz="1800" i="1" kern="1200" dirty="0">
              <a:solidFill>
                <a:schemeClr val="bg1"/>
              </a:solidFill>
            </a:rPr>
            <a:t> of networks</a:t>
          </a:r>
          <a:endParaRPr lang="nl-NL" sz="1800" kern="1200" dirty="0">
            <a:solidFill>
              <a:schemeClr val="bg1"/>
            </a:solidFill>
          </a:endParaRPr>
        </a:p>
      </dsp:txBody>
      <dsp:txXfrm>
        <a:off x="93862" y="1520471"/>
        <a:ext cx="2300292" cy="1717571"/>
      </dsp:txXfrm>
    </dsp:sp>
    <dsp:sp modelId="{DC25A2CC-7489-4862-8E58-5FE6ED91AF1D}">
      <dsp:nvSpPr>
        <dsp:cNvPr id="0" name=""/>
        <dsp:cNvSpPr/>
      </dsp:nvSpPr>
      <dsp:spPr>
        <a:xfrm>
          <a:off x="2611378" y="1427554"/>
          <a:ext cx="2697497" cy="190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i="1" kern="1200" dirty="0"/>
            <a:t>2024:</a:t>
          </a:r>
          <a:r>
            <a:rPr lang="nl-NL" sz="1700" i="1" kern="1200" dirty="0"/>
            <a:t> Focus </a:t>
          </a:r>
          <a:r>
            <a:rPr lang="nl-NL" sz="1700" i="1" kern="1200" dirty="0" err="1"/>
            <a:t>groups</a:t>
          </a:r>
          <a:r>
            <a:rPr lang="nl-NL" sz="1700" i="1" kern="1200" dirty="0"/>
            <a:t> </a:t>
          </a:r>
          <a:r>
            <a:rPr lang="nl-NL" sz="1700" i="1" kern="1200" dirty="0" err="1"/>
            <a:t>and</a:t>
          </a:r>
          <a:r>
            <a:rPr lang="nl-NL" sz="1700" i="1" kern="1200" dirty="0"/>
            <a:t> </a:t>
          </a:r>
          <a:r>
            <a:rPr lang="nl-NL" sz="1700" i="1" kern="1200" dirty="0" err="1"/>
            <a:t>developing</a:t>
          </a:r>
          <a:r>
            <a:rPr lang="nl-NL" sz="1700" i="1" kern="1200" dirty="0"/>
            <a:t> </a:t>
          </a:r>
          <a:r>
            <a:rPr lang="nl-NL" sz="1700" i="1" kern="1200" dirty="0" err="1"/>
            <a:t>potential</a:t>
          </a:r>
          <a:r>
            <a:rPr lang="nl-NL" sz="1700" i="1" kern="1200" dirty="0"/>
            <a:t> </a:t>
          </a:r>
          <a:r>
            <a:rPr lang="nl-NL" sz="1700" i="1" kern="1200" dirty="0" err="1"/>
            <a:t>innovative</a:t>
          </a:r>
          <a:r>
            <a:rPr lang="nl-NL" sz="1700" i="1" kern="1200" dirty="0"/>
            <a:t> building </a:t>
          </a:r>
          <a:r>
            <a:rPr lang="nl-NL" sz="1700" i="1" kern="1200" dirty="0" err="1"/>
            <a:t>blocks</a:t>
          </a:r>
          <a:r>
            <a:rPr lang="nl-NL" sz="1700" i="1" kern="1200" dirty="0"/>
            <a:t> for network </a:t>
          </a:r>
          <a:r>
            <a:rPr lang="nl-NL" sz="1700" i="1" kern="1200" dirty="0" err="1"/>
            <a:t>supervision</a:t>
          </a:r>
          <a:endParaRPr lang="nl-NL" sz="1700" i="1" kern="1200" dirty="0"/>
        </a:p>
      </dsp:txBody>
      <dsp:txXfrm>
        <a:off x="2704295" y="1520471"/>
        <a:ext cx="2511663" cy="1717571"/>
      </dsp:txXfrm>
    </dsp:sp>
    <dsp:sp modelId="{B092EFF5-4416-4F7F-987C-DEF483FB2683}">
      <dsp:nvSpPr>
        <dsp:cNvPr id="0" name=""/>
        <dsp:cNvSpPr/>
      </dsp:nvSpPr>
      <dsp:spPr>
        <a:xfrm>
          <a:off x="5433182" y="1427554"/>
          <a:ext cx="2486126" cy="190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i="1" kern="1200" dirty="0"/>
            <a:t>2025: </a:t>
          </a:r>
          <a:r>
            <a:rPr lang="nl-NL" sz="1700" b="1" i="1" kern="1200" dirty="0" err="1"/>
            <a:t>defining</a:t>
          </a:r>
          <a:r>
            <a:rPr lang="nl-NL" sz="1700" b="1" i="1" kern="1200" dirty="0"/>
            <a:t> ‘design challenges’ of networks </a:t>
          </a:r>
          <a:r>
            <a:rPr lang="nl-NL" sz="1700" b="1" i="1" kern="1200" dirty="0" err="1"/>
            <a:t>and</a:t>
          </a:r>
          <a:r>
            <a:rPr lang="nl-NL" sz="1700" b="1" i="1" kern="1200" dirty="0"/>
            <a:t> </a:t>
          </a:r>
          <a:r>
            <a:rPr lang="nl-NL" sz="1700" b="1" i="1" kern="1200" dirty="0" err="1"/>
            <a:t>designing</a:t>
          </a:r>
          <a:r>
            <a:rPr lang="nl-NL" sz="1700" b="1" i="1" kern="1200" dirty="0"/>
            <a:t> </a:t>
          </a:r>
          <a:r>
            <a:rPr lang="nl-NL" sz="1700" b="1" i="1" kern="1200" dirty="0" err="1"/>
            <a:t>supervisory</a:t>
          </a:r>
          <a:r>
            <a:rPr lang="nl-NL" sz="1700" b="1" i="1" kern="1200" dirty="0"/>
            <a:t> </a:t>
          </a:r>
          <a:r>
            <a:rPr lang="nl-NL" sz="1700" b="1" i="1" kern="1200" dirty="0" err="1"/>
            <a:t>arrangements</a:t>
          </a:r>
          <a:r>
            <a:rPr lang="nl-NL" sz="1700" b="1" i="1" kern="1200" dirty="0"/>
            <a:t> for </a:t>
          </a:r>
          <a:r>
            <a:rPr lang="nl-NL" sz="1700" b="1" i="1" kern="1200" dirty="0" err="1"/>
            <a:t>experimentation</a:t>
          </a:r>
          <a:endParaRPr lang="nl-NL" sz="1700" b="1" i="1" kern="1200" dirty="0"/>
        </a:p>
      </dsp:txBody>
      <dsp:txXfrm>
        <a:off x="5526099" y="1520471"/>
        <a:ext cx="2300292" cy="1717571"/>
      </dsp:txXfrm>
    </dsp:sp>
    <dsp:sp modelId="{724B3108-77CF-4BF8-A2C0-F38744A2F4F5}">
      <dsp:nvSpPr>
        <dsp:cNvPr id="0" name=""/>
        <dsp:cNvSpPr/>
      </dsp:nvSpPr>
      <dsp:spPr>
        <a:xfrm>
          <a:off x="8043615" y="1427554"/>
          <a:ext cx="2486126" cy="190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2025/2026: </a:t>
          </a:r>
          <a:r>
            <a:rPr lang="nl-NL" sz="1700" kern="1200" dirty="0" err="1"/>
            <a:t>Experimenting</a:t>
          </a:r>
          <a:r>
            <a:rPr lang="nl-NL" sz="1700" kern="1200" dirty="0"/>
            <a:t> </a:t>
          </a:r>
          <a:r>
            <a:rPr lang="nl-NL" sz="1700" kern="1200" dirty="0" err="1"/>
            <a:t>with</a:t>
          </a:r>
          <a:r>
            <a:rPr lang="nl-NL" sz="1700" kern="1200" dirty="0"/>
            <a:t> </a:t>
          </a:r>
          <a:r>
            <a:rPr lang="nl-NL" sz="1700" kern="1200" dirty="0" err="1"/>
            <a:t>innovative</a:t>
          </a:r>
          <a:r>
            <a:rPr lang="nl-NL" sz="1700" kern="1200" dirty="0"/>
            <a:t> </a:t>
          </a:r>
          <a:r>
            <a:rPr lang="nl-NL" sz="1700" kern="1200" dirty="0" err="1"/>
            <a:t>buidling</a:t>
          </a:r>
          <a:r>
            <a:rPr lang="nl-NL" sz="1700" kern="1200" dirty="0"/>
            <a:t> </a:t>
          </a:r>
          <a:r>
            <a:rPr lang="nl-NL" sz="1700" kern="1200" dirty="0" err="1"/>
            <a:t>blocks</a:t>
          </a:r>
          <a:r>
            <a:rPr lang="nl-NL" sz="1700" kern="1200" dirty="0"/>
            <a:t> </a:t>
          </a:r>
          <a:r>
            <a:rPr lang="nl-NL" sz="1700" kern="1200" dirty="0" err="1"/>
            <a:t>and</a:t>
          </a:r>
          <a:r>
            <a:rPr lang="nl-NL" sz="1700" kern="1200" dirty="0"/>
            <a:t> </a:t>
          </a:r>
          <a:r>
            <a:rPr lang="nl-NL" sz="1700" kern="1200" dirty="0" err="1"/>
            <a:t>arrangements</a:t>
          </a:r>
          <a:r>
            <a:rPr lang="nl-NL" sz="1700" kern="1200" dirty="0"/>
            <a:t> </a:t>
          </a:r>
          <a:r>
            <a:rPr lang="nl-NL" sz="1700" kern="1200" dirty="0" err="1"/>
            <a:t>and</a:t>
          </a:r>
          <a:r>
            <a:rPr lang="nl-NL" sz="1700" kern="1200" dirty="0"/>
            <a:t> </a:t>
          </a:r>
          <a:r>
            <a:rPr lang="nl-NL" sz="1700" kern="1200" dirty="0" err="1"/>
            <a:t>evaluating</a:t>
          </a:r>
          <a:r>
            <a:rPr lang="nl-NL" sz="1700" kern="1200" dirty="0"/>
            <a:t> outcome </a:t>
          </a:r>
        </a:p>
      </dsp:txBody>
      <dsp:txXfrm>
        <a:off x="8136532" y="1520471"/>
        <a:ext cx="2300292" cy="171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6-6-2025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6-6-2025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2E44A0D6-B828-48A9-BD2F-F53235F08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07C39A2-62A7-4F88-911A-9630AA53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nl-NL" altLang="en-US" dirty="0"/>
              <a:t>Naam PK Vakgebied OD</a:t>
            </a:r>
          </a:p>
          <a:p>
            <a:pPr>
              <a:defRPr/>
            </a:pPr>
            <a:r>
              <a:rPr lang="nl-NL" altLang="en-US" dirty="0"/>
              <a:t>Vooral nieuwe vormen interesseren mij en laatste jaren bezig geweest met het ON: prevalentie, effectiviteit, </a:t>
            </a:r>
            <a:r>
              <a:rPr lang="nl-NL" altLang="en-US" dirty="0" err="1"/>
              <a:t>governance</a:t>
            </a:r>
            <a:r>
              <a:rPr lang="nl-NL" altLang="en-US" dirty="0"/>
              <a:t>, …</a:t>
            </a:r>
          </a:p>
          <a:p>
            <a:pPr>
              <a:defRPr/>
            </a:pPr>
            <a:r>
              <a:rPr lang="nl-NL" altLang="en-US" dirty="0"/>
              <a:t>Eerst vooral de werkvloer: recent interesseren zich Bestuurders, RvC, Inspecties hiervoor en daaruit leidt ik fa dat het echt belangrijk aan het worden is.</a:t>
            </a:r>
          </a:p>
          <a:p>
            <a:pPr>
              <a:defRPr/>
            </a:pPr>
            <a:r>
              <a:rPr lang="nl-NL" altLang="en-US" dirty="0"/>
              <a:t>Recent twee onderzoeksprojecten ingediend:</a:t>
            </a:r>
          </a:p>
          <a:p>
            <a:pPr marL="171450" indent="-171450">
              <a:buFontTx/>
              <a:buChar char="-"/>
              <a:defRPr/>
            </a:pPr>
            <a:r>
              <a:rPr lang="nl-NL" altLang="en-US" dirty="0"/>
              <a:t>NWO National </a:t>
            </a:r>
            <a:r>
              <a:rPr lang="nl-NL" altLang="en-US" dirty="0" err="1"/>
              <a:t>Wtenschapsagenda</a:t>
            </a:r>
            <a:r>
              <a:rPr lang="nl-NL" altLang="en-US" dirty="0"/>
              <a:t> ‘Vernieuwing van Toezicht’ (ook AW en VTW bij betrokken)</a:t>
            </a:r>
          </a:p>
          <a:p>
            <a:pPr marL="171450" indent="-171450">
              <a:buFontTx/>
              <a:buChar char="-"/>
              <a:defRPr/>
            </a:pPr>
            <a:r>
              <a:rPr lang="nl-NL" altLang="en-US" dirty="0" err="1"/>
              <a:t>Toezocht</a:t>
            </a:r>
            <a:r>
              <a:rPr lang="nl-NL" altLang="en-US" dirty="0"/>
              <a:t> in het domein Sociaal Wonen ()(BZK, VTW en </a:t>
            </a:r>
            <a:r>
              <a:rPr lang="nl-NL" altLang="en-US" dirty="0" err="1"/>
              <a:t>Aede</a:t>
            </a:r>
            <a:r>
              <a:rPr lang="nl-NL" altLang="en-US" dirty="0"/>
              <a:t> en </a:t>
            </a:r>
            <a:r>
              <a:rPr lang="nl-NL" altLang="en-US" dirty="0" err="1"/>
              <a:t>eventuel</a:t>
            </a:r>
            <a:r>
              <a:rPr lang="nl-NL" altLang="en-US" dirty="0"/>
              <a:t> VWS)</a:t>
            </a:r>
          </a:p>
          <a:p>
            <a:pPr marL="171450" indent="-171450">
              <a:buFontTx/>
              <a:buChar char="-"/>
              <a:defRPr/>
            </a:pPr>
            <a:endParaRPr lang="nl-NL" altLang="en-US" dirty="0"/>
          </a:p>
          <a:p>
            <a:pPr>
              <a:defRPr/>
            </a:pPr>
            <a:endParaRPr lang="nl-NL" altLang="en-US" dirty="0"/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BC8F1F00-7ACD-4C68-9F7A-4AAE3904A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AABAFF-D757-41A7-8C09-E5405D918AE4}" type="slidenum">
              <a:rPr lang="nl-NL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</a:t>
            </a:fld>
            <a:endParaRPr lang="nl-NL" altLang="en-US" sz="1200" b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78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68809C68-A356-494D-A43C-D23EC564E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3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40" indent="-284116" defTabSz="91583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635" indent="-226975" defTabSz="91583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759" indent="-226975" defTabSz="91583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296" indent="-226975" defTabSz="915836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420" indent="-226975" defTabSz="91583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544" indent="-226975" defTabSz="91583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668" indent="-226975" defTabSz="91583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792" indent="-226975" defTabSz="91583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AFA6DA-FE13-4998-91A5-91B8E6214B79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73A92E84-CFCF-4A21-8821-2058FF247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88075" cy="3481388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627B4323-814E-4D07-A6CF-6CD27E3F1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z="2800" b="1" dirty="0"/>
              <a:t>Juist in situaties waarin verantwoordelijkheden, geldstromen en taken gedeeld en verdeeld worden over veel partijen is de vraag naar rekenschap en transparantie, en daarmee naar toezicht extra aan de orde. </a:t>
            </a:r>
          </a:p>
          <a:p>
            <a:endParaRPr lang="nl-NL" sz="2800" b="1" dirty="0"/>
          </a:p>
          <a:p>
            <a:r>
              <a:rPr lang="nl-NL" sz="2800" dirty="0"/>
              <a:t>Rijksinspecties zijn in essentie nog steeds gericht op ‘</a:t>
            </a:r>
            <a:r>
              <a:rPr lang="nl-NL" sz="2800" i="1" dirty="0"/>
              <a:t>stand </a:t>
            </a:r>
            <a:r>
              <a:rPr lang="nl-NL" sz="2800" i="1" dirty="0" err="1"/>
              <a:t>alone</a:t>
            </a:r>
            <a:r>
              <a:rPr lang="nl-NL" sz="2800" i="1" dirty="0"/>
              <a:t>’ </a:t>
            </a:r>
            <a:r>
              <a:rPr lang="nl-NL" sz="2800" dirty="0"/>
              <a:t>organisaties in hun eigen sector en onvoldoende toegerust voor toezicht op </a:t>
            </a:r>
            <a:r>
              <a:rPr lang="nl-NL" sz="2800" dirty="0" err="1"/>
              <a:t>sectoroverstijgende</a:t>
            </a:r>
            <a:r>
              <a:rPr lang="nl-NL" sz="2800" dirty="0"/>
              <a:t> organisatienetwerken. </a:t>
            </a:r>
          </a:p>
          <a:p>
            <a:endParaRPr lang="nl-NL" sz="2800" dirty="0"/>
          </a:p>
          <a:p>
            <a:r>
              <a:rPr lang="nl-NL" sz="2800" dirty="0"/>
              <a:t>Veel onderzoek naar succes- en faalfactoren van samenwerkingsverbanden, nog weinig naar de rol van (intern en extern) toezicht.</a:t>
            </a:r>
          </a:p>
          <a:p>
            <a:pPr marL="0" lvl="1"/>
            <a:endParaRPr lang="nl-BE" altLang="de-DE" sz="28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5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13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8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3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6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7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2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14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136.xml"/><Relationship Id="rId1" Type="http://schemas.openxmlformats.org/officeDocument/2006/relationships/customXml" Target="../../customXml/item7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[door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[in co-creatie met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[Maand jaar]</a:t>
            </a:r>
          </a:p>
          <a:p>
            <a:pPr lvl="0"/>
            <a:r>
              <a:rPr lang="nl-NL" dirty="0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[Afbeelding invoegen: </a:t>
            </a:r>
            <a:br>
              <a:rPr lang="nl-NL" dirty="0"/>
            </a:br>
            <a:r>
              <a:rPr lang="nl-NL" dirty="0"/>
              <a:t>Klik op ergens op de dia</a:t>
            </a:r>
            <a:br>
              <a:rPr lang="nl-NL" dirty="0"/>
            </a:br>
            <a:r>
              <a:rPr lang="nl-NL" dirty="0"/>
              <a:t>en voeg een afbeelding in via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 dirty="0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[Naam]</a:t>
            </a:r>
          </a:p>
          <a:p>
            <a:pPr lvl="0"/>
            <a:r>
              <a:rPr lang="nl-NL" dirty="0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43129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[Invoegen van een foto: klik op de witte rand hierboven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6317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</a:t>
            </a:r>
            <a:br>
              <a:rPr lang="nl-NL" dirty="0"/>
            </a:br>
            <a:r>
              <a:rPr lang="nl-NL" dirty="0"/>
              <a:t>voeg dan een afbeelding in via: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JU-LEVEL2=Opsomming nummer 1e niveau</a:t>
            </a:r>
          </a:p>
          <a:p>
            <a:pPr lvl="2"/>
            <a:r>
              <a:rPr lang="nl-NL" dirty="0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87595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02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411807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4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  <a:endParaRPr lang="nl-NL" sz="1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5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 dirty="0"/>
              <a:t>[Kopje]</a:t>
            </a:r>
          </a:p>
          <a:p>
            <a:pPr lvl="0" algn="ctr"/>
            <a:r>
              <a:rPr lang="nl-NL" sz="1400" dirty="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71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6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nummer 1e niveau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29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51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01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 dirty="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1590308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14917" y="1474789"/>
            <a:ext cx="10555816" cy="4611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B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516688"/>
            <a:ext cx="2302933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5901" y="6516688"/>
            <a:ext cx="4798484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353733" y="659765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Char char="–"/>
              <a:defRPr sz="28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B655B8C-97B4-46EE-9D75-5B1ADD4B2C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526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A1250-5228-B7A7-552A-C9578BEC6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7FC761-CED9-D749-5682-7D57A33F8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7C689-D02A-A659-902E-EB3E7759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F6E076-851C-BCF6-566F-51DF501C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9FCA93-329D-C2DC-8F00-A462ED40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076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12C4F-89A5-A314-75EC-7F19C9AA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6CDB2-D474-5845-CB2F-220479A4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27542-2B92-CF1A-3B78-A72C14A2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A7C7F2-6719-E4F0-B087-548E689E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56AE5-E700-6830-B2DE-CFE695BF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845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80514-50A1-314D-8674-7134F999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0E7A28-5707-DD04-C578-22D52A4A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D7E5CC-62E6-1986-AC88-E3B675BD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D06C9-71E8-C175-B3CF-779C9C1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B969DC-2A3E-51F1-3DCB-CCE30003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1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 dirty="0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915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83E0-CB97-251E-F0E8-E413207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C8E3E-EF52-8E9B-979F-F123A4F89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ADA353-8402-98B0-0EF2-48005735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7635E6-740D-D3F4-801F-2BDED6B3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54C483-63D3-2762-E6E5-090D356B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093F9D-67A7-5C1A-680F-105B93CE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32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94941-6453-96D3-4AAF-A74D474A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FCD75F-5D72-F6C1-9A9F-E71E33BF3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0848BC-F01A-93AE-1B0C-5F41768C0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2B6974-0183-7259-C1E4-C6CE2888A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60B57A-C766-0CAA-DF82-F42EDF310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6D560C-24A9-A073-9233-798F2D67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81F2DD-3CA1-6E81-72F0-0DE88011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C01DB2-6FED-8334-F845-C7D24075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111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99224-BEBA-7516-A5B7-C5536FF4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51381E-B97D-1DD0-0841-DB7860BB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077B64-CAA5-FFD8-91DA-0EF500A4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5ABD6D-C93B-83B1-C644-C5B5A450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96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EEA6B5-F4C2-A0AE-4CCF-22B67E41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C572C8-7095-255C-391D-05C2025F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C7AFB0-4EE1-CE9A-7A13-6B737471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977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8C9FC-E1E7-D68F-AB74-A9BC5C8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C1B16-A2B5-3565-49F0-A2B9DE9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3DB52D-B013-AF29-BA98-77430CB9B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EABC6B-4DBB-8C80-41E8-7A331481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C76ABF-6ECB-62FD-F174-2109DEF0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BBA253-A8A2-E17E-6AFF-D4AD3B88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280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5A68B-95FE-C76E-B83B-72874BBC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0962CD-DB55-5AF7-2ADC-A1CB2893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C0108-155E-6596-DCA2-F457213A9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A8FFC8-3053-65D7-4962-9B692F43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A30807-4A22-EFE7-BA95-ED7C9DED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CD1731-7B08-E70E-F35D-79F8EA01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37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F7B0F-13AE-6400-F04D-DF1B2285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AE0690-812E-9BB4-A408-250FB9B1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1BCF5-811A-B142-4B6A-A7198249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E82708-BE7E-FE7E-8630-9AC85FBA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E6680-F291-2E3A-3F67-717AFEF4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1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866BB2-7226-4074-7ED8-A5E18F74D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24BF7E-2BF9-F5E7-1394-C1E24FC8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8EF64-BB27-4908-1EE0-A3544513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6CC165-1CB3-6CCC-B6C5-974577A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C54764-7A1E-A307-6DD9-D17A5F8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79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8009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1139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583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314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2363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JU-LEVEL1=Opsomming 1e niveau</a:t>
            </a:r>
          </a:p>
          <a:p>
            <a:pPr lvl="1"/>
            <a:r>
              <a:rPr lang="nl-NL" dirty="0"/>
              <a:t>JU-LEVEL2=Opsomming 2e niveau</a:t>
            </a:r>
          </a:p>
          <a:p>
            <a:pPr lvl="2"/>
            <a:r>
              <a:rPr lang="nl-NL" dirty="0"/>
              <a:t>JU-LEVEL3=Opsomming nummer 1e niveau</a:t>
            </a:r>
          </a:p>
          <a:p>
            <a:pPr lvl="3"/>
            <a:r>
              <a:rPr lang="nl-NL" dirty="0"/>
              <a:t>JU-LEVEL4=Kop</a:t>
            </a:r>
          </a:p>
          <a:p>
            <a:pPr lvl="4"/>
            <a:r>
              <a:rPr lang="nl-NL" dirty="0"/>
              <a:t>JU-LEVEL5=Basistekst</a:t>
            </a:r>
          </a:p>
          <a:p>
            <a:pPr lvl="5"/>
            <a:r>
              <a:rPr lang="nl-NL" dirty="0"/>
              <a:t>JU-LEVEL6=Basistekst grijs</a:t>
            </a:r>
          </a:p>
          <a:p>
            <a:pPr lvl="6"/>
            <a:r>
              <a:rPr lang="nl-NL" dirty="0"/>
              <a:t>JU-LEVEL7=Zwevend 1e niveau</a:t>
            </a:r>
          </a:p>
          <a:p>
            <a:pPr lvl="7"/>
            <a:r>
              <a:rPr lang="nl-NL" dirty="0"/>
              <a:t>JU-LEVEL8=Zwevend 2e niveau</a:t>
            </a:r>
          </a:p>
          <a:p>
            <a:pPr lvl="8"/>
            <a:r>
              <a:rPr lang="nl-NL" dirty="0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6-6-2025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8" r:id="rId4"/>
    <p:sldLayoutId id="2147483676" r:id="rId5"/>
    <p:sldLayoutId id="2147483682" r:id="rId6"/>
    <p:sldLayoutId id="2147483677" r:id="rId7"/>
    <p:sldLayoutId id="2147483680" r:id="rId8"/>
    <p:sldLayoutId id="2147483681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0" r:id="rId15"/>
    <p:sldLayoutId id="2147483656" r:id="rId16"/>
    <p:sldLayoutId id="2147483665" r:id="rId17"/>
    <p:sldLayoutId id="2147483666" r:id="rId18"/>
    <p:sldLayoutId id="2147483672" r:id="rId19"/>
    <p:sldLayoutId id="2147483673" r:id="rId20"/>
    <p:sldLayoutId id="2147483652" r:id="rId21"/>
    <p:sldLayoutId id="2147483654" r:id="rId22"/>
    <p:sldLayoutId id="2147483655" r:id="rId23"/>
    <p:sldLayoutId id="2147483679" r:id="rId24"/>
    <p:sldLayoutId id="2147483668" r:id="rId25"/>
    <p:sldLayoutId id="2147483683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131D26-DF58-D02A-2D37-5AFAD66A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6303F-22C4-CCFC-A226-4FE49ACF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3460A8-5FA8-39B3-F7BE-165F91B7E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21-05-2025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88FCAF-E8F3-33BB-AF32-D7BEC384D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TSD - EISON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DD22EF-B91E-B0B3-15B9-87CB41F9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40C7A3-20A4-4E23-9411-7695F3EAD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28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BC79121-35DD-4AC4-A7A3-51208D2D832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53999" y="287999"/>
            <a:ext cx="6372463" cy="2131473"/>
          </a:xfrm>
        </p:spPr>
        <p:txBody>
          <a:bodyPr/>
          <a:lstStyle/>
          <a:p>
            <a:r>
              <a:rPr lang="af-ZA" sz="3200" dirty="0"/>
              <a:t>Supervisory arrangements &amp; contigency factors: designing suitable supervision for integrated care networks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85E214D-5EA5-4473-A30B-6975923EAB4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af-ZA" dirty="0"/>
              <a:t>Provisonal findings of the EISON research program focused on supervising integrated care in the Netherlands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F89C6CE-ED01-48C4-8AFC-454B1DCE1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af-ZA" sz="1600" dirty="0"/>
              <a:t>Dr. Sander Merkus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C9B07C9-4903-4B3F-BC64-C5A94F738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af-ZA" sz="1800" dirty="0"/>
              <a:t>In co-creation with Prof.Dr. Mirella Minkman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E09598-6A1F-4225-9F78-4BEC85499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af-ZA" dirty="0"/>
              <a:t>June 17, 2025</a:t>
            </a:r>
          </a:p>
        </p:txBody>
      </p:sp>
      <p:pic>
        <p:nvPicPr>
          <p:cNvPr id="3" name="Tijdelijke aanduiding voor afbeelding 2" descr="Afbeelding met cirkel, tekening, Graphics, kunst&#10;&#10;Door AI gegenereerde inhoud is mogelijk onjuist.">
            <a:extLst>
              <a:ext uri="{FF2B5EF4-FFF2-40B4-BE49-F238E27FC236}">
                <a16:creationId xmlns:a16="http://schemas.microsoft.com/office/drawing/2014/main" id="{357742A5-3432-4448-84D8-B7439D5991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9" r="33339"/>
          <a:stretch>
            <a:fillRect/>
          </a:stretch>
        </p:blipFill>
        <p:spPr bwMode="gray"/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590B729-C984-41E2-8614-647A942854F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gray"/>
        <p:txBody>
          <a:bodyPr/>
          <a:lstStyle/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87275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87BEF7A-74AE-8A87-DBFC-4DD1AB736F2E}"/>
              </a:ext>
            </a:extLst>
          </p:cNvPr>
          <p:cNvSpPr txBox="1"/>
          <p:nvPr/>
        </p:nvSpPr>
        <p:spPr>
          <a:xfrm>
            <a:off x="403859" y="630066"/>
            <a:ext cx="11384281" cy="594008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bg1"/>
                </a:solidFill>
              </a:rPr>
              <a:t>S</a:t>
            </a:r>
            <a:r>
              <a:rPr lang="en-GB" sz="20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upervisors/inspectorates and participating network organizations </a:t>
            </a:r>
            <a:r>
              <a:rPr lang="en-GB" sz="20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co-designing a definition of the societal challenge </a:t>
            </a:r>
            <a:r>
              <a:rPr lang="en-GB" sz="20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integrated care and a common framework to monitor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Distributing monitoring reports of effect and impact of the network </a:t>
            </a:r>
            <a:r>
              <a:rPr lang="en-GB" sz="2000" b="1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equal form and at the same moment </a:t>
            </a:r>
            <a:r>
              <a:rPr lang="en-GB" sz="20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towards internal supervisors in participating organizations and external supervisors/regulators</a:t>
            </a:r>
          </a:p>
          <a:p>
            <a:endParaRPr lang="en-GB" sz="2000" noProof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kern="0" noProof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Joint inspection </a:t>
            </a:r>
            <a:r>
              <a:rPr lang="en-GB" sz="2000" kern="0" noProof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multidisciplinary inspection teams, including representatives from major inspectorates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kern="0" noProof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kern="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Annual Meeting of supervisory boards </a:t>
            </a:r>
            <a:r>
              <a:rPr lang="en-GB" sz="2000" kern="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the organizations participating in the network (and potentially also external inspectorates/regulators)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Evaluative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supervision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organizing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external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visitation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the network (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obligations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Conseile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locale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council of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citizens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elected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by random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supervizing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progress of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solving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societal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challenge</a:t>
            </a:r>
            <a:endParaRPr lang="en-GB" sz="1900" noProof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94BF61-C67B-9416-061C-32693B5A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95" y="72539"/>
            <a:ext cx="10863505" cy="557527"/>
          </a:xfrm>
        </p:spPr>
        <p:txBody>
          <a:bodyPr/>
          <a:lstStyle/>
          <a:p>
            <a:r>
              <a:rPr lang="en-GB" sz="2600" dirty="0"/>
              <a:t>Potential building blocks for supervisory arrangements</a:t>
            </a:r>
            <a:br>
              <a:rPr lang="en-GB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9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CF4F-C98F-84AE-AFD3-83E5F4EB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6F44583-8D94-33A4-C669-DEAB1E44513F}"/>
              </a:ext>
            </a:extLst>
          </p:cNvPr>
          <p:cNvSpPr txBox="1"/>
          <p:nvPr/>
        </p:nvSpPr>
        <p:spPr>
          <a:xfrm>
            <a:off x="1163954" y="822960"/>
            <a:ext cx="10863504" cy="56477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Purpose &amp; expected result of supervision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Stimulating learning/monitoring expenditure/monitoring progress social challenge/…</a:t>
            </a:r>
          </a:p>
          <a:p>
            <a:endParaRPr lang="en-GB" sz="19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Size of the network (# participants)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Few/average/many</a:t>
            </a:r>
          </a:p>
          <a:p>
            <a:endParaRPr lang="en-GB" sz="19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Diversity of the network (different domains)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One sector or specialism/several domains/many domains</a:t>
            </a:r>
          </a:p>
          <a:p>
            <a:endParaRPr lang="en-GB" sz="19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Mode of instigation of the network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Mandated/strong financial incentive/voluntary</a:t>
            </a:r>
          </a:p>
          <a:p>
            <a:endParaRPr lang="en-GB" sz="19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Developmental phase of the network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initiative/ execution / expansion / consolidation</a:t>
            </a:r>
          </a:p>
          <a:p>
            <a:endParaRPr lang="en-GB" sz="19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Political/societal pressure on network</a:t>
            </a:r>
          </a:p>
          <a:p>
            <a:r>
              <a:rPr lang="en-GB" sz="1900" noProof="0" dirty="0">
                <a:latin typeface="Verdana" panose="020B0604030504040204" pitchFamily="34" charset="0"/>
                <a:ea typeface="Verdana" panose="020B0604030504040204" pitchFamily="34" charset="0"/>
              </a:rPr>
              <a:t>Low urgency or political risk / high urgency or risk</a:t>
            </a:r>
          </a:p>
          <a:p>
            <a:endParaRPr lang="en-GB" sz="1900" b="1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b="1" noProof="0" dirty="0">
                <a:latin typeface="Verdana" panose="020B0604030504040204" pitchFamily="34" charset="0"/>
                <a:ea typeface="Verdana" panose="020B0604030504040204" pitchFamily="34" charset="0"/>
              </a:rPr>
              <a:t>Modality of network governance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D4F502-0A0E-4D90-E554-F10A82A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17" y="157607"/>
            <a:ext cx="10863505" cy="459466"/>
          </a:xfrm>
        </p:spPr>
        <p:txBody>
          <a:bodyPr/>
          <a:lstStyle/>
          <a:p>
            <a:r>
              <a:rPr lang="en-GB" sz="2400" dirty="0"/>
              <a:t>Provisional contingency factors for suitable supervisory arrangements</a:t>
            </a:r>
          </a:p>
        </p:txBody>
      </p:sp>
    </p:spTree>
    <p:extLst>
      <p:ext uri="{BB962C8B-B14F-4D97-AF65-F5344CB8AC3E}">
        <p14:creationId xmlns:p14="http://schemas.microsoft.com/office/powerpoint/2010/main" val="424885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FEF14-6358-43E9-AC39-C90DA7A4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93" y="442382"/>
            <a:ext cx="10863505" cy="440933"/>
          </a:xfrm>
        </p:spPr>
        <p:txBody>
          <a:bodyPr anchor="t">
            <a:normAutofit fontScale="90000"/>
          </a:bodyPr>
          <a:lstStyle/>
          <a:p>
            <a:r>
              <a:rPr lang="nl-NL" dirty="0" err="1"/>
              <a:t>Modality</a:t>
            </a:r>
            <a:r>
              <a:rPr lang="nl-NL" dirty="0"/>
              <a:t> of network governance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490D0F-C7BC-4983-BFFD-AE7EFA2867F9}"/>
              </a:ext>
            </a:extLst>
          </p:cNvPr>
          <p:cNvSpPr txBox="1"/>
          <p:nvPr/>
        </p:nvSpPr>
        <p:spPr>
          <a:xfrm>
            <a:off x="494746" y="61951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(Bron: </a:t>
            </a:r>
            <a:r>
              <a:rPr kumimoji="0" lang="nl-NL" sz="1800" b="0" i="1" u="none" strike="noStrike" kern="120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Provan</a:t>
            </a: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 en Kenis 2008)</a:t>
            </a:r>
            <a:br>
              <a:rPr kumimoji="0" lang="nl-NL" sz="4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</a:b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0F0334-F944-8891-E3B8-4D000C9B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00" y="1731134"/>
            <a:ext cx="10712814" cy="3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0742-F93B-637F-58F9-3F061625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jdelijke aanduiding voor inhoud 4">
            <a:extLst>
              <a:ext uri="{FF2B5EF4-FFF2-40B4-BE49-F238E27FC236}">
                <a16:creationId xmlns:a16="http://schemas.microsoft.com/office/drawing/2014/main" id="{1F0B6851-4F4C-4E88-AA58-7371BDD74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2520" y="1362972"/>
            <a:ext cx="10515600" cy="4132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Public Intrest or </a:t>
            </a:r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societal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challenge is of </a:t>
            </a:r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primary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concern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703263" lvl="1" indent="-34290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nl-NL" dirty="0">
                <a:latin typeface="Verdana" panose="020B0604030504040204" pitchFamily="34" charset="0"/>
              </a:rPr>
              <a:t>Oriented at development, no snapshot inspection but </a:t>
            </a:r>
            <a:r>
              <a:rPr lang="nl-NL" dirty="0" err="1">
                <a:latin typeface="Verdana" panose="020B0604030504040204" pitchFamily="34" charset="0"/>
              </a:rPr>
              <a:t>continuous</a:t>
            </a:r>
            <a:r>
              <a:rPr lang="nl-NL" dirty="0">
                <a:latin typeface="Verdana" panose="020B0604030504040204" pitchFamily="34" charset="0"/>
              </a:rPr>
              <a:t> proces</a:t>
            </a:r>
          </a:p>
          <a:p>
            <a:pPr marL="360363" indent="-360363">
              <a:buNone/>
              <a:defRPr/>
            </a:pPr>
            <a:endParaRPr lang="nl-NL" altLang="nl-NL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Descretionary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room for action for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internal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and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external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supervisors is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needed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Possibility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for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custom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made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solutions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, but no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arbitrary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random actions. (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Principle-based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inspection or ‘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compy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 or </a:t>
            </a:r>
            <a:r>
              <a:rPr lang="nl-NL" altLang="nl-NL" dirty="0" err="1">
                <a:solidFill>
                  <a:srgbClr val="002060"/>
                </a:solidFill>
                <a:latin typeface="Verdana" panose="020B0604030504040204" pitchFamily="34" charset="0"/>
              </a:rPr>
              <a:t>explain</a:t>
            </a:r>
            <a:r>
              <a:rPr lang="nl-NL" altLang="nl-NL" dirty="0">
                <a:solidFill>
                  <a:srgbClr val="002060"/>
                </a:solidFill>
                <a:latin typeface="Verdana" panose="020B0604030504040204" pitchFamily="34" charset="0"/>
              </a:rPr>
              <a:t>’)</a:t>
            </a: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upervision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on networks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might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formative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harnessing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network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identity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increasing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the opportunity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members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in the network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fall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back on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their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own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organization.</a:t>
            </a:r>
          </a:p>
          <a:p>
            <a:pPr marL="0" indent="0" eaLnBrk="1" hangingPunct="1">
              <a:buNone/>
            </a:pPr>
            <a:endParaRPr lang="nl-NL" altLang="nl-NL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C8FFD-4586-FE35-3BA0-16DBBE6DD6BC}"/>
              </a:ext>
            </a:extLst>
          </p:cNvPr>
          <p:cNvSpPr txBox="1"/>
          <p:nvPr/>
        </p:nvSpPr>
        <p:spPr>
          <a:xfrm>
            <a:off x="1758046" y="340620"/>
            <a:ext cx="849556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9F3A41"/>
              </a:buClr>
              <a:defRPr/>
            </a:pPr>
            <a:r>
              <a:rPr lang="nl-NL" sz="2400" b="1" dirty="0" err="1">
                <a:latin typeface="+mj-lt"/>
                <a:ea typeface="+mj-ea"/>
                <a:cs typeface="+mj-cs"/>
              </a:rPr>
              <a:t>Two</a:t>
            </a:r>
            <a:r>
              <a:rPr lang="nl-NL" sz="2400" b="1" dirty="0"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latin typeface="+mj-lt"/>
                <a:ea typeface="+mj-ea"/>
                <a:cs typeface="+mj-cs"/>
              </a:rPr>
              <a:t>general</a:t>
            </a:r>
            <a:r>
              <a:rPr lang="nl-NL" sz="2400" b="1" dirty="0">
                <a:latin typeface="+mj-lt"/>
                <a:ea typeface="+mj-ea"/>
                <a:cs typeface="+mj-cs"/>
              </a:rPr>
              <a:t> pre-</a:t>
            </a:r>
            <a:r>
              <a:rPr lang="nl-NL" sz="2400" b="1" dirty="0" err="1">
                <a:latin typeface="+mj-lt"/>
                <a:ea typeface="+mj-ea"/>
                <a:cs typeface="+mj-cs"/>
              </a:rPr>
              <a:t>conditions</a:t>
            </a:r>
            <a:r>
              <a:rPr lang="nl-NL" sz="2400" b="1" dirty="0">
                <a:latin typeface="+mj-lt"/>
                <a:ea typeface="+mj-ea"/>
                <a:cs typeface="+mj-cs"/>
              </a:rPr>
              <a:t> for supervisors </a:t>
            </a:r>
            <a:r>
              <a:rPr lang="nl-NL" sz="2400" b="1" dirty="0" err="1">
                <a:latin typeface="+mj-lt"/>
                <a:ea typeface="+mj-ea"/>
                <a:cs typeface="+mj-cs"/>
              </a:rPr>
              <a:t>and</a:t>
            </a:r>
            <a:r>
              <a:rPr lang="nl-NL" sz="2400" b="1" dirty="0">
                <a:latin typeface="+mj-lt"/>
                <a:ea typeface="+mj-ea"/>
                <a:cs typeface="+mj-cs"/>
              </a:rPr>
              <a:t> regulators of integrated networks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6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5">
            <a:extLst>
              <a:ext uri="{FF2B5EF4-FFF2-40B4-BE49-F238E27FC236}">
                <a16:creationId xmlns:a16="http://schemas.microsoft.com/office/drawing/2014/main" id="{1FBEC76B-9687-44FF-8ECA-05A0BD6153B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263047" y="633414"/>
            <a:ext cx="11248371" cy="46116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cap="all" dirty="0">
                <a:solidFill>
                  <a:srgbClr val="141E6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External and Internal Supervision Methods and Modalities for Organizational Networks Addressing Complex Societal Issues (EISON)</a:t>
            </a:r>
          </a:p>
          <a:p>
            <a:pPr marL="0" indent="0" algn="ctr">
              <a:buNone/>
              <a:defRPr/>
            </a:pPr>
            <a:br>
              <a:rPr lang="en-US" sz="3200" cap="al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l-NL" altLang="nl-BE" sz="3200" cap="all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4387" name="Tekstvak 3">
            <a:extLst>
              <a:ext uri="{FF2B5EF4-FFF2-40B4-BE49-F238E27FC236}">
                <a16:creationId xmlns:a16="http://schemas.microsoft.com/office/drawing/2014/main" id="{6615E097-9821-4FAD-924F-C675A699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63" y="2268579"/>
            <a:ext cx="100920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Patrick Kenis, Jörg Raab (Tilburg University), Mirella Minkman (TIAS)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Melanie Ehren, Cor van Montfort (VU Amsterdam), Sander Merkus (Vilans/Tilburg University)</a:t>
            </a:r>
            <a:br>
              <a:rPr lang="nl-BE" altLang="en-US" sz="1800" dirty="0">
                <a:solidFill>
                  <a:srgbClr val="7F7F7F"/>
                </a:solidFill>
                <a:ea typeface="Cambria" panose="02040503050406030204" pitchFamily="18" charset="0"/>
                <a:cs typeface="Arial" panose="020B0604020202020204" pitchFamily="34" charset="0"/>
              </a:rPr>
            </a:br>
            <a:endParaRPr lang="nl-BE" altLang="en-US" sz="1800" dirty="0">
              <a:solidFill>
                <a:srgbClr val="7F7F7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4389" name="Picture 3">
            <a:extLst>
              <a:ext uri="{FF2B5EF4-FFF2-40B4-BE49-F238E27FC236}">
                <a16:creationId xmlns:a16="http://schemas.microsoft.com/office/drawing/2014/main" id="{825A0963-303A-4F46-9BB8-74C71658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64" y="5443148"/>
            <a:ext cx="2962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3B55D-356F-428B-A6CF-02291DED8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1" y="5052322"/>
            <a:ext cx="4191544" cy="35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E563C-946B-406D-BA41-F89C9A79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3" y="5371549"/>
            <a:ext cx="902592" cy="110169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947C412-C444-442A-B75C-5FA002730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20" y="5443148"/>
            <a:ext cx="1206698" cy="1206698"/>
          </a:xfrm>
          <a:prstGeom prst="rect">
            <a:avLst/>
          </a:prstGeom>
        </p:spPr>
      </p:pic>
      <p:pic>
        <p:nvPicPr>
          <p:cNvPr id="6" name="Picture 7" descr="Kennisorganisatie voor zorg en ondersteuning | Vilans">
            <a:extLst>
              <a:ext uri="{FF2B5EF4-FFF2-40B4-BE49-F238E27FC236}">
                <a16:creationId xmlns:a16="http://schemas.microsoft.com/office/drawing/2014/main" id="{EF8CA3E0-F2BD-BD14-28CB-046EB8B1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99" y="5406537"/>
            <a:ext cx="1980057" cy="9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AD9B374-7006-2A28-2126-C173284E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84" y="4214867"/>
            <a:ext cx="7823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5815"/>
      </p:ext>
    </p:extLst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5F7DE-C635-223F-D7CF-33726F64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95" y="251902"/>
            <a:ext cx="10863505" cy="813796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EISON: External &amp; Internal Supervision on Organisational Networks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04DC4F-E451-6D3C-7DA3-5ADF1AFF9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19" y="4464647"/>
            <a:ext cx="5144643" cy="2236510"/>
          </a:xfr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900" b="1" dirty="0">
                <a:solidFill>
                  <a:schemeClr val="tx1"/>
                </a:solidFill>
              </a:rPr>
              <a:t>Research Question</a:t>
            </a:r>
          </a:p>
          <a:p>
            <a:pPr marL="0" indent="0">
              <a:buNone/>
            </a:pPr>
            <a:endParaRPr lang="nl-NL" sz="29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How can external inspectorates and internal supervisory boards enhance organizational networks as well as mitigate the risks of these networks? </a:t>
            </a:r>
          </a:p>
          <a:p>
            <a:pPr marL="0" indent="0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NL" sz="195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6EA0313-E64E-4986-15E5-22BE76222F38}"/>
              </a:ext>
            </a:extLst>
          </p:cNvPr>
          <p:cNvSpPr txBox="1">
            <a:spLocks/>
          </p:cNvSpPr>
          <p:nvPr/>
        </p:nvSpPr>
        <p:spPr>
          <a:xfrm>
            <a:off x="3926910" y="1049642"/>
            <a:ext cx="4186165" cy="811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0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840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nl-NL" sz="2600" b="1" dirty="0">
                <a:solidFill>
                  <a:schemeClr val="tx1"/>
                </a:solidFill>
              </a:rPr>
              <a:t>Complex </a:t>
            </a:r>
            <a:r>
              <a:rPr lang="nl-NL" sz="2600" b="1" dirty="0" err="1">
                <a:solidFill>
                  <a:schemeClr val="tx1"/>
                </a:solidFill>
              </a:rPr>
              <a:t>Societal</a:t>
            </a:r>
            <a:r>
              <a:rPr lang="nl-NL" sz="2600" b="1" dirty="0">
                <a:solidFill>
                  <a:schemeClr val="tx1"/>
                </a:solidFill>
              </a:rPr>
              <a:t> Challenges</a:t>
            </a:r>
          </a:p>
          <a:p>
            <a:pPr lvl="0"/>
            <a:endParaRPr lang="nl-NL" dirty="0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02BE6A9D-445E-59F0-93C1-25DC36B41662}"/>
              </a:ext>
            </a:extLst>
          </p:cNvPr>
          <p:cNvSpPr/>
          <p:nvPr/>
        </p:nvSpPr>
        <p:spPr>
          <a:xfrm>
            <a:off x="5914571" y="1885752"/>
            <a:ext cx="213426" cy="345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4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75520-0C72-2B6A-2C64-F4E6E4DACF62}"/>
              </a:ext>
            </a:extLst>
          </p:cNvPr>
          <p:cNvSpPr txBox="1"/>
          <p:nvPr/>
        </p:nvSpPr>
        <p:spPr>
          <a:xfrm>
            <a:off x="3915726" y="2251119"/>
            <a:ext cx="42946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solidFill>
                  <a:schemeClr val="bg1"/>
                </a:solidFill>
              </a:rPr>
              <a:t>Organizational</a:t>
            </a:r>
            <a:r>
              <a:rPr lang="nl-NL" sz="2400" b="1" dirty="0">
                <a:solidFill>
                  <a:schemeClr val="bg1"/>
                </a:solidFill>
              </a:rPr>
              <a:t> Networks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2BC9B1F8-7015-11B6-D12A-8F166F59AECE}"/>
              </a:ext>
            </a:extLst>
          </p:cNvPr>
          <p:cNvSpPr/>
          <p:nvPr/>
        </p:nvSpPr>
        <p:spPr>
          <a:xfrm>
            <a:off x="5914571" y="2732212"/>
            <a:ext cx="210845" cy="44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41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150D1B21-C2E4-8021-E39D-E02C2ADC1090}"/>
              </a:ext>
            </a:extLst>
          </p:cNvPr>
          <p:cNvGrpSpPr/>
          <p:nvPr/>
        </p:nvGrpSpPr>
        <p:grpSpPr>
          <a:xfrm>
            <a:off x="4331368" y="2848408"/>
            <a:ext cx="7492771" cy="1372962"/>
            <a:chOff x="4416271" y="4087212"/>
            <a:chExt cx="6506996" cy="1830612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F23B25-3EB2-80D4-1463-CDDA01C11D50}"/>
                </a:ext>
              </a:extLst>
            </p:cNvPr>
            <p:cNvSpPr txBox="1"/>
            <p:nvPr/>
          </p:nvSpPr>
          <p:spPr>
            <a:xfrm>
              <a:off x="4416271" y="4578744"/>
              <a:ext cx="2927829" cy="5334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sz="2000" dirty="0" err="1"/>
                <a:t>Supervisory</a:t>
              </a:r>
              <a:r>
                <a:rPr lang="nl-NL" sz="2000" dirty="0"/>
                <a:t> </a:t>
              </a:r>
              <a:r>
                <a:rPr lang="nl-NL" sz="2000" dirty="0" err="1"/>
                <a:t>Arrangements</a:t>
              </a:r>
              <a:endParaRPr lang="nl-NL" sz="2000" dirty="0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B84C086-6207-670A-C735-AF6BE3472723}"/>
                </a:ext>
              </a:extLst>
            </p:cNvPr>
            <p:cNvSpPr txBox="1"/>
            <p:nvPr/>
          </p:nvSpPr>
          <p:spPr>
            <a:xfrm>
              <a:off x="7392139" y="4087212"/>
              <a:ext cx="3531128" cy="86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dirty="0" err="1"/>
                <a:t>Internal</a:t>
              </a:r>
              <a:r>
                <a:rPr lang="nl-NL" dirty="0"/>
                <a:t> </a:t>
              </a:r>
              <a:r>
                <a:rPr lang="nl-NL" dirty="0" err="1"/>
                <a:t>supervision</a:t>
              </a:r>
              <a:r>
                <a:rPr lang="nl-NL" dirty="0"/>
                <a:t> (eg. Board of Supervisors)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B12752B-BD00-95A2-18C2-0DF4EA6709DC}"/>
                </a:ext>
              </a:extLst>
            </p:cNvPr>
            <p:cNvSpPr txBox="1"/>
            <p:nvPr/>
          </p:nvSpPr>
          <p:spPr>
            <a:xfrm>
              <a:off x="7392139" y="5056051"/>
              <a:ext cx="2623986" cy="86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dirty="0" err="1"/>
                <a:t>External</a:t>
              </a:r>
              <a:r>
                <a:rPr lang="nl-NL" dirty="0"/>
                <a:t> </a:t>
              </a:r>
              <a:r>
                <a:rPr lang="nl-NL" dirty="0" err="1"/>
                <a:t>supervision</a:t>
              </a:r>
              <a:endParaRPr lang="nl-NL" dirty="0"/>
            </a:p>
            <a:p>
              <a:r>
                <a:rPr lang="nl-NL" dirty="0"/>
                <a:t>(</a:t>
              </a:r>
              <a:r>
                <a:rPr lang="nl-NL" dirty="0" err="1"/>
                <a:t>Inspectorate</a:t>
              </a:r>
              <a:r>
                <a:rPr lang="nl-NL" dirty="0"/>
                <a:t>, Regulator)</a:t>
              </a:r>
            </a:p>
          </p:txBody>
        </p:sp>
      </p:grp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1886C779-D7C8-B4ED-A144-EF49B03096E0}"/>
              </a:ext>
            </a:extLst>
          </p:cNvPr>
          <p:cNvSpPr/>
          <p:nvPr/>
        </p:nvSpPr>
        <p:spPr>
          <a:xfrm rot="5400000" flipV="1">
            <a:off x="3521073" y="3109473"/>
            <a:ext cx="650812" cy="1396181"/>
          </a:xfrm>
          <a:prstGeom prst="bentArrow">
            <a:avLst>
              <a:gd name="adj1" fmla="val 21539"/>
              <a:gd name="adj2" fmla="val 1921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041" dirty="0">
              <a:solidFill>
                <a:schemeClr val="tx1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9C4708-FE25-393C-4154-C73BE57ECC54}"/>
              </a:ext>
            </a:extLst>
          </p:cNvPr>
          <p:cNvSpPr/>
          <p:nvPr/>
        </p:nvSpPr>
        <p:spPr>
          <a:xfrm>
            <a:off x="5680711" y="4464647"/>
            <a:ext cx="6389370" cy="2236510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sz="2000" dirty="0"/>
              <a:t>Which methods and modalities are fit for this purpose, under what conditions and why?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GB" sz="2000" dirty="0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sz="2000" dirty="0"/>
              <a:t>How can innovative ‘building blocks’ for supervision be arranged into coherent supervisory arrangements that align with the purpose and context of specific networks?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Graphic 12" descr="Vergrootglas">
            <a:extLst>
              <a:ext uri="{FF2B5EF4-FFF2-40B4-BE49-F238E27FC236}">
                <a16:creationId xmlns:a16="http://schemas.microsoft.com/office/drawing/2014/main" id="{D7FC2426-5B94-BD4C-797A-805F3ABD2F2A}"/>
              </a:ext>
            </a:extLst>
          </p:cNvPr>
          <p:cNvSpPr/>
          <p:nvPr/>
        </p:nvSpPr>
        <p:spPr>
          <a:xfrm rot="2243621">
            <a:off x="423083" y="1482039"/>
            <a:ext cx="2643197" cy="2287864"/>
          </a:xfrm>
          <a:custGeom>
            <a:avLst/>
            <a:gdLst>
              <a:gd name="connsiteX0" fmla="*/ 4210275 w 4321837"/>
              <a:gd name="connsiteY0" fmla="*/ 3668250 h 4325249"/>
              <a:gd name="connsiteX1" fmla="*/ 3525900 w 4321837"/>
              <a:gd name="connsiteY1" fmla="*/ 2983875 h 4325249"/>
              <a:gd name="connsiteX2" fmla="*/ 3186450 w 4321837"/>
              <a:gd name="connsiteY2" fmla="*/ 2879850 h 4325249"/>
              <a:gd name="connsiteX3" fmla="*/ 2945550 w 4321837"/>
              <a:gd name="connsiteY3" fmla="*/ 2638950 h 4325249"/>
              <a:gd name="connsiteX4" fmla="*/ 3285000 w 4321837"/>
              <a:gd name="connsiteY4" fmla="*/ 1642500 h 4325249"/>
              <a:gd name="connsiteX5" fmla="*/ 1642500 w 4321837"/>
              <a:gd name="connsiteY5" fmla="*/ 0 h 4325249"/>
              <a:gd name="connsiteX6" fmla="*/ 0 w 4321837"/>
              <a:gd name="connsiteY6" fmla="*/ 1642500 h 4325249"/>
              <a:gd name="connsiteX7" fmla="*/ 1642500 w 4321837"/>
              <a:gd name="connsiteY7" fmla="*/ 3285000 h 4325249"/>
              <a:gd name="connsiteX8" fmla="*/ 2638950 w 4321837"/>
              <a:gd name="connsiteY8" fmla="*/ 2945550 h 4325249"/>
              <a:gd name="connsiteX9" fmla="*/ 2879850 w 4321837"/>
              <a:gd name="connsiteY9" fmla="*/ 3186450 h 4325249"/>
              <a:gd name="connsiteX10" fmla="*/ 2983875 w 4321837"/>
              <a:gd name="connsiteY10" fmla="*/ 3525900 h 4325249"/>
              <a:gd name="connsiteX11" fmla="*/ 3668250 w 4321837"/>
              <a:gd name="connsiteY11" fmla="*/ 4210275 h 4325249"/>
              <a:gd name="connsiteX12" fmla="*/ 3942000 w 4321837"/>
              <a:gd name="connsiteY12" fmla="*/ 4325250 h 4325249"/>
              <a:gd name="connsiteX13" fmla="*/ 4215750 w 4321837"/>
              <a:gd name="connsiteY13" fmla="*/ 4210275 h 4325249"/>
              <a:gd name="connsiteX14" fmla="*/ 4210275 w 4321837"/>
              <a:gd name="connsiteY14" fmla="*/ 3668250 h 4325249"/>
              <a:gd name="connsiteX15" fmla="*/ 1637025 w 4321837"/>
              <a:gd name="connsiteY15" fmla="*/ 2951025 h 4325249"/>
              <a:gd name="connsiteX16" fmla="*/ 323025 w 4321837"/>
              <a:gd name="connsiteY16" fmla="*/ 1637025 h 4325249"/>
              <a:gd name="connsiteX17" fmla="*/ 1637025 w 4321837"/>
              <a:gd name="connsiteY17" fmla="*/ 323025 h 4325249"/>
              <a:gd name="connsiteX18" fmla="*/ 2951025 w 4321837"/>
              <a:gd name="connsiteY18" fmla="*/ 1637025 h 4325249"/>
              <a:gd name="connsiteX19" fmla="*/ 1637025 w 4321837"/>
              <a:gd name="connsiteY19" fmla="*/ 2951025 h 432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1837" h="4325249">
                <a:moveTo>
                  <a:pt x="4210275" y="3668250"/>
                </a:moveTo>
                <a:lnTo>
                  <a:pt x="3525900" y="2983875"/>
                </a:lnTo>
                <a:cubicBezTo>
                  <a:pt x="3432825" y="2890800"/>
                  <a:pt x="3306900" y="2857950"/>
                  <a:pt x="3186450" y="2879850"/>
                </a:cubicBezTo>
                <a:lnTo>
                  <a:pt x="2945550" y="2638950"/>
                </a:lnTo>
                <a:cubicBezTo>
                  <a:pt x="3159075" y="2365200"/>
                  <a:pt x="3285000" y="2014800"/>
                  <a:pt x="3285000" y="1642500"/>
                </a:cubicBezTo>
                <a:cubicBezTo>
                  <a:pt x="3285000" y="739125"/>
                  <a:pt x="2545875" y="0"/>
                  <a:pt x="1642500" y="0"/>
                </a:cubicBezTo>
                <a:cubicBezTo>
                  <a:pt x="739125" y="0"/>
                  <a:pt x="0" y="739125"/>
                  <a:pt x="0" y="1642500"/>
                </a:cubicBezTo>
                <a:cubicBezTo>
                  <a:pt x="0" y="2545875"/>
                  <a:pt x="739125" y="3285000"/>
                  <a:pt x="1642500" y="3285000"/>
                </a:cubicBezTo>
                <a:cubicBezTo>
                  <a:pt x="2014800" y="3285000"/>
                  <a:pt x="2359725" y="3159075"/>
                  <a:pt x="2638950" y="2945550"/>
                </a:cubicBezTo>
                <a:lnTo>
                  <a:pt x="2879850" y="3186450"/>
                </a:lnTo>
                <a:cubicBezTo>
                  <a:pt x="2857950" y="3306900"/>
                  <a:pt x="2890800" y="3432825"/>
                  <a:pt x="2983875" y="3525900"/>
                </a:cubicBezTo>
                <a:lnTo>
                  <a:pt x="3668250" y="4210275"/>
                </a:lnTo>
                <a:cubicBezTo>
                  <a:pt x="3744900" y="4286925"/>
                  <a:pt x="3843450" y="4325250"/>
                  <a:pt x="3942000" y="4325250"/>
                </a:cubicBezTo>
                <a:cubicBezTo>
                  <a:pt x="4040550" y="4325250"/>
                  <a:pt x="4139100" y="4286925"/>
                  <a:pt x="4215750" y="4210275"/>
                </a:cubicBezTo>
                <a:cubicBezTo>
                  <a:pt x="4358100" y="4056975"/>
                  <a:pt x="4358100" y="3816075"/>
                  <a:pt x="4210275" y="3668250"/>
                </a:cubicBezTo>
                <a:close/>
                <a:moveTo>
                  <a:pt x="1637025" y="2951025"/>
                </a:moveTo>
                <a:cubicBezTo>
                  <a:pt x="914325" y="2951025"/>
                  <a:pt x="323025" y="2359725"/>
                  <a:pt x="323025" y="1637025"/>
                </a:cubicBezTo>
                <a:cubicBezTo>
                  <a:pt x="323025" y="914325"/>
                  <a:pt x="914325" y="323025"/>
                  <a:pt x="1637025" y="323025"/>
                </a:cubicBezTo>
                <a:cubicBezTo>
                  <a:pt x="2359725" y="323025"/>
                  <a:pt x="2951025" y="914325"/>
                  <a:pt x="2951025" y="1637025"/>
                </a:cubicBezTo>
                <a:cubicBezTo>
                  <a:pt x="2951025" y="2359725"/>
                  <a:pt x="2359725" y="2951025"/>
                  <a:pt x="1637025" y="295102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467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l-NL" sz="1041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6B378A-67AB-FAEE-A028-30AFE0CF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89" y="1621304"/>
            <a:ext cx="964909" cy="12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7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006FC4B-7F09-4BBB-835B-4A856D83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53" y="920782"/>
            <a:ext cx="10051920" cy="951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79400" indent="-279400">
              <a:spcBef>
                <a:spcPct val="20000"/>
              </a:spcBef>
              <a:buChar char="•"/>
              <a:defRPr sz="2500">
                <a:solidFill>
                  <a:srgbClr val="141E64"/>
                </a:solidFill>
                <a:latin typeface="Arial" panose="020B0604020202020204" pitchFamily="34" charset="0"/>
              </a:defRPr>
            </a:lvl1pPr>
            <a:lvl2pPr marL="269875" indent="-269875">
              <a:spcBef>
                <a:spcPct val="20000"/>
              </a:spcBef>
              <a:buChar char="-"/>
              <a:defRPr sz="2200">
                <a:solidFill>
                  <a:srgbClr val="141E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141E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41E64"/>
                </a:solidFill>
                <a:latin typeface="Arial" panose="020B0604020202020204" pitchFamily="34" charset="0"/>
              </a:defRPr>
            </a:lvl9pPr>
          </a:lstStyle>
          <a:p>
            <a:pPr marL="0" lvl="1" indent="0" defTabSz="685800">
              <a:lnSpc>
                <a:spcPct val="110000"/>
              </a:lnSpc>
              <a:spcBef>
                <a:spcPct val="0"/>
              </a:spcBef>
              <a:buClr>
                <a:srgbClr val="9F3A41"/>
              </a:buClr>
              <a:buNone/>
              <a:defRPr/>
            </a:pPr>
            <a:endParaRPr lang="nl-BE" altLang="de-DE" sz="195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marL="202406" lvl="1" indent="-202406" defTabSz="685800">
              <a:lnSpc>
                <a:spcPct val="110000"/>
              </a:lnSpc>
              <a:spcBef>
                <a:spcPct val="0"/>
              </a:spcBef>
              <a:buClr>
                <a:srgbClr val="9F3A41"/>
              </a:buClr>
              <a:buFont typeface="Wingdings" panose="05000000000000000000" pitchFamily="2" charset="2"/>
              <a:buChar char="§"/>
              <a:defRPr/>
            </a:pPr>
            <a:endParaRPr lang="nl-BE" altLang="de-DE" sz="2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marL="202406" lvl="1" indent="-202406" defTabSz="685800">
              <a:lnSpc>
                <a:spcPct val="110000"/>
              </a:lnSpc>
              <a:spcBef>
                <a:spcPct val="0"/>
              </a:spcBef>
              <a:buClr>
                <a:srgbClr val="9F3A41"/>
              </a:buClr>
              <a:buFont typeface="Wingdings" panose="05000000000000000000" pitchFamily="2" charset="2"/>
              <a:buChar char="§"/>
              <a:defRPr/>
            </a:pPr>
            <a:endParaRPr lang="nl-BE" altLang="de-DE" sz="2100" b="1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marL="202406" lvl="1" indent="-202406" defTabSz="685800">
              <a:lnSpc>
                <a:spcPct val="110000"/>
              </a:lnSpc>
              <a:spcBef>
                <a:spcPct val="0"/>
              </a:spcBef>
              <a:buClr>
                <a:srgbClr val="9F3A41"/>
              </a:buClr>
              <a:buFont typeface="Wingdings" panose="05000000000000000000" pitchFamily="2" charset="2"/>
              <a:buChar char="§"/>
              <a:defRPr/>
            </a:pPr>
            <a:endParaRPr lang="nl-BE" altLang="de-DE" sz="2100" b="1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marL="202406" lvl="1" indent="-202406" defTabSz="68580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nl-NL" altLang="en-US" sz="2400" b="1" dirty="0">
                <a:solidFill>
                  <a:srgbClr val="808080"/>
                </a:solidFill>
                <a:latin typeface="Verdana" panose="020B0604030504040204" pitchFamily="34" charset="0"/>
              </a:rPr>
              <a:t>										</a:t>
            </a:r>
          </a:p>
          <a:p>
            <a:pPr marL="209550" indent="-209550" defTabSz="685800">
              <a:lnSpc>
                <a:spcPct val="110000"/>
              </a:lnSpc>
              <a:spcBef>
                <a:spcPct val="0"/>
              </a:spcBef>
              <a:defRPr/>
            </a:pPr>
            <a:endParaRPr lang="nl-NL" altLang="en-US" sz="1650" b="1" dirty="0">
              <a:solidFill>
                <a:srgbClr val="82766E"/>
              </a:solidFill>
            </a:endParaRPr>
          </a:p>
          <a:p>
            <a:pPr marL="202406" lvl="1" indent="-202406" defTabSz="68580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nl-NL" altLang="en-US" sz="1350" dirty="0">
              <a:solidFill>
                <a:srgbClr val="82766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14313-A55E-433A-835F-0CBE1AD1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79" y="2625810"/>
            <a:ext cx="5506371" cy="3032039"/>
          </a:xfrm>
          <a:prstGeom prst="rect">
            <a:avLst/>
          </a:prstGeom>
        </p:spPr>
      </p:pic>
      <p:pic>
        <p:nvPicPr>
          <p:cNvPr id="2" name="Picture 2" descr="Organization Computer Network Business Networking Marketing, PNG,  1280x543px, Organization, Area, Blue, Business, Business Networking  Download Free">
            <a:extLst>
              <a:ext uri="{FF2B5EF4-FFF2-40B4-BE49-F238E27FC236}">
                <a16:creationId xmlns:a16="http://schemas.microsoft.com/office/drawing/2014/main" id="{F9BE9B81-D8A9-D27E-022A-9EFC8CBA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64" y="2625810"/>
            <a:ext cx="5272066" cy="27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BC03A2-2212-384E-9940-17FC8CC9DDA0}"/>
              </a:ext>
            </a:extLst>
          </p:cNvPr>
          <p:cNvSpPr txBox="1"/>
          <p:nvPr/>
        </p:nvSpPr>
        <p:spPr>
          <a:xfrm>
            <a:off x="998679" y="692319"/>
            <a:ext cx="1063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‘Supervision can be understood as </a:t>
            </a:r>
            <a:r>
              <a:rPr lang="en-GB" sz="2400" b="1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parties explaining and justifying </a:t>
            </a:r>
            <a:r>
              <a:rPr lang="en-GB" sz="2400" b="1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Maiandra GD" panose="020E0502030308020204" pitchFamily="34" charset="0"/>
              </a:rPr>
              <a:t>their conduct</a:t>
            </a:r>
            <a:r>
              <a:rPr lang="en-GB" sz="2400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Maiandra GD" panose="020E0502030308020204" pitchFamily="34" charset="0"/>
              </a:rPr>
              <a:t>,  </a:t>
            </a:r>
            <a:r>
              <a:rPr lang="en-GB" sz="2400" b="1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Maiandra GD" panose="020E0502030308020204" pitchFamily="34" charset="0"/>
              </a:rPr>
              <a:t>answering other parties</a:t>
            </a:r>
            <a:r>
              <a:rPr lang="en-GB" sz="2400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Maiandra GD" panose="020E0502030308020204" pitchFamily="34" charset="0"/>
              </a:rPr>
              <a:t> that </a:t>
            </a:r>
            <a:r>
              <a:rPr lang="en-GB" sz="2400" b="1" noProof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Maiandra GD" panose="020E0502030308020204" pitchFamily="34" charset="0"/>
              </a:rPr>
              <a:t>pose questions, pass judgement, and potentially intervene.’ </a:t>
            </a:r>
            <a:r>
              <a:rPr lang="en-GB" sz="2400" i="1" kern="0" noProof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(Tran 2021: 10)</a:t>
            </a:r>
            <a:endParaRPr lang="en-GB" sz="2400" b="1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5716"/>
      </p:ext>
    </p:extLst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7EA09CA-C2E8-F2CC-8276-A9B071C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97" y="494109"/>
            <a:ext cx="9077242" cy="55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5065-2C6C-FE74-28B6-5047C4FB6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56D9403-33E2-8DBF-7DA1-00E5220B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75297"/>
            <a:ext cx="8280400" cy="60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9EB924-29CB-9669-D48E-D4CA8CAC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C7A3-20A4-4E23-9411-7695F3EADF2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23BEC00-312E-2ACB-0617-D1C912F16EAE}"/>
              </a:ext>
            </a:extLst>
          </p:cNvPr>
          <p:cNvGraphicFramePr>
            <a:graphicFrameLocks noGrp="1"/>
          </p:cNvGraphicFramePr>
          <p:nvPr/>
        </p:nvGraphicFramePr>
        <p:xfrm>
          <a:off x="1599848" y="977938"/>
          <a:ext cx="10029374" cy="525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687">
                  <a:extLst>
                    <a:ext uri="{9D8B030D-6E8A-4147-A177-3AD203B41FA5}">
                      <a16:colId xmlns:a16="http://schemas.microsoft.com/office/drawing/2014/main" val="3256920664"/>
                    </a:ext>
                  </a:extLst>
                </a:gridCol>
                <a:gridCol w="5014687">
                  <a:extLst>
                    <a:ext uri="{9D8B030D-6E8A-4147-A177-3AD203B41FA5}">
                      <a16:colId xmlns:a16="http://schemas.microsoft.com/office/drawing/2014/main" val="3737350809"/>
                    </a:ext>
                  </a:extLst>
                </a:gridCol>
              </a:tblGrid>
              <a:tr h="2698208"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Does participation in the network add value for the own organization?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“What is in it for me?”</a:t>
                      </a:r>
                    </a:p>
                    <a:p>
                      <a:br>
                        <a:rPr lang="en-US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 focuses on the added value and risks of participating in the network for the own organization.</a:t>
                      </a:r>
                      <a:endParaRPr lang="nl-NL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Does participation in the network align with the strategy/interests of the own organization?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 focuses on the appropriateness of participation in the network within the own strategy.</a:t>
                      </a:r>
                      <a:endParaRPr lang="nl-NL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26550"/>
                  </a:ext>
                </a:extLst>
              </a:tr>
              <a:tr h="1814564"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Does the organization contribute to the functioning and performance of the network?</a:t>
                      </a:r>
                    </a:p>
                    <a:p>
                      <a:br>
                        <a:rPr lang="en-US" dirty="0"/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 focuses on the contribution of the own organization to the network’s objectives</a:t>
                      </a:r>
                    </a:p>
                    <a:p>
                      <a:endParaRPr lang="en-US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i="1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Does the network deliver results? Does it help solve the societal problem?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 focuses on evaluating the network and the organization only secondarily</a:t>
                      </a:r>
                      <a:endParaRPr lang="nl-NL" i="1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6185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19F7201-240B-5E5F-1CEC-8388BD489D75}"/>
              </a:ext>
            </a:extLst>
          </p:cNvPr>
          <p:cNvSpPr txBox="1"/>
          <p:nvPr/>
        </p:nvSpPr>
        <p:spPr>
          <a:xfrm>
            <a:off x="4032598" y="136525"/>
            <a:ext cx="516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 of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supervision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regulation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F02ED4D-17B9-6513-DD8E-51AB21A77D76}"/>
              </a:ext>
            </a:extLst>
          </p:cNvPr>
          <p:cNvSpPr txBox="1"/>
          <p:nvPr/>
        </p:nvSpPr>
        <p:spPr>
          <a:xfrm>
            <a:off x="1563794" y="457944"/>
            <a:ext cx="247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Organization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5DEEAC7-495E-2115-31A5-14581140441D}"/>
              </a:ext>
            </a:extLst>
          </p:cNvPr>
          <p:cNvSpPr txBox="1"/>
          <p:nvPr/>
        </p:nvSpPr>
        <p:spPr>
          <a:xfrm>
            <a:off x="10279339" y="457944"/>
            <a:ext cx="247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Network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D3436AE-5D97-AB4E-A414-688D99D2B06B}"/>
              </a:ext>
            </a:extLst>
          </p:cNvPr>
          <p:cNvSpPr txBox="1"/>
          <p:nvPr/>
        </p:nvSpPr>
        <p:spPr>
          <a:xfrm>
            <a:off x="407589" y="1927953"/>
            <a:ext cx="1192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Ego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centric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457C57F-D7DE-56AC-4122-7EAA82665F79}"/>
              </a:ext>
            </a:extLst>
          </p:cNvPr>
          <p:cNvSpPr txBox="1"/>
          <p:nvPr/>
        </p:nvSpPr>
        <p:spPr>
          <a:xfrm>
            <a:off x="56250" y="2587547"/>
            <a:ext cx="189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Perspective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C72074-7541-9AFF-E8DB-3DD5F1287241}"/>
              </a:ext>
            </a:extLst>
          </p:cNvPr>
          <p:cNvSpPr txBox="1"/>
          <p:nvPr/>
        </p:nvSpPr>
        <p:spPr>
          <a:xfrm>
            <a:off x="371535" y="4583017"/>
            <a:ext cx="1192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centric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D4FE28-4A77-683E-4C01-627BF45A0827}"/>
              </a:ext>
            </a:extLst>
          </p:cNvPr>
          <p:cNvSpPr txBox="1"/>
          <p:nvPr/>
        </p:nvSpPr>
        <p:spPr>
          <a:xfrm>
            <a:off x="56250" y="5172176"/>
            <a:ext cx="189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Perspective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4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C411E-5D4F-A166-512D-791804D1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43504"/>
            <a:ext cx="10863505" cy="688066"/>
          </a:xfrm>
        </p:spPr>
        <p:txBody>
          <a:bodyPr/>
          <a:lstStyle/>
          <a:p>
            <a:r>
              <a:rPr lang="nl-NL" dirty="0"/>
              <a:t>Purpose of the research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DDAA20-26D1-98C1-9A23-B5AF55A8E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Co-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creation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of ‘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supervisory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arrangements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’ for the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integral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care networks –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beyond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compliance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towards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co-operation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together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in-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external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supervisors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the networks in a co-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creative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fashion.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Creating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more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understanding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which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supervisory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arrangements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appropriate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which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kind of networks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30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E92FA-D30C-80FB-AA95-2585CE5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Progress of research program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6EA4C4-9A7F-7FD8-87AC-0AB5A004C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72667"/>
              </p:ext>
            </p:extLst>
          </p:nvPr>
        </p:nvGraphicFramePr>
        <p:xfrm>
          <a:off x="464972" y="1685359"/>
          <a:ext cx="10530688" cy="475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D64A5912-F304-0A8E-1F59-56482DFCF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515" y="101649"/>
            <a:ext cx="4646485" cy="21668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D48BB3-F5DF-F7FB-B46D-11AA68EF4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093" y="0"/>
            <a:ext cx="325193" cy="4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34804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 nw.potx" id="{0E735E22-7E30-479B-B591-0D3D561C97B1}" vid="{FA294BAF-82D6-4988-ABA3-80697E615603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Notes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Handout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58.xml><?xml version="1.0" encoding="utf-8"?>
<juid xmlns="http://www.joulesunlimited.com/juid"/>
</file>

<file path=customXml/item159.xml><?xml version="1.0" encoding="utf-8"?>
<juid xmlns="http://www.joulesunlimited.com/juid"/>
</file>

<file path=customXml/item16.xml><?xml version="1.0" encoding="utf-8"?>
<juid xmlns="http://www.joulesunlimited.com/juid"/>
</file>

<file path=customXml/item160.xml><?xml version="1.0" encoding="utf-8"?>
<juid xmlns="http://www.joulesunlimited.com/juid"/>
</file>

<file path=customXml/item161.xml><?xml version="1.0" encoding="utf-8"?>
<juid xmlns="http://www.joulesunlimited.com/juid"/>
</file>

<file path=customXml/item162.xml><?xml version="1.0" encoding="utf-8"?>
<juid xmlns="http://www.joulesunlimited.com/juid"/>
</file>

<file path=customXml/item163.xml><?xml version="1.0" encoding="utf-8"?>
<juid xmlns="http://www.joulesunlimited.com/juid"/>
</file>

<file path=customXml/item164.xml><?xml version="1.0" encoding="utf-8"?>
<juid xmlns="http://www.joulesunlimited.com/juid"/>
</file>

<file path=customXml/item165.xml><?xml version="1.0" encoding="utf-8"?>
<juid xmlns="http://www.joulesunlimited.com/juid"/>
</file>

<file path=customXml/item166.xml><?xml version="1.0" encoding="utf-8"?>
<juid xmlns="http://www.joulesunlimited.com/juid"/>
</file>

<file path=customXml/item167.xml><?xml version="1.0" encoding="utf-8"?>
<juid xmlns="http://www.joulesunlimited.com/juid"/>
</file>

<file path=customXml/item168.xml><?xml version="1.0" encoding="utf-8"?>
<juid xmlns="http://www.joulesunlimited.com/juid"/>
</file>

<file path=customXml/item16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F66BD5AF4F245A13CDB212A635BE5" ma:contentTypeVersion="15" ma:contentTypeDescription="Create a new document." ma:contentTypeScope="" ma:versionID="01216ea314f304dbaccd9e47d5e0ba04">
  <xsd:schema xmlns:xsd="http://www.w3.org/2001/XMLSchema" xmlns:xs="http://www.w3.org/2001/XMLSchema" xmlns:p="http://schemas.microsoft.com/office/2006/metadata/properties" xmlns:ns2="bafd8f33-0108-49be-b935-d46786680d09" xmlns:ns3="29c0055d-ad17-47f2-b13f-afb54f000d95" targetNamespace="http://schemas.microsoft.com/office/2006/metadata/properties" ma:root="true" ma:fieldsID="d42948e163011ac8963273a5f20efa4f" ns2:_="" ns3:_="">
    <xsd:import namespace="bafd8f33-0108-49be-b935-d46786680d09"/>
    <xsd:import namespace="29c0055d-ad17-47f2-b13f-afb54f000d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d8f33-0108-49be-b935-d46786680d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376e0df-9db3-47f3-8f7a-660a933bec8d}" ma:internalName="TaxCatchAll" ma:showField="CatchAllData" ma:web="bafd8f33-0108-49be-b935-d46786680d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0055d-ad17-47f2-b13f-afb54f000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d1b4be5-5a15-4e37-92bc-e1835c11a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juid xmlns="http://www.joulesunlimited.com/juid"/>
</file>

<file path=customXml/item17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0055d-ad17-47f2-b13f-afb54f000d95">
      <Terms xmlns="http://schemas.microsoft.com/office/infopath/2007/PartnerControls"/>
    </lcf76f155ced4ddcb4097134ff3c332f>
    <TaxCatchAll xmlns="bafd8f33-0108-49be-b935-d46786680d09" xsi:nil="true"/>
  </documentManagement>
</p:properties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juid xmlns="http://www.joulesunlimited.com/juid"/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juid xmlns="http://www.joulesunlimited.com/juid"/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juid xmlns="http://www.joulesunlimited.com/juid"/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FBD253F4-C45E-490D-B610-3C5536A49196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14C8D355-AAF4-4604-B36B-F64C6F9CF323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11BB6370-D83B-419B-AA29-87F8EB231EF5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7C7269D1-EBA1-4A87-80E6-B9677CFB14B1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18F5678A-73AB-4908-842E-20895B1125BF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83E7C245-867B-4763-9E71-FF32F6615427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A7BC9E66-3C31-4C85-9E54-B76A7E1A658B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AE3239BD-248A-4634-A594-E1A08CA8D8CE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6BD55157-879E-4D42-93F7-C9A127EA0717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FA5C5301-FEB7-4E2F-93AD-8049FC4E80C1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C616B58E-71E0-4DB4-B301-0355BCA784FF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2759F5C9-DBE7-4454-99C0-71FE0D9E36D5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A2D62ED5-440E-46FA-AEC2-76D65DEB5A50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7DF7DFC4-F2B9-401B-B588-58A3F438FDAA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7A911683-7411-4B0B-BFB0-4E4A0D5597C5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9C554D56-4A05-466B-827D-979702B3DCD4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A2E9AD2A-EBE4-4584-B400-5DC63952076B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DB02367E-4CAB-4347-8EFF-547EE0D179AD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F33E7791-9959-4361-95A2-17FCFE81B084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23C5A0B8-FA6F-42F1-A661-A8AF021F1640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8A20CC8B-846B-44C9-98E8-788CEBE81045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D82A2F0E-E713-4E62-9817-CADEC3E1C6F4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95E23DA3-CACC-4EDB-B1CA-0B788B969F5B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675ECAAB-3FE1-439E-AE2B-B39A33C8E7AE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E6FE9914-C1BD-4D85-AB12-88ABCDF7C2FD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46C80B9A-B8D3-458D-9C7F-602254340E4C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E99C4AF9-8D26-453C-88C8-1B1EFA0F9D73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EC985ACA-35A1-49D8-A770-638F810D1D1E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9174D6EA-CE7E-402C-9BBE-AA43EDDE4464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6A36735D-C86B-4311-81CA-CD0C799F649D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9038D9EE-5EDD-4444-B6D9-17DAC281432A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A03D2477-8995-4081-851E-D24687FB9953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6C9EEDE5-E7B5-4849-B6B5-9334BD353E4D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2E6BCD4D-6C47-4126-9562-29EEBC0DECAD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6F29E8B0-B4F4-4291-B33A-5BD558F1A3A9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4E8A158E-617F-4C7E-85D5-84EC996837BA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E3195384-5484-4131-9560-CB58E3054D15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46765358-2B05-4AD8-A4D1-3615FF6337D4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2F5EE700-58F0-4E95-97C9-5A7D4FF29B14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C306F8E6-B37A-4A05-AD84-42400ECC8F3B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5C4B0C4E-B8CD-4D51-A375-07FD796F6CDA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DBA470DC-926F-445C-9E81-813E5021B0AA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234FCDCF-28E1-41DF-893F-7D3478EE8914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55B7EA41-BEB1-4DB5-8A0C-0F2B1C1CD2E8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06642080-02BC-494F-9FF1-8907BC4CFAD1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E2288CB6-1C89-4F9A-AA72-074CF48B97B0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FB02E6D9-5654-4C95-96CD-44BB41F0D783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77A05031-CC59-42A6-A125-66328586FA09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EE7ADA47-9F82-4819-AA06-BAA9B3C8C4F7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2C3162A1-2D38-4427-896E-E826C405040F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E6FAD08C-3983-4665-8EB6-815591846F6D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896ED6C5-B99B-459C-92DB-F478BD53C247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951EE54D-6175-4583-86F1-DE6267B6EE40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24C660BE-E361-4A42-A116-94B6E9572D50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3098006E-9FE9-48BA-A287-E425D63EBCC5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DB793C70-8433-45F8-B6B8-E0CDC5A49F21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D9D3DF3C-C960-4775-898A-1E7674113316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58ADC289-20EE-4F20-86B7-8D751EDC6EA3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6DC564DB-89CC-4D12-B7A1-9829D9CA53CE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4EFE0D3C-1754-4892-81AF-367B35824A9F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B416BCEA-4A39-40C8-800D-CD6FC99F35E3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CD003A58-4F0F-4EED-8357-C09E725CF3D0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F6D645D3-423D-45DC-A9E8-0C13A74DA30E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383A2232-8D40-46BA-B5EF-9EDAE4492812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B3A3921D-1C50-4828-B406-40C1B59B6318}">
  <ds:schemaRefs>
    <ds:schemaRef ds:uri="http://www.joulesunlimited.com/juid"/>
  </ds:schemaRefs>
</ds:datastoreItem>
</file>

<file path=customXml/itemProps158.xml><?xml version="1.0" encoding="utf-8"?>
<ds:datastoreItem xmlns:ds="http://schemas.openxmlformats.org/officeDocument/2006/customXml" ds:itemID="{0CEBA584-E378-4985-96AC-1407BBEB5568}">
  <ds:schemaRefs>
    <ds:schemaRef ds:uri="http://www.joulesunlimited.com/juid"/>
  </ds:schemaRefs>
</ds:datastoreItem>
</file>

<file path=customXml/itemProps159.xml><?xml version="1.0" encoding="utf-8"?>
<ds:datastoreItem xmlns:ds="http://schemas.openxmlformats.org/officeDocument/2006/customXml" ds:itemID="{FD900081-9287-44FC-BD92-E595A5A5F959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50D1C774-C156-452A-A597-C2D7C6F19337}">
  <ds:schemaRefs>
    <ds:schemaRef ds:uri="http://www.joulesunlimited.com/juid"/>
  </ds:schemaRefs>
</ds:datastoreItem>
</file>

<file path=customXml/itemProps160.xml><?xml version="1.0" encoding="utf-8"?>
<ds:datastoreItem xmlns:ds="http://schemas.openxmlformats.org/officeDocument/2006/customXml" ds:itemID="{FC207903-AC39-4F70-B666-8412820B444D}">
  <ds:schemaRefs>
    <ds:schemaRef ds:uri="http://www.joulesunlimited.com/juid"/>
  </ds:schemaRefs>
</ds:datastoreItem>
</file>

<file path=customXml/itemProps161.xml><?xml version="1.0" encoding="utf-8"?>
<ds:datastoreItem xmlns:ds="http://schemas.openxmlformats.org/officeDocument/2006/customXml" ds:itemID="{69D28145-59ED-4F0B-98B6-287FBD0B3E42}">
  <ds:schemaRefs>
    <ds:schemaRef ds:uri="http://www.joulesunlimited.com/juid"/>
  </ds:schemaRefs>
</ds:datastoreItem>
</file>

<file path=customXml/itemProps162.xml><?xml version="1.0" encoding="utf-8"?>
<ds:datastoreItem xmlns:ds="http://schemas.openxmlformats.org/officeDocument/2006/customXml" ds:itemID="{7C274C4E-9D7A-47D6-B537-582EDFC5CB01}">
  <ds:schemaRefs>
    <ds:schemaRef ds:uri="http://www.joulesunlimited.com/juid"/>
  </ds:schemaRefs>
</ds:datastoreItem>
</file>

<file path=customXml/itemProps163.xml><?xml version="1.0" encoding="utf-8"?>
<ds:datastoreItem xmlns:ds="http://schemas.openxmlformats.org/officeDocument/2006/customXml" ds:itemID="{10A161ED-18D5-47BF-A931-D7AFBF3926F9}">
  <ds:schemaRefs>
    <ds:schemaRef ds:uri="http://www.joulesunlimited.com/juid"/>
  </ds:schemaRefs>
</ds:datastoreItem>
</file>

<file path=customXml/itemProps164.xml><?xml version="1.0" encoding="utf-8"?>
<ds:datastoreItem xmlns:ds="http://schemas.openxmlformats.org/officeDocument/2006/customXml" ds:itemID="{7617E4B2-0748-4426-8008-2815D94FB10B}">
  <ds:schemaRefs>
    <ds:schemaRef ds:uri="http://www.joulesunlimited.com/juid"/>
  </ds:schemaRefs>
</ds:datastoreItem>
</file>

<file path=customXml/itemProps165.xml><?xml version="1.0" encoding="utf-8"?>
<ds:datastoreItem xmlns:ds="http://schemas.openxmlformats.org/officeDocument/2006/customXml" ds:itemID="{83D7C328-10B5-45EB-B195-47E2A3EC0F78}">
  <ds:schemaRefs>
    <ds:schemaRef ds:uri="http://www.joulesunlimited.com/juid"/>
  </ds:schemaRefs>
</ds:datastoreItem>
</file>

<file path=customXml/itemProps166.xml><?xml version="1.0" encoding="utf-8"?>
<ds:datastoreItem xmlns:ds="http://schemas.openxmlformats.org/officeDocument/2006/customXml" ds:itemID="{D6DF4C2C-0419-4630-9A33-31B9BA872FFD}">
  <ds:schemaRefs>
    <ds:schemaRef ds:uri="http://www.joulesunlimited.com/juid"/>
  </ds:schemaRefs>
</ds:datastoreItem>
</file>

<file path=customXml/itemProps167.xml><?xml version="1.0" encoding="utf-8"?>
<ds:datastoreItem xmlns:ds="http://schemas.openxmlformats.org/officeDocument/2006/customXml" ds:itemID="{46C38623-2D62-44A1-A681-82541B79D0AE}">
  <ds:schemaRefs>
    <ds:schemaRef ds:uri="http://www.joulesunlimited.com/juid"/>
  </ds:schemaRefs>
</ds:datastoreItem>
</file>

<file path=customXml/itemProps168.xml><?xml version="1.0" encoding="utf-8"?>
<ds:datastoreItem xmlns:ds="http://schemas.openxmlformats.org/officeDocument/2006/customXml" ds:itemID="{74F04F65-2C6A-4E77-8865-9A694053D39F}">
  <ds:schemaRefs>
    <ds:schemaRef ds:uri="http://www.joulesunlimited.com/juid"/>
  </ds:schemaRefs>
</ds:datastoreItem>
</file>

<file path=customXml/itemProps169.xml><?xml version="1.0" encoding="utf-8"?>
<ds:datastoreItem xmlns:ds="http://schemas.openxmlformats.org/officeDocument/2006/customXml" ds:itemID="{A69F9162-4CDF-4F55-8258-9242FA794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d8f33-0108-49be-b935-d46786680d09"/>
    <ds:schemaRef ds:uri="29c0055d-ad17-47f2-b13f-afb54f000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7.xml><?xml version="1.0" encoding="utf-8"?>
<ds:datastoreItem xmlns:ds="http://schemas.openxmlformats.org/officeDocument/2006/customXml" ds:itemID="{5DD22883-95ED-4775-905B-18D0921F4E38}">
  <ds:schemaRefs>
    <ds:schemaRef ds:uri="http://www.joulesunlimited.com/juid"/>
  </ds:schemaRefs>
</ds:datastoreItem>
</file>

<file path=customXml/itemProps170.xml><?xml version="1.0" encoding="utf-8"?>
<ds:datastoreItem xmlns:ds="http://schemas.openxmlformats.org/officeDocument/2006/customXml" ds:itemID="{335C5111-665C-4C4A-BE6D-7FD2C58F2AEA}">
  <ds:schemaRefs>
    <ds:schemaRef ds:uri="http://schemas.microsoft.com/sharepoint/v3/contenttype/forms"/>
  </ds:schemaRefs>
</ds:datastoreItem>
</file>

<file path=customXml/itemProps171.xml><?xml version="1.0" encoding="utf-8"?>
<ds:datastoreItem xmlns:ds="http://schemas.openxmlformats.org/officeDocument/2006/customXml" ds:itemID="{2C5BD003-BB71-4EBD-B595-633ADB212328}">
  <ds:schemaRefs>
    <ds:schemaRef ds:uri="http://schemas.microsoft.com/office/2006/metadata/properties"/>
    <ds:schemaRef ds:uri="http://schemas.microsoft.com/office/infopath/2007/PartnerControls"/>
    <ds:schemaRef ds:uri="29c0055d-ad17-47f2-b13f-afb54f000d95"/>
    <ds:schemaRef ds:uri="bafd8f33-0108-49be-b935-d46786680d09"/>
  </ds:schemaRefs>
</ds:datastoreItem>
</file>

<file path=customXml/itemProps18.xml><?xml version="1.0" encoding="utf-8"?>
<ds:datastoreItem xmlns:ds="http://schemas.openxmlformats.org/officeDocument/2006/customXml" ds:itemID="{8323E9B4-4562-42B2-907A-93A529A53AC9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070E61A1-4256-427D-968B-1F5720DE8D03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76DC7BD7-B7A0-45C8-9BEF-DD682BEAE5EB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69775139-A41C-4085-9A98-11A54CB54C7E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BC0E0565-41F0-429F-80A4-FA76633BD5E5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5E7ABD0C-C021-480B-B5B6-5739E0CEE4F3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CA539197-BC9D-489A-B9B7-F761FF8DEBE3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0D4C6932-EFEE-40D6-B76E-1148E1E18DEE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777E51D0-42C0-47CD-A2C9-21263859BEF4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A637B38B-74D3-4688-BA9C-A6DE74151985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2DC4251D-24FA-4B21-BA6C-3D6DA550683F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53C3CA87-CF6A-4BD5-BAFD-7579049553A2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5F471C0E-5224-40B1-BA80-A81475ACB215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F8DEC8B7-5C0B-4A79-822D-397883FEF288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EEC646D7-38FF-4050-BF9D-0B34D90AFB3C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09C30FB0-50BB-493A-8B88-F18B2D7CB313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350705FC-AF5D-49C4-BE77-B07C8FFA9652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0495C06D-A24E-43F3-9509-C032E8F50675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B796DA1C-1DE7-4AB2-BB71-BACB2100B53F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7136CCBF-8B5C-435F-B36E-AFFF70CAB35E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BC883325-CEA9-44E4-872A-D8259596ABB9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77F86AE7-1D5F-4E03-8679-05D9895E1137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E6C7203C-723F-4648-A273-CB9217D49A9C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B6707B00-556A-4A7A-9672-1E28A9998736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DBBC57B9-7812-441B-AA1D-0299A4AB4B50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13733997-E39B-4CF3-9BE4-7C4B8BF3AFBD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23C3297E-79B5-4E05-BD94-C2B5028ACBF7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6C0D020A-C84F-4B27-A3EE-2EA119F10E7C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AF7D4671-7266-4975-AEF5-80AA0C4DBDAC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50E6A068-4A47-4E12-A8BF-A23F0ED95281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4F05A50F-B8DE-4EC8-9994-914DAE6FDA88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35AFAABB-D238-49F3-BEC7-80400E15DD43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479D0DD2-69B5-4CB4-A0BD-2D9CCB9BFA52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A1C2D3CA-A85D-4CE1-A0CD-8FCC8BED495D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52C19591-1818-40B7-A0F5-ADCAE89D1FA9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B639C85C-054B-4BB2-8781-A64E74498AC2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0B93A75D-C604-46C3-BA62-1973554CC359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5B5953EC-3DBB-4D42-A8A9-25162B37662B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42ADBCCC-3998-4524-A6FB-EBE7DFAC9212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1B9107F1-A9CA-41EB-A03C-21197AF3F608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B21D326C-0EE1-44EC-B7B7-F4BCF43FAF65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25C49EE2-8001-4F68-ACA9-C9EFFAF84680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33B5C63C-6359-448A-8330-BCC62BFDE8B6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7EA6D9DF-17D2-4E03-9A27-ECD00DF88176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71017F80-E168-408E-AEF9-79832F66A237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0BEC515E-45E0-4517-A813-31085551542D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999E51A3-3028-47F9-A0AE-3AF88011A112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7F4B3AEE-8DC3-4F5D-AA4F-53B8F3DCA07A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3F345BFF-109F-49B4-9B30-77F1C909B3B5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B833078E-998F-410C-B858-F55746360ED2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01600BC6-EAB8-4201-B5AF-1E6070127149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CAA95BB4-E5FF-4D37-9C48-1ACE212A7D8F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05D8470D-550B-40CA-B9AD-6C16F734D7A4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E79D95A8-7F32-4458-AA5F-CA8BA94374CE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7B355197-CFB2-4086-A701-3CF3A3C58D49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6E07C611-D5A4-4654-BCE5-1B5690B2427B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9CF771B1-4C84-4A1D-AEB3-E6EDA08BE456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4DD8F93C-3A28-4541-8BBB-EA436671A4DD}">
  <ds:schemaRefs>
    <ds:schemaRef ds:uri="http://www.joulesunlimited.com/juid"/>
  </ds:schemaRefs>
</ds:datastoreItem>
</file>

<file path=customXml/itemProps70.xml><?xml version="1.0" encoding="utf-8"?>
<ds:datastoreItem xmlns:ds="http://schemas.openxmlformats.org/officeDocument/2006/customXml" ds:itemID="{3CF9778B-2675-4831-996D-9C933E17B759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5B7CDC85-3357-4A81-8D24-C98439F543D2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0D964538-9A27-4CC4-AB6F-FC0E211E0372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CD5403A7-ABCF-4C74-AE4B-BA2055B54CC3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E7C74FA8-76EC-4EDA-B143-5C74B021C251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1965CCC4-8740-4679-902D-828F6A25CC62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DEF2E7D0-610B-4E10-931B-48A1C21426A1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5D997DB6-B44B-49B1-9BD8-EC6E35F6FDE3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253ABAF5-C00D-4F39-933D-5B2C42FEDEA2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B957DBAF-2283-4DDB-B68F-5BEFC3B3908D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16E9374E-FB31-42B7-9216-B3C3FEEFD4C4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B29DD72E-3E37-454B-BC67-AAFA47AA0C0B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869FF9CB-01DB-445A-A8BC-532F7AC0A991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8AC9E3CF-EC01-4718-A0DE-BA264AB8E63C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ABB6EEFA-348D-48D7-9EBE-D1655A8A01CC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0357FE37-4332-491D-9AC9-A38EEE3090EA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3B6898AC-9666-4C41-847F-9E8A384D866F}">
  <ds:schemaRefs>
    <ds:schemaRef ds:uri="http://www.joulesunlimited.com/juid"/>
  </ds:schemaRefs>
</ds:datastoreItem>
</file>

<file path=customXml/itemProps86.xml><?xml version="1.0" encoding="utf-8"?>
<ds:datastoreItem xmlns:ds="http://schemas.openxmlformats.org/officeDocument/2006/customXml" ds:itemID="{DC9E3AF5-77B2-401E-9761-213E7E3F4ABB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6D67B32B-C115-43CB-8AE8-7E85BA7401CE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F42E93F9-DE2A-4CED-9867-6F84732C4F6B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74F5FFE9-1FB6-427F-8892-9DAD0E4552DA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47C321C8-6D59-458D-8623-E88CE3FB8A69}">
  <ds:schemaRefs>
    <ds:schemaRef ds:uri="http://www.joulesunlimited.com/juid"/>
  </ds:schemaRefs>
</ds:datastoreItem>
</file>

<file path=customXml/itemProps90.xml><?xml version="1.0" encoding="utf-8"?>
<ds:datastoreItem xmlns:ds="http://schemas.openxmlformats.org/officeDocument/2006/customXml" ds:itemID="{E8A51297-559B-450C-9FDB-A15EC9C94217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F6B8CD52-473B-4EE0-B63B-362DE153258E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92983197-7C0A-40DE-AC79-5C087A1F6505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4F480A04-736C-4506-A677-6753DDB7B0F4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9814DA17-531F-4976-A59C-AE7CCCF38831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02484AB1-BC5A-4BA3-BE76-2ACA3626B120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C42E58BA-ECAD-4524-9CA1-874F0B00B511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3291C0C4-93D6-4B05-9277-94AB7F7F5B06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98B41C96-9F5D-4BC9-940F-723AD808F362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EB5BBF26-7366-46EB-9166-AF10153EDFC1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Vilans</Template>
  <TotalTime>405</TotalTime>
  <Words>994</Words>
  <Application>Microsoft Office PowerPoint</Application>
  <PresentationFormat>Breedbeeld</PresentationFormat>
  <Paragraphs>116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</vt:lpstr>
      <vt:lpstr>Constantia</vt:lpstr>
      <vt:lpstr>Georgia</vt:lpstr>
      <vt:lpstr>Times New Roman</vt:lpstr>
      <vt:lpstr>Trebuchet MS</vt:lpstr>
      <vt:lpstr>Verdana</vt:lpstr>
      <vt:lpstr>Wingdings</vt:lpstr>
      <vt:lpstr>Huisstijl met logo</vt:lpstr>
      <vt:lpstr>1_Kantoorthema</vt:lpstr>
      <vt:lpstr>Supervisory arrangements &amp; contigency factors: designing suitable supervision for integrated care networks</vt:lpstr>
      <vt:lpstr>PowerPoint-presentatie</vt:lpstr>
      <vt:lpstr>EISON: External &amp; Internal Supervision on Organisational Networks</vt:lpstr>
      <vt:lpstr>PowerPoint-presentatie</vt:lpstr>
      <vt:lpstr>PowerPoint-presentatie</vt:lpstr>
      <vt:lpstr>PowerPoint-presentatie</vt:lpstr>
      <vt:lpstr>PowerPoint-presentatie</vt:lpstr>
      <vt:lpstr>Purpose of the research</vt:lpstr>
      <vt:lpstr>Progress of research program</vt:lpstr>
      <vt:lpstr>Potential building blocks for supervisory arrangements </vt:lpstr>
      <vt:lpstr>Provisional contingency factors for suitable supervisory arrangements</vt:lpstr>
      <vt:lpstr>Modality of network governance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Merkus, Sander</dc:creator>
  <cp:keywords/>
  <dc:description>sjabloonversie 2.4 - 1 september 2022_x000d_
sjablonen: www.JoulesUnlimited.com</dc:description>
  <cp:lastModifiedBy>Merkus, Sander</cp:lastModifiedBy>
  <cp:revision>3</cp:revision>
  <dcterms:created xsi:type="dcterms:W3CDTF">2025-06-06T11:23:02Z</dcterms:created>
  <dcterms:modified xsi:type="dcterms:W3CDTF">2025-06-06T19:04:03Z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0x01010083AF66BD5AF4F245A13CDB212A635BE5</vt:lpwstr>
  </property>
  <property fmtid="{D5CDD505-2E9C-101B-9397-08002B2CF9AE}" pid="3" name="MediaServiceImageTags">
    <vt:lpwstr/>
  </property>
</Properties>
</file>