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handoutMasterIdLst>
    <p:handoutMasterId r:id="rId13"/>
  </p:handoutMasterIdLst>
  <p:sldIdLst>
    <p:sldId id="256" r:id="rId2"/>
    <p:sldId id="283" r:id="rId3"/>
    <p:sldId id="284" r:id="rId4"/>
    <p:sldId id="285" r:id="rId5"/>
    <p:sldId id="286" r:id="rId6"/>
    <p:sldId id="287" r:id="rId7"/>
    <p:sldId id="288" r:id="rId8"/>
    <p:sldId id="289" r:id="rId9"/>
    <p:sldId id="290" r:id="rId10"/>
    <p:sldId id="291" r:id="rId11"/>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83"/>
            <p14:sldId id="284"/>
            <p14:sldId id="285"/>
            <p14:sldId id="286"/>
            <p14:sldId id="287"/>
            <p14:sldId id="288"/>
            <p14:sldId id="289"/>
            <p14:sldId id="290"/>
            <p14:sldId id="291"/>
          </p14:sldIdLst>
        </p14:section>
        <p14:section name="Design, Morph, Annotate, Work Together, Tell Me" id="{B9B51309-D148-4332-87C2-07BE32FBCA3B}">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241" autoAdjust="0"/>
  </p:normalViewPr>
  <p:slideViewPr>
    <p:cSldViewPr snapToGrid="0">
      <p:cViewPr varScale="1">
        <p:scale>
          <a:sx n="105" d="100"/>
          <a:sy n="105" d="100"/>
        </p:scale>
        <p:origin x="808" y="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6" d="100"/>
          <a:sy n="86" d="100"/>
        </p:scale>
        <p:origin x="311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Corcoran" userId="dadbc8f4-7ff5-4194-b3be-9f69b4fcf2ff" providerId="ADAL" clId="{28687BE0-C268-4442-8243-AE5F7E7A9E44}"/>
    <pc:docChg chg="modSld">
      <pc:chgData name="Mike Corcoran" userId="dadbc8f4-7ff5-4194-b3be-9f69b4fcf2ff" providerId="ADAL" clId="{28687BE0-C268-4442-8243-AE5F7E7A9E44}" dt="2025-06-11T22:20:54.728" v="23" actId="20577"/>
      <pc:docMkLst>
        <pc:docMk/>
      </pc:docMkLst>
      <pc:sldChg chg="modSp mod">
        <pc:chgData name="Mike Corcoran" userId="dadbc8f4-7ff5-4194-b3be-9f69b4fcf2ff" providerId="ADAL" clId="{28687BE0-C268-4442-8243-AE5F7E7A9E44}" dt="2025-06-11T22:20:54.728" v="23" actId="20577"/>
        <pc:sldMkLst>
          <pc:docMk/>
          <pc:sldMk cId="2471807738" sldId="256"/>
        </pc:sldMkLst>
        <pc:spChg chg="mod">
          <ac:chgData name="Mike Corcoran" userId="dadbc8f4-7ff5-4194-b3be-9f69b4fcf2ff" providerId="ADAL" clId="{28687BE0-C268-4442-8243-AE5F7E7A9E44}" dt="2025-06-11T22:20:54.728" v="23" actId="20577"/>
          <ac:spMkLst>
            <pc:docMk/>
            <pc:sldMk cId="2471807738" sldId="256"/>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2CDA162-BCAE-4504-962C-5A66F923184E}" type="datetime1">
              <a:rPr lang="en-GB" smtClean="0"/>
              <a:t>11/06/2025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en-GB" smtClean="0"/>
              <a:t>‹#›</a:t>
            </a:fld>
            <a:endParaRPr lang="en-GB"/>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F43C5CE-B951-46C4-A401-0B7044A144D7}" type="datetime1">
              <a:rPr lang="en-GB" noProof="0" smtClean="0"/>
              <a:t>11/06/2025</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en-GB" noProof="0" smtClean="0"/>
              <a:t>‹#›</a:t>
            </a:fld>
            <a:endParaRPr lang="en-GB"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10"/>
          </p:nvPr>
        </p:nvSpPr>
        <p:spPr/>
        <p:txBody>
          <a:bodyPr rtlCol="0"/>
          <a:lstStyle/>
          <a:p>
            <a:pPr rtl="0"/>
            <a:fld id="{DF61EA0F-A667-4B49-8422-0062BC55E249}" type="slidenum">
              <a:rPr lang="en-GB" smtClean="0"/>
              <a:t>1</a:t>
            </a:fld>
            <a:endParaRPr lang="en-GB"/>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800" noProof="0"/>
          </a:p>
        </p:txBody>
      </p:sp>
      <p:sp>
        <p:nvSpPr>
          <p:cNvPr id="2" name="Title 1"/>
          <p:cNvSpPr>
            <a:spLocks noGrp="1"/>
          </p:cNvSpPr>
          <p:nvPr>
            <p:ph type="title"/>
          </p:nvPr>
        </p:nvSpPr>
        <p:spPr/>
        <p:txBody>
          <a:bodyPr rtlCol="0"/>
          <a:lstStyle/>
          <a:p>
            <a:pPr rtl="0"/>
            <a:r>
              <a:rPr lang="en-US" noProof="0"/>
              <a:t>Click to edit Master title style</a:t>
            </a:r>
            <a:endParaRPr lang="en-GB" noProof="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n-GB" sz="1800" noProof="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en-US" noProof="0"/>
              <a:t>Click to edit Master title style</a:t>
            </a:r>
            <a:endParaRPr lang="en-GB" noProof="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en-US" noProof="0"/>
              <a:t>Click to edit Master text styles</a:t>
            </a:r>
          </a:p>
          <a:p>
            <a:pPr marL="0" lvl="1" indent="0" rtl="0">
              <a:lnSpc>
                <a:spcPct val="150000"/>
              </a:lnSpc>
              <a:spcBef>
                <a:spcPts val="1000"/>
              </a:spcBef>
              <a:spcAft>
                <a:spcPts val="1200"/>
              </a:spcAft>
              <a:buNone/>
            </a:pPr>
            <a:r>
              <a:rPr lang="en-US" noProof="0"/>
              <a:t>Second level</a:t>
            </a:r>
          </a:p>
          <a:p>
            <a:pPr marL="0" lvl="2" indent="0" rtl="0">
              <a:lnSpc>
                <a:spcPct val="150000"/>
              </a:lnSpc>
              <a:spcBef>
                <a:spcPts val="1000"/>
              </a:spcBef>
              <a:spcAft>
                <a:spcPts val="1200"/>
              </a:spcAft>
              <a:buNone/>
            </a:pPr>
            <a:r>
              <a:rPr lang="en-US" noProof="0"/>
              <a:t>Third level</a:t>
            </a:r>
          </a:p>
          <a:p>
            <a:pPr marL="0" lvl="3" indent="0" rtl="0">
              <a:lnSpc>
                <a:spcPct val="150000"/>
              </a:lnSpc>
              <a:spcBef>
                <a:spcPts val="1000"/>
              </a:spcBef>
              <a:spcAft>
                <a:spcPts val="1200"/>
              </a:spcAft>
              <a:buNone/>
            </a:pPr>
            <a:r>
              <a:rPr lang="en-US" noProof="0"/>
              <a:t>Fourth level</a:t>
            </a:r>
          </a:p>
          <a:p>
            <a:pPr marL="0" lvl="4" indent="0" rtl="0">
              <a:lnSpc>
                <a:spcPct val="150000"/>
              </a:lnSpc>
              <a:spcBef>
                <a:spcPts val="1000"/>
              </a:spcBef>
              <a:spcAft>
                <a:spcPts val="1200"/>
              </a:spcAft>
              <a:buNone/>
            </a:pPr>
            <a:r>
              <a:rPr lang="en-US" noProof="0"/>
              <a:t>Fifth level</a:t>
            </a:r>
            <a:endParaRPr lang="en-GB" noProof="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FD77612D-2FF1-41F1-B06C-993D0CB223B4}" type="datetime1">
              <a:rPr lang="en-GB" noProof="0" smtClean="0"/>
              <a:t>11/06/2025</a:t>
            </a:fld>
            <a:endParaRPr lang="en-GB" noProof="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n-GB" noProof="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n-GB" noProof="0" smtClean="0"/>
              <a:pPr/>
              <a:t>‹#›</a:t>
            </a:fld>
            <a:endParaRPr lang="en-GB"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800" noProof="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800" noProof="0"/>
          </a:p>
        </p:txBody>
      </p:sp>
      <p:sp>
        <p:nvSpPr>
          <p:cNvPr id="2" name="Title 1"/>
          <p:cNvSpPr>
            <a:spLocks noGrp="1"/>
          </p:cNvSpPr>
          <p:nvPr>
            <p:ph type="title"/>
          </p:nvPr>
        </p:nvSpPr>
        <p:spPr>
          <a:xfrm>
            <a:off x="521208" y="1536192"/>
            <a:ext cx="6876288" cy="640080"/>
          </a:xfrm>
        </p:spPr>
        <p:txBody>
          <a:bodyPr rtlCol="0">
            <a:normAutofit/>
          </a:bodyPr>
          <a:lstStyle>
            <a:lvl1pPr>
              <a:defRPr sz="3600">
                <a:solidFill>
                  <a:schemeClr val="bg1"/>
                </a:solidFill>
              </a:defRPr>
            </a:lvl1pPr>
          </a:lstStyle>
          <a:p>
            <a:pPr rtl="0"/>
            <a:r>
              <a:rPr lang="en-US" noProof="0"/>
              <a:t>Click to edit Master title style</a:t>
            </a:r>
            <a:endParaRPr lang="en-GB" noProof="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en-US" noProof="0"/>
              <a:t>Click to edit Master text styles</a:t>
            </a:r>
          </a:p>
          <a:p>
            <a:pPr marL="0" lvl="1" indent="0" rtl="0">
              <a:lnSpc>
                <a:spcPct val="150000"/>
              </a:lnSpc>
              <a:spcBef>
                <a:spcPts val="1000"/>
              </a:spcBef>
              <a:spcAft>
                <a:spcPts val="1200"/>
              </a:spcAft>
              <a:buNone/>
            </a:pPr>
            <a:r>
              <a:rPr lang="en-US" noProof="0"/>
              <a:t>Second level</a:t>
            </a:r>
          </a:p>
          <a:p>
            <a:pPr marL="0" lvl="2" indent="0" rtl="0">
              <a:lnSpc>
                <a:spcPct val="150000"/>
              </a:lnSpc>
              <a:spcBef>
                <a:spcPts val="1000"/>
              </a:spcBef>
              <a:spcAft>
                <a:spcPts val="1200"/>
              </a:spcAft>
              <a:buNone/>
            </a:pPr>
            <a:r>
              <a:rPr lang="en-US" noProof="0"/>
              <a:t>Third level</a:t>
            </a:r>
          </a:p>
          <a:p>
            <a:pPr marL="0" lvl="3" indent="0" rtl="0">
              <a:lnSpc>
                <a:spcPct val="150000"/>
              </a:lnSpc>
              <a:spcBef>
                <a:spcPts val="1000"/>
              </a:spcBef>
              <a:spcAft>
                <a:spcPts val="1200"/>
              </a:spcAft>
              <a:buNone/>
            </a:pPr>
            <a:r>
              <a:rPr lang="en-US" noProof="0"/>
              <a:t>Fourth level</a:t>
            </a:r>
          </a:p>
          <a:p>
            <a:pPr marL="0" lvl="4" indent="0" rtl="0">
              <a:lnSpc>
                <a:spcPct val="150000"/>
              </a:lnSpc>
              <a:spcBef>
                <a:spcPts val="1000"/>
              </a:spcBef>
              <a:spcAft>
                <a:spcPts val="1200"/>
              </a:spcAft>
              <a:buNone/>
            </a:pPr>
            <a:r>
              <a:rPr lang="en-US" noProof="0"/>
              <a:t>Fifth level</a:t>
            </a:r>
            <a:endParaRPr lang="en-GB" noProof="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n-GB" sz="1800" noProof="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en-US" noProof="0"/>
              <a:t>Click to edit Master title style</a:t>
            </a:r>
            <a:endParaRPr lang="en-GB" noProof="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A9AA869D-6524-4238-A462-379AA51CF39C}" type="datetime1">
              <a:rPr lang="en-GB" noProof="0" smtClean="0"/>
              <a:t>11/06/2025</a:t>
            </a:fld>
            <a:endParaRPr lang="en-GB" noProof="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n-GB" noProof="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n-GB" noProof="0" smtClean="0"/>
              <a:pPr/>
              <a:t>‹#›</a:t>
            </a:fld>
            <a:endParaRPr lang="en-GB" noProof="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rtlCol="0" anchor="ctr" anchorCtr="0">
            <a:normAutofit/>
          </a:bodyPr>
          <a:lstStyle/>
          <a:p>
            <a:pPr rtl="0"/>
            <a:r>
              <a:rPr lang="en-GB" sz="4800" dirty="0">
                <a:solidFill>
                  <a:schemeClr val="bg1"/>
                </a:solidFill>
              </a:rPr>
              <a:t>Child Safeguarding </a:t>
            </a:r>
            <a:r>
              <a:rPr lang="en-GB" sz="4800">
                <a:solidFill>
                  <a:schemeClr val="bg1"/>
                </a:solidFill>
              </a:rPr>
              <a:t>Statement Implementation </a:t>
            </a:r>
            <a:r>
              <a:rPr lang="en-GB" sz="4800" dirty="0">
                <a:solidFill>
                  <a:schemeClr val="bg1"/>
                </a:solidFill>
              </a:rPr>
              <a:t>in Ireland </a:t>
            </a:r>
          </a:p>
        </p:txBody>
      </p:sp>
      <p:sp>
        <p:nvSpPr>
          <p:cNvPr id="3" name="Subtitle 2"/>
          <p:cNvSpPr>
            <a:spLocks noGrp="1"/>
          </p:cNvSpPr>
          <p:nvPr>
            <p:ph type="subTitle" idx="4294967295"/>
          </p:nvPr>
        </p:nvSpPr>
        <p:spPr>
          <a:xfrm>
            <a:off x="855620" y="2933105"/>
            <a:ext cx="9582736" cy="1137793"/>
          </a:xfrm>
        </p:spPr>
        <p:txBody>
          <a:bodyPr rtlCol="0">
            <a:normAutofit/>
          </a:bodyPr>
          <a:lstStyle/>
          <a:p>
            <a:pPr marL="0" indent="0" rtl="0">
              <a:buNone/>
            </a:pPr>
            <a:r>
              <a:rPr lang="en-GB" sz="2400" dirty="0">
                <a:solidFill>
                  <a:schemeClr val="bg1"/>
                </a:solidFill>
                <a:latin typeface="+mj-lt"/>
              </a:rPr>
              <a:t>Integrated Regulatory Partnership </a:t>
            </a:r>
          </a:p>
        </p:txBody>
      </p:sp>
      <p:pic>
        <p:nvPicPr>
          <p:cNvPr id="4" name="Picture 3" descr="PowerPoint programme icon"/>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1D2A9-EDF6-5167-8145-9CB99679DED7}"/>
              </a:ext>
            </a:extLst>
          </p:cNvPr>
          <p:cNvSpPr>
            <a:spLocks noGrp="1"/>
          </p:cNvSpPr>
          <p:nvPr>
            <p:ph type="title"/>
          </p:nvPr>
        </p:nvSpPr>
        <p:spPr>
          <a:xfrm>
            <a:off x="521207" y="448056"/>
            <a:ext cx="11081378" cy="640080"/>
          </a:xfrm>
        </p:spPr>
        <p:txBody>
          <a:bodyPr/>
          <a:lstStyle/>
          <a:p>
            <a:r>
              <a:rPr lang="en-GB" dirty="0"/>
              <a:t>Key Learning </a:t>
            </a:r>
          </a:p>
        </p:txBody>
      </p:sp>
      <p:sp>
        <p:nvSpPr>
          <p:cNvPr id="3" name="Content Placeholder 2">
            <a:extLst>
              <a:ext uri="{FF2B5EF4-FFF2-40B4-BE49-F238E27FC236}">
                <a16:creationId xmlns:a16="http://schemas.microsoft.com/office/drawing/2014/main" id="{B2F38921-8F53-B7C6-5C39-2BB4A8291F43}"/>
              </a:ext>
            </a:extLst>
          </p:cNvPr>
          <p:cNvSpPr>
            <a:spLocks noGrp="1"/>
          </p:cNvSpPr>
          <p:nvPr>
            <p:ph sz="quarter" idx="10"/>
          </p:nvPr>
        </p:nvSpPr>
        <p:spPr>
          <a:xfrm>
            <a:off x="539495" y="1435608"/>
            <a:ext cx="11063089" cy="3977640"/>
          </a:xfrm>
        </p:spPr>
        <p:txBody>
          <a:bodyPr/>
          <a:lstStyle/>
          <a:p>
            <a:pPr marL="171450" indent="-171450">
              <a:buFont typeface="Arial" panose="020B0604020202020204" pitchFamily="34" charset="0"/>
              <a:buChar char="•"/>
            </a:pPr>
            <a:r>
              <a:rPr lang="en-GB" dirty="0"/>
              <a:t>Leadership </a:t>
            </a:r>
          </a:p>
          <a:p>
            <a:pPr marL="171450" indent="-171450">
              <a:buFont typeface="Arial" panose="020B0604020202020204" pitchFamily="34" charset="0"/>
              <a:buChar char="•"/>
            </a:pPr>
            <a:r>
              <a:rPr lang="en-GB" dirty="0"/>
              <a:t>Clarity of task and execution</a:t>
            </a:r>
          </a:p>
          <a:p>
            <a:pPr marL="171450" indent="-171450">
              <a:buFont typeface="Arial" panose="020B0604020202020204" pitchFamily="34" charset="0"/>
              <a:buChar char="•"/>
            </a:pPr>
            <a:r>
              <a:rPr lang="en-GB" dirty="0"/>
              <a:t>Attention to matching the input of each partner to as close as possible to their core service delivery </a:t>
            </a:r>
          </a:p>
          <a:p>
            <a:pPr marL="171450" indent="-171450">
              <a:buFont typeface="Arial" panose="020B0604020202020204" pitchFamily="34" charset="0"/>
              <a:buChar char="•"/>
            </a:pPr>
            <a:r>
              <a:rPr lang="en-GB" dirty="0"/>
              <a:t>Explicit, robust expectations </a:t>
            </a:r>
          </a:p>
          <a:p>
            <a:pPr marL="171450" indent="-171450">
              <a:buFont typeface="Arial" panose="020B0604020202020204" pitchFamily="34" charset="0"/>
              <a:buChar char="•"/>
            </a:pPr>
            <a:r>
              <a:rPr lang="en-GB" dirty="0"/>
              <a:t>Communication </a:t>
            </a:r>
          </a:p>
          <a:p>
            <a:pPr marL="171450" indent="-171450">
              <a:buFont typeface="Arial" panose="020B0604020202020204" pitchFamily="34" charset="0"/>
              <a:buChar char="•"/>
            </a:pPr>
            <a:r>
              <a:rPr lang="en-GB" dirty="0"/>
              <a:t>Management of fundamental attrition errors </a:t>
            </a:r>
          </a:p>
          <a:p>
            <a:pPr marL="171450" indent="-171450">
              <a:buFont typeface="Arial" panose="020B0604020202020204" pitchFamily="34" charset="0"/>
              <a:buChar char="•"/>
            </a:pPr>
            <a:r>
              <a:rPr lang="en-GB" dirty="0"/>
              <a:t>Influence takes time and a risk tolerance mindset </a:t>
            </a:r>
          </a:p>
        </p:txBody>
      </p:sp>
    </p:spTree>
    <p:extLst>
      <p:ext uri="{BB962C8B-B14F-4D97-AF65-F5344CB8AC3E}">
        <p14:creationId xmlns:p14="http://schemas.microsoft.com/office/powerpoint/2010/main" val="399403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7ED4-F7B3-7EC5-552E-3988F50B17CA}"/>
              </a:ext>
            </a:extLst>
          </p:cNvPr>
          <p:cNvSpPr>
            <a:spLocks noGrp="1"/>
          </p:cNvSpPr>
          <p:nvPr>
            <p:ph type="title"/>
          </p:nvPr>
        </p:nvSpPr>
        <p:spPr/>
        <p:txBody>
          <a:bodyPr/>
          <a:lstStyle/>
          <a:p>
            <a:r>
              <a:rPr lang="en-GB" dirty="0"/>
              <a:t>Children First – Policy Articulation</a:t>
            </a:r>
          </a:p>
        </p:txBody>
      </p:sp>
      <p:sp>
        <p:nvSpPr>
          <p:cNvPr id="3" name="Content Placeholder 2">
            <a:extLst>
              <a:ext uri="{FF2B5EF4-FFF2-40B4-BE49-F238E27FC236}">
                <a16:creationId xmlns:a16="http://schemas.microsoft.com/office/drawing/2014/main" id="{750D336C-C274-8BA3-D074-63FEAE11BB37}"/>
              </a:ext>
            </a:extLst>
          </p:cNvPr>
          <p:cNvSpPr>
            <a:spLocks noGrp="1"/>
          </p:cNvSpPr>
          <p:nvPr>
            <p:ph sz="quarter" idx="10"/>
          </p:nvPr>
        </p:nvSpPr>
        <p:spPr>
          <a:xfrm>
            <a:off x="539495" y="1435608"/>
            <a:ext cx="10978311" cy="3977640"/>
          </a:xfrm>
        </p:spPr>
        <p:txBody>
          <a:bodyPr/>
          <a:lstStyle/>
          <a:p>
            <a:pPr marL="171450" indent="-171450">
              <a:buFont typeface="Arial" panose="020B0604020202020204" pitchFamily="34" charset="0"/>
              <a:buChar char="•"/>
            </a:pPr>
            <a:r>
              <a:rPr lang="en-GB" dirty="0"/>
              <a:t>“ Children First “ is an overarching principle which informs the legislative, policy and practice frameworks of child safeguarding in Ireland </a:t>
            </a:r>
          </a:p>
          <a:p>
            <a:pPr marL="171450" indent="-171450">
              <a:buFont typeface="Arial" panose="020B0604020202020204" pitchFamily="34" charset="0"/>
              <a:buChar char="•"/>
            </a:pPr>
            <a:r>
              <a:rPr lang="en-GB" dirty="0"/>
              <a:t>It first presented as a national guidance document in the late 1990’s to both educate and standardise the practice of professionals working with children in respect of the identification and reporting of child welfare concerns to the authorities.</a:t>
            </a:r>
          </a:p>
          <a:p>
            <a:pPr marL="171450" indent="-171450">
              <a:buFont typeface="Arial" panose="020B0604020202020204" pitchFamily="34" charset="0"/>
              <a:buChar char="•"/>
            </a:pPr>
            <a:r>
              <a:rPr lang="en-GB" dirty="0"/>
              <a:t>Programme for government post “Celtic Tiger” during austerity sought to expand protections for children through the introduction of sequential integrative legislative protections for children.</a:t>
            </a:r>
          </a:p>
          <a:p>
            <a:pPr marL="171450" indent="-171450">
              <a:buFont typeface="Arial" panose="020B0604020202020204" pitchFamily="34" charset="0"/>
              <a:buChar char="•"/>
            </a:pPr>
            <a:r>
              <a:rPr lang="en-GB" dirty="0"/>
              <a:t>Part of this commitment was to place the concept of the primacy of the well being of children to the fore front of the thinking of all children's service providers.</a:t>
            </a:r>
          </a:p>
          <a:p>
            <a:pPr marL="171450" indent="-171450">
              <a:buFont typeface="Arial" panose="020B0604020202020204" pitchFamily="34" charset="0"/>
              <a:buChar char="•"/>
            </a:pPr>
            <a:r>
              <a:rPr lang="en-GB" dirty="0"/>
              <a:t>The term applies to practice guidelines, a practice position and legislative statute called the Children First Act 2015</a:t>
            </a:r>
          </a:p>
        </p:txBody>
      </p:sp>
    </p:spTree>
    <p:extLst>
      <p:ext uri="{BB962C8B-B14F-4D97-AF65-F5344CB8AC3E}">
        <p14:creationId xmlns:p14="http://schemas.microsoft.com/office/powerpoint/2010/main" val="102504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1D018-4476-231D-DDE9-D6309C20E8F1}"/>
              </a:ext>
            </a:extLst>
          </p:cNvPr>
          <p:cNvSpPr>
            <a:spLocks noGrp="1"/>
          </p:cNvSpPr>
          <p:nvPr>
            <p:ph type="title"/>
          </p:nvPr>
        </p:nvSpPr>
        <p:spPr/>
        <p:txBody>
          <a:bodyPr/>
          <a:lstStyle/>
          <a:p>
            <a:r>
              <a:rPr lang="en-GB" dirty="0"/>
              <a:t>Intent of the Act </a:t>
            </a:r>
          </a:p>
        </p:txBody>
      </p:sp>
      <p:sp>
        <p:nvSpPr>
          <p:cNvPr id="3" name="Content Placeholder 2">
            <a:extLst>
              <a:ext uri="{FF2B5EF4-FFF2-40B4-BE49-F238E27FC236}">
                <a16:creationId xmlns:a16="http://schemas.microsoft.com/office/drawing/2014/main" id="{02D42F07-9589-091A-3410-E2D56A93E2E8}"/>
              </a:ext>
            </a:extLst>
          </p:cNvPr>
          <p:cNvSpPr>
            <a:spLocks noGrp="1"/>
          </p:cNvSpPr>
          <p:nvPr>
            <p:ph sz="quarter" idx="10"/>
          </p:nvPr>
        </p:nvSpPr>
        <p:spPr>
          <a:xfrm>
            <a:off x="539496" y="1435608"/>
            <a:ext cx="10790586" cy="3977640"/>
          </a:xfrm>
        </p:spPr>
        <p:txBody>
          <a:bodyPr>
            <a:normAutofit/>
          </a:bodyPr>
          <a:lstStyle/>
          <a:p>
            <a:pPr marL="342900" indent="-342900">
              <a:buFont typeface="Arial" panose="020B0604020202020204" pitchFamily="34" charset="0"/>
              <a:buChar char="•"/>
            </a:pPr>
            <a:r>
              <a:rPr lang="en-GB" dirty="0"/>
              <a:t>To enhance the safety of children as a whole in society* by the placing of obligations / duties upon a range of entities. </a:t>
            </a:r>
          </a:p>
          <a:p>
            <a:pPr marL="342900" indent="-342900">
              <a:buFont typeface="Arial" panose="020B0604020202020204" pitchFamily="34" charset="0"/>
              <a:buChar char="•"/>
            </a:pPr>
            <a:r>
              <a:rPr lang="en-GB" dirty="0"/>
              <a:t>No single  government department was responsible for the implementation of the Act, </a:t>
            </a:r>
          </a:p>
          <a:p>
            <a:endParaRPr lang="en-GB" dirty="0"/>
          </a:p>
        </p:txBody>
      </p:sp>
    </p:spTree>
    <p:extLst>
      <p:ext uri="{BB962C8B-B14F-4D97-AF65-F5344CB8AC3E}">
        <p14:creationId xmlns:p14="http://schemas.microsoft.com/office/powerpoint/2010/main" val="126043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D4B89-339C-570B-6403-BA7DD4825735}"/>
              </a:ext>
            </a:extLst>
          </p:cNvPr>
          <p:cNvSpPr>
            <a:spLocks noGrp="1"/>
          </p:cNvSpPr>
          <p:nvPr>
            <p:ph type="title"/>
          </p:nvPr>
        </p:nvSpPr>
        <p:spPr/>
        <p:txBody>
          <a:bodyPr/>
          <a:lstStyle/>
          <a:p>
            <a:r>
              <a:rPr lang="en-GB" dirty="0"/>
              <a:t>Duties of a Provider </a:t>
            </a:r>
          </a:p>
        </p:txBody>
      </p:sp>
      <p:sp>
        <p:nvSpPr>
          <p:cNvPr id="3" name="Content Placeholder 2">
            <a:extLst>
              <a:ext uri="{FF2B5EF4-FFF2-40B4-BE49-F238E27FC236}">
                <a16:creationId xmlns:a16="http://schemas.microsoft.com/office/drawing/2014/main" id="{16804C07-96F8-4D0B-1616-F96AE7ADC651}"/>
              </a:ext>
            </a:extLst>
          </p:cNvPr>
          <p:cNvSpPr>
            <a:spLocks noGrp="1"/>
          </p:cNvSpPr>
          <p:nvPr>
            <p:ph sz="quarter" idx="10"/>
          </p:nvPr>
        </p:nvSpPr>
        <p:spPr>
          <a:xfrm>
            <a:off x="539496" y="1435608"/>
            <a:ext cx="11087312" cy="4317240"/>
          </a:xfrm>
        </p:spPr>
        <p:txBody>
          <a:bodyPr/>
          <a:lstStyle/>
          <a:p>
            <a:pPr marL="171450" indent="-171450">
              <a:buFont typeface="Arial" panose="020B0604020202020204" pitchFamily="34" charset="0"/>
              <a:buChar char="•"/>
            </a:pPr>
            <a:r>
              <a:rPr lang="en-GB" dirty="0"/>
              <a:t>“A provider of a relevant service shall ensure as far as practicable, that each child availing of the service from the provider is safe from harm while availing of that service”.</a:t>
            </a:r>
          </a:p>
          <a:p>
            <a:r>
              <a:rPr lang="en-GB" dirty="0"/>
              <a:t>This is articulated in a mandatory document prepared by the provider which </a:t>
            </a:r>
          </a:p>
          <a:p>
            <a:pPr marL="171450" indent="-171450">
              <a:buFont typeface="Arial" panose="020B0604020202020204" pitchFamily="34" charset="0"/>
              <a:buChar char="•"/>
            </a:pPr>
            <a:r>
              <a:rPr lang="en-GB" dirty="0"/>
              <a:t>Written account of what services are provided to children</a:t>
            </a:r>
          </a:p>
          <a:p>
            <a:pPr marL="171450" indent="-171450">
              <a:buFont typeface="Arial" panose="020B0604020202020204" pitchFamily="34" charset="0"/>
              <a:buChar char="•"/>
            </a:pPr>
            <a:r>
              <a:rPr lang="en-GB" dirty="0"/>
              <a:t>Written statement of any potential risk of harm to a child whilst availing of that service</a:t>
            </a:r>
          </a:p>
          <a:p>
            <a:pPr marL="171450" indent="-171450">
              <a:buFont typeface="Arial" panose="020B0604020202020204" pitchFamily="34" charset="0"/>
              <a:buChar char="•"/>
            </a:pPr>
            <a:r>
              <a:rPr lang="en-GB" dirty="0"/>
              <a:t>The polices, procedures, and principles used to respond to and mitigate against these risks </a:t>
            </a:r>
          </a:p>
          <a:p>
            <a:pPr marL="171450" indent="-171450">
              <a:buFont typeface="Arial" panose="020B0604020202020204" pitchFamily="34" charset="0"/>
              <a:buChar char="•"/>
            </a:pPr>
            <a:r>
              <a:rPr lang="en-GB" dirty="0"/>
              <a:t>This document is called a “ Child Safeguarding Statement “ </a:t>
            </a:r>
          </a:p>
        </p:txBody>
      </p:sp>
    </p:spTree>
    <p:extLst>
      <p:ext uri="{BB962C8B-B14F-4D97-AF65-F5344CB8AC3E}">
        <p14:creationId xmlns:p14="http://schemas.microsoft.com/office/powerpoint/2010/main" val="3600296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E00BD-8197-3507-B73C-454D2B83EA22}"/>
              </a:ext>
            </a:extLst>
          </p:cNvPr>
          <p:cNvSpPr>
            <a:spLocks noGrp="1"/>
          </p:cNvSpPr>
          <p:nvPr>
            <p:ph type="title"/>
          </p:nvPr>
        </p:nvSpPr>
        <p:spPr/>
        <p:txBody>
          <a:bodyPr/>
          <a:lstStyle/>
          <a:p>
            <a:r>
              <a:rPr lang="en-GB" dirty="0"/>
              <a:t>Implementation Policy &amp; Challenges</a:t>
            </a:r>
          </a:p>
        </p:txBody>
      </p:sp>
      <p:sp>
        <p:nvSpPr>
          <p:cNvPr id="3" name="Content Placeholder 2">
            <a:extLst>
              <a:ext uri="{FF2B5EF4-FFF2-40B4-BE49-F238E27FC236}">
                <a16:creationId xmlns:a16="http://schemas.microsoft.com/office/drawing/2014/main" id="{B46EDA73-9909-E3C3-3861-C28BD343AC81}"/>
              </a:ext>
            </a:extLst>
          </p:cNvPr>
          <p:cNvSpPr>
            <a:spLocks noGrp="1"/>
          </p:cNvSpPr>
          <p:nvPr>
            <p:ph sz="quarter" idx="10"/>
          </p:nvPr>
        </p:nvSpPr>
        <p:spPr>
          <a:xfrm>
            <a:off x="539496" y="1435608"/>
            <a:ext cx="10996478" cy="3977640"/>
          </a:xfrm>
        </p:spPr>
        <p:txBody>
          <a:bodyPr/>
          <a:lstStyle/>
          <a:p>
            <a:pPr marL="171450" indent="-171450">
              <a:buFont typeface="Arial" panose="020B0604020202020204" pitchFamily="34" charset="0"/>
              <a:buChar char="•"/>
            </a:pPr>
            <a:r>
              <a:rPr lang="en-GB" dirty="0"/>
              <a:t>Legislation compelled all government departments to support and monitor implementation of the act </a:t>
            </a:r>
          </a:p>
          <a:p>
            <a:pPr marL="171450" indent="-171450">
              <a:buFont typeface="Arial" panose="020B0604020202020204" pitchFamily="34" charset="0"/>
              <a:buChar char="•"/>
            </a:pPr>
            <a:r>
              <a:rPr lang="en-GB" dirty="0"/>
              <a:t>The Child &amp; Family Agency had powers to “maintain a register of noncompliance” with the requirement to have a child safeguarding statement </a:t>
            </a:r>
          </a:p>
          <a:p>
            <a:pPr marL="171450" indent="-171450">
              <a:buFont typeface="Arial" panose="020B0604020202020204" pitchFamily="34" charset="0"/>
              <a:buChar char="•"/>
            </a:pPr>
            <a:r>
              <a:rPr lang="en-GB" dirty="0"/>
              <a:t>Safeguarding statements were considered a positive development for the rights of children to be safe but only if implemented.</a:t>
            </a:r>
          </a:p>
          <a:p>
            <a:pPr marL="171450" indent="-171450">
              <a:buFont typeface="Arial" panose="020B0604020202020204" pitchFamily="34" charset="0"/>
              <a:buChar char="•"/>
            </a:pPr>
            <a:r>
              <a:rPr lang="en-GB" dirty="0"/>
              <a:t>The act confirmed an integrated approach to child safeguarding however did not consider integrated approach to its monitoring and oversight</a:t>
            </a:r>
          </a:p>
          <a:p>
            <a:pPr marL="171450" indent="-171450">
              <a:buFont typeface="Arial" panose="020B0604020202020204" pitchFamily="34" charset="0"/>
              <a:buChar char="•"/>
            </a:pPr>
            <a:r>
              <a:rPr lang="en-GB" dirty="0"/>
              <a:t>The absence of an articulated role and function for children’s regulatory oversight bodies was problematic </a:t>
            </a:r>
          </a:p>
          <a:p>
            <a:pPr marL="171450" indent="-171450">
              <a:buFont typeface="Arial" panose="020B0604020202020204" pitchFamily="34" charset="0"/>
              <a:buChar char="•"/>
            </a:pPr>
            <a:r>
              <a:rPr lang="en-GB" dirty="0"/>
              <a:t>The absence of  broader information sharing provisions within the legislation </a:t>
            </a:r>
          </a:p>
          <a:p>
            <a:endParaRPr lang="en-GB" dirty="0"/>
          </a:p>
        </p:txBody>
      </p:sp>
    </p:spTree>
    <p:extLst>
      <p:ext uri="{BB962C8B-B14F-4D97-AF65-F5344CB8AC3E}">
        <p14:creationId xmlns:p14="http://schemas.microsoft.com/office/powerpoint/2010/main" val="1557156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9F173-FE16-1A2C-4D84-18278EACEB7D}"/>
              </a:ext>
            </a:extLst>
          </p:cNvPr>
          <p:cNvSpPr>
            <a:spLocks noGrp="1"/>
          </p:cNvSpPr>
          <p:nvPr>
            <p:ph type="title"/>
          </p:nvPr>
        </p:nvSpPr>
        <p:spPr/>
        <p:txBody>
          <a:bodyPr>
            <a:normAutofit fontScale="90000"/>
          </a:bodyPr>
          <a:lstStyle/>
          <a:p>
            <a:r>
              <a:rPr lang="en-GB" dirty="0"/>
              <a:t>1</a:t>
            </a:r>
            <a:r>
              <a:rPr lang="en-GB" baseline="30000" dirty="0"/>
              <a:t>st</a:t>
            </a:r>
            <a:r>
              <a:rPr lang="en-GB" dirty="0"/>
              <a:t> Child Safeguarding Statement Implementation Strategy 2018-2023 – Principles </a:t>
            </a:r>
          </a:p>
        </p:txBody>
      </p:sp>
      <p:sp>
        <p:nvSpPr>
          <p:cNvPr id="3" name="Content Placeholder 2">
            <a:extLst>
              <a:ext uri="{FF2B5EF4-FFF2-40B4-BE49-F238E27FC236}">
                <a16:creationId xmlns:a16="http://schemas.microsoft.com/office/drawing/2014/main" id="{7E76F26B-E3EA-5CCB-0E1B-02438ABF195B}"/>
              </a:ext>
            </a:extLst>
          </p:cNvPr>
          <p:cNvSpPr>
            <a:spLocks noGrp="1"/>
          </p:cNvSpPr>
          <p:nvPr>
            <p:ph sz="quarter" idx="10"/>
          </p:nvPr>
        </p:nvSpPr>
        <p:spPr>
          <a:xfrm>
            <a:off x="539496" y="1435608"/>
            <a:ext cx="11057034" cy="3977640"/>
          </a:xfrm>
        </p:spPr>
        <p:txBody>
          <a:bodyPr/>
          <a:lstStyle/>
          <a:p>
            <a:pPr marL="171450" indent="-171450">
              <a:buFont typeface="Arial" panose="020B0604020202020204" pitchFamily="34" charset="0"/>
              <a:buChar char="•"/>
            </a:pPr>
            <a:r>
              <a:rPr lang="en-GB" dirty="0"/>
              <a:t>Effective Partnership to create task focused regulatory systems </a:t>
            </a:r>
          </a:p>
          <a:p>
            <a:pPr marL="171450" indent="-171450">
              <a:buFont typeface="Arial" panose="020B0604020202020204" pitchFamily="34" charset="0"/>
              <a:buChar char="•"/>
            </a:pPr>
            <a:r>
              <a:rPr lang="en-GB" dirty="0"/>
              <a:t>Convergent Messaging </a:t>
            </a:r>
          </a:p>
          <a:p>
            <a:pPr marL="171450" indent="-171450">
              <a:buFont typeface="Arial" panose="020B0604020202020204" pitchFamily="34" charset="0"/>
              <a:buChar char="•"/>
            </a:pPr>
            <a:r>
              <a:rPr lang="en-GB" dirty="0"/>
              <a:t>Supportive Compliance </a:t>
            </a:r>
          </a:p>
          <a:p>
            <a:pPr marL="171450" indent="-171450">
              <a:buFont typeface="Arial" panose="020B0604020202020204" pitchFamily="34" charset="0"/>
              <a:buChar char="•"/>
            </a:pPr>
            <a:r>
              <a:rPr lang="en-GB" dirty="0"/>
              <a:t>Effective Influence </a:t>
            </a:r>
          </a:p>
        </p:txBody>
      </p:sp>
    </p:spTree>
    <p:extLst>
      <p:ext uri="{BB962C8B-B14F-4D97-AF65-F5344CB8AC3E}">
        <p14:creationId xmlns:p14="http://schemas.microsoft.com/office/powerpoint/2010/main" val="397378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F3073-9331-415E-5027-AD7503585574}"/>
              </a:ext>
            </a:extLst>
          </p:cNvPr>
          <p:cNvSpPr>
            <a:spLocks noGrp="1"/>
          </p:cNvSpPr>
          <p:nvPr>
            <p:ph type="title"/>
          </p:nvPr>
        </p:nvSpPr>
        <p:spPr>
          <a:xfrm>
            <a:off x="521207" y="448056"/>
            <a:ext cx="8865018" cy="640080"/>
          </a:xfrm>
        </p:spPr>
        <p:txBody>
          <a:bodyPr>
            <a:normAutofit fontScale="90000"/>
          </a:bodyPr>
          <a:lstStyle/>
          <a:p>
            <a:r>
              <a:rPr lang="en-GB" dirty="0"/>
              <a:t>Strand 4- Effective Partnerships with children’s services oversight bodies</a:t>
            </a:r>
          </a:p>
        </p:txBody>
      </p:sp>
      <p:sp>
        <p:nvSpPr>
          <p:cNvPr id="3" name="Content Placeholder 2">
            <a:extLst>
              <a:ext uri="{FF2B5EF4-FFF2-40B4-BE49-F238E27FC236}">
                <a16:creationId xmlns:a16="http://schemas.microsoft.com/office/drawing/2014/main" id="{80E6E13E-A69E-8E1E-DBDC-D2819A391009}"/>
              </a:ext>
            </a:extLst>
          </p:cNvPr>
          <p:cNvSpPr>
            <a:spLocks noGrp="1"/>
          </p:cNvSpPr>
          <p:nvPr>
            <p:ph sz="quarter" idx="10"/>
          </p:nvPr>
        </p:nvSpPr>
        <p:spPr>
          <a:xfrm>
            <a:off x="660608" y="1574887"/>
            <a:ext cx="10935921" cy="3977640"/>
          </a:xfrm>
        </p:spPr>
        <p:txBody>
          <a:bodyPr/>
          <a:lstStyle/>
          <a:p>
            <a:pPr marL="171450" indent="-171450">
              <a:buFont typeface="Arial" panose="020B0604020202020204" pitchFamily="34" charset="0"/>
              <a:buChar char="•"/>
            </a:pPr>
            <a:r>
              <a:rPr lang="en-GB" dirty="0"/>
              <a:t>Influenced by 5</a:t>
            </a:r>
            <a:r>
              <a:rPr lang="en-GB" baseline="30000" dirty="0"/>
              <a:t>th</a:t>
            </a:r>
            <a:r>
              <a:rPr lang="en-GB" dirty="0"/>
              <a:t> Province thinking – or “</a:t>
            </a:r>
            <a:r>
              <a:rPr lang="en-GB" dirty="0" err="1"/>
              <a:t>Uisneach</a:t>
            </a:r>
            <a:r>
              <a:rPr lang="en-GB" dirty="0"/>
              <a:t>” </a:t>
            </a:r>
          </a:p>
          <a:p>
            <a:pPr marL="171450" indent="-171450">
              <a:buFont typeface="Arial" panose="020B0604020202020204" pitchFamily="34" charset="0"/>
              <a:buChar char="•"/>
            </a:pPr>
            <a:r>
              <a:rPr lang="en-GB" dirty="0"/>
              <a:t>Solution focused on the purposive use of either direct powers, influence, information sharing, education </a:t>
            </a:r>
          </a:p>
          <a:p>
            <a:pPr marL="171450" indent="-171450">
              <a:buFont typeface="Arial" panose="020B0604020202020204" pitchFamily="34" charset="0"/>
              <a:buChar char="•"/>
            </a:pPr>
            <a:r>
              <a:rPr lang="en-GB" dirty="0"/>
              <a:t>Regulation to be effective it must impact positively upon the social behaviours and thinking of those who are regulated </a:t>
            </a:r>
          </a:p>
          <a:p>
            <a:pPr marL="171450" indent="-171450">
              <a:buFont typeface="Arial" panose="020B0604020202020204" pitchFamily="34" charset="0"/>
              <a:buChar char="•"/>
            </a:pPr>
            <a:r>
              <a:rPr lang="en-GB" dirty="0"/>
              <a:t>Effective regulation should result in social epidemics where bodies of people are empowered to either change their behaviours or introduce new ones</a:t>
            </a:r>
          </a:p>
          <a:p>
            <a:pPr marL="171450" indent="-171450">
              <a:buFont typeface="Arial" panose="020B0604020202020204" pitchFamily="34" charset="0"/>
              <a:buChar char="•"/>
            </a:pPr>
            <a:r>
              <a:rPr lang="en-GB" dirty="0"/>
              <a:t>The success of integrative strategies is dependent on taking time to understand the role that the behavioural economics of the participant entities plays in effecting optimal outcomes. </a:t>
            </a:r>
          </a:p>
        </p:txBody>
      </p:sp>
    </p:spTree>
    <p:extLst>
      <p:ext uri="{BB962C8B-B14F-4D97-AF65-F5344CB8AC3E}">
        <p14:creationId xmlns:p14="http://schemas.microsoft.com/office/powerpoint/2010/main" val="3355531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0C54F-6123-7097-351A-D02BCBF97846}"/>
              </a:ext>
            </a:extLst>
          </p:cNvPr>
          <p:cNvSpPr>
            <a:spLocks noGrp="1"/>
          </p:cNvSpPr>
          <p:nvPr>
            <p:ph type="title"/>
          </p:nvPr>
        </p:nvSpPr>
        <p:spPr/>
        <p:txBody>
          <a:bodyPr>
            <a:normAutofit fontScale="90000"/>
          </a:bodyPr>
          <a:lstStyle/>
          <a:p>
            <a:r>
              <a:rPr lang="en-GB" dirty="0"/>
              <a:t>“ The Sesame Street Principles” – (1) Stickability </a:t>
            </a:r>
          </a:p>
        </p:txBody>
      </p:sp>
      <p:sp>
        <p:nvSpPr>
          <p:cNvPr id="3" name="Content Placeholder 2">
            <a:extLst>
              <a:ext uri="{FF2B5EF4-FFF2-40B4-BE49-F238E27FC236}">
                <a16:creationId xmlns:a16="http://schemas.microsoft.com/office/drawing/2014/main" id="{388C6B52-8BE7-4024-EFD9-570A2211014B}"/>
              </a:ext>
            </a:extLst>
          </p:cNvPr>
          <p:cNvSpPr>
            <a:spLocks noGrp="1"/>
          </p:cNvSpPr>
          <p:nvPr>
            <p:ph sz="quarter" idx="10"/>
          </p:nvPr>
        </p:nvSpPr>
        <p:spPr>
          <a:xfrm>
            <a:off x="635840" y="1440179"/>
            <a:ext cx="10894077" cy="4742617"/>
          </a:xfrm>
        </p:spPr>
        <p:txBody>
          <a:bodyPr/>
          <a:lstStyle/>
          <a:p>
            <a:pPr marL="171450" indent="-171450">
              <a:buFont typeface="Arial" panose="020B0604020202020204" pitchFamily="34" charset="0"/>
              <a:buChar char="•"/>
            </a:pPr>
            <a:r>
              <a:rPr lang="en-GB" dirty="0"/>
              <a:t>This refers to the process by which the key messaging is distilled into a series of optimal tangible behaviours and conveyed to the service provider </a:t>
            </a:r>
          </a:p>
          <a:p>
            <a:pPr marL="171450" indent="-171450">
              <a:buFont typeface="Arial" panose="020B0604020202020204" pitchFamily="34" charset="0"/>
              <a:buChar char="•"/>
            </a:pPr>
            <a:r>
              <a:rPr lang="en-GB" dirty="0"/>
              <a:t>The integrated regulatory model invites the oversight entity from within its own prescribed role and function to present those messages and address the absence of the accepted optimal behaviour by use of direct powers, influence, support and education or referral – synergy </a:t>
            </a:r>
          </a:p>
          <a:p>
            <a:pPr marL="171450" indent="-171450">
              <a:buFont typeface="Arial" panose="020B0604020202020204" pitchFamily="34" charset="0"/>
              <a:buChar char="•"/>
            </a:pPr>
            <a:r>
              <a:rPr lang="en-GB" dirty="0"/>
              <a:t>Essential is to achieve amongst the regulatory partners the same understanding of threshold of concern where an absence of optimal behaviour exists </a:t>
            </a:r>
          </a:p>
          <a:p>
            <a:pPr marL="171450" indent="-171450">
              <a:buFont typeface="Arial" panose="020B0604020202020204" pitchFamily="34" charset="0"/>
              <a:buChar char="•"/>
            </a:pPr>
            <a:r>
              <a:rPr lang="en-GB" dirty="0"/>
              <a:t>Priority is not compliance per se but behavioural change </a:t>
            </a:r>
          </a:p>
        </p:txBody>
      </p:sp>
    </p:spTree>
    <p:extLst>
      <p:ext uri="{BB962C8B-B14F-4D97-AF65-F5344CB8AC3E}">
        <p14:creationId xmlns:p14="http://schemas.microsoft.com/office/powerpoint/2010/main" val="2943239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31307-36B2-7A54-3E05-8DB04A30B0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CC4E02-AD47-7A19-D600-B995F1FF489D}"/>
              </a:ext>
            </a:extLst>
          </p:cNvPr>
          <p:cNvSpPr>
            <a:spLocks noGrp="1"/>
          </p:cNvSpPr>
          <p:nvPr>
            <p:ph type="title"/>
          </p:nvPr>
        </p:nvSpPr>
        <p:spPr/>
        <p:txBody>
          <a:bodyPr>
            <a:normAutofit fontScale="90000"/>
          </a:bodyPr>
          <a:lstStyle/>
          <a:p>
            <a:r>
              <a:rPr lang="en-GB" dirty="0"/>
              <a:t>“ The Sesame Street Principles” – (2) Distraction </a:t>
            </a:r>
          </a:p>
        </p:txBody>
      </p:sp>
      <p:sp>
        <p:nvSpPr>
          <p:cNvPr id="3" name="Content Placeholder 2">
            <a:extLst>
              <a:ext uri="{FF2B5EF4-FFF2-40B4-BE49-F238E27FC236}">
                <a16:creationId xmlns:a16="http://schemas.microsoft.com/office/drawing/2014/main" id="{358E1A03-09DF-C3A8-3475-1EAFDDB4ED3B}"/>
              </a:ext>
            </a:extLst>
          </p:cNvPr>
          <p:cNvSpPr>
            <a:spLocks noGrp="1"/>
          </p:cNvSpPr>
          <p:nvPr>
            <p:ph sz="quarter" idx="10"/>
          </p:nvPr>
        </p:nvSpPr>
        <p:spPr>
          <a:xfrm>
            <a:off x="635840" y="1440179"/>
            <a:ext cx="10894077" cy="4742617"/>
          </a:xfrm>
        </p:spPr>
        <p:txBody>
          <a:bodyPr/>
          <a:lstStyle/>
          <a:p>
            <a:pPr marL="171450" indent="-171450">
              <a:buFont typeface="Arial" panose="020B0604020202020204" pitchFamily="34" charset="0"/>
              <a:buChar char="•"/>
            </a:pPr>
            <a:r>
              <a:rPr lang="en-GB" dirty="0"/>
              <a:t>This refers to the process by which the regulatory body develops and understanding of what distracts itself from the task of key messaging and secondly what will distract the regulated entity from the development of optimal behaviours. </a:t>
            </a:r>
          </a:p>
          <a:p>
            <a:pPr marL="171450" indent="-171450">
              <a:buFont typeface="Arial" panose="020B0604020202020204" pitchFamily="34" charset="0"/>
              <a:buChar char="•"/>
            </a:pPr>
            <a:r>
              <a:rPr lang="en-GB" dirty="0"/>
              <a:t>Who in the regulatory system is best placed to address this distraction and its sources.</a:t>
            </a:r>
          </a:p>
          <a:p>
            <a:pPr marL="171450" indent="-171450">
              <a:buFont typeface="Arial" panose="020B0604020202020204" pitchFamily="34" charset="0"/>
              <a:buChar char="•"/>
            </a:pPr>
            <a:r>
              <a:rPr lang="en-GB" dirty="0"/>
              <a:t>Priority is to understand that the behaviour of people is influenced must by their environment, immediate surroundings, organisational culture and personality therein lies the source of distraction from task </a:t>
            </a:r>
          </a:p>
          <a:p>
            <a:pPr marL="171450" indent="-171450">
              <a:buFont typeface="Arial" panose="020B0604020202020204" pitchFamily="34" charset="0"/>
              <a:buChar char="•"/>
            </a:pPr>
            <a:r>
              <a:rPr lang="en-GB" dirty="0"/>
              <a:t>Goal is to match a regulatory intervention to the impact of the distraction. </a:t>
            </a:r>
          </a:p>
          <a:p>
            <a:pPr marL="171450" indent="-171450">
              <a:buFont typeface="Arial" panose="020B0604020202020204" pitchFamily="34" charset="0"/>
              <a:buChar char="•"/>
            </a:pPr>
            <a:r>
              <a:rPr lang="en-GB" dirty="0"/>
              <a:t>Human behaviour is rarely sustained by a singular source of influence. </a:t>
            </a:r>
          </a:p>
        </p:txBody>
      </p:sp>
    </p:spTree>
    <p:extLst>
      <p:ext uri="{BB962C8B-B14F-4D97-AF65-F5344CB8AC3E}">
        <p14:creationId xmlns:p14="http://schemas.microsoft.com/office/powerpoint/2010/main" val="3747532866"/>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1051048_TF10001108_Win32" id="{5BF6C6A7-BFBC-4914-8091-07DBEAC449A6}" vid="{907DD5C8-3EB0-4FDE-98F2-419D5E14C6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Welcome to PowerPoint</Template>
  <TotalTime>170</TotalTime>
  <Words>807</Words>
  <Application>Microsoft Office PowerPoint</Application>
  <PresentationFormat>Widescreen</PresentationFormat>
  <Paragraphs>56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Segoe UI</vt:lpstr>
      <vt:lpstr>Segoe UI Light</vt:lpstr>
      <vt:lpstr>WelcomeDoc</vt:lpstr>
      <vt:lpstr>Child Safeguarding Statement Implementation in Ireland </vt:lpstr>
      <vt:lpstr>Children First – Policy Articulation</vt:lpstr>
      <vt:lpstr>Intent of the Act </vt:lpstr>
      <vt:lpstr>Duties of a Provider </vt:lpstr>
      <vt:lpstr>Implementation Policy &amp; Challenges</vt:lpstr>
      <vt:lpstr>1st Child Safeguarding Statement Implementation Strategy 2018-2023 – Principles </vt:lpstr>
      <vt:lpstr>Strand 4- Effective Partnerships with children’s services oversight bodies</vt:lpstr>
      <vt:lpstr>“ The Sesame Street Principles” – (1) Stickability </vt:lpstr>
      <vt:lpstr>“ The Sesame Street Principles” – (2) Distraction </vt:lpstr>
      <vt:lpstr>Key Learning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Corcoran</dc:creator>
  <cp:keywords/>
  <cp:lastModifiedBy>Mike Corcoran</cp:lastModifiedBy>
  <cp:revision>2</cp:revision>
  <dcterms:created xsi:type="dcterms:W3CDTF">2025-06-10T21:21:48Z</dcterms:created>
  <dcterms:modified xsi:type="dcterms:W3CDTF">2025-06-11T22:20:57Z</dcterms:modified>
  <cp:version/>
</cp:coreProperties>
</file>