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2"/>
  </p:notesMasterIdLst>
  <p:sldIdLst>
    <p:sldId id="257" r:id="rId6"/>
    <p:sldId id="2147471127" r:id="rId7"/>
    <p:sldId id="2147471128" r:id="rId8"/>
    <p:sldId id="2147471129" r:id="rId9"/>
    <p:sldId id="265" r:id="rId10"/>
    <p:sldId id="2147471126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FDC30-2306-4F4A-9F6F-6ED9417F584F}" v="3" dt="2025-05-19T10:38:34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14" autoAdjust="0"/>
  </p:normalViewPr>
  <p:slideViewPr>
    <p:cSldViewPr snapToGrid="0">
      <p:cViewPr varScale="1">
        <p:scale>
          <a:sx n="70" d="100"/>
          <a:sy n="70" d="100"/>
        </p:scale>
        <p:origin x="11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arrelly" userId="ba99157e-8986-4de1-bc76-d26a89d62d99" providerId="ADAL" clId="{6B9FDC30-2306-4F4A-9F6F-6ED9417F584F}"/>
    <pc:docChg chg="modSld modMainMaster">
      <pc:chgData name="John Farrelly" userId="ba99157e-8986-4de1-bc76-d26a89d62d99" providerId="ADAL" clId="{6B9FDC30-2306-4F4A-9F6F-6ED9417F584F}" dt="2025-05-19T10:38:38.572" v="5" actId="1076"/>
      <pc:docMkLst>
        <pc:docMk/>
      </pc:docMkLst>
      <pc:sldChg chg="addSp modSp mod">
        <pc:chgData name="John Farrelly" userId="ba99157e-8986-4de1-bc76-d26a89d62d99" providerId="ADAL" clId="{6B9FDC30-2306-4F4A-9F6F-6ED9417F584F}" dt="2025-05-19T10:37:47.102" v="1" actId="1076"/>
        <pc:sldMkLst>
          <pc:docMk/>
          <pc:sldMk cId="4099229017" sldId="257"/>
        </pc:sldMkLst>
        <pc:picChg chg="add mod">
          <ac:chgData name="John Farrelly" userId="ba99157e-8986-4de1-bc76-d26a89d62d99" providerId="ADAL" clId="{6B9FDC30-2306-4F4A-9F6F-6ED9417F584F}" dt="2025-05-19T10:37:47.102" v="1" actId="1076"/>
          <ac:picMkLst>
            <pc:docMk/>
            <pc:sldMk cId="4099229017" sldId="257"/>
            <ac:picMk id="3" creationId="{80745A22-946D-4ADC-A876-D3B11DDD9EE7}"/>
          </ac:picMkLst>
        </pc:picChg>
      </pc:sldChg>
      <pc:sldMasterChg chg="modSldLayout">
        <pc:chgData name="John Farrelly" userId="ba99157e-8986-4de1-bc76-d26a89d62d99" providerId="ADAL" clId="{6B9FDC30-2306-4F4A-9F6F-6ED9417F584F}" dt="2025-05-19T10:38:09.874" v="3" actId="1076"/>
        <pc:sldMasterMkLst>
          <pc:docMk/>
          <pc:sldMasterMk cId="0" sldId="2147483648"/>
        </pc:sldMasterMkLst>
        <pc:sldLayoutChg chg="addSp modSp mod">
          <pc:chgData name="John Farrelly" userId="ba99157e-8986-4de1-bc76-d26a89d62d99" providerId="ADAL" clId="{6B9FDC30-2306-4F4A-9F6F-6ED9417F584F}" dt="2025-05-19T10:38:09.874" v="3" actId="1076"/>
          <pc:sldLayoutMkLst>
            <pc:docMk/>
            <pc:sldMasterMk cId="0" sldId="2147483648"/>
            <pc:sldLayoutMk cId="3583482682" sldId="2147483672"/>
          </pc:sldLayoutMkLst>
          <pc:picChg chg="add mod">
            <ac:chgData name="John Farrelly" userId="ba99157e-8986-4de1-bc76-d26a89d62d99" providerId="ADAL" clId="{6B9FDC30-2306-4F4A-9F6F-6ED9417F584F}" dt="2025-05-19T10:38:09.874" v="3" actId="1076"/>
            <ac:picMkLst>
              <pc:docMk/>
              <pc:sldMasterMk cId="0" sldId="2147483648"/>
              <pc:sldLayoutMk cId="3583482682" sldId="2147483672"/>
              <ac:picMk id="6" creationId="{CB564057-BDFA-4998-8B81-6FB7A6B28B25}"/>
            </ac:picMkLst>
          </pc:picChg>
        </pc:sldLayoutChg>
      </pc:sldMasterChg>
      <pc:sldMasterChg chg="modSldLayout">
        <pc:chgData name="John Farrelly" userId="ba99157e-8986-4de1-bc76-d26a89d62d99" providerId="ADAL" clId="{6B9FDC30-2306-4F4A-9F6F-6ED9417F584F}" dt="2025-05-19T10:38:38.572" v="5" actId="1076"/>
        <pc:sldMasterMkLst>
          <pc:docMk/>
          <pc:sldMasterMk cId="3414617788" sldId="2147483674"/>
        </pc:sldMasterMkLst>
        <pc:sldLayoutChg chg="addSp modSp mod">
          <pc:chgData name="John Farrelly" userId="ba99157e-8986-4de1-bc76-d26a89d62d99" providerId="ADAL" clId="{6B9FDC30-2306-4F4A-9F6F-6ED9417F584F}" dt="2025-05-19T10:38:38.572" v="5" actId="1076"/>
          <pc:sldLayoutMkLst>
            <pc:docMk/>
            <pc:sldMasterMk cId="3414617788" sldId="2147483674"/>
            <pc:sldLayoutMk cId="3025010787" sldId="2147483675"/>
          </pc:sldLayoutMkLst>
          <pc:picChg chg="add mod">
            <ac:chgData name="John Farrelly" userId="ba99157e-8986-4de1-bc76-d26a89d62d99" providerId="ADAL" clId="{6B9FDC30-2306-4F4A-9F6F-6ED9417F584F}" dt="2025-05-19T10:38:38.572" v="5" actId="1076"/>
            <ac:picMkLst>
              <pc:docMk/>
              <pc:sldMasterMk cId="3414617788" sldId="2147483674"/>
              <pc:sldLayoutMk cId="3025010787" sldId="2147483675"/>
              <ac:picMk id="7" creationId="{3F8C8BE7-D390-4915-890F-249C6B2E1D3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9C02E-D61B-4197-8BB5-8A1DEFA10C19}" type="datetimeFigureOut">
              <a:t>5/19/2025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F80E1-B742-476D-B7E2-08EE3C52D9E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9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EDB87F48-A991-59FE-4006-1FAB6DC2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4c9208d69_0_296:notes">
            <a:extLst>
              <a:ext uri="{FF2B5EF4-FFF2-40B4-BE49-F238E27FC236}">
                <a16:creationId xmlns:a16="http://schemas.microsoft.com/office/drawing/2014/main" id="{4AAE9F77-26EF-241E-F938-FA46C6E280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334c9208d69_0_296:notes">
            <a:extLst>
              <a:ext uri="{FF2B5EF4-FFF2-40B4-BE49-F238E27FC236}">
                <a16:creationId xmlns:a16="http://schemas.microsoft.com/office/drawing/2014/main" id="{D99FDF5A-AECC-57D2-61F7-F5E6B59D9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69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554A14DD-2B1C-93F4-F7E4-C409B91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4c9208d69_0_296:notes">
            <a:extLst>
              <a:ext uri="{FF2B5EF4-FFF2-40B4-BE49-F238E27FC236}">
                <a16:creationId xmlns:a16="http://schemas.microsoft.com/office/drawing/2014/main" id="{4F586CDB-DB85-8CD3-757C-FB3FFE29A4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334c9208d69_0_296:notes">
            <a:extLst>
              <a:ext uri="{FF2B5EF4-FFF2-40B4-BE49-F238E27FC236}">
                <a16:creationId xmlns:a16="http://schemas.microsoft.com/office/drawing/2014/main" id="{25B6F41D-68CF-EE7F-5F40-D165E8E49F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9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163E170E-F948-FE57-EBB8-2B681BB1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4c9208d69_0_296:notes">
            <a:extLst>
              <a:ext uri="{FF2B5EF4-FFF2-40B4-BE49-F238E27FC236}">
                <a16:creationId xmlns:a16="http://schemas.microsoft.com/office/drawing/2014/main" id="{4AAEE893-849F-84FC-8DE5-B638BC5E32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334c9208d69_0_296:notes">
            <a:extLst>
              <a:ext uri="{FF2B5EF4-FFF2-40B4-BE49-F238E27FC236}">
                <a16:creationId xmlns:a16="http://schemas.microsoft.com/office/drawing/2014/main" id="{FEA12885-2122-354C-2824-D0A2D52E6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93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4c9208d69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334c9208d69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66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34d346f37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334d346f37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IE" sz="12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58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0"/>
            <a:ext cx="12192000" cy="63258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0" y="0"/>
            <a:ext cx="12192000" cy="6325849"/>
          </a:xfrm>
          <a:prstGeom prst="rect">
            <a:avLst/>
          </a:prstGeom>
          <a:solidFill>
            <a:schemeClr val="accen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02208" y="141803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65037" y="39365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4c9208d69_0_3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334c9208d69_0_3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g334c9208d69_0_3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g334c9208d69_0_3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1" name="Google Shape;311;g334c9208d69_0_3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2" name="Google Shape;312;g334c9208d69_0_3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4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4c9208d69_0_3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g334c9208d69_0_3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6" name="Google Shape;316;g334c9208d69_0_3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g334c9208d69_0_3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8" name="Google Shape;318;g334c9208d69_0_3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g334c9208d69_0_3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0" name="Google Shape;320;g334c9208d69_0_3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1" name="Google Shape;321;g334c9208d69_0_3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45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4c9208d69_0_3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334c9208d69_0_3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5" name="Google Shape;325;g334c9208d69_0_3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6" name="Google Shape;326;g334c9208d69_0_3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16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4c9208d69_0_3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g334c9208d69_0_3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g334c9208d69_0_3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17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4c9208d69_0_3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g334c9208d69_0_37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4" name="Google Shape;334;g334c9208d69_0_37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5" name="Google Shape;335;g334c9208d69_0_3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6" name="Google Shape;336;g334c9208d69_0_3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7" name="Google Shape;337;g334c9208d69_0_3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48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4c9208d69_0_38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334c9208d69_0_38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g334c9208d69_0_38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2" name="Google Shape;342;g334c9208d69_0_3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3" name="Google Shape;343;g334c9208d69_0_3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4" name="Google Shape;344;g334c9208d69_0_3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5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4c9208d69_0_3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g334c9208d69_0_39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g334c9208d69_0_3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9" name="Google Shape;349;g334c9208d69_0_3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0" name="Google Shape;350;g334c9208d69_0_3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90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4c9208d69_0_39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g334c9208d69_0_39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g334c9208d69_0_3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5" name="Google Shape;355;g334c9208d69_0_3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6" name="Google Shape;356;g334c9208d69_0_3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01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148101" y="243322"/>
            <a:ext cx="10515600" cy="4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 slide DRAFT | Confidential - Not For Circulation">
  <p:cSld name="Inter slide DRAFT | Confidential - Not For Circula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1647559" y="6424632"/>
            <a:ext cx="456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  <p:sp>
        <p:nvSpPr>
          <p:cNvPr id="30" name="Google Shape;30;p11"/>
          <p:cNvSpPr/>
          <p:nvPr/>
        </p:nvSpPr>
        <p:spPr>
          <a:xfrm>
            <a:off x="0" y="775688"/>
            <a:ext cx="2016000" cy="45719"/>
          </a:xfrm>
          <a:prstGeom prst="rect">
            <a:avLst/>
          </a:prstGeom>
          <a:solidFill>
            <a:srgbClr val="0068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1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/>
          <p:nvPr/>
        </p:nvSpPr>
        <p:spPr>
          <a:xfrm>
            <a:off x="8302753" y="-14702"/>
            <a:ext cx="3800807" cy="36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2400" rIns="120000" bIns="62400" anchor="t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33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DRAFT | Confidential - Not For Circulation</a:t>
            </a:r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658813" y="1163638"/>
            <a:ext cx="10499725" cy="456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48101" y="243322"/>
            <a:ext cx="10515600" cy="4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age Break slide">
  <p:cSld name="6_Page Break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0" y="400050"/>
            <a:ext cx="2581275" cy="1054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>
            <a:off x="0" y="1930400"/>
            <a:ext cx="12192000" cy="248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/>
          <p:nvPr/>
        </p:nvSpPr>
        <p:spPr>
          <a:xfrm>
            <a:off x="0" y="2532742"/>
            <a:ext cx="5268686" cy="12772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0" y="2824866"/>
            <a:ext cx="5021943" cy="69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2">
  <p:cSld name="1_Title and Conte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4c9208d69_0_332"/>
          <p:cNvSpPr txBox="1"/>
          <p:nvPr/>
        </p:nvSpPr>
        <p:spPr>
          <a:xfrm>
            <a:off x="1632000" y="432001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34c9208d69_0_332"/>
          <p:cNvSpPr txBox="1">
            <a:spLocks noGrp="1"/>
          </p:cNvSpPr>
          <p:nvPr>
            <p:ph type="body" idx="1"/>
          </p:nvPr>
        </p:nvSpPr>
        <p:spPr>
          <a:xfrm>
            <a:off x="1632001" y="2063999"/>
            <a:ext cx="81585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04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g334c9208d69_0_332"/>
          <p:cNvSpPr txBox="1">
            <a:spLocks noGrp="1"/>
          </p:cNvSpPr>
          <p:nvPr>
            <p:ph type="body" idx="2"/>
          </p:nvPr>
        </p:nvSpPr>
        <p:spPr>
          <a:xfrm>
            <a:off x="1632001" y="401455"/>
            <a:ext cx="81585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283;g334c9208d69_0_326">
            <a:extLst>
              <a:ext uri="{FF2B5EF4-FFF2-40B4-BE49-F238E27FC236}">
                <a16:creationId xmlns:a16="http://schemas.microsoft.com/office/drawing/2014/main" id="{ACA0916D-DDB9-5B78-44E5-8F38D9C1E4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26592" y="642599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64057-BDFA-4998-8B81-6FB7A6B28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61" y="6183099"/>
            <a:ext cx="200684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2">
  <p:cSld name="1_Title and Conte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4c9208d69_0_332"/>
          <p:cNvSpPr txBox="1"/>
          <p:nvPr/>
        </p:nvSpPr>
        <p:spPr>
          <a:xfrm>
            <a:off x="1632000" y="432001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34c9208d69_0_332"/>
          <p:cNvSpPr txBox="1">
            <a:spLocks noGrp="1"/>
          </p:cNvSpPr>
          <p:nvPr>
            <p:ph type="body" idx="1"/>
          </p:nvPr>
        </p:nvSpPr>
        <p:spPr>
          <a:xfrm>
            <a:off x="1632001" y="2063999"/>
            <a:ext cx="81585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04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g334c9208d69_0_332"/>
          <p:cNvSpPr txBox="1">
            <a:spLocks noGrp="1"/>
          </p:cNvSpPr>
          <p:nvPr>
            <p:ph type="body" idx="2"/>
          </p:nvPr>
        </p:nvSpPr>
        <p:spPr>
          <a:xfrm>
            <a:off x="1632001" y="401455"/>
            <a:ext cx="81585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Google Shape;11;p7">
            <a:extLst>
              <a:ext uri="{FF2B5EF4-FFF2-40B4-BE49-F238E27FC236}">
                <a16:creationId xmlns:a16="http://schemas.microsoft.com/office/drawing/2014/main" id="{4951AB26-EF25-EFD8-F709-EAC8FE0B0AB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3510" r="23045"/>
          <a:stretch/>
        </p:blipFill>
        <p:spPr>
          <a:xfrm>
            <a:off x="1" y="6330151"/>
            <a:ext cx="12192000" cy="52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;p7">
            <a:extLst>
              <a:ext uri="{FF2B5EF4-FFF2-40B4-BE49-F238E27FC236}">
                <a16:creationId xmlns:a16="http://schemas.microsoft.com/office/drawing/2014/main" id="{E1D14206-6E37-FCA4-B15D-CD351AB0B60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6300" b="6300"/>
          <a:stretch/>
        </p:blipFill>
        <p:spPr>
          <a:xfrm>
            <a:off x="48064" y="6371353"/>
            <a:ext cx="611424" cy="44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C8BE7-D390-4915-890F-249C6B2E1D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01" y="6168624"/>
            <a:ext cx="200684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1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4c9208d69_0_3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334c9208d69_0_3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g334c9208d69_0_3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2" name="Google Shape;292;g334c9208d69_0_3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g334c9208d69_0_3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29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4c9208d69_0_3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334c9208d69_0_3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g334c9208d69_0_3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8" name="Google Shape;298;g334c9208d69_0_3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9" name="Google Shape;299;g334c9208d69_0_3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4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4c9208d69_0_3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334c9208d69_0_3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g334c9208d69_0_3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4" name="Google Shape;304;g334c9208d69_0_3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5" name="Google Shape;305;g334c9208d69_0_3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6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"/>
          <p:cNvPicPr preferRelativeResize="0"/>
          <p:nvPr/>
        </p:nvPicPr>
        <p:blipFill rotWithShape="1">
          <a:blip r:embed="rId7">
            <a:alphaModFix/>
          </a:blip>
          <a:srcRect l="23510" r="23045"/>
          <a:stretch/>
        </p:blipFill>
        <p:spPr>
          <a:xfrm>
            <a:off x="1" y="6330151"/>
            <a:ext cx="12192000" cy="527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148101" y="243322"/>
            <a:ext cx="10515600" cy="4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8">
            <a:alphaModFix/>
          </a:blip>
          <a:srcRect t="6300" b="6300"/>
          <a:stretch/>
        </p:blipFill>
        <p:spPr>
          <a:xfrm>
            <a:off x="48064" y="6371353"/>
            <a:ext cx="611424" cy="4454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4c9208d69_0_3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g334c9208d69_0_3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g334c9208d69_0_3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2" name="Google Shape;282;g334c9208d69_0_3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3" name="Google Shape;283;g334c9208d69_0_3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617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29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ctrTitle"/>
          </p:nvPr>
        </p:nvSpPr>
        <p:spPr>
          <a:xfrm>
            <a:off x="164881" y="2889362"/>
            <a:ext cx="1150324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IE" sz="4900" b="1" dirty="0">
                <a:latin typeface="Arial"/>
                <a:ea typeface="Arial"/>
                <a:cs typeface="Arial"/>
                <a:sym typeface="Arial"/>
              </a:rPr>
              <a:t>Health Regions </a:t>
            </a:r>
            <a:br>
              <a:rPr lang="en-IE" sz="49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IE" sz="4900" dirty="0"/>
              <a:t>Integrated Service Delivery</a:t>
            </a:r>
            <a:br>
              <a:rPr lang="en-IE" sz="4900" dirty="0"/>
            </a:br>
            <a:br>
              <a:rPr lang="en-IE" sz="2800" b="1" i="1" dirty="0"/>
            </a:br>
            <a:br>
              <a:rPr lang="en-IE" sz="2800" b="1" i="1" dirty="0"/>
            </a:b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45A22-946D-4ADC-A876-D3B11DDD9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25" y="6193654"/>
            <a:ext cx="200684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375DCC67-A606-C3A2-E8E8-45836C51C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4c9208d69_0_296">
            <a:extLst>
              <a:ext uri="{FF2B5EF4-FFF2-40B4-BE49-F238E27FC236}">
                <a16:creationId xmlns:a16="http://schemas.microsoft.com/office/drawing/2014/main" id="{1EB2B9AD-BC11-E4D6-034F-892DB6F87F74}"/>
              </a:ext>
            </a:extLst>
          </p:cNvPr>
          <p:cNvSpPr txBox="1"/>
          <p:nvPr/>
        </p:nvSpPr>
        <p:spPr>
          <a:xfrm>
            <a:off x="1309625" y="221650"/>
            <a:ext cx="104742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Health Regions Vision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C5225C-95BD-46B0-9905-96163EEABB3C}"/>
              </a:ext>
            </a:extLst>
          </p:cNvPr>
          <p:cNvGrpSpPr/>
          <p:nvPr/>
        </p:nvGrpSpPr>
        <p:grpSpPr>
          <a:xfrm>
            <a:off x="908060" y="1300702"/>
            <a:ext cx="10875765" cy="4884437"/>
            <a:chOff x="43135" y="1024657"/>
            <a:chExt cx="12142255" cy="56342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D7A2AA-61DF-2274-D30C-A4F8642E9A07}"/>
                </a:ext>
              </a:extLst>
            </p:cNvPr>
            <p:cNvSpPr/>
            <p:nvPr/>
          </p:nvSpPr>
          <p:spPr>
            <a:xfrm>
              <a:off x="1647166" y="3939235"/>
              <a:ext cx="8762159" cy="1134959"/>
            </a:xfrm>
            <a:prstGeom prst="rect">
              <a:avLst/>
            </a:prstGeom>
            <a:noFill/>
            <a:ln w="76200" cap="flat" cmpd="sng" algn="ctr">
              <a:solidFill>
                <a:srgbClr val="006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6DF02-142A-34B1-6E53-759DA74814C2}"/>
                </a:ext>
              </a:extLst>
            </p:cNvPr>
            <p:cNvSpPr/>
            <p:nvPr/>
          </p:nvSpPr>
          <p:spPr>
            <a:xfrm>
              <a:off x="1741597" y="1402475"/>
              <a:ext cx="8762159" cy="1134959"/>
            </a:xfrm>
            <a:prstGeom prst="rect">
              <a:avLst/>
            </a:prstGeom>
            <a:noFill/>
            <a:ln w="76200" cap="flat" cmpd="sng" algn="ctr">
              <a:solidFill>
                <a:srgbClr val="006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2B5C33-14EC-698D-9CD9-979086562711}"/>
                </a:ext>
              </a:extLst>
            </p:cNvPr>
            <p:cNvSpPr/>
            <p:nvPr/>
          </p:nvSpPr>
          <p:spPr>
            <a:xfrm>
              <a:off x="1499270" y="2670855"/>
              <a:ext cx="8762159" cy="1134959"/>
            </a:xfrm>
            <a:prstGeom prst="rect">
              <a:avLst/>
            </a:prstGeom>
            <a:noFill/>
            <a:ln w="76200" cap="flat" cmpd="sng" algn="ctr">
              <a:solidFill>
                <a:srgbClr val="006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E56A68-B060-2DA9-DC29-E7CC8198A2F9}"/>
                </a:ext>
              </a:extLst>
            </p:cNvPr>
            <p:cNvSpPr/>
            <p:nvPr/>
          </p:nvSpPr>
          <p:spPr>
            <a:xfrm>
              <a:off x="1647166" y="5207617"/>
              <a:ext cx="8762159" cy="1134959"/>
            </a:xfrm>
            <a:prstGeom prst="rect">
              <a:avLst/>
            </a:prstGeom>
            <a:noFill/>
            <a:ln w="76200" cap="flat" cmpd="sng" algn="ctr">
              <a:solidFill>
                <a:srgbClr val="00685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857496-74B2-E089-C3D6-FA410A6F651D}"/>
                </a:ext>
              </a:extLst>
            </p:cNvPr>
            <p:cNvSpPr txBox="1"/>
            <p:nvPr/>
          </p:nvSpPr>
          <p:spPr>
            <a:xfrm>
              <a:off x="2207764" y="5319052"/>
              <a:ext cx="79736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spcBef>
                  <a:spcPts val="1689"/>
                </a:spcBef>
                <a:defRPr/>
              </a:pP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improve the health and well-being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of people in each region by ensuring that services are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planned around local needs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people are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well-informed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and supported when accessing services, and resources are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fairly allocated and accounted for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F99925-9740-2B2F-E26B-AD0F0E285849}"/>
                </a:ext>
              </a:extLst>
            </p:cNvPr>
            <p:cNvSpPr txBox="1"/>
            <p:nvPr/>
          </p:nvSpPr>
          <p:spPr>
            <a:xfrm>
              <a:off x="2106732" y="2956379"/>
              <a:ext cx="7598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align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hospital- and community-based services in each region so that they can </a:t>
              </a:r>
              <a:r>
                <a:rPr lang="en-GB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work together </a:t>
              </a: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better and deliver joined-up,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co-ordinated care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closer to home</a:t>
              </a:r>
              <a:endParaRPr lang="en-GB" sz="1600" b="1" dirty="0">
                <a:solidFill>
                  <a:srgbClr val="00685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22F4-4CA8-1408-AB4F-21472ED37592}"/>
                </a:ext>
              </a:extLst>
            </p:cNvPr>
            <p:cNvSpPr txBox="1"/>
            <p:nvPr/>
          </p:nvSpPr>
          <p:spPr>
            <a:xfrm>
              <a:off x="2238629" y="1498043"/>
              <a:ext cx="7480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deliver 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person-centred 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health and social care services that are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informed by the needs of the people 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 </a:t>
              </a:r>
              <a:r>
                <a:rPr lang="en-IE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communities</a:t>
              </a:r>
              <a:r>
                <a:rPr lang="en-IE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 each region, better serving people </a:t>
              </a: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 all stages throughout their lives</a:t>
              </a:r>
              <a:endParaRPr lang="en-GB" sz="1600" dirty="0">
                <a:solidFill>
                  <a:srgbClr val="00685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0BEF55-612B-6EC9-11C3-18B9BF293C42}"/>
                </a:ext>
              </a:extLst>
            </p:cNvPr>
            <p:cNvSpPr/>
            <p:nvPr/>
          </p:nvSpPr>
          <p:spPr>
            <a:xfrm>
              <a:off x="274923" y="1199138"/>
              <a:ext cx="1848551" cy="1677623"/>
            </a:xfrm>
            <a:prstGeom prst="ellipse">
              <a:avLst/>
            </a:prstGeom>
            <a:solidFill>
              <a:srgbClr val="006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3556B2-C7FB-2217-FE81-CE93DFF0CA77}"/>
                </a:ext>
              </a:extLst>
            </p:cNvPr>
            <p:cNvSpPr/>
            <p:nvPr/>
          </p:nvSpPr>
          <p:spPr>
            <a:xfrm>
              <a:off x="278874" y="4634246"/>
              <a:ext cx="1848551" cy="1786495"/>
            </a:xfrm>
            <a:prstGeom prst="ellipse">
              <a:avLst/>
            </a:prstGeom>
            <a:solidFill>
              <a:srgbClr val="006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66C7E-4612-1BC5-AA63-95C61BFBBE5D}"/>
                </a:ext>
              </a:extLst>
            </p:cNvPr>
            <p:cNvSpPr/>
            <p:nvPr/>
          </p:nvSpPr>
          <p:spPr>
            <a:xfrm>
              <a:off x="206790" y="2924894"/>
              <a:ext cx="1848551" cy="1833404"/>
            </a:xfrm>
            <a:prstGeom prst="ellipse">
              <a:avLst/>
            </a:prstGeom>
            <a:solidFill>
              <a:srgbClr val="006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283A1-223C-6CA9-E90D-1003BBE4A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735" y="1278995"/>
              <a:ext cx="1662895" cy="1496655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6" name="Picture 15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F93DAAD6-322A-4308-E006-20EDDE278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31" y="4691582"/>
              <a:ext cx="1839840" cy="165636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96749F-ED97-0DBF-7C7E-45FD5FF0D3B9}"/>
                </a:ext>
              </a:extLst>
            </p:cNvPr>
            <p:cNvSpPr/>
            <p:nvPr/>
          </p:nvSpPr>
          <p:spPr>
            <a:xfrm>
              <a:off x="188297" y="1024657"/>
              <a:ext cx="2045963" cy="2045963"/>
            </a:xfrm>
            <a:prstGeom prst="ellipse">
              <a:avLst/>
            </a:prstGeom>
            <a:solidFill>
              <a:srgbClr val="006858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IE" sz="11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" name="Picture 17" descr="A picture containing person, holding&#10;&#10;Description automatically generated">
              <a:extLst>
                <a:ext uri="{FF2B5EF4-FFF2-40B4-BE49-F238E27FC236}">
                  <a16:creationId xmlns:a16="http://schemas.microsoft.com/office/drawing/2014/main" id="{43D4E597-18A9-4436-3122-14E8210AA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1" y="1067958"/>
              <a:ext cx="2200660" cy="198120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4BD97D-8B00-C439-4F73-DFCE3B8BC89E}"/>
                </a:ext>
              </a:extLst>
            </p:cNvPr>
            <p:cNvGrpSpPr/>
            <p:nvPr/>
          </p:nvGrpSpPr>
          <p:grpSpPr>
            <a:xfrm>
              <a:off x="9671393" y="3743682"/>
              <a:ext cx="1235587" cy="1236855"/>
              <a:chOff x="9572818" y="3486121"/>
              <a:chExt cx="1235586" cy="123685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B9DD7ED-81F2-1168-0F73-971E6A01E97C}"/>
                  </a:ext>
                </a:extLst>
              </p:cNvPr>
              <p:cNvSpPr/>
              <p:nvPr/>
            </p:nvSpPr>
            <p:spPr>
              <a:xfrm>
                <a:off x="9572818" y="3498688"/>
                <a:ext cx="1224288" cy="1224288"/>
              </a:xfrm>
              <a:prstGeom prst="ellipse">
                <a:avLst/>
              </a:prstGeom>
              <a:solidFill>
                <a:srgbClr val="006858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E" sz="11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1" name="Picture 20" descr="A picture containing person&#10;&#10;Description automatically generated">
                <a:extLst>
                  <a:ext uri="{FF2B5EF4-FFF2-40B4-BE49-F238E27FC236}">
                    <a16:creationId xmlns:a16="http://schemas.microsoft.com/office/drawing/2014/main" id="{9C2AEC8B-03FC-CCE5-C29B-EB9F044A2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1868" y="3486121"/>
                <a:ext cx="1216536" cy="1213536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EF477E-8766-EC22-765A-B59A5EB62CEF}"/>
                </a:ext>
              </a:extLst>
            </p:cNvPr>
            <p:cNvGrpSpPr/>
            <p:nvPr/>
          </p:nvGrpSpPr>
          <p:grpSpPr>
            <a:xfrm>
              <a:off x="9837777" y="1792126"/>
              <a:ext cx="2197932" cy="2123693"/>
              <a:chOff x="10101332" y="1172496"/>
              <a:chExt cx="2256836" cy="218060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467F589-E396-94E8-F745-88D36F2269F5}"/>
                  </a:ext>
                </a:extLst>
              </p:cNvPr>
              <p:cNvSpPr/>
              <p:nvPr/>
            </p:nvSpPr>
            <p:spPr>
              <a:xfrm>
                <a:off x="10101332" y="1172496"/>
                <a:ext cx="2176019" cy="2176019"/>
              </a:xfrm>
              <a:prstGeom prst="ellipse">
                <a:avLst/>
              </a:prstGeom>
              <a:solidFill>
                <a:srgbClr val="006858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E" sz="11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4" name="Picture 23" descr="A group of women smiling&#10;&#10;Description automatically generated with medium confidence">
                <a:extLst>
                  <a:ext uri="{FF2B5EF4-FFF2-40B4-BE49-F238E27FC236}">
                    <a16:creationId xmlns:a16="http://schemas.microsoft.com/office/drawing/2014/main" id="{79B22C4F-F3F2-B35F-14C8-4AAD97219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2081" y="1212099"/>
                <a:ext cx="2216087" cy="2141004"/>
              </a:xfrm>
              <a:prstGeom prst="rect">
                <a:avLst/>
              </a:prstGeom>
            </p:spPr>
          </p:pic>
        </p:grpSp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2EA5922-AB21-C09A-BAA4-F1E98EC5F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" y="2835253"/>
              <a:ext cx="2219255" cy="199794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B4603ED-BEE0-6FC4-BF4A-77BCAAD6DC8B}"/>
                </a:ext>
              </a:extLst>
            </p:cNvPr>
            <p:cNvGrpSpPr/>
            <p:nvPr/>
          </p:nvGrpSpPr>
          <p:grpSpPr>
            <a:xfrm>
              <a:off x="10583815" y="4213638"/>
              <a:ext cx="1601575" cy="1547311"/>
              <a:chOff x="11446142" y="3753182"/>
              <a:chExt cx="1601574" cy="154731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BF772C5-12D2-9E33-20B6-1DA378BD63D8}"/>
                  </a:ext>
                </a:extLst>
              </p:cNvPr>
              <p:cNvSpPr/>
              <p:nvPr/>
            </p:nvSpPr>
            <p:spPr>
              <a:xfrm>
                <a:off x="11477979" y="3758031"/>
                <a:ext cx="1524100" cy="1524100"/>
              </a:xfrm>
              <a:prstGeom prst="ellipse">
                <a:avLst/>
              </a:prstGeom>
              <a:solidFill>
                <a:srgbClr val="006858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E" sz="11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8" name="Picture 27" descr="A group of people walking on a wooden bridge&#10;&#10;Description automatically generated with medium confidence">
                <a:extLst>
                  <a:ext uri="{FF2B5EF4-FFF2-40B4-BE49-F238E27FC236}">
                    <a16:creationId xmlns:a16="http://schemas.microsoft.com/office/drawing/2014/main" id="{BE73C7BD-B3EB-C3BF-DFCA-25D68EA62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6142" y="3753182"/>
                <a:ext cx="1601574" cy="1547311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03145F-3138-FF6D-8CDC-8DFFABD9BBE7}"/>
                </a:ext>
              </a:extLst>
            </p:cNvPr>
            <p:cNvGrpSpPr/>
            <p:nvPr/>
          </p:nvGrpSpPr>
          <p:grpSpPr>
            <a:xfrm>
              <a:off x="10107093" y="5430675"/>
              <a:ext cx="1229812" cy="1228263"/>
              <a:chOff x="10796907" y="5132279"/>
              <a:chExt cx="1223848" cy="12223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7D19D65-117F-12D8-58D4-096F7C9034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7414" y="5132279"/>
                <a:ext cx="1223341" cy="1213536"/>
              </a:xfrm>
              <a:prstGeom prst="ellipse">
                <a:avLst/>
              </a:prstGeom>
              <a:solidFill>
                <a:srgbClr val="0068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GB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1" name="Picture 30" descr="A baby with its mouth open&#10;&#10;Description automatically generated with medium confidence">
                <a:extLst>
                  <a:ext uri="{FF2B5EF4-FFF2-40B4-BE49-F238E27FC236}">
                    <a16:creationId xmlns:a16="http://schemas.microsoft.com/office/drawing/2014/main" id="{15853BE1-8344-6832-26AC-EA389D790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907" y="5140981"/>
                <a:ext cx="1197901" cy="1213604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1ED60D-DB3F-7409-C44A-E7BC6A731AEB}"/>
                </a:ext>
              </a:extLst>
            </p:cNvPr>
            <p:cNvSpPr txBox="1"/>
            <p:nvPr/>
          </p:nvSpPr>
          <p:spPr>
            <a:xfrm>
              <a:off x="2083100" y="4137717"/>
              <a:ext cx="7598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GB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balance national standards </a:t>
              </a: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care and direction with </a:t>
              </a:r>
              <a:r>
                <a:rPr lang="en-GB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local decision-making </a:t>
              </a: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ensure people can access the </a:t>
              </a:r>
              <a:r>
                <a:rPr lang="en-GB" sz="1600" b="1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same quality of care </a:t>
              </a:r>
              <a:r>
                <a:rPr lang="en-GB" sz="1600" dirty="0">
                  <a:solidFill>
                    <a:srgbClr val="006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 matter where they live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84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4357B081-9C06-FBEA-EC4E-03C63F90E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4c9208d69_0_296">
            <a:extLst>
              <a:ext uri="{FF2B5EF4-FFF2-40B4-BE49-F238E27FC236}">
                <a16:creationId xmlns:a16="http://schemas.microsoft.com/office/drawing/2014/main" id="{534F89D4-565D-BA37-7760-8A78B87C45F6}"/>
              </a:ext>
            </a:extLst>
          </p:cNvPr>
          <p:cNvSpPr txBox="1"/>
          <p:nvPr/>
        </p:nvSpPr>
        <p:spPr>
          <a:xfrm>
            <a:off x="1309625" y="221650"/>
            <a:ext cx="104742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Health Regions Strategic Objectives</a:t>
            </a:r>
          </a:p>
        </p:txBody>
      </p: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4B760404-7378-8A57-3A79-739AC1F1C5CA}"/>
              </a:ext>
            </a:extLst>
          </p:cNvPr>
          <p:cNvGrpSpPr/>
          <p:nvPr/>
        </p:nvGrpSpPr>
        <p:grpSpPr>
          <a:xfrm>
            <a:off x="905200" y="1253817"/>
            <a:ext cx="10381599" cy="4750167"/>
            <a:chOff x="103767" y="1055410"/>
            <a:chExt cx="12658723" cy="5505544"/>
          </a:xfrm>
        </p:grpSpPr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6A7CC35D-45E3-A141-E8F3-B5CE383165B7}"/>
                </a:ext>
              </a:extLst>
            </p:cNvPr>
            <p:cNvSpPr txBox="1"/>
            <p:nvPr/>
          </p:nvSpPr>
          <p:spPr>
            <a:xfrm>
              <a:off x="8494290" y="3667476"/>
              <a:ext cx="360139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9701" indent="-539737" defTabSz="914377">
                <a:defRPr/>
              </a:pPr>
              <a:r>
                <a:rPr lang="en-GB" sz="1600" b="1" dirty="0">
                  <a:solidFill>
                    <a:srgbClr val="006858"/>
                  </a:solidFill>
                  <a:latin typeface="Calibri" panose="020F0502020204030204"/>
                  <a:cs typeface="Arial"/>
                  <a:sym typeface="Arial"/>
                </a:rPr>
                <a:t>4. Improve equitable regional investment and balance national consistency with appropriate local autonomy to maintain consistent quality of care across the country</a:t>
              </a:r>
              <a:endParaRPr lang="en-GB" sz="1600" b="1" dirty="0">
                <a:solidFill>
                  <a:srgbClr val="006858"/>
                </a:solidFill>
                <a:latin typeface="Calibri" panose="020F0502020204030204"/>
                <a:ea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C9148BE4-94D2-F410-C7CC-6BD19CC9E2FE}"/>
                </a:ext>
              </a:extLst>
            </p:cNvPr>
            <p:cNvSpPr txBox="1"/>
            <p:nvPr/>
          </p:nvSpPr>
          <p:spPr>
            <a:xfrm>
              <a:off x="7982462" y="1055410"/>
              <a:ext cx="4780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996" indent="-539987" defTabSz="914377">
                <a:defRPr/>
              </a:pPr>
              <a:r>
                <a:rPr lang="en-GB" sz="1600" b="1" dirty="0">
                  <a:solidFill>
                    <a:srgbClr val="006858"/>
                  </a:solidFill>
                  <a:latin typeface="Calibri" panose="020F0502020204030204"/>
                  <a:cs typeface="Arial" panose="020B0604020202020204" pitchFamily="34" charset="0"/>
                  <a:sym typeface="Arial"/>
                </a:rPr>
                <a:t>2. Clarify and strengthen corporate and clinical governance and accountability at all levels </a:t>
              </a:r>
            </a:p>
          </p:txBody>
        </p: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8380EFE4-68D5-1BA8-1741-59127BCB8C22}"/>
                </a:ext>
              </a:extLst>
            </p:cNvPr>
            <p:cNvSpPr txBox="1"/>
            <p:nvPr/>
          </p:nvSpPr>
          <p:spPr>
            <a:xfrm>
              <a:off x="103767" y="1235905"/>
              <a:ext cx="3861356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9701" indent="-539737" defTabSz="914377">
                <a:defRPr/>
              </a:pPr>
              <a:r>
                <a:rPr lang="en-GB" sz="1600" b="1" dirty="0">
                  <a:solidFill>
                    <a:srgbClr val="006858"/>
                  </a:solidFill>
                  <a:latin typeface="Calibri" panose="020F0502020204030204"/>
                  <a:cs typeface="Arial"/>
                  <a:sym typeface="Arial"/>
                </a:rPr>
                <a:t>1. Align and integrate hospital-based and community-based services to deliver joined-up, integrated care closer to home</a:t>
              </a:r>
              <a:endParaRPr lang="en-US" sz="1600" dirty="0">
                <a:solidFill>
                  <a:srgbClr val="006152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F1A806C9-9311-A75B-0881-D779FC15FFB7}"/>
                </a:ext>
              </a:extLst>
            </p:cNvPr>
            <p:cNvSpPr txBox="1"/>
            <p:nvPr/>
          </p:nvSpPr>
          <p:spPr>
            <a:xfrm>
              <a:off x="313674" y="3310730"/>
              <a:ext cx="288775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9701" indent="-539737" defTabSz="914377">
                <a:defRPr/>
              </a:pPr>
              <a:r>
                <a:rPr lang="en-GB" sz="1600" b="1" dirty="0">
                  <a:solidFill>
                    <a:srgbClr val="006858"/>
                  </a:solidFill>
                  <a:latin typeface="Calibri" panose="020F0502020204030204"/>
                  <a:cs typeface="Arial"/>
                  <a:sym typeface="Arial"/>
                </a:rPr>
                <a:t>3. Support a population-based approach to service planning and delivery which aims to address health inequalities</a:t>
              </a:r>
              <a:endParaRPr lang="en-US" sz="1600" dirty="0">
                <a:solidFill>
                  <a:srgbClr val="006152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7F2C5579-CF51-E897-A985-BB2C518B3161}"/>
                </a:ext>
              </a:extLst>
            </p:cNvPr>
            <p:cNvGrpSpPr/>
            <p:nvPr/>
          </p:nvGrpSpPr>
          <p:grpSpPr>
            <a:xfrm>
              <a:off x="3662365" y="1122308"/>
              <a:ext cx="4869983" cy="4444461"/>
              <a:chOff x="3032444" y="926785"/>
              <a:chExt cx="5906302" cy="5582381"/>
            </a:xfrm>
          </p:grpSpPr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994D783E-D440-EFA2-B4AD-5E8672AD9F65}"/>
                  </a:ext>
                </a:extLst>
              </p:cNvPr>
              <p:cNvSpPr/>
              <p:nvPr/>
            </p:nvSpPr>
            <p:spPr>
              <a:xfrm>
                <a:off x="3889971" y="1617342"/>
                <a:ext cx="4090076" cy="4090076"/>
              </a:xfrm>
              <a:prstGeom prst="ellipse">
                <a:avLst/>
              </a:prstGeom>
              <a:noFill/>
              <a:ln w="889000" cap="flat" cmpd="sng" algn="ctr">
                <a:solidFill>
                  <a:srgbClr val="BACF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IE" sz="2000" kern="0" dirty="0">
                  <a:solidFill>
                    <a:prstClr val="white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grpSp>
            <p:nvGrpSpPr>
              <p:cNvPr id="465" name="Group 464">
                <a:extLst>
                  <a:ext uri="{FF2B5EF4-FFF2-40B4-BE49-F238E27FC236}">
                    <a16:creationId xmlns:a16="http://schemas.microsoft.com/office/drawing/2014/main" id="{929350EC-F0C3-EFEA-BD6C-BDE45DDD854B}"/>
                  </a:ext>
                </a:extLst>
              </p:cNvPr>
              <p:cNvGrpSpPr/>
              <p:nvPr/>
            </p:nvGrpSpPr>
            <p:grpSpPr>
              <a:xfrm>
                <a:off x="5394374" y="5573166"/>
                <a:ext cx="992649" cy="936000"/>
                <a:chOff x="7448314" y="4569857"/>
                <a:chExt cx="992649" cy="936000"/>
              </a:xfrm>
            </p:grpSpPr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132B5A5F-74C2-5F2B-471D-0C947C2A12E9}"/>
                    </a:ext>
                  </a:extLst>
                </p:cNvPr>
                <p:cNvGrpSpPr/>
                <p:nvPr/>
              </p:nvGrpSpPr>
              <p:grpSpPr>
                <a:xfrm>
                  <a:off x="7448314" y="4569857"/>
                  <a:ext cx="992649" cy="936000"/>
                  <a:chOff x="7448314" y="4569857"/>
                  <a:chExt cx="992649" cy="936000"/>
                </a:xfrm>
              </p:grpSpPr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4043D1FC-B70A-41B8-0D11-50F6986CC9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48314" y="4569857"/>
                    <a:ext cx="992649" cy="936000"/>
                  </a:xfrm>
                  <a:prstGeom prst="ellipse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654F9D5B-39F4-0D54-DF84-1723A3009C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601031" y="4713857"/>
                    <a:ext cx="687213" cy="648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501" name="Graphic 500" descr="Universal access outline">
                  <a:extLst>
                    <a:ext uri="{FF2B5EF4-FFF2-40B4-BE49-F238E27FC236}">
                      <a16:creationId xmlns:a16="http://schemas.microsoft.com/office/drawing/2014/main" id="{F2436AF7-B357-6750-AEBC-E3CF7DEA4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6014" y="4694613"/>
                  <a:ext cx="609428" cy="609428"/>
                </a:xfrm>
                <a:prstGeom prst="rect">
                  <a:avLst/>
                </a:prstGeom>
              </p:spPr>
            </p:pic>
          </p:grp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21CC89A9-5116-61D4-51BC-0D7B56BA3B42}"/>
                  </a:ext>
                </a:extLst>
              </p:cNvPr>
              <p:cNvGrpSpPr/>
              <p:nvPr/>
            </p:nvGrpSpPr>
            <p:grpSpPr>
              <a:xfrm>
                <a:off x="3398008" y="1691056"/>
                <a:ext cx="992649" cy="936000"/>
                <a:chOff x="3436108" y="1476009"/>
                <a:chExt cx="992649" cy="936000"/>
              </a:xfrm>
            </p:grpSpPr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97CEBECB-977C-5700-0FB1-EEE5AABE0F3A}"/>
                    </a:ext>
                  </a:extLst>
                </p:cNvPr>
                <p:cNvGrpSpPr/>
                <p:nvPr/>
              </p:nvGrpSpPr>
              <p:grpSpPr>
                <a:xfrm>
                  <a:off x="3436108" y="1476009"/>
                  <a:ext cx="992649" cy="936000"/>
                  <a:chOff x="3436108" y="1476009"/>
                  <a:chExt cx="992649" cy="936000"/>
                </a:xfrm>
              </p:grpSpPr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5534ADC0-4EB0-766B-E278-36BB64E968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36108" y="1476009"/>
                    <a:ext cx="992649" cy="936000"/>
                  </a:xfrm>
                  <a:prstGeom prst="ellipse">
                    <a:avLst/>
                  </a:prstGeom>
                  <a:solidFill>
                    <a:srgbClr val="ED7D3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8C0FD8D8-F5CB-19B8-6FFB-200CB18565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88825" y="1620009"/>
                    <a:ext cx="687213" cy="648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497" name="Graphic 496" descr="Puzzle pieces outline">
                  <a:extLst>
                    <a:ext uri="{FF2B5EF4-FFF2-40B4-BE49-F238E27FC236}">
                      <a16:creationId xmlns:a16="http://schemas.microsoft.com/office/drawing/2014/main" id="{CE8F01F8-7AAF-13CE-62C0-9DFBE11BF1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2109" y="1613404"/>
                  <a:ext cx="595785" cy="595785"/>
                </a:xfrm>
                <a:prstGeom prst="rect">
                  <a:avLst/>
                </a:prstGeom>
              </p:spPr>
            </p:pic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6CB6566D-6800-C45E-53A5-C1677CBBC3AA}"/>
                  </a:ext>
                </a:extLst>
              </p:cNvPr>
              <p:cNvGrpSpPr/>
              <p:nvPr/>
            </p:nvGrpSpPr>
            <p:grpSpPr>
              <a:xfrm>
                <a:off x="7411064" y="4791163"/>
                <a:ext cx="992649" cy="936000"/>
                <a:chOff x="7501440" y="1585213"/>
                <a:chExt cx="992649" cy="936000"/>
              </a:xfrm>
            </p:grpSpPr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909633C4-F57F-4A9B-5AEA-1540F2950E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01440" y="1585213"/>
                  <a:ext cx="992649" cy="936000"/>
                </a:xfrm>
                <a:prstGeom prst="ellipse">
                  <a:avLst/>
                </a:prstGeom>
                <a:solidFill>
                  <a:srgbClr val="00685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2400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8BA07E24-2389-A989-FF03-5F713E3BCA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54157" y="1729213"/>
                  <a:ext cx="687213" cy="648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2400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endParaRPr>
                </a:p>
              </p:txBody>
            </p:sp>
            <p:pic>
              <p:nvPicPr>
                <p:cNvPr id="495" name="Graphic 494" descr="Blueprint outline">
                  <a:extLst>
                    <a:ext uri="{FF2B5EF4-FFF2-40B4-BE49-F238E27FC236}">
                      <a16:creationId xmlns:a16="http://schemas.microsoft.com/office/drawing/2014/main" id="{C5F1A534-91A0-3F8F-D56A-47F458988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1321" y="1750197"/>
                  <a:ext cx="592883" cy="592883"/>
                </a:xfrm>
                <a:prstGeom prst="rect">
                  <a:avLst/>
                </a:prstGeom>
              </p:spPr>
            </p:pic>
          </p:grp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4ECCB104-E324-CF03-0A0C-F78306D3EDA2}"/>
                  </a:ext>
                </a:extLst>
              </p:cNvPr>
              <p:cNvGrpSpPr/>
              <p:nvPr/>
            </p:nvGrpSpPr>
            <p:grpSpPr>
              <a:xfrm>
                <a:off x="7946097" y="3255413"/>
                <a:ext cx="992649" cy="936000"/>
                <a:chOff x="3436108" y="4699941"/>
                <a:chExt cx="992649" cy="936000"/>
              </a:xfrm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47609A6C-66EF-0349-B48E-DA2ED906C009}"/>
                    </a:ext>
                  </a:extLst>
                </p:cNvPr>
                <p:cNvGrpSpPr/>
                <p:nvPr/>
              </p:nvGrpSpPr>
              <p:grpSpPr>
                <a:xfrm>
                  <a:off x="3436108" y="4699941"/>
                  <a:ext cx="992649" cy="936000"/>
                  <a:chOff x="3436108" y="4699941"/>
                  <a:chExt cx="992649" cy="936000"/>
                </a:xfrm>
              </p:grpSpPr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A77E0CAE-8760-8167-F990-7B1C51E9B2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36108" y="4699941"/>
                    <a:ext cx="992649" cy="936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3E4A7C50-1B17-7F70-BD6A-B458384B72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88825" y="4843941"/>
                    <a:ext cx="687213" cy="648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490" name="Graphic 489" descr="Microscope outline">
                  <a:extLst>
                    <a:ext uri="{FF2B5EF4-FFF2-40B4-BE49-F238E27FC236}">
                      <a16:creationId xmlns:a16="http://schemas.microsoft.com/office/drawing/2014/main" id="{C6341A39-BFE3-A217-1925-B62BDBE642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314" y="4843941"/>
                  <a:ext cx="595785" cy="595785"/>
                </a:xfrm>
                <a:prstGeom prst="rect">
                  <a:avLst/>
                </a:prstGeom>
              </p:spPr>
            </p:pic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7F226042-37B6-3AEF-730F-0BE22FAFBEF0}"/>
                  </a:ext>
                </a:extLst>
              </p:cNvPr>
              <p:cNvGrpSpPr/>
              <p:nvPr/>
            </p:nvGrpSpPr>
            <p:grpSpPr>
              <a:xfrm>
                <a:off x="7464727" y="1675987"/>
                <a:ext cx="992649" cy="936000"/>
                <a:chOff x="2748895" y="3127156"/>
                <a:chExt cx="992649" cy="936000"/>
              </a:xfrm>
            </p:grpSpPr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DA709D26-B07C-A609-5A84-16DF5184CE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48895" y="3127156"/>
                  <a:ext cx="992649" cy="93600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2400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74EAD05E-7EEB-7CE6-1D98-139CCA5D17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01612" y="3271156"/>
                  <a:ext cx="687213" cy="648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2400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endParaRPr>
                </a:p>
              </p:txBody>
            </p:sp>
            <p:pic>
              <p:nvPicPr>
                <p:cNvPr id="488" name="Graphic 487" descr="Link outline">
                  <a:extLst>
                    <a:ext uri="{FF2B5EF4-FFF2-40B4-BE49-F238E27FC236}">
                      <a16:creationId xmlns:a16="http://schemas.microsoft.com/office/drawing/2014/main" id="{FD6B0043-84DC-AD96-ADF5-81A5697191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2044" y="3301391"/>
                  <a:ext cx="611160" cy="611160"/>
                </a:xfrm>
                <a:prstGeom prst="rect">
                  <a:avLst/>
                </a:prstGeom>
              </p:spPr>
            </p:pic>
          </p:grp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6777FD1E-A732-FBCF-5871-4D52CA3D82A9}"/>
                  </a:ext>
                </a:extLst>
              </p:cNvPr>
              <p:cNvGrpSpPr/>
              <p:nvPr/>
            </p:nvGrpSpPr>
            <p:grpSpPr>
              <a:xfrm>
                <a:off x="3388791" y="4908140"/>
                <a:ext cx="992649" cy="936000"/>
                <a:chOff x="5387418" y="736450"/>
                <a:chExt cx="992649" cy="936000"/>
              </a:xfrm>
            </p:grpSpPr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49A48AC3-1206-FE25-4F08-204A857434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87418" y="736450"/>
                  <a:ext cx="992649" cy="93600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2400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25379541-576F-7676-8DBF-68E995AF50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40135" y="880450"/>
                  <a:ext cx="687213" cy="648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2400" kern="0" dirty="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endParaRPr>
                </a:p>
              </p:txBody>
            </p:sp>
            <p:pic>
              <p:nvPicPr>
                <p:cNvPr id="485" name="Graphic 484" descr="Map with pin outline">
                  <a:extLst>
                    <a:ext uri="{FF2B5EF4-FFF2-40B4-BE49-F238E27FC236}">
                      <a16:creationId xmlns:a16="http://schemas.microsoft.com/office/drawing/2014/main" id="{DBCEEDC0-F5A0-9BD2-14B7-E34137E751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5244" y="914905"/>
                  <a:ext cx="473441" cy="473441"/>
                </a:xfrm>
                <a:prstGeom prst="rect">
                  <a:avLst/>
                </a:prstGeom>
              </p:spPr>
            </p:pic>
          </p:grp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AD134C74-03D7-7598-3F35-4A329D5535D2}"/>
                  </a:ext>
                </a:extLst>
              </p:cNvPr>
              <p:cNvGrpSpPr/>
              <p:nvPr/>
            </p:nvGrpSpPr>
            <p:grpSpPr>
              <a:xfrm>
                <a:off x="3032444" y="3277889"/>
                <a:ext cx="992649" cy="936000"/>
                <a:chOff x="3070544" y="3062842"/>
                <a:chExt cx="992649" cy="936000"/>
              </a:xfrm>
            </p:grpSpPr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7E36AC8B-B1FD-D35E-7D60-E064DCA50A8B}"/>
                    </a:ext>
                  </a:extLst>
                </p:cNvPr>
                <p:cNvGrpSpPr/>
                <p:nvPr/>
              </p:nvGrpSpPr>
              <p:grpSpPr>
                <a:xfrm>
                  <a:off x="3070544" y="3062842"/>
                  <a:ext cx="992649" cy="936000"/>
                  <a:chOff x="5437965" y="5361857"/>
                  <a:chExt cx="992649" cy="936000"/>
                </a:xfrm>
              </p:grpSpPr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167EBBFA-9EA0-1E9D-F079-F852AB754E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437965" y="5361857"/>
                    <a:ext cx="992649" cy="936000"/>
                  </a:xfrm>
                  <a:prstGeom prst="ellipse">
                    <a:avLst/>
                  </a:prstGeom>
                  <a:solidFill>
                    <a:srgbClr val="70AD47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Oval 481">
                    <a:extLst>
                      <a:ext uri="{FF2B5EF4-FFF2-40B4-BE49-F238E27FC236}">
                        <a16:creationId xmlns:a16="http://schemas.microsoft.com/office/drawing/2014/main" id="{527D25F6-64A3-5BE4-FF20-29E8173BF6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590682" y="5505857"/>
                    <a:ext cx="687213" cy="648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480" name="Graphic 479" descr="Influencer outline">
                  <a:extLst>
                    <a:ext uri="{FF2B5EF4-FFF2-40B4-BE49-F238E27FC236}">
                      <a16:creationId xmlns:a16="http://schemas.microsoft.com/office/drawing/2014/main" id="{58E1E5BE-7661-D734-B871-53F8FE68A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8911" y="3172351"/>
                  <a:ext cx="674032" cy="674032"/>
                </a:xfrm>
                <a:prstGeom prst="rect">
                  <a:avLst/>
                </a:prstGeom>
              </p:spPr>
            </p:pic>
          </p:grpSp>
          <p:pic>
            <p:nvPicPr>
              <p:cNvPr id="472" name="Picture 471">
                <a:extLst>
                  <a:ext uri="{FF2B5EF4-FFF2-40B4-BE49-F238E27FC236}">
                    <a16:creationId xmlns:a16="http://schemas.microsoft.com/office/drawing/2014/main" id="{B9FB8E6E-E0DA-94F9-636A-982CCDA49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859" b="93662" l="10000" r="90000">
                            <a14:foregroundMark x1="25600" y1="93662" x2="37600" y2="89789"/>
                            <a14:foregroundMark x1="67200" y1="28873" x2="74800" y2="17606"/>
                            <a14:foregroundMark x1="72800" y1="44366" x2="87200" y2="32746"/>
                            <a14:foregroundMark x1="87200" y1="32746" x2="87600" y2="16549"/>
                            <a14:foregroundMark x1="87600" y1="16549" x2="71200" y2="9507"/>
                            <a14:foregroundMark x1="71200" y1="9507" x2="49200" y2="17254"/>
                            <a14:foregroundMark x1="49200" y1="17254" x2="41200" y2="23239"/>
                            <a14:foregroundMark x1="59200" y1="17606" x2="72800" y2="33451"/>
                            <a14:foregroundMark x1="75200" y1="31690" x2="55200" y2="28169"/>
                            <a14:foregroundMark x1="55200" y1="28169" x2="54400" y2="23944"/>
                            <a14:foregroundMark x1="56400" y1="19718" x2="67600" y2="35211"/>
                            <a14:backgroundMark x1="6400" y1="21479" x2="41600" y2="704"/>
                            <a14:backgroundMark x1="41600" y1="704" x2="42000" y2="704"/>
                            <a14:backgroundMark x1="80800" y1="97887" x2="99200" y2="83803"/>
                            <a14:backgroundMark x1="6800" y1="98592" x2="0" y2="8239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55350" y="1657397"/>
                <a:ext cx="3577030" cy="4063507"/>
              </a:xfrm>
              <a:prstGeom prst="rect">
                <a:avLst/>
              </a:prstGeom>
            </p:spPr>
          </p:pic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CF94CB2E-D368-7FE5-E9D8-8249A759E57E}"/>
                  </a:ext>
                </a:extLst>
              </p:cNvPr>
              <p:cNvGrpSpPr/>
              <p:nvPr/>
            </p:nvGrpSpPr>
            <p:grpSpPr>
              <a:xfrm>
                <a:off x="5431367" y="926785"/>
                <a:ext cx="992649" cy="936000"/>
                <a:chOff x="5469467" y="836730"/>
                <a:chExt cx="992649" cy="936000"/>
              </a:xfrm>
            </p:grpSpPr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AF720202-0D1F-7FE6-509F-6FB52C74425D}"/>
                    </a:ext>
                  </a:extLst>
                </p:cNvPr>
                <p:cNvGrpSpPr/>
                <p:nvPr/>
              </p:nvGrpSpPr>
              <p:grpSpPr>
                <a:xfrm>
                  <a:off x="5469467" y="836730"/>
                  <a:ext cx="992649" cy="936000"/>
                  <a:chOff x="5469467" y="836730"/>
                  <a:chExt cx="992649" cy="936000"/>
                </a:xfrm>
              </p:grpSpPr>
              <p:sp>
                <p:nvSpPr>
                  <p:cNvPr id="476" name="Oval 475">
                    <a:extLst>
                      <a:ext uri="{FF2B5EF4-FFF2-40B4-BE49-F238E27FC236}">
                        <a16:creationId xmlns:a16="http://schemas.microsoft.com/office/drawing/2014/main" id="{B390F815-A7E1-F52E-0591-A926E3B5F9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469467" y="836730"/>
                    <a:ext cx="992649" cy="936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979267BD-8A7D-717B-A88A-1738C0EBE5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22184" y="982307"/>
                    <a:ext cx="687213" cy="648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en-GB" sz="2400" kern="0" dirty="0">
                      <a:solidFill>
                        <a:prstClr val="white"/>
                      </a:solidFill>
                      <a:latin typeface="Calibri" panose="020F0502020204030204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475" name="Graphic 474" descr="Cycle with people outline">
                  <a:extLst>
                    <a:ext uri="{FF2B5EF4-FFF2-40B4-BE49-F238E27FC236}">
                      <a16:creationId xmlns:a16="http://schemas.microsoft.com/office/drawing/2014/main" id="{97EF508C-2C24-4F07-29E4-E9714BD79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0215" y="948259"/>
                  <a:ext cx="685788" cy="685788"/>
                </a:xfrm>
                <a:prstGeom prst="rect">
                  <a:avLst/>
                </a:prstGeom>
              </p:spPr>
            </p:pic>
          </p:grpSp>
        </p:grp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875CCA86-2362-A1FE-9F36-56181AAF76A0}"/>
                </a:ext>
              </a:extLst>
            </p:cNvPr>
            <p:cNvSpPr txBox="1"/>
            <p:nvPr/>
          </p:nvSpPr>
          <p:spPr>
            <a:xfrm>
              <a:off x="2865650" y="5729957"/>
              <a:ext cx="5887399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9701" indent="-539737" defTabSz="914377">
                <a:defRPr/>
              </a:pPr>
              <a:r>
                <a:rPr lang="en-GB" sz="1600" b="1" dirty="0">
                  <a:solidFill>
                    <a:srgbClr val="006858"/>
                  </a:solidFill>
                  <a:latin typeface="Calibri" panose="020F0502020204030204"/>
                  <a:ea typeface="Calibri"/>
                  <a:cs typeface="Arial"/>
                  <a:sym typeface="Arial"/>
                </a:rPr>
                <a:t>5. Run an efficient, highly productive, and transparent health and social care service with aligned incentives to provide people with timely access to safe, high-quality and integrated care.</a:t>
              </a:r>
              <a:endParaRPr lang="en-GB" sz="1600" b="1" dirty="0">
                <a:solidFill>
                  <a:srgbClr val="006858"/>
                </a:solidFill>
                <a:latin typeface="Calibri" panose="020F0502020204030204"/>
                <a:ea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06" name="TextBox 505">
            <a:extLst>
              <a:ext uri="{FF2B5EF4-FFF2-40B4-BE49-F238E27FC236}">
                <a16:creationId xmlns:a16="http://schemas.microsoft.com/office/drawing/2014/main" id="{7CD2A6BF-C077-5BF4-4624-5452CCD027A0}"/>
              </a:ext>
            </a:extLst>
          </p:cNvPr>
          <p:cNvSpPr txBox="1"/>
          <p:nvPr/>
        </p:nvSpPr>
        <p:spPr>
          <a:xfrm>
            <a:off x="148019" y="6003984"/>
            <a:ext cx="1810177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30000"/>
              </a:lnSpc>
              <a:defRPr/>
            </a:pPr>
            <a:r>
              <a:rPr lang="en-GB" sz="800" i="1" dirty="0">
                <a:solidFill>
                  <a:srgbClr val="808180"/>
                </a:solidFill>
                <a:latin typeface="Arial"/>
                <a:cs typeface="Arial"/>
                <a:sym typeface="Arial"/>
              </a:rPr>
              <a:t>Source: RHA Strategic Objectives</a:t>
            </a:r>
          </a:p>
        </p:txBody>
      </p:sp>
    </p:spTree>
    <p:extLst>
      <p:ext uri="{BB962C8B-B14F-4D97-AF65-F5344CB8AC3E}">
        <p14:creationId xmlns:p14="http://schemas.microsoft.com/office/powerpoint/2010/main" val="49174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8B1DDC45-E2EF-B974-9265-8BA01126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4c9208d69_0_296">
            <a:extLst>
              <a:ext uri="{FF2B5EF4-FFF2-40B4-BE49-F238E27FC236}">
                <a16:creationId xmlns:a16="http://schemas.microsoft.com/office/drawing/2014/main" id="{EA64F94E-FB87-2B69-7CDA-FCEC0C4EB20C}"/>
              </a:ext>
            </a:extLst>
          </p:cNvPr>
          <p:cNvSpPr txBox="1"/>
          <p:nvPr/>
        </p:nvSpPr>
        <p:spPr>
          <a:xfrm>
            <a:off x="1309625" y="221650"/>
            <a:ext cx="104742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HSE Geographical Sub-structures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AFB41-910B-71C8-1307-DBCC7712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3" y="1400524"/>
            <a:ext cx="11090153" cy="46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4c9208d69_0_296"/>
          <p:cNvSpPr txBox="1"/>
          <p:nvPr/>
        </p:nvSpPr>
        <p:spPr>
          <a:xfrm>
            <a:off x="1309625" y="221650"/>
            <a:ext cx="104742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Future State Integrated Service Delivery Model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26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Overview of Integrated Healthcare Area (IHA)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944B6-0F40-9AD7-8708-6F5AD0F2826C}"/>
              </a:ext>
            </a:extLst>
          </p:cNvPr>
          <p:cNvSpPr txBox="1"/>
          <p:nvPr/>
        </p:nvSpPr>
        <p:spPr>
          <a:xfrm>
            <a:off x="406400" y="1460157"/>
            <a:ext cx="7192264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00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 for consistent IHA design to align with key features of approved ISD model in all regions  </a:t>
            </a:r>
          </a:p>
          <a:p>
            <a:pPr marL="9207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Geographic population focused model driving Integrated Service Delivery for patients and service users, in line with Sláintecare. </a:t>
            </a:r>
            <a:r>
              <a:rPr lang="en-IE" sz="15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Within the ISD Model the term Community Healthcare Area (CHA) refers to the integrated management and organisation of a range of health and social care services at the level of a CHN geography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07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Flat integrated structure ensuring IHA managers are operationally focused - Hospital Managers / CEOs, Community Heads of Services &amp; General Managers reporting directly to IHA Manager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07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Appropriate management of specialist and / lower volume services across the IHA / Region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07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Networks of Care driving standardisation, quality and safety across the IHAs and Regions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CA48C-E89F-5913-953B-513D7D8F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992" y="1447812"/>
            <a:ext cx="3461808" cy="16358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DD0FE9-E792-F3D3-B79F-E3E299AE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98" y="2835549"/>
            <a:ext cx="3461808" cy="16358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DE732-5FA5-FAA5-A035-182EC0FCF9E0}"/>
              </a:ext>
            </a:extLst>
          </p:cNvPr>
          <p:cNvSpPr txBox="1"/>
          <p:nvPr/>
        </p:nvSpPr>
        <p:spPr>
          <a:xfrm>
            <a:off x="608481" y="5318695"/>
            <a:ext cx="11377425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endParaRPr lang="en-IE" sz="16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 will be filled within existing staffing levels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Region / IHA will adopt the principle of equitable distribution of services across Health &amp; Social Care Managers. Key criteria will include scale, population demographics, complexity of services, etc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0344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4d346f372_0_21"/>
          <p:cNvSpPr txBox="1"/>
          <p:nvPr/>
        </p:nvSpPr>
        <p:spPr>
          <a:xfrm>
            <a:off x="1309625" y="221650"/>
            <a:ext cx="104742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Standard </a:t>
            </a:r>
            <a:r>
              <a:rPr lang="en-IE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Integrated </a:t>
            </a:r>
            <a:r>
              <a:rPr lang="en-IE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Healthcare Area (IHA) Design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E" sz="2467" i="1" dirty="0">
                <a:solidFill>
                  <a:schemeClr val="lt1"/>
                </a:solidFill>
              </a:rPr>
              <a:t>Approved by Health Regions Governance Group</a:t>
            </a:r>
            <a:endParaRPr sz="2667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444;g334d346f372_0_21">
            <a:extLst>
              <a:ext uri="{FF2B5EF4-FFF2-40B4-BE49-F238E27FC236}">
                <a16:creationId xmlns:a16="http://schemas.microsoft.com/office/drawing/2014/main" id="{DD1AFED4-8C2A-759C-45BE-5BDB07235B3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314191" y="2065920"/>
            <a:ext cx="900" cy="781080"/>
          </a:xfrm>
          <a:prstGeom prst="straightConnector1">
            <a:avLst/>
          </a:prstGeom>
          <a:noFill/>
          <a:ln w="28575" cap="flat" cmpd="sng">
            <a:solidFill>
              <a:srgbClr val="008A7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446;g334d346f372_0_21">
            <a:extLst>
              <a:ext uri="{FF2B5EF4-FFF2-40B4-BE49-F238E27FC236}">
                <a16:creationId xmlns:a16="http://schemas.microsoft.com/office/drawing/2014/main" id="{77C6C03F-5B46-7AFC-F210-D3EE4D20284E}"/>
              </a:ext>
            </a:extLst>
          </p:cNvPr>
          <p:cNvSpPr/>
          <p:nvPr/>
        </p:nvSpPr>
        <p:spPr>
          <a:xfrm>
            <a:off x="1109897" y="2619844"/>
            <a:ext cx="2053330" cy="960104"/>
          </a:xfrm>
          <a:prstGeom prst="rect">
            <a:avLst/>
          </a:prstGeom>
          <a:solidFill>
            <a:srgbClr val="006152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Health &amp; Social Care Manager </a:t>
            </a: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b="1" i="0" u="none" strike="noStrike" cap="none" dirty="0">
                <a:solidFill>
                  <a:srgbClr val="FFFFFF"/>
                </a:solidFill>
              </a:rPr>
              <a:t>Hospital Manager / CEO</a:t>
            </a:r>
            <a:endParaRPr sz="10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IE" sz="1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(&amp; Defined Lead role across IHA)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52;g334d346f372_0_21">
            <a:extLst>
              <a:ext uri="{FF2B5EF4-FFF2-40B4-BE49-F238E27FC236}">
                <a16:creationId xmlns:a16="http://schemas.microsoft.com/office/drawing/2014/main" id="{51506130-2D70-E9C8-9389-B694BE255910}"/>
              </a:ext>
            </a:extLst>
          </p:cNvPr>
          <p:cNvSpPr/>
          <p:nvPr/>
        </p:nvSpPr>
        <p:spPr>
          <a:xfrm>
            <a:off x="5263773" y="1376968"/>
            <a:ext cx="1503900" cy="809304"/>
          </a:xfrm>
          <a:prstGeom prst="rect">
            <a:avLst/>
          </a:prstGeom>
          <a:solidFill>
            <a:srgbClr val="006152"/>
          </a:solidFill>
          <a:ln w="9525" cap="flat" cmpd="sng">
            <a:solidFill>
              <a:srgbClr val="0061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45700" rIns="18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IHA Manager</a:t>
            </a: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(&amp; Defined Lead role across Region)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453;g334d346f372_0_21">
            <a:extLst>
              <a:ext uri="{FF2B5EF4-FFF2-40B4-BE49-F238E27FC236}">
                <a16:creationId xmlns:a16="http://schemas.microsoft.com/office/drawing/2014/main" id="{CA86C412-565E-90D9-8DA6-AA760F2DC428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5400000">
            <a:off x="3859357" y="463478"/>
            <a:ext cx="433572" cy="387916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454;g334d346f372_0_21">
            <a:extLst>
              <a:ext uri="{FF2B5EF4-FFF2-40B4-BE49-F238E27FC236}">
                <a16:creationId xmlns:a16="http://schemas.microsoft.com/office/drawing/2014/main" id="{C90B7FF3-EA46-4369-B261-8E34CB163E65}"/>
              </a:ext>
            </a:extLst>
          </p:cNvPr>
          <p:cNvSpPr/>
          <p:nvPr/>
        </p:nvSpPr>
        <p:spPr>
          <a:xfrm>
            <a:off x="5736527" y="2619858"/>
            <a:ext cx="2196000" cy="960104"/>
          </a:xfrm>
          <a:prstGeom prst="rect">
            <a:avLst/>
          </a:prstGeom>
          <a:solidFill>
            <a:srgbClr val="006152"/>
          </a:solidFill>
          <a:ln w="28575" cap="flat" cmpd="sng">
            <a:solidFill>
              <a:srgbClr val="8F7C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600"/>
              <a:buFont typeface="Arial"/>
            </a:pPr>
            <a:r>
              <a:rPr lang="en-IE" sz="1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Health &amp; Social Care </a:t>
            </a:r>
            <a:r>
              <a:rPr lang="en-IE" sz="1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  <a:endParaRPr lang="en-US" sz="1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SzPts val="600"/>
              <a:buFont typeface="Arial"/>
            </a:pPr>
            <a:r>
              <a:rPr lang="en-IE" sz="1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 of Service</a:t>
            </a:r>
            <a:endParaRPr lang="en-US"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algn="ctr">
              <a:spcBef>
                <a:spcPts val="200"/>
              </a:spcBef>
              <a:buClr>
                <a:srgbClr val="000000"/>
              </a:buClr>
              <a:buSzPts val="900"/>
            </a:pPr>
            <a:r>
              <a:rPr lang="en-IE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Specialist Serv</a:t>
            </a:r>
            <a:r>
              <a:rPr lang="en-IE" sz="1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ices </a:t>
            </a:r>
          </a:p>
          <a:p>
            <a:pPr algn="ctr">
              <a:spcBef>
                <a:spcPts val="200"/>
              </a:spcBef>
              <a:buClr>
                <a:srgbClr val="000000"/>
              </a:buClr>
              <a:buSzPts val="900"/>
            </a:pPr>
            <a:r>
              <a:rPr lang="en-IE" sz="1000" i="1" dirty="0">
                <a:solidFill>
                  <a:schemeClr val="lt1"/>
                </a:solidFill>
              </a:rPr>
              <a:t>(&amp; Defined Lead role across IHA)</a:t>
            </a:r>
            <a:endParaRPr sz="1000" dirty="0">
              <a:solidFill>
                <a:schemeClr val="lt1"/>
              </a:solidFill>
            </a:endParaRPr>
          </a:p>
        </p:txBody>
      </p:sp>
      <p:cxnSp>
        <p:nvCxnSpPr>
          <p:cNvPr id="14" name="Google Shape;455;g334d346f372_0_21">
            <a:extLst>
              <a:ext uri="{FF2B5EF4-FFF2-40B4-BE49-F238E27FC236}">
                <a16:creationId xmlns:a16="http://schemas.microsoft.com/office/drawing/2014/main" id="{DA84A6B7-388F-F4C0-E81C-90AC4D6424D0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>
            <a:off x="2136562" y="3579948"/>
            <a:ext cx="0" cy="198131"/>
          </a:xfrm>
          <a:prstGeom prst="straightConnector1">
            <a:avLst/>
          </a:prstGeom>
          <a:noFill/>
          <a:ln w="28575" cap="flat" cmpd="sng">
            <a:solidFill>
              <a:srgbClr val="005C4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457;g334d346f372_0_21">
            <a:extLst>
              <a:ext uri="{FF2B5EF4-FFF2-40B4-BE49-F238E27FC236}">
                <a16:creationId xmlns:a16="http://schemas.microsoft.com/office/drawing/2014/main" id="{6733A752-CFFF-4D30-BAFB-49566539E2FE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rot="16200000" flipH="1">
            <a:off x="6208332" y="1993663"/>
            <a:ext cx="433586" cy="81880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456;g334d346f372_0_21">
            <a:extLst>
              <a:ext uri="{FF2B5EF4-FFF2-40B4-BE49-F238E27FC236}">
                <a16:creationId xmlns:a16="http://schemas.microsoft.com/office/drawing/2014/main" id="{40934DDF-FD65-7410-4452-06D08E886759}"/>
              </a:ext>
            </a:extLst>
          </p:cNvPr>
          <p:cNvSpPr/>
          <p:nvPr/>
        </p:nvSpPr>
        <p:spPr>
          <a:xfrm>
            <a:off x="1109897" y="3778079"/>
            <a:ext cx="2053330" cy="2766631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0" rIns="18000" bIns="45700" anchor="t" anchorCtr="0">
            <a:noAutofit/>
          </a:bodyPr>
          <a:lstStyle/>
          <a:p>
            <a:pPr marL="251999" marR="55453" lvl="0" indent="-168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IE" sz="1000" dirty="0">
                <a:solidFill>
                  <a:srgbClr val="000000"/>
                </a:solidFill>
              </a:rPr>
              <a:t>Operational accountability for all </a:t>
            </a:r>
            <a:r>
              <a:rPr lang="en-IE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services delivered within the </a:t>
            </a:r>
            <a:r>
              <a:rPr lang="en-IE" sz="1000" dirty="0">
                <a:solidFill>
                  <a:srgbClr val="000000"/>
                </a:solidFill>
              </a:rPr>
              <a:t>Hospital</a:t>
            </a:r>
          </a:p>
          <a:p>
            <a:pPr marL="251999" marR="55453" lvl="0" indent="-168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GB" sz="1000" dirty="0">
                <a:solidFill>
                  <a:srgbClr val="000000"/>
                </a:solidFill>
              </a:rPr>
              <a:t>Specific proposals will be progressed in Regions to drive integration between acute and community services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17" name="Google Shape;458;g334d346f372_0_21">
            <a:extLst>
              <a:ext uri="{FF2B5EF4-FFF2-40B4-BE49-F238E27FC236}">
                <a16:creationId xmlns:a16="http://schemas.microsoft.com/office/drawing/2014/main" id="{6D4C8A11-6F57-D5B5-EE47-C1DFA4795692}"/>
              </a:ext>
            </a:extLst>
          </p:cNvPr>
          <p:cNvSpPr/>
          <p:nvPr/>
        </p:nvSpPr>
        <p:spPr>
          <a:xfrm>
            <a:off x="5736638" y="3778079"/>
            <a:ext cx="2196000" cy="2766631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8F7C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180000" marR="88466" indent="-108000">
              <a:spcBef>
                <a:spcPts val="600"/>
              </a:spcBef>
              <a:buSzPts val="1000"/>
              <a:buFontTx/>
              <a:buChar char="•"/>
            </a:pPr>
            <a:r>
              <a:rPr lang="en-IE" sz="1000" dirty="0">
                <a:solidFill>
                  <a:srgbClr val="000000"/>
                </a:solidFill>
              </a:rPr>
              <a:t>Operational accountability for specialist / higher complexity services that serve a wider geography including Community Specialist Teams and some regulated services (e.g. Mental Health Inpatient)</a:t>
            </a:r>
          </a:p>
          <a:p>
            <a:pPr marL="180000" marR="88466" lvl="0" indent="-10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</a:pPr>
            <a:r>
              <a:rPr lang="en-IE" sz="1000" dirty="0">
                <a:solidFill>
                  <a:srgbClr val="000000"/>
                </a:solidFill>
              </a:rPr>
              <a:t>Regulatory oversight role as ‘Registered Provider Representative / Proprietor’ for designated services</a:t>
            </a:r>
            <a:endParaRPr sz="1000" dirty="0">
              <a:solidFill>
                <a:srgbClr val="000000"/>
              </a:solidFill>
            </a:endParaRPr>
          </a:p>
          <a:p>
            <a:pPr marL="180000" marR="88466" indent="-108000">
              <a:spcBef>
                <a:spcPts val="600"/>
              </a:spcBef>
              <a:buSzPts val="1000"/>
              <a:buFont typeface="Arial"/>
              <a:buChar char="•"/>
            </a:pPr>
            <a:r>
              <a:rPr lang="en-IE" sz="1000" dirty="0">
                <a:solidFill>
                  <a:srgbClr val="000000"/>
                </a:solidFill>
              </a:rPr>
              <a:t>Portfolio responsibility for specific care group(s) and for driving Networks of Care</a:t>
            </a:r>
          </a:p>
          <a:p>
            <a:pPr marL="180000" marR="88466" indent="-108000">
              <a:spcBef>
                <a:spcPts val="600"/>
              </a:spcBef>
              <a:buSzPts val="1000"/>
              <a:buFont typeface="Arial"/>
              <a:buChar char="•"/>
            </a:pPr>
            <a:r>
              <a:rPr lang="en-IE" sz="1000" dirty="0">
                <a:solidFill>
                  <a:srgbClr val="000000"/>
                </a:solidFill>
              </a:rPr>
              <a:t>Additional defined accountabilities as determined by REO</a:t>
            </a:r>
          </a:p>
        </p:txBody>
      </p:sp>
      <p:cxnSp>
        <p:nvCxnSpPr>
          <p:cNvPr id="18" name="Google Shape;459;g334d346f372_0_21">
            <a:extLst>
              <a:ext uri="{FF2B5EF4-FFF2-40B4-BE49-F238E27FC236}">
                <a16:creationId xmlns:a16="http://schemas.microsoft.com/office/drawing/2014/main" id="{6E245AEE-F121-4ECB-8745-2752806C2A31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>
            <a:off x="6834527" y="3579962"/>
            <a:ext cx="111" cy="198117"/>
          </a:xfrm>
          <a:prstGeom prst="straightConnector1">
            <a:avLst/>
          </a:prstGeom>
          <a:noFill/>
          <a:ln w="28575" cap="flat" cmpd="sng">
            <a:solidFill>
              <a:srgbClr val="005C4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460;g334d346f372_0_21">
            <a:extLst>
              <a:ext uri="{FF2B5EF4-FFF2-40B4-BE49-F238E27FC236}">
                <a16:creationId xmlns:a16="http://schemas.microsoft.com/office/drawing/2014/main" id="{1FDA5703-9C5F-09C1-B1DC-91452DB0D8FC}"/>
              </a:ext>
            </a:extLst>
          </p:cNvPr>
          <p:cNvSpPr/>
          <p:nvPr/>
        </p:nvSpPr>
        <p:spPr>
          <a:xfrm>
            <a:off x="3422762" y="2619844"/>
            <a:ext cx="2054230" cy="960104"/>
          </a:xfrm>
          <a:prstGeom prst="rect">
            <a:avLst/>
          </a:prstGeom>
          <a:solidFill>
            <a:srgbClr val="006152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Health &amp; Social Care Manager General Manager</a:t>
            </a:r>
            <a:endParaRPr sz="1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IE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 Services 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en-IE" sz="1000" i="1" dirty="0">
                <a:solidFill>
                  <a:schemeClr val="lt1"/>
                </a:solidFill>
              </a:rPr>
              <a:t>(&amp; Defined Lead role across IHA)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61;g334d346f372_0_21">
            <a:extLst>
              <a:ext uri="{FF2B5EF4-FFF2-40B4-BE49-F238E27FC236}">
                <a16:creationId xmlns:a16="http://schemas.microsoft.com/office/drawing/2014/main" id="{456C4EB4-98AF-DFD9-936C-0DB5B4635D33}"/>
              </a:ext>
            </a:extLst>
          </p:cNvPr>
          <p:cNvSpPr/>
          <p:nvPr/>
        </p:nvSpPr>
        <p:spPr>
          <a:xfrm>
            <a:off x="3422817" y="3778079"/>
            <a:ext cx="2054230" cy="2766631"/>
          </a:xfrm>
          <a:prstGeom prst="rect">
            <a:avLst/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0" rIns="18000" bIns="45700" anchor="t" anchorCtr="0">
            <a:noAutofit/>
          </a:bodyPr>
          <a:lstStyle/>
          <a:p>
            <a:pPr marL="251999" marR="155704" lvl="0" indent="-168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•"/>
            </a:pPr>
            <a:r>
              <a:rPr lang="en-IE" sz="1000" dirty="0">
                <a:solidFill>
                  <a:srgbClr val="000000"/>
                </a:solidFill>
                <a:cs typeface="Arial" panose="020B0604020202020204" pitchFamily="34" charset="0"/>
              </a:rPr>
              <a:t>Operational accountability for majority of </a:t>
            </a:r>
            <a:r>
              <a:rPr lang="en-IE" sz="1000" b="0" i="0" u="none" strike="noStrike" cap="none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Community Services in the CHN </a:t>
            </a:r>
            <a:r>
              <a:rPr lang="en-IE" sz="1000" dirty="0">
                <a:solidFill>
                  <a:srgbClr val="000000"/>
                </a:solidFill>
                <a:cs typeface="Arial" panose="020B0604020202020204" pitchFamily="34" charset="0"/>
              </a:rPr>
              <a:t>geography</a:t>
            </a:r>
            <a:r>
              <a:rPr lang="en-IE" sz="1000" b="0" i="0" u="none" strike="noStrike" cap="none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, including:</a:t>
            </a:r>
            <a:endParaRPr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0000" marR="155704" lvl="1" indent="-168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</a:pPr>
            <a:r>
              <a:rPr lang="en-IE" sz="1000" b="0" i="0" u="none" strike="noStrike" cap="none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H</a:t>
            </a:r>
            <a:r>
              <a:rPr lang="en-IE" sz="1000" dirty="0">
                <a:solidFill>
                  <a:srgbClr val="000000"/>
                </a:solidFill>
                <a:cs typeface="Arial" panose="020B0604020202020204" pitchFamily="34" charset="0"/>
              </a:rPr>
              <a:t>igh-volume teams (CHN, CDNTs, Home Support, CAMHS, Adult MH)</a:t>
            </a:r>
            <a:endParaRPr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0000" marR="155704" lvl="1" indent="-168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○"/>
            </a:pPr>
            <a:r>
              <a:rPr lang="en-IE" sz="1000" dirty="0">
                <a:solidFill>
                  <a:srgbClr val="000000"/>
                </a:solidFill>
                <a:cs typeface="Arial" panose="020B0604020202020204" pitchFamily="34" charset="0"/>
              </a:rPr>
              <a:t>Some residential, respite and day services (in line with appropriate GM span of control)</a:t>
            </a:r>
            <a:endParaRPr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07449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SzPts val="600"/>
              <a:buFont typeface="Arial" panose="020B0604020202020204" pitchFamily="34" charset="0"/>
              <a:buChar char="•"/>
            </a:pPr>
            <a:endParaRPr sz="1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462;g334d346f372_0_21">
            <a:extLst>
              <a:ext uri="{FF2B5EF4-FFF2-40B4-BE49-F238E27FC236}">
                <a16:creationId xmlns:a16="http://schemas.microsoft.com/office/drawing/2014/main" id="{A0BBC9B1-094C-32D5-0E12-8576A3412965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rot="16200000" flipV="1">
            <a:off x="4350840" y="3678986"/>
            <a:ext cx="198131" cy="5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463;g334d346f372_0_21">
            <a:extLst>
              <a:ext uri="{FF2B5EF4-FFF2-40B4-BE49-F238E27FC236}">
                <a16:creationId xmlns:a16="http://schemas.microsoft.com/office/drawing/2014/main" id="{B3BBB2A3-05C2-E903-3819-64CAD9D9D878}"/>
              </a:ext>
            </a:extLst>
          </p:cNvPr>
          <p:cNvCxnSpPr>
            <a:cxnSpLocks/>
            <a:stCxn id="19" idx="0"/>
            <a:endCxn id="11" idx="2"/>
          </p:cNvCxnSpPr>
          <p:nvPr/>
        </p:nvCxnSpPr>
        <p:spPr>
          <a:xfrm rot="5400000" flipH="1" flipV="1">
            <a:off x="5016014" y="1620135"/>
            <a:ext cx="433572" cy="1565846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F0802D-12A9-CF40-A294-A954159C64AE}"/>
              </a:ext>
            </a:extLst>
          </p:cNvPr>
          <p:cNvGrpSpPr/>
          <p:nvPr/>
        </p:nvGrpSpPr>
        <p:grpSpPr>
          <a:xfrm>
            <a:off x="33725" y="1353289"/>
            <a:ext cx="604875" cy="5202952"/>
            <a:chOff x="347625" y="1499597"/>
            <a:chExt cx="604875" cy="5050800"/>
          </a:xfrm>
        </p:grpSpPr>
        <p:sp>
          <p:nvSpPr>
            <p:cNvPr id="24" name="Google Shape;449;g334d346f372_0_21">
              <a:extLst>
                <a:ext uri="{FF2B5EF4-FFF2-40B4-BE49-F238E27FC236}">
                  <a16:creationId xmlns:a16="http://schemas.microsoft.com/office/drawing/2014/main" id="{CF04C160-D7C6-EF44-EEF9-5C63AE40C1A7}"/>
                </a:ext>
              </a:extLst>
            </p:cNvPr>
            <p:cNvSpPr/>
            <p:nvPr/>
          </p:nvSpPr>
          <p:spPr>
            <a:xfrm>
              <a:off x="696340" y="5013368"/>
              <a:ext cx="256160" cy="36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800" b="1" i="1" u="none" strike="noStrike" cap="none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50;g334d346f372_0_21">
              <a:extLst>
                <a:ext uri="{FF2B5EF4-FFF2-40B4-BE49-F238E27FC236}">
                  <a16:creationId xmlns:a16="http://schemas.microsoft.com/office/drawing/2014/main" id="{E09154B6-627A-2A0E-9E0D-DF98DFB52AE5}"/>
                </a:ext>
              </a:extLst>
            </p:cNvPr>
            <p:cNvSpPr/>
            <p:nvPr/>
          </p:nvSpPr>
          <p:spPr>
            <a:xfrm>
              <a:off x="696340" y="3131696"/>
              <a:ext cx="256160" cy="36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800" b="1" i="1" u="none" strike="noStrike" cap="none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51;g334d346f372_0_21">
              <a:extLst>
                <a:ext uri="{FF2B5EF4-FFF2-40B4-BE49-F238E27FC236}">
                  <a16:creationId xmlns:a16="http://schemas.microsoft.com/office/drawing/2014/main" id="{F58D24B6-FF18-061B-DFD7-E77097B8F324}"/>
                </a:ext>
              </a:extLst>
            </p:cNvPr>
            <p:cNvSpPr/>
            <p:nvPr/>
          </p:nvSpPr>
          <p:spPr>
            <a:xfrm>
              <a:off x="696340" y="1755299"/>
              <a:ext cx="256160" cy="36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800" b="1" i="1" u="none" strike="noStrike" cap="none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64;g334d346f372_0_21">
              <a:extLst>
                <a:ext uri="{FF2B5EF4-FFF2-40B4-BE49-F238E27FC236}">
                  <a16:creationId xmlns:a16="http://schemas.microsoft.com/office/drawing/2014/main" id="{637E7E2F-7332-9D1C-1EF7-5BF672D72808}"/>
                </a:ext>
              </a:extLst>
            </p:cNvPr>
            <p:cNvSpPr/>
            <p:nvPr/>
          </p:nvSpPr>
          <p:spPr>
            <a:xfrm rot="-5400000" flipH="1">
              <a:off x="-1989075" y="3836297"/>
              <a:ext cx="5050800" cy="377400"/>
            </a:xfrm>
            <a:prstGeom prst="homePlate">
              <a:avLst>
                <a:gd name="adj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Arial"/>
                <a:buNone/>
              </a:pPr>
              <a:r>
                <a:rPr lang="en-IE" sz="9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Networks of Care driving integration across patient &amp; service-user pathways at all levels across the IHA and Region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465;g334d346f372_0_21">
            <a:extLst>
              <a:ext uri="{FF2B5EF4-FFF2-40B4-BE49-F238E27FC236}">
                <a16:creationId xmlns:a16="http://schemas.microsoft.com/office/drawing/2014/main" id="{1DFC00E1-2001-6D7A-1D76-FDD53D15DC3B}"/>
              </a:ext>
            </a:extLst>
          </p:cNvPr>
          <p:cNvSpPr/>
          <p:nvPr/>
        </p:nvSpPr>
        <p:spPr>
          <a:xfrm>
            <a:off x="8089847" y="2619846"/>
            <a:ext cx="1311300" cy="960104"/>
          </a:xfrm>
          <a:prstGeom prst="rect">
            <a:avLst/>
          </a:prstGeom>
          <a:solidFill>
            <a:srgbClr val="C0E4F5"/>
          </a:solidFill>
          <a:ln w="28575" cap="flat" cmpd="sng">
            <a:solidFill>
              <a:srgbClr val="0061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45700" rIns="1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IE" sz="9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Clinical representation on IHA Management Team (e.g. ECD, Clinical Directors, GP Lead, Nursing &amp; HSCP Representation)</a:t>
            </a:r>
            <a:endParaRPr sz="900" b="0" i="1" u="none" strike="noStrike" cap="none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466;g334d346f372_0_21">
            <a:extLst>
              <a:ext uri="{FF2B5EF4-FFF2-40B4-BE49-F238E27FC236}">
                <a16:creationId xmlns:a16="http://schemas.microsoft.com/office/drawing/2014/main" id="{F74B042F-C28A-2FDD-17F7-0F8C92A235BA}"/>
              </a:ext>
            </a:extLst>
          </p:cNvPr>
          <p:cNvCxnSpPr>
            <a:cxnSpLocks/>
            <a:stCxn id="11" idx="2"/>
            <a:endCxn id="28" idx="0"/>
          </p:cNvCxnSpPr>
          <p:nvPr/>
        </p:nvCxnSpPr>
        <p:spPr>
          <a:xfrm rot="16200000" flipH="1">
            <a:off x="7163823" y="1038172"/>
            <a:ext cx="433574" cy="272977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" name="Google Shape;467;g334d346f372_0_21">
            <a:extLst>
              <a:ext uri="{FF2B5EF4-FFF2-40B4-BE49-F238E27FC236}">
                <a16:creationId xmlns:a16="http://schemas.microsoft.com/office/drawing/2014/main" id="{B11CEC14-E061-D495-4AD6-033499D4B499}"/>
              </a:ext>
            </a:extLst>
          </p:cNvPr>
          <p:cNvSpPr/>
          <p:nvPr/>
        </p:nvSpPr>
        <p:spPr>
          <a:xfrm>
            <a:off x="10607172" y="2619846"/>
            <a:ext cx="999000" cy="960104"/>
          </a:xfrm>
          <a:prstGeom prst="rect">
            <a:avLst/>
          </a:prstGeom>
          <a:solidFill>
            <a:srgbClr val="C0E4F5"/>
          </a:solidFill>
          <a:ln w="28575" cap="flat" cmpd="sng">
            <a:solidFill>
              <a:srgbClr val="0061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45700" rIns="18000" bIns="45700" anchor="ctr" anchorCtr="0">
            <a:noAutofit/>
          </a:bodyPr>
          <a:lstStyle/>
          <a:p>
            <a:pPr algn="ctr">
              <a:spcAft>
                <a:spcPts val="200"/>
              </a:spcAft>
              <a:buClr>
                <a:srgbClr val="FFFFFF"/>
              </a:buClr>
              <a:buSzPts val="600"/>
            </a:pPr>
            <a:r>
              <a:rPr lang="en-IE" sz="9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Dedicated partnering and support from Corporate / Enabling services</a:t>
            </a:r>
            <a:endParaRPr sz="9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Google Shape;468;g334d346f372_0_21">
            <a:extLst>
              <a:ext uri="{FF2B5EF4-FFF2-40B4-BE49-F238E27FC236}">
                <a16:creationId xmlns:a16="http://schemas.microsoft.com/office/drawing/2014/main" id="{4CCEE2D8-7C39-AB9C-6A8C-5F9F4257C9AF}"/>
              </a:ext>
            </a:extLst>
          </p:cNvPr>
          <p:cNvCxnSpPr>
            <a:cxnSpLocks/>
            <a:stCxn id="11" idx="2"/>
            <a:endCxn id="30" idx="0"/>
          </p:cNvCxnSpPr>
          <p:nvPr/>
        </p:nvCxnSpPr>
        <p:spPr>
          <a:xfrm rot="16200000" flipH="1">
            <a:off x="8344410" y="-142416"/>
            <a:ext cx="433574" cy="5090949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" name="Google Shape;469;g334d346f372_0_21">
            <a:extLst>
              <a:ext uri="{FF2B5EF4-FFF2-40B4-BE49-F238E27FC236}">
                <a16:creationId xmlns:a16="http://schemas.microsoft.com/office/drawing/2014/main" id="{38F1D23B-8F89-0BAA-3F85-3B72F3226F9E}"/>
              </a:ext>
            </a:extLst>
          </p:cNvPr>
          <p:cNvSpPr/>
          <p:nvPr/>
        </p:nvSpPr>
        <p:spPr>
          <a:xfrm>
            <a:off x="9504659" y="2619846"/>
            <a:ext cx="999000" cy="960104"/>
          </a:xfrm>
          <a:prstGeom prst="rect">
            <a:avLst/>
          </a:prstGeom>
          <a:solidFill>
            <a:srgbClr val="C0E4F5"/>
          </a:solidFill>
          <a:ln w="28575" cap="flat" cmpd="sng">
            <a:solidFill>
              <a:srgbClr val="0061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45700" rIns="18000" bIns="45700" anchor="ctr" anchorCtr="0">
            <a:noAutofit/>
          </a:bodyPr>
          <a:lstStyle/>
          <a:p>
            <a:pPr algn="ctr">
              <a:spcAft>
                <a:spcPts val="200"/>
              </a:spcAft>
              <a:buClr>
                <a:srgbClr val="FFFFFF"/>
              </a:buClr>
              <a:buSzPts val="600"/>
            </a:pPr>
            <a:r>
              <a:rPr lang="en-IE" sz="9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Dedicated IHA QPS Role</a:t>
            </a:r>
            <a:endParaRPr sz="9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0" marR="0" lvl="0" indent="0" algn="ctr" rtl="0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endParaRPr sz="9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900" b="1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(Proposal – TBC)</a:t>
            </a:r>
            <a:endParaRPr sz="900" b="0" i="1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470;g334d346f372_0_21">
            <a:extLst>
              <a:ext uri="{FF2B5EF4-FFF2-40B4-BE49-F238E27FC236}">
                <a16:creationId xmlns:a16="http://schemas.microsoft.com/office/drawing/2014/main" id="{0EA6A844-0546-175A-467A-DA72E2D20D8F}"/>
              </a:ext>
            </a:extLst>
          </p:cNvPr>
          <p:cNvCxnSpPr>
            <a:cxnSpLocks/>
            <a:stCxn id="11" idx="2"/>
            <a:endCxn id="32" idx="0"/>
          </p:cNvCxnSpPr>
          <p:nvPr/>
        </p:nvCxnSpPr>
        <p:spPr>
          <a:xfrm rot="16200000" flipH="1">
            <a:off x="7793154" y="408841"/>
            <a:ext cx="433574" cy="3988436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5C4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445;g334d346f372_0_21">
            <a:extLst>
              <a:ext uri="{FF2B5EF4-FFF2-40B4-BE49-F238E27FC236}">
                <a16:creationId xmlns:a16="http://schemas.microsoft.com/office/drawing/2014/main" id="{C9B1E7BB-69A0-07C5-316E-683077789124}"/>
              </a:ext>
            </a:extLst>
          </p:cNvPr>
          <p:cNvSpPr/>
          <p:nvPr/>
        </p:nvSpPr>
        <p:spPr>
          <a:xfrm>
            <a:off x="652691" y="1343700"/>
            <a:ext cx="1324800" cy="722220"/>
          </a:xfrm>
          <a:prstGeom prst="rect">
            <a:avLst/>
          </a:prstGeom>
          <a:solidFill>
            <a:srgbClr val="008A73"/>
          </a:solidFill>
          <a:ln w="9525" cap="flat" cmpd="sng">
            <a:solidFill>
              <a:srgbClr val="008A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45700" rIns="18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b="1" dirty="0">
                <a:solidFill>
                  <a:srgbClr val="FFFFFF"/>
                </a:solidFill>
              </a:rPr>
              <a:t>Voluntary Hospital Board</a:t>
            </a:r>
            <a:endParaRPr sz="10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IE" sz="1000" i="1" dirty="0">
                <a:solidFill>
                  <a:srgbClr val="FFFFFF"/>
                </a:solidFill>
              </a:rPr>
              <a:t>(for illustration)</a:t>
            </a:r>
            <a:endParaRPr sz="1000" i="1" dirty="0">
              <a:solidFill>
                <a:srgbClr val="FFFFFF"/>
              </a:solidFill>
            </a:endParaRPr>
          </a:p>
        </p:txBody>
      </p:sp>
      <p:sp>
        <p:nvSpPr>
          <p:cNvPr id="35" name="Google Shape;471;g334d346f372_0_21">
            <a:extLst>
              <a:ext uri="{FF2B5EF4-FFF2-40B4-BE49-F238E27FC236}">
                <a16:creationId xmlns:a16="http://schemas.microsoft.com/office/drawing/2014/main" id="{E570E705-7DDD-B3DA-7D77-14A2F20D3996}"/>
              </a:ext>
            </a:extLst>
          </p:cNvPr>
          <p:cNvSpPr txBox="1"/>
          <p:nvPr/>
        </p:nvSpPr>
        <p:spPr>
          <a:xfrm>
            <a:off x="8646826" y="1197408"/>
            <a:ext cx="32085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000" b="1" i="1" dirty="0">
                <a:solidFill>
                  <a:srgbClr val="C00000"/>
                </a:solidFill>
              </a:rPr>
              <a:t>Role Titles TBC</a:t>
            </a:r>
            <a:endParaRPr sz="1000" b="1" i="1" dirty="0">
              <a:solidFill>
                <a:srgbClr val="C00000"/>
              </a:solidFill>
            </a:endParaRPr>
          </a:p>
        </p:txBody>
      </p:sp>
      <p:sp>
        <p:nvSpPr>
          <p:cNvPr id="36" name="Google Shape;472;g334d346f372_0_21">
            <a:extLst>
              <a:ext uri="{FF2B5EF4-FFF2-40B4-BE49-F238E27FC236}">
                <a16:creationId xmlns:a16="http://schemas.microsoft.com/office/drawing/2014/main" id="{034A5B15-1C67-1522-53ED-DB5C46D74BBD}"/>
              </a:ext>
            </a:extLst>
          </p:cNvPr>
          <p:cNvSpPr txBox="1"/>
          <p:nvPr/>
        </p:nvSpPr>
        <p:spPr>
          <a:xfrm>
            <a:off x="1949245" y="1325867"/>
            <a:ext cx="2453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IE" sz="900" i="1" dirty="0">
                <a:solidFill>
                  <a:schemeClr val="dk1"/>
                </a:solidFill>
              </a:rPr>
              <a:t>Managers / teams within Section 38s will report into the relevant organisation / board, with a working relationship to the IHA Manager </a:t>
            </a:r>
            <a:endParaRPr lang="en-IE" sz="900" i="1" dirty="0">
              <a:solidFill>
                <a:schemeClr val="dk1"/>
              </a:solidFill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1AC590-E0B6-E5F8-38BE-8E7D4E524AC5}"/>
              </a:ext>
            </a:extLst>
          </p:cNvPr>
          <p:cNvSpPr txBox="1"/>
          <p:nvPr/>
        </p:nvSpPr>
        <p:spPr>
          <a:xfrm>
            <a:off x="8269911" y="4489616"/>
            <a:ext cx="29986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600"/>
              </a:spcBef>
              <a:spcAft>
                <a:spcPts val="600"/>
              </a:spcAft>
            </a:pPr>
            <a:r>
              <a:rPr lang="en-US" sz="1000" i="1" dirty="0"/>
              <a:t>Core service configuration will be applied consistently across Regions, some variation will be required between IHAs / Regions based on local context / current service delivery models, e.g. Social Inclusion, Specialist Palliative Care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3AD2F3-2240-9C84-BAC1-7E425F0128B3}"/>
              </a:ext>
            </a:extLst>
          </p:cNvPr>
          <p:cNvGrpSpPr/>
          <p:nvPr/>
        </p:nvGrpSpPr>
        <p:grpSpPr>
          <a:xfrm flipH="1">
            <a:off x="11635141" y="1353289"/>
            <a:ext cx="473660" cy="5202952"/>
            <a:chOff x="347625" y="1499597"/>
            <a:chExt cx="726115" cy="5050800"/>
          </a:xfrm>
        </p:grpSpPr>
        <p:sp>
          <p:nvSpPr>
            <p:cNvPr id="40" name="Google Shape;449;g334d346f372_0_21">
              <a:extLst>
                <a:ext uri="{FF2B5EF4-FFF2-40B4-BE49-F238E27FC236}">
                  <a16:creationId xmlns:a16="http://schemas.microsoft.com/office/drawing/2014/main" id="{D8FADEB0-4475-EDEE-FA43-AC1950901472}"/>
                </a:ext>
              </a:extLst>
            </p:cNvPr>
            <p:cNvSpPr/>
            <p:nvPr/>
          </p:nvSpPr>
          <p:spPr>
            <a:xfrm>
              <a:off x="696340" y="5013368"/>
              <a:ext cx="377400" cy="36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42C6">
                <a:alpha val="6470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800" b="1" i="1" u="none" strike="noStrike" cap="none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50;g334d346f372_0_21">
              <a:extLst>
                <a:ext uri="{FF2B5EF4-FFF2-40B4-BE49-F238E27FC236}">
                  <a16:creationId xmlns:a16="http://schemas.microsoft.com/office/drawing/2014/main" id="{DDD20FF5-CA18-78C9-9236-24AA6A655FB6}"/>
                </a:ext>
              </a:extLst>
            </p:cNvPr>
            <p:cNvSpPr/>
            <p:nvPr/>
          </p:nvSpPr>
          <p:spPr>
            <a:xfrm>
              <a:off x="696340" y="3131696"/>
              <a:ext cx="377400" cy="36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42C6">
                <a:alpha val="6470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800" b="1" i="1" u="none" strike="noStrike" cap="none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51;g334d346f372_0_21">
              <a:extLst>
                <a:ext uri="{FF2B5EF4-FFF2-40B4-BE49-F238E27FC236}">
                  <a16:creationId xmlns:a16="http://schemas.microsoft.com/office/drawing/2014/main" id="{C5AEFF00-7E2B-2240-C8CA-715F0EF5AB09}"/>
                </a:ext>
              </a:extLst>
            </p:cNvPr>
            <p:cNvSpPr/>
            <p:nvPr/>
          </p:nvSpPr>
          <p:spPr>
            <a:xfrm>
              <a:off x="696340" y="1755299"/>
              <a:ext cx="377400" cy="36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42C6">
                <a:alpha val="6470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800" b="1" i="1" u="none" strike="noStrike" cap="none" dirty="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64;g334d346f372_0_21">
              <a:extLst>
                <a:ext uri="{FF2B5EF4-FFF2-40B4-BE49-F238E27FC236}">
                  <a16:creationId xmlns:a16="http://schemas.microsoft.com/office/drawing/2014/main" id="{1C11B5E9-FFC0-C4B7-60B3-98F6F73D3E89}"/>
                </a:ext>
              </a:extLst>
            </p:cNvPr>
            <p:cNvSpPr/>
            <p:nvPr/>
          </p:nvSpPr>
          <p:spPr>
            <a:xfrm rot="16200000" flipH="1">
              <a:off x="-1989075" y="3836297"/>
              <a:ext cx="5050800" cy="377400"/>
            </a:xfrm>
            <a:prstGeom prst="homePlate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Arial"/>
                <a:buNone/>
              </a:pPr>
              <a:r>
                <a:rPr lang="en-IE" sz="9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Patient &amp; Public Partnership</a:t>
              </a:r>
              <a:endParaRPr sz="9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610507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HSE new">
      <a:dk1>
        <a:srgbClr val="006152"/>
      </a:dk1>
      <a:lt1>
        <a:srgbClr val="FFFFFF"/>
      </a:lt1>
      <a:dk2>
        <a:srgbClr val="9BAAB3"/>
      </a:dk2>
      <a:lt2>
        <a:srgbClr val="051E33"/>
      </a:lt2>
      <a:accent1>
        <a:srgbClr val="4F8D81"/>
      </a:accent1>
      <a:accent2>
        <a:srgbClr val="1FAFE1"/>
      </a:accent2>
      <a:accent3>
        <a:srgbClr val="0048A8"/>
      </a:accent3>
      <a:accent4>
        <a:srgbClr val="4FA7AF"/>
      </a:accent4>
      <a:accent5>
        <a:srgbClr val="88AED6"/>
      </a:accent5>
      <a:accent6>
        <a:srgbClr val="FF9E00"/>
      </a:accent6>
      <a:hlink>
        <a:srgbClr val="5F3DC4"/>
      </a:hlink>
      <a:folHlink>
        <a:srgbClr val="BFB1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c59244-fc19-4581-a1aa-95ba5633c220">
      <Terms xmlns="http://schemas.microsoft.com/office/infopath/2007/PartnerControls"/>
    </lcf76f155ced4ddcb4097134ff3c332f>
    <TaxCatchAll xmlns="508ff182-5c44-4b61-bfe4-3528f9ddc4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D40F275A17541B197B7F1BA1F90E0" ma:contentTypeVersion="16" ma:contentTypeDescription="Create a new document." ma:contentTypeScope="" ma:versionID="bb122ab1c7bd34942b1f04ea30f59146">
  <xsd:schema xmlns:xsd="http://www.w3.org/2001/XMLSchema" xmlns:xs="http://www.w3.org/2001/XMLSchema" xmlns:p="http://schemas.microsoft.com/office/2006/metadata/properties" xmlns:ns2="cbc59244-fc19-4581-a1aa-95ba5633c220" xmlns:ns3="508ff182-5c44-4b61-bfe4-3528f9ddc474" targetNamespace="http://schemas.microsoft.com/office/2006/metadata/properties" ma:root="true" ma:fieldsID="88cf1c91365e762f7ba8e05ec86301a5" ns2:_="" ns3:_="">
    <xsd:import namespace="cbc59244-fc19-4581-a1aa-95ba5633c220"/>
    <xsd:import namespace="508ff182-5c44-4b61-bfe4-3528f9ddc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59244-fc19-4581-a1aa-95ba5633c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ff182-5c44-4b61-bfe4-3528f9ddc4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1b234e-4a28-4845-a460-ece559734a60}" ma:internalName="TaxCatchAll" ma:showField="CatchAllData" ma:web="508ff182-5c44-4b61-bfe4-3528f9ddc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652C6-DAFE-4CB1-BD62-0A0F409B3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8B7D2-FFD6-4AC6-B80E-17FFF25449AD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bc59244-fc19-4581-a1aa-95ba5633c220"/>
    <ds:schemaRef ds:uri="http://www.w3.org/XML/1998/namespace"/>
    <ds:schemaRef ds:uri="http://purl.org/dc/terms/"/>
    <ds:schemaRef ds:uri="508ff182-5c44-4b61-bfe4-3528f9ddc47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47FA98-FDBB-4264-AE8F-50DC86103CE1}">
  <ds:schemaRefs>
    <ds:schemaRef ds:uri="508ff182-5c44-4b61-bfe4-3528f9ddc474"/>
    <ds:schemaRef ds:uri="cbc59244-fc19-4581-a1aa-95ba5633c2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780</Words>
  <Application>Microsoft Office PowerPoint</Application>
  <PresentationFormat>Widescreen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Play</vt:lpstr>
      <vt:lpstr>Times New Roman</vt:lpstr>
      <vt:lpstr>10_Office Theme</vt:lpstr>
      <vt:lpstr>1_office theme</vt:lpstr>
      <vt:lpstr>Health Regions  Integrated Service Delivery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Regions  Integrated Service Delivery   </dc:title>
  <dc:creator>Clare Fitzpatrick</dc:creator>
  <cp:lastModifiedBy>John Farrelly</cp:lastModifiedBy>
  <cp:revision>6</cp:revision>
  <dcterms:created xsi:type="dcterms:W3CDTF">2025-03-31T12:36:48Z</dcterms:created>
  <dcterms:modified xsi:type="dcterms:W3CDTF">2025-05-19T10:38:44Z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0x010100A30D40F275A17541B197B7F1BA1F90E0</vt:lpwstr>
  </property>
  <property fmtid="{D5CDD505-2E9C-101B-9397-08002B2CF9AE}" pid="3" name="MediaServiceImageTags">
    <vt:lpwstr/>
  </property>
</Properties>
</file>