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410" r:id="rId5"/>
    <p:sldId id="288" r:id="rId6"/>
    <p:sldId id="411" r:id="rId7"/>
    <p:sldId id="412" r:id="rId8"/>
    <p:sldId id="414" r:id="rId9"/>
    <p:sldId id="415" r:id="rId10"/>
    <p:sldId id="426" r:id="rId11"/>
    <p:sldId id="427" r:id="rId12"/>
    <p:sldId id="425" r:id="rId13"/>
    <p:sldId id="413" r:id="rId14"/>
  </p:sldIdLst>
  <p:sldSz cx="9144000" cy="6858000" type="screen4x3"/>
  <p:notesSz cx="6669088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3B2AA7-A84B-F4D4-F9A6-1252FC75CDE0}" name="Josje Kok" initials="JK" userId="9333dc59ae9b034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van Bochove" initials="MvB" lastIdx="8" clrIdx="0">
    <p:extLst>
      <p:ext uri="{19B8F6BF-5375-455C-9EA6-DF929625EA0E}">
        <p15:presenceInfo xmlns:p15="http://schemas.microsoft.com/office/powerpoint/2012/main" userId="S-1-5-21-2859719117-3650862833-4024139739-22802" providerId="AD"/>
      </p:ext>
    </p:extLst>
  </p:cmAuthor>
  <p:cmAuthor id="2" name="Hester van de Bovenkamp" initials="HvdB" lastIdx="1" clrIdx="1">
    <p:extLst>
      <p:ext uri="{19B8F6BF-5375-455C-9EA6-DF929625EA0E}">
        <p15:presenceInfo xmlns:p15="http://schemas.microsoft.com/office/powerpoint/2012/main" userId="S-1-5-21-2859719117-3650862833-4024139739-2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45" autoAdjust="0"/>
    <p:restoredTop sz="77066" autoAdjust="0"/>
  </p:normalViewPr>
  <p:slideViewPr>
    <p:cSldViewPr snapToGrid="0" snapToObjects="1">
      <p:cViewPr varScale="1">
        <p:scale>
          <a:sx n="49" d="100"/>
          <a:sy n="49" d="100"/>
        </p:scale>
        <p:origin x="14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16"/>
    </p:cViewPr>
  </p:sorterViewPr>
  <p:notesViewPr>
    <p:cSldViewPr snapToGrid="0" snapToObjects="1">
      <p:cViewPr varScale="1">
        <p:scale>
          <a:sx n="79" d="100"/>
          <a:sy n="79" d="100"/>
        </p:scale>
        <p:origin x="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nl-NL" sz="15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13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2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nl-NL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30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NL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3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5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2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NL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98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54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1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6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040"/>
            <a:ext cx="59410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4640"/>
            <a:ext cx="59410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4-6-2025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900000"/>
            <a:ext cx="8172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4-6-2025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5" y="1335600"/>
            <a:ext cx="4874225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5" y="2966400"/>
            <a:ext cx="4874225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Plaats een foto en zet die op de achtergrond met rechtermuisknop</a:t>
            </a:r>
            <a:br>
              <a:rPr lang="nl-NL" dirty="0"/>
            </a:br>
            <a:r>
              <a:rPr lang="nl-NL" dirty="0"/>
              <a:t> &gt; </a:t>
            </a:r>
            <a:r>
              <a:rPr lang="nl-NL" dirty="0" err="1"/>
              <a:t>send</a:t>
            </a:r>
            <a:r>
              <a:rPr lang="nl-NL" dirty="0"/>
              <a:t> to back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1296000"/>
            <a:ext cx="4014000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0" y="1295999"/>
            <a:ext cx="4015325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4-6-2025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6000"/>
            <a:ext cx="4014000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600200"/>
            <a:ext cx="40140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4-6-2025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4-6-2025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39995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1296000"/>
            <a:ext cx="3997924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600200"/>
            <a:ext cx="39996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4-6-2025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48895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3088800"/>
            <a:ext cx="4014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4-6-2025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1295401"/>
            <a:ext cx="8172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6217570"/>
            <a:ext cx="756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4-6-2025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6217570"/>
            <a:ext cx="510292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6217570"/>
            <a:ext cx="324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EU_Logo_Groen_300.png"/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6012000"/>
            <a:ext cx="1432608" cy="576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88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1pPr>
      <a:lvl2pPr marL="576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864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1152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440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ndebovenkamp@eshpm.eu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eur.nl/en/publications/3104b3eb-25b7-4f10-85a8-3defbb1ad24d" TargetMode="External"/><Relationship Id="rId7" Type="http://schemas.openxmlformats.org/officeDocument/2006/relationships/hyperlink" Target="https://pure.eur.nl/en/persons/hester-van-de-bovenkamp/publication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e.eur.nl/en/publications/involving-citizens-in-regulation-a-comparative-qualitative-study-" TargetMode="External"/><Relationship Id="rId5" Type="http://schemas.openxmlformats.org/officeDocument/2006/relationships/hyperlink" Target="https://pure.eur.nl/en/persons/hester-van-de-bovenkamp" TargetMode="External"/><Relationship Id="rId4" Type="http://schemas.openxmlformats.org/officeDocument/2006/relationships/hyperlink" Target="https://pure.eur.nl/en/persons/bert-de-graaf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.nl/en/eshpm/research/research-groups/health-care-governance/projects/regulating-care/ones-own-story-basis-supervis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45E5-2C28-4FD6-953D-D194B7C21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524" y="1335039"/>
            <a:ext cx="8363717" cy="2563193"/>
          </a:xfrm>
        </p:spPr>
        <p:txBody>
          <a:bodyPr/>
          <a:lstStyle/>
          <a:p>
            <a:br>
              <a:rPr lang="nl-NL" sz="3400" noProof="0" dirty="0"/>
            </a:br>
            <a:r>
              <a:rPr lang="en-US" sz="4200" dirty="0"/>
              <a:t>Involving Citizens in Regulation: capturing the experience of service users</a:t>
            </a:r>
            <a:endParaRPr lang="nl-NL" sz="42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81099-BC81-4097-B812-B2DB614EC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208" y="5124640"/>
            <a:ext cx="5941025" cy="1080000"/>
          </a:xfrm>
        </p:spPr>
        <p:txBody>
          <a:bodyPr/>
          <a:lstStyle/>
          <a:p>
            <a:r>
              <a:rPr lang="nl-NL" noProof="0" dirty="0"/>
              <a:t>Hester van de Bovenkamp, Erasmus University Rotterdam, </a:t>
            </a:r>
            <a:r>
              <a:rPr lang="nl-NL" noProof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vandebovenkamp@eshpm.eur.nl</a:t>
            </a:r>
            <a:r>
              <a:rPr lang="nl-NL" noProof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1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8F38-4142-3D16-B880-C5B7B49B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BA9734-AA24-EE22-9EC5-7F609BD4D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Kok, J., </a:t>
            </a:r>
            <a:r>
              <a:rPr lang="en-US" sz="1600" b="0" i="0" dirty="0" err="1">
                <a:effectLst/>
              </a:rPr>
              <a:t>Palimetaki</a:t>
            </a:r>
            <a:r>
              <a:rPr lang="en-US" sz="1600" b="0" i="0" dirty="0">
                <a:effectLst/>
              </a:rPr>
              <a:t> F., </a:t>
            </a:r>
            <a:r>
              <a:rPr lang="en-US" sz="1600" b="0" i="0" dirty="0" err="1">
                <a:effectLst/>
              </a:rPr>
              <a:t>Akrouh</a:t>
            </a:r>
            <a:r>
              <a:rPr lang="en-US" sz="1600" b="0" i="0" dirty="0">
                <a:effectLst/>
              </a:rPr>
              <a:t>, N. et al. (2025) - </a:t>
            </a:r>
            <a:r>
              <a:rPr lang="en-US" sz="16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Involving Service Users in Care Regulation: A Scoping Review of Empirical Literature </a:t>
            </a:r>
            <a:r>
              <a:rPr lang="en-US" sz="1600" b="0" i="0" dirty="0">
                <a:effectLst/>
              </a:rPr>
              <a:t> </a:t>
            </a:r>
            <a:r>
              <a:rPr lang="en-US" sz="1600" b="0" i="1" dirty="0">
                <a:effectLst/>
              </a:rPr>
              <a:t>International Journal of Health Policy and Management, 14 (1), 1-13</a:t>
            </a:r>
            <a:r>
              <a:rPr lang="en-US" sz="1600" b="0" i="0" dirty="0">
                <a:effectLst/>
              </a:rPr>
              <a:t> 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i="0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Graaff, B.</a:t>
            </a:r>
            <a:r>
              <a:rPr lang="en-US" sz="1600" b="0" i="0" dirty="0">
                <a:effectLst/>
              </a:rPr>
              <a:t>, Rutz, S., </a:t>
            </a:r>
            <a:r>
              <a:rPr lang="en-US" sz="1600" b="0" i="0" dirty="0" err="1">
                <a:effectLst/>
              </a:rPr>
              <a:t>Stoopendaal</a:t>
            </a:r>
            <a:r>
              <a:rPr lang="en-US" sz="1600" b="0" i="0" dirty="0">
                <a:effectLst/>
              </a:rPr>
              <a:t>, A. &amp; </a:t>
            </a:r>
            <a:r>
              <a:rPr lang="en-US" sz="1600" b="0" i="0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van de Bovenkamp, H.</a:t>
            </a:r>
            <a:r>
              <a:rPr lang="en-US" sz="1600" b="0" i="0" dirty="0">
                <a:effectLst/>
              </a:rPr>
              <a:t>, (2025)</a:t>
            </a:r>
            <a:r>
              <a:rPr lang="en-US" sz="1600" b="0" i="0" strike="noStrike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Involving citizens in regulation: A comparative qualitative study of four experimentalist cases of participatory regulation in Dutch health care</a:t>
            </a:r>
            <a:r>
              <a:rPr lang="en-US" sz="1600" b="0" i="0" dirty="0">
                <a:effectLst/>
              </a:rPr>
              <a:t> </a:t>
            </a:r>
            <a:r>
              <a:rPr lang="en-US" sz="1600" b="0" i="0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 &amp; Governance.</a:t>
            </a:r>
            <a:r>
              <a:rPr lang="en-US" sz="1600" b="0" i="0" dirty="0">
                <a:effectLst/>
              </a:rPr>
              <a:t> 18, 4, p. 1411-1425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Kok, J.</a:t>
            </a:r>
            <a:r>
              <a:rPr lang="en-US" sz="1600" b="0" i="0" dirty="0">
                <a:effectLst/>
              </a:rPr>
              <a:t>, de Kam, D., Leistikow, I., Grit, K., &amp; Bal, R. (2022). Epistemic Injustice in Incident Investigations: A Qualitative Study. </a:t>
            </a:r>
            <a:r>
              <a:rPr lang="en-US" sz="1600" b="0" i="1" dirty="0">
                <a:effectLst/>
              </a:rPr>
              <a:t>Health Care Analysis</a:t>
            </a:r>
            <a:r>
              <a:rPr lang="en-US" sz="1600" b="0" i="0" dirty="0">
                <a:effectLst/>
              </a:rPr>
              <a:t>, </a:t>
            </a:r>
            <a:r>
              <a:rPr lang="en-US" sz="1600" b="0" i="1" dirty="0">
                <a:effectLst/>
              </a:rPr>
              <a:t>30</a:t>
            </a:r>
            <a:r>
              <a:rPr lang="en-US" sz="1600" b="0" i="0" dirty="0">
                <a:effectLst/>
              </a:rPr>
              <a:t>(3-4), 254-274.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Wiig S, Rutz S, et al. (2020). What methods are used to promote patient and family involvement in healthcare regulation? A multiple case study across four countries. BMC Health Serv Res. 2020 Jul 6;20(1):616.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Cribb A, O'Hara JK, Waring J. Improving responses to safety incidents: we need to talk about justice. BMJ Qual Saf. 2022 Apr;31(4):327-330.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3818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34EBA2-B846-47D9-9670-97BBE815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patient stories and how they can be used for healthcare decision-making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7A3EF8-6F3F-4F20-AF89-62690CE60C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  <a:p>
            <a:endParaRPr lang="nl-NL" sz="1125" dirty="0"/>
          </a:p>
          <a:p>
            <a:endParaRPr lang="nl-NL" sz="1125" dirty="0"/>
          </a:p>
          <a:p>
            <a:endParaRPr lang="nl-NL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19E5DAC-0017-43D0-BB25-4983F8D7D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4863" y="2219663"/>
            <a:ext cx="2258621" cy="2632500"/>
          </a:xfrm>
        </p:spPr>
        <p:txBody>
          <a:bodyPr/>
          <a:lstStyle/>
          <a:p>
            <a:pPr marL="0" indent="0">
              <a:buNone/>
            </a:pPr>
            <a:endParaRPr lang="nl-NL" sz="1238" dirty="0"/>
          </a:p>
          <a:p>
            <a:pPr marL="192881" indent="-192881">
              <a:buFont typeface="Arial" panose="020B0604020202020204" pitchFamily="34" charset="0"/>
              <a:buChar char="•"/>
            </a:pPr>
            <a:endParaRPr lang="nl-NL" sz="1238" dirty="0"/>
          </a:p>
          <a:p>
            <a:endParaRPr lang="nl-NL" sz="1238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781FEC-B9AF-400B-A0BB-65CADEF96527}"/>
              </a:ext>
            </a:extLst>
          </p:cNvPr>
          <p:cNvSpPr/>
          <p:nvPr/>
        </p:nvSpPr>
        <p:spPr>
          <a:xfrm>
            <a:off x="257978" y="2307916"/>
            <a:ext cx="3490448" cy="22421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50" dirty="0">
                <a:ea typeface="Calibri" panose="020F0502020204030204" pitchFamily="34" charset="0"/>
                <a:cs typeface="Times New Roman" panose="02020603050405020304" pitchFamily="18" charset="0"/>
              </a:rPr>
              <a:t>Telling stories of illness is the attempt, instigated by the body’s disease, to give  a voice to an experience that medicine cannot describe (Frank 2013, p.18)</a:t>
            </a:r>
            <a:endParaRPr lang="nl-NL" sz="16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422E2-3BB9-B8EC-BF00-066AA1A09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35" y="1276224"/>
            <a:ext cx="1452008" cy="2242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C0064C-FE96-7375-A1A2-298557726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973" y="4174951"/>
            <a:ext cx="1915646" cy="1696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40E139-2937-08DB-7B8A-62002E7621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16" t="5774" r="35267" b="7486"/>
          <a:stretch/>
        </p:blipFill>
        <p:spPr>
          <a:xfrm>
            <a:off x="6582538" y="876978"/>
            <a:ext cx="2441764" cy="1924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0DDC7-F6C8-A518-4CE1-ACD343D500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74" r="2703" b="5774"/>
          <a:stretch/>
        </p:blipFill>
        <p:spPr>
          <a:xfrm>
            <a:off x="5897620" y="3382506"/>
            <a:ext cx="3099335" cy="15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0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1B4C4B-8071-B814-1856-B4701B54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Patient involvement on the collective level</a:t>
            </a:r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3FFC31-B5EF-C9D5-D9CD-04820ACD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200" y="1782000"/>
            <a:ext cx="4014000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Much involvement of patient (representatives) on the collective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Why: other perspective and democratize 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the same time proves difficult to put into practice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 attention for involvement in regulation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NL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5E2442-014B-CC80-FFE0-8EC4E724F9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68384"/>
            <a:ext cx="4014788" cy="2533981"/>
          </a:xfrm>
        </p:spPr>
      </p:pic>
    </p:spTree>
    <p:extLst>
      <p:ext uri="{BB962C8B-B14F-4D97-AF65-F5344CB8AC3E}">
        <p14:creationId xmlns:p14="http://schemas.microsoft.com/office/powerpoint/2010/main" val="369095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A954-DE41-B9CA-8BF0-9679B894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828000"/>
          </a:xfrm>
        </p:spPr>
        <p:txBody>
          <a:bodyPr anchor="t">
            <a:normAutofit/>
          </a:bodyPr>
          <a:lstStyle/>
          <a:p>
            <a:r>
              <a:rPr lang="en-US" dirty="0"/>
              <a:t>Involvement  in regulation in the Netherlands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8520-B2B0-04E3-A69D-D9F17681E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200" y="1296000"/>
            <a:ext cx="4014000" cy="46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Added value of different perspective on quality of care and legitimizing regulation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Also part of political debate: participation as a countervailing power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6FC189-02A2-B4E0-E479-FB8D8A735E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71172"/>
            <a:ext cx="4015325" cy="2529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21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AE1B-F104-A7F0-C584-EFA8CF04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on responsive regulation and tripartism (</a:t>
            </a:r>
            <a:r>
              <a:rPr lang="fr-FR" sz="2000" dirty="0"/>
              <a:t>Ayres &amp; </a:t>
            </a:r>
            <a:r>
              <a:rPr lang="fr-FR" sz="2000" dirty="0" err="1"/>
              <a:t>Braithwaite</a:t>
            </a:r>
            <a:r>
              <a:rPr lang="fr-FR" sz="2000" dirty="0"/>
              <a:t>, 1991; </a:t>
            </a:r>
            <a:r>
              <a:rPr lang="fr-FR" sz="2000" dirty="0" err="1"/>
              <a:t>Braithwaite</a:t>
            </a:r>
            <a:r>
              <a:rPr lang="fr-FR" sz="2000" dirty="0"/>
              <a:t>, 2011</a:t>
            </a:r>
            <a:r>
              <a:rPr lang="en-US" sz="2000" dirty="0"/>
              <a:t>) </a:t>
            </a:r>
            <a:br>
              <a:rPr lang="en-US" dirty="0"/>
            </a:br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A4B8B7-6FE4-B15B-76FF-8CDA078189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Arguments in favor of bringing in third parties in regulation: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en-US" dirty="0"/>
              <a:t>Avoid capture</a:t>
            </a: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en-US" dirty="0"/>
              <a:t>Intertwined with the argument of adding a new perspective, especially where it concerns ‘weaker forms’ of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Broader literature on involvement shows its intricacies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AEF5A1-D497-E263-70EF-8E0C234B5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8832" y="2382252"/>
            <a:ext cx="4014788" cy="20934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600" dirty="0"/>
              <a:t>Question: how does this work out in practice?</a:t>
            </a:r>
            <a:endParaRPr lang="en-NL" sz="2600" dirty="0"/>
          </a:p>
        </p:txBody>
      </p:sp>
    </p:spTree>
    <p:extLst>
      <p:ext uri="{BB962C8B-B14F-4D97-AF65-F5344CB8AC3E}">
        <p14:creationId xmlns:p14="http://schemas.microsoft.com/office/powerpoint/2010/main" val="148038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EF53-2E11-3E0B-8F52-10640969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828000"/>
          </a:xfrm>
        </p:spPr>
        <p:txBody>
          <a:bodyPr anchor="t">
            <a:normAutofit/>
          </a:bodyPr>
          <a:lstStyle/>
          <a:p>
            <a:r>
              <a:rPr lang="en-US" dirty="0"/>
              <a:t>Case studies </a:t>
            </a:r>
            <a:endParaRPr lang="en-NL" dirty="0"/>
          </a:p>
        </p:txBody>
      </p:sp>
      <p:pic>
        <p:nvPicPr>
          <p:cNvPr id="6" name="Content Placeholder 5" descr="A table of information&#10;&#10;AI-generated content may be incorrect.">
            <a:extLst>
              <a:ext uri="{FF2B5EF4-FFF2-40B4-BE49-F238E27FC236}">
                <a16:creationId xmlns:a16="http://schemas.microsoft.com/office/drawing/2014/main" id="{72DA51E0-99F5-807B-16D8-0F0C8FC43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4986" y="1295401"/>
            <a:ext cx="6985075" cy="4680000"/>
          </a:xfrm>
          <a:noFill/>
        </p:spPr>
      </p:pic>
    </p:spTree>
    <p:extLst>
      <p:ext uri="{BB962C8B-B14F-4D97-AF65-F5344CB8AC3E}">
        <p14:creationId xmlns:p14="http://schemas.microsoft.com/office/powerpoint/2010/main" val="382467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3E5C-28E0-92DC-7860-97F1BBAA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Involvement and capture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90765-D1D7-D551-20BC-A707917B1D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Participation increased the transparency of the inspection process for the citizens involved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Compliance with rules and inspection criteria not on citizens’ top of mind, focus on improving quality of care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Risk of information capture of citizens by the regulators </a:t>
            </a:r>
          </a:p>
          <a:p>
            <a:endParaRPr lang="en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464248-034F-7582-C09A-624DF9BFC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8739" y="2646947"/>
            <a:ext cx="4331370" cy="21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2766-63EA-6CE7-074D-3E80EF9D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Involvement and adding new perspectives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3690-E9FC-6AE7-BE21-5B878F77F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noProof="0" dirty="0"/>
          </a:p>
          <a:p>
            <a:r>
              <a:rPr lang="en-GB" dirty="0"/>
              <a:t>Youth care: different values upfront, clash with regulatory frameworks </a:t>
            </a:r>
          </a:p>
          <a:p>
            <a:endParaRPr lang="en-GB" sz="2000" noProof="0" dirty="0"/>
          </a:p>
          <a:p>
            <a:r>
              <a:rPr lang="en-GB" sz="2000" noProof="0" dirty="0"/>
              <a:t>Mystery guests: more positive in their judgement</a:t>
            </a:r>
          </a:p>
          <a:p>
            <a:pPr marL="0" indent="0">
              <a:buNone/>
            </a:pPr>
            <a:r>
              <a:rPr lang="en-GB" sz="2000" noProof="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/>
              <a:t>Experts by experience: training to be a neutral bystander limits different perspective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/>
              <a:t>Incident investigations: different perspective but also here clashes with method of incident analysis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Results used for further reflection on how to include citizens’ perspectives </a:t>
            </a:r>
            <a:endParaRPr lang="en-GB" sz="2000" noProof="0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5424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8369-5B1C-9ABA-8E19-4B1AC345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Concluding reflections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B705-B35B-4C8D-7DB7-373C128D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75" y="1089000"/>
            <a:ext cx="8172000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4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Including citizens’ perspectives can help avoid capture of dominant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Opens possibility for reflection on ‘good’ public services and by consequence regulation, e.g. </a:t>
            </a:r>
            <a:r>
              <a:rPr lang="en-GB" sz="2400" noProof="0" dirty="0">
                <a:hlinkClick r:id="rId3"/>
              </a:rPr>
              <a:t>RUN</a:t>
            </a:r>
            <a:r>
              <a:rPr lang="en-GB" sz="2400" noProof="0" dirty="0"/>
              <a:t>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/>
              <a:t>Requires thinking about the timing of involvement</a:t>
            </a:r>
          </a:p>
          <a:p>
            <a:endParaRPr lang="en-GB" sz="2400" noProof="0" dirty="0"/>
          </a:p>
          <a:p>
            <a:r>
              <a:rPr lang="en-GB" sz="2400" dirty="0"/>
              <a:t>Requires reflection on the fact that patient involvement is political in nature: part of the struggle on ideas, interests and power</a:t>
            </a:r>
          </a:p>
          <a:p>
            <a:endParaRPr lang="en-GB" sz="2400" dirty="0"/>
          </a:p>
          <a:p>
            <a:r>
              <a:rPr lang="en-GB" sz="2400" dirty="0"/>
              <a:t>How to do involvement well requires continuous experimentation</a:t>
            </a:r>
          </a:p>
          <a:p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3437954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1">
  <a:themeElements>
    <a:clrScheme name="EUR_IBMG">
      <a:dk1>
        <a:srgbClr val="002328"/>
      </a:dk1>
      <a:lt1>
        <a:sysClr val="window" lastClr="FFFFFF"/>
      </a:lt1>
      <a:dk2>
        <a:srgbClr val="801A99"/>
      </a:dk2>
      <a:lt2>
        <a:srgbClr val="9C9C9C"/>
      </a:lt2>
      <a:accent1>
        <a:srgbClr val="801A99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.potx" id="{91A6F19B-1627-48DA-98E7-F14FDCD95BC8}" vid="{9E373E47-EBED-4C2E-81E9-7C35F947BC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F4FF14E42634FA6FC08E706C53B6F" ma:contentTypeVersion="9" ma:contentTypeDescription="Een nieuw document maken." ma:contentTypeScope="" ma:versionID="fc7d5264cd8faff3b4f48a22eba23ef8">
  <xsd:schema xmlns:xsd="http://www.w3.org/2001/XMLSchema" xmlns:xs="http://www.w3.org/2001/XMLSchema" xmlns:p="http://schemas.microsoft.com/office/2006/metadata/properties" xmlns:ns2="7eb35df4-4400-4f6e-83ec-aee2e7485245" xmlns:ns3="f6909842-dc5e-449e-ae1e-616da326a5b7" targetNamespace="http://schemas.microsoft.com/office/2006/metadata/properties" ma:root="true" ma:fieldsID="ff053816b64ff7e2cb0ab7ae0b002ccf" ns2:_="" ns3:_="">
    <xsd:import namespace="7eb35df4-4400-4f6e-83ec-aee2e7485245"/>
    <xsd:import namespace="f6909842-dc5e-449e-ae1e-616da326a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35df4-4400-4f6e-83ec-aee2e7485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9842-dc5e-449e-ae1e-616da326a5b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60C6FA-37AA-4A2E-94C8-1789E29728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7F53F-DE1F-420F-91C4-7D3371067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35df4-4400-4f6e-83ec-aee2e7485245"/>
    <ds:schemaRef ds:uri="f6909842-dc5e-449e-ae1e-616da326a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37FA81-A8EB-4D98-AEE3-E2828B8B0A06}">
  <ds:schemaRefs>
    <ds:schemaRef ds:uri="http://schemas.microsoft.com/office/2006/documentManagement/types"/>
    <ds:schemaRef ds:uri="http://purl.org/dc/terms/"/>
    <ds:schemaRef ds:uri="http://purl.org/dc/elements/1.1/"/>
    <ds:schemaRef ds:uri="f6909842-dc5e-449e-ae1e-616da326a5b7"/>
    <ds:schemaRef ds:uri="http://www.w3.org/XML/1998/namespace"/>
    <ds:schemaRef ds:uri="http://schemas.microsoft.com/office/infopath/2007/PartnerControls"/>
    <ds:schemaRef ds:uri="http://purl.org/dc/dcmitype/"/>
    <ds:schemaRef ds:uri="7eb35df4-4400-4f6e-83ec-aee2e7485245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19317</TotalTime>
  <Words>625</Words>
  <Application>Microsoft Office PowerPoint</Application>
  <PresentationFormat>On-screen Show (4:3)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Museo Sans 100</vt:lpstr>
      <vt:lpstr>Museo Sans 500</vt:lpstr>
      <vt:lpstr>Museo Sans 700</vt:lpstr>
      <vt:lpstr>Museo Sans 900</vt:lpstr>
      <vt:lpstr>Wingdings</vt:lpstr>
      <vt:lpstr>Presentatie1</vt:lpstr>
      <vt:lpstr> Involving Citizens in Regulation: capturing the experience of service users</vt:lpstr>
      <vt:lpstr>Focus on patient stories and how they can be used for healthcare decision-making</vt:lpstr>
      <vt:lpstr> Patient involvement on the collective level</vt:lpstr>
      <vt:lpstr>Involvement  in regulation in the Netherlands</vt:lpstr>
      <vt:lpstr>Theory on responsive regulation and tripartism (Ayres &amp; Braithwaite, 1991; Braithwaite, 2011)  </vt:lpstr>
      <vt:lpstr>Case studies </vt:lpstr>
      <vt:lpstr>Involvement and capture </vt:lpstr>
      <vt:lpstr>Involvement and adding new perspectives</vt:lpstr>
      <vt:lpstr>Concluding reflections  </vt:lpstr>
      <vt:lpstr>Further reading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Renske Warnaar | PanArt</dc:creator>
  <cp:keywords/>
  <dc:description>IBMG presentatie _x000d_versie 1.0 - november 2014_x000d_Ontwerp: Fabrique_x000d_Sjabloon: Ton Persoon</dc:description>
  <cp:lastModifiedBy>Hester van de Bovenkamp</cp:lastModifiedBy>
  <cp:revision>246</cp:revision>
  <cp:lastPrinted>2022-04-20T09:57:18Z</cp:lastPrinted>
  <dcterms:created xsi:type="dcterms:W3CDTF">2017-07-12T10:14:06Z</dcterms:created>
  <dcterms:modified xsi:type="dcterms:W3CDTF">2025-06-04T10:58:07Z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2023-11-09T19:41:39Z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3a30ef62-6999-4952-9bc5-762136417c00</vt:lpwstr>
  </property>
  <property fmtid="{D5CDD505-2E9C-101B-9397-08002B2CF9AE}" pid="8" name="MSIP_Label_8772ba27-cab8-4042-a351-a31f6e4eacdc_ContentBits">
    <vt:lpwstr>0</vt:lpwstr>
  </property>
  <property fmtid="{D5CDD505-2E9C-101B-9397-08002B2CF9AE}" pid="9" name="ContentTypeId">
    <vt:lpwstr>0x010100C02F4FF14E42634FA6FC08E706C53B6F</vt:lpwstr>
  </property>
</Properties>
</file>