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18288000" cy="10287000"/>
  <p:notesSz cx="6858000" cy="9144000"/>
  <p:embeddedFontLst>
    <p:embeddedFont>
      <p:font typeface="Public Sans" panose="020B0604020202020204" charset="0"/>
      <p:regular r:id="rId11"/>
    </p:embeddedFont>
    <p:embeddedFont>
      <p:font typeface="Public Sans Bold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21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1F296-2AD0-40FB-B71B-455BD585E7C3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01C5C-CA0E-4E7C-983B-7E286B6019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825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01C5C-CA0E-4E7C-983B-7E286B60199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297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A01C5C-CA0E-4E7C-983B-7E286B60199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361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34600" y="1501499"/>
            <a:ext cx="7022267" cy="6706742"/>
          </a:xfrm>
          <a:custGeom>
            <a:avLst/>
            <a:gdLst/>
            <a:ahLst/>
            <a:cxnLst/>
            <a:rect l="l" t="t" r="r" b="b"/>
            <a:pathLst>
              <a:path w="7022267" h="6706742">
                <a:moveTo>
                  <a:pt x="0" y="0"/>
                </a:moveTo>
                <a:lnTo>
                  <a:pt x="7022267" y="0"/>
                </a:lnTo>
                <a:lnTo>
                  <a:pt x="7022267" y="6706742"/>
                </a:lnTo>
                <a:lnTo>
                  <a:pt x="0" y="6706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3487400" y="9029700"/>
            <a:ext cx="4291021" cy="906245"/>
          </a:xfrm>
          <a:custGeom>
            <a:avLst/>
            <a:gdLst/>
            <a:ahLst/>
            <a:cxnLst/>
            <a:rect l="l" t="t" r="r" b="b"/>
            <a:pathLst>
              <a:path w="2911987" h="663690">
                <a:moveTo>
                  <a:pt x="0" y="0"/>
                </a:moveTo>
                <a:lnTo>
                  <a:pt x="2911987" y="0"/>
                </a:lnTo>
                <a:lnTo>
                  <a:pt x="2911987" y="663690"/>
                </a:lnTo>
                <a:lnTo>
                  <a:pt x="0" y="66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841702" y="885825"/>
            <a:ext cx="8785081" cy="3969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23"/>
              </a:lnSpc>
            </a:pPr>
            <a:r>
              <a:rPr lang="en-US" sz="7626" spc="-793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Including </a:t>
            </a:r>
          </a:p>
          <a:p>
            <a:pPr algn="l">
              <a:lnSpc>
                <a:spcPts val="10523"/>
              </a:lnSpc>
            </a:pPr>
            <a:r>
              <a:rPr lang="en-US" sz="7626" spc="-793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LIVED EXPERIENCES</a:t>
            </a:r>
          </a:p>
          <a:p>
            <a:pPr algn="l">
              <a:lnSpc>
                <a:spcPts val="10523"/>
              </a:lnSpc>
            </a:pPr>
            <a:r>
              <a:rPr lang="en-US" sz="7626" spc="-793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 in Malta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41702" y="5443227"/>
            <a:ext cx="8142051" cy="191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84"/>
              </a:lnSpc>
            </a:pPr>
            <a:r>
              <a:rPr lang="en-US" sz="5022" spc="-411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Giving voice to the people at the heart of social care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1702" y="7886977"/>
            <a:ext cx="7771016" cy="1939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3"/>
              </a:lnSpc>
            </a:pPr>
            <a:r>
              <a:rPr lang="en-US" sz="2499" b="1" spc="142" dirty="0" err="1">
                <a:solidFill>
                  <a:srgbClr val="27266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Ms</a:t>
            </a:r>
            <a:r>
              <a:rPr lang="en-US" sz="2499" b="1" spc="142" dirty="0">
                <a:solidFill>
                  <a:srgbClr val="27266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 Ruth Sciberras CEO, SCSA </a:t>
            </a:r>
          </a:p>
          <a:p>
            <a:pPr algn="l">
              <a:lnSpc>
                <a:spcPts val="5273"/>
              </a:lnSpc>
            </a:pPr>
            <a:r>
              <a:rPr lang="en-US" sz="2499" b="1" spc="142" dirty="0">
                <a:solidFill>
                  <a:srgbClr val="27266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EPSO 2025</a:t>
            </a:r>
          </a:p>
          <a:p>
            <a:pPr marL="0" lvl="0" indent="0" algn="l">
              <a:lnSpc>
                <a:spcPts val="5273"/>
              </a:lnSpc>
            </a:pPr>
            <a:endParaRPr lang="en-US" sz="2499" b="1" spc="142" dirty="0">
              <a:solidFill>
                <a:srgbClr val="272665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40542" y="913996"/>
            <a:ext cx="8913588" cy="1649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71"/>
              </a:lnSpc>
            </a:pPr>
            <a:r>
              <a:rPr lang="en-US" sz="10699" spc="-96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SCSA Values: </a:t>
            </a:r>
          </a:p>
          <a:p>
            <a:pPr algn="ctr">
              <a:lnSpc>
                <a:spcPts val="3052"/>
              </a:lnSpc>
            </a:pPr>
            <a:endParaRPr lang="en-US" sz="10699" spc="-96" dirty="0">
              <a:solidFill>
                <a:srgbClr val="272665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02998" y="2813968"/>
            <a:ext cx="12082004" cy="1080000"/>
          </a:xfrm>
          <a:prstGeom prst="rect">
            <a:avLst/>
          </a:prstGeom>
          <a:solidFill>
            <a:srgbClr val="AB9EE2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5183"/>
              </a:lnSpc>
            </a:pPr>
            <a:r>
              <a:rPr lang="en-US" sz="5399" spc="3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Putting Vulnerable Persons First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43000" y="4144144"/>
            <a:ext cx="16002000" cy="5655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lnSpc>
                <a:spcPts val="8049"/>
              </a:lnSpc>
              <a:buFont typeface="Arial" panose="020B0604020202020204" pitchFamily="34" charset="0"/>
              <a:buChar char="•"/>
            </a:pPr>
            <a:r>
              <a:rPr lang="en-US" sz="3499" spc="-45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Established by Act XV of 2018, Chapter 582 of the Laws of Malta</a:t>
            </a:r>
          </a:p>
          <a:p>
            <a:pPr marL="457200" indent="-457200" algn="ctr">
              <a:lnSpc>
                <a:spcPts val="8049"/>
              </a:lnSpc>
              <a:buFont typeface="Arial" panose="020B0604020202020204" pitchFamily="34" charset="0"/>
              <a:buChar char="•"/>
            </a:pPr>
            <a:r>
              <a:rPr lang="en-US" sz="3499" spc="-45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National regulator for social welfare services</a:t>
            </a:r>
          </a:p>
          <a:p>
            <a:pPr marL="457200" indent="-457200" algn="ctr">
              <a:lnSpc>
                <a:spcPts val="8049"/>
              </a:lnSpc>
              <a:buFont typeface="Arial" panose="020B0604020202020204" pitchFamily="34" charset="0"/>
              <a:buChar char="•"/>
            </a:pPr>
            <a:r>
              <a:rPr lang="en-US" sz="3499" spc="-45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Issues &amp; enforces Social Regulatory Standards</a:t>
            </a:r>
          </a:p>
          <a:p>
            <a:pPr marL="457200" indent="-457200" algn="ctr">
              <a:lnSpc>
                <a:spcPts val="8049"/>
              </a:lnSpc>
              <a:buFont typeface="Arial" panose="020B0604020202020204" pitchFamily="34" charset="0"/>
              <a:buChar char="•"/>
            </a:pPr>
            <a:r>
              <a:rPr lang="en-US" sz="3499" spc="-45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Licenses 220+ services across Malta &amp; Gozo</a:t>
            </a:r>
          </a:p>
          <a:p>
            <a:pPr marL="457200" indent="-457200" algn="ctr">
              <a:lnSpc>
                <a:spcPts val="8049"/>
              </a:lnSpc>
              <a:buFont typeface="Arial" panose="020B0604020202020204" pitchFamily="34" charset="0"/>
              <a:buChar char="•"/>
            </a:pPr>
            <a:r>
              <a:rPr lang="en-US" sz="3499" spc="-45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Mission: Empowering users &amp; Inspiring providers</a:t>
            </a:r>
          </a:p>
          <a:p>
            <a:pPr marL="457200" indent="-457200" algn="ctr">
              <a:lnSpc>
                <a:spcPts val="4140"/>
              </a:lnSpc>
              <a:buFont typeface="Arial" panose="020B0604020202020204" pitchFamily="34" charset="0"/>
              <a:buChar char="•"/>
            </a:pPr>
            <a:endParaRPr lang="en-US" sz="3499" spc="-45" dirty="0">
              <a:solidFill>
                <a:srgbClr val="272665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633887" y="5056621"/>
            <a:ext cx="9688562" cy="0"/>
          </a:xfrm>
          <a:prstGeom prst="line">
            <a:avLst/>
          </a:prstGeom>
          <a:ln w="76200" cap="flat">
            <a:solidFill>
              <a:srgbClr val="AB9EE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3273152" y="4402652"/>
            <a:ext cx="3683729" cy="4855648"/>
            <a:chOff x="0" y="0"/>
            <a:chExt cx="1002912" cy="1321973"/>
          </a:xfrm>
          <a:solidFill>
            <a:srgbClr val="AB9EE2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002913" cy="1321973"/>
            </a:xfrm>
            <a:custGeom>
              <a:avLst/>
              <a:gdLst/>
              <a:ahLst/>
              <a:cxnLst/>
              <a:rect l="l" t="t" r="r" b="b"/>
              <a:pathLst>
                <a:path w="1002913" h="1321973">
                  <a:moveTo>
                    <a:pt x="37830" y="0"/>
                  </a:moveTo>
                  <a:lnTo>
                    <a:pt x="965083" y="0"/>
                  </a:lnTo>
                  <a:cubicBezTo>
                    <a:pt x="985976" y="0"/>
                    <a:pt x="1002913" y="16937"/>
                    <a:pt x="1002913" y="37830"/>
                  </a:cubicBezTo>
                  <a:lnTo>
                    <a:pt x="1002913" y="1284143"/>
                  </a:lnTo>
                  <a:cubicBezTo>
                    <a:pt x="1002913" y="1294176"/>
                    <a:pt x="998927" y="1303798"/>
                    <a:pt x="991832" y="1310893"/>
                  </a:cubicBezTo>
                  <a:cubicBezTo>
                    <a:pt x="984738" y="1317987"/>
                    <a:pt x="975116" y="1321973"/>
                    <a:pt x="965083" y="1321973"/>
                  </a:cubicBezTo>
                  <a:lnTo>
                    <a:pt x="37830" y="1321973"/>
                  </a:lnTo>
                  <a:cubicBezTo>
                    <a:pt x="16937" y="1321973"/>
                    <a:pt x="0" y="1305036"/>
                    <a:pt x="0" y="1284143"/>
                  </a:cubicBezTo>
                  <a:lnTo>
                    <a:pt x="0" y="37830"/>
                  </a:lnTo>
                  <a:cubicBezTo>
                    <a:pt x="0" y="16937"/>
                    <a:pt x="16937" y="0"/>
                    <a:pt x="3783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1002912" cy="1236248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273152" y="802905"/>
            <a:ext cx="11741696" cy="1232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9500" spc="-779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Core Values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457418" y="4395666"/>
            <a:ext cx="3683729" cy="4855648"/>
            <a:chOff x="0" y="0"/>
            <a:chExt cx="1002912" cy="13219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02913" cy="1321973"/>
            </a:xfrm>
            <a:custGeom>
              <a:avLst/>
              <a:gdLst/>
              <a:ahLst/>
              <a:cxnLst/>
              <a:rect l="l" t="t" r="r" b="b"/>
              <a:pathLst>
                <a:path w="1002913" h="1321973">
                  <a:moveTo>
                    <a:pt x="37830" y="0"/>
                  </a:moveTo>
                  <a:lnTo>
                    <a:pt x="965083" y="0"/>
                  </a:lnTo>
                  <a:cubicBezTo>
                    <a:pt x="985976" y="0"/>
                    <a:pt x="1002913" y="16937"/>
                    <a:pt x="1002913" y="37830"/>
                  </a:cubicBezTo>
                  <a:lnTo>
                    <a:pt x="1002913" y="1284143"/>
                  </a:lnTo>
                  <a:cubicBezTo>
                    <a:pt x="1002913" y="1294176"/>
                    <a:pt x="998927" y="1303798"/>
                    <a:pt x="991832" y="1310893"/>
                  </a:cubicBezTo>
                  <a:cubicBezTo>
                    <a:pt x="984738" y="1317987"/>
                    <a:pt x="975116" y="1321973"/>
                    <a:pt x="965083" y="1321973"/>
                  </a:cubicBezTo>
                  <a:lnTo>
                    <a:pt x="37830" y="1321973"/>
                  </a:lnTo>
                  <a:cubicBezTo>
                    <a:pt x="16937" y="1321973"/>
                    <a:pt x="0" y="1305036"/>
                    <a:pt x="0" y="1284143"/>
                  </a:cubicBezTo>
                  <a:lnTo>
                    <a:pt x="0" y="37830"/>
                  </a:lnTo>
                  <a:cubicBezTo>
                    <a:pt x="0" y="16937"/>
                    <a:pt x="16937" y="0"/>
                    <a:pt x="37830" y="0"/>
                  </a:cubicBezTo>
                  <a:close/>
                </a:path>
              </a:pathLst>
            </a:custGeom>
            <a:solidFill>
              <a:srgbClr val="AB9EE2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5725"/>
              <a:ext cx="1002912" cy="12362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638721" y="4395666"/>
            <a:ext cx="3683729" cy="4855648"/>
            <a:chOff x="0" y="0"/>
            <a:chExt cx="1002912" cy="13219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02913" cy="1321973"/>
            </a:xfrm>
            <a:custGeom>
              <a:avLst/>
              <a:gdLst/>
              <a:ahLst/>
              <a:cxnLst/>
              <a:rect l="l" t="t" r="r" b="b"/>
              <a:pathLst>
                <a:path w="1002913" h="1321973">
                  <a:moveTo>
                    <a:pt x="37830" y="0"/>
                  </a:moveTo>
                  <a:lnTo>
                    <a:pt x="965083" y="0"/>
                  </a:lnTo>
                  <a:cubicBezTo>
                    <a:pt x="985976" y="0"/>
                    <a:pt x="1002913" y="16937"/>
                    <a:pt x="1002913" y="37830"/>
                  </a:cubicBezTo>
                  <a:lnTo>
                    <a:pt x="1002913" y="1284143"/>
                  </a:lnTo>
                  <a:cubicBezTo>
                    <a:pt x="1002913" y="1294176"/>
                    <a:pt x="998927" y="1303798"/>
                    <a:pt x="991832" y="1310893"/>
                  </a:cubicBezTo>
                  <a:cubicBezTo>
                    <a:pt x="984738" y="1317987"/>
                    <a:pt x="975116" y="1321973"/>
                    <a:pt x="965083" y="1321973"/>
                  </a:cubicBezTo>
                  <a:lnTo>
                    <a:pt x="37830" y="1321973"/>
                  </a:lnTo>
                  <a:cubicBezTo>
                    <a:pt x="16937" y="1321973"/>
                    <a:pt x="0" y="1305036"/>
                    <a:pt x="0" y="1284143"/>
                  </a:cubicBezTo>
                  <a:lnTo>
                    <a:pt x="0" y="37830"/>
                  </a:lnTo>
                  <a:cubicBezTo>
                    <a:pt x="0" y="16937"/>
                    <a:pt x="16937" y="0"/>
                    <a:pt x="37830" y="0"/>
                  </a:cubicBezTo>
                  <a:close/>
                </a:path>
              </a:pathLst>
            </a:custGeom>
            <a:solidFill>
              <a:srgbClr val="AB9EE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5725"/>
              <a:ext cx="1002912" cy="12362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238023" y="4936530"/>
            <a:ext cx="1753986" cy="1097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</a:pPr>
            <a:r>
              <a:rPr lang="en-US" sz="8499" spc="-696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22290" y="4936530"/>
            <a:ext cx="1753986" cy="1097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</a:pPr>
            <a:r>
              <a:rPr lang="en-US" sz="8499" spc="-696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603592" y="4936530"/>
            <a:ext cx="1753986" cy="1097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</a:pPr>
            <a:r>
              <a:rPr lang="en-US" sz="8499" spc="-696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03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54345" y="6052860"/>
            <a:ext cx="2721343" cy="3095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8"/>
              </a:lnSpc>
            </a:pPr>
            <a:r>
              <a:rPr lang="en-US" sz="2700" spc="259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Listen actively to users &amp; families</a:t>
            </a:r>
          </a:p>
          <a:p>
            <a:pPr algn="ctr">
              <a:lnSpc>
                <a:spcPts val="4968"/>
              </a:lnSpc>
            </a:pPr>
            <a:endParaRPr lang="en-US" sz="2700" spc="259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938611" y="6052860"/>
            <a:ext cx="2721343" cy="3095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8"/>
              </a:lnSpc>
            </a:pPr>
            <a:r>
              <a:rPr lang="en-US" sz="2700" spc="259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Safeguard dignity, safety, wellbeing</a:t>
            </a:r>
          </a:p>
          <a:p>
            <a:pPr algn="ctr">
              <a:lnSpc>
                <a:spcPts val="4968"/>
              </a:lnSpc>
            </a:pPr>
            <a:endParaRPr lang="en-US" sz="2700" spc="259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122222" y="6052860"/>
            <a:ext cx="2721343" cy="2466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8"/>
              </a:lnSpc>
            </a:pPr>
            <a:r>
              <a:rPr lang="en-US" sz="2700" spc="259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Investigate complaints transparently</a:t>
            </a:r>
          </a:p>
          <a:p>
            <a:pPr algn="ctr">
              <a:lnSpc>
                <a:spcPts val="4968"/>
              </a:lnSpc>
            </a:pPr>
            <a:endParaRPr lang="en-US" sz="2700" spc="259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CF21189A-CF52-508A-F2DF-3485C3C34AD2}"/>
              </a:ext>
            </a:extLst>
          </p:cNvPr>
          <p:cNvSpPr txBox="1"/>
          <p:nvPr/>
        </p:nvSpPr>
        <p:spPr>
          <a:xfrm>
            <a:off x="1412582" y="2637640"/>
            <a:ext cx="15773400" cy="864000"/>
          </a:xfrm>
          <a:prstGeom prst="rect">
            <a:avLst/>
          </a:prstGeom>
          <a:solidFill>
            <a:srgbClr val="AB9EE2"/>
          </a:solidFill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4400" spc="356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Quality through Collaboration, not just compliance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56707" y="1515619"/>
            <a:ext cx="7766365" cy="7576309"/>
          </a:xfrm>
          <a:custGeom>
            <a:avLst/>
            <a:gdLst/>
            <a:ahLst/>
            <a:cxnLst/>
            <a:rect l="l" t="t" r="r" b="b"/>
            <a:pathLst>
              <a:path w="7766365" h="7576309">
                <a:moveTo>
                  <a:pt x="0" y="0"/>
                </a:moveTo>
                <a:lnTo>
                  <a:pt x="7766365" y="0"/>
                </a:lnTo>
                <a:lnTo>
                  <a:pt x="7766365" y="7576309"/>
                </a:lnTo>
                <a:lnTo>
                  <a:pt x="0" y="75763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1238250"/>
            <a:ext cx="9549730" cy="2385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20"/>
              </a:lnSpc>
            </a:pPr>
            <a:r>
              <a:rPr lang="en-US" sz="9500" spc="-779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Why Lived Experience Matters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4332180"/>
            <a:ext cx="8147785" cy="4400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6300" lvl="1" indent="-343150" algn="l">
              <a:lnSpc>
                <a:spcPts val="5912"/>
              </a:lnSpc>
              <a:buFont typeface="Arial"/>
              <a:buChar char="•"/>
            </a:pPr>
            <a:r>
              <a:rPr lang="en-US" sz="3178" spc="158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Builds </a:t>
            </a:r>
            <a:r>
              <a:rPr lang="en-US" sz="3178" b="1" spc="158">
                <a:solidFill>
                  <a:srgbClr val="27266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trust </a:t>
            </a:r>
            <a:r>
              <a:rPr lang="en-US" sz="3178" spc="158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with service users</a:t>
            </a:r>
          </a:p>
          <a:p>
            <a:pPr marL="686300" lvl="1" indent="-343150" algn="l">
              <a:lnSpc>
                <a:spcPts val="5912"/>
              </a:lnSpc>
              <a:buFont typeface="Arial"/>
              <a:buChar char="•"/>
            </a:pPr>
            <a:r>
              <a:rPr lang="en-US" sz="3178" spc="158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Gives a </a:t>
            </a:r>
            <a:r>
              <a:rPr lang="en-US" sz="3178" b="1" spc="158">
                <a:solidFill>
                  <a:srgbClr val="27266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reality check</a:t>
            </a:r>
            <a:r>
              <a:rPr lang="en-US" sz="3178" spc="158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 to standards and policies</a:t>
            </a:r>
          </a:p>
          <a:p>
            <a:pPr marL="686300" lvl="1" indent="-343150" algn="l">
              <a:lnSpc>
                <a:spcPts val="5912"/>
              </a:lnSpc>
              <a:buFont typeface="Arial"/>
              <a:buChar char="•"/>
            </a:pPr>
            <a:r>
              <a:rPr lang="en-US" sz="3178" spc="158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Helps identify </a:t>
            </a:r>
            <a:r>
              <a:rPr lang="en-US" sz="3178" b="1" spc="158">
                <a:solidFill>
                  <a:srgbClr val="27266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hidden</a:t>
            </a:r>
            <a:r>
              <a:rPr lang="en-US" sz="3178" spc="158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178" b="1" spc="158">
                <a:solidFill>
                  <a:srgbClr val="27266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gaps </a:t>
            </a:r>
            <a:r>
              <a:rPr lang="en-US" sz="3178" spc="158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in care</a:t>
            </a:r>
          </a:p>
          <a:p>
            <a:pPr marL="686300" lvl="1" indent="-343150" algn="l">
              <a:lnSpc>
                <a:spcPts val="5912"/>
              </a:lnSpc>
              <a:buFont typeface="Arial"/>
              <a:buChar char="•"/>
            </a:pPr>
            <a:r>
              <a:rPr lang="en-US" sz="3178" spc="158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Encourages </a:t>
            </a:r>
            <a:r>
              <a:rPr lang="en-US" sz="3178" b="1" spc="158">
                <a:solidFill>
                  <a:srgbClr val="272665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service improvement </a:t>
            </a:r>
            <a:r>
              <a:rPr lang="en-US" sz="3178" spc="158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from the ground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62810" y="6172200"/>
            <a:ext cx="7187972" cy="4114800"/>
          </a:xfrm>
          <a:custGeom>
            <a:avLst/>
            <a:gdLst/>
            <a:ahLst/>
            <a:cxnLst/>
            <a:rect l="l" t="t" r="r" b="b"/>
            <a:pathLst>
              <a:path w="7187972" h="4114800">
                <a:moveTo>
                  <a:pt x="0" y="0"/>
                </a:moveTo>
                <a:lnTo>
                  <a:pt x="7187972" y="0"/>
                </a:lnTo>
                <a:lnTo>
                  <a:pt x="71879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496800" y="6172200"/>
            <a:ext cx="4475296" cy="4114800"/>
          </a:xfrm>
          <a:custGeom>
            <a:avLst/>
            <a:gdLst/>
            <a:ahLst/>
            <a:cxnLst/>
            <a:rect l="l" t="t" r="r" b="b"/>
            <a:pathLst>
              <a:path w="4475296" h="4114800">
                <a:moveTo>
                  <a:pt x="0" y="0"/>
                </a:moveTo>
                <a:lnTo>
                  <a:pt x="4475296" y="0"/>
                </a:lnTo>
                <a:lnTo>
                  <a:pt x="44752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100385" y="61722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967903" y="943064"/>
            <a:ext cx="16352194" cy="1029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3"/>
              </a:lnSpc>
            </a:pPr>
            <a:r>
              <a:rPr lang="en-US" sz="7826" spc="-641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How Lived Experience Shapes Our Work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56028" y="2552700"/>
            <a:ext cx="14392478" cy="2810898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431799" lvl="1" algn="ctr">
              <a:lnSpc>
                <a:spcPts val="5599"/>
              </a:lnSpc>
            </a:pPr>
            <a:r>
              <a:rPr lang="en-US" sz="3999" spc="-51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Feedback Unit  </a:t>
            </a:r>
            <a:r>
              <a:rPr lang="en-US" sz="3999" spc="-51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Wingdings" panose="05000000000000000000" pitchFamily="2" charset="2"/>
              </a:rPr>
              <a:t></a:t>
            </a:r>
            <a:r>
              <a:rPr lang="en-US" sz="3999" spc="-51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  Receives and investigates input</a:t>
            </a:r>
          </a:p>
          <a:p>
            <a:pPr marL="431799" lvl="1" algn="ctr">
              <a:lnSpc>
                <a:spcPts val="5599"/>
              </a:lnSpc>
            </a:pPr>
            <a:r>
              <a:rPr lang="en-US" sz="3999" spc="-51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Feedback Visits</a:t>
            </a:r>
            <a:r>
              <a:rPr lang="en-US" sz="3999" spc="-51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Wingdings" panose="05000000000000000000" pitchFamily="2" charset="2"/>
              </a:rPr>
              <a:t>  </a:t>
            </a:r>
            <a:r>
              <a:rPr lang="en-US" sz="3999" spc="-51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  Direct user contact on-site</a:t>
            </a:r>
          </a:p>
          <a:p>
            <a:pPr marL="431799" lvl="1" algn="ctr">
              <a:lnSpc>
                <a:spcPts val="5599"/>
              </a:lnSpc>
            </a:pPr>
            <a:r>
              <a:rPr lang="en-US" sz="3999" spc="-51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Standards Unit  </a:t>
            </a:r>
            <a:r>
              <a:rPr lang="en-US" sz="3999" spc="-51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Wingdings" panose="05000000000000000000" pitchFamily="2" charset="2"/>
              </a:rPr>
              <a:t></a:t>
            </a:r>
            <a:r>
              <a:rPr lang="en-US" sz="3999" spc="-51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  Consults the public, easy-read publishing</a:t>
            </a:r>
          </a:p>
          <a:p>
            <a:pPr marL="431799" lvl="1" algn="ctr">
              <a:lnSpc>
                <a:spcPts val="5599"/>
              </a:lnSpc>
            </a:pPr>
            <a:r>
              <a:rPr lang="en-US" sz="3999" spc="-51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Collaboration  </a:t>
            </a:r>
            <a:r>
              <a:rPr lang="en-US" sz="3999" spc="-51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Wingdings" panose="05000000000000000000" pitchFamily="2" charset="2"/>
              </a:rPr>
              <a:t></a:t>
            </a:r>
            <a:r>
              <a:rPr lang="en-US" sz="3999" spc="-51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  Dialogue with specific sectors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1" animBg="1"/>
      <p:bldP spid="4" grpId="1" animBg="1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92080" y="4533900"/>
            <a:ext cx="25872159" cy="2860073"/>
          </a:xfrm>
          <a:custGeom>
            <a:avLst/>
            <a:gdLst/>
            <a:ahLst/>
            <a:cxnLst/>
            <a:rect l="l" t="t" r="r" b="b"/>
            <a:pathLst>
              <a:path w="25872159" h="2860073">
                <a:moveTo>
                  <a:pt x="0" y="0"/>
                </a:moveTo>
                <a:lnTo>
                  <a:pt x="25872158" y="0"/>
                </a:lnTo>
                <a:lnTo>
                  <a:pt x="25872158" y="2860074"/>
                </a:lnTo>
                <a:lnTo>
                  <a:pt x="0" y="2860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2255700" y="4372663"/>
            <a:ext cx="952509" cy="9525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9EE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61925"/>
              <a:ext cx="660400" cy="574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67369" y="1123912"/>
            <a:ext cx="15953261" cy="1232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9500" spc="-779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Standards Reflecting User Rights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408675" y="6591505"/>
            <a:ext cx="952509" cy="95250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9EE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161925"/>
              <a:ext cx="660400" cy="574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667744" y="4372663"/>
            <a:ext cx="952509" cy="95250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9EE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161925"/>
              <a:ext cx="660400" cy="574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987029" y="6591505"/>
            <a:ext cx="952509" cy="95250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9EE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61925"/>
              <a:ext cx="660400" cy="574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127414" y="4372663"/>
            <a:ext cx="952509" cy="952509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9EE2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161925"/>
              <a:ext cx="660400" cy="574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553711" y="6602129"/>
            <a:ext cx="2356488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-51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Standards created with and for users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spc="-51" dirty="0">
              <a:solidFill>
                <a:srgbClr val="272665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706685" y="3801163"/>
            <a:ext cx="2356488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-51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Public consultation periods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285040" y="3267763"/>
            <a:ext cx="2356488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-51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Used as a conversation guide by assessors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965755" y="6602129"/>
            <a:ext cx="2356488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-51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Published in accessible, easy-read formats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425425" y="6602129"/>
            <a:ext cx="2356488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-51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Better targeting of inspections</a:t>
            </a:r>
          </a:p>
        </p:txBody>
      </p:sp>
      <p:sp>
        <p:nvSpPr>
          <p:cNvPr id="24" name="AutoShape 24"/>
          <p:cNvSpPr/>
          <p:nvPr/>
        </p:nvSpPr>
        <p:spPr>
          <a:xfrm>
            <a:off x="2731955" y="5068570"/>
            <a:ext cx="0" cy="1167915"/>
          </a:xfrm>
          <a:prstGeom prst="line">
            <a:avLst/>
          </a:prstGeom>
          <a:ln w="28575" cap="rnd">
            <a:solidFill>
              <a:srgbClr val="AB9EE2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25" name="AutoShape 25"/>
          <p:cNvSpPr/>
          <p:nvPr/>
        </p:nvSpPr>
        <p:spPr>
          <a:xfrm>
            <a:off x="9158287" y="5068570"/>
            <a:ext cx="0" cy="1167915"/>
          </a:xfrm>
          <a:prstGeom prst="line">
            <a:avLst/>
          </a:prstGeom>
          <a:ln w="28575" cap="rnd">
            <a:solidFill>
              <a:srgbClr val="AB9EE2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26" name="AutoShape 26"/>
          <p:cNvSpPr/>
          <p:nvPr/>
        </p:nvSpPr>
        <p:spPr>
          <a:xfrm>
            <a:off x="15617956" y="5068570"/>
            <a:ext cx="0" cy="1167915"/>
          </a:xfrm>
          <a:prstGeom prst="line">
            <a:avLst/>
          </a:prstGeom>
          <a:ln w="28575" cap="rnd">
            <a:solidFill>
              <a:srgbClr val="AB9EE2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27" name="AutoShape 27"/>
          <p:cNvSpPr/>
          <p:nvPr/>
        </p:nvSpPr>
        <p:spPr>
          <a:xfrm flipV="1">
            <a:off x="12463284" y="5652528"/>
            <a:ext cx="0" cy="1167915"/>
          </a:xfrm>
          <a:prstGeom prst="line">
            <a:avLst/>
          </a:prstGeom>
          <a:ln w="28575" cap="rnd">
            <a:solidFill>
              <a:srgbClr val="AB9EE2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28" name="AutoShape 28"/>
          <p:cNvSpPr/>
          <p:nvPr/>
        </p:nvSpPr>
        <p:spPr>
          <a:xfrm flipV="1">
            <a:off x="5884929" y="5652528"/>
            <a:ext cx="0" cy="1167915"/>
          </a:xfrm>
          <a:prstGeom prst="line">
            <a:avLst/>
          </a:prstGeom>
          <a:ln w="28575" cap="rnd">
            <a:solidFill>
              <a:srgbClr val="AB9EE2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000"/>
                            </p:stCondLst>
                            <p:childTnLst>
                              <p:par>
                                <p:cTn id="1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000"/>
                            </p:stCondLst>
                            <p:childTnLst>
                              <p:par>
                                <p:cTn id="1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38188" y="676317"/>
            <a:ext cx="7521112" cy="8934366"/>
            <a:chOff x="0" y="0"/>
            <a:chExt cx="10028149" cy="119124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28149" cy="11912489"/>
            </a:xfrm>
            <a:custGeom>
              <a:avLst/>
              <a:gdLst/>
              <a:ahLst/>
              <a:cxnLst/>
              <a:rect l="l" t="t" r="r" b="b"/>
              <a:pathLst>
                <a:path w="10028149" h="11912489">
                  <a:moveTo>
                    <a:pt x="0" y="0"/>
                  </a:moveTo>
                  <a:lnTo>
                    <a:pt x="10028149" y="0"/>
                  </a:lnTo>
                  <a:lnTo>
                    <a:pt x="10028149" y="11912489"/>
                  </a:lnTo>
                  <a:lnTo>
                    <a:pt x="0" y="11912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2213101" y="4064776"/>
              <a:ext cx="5000905" cy="3303418"/>
            </a:xfrm>
            <a:custGeom>
              <a:avLst/>
              <a:gdLst/>
              <a:ahLst/>
              <a:cxnLst/>
              <a:rect l="l" t="t" r="r" b="b"/>
              <a:pathLst>
                <a:path w="897732" h="593009">
                  <a:moveTo>
                    <a:pt x="0" y="0"/>
                  </a:moveTo>
                  <a:lnTo>
                    <a:pt x="897732" y="0"/>
                  </a:lnTo>
                  <a:lnTo>
                    <a:pt x="897732" y="593009"/>
                  </a:lnTo>
                  <a:lnTo>
                    <a:pt x="0" y="593009"/>
                  </a:lnTo>
                  <a:close/>
                </a:path>
              </a:pathLst>
            </a:custGeom>
            <a:solidFill>
              <a:srgbClr val="E3E3E2"/>
            </a:solid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478840" y="3825028"/>
            <a:ext cx="7421378" cy="2385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20"/>
              </a:lnSpc>
            </a:pPr>
            <a:r>
              <a:rPr lang="en-US" sz="9500" spc="-779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Lived Experience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626B67-355B-B520-A74A-2F80FD25C2EF}"/>
              </a:ext>
            </a:extLst>
          </p:cNvPr>
          <p:cNvSpPr/>
          <p:nvPr/>
        </p:nvSpPr>
        <p:spPr>
          <a:xfrm>
            <a:off x="11840699" y="3724899"/>
            <a:ext cx="293195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Voice</a:t>
            </a: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Story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Life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326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id="{DB3E4F43-609F-BCB5-FAFA-07142D43A51D}"/>
              </a:ext>
            </a:extLst>
          </p:cNvPr>
          <p:cNvSpPr/>
          <p:nvPr/>
        </p:nvSpPr>
        <p:spPr>
          <a:xfrm>
            <a:off x="10771966" y="1122363"/>
            <a:ext cx="5831883" cy="8042275"/>
          </a:xfrm>
          <a:custGeom>
            <a:avLst/>
            <a:gdLst/>
            <a:ahLst/>
            <a:cxnLst/>
            <a:rect l="l" t="t" r="r" b="b"/>
            <a:pathLst>
              <a:path w="5831883" h="8042275">
                <a:moveTo>
                  <a:pt x="0" y="0"/>
                </a:moveTo>
                <a:lnTo>
                  <a:pt x="5831883" y="0"/>
                </a:lnTo>
                <a:lnTo>
                  <a:pt x="5831883" y="8042274"/>
                </a:lnTo>
                <a:lnTo>
                  <a:pt x="0" y="8042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TextBox 3">
            <a:extLst>
              <a:ext uri="{FF2B5EF4-FFF2-40B4-BE49-F238E27FC236}">
                <a16:creationId xmlns:a16="http://schemas.microsoft.com/office/drawing/2014/main" id="{C118E97E-0612-A6A8-A8EE-25B7A1B1740B}"/>
              </a:ext>
            </a:extLst>
          </p:cNvPr>
          <p:cNvSpPr txBox="1"/>
          <p:nvPr/>
        </p:nvSpPr>
        <p:spPr>
          <a:xfrm>
            <a:off x="1684151" y="3360960"/>
            <a:ext cx="7150078" cy="3565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3920"/>
              </a:lnSpc>
            </a:pPr>
            <a:r>
              <a:rPr lang="en-US" sz="14500" spc="-1189" dirty="0">
                <a:solidFill>
                  <a:srgbClr val="272665"/>
                </a:solidFill>
                <a:latin typeface="Public Sans"/>
                <a:ea typeface="Public Sans"/>
                <a:cs typeface="Public Sans"/>
                <a:sym typeface="Public Sans"/>
              </a:rPr>
              <a:t>Thank 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205</Words>
  <Application>Microsoft Office PowerPoint</Application>
  <PresentationFormat>Custom</PresentationFormat>
  <Paragraphs>44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Public Sans</vt:lpstr>
      <vt:lpstr>Aptos</vt:lpstr>
      <vt:lpstr>Public Sans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Body language</dc:title>
  <dc:creator>Vella Claire C at SCSA</dc:creator>
  <cp:lastModifiedBy>Vella Claire C at SCSA</cp:lastModifiedBy>
  <cp:revision>8</cp:revision>
  <dcterms:created xsi:type="dcterms:W3CDTF">2006-08-16T00:00:00Z</dcterms:created>
  <dcterms:modified xsi:type="dcterms:W3CDTF">2025-06-10T19:54:56Z</dcterms:modified>
  <dc:identifier>DAGp7pr8xKg</dc:identifier>
</cp:coreProperties>
</file>