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59" r:id="rId6"/>
    <p:sldId id="268" r:id="rId7"/>
    <p:sldId id="265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14F"/>
    <a:srgbClr val="D3E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jn Groenewold" userId="7f7114a8-fd7e-49bd-aa82-a8e62009e9a3" providerId="ADAL" clId="{8011A2BD-601F-4E49-A095-80776A291D6E}"/>
    <pc:docChg chg="undo custSel addSld modSld">
      <pc:chgData name="Martijn Groenewold" userId="7f7114a8-fd7e-49bd-aa82-a8e62009e9a3" providerId="ADAL" clId="{8011A2BD-601F-4E49-A095-80776A291D6E}" dt="2025-06-10T11:55:38.183" v="3484" actId="20577"/>
      <pc:docMkLst>
        <pc:docMk/>
      </pc:docMkLst>
      <pc:sldChg chg="modSp mod">
        <pc:chgData name="Martijn Groenewold" userId="7f7114a8-fd7e-49bd-aa82-a8e62009e9a3" providerId="ADAL" clId="{8011A2BD-601F-4E49-A095-80776A291D6E}" dt="2025-06-10T11:55:38.183" v="3484" actId="20577"/>
        <pc:sldMkLst>
          <pc:docMk/>
          <pc:sldMk cId="3121654956" sldId="256"/>
        </pc:sldMkLst>
        <pc:spChg chg="mod">
          <ac:chgData name="Martijn Groenewold" userId="7f7114a8-fd7e-49bd-aa82-a8e62009e9a3" providerId="ADAL" clId="{8011A2BD-601F-4E49-A095-80776A291D6E}" dt="2025-05-27T06:55:55.556" v="43" actId="20577"/>
          <ac:spMkLst>
            <pc:docMk/>
            <pc:sldMk cId="3121654956" sldId="256"/>
            <ac:spMk id="2" creationId="{0E0203C7-18EA-C361-A2BC-441C94973383}"/>
          </ac:spMkLst>
        </pc:spChg>
        <pc:spChg chg="mod">
          <ac:chgData name="Martijn Groenewold" userId="7f7114a8-fd7e-49bd-aa82-a8e62009e9a3" providerId="ADAL" clId="{8011A2BD-601F-4E49-A095-80776A291D6E}" dt="2025-06-10T11:55:38.183" v="3484" actId="20577"/>
          <ac:spMkLst>
            <pc:docMk/>
            <pc:sldMk cId="3121654956" sldId="256"/>
            <ac:spMk id="3" creationId="{837B7BEC-7E48-8A11-6A80-4BFE68621E09}"/>
          </ac:spMkLst>
        </pc:spChg>
      </pc:sldChg>
      <pc:sldChg chg="modSp mod">
        <pc:chgData name="Martijn Groenewold" userId="7f7114a8-fd7e-49bd-aa82-a8e62009e9a3" providerId="ADAL" clId="{8011A2BD-601F-4E49-A095-80776A291D6E}" dt="2025-05-28T12:45:52.927" v="2695" actId="20577"/>
        <pc:sldMkLst>
          <pc:docMk/>
          <pc:sldMk cId="3311903115" sldId="258"/>
        </pc:sldMkLst>
        <pc:spChg chg="mod">
          <ac:chgData name="Martijn Groenewold" userId="7f7114a8-fd7e-49bd-aa82-a8e62009e9a3" providerId="ADAL" clId="{8011A2BD-601F-4E49-A095-80776A291D6E}" dt="2025-05-28T12:34:51.611" v="2590" actId="404"/>
          <ac:spMkLst>
            <pc:docMk/>
            <pc:sldMk cId="3311903115" sldId="258"/>
            <ac:spMk id="2" creationId="{6DFC5472-C726-59E6-8FA7-45B33EF37281}"/>
          </ac:spMkLst>
        </pc:spChg>
        <pc:spChg chg="mod">
          <ac:chgData name="Martijn Groenewold" userId="7f7114a8-fd7e-49bd-aa82-a8e62009e9a3" providerId="ADAL" clId="{8011A2BD-601F-4E49-A095-80776A291D6E}" dt="2025-05-28T12:45:52.927" v="2695" actId="20577"/>
          <ac:spMkLst>
            <pc:docMk/>
            <pc:sldMk cId="3311903115" sldId="258"/>
            <ac:spMk id="3" creationId="{DA3E5092-72C8-71EE-71DB-14396B5A36AA}"/>
          </ac:spMkLst>
        </pc:spChg>
      </pc:sldChg>
      <pc:sldChg chg="modSp mod">
        <pc:chgData name="Martijn Groenewold" userId="7f7114a8-fd7e-49bd-aa82-a8e62009e9a3" providerId="ADAL" clId="{8011A2BD-601F-4E49-A095-80776A291D6E}" dt="2025-05-28T13:09:38.866" v="3187" actId="20577"/>
        <pc:sldMkLst>
          <pc:docMk/>
          <pc:sldMk cId="725994956" sldId="259"/>
        </pc:sldMkLst>
        <pc:spChg chg="mod">
          <ac:chgData name="Martijn Groenewold" userId="7f7114a8-fd7e-49bd-aa82-a8e62009e9a3" providerId="ADAL" clId="{8011A2BD-601F-4E49-A095-80776A291D6E}" dt="2025-05-28T13:04:22.636" v="3074" actId="20577"/>
          <ac:spMkLst>
            <pc:docMk/>
            <pc:sldMk cId="725994956" sldId="259"/>
            <ac:spMk id="2" creationId="{90DF793F-2799-2BD4-82F2-CD983CDE18FB}"/>
          </ac:spMkLst>
        </pc:spChg>
        <pc:spChg chg="mod">
          <ac:chgData name="Martijn Groenewold" userId="7f7114a8-fd7e-49bd-aa82-a8e62009e9a3" providerId="ADAL" clId="{8011A2BD-601F-4E49-A095-80776A291D6E}" dt="2025-05-28T13:09:38.866" v="3187" actId="20577"/>
          <ac:spMkLst>
            <pc:docMk/>
            <pc:sldMk cId="725994956" sldId="259"/>
            <ac:spMk id="3" creationId="{E40E7F40-B0A1-C5CE-94B8-893844C2F7AA}"/>
          </ac:spMkLst>
        </pc:spChg>
      </pc:sldChg>
      <pc:sldChg chg="modSp mod">
        <pc:chgData name="Martijn Groenewold" userId="7f7114a8-fd7e-49bd-aa82-a8e62009e9a3" providerId="ADAL" clId="{8011A2BD-601F-4E49-A095-80776A291D6E}" dt="2025-05-27T07:25:14.540" v="1930" actId="20577"/>
        <pc:sldMkLst>
          <pc:docMk/>
          <pc:sldMk cId="4233834189" sldId="265"/>
        </pc:sldMkLst>
        <pc:spChg chg="mod">
          <ac:chgData name="Martijn Groenewold" userId="7f7114a8-fd7e-49bd-aa82-a8e62009e9a3" providerId="ADAL" clId="{8011A2BD-601F-4E49-A095-80776A291D6E}" dt="2025-05-27T07:24:54.207" v="1881" actId="20577"/>
          <ac:spMkLst>
            <pc:docMk/>
            <pc:sldMk cId="4233834189" sldId="265"/>
            <ac:spMk id="2" creationId="{0E0203C7-18EA-C361-A2BC-441C94973383}"/>
          </ac:spMkLst>
        </pc:spChg>
        <pc:spChg chg="mod">
          <ac:chgData name="Martijn Groenewold" userId="7f7114a8-fd7e-49bd-aa82-a8e62009e9a3" providerId="ADAL" clId="{8011A2BD-601F-4E49-A095-80776A291D6E}" dt="2025-05-27T07:25:14.540" v="1930" actId="20577"/>
          <ac:spMkLst>
            <pc:docMk/>
            <pc:sldMk cId="4233834189" sldId="265"/>
            <ac:spMk id="3" creationId="{837B7BEC-7E48-8A11-6A80-4BFE68621E09}"/>
          </ac:spMkLst>
        </pc:spChg>
      </pc:sldChg>
      <pc:sldChg chg="modSp mod">
        <pc:chgData name="Martijn Groenewold" userId="7f7114a8-fd7e-49bd-aa82-a8e62009e9a3" providerId="ADAL" clId="{8011A2BD-601F-4E49-A095-80776A291D6E}" dt="2025-05-28T12:55:40.106" v="2741" actId="20577"/>
        <pc:sldMkLst>
          <pc:docMk/>
          <pc:sldMk cId="2287238246" sldId="266"/>
        </pc:sldMkLst>
        <pc:spChg chg="mod">
          <ac:chgData name="Martijn Groenewold" userId="7f7114a8-fd7e-49bd-aa82-a8e62009e9a3" providerId="ADAL" clId="{8011A2BD-601F-4E49-A095-80776A291D6E}" dt="2025-05-27T07:03:21.949" v="493" actId="20577"/>
          <ac:spMkLst>
            <pc:docMk/>
            <pc:sldMk cId="2287238246" sldId="266"/>
            <ac:spMk id="2" creationId="{1B2A1811-E6EA-3F6C-5E40-FEB1659541AB}"/>
          </ac:spMkLst>
        </pc:spChg>
        <pc:spChg chg="mod">
          <ac:chgData name="Martijn Groenewold" userId="7f7114a8-fd7e-49bd-aa82-a8e62009e9a3" providerId="ADAL" clId="{8011A2BD-601F-4E49-A095-80776A291D6E}" dt="2025-05-28T12:55:40.106" v="2741" actId="20577"/>
          <ac:spMkLst>
            <pc:docMk/>
            <pc:sldMk cId="2287238246" sldId="266"/>
            <ac:spMk id="3" creationId="{91B942DB-1A42-48AE-2D6E-FE382A25788A}"/>
          </ac:spMkLst>
        </pc:spChg>
      </pc:sldChg>
      <pc:sldChg chg="modSp mod">
        <pc:chgData name="Martijn Groenewold" userId="7f7114a8-fd7e-49bd-aa82-a8e62009e9a3" providerId="ADAL" clId="{8011A2BD-601F-4E49-A095-80776A291D6E}" dt="2025-05-28T13:02:24.003" v="3018" actId="20577"/>
        <pc:sldMkLst>
          <pc:docMk/>
          <pc:sldMk cId="2432806096" sldId="267"/>
        </pc:sldMkLst>
        <pc:spChg chg="mod">
          <ac:chgData name="Martijn Groenewold" userId="7f7114a8-fd7e-49bd-aa82-a8e62009e9a3" providerId="ADAL" clId="{8011A2BD-601F-4E49-A095-80776A291D6E}" dt="2025-05-27T07:14:37.115" v="791" actId="20577"/>
          <ac:spMkLst>
            <pc:docMk/>
            <pc:sldMk cId="2432806096" sldId="267"/>
            <ac:spMk id="2" creationId="{4AE6870E-5049-CCBF-50B2-F9DB8F81BA0D}"/>
          </ac:spMkLst>
        </pc:spChg>
        <pc:spChg chg="mod">
          <ac:chgData name="Martijn Groenewold" userId="7f7114a8-fd7e-49bd-aa82-a8e62009e9a3" providerId="ADAL" clId="{8011A2BD-601F-4E49-A095-80776A291D6E}" dt="2025-05-28T13:02:24.003" v="3018" actId="20577"/>
          <ac:spMkLst>
            <pc:docMk/>
            <pc:sldMk cId="2432806096" sldId="267"/>
            <ac:spMk id="3" creationId="{99CAE4B5-FBD6-393E-2E5A-658DD5A53A4C}"/>
          </ac:spMkLst>
        </pc:spChg>
      </pc:sldChg>
      <pc:sldChg chg="modSp add mod">
        <pc:chgData name="Martijn Groenewold" userId="7f7114a8-fd7e-49bd-aa82-a8e62009e9a3" providerId="ADAL" clId="{8011A2BD-601F-4E49-A095-80776A291D6E}" dt="2025-05-28T13:14:58.640" v="3473" actId="12"/>
        <pc:sldMkLst>
          <pc:docMk/>
          <pc:sldMk cId="1997363464" sldId="268"/>
        </pc:sldMkLst>
        <pc:spChg chg="mod">
          <ac:chgData name="Martijn Groenewold" userId="7f7114a8-fd7e-49bd-aa82-a8e62009e9a3" providerId="ADAL" clId="{8011A2BD-601F-4E49-A095-80776A291D6E}" dt="2025-05-28T13:13:40.044" v="3462" actId="20577"/>
          <ac:spMkLst>
            <pc:docMk/>
            <pc:sldMk cId="1997363464" sldId="268"/>
            <ac:spMk id="2" creationId="{9DDBC862-7373-1F7E-468A-168902CD20CB}"/>
          </ac:spMkLst>
        </pc:spChg>
        <pc:spChg chg="mod">
          <ac:chgData name="Martijn Groenewold" userId="7f7114a8-fd7e-49bd-aa82-a8e62009e9a3" providerId="ADAL" clId="{8011A2BD-601F-4E49-A095-80776A291D6E}" dt="2025-05-28T13:14:58.640" v="3473" actId="12"/>
          <ac:spMkLst>
            <pc:docMk/>
            <pc:sldMk cId="1997363464" sldId="268"/>
            <ac:spMk id="3" creationId="{BEF24C4B-CDE0-09C0-F375-3B8B9D8C4F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0E4449-E913-831A-D4F6-353DA936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A36AE4-7437-3CE5-DCCD-858538052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5FF4D4-CC95-138D-7F74-753D1DC8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BF2A17F-7C0E-51F8-AE03-0B83153C6D1B}"/>
              </a:ext>
            </a:extLst>
          </p:cNvPr>
          <p:cNvSpPr/>
          <p:nvPr userDrawn="1"/>
        </p:nvSpPr>
        <p:spPr>
          <a:xfrm>
            <a:off x="0" y="2743200"/>
            <a:ext cx="10838400" cy="1371600"/>
          </a:xfrm>
          <a:prstGeom prst="rect">
            <a:avLst/>
          </a:prstGeom>
          <a:solidFill>
            <a:srgbClr val="163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0256B1-6E30-11D4-F21C-48300BC930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2500" y="2822348"/>
            <a:ext cx="9144000" cy="1154521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DD1BA8-0FCA-990E-9CFB-FB96F0F8C7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26600" y="4435502"/>
            <a:ext cx="9144000" cy="5625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631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F97DDB43-B7D8-9E11-1379-9D310E060BC6}"/>
              </a:ext>
            </a:extLst>
          </p:cNvPr>
          <p:cNvSpPr/>
          <p:nvPr userDrawn="1"/>
        </p:nvSpPr>
        <p:spPr>
          <a:xfrm>
            <a:off x="0" y="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9A4F864E-BE65-C498-64DC-803AD3B94124}"/>
              </a:ext>
            </a:extLst>
          </p:cNvPr>
          <p:cNvSpPr/>
          <p:nvPr userDrawn="1"/>
        </p:nvSpPr>
        <p:spPr>
          <a:xfrm>
            <a:off x="1326600" y="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2B32B112-AECE-7456-D330-84B8681CD99B}"/>
              </a:ext>
            </a:extLst>
          </p:cNvPr>
          <p:cNvSpPr/>
          <p:nvPr userDrawn="1"/>
        </p:nvSpPr>
        <p:spPr>
          <a:xfrm>
            <a:off x="4033800" y="137160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199878C-4CD7-D59F-673B-11F0AD8BE9F2}"/>
              </a:ext>
            </a:extLst>
          </p:cNvPr>
          <p:cNvSpPr/>
          <p:nvPr userDrawn="1"/>
        </p:nvSpPr>
        <p:spPr>
          <a:xfrm>
            <a:off x="0" y="548640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A7389830-B51F-6180-AFB1-6B1131D8FACE}"/>
              </a:ext>
            </a:extLst>
          </p:cNvPr>
          <p:cNvSpPr/>
          <p:nvPr userDrawn="1"/>
        </p:nvSpPr>
        <p:spPr>
          <a:xfrm>
            <a:off x="10830348" y="4114799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E7186FD6-2E08-60AF-94F2-891182760F37}"/>
              </a:ext>
            </a:extLst>
          </p:cNvPr>
          <p:cNvSpPr/>
          <p:nvPr userDrawn="1"/>
        </p:nvSpPr>
        <p:spPr>
          <a:xfrm>
            <a:off x="8041200" y="137160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36778CD1-0E98-E67A-1275-5FD3F3F07080}"/>
              </a:ext>
            </a:extLst>
          </p:cNvPr>
          <p:cNvSpPr/>
          <p:nvPr userDrawn="1"/>
        </p:nvSpPr>
        <p:spPr>
          <a:xfrm>
            <a:off x="9538200" y="5486400"/>
            <a:ext cx="1353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ACA37648-6CCA-7BFF-3A89-E6F4FA80E836}"/>
              </a:ext>
            </a:extLst>
          </p:cNvPr>
          <p:cNvSpPr/>
          <p:nvPr userDrawn="1"/>
        </p:nvSpPr>
        <p:spPr>
          <a:xfrm>
            <a:off x="10838400" y="5486400"/>
            <a:ext cx="1353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16D01528-B453-D278-5A64-068C885A4BD3}"/>
              </a:ext>
            </a:extLst>
          </p:cNvPr>
          <p:cNvSpPr/>
          <p:nvPr userDrawn="1"/>
        </p:nvSpPr>
        <p:spPr>
          <a:xfrm>
            <a:off x="8181675" y="5486400"/>
            <a:ext cx="1353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Afbeelding met tekst">
            <a:extLst>
              <a:ext uri="{FF2B5EF4-FFF2-40B4-BE49-F238E27FC236}">
                <a16:creationId xmlns:a16="http://schemas.microsoft.com/office/drawing/2014/main" id="{F053D56B-D506-E37B-3812-D939E11EF0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105" y="5678979"/>
            <a:ext cx="3868390" cy="986441"/>
          </a:xfrm>
          <a:prstGeom prst="rect">
            <a:avLst/>
          </a:prstGeom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2F6E1FA6-64B7-EC99-E2ED-770013AFD1CF}"/>
              </a:ext>
            </a:extLst>
          </p:cNvPr>
          <p:cNvSpPr/>
          <p:nvPr userDrawn="1"/>
        </p:nvSpPr>
        <p:spPr>
          <a:xfrm>
            <a:off x="6806859" y="548640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F7AA9026-2F31-826D-CA2F-9C0DEABF5462}"/>
              </a:ext>
            </a:extLst>
          </p:cNvPr>
          <p:cNvSpPr/>
          <p:nvPr userDrawn="1"/>
        </p:nvSpPr>
        <p:spPr>
          <a:xfrm>
            <a:off x="10838400" y="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218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555B6-B22A-6173-34D5-40537B98D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1B93C9B-150F-7C14-0788-1A575852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5A4BDF-8D88-881B-EF92-19E72CC2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377708-2EF8-1231-13A2-C97917B77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69B504-E67F-30D2-0101-DF08B756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5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88E148D-20E3-42C9-502B-7D9372679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C83004D-54A0-74D3-A1DA-9652DFB6A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B3DC48-B977-2008-DC62-C92D9881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F077A7-9CDF-FAFB-947E-6CAE41B7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66F3B6-BCEB-C92B-F559-B933767A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26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18C7F-2D12-A45C-78E8-5200AEDA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631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94BFF2-F83D-C7BD-819E-5AD6515A5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DAD90A-681F-1A75-7D25-664CFFB9C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A198CF-1CB2-E51C-64FC-03022F227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D8D34B-9EE1-DFE9-4766-781CC1A3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st">
            <a:extLst>
              <a:ext uri="{FF2B5EF4-FFF2-40B4-BE49-F238E27FC236}">
                <a16:creationId xmlns:a16="http://schemas.microsoft.com/office/drawing/2014/main" id="{AB180C7B-93BD-D8AA-E78F-ED22A6AAC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280" y="6311900"/>
            <a:ext cx="1762745" cy="449501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F6A27D41-70C1-2D7A-24E4-6B7EF75EAEE8}"/>
              </a:ext>
            </a:extLst>
          </p:cNvPr>
          <p:cNvSpPr/>
          <p:nvPr userDrawn="1"/>
        </p:nvSpPr>
        <p:spPr>
          <a:xfrm>
            <a:off x="0" y="5486400"/>
            <a:ext cx="1353600" cy="1371600"/>
          </a:xfrm>
          <a:prstGeom prst="rect">
            <a:avLst/>
          </a:prstGeom>
          <a:solidFill>
            <a:srgbClr val="D3ED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61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4E2D9-63DA-DF30-E431-A190A2CB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F776FE-F299-D0A5-2B82-3930B2A7B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16BCB0-FC4A-530F-6B71-1CBF3084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80CF56-7812-400B-E1AB-7DE820BA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038A11-FAF9-E583-9587-3FAF1426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701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ABF0A-BB50-9324-3459-A462AF26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09455B-97A8-C6E5-B2F2-D27919D93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E56C9B-BF18-967B-E0C7-C85C51372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42F9A0-3868-F623-8252-E634E5E66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3BCCFA-F193-0A06-39AA-3E88017E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AF55E8-B093-A896-552C-40524D96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246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51F4-9AA6-A2BF-7FA1-C078E43C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672523-7DFA-81ED-DBA0-B21502ED3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B42916-B357-A47A-DBA0-68C2EAB2B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50128F-179F-A793-F6D2-C9EAB4D85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214745-AA7D-7027-8884-EB4938889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F20B61-223E-B338-2BC9-D60F802C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66EC0F5-E1D8-7D2C-D12F-505A82DF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2A32A9A-0928-3A19-F046-BB766E9F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3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D9AFD-AF60-E391-B3FF-F6A9B90E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AD36B4A-35CA-6543-B147-01903E41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FD6C60A-46F1-A276-C044-028D4829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CC5EFF1-79EB-6B4C-D069-56456D0C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11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1F73CCC-E280-5567-8EB3-8977DDF0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9043B77-0B14-D927-1778-F3AB83A6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C94499-3ED8-BA98-5410-ED8962197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69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4353B-5C98-D340-482B-94B5FF29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8E572C-F291-7365-6B7A-1C2E60738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74EF17-0DE1-E56D-B599-70200024B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CD5133-7ACC-3502-89E7-2BDF094D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5F0499-4B55-2762-76AA-9978193D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88A00B-70D2-390C-95FA-83A52936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89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00034-18B7-B45D-AD49-10908CAE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5E95D66-B692-EFE2-7180-56E7204D7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81B9923-A9B1-F4D5-455F-735AC713B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371E22-D879-460E-2AF7-0658250F0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B85D2-2D36-B7D6-CC08-995BCA35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24E025-4F1C-2E17-83C6-ADCFDF43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691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9A9C8E-6B12-C6D2-F740-60D4B699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A5D427-9EA8-0A75-E9F3-0B9FB3527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145EB1-751B-5CA9-E548-D62DDF242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4BCA6-962B-448B-8FEC-E5D3FBFFFD6C}" type="datetimeFigureOut">
              <a:rPr lang="nl-NL" smtClean="0"/>
              <a:t>10-6-2025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BF58E9-AC3B-13CE-C9F1-5288652D2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10BCAA-8E21-C241-97FA-09F612EBD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13F-E5C8-41A9-AA1A-B2AF77562A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25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203C7-18EA-C361-A2BC-441C94973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600" y="3050290"/>
            <a:ext cx="9144000" cy="757419"/>
          </a:xfrm>
        </p:spPr>
        <p:txBody>
          <a:bodyPr>
            <a:noAutofit/>
          </a:bodyPr>
          <a:lstStyle/>
          <a:p>
            <a:r>
              <a:rPr lang="nl-NL" sz="3600" dirty="0" err="1"/>
              <a:t>Supervisory</a:t>
            </a:r>
            <a:r>
              <a:rPr lang="nl-NL" sz="3600" dirty="0"/>
              <a:t> Boards in Dutch Healthcare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7B7BEC-7E48-8A11-6A80-4BFE68621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b="1" i="0" dirty="0" err="1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  <a:t>June</a:t>
            </a:r>
            <a:r>
              <a:rPr lang="nl-NL" b="1" i="0" dirty="0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  <a:t> 16th, 2025</a:t>
            </a:r>
            <a:br>
              <a:rPr lang="nl-NL" b="1" i="0" dirty="0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</a:br>
            <a:br>
              <a:rPr lang="nl-NL" b="1" i="0" dirty="0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</a:br>
            <a:r>
              <a:rPr lang="nl-NL" b="1" i="0" dirty="0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  <a:t>Martijn Groenewold, Sr. Policy </a:t>
            </a:r>
            <a:r>
              <a:rPr lang="nl-NL" b="1" i="0" dirty="0" err="1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  <a:t>Officer</a:t>
            </a:r>
            <a:r>
              <a:rPr lang="nl-NL" b="1" i="0" dirty="0">
                <a:solidFill>
                  <a:srgbClr val="16314F"/>
                </a:solidFill>
                <a:effectLst/>
                <a:latin typeface="Open Sans" panose="020B0606030504020204" pitchFamily="34" charset="0"/>
              </a:rPr>
              <a:t> NVTZ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165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C5472-C726-59E6-8FA7-45B33EF3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err="1"/>
              <a:t>Responsibilities</a:t>
            </a:r>
            <a:r>
              <a:rPr lang="nl-NL" sz="4000" dirty="0"/>
              <a:t> of </a:t>
            </a:r>
            <a:r>
              <a:rPr lang="nl-NL" sz="4000" dirty="0" err="1"/>
              <a:t>Supervisory</a:t>
            </a:r>
            <a:r>
              <a:rPr lang="nl-NL" sz="4000" dirty="0"/>
              <a:t> Boards in NL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3E5092-72C8-71EE-71DB-14396B5A3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Employer</a:t>
            </a:r>
            <a:r>
              <a:rPr lang="nl-NL" dirty="0"/>
              <a:t> of the Executive Board</a:t>
            </a:r>
          </a:p>
          <a:p>
            <a:r>
              <a:rPr lang="nl-NL" dirty="0" err="1"/>
              <a:t>Supervision</a:t>
            </a:r>
            <a:r>
              <a:rPr lang="nl-NL" dirty="0"/>
              <a:t> over governance</a:t>
            </a:r>
          </a:p>
          <a:p>
            <a:r>
              <a:rPr lang="nl-NL" dirty="0"/>
              <a:t>Advisor to the executive board</a:t>
            </a:r>
          </a:p>
          <a:p>
            <a:r>
              <a:rPr lang="nl-NL" dirty="0" err="1"/>
              <a:t>Guardian</a:t>
            </a:r>
            <a:r>
              <a:rPr lang="nl-NL" dirty="0"/>
              <a:t> of proper </a:t>
            </a:r>
            <a:r>
              <a:rPr lang="nl-NL" dirty="0" err="1"/>
              <a:t>dialogue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The </a:t>
            </a:r>
            <a:r>
              <a:rPr lang="nl-NL" dirty="0" err="1"/>
              <a:t>supervisory</a:t>
            </a:r>
            <a:r>
              <a:rPr lang="nl-NL" dirty="0"/>
              <a:t> board is </a:t>
            </a:r>
            <a:r>
              <a:rPr lang="nl-NL" dirty="0" err="1"/>
              <a:t>explicitly</a:t>
            </a:r>
            <a:r>
              <a:rPr lang="nl-NL" dirty="0"/>
              <a:t> non-executive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190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ECCE5-26AB-BDBB-7382-11D1A48F9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A1811-E6EA-3F6C-5E40-FEB165954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Main</a:t>
            </a:r>
            <a:r>
              <a:rPr lang="nl-NL" dirty="0"/>
              <a:t> </a:t>
            </a:r>
            <a:r>
              <a:rPr lang="nl-NL" dirty="0" err="1"/>
              <a:t>challenges</a:t>
            </a:r>
            <a:r>
              <a:rPr lang="nl-NL" dirty="0"/>
              <a:t> of Dutch Healthcare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B942DB-1A42-48AE-2D6E-FE382A257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Aging</a:t>
            </a:r>
            <a:r>
              <a:rPr lang="nl-NL" dirty="0"/>
              <a:t> of the </a:t>
            </a:r>
            <a:r>
              <a:rPr lang="nl-NL" dirty="0" err="1"/>
              <a:t>population</a:t>
            </a:r>
            <a:r>
              <a:rPr lang="nl-NL" dirty="0"/>
              <a:t> &amp; the </a:t>
            </a:r>
            <a:r>
              <a:rPr lang="nl-NL" dirty="0" err="1"/>
              <a:t>workforce</a:t>
            </a:r>
            <a:endParaRPr lang="nl-NL" dirty="0"/>
          </a:p>
          <a:p>
            <a:r>
              <a:rPr lang="nl-NL" dirty="0"/>
              <a:t>An </a:t>
            </a:r>
            <a:r>
              <a:rPr lang="nl-NL" dirty="0" err="1"/>
              <a:t>already</a:t>
            </a:r>
            <a:r>
              <a:rPr lang="nl-NL" dirty="0"/>
              <a:t> </a:t>
            </a:r>
            <a:r>
              <a:rPr lang="nl-NL" dirty="0" err="1"/>
              <a:t>structural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persistent </a:t>
            </a:r>
            <a:r>
              <a:rPr lang="nl-NL" dirty="0" err="1"/>
              <a:t>labor</a:t>
            </a:r>
            <a:r>
              <a:rPr lang="nl-NL" dirty="0"/>
              <a:t> market </a:t>
            </a:r>
            <a:r>
              <a:rPr lang="nl-NL" dirty="0" err="1"/>
              <a:t>shortage</a:t>
            </a:r>
            <a:endParaRPr lang="nl-NL" dirty="0"/>
          </a:p>
          <a:p>
            <a:r>
              <a:rPr lang="nl-NL" dirty="0" err="1"/>
              <a:t>Increase</a:t>
            </a:r>
            <a:r>
              <a:rPr lang="nl-NL" dirty="0"/>
              <a:t> in </a:t>
            </a:r>
            <a:r>
              <a:rPr lang="nl-NL" dirty="0" err="1"/>
              <a:t>demand</a:t>
            </a:r>
            <a:r>
              <a:rPr lang="nl-NL" dirty="0"/>
              <a:t> as a </a:t>
            </a:r>
            <a:r>
              <a:rPr lang="nl-NL" dirty="0" err="1"/>
              <a:t>result</a:t>
            </a:r>
            <a:r>
              <a:rPr lang="nl-NL" dirty="0"/>
              <a:t> of </a:t>
            </a:r>
            <a:r>
              <a:rPr lang="nl-NL" dirty="0" err="1"/>
              <a:t>aging</a:t>
            </a:r>
            <a:endParaRPr lang="nl-NL" dirty="0"/>
          </a:p>
          <a:p>
            <a:r>
              <a:rPr lang="nl-NL" dirty="0" err="1"/>
              <a:t>Innovation</a:t>
            </a:r>
            <a:r>
              <a:rPr lang="nl-NL" dirty="0"/>
              <a:t>, Adaptation &amp; </a:t>
            </a:r>
            <a:r>
              <a:rPr lang="nl-NL" dirty="0" err="1"/>
              <a:t>Implementation</a:t>
            </a:r>
            <a:endParaRPr lang="nl-NL" dirty="0"/>
          </a:p>
          <a:p>
            <a:r>
              <a:rPr lang="nl-NL" dirty="0" err="1"/>
              <a:t>Sustainability</a:t>
            </a:r>
            <a:r>
              <a:rPr lang="nl-NL" dirty="0"/>
              <a:t> &amp; European </a:t>
            </a:r>
            <a:r>
              <a:rPr lang="nl-NL" dirty="0" err="1"/>
              <a:t>regulation</a:t>
            </a:r>
            <a:endParaRPr lang="nl-NL" dirty="0"/>
          </a:p>
          <a:p>
            <a:r>
              <a:rPr lang="nl-NL" dirty="0" err="1"/>
              <a:t>Geopolitical</a:t>
            </a:r>
            <a:r>
              <a:rPr lang="nl-NL" dirty="0"/>
              <a:t> </a:t>
            </a:r>
            <a:r>
              <a:rPr lang="nl-NL" dirty="0" err="1"/>
              <a:t>developments</a:t>
            </a:r>
            <a:endParaRPr lang="nl-NL" dirty="0"/>
          </a:p>
          <a:p>
            <a:r>
              <a:rPr lang="nl-NL" dirty="0"/>
              <a:t>Social </a:t>
            </a:r>
            <a:r>
              <a:rPr lang="nl-NL" dirty="0" err="1"/>
              <a:t>challenges</a:t>
            </a:r>
            <a:r>
              <a:rPr lang="nl-NL" dirty="0"/>
              <a:t>: </a:t>
            </a:r>
            <a:r>
              <a:rPr lang="nl-NL" dirty="0" err="1"/>
              <a:t>Individual</a:t>
            </a:r>
            <a:r>
              <a:rPr lang="nl-NL" dirty="0"/>
              <a:t> </a:t>
            </a:r>
            <a:r>
              <a:rPr lang="nl-NL" dirty="0" err="1"/>
              <a:t>debts</a:t>
            </a:r>
            <a:r>
              <a:rPr lang="nl-NL" dirty="0"/>
              <a:t> &amp; </a:t>
            </a:r>
            <a:r>
              <a:rPr lang="nl-NL" dirty="0" err="1"/>
              <a:t>Loneliness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723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772CC-DD42-A553-0D7E-FDC04A21E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6870E-5049-CCBF-50B2-F9DB8F81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Power of Community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CAE4B5-FBD6-393E-2E5A-658DD5A53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 </a:t>
            </a:r>
            <a:r>
              <a:rPr lang="nl-NL" dirty="0" err="1"/>
              <a:t>paradigm</a:t>
            </a:r>
            <a:r>
              <a:rPr lang="nl-NL" dirty="0"/>
              <a:t>-shift is </a:t>
            </a:r>
            <a:r>
              <a:rPr lang="nl-NL" dirty="0" err="1"/>
              <a:t>necessary</a:t>
            </a:r>
            <a:endParaRPr lang="nl-NL" dirty="0"/>
          </a:p>
          <a:p>
            <a:endParaRPr lang="nl-NL" dirty="0"/>
          </a:p>
          <a:p>
            <a:r>
              <a:rPr lang="nl-NL" dirty="0"/>
              <a:t>Ego (</a:t>
            </a:r>
            <a:r>
              <a:rPr lang="nl-NL" dirty="0" err="1"/>
              <a:t>consumers</a:t>
            </a:r>
            <a:r>
              <a:rPr lang="nl-NL" dirty="0"/>
              <a:t>)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Eco</a:t>
            </a:r>
            <a:r>
              <a:rPr lang="nl-NL" dirty="0">
                <a:sym typeface="Wingdings" panose="05000000000000000000" pitchFamily="2" charset="2"/>
              </a:rPr>
              <a:t> (</a:t>
            </a:r>
            <a:r>
              <a:rPr lang="nl-NL" dirty="0" err="1">
                <a:sym typeface="Wingdings" panose="05000000000000000000" pitchFamily="2" charset="2"/>
              </a:rPr>
              <a:t>citizens</a:t>
            </a:r>
            <a:r>
              <a:rPr lang="nl-NL" dirty="0">
                <a:sym typeface="Wingdings" panose="05000000000000000000" pitchFamily="2" charset="2"/>
              </a:rPr>
              <a:t>)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err="1"/>
              <a:t>Competitive</a:t>
            </a:r>
            <a:r>
              <a:rPr lang="nl-NL" dirty="0"/>
              <a:t> market-logic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C</a:t>
            </a:r>
            <a:r>
              <a:rPr lang="nl-NL" dirty="0" err="1"/>
              <a:t>ooperative</a:t>
            </a:r>
            <a:r>
              <a:rPr lang="nl-NL" dirty="0"/>
              <a:t> </a:t>
            </a:r>
            <a:r>
              <a:rPr lang="nl-NL" dirty="0" err="1"/>
              <a:t>ecosystem</a:t>
            </a:r>
            <a:r>
              <a:rPr lang="nl-NL" dirty="0"/>
              <a:t> approach</a:t>
            </a:r>
          </a:p>
          <a:p>
            <a:endParaRPr lang="nl-NL" dirty="0"/>
          </a:p>
          <a:p>
            <a:r>
              <a:rPr lang="nl-NL" dirty="0" err="1"/>
              <a:t>Institutional</a:t>
            </a:r>
            <a:r>
              <a:rPr lang="nl-NL" dirty="0"/>
              <a:t> </a:t>
            </a:r>
            <a:r>
              <a:rPr lang="nl-NL" dirty="0" err="1"/>
              <a:t>healthcare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Integrated</a:t>
            </a:r>
            <a:r>
              <a:rPr lang="nl-NL" dirty="0">
                <a:sym typeface="Wingdings" panose="05000000000000000000" pitchFamily="2" charset="2"/>
              </a:rPr>
              <a:t> community care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280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DF793F-2799-2BD4-82F2-CD983CDE1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Supervisory</a:t>
            </a:r>
            <a:r>
              <a:rPr lang="nl-NL" dirty="0"/>
              <a:t> Boards of the </a:t>
            </a:r>
            <a:r>
              <a:rPr lang="nl-NL" dirty="0" err="1"/>
              <a:t>Future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0E7F40-B0A1-C5CE-94B8-893844C2F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Let social </a:t>
            </a:r>
            <a:r>
              <a:rPr lang="nl-NL" dirty="0" err="1"/>
              <a:t>responsibility</a:t>
            </a:r>
            <a:r>
              <a:rPr lang="nl-NL" dirty="0"/>
              <a:t> </a:t>
            </a:r>
            <a:r>
              <a:rPr lang="nl-NL" dirty="0" err="1"/>
              <a:t>prevail</a:t>
            </a:r>
            <a:r>
              <a:rPr lang="nl-NL" dirty="0"/>
              <a:t> over financial </a:t>
            </a:r>
            <a:r>
              <a:rPr lang="nl-NL" dirty="0" err="1"/>
              <a:t>interests</a:t>
            </a:r>
            <a:endParaRPr lang="nl-NL" dirty="0"/>
          </a:p>
          <a:p>
            <a:endParaRPr lang="nl-NL" dirty="0"/>
          </a:p>
          <a:p>
            <a:r>
              <a:rPr lang="nl-NL" dirty="0"/>
              <a:t>Challenge the executive board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fundamental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the </a:t>
            </a:r>
            <a:r>
              <a:rPr lang="nl-NL" dirty="0" err="1"/>
              <a:t>strategic</a:t>
            </a:r>
            <a:r>
              <a:rPr lang="nl-NL" dirty="0"/>
              <a:t> route forward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err="1"/>
              <a:t>Don’t</a:t>
            </a:r>
            <a:r>
              <a:rPr lang="nl-NL" dirty="0"/>
              <a:t> focus on </a:t>
            </a:r>
            <a:r>
              <a:rPr lang="nl-NL" dirty="0" err="1"/>
              <a:t>growth</a:t>
            </a:r>
            <a:r>
              <a:rPr lang="nl-NL" dirty="0"/>
              <a:t>; </a:t>
            </a:r>
            <a:r>
              <a:rPr lang="nl-NL" dirty="0" err="1"/>
              <a:t>instead</a:t>
            </a:r>
            <a:r>
              <a:rPr lang="nl-NL" dirty="0"/>
              <a:t> focus on the </a:t>
            </a:r>
            <a:r>
              <a:rPr lang="nl-NL" dirty="0" err="1"/>
              <a:t>needs</a:t>
            </a:r>
            <a:r>
              <a:rPr lang="nl-NL" dirty="0"/>
              <a:t> of the environment </a:t>
            </a:r>
            <a:r>
              <a:rPr lang="nl-NL" dirty="0" err="1"/>
              <a:t>you’re</a:t>
            </a:r>
            <a:r>
              <a:rPr lang="nl-NL" dirty="0"/>
              <a:t> part of as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institution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99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7CEF6-98F6-9F7A-D22D-FB4DBF0E6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BC862-7373-1F7E-468A-168902CD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Question for the </a:t>
            </a:r>
            <a:r>
              <a:rPr lang="nl-NL" dirty="0" err="1"/>
              <a:t>audience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F24C4B-CDE0-09C0-F375-3B8B9D8C4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sz="3200" dirty="0" err="1"/>
              <a:t>What</a:t>
            </a:r>
            <a:r>
              <a:rPr lang="nl-NL" sz="3200" dirty="0"/>
              <a:t> </a:t>
            </a:r>
            <a:r>
              <a:rPr lang="nl-NL" sz="3200" dirty="0" err="1"/>
              <a:t>recommendations</a:t>
            </a:r>
            <a:r>
              <a:rPr lang="nl-NL" sz="3200" dirty="0"/>
              <a:t> </a:t>
            </a:r>
            <a:r>
              <a:rPr lang="nl-NL" sz="3200" dirty="0" err="1"/>
              <a:t>would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offer to the </a:t>
            </a:r>
            <a:r>
              <a:rPr lang="nl-NL" sz="3200" dirty="0" err="1"/>
              <a:t>Supervisory</a:t>
            </a:r>
            <a:r>
              <a:rPr lang="nl-NL" sz="3200" dirty="0"/>
              <a:t> Boards of the </a:t>
            </a:r>
            <a:r>
              <a:rPr lang="nl-NL" sz="3200" dirty="0" err="1"/>
              <a:t>future</a:t>
            </a:r>
            <a:r>
              <a:rPr lang="nl-NL" sz="3200" dirty="0"/>
              <a:t>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736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203C7-18EA-C361-A2BC-441C94973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600" y="3050290"/>
            <a:ext cx="9144000" cy="757419"/>
          </a:xfrm>
        </p:spPr>
        <p:txBody>
          <a:bodyPr>
            <a:noAutofit/>
          </a:bodyPr>
          <a:lstStyle/>
          <a:p>
            <a:r>
              <a:rPr lang="nl-NL" sz="3600" dirty="0"/>
              <a:t>The End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7B7BEC-7E48-8A11-6A80-4BFE68621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b="1" i="0" dirty="0">
              <a:solidFill>
                <a:srgbClr val="16314F"/>
              </a:solidFill>
              <a:effectLst/>
              <a:latin typeface="Open Sans" panose="020B0606030504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38341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186</Words>
  <Application>Microsoft Office PowerPoint</Application>
  <PresentationFormat>Breedbeeld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Wingdings</vt:lpstr>
      <vt:lpstr>Kantoorthema</vt:lpstr>
      <vt:lpstr>Supervisory Boards in Dutch Healthcare</vt:lpstr>
      <vt:lpstr>Responsibilities of Supervisory Boards in NL </vt:lpstr>
      <vt:lpstr>Main challenges of Dutch Healthcare </vt:lpstr>
      <vt:lpstr>Power of Community</vt:lpstr>
      <vt:lpstr>Supervisory Boards of the Future</vt:lpstr>
      <vt:lpstr>Question for the audience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REGIOBIJEENKOMST MIDDEN</dc:title>
  <dc:creator>Pascal van Empel</dc:creator>
  <cp:lastModifiedBy>Martijn Groenewold</cp:lastModifiedBy>
  <cp:revision>4</cp:revision>
  <dcterms:created xsi:type="dcterms:W3CDTF">2022-09-12T13:20:46Z</dcterms:created>
  <dcterms:modified xsi:type="dcterms:W3CDTF">2025-06-10T11:55:47Z</dcterms:modified>
</cp:coreProperties>
</file>