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24"/>
  </p:notesMasterIdLst>
  <p:sldIdLst>
    <p:sldId id="2146847812" r:id="rId6"/>
    <p:sldId id="2146847813" r:id="rId7"/>
    <p:sldId id="2146847833" r:id="rId8"/>
    <p:sldId id="2146847826" r:id="rId9"/>
    <p:sldId id="2146847825" r:id="rId10"/>
    <p:sldId id="2146847827" r:id="rId11"/>
    <p:sldId id="260" r:id="rId12"/>
    <p:sldId id="2146847828" r:id="rId13"/>
    <p:sldId id="2146847829" r:id="rId14"/>
    <p:sldId id="2146847830" r:id="rId15"/>
    <p:sldId id="294" r:id="rId16"/>
    <p:sldId id="2146847818" r:id="rId17"/>
    <p:sldId id="2146847819" r:id="rId18"/>
    <p:sldId id="2146847784" r:id="rId19"/>
    <p:sldId id="2146847832" r:id="rId20"/>
    <p:sldId id="2146847824" r:id="rId21"/>
    <p:sldId id="2146847834"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4D524-4BF5-4503-876C-80E18A263E60}" v="2" dt="2025-05-20T15:44:30.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35"/>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l Boo" userId="de848870-715e-4d60-b0d6-f7fe85a1afd8" providerId="ADAL" clId="{4734D524-4BF5-4503-876C-80E18A263E60}"/>
    <pc:docChg chg="modSld">
      <pc:chgData name="Marcial Boo" userId="de848870-715e-4d60-b0d6-f7fe85a1afd8" providerId="ADAL" clId="{4734D524-4BF5-4503-876C-80E18A263E60}" dt="2025-05-20T15:45:37.122" v="193" actId="113"/>
      <pc:docMkLst>
        <pc:docMk/>
      </pc:docMkLst>
      <pc:sldChg chg="modSp mod">
        <pc:chgData name="Marcial Boo" userId="de848870-715e-4d60-b0d6-f7fe85a1afd8" providerId="ADAL" clId="{4734D524-4BF5-4503-876C-80E18A263E60}" dt="2025-05-20T15:39:36.222" v="64" actId="113"/>
        <pc:sldMkLst>
          <pc:docMk/>
          <pc:sldMk cId="575819571" sldId="260"/>
        </pc:sldMkLst>
        <pc:spChg chg="mod">
          <ac:chgData name="Marcial Boo" userId="de848870-715e-4d60-b0d6-f7fe85a1afd8" providerId="ADAL" clId="{4734D524-4BF5-4503-876C-80E18A263E60}" dt="2025-05-20T15:39:36.222" v="64" actId="113"/>
          <ac:spMkLst>
            <pc:docMk/>
            <pc:sldMk cId="575819571" sldId="260"/>
            <ac:spMk id="5" creationId="{EF129E4D-5FE7-25EF-3B3E-4E65666B3861}"/>
          </ac:spMkLst>
        </pc:spChg>
      </pc:sldChg>
      <pc:sldChg chg="modSp mod">
        <pc:chgData name="Marcial Boo" userId="de848870-715e-4d60-b0d6-f7fe85a1afd8" providerId="ADAL" clId="{4734D524-4BF5-4503-876C-80E18A263E60}" dt="2025-05-20T15:40:14.148" v="73" actId="113"/>
        <pc:sldMkLst>
          <pc:docMk/>
          <pc:sldMk cId="2549928108" sldId="294"/>
        </pc:sldMkLst>
        <pc:spChg chg="mod">
          <ac:chgData name="Marcial Boo" userId="de848870-715e-4d60-b0d6-f7fe85a1afd8" providerId="ADAL" clId="{4734D524-4BF5-4503-876C-80E18A263E60}" dt="2025-05-20T15:40:14.148" v="73" actId="113"/>
          <ac:spMkLst>
            <pc:docMk/>
            <pc:sldMk cId="2549928108" sldId="294"/>
            <ac:spMk id="14" creationId="{28ABC3D8-6A86-B78D-0337-D19FA3709561}"/>
          </ac:spMkLst>
        </pc:spChg>
      </pc:sldChg>
      <pc:sldChg chg="modSp mod">
        <pc:chgData name="Marcial Boo" userId="de848870-715e-4d60-b0d6-f7fe85a1afd8" providerId="ADAL" clId="{4734D524-4BF5-4503-876C-80E18A263E60}" dt="2025-05-20T15:45:37.122" v="193" actId="113"/>
        <pc:sldMkLst>
          <pc:docMk/>
          <pc:sldMk cId="3270360524" sldId="2146847784"/>
        </pc:sldMkLst>
        <pc:spChg chg="mod">
          <ac:chgData name="Marcial Boo" userId="de848870-715e-4d60-b0d6-f7fe85a1afd8" providerId="ADAL" clId="{4734D524-4BF5-4503-876C-80E18A263E60}" dt="2025-05-20T15:45:37.122" v="193" actId="113"/>
          <ac:spMkLst>
            <pc:docMk/>
            <pc:sldMk cId="3270360524" sldId="2146847784"/>
            <ac:spMk id="14" creationId="{49DF4211-DA75-3853-B074-C661836FC8A1}"/>
          </ac:spMkLst>
        </pc:spChg>
      </pc:sldChg>
      <pc:sldChg chg="modSp mod">
        <pc:chgData name="Marcial Boo" userId="de848870-715e-4d60-b0d6-f7fe85a1afd8" providerId="ADAL" clId="{4734D524-4BF5-4503-876C-80E18A263E60}" dt="2025-05-20T15:43:00.348" v="177" actId="255"/>
        <pc:sldMkLst>
          <pc:docMk/>
          <pc:sldMk cId="3563229640" sldId="2146847812"/>
        </pc:sldMkLst>
        <pc:spChg chg="mod">
          <ac:chgData name="Marcial Boo" userId="de848870-715e-4d60-b0d6-f7fe85a1afd8" providerId="ADAL" clId="{4734D524-4BF5-4503-876C-80E18A263E60}" dt="2025-05-20T15:43:00.348" v="177" actId="255"/>
          <ac:spMkLst>
            <pc:docMk/>
            <pc:sldMk cId="3563229640" sldId="2146847812"/>
            <ac:spMk id="2" creationId="{0FF5FD89-6783-5521-9B33-5CBB93EE5FE3}"/>
          </ac:spMkLst>
        </pc:spChg>
        <pc:spChg chg="mod">
          <ac:chgData name="Marcial Boo" userId="de848870-715e-4d60-b0d6-f7fe85a1afd8" providerId="ADAL" clId="{4734D524-4BF5-4503-876C-80E18A263E60}" dt="2025-05-20T15:42:47.371" v="176" actId="255"/>
          <ac:spMkLst>
            <pc:docMk/>
            <pc:sldMk cId="3563229640" sldId="2146847812"/>
            <ac:spMk id="3" creationId="{0CFD7364-C2CF-816C-7D91-D969C7A2F099}"/>
          </ac:spMkLst>
        </pc:spChg>
      </pc:sldChg>
      <pc:sldChg chg="modSp mod">
        <pc:chgData name="Marcial Boo" userId="de848870-715e-4d60-b0d6-f7fe85a1afd8" providerId="ADAL" clId="{4734D524-4BF5-4503-876C-80E18A263E60}" dt="2025-05-20T15:43:54.966" v="185" actId="113"/>
        <pc:sldMkLst>
          <pc:docMk/>
          <pc:sldMk cId="2607401177" sldId="2146847813"/>
        </pc:sldMkLst>
        <pc:spChg chg="mod">
          <ac:chgData name="Marcial Boo" userId="de848870-715e-4d60-b0d6-f7fe85a1afd8" providerId="ADAL" clId="{4734D524-4BF5-4503-876C-80E18A263E60}" dt="2025-05-20T15:43:54.966" v="185" actId="113"/>
          <ac:spMkLst>
            <pc:docMk/>
            <pc:sldMk cId="2607401177" sldId="2146847813"/>
            <ac:spMk id="2" creationId="{5745A730-65BF-64C7-FEE1-E4C26B70CE43}"/>
          </ac:spMkLst>
        </pc:spChg>
      </pc:sldChg>
      <pc:sldChg chg="modSp mod">
        <pc:chgData name="Marcial Boo" userId="de848870-715e-4d60-b0d6-f7fe85a1afd8" providerId="ADAL" clId="{4734D524-4BF5-4503-876C-80E18A263E60}" dt="2025-05-20T15:40:32.812" v="96" actId="113"/>
        <pc:sldMkLst>
          <pc:docMk/>
          <pc:sldMk cId="2207177095" sldId="2146847818"/>
        </pc:sldMkLst>
        <pc:spChg chg="mod">
          <ac:chgData name="Marcial Boo" userId="de848870-715e-4d60-b0d6-f7fe85a1afd8" providerId="ADAL" clId="{4734D524-4BF5-4503-876C-80E18A263E60}" dt="2025-05-20T15:40:32.812" v="96" actId="113"/>
          <ac:spMkLst>
            <pc:docMk/>
            <pc:sldMk cId="2207177095" sldId="2146847818"/>
            <ac:spMk id="2" creationId="{40068E1D-6A41-C397-C645-9A2597DA44B1}"/>
          </ac:spMkLst>
        </pc:spChg>
      </pc:sldChg>
      <pc:sldChg chg="modSp mod">
        <pc:chgData name="Marcial Boo" userId="de848870-715e-4d60-b0d6-f7fe85a1afd8" providerId="ADAL" clId="{4734D524-4BF5-4503-876C-80E18A263E60}" dt="2025-05-20T15:40:45.720" v="119" actId="113"/>
        <pc:sldMkLst>
          <pc:docMk/>
          <pc:sldMk cId="2032784529" sldId="2146847819"/>
        </pc:sldMkLst>
        <pc:spChg chg="mod">
          <ac:chgData name="Marcial Boo" userId="de848870-715e-4d60-b0d6-f7fe85a1afd8" providerId="ADAL" clId="{4734D524-4BF5-4503-876C-80E18A263E60}" dt="2025-05-20T15:40:45.720" v="119" actId="113"/>
          <ac:spMkLst>
            <pc:docMk/>
            <pc:sldMk cId="2032784529" sldId="2146847819"/>
            <ac:spMk id="17" creationId="{9EB00A78-B81F-357C-810B-688B76B523FD}"/>
          </ac:spMkLst>
        </pc:spChg>
      </pc:sldChg>
      <pc:sldChg chg="modSp mod">
        <pc:chgData name="Marcial Boo" userId="de848870-715e-4d60-b0d6-f7fe85a1afd8" providerId="ADAL" clId="{4734D524-4BF5-4503-876C-80E18A263E60}" dt="2025-05-20T15:42:25.365" v="175" actId="2711"/>
        <pc:sldMkLst>
          <pc:docMk/>
          <pc:sldMk cId="810607353" sldId="2146847824"/>
        </pc:sldMkLst>
        <pc:spChg chg="mod">
          <ac:chgData name="Marcial Boo" userId="de848870-715e-4d60-b0d6-f7fe85a1afd8" providerId="ADAL" clId="{4734D524-4BF5-4503-876C-80E18A263E60}" dt="2025-05-20T15:41:59.554" v="174" actId="20577"/>
          <ac:spMkLst>
            <pc:docMk/>
            <pc:sldMk cId="810607353" sldId="2146847824"/>
            <ac:spMk id="8" creationId="{0C80F847-952A-B510-C190-B859A0CE09FA}"/>
          </ac:spMkLst>
        </pc:spChg>
        <pc:spChg chg="mod">
          <ac:chgData name="Marcial Boo" userId="de848870-715e-4d60-b0d6-f7fe85a1afd8" providerId="ADAL" clId="{4734D524-4BF5-4503-876C-80E18A263E60}" dt="2025-05-20T15:42:25.365" v="175" actId="2711"/>
          <ac:spMkLst>
            <pc:docMk/>
            <pc:sldMk cId="810607353" sldId="2146847824"/>
            <ac:spMk id="14" creationId="{F170235F-9D72-784C-6146-011FBA58AC78}"/>
          </ac:spMkLst>
        </pc:spChg>
      </pc:sldChg>
      <pc:sldChg chg="modSp mod">
        <pc:chgData name="Marcial Boo" userId="de848870-715e-4d60-b0d6-f7fe85a1afd8" providerId="ADAL" clId="{4734D524-4BF5-4503-876C-80E18A263E60}" dt="2025-05-20T15:39:16.978" v="62" actId="113"/>
        <pc:sldMkLst>
          <pc:docMk/>
          <pc:sldMk cId="2139630653" sldId="2146847825"/>
        </pc:sldMkLst>
        <pc:spChg chg="mod">
          <ac:chgData name="Marcial Boo" userId="de848870-715e-4d60-b0d6-f7fe85a1afd8" providerId="ADAL" clId="{4734D524-4BF5-4503-876C-80E18A263E60}" dt="2025-05-20T15:39:16.978" v="62" actId="113"/>
          <ac:spMkLst>
            <pc:docMk/>
            <pc:sldMk cId="2139630653" sldId="2146847825"/>
            <ac:spMk id="2" creationId="{95CF3A21-056A-4BA5-3BAB-F105B27143BB}"/>
          </ac:spMkLst>
        </pc:spChg>
      </pc:sldChg>
      <pc:sldChg chg="addSp modSp mod">
        <pc:chgData name="Marcial Boo" userId="de848870-715e-4d60-b0d6-f7fe85a1afd8" providerId="ADAL" clId="{4734D524-4BF5-4503-876C-80E18A263E60}" dt="2025-05-20T15:44:30.919" v="191"/>
        <pc:sldMkLst>
          <pc:docMk/>
          <pc:sldMk cId="1851232780" sldId="2146847826"/>
        </pc:sldMkLst>
        <pc:spChg chg="mod">
          <ac:chgData name="Marcial Boo" userId="de848870-715e-4d60-b0d6-f7fe85a1afd8" providerId="ADAL" clId="{4734D524-4BF5-4503-876C-80E18A263E60}" dt="2025-05-20T15:44:09.123" v="188" actId="113"/>
          <ac:spMkLst>
            <pc:docMk/>
            <pc:sldMk cId="1851232780" sldId="2146847826"/>
            <ac:spMk id="1031" creationId="{5C9F1731-05C2-9026-4576-5956339929F8}"/>
          </ac:spMkLst>
        </pc:spChg>
        <pc:spChg chg="mod">
          <ac:chgData name="Marcial Boo" userId="de848870-715e-4d60-b0d6-f7fe85a1afd8" providerId="ADAL" clId="{4734D524-4BF5-4503-876C-80E18A263E60}" dt="2025-05-20T15:39:12.518" v="61" actId="113"/>
          <ac:spMkLst>
            <pc:docMk/>
            <pc:sldMk cId="1851232780" sldId="2146847826"/>
            <ac:spMk id="1035" creationId="{A39060FF-7130-2A4C-78EF-82A6A8187E56}"/>
          </ac:spMkLst>
        </pc:spChg>
        <pc:picChg chg="add mod">
          <ac:chgData name="Marcial Boo" userId="de848870-715e-4d60-b0d6-f7fe85a1afd8" providerId="ADAL" clId="{4734D524-4BF5-4503-876C-80E18A263E60}" dt="2025-05-20T15:44:30.919" v="191"/>
          <ac:picMkLst>
            <pc:docMk/>
            <pc:sldMk cId="1851232780" sldId="2146847826"/>
            <ac:picMk id="9" creationId="{964EA3DB-0179-EC13-0289-37C3CBD84007}"/>
          </ac:picMkLst>
        </pc:picChg>
      </pc:sldChg>
      <pc:sldChg chg="modSp mod">
        <pc:chgData name="Marcial Boo" userId="de848870-715e-4d60-b0d6-f7fe85a1afd8" providerId="ADAL" clId="{4734D524-4BF5-4503-876C-80E18A263E60}" dt="2025-05-20T15:44:58.591" v="192" actId="20577"/>
        <pc:sldMkLst>
          <pc:docMk/>
          <pc:sldMk cId="382197942" sldId="2146847827"/>
        </pc:sldMkLst>
        <pc:spChg chg="mod">
          <ac:chgData name="Marcial Boo" userId="de848870-715e-4d60-b0d6-f7fe85a1afd8" providerId="ADAL" clId="{4734D524-4BF5-4503-876C-80E18A263E60}" dt="2025-05-20T15:39:30.096" v="63" actId="113"/>
          <ac:spMkLst>
            <pc:docMk/>
            <pc:sldMk cId="382197942" sldId="2146847827"/>
            <ac:spMk id="2" creationId="{95CF3A21-056A-4BA5-3BAB-F105B27143BB}"/>
          </ac:spMkLst>
        </pc:spChg>
        <pc:spChg chg="mod">
          <ac:chgData name="Marcial Boo" userId="de848870-715e-4d60-b0d6-f7fe85a1afd8" providerId="ADAL" clId="{4734D524-4BF5-4503-876C-80E18A263E60}" dt="2025-05-20T15:44:58.591" v="192" actId="20577"/>
          <ac:spMkLst>
            <pc:docMk/>
            <pc:sldMk cId="382197942" sldId="2146847827"/>
            <ac:spMk id="3" creationId="{CBEF7A72-ACB8-1EEA-2025-5B8532448F82}"/>
          </ac:spMkLst>
        </pc:spChg>
      </pc:sldChg>
      <pc:sldChg chg="modSp mod">
        <pc:chgData name="Marcial Boo" userId="de848870-715e-4d60-b0d6-f7fe85a1afd8" providerId="ADAL" clId="{4734D524-4BF5-4503-876C-80E18A263E60}" dt="2025-05-20T15:39:43.400" v="65" actId="113"/>
        <pc:sldMkLst>
          <pc:docMk/>
          <pc:sldMk cId="942437847" sldId="2146847828"/>
        </pc:sldMkLst>
        <pc:spChg chg="mod">
          <ac:chgData name="Marcial Boo" userId="de848870-715e-4d60-b0d6-f7fe85a1afd8" providerId="ADAL" clId="{4734D524-4BF5-4503-876C-80E18A263E60}" dt="2025-05-20T15:39:43.400" v="65" actId="113"/>
          <ac:spMkLst>
            <pc:docMk/>
            <pc:sldMk cId="942437847" sldId="2146847828"/>
            <ac:spMk id="2" creationId="{2C52EDE5-E19D-CC7A-C76D-99DF1336FADD}"/>
          </ac:spMkLst>
        </pc:spChg>
      </pc:sldChg>
      <pc:sldChg chg="modSp mod">
        <pc:chgData name="Marcial Boo" userId="de848870-715e-4d60-b0d6-f7fe85a1afd8" providerId="ADAL" clId="{4734D524-4BF5-4503-876C-80E18A263E60}" dt="2025-05-20T15:40:04.776" v="69" actId="113"/>
        <pc:sldMkLst>
          <pc:docMk/>
          <pc:sldMk cId="3980055037" sldId="2146847830"/>
        </pc:sldMkLst>
        <pc:spChg chg="mod">
          <ac:chgData name="Marcial Boo" userId="de848870-715e-4d60-b0d6-f7fe85a1afd8" providerId="ADAL" clId="{4734D524-4BF5-4503-876C-80E18A263E60}" dt="2025-05-20T15:40:04.776" v="69" actId="113"/>
          <ac:spMkLst>
            <pc:docMk/>
            <pc:sldMk cId="3980055037" sldId="2146847830"/>
            <ac:spMk id="2" creationId="{0A9E68DC-2F61-A7F1-EDAB-FA55CE32C053}"/>
          </ac:spMkLst>
        </pc:spChg>
      </pc:sldChg>
      <pc:sldChg chg="modSp mod">
        <pc:chgData name="Marcial Boo" userId="de848870-715e-4d60-b0d6-f7fe85a1afd8" providerId="ADAL" clId="{4734D524-4BF5-4503-876C-80E18A263E60}" dt="2025-05-20T15:41:29.130" v="160" actId="113"/>
        <pc:sldMkLst>
          <pc:docMk/>
          <pc:sldMk cId="2702308872" sldId="2146847832"/>
        </pc:sldMkLst>
        <pc:spChg chg="mod">
          <ac:chgData name="Marcial Boo" userId="de848870-715e-4d60-b0d6-f7fe85a1afd8" providerId="ADAL" clId="{4734D524-4BF5-4503-876C-80E18A263E60}" dt="2025-05-20T15:41:29.130" v="160" actId="113"/>
          <ac:spMkLst>
            <pc:docMk/>
            <pc:sldMk cId="2702308872" sldId="2146847832"/>
            <ac:spMk id="14" creationId="{49DF4211-DA75-3853-B074-C661836FC8A1}"/>
          </ac:spMkLst>
        </pc:spChg>
      </pc:sldChg>
      <pc:sldChg chg="addSp modSp mod">
        <pc:chgData name="Marcial Boo" userId="de848870-715e-4d60-b0d6-f7fe85a1afd8" providerId="ADAL" clId="{4734D524-4BF5-4503-876C-80E18A263E60}" dt="2025-05-20T15:44:22.279" v="190" actId="1076"/>
        <pc:sldMkLst>
          <pc:docMk/>
          <pc:sldMk cId="1240809054" sldId="2146847833"/>
        </pc:sldMkLst>
        <pc:spChg chg="mod">
          <ac:chgData name="Marcial Boo" userId="de848870-715e-4d60-b0d6-f7fe85a1afd8" providerId="ADAL" clId="{4734D524-4BF5-4503-876C-80E18A263E60}" dt="2025-05-20T15:44:03.706" v="187" actId="14100"/>
          <ac:spMkLst>
            <pc:docMk/>
            <pc:sldMk cId="1240809054" sldId="2146847833"/>
            <ac:spMk id="5" creationId="{CC47DFE8-BBDA-E5B4-2875-E4A2955D8FF6}"/>
          </ac:spMkLst>
        </pc:spChg>
        <pc:picChg chg="add mod">
          <ac:chgData name="Marcial Boo" userId="de848870-715e-4d60-b0d6-f7fe85a1afd8" providerId="ADAL" clId="{4734D524-4BF5-4503-876C-80E18A263E60}" dt="2025-05-20T15:44:22.279" v="190" actId="1076"/>
          <ac:picMkLst>
            <pc:docMk/>
            <pc:sldMk cId="1240809054" sldId="2146847833"/>
            <ac:picMk id="3" creationId="{25FB9DFA-FF92-AAE4-6A47-616C7CA1DE42}"/>
          </ac:picMkLst>
        </pc:picChg>
      </pc:sldChg>
      <pc:sldChg chg="modSp mod">
        <pc:chgData name="Marcial Boo" userId="de848870-715e-4d60-b0d6-f7fe85a1afd8" providerId="ADAL" clId="{4734D524-4BF5-4503-876C-80E18A263E60}" dt="2025-05-20T15:41:48.369" v="166" actId="113"/>
        <pc:sldMkLst>
          <pc:docMk/>
          <pc:sldMk cId="528705955" sldId="2146847834"/>
        </pc:sldMkLst>
        <pc:spChg chg="mod">
          <ac:chgData name="Marcial Boo" userId="de848870-715e-4d60-b0d6-f7fe85a1afd8" providerId="ADAL" clId="{4734D524-4BF5-4503-876C-80E18A263E60}" dt="2025-05-20T15:41:48.369" v="166" actId="113"/>
          <ac:spMkLst>
            <pc:docMk/>
            <pc:sldMk cId="528705955" sldId="2146847834"/>
            <ac:spMk id="1031" creationId="{5C9F1731-05C2-9026-4576-5956339929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AE090-DC4A-4681-B0CE-824879292189}" type="datetimeFigureOut">
              <a:rPr lang="en-GB" smtClean="0"/>
              <a:t>20/05/2025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2856E-A4A4-458C-BD85-BB48E850E5D6}" type="slidenum">
              <a:rPr lang="en-GB" smtClean="0"/>
              <a:t>‹#›</a:t>
            </a:fld>
            <a:endParaRPr lang="en-GB"/>
          </a:p>
        </p:txBody>
      </p:sp>
    </p:spTree>
    <p:extLst>
      <p:ext uri="{BB962C8B-B14F-4D97-AF65-F5344CB8AC3E}">
        <p14:creationId xmlns:p14="http://schemas.microsoft.com/office/powerpoint/2010/main" val="284982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CC4E1-5022-EA4B-9960-392CB7021BB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9019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CC4E1-5022-EA4B-9960-392CB7021BB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90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CC4E1-5022-EA4B-9960-392CB7021BB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378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CC4E1-5022-EA4B-9960-392CB7021BB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0347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CC4E1-5022-EA4B-9960-392CB7021BB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2987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linkedin.com/company/institute-of-regulation/" TargetMode="External"/><Relationship Id="rId7" Type="http://schemas.openxmlformats.org/officeDocument/2006/relationships/image" Target="../media/image8.png"/><Relationship Id="rId2" Type="http://schemas.openxmlformats.org/officeDocument/2006/relationships/hyperlink" Target="mailto:info@ioregulation.org.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1829526" y="3484800"/>
            <a:ext cx="4266473" cy="1024320"/>
          </a:xfrm>
          <a:prstGeom prst="rect">
            <a:avLst/>
          </a:prstGeom>
          <a:solidFill>
            <a:srgbClr val="F24236"/>
          </a:solidFill>
        </p:spPr>
        <p:txBody>
          <a:bodyPr lIns="216000" tIns="216000" rIns="216000" bIns="216000" anchor="t" anchorCtr="0"/>
          <a:lstStyle>
            <a:lvl1pPr marL="0" indent="0">
              <a:lnSpc>
                <a:spcPct val="100000"/>
              </a:lnSpc>
              <a:spcBef>
                <a:spcPts val="0"/>
              </a:spcBef>
              <a:buNone/>
              <a:defRPr sz="1600" b="0" i="0">
                <a:solidFill>
                  <a:schemeClr val="accent4"/>
                </a:solidFill>
                <a:latin typeface="Merriweather Sans" pitchFamily="2" charset="77"/>
                <a:ea typeface="Roboto Medium" panose="02000000000000000000" pitchFamily="2" charset="0"/>
                <a:cs typeface="Catamaran" pitchFamily="2" charset="77"/>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marL="0" marR="0" lvl="0" indent="0" algn="l" defTabSz="914286"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4" name="Picture 3">
            <a:extLst>
              <a:ext uri="{FF2B5EF4-FFF2-40B4-BE49-F238E27FC236}">
                <a16:creationId xmlns:a16="http://schemas.microsoft.com/office/drawing/2014/main" id="{147BDA97-90CC-7E10-9A0E-9D4D517A79F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79976" y="4293096"/>
            <a:ext cx="482600" cy="482600"/>
          </a:xfrm>
          <a:prstGeom prst="rect">
            <a:avLst/>
          </a:prstGeom>
        </p:spPr>
      </p:pic>
      <p:pic>
        <p:nvPicPr>
          <p:cNvPr id="6" name="Picture 5">
            <a:extLst>
              <a:ext uri="{FF2B5EF4-FFF2-40B4-BE49-F238E27FC236}">
                <a16:creationId xmlns:a16="http://schemas.microsoft.com/office/drawing/2014/main" id="{0B24E5F8-252B-D03F-86A0-F6E890A4A652}"/>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45"/>
          <a:stretch/>
        </p:blipFill>
        <p:spPr>
          <a:xfrm>
            <a:off x="4152899" y="4561330"/>
            <a:ext cx="1943100" cy="2296670"/>
          </a:xfrm>
          <a:prstGeom prst="rect">
            <a:avLst/>
          </a:prstGeom>
        </p:spPr>
      </p:pic>
      <p:pic>
        <p:nvPicPr>
          <p:cNvPr id="9" name="Picture 8">
            <a:extLst>
              <a:ext uri="{FF2B5EF4-FFF2-40B4-BE49-F238E27FC236}">
                <a16:creationId xmlns:a16="http://schemas.microsoft.com/office/drawing/2014/main" id="{F88BF2CF-8E38-1189-0086-E00AF001D735}"/>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150006" y="378000"/>
            <a:ext cx="6041994" cy="4131120"/>
          </a:xfrm>
          <a:prstGeom prst="rect">
            <a:avLst/>
          </a:prstGeom>
        </p:spPr>
      </p:pic>
      <p:pic>
        <p:nvPicPr>
          <p:cNvPr id="11" name="Picture 10">
            <a:extLst>
              <a:ext uri="{FF2B5EF4-FFF2-40B4-BE49-F238E27FC236}">
                <a16:creationId xmlns:a16="http://schemas.microsoft.com/office/drawing/2014/main" id="{8C17219E-FF27-4EFE-F0A0-FA17AC099879}"/>
              </a:ext>
              <a:ext uri="{C183D7F6-B498-43B3-948B-1728B52AA6E4}">
                <adec:decorative xmlns:adec="http://schemas.microsoft.com/office/drawing/2017/decorative" val="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150006" y="4561330"/>
            <a:ext cx="2762638" cy="1878537"/>
          </a:xfrm>
          <a:prstGeom prst="rect">
            <a:avLst/>
          </a:prstGeom>
        </p:spPr>
      </p:pic>
      <p:pic>
        <p:nvPicPr>
          <p:cNvPr id="13" name="Picture 12" descr="Institute of Regulation Logo">
            <a:extLst>
              <a:ext uri="{FF2B5EF4-FFF2-40B4-BE49-F238E27FC236}">
                <a16:creationId xmlns:a16="http://schemas.microsoft.com/office/drawing/2014/main" id="{5C48CBD5-1328-2146-B303-28494A75904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78000" y="378000"/>
            <a:ext cx="1456920" cy="1022400"/>
          </a:xfrm>
          <a:prstGeom prst="rect">
            <a:avLst/>
          </a:prstGeom>
        </p:spPr>
      </p:pic>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1829526" y="2534400"/>
            <a:ext cx="4266473" cy="953913"/>
          </a:xfrm>
          <a:prstGeom prst="rect">
            <a:avLst/>
          </a:prstGeom>
          <a:solidFill>
            <a:srgbClr val="F24236"/>
          </a:solidFill>
        </p:spPr>
        <p:txBody>
          <a:bodyPr lIns="216000" tIns="216000" rIns="216000" bIns="216000">
            <a:noAutofit/>
          </a:bodyPr>
          <a:lstStyle>
            <a:lvl1pPr algn="l">
              <a:lnSpc>
                <a:spcPct val="100000"/>
              </a:lnSpc>
              <a:spcAft>
                <a:spcPts val="0"/>
              </a:spcAft>
              <a:defRPr sz="2400" b="1" i="0">
                <a:solidFill>
                  <a:schemeClr val="accent4"/>
                </a:solidFill>
                <a:latin typeface="Merriweather" panose="02000000000000000000" pitchFamily="2" charset="77"/>
                <a:ea typeface="Roboto Black" panose="02000000000000000000" pitchFamily="2" charset="0"/>
                <a:cs typeface="Merriweather" panose="02000000000000000000" pitchFamily="2" charset="77"/>
              </a:defRPr>
            </a:lvl1pPr>
          </a:lstStyle>
          <a:p>
            <a:endParaRPr lang="en-GB" dirty="0"/>
          </a:p>
        </p:txBody>
      </p:sp>
    </p:spTree>
    <p:extLst>
      <p:ext uri="{BB962C8B-B14F-4D97-AF65-F5344CB8AC3E}">
        <p14:creationId xmlns:p14="http://schemas.microsoft.com/office/powerpoint/2010/main" val="30836137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720000" y="720000"/>
            <a:ext cx="10753200" cy="5410201"/>
          </a:xfrm>
          <a:prstGeom prst="rect">
            <a:avLst/>
          </a:prstGeom>
        </p:spPr>
        <p:txBody>
          <a:bodyPr lIns="0" tIns="0" rIns="0" bIns="0">
            <a:normAutofit/>
          </a:bodyPr>
          <a:lstStyle>
            <a:lvl1pPr marL="0" indent="0" defTabSz="359955">
              <a:lnSpc>
                <a:spcPct val="100000"/>
              </a:lnSpc>
              <a:buNone/>
              <a:tabLst/>
              <a:defRPr sz="4000" b="0" i="0">
                <a:solidFill>
                  <a:srgbClr val="6A687A"/>
                </a:solidFill>
                <a:latin typeface="Merriweather" panose="02000000000000000000" pitchFamily="2" charset="77"/>
                <a:ea typeface="Roboto Light" panose="02000000000000000000" pitchFamily="2" charset="0"/>
                <a:cs typeface="Merriweather" panose="02000000000000000000" pitchFamily="2" charset="77"/>
              </a:defRPr>
            </a:lvl1pPr>
            <a:lvl2pPr marL="542871" indent="-276197" defTabSz="359955">
              <a:lnSpc>
                <a:spcPct val="100000"/>
              </a:lnSpc>
              <a:buFont typeface="Arial" panose="020B0604020202020204" pitchFamily="34" charset="0"/>
              <a:buChar char="-"/>
              <a:tabLst/>
              <a:defRPr sz="3200" b="0" i="0">
                <a:solidFill>
                  <a:schemeClr val="tx1"/>
                </a:solidFill>
                <a:latin typeface="+mn-lt"/>
                <a:ea typeface="Roboto Light" panose="02000000000000000000" pitchFamily="2" charset="0"/>
              </a:defRPr>
            </a:lvl2pPr>
            <a:lvl3pPr marL="809544" indent="-266673" defTabSz="359955">
              <a:lnSpc>
                <a:spcPct val="100000"/>
              </a:lnSpc>
              <a:tabLst/>
              <a:defRPr sz="3200" b="0" i="0">
                <a:solidFill>
                  <a:schemeClr val="tx1"/>
                </a:solidFill>
                <a:latin typeface="+mn-lt"/>
                <a:ea typeface="Roboto Light" panose="02000000000000000000" pitchFamily="2" charset="0"/>
              </a:defRPr>
            </a:lvl3pPr>
            <a:lvl4pPr marL="1076217" indent="-266673" defTabSz="359955">
              <a:lnSpc>
                <a:spcPct val="100000"/>
              </a:lnSpc>
              <a:buFont typeface="Arial" panose="020B0604020202020204" pitchFamily="34" charset="0"/>
              <a:buChar char="-"/>
              <a:tabLst/>
              <a:defRPr sz="3200" b="0" i="0">
                <a:solidFill>
                  <a:schemeClr val="tx1"/>
                </a:solidFill>
                <a:latin typeface="+mn-lt"/>
                <a:ea typeface="Roboto Light" panose="02000000000000000000" pitchFamily="2" charset="0"/>
              </a:defRPr>
            </a:lvl4pPr>
            <a:lvl5pPr marL="1342891" indent="-266673" defTabSz="359955">
              <a:lnSpc>
                <a:spcPct val="100000"/>
              </a:lnSpc>
              <a:tabLst/>
              <a:defRPr sz="3200" b="0" i="0">
                <a:solidFill>
                  <a:schemeClr val="tx1"/>
                </a:solidFill>
                <a:latin typeface="+mn-lt"/>
                <a:ea typeface="Roboto Light" panose="02000000000000000000" pitchFamily="2" charset="0"/>
              </a:defRPr>
            </a:lvl5pPr>
          </a:lstStyle>
          <a:p>
            <a:pPr lvl="0"/>
            <a:r>
              <a:rPr lang="en-US" dirty="0"/>
              <a:t>This is a keynote or quote slide</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982664371"/>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3600"/>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720000" y="1233488"/>
            <a:ext cx="10753200" cy="419100"/>
          </a:xfrm>
          <a:prstGeom prst="rect">
            <a:avLst/>
          </a:prstGeom>
        </p:spPr>
        <p:txBody>
          <a:bodyPr lIns="0" tIns="0" rIns="0" bIns="0" anchor="t" anchorCtr="0"/>
          <a:lstStyle>
            <a:lvl1pPr marL="0" indent="0">
              <a:buNone/>
              <a:defRPr sz="2000" b="1" i="0">
                <a:solidFill>
                  <a:srgbClr val="241909"/>
                </a:solidFill>
                <a:latin typeface="Merriweather Sans" pitchFamily="2" charset="77"/>
                <a:ea typeface="Roboto Medium" panose="02000000000000000000" pitchFamily="2" charset="0"/>
                <a:cs typeface="Catamaran SemiBold" pitchFamily="2" charset="77"/>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Click to add subtitle</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720000" y="1906076"/>
            <a:ext cx="10753200" cy="3970850"/>
          </a:xfrm>
          <a:prstGeom prst="rect">
            <a:avLst/>
          </a:prstGeom>
        </p:spPr>
        <p:txBody>
          <a:bodyPr lIns="0" tIns="0" rIns="0" bIns="0">
            <a:normAutofit/>
          </a:bodyPr>
          <a:lstStyle>
            <a:lvl1pPr marL="180000" indent="-180000" defTabSz="359955">
              <a:lnSpc>
                <a:spcPct val="90000"/>
              </a:lnSpc>
              <a:spcAft>
                <a:spcPts val="600"/>
              </a:spcAft>
              <a:buFont typeface="System Font Regular"/>
              <a:buChar char="&gt;"/>
              <a:tabLst/>
              <a:defRPr sz="1800" b="0" i="0">
                <a:solidFill>
                  <a:srgbClr val="000000"/>
                </a:solidFill>
                <a:latin typeface="Merriweather Sans" pitchFamily="2" charset="77"/>
                <a:ea typeface="Roboto Light" panose="02000000000000000000" pitchFamily="2" charset="0"/>
              </a:defRPr>
            </a:lvl1pPr>
            <a:lvl2pPr marL="360000" indent="-180000" defTabSz="359955">
              <a:lnSpc>
                <a:spcPct val="90000"/>
              </a:lnSpc>
              <a:spcAft>
                <a:spcPts val="600"/>
              </a:spcAft>
              <a:buFont typeface="System Font Regular"/>
              <a:buChar char="&gt;"/>
              <a:tabLst/>
              <a:defRPr sz="1800" b="0" i="0">
                <a:solidFill>
                  <a:srgbClr val="000000"/>
                </a:solidFill>
                <a:latin typeface="Merriweather Sans" pitchFamily="2" charset="77"/>
                <a:ea typeface="Roboto Light" panose="02000000000000000000" pitchFamily="2" charset="0"/>
              </a:defRPr>
            </a:lvl2pPr>
            <a:lvl3pPr marL="540000" indent="-180000" defTabSz="359955">
              <a:lnSpc>
                <a:spcPct val="90000"/>
              </a:lnSpc>
              <a:spcAft>
                <a:spcPts val="600"/>
              </a:spcAft>
              <a:buFont typeface="System Font Regular"/>
              <a:buChar char="&gt;"/>
              <a:tabLst/>
              <a:defRPr sz="1800" b="0" i="0">
                <a:solidFill>
                  <a:srgbClr val="000000"/>
                </a:solidFill>
                <a:latin typeface="Merriweather Sans" pitchFamily="2" charset="77"/>
                <a:ea typeface="Roboto Light" panose="02000000000000000000" pitchFamily="2" charset="0"/>
              </a:defRPr>
            </a:lvl3pPr>
            <a:lvl4pPr marL="720000" indent="-180000" defTabSz="359955">
              <a:lnSpc>
                <a:spcPct val="90000"/>
              </a:lnSpc>
              <a:spcAft>
                <a:spcPts val="600"/>
              </a:spcAft>
              <a:buFont typeface="System Font Regular"/>
              <a:buChar char="&gt;"/>
              <a:tabLst/>
              <a:defRPr sz="1800" b="0" i="0">
                <a:solidFill>
                  <a:srgbClr val="000000"/>
                </a:solidFill>
                <a:latin typeface="Merriweather Sans" pitchFamily="2" charset="77"/>
                <a:ea typeface="Roboto Light" panose="02000000000000000000" pitchFamily="2" charset="0"/>
              </a:defRPr>
            </a:lvl4pPr>
            <a:lvl5pPr marL="900000" indent="-180000" defTabSz="359955">
              <a:lnSpc>
                <a:spcPct val="90000"/>
              </a:lnSpc>
              <a:spcAft>
                <a:spcPts val="600"/>
              </a:spcAft>
              <a:buFont typeface="System Font Regular"/>
              <a:buChar char="&gt;"/>
              <a:tabLst/>
              <a:defRPr sz="1800" b="0" i="0">
                <a:solidFill>
                  <a:srgbClr val="000000"/>
                </a:solidFill>
                <a:latin typeface="Merriweather Sans" pitchFamily="2" charset="77"/>
                <a:ea typeface="Roboto Light" panose="02000000000000000000" pitchFamily="2" charset="0"/>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760066182"/>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TEXT (No Sub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720000" y="1233488"/>
            <a:ext cx="10753200" cy="5027922"/>
          </a:xfrm>
          <a:prstGeom prst="rect">
            <a:avLst/>
          </a:prstGeom>
        </p:spPr>
        <p:txBody>
          <a:bodyPr lIns="0" tIns="0" rIns="0" bIns="0">
            <a:normAutofit/>
          </a:bodyPr>
          <a:lstStyle>
            <a:lvl1pPr marL="18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1pPr>
            <a:lvl2pPr marL="36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2pPr>
            <a:lvl3pPr marL="54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3pPr>
            <a:lvl4pPr marL="72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4pPr>
            <a:lvl5pPr marL="90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3600"/>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286154344"/>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3600"/>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720000" y="1233488"/>
            <a:ext cx="10753200" cy="419100"/>
          </a:xfrm>
          <a:prstGeom prst="rect">
            <a:avLst/>
          </a:prstGeom>
        </p:spPr>
        <p:txBody>
          <a:bodyPr lIns="0" tIns="0" rIns="0" bIns="0" anchor="t" anchorCtr="0"/>
          <a:lstStyle>
            <a:lvl1pPr marL="0" indent="0">
              <a:buNone/>
              <a:defRPr sz="2000" b="1" i="0">
                <a:solidFill>
                  <a:srgbClr val="241909"/>
                </a:solidFill>
                <a:latin typeface="Merriweather Sans" pitchFamily="2" charset="77"/>
                <a:ea typeface="Roboto Medium" panose="02000000000000000000" pitchFamily="2" charset="0"/>
                <a:cs typeface="Catamaran SemiBold" pitchFamily="2" charset="77"/>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Click to add subtitle</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720000" y="1906076"/>
            <a:ext cx="5086800" cy="3970850"/>
          </a:xfrm>
          <a:prstGeom prst="rect">
            <a:avLst/>
          </a:prstGeom>
        </p:spPr>
        <p:txBody>
          <a:bodyPr lIns="0" tIns="0" rIns="0" bIns="0" numCol="1" spcCol="576000">
            <a:normAutofit/>
          </a:bodyPr>
          <a:lstStyle>
            <a:lvl1pPr marL="18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1pPr>
            <a:lvl2pPr marL="36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2pPr>
            <a:lvl3pPr marL="54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3pPr>
            <a:lvl4pPr marL="72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4pPr>
            <a:lvl5pPr marL="90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
        <p:nvSpPr>
          <p:cNvPr id="3" name="Content Placeholder 2">
            <a:extLst>
              <a:ext uri="{FF2B5EF4-FFF2-40B4-BE49-F238E27FC236}">
                <a16:creationId xmlns:a16="http://schemas.microsoft.com/office/drawing/2014/main" id="{B9DFD109-91CE-5C15-B503-D595255606CD}"/>
              </a:ext>
            </a:extLst>
          </p:cNvPr>
          <p:cNvSpPr>
            <a:spLocks noGrp="1"/>
          </p:cNvSpPr>
          <p:nvPr>
            <p:ph idx="14" hasCustomPrompt="1"/>
          </p:nvPr>
        </p:nvSpPr>
        <p:spPr>
          <a:xfrm>
            <a:off x="6386400" y="1906076"/>
            <a:ext cx="5086800" cy="3970850"/>
          </a:xfrm>
          <a:prstGeom prst="rect">
            <a:avLst/>
          </a:prstGeom>
        </p:spPr>
        <p:txBody>
          <a:bodyPr lIns="0" tIns="0" rIns="0" bIns="0" numCol="1" spcCol="576000">
            <a:normAutofit/>
          </a:bodyPr>
          <a:lstStyle>
            <a:lvl1pPr marL="18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1pPr>
            <a:lvl2pPr marL="36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2pPr>
            <a:lvl3pPr marL="54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3pPr>
            <a:lvl4pPr marL="72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4pPr>
            <a:lvl5pPr marL="90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6618786"/>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A0EE5-49AA-427D-994A-3084FA654AD1}"/>
              </a:ext>
            </a:extLst>
          </p:cNvPr>
          <p:cNvSpPr/>
          <p:nvPr userDrawn="1"/>
        </p:nvSpPr>
        <p:spPr>
          <a:xfrm>
            <a:off x="6384094" y="1906076"/>
            <a:ext cx="5087905" cy="397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dirty="0">
              <a:latin typeface="Merriweather Sans" pitchFamily="2" charset="77"/>
            </a:endParaRPr>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3600"/>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720000" y="1233488"/>
            <a:ext cx="10753200" cy="419100"/>
          </a:xfrm>
          <a:prstGeom prst="rect">
            <a:avLst/>
          </a:prstGeom>
        </p:spPr>
        <p:txBody>
          <a:bodyPr lIns="0" tIns="0" rIns="0" bIns="0" anchor="t" anchorCtr="0"/>
          <a:lstStyle>
            <a:lvl1pPr marL="0" indent="0">
              <a:buNone/>
              <a:defRPr sz="2000" b="1" i="0">
                <a:solidFill>
                  <a:srgbClr val="241909"/>
                </a:solidFill>
                <a:latin typeface="Merriweather Sans" pitchFamily="2" charset="77"/>
                <a:ea typeface="Roboto Medium" panose="02000000000000000000" pitchFamily="2" charset="0"/>
                <a:cs typeface="Catamaran SemiBold" pitchFamily="2" charset="77"/>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Click to add subtitle</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720001" y="1906076"/>
            <a:ext cx="5087908" cy="3970850"/>
          </a:xfrm>
          <a:prstGeom prst="rect">
            <a:avLst/>
          </a:prstGeom>
        </p:spPr>
        <p:txBody>
          <a:bodyPr lIns="0" tIns="0" rIns="0" bIns="0" numCol="1" spcCol="576000">
            <a:normAutofit/>
          </a:bodyPr>
          <a:lstStyle>
            <a:lvl1pPr marL="18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1pPr>
            <a:lvl2pPr marL="36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2pPr>
            <a:lvl3pPr marL="54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3pPr>
            <a:lvl4pPr marL="72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4pPr>
            <a:lvl5pPr marL="900000" indent="-180000" defTabSz="359955">
              <a:lnSpc>
                <a:spcPct val="90000"/>
              </a:lnSpc>
              <a:spcAft>
                <a:spcPts val="600"/>
              </a:spcAft>
              <a:buFont typeface="System Font Regular"/>
              <a:buChar char="&gt;"/>
              <a:tabLst/>
              <a:defRPr sz="1800" b="0" i="0">
                <a:solidFill>
                  <a:schemeClr val="tx1"/>
                </a:solidFill>
                <a:latin typeface="Merriweather Sans" pitchFamily="2" charset="77"/>
                <a:ea typeface="Roboto Light" panose="02000000000000000000" pitchFamily="2" charset="0"/>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
        <p:nvSpPr>
          <p:cNvPr id="9" name="Text Placeholder 2">
            <a:extLst>
              <a:ext uri="{FF2B5EF4-FFF2-40B4-BE49-F238E27FC236}">
                <a16:creationId xmlns:a16="http://schemas.microsoft.com/office/drawing/2014/main" id="{056C21E1-A0C7-44AA-A8D3-F4537D54BE90}"/>
              </a:ext>
            </a:extLst>
          </p:cNvPr>
          <p:cNvSpPr>
            <a:spLocks noGrp="1"/>
          </p:cNvSpPr>
          <p:nvPr>
            <p:ph type="body" idx="14" hasCustomPrompt="1"/>
          </p:nvPr>
        </p:nvSpPr>
        <p:spPr>
          <a:xfrm>
            <a:off x="6384094" y="1906075"/>
            <a:ext cx="5087905" cy="419100"/>
          </a:xfrm>
          <a:prstGeom prst="rect">
            <a:avLst/>
          </a:prstGeom>
        </p:spPr>
        <p:txBody>
          <a:bodyPr lIns="72000" tIns="72000" rIns="72000" bIns="0" anchor="t" anchorCtr="0"/>
          <a:lstStyle>
            <a:lvl1pPr marL="0" indent="0">
              <a:buNone/>
              <a:defRPr sz="1800" b="0" i="0">
                <a:solidFill>
                  <a:srgbClr val="241909"/>
                </a:solidFill>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Illustration header</a:t>
            </a:r>
          </a:p>
        </p:txBody>
      </p:sp>
      <p:cxnSp>
        <p:nvCxnSpPr>
          <p:cNvPr id="10" name="Straight Connector 9">
            <a:extLst>
              <a:ext uri="{FF2B5EF4-FFF2-40B4-BE49-F238E27FC236}">
                <a16:creationId xmlns:a16="http://schemas.microsoft.com/office/drawing/2014/main" id="{F4CD6CA8-78CF-4B01-8118-08DFE11D2B6F}"/>
              </a:ext>
            </a:extLst>
          </p:cNvPr>
          <p:cNvCxnSpPr>
            <a:cxnSpLocks/>
          </p:cNvCxnSpPr>
          <p:nvPr userDrawn="1"/>
        </p:nvCxnSpPr>
        <p:spPr>
          <a:xfrm>
            <a:off x="6384093" y="1906075"/>
            <a:ext cx="5087906" cy="0"/>
          </a:xfrm>
          <a:prstGeom prst="line">
            <a:avLst/>
          </a:prstGeom>
          <a:ln w="9525">
            <a:solidFill>
              <a:srgbClr val="6A687A"/>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712A202C-89E9-4F99-BCE3-0C664CD35D89}"/>
              </a:ext>
            </a:extLst>
          </p:cNvPr>
          <p:cNvSpPr>
            <a:spLocks noGrp="1"/>
          </p:cNvSpPr>
          <p:nvPr>
            <p:ph type="body" idx="15" hasCustomPrompt="1"/>
          </p:nvPr>
        </p:nvSpPr>
        <p:spPr>
          <a:xfrm>
            <a:off x="6384094" y="5492563"/>
            <a:ext cx="4984574" cy="374838"/>
          </a:xfrm>
          <a:prstGeom prst="rect">
            <a:avLst/>
          </a:prstGeom>
        </p:spPr>
        <p:txBody>
          <a:bodyPr lIns="72000" tIns="0" rIns="72000" bIns="72000" anchor="b" anchorCtr="0"/>
          <a:lstStyle>
            <a:lvl1pPr marL="0" indent="0">
              <a:buNone/>
              <a:defRPr sz="1200" b="0" i="0">
                <a:solidFill>
                  <a:schemeClr val="tx1"/>
                </a:solidFill>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Footnote</a:t>
            </a:r>
          </a:p>
        </p:txBody>
      </p:sp>
      <p:sp>
        <p:nvSpPr>
          <p:cNvPr id="13" name="Picture Placeholder 12">
            <a:extLst>
              <a:ext uri="{FF2B5EF4-FFF2-40B4-BE49-F238E27FC236}">
                <a16:creationId xmlns:a16="http://schemas.microsoft.com/office/drawing/2014/main" id="{9D475F03-ECD2-4AA7-A51E-440CA2BD3929}"/>
              </a:ext>
            </a:extLst>
          </p:cNvPr>
          <p:cNvSpPr>
            <a:spLocks noGrp="1"/>
          </p:cNvSpPr>
          <p:nvPr>
            <p:ph type="pic" sz="quarter" idx="16" hasCustomPrompt="1"/>
          </p:nvPr>
        </p:nvSpPr>
        <p:spPr>
          <a:xfrm>
            <a:off x="6476156" y="2468563"/>
            <a:ext cx="4892512" cy="3024000"/>
          </a:xfrm>
          <a:prstGeom prst="rect">
            <a:avLst/>
          </a:prstGeom>
        </p:spPr>
        <p:txBody>
          <a:bodyPr/>
          <a:lstStyle>
            <a:lvl1pPr marL="0" indent="0">
              <a:buNone/>
              <a:defRPr sz="1200" b="0" i="0">
                <a:latin typeface="Merriweather Sans" pitchFamily="2" charset="77"/>
              </a:defRPr>
            </a:lvl1pPr>
          </a:lstStyle>
          <a:p>
            <a:r>
              <a:rPr lang="en-GB" dirty="0"/>
              <a:t>Click to add illustration</a:t>
            </a:r>
          </a:p>
        </p:txBody>
      </p:sp>
    </p:spTree>
    <p:extLst>
      <p:ext uri="{BB962C8B-B14F-4D97-AF65-F5344CB8AC3E}">
        <p14:creationId xmlns:p14="http://schemas.microsoft.com/office/powerpoint/2010/main" val="3051077177"/>
      </p:ext>
    </p:extLst>
  </p:cSld>
  <p:clrMapOvr>
    <a:masterClrMapping/>
  </p:clrMapOvr>
  <p:extLst>
    <p:ext uri="{DCECCB84-F9BA-43D5-87BE-67443E8EF086}">
      <p15:sldGuideLst xmlns:p15="http://schemas.microsoft.com/office/powerpoint/2012/main">
        <p15:guide id="1" orient="horz">
          <p15:clr>
            <a:srgbClr val="FBAE40"/>
          </p15:clr>
        </p15:guide>
        <p15:guide id="2" pos="3659">
          <p15:clr>
            <a:srgbClr val="FBAE40"/>
          </p15:clr>
        </p15:guide>
        <p15:guide id="3" pos="40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CH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A0EE5-49AA-427D-994A-3084FA654AD1}"/>
              </a:ext>
            </a:extLst>
          </p:cNvPr>
          <p:cNvSpPr/>
          <p:nvPr userDrawn="1"/>
        </p:nvSpPr>
        <p:spPr>
          <a:xfrm>
            <a:off x="720000" y="1906076"/>
            <a:ext cx="10752000" cy="397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dirty="0">
              <a:latin typeface="Merriweather Sans" pitchFamily="2" charset="77"/>
            </a:endParaRPr>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2968"/>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720000" y="1233488"/>
            <a:ext cx="9718996" cy="419100"/>
          </a:xfrm>
          <a:prstGeom prst="rect">
            <a:avLst/>
          </a:prstGeom>
        </p:spPr>
        <p:txBody>
          <a:bodyPr lIns="0" tIns="0" rIns="0" bIns="0" anchor="t" anchorCtr="0"/>
          <a:lstStyle>
            <a:lvl1pPr marL="0" indent="0">
              <a:buNone/>
              <a:defRPr sz="2000" b="1" i="0">
                <a:solidFill>
                  <a:srgbClr val="241909"/>
                </a:solidFill>
                <a:latin typeface="Merriweather Sans" pitchFamily="2" charset="77"/>
                <a:ea typeface="Roboto Medium" panose="02000000000000000000" pitchFamily="2" charset="0"/>
                <a:cs typeface="Catamaran SemiBold" pitchFamily="2" charset="77"/>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Click to add subtitle</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
        <p:nvSpPr>
          <p:cNvPr id="9" name="Text Placeholder 2">
            <a:extLst>
              <a:ext uri="{FF2B5EF4-FFF2-40B4-BE49-F238E27FC236}">
                <a16:creationId xmlns:a16="http://schemas.microsoft.com/office/drawing/2014/main" id="{056C21E1-A0C7-44AA-A8D3-F4537D54BE90}"/>
              </a:ext>
            </a:extLst>
          </p:cNvPr>
          <p:cNvSpPr>
            <a:spLocks noGrp="1"/>
          </p:cNvSpPr>
          <p:nvPr>
            <p:ph type="body" idx="14" hasCustomPrompt="1"/>
          </p:nvPr>
        </p:nvSpPr>
        <p:spPr>
          <a:xfrm>
            <a:off x="720000" y="1906075"/>
            <a:ext cx="10752000" cy="419100"/>
          </a:xfrm>
          <a:prstGeom prst="rect">
            <a:avLst/>
          </a:prstGeom>
        </p:spPr>
        <p:txBody>
          <a:bodyPr lIns="72000" tIns="72000" rIns="72000" bIns="0" anchor="t" anchorCtr="0"/>
          <a:lstStyle>
            <a:lvl1pPr marL="0" indent="0">
              <a:buNone/>
              <a:defRPr sz="1800" b="0" i="0">
                <a:solidFill>
                  <a:srgbClr val="241909"/>
                </a:solidFill>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Illustration header</a:t>
            </a:r>
          </a:p>
        </p:txBody>
      </p:sp>
      <p:cxnSp>
        <p:nvCxnSpPr>
          <p:cNvPr id="10" name="Straight Connector 9">
            <a:extLst>
              <a:ext uri="{FF2B5EF4-FFF2-40B4-BE49-F238E27FC236}">
                <a16:creationId xmlns:a16="http://schemas.microsoft.com/office/drawing/2014/main" id="{F4CD6CA8-78CF-4B01-8118-08DFE11D2B6F}"/>
              </a:ext>
            </a:extLst>
          </p:cNvPr>
          <p:cNvCxnSpPr>
            <a:cxnSpLocks/>
          </p:cNvCxnSpPr>
          <p:nvPr userDrawn="1"/>
        </p:nvCxnSpPr>
        <p:spPr>
          <a:xfrm>
            <a:off x="720000" y="1906076"/>
            <a:ext cx="10753200" cy="0"/>
          </a:xfrm>
          <a:prstGeom prst="line">
            <a:avLst/>
          </a:prstGeom>
          <a:ln w="9525">
            <a:solidFill>
              <a:srgbClr val="6A687A"/>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712A202C-89E9-4F99-BCE3-0C664CD35D89}"/>
              </a:ext>
            </a:extLst>
          </p:cNvPr>
          <p:cNvSpPr>
            <a:spLocks noGrp="1"/>
          </p:cNvSpPr>
          <p:nvPr>
            <p:ph type="body" idx="15" hasCustomPrompt="1"/>
          </p:nvPr>
        </p:nvSpPr>
        <p:spPr>
          <a:xfrm>
            <a:off x="807262" y="5492563"/>
            <a:ext cx="10588083" cy="374838"/>
          </a:xfrm>
          <a:prstGeom prst="rect">
            <a:avLst/>
          </a:prstGeom>
        </p:spPr>
        <p:txBody>
          <a:bodyPr lIns="72000" tIns="0" rIns="72000" bIns="72000" anchor="b" anchorCtr="0"/>
          <a:lstStyle>
            <a:lvl1pPr marL="0" indent="0">
              <a:buNone/>
              <a:defRPr sz="1200" b="0" i="0">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Footnote</a:t>
            </a:r>
          </a:p>
        </p:txBody>
      </p:sp>
      <p:sp>
        <p:nvSpPr>
          <p:cNvPr id="12" name="Picture Placeholder 12">
            <a:extLst>
              <a:ext uri="{FF2B5EF4-FFF2-40B4-BE49-F238E27FC236}">
                <a16:creationId xmlns:a16="http://schemas.microsoft.com/office/drawing/2014/main" id="{EC7B4259-F56B-486B-B871-92FD6DBE0898}"/>
              </a:ext>
            </a:extLst>
          </p:cNvPr>
          <p:cNvSpPr>
            <a:spLocks noGrp="1"/>
          </p:cNvSpPr>
          <p:nvPr>
            <p:ph type="pic" sz="quarter" idx="16" hasCustomPrompt="1"/>
          </p:nvPr>
        </p:nvSpPr>
        <p:spPr>
          <a:xfrm>
            <a:off x="808463" y="2468563"/>
            <a:ext cx="10588083" cy="3024000"/>
          </a:xfrm>
          <a:prstGeom prst="rect">
            <a:avLst/>
          </a:prstGeom>
        </p:spPr>
        <p:txBody>
          <a:bodyPr/>
          <a:lstStyle>
            <a:lvl1pPr marL="0" indent="0">
              <a:buNone/>
              <a:defRPr sz="1200" b="0" i="0">
                <a:latin typeface="Merriweather Sans" pitchFamily="2" charset="77"/>
              </a:defRPr>
            </a:lvl1pPr>
          </a:lstStyle>
          <a:p>
            <a:r>
              <a:rPr lang="en-GB" dirty="0"/>
              <a:t>Click to add illustration</a:t>
            </a:r>
          </a:p>
        </p:txBody>
      </p:sp>
    </p:spTree>
    <p:extLst>
      <p:ext uri="{BB962C8B-B14F-4D97-AF65-F5344CB8AC3E}">
        <p14:creationId xmlns:p14="http://schemas.microsoft.com/office/powerpoint/2010/main" val="4218876159"/>
      </p:ext>
    </p:extLst>
  </p:cSld>
  <p:clrMapOvr>
    <a:masterClrMapping/>
  </p:clrMapOvr>
  <p:extLst>
    <p:ext uri="{DCECCB84-F9BA-43D5-87BE-67443E8EF086}">
      <p15:sldGuideLst xmlns:p15="http://schemas.microsoft.com/office/powerpoint/2012/main">
        <p15:guide id="1" orient="horz">
          <p15:clr>
            <a:srgbClr val="FBAE40"/>
          </p15:clr>
        </p15:guide>
        <p15:guide id="2" pos="3659">
          <p15:clr>
            <a:srgbClr val="FBAE40"/>
          </p15:clr>
        </p15:guide>
        <p15:guide id="3" pos="402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CHART NO 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A0EE5-49AA-427D-994A-3084FA654AD1}"/>
              </a:ext>
            </a:extLst>
          </p:cNvPr>
          <p:cNvSpPr/>
          <p:nvPr userDrawn="1"/>
        </p:nvSpPr>
        <p:spPr>
          <a:xfrm>
            <a:off x="733252" y="1234564"/>
            <a:ext cx="10738748" cy="4642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dirty="0">
              <a:latin typeface="Merriweather Sans" pitchFamily="2" charset="77"/>
            </a:endParaRPr>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2967"/>
            <a:ext cx="10753200" cy="457200"/>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
        <p:nvSpPr>
          <p:cNvPr id="9" name="Text Placeholder 2">
            <a:extLst>
              <a:ext uri="{FF2B5EF4-FFF2-40B4-BE49-F238E27FC236}">
                <a16:creationId xmlns:a16="http://schemas.microsoft.com/office/drawing/2014/main" id="{056C21E1-A0C7-44AA-A8D3-F4537D54BE90}"/>
              </a:ext>
            </a:extLst>
          </p:cNvPr>
          <p:cNvSpPr>
            <a:spLocks noGrp="1"/>
          </p:cNvSpPr>
          <p:nvPr>
            <p:ph type="body" idx="14" hasCustomPrompt="1"/>
          </p:nvPr>
        </p:nvSpPr>
        <p:spPr>
          <a:xfrm>
            <a:off x="720000" y="1234564"/>
            <a:ext cx="10752000" cy="419100"/>
          </a:xfrm>
          <a:prstGeom prst="rect">
            <a:avLst/>
          </a:prstGeom>
        </p:spPr>
        <p:txBody>
          <a:bodyPr lIns="72000" tIns="72000" rIns="72000" bIns="0" anchor="t" anchorCtr="0"/>
          <a:lstStyle>
            <a:lvl1pPr marL="0" indent="0">
              <a:buNone/>
              <a:defRPr sz="1800" b="0" i="0">
                <a:solidFill>
                  <a:srgbClr val="241909"/>
                </a:solidFill>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Illustration header</a:t>
            </a:r>
          </a:p>
        </p:txBody>
      </p:sp>
      <p:cxnSp>
        <p:nvCxnSpPr>
          <p:cNvPr id="10" name="Straight Connector 9">
            <a:extLst>
              <a:ext uri="{FF2B5EF4-FFF2-40B4-BE49-F238E27FC236}">
                <a16:creationId xmlns:a16="http://schemas.microsoft.com/office/drawing/2014/main" id="{F4CD6CA8-78CF-4B01-8118-08DFE11D2B6F}"/>
              </a:ext>
            </a:extLst>
          </p:cNvPr>
          <p:cNvCxnSpPr>
            <a:cxnSpLocks/>
          </p:cNvCxnSpPr>
          <p:nvPr userDrawn="1"/>
        </p:nvCxnSpPr>
        <p:spPr>
          <a:xfrm>
            <a:off x="720000" y="1234565"/>
            <a:ext cx="10753200" cy="0"/>
          </a:xfrm>
          <a:prstGeom prst="line">
            <a:avLst/>
          </a:prstGeom>
          <a:ln w="9525">
            <a:solidFill>
              <a:srgbClr val="6A687A"/>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712A202C-89E9-4F99-BCE3-0C664CD35D89}"/>
              </a:ext>
            </a:extLst>
          </p:cNvPr>
          <p:cNvSpPr>
            <a:spLocks noGrp="1"/>
          </p:cNvSpPr>
          <p:nvPr>
            <p:ph type="body" idx="15" hasCustomPrompt="1"/>
          </p:nvPr>
        </p:nvSpPr>
        <p:spPr>
          <a:xfrm>
            <a:off x="734952" y="5492563"/>
            <a:ext cx="10650442" cy="374838"/>
          </a:xfrm>
          <a:prstGeom prst="rect">
            <a:avLst/>
          </a:prstGeom>
        </p:spPr>
        <p:txBody>
          <a:bodyPr lIns="72000" tIns="0" rIns="72000" bIns="72000" anchor="b" anchorCtr="0"/>
          <a:lstStyle>
            <a:lvl1pPr marL="0" indent="0">
              <a:buNone/>
              <a:defRPr sz="1200" b="0" i="0">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Footnote</a:t>
            </a:r>
          </a:p>
        </p:txBody>
      </p:sp>
      <p:sp>
        <p:nvSpPr>
          <p:cNvPr id="12" name="Picture Placeholder 12">
            <a:extLst>
              <a:ext uri="{FF2B5EF4-FFF2-40B4-BE49-F238E27FC236}">
                <a16:creationId xmlns:a16="http://schemas.microsoft.com/office/drawing/2014/main" id="{DA76165C-F703-4BAF-B84D-6ABC26F1B79A}"/>
              </a:ext>
            </a:extLst>
          </p:cNvPr>
          <p:cNvSpPr>
            <a:spLocks noGrp="1"/>
          </p:cNvSpPr>
          <p:nvPr>
            <p:ph type="pic" sz="quarter" idx="16" hasCustomPrompt="1"/>
          </p:nvPr>
        </p:nvSpPr>
        <p:spPr>
          <a:xfrm>
            <a:off x="822253" y="1743075"/>
            <a:ext cx="10563141" cy="3749488"/>
          </a:xfrm>
          <a:prstGeom prst="rect">
            <a:avLst/>
          </a:prstGeom>
        </p:spPr>
        <p:txBody>
          <a:bodyPr/>
          <a:lstStyle>
            <a:lvl1pPr marL="0" indent="0">
              <a:buNone/>
              <a:defRPr sz="1200" b="0" i="0">
                <a:latin typeface="Merriweather Sans" pitchFamily="2" charset="77"/>
              </a:defRPr>
            </a:lvl1pPr>
          </a:lstStyle>
          <a:p>
            <a:r>
              <a:rPr lang="en-GB" dirty="0"/>
              <a:t>Click to add illustration</a:t>
            </a:r>
          </a:p>
        </p:txBody>
      </p:sp>
    </p:spTree>
    <p:extLst>
      <p:ext uri="{BB962C8B-B14F-4D97-AF65-F5344CB8AC3E}">
        <p14:creationId xmlns:p14="http://schemas.microsoft.com/office/powerpoint/2010/main" val="3976886473"/>
      </p:ext>
    </p:extLst>
  </p:cSld>
  <p:clrMapOvr>
    <a:masterClrMapping/>
  </p:clrMapOvr>
  <p:extLst>
    <p:ext uri="{DCECCB84-F9BA-43D5-87BE-67443E8EF086}">
      <p15:sldGuideLst xmlns:p15="http://schemas.microsoft.com/office/powerpoint/2012/main">
        <p15:guide id="1" orient="horz">
          <p15:clr>
            <a:srgbClr val="FBAE40"/>
          </p15:clr>
        </p15:guide>
        <p15:guide id="2" pos="3659">
          <p15:clr>
            <a:srgbClr val="FBAE40"/>
          </p15:clr>
        </p15:guide>
        <p15:guide id="3" pos="402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CHART 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A0EE5-49AA-427D-994A-3084FA654AD1}"/>
              </a:ext>
            </a:extLst>
          </p:cNvPr>
          <p:cNvSpPr/>
          <p:nvPr userDrawn="1"/>
        </p:nvSpPr>
        <p:spPr>
          <a:xfrm>
            <a:off x="299999" y="257176"/>
            <a:ext cx="11592003" cy="6004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0" i="0" dirty="0">
              <a:latin typeface="Merriweather Sans" pitchFamily="2" charset="77"/>
            </a:endParaRP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cxnSp>
        <p:nvCxnSpPr>
          <p:cNvPr id="10" name="Straight Connector 9">
            <a:extLst>
              <a:ext uri="{FF2B5EF4-FFF2-40B4-BE49-F238E27FC236}">
                <a16:creationId xmlns:a16="http://schemas.microsoft.com/office/drawing/2014/main" id="{F4CD6CA8-78CF-4B01-8118-08DFE11D2B6F}"/>
              </a:ext>
            </a:extLst>
          </p:cNvPr>
          <p:cNvCxnSpPr>
            <a:cxnSpLocks/>
          </p:cNvCxnSpPr>
          <p:nvPr userDrawn="1"/>
        </p:nvCxnSpPr>
        <p:spPr>
          <a:xfrm flipV="1">
            <a:off x="299999" y="257176"/>
            <a:ext cx="11592003" cy="1"/>
          </a:xfrm>
          <a:prstGeom prst="line">
            <a:avLst/>
          </a:prstGeom>
          <a:ln w="9525">
            <a:solidFill>
              <a:srgbClr val="6A687A"/>
            </a:solidFill>
          </a:ln>
        </p:spPr>
        <p:style>
          <a:lnRef idx="1">
            <a:schemeClr val="accent1"/>
          </a:lnRef>
          <a:fillRef idx="0">
            <a:schemeClr val="accent1"/>
          </a:fillRef>
          <a:effectRef idx="0">
            <a:schemeClr val="accent1"/>
          </a:effectRef>
          <a:fontRef idx="minor">
            <a:schemeClr val="tx1"/>
          </a:fontRef>
        </p:style>
      </p:cxnSp>
      <p:sp>
        <p:nvSpPr>
          <p:cNvPr id="12" name="Picture Placeholder 12">
            <a:extLst>
              <a:ext uri="{FF2B5EF4-FFF2-40B4-BE49-F238E27FC236}">
                <a16:creationId xmlns:a16="http://schemas.microsoft.com/office/drawing/2014/main" id="{DA76165C-F703-4BAF-B84D-6ABC26F1B79A}"/>
              </a:ext>
            </a:extLst>
          </p:cNvPr>
          <p:cNvSpPr>
            <a:spLocks noGrp="1"/>
          </p:cNvSpPr>
          <p:nvPr>
            <p:ph type="pic" sz="quarter" idx="16" hasCustomPrompt="1"/>
          </p:nvPr>
        </p:nvSpPr>
        <p:spPr>
          <a:xfrm>
            <a:off x="390474" y="361949"/>
            <a:ext cx="11410514" cy="5793517"/>
          </a:xfrm>
          <a:prstGeom prst="rect">
            <a:avLst/>
          </a:prstGeom>
          <a:noFill/>
        </p:spPr>
        <p:txBody>
          <a:bodyPr/>
          <a:lstStyle>
            <a:lvl1pPr marL="0" indent="0">
              <a:buNone/>
              <a:defRPr sz="1200" b="0" i="0">
                <a:latin typeface="Merriweather Sans" pitchFamily="2" charset="77"/>
              </a:defRPr>
            </a:lvl1pPr>
          </a:lstStyle>
          <a:p>
            <a:r>
              <a:rPr lang="en-GB" dirty="0"/>
              <a:t>Click to add illustration</a:t>
            </a:r>
          </a:p>
        </p:txBody>
      </p:sp>
    </p:spTree>
    <p:extLst>
      <p:ext uri="{BB962C8B-B14F-4D97-AF65-F5344CB8AC3E}">
        <p14:creationId xmlns:p14="http://schemas.microsoft.com/office/powerpoint/2010/main" val="274419516"/>
      </p:ext>
    </p:extLst>
  </p:cSld>
  <p:clrMapOvr>
    <a:masterClrMapping/>
  </p:clrMapOvr>
  <p:extLst>
    <p:ext uri="{DCECCB84-F9BA-43D5-87BE-67443E8EF086}">
      <p15:sldGuideLst xmlns:p15="http://schemas.microsoft.com/office/powerpoint/2012/main">
        <p15:guide id="1" orient="horz">
          <p15:clr>
            <a:srgbClr val="FBAE40"/>
          </p15:clr>
        </p15:guide>
        <p15:guide id="2" pos="3659">
          <p15:clr>
            <a:srgbClr val="FBAE40"/>
          </p15:clr>
        </p15:guide>
        <p15:guide id="3" pos="40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bg>
      <p:bgPr>
        <a:solidFill>
          <a:srgbClr val="6A687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3B75A8-ADAC-427B-96C9-FBB7E3E7F7A5}"/>
              </a:ext>
            </a:extLst>
          </p:cNvPr>
          <p:cNvSpPr>
            <a:spLocks noGrp="1"/>
          </p:cNvSpPr>
          <p:nvPr>
            <p:ph type="title" hasCustomPrompt="1"/>
          </p:nvPr>
        </p:nvSpPr>
        <p:spPr>
          <a:xfrm>
            <a:off x="1842767" y="2024844"/>
            <a:ext cx="5440933" cy="594066"/>
          </a:xfrm>
          <a:prstGeom prst="rect">
            <a:avLst/>
          </a:prstGeom>
        </p:spPr>
        <p:txBody>
          <a:bodyPr lIns="0" tIns="0" rIns="0" bIns="0"/>
          <a:lstStyle>
            <a:lvl1pPr algn="l">
              <a:lnSpc>
                <a:spcPts val="2500"/>
              </a:lnSpc>
              <a:defRPr sz="2400" b="1" i="0">
                <a:solidFill>
                  <a:schemeClr val="bg1"/>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sign off</a:t>
            </a:r>
            <a:endParaRPr lang="en-GB" dirty="0"/>
          </a:p>
        </p:txBody>
      </p:sp>
      <p:sp>
        <p:nvSpPr>
          <p:cNvPr id="4" name="Text Placeholder 2">
            <a:extLst>
              <a:ext uri="{FF2B5EF4-FFF2-40B4-BE49-F238E27FC236}">
                <a16:creationId xmlns:a16="http://schemas.microsoft.com/office/drawing/2014/main" id="{36A7428F-EF89-441F-9EED-5BDEBCD7D25F}"/>
              </a:ext>
            </a:extLst>
          </p:cNvPr>
          <p:cNvSpPr>
            <a:spLocks noGrp="1"/>
          </p:cNvSpPr>
          <p:nvPr>
            <p:ph type="body" idx="13" hasCustomPrompt="1"/>
          </p:nvPr>
        </p:nvSpPr>
        <p:spPr>
          <a:xfrm>
            <a:off x="1842767" y="2834938"/>
            <a:ext cx="5441365" cy="1149670"/>
          </a:xfrm>
          <a:prstGeom prst="rect">
            <a:avLst/>
          </a:prstGeom>
        </p:spPr>
        <p:txBody>
          <a:bodyPr lIns="0" tIns="0" rIns="0" bIns="0" anchor="t" anchorCtr="0"/>
          <a:lstStyle>
            <a:lvl1pPr marL="0" indent="0">
              <a:lnSpc>
                <a:spcPct val="100000"/>
              </a:lnSpc>
              <a:buNone/>
              <a:defRPr sz="1600" b="0" i="0">
                <a:solidFill>
                  <a:schemeClr val="bg1"/>
                </a:solidFill>
                <a:latin typeface="Merriweather Sans" pitchFamily="2" charset="77"/>
                <a:ea typeface="Roboto Medium" panose="02000000000000000000" pitchFamily="2" charset="0"/>
                <a:cs typeface="Catamaran" pitchFamily="2" charset="77"/>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Click to add speaker name and key information</a:t>
            </a:r>
          </a:p>
        </p:txBody>
      </p:sp>
      <p:sp>
        <p:nvSpPr>
          <p:cNvPr id="2" name="TextBox 1">
            <a:extLst>
              <a:ext uri="{FF2B5EF4-FFF2-40B4-BE49-F238E27FC236}">
                <a16:creationId xmlns:a16="http://schemas.microsoft.com/office/drawing/2014/main" id="{62688E39-266D-4226-B6B9-D5FDE0308C5E}"/>
              </a:ext>
            </a:extLst>
          </p:cNvPr>
          <p:cNvSpPr txBox="1"/>
          <p:nvPr userDrawn="1"/>
        </p:nvSpPr>
        <p:spPr>
          <a:xfrm>
            <a:off x="1842768" y="4833156"/>
            <a:ext cx="5657388" cy="1674187"/>
          </a:xfrm>
          <a:prstGeom prst="rect">
            <a:avLst/>
          </a:prstGeom>
          <a:solidFill>
            <a:srgbClr val="E9E9EC"/>
          </a:solidFill>
        </p:spPr>
        <p:txBody>
          <a:bodyPr wrap="square" lIns="216000" tIns="216000" rIns="216000" bIns="216000" rtlCol="0">
            <a:noAutofit/>
          </a:bodyPr>
          <a:lstStyle/>
          <a:p>
            <a:pPr>
              <a:lnSpc>
                <a:spcPts val="2500"/>
              </a:lnSpc>
              <a:spcAft>
                <a:spcPts val="1000"/>
              </a:spcAft>
            </a:pPr>
            <a:r>
              <a:rPr lang="en-GB" sz="2400" b="1" i="0" dirty="0">
                <a:solidFill>
                  <a:schemeClr val="accent3"/>
                </a:solidFill>
                <a:latin typeface="Merriweather" panose="02000000000000000000" pitchFamily="2" charset="77"/>
                <a:cs typeface="Merriweather" panose="02000000000000000000" pitchFamily="2" charset="77"/>
              </a:rPr>
              <a:t>Get in touch.</a:t>
            </a:r>
          </a:p>
          <a:p>
            <a:pPr>
              <a:spcAft>
                <a:spcPts val="1000"/>
              </a:spcAft>
              <a:tabLst>
                <a:tab pos="360000" algn="l"/>
              </a:tabLst>
            </a:pPr>
            <a:r>
              <a:rPr lang="en-GB" sz="1600" b="0" i="0" dirty="0">
                <a:solidFill>
                  <a:srgbClr val="241909"/>
                </a:solidFill>
                <a:latin typeface="Merriweather Sans" pitchFamily="2" charset="77"/>
              </a:rPr>
              <a:t>	</a:t>
            </a:r>
            <a:r>
              <a:rPr lang="en-GB" sz="1600" b="0" i="0" dirty="0">
                <a:solidFill>
                  <a:srgbClr val="241909"/>
                </a:solidFill>
                <a:latin typeface="Merriweather Sans" pitchFamily="2" charset="77"/>
                <a:hlinkClick r:id="rId2"/>
              </a:rPr>
              <a:t>info@ioregulation.org</a:t>
            </a:r>
            <a:endParaRPr lang="en-GB" sz="1600" b="0" i="0" dirty="0">
              <a:solidFill>
                <a:srgbClr val="241909"/>
              </a:solidFill>
              <a:latin typeface="Merriweather Sans" pitchFamily="2" charset="77"/>
            </a:endParaRPr>
          </a:p>
          <a:p>
            <a:pPr>
              <a:spcAft>
                <a:spcPts val="1000"/>
              </a:spcAft>
              <a:tabLst>
                <a:tab pos="360000" algn="l"/>
              </a:tabLst>
            </a:pPr>
            <a:r>
              <a:rPr lang="en-GB" sz="1600" b="0" i="0" dirty="0">
                <a:solidFill>
                  <a:srgbClr val="241909"/>
                </a:solidFill>
                <a:latin typeface="Merriweather Sans" pitchFamily="2" charset="77"/>
              </a:rPr>
              <a:t>	</a:t>
            </a:r>
            <a:r>
              <a:rPr lang="en-GB" sz="1600" b="0" i="0" dirty="0">
                <a:solidFill>
                  <a:srgbClr val="241909"/>
                </a:solidFill>
                <a:latin typeface="Merriweather Sans" pitchFamily="2" charset="77"/>
                <a:hlinkClick r:id="rId3"/>
              </a:rPr>
              <a:t>Institute of Regulation</a:t>
            </a:r>
            <a:endParaRPr lang="en-GB" sz="1600" b="0" i="0" dirty="0">
              <a:solidFill>
                <a:srgbClr val="241909"/>
              </a:solidFill>
              <a:latin typeface="Merriweather Sans" pitchFamily="2" charset="77"/>
            </a:endParaRPr>
          </a:p>
        </p:txBody>
      </p:sp>
      <p:cxnSp>
        <p:nvCxnSpPr>
          <p:cNvPr id="8" name="Straight Connector 7">
            <a:extLst>
              <a:ext uri="{FF2B5EF4-FFF2-40B4-BE49-F238E27FC236}">
                <a16:creationId xmlns:a16="http://schemas.microsoft.com/office/drawing/2014/main" id="{FEBAE228-BB0B-BD4B-6D2F-07133D622038}"/>
              </a:ext>
              <a:ext uri="{C183D7F6-B498-43B3-948B-1728B52AA6E4}">
                <adec:decorative xmlns:adec="http://schemas.microsoft.com/office/drawing/2017/decorative" val="1"/>
              </a:ext>
            </a:extLst>
          </p:cNvPr>
          <p:cNvCxnSpPr>
            <a:cxnSpLocks/>
          </p:cNvCxnSpPr>
          <p:nvPr userDrawn="1"/>
        </p:nvCxnSpPr>
        <p:spPr>
          <a:xfrm>
            <a:off x="1843200" y="2672916"/>
            <a:ext cx="544093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descr="Institute of Regulation Logo">
            <a:extLst>
              <a:ext uri="{FF2B5EF4-FFF2-40B4-BE49-F238E27FC236}">
                <a16:creationId xmlns:a16="http://schemas.microsoft.com/office/drawing/2014/main" id="{8B66E153-566C-05CA-CB9E-85B72FB9B0F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8000" y="378000"/>
            <a:ext cx="1456920" cy="1022400"/>
          </a:xfrm>
          <a:prstGeom prst="rect">
            <a:avLst/>
          </a:prstGeom>
        </p:spPr>
      </p:pic>
      <p:pic>
        <p:nvPicPr>
          <p:cNvPr id="7" name="Picture 6">
            <a:extLst>
              <a:ext uri="{FF2B5EF4-FFF2-40B4-BE49-F238E27FC236}">
                <a16:creationId xmlns:a16="http://schemas.microsoft.com/office/drawing/2014/main" id="{F00724C8-E787-44C5-715B-699565A3C431}"/>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7283700" y="4563150"/>
            <a:ext cx="486000" cy="486000"/>
          </a:xfrm>
          <a:prstGeom prst="rect">
            <a:avLst/>
          </a:prstGeom>
        </p:spPr>
      </p:pic>
      <p:pic>
        <p:nvPicPr>
          <p:cNvPr id="11" name="Picture 10">
            <a:extLst>
              <a:ext uri="{FF2B5EF4-FFF2-40B4-BE49-F238E27FC236}">
                <a16:creationId xmlns:a16="http://schemas.microsoft.com/office/drawing/2014/main" id="{5E873112-0F4B-AE0C-2A46-B76024DFCE56}"/>
              </a:ext>
              <a:ext uri="{C183D7F6-B498-43B3-948B-1728B52AA6E4}">
                <adec:decorative xmlns:adec="http://schemas.microsoft.com/office/drawing/2017/decorative" val="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099556" y="5538784"/>
            <a:ext cx="180000" cy="141429"/>
          </a:xfrm>
          <a:prstGeom prst="rect">
            <a:avLst/>
          </a:prstGeom>
        </p:spPr>
      </p:pic>
      <p:pic>
        <p:nvPicPr>
          <p:cNvPr id="13" name="Picture 12">
            <a:extLst>
              <a:ext uri="{FF2B5EF4-FFF2-40B4-BE49-F238E27FC236}">
                <a16:creationId xmlns:a16="http://schemas.microsoft.com/office/drawing/2014/main" id="{3AE165D4-A2BB-27F6-7B12-D111AEEF3AE9}"/>
              </a:ext>
              <a:ext uri="{C183D7F6-B498-43B3-948B-1728B52AA6E4}">
                <adec:decorative xmlns:adec="http://schemas.microsoft.com/office/drawing/2017/decorative" val="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099556" y="5913778"/>
            <a:ext cx="180000" cy="180000"/>
          </a:xfrm>
          <a:prstGeom prst="rect">
            <a:avLst/>
          </a:prstGeom>
        </p:spPr>
      </p:pic>
      <p:pic>
        <p:nvPicPr>
          <p:cNvPr id="15" name="Picture 14">
            <a:extLst>
              <a:ext uri="{FF2B5EF4-FFF2-40B4-BE49-F238E27FC236}">
                <a16:creationId xmlns:a16="http://schemas.microsoft.com/office/drawing/2014/main" id="{45BC043E-158E-C19F-71A4-F8D4DA890104}"/>
              </a:ext>
              <a:ext uri="{C183D7F6-B498-43B3-948B-1728B52AA6E4}">
                <adec:decorative xmlns:adec="http://schemas.microsoft.com/office/drawing/2017/decorative" val="1"/>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t="-15"/>
          <a:stretch/>
        </p:blipFill>
        <p:spPr>
          <a:xfrm>
            <a:off x="7550982" y="377999"/>
            <a:ext cx="2919503" cy="4401143"/>
          </a:xfrm>
          <a:prstGeom prst="rect">
            <a:avLst/>
          </a:prstGeom>
        </p:spPr>
      </p:pic>
    </p:spTree>
    <p:extLst>
      <p:ext uri="{BB962C8B-B14F-4D97-AF65-F5344CB8AC3E}">
        <p14:creationId xmlns:p14="http://schemas.microsoft.com/office/powerpoint/2010/main" val="165925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720000" y="453600"/>
            <a:ext cx="7102580" cy="492443"/>
          </a:xfrm>
          <a:prstGeom prst="rect">
            <a:avLst/>
          </a:prstGeom>
        </p:spPr>
        <p:txBody>
          <a:bodyPr wrap="square" lIns="0" tIns="0" rIns="0" bIns="0">
            <a:spAutoFit/>
          </a:bodyPr>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719999" y="1800000"/>
            <a:ext cx="7102579" cy="3960439"/>
          </a:xfrm>
          <a:prstGeom prst="rect">
            <a:avLst/>
          </a:prstGeom>
        </p:spPr>
        <p:txBody>
          <a:bodyPr lIns="0" tIns="0" rIns="0" bIns="0" anchor="t" anchorCtr="0">
            <a:normAutofit/>
          </a:bodyPr>
          <a:lstStyle>
            <a:lvl1pPr marL="0" indent="0">
              <a:spcBef>
                <a:spcPts val="0"/>
              </a:spcBef>
              <a:spcAft>
                <a:spcPts val="1460"/>
              </a:spcAft>
              <a:buNone/>
              <a:defRPr sz="2000" b="0" i="0">
                <a:solidFill>
                  <a:schemeClr val="tx1"/>
                </a:solidFill>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pic>
        <p:nvPicPr>
          <p:cNvPr id="8" name="Picture 7">
            <a:extLst>
              <a:ext uri="{FF2B5EF4-FFF2-40B4-BE49-F238E27FC236}">
                <a16:creationId xmlns:a16="http://schemas.microsoft.com/office/drawing/2014/main" id="{66E441F3-A10C-150D-3224-4258A006D89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64252" y="1799999"/>
            <a:ext cx="3827748" cy="4344409"/>
          </a:xfrm>
          <a:prstGeom prst="rect">
            <a:avLst/>
          </a:prstGeom>
        </p:spPr>
      </p:pic>
      <p:pic>
        <p:nvPicPr>
          <p:cNvPr id="10" name="Picture 9">
            <a:extLst>
              <a:ext uri="{FF2B5EF4-FFF2-40B4-BE49-F238E27FC236}">
                <a16:creationId xmlns:a16="http://schemas.microsoft.com/office/drawing/2014/main" id="{EC8D5518-DE21-245D-D70F-4B84063B64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092262" y="1528986"/>
            <a:ext cx="486000" cy="486000"/>
          </a:xfrm>
          <a:prstGeom prst="rect">
            <a:avLst/>
          </a:prstGeom>
        </p:spPr>
      </p:pic>
    </p:spTree>
    <p:extLst>
      <p:ext uri="{BB962C8B-B14F-4D97-AF65-F5344CB8AC3E}">
        <p14:creationId xmlns:p14="http://schemas.microsoft.com/office/powerpoint/2010/main" val="213150764"/>
      </p:ext>
    </p:extLst>
  </p:cSld>
  <p:clrMapOvr>
    <a:masterClrMapping/>
  </p:clrMapOvr>
  <p:extLst>
    <p:ext uri="{DCECCB84-F9BA-43D5-87BE-67443E8EF086}">
      <p15:sldGuideLst xmlns:p15="http://schemas.microsoft.com/office/powerpoint/2012/main">
        <p15:guide id="1"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3600"/>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Tree>
    <p:extLst>
      <p:ext uri="{BB962C8B-B14F-4D97-AF65-F5344CB8AC3E}">
        <p14:creationId xmlns:p14="http://schemas.microsoft.com/office/powerpoint/2010/main" val="2597388526"/>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INGLE COLUMN TEXT (No Sub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720000" y="1233488"/>
            <a:ext cx="10753200" cy="5027922"/>
          </a:xfrm>
          <a:prstGeom prst="rect">
            <a:avLst/>
          </a:prstGeom>
        </p:spPr>
        <p:txBody>
          <a:bodyPr lIns="0" tIns="0" rIns="0" bIns="0">
            <a:normAutofit/>
          </a:bodyPr>
          <a:lstStyle>
            <a:lvl1pPr marL="18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1pPr>
            <a:lvl2pPr marL="36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2pPr>
            <a:lvl3pPr marL="54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3pPr>
            <a:lvl4pPr marL="72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4pPr>
            <a:lvl5pPr marL="900000" indent="-180000" defTabSz="359955">
              <a:lnSpc>
                <a:spcPct val="100000"/>
              </a:lnSpc>
              <a:spcAft>
                <a:spcPts val="400"/>
              </a:spcAft>
              <a:buFont typeface="System Font Regular"/>
              <a:buChar char="&gt;"/>
              <a:tabLst/>
              <a:defRPr sz="1800" b="0" i="0">
                <a:solidFill>
                  <a:schemeClr val="tx1"/>
                </a:solidFill>
                <a:latin typeface="Merriweather Sans" pitchFamily="2" charset="77"/>
                <a:ea typeface="Roboto Light" panose="02000000000000000000" pitchFamily="2" charset="0"/>
              </a:defRPr>
            </a:lvl5pPr>
          </a:lstStyle>
          <a:p>
            <a:pPr lvl="0"/>
            <a:r>
              <a:rPr lang="en-US" dirty="0"/>
              <a:t>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3600"/>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Tree>
    <p:extLst>
      <p:ext uri="{BB962C8B-B14F-4D97-AF65-F5344CB8AC3E}">
        <p14:creationId xmlns:p14="http://schemas.microsoft.com/office/powerpoint/2010/main" val="347092513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975973A5-CA9C-1043-A3DA-4ED6E6C469A5}"/>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54858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720000" y="453600"/>
            <a:ext cx="10753200" cy="455429"/>
          </a:xfrm>
          <a:prstGeom prst="rect">
            <a:avLst/>
          </a:prstGeom>
        </p:spPr>
        <p:txBody>
          <a:bodyPr lIns="0" tIns="0" rIns="0" bIns="0"/>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add title</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i="0"/>
            </a:lvl1pPr>
          </a:lstStyle>
          <a:p>
            <a:r>
              <a:rPr lang="en-GB" dirty="0"/>
              <a:t>Introducing the Institute of Regulation</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b="0" i="0"/>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3703640434"/>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720000" y="453600"/>
            <a:ext cx="7102580" cy="492443"/>
          </a:xfrm>
          <a:prstGeom prst="rect">
            <a:avLst/>
          </a:prstGeom>
        </p:spPr>
        <p:txBody>
          <a:bodyPr wrap="square" lIns="0" tIns="0" rIns="0" bIns="0">
            <a:spAutoFit/>
          </a:bodyPr>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719999" y="1800000"/>
            <a:ext cx="7102579" cy="3960439"/>
          </a:xfrm>
          <a:prstGeom prst="rect">
            <a:avLst/>
          </a:prstGeom>
        </p:spPr>
        <p:txBody>
          <a:bodyPr lIns="0" tIns="0" rIns="0" bIns="0" anchor="t" anchorCtr="0">
            <a:normAutofit/>
          </a:bodyPr>
          <a:lstStyle>
            <a:lvl1pPr marL="0" indent="0">
              <a:spcBef>
                <a:spcPts val="0"/>
              </a:spcBef>
              <a:spcAft>
                <a:spcPts val="1460"/>
              </a:spcAft>
              <a:buNone/>
              <a:defRPr sz="2000" b="0" i="0">
                <a:solidFill>
                  <a:schemeClr val="tx1"/>
                </a:solidFill>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sp>
        <p:nvSpPr>
          <p:cNvPr id="3" name="Footer Placeholder 4">
            <a:extLst>
              <a:ext uri="{FF2B5EF4-FFF2-40B4-BE49-F238E27FC236}">
                <a16:creationId xmlns:a16="http://schemas.microsoft.com/office/drawing/2014/main" id="{3FA06B06-253D-DBB2-A5C1-50FFED2C253B}"/>
              </a:ext>
              <a:ext uri="{C183D7F6-B498-43B3-948B-1728B52AA6E4}">
                <adec:decorative xmlns:adec="http://schemas.microsoft.com/office/drawing/2017/decorative" val="1"/>
              </a:ext>
            </a:extLst>
          </p:cNvPr>
          <p:cNvSpPr>
            <a:spLocks noGrp="1"/>
          </p:cNvSpPr>
          <p:nvPr>
            <p:ph type="ftr" sz="quarter" idx="11"/>
          </p:nvPr>
        </p:nvSpPr>
        <p:spPr>
          <a:xfrm>
            <a:off x="6273947" y="6576101"/>
            <a:ext cx="5618055" cy="180000"/>
          </a:xfrm>
        </p:spPr>
        <p:txBody>
          <a:bodyPr/>
          <a:lstStyle>
            <a:lvl1pPr>
              <a:defRPr b="0" i="0"/>
            </a:lvl1pPr>
          </a:lstStyle>
          <a:p>
            <a:r>
              <a:rPr lang="en-GB" dirty="0"/>
              <a:t>Introducing the Institute of Regulation</a:t>
            </a:r>
          </a:p>
        </p:txBody>
      </p:sp>
      <p:sp>
        <p:nvSpPr>
          <p:cNvPr id="4" name="Slide Number Placeholder 5">
            <a:extLst>
              <a:ext uri="{FF2B5EF4-FFF2-40B4-BE49-F238E27FC236}">
                <a16:creationId xmlns:a16="http://schemas.microsoft.com/office/drawing/2014/main" id="{847DCFF0-BA9A-F541-0576-8877745BBDEA}"/>
              </a:ext>
              <a:ext uri="{C183D7F6-B498-43B3-948B-1728B52AA6E4}">
                <adec:decorative xmlns:adec="http://schemas.microsoft.com/office/drawing/2017/decorative" val="1"/>
              </a:ext>
            </a:extLst>
          </p:cNvPr>
          <p:cNvSpPr>
            <a:spLocks noGrp="1"/>
          </p:cNvSpPr>
          <p:nvPr>
            <p:ph type="sldNum" sz="quarter" idx="12"/>
          </p:nvPr>
        </p:nvSpPr>
        <p:spPr>
          <a:xfrm>
            <a:off x="5998391" y="6420299"/>
            <a:ext cx="213184" cy="211166"/>
          </a:xfrm>
        </p:spPr>
        <p:txBody>
          <a:bodyPr/>
          <a:lstStyle>
            <a:lvl1pPr>
              <a:defRPr b="0" i="0"/>
            </a:lvl1pPr>
          </a:lstStyle>
          <a:p>
            <a:fld id="{0BD7AF65-ABD8-9745-9161-1D3466EAFE0E}" type="slidenum">
              <a:rPr lang="en-GB" smtClean="0"/>
              <a:pPr/>
              <a:t>‹#›</a:t>
            </a:fld>
            <a:endParaRPr lang="en-GB" dirty="0"/>
          </a:p>
        </p:txBody>
      </p:sp>
      <p:pic>
        <p:nvPicPr>
          <p:cNvPr id="8" name="Picture 7">
            <a:extLst>
              <a:ext uri="{FF2B5EF4-FFF2-40B4-BE49-F238E27FC236}">
                <a16:creationId xmlns:a16="http://schemas.microsoft.com/office/drawing/2014/main" id="{66E441F3-A10C-150D-3224-4258A006D89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64252" y="1799999"/>
            <a:ext cx="3827748" cy="4344409"/>
          </a:xfrm>
          <a:prstGeom prst="rect">
            <a:avLst/>
          </a:prstGeom>
        </p:spPr>
      </p:pic>
      <p:pic>
        <p:nvPicPr>
          <p:cNvPr id="10" name="Picture 9">
            <a:extLst>
              <a:ext uri="{FF2B5EF4-FFF2-40B4-BE49-F238E27FC236}">
                <a16:creationId xmlns:a16="http://schemas.microsoft.com/office/drawing/2014/main" id="{EC8D5518-DE21-245D-D70F-4B84063B64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092262" y="1528986"/>
            <a:ext cx="486000" cy="486000"/>
          </a:xfrm>
          <a:prstGeom prst="rect">
            <a:avLst/>
          </a:prstGeom>
        </p:spPr>
      </p:pic>
    </p:spTree>
    <p:extLst>
      <p:ext uri="{BB962C8B-B14F-4D97-AF65-F5344CB8AC3E}">
        <p14:creationId xmlns:p14="http://schemas.microsoft.com/office/powerpoint/2010/main" val="412610661"/>
      </p:ext>
    </p:extLst>
  </p:cSld>
  <p:clrMapOvr>
    <a:masterClrMapping/>
  </p:clrMapOvr>
  <p:extLst>
    <p:ext uri="{DCECCB84-F9BA-43D5-87BE-67443E8EF086}">
      <p15:sldGuideLst xmlns:p15="http://schemas.microsoft.com/office/powerpoint/2012/main">
        <p15:guide id="1" orient="horz" pos="16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720000" y="453600"/>
            <a:ext cx="7102580" cy="492443"/>
          </a:xfrm>
          <a:prstGeom prst="rect">
            <a:avLst/>
          </a:prstGeom>
        </p:spPr>
        <p:txBody>
          <a:bodyPr wrap="square" lIns="0" tIns="0" rIns="0" bIns="0">
            <a:spAutoFit/>
          </a:bodyPr>
          <a:lstStyle>
            <a:lvl1pPr algn="l">
              <a:lnSpc>
                <a:spcPct val="100000"/>
              </a:lnSpc>
              <a:defRPr sz="3200" b="0" i="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719999" y="1800000"/>
            <a:ext cx="7102579" cy="3960439"/>
          </a:xfrm>
          <a:prstGeom prst="rect">
            <a:avLst/>
          </a:prstGeom>
        </p:spPr>
        <p:txBody>
          <a:bodyPr lIns="0" tIns="0" rIns="0" bIns="0" anchor="t" anchorCtr="0">
            <a:normAutofit/>
          </a:bodyPr>
          <a:lstStyle>
            <a:lvl1pPr marL="0" indent="0">
              <a:spcBef>
                <a:spcPts val="0"/>
              </a:spcBef>
              <a:spcAft>
                <a:spcPts val="1460"/>
              </a:spcAft>
              <a:buNone/>
              <a:defRPr sz="2000" b="0" i="0">
                <a:solidFill>
                  <a:schemeClr val="tx1"/>
                </a:solidFill>
                <a:latin typeface="Merriweather Sans" pitchFamily="2" charset="77"/>
                <a:ea typeface="Roboto Medium" panose="02000000000000000000" pitchFamily="2" charset="0"/>
              </a:defRPr>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dirty="0"/>
              <a:t>Edit Master text styles</a:t>
            </a:r>
          </a:p>
        </p:txBody>
      </p:sp>
      <p:sp>
        <p:nvSpPr>
          <p:cNvPr id="3" name="Footer Placeholder 4">
            <a:extLst>
              <a:ext uri="{FF2B5EF4-FFF2-40B4-BE49-F238E27FC236}">
                <a16:creationId xmlns:a16="http://schemas.microsoft.com/office/drawing/2014/main" id="{3FA06B06-253D-DBB2-A5C1-50FFED2C253B}"/>
              </a:ext>
              <a:ext uri="{C183D7F6-B498-43B3-948B-1728B52AA6E4}">
                <adec:decorative xmlns:adec="http://schemas.microsoft.com/office/drawing/2017/decorative" val="1"/>
              </a:ext>
            </a:extLst>
          </p:cNvPr>
          <p:cNvSpPr>
            <a:spLocks noGrp="1"/>
          </p:cNvSpPr>
          <p:nvPr>
            <p:ph type="ftr" sz="quarter" idx="11"/>
          </p:nvPr>
        </p:nvSpPr>
        <p:spPr>
          <a:xfrm>
            <a:off x="6273947" y="6576101"/>
            <a:ext cx="5618055" cy="180000"/>
          </a:xfrm>
        </p:spPr>
        <p:txBody>
          <a:bodyPr/>
          <a:lstStyle>
            <a:lvl1pPr>
              <a:defRPr b="0" i="0"/>
            </a:lvl1pPr>
          </a:lstStyle>
          <a:p>
            <a:r>
              <a:rPr lang="en-GB" dirty="0"/>
              <a:t>Introducing the Institute of Regulation</a:t>
            </a:r>
          </a:p>
        </p:txBody>
      </p:sp>
      <p:sp>
        <p:nvSpPr>
          <p:cNvPr id="4" name="Slide Number Placeholder 5">
            <a:extLst>
              <a:ext uri="{FF2B5EF4-FFF2-40B4-BE49-F238E27FC236}">
                <a16:creationId xmlns:a16="http://schemas.microsoft.com/office/drawing/2014/main" id="{847DCFF0-BA9A-F541-0576-8877745BBDEA}"/>
              </a:ext>
              <a:ext uri="{C183D7F6-B498-43B3-948B-1728B52AA6E4}">
                <adec:decorative xmlns:adec="http://schemas.microsoft.com/office/drawing/2017/decorative" val="1"/>
              </a:ext>
            </a:extLst>
          </p:cNvPr>
          <p:cNvSpPr>
            <a:spLocks noGrp="1"/>
          </p:cNvSpPr>
          <p:nvPr>
            <p:ph type="sldNum" sz="quarter" idx="12"/>
          </p:nvPr>
        </p:nvSpPr>
        <p:spPr>
          <a:xfrm>
            <a:off x="5998391" y="6420299"/>
            <a:ext cx="213184" cy="211166"/>
          </a:xfrm>
        </p:spPr>
        <p:txBody>
          <a:bodyPr/>
          <a:lstStyle>
            <a:lvl1pPr>
              <a:defRPr b="0" i="0"/>
            </a:lvl1pPr>
          </a:lstStyle>
          <a:p>
            <a:fld id="{0BD7AF65-ABD8-9745-9161-1D3466EAFE0E}" type="slidenum">
              <a:rPr lang="en-GB" smtClean="0"/>
              <a:pPr/>
              <a:t>‹#›</a:t>
            </a:fld>
            <a:endParaRPr lang="en-GB" dirty="0"/>
          </a:p>
        </p:txBody>
      </p:sp>
      <p:pic>
        <p:nvPicPr>
          <p:cNvPr id="6" name="Picture 5">
            <a:extLst>
              <a:ext uri="{FF2B5EF4-FFF2-40B4-BE49-F238E27FC236}">
                <a16:creationId xmlns:a16="http://schemas.microsoft.com/office/drawing/2014/main" id="{E967768C-C4EC-A9F6-A442-68B39BFB4E80}"/>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64252" y="1799999"/>
            <a:ext cx="3827748" cy="4344409"/>
          </a:xfrm>
          <a:prstGeom prst="rect">
            <a:avLst/>
          </a:prstGeom>
        </p:spPr>
      </p:pic>
      <p:pic>
        <p:nvPicPr>
          <p:cNvPr id="8" name="Picture 7">
            <a:extLst>
              <a:ext uri="{FF2B5EF4-FFF2-40B4-BE49-F238E27FC236}">
                <a16:creationId xmlns:a16="http://schemas.microsoft.com/office/drawing/2014/main" id="{4B21C2F9-7B2B-73C1-8043-76A1125CD6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8092262" y="1528986"/>
            <a:ext cx="486000" cy="486000"/>
          </a:xfrm>
          <a:prstGeom prst="rect">
            <a:avLst/>
          </a:prstGeom>
        </p:spPr>
      </p:pic>
    </p:spTree>
    <p:extLst>
      <p:ext uri="{BB962C8B-B14F-4D97-AF65-F5344CB8AC3E}">
        <p14:creationId xmlns:p14="http://schemas.microsoft.com/office/powerpoint/2010/main" val="1158974252"/>
      </p:ext>
    </p:extLst>
  </p:cSld>
  <p:clrMapOvr>
    <a:masterClrMapping/>
  </p:clrMapOvr>
  <p:extLst>
    <p:ext uri="{DCECCB84-F9BA-43D5-87BE-67443E8EF086}">
      <p15:sldGuideLst xmlns:p15="http://schemas.microsoft.com/office/powerpoint/2012/main">
        <p15:guide id="1" orient="horz" pos="161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9E9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722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Lst>
  <p:hf hdr="0" dt="0"/>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1" indent="-228571"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4" indent="-228571"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7" indent="-228571"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43"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86"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29"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1"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4"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73">
          <p15:clr>
            <a:srgbClr val="F26B43"/>
          </p15:clr>
        </p15:guide>
        <p15:guide id="3" orient="horz" pos="777">
          <p15:clr>
            <a:srgbClr val="F26B43"/>
          </p15:clr>
        </p15:guide>
        <p15:guide id="4" orient="horz" pos="4320">
          <p15:clr>
            <a:srgbClr val="F26B43"/>
          </p15:clr>
        </p15:guide>
        <p15:guide id="5" orient="horz" pos="2319">
          <p15:clr>
            <a:srgbClr val="F26B43"/>
          </p15:clr>
        </p15:guide>
        <p15:guide id="6" pos="3841">
          <p15:clr>
            <a:srgbClr val="F26B43"/>
          </p15:clr>
        </p15:guide>
        <p15:guide id="7" pos="3069">
          <p15:clr>
            <a:srgbClr val="F26B43"/>
          </p15:clr>
        </p15:guide>
        <p15:guide id="8" pos="2298">
          <p15:clr>
            <a:srgbClr val="F26B43"/>
          </p15:clr>
        </p15:guide>
        <p15:guide id="9" pos="1527">
          <p15:clr>
            <a:srgbClr val="F26B43"/>
          </p15:clr>
        </p15:guide>
        <p15:guide id="10" pos="779">
          <p15:clr>
            <a:srgbClr val="F26B43"/>
          </p15:clr>
        </p15:guide>
        <p15:guide id="11" pos="4612">
          <p15:clr>
            <a:srgbClr val="F26B43"/>
          </p15:clr>
        </p15:guide>
        <p15:guide id="12" pos="5383">
          <p15:clr>
            <a:srgbClr val="F26B43"/>
          </p15:clr>
        </p15:guide>
        <p15:guide id="13" pos="6131">
          <p15:clr>
            <a:srgbClr val="F26B43"/>
          </p15:clr>
        </p15:guide>
        <p15:guide id="14" pos="6902">
          <p15:clr>
            <a:srgbClr val="F26B43"/>
          </p15:clr>
        </p15:guide>
        <p15:guide id="15" orient="horz" pos="1548">
          <p15:clr>
            <a:srgbClr val="F26B43"/>
          </p15:clr>
        </p15:guide>
        <p15:guide id="16" orient="horz" pos="3090">
          <p15:clr>
            <a:srgbClr val="F26B43"/>
          </p15:clr>
        </p15:guide>
        <p15:guide id="17"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9E9E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6273947" y="6576101"/>
            <a:ext cx="5618055" cy="180000"/>
          </a:xfrm>
          <a:prstGeom prst="rect">
            <a:avLst/>
          </a:prstGeom>
        </p:spPr>
        <p:txBody>
          <a:bodyPr vert="horz" lIns="0" tIns="0" rIns="0" bIns="0" rtlCol="0" anchor="t"/>
          <a:lstStyle>
            <a:lvl1pPr algn="r">
              <a:defRPr sz="900" b="0" i="0">
                <a:solidFill>
                  <a:srgbClr val="241909"/>
                </a:solidFill>
                <a:latin typeface="Merriweather Sans Light" pitchFamily="2" charset="77"/>
                <a:ea typeface="Roboto Light" panose="02000000000000000000" pitchFamily="2" charset="0"/>
                <a:cs typeface="Catamaran" pitchFamily="2" charset="77"/>
              </a:defRPr>
            </a:lvl1pPr>
          </a:lstStyle>
          <a:p>
            <a:r>
              <a:rPr lang="en-GB" dirty="0"/>
              <a:t>Introducing the Institute of Regulation</a:t>
            </a:r>
          </a:p>
        </p:txBody>
      </p:sp>
      <p:cxnSp>
        <p:nvCxnSpPr>
          <p:cNvPr id="7" name="Straight Connector 6">
            <a:extLst>
              <a:ext uri="{FF2B5EF4-FFF2-40B4-BE49-F238E27FC236}">
                <a16:creationId xmlns:a16="http://schemas.microsoft.com/office/drawing/2014/main" id="{59015CAD-68CF-4243-8939-F351CB94F9D5}"/>
              </a:ext>
              <a:ext uri="{C183D7F6-B498-43B3-948B-1728B52AA6E4}">
                <adec:decorative xmlns:adec="http://schemas.microsoft.com/office/drawing/2017/decorative" val="1"/>
              </a:ext>
            </a:extLst>
          </p:cNvPr>
          <p:cNvCxnSpPr>
            <a:cxnSpLocks/>
          </p:cNvCxnSpPr>
          <p:nvPr userDrawn="1"/>
        </p:nvCxnSpPr>
        <p:spPr>
          <a:xfrm>
            <a:off x="299999" y="6523465"/>
            <a:ext cx="11592003" cy="0"/>
          </a:xfrm>
          <a:prstGeom prst="line">
            <a:avLst/>
          </a:prstGeom>
          <a:ln w="9525">
            <a:solidFill>
              <a:srgbClr val="6A687A"/>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DADF638B-A4E7-B263-6A43-C3BA8072F8B9}"/>
              </a:ext>
              <a:ext uri="{C183D7F6-B498-43B3-948B-1728B52AA6E4}">
                <adec:decorative xmlns:adec="http://schemas.microsoft.com/office/drawing/2017/decorative" val="1"/>
              </a:ext>
            </a:extLst>
          </p:cNvPr>
          <p:cNvSpPr txBox="1">
            <a:spLocks/>
          </p:cNvSpPr>
          <p:nvPr userDrawn="1"/>
        </p:nvSpPr>
        <p:spPr>
          <a:xfrm>
            <a:off x="301275" y="6576101"/>
            <a:ext cx="4465507" cy="180000"/>
          </a:xfrm>
          <a:prstGeom prst="rect">
            <a:avLst/>
          </a:prstGeom>
        </p:spPr>
        <p:txBody>
          <a:bodyPr vert="horz" lIns="0" tIns="0" rIns="0" bIns="0" rtlCol="0" anchor="t"/>
          <a:lstStyle>
            <a:defPPr>
              <a:defRPr lang="en-US"/>
            </a:defPPr>
            <a:lvl1pPr marL="0" algn="r" defTabSz="914400" rtl="0" eaLnBrk="1" latinLnBrk="0" hangingPunct="1">
              <a:defRPr sz="1200" b="0" i="0" kern="1200">
                <a:solidFill>
                  <a:schemeClr val="tx1"/>
                </a:solidFill>
                <a:latin typeface="Catamaran" pitchFamily="2" charset="77"/>
                <a:ea typeface="Roboto Light" panose="02000000000000000000" pitchFamily="2" charset="0"/>
                <a:cs typeface="Catamaran"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900" b="1" i="0" dirty="0">
                <a:solidFill>
                  <a:srgbClr val="241909"/>
                </a:solidFill>
                <a:latin typeface="Merriweather" panose="02000000000000000000" pitchFamily="2" charset="77"/>
                <a:cs typeface="Merriweather" panose="02000000000000000000" pitchFamily="2" charset="77"/>
              </a:rPr>
              <a:t>Institute of Regulation</a:t>
            </a:r>
          </a:p>
        </p:txBody>
      </p:sp>
      <p:sp>
        <p:nvSpPr>
          <p:cNvPr id="3" name="Oval 2">
            <a:extLst>
              <a:ext uri="{FF2B5EF4-FFF2-40B4-BE49-F238E27FC236}">
                <a16:creationId xmlns:a16="http://schemas.microsoft.com/office/drawing/2014/main" id="{961163FE-04D4-F1A7-DDB1-9CEAD9DBC77F}"/>
              </a:ext>
              <a:ext uri="{C183D7F6-B498-43B3-948B-1728B52AA6E4}">
                <adec:decorative xmlns:adec="http://schemas.microsoft.com/office/drawing/2017/decorative" val="1"/>
              </a:ext>
            </a:extLst>
          </p:cNvPr>
          <p:cNvSpPr/>
          <p:nvPr userDrawn="1"/>
        </p:nvSpPr>
        <p:spPr>
          <a:xfrm>
            <a:off x="5995574" y="6415465"/>
            <a:ext cx="216000" cy="216000"/>
          </a:xfrm>
          <a:prstGeom prst="ellipse">
            <a:avLst/>
          </a:prstGeom>
          <a:solidFill>
            <a:srgbClr val="6A6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5998391" y="6420299"/>
            <a:ext cx="213184" cy="211166"/>
          </a:xfrm>
          <a:prstGeom prst="rect">
            <a:avLst/>
          </a:prstGeom>
        </p:spPr>
        <p:txBody>
          <a:bodyPr vert="horz" lIns="0" tIns="0" rIns="0" bIns="0" rtlCol="0" anchor="ctr" anchorCtr="0"/>
          <a:lstStyle>
            <a:lvl1pPr algn="ctr">
              <a:defRPr sz="800" b="0" i="0">
                <a:solidFill>
                  <a:schemeClr val="bg1"/>
                </a:solidFill>
                <a:latin typeface="Merriweather Sans Light" pitchFamily="2" charset="77"/>
                <a:ea typeface="Roboto Light" panose="02000000000000000000" pitchFamily="2" charset="0"/>
                <a:cs typeface="Catamaran" pitchFamily="2" charset="77"/>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27031502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dt="0"/>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1" indent="-228571"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4" indent="-228571"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7" indent="-228571"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43"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86"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29"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1"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4"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1">
          <p15:clr>
            <a:srgbClr val="F26B43"/>
          </p15:clr>
        </p15:guide>
        <p15:guide id="3" orient="horz" pos="777">
          <p15:clr>
            <a:srgbClr val="F26B43"/>
          </p15:clr>
        </p15:guide>
        <p15:guide id="4" orient="horz" pos="4315">
          <p15:clr>
            <a:srgbClr val="F26B43"/>
          </p15:clr>
        </p15:guide>
        <p15:guide id="5" orient="horz" pos="3884">
          <p15:clr>
            <a:srgbClr val="F26B43"/>
          </p15:clr>
        </p15:guide>
        <p15:guide id="6" pos="779">
          <p15:clr>
            <a:srgbClr val="F26B43"/>
          </p15:clr>
        </p15:guide>
        <p15:guide id="7" pos="6902">
          <p15:clr>
            <a:srgbClr val="F26B43"/>
          </p15:clr>
        </p15:guide>
        <p15:guide id="8" pos="1527">
          <p15:clr>
            <a:srgbClr val="F26B43"/>
          </p15:clr>
        </p15:guide>
        <p15:guide id="9" pos="6131">
          <p15:clr>
            <a:srgbClr val="F26B43"/>
          </p15:clr>
        </p15:guide>
        <p15:guide id="10" pos="2298">
          <p15:clr>
            <a:srgbClr val="F26B43"/>
          </p15:clr>
        </p15:guide>
        <p15:guide id="11" pos="5383">
          <p15:clr>
            <a:srgbClr val="F26B43"/>
          </p15:clr>
        </p15:guide>
        <p15:guide id="12" pos="3069">
          <p15:clr>
            <a:srgbClr val="F26B43"/>
          </p15:clr>
        </p15:guide>
        <p15:guide id="13" pos="4612">
          <p15:clr>
            <a:srgbClr val="F26B43"/>
          </p15:clr>
        </p15:guide>
        <p15:guide id="14" pos="189">
          <p15:clr>
            <a:srgbClr val="F26B43"/>
          </p15:clr>
        </p15:guide>
        <p15:guide id="15" orient="horz" pos="1548">
          <p15:clr>
            <a:srgbClr val="F26B43"/>
          </p15:clr>
        </p15:guide>
        <p15:guide id="16" orient="horz" pos="2319">
          <p15:clr>
            <a:srgbClr val="F26B43"/>
          </p15:clr>
        </p15:guide>
        <p15:guide id="17" orient="horz" pos="3090">
          <p15:clr>
            <a:srgbClr val="F26B43"/>
          </p15:clr>
        </p15:guide>
        <p15:guide id="18" pos="3840">
          <p15:clr>
            <a:srgbClr val="F26B43"/>
          </p15:clr>
        </p15:guide>
        <p15:guide id="19" pos="7492">
          <p15:clr>
            <a:srgbClr val="F26B43"/>
          </p15:clr>
        </p15:guide>
        <p15:guide id="20" orient="horz" pos="37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mailto:director@ioregulation.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5FD89-6783-5521-9B33-5CBB93EE5FE3}"/>
              </a:ext>
            </a:extLst>
          </p:cNvPr>
          <p:cNvSpPr>
            <a:spLocks noGrp="1"/>
          </p:cNvSpPr>
          <p:nvPr>
            <p:ph type="body" idx="13"/>
          </p:nvPr>
        </p:nvSpPr>
        <p:spPr>
          <a:xfrm>
            <a:off x="562959" y="3484800"/>
            <a:ext cx="5533040" cy="1024320"/>
          </a:xfrm>
        </p:spPr>
        <p:txBody>
          <a:bodyPr/>
          <a:lstStyle/>
          <a:p>
            <a:endParaRPr lang="en-GB" dirty="0">
              <a:latin typeface="Merriweather Sans"/>
              <a:ea typeface="Roboto Medium"/>
            </a:endParaRPr>
          </a:p>
          <a:p>
            <a:r>
              <a:rPr lang="en-GB" sz="1800" dirty="0">
                <a:latin typeface="Merriweather Sans"/>
                <a:ea typeface="Roboto Medium"/>
              </a:rPr>
              <a:t>Marcial Boo, Chair</a:t>
            </a:r>
            <a:br>
              <a:rPr lang="en-GB" sz="1800" dirty="0"/>
            </a:br>
            <a:r>
              <a:rPr lang="en-GB" sz="1800" dirty="0">
                <a:latin typeface="Merriweather Sans"/>
                <a:ea typeface="Roboto Medium"/>
              </a:rPr>
              <a:t>Institute of Regulation</a:t>
            </a:r>
          </a:p>
        </p:txBody>
      </p:sp>
      <p:sp>
        <p:nvSpPr>
          <p:cNvPr id="3" name="Title 2">
            <a:extLst>
              <a:ext uri="{FF2B5EF4-FFF2-40B4-BE49-F238E27FC236}">
                <a16:creationId xmlns:a16="http://schemas.microsoft.com/office/drawing/2014/main" id="{0CFD7364-C2CF-816C-7D91-D969C7A2F099}"/>
              </a:ext>
            </a:extLst>
          </p:cNvPr>
          <p:cNvSpPr>
            <a:spLocks noGrp="1"/>
          </p:cNvSpPr>
          <p:nvPr>
            <p:ph type="title"/>
          </p:nvPr>
        </p:nvSpPr>
        <p:spPr>
          <a:xfrm>
            <a:off x="562959" y="2060725"/>
            <a:ext cx="5533040" cy="1417291"/>
          </a:xfrm>
        </p:spPr>
        <p:txBody>
          <a:bodyPr lIns="216000" tIns="216000" rIns="216000" bIns="216000" anchor="t">
            <a:noAutofit/>
          </a:bodyPr>
          <a:lstStyle/>
          <a:p>
            <a:r>
              <a:rPr lang="en-GB" dirty="0">
                <a:latin typeface="Merriweather"/>
                <a:ea typeface="Roboto Black"/>
              </a:rPr>
              <a:t>Learning from regulatory challenges in the UK regulatory community</a:t>
            </a:r>
            <a:br>
              <a:rPr lang="en-GB" dirty="0">
                <a:latin typeface="Merriweather"/>
                <a:ea typeface="Roboto Black"/>
              </a:rPr>
            </a:br>
            <a:r>
              <a:rPr lang="en-GB" dirty="0">
                <a:latin typeface="Merriweather"/>
                <a:ea typeface="Roboto Black"/>
              </a:rPr>
              <a:t>ESPO conference, June 2025</a:t>
            </a:r>
            <a:endParaRPr lang="en-US" dirty="0"/>
          </a:p>
        </p:txBody>
      </p:sp>
    </p:spTree>
    <p:extLst>
      <p:ext uri="{BB962C8B-B14F-4D97-AF65-F5344CB8AC3E}">
        <p14:creationId xmlns:p14="http://schemas.microsoft.com/office/powerpoint/2010/main" val="356322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68DC-2F61-A7F1-EDAB-FA55CE32C053}"/>
              </a:ext>
            </a:extLst>
          </p:cNvPr>
          <p:cNvSpPr>
            <a:spLocks noGrp="1"/>
          </p:cNvSpPr>
          <p:nvPr>
            <p:ph type="title"/>
          </p:nvPr>
        </p:nvSpPr>
        <p:spPr/>
        <p:txBody>
          <a:bodyPr/>
          <a:lstStyle/>
          <a:p>
            <a:r>
              <a:rPr lang="en-GB" dirty="0"/>
              <a:t>3. </a:t>
            </a:r>
            <a:r>
              <a:rPr lang="en-GB" b="1" dirty="0"/>
              <a:t>Professionalism</a:t>
            </a:r>
            <a:r>
              <a:rPr lang="en-GB" dirty="0"/>
              <a:t>: where do regulators learn?</a:t>
            </a:r>
          </a:p>
        </p:txBody>
      </p:sp>
      <p:pic>
        <p:nvPicPr>
          <p:cNvPr id="3" name="Picture 2">
            <a:extLst>
              <a:ext uri="{FF2B5EF4-FFF2-40B4-BE49-F238E27FC236}">
                <a16:creationId xmlns:a16="http://schemas.microsoft.com/office/drawing/2014/main" id="{2C5B7AD0-FAF9-7EAC-C989-4682E9445114}"/>
              </a:ext>
            </a:extLst>
          </p:cNvPr>
          <p:cNvPicPr>
            <a:picLocks noChangeAspect="1"/>
          </p:cNvPicPr>
          <p:nvPr/>
        </p:nvPicPr>
        <p:blipFill>
          <a:blip r:embed="rId2"/>
          <a:stretch>
            <a:fillRect/>
          </a:stretch>
        </p:blipFill>
        <p:spPr>
          <a:xfrm>
            <a:off x="720000" y="1665571"/>
            <a:ext cx="9887387" cy="4186361"/>
          </a:xfrm>
          <a:prstGeom prst="rect">
            <a:avLst/>
          </a:prstGeom>
        </p:spPr>
      </p:pic>
      <p:pic>
        <p:nvPicPr>
          <p:cNvPr id="4" name="Picture 3">
            <a:extLst>
              <a:ext uri="{FF2B5EF4-FFF2-40B4-BE49-F238E27FC236}">
                <a16:creationId xmlns:a16="http://schemas.microsoft.com/office/drawing/2014/main" id="{F93C8F75-C6D9-FE0E-736A-04C3F8DE4A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0364387" y="1422571"/>
            <a:ext cx="486000" cy="486000"/>
          </a:xfrm>
          <a:prstGeom prst="rect">
            <a:avLst/>
          </a:prstGeom>
        </p:spPr>
      </p:pic>
      <p:pic>
        <p:nvPicPr>
          <p:cNvPr id="5" name="Picture 4">
            <a:extLst>
              <a:ext uri="{FF2B5EF4-FFF2-40B4-BE49-F238E27FC236}">
                <a16:creationId xmlns:a16="http://schemas.microsoft.com/office/drawing/2014/main" id="{61B43B64-2112-7490-2D7A-CDFECAFA14EC}"/>
              </a:ext>
            </a:extLst>
          </p:cNvPr>
          <p:cNvPicPr>
            <a:picLocks noChangeAspect="1"/>
          </p:cNvPicPr>
          <p:nvPr/>
        </p:nvPicPr>
        <p:blipFill>
          <a:blip r:embed="rId4"/>
          <a:stretch>
            <a:fillRect/>
          </a:stretch>
        </p:blipFill>
        <p:spPr>
          <a:xfrm>
            <a:off x="10218305" y="5585872"/>
            <a:ext cx="1457070" cy="1018120"/>
          </a:xfrm>
          <a:prstGeom prst="rect">
            <a:avLst/>
          </a:prstGeom>
        </p:spPr>
      </p:pic>
    </p:spTree>
    <p:extLst>
      <p:ext uri="{BB962C8B-B14F-4D97-AF65-F5344CB8AC3E}">
        <p14:creationId xmlns:p14="http://schemas.microsoft.com/office/powerpoint/2010/main" val="398005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8EB62C-1F48-75FF-3A94-16F6AA307169}"/>
              </a:ext>
            </a:extLst>
          </p:cNvPr>
          <p:cNvSpPr>
            <a:spLocks noGrp="1"/>
          </p:cNvSpPr>
          <p:nvPr>
            <p:ph type="sldNum" sz="quarter" idx="12"/>
          </p:nvPr>
        </p:nvSpPr>
        <p:spPr>
          <a:xfrm>
            <a:off x="5998391" y="6420299"/>
            <a:ext cx="213184" cy="211166"/>
          </a:xfrm>
          <a:prstGeom prst="rect">
            <a:avLst/>
          </a:prstGeom>
        </p:spPr>
        <p:txBody>
          <a:bodyPr vert="horz" lIns="0" tIns="0" rIns="0" bIns="0" rtlCol="0" anchor="ctr" anchorCtr="0"/>
          <a:lstStyle>
            <a:defPPr>
              <a:defRPr lang="en-US"/>
            </a:defPPr>
            <a:lvl1pPr marL="0" algn="ctr" defTabSz="914400" rtl="0" eaLnBrk="1" latinLnBrk="0" hangingPunct="1">
              <a:defRPr sz="800" b="0" i="0" kern="1200">
                <a:solidFill>
                  <a:schemeClr val="bg1"/>
                </a:solidFill>
                <a:latin typeface="Merriweather Sans Light" pitchFamily="2" charset="77"/>
                <a:ea typeface="Roboto Light" panose="02000000000000000000" pitchFamily="2" charset="0"/>
                <a:cs typeface="Catamaran"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BD7AF65-ABD8-9745-9161-1D3466EAFE0E}" type="slidenum">
              <a:rPr lang="en-GB" smtClean="0"/>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prstClr val="white"/>
              </a:solidFill>
              <a:effectLst/>
              <a:uLnTx/>
              <a:uFillTx/>
              <a:latin typeface="Merriweather Sans Light" pitchFamily="2" charset="77"/>
              <a:ea typeface="Roboto Light" panose="02000000000000000000" pitchFamily="2" charset="0"/>
            </a:endParaRPr>
          </a:p>
        </p:txBody>
      </p:sp>
      <p:sp>
        <p:nvSpPr>
          <p:cNvPr id="6" name="Rectangle 5">
            <a:extLst>
              <a:ext uri="{FF2B5EF4-FFF2-40B4-BE49-F238E27FC236}">
                <a16:creationId xmlns:a16="http://schemas.microsoft.com/office/drawing/2014/main" id="{80F46BA4-3ED4-9052-FA72-CCA2F7C69CFA}"/>
              </a:ext>
            </a:extLst>
          </p:cNvPr>
          <p:cNvSpPr/>
          <p:nvPr/>
        </p:nvSpPr>
        <p:spPr>
          <a:xfrm>
            <a:off x="9606390" y="2006388"/>
            <a:ext cx="2106234" cy="2106234"/>
          </a:xfrm>
          <a:prstGeom prst="rect">
            <a:avLst/>
          </a:prstGeom>
          <a:solidFill>
            <a:srgbClr val="F24236"/>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erriweather" panose="02000000000000000000" pitchFamily="2" charset="77"/>
                <a:ea typeface="+mn-ea"/>
                <a:cs typeface="Merriweather" panose="02000000000000000000" pitchFamily="2" charset="77"/>
              </a:rPr>
              <a:t>Masterclasses in Regulation</a:t>
            </a:r>
          </a:p>
        </p:txBody>
      </p:sp>
      <p:sp>
        <p:nvSpPr>
          <p:cNvPr id="11" name="Rectangle 10">
            <a:extLst>
              <a:ext uri="{FF2B5EF4-FFF2-40B4-BE49-F238E27FC236}">
                <a16:creationId xmlns:a16="http://schemas.microsoft.com/office/drawing/2014/main" id="{B25AD690-4C7D-EECA-54E1-CCF9354BD628}"/>
              </a:ext>
            </a:extLst>
          </p:cNvPr>
          <p:cNvSpPr/>
          <p:nvPr/>
        </p:nvSpPr>
        <p:spPr>
          <a:xfrm>
            <a:off x="1187834" y="2024844"/>
            <a:ext cx="2106234" cy="2106234"/>
          </a:xfrm>
          <a:prstGeom prst="rect">
            <a:avLst/>
          </a:prstGeom>
          <a:solidFill>
            <a:srgbClr val="241909"/>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erriweather" panose="02000000000000000000" pitchFamily="2" charset="77"/>
                <a:ea typeface="+mn-ea"/>
                <a:cs typeface="Merriweather" panose="02000000000000000000" pitchFamily="2" charset="77"/>
              </a:rPr>
              <a:t>Introduction to Regulation</a:t>
            </a:r>
            <a:endParaRPr kumimoji="0" lang="en-GB" sz="1200" b="0" i="0" u="none" strike="noStrike" kern="1200" cap="none" spc="0" normalizeH="0" baseline="0" noProof="0" dirty="0">
              <a:ln>
                <a:noFill/>
              </a:ln>
              <a:solidFill>
                <a:prstClr val="white"/>
              </a:solidFill>
              <a:effectLst/>
              <a:uLnTx/>
              <a:uFillTx/>
              <a:latin typeface="Merriweather Sans Light" pitchFamily="2" charset="77"/>
              <a:ea typeface="+mn-ea"/>
              <a:cs typeface="+mn-cs"/>
            </a:endParaRPr>
          </a:p>
        </p:txBody>
      </p:sp>
      <p:sp>
        <p:nvSpPr>
          <p:cNvPr id="12" name="Rectangle 11">
            <a:extLst>
              <a:ext uri="{FF2B5EF4-FFF2-40B4-BE49-F238E27FC236}">
                <a16:creationId xmlns:a16="http://schemas.microsoft.com/office/drawing/2014/main" id="{F5AF2FA5-5C9B-3AA9-22E8-ECDB329F32DC}"/>
              </a:ext>
            </a:extLst>
          </p:cNvPr>
          <p:cNvSpPr/>
          <p:nvPr/>
        </p:nvSpPr>
        <p:spPr>
          <a:xfrm>
            <a:off x="6791700" y="1988775"/>
            <a:ext cx="2106234" cy="2106234"/>
          </a:xfrm>
          <a:prstGeom prst="rect">
            <a:avLst/>
          </a:prstGeom>
          <a:solidFill>
            <a:srgbClr val="ECA400"/>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Fundamentals of Regulation</a:t>
            </a:r>
          </a:p>
        </p:txBody>
      </p:sp>
      <p:pic>
        <p:nvPicPr>
          <p:cNvPr id="2" name="Picture 1">
            <a:extLst>
              <a:ext uri="{FF2B5EF4-FFF2-40B4-BE49-F238E27FC236}">
                <a16:creationId xmlns:a16="http://schemas.microsoft.com/office/drawing/2014/main" id="{EFDECFCA-D596-8C8B-9D1A-0721D92EE90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32274" y="3900053"/>
            <a:ext cx="486000" cy="486000"/>
          </a:xfrm>
          <a:prstGeom prst="rect">
            <a:avLst/>
          </a:prstGeom>
        </p:spPr>
      </p:pic>
      <p:pic>
        <p:nvPicPr>
          <p:cNvPr id="3" name="Picture 2">
            <a:extLst>
              <a:ext uri="{FF2B5EF4-FFF2-40B4-BE49-F238E27FC236}">
                <a16:creationId xmlns:a16="http://schemas.microsoft.com/office/drawing/2014/main" id="{639C18F0-430B-2018-F69B-C9B64AA0B0D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786703" y="1745775"/>
            <a:ext cx="486000" cy="486000"/>
          </a:xfrm>
          <a:prstGeom prst="rect">
            <a:avLst/>
          </a:prstGeom>
        </p:spPr>
      </p:pic>
      <p:pic>
        <p:nvPicPr>
          <p:cNvPr id="7" name="Picture 6">
            <a:extLst>
              <a:ext uri="{FF2B5EF4-FFF2-40B4-BE49-F238E27FC236}">
                <a16:creationId xmlns:a16="http://schemas.microsoft.com/office/drawing/2014/main" id="{8CBDAF23-00E1-E57C-B125-22A5F2D6F05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681771" y="1745775"/>
            <a:ext cx="486000" cy="486000"/>
          </a:xfrm>
          <a:prstGeom prst="rect">
            <a:avLst/>
          </a:prstGeom>
        </p:spPr>
      </p:pic>
      <p:sp>
        <p:nvSpPr>
          <p:cNvPr id="9" name="Rectangle 8">
            <a:extLst>
              <a:ext uri="{FF2B5EF4-FFF2-40B4-BE49-F238E27FC236}">
                <a16:creationId xmlns:a16="http://schemas.microsoft.com/office/drawing/2014/main" id="{369A8E6E-1DF5-7107-E72C-7FD616483E45}"/>
              </a:ext>
            </a:extLst>
          </p:cNvPr>
          <p:cNvSpPr/>
          <p:nvPr/>
        </p:nvSpPr>
        <p:spPr>
          <a:xfrm>
            <a:off x="4029703" y="2024054"/>
            <a:ext cx="2106234" cy="2106234"/>
          </a:xfrm>
          <a:prstGeom prst="rect">
            <a:avLst/>
          </a:prstGeom>
          <a:solidFill>
            <a:schemeClr val="tx2"/>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erriweather" panose="02000000000000000000" pitchFamily="2" charset="77"/>
                <a:ea typeface="+mn-ea"/>
                <a:cs typeface="Merriweather" panose="02000000000000000000" pitchFamily="2" charset="77"/>
              </a:rPr>
              <a:t>Understanding Regulation</a:t>
            </a:r>
            <a:endParaRPr kumimoji="0" lang="en-GB" sz="1200" b="0" i="0" u="none" strike="noStrike" kern="1200" cap="none" spc="0" normalizeH="0" baseline="0" noProof="0" dirty="0">
              <a:ln>
                <a:noFill/>
              </a:ln>
              <a:solidFill>
                <a:prstClr val="white"/>
              </a:solidFill>
              <a:effectLst/>
              <a:uLnTx/>
              <a:uFillTx/>
              <a:latin typeface="Merriweather Sans Light" pitchFamily="2" charset="77"/>
              <a:ea typeface="+mn-ea"/>
              <a:cs typeface="+mn-cs"/>
            </a:endParaRPr>
          </a:p>
        </p:txBody>
      </p:sp>
      <p:sp>
        <p:nvSpPr>
          <p:cNvPr id="14" name="Title 1">
            <a:extLst>
              <a:ext uri="{FF2B5EF4-FFF2-40B4-BE49-F238E27FC236}">
                <a16:creationId xmlns:a16="http://schemas.microsoft.com/office/drawing/2014/main" id="{28ABC3D8-6A86-B78D-0337-D19FA3709561}"/>
              </a:ext>
            </a:extLst>
          </p:cNvPr>
          <p:cNvSpPr>
            <a:spLocks noGrp="1"/>
          </p:cNvSpPr>
          <p:nvPr>
            <p:ph type="title"/>
          </p:nvPr>
        </p:nvSpPr>
        <p:spPr>
          <a:xfrm>
            <a:off x="720725" y="454025"/>
            <a:ext cx="10752138" cy="455613"/>
          </a:xfrm>
        </p:spPr>
        <p:txBody>
          <a:bodyPr/>
          <a:lstStyle/>
          <a:p>
            <a:r>
              <a:rPr lang="en-GB" dirty="0"/>
              <a:t>3. </a:t>
            </a:r>
            <a:r>
              <a:rPr lang="en-GB" b="1" dirty="0"/>
              <a:t>Professionalism</a:t>
            </a:r>
            <a:r>
              <a:rPr lang="en-GB" dirty="0"/>
              <a:t>: where do regulators learn?</a:t>
            </a:r>
          </a:p>
        </p:txBody>
      </p:sp>
      <p:pic>
        <p:nvPicPr>
          <p:cNvPr id="15" name="Picture 2">
            <a:extLst>
              <a:ext uri="{FF2B5EF4-FFF2-40B4-BE49-F238E27FC236}">
                <a16:creationId xmlns:a16="http://schemas.microsoft.com/office/drawing/2014/main" id="{DA119496-DA45-838E-6E98-50E15213C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5239" y="4377624"/>
            <a:ext cx="3227385" cy="21586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92A393D-0784-3EBD-5B2F-218266783290}"/>
              </a:ext>
            </a:extLst>
          </p:cNvPr>
          <p:cNvPicPr>
            <a:picLocks noChangeAspect="1"/>
          </p:cNvPicPr>
          <p:nvPr/>
        </p:nvPicPr>
        <p:blipFill>
          <a:blip r:embed="rId6"/>
          <a:stretch>
            <a:fillRect/>
          </a:stretch>
        </p:blipFill>
        <p:spPr>
          <a:xfrm>
            <a:off x="932274" y="5384256"/>
            <a:ext cx="1457070" cy="1018120"/>
          </a:xfrm>
          <a:prstGeom prst="rect">
            <a:avLst/>
          </a:prstGeom>
        </p:spPr>
      </p:pic>
    </p:spTree>
    <p:extLst>
      <p:ext uri="{BB962C8B-B14F-4D97-AF65-F5344CB8AC3E}">
        <p14:creationId xmlns:p14="http://schemas.microsoft.com/office/powerpoint/2010/main" val="254992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8E1D-6A41-C397-C645-9A2597DA44B1}"/>
              </a:ext>
            </a:extLst>
          </p:cNvPr>
          <p:cNvSpPr>
            <a:spLocks noGrp="1"/>
          </p:cNvSpPr>
          <p:nvPr>
            <p:ph type="title"/>
          </p:nvPr>
        </p:nvSpPr>
        <p:spPr/>
        <p:txBody>
          <a:bodyPr/>
          <a:lstStyle/>
          <a:p>
            <a:r>
              <a:rPr lang="en-GB" dirty="0"/>
              <a:t>4. </a:t>
            </a:r>
            <a:r>
              <a:rPr lang="en-GB" b="1" dirty="0"/>
              <a:t>Bureaucracy</a:t>
            </a:r>
            <a:r>
              <a:rPr lang="en-GB" dirty="0"/>
              <a:t>: Too much or too little regulation? </a:t>
            </a:r>
          </a:p>
        </p:txBody>
      </p:sp>
      <p:pic>
        <p:nvPicPr>
          <p:cNvPr id="4" name="Picture 3">
            <a:extLst>
              <a:ext uri="{FF2B5EF4-FFF2-40B4-BE49-F238E27FC236}">
                <a16:creationId xmlns:a16="http://schemas.microsoft.com/office/drawing/2014/main" id="{C13CF230-37F0-3265-D49D-9E661DA93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969874" y="1193817"/>
            <a:ext cx="5629453" cy="5377201"/>
          </a:xfrm>
          <a:prstGeom prst="rect">
            <a:avLst/>
          </a:prstGeom>
        </p:spPr>
      </p:pic>
      <p:sp>
        <p:nvSpPr>
          <p:cNvPr id="5" name="TextBox 4">
            <a:extLst>
              <a:ext uri="{FF2B5EF4-FFF2-40B4-BE49-F238E27FC236}">
                <a16:creationId xmlns:a16="http://schemas.microsoft.com/office/drawing/2014/main" id="{4232649A-3BC5-ABC4-6706-6130E90EB470}"/>
              </a:ext>
            </a:extLst>
          </p:cNvPr>
          <p:cNvSpPr txBox="1"/>
          <p:nvPr/>
        </p:nvSpPr>
        <p:spPr>
          <a:xfrm>
            <a:off x="7712030" y="1779639"/>
            <a:ext cx="2145139" cy="369332"/>
          </a:xfrm>
          <a:prstGeom prst="rect">
            <a:avLst/>
          </a:prstGeom>
          <a:noFill/>
        </p:spPr>
        <p:txBody>
          <a:bodyPr wrap="none" rtlCol="0">
            <a:spAutoFit/>
          </a:bodyPr>
          <a:lstStyle/>
          <a:p>
            <a:r>
              <a:rPr lang="en-GB" dirty="0"/>
              <a:t>Known to be safe</a:t>
            </a:r>
          </a:p>
        </p:txBody>
      </p:sp>
      <p:sp>
        <p:nvSpPr>
          <p:cNvPr id="6" name="TextBox 5">
            <a:extLst>
              <a:ext uri="{FF2B5EF4-FFF2-40B4-BE49-F238E27FC236}">
                <a16:creationId xmlns:a16="http://schemas.microsoft.com/office/drawing/2014/main" id="{F92803E9-3904-9B97-B9B2-2123CC6F928C}"/>
              </a:ext>
            </a:extLst>
          </p:cNvPr>
          <p:cNvSpPr txBox="1"/>
          <p:nvPr/>
        </p:nvSpPr>
        <p:spPr>
          <a:xfrm>
            <a:off x="7570965" y="5809083"/>
            <a:ext cx="2427268" cy="369332"/>
          </a:xfrm>
          <a:prstGeom prst="rect">
            <a:avLst/>
          </a:prstGeom>
          <a:noFill/>
        </p:spPr>
        <p:txBody>
          <a:bodyPr wrap="none" rtlCol="0">
            <a:spAutoFit/>
          </a:bodyPr>
          <a:lstStyle/>
          <a:p>
            <a:r>
              <a:rPr lang="en-GB" dirty="0"/>
              <a:t>Known to be unsafe</a:t>
            </a:r>
          </a:p>
        </p:txBody>
      </p:sp>
      <p:sp>
        <p:nvSpPr>
          <p:cNvPr id="7" name="TextBox 6">
            <a:extLst>
              <a:ext uri="{FF2B5EF4-FFF2-40B4-BE49-F238E27FC236}">
                <a16:creationId xmlns:a16="http://schemas.microsoft.com/office/drawing/2014/main" id="{20C33464-4AF2-760A-9406-B80A271EE8AB}"/>
              </a:ext>
            </a:extLst>
          </p:cNvPr>
          <p:cNvSpPr txBox="1"/>
          <p:nvPr/>
        </p:nvSpPr>
        <p:spPr>
          <a:xfrm>
            <a:off x="7461160" y="3559251"/>
            <a:ext cx="2646878" cy="646331"/>
          </a:xfrm>
          <a:prstGeom prst="rect">
            <a:avLst/>
          </a:prstGeom>
          <a:noFill/>
        </p:spPr>
        <p:txBody>
          <a:bodyPr wrap="none" rtlCol="0">
            <a:spAutoFit/>
          </a:bodyPr>
          <a:lstStyle/>
          <a:p>
            <a:pPr algn="ctr"/>
            <a:r>
              <a:rPr lang="en-GB" dirty="0"/>
              <a:t>Known to be safe, </a:t>
            </a:r>
          </a:p>
          <a:p>
            <a:pPr algn="ctr"/>
            <a:r>
              <a:rPr lang="en-GB" dirty="0"/>
              <a:t>if used with conditions</a:t>
            </a:r>
          </a:p>
        </p:txBody>
      </p:sp>
      <p:sp>
        <p:nvSpPr>
          <p:cNvPr id="8" name="TextBox 7">
            <a:extLst>
              <a:ext uri="{FF2B5EF4-FFF2-40B4-BE49-F238E27FC236}">
                <a16:creationId xmlns:a16="http://schemas.microsoft.com/office/drawing/2014/main" id="{3A054327-25BB-3F06-CC90-C32CE69F9C55}"/>
              </a:ext>
            </a:extLst>
          </p:cNvPr>
          <p:cNvSpPr txBox="1"/>
          <p:nvPr/>
        </p:nvSpPr>
        <p:spPr>
          <a:xfrm>
            <a:off x="3539613" y="1779639"/>
            <a:ext cx="1794081" cy="369332"/>
          </a:xfrm>
          <a:prstGeom prst="rect">
            <a:avLst/>
          </a:prstGeom>
          <a:noFill/>
        </p:spPr>
        <p:txBody>
          <a:bodyPr wrap="none" rtlCol="0">
            <a:spAutoFit/>
          </a:bodyPr>
          <a:lstStyle/>
          <a:p>
            <a:r>
              <a:rPr lang="en-GB" b="1" dirty="0"/>
              <a:t>UNREGULATED</a:t>
            </a:r>
          </a:p>
        </p:txBody>
      </p:sp>
      <p:sp>
        <p:nvSpPr>
          <p:cNvPr id="9" name="TextBox 8">
            <a:extLst>
              <a:ext uri="{FF2B5EF4-FFF2-40B4-BE49-F238E27FC236}">
                <a16:creationId xmlns:a16="http://schemas.microsoft.com/office/drawing/2014/main" id="{F849C047-7DA7-31A8-D93D-CBAC96940C4A}"/>
              </a:ext>
            </a:extLst>
          </p:cNvPr>
          <p:cNvSpPr txBox="1"/>
          <p:nvPr/>
        </p:nvSpPr>
        <p:spPr>
          <a:xfrm>
            <a:off x="3861816" y="3632993"/>
            <a:ext cx="1471878" cy="369332"/>
          </a:xfrm>
          <a:prstGeom prst="rect">
            <a:avLst/>
          </a:prstGeom>
          <a:noFill/>
        </p:spPr>
        <p:txBody>
          <a:bodyPr wrap="none" rtlCol="0">
            <a:spAutoFit/>
          </a:bodyPr>
          <a:lstStyle/>
          <a:p>
            <a:r>
              <a:rPr lang="en-GB" b="1" dirty="0"/>
              <a:t>REGULATED</a:t>
            </a:r>
          </a:p>
        </p:txBody>
      </p:sp>
      <p:sp>
        <p:nvSpPr>
          <p:cNvPr id="10" name="TextBox 9">
            <a:extLst>
              <a:ext uri="{FF2B5EF4-FFF2-40B4-BE49-F238E27FC236}">
                <a16:creationId xmlns:a16="http://schemas.microsoft.com/office/drawing/2014/main" id="{1403945F-FD64-2332-CF53-FA264FD0C700}"/>
              </a:ext>
            </a:extLst>
          </p:cNvPr>
          <p:cNvSpPr txBox="1"/>
          <p:nvPr/>
        </p:nvSpPr>
        <p:spPr>
          <a:xfrm>
            <a:off x="4206462" y="5809083"/>
            <a:ext cx="1127232" cy="369332"/>
          </a:xfrm>
          <a:prstGeom prst="rect">
            <a:avLst/>
          </a:prstGeom>
          <a:noFill/>
        </p:spPr>
        <p:txBody>
          <a:bodyPr wrap="none" rtlCol="0">
            <a:spAutoFit/>
          </a:bodyPr>
          <a:lstStyle/>
          <a:p>
            <a:r>
              <a:rPr lang="en-GB" b="1" dirty="0"/>
              <a:t>BANNED</a:t>
            </a:r>
          </a:p>
        </p:txBody>
      </p:sp>
      <p:pic>
        <p:nvPicPr>
          <p:cNvPr id="3" name="Picture 2" descr="Institute of Regulation Logo">
            <a:extLst>
              <a:ext uri="{FF2B5EF4-FFF2-40B4-BE49-F238E27FC236}">
                <a16:creationId xmlns:a16="http://schemas.microsoft.com/office/drawing/2014/main" id="{EBA76180-FCDD-058A-1A85-C21CCC8064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799" y="5482549"/>
            <a:ext cx="1456920" cy="1022400"/>
          </a:xfrm>
          <a:prstGeom prst="rect">
            <a:avLst/>
          </a:prstGeom>
        </p:spPr>
      </p:pic>
    </p:spTree>
    <p:extLst>
      <p:ext uri="{BB962C8B-B14F-4D97-AF65-F5344CB8AC3E}">
        <p14:creationId xmlns:p14="http://schemas.microsoft.com/office/powerpoint/2010/main" val="220717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67041-73A8-A981-322C-49D8E55FD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1606" y="1193817"/>
            <a:ext cx="5629453" cy="5377201"/>
          </a:xfrm>
          <a:prstGeom prst="rect">
            <a:avLst/>
          </a:prstGeom>
        </p:spPr>
      </p:pic>
      <p:pic>
        <p:nvPicPr>
          <p:cNvPr id="4" name="Picture 3">
            <a:extLst>
              <a:ext uri="{FF2B5EF4-FFF2-40B4-BE49-F238E27FC236}">
                <a16:creationId xmlns:a16="http://schemas.microsoft.com/office/drawing/2014/main" id="{C13CF230-37F0-3265-D49D-9E661DA93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969874" y="1193817"/>
            <a:ext cx="5629453" cy="5377201"/>
          </a:xfrm>
          <a:prstGeom prst="rect">
            <a:avLst/>
          </a:prstGeom>
        </p:spPr>
      </p:pic>
      <p:sp>
        <p:nvSpPr>
          <p:cNvPr id="5" name="TextBox 4">
            <a:extLst>
              <a:ext uri="{FF2B5EF4-FFF2-40B4-BE49-F238E27FC236}">
                <a16:creationId xmlns:a16="http://schemas.microsoft.com/office/drawing/2014/main" id="{4232649A-3BC5-ABC4-6706-6130E90EB470}"/>
              </a:ext>
            </a:extLst>
          </p:cNvPr>
          <p:cNvSpPr txBox="1"/>
          <p:nvPr/>
        </p:nvSpPr>
        <p:spPr>
          <a:xfrm>
            <a:off x="7712030" y="1779639"/>
            <a:ext cx="2145139" cy="369332"/>
          </a:xfrm>
          <a:prstGeom prst="rect">
            <a:avLst/>
          </a:prstGeom>
          <a:noFill/>
        </p:spPr>
        <p:txBody>
          <a:bodyPr wrap="none" rtlCol="0">
            <a:spAutoFit/>
          </a:bodyPr>
          <a:lstStyle/>
          <a:p>
            <a:r>
              <a:rPr lang="en-GB" dirty="0"/>
              <a:t>Known to be safe</a:t>
            </a:r>
          </a:p>
        </p:txBody>
      </p:sp>
      <p:sp>
        <p:nvSpPr>
          <p:cNvPr id="6" name="TextBox 5">
            <a:extLst>
              <a:ext uri="{FF2B5EF4-FFF2-40B4-BE49-F238E27FC236}">
                <a16:creationId xmlns:a16="http://schemas.microsoft.com/office/drawing/2014/main" id="{F92803E9-3904-9B97-B9B2-2123CC6F928C}"/>
              </a:ext>
            </a:extLst>
          </p:cNvPr>
          <p:cNvSpPr txBox="1"/>
          <p:nvPr/>
        </p:nvSpPr>
        <p:spPr>
          <a:xfrm>
            <a:off x="7570965" y="5809083"/>
            <a:ext cx="2427268" cy="369332"/>
          </a:xfrm>
          <a:prstGeom prst="rect">
            <a:avLst/>
          </a:prstGeom>
          <a:noFill/>
        </p:spPr>
        <p:txBody>
          <a:bodyPr wrap="none" rtlCol="0">
            <a:spAutoFit/>
          </a:bodyPr>
          <a:lstStyle/>
          <a:p>
            <a:r>
              <a:rPr lang="en-GB" dirty="0"/>
              <a:t>Known to be unsafe</a:t>
            </a:r>
          </a:p>
        </p:txBody>
      </p:sp>
      <p:sp>
        <p:nvSpPr>
          <p:cNvPr id="7" name="TextBox 6">
            <a:extLst>
              <a:ext uri="{FF2B5EF4-FFF2-40B4-BE49-F238E27FC236}">
                <a16:creationId xmlns:a16="http://schemas.microsoft.com/office/drawing/2014/main" id="{20C33464-4AF2-760A-9406-B80A271EE8AB}"/>
              </a:ext>
            </a:extLst>
          </p:cNvPr>
          <p:cNvSpPr txBox="1"/>
          <p:nvPr/>
        </p:nvSpPr>
        <p:spPr>
          <a:xfrm>
            <a:off x="7461160" y="3559251"/>
            <a:ext cx="2646878" cy="646331"/>
          </a:xfrm>
          <a:prstGeom prst="rect">
            <a:avLst/>
          </a:prstGeom>
          <a:noFill/>
        </p:spPr>
        <p:txBody>
          <a:bodyPr wrap="none" rtlCol="0">
            <a:spAutoFit/>
          </a:bodyPr>
          <a:lstStyle/>
          <a:p>
            <a:pPr algn="ctr"/>
            <a:r>
              <a:rPr lang="en-GB" dirty="0"/>
              <a:t>Known to be safe, </a:t>
            </a:r>
          </a:p>
          <a:p>
            <a:pPr algn="ctr"/>
            <a:r>
              <a:rPr lang="en-GB" dirty="0"/>
              <a:t>if used with conditions</a:t>
            </a:r>
          </a:p>
        </p:txBody>
      </p:sp>
      <p:sp>
        <p:nvSpPr>
          <p:cNvPr id="8" name="TextBox 7">
            <a:extLst>
              <a:ext uri="{FF2B5EF4-FFF2-40B4-BE49-F238E27FC236}">
                <a16:creationId xmlns:a16="http://schemas.microsoft.com/office/drawing/2014/main" id="{3A054327-25BB-3F06-CC90-C32CE69F9C55}"/>
              </a:ext>
            </a:extLst>
          </p:cNvPr>
          <p:cNvSpPr txBox="1"/>
          <p:nvPr/>
        </p:nvSpPr>
        <p:spPr>
          <a:xfrm>
            <a:off x="7887558" y="2584246"/>
            <a:ext cx="1794081" cy="369332"/>
          </a:xfrm>
          <a:prstGeom prst="rect">
            <a:avLst/>
          </a:prstGeom>
          <a:noFill/>
        </p:spPr>
        <p:txBody>
          <a:bodyPr wrap="none" rtlCol="0">
            <a:spAutoFit/>
          </a:bodyPr>
          <a:lstStyle/>
          <a:p>
            <a:r>
              <a:rPr lang="en-GB" b="1" dirty="0"/>
              <a:t>UNREGULATED</a:t>
            </a:r>
          </a:p>
        </p:txBody>
      </p:sp>
      <p:sp>
        <p:nvSpPr>
          <p:cNvPr id="9" name="TextBox 8">
            <a:extLst>
              <a:ext uri="{FF2B5EF4-FFF2-40B4-BE49-F238E27FC236}">
                <a16:creationId xmlns:a16="http://schemas.microsoft.com/office/drawing/2014/main" id="{F849C047-7DA7-31A8-D93D-CBAC96940C4A}"/>
              </a:ext>
            </a:extLst>
          </p:cNvPr>
          <p:cNvSpPr txBox="1"/>
          <p:nvPr/>
        </p:nvSpPr>
        <p:spPr>
          <a:xfrm>
            <a:off x="8048659" y="4638000"/>
            <a:ext cx="1471878" cy="369332"/>
          </a:xfrm>
          <a:prstGeom prst="rect">
            <a:avLst/>
          </a:prstGeom>
          <a:noFill/>
        </p:spPr>
        <p:txBody>
          <a:bodyPr wrap="none" rtlCol="0">
            <a:spAutoFit/>
          </a:bodyPr>
          <a:lstStyle/>
          <a:p>
            <a:r>
              <a:rPr lang="en-GB" b="1" dirty="0"/>
              <a:t>REGULATED</a:t>
            </a:r>
          </a:p>
        </p:txBody>
      </p:sp>
      <p:sp>
        <p:nvSpPr>
          <p:cNvPr id="10" name="TextBox 9">
            <a:extLst>
              <a:ext uri="{FF2B5EF4-FFF2-40B4-BE49-F238E27FC236}">
                <a16:creationId xmlns:a16="http://schemas.microsoft.com/office/drawing/2014/main" id="{1403945F-FD64-2332-CF53-FA264FD0C700}"/>
              </a:ext>
            </a:extLst>
          </p:cNvPr>
          <p:cNvSpPr txBox="1"/>
          <p:nvPr/>
        </p:nvSpPr>
        <p:spPr>
          <a:xfrm>
            <a:off x="8220982" y="6147137"/>
            <a:ext cx="1127232" cy="369332"/>
          </a:xfrm>
          <a:prstGeom prst="rect">
            <a:avLst/>
          </a:prstGeom>
          <a:noFill/>
        </p:spPr>
        <p:txBody>
          <a:bodyPr wrap="none" rtlCol="0">
            <a:spAutoFit/>
          </a:bodyPr>
          <a:lstStyle/>
          <a:p>
            <a:r>
              <a:rPr lang="en-GB" b="1" dirty="0"/>
              <a:t>BANNED</a:t>
            </a:r>
          </a:p>
        </p:txBody>
      </p:sp>
      <p:sp>
        <p:nvSpPr>
          <p:cNvPr id="11" name="TextBox 10">
            <a:extLst>
              <a:ext uri="{FF2B5EF4-FFF2-40B4-BE49-F238E27FC236}">
                <a16:creationId xmlns:a16="http://schemas.microsoft.com/office/drawing/2014/main" id="{D39FCA51-4C43-83BF-06E9-24DCFB26EA5D}"/>
              </a:ext>
            </a:extLst>
          </p:cNvPr>
          <p:cNvSpPr txBox="1"/>
          <p:nvPr/>
        </p:nvSpPr>
        <p:spPr>
          <a:xfrm>
            <a:off x="2193762" y="1779639"/>
            <a:ext cx="2145139" cy="369332"/>
          </a:xfrm>
          <a:prstGeom prst="rect">
            <a:avLst/>
          </a:prstGeom>
          <a:noFill/>
        </p:spPr>
        <p:txBody>
          <a:bodyPr wrap="none" rtlCol="0">
            <a:spAutoFit/>
          </a:bodyPr>
          <a:lstStyle/>
          <a:p>
            <a:r>
              <a:rPr lang="en-GB" dirty="0"/>
              <a:t>Known to be safe</a:t>
            </a:r>
          </a:p>
        </p:txBody>
      </p:sp>
      <p:sp>
        <p:nvSpPr>
          <p:cNvPr id="12" name="TextBox 11">
            <a:extLst>
              <a:ext uri="{FF2B5EF4-FFF2-40B4-BE49-F238E27FC236}">
                <a16:creationId xmlns:a16="http://schemas.microsoft.com/office/drawing/2014/main" id="{CDEC898D-0054-D868-70BC-6034A1BF5E3D}"/>
              </a:ext>
            </a:extLst>
          </p:cNvPr>
          <p:cNvSpPr txBox="1"/>
          <p:nvPr/>
        </p:nvSpPr>
        <p:spPr>
          <a:xfrm>
            <a:off x="2052697" y="5809083"/>
            <a:ext cx="2427268" cy="369332"/>
          </a:xfrm>
          <a:prstGeom prst="rect">
            <a:avLst/>
          </a:prstGeom>
          <a:noFill/>
        </p:spPr>
        <p:txBody>
          <a:bodyPr wrap="none" rtlCol="0">
            <a:spAutoFit/>
          </a:bodyPr>
          <a:lstStyle/>
          <a:p>
            <a:r>
              <a:rPr lang="en-GB" dirty="0"/>
              <a:t>Known to be unsafe</a:t>
            </a:r>
          </a:p>
        </p:txBody>
      </p:sp>
      <p:sp>
        <p:nvSpPr>
          <p:cNvPr id="13" name="TextBox 12">
            <a:extLst>
              <a:ext uri="{FF2B5EF4-FFF2-40B4-BE49-F238E27FC236}">
                <a16:creationId xmlns:a16="http://schemas.microsoft.com/office/drawing/2014/main" id="{6E5876F6-E9C2-960E-3D7B-9C0050EC4A69}"/>
              </a:ext>
            </a:extLst>
          </p:cNvPr>
          <p:cNvSpPr txBox="1"/>
          <p:nvPr/>
        </p:nvSpPr>
        <p:spPr>
          <a:xfrm>
            <a:off x="1942892" y="3559251"/>
            <a:ext cx="2646878" cy="646331"/>
          </a:xfrm>
          <a:prstGeom prst="rect">
            <a:avLst/>
          </a:prstGeom>
          <a:noFill/>
        </p:spPr>
        <p:txBody>
          <a:bodyPr wrap="none" rtlCol="0">
            <a:spAutoFit/>
          </a:bodyPr>
          <a:lstStyle/>
          <a:p>
            <a:pPr algn="ctr"/>
            <a:r>
              <a:rPr lang="en-GB" dirty="0"/>
              <a:t>Known to be safe, </a:t>
            </a:r>
          </a:p>
          <a:p>
            <a:pPr algn="ctr"/>
            <a:r>
              <a:rPr lang="en-GB" dirty="0"/>
              <a:t>if used with conditions</a:t>
            </a:r>
          </a:p>
        </p:txBody>
      </p:sp>
      <p:sp>
        <p:nvSpPr>
          <p:cNvPr id="14" name="TextBox 13">
            <a:extLst>
              <a:ext uri="{FF2B5EF4-FFF2-40B4-BE49-F238E27FC236}">
                <a16:creationId xmlns:a16="http://schemas.microsoft.com/office/drawing/2014/main" id="{2FBD9B00-89D9-7ECB-27B6-24D9D67306C5}"/>
              </a:ext>
            </a:extLst>
          </p:cNvPr>
          <p:cNvSpPr txBox="1"/>
          <p:nvPr/>
        </p:nvSpPr>
        <p:spPr>
          <a:xfrm>
            <a:off x="2369290" y="1341447"/>
            <a:ext cx="1794081" cy="369332"/>
          </a:xfrm>
          <a:prstGeom prst="rect">
            <a:avLst/>
          </a:prstGeom>
          <a:noFill/>
        </p:spPr>
        <p:txBody>
          <a:bodyPr wrap="none" rtlCol="0">
            <a:spAutoFit/>
          </a:bodyPr>
          <a:lstStyle/>
          <a:p>
            <a:r>
              <a:rPr lang="en-GB" b="1" dirty="0"/>
              <a:t>UNREGULATED</a:t>
            </a:r>
          </a:p>
        </p:txBody>
      </p:sp>
      <p:sp>
        <p:nvSpPr>
          <p:cNvPr id="15" name="TextBox 14">
            <a:extLst>
              <a:ext uri="{FF2B5EF4-FFF2-40B4-BE49-F238E27FC236}">
                <a16:creationId xmlns:a16="http://schemas.microsoft.com/office/drawing/2014/main" id="{4955D7C4-4FCB-DB44-0E21-74395242C9F6}"/>
              </a:ext>
            </a:extLst>
          </p:cNvPr>
          <p:cNvSpPr txBox="1"/>
          <p:nvPr/>
        </p:nvSpPr>
        <p:spPr>
          <a:xfrm>
            <a:off x="2530391" y="3189919"/>
            <a:ext cx="1471878" cy="369332"/>
          </a:xfrm>
          <a:prstGeom prst="rect">
            <a:avLst/>
          </a:prstGeom>
          <a:noFill/>
        </p:spPr>
        <p:txBody>
          <a:bodyPr wrap="none" rtlCol="0">
            <a:spAutoFit/>
          </a:bodyPr>
          <a:lstStyle/>
          <a:p>
            <a:r>
              <a:rPr lang="en-GB" b="1" dirty="0"/>
              <a:t>REGULATED</a:t>
            </a:r>
          </a:p>
        </p:txBody>
      </p:sp>
      <p:sp>
        <p:nvSpPr>
          <p:cNvPr id="16" name="TextBox 15">
            <a:extLst>
              <a:ext uri="{FF2B5EF4-FFF2-40B4-BE49-F238E27FC236}">
                <a16:creationId xmlns:a16="http://schemas.microsoft.com/office/drawing/2014/main" id="{7DCB8359-851F-8632-A412-53F992A26E1E}"/>
              </a:ext>
            </a:extLst>
          </p:cNvPr>
          <p:cNvSpPr txBox="1"/>
          <p:nvPr/>
        </p:nvSpPr>
        <p:spPr>
          <a:xfrm>
            <a:off x="2702714" y="5457634"/>
            <a:ext cx="1127232" cy="369332"/>
          </a:xfrm>
          <a:prstGeom prst="rect">
            <a:avLst/>
          </a:prstGeom>
          <a:noFill/>
        </p:spPr>
        <p:txBody>
          <a:bodyPr wrap="none" rtlCol="0">
            <a:spAutoFit/>
          </a:bodyPr>
          <a:lstStyle/>
          <a:p>
            <a:r>
              <a:rPr lang="en-GB" b="1" dirty="0"/>
              <a:t>BANNED</a:t>
            </a:r>
          </a:p>
        </p:txBody>
      </p:sp>
      <p:cxnSp>
        <p:nvCxnSpPr>
          <p:cNvPr id="18" name="Straight Connector 17">
            <a:extLst>
              <a:ext uri="{FF2B5EF4-FFF2-40B4-BE49-F238E27FC236}">
                <a16:creationId xmlns:a16="http://schemas.microsoft.com/office/drawing/2014/main" id="{63F4558C-1326-A2AB-3E6D-0FB3B623D81A}"/>
              </a:ext>
            </a:extLst>
          </p:cNvPr>
          <p:cNvCxnSpPr/>
          <p:nvPr/>
        </p:nvCxnSpPr>
        <p:spPr>
          <a:xfrm>
            <a:off x="577732" y="2231923"/>
            <a:ext cx="537720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CFF4160-C360-EE32-2DAB-131516EEBA69}"/>
              </a:ext>
            </a:extLst>
          </p:cNvPr>
          <p:cNvCxnSpPr/>
          <p:nvPr/>
        </p:nvCxnSpPr>
        <p:spPr>
          <a:xfrm>
            <a:off x="6095996" y="5792554"/>
            <a:ext cx="537720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1544B97-1DFF-0895-E03C-24775A8DA64E}"/>
              </a:ext>
            </a:extLst>
          </p:cNvPr>
          <p:cNvCxnSpPr/>
          <p:nvPr/>
        </p:nvCxnSpPr>
        <p:spPr>
          <a:xfrm>
            <a:off x="6095997" y="4296697"/>
            <a:ext cx="537720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36B2158-CCA3-43D4-A82F-E93FA117A87F}"/>
              </a:ext>
            </a:extLst>
          </p:cNvPr>
          <p:cNvCxnSpPr/>
          <p:nvPr/>
        </p:nvCxnSpPr>
        <p:spPr>
          <a:xfrm>
            <a:off x="577732" y="4633084"/>
            <a:ext cx="5377201" cy="0"/>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E4AF2248-6397-413C-4D62-1C56B4708915}"/>
              </a:ext>
            </a:extLst>
          </p:cNvPr>
          <p:cNvSpPr txBox="1"/>
          <p:nvPr/>
        </p:nvSpPr>
        <p:spPr>
          <a:xfrm rot="19646948">
            <a:off x="929255" y="2832445"/>
            <a:ext cx="1436612" cy="369332"/>
          </a:xfrm>
          <a:prstGeom prst="rect">
            <a:avLst/>
          </a:prstGeom>
          <a:solidFill>
            <a:schemeClr val="bg1"/>
          </a:solidFill>
          <a:ln w="15875">
            <a:solidFill>
              <a:schemeClr val="accent1"/>
            </a:solidFill>
          </a:ln>
        </p:spPr>
        <p:txBody>
          <a:bodyPr wrap="none" rtlCol="0">
            <a:spAutoFit/>
          </a:bodyPr>
          <a:lstStyle/>
          <a:p>
            <a:r>
              <a:rPr lang="en-GB" b="1" dirty="0"/>
              <a:t>Higher cost</a:t>
            </a:r>
          </a:p>
        </p:txBody>
      </p:sp>
      <p:sp>
        <p:nvSpPr>
          <p:cNvPr id="23" name="TextBox 22">
            <a:extLst>
              <a:ext uri="{FF2B5EF4-FFF2-40B4-BE49-F238E27FC236}">
                <a16:creationId xmlns:a16="http://schemas.microsoft.com/office/drawing/2014/main" id="{1AF16289-F3A2-98CA-0946-657943564CD4}"/>
              </a:ext>
            </a:extLst>
          </p:cNvPr>
          <p:cNvSpPr txBox="1"/>
          <p:nvPr/>
        </p:nvSpPr>
        <p:spPr>
          <a:xfrm rot="19646948">
            <a:off x="6513315" y="2698287"/>
            <a:ext cx="1338828" cy="369332"/>
          </a:xfrm>
          <a:prstGeom prst="rect">
            <a:avLst/>
          </a:prstGeom>
          <a:solidFill>
            <a:schemeClr val="bg1"/>
          </a:solidFill>
          <a:ln w="15875">
            <a:solidFill>
              <a:schemeClr val="accent1"/>
            </a:solidFill>
          </a:ln>
        </p:spPr>
        <p:txBody>
          <a:bodyPr wrap="none" rtlCol="0">
            <a:spAutoFit/>
          </a:bodyPr>
          <a:lstStyle/>
          <a:p>
            <a:r>
              <a:rPr lang="en-GB" b="1" dirty="0"/>
              <a:t>Higher risk</a:t>
            </a:r>
          </a:p>
        </p:txBody>
      </p:sp>
      <p:cxnSp>
        <p:nvCxnSpPr>
          <p:cNvPr id="24" name="Straight Connector 23">
            <a:extLst>
              <a:ext uri="{FF2B5EF4-FFF2-40B4-BE49-F238E27FC236}">
                <a16:creationId xmlns:a16="http://schemas.microsoft.com/office/drawing/2014/main" id="{FF53FF05-7FE8-0A10-3B0D-04C9F39C37C6}"/>
              </a:ext>
            </a:extLst>
          </p:cNvPr>
          <p:cNvCxnSpPr>
            <a:cxnSpLocks/>
          </p:cNvCxnSpPr>
          <p:nvPr/>
        </p:nvCxnSpPr>
        <p:spPr>
          <a:xfrm>
            <a:off x="5954933" y="2231922"/>
            <a:ext cx="141063" cy="2064775"/>
          </a:xfrm>
          <a:prstGeom prst="line">
            <a:avLst/>
          </a:prstGeom>
          <a:ln w="1905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5A2D5ED7-F88C-FAA7-9C2E-E043228B2442}"/>
              </a:ext>
            </a:extLst>
          </p:cNvPr>
          <p:cNvCxnSpPr>
            <a:cxnSpLocks/>
          </p:cNvCxnSpPr>
          <p:nvPr/>
        </p:nvCxnSpPr>
        <p:spPr>
          <a:xfrm>
            <a:off x="5954933" y="4633084"/>
            <a:ext cx="141063" cy="1175999"/>
          </a:xfrm>
          <a:prstGeom prst="line">
            <a:avLst/>
          </a:prstGeom>
          <a:ln w="19050"/>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9EB00A78-B81F-357C-810B-688B76B523FD}"/>
              </a:ext>
            </a:extLst>
          </p:cNvPr>
          <p:cNvSpPr txBox="1">
            <a:spLocks/>
          </p:cNvSpPr>
          <p:nvPr/>
        </p:nvSpPr>
        <p:spPr>
          <a:xfrm>
            <a:off x="578333" y="394623"/>
            <a:ext cx="10753200" cy="455429"/>
          </a:xfrm>
          <a:prstGeom prst="rect">
            <a:avLst/>
          </a:prstGeom>
        </p:spPr>
        <p:txBody>
          <a:bodyPr lIns="0" tIns="0" rIns="0" bIns="0"/>
          <a:lstStyle>
            <a:lvl1pPr algn="l" defTabSz="914286" rtl="0" eaLnBrk="1" latinLnBrk="0" hangingPunct="1">
              <a:lnSpc>
                <a:spcPct val="100000"/>
              </a:lnSpc>
              <a:spcBef>
                <a:spcPct val="0"/>
              </a:spcBef>
              <a:buNone/>
              <a:defRPr sz="3200" b="0" i="0" kern="120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GB" dirty="0"/>
              <a:t>4. </a:t>
            </a:r>
            <a:r>
              <a:rPr lang="en-GB" b="1" dirty="0"/>
              <a:t>Bureaucracy</a:t>
            </a:r>
            <a:r>
              <a:rPr lang="en-GB" dirty="0"/>
              <a:t>: Too much or too little regulation? </a:t>
            </a:r>
          </a:p>
        </p:txBody>
      </p:sp>
      <p:pic>
        <p:nvPicPr>
          <p:cNvPr id="28" name="Picture 27">
            <a:extLst>
              <a:ext uri="{FF2B5EF4-FFF2-40B4-BE49-F238E27FC236}">
                <a16:creationId xmlns:a16="http://schemas.microsoft.com/office/drawing/2014/main" id="{B91A1698-8FBF-1461-0D21-C161A2BA1BFF}"/>
              </a:ext>
            </a:extLst>
          </p:cNvPr>
          <p:cNvPicPr>
            <a:picLocks noChangeAspect="1"/>
          </p:cNvPicPr>
          <p:nvPr/>
        </p:nvPicPr>
        <p:blipFill>
          <a:blip r:embed="rId3"/>
          <a:stretch>
            <a:fillRect/>
          </a:stretch>
        </p:blipFill>
        <p:spPr>
          <a:xfrm>
            <a:off x="10365790" y="878131"/>
            <a:ext cx="1457070" cy="1018120"/>
          </a:xfrm>
          <a:prstGeom prst="rect">
            <a:avLst/>
          </a:prstGeom>
        </p:spPr>
      </p:pic>
    </p:spTree>
    <p:extLst>
      <p:ext uri="{BB962C8B-B14F-4D97-AF65-F5344CB8AC3E}">
        <p14:creationId xmlns:p14="http://schemas.microsoft.com/office/powerpoint/2010/main" val="203278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2F65095A-BE1E-DA80-4827-A4E722740158}"/>
              </a:ext>
            </a:extLst>
          </p:cNvPr>
          <p:cNvSpPr/>
          <p:nvPr/>
        </p:nvSpPr>
        <p:spPr>
          <a:xfrm>
            <a:off x="579278" y="1751745"/>
            <a:ext cx="4539132" cy="1549016"/>
          </a:xfrm>
          <a:prstGeom prst="roundRect">
            <a:avLst>
              <a:gd name="adj" fmla="val 6667"/>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231F20"/>
              </a:solidFill>
              <a:effectLst/>
              <a:uLnTx/>
              <a:uFillTx/>
              <a:latin typeface="Merriweather Sans" pitchFamily="2" charset="0"/>
              <a:ea typeface="+mn-ea"/>
              <a:cs typeface="+mn-cs"/>
            </a:endParaRPr>
          </a:p>
        </p:txBody>
      </p:sp>
      <p:sp>
        <p:nvSpPr>
          <p:cNvPr id="3" name="Text Placeholder 5">
            <a:extLst>
              <a:ext uri="{FF2B5EF4-FFF2-40B4-BE49-F238E27FC236}">
                <a16:creationId xmlns:a16="http://schemas.microsoft.com/office/drawing/2014/main" id="{52372FFF-2B99-7DA1-5BB0-FB36B0ABF668}"/>
              </a:ext>
            </a:extLst>
          </p:cNvPr>
          <p:cNvSpPr txBox="1">
            <a:spLocks/>
          </p:cNvSpPr>
          <p:nvPr/>
        </p:nvSpPr>
        <p:spPr>
          <a:xfrm>
            <a:off x="667606" y="1786939"/>
            <a:ext cx="4016928" cy="378880"/>
          </a:xfrm>
          <a:prstGeom prst="rect">
            <a:avLst/>
          </a:prstGeom>
        </p:spPr>
        <p:txBody>
          <a:bodyPr/>
          <a:lstStyle>
            <a:lvl1pPr marL="0" indent="0" algn="l" defTabSz="685800" rtl="0" eaLnBrk="1" latinLnBrk="0" hangingPunct="1">
              <a:lnSpc>
                <a:spcPct val="120000"/>
              </a:lnSpc>
              <a:spcBef>
                <a:spcPts val="0"/>
              </a:spcBef>
              <a:spcAft>
                <a:spcPts val="600"/>
              </a:spcAft>
              <a:buFont typeface="Arial" panose="020B0604020202020204" pitchFamily="34" charset="0"/>
              <a:buNone/>
              <a:defRPr sz="1800" b="0" i="0" kern="1200">
                <a:solidFill>
                  <a:srgbClr val="231F20"/>
                </a:solidFill>
                <a:latin typeface="HelveticaNeueLT Std Lt" panose="020B0403020202020204" pitchFamily="34" charset="0"/>
                <a:ea typeface="+mn-ea"/>
                <a:cs typeface="+mn-cs"/>
              </a:defRPr>
            </a:lvl1pPr>
            <a:lvl2pPr marL="271463" indent="-260350" algn="l" defTabSz="685800" rtl="0" eaLnBrk="1" latinLnBrk="0" hangingPunct="1">
              <a:lnSpc>
                <a:spcPct val="120000"/>
              </a:lnSpc>
              <a:spcBef>
                <a:spcPts val="0"/>
              </a:spcBef>
              <a:spcAft>
                <a:spcPts val="600"/>
              </a:spcAft>
              <a:buClr>
                <a:schemeClr val="bg1"/>
              </a:buClr>
              <a:buFont typeface="Wingdings" pitchFamily="2" charset="2"/>
              <a:buChar char="§"/>
              <a:tabLst/>
              <a:defRPr sz="1800" b="0" i="0" kern="1200">
                <a:solidFill>
                  <a:srgbClr val="231F20"/>
                </a:solidFill>
                <a:latin typeface="HelveticaNeueLT Std Lt" panose="020B0403020202020204" pitchFamily="34" charset="0"/>
                <a:ea typeface="+mn-ea"/>
                <a:cs typeface="+mn-cs"/>
              </a:defRPr>
            </a:lvl2pPr>
            <a:lvl3pPr marL="533400" indent="-261938" algn="l" defTabSz="685800" rtl="0" eaLnBrk="1" latinLnBrk="0" hangingPunct="1">
              <a:lnSpc>
                <a:spcPct val="120000"/>
              </a:lnSpc>
              <a:spcBef>
                <a:spcPts val="0"/>
              </a:spcBef>
              <a:spcAft>
                <a:spcPts val="600"/>
              </a:spcAft>
              <a:buClr>
                <a:schemeClr val="bg1"/>
              </a:buClr>
              <a:buFont typeface="System Font Regular"/>
              <a:buChar char="–"/>
              <a:tabLst/>
              <a:defRPr sz="1600" b="0" i="0" kern="1200">
                <a:solidFill>
                  <a:srgbClr val="231F20"/>
                </a:solidFill>
                <a:latin typeface="HelveticaNeueLT Std Lt" panose="020B0403020202020204" pitchFamily="34" charset="0"/>
                <a:ea typeface="+mn-ea"/>
                <a:cs typeface="+mn-cs"/>
              </a:defRPr>
            </a:lvl3pPr>
            <a:lvl4pPr marL="806450" indent="-2730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4pPr>
            <a:lvl5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5pPr>
            <a:lvl6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6pPr>
            <a:lvl7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7pPr>
            <a:lvl8pPr marL="536575" indent="0" algn="l" defTabSz="685800" rtl="0" eaLnBrk="1" latinLnBrk="0" hangingPunct="1">
              <a:lnSpc>
                <a:spcPct val="120000"/>
              </a:lnSpc>
              <a:spcBef>
                <a:spcPts val="0"/>
              </a:spcBef>
              <a:spcAft>
                <a:spcPts val="600"/>
              </a:spcAft>
              <a:buClr>
                <a:schemeClr val="bg1"/>
              </a:buClr>
              <a:buFont typeface="System Font Regular"/>
              <a:buNone/>
              <a:tabLst/>
              <a:defRPr sz="1400" b="0" i="0" kern="1200">
                <a:solidFill>
                  <a:srgbClr val="231F20"/>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Tx/>
              <a:buSzTx/>
              <a:buFont typeface="Arial" panose="020B0604020202020204" pitchFamily="34" charset="0"/>
              <a:buNone/>
              <a:tabLst/>
              <a:defRPr/>
            </a:pPr>
            <a:r>
              <a:rPr kumimoji="0" lang="en-US" sz="1333" b="1" i="0" u="none" strike="noStrike" kern="1200" cap="none" spc="0" normalizeH="0" baseline="0" noProof="0" dirty="0">
                <a:ln>
                  <a:noFill/>
                </a:ln>
                <a:solidFill>
                  <a:srgbClr val="231F20"/>
                </a:solidFill>
                <a:effectLst/>
                <a:uLnTx/>
                <a:uFillTx/>
                <a:latin typeface="Merriweather Sans" pitchFamily="2" charset="0"/>
                <a:ea typeface="+mn-ea"/>
                <a:cs typeface="+mn-cs"/>
              </a:rPr>
              <a:t>Data underpins risk-based regulation</a:t>
            </a:r>
          </a:p>
        </p:txBody>
      </p:sp>
      <p:sp>
        <p:nvSpPr>
          <p:cNvPr id="6" name="Text Placeholder 5">
            <a:extLst>
              <a:ext uri="{FF2B5EF4-FFF2-40B4-BE49-F238E27FC236}">
                <a16:creationId xmlns:a16="http://schemas.microsoft.com/office/drawing/2014/main" id="{F37E990E-49FD-7638-5DD9-DE90E33B3A26}"/>
              </a:ext>
            </a:extLst>
          </p:cNvPr>
          <p:cNvSpPr txBox="1">
            <a:spLocks/>
          </p:cNvSpPr>
          <p:nvPr/>
        </p:nvSpPr>
        <p:spPr>
          <a:xfrm>
            <a:off x="689012" y="2114567"/>
            <a:ext cx="3784830" cy="1070004"/>
          </a:xfrm>
          <a:prstGeom prst="rect">
            <a:avLst/>
          </a:prstGeom>
        </p:spPr>
        <p:txBody>
          <a:bodyPr anchor="t"/>
          <a:lstStyle>
            <a:lvl1pPr marL="0" indent="0" algn="l" defTabSz="685800" rtl="0" eaLnBrk="1" latinLnBrk="0" hangingPunct="1">
              <a:lnSpc>
                <a:spcPct val="120000"/>
              </a:lnSpc>
              <a:spcBef>
                <a:spcPts val="0"/>
              </a:spcBef>
              <a:spcAft>
                <a:spcPts val="600"/>
              </a:spcAft>
              <a:buFont typeface="Arial" panose="020B0604020202020204" pitchFamily="34" charset="0"/>
              <a:buNone/>
              <a:defRPr sz="1800" b="0" i="0" kern="1200">
                <a:solidFill>
                  <a:srgbClr val="231F20"/>
                </a:solidFill>
                <a:latin typeface="HelveticaNeueLT Std Lt" panose="020B0403020202020204" pitchFamily="34" charset="0"/>
                <a:ea typeface="+mn-ea"/>
                <a:cs typeface="+mn-cs"/>
              </a:defRPr>
            </a:lvl1pPr>
            <a:lvl2pPr marL="271463" indent="-260350" algn="l" defTabSz="685800" rtl="0" eaLnBrk="1" latinLnBrk="0" hangingPunct="1">
              <a:lnSpc>
                <a:spcPct val="120000"/>
              </a:lnSpc>
              <a:spcBef>
                <a:spcPts val="0"/>
              </a:spcBef>
              <a:spcAft>
                <a:spcPts val="600"/>
              </a:spcAft>
              <a:buClr>
                <a:schemeClr val="bg1"/>
              </a:buClr>
              <a:buFont typeface="Wingdings" pitchFamily="2" charset="2"/>
              <a:buChar char="§"/>
              <a:tabLst/>
              <a:defRPr sz="1800" b="0" i="0" kern="1200">
                <a:solidFill>
                  <a:srgbClr val="231F20"/>
                </a:solidFill>
                <a:latin typeface="HelveticaNeueLT Std Lt" panose="020B0403020202020204" pitchFamily="34" charset="0"/>
                <a:ea typeface="+mn-ea"/>
                <a:cs typeface="+mn-cs"/>
              </a:defRPr>
            </a:lvl2pPr>
            <a:lvl3pPr marL="533400" indent="-261938" algn="l" defTabSz="685800" rtl="0" eaLnBrk="1" latinLnBrk="0" hangingPunct="1">
              <a:lnSpc>
                <a:spcPct val="120000"/>
              </a:lnSpc>
              <a:spcBef>
                <a:spcPts val="0"/>
              </a:spcBef>
              <a:spcAft>
                <a:spcPts val="600"/>
              </a:spcAft>
              <a:buClr>
                <a:schemeClr val="bg1"/>
              </a:buClr>
              <a:buFont typeface="System Font Regular"/>
              <a:buChar char="–"/>
              <a:tabLst/>
              <a:defRPr sz="1600" b="0" i="0" kern="1200">
                <a:solidFill>
                  <a:srgbClr val="231F20"/>
                </a:solidFill>
                <a:latin typeface="HelveticaNeueLT Std Lt" panose="020B0403020202020204" pitchFamily="34" charset="0"/>
                <a:ea typeface="+mn-ea"/>
                <a:cs typeface="+mn-cs"/>
              </a:defRPr>
            </a:lvl3pPr>
            <a:lvl4pPr marL="806450" indent="-2730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4pPr>
            <a:lvl5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5pPr>
            <a:lvl6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6pPr>
            <a:lvl7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7pPr>
            <a:lvl8pPr marL="536575" indent="0" algn="l" defTabSz="685800" rtl="0" eaLnBrk="1" latinLnBrk="0" hangingPunct="1">
              <a:lnSpc>
                <a:spcPct val="120000"/>
              </a:lnSpc>
              <a:spcBef>
                <a:spcPts val="0"/>
              </a:spcBef>
              <a:spcAft>
                <a:spcPts val="600"/>
              </a:spcAft>
              <a:buClr>
                <a:schemeClr val="bg1"/>
              </a:buClr>
              <a:buFont typeface="System Font Regular"/>
              <a:buNone/>
              <a:tabLst/>
              <a:defRPr sz="1400" b="0" i="0" kern="1200">
                <a:solidFill>
                  <a:srgbClr val="231F20"/>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000" marR="0" lvl="0" indent="-180000" algn="l" defTabSz="359955" rtl="0" eaLnBrk="1" fontAlgn="auto" latinLnBrk="0" hangingPunct="1">
              <a:lnSpc>
                <a:spcPct val="110000"/>
              </a:lnSpc>
              <a:spcBef>
                <a:spcPts val="1000"/>
              </a:spcBef>
              <a:spcAft>
                <a:spcPts val="600"/>
              </a:spcAft>
              <a:buClrTx/>
              <a:buSzTx/>
              <a:buFont typeface="System Font Regular"/>
              <a:buChar char="&gt;"/>
              <a:tabLst/>
              <a:defRPr/>
            </a:pPr>
            <a:r>
              <a:rPr kumimoji="0" lang="en-US" sz="1400" i="0" u="none" strike="noStrike" kern="1200" cap="none" spc="0" normalizeH="0" baseline="0" noProof="0" dirty="0">
                <a:ln>
                  <a:noFill/>
                </a:ln>
                <a:solidFill>
                  <a:srgbClr val="000000"/>
                </a:solidFill>
                <a:effectLst/>
                <a:uLnTx/>
                <a:uFillTx/>
                <a:latin typeface="Merriweather Sans" pitchFamily="2" charset="77"/>
                <a:cs typeface="+mn-cs"/>
              </a:rPr>
              <a:t>What’s going on?</a:t>
            </a:r>
          </a:p>
          <a:p>
            <a:pPr marL="180000" marR="0" lvl="0" indent="-180000" algn="l" defTabSz="359955" rtl="0" eaLnBrk="1" fontAlgn="auto" latinLnBrk="0" hangingPunct="1">
              <a:lnSpc>
                <a:spcPct val="110000"/>
              </a:lnSpc>
              <a:spcBef>
                <a:spcPts val="1000"/>
              </a:spcBef>
              <a:spcAft>
                <a:spcPts val="600"/>
              </a:spcAft>
              <a:buClrTx/>
              <a:buSzTx/>
              <a:buFont typeface="System Font Regular"/>
              <a:buChar char="&gt;"/>
              <a:tabLst/>
              <a:defRPr/>
            </a:pPr>
            <a:r>
              <a:rPr lang="en-US" sz="1400" dirty="0">
                <a:solidFill>
                  <a:srgbClr val="000000"/>
                </a:solidFill>
                <a:latin typeface="Merriweather Sans" pitchFamily="2" charset="77"/>
              </a:rPr>
              <a:t>Where are the risks?</a:t>
            </a:r>
          </a:p>
          <a:p>
            <a:pPr marL="180000" marR="0" lvl="0" indent="-180000" algn="l" defTabSz="359955" rtl="0" eaLnBrk="1" fontAlgn="auto" latinLnBrk="0" hangingPunct="1">
              <a:lnSpc>
                <a:spcPct val="110000"/>
              </a:lnSpc>
              <a:spcBef>
                <a:spcPts val="1000"/>
              </a:spcBef>
              <a:spcAft>
                <a:spcPts val="600"/>
              </a:spcAft>
              <a:buClrTx/>
              <a:buSzTx/>
              <a:buFont typeface="System Font Regular"/>
              <a:buChar char="&gt;"/>
              <a:tabLst/>
              <a:defRPr/>
            </a:pPr>
            <a:r>
              <a:rPr kumimoji="0" lang="en-US" sz="1400" b="0" i="0" u="none" strike="noStrike" kern="1200" cap="none" spc="0" normalizeH="0" baseline="0" noProof="0" dirty="0">
                <a:ln>
                  <a:noFill/>
                </a:ln>
                <a:solidFill>
                  <a:srgbClr val="231F20"/>
                </a:solidFill>
                <a:effectLst/>
                <a:uLnTx/>
                <a:uFillTx/>
                <a:latin typeface="Merriweather Sans" pitchFamily="2" charset="0"/>
                <a:ea typeface="+mn-ea"/>
                <a:cs typeface="+mn-cs"/>
              </a:rPr>
              <a:t>How do we prevent harms?</a:t>
            </a:r>
          </a:p>
        </p:txBody>
      </p:sp>
      <p:sp>
        <p:nvSpPr>
          <p:cNvPr id="7" name="Rounded Rectangle 13">
            <a:extLst>
              <a:ext uri="{FF2B5EF4-FFF2-40B4-BE49-F238E27FC236}">
                <a16:creationId xmlns:a16="http://schemas.microsoft.com/office/drawing/2014/main" id="{B551B69A-6CA7-16B1-5B1F-84A1FDD9B46D}"/>
              </a:ext>
            </a:extLst>
          </p:cNvPr>
          <p:cNvSpPr/>
          <p:nvPr/>
        </p:nvSpPr>
        <p:spPr>
          <a:xfrm>
            <a:off x="579278" y="3471707"/>
            <a:ext cx="4539132" cy="1271512"/>
          </a:xfrm>
          <a:prstGeom prst="roundRect">
            <a:avLst>
              <a:gd name="adj" fmla="val 6667"/>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231F20"/>
              </a:solidFill>
              <a:effectLst/>
              <a:uLnTx/>
              <a:uFillTx/>
              <a:latin typeface="Merriweather Sans" pitchFamily="2" charset="0"/>
              <a:ea typeface="+mn-ea"/>
              <a:cs typeface="+mn-cs"/>
            </a:endParaRPr>
          </a:p>
        </p:txBody>
      </p:sp>
      <p:sp>
        <p:nvSpPr>
          <p:cNvPr id="8" name="Text Placeholder 5">
            <a:extLst>
              <a:ext uri="{FF2B5EF4-FFF2-40B4-BE49-F238E27FC236}">
                <a16:creationId xmlns:a16="http://schemas.microsoft.com/office/drawing/2014/main" id="{134379EC-6CC8-ED7D-74B1-5C9FC4A691A6}"/>
              </a:ext>
            </a:extLst>
          </p:cNvPr>
          <p:cNvSpPr txBox="1">
            <a:spLocks/>
          </p:cNvSpPr>
          <p:nvPr/>
        </p:nvSpPr>
        <p:spPr>
          <a:xfrm>
            <a:off x="689012" y="3493962"/>
            <a:ext cx="3784830" cy="378880"/>
          </a:xfrm>
          <a:prstGeom prst="rect">
            <a:avLst/>
          </a:prstGeom>
        </p:spPr>
        <p:txBody>
          <a:bodyPr/>
          <a:lstStyle>
            <a:lvl1pPr marL="0" indent="0" algn="l" defTabSz="685800" rtl="0" eaLnBrk="1" latinLnBrk="0" hangingPunct="1">
              <a:lnSpc>
                <a:spcPct val="120000"/>
              </a:lnSpc>
              <a:spcBef>
                <a:spcPts val="0"/>
              </a:spcBef>
              <a:spcAft>
                <a:spcPts val="600"/>
              </a:spcAft>
              <a:buFont typeface="Arial" panose="020B0604020202020204" pitchFamily="34" charset="0"/>
              <a:buNone/>
              <a:defRPr sz="1800" b="0" i="0" kern="1200">
                <a:solidFill>
                  <a:srgbClr val="231F20"/>
                </a:solidFill>
                <a:latin typeface="HelveticaNeueLT Std Lt" panose="020B0403020202020204" pitchFamily="34" charset="0"/>
                <a:ea typeface="+mn-ea"/>
                <a:cs typeface="+mn-cs"/>
              </a:defRPr>
            </a:lvl1pPr>
            <a:lvl2pPr marL="271463" indent="-260350" algn="l" defTabSz="685800" rtl="0" eaLnBrk="1" latinLnBrk="0" hangingPunct="1">
              <a:lnSpc>
                <a:spcPct val="120000"/>
              </a:lnSpc>
              <a:spcBef>
                <a:spcPts val="0"/>
              </a:spcBef>
              <a:spcAft>
                <a:spcPts val="600"/>
              </a:spcAft>
              <a:buClr>
                <a:schemeClr val="bg1"/>
              </a:buClr>
              <a:buFont typeface="Wingdings" pitchFamily="2" charset="2"/>
              <a:buChar char="§"/>
              <a:tabLst/>
              <a:defRPr sz="1800" b="0" i="0" kern="1200">
                <a:solidFill>
                  <a:srgbClr val="231F20"/>
                </a:solidFill>
                <a:latin typeface="HelveticaNeueLT Std Lt" panose="020B0403020202020204" pitchFamily="34" charset="0"/>
                <a:ea typeface="+mn-ea"/>
                <a:cs typeface="+mn-cs"/>
              </a:defRPr>
            </a:lvl2pPr>
            <a:lvl3pPr marL="533400" indent="-261938" algn="l" defTabSz="685800" rtl="0" eaLnBrk="1" latinLnBrk="0" hangingPunct="1">
              <a:lnSpc>
                <a:spcPct val="120000"/>
              </a:lnSpc>
              <a:spcBef>
                <a:spcPts val="0"/>
              </a:spcBef>
              <a:spcAft>
                <a:spcPts val="600"/>
              </a:spcAft>
              <a:buClr>
                <a:schemeClr val="bg1"/>
              </a:buClr>
              <a:buFont typeface="System Font Regular"/>
              <a:buChar char="–"/>
              <a:tabLst/>
              <a:defRPr sz="1600" b="0" i="0" kern="1200">
                <a:solidFill>
                  <a:srgbClr val="231F20"/>
                </a:solidFill>
                <a:latin typeface="HelveticaNeueLT Std Lt" panose="020B0403020202020204" pitchFamily="34" charset="0"/>
                <a:ea typeface="+mn-ea"/>
                <a:cs typeface="+mn-cs"/>
              </a:defRPr>
            </a:lvl3pPr>
            <a:lvl4pPr marL="806450" indent="-2730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4pPr>
            <a:lvl5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5pPr>
            <a:lvl6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6pPr>
            <a:lvl7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7pPr>
            <a:lvl8pPr marL="536575" indent="0" algn="l" defTabSz="685800" rtl="0" eaLnBrk="1" latinLnBrk="0" hangingPunct="1">
              <a:lnSpc>
                <a:spcPct val="120000"/>
              </a:lnSpc>
              <a:spcBef>
                <a:spcPts val="0"/>
              </a:spcBef>
              <a:spcAft>
                <a:spcPts val="600"/>
              </a:spcAft>
              <a:buClr>
                <a:schemeClr val="bg1"/>
              </a:buClr>
              <a:buFont typeface="System Font Regular"/>
              <a:buNone/>
              <a:tabLst/>
              <a:defRPr sz="1400" b="0" i="0" kern="1200">
                <a:solidFill>
                  <a:srgbClr val="231F20"/>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Tx/>
              <a:buSzTx/>
              <a:buFont typeface="Arial" panose="020B0604020202020204" pitchFamily="34" charset="0"/>
              <a:buNone/>
              <a:tabLst/>
              <a:defRPr/>
            </a:pPr>
            <a:r>
              <a:rPr kumimoji="0" lang="en-US" sz="1333" b="1" i="0" u="none" strike="noStrike" kern="1200" cap="none" spc="0" normalizeH="0" baseline="0" noProof="0" dirty="0">
                <a:ln>
                  <a:noFill/>
                </a:ln>
                <a:solidFill>
                  <a:srgbClr val="231F20"/>
                </a:solidFill>
                <a:effectLst/>
                <a:uLnTx/>
                <a:uFillTx/>
                <a:latin typeface="Merriweather Sans" pitchFamily="2" charset="0"/>
                <a:ea typeface="+mn-ea"/>
                <a:cs typeface="+mn-cs"/>
              </a:rPr>
              <a:t>Evidence based decision making</a:t>
            </a:r>
          </a:p>
        </p:txBody>
      </p:sp>
      <p:sp>
        <p:nvSpPr>
          <p:cNvPr id="9" name="Text Placeholder 5">
            <a:extLst>
              <a:ext uri="{FF2B5EF4-FFF2-40B4-BE49-F238E27FC236}">
                <a16:creationId xmlns:a16="http://schemas.microsoft.com/office/drawing/2014/main" id="{08FA3696-8081-4136-DCA1-BDDBBD033580}"/>
              </a:ext>
            </a:extLst>
          </p:cNvPr>
          <p:cNvSpPr txBox="1">
            <a:spLocks/>
          </p:cNvSpPr>
          <p:nvPr/>
        </p:nvSpPr>
        <p:spPr>
          <a:xfrm>
            <a:off x="689012" y="3803353"/>
            <a:ext cx="3784830" cy="378880"/>
          </a:xfrm>
          <a:prstGeom prst="rect">
            <a:avLst/>
          </a:prstGeom>
        </p:spPr>
        <p:txBody>
          <a:bodyPr anchor="t"/>
          <a:lstStyle>
            <a:lvl1pPr marL="0" indent="0" algn="l" defTabSz="685800" rtl="0" eaLnBrk="1" latinLnBrk="0" hangingPunct="1">
              <a:lnSpc>
                <a:spcPct val="120000"/>
              </a:lnSpc>
              <a:spcBef>
                <a:spcPts val="0"/>
              </a:spcBef>
              <a:spcAft>
                <a:spcPts val="600"/>
              </a:spcAft>
              <a:buFont typeface="Arial" panose="020B0604020202020204" pitchFamily="34" charset="0"/>
              <a:buNone/>
              <a:defRPr sz="1800" b="0" i="0" kern="1200">
                <a:solidFill>
                  <a:srgbClr val="231F20"/>
                </a:solidFill>
                <a:latin typeface="HelveticaNeueLT Std Lt" panose="020B0403020202020204" pitchFamily="34" charset="0"/>
                <a:ea typeface="+mn-ea"/>
                <a:cs typeface="+mn-cs"/>
              </a:defRPr>
            </a:lvl1pPr>
            <a:lvl2pPr marL="271463" indent="-260350" algn="l" defTabSz="685800" rtl="0" eaLnBrk="1" latinLnBrk="0" hangingPunct="1">
              <a:lnSpc>
                <a:spcPct val="120000"/>
              </a:lnSpc>
              <a:spcBef>
                <a:spcPts val="0"/>
              </a:spcBef>
              <a:spcAft>
                <a:spcPts val="600"/>
              </a:spcAft>
              <a:buClr>
                <a:schemeClr val="bg1"/>
              </a:buClr>
              <a:buFont typeface="Wingdings" pitchFamily="2" charset="2"/>
              <a:buChar char="§"/>
              <a:tabLst/>
              <a:defRPr sz="1800" b="0" i="0" kern="1200">
                <a:solidFill>
                  <a:srgbClr val="231F20"/>
                </a:solidFill>
                <a:latin typeface="HelveticaNeueLT Std Lt" panose="020B0403020202020204" pitchFamily="34" charset="0"/>
                <a:ea typeface="+mn-ea"/>
                <a:cs typeface="+mn-cs"/>
              </a:defRPr>
            </a:lvl2pPr>
            <a:lvl3pPr marL="533400" indent="-261938" algn="l" defTabSz="685800" rtl="0" eaLnBrk="1" latinLnBrk="0" hangingPunct="1">
              <a:lnSpc>
                <a:spcPct val="120000"/>
              </a:lnSpc>
              <a:spcBef>
                <a:spcPts val="0"/>
              </a:spcBef>
              <a:spcAft>
                <a:spcPts val="600"/>
              </a:spcAft>
              <a:buClr>
                <a:schemeClr val="bg1"/>
              </a:buClr>
              <a:buFont typeface="System Font Regular"/>
              <a:buChar char="–"/>
              <a:tabLst/>
              <a:defRPr sz="1600" b="0" i="0" kern="1200">
                <a:solidFill>
                  <a:srgbClr val="231F20"/>
                </a:solidFill>
                <a:latin typeface="HelveticaNeueLT Std Lt" panose="020B0403020202020204" pitchFamily="34" charset="0"/>
                <a:ea typeface="+mn-ea"/>
                <a:cs typeface="+mn-cs"/>
              </a:defRPr>
            </a:lvl3pPr>
            <a:lvl4pPr marL="806450" indent="-2730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4pPr>
            <a:lvl5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5pPr>
            <a:lvl6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6pPr>
            <a:lvl7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7pPr>
            <a:lvl8pPr marL="536575" indent="0" algn="l" defTabSz="685800" rtl="0" eaLnBrk="1" latinLnBrk="0" hangingPunct="1">
              <a:lnSpc>
                <a:spcPct val="120000"/>
              </a:lnSpc>
              <a:spcBef>
                <a:spcPts val="0"/>
              </a:spcBef>
              <a:spcAft>
                <a:spcPts val="600"/>
              </a:spcAft>
              <a:buClr>
                <a:schemeClr val="bg1"/>
              </a:buClr>
              <a:buFont typeface="System Font Regular"/>
              <a:buNone/>
              <a:tabLst/>
              <a:defRPr sz="1400" b="0" i="0" kern="1200">
                <a:solidFill>
                  <a:srgbClr val="231F20"/>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000" marR="0" lvl="0" indent="-180000" algn="l" defTabSz="359955" rtl="0" eaLnBrk="1" fontAlgn="auto" latinLnBrk="0" hangingPunct="1">
              <a:lnSpc>
                <a:spcPct val="110000"/>
              </a:lnSpc>
              <a:spcBef>
                <a:spcPts val="1000"/>
              </a:spcBef>
              <a:spcAft>
                <a:spcPts val="600"/>
              </a:spcAft>
              <a:buClrTx/>
              <a:buSzTx/>
              <a:buFont typeface="System Font Regular"/>
              <a:buChar char="&gt;"/>
              <a:tabLst/>
              <a:defRPr/>
            </a:pPr>
            <a:r>
              <a:rPr kumimoji="0" lang="en-US" sz="1400" b="0" i="0" u="none" strike="noStrike" kern="1200" cap="none" spc="0" normalizeH="0" baseline="0" noProof="0" dirty="0">
                <a:ln>
                  <a:noFill/>
                </a:ln>
                <a:solidFill>
                  <a:srgbClr val="231F20"/>
                </a:solidFill>
                <a:effectLst/>
                <a:uLnTx/>
                <a:uFillTx/>
                <a:latin typeface="Merriweather Sans" pitchFamily="2" charset="0"/>
                <a:ea typeface="+mn-ea"/>
                <a:cs typeface="+mn-cs"/>
              </a:rPr>
              <a:t>Frontline judgments</a:t>
            </a:r>
          </a:p>
          <a:p>
            <a:pPr marL="180000" marR="0" lvl="0" indent="-180000" algn="l" defTabSz="359955" rtl="0" eaLnBrk="1" fontAlgn="auto" latinLnBrk="0" hangingPunct="1">
              <a:lnSpc>
                <a:spcPct val="110000"/>
              </a:lnSpc>
              <a:spcBef>
                <a:spcPts val="1000"/>
              </a:spcBef>
              <a:spcAft>
                <a:spcPts val="600"/>
              </a:spcAft>
              <a:buClrTx/>
              <a:buSzTx/>
              <a:buFont typeface="System Font Regular"/>
              <a:buChar char="&gt;"/>
              <a:tabLst/>
              <a:defRPr/>
            </a:pPr>
            <a:r>
              <a:rPr kumimoji="0" lang="en-US" sz="1400" b="0" i="0" u="none" strike="noStrike" kern="1200" cap="none" spc="0" normalizeH="0" baseline="0" noProof="0" dirty="0">
                <a:ln>
                  <a:noFill/>
                </a:ln>
                <a:solidFill>
                  <a:srgbClr val="231F20"/>
                </a:solidFill>
                <a:effectLst/>
                <a:uLnTx/>
                <a:uFillTx/>
                <a:latin typeface="Merriweather Sans" pitchFamily="2" charset="0"/>
                <a:ea typeface="+mn-ea"/>
                <a:cs typeface="+mn-cs"/>
              </a:rPr>
              <a:t>Strategic prioritisation</a:t>
            </a:r>
          </a:p>
        </p:txBody>
      </p:sp>
      <p:sp>
        <p:nvSpPr>
          <p:cNvPr id="10" name="Rounded Rectangle 16">
            <a:extLst>
              <a:ext uri="{FF2B5EF4-FFF2-40B4-BE49-F238E27FC236}">
                <a16:creationId xmlns:a16="http://schemas.microsoft.com/office/drawing/2014/main" id="{E6B50C7B-FC44-0C99-DB54-003D05A1DAEB}"/>
              </a:ext>
            </a:extLst>
          </p:cNvPr>
          <p:cNvSpPr/>
          <p:nvPr/>
        </p:nvSpPr>
        <p:spPr>
          <a:xfrm>
            <a:off x="579278" y="4937920"/>
            <a:ext cx="4539132" cy="1582681"/>
          </a:xfrm>
          <a:prstGeom prst="roundRect">
            <a:avLst>
              <a:gd name="adj" fmla="val 6667"/>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231F20"/>
              </a:solidFill>
              <a:effectLst/>
              <a:uLnTx/>
              <a:uFillTx/>
              <a:latin typeface="Merriweather Sans" pitchFamily="2" charset="0"/>
              <a:ea typeface="+mn-ea"/>
              <a:cs typeface="+mn-cs"/>
            </a:endParaRPr>
          </a:p>
        </p:txBody>
      </p:sp>
      <p:sp>
        <p:nvSpPr>
          <p:cNvPr id="11" name="Text Placeholder 5">
            <a:extLst>
              <a:ext uri="{FF2B5EF4-FFF2-40B4-BE49-F238E27FC236}">
                <a16:creationId xmlns:a16="http://schemas.microsoft.com/office/drawing/2014/main" id="{0F4A6795-E5C4-9D5C-C5F3-F9E6DB826805}"/>
              </a:ext>
            </a:extLst>
          </p:cNvPr>
          <p:cNvSpPr txBox="1">
            <a:spLocks/>
          </p:cNvSpPr>
          <p:nvPr/>
        </p:nvSpPr>
        <p:spPr>
          <a:xfrm>
            <a:off x="583833" y="5052259"/>
            <a:ext cx="3909879" cy="378880"/>
          </a:xfrm>
          <a:prstGeom prst="rect">
            <a:avLst/>
          </a:prstGeom>
        </p:spPr>
        <p:txBody>
          <a:bodyPr/>
          <a:lstStyle>
            <a:lvl1pPr marL="0" indent="0" algn="l" defTabSz="685800" rtl="0" eaLnBrk="1" latinLnBrk="0" hangingPunct="1">
              <a:lnSpc>
                <a:spcPct val="120000"/>
              </a:lnSpc>
              <a:spcBef>
                <a:spcPts val="0"/>
              </a:spcBef>
              <a:spcAft>
                <a:spcPts val="600"/>
              </a:spcAft>
              <a:buFont typeface="Arial" panose="020B0604020202020204" pitchFamily="34" charset="0"/>
              <a:buNone/>
              <a:defRPr sz="1800" b="0" i="0" kern="1200">
                <a:solidFill>
                  <a:srgbClr val="231F20"/>
                </a:solidFill>
                <a:latin typeface="HelveticaNeueLT Std Lt" panose="020B0403020202020204" pitchFamily="34" charset="0"/>
                <a:ea typeface="+mn-ea"/>
                <a:cs typeface="+mn-cs"/>
              </a:defRPr>
            </a:lvl1pPr>
            <a:lvl2pPr marL="271463" indent="-260350" algn="l" defTabSz="685800" rtl="0" eaLnBrk="1" latinLnBrk="0" hangingPunct="1">
              <a:lnSpc>
                <a:spcPct val="120000"/>
              </a:lnSpc>
              <a:spcBef>
                <a:spcPts val="0"/>
              </a:spcBef>
              <a:spcAft>
                <a:spcPts val="600"/>
              </a:spcAft>
              <a:buClr>
                <a:schemeClr val="bg1"/>
              </a:buClr>
              <a:buFont typeface="Wingdings" pitchFamily="2" charset="2"/>
              <a:buChar char="§"/>
              <a:tabLst/>
              <a:defRPr sz="1800" b="0" i="0" kern="1200">
                <a:solidFill>
                  <a:srgbClr val="231F20"/>
                </a:solidFill>
                <a:latin typeface="HelveticaNeueLT Std Lt" panose="020B0403020202020204" pitchFamily="34" charset="0"/>
                <a:ea typeface="+mn-ea"/>
                <a:cs typeface="+mn-cs"/>
              </a:defRPr>
            </a:lvl2pPr>
            <a:lvl3pPr marL="533400" indent="-261938" algn="l" defTabSz="685800" rtl="0" eaLnBrk="1" latinLnBrk="0" hangingPunct="1">
              <a:lnSpc>
                <a:spcPct val="120000"/>
              </a:lnSpc>
              <a:spcBef>
                <a:spcPts val="0"/>
              </a:spcBef>
              <a:spcAft>
                <a:spcPts val="600"/>
              </a:spcAft>
              <a:buClr>
                <a:schemeClr val="bg1"/>
              </a:buClr>
              <a:buFont typeface="System Font Regular"/>
              <a:buChar char="–"/>
              <a:tabLst/>
              <a:defRPr sz="1600" b="0" i="0" kern="1200">
                <a:solidFill>
                  <a:srgbClr val="231F20"/>
                </a:solidFill>
                <a:latin typeface="HelveticaNeueLT Std Lt" panose="020B0403020202020204" pitchFamily="34" charset="0"/>
                <a:ea typeface="+mn-ea"/>
                <a:cs typeface="+mn-cs"/>
              </a:defRPr>
            </a:lvl3pPr>
            <a:lvl4pPr marL="806450" indent="-2730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4pPr>
            <a:lvl5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5pPr>
            <a:lvl6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6pPr>
            <a:lvl7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7pPr>
            <a:lvl8pPr marL="536575" indent="0" algn="l" defTabSz="685800" rtl="0" eaLnBrk="1" latinLnBrk="0" hangingPunct="1">
              <a:lnSpc>
                <a:spcPct val="120000"/>
              </a:lnSpc>
              <a:spcBef>
                <a:spcPts val="0"/>
              </a:spcBef>
              <a:spcAft>
                <a:spcPts val="600"/>
              </a:spcAft>
              <a:buClr>
                <a:schemeClr val="bg1"/>
              </a:buClr>
              <a:buFont typeface="System Font Regular"/>
              <a:buNone/>
              <a:tabLst/>
              <a:defRPr sz="1400" b="0" i="0" kern="1200">
                <a:solidFill>
                  <a:srgbClr val="231F20"/>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600"/>
              </a:spcAft>
              <a:buClrTx/>
              <a:buSzTx/>
              <a:buFont typeface="Arial" panose="020B0604020202020204" pitchFamily="34" charset="0"/>
              <a:buNone/>
              <a:tabLst/>
              <a:defRPr/>
            </a:pPr>
            <a:r>
              <a:rPr kumimoji="0" lang="en-US" sz="1333" b="1" i="0" u="none" strike="noStrike" kern="1200" cap="none" spc="0" normalizeH="0" baseline="0" noProof="0" dirty="0">
                <a:ln>
                  <a:noFill/>
                </a:ln>
                <a:solidFill>
                  <a:srgbClr val="231F20"/>
                </a:solidFill>
                <a:effectLst/>
                <a:uLnTx/>
                <a:uFillTx/>
                <a:latin typeface="Merriweather Sans" pitchFamily="2" charset="0"/>
                <a:ea typeface="+mn-ea"/>
                <a:cs typeface="+mn-cs"/>
              </a:rPr>
              <a:t>Data as a regulatory influencing tool</a:t>
            </a:r>
          </a:p>
        </p:txBody>
      </p:sp>
      <p:sp>
        <p:nvSpPr>
          <p:cNvPr id="12" name="Text Placeholder 5">
            <a:extLst>
              <a:ext uri="{FF2B5EF4-FFF2-40B4-BE49-F238E27FC236}">
                <a16:creationId xmlns:a16="http://schemas.microsoft.com/office/drawing/2014/main" id="{38884D0F-1A03-FC7C-9AA7-9D4D06FE4EDE}"/>
              </a:ext>
            </a:extLst>
          </p:cNvPr>
          <p:cNvSpPr txBox="1">
            <a:spLocks/>
          </p:cNvSpPr>
          <p:nvPr/>
        </p:nvSpPr>
        <p:spPr>
          <a:xfrm>
            <a:off x="689012" y="5407436"/>
            <a:ext cx="3784830" cy="378880"/>
          </a:xfrm>
          <a:prstGeom prst="rect">
            <a:avLst/>
          </a:prstGeom>
        </p:spPr>
        <p:txBody>
          <a:bodyPr anchor="t"/>
          <a:lstStyle>
            <a:lvl1pPr marL="0" indent="0" algn="l" defTabSz="685800" rtl="0" eaLnBrk="1" latinLnBrk="0" hangingPunct="1">
              <a:lnSpc>
                <a:spcPct val="120000"/>
              </a:lnSpc>
              <a:spcBef>
                <a:spcPts val="0"/>
              </a:spcBef>
              <a:spcAft>
                <a:spcPts val="600"/>
              </a:spcAft>
              <a:buFont typeface="Arial" panose="020B0604020202020204" pitchFamily="34" charset="0"/>
              <a:buNone/>
              <a:defRPr sz="1800" b="0" i="0" kern="1200">
                <a:solidFill>
                  <a:srgbClr val="231F20"/>
                </a:solidFill>
                <a:latin typeface="HelveticaNeueLT Std Lt" panose="020B0403020202020204" pitchFamily="34" charset="0"/>
                <a:ea typeface="+mn-ea"/>
                <a:cs typeface="+mn-cs"/>
              </a:defRPr>
            </a:lvl1pPr>
            <a:lvl2pPr marL="271463" indent="-260350" algn="l" defTabSz="685800" rtl="0" eaLnBrk="1" latinLnBrk="0" hangingPunct="1">
              <a:lnSpc>
                <a:spcPct val="120000"/>
              </a:lnSpc>
              <a:spcBef>
                <a:spcPts val="0"/>
              </a:spcBef>
              <a:spcAft>
                <a:spcPts val="600"/>
              </a:spcAft>
              <a:buClr>
                <a:schemeClr val="bg1"/>
              </a:buClr>
              <a:buFont typeface="Wingdings" pitchFamily="2" charset="2"/>
              <a:buChar char="§"/>
              <a:tabLst/>
              <a:defRPr sz="1800" b="0" i="0" kern="1200">
                <a:solidFill>
                  <a:srgbClr val="231F20"/>
                </a:solidFill>
                <a:latin typeface="HelveticaNeueLT Std Lt" panose="020B0403020202020204" pitchFamily="34" charset="0"/>
                <a:ea typeface="+mn-ea"/>
                <a:cs typeface="+mn-cs"/>
              </a:defRPr>
            </a:lvl2pPr>
            <a:lvl3pPr marL="533400" indent="-261938" algn="l" defTabSz="685800" rtl="0" eaLnBrk="1" latinLnBrk="0" hangingPunct="1">
              <a:lnSpc>
                <a:spcPct val="120000"/>
              </a:lnSpc>
              <a:spcBef>
                <a:spcPts val="0"/>
              </a:spcBef>
              <a:spcAft>
                <a:spcPts val="600"/>
              </a:spcAft>
              <a:buClr>
                <a:schemeClr val="bg1"/>
              </a:buClr>
              <a:buFont typeface="System Font Regular"/>
              <a:buChar char="–"/>
              <a:tabLst/>
              <a:defRPr sz="1600" b="0" i="0" kern="1200">
                <a:solidFill>
                  <a:srgbClr val="231F20"/>
                </a:solidFill>
                <a:latin typeface="HelveticaNeueLT Std Lt" panose="020B0403020202020204" pitchFamily="34" charset="0"/>
                <a:ea typeface="+mn-ea"/>
                <a:cs typeface="+mn-cs"/>
              </a:defRPr>
            </a:lvl3pPr>
            <a:lvl4pPr marL="806450" indent="-2730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4pPr>
            <a:lvl5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HelveticaNeueLT Std Lt" panose="020B0403020202020204" pitchFamily="34" charset="0"/>
                <a:ea typeface="+mn-ea"/>
                <a:cs typeface="+mn-cs"/>
              </a:defRPr>
            </a:lvl5pPr>
            <a:lvl6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6pPr>
            <a:lvl7pPr marL="847725" indent="-311150" algn="l" defTabSz="685800" rtl="0" eaLnBrk="1" latinLnBrk="0" hangingPunct="1">
              <a:lnSpc>
                <a:spcPct val="120000"/>
              </a:lnSpc>
              <a:spcBef>
                <a:spcPts val="0"/>
              </a:spcBef>
              <a:spcAft>
                <a:spcPts val="600"/>
              </a:spcAft>
              <a:buClr>
                <a:schemeClr val="bg1"/>
              </a:buClr>
              <a:buFont typeface="System Font Regular"/>
              <a:buChar char="–"/>
              <a:tabLst/>
              <a:defRPr sz="1400" b="0" i="0" kern="1200">
                <a:solidFill>
                  <a:srgbClr val="231F20"/>
                </a:solidFill>
                <a:latin typeface="+mn-lt"/>
                <a:ea typeface="+mn-ea"/>
                <a:cs typeface="+mn-cs"/>
              </a:defRPr>
            </a:lvl7pPr>
            <a:lvl8pPr marL="536575" indent="0" algn="l" defTabSz="685800" rtl="0" eaLnBrk="1" latinLnBrk="0" hangingPunct="1">
              <a:lnSpc>
                <a:spcPct val="120000"/>
              </a:lnSpc>
              <a:spcBef>
                <a:spcPts val="0"/>
              </a:spcBef>
              <a:spcAft>
                <a:spcPts val="600"/>
              </a:spcAft>
              <a:buClr>
                <a:schemeClr val="bg1"/>
              </a:buClr>
              <a:buFont typeface="System Font Regular"/>
              <a:buNone/>
              <a:tabLst/>
              <a:defRPr sz="1400" b="0" i="0" kern="1200">
                <a:solidFill>
                  <a:srgbClr val="231F20"/>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0000" marR="0" lvl="0" indent="-180000" algn="l" defTabSz="359955" rtl="0" eaLnBrk="1" fontAlgn="auto" latinLnBrk="0" hangingPunct="1">
              <a:lnSpc>
                <a:spcPct val="110000"/>
              </a:lnSpc>
              <a:spcBef>
                <a:spcPts val="1000"/>
              </a:spcBef>
              <a:spcAft>
                <a:spcPts val="600"/>
              </a:spcAft>
              <a:buClrTx/>
              <a:buSzTx/>
              <a:buFont typeface="System Font Regular"/>
              <a:buChar char="&gt;"/>
              <a:tabLst/>
              <a:defRPr/>
            </a:pPr>
            <a:r>
              <a:rPr kumimoji="0" lang="en-US" sz="1400" b="0" i="0" u="none" strike="noStrike" kern="1200" cap="none" spc="0" normalizeH="0" baseline="0" noProof="0" dirty="0">
                <a:ln>
                  <a:noFill/>
                </a:ln>
                <a:solidFill>
                  <a:srgbClr val="231F20"/>
                </a:solidFill>
                <a:effectLst/>
                <a:uLnTx/>
                <a:uFillTx/>
                <a:latin typeface="Merriweather Sans" pitchFamily="2" charset="0"/>
                <a:ea typeface="+mn-ea"/>
                <a:cs typeface="+mn-cs"/>
              </a:rPr>
              <a:t>Influencing both regulated entities and wider stakeholders</a:t>
            </a:r>
          </a:p>
          <a:p>
            <a:pPr marL="180000" marR="0" lvl="0" indent="-180000" algn="l" defTabSz="359955" rtl="0" eaLnBrk="1" fontAlgn="auto" latinLnBrk="0" hangingPunct="1">
              <a:lnSpc>
                <a:spcPct val="110000"/>
              </a:lnSpc>
              <a:spcBef>
                <a:spcPts val="1000"/>
              </a:spcBef>
              <a:spcAft>
                <a:spcPts val="600"/>
              </a:spcAft>
              <a:buClrTx/>
              <a:buSzTx/>
              <a:buFont typeface="System Font Regular"/>
              <a:buChar char="&gt;"/>
              <a:tabLst/>
              <a:defRPr/>
            </a:pPr>
            <a:r>
              <a:rPr kumimoji="0" lang="en-US" sz="1400" b="0" i="0" u="none" strike="noStrike" kern="1200" cap="none" spc="0" normalizeH="0" baseline="0" noProof="0" dirty="0">
                <a:ln>
                  <a:noFill/>
                </a:ln>
                <a:solidFill>
                  <a:srgbClr val="231F20"/>
                </a:solidFill>
                <a:effectLst/>
                <a:uLnTx/>
                <a:uFillTx/>
                <a:latin typeface="Merriweather Sans" pitchFamily="2" charset="0"/>
                <a:ea typeface="+mn-ea"/>
                <a:cs typeface="+mn-cs"/>
              </a:rPr>
              <a:t>Positive competitive incentives</a:t>
            </a:r>
          </a:p>
        </p:txBody>
      </p:sp>
      <p:pic>
        <p:nvPicPr>
          <p:cNvPr id="15" name="Picture 14">
            <a:extLst>
              <a:ext uri="{FF2B5EF4-FFF2-40B4-BE49-F238E27FC236}">
                <a16:creationId xmlns:a16="http://schemas.microsoft.com/office/drawing/2014/main" id="{00FD7F47-921E-4544-03EA-4112FCDA93FA}"/>
              </a:ext>
            </a:extLst>
          </p:cNvPr>
          <p:cNvPicPr>
            <a:picLocks noChangeAspect="1"/>
          </p:cNvPicPr>
          <p:nvPr/>
        </p:nvPicPr>
        <p:blipFill>
          <a:blip r:embed="rId3"/>
          <a:stretch>
            <a:fillRect/>
          </a:stretch>
        </p:blipFill>
        <p:spPr>
          <a:xfrm>
            <a:off x="6671853" y="2920450"/>
            <a:ext cx="5047926" cy="3365284"/>
          </a:xfrm>
          <a:prstGeom prst="rect">
            <a:avLst/>
          </a:prstGeom>
        </p:spPr>
      </p:pic>
      <p:pic>
        <p:nvPicPr>
          <p:cNvPr id="16" name="Picture 15">
            <a:extLst>
              <a:ext uri="{FF2B5EF4-FFF2-40B4-BE49-F238E27FC236}">
                <a16:creationId xmlns:a16="http://schemas.microsoft.com/office/drawing/2014/main" id="{7C07F45E-C741-A727-C0D4-96A44B865345}"/>
              </a:ext>
            </a:extLst>
          </p:cNvPr>
          <p:cNvPicPr>
            <a:picLocks noChangeAspect="1"/>
          </p:cNvPicPr>
          <p:nvPr/>
        </p:nvPicPr>
        <p:blipFill>
          <a:blip r:embed="rId4"/>
          <a:stretch>
            <a:fillRect/>
          </a:stretch>
        </p:blipFill>
        <p:spPr>
          <a:xfrm>
            <a:off x="6427992" y="2676589"/>
            <a:ext cx="487722" cy="487722"/>
          </a:xfrm>
          <a:prstGeom prst="rect">
            <a:avLst/>
          </a:prstGeom>
        </p:spPr>
      </p:pic>
      <p:pic>
        <p:nvPicPr>
          <p:cNvPr id="17" name="Picture 16">
            <a:extLst>
              <a:ext uri="{FF2B5EF4-FFF2-40B4-BE49-F238E27FC236}">
                <a16:creationId xmlns:a16="http://schemas.microsoft.com/office/drawing/2014/main" id="{55C3174C-C26D-775A-B32C-C181F55457D9}"/>
              </a:ext>
            </a:extLst>
          </p:cNvPr>
          <p:cNvPicPr>
            <a:picLocks noChangeAspect="1"/>
          </p:cNvPicPr>
          <p:nvPr/>
        </p:nvPicPr>
        <p:blipFill>
          <a:blip r:embed="rId5"/>
          <a:stretch>
            <a:fillRect/>
          </a:stretch>
        </p:blipFill>
        <p:spPr>
          <a:xfrm>
            <a:off x="10149480" y="453600"/>
            <a:ext cx="1457070" cy="1018120"/>
          </a:xfrm>
          <a:prstGeom prst="rect">
            <a:avLst/>
          </a:prstGeom>
        </p:spPr>
      </p:pic>
      <p:sp>
        <p:nvSpPr>
          <p:cNvPr id="14" name="Title 1">
            <a:extLst>
              <a:ext uri="{FF2B5EF4-FFF2-40B4-BE49-F238E27FC236}">
                <a16:creationId xmlns:a16="http://schemas.microsoft.com/office/drawing/2014/main" id="{49DF4211-DA75-3853-B074-C661836FC8A1}"/>
              </a:ext>
            </a:extLst>
          </p:cNvPr>
          <p:cNvSpPr>
            <a:spLocks noGrp="1"/>
          </p:cNvSpPr>
          <p:nvPr>
            <p:ph type="title"/>
          </p:nvPr>
        </p:nvSpPr>
        <p:spPr>
          <a:xfrm>
            <a:off x="579278" y="662283"/>
            <a:ext cx="10753200" cy="455429"/>
          </a:xfrm>
        </p:spPr>
        <p:txBody>
          <a:bodyPr/>
          <a:lstStyle/>
          <a:p>
            <a:r>
              <a:rPr lang="en-GB" dirty="0"/>
              <a:t>5. </a:t>
            </a:r>
            <a:r>
              <a:rPr lang="en-GB" b="1" dirty="0"/>
              <a:t>Data</a:t>
            </a:r>
            <a:r>
              <a:rPr lang="en-GB" dirty="0"/>
              <a:t>: How to respond to AI?</a:t>
            </a:r>
          </a:p>
        </p:txBody>
      </p:sp>
    </p:spTree>
    <p:extLst>
      <p:ext uri="{BB962C8B-B14F-4D97-AF65-F5344CB8AC3E}">
        <p14:creationId xmlns:p14="http://schemas.microsoft.com/office/powerpoint/2010/main" val="3270360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FD7F47-921E-4544-03EA-4112FCDA93FA}"/>
              </a:ext>
            </a:extLst>
          </p:cNvPr>
          <p:cNvPicPr>
            <a:picLocks noChangeAspect="1"/>
          </p:cNvPicPr>
          <p:nvPr/>
        </p:nvPicPr>
        <p:blipFill>
          <a:blip r:embed="rId3"/>
          <a:stretch>
            <a:fillRect/>
          </a:stretch>
        </p:blipFill>
        <p:spPr>
          <a:xfrm>
            <a:off x="6671853" y="2920450"/>
            <a:ext cx="5047926" cy="3365284"/>
          </a:xfrm>
          <a:prstGeom prst="rect">
            <a:avLst/>
          </a:prstGeom>
        </p:spPr>
      </p:pic>
      <p:pic>
        <p:nvPicPr>
          <p:cNvPr id="16" name="Picture 15">
            <a:extLst>
              <a:ext uri="{FF2B5EF4-FFF2-40B4-BE49-F238E27FC236}">
                <a16:creationId xmlns:a16="http://schemas.microsoft.com/office/drawing/2014/main" id="{7C07F45E-C741-A727-C0D4-96A44B865345}"/>
              </a:ext>
            </a:extLst>
          </p:cNvPr>
          <p:cNvPicPr>
            <a:picLocks noChangeAspect="1"/>
          </p:cNvPicPr>
          <p:nvPr/>
        </p:nvPicPr>
        <p:blipFill>
          <a:blip r:embed="rId4"/>
          <a:stretch>
            <a:fillRect/>
          </a:stretch>
        </p:blipFill>
        <p:spPr>
          <a:xfrm>
            <a:off x="6427992" y="2676589"/>
            <a:ext cx="487722" cy="487722"/>
          </a:xfrm>
          <a:prstGeom prst="rect">
            <a:avLst/>
          </a:prstGeom>
        </p:spPr>
      </p:pic>
      <p:pic>
        <p:nvPicPr>
          <p:cNvPr id="17" name="Picture 16">
            <a:extLst>
              <a:ext uri="{FF2B5EF4-FFF2-40B4-BE49-F238E27FC236}">
                <a16:creationId xmlns:a16="http://schemas.microsoft.com/office/drawing/2014/main" id="{55C3174C-C26D-775A-B32C-C181F55457D9}"/>
              </a:ext>
            </a:extLst>
          </p:cNvPr>
          <p:cNvPicPr>
            <a:picLocks noChangeAspect="1"/>
          </p:cNvPicPr>
          <p:nvPr/>
        </p:nvPicPr>
        <p:blipFill>
          <a:blip r:embed="rId5"/>
          <a:stretch>
            <a:fillRect/>
          </a:stretch>
        </p:blipFill>
        <p:spPr>
          <a:xfrm>
            <a:off x="10149480" y="453600"/>
            <a:ext cx="1457070" cy="1018120"/>
          </a:xfrm>
          <a:prstGeom prst="rect">
            <a:avLst/>
          </a:prstGeom>
        </p:spPr>
      </p:pic>
      <p:sp>
        <p:nvSpPr>
          <p:cNvPr id="14" name="Title 1">
            <a:extLst>
              <a:ext uri="{FF2B5EF4-FFF2-40B4-BE49-F238E27FC236}">
                <a16:creationId xmlns:a16="http://schemas.microsoft.com/office/drawing/2014/main" id="{49DF4211-DA75-3853-B074-C661836FC8A1}"/>
              </a:ext>
            </a:extLst>
          </p:cNvPr>
          <p:cNvSpPr>
            <a:spLocks noGrp="1"/>
          </p:cNvSpPr>
          <p:nvPr>
            <p:ph type="title"/>
          </p:nvPr>
        </p:nvSpPr>
        <p:spPr>
          <a:xfrm>
            <a:off x="579278" y="662283"/>
            <a:ext cx="10753200" cy="455429"/>
          </a:xfrm>
        </p:spPr>
        <p:txBody>
          <a:bodyPr/>
          <a:lstStyle/>
          <a:p>
            <a:r>
              <a:rPr lang="en-GB" dirty="0"/>
              <a:t>5. </a:t>
            </a:r>
            <a:r>
              <a:rPr lang="en-GB" b="1" dirty="0"/>
              <a:t>Data</a:t>
            </a:r>
            <a:r>
              <a:rPr lang="en-GB" dirty="0"/>
              <a:t>: How to respond to AI?</a:t>
            </a:r>
          </a:p>
        </p:txBody>
      </p:sp>
      <p:sp>
        <p:nvSpPr>
          <p:cNvPr id="4" name="Rectangle: Rounded Corners 3">
            <a:extLst>
              <a:ext uri="{FF2B5EF4-FFF2-40B4-BE49-F238E27FC236}">
                <a16:creationId xmlns:a16="http://schemas.microsoft.com/office/drawing/2014/main" id="{7C2615B1-E5DA-43F1-3ED8-9475E25DE372}"/>
              </a:ext>
            </a:extLst>
          </p:cNvPr>
          <p:cNvSpPr/>
          <p:nvPr/>
        </p:nvSpPr>
        <p:spPr>
          <a:xfrm>
            <a:off x="658748" y="4953939"/>
            <a:ext cx="5211097" cy="135214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Good: technology</a:t>
            </a:r>
          </a:p>
        </p:txBody>
      </p:sp>
      <p:sp>
        <p:nvSpPr>
          <p:cNvPr id="5" name="Rectangle: Rounded Corners 4">
            <a:extLst>
              <a:ext uri="{FF2B5EF4-FFF2-40B4-BE49-F238E27FC236}">
                <a16:creationId xmlns:a16="http://schemas.microsoft.com/office/drawing/2014/main" id="{1A3C36F6-B757-D600-8831-2A6E7EB2A252}"/>
              </a:ext>
            </a:extLst>
          </p:cNvPr>
          <p:cNvSpPr/>
          <p:nvPr/>
        </p:nvSpPr>
        <p:spPr>
          <a:xfrm>
            <a:off x="2743187" y="2198129"/>
            <a:ext cx="3126658" cy="1352141"/>
          </a:xfrm>
          <a:prstGeom prst="roundRec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Best: AI</a:t>
            </a:r>
          </a:p>
        </p:txBody>
      </p:sp>
      <p:sp>
        <p:nvSpPr>
          <p:cNvPr id="13" name="Rectangle: Rounded Corners 12">
            <a:extLst>
              <a:ext uri="{FF2B5EF4-FFF2-40B4-BE49-F238E27FC236}">
                <a16:creationId xmlns:a16="http://schemas.microsoft.com/office/drawing/2014/main" id="{B250F477-EA67-977F-59A0-746206B2EF1E}"/>
              </a:ext>
            </a:extLst>
          </p:cNvPr>
          <p:cNvSpPr/>
          <p:nvPr/>
        </p:nvSpPr>
        <p:spPr>
          <a:xfrm>
            <a:off x="1734663" y="3576034"/>
            <a:ext cx="4135182" cy="1352141"/>
          </a:xfrm>
          <a:prstGeom prst="roundRect">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Better: data</a:t>
            </a:r>
          </a:p>
        </p:txBody>
      </p:sp>
    </p:spTree>
    <p:extLst>
      <p:ext uri="{BB962C8B-B14F-4D97-AF65-F5344CB8AC3E}">
        <p14:creationId xmlns:p14="http://schemas.microsoft.com/office/powerpoint/2010/main" val="270230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CA95D1-7211-7ECA-3D63-A761820A4826}"/>
              </a:ext>
            </a:extLst>
          </p:cNvPr>
          <p:cNvSpPr>
            <a:spLocks noGrp="1"/>
          </p:cNvSpPr>
          <p:nvPr>
            <p:ph type="sldNum" sz="quarter" idx="12"/>
          </p:nvPr>
        </p:nvSpPr>
        <p:spPr/>
        <p:txBody>
          <a:bodyPr/>
          <a:lstStyle/>
          <a:p>
            <a:fld id="{0BD7AF65-ABD8-9745-9161-1D3466EAFE0E}" type="slidenum">
              <a:rPr lang="en-GB" smtClean="0"/>
              <a:pPr/>
              <a:t>16</a:t>
            </a:fld>
            <a:endParaRPr lang="en-GB" dirty="0"/>
          </a:p>
        </p:txBody>
      </p:sp>
      <p:sp>
        <p:nvSpPr>
          <p:cNvPr id="5" name="Oval 4">
            <a:extLst>
              <a:ext uri="{FF2B5EF4-FFF2-40B4-BE49-F238E27FC236}">
                <a16:creationId xmlns:a16="http://schemas.microsoft.com/office/drawing/2014/main" id="{8590D091-EB98-8B16-6FDD-E734BCE43A2D}"/>
              </a:ext>
            </a:extLst>
          </p:cNvPr>
          <p:cNvSpPr/>
          <p:nvPr/>
        </p:nvSpPr>
        <p:spPr>
          <a:xfrm>
            <a:off x="9124335" y="1337187"/>
            <a:ext cx="2595717" cy="2546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GOAL</a:t>
            </a:r>
          </a:p>
        </p:txBody>
      </p:sp>
      <p:sp>
        <p:nvSpPr>
          <p:cNvPr id="6" name="Rectangle: Rounded Corners 5">
            <a:extLst>
              <a:ext uri="{FF2B5EF4-FFF2-40B4-BE49-F238E27FC236}">
                <a16:creationId xmlns:a16="http://schemas.microsoft.com/office/drawing/2014/main" id="{2160BF5E-3DA0-86B7-7A38-A679A012F2F0}"/>
              </a:ext>
            </a:extLst>
          </p:cNvPr>
          <p:cNvSpPr/>
          <p:nvPr/>
        </p:nvSpPr>
        <p:spPr>
          <a:xfrm>
            <a:off x="688258" y="1337187"/>
            <a:ext cx="2054942" cy="25465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AUTHORITY</a:t>
            </a:r>
          </a:p>
        </p:txBody>
      </p:sp>
      <p:sp>
        <p:nvSpPr>
          <p:cNvPr id="8" name="Title 3">
            <a:extLst>
              <a:ext uri="{FF2B5EF4-FFF2-40B4-BE49-F238E27FC236}">
                <a16:creationId xmlns:a16="http://schemas.microsoft.com/office/drawing/2014/main" id="{0C80F847-952A-B510-C190-B859A0CE09FA}"/>
              </a:ext>
            </a:extLst>
          </p:cNvPr>
          <p:cNvSpPr txBox="1">
            <a:spLocks/>
          </p:cNvSpPr>
          <p:nvPr/>
        </p:nvSpPr>
        <p:spPr>
          <a:xfrm>
            <a:off x="720000" y="453600"/>
            <a:ext cx="10753200" cy="455429"/>
          </a:xfrm>
          <a:prstGeom prst="rect">
            <a:avLst/>
          </a:prstGeom>
        </p:spPr>
        <p:txBody>
          <a:bodyPr lIns="0" tIns="0" rIns="0" bIns="0" anchor="t"/>
          <a:lstStyle>
            <a:lvl1pPr algn="l" defTabSz="914286" rtl="0" eaLnBrk="1" latinLnBrk="0" hangingPunct="1">
              <a:lnSpc>
                <a:spcPct val="100000"/>
              </a:lnSpc>
              <a:spcBef>
                <a:spcPct val="0"/>
              </a:spcBef>
              <a:buNone/>
              <a:defRPr sz="3200" b="0" i="0" kern="1200">
                <a:solidFill>
                  <a:srgbClr val="F24236"/>
                </a:solidFill>
                <a:latin typeface="Merriweather" panose="02000000000000000000" pitchFamily="2" charset="77"/>
                <a:ea typeface="Roboto Black" panose="02000000000000000000" pitchFamily="2" charset="0"/>
                <a:cs typeface="Merriweather" panose="02000000000000000000" pitchFamily="2" charset="77"/>
              </a:defRPr>
            </a:lvl1pPr>
          </a:lstStyle>
          <a:p>
            <a:r>
              <a:rPr lang="en-US" dirty="0">
                <a:latin typeface="Merriweather"/>
                <a:ea typeface="Roboto Black"/>
              </a:rPr>
              <a:t>6. </a:t>
            </a:r>
            <a:r>
              <a:rPr lang="en-US" b="1" dirty="0">
                <a:latin typeface="Merriweather"/>
                <a:ea typeface="Roboto Black"/>
              </a:rPr>
              <a:t>Systems</a:t>
            </a:r>
            <a:r>
              <a:rPr lang="en-US" dirty="0">
                <a:latin typeface="Merriweather"/>
                <a:ea typeface="Roboto Black"/>
              </a:rPr>
              <a:t>: what is the future of regulation?</a:t>
            </a:r>
          </a:p>
        </p:txBody>
      </p:sp>
      <p:sp>
        <p:nvSpPr>
          <p:cNvPr id="9" name="Rectangle: Rounded Corners 8">
            <a:extLst>
              <a:ext uri="{FF2B5EF4-FFF2-40B4-BE49-F238E27FC236}">
                <a16:creationId xmlns:a16="http://schemas.microsoft.com/office/drawing/2014/main" id="{1FB68C9F-FAD8-4730-3550-64409C10CE4B}"/>
              </a:ext>
            </a:extLst>
          </p:cNvPr>
          <p:cNvSpPr/>
          <p:nvPr/>
        </p:nvSpPr>
        <p:spPr>
          <a:xfrm>
            <a:off x="2910348" y="2898058"/>
            <a:ext cx="3088043" cy="985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REGULATED GROUPS</a:t>
            </a:r>
          </a:p>
        </p:txBody>
      </p:sp>
      <p:sp>
        <p:nvSpPr>
          <p:cNvPr id="10" name="Rectangle: Rounded Corners 9">
            <a:extLst>
              <a:ext uri="{FF2B5EF4-FFF2-40B4-BE49-F238E27FC236}">
                <a16:creationId xmlns:a16="http://schemas.microsoft.com/office/drawing/2014/main" id="{41456CC7-38AA-0138-7263-4DBE24CF58E5}"/>
              </a:ext>
            </a:extLst>
          </p:cNvPr>
          <p:cNvSpPr/>
          <p:nvPr/>
        </p:nvSpPr>
        <p:spPr>
          <a:xfrm>
            <a:off x="6165539" y="2898058"/>
            <a:ext cx="2848183" cy="985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CULTURE</a:t>
            </a:r>
          </a:p>
        </p:txBody>
      </p:sp>
      <p:sp>
        <p:nvSpPr>
          <p:cNvPr id="11" name="Rectangle: Rounded Corners 10">
            <a:extLst>
              <a:ext uri="{FF2B5EF4-FFF2-40B4-BE49-F238E27FC236}">
                <a16:creationId xmlns:a16="http://schemas.microsoft.com/office/drawing/2014/main" id="{722529DB-6ADA-DBD6-A691-B3981364C99B}"/>
              </a:ext>
            </a:extLst>
          </p:cNvPr>
          <p:cNvSpPr/>
          <p:nvPr/>
        </p:nvSpPr>
        <p:spPr>
          <a:xfrm>
            <a:off x="7020232" y="1337187"/>
            <a:ext cx="1993490" cy="1408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REGULATORY AGENCIES</a:t>
            </a:r>
          </a:p>
        </p:txBody>
      </p:sp>
      <p:sp>
        <p:nvSpPr>
          <p:cNvPr id="12" name="Rectangle: Rounded Corners 11">
            <a:extLst>
              <a:ext uri="{FF2B5EF4-FFF2-40B4-BE49-F238E27FC236}">
                <a16:creationId xmlns:a16="http://schemas.microsoft.com/office/drawing/2014/main" id="{24DAA985-8BCE-A724-AD6B-FCE38C948949}"/>
              </a:ext>
            </a:extLst>
          </p:cNvPr>
          <p:cNvSpPr/>
          <p:nvPr/>
        </p:nvSpPr>
        <p:spPr>
          <a:xfrm>
            <a:off x="4630993" y="1326125"/>
            <a:ext cx="2222091" cy="1430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CONSEQUENCES</a:t>
            </a:r>
          </a:p>
        </p:txBody>
      </p:sp>
      <p:sp>
        <p:nvSpPr>
          <p:cNvPr id="13" name="Rectangle: Rounded Corners 12">
            <a:extLst>
              <a:ext uri="{FF2B5EF4-FFF2-40B4-BE49-F238E27FC236}">
                <a16:creationId xmlns:a16="http://schemas.microsoft.com/office/drawing/2014/main" id="{025DFBB2-2BD5-68BA-CD2F-CCF517EDA5DA}"/>
              </a:ext>
            </a:extLst>
          </p:cNvPr>
          <p:cNvSpPr/>
          <p:nvPr/>
        </p:nvSpPr>
        <p:spPr>
          <a:xfrm>
            <a:off x="2910348" y="1337188"/>
            <a:ext cx="1553497" cy="1430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RULES</a:t>
            </a:r>
          </a:p>
        </p:txBody>
      </p:sp>
      <p:sp>
        <p:nvSpPr>
          <p:cNvPr id="14" name="TextBox 13">
            <a:extLst>
              <a:ext uri="{FF2B5EF4-FFF2-40B4-BE49-F238E27FC236}">
                <a16:creationId xmlns:a16="http://schemas.microsoft.com/office/drawing/2014/main" id="{F170235F-9D72-784C-6146-011FBA58AC78}"/>
              </a:ext>
            </a:extLst>
          </p:cNvPr>
          <p:cNvSpPr txBox="1"/>
          <p:nvPr/>
        </p:nvSpPr>
        <p:spPr>
          <a:xfrm>
            <a:off x="1944371" y="4090221"/>
            <a:ext cx="8534407" cy="2031325"/>
          </a:xfrm>
          <a:prstGeom prst="rect">
            <a:avLst/>
          </a:prstGeom>
          <a:noFill/>
        </p:spPr>
        <p:txBody>
          <a:bodyPr wrap="square" rtlCol="0">
            <a:spAutoFit/>
          </a:bodyPr>
          <a:lstStyle/>
          <a:p>
            <a:pPr marL="342900" indent="-342900">
              <a:buAutoNum type="arabicPeriod"/>
            </a:pPr>
            <a:r>
              <a:rPr lang="en-GB" dirty="0">
                <a:latin typeface="Merriweather Sans" pitchFamily="2" charset="0"/>
              </a:rPr>
              <a:t>Clear, well-defined goals</a:t>
            </a:r>
          </a:p>
          <a:p>
            <a:pPr marL="342900" indent="-342900">
              <a:buAutoNum type="arabicPeriod"/>
            </a:pPr>
            <a:r>
              <a:rPr lang="en-GB" dirty="0">
                <a:latin typeface="Merriweather Sans" pitchFamily="2" charset="0"/>
              </a:rPr>
              <a:t>Strong, legitimate authority</a:t>
            </a:r>
          </a:p>
          <a:p>
            <a:pPr marL="342900" indent="-342900">
              <a:buAutoNum type="arabicPeriod"/>
            </a:pPr>
            <a:r>
              <a:rPr lang="en-GB" dirty="0">
                <a:latin typeface="Merriweather Sans" pitchFamily="2" charset="0"/>
              </a:rPr>
              <a:t>Well-understood groups whose actions or behaviour is to be managed</a:t>
            </a:r>
          </a:p>
          <a:p>
            <a:pPr marL="342900" indent="-342900">
              <a:buAutoNum type="arabicPeriod"/>
            </a:pPr>
            <a:r>
              <a:rPr lang="en-GB" dirty="0">
                <a:latin typeface="Merriweather Sans" pitchFamily="2" charset="0"/>
              </a:rPr>
              <a:t>Fair, proportionate, well-communicated, agile rules</a:t>
            </a:r>
          </a:p>
          <a:p>
            <a:pPr marL="342900" indent="-342900">
              <a:buAutoNum type="arabicPeriod"/>
            </a:pPr>
            <a:r>
              <a:rPr lang="en-GB" dirty="0">
                <a:latin typeface="Merriweather Sans" pitchFamily="2" charset="0"/>
              </a:rPr>
              <a:t>Fair, proportionate, consistent consequences</a:t>
            </a:r>
          </a:p>
          <a:p>
            <a:pPr marL="342900" indent="-342900">
              <a:buAutoNum type="arabicPeriod"/>
            </a:pPr>
            <a:r>
              <a:rPr lang="en-GB" dirty="0">
                <a:latin typeface="Merriweather Sans" pitchFamily="2" charset="0"/>
              </a:rPr>
              <a:t>Effective, efficient enforcement and regulatory agencies</a:t>
            </a:r>
          </a:p>
          <a:p>
            <a:pPr marL="342900" indent="-342900">
              <a:buAutoNum type="arabicPeriod"/>
            </a:pPr>
            <a:r>
              <a:rPr lang="en-GB" dirty="0">
                <a:latin typeface="Merriweather Sans" pitchFamily="2" charset="0"/>
              </a:rPr>
              <a:t>A culture of compliance</a:t>
            </a:r>
          </a:p>
        </p:txBody>
      </p:sp>
      <p:pic>
        <p:nvPicPr>
          <p:cNvPr id="2" name="Picture 1" descr="Institute of Regulation Logo">
            <a:extLst>
              <a:ext uri="{FF2B5EF4-FFF2-40B4-BE49-F238E27FC236}">
                <a16:creationId xmlns:a16="http://schemas.microsoft.com/office/drawing/2014/main" id="{137EB6CB-6146-0227-63EC-B1CC4196AB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22193" y="5397899"/>
            <a:ext cx="1456920" cy="1022400"/>
          </a:xfrm>
          <a:prstGeom prst="rect">
            <a:avLst/>
          </a:prstGeom>
        </p:spPr>
      </p:pic>
    </p:spTree>
    <p:extLst>
      <p:ext uri="{BB962C8B-B14F-4D97-AF65-F5344CB8AC3E}">
        <p14:creationId xmlns:p14="http://schemas.microsoft.com/office/powerpoint/2010/main" val="81060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C9F1731-05C2-9026-4576-5956339929F8}"/>
              </a:ext>
            </a:extLst>
          </p:cNvPr>
          <p:cNvSpPr>
            <a:spLocks noGrp="1"/>
          </p:cNvSpPr>
          <p:nvPr>
            <p:ph type="title"/>
          </p:nvPr>
        </p:nvSpPr>
        <p:spPr>
          <a:xfrm>
            <a:off x="720000" y="453600"/>
            <a:ext cx="10753200" cy="455429"/>
          </a:xfrm>
        </p:spPr>
        <p:txBody>
          <a:bodyPr/>
          <a:lstStyle/>
          <a:p>
            <a:r>
              <a:rPr lang="en-US" b="1" dirty="0"/>
              <a:t>Learning</a:t>
            </a:r>
            <a:r>
              <a:rPr lang="en-US" dirty="0"/>
              <a:t> from UK regulation</a:t>
            </a:r>
          </a:p>
        </p:txBody>
      </p:sp>
      <p:sp>
        <p:nvSpPr>
          <p:cNvPr id="1035" name="Content Placeholder 3">
            <a:extLst>
              <a:ext uri="{FF2B5EF4-FFF2-40B4-BE49-F238E27FC236}">
                <a16:creationId xmlns:a16="http://schemas.microsoft.com/office/drawing/2014/main" id="{A39060FF-7130-2A4C-78EF-82A6A8187E56}"/>
              </a:ext>
            </a:extLst>
          </p:cNvPr>
          <p:cNvSpPr>
            <a:spLocks noGrp="1"/>
          </p:cNvSpPr>
          <p:nvPr>
            <p:ph idx="1"/>
          </p:nvPr>
        </p:nvSpPr>
        <p:spPr>
          <a:xfrm>
            <a:off x="720000" y="1337187"/>
            <a:ext cx="6054426" cy="4925961"/>
          </a:xfrm>
        </p:spPr>
        <p:txBody>
          <a:bodyPr>
            <a:normAutofit/>
          </a:bodyPr>
          <a:lstStyle/>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Take a broad view</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Work collaboratively</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Become professional</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Understand your context</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Build data capability</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US"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Think about systems</a:t>
            </a:r>
          </a:p>
          <a:p>
            <a:endParaRPr lang="en-US" dirty="0"/>
          </a:p>
        </p:txBody>
      </p:sp>
      <p:sp>
        <p:nvSpPr>
          <p:cNvPr id="5" name="Footer Placeholder 4">
            <a:extLst>
              <a:ext uri="{FF2B5EF4-FFF2-40B4-BE49-F238E27FC236}">
                <a16:creationId xmlns:a16="http://schemas.microsoft.com/office/drawing/2014/main" id="{933A8B8C-E2AA-8324-E9F5-DD8C82C17774}"/>
              </a:ext>
            </a:extLst>
          </p:cNvPr>
          <p:cNvSpPr>
            <a:spLocks noGrp="1"/>
          </p:cNvSpPr>
          <p:nvPr>
            <p:ph type="ftr" sz="quarter" idx="11"/>
          </p:nvPr>
        </p:nvSpPr>
        <p:spPr>
          <a:xfrm>
            <a:off x="6273947" y="6576101"/>
            <a:ext cx="5618055" cy="180000"/>
          </a:xfrm>
        </p:spPr>
        <p:txBody>
          <a:bodyPr anchor="t">
            <a:normAutofit/>
          </a:bodyPr>
          <a:lstStyle/>
          <a:p>
            <a:pPr>
              <a:spcAft>
                <a:spcPts val="600"/>
              </a:spcAft>
            </a:pPr>
            <a:r>
              <a:rPr lang="en-GB"/>
              <a:t>Introducing the Institute of Regulation</a:t>
            </a:r>
          </a:p>
        </p:txBody>
      </p:sp>
      <p:sp>
        <p:nvSpPr>
          <p:cNvPr id="6" name="Slide Number Placeholder 5">
            <a:extLst>
              <a:ext uri="{FF2B5EF4-FFF2-40B4-BE49-F238E27FC236}">
                <a16:creationId xmlns:a16="http://schemas.microsoft.com/office/drawing/2014/main" id="{4AAF4BFD-A3D9-6BDA-9FED-9E70DB5113DF}"/>
              </a:ext>
            </a:extLst>
          </p:cNvPr>
          <p:cNvSpPr>
            <a:spLocks noGrp="1"/>
          </p:cNvSpPr>
          <p:nvPr>
            <p:ph type="sldNum" sz="quarter" idx="12"/>
          </p:nvPr>
        </p:nvSpPr>
        <p:spPr>
          <a:xfrm>
            <a:off x="5998391" y="6420299"/>
            <a:ext cx="213184" cy="211166"/>
          </a:xfrm>
        </p:spPr>
        <p:txBody>
          <a:bodyPr anchor="ctr">
            <a:normAutofit/>
          </a:bodyPr>
          <a:lstStyle/>
          <a:p>
            <a:pPr>
              <a:spcAft>
                <a:spcPts val="600"/>
              </a:spcAft>
            </a:pPr>
            <a:fld id="{0BD7AF65-ABD8-9745-9161-1D3466EAFE0E}" type="slidenum">
              <a:rPr lang="en-GB" smtClean="0"/>
              <a:pPr>
                <a:spcAft>
                  <a:spcPts val="600"/>
                </a:spcAft>
              </a:pPr>
              <a:t>17</a:t>
            </a:fld>
            <a:endParaRPr lang="en-GB"/>
          </a:p>
        </p:txBody>
      </p:sp>
      <p:pic>
        <p:nvPicPr>
          <p:cNvPr id="1026" name="Picture 2">
            <a:extLst>
              <a:ext uri="{FF2B5EF4-FFF2-40B4-BE49-F238E27FC236}">
                <a16:creationId xmlns:a16="http://schemas.microsoft.com/office/drawing/2014/main" id="{6EFD0E77-70B6-E635-F48E-5AD1CC3DDF65}"/>
              </a:ext>
            </a:extLst>
          </p:cNvPr>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l="13879" r="439"/>
          <a:stretch>
            <a:fillRect/>
          </a:stretch>
        </p:blipFill>
        <p:spPr bwMode="auto">
          <a:xfrm>
            <a:off x="6892412" y="2301078"/>
            <a:ext cx="4580787" cy="35758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0DEFC01-3C67-18C6-9291-64C47ABC2F8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49412" y="5633925"/>
            <a:ext cx="486000" cy="486000"/>
          </a:xfrm>
          <a:prstGeom prst="rect">
            <a:avLst/>
          </a:prstGeom>
        </p:spPr>
      </p:pic>
    </p:spTree>
    <p:extLst>
      <p:ext uri="{BB962C8B-B14F-4D97-AF65-F5344CB8AC3E}">
        <p14:creationId xmlns:p14="http://schemas.microsoft.com/office/powerpoint/2010/main" val="52870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3E10-9338-ACD3-975A-86EF2D811873}"/>
              </a:ext>
            </a:extLst>
          </p:cNvPr>
          <p:cNvSpPr>
            <a:spLocks noGrp="1"/>
          </p:cNvSpPr>
          <p:nvPr>
            <p:ph type="title"/>
          </p:nvPr>
        </p:nvSpPr>
        <p:spPr>
          <a:xfrm>
            <a:off x="1842767" y="2294874"/>
            <a:ext cx="5440933" cy="324036"/>
          </a:xfrm>
        </p:spPr>
        <p:txBody>
          <a:bodyPr/>
          <a:lstStyle/>
          <a:p>
            <a:r>
              <a:rPr lang="en-US" dirty="0"/>
              <a:t>Thank you – and good luck!</a:t>
            </a:r>
          </a:p>
        </p:txBody>
      </p:sp>
      <p:sp>
        <p:nvSpPr>
          <p:cNvPr id="3" name="Text Placeholder 2">
            <a:extLst>
              <a:ext uri="{FF2B5EF4-FFF2-40B4-BE49-F238E27FC236}">
                <a16:creationId xmlns:a16="http://schemas.microsoft.com/office/drawing/2014/main" id="{476DFF20-7366-7FEC-6196-95561EEDF61C}"/>
              </a:ext>
            </a:extLst>
          </p:cNvPr>
          <p:cNvSpPr>
            <a:spLocks noGrp="1"/>
          </p:cNvSpPr>
          <p:nvPr>
            <p:ph type="body" idx="13"/>
          </p:nvPr>
        </p:nvSpPr>
        <p:spPr/>
        <p:txBody>
          <a:bodyPr/>
          <a:lstStyle/>
          <a:p>
            <a:r>
              <a:rPr lang="en-US" dirty="0"/>
              <a:t>Chair: Marcial Boo</a:t>
            </a:r>
            <a:br>
              <a:rPr lang="en-US" dirty="0"/>
            </a:br>
            <a:r>
              <a:rPr lang="en-US" u="sng" dirty="0" err="1"/>
              <a:t>chair@i</a:t>
            </a:r>
            <a:r>
              <a:rPr lang="en-US" u="sng" dirty="0" err="1">
                <a:hlinkClick r:id="rId2">
                  <a:extLst>
                    <a:ext uri="{A12FA001-AC4F-418D-AE19-62706E023703}">
                      <ahyp:hlinkClr xmlns:ahyp="http://schemas.microsoft.com/office/drawing/2018/hyperlinkcolor" val="tx"/>
                    </a:ext>
                  </a:extLst>
                </a:hlinkClick>
              </a:rPr>
              <a:t>oregulation</a:t>
            </a:r>
            <a:r>
              <a:rPr lang="en-US" dirty="0" err="1">
                <a:hlinkClick r:id="rId2">
                  <a:extLst>
                    <a:ext uri="{A12FA001-AC4F-418D-AE19-62706E023703}">
                      <ahyp:hlinkClr xmlns:ahyp="http://schemas.microsoft.com/office/drawing/2018/hyperlinkcolor" val="tx"/>
                    </a:ext>
                  </a:extLst>
                </a:hlinkClick>
              </a:rPr>
              <a:t>.org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89464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A730-65BF-64C7-FEE1-E4C26B70CE43}"/>
              </a:ext>
            </a:extLst>
          </p:cNvPr>
          <p:cNvSpPr>
            <a:spLocks noGrp="1"/>
          </p:cNvSpPr>
          <p:nvPr>
            <p:ph type="title"/>
          </p:nvPr>
        </p:nvSpPr>
        <p:spPr/>
        <p:txBody>
          <a:bodyPr lIns="0" tIns="0" rIns="0" bIns="0" anchor="t"/>
          <a:lstStyle/>
          <a:p>
            <a:r>
              <a:rPr lang="en-GB" b="1" kern="0" dirty="0">
                <a:solidFill>
                  <a:srgbClr val="FF0000"/>
                </a:solidFill>
                <a:latin typeface="Merriweather" panose="00000500000000000000" pitchFamily="2" charset="0"/>
                <a:ea typeface="Roboto Black"/>
                <a:cs typeface="Times New Roman"/>
              </a:rPr>
              <a:t>Marcial Boo</a:t>
            </a:r>
            <a:br>
              <a:rPr lang="en-GB" kern="0" dirty="0">
                <a:solidFill>
                  <a:srgbClr val="FF0000"/>
                </a:solidFill>
                <a:latin typeface="Merriweather" panose="00000500000000000000" pitchFamily="2" charset="0"/>
                <a:ea typeface="Roboto Black"/>
                <a:cs typeface="Times New Roman"/>
              </a:rPr>
            </a:br>
            <a:r>
              <a:rPr lang="en-GB" kern="0" dirty="0">
                <a:solidFill>
                  <a:srgbClr val="FF0000"/>
                </a:solidFill>
                <a:latin typeface="Merriweather" panose="00000500000000000000" pitchFamily="2" charset="0"/>
                <a:ea typeface="Roboto Black"/>
                <a:cs typeface="Times New Roman"/>
              </a:rPr>
              <a:t>Chair of Institute of Regulation</a:t>
            </a:r>
            <a:endParaRPr lang="en-GB" kern="0" dirty="0">
              <a:solidFill>
                <a:srgbClr val="FF0000"/>
              </a:solidFill>
              <a:latin typeface="Merriweather" panose="00000500000000000000" pitchFamily="2" charset="0"/>
              <a:cs typeface="Times New Roman"/>
            </a:endParaRPr>
          </a:p>
        </p:txBody>
      </p:sp>
      <p:pic>
        <p:nvPicPr>
          <p:cNvPr id="4" name="Picture 3">
            <a:extLst>
              <a:ext uri="{FF2B5EF4-FFF2-40B4-BE49-F238E27FC236}">
                <a16:creationId xmlns:a16="http://schemas.microsoft.com/office/drawing/2014/main" id="{5C94025E-2883-ACC7-E0D9-0AC33B720C41}"/>
              </a:ext>
            </a:extLst>
          </p:cNvPr>
          <p:cNvPicPr>
            <a:picLocks noChangeAspect="1"/>
          </p:cNvPicPr>
          <p:nvPr/>
        </p:nvPicPr>
        <p:blipFill>
          <a:blip r:embed="rId2"/>
          <a:stretch>
            <a:fillRect/>
          </a:stretch>
        </p:blipFill>
        <p:spPr>
          <a:xfrm>
            <a:off x="10149480" y="453600"/>
            <a:ext cx="1457070" cy="1018120"/>
          </a:xfrm>
          <a:prstGeom prst="rect">
            <a:avLst/>
          </a:prstGeom>
        </p:spPr>
      </p:pic>
      <p:sp>
        <p:nvSpPr>
          <p:cNvPr id="5" name="TextBox 4">
            <a:extLst>
              <a:ext uri="{FF2B5EF4-FFF2-40B4-BE49-F238E27FC236}">
                <a16:creationId xmlns:a16="http://schemas.microsoft.com/office/drawing/2014/main" id="{FBDA99C1-BFD0-EE25-DF57-7BFABDFB88CC}"/>
              </a:ext>
            </a:extLst>
          </p:cNvPr>
          <p:cNvSpPr txBox="1"/>
          <p:nvPr/>
        </p:nvSpPr>
        <p:spPr>
          <a:xfrm>
            <a:off x="612995" y="1779644"/>
            <a:ext cx="10586935" cy="329320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000000"/>
                </a:solidFill>
                <a:latin typeface="Merriweather Sans"/>
              </a:rPr>
              <a:t>Chief Executive, Insolvency Practitioners Regulator</a:t>
            </a:r>
            <a:endParaRPr lang="en-US" dirty="0">
              <a:latin typeface="Merriweather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Merriweather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rPr>
              <a:t>Previously: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rPr>
              <a:t>Chief Executive, Equality and Human Rights Commission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rPr>
              <a:t>Chief Executive, Independent Parliamentary Standards Authority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Merriweather Sans" pitchFamily="2" charset="77"/>
              </a:rPr>
              <a:t>Chief Executive, UK Public Health Register</a:t>
            </a:r>
            <a:endParaRPr kumimoji="0" lang="en-GB" sz="2000" b="0" i="0" u="none" strike="noStrike" kern="1200" cap="none" spc="0" normalizeH="0" baseline="0" noProof="0" dirty="0">
              <a:ln>
                <a:noFill/>
              </a:ln>
              <a:solidFill>
                <a:srgbClr val="000000"/>
              </a:solidFill>
              <a:effectLst/>
              <a:uLnTx/>
              <a:uFillTx/>
              <a:latin typeface="Merriweather Sans" pitchFamily="2" charset="77"/>
            </a:endParaRPr>
          </a:p>
          <a:p>
            <a:pPr marL="285750" indent="-285750">
              <a:buFont typeface="Arial" panose="020B0604020202020204" pitchFamily="34" charset="0"/>
              <a:buChar char="•"/>
              <a:defRPr/>
            </a:pPr>
            <a:endParaRPr lang="en-GB" sz="2000" dirty="0">
              <a:solidFill>
                <a:srgbClr val="000000"/>
              </a:solidFill>
              <a:latin typeface="Merriweather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rPr>
              <a:t>Director, National Audit Office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srgbClr val="000000"/>
                </a:solidFill>
                <a:latin typeface="Merriweather Sans" pitchFamily="2" charset="77"/>
              </a:rPr>
              <a:t>Director, Audit Commission</a:t>
            </a:r>
            <a:endParaRPr kumimoji="0" lang="en-GB" sz="2000" b="0" i="0" u="none" strike="noStrike" kern="1200" cap="none" spc="0" normalizeH="0" baseline="0" noProof="0" dirty="0">
              <a:ln>
                <a:noFill/>
              </a:ln>
              <a:solidFill>
                <a:srgbClr val="000000"/>
              </a:solidFill>
              <a:effectLst/>
              <a:uLnTx/>
              <a:uFillTx/>
              <a:latin typeface="Merriweather Sans" pitchFamily="2"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Merriweather Sans" pitchFamily="2" charset="77"/>
              </a:rPr>
              <a:t>Senior Civil Servant, UK Government (Home Office,</a:t>
            </a:r>
            <a:r>
              <a:rPr lang="en-GB" sz="2000" dirty="0">
                <a:solidFill>
                  <a:srgbClr val="000000"/>
                </a:solidFill>
                <a:latin typeface="Merriweather Sans" pitchFamily="2" charset="77"/>
              </a:rPr>
              <a:t> Dept for Education,</a:t>
            </a:r>
            <a:r>
              <a:rPr kumimoji="0" lang="en-GB" sz="2000" b="0" i="0" u="none" strike="noStrike" kern="1200" cap="none" spc="0" normalizeH="0" baseline="0" noProof="0" dirty="0">
                <a:ln>
                  <a:noFill/>
                </a:ln>
                <a:solidFill>
                  <a:srgbClr val="000000"/>
                </a:solidFill>
                <a:effectLst/>
                <a:uLnTx/>
                <a:uFillTx/>
                <a:latin typeface="Merriweather Sans" pitchFamily="2" charset="77"/>
              </a:rPr>
              <a:t> Downing St)</a:t>
            </a:r>
          </a:p>
        </p:txBody>
      </p:sp>
    </p:spTree>
    <p:extLst>
      <p:ext uri="{BB962C8B-B14F-4D97-AF65-F5344CB8AC3E}">
        <p14:creationId xmlns:p14="http://schemas.microsoft.com/office/powerpoint/2010/main" val="260740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7DFE8-BBDA-E5B4-2875-E4A2955D8FF6}"/>
              </a:ext>
            </a:extLst>
          </p:cNvPr>
          <p:cNvSpPr>
            <a:spLocks noGrp="1"/>
          </p:cNvSpPr>
          <p:nvPr>
            <p:ph type="title"/>
          </p:nvPr>
        </p:nvSpPr>
        <p:spPr>
          <a:xfrm>
            <a:off x="720000" y="453600"/>
            <a:ext cx="11019716" cy="455429"/>
          </a:xfrm>
        </p:spPr>
        <p:txBody>
          <a:bodyPr/>
          <a:lstStyle/>
          <a:p>
            <a:r>
              <a:rPr lang="en-GB" dirty="0"/>
              <a:t>The </a:t>
            </a:r>
            <a:r>
              <a:rPr lang="en-GB" b="1" dirty="0"/>
              <a:t>Institute of Regulation- </a:t>
            </a:r>
            <a:r>
              <a:rPr lang="en-GB" dirty="0"/>
              <a:t>home of good regulation </a:t>
            </a:r>
            <a:br>
              <a:rPr lang="en-GB" dirty="0"/>
            </a:br>
            <a:endParaRPr lang="en-US" dirty="0"/>
          </a:p>
        </p:txBody>
      </p:sp>
      <p:sp>
        <p:nvSpPr>
          <p:cNvPr id="7" name="Text Placeholder 6">
            <a:extLst>
              <a:ext uri="{FF2B5EF4-FFF2-40B4-BE49-F238E27FC236}">
                <a16:creationId xmlns:a16="http://schemas.microsoft.com/office/drawing/2014/main" id="{86D1CEDF-8355-1FAD-3387-CF072EB51D61}"/>
              </a:ext>
            </a:extLst>
          </p:cNvPr>
          <p:cNvSpPr>
            <a:spLocks noGrp="1"/>
          </p:cNvSpPr>
          <p:nvPr>
            <p:ph type="body" idx="13"/>
          </p:nvPr>
        </p:nvSpPr>
        <p:spPr>
          <a:xfrm>
            <a:off x="719137" y="1567785"/>
            <a:ext cx="3891329" cy="419100"/>
          </a:xfrm>
        </p:spPr>
        <p:txBody>
          <a:bodyPr/>
          <a:lstStyle/>
          <a:p>
            <a:r>
              <a:rPr lang="en-US" dirty="0"/>
              <a:t>Established in 2021</a:t>
            </a:r>
          </a:p>
        </p:txBody>
      </p:sp>
      <p:sp>
        <p:nvSpPr>
          <p:cNvPr id="8" name="Content Placeholder 7">
            <a:extLst>
              <a:ext uri="{FF2B5EF4-FFF2-40B4-BE49-F238E27FC236}">
                <a16:creationId xmlns:a16="http://schemas.microsoft.com/office/drawing/2014/main" id="{A50601AD-D5CF-0C4F-3543-F968D796D2FF}"/>
              </a:ext>
            </a:extLst>
          </p:cNvPr>
          <p:cNvSpPr>
            <a:spLocks noGrp="1"/>
          </p:cNvSpPr>
          <p:nvPr>
            <p:ph idx="1"/>
          </p:nvPr>
        </p:nvSpPr>
        <p:spPr>
          <a:xfrm>
            <a:off x="719999" y="1906076"/>
            <a:ext cx="6408388" cy="3970850"/>
          </a:xfrm>
        </p:spPr>
        <p:txBody>
          <a:bodyPr>
            <a:normAutofit/>
          </a:bodyPr>
          <a:lstStyle/>
          <a:p>
            <a:pPr marL="0" indent="0">
              <a:buNone/>
            </a:pPr>
            <a:endParaRPr lang="en-US" dirty="0"/>
          </a:p>
          <a:p>
            <a:pPr marL="0" indent="0">
              <a:buNone/>
            </a:pPr>
            <a:r>
              <a:rPr lang="en-US" dirty="0"/>
              <a:t>We exist to: </a:t>
            </a:r>
          </a:p>
          <a:p>
            <a:r>
              <a:rPr lang="en-US" dirty="0"/>
              <a:t>provide and promote education and training in the theory and practice of regulation </a:t>
            </a:r>
          </a:p>
          <a:p>
            <a:r>
              <a:rPr lang="en-US" dirty="0"/>
              <a:t>research, develop and promote good practice in regulation </a:t>
            </a:r>
          </a:p>
          <a:p>
            <a:pPr marL="0" indent="0">
              <a:buNone/>
            </a:pPr>
            <a:endParaRPr lang="en-US" dirty="0"/>
          </a:p>
          <a:p>
            <a:pPr marL="0" indent="0">
              <a:buNone/>
            </a:pPr>
            <a:r>
              <a:rPr lang="en-US" dirty="0"/>
              <a:t>We are an inclusive community of regulatory professionals and experts. </a:t>
            </a:r>
          </a:p>
          <a:p>
            <a:pPr marL="0" indent="0">
              <a:buNone/>
            </a:pPr>
            <a:r>
              <a:rPr lang="en-US" dirty="0"/>
              <a:t>New members can expect a warm and supportive welcome.</a:t>
            </a:r>
          </a:p>
          <a:p>
            <a:endParaRPr lang="en-US" dirty="0"/>
          </a:p>
        </p:txBody>
      </p:sp>
      <p:sp>
        <p:nvSpPr>
          <p:cNvPr id="4" name="Slide Number Placeholder 3">
            <a:extLst>
              <a:ext uri="{FF2B5EF4-FFF2-40B4-BE49-F238E27FC236}">
                <a16:creationId xmlns:a16="http://schemas.microsoft.com/office/drawing/2014/main" id="{DA096740-FDA9-0A12-8CEC-93633FF2D74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white"/>
                </a:solidFill>
                <a:effectLst/>
                <a:uLnTx/>
                <a:uFillTx/>
                <a:latin typeface="Merriweather Sans Light" pitchFamily="2" charset="77"/>
                <a:ea typeface="Roboto Light"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dirty="0">
              <a:ln>
                <a:noFill/>
              </a:ln>
              <a:solidFill>
                <a:prstClr val="white"/>
              </a:solidFill>
              <a:effectLst/>
              <a:uLnTx/>
              <a:uFillTx/>
              <a:latin typeface="Merriweather Sans Light" pitchFamily="2" charset="77"/>
              <a:ea typeface="Roboto Light" panose="02000000000000000000" pitchFamily="2" charset="0"/>
            </a:endParaRPr>
          </a:p>
        </p:txBody>
      </p:sp>
      <p:pic>
        <p:nvPicPr>
          <p:cNvPr id="6" name="Content Placeholder 5">
            <a:extLst>
              <a:ext uri="{FF2B5EF4-FFF2-40B4-BE49-F238E27FC236}">
                <a16:creationId xmlns:a16="http://schemas.microsoft.com/office/drawing/2014/main" id="{B1570D98-654F-4208-DF62-226A7063C879}"/>
              </a:ext>
              <a:ext uri="{C183D7F6-B498-43B3-948B-1728B52AA6E4}">
                <adec:decorative xmlns:adec="http://schemas.microsoft.com/office/drawing/2017/decorative" val="1"/>
              </a:ext>
            </a:extLst>
          </p:cNvPr>
          <p:cNvPicPr>
            <a:picLocks noGrp="1" noChangeAspect="1"/>
          </p:cNvPicPr>
          <p:nvPr>
            <p:ph idx="14"/>
          </p:nvPr>
        </p:nvPicPr>
        <p:blipFill rotWithShape="1">
          <a:blip r:embed="rId2" cstate="print">
            <a:extLst>
              <a:ext uri="{28A0092B-C50C-407E-A947-70E740481C1C}">
                <a14:useLocalDpi xmlns:a14="http://schemas.microsoft.com/office/drawing/2010/main"/>
              </a:ext>
            </a:extLst>
          </a:blip>
          <a:srcRect/>
          <a:stretch/>
        </p:blipFill>
        <p:spPr>
          <a:xfrm>
            <a:off x="7263232" y="2616279"/>
            <a:ext cx="4209631" cy="3405008"/>
          </a:xfrm>
        </p:spPr>
      </p:pic>
      <p:pic>
        <p:nvPicPr>
          <p:cNvPr id="12" name="Picture 11">
            <a:extLst>
              <a:ext uri="{FF2B5EF4-FFF2-40B4-BE49-F238E27FC236}">
                <a16:creationId xmlns:a16="http://schemas.microsoft.com/office/drawing/2014/main" id="{2B013CC7-BF65-D66F-F042-8A87B2422B9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020232" y="2373279"/>
            <a:ext cx="486000" cy="486000"/>
          </a:xfrm>
          <a:prstGeom prst="rect">
            <a:avLst/>
          </a:prstGeom>
        </p:spPr>
      </p:pic>
      <p:sp>
        <p:nvSpPr>
          <p:cNvPr id="2" name="Footer Placeholder 1">
            <a:extLst>
              <a:ext uri="{FF2B5EF4-FFF2-40B4-BE49-F238E27FC236}">
                <a16:creationId xmlns:a16="http://schemas.microsoft.com/office/drawing/2014/main" id="{06AF45A5-1510-2F9C-832C-69C51E60533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241909"/>
                </a:solidFill>
                <a:effectLst/>
                <a:uLnTx/>
                <a:uFillTx/>
                <a:latin typeface="Merriweather Sans Light" pitchFamily="2" charset="77"/>
                <a:ea typeface="Roboto Light" panose="02000000000000000000" pitchFamily="2" charset="0"/>
              </a:rPr>
              <a:t>Introducing the Institute of Regulation</a:t>
            </a:r>
            <a:endParaRPr kumimoji="0" lang="en-GB" sz="900" b="0" i="0" u="none" strike="noStrike" kern="1200" cap="none" spc="0" normalizeH="0" baseline="0" noProof="0" dirty="0">
              <a:ln>
                <a:noFill/>
              </a:ln>
              <a:solidFill>
                <a:srgbClr val="241909"/>
              </a:solidFill>
              <a:effectLst/>
              <a:uLnTx/>
              <a:uFillTx/>
              <a:latin typeface="Merriweather Sans Light" pitchFamily="2" charset="77"/>
              <a:ea typeface="Roboto Light" panose="02000000000000000000" pitchFamily="2" charset="0"/>
            </a:endParaRPr>
          </a:p>
        </p:txBody>
      </p:sp>
      <p:pic>
        <p:nvPicPr>
          <p:cNvPr id="3" name="Picture 2">
            <a:extLst>
              <a:ext uri="{FF2B5EF4-FFF2-40B4-BE49-F238E27FC236}">
                <a16:creationId xmlns:a16="http://schemas.microsoft.com/office/drawing/2014/main" id="{25FB9DFA-FF92-AAE4-6A47-616C7CA1DE42}"/>
              </a:ext>
            </a:extLst>
          </p:cNvPr>
          <p:cNvPicPr>
            <a:picLocks noChangeAspect="1"/>
          </p:cNvPicPr>
          <p:nvPr/>
        </p:nvPicPr>
        <p:blipFill>
          <a:blip r:embed="rId4"/>
          <a:stretch>
            <a:fillRect/>
          </a:stretch>
        </p:blipFill>
        <p:spPr>
          <a:xfrm>
            <a:off x="10014931" y="1153345"/>
            <a:ext cx="1457070" cy="1018120"/>
          </a:xfrm>
          <a:prstGeom prst="rect">
            <a:avLst/>
          </a:prstGeom>
        </p:spPr>
      </p:pic>
    </p:spTree>
    <p:extLst>
      <p:ext uri="{BB962C8B-B14F-4D97-AF65-F5344CB8AC3E}">
        <p14:creationId xmlns:p14="http://schemas.microsoft.com/office/powerpoint/2010/main" val="124080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C9F1731-05C2-9026-4576-5956339929F8}"/>
              </a:ext>
            </a:extLst>
          </p:cNvPr>
          <p:cNvSpPr>
            <a:spLocks noGrp="1"/>
          </p:cNvSpPr>
          <p:nvPr>
            <p:ph type="title"/>
          </p:nvPr>
        </p:nvSpPr>
        <p:spPr>
          <a:xfrm>
            <a:off x="720000" y="453600"/>
            <a:ext cx="10753200" cy="455429"/>
          </a:xfrm>
        </p:spPr>
        <p:txBody>
          <a:bodyPr/>
          <a:lstStyle/>
          <a:p>
            <a:r>
              <a:rPr lang="en-US" b="1" dirty="0"/>
              <a:t>Challenges</a:t>
            </a:r>
            <a:r>
              <a:rPr lang="en-US" dirty="0"/>
              <a:t> in UK regulation</a:t>
            </a:r>
          </a:p>
        </p:txBody>
      </p:sp>
      <p:sp>
        <p:nvSpPr>
          <p:cNvPr id="1035" name="Content Placeholder 3">
            <a:extLst>
              <a:ext uri="{FF2B5EF4-FFF2-40B4-BE49-F238E27FC236}">
                <a16:creationId xmlns:a16="http://schemas.microsoft.com/office/drawing/2014/main" id="{A39060FF-7130-2A4C-78EF-82A6A8187E56}"/>
              </a:ext>
            </a:extLst>
          </p:cNvPr>
          <p:cNvSpPr>
            <a:spLocks noGrp="1"/>
          </p:cNvSpPr>
          <p:nvPr>
            <p:ph idx="1"/>
          </p:nvPr>
        </p:nvSpPr>
        <p:spPr>
          <a:xfrm>
            <a:off x="719999" y="2301078"/>
            <a:ext cx="6310065" cy="3962070"/>
          </a:xfrm>
        </p:spPr>
        <p:txBody>
          <a:bodyPr>
            <a:normAutofit/>
          </a:bodyPr>
          <a:lstStyle/>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Definition</a:t>
            </a: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 what is regulation?</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Scope</a:t>
            </a: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 who are regulators?</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Professionalism</a:t>
            </a: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 where do regulators learn?</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Bureaucracy</a:t>
            </a: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 too much or too little regulation?</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Data</a:t>
            </a: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 how to </a:t>
            </a:r>
            <a:r>
              <a:rPr lang="en-GB" sz="2000" dirty="0">
                <a:solidFill>
                  <a:srgbClr val="000000"/>
                </a:solidFill>
                <a:ea typeface="Roboto Medium" panose="02000000000000000000" pitchFamily="2" charset="0"/>
              </a:rPr>
              <a:t>respond to AI</a:t>
            </a: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a:t>
            </a:r>
          </a:p>
          <a:p>
            <a:pPr marL="457200" marR="0" lvl="0" indent="-457200" algn="l" defTabSz="914286" rtl="0" eaLnBrk="1" fontAlgn="auto" latinLnBrk="0" hangingPunct="1">
              <a:lnSpc>
                <a:spcPct val="90000"/>
              </a:lnSpc>
              <a:spcBef>
                <a:spcPts val="0"/>
              </a:spcBef>
              <a:spcAft>
                <a:spcPts val="1460"/>
              </a:spcAft>
              <a:buClrTx/>
              <a:buSzTx/>
              <a:buFont typeface="Arial" panose="020B0604020202020204" pitchFamily="34" charset="0"/>
              <a:buAutoNum type="arabicPeriod"/>
              <a:tabLst/>
              <a:defRPr/>
            </a:pPr>
            <a:r>
              <a:rPr kumimoji="0" lang="en-GB" sz="2000" b="1"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Systems</a:t>
            </a:r>
            <a:r>
              <a:rPr kumimoji="0" lang="en-GB"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rPr>
              <a:t>: what is the future of regulation?</a:t>
            </a:r>
            <a:endParaRPr kumimoji="0" lang="en-US" sz="2000" b="0" i="0" u="none" strike="noStrike" kern="1200" cap="none" spc="0" normalizeH="0" baseline="0" noProof="0" dirty="0">
              <a:ln>
                <a:noFill/>
              </a:ln>
              <a:solidFill>
                <a:srgbClr val="000000"/>
              </a:solidFill>
              <a:effectLst/>
              <a:uLnTx/>
              <a:uFillTx/>
              <a:latin typeface="Merriweather Sans" pitchFamily="2" charset="77"/>
              <a:ea typeface="Roboto Medium" panose="02000000000000000000" pitchFamily="2" charset="0"/>
              <a:cs typeface="+mn-cs"/>
            </a:endParaRPr>
          </a:p>
          <a:p>
            <a:endParaRPr lang="en-US" dirty="0"/>
          </a:p>
        </p:txBody>
      </p:sp>
      <p:sp>
        <p:nvSpPr>
          <p:cNvPr id="5" name="Footer Placeholder 4">
            <a:extLst>
              <a:ext uri="{FF2B5EF4-FFF2-40B4-BE49-F238E27FC236}">
                <a16:creationId xmlns:a16="http://schemas.microsoft.com/office/drawing/2014/main" id="{933A8B8C-E2AA-8324-E9F5-DD8C82C17774}"/>
              </a:ext>
            </a:extLst>
          </p:cNvPr>
          <p:cNvSpPr>
            <a:spLocks noGrp="1"/>
          </p:cNvSpPr>
          <p:nvPr>
            <p:ph type="ftr" sz="quarter" idx="11"/>
          </p:nvPr>
        </p:nvSpPr>
        <p:spPr>
          <a:xfrm>
            <a:off x="6273947" y="6576101"/>
            <a:ext cx="5618055" cy="180000"/>
          </a:xfrm>
        </p:spPr>
        <p:txBody>
          <a:bodyPr anchor="t">
            <a:normAutofit/>
          </a:bodyPr>
          <a:lstStyle/>
          <a:p>
            <a:pPr>
              <a:spcAft>
                <a:spcPts val="600"/>
              </a:spcAft>
            </a:pPr>
            <a:r>
              <a:rPr lang="en-GB"/>
              <a:t>Introducing the Institute of Regulation</a:t>
            </a:r>
          </a:p>
        </p:txBody>
      </p:sp>
      <p:sp>
        <p:nvSpPr>
          <p:cNvPr id="6" name="Slide Number Placeholder 5">
            <a:extLst>
              <a:ext uri="{FF2B5EF4-FFF2-40B4-BE49-F238E27FC236}">
                <a16:creationId xmlns:a16="http://schemas.microsoft.com/office/drawing/2014/main" id="{4AAF4BFD-A3D9-6BDA-9FED-9E70DB5113DF}"/>
              </a:ext>
            </a:extLst>
          </p:cNvPr>
          <p:cNvSpPr>
            <a:spLocks noGrp="1"/>
          </p:cNvSpPr>
          <p:nvPr>
            <p:ph type="sldNum" sz="quarter" idx="12"/>
          </p:nvPr>
        </p:nvSpPr>
        <p:spPr>
          <a:xfrm>
            <a:off x="5998391" y="6420299"/>
            <a:ext cx="213184" cy="211166"/>
          </a:xfrm>
        </p:spPr>
        <p:txBody>
          <a:bodyPr anchor="ctr">
            <a:normAutofit/>
          </a:bodyPr>
          <a:lstStyle/>
          <a:p>
            <a:pPr>
              <a:spcAft>
                <a:spcPts val="600"/>
              </a:spcAft>
            </a:pPr>
            <a:fld id="{0BD7AF65-ABD8-9745-9161-1D3466EAFE0E}" type="slidenum">
              <a:rPr lang="en-GB" smtClean="0"/>
              <a:pPr>
                <a:spcAft>
                  <a:spcPts val="600"/>
                </a:spcAft>
              </a:pPr>
              <a:t>4</a:t>
            </a:fld>
            <a:endParaRPr lang="en-GB"/>
          </a:p>
        </p:txBody>
      </p:sp>
      <p:pic>
        <p:nvPicPr>
          <p:cNvPr id="1026" name="Picture 2">
            <a:extLst>
              <a:ext uri="{FF2B5EF4-FFF2-40B4-BE49-F238E27FC236}">
                <a16:creationId xmlns:a16="http://schemas.microsoft.com/office/drawing/2014/main" id="{6EFD0E77-70B6-E635-F48E-5AD1CC3DDF65}"/>
              </a:ext>
            </a:extLst>
          </p:cNvPr>
          <p:cNvPicPr>
            <a:picLocks noGrp="1" noChangeAspect="1" noChangeArrowheads="1"/>
          </p:cNvPicPr>
          <p:nvPr>
            <p:ph idx="14"/>
          </p:nvPr>
        </p:nvPicPr>
        <p:blipFill>
          <a:blip r:embed="rId2">
            <a:extLst>
              <a:ext uri="{28A0092B-C50C-407E-A947-70E740481C1C}">
                <a14:useLocalDpi xmlns:a14="http://schemas.microsoft.com/office/drawing/2010/main" val="0"/>
              </a:ext>
            </a:extLst>
          </a:blip>
          <a:srcRect l="13879" r="439"/>
          <a:stretch>
            <a:fillRect/>
          </a:stretch>
        </p:blipFill>
        <p:spPr bwMode="auto">
          <a:xfrm>
            <a:off x="6892412" y="2301078"/>
            <a:ext cx="4580787" cy="35758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0DEFC01-3C67-18C6-9291-64C47ABC2F8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649412" y="5633925"/>
            <a:ext cx="486000" cy="486000"/>
          </a:xfrm>
          <a:prstGeom prst="rect">
            <a:avLst/>
          </a:prstGeom>
        </p:spPr>
      </p:pic>
      <p:pic>
        <p:nvPicPr>
          <p:cNvPr id="9" name="Picture 8">
            <a:extLst>
              <a:ext uri="{FF2B5EF4-FFF2-40B4-BE49-F238E27FC236}">
                <a16:creationId xmlns:a16="http://schemas.microsoft.com/office/drawing/2014/main" id="{964EA3DB-0179-EC13-0289-37C3CBD84007}"/>
              </a:ext>
            </a:extLst>
          </p:cNvPr>
          <p:cNvPicPr>
            <a:picLocks noChangeAspect="1"/>
          </p:cNvPicPr>
          <p:nvPr/>
        </p:nvPicPr>
        <p:blipFill>
          <a:blip r:embed="rId4"/>
          <a:stretch>
            <a:fillRect/>
          </a:stretch>
        </p:blipFill>
        <p:spPr>
          <a:xfrm>
            <a:off x="10149480" y="453600"/>
            <a:ext cx="1457070" cy="1018120"/>
          </a:xfrm>
          <a:prstGeom prst="rect">
            <a:avLst/>
          </a:prstGeom>
        </p:spPr>
      </p:pic>
    </p:spTree>
    <p:extLst>
      <p:ext uri="{BB962C8B-B14F-4D97-AF65-F5344CB8AC3E}">
        <p14:creationId xmlns:p14="http://schemas.microsoft.com/office/powerpoint/2010/main" val="185123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3A21-056A-4BA5-3BAB-F105B27143BB}"/>
              </a:ext>
            </a:extLst>
          </p:cNvPr>
          <p:cNvSpPr>
            <a:spLocks noGrp="1"/>
          </p:cNvSpPr>
          <p:nvPr>
            <p:ph type="title"/>
          </p:nvPr>
        </p:nvSpPr>
        <p:spPr/>
        <p:txBody>
          <a:bodyPr/>
          <a:lstStyle/>
          <a:p>
            <a:r>
              <a:rPr lang="en-US" dirty="0"/>
              <a:t>1. </a:t>
            </a:r>
            <a:r>
              <a:rPr lang="en-US" b="1" dirty="0"/>
              <a:t>Definition</a:t>
            </a:r>
            <a:r>
              <a:rPr lang="en-US" dirty="0"/>
              <a:t>: What is regulation?</a:t>
            </a:r>
          </a:p>
        </p:txBody>
      </p:sp>
      <p:sp>
        <p:nvSpPr>
          <p:cNvPr id="3" name="Text Placeholder 2">
            <a:extLst>
              <a:ext uri="{FF2B5EF4-FFF2-40B4-BE49-F238E27FC236}">
                <a16:creationId xmlns:a16="http://schemas.microsoft.com/office/drawing/2014/main" id="{CBEF7A72-ACB8-1EEA-2025-5B8532448F82}"/>
              </a:ext>
            </a:extLst>
          </p:cNvPr>
          <p:cNvSpPr>
            <a:spLocks noGrp="1"/>
          </p:cNvSpPr>
          <p:nvPr>
            <p:ph type="body" idx="13"/>
          </p:nvPr>
        </p:nvSpPr>
        <p:spPr>
          <a:xfrm>
            <a:off x="720000" y="1300039"/>
            <a:ext cx="7102579" cy="5366231"/>
          </a:xfrm>
        </p:spPr>
        <p:txBody>
          <a:bodyPr>
            <a:normAutofit/>
          </a:bodyPr>
          <a:lstStyle/>
          <a:p>
            <a:endParaRPr lang="en-GB" dirty="0"/>
          </a:p>
          <a:p>
            <a:r>
              <a:rPr lang="en-GB" dirty="0"/>
              <a:t>Is it:</a:t>
            </a:r>
          </a:p>
          <a:p>
            <a:pPr marL="342900" indent="-342900">
              <a:buFont typeface="Arial" panose="020B0604020202020204" pitchFamily="34" charset="0"/>
              <a:buChar char="•"/>
            </a:pPr>
            <a:r>
              <a:rPr lang="en-GB" dirty="0"/>
              <a:t>A rule or directive made and maintained by an authority. (e.g. ‘planning regulations’)?</a:t>
            </a:r>
          </a:p>
          <a:p>
            <a:r>
              <a:rPr lang="en-GB" dirty="0"/>
              <a:t>Or</a:t>
            </a:r>
          </a:p>
          <a:p>
            <a:pPr marL="342900" indent="-342900">
              <a:buFont typeface="Arial" panose="020B0604020202020204" pitchFamily="34" charset="0"/>
              <a:buChar char="•"/>
            </a:pPr>
            <a:r>
              <a:rPr lang="en-GB" dirty="0"/>
              <a:t>The action or process of regulating or being regulated. (e.g. ‘the regulation of financial markets’)?</a:t>
            </a:r>
          </a:p>
          <a:p>
            <a:pPr marL="342900" indent="-342900">
              <a:buFont typeface="Arial" panose="020B0604020202020204" pitchFamily="34" charset="0"/>
              <a:buChar char="•"/>
            </a:pPr>
            <a:endParaRPr lang="en-GB" dirty="0"/>
          </a:p>
          <a:p>
            <a:r>
              <a:rPr lang="en-GB" dirty="0"/>
              <a:t>Or both?</a:t>
            </a:r>
          </a:p>
          <a:p>
            <a:endParaRPr lang="en-GB" dirty="0"/>
          </a:p>
          <a:p>
            <a:endParaRPr lang="en-US" sz="2000" i="1" dirty="0"/>
          </a:p>
        </p:txBody>
      </p:sp>
      <p:pic>
        <p:nvPicPr>
          <p:cNvPr id="6" name="Picture 5" descr="Institute of Regulation Logo">
            <a:extLst>
              <a:ext uri="{FF2B5EF4-FFF2-40B4-BE49-F238E27FC236}">
                <a16:creationId xmlns:a16="http://schemas.microsoft.com/office/drawing/2014/main" id="{91902488-8527-9516-E574-0D4135EB85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02946" y="277639"/>
            <a:ext cx="1456920" cy="1022400"/>
          </a:xfrm>
          <a:prstGeom prst="rect">
            <a:avLst/>
          </a:prstGeom>
        </p:spPr>
      </p:pic>
    </p:spTree>
    <p:extLst>
      <p:ext uri="{BB962C8B-B14F-4D97-AF65-F5344CB8AC3E}">
        <p14:creationId xmlns:p14="http://schemas.microsoft.com/office/powerpoint/2010/main" val="213963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3A21-056A-4BA5-3BAB-F105B27143BB}"/>
              </a:ext>
            </a:extLst>
          </p:cNvPr>
          <p:cNvSpPr>
            <a:spLocks noGrp="1"/>
          </p:cNvSpPr>
          <p:nvPr>
            <p:ph type="title"/>
          </p:nvPr>
        </p:nvSpPr>
        <p:spPr/>
        <p:txBody>
          <a:bodyPr/>
          <a:lstStyle/>
          <a:p>
            <a:r>
              <a:rPr lang="en-US" dirty="0"/>
              <a:t>1. </a:t>
            </a:r>
            <a:r>
              <a:rPr lang="en-US" b="1" dirty="0"/>
              <a:t>Definition</a:t>
            </a:r>
            <a:r>
              <a:rPr lang="en-US" dirty="0"/>
              <a:t>: What is regulation?</a:t>
            </a:r>
          </a:p>
        </p:txBody>
      </p:sp>
      <p:sp>
        <p:nvSpPr>
          <p:cNvPr id="3" name="Text Placeholder 2">
            <a:extLst>
              <a:ext uri="{FF2B5EF4-FFF2-40B4-BE49-F238E27FC236}">
                <a16:creationId xmlns:a16="http://schemas.microsoft.com/office/drawing/2014/main" id="{CBEF7A72-ACB8-1EEA-2025-5B8532448F82}"/>
              </a:ext>
            </a:extLst>
          </p:cNvPr>
          <p:cNvSpPr>
            <a:spLocks noGrp="1"/>
          </p:cNvSpPr>
          <p:nvPr>
            <p:ph type="body" idx="13"/>
          </p:nvPr>
        </p:nvSpPr>
        <p:spPr>
          <a:xfrm>
            <a:off x="720000" y="1300039"/>
            <a:ext cx="7102579" cy="5366231"/>
          </a:xfrm>
        </p:spPr>
        <p:txBody>
          <a:bodyPr>
            <a:normAutofit/>
          </a:bodyPr>
          <a:lstStyle/>
          <a:p>
            <a:endParaRPr lang="en-GB" dirty="0"/>
          </a:p>
          <a:p>
            <a:r>
              <a:rPr lang="en-GB" dirty="0"/>
              <a:t>Regulation is the management of complex systems</a:t>
            </a:r>
          </a:p>
          <a:p>
            <a:r>
              <a:rPr lang="en-GB" dirty="0"/>
              <a:t>according to clear rules and the law</a:t>
            </a:r>
          </a:p>
          <a:p>
            <a:endParaRPr lang="en-GB" dirty="0"/>
          </a:p>
          <a:p>
            <a:r>
              <a:rPr lang="en-GB" sz="2000" dirty="0"/>
              <a:t>Regulators apply rules fairly and consistently to balance:</a:t>
            </a:r>
          </a:p>
          <a:p>
            <a:pPr marL="342900" indent="-342900">
              <a:buFont typeface="Arial" panose="020B0604020202020204" pitchFamily="34" charset="0"/>
              <a:buChar char="•"/>
            </a:pPr>
            <a:r>
              <a:rPr lang="en-US" sz="2000" dirty="0"/>
              <a:t>Protection for consumers and users of services</a:t>
            </a:r>
          </a:p>
          <a:p>
            <a:pPr marL="342900" indent="-342900">
              <a:buFont typeface="Arial" panose="020B0604020202020204" pitchFamily="34" charset="0"/>
              <a:buChar char="•"/>
            </a:pPr>
            <a:r>
              <a:rPr lang="en-US" sz="2000" dirty="0"/>
              <a:t>Opportunities for business innovation and public service improvement</a:t>
            </a:r>
          </a:p>
          <a:p>
            <a:endParaRPr lang="en-US" sz="2000" i="1" dirty="0"/>
          </a:p>
        </p:txBody>
      </p:sp>
      <p:pic>
        <p:nvPicPr>
          <p:cNvPr id="6" name="Picture 5" descr="Institute of Regulation Logo">
            <a:extLst>
              <a:ext uri="{FF2B5EF4-FFF2-40B4-BE49-F238E27FC236}">
                <a16:creationId xmlns:a16="http://schemas.microsoft.com/office/drawing/2014/main" id="{91902488-8527-9516-E574-0D4135EB85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02946" y="277639"/>
            <a:ext cx="1456920" cy="1022400"/>
          </a:xfrm>
          <a:prstGeom prst="rect">
            <a:avLst/>
          </a:prstGeom>
        </p:spPr>
      </p:pic>
    </p:spTree>
    <p:extLst>
      <p:ext uri="{BB962C8B-B14F-4D97-AF65-F5344CB8AC3E}">
        <p14:creationId xmlns:p14="http://schemas.microsoft.com/office/powerpoint/2010/main" val="382197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129E4D-5FE7-25EF-3B3E-4E65666B3861}"/>
              </a:ext>
            </a:extLst>
          </p:cNvPr>
          <p:cNvSpPr>
            <a:spLocks noGrp="1"/>
          </p:cNvSpPr>
          <p:nvPr>
            <p:ph type="title"/>
          </p:nvPr>
        </p:nvSpPr>
        <p:spPr>
          <a:xfrm>
            <a:off x="719400" y="561124"/>
            <a:ext cx="10753200" cy="455429"/>
          </a:xfrm>
        </p:spPr>
        <p:txBody>
          <a:bodyPr/>
          <a:lstStyle/>
          <a:p>
            <a:r>
              <a:rPr lang="en-US" dirty="0"/>
              <a:t>2. </a:t>
            </a:r>
            <a:r>
              <a:rPr lang="en-US" b="1" dirty="0"/>
              <a:t>Scope</a:t>
            </a:r>
            <a:r>
              <a:rPr lang="en-US" dirty="0"/>
              <a:t>: Who are regulators?</a:t>
            </a:r>
          </a:p>
        </p:txBody>
      </p:sp>
      <p:sp>
        <p:nvSpPr>
          <p:cNvPr id="6" name="Oval 5">
            <a:extLst>
              <a:ext uri="{FF2B5EF4-FFF2-40B4-BE49-F238E27FC236}">
                <a16:creationId xmlns:a16="http://schemas.microsoft.com/office/drawing/2014/main" id="{80F46BA4-3ED4-9052-FA72-CCA2F7C69CFA}"/>
              </a:ext>
            </a:extLst>
          </p:cNvPr>
          <p:cNvSpPr/>
          <p:nvPr/>
        </p:nvSpPr>
        <p:spPr>
          <a:xfrm>
            <a:off x="3072230" y="2817529"/>
            <a:ext cx="1800000" cy="1800000"/>
          </a:xfrm>
          <a:prstGeom prst="ellipse">
            <a:avLst/>
          </a:prstGeom>
          <a:solidFill>
            <a:srgbClr val="020D49">
              <a:alpha val="25000"/>
            </a:srgbClr>
          </a:solidFill>
          <a:ln w="19050">
            <a:solidFill>
              <a:srgbClr val="020D49"/>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Ethics Regulation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241909"/>
                </a:solidFill>
                <a:effectLst/>
                <a:uLnTx/>
                <a:uFillTx/>
                <a:latin typeface="Merriweather Sans Light" pitchFamily="2" charset="77"/>
                <a:ea typeface="+mn-ea"/>
                <a:cs typeface="+mn-cs"/>
              </a:rPr>
              <a:t>Constitutional and standards watchdogs</a:t>
            </a:r>
          </a:p>
        </p:txBody>
      </p:sp>
      <p:sp>
        <p:nvSpPr>
          <p:cNvPr id="11" name="Oval 10">
            <a:extLst>
              <a:ext uri="{FF2B5EF4-FFF2-40B4-BE49-F238E27FC236}">
                <a16:creationId xmlns:a16="http://schemas.microsoft.com/office/drawing/2014/main" id="{B25AD690-4C7D-EECA-54E1-CCF9354BD628}"/>
              </a:ext>
            </a:extLst>
          </p:cNvPr>
          <p:cNvSpPr/>
          <p:nvPr/>
        </p:nvSpPr>
        <p:spPr>
          <a:xfrm>
            <a:off x="3072230" y="1210048"/>
            <a:ext cx="1800000" cy="1800000"/>
          </a:xfrm>
          <a:prstGeom prst="ellipse">
            <a:avLst/>
          </a:prstGeom>
          <a:solidFill>
            <a:srgbClr val="ECA400">
              <a:alpha val="25000"/>
            </a:srgbClr>
          </a:solidFill>
          <a:ln w="19050">
            <a:solidFill>
              <a:srgbClr val="ECA400"/>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Public Service Regulation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241909"/>
                </a:solidFill>
                <a:effectLst/>
                <a:uLnTx/>
                <a:uFillTx/>
                <a:latin typeface="Merriweather Sans Light" pitchFamily="2" charset="77"/>
                <a:ea typeface="+mn-ea"/>
                <a:cs typeface="+mn-cs"/>
              </a:rPr>
              <a:t>Health, housing, justice, education, social work</a:t>
            </a:r>
          </a:p>
        </p:txBody>
      </p:sp>
      <p:sp>
        <p:nvSpPr>
          <p:cNvPr id="12" name="Oval 11">
            <a:extLst>
              <a:ext uri="{FF2B5EF4-FFF2-40B4-BE49-F238E27FC236}">
                <a16:creationId xmlns:a16="http://schemas.microsoft.com/office/drawing/2014/main" id="{F5AF2FA5-5C9B-3AA9-22E8-ECDB329F32DC}"/>
              </a:ext>
            </a:extLst>
          </p:cNvPr>
          <p:cNvSpPr/>
          <p:nvPr/>
        </p:nvSpPr>
        <p:spPr>
          <a:xfrm>
            <a:off x="3072230" y="4425008"/>
            <a:ext cx="1800000" cy="1800000"/>
          </a:xfrm>
          <a:prstGeom prst="ellipse">
            <a:avLst/>
          </a:prstGeom>
          <a:solidFill>
            <a:srgbClr val="F24236">
              <a:alpha val="25000"/>
            </a:srgbClr>
          </a:solidFill>
          <a:ln w="19050">
            <a:solidFill>
              <a:srgbClr val="F24236"/>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International Regulation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241909"/>
                </a:solidFill>
                <a:effectLst/>
                <a:uLnTx/>
                <a:uFillTx/>
                <a:latin typeface="Merriweather Sans Light" pitchFamily="2" charset="77"/>
                <a:ea typeface="+mn-ea"/>
                <a:cs typeface="+mn-cs"/>
              </a:rPr>
              <a:t>Internet, climate, cross-border, EU directives post-Brexit</a:t>
            </a:r>
          </a:p>
        </p:txBody>
      </p:sp>
      <p:sp>
        <p:nvSpPr>
          <p:cNvPr id="13" name="Oval 12">
            <a:extLst>
              <a:ext uri="{FF2B5EF4-FFF2-40B4-BE49-F238E27FC236}">
                <a16:creationId xmlns:a16="http://schemas.microsoft.com/office/drawing/2014/main" id="{86AAC986-B505-BFBD-E569-41053BF55DAB}"/>
              </a:ext>
            </a:extLst>
          </p:cNvPr>
          <p:cNvSpPr/>
          <p:nvPr/>
        </p:nvSpPr>
        <p:spPr>
          <a:xfrm>
            <a:off x="4504984" y="3615445"/>
            <a:ext cx="1800000" cy="1800000"/>
          </a:xfrm>
          <a:prstGeom prst="ellipse">
            <a:avLst/>
          </a:prstGeom>
          <a:solidFill>
            <a:srgbClr val="6A687A">
              <a:alpha val="25000"/>
            </a:srgbClr>
          </a:solidFill>
          <a:ln w="19050">
            <a:solidFill>
              <a:srgbClr val="6A687A"/>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Business Regulation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241909"/>
                </a:solidFill>
                <a:effectLst/>
                <a:uLnTx/>
                <a:uFillTx/>
                <a:latin typeface="Merriweather Sans Light" pitchFamily="2" charset="77"/>
                <a:ea typeface="+mn-ea"/>
                <a:cs typeface="+mn-cs"/>
              </a:rPr>
              <a:t>Food, products, health &amp; safety, environmental health</a:t>
            </a:r>
          </a:p>
        </p:txBody>
      </p:sp>
      <p:sp>
        <p:nvSpPr>
          <p:cNvPr id="14" name="Oval 13">
            <a:extLst>
              <a:ext uri="{FF2B5EF4-FFF2-40B4-BE49-F238E27FC236}">
                <a16:creationId xmlns:a16="http://schemas.microsoft.com/office/drawing/2014/main" id="{915835CF-0DF6-E7EE-6CFB-8B680B9C6360}"/>
              </a:ext>
            </a:extLst>
          </p:cNvPr>
          <p:cNvSpPr/>
          <p:nvPr/>
        </p:nvSpPr>
        <p:spPr>
          <a:xfrm>
            <a:off x="4504984" y="2007964"/>
            <a:ext cx="1800000" cy="1800000"/>
          </a:xfrm>
          <a:prstGeom prst="ellipse">
            <a:avLst/>
          </a:prstGeom>
          <a:solidFill>
            <a:srgbClr val="BEBDC7">
              <a:alpha val="25000"/>
            </a:srgbClr>
          </a:solidFill>
          <a:ln w="19050">
            <a:solidFill>
              <a:srgbClr val="BEBDC7"/>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Professional Regulation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241909"/>
                </a:solidFill>
                <a:effectLst/>
                <a:uLnTx/>
                <a:uFillTx/>
                <a:latin typeface="Merriweather Sans Light" pitchFamily="2" charset="77"/>
                <a:ea typeface="+mn-ea"/>
                <a:cs typeface="+mn-cs"/>
              </a:rPr>
              <a:t>Law, medicine, vets, engineering, statistics, built environment</a:t>
            </a:r>
          </a:p>
        </p:txBody>
      </p:sp>
      <p:sp>
        <p:nvSpPr>
          <p:cNvPr id="15" name="Oval 14">
            <a:extLst>
              <a:ext uri="{FF2B5EF4-FFF2-40B4-BE49-F238E27FC236}">
                <a16:creationId xmlns:a16="http://schemas.microsoft.com/office/drawing/2014/main" id="{7DF6B2EC-484D-BCC9-F037-21793D2C910D}"/>
              </a:ext>
            </a:extLst>
          </p:cNvPr>
          <p:cNvSpPr/>
          <p:nvPr/>
        </p:nvSpPr>
        <p:spPr>
          <a:xfrm>
            <a:off x="1645300" y="3615445"/>
            <a:ext cx="1800000" cy="1800000"/>
          </a:xfrm>
          <a:prstGeom prst="ellipse">
            <a:avLst/>
          </a:prstGeom>
          <a:solidFill>
            <a:srgbClr val="241909">
              <a:alpha val="25000"/>
            </a:srgbClr>
          </a:solidFill>
          <a:ln w="19050">
            <a:solidFill>
              <a:srgbClr val="241909"/>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Financial Regulation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241909"/>
                </a:solidFill>
                <a:effectLst/>
                <a:uLnTx/>
                <a:uFillTx/>
                <a:latin typeface="Merriweather Sans Light" pitchFamily="2" charset="77"/>
                <a:ea typeface="+mn-ea"/>
                <a:cs typeface="+mn-cs"/>
              </a:rPr>
              <a:t>Banking, finance, insurance, competition</a:t>
            </a:r>
          </a:p>
        </p:txBody>
      </p:sp>
      <p:sp>
        <p:nvSpPr>
          <p:cNvPr id="16" name="Oval 15">
            <a:extLst>
              <a:ext uri="{FF2B5EF4-FFF2-40B4-BE49-F238E27FC236}">
                <a16:creationId xmlns:a16="http://schemas.microsoft.com/office/drawing/2014/main" id="{B23CA80B-67A2-A5AE-BB73-32F27CD001BF}"/>
              </a:ext>
            </a:extLst>
          </p:cNvPr>
          <p:cNvSpPr/>
          <p:nvPr/>
        </p:nvSpPr>
        <p:spPr>
          <a:xfrm>
            <a:off x="1645300" y="2007964"/>
            <a:ext cx="1800000" cy="1800000"/>
          </a:xfrm>
          <a:prstGeom prst="ellipse">
            <a:avLst/>
          </a:prstGeom>
          <a:solidFill>
            <a:srgbClr val="9391A1">
              <a:alpha val="25000"/>
            </a:srgbClr>
          </a:solidFill>
          <a:ln w="19050">
            <a:solidFill>
              <a:srgbClr val="9391A1"/>
            </a:solid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41909"/>
                </a:solidFill>
                <a:effectLst/>
                <a:uLnTx/>
                <a:uFillTx/>
                <a:latin typeface="Merriweather" panose="02000000000000000000" pitchFamily="2" charset="77"/>
                <a:ea typeface="+mn-ea"/>
                <a:cs typeface="Merriweather" panose="02000000000000000000" pitchFamily="2" charset="77"/>
              </a:rPr>
              <a:t>Economic Regulation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srgbClr val="241909"/>
                </a:solidFill>
                <a:effectLst/>
                <a:uLnTx/>
                <a:uFillTx/>
                <a:latin typeface="Merriweather Sans Light" pitchFamily="2" charset="77"/>
                <a:ea typeface="+mn-ea"/>
                <a:cs typeface="+mn-cs"/>
              </a:rPr>
              <a:t>Utilities: water, energy, transport, telecoms</a:t>
            </a:r>
          </a:p>
        </p:txBody>
      </p:sp>
      <p:pic>
        <p:nvPicPr>
          <p:cNvPr id="3" name="Picture 2" descr="Institute of Regulation Logo">
            <a:extLst>
              <a:ext uri="{FF2B5EF4-FFF2-40B4-BE49-F238E27FC236}">
                <a16:creationId xmlns:a16="http://schemas.microsoft.com/office/drawing/2014/main" id="{2C1672C7-4077-0867-5EB3-B0BF320292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02946" y="277639"/>
            <a:ext cx="1456920" cy="1022400"/>
          </a:xfrm>
          <a:prstGeom prst="rect">
            <a:avLst/>
          </a:prstGeom>
        </p:spPr>
      </p:pic>
      <p:pic>
        <p:nvPicPr>
          <p:cNvPr id="2050" name="Picture 2">
            <a:extLst>
              <a:ext uri="{FF2B5EF4-FFF2-40B4-BE49-F238E27FC236}">
                <a16:creationId xmlns:a16="http://schemas.microsoft.com/office/drawing/2014/main" id="{4D2D2870-7045-74A4-9703-4E5DD3E56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686" y="3303640"/>
            <a:ext cx="4165261" cy="29213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3EC9B55-00C9-19D4-B502-8863A8CAE32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7121668" y="3060640"/>
            <a:ext cx="486000" cy="486000"/>
          </a:xfrm>
          <a:prstGeom prst="rect">
            <a:avLst/>
          </a:prstGeom>
        </p:spPr>
      </p:pic>
    </p:spTree>
    <p:extLst>
      <p:ext uri="{BB962C8B-B14F-4D97-AF65-F5344CB8AC3E}">
        <p14:creationId xmlns:p14="http://schemas.microsoft.com/office/powerpoint/2010/main" val="57581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EDE5-E19D-CC7A-C76D-99DF1336FADD}"/>
              </a:ext>
            </a:extLst>
          </p:cNvPr>
          <p:cNvSpPr>
            <a:spLocks noGrp="1"/>
          </p:cNvSpPr>
          <p:nvPr>
            <p:ph type="title"/>
          </p:nvPr>
        </p:nvSpPr>
        <p:spPr/>
        <p:txBody>
          <a:bodyPr/>
          <a:lstStyle/>
          <a:p>
            <a:r>
              <a:rPr lang="en-GB" dirty="0"/>
              <a:t>2. </a:t>
            </a:r>
            <a:r>
              <a:rPr lang="en-GB" b="1" dirty="0"/>
              <a:t>Scope</a:t>
            </a:r>
            <a:r>
              <a:rPr lang="en-GB" dirty="0"/>
              <a:t>: Who are regulators?</a:t>
            </a:r>
          </a:p>
        </p:txBody>
      </p:sp>
      <p:sp>
        <p:nvSpPr>
          <p:cNvPr id="4" name="TextBox 3">
            <a:extLst>
              <a:ext uri="{FF2B5EF4-FFF2-40B4-BE49-F238E27FC236}">
                <a16:creationId xmlns:a16="http://schemas.microsoft.com/office/drawing/2014/main" id="{7B09A80A-8DCA-8C46-D386-59455BA4FF99}"/>
              </a:ext>
            </a:extLst>
          </p:cNvPr>
          <p:cNvSpPr txBox="1"/>
          <p:nvPr/>
        </p:nvSpPr>
        <p:spPr>
          <a:xfrm>
            <a:off x="528861" y="1015749"/>
            <a:ext cx="10481400" cy="1938992"/>
          </a:xfrm>
          <a:prstGeom prst="rect">
            <a:avLst/>
          </a:prstGeom>
          <a:noFill/>
        </p:spPr>
        <p:txBody>
          <a:bodyPr wrap="square" rtlCol="0">
            <a:spAutoFit/>
          </a:bodyPr>
          <a:lstStyle/>
          <a:p>
            <a:pPr>
              <a:defRPr/>
            </a:pPr>
            <a:r>
              <a:rPr kumimoji="0" lang="en-GB" b="1" i="0" u="none" strike="noStrike" kern="1200" cap="none" spc="0" normalizeH="0" baseline="0" noProof="0" dirty="0">
                <a:ln>
                  <a:noFill/>
                </a:ln>
                <a:solidFill>
                  <a:srgbClr val="000000"/>
                </a:solidFill>
                <a:effectLst/>
                <a:uLnTx/>
                <a:uFillTx/>
                <a:latin typeface="Merriweather Sans" pitchFamily="2" charset="77"/>
              </a:rPr>
              <a:t>Health and Social Care</a:t>
            </a:r>
            <a:r>
              <a:rPr kumimoji="0" lang="en-GB" b="0" i="0" u="none" strike="noStrike" kern="1200" cap="none" spc="0" normalizeH="0" baseline="0" noProof="0" dirty="0">
                <a:ln>
                  <a:noFill/>
                </a:ln>
                <a:solidFill>
                  <a:srgbClr val="000000"/>
                </a:solidFill>
                <a:effectLst/>
                <a:uLnTx/>
                <a:uFillTx/>
                <a:latin typeface="Merriweather Sans" pitchFamily="2" charset="77"/>
              </a:rPr>
              <a:t>: Care Quality Commission; Food Standards Agency; Health Research Authority; Human Fertilisation and Embryology Authority; Human Tissue Authority; Medicines and Healthcare Products Regulatory Agency (MHRA); Professional Standards Authority for Health and Social Care (PSA); General Chiropractic Council; General Dental Council; General Medical Council; General Optical Council; General Osteopathic Council; General Pharmaceutical Council; Health and Care Professions Council; Nursing and Midwifery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Merriweather Sans" pitchFamily="2" charset="77"/>
            </a:endParaRPr>
          </a:p>
        </p:txBody>
      </p:sp>
      <p:pic>
        <p:nvPicPr>
          <p:cNvPr id="3074" name="Picture 2">
            <a:extLst>
              <a:ext uri="{FF2B5EF4-FFF2-40B4-BE49-F238E27FC236}">
                <a16:creationId xmlns:a16="http://schemas.microsoft.com/office/drawing/2014/main" id="{850EC2C0-7227-0C1D-FFF7-FE2D904E1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188" y="3545442"/>
            <a:ext cx="4274422" cy="2858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43F544-FADA-429D-1279-11E00EED1BE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1464610" y="3302442"/>
            <a:ext cx="486000" cy="486000"/>
          </a:xfrm>
          <a:prstGeom prst="rect">
            <a:avLst/>
          </a:prstGeom>
        </p:spPr>
      </p:pic>
      <p:pic>
        <p:nvPicPr>
          <p:cNvPr id="6" name="Picture 5">
            <a:extLst>
              <a:ext uri="{FF2B5EF4-FFF2-40B4-BE49-F238E27FC236}">
                <a16:creationId xmlns:a16="http://schemas.microsoft.com/office/drawing/2014/main" id="{F8CC01B9-D9EA-3A97-4236-76B0E93AADC2}"/>
              </a:ext>
            </a:extLst>
          </p:cNvPr>
          <p:cNvPicPr>
            <a:picLocks noChangeAspect="1"/>
          </p:cNvPicPr>
          <p:nvPr/>
        </p:nvPicPr>
        <p:blipFill>
          <a:blip r:embed="rId4"/>
          <a:stretch>
            <a:fillRect/>
          </a:stretch>
        </p:blipFill>
        <p:spPr>
          <a:xfrm>
            <a:off x="528861" y="5386280"/>
            <a:ext cx="1457070" cy="1018120"/>
          </a:xfrm>
          <a:prstGeom prst="rect">
            <a:avLst/>
          </a:prstGeom>
        </p:spPr>
      </p:pic>
    </p:spTree>
    <p:extLst>
      <p:ext uri="{BB962C8B-B14F-4D97-AF65-F5344CB8AC3E}">
        <p14:creationId xmlns:p14="http://schemas.microsoft.com/office/powerpoint/2010/main" val="94243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16E626-9105-F7C1-4A65-7F79C80BAE0C}"/>
              </a:ext>
            </a:extLst>
          </p:cNvPr>
          <p:cNvPicPr>
            <a:picLocks noChangeAspect="1"/>
          </p:cNvPicPr>
          <p:nvPr/>
        </p:nvPicPr>
        <p:blipFill>
          <a:blip r:embed="rId2"/>
          <a:stretch>
            <a:fillRect/>
          </a:stretch>
        </p:blipFill>
        <p:spPr>
          <a:xfrm>
            <a:off x="10347741" y="172254"/>
            <a:ext cx="1315397" cy="919127"/>
          </a:xfrm>
          <a:prstGeom prst="rect">
            <a:avLst/>
          </a:prstGeom>
        </p:spPr>
      </p:pic>
      <p:pic>
        <p:nvPicPr>
          <p:cNvPr id="3" name="Picture 2">
            <a:extLst>
              <a:ext uri="{FF2B5EF4-FFF2-40B4-BE49-F238E27FC236}">
                <a16:creationId xmlns:a16="http://schemas.microsoft.com/office/drawing/2014/main" id="{36C07176-201D-3DA9-8A0C-B062F661F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188" y="3545442"/>
            <a:ext cx="4274422" cy="2858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52EDE5-E19D-CC7A-C76D-99DF1336FADD}"/>
              </a:ext>
            </a:extLst>
          </p:cNvPr>
          <p:cNvSpPr>
            <a:spLocks noGrp="1"/>
          </p:cNvSpPr>
          <p:nvPr>
            <p:ph type="title"/>
          </p:nvPr>
        </p:nvSpPr>
        <p:spPr/>
        <p:txBody>
          <a:bodyPr/>
          <a:lstStyle/>
          <a:p>
            <a:r>
              <a:rPr lang="en-GB" dirty="0"/>
              <a:t>2. Scope: Who are regulators?</a:t>
            </a:r>
          </a:p>
        </p:txBody>
      </p:sp>
      <p:sp>
        <p:nvSpPr>
          <p:cNvPr id="4" name="TextBox 3">
            <a:extLst>
              <a:ext uri="{FF2B5EF4-FFF2-40B4-BE49-F238E27FC236}">
                <a16:creationId xmlns:a16="http://schemas.microsoft.com/office/drawing/2014/main" id="{7B09A80A-8DCA-8C46-D386-59455BA4FF99}"/>
              </a:ext>
            </a:extLst>
          </p:cNvPr>
          <p:cNvSpPr txBox="1"/>
          <p:nvPr/>
        </p:nvSpPr>
        <p:spPr>
          <a:xfrm>
            <a:off x="528861" y="1015749"/>
            <a:ext cx="10481400" cy="5816977"/>
          </a:xfrm>
          <a:prstGeom prst="rect">
            <a:avLst/>
          </a:prstGeom>
          <a:noFill/>
        </p:spPr>
        <p:txBody>
          <a:bodyPr wrap="square" rtlCol="0">
            <a:spAutoFit/>
          </a:bodyPr>
          <a:lstStyle/>
          <a:p>
            <a:pPr>
              <a:defRPr/>
            </a:pPr>
            <a:r>
              <a:rPr kumimoji="0" lang="en-GB" b="1" i="0" u="none" strike="noStrike" kern="1200" cap="none" spc="0" normalizeH="0" baseline="0" noProof="0" dirty="0">
                <a:ln>
                  <a:noFill/>
                </a:ln>
                <a:solidFill>
                  <a:srgbClr val="000000"/>
                </a:solidFill>
                <a:effectLst/>
                <a:uLnTx/>
                <a:uFillTx/>
                <a:latin typeface="Merriweather Sans" pitchFamily="2" charset="77"/>
              </a:rPr>
              <a:t>Health and Social Care</a:t>
            </a:r>
            <a:r>
              <a:rPr kumimoji="0" lang="en-GB" b="0" i="0" u="none" strike="noStrike" kern="1200" cap="none" spc="0" normalizeH="0" baseline="0" noProof="0" dirty="0">
                <a:ln>
                  <a:noFill/>
                </a:ln>
                <a:solidFill>
                  <a:srgbClr val="000000"/>
                </a:solidFill>
                <a:effectLst/>
                <a:uLnTx/>
                <a:uFillTx/>
                <a:latin typeface="Merriweather Sans" pitchFamily="2" charset="77"/>
              </a:rPr>
              <a:t>: Care Quality Commission; Food Standards Agency; Health Research Authority; Human Fertilisation and Embryology Authority; Human Tissue Authority; Medicines and Healthcare Products Regulatory Agency (MHRA); Professional Standards Authority for Health and Social Care (PSA); General Chiropractic Council; General Dental Council; General Medical Council; General Optical Council; General Osteopathic Council; General Pharmaceutical Council; Health and Care Professions Council; Nursing and Midwifery Council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00"/>
              </a:solidFill>
              <a:effectLst/>
              <a:uLnTx/>
              <a:uFillTx/>
              <a:latin typeface="Merriweather Sa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Business and Trade</a:t>
            </a:r>
            <a:r>
              <a:rPr kumimoji="0" lang="en-GB" sz="900" b="0" i="0" u="none" strike="noStrike" kern="1200" cap="none" spc="0" normalizeH="0" baseline="0" noProof="0" dirty="0">
                <a:ln>
                  <a:noFill/>
                </a:ln>
                <a:solidFill>
                  <a:srgbClr val="000000"/>
                </a:solidFill>
                <a:effectLst/>
                <a:uLnTx/>
                <a:uFillTx/>
                <a:latin typeface="Merriweather Sans" pitchFamily="2" charset="77"/>
              </a:rPr>
              <a:t>: Association of Chartered Certified Accountants (ACCA); British Hallmarking Council; Certification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erriweather Sans" pitchFamily="2" charset="77"/>
              </a:rPr>
              <a:t>Competition and Markets Authority; Financial Reporting Council; Groceries Code Adjudicator; Insolvency Service; Institute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erriweather Sans" pitchFamily="2" charset="77"/>
              </a:rPr>
              <a:t>Chartered Accountants in England and Wales (ICAEW); Office for Product Safety and Standards; Office of the Regulator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erriweather Sans" pitchFamily="2" charset="77"/>
              </a:rPr>
              <a:t>Community Interest Companies; Pubs Code Adjudicator; Companies House; Trade Remedies Authority; Advertising Standards Authority; Panel on Takeovers and Mergers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Culture, Media and Sport</a:t>
            </a:r>
            <a:r>
              <a:rPr kumimoji="0" lang="en-GB" sz="900" b="0" i="0" u="none" strike="noStrike" kern="1200" cap="none" spc="0" normalizeH="0" baseline="0" noProof="0" dirty="0">
                <a:ln>
                  <a:noFill/>
                </a:ln>
                <a:solidFill>
                  <a:srgbClr val="000000"/>
                </a:solidFill>
                <a:effectLst/>
                <a:uLnTx/>
                <a:uFillTx/>
                <a:latin typeface="Merriweather Sans" pitchFamily="2" charset="77"/>
              </a:rPr>
              <a:t>: Charity Commission; Gambling Commission; Historic England; National Archives; Sports Grounds Safety Authority; British Board of Film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Defence</a:t>
            </a:r>
            <a:r>
              <a:rPr kumimoji="0" lang="en-GB" sz="900" b="0" i="0" u="none" strike="noStrike" kern="1200" cap="none" spc="0" normalizeH="0" baseline="0" noProof="0" dirty="0">
                <a:ln>
                  <a:noFill/>
                </a:ln>
                <a:solidFill>
                  <a:srgbClr val="000000"/>
                </a:solidFill>
                <a:effectLst/>
                <a:uLnTx/>
                <a:uFillTx/>
                <a:latin typeface="Merriweather Sans" pitchFamily="2" charset="77"/>
              </a:rPr>
              <a:t>: Defence Safety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Education</a:t>
            </a:r>
            <a:r>
              <a:rPr kumimoji="0" lang="en-GB" sz="900" b="0" i="0" u="none" strike="noStrike" kern="1200" cap="none" spc="0" normalizeH="0" baseline="0" noProof="0" dirty="0">
                <a:ln>
                  <a:noFill/>
                </a:ln>
                <a:solidFill>
                  <a:srgbClr val="000000"/>
                </a:solidFill>
                <a:effectLst/>
                <a:uLnTx/>
                <a:uFillTx/>
                <a:latin typeface="Merriweather Sans" pitchFamily="2" charset="77"/>
              </a:rPr>
              <a:t>: Education and Skills Funding Agency; Ofsted; Office for Students; Ofqual; Office of the Schools Adjudicator; Social Work England; Teaching Regulation 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Energy Security and Net Zero</a:t>
            </a:r>
            <a:r>
              <a:rPr kumimoji="0" lang="en-GB" sz="900" b="0" i="0" u="none" strike="noStrike" kern="1200" cap="none" spc="0" normalizeH="0" baseline="0" noProof="0" dirty="0">
                <a:ln>
                  <a:noFill/>
                </a:ln>
                <a:solidFill>
                  <a:srgbClr val="000000"/>
                </a:solidFill>
                <a:effectLst/>
                <a:uLnTx/>
                <a:uFillTx/>
                <a:latin typeface="Merriweather Sans" pitchFamily="2" charset="77"/>
              </a:rPr>
              <a:t>: Coal Authority; Committee on Climate Change; North Sea Transition Authority; Ofgem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Environment</a:t>
            </a:r>
            <a:r>
              <a:rPr kumimoji="0" lang="en-GB" sz="900" b="0" i="0" u="none" strike="noStrike" kern="1200" cap="none" spc="0" normalizeH="0" baseline="0" noProof="0" dirty="0">
                <a:ln>
                  <a:noFill/>
                </a:ln>
                <a:solidFill>
                  <a:srgbClr val="000000"/>
                </a:solidFill>
                <a:effectLst/>
                <a:uLnTx/>
                <a:uFillTx/>
                <a:latin typeface="Merriweather Sans" pitchFamily="2" charset="77"/>
              </a:rPr>
              <a:t>: Animal and Plant Health Agency; Drinking Water Inspectorate; Environment Agency; Forestry Commission; Marine Management Organisation; Natural England; Office for Environmental Protection; Veterinary Medicines Directorate; Ofwat; Farriers Registration Council; Royal College of Veterinary Surgeons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Home Affairs</a:t>
            </a:r>
            <a:r>
              <a:rPr kumimoji="0" lang="en-GB" sz="900" b="0" i="0" u="none" strike="noStrike" kern="1200" cap="none" spc="0" normalizeH="0" baseline="0" noProof="0" dirty="0">
                <a:ln>
                  <a:noFill/>
                </a:ln>
                <a:solidFill>
                  <a:srgbClr val="000000"/>
                </a:solidFill>
                <a:effectLst/>
                <a:uLnTx/>
                <a:uFillTx/>
                <a:latin typeface="Merriweather Sans" pitchFamily="2" charset="77"/>
              </a:rPr>
              <a:t>: Forensic Science Regulator; Gangmasters and Labour Abuse Authority; HM Inspectorate of Constabulary and Fire &amp; Rescue Services (HMICFRS); Independent Chief Inspector of Borders and Immigration; Independent Office for Police Conduct; Office of the Immigration Services Commissioner; Security Industry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Justice</a:t>
            </a:r>
            <a:r>
              <a:rPr kumimoji="0" lang="en-GB" sz="900" b="0" i="0" u="none" strike="noStrike" kern="1200" cap="none" spc="0" normalizeH="0" baseline="0" noProof="0" dirty="0">
                <a:ln>
                  <a:noFill/>
                </a:ln>
                <a:solidFill>
                  <a:srgbClr val="000000"/>
                </a:solidFill>
                <a:effectLst/>
                <a:uLnTx/>
                <a:uFillTx/>
                <a:latin typeface="Merriweather Sans" pitchFamily="2" charset="77"/>
              </a:rPr>
              <a:t>: Bar Standards Board; </a:t>
            </a:r>
            <a:r>
              <a:rPr kumimoji="0" lang="en-GB" sz="900" b="0" i="0" u="none" strike="noStrike" kern="1200" cap="none" spc="0" normalizeH="0" baseline="0" noProof="0" dirty="0" err="1">
                <a:ln>
                  <a:noFill/>
                </a:ln>
                <a:solidFill>
                  <a:srgbClr val="000000"/>
                </a:solidFill>
                <a:effectLst/>
                <a:uLnTx/>
                <a:uFillTx/>
                <a:latin typeface="Merriweather Sans" pitchFamily="2" charset="77"/>
              </a:rPr>
              <a:t>CILEx</a:t>
            </a:r>
            <a:r>
              <a:rPr kumimoji="0" lang="en-GB" sz="900" b="0" i="0" u="none" strike="noStrike" kern="1200" cap="none" spc="0" normalizeH="0" baseline="0" noProof="0" dirty="0">
                <a:ln>
                  <a:noFill/>
                </a:ln>
                <a:solidFill>
                  <a:srgbClr val="000000"/>
                </a:solidFill>
                <a:effectLst/>
                <a:uLnTx/>
                <a:uFillTx/>
                <a:latin typeface="Merriweather Sans" pitchFamily="2" charset="77"/>
              </a:rPr>
              <a:t> Regulation; Commission for Judicial Appointments; Costs Lawyer Standards Board; Council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Merriweather Sans" pitchFamily="2" charset="77"/>
              </a:rPr>
              <a:t>Licensed Conveyancers; HM Crown Prosecution Service Inspectorate; HM Inspectorate of Prisons; HM Inspectorate of Probation; Independent Monitoring Authority for the Citizens Rights Agreement; Intellectual Property Regulation Board; Legal Services Board (LSB); Master of the Faculties; Solicitors Regulation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Housing and Communities</a:t>
            </a:r>
            <a:r>
              <a:rPr kumimoji="0" lang="en-GB" sz="900" b="0" i="0" u="none" strike="noStrike" kern="1200" cap="none" spc="0" normalizeH="0" baseline="0" noProof="0" dirty="0">
                <a:ln>
                  <a:noFill/>
                </a:ln>
                <a:solidFill>
                  <a:srgbClr val="000000"/>
                </a:solidFill>
                <a:effectLst/>
                <a:uLnTx/>
                <a:uFillTx/>
                <a:latin typeface="Merriweather Sans" pitchFamily="2" charset="77"/>
              </a:rPr>
              <a:t>: Architects Registration Board; HM Land Registry; Planning Inspectorate; Regulator of Social Housing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Northern Ireland</a:t>
            </a:r>
            <a:r>
              <a:rPr kumimoji="0" lang="en-GB" sz="900" b="0" i="0" u="none" strike="noStrike" kern="1200" cap="none" spc="0" normalizeH="0" baseline="0" noProof="0" dirty="0">
                <a:ln>
                  <a:noFill/>
                </a:ln>
                <a:solidFill>
                  <a:srgbClr val="000000"/>
                </a:solidFill>
                <a:effectLst/>
                <a:uLnTx/>
                <a:uFillTx/>
                <a:latin typeface="Merriweather Sans" pitchFamily="2" charset="77"/>
              </a:rPr>
              <a:t>: Equality Commission for NI; Northern Ireland Human Rights Commission; Parades Commission for NI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Public Administration and Constitutional Affairs</a:t>
            </a:r>
            <a:r>
              <a:rPr kumimoji="0" lang="en-GB" sz="900" b="0" i="0" u="none" strike="noStrike" kern="1200" cap="none" spc="0" normalizeH="0" baseline="0" noProof="0" dirty="0">
                <a:ln>
                  <a:noFill/>
                </a:ln>
                <a:solidFill>
                  <a:srgbClr val="000000"/>
                </a:solidFill>
                <a:effectLst/>
                <a:uLnTx/>
                <a:uFillTx/>
                <a:latin typeface="Merriweather Sans" pitchFamily="2" charset="77"/>
              </a:rPr>
              <a:t>: Civil Service Commission; Commissioner for Public Appointments; Registrar of Consultant Lobbyists; UK Statistics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Public Accounts</a:t>
            </a:r>
            <a:r>
              <a:rPr kumimoji="0" lang="en-GB" sz="900" b="0" i="0" u="none" strike="noStrike" kern="1200" cap="none" spc="0" normalizeH="0" baseline="0" noProof="0" dirty="0">
                <a:ln>
                  <a:noFill/>
                </a:ln>
                <a:solidFill>
                  <a:srgbClr val="000000"/>
                </a:solidFill>
                <a:effectLst/>
                <a:uLnTx/>
                <a:uFillTx/>
                <a:latin typeface="Merriweather Sans" pitchFamily="2" charset="77"/>
              </a:rPr>
              <a:t>: National Audit Office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Science, Innovation and Technology</a:t>
            </a:r>
            <a:r>
              <a:rPr kumimoji="0" lang="en-GB" sz="900" b="0" i="0" u="none" strike="noStrike" kern="1200" cap="none" spc="0" normalizeH="0" baseline="0" noProof="0" dirty="0">
                <a:ln>
                  <a:noFill/>
                </a:ln>
                <a:solidFill>
                  <a:srgbClr val="000000"/>
                </a:solidFill>
                <a:effectLst/>
                <a:uLnTx/>
                <a:uFillTx/>
                <a:latin typeface="Merriweather Sans" pitchFamily="2" charset="77"/>
              </a:rPr>
              <a:t>: Information Commissioner’s Office (ICO), Intellectual Property Office, Ofcom; Phone-paid Services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Parliament</a:t>
            </a:r>
            <a:r>
              <a:rPr kumimoji="0" lang="en-GB" sz="900" b="0" i="0" u="none" strike="noStrike" kern="1200" cap="none" spc="0" normalizeH="0" baseline="0" noProof="0" dirty="0">
                <a:ln>
                  <a:noFill/>
                </a:ln>
                <a:solidFill>
                  <a:srgbClr val="000000"/>
                </a:solidFill>
                <a:effectLst/>
                <a:uLnTx/>
                <a:uFillTx/>
                <a:latin typeface="Merriweather Sans" pitchFamily="2" charset="77"/>
              </a:rPr>
              <a:t>: Electoral Commission; Independent Parliamentary Standards Authority (IPSA); Parliamentary Commissioner for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Transport</a:t>
            </a:r>
            <a:r>
              <a:rPr kumimoji="0" lang="en-GB" sz="900" b="0" i="0" u="none" strike="noStrike" kern="1200" cap="none" spc="0" normalizeH="0" baseline="0" noProof="0" dirty="0">
                <a:ln>
                  <a:noFill/>
                </a:ln>
                <a:solidFill>
                  <a:srgbClr val="000000"/>
                </a:solidFill>
                <a:effectLst/>
                <a:uLnTx/>
                <a:uFillTx/>
                <a:latin typeface="Merriweather Sans" pitchFamily="2" charset="77"/>
              </a:rPr>
              <a:t>: Civil Aviation Authority, Driver and Vehicle Licensing Agency, Driver and Vehicle Standards Agency, Northern Lighthouse Board, Office of Rail and Road, Street Works Qualification Register, Traffic Commissioners and Deputies, Trinity House, Vehicle Certification 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Treasury</a:t>
            </a:r>
            <a:r>
              <a:rPr kumimoji="0" lang="en-GB" sz="900" b="0" i="0" u="none" strike="noStrike" kern="1200" cap="none" spc="0" normalizeH="0" baseline="0" noProof="0" dirty="0">
                <a:ln>
                  <a:noFill/>
                </a:ln>
                <a:solidFill>
                  <a:srgbClr val="000000"/>
                </a:solidFill>
                <a:effectLst/>
                <a:uLnTx/>
                <a:uFillTx/>
                <a:latin typeface="Merriweather Sans" pitchFamily="2" charset="77"/>
              </a:rPr>
              <a:t>: Financial Conduct Authority; Office for Budget Responsibility, Office for Professional Body Anti-Money Laundering Supervision; Payment Systems Regulator, Prudential Regulation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Women and Equalities</a:t>
            </a:r>
            <a:r>
              <a:rPr kumimoji="0" lang="en-GB" sz="900" b="0" i="0" u="none" strike="noStrike" kern="1200" cap="none" spc="0" normalizeH="0" baseline="0" noProof="0" dirty="0">
                <a:ln>
                  <a:noFill/>
                </a:ln>
                <a:solidFill>
                  <a:srgbClr val="000000"/>
                </a:solidFill>
                <a:effectLst/>
                <a:uLnTx/>
                <a:uFillTx/>
                <a:latin typeface="Merriweather Sans" pitchFamily="2" charset="77"/>
              </a:rPr>
              <a:t>: Equality and Human Rights Commission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erriweather Sans" pitchFamily="2" charset="77"/>
              </a:rPr>
              <a:t>Work and Pensions</a:t>
            </a:r>
            <a:r>
              <a:rPr kumimoji="0" lang="en-GB" sz="900" b="0" i="0" u="none" strike="noStrike" kern="1200" cap="none" spc="0" normalizeH="0" baseline="0" noProof="0" dirty="0">
                <a:ln>
                  <a:noFill/>
                </a:ln>
                <a:solidFill>
                  <a:srgbClr val="000000"/>
                </a:solidFill>
                <a:effectLst/>
                <a:uLnTx/>
                <a:uFillTx/>
                <a:latin typeface="Merriweather Sans" pitchFamily="2" charset="77"/>
              </a:rPr>
              <a:t>: Health and Safety Executive; Office for Nuclear Regulation; Pensions Regulator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Merriweather Sans" pitchFamily="2" charset="77"/>
            </a:endParaRPr>
          </a:p>
        </p:txBody>
      </p:sp>
      <p:pic>
        <p:nvPicPr>
          <p:cNvPr id="5" name="Picture 4">
            <a:extLst>
              <a:ext uri="{FF2B5EF4-FFF2-40B4-BE49-F238E27FC236}">
                <a16:creationId xmlns:a16="http://schemas.microsoft.com/office/drawing/2014/main" id="{F3A26983-DAD1-544C-07DB-01A66CEBF3D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464610" y="3302442"/>
            <a:ext cx="486000" cy="486000"/>
          </a:xfrm>
          <a:prstGeom prst="rect">
            <a:avLst/>
          </a:prstGeom>
        </p:spPr>
      </p:pic>
    </p:spTree>
    <p:extLst>
      <p:ext uri="{BB962C8B-B14F-4D97-AF65-F5344CB8AC3E}">
        <p14:creationId xmlns:p14="http://schemas.microsoft.com/office/powerpoint/2010/main" val="3801743079"/>
      </p:ext>
    </p:extLst>
  </p:cSld>
  <p:clrMapOvr>
    <a:masterClrMapping/>
  </p:clrMapOvr>
</p:sld>
</file>

<file path=ppt/theme/theme1.xml><?xml version="1.0" encoding="utf-8"?>
<a:theme xmlns:a="http://schemas.openxmlformats.org/drawingml/2006/main" name="COVERS">
  <a:themeElements>
    <a:clrScheme name="IoR Palette">
      <a:dk1>
        <a:srgbClr val="000000"/>
      </a:dk1>
      <a:lt1>
        <a:srgbClr val="FFFFFF"/>
      </a:lt1>
      <a:dk2>
        <a:srgbClr val="241909"/>
      </a:dk2>
      <a:lt2>
        <a:srgbClr val="E9E9EC"/>
      </a:lt2>
      <a:accent1>
        <a:srgbClr val="020D49"/>
      </a:accent1>
      <a:accent2>
        <a:srgbClr val="ECA300"/>
      </a:accent2>
      <a:accent3>
        <a:srgbClr val="F24136"/>
      </a:accent3>
      <a:accent4>
        <a:srgbClr val="241909"/>
      </a:accent4>
      <a:accent5>
        <a:srgbClr val="696879"/>
      </a:accent5>
      <a:accent6>
        <a:srgbClr val="E9E9EC"/>
      </a:accent6>
      <a:hlink>
        <a:srgbClr val="F24136"/>
      </a:hlink>
      <a:folHlink>
        <a:srgbClr val="F24136"/>
      </a:folHlink>
    </a:clrScheme>
    <a:fontScheme name="PCF">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49FB5738-078A-428D-8E65-411DB74FEA6D}"/>
    </a:ext>
  </a:extLst>
</a:theme>
</file>

<file path=ppt/theme/theme2.xml><?xml version="1.0" encoding="utf-8"?>
<a:theme xmlns:a="http://schemas.openxmlformats.org/drawingml/2006/main" name="IoR Grey - Tint3 BACKGROUND">
  <a:themeElements>
    <a:clrScheme name="PCF COLOURS">
      <a:dk1>
        <a:srgbClr val="000000"/>
      </a:dk1>
      <a:lt1>
        <a:sysClr val="window" lastClr="FFFFFF"/>
      </a:lt1>
      <a:dk2>
        <a:srgbClr val="8B8B8A"/>
      </a:dk2>
      <a:lt2>
        <a:srgbClr val="E8E8E8"/>
      </a:lt2>
      <a:accent1>
        <a:srgbClr val="1C324B"/>
      </a:accent1>
      <a:accent2>
        <a:srgbClr val="F08A36"/>
      </a:accent2>
      <a:accent3>
        <a:srgbClr val="E12F36"/>
      </a:accent3>
      <a:accent4>
        <a:srgbClr val="FEF2E8"/>
      </a:accent4>
      <a:accent5>
        <a:srgbClr val="FBE8E8"/>
      </a:accent5>
      <a:accent6>
        <a:srgbClr val="FFFFFF"/>
      </a:accent6>
      <a:hlink>
        <a:srgbClr val="2A4B98"/>
      </a:hlink>
      <a:folHlink>
        <a:srgbClr val="512583"/>
      </a:folHlink>
    </a:clrScheme>
    <a:fontScheme name="PCF">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CCEFBA42C6D149B2AB0A9EC639C77E" ma:contentTypeVersion="15" ma:contentTypeDescription="Create a new document." ma:contentTypeScope="" ma:versionID="3f7d5c1a9825b98161102b22d66aef93">
  <xsd:schema xmlns:xsd="http://www.w3.org/2001/XMLSchema" xmlns:xs="http://www.w3.org/2001/XMLSchema" xmlns:p="http://schemas.microsoft.com/office/2006/metadata/properties" xmlns:ns2="94410d2a-67a2-4ba0-90d1-93ada5dce89f" xmlns:ns3="11926ee8-e014-4540-8820-e3d712114171" targetNamespace="http://schemas.microsoft.com/office/2006/metadata/properties" ma:root="true" ma:fieldsID="07adbc33f6854016822d19ec80228a81" ns2:_="" ns3:_="">
    <xsd:import namespace="94410d2a-67a2-4ba0-90d1-93ada5dce89f"/>
    <xsd:import namespace="11926ee8-e014-4540-8820-e3d71211417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10d2a-67a2-4ba0-90d1-93ada5dce8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eb1e2c7-1598-4893-ac56-ce625871b59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926ee8-e014-4540-8820-e3d71211417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d0cafc4-28a2-4188-bd0e-4ac631bb6ec3}" ma:internalName="TaxCatchAll" ma:showField="CatchAllData" ma:web="11926ee8-e014-4540-8820-e3d71211417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410d2a-67a2-4ba0-90d1-93ada5dce89f">
      <Terms xmlns="http://schemas.microsoft.com/office/infopath/2007/PartnerControls"/>
    </lcf76f155ced4ddcb4097134ff3c332f>
    <TaxCatchAll xmlns="11926ee8-e014-4540-8820-e3d712114171" xsi:nil="true"/>
  </documentManagement>
</p:properties>
</file>

<file path=customXml/itemProps1.xml><?xml version="1.0" encoding="utf-8"?>
<ds:datastoreItem xmlns:ds="http://schemas.openxmlformats.org/officeDocument/2006/customXml" ds:itemID="{C5CBD0B3-050C-48AF-BFBC-8FDFD4A98F76}">
  <ds:schemaRefs>
    <ds:schemaRef ds:uri="http://schemas.microsoft.com/sharepoint/v3/contenttype/forms"/>
  </ds:schemaRefs>
</ds:datastoreItem>
</file>

<file path=customXml/itemProps2.xml><?xml version="1.0" encoding="utf-8"?>
<ds:datastoreItem xmlns:ds="http://schemas.openxmlformats.org/officeDocument/2006/customXml" ds:itemID="{C7E4DF9E-DEC0-4909-B311-F2103FF8E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10d2a-67a2-4ba0-90d1-93ada5dce89f"/>
    <ds:schemaRef ds:uri="11926ee8-e014-4540-8820-e3d7121141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F3DF4C-4911-4663-8CE9-D2A0E69AA854}">
  <ds:schemaRefs>
    <ds:schemaRef ds:uri="http://schemas.openxmlformats.org/package/2006/metadata/core-properties"/>
    <ds:schemaRef ds:uri="http://purl.org/dc/dcmitype/"/>
    <ds:schemaRef ds:uri="11926ee8-e014-4540-8820-e3d712114171"/>
    <ds:schemaRef ds:uri="http://www.w3.org/XML/1998/namespace"/>
    <ds:schemaRef ds:uri="http://purl.org/dc/terms/"/>
    <ds:schemaRef ds:uri="http://schemas.microsoft.com/office/2006/documentManagement/types"/>
    <ds:schemaRef ds:uri="http://schemas.microsoft.com/office/infopath/2007/PartnerControls"/>
    <ds:schemaRef ds:uri="94410d2a-67a2-4ba0-90d1-93ada5dce89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445</TotalTime>
  <Words>1397</Words>
  <Application>Microsoft Office PowerPoint</Application>
  <PresentationFormat>Widescreen</PresentationFormat>
  <Paragraphs>172</Paragraphs>
  <Slides>18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Aptos</vt:lpstr>
      <vt:lpstr>Arial</vt:lpstr>
      <vt:lpstr>Century Gothic</vt:lpstr>
      <vt:lpstr>Merriweather</vt:lpstr>
      <vt:lpstr>Merriweather Sans</vt:lpstr>
      <vt:lpstr>Merriweather Sans Light</vt:lpstr>
      <vt:lpstr>System Font Regular</vt:lpstr>
      <vt:lpstr>COVERS</vt:lpstr>
      <vt:lpstr>IoR Grey - Tint3 BACKGROUND</vt:lpstr>
      <vt:lpstr>Learning from regulatory challenges in the UK regulatory community ESPO conference, June 2025</vt:lpstr>
      <vt:lpstr>Marcial Boo Chair of Institute of Regulation</vt:lpstr>
      <vt:lpstr>The Institute of Regulation- home of good regulation  </vt:lpstr>
      <vt:lpstr>Challenges in UK regulation</vt:lpstr>
      <vt:lpstr>1. Definition: What is regulation?</vt:lpstr>
      <vt:lpstr>1. Definition: What is regulation?</vt:lpstr>
      <vt:lpstr>2. Scope: Who are regulators?</vt:lpstr>
      <vt:lpstr>2. Scope: Who are regulators?</vt:lpstr>
      <vt:lpstr>2. Scope: Who are regulators?</vt:lpstr>
      <vt:lpstr>3. Professionalism: where do regulators learn?</vt:lpstr>
      <vt:lpstr>3. Professionalism: where do regulators learn?</vt:lpstr>
      <vt:lpstr>4. Bureaucracy: Too much or too little regulation? </vt:lpstr>
      <vt:lpstr>PowerPoint Presentation</vt:lpstr>
      <vt:lpstr>5. Data: How to respond to AI?</vt:lpstr>
      <vt:lpstr>5. Data: How to respond to AI?</vt:lpstr>
      <vt:lpstr>PowerPoint Presentation</vt:lpstr>
      <vt:lpstr>Learning from UK regulation</vt:lpstr>
      <vt:lpstr>Thank you – and 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Scene setting </dc:title>
  <dc:creator>Institute of Regulation Chair</dc:creator>
  <cp:lastModifiedBy>Marcial Boo</cp:lastModifiedBy>
  <cp:revision>65</cp:revision>
  <dcterms:created xsi:type="dcterms:W3CDTF">2024-09-30T09:53:06Z</dcterms:created>
  <dcterms:modified xsi:type="dcterms:W3CDTF">2025-05-20T15:45:45Z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0x01010059CCEFBA42C6D149B2AB0A9EC639C77E</vt:lpwstr>
  </property>
  <property fmtid="{D5CDD505-2E9C-101B-9397-08002B2CF9AE}" pid="3" name="MediaServiceImageTags">
    <vt:lpwstr/>
  </property>
</Properties>
</file>