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9" r:id="rId4"/>
    <p:sldId id="260" r:id="rId5"/>
    <p:sldId id="261" r:id="rId6"/>
    <p:sldId id="264" r:id="rId7"/>
    <p:sldId id="265" r:id="rId8"/>
    <p:sldId id="257" r:id="rId9"/>
    <p:sldId id="389" r:id="rId10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85845"/>
  </p:normalViewPr>
  <p:slideViewPr>
    <p:cSldViewPr snapToGrid="0">
      <p:cViewPr varScale="1">
        <p:scale>
          <a:sx n="105" d="100"/>
          <a:sy n="105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A4A62-916E-FB4C-82C2-41A2AD3BB6FD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6174-D204-8B4A-9561-C67FB893921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46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66174-D204-8B4A-9561-C67FB893921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99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8" y="1680000"/>
            <a:ext cx="8400000" cy="1632000"/>
          </a:xfrm>
        </p:spPr>
        <p:txBody>
          <a:bodyPr/>
          <a:lstStyle>
            <a:lvl1pPr>
              <a:lnSpc>
                <a:spcPts val="5067"/>
              </a:lnSpc>
              <a:defRPr sz="5867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8" y="3312000"/>
            <a:ext cx="8400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useo Sans 100"/>
                <a:cs typeface="Museo Sans 10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19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5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655367" y="1056001"/>
            <a:ext cx="10896000" cy="4558151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7" y="528000"/>
            <a:ext cx="10896000" cy="528000"/>
          </a:xfrm>
        </p:spPr>
        <p:txBody>
          <a:bodyPr anchor="t" anchorCtr="0"/>
          <a:lstStyle>
            <a:lvl1pPr algn="l">
              <a:lnSpc>
                <a:spcPts val="3333"/>
              </a:lnSpc>
              <a:defRPr sz="2667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706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8" y="1680000"/>
            <a:ext cx="8400000" cy="1632000"/>
          </a:xfrm>
        </p:spPr>
        <p:txBody>
          <a:bodyPr/>
          <a:lstStyle>
            <a:lvl1pPr>
              <a:lnSpc>
                <a:spcPts val="5067"/>
              </a:lnSpc>
              <a:defRPr sz="5867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8" y="3312000"/>
            <a:ext cx="8400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</a:t>
            </a:r>
            <a:br>
              <a:rPr lang="en-GB" noProof="0" dirty="0"/>
            </a:br>
            <a:r>
              <a:rPr lang="en-GB" noProof="0" dirty="0"/>
              <a:t>with right mouse button &gt; send to back</a:t>
            </a:r>
          </a:p>
        </p:txBody>
      </p:sp>
    </p:spTree>
    <p:extLst>
      <p:ext uri="{BB962C8B-B14F-4D97-AF65-F5344CB8AC3E}">
        <p14:creationId xmlns:p14="http://schemas.microsoft.com/office/powerpoint/2010/main" val="272315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7" y="528000"/>
            <a:ext cx="1089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106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721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57600" y="1296000"/>
            <a:ext cx="5352000" cy="4464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97602" y="1295999"/>
            <a:ext cx="5353767" cy="4464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5857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432000"/>
          </a:xfrm>
        </p:spPr>
        <p:txBody>
          <a:bodyPr anchor="t" anchorCtr="0"/>
          <a:lstStyle>
            <a:lvl1pPr marL="0" indent="0">
              <a:buNone/>
              <a:defRPr sz="2400" b="0" i="0">
                <a:latin typeface="Museo Sans 900"/>
                <a:cs typeface="Museo Sans 90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728000"/>
            <a:ext cx="5332800" cy="403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96000"/>
            <a:ext cx="5352000" cy="432000"/>
          </a:xfrm>
        </p:spPr>
        <p:txBody>
          <a:bodyPr anchor="t" anchorCtr="0"/>
          <a:lstStyle>
            <a:lvl1pPr marL="0" indent="0">
              <a:buNone/>
              <a:defRPr sz="2400" b="0" i="0">
                <a:latin typeface="Museo Sans 900"/>
                <a:cs typeface="Museo Sans 90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93367" y="1728000"/>
            <a:ext cx="5352000" cy="403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092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9" y="528000"/>
            <a:ext cx="5332799" cy="76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432000"/>
          </a:xfrm>
        </p:spPr>
        <p:txBody>
          <a:bodyPr anchor="t" anchorCtr="0"/>
          <a:lstStyle>
            <a:lvl1pPr marL="0" indent="0">
              <a:buNone/>
              <a:defRPr sz="2400" b="0" i="0">
                <a:latin typeface="Museo Sans 900"/>
                <a:cs typeface="Museo Sans 90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728000"/>
            <a:ext cx="5332800" cy="403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528000"/>
            <a:ext cx="5352000" cy="5088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2133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744719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9" y="528000"/>
            <a:ext cx="5332799" cy="76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5365" y="1296000"/>
            <a:ext cx="5332800" cy="432000"/>
          </a:xfrm>
        </p:spPr>
        <p:txBody>
          <a:bodyPr anchor="t" anchorCtr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728000"/>
            <a:ext cx="5332800" cy="403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528000"/>
            <a:ext cx="5352000" cy="2448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2133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6191999" y="3168000"/>
            <a:ext cx="5352000" cy="2448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5007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457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744000" y="5731201"/>
            <a:ext cx="1910144" cy="76812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5367" y="528000"/>
            <a:ext cx="10896000" cy="7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5365" y="1295401"/>
            <a:ext cx="10896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9600" y="6217571"/>
            <a:ext cx="1008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33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BFA70A00-1F36-F546-800D-3CDBDD749103}" type="datetimeFigureOut">
              <a:rPr lang="en-NL" smtClean="0"/>
              <a:t>15/06/2025</a:t>
            </a:fld>
            <a:endParaRPr lang="en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97600" y="6217571"/>
            <a:ext cx="6803893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33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67" y="6217571"/>
            <a:ext cx="432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33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27DECE1C-0B10-6047-B3FE-BAC24AA759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4099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585" rtl="0" eaLnBrk="1" latinLnBrk="0" hangingPunct="1">
        <a:lnSpc>
          <a:spcPts val="4267"/>
        </a:lnSpc>
        <a:spcBef>
          <a:spcPct val="0"/>
        </a:spcBef>
        <a:buNone/>
        <a:defRPr sz="3733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7993" indent="-287993" algn="l" defTabSz="609585" rtl="0" eaLnBrk="1" latinLnBrk="0" hangingPunct="1">
        <a:lnSpc>
          <a:spcPts val="3067"/>
        </a:lnSpc>
        <a:spcBef>
          <a:spcPts val="0"/>
        </a:spcBef>
        <a:buSzPct val="100000"/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575986" indent="-287993" algn="l" defTabSz="609585" rtl="0" eaLnBrk="1" latinLnBrk="0" hangingPunct="1">
        <a:lnSpc>
          <a:spcPts val="3067"/>
        </a:lnSpc>
        <a:spcBef>
          <a:spcPts val="0"/>
        </a:spcBef>
        <a:buSzPct val="100000"/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3978" indent="-287993" algn="l" defTabSz="609585" rtl="0" eaLnBrk="1" latinLnBrk="0" hangingPunct="1">
        <a:lnSpc>
          <a:spcPts val="3067"/>
        </a:lnSpc>
        <a:spcBef>
          <a:spcPts val="0"/>
        </a:spcBef>
        <a:buSzPct val="100000"/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1151971" indent="-287993" algn="l" defTabSz="609585" rtl="0" eaLnBrk="1" latinLnBrk="0" hangingPunct="1">
        <a:lnSpc>
          <a:spcPts val="3067"/>
        </a:lnSpc>
        <a:spcBef>
          <a:spcPts val="0"/>
        </a:spcBef>
        <a:buSzPct val="100000"/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39964" indent="-287993" algn="l" defTabSz="609585" rtl="0" eaLnBrk="1" latinLnBrk="0" hangingPunct="1">
        <a:lnSpc>
          <a:spcPts val="3067"/>
        </a:lnSpc>
        <a:spcBef>
          <a:spcPts val="0"/>
        </a:spcBef>
        <a:buSzPct val="100000"/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want.com/?client=cs-chrome&amp;q=tulp&amp;t=images&amp;o=0%3AD935D8802AB0FDAAED1B971217A0C8875ABB625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hyperlink" Target="mailto:hc.regulation@eshpm.eur.nl?subject=Expert%20Group%20on%20Health%20and%20Care%20Regulation,%20ESHPM&amp;%20Care%20Regulation,%20ESHPM&amp;%20Care%20Regulation,%20ESHP&amp;%20Care%20Regulation,%20ESH&amp;%20Care%20Regulation,%20ES&amp;%20Care%20Regulation,%20E&amp;%20Care%20Regulation,%20&amp;%20Care%20Regulation,&amp;%20Care%20Regulation&amp;%20Care%20Regulatio&amp;%20Care%20Regulati&amp;%20Care%20Regulat&amp;%20Care%20Regula&amp;%20Care%20Regul&amp;%20Care%20Regu&amp;%20Care%20Reg&amp;%20Care%20Re&amp;%20Care%20R&amp;%20Care%20&amp;%20Care%20r&amp;%20Care%20re&amp;%20Care%20reg&amp;%20Care%20regu&amp;%20Care%20regul&amp;%20Care%20regula&amp;%20Care%20regulat&amp;%20Care%20regulati&amp;%20Care%20regulat&amp;%20Care%20regula&amp;%20Care%20regul&amp;%20Care%20regu&amp;%20Care%20reg&amp;%20Care%20re&amp;%20Care%20r&amp;%20Care%20&amp;%20Care&amp;%20Car&amp;%20Car%20&amp;%20Car&amp;%20Ca&amp;%20C&amp;%20&amp;" TargetMode="External"/><Relationship Id="rId4" Type="http://schemas.openxmlformats.org/officeDocument/2006/relationships/hyperlink" Target="https://www.eur.nl/en/eshpm/research/expert-group-health-care-regula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ur.nl/en/eshpm/research/research-groups/health-care-governance/projects/regulating-care/ones-own-story-basis-supervisio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00C5-EFBD-1302-0555-E4CC19F3A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68" y="2054073"/>
            <a:ext cx="8400000" cy="1632000"/>
          </a:xfrm>
        </p:spPr>
        <p:txBody>
          <a:bodyPr/>
          <a:lstStyle/>
          <a:p>
            <a:r>
              <a:rPr lang="en-GB" sz="4800" dirty="0"/>
              <a:t>T</a:t>
            </a:r>
            <a:r>
              <a:rPr lang="en-NL" sz="4800" dirty="0"/>
              <a:t>owards value-driven regulation – insights from Dutch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2CA1F-DF21-C147-DF87-84DE38BF9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68" y="5016109"/>
            <a:ext cx="8400000" cy="1080000"/>
          </a:xfrm>
        </p:spPr>
        <p:txBody>
          <a:bodyPr/>
          <a:lstStyle/>
          <a:p>
            <a:r>
              <a:rPr lang="en-NL" dirty="0"/>
              <a:t>Roland Bal</a:t>
            </a:r>
          </a:p>
        </p:txBody>
      </p:sp>
    </p:spTree>
    <p:extLst>
      <p:ext uri="{BB962C8B-B14F-4D97-AF65-F5344CB8AC3E}">
        <p14:creationId xmlns:p14="http://schemas.microsoft.com/office/powerpoint/2010/main" val="28301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D9E8-5288-3EE7-1502-43757D40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NL" dirty="0"/>
              <a:t>evelopments in Dutch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971C-4328-D6A7-CED0-E8AE4B67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4" y="1295400"/>
            <a:ext cx="11024017" cy="5257799"/>
          </a:xfrm>
        </p:spPr>
        <p:txBody>
          <a:bodyPr/>
          <a:lstStyle/>
          <a:p>
            <a:r>
              <a:rPr lang="en-NL" dirty="0"/>
              <a:t>Increasing scarcity – workforce, medication, appliances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</a:t>
            </a:r>
            <a:r>
              <a:rPr lang="en-NL" dirty="0"/>
              <a:t>oving from competition to planning and cooperation</a:t>
            </a:r>
          </a:p>
          <a:p>
            <a:pPr lvl="1"/>
            <a:r>
              <a:rPr lang="en-GB" dirty="0"/>
              <a:t>Increasing centralisation of (complex) care</a:t>
            </a:r>
          </a:p>
          <a:p>
            <a:endParaRPr lang="en-GB" dirty="0"/>
          </a:p>
          <a:p>
            <a:r>
              <a:rPr lang="en-GB" dirty="0"/>
              <a:t>Moving towards integrating acute, long-term and social care</a:t>
            </a:r>
          </a:p>
          <a:p>
            <a:pPr lvl="1"/>
            <a:r>
              <a:rPr lang="en-GB" dirty="0"/>
              <a:t>Increasing regional cooperation</a:t>
            </a:r>
          </a:p>
          <a:p>
            <a:pPr marL="287993" lvl="1" indent="0">
              <a:buNone/>
            </a:pPr>
            <a:endParaRPr lang="en-GB" dirty="0"/>
          </a:p>
          <a:p>
            <a:r>
              <a:rPr lang="en-GB" dirty="0"/>
              <a:t>‘Appropriate care’ policies	</a:t>
            </a:r>
          </a:p>
          <a:p>
            <a:pPr lvl="1"/>
            <a:r>
              <a:rPr lang="en-GB" dirty="0"/>
              <a:t>Ageing-in-place; eHealth; task shifting; person-</a:t>
            </a:r>
            <a:r>
              <a:rPr lang="en-GB" dirty="0" err="1"/>
              <a:t>centered</a:t>
            </a:r>
            <a:r>
              <a:rPr lang="en-GB" dirty="0"/>
              <a:t> care; etc.</a:t>
            </a:r>
          </a:p>
          <a:p>
            <a:pPr lvl="1"/>
            <a:endParaRPr lang="en-GB" dirty="0"/>
          </a:p>
          <a:p>
            <a:r>
              <a:rPr lang="en-GB" dirty="0"/>
              <a:t>Increased attention for resilience in case of external threats (climate, war)</a:t>
            </a:r>
          </a:p>
          <a:p>
            <a:endParaRPr lang="en-GB" dirty="0"/>
          </a:p>
          <a:p>
            <a:pPr lvl="1"/>
            <a:endParaRPr lang="en-NL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FC2BB86B-DE3D-9542-FF1D-97446110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0"/>
            <a:ext cx="402336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favicon">
            <a:hlinkClick r:id="rId3"/>
            <a:extLst>
              <a:ext uri="{FF2B5EF4-FFF2-40B4-BE49-F238E27FC236}">
                <a16:creationId xmlns:a16="http://schemas.microsoft.com/office/drawing/2014/main" id="{288A1F86-1A53-E1FC-A3A2-218545BCC3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6382" y="748395"/>
            <a:ext cx="146381" cy="1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93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6F0B-EC01-C40F-C3CB-8F6E446D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Expert Group on Health &amp; Care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3ADB-BE02-583D-F609-2500881F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5" y="1560785"/>
            <a:ext cx="6897830" cy="4501811"/>
          </a:xfrm>
        </p:spPr>
        <p:txBody>
          <a:bodyPr/>
          <a:lstStyle/>
          <a:p>
            <a:pPr marL="0" indent="0">
              <a:buNone/>
            </a:pPr>
            <a:r>
              <a:rPr lang="en-NL" sz="2000" b="1" dirty="0">
                <a:solidFill>
                  <a:schemeClr val="tx2"/>
                </a:solidFill>
              </a:rPr>
              <a:t>RESEARCH </a:t>
            </a:r>
            <a:r>
              <a:rPr lang="en-NL" sz="2000" dirty="0"/>
              <a:t>| 15+ years research on regulating quality and safety in health and care | embedded research at the Dutch Health and Youth Care Inspectorate</a:t>
            </a:r>
          </a:p>
          <a:p>
            <a:endParaRPr lang="en-NL" sz="2000" dirty="0"/>
          </a:p>
          <a:p>
            <a:pPr marL="0" indent="0">
              <a:buNone/>
            </a:pPr>
            <a:r>
              <a:rPr lang="en-NL" sz="2000" b="1" dirty="0">
                <a:solidFill>
                  <a:schemeClr val="tx2"/>
                </a:solidFill>
              </a:rPr>
              <a:t>TEACHING</a:t>
            </a:r>
            <a:r>
              <a:rPr lang="en-NL" sz="2000" dirty="0"/>
              <a:t> | Erasmus International Regulator course in collaboration with UK, Norwegian and Dutch regulators | trained 76 regulatory professionals from 11 countries</a:t>
            </a:r>
          </a:p>
          <a:p>
            <a:endParaRPr lang="en-NL" sz="2000" dirty="0"/>
          </a:p>
          <a:p>
            <a:pPr marL="0" indent="0">
              <a:buNone/>
            </a:pPr>
            <a:r>
              <a:rPr lang="en-NL" sz="2000" b="1" dirty="0">
                <a:solidFill>
                  <a:schemeClr val="tx2"/>
                </a:solidFill>
              </a:rPr>
              <a:t>ENGAGEMENT</a:t>
            </a:r>
            <a:r>
              <a:rPr lang="en-NL" sz="2000" dirty="0"/>
              <a:t> | Advisory and leadership roles with bodies such as the Dutch Health Council, WHO, Lancet, International Forum and Health Standards Organization</a:t>
            </a:r>
          </a:p>
          <a:p>
            <a:pPr marL="0" indent="0">
              <a:buNone/>
            </a:pPr>
            <a:endParaRPr lang="en-NL" sz="2000" dirty="0"/>
          </a:p>
        </p:txBody>
      </p:sp>
      <p:pic>
        <p:nvPicPr>
          <p:cNvPr id="4" name="Content Placeholder 4" descr="A logo with a bridge and cross and a heart&#10;&#10;AI-generated content may be incorrect.">
            <a:extLst>
              <a:ext uri="{FF2B5EF4-FFF2-40B4-BE49-F238E27FC236}">
                <a16:creationId xmlns:a16="http://schemas.microsoft.com/office/drawing/2014/main" id="{80919B5A-AEB1-0557-EF62-22CCA713B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8"/>
          <a:stretch>
            <a:fillRect/>
          </a:stretch>
        </p:blipFill>
        <p:spPr>
          <a:xfrm>
            <a:off x="9568010" y="1413164"/>
            <a:ext cx="2623990" cy="2487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D9EBA-A73D-553B-EDA4-971342921657}"/>
              </a:ext>
            </a:extLst>
          </p:cNvPr>
          <p:cNvSpPr txBox="1"/>
          <p:nvPr/>
        </p:nvSpPr>
        <p:spPr>
          <a:xfrm>
            <a:off x="2052275" y="6330000"/>
            <a:ext cx="4104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400" i="1" dirty="0">
                <a:solidFill>
                  <a:schemeClr val="bg1">
                    <a:lumMod val="65000"/>
                  </a:schemeClr>
                </a:solidFill>
              </a:rPr>
              <a:t>More information? Visit our </a:t>
            </a:r>
            <a:r>
              <a:rPr lang="en-NL" sz="1400" i="1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NL" sz="1400" i="1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en-NL" sz="1400" i="1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us</a:t>
            </a:r>
            <a:endParaRPr lang="en-NL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 descr="A city with a bridge and trees&#10;&#10;AI-generated content may be incorrect.">
            <a:extLst>
              <a:ext uri="{FF2B5EF4-FFF2-40B4-BE49-F238E27FC236}">
                <a16:creationId xmlns:a16="http://schemas.microsoft.com/office/drawing/2014/main" id="{9FC7F0B8-FC8B-065C-58EC-B6B9C692BD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91" r="11974"/>
          <a:stretch>
            <a:fillRect/>
          </a:stretch>
        </p:blipFill>
        <p:spPr>
          <a:xfrm>
            <a:off x="8077200" y="3434074"/>
            <a:ext cx="4114800" cy="34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5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A39F-43B1-CBFC-3523-73A3E01E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NL" dirty="0"/>
              <a:t>onsequences for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DA75B-8B17-0402-77D0-A4FCDECD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Traditional assumptions of regulation and oversight no longer hold</a:t>
            </a:r>
          </a:p>
          <a:p>
            <a:endParaRPr lang="en-GB" dirty="0"/>
          </a:p>
          <a:p>
            <a:pPr lvl="1"/>
            <a:r>
              <a:rPr lang="en-GB" dirty="0"/>
              <a:t>Current quality standards hard to use </a:t>
            </a:r>
          </a:p>
          <a:p>
            <a:pPr lvl="2"/>
            <a:r>
              <a:rPr lang="en-GB" dirty="0"/>
              <a:t>due to scarcity problems, networks, new themes (person-centeredness)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Who to hold to account for networked care? </a:t>
            </a:r>
          </a:p>
          <a:p>
            <a:pPr lvl="1"/>
            <a:endParaRPr lang="en-GB" dirty="0"/>
          </a:p>
          <a:p>
            <a:r>
              <a:rPr lang="en-GB" dirty="0"/>
              <a:t>Changing societal expectations</a:t>
            </a:r>
          </a:p>
          <a:p>
            <a:pPr lvl="1"/>
            <a:r>
              <a:rPr lang="en-GB" dirty="0"/>
              <a:t>Decreasing trust &amp; increasing expectations</a:t>
            </a:r>
          </a:p>
          <a:p>
            <a:pPr lvl="1"/>
            <a:endParaRPr lang="en-GB" dirty="0"/>
          </a:p>
          <a:p>
            <a:r>
              <a:rPr lang="en-GB" dirty="0"/>
              <a:t>Creating regulatory uncertainty</a:t>
            </a:r>
          </a:p>
          <a:p>
            <a:endParaRPr lang="en-GB" dirty="0"/>
          </a:p>
          <a:p>
            <a:endParaRPr lang="en-NL" dirty="0"/>
          </a:p>
        </p:txBody>
      </p:sp>
      <p:pic>
        <p:nvPicPr>
          <p:cNvPr id="4" name="Picture 4" descr="Activiteit in Provincie Luxemburg - Labyrint tot Barvaux-sur-Ourthe -  Recreatiecentra">
            <a:extLst>
              <a:ext uri="{FF2B5EF4-FFF2-40B4-BE49-F238E27FC236}">
                <a16:creationId xmlns:a16="http://schemas.microsoft.com/office/drawing/2014/main" id="{4B6BE21C-A78A-B8C6-3F53-3D3126C2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93" y="3472229"/>
            <a:ext cx="5087907" cy="33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9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01FF-78FD-C84A-6FB5-33A53216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500" y="5946000"/>
            <a:ext cx="4445646" cy="768000"/>
          </a:xfrm>
        </p:spPr>
        <p:txBody>
          <a:bodyPr/>
          <a:lstStyle/>
          <a:p>
            <a:pPr marL="0" indent="0">
              <a:buNone/>
            </a:pPr>
            <a:r>
              <a:rPr lang="en-NL" sz="1400" dirty="0"/>
              <a:t>Leistikow, Pot &amp; Bal, </a:t>
            </a:r>
            <a:r>
              <a:rPr lang="en-NL" sz="1400" i="1" dirty="0"/>
              <a:t>Social Science &amp; Medicine</a:t>
            </a:r>
            <a:r>
              <a:rPr lang="en-NL" sz="1400" dirty="0"/>
              <a:t>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733C5-EDFA-96E5-0F74-938DBF1D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527999"/>
            <a:ext cx="7413913" cy="52941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31FBBA-D6C0-107B-2E89-A25F0EAB2EF8}"/>
              </a:ext>
            </a:extLst>
          </p:cNvPr>
          <p:cNvSpPr txBox="1"/>
          <p:nvPr/>
        </p:nvSpPr>
        <p:spPr>
          <a:xfrm>
            <a:off x="457200" y="886690"/>
            <a:ext cx="3976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b="1" dirty="0"/>
              <a:t>Regulating under uncertainty</a:t>
            </a:r>
          </a:p>
          <a:p>
            <a:endParaRPr lang="en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Translating </a:t>
            </a:r>
            <a:r>
              <a:rPr lang="en-NL" sz="2400" dirty="0"/>
              <a:t>societal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NL" sz="2400" dirty="0"/>
              <a:t>ee regulation as including whole cycle – including defining regulatory object &amp; addressee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</a:t>
            </a:r>
            <a:r>
              <a:rPr lang="en-NL" sz="2400" dirty="0"/>
              <a:t>eassess regulatory strategies regularly (reflexivity)</a:t>
            </a:r>
          </a:p>
        </p:txBody>
      </p:sp>
    </p:spTree>
    <p:extLst>
      <p:ext uri="{BB962C8B-B14F-4D97-AF65-F5344CB8AC3E}">
        <p14:creationId xmlns:p14="http://schemas.microsoft.com/office/powerpoint/2010/main" val="250743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2B36-2B9F-DC1A-BFDC-E4F32BCE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NL" dirty="0"/>
              <a:t>egulating scarcity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236EC-0CB4-100C-9CF8-0EF03A6F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Societal values: equitable access; quality &amp; safety; population health</a:t>
            </a:r>
          </a:p>
          <a:p>
            <a:endParaRPr lang="en-GB" dirty="0"/>
          </a:p>
          <a:p>
            <a:r>
              <a:rPr lang="en-GB" dirty="0"/>
              <a:t>Diversification of addressees and regulatory objects:</a:t>
            </a:r>
          </a:p>
          <a:p>
            <a:endParaRPr lang="en-GB" dirty="0"/>
          </a:p>
          <a:p>
            <a:pPr lvl="1"/>
            <a:r>
              <a:rPr lang="en-GB" dirty="0"/>
              <a:t>Health and social care facilities – what are they doing to cope? No scapegoat for bad quality!</a:t>
            </a:r>
          </a:p>
          <a:p>
            <a:pPr lvl="1"/>
            <a:r>
              <a:rPr lang="en-GB" dirty="0"/>
              <a:t>Regulatory actors – redesigning regulatory frameworks</a:t>
            </a:r>
          </a:p>
          <a:p>
            <a:pPr lvl="1"/>
            <a:r>
              <a:rPr lang="en-GB" dirty="0"/>
              <a:t>National government – changing policies, budgets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F61304-45DD-FFD2-4FDD-F121E69D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0640"/>
            <a:ext cx="121920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7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14A8-D7EB-4ECB-2035-E5FE18C4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NL" dirty="0"/>
              <a:t>egulating scarcity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D678A-571F-5252-3310-EEBB2B9D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NL" dirty="0"/>
              <a:t>iversification in regulatory styles and skills needed</a:t>
            </a:r>
          </a:p>
          <a:p>
            <a:endParaRPr lang="en-NL" dirty="0"/>
          </a:p>
          <a:p>
            <a:pPr lvl="1"/>
            <a:r>
              <a:rPr lang="en-GB" dirty="0"/>
              <a:t>R</a:t>
            </a:r>
            <a:r>
              <a:rPr lang="en-NL" dirty="0"/>
              <a:t>eflexive regulation / narrative approaches</a:t>
            </a:r>
          </a:p>
          <a:p>
            <a:pPr lvl="1"/>
            <a:r>
              <a:rPr lang="en-GB" dirty="0"/>
              <a:t>M</a:t>
            </a:r>
            <a:r>
              <a:rPr lang="en-NL" dirty="0"/>
              <a:t>ove from checkbox to situated improvisation</a:t>
            </a:r>
          </a:p>
          <a:p>
            <a:pPr lvl="1"/>
            <a:r>
              <a:rPr lang="en-GB" dirty="0"/>
              <a:t>F</a:t>
            </a:r>
            <a:r>
              <a:rPr lang="en-NL" dirty="0"/>
              <a:t>ocus on soft signals and cultures</a:t>
            </a:r>
          </a:p>
          <a:p>
            <a:pPr lvl="1"/>
            <a:endParaRPr lang="en-NL" dirty="0"/>
          </a:p>
          <a:p>
            <a:r>
              <a:rPr lang="en-GB" dirty="0"/>
              <a:t>E</a:t>
            </a:r>
            <a:r>
              <a:rPr lang="en-NL" dirty="0"/>
              <a:t>xample: RUN project</a:t>
            </a:r>
          </a:p>
          <a:p>
            <a:pPr lvl="1"/>
            <a:endParaRPr lang="en-NL" dirty="0"/>
          </a:p>
        </p:txBody>
      </p:sp>
      <p:pic>
        <p:nvPicPr>
          <p:cNvPr id="4102" name="Picture 6" descr="Thelonious Monk &amp; Miles Davis ...">
            <a:extLst>
              <a:ext uri="{FF2B5EF4-FFF2-40B4-BE49-F238E27FC236}">
                <a16:creationId xmlns:a16="http://schemas.microsoft.com/office/drawing/2014/main" id="{95AAE280-AC3B-DD57-C616-4B453F19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7351"/>
            <a:ext cx="12192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D02515-F86C-11E3-7BE0-E1B1865C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Reflexive regulation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ACBB7-9652-0A53-AE4C-78995A18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Reflexive regulation – taking effects of regulation into account</a:t>
            </a:r>
          </a:p>
          <a:p>
            <a:pPr lvl="1"/>
            <a:r>
              <a:rPr lang="en-GB" dirty="0"/>
              <a:t>Both ‘intended’ and ‘non intended’ effects</a:t>
            </a:r>
          </a:p>
          <a:p>
            <a:pPr lvl="1"/>
            <a:r>
              <a:rPr lang="en-GB" dirty="0"/>
              <a:t>Considering possibilities of regulatees to comply</a:t>
            </a:r>
          </a:p>
          <a:p>
            <a:pPr lvl="1"/>
            <a:r>
              <a:rPr lang="en-GB" dirty="0"/>
              <a:t>With an eye for ones’ own framings and how these affect regulatees</a:t>
            </a:r>
          </a:p>
          <a:p>
            <a:pPr lvl="1"/>
            <a:r>
              <a:rPr lang="en-GB" dirty="0"/>
              <a:t>And on the network of other regulators</a:t>
            </a:r>
          </a:p>
          <a:p>
            <a:pPr marL="287993" lvl="1" indent="0">
              <a:buNone/>
            </a:pPr>
            <a:endParaRPr lang="en-GB" dirty="0"/>
          </a:p>
          <a:p>
            <a:r>
              <a:rPr lang="en-GB" dirty="0"/>
              <a:t>Especially important with people in vulnerable positions</a:t>
            </a:r>
          </a:p>
          <a:p>
            <a:pPr lvl="1"/>
            <a:r>
              <a:rPr lang="en-GB" dirty="0"/>
              <a:t>Network effects unclear</a:t>
            </a:r>
          </a:p>
          <a:p>
            <a:pPr lvl="1"/>
            <a:r>
              <a:rPr lang="en-GB" dirty="0"/>
              <a:t>No obvious addressant for regulation</a:t>
            </a:r>
          </a:p>
          <a:p>
            <a:pPr lvl="1"/>
            <a:r>
              <a:rPr lang="en-GB" dirty="0"/>
              <a:t>Little knowledge about ‘good’ care</a:t>
            </a:r>
          </a:p>
          <a:p>
            <a:pPr lvl="1"/>
            <a:r>
              <a:rPr lang="en-GB" dirty="0"/>
              <a:t>Lack of standards</a:t>
            </a:r>
          </a:p>
          <a:p>
            <a:endParaRPr lang="en-GB" dirty="0"/>
          </a:p>
        </p:txBody>
      </p:sp>
      <p:pic>
        <p:nvPicPr>
          <p:cNvPr id="2050" name="Picture 2" descr="deformeren | kunstgeschiedenis.jouwweb.nl">
            <a:extLst>
              <a:ext uri="{FF2B5EF4-FFF2-40B4-BE49-F238E27FC236}">
                <a16:creationId xmlns:a16="http://schemas.microsoft.com/office/drawing/2014/main" id="{215A58BA-EFBE-0F4B-9715-2C13ADF2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67" y="3429000"/>
            <a:ext cx="28546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2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ADA8-9B05-534F-8E4C-1A760D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RUN-study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E89E8-150D-0743-95DF-63E0DC15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65" y="1295400"/>
            <a:ext cx="10896000" cy="5702808"/>
          </a:xfrm>
        </p:spPr>
        <p:txBody>
          <a:bodyPr/>
          <a:lstStyle/>
          <a:p>
            <a:r>
              <a:rPr lang="en-GB" dirty="0"/>
              <a:t>Furthering reflexive regulation through narrative accountability</a:t>
            </a:r>
          </a:p>
          <a:p>
            <a:pPr lvl="1"/>
            <a:r>
              <a:rPr lang="en-GB" dirty="0"/>
              <a:t>Focussed on people in vulnerable positions:</a:t>
            </a:r>
          </a:p>
          <a:p>
            <a:pPr lvl="2"/>
            <a:r>
              <a:rPr lang="en-GB" dirty="0"/>
              <a:t>People with dementia living at home and their partners</a:t>
            </a:r>
          </a:p>
          <a:p>
            <a:pPr lvl="2"/>
            <a:r>
              <a:rPr lang="en-GB" dirty="0"/>
              <a:t>Young people with severe mental issues</a:t>
            </a:r>
          </a:p>
          <a:p>
            <a:pPr lvl="2"/>
            <a:r>
              <a:rPr lang="en-GB" dirty="0"/>
              <a:t>People with ‘distance to the labour market’</a:t>
            </a:r>
          </a:p>
          <a:p>
            <a:pPr lvl="2"/>
            <a:endParaRPr lang="en-GB" dirty="0"/>
          </a:p>
          <a:p>
            <a:r>
              <a:rPr lang="en-GB" dirty="0"/>
              <a:t>Collecting client stories</a:t>
            </a:r>
          </a:p>
          <a:p>
            <a:r>
              <a:rPr lang="en-GB" dirty="0"/>
              <a:t>Reflexive sessions with regulators</a:t>
            </a:r>
          </a:p>
          <a:p>
            <a:r>
              <a:rPr lang="en-GB" dirty="0"/>
              <a:t>Experimenting with narrative accounting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 cooperation with six regulators and client </a:t>
            </a:r>
          </a:p>
          <a:p>
            <a:pPr marL="0" indent="0">
              <a:buNone/>
            </a:pPr>
            <a:r>
              <a:rPr lang="en-GB" dirty="0"/>
              <a:t>organisations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More info, see </a:t>
            </a:r>
            <a:r>
              <a:rPr lang="en-GB" sz="1800" dirty="0">
                <a:hlinkClick r:id="rId2"/>
              </a:rPr>
              <a:t>project website</a:t>
            </a:r>
            <a:endParaRPr lang="en-GB" sz="1800" dirty="0"/>
          </a:p>
        </p:txBody>
      </p:sp>
      <p:pic>
        <p:nvPicPr>
          <p:cNvPr id="5122" name="Picture 2" descr="Bos met blikvanger">
            <a:extLst>
              <a:ext uri="{FF2B5EF4-FFF2-40B4-BE49-F238E27FC236}">
                <a16:creationId xmlns:a16="http://schemas.microsoft.com/office/drawing/2014/main" id="{9636A790-7CC1-D5AE-E29A-D8FA9B39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95" y="3828288"/>
            <a:ext cx="5559106" cy="30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90567"/>
      </p:ext>
    </p:extLst>
  </p:cSld>
  <p:clrMapOvr>
    <a:masterClrMapping/>
  </p:clrMapOvr>
</p:sld>
</file>

<file path=ppt/theme/theme1.xml><?xml version="1.0" encoding="utf-8"?>
<a:theme xmlns:a="http://schemas.openxmlformats.org/drawingml/2006/main" name="ESHPM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HPM" id="{97AE2F82-27AB-894D-A84D-22AB6B302849}" vid="{3DF80536-9072-0348-9979-905C8BE030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ESHPM</Template>
  <TotalTime>1597</TotalTime>
  <Words>492</Words>
  <Application>Microsoft Macintosh PowerPoint</Application>
  <PresentationFormat>Widescreen</PresentationFormat>
  <Paragraphs>89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Museo Sans 100</vt:lpstr>
      <vt:lpstr>Museo Sans 500</vt:lpstr>
      <vt:lpstr>Museo Sans 700</vt:lpstr>
      <vt:lpstr>Museo Sans 900</vt:lpstr>
      <vt:lpstr>ESHPM</vt:lpstr>
      <vt:lpstr>Towards value-driven regulation – insights from Dutch research</vt:lpstr>
      <vt:lpstr>Developments in Dutch healthcare</vt:lpstr>
      <vt:lpstr>Expert Group on Health &amp; Care Regulation</vt:lpstr>
      <vt:lpstr>Consequences for regulation </vt:lpstr>
      <vt:lpstr>PowerPoint Presentation</vt:lpstr>
      <vt:lpstr>Regulating scarcity (1)</vt:lpstr>
      <vt:lpstr>Regulating scarcity</vt:lpstr>
      <vt:lpstr>Reflexive regulation</vt:lpstr>
      <vt:lpstr>RUN-study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Jan-Willem Weenink</dc:creator>
  <cp:lastModifiedBy>Roland Bal</cp:lastModifiedBy>
  <cp:revision>16</cp:revision>
  <dcterms:created xsi:type="dcterms:W3CDTF">2025-06-06T07:31:38Z</dcterms:created>
  <dcterms:modified xsi:type="dcterms:W3CDTF">2025-06-15T08:58:43Z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2025-06-06T07:46:39Z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df841063-dd09-4fe1-a8eb-f21ad0cf9eed</vt:lpwstr>
  </property>
  <property fmtid="{D5CDD505-2E9C-101B-9397-08002B2CF9AE}" pid="8" name="MSIP_Label_8772ba27-cab8-4042-a351-a31f6e4eacdc_ContentBits">
    <vt:lpwstr>0</vt:lpwstr>
  </property>
  <property fmtid="{D5CDD505-2E9C-101B-9397-08002B2CF9AE}" pid="9" name="MSIP_Label_8772ba27-cab8-4042-a351-a31f6e4eacdc_Tag">
    <vt:lpwstr>50, 3, 0, 1</vt:lpwstr>
  </property>
</Properties>
</file>